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3" r:id="rId4"/>
    <p:sldId id="260" r:id="rId5"/>
    <p:sldId id="274" r:id="rId6"/>
    <p:sldId id="280" r:id="rId7"/>
    <p:sldId id="281" r:id="rId8"/>
    <p:sldId id="282" r:id="rId9"/>
    <p:sldId id="283" r:id="rId10"/>
    <p:sldId id="261" r:id="rId11"/>
    <p:sldId id="268" r:id="rId12"/>
    <p:sldId id="267" r:id="rId13"/>
    <p:sldId id="266" r:id="rId14"/>
    <p:sldId id="269" r:id="rId15"/>
    <p:sldId id="270" r:id="rId16"/>
    <p:sldId id="271" r:id="rId17"/>
    <p:sldId id="273" r:id="rId18"/>
    <p:sldId id="275" r:id="rId19"/>
    <p:sldId id="276" r:id="rId20"/>
    <p:sldId id="277" r:id="rId21"/>
    <p:sldId id="278" r:id="rId22"/>
    <p:sldId id="279" r:id="rId23"/>
    <p:sldId id="314" r:id="rId24"/>
    <p:sldId id="312" r:id="rId25"/>
    <p:sldId id="313" r:id="rId26"/>
    <p:sldId id="317" r:id="rId27"/>
    <p:sldId id="318" r:id="rId28"/>
    <p:sldId id="319" r:id="rId29"/>
    <p:sldId id="291" r:id="rId30"/>
    <p:sldId id="292" r:id="rId31"/>
    <p:sldId id="294" r:id="rId32"/>
    <p:sldId id="293" r:id="rId33"/>
    <p:sldId id="295" r:id="rId34"/>
    <p:sldId id="296" r:id="rId35"/>
    <p:sldId id="297" r:id="rId36"/>
    <p:sldId id="298" r:id="rId37"/>
    <p:sldId id="289" r:id="rId38"/>
    <p:sldId id="299" r:id="rId39"/>
    <p:sldId id="300" r:id="rId40"/>
    <p:sldId id="308" r:id="rId41"/>
    <p:sldId id="310" r:id="rId42"/>
    <p:sldId id="303" r:id="rId43"/>
    <p:sldId id="305" r:id="rId44"/>
    <p:sldId id="311" r:id="rId45"/>
    <p:sldId id="304" r:id="rId46"/>
    <p:sldId id="301" r:id="rId47"/>
    <p:sldId id="307" r:id="rId48"/>
    <p:sldId id="306" r:id="rId49"/>
    <p:sldId id="284" r:id="rId50"/>
    <p:sldId id="286" r:id="rId51"/>
    <p:sldId id="332" r:id="rId52"/>
    <p:sldId id="287" r:id="rId53"/>
    <p:sldId id="309" r:id="rId54"/>
    <p:sldId id="315" r:id="rId55"/>
    <p:sldId id="316" r:id="rId56"/>
    <p:sldId id="320" r:id="rId57"/>
    <p:sldId id="321" r:id="rId58"/>
    <p:sldId id="322" r:id="rId59"/>
    <p:sldId id="325" r:id="rId60"/>
    <p:sldId id="324" r:id="rId61"/>
    <p:sldId id="326" r:id="rId62"/>
    <p:sldId id="327" r:id="rId63"/>
    <p:sldId id="328" r:id="rId64"/>
    <p:sldId id="329" r:id="rId65"/>
    <p:sldId id="330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8D5E-57AC-4209-8798-CDAEC02DD469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76BA-CF5B-4814-A5CC-66CF12F7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9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8D5E-57AC-4209-8798-CDAEC02DD469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76BA-CF5B-4814-A5CC-66CF12F7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4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8D5E-57AC-4209-8798-CDAEC02DD469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76BA-CF5B-4814-A5CC-66CF12F7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8D5E-57AC-4209-8798-CDAEC02DD469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76BA-CF5B-4814-A5CC-66CF12F7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6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8D5E-57AC-4209-8798-CDAEC02DD469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76BA-CF5B-4814-A5CC-66CF12F7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9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8D5E-57AC-4209-8798-CDAEC02DD469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76BA-CF5B-4814-A5CC-66CF12F7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7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8D5E-57AC-4209-8798-CDAEC02DD469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76BA-CF5B-4814-A5CC-66CF12F7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1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8D5E-57AC-4209-8798-CDAEC02DD469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76BA-CF5B-4814-A5CC-66CF12F7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8D5E-57AC-4209-8798-CDAEC02DD469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76BA-CF5B-4814-A5CC-66CF12F7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9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8D5E-57AC-4209-8798-CDAEC02DD469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76BA-CF5B-4814-A5CC-66CF12F7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8D5E-57AC-4209-8798-CDAEC02DD469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76BA-CF5B-4814-A5CC-66CF12F7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5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8D5E-57AC-4209-8798-CDAEC02DD469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D76BA-CF5B-4814-A5CC-66CF12F7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2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google-ads/answer/2407779?hl=uk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google.com/google-ads/answer/7478529?sjid=13042236377646236525-EU#zippy=%2C%D1%84%D1%80%D0%B0%D0%B7%D0%BE%D0%B2%D0%B0-%D0%B2%D1%96%D0%B4%D0%BF%D0%BE%D0%B2%D1%96%D0%B4%D0%BD%D1%96%D1%81%D1%82%D1%8C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google.com/google-ads/answer/7478529?sjid=13042236377646236525-EU&amp;visit_id=638720251376306145-3905016405&amp;rd=1#zippy=%2C%D1%82%D0%BE%D1%87%D0%BD%D0%B0-%D0%B2%D1%96%D0%B4%D0%BF%D0%BE%D0%B2%D1%96%D0%B4%D0%BD%D1%96%D1%81%D1%82%D1%8C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58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1940" y="277089"/>
            <a:ext cx="1020618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платної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85" y="2172852"/>
            <a:ext cx="1354283" cy="1274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23" y="2421763"/>
            <a:ext cx="1838325" cy="17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25" y="1542471"/>
            <a:ext cx="1150649" cy="1082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23" y="4799290"/>
            <a:ext cx="1285859" cy="12858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613" y="3743034"/>
            <a:ext cx="1191285" cy="11212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130" y="5066433"/>
            <a:ext cx="1082386" cy="10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35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454" y="157017"/>
            <a:ext cx="10427855" cy="914401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uk-UA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Google 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ads (</a:t>
            </a:r>
            <a:r>
              <a:rPr lang="ru-RU" sz="36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раніше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відомий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як 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AdWords)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8545" y="1071418"/>
            <a:ext cx="8866308" cy="5098473"/>
          </a:xfrm>
        </p:spPr>
        <p:txBody>
          <a:bodyPr>
            <a:noAutofit/>
          </a:bodyPr>
          <a:lstStyle/>
          <a:p>
            <a:pPr marL="0" lv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ads (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AdWords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публікувати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результатах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партнерських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сайтах, в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застосунках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Gitnux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Google Ads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з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популярних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щомісяця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рекламу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бачать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мільярди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бізнесів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004853" y="1690688"/>
            <a:ext cx="2817692" cy="264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93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6653"/>
            <a:ext cx="10515600" cy="132556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Meta ads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6326" y="1825625"/>
            <a:ext cx="7278255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Наразі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найпопулярніший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канал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таргетованої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показувати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користувачам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Instagram, WhatsApp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плейсментах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-партнерах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67752" y="1825625"/>
            <a:ext cx="3189775" cy="30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8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091" y="365125"/>
            <a:ext cx="10570297" cy="6416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TikTok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055" y="1274619"/>
            <a:ext cx="8142142" cy="491374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і доступна у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платформа, 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багатофункціональний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таргетинг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характеристиками;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613197" y="1339273"/>
            <a:ext cx="3127519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24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Pinterest ads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1818" y="1293091"/>
            <a:ext cx="8968509" cy="4939290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про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креативність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фантазію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створюєте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в такому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дусі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вам точно 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 ця соціальна мережа.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давно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-платформами, на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Pinterest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йдуть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натхненням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- 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надихнути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Pinterest –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США,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другому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Бразилія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Індія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Туреччина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46350" y="469417"/>
            <a:ext cx="2771605" cy="26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1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182" y="264246"/>
            <a:ext cx="10799618" cy="78068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Microsoft Ads (</a:t>
            </a:r>
            <a:r>
              <a:rPr 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раніше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Bing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Ads</a:t>
            </a:r>
            <a:r>
              <a:rPr lang="uk-UA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9381" y="1044935"/>
            <a:ext cx="9070109" cy="513202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латформа, яка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Audience Network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 КММ).</a:t>
            </a:r>
          </a:p>
          <a:p>
            <a:pPr algn="just">
              <a:lnSpc>
                <a:spcPct val="170000"/>
              </a:lnSpc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 Майкрософт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Bing,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Yahoo!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AOL,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дисплей-реклама — 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MSN, Outlook.com,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Edge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партнерських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сайтах.</a:t>
            </a:r>
          </a:p>
          <a:p>
            <a:pPr algn="just">
              <a:lnSpc>
                <a:spcPct val="170000"/>
              </a:lnSpc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мільярд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щомісяця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Statista.com),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8%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466" y="1044935"/>
            <a:ext cx="1867766" cy="93388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350" y="1825624"/>
            <a:ext cx="1025997" cy="102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26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5482"/>
          </a:xfrm>
        </p:spPr>
        <p:txBody>
          <a:bodyPr/>
          <a:lstStyle/>
          <a:p>
            <a:pPr algn="ctr"/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Reddit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2436" y="1071418"/>
            <a:ext cx="10197612" cy="5105545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правилами, структурою та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термінами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сабреддітів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тредів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вашої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ЦА.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таргетуватися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свою ЦА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виберіть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реддіти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треди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теми) та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сабреддіти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сабтреди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підтеми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та почитайте /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ознайомтесь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ними.</a:t>
            </a:r>
          </a:p>
          <a:p>
            <a:pPr algn="just">
              <a:lnSpc>
                <a:spcPct val="170000"/>
              </a:lnSpc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потенційної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потреби.</a:t>
            </a:r>
          </a:p>
          <a:p>
            <a:pPr algn="just">
              <a:lnSpc>
                <a:spcPct val="17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забувайте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реддіту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найчутливішою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48" y="365126"/>
            <a:ext cx="1495047" cy="1407103"/>
          </a:xfrm>
        </p:spPr>
      </p:pic>
    </p:spTree>
    <p:extLst>
      <p:ext uri="{BB962C8B-B14F-4D97-AF65-F5344CB8AC3E}">
        <p14:creationId xmlns:p14="http://schemas.microsoft.com/office/powerpoint/2010/main" val="646845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564" y="803564"/>
            <a:ext cx="116285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PPC-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систематичної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системах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5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трафіку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579418"/>
            <a:ext cx="7010400" cy="45975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росту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зливу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грошей 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трафіку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регулярно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трафіку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/ креативу 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якомога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90" y="1565777"/>
            <a:ext cx="4387273" cy="3625059"/>
          </a:xfrm>
        </p:spPr>
      </p:pic>
    </p:spTree>
    <p:extLst>
      <p:ext uri="{BB962C8B-B14F-4D97-AF65-F5344CB8AC3E}">
        <p14:creationId xmlns:p14="http://schemas.microsoft.com/office/powerpoint/2010/main" val="2109918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трафіку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655" y="1825625"/>
            <a:ext cx="7481454" cy="4351338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СРС, СРА,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ROMI, ROAS, CPL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коригування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6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Фільтрація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нецільової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семантики,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релевантного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таргетингу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66" y="1902691"/>
            <a:ext cx="3762482" cy="2114859"/>
          </a:xfrm>
        </p:spPr>
      </p:pic>
    </p:spTree>
    <p:extLst>
      <p:ext uri="{BB962C8B-B14F-4D97-AF65-F5344CB8AC3E}">
        <p14:creationId xmlns:p14="http://schemas.microsoft.com/office/powerpoint/2010/main" val="40617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873" y="240145"/>
            <a:ext cx="1137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контекст? Принцип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контексту.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Словник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PPC.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PPC.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Семантика та як вона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нюанси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семантики.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Чим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76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3200" y="1394691"/>
            <a:ext cx="8719127" cy="4782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щомісяця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регулярно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А/Б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шалені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непередбачуваних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327" y="657915"/>
            <a:ext cx="2979087" cy="2778012"/>
          </a:xfrm>
        </p:spPr>
      </p:pic>
    </p:spTree>
    <p:extLst>
      <p:ext uri="{BB962C8B-B14F-4D97-AF65-F5344CB8AC3E}">
        <p14:creationId xmlns:p14="http://schemas.microsoft.com/office/powerpoint/2010/main" val="258022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pPr algn="ctr"/>
            <a:r>
              <a:rPr lang="ru-RU" b="1" i="1" dirty="0" err="1" smtClean="0"/>
              <a:t>Масштабування</a:t>
            </a:r>
            <a:endParaRPr lang="en-US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8545" y="1299152"/>
            <a:ext cx="8220363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ваш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вийшов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нащомісячні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Фахівець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знати як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трафіку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ростом СРА.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909" y="1470715"/>
            <a:ext cx="3186546" cy="3051138"/>
          </a:xfrm>
        </p:spPr>
      </p:pic>
    </p:spTree>
    <p:extLst>
      <p:ext uri="{BB962C8B-B14F-4D97-AF65-F5344CB8AC3E}">
        <p14:creationId xmlns:p14="http://schemas.microsoft.com/office/powerpoint/2010/main" val="11782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7163" y="1825625"/>
            <a:ext cx="7398327" cy="435133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/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маркетолог повинен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медіаплан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KPI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бюджетом,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грошей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і грамотного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02" y="1690687"/>
            <a:ext cx="3814185" cy="3814185"/>
          </a:xfrm>
        </p:spPr>
      </p:pic>
    </p:spTree>
    <p:extLst>
      <p:ext uri="{BB962C8B-B14F-4D97-AF65-F5344CB8AC3E}">
        <p14:creationId xmlns:p14="http://schemas.microsoft.com/office/powerpoint/2010/main" val="53152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036" y="797511"/>
            <a:ext cx="1168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800" b="1" i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800" b="1" i="1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800" b="1" i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</a:t>
            </a:r>
            <a:r>
              <a:rPr lang="ru-RU" sz="2800" b="1" i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Ads</a:t>
            </a:r>
            <a:r>
              <a:rPr lang="uk-UA" sz="2800" b="1" i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en-US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Ads </a:t>
            </a:r>
            <a:r>
              <a:rPr lang="ru-RU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показуватися</a:t>
            </a:r>
            <a:r>
              <a:rPr lang="ru-RU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користувачам</a:t>
            </a:r>
            <a:r>
              <a:rPr lang="ru-RU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миттєво</a:t>
            </a:r>
            <a:r>
              <a:rPr lang="ru-RU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аукціоні</a:t>
            </a:r>
            <a:r>
              <a:rPr lang="ru-RU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</a:t>
            </a:r>
            <a:r>
              <a:rPr lang="ru-RU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щоразу</a:t>
            </a:r>
            <a:r>
              <a:rPr lang="ru-RU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хтось</a:t>
            </a:r>
            <a:r>
              <a:rPr lang="ru-RU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шукає</a:t>
            </a:r>
            <a:r>
              <a:rPr lang="ru-RU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відвідує</a:t>
            </a:r>
            <a:r>
              <a:rPr lang="ru-RU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сайт, де </a:t>
            </a:r>
            <a:r>
              <a:rPr lang="ru-RU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показуються</a:t>
            </a:r>
            <a:r>
              <a:rPr lang="ru-RU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8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endParaRPr lang="ru-RU" sz="2800" dirty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ваше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пошуковому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запиту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аукціоні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98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6255" y="258618"/>
            <a:ext cx="643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як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8618" y="1062182"/>
            <a:ext cx="116747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принцип,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 сайтах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Yahoo)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десятибальну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систему. Чим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ефективніше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дешевше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клік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09" y="788811"/>
            <a:ext cx="1146232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uk-UA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r>
              <a:rPr lang="uk-UA" sz="2800" b="1" i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сайтів і 100% показів завдяки налаштуванням, показнику якості, бюджету.</a:t>
            </a:r>
          </a:p>
          <a:p>
            <a:pPr lvl="0" algn="just">
              <a:lnSpc>
                <a:spcPct val="150000"/>
              </a:lnSpc>
            </a:pPr>
            <a:r>
              <a:rPr lang="uk-UA" sz="2800" b="1" i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 сайт 1 має показник якості реклами висока, то він буде отримувати 30 - 50% показів від загальної кількості. </a:t>
            </a:r>
          </a:p>
          <a:p>
            <a:pPr lvl="0" algn="just">
              <a:lnSpc>
                <a:spcPct val="150000"/>
              </a:lnSpc>
            </a:pPr>
            <a:r>
              <a:rPr lang="uk-UA" sz="2800" b="1" i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сайти будуть ділити решта 50 чи 70% показів.</a:t>
            </a:r>
          </a:p>
          <a:p>
            <a:pPr lvl="0" algn="just">
              <a:lnSpc>
                <a:spcPct val="150000"/>
              </a:lnSpc>
            </a:pPr>
            <a:r>
              <a:rPr lang="uk-UA" sz="2800" b="1" i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виграти аукціон треба показувати ефективну рекламу </a:t>
            </a:r>
          </a:p>
          <a:p>
            <a:pPr lvl="0" algn="just">
              <a:lnSpc>
                <a:spcPct val="150000"/>
              </a:lnSpc>
            </a:pPr>
            <a:r>
              <a:rPr lang="uk-UA" sz="2800" b="1" i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Аукціони впливають на місця в стрічці</a:t>
            </a:r>
          </a:p>
        </p:txBody>
      </p:sp>
    </p:spTree>
    <p:extLst>
      <p:ext uri="{BB962C8B-B14F-4D97-AF65-F5344CB8AC3E}">
        <p14:creationId xmlns:p14="http://schemas.microsoft.com/office/powerpoint/2010/main" val="14884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2" y="1459346"/>
            <a:ext cx="11526982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АУКЦІОНІ ОГОЛОШЕНЬ ВРАХОВУЮТЬСЯ П’ЯТЬ ОСНОВНИХ ФАКТОРІВ, ЩО ВИЗНАЧАЮТЬ, ЯКІ ОГОЛОШЕННЯ ПОКАЗУВАТИ ТА В ЯКОМУ ПОРЯДКУ:</a:t>
            </a:r>
            <a:endParaRPr lang="ru-RU" sz="2800" b="1" i="1" dirty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2423" y="199766"/>
            <a:ext cx="7761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показу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947" y="715244"/>
            <a:ext cx="11094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системою 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пороговою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ставка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6182" y="1826034"/>
            <a:ext cx="6871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аукціоні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560" y="2516058"/>
            <a:ext cx="11333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рекламодавців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гарячішим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зростатимуть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18360" y="3505624"/>
            <a:ext cx="3006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ставка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6560" y="4030633"/>
            <a:ext cx="117507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заплатити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рекламодавець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дія-конверсія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дізнатися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ставку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запуску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треба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планувальник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словом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максимальна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показу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вгорі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0436" y="314036"/>
            <a:ext cx="7193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цільової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400" y="1173018"/>
            <a:ext cx="112683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прогноз того,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сподобатися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45" y="115743"/>
            <a:ext cx="11813309" cy="1325563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семантика і як з нею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7855" y="1357746"/>
            <a:ext cx="8258441" cy="411941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Семантика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семантичне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ядро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показувати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пошуковими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запитами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бути: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короткі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скелет семантики)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запити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хвостами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Ключі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(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-слова”).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006" y="1357746"/>
            <a:ext cx="3400157" cy="2263278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267855" y="5569526"/>
            <a:ext cx="11333018" cy="9328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тематиці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рекламодавця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бути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релевантними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2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328" y="692726"/>
            <a:ext cx="115731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намірів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онтекстна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момент коли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на потребу (попит)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Paid Search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логіку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0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18" y="720437"/>
            <a:ext cx="11800017" cy="518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30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зборі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семантики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055" y="1825625"/>
            <a:ext cx="7296727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Serpstat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хочуть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роботу.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Serpstat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семантики;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семантики;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семантики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конкурентами.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87" y="2152072"/>
            <a:ext cx="3865649" cy="2192264"/>
          </a:xfrm>
        </p:spPr>
      </p:pic>
    </p:spTree>
    <p:extLst>
      <p:ext uri="{BB962C8B-B14F-4D97-AF65-F5344CB8AC3E}">
        <p14:creationId xmlns:p14="http://schemas.microsoft.com/office/powerpoint/2010/main" val="3653306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6" y="494529"/>
            <a:ext cx="11616828" cy="53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03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94818" cy="724766"/>
          </a:xfrm>
        </p:spPr>
        <p:txBody>
          <a:bodyPr/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 семантики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054" y="868218"/>
            <a:ext cx="11046691" cy="19119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Планувальник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компанією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націлювання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64" y="2554148"/>
            <a:ext cx="8017163" cy="3645302"/>
          </a:xfrm>
        </p:spPr>
      </p:pic>
    </p:spTree>
    <p:extLst>
      <p:ext uri="{BB962C8B-B14F-4D97-AF65-F5344CB8AC3E}">
        <p14:creationId xmlns:p14="http://schemas.microsoft.com/office/powerpoint/2010/main" val="1532506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53073" cy="4351338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200000"/>
              </a:lnSpc>
              <a:spcBef>
                <a:spcPts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ШИРОКА ВІДПОВІДНІСТЬ</a:t>
            </a:r>
            <a:endParaRPr lang="en-US" sz="32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200000"/>
              </a:lnSpc>
              <a:spcBef>
                <a:spcPts val="0"/>
              </a:spcBef>
            </a:pPr>
            <a:r>
              <a:rPr lang="uk-UA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ФРАЗОВА ВІДПОВІДНІСТЬ</a:t>
            </a:r>
            <a:endParaRPr lang="en-US" sz="32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200000"/>
              </a:lnSpc>
              <a:spcBef>
                <a:spcPts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ТОЧНА ВІДПОВІДНІСТЬ</a:t>
            </a:r>
          </a:p>
          <a:p>
            <a:pPr marL="457200" lvl="0" indent="-457200" algn="just">
              <a:lnSpc>
                <a:spcPct val="200000"/>
              </a:lnSpc>
              <a:spcBef>
                <a:spcPts val="0"/>
              </a:spcBef>
            </a:pPr>
            <a:endParaRPr lang="ru-RU" sz="32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23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7855"/>
            <a:ext cx="10799618" cy="64654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Широка відповідність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345" y="1117600"/>
            <a:ext cx="1119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показуватися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схожими з вашим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словом,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83" y="2067813"/>
            <a:ext cx="7230484" cy="3581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5768930"/>
            <a:ext cx="6541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kern="0" dirty="0" smtClean="0">
                <a:solidFill>
                  <a:srgbClr val="222222"/>
                </a:solidFill>
                <a:latin typeface="Times New Roman" panose="02020603050405020304" pitchFamily="18" charset="0"/>
                <a:hlinkClick r:id="rId3"/>
              </a:rPr>
              <a:t>Більше про «Широку відповідність</a:t>
            </a:r>
            <a:r>
              <a:rPr lang="uk-UA" sz="2400" b="1" i="1" kern="0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»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5397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839"/>
          </a:xfrm>
        </p:spPr>
        <p:txBody>
          <a:bodyPr/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Фразова відповідність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855" y="1394691"/>
            <a:ext cx="115916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показуватися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слова.</a:t>
            </a:r>
          </a:p>
          <a:p>
            <a:pPr algn="just">
              <a:lnSpc>
                <a:spcPct val="150000"/>
              </a:lnSpc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показуватиметься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слова.</a:t>
            </a:r>
          </a:p>
          <a:p>
            <a:pPr algn="just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Детальніше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про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Фразову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відповідність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20" y="656510"/>
            <a:ext cx="9955014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839"/>
          </a:xfrm>
        </p:spPr>
        <p:txBody>
          <a:bodyPr/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Точна відповідність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218" y="1209964"/>
            <a:ext cx="11397673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зможете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переглядатиме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ваше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охоплюватимете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фразової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1684" y="4296763"/>
            <a:ext cx="5377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Більше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про «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Точну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відповідність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83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/>
          <a:stretch/>
        </p:blipFill>
        <p:spPr>
          <a:xfrm>
            <a:off x="1080655" y="1404655"/>
            <a:ext cx="10207194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9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184"/>
          </a:xfrm>
        </p:spPr>
        <p:txBody>
          <a:bodyPr/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контекст?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7091" y="1293091"/>
            <a:ext cx="5902036" cy="488387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сайтах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яка тематика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000" dirty="0" smtClean="0"/>
              <a:t>.</a:t>
            </a:r>
            <a:endParaRPr lang="en-US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622" r="-1687"/>
          <a:stretch/>
        </p:blipFill>
        <p:spPr>
          <a:xfrm>
            <a:off x="6631709" y="1727199"/>
            <a:ext cx="5038745" cy="3594931"/>
          </a:xfrm>
        </p:spPr>
      </p:pic>
      <p:sp>
        <p:nvSpPr>
          <p:cNvPr id="6" name="Прямоугольник 5"/>
          <p:cNvSpPr/>
          <p:nvPr/>
        </p:nvSpPr>
        <p:spPr>
          <a:xfrm>
            <a:off x="6677891" y="1625600"/>
            <a:ext cx="5116945" cy="37222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31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293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ядра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1" y="1459345"/>
            <a:ext cx="1063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ерелік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семантичним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ядром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7609" y="1395124"/>
            <a:ext cx="10744200" cy="987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32509" y="3096828"/>
            <a:ext cx="1168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фраз,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шукають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органічному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(CPC)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видачі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683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782" y="96982"/>
            <a:ext cx="1165629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НУС - СЛОВА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озволяють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заблокувати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запитами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прямого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ваших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слова не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охоплюють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близькі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 можете </a:t>
            </a:r>
            <a:r>
              <a:rPr lang="ru-RU" sz="24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-слова, </a:t>
            </a:r>
            <a:r>
              <a:rPr lang="ru-RU" sz="24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показувалися</a:t>
            </a: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пошуковими</a:t>
            </a: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запитами</a:t>
            </a: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терміном</a:t>
            </a: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50000"/>
              </a:lnSpc>
            </a:pPr>
            <a:r>
              <a:rPr lang="ru-RU" sz="2400" b="1" i="1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1" i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вас магазин </a:t>
            </a:r>
            <a:r>
              <a:rPr lang="ru-RU" sz="24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уборів</a:t>
            </a: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продаєте</a:t>
            </a: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кепки, додайте </a:t>
            </a:r>
            <a:r>
              <a:rPr lang="ru-RU" sz="24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-слово </a:t>
            </a:r>
            <a:r>
              <a:rPr lang="ru-RU" sz="24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«кепки»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-слово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 широкою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реклама не буде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показуватися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запитом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з'явитися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запит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7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/стоп/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597891"/>
            <a:ext cx="60428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ядро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сайту,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стоп-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Стоп-слова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слова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050" y="1458356"/>
            <a:ext cx="2731245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164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70948"/>
          </a:xfrm>
        </p:spPr>
        <p:txBody>
          <a:bodyPr/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ключів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3418" y="1366983"/>
            <a:ext cx="5375564" cy="36483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фото;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форум.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9079190" y="1018981"/>
            <a:ext cx="2731245" cy="36457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656" y="5101027"/>
            <a:ext cx="118317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змішаного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й бути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конверсійними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коштує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«де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купити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з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посиланнями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інтернет-магазини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огляди.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352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1201" y="838200"/>
            <a:ext cx="5579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знати про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мiнуса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067" y="1532467"/>
            <a:ext cx="1128606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-слово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перетинається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словом 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буде! А буде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мінус-слів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-слова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широкою, фразовою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точною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синоніми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словоформи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виключити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0436" y="267856"/>
            <a:ext cx="11049000" cy="96981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мінус-слів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073" y="1163781"/>
            <a:ext cx="115292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Широка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мінус-слів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відображатиметься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запитом,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слова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Фразова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відображатиметься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якесь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показуватиметься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Точна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слова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точною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відображатиметься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запитом,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560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7236" y="203200"/>
            <a:ext cx="113852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мінус-слів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98" y="1928804"/>
            <a:ext cx="9079484" cy="43868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1127" y="1222508"/>
            <a:ext cx="3325091" cy="476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kern="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Широка відповідність</a:t>
            </a:r>
            <a:endParaRPr lang="en-US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491" y="1246909"/>
            <a:ext cx="3426691" cy="471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21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91" y="1581085"/>
            <a:ext cx="9214387" cy="44262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0873" y="624276"/>
            <a:ext cx="3751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kern="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Фразова відповідність</a:t>
            </a:r>
            <a:endParaRPr lang="en-US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5309" y="628073"/>
            <a:ext cx="4082473" cy="6188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668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4" y="471056"/>
            <a:ext cx="3851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kern="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Точна відповідність </a:t>
            </a:r>
            <a:endParaRPr lang="en-US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873" y="517236"/>
            <a:ext cx="4054763" cy="600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55" y="1390365"/>
            <a:ext cx="8722703" cy="454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153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5344" y="674255"/>
            <a:ext cx="6567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273" y="1720839"/>
            <a:ext cx="115085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Вибраний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вашим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цілям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веб-сайту — треба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Google.</a:t>
            </a: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Ads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ваших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8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073" y="748145"/>
            <a:ext cx="45350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61" y="676564"/>
            <a:ext cx="537210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155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3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6255" y="1256145"/>
            <a:ext cx="6336145" cy="49208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трафік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впізнаваність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реклама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59" y="2050474"/>
            <a:ext cx="6935418" cy="2983344"/>
          </a:xfrm>
        </p:spPr>
      </p:pic>
    </p:spTree>
    <p:extLst>
      <p:ext uri="{BB962C8B-B14F-4D97-AF65-F5344CB8AC3E}">
        <p14:creationId xmlns:p14="http://schemas.microsoft.com/office/powerpoint/2010/main" val="17071561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873" y="692727"/>
            <a:ext cx="110189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ПОШУКОВІ РЕКЛАМНІ КАМПАНІЇ</a:t>
            </a:r>
          </a:p>
          <a:p>
            <a:pPr algn="just">
              <a:lnSpc>
                <a:spcPct val="150000"/>
              </a:lnSpc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Пошукові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 у рядок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видачу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Погляньмо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нам система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57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7018" y="1825625"/>
            <a:ext cx="5862782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котрих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зверху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трафіку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веб-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прогріти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воронки.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38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видачі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4</a:t>
            </a:r>
          </a:p>
          <a:p>
            <a:pPr marL="0" indent="0" algn="just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- 3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1" t="10598" r="1200" b="4609"/>
          <a:stretch/>
        </p:blipFill>
        <p:spPr>
          <a:xfrm>
            <a:off x="2382556" y="382921"/>
            <a:ext cx="9330125" cy="4504136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3187128" y="904191"/>
            <a:ext cx="490888" cy="3176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119751" y="2634989"/>
            <a:ext cx="558265" cy="3272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863854" y="3963275"/>
            <a:ext cx="789272" cy="3946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18572" y="5249297"/>
            <a:ext cx="10594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Торгові</a:t>
            </a:r>
            <a:r>
              <a:rPr lang="ru-RU" sz="2400" b="1" i="1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b="1" i="1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</a:t>
            </a:r>
            <a:r>
              <a:rPr lang="ru-RU" sz="24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товар у </a:t>
            </a:r>
            <a:r>
              <a:rPr lang="en-US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Merchant Center </a:t>
            </a: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створюємо</a:t>
            </a:r>
            <a:r>
              <a:rPr lang="ru-RU" sz="24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кампанію</a:t>
            </a: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Ads.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5" y="277092"/>
            <a:ext cx="11369963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запуску </a:t>
            </a:r>
            <a:r>
              <a:rPr 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рекламної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4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uk-UA" sz="24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 </a:t>
            </a:r>
            <a:r>
              <a:rPr 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рекламодавцям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Вами в </a:t>
            </a:r>
            <a:r>
              <a:rPr 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конкретним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запитом, </a:t>
            </a:r>
            <a:r>
              <a:rPr 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випереджаєте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 </a:t>
            </a:r>
            <a:r>
              <a:rPr 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відстаєте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</a:t>
            </a:r>
            <a:r>
              <a:rPr lang="ru-RU" sz="240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ru-RU" sz="240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240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«Статистика </a:t>
            </a:r>
            <a:r>
              <a:rPr lang="ru-RU" sz="2400" dirty="0" err="1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аукціонів</a:t>
            </a:r>
            <a:r>
              <a:rPr lang="ru-RU" sz="2400" dirty="0" smtClean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7" y="2443268"/>
            <a:ext cx="8793018" cy="411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8" y="544944"/>
            <a:ext cx="11338850" cy="553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728" y="344530"/>
            <a:ext cx="116470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8007" y="519607"/>
            <a:ext cx="3883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382" y="1212840"/>
            <a:ext cx="64285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структурований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конкретному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показуватись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показуватись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7" y="1340229"/>
            <a:ext cx="5144655" cy="426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6145" y="637309"/>
            <a:ext cx="6179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рейтинг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91" y="1403927"/>
            <a:ext cx="87653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покращити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берете участь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занижений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118" y="1320153"/>
            <a:ext cx="3838679" cy="255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994033"/>
              </p:ext>
            </p:extLst>
          </p:nvPr>
        </p:nvGraphicFramePr>
        <p:xfrm>
          <a:off x="221673" y="935865"/>
          <a:ext cx="11369963" cy="837517"/>
        </p:xfrm>
        <a:graphic>
          <a:graphicData uri="http://schemas.openxmlformats.org/drawingml/2006/table">
            <a:tbl>
              <a:tblPr/>
              <a:tblGrid>
                <a:gridCol w="11369963">
                  <a:extLst>
                    <a:ext uri="{9D8B030D-6E8A-4147-A177-3AD203B41FA5}">
                      <a16:colId xmlns:a16="http://schemas.microsoft.com/office/drawing/2014/main" val="3533410029"/>
                    </a:ext>
                  </a:extLst>
                </a:gridCol>
              </a:tblGrid>
              <a:tr h="83751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Медійна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кампанія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один 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типів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кампаній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доступних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 Ads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19636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60436" y="288149"/>
            <a:ext cx="5837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DISPLAY NETWORK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673" y="1976582"/>
            <a:ext cx="113699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Медійна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(GDN)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вашу онлайн – рекламу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сайтах,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банерів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привертають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застосунками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видимість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бренду.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Націлювання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endParaRPr lang="ru-RU" sz="24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7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65" y="267856"/>
            <a:ext cx="118594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Трафік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ваш сайт.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сума, яку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рекламодавець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платить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системам 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>
              <a:lnSpc>
                <a:spcPct val="150000"/>
              </a:lnSpc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видавцям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один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приніс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сайт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опціонально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Вираховується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бюджету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Конверсія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ресурсу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там.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Вираховується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Конверсії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*100%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тисячу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766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6472" y="757382"/>
            <a:ext cx="57450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таргетингу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GDN: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націлюванням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Ремаркетинг.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Теми.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" r="2864" b="5667"/>
          <a:stretch/>
        </p:blipFill>
        <p:spPr>
          <a:xfrm>
            <a:off x="6271492" y="1006765"/>
            <a:ext cx="4969164" cy="330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512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13" y="499653"/>
            <a:ext cx="10374173" cy="58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673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7" y="609206"/>
            <a:ext cx="10964805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507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618" y="554182"/>
            <a:ext cx="5819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34" y="92364"/>
            <a:ext cx="4573104" cy="29232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1745" y="2062401"/>
            <a:ext cx="71304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In-Stream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пропуску;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In-feed video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(пошук)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Bumper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(відео, тривалістю 6 секунд, яке не пропускається)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Out-Stream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(формат відео для мобільних пристроїв);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Masthead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сторінці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недоступний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761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106" r="2662" b="327"/>
          <a:stretch/>
        </p:blipFill>
        <p:spPr>
          <a:xfrm>
            <a:off x="479528" y="424873"/>
            <a:ext cx="8211889" cy="53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769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4" y="211715"/>
            <a:ext cx="6019265" cy="36723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26909" y="951345"/>
            <a:ext cx="55510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показується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реклама:</a:t>
            </a:r>
          </a:p>
          <a:p>
            <a:pPr algn="just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На вкладках “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Промоакції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та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“Соц.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Gmail;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стрічці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новин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en-US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128" y="4297600"/>
            <a:ext cx="11868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алгоритмам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побачать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дізнатися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“Максимум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конверсій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та “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конверсію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зможете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якомога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727" y="147782"/>
            <a:ext cx="116655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Ecommerce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АБО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плагін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Analytics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товарами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-магазинах.</a:t>
            </a:r>
          </a:p>
          <a:p>
            <a:pPr algn="just">
              <a:lnSpc>
                <a:spcPct val="150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відеоформаті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Лендінг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— веб-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3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127" y="1028343"/>
            <a:ext cx="113053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Фід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файл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списком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Merchant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Meta.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модель, яка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оплату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дію-конверсію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Сума бюджету на рекламу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поділена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(Google tag manager) —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тегами, яка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легко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оновлювати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коду на веб-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(My Client Center)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Ads,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агентств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рекламодавців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акаунтів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59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9672" y="465017"/>
            <a:ext cx="110651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CTR (Click-through rate)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 tracking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телефону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LTV (Lifetime Value)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довічна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нового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UTM-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мітка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Urchin Tracking Module)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веб-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трафіку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983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20006</TotalTime>
  <Words>2952</Words>
  <Application>Microsoft Office PowerPoint</Application>
  <PresentationFormat>Широкоэкранный</PresentationFormat>
  <Paragraphs>292</Paragraphs>
  <Slides>65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Що таке контекст?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Google ads (раніше відомий як AdWords) </vt:lpstr>
      <vt:lpstr>Meta ads </vt:lpstr>
      <vt:lpstr>TikTok ads</vt:lpstr>
      <vt:lpstr>Pinterest ads </vt:lpstr>
      <vt:lpstr>Microsoft Ads (раніше Bing Ads)</vt:lpstr>
      <vt:lpstr>Reddit ads</vt:lpstr>
      <vt:lpstr>Презентация PowerPoint</vt:lpstr>
      <vt:lpstr>Аналіз ефективності трафіку</vt:lpstr>
      <vt:lpstr>Оптимізація джерел трафіку</vt:lpstr>
      <vt:lpstr>Тестування гіпотез</vt:lpstr>
      <vt:lpstr>Масштабування</vt:lpstr>
      <vt:lpstr>Планування та створення стратегії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Що таке семантика і як з нею працювати?</vt:lpstr>
      <vt:lpstr>Презентация PowerPoint</vt:lpstr>
      <vt:lpstr>Допомога в зборі семантики</vt:lpstr>
      <vt:lpstr>Презентация PowerPoint</vt:lpstr>
      <vt:lpstr>Збір семантики </vt:lpstr>
      <vt:lpstr>Типи відповідності ключових слів</vt:lpstr>
      <vt:lpstr>Широка відповідність </vt:lpstr>
      <vt:lpstr>Фразова відповідність </vt:lpstr>
      <vt:lpstr>Презентация PowerPoint</vt:lpstr>
      <vt:lpstr>Точна відповідність</vt:lpstr>
      <vt:lpstr>Презентация PowerPoint</vt:lpstr>
      <vt:lpstr>Створення семантичного ядра</vt:lpstr>
      <vt:lpstr>Презентация PowerPoint</vt:lpstr>
      <vt:lpstr>Негативні/стоп/мінус ключові слова</vt:lpstr>
      <vt:lpstr>Приклади негативних ключів</vt:lpstr>
      <vt:lpstr>Презентация PowerPoint</vt:lpstr>
      <vt:lpstr>Типи відповідності мінус-слів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 рекламних кампаній</vt:lpstr>
      <vt:lpstr>Презентация PowerPoint</vt:lpstr>
      <vt:lpstr>Пошукові рекламні кампанії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</dc:creator>
  <cp:lastModifiedBy>Владислав</cp:lastModifiedBy>
  <cp:revision>82</cp:revision>
  <dcterms:created xsi:type="dcterms:W3CDTF">2025-01-07T09:54:36Z</dcterms:created>
  <dcterms:modified xsi:type="dcterms:W3CDTF">2025-01-27T07:58:03Z</dcterms:modified>
</cp:coreProperties>
</file>