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1" r:id="rId5"/>
    <p:sldId id="271" r:id="rId6"/>
    <p:sldId id="272" r:id="rId7"/>
    <p:sldId id="273" r:id="rId8"/>
    <p:sldId id="274" r:id="rId9"/>
    <p:sldId id="279" r:id="rId10"/>
    <p:sldId id="275" r:id="rId11"/>
    <p:sldId id="276" r:id="rId12"/>
    <p:sldId id="277" r:id="rId13"/>
    <p:sldId id="262" r:id="rId14"/>
    <p:sldId id="263" r:id="rId15"/>
    <p:sldId id="269" r:id="rId16"/>
    <p:sldId id="268" r:id="rId17"/>
    <p:sldId id="278" r:id="rId18"/>
    <p:sldId id="259" r:id="rId19"/>
    <p:sldId id="260" r:id="rId20"/>
    <p:sldId id="266" r:id="rId21"/>
    <p:sldId id="26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1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3387E-228E-4A0E-8278-5E12036BCA5A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E0643-3D84-45DA-B17F-231EEEF728D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50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3387E-228E-4A0E-8278-5E12036BCA5A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E0643-3D84-45DA-B17F-231EEEF728D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75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3387E-228E-4A0E-8278-5E12036BCA5A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E0643-3D84-45DA-B17F-231EEEF728D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00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3387E-228E-4A0E-8278-5E12036BCA5A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E0643-3D84-45DA-B17F-231EEEF728D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66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3387E-228E-4A0E-8278-5E12036BCA5A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E0643-3D84-45DA-B17F-231EEEF728D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8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3387E-228E-4A0E-8278-5E12036BCA5A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E0643-3D84-45DA-B17F-231EEEF728D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3387E-228E-4A0E-8278-5E12036BCA5A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E0643-3D84-45DA-B17F-231EEEF728D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46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3387E-228E-4A0E-8278-5E12036BCA5A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E0643-3D84-45DA-B17F-231EEEF728D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36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3387E-228E-4A0E-8278-5E12036BCA5A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E0643-3D84-45DA-B17F-231EEEF728D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37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3387E-228E-4A0E-8278-5E12036BCA5A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E0643-3D84-45DA-B17F-231EEEF728D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14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3387E-228E-4A0E-8278-5E12036BCA5A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E0643-3D84-45DA-B17F-231EEEF728D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52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3387E-228E-4A0E-8278-5E12036BCA5A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E0643-3D84-45DA-B17F-231EEEF728D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4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ds.google.com/aw/audiences/management?ocid=854897757&amp;euid=598098912&amp;__u=9498136288&amp;uscid=854897757&amp;__c=1058080693&amp;authuser=1&amp;subid=ua-uk-awhp-g-aw-c-home-signin!o2#123" TargetMode="External"/><Relationship Id="rId2" Type="http://schemas.openxmlformats.org/officeDocument/2006/relationships/hyperlink" Target="https://ads.google.com/aw/audiences/management?ocid=854897757&amp;euid=598098912&amp;__u=9498136288&amp;uscid=854897757&amp;__c=1058080693&amp;authuser=1&amp;subid=ua-uk-awhp-g-aw-c-home-signin!o2#77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ds.google.com/aw/audiences/management?ocid=854897757&amp;euid=598098912&amp;__u=9498136288&amp;uscid=854897757&amp;__c=1058080693&amp;authuser=1&amp;subid=ua-uk-awhp-g-aw-c-home-signin!o2#552" TargetMode="External"/><Relationship Id="rId5" Type="http://schemas.openxmlformats.org/officeDocument/2006/relationships/hyperlink" Target="https://ads.google.com/aw/audiences/management?ocid=854897757&amp;euid=598098912&amp;__u=9498136288&amp;uscid=854897757&amp;__c=1058080693&amp;authuser=1&amp;subid=ua-uk-awhp-g-aw-c-home-signin!o2#551" TargetMode="External"/><Relationship Id="rId4" Type="http://schemas.openxmlformats.org/officeDocument/2006/relationships/hyperlink" Target="https://ads.google.com/aw/audiences/management?ocid=854897757&amp;euid=598098912&amp;__u=9498136288&amp;uscid=854897757&amp;__c=1058080693&amp;authuser=1&amp;subid=ua-uk-awhp-g-aw-c-home-signin!o2#547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google.com/merchants/answer/6149970" TargetMode="External"/><Relationship Id="rId2" Type="http://schemas.openxmlformats.org/officeDocument/2006/relationships/hyperlink" Target="https://support.google.com/adspolicy/answer/6008942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oogle.com/about/company/user-consent-policy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Display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</a:t>
            </a:r>
          </a:p>
        </p:txBody>
      </p:sp>
    </p:spTree>
    <p:extLst>
      <p:ext uri="{BB962C8B-B14F-4D97-AF65-F5344CB8AC3E}">
        <p14:creationId xmlns:p14="http://schemas.microsoft.com/office/powerpoint/2010/main" val="4102164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6326" y="151211"/>
            <a:ext cx="1172094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ДЕМОГРАФІЧНІ ДАНІ.</a:t>
            </a:r>
          </a:p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доходом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сім'ї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Життєві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їхньому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Сегменти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вашими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даними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вашою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компанією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Відвідувачі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веб-сайту й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додатка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ваш веб-сайт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Списки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електронних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адрес.</a:t>
            </a:r>
          </a:p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взаємодією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CRM).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708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256" y="243574"/>
            <a:ext cx="1154545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Ремаркетинг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маркетингу,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рентабельність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вашого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LTV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Ремаркетинг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відвідувачів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вашого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бренду,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конверсії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персоналізувати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Ви можете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Ремаркетинг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незамінним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аудиторією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проявила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вашого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бренду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продукту.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Окрім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ремаркетинг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позитивно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конверсії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виявили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вашого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бренду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ймовірність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покупку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відвідувачі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Ремаркетинг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нагадати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вашу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збудувати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конверсійних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637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673" y="471055"/>
            <a:ext cx="11185236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аудиторій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Підібрати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портрет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чітко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вашою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аудиторією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місцеположення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майданчики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показуватися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сайтах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дитячими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іграми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домашніми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сайтах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найчастіше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моб.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застосунках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доменах з поганою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репутацією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сайтах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вмістом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сексуального характеру, сайтах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делікатними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проблемами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766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295564"/>
            <a:ext cx="11277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Чутливі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категорії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інтересів</a:t>
            </a:r>
            <a:endParaRPr lang="ru-RU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0" i="0" dirty="0" err="1">
                <a:solidFill>
                  <a:srgbClr val="1A73E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Юридичні</a:t>
            </a:r>
            <a:r>
              <a:rPr lang="ru-RU" sz="2400" b="0" i="0" dirty="0">
                <a:solidFill>
                  <a:srgbClr val="1A73E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2400" b="0" i="0" dirty="0" err="1">
                <a:solidFill>
                  <a:srgbClr val="1A73E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обмеження</a:t>
            </a:r>
            <a:r>
              <a:rPr lang="ru-RU" sz="24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0" i="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назви</a:t>
            </a:r>
            <a:r>
              <a:rPr lang="ru-RU" sz="24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медикаментів</a:t>
            </a:r>
            <a:r>
              <a:rPr lang="ru-RU" sz="24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контрольованого</a:t>
            </a:r>
            <a:r>
              <a:rPr lang="ru-RU" sz="24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обігу</a:t>
            </a:r>
            <a:r>
              <a:rPr lang="ru-RU" sz="24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24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0" i="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sz="24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0" i="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клінічних</a:t>
            </a:r>
            <a:r>
              <a:rPr lang="ru-RU" sz="24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дослідженнях</a:t>
            </a:r>
            <a:r>
              <a:rPr lang="ru-RU" sz="24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алкоголь, </a:t>
            </a:r>
            <a:r>
              <a:rPr lang="ru-RU" sz="2400" b="0" i="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азартні</a:t>
            </a:r>
            <a:r>
              <a:rPr lang="ru-RU" sz="24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r>
              <a:rPr lang="ru-RU" sz="24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реклама </a:t>
            </a:r>
            <a:r>
              <a:rPr lang="ru-RU" sz="2400" b="0" i="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гральних</a:t>
            </a:r>
            <a:r>
              <a:rPr lang="ru-RU" sz="24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endParaRPr lang="ru-RU" sz="2400" b="0" i="0" dirty="0">
              <a:solidFill>
                <a:srgbClr val="3C404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0" i="0" dirty="0" err="1">
                <a:solidFill>
                  <a:srgbClr val="1A73E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Особисті</a:t>
            </a:r>
            <a:r>
              <a:rPr lang="ru-RU" sz="2400" b="0" i="0" dirty="0">
                <a:solidFill>
                  <a:srgbClr val="1A73E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ru-RU" sz="2400" b="0" i="0" dirty="0" err="1">
                <a:solidFill>
                  <a:srgbClr val="1A73E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негаразди</a:t>
            </a:r>
            <a:r>
              <a:rPr lang="ru-RU" sz="24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0" i="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4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фінансові</a:t>
            </a:r>
            <a:r>
              <a:rPr lang="ru-RU" sz="24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труднощі</a:t>
            </a:r>
            <a:r>
              <a:rPr lang="ru-RU" sz="24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4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0" i="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взаєминах</a:t>
            </a:r>
            <a:r>
              <a:rPr lang="ru-RU" sz="24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злочини</a:t>
            </a:r>
            <a:r>
              <a:rPr lang="ru-RU" sz="24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травмування</a:t>
            </a:r>
            <a:r>
              <a:rPr lang="ru-RU" sz="24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b="0" i="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</a:t>
            </a:r>
            <a:r>
              <a:rPr lang="ru-RU" sz="24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нав’язування</a:t>
            </a:r>
            <a:r>
              <a:rPr lang="ru-RU" sz="24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негативних</a:t>
            </a:r>
            <a:r>
              <a:rPr lang="ru-RU" sz="24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почуттів</a:t>
            </a:r>
            <a:endParaRPr lang="ru-RU" sz="2400" b="0" i="0" dirty="0">
              <a:solidFill>
                <a:srgbClr val="3C404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0" i="0" dirty="0" err="1">
                <a:solidFill>
                  <a:srgbClr val="1A73E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Ідентичність</a:t>
            </a:r>
            <a:r>
              <a:rPr lang="ru-RU" sz="2400" b="0" i="0" dirty="0">
                <a:solidFill>
                  <a:srgbClr val="1A73E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і </a:t>
            </a:r>
            <a:r>
              <a:rPr lang="ru-RU" sz="2400" b="0" i="0" dirty="0" err="1">
                <a:solidFill>
                  <a:srgbClr val="1A73E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переконання</a:t>
            </a:r>
            <a:r>
              <a:rPr lang="ru-RU" sz="24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сексуальна </a:t>
            </a:r>
            <a:r>
              <a:rPr lang="ru-RU" sz="2400" b="0" i="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орієнтація</a:t>
            </a:r>
            <a:r>
              <a:rPr lang="ru-RU" sz="24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</a:t>
            </a:r>
            <a:r>
              <a:rPr lang="ru-RU" sz="24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погляди, </a:t>
            </a:r>
            <a:r>
              <a:rPr lang="ru-RU" sz="2400" b="0" i="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політичний</a:t>
            </a:r>
            <a:r>
              <a:rPr lang="ru-RU" sz="24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контент, членство в </a:t>
            </a:r>
            <a:r>
              <a:rPr lang="ru-RU" sz="2400" b="0" i="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профспілці</a:t>
            </a:r>
            <a:r>
              <a:rPr lang="ru-RU" sz="24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расова</a:t>
            </a:r>
            <a:r>
              <a:rPr lang="ru-RU" sz="24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b="0" i="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етнічна</a:t>
            </a:r>
            <a:r>
              <a:rPr lang="ru-RU" sz="24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належність</a:t>
            </a:r>
            <a:r>
              <a:rPr lang="ru-RU" sz="24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релігійні</a:t>
            </a:r>
            <a:r>
              <a:rPr lang="ru-RU" sz="24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переконання</a:t>
            </a:r>
            <a:r>
              <a:rPr lang="ru-RU" sz="24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маргіналізовані</a:t>
            </a:r>
            <a:r>
              <a:rPr lang="ru-RU" sz="24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4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трансгендерна</a:t>
            </a:r>
            <a:r>
              <a:rPr lang="ru-RU" sz="24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самоідентифікація</a:t>
            </a:r>
            <a:endParaRPr lang="ru-RU" sz="2400" b="0" i="0" dirty="0">
              <a:solidFill>
                <a:srgbClr val="3C404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0" i="0" dirty="0" err="1">
                <a:solidFill>
                  <a:srgbClr val="1A73E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Сексуальні</a:t>
            </a:r>
            <a:r>
              <a:rPr lang="ru-RU" sz="2400" b="0" i="0" dirty="0">
                <a:solidFill>
                  <a:srgbClr val="1A73E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</a:t>
            </a:r>
            <a:r>
              <a:rPr lang="ru-RU" sz="2400" b="0" i="0" dirty="0" err="1">
                <a:solidFill>
                  <a:srgbClr val="1A73E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інтереси</a:t>
            </a:r>
            <a:r>
              <a:rPr lang="ru-RU" sz="24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0" i="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контрацепція</a:t>
            </a:r>
            <a:r>
              <a:rPr lang="ru-RU" sz="24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контент сексуального характеру</a:t>
            </a:r>
            <a:r>
              <a:rPr lang="de-DE" sz="24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72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563417"/>
            <a:ext cx="11333018" cy="224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1A73E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Google Ads</a:t>
            </a:r>
            <a:r>
              <a:rPr lang="en-US" sz="24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0" i="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rgbClr val="1A73E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Покупок</a:t>
            </a:r>
            <a:r>
              <a:rPr lang="ru-RU" sz="24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b="0" i="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4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4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дотримуватися</a:t>
            </a:r>
            <a:r>
              <a:rPr lang="ru-RU" sz="24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0" i="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додаток</a:t>
            </a:r>
            <a:r>
              <a:rPr lang="ru-RU" sz="24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Правил </a:t>
            </a:r>
            <a:r>
              <a:rPr lang="ru-RU" sz="2400" b="0" i="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розміщенняперсоналізованої</a:t>
            </a:r>
            <a:r>
              <a:rPr lang="ru-RU" sz="24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</a:t>
            </a:r>
            <a:r>
              <a:rPr lang="ru-RU" sz="24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0" i="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Рекламодавці</a:t>
            </a:r>
            <a:r>
              <a:rPr lang="ru-RU" sz="24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4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дотримуватися</a:t>
            </a:r>
            <a:r>
              <a:rPr lang="ru-RU" sz="24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</a:t>
            </a:r>
            <a:r>
              <a:rPr lang="ru-RU" sz="2400" b="0" i="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4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0" i="0" dirty="0" err="1">
                <a:solidFill>
                  <a:srgbClr val="1A73E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згоди</a:t>
            </a:r>
            <a:r>
              <a:rPr lang="ru-RU" sz="2400" b="0" i="0" dirty="0">
                <a:solidFill>
                  <a:srgbClr val="1A73E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ru-RU" sz="2400" b="0" i="0" dirty="0" err="1">
                <a:solidFill>
                  <a:srgbClr val="1A73E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користувачів</a:t>
            </a:r>
            <a:r>
              <a:rPr lang="ru-RU" sz="2400" b="0" i="0" dirty="0">
                <a:solidFill>
                  <a:srgbClr val="1A73E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ru-RU" sz="2400" b="0" i="0" dirty="0" err="1">
                <a:solidFill>
                  <a:srgbClr val="1A73E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із</a:t>
            </a:r>
            <a:r>
              <a:rPr lang="ru-RU" sz="2400" b="0" i="0" dirty="0">
                <a:solidFill>
                  <a:srgbClr val="1A73E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ru-RU" sz="2400" b="0" i="0" dirty="0" err="1">
                <a:solidFill>
                  <a:srgbClr val="1A73E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Європейського</a:t>
            </a:r>
            <a:r>
              <a:rPr lang="ru-RU" sz="2400" b="0" i="0" dirty="0">
                <a:solidFill>
                  <a:srgbClr val="1A73E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Союзу</a:t>
            </a:r>
            <a:r>
              <a:rPr lang="ru-RU" sz="24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(у </a:t>
            </a:r>
            <a:r>
              <a:rPr lang="ru-RU" sz="2400" b="0" i="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sz="24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b="0" i="0" dirty="0">
                <a:solidFill>
                  <a:srgbClr val="3C4043"/>
                </a:solidFill>
                <a:effectLst/>
                <a:latin typeface="Roboto"/>
              </a:rPr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173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9309" t="12295" r="12682" b="6049"/>
          <a:stretch/>
        </p:blipFill>
        <p:spPr>
          <a:xfrm>
            <a:off x="720435" y="443345"/>
            <a:ext cx="9781309" cy="575921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2981A3-361A-436F-9982-D4FF7F6A4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221" y="577732"/>
            <a:ext cx="10961558" cy="564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42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2072" y="2382982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СТВОРЮЄМО НОВУ КАМПАНІЮ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495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691" y="369455"/>
            <a:ext cx="1137919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Адаптивні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медійні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оголошення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контекстно-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медійній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Google,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візуальні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Вам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заголовки,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логотипи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відео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описи), а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автоматично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показу на сайтах,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Gmail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YouTube.</a:t>
            </a:r>
          </a:p>
          <a:p>
            <a:pPr algn="just"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вас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завантажувати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банери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HTML5.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медійних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тому,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плейсментах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охоплення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приводять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дешевший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трафік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814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4473" y="424873"/>
            <a:ext cx="10187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Створюємо аудиторію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0172" r="5776" b="9389"/>
          <a:stretch/>
        </p:blipFill>
        <p:spPr>
          <a:xfrm>
            <a:off x="580724" y="1254500"/>
            <a:ext cx="9431494" cy="452910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80724" y="3121890"/>
            <a:ext cx="453749" cy="5634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1173018" y="3786909"/>
            <a:ext cx="1154545" cy="3232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98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3545" r="1423" b="9605"/>
          <a:stretch/>
        </p:blipFill>
        <p:spPr>
          <a:xfrm>
            <a:off x="500999" y="1049154"/>
            <a:ext cx="11418663" cy="507251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80084" y="2146434"/>
            <a:ext cx="1992430" cy="4716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41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7927" y="701965"/>
            <a:ext cx="11591637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Медійна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мережа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набір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мільйонів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відео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відображатися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ваші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мережа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охоплює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90%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усьому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приєднання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значно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збільшить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переглядів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ваших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uk-UA" dirty="0">
              <a:solidFill>
                <a:prstClr val="black"/>
              </a:solidFill>
            </a:endParaRPr>
          </a:p>
          <a:p>
            <a:pPr lvl="0"/>
            <a:r>
              <a:rPr lang="uk-UA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Цілі  - поінформованість про бренд, пошук потенційних клієнтів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651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" t="11387" r="820" b="7098"/>
          <a:stretch/>
        </p:blipFill>
        <p:spPr>
          <a:xfrm>
            <a:off x="292373" y="508001"/>
            <a:ext cx="11647531" cy="538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223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685" t="49982" r="17160" b="9005"/>
          <a:stretch/>
        </p:blipFill>
        <p:spPr>
          <a:xfrm>
            <a:off x="1778873" y="359295"/>
            <a:ext cx="8968509" cy="26138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4265" t="18950" r="21524" b="32886"/>
          <a:stretch/>
        </p:blipFill>
        <p:spPr>
          <a:xfrm>
            <a:off x="413181" y="2182985"/>
            <a:ext cx="6400801" cy="23368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900" t="49099" r="2701" b="17969"/>
          <a:stretch/>
        </p:blipFill>
        <p:spPr>
          <a:xfrm>
            <a:off x="2473105" y="4567913"/>
            <a:ext cx="8235533" cy="158262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701238" y="359295"/>
            <a:ext cx="2464067" cy="20855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4783052" y="2182985"/>
            <a:ext cx="2030930" cy="23368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8922619" y="4473704"/>
            <a:ext cx="1876926" cy="17249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19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7454" t="25163" r="18695" b="11204"/>
          <a:stretch/>
        </p:blipFill>
        <p:spPr>
          <a:xfrm>
            <a:off x="2336799" y="674254"/>
            <a:ext cx="8682183" cy="486710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848436" y="1459345"/>
            <a:ext cx="2004291" cy="17364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10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7092" y="424873"/>
            <a:ext cx="114069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Контекстно – </a:t>
            </a:r>
            <a:r>
              <a:rPr lang="ru-RU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медійна</a:t>
            </a:r>
            <a:r>
              <a:rPr lang="ru-RU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реклама 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Налаштування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детального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таргетингу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знайомство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брендом.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Охоплення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показуєтеся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холодній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аудиторії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Дешевший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трафік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трафіку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нерелевантна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Lifetime Value</a:t>
            </a:r>
            <a:r>
              <a:rPr lang="en-US" sz="2400" dirty="0">
                <a:solidFill>
                  <a:srgbClr val="1F1F1F"/>
                </a:solidFill>
                <a:latin typeface="Google Sans"/>
              </a:rPr>
              <a:t>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LTV)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Пожиттєва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цінність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7092" y="4676200"/>
            <a:ext cx="114069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LTV </a:t>
            </a:r>
            <a:r>
              <a:rPr lang="ru-RU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впливає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на </a:t>
            </a:r>
            <a:r>
              <a:rPr lang="ru-RU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ваші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продажі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тому </a:t>
            </a:r>
            <a:r>
              <a:rPr lang="ru-RU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ймовірність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продажу </a:t>
            </a:r>
            <a:r>
              <a:rPr lang="ru-RU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лояльним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клієнтам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становить </a:t>
            </a:r>
            <a:r>
              <a:rPr lang="ru-RU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r>
              <a:rPr lang="uk-UA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  <a:r>
              <a:rPr lang="uk-UA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Шанси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продати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новим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покупцям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середньому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становлять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5-20%. </a:t>
            </a:r>
            <a:r>
              <a:rPr lang="ru-RU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Клієнти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повертаються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витрачають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67%</a:t>
            </a:r>
            <a:r>
              <a:rPr lang="en-US" sz="2000" b="1" i="1" dirty="0">
                <a:solidFill>
                  <a:srgbClr val="009F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прийшов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уперше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Нагадуємо про себе, знижка, програма лояльності 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691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4182" y="397163"/>
            <a:ext cx="1070494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Розрахунок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LTV</a:t>
            </a:r>
            <a:endParaRPr lang="ru-RU" sz="32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Onest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покупки = 250$;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Частота покупок = 6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Тривалість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5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250$ ✖ 6 ✖ 5 = 7500$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7500$ —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вашого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найлояльнішого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весь час.</a:t>
            </a:r>
          </a:p>
        </p:txBody>
      </p:sp>
    </p:spTree>
    <p:extLst>
      <p:ext uri="{BB962C8B-B14F-4D97-AF65-F5344CB8AC3E}">
        <p14:creationId xmlns:p14="http://schemas.microsoft.com/office/powerpoint/2010/main" val="2531477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564" y="637308"/>
            <a:ext cx="1128683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Таргетинг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цільову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роблячи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акцент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таргетингу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можемо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підібрати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цільову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продукту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пошуковій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видачі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КММ.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Пошукові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охоплюють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словами у ресурсах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Google.</a:t>
            </a:r>
          </a:p>
        </p:txBody>
      </p:sp>
    </p:spTree>
    <p:extLst>
      <p:ext uri="{BB962C8B-B14F-4D97-AF65-F5344CB8AC3E}">
        <p14:creationId xmlns:p14="http://schemas.microsoft.com/office/powerpoint/2010/main" val="1437682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9164" y="101600"/>
            <a:ext cx="59759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Таргетинг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Google Display ads</a:t>
            </a:r>
            <a:endParaRPr lang="uk-UA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8618" y="1040456"/>
            <a:ext cx="117209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Зацікавлені покупці 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це аудиторія, яка приносить найбільше </a:t>
            </a:r>
            <a:r>
              <a:rPr lang="uk-UA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конверсій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endParaRPr lang="uk-UA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Така аудиторія формується алгоритмами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відповідно до здійснених покупок на сайтах – конкурентів.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ТАРГЕТИНГ ЗА ІНТЕРЕСАМИ.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користувачів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їхніх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захоплень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звичок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користувачів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endParaRPr lang="uk-UA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endParaRPr lang="uk-UA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Інтереси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не тільки купують товари і послуги, що ви продаєте, але й загалом цікавляться цією тематико: читають блоги, перевіряють тренди, відслідковують новинки.</a:t>
            </a:r>
          </a:p>
          <a:p>
            <a:pPr lvl="0" algn="just"/>
            <a:endParaRPr lang="uk-UA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Така аудиторія є більш широкою!</a:t>
            </a:r>
          </a:p>
          <a:p>
            <a:pPr algn="just">
              <a:lnSpc>
                <a:spcPct val="150000"/>
              </a:lnSpc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72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7164" y="474345"/>
            <a:ext cx="1144385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АУДИТОРІЯ ЗА ОСОБЛИВИМИ НАМІРАМИ</a:t>
            </a:r>
          </a:p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підбору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намірами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них.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таргетингу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відбирає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зацікавленості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виходячи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схильності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покупки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вашого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товару. Вони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ближче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укладання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угоди.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сортує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користувачів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аналізуючи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поведінкові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сигнали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переходи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тематики;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покупки,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вміст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частота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веб-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схожої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тематики.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918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401" y="757382"/>
            <a:ext cx="11563926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0" i="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sz="24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демографічні</a:t>
            </a:r>
            <a:r>
              <a:rPr lang="ru-RU" sz="24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sz="24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0" i="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вік</a:t>
            </a:r>
            <a:r>
              <a:rPr lang="ru-RU" sz="24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стать, </a:t>
            </a:r>
            <a:r>
              <a:rPr lang="ru-RU" sz="2400" b="0" i="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сімейний</a:t>
            </a:r>
            <a:r>
              <a:rPr lang="ru-RU" sz="24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стан, </a:t>
            </a:r>
            <a:r>
              <a:rPr lang="ru-RU" sz="2400" b="0" i="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батьківський</a:t>
            </a:r>
            <a:r>
              <a:rPr lang="ru-RU" sz="24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статус) </a:t>
            </a:r>
            <a:r>
              <a:rPr lang="ru-RU" sz="2400" b="0" i="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b="0" i="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використовуватися</a:t>
            </a:r>
            <a:r>
              <a:rPr lang="ru-RU" sz="24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b="0" i="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націлювання</a:t>
            </a:r>
            <a:r>
              <a:rPr lang="ru-RU" sz="24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оголошень</a:t>
            </a:r>
            <a:r>
              <a:rPr lang="ru-RU" sz="24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b="0" i="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житло</a:t>
            </a:r>
            <a:r>
              <a:rPr lang="ru-RU" sz="24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працевлаштування</a:t>
            </a:r>
            <a:r>
              <a:rPr lang="ru-RU" sz="24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b="0" i="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фінансові</a:t>
            </a:r>
            <a:r>
              <a:rPr lang="ru-RU" sz="24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4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b="0" i="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4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США й </a:t>
            </a:r>
            <a:r>
              <a:rPr lang="ru-RU" sz="2400" b="0" i="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Канад</a:t>
            </a:r>
            <a:r>
              <a:rPr lang="uk-UA" sz="2400" dirty="0">
                <a:solidFill>
                  <a:srgbClr val="3C40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endParaRPr lang="ru-RU" sz="2400" dirty="0">
              <a:solidFill>
                <a:srgbClr val="3C404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b="0" i="0" baseline="-2500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1" baseline="-2500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Націлювання</a:t>
            </a:r>
            <a:r>
              <a:rPr lang="ru-RU" sz="2800" b="0" i="1" baseline="-2500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0" i="1" baseline="-2500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місцеположення</a:t>
            </a:r>
            <a:r>
              <a:rPr lang="ru-RU" sz="2800" b="0" i="1" baseline="-2500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b="0" i="1" baseline="-2500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поштовим</a:t>
            </a:r>
            <a:r>
              <a:rPr lang="ru-RU" sz="2800" b="0" i="1" baseline="-2500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1" baseline="-2500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індексом</a:t>
            </a:r>
            <a:r>
              <a:rPr lang="ru-RU" sz="2800" b="0" i="1" baseline="-2500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b="0" i="1" baseline="-2500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800" b="0" i="1" baseline="-2500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1" baseline="-2500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800" b="0" i="1" baseline="-2500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b="0" i="1" baseline="-2500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оголошень</a:t>
            </a:r>
            <a:r>
              <a:rPr lang="ru-RU" sz="2800" b="0" i="1" baseline="-2500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b="0" i="1" baseline="-2500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житло</a:t>
            </a:r>
            <a:r>
              <a:rPr lang="ru-RU" sz="2800" b="0" i="1" baseline="-2500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1" baseline="-2500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працевлаштування</a:t>
            </a:r>
            <a:r>
              <a:rPr lang="ru-RU" sz="2800" b="0" i="1" baseline="-2500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800" b="0" i="1" baseline="-2500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фінансові</a:t>
            </a:r>
            <a:r>
              <a:rPr lang="ru-RU" sz="2800" b="0" i="1" baseline="-2500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1" baseline="-2500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800" b="0" i="1" baseline="-2500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b="0" i="1" baseline="-2500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800" b="0" i="1" baseline="-2500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США й </a:t>
            </a:r>
            <a:r>
              <a:rPr lang="ru-RU" sz="2800" b="0" i="1" baseline="-2500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Канаді</a:t>
            </a:r>
            <a:r>
              <a:rPr lang="ru-RU" sz="2800" b="0" i="1" baseline="-2500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1" baseline="-2500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ru-RU" sz="2800" b="0" i="1" baseline="-2500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Користувачам</a:t>
            </a:r>
            <a:r>
              <a:rPr lang="ru-RU" sz="2800" b="0" i="1" baseline="-2500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18 </a:t>
            </a:r>
            <a:r>
              <a:rPr lang="ru-RU" sz="2800" b="0" i="1" baseline="-2500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800" b="0" i="1" baseline="-2500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b="0" i="1" baseline="-2500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800" b="0" i="1" baseline="-2500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1" baseline="-2500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показувати</a:t>
            </a:r>
            <a:r>
              <a:rPr lang="ru-RU" sz="2800" b="0" i="1" baseline="-2500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1" baseline="-2500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персоналізовану</a:t>
            </a:r>
            <a:r>
              <a:rPr lang="ru-RU" sz="2800" b="0" i="1" baseline="-2500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рекламу </a:t>
            </a:r>
            <a:r>
              <a:rPr lang="ru-RU" sz="2800" b="0" i="1" baseline="-2500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жодного</a:t>
            </a:r>
            <a:r>
              <a:rPr lang="ru-RU" sz="2800" b="0" i="1" baseline="-2500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типу, </a:t>
            </a:r>
            <a:r>
              <a:rPr lang="ru-RU" sz="2800" b="0" i="1" baseline="-2500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800" b="0" i="1" baseline="-2500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0" i="1" baseline="-2500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800" b="0" i="1" baseline="-2500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1" baseline="-2500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стандартних</a:t>
            </a:r>
            <a:r>
              <a:rPr lang="ru-RU" sz="2800" b="0" i="1" baseline="-2500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1" baseline="-2500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аудиторій</a:t>
            </a:r>
            <a:r>
              <a:rPr lang="ru-RU" sz="2800" b="0" i="1" baseline="-2500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1" baseline="-2500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2800" b="0" i="1" baseline="-2500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0" i="1" baseline="-2500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Рекламодавцям</a:t>
            </a:r>
            <a:r>
              <a:rPr lang="ru-RU" sz="2800" b="0" i="1" baseline="-2500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1" baseline="-2500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b="0" i="1" baseline="-2500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1" baseline="-2500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sz="2800" b="0" i="1" baseline="-2500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1" baseline="-2500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sz="2800" b="0" i="1" baseline="-2500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1" baseline="-2500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аудиторії</a:t>
            </a:r>
            <a:r>
              <a:rPr lang="ru-RU" sz="2800" b="0" i="1" baseline="-2500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заборонено </a:t>
            </a:r>
            <a:r>
              <a:rPr lang="ru-RU" sz="2800" b="0" i="1" baseline="-2500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завантажувати</a:t>
            </a:r>
            <a:r>
              <a:rPr lang="ru-RU" sz="2800" b="0" i="1" baseline="-2500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1" baseline="-2500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800" b="0" i="1" baseline="-2500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b="0" i="1" baseline="-2500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800" b="0" i="1" baseline="-2500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1" baseline="-2500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0" i="1" baseline="-2500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1" baseline="-2500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переглядають</a:t>
            </a:r>
            <a:r>
              <a:rPr lang="ru-RU" sz="2800" b="0" i="1" baseline="-2500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контент, </a:t>
            </a:r>
            <a:r>
              <a:rPr lang="ru-RU" sz="2800" b="0" i="1" baseline="-2500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призначений</a:t>
            </a:r>
            <a:r>
              <a:rPr lang="ru-RU" sz="2800" b="0" i="1" baseline="-2500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b="0" i="1" baseline="-25000" dirty="0" err="1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endParaRPr lang="ru-RU" sz="2800" b="0" i="1" dirty="0">
              <a:solidFill>
                <a:srgbClr val="3C404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2800" dirty="0">
              <a:solidFill>
                <a:srgbClr val="3C404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5702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1995</TotalTime>
  <Words>1051</Words>
  <Application>Microsoft Office PowerPoint</Application>
  <PresentationFormat>Широкий екран</PresentationFormat>
  <Paragraphs>87</Paragraphs>
  <Slides>21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Google Sans</vt:lpstr>
      <vt:lpstr>Onest</vt:lpstr>
      <vt:lpstr>Roboto</vt:lpstr>
      <vt:lpstr>Times New Roman</vt:lpstr>
      <vt:lpstr>Тема Office</vt:lpstr>
      <vt:lpstr>Google Display  Network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Google Display  Network</dc:title>
  <dc:creator>Владислав</dc:creator>
  <cp:lastModifiedBy>Мария Зайцева</cp:lastModifiedBy>
  <cp:revision>28</cp:revision>
  <dcterms:created xsi:type="dcterms:W3CDTF">2025-02-24T09:13:06Z</dcterms:created>
  <dcterms:modified xsi:type="dcterms:W3CDTF">2026-03-12T08:18:44Z</dcterms:modified>
</cp:coreProperties>
</file>