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4"/>
  </p:sldMasterIdLst>
  <p:sldIdLst>
    <p:sldId id="256" r:id="rId5"/>
    <p:sldId id="257" r:id="rId6"/>
    <p:sldId id="261" r:id="rId7"/>
    <p:sldId id="258" r:id="rId8"/>
    <p:sldId id="265" r:id="rId9"/>
    <p:sldId id="259" r:id="rId10"/>
    <p:sldId id="260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5D589-D62C-4CB1-8C88-A81CC5689F3D}" v="17" dt="2020-10-09T06:27:19.371"/>
    <p1510:client id="{D8BBD5C0-65D5-467B-A3B1-2063304D9BAC}" v="6753" dt="2020-09-16T13:34:20.6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овтун Олена Юріївна" userId="S::mod.koyu@clouds.iir.edu.ua::638e4b11-34b6-472f-bfbb-d2dadf0b2ea5" providerId="AD" clId="Web-{D515D589-D62C-4CB1-8C88-A81CC5689F3D}"/>
    <pc:docChg chg="modSld">
      <pc:chgData name="Ковтун Олена Юріївна" userId="S::mod.koyu@clouds.iir.edu.ua::638e4b11-34b6-472f-bfbb-d2dadf0b2ea5" providerId="AD" clId="Web-{D515D589-D62C-4CB1-8C88-A81CC5689F3D}" dt="2020-10-09T06:27:19.371" v="16" actId="20577"/>
      <pc:docMkLst>
        <pc:docMk/>
      </pc:docMkLst>
      <pc:sldChg chg="addSp modSp">
        <pc:chgData name="Ковтун Олена Юріївна" userId="S::mod.koyu@clouds.iir.edu.ua::638e4b11-34b6-472f-bfbb-d2dadf0b2ea5" providerId="AD" clId="Web-{D515D589-D62C-4CB1-8C88-A81CC5689F3D}" dt="2020-10-09T06:27:19.371" v="15" actId="20577"/>
        <pc:sldMkLst>
          <pc:docMk/>
          <pc:sldMk cId="1841622437" sldId="258"/>
        </pc:sldMkLst>
        <pc:spChg chg="mod">
          <ac:chgData name="Ковтун Олена Юріївна" userId="S::mod.koyu@clouds.iir.edu.ua::638e4b11-34b6-472f-bfbb-d2dadf0b2ea5" providerId="AD" clId="Web-{D515D589-D62C-4CB1-8C88-A81CC5689F3D}" dt="2020-10-09T06:27:19.371" v="15" actId="20577"/>
          <ac:spMkLst>
            <pc:docMk/>
            <pc:sldMk cId="1841622437" sldId="258"/>
            <ac:spMk id="2" creationId="{022ACA32-AED9-42E4-AC8B-EC705A5C9748}"/>
          </ac:spMkLst>
        </pc:spChg>
        <pc:spChg chg="mod">
          <ac:chgData name="Ковтун Олена Юріївна" userId="S::mod.koyu@clouds.iir.edu.ua::638e4b11-34b6-472f-bfbb-d2dadf0b2ea5" providerId="AD" clId="Web-{D515D589-D62C-4CB1-8C88-A81CC5689F3D}" dt="2020-10-09T06:26:54.277" v="2" actId="20577"/>
          <ac:spMkLst>
            <pc:docMk/>
            <pc:sldMk cId="1841622437" sldId="258"/>
            <ac:spMk id="3" creationId="{14E00E10-D9F3-43EC-B86B-7E6B4EE0C3B5}"/>
          </ac:spMkLst>
        </pc:spChg>
        <pc:spChg chg="add">
          <ac:chgData name="Ковтун Олена Юріївна" userId="S::mod.koyu@clouds.iir.edu.ua::638e4b11-34b6-472f-bfbb-d2dadf0b2ea5" providerId="AD" clId="Web-{D515D589-D62C-4CB1-8C88-A81CC5689F3D}" dt="2020-10-09T06:26:55.058" v="4"/>
          <ac:spMkLst>
            <pc:docMk/>
            <pc:sldMk cId="1841622437" sldId="258"/>
            <ac:spMk id="4" creationId="{5810D5B3-B5BF-42E8-9A9B-3B4F63ECE95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F2940-A2EE-4603-82B0-3E3352AC9D1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056F9B4-EF4E-403B-8E59-3F1CE0C1C4D9}">
      <dgm:prSet/>
      <dgm:spPr/>
      <dgm:t>
        <a:bodyPr/>
        <a:lstStyle/>
        <a:p>
          <a:r>
            <a:rPr lang="uk-UA"/>
            <a:t>Передумови: </a:t>
          </a:r>
          <a:endParaRPr lang="en-US"/>
        </a:p>
      </dgm:t>
    </dgm:pt>
    <dgm:pt modelId="{9F41CE2D-307D-4C1F-B15A-9DCEAEBF45D5}" type="parTrans" cxnId="{08130AE4-04ED-4F1B-9E82-A999C88065A4}">
      <dgm:prSet/>
      <dgm:spPr/>
      <dgm:t>
        <a:bodyPr/>
        <a:lstStyle/>
        <a:p>
          <a:endParaRPr lang="en-US"/>
        </a:p>
      </dgm:t>
    </dgm:pt>
    <dgm:pt modelId="{9059823D-B093-4827-840B-07AA8A72DC47}" type="sibTrans" cxnId="{08130AE4-04ED-4F1B-9E82-A999C88065A4}">
      <dgm:prSet/>
      <dgm:spPr/>
      <dgm:t>
        <a:bodyPr/>
        <a:lstStyle/>
        <a:p>
          <a:endParaRPr lang="en-US"/>
        </a:p>
      </dgm:t>
    </dgm:pt>
    <dgm:pt modelId="{B6771E42-9225-46C0-8B38-B0AC912921A8}">
      <dgm:prSet/>
      <dgm:spPr/>
      <dgm:t>
        <a:bodyPr/>
        <a:lstStyle/>
        <a:p>
          <a:r>
            <a:rPr lang="uk-UA"/>
            <a:t>-активний розвиток Європейського союзу</a:t>
          </a:r>
          <a:endParaRPr lang="en-US"/>
        </a:p>
      </dgm:t>
    </dgm:pt>
    <dgm:pt modelId="{AA2F51AE-C4BA-4036-81B5-D4EAF6349683}" type="parTrans" cxnId="{43CE84DE-A942-4949-88F8-7979929A0ED0}">
      <dgm:prSet/>
      <dgm:spPr/>
      <dgm:t>
        <a:bodyPr/>
        <a:lstStyle/>
        <a:p>
          <a:endParaRPr lang="en-US"/>
        </a:p>
      </dgm:t>
    </dgm:pt>
    <dgm:pt modelId="{90FC650A-3F60-41CC-ACB7-F9B240FD997A}" type="sibTrans" cxnId="{43CE84DE-A942-4949-88F8-7979929A0ED0}">
      <dgm:prSet/>
      <dgm:spPr/>
      <dgm:t>
        <a:bodyPr/>
        <a:lstStyle/>
        <a:p>
          <a:endParaRPr lang="en-US"/>
        </a:p>
      </dgm:t>
    </dgm:pt>
    <dgm:pt modelId="{9E74971D-8998-48A8-8A17-6820F58D1BCE}">
      <dgm:prSet/>
      <dgm:spPr/>
      <dgm:t>
        <a:bodyPr/>
        <a:lstStyle/>
        <a:p>
          <a:r>
            <a:rPr lang="uk-UA"/>
            <a:t>- ціннісна, географічна, економічна близькість держав регіону</a:t>
          </a:r>
          <a:endParaRPr lang="en-US"/>
        </a:p>
      </dgm:t>
    </dgm:pt>
    <dgm:pt modelId="{ACABB473-A703-45A2-AF22-AE84A6CF1B5C}" type="parTrans" cxnId="{9C4F639C-7851-4884-A5B0-6CA671FD0478}">
      <dgm:prSet/>
      <dgm:spPr/>
      <dgm:t>
        <a:bodyPr/>
        <a:lstStyle/>
        <a:p>
          <a:endParaRPr lang="en-US"/>
        </a:p>
      </dgm:t>
    </dgm:pt>
    <dgm:pt modelId="{F2A4C6FB-2271-409E-A264-CDA7399739A5}" type="sibTrans" cxnId="{9C4F639C-7851-4884-A5B0-6CA671FD0478}">
      <dgm:prSet/>
      <dgm:spPr/>
      <dgm:t>
        <a:bodyPr/>
        <a:lstStyle/>
        <a:p>
          <a:endParaRPr lang="en-US"/>
        </a:p>
      </dgm:t>
    </dgm:pt>
    <dgm:pt modelId="{84A5CE58-4D66-41FC-85E0-57E3E5B4BA8F}">
      <dgm:prSet/>
      <dgm:spPr/>
      <dgm:t>
        <a:bodyPr/>
        <a:lstStyle/>
        <a:p>
          <a:r>
            <a:rPr lang="uk-UA"/>
            <a:t>Тривала і успішна двостороння інтеграція (США-Канада, договір про вільну торгівлю,1988)</a:t>
          </a:r>
          <a:endParaRPr lang="en-US"/>
        </a:p>
      </dgm:t>
    </dgm:pt>
    <dgm:pt modelId="{D988FE88-E4DA-4901-933E-54A71CF8422A}" type="parTrans" cxnId="{9E54AE47-736E-4074-993F-560062A13469}">
      <dgm:prSet/>
      <dgm:spPr/>
      <dgm:t>
        <a:bodyPr/>
        <a:lstStyle/>
        <a:p>
          <a:endParaRPr lang="en-US"/>
        </a:p>
      </dgm:t>
    </dgm:pt>
    <dgm:pt modelId="{3508A23E-B9C1-4CB5-9711-AFEF57B71018}" type="sibTrans" cxnId="{9E54AE47-736E-4074-993F-560062A13469}">
      <dgm:prSet/>
      <dgm:spPr/>
      <dgm:t>
        <a:bodyPr/>
        <a:lstStyle/>
        <a:p>
          <a:endParaRPr lang="en-US"/>
        </a:p>
      </dgm:t>
    </dgm:pt>
    <dgm:pt modelId="{38219C68-F72E-4AB3-9A3B-12CCAFEB4CC7}">
      <dgm:prSet/>
      <dgm:spPr/>
      <dgm:t>
        <a:bodyPr/>
        <a:lstStyle/>
        <a:p>
          <a:r>
            <a:rPr lang="uk-UA"/>
            <a:t>Зацікавленість в ресурсах (Мексика)</a:t>
          </a:r>
          <a:endParaRPr lang="en-US"/>
        </a:p>
      </dgm:t>
    </dgm:pt>
    <dgm:pt modelId="{5902A73B-632D-4281-A26C-3C38D61166A7}" type="parTrans" cxnId="{DE7F68AE-65CF-406B-AB06-2D96A9B9C128}">
      <dgm:prSet/>
      <dgm:spPr/>
      <dgm:t>
        <a:bodyPr/>
        <a:lstStyle/>
        <a:p>
          <a:endParaRPr lang="en-US"/>
        </a:p>
      </dgm:t>
    </dgm:pt>
    <dgm:pt modelId="{385BE98B-2CD6-4C7F-93E0-8172B9749421}" type="sibTrans" cxnId="{DE7F68AE-65CF-406B-AB06-2D96A9B9C128}">
      <dgm:prSet/>
      <dgm:spPr/>
      <dgm:t>
        <a:bodyPr/>
        <a:lstStyle/>
        <a:p>
          <a:endParaRPr lang="en-US"/>
        </a:p>
      </dgm:t>
    </dgm:pt>
    <dgm:pt modelId="{EB620AC1-186B-4523-A834-6C726102ADE6}" type="pres">
      <dgm:prSet presAssocID="{677F2940-A2EE-4603-82B0-3E3352AC9D10}" presName="diagram" presStyleCnt="0">
        <dgm:presLayoutVars>
          <dgm:dir/>
          <dgm:resizeHandles val="exact"/>
        </dgm:presLayoutVars>
      </dgm:prSet>
      <dgm:spPr/>
    </dgm:pt>
    <dgm:pt modelId="{A8CE81F2-2968-45A1-AB0F-8D06D2DE2342}" type="pres">
      <dgm:prSet presAssocID="{F056F9B4-EF4E-403B-8E59-3F1CE0C1C4D9}" presName="node" presStyleLbl="node1" presStyleIdx="0" presStyleCnt="5">
        <dgm:presLayoutVars>
          <dgm:bulletEnabled val="1"/>
        </dgm:presLayoutVars>
      </dgm:prSet>
      <dgm:spPr/>
    </dgm:pt>
    <dgm:pt modelId="{1EE9B18F-D1D0-483E-BC3A-48E72E723929}" type="pres">
      <dgm:prSet presAssocID="{9059823D-B093-4827-840B-07AA8A72DC47}" presName="sibTrans" presStyleCnt="0"/>
      <dgm:spPr/>
    </dgm:pt>
    <dgm:pt modelId="{DBB92F4B-6E0B-43BF-83E8-813FEE923B3D}" type="pres">
      <dgm:prSet presAssocID="{B6771E42-9225-46C0-8B38-B0AC912921A8}" presName="node" presStyleLbl="node1" presStyleIdx="1" presStyleCnt="5">
        <dgm:presLayoutVars>
          <dgm:bulletEnabled val="1"/>
        </dgm:presLayoutVars>
      </dgm:prSet>
      <dgm:spPr/>
    </dgm:pt>
    <dgm:pt modelId="{C3437C7C-7B36-423A-9BC6-7DD2DEF35D98}" type="pres">
      <dgm:prSet presAssocID="{90FC650A-3F60-41CC-ACB7-F9B240FD997A}" presName="sibTrans" presStyleCnt="0"/>
      <dgm:spPr/>
    </dgm:pt>
    <dgm:pt modelId="{CF16F1A4-3EB8-4882-80E7-81523FAE8663}" type="pres">
      <dgm:prSet presAssocID="{9E74971D-8998-48A8-8A17-6820F58D1BCE}" presName="node" presStyleLbl="node1" presStyleIdx="2" presStyleCnt="5">
        <dgm:presLayoutVars>
          <dgm:bulletEnabled val="1"/>
        </dgm:presLayoutVars>
      </dgm:prSet>
      <dgm:spPr/>
    </dgm:pt>
    <dgm:pt modelId="{0BB04020-2742-4ABD-84AF-DBFB87FE7B85}" type="pres">
      <dgm:prSet presAssocID="{F2A4C6FB-2271-409E-A264-CDA7399739A5}" presName="sibTrans" presStyleCnt="0"/>
      <dgm:spPr/>
    </dgm:pt>
    <dgm:pt modelId="{035F876E-4900-480E-805D-FFFEEE4BD174}" type="pres">
      <dgm:prSet presAssocID="{84A5CE58-4D66-41FC-85E0-57E3E5B4BA8F}" presName="node" presStyleLbl="node1" presStyleIdx="3" presStyleCnt="5">
        <dgm:presLayoutVars>
          <dgm:bulletEnabled val="1"/>
        </dgm:presLayoutVars>
      </dgm:prSet>
      <dgm:spPr/>
    </dgm:pt>
    <dgm:pt modelId="{A1A1ADDF-9A31-4C0C-B1F8-562CDE10EF16}" type="pres">
      <dgm:prSet presAssocID="{3508A23E-B9C1-4CB5-9711-AFEF57B71018}" presName="sibTrans" presStyleCnt="0"/>
      <dgm:spPr/>
    </dgm:pt>
    <dgm:pt modelId="{74D302B3-5B81-414D-9E54-F7DAB9F67CFB}" type="pres">
      <dgm:prSet presAssocID="{38219C68-F72E-4AB3-9A3B-12CCAFEB4CC7}" presName="node" presStyleLbl="node1" presStyleIdx="4" presStyleCnt="5">
        <dgm:presLayoutVars>
          <dgm:bulletEnabled val="1"/>
        </dgm:presLayoutVars>
      </dgm:prSet>
      <dgm:spPr/>
    </dgm:pt>
  </dgm:ptLst>
  <dgm:cxnLst>
    <dgm:cxn modelId="{732C4C1E-3A0E-4D3E-B9C3-DDF8EA6C9558}" type="presOf" srcId="{B6771E42-9225-46C0-8B38-B0AC912921A8}" destId="{DBB92F4B-6E0B-43BF-83E8-813FEE923B3D}" srcOrd="0" destOrd="0" presId="urn:microsoft.com/office/officeart/2005/8/layout/default"/>
    <dgm:cxn modelId="{1943CF5B-2FF0-48C4-8C4C-92E88E3273A3}" type="presOf" srcId="{9E74971D-8998-48A8-8A17-6820F58D1BCE}" destId="{CF16F1A4-3EB8-4882-80E7-81523FAE8663}" srcOrd="0" destOrd="0" presId="urn:microsoft.com/office/officeart/2005/8/layout/default"/>
    <dgm:cxn modelId="{9E54AE47-736E-4074-993F-560062A13469}" srcId="{677F2940-A2EE-4603-82B0-3E3352AC9D10}" destId="{84A5CE58-4D66-41FC-85E0-57E3E5B4BA8F}" srcOrd="3" destOrd="0" parTransId="{D988FE88-E4DA-4901-933E-54A71CF8422A}" sibTransId="{3508A23E-B9C1-4CB5-9711-AFEF57B71018}"/>
    <dgm:cxn modelId="{F2108F78-C3D6-41C2-87C7-A3A7C9A87611}" type="presOf" srcId="{677F2940-A2EE-4603-82B0-3E3352AC9D10}" destId="{EB620AC1-186B-4523-A834-6C726102ADE6}" srcOrd="0" destOrd="0" presId="urn:microsoft.com/office/officeart/2005/8/layout/default"/>
    <dgm:cxn modelId="{0B2BB78B-90E5-49BA-B7CB-A6A440105F31}" type="presOf" srcId="{38219C68-F72E-4AB3-9A3B-12CCAFEB4CC7}" destId="{74D302B3-5B81-414D-9E54-F7DAB9F67CFB}" srcOrd="0" destOrd="0" presId="urn:microsoft.com/office/officeart/2005/8/layout/default"/>
    <dgm:cxn modelId="{9C4F639C-7851-4884-A5B0-6CA671FD0478}" srcId="{677F2940-A2EE-4603-82B0-3E3352AC9D10}" destId="{9E74971D-8998-48A8-8A17-6820F58D1BCE}" srcOrd="2" destOrd="0" parTransId="{ACABB473-A703-45A2-AF22-AE84A6CF1B5C}" sibTransId="{F2A4C6FB-2271-409E-A264-CDA7399739A5}"/>
    <dgm:cxn modelId="{DE7F68AE-65CF-406B-AB06-2D96A9B9C128}" srcId="{677F2940-A2EE-4603-82B0-3E3352AC9D10}" destId="{38219C68-F72E-4AB3-9A3B-12CCAFEB4CC7}" srcOrd="4" destOrd="0" parTransId="{5902A73B-632D-4281-A26C-3C38D61166A7}" sibTransId="{385BE98B-2CD6-4C7F-93E0-8172B9749421}"/>
    <dgm:cxn modelId="{5CB04AB4-7FCE-448E-8FE8-483B635CF06A}" type="presOf" srcId="{84A5CE58-4D66-41FC-85E0-57E3E5B4BA8F}" destId="{035F876E-4900-480E-805D-FFFEEE4BD174}" srcOrd="0" destOrd="0" presId="urn:microsoft.com/office/officeart/2005/8/layout/default"/>
    <dgm:cxn modelId="{FA2EA3C5-A176-488F-8098-247FC3EE0EE8}" type="presOf" srcId="{F056F9B4-EF4E-403B-8E59-3F1CE0C1C4D9}" destId="{A8CE81F2-2968-45A1-AB0F-8D06D2DE2342}" srcOrd="0" destOrd="0" presId="urn:microsoft.com/office/officeart/2005/8/layout/default"/>
    <dgm:cxn modelId="{43CE84DE-A942-4949-88F8-7979929A0ED0}" srcId="{677F2940-A2EE-4603-82B0-3E3352AC9D10}" destId="{B6771E42-9225-46C0-8B38-B0AC912921A8}" srcOrd="1" destOrd="0" parTransId="{AA2F51AE-C4BA-4036-81B5-D4EAF6349683}" sibTransId="{90FC650A-3F60-41CC-ACB7-F9B240FD997A}"/>
    <dgm:cxn modelId="{08130AE4-04ED-4F1B-9E82-A999C88065A4}" srcId="{677F2940-A2EE-4603-82B0-3E3352AC9D10}" destId="{F056F9B4-EF4E-403B-8E59-3F1CE0C1C4D9}" srcOrd="0" destOrd="0" parTransId="{9F41CE2D-307D-4C1F-B15A-9DCEAEBF45D5}" sibTransId="{9059823D-B093-4827-840B-07AA8A72DC47}"/>
    <dgm:cxn modelId="{554325EC-0033-44E9-B6D0-5D1F3E13468E}" type="presParOf" srcId="{EB620AC1-186B-4523-A834-6C726102ADE6}" destId="{A8CE81F2-2968-45A1-AB0F-8D06D2DE2342}" srcOrd="0" destOrd="0" presId="urn:microsoft.com/office/officeart/2005/8/layout/default"/>
    <dgm:cxn modelId="{A91AA9F9-301A-4C0B-9956-2220C368E436}" type="presParOf" srcId="{EB620AC1-186B-4523-A834-6C726102ADE6}" destId="{1EE9B18F-D1D0-483E-BC3A-48E72E723929}" srcOrd="1" destOrd="0" presId="urn:microsoft.com/office/officeart/2005/8/layout/default"/>
    <dgm:cxn modelId="{3654BB27-50E5-4A45-9F17-6163787647BB}" type="presParOf" srcId="{EB620AC1-186B-4523-A834-6C726102ADE6}" destId="{DBB92F4B-6E0B-43BF-83E8-813FEE923B3D}" srcOrd="2" destOrd="0" presId="urn:microsoft.com/office/officeart/2005/8/layout/default"/>
    <dgm:cxn modelId="{30D7FE0E-A154-4186-9176-36D9209DDE4D}" type="presParOf" srcId="{EB620AC1-186B-4523-A834-6C726102ADE6}" destId="{C3437C7C-7B36-423A-9BC6-7DD2DEF35D98}" srcOrd="3" destOrd="0" presId="urn:microsoft.com/office/officeart/2005/8/layout/default"/>
    <dgm:cxn modelId="{B815BDB2-C0F2-49C3-9140-4D254F29334D}" type="presParOf" srcId="{EB620AC1-186B-4523-A834-6C726102ADE6}" destId="{CF16F1A4-3EB8-4882-80E7-81523FAE8663}" srcOrd="4" destOrd="0" presId="urn:microsoft.com/office/officeart/2005/8/layout/default"/>
    <dgm:cxn modelId="{863E21C2-704A-4193-BAF5-0BEE7CE31F06}" type="presParOf" srcId="{EB620AC1-186B-4523-A834-6C726102ADE6}" destId="{0BB04020-2742-4ABD-84AF-DBFB87FE7B85}" srcOrd="5" destOrd="0" presId="urn:microsoft.com/office/officeart/2005/8/layout/default"/>
    <dgm:cxn modelId="{3AAC22CE-550D-47B2-A979-1AE2EFABACE4}" type="presParOf" srcId="{EB620AC1-186B-4523-A834-6C726102ADE6}" destId="{035F876E-4900-480E-805D-FFFEEE4BD174}" srcOrd="6" destOrd="0" presId="urn:microsoft.com/office/officeart/2005/8/layout/default"/>
    <dgm:cxn modelId="{00CB9ED6-3C12-4C9B-8E08-3C9C0D47470F}" type="presParOf" srcId="{EB620AC1-186B-4523-A834-6C726102ADE6}" destId="{A1A1ADDF-9A31-4C0C-B1F8-562CDE10EF16}" srcOrd="7" destOrd="0" presId="urn:microsoft.com/office/officeart/2005/8/layout/default"/>
    <dgm:cxn modelId="{BC8DA64B-8509-4191-A001-2CDB9616A665}" type="presParOf" srcId="{EB620AC1-186B-4523-A834-6C726102ADE6}" destId="{74D302B3-5B81-414D-9E54-F7DAB9F67CF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E81F2-2968-45A1-AB0F-8D06D2DE2342}">
      <dsp:nvSpPr>
        <dsp:cNvPr id="0" name=""/>
        <dsp:cNvSpPr/>
      </dsp:nvSpPr>
      <dsp:spPr>
        <a:xfrm>
          <a:off x="576" y="494034"/>
          <a:ext cx="2249165" cy="13494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Передумови: </a:t>
          </a:r>
          <a:endParaRPr lang="en-US" sz="1700" kern="1200"/>
        </a:p>
      </dsp:txBody>
      <dsp:txXfrm>
        <a:off x="576" y="494034"/>
        <a:ext cx="2249165" cy="1349499"/>
      </dsp:txXfrm>
    </dsp:sp>
    <dsp:sp modelId="{DBB92F4B-6E0B-43BF-83E8-813FEE923B3D}">
      <dsp:nvSpPr>
        <dsp:cNvPr id="0" name=""/>
        <dsp:cNvSpPr/>
      </dsp:nvSpPr>
      <dsp:spPr>
        <a:xfrm>
          <a:off x="2474658" y="494034"/>
          <a:ext cx="2249165" cy="13494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-активний розвиток Європейського союзу</a:t>
          </a:r>
          <a:endParaRPr lang="en-US" sz="1700" kern="1200"/>
        </a:p>
      </dsp:txBody>
      <dsp:txXfrm>
        <a:off x="2474658" y="494034"/>
        <a:ext cx="2249165" cy="1349499"/>
      </dsp:txXfrm>
    </dsp:sp>
    <dsp:sp modelId="{CF16F1A4-3EB8-4882-80E7-81523FAE8663}">
      <dsp:nvSpPr>
        <dsp:cNvPr id="0" name=""/>
        <dsp:cNvSpPr/>
      </dsp:nvSpPr>
      <dsp:spPr>
        <a:xfrm>
          <a:off x="576" y="2068450"/>
          <a:ext cx="2249165" cy="134949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- ціннісна, географічна, економічна близькість держав регіону</a:t>
          </a:r>
          <a:endParaRPr lang="en-US" sz="1700" kern="1200"/>
        </a:p>
      </dsp:txBody>
      <dsp:txXfrm>
        <a:off x="576" y="2068450"/>
        <a:ext cx="2249165" cy="1349499"/>
      </dsp:txXfrm>
    </dsp:sp>
    <dsp:sp modelId="{035F876E-4900-480E-805D-FFFEEE4BD174}">
      <dsp:nvSpPr>
        <dsp:cNvPr id="0" name=""/>
        <dsp:cNvSpPr/>
      </dsp:nvSpPr>
      <dsp:spPr>
        <a:xfrm>
          <a:off x="2474658" y="2068450"/>
          <a:ext cx="2249165" cy="13494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Тривала і успішна двостороння інтеграція (США-Канада, договір про вільну торгівлю,1988)</a:t>
          </a:r>
          <a:endParaRPr lang="en-US" sz="1700" kern="1200"/>
        </a:p>
      </dsp:txBody>
      <dsp:txXfrm>
        <a:off x="2474658" y="2068450"/>
        <a:ext cx="2249165" cy="1349499"/>
      </dsp:txXfrm>
    </dsp:sp>
    <dsp:sp modelId="{74D302B3-5B81-414D-9E54-F7DAB9F67CFB}">
      <dsp:nvSpPr>
        <dsp:cNvPr id="0" name=""/>
        <dsp:cNvSpPr/>
      </dsp:nvSpPr>
      <dsp:spPr>
        <a:xfrm>
          <a:off x="1237617" y="3642866"/>
          <a:ext cx="2249165" cy="134949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Зацікавленість в ресурсах (Мексика)</a:t>
          </a:r>
          <a:endParaRPr lang="en-US" sz="1700" kern="1200"/>
        </a:p>
      </dsp:txBody>
      <dsp:txXfrm>
        <a:off x="1237617" y="3642866"/>
        <a:ext cx="2249165" cy="1349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10/8/2020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7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5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24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5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1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3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7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5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4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5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3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51" r:id="rId5"/>
    <p:sldLayoutId id="2147483745" r:id="rId6"/>
    <p:sldLayoutId id="2147483746" r:id="rId7"/>
    <p:sldLayoutId id="2147483747" r:id="rId8"/>
    <p:sldLayoutId id="2147483750" r:id="rId9"/>
    <p:sldLayoutId id="2147483748" r:id="rId10"/>
    <p:sldLayoutId id="214748374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090118061601/http:/www.naftanow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marketchamber.ca/nafta-to-uscma-what-does-it-mean" TargetMode="External"/><Relationship Id="rId2" Type="http://schemas.openxmlformats.org/officeDocument/2006/relationships/hyperlink" Target="https://ustr.gov/trade-agreements/free-trade-agreements/united-states-mexico-canada-agree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iles.ethz.ch/isn/184537/Unity_Anna_Ayuso_fin_9127.pdf" TargetMode="External"/><Relationship Id="rId4" Type="http://schemas.openxmlformats.org/officeDocument/2006/relationships/hyperlink" Target="https://jeanmonnetprogram.org/archive/papers/99/990202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2">
            <a:extLst>
              <a:ext uri="{FF2B5EF4-FFF2-40B4-BE49-F238E27FC236}">
                <a16:creationId xmlns:a16="http://schemas.microsoft.com/office/drawing/2014/main" id="{9E433CB3-EAB2-4842-A1DD-7BC051B55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67CB39-AFBD-4A0D-9929-10E5ED7C8A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773"/>
          <a:stretch/>
        </p:blipFill>
        <p:spPr>
          <a:xfrm>
            <a:off x="-83343" y="-190490"/>
            <a:ext cx="12192000" cy="6857990"/>
          </a:xfrm>
          <a:prstGeom prst="rect">
            <a:avLst/>
          </a:prstGeom>
        </p:spPr>
      </p:pic>
      <p:sp>
        <p:nvSpPr>
          <p:cNvPr id="24" name="Rectangle 24">
            <a:extLst>
              <a:ext uri="{FF2B5EF4-FFF2-40B4-BE49-F238E27FC236}">
                <a16:creationId xmlns:a16="http://schemas.microsoft.com/office/drawing/2014/main" id="{B72D6322-BB79-455D-9295-EC9B9FA9D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9931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tx1">
                  <a:alpha val="30000"/>
                </a:schemeClr>
              </a:gs>
              <a:gs pos="80000">
                <a:schemeClr val="tx1">
                  <a:alpha val="15000"/>
                </a:schemeClr>
              </a:gs>
              <a:gs pos="0">
                <a:schemeClr val="tx1">
                  <a:alpha val="0"/>
                </a:schemeClr>
              </a:gs>
              <a:gs pos="2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7287" y="69056"/>
            <a:ext cx="9486900" cy="1671509"/>
          </a:xfrm>
        </p:spPr>
        <p:txBody>
          <a:bodyPr>
            <a:normAutofit/>
          </a:bodyPr>
          <a:lstStyle/>
          <a:p>
            <a:endParaRPr lang="uk-UA" sz="2800">
              <a:solidFill>
                <a:srgbClr val="FFFFFF"/>
              </a:solidFill>
            </a:endParaRPr>
          </a:p>
          <a:p>
            <a:r>
              <a:rPr lang="uk-UA" sz="2800" b="1" dirty="0">
                <a:solidFill>
                  <a:srgbClr val="FFFFFF"/>
                </a:solidFill>
                <a:ea typeface="+mj-lt"/>
                <a:cs typeface="+mj-lt"/>
              </a:rPr>
              <a:t>політичний чинник становлення і розвитку інтеграційних процесів в Америці </a:t>
            </a:r>
            <a:endParaRPr lang="uk-UA" sz="2800" dirty="0">
              <a:solidFill>
                <a:srgbClr val="FFFFFF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057400" y="1961590"/>
            <a:ext cx="8115300" cy="375761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endParaRPr lang="uk-UA" sz="1400" dirty="0">
              <a:solidFill>
                <a:srgbClr val="FFFFFF"/>
              </a:solidFill>
            </a:endParaRPr>
          </a:p>
          <a:p>
            <a:pPr marL="457200" indent="-457200">
              <a:lnSpc>
                <a:spcPct val="90000"/>
              </a:lnSpc>
              <a:buChar char="•"/>
            </a:pPr>
            <a:r>
              <a:rPr lang="uk-UA" sz="2000" dirty="0">
                <a:solidFill>
                  <a:srgbClr val="FFFFFF"/>
                </a:solidFill>
                <a:ea typeface="+mn-lt"/>
                <a:cs typeface="+mn-lt"/>
              </a:rPr>
              <a:t> Створення та діяльність НАФТА. Укладання нового тристороннього договору про вільну торгівлю. Проекти міжамериканської інтеграції. Позиція США щодо розвитку інтеграції на американському континенті. </a:t>
            </a:r>
            <a:endParaRPr lang="uk-UA" sz="2000">
              <a:solidFill>
                <a:srgbClr val="FFFFFF"/>
              </a:solidFill>
              <a:cs typeface="Calibri"/>
            </a:endParaRPr>
          </a:p>
          <a:p>
            <a:pPr marL="457200" indent="-457200">
              <a:lnSpc>
                <a:spcPct val="90000"/>
              </a:lnSpc>
              <a:buChar char="•"/>
            </a:pPr>
            <a:r>
              <a:rPr lang="uk-UA" sz="2000" dirty="0">
                <a:solidFill>
                  <a:srgbClr val="FFFFFF"/>
                </a:solidFill>
                <a:ea typeface="+mn-lt"/>
                <a:cs typeface="+mn-lt"/>
              </a:rPr>
              <a:t>Історичний розвиток і еволюція підходів до співробітництва держав Латинської Америки у ХХ ст.. – </a:t>
            </a:r>
            <a:r>
              <a:rPr lang="uk-UA" sz="2000" dirty="0" err="1">
                <a:solidFill>
                  <a:srgbClr val="FFFFFF"/>
                </a:solidFill>
                <a:ea typeface="+mn-lt"/>
                <a:cs typeface="+mn-lt"/>
              </a:rPr>
              <a:t>поч</a:t>
            </a:r>
            <a:r>
              <a:rPr lang="uk-UA" sz="2000" dirty="0">
                <a:solidFill>
                  <a:srgbClr val="FFFFFF"/>
                </a:solidFill>
                <a:ea typeface="+mn-lt"/>
                <a:cs typeface="+mn-lt"/>
              </a:rPr>
              <a:t>. ХХІ ст. </a:t>
            </a:r>
            <a:r>
              <a:rPr lang="uk-UA" sz="2000" dirty="0" err="1">
                <a:solidFill>
                  <a:srgbClr val="FFFFFF"/>
                </a:solidFill>
                <a:ea typeface="+mn-lt"/>
                <a:cs typeface="+mn-lt"/>
              </a:rPr>
              <a:t>Ідейно</a:t>
            </a:r>
            <a:r>
              <a:rPr lang="uk-UA" sz="2000" dirty="0">
                <a:solidFill>
                  <a:srgbClr val="FFFFFF"/>
                </a:solidFill>
                <a:ea typeface="+mn-lt"/>
                <a:cs typeface="+mn-lt"/>
              </a:rPr>
              <a:t>-концептуальні засади розвитку інтеграції </a:t>
            </a:r>
            <a:r>
              <a:rPr lang="uk-UA" sz="2000" dirty="0" err="1">
                <a:solidFill>
                  <a:srgbClr val="FFFFFF"/>
                </a:solidFill>
                <a:ea typeface="+mn-lt"/>
                <a:cs typeface="+mn-lt"/>
              </a:rPr>
              <a:t>іберо</a:t>
            </a:r>
            <a:r>
              <a:rPr lang="uk-UA" sz="2000" dirty="0">
                <a:solidFill>
                  <a:srgbClr val="FFFFFF"/>
                </a:solidFill>
                <a:ea typeface="+mn-lt"/>
                <a:cs typeface="+mn-lt"/>
              </a:rPr>
              <a:t>-американських держав. Підходи провідних держав регіону до розвитку інтеграції на американському континенті. Вплив зовнішніх чинників на інтеграційні процеси в регіоні.</a:t>
            </a:r>
            <a:r>
              <a:rPr lang="uk-UA" sz="1400" dirty="0">
                <a:solidFill>
                  <a:srgbClr val="FFFFFF"/>
                </a:solidFill>
                <a:ea typeface="+mn-lt"/>
                <a:cs typeface="+mn-lt"/>
              </a:rPr>
              <a:t> </a:t>
            </a:r>
            <a:endParaRPr lang="uk-UA" sz="1400" dirty="0">
              <a:solidFill>
                <a:srgbClr val="FFFFFF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3002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BC959F-CAB6-4E23-81DE-E0BBF2B7E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438279-3E41-431F-B94E-D4D70F774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uk-UA" sz="2700">
                <a:solidFill>
                  <a:schemeClr val="bg2"/>
                </a:solidFill>
              </a:rPr>
              <a:t>Чинники розвитку інтеграції у Латинській Америці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27D9DC-5D34-4537-8CA5-B33A375BA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963" y="1270591"/>
            <a:ext cx="5631357" cy="43646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1400"/>
              <a:t>Схожа історія, колоніальне минуле, поєднання місцевих релігійних культів з католицькою традицією, іспанська та португальська мови</a:t>
            </a:r>
          </a:p>
          <a:p>
            <a:pPr>
              <a:lnSpc>
                <a:spcPct val="90000"/>
              </a:lnSpc>
            </a:pPr>
            <a:r>
              <a:rPr lang="uk-UA" sz="1400"/>
              <a:t>Схожість політичних систем</a:t>
            </a:r>
          </a:p>
          <a:p>
            <a:pPr>
              <a:lnSpc>
                <a:spcPct val="90000"/>
              </a:lnSpc>
            </a:pPr>
            <a:r>
              <a:rPr lang="uk-UA" sz="1400"/>
              <a:t>Сильні позиції соціалістів</a:t>
            </a:r>
          </a:p>
          <a:p>
            <a:pPr>
              <a:lnSpc>
                <a:spcPct val="90000"/>
              </a:lnSpc>
            </a:pPr>
            <a:r>
              <a:rPr lang="uk-UA" sz="1400"/>
              <a:t>Подібність структур економіки та номенклатури виробництва</a:t>
            </a:r>
          </a:p>
          <a:p>
            <a:pPr>
              <a:lnSpc>
                <a:spcPct val="90000"/>
              </a:lnSpc>
            </a:pPr>
            <a:r>
              <a:rPr lang="uk-UA" sz="1400"/>
              <a:t>Сировинний характер економік</a:t>
            </a:r>
          </a:p>
          <a:p>
            <a:pPr>
              <a:lnSpc>
                <a:spcPct val="90000"/>
              </a:lnSpc>
            </a:pPr>
            <a:r>
              <a:rPr lang="uk-UA" sz="1400"/>
              <a:t>Складний рельєф - невисокий рівень розвитку транспортної інфраструктури, висока вартість логістики</a:t>
            </a:r>
          </a:p>
          <a:p>
            <a:pPr>
              <a:lnSpc>
                <a:spcPct val="90000"/>
              </a:lnSpc>
            </a:pPr>
            <a:r>
              <a:rPr lang="uk-UA" sz="1400"/>
              <a:t>Наявність конкуренції між Бразилією та Аргентиною, а також чинник США</a:t>
            </a:r>
          </a:p>
          <a:p>
            <a:pPr>
              <a:lnSpc>
                <a:spcPct val="90000"/>
              </a:lnSpc>
            </a:pPr>
            <a:r>
              <a:rPr lang="uk-UA" sz="1400"/>
              <a:t>Спроби Бразилії вийти на глобальний рівень (БРІК)</a:t>
            </a:r>
          </a:p>
          <a:p>
            <a:pPr>
              <a:lnSpc>
                <a:spcPct val="90000"/>
              </a:lnSpc>
            </a:pPr>
            <a:r>
              <a:rPr lang="uk-UA" sz="1400"/>
              <a:t>Асиметричність та диспропорційність масштабів економік держав регіону</a:t>
            </a:r>
          </a:p>
          <a:p>
            <a:pPr>
              <a:lnSpc>
                <a:spcPct val="90000"/>
              </a:lnSpc>
            </a:pPr>
            <a:r>
              <a:rPr lang="uk-UA" sz="1400"/>
              <a:t>Наявність конфліктів, а також ресурсної бази</a:t>
            </a:r>
          </a:p>
        </p:txBody>
      </p:sp>
    </p:spTree>
    <p:extLst>
      <p:ext uri="{BB962C8B-B14F-4D97-AF65-F5344CB8AC3E}">
        <p14:creationId xmlns:p14="http://schemas.microsoft.com/office/powerpoint/2010/main" val="217736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3FF559-6482-47DA-9012-5849DE2A2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960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06E76-7CCE-4540-B5FA-46BE163DD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411" y="685800"/>
            <a:ext cx="4135185" cy="54864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uk-UA" sz="2200" i="1" dirty="0">
                <a:solidFill>
                  <a:schemeClr val="bg2"/>
                </a:solidFill>
              </a:rPr>
              <a:t>Створення та діяльність НАФТА </a:t>
            </a:r>
            <a:endParaRPr lang="uk-UA" sz="2200" dirty="0">
              <a:solidFill>
                <a:schemeClr val="bg2"/>
              </a:solidFill>
            </a:endParaRPr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9DC8AEEA-BAE4-47CC-B76E-E8360E082E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783705"/>
              </p:ext>
            </p:extLst>
          </p:nvPr>
        </p:nvGraphicFramePr>
        <p:xfrm>
          <a:off x="6781800" y="685800"/>
          <a:ext cx="472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06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817B6-F45F-4843-9B20-5DB3BCA65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uk-UA" sz="2500" i="1">
                <a:solidFill>
                  <a:schemeClr val="bg1"/>
                </a:solidFill>
                <a:ea typeface="+mj-lt"/>
                <a:cs typeface="+mj-lt"/>
              </a:rPr>
              <a:t>Створення та діяльність НАФТА.  </a:t>
            </a:r>
            <a:endParaRPr lang="uk-UA" sz="2500">
              <a:solidFill>
                <a:schemeClr val="bg1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BC4AB6F-D79C-4606-815A-0A3215282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68842"/>
            <a:ext cx="5426845" cy="57734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1700" dirty="0"/>
              <a:t>1994 р.  початок функціонування НАФТА (NAFTA? </a:t>
            </a:r>
            <a:r>
              <a:rPr lang="uk-UA" sz="1700" dirty="0" err="1"/>
              <a:t>North</a:t>
            </a:r>
            <a:r>
              <a:rPr lang="uk-UA" sz="1700" dirty="0"/>
              <a:t> </a:t>
            </a:r>
            <a:r>
              <a:rPr lang="uk-UA" sz="1700" dirty="0" err="1"/>
              <a:t>American</a:t>
            </a:r>
            <a:r>
              <a:rPr lang="uk-UA" sz="1700" dirty="0"/>
              <a:t>  </a:t>
            </a:r>
            <a:r>
              <a:rPr lang="uk-UA" sz="1700" dirty="0" err="1"/>
              <a:t>Free</a:t>
            </a:r>
            <a:r>
              <a:rPr lang="uk-UA" sz="1700" dirty="0"/>
              <a:t> </a:t>
            </a:r>
            <a:r>
              <a:rPr lang="uk-UA" sz="1700" dirty="0" err="1"/>
              <a:t>Trade</a:t>
            </a:r>
            <a:r>
              <a:rPr lang="uk-UA" sz="1700" dirty="0"/>
              <a:t> </a:t>
            </a:r>
            <a:r>
              <a:rPr lang="uk-UA" sz="1700" dirty="0" err="1"/>
              <a:t>Agreemant</a:t>
            </a:r>
            <a:r>
              <a:rPr lang="uk-UA" sz="1700" dirty="0"/>
              <a:t>)? 1999 і далі пролонговано діяльність</a:t>
            </a:r>
          </a:p>
          <a:p>
            <a:pPr>
              <a:lnSpc>
                <a:spcPct val="90000"/>
              </a:lnSpc>
            </a:pPr>
            <a:r>
              <a:rPr lang="uk-UA" sz="1700" dirty="0"/>
              <a:t>Разом з угодою про НАФТА підписано Угоду про співробітництво щодо робочої сили та угоду про співробітництво з питань навколишнього середовища</a:t>
            </a:r>
          </a:p>
          <a:p>
            <a:pPr>
              <a:lnSpc>
                <a:spcPct val="90000"/>
              </a:lnSpc>
            </a:pPr>
            <a:r>
              <a:rPr lang="uk-UA" sz="1700" dirty="0"/>
              <a:t>Один з найбільших торгівельних блоків</a:t>
            </a:r>
          </a:p>
          <a:p>
            <a:pPr>
              <a:lnSpc>
                <a:spcPct val="90000"/>
              </a:lnSpc>
            </a:pPr>
            <a:r>
              <a:rPr lang="uk-UA" sz="1700" dirty="0"/>
              <a:t>В основі - бажання співпраці в форматі вільної торгівлі без утворення наднаціональних структур</a:t>
            </a:r>
          </a:p>
          <a:p>
            <a:pPr>
              <a:lnSpc>
                <a:spcPct val="90000"/>
              </a:lnSpc>
            </a:pPr>
            <a:r>
              <a:rPr lang="uk-UA" sz="1700" dirty="0"/>
              <a:t>Мета - усунення бар'єрів у взаємній торгівлі, інвестиційній діяльності, вільний рух робочої сили (зменшення затрат на виробництво, скорочення адміністративних видатків, </a:t>
            </a:r>
            <a:r>
              <a:rPr lang="uk-UA" sz="1700" dirty="0" err="1"/>
              <a:t>здешевшення</a:t>
            </a:r>
            <a:r>
              <a:rPr lang="uk-UA" sz="1700" dirty="0"/>
              <a:t> виробництва - як наслідок - економічне зростання</a:t>
            </a:r>
          </a:p>
          <a:p>
            <a:pPr>
              <a:lnSpc>
                <a:spcPct val="90000"/>
              </a:lnSpc>
            </a:pPr>
            <a:r>
              <a:rPr lang="uk-UA" sz="1700" dirty="0"/>
              <a:t>Асиметричність взаємовідносин США-Канада, США-Мексика. Усвідомлення необхідності </a:t>
            </a:r>
            <a:r>
              <a:rPr lang="uk-UA" sz="1700"/>
              <a:t>посилення взаємодії Канада-Мексика; оформлення концепції двошвидкісної інтеграції</a:t>
            </a:r>
          </a:p>
        </p:txBody>
      </p:sp>
    </p:spTree>
    <p:extLst>
      <p:ext uri="{BB962C8B-B14F-4D97-AF65-F5344CB8AC3E}">
        <p14:creationId xmlns:p14="http://schemas.microsoft.com/office/powerpoint/2010/main" val="1779025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BC959F-CAB6-4E23-81DE-E0BBF2B7E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2ACA32-AED9-42E4-AC8B-EC705A5C9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uk-UA" sz="2800" i="1" dirty="0">
                <a:solidFill>
                  <a:schemeClr val="bg2"/>
                </a:solidFill>
                <a:ea typeface="+mj-lt"/>
                <a:cs typeface="+mj-lt"/>
              </a:rPr>
              <a:t>УКЛАДАННЯ НОВОГО</a:t>
            </a:r>
            <a:br>
              <a:rPr lang="uk-UA" sz="2800" i="1" dirty="0">
                <a:solidFill>
                  <a:schemeClr val="bg2"/>
                </a:solidFill>
                <a:ea typeface="+mj-lt"/>
                <a:cs typeface="+mj-lt"/>
              </a:rPr>
            </a:br>
            <a:r>
              <a:rPr lang="uk-UA" sz="2800" i="1" dirty="0">
                <a:solidFill>
                  <a:schemeClr val="bg2"/>
                </a:solidFill>
                <a:ea typeface="+mj-lt"/>
                <a:cs typeface="+mj-lt"/>
              </a:rPr>
              <a:t>ТРИСТОРОННЬОГО ДОГОВОРУ ПРО ВІЛЬНУ ТОРГІВЛЮ</a:t>
            </a:r>
            <a:endParaRPr lang="uk-UA" sz="2800" dirty="0">
              <a:solidFill>
                <a:schemeClr val="bg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4E00E10-D9F3-43EC-B86B-7E6B4EE0C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963" y="1270591"/>
            <a:ext cx="5631357" cy="4364666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uk-UA" sz="2000" dirty="0"/>
              <a:t>Угода про НАФТА  розрахована  на 15 років була кілька разів пролонгована (</a:t>
            </a:r>
            <a:r>
              <a:rPr lang="uk-UA" sz="2000" dirty="0">
                <a:ea typeface="+mj-lt"/>
                <a:cs typeface="+mj-lt"/>
                <a:hlinkClick r:id="rId2"/>
              </a:rPr>
              <a:t>https://web.archive.org/web/20090118061601/http://www.naftanow.org</a:t>
            </a:r>
            <a:r>
              <a:rPr lang="uk-UA" sz="2000" dirty="0">
                <a:ea typeface="+mj-lt"/>
                <a:cs typeface="+mj-lt"/>
              </a:rPr>
              <a:t>)</a:t>
            </a:r>
            <a:endParaRPr lang="uk-UA" sz="2000" dirty="0"/>
          </a:p>
          <a:p>
            <a:r>
              <a:rPr lang="uk-UA" sz="2000" dirty="0"/>
              <a:t>Основні питання: інвестиції, рух капіталу, захист від надмірної присутності іноземного капіталу; екологія (екологічність виробництв); інтелектуальна власність; робоча сила (рух, соціальний захист)</a:t>
            </a:r>
          </a:p>
          <a:p>
            <a:r>
              <a:rPr lang="uk-UA" sz="2000" dirty="0"/>
              <a:t>Прихід нової адміністрації у США на чолі з </a:t>
            </a:r>
            <a:r>
              <a:rPr lang="uk-UA" sz="2000" dirty="0" err="1"/>
              <a:t>Д.Трампом</a:t>
            </a:r>
            <a:r>
              <a:rPr lang="uk-UA" sz="2000" dirty="0"/>
              <a:t>  призвів до початку переговорів про підписання нової угоди, зокрема через економічну політику США, посилення </a:t>
            </a:r>
            <a:r>
              <a:rPr lang="uk-UA" sz="2000" dirty="0" err="1"/>
              <a:t>протекціонистських</a:t>
            </a:r>
            <a:r>
              <a:rPr lang="uk-UA" sz="2000" dirty="0"/>
              <a:t> настроїв </a:t>
            </a:r>
          </a:p>
          <a:p>
            <a:r>
              <a:rPr lang="uk-UA" sz="2000" dirty="0"/>
              <a:t>Угода USMCA  укладена 2018 р. , набула чинності та замінила NAFTA в червні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10D5B3-B5BF-42E8-9A9B-3B4F63ECE95E}"/>
              </a:ext>
            </a:extLst>
          </p:cNvPr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84162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6875A8-4CF6-49DF-A9FC-5A4AB4D49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010097"/>
            <a:ext cx="9486901" cy="1010088"/>
          </a:xfrm>
        </p:spPr>
        <p:txBody>
          <a:bodyPr anchor="b">
            <a:normAutofit/>
          </a:bodyPr>
          <a:lstStyle/>
          <a:p>
            <a:pPr algn="ctr"/>
            <a:r>
              <a:rPr lang="uk-UA"/>
              <a:t>Джерела до теми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2B1D907-34D2-46BB-8668-C8C4FA27B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06257"/>
            <a:ext cx="9486901" cy="3540642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uk-UA" dirty="0">
                <a:ea typeface="+mj-lt"/>
                <a:cs typeface="+mj-lt"/>
                <a:hlinkClick r:id="rId2"/>
              </a:rPr>
              <a:t>https://ustr.gov/trade-agreements/free-trade-agreements/united-states-mexico-canada-agreement</a:t>
            </a:r>
            <a:endParaRPr lang="uk-UA">
              <a:ea typeface="+mj-lt"/>
              <a:cs typeface="+mj-lt"/>
            </a:endParaRPr>
          </a:p>
          <a:p>
            <a:r>
              <a:rPr lang="uk-UA" dirty="0">
                <a:ea typeface="+mj-lt"/>
                <a:cs typeface="+mj-lt"/>
                <a:hlinkClick r:id="rId3"/>
              </a:rPr>
              <a:t>https://www.newmarketchamber.ca/nafta-to-uscma-what-does-it-mean</a:t>
            </a:r>
            <a:endParaRPr lang="uk-UA" dirty="0">
              <a:ea typeface="+mj-lt"/>
              <a:cs typeface="+mj-lt"/>
            </a:endParaRPr>
          </a:p>
          <a:p>
            <a:r>
              <a:rPr lang="uk-UA" dirty="0">
                <a:ea typeface="+mj-lt"/>
                <a:cs typeface="+mj-lt"/>
                <a:hlinkClick r:id="rId4"/>
              </a:rPr>
              <a:t>https://jeanmonnetprogram.org/archive/papers/99/990202.html</a:t>
            </a:r>
            <a:endParaRPr lang="uk-UA" dirty="0">
              <a:ea typeface="+mj-lt"/>
              <a:cs typeface="+mj-lt"/>
            </a:endParaRPr>
          </a:p>
          <a:p>
            <a:r>
              <a:rPr lang="uk-UA"/>
              <a:t>Integration in Latin America - Trends and </a:t>
            </a:r>
            <a:r>
              <a:rPr lang="uk-UA" dirty="0"/>
              <a:t>Challenges</a:t>
            </a:r>
            <a:r>
              <a:rPr lang="uk-UA" dirty="0">
                <a:ea typeface="+mj-lt"/>
                <a:cs typeface="+mj-lt"/>
              </a:rPr>
              <a:t>https://www.cepal.org/en/publications/37936-integration-latin-america-trends-and-challenges</a:t>
            </a:r>
            <a:endParaRPr lang="uk-UA" dirty="0"/>
          </a:p>
          <a:p>
            <a:r>
              <a:rPr lang="uk-UA" dirty="0">
                <a:ea typeface="+mj-lt"/>
                <a:cs typeface="+mj-lt"/>
                <a:hlinkClick r:id="rId5"/>
              </a:rPr>
              <a:t>https://www.files.ethz.ch/isn/184537/Unity_Anna_Ayuso_fin_9127.pdf</a:t>
            </a:r>
            <a:endParaRPr lang="uk-UA" dirty="0"/>
          </a:p>
          <a:p>
            <a:r>
              <a:rPr lang="uk-UA"/>
              <a:t>Regional Integration in Latin America: Historical Developments, Current Challenges, Especially in Mercosur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7538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9734FD-572F-4381-AB1A-1C858CEFF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uk-UA" sz="1500" i="1">
                <a:solidFill>
                  <a:schemeClr val="bg1"/>
                </a:solidFill>
                <a:ea typeface="+mj-lt"/>
                <a:cs typeface="+mj-lt"/>
              </a:rPr>
              <a:t>ПРОЕКТИ МІЖАМЕРИКАНСЬКОЇ ІНТЕГРАЦІЇ.</a:t>
            </a:r>
            <a:endParaRPr lang="uk-UA" sz="1500">
              <a:solidFill>
                <a:schemeClr val="bg1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756724-58FF-4042-9612-34FEE44C9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68842"/>
            <a:ext cx="5426845" cy="57734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1900"/>
              <a:t>Ініціатива від різних держав, як США так і Латиноамериканських</a:t>
            </a:r>
          </a:p>
          <a:p>
            <a:pPr>
              <a:lnSpc>
                <a:spcPct val="90000"/>
              </a:lnSpc>
            </a:pPr>
            <a:r>
              <a:rPr lang="uk-UA" sz="1900"/>
              <a:t>Реалізація обумовлена політичними мотивами, через що більшість ініціатив не реалізовані</a:t>
            </a:r>
          </a:p>
          <a:p>
            <a:pPr>
              <a:lnSpc>
                <a:spcPct val="90000"/>
              </a:lnSpc>
            </a:pPr>
            <a:r>
              <a:rPr lang="uk-UA" sz="1900"/>
              <a:t>FTAA (Free Trade Ageement for Americas) - американська пропозиція, озвучена на саміті обох Америк у 1994 р., зявилась внаслідок зацікавленості південноамериканських держав у приєднанні до Угоди про НАФТА, так і не реалізована через зміну пріоритетів адміністрації США та ібероамериканських держав. На сьогодні зони вільної торгівлі латинамериканських держав з США існують здебільшого на двосторонньому рівні, аналогічно ситуація розвивається з Канадою</a:t>
            </a:r>
          </a:p>
          <a:p>
            <a:pPr>
              <a:lnSpc>
                <a:spcPct val="90000"/>
              </a:lnSpc>
            </a:pPr>
            <a:r>
              <a:rPr lang="uk-UA" sz="1900"/>
              <a:t>Міжамериканська інтенграція на рівні  Південної Америки розвивається в рамках укладеного 2004 Союзу південноамериканських націй (UNASUR)</a:t>
            </a:r>
          </a:p>
          <a:p>
            <a:pPr>
              <a:lnSpc>
                <a:spcPct val="90000"/>
              </a:lnSpc>
            </a:pPr>
            <a:endParaRPr lang="uk-UA" sz="1900"/>
          </a:p>
        </p:txBody>
      </p:sp>
    </p:spTree>
    <p:extLst>
      <p:ext uri="{BB962C8B-B14F-4D97-AF65-F5344CB8AC3E}">
        <p14:creationId xmlns:p14="http://schemas.microsoft.com/office/powerpoint/2010/main" val="80108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7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D8EAA-FB08-4E6F-80AC-8BDE26C08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uk-UA" sz="1500" i="1">
                <a:solidFill>
                  <a:schemeClr val="bg1"/>
                </a:solidFill>
                <a:ea typeface="+mj-lt"/>
                <a:cs typeface="+mj-lt"/>
              </a:rPr>
              <a:t>ПОЗИЦІЯ США ЩОДО РОЗВИТКУ ІНТЕГРАЦІЇ НА АМЕРИКАНСЬКОМУ континенті</a:t>
            </a:r>
            <a:endParaRPr lang="uk-UA" sz="1500">
              <a:solidFill>
                <a:schemeClr val="bg1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DD40BC-C3DD-463F-9B50-9701ECF63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68842"/>
            <a:ext cx="5426845" cy="57734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200"/>
              <a:t>Залежить від адміністрації</a:t>
            </a:r>
          </a:p>
          <a:p>
            <a:pPr>
              <a:lnSpc>
                <a:spcPct val="90000"/>
              </a:lnSpc>
            </a:pPr>
            <a:r>
              <a:rPr lang="uk-UA" sz="2200"/>
              <a:t>Обумовлюється глобальними тенденціями</a:t>
            </a:r>
          </a:p>
          <a:p>
            <a:pPr>
              <a:lnSpc>
                <a:spcPct val="90000"/>
              </a:lnSpc>
            </a:pPr>
            <a:r>
              <a:rPr lang="uk-UA" sz="2200"/>
              <a:t>Доктрина Монро в основі, тому поява будь-яких зовнішніх впливів сприймається насторожено</a:t>
            </a:r>
          </a:p>
          <a:p>
            <a:pPr>
              <a:lnSpc>
                <a:spcPct val="90000"/>
              </a:lnSpc>
            </a:pPr>
            <a:r>
              <a:rPr lang="uk-UA" sz="2200"/>
              <a:t>Початок ХХІ століття відзначився спадном цікавосіт до регіону, особливо після відновлення відносин з Кубою</a:t>
            </a:r>
          </a:p>
          <a:p>
            <a:pPr>
              <a:lnSpc>
                <a:spcPct val="90000"/>
              </a:lnSpc>
            </a:pPr>
            <a:r>
              <a:rPr lang="uk-UA" sz="2200"/>
              <a:t>Брак ініціативи з боку США у відносинах з країнами регіону, посилення Китаю та Росії, а також європейської присутності у справах регіону (як на рівні ЄС, так і окремих держав - Іспанія, Португалія).</a:t>
            </a:r>
          </a:p>
        </p:txBody>
      </p:sp>
    </p:spTree>
    <p:extLst>
      <p:ext uri="{BB962C8B-B14F-4D97-AF65-F5344CB8AC3E}">
        <p14:creationId xmlns:p14="http://schemas.microsoft.com/office/powerpoint/2010/main" val="255412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BC959F-CAB6-4E23-81DE-E0BBF2B7E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A15DE-3CD7-4932-8EE2-8D9C688D5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uk-UA" sz="2500" i="1">
                <a:solidFill>
                  <a:schemeClr val="bg2"/>
                </a:solidFill>
              </a:rPr>
              <a:t>Історичний розвиток і еволюція підходів до співробітництва держав Латинської Америки у ХХ ст.. – поч. ХХІ ст.</a:t>
            </a:r>
            <a:endParaRPr lang="uk-UA" sz="2500">
              <a:solidFill>
                <a:schemeClr val="bg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8FDE39-1BC6-49DB-9943-3D91C43F9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963" y="1270591"/>
            <a:ext cx="5631357" cy="43646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z="2000"/>
              <a:t>Ідеї інтеграції супроводжували латиноамериканські держави від моменту здобуття ними незалежності. Ідеї С.Болівара донині активно використовуються політичними лідерми (Боліваріанська ініціатива для Америки, ALBA)</a:t>
            </a:r>
          </a:p>
          <a:p>
            <a:r>
              <a:rPr lang="uk-UA" sz="2000"/>
              <a:t>У ХІХ ст. Кілька спроб створити федеративні обєднання шляхом політичної інтеграції, які втім були невдалими</a:t>
            </a:r>
          </a:p>
          <a:p>
            <a:r>
              <a:rPr lang="uk-UA" sz="2000"/>
              <a:t>Визначальна роль США - посилення чи відсутність уваги з їхнього боку впливає на динаміку інтеграційних процесів у регіоні</a:t>
            </a:r>
          </a:p>
        </p:txBody>
      </p:sp>
    </p:spTree>
    <p:extLst>
      <p:ext uri="{BB962C8B-B14F-4D97-AF65-F5344CB8AC3E}">
        <p14:creationId xmlns:p14="http://schemas.microsoft.com/office/powerpoint/2010/main" val="90072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C836CD-47B2-4287-AE51-D866B8697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50CAC8-10E2-4E31-9995-4EF170513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506" y="0"/>
            <a:ext cx="542684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5D83A4-4452-409F-B76C-54487200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442" y="1371600"/>
            <a:ext cx="3870251" cy="4114800"/>
          </a:xfrm>
        </p:spPr>
        <p:txBody>
          <a:bodyPr anchor="ctr">
            <a:normAutofit/>
          </a:bodyPr>
          <a:lstStyle/>
          <a:p>
            <a:pPr algn="ctr"/>
            <a:r>
              <a:rPr lang="uk-UA">
                <a:solidFill>
                  <a:schemeClr val="bg1"/>
                </a:solidFill>
              </a:rPr>
              <a:t>Динаміка інтеграційних процесів у Латинській Америці у ХХ-ХХІ ст.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F44CAB-FD66-427C-968A-9E9C77520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68842"/>
            <a:ext cx="5426845" cy="57734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1500"/>
              <a:t>До 1 Світової війни виключний вплив США, які дотримувались доктрини Монро</a:t>
            </a:r>
          </a:p>
          <a:p>
            <a:pPr>
              <a:lnSpc>
                <a:spcPct val="90000"/>
              </a:lnSpc>
            </a:pPr>
            <a:r>
              <a:rPr lang="uk-UA" sz="1500"/>
              <a:t>Після І Світової війни спад уваги США до регоіну, необхідність пошуку ресурсів для економічного розвитку, рух панамериканстів, спроби створити інтеграційні угруповання держав Латинської Америки без участі США</a:t>
            </a:r>
          </a:p>
          <a:p>
            <a:pPr>
              <a:lnSpc>
                <a:spcPct val="90000"/>
              </a:lnSpc>
            </a:pPr>
            <a:r>
              <a:rPr lang="uk-UA" sz="1500"/>
              <a:t>ІІ Світова війна - своєрідний розквіт на тлі решти регіонів світу, по закінченні увага з боку США (Пакт Ріо, 1947; створення ОАД), а також СРСР (Карибська криза, низка виступів у південноамериканських країнах)</a:t>
            </a:r>
          </a:p>
          <a:p>
            <a:pPr>
              <a:lnSpc>
                <a:spcPct val="90000"/>
              </a:lnSpc>
            </a:pPr>
            <a:r>
              <a:rPr lang="uk-UA" sz="1500"/>
              <a:t>1960-70 рр. Створення низки реіоінальних інтеграційних проектів протекціоністського харахтеру, зокрема Андське співтовариство, Каріком, Латиноамериканська асоціація інтеграції</a:t>
            </a:r>
          </a:p>
          <a:p>
            <a:pPr>
              <a:lnSpc>
                <a:spcPct val="90000"/>
              </a:lnSpc>
            </a:pPr>
            <a:r>
              <a:rPr lang="uk-UA" sz="1500"/>
              <a:t>1980 рр. - відкитий регіоналізм, залучення іноземних інвестицій та допомоги</a:t>
            </a:r>
          </a:p>
          <a:p>
            <a:pPr>
              <a:lnSpc>
                <a:spcPct val="90000"/>
              </a:lnSpc>
            </a:pPr>
            <a:r>
              <a:rPr lang="uk-UA" sz="1500"/>
              <a:t>1990 рр. - інтеграція в регіоні як виклик на позарегіональні інтеграційні проекти - ЄС та НАФТА, створення Меркосур, а згодом у 2000х рр. Унасур та АЛБА</a:t>
            </a:r>
          </a:p>
        </p:txBody>
      </p:sp>
    </p:spTree>
    <p:extLst>
      <p:ext uri="{BB962C8B-B14F-4D97-AF65-F5344CB8AC3E}">
        <p14:creationId xmlns:p14="http://schemas.microsoft.com/office/powerpoint/2010/main" val="405651572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DarkSeedLeftStep">
      <a:dk1>
        <a:srgbClr val="000000"/>
      </a:dk1>
      <a:lt1>
        <a:srgbClr val="FFFFFF"/>
      </a:lt1>
      <a:dk2>
        <a:srgbClr val="242541"/>
      </a:dk2>
      <a:lt2>
        <a:srgbClr val="E3E8E2"/>
      </a:lt2>
      <a:accent1>
        <a:srgbClr val="AC4DC3"/>
      </a:accent1>
      <a:accent2>
        <a:srgbClr val="683BB1"/>
      </a:accent2>
      <a:accent3>
        <a:srgbClr val="4D51C3"/>
      </a:accent3>
      <a:accent4>
        <a:srgbClr val="3B70B1"/>
      </a:accent4>
      <a:accent5>
        <a:srgbClr val="4BAFBF"/>
      </a:accent5>
      <a:accent6>
        <a:srgbClr val="3BB190"/>
      </a:accent6>
      <a:hlink>
        <a:srgbClr val="3A8BAE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2F8E5BE3894BA4D90CCAAF0554EF73D" ma:contentTypeVersion="3" ma:contentTypeDescription="Створення нового документа." ma:contentTypeScope="" ma:versionID="5f16002548707bbea16a5b1c1c889a8e">
  <xsd:schema xmlns:xsd="http://www.w3.org/2001/XMLSchema" xmlns:xs="http://www.w3.org/2001/XMLSchema" xmlns:p="http://schemas.microsoft.com/office/2006/metadata/properties" xmlns:ns2="9673c120-9262-46c1-b39c-4a8bbd4deab8" targetNamespace="http://schemas.microsoft.com/office/2006/metadata/properties" ma:root="true" ma:fieldsID="65b7021272fe647f8e4dc7f36f45041d" ns2:_="">
    <xsd:import namespace="9673c120-9262-46c1-b39c-4a8bbd4dea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73c120-9262-46c1-b39c-4a8bbd4dea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A1FD8C-3C4E-4E68-B1F4-D7EAD456063A}"/>
</file>

<file path=customXml/itemProps2.xml><?xml version="1.0" encoding="utf-8"?>
<ds:datastoreItem xmlns:ds="http://schemas.openxmlformats.org/officeDocument/2006/customXml" ds:itemID="{6F7AD900-5E14-4F0D-A40E-EEC918B42A3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DFEF9CF-14E5-4286-BBA5-9CFE43329A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ClassicFrameVTI</vt:lpstr>
      <vt:lpstr> політичний чинник становлення і розвитку інтеграційних процесів в Америці </vt:lpstr>
      <vt:lpstr>Створення та діяльність НАФТА </vt:lpstr>
      <vt:lpstr>Створення та діяльність НАФТА.  </vt:lpstr>
      <vt:lpstr>УКЛАДАННЯ НОВОГО ТРИСТОРОННЬОГО ДОГОВОРУ ПРО ВІЛЬНУ ТОРГІВЛЮ</vt:lpstr>
      <vt:lpstr>Джерела до теми</vt:lpstr>
      <vt:lpstr>ПРОЕКТИ МІЖАМЕРИКАНСЬКОЇ ІНТЕГРАЦІЇ.</vt:lpstr>
      <vt:lpstr>ПОЗИЦІЯ США ЩОДО РОЗВИТКУ ІНТЕГРАЦІЇ НА АМЕРИКАНСЬКОМУ континенті</vt:lpstr>
      <vt:lpstr>Історичний розвиток і еволюція підходів до співробітництва держав Латинської Америки у ХХ ст.. – поч. ХХІ ст.</vt:lpstr>
      <vt:lpstr>Динаміка інтеграційних процесів у Латинській Америці у ХХ-ХХІ ст.</vt:lpstr>
      <vt:lpstr>Чинники розвитку інтеграції у Латинській Америці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/>
  <cp:lastModifiedBy/>
  <cp:revision>624</cp:revision>
  <dcterms:created xsi:type="dcterms:W3CDTF">2020-09-16T11:21:42Z</dcterms:created>
  <dcterms:modified xsi:type="dcterms:W3CDTF">2020-10-09T06:27:20Z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0x010100F2F8E5BE3894BA4D90CCAAF0554EF73D</vt:lpwstr>
  </property>
</Properties>
</file>