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7" r:id="rId2"/>
    <p:sldId id="257" r:id="rId3"/>
    <p:sldId id="258" r:id="rId4"/>
    <p:sldId id="259" r:id="rId5"/>
    <p:sldId id="260" r:id="rId6"/>
    <p:sldId id="261" r:id="rId7"/>
    <p:sldId id="264" r:id="rId8"/>
    <p:sldId id="265" r:id="rId9"/>
    <p:sldId id="266" r:id="rId10"/>
    <p:sldId id="268" r:id="rId11"/>
    <p:sldId id="269" r:id="rId12"/>
    <p:sldId id="272" r:id="rId13"/>
    <p:sldId id="270" r:id="rId14"/>
    <p:sldId id="271" r:id="rId15"/>
    <p:sldId id="274" r:id="rId16"/>
    <p:sldId id="273" r:id="rId1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9" d="100"/>
          <a:sy n="109" d="100"/>
        </p:scale>
        <p:origin x="6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145DF41-9DC2-49D4-ADA1-A0BC6A832794}"/>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6C1571CD-5B7C-4278-8208-AB0E7ADAED3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57D06E61-BE57-4D29-AE6E-9F8A77B84867}"/>
              </a:ext>
            </a:extLst>
          </p:cNvPr>
          <p:cNvSpPr>
            <a:spLocks noGrp="1"/>
          </p:cNvSpPr>
          <p:nvPr>
            <p:ph type="dt" sz="half" idx="10"/>
          </p:nvPr>
        </p:nvSpPr>
        <p:spPr/>
        <p:txBody>
          <a:bodyPr/>
          <a:lstStyle/>
          <a:p>
            <a:fld id="{A1B2126F-E4C0-4712-BCB0-5D0CD9269368}" type="datetimeFigureOut">
              <a:rPr lang="ru-RU" smtClean="0"/>
              <a:t>16.11.2020</a:t>
            </a:fld>
            <a:endParaRPr lang="ru-RU"/>
          </a:p>
        </p:txBody>
      </p:sp>
      <p:sp>
        <p:nvSpPr>
          <p:cNvPr id="5" name="Нижний колонтитул 4">
            <a:extLst>
              <a:ext uri="{FF2B5EF4-FFF2-40B4-BE49-F238E27FC236}">
                <a16:creationId xmlns:a16="http://schemas.microsoft.com/office/drawing/2014/main" id="{EAF75385-1118-4C04-85FB-4E1C54A62EED}"/>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032579E3-3B36-4592-BB00-2879019ABBEF}"/>
              </a:ext>
            </a:extLst>
          </p:cNvPr>
          <p:cNvSpPr>
            <a:spLocks noGrp="1"/>
          </p:cNvSpPr>
          <p:nvPr>
            <p:ph type="sldNum" sz="quarter" idx="12"/>
          </p:nvPr>
        </p:nvSpPr>
        <p:spPr/>
        <p:txBody>
          <a:bodyPr/>
          <a:lstStyle/>
          <a:p>
            <a:fld id="{FC8C9F54-17A6-483C-AC00-93FBD9D3E56C}" type="slidenum">
              <a:rPr lang="ru-RU" smtClean="0"/>
              <a:t>‹#›</a:t>
            </a:fld>
            <a:endParaRPr lang="ru-RU"/>
          </a:p>
        </p:txBody>
      </p:sp>
    </p:spTree>
    <p:extLst>
      <p:ext uri="{BB962C8B-B14F-4D97-AF65-F5344CB8AC3E}">
        <p14:creationId xmlns:p14="http://schemas.microsoft.com/office/powerpoint/2010/main" val="13540646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16726FD-7423-4E5D-B2E4-207034D84A06}"/>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DBB9F1D5-743F-4312-85D9-3660A382F548}"/>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171FD443-FCAA-46A1-AE71-5E7A54A5FB38}"/>
              </a:ext>
            </a:extLst>
          </p:cNvPr>
          <p:cNvSpPr>
            <a:spLocks noGrp="1"/>
          </p:cNvSpPr>
          <p:nvPr>
            <p:ph type="dt" sz="half" idx="10"/>
          </p:nvPr>
        </p:nvSpPr>
        <p:spPr/>
        <p:txBody>
          <a:bodyPr/>
          <a:lstStyle/>
          <a:p>
            <a:fld id="{A1B2126F-E4C0-4712-BCB0-5D0CD9269368}" type="datetimeFigureOut">
              <a:rPr lang="ru-RU" smtClean="0"/>
              <a:t>16.11.2020</a:t>
            </a:fld>
            <a:endParaRPr lang="ru-RU"/>
          </a:p>
        </p:txBody>
      </p:sp>
      <p:sp>
        <p:nvSpPr>
          <p:cNvPr id="5" name="Нижний колонтитул 4">
            <a:extLst>
              <a:ext uri="{FF2B5EF4-FFF2-40B4-BE49-F238E27FC236}">
                <a16:creationId xmlns:a16="http://schemas.microsoft.com/office/drawing/2014/main" id="{EE234720-7537-4C57-AF52-5D5FE797CA6C}"/>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56570DED-1B94-45AD-B93C-6292862749FC}"/>
              </a:ext>
            </a:extLst>
          </p:cNvPr>
          <p:cNvSpPr>
            <a:spLocks noGrp="1"/>
          </p:cNvSpPr>
          <p:nvPr>
            <p:ph type="sldNum" sz="quarter" idx="12"/>
          </p:nvPr>
        </p:nvSpPr>
        <p:spPr/>
        <p:txBody>
          <a:bodyPr/>
          <a:lstStyle/>
          <a:p>
            <a:fld id="{FC8C9F54-17A6-483C-AC00-93FBD9D3E56C}" type="slidenum">
              <a:rPr lang="ru-RU" smtClean="0"/>
              <a:t>‹#›</a:t>
            </a:fld>
            <a:endParaRPr lang="ru-RU"/>
          </a:p>
        </p:txBody>
      </p:sp>
    </p:spTree>
    <p:extLst>
      <p:ext uri="{BB962C8B-B14F-4D97-AF65-F5344CB8AC3E}">
        <p14:creationId xmlns:p14="http://schemas.microsoft.com/office/powerpoint/2010/main" val="40926974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B72E5312-8BDB-4E07-9DD9-C6C6318F8E5E}"/>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B45FE9CB-A445-4D83-8EC3-C14C0AE9E0AE}"/>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89E56072-2C76-43CD-8536-687E3442EF4E}"/>
              </a:ext>
            </a:extLst>
          </p:cNvPr>
          <p:cNvSpPr>
            <a:spLocks noGrp="1"/>
          </p:cNvSpPr>
          <p:nvPr>
            <p:ph type="dt" sz="half" idx="10"/>
          </p:nvPr>
        </p:nvSpPr>
        <p:spPr/>
        <p:txBody>
          <a:bodyPr/>
          <a:lstStyle/>
          <a:p>
            <a:fld id="{A1B2126F-E4C0-4712-BCB0-5D0CD9269368}" type="datetimeFigureOut">
              <a:rPr lang="ru-RU" smtClean="0"/>
              <a:t>16.11.2020</a:t>
            </a:fld>
            <a:endParaRPr lang="ru-RU"/>
          </a:p>
        </p:txBody>
      </p:sp>
      <p:sp>
        <p:nvSpPr>
          <p:cNvPr id="5" name="Нижний колонтитул 4">
            <a:extLst>
              <a:ext uri="{FF2B5EF4-FFF2-40B4-BE49-F238E27FC236}">
                <a16:creationId xmlns:a16="http://schemas.microsoft.com/office/drawing/2014/main" id="{A025DD49-2A43-486A-AB61-0D5FF5BCAB79}"/>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DF4D7A73-82F0-462F-A241-47F1D3B5AFE1}"/>
              </a:ext>
            </a:extLst>
          </p:cNvPr>
          <p:cNvSpPr>
            <a:spLocks noGrp="1"/>
          </p:cNvSpPr>
          <p:nvPr>
            <p:ph type="sldNum" sz="quarter" idx="12"/>
          </p:nvPr>
        </p:nvSpPr>
        <p:spPr/>
        <p:txBody>
          <a:bodyPr/>
          <a:lstStyle/>
          <a:p>
            <a:fld id="{FC8C9F54-17A6-483C-AC00-93FBD9D3E56C}" type="slidenum">
              <a:rPr lang="ru-RU" smtClean="0"/>
              <a:t>‹#›</a:t>
            </a:fld>
            <a:endParaRPr lang="ru-RU"/>
          </a:p>
        </p:txBody>
      </p:sp>
    </p:spTree>
    <p:extLst>
      <p:ext uri="{BB962C8B-B14F-4D97-AF65-F5344CB8AC3E}">
        <p14:creationId xmlns:p14="http://schemas.microsoft.com/office/powerpoint/2010/main" val="38706730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DD3863B-EC99-4F69-8451-06BF950242FA}"/>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32CE50FD-9A6A-421A-A8A7-D5B8643C9B5B}"/>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669E9FAC-6B27-4526-81FB-A2B79057891C}"/>
              </a:ext>
            </a:extLst>
          </p:cNvPr>
          <p:cNvSpPr>
            <a:spLocks noGrp="1"/>
          </p:cNvSpPr>
          <p:nvPr>
            <p:ph type="dt" sz="half" idx="10"/>
          </p:nvPr>
        </p:nvSpPr>
        <p:spPr/>
        <p:txBody>
          <a:bodyPr/>
          <a:lstStyle/>
          <a:p>
            <a:fld id="{A1B2126F-E4C0-4712-BCB0-5D0CD9269368}" type="datetimeFigureOut">
              <a:rPr lang="ru-RU" smtClean="0"/>
              <a:t>16.11.2020</a:t>
            </a:fld>
            <a:endParaRPr lang="ru-RU"/>
          </a:p>
        </p:txBody>
      </p:sp>
      <p:sp>
        <p:nvSpPr>
          <p:cNvPr id="5" name="Нижний колонтитул 4">
            <a:extLst>
              <a:ext uri="{FF2B5EF4-FFF2-40B4-BE49-F238E27FC236}">
                <a16:creationId xmlns:a16="http://schemas.microsoft.com/office/drawing/2014/main" id="{E6518E4B-7E8E-4161-B03D-DAD74B086E9E}"/>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4359C504-4B8D-4A5F-8A41-C7451DC05C89}"/>
              </a:ext>
            </a:extLst>
          </p:cNvPr>
          <p:cNvSpPr>
            <a:spLocks noGrp="1"/>
          </p:cNvSpPr>
          <p:nvPr>
            <p:ph type="sldNum" sz="quarter" idx="12"/>
          </p:nvPr>
        </p:nvSpPr>
        <p:spPr/>
        <p:txBody>
          <a:bodyPr/>
          <a:lstStyle/>
          <a:p>
            <a:fld id="{FC8C9F54-17A6-483C-AC00-93FBD9D3E56C}" type="slidenum">
              <a:rPr lang="ru-RU" smtClean="0"/>
              <a:t>‹#›</a:t>
            </a:fld>
            <a:endParaRPr lang="ru-RU"/>
          </a:p>
        </p:txBody>
      </p:sp>
    </p:spTree>
    <p:extLst>
      <p:ext uri="{BB962C8B-B14F-4D97-AF65-F5344CB8AC3E}">
        <p14:creationId xmlns:p14="http://schemas.microsoft.com/office/powerpoint/2010/main" val="25301679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5EEB463-19FD-4EF6-BB8B-294A7F5FA082}"/>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71B6BFBA-EAE1-4A8F-B092-C4DB520874D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53B52C9C-A2B4-4E83-A110-B242D2D296BD}"/>
              </a:ext>
            </a:extLst>
          </p:cNvPr>
          <p:cNvSpPr>
            <a:spLocks noGrp="1"/>
          </p:cNvSpPr>
          <p:nvPr>
            <p:ph type="dt" sz="half" idx="10"/>
          </p:nvPr>
        </p:nvSpPr>
        <p:spPr/>
        <p:txBody>
          <a:bodyPr/>
          <a:lstStyle/>
          <a:p>
            <a:fld id="{A1B2126F-E4C0-4712-BCB0-5D0CD9269368}" type="datetimeFigureOut">
              <a:rPr lang="ru-RU" smtClean="0"/>
              <a:t>16.11.2020</a:t>
            </a:fld>
            <a:endParaRPr lang="ru-RU"/>
          </a:p>
        </p:txBody>
      </p:sp>
      <p:sp>
        <p:nvSpPr>
          <p:cNvPr id="5" name="Нижний колонтитул 4">
            <a:extLst>
              <a:ext uri="{FF2B5EF4-FFF2-40B4-BE49-F238E27FC236}">
                <a16:creationId xmlns:a16="http://schemas.microsoft.com/office/drawing/2014/main" id="{916C185D-443C-42BE-8F2B-C03C33301EB0}"/>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02D5D257-01EB-4DBE-B3B9-2BAF1A15BB90}"/>
              </a:ext>
            </a:extLst>
          </p:cNvPr>
          <p:cNvSpPr>
            <a:spLocks noGrp="1"/>
          </p:cNvSpPr>
          <p:nvPr>
            <p:ph type="sldNum" sz="quarter" idx="12"/>
          </p:nvPr>
        </p:nvSpPr>
        <p:spPr/>
        <p:txBody>
          <a:bodyPr/>
          <a:lstStyle/>
          <a:p>
            <a:fld id="{FC8C9F54-17A6-483C-AC00-93FBD9D3E56C}" type="slidenum">
              <a:rPr lang="ru-RU" smtClean="0"/>
              <a:t>‹#›</a:t>
            </a:fld>
            <a:endParaRPr lang="ru-RU"/>
          </a:p>
        </p:txBody>
      </p:sp>
    </p:spTree>
    <p:extLst>
      <p:ext uri="{BB962C8B-B14F-4D97-AF65-F5344CB8AC3E}">
        <p14:creationId xmlns:p14="http://schemas.microsoft.com/office/powerpoint/2010/main" val="26515735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F3A551E-D78C-45D6-93C0-5A265BFC6BD0}"/>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9A093C74-9052-4723-A3F7-0E0A6DA43FE8}"/>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34723E51-5C3F-46C1-B5C5-4C99D39CE55C}"/>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83D2A981-AB68-47D6-AB00-9DBF85313A55}"/>
              </a:ext>
            </a:extLst>
          </p:cNvPr>
          <p:cNvSpPr>
            <a:spLocks noGrp="1"/>
          </p:cNvSpPr>
          <p:nvPr>
            <p:ph type="dt" sz="half" idx="10"/>
          </p:nvPr>
        </p:nvSpPr>
        <p:spPr/>
        <p:txBody>
          <a:bodyPr/>
          <a:lstStyle/>
          <a:p>
            <a:fld id="{A1B2126F-E4C0-4712-BCB0-5D0CD9269368}" type="datetimeFigureOut">
              <a:rPr lang="ru-RU" smtClean="0"/>
              <a:t>16.11.2020</a:t>
            </a:fld>
            <a:endParaRPr lang="ru-RU"/>
          </a:p>
        </p:txBody>
      </p:sp>
      <p:sp>
        <p:nvSpPr>
          <p:cNvPr id="6" name="Нижний колонтитул 5">
            <a:extLst>
              <a:ext uri="{FF2B5EF4-FFF2-40B4-BE49-F238E27FC236}">
                <a16:creationId xmlns:a16="http://schemas.microsoft.com/office/drawing/2014/main" id="{8FB707F1-03C7-466C-B4A9-666C79FBC2CE}"/>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9EEB6F02-D679-41E5-8C80-461E4EA45AEC}"/>
              </a:ext>
            </a:extLst>
          </p:cNvPr>
          <p:cNvSpPr>
            <a:spLocks noGrp="1"/>
          </p:cNvSpPr>
          <p:nvPr>
            <p:ph type="sldNum" sz="quarter" idx="12"/>
          </p:nvPr>
        </p:nvSpPr>
        <p:spPr/>
        <p:txBody>
          <a:bodyPr/>
          <a:lstStyle/>
          <a:p>
            <a:fld id="{FC8C9F54-17A6-483C-AC00-93FBD9D3E56C}" type="slidenum">
              <a:rPr lang="ru-RU" smtClean="0"/>
              <a:t>‹#›</a:t>
            </a:fld>
            <a:endParaRPr lang="ru-RU"/>
          </a:p>
        </p:txBody>
      </p:sp>
    </p:spTree>
    <p:extLst>
      <p:ext uri="{BB962C8B-B14F-4D97-AF65-F5344CB8AC3E}">
        <p14:creationId xmlns:p14="http://schemas.microsoft.com/office/powerpoint/2010/main" val="9710216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42D5AA9-2A8D-428F-82BE-C696BE782DC0}"/>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04E50142-372D-4A78-A97D-E9A269FE19A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F409BBC6-FB8F-4331-A7D5-14397970C9A1}"/>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EF298C02-BF2C-44CA-9AB7-941A54514A5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523243B9-DC13-490C-95D4-07091146A3B6}"/>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4C1672F2-7EC4-43C5-A49B-368012E1829C}"/>
              </a:ext>
            </a:extLst>
          </p:cNvPr>
          <p:cNvSpPr>
            <a:spLocks noGrp="1"/>
          </p:cNvSpPr>
          <p:nvPr>
            <p:ph type="dt" sz="half" idx="10"/>
          </p:nvPr>
        </p:nvSpPr>
        <p:spPr/>
        <p:txBody>
          <a:bodyPr/>
          <a:lstStyle/>
          <a:p>
            <a:fld id="{A1B2126F-E4C0-4712-BCB0-5D0CD9269368}" type="datetimeFigureOut">
              <a:rPr lang="ru-RU" smtClean="0"/>
              <a:t>16.11.2020</a:t>
            </a:fld>
            <a:endParaRPr lang="ru-RU"/>
          </a:p>
        </p:txBody>
      </p:sp>
      <p:sp>
        <p:nvSpPr>
          <p:cNvPr id="8" name="Нижний колонтитул 7">
            <a:extLst>
              <a:ext uri="{FF2B5EF4-FFF2-40B4-BE49-F238E27FC236}">
                <a16:creationId xmlns:a16="http://schemas.microsoft.com/office/drawing/2014/main" id="{3AFEC2BB-B2BB-48FB-A9B7-F052B71D4577}"/>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19895678-1A73-4AB1-903B-D2EE9D6B011D}"/>
              </a:ext>
            </a:extLst>
          </p:cNvPr>
          <p:cNvSpPr>
            <a:spLocks noGrp="1"/>
          </p:cNvSpPr>
          <p:nvPr>
            <p:ph type="sldNum" sz="quarter" idx="12"/>
          </p:nvPr>
        </p:nvSpPr>
        <p:spPr/>
        <p:txBody>
          <a:bodyPr/>
          <a:lstStyle/>
          <a:p>
            <a:fld id="{FC8C9F54-17A6-483C-AC00-93FBD9D3E56C}" type="slidenum">
              <a:rPr lang="ru-RU" smtClean="0"/>
              <a:t>‹#›</a:t>
            </a:fld>
            <a:endParaRPr lang="ru-RU"/>
          </a:p>
        </p:txBody>
      </p:sp>
    </p:spTree>
    <p:extLst>
      <p:ext uri="{BB962C8B-B14F-4D97-AF65-F5344CB8AC3E}">
        <p14:creationId xmlns:p14="http://schemas.microsoft.com/office/powerpoint/2010/main" val="32427923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CB03043-A6BD-4A19-BC20-55204C37BC0C}"/>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BE98C948-7CCB-498E-9817-D0F94460617B}"/>
              </a:ext>
            </a:extLst>
          </p:cNvPr>
          <p:cNvSpPr>
            <a:spLocks noGrp="1"/>
          </p:cNvSpPr>
          <p:nvPr>
            <p:ph type="dt" sz="half" idx="10"/>
          </p:nvPr>
        </p:nvSpPr>
        <p:spPr/>
        <p:txBody>
          <a:bodyPr/>
          <a:lstStyle/>
          <a:p>
            <a:fld id="{A1B2126F-E4C0-4712-BCB0-5D0CD9269368}" type="datetimeFigureOut">
              <a:rPr lang="ru-RU" smtClean="0"/>
              <a:t>16.11.2020</a:t>
            </a:fld>
            <a:endParaRPr lang="ru-RU"/>
          </a:p>
        </p:txBody>
      </p:sp>
      <p:sp>
        <p:nvSpPr>
          <p:cNvPr id="4" name="Нижний колонтитул 3">
            <a:extLst>
              <a:ext uri="{FF2B5EF4-FFF2-40B4-BE49-F238E27FC236}">
                <a16:creationId xmlns:a16="http://schemas.microsoft.com/office/drawing/2014/main" id="{B5192E59-D705-4A29-801B-403F1376B369}"/>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5E18C236-5704-4B55-83EC-BF7B2ADF30D1}"/>
              </a:ext>
            </a:extLst>
          </p:cNvPr>
          <p:cNvSpPr>
            <a:spLocks noGrp="1"/>
          </p:cNvSpPr>
          <p:nvPr>
            <p:ph type="sldNum" sz="quarter" idx="12"/>
          </p:nvPr>
        </p:nvSpPr>
        <p:spPr/>
        <p:txBody>
          <a:bodyPr/>
          <a:lstStyle/>
          <a:p>
            <a:fld id="{FC8C9F54-17A6-483C-AC00-93FBD9D3E56C}" type="slidenum">
              <a:rPr lang="ru-RU" smtClean="0"/>
              <a:t>‹#›</a:t>
            </a:fld>
            <a:endParaRPr lang="ru-RU"/>
          </a:p>
        </p:txBody>
      </p:sp>
    </p:spTree>
    <p:extLst>
      <p:ext uri="{BB962C8B-B14F-4D97-AF65-F5344CB8AC3E}">
        <p14:creationId xmlns:p14="http://schemas.microsoft.com/office/powerpoint/2010/main" val="18274871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93120975-AAE6-46BE-B0F2-46C8D3CCE07F}"/>
              </a:ext>
            </a:extLst>
          </p:cNvPr>
          <p:cNvSpPr>
            <a:spLocks noGrp="1"/>
          </p:cNvSpPr>
          <p:nvPr>
            <p:ph type="dt" sz="half" idx="10"/>
          </p:nvPr>
        </p:nvSpPr>
        <p:spPr/>
        <p:txBody>
          <a:bodyPr/>
          <a:lstStyle/>
          <a:p>
            <a:fld id="{A1B2126F-E4C0-4712-BCB0-5D0CD9269368}" type="datetimeFigureOut">
              <a:rPr lang="ru-RU" smtClean="0"/>
              <a:t>16.11.2020</a:t>
            </a:fld>
            <a:endParaRPr lang="ru-RU"/>
          </a:p>
        </p:txBody>
      </p:sp>
      <p:sp>
        <p:nvSpPr>
          <p:cNvPr id="3" name="Нижний колонтитул 2">
            <a:extLst>
              <a:ext uri="{FF2B5EF4-FFF2-40B4-BE49-F238E27FC236}">
                <a16:creationId xmlns:a16="http://schemas.microsoft.com/office/drawing/2014/main" id="{C9FBF1F0-4124-4813-835F-B603EA9027C4}"/>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FEA2794A-FD10-42BE-8BD8-9ECA371C6F92}"/>
              </a:ext>
            </a:extLst>
          </p:cNvPr>
          <p:cNvSpPr>
            <a:spLocks noGrp="1"/>
          </p:cNvSpPr>
          <p:nvPr>
            <p:ph type="sldNum" sz="quarter" idx="12"/>
          </p:nvPr>
        </p:nvSpPr>
        <p:spPr/>
        <p:txBody>
          <a:bodyPr/>
          <a:lstStyle/>
          <a:p>
            <a:fld id="{FC8C9F54-17A6-483C-AC00-93FBD9D3E56C}" type="slidenum">
              <a:rPr lang="ru-RU" smtClean="0"/>
              <a:t>‹#›</a:t>
            </a:fld>
            <a:endParaRPr lang="ru-RU"/>
          </a:p>
        </p:txBody>
      </p:sp>
    </p:spTree>
    <p:extLst>
      <p:ext uri="{BB962C8B-B14F-4D97-AF65-F5344CB8AC3E}">
        <p14:creationId xmlns:p14="http://schemas.microsoft.com/office/powerpoint/2010/main" val="7019379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68BF335-3C09-4599-814A-4D284876BB7E}"/>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44F0EC7D-A9A4-4AB1-B21F-B447B5C6CDA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1909D28F-893D-4457-A2F1-92A2CD3C62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539D823F-34F3-43CF-BB7E-243EAC397397}"/>
              </a:ext>
            </a:extLst>
          </p:cNvPr>
          <p:cNvSpPr>
            <a:spLocks noGrp="1"/>
          </p:cNvSpPr>
          <p:nvPr>
            <p:ph type="dt" sz="half" idx="10"/>
          </p:nvPr>
        </p:nvSpPr>
        <p:spPr/>
        <p:txBody>
          <a:bodyPr/>
          <a:lstStyle/>
          <a:p>
            <a:fld id="{A1B2126F-E4C0-4712-BCB0-5D0CD9269368}" type="datetimeFigureOut">
              <a:rPr lang="ru-RU" smtClean="0"/>
              <a:t>16.11.2020</a:t>
            </a:fld>
            <a:endParaRPr lang="ru-RU"/>
          </a:p>
        </p:txBody>
      </p:sp>
      <p:sp>
        <p:nvSpPr>
          <p:cNvPr id="6" name="Нижний колонтитул 5">
            <a:extLst>
              <a:ext uri="{FF2B5EF4-FFF2-40B4-BE49-F238E27FC236}">
                <a16:creationId xmlns:a16="http://schemas.microsoft.com/office/drawing/2014/main" id="{E0234642-9DCF-42D3-9EA6-1DED50D38AE7}"/>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5FF94A2C-8351-470B-9CF2-104034B31AD9}"/>
              </a:ext>
            </a:extLst>
          </p:cNvPr>
          <p:cNvSpPr>
            <a:spLocks noGrp="1"/>
          </p:cNvSpPr>
          <p:nvPr>
            <p:ph type="sldNum" sz="quarter" idx="12"/>
          </p:nvPr>
        </p:nvSpPr>
        <p:spPr/>
        <p:txBody>
          <a:bodyPr/>
          <a:lstStyle/>
          <a:p>
            <a:fld id="{FC8C9F54-17A6-483C-AC00-93FBD9D3E56C}" type="slidenum">
              <a:rPr lang="ru-RU" smtClean="0"/>
              <a:t>‹#›</a:t>
            </a:fld>
            <a:endParaRPr lang="ru-RU"/>
          </a:p>
        </p:txBody>
      </p:sp>
    </p:spTree>
    <p:extLst>
      <p:ext uri="{BB962C8B-B14F-4D97-AF65-F5344CB8AC3E}">
        <p14:creationId xmlns:p14="http://schemas.microsoft.com/office/powerpoint/2010/main" val="28825860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9A64033-F628-4615-9FA2-F2622EFE6C48}"/>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31095117-67BB-4DC0-AA1C-25077ECBCF8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06F7A1A4-5B16-463A-B1CC-26D83B739D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D74C8616-1DE8-456F-B72F-4517873B1538}"/>
              </a:ext>
            </a:extLst>
          </p:cNvPr>
          <p:cNvSpPr>
            <a:spLocks noGrp="1"/>
          </p:cNvSpPr>
          <p:nvPr>
            <p:ph type="dt" sz="half" idx="10"/>
          </p:nvPr>
        </p:nvSpPr>
        <p:spPr/>
        <p:txBody>
          <a:bodyPr/>
          <a:lstStyle/>
          <a:p>
            <a:fld id="{A1B2126F-E4C0-4712-BCB0-5D0CD9269368}" type="datetimeFigureOut">
              <a:rPr lang="ru-RU" smtClean="0"/>
              <a:t>16.11.2020</a:t>
            </a:fld>
            <a:endParaRPr lang="ru-RU"/>
          </a:p>
        </p:txBody>
      </p:sp>
      <p:sp>
        <p:nvSpPr>
          <p:cNvPr id="6" name="Нижний колонтитул 5">
            <a:extLst>
              <a:ext uri="{FF2B5EF4-FFF2-40B4-BE49-F238E27FC236}">
                <a16:creationId xmlns:a16="http://schemas.microsoft.com/office/drawing/2014/main" id="{05EFCE3B-2886-4CC0-883D-3AEE06062F87}"/>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C43DFD20-F800-4694-A9A5-CE2CE52E8DF3}"/>
              </a:ext>
            </a:extLst>
          </p:cNvPr>
          <p:cNvSpPr>
            <a:spLocks noGrp="1"/>
          </p:cNvSpPr>
          <p:nvPr>
            <p:ph type="sldNum" sz="quarter" idx="12"/>
          </p:nvPr>
        </p:nvSpPr>
        <p:spPr/>
        <p:txBody>
          <a:bodyPr/>
          <a:lstStyle/>
          <a:p>
            <a:fld id="{FC8C9F54-17A6-483C-AC00-93FBD9D3E56C}" type="slidenum">
              <a:rPr lang="ru-RU" smtClean="0"/>
              <a:t>‹#›</a:t>
            </a:fld>
            <a:endParaRPr lang="ru-RU"/>
          </a:p>
        </p:txBody>
      </p:sp>
    </p:spTree>
    <p:extLst>
      <p:ext uri="{BB962C8B-B14F-4D97-AF65-F5344CB8AC3E}">
        <p14:creationId xmlns:p14="http://schemas.microsoft.com/office/powerpoint/2010/main" val="36039788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59A6DB5-A630-4BD8-AE2D-15F24533746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7F019455-AAAB-430D-9D68-5AAF160EA23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D0BA9666-2A2F-4BD4-B691-F375C390FC3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B2126F-E4C0-4712-BCB0-5D0CD9269368}" type="datetimeFigureOut">
              <a:rPr lang="ru-RU" smtClean="0"/>
              <a:t>16.11.2020</a:t>
            </a:fld>
            <a:endParaRPr lang="ru-RU"/>
          </a:p>
        </p:txBody>
      </p:sp>
      <p:sp>
        <p:nvSpPr>
          <p:cNvPr id="5" name="Нижний колонтитул 4">
            <a:extLst>
              <a:ext uri="{FF2B5EF4-FFF2-40B4-BE49-F238E27FC236}">
                <a16:creationId xmlns:a16="http://schemas.microsoft.com/office/drawing/2014/main" id="{45AD8847-2024-4ED3-AE81-FC842F5285B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A91835BD-5656-411C-8605-91D0A4157AA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8C9F54-17A6-483C-AC00-93FBD9D3E56C}" type="slidenum">
              <a:rPr lang="ru-RU" smtClean="0"/>
              <a:t>‹#›</a:t>
            </a:fld>
            <a:endParaRPr lang="ru-RU"/>
          </a:p>
        </p:txBody>
      </p:sp>
    </p:spTree>
    <p:extLst>
      <p:ext uri="{BB962C8B-B14F-4D97-AF65-F5344CB8AC3E}">
        <p14:creationId xmlns:p14="http://schemas.microsoft.com/office/powerpoint/2010/main" val="21671949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EC2E0CE-9EAE-48C6-9440-59C493FD5B86}"/>
              </a:ext>
            </a:extLst>
          </p:cNvPr>
          <p:cNvSpPr>
            <a:spLocks noGrp="1"/>
          </p:cNvSpPr>
          <p:nvPr>
            <p:ph type="title"/>
          </p:nvPr>
        </p:nvSpPr>
        <p:spPr>
          <a:xfrm>
            <a:off x="838200" y="365126"/>
            <a:ext cx="10515600" cy="315912"/>
          </a:xfrm>
        </p:spPr>
        <p:txBody>
          <a:bodyPr>
            <a:normAutofit fontScale="90000"/>
          </a:bodyPr>
          <a:lstStyle/>
          <a:p>
            <a:r>
              <a:rPr kumimoji="0" lang="uk-UA" sz="2000" b="1" i="0" u="none" strike="noStrike" kern="1200" cap="none" spc="0" normalizeH="0" baseline="0" noProof="0" dirty="0">
                <a:ln>
                  <a:noFill/>
                </a:ln>
                <a:solidFill>
                  <a:prstClr val="black"/>
                </a:solidFill>
                <a:effectLst/>
                <a:uLnTx/>
                <a:uFillTx/>
                <a:latin typeface="Calibri Light" panose="020F0302020204030204"/>
                <a:ea typeface="+mj-ea"/>
                <a:cs typeface="+mj-cs"/>
              </a:rPr>
              <a:t>Концепції сили-влади в міжнародних дослідженнях</a:t>
            </a:r>
            <a:endParaRPr lang="ru-RU" dirty="0"/>
          </a:p>
        </p:txBody>
      </p:sp>
      <p:sp>
        <p:nvSpPr>
          <p:cNvPr id="4" name="Овал 3">
            <a:extLst>
              <a:ext uri="{FF2B5EF4-FFF2-40B4-BE49-F238E27FC236}">
                <a16:creationId xmlns:a16="http://schemas.microsoft.com/office/drawing/2014/main" id="{F551DD6F-9705-497D-ACA9-D42F4D73753A}"/>
              </a:ext>
            </a:extLst>
          </p:cNvPr>
          <p:cNvSpPr/>
          <p:nvPr/>
        </p:nvSpPr>
        <p:spPr>
          <a:xfrm>
            <a:off x="838200" y="1670538"/>
            <a:ext cx="1776046" cy="1758462"/>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5" name="Овал 4">
            <a:extLst>
              <a:ext uri="{FF2B5EF4-FFF2-40B4-BE49-F238E27FC236}">
                <a16:creationId xmlns:a16="http://schemas.microsoft.com/office/drawing/2014/main" id="{1B6D6B34-7548-4F80-A48F-2E02ED617D4C}"/>
              </a:ext>
            </a:extLst>
          </p:cNvPr>
          <p:cNvSpPr/>
          <p:nvPr/>
        </p:nvSpPr>
        <p:spPr>
          <a:xfrm>
            <a:off x="3176954" y="1670538"/>
            <a:ext cx="1776046" cy="1758462"/>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6" name="Овал 5">
            <a:extLst>
              <a:ext uri="{FF2B5EF4-FFF2-40B4-BE49-F238E27FC236}">
                <a16:creationId xmlns:a16="http://schemas.microsoft.com/office/drawing/2014/main" id="{F1AE38F3-33C5-427F-BC9E-FCC0B5D5774F}"/>
              </a:ext>
            </a:extLst>
          </p:cNvPr>
          <p:cNvSpPr/>
          <p:nvPr/>
        </p:nvSpPr>
        <p:spPr>
          <a:xfrm>
            <a:off x="6192715" y="1670538"/>
            <a:ext cx="1776046" cy="1758462"/>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7" name="Овал 6">
            <a:extLst>
              <a:ext uri="{FF2B5EF4-FFF2-40B4-BE49-F238E27FC236}">
                <a16:creationId xmlns:a16="http://schemas.microsoft.com/office/drawing/2014/main" id="{E57A9BB5-4490-44AC-9E1D-9C51958EFADF}"/>
              </a:ext>
            </a:extLst>
          </p:cNvPr>
          <p:cNvSpPr/>
          <p:nvPr/>
        </p:nvSpPr>
        <p:spPr>
          <a:xfrm>
            <a:off x="9208476" y="1670538"/>
            <a:ext cx="1776046" cy="1758462"/>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cxnSp>
        <p:nvCxnSpPr>
          <p:cNvPr id="9" name="Прямая со стрелкой 8">
            <a:extLst>
              <a:ext uri="{FF2B5EF4-FFF2-40B4-BE49-F238E27FC236}">
                <a16:creationId xmlns:a16="http://schemas.microsoft.com/office/drawing/2014/main" id="{BEA2C3EA-B4DB-4CE2-879E-4B8520B45454}"/>
              </a:ext>
            </a:extLst>
          </p:cNvPr>
          <p:cNvCxnSpPr>
            <a:stCxn id="5" idx="7"/>
            <a:endCxn id="6" idx="1"/>
          </p:cNvCxnSpPr>
          <p:nvPr/>
        </p:nvCxnSpPr>
        <p:spPr>
          <a:xfrm>
            <a:off x="4692904" y="1928059"/>
            <a:ext cx="1759907"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Прямая со стрелкой 10">
            <a:extLst>
              <a:ext uri="{FF2B5EF4-FFF2-40B4-BE49-F238E27FC236}">
                <a16:creationId xmlns:a16="http://schemas.microsoft.com/office/drawing/2014/main" id="{587DF9AF-2762-4DD6-BBE7-7A2827820F43}"/>
              </a:ext>
            </a:extLst>
          </p:cNvPr>
          <p:cNvCxnSpPr>
            <a:stCxn id="6" idx="2"/>
            <a:endCxn id="5" idx="6"/>
          </p:cNvCxnSpPr>
          <p:nvPr/>
        </p:nvCxnSpPr>
        <p:spPr>
          <a:xfrm flipH="1">
            <a:off x="4953000" y="2549769"/>
            <a:ext cx="1239715"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3" name="Прямая со стрелкой 12">
            <a:extLst>
              <a:ext uri="{FF2B5EF4-FFF2-40B4-BE49-F238E27FC236}">
                <a16:creationId xmlns:a16="http://schemas.microsoft.com/office/drawing/2014/main" id="{D22E7C11-BA06-4E5E-BD31-D4F32CE998D0}"/>
              </a:ext>
            </a:extLst>
          </p:cNvPr>
          <p:cNvCxnSpPr>
            <a:stCxn id="5" idx="5"/>
            <a:endCxn id="6" idx="3"/>
          </p:cNvCxnSpPr>
          <p:nvPr/>
        </p:nvCxnSpPr>
        <p:spPr>
          <a:xfrm>
            <a:off x="4692904" y="3171479"/>
            <a:ext cx="1759907"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9" name="Прямая со стрелкой 18">
            <a:extLst>
              <a:ext uri="{FF2B5EF4-FFF2-40B4-BE49-F238E27FC236}">
                <a16:creationId xmlns:a16="http://schemas.microsoft.com/office/drawing/2014/main" id="{922D9A11-E70E-45E5-9709-7AF3CCD7AFD6}"/>
              </a:ext>
            </a:extLst>
          </p:cNvPr>
          <p:cNvCxnSpPr>
            <a:cxnSpLocks/>
          </p:cNvCxnSpPr>
          <p:nvPr/>
        </p:nvCxnSpPr>
        <p:spPr>
          <a:xfrm flipV="1">
            <a:off x="1726223" y="1485900"/>
            <a:ext cx="0" cy="106387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1" name="Прямая со стрелкой 20">
            <a:extLst>
              <a:ext uri="{FF2B5EF4-FFF2-40B4-BE49-F238E27FC236}">
                <a16:creationId xmlns:a16="http://schemas.microsoft.com/office/drawing/2014/main" id="{023EE8FE-A50B-458C-AC1A-2B19ED8C5DDB}"/>
              </a:ext>
            </a:extLst>
          </p:cNvPr>
          <p:cNvCxnSpPr>
            <a:cxnSpLocks/>
          </p:cNvCxnSpPr>
          <p:nvPr/>
        </p:nvCxnSpPr>
        <p:spPr>
          <a:xfrm flipH="1" flipV="1">
            <a:off x="914400" y="1740877"/>
            <a:ext cx="811825" cy="80889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3" name="Прямая со стрелкой 22">
            <a:extLst>
              <a:ext uri="{FF2B5EF4-FFF2-40B4-BE49-F238E27FC236}">
                <a16:creationId xmlns:a16="http://schemas.microsoft.com/office/drawing/2014/main" id="{5B64F20D-51D2-4F66-BC67-D48BBBAD0A21}"/>
              </a:ext>
            </a:extLst>
          </p:cNvPr>
          <p:cNvCxnSpPr>
            <a:cxnSpLocks/>
          </p:cNvCxnSpPr>
          <p:nvPr/>
        </p:nvCxnSpPr>
        <p:spPr>
          <a:xfrm flipV="1">
            <a:off x="1726223" y="1740876"/>
            <a:ext cx="811823" cy="80889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5" name="Прямая со стрелкой 24">
            <a:extLst>
              <a:ext uri="{FF2B5EF4-FFF2-40B4-BE49-F238E27FC236}">
                <a16:creationId xmlns:a16="http://schemas.microsoft.com/office/drawing/2014/main" id="{591306F2-BA0E-4A8A-8EB1-2E0025EF3854}"/>
              </a:ext>
            </a:extLst>
          </p:cNvPr>
          <p:cNvCxnSpPr/>
          <p:nvPr/>
        </p:nvCxnSpPr>
        <p:spPr>
          <a:xfrm flipH="1">
            <a:off x="535588" y="2549769"/>
            <a:ext cx="1190635"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1" name="Прямая со стрелкой 30">
            <a:extLst>
              <a:ext uri="{FF2B5EF4-FFF2-40B4-BE49-F238E27FC236}">
                <a16:creationId xmlns:a16="http://schemas.microsoft.com/office/drawing/2014/main" id="{D11A68B1-7E56-4E0A-A6FA-9A520A25B400}"/>
              </a:ext>
            </a:extLst>
          </p:cNvPr>
          <p:cNvCxnSpPr/>
          <p:nvPr/>
        </p:nvCxnSpPr>
        <p:spPr>
          <a:xfrm>
            <a:off x="1764322" y="2549769"/>
            <a:ext cx="106387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3" name="Прямая со стрелкой 32">
            <a:extLst>
              <a:ext uri="{FF2B5EF4-FFF2-40B4-BE49-F238E27FC236}">
                <a16:creationId xmlns:a16="http://schemas.microsoft.com/office/drawing/2014/main" id="{4437AE89-2991-457F-93E7-C8BE684A145A}"/>
              </a:ext>
            </a:extLst>
          </p:cNvPr>
          <p:cNvCxnSpPr/>
          <p:nvPr/>
        </p:nvCxnSpPr>
        <p:spPr>
          <a:xfrm>
            <a:off x="1726223" y="2549769"/>
            <a:ext cx="811823" cy="78251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5" name="Прямая со стрелкой 34">
            <a:extLst>
              <a:ext uri="{FF2B5EF4-FFF2-40B4-BE49-F238E27FC236}">
                <a16:creationId xmlns:a16="http://schemas.microsoft.com/office/drawing/2014/main" id="{5ED0AE08-FD4F-4D65-B513-9D3949DBC5BC}"/>
              </a:ext>
            </a:extLst>
          </p:cNvPr>
          <p:cNvCxnSpPr/>
          <p:nvPr/>
        </p:nvCxnSpPr>
        <p:spPr>
          <a:xfrm>
            <a:off x="1726222" y="2549769"/>
            <a:ext cx="0" cy="106386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7" name="Прямая со стрелкой 36">
            <a:extLst>
              <a:ext uri="{FF2B5EF4-FFF2-40B4-BE49-F238E27FC236}">
                <a16:creationId xmlns:a16="http://schemas.microsoft.com/office/drawing/2014/main" id="{EAE4897F-A7DA-4466-9420-EC5037203583}"/>
              </a:ext>
            </a:extLst>
          </p:cNvPr>
          <p:cNvCxnSpPr/>
          <p:nvPr/>
        </p:nvCxnSpPr>
        <p:spPr>
          <a:xfrm flipH="1">
            <a:off x="914400" y="2549769"/>
            <a:ext cx="811823" cy="78251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9" name="Прямая со стрелкой 38">
            <a:extLst>
              <a:ext uri="{FF2B5EF4-FFF2-40B4-BE49-F238E27FC236}">
                <a16:creationId xmlns:a16="http://schemas.microsoft.com/office/drawing/2014/main" id="{68A934CB-A8F7-4B5A-A9FA-598486115182}"/>
              </a:ext>
            </a:extLst>
          </p:cNvPr>
          <p:cNvCxnSpPr>
            <a:cxnSpLocks/>
            <a:endCxn id="7" idx="0"/>
          </p:cNvCxnSpPr>
          <p:nvPr/>
        </p:nvCxnSpPr>
        <p:spPr>
          <a:xfrm>
            <a:off x="10096499" y="1072662"/>
            <a:ext cx="0" cy="59787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6" name="Прямая со стрелкой 45">
            <a:extLst>
              <a:ext uri="{FF2B5EF4-FFF2-40B4-BE49-F238E27FC236}">
                <a16:creationId xmlns:a16="http://schemas.microsoft.com/office/drawing/2014/main" id="{A970F15D-9D3F-42AF-81B0-3D447A4714D4}"/>
              </a:ext>
            </a:extLst>
          </p:cNvPr>
          <p:cNvCxnSpPr>
            <a:cxnSpLocks/>
            <a:endCxn id="7" idx="2"/>
          </p:cNvCxnSpPr>
          <p:nvPr/>
        </p:nvCxnSpPr>
        <p:spPr>
          <a:xfrm>
            <a:off x="8598877" y="2549769"/>
            <a:ext cx="609599"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9" name="Прямая со стрелкой 48">
            <a:extLst>
              <a:ext uri="{FF2B5EF4-FFF2-40B4-BE49-F238E27FC236}">
                <a16:creationId xmlns:a16="http://schemas.microsoft.com/office/drawing/2014/main" id="{985C0FF5-3B64-47C9-A3D8-33734DDF2AE8}"/>
              </a:ext>
            </a:extLst>
          </p:cNvPr>
          <p:cNvCxnSpPr>
            <a:endCxn id="7" idx="4"/>
          </p:cNvCxnSpPr>
          <p:nvPr/>
        </p:nvCxnSpPr>
        <p:spPr>
          <a:xfrm flipV="1">
            <a:off x="10096499" y="3429000"/>
            <a:ext cx="0" cy="61546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1" name="Прямая со стрелкой 50">
            <a:extLst>
              <a:ext uri="{FF2B5EF4-FFF2-40B4-BE49-F238E27FC236}">
                <a16:creationId xmlns:a16="http://schemas.microsoft.com/office/drawing/2014/main" id="{A50EA8B7-288F-4575-8787-9D4C1530B46B}"/>
              </a:ext>
            </a:extLst>
          </p:cNvPr>
          <p:cNvCxnSpPr>
            <a:endCxn id="7" idx="6"/>
          </p:cNvCxnSpPr>
          <p:nvPr/>
        </p:nvCxnSpPr>
        <p:spPr>
          <a:xfrm flipH="1">
            <a:off x="10984522" y="2549769"/>
            <a:ext cx="700455"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3" name="Прямая со стрелкой 52">
            <a:extLst>
              <a:ext uri="{FF2B5EF4-FFF2-40B4-BE49-F238E27FC236}">
                <a16:creationId xmlns:a16="http://schemas.microsoft.com/office/drawing/2014/main" id="{D42E96DC-9822-4BAB-9FE0-124AA67C334E}"/>
              </a:ext>
            </a:extLst>
          </p:cNvPr>
          <p:cNvCxnSpPr>
            <a:endCxn id="7" idx="7"/>
          </p:cNvCxnSpPr>
          <p:nvPr/>
        </p:nvCxnSpPr>
        <p:spPr>
          <a:xfrm flipH="1">
            <a:off x="10724426" y="1485900"/>
            <a:ext cx="424220" cy="44215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5" name="Прямая со стрелкой 54">
            <a:extLst>
              <a:ext uri="{FF2B5EF4-FFF2-40B4-BE49-F238E27FC236}">
                <a16:creationId xmlns:a16="http://schemas.microsoft.com/office/drawing/2014/main" id="{77FB0188-E60B-4D5C-9722-FBD948B865FB}"/>
              </a:ext>
            </a:extLst>
          </p:cNvPr>
          <p:cNvCxnSpPr>
            <a:cxnSpLocks/>
            <a:endCxn id="7" idx="1"/>
          </p:cNvCxnSpPr>
          <p:nvPr/>
        </p:nvCxnSpPr>
        <p:spPr>
          <a:xfrm>
            <a:off x="9014498" y="1371600"/>
            <a:ext cx="454074" cy="55645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8" name="Прямая со стрелкой 57">
            <a:extLst>
              <a:ext uri="{FF2B5EF4-FFF2-40B4-BE49-F238E27FC236}">
                <a16:creationId xmlns:a16="http://schemas.microsoft.com/office/drawing/2014/main" id="{B9AECD82-FFD7-47B2-9BAF-7A2A19219B51}"/>
              </a:ext>
            </a:extLst>
          </p:cNvPr>
          <p:cNvCxnSpPr>
            <a:endCxn id="7" idx="3"/>
          </p:cNvCxnSpPr>
          <p:nvPr/>
        </p:nvCxnSpPr>
        <p:spPr>
          <a:xfrm flipV="1">
            <a:off x="9014498" y="3171479"/>
            <a:ext cx="454074" cy="56525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60" name="Прямая со стрелкой 59">
            <a:extLst>
              <a:ext uri="{FF2B5EF4-FFF2-40B4-BE49-F238E27FC236}">
                <a16:creationId xmlns:a16="http://schemas.microsoft.com/office/drawing/2014/main" id="{76FFD7E2-6476-480A-84DF-C6EF60F04E3B}"/>
              </a:ext>
            </a:extLst>
          </p:cNvPr>
          <p:cNvCxnSpPr>
            <a:endCxn id="7" idx="5"/>
          </p:cNvCxnSpPr>
          <p:nvPr/>
        </p:nvCxnSpPr>
        <p:spPr>
          <a:xfrm flipH="1" flipV="1">
            <a:off x="10724426" y="3171479"/>
            <a:ext cx="553174" cy="55645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61" name="TextBox 60">
            <a:extLst>
              <a:ext uri="{FF2B5EF4-FFF2-40B4-BE49-F238E27FC236}">
                <a16:creationId xmlns:a16="http://schemas.microsoft.com/office/drawing/2014/main" id="{D371D531-E5D8-466A-9DAF-70D4A92F0779}"/>
              </a:ext>
            </a:extLst>
          </p:cNvPr>
          <p:cNvSpPr txBox="1"/>
          <p:nvPr/>
        </p:nvSpPr>
        <p:spPr>
          <a:xfrm>
            <a:off x="698455" y="4924314"/>
            <a:ext cx="2478499" cy="369332"/>
          </a:xfrm>
          <a:prstGeom prst="rect">
            <a:avLst/>
          </a:prstGeom>
          <a:noFill/>
        </p:spPr>
        <p:txBody>
          <a:bodyPr wrap="none" rtlCol="0">
            <a:spAutoFit/>
          </a:bodyPr>
          <a:lstStyle/>
          <a:p>
            <a:r>
              <a:rPr lang="uk-UA" dirty="0"/>
              <a:t>Атрибутивна концепція</a:t>
            </a:r>
            <a:endParaRPr lang="ru-RU" dirty="0"/>
          </a:p>
        </p:txBody>
      </p:sp>
      <p:sp>
        <p:nvSpPr>
          <p:cNvPr id="62" name="TextBox 61">
            <a:extLst>
              <a:ext uri="{FF2B5EF4-FFF2-40B4-BE49-F238E27FC236}">
                <a16:creationId xmlns:a16="http://schemas.microsoft.com/office/drawing/2014/main" id="{9DFD317E-3155-400C-B532-FA40E3A46476}"/>
              </a:ext>
            </a:extLst>
          </p:cNvPr>
          <p:cNvSpPr txBox="1"/>
          <p:nvPr/>
        </p:nvSpPr>
        <p:spPr>
          <a:xfrm>
            <a:off x="4237587" y="4924314"/>
            <a:ext cx="2670539" cy="369332"/>
          </a:xfrm>
          <a:prstGeom prst="rect">
            <a:avLst/>
          </a:prstGeom>
          <a:noFill/>
        </p:spPr>
        <p:txBody>
          <a:bodyPr wrap="none" rtlCol="0">
            <a:spAutoFit/>
          </a:bodyPr>
          <a:lstStyle/>
          <a:p>
            <a:r>
              <a:rPr lang="uk-UA" dirty="0"/>
              <a:t>Релятивістська концепція</a:t>
            </a:r>
            <a:endParaRPr lang="ru-RU" dirty="0"/>
          </a:p>
        </p:txBody>
      </p:sp>
      <p:sp>
        <p:nvSpPr>
          <p:cNvPr id="63" name="TextBox 62">
            <a:extLst>
              <a:ext uri="{FF2B5EF4-FFF2-40B4-BE49-F238E27FC236}">
                <a16:creationId xmlns:a16="http://schemas.microsoft.com/office/drawing/2014/main" id="{07B363FD-6375-4063-9F20-E4F62AE937AE}"/>
              </a:ext>
            </a:extLst>
          </p:cNvPr>
          <p:cNvSpPr txBox="1"/>
          <p:nvPr/>
        </p:nvSpPr>
        <p:spPr>
          <a:xfrm>
            <a:off x="9107582" y="4924314"/>
            <a:ext cx="2170018" cy="369332"/>
          </a:xfrm>
          <a:prstGeom prst="rect">
            <a:avLst/>
          </a:prstGeom>
          <a:noFill/>
        </p:spPr>
        <p:txBody>
          <a:bodyPr wrap="none" rtlCol="0">
            <a:spAutoFit/>
          </a:bodyPr>
          <a:lstStyle/>
          <a:p>
            <a:r>
              <a:rPr lang="uk-UA" dirty="0"/>
              <a:t>Системна концепція</a:t>
            </a:r>
            <a:endParaRPr lang="ru-RU" dirty="0"/>
          </a:p>
        </p:txBody>
      </p:sp>
    </p:spTree>
    <p:extLst>
      <p:ext uri="{BB962C8B-B14F-4D97-AF65-F5344CB8AC3E}">
        <p14:creationId xmlns:p14="http://schemas.microsoft.com/office/powerpoint/2010/main" val="20737744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DB51DFE-944E-45FF-B5F1-6A46AF825FC1}"/>
              </a:ext>
            </a:extLst>
          </p:cNvPr>
          <p:cNvSpPr>
            <a:spLocks noGrp="1"/>
          </p:cNvSpPr>
          <p:nvPr>
            <p:ph type="title"/>
          </p:nvPr>
        </p:nvSpPr>
        <p:spPr>
          <a:xfrm>
            <a:off x="838200" y="365125"/>
            <a:ext cx="10515600" cy="426183"/>
          </a:xfrm>
        </p:spPr>
        <p:txBody>
          <a:bodyPr/>
          <a:lstStyle/>
          <a:p>
            <a:r>
              <a:rPr kumimoji="0" lang="uk-UA" sz="2000" b="1" i="0" u="none" strike="noStrike" kern="1200" cap="none" spc="0" normalizeH="0" baseline="0" dirty="0">
                <a:ln>
                  <a:noFill/>
                </a:ln>
                <a:solidFill>
                  <a:prstClr val="black"/>
                </a:solidFill>
                <a:effectLst/>
                <a:uLnTx/>
                <a:uFillTx/>
                <a:latin typeface="Calibri Light" panose="020F0302020204030204"/>
                <a:ea typeface="+mj-ea"/>
                <a:cs typeface="+mj-cs"/>
              </a:rPr>
              <a:t>Система засобів зовнішньої політики</a:t>
            </a:r>
            <a:endParaRPr lang="uk-UA" dirty="0"/>
          </a:p>
        </p:txBody>
      </p:sp>
      <mc:AlternateContent xmlns:mc="http://schemas.openxmlformats.org/markup-compatibility/2006" xmlns:a14="http://schemas.microsoft.com/office/drawing/2010/main">
        <mc:Choice Requires="a14">
          <p:sp>
            <p:nvSpPr>
              <p:cNvPr id="3" name="Объект 2">
                <a:extLst>
                  <a:ext uri="{FF2B5EF4-FFF2-40B4-BE49-F238E27FC236}">
                    <a16:creationId xmlns:a16="http://schemas.microsoft.com/office/drawing/2014/main" id="{085565D0-15EE-41A4-AE51-57415CCD7A2D}"/>
                  </a:ext>
                </a:extLst>
              </p:cNvPr>
              <p:cNvSpPr>
                <a:spLocks noGrp="1"/>
              </p:cNvSpPr>
              <p:nvPr>
                <p:ph idx="1"/>
              </p:nvPr>
            </p:nvSpPr>
            <p:spPr>
              <a:xfrm>
                <a:off x="838200" y="879231"/>
                <a:ext cx="10515600" cy="5297732"/>
              </a:xfrm>
            </p:spPr>
            <p:txBody>
              <a:bodyPr>
                <a:normAutofit/>
              </a:bodyPr>
              <a:lstStyle/>
              <a:p>
                <a:pPr>
                  <a:buFontTx/>
                  <a:buChar char="-"/>
                </a:pPr>
                <a:r>
                  <a:rPr lang="uk-UA" sz="1800" dirty="0">
                    <a:solidFill>
                      <a:prstClr val="black"/>
                    </a:solidFill>
                    <a:latin typeface="Calibri" panose="020F0502020204030204"/>
                  </a:rPr>
                  <a:t>Якість дипломатичної служби (матеріально-технологічне забезпечення, рівень аналітичної експертизи та стратегічного планування, історичні традиції  дипломатії)</a:t>
                </a:r>
              </a:p>
              <a:p>
                <a:pPr>
                  <a:buFontTx/>
                  <a:buChar char="-"/>
                </a:pPr>
                <a:r>
                  <a:rPr lang="uk-UA" sz="1800" dirty="0">
                    <a:solidFill>
                      <a:prstClr val="black"/>
                    </a:solidFill>
                    <a:latin typeface="Calibri" panose="020F0502020204030204"/>
                  </a:rPr>
                  <a:t>Валентність та привабливість культури, присутність в інформаційному та медійному просторі, ефективність апарату державної пропаганди на закордонну аудиторію</a:t>
                </a:r>
              </a:p>
              <a:p>
                <a:r>
                  <a:rPr lang="uk-UA" sz="1800" dirty="0">
                    <a:solidFill>
                      <a:prstClr val="black"/>
                    </a:solidFill>
                    <a:latin typeface="Calibri" panose="020F0502020204030204"/>
                  </a:rPr>
                  <a:t>Індекси національної могутності </a:t>
                </a:r>
              </a:p>
              <a:p>
                <a:pPr marL="0" indent="0">
                  <a:buNone/>
                </a:pPr>
                <a:r>
                  <a:rPr lang="uk-UA" sz="1800" dirty="0">
                    <a:solidFill>
                      <a:prstClr val="black"/>
                    </a:solidFill>
                    <a:latin typeface="Calibri" panose="020F0502020204030204"/>
                  </a:rPr>
                  <a:t>Д. </a:t>
                </a:r>
                <a:r>
                  <a:rPr lang="uk-UA" sz="1800" dirty="0" err="1">
                    <a:solidFill>
                      <a:prstClr val="black"/>
                    </a:solidFill>
                    <a:latin typeface="Calibri" panose="020F0502020204030204"/>
                  </a:rPr>
                  <a:t>Сінгер</a:t>
                </a:r>
                <a:r>
                  <a:rPr lang="uk-UA" sz="1800" dirty="0">
                    <a:solidFill>
                      <a:prstClr val="black"/>
                    </a:solidFill>
                    <a:latin typeface="Calibri" panose="020F0502020204030204"/>
                  </a:rPr>
                  <a:t> </a:t>
                </a:r>
                <a:r>
                  <a:rPr lang="en-US" sz="1800" dirty="0">
                    <a:solidFill>
                      <a:prstClr val="black"/>
                    </a:solidFill>
                    <a:latin typeface="Calibri" panose="020F0502020204030204"/>
                  </a:rPr>
                  <a:t>(Composite Index of National Capabilities)</a:t>
                </a:r>
                <a:endParaRPr lang="uk-UA" sz="1800" dirty="0">
                  <a:solidFill>
                    <a:prstClr val="black"/>
                  </a:solidFill>
                  <a:latin typeface="Calibri" panose="020F0502020204030204"/>
                </a:endParaRPr>
              </a:p>
              <a:p>
                <a:pPr marL="0" indent="0">
                  <a:buNone/>
                </a:pPr>
                <a:r>
                  <a:rPr lang="en-US" sz="1800" dirty="0">
                    <a:solidFill>
                      <a:prstClr val="black"/>
                    </a:solidFill>
                  </a:rPr>
                  <a:t>CINC = </a:t>
                </a:r>
                <a14:m>
                  <m:oMath xmlns:m="http://schemas.openxmlformats.org/officeDocument/2006/math">
                    <m:f>
                      <m:fPr>
                        <m:ctrlPr>
                          <a:rPr lang="uk-UA" sz="1800" i="1" smtClean="0">
                            <a:solidFill>
                              <a:prstClr val="black"/>
                            </a:solidFill>
                            <a:latin typeface="Cambria Math" panose="02040503050406030204" pitchFamily="18" charset="0"/>
                          </a:rPr>
                        </m:ctrlPr>
                      </m:fPr>
                      <m:num>
                        <m:r>
                          <a:rPr lang="en-US" sz="1800" b="0" i="1" smtClean="0">
                            <a:solidFill>
                              <a:prstClr val="black"/>
                            </a:solidFill>
                            <a:latin typeface="Cambria Math" panose="02040503050406030204" pitchFamily="18" charset="0"/>
                          </a:rPr>
                          <m:t>𝑇𝑃𝑅</m:t>
                        </m:r>
                        <m:r>
                          <a:rPr lang="en-US" sz="1800" b="0" i="1" smtClean="0">
                            <a:solidFill>
                              <a:prstClr val="black"/>
                            </a:solidFill>
                            <a:latin typeface="Cambria Math" panose="02040503050406030204" pitchFamily="18" charset="0"/>
                          </a:rPr>
                          <m:t>+</m:t>
                        </m:r>
                        <m:r>
                          <a:rPr lang="en-US" sz="1800" b="0" i="1" smtClean="0">
                            <a:solidFill>
                              <a:prstClr val="black"/>
                            </a:solidFill>
                            <a:latin typeface="Cambria Math" panose="02040503050406030204" pitchFamily="18" charset="0"/>
                          </a:rPr>
                          <m:t>𝑈𝑃𝑅</m:t>
                        </m:r>
                        <m:r>
                          <a:rPr lang="en-US" sz="1800" b="0" i="1" smtClean="0">
                            <a:solidFill>
                              <a:prstClr val="black"/>
                            </a:solidFill>
                            <a:latin typeface="Cambria Math" panose="02040503050406030204" pitchFamily="18" charset="0"/>
                          </a:rPr>
                          <m:t>+</m:t>
                        </m:r>
                        <m:r>
                          <a:rPr lang="en-US" sz="1800" b="0" i="1" smtClean="0">
                            <a:solidFill>
                              <a:prstClr val="black"/>
                            </a:solidFill>
                            <a:latin typeface="Cambria Math" panose="02040503050406030204" pitchFamily="18" charset="0"/>
                          </a:rPr>
                          <m:t>𝐼𝑆𝑃𝑅</m:t>
                        </m:r>
                        <m:r>
                          <a:rPr lang="en-US" sz="1800" b="0" i="1" smtClean="0">
                            <a:solidFill>
                              <a:prstClr val="black"/>
                            </a:solidFill>
                            <a:latin typeface="Cambria Math" panose="02040503050406030204" pitchFamily="18" charset="0"/>
                          </a:rPr>
                          <m:t>+</m:t>
                        </m:r>
                        <m:r>
                          <a:rPr lang="en-US" sz="1800" b="0" i="1" smtClean="0">
                            <a:solidFill>
                              <a:prstClr val="black"/>
                            </a:solidFill>
                            <a:latin typeface="Cambria Math" panose="02040503050406030204" pitchFamily="18" charset="0"/>
                          </a:rPr>
                          <m:t>𝐸𝐶𝑅</m:t>
                        </m:r>
                        <m:r>
                          <a:rPr lang="en-US" sz="1800" b="0" i="1" smtClean="0">
                            <a:solidFill>
                              <a:prstClr val="black"/>
                            </a:solidFill>
                            <a:latin typeface="Cambria Math" panose="02040503050406030204" pitchFamily="18" charset="0"/>
                          </a:rPr>
                          <m:t>+</m:t>
                        </m:r>
                        <m:r>
                          <a:rPr lang="en-US" sz="1800" b="0" i="1" smtClean="0">
                            <a:solidFill>
                              <a:prstClr val="black"/>
                            </a:solidFill>
                            <a:latin typeface="Cambria Math" panose="02040503050406030204" pitchFamily="18" charset="0"/>
                          </a:rPr>
                          <m:t>𝑀𝐸𝑅</m:t>
                        </m:r>
                        <m:r>
                          <a:rPr lang="en-US" sz="1800" b="0" i="1" smtClean="0">
                            <a:solidFill>
                              <a:prstClr val="black"/>
                            </a:solidFill>
                            <a:latin typeface="Cambria Math" panose="02040503050406030204" pitchFamily="18" charset="0"/>
                          </a:rPr>
                          <m:t>+</m:t>
                        </m:r>
                        <m:r>
                          <a:rPr lang="en-US" sz="1800" b="0" i="1" smtClean="0">
                            <a:solidFill>
                              <a:prstClr val="black"/>
                            </a:solidFill>
                            <a:latin typeface="Cambria Math" panose="02040503050406030204" pitchFamily="18" charset="0"/>
                          </a:rPr>
                          <m:t>𝑀𝑃𝑅</m:t>
                        </m:r>
                      </m:num>
                      <m:den>
                        <m:r>
                          <a:rPr lang="en-US" sz="1800" b="0" i="1" smtClean="0">
                            <a:solidFill>
                              <a:prstClr val="black"/>
                            </a:solidFill>
                            <a:latin typeface="Cambria Math" panose="02040503050406030204" pitchFamily="18" charset="0"/>
                          </a:rPr>
                          <m:t>6</m:t>
                        </m:r>
                      </m:den>
                    </m:f>
                  </m:oMath>
                </a14:m>
                <a:endParaRPr lang="uk-UA" sz="1800" dirty="0">
                  <a:solidFill>
                    <a:prstClr val="black"/>
                  </a:solidFill>
                  <a:latin typeface="Calibri" panose="020F0502020204030204"/>
                </a:endParaRPr>
              </a:p>
              <a:p>
                <a:pPr marL="0" indent="0">
                  <a:buNone/>
                </a:pPr>
                <a:r>
                  <a:rPr lang="en-US" sz="1800" dirty="0"/>
                  <a:t>TPR – </a:t>
                </a:r>
                <a:r>
                  <a:rPr lang="uk-UA" sz="1800" dirty="0"/>
                  <a:t>доля населення країни в населені всього світу</a:t>
                </a:r>
                <a:endParaRPr lang="en-US" sz="1800" dirty="0"/>
              </a:p>
              <a:p>
                <a:pPr marL="0" indent="0">
                  <a:buNone/>
                </a:pPr>
                <a:r>
                  <a:rPr lang="en-US" sz="1800" dirty="0"/>
                  <a:t>UPR</a:t>
                </a:r>
                <a:r>
                  <a:rPr lang="uk-UA" sz="1800" dirty="0"/>
                  <a:t> – доля міського населення країни в міському населенні всього світу</a:t>
                </a:r>
                <a:endParaRPr lang="en-US" sz="1800" dirty="0"/>
              </a:p>
              <a:p>
                <a:pPr marL="0" indent="0">
                  <a:buNone/>
                </a:pPr>
                <a:r>
                  <a:rPr lang="en-US" sz="1800" dirty="0"/>
                  <a:t>ISPR</a:t>
                </a:r>
                <a:r>
                  <a:rPr lang="uk-UA" sz="1800" dirty="0"/>
                  <a:t> – доля виробництва заліза та сталі країни в світовому виробництві заліза та сталі</a:t>
                </a:r>
              </a:p>
              <a:p>
                <a:pPr marL="0" indent="0">
                  <a:buNone/>
                </a:pPr>
                <a:r>
                  <a:rPr lang="en-US" sz="1800" dirty="0"/>
                  <a:t>ECR</a:t>
                </a:r>
                <a:r>
                  <a:rPr lang="uk-UA" sz="1800" dirty="0"/>
                  <a:t> – доля споживання енергії країни в світовому споживанні енергії</a:t>
                </a:r>
                <a:endParaRPr lang="en-US" sz="1800" dirty="0"/>
              </a:p>
              <a:p>
                <a:pPr marL="0" indent="0">
                  <a:buNone/>
                </a:pPr>
                <a:r>
                  <a:rPr lang="en-US" sz="1800" dirty="0"/>
                  <a:t>MER</a:t>
                </a:r>
                <a:r>
                  <a:rPr lang="uk-UA" sz="1800" dirty="0"/>
                  <a:t> – доля військових витрат країни в світовому бюджеті військових витрат</a:t>
                </a:r>
                <a:endParaRPr lang="en-US" sz="1800" dirty="0"/>
              </a:p>
              <a:p>
                <a:pPr marL="0" indent="0">
                  <a:buNone/>
                </a:pPr>
                <a:r>
                  <a:rPr lang="en-US" sz="1800" dirty="0"/>
                  <a:t>MPR</a:t>
                </a:r>
                <a:r>
                  <a:rPr lang="uk-UA" sz="1800" dirty="0"/>
                  <a:t> – доля чисельності збройних сил країни в загальної чисельності військових всього світу</a:t>
                </a:r>
              </a:p>
            </p:txBody>
          </p:sp>
        </mc:Choice>
        <mc:Fallback xmlns="">
          <p:sp>
            <p:nvSpPr>
              <p:cNvPr id="3" name="Объект 2">
                <a:extLst>
                  <a:ext uri="{FF2B5EF4-FFF2-40B4-BE49-F238E27FC236}">
                    <a16:creationId xmlns:a16="http://schemas.microsoft.com/office/drawing/2014/main" id="{085565D0-15EE-41A4-AE51-57415CCD7A2D}"/>
                  </a:ext>
                </a:extLst>
              </p:cNvPr>
              <p:cNvSpPr>
                <a:spLocks noGrp="1" noRot="1" noChangeAspect="1" noMove="1" noResize="1" noEditPoints="1" noAdjustHandles="1" noChangeArrowheads="1" noChangeShapeType="1" noTextEdit="1"/>
              </p:cNvSpPr>
              <p:nvPr>
                <p:ph idx="1"/>
              </p:nvPr>
            </p:nvSpPr>
            <p:spPr>
              <a:xfrm>
                <a:off x="838200" y="879231"/>
                <a:ext cx="10515600" cy="5297732"/>
              </a:xfrm>
              <a:blipFill>
                <a:blip r:embed="rId2"/>
                <a:stretch>
                  <a:fillRect l="-522" t="-1036" r="-116"/>
                </a:stretch>
              </a:blipFill>
            </p:spPr>
            <p:txBody>
              <a:bodyPr/>
              <a:lstStyle/>
              <a:p>
                <a:r>
                  <a:rPr lang="ru-RU">
                    <a:noFill/>
                  </a:rPr>
                  <a:t> </a:t>
                </a:r>
              </a:p>
            </p:txBody>
          </p:sp>
        </mc:Fallback>
      </mc:AlternateContent>
    </p:spTree>
    <p:extLst>
      <p:ext uri="{BB962C8B-B14F-4D97-AF65-F5344CB8AC3E}">
        <p14:creationId xmlns:p14="http://schemas.microsoft.com/office/powerpoint/2010/main" val="11363460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DB51DFE-944E-45FF-B5F1-6A46AF825FC1}"/>
              </a:ext>
            </a:extLst>
          </p:cNvPr>
          <p:cNvSpPr>
            <a:spLocks noGrp="1"/>
          </p:cNvSpPr>
          <p:nvPr>
            <p:ph type="title"/>
          </p:nvPr>
        </p:nvSpPr>
        <p:spPr>
          <a:xfrm>
            <a:off x="838200" y="365125"/>
            <a:ext cx="10515600" cy="426183"/>
          </a:xfrm>
        </p:spPr>
        <p:txBody>
          <a:bodyPr/>
          <a:lstStyle/>
          <a:p>
            <a:r>
              <a:rPr kumimoji="0" lang="uk-UA" sz="2000" b="1" i="0" u="none" strike="noStrike" kern="1200" cap="none" spc="0" normalizeH="0" baseline="0" dirty="0">
                <a:ln>
                  <a:noFill/>
                </a:ln>
                <a:solidFill>
                  <a:prstClr val="black"/>
                </a:solidFill>
                <a:effectLst/>
                <a:uLnTx/>
                <a:uFillTx/>
                <a:latin typeface="Calibri Light" panose="020F0302020204030204"/>
                <a:ea typeface="+mj-ea"/>
                <a:cs typeface="+mj-cs"/>
              </a:rPr>
              <a:t>Система засобів зовнішньої політики</a:t>
            </a:r>
            <a:endParaRPr lang="uk-UA" dirty="0"/>
          </a:p>
        </p:txBody>
      </p:sp>
      <p:graphicFrame>
        <p:nvGraphicFramePr>
          <p:cNvPr id="4" name="Таблица 4">
            <a:extLst>
              <a:ext uri="{FF2B5EF4-FFF2-40B4-BE49-F238E27FC236}">
                <a16:creationId xmlns:a16="http://schemas.microsoft.com/office/drawing/2014/main" id="{B25AD50F-8B41-4090-AFA4-260875AE4FEA}"/>
              </a:ext>
            </a:extLst>
          </p:cNvPr>
          <p:cNvGraphicFramePr>
            <a:graphicFrameLocks noGrp="1"/>
          </p:cNvGraphicFramePr>
          <p:nvPr>
            <p:ph idx="1"/>
            <p:extLst>
              <p:ext uri="{D42A27DB-BD31-4B8C-83A1-F6EECF244321}">
                <p14:modId xmlns:p14="http://schemas.microsoft.com/office/powerpoint/2010/main" val="2679370032"/>
              </p:ext>
            </p:extLst>
          </p:nvPr>
        </p:nvGraphicFramePr>
        <p:xfrm>
          <a:off x="4108938" y="1574800"/>
          <a:ext cx="2968869" cy="3708400"/>
        </p:xfrm>
        <a:graphic>
          <a:graphicData uri="http://schemas.openxmlformats.org/drawingml/2006/table">
            <a:tbl>
              <a:tblPr firstRow="1" bandRow="1"/>
              <a:tblGrid>
                <a:gridCol w="1981605">
                  <a:extLst>
                    <a:ext uri="{9D8B030D-6E8A-4147-A177-3AD203B41FA5}">
                      <a16:colId xmlns:a16="http://schemas.microsoft.com/office/drawing/2014/main" val="534057017"/>
                    </a:ext>
                  </a:extLst>
                </a:gridCol>
                <a:gridCol w="987264">
                  <a:extLst>
                    <a:ext uri="{9D8B030D-6E8A-4147-A177-3AD203B41FA5}">
                      <a16:colId xmlns:a16="http://schemas.microsoft.com/office/drawing/2014/main" val="1541616493"/>
                    </a:ext>
                  </a:extLst>
                </a:gridCol>
              </a:tblGrid>
              <a:tr h="370840">
                <a:tc>
                  <a:txBody>
                    <a:bodyPr/>
                    <a:lstStyle/>
                    <a:p>
                      <a:pPr algn="ctr"/>
                      <a:r>
                        <a:rPr lang="uk-UA" dirty="0"/>
                        <a:t>2007</a:t>
                      </a:r>
                      <a:endParaRPr lang="ru-RU" dirty="0"/>
                    </a:p>
                  </a:txBody>
                  <a:tcPr/>
                </a:tc>
                <a:tc>
                  <a:txBody>
                    <a:bodyPr/>
                    <a:lstStyle/>
                    <a:p>
                      <a:pPr algn="ctr"/>
                      <a:r>
                        <a:rPr lang="en-US" dirty="0"/>
                        <a:t>CINC</a:t>
                      </a:r>
                      <a:endParaRPr lang="ru-RU" dirty="0"/>
                    </a:p>
                  </a:txBody>
                  <a:tcPr/>
                </a:tc>
                <a:extLst>
                  <a:ext uri="{0D108BD9-81ED-4DB2-BD59-A6C34878D82A}">
                    <a16:rowId xmlns:a16="http://schemas.microsoft.com/office/drawing/2014/main" val="1472726949"/>
                  </a:ext>
                </a:extLst>
              </a:tr>
              <a:tr h="370840">
                <a:tc>
                  <a:txBody>
                    <a:bodyPr/>
                    <a:lstStyle/>
                    <a:p>
                      <a:pPr marL="0" indent="0">
                        <a:buNone/>
                      </a:pPr>
                      <a:r>
                        <a:rPr lang="uk-UA" dirty="0"/>
                        <a:t>1. КНР</a:t>
                      </a:r>
                      <a:endParaRPr lang="ru-RU" dirty="0"/>
                    </a:p>
                  </a:txBody>
                  <a:tcPr/>
                </a:tc>
                <a:tc>
                  <a:txBody>
                    <a:bodyPr/>
                    <a:lstStyle/>
                    <a:p>
                      <a:r>
                        <a:rPr lang="uk-UA" dirty="0"/>
                        <a:t>0,1985</a:t>
                      </a:r>
                      <a:endParaRPr lang="ru-RU" dirty="0"/>
                    </a:p>
                  </a:txBody>
                  <a:tcPr/>
                </a:tc>
                <a:extLst>
                  <a:ext uri="{0D108BD9-81ED-4DB2-BD59-A6C34878D82A}">
                    <a16:rowId xmlns:a16="http://schemas.microsoft.com/office/drawing/2014/main" val="2878001827"/>
                  </a:ext>
                </a:extLst>
              </a:tr>
              <a:tr h="370840">
                <a:tc>
                  <a:txBody>
                    <a:bodyPr/>
                    <a:lstStyle/>
                    <a:p>
                      <a:r>
                        <a:rPr lang="uk-UA" dirty="0"/>
                        <a:t>2. США</a:t>
                      </a:r>
                    </a:p>
                  </a:txBody>
                  <a:tcPr/>
                </a:tc>
                <a:tc>
                  <a:txBody>
                    <a:bodyPr/>
                    <a:lstStyle/>
                    <a:p>
                      <a:r>
                        <a:rPr lang="uk-UA" dirty="0"/>
                        <a:t>0,1421</a:t>
                      </a:r>
                      <a:endParaRPr lang="ru-RU" dirty="0"/>
                    </a:p>
                  </a:txBody>
                  <a:tcPr/>
                </a:tc>
                <a:extLst>
                  <a:ext uri="{0D108BD9-81ED-4DB2-BD59-A6C34878D82A}">
                    <a16:rowId xmlns:a16="http://schemas.microsoft.com/office/drawing/2014/main" val="2500082796"/>
                  </a:ext>
                </a:extLst>
              </a:tr>
              <a:tr h="370840">
                <a:tc>
                  <a:txBody>
                    <a:bodyPr/>
                    <a:lstStyle/>
                    <a:p>
                      <a:r>
                        <a:rPr lang="uk-UA" dirty="0"/>
                        <a:t>3. Індія</a:t>
                      </a:r>
                      <a:endParaRPr lang="ru-RU" dirty="0"/>
                    </a:p>
                  </a:txBody>
                  <a:tcPr/>
                </a:tc>
                <a:tc>
                  <a:txBody>
                    <a:bodyPr/>
                    <a:lstStyle/>
                    <a:p>
                      <a:r>
                        <a:rPr lang="uk-UA" dirty="0"/>
                        <a:t>0,0734</a:t>
                      </a:r>
                      <a:endParaRPr lang="ru-RU" dirty="0"/>
                    </a:p>
                  </a:txBody>
                  <a:tcPr/>
                </a:tc>
                <a:extLst>
                  <a:ext uri="{0D108BD9-81ED-4DB2-BD59-A6C34878D82A}">
                    <a16:rowId xmlns:a16="http://schemas.microsoft.com/office/drawing/2014/main" val="3117661482"/>
                  </a:ext>
                </a:extLst>
              </a:tr>
              <a:tr h="370840">
                <a:tc>
                  <a:txBody>
                    <a:bodyPr/>
                    <a:lstStyle/>
                    <a:p>
                      <a:r>
                        <a:rPr lang="uk-UA" dirty="0"/>
                        <a:t>4. Японія</a:t>
                      </a:r>
                      <a:endParaRPr lang="ru-RU" dirty="0"/>
                    </a:p>
                  </a:txBody>
                  <a:tcPr/>
                </a:tc>
                <a:tc>
                  <a:txBody>
                    <a:bodyPr/>
                    <a:lstStyle/>
                    <a:p>
                      <a:r>
                        <a:rPr lang="uk-UA" dirty="0"/>
                        <a:t>0,0426</a:t>
                      </a:r>
                      <a:endParaRPr lang="ru-RU" dirty="0"/>
                    </a:p>
                  </a:txBody>
                  <a:tcPr/>
                </a:tc>
                <a:extLst>
                  <a:ext uri="{0D108BD9-81ED-4DB2-BD59-A6C34878D82A}">
                    <a16:rowId xmlns:a16="http://schemas.microsoft.com/office/drawing/2014/main" val="434959699"/>
                  </a:ext>
                </a:extLst>
              </a:tr>
              <a:tr h="370840">
                <a:tc>
                  <a:txBody>
                    <a:bodyPr/>
                    <a:lstStyle/>
                    <a:p>
                      <a:r>
                        <a:rPr lang="uk-UA" dirty="0"/>
                        <a:t>5. РФ</a:t>
                      </a:r>
                      <a:endParaRPr lang="ru-RU" dirty="0"/>
                    </a:p>
                  </a:txBody>
                  <a:tcPr/>
                </a:tc>
                <a:tc>
                  <a:txBody>
                    <a:bodyPr/>
                    <a:lstStyle/>
                    <a:p>
                      <a:r>
                        <a:rPr lang="uk-UA" dirty="0"/>
                        <a:t>0,0392</a:t>
                      </a:r>
                      <a:endParaRPr lang="ru-RU" dirty="0"/>
                    </a:p>
                  </a:txBody>
                  <a:tcPr/>
                </a:tc>
                <a:extLst>
                  <a:ext uri="{0D108BD9-81ED-4DB2-BD59-A6C34878D82A}">
                    <a16:rowId xmlns:a16="http://schemas.microsoft.com/office/drawing/2014/main" val="3920462517"/>
                  </a:ext>
                </a:extLst>
              </a:tr>
              <a:tr h="370840">
                <a:tc>
                  <a:txBody>
                    <a:bodyPr/>
                    <a:lstStyle/>
                    <a:p>
                      <a:r>
                        <a:rPr lang="uk-UA" dirty="0"/>
                        <a:t>6. Бразилія</a:t>
                      </a:r>
                      <a:endParaRPr lang="ru-RU" dirty="0"/>
                    </a:p>
                  </a:txBody>
                  <a:tcPr/>
                </a:tc>
                <a:tc>
                  <a:txBody>
                    <a:bodyPr/>
                    <a:lstStyle/>
                    <a:p>
                      <a:r>
                        <a:rPr lang="uk-UA" dirty="0"/>
                        <a:t>0,0245</a:t>
                      </a:r>
                      <a:endParaRPr lang="ru-RU" dirty="0"/>
                    </a:p>
                  </a:txBody>
                  <a:tcPr/>
                </a:tc>
                <a:extLst>
                  <a:ext uri="{0D108BD9-81ED-4DB2-BD59-A6C34878D82A}">
                    <a16:rowId xmlns:a16="http://schemas.microsoft.com/office/drawing/2014/main" val="3003161389"/>
                  </a:ext>
                </a:extLst>
              </a:tr>
              <a:tr h="370840">
                <a:tc>
                  <a:txBody>
                    <a:bodyPr/>
                    <a:lstStyle/>
                    <a:p>
                      <a:r>
                        <a:rPr lang="uk-UA" dirty="0"/>
                        <a:t>7. ФРН</a:t>
                      </a:r>
                      <a:endParaRPr lang="ru-RU" dirty="0"/>
                    </a:p>
                  </a:txBody>
                  <a:tcPr/>
                </a:tc>
                <a:tc>
                  <a:txBody>
                    <a:bodyPr/>
                    <a:lstStyle/>
                    <a:p>
                      <a:r>
                        <a:rPr lang="uk-UA" dirty="0"/>
                        <a:t>0,0240</a:t>
                      </a:r>
                      <a:endParaRPr lang="ru-RU" dirty="0"/>
                    </a:p>
                  </a:txBody>
                  <a:tcPr/>
                </a:tc>
                <a:extLst>
                  <a:ext uri="{0D108BD9-81ED-4DB2-BD59-A6C34878D82A}">
                    <a16:rowId xmlns:a16="http://schemas.microsoft.com/office/drawing/2014/main" val="31410579"/>
                  </a:ext>
                </a:extLst>
              </a:tr>
              <a:tr h="370840">
                <a:tc>
                  <a:txBody>
                    <a:bodyPr/>
                    <a:lstStyle/>
                    <a:p>
                      <a:r>
                        <a:rPr lang="uk-UA" dirty="0"/>
                        <a:t>…</a:t>
                      </a:r>
                      <a:endParaRPr lang="ru-RU" dirty="0"/>
                    </a:p>
                  </a:txBody>
                  <a:tcPr/>
                </a:tc>
                <a:tc>
                  <a:txBody>
                    <a:bodyPr/>
                    <a:lstStyle/>
                    <a:p>
                      <a:endParaRPr lang="ru-RU" dirty="0"/>
                    </a:p>
                  </a:txBody>
                  <a:tcPr/>
                </a:tc>
                <a:extLst>
                  <a:ext uri="{0D108BD9-81ED-4DB2-BD59-A6C34878D82A}">
                    <a16:rowId xmlns:a16="http://schemas.microsoft.com/office/drawing/2014/main" val="1051098005"/>
                  </a:ext>
                </a:extLst>
              </a:tr>
              <a:tr h="370840">
                <a:tc>
                  <a:txBody>
                    <a:bodyPr/>
                    <a:lstStyle/>
                    <a:p>
                      <a:r>
                        <a:rPr lang="uk-UA" dirty="0"/>
                        <a:t>18. Україна</a:t>
                      </a:r>
                      <a:endParaRPr lang="ru-RU" dirty="0"/>
                    </a:p>
                  </a:txBody>
                  <a:tcPr/>
                </a:tc>
                <a:tc>
                  <a:txBody>
                    <a:bodyPr/>
                    <a:lstStyle/>
                    <a:p>
                      <a:r>
                        <a:rPr lang="uk-UA" dirty="0"/>
                        <a:t>0,0118</a:t>
                      </a:r>
                      <a:endParaRPr lang="ru-RU" dirty="0"/>
                    </a:p>
                  </a:txBody>
                  <a:tcPr/>
                </a:tc>
                <a:extLst>
                  <a:ext uri="{0D108BD9-81ED-4DB2-BD59-A6C34878D82A}">
                    <a16:rowId xmlns:a16="http://schemas.microsoft.com/office/drawing/2014/main" val="1062376688"/>
                  </a:ext>
                </a:extLst>
              </a:tr>
            </a:tbl>
          </a:graphicData>
        </a:graphic>
      </p:graphicFrame>
    </p:spTree>
    <p:extLst>
      <p:ext uri="{BB962C8B-B14F-4D97-AF65-F5344CB8AC3E}">
        <p14:creationId xmlns:p14="http://schemas.microsoft.com/office/powerpoint/2010/main" val="30158072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DB51DFE-944E-45FF-B5F1-6A46AF825FC1}"/>
              </a:ext>
            </a:extLst>
          </p:cNvPr>
          <p:cNvSpPr>
            <a:spLocks noGrp="1"/>
          </p:cNvSpPr>
          <p:nvPr>
            <p:ph type="title"/>
          </p:nvPr>
        </p:nvSpPr>
        <p:spPr>
          <a:xfrm>
            <a:off x="838200" y="365125"/>
            <a:ext cx="10515600" cy="426183"/>
          </a:xfrm>
        </p:spPr>
        <p:txBody>
          <a:bodyPr/>
          <a:lstStyle/>
          <a:p>
            <a:r>
              <a:rPr kumimoji="0" lang="uk-UA" sz="2000" b="1" i="0" u="none" strike="noStrike" kern="1200" cap="none" spc="0" normalizeH="0" baseline="0" dirty="0">
                <a:ln>
                  <a:noFill/>
                </a:ln>
                <a:solidFill>
                  <a:prstClr val="black"/>
                </a:solidFill>
                <a:effectLst/>
                <a:uLnTx/>
                <a:uFillTx/>
                <a:latin typeface="Calibri Light" panose="020F0302020204030204"/>
                <a:ea typeface="+mj-ea"/>
                <a:cs typeface="+mj-cs"/>
              </a:rPr>
              <a:t>Система засобів зовнішньої політики</a:t>
            </a:r>
            <a:endParaRPr lang="uk-UA" dirty="0"/>
          </a:p>
        </p:txBody>
      </p:sp>
      <p:sp>
        <p:nvSpPr>
          <p:cNvPr id="3" name="Объект 2">
            <a:extLst>
              <a:ext uri="{FF2B5EF4-FFF2-40B4-BE49-F238E27FC236}">
                <a16:creationId xmlns:a16="http://schemas.microsoft.com/office/drawing/2014/main" id="{085565D0-15EE-41A4-AE51-57415CCD7A2D}"/>
              </a:ext>
            </a:extLst>
          </p:cNvPr>
          <p:cNvSpPr>
            <a:spLocks noGrp="1"/>
          </p:cNvSpPr>
          <p:nvPr>
            <p:ph idx="1"/>
          </p:nvPr>
        </p:nvSpPr>
        <p:spPr>
          <a:xfrm>
            <a:off x="838200" y="879231"/>
            <a:ext cx="10515600" cy="5297732"/>
          </a:xfrm>
        </p:spPr>
        <p:txBody>
          <a:bodyPr>
            <a:normAutofit/>
          </a:bodyPr>
          <a:lstStyle/>
          <a:p>
            <a:r>
              <a:rPr lang="uk-UA" sz="1800" dirty="0"/>
              <a:t>Р. </a:t>
            </a:r>
            <a:r>
              <a:rPr lang="uk-UA" sz="1800" dirty="0" err="1"/>
              <a:t>Клайн</a:t>
            </a:r>
            <a:endParaRPr lang="uk-UA" sz="1800" dirty="0"/>
          </a:p>
          <a:p>
            <a:pPr marL="0" indent="0">
              <a:buNone/>
            </a:pPr>
            <a:r>
              <a:rPr lang="en-US" sz="1800" dirty="0"/>
              <a:t>P = (C + E + M) (S + W)</a:t>
            </a:r>
          </a:p>
          <a:p>
            <a:pPr marL="0" indent="0">
              <a:buNone/>
            </a:pPr>
            <a:r>
              <a:rPr lang="en-US" sz="1800" dirty="0"/>
              <a:t>C – </a:t>
            </a:r>
            <a:r>
              <a:rPr lang="uk-UA" sz="1800" dirty="0"/>
              <a:t>населення та територія</a:t>
            </a:r>
            <a:endParaRPr lang="en-US" sz="1800" dirty="0"/>
          </a:p>
          <a:p>
            <a:pPr marL="0" indent="0">
              <a:buNone/>
            </a:pPr>
            <a:r>
              <a:rPr lang="en-US" sz="1800" dirty="0"/>
              <a:t>E</a:t>
            </a:r>
            <a:r>
              <a:rPr lang="uk-UA" sz="1800" dirty="0"/>
              <a:t> – економічний потенціал</a:t>
            </a:r>
            <a:endParaRPr lang="en-US" sz="1800" dirty="0"/>
          </a:p>
          <a:p>
            <a:pPr marL="0" indent="0">
              <a:buNone/>
            </a:pPr>
            <a:r>
              <a:rPr lang="en-US" sz="1800" dirty="0"/>
              <a:t>M</a:t>
            </a:r>
            <a:r>
              <a:rPr lang="uk-UA" sz="1800" dirty="0"/>
              <a:t> – військовий потенціал</a:t>
            </a:r>
            <a:endParaRPr lang="en-US" sz="1800" dirty="0"/>
          </a:p>
          <a:p>
            <a:pPr marL="0" indent="0">
              <a:buNone/>
            </a:pPr>
            <a:r>
              <a:rPr lang="en-US" sz="1800" dirty="0"/>
              <a:t>S</a:t>
            </a:r>
            <a:r>
              <a:rPr lang="uk-UA" sz="1800" dirty="0"/>
              <a:t> – стратегічна мета</a:t>
            </a:r>
            <a:endParaRPr lang="en-US" sz="1800" dirty="0"/>
          </a:p>
          <a:p>
            <a:pPr marL="0" indent="0">
              <a:buNone/>
            </a:pPr>
            <a:r>
              <a:rPr lang="en-US" sz="1800" dirty="0"/>
              <a:t>W</a:t>
            </a:r>
            <a:r>
              <a:rPr lang="uk-UA" sz="1800" dirty="0"/>
              <a:t> – воля до реалізації національної стратегії</a:t>
            </a:r>
          </a:p>
          <a:p>
            <a:pPr marL="0" indent="0">
              <a:buNone/>
            </a:pPr>
            <a:endParaRPr lang="uk-UA" sz="1800" dirty="0"/>
          </a:p>
        </p:txBody>
      </p:sp>
      <p:graphicFrame>
        <p:nvGraphicFramePr>
          <p:cNvPr id="4" name="Таблица 4">
            <a:extLst>
              <a:ext uri="{FF2B5EF4-FFF2-40B4-BE49-F238E27FC236}">
                <a16:creationId xmlns:a16="http://schemas.microsoft.com/office/drawing/2014/main" id="{D08D5C23-B722-4ACE-984D-9074AC6BF8F9}"/>
              </a:ext>
            </a:extLst>
          </p:cNvPr>
          <p:cNvGraphicFramePr>
            <a:graphicFrameLocks noGrp="1"/>
          </p:cNvGraphicFramePr>
          <p:nvPr>
            <p:extLst>
              <p:ext uri="{D42A27DB-BD31-4B8C-83A1-F6EECF244321}">
                <p14:modId xmlns:p14="http://schemas.microsoft.com/office/powerpoint/2010/main" val="2709302726"/>
              </p:ext>
            </p:extLst>
          </p:nvPr>
        </p:nvGraphicFramePr>
        <p:xfrm>
          <a:off x="1205522" y="3756697"/>
          <a:ext cx="9046307" cy="1854200"/>
        </p:xfrm>
        <a:graphic>
          <a:graphicData uri="http://schemas.openxmlformats.org/drawingml/2006/table">
            <a:tbl>
              <a:tblPr firstRow="1" bandRow="1"/>
              <a:tblGrid>
                <a:gridCol w="1507718">
                  <a:extLst>
                    <a:ext uri="{9D8B030D-6E8A-4147-A177-3AD203B41FA5}">
                      <a16:colId xmlns:a16="http://schemas.microsoft.com/office/drawing/2014/main" val="3474489267"/>
                    </a:ext>
                  </a:extLst>
                </a:gridCol>
                <a:gridCol w="1507718">
                  <a:extLst>
                    <a:ext uri="{9D8B030D-6E8A-4147-A177-3AD203B41FA5}">
                      <a16:colId xmlns:a16="http://schemas.microsoft.com/office/drawing/2014/main" val="2305513157"/>
                    </a:ext>
                  </a:extLst>
                </a:gridCol>
                <a:gridCol w="1507718">
                  <a:extLst>
                    <a:ext uri="{9D8B030D-6E8A-4147-A177-3AD203B41FA5}">
                      <a16:colId xmlns:a16="http://schemas.microsoft.com/office/drawing/2014/main" val="1009389499"/>
                    </a:ext>
                  </a:extLst>
                </a:gridCol>
                <a:gridCol w="1816871">
                  <a:extLst>
                    <a:ext uri="{9D8B030D-6E8A-4147-A177-3AD203B41FA5}">
                      <a16:colId xmlns:a16="http://schemas.microsoft.com/office/drawing/2014/main" val="3807107495"/>
                    </a:ext>
                  </a:extLst>
                </a:gridCol>
                <a:gridCol w="1325891">
                  <a:extLst>
                    <a:ext uri="{9D8B030D-6E8A-4147-A177-3AD203B41FA5}">
                      <a16:colId xmlns:a16="http://schemas.microsoft.com/office/drawing/2014/main" val="2705710459"/>
                    </a:ext>
                  </a:extLst>
                </a:gridCol>
                <a:gridCol w="1380391">
                  <a:extLst>
                    <a:ext uri="{9D8B030D-6E8A-4147-A177-3AD203B41FA5}">
                      <a16:colId xmlns:a16="http://schemas.microsoft.com/office/drawing/2014/main" val="1335094385"/>
                    </a:ext>
                  </a:extLst>
                </a:gridCol>
              </a:tblGrid>
              <a:tr h="370840">
                <a:tc>
                  <a:txBody>
                    <a:bodyPr/>
                    <a:lstStyle/>
                    <a:p>
                      <a:r>
                        <a:rPr lang="uk-UA" dirty="0"/>
                        <a:t>Країна</a:t>
                      </a:r>
                      <a:endParaRPr lang="ru-RU" dirty="0"/>
                    </a:p>
                  </a:txBody>
                  <a:tcPr/>
                </a:tc>
                <a:tc>
                  <a:txBody>
                    <a:bodyPr/>
                    <a:lstStyle/>
                    <a:p>
                      <a:r>
                        <a:rPr lang="en-US" dirty="0"/>
                        <a:t>S + W</a:t>
                      </a:r>
                      <a:endParaRPr lang="ru-RU" dirty="0"/>
                    </a:p>
                  </a:txBody>
                  <a:tcPr/>
                </a:tc>
                <a:tc>
                  <a:txBody>
                    <a:bodyPr/>
                    <a:lstStyle/>
                    <a:p>
                      <a:r>
                        <a:rPr lang="uk-UA" dirty="0"/>
                        <a:t>Всього</a:t>
                      </a:r>
                      <a:endParaRPr lang="ru-RU" dirty="0"/>
                    </a:p>
                  </a:txBody>
                  <a:tcPr/>
                </a:tc>
                <a:tc>
                  <a:txBody>
                    <a:bodyPr/>
                    <a:lstStyle/>
                    <a:p>
                      <a:r>
                        <a:rPr lang="uk-UA" dirty="0"/>
                        <a:t>Країна</a:t>
                      </a:r>
                      <a:endParaRPr lang="ru-RU" dirty="0"/>
                    </a:p>
                  </a:txBody>
                  <a:tcPr/>
                </a:tc>
                <a:tc>
                  <a:txBody>
                    <a:bodyPr/>
                    <a:lstStyle/>
                    <a:p>
                      <a:r>
                        <a:rPr lang="en-US" dirty="0"/>
                        <a:t>S + W</a:t>
                      </a:r>
                      <a:endParaRPr lang="ru-RU" dirty="0"/>
                    </a:p>
                  </a:txBody>
                  <a:tcPr/>
                </a:tc>
                <a:tc>
                  <a:txBody>
                    <a:bodyPr/>
                    <a:lstStyle/>
                    <a:p>
                      <a:r>
                        <a:rPr lang="uk-UA" dirty="0"/>
                        <a:t>Всього</a:t>
                      </a:r>
                      <a:endParaRPr lang="ru-RU" dirty="0"/>
                    </a:p>
                  </a:txBody>
                  <a:tcPr/>
                </a:tc>
                <a:extLst>
                  <a:ext uri="{0D108BD9-81ED-4DB2-BD59-A6C34878D82A}">
                    <a16:rowId xmlns:a16="http://schemas.microsoft.com/office/drawing/2014/main" val="3296331819"/>
                  </a:ext>
                </a:extLst>
              </a:tr>
              <a:tr h="370840">
                <a:tc>
                  <a:txBody>
                    <a:bodyPr/>
                    <a:lstStyle/>
                    <a:p>
                      <a:r>
                        <a:rPr lang="uk-UA" dirty="0"/>
                        <a:t>США</a:t>
                      </a:r>
                      <a:endParaRPr lang="ru-RU" dirty="0"/>
                    </a:p>
                  </a:txBody>
                  <a:tcPr/>
                </a:tc>
                <a:tc>
                  <a:txBody>
                    <a:bodyPr/>
                    <a:lstStyle/>
                    <a:p>
                      <a:r>
                        <a:rPr lang="uk-UA" dirty="0"/>
                        <a:t>0,7</a:t>
                      </a:r>
                      <a:endParaRPr lang="ru-RU" dirty="0"/>
                    </a:p>
                  </a:txBody>
                  <a:tcPr/>
                </a:tc>
                <a:tc>
                  <a:txBody>
                    <a:bodyPr/>
                    <a:lstStyle/>
                    <a:p>
                      <a:r>
                        <a:rPr lang="uk-UA" dirty="0"/>
                        <a:t>304</a:t>
                      </a:r>
                      <a:endParaRPr lang="ru-RU"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uk-UA" dirty="0"/>
                        <a:t>Австралія</a:t>
                      </a:r>
                      <a:endParaRPr lang="ru-RU" dirty="0"/>
                    </a:p>
                  </a:txBody>
                  <a:tcPr/>
                </a:tc>
                <a:tc>
                  <a:txBody>
                    <a:bodyPr/>
                    <a:lstStyle/>
                    <a:p>
                      <a:r>
                        <a:rPr lang="uk-UA" dirty="0"/>
                        <a:t>1,2</a:t>
                      </a:r>
                      <a:endParaRPr lang="ru-RU" dirty="0"/>
                    </a:p>
                  </a:txBody>
                  <a:tcPr/>
                </a:tc>
                <a:tc>
                  <a:txBody>
                    <a:bodyPr/>
                    <a:lstStyle/>
                    <a:p>
                      <a:r>
                        <a:rPr lang="uk-UA" dirty="0"/>
                        <a:t>88</a:t>
                      </a:r>
                      <a:endParaRPr lang="ru-RU" dirty="0"/>
                    </a:p>
                  </a:txBody>
                  <a:tcPr/>
                </a:tc>
                <a:extLst>
                  <a:ext uri="{0D108BD9-81ED-4DB2-BD59-A6C34878D82A}">
                    <a16:rowId xmlns:a16="http://schemas.microsoft.com/office/drawing/2014/main" val="1223565678"/>
                  </a:ext>
                </a:extLst>
              </a:tr>
              <a:tr h="370840">
                <a:tc>
                  <a:txBody>
                    <a:bodyPr/>
                    <a:lstStyle/>
                    <a:p>
                      <a:r>
                        <a:rPr lang="uk-UA" dirty="0"/>
                        <a:t>Бразилія</a:t>
                      </a:r>
                      <a:endParaRPr lang="ru-RU" dirty="0"/>
                    </a:p>
                  </a:txBody>
                  <a:tcPr/>
                </a:tc>
                <a:tc>
                  <a:txBody>
                    <a:bodyPr/>
                    <a:lstStyle/>
                    <a:p>
                      <a:r>
                        <a:rPr lang="uk-UA" dirty="0"/>
                        <a:t>1,4</a:t>
                      </a:r>
                      <a:endParaRPr lang="ru-RU" dirty="0"/>
                    </a:p>
                  </a:txBody>
                  <a:tcPr/>
                </a:tc>
                <a:tc>
                  <a:txBody>
                    <a:bodyPr/>
                    <a:lstStyle/>
                    <a:p>
                      <a:r>
                        <a:rPr lang="uk-UA" dirty="0"/>
                        <a:t>137</a:t>
                      </a:r>
                      <a:endParaRPr lang="ru-RU" dirty="0"/>
                    </a:p>
                  </a:txBody>
                  <a:tcPr/>
                </a:tc>
                <a:tc>
                  <a:txBody>
                    <a:bodyPr/>
                    <a:lstStyle/>
                    <a:p>
                      <a:r>
                        <a:rPr lang="uk-UA" dirty="0"/>
                        <a:t>КНР</a:t>
                      </a:r>
                      <a:endParaRPr lang="ru-RU" dirty="0"/>
                    </a:p>
                  </a:txBody>
                  <a:tcPr/>
                </a:tc>
                <a:tc>
                  <a:txBody>
                    <a:bodyPr/>
                    <a:lstStyle/>
                    <a:p>
                      <a:r>
                        <a:rPr lang="uk-UA" dirty="0"/>
                        <a:t>0,6</a:t>
                      </a:r>
                      <a:endParaRPr lang="ru-RU" dirty="0"/>
                    </a:p>
                  </a:txBody>
                  <a:tcPr/>
                </a:tc>
                <a:tc>
                  <a:txBody>
                    <a:bodyPr/>
                    <a:lstStyle/>
                    <a:p>
                      <a:r>
                        <a:rPr lang="uk-UA" dirty="0"/>
                        <a:t>83</a:t>
                      </a:r>
                      <a:endParaRPr lang="ru-RU" dirty="0"/>
                    </a:p>
                  </a:txBody>
                  <a:tcPr/>
                </a:tc>
                <a:extLst>
                  <a:ext uri="{0D108BD9-81ED-4DB2-BD59-A6C34878D82A}">
                    <a16:rowId xmlns:a16="http://schemas.microsoft.com/office/drawing/2014/main" val="4098994212"/>
                  </a:ext>
                </a:extLst>
              </a:tr>
              <a:tr h="370840">
                <a:tc>
                  <a:txBody>
                    <a:bodyPr/>
                    <a:lstStyle/>
                    <a:p>
                      <a:r>
                        <a:rPr lang="uk-UA" dirty="0"/>
                        <a:t>ФРН</a:t>
                      </a:r>
                      <a:endParaRPr lang="ru-RU" dirty="0"/>
                    </a:p>
                  </a:txBody>
                  <a:tcPr/>
                </a:tc>
                <a:tc>
                  <a:txBody>
                    <a:bodyPr/>
                    <a:lstStyle/>
                    <a:p>
                      <a:r>
                        <a:rPr lang="uk-UA" dirty="0"/>
                        <a:t>1,5</a:t>
                      </a:r>
                      <a:endParaRPr lang="ru-RU" dirty="0"/>
                    </a:p>
                  </a:txBody>
                  <a:tcPr/>
                </a:tc>
                <a:tc>
                  <a:txBody>
                    <a:bodyPr/>
                    <a:lstStyle/>
                    <a:p>
                      <a:r>
                        <a:rPr lang="uk-UA" dirty="0"/>
                        <a:t>116</a:t>
                      </a:r>
                      <a:endParaRPr lang="ru-RU"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uk-UA" dirty="0"/>
                        <a:t>Франція</a:t>
                      </a:r>
                      <a:endParaRPr lang="ru-RU" dirty="0"/>
                    </a:p>
                  </a:txBody>
                  <a:tcPr/>
                </a:tc>
                <a:tc>
                  <a:txBody>
                    <a:bodyPr/>
                    <a:lstStyle/>
                    <a:p>
                      <a:r>
                        <a:rPr lang="uk-UA" dirty="0"/>
                        <a:t>0,9</a:t>
                      </a:r>
                      <a:endParaRPr lang="ru-RU" dirty="0"/>
                    </a:p>
                  </a:txBody>
                  <a:tcPr/>
                </a:tc>
                <a:tc>
                  <a:txBody>
                    <a:bodyPr/>
                    <a:lstStyle/>
                    <a:p>
                      <a:r>
                        <a:rPr lang="uk-UA" dirty="0"/>
                        <a:t>74</a:t>
                      </a:r>
                      <a:endParaRPr lang="ru-RU" dirty="0"/>
                    </a:p>
                  </a:txBody>
                  <a:tcPr/>
                </a:tc>
                <a:extLst>
                  <a:ext uri="{0D108BD9-81ED-4DB2-BD59-A6C34878D82A}">
                    <a16:rowId xmlns:a16="http://schemas.microsoft.com/office/drawing/2014/main" val="157982702"/>
                  </a:ext>
                </a:extLst>
              </a:tr>
              <a:tr h="370840">
                <a:tc>
                  <a:txBody>
                    <a:bodyPr/>
                    <a:lstStyle/>
                    <a:p>
                      <a:r>
                        <a:rPr lang="uk-UA" dirty="0"/>
                        <a:t>Японія</a:t>
                      </a:r>
                      <a:endParaRPr lang="ru-RU" dirty="0"/>
                    </a:p>
                  </a:txBody>
                  <a:tcPr/>
                </a:tc>
                <a:tc>
                  <a:txBody>
                    <a:bodyPr/>
                    <a:lstStyle/>
                    <a:p>
                      <a:r>
                        <a:rPr lang="uk-UA" dirty="0"/>
                        <a:t>1,4</a:t>
                      </a:r>
                      <a:endParaRPr lang="ru-RU" dirty="0"/>
                    </a:p>
                  </a:txBody>
                  <a:tcPr/>
                </a:tc>
                <a:tc>
                  <a:txBody>
                    <a:bodyPr/>
                    <a:lstStyle/>
                    <a:p>
                      <a:r>
                        <a:rPr lang="uk-UA" dirty="0"/>
                        <a:t>108</a:t>
                      </a:r>
                      <a:endParaRPr lang="ru-RU"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uk-UA" dirty="0"/>
                        <a:t>Велика Британія</a:t>
                      </a:r>
                      <a:endParaRPr lang="ru-RU" dirty="0"/>
                    </a:p>
                  </a:txBody>
                  <a:tcPr/>
                </a:tc>
                <a:tc>
                  <a:txBody>
                    <a:bodyPr/>
                    <a:lstStyle/>
                    <a:p>
                      <a:r>
                        <a:rPr lang="uk-UA" dirty="0"/>
                        <a:t>1,0</a:t>
                      </a:r>
                      <a:endParaRPr lang="ru-RU" dirty="0"/>
                    </a:p>
                  </a:txBody>
                  <a:tcPr/>
                </a:tc>
                <a:tc>
                  <a:txBody>
                    <a:bodyPr/>
                    <a:lstStyle/>
                    <a:p>
                      <a:r>
                        <a:rPr lang="uk-UA" dirty="0"/>
                        <a:t>68</a:t>
                      </a:r>
                      <a:endParaRPr lang="ru-RU" dirty="0"/>
                    </a:p>
                  </a:txBody>
                  <a:tcPr/>
                </a:tc>
                <a:extLst>
                  <a:ext uri="{0D108BD9-81ED-4DB2-BD59-A6C34878D82A}">
                    <a16:rowId xmlns:a16="http://schemas.microsoft.com/office/drawing/2014/main" val="2821550392"/>
                  </a:ext>
                </a:extLst>
              </a:tr>
            </a:tbl>
          </a:graphicData>
        </a:graphic>
      </p:graphicFrame>
    </p:spTree>
    <p:extLst>
      <p:ext uri="{BB962C8B-B14F-4D97-AF65-F5344CB8AC3E}">
        <p14:creationId xmlns:p14="http://schemas.microsoft.com/office/powerpoint/2010/main" val="24217851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DB51DFE-944E-45FF-B5F1-6A46AF825FC1}"/>
              </a:ext>
            </a:extLst>
          </p:cNvPr>
          <p:cNvSpPr>
            <a:spLocks noGrp="1"/>
          </p:cNvSpPr>
          <p:nvPr>
            <p:ph type="title"/>
          </p:nvPr>
        </p:nvSpPr>
        <p:spPr>
          <a:xfrm>
            <a:off x="838200" y="365125"/>
            <a:ext cx="10515600" cy="426183"/>
          </a:xfrm>
        </p:spPr>
        <p:txBody>
          <a:bodyPr/>
          <a:lstStyle/>
          <a:p>
            <a:r>
              <a:rPr kumimoji="0" lang="uk-UA" sz="2000" b="1" i="0" u="none" strike="noStrike" kern="1200" cap="none" spc="0" normalizeH="0" baseline="0" dirty="0">
                <a:ln>
                  <a:noFill/>
                </a:ln>
                <a:solidFill>
                  <a:prstClr val="black"/>
                </a:solidFill>
                <a:effectLst/>
                <a:uLnTx/>
                <a:uFillTx/>
                <a:latin typeface="Calibri Light" panose="020F0302020204030204"/>
                <a:ea typeface="+mj-ea"/>
                <a:cs typeface="+mj-cs"/>
              </a:rPr>
              <a:t>Система засобів зовнішньої політики</a:t>
            </a:r>
            <a:endParaRPr lang="uk-UA" dirty="0"/>
          </a:p>
        </p:txBody>
      </p:sp>
      <mc:AlternateContent xmlns:mc="http://schemas.openxmlformats.org/markup-compatibility/2006" xmlns:a14="http://schemas.microsoft.com/office/drawing/2010/main">
        <mc:Choice Requires="a14">
          <p:sp>
            <p:nvSpPr>
              <p:cNvPr id="3" name="Объект 2">
                <a:extLst>
                  <a:ext uri="{FF2B5EF4-FFF2-40B4-BE49-F238E27FC236}">
                    <a16:creationId xmlns:a16="http://schemas.microsoft.com/office/drawing/2014/main" id="{085565D0-15EE-41A4-AE51-57415CCD7A2D}"/>
                  </a:ext>
                </a:extLst>
              </p:cNvPr>
              <p:cNvSpPr>
                <a:spLocks noGrp="1"/>
              </p:cNvSpPr>
              <p:nvPr>
                <p:ph idx="1"/>
              </p:nvPr>
            </p:nvSpPr>
            <p:spPr>
              <a:xfrm>
                <a:off x="838200" y="879231"/>
                <a:ext cx="10515600" cy="5297732"/>
              </a:xfrm>
            </p:spPr>
            <p:txBody>
              <a:bodyPr>
                <a:normAutofit lnSpcReduction="10000"/>
              </a:bodyPr>
              <a:lstStyle/>
              <a:p>
                <a:pPr marL="0" indent="0">
                  <a:buNone/>
                </a:pPr>
                <a:r>
                  <a:rPr lang="uk-UA" sz="1800" dirty="0"/>
                  <a:t>Д. </a:t>
                </a:r>
                <a:r>
                  <a:rPr lang="uk-UA" sz="1800" dirty="0" err="1"/>
                  <a:t>Сінгер</a:t>
                </a:r>
                <a:endParaRPr lang="en-US" sz="1800" dirty="0"/>
              </a:p>
              <a:p>
                <a:pPr marL="0" indent="0">
                  <a:buNone/>
                </a:pPr>
                <a:r>
                  <a:rPr lang="uk-UA" sz="1800" dirty="0"/>
                  <a:t>Формула концентрації сили-могутності в ієрархічній системі</a:t>
                </a:r>
              </a:p>
              <a:p>
                <a:pPr marL="0" indent="0">
                  <a:buNone/>
                </a:pPr>
                <a:r>
                  <a:rPr lang="en-US" sz="1800" dirty="0"/>
                  <a:t>C = </a:t>
                </a:r>
                <a14:m>
                  <m:oMath xmlns:m="http://schemas.openxmlformats.org/officeDocument/2006/math">
                    <m:rad>
                      <m:radPr>
                        <m:degHide m:val="on"/>
                        <m:ctrlPr>
                          <a:rPr lang="ru-RU" sz="1800" i="1" smtClean="0">
                            <a:effectLst/>
                            <a:latin typeface="Cambria Math" panose="02040503050406030204" pitchFamily="18" charset="0"/>
                            <a:ea typeface="Times New Roman" panose="02020603050405020304" pitchFamily="18" charset="0"/>
                            <a:cs typeface="Times New Roman" panose="02020603050405020304" pitchFamily="18" charset="0"/>
                          </a:rPr>
                        </m:ctrlPr>
                      </m:radPr>
                      <m:deg/>
                      <m:e>
                        <m:f>
                          <m:fPr>
                            <m:ctrlPr>
                              <a:rPr lang="ru-RU" sz="1800" i="1">
                                <a:effectLst/>
                                <a:latin typeface="Cambria Math" panose="02040503050406030204" pitchFamily="18" charset="0"/>
                                <a:ea typeface="Calibri" panose="020F0502020204030204" pitchFamily="34" charset="0"/>
                                <a:cs typeface="Times New Roman" panose="02020603050405020304" pitchFamily="18" charset="0"/>
                              </a:rPr>
                            </m:ctrlPr>
                          </m:fPr>
                          <m:num>
                            <m:nary>
                              <m:naryPr>
                                <m:chr m:val="∑"/>
                                <m:ctrlPr>
                                  <a:rPr lang="ru-RU" sz="1800" i="1">
                                    <a:effectLst/>
                                    <a:latin typeface="Cambria Math" panose="02040503050406030204" pitchFamily="18" charset="0"/>
                                    <a:ea typeface="Calibri" panose="020F0502020204030204" pitchFamily="34" charset="0"/>
                                    <a:cs typeface="Times New Roman" panose="02020603050405020304" pitchFamily="18" charset="0"/>
                                  </a:rPr>
                                </m:ctrlPr>
                              </m:naryPr>
                              <m:sub>
                                <m:r>
                                  <a:rPr lang="ru-RU" sz="1800" i="1">
                                    <a:effectLst/>
                                    <a:latin typeface="Cambria Math" panose="02040503050406030204" pitchFamily="18" charset="0"/>
                                    <a:ea typeface="Calibri" panose="020F0502020204030204" pitchFamily="34" charset="0"/>
                                    <a:cs typeface="Times New Roman" panose="02020603050405020304" pitchFamily="18" charset="0"/>
                                  </a:rPr>
                                  <m:t>𝑖</m:t>
                                </m:r>
                                <m:r>
                                  <a:rPr lang="ru-RU" sz="1800" i="1">
                                    <a:effectLst/>
                                    <a:latin typeface="Cambria Math" panose="02040503050406030204" pitchFamily="18" charset="0"/>
                                    <a:ea typeface="Calibri" panose="020F0502020204030204" pitchFamily="34" charset="0"/>
                                    <a:cs typeface="Times New Roman" panose="02020603050405020304" pitchFamily="18" charset="0"/>
                                  </a:rPr>
                                  <m:t>=1</m:t>
                                </m:r>
                              </m:sub>
                              <m:sup>
                                <m:r>
                                  <a:rPr lang="ru-RU" sz="1800" i="1">
                                    <a:effectLst/>
                                    <a:latin typeface="Cambria Math" panose="02040503050406030204" pitchFamily="18" charset="0"/>
                                    <a:ea typeface="Calibri" panose="020F0502020204030204" pitchFamily="34" charset="0"/>
                                    <a:cs typeface="Times New Roman" panose="02020603050405020304" pitchFamily="18" charset="0"/>
                                  </a:rPr>
                                  <m:t>𝑛</m:t>
                                </m:r>
                              </m:sup>
                              <m:e>
                                <m:d>
                                  <m:dPr>
                                    <m:ctrlPr>
                                      <a:rPr lang="ru-RU" sz="1800" i="1">
                                        <a:effectLst/>
                                        <a:latin typeface="Cambria Math" panose="02040503050406030204" pitchFamily="18" charset="0"/>
                                        <a:ea typeface="Calibri" panose="020F0502020204030204" pitchFamily="34" charset="0"/>
                                        <a:cs typeface="Times New Roman" panose="02020603050405020304" pitchFamily="18" charset="0"/>
                                      </a:rPr>
                                    </m:ctrlPr>
                                  </m:dPr>
                                  <m:e>
                                    <m:r>
                                      <a:rPr lang="ru-RU" sz="1800" i="1">
                                        <a:effectLst/>
                                        <a:latin typeface="Cambria Math" panose="02040503050406030204" pitchFamily="18" charset="0"/>
                                        <a:ea typeface="Calibri" panose="020F0502020204030204" pitchFamily="34" charset="0"/>
                                        <a:cs typeface="Times New Roman" panose="02020603050405020304" pitchFamily="18" charset="0"/>
                                      </a:rPr>
                                      <m:t>𝑆𝑖</m:t>
                                    </m:r>
                                  </m:e>
                                </m:d>
                                <m:r>
                                  <a:rPr lang="ru-RU" sz="1800" i="1">
                                    <a:effectLst/>
                                    <a:latin typeface="Cambria Math" panose="02040503050406030204" pitchFamily="18" charset="0"/>
                                    <a:ea typeface="Calibri" panose="020F0502020204030204" pitchFamily="34" charset="0"/>
                                    <a:cs typeface="Times New Roman" panose="02020603050405020304" pitchFamily="18" charset="0"/>
                                  </a:rPr>
                                  <m:t>^2−</m:t>
                                </m:r>
                                <m:f>
                                  <m:fPr>
                                    <m:ctrlPr>
                                      <a:rPr lang="ru-RU" sz="1800" i="1">
                                        <a:effectLst/>
                                        <a:latin typeface="Cambria Math" panose="02040503050406030204" pitchFamily="18" charset="0"/>
                                        <a:ea typeface="Calibri" panose="020F0502020204030204" pitchFamily="34" charset="0"/>
                                        <a:cs typeface="Times New Roman" panose="02020603050405020304" pitchFamily="18" charset="0"/>
                                      </a:rPr>
                                    </m:ctrlPr>
                                  </m:fPr>
                                  <m:num>
                                    <m:r>
                                      <a:rPr lang="ru-RU" sz="1800" i="1">
                                        <a:effectLst/>
                                        <a:latin typeface="Cambria Math" panose="02040503050406030204" pitchFamily="18" charset="0"/>
                                        <a:ea typeface="Calibri" panose="020F0502020204030204" pitchFamily="34" charset="0"/>
                                        <a:cs typeface="Times New Roman" panose="02020603050405020304" pitchFamily="18" charset="0"/>
                                      </a:rPr>
                                      <m:t>1</m:t>
                                    </m:r>
                                  </m:num>
                                  <m:den>
                                    <m:r>
                                      <a:rPr lang="ru-RU" sz="1800" i="1">
                                        <a:effectLst/>
                                        <a:latin typeface="Cambria Math" panose="02040503050406030204" pitchFamily="18" charset="0"/>
                                        <a:ea typeface="Calibri" panose="020F0502020204030204" pitchFamily="34" charset="0"/>
                                        <a:cs typeface="Times New Roman" panose="02020603050405020304" pitchFamily="18" charset="0"/>
                                      </a:rPr>
                                      <m:t>𝑛</m:t>
                                    </m:r>
                                  </m:den>
                                </m:f>
                              </m:e>
                            </m:nary>
                          </m:num>
                          <m:den>
                            <m:r>
                              <a:rPr lang="ru-RU" sz="1800" i="1">
                                <a:effectLst/>
                                <a:latin typeface="Cambria Math" panose="02040503050406030204" pitchFamily="18" charset="0"/>
                                <a:ea typeface="Calibri" panose="020F0502020204030204" pitchFamily="34" charset="0"/>
                                <a:cs typeface="Times New Roman" panose="02020603050405020304" pitchFamily="18" charset="0"/>
                              </a:rPr>
                              <m:t>1−</m:t>
                            </m:r>
                            <m:f>
                              <m:fPr>
                                <m:ctrlPr>
                                  <a:rPr lang="ru-RU" sz="1800" i="1">
                                    <a:effectLst/>
                                    <a:latin typeface="Cambria Math" panose="02040503050406030204" pitchFamily="18" charset="0"/>
                                    <a:ea typeface="Calibri" panose="020F0502020204030204" pitchFamily="34" charset="0"/>
                                    <a:cs typeface="Times New Roman" panose="02020603050405020304" pitchFamily="18" charset="0"/>
                                  </a:rPr>
                                </m:ctrlPr>
                              </m:fPr>
                              <m:num>
                                <m:r>
                                  <a:rPr lang="ru-RU" sz="1800" i="1">
                                    <a:effectLst/>
                                    <a:latin typeface="Cambria Math" panose="02040503050406030204" pitchFamily="18" charset="0"/>
                                    <a:ea typeface="Calibri" panose="020F0502020204030204" pitchFamily="34" charset="0"/>
                                    <a:cs typeface="Times New Roman" panose="02020603050405020304" pitchFamily="18" charset="0"/>
                                  </a:rPr>
                                  <m:t>1</m:t>
                                </m:r>
                              </m:num>
                              <m:den>
                                <m:r>
                                  <a:rPr lang="ru-RU" sz="1800" i="1">
                                    <a:effectLst/>
                                    <a:latin typeface="Cambria Math" panose="02040503050406030204" pitchFamily="18" charset="0"/>
                                    <a:ea typeface="Calibri" panose="020F0502020204030204" pitchFamily="34" charset="0"/>
                                    <a:cs typeface="Times New Roman" panose="02020603050405020304" pitchFamily="18" charset="0"/>
                                  </a:rPr>
                                  <m:t>𝑛</m:t>
                                </m:r>
                              </m:den>
                            </m:f>
                          </m:den>
                        </m:f>
                      </m:e>
                    </m:rad>
                  </m:oMath>
                </a14:m>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uk-UA" sz="1800" dirty="0"/>
              </a:p>
              <a:p>
                <a:pPr>
                  <a:buFont typeface="Courier New" panose="02070309020205020404" pitchFamily="49" charset="0"/>
                  <a:buChar char="o"/>
                </a:pPr>
                <a:r>
                  <a:rPr lang="en-US" sz="1800" dirty="0"/>
                  <a:t>n – </a:t>
                </a:r>
                <a:r>
                  <a:rPr lang="uk-UA" sz="1800" dirty="0"/>
                  <a:t>кількість великих держав в ієрархічній системі в момент часу (</a:t>
                </a:r>
                <a:r>
                  <a:rPr lang="en-US" sz="1800" dirty="0"/>
                  <a:t>t</a:t>
                </a:r>
                <a:r>
                  <a:rPr lang="uk-UA" sz="1800" dirty="0"/>
                  <a:t>)</a:t>
                </a:r>
                <a:endParaRPr lang="en-US" sz="1800" dirty="0"/>
              </a:p>
              <a:p>
                <a:pPr>
                  <a:buFont typeface="Courier New" panose="02070309020205020404" pitchFamily="49" charset="0"/>
                  <a:buChar char="o"/>
                </a:pPr>
                <a:r>
                  <a:rPr lang="en-US" sz="1800" dirty="0"/>
                  <a:t>Si </a:t>
                </a:r>
                <a:r>
                  <a:rPr lang="uk-UA" sz="1800" dirty="0"/>
                  <a:t>– пропорція могутності, яку має велика держава (</a:t>
                </a:r>
                <a:r>
                  <a:rPr lang="en-US" sz="1800" dirty="0" err="1"/>
                  <a:t>i</a:t>
                </a:r>
                <a:r>
                  <a:rPr lang="en-US" sz="1800" dirty="0"/>
                  <a:t>) </a:t>
                </a:r>
                <a:r>
                  <a:rPr lang="uk-UA" sz="1800" dirty="0"/>
                  <a:t>в момент часу (</a:t>
                </a:r>
                <a:r>
                  <a:rPr lang="en-US" sz="1800" dirty="0"/>
                  <a:t>t)</a:t>
                </a:r>
              </a:p>
              <a:p>
                <a:pPr>
                  <a:lnSpc>
                    <a:spcPct val="107000"/>
                  </a:lnSpc>
                  <a:spcAft>
                    <a:spcPts val="800"/>
                  </a:spcAft>
                  <a:buFont typeface="Courier New" panose="02070309020205020404" pitchFamily="49" charset="0"/>
                  <a:buChar char="o"/>
                </a:pPr>
                <a14:m>
                  <m:oMath xmlns:m="http://schemas.openxmlformats.org/officeDocument/2006/math">
                    <m:nary>
                      <m:naryPr>
                        <m:chr m:val="∑"/>
                        <m:ctrlPr>
                          <a:rPr lang="ru-RU" sz="1800" i="1" smtClean="0">
                            <a:effectLst/>
                            <a:latin typeface="Cambria Math" panose="02040503050406030204" pitchFamily="18" charset="0"/>
                            <a:ea typeface="Calibri" panose="020F0502020204030204" pitchFamily="34" charset="0"/>
                            <a:cs typeface="Times New Roman" panose="02020603050405020304" pitchFamily="18" charset="0"/>
                          </a:rPr>
                        </m:ctrlPr>
                      </m:naryPr>
                      <m:sub>
                        <m:r>
                          <a:rPr lang="ru-RU" sz="1800" i="1">
                            <a:effectLst/>
                            <a:latin typeface="Cambria Math" panose="02040503050406030204" pitchFamily="18" charset="0"/>
                            <a:ea typeface="Calibri" panose="020F0502020204030204" pitchFamily="34" charset="0"/>
                            <a:cs typeface="Times New Roman" panose="02020603050405020304" pitchFamily="18" charset="0"/>
                          </a:rPr>
                          <m:t>𝑖</m:t>
                        </m:r>
                        <m:r>
                          <a:rPr lang="ru-RU" sz="1800" i="1">
                            <a:effectLst/>
                            <a:latin typeface="Cambria Math" panose="02040503050406030204" pitchFamily="18" charset="0"/>
                            <a:ea typeface="Calibri" panose="020F0502020204030204" pitchFamily="34" charset="0"/>
                            <a:cs typeface="Times New Roman" panose="02020603050405020304" pitchFamily="18" charset="0"/>
                          </a:rPr>
                          <m:t>=1</m:t>
                        </m:r>
                      </m:sub>
                      <m:sup>
                        <m:r>
                          <a:rPr lang="ru-RU" sz="1800" i="1">
                            <a:effectLst/>
                            <a:latin typeface="Cambria Math" panose="02040503050406030204" pitchFamily="18" charset="0"/>
                            <a:ea typeface="Calibri" panose="020F0502020204030204" pitchFamily="34" charset="0"/>
                            <a:cs typeface="Times New Roman" panose="02020603050405020304" pitchFamily="18" charset="0"/>
                          </a:rPr>
                          <m:t>𝑛</m:t>
                        </m:r>
                      </m:sup>
                      <m:e>
                        <m:d>
                          <m:dPr>
                            <m:ctrlPr>
                              <a:rPr lang="ru-RU" sz="1800" i="1">
                                <a:effectLst/>
                                <a:latin typeface="Cambria Math" panose="02040503050406030204" pitchFamily="18" charset="0"/>
                                <a:ea typeface="Calibri" panose="020F0502020204030204" pitchFamily="34" charset="0"/>
                                <a:cs typeface="Times New Roman" panose="02020603050405020304" pitchFamily="18" charset="0"/>
                              </a:rPr>
                            </m:ctrlPr>
                          </m:dPr>
                          <m:e>
                            <m:r>
                              <a:rPr lang="ru-RU" sz="1800" i="1">
                                <a:effectLst/>
                                <a:latin typeface="Cambria Math" panose="02040503050406030204" pitchFamily="18" charset="0"/>
                                <a:ea typeface="Calibri" panose="020F0502020204030204" pitchFamily="34" charset="0"/>
                                <a:cs typeface="Times New Roman" panose="02020603050405020304" pitchFamily="18" charset="0"/>
                              </a:rPr>
                              <m:t>𝑆𝑖</m:t>
                            </m:r>
                          </m:e>
                        </m:d>
                        <m:r>
                          <a:rPr lang="ru-RU" sz="1800" i="1">
                            <a:effectLst/>
                            <a:latin typeface="Cambria Math" panose="02040503050406030204" pitchFamily="18" charset="0"/>
                            <a:ea typeface="Calibri" panose="020F0502020204030204" pitchFamily="34" charset="0"/>
                            <a:cs typeface="Times New Roman" panose="02020603050405020304" pitchFamily="18" charset="0"/>
                          </a:rPr>
                          <m:t>^2</m:t>
                        </m:r>
                      </m:e>
                    </m:nary>
                  </m:oMath>
                </a14:m>
                <a:r>
                  <a:rPr lang="en-US" sz="1800" dirty="0">
                    <a:effectLst/>
                    <a:latin typeface="Calibri" panose="020F0502020204030204" pitchFamily="34" charset="0"/>
                    <a:ea typeface="Calibri" panose="020F0502020204030204" pitchFamily="34" charset="0"/>
                    <a:cs typeface="Times New Roman" panose="02020603050405020304" pitchFamily="18" charset="0"/>
                  </a:rPr>
                  <a:t> - </a:t>
                </a:r>
                <a:r>
                  <a:rPr lang="uk-UA" sz="1800" dirty="0">
                    <a:effectLst/>
                    <a:latin typeface="Calibri" panose="020F0502020204030204" pitchFamily="34" charset="0"/>
                    <a:ea typeface="Calibri" panose="020F0502020204030204" pitchFamily="34" charset="0"/>
                    <a:cs typeface="Times New Roman" panose="02020603050405020304" pitchFamily="18" charset="0"/>
                  </a:rPr>
                  <a:t>сума пропорцій могутності, яку мають всі великі держави в ієрархічній системі</a:t>
                </a:r>
              </a:p>
              <a:p>
                <a:pPr marL="0" indent="0">
                  <a:lnSpc>
                    <a:spcPct val="107000"/>
                  </a:lnSpc>
                  <a:spcAft>
                    <a:spcPts val="800"/>
                  </a:spcAft>
                  <a:buNone/>
                </a:pPr>
                <a:r>
                  <a:rPr lang="en-US" sz="1800" dirty="0">
                    <a:latin typeface="Calibri" panose="020F0502020204030204" pitchFamily="34" charset="0"/>
                    <a:ea typeface="Calibri" panose="020F0502020204030204" pitchFamily="34" charset="0"/>
                    <a:cs typeface="Times New Roman" panose="02020603050405020304" pitchFamily="18" charset="0"/>
                  </a:rPr>
                  <a:t>C →</a:t>
                </a:r>
                <a:r>
                  <a:rPr lang="uk-UA" sz="1800" dirty="0">
                    <a:latin typeface="Calibri" panose="020F0502020204030204" pitchFamily="34" charset="0"/>
                    <a:ea typeface="Calibri" panose="020F0502020204030204" pitchFamily="34" charset="0"/>
                    <a:cs typeface="Times New Roman" panose="02020603050405020304" pitchFamily="18" charset="0"/>
                  </a:rPr>
                  <a:t> 0 – рівномірний розподіл сили-могутності в системі</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C</a:t>
                </a:r>
                <a:r>
                  <a:rPr lang="uk-UA" sz="1800" dirty="0">
                    <a:effectLst/>
                    <a:latin typeface="Calibri" panose="020F0502020204030204" pitchFamily="34" charset="0"/>
                    <a:ea typeface="Calibri" panose="020F0502020204030204" pitchFamily="34" charset="0"/>
                    <a:cs typeface="Times New Roman" panose="02020603050405020304" pitchFamily="18" charset="0"/>
                  </a:rPr>
                  <a:t> → 1 – максимальна концентрація сили-могутності в системі</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en-US" sz="1800" dirty="0">
                    <a:latin typeface="Calibri" panose="020F0502020204030204" pitchFamily="34" charset="0"/>
                    <a:ea typeface="Calibri" panose="020F0502020204030204" pitchFamily="34" charset="0"/>
                    <a:cs typeface="Times New Roman" panose="02020603050405020304" pitchFamily="18" charset="0"/>
                  </a:rPr>
                  <a:t>C</a:t>
                </a:r>
                <a:r>
                  <a:rPr lang="uk-UA" sz="1800" dirty="0">
                    <a:latin typeface="Calibri" panose="020F0502020204030204" pitchFamily="34" charset="0"/>
                    <a:ea typeface="Calibri" panose="020F0502020204030204" pitchFamily="34" charset="0"/>
                    <a:cs typeface="Times New Roman" panose="02020603050405020304" pitchFamily="18" charset="0"/>
                  </a:rPr>
                  <a:t> = 0,5 – </a:t>
                </a:r>
                <a:r>
                  <a:rPr lang="uk-UA" sz="1800" dirty="0" err="1">
                    <a:latin typeface="Calibri" panose="020F0502020204030204" pitchFamily="34" charset="0"/>
                    <a:ea typeface="Calibri" panose="020F0502020204030204" pitchFamily="34" charset="0"/>
                    <a:cs typeface="Times New Roman" panose="02020603050405020304" pitchFamily="18" charset="0"/>
                  </a:rPr>
                  <a:t>монополярна</a:t>
                </a:r>
                <a:r>
                  <a:rPr lang="uk-UA" sz="1800" dirty="0">
                    <a:latin typeface="Calibri" panose="020F0502020204030204" pitchFamily="34" charset="0"/>
                    <a:ea typeface="Calibri" panose="020F0502020204030204" pitchFamily="34" charset="0"/>
                    <a:cs typeface="Times New Roman" panose="02020603050405020304" pitchFamily="18" charset="0"/>
                  </a:rPr>
                  <a:t> система</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C</a:t>
                </a:r>
                <a:r>
                  <a:rPr lang="uk-UA" sz="1800" dirty="0">
                    <a:effectLst/>
                    <a:latin typeface="Calibri" panose="020F0502020204030204" pitchFamily="34" charset="0"/>
                    <a:ea typeface="Calibri" panose="020F0502020204030204" pitchFamily="34" charset="0"/>
                    <a:cs typeface="Times New Roman" panose="02020603050405020304" pitchFamily="18" charset="0"/>
                  </a:rPr>
                  <a:t> = 0,2-0,4 – біполярна та багатополярна система</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1800" dirty="0"/>
              </a:p>
              <a:p>
                <a:pPr marL="0" indent="0">
                  <a:buNone/>
                </a:pPr>
                <a:endParaRPr lang="uk-UA" sz="1800" dirty="0"/>
              </a:p>
            </p:txBody>
          </p:sp>
        </mc:Choice>
        <mc:Fallback xmlns="">
          <p:sp>
            <p:nvSpPr>
              <p:cNvPr id="3" name="Объект 2">
                <a:extLst>
                  <a:ext uri="{FF2B5EF4-FFF2-40B4-BE49-F238E27FC236}">
                    <a16:creationId xmlns:a16="http://schemas.microsoft.com/office/drawing/2014/main" id="{085565D0-15EE-41A4-AE51-57415CCD7A2D}"/>
                  </a:ext>
                </a:extLst>
              </p:cNvPr>
              <p:cNvSpPr>
                <a:spLocks noGrp="1" noRot="1" noChangeAspect="1" noMove="1" noResize="1" noEditPoints="1" noAdjustHandles="1" noChangeArrowheads="1" noChangeShapeType="1" noTextEdit="1"/>
              </p:cNvSpPr>
              <p:nvPr>
                <p:ph idx="1"/>
              </p:nvPr>
            </p:nvSpPr>
            <p:spPr>
              <a:xfrm>
                <a:off x="838200" y="879231"/>
                <a:ext cx="10515600" cy="5297732"/>
              </a:xfrm>
              <a:blipFill>
                <a:blip r:embed="rId2"/>
                <a:stretch>
                  <a:fillRect l="-1043" t="-1496"/>
                </a:stretch>
              </a:blipFill>
            </p:spPr>
            <p:txBody>
              <a:bodyPr/>
              <a:lstStyle/>
              <a:p>
                <a:r>
                  <a:rPr lang="ru-RU">
                    <a:noFill/>
                  </a:rPr>
                  <a:t> </a:t>
                </a:r>
              </a:p>
            </p:txBody>
          </p:sp>
        </mc:Fallback>
      </mc:AlternateContent>
    </p:spTree>
    <p:extLst>
      <p:ext uri="{BB962C8B-B14F-4D97-AF65-F5344CB8AC3E}">
        <p14:creationId xmlns:p14="http://schemas.microsoft.com/office/powerpoint/2010/main" val="16710849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DB51DFE-944E-45FF-B5F1-6A46AF825FC1}"/>
              </a:ext>
            </a:extLst>
          </p:cNvPr>
          <p:cNvSpPr>
            <a:spLocks noGrp="1"/>
          </p:cNvSpPr>
          <p:nvPr>
            <p:ph type="title"/>
          </p:nvPr>
        </p:nvSpPr>
        <p:spPr>
          <a:xfrm>
            <a:off x="838200" y="365125"/>
            <a:ext cx="10515600" cy="426183"/>
          </a:xfrm>
        </p:spPr>
        <p:txBody>
          <a:bodyPr/>
          <a:lstStyle/>
          <a:p>
            <a:r>
              <a:rPr kumimoji="0" lang="uk-UA" sz="2000" b="1" i="0" u="none" strike="noStrike" kern="1200" cap="none" spc="0" normalizeH="0" baseline="0" dirty="0">
                <a:ln>
                  <a:noFill/>
                </a:ln>
                <a:solidFill>
                  <a:prstClr val="black"/>
                </a:solidFill>
                <a:effectLst/>
                <a:uLnTx/>
                <a:uFillTx/>
                <a:latin typeface="Calibri Light" panose="020F0302020204030204"/>
                <a:ea typeface="+mj-ea"/>
                <a:cs typeface="+mj-cs"/>
              </a:rPr>
              <a:t>Система засобів зовнішньої політики</a:t>
            </a:r>
            <a:endParaRPr lang="uk-UA" dirty="0"/>
          </a:p>
        </p:txBody>
      </p:sp>
      <p:sp>
        <p:nvSpPr>
          <p:cNvPr id="3" name="Объект 2">
            <a:extLst>
              <a:ext uri="{FF2B5EF4-FFF2-40B4-BE49-F238E27FC236}">
                <a16:creationId xmlns:a16="http://schemas.microsoft.com/office/drawing/2014/main" id="{085565D0-15EE-41A4-AE51-57415CCD7A2D}"/>
              </a:ext>
            </a:extLst>
          </p:cNvPr>
          <p:cNvSpPr>
            <a:spLocks noGrp="1"/>
          </p:cNvSpPr>
          <p:nvPr>
            <p:ph idx="1"/>
          </p:nvPr>
        </p:nvSpPr>
        <p:spPr>
          <a:xfrm>
            <a:off x="838200" y="879231"/>
            <a:ext cx="10515600" cy="5297732"/>
          </a:xfrm>
        </p:spPr>
        <p:txBody>
          <a:bodyPr>
            <a:normAutofit/>
          </a:bodyPr>
          <a:lstStyle/>
          <a:p>
            <a:r>
              <a:rPr lang="uk-UA" sz="1800" dirty="0"/>
              <a:t>Тип зовнішньополітичної дій</a:t>
            </a:r>
          </a:p>
          <a:p>
            <a:pPr>
              <a:buFontTx/>
              <a:buChar char="-"/>
            </a:pPr>
            <a:r>
              <a:rPr lang="uk-UA" sz="1800" dirty="0"/>
              <a:t>військова дія</a:t>
            </a:r>
          </a:p>
          <a:p>
            <a:pPr>
              <a:buFontTx/>
              <a:buChar char="-"/>
            </a:pPr>
            <a:r>
              <a:rPr lang="uk-UA" sz="1800" dirty="0"/>
              <a:t>економічна дія</a:t>
            </a:r>
          </a:p>
          <a:p>
            <a:pPr>
              <a:buFontTx/>
              <a:buChar char="-"/>
            </a:pPr>
            <a:r>
              <a:rPr lang="uk-UA" sz="1800" dirty="0"/>
              <a:t>політико-дипломатична дія</a:t>
            </a:r>
          </a:p>
          <a:p>
            <a:pPr>
              <a:buFontTx/>
              <a:buChar char="-"/>
            </a:pPr>
            <a:r>
              <a:rPr lang="uk-UA" sz="1800" dirty="0"/>
              <a:t>ідеологічно-пропагандистська дія</a:t>
            </a:r>
          </a:p>
          <a:p>
            <a:pPr>
              <a:buFontTx/>
              <a:buChar char="-"/>
            </a:pPr>
            <a:r>
              <a:rPr lang="uk-UA" sz="1800" dirty="0"/>
              <a:t>інформаційно-медійна дія</a:t>
            </a:r>
          </a:p>
          <a:p>
            <a:pPr>
              <a:buFontTx/>
              <a:buChar char="-"/>
            </a:pPr>
            <a:r>
              <a:rPr lang="uk-UA" sz="1800" dirty="0"/>
              <a:t>соціально-гуманітарна дія</a:t>
            </a:r>
          </a:p>
          <a:p>
            <a:r>
              <a:rPr lang="uk-UA" sz="1800" dirty="0"/>
              <a:t>Механізм реалізації зовнішньополітичної дії</a:t>
            </a:r>
          </a:p>
          <a:p>
            <a:pPr>
              <a:buFontTx/>
              <a:buChar char="-"/>
            </a:pPr>
            <a:r>
              <a:rPr lang="uk-UA" sz="1800" dirty="0"/>
              <a:t>пряме застосування насильницьких дії</a:t>
            </a:r>
          </a:p>
          <a:p>
            <a:pPr>
              <a:buFontTx/>
              <a:buChar char="-"/>
            </a:pPr>
            <a:r>
              <a:rPr lang="uk-UA" sz="1800" dirty="0"/>
              <a:t>примус до бажаної дії через загрозу негативних санкцій</a:t>
            </a:r>
          </a:p>
          <a:p>
            <a:pPr>
              <a:buFontTx/>
              <a:buChar char="-"/>
            </a:pPr>
            <a:r>
              <a:rPr lang="uk-UA" sz="1800" dirty="0"/>
              <a:t>заохочення до бажаної дії через пропозицію позитивних санкцій</a:t>
            </a:r>
          </a:p>
          <a:p>
            <a:pPr>
              <a:buFontTx/>
              <a:buChar char="-"/>
            </a:pPr>
            <a:r>
              <a:rPr lang="uk-UA" sz="1800" dirty="0"/>
              <a:t>непряме керування поведінкою контрагента, який самостійно узгоджує свою політику з поведінкою домінуючої держави</a:t>
            </a:r>
          </a:p>
        </p:txBody>
      </p:sp>
    </p:spTree>
    <p:extLst>
      <p:ext uri="{BB962C8B-B14F-4D97-AF65-F5344CB8AC3E}">
        <p14:creationId xmlns:p14="http://schemas.microsoft.com/office/powerpoint/2010/main" val="12510428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DB51DFE-944E-45FF-B5F1-6A46AF825FC1}"/>
              </a:ext>
            </a:extLst>
          </p:cNvPr>
          <p:cNvSpPr>
            <a:spLocks noGrp="1"/>
          </p:cNvSpPr>
          <p:nvPr>
            <p:ph type="title"/>
          </p:nvPr>
        </p:nvSpPr>
        <p:spPr>
          <a:xfrm>
            <a:off x="838200" y="365125"/>
            <a:ext cx="10515600" cy="426183"/>
          </a:xfrm>
        </p:spPr>
        <p:txBody>
          <a:bodyPr/>
          <a:lstStyle/>
          <a:p>
            <a:r>
              <a:rPr kumimoji="0" lang="uk-UA" sz="2000" b="1" i="0" u="none" strike="noStrike" kern="1200" cap="none" spc="0" normalizeH="0" baseline="0" dirty="0">
                <a:ln>
                  <a:noFill/>
                </a:ln>
                <a:solidFill>
                  <a:prstClr val="black"/>
                </a:solidFill>
                <a:effectLst/>
                <a:uLnTx/>
                <a:uFillTx/>
                <a:latin typeface="Calibri Light" panose="020F0302020204030204"/>
                <a:ea typeface="+mj-ea"/>
                <a:cs typeface="+mj-cs"/>
              </a:rPr>
              <a:t>Система засобів зовнішньої політики</a:t>
            </a:r>
            <a:endParaRPr lang="uk-UA" dirty="0"/>
          </a:p>
        </p:txBody>
      </p:sp>
      <p:sp>
        <p:nvSpPr>
          <p:cNvPr id="3" name="Объект 2">
            <a:extLst>
              <a:ext uri="{FF2B5EF4-FFF2-40B4-BE49-F238E27FC236}">
                <a16:creationId xmlns:a16="http://schemas.microsoft.com/office/drawing/2014/main" id="{085565D0-15EE-41A4-AE51-57415CCD7A2D}"/>
              </a:ext>
            </a:extLst>
          </p:cNvPr>
          <p:cNvSpPr>
            <a:spLocks noGrp="1"/>
          </p:cNvSpPr>
          <p:nvPr>
            <p:ph idx="1"/>
          </p:nvPr>
        </p:nvSpPr>
        <p:spPr>
          <a:xfrm>
            <a:off x="838200" y="879231"/>
            <a:ext cx="10515600" cy="5297732"/>
          </a:xfrm>
        </p:spPr>
        <p:txBody>
          <a:bodyPr>
            <a:normAutofit/>
          </a:bodyPr>
          <a:lstStyle/>
          <a:p>
            <a:r>
              <a:rPr lang="uk-UA" sz="1800" dirty="0"/>
              <a:t>Засоби та інструменти характерні для кожного типу зовнішньополітичного впливу (військова операція, фінансовий кредит, вислання дипломатів, проведення спортивного змагання, присудження державної нагороди лідеру суспільної думки, надання політичного притулку)</a:t>
            </a:r>
          </a:p>
          <a:p>
            <a:r>
              <a:rPr lang="uk-UA" sz="1800" dirty="0"/>
              <a:t>Канали здійснення зовнішньополітичної дії</a:t>
            </a:r>
          </a:p>
          <a:p>
            <a:pPr>
              <a:buFontTx/>
              <a:buChar char="-"/>
            </a:pPr>
            <a:r>
              <a:rPr lang="uk-UA" sz="1800" dirty="0"/>
              <a:t>відносини між урядами держав, що взаємодіють</a:t>
            </a:r>
          </a:p>
          <a:p>
            <a:pPr>
              <a:buFontTx/>
              <a:buChar char="-"/>
            </a:pPr>
            <a:r>
              <a:rPr lang="uk-UA" sz="1800" dirty="0"/>
              <a:t>відносини між урядом держави та приватними особами і інституціями іншої держави</a:t>
            </a:r>
          </a:p>
          <a:p>
            <a:pPr>
              <a:buFontTx/>
              <a:buChar char="-"/>
            </a:pPr>
            <a:r>
              <a:rPr lang="uk-UA" sz="1800" dirty="0"/>
              <a:t>відносини між приватними особами і інституціями двох держав</a:t>
            </a:r>
          </a:p>
          <a:p>
            <a:pPr>
              <a:buFontTx/>
              <a:buChar char="-"/>
            </a:pPr>
            <a:r>
              <a:rPr lang="uk-UA" sz="1800" dirty="0"/>
              <a:t>односторонні демонстративні дії, що не мають безпосереднього контрагента </a:t>
            </a:r>
          </a:p>
          <a:p>
            <a:r>
              <a:rPr lang="uk-UA" sz="1800" dirty="0"/>
              <a:t>Особливості силової політики в сучасних міжнародних відносинах</a:t>
            </a:r>
          </a:p>
          <a:p>
            <a:pPr marL="0" indent="0">
              <a:buNone/>
            </a:pPr>
            <a:r>
              <a:rPr lang="uk-UA" sz="1800" dirty="0"/>
              <a:t>Зростання важливості нематеріальних складових силового потенціалу;</a:t>
            </a:r>
          </a:p>
          <a:p>
            <a:pPr marL="0" indent="0">
              <a:buNone/>
            </a:pPr>
            <a:r>
              <a:rPr lang="uk-UA" sz="1800" dirty="0"/>
              <a:t>Зростання значення «сприйняття сили» – </a:t>
            </a:r>
            <a:r>
              <a:rPr lang="uk-UA" sz="1800" dirty="0" err="1"/>
              <a:t>перцептивних</a:t>
            </a:r>
            <a:r>
              <a:rPr lang="uk-UA" sz="1800" dirty="0"/>
              <a:t> іміджевих аспектів політики;</a:t>
            </a:r>
          </a:p>
          <a:p>
            <a:pPr marL="0" indent="0">
              <a:buNone/>
            </a:pPr>
            <a:r>
              <a:rPr lang="uk-UA" sz="1800" dirty="0"/>
              <a:t>Як наслідок взаємозалежності спостерігається зростаюча дивергенція між «наступальним» то «обороним» силовим потенціалом; </a:t>
            </a:r>
          </a:p>
          <a:p>
            <a:pPr marL="0" indent="0">
              <a:buNone/>
            </a:pPr>
            <a:r>
              <a:rPr lang="uk-UA" sz="1800" dirty="0"/>
              <a:t>«Диверсифікація сили» - технологічний, економічний та соціальний прогрес призводить до виникнення все нових сфер суспільного життя, що можуть бути задіяні для здійснення зовнішньополітичного впливу;</a:t>
            </a:r>
          </a:p>
        </p:txBody>
      </p:sp>
    </p:spTree>
    <p:extLst>
      <p:ext uri="{BB962C8B-B14F-4D97-AF65-F5344CB8AC3E}">
        <p14:creationId xmlns:p14="http://schemas.microsoft.com/office/powerpoint/2010/main" val="32931028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DB51DFE-944E-45FF-B5F1-6A46AF825FC1}"/>
              </a:ext>
            </a:extLst>
          </p:cNvPr>
          <p:cNvSpPr>
            <a:spLocks noGrp="1"/>
          </p:cNvSpPr>
          <p:nvPr>
            <p:ph type="title"/>
          </p:nvPr>
        </p:nvSpPr>
        <p:spPr>
          <a:xfrm>
            <a:off x="838200" y="365125"/>
            <a:ext cx="10515600" cy="426183"/>
          </a:xfrm>
        </p:spPr>
        <p:txBody>
          <a:bodyPr/>
          <a:lstStyle/>
          <a:p>
            <a:r>
              <a:rPr kumimoji="0" lang="uk-UA" sz="2000" b="1" i="0" u="none" strike="noStrike" kern="1200" cap="none" spc="0" normalizeH="0" baseline="0" dirty="0">
                <a:ln>
                  <a:noFill/>
                </a:ln>
                <a:solidFill>
                  <a:prstClr val="black"/>
                </a:solidFill>
                <a:effectLst/>
                <a:uLnTx/>
                <a:uFillTx/>
                <a:latin typeface="Calibri Light" panose="020F0302020204030204"/>
                <a:ea typeface="+mj-ea"/>
                <a:cs typeface="+mj-cs"/>
              </a:rPr>
              <a:t>Система засобів зовнішньої політики</a:t>
            </a:r>
            <a:endParaRPr lang="uk-UA" dirty="0"/>
          </a:p>
        </p:txBody>
      </p:sp>
      <p:sp>
        <p:nvSpPr>
          <p:cNvPr id="3" name="Объект 2">
            <a:extLst>
              <a:ext uri="{FF2B5EF4-FFF2-40B4-BE49-F238E27FC236}">
                <a16:creationId xmlns:a16="http://schemas.microsoft.com/office/drawing/2014/main" id="{085565D0-15EE-41A4-AE51-57415CCD7A2D}"/>
              </a:ext>
            </a:extLst>
          </p:cNvPr>
          <p:cNvSpPr>
            <a:spLocks noGrp="1"/>
          </p:cNvSpPr>
          <p:nvPr>
            <p:ph idx="1"/>
          </p:nvPr>
        </p:nvSpPr>
        <p:spPr>
          <a:xfrm>
            <a:off x="838200" y="879231"/>
            <a:ext cx="10515600" cy="5297732"/>
          </a:xfrm>
        </p:spPr>
        <p:txBody>
          <a:bodyPr>
            <a:norm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rPr>
              <a:t>Зменшується ефективність прямого насильства, особливо застосування військової сили як універсального засобу зовнішньої політики (доктрина К. Пауелла;</a:t>
            </a:r>
            <a:r>
              <a:rPr lang="uk-UA" sz="1800" dirty="0">
                <a:solidFill>
                  <a:prstClr val="black"/>
                </a:solidFill>
                <a:latin typeface="Calibri" panose="020F0502020204030204"/>
              </a:rPr>
              <a:t> зокрема такі її положення як: чи були попередньо вичерпані всі ненасильницькі заходи, чи існує стратегія виходу із ситуації після завершення операції, чи існує широка міжнародна підтримка операції, чи ідеться про дійсно важливі інтереси безпеки</a:t>
            </a:r>
            <a:r>
              <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rPr>
              <a:t>Зростання питомої ваги структурних можливостей – здатності впливати не на конкретних міжнародних акторів, а на систему міжнародних відносин в цілому або окремі її підсистеми. Ця тенденція є відображенням загального зростання системності міжнародних відносин, складності організації міжнародної системи;</a:t>
            </a:r>
          </a:p>
          <a:p>
            <a:pPr marL="0" indent="0">
              <a:buNone/>
            </a:pPr>
            <a:endParaRPr lang="uk-UA" sz="1800" dirty="0"/>
          </a:p>
        </p:txBody>
      </p:sp>
    </p:spTree>
    <p:extLst>
      <p:ext uri="{BB962C8B-B14F-4D97-AF65-F5344CB8AC3E}">
        <p14:creationId xmlns:p14="http://schemas.microsoft.com/office/powerpoint/2010/main" val="36073598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9F5938B-C28A-442D-9703-7BDB6E275717}"/>
              </a:ext>
            </a:extLst>
          </p:cNvPr>
          <p:cNvSpPr>
            <a:spLocks noGrp="1"/>
          </p:cNvSpPr>
          <p:nvPr>
            <p:ph type="title"/>
          </p:nvPr>
        </p:nvSpPr>
        <p:spPr>
          <a:xfrm>
            <a:off x="838200" y="365124"/>
            <a:ext cx="10515600" cy="426183"/>
          </a:xfrm>
        </p:spPr>
        <p:txBody>
          <a:bodyPr>
            <a:normAutofit/>
          </a:bodyPr>
          <a:lstStyle/>
          <a:p>
            <a:r>
              <a:rPr lang="uk-UA" sz="2000" b="1" dirty="0"/>
              <a:t>Концепції сили-влади в міжнародних дослідженнях</a:t>
            </a:r>
            <a:endParaRPr lang="ru-RU" sz="2000" b="1" dirty="0"/>
          </a:p>
        </p:txBody>
      </p:sp>
      <p:sp>
        <p:nvSpPr>
          <p:cNvPr id="3" name="Объект 2">
            <a:extLst>
              <a:ext uri="{FF2B5EF4-FFF2-40B4-BE49-F238E27FC236}">
                <a16:creationId xmlns:a16="http://schemas.microsoft.com/office/drawing/2014/main" id="{4E56372C-53F2-4869-96BA-B5A0FF755E29}"/>
              </a:ext>
            </a:extLst>
          </p:cNvPr>
          <p:cNvSpPr>
            <a:spLocks noGrp="1"/>
          </p:cNvSpPr>
          <p:nvPr>
            <p:ph idx="1"/>
          </p:nvPr>
        </p:nvSpPr>
        <p:spPr>
          <a:xfrm>
            <a:off x="838200" y="826478"/>
            <a:ext cx="10515600" cy="5350486"/>
          </a:xfrm>
        </p:spPr>
        <p:txBody>
          <a:bodyPr>
            <a:normAutofit/>
          </a:bodyPr>
          <a:lstStyle/>
          <a:p>
            <a:r>
              <a:rPr lang="uk-UA" sz="1800" dirty="0"/>
              <a:t>Сила – це інтенсивність з якою енергія використовується, передається та трансформується (</a:t>
            </a:r>
            <a:r>
              <a:rPr lang="en-US" sz="1800" dirty="0"/>
              <a:t>F = ma)</a:t>
            </a:r>
            <a:r>
              <a:rPr lang="uk-UA" sz="1800" dirty="0"/>
              <a:t>.</a:t>
            </a:r>
          </a:p>
          <a:p>
            <a:r>
              <a:rPr lang="uk-UA" sz="1800" dirty="0"/>
              <a:t>Атрибутивна концепція сили</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rPr>
              <a:t>А. </a:t>
            </a:r>
            <a:r>
              <a:rPr kumimoji="0" lang="uk-UA" sz="1800" b="0" i="0" u="none" strike="noStrike" kern="1200" cap="none" spc="0" normalizeH="0" baseline="0" noProof="0" dirty="0" err="1">
                <a:ln>
                  <a:noFill/>
                </a:ln>
                <a:solidFill>
                  <a:prstClr val="black"/>
                </a:solidFill>
                <a:effectLst/>
                <a:uLnTx/>
                <a:uFillTx/>
                <a:latin typeface="Calibri" panose="020F0502020204030204"/>
                <a:ea typeface="+mn-ea"/>
                <a:cs typeface="+mn-cs"/>
              </a:rPr>
              <a:t>Вулферс</a:t>
            </a:r>
            <a:r>
              <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rPr>
              <a:t> – сила це здатність примусити кого-небудь зробити що-небудь проти його волі.</a:t>
            </a:r>
          </a:p>
          <a:p>
            <a:pPr marL="0" indent="0">
              <a:buNone/>
            </a:pPr>
            <a:r>
              <a:rPr lang="uk-UA" sz="1800" dirty="0"/>
              <a:t>Р. </a:t>
            </a:r>
            <a:r>
              <a:rPr lang="uk-UA" sz="1800" dirty="0" err="1"/>
              <a:t>Клайн</a:t>
            </a:r>
            <a:r>
              <a:rPr lang="uk-UA" sz="1800" dirty="0"/>
              <a:t> – сила на міжнародній арені може бути визначена як здатність уряду однієї країни примусити уряд іншої країни здійснити дії, що останній не мав намірів здійснювати з власної волі.</a:t>
            </a:r>
          </a:p>
          <a:p>
            <a:pPr>
              <a:buFontTx/>
              <a:buChar char="-"/>
            </a:pPr>
            <a:r>
              <a:rPr lang="uk-UA" sz="1800" dirty="0"/>
              <a:t>Сила є первинною властивістю міжнародного актора, що зумовлена його об’єктивними (матеріальними) характеристиками</a:t>
            </a:r>
          </a:p>
          <a:p>
            <a:pPr>
              <a:buFontTx/>
              <a:buChar char="-"/>
            </a:pPr>
            <a:r>
              <a:rPr lang="uk-UA" sz="1800" dirty="0"/>
              <a:t>Сила пов’язана з насильством, з пригніченням волі інших за допомогою негативних санкцій або загрози їх застосування</a:t>
            </a:r>
          </a:p>
          <a:p>
            <a:r>
              <a:rPr lang="uk-UA" sz="1800" dirty="0"/>
              <a:t>Еволюція концепції сили в рамках політичного реалізму супроводжувалась відмовою від асоціації сили в міжнародних відносинах з прямим насильством та абсолютизації її матеріальної природи</a:t>
            </a:r>
          </a:p>
          <a:p>
            <a:r>
              <a:rPr lang="uk-UA" sz="1800" dirty="0"/>
              <a:t>К. </a:t>
            </a:r>
            <a:r>
              <a:rPr lang="uk-UA" sz="1800" dirty="0" err="1"/>
              <a:t>Норр</a:t>
            </a:r>
            <a:r>
              <a:rPr lang="uk-UA" sz="1800" dirty="0"/>
              <a:t> розділяв категорії «сили» та «влади», остання означала керування поведінкою інших акторів за допомогою, в тому числі, впливу без примусу та загрози негативних санкцій</a:t>
            </a:r>
          </a:p>
          <a:p>
            <a:r>
              <a:rPr lang="uk-UA" sz="1800" dirty="0"/>
              <a:t>Р. </a:t>
            </a:r>
            <a:r>
              <a:rPr lang="uk-UA" sz="1800" dirty="0" err="1"/>
              <a:t>Арон</a:t>
            </a:r>
            <a:r>
              <a:rPr lang="uk-UA" sz="1800" dirty="0"/>
              <a:t> в своєму аналізі міжнародної політики протиставляв «силу» (</a:t>
            </a:r>
            <a:r>
              <a:rPr lang="en-US" sz="1800" dirty="0"/>
              <a:t>force) </a:t>
            </a:r>
            <a:r>
              <a:rPr lang="uk-UA" sz="1800" dirty="0"/>
              <a:t>та «могутність»</a:t>
            </a:r>
            <a:r>
              <a:rPr lang="en-US" sz="1800" dirty="0"/>
              <a:t> (puissance)</a:t>
            </a:r>
            <a:r>
              <a:rPr lang="uk-UA" sz="1800" dirty="0"/>
              <a:t>, зазначаючи, що категорія «влада»</a:t>
            </a:r>
            <a:r>
              <a:rPr lang="en-US" sz="1800" dirty="0"/>
              <a:t> (</a:t>
            </a:r>
            <a:r>
              <a:rPr lang="en-US" sz="1800" dirty="0" err="1"/>
              <a:t>pouvoir</a:t>
            </a:r>
            <a:r>
              <a:rPr lang="en-US" sz="1800" dirty="0"/>
              <a:t>)</a:t>
            </a:r>
            <a:r>
              <a:rPr lang="uk-UA" sz="1800" dirty="0"/>
              <a:t> взагалі належить до інструментів аналізу виключно внутрішньополітичних подій.</a:t>
            </a:r>
          </a:p>
          <a:p>
            <a:pPr>
              <a:buFontTx/>
              <a:buChar char="-"/>
            </a:pPr>
            <a:endParaRPr lang="uk-UA" sz="1800" dirty="0"/>
          </a:p>
          <a:p>
            <a:pPr marL="0" indent="0">
              <a:buNone/>
            </a:pPr>
            <a:endParaRPr lang="ru-RU" sz="1800" dirty="0"/>
          </a:p>
        </p:txBody>
      </p:sp>
    </p:spTree>
    <p:extLst>
      <p:ext uri="{BB962C8B-B14F-4D97-AF65-F5344CB8AC3E}">
        <p14:creationId xmlns:p14="http://schemas.microsoft.com/office/powerpoint/2010/main" val="27677780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3D178F2-56F6-4208-B3FA-7B1F622675BF}"/>
              </a:ext>
            </a:extLst>
          </p:cNvPr>
          <p:cNvSpPr>
            <a:spLocks noGrp="1"/>
          </p:cNvSpPr>
          <p:nvPr>
            <p:ph type="title"/>
          </p:nvPr>
        </p:nvSpPr>
        <p:spPr>
          <a:xfrm>
            <a:off x="838200" y="365125"/>
            <a:ext cx="10515600" cy="391013"/>
          </a:xfrm>
        </p:spPr>
        <p:txBody>
          <a:bodyPr/>
          <a:lstStyle/>
          <a:p>
            <a:r>
              <a:rPr kumimoji="0" lang="uk-UA" sz="2000" b="1" i="0" u="none" strike="noStrike" kern="1200" cap="none" spc="0" normalizeH="0" baseline="0" noProof="0" dirty="0">
                <a:ln>
                  <a:noFill/>
                </a:ln>
                <a:solidFill>
                  <a:prstClr val="black"/>
                </a:solidFill>
                <a:effectLst/>
                <a:uLnTx/>
                <a:uFillTx/>
                <a:latin typeface="Calibri Light" panose="020F0302020204030204"/>
                <a:ea typeface="+mj-ea"/>
                <a:cs typeface="+mj-cs"/>
              </a:rPr>
              <a:t>Концепції сили-влади в міжнародних дослідженнях</a:t>
            </a:r>
            <a:endParaRPr lang="ru-RU" dirty="0"/>
          </a:p>
        </p:txBody>
      </p:sp>
      <p:sp>
        <p:nvSpPr>
          <p:cNvPr id="3" name="Объект 2">
            <a:extLst>
              <a:ext uri="{FF2B5EF4-FFF2-40B4-BE49-F238E27FC236}">
                <a16:creationId xmlns:a16="http://schemas.microsoft.com/office/drawing/2014/main" id="{7DC4CA0D-0FC4-456E-8C66-9A5D38D9CB11}"/>
              </a:ext>
            </a:extLst>
          </p:cNvPr>
          <p:cNvSpPr>
            <a:spLocks noGrp="1"/>
          </p:cNvSpPr>
          <p:nvPr>
            <p:ph idx="1"/>
          </p:nvPr>
        </p:nvSpPr>
        <p:spPr>
          <a:xfrm>
            <a:off x="838200" y="756138"/>
            <a:ext cx="10515600" cy="5420825"/>
          </a:xfrm>
        </p:spPr>
        <p:txBody>
          <a:bodyPr>
            <a:normAutofit fontScale="92500"/>
          </a:bodyPr>
          <a:lstStyle/>
          <a:p>
            <a:r>
              <a:rPr lang="uk-UA" sz="1800" dirty="0"/>
              <a:t>На думку Р. </a:t>
            </a:r>
            <a:r>
              <a:rPr lang="uk-UA" sz="1800" dirty="0" err="1"/>
              <a:t>Арона</a:t>
            </a:r>
            <a:r>
              <a:rPr lang="uk-UA" sz="1800" dirty="0"/>
              <a:t>, «могутність» є здатністю актора нав’язувати свою волю іншим суб’єктам міжнародним відносин, а «сила» є ті конкретні матеріальні передумови, що забезпечують таку здатність. «Сила» є лише потенціал актора використовувати таки матеріальні фактори як територія, населення, економічні ресурси, чисельність збройних сил та інші об’єктивні складові силового потенціалу. Натомість «могутність» є похідною від факторів нематеріальних, метафізичних таких як якість державного управління, традиції дипломатії, рівень стратегічного планування, бойовий досвід збройних сил и </a:t>
            </a:r>
            <a:r>
              <a:rPr lang="uk-UA" sz="1800" dirty="0" err="1"/>
              <a:t>т.д</a:t>
            </a:r>
            <a:r>
              <a:rPr lang="uk-UA" sz="1800" dirty="0"/>
              <a:t>. Могутність держави може бути наступальною (акт нав’язування волі іншим) та обороною (здатність чинити опір нав’язуванню волі іншими). Подібну ж диференціацію можна знайти й у Г. </a:t>
            </a:r>
            <a:r>
              <a:rPr lang="uk-UA" sz="1800" dirty="0" err="1"/>
              <a:t>Моргентау</a:t>
            </a:r>
            <a:r>
              <a:rPr lang="uk-UA" sz="1800" dirty="0"/>
              <a:t>.</a:t>
            </a:r>
          </a:p>
          <a:p>
            <a:r>
              <a:rPr lang="uk-UA" sz="1800" dirty="0"/>
              <a:t>Релятивістська (поведінкова) концепція сили</a:t>
            </a:r>
          </a:p>
          <a:p>
            <a:pPr marL="0" indent="0">
              <a:buNone/>
            </a:pPr>
            <a:r>
              <a:rPr lang="uk-UA" sz="1800" dirty="0"/>
              <a:t>С. </a:t>
            </a:r>
            <a:r>
              <a:rPr lang="uk-UA" sz="1800" dirty="0" err="1"/>
              <a:t>Хофманн</a:t>
            </a:r>
            <a:r>
              <a:rPr lang="uk-UA" sz="1800" dirty="0"/>
              <a:t> – сила не є містичним даром або набором ресурсів. Сила – це взаємодія. Якщо метою застосування сили є вплив на поведінку інших, то першою вимогою має бути розуміння прагнень, інтересів, побоювань тих на кого здійснюється вплив, а також ціни і межі можливого контролю за ними.</a:t>
            </a:r>
          </a:p>
          <a:p>
            <a:pPr marL="0" indent="0">
              <a:buNone/>
            </a:pPr>
            <a:r>
              <a:rPr lang="uk-UA" sz="1800" dirty="0"/>
              <a:t>К. </a:t>
            </a:r>
            <a:r>
              <a:rPr lang="uk-UA" sz="1800" dirty="0" err="1"/>
              <a:t>Дойч</a:t>
            </a:r>
            <a:r>
              <a:rPr lang="uk-UA" sz="1800" dirty="0"/>
              <a:t> – сила є символом здібності змінювати результати людської поведінки. В цьому розумінні силу можна порівнювати з грошима,…, тобто нашою спроможністю змінювати цілі та розподіл ресурсів.</a:t>
            </a:r>
          </a:p>
          <a:p>
            <a:pPr marL="0" indent="0">
              <a:buNone/>
            </a:pPr>
            <a:r>
              <a:rPr lang="uk-UA" sz="1800" dirty="0"/>
              <a:t>Д. </a:t>
            </a:r>
            <a:r>
              <a:rPr lang="uk-UA" sz="1800" dirty="0" err="1"/>
              <a:t>Боулдуин</a:t>
            </a:r>
            <a:r>
              <a:rPr lang="uk-UA" sz="1800" dirty="0"/>
              <a:t> – сила є явищем конкретно ситуаційним, вона є характеристикою певних відносин між акторами.</a:t>
            </a:r>
          </a:p>
          <a:p>
            <a:pPr>
              <a:buFontTx/>
              <a:buChar char="-"/>
            </a:pPr>
            <a:r>
              <a:rPr lang="uk-UA" sz="1800" dirty="0"/>
              <a:t>Феномен сили не може бути зведеним до простої суми матеріальних факторів, нематеріальні фактори відіграють надзвичайно важливу роль.</a:t>
            </a:r>
          </a:p>
          <a:p>
            <a:pPr>
              <a:buFontTx/>
              <a:buChar char="-"/>
            </a:pPr>
            <a:r>
              <a:rPr lang="uk-UA" sz="1800" dirty="0"/>
              <a:t>Сила є ситуативною в тому сенсі, що вона суттєво змінюється залежно від того з ким взаємодіє конкретний актор. Компоненти сили діалектично зв’язані та можуть підсилювати та ослабляти один одного.</a:t>
            </a:r>
          </a:p>
          <a:p>
            <a:endParaRPr lang="ru-RU" sz="1800" dirty="0"/>
          </a:p>
        </p:txBody>
      </p:sp>
    </p:spTree>
    <p:extLst>
      <p:ext uri="{BB962C8B-B14F-4D97-AF65-F5344CB8AC3E}">
        <p14:creationId xmlns:p14="http://schemas.microsoft.com/office/powerpoint/2010/main" val="14080346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2130DA5-5C8E-43E1-A08B-99FAA354AC2F}"/>
              </a:ext>
            </a:extLst>
          </p:cNvPr>
          <p:cNvSpPr>
            <a:spLocks noGrp="1"/>
          </p:cNvSpPr>
          <p:nvPr>
            <p:ph type="title"/>
          </p:nvPr>
        </p:nvSpPr>
        <p:spPr>
          <a:xfrm>
            <a:off x="838200" y="365126"/>
            <a:ext cx="10515600" cy="408598"/>
          </a:xfrm>
        </p:spPr>
        <p:txBody>
          <a:bodyPr/>
          <a:lstStyle/>
          <a:p>
            <a:r>
              <a:rPr kumimoji="0" lang="uk-UA" sz="2000" b="1" i="0" u="none" strike="noStrike" kern="1200" cap="none" spc="0" normalizeH="0" baseline="0" noProof="0" dirty="0">
                <a:ln>
                  <a:noFill/>
                </a:ln>
                <a:solidFill>
                  <a:prstClr val="black"/>
                </a:solidFill>
                <a:effectLst/>
                <a:uLnTx/>
                <a:uFillTx/>
                <a:latin typeface="Calibri Light" panose="020F0302020204030204"/>
                <a:ea typeface="+mj-ea"/>
                <a:cs typeface="+mj-cs"/>
              </a:rPr>
              <a:t>Концепції сили-влади в міжнародних дослідженнях</a:t>
            </a:r>
            <a:endParaRPr lang="ru-RU" dirty="0"/>
          </a:p>
        </p:txBody>
      </p:sp>
      <p:sp>
        <p:nvSpPr>
          <p:cNvPr id="3" name="Объект 2">
            <a:extLst>
              <a:ext uri="{FF2B5EF4-FFF2-40B4-BE49-F238E27FC236}">
                <a16:creationId xmlns:a16="http://schemas.microsoft.com/office/drawing/2014/main" id="{718F6130-9095-4226-96F3-B50EBAC81E51}"/>
              </a:ext>
            </a:extLst>
          </p:cNvPr>
          <p:cNvSpPr>
            <a:spLocks noGrp="1"/>
          </p:cNvSpPr>
          <p:nvPr>
            <p:ph idx="1"/>
          </p:nvPr>
        </p:nvSpPr>
        <p:spPr>
          <a:xfrm>
            <a:off x="838200" y="949569"/>
            <a:ext cx="10515600" cy="5227394"/>
          </a:xfrm>
        </p:spPr>
        <p:txBody>
          <a:bodyPr>
            <a:normAutofit/>
          </a:bodyPr>
          <a:lstStyle/>
          <a:p>
            <a:r>
              <a:rPr lang="uk-UA" sz="1800" dirty="0"/>
              <a:t>Р. </a:t>
            </a:r>
            <a:r>
              <a:rPr lang="uk-UA" sz="1800" dirty="0" err="1"/>
              <a:t>Кохен</a:t>
            </a:r>
            <a:r>
              <a:rPr lang="uk-UA" sz="1800" dirty="0"/>
              <a:t> і </a:t>
            </a:r>
            <a:r>
              <a:rPr lang="uk-UA" sz="1800" dirty="0" err="1"/>
              <a:t>Дж</a:t>
            </a:r>
            <a:r>
              <a:rPr lang="uk-UA" sz="1800" dirty="0"/>
              <a:t>. Най в роботі «Влада та взаємозалежність», віддаючи належне ступені глобалізації світу й, як наслідок, зростаючої взаємозалежності держав, піддали ревізії атрибутивну концепцію в тому, що вони запропонували розглядати силу як здатність управляти вразливістю (</a:t>
            </a:r>
            <a:r>
              <a:rPr lang="en-US" sz="1800" dirty="0"/>
              <a:t>vulnerability)</a:t>
            </a:r>
            <a:r>
              <a:rPr lang="uk-UA" sz="1800" dirty="0"/>
              <a:t> та чутливістю (</a:t>
            </a:r>
            <a:r>
              <a:rPr lang="en-US" sz="1800" dirty="0"/>
              <a:t>sensibility)</a:t>
            </a:r>
            <a:r>
              <a:rPr lang="uk-UA" sz="1800" dirty="0"/>
              <a:t>. В подальшому ця теза призвела до формулювання концепції «м'якої сили», яка надавала перевагу здійсненню опосередкованого впливу на контрагентів через «залучення» та «притягання» (на противагу безпосередньому примусу), формуючи таким чином їх оперативне середовище.</a:t>
            </a:r>
          </a:p>
          <a:p>
            <a:r>
              <a:rPr lang="uk-UA" sz="1800" dirty="0"/>
              <a:t>С. Брамс розглядав феномен сили як ситуацію «асиметричної взаємозалежності», коли один суб’єкт міжнародних відносин в значно більшій мірі впливає на поведінку іншого суб’єкта ніж зазнає зворотній вплив з його боку.</a:t>
            </a:r>
          </a:p>
          <a:p>
            <a:r>
              <a:rPr lang="uk-UA" sz="1800" dirty="0" err="1"/>
              <a:t>Дж</a:t>
            </a:r>
            <a:r>
              <a:rPr lang="uk-UA" sz="1800" dirty="0"/>
              <a:t>. </a:t>
            </a:r>
            <a:r>
              <a:rPr lang="uk-UA" sz="1800" dirty="0" err="1"/>
              <a:t>Харт</a:t>
            </a:r>
            <a:r>
              <a:rPr lang="uk-UA" sz="1800" dirty="0"/>
              <a:t> повністю в дусі релятивістської концепції визначав силу як: здатність контролювати ресурси, контролювати власні дії та дії контрагентів, контролювати хід подій та їх результат.</a:t>
            </a:r>
          </a:p>
          <a:p>
            <a:r>
              <a:rPr lang="uk-UA" sz="1800" dirty="0" err="1"/>
              <a:t>Дж</a:t>
            </a:r>
            <a:r>
              <a:rPr lang="uk-UA" sz="1800" dirty="0"/>
              <a:t>. </a:t>
            </a:r>
            <a:r>
              <a:rPr lang="uk-UA" sz="1800" dirty="0" err="1"/>
              <a:t>Модельський</a:t>
            </a:r>
            <a:r>
              <a:rPr lang="uk-UA" sz="1800" dirty="0"/>
              <a:t> зазначав, що сила з точки зору ступеня контролю за ресурсами може бути може «урядовою» та «національною», тобто уряд дуже часто виявляється не в змозі мобілізувати всі наявні ресурси держави. Крім того, від окремо розділяв силу на «внутрішню» та «зовнішню», в останньому випадку ідеться про матеріальну та нематеріальну допомогу, що держава може отримати від інших членів міжнародної спільноти.</a:t>
            </a:r>
          </a:p>
          <a:p>
            <a:endParaRPr lang="ru-RU" sz="1800" dirty="0"/>
          </a:p>
        </p:txBody>
      </p:sp>
    </p:spTree>
    <p:extLst>
      <p:ext uri="{BB962C8B-B14F-4D97-AF65-F5344CB8AC3E}">
        <p14:creationId xmlns:p14="http://schemas.microsoft.com/office/powerpoint/2010/main" val="25159212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FC8942A-77CA-49CB-9626-50490385D80D}"/>
              </a:ext>
            </a:extLst>
          </p:cNvPr>
          <p:cNvSpPr>
            <a:spLocks noGrp="1"/>
          </p:cNvSpPr>
          <p:nvPr>
            <p:ph type="title"/>
          </p:nvPr>
        </p:nvSpPr>
        <p:spPr>
          <a:xfrm>
            <a:off x="838200" y="365126"/>
            <a:ext cx="10515600" cy="522898"/>
          </a:xfrm>
        </p:spPr>
        <p:txBody>
          <a:bodyPr/>
          <a:lstStyle/>
          <a:p>
            <a:r>
              <a:rPr kumimoji="0" lang="uk-UA" sz="2000" b="1" i="0" u="none" strike="noStrike" kern="1200" cap="none" spc="0" normalizeH="0" baseline="0" noProof="0" dirty="0">
                <a:ln>
                  <a:noFill/>
                </a:ln>
                <a:solidFill>
                  <a:prstClr val="black"/>
                </a:solidFill>
                <a:effectLst/>
                <a:uLnTx/>
                <a:uFillTx/>
                <a:latin typeface="Calibri Light" panose="020F0302020204030204"/>
                <a:ea typeface="+mj-ea"/>
                <a:cs typeface="+mj-cs"/>
              </a:rPr>
              <a:t>Концепції сили-влади в міжнародних дослідженнях</a:t>
            </a:r>
            <a:endParaRPr lang="ru-RU" dirty="0"/>
          </a:p>
        </p:txBody>
      </p:sp>
      <p:sp>
        <p:nvSpPr>
          <p:cNvPr id="3" name="Объект 2">
            <a:extLst>
              <a:ext uri="{FF2B5EF4-FFF2-40B4-BE49-F238E27FC236}">
                <a16:creationId xmlns:a16="http://schemas.microsoft.com/office/drawing/2014/main" id="{94A71613-32B4-47C9-A8EA-11A52458BCA6}"/>
              </a:ext>
            </a:extLst>
          </p:cNvPr>
          <p:cNvSpPr>
            <a:spLocks noGrp="1"/>
          </p:cNvSpPr>
          <p:nvPr>
            <p:ph idx="1"/>
          </p:nvPr>
        </p:nvSpPr>
        <p:spPr>
          <a:xfrm>
            <a:off x="838200" y="1072662"/>
            <a:ext cx="10515600" cy="5104301"/>
          </a:xfrm>
        </p:spPr>
        <p:txBody>
          <a:bodyPr>
            <a:normAutofit/>
          </a:bodyPr>
          <a:lstStyle/>
          <a:p>
            <a:r>
              <a:rPr lang="uk-UA" sz="1800" dirty="0"/>
              <a:t>Концепція структурної сили</a:t>
            </a:r>
          </a:p>
          <a:p>
            <a:pPr marL="0" indent="0">
              <a:buNone/>
            </a:pPr>
            <a:r>
              <a:rPr lang="uk-UA" sz="1800" dirty="0"/>
              <a:t>Концепція структурної сили з початку виникла в рамках критичної теорії міжнародних відносин, зокрема неомарксизму. Показовими є погляди Й. </a:t>
            </a:r>
            <a:r>
              <a:rPr lang="uk-UA" sz="1800" dirty="0" err="1"/>
              <a:t>Галтунга</a:t>
            </a:r>
            <a:r>
              <a:rPr lang="uk-UA" sz="1800" dirty="0"/>
              <a:t>, який для пояснення економічної відсталості так званих «країн третього світу» запропонував концепцію «структурного насильства», механізму експлуатації бідних країн розвинутими країнами Заходу. На його думку, економічна відсталість країн третього світу зумовлена специфічним устроєм сучасної світової економіки, капіталістичною за своєю суттю, в рамках якої деякі держави позиціоновані таким чином, що мають «природню» перевагу над рештою держав світу. Вони контролюють інші держави в результаті дії механізмів структурної сили, яка є функцією існуючого внутрішнього устрою міжнародної системи.</a:t>
            </a:r>
          </a:p>
          <a:p>
            <a:pPr marL="0" indent="0">
              <a:buNone/>
            </a:pPr>
            <a:r>
              <a:rPr lang="uk-UA" sz="1800" dirty="0"/>
              <a:t>Ш. </a:t>
            </a:r>
            <a:r>
              <a:rPr lang="uk-UA" sz="1800" dirty="0" err="1"/>
              <a:t>Біхлер</a:t>
            </a:r>
            <a:r>
              <a:rPr lang="uk-UA" sz="1800" dirty="0"/>
              <a:t> та </a:t>
            </a:r>
            <a:r>
              <a:rPr lang="uk-UA" sz="1800" dirty="0" err="1"/>
              <a:t>Дж</a:t>
            </a:r>
            <a:r>
              <a:rPr lang="uk-UA" sz="1800" dirty="0"/>
              <a:t>. </a:t>
            </a:r>
            <a:r>
              <a:rPr lang="uk-UA" sz="1800" dirty="0" err="1"/>
              <a:t>Ніцан</a:t>
            </a:r>
            <a:r>
              <a:rPr lang="uk-UA" sz="1800" dirty="0"/>
              <a:t>, наприклад, визначали структурну силу як здатність формувати та трансформувати хід процесу соціального відтворення, носієм якої є агенти великого капіталу.</a:t>
            </a:r>
          </a:p>
          <a:p>
            <a:pPr marL="0" indent="0">
              <a:buNone/>
            </a:pPr>
            <a:r>
              <a:rPr lang="uk-UA" sz="1800" dirty="0"/>
              <a:t>Британський економіст С. </a:t>
            </a:r>
            <a:r>
              <a:rPr lang="uk-UA" sz="1800" dirty="0" err="1"/>
              <a:t>Стрендж</a:t>
            </a:r>
            <a:r>
              <a:rPr lang="uk-UA" sz="1800" dirty="0"/>
              <a:t>, характеризуючи феномен структурної сили, зазначала що вона</a:t>
            </a:r>
            <a:r>
              <a:rPr lang="en-US" sz="1800" dirty="0"/>
              <a:t> </a:t>
            </a:r>
            <a:r>
              <a:rPr lang="uk-UA" sz="1800" dirty="0"/>
              <a:t>є</a:t>
            </a:r>
            <a:r>
              <a:rPr lang="en-US" sz="1800" dirty="0"/>
              <a:t> </a:t>
            </a:r>
            <a:r>
              <a:rPr lang="uk-UA" sz="1800" dirty="0"/>
              <a:t>«здатністю визначати порядок речей, створювати рамки взаємодії держав, народів та корпоративних підприємств». Структурна сила-влада виникає через забезпечення її носіями/агентами безпеки, виробництва, джерел фінансування та знання. ЇЇ первинна природа економічна, вона є трансцендентною щодо національних кордонів та може мати в якості агентів структурної сили недержавних міжнародних акторів</a:t>
            </a:r>
            <a:r>
              <a:rPr lang="en-US" sz="1800" dirty="0"/>
              <a:t> (</a:t>
            </a:r>
            <a:r>
              <a:rPr lang="uk-UA" sz="1800" dirty="0"/>
              <a:t>великі корпорації, глобальні фінансові інституції, кредитні рейтингові та консалтингові агенції);</a:t>
            </a:r>
          </a:p>
          <a:p>
            <a:pPr>
              <a:buFontTx/>
              <a:buChar char="-"/>
            </a:pPr>
            <a:endParaRPr lang="uk-UA" sz="1800" dirty="0"/>
          </a:p>
        </p:txBody>
      </p:sp>
    </p:spTree>
    <p:extLst>
      <p:ext uri="{BB962C8B-B14F-4D97-AF65-F5344CB8AC3E}">
        <p14:creationId xmlns:p14="http://schemas.microsoft.com/office/powerpoint/2010/main" val="38204872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59C838C-6DA0-4CB4-8183-6B2A9D0D2E33}"/>
              </a:ext>
            </a:extLst>
          </p:cNvPr>
          <p:cNvSpPr>
            <a:spLocks noGrp="1"/>
          </p:cNvSpPr>
          <p:nvPr>
            <p:ph type="title"/>
          </p:nvPr>
        </p:nvSpPr>
        <p:spPr>
          <a:xfrm>
            <a:off x="838200" y="365125"/>
            <a:ext cx="10515600" cy="391013"/>
          </a:xfrm>
        </p:spPr>
        <p:txBody>
          <a:bodyPr/>
          <a:lstStyle/>
          <a:p>
            <a:r>
              <a:rPr kumimoji="0" lang="uk-UA" sz="2000" b="1" i="0" u="none" strike="noStrike" kern="1200" cap="none" spc="0" normalizeH="0" baseline="0" noProof="0" dirty="0">
                <a:ln>
                  <a:noFill/>
                </a:ln>
                <a:solidFill>
                  <a:prstClr val="black"/>
                </a:solidFill>
                <a:effectLst/>
                <a:uLnTx/>
                <a:uFillTx/>
                <a:latin typeface="Calibri Light" panose="020F0302020204030204"/>
                <a:ea typeface="+mj-ea"/>
                <a:cs typeface="+mj-cs"/>
              </a:rPr>
              <a:t>Концепції сили-влади в міжнародних дослідженнях</a:t>
            </a:r>
            <a:endParaRPr lang="ru-RU" dirty="0"/>
          </a:p>
        </p:txBody>
      </p:sp>
      <p:sp>
        <p:nvSpPr>
          <p:cNvPr id="3" name="Объект 2">
            <a:extLst>
              <a:ext uri="{FF2B5EF4-FFF2-40B4-BE49-F238E27FC236}">
                <a16:creationId xmlns:a16="http://schemas.microsoft.com/office/drawing/2014/main" id="{6C410EBC-48E4-4B3E-B309-8AD82F00E2F8}"/>
              </a:ext>
            </a:extLst>
          </p:cNvPr>
          <p:cNvSpPr>
            <a:spLocks noGrp="1"/>
          </p:cNvSpPr>
          <p:nvPr>
            <p:ph idx="1"/>
          </p:nvPr>
        </p:nvSpPr>
        <p:spPr>
          <a:xfrm>
            <a:off x="838200" y="949569"/>
            <a:ext cx="10515600" cy="5227394"/>
          </a:xfrm>
        </p:spPr>
        <p:txBody>
          <a:bodyPr>
            <a:normAutofit/>
          </a:bodyPr>
          <a:lstStyle/>
          <a:p>
            <a:r>
              <a:rPr lang="uk-UA" sz="1800" dirty="0"/>
              <a:t>Структурна сила в міжнародних відносинах може бути визначена як здатність міжнародного актора використовувати особливості свого позиціонування в  міжнародній системі для здійснення ефективного контролю за обсягами та формою участі інших акторів в міжнародному спілкуванні.</a:t>
            </a:r>
          </a:p>
          <a:p>
            <a:pPr marL="0" indent="0">
              <a:buNone/>
            </a:pPr>
            <a:r>
              <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rPr>
              <a:t>Характеристиками такого унікального позиціонування можуть, зокрема, бути:</a:t>
            </a:r>
          </a:p>
          <a:p>
            <a:pPr>
              <a:buFontTx/>
              <a:buChar char="-"/>
            </a:pPr>
            <a:r>
              <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rPr>
              <a:t>геополітичне положення (Туреччина у відносинах з ЕС, РФ на пострадянському просторі по відношенню до країн Середньої Азії)</a:t>
            </a:r>
          </a:p>
          <a:p>
            <a:pPr>
              <a:buFontTx/>
              <a:buChar char="-"/>
            </a:pPr>
            <a:r>
              <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rPr>
              <a:t>місце в системі міжнародного розподілу праці (Німеччина, Швейцарія, Японія)</a:t>
            </a:r>
          </a:p>
          <a:p>
            <a:pPr>
              <a:buFontTx/>
              <a:buChar char="-"/>
            </a:pPr>
            <a:r>
              <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rPr>
              <a:t>позиції на світових ринках капіталу та товарних ринках (Саудівська Аравія, Велика Британія, США, Швейцарія)</a:t>
            </a:r>
          </a:p>
          <a:p>
            <a:pPr>
              <a:buFontTx/>
              <a:buChar char="-"/>
            </a:pPr>
            <a:r>
              <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rPr>
              <a:t>роль в процесі інноваційного розвитку технологій (Республіка Китай/Тайвань, США)</a:t>
            </a:r>
          </a:p>
          <a:p>
            <a:pPr>
              <a:buFontTx/>
              <a:buChar char="-"/>
            </a:pPr>
            <a:r>
              <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rPr>
              <a:t>особливості національної культури та участі в соціальних і релігійних практиках (США, Франція, Іран)</a:t>
            </a:r>
          </a:p>
          <a:p>
            <a:pPr>
              <a:buFontTx/>
              <a:buChar char="-"/>
            </a:pPr>
            <a:r>
              <a:rPr kumimoji="0" lang="uk-UA" sz="1800" b="0" i="0" u="none" strike="noStrike" kern="1200" cap="none" spc="0" normalizeH="0" baseline="0" noProof="0" dirty="0">
                <a:ln>
                  <a:noFill/>
                </a:ln>
                <a:solidFill>
                  <a:prstClr val="black"/>
                </a:solidFill>
                <a:effectLst/>
                <a:uLnTx/>
                <a:uFillTx/>
                <a:latin typeface="Calibri" panose="020F0502020204030204"/>
                <a:ea typeface="+mn-ea"/>
                <a:cs typeface="+mn-cs"/>
              </a:rPr>
              <a:t>унікальні військово-технічні та безпекові можливості (США, Франція, Ізраїль)</a:t>
            </a:r>
          </a:p>
          <a:p>
            <a:r>
              <a:rPr lang="uk-UA" sz="1800" dirty="0"/>
              <a:t>Феномен структурної влади-сили в найбільшій мірі проявляє себе в ієрархічно побудованій міжнародній системі, а відтак є наслідком домінування, гегемонії одного або декількох міжнародних акторів.</a:t>
            </a:r>
            <a:endParaRPr lang="ru-RU" sz="1800" dirty="0"/>
          </a:p>
        </p:txBody>
      </p:sp>
    </p:spTree>
    <p:extLst>
      <p:ext uri="{BB962C8B-B14F-4D97-AF65-F5344CB8AC3E}">
        <p14:creationId xmlns:p14="http://schemas.microsoft.com/office/powerpoint/2010/main" val="35224357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Овал 91">
            <a:extLst>
              <a:ext uri="{FF2B5EF4-FFF2-40B4-BE49-F238E27FC236}">
                <a16:creationId xmlns:a16="http://schemas.microsoft.com/office/drawing/2014/main" id="{A1381FFC-0129-4CEA-BA82-CE409377CEA8}"/>
              </a:ext>
            </a:extLst>
          </p:cNvPr>
          <p:cNvSpPr/>
          <p:nvPr/>
        </p:nvSpPr>
        <p:spPr>
          <a:xfrm>
            <a:off x="5908654" y="4154581"/>
            <a:ext cx="1314122" cy="1281168"/>
          </a:xfrm>
          <a:prstGeom prst="ellipse">
            <a:avLst/>
          </a:prstGeom>
          <a:ln>
            <a:prstDash val="dashDot"/>
          </a:ln>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2" name="Заголовок 1">
            <a:extLst>
              <a:ext uri="{FF2B5EF4-FFF2-40B4-BE49-F238E27FC236}">
                <a16:creationId xmlns:a16="http://schemas.microsoft.com/office/drawing/2014/main" id="{3DB51DFE-944E-45FF-B5F1-6A46AF825FC1}"/>
              </a:ext>
            </a:extLst>
          </p:cNvPr>
          <p:cNvSpPr>
            <a:spLocks noGrp="1"/>
          </p:cNvSpPr>
          <p:nvPr>
            <p:ph type="title"/>
          </p:nvPr>
        </p:nvSpPr>
        <p:spPr>
          <a:xfrm>
            <a:off x="838200" y="365125"/>
            <a:ext cx="10515600" cy="426183"/>
          </a:xfrm>
        </p:spPr>
        <p:txBody>
          <a:bodyPr/>
          <a:lstStyle/>
          <a:p>
            <a:r>
              <a:rPr kumimoji="0" lang="uk-UA" sz="2000" b="1" i="0" u="none" strike="noStrike" kern="1200" cap="none" spc="0" normalizeH="0" baseline="0" noProof="0" dirty="0">
                <a:ln>
                  <a:noFill/>
                </a:ln>
                <a:solidFill>
                  <a:prstClr val="black"/>
                </a:solidFill>
                <a:effectLst/>
                <a:uLnTx/>
                <a:uFillTx/>
                <a:latin typeface="Calibri Light" panose="020F0302020204030204"/>
                <a:ea typeface="+mj-ea"/>
                <a:cs typeface="+mj-cs"/>
              </a:rPr>
              <a:t>Концепції сили-влади в міжнародних дослідженнях</a:t>
            </a:r>
            <a:endParaRPr lang="ru-RU" dirty="0"/>
          </a:p>
        </p:txBody>
      </p:sp>
      <p:sp>
        <p:nvSpPr>
          <p:cNvPr id="3" name="Объект 2">
            <a:extLst>
              <a:ext uri="{FF2B5EF4-FFF2-40B4-BE49-F238E27FC236}">
                <a16:creationId xmlns:a16="http://schemas.microsoft.com/office/drawing/2014/main" id="{085565D0-15EE-41A4-AE51-57415CCD7A2D}"/>
              </a:ext>
            </a:extLst>
          </p:cNvPr>
          <p:cNvSpPr>
            <a:spLocks noGrp="1"/>
          </p:cNvSpPr>
          <p:nvPr>
            <p:ph idx="1"/>
          </p:nvPr>
        </p:nvSpPr>
        <p:spPr>
          <a:xfrm>
            <a:off x="838200" y="5843453"/>
            <a:ext cx="10515600" cy="333510"/>
          </a:xfrm>
        </p:spPr>
        <p:txBody>
          <a:bodyPr>
            <a:normAutofit lnSpcReduction="10000"/>
          </a:bodyPr>
          <a:lstStyle/>
          <a:p>
            <a:pPr marL="0" indent="0">
              <a:buNone/>
            </a:pPr>
            <a:r>
              <a:rPr lang="uk-UA" sz="1800" b="1" dirty="0"/>
              <a:t>Топологія ідеальної системи імперського домінування</a:t>
            </a:r>
            <a:endParaRPr lang="ru-RU" sz="1800" b="1" dirty="0"/>
          </a:p>
        </p:txBody>
      </p:sp>
      <p:sp>
        <p:nvSpPr>
          <p:cNvPr id="5" name="Овал 4">
            <a:extLst>
              <a:ext uri="{FF2B5EF4-FFF2-40B4-BE49-F238E27FC236}">
                <a16:creationId xmlns:a16="http://schemas.microsoft.com/office/drawing/2014/main" id="{0D60AEC0-7853-45AE-AD26-9149024AFDFC}"/>
              </a:ext>
            </a:extLst>
          </p:cNvPr>
          <p:cNvSpPr/>
          <p:nvPr/>
        </p:nvSpPr>
        <p:spPr>
          <a:xfrm>
            <a:off x="7485678" y="2614792"/>
            <a:ext cx="1652953" cy="1626577"/>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ru-RU" dirty="0"/>
          </a:p>
        </p:txBody>
      </p:sp>
      <p:sp>
        <p:nvSpPr>
          <p:cNvPr id="11" name="Овал 10">
            <a:extLst>
              <a:ext uri="{FF2B5EF4-FFF2-40B4-BE49-F238E27FC236}">
                <a16:creationId xmlns:a16="http://schemas.microsoft.com/office/drawing/2014/main" id="{F61493FA-0B2A-4EE0-A6B1-52DEE9BD74ED}"/>
              </a:ext>
            </a:extLst>
          </p:cNvPr>
          <p:cNvSpPr/>
          <p:nvPr/>
        </p:nvSpPr>
        <p:spPr>
          <a:xfrm>
            <a:off x="8905961" y="1179105"/>
            <a:ext cx="1314122" cy="1281168"/>
          </a:xfrm>
          <a:prstGeom prst="ellipse">
            <a:avLst/>
          </a:prstGeom>
          <a:ln>
            <a:prstDash val="lgDashDot"/>
          </a:ln>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18" name="Овал 17">
            <a:extLst>
              <a:ext uri="{FF2B5EF4-FFF2-40B4-BE49-F238E27FC236}">
                <a16:creationId xmlns:a16="http://schemas.microsoft.com/office/drawing/2014/main" id="{1BD44B40-87A4-4F62-85AA-962A584A1E12}"/>
              </a:ext>
            </a:extLst>
          </p:cNvPr>
          <p:cNvSpPr/>
          <p:nvPr/>
        </p:nvSpPr>
        <p:spPr>
          <a:xfrm>
            <a:off x="9197813" y="1903770"/>
            <a:ext cx="308009" cy="31763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19" name="Овал 18">
            <a:extLst>
              <a:ext uri="{FF2B5EF4-FFF2-40B4-BE49-F238E27FC236}">
                <a16:creationId xmlns:a16="http://schemas.microsoft.com/office/drawing/2014/main" id="{BDFE5D81-9B40-467F-8C5D-F715D12E6823}"/>
              </a:ext>
            </a:extLst>
          </p:cNvPr>
          <p:cNvSpPr/>
          <p:nvPr/>
        </p:nvSpPr>
        <p:spPr>
          <a:xfrm>
            <a:off x="9371347" y="1308965"/>
            <a:ext cx="308009" cy="31763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20" name="Овал 19">
            <a:extLst>
              <a:ext uri="{FF2B5EF4-FFF2-40B4-BE49-F238E27FC236}">
                <a16:creationId xmlns:a16="http://schemas.microsoft.com/office/drawing/2014/main" id="{3E4D32F0-07BD-4DF1-8FDC-2FACA8FF1A0D}"/>
              </a:ext>
            </a:extLst>
          </p:cNvPr>
          <p:cNvSpPr/>
          <p:nvPr/>
        </p:nvSpPr>
        <p:spPr>
          <a:xfrm>
            <a:off x="9797674" y="1668763"/>
            <a:ext cx="308009" cy="31763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21" name="Овал 20">
            <a:extLst>
              <a:ext uri="{FF2B5EF4-FFF2-40B4-BE49-F238E27FC236}">
                <a16:creationId xmlns:a16="http://schemas.microsoft.com/office/drawing/2014/main" id="{A917B10F-B169-4588-B52C-6CC214F5416A}"/>
              </a:ext>
            </a:extLst>
          </p:cNvPr>
          <p:cNvSpPr/>
          <p:nvPr/>
        </p:nvSpPr>
        <p:spPr>
          <a:xfrm>
            <a:off x="8905961" y="4174488"/>
            <a:ext cx="1314122" cy="1281168"/>
          </a:xfrm>
          <a:prstGeom prst="ellipse">
            <a:avLst/>
          </a:prstGeom>
          <a:ln>
            <a:prstDash val="dashDot"/>
          </a:ln>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22" name="Овал 21">
            <a:extLst>
              <a:ext uri="{FF2B5EF4-FFF2-40B4-BE49-F238E27FC236}">
                <a16:creationId xmlns:a16="http://schemas.microsoft.com/office/drawing/2014/main" id="{A1341648-CD4B-43A6-9AC1-A4C441245521}"/>
              </a:ext>
            </a:extLst>
          </p:cNvPr>
          <p:cNvSpPr/>
          <p:nvPr/>
        </p:nvSpPr>
        <p:spPr>
          <a:xfrm>
            <a:off x="9235484" y="4937453"/>
            <a:ext cx="308009" cy="31763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23" name="Овал 22">
            <a:extLst>
              <a:ext uri="{FF2B5EF4-FFF2-40B4-BE49-F238E27FC236}">
                <a16:creationId xmlns:a16="http://schemas.microsoft.com/office/drawing/2014/main" id="{5BA23A50-F218-44BA-B282-BBAE0A06CD51}"/>
              </a:ext>
            </a:extLst>
          </p:cNvPr>
          <p:cNvSpPr/>
          <p:nvPr/>
        </p:nvSpPr>
        <p:spPr>
          <a:xfrm>
            <a:off x="9235484" y="4339961"/>
            <a:ext cx="308009" cy="31763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24" name="Овал 23">
            <a:extLst>
              <a:ext uri="{FF2B5EF4-FFF2-40B4-BE49-F238E27FC236}">
                <a16:creationId xmlns:a16="http://schemas.microsoft.com/office/drawing/2014/main" id="{528DDFAE-4A60-42AF-900D-54CBCF9D5597}"/>
              </a:ext>
            </a:extLst>
          </p:cNvPr>
          <p:cNvSpPr/>
          <p:nvPr/>
        </p:nvSpPr>
        <p:spPr>
          <a:xfrm>
            <a:off x="9835345" y="4702446"/>
            <a:ext cx="308009" cy="31763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31" name="Овал 30">
            <a:extLst>
              <a:ext uri="{FF2B5EF4-FFF2-40B4-BE49-F238E27FC236}">
                <a16:creationId xmlns:a16="http://schemas.microsoft.com/office/drawing/2014/main" id="{6541FAC9-A2EA-489A-AB24-D2CF5DF2E756}"/>
              </a:ext>
            </a:extLst>
          </p:cNvPr>
          <p:cNvSpPr/>
          <p:nvPr/>
        </p:nvSpPr>
        <p:spPr>
          <a:xfrm>
            <a:off x="6069062" y="4561811"/>
            <a:ext cx="308009" cy="31763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32" name="Овал 31">
            <a:extLst>
              <a:ext uri="{FF2B5EF4-FFF2-40B4-BE49-F238E27FC236}">
                <a16:creationId xmlns:a16="http://schemas.microsoft.com/office/drawing/2014/main" id="{CF88888B-90E1-4C02-BE98-4E9EFEE4FACD}"/>
              </a:ext>
            </a:extLst>
          </p:cNvPr>
          <p:cNvSpPr/>
          <p:nvPr/>
        </p:nvSpPr>
        <p:spPr>
          <a:xfrm>
            <a:off x="6634339" y="4340596"/>
            <a:ext cx="308009" cy="31763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33" name="Овал 32">
            <a:extLst>
              <a:ext uri="{FF2B5EF4-FFF2-40B4-BE49-F238E27FC236}">
                <a16:creationId xmlns:a16="http://schemas.microsoft.com/office/drawing/2014/main" id="{1A732500-0737-4634-8B40-03782763A846}"/>
              </a:ext>
            </a:extLst>
          </p:cNvPr>
          <p:cNvSpPr/>
          <p:nvPr/>
        </p:nvSpPr>
        <p:spPr>
          <a:xfrm>
            <a:off x="6563734" y="4873591"/>
            <a:ext cx="308009" cy="31763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34" name="Овал 33">
            <a:extLst>
              <a:ext uri="{FF2B5EF4-FFF2-40B4-BE49-F238E27FC236}">
                <a16:creationId xmlns:a16="http://schemas.microsoft.com/office/drawing/2014/main" id="{94372F24-9BC4-48F3-8CF1-F6498135A6CF}"/>
              </a:ext>
            </a:extLst>
          </p:cNvPr>
          <p:cNvSpPr/>
          <p:nvPr/>
        </p:nvSpPr>
        <p:spPr>
          <a:xfrm>
            <a:off x="5938862" y="1428685"/>
            <a:ext cx="1404855" cy="1373639"/>
          </a:xfrm>
          <a:prstGeom prst="ellipse">
            <a:avLst/>
          </a:prstGeom>
          <a:ln>
            <a:prstDash val="dashDot"/>
          </a:ln>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36" name="Овал 35">
            <a:extLst>
              <a:ext uri="{FF2B5EF4-FFF2-40B4-BE49-F238E27FC236}">
                <a16:creationId xmlns:a16="http://schemas.microsoft.com/office/drawing/2014/main" id="{7A2E1EFA-B6F2-4954-AA8A-6711B994E258}"/>
              </a:ext>
            </a:extLst>
          </p:cNvPr>
          <p:cNvSpPr/>
          <p:nvPr/>
        </p:nvSpPr>
        <p:spPr>
          <a:xfrm>
            <a:off x="6441920" y="1596846"/>
            <a:ext cx="308009" cy="31763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39" name="Овал 38">
            <a:extLst>
              <a:ext uri="{FF2B5EF4-FFF2-40B4-BE49-F238E27FC236}">
                <a16:creationId xmlns:a16="http://schemas.microsoft.com/office/drawing/2014/main" id="{9F5547E4-8924-4708-8DFE-213A31A8C2E9}"/>
              </a:ext>
            </a:extLst>
          </p:cNvPr>
          <p:cNvSpPr/>
          <p:nvPr/>
        </p:nvSpPr>
        <p:spPr>
          <a:xfrm>
            <a:off x="6220426" y="2090123"/>
            <a:ext cx="308009" cy="31763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41" name="Овал 40">
            <a:extLst>
              <a:ext uri="{FF2B5EF4-FFF2-40B4-BE49-F238E27FC236}">
                <a16:creationId xmlns:a16="http://schemas.microsoft.com/office/drawing/2014/main" id="{D4C845B6-3A08-43AB-8657-334C886B70CA}"/>
              </a:ext>
            </a:extLst>
          </p:cNvPr>
          <p:cNvSpPr/>
          <p:nvPr/>
        </p:nvSpPr>
        <p:spPr>
          <a:xfrm>
            <a:off x="6829336" y="2094812"/>
            <a:ext cx="308009" cy="31763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cxnSp>
        <p:nvCxnSpPr>
          <p:cNvPr id="51" name="Прямая со стрелкой 50">
            <a:extLst>
              <a:ext uri="{FF2B5EF4-FFF2-40B4-BE49-F238E27FC236}">
                <a16:creationId xmlns:a16="http://schemas.microsoft.com/office/drawing/2014/main" id="{08F732D1-20DC-4F45-B7D2-6E8F4008A975}"/>
              </a:ext>
            </a:extLst>
          </p:cNvPr>
          <p:cNvCxnSpPr>
            <a:cxnSpLocks/>
            <a:stCxn id="5" idx="7"/>
          </p:cNvCxnSpPr>
          <p:nvPr/>
        </p:nvCxnSpPr>
        <p:spPr>
          <a:xfrm flipV="1">
            <a:off x="8896562" y="2186218"/>
            <a:ext cx="338922" cy="66678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60" name="Прямая со стрелкой 59">
            <a:extLst>
              <a:ext uri="{FF2B5EF4-FFF2-40B4-BE49-F238E27FC236}">
                <a16:creationId xmlns:a16="http://schemas.microsoft.com/office/drawing/2014/main" id="{69DB8C2B-637F-4621-ACD3-EAF8158EF3D1}"/>
              </a:ext>
            </a:extLst>
          </p:cNvPr>
          <p:cNvCxnSpPr>
            <a:stCxn id="5" idx="1"/>
            <a:endCxn id="41" idx="5"/>
          </p:cNvCxnSpPr>
          <p:nvPr/>
        </p:nvCxnSpPr>
        <p:spPr>
          <a:xfrm flipH="1" flipV="1">
            <a:off x="7092238" y="2365930"/>
            <a:ext cx="635509" cy="48706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62" name="Прямая со стрелкой 61">
            <a:extLst>
              <a:ext uri="{FF2B5EF4-FFF2-40B4-BE49-F238E27FC236}">
                <a16:creationId xmlns:a16="http://schemas.microsoft.com/office/drawing/2014/main" id="{F83825E9-2101-4476-B07F-DA846D16454C}"/>
              </a:ext>
            </a:extLst>
          </p:cNvPr>
          <p:cNvCxnSpPr>
            <a:cxnSpLocks/>
            <a:endCxn id="32" idx="7"/>
          </p:cNvCxnSpPr>
          <p:nvPr/>
        </p:nvCxnSpPr>
        <p:spPr>
          <a:xfrm flipH="1">
            <a:off x="6897241" y="3822192"/>
            <a:ext cx="718975" cy="56492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64" name="Прямая со стрелкой 63">
            <a:extLst>
              <a:ext uri="{FF2B5EF4-FFF2-40B4-BE49-F238E27FC236}">
                <a16:creationId xmlns:a16="http://schemas.microsoft.com/office/drawing/2014/main" id="{FB0A7BC4-7292-47F5-8810-7C9C12D5EB58}"/>
              </a:ext>
            </a:extLst>
          </p:cNvPr>
          <p:cNvCxnSpPr>
            <a:stCxn id="5" idx="5"/>
            <a:endCxn id="23" idx="1"/>
          </p:cNvCxnSpPr>
          <p:nvPr/>
        </p:nvCxnSpPr>
        <p:spPr>
          <a:xfrm>
            <a:off x="8896562" y="4003162"/>
            <a:ext cx="384029" cy="38331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66" name="Прямая со стрелкой 65">
            <a:extLst>
              <a:ext uri="{FF2B5EF4-FFF2-40B4-BE49-F238E27FC236}">
                <a16:creationId xmlns:a16="http://schemas.microsoft.com/office/drawing/2014/main" id="{A7B3C740-2E92-47FF-AC4C-17D8970206BC}"/>
              </a:ext>
            </a:extLst>
          </p:cNvPr>
          <p:cNvCxnSpPr>
            <a:stCxn id="32" idx="3"/>
            <a:endCxn id="31" idx="6"/>
          </p:cNvCxnSpPr>
          <p:nvPr/>
        </p:nvCxnSpPr>
        <p:spPr>
          <a:xfrm flipH="1">
            <a:off x="6377071" y="4611714"/>
            <a:ext cx="302375" cy="10891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68" name="Прямая со стрелкой 67">
            <a:extLst>
              <a:ext uri="{FF2B5EF4-FFF2-40B4-BE49-F238E27FC236}">
                <a16:creationId xmlns:a16="http://schemas.microsoft.com/office/drawing/2014/main" id="{F14E96B5-69B1-40F6-B069-E6A419AB3EF4}"/>
              </a:ext>
            </a:extLst>
          </p:cNvPr>
          <p:cNvCxnSpPr>
            <a:cxnSpLocks/>
            <a:endCxn id="33" idx="0"/>
          </p:cNvCxnSpPr>
          <p:nvPr/>
        </p:nvCxnSpPr>
        <p:spPr>
          <a:xfrm flipH="1">
            <a:off x="6717739" y="4663306"/>
            <a:ext cx="47138" cy="21028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0" name="Прямая со стрелкой 69">
            <a:extLst>
              <a:ext uri="{FF2B5EF4-FFF2-40B4-BE49-F238E27FC236}">
                <a16:creationId xmlns:a16="http://schemas.microsoft.com/office/drawing/2014/main" id="{54903F6F-DDDD-495C-815E-787E2BF2B4C5}"/>
              </a:ext>
            </a:extLst>
          </p:cNvPr>
          <p:cNvCxnSpPr>
            <a:stCxn id="41" idx="2"/>
            <a:endCxn id="39" idx="6"/>
          </p:cNvCxnSpPr>
          <p:nvPr/>
        </p:nvCxnSpPr>
        <p:spPr>
          <a:xfrm flipH="1" flipV="1">
            <a:off x="6528435" y="2248940"/>
            <a:ext cx="300901" cy="468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2" name="Прямая со стрелкой 71">
            <a:extLst>
              <a:ext uri="{FF2B5EF4-FFF2-40B4-BE49-F238E27FC236}">
                <a16:creationId xmlns:a16="http://schemas.microsoft.com/office/drawing/2014/main" id="{8F2E4EB2-4720-475F-AB43-9220F8AF5D61}"/>
              </a:ext>
            </a:extLst>
          </p:cNvPr>
          <p:cNvCxnSpPr>
            <a:cxnSpLocks/>
            <a:stCxn id="41" idx="1"/>
          </p:cNvCxnSpPr>
          <p:nvPr/>
        </p:nvCxnSpPr>
        <p:spPr>
          <a:xfrm flipH="1" flipV="1">
            <a:off x="6704822" y="1862888"/>
            <a:ext cx="169621" cy="27844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5" name="Прямая со стрелкой 74">
            <a:extLst>
              <a:ext uri="{FF2B5EF4-FFF2-40B4-BE49-F238E27FC236}">
                <a16:creationId xmlns:a16="http://schemas.microsoft.com/office/drawing/2014/main" id="{2215726D-C5E2-4355-B538-190FADF560C0}"/>
              </a:ext>
            </a:extLst>
          </p:cNvPr>
          <p:cNvCxnSpPr>
            <a:stCxn id="18" idx="0"/>
            <a:endCxn id="19" idx="3"/>
          </p:cNvCxnSpPr>
          <p:nvPr/>
        </p:nvCxnSpPr>
        <p:spPr>
          <a:xfrm flipV="1">
            <a:off x="9351818" y="1580083"/>
            <a:ext cx="64636" cy="3236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7" name="Прямая со стрелкой 76">
            <a:extLst>
              <a:ext uri="{FF2B5EF4-FFF2-40B4-BE49-F238E27FC236}">
                <a16:creationId xmlns:a16="http://schemas.microsoft.com/office/drawing/2014/main" id="{F0FF1F37-AB26-42C1-86F5-AFBAC6B75ABC}"/>
              </a:ext>
            </a:extLst>
          </p:cNvPr>
          <p:cNvCxnSpPr>
            <a:stCxn id="18" idx="7"/>
            <a:endCxn id="20" idx="2"/>
          </p:cNvCxnSpPr>
          <p:nvPr/>
        </p:nvCxnSpPr>
        <p:spPr>
          <a:xfrm flipV="1">
            <a:off x="9460715" y="1827580"/>
            <a:ext cx="336959" cy="12270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9" name="Прямая со стрелкой 78">
            <a:extLst>
              <a:ext uri="{FF2B5EF4-FFF2-40B4-BE49-F238E27FC236}">
                <a16:creationId xmlns:a16="http://schemas.microsoft.com/office/drawing/2014/main" id="{4B1E7F40-2097-4B2C-A1C3-C3C5E04F581D}"/>
              </a:ext>
            </a:extLst>
          </p:cNvPr>
          <p:cNvCxnSpPr>
            <a:stCxn id="23" idx="4"/>
            <a:endCxn id="22" idx="0"/>
          </p:cNvCxnSpPr>
          <p:nvPr/>
        </p:nvCxnSpPr>
        <p:spPr>
          <a:xfrm>
            <a:off x="9389489" y="4657595"/>
            <a:ext cx="0" cy="27985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1" name="Прямая со стрелкой 80">
            <a:extLst>
              <a:ext uri="{FF2B5EF4-FFF2-40B4-BE49-F238E27FC236}">
                <a16:creationId xmlns:a16="http://schemas.microsoft.com/office/drawing/2014/main" id="{4F1D2055-DA6B-45A3-A32D-107CF59FB3C5}"/>
              </a:ext>
            </a:extLst>
          </p:cNvPr>
          <p:cNvCxnSpPr>
            <a:stCxn id="23" idx="6"/>
            <a:endCxn id="24" idx="1"/>
          </p:cNvCxnSpPr>
          <p:nvPr/>
        </p:nvCxnSpPr>
        <p:spPr>
          <a:xfrm>
            <a:off x="9543493" y="4498778"/>
            <a:ext cx="336959" cy="25018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3" name="Прямая соединительная линия 82">
            <a:extLst>
              <a:ext uri="{FF2B5EF4-FFF2-40B4-BE49-F238E27FC236}">
                <a16:creationId xmlns:a16="http://schemas.microsoft.com/office/drawing/2014/main" id="{8C3AA18C-11BF-4C35-AD53-70FEADE64FD3}"/>
              </a:ext>
            </a:extLst>
          </p:cNvPr>
          <p:cNvCxnSpPr>
            <a:stCxn id="19" idx="5"/>
            <a:endCxn id="20" idx="1"/>
          </p:cNvCxnSpPr>
          <p:nvPr/>
        </p:nvCxnSpPr>
        <p:spPr>
          <a:xfrm>
            <a:off x="9634249" y="1580083"/>
            <a:ext cx="208532" cy="135196"/>
          </a:xfrm>
          <a:prstGeom prst="line">
            <a:avLst/>
          </a:prstGeom>
        </p:spPr>
        <p:style>
          <a:lnRef idx="1">
            <a:schemeClr val="dk1"/>
          </a:lnRef>
          <a:fillRef idx="0">
            <a:schemeClr val="dk1"/>
          </a:fillRef>
          <a:effectRef idx="0">
            <a:schemeClr val="dk1"/>
          </a:effectRef>
          <a:fontRef idx="minor">
            <a:schemeClr val="tx1"/>
          </a:fontRef>
        </p:style>
      </p:cxnSp>
      <p:cxnSp>
        <p:nvCxnSpPr>
          <p:cNvPr id="85" name="Прямая соединительная линия 84">
            <a:extLst>
              <a:ext uri="{FF2B5EF4-FFF2-40B4-BE49-F238E27FC236}">
                <a16:creationId xmlns:a16="http://schemas.microsoft.com/office/drawing/2014/main" id="{66A58C98-D892-4A98-A112-E76FB5590767}"/>
              </a:ext>
            </a:extLst>
          </p:cNvPr>
          <p:cNvCxnSpPr>
            <a:cxnSpLocks/>
            <a:endCxn id="39" idx="7"/>
          </p:cNvCxnSpPr>
          <p:nvPr/>
        </p:nvCxnSpPr>
        <p:spPr>
          <a:xfrm flipH="1">
            <a:off x="6483328" y="1909404"/>
            <a:ext cx="112597" cy="227235"/>
          </a:xfrm>
          <a:prstGeom prst="line">
            <a:avLst/>
          </a:prstGeom>
        </p:spPr>
        <p:style>
          <a:lnRef idx="1">
            <a:schemeClr val="dk1"/>
          </a:lnRef>
          <a:fillRef idx="0">
            <a:schemeClr val="dk1"/>
          </a:fillRef>
          <a:effectRef idx="0">
            <a:schemeClr val="dk1"/>
          </a:effectRef>
          <a:fontRef idx="minor">
            <a:schemeClr val="tx1"/>
          </a:fontRef>
        </p:style>
      </p:cxnSp>
      <p:cxnSp>
        <p:nvCxnSpPr>
          <p:cNvPr id="87" name="Прямая соединительная линия 86">
            <a:extLst>
              <a:ext uri="{FF2B5EF4-FFF2-40B4-BE49-F238E27FC236}">
                <a16:creationId xmlns:a16="http://schemas.microsoft.com/office/drawing/2014/main" id="{6933A15F-42DE-4D05-9AAD-5184E17558C6}"/>
              </a:ext>
            </a:extLst>
          </p:cNvPr>
          <p:cNvCxnSpPr>
            <a:cxnSpLocks/>
            <a:stCxn id="31" idx="5"/>
            <a:endCxn id="33" idx="2"/>
          </p:cNvCxnSpPr>
          <p:nvPr/>
        </p:nvCxnSpPr>
        <p:spPr>
          <a:xfrm>
            <a:off x="6331964" y="4832929"/>
            <a:ext cx="231770" cy="199479"/>
          </a:xfrm>
          <a:prstGeom prst="line">
            <a:avLst/>
          </a:prstGeom>
        </p:spPr>
        <p:style>
          <a:lnRef idx="1">
            <a:schemeClr val="dk1"/>
          </a:lnRef>
          <a:fillRef idx="0">
            <a:schemeClr val="dk1"/>
          </a:fillRef>
          <a:effectRef idx="0">
            <a:schemeClr val="dk1"/>
          </a:effectRef>
          <a:fontRef idx="minor">
            <a:schemeClr val="tx1"/>
          </a:fontRef>
        </p:style>
      </p:cxnSp>
      <p:cxnSp>
        <p:nvCxnSpPr>
          <p:cNvPr id="90" name="Прямая соединительная линия 89">
            <a:extLst>
              <a:ext uri="{FF2B5EF4-FFF2-40B4-BE49-F238E27FC236}">
                <a16:creationId xmlns:a16="http://schemas.microsoft.com/office/drawing/2014/main" id="{5D62041F-2281-4584-885D-6A3F6ED9F3CF}"/>
              </a:ext>
            </a:extLst>
          </p:cNvPr>
          <p:cNvCxnSpPr>
            <a:cxnSpLocks/>
            <a:endCxn id="24" idx="3"/>
          </p:cNvCxnSpPr>
          <p:nvPr/>
        </p:nvCxnSpPr>
        <p:spPr>
          <a:xfrm flipV="1">
            <a:off x="9538132" y="4973564"/>
            <a:ext cx="342320" cy="168898"/>
          </a:xfrm>
          <a:prstGeom prst="line">
            <a:avLst/>
          </a:prstGeom>
        </p:spPr>
        <p:style>
          <a:lnRef idx="1">
            <a:schemeClr val="dk1"/>
          </a:lnRef>
          <a:fillRef idx="0">
            <a:schemeClr val="dk1"/>
          </a:fillRef>
          <a:effectRef idx="0">
            <a:schemeClr val="dk1"/>
          </a:effectRef>
          <a:fontRef idx="minor">
            <a:schemeClr val="tx1"/>
          </a:fontRef>
        </p:style>
      </p:cxnSp>
      <p:sp>
        <p:nvSpPr>
          <p:cNvPr id="4" name="TextBox 3">
            <a:extLst>
              <a:ext uri="{FF2B5EF4-FFF2-40B4-BE49-F238E27FC236}">
                <a16:creationId xmlns:a16="http://schemas.microsoft.com/office/drawing/2014/main" id="{611ACDCE-B6FA-49A4-AA47-845FCC4F058D}"/>
              </a:ext>
            </a:extLst>
          </p:cNvPr>
          <p:cNvSpPr txBox="1"/>
          <p:nvPr/>
        </p:nvSpPr>
        <p:spPr>
          <a:xfrm>
            <a:off x="6822542" y="2110440"/>
            <a:ext cx="357790" cy="276999"/>
          </a:xfrm>
          <a:prstGeom prst="rect">
            <a:avLst/>
          </a:prstGeom>
          <a:noFill/>
        </p:spPr>
        <p:txBody>
          <a:bodyPr wrap="none" rtlCol="0">
            <a:spAutoFit/>
          </a:bodyPr>
          <a:lstStyle/>
          <a:p>
            <a:r>
              <a:rPr lang="uk-UA" sz="1200" dirty="0"/>
              <a:t>Л1</a:t>
            </a:r>
            <a:endParaRPr lang="ru-RU" sz="1200" dirty="0"/>
          </a:p>
        </p:txBody>
      </p:sp>
      <p:sp>
        <p:nvSpPr>
          <p:cNvPr id="42" name="TextBox 41">
            <a:extLst>
              <a:ext uri="{FF2B5EF4-FFF2-40B4-BE49-F238E27FC236}">
                <a16:creationId xmlns:a16="http://schemas.microsoft.com/office/drawing/2014/main" id="{5A69446A-E534-4F42-8A60-B17CA35AC6E5}"/>
              </a:ext>
            </a:extLst>
          </p:cNvPr>
          <p:cNvSpPr txBox="1"/>
          <p:nvPr/>
        </p:nvSpPr>
        <p:spPr>
          <a:xfrm>
            <a:off x="9185703" y="1935625"/>
            <a:ext cx="357790" cy="276999"/>
          </a:xfrm>
          <a:prstGeom prst="rect">
            <a:avLst/>
          </a:prstGeom>
          <a:noFill/>
        </p:spPr>
        <p:txBody>
          <a:bodyPr wrap="none" rtlCol="0">
            <a:spAutoFit/>
          </a:bodyPr>
          <a:lstStyle/>
          <a:p>
            <a:r>
              <a:rPr lang="uk-UA" sz="1200" dirty="0"/>
              <a:t>Л2</a:t>
            </a:r>
            <a:endParaRPr lang="ru-RU" sz="1200" dirty="0"/>
          </a:p>
        </p:txBody>
      </p:sp>
      <p:sp>
        <p:nvSpPr>
          <p:cNvPr id="43" name="TextBox 42">
            <a:extLst>
              <a:ext uri="{FF2B5EF4-FFF2-40B4-BE49-F238E27FC236}">
                <a16:creationId xmlns:a16="http://schemas.microsoft.com/office/drawing/2014/main" id="{55DB2665-CD76-421B-845B-D0DBD47F1B15}"/>
              </a:ext>
            </a:extLst>
          </p:cNvPr>
          <p:cNvSpPr txBox="1"/>
          <p:nvPr/>
        </p:nvSpPr>
        <p:spPr>
          <a:xfrm>
            <a:off x="9215754" y="4358726"/>
            <a:ext cx="357790" cy="276999"/>
          </a:xfrm>
          <a:prstGeom prst="rect">
            <a:avLst/>
          </a:prstGeom>
          <a:noFill/>
        </p:spPr>
        <p:txBody>
          <a:bodyPr wrap="none" rtlCol="0">
            <a:spAutoFit/>
          </a:bodyPr>
          <a:lstStyle/>
          <a:p>
            <a:r>
              <a:rPr lang="uk-UA" sz="1200" dirty="0"/>
              <a:t>Л3</a:t>
            </a:r>
            <a:endParaRPr lang="ru-RU" sz="1200" dirty="0"/>
          </a:p>
        </p:txBody>
      </p:sp>
      <p:sp>
        <p:nvSpPr>
          <p:cNvPr id="44" name="TextBox 43">
            <a:extLst>
              <a:ext uri="{FF2B5EF4-FFF2-40B4-BE49-F238E27FC236}">
                <a16:creationId xmlns:a16="http://schemas.microsoft.com/office/drawing/2014/main" id="{0FB4F1F3-2F40-47AF-9223-1A4FC9469DDF}"/>
              </a:ext>
            </a:extLst>
          </p:cNvPr>
          <p:cNvSpPr txBox="1"/>
          <p:nvPr/>
        </p:nvSpPr>
        <p:spPr>
          <a:xfrm>
            <a:off x="6614088" y="4342762"/>
            <a:ext cx="357790" cy="276999"/>
          </a:xfrm>
          <a:prstGeom prst="rect">
            <a:avLst/>
          </a:prstGeom>
          <a:noFill/>
        </p:spPr>
        <p:txBody>
          <a:bodyPr wrap="none" rtlCol="0">
            <a:spAutoFit/>
          </a:bodyPr>
          <a:lstStyle/>
          <a:p>
            <a:r>
              <a:rPr lang="uk-UA" sz="1200" dirty="0"/>
              <a:t>Л4</a:t>
            </a:r>
            <a:endParaRPr lang="ru-RU" sz="1200" dirty="0"/>
          </a:p>
        </p:txBody>
      </p:sp>
      <p:sp>
        <p:nvSpPr>
          <p:cNvPr id="6" name="TextBox 5">
            <a:extLst>
              <a:ext uri="{FF2B5EF4-FFF2-40B4-BE49-F238E27FC236}">
                <a16:creationId xmlns:a16="http://schemas.microsoft.com/office/drawing/2014/main" id="{6D8E1D3D-A792-4DBF-A2CC-950E0EF907BA}"/>
              </a:ext>
            </a:extLst>
          </p:cNvPr>
          <p:cNvSpPr txBox="1"/>
          <p:nvPr/>
        </p:nvSpPr>
        <p:spPr>
          <a:xfrm>
            <a:off x="914400" y="1580083"/>
            <a:ext cx="3448252" cy="369332"/>
          </a:xfrm>
          <a:prstGeom prst="rect">
            <a:avLst/>
          </a:prstGeom>
          <a:noFill/>
        </p:spPr>
        <p:txBody>
          <a:bodyPr wrap="none" rtlCol="0">
            <a:spAutoFit/>
          </a:bodyPr>
          <a:lstStyle/>
          <a:p>
            <a:r>
              <a:rPr lang="uk-UA" dirty="0"/>
              <a:t>Л1,2,3,4 – локальні посередники </a:t>
            </a:r>
            <a:endParaRPr lang="ru-RU" dirty="0"/>
          </a:p>
        </p:txBody>
      </p:sp>
      <p:sp>
        <p:nvSpPr>
          <p:cNvPr id="8" name="TextBox 7">
            <a:extLst>
              <a:ext uri="{FF2B5EF4-FFF2-40B4-BE49-F238E27FC236}">
                <a16:creationId xmlns:a16="http://schemas.microsoft.com/office/drawing/2014/main" id="{1E840721-6E78-4333-8B4D-5FBB04CCB638}"/>
              </a:ext>
            </a:extLst>
          </p:cNvPr>
          <p:cNvSpPr txBox="1"/>
          <p:nvPr/>
        </p:nvSpPr>
        <p:spPr>
          <a:xfrm>
            <a:off x="914400" y="1209287"/>
            <a:ext cx="2676374" cy="369332"/>
          </a:xfrm>
          <a:prstGeom prst="rect">
            <a:avLst/>
          </a:prstGeom>
          <a:noFill/>
        </p:spPr>
        <p:txBody>
          <a:bodyPr wrap="none" rtlCol="0">
            <a:spAutoFit/>
          </a:bodyPr>
          <a:lstStyle/>
          <a:p>
            <a:r>
              <a:rPr lang="uk-UA" dirty="0"/>
              <a:t>ДД – домінуюча держава</a:t>
            </a:r>
            <a:endParaRPr lang="ru-RU" dirty="0"/>
          </a:p>
        </p:txBody>
      </p:sp>
      <p:sp>
        <p:nvSpPr>
          <p:cNvPr id="46" name="TextBox 45">
            <a:extLst>
              <a:ext uri="{FF2B5EF4-FFF2-40B4-BE49-F238E27FC236}">
                <a16:creationId xmlns:a16="http://schemas.microsoft.com/office/drawing/2014/main" id="{0A7543AF-3810-4168-B250-52C83D30A90B}"/>
              </a:ext>
            </a:extLst>
          </p:cNvPr>
          <p:cNvSpPr txBox="1"/>
          <p:nvPr/>
        </p:nvSpPr>
        <p:spPr>
          <a:xfrm>
            <a:off x="8070742" y="3243414"/>
            <a:ext cx="482824" cy="369332"/>
          </a:xfrm>
          <a:prstGeom prst="rect">
            <a:avLst/>
          </a:prstGeom>
          <a:noFill/>
        </p:spPr>
        <p:txBody>
          <a:bodyPr wrap="none" rtlCol="0">
            <a:spAutoFit/>
          </a:bodyPr>
          <a:lstStyle/>
          <a:p>
            <a:r>
              <a:rPr lang="uk-UA" dirty="0"/>
              <a:t>ДД</a:t>
            </a:r>
            <a:endParaRPr lang="ru-RU" dirty="0"/>
          </a:p>
        </p:txBody>
      </p:sp>
      <p:sp>
        <p:nvSpPr>
          <p:cNvPr id="9" name="TextBox 8">
            <a:extLst>
              <a:ext uri="{FF2B5EF4-FFF2-40B4-BE49-F238E27FC236}">
                <a16:creationId xmlns:a16="http://schemas.microsoft.com/office/drawing/2014/main" id="{5F8658A7-8EE5-4519-9C3D-FAE8E1C7C8FA}"/>
              </a:ext>
            </a:extLst>
          </p:cNvPr>
          <p:cNvSpPr txBox="1"/>
          <p:nvPr/>
        </p:nvSpPr>
        <p:spPr>
          <a:xfrm>
            <a:off x="6451494" y="1573441"/>
            <a:ext cx="288862" cy="307777"/>
          </a:xfrm>
          <a:prstGeom prst="rect">
            <a:avLst/>
          </a:prstGeom>
          <a:noFill/>
        </p:spPr>
        <p:txBody>
          <a:bodyPr wrap="none" rtlCol="0">
            <a:spAutoFit/>
          </a:bodyPr>
          <a:lstStyle/>
          <a:p>
            <a:r>
              <a:rPr lang="uk-UA" sz="1400" dirty="0"/>
              <a:t>А</a:t>
            </a:r>
            <a:endParaRPr lang="ru-RU" sz="1400" dirty="0"/>
          </a:p>
        </p:txBody>
      </p:sp>
      <p:sp>
        <p:nvSpPr>
          <p:cNvPr id="48" name="TextBox 47">
            <a:extLst>
              <a:ext uri="{FF2B5EF4-FFF2-40B4-BE49-F238E27FC236}">
                <a16:creationId xmlns:a16="http://schemas.microsoft.com/office/drawing/2014/main" id="{FA11FB62-70E1-4ED3-B4C7-05A06DAD4427}"/>
              </a:ext>
            </a:extLst>
          </p:cNvPr>
          <p:cNvSpPr txBox="1"/>
          <p:nvPr/>
        </p:nvSpPr>
        <p:spPr>
          <a:xfrm>
            <a:off x="6212458" y="2099740"/>
            <a:ext cx="269626" cy="307777"/>
          </a:xfrm>
          <a:prstGeom prst="rect">
            <a:avLst/>
          </a:prstGeom>
          <a:noFill/>
        </p:spPr>
        <p:txBody>
          <a:bodyPr wrap="none" rtlCol="0">
            <a:spAutoFit/>
          </a:bodyPr>
          <a:lstStyle/>
          <a:p>
            <a:r>
              <a:rPr lang="uk-UA" sz="1400" dirty="0"/>
              <a:t>З</a:t>
            </a:r>
            <a:endParaRPr lang="ru-RU" sz="1400" dirty="0"/>
          </a:p>
        </p:txBody>
      </p:sp>
      <p:sp>
        <p:nvSpPr>
          <p:cNvPr id="49" name="TextBox 48">
            <a:extLst>
              <a:ext uri="{FF2B5EF4-FFF2-40B4-BE49-F238E27FC236}">
                <a16:creationId xmlns:a16="http://schemas.microsoft.com/office/drawing/2014/main" id="{1ABB1C3A-88FC-43BC-BAB0-8A7DA9CE0A0E}"/>
              </a:ext>
            </a:extLst>
          </p:cNvPr>
          <p:cNvSpPr txBox="1"/>
          <p:nvPr/>
        </p:nvSpPr>
        <p:spPr>
          <a:xfrm>
            <a:off x="9393701" y="1325904"/>
            <a:ext cx="280846" cy="307777"/>
          </a:xfrm>
          <a:prstGeom prst="rect">
            <a:avLst/>
          </a:prstGeom>
          <a:noFill/>
        </p:spPr>
        <p:txBody>
          <a:bodyPr wrap="none" rtlCol="0">
            <a:spAutoFit/>
          </a:bodyPr>
          <a:lstStyle/>
          <a:p>
            <a:r>
              <a:rPr lang="uk-UA" sz="1400" dirty="0"/>
              <a:t>Б</a:t>
            </a:r>
            <a:endParaRPr lang="ru-RU" sz="1400" dirty="0"/>
          </a:p>
        </p:txBody>
      </p:sp>
      <p:sp>
        <p:nvSpPr>
          <p:cNvPr id="50" name="TextBox 49">
            <a:extLst>
              <a:ext uri="{FF2B5EF4-FFF2-40B4-BE49-F238E27FC236}">
                <a16:creationId xmlns:a16="http://schemas.microsoft.com/office/drawing/2014/main" id="{32710C73-EC48-4DB3-9893-2A157EB29FC4}"/>
              </a:ext>
            </a:extLst>
          </p:cNvPr>
          <p:cNvSpPr txBox="1"/>
          <p:nvPr/>
        </p:nvSpPr>
        <p:spPr>
          <a:xfrm>
            <a:off x="9806995" y="1678620"/>
            <a:ext cx="282450" cy="307777"/>
          </a:xfrm>
          <a:prstGeom prst="rect">
            <a:avLst/>
          </a:prstGeom>
          <a:noFill/>
        </p:spPr>
        <p:txBody>
          <a:bodyPr wrap="none" rtlCol="0">
            <a:spAutoFit/>
          </a:bodyPr>
          <a:lstStyle/>
          <a:p>
            <a:r>
              <a:rPr lang="uk-UA" sz="1400" dirty="0"/>
              <a:t>В</a:t>
            </a:r>
            <a:endParaRPr lang="ru-RU" sz="1400" dirty="0"/>
          </a:p>
        </p:txBody>
      </p:sp>
      <p:sp>
        <p:nvSpPr>
          <p:cNvPr id="52" name="TextBox 51">
            <a:extLst>
              <a:ext uri="{FF2B5EF4-FFF2-40B4-BE49-F238E27FC236}">
                <a16:creationId xmlns:a16="http://schemas.microsoft.com/office/drawing/2014/main" id="{4660AA84-271E-41D9-B585-9A3EAACF8AC4}"/>
              </a:ext>
            </a:extLst>
          </p:cNvPr>
          <p:cNvSpPr txBox="1"/>
          <p:nvPr/>
        </p:nvSpPr>
        <p:spPr>
          <a:xfrm>
            <a:off x="9863706" y="4712303"/>
            <a:ext cx="261610" cy="307777"/>
          </a:xfrm>
          <a:prstGeom prst="rect">
            <a:avLst/>
          </a:prstGeom>
          <a:noFill/>
        </p:spPr>
        <p:txBody>
          <a:bodyPr wrap="none" rtlCol="0">
            <a:spAutoFit/>
          </a:bodyPr>
          <a:lstStyle/>
          <a:p>
            <a:r>
              <a:rPr lang="uk-UA" sz="1400" dirty="0"/>
              <a:t>Г</a:t>
            </a:r>
            <a:endParaRPr lang="ru-RU" sz="1400" dirty="0"/>
          </a:p>
        </p:txBody>
      </p:sp>
      <p:sp>
        <p:nvSpPr>
          <p:cNvPr id="53" name="TextBox 52">
            <a:extLst>
              <a:ext uri="{FF2B5EF4-FFF2-40B4-BE49-F238E27FC236}">
                <a16:creationId xmlns:a16="http://schemas.microsoft.com/office/drawing/2014/main" id="{3B1C8DFF-F112-434C-9525-769095796A39}"/>
              </a:ext>
            </a:extLst>
          </p:cNvPr>
          <p:cNvSpPr txBox="1"/>
          <p:nvPr/>
        </p:nvSpPr>
        <p:spPr>
          <a:xfrm>
            <a:off x="9264030" y="4932668"/>
            <a:ext cx="300082" cy="307777"/>
          </a:xfrm>
          <a:prstGeom prst="rect">
            <a:avLst/>
          </a:prstGeom>
          <a:noFill/>
        </p:spPr>
        <p:txBody>
          <a:bodyPr wrap="none" rtlCol="0">
            <a:spAutoFit/>
          </a:bodyPr>
          <a:lstStyle/>
          <a:p>
            <a:r>
              <a:rPr lang="uk-UA" sz="1400" dirty="0"/>
              <a:t>Д</a:t>
            </a:r>
            <a:endParaRPr lang="ru-RU" sz="1400" dirty="0"/>
          </a:p>
        </p:txBody>
      </p:sp>
      <p:sp>
        <p:nvSpPr>
          <p:cNvPr id="54" name="TextBox 53">
            <a:extLst>
              <a:ext uri="{FF2B5EF4-FFF2-40B4-BE49-F238E27FC236}">
                <a16:creationId xmlns:a16="http://schemas.microsoft.com/office/drawing/2014/main" id="{D8B6C9F5-F0C8-4C08-A9ED-71C017DD438D}"/>
              </a:ext>
            </a:extLst>
          </p:cNvPr>
          <p:cNvSpPr txBox="1"/>
          <p:nvPr/>
        </p:nvSpPr>
        <p:spPr>
          <a:xfrm>
            <a:off x="6592302" y="4878980"/>
            <a:ext cx="272832" cy="307777"/>
          </a:xfrm>
          <a:prstGeom prst="rect">
            <a:avLst/>
          </a:prstGeom>
          <a:noFill/>
        </p:spPr>
        <p:txBody>
          <a:bodyPr wrap="none" rtlCol="0">
            <a:spAutoFit/>
          </a:bodyPr>
          <a:lstStyle/>
          <a:p>
            <a:r>
              <a:rPr lang="uk-UA" sz="1400" dirty="0"/>
              <a:t>Е</a:t>
            </a:r>
            <a:endParaRPr lang="ru-RU" sz="1400" dirty="0"/>
          </a:p>
        </p:txBody>
      </p:sp>
      <p:sp>
        <p:nvSpPr>
          <p:cNvPr id="55" name="TextBox 54">
            <a:extLst>
              <a:ext uri="{FF2B5EF4-FFF2-40B4-BE49-F238E27FC236}">
                <a16:creationId xmlns:a16="http://schemas.microsoft.com/office/drawing/2014/main" id="{6F3409A2-1856-451B-8263-E3FBD8605A1D}"/>
              </a:ext>
            </a:extLst>
          </p:cNvPr>
          <p:cNvSpPr txBox="1"/>
          <p:nvPr/>
        </p:nvSpPr>
        <p:spPr>
          <a:xfrm>
            <a:off x="6066066" y="4561811"/>
            <a:ext cx="328936" cy="307777"/>
          </a:xfrm>
          <a:prstGeom prst="rect">
            <a:avLst/>
          </a:prstGeom>
          <a:noFill/>
        </p:spPr>
        <p:txBody>
          <a:bodyPr wrap="none" rtlCol="0">
            <a:spAutoFit/>
          </a:bodyPr>
          <a:lstStyle/>
          <a:p>
            <a:r>
              <a:rPr lang="uk-UA" sz="1400" dirty="0"/>
              <a:t>Ж</a:t>
            </a:r>
            <a:endParaRPr lang="ru-RU" sz="1400" dirty="0"/>
          </a:p>
        </p:txBody>
      </p:sp>
      <p:sp>
        <p:nvSpPr>
          <p:cNvPr id="10" name="TextBox 9">
            <a:extLst>
              <a:ext uri="{FF2B5EF4-FFF2-40B4-BE49-F238E27FC236}">
                <a16:creationId xmlns:a16="http://schemas.microsoft.com/office/drawing/2014/main" id="{B207519B-A063-4E12-BBAF-91BFABE4BFA3}"/>
              </a:ext>
            </a:extLst>
          </p:cNvPr>
          <p:cNvSpPr txBox="1"/>
          <p:nvPr/>
        </p:nvSpPr>
        <p:spPr>
          <a:xfrm>
            <a:off x="877637" y="1967880"/>
            <a:ext cx="3552511" cy="369332"/>
          </a:xfrm>
          <a:prstGeom prst="rect">
            <a:avLst/>
          </a:prstGeom>
          <a:noFill/>
        </p:spPr>
        <p:txBody>
          <a:bodyPr wrap="none" rtlCol="0">
            <a:spAutoFit/>
          </a:bodyPr>
          <a:lstStyle/>
          <a:p>
            <a:r>
              <a:rPr lang="uk-UA" dirty="0"/>
              <a:t>А,Б,В,Г,Д,Е,Ж,З – локальні суб’єкти</a:t>
            </a:r>
            <a:endParaRPr lang="ru-RU" dirty="0"/>
          </a:p>
        </p:txBody>
      </p:sp>
      <p:sp>
        <p:nvSpPr>
          <p:cNvPr id="56" name="Овал 55">
            <a:extLst>
              <a:ext uri="{FF2B5EF4-FFF2-40B4-BE49-F238E27FC236}">
                <a16:creationId xmlns:a16="http://schemas.microsoft.com/office/drawing/2014/main" id="{8DC9072F-C32B-4329-B06B-F284FAAC1C9C}"/>
              </a:ext>
            </a:extLst>
          </p:cNvPr>
          <p:cNvSpPr/>
          <p:nvPr/>
        </p:nvSpPr>
        <p:spPr>
          <a:xfrm>
            <a:off x="943015" y="3341496"/>
            <a:ext cx="823546" cy="749531"/>
          </a:xfrm>
          <a:prstGeom prst="ellipse">
            <a:avLst/>
          </a:prstGeom>
          <a:ln>
            <a:prstDash val="dashDot"/>
          </a:ln>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12" name="TextBox 11">
            <a:extLst>
              <a:ext uri="{FF2B5EF4-FFF2-40B4-BE49-F238E27FC236}">
                <a16:creationId xmlns:a16="http://schemas.microsoft.com/office/drawing/2014/main" id="{3CFA84EA-D02E-42B8-9AEF-5004417193DF}"/>
              </a:ext>
            </a:extLst>
          </p:cNvPr>
          <p:cNvSpPr txBox="1"/>
          <p:nvPr/>
        </p:nvSpPr>
        <p:spPr>
          <a:xfrm>
            <a:off x="1743253" y="3528032"/>
            <a:ext cx="2471959" cy="369332"/>
          </a:xfrm>
          <a:prstGeom prst="rect">
            <a:avLst/>
          </a:prstGeom>
          <a:noFill/>
        </p:spPr>
        <p:txBody>
          <a:bodyPr wrap="none" rtlCol="0">
            <a:spAutoFit/>
          </a:bodyPr>
          <a:lstStyle/>
          <a:p>
            <a:r>
              <a:rPr lang="uk-UA" dirty="0"/>
              <a:t> – імперська периферія</a:t>
            </a:r>
            <a:endParaRPr lang="ru-RU" dirty="0"/>
          </a:p>
        </p:txBody>
      </p:sp>
      <p:cxnSp>
        <p:nvCxnSpPr>
          <p:cNvPr id="14" name="Прямая со стрелкой 13">
            <a:extLst>
              <a:ext uri="{FF2B5EF4-FFF2-40B4-BE49-F238E27FC236}">
                <a16:creationId xmlns:a16="http://schemas.microsoft.com/office/drawing/2014/main" id="{D853A884-A52C-4927-9948-10E7F1AF0485}"/>
              </a:ext>
            </a:extLst>
          </p:cNvPr>
          <p:cNvCxnSpPr>
            <a:cxnSpLocks/>
          </p:cNvCxnSpPr>
          <p:nvPr/>
        </p:nvCxnSpPr>
        <p:spPr>
          <a:xfrm>
            <a:off x="985302" y="4438611"/>
            <a:ext cx="58029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61" name="TextBox 60">
            <a:extLst>
              <a:ext uri="{FF2B5EF4-FFF2-40B4-BE49-F238E27FC236}">
                <a16:creationId xmlns:a16="http://schemas.microsoft.com/office/drawing/2014/main" id="{43E1F959-AE28-4D46-A54F-C66420432460}"/>
              </a:ext>
            </a:extLst>
          </p:cNvPr>
          <p:cNvSpPr txBox="1"/>
          <p:nvPr/>
        </p:nvSpPr>
        <p:spPr>
          <a:xfrm>
            <a:off x="1732649" y="4253945"/>
            <a:ext cx="2107821" cy="369332"/>
          </a:xfrm>
          <a:prstGeom prst="rect">
            <a:avLst/>
          </a:prstGeom>
          <a:noFill/>
        </p:spPr>
        <p:txBody>
          <a:bodyPr wrap="none" rtlCol="0">
            <a:spAutoFit/>
          </a:bodyPr>
          <a:lstStyle/>
          <a:p>
            <a:r>
              <a:rPr lang="uk-UA" dirty="0"/>
              <a:t> – владні відносини</a:t>
            </a:r>
            <a:endParaRPr lang="ru-RU" dirty="0"/>
          </a:p>
        </p:txBody>
      </p:sp>
      <p:cxnSp>
        <p:nvCxnSpPr>
          <p:cNvPr id="17" name="Прямая соединительная линия 16">
            <a:extLst>
              <a:ext uri="{FF2B5EF4-FFF2-40B4-BE49-F238E27FC236}">
                <a16:creationId xmlns:a16="http://schemas.microsoft.com/office/drawing/2014/main" id="{9E48569A-033D-4C3D-9DAB-5CEFCCB3050A}"/>
              </a:ext>
            </a:extLst>
          </p:cNvPr>
          <p:cNvCxnSpPr/>
          <p:nvPr/>
        </p:nvCxnSpPr>
        <p:spPr>
          <a:xfrm>
            <a:off x="985302" y="5097150"/>
            <a:ext cx="580292" cy="0"/>
          </a:xfrm>
          <a:prstGeom prst="line">
            <a:avLst/>
          </a:prstGeom>
        </p:spPr>
        <p:style>
          <a:lnRef idx="1">
            <a:schemeClr val="dk1"/>
          </a:lnRef>
          <a:fillRef idx="0">
            <a:schemeClr val="dk1"/>
          </a:fillRef>
          <a:effectRef idx="0">
            <a:schemeClr val="dk1"/>
          </a:effectRef>
          <a:fontRef idx="minor">
            <a:schemeClr val="tx1"/>
          </a:fontRef>
        </p:style>
      </p:cxnSp>
      <p:sp>
        <p:nvSpPr>
          <p:cNvPr id="65" name="TextBox 64">
            <a:extLst>
              <a:ext uri="{FF2B5EF4-FFF2-40B4-BE49-F238E27FC236}">
                <a16:creationId xmlns:a16="http://schemas.microsoft.com/office/drawing/2014/main" id="{02CB497E-8A27-48F7-A129-472447DF7AE0}"/>
              </a:ext>
            </a:extLst>
          </p:cNvPr>
          <p:cNvSpPr txBox="1"/>
          <p:nvPr/>
        </p:nvSpPr>
        <p:spPr>
          <a:xfrm>
            <a:off x="1695093" y="4913691"/>
            <a:ext cx="2881558" cy="369332"/>
          </a:xfrm>
          <a:prstGeom prst="rect">
            <a:avLst/>
          </a:prstGeom>
          <a:noFill/>
        </p:spPr>
        <p:txBody>
          <a:bodyPr wrap="none" rtlCol="0">
            <a:spAutoFit/>
          </a:bodyPr>
          <a:lstStyle/>
          <a:p>
            <a:r>
              <a:rPr lang="uk-UA" dirty="0"/>
              <a:t> – неавторитарні відносини</a:t>
            </a:r>
            <a:endParaRPr lang="ru-RU" dirty="0"/>
          </a:p>
        </p:txBody>
      </p:sp>
      <p:sp>
        <p:nvSpPr>
          <p:cNvPr id="67" name="Овал 66">
            <a:extLst>
              <a:ext uri="{FF2B5EF4-FFF2-40B4-BE49-F238E27FC236}">
                <a16:creationId xmlns:a16="http://schemas.microsoft.com/office/drawing/2014/main" id="{5BE23167-B238-4C63-831C-8C45A32B52AC}"/>
              </a:ext>
            </a:extLst>
          </p:cNvPr>
          <p:cNvSpPr/>
          <p:nvPr/>
        </p:nvSpPr>
        <p:spPr>
          <a:xfrm>
            <a:off x="944746" y="2370797"/>
            <a:ext cx="823546" cy="749531"/>
          </a:xfrm>
          <a:prstGeom prst="ellipse">
            <a:avLst/>
          </a:prstGeom>
          <a:ln>
            <a:prstDash val="solid"/>
          </a:ln>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69" name="TextBox 68">
            <a:extLst>
              <a:ext uri="{FF2B5EF4-FFF2-40B4-BE49-F238E27FC236}">
                <a16:creationId xmlns:a16="http://schemas.microsoft.com/office/drawing/2014/main" id="{B6C895B0-49CC-498E-A597-E5E25DC4371C}"/>
              </a:ext>
            </a:extLst>
          </p:cNvPr>
          <p:cNvSpPr txBox="1"/>
          <p:nvPr/>
        </p:nvSpPr>
        <p:spPr>
          <a:xfrm>
            <a:off x="1744984" y="2557333"/>
            <a:ext cx="2347759" cy="369332"/>
          </a:xfrm>
          <a:prstGeom prst="rect">
            <a:avLst/>
          </a:prstGeom>
          <a:noFill/>
        </p:spPr>
        <p:txBody>
          <a:bodyPr wrap="none" rtlCol="0">
            <a:spAutoFit/>
          </a:bodyPr>
          <a:lstStyle/>
          <a:p>
            <a:r>
              <a:rPr lang="uk-UA" dirty="0"/>
              <a:t> – міжнародний актор</a:t>
            </a:r>
            <a:endParaRPr lang="ru-RU" dirty="0"/>
          </a:p>
        </p:txBody>
      </p:sp>
    </p:spTree>
    <p:extLst>
      <p:ext uri="{BB962C8B-B14F-4D97-AF65-F5344CB8AC3E}">
        <p14:creationId xmlns:p14="http://schemas.microsoft.com/office/powerpoint/2010/main" val="10407723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DB51DFE-944E-45FF-B5F1-6A46AF825FC1}"/>
              </a:ext>
            </a:extLst>
          </p:cNvPr>
          <p:cNvSpPr>
            <a:spLocks noGrp="1"/>
          </p:cNvSpPr>
          <p:nvPr>
            <p:ph type="title"/>
          </p:nvPr>
        </p:nvSpPr>
        <p:spPr>
          <a:xfrm>
            <a:off x="838200" y="365125"/>
            <a:ext cx="10515600" cy="426183"/>
          </a:xfrm>
        </p:spPr>
        <p:txBody>
          <a:bodyPr/>
          <a:lstStyle/>
          <a:p>
            <a:r>
              <a:rPr kumimoji="0" lang="uk-UA" sz="2000" b="1" i="0" u="none" strike="noStrike" kern="1200" cap="none" spc="0" normalizeH="0" baseline="0" noProof="0" dirty="0">
                <a:ln>
                  <a:noFill/>
                </a:ln>
                <a:solidFill>
                  <a:prstClr val="black"/>
                </a:solidFill>
                <a:effectLst/>
                <a:uLnTx/>
                <a:uFillTx/>
                <a:latin typeface="Calibri Light" panose="020F0302020204030204"/>
                <a:ea typeface="+mj-ea"/>
                <a:cs typeface="+mj-cs"/>
              </a:rPr>
              <a:t>Концепції сили-влади в міжнародних дослідженнях</a:t>
            </a:r>
            <a:endParaRPr lang="ru-RU" dirty="0"/>
          </a:p>
        </p:txBody>
      </p:sp>
      <p:sp>
        <p:nvSpPr>
          <p:cNvPr id="3" name="Объект 2">
            <a:extLst>
              <a:ext uri="{FF2B5EF4-FFF2-40B4-BE49-F238E27FC236}">
                <a16:creationId xmlns:a16="http://schemas.microsoft.com/office/drawing/2014/main" id="{085565D0-15EE-41A4-AE51-57415CCD7A2D}"/>
              </a:ext>
            </a:extLst>
          </p:cNvPr>
          <p:cNvSpPr>
            <a:spLocks noGrp="1"/>
          </p:cNvSpPr>
          <p:nvPr>
            <p:ph idx="1"/>
          </p:nvPr>
        </p:nvSpPr>
        <p:spPr>
          <a:xfrm>
            <a:off x="838200" y="879231"/>
            <a:ext cx="10515600" cy="5297732"/>
          </a:xfrm>
        </p:spPr>
        <p:txBody>
          <a:bodyPr>
            <a:normAutofit/>
          </a:bodyPr>
          <a:lstStyle/>
          <a:p>
            <a:r>
              <a:rPr lang="uk-UA" sz="1800" dirty="0"/>
              <a:t>Ознаками імперського типу структури є:</a:t>
            </a:r>
          </a:p>
          <a:p>
            <a:pPr>
              <a:buFontTx/>
              <a:buChar char="-"/>
            </a:pPr>
            <a:r>
              <a:rPr lang="uk-UA" sz="1800" dirty="0"/>
              <a:t>Непряме правління</a:t>
            </a:r>
          </a:p>
          <a:p>
            <a:pPr>
              <a:buFontTx/>
              <a:buChar char="-"/>
            </a:pPr>
            <a:r>
              <a:rPr lang="uk-UA" sz="1800" dirty="0"/>
              <a:t>Неоднакові умови політичного контракту між домінуючою державою та залежними державами</a:t>
            </a:r>
          </a:p>
          <a:p>
            <a:pPr>
              <a:buFontTx/>
              <a:buChar char="-"/>
            </a:pPr>
            <a:r>
              <a:rPr lang="uk-UA" sz="1800" dirty="0"/>
              <a:t>Сегментація периферії та обмеження на створення горизонтальних зв’язків</a:t>
            </a:r>
          </a:p>
          <a:p>
            <a:pPr marL="0" indent="0">
              <a:buNone/>
            </a:pPr>
            <a:r>
              <a:rPr lang="uk-UA" sz="1800" dirty="0">
                <a:effectLst/>
                <a:latin typeface="Calibri" panose="020F0502020204030204" pitchFamily="34" charset="0"/>
                <a:ea typeface="Calibri" panose="020F0502020204030204" pitchFamily="34" charset="0"/>
                <a:cs typeface="Times New Roman" panose="02020603050405020304" pitchFamily="18" charset="0"/>
              </a:rPr>
              <a:t>Особливості імперської архітектури проявляються в різних комбінаціях безпосереднього контролю та опосередкованих форм домінування, ступенем проникнення імперської держав в периферійну зону системи міжнародних відносин. Імперії, таким чином, відрізняються «довжиною» ланцюга посередників, що відділяє метрополії від загалу міжнародних акторів. Неформальні імперії характеризуються високою автономією посередників по відношенню до метрополії. В основі імперії, як і інших форм соціальних систем, лежить розмежування функції, прав та обов’язків. Проте для цієї форми «суспільного контракту» характерна суттєва асиметрія подібного розподілу, кожна підсистема відносин «метрополія – домініон» являє собою окремий унікальний випадок, що відрізняється від аналогічних взаємин в рамках існуючої імперії. Держави, які відносяться до периферії, обмежені у створенні горизонтальних зв’язків з іншими міжнародними акторами за межами локального домена. Домінуюча держава зосереджує на собі політичні, економічні, культурні та всі інші контакти держав периферії з зовнішнім міжнародним середовищем.</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uk-UA" sz="1800" dirty="0"/>
          </a:p>
        </p:txBody>
      </p:sp>
    </p:spTree>
    <p:extLst>
      <p:ext uri="{BB962C8B-B14F-4D97-AF65-F5344CB8AC3E}">
        <p14:creationId xmlns:p14="http://schemas.microsoft.com/office/powerpoint/2010/main" val="32727502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DB51DFE-944E-45FF-B5F1-6A46AF825FC1}"/>
              </a:ext>
            </a:extLst>
          </p:cNvPr>
          <p:cNvSpPr>
            <a:spLocks noGrp="1"/>
          </p:cNvSpPr>
          <p:nvPr>
            <p:ph type="title"/>
          </p:nvPr>
        </p:nvSpPr>
        <p:spPr>
          <a:xfrm>
            <a:off x="838200" y="365125"/>
            <a:ext cx="10515600" cy="426183"/>
          </a:xfrm>
        </p:spPr>
        <p:txBody>
          <a:bodyPr/>
          <a:lstStyle/>
          <a:p>
            <a:r>
              <a:rPr kumimoji="0" lang="uk-UA" sz="2000" b="1" i="0" u="none" strike="noStrike" kern="1200" cap="none" spc="0" normalizeH="0" baseline="0" dirty="0">
                <a:ln>
                  <a:noFill/>
                </a:ln>
                <a:solidFill>
                  <a:prstClr val="black"/>
                </a:solidFill>
                <a:effectLst/>
                <a:uLnTx/>
                <a:uFillTx/>
                <a:latin typeface="Calibri Light" panose="020F0302020204030204"/>
                <a:ea typeface="+mj-ea"/>
                <a:cs typeface="+mj-cs"/>
              </a:rPr>
              <a:t>Система засобів зовнішньої політики</a:t>
            </a:r>
            <a:endParaRPr lang="uk-UA" dirty="0"/>
          </a:p>
        </p:txBody>
      </p:sp>
      <p:sp>
        <p:nvSpPr>
          <p:cNvPr id="3" name="Объект 2">
            <a:extLst>
              <a:ext uri="{FF2B5EF4-FFF2-40B4-BE49-F238E27FC236}">
                <a16:creationId xmlns:a16="http://schemas.microsoft.com/office/drawing/2014/main" id="{085565D0-15EE-41A4-AE51-57415CCD7A2D}"/>
              </a:ext>
            </a:extLst>
          </p:cNvPr>
          <p:cNvSpPr>
            <a:spLocks noGrp="1"/>
          </p:cNvSpPr>
          <p:nvPr>
            <p:ph idx="1"/>
          </p:nvPr>
        </p:nvSpPr>
        <p:spPr>
          <a:xfrm>
            <a:off x="838200" y="879231"/>
            <a:ext cx="10515600" cy="5297732"/>
          </a:xfrm>
        </p:spPr>
        <p:txBody>
          <a:bodyPr>
            <a:normAutofit/>
          </a:bodyPr>
          <a:lstStyle/>
          <a:p>
            <a:r>
              <a:rPr lang="uk-UA" sz="1800" dirty="0"/>
              <a:t>Компоненти зовнішньополітичного потенціалу держави</a:t>
            </a:r>
          </a:p>
          <a:p>
            <a:pPr>
              <a:buFontTx/>
              <a:buChar char="-"/>
            </a:pPr>
            <a:r>
              <a:rPr lang="uk-UA" sz="1800" dirty="0"/>
              <a:t>Геополітичні (розмір території, регіональне розташування, кліматична зона)</a:t>
            </a:r>
          </a:p>
          <a:p>
            <a:pPr>
              <a:buFontTx/>
              <a:buChar char="-"/>
            </a:pPr>
            <a:r>
              <a:rPr lang="uk-UA" sz="1800" dirty="0"/>
              <a:t>Природні ресурси (джерела енергії, сировина база, сільськогосподарський потенціал, водні ресурси)</a:t>
            </a:r>
          </a:p>
          <a:p>
            <a:pPr>
              <a:buFontTx/>
              <a:buChar char="-"/>
            </a:pPr>
            <a:r>
              <a:rPr lang="uk-UA" sz="1800" dirty="0"/>
              <a:t>Населення (чисельність, демографічна структура та динаміка, рівень урбанізації, рівень освіти)</a:t>
            </a:r>
          </a:p>
          <a:p>
            <a:pPr>
              <a:buFontTx/>
              <a:buChar char="-"/>
            </a:pPr>
            <a:r>
              <a:rPr lang="uk-UA" sz="1800" dirty="0"/>
              <a:t>Економічний потенціал (розміри та структура економіки, розміри та структура зовнішньої торгівлі, місце країни на фінансових ринках та ринку капіталу)</a:t>
            </a:r>
          </a:p>
          <a:p>
            <a:pPr>
              <a:buFontTx/>
              <a:buChar char="-"/>
            </a:pPr>
            <a:r>
              <a:rPr lang="uk-UA" sz="1800" dirty="0"/>
              <a:t>Науково-технічний потенціал</a:t>
            </a:r>
          </a:p>
          <a:p>
            <a:pPr>
              <a:buFontTx/>
              <a:buChar char="-"/>
            </a:pPr>
            <a:r>
              <a:rPr lang="uk-UA" sz="1800" dirty="0"/>
              <a:t>Військова могутність (розмір збройних сил, їх структура та оснащення; організація збройних сил та бойовий досвід, розмір військового бюджету, розміри експорту озброєнь)</a:t>
            </a:r>
          </a:p>
          <a:p>
            <a:pPr>
              <a:buFontTx/>
              <a:buChar char="-"/>
            </a:pPr>
            <a:r>
              <a:rPr lang="uk-UA" sz="1800" dirty="0"/>
              <a:t>Політико-ідеологічні фактори (соціальна солідарність, ступень підтримки владних інституцій, ступень асоціації населення з існуючою політичною, соціальною та економічною моделлю організації суспільного життя)</a:t>
            </a:r>
          </a:p>
          <a:p>
            <a:pPr>
              <a:buFontTx/>
              <a:buChar char="-"/>
            </a:pPr>
            <a:r>
              <a:rPr lang="uk-UA" sz="1800" dirty="0"/>
              <a:t>Якість державного управляння (матеріально-технічне забезпечення, інформативна обізнаність, достатній рівень аналітичної експертизи та компетентності політики, здатність до стратегічного планування, ефективне взаємодія всіх інститутів держави)</a:t>
            </a:r>
          </a:p>
          <a:p>
            <a:pPr>
              <a:buFontTx/>
              <a:buChar char="-"/>
            </a:pPr>
            <a:endParaRPr lang="uk-UA" sz="1800" dirty="0"/>
          </a:p>
          <a:p>
            <a:pPr marL="0" indent="0">
              <a:buNone/>
            </a:pPr>
            <a:endParaRPr lang="uk-UA" sz="1800" dirty="0"/>
          </a:p>
        </p:txBody>
      </p:sp>
    </p:spTree>
    <p:extLst>
      <p:ext uri="{BB962C8B-B14F-4D97-AF65-F5344CB8AC3E}">
        <p14:creationId xmlns:p14="http://schemas.microsoft.com/office/powerpoint/2010/main" val="26095576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1691</TotalTime>
  <Words>2204</Words>
  <Application>Microsoft Office PowerPoint</Application>
  <PresentationFormat>Широкоэкранный</PresentationFormat>
  <Paragraphs>191</Paragraphs>
  <Slides>16</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16</vt:i4>
      </vt:variant>
    </vt:vector>
  </HeadingPairs>
  <TitlesOfParts>
    <vt:vector size="22" baseType="lpstr">
      <vt:lpstr>Arial</vt:lpstr>
      <vt:lpstr>Calibri</vt:lpstr>
      <vt:lpstr>Calibri Light</vt:lpstr>
      <vt:lpstr>Cambria Math</vt:lpstr>
      <vt:lpstr>Courier New</vt:lpstr>
      <vt:lpstr>Тема Office</vt:lpstr>
      <vt:lpstr>Концепції сили-влади в міжнародних дослідженнях</vt:lpstr>
      <vt:lpstr>Концепції сили-влади в міжнародних дослідженнях</vt:lpstr>
      <vt:lpstr>Концепції сили-влади в міжнародних дослідженнях</vt:lpstr>
      <vt:lpstr>Концепції сили-влади в міжнародних дослідженнях</vt:lpstr>
      <vt:lpstr>Концепції сили-влади в міжнародних дослідженнях</vt:lpstr>
      <vt:lpstr>Концепції сили-влади в міжнародних дослідженнях</vt:lpstr>
      <vt:lpstr>Концепції сили-влади в міжнародних дослідженнях</vt:lpstr>
      <vt:lpstr>Концепції сили-влади в міжнародних дослідженнях</vt:lpstr>
      <vt:lpstr>Система засобів зовнішньої політики</vt:lpstr>
      <vt:lpstr>Система засобів зовнішньої політики</vt:lpstr>
      <vt:lpstr>Система засобів зовнішньої політики</vt:lpstr>
      <vt:lpstr>Система засобів зовнішньої політики</vt:lpstr>
      <vt:lpstr>Система засобів зовнішньої політики</vt:lpstr>
      <vt:lpstr>Система засобів зовнішньої політики</vt:lpstr>
      <vt:lpstr>Система засобів зовнішньої політики</vt:lpstr>
      <vt:lpstr>Система засобів зовнішньої політики</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Концепції сили-влади в міжнародних дослідженнях</dc:title>
  <dc:creator>Суботін Андрій Анатолійович</dc:creator>
  <cp:lastModifiedBy>Суботін Андрій Анатолійович</cp:lastModifiedBy>
  <cp:revision>126</cp:revision>
  <dcterms:created xsi:type="dcterms:W3CDTF">2020-11-07T22:56:37Z</dcterms:created>
  <dcterms:modified xsi:type="dcterms:W3CDTF">2020-11-16T10:33:42Z</dcterms:modified>
</cp:coreProperties>
</file>