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9" r:id="rId2"/>
    <p:sldId id="257" r:id="rId3"/>
    <p:sldId id="260" r:id="rId4"/>
    <p:sldId id="258" r:id="rId5"/>
    <p:sldId id="263" r:id="rId6"/>
    <p:sldId id="261" r:id="rId7"/>
    <p:sldId id="262"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9" d="100"/>
          <a:sy n="109" d="100"/>
        </p:scale>
        <p:origin x="636" y="10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943F2A1B-05A1-465F-88E0-16F8B121B584}"/>
              </a:ext>
            </a:extLst>
          </p:cNvPr>
          <p:cNvSpPr>
            <a:spLocks noGrp="1"/>
          </p:cNvSpPr>
          <p:nvPr>
            <p:ph type="ctrTitle"/>
          </p:nvPr>
        </p:nvSpPr>
        <p:spPr>
          <a:xfrm>
            <a:off x="1524000" y="1122363"/>
            <a:ext cx="9144000" cy="2387600"/>
          </a:xfrm>
        </p:spPr>
        <p:txBody>
          <a:bodyPr anchor="b"/>
          <a:lstStyle>
            <a:lvl1pPr algn="ctr">
              <a:defRPr sz="6000"/>
            </a:lvl1pPr>
          </a:lstStyle>
          <a:p>
            <a:r>
              <a:rPr lang="ru-RU"/>
              <a:t>Образец заголовка</a:t>
            </a:r>
          </a:p>
        </p:txBody>
      </p:sp>
      <p:sp>
        <p:nvSpPr>
          <p:cNvPr id="3" name="Подзаголовок 2">
            <a:extLst>
              <a:ext uri="{FF2B5EF4-FFF2-40B4-BE49-F238E27FC236}">
                <a16:creationId xmlns:a16="http://schemas.microsoft.com/office/drawing/2014/main" id="{B5171D47-C802-47C9-AB1D-F9ACB5EEC3D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a:t>Образец подзаголовка</a:t>
            </a:r>
          </a:p>
        </p:txBody>
      </p:sp>
      <p:sp>
        <p:nvSpPr>
          <p:cNvPr id="4" name="Дата 3">
            <a:extLst>
              <a:ext uri="{FF2B5EF4-FFF2-40B4-BE49-F238E27FC236}">
                <a16:creationId xmlns:a16="http://schemas.microsoft.com/office/drawing/2014/main" id="{4D292A45-1280-4EC0-9B2A-FC986F8EDDBF}"/>
              </a:ext>
            </a:extLst>
          </p:cNvPr>
          <p:cNvSpPr>
            <a:spLocks noGrp="1"/>
          </p:cNvSpPr>
          <p:nvPr>
            <p:ph type="dt" sz="half" idx="10"/>
          </p:nvPr>
        </p:nvSpPr>
        <p:spPr/>
        <p:txBody>
          <a:bodyPr/>
          <a:lstStyle/>
          <a:p>
            <a:fld id="{16DDB2D8-21E6-4FD8-A228-42A5781F9562}" type="datetimeFigureOut">
              <a:rPr lang="ru-RU" smtClean="0"/>
              <a:t>28.11.2020</a:t>
            </a:fld>
            <a:endParaRPr lang="ru-RU"/>
          </a:p>
        </p:txBody>
      </p:sp>
      <p:sp>
        <p:nvSpPr>
          <p:cNvPr id="5" name="Нижний колонтитул 4">
            <a:extLst>
              <a:ext uri="{FF2B5EF4-FFF2-40B4-BE49-F238E27FC236}">
                <a16:creationId xmlns:a16="http://schemas.microsoft.com/office/drawing/2014/main" id="{9D6A510E-5010-44D3-BCE1-2667466E3479}"/>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BF525DFF-89B9-404E-945A-6280940D16A6}"/>
              </a:ext>
            </a:extLst>
          </p:cNvPr>
          <p:cNvSpPr>
            <a:spLocks noGrp="1"/>
          </p:cNvSpPr>
          <p:nvPr>
            <p:ph type="sldNum" sz="quarter" idx="12"/>
          </p:nvPr>
        </p:nvSpPr>
        <p:spPr/>
        <p:txBody>
          <a:bodyPr/>
          <a:lstStyle/>
          <a:p>
            <a:fld id="{9C7B0729-7D46-4171-B0D2-B2817E2CA87F}" type="slidenum">
              <a:rPr lang="ru-RU" smtClean="0"/>
              <a:t>‹#›</a:t>
            </a:fld>
            <a:endParaRPr lang="ru-RU"/>
          </a:p>
        </p:txBody>
      </p:sp>
    </p:spTree>
    <p:extLst>
      <p:ext uri="{BB962C8B-B14F-4D97-AF65-F5344CB8AC3E}">
        <p14:creationId xmlns:p14="http://schemas.microsoft.com/office/powerpoint/2010/main" val="111304135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D2896ADB-8A12-4D72-998F-F693A9EEB39C}"/>
              </a:ext>
            </a:extLst>
          </p:cNvPr>
          <p:cNvSpPr>
            <a:spLocks noGrp="1"/>
          </p:cNvSpPr>
          <p:nvPr>
            <p:ph type="title"/>
          </p:nvPr>
        </p:nvSpPr>
        <p:spPr/>
        <p:txBody>
          <a:bodyPr/>
          <a:lstStyle/>
          <a:p>
            <a:r>
              <a:rPr lang="ru-RU"/>
              <a:t>Образец заголовка</a:t>
            </a:r>
          </a:p>
        </p:txBody>
      </p:sp>
      <p:sp>
        <p:nvSpPr>
          <p:cNvPr id="3" name="Вертикальный текст 2">
            <a:extLst>
              <a:ext uri="{FF2B5EF4-FFF2-40B4-BE49-F238E27FC236}">
                <a16:creationId xmlns:a16="http://schemas.microsoft.com/office/drawing/2014/main" id="{F23C059F-9504-41E4-8370-3F07E891C69E}"/>
              </a:ext>
            </a:extLst>
          </p:cNvPr>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27DD9F6A-6C78-4BD7-AEA1-9ABD7DB79962}"/>
              </a:ext>
            </a:extLst>
          </p:cNvPr>
          <p:cNvSpPr>
            <a:spLocks noGrp="1"/>
          </p:cNvSpPr>
          <p:nvPr>
            <p:ph type="dt" sz="half" idx="10"/>
          </p:nvPr>
        </p:nvSpPr>
        <p:spPr/>
        <p:txBody>
          <a:bodyPr/>
          <a:lstStyle/>
          <a:p>
            <a:fld id="{16DDB2D8-21E6-4FD8-A228-42A5781F9562}" type="datetimeFigureOut">
              <a:rPr lang="ru-RU" smtClean="0"/>
              <a:t>28.11.2020</a:t>
            </a:fld>
            <a:endParaRPr lang="ru-RU"/>
          </a:p>
        </p:txBody>
      </p:sp>
      <p:sp>
        <p:nvSpPr>
          <p:cNvPr id="5" name="Нижний колонтитул 4">
            <a:extLst>
              <a:ext uri="{FF2B5EF4-FFF2-40B4-BE49-F238E27FC236}">
                <a16:creationId xmlns:a16="http://schemas.microsoft.com/office/drawing/2014/main" id="{192FF165-B2FD-47CD-9F95-017B19F927FC}"/>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4C25148E-B4D0-4C9B-9A8E-9C6B68001A41}"/>
              </a:ext>
            </a:extLst>
          </p:cNvPr>
          <p:cNvSpPr>
            <a:spLocks noGrp="1"/>
          </p:cNvSpPr>
          <p:nvPr>
            <p:ph type="sldNum" sz="quarter" idx="12"/>
          </p:nvPr>
        </p:nvSpPr>
        <p:spPr/>
        <p:txBody>
          <a:bodyPr/>
          <a:lstStyle/>
          <a:p>
            <a:fld id="{9C7B0729-7D46-4171-B0D2-B2817E2CA87F}" type="slidenum">
              <a:rPr lang="ru-RU" smtClean="0"/>
              <a:t>‹#›</a:t>
            </a:fld>
            <a:endParaRPr lang="ru-RU"/>
          </a:p>
        </p:txBody>
      </p:sp>
    </p:spTree>
    <p:extLst>
      <p:ext uri="{BB962C8B-B14F-4D97-AF65-F5344CB8AC3E}">
        <p14:creationId xmlns:p14="http://schemas.microsoft.com/office/powerpoint/2010/main" val="35845559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a:extLst>
              <a:ext uri="{FF2B5EF4-FFF2-40B4-BE49-F238E27FC236}">
                <a16:creationId xmlns:a16="http://schemas.microsoft.com/office/drawing/2014/main" id="{1A8ABA81-BD97-40ED-9F0C-DD03A39EC7B1}"/>
              </a:ext>
            </a:extLst>
          </p:cNvPr>
          <p:cNvSpPr>
            <a:spLocks noGrp="1"/>
          </p:cNvSpPr>
          <p:nvPr>
            <p:ph type="title" orient="vert"/>
          </p:nvPr>
        </p:nvSpPr>
        <p:spPr>
          <a:xfrm>
            <a:off x="8724900" y="365125"/>
            <a:ext cx="2628900" cy="5811838"/>
          </a:xfrm>
        </p:spPr>
        <p:txBody>
          <a:bodyPr vert="eaVert"/>
          <a:lstStyle/>
          <a:p>
            <a:r>
              <a:rPr lang="ru-RU"/>
              <a:t>Образец заголовка</a:t>
            </a:r>
          </a:p>
        </p:txBody>
      </p:sp>
      <p:sp>
        <p:nvSpPr>
          <p:cNvPr id="3" name="Вертикальный текст 2">
            <a:extLst>
              <a:ext uri="{FF2B5EF4-FFF2-40B4-BE49-F238E27FC236}">
                <a16:creationId xmlns:a16="http://schemas.microsoft.com/office/drawing/2014/main" id="{0BB446EF-1680-437C-A083-276083E24CA1}"/>
              </a:ext>
            </a:extLst>
          </p:cNvPr>
          <p:cNvSpPr>
            <a:spLocks noGrp="1"/>
          </p:cNvSpPr>
          <p:nvPr>
            <p:ph type="body" orient="vert" idx="1"/>
          </p:nvPr>
        </p:nvSpPr>
        <p:spPr>
          <a:xfrm>
            <a:off x="838200" y="365125"/>
            <a:ext cx="7734300" cy="5811838"/>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6D7255F9-2187-4729-A3A2-3B3B0026D434}"/>
              </a:ext>
            </a:extLst>
          </p:cNvPr>
          <p:cNvSpPr>
            <a:spLocks noGrp="1"/>
          </p:cNvSpPr>
          <p:nvPr>
            <p:ph type="dt" sz="half" idx="10"/>
          </p:nvPr>
        </p:nvSpPr>
        <p:spPr/>
        <p:txBody>
          <a:bodyPr/>
          <a:lstStyle/>
          <a:p>
            <a:fld id="{16DDB2D8-21E6-4FD8-A228-42A5781F9562}" type="datetimeFigureOut">
              <a:rPr lang="ru-RU" smtClean="0"/>
              <a:t>28.11.2020</a:t>
            </a:fld>
            <a:endParaRPr lang="ru-RU"/>
          </a:p>
        </p:txBody>
      </p:sp>
      <p:sp>
        <p:nvSpPr>
          <p:cNvPr id="5" name="Нижний колонтитул 4">
            <a:extLst>
              <a:ext uri="{FF2B5EF4-FFF2-40B4-BE49-F238E27FC236}">
                <a16:creationId xmlns:a16="http://schemas.microsoft.com/office/drawing/2014/main" id="{94298CB7-6425-46F9-8224-A6598F7C9917}"/>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539C6765-6B0A-4CB5-9061-D0B2D0476BED}"/>
              </a:ext>
            </a:extLst>
          </p:cNvPr>
          <p:cNvSpPr>
            <a:spLocks noGrp="1"/>
          </p:cNvSpPr>
          <p:nvPr>
            <p:ph type="sldNum" sz="quarter" idx="12"/>
          </p:nvPr>
        </p:nvSpPr>
        <p:spPr/>
        <p:txBody>
          <a:bodyPr/>
          <a:lstStyle/>
          <a:p>
            <a:fld id="{9C7B0729-7D46-4171-B0D2-B2817E2CA87F}" type="slidenum">
              <a:rPr lang="ru-RU" smtClean="0"/>
              <a:t>‹#›</a:t>
            </a:fld>
            <a:endParaRPr lang="ru-RU"/>
          </a:p>
        </p:txBody>
      </p:sp>
    </p:spTree>
    <p:extLst>
      <p:ext uri="{BB962C8B-B14F-4D97-AF65-F5344CB8AC3E}">
        <p14:creationId xmlns:p14="http://schemas.microsoft.com/office/powerpoint/2010/main" val="15395606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91244E66-33F1-44A7-8743-69657CD21EAE}"/>
              </a:ext>
            </a:extLst>
          </p:cNvPr>
          <p:cNvSpPr>
            <a:spLocks noGrp="1"/>
          </p:cNvSpPr>
          <p:nvPr>
            <p:ph type="title"/>
          </p:nvPr>
        </p:nvSpPr>
        <p:spPr/>
        <p:txBody>
          <a:bodyPr/>
          <a:lstStyle/>
          <a:p>
            <a:r>
              <a:rPr lang="ru-RU"/>
              <a:t>Образец заголовка</a:t>
            </a:r>
          </a:p>
        </p:txBody>
      </p:sp>
      <p:sp>
        <p:nvSpPr>
          <p:cNvPr id="3" name="Объект 2">
            <a:extLst>
              <a:ext uri="{FF2B5EF4-FFF2-40B4-BE49-F238E27FC236}">
                <a16:creationId xmlns:a16="http://schemas.microsoft.com/office/drawing/2014/main" id="{48020F5E-9F92-48F2-80D2-647898A82FCF}"/>
              </a:ext>
            </a:extLst>
          </p:cNvPr>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9219A6EA-3DFD-4D4E-828E-533EF72B72EB}"/>
              </a:ext>
            </a:extLst>
          </p:cNvPr>
          <p:cNvSpPr>
            <a:spLocks noGrp="1"/>
          </p:cNvSpPr>
          <p:nvPr>
            <p:ph type="dt" sz="half" idx="10"/>
          </p:nvPr>
        </p:nvSpPr>
        <p:spPr/>
        <p:txBody>
          <a:bodyPr/>
          <a:lstStyle/>
          <a:p>
            <a:fld id="{16DDB2D8-21E6-4FD8-A228-42A5781F9562}" type="datetimeFigureOut">
              <a:rPr lang="ru-RU" smtClean="0"/>
              <a:t>28.11.2020</a:t>
            </a:fld>
            <a:endParaRPr lang="ru-RU"/>
          </a:p>
        </p:txBody>
      </p:sp>
      <p:sp>
        <p:nvSpPr>
          <p:cNvPr id="5" name="Нижний колонтитул 4">
            <a:extLst>
              <a:ext uri="{FF2B5EF4-FFF2-40B4-BE49-F238E27FC236}">
                <a16:creationId xmlns:a16="http://schemas.microsoft.com/office/drawing/2014/main" id="{5395B759-BDF4-4D83-87B7-C1B526603F2A}"/>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B4182BA0-63CF-4B5B-A2CA-FE815149CCF4}"/>
              </a:ext>
            </a:extLst>
          </p:cNvPr>
          <p:cNvSpPr>
            <a:spLocks noGrp="1"/>
          </p:cNvSpPr>
          <p:nvPr>
            <p:ph type="sldNum" sz="quarter" idx="12"/>
          </p:nvPr>
        </p:nvSpPr>
        <p:spPr/>
        <p:txBody>
          <a:bodyPr/>
          <a:lstStyle/>
          <a:p>
            <a:fld id="{9C7B0729-7D46-4171-B0D2-B2817E2CA87F}" type="slidenum">
              <a:rPr lang="ru-RU" smtClean="0"/>
              <a:t>‹#›</a:t>
            </a:fld>
            <a:endParaRPr lang="ru-RU"/>
          </a:p>
        </p:txBody>
      </p:sp>
    </p:spTree>
    <p:extLst>
      <p:ext uri="{BB962C8B-B14F-4D97-AF65-F5344CB8AC3E}">
        <p14:creationId xmlns:p14="http://schemas.microsoft.com/office/powerpoint/2010/main" val="5002825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F1EBEC96-5A98-4AF7-A26B-7E5AB93BCF37}"/>
              </a:ext>
            </a:extLst>
          </p:cNvPr>
          <p:cNvSpPr>
            <a:spLocks noGrp="1"/>
          </p:cNvSpPr>
          <p:nvPr>
            <p:ph type="title"/>
          </p:nvPr>
        </p:nvSpPr>
        <p:spPr>
          <a:xfrm>
            <a:off x="831850" y="1709738"/>
            <a:ext cx="10515600" cy="2852737"/>
          </a:xfrm>
        </p:spPr>
        <p:txBody>
          <a:bodyPr anchor="b"/>
          <a:lstStyle>
            <a:lvl1pPr>
              <a:defRPr sz="6000"/>
            </a:lvl1pPr>
          </a:lstStyle>
          <a:p>
            <a:r>
              <a:rPr lang="ru-RU"/>
              <a:t>Образец заголовка</a:t>
            </a:r>
          </a:p>
        </p:txBody>
      </p:sp>
      <p:sp>
        <p:nvSpPr>
          <p:cNvPr id="3" name="Текст 2">
            <a:extLst>
              <a:ext uri="{FF2B5EF4-FFF2-40B4-BE49-F238E27FC236}">
                <a16:creationId xmlns:a16="http://schemas.microsoft.com/office/drawing/2014/main" id="{5E17B17E-5C7F-4D63-BF91-FC03822F1A58}"/>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a:t>Образец текста</a:t>
            </a:r>
          </a:p>
        </p:txBody>
      </p:sp>
      <p:sp>
        <p:nvSpPr>
          <p:cNvPr id="4" name="Дата 3">
            <a:extLst>
              <a:ext uri="{FF2B5EF4-FFF2-40B4-BE49-F238E27FC236}">
                <a16:creationId xmlns:a16="http://schemas.microsoft.com/office/drawing/2014/main" id="{55C74186-00D0-4D6E-8D4A-8D491582CCF8}"/>
              </a:ext>
            </a:extLst>
          </p:cNvPr>
          <p:cNvSpPr>
            <a:spLocks noGrp="1"/>
          </p:cNvSpPr>
          <p:nvPr>
            <p:ph type="dt" sz="half" idx="10"/>
          </p:nvPr>
        </p:nvSpPr>
        <p:spPr/>
        <p:txBody>
          <a:bodyPr/>
          <a:lstStyle/>
          <a:p>
            <a:fld id="{16DDB2D8-21E6-4FD8-A228-42A5781F9562}" type="datetimeFigureOut">
              <a:rPr lang="ru-RU" smtClean="0"/>
              <a:t>28.11.2020</a:t>
            </a:fld>
            <a:endParaRPr lang="ru-RU"/>
          </a:p>
        </p:txBody>
      </p:sp>
      <p:sp>
        <p:nvSpPr>
          <p:cNvPr id="5" name="Нижний колонтитул 4">
            <a:extLst>
              <a:ext uri="{FF2B5EF4-FFF2-40B4-BE49-F238E27FC236}">
                <a16:creationId xmlns:a16="http://schemas.microsoft.com/office/drawing/2014/main" id="{A8AB2AFC-66CB-4624-BF4E-B06E56E792CA}"/>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AFC8E9B8-DD24-4916-A582-1E85A47144C9}"/>
              </a:ext>
            </a:extLst>
          </p:cNvPr>
          <p:cNvSpPr>
            <a:spLocks noGrp="1"/>
          </p:cNvSpPr>
          <p:nvPr>
            <p:ph type="sldNum" sz="quarter" idx="12"/>
          </p:nvPr>
        </p:nvSpPr>
        <p:spPr/>
        <p:txBody>
          <a:bodyPr/>
          <a:lstStyle/>
          <a:p>
            <a:fld id="{9C7B0729-7D46-4171-B0D2-B2817E2CA87F}" type="slidenum">
              <a:rPr lang="ru-RU" smtClean="0"/>
              <a:t>‹#›</a:t>
            </a:fld>
            <a:endParaRPr lang="ru-RU"/>
          </a:p>
        </p:txBody>
      </p:sp>
    </p:spTree>
    <p:extLst>
      <p:ext uri="{BB962C8B-B14F-4D97-AF65-F5344CB8AC3E}">
        <p14:creationId xmlns:p14="http://schemas.microsoft.com/office/powerpoint/2010/main" val="13601131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75574FB2-D049-4D3B-BB1A-3BCAC770A70D}"/>
              </a:ext>
            </a:extLst>
          </p:cNvPr>
          <p:cNvSpPr>
            <a:spLocks noGrp="1"/>
          </p:cNvSpPr>
          <p:nvPr>
            <p:ph type="title"/>
          </p:nvPr>
        </p:nvSpPr>
        <p:spPr/>
        <p:txBody>
          <a:bodyPr/>
          <a:lstStyle/>
          <a:p>
            <a:r>
              <a:rPr lang="ru-RU"/>
              <a:t>Образец заголовка</a:t>
            </a:r>
          </a:p>
        </p:txBody>
      </p:sp>
      <p:sp>
        <p:nvSpPr>
          <p:cNvPr id="3" name="Объект 2">
            <a:extLst>
              <a:ext uri="{FF2B5EF4-FFF2-40B4-BE49-F238E27FC236}">
                <a16:creationId xmlns:a16="http://schemas.microsoft.com/office/drawing/2014/main" id="{34CB13AD-7369-4998-BA14-42C8DCD710A9}"/>
              </a:ext>
            </a:extLst>
          </p:cNvPr>
          <p:cNvSpPr>
            <a:spLocks noGrp="1"/>
          </p:cNvSpPr>
          <p:nvPr>
            <p:ph sz="half" idx="1"/>
          </p:nvPr>
        </p:nvSpPr>
        <p:spPr>
          <a:xfrm>
            <a:off x="838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Объект 3">
            <a:extLst>
              <a:ext uri="{FF2B5EF4-FFF2-40B4-BE49-F238E27FC236}">
                <a16:creationId xmlns:a16="http://schemas.microsoft.com/office/drawing/2014/main" id="{D15777CE-1859-4585-8CE1-C10E26415A9B}"/>
              </a:ext>
            </a:extLst>
          </p:cNvPr>
          <p:cNvSpPr>
            <a:spLocks noGrp="1"/>
          </p:cNvSpPr>
          <p:nvPr>
            <p:ph sz="half" idx="2"/>
          </p:nvPr>
        </p:nvSpPr>
        <p:spPr>
          <a:xfrm>
            <a:off x="6172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Дата 4">
            <a:extLst>
              <a:ext uri="{FF2B5EF4-FFF2-40B4-BE49-F238E27FC236}">
                <a16:creationId xmlns:a16="http://schemas.microsoft.com/office/drawing/2014/main" id="{45E0298E-672F-4FD3-90B9-D4653E42C83E}"/>
              </a:ext>
            </a:extLst>
          </p:cNvPr>
          <p:cNvSpPr>
            <a:spLocks noGrp="1"/>
          </p:cNvSpPr>
          <p:nvPr>
            <p:ph type="dt" sz="half" idx="10"/>
          </p:nvPr>
        </p:nvSpPr>
        <p:spPr/>
        <p:txBody>
          <a:bodyPr/>
          <a:lstStyle/>
          <a:p>
            <a:fld id="{16DDB2D8-21E6-4FD8-A228-42A5781F9562}" type="datetimeFigureOut">
              <a:rPr lang="ru-RU" smtClean="0"/>
              <a:t>28.11.2020</a:t>
            </a:fld>
            <a:endParaRPr lang="ru-RU"/>
          </a:p>
        </p:txBody>
      </p:sp>
      <p:sp>
        <p:nvSpPr>
          <p:cNvPr id="6" name="Нижний колонтитул 5">
            <a:extLst>
              <a:ext uri="{FF2B5EF4-FFF2-40B4-BE49-F238E27FC236}">
                <a16:creationId xmlns:a16="http://schemas.microsoft.com/office/drawing/2014/main" id="{4F90E6D8-4FF2-496B-9C9C-8D062EE89C85}"/>
              </a:ext>
            </a:extLst>
          </p:cNvPr>
          <p:cNvSpPr>
            <a:spLocks noGrp="1"/>
          </p:cNvSpPr>
          <p:nvPr>
            <p:ph type="ftr" sz="quarter" idx="11"/>
          </p:nvPr>
        </p:nvSpPr>
        <p:spPr/>
        <p:txBody>
          <a:bodyPr/>
          <a:lstStyle/>
          <a:p>
            <a:endParaRPr lang="ru-RU"/>
          </a:p>
        </p:txBody>
      </p:sp>
      <p:sp>
        <p:nvSpPr>
          <p:cNvPr id="7" name="Номер слайда 6">
            <a:extLst>
              <a:ext uri="{FF2B5EF4-FFF2-40B4-BE49-F238E27FC236}">
                <a16:creationId xmlns:a16="http://schemas.microsoft.com/office/drawing/2014/main" id="{BE4E5612-0CFE-4070-A171-0367C97AABF5}"/>
              </a:ext>
            </a:extLst>
          </p:cNvPr>
          <p:cNvSpPr>
            <a:spLocks noGrp="1"/>
          </p:cNvSpPr>
          <p:nvPr>
            <p:ph type="sldNum" sz="quarter" idx="12"/>
          </p:nvPr>
        </p:nvSpPr>
        <p:spPr/>
        <p:txBody>
          <a:bodyPr/>
          <a:lstStyle/>
          <a:p>
            <a:fld id="{9C7B0729-7D46-4171-B0D2-B2817E2CA87F}" type="slidenum">
              <a:rPr lang="ru-RU" smtClean="0"/>
              <a:t>‹#›</a:t>
            </a:fld>
            <a:endParaRPr lang="ru-RU"/>
          </a:p>
        </p:txBody>
      </p:sp>
    </p:spTree>
    <p:extLst>
      <p:ext uri="{BB962C8B-B14F-4D97-AF65-F5344CB8AC3E}">
        <p14:creationId xmlns:p14="http://schemas.microsoft.com/office/powerpoint/2010/main" val="308003092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B90CD73D-D471-4A28-B4A7-D47F3274A69E}"/>
              </a:ext>
            </a:extLst>
          </p:cNvPr>
          <p:cNvSpPr>
            <a:spLocks noGrp="1"/>
          </p:cNvSpPr>
          <p:nvPr>
            <p:ph type="title"/>
          </p:nvPr>
        </p:nvSpPr>
        <p:spPr>
          <a:xfrm>
            <a:off x="839788" y="365125"/>
            <a:ext cx="10515600" cy="1325563"/>
          </a:xfrm>
        </p:spPr>
        <p:txBody>
          <a:bodyPr/>
          <a:lstStyle/>
          <a:p>
            <a:r>
              <a:rPr lang="ru-RU"/>
              <a:t>Образец заголовка</a:t>
            </a:r>
          </a:p>
        </p:txBody>
      </p:sp>
      <p:sp>
        <p:nvSpPr>
          <p:cNvPr id="3" name="Текст 2">
            <a:extLst>
              <a:ext uri="{FF2B5EF4-FFF2-40B4-BE49-F238E27FC236}">
                <a16:creationId xmlns:a16="http://schemas.microsoft.com/office/drawing/2014/main" id="{8C23D001-50E2-4E19-A816-16A3D733E94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Объект 3">
            <a:extLst>
              <a:ext uri="{FF2B5EF4-FFF2-40B4-BE49-F238E27FC236}">
                <a16:creationId xmlns:a16="http://schemas.microsoft.com/office/drawing/2014/main" id="{BB3C1E5D-0092-4DA7-B907-EC87E4909F2C}"/>
              </a:ext>
            </a:extLst>
          </p:cNvPr>
          <p:cNvSpPr>
            <a:spLocks noGrp="1"/>
          </p:cNvSpPr>
          <p:nvPr>
            <p:ph sz="half" idx="2"/>
          </p:nvPr>
        </p:nvSpPr>
        <p:spPr>
          <a:xfrm>
            <a:off x="839788" y="2505075"/>
            <a:ext cx="5157787"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a:extLst>
              <a:ext uri="{FF2B5EF4-FFF2-40B4-BE49-F238E27FC236}">
                <a16:creationId xmlns:a16="http://schemas.microsoft.com/office/drawing/2014/main" id="{69AA99DD-88F0-406A-9203-6F77852D88F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Объект 5">
            <a:extLst>
              <a:ext uri="{FF2B5EF4-FFF2-40B4-BE49-F238E27FC236}">
                <a16:creationId xmlns:a16="http://schemas.microsoft.com/office/drawing/2014/main" id="{97859EA5-F7B0-4C11-940E-55ABB570827B}"/>
              </a:ext>
            </a:extLst>
          </p:cNvPr>
          <p:cNvSpPr>
            <a:spLocks noGrp="1"/>
          </p:cNvSpPr>
          <p:nvPr>
            <p:ph sz="quarter" idx="4"/>
          </p:nvPr>
        </p:nvSpPr>
        <p:spPr>
          <a:xfrm>
            <a:off x="6172200" y="2505075"/>
            <a:ext cx="5183188"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Дата 6">
            <a:extLst>
              <a:ext uri="{FF2B5EF4-FFF2-40B4-BE49-F238E27FC236}">
                <a16:creationId xmlns:a16="http://schemas.microsoft.com/office/drawing/2014/main" id="{352255EB-4CBE-4E84-90A1-83A69F7AA633}"/>
              </a:ext>
            </a:extLst>
          </p:cNvPr>
          <p:cNvSpPr>
            <a:spLocks noGrp="1"/>
          </p:cNvSpPr>
          <p:nvPr>
            <p:ph type="dt" sz="half" idx="10"/>
          </p:nvPr>
        </p:nvSpPr>
        <p:spPr/>
        <p:txBody>
          <a:bodyPr/>
          <a:lstStyle/>
          <a:p>
            <a:fld id="{16DDB2D8-21E6-4FD8-A228-42A5781F9562}" type="datetimeFigureOut">
              <a:rPr lang="ru-RU" smtClean="0"/>
              <a:t>28.11.2020</a:t>
            </a:fld>
            <a:endParaRPr lang="ru-RU"/>
          </a:p>
        </p:txBody>
      </p:sp>
      <p:sp>
        <p:nvSpPr>
          <p:cNvPr id="8" name="Нижний колонтитул 7">
            <a:extLst>
              <a:ext uri="{FF2B5EF4-FFF2-40B4-BE49-F238E27FC236}">
                <a16:creationId xmlns:a16="http://schemas.microsoft.com/office/drawing/2014/main" id="{9FF13DFB-131D-47C2-82DD-4483815BBECA}"/>
              </a:ext>
            </a:extLst>
          </p:cNvPr>
          <p:cNvSpPr>
            <a:spLocks noGrp="1"/>
          </p:cNvSpPr>
          <p:nvPr>
            <p:ph type="ftr" sz="quarter" idx="11"/>
          </p:nvPr>
        </p:nvSpPr>
        <p:spPr/>
        <p:txBody>
          <a:bodyPr/>
          <a:lstStyle/>
          <a:p>
            <a:endParaRPr lang="ru-RU"/>
          </a:p>
        </p:txBody>
      </p:sp>
      <p:sp>
        <p:nvSpPr>
          <p:cNvPr id="9" name="Номер слайда 8">
            <a:extLst>
              <a:ext uri="{FF2B5EF4-FFF2-40B4-BE49-F238E27FC236}">
                <a16:creationId xmlns:a16="http://schemas.microsoft.com/office/drawing/2014/main" id="{87D3528A-DF1D-49E5-BD16-38272F2EFEA6}"/>
              </a:ext>
            </a:extLst>
          </p:cNvPr>
          <p:cNvSpPr>
            <a:spLocks noGrp="1"/>
          </p:cNvSpPr>
          <p:nvPr>
            <p:ph type="sldNum" sz="quarter" idx="12"/>
          </p:nvPr>
        </p:nvSpPr>
        <p:spPr/>
        <p:txBody>
          <a:bodyPr/>
          <a:lstStyle/>
          <a:p>
            <a:fld id="{9C7B0729-7D46-4171-B0D2-B2817E2CA87F}" type="slidenum">
              <a:rPr lang="ru-RU" smtClean="0"/>
              <a:t>‹#›</a:t>
            </a:fld>
            <a:endParaRPr lang="ru-RU"/>
          </a:p>
        </p:txBody>
      </p:sp>
    </p:spTree>
    <p:extLst>
      <p:ext uri="{BB962C8B-B14F-4D97-AF65-F5344CB8AC3E}">
        <p14:creationId xmlns:p14="http://schemas.microsoft.com/office/powerpoint/2010/main" val="27305491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96EFBEA1-4DBC-4F52-9B04-268E570FDF38}"/>
              </a:ext>
            </a:extLst>
          </p:cNvPr>
          <p:cNvSpPr>
            <a:spLocks noGrp="1"/>
          </p:cNvSpPr>
          <p:nvPr>
            <p:ph type="title"/>
          </p:nvPr>
        </p:nvSpPr>
        <p:spPr/>
        <p:txBody>
          <a:bodyPr/>
          <a:lstStyle/>
          <a:p>
            <a:r>
              <a:rPr lang="ru-RU"/>
              <a:t>Образец заголовка</a:t>
            </a:r>
          </a:p>
        </p:txBody>
      </p:sp>
      <p:sp>
        <p:nvSpPr>
          <p:cNvPr id="3" name="Дата 2">
            <a:extLst>
              <a:ext uri="{FF2B5EF4-FFF2-40B4-BE49-F238E27FC236}">
                <a16:creationId xmlns:a16="http://schemas.microsoft.com/office/drawing/2014/main" id="{5D2C0737-86FE-4705-A3FD-B1CBF1023B8B}"/>
              </a:ext>
            </a:extLst>
          </p:cNvPr>
          <p:cNvSpPr>
            <a:spLocks noGrp="1"/>
          </p:cNvSpPr>
          <p:nvPr>
            <p:ph type="dt" sz="half" idx="10"/>
          </p:nvPr>
        </p:nvSpPr>
        <p:spPr/>
        <p:txBody>
          <a:bodyPr/>
          <a:lstStyle/>
          <a:p>
            <a:fld id="{16DDB2D8-21E6-4FD8-A228-42A5781F9562}" type="datetimeFigureOut">
              <a:rPr lang="ru-RU" smtClean="0"/>
              <a:t>28.11.2020</a:t>
            </a:fld>
            <a:endParaRPr lang="ru-RU"/>
          </a:p>
        </p:txBody>
      </p:sp>
      <p:sp>
        <p:nvSpPr>
          <p:cNvPr id="4" name="Нижний колонтитул 3">
            <a:extLst>
              <a:ext uri="{FF2B5EF4-FFF2-40B4-BE49-F238E27FC236}">
                <a16:creationId xmlns:a16="http://schemas.microsoft.com/office/drawing/2014/main" id="{7662D33D-E6D7-46C4-A1F5-F10014989D06}"/>
              </a:ext>
            </a:extLst>
          </p:cNvPr>
          <p:cNvSpPr>
            <a:spLocks noGrp="1"/>
          </p:cNvSpPr>
          <p:nvPr>
            <p:ph type="ftr" sz="quarter" idx="11"/>
          </p:nvPr>
        </p:nvSpPr>
        <p:spPr/>
        <p:txBody>
          <a:bodyPr/>
          <a:lstStyle/>
          <a:p>
            <a:endParaRPr lang="ru-RU"/>
          </a:p>
        </p:txBody>
      </p:sp>
      <p:sp>
        <p:nvSpPr>
          <p:cNvPr id="5" name="Номер слайда 4">
            <a:extLst>
              <a:ext uri="{FF2B5EF4-FFF2-40B4-BE49-F238E27FC236}">
                <a16:creationId xmlns:a16="http://schemas.microsoft.com/office/drawing/2014/main" id="{90177863-B635-437E-8DA2-6F715C53BE13}"/>
              </a:ext>
            </a:extLst>
          </p:cNvPr>
          <p:cNvSpPr>
            <a:spLocks noGrp="1"/>
          </p:cNvSpPr>
          <p:nvPr>
            <p:ph type="sldNum" sz="quarter" idx="12"/>
          </p:nvPr>
        </p:nvSpPr>
        <p:spPr/>
        <p:txBody>
          <a:bodyPr/>
          <a:lstStyle/>
          <a:p>
            <a:fld id="{9C7B0729-7D46-4171-B0D2-B2817E2CA87F}" type="slidenum">
              <a:rPr lang="ru-RU" smtClean="0"/>
              <a:t>‹#›</a:t>
            </a:fld>
            <a:endParaRPr lang="ru-RU"/>
          </a:p>
        </p:txBody>
      </p:sp>
    </p:spTree>
    <p:extLst>
      <p:ext uri="{BB962C8B-B14F-4D97-AF65-F5344CB8AC3E}">
        <p14:creationId xmlns:p14="http://schemas.microsoft.com/office/powerpoint/2010/main" val="7144377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a:extLst>
              <a:ext uri="{FF2B5EF4-FFF2-40B4-BE49-F238E27FC236}">
                <a16:creationId xmlns:a16="http://schemas.microsoft.com/office/drawing/2014/main" id="{766F31A6-804F-4973-B976-90F71C40491C}"/>
              </a:ext>
            </a:extLst>
          </p:cNvPr>
          <p:cNvSpPr>
            <a:spLocks noGrp="1"/>
          </p:cNvSpPr>
          <p:nvPr>
            <p:ph type="dt" sz="half" idx="10"/>
          </p:nvPr>
        </p:nvSpPr>
        <p:spPr/>
        <p:txBody>
          <a:bodyPr/>
          <a:lstStyle/>
          <a:p>
            <a:fld id="{16DDB2D8-21E6-4FD8-A228-42A5781F9562}" type="datetimeFigureOut">
              <a:rPr lang="ru-RU" smtClean="0"/>
              <a:t>28.11.2020</a:t>
            </a:fld>
            <a:endParaRPr lang="ru-RU"/>
          </a:p>
        </p:txBody>
      </p:sp>
      <p:sp>
        <p:nvSpPr>
          <p:cNvPr id="3" name="Нижний колонтитул 2">
            <a:extLst>
              <a:ext uri="{FF2B5EF4-FFF2-40B4-BE49-F238E27FC236}">
                <a16:creationId xmlns:a16="http://schemas.microsoft.com/office/drawing/2014/main" id="{367A6823-4D02-49AB-B586-BCCD347CEE9D}"/>
              </a:ext>
            </a:extLst>
          </p:cNvPr>
          <p:cNvSpPr>
            <a:spLocks noGrp="1"/>
          </p:cNvSpPr>
          <p:nvPr>
            <p:ph type="ftr" sz="quarter" idx="11"/>
          </p:nvPr>
        </p:nvSpPr>
        <p:spPr/>
        <p:txBody>
          <a:bodyPr/>
          <a:lstStyle/>
          <a:p>
            <a:endParaRPr lang="ru-RU"/>
          </a:p>
        </p:txBody>
      </p:sp>
      <p:sp>
        <p:nvSpPr>
          <p:cNvPr id="4" name="Номер слайда 3">
            <a:extLst>
              <a:ext uri="{FF2B5EF4-FFF2-40B4-BE49-F238E27FC236}">
                <a16:creationId xmlns:a16="http://schemas.microsoft.com/office/drawing/2014/main" id="{DD1AB51B-F226-4ED7-8A60-7F27C8A02D57}"/>
              </a:ext>
            </a:extLst>
          </p:cNvPr>
          <p:cNvSpPr>
            <a:spLocks noGrp="1"/>
          </p:cNvSpPr>
          <p:nvPr>
            <p:ph type="sldNum" sz="quarter" idx="12"/>
          </p:nvPr>
        </p:nvSpPr>
        <p:spPr/>
        <p:txBody>
          <a:bodyPr/>
          <a:lstStyle/>
          <a:p>
            <a:fld id="{9C7B0729-7D46-4171-B0D2-B2817E2CA87F}" type="slidenum">
              <a:rPr lang="ru-RU" smtClean="0"/>
              <a:t>‹#›</a:t>
            </a:fld>
            <a:endParaRPr lang="ru-RU"/>
          </a:p>
        </p:txBody>
      </p:sp>
    </p:spTree>
    <p:extLst>
      <p:ext uri="{BB962C8B-B14F-4D97-AF65-F5344CB8AC3E}">
        <p14:creationId xmlns:p14="http://schemas.microsoft.com/office/powerpoint/2010/main" val="13009495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968BA768-5511-458B-BB38-D2845FC0EA87}"/>
              </a:ext>
            </a:extLst>
          </p:cNvPr>
          <p:cNvSpPr>
            <a:spLocks noGrp="1"/>
          </p:cNvSpPr>
          <p:nvPr>
            <p:ph type="title"/>
          </p:nvPr>
        </p:nvSpPr>
        <p:spPr>
          <a:xfrm>
            <a:off x="839788" y="457200"/>
            <a:ext cx="3932237" cy="1600200"/>
          </a:xfrm>
        </p:spPr>
        <p:txBody>
          <a:bodyPr anchor="b"/>
          <a:lstStyle>
            <a:lvl1pPr>
              <a:defRPr sz="3200"/>
            </a:lvl1pPr>
          </a:lstStyle>
          <a:p>
            <a:r>
              <a:rPr lang="ru-RU"/>
              <a:t>Образец заголовка</a:t>
            </a:r>
          </a:p>
        </p:txBody>
      </p:sp>
      <p:sp>
        <p:nvSpPr>
          <p:cNvPr id="3" name="Объект 2">
            <a:extLst>
              <a:ext uri="{FF2B5EF4-FFF2-40B4-BE49-F238E27FC236}">
                <a16:creationId xmlns:a16="http://schemas.microsoft.com/office/drawing/2014/main" id="{A6933F68-46E5-4336-85D9-87F2447ECF3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a:extLst>
              <a:ext uri="{FF2B5EF4-FFF2-40B4-BE49-F238E27FC236}">
                <a16:creationId xmlns:a16="http://schemas.microsoft.com/office/drawing/2014/main" id="{B6F1F154-C16A-44C4-8A73-B1A0808B222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4">
            <a:extLst>
              <a:ext uri="{FF2B5EF4-FFF2-40B4-BE49-F238E27FC236}">
                <a16:creationId xmlns:a16="http://schemas.microsoft.com/office/drawing/2014/main" id="{17C2DA7B-9BA2-4038-B4E5-A02F49A35CE8}"/>
              </a:ext>
            </a:extLst>
          </p:cNvPr>
          <p:cNvSpPr>
            <a:spLocks noGrp="1"/>
          </p:cNvSpPr>
          <p:nvPr>
            <p:ph type="dt" sz="half" idx="10"/>
          </p:nvPr>
        </p:nvSpPr>
        <p:spPr/>
        <p:txBody>
          <a:bodyPr/>
          <a:lstStyle/>
          <a:p>
            <a:fld id="{16DDB2D8-21E6-4FD8-A228-42A5781F9562}" type="datetimeFigureOut">
              <a:rPr lang="ru-RU" smtClean="0"/>
              <a:t>28.11.2020</a:t>
            </a:fld>
            <a:endParaRPr lang="ru-RU"/>
          </a:p>
        </p:txBody>
      </p:sp>
      <p:sp>
        <p:nvSpPr>
          <p:cNvPr id="6" name="Нижний колонтитул 5">
            <a:extLst>
              <a:ext uri="{FF2B5EF4-FFF2-40B4-BE49-F238E27FC236}">
                <a16:creationId xmlns:a16="http://schemas.microsoft.com/office/drawing/2014/main" id="{007F01C2-8A7E-46C3-87D8-8433197C4A59}"/>
              </a:ext>
            </a:extLst>
          </p:cNvPr>
          <p:cNvSpPr>
            <a:spLocks noGrp="1"/>
          </p:cNvSpPr>
          <p:nvPr>
            <p:ph type="ftr" sz="quarter" idx="11"/>
          </p:nvPr>
        </p:nvSpPr>
        <p:spPr/>
        <p:txBody>
          <a:bodyPr/>
          <a:lstStyle/>
          <a:p>
            <a:endParaRPr lang="ru-RU"/>
          </a:p>
        </p:txBody>
      </p:sp>
      <p:sp>
        <p:nvSpPr>
          <p:cNvPr id="7" name="Номер слайда 6">
            <a:extLst>
              <a:ext uri="{FF2B5EF4-FFF2-40B4-BE49-F238E27FC236}">
                <a16:creationId xmlns:a16="http://schemas.microsoft.com/office/drawing/2014/main" id="{94F4760D-046D-4A71-A44F-B37E398FFD15}"/>
              </a:ext>
            </a:extLst>
          </p:cNvPr>
          <p:cNvSpPr>
            <a:spLocks noGrp="1"/>
          </p:cNvSpPr>
          <p:nvPr>
            <p:ph type="sldNum" sz="quarter" idx="12"/>
          </p:nvPr>
        </p:nvSpPr>
        <p:spPr/>
        <p:txBody>
          <a:bodyPr/>
          <a:lstStyle/>
          <a:p>
            <a:fld id="{9C7B0729-7D46-4171-B0D2-B2817E2CA87F}" type="slidenum">
              <a:rPr lang="ru-RU" smtClean="0"/>
              <a:t>‹#›</a:t>
            </a:fld>
            <a:endParaRPr lang="ru-RU"/>
          </a:p>
        </p:txBody>
      </p:sp>
    </p:spTree>
    <p:extLst>
      <p:ext uri="{BB962C8B-B14F-4D97-AF65-F5344CB8AC3E}">
        <p14:creationId xmlns:p14="http://schemas.microsoft.com/office/powerpoint/2010/main" val="292393165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6F72B5C5-3ED7-463A-B984-FD8B9BD9E9C2}"/>
              </a:ext>
            </a:extLst>
          </p:cNvPr>
          <p:cNvSpPr>
            <a:spLocks noGrp="1"/>
          </p:cNvSpPr>
          <p:nvPr>
            <p:ph type="title"/>
          </p:nvPr>
        </p:nvSpPr>
        <p:spPr>
          <a:xfrm>
            <a:off x="839788" y="457200"/>
            <a:ext cx="3932237" cy="1600200"/>
          </a:xfrm>
        </p:spPr>
        <p:txBody>
          <a:bodyPr anchor="b"/>
          <a:lstStyle>
            <a:lvl1pPr>
              <a:defRPr sz="3200"/>
            </a:lvl1pPr>
          </a:lstStyle>
          <a:p>
            <a:r>
              <a:rPr lang="ru-RU"/>
              <a:t>Образец заголовка</a:t>
            </a:r>
          </a:p>
        </p:txBody>
      </p:sp>
      <p:sp>
        <p:nvSpPr>
          <p:cNvPr id="3" name="Рисунок 2">
            <a:extLst>
              <a:ext uri="{FF2B5EF4-FFF2-40B4-BE49-F238E27FC236}">
                <a16:creationId xmlns:a16="http://schemas.microsoft.com/office/drawing/2014/main" id="{AC6F6E23-DAFB-4B57-9D59-55A95F1866F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a:extLst>
              <a:ext uri="{FF2B5EF4-FFF2-40B4-BE49-F238E27FC236}">
                <a16:creationId xmlns:a16="http://schemas.microsoft.com/office/drawing/2014/main" id="{50A413C1-1F64-4DF7-AE91-51C76DF269C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4">
            <a:extLst>
              <a:ext uri="{FF2B5EF4-FFF2-40B4-BE49-F238E27FC236}">
                <a16:creationId xmlns:a16="http://schemas.microsoft.com/office/drawing/2014/main" id="{A9CD213A-013B-4663-A211-677AD178CFF7}"/>
              </a:ext>
            </a:extLst>
          </p:cNvPr>
          <p:cNvSpPr>
            <a:spLocks noGrp="1"/>
          </p:cNvSpPr>
          <p:nvPr>
            <p:ph type="dt" sz="half" idx="10"/>
          </p:nvPr>
        </p:nvSpPr>
        <p:spPr/>
        <p:txBody>
          <a:bodyPr/>
          <a:lstStyle/>
          <a:p>
            <a:fld id="{16DDB2D8-21E6-4FD8-A228-42A5781F9562}" type="datetimeFigureOut">
              <a:rPr lang="ru-RU" smtClean="0"/>
              <a:t>28.11.2020</a:t>
            </a:fld>
            <a:endParaRPr lang="ru-RU"/>
          </a:p>
        </p:txBody>
      </p:sp>
      <p:sp>
        <p:nvSpPr>
          <p:cNvPr id="6" name="Нижний колонтитул 5">
            <a:extLst>
              <a:ext uri="{FF2B5EF4-FFF2-40B4-BE49-F238E27FC236}">
                <a16:creationId xmlns:a16="http://schemas.microsoft.com/office/drawing/2014/main" id="{F9BA883B-1188-4E67-8C1F-07506EF2D3A3}"/>
              </a:ext>
            </a:extLst>
          </p:cNvPr>
          <p:cNvSpPr>
            <a:spLocks noGrp="1"/>
          </p:cNvSpPr>
          <p:nvPr>
            <p:ph type="ftr" sz="quarter" idx="11"/>
          </p:nvPr>
        </p:nvSpPr>
        <p:spPr/>
        <p:txBody>
          <a:bodyPr/>
          <a:lstStyle/>
          <a:p>
            <a:endParaRPr lang="ru-RU"/>
          </a:p>
        </p:txBody>
      </p:sp>
      <p:sp>
        <p:nvSpPr>
          <p:cNvPr id="7" name="Номер слайда 6">
            <a:extLst>
              <a:ext uri="{FF2B5EF4-FFF2-40B4-BE49-F238E27FC236}">
                <a16:creationId xmlns:a16="http://schemas.microsoft.com/office/drawing/2014/main" id="{BA90CCA1-D39D-49DC-9559-0EA9C12455E9}"/>
              </a:ext>
            </a:extLst>
          </p:cNvPr>
          <p:cNvSpPr>
            <a:spLocks noGrp="1"/>
          </p:cNvSpPr>
          <p:nvPr>
            <p:ph type="sldNum" sz="quarter" idx="12"/>
          </p:nvPr>
        </p:nvSpPr>
        <p:spPr/>
        <p:txBody>
          <a:bodyPr/>
          <a:lstStyle/>
          <a:p>
            <a:fld id="{9C7B0729-7D46-4171-B0D2-B2817E2CA87F}" type="slidenum">
              <a:rPr lang="ru-RU" smtClean="0"/>
              <a:t>‹#›</a:t>
            </a:fld>
            <a:endParaRPr lang="ru-RU"/>
          </a:p>
        </p:txBody>
      </p:sp>
    </p:spTree>
    <p:extLst>
      <p:ext uri="{BB962C8B-B14F-4D97-AF65-F5344CB8AC3E}">
        <p14:creationId xmlns:p14="http://schemas.microsoft.com/office/powerpoint/2010/main" val="55498754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9628289A-38E0-4577-BF82-45A2CB8EF38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a:t>Образец заголовка</a:t>
            </a:r>
          </a:p>
        </p:txBody>
      </p:sp>
      <p:sp>
        <p:nvSpPr>
          <p:cNvPr id="3" name="Текст 2">
            <a:extLst>
              <a:ext uri="{FF2B5EF4-FFF2-40B4-BE49-F238E27FC236}">
                <a16:creationId xmlns:a16="http://schemas.microsoft.com/office/drawing/2014/main" id="{5C947197-21A0-4081-A8C1-69BFDD25B05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67351B2B-34B2-4492-918A-D2EA12EDF53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DDB2D8-21E6-4FD8-A228-42A5781F9562}" type="datetimeFigureOut">
              <a:rPr lang="ru-RU" smtClean="0"/>
              <a:t>28.11.2020</a:t>
            </a:fld>
            <a:endParaRPr lang="ru-RU"/>
          </a:p>
        </p:txBody>
      </p:sp>
      <p:sp>
        <p:nvSpPr>
          <p:cNvPr id="5" name="Нижний колонтитул 4">
            <a:extLst>
              <a:ext uri="{FF2B5EF4-FFF2-40B4-BE49-F238E27FC236}">
                <a16:creationId xmlns:a16="http://schemas.microsoft.com/office/drawing/2014/main" id="{643E6BD2-D730-4B17-BC3D-247848AB695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a:extLst>
              <a:ext uri="{FF2B5EF4-FFF2-40B4-BE49-F238E27FC236}">
                <a16:creationId xmlns:a16="http://schemas.microsoft.com/office/drawing/2014/main" id="{0ED64A8B-E94E-43D4-A8C1-C97CFE7931C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C7B0729-7D46-4171-B0D2-B2817E2CA87F}" type="slidenum">
              <a:rPr lang="ru-RU" smtClean="0"/>
              <a:t>‹#›</a:t>
            </a:fld>
            <a:endParaRPr lang="ru-RU"/>
          </a:p>
        </p:txBody>
      </p:sp>
    </p:spTree>
    <p:extLst>
      <p:ext uri="{BB962C8B-B14F-4D97-AF65-F5344CB8AC3E}">
        <p14:creationId xmlns:p14="http://schemas.microsoft.com/office/powerpoint/2010/main" val="338333065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1DF44FC5-8A07-4F5A-A5BD-09E6099BB018}"/>
              </a:ext>
            </a:extLst>
          </p:cNvPr>
          <p:cNvSpPr>
            <a:spLocks noGrp="1"/>
          </p:cNvSpPr>
          <p:nvPr>
            <p:ph type="title"/>
          </p:nvPr>
        </p:nvSpPr>
        <p:spPr>
          <a:xfrm>
            <a:off x="838200" y="365125"/>
            <a:ext cx="10515600" cy="443767"/>
          </a:xfrm>
        </p:spPr>
        <p:txBody>
          <a:bodyPr>
            <a:normAutofit/>
          </a:bodyPr>
          <a:lstStyle/>
          <a:p>
            <a:r>
              <a:rPr lang="uk-UA" sz="2200" b="1" dirty="0"/>
              <a:t>Складові міжнародної системи та її параметри</a:t>
            </a:r>
            <a:endParaRPr lang="ru-RU" sz="2200" b="1" dirty="0"/>
          </a:p>
        </p:txBody>
      </p:sp>
      <p:sp>
        <p:nvSpPr>
          <p:cNvPr id="3" name="Объект 2">
            <a:extLst>
              <a:ext uri="{FF2B5EF4-FFF2-40B4-BE49-F238E27FC236}">
                <a16:creationId xmlns:a16="http://schemas.microsoft.com/office/drawing/2014/main" id="{AE1BB267-EAC9-4FA2-A971-39F81D71B7A0}"/>
              </a:ext>
            </a:extLst>
          </p:cNvPr>
          <p:cNvSpPr>
            <a:spLocks noGrp="1"/>
          </p:cNvSpPr>
          <p:nvPr>
            <p:ph idx="1"/>
          </p:nvPr>
        </p:nvSpPr>
        <p:spPr>
          <a:xfrm>
            <a:off x="838200" y="975946"/>
            <a:ext cx="10515600" cy="5201017"/>
          </a:xfrm>
        </p:spPr>
        <p:txBody>
          <a:bodyPr>
            <a:normAutofit lnSpcReduction="10000"/>
          </a:bodyPr>
          <a:lstStyle/>
          <a:p>
            <a:r>
              <a:rPr lang="uk-UA" sz="1800" dirty="0"/>
              <a:t>Система – ціле, що складається з множини складових частин.</a:t>
            </a:r>
          </a:p>
          <a:p>
            <a:r>
              <a:rPr lang="uk-UA" sz="1800" dirty="0">
                <a:effectLst/>
                <a:latin typeface="Calibri" panose="020F0502020204030204" pitchFamily="34" charset="0"/>
                <a:ea typeface="Calibri" panose="020F0502020204030204" pitchFamily="34" charset="0"/>
                <a:cs typeface="Times New Roman" panose="02020603050405020304" pitchFamily="18" charset="0"/>
              </a:rPr>
              <a:t>Л. фон </a:t>
            </a:r>
            <a:r>
              <a:rPr lang="uk-UA" sz="1800" dirty="0" err="1">
                <a:effectLst/>
                <a:latin typeface="Calibri" panose="020F0502020204030204" pitchFamily="34" charset="0"/>
                <a:ea typeface="Calibri" panose="020F0502020204030204" pitchFamily="34" charset="0"/>
                <a:cs typeface="Times New Roman" panose="02020603050405020304" pitchFamily="18" charset="0"/>
              </a:rPr>
              <a:t>Берталанфі</a:t>
            </a:r>
            <a:r>
              <a:rPr lang="uk-UA" sz="1800" dirty="0">
                <a:effectLst/>
                <a:latin typeface="Calibri" panose="020F0502020204030204" pitchFamily="34" charset="0"/>
                <a:ea typeface="Calibri" panose="020F0502020204030204" pitchFamily="34" charset="0"/>
                <a:cs typeface="Times New Roman" panose="02020603050405020304" pitchFamily="18" charset="0"/>
              </a:rPr>
              <a:t> – система є «сукупністю елементів, що знаходяться в певних взаєминах один з одним та з середовищем».</a:t>
            </a:r>
            <a:endParaRPr lang="uk-UA" sz="1800" dirty="0"/>
          </a:p>
          <a:p>
            <a:r>
              <a:rPr lang="uk-UA" sz="1800" dirty="0"/>
              <a:t>А. </a:t>
            </a:r>
            <a:r>
              <a:rPr lang="uk-UA" sz="1800" dirty="0" err="1"/>
              <a:t>Раппопорт</a:t>
            </a:r>
            <a:r>
              <a:rPr lang="uk-UA" sz="1800" dirty="0"/>
              <a:t> - Системою є певна цілісність, що функціонує як цілісність завдяки взаємозалежності її складових частин.</a:t>
            </a:r>
          </a:p>
          <a:p>
            <a:r>
              <a:rPr lang="uk-UA" sz="1800" dirty="0"/>
              <a:t>З. </a:t>
            </a:r>
            <a:r>
              <a:rPr lang="uk-UA" sz="1800" dirty="0" err="1"/>
              <a:t>Яберг</a:t>
            </a:r>
            <a:r>
              <a:rPr lang="uk-UA" sz="1800" dirty="0"/>
              <a:t> – Система є цілісність, що складається з багатьох складових та позначена довгостроковою цілеспрямованістю існування, яка крім визначеною її метою дії може здійснювати інші впливи та яка відокремлена в своєму існуванні від інших систем.</a:t>
            </a:r>
          </a:p>
          <a:p>
            <a:r>
              <a:rPr lang="uk-UA" sz="1800" dirty="0"/>
              <a:t>К. </a:t>
            </a:r>
            <a:r>
              <a:rPr lang="uk-UA" sz="1800" dirty="0" err="1"/>
              <a:t>Холсті</a:t>
            </a:r>
            <a:r>
              <a:rPr lang="uk-UA" sz="1800" dirty="0"/>
              <a:t> – Міжнародна система може бути визначена як будь-яка сукупність автономних політичних спільнот, - племен, полісів, націй або імперій, - що взаємодіють з певною частотою та відповідно до впорядкованого процесу.</a:t>
            </a:r>
          </a:p>
          <a:p>
            <a:r>
              <a:rPr lang="uk-UA" sz="1800" dirty="0">
                <a:effectLst/>
                <a:latin typeface="Calibri" panose="020F0502020204030204" pitchFamily="34" charset="0"/>
                <a:ea typeface="Calibri" panose="020F0502020204030204" pitchFamily="34" charset="0"/>
                <a:cs typeface="Times New Roman" panose="02020603050405020304" pitchFamily="18" charset="0"/>
              </a:rPr>
              <a:t>Міжнародна система являє собою соціальну систему, що належить до складних динамічних систем та характеризується всіма ознаками таких систем, зокрема, нелінійністю процесів, чутливістю до початкових умов, органічну залежність майбутніх станів від попереднього розвитку тощо.</a:t>
            </a:r>
          </a:p>
          <a:p>
            <a:r>
              <a:rPr lang="uk-UA" sz="1800" dirty="0">
                <a:latin typeface="Calibri" panose="020F0502020204030204" pitchFamily="34" charset="0"/>
                <a:ea typeface="Calibri" panose="020F0502020204030204" pitchFamily="34" charset="0"/>
                <a:cs typeface="Times New Roman" panose="02020603050405020304" pitchFamily="18" charset="0"/>
              </a:rPr>
              <a:t>Елементи міжнародної системи – міжнародні актори, чия взаємодія підтримує існування системи міжнародних відносин.</a:t>
            </a:r>
          </a:p>
          <a:p>
            <a:r>
              <a:rPr lang="uk-UA" sz="1800" dirty="0">
                <a:effectLst/>
                <a:latin typeface="Calibri" panose="020F0502020204030204" pitchFamily="34" charset="0"/>
                <a:ea typeface="Calibri" panose="020F0502020204030204" pitchFamily="34" charset="0"/>
                <a:cs typeface="Times New Roman" panose="02020603050405020304" pitchFamily="18" charset="0"/>
              </a:rPr>
              <a:t>Структура міжнародної системи – принципи організації в</a:t>
            </a:r>
            <a:r>
              <a:rPr lang="uk-UA" sz="1800" dirty="0">
                <a:latin typeface="Calibri" panose="020F0502020204030204" pitchFamily="34" charset="0"/>
                <a:ea typeface="Calibri" panose="020F0502020204030204" pitchFamily="34" charset="0"/>
                <a:cs typeface="Times New Roman" panose="02020603050405020304" pitchFamily="18" charset="0"/>
              </a:rPr>
              <a:t>заємодії всередині системи міжнародних відносин.</a:t>
            </a:r>
            <a:endParaRPr lang="ru-RU"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uk-UA" sz="1800" dirty="0"/>
          </a:p>
        </p:txBody>
      </p:sp>
    </p:spTree>
    <p:extLst>
      <p:ext uri="{BB962C8B-B14F-4D97-AF65-F5344CB8AC3E}">
        <p14:creationId xmlns:p14="http://schemas.microsoft.com/office/powerpoint/2010/main" val="23830770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1DF44FC5-8A07-4F5A-A5BD-09E6099BB018}"/>
              </a:ext>
            </a:extLst>
          </p:cNvPr>
          <p:cNvSpPr>
            <a:spLocks noGrp="1"/>
          </p:cNvSpPr>
          <p:nvPr>
            <p:ph type="title"/>
          </p:nvPr>
        </p:nvSpPr>
        <p:spPr>
          <a:xfrm>
            <a:off x="838200" y="365125"/>
            <a:ext cx="10515600" cy="443767"/>
          </a:xfrm>
        </p:spPr>
        <p:txBody>
          <a:bodyPr>
            <a:normAutofit/>
          </a:bodyPr>
          <a:lstStyle/>
          <a:p>
            <a:r>
              <a:rPr kumimoji="0" lang="uk-UA" sz="2200" b="1" i="0" u="none" strike="noStrike" kern="1200" cap="none" spc="0" normalizeH="0" baseline="0" noProof="0" dirty="0">
                <a:ln>
                  <a:noFill/>
                </a:ln>
                <a:solidFill>
                  <a:prstClr val="black"/>
                </a:solidFill>
                <a:effectLst/>
                <a:uLnTx/>
                <a:uFillTx/>
                <a:latin typeface="Calibri Light" panose="020F0302020204030204"/>
                <a:ea typeface="+mj-ea"/>
                <a:cs typeface="+mj-cs"/>
              </a:rPr>
              <a:t>Типологія міжнародних систем</a:t>
            </a:r>
            <a:endParaRPr lang="ru-RU" sz="2200" b="1" dirty="0"/>
          </a:p>
        </p:txBody>
      </p:sp>
      <p:sp>
        <p:nvSpPr>
          <p:cNvPr id="3" name="Объект 2">
            <a:extLst>
              <a:ext uri="{FF2B5EF4-FFF2-40B4-BE49-F238E27FC236}">
                <a16:creationId xmlns:a16="http://schemas.microsoft.com/office/drawing/2014/main" id="{AE1BB267-EAC9-4FA2-A971-39F81D71B7A0}"/>
              </a:ext>
            </a:extLst>
          </p:cNvPr>
          <p:cNvSpPr>
            <a:spLocks noGrp="1"/>
          </p:cNvSpPr>
          <p:nvPr>
            <p:ph idx="1"/>
          </p:nvPr>
        </p:nvSpPr>
        <p:spPr>
          <a:xfrm>
            <a:off x="838200" y="931986"/>
            <a:ext cx="10515600" cy="5244978"/>
          </a:xfrm>
        </p:spPr>
        <p:txBody>
          <a:bodyPr>
            <a:normAutofit/>
          </a:bodyPr>
          <a:lstStyle/>
          <a:p>
            <a:r>
              <a:rPr lang="uk-UA" sz="1800" dirty="0"/>
              <a:t>Індуктивні типології міжнародних систем</a:t>
            </a:r>
          </a:p>
          <a:p>
            <a:r>
              <a:rPr lang="uk-UA" sz="1800" dirty="0" err="1"/>
              <a:t>Дж</a:t>
            </a:r>
            <a:r>
              <a:rPr lang="uk-UA" sz="1800" dirty="0"/>
              <a:t>. </a:t>
            </a:r>
            <a:r>
              <a:rPr lang="uk-UA" sz="1800" dirty="0" err="1"/>
              <a:t>Розенау</a:t>
            </a:r>
            <a:endParaRPr lang="uk-UA" sz="1800" dirty="0"/>
          </a:p>
          <a:p>
            <a:pPr>
              <a:buFontTx/>
              <a:buChar char="-"/>
            </a:pPr>
            <a:r>
              <a:rPr lang="uk-UA" sz="1800" dirty="0"/>
              <a:t>Система балансу сил (наявність щонайменше 5 великих держав, ХІХ ст. – 1940 рр.)</a:t>
            </a:r>
          </a:p>
          <a:p>
            <a:pPr>
              <a:buFontTx/>
              <a:buChar char="-"/>
            </a:pPr>
            <a:r>
              <a:rPr lang="ru-RU" sz="1800" dirty="0"/>
              <a:t>Система </a:t>
            </a:r>
            <a:r>
              <a:rPr lang="uk-UA" sz="1800" dirty="0"/>
              <a:t>жорсткої біполярності (наявність 2-х великих держав, 1945 – 1959 рр.)</a:t>
            </a:r>
          </a:p>
          <a:p>
            <a:pPr>
              <a:buFontTx/>
              <a:buChar char="-"/>
            </a:pPr>
            <a:r>
              <a:rPr lang="uk-UA" sz="1800" dirty="0"/>
              <a:t>Система нежорсткої біполярності (наявність 2-х великих держав та держав претендентів на гегемонію, починаючи з 1960 р.)</a:t>
            </a:r>
          </a:p>
          <a:p>
            <a:r>
              <a:rPr lang="uk-UA" sz="1800" dirty="0"/>
              <a:t>К. </a:t>
            </a:r>
            <a:r>
              <a:rPr lang="uk-UA" sz="1800" dirty="0" err="1"/>
              <a:t>Холсті</a:t>
            </a:r>
            <a:endParaRPr lang="uk-UA" sz="1800" dirty="0"/>
          </a:p>
          <a:p>
            <a:pPr>
              <a:buFontTx/>
              <a:buChar char="-"/>
            </a:pPr>
            <a:r>
              <a:rPr lang="uk-UA" sz="1800" dirty="0"/>
              <a:t>Ієрархічна система</a:t>
            </a:r>
            <a:r>
              <a:rPr lang="en-US" sz="1800" dirty="0"/>
              <a:t> (</a:t>
            </a:r>
            <a:r>
              <a:rPr lang="uk-UA" sz="1800" dirty="0"/>
              <a:t>Китай 1000 – 800 ВС, Священна Римська імперія </a:t>
            </a:r>
            <a:r>
              <a:rPr lang="en-US" sz="1800" dirty="0"/>
              <a:t>XVII</a:t>
            </a:r>
            <a:r>
              <a:rPr lang="uk-UA" sz="1800" dirty="0"/>
              <a:t> ст.)</a:t>
            </a:r>
          </a:p>
          <a:p>
            <a:pPr>
              <a:buFontTx/>
              <a:buChar char="-"/>
            </a:pPr>
            <a:r>
              <a:rPr lang="uk-UA" sz="1800" dirty="0"/>
              <a:t>Дифузна система (Європа 1648 – 1763 рр.)</a:t>
            </a:r>
          </a:p>
          <a:p>
            <a:pPr>
              <a:buFontTx/>
              <a:buChar char="-"/>
            </a:pPr>
            <a:r>
              <a:rPr lang="uk-UA" sz="1800" dirty="0"/>
              <a:t>Дифузна-блокова система (Греція </a:t>
            </a:r>
            <a:r>
              <a:rPr lang="en-US" sz="1800" dirty="0"/>
              <a:t>430 BC</a:t>
            </a:r>
            <a:r>
              <a:rPr lang="uk-UA" sz="1800" dirty="0"/>
              <a:t>, Європа 1870 – 1</a:t>
            </a:r>
            <a:r>
              <a:rPr lang="en-US" sz="1800" dirty="0"/>
              <a:t>8</a:t>
            </a:r>
            <a:r>
              <a:rPr lang="uk-UA" sz="1800" dirty="0"/>
              <a:t>9</a:t>
            </a:r>
            <a:r>
              <a:rPr lang="en-US" sz="1800" dirty="0"/>
              <a:t>9</a:t>
            </a:r>
            <a:r>
              <a:rPr lang="uk-UA" sz="1800" dirty="0"/>
              <a:t> рр., 1935 – 1939 рр.)</a:t>
            </a:r>
          </a:p>
          <a:p>
            <a:pPr>
              <a:buFontTx/>
              <a:buChar char="-"/>
            </a:pPr>
            <a:r>
              <a:rPr lang="uk-UA" sz="1800" dirty="0"/>
              <a:t>Полюсна система</a:t>
            </a:r>
            <a:r>
              <a:rPr lang="en-US" sz="1800" dirty="0"/>
              <a:t> (</a:t>
            </a:r>
            <a:r>
              <a:rPr lang="uk-UA" sz="1800" dirty="0"/>
              <a:t>Європа після 1945 р.)</a:t>
            </a:r>
          </a:p>
          <a:p>
            <a:pPr>
              <a:buFontTx/>
              <a:buChar char="-"/>
            </a:pPr>
            <a:r>
              <a:rPr lang="uk-UA" sz="1800" dirty="0"/>
              <a:t>Багатополюсна система</a:t>
            </a:r>
            <a:r>
              <a:rPr lang="en-US" sz="1800" dirty="0"/>
              <a:t> </a:t>
            </a:r>
            <a:r>
              <a:rPr lang="uk-UA" sz="1800" dirty="0"/>
              <a:t>(Європа 1789 – 1856 рр.)</a:t>
            </a:r>
          </a:p>
          <a:p>
            <a:pPr marL="0" indent="0">
              <a:buNone/>
            </a:pPr>
            <a:endParaRPr lang="uk-UA" sz="1800" dirty="0"/>
          </a:p>
        </p:txBody>
      </p:sp>
    </p:spTree>
    <p:extLst>
      <p:ext uri="{BB962C8B-B14F-4D97-AF65-F5344CB8AC3E}">
        <p14:creationId xmlns:p14="http://schemas.microsoft.com/office/powerpoint/2010/main" val="368526894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1DF44FC5-8A07-4F5A-A5BD-09E6099BB018}"/>
              </a:ext>
            </a:extLst>
          </p:cNvPr>
          <p:cNvSpPr>
            <a:spLocks noGrp="1"/>
          </p:cNvSpPr>
          <p:nvPr>
            <p:ph type="title"/>
          </p:nvPr>
        </p:nvSpPr>
        <p:spPr>
          <a:xfrm>
            <a:off x="838200" y="365125"/>
            <a:ext cx="10515600" cy="443767"/>
          </a:xfrm>
        </p:spPr>
        <p:txBody>
          <a:bodyPr>
            <a:normAutofit/>
          </a:bodyPr>
          <a:lstStyle/>
          <a:p>
            <a:r>
              <a:rPr kumimoji="0" lang="uk-UA" sz="2200" b="1" i="0" u="none" strike="noStrike" kern="1200" cap="none" spc="0" normalizeH="0" baseline="0" noProof="0" dirty="0">
                <a:ln>
                  <a:noFill/>
                </a:ln>
                <a:solidFill>
                  <a:prstClr val="black"/>
                </a:solidFill>
                <a:effectLst/>
                <a:uLnTx/>
                <a:uFillTx/>
                <a:latin typeface="Calibri Light" panose="020F0302020204030204"/>
                <a:ea typeface="+mj-ea"/>
                <a:cs typeface="+mj-cs"/>
              </a:rPr>
              <a:t>Типологія міжнародних систем</a:t>
            </a:r>
            <a:endParaRPr lang="ru-RU" sz="2200" b="1" dirty="0"/>
          </a:p>
        </p:txBody>
      </p:sp>
      <p:sp>
        <p:nvSpPr>
          <p:cNvPr id="3" name="Объект 2">
            <a:extLst>
              <a:ext uri="{FF2B5EF4-FFF2-40B4-BE49-F238E27FC236}">
                <a16:creationId xmlns:a16="http://schemas.microsoft.com/office/drawing/2014/main" id="{AE1BB267-EAC9-4FA2-A971-39F81D71B7A0}"/>
              </a:ext>
            </a:extLst>
          </p:cNvPr>
          <p:cNvSpPr>
            <a:spLocks noGrp="1"/>
          </p:cNvSpPr>
          <p:nvPr>
            <p:ph idx="1"/>
          </p:nvPr>
        </p:nvSpPr>
        <p:spPr>
          <a:xfrm>
            <a:off x="838200" y="923192"/>
            <a:ext cx="10515600" cy="5253771"/>
          </a:xfrm>
        </p:spPr>
        <p:txBody>
          <a:bodyPr>
            <a:normAutofit/>
          </a:bodyPr>
          <a:lstStyle/>
          <a:p>
            <a:r>
              <a:rPr lang="uk-UA" sz="1600" dirty="0"/>
              <a:t>Р. </a:t>
            </a:r>
            <a:r>
              <a:rPr lang="uk-UA" sz="1600" dirty="0" err="1"/>
              <a:t>Роузенкранс</a:t>
            </a:r>
            <a:r>
              <a:rPr lang="uk-UA" sz="1600" dirty="0"/>
              <a:t> – історично розділяв міжнародні системи на стабільні та нестабільні. Стабільність або нестабільність системи залежить від здатності регуляторних механізмів («балансу сил», політики альянсів, дій міжнародних організацій та «неформальної згоди» великих держав) нейтралізувати дестабілізуючи впливи, джерелом яких є ставлення національних еліт щодо існуючого міжнародного порядку.</a:t>
            </a:r>
          </a:p>
          <a:p>
            <a:pPr>
              <a:buFontTx/>
              <a:buChar char="-"/>
            </a:pPr>
            <a:r>
              <a:rPr lang="uk-UA" sz="1600" dirty="0"/>
              <a:t>Стабільні міжнародні системи</a:t>
            </a:r>
          </a:p>
          <a:p>
            <a:pPr>
              <a:buFont typeface="Courier New" panose="02070309020205020404" pitchFamily="49" charset="0"/>
              <a:buChar char="o"/>
            </a:pPr>
            <a:r>
              <a:rPr lang="en-US" sz="1600" dirty="0"/>
              <a:t>XVIII </a:t>
            </a:r>
            <a:r>
              <a:rPr lang="uk-UA" sz="1600" dirty="0"/>
              <a:t>століття (1740 – 1789 рр.)</a:t>
            </a:r>
          </a:p>
          <a:p>
            <a:pPr>
              <a:buFont typeface="Courier New" panose="02070309020205020404" pitchFamily="49" charset="0"/>
              <a:buChar char="o"/>
            </a:pPr>
            <a:r>
              <a:rPr lang="uk-UA" sz="1600" dirty="0"/>
              <a:t>Європейський концерт (1814 – 1922 рр.)</a:t>
            </a:r>
          </a:p>
          <a:p>
            <a:pPr>
              <a:buFont typeface="Courier New" panose="02070309020205020404" pitchFamily="49" charset="0"/>
              <a:buChar char="o"/>
            </a:pPr>
            <a:r>
              <a:rPr lang="uk-UA" sz="1600" dirty="0"/>
              <a:t>Обмежений концерт (1822 – 1848 рр.)</a:t>
            </a:r>
          </a:p>
          <a:p>
            <a:pPr>
              <a:buFont typeface="Courier New" panose="02070309020205020404" pitchFamily="49" charset="0"/>
              <a:buChar char="o"/>
            </a:pPr>
            <a:r>
              <a:rPr lang="uk-UA" sz="1600" dirty="0"/>
              <a:t>Концерт Бісмарка (1871 – 1890 рр.)</a:t>
            </a:r>
          </a:p>
          <a:p>
            <a:pPr>
              <a:buFont typeface="Courier New" panose="02070309020205020404" pitchFamily="49" charset="0"/>
              <a:buChar char="o"/>
            </a:pPr>
            <a:r>
              <a:rPr lang="uk-UA" sz="1600" dirty="0"/>
              <a:t>Період після ІІ світової війни (після 1945 р.)</a:t>
            </a:r>
          </a:p>
          <a:p>
            <a:pPr>
              <a:buFontTx/>
              <a:buChar char="-"/>
            </a:pPr>
            <a:r>
              <a:rPr lang="uk-UA" sz="1600" dirty="0"/>
              <a:t>Нестабільні міжнародні системи</a:t>
            </a:r>
          </a:p>
          <a:p>
            <a:pPr>
              <a:buFont typeface="Courier New" panose="02070309020205020404" pitchFamily="49" charset="0"/>
              <a:buChar char="o"/>
            </a:pPr>
            <a:r>
              <a:rPr lang="uk-UA" sz="1600" dirty="0"/>
              <a:t>Революційна імперія (1789 – 1814 рр.)</a:t>
            </a:r>
          </a:p>
          <a:p>
            <a:pPr>
              <a:buFont typeface="Courier New" panose="02070309020205020404" pitchFamily="49" charset="0"/>
              <a:buChar char="o"/>
            </a:pPr>
            <a:r>
              <a:rPr lang="uk-UA" sz="1600" dirty="0"/>
              <a:t>Зруйнований концерт (1848 – 1871 рр.)</a:t>
            </a:r>
          </a:p>
          <a:p>
            <a:pPr>
              <a:buFont typeface="Courier New" panose="02070309020205020404" pitchFamily="49" charset="0"/>
              <a:buChar char="o"/>
            </a:pPr>
            <a:r>
              <a:rPr lang="uk-UA" sz="1600" dirty="0"/>
              <a:t>Імперський націоналізм (1890 – 1918 рр.)</a:t>
            </a:r>
          </a:p>
          <a:p>
            <a:pPr>
              <a:buFont typeface="Courier New" panose="02070309020205020404" pitchFamily="49" charset="0"/>
              <a:buChar char="o"/>
            </a:pPr>
            <a:r>
              <a:rPr lang="uk-UA" sz="1600" dirty="0"/>
              <a:t>Тотальний мілітаризм (1918 – 1945 рр.)</a:t>
            </a:r>
          </a:p>
          <a:p>
            <a:endParaRPr lang="ru-RU" sz="1800" dirty="0"/>
          </a:p>
        </p:txBody>
      </p:sp>
    </p:spTree>
    <p:extLst>
      <p:ext uri="{BB962C8B-B14F-4D97-AF65-F5344CB8AC3E}">
        <p14:creationId xmlns:p14="http://schemas.microsoft.com/office/powerpoint/2010/main" val="92697663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C67F2D71-8F90-4FAC-9A1E-CCB3832F6BEB}"/>
              </a:ext>
            </a:extLst>
          </p:cNvPr>
          <p:cNvSpPr>
            <a:spLocks noGrp="1"/>
          </p:cNvSpPr>
          <p:nvPr>
            <p:ph type="title"/>
          </p:nvPr>
        </p:nvSpPr>
        <p:spPr>
          <a:xfrm>
            <a:off x="838200" y="365125"/>
            <a:ext cx="10515600" cy="470144"/>
          </a:xfrm>
        </p:spPr>
        <p:txBody>
          <a:bodyPr>
            <a:normAutofit/>
          </a:bodyPr>
          <a:lstStyle/>
          <a:p>
            <a:r>
              <a:rPr kumimoji="0" lang="uk-UA" sz="2200" b="1" i="0" u="none" strike="noStrike" kern="1200" cap="none" spc="0" normalizeH="0" baseline="0" noProof="0" dirty="0">
                <a:ln>
                  <a:noFill/>
                </a:ln>
                <a:solidFill>
                  <a:prstClr val="black"/>
                </a:solidFill>
                <a:effectLst/>
                <a:uLnTx/>
                <a:uFillTx/>
                <a:latin typeface="Calibri Light" panose="020F0302020204030204"/>
                <a:ea typeface="+mj-ea"/>
                <a:cs typeface="+mj-cs"/>
              </a:rPr>
              <a:t>Типологія міжнародних систем</a:t>
            </a:r>
            <a:endParaRPr lang="ru-RU" dirty="0"/>
          </a:p>
        </p:txBody>
      </p:sp>
      <p:sp>
        <p:nvSpPr>
          <p:cNvPr id="3" name="Объект 2">
            <a:extLst>
              <a:ext uri="{FF2B5EF4-FFF2-40B4-BE49-F238E27FC236}">
                <a16:creationId xmlns:a16="http://schemas.microsoft.com/office/drawing/2014/main" id="{BA1025F1-7F25-4DC7-910A-AD33572045D7}"/>
              </a:ext>
            </a:extLst>
          </p:cNvPr>
          <p:cNvSpPr>
            <a:spLocks noGrp="1"/>
          </p:cNvSpPr>
          <p:nvPr>
            <p:ph idx="1"/>
          </p:nvPr>
        </p:nvSpPr>
        <p:spPr>
          <a:xfrm>
            <a:off x="838200" y="835269"/>
            <a:ext cx="10515600" cy="5341694"/>
          </a:xfrm>
        </p:spPr>
        <p:txBody>
          <a:bodyPr>
            <a:normAutofit/>
          </a:bodyPr>
          <a:lstStyle/>
          <a:p>
            <a:r>
              <a:rPr lang="uk-UA" sz="1800" dirty="0"/>
              <a:t>Дедуктивні типології міжнародних систем</a:t>
            </a:r>
          </a:p>
          <a:p>
            <a:r>
              <a:rPr lang="uk-UA" sz="1800" dirty="0"/>
              <a:t>С. </a:t>
            </a:r>
            <a:r>
              <a:rPr lang="uk-UA" sz="1800" dirty="0" err="1"/>
              <a:t>Хоффман</a:t>
            </a:r>
            <a:endParaRPr lang="uk-UA" sz="1800" dirty="0"/>
          </a:p>
          <a:p>
            <a:pPr>
              <a:buFontTx/>
              <a:buChar char="-"/>
            </a:pPr>
            <a:r>
              <a:rPr lang="uk-UA" sz="1800" dirty="0"/>
              <a:t>Помірна міжнародна система</a:t>
            </a:r>
          </a:p>
          <a:p>
            <a:pPr marL="0" indent="0">
              <a:buNone/>
            </a:pPr>
            <a:r>
              <a:rPr lang="uk-UA" sz="1800" dirty="0"/>
              <a:t>Основні ознаки: однорідність, багатополярність, наявність кодексу міжнародної поведінки, дотримання узгоджених правил суперництва,  поміркованість у вибору цілей та засобів політики, великі держави дбають про безпеку союзників, неконфліктна зовнішня політика, низький рівень конфліктності взаємин великих держав, прагматична зовнішня політика без зайвої ідеологізації, залежність зовнішньої політики від політики внутрішньої, коаліції та союзи держав нестійкі та постійно змінюються.</a:t>
            </a:r>
          </a:p>
          <a:p>
            <a:pPr>
              <a:buFontTx/>
              <a:buChar char="-"/>
            </a:pPr>
            <a:r>
              <a:rPr lang="uk-UA" sz="1800" dirty="0"/>
              <a:t>Революційна міжнародна система</a:t>
            </a:r>
          </a:p>
          <a:p>
            <a:pPr marL="0" indent="0">
              <a:buNone/>
            </a:pPr>
            <a:r>
              <a:rPr lang="uk-UA" sz="1800" dirty="0"/>
              <a:t>Основні ознаки: необмежені зовнішньополітичні цілі та засоби зовнішньої політики, підпорядкування внутрішній політики політиці зовнішньої, незмінність союзів та коаліцій, чітка міжнародна ієрархія.</a:t>
            </a:r>
          </a:p>
          <a:p>
            <a:pPr marL="0" indent="0">
              <a:buNone/>
            </a:pPr>
            <a:r>
              <a:rPr lang="uk-UA" sz="1800" dirty="0"/>
              <a:t>Повоєнна «біполярна» система характеризується необмеженими амбіціями «наддержав» та, водночас, обмеженістю свободи дій як наслідок імперативу розглядати міжнародну політику скрізь призму глобального конфлікту. Обі «наддержави» повинні постійно боротися за союзників, що призводить до їх залежності від останніх. Первинно «біполярна» система є революційною, проте декілька факторів роблять її поміркованою. Дестабілізуючи діють: конфліктність глобального рівня міжнародної системи, її неоднорідність в планетарних масштабах, прискорений розвиток технологій в сучасному світі. Стабілізують систему: помірність у вибору засобів силового впливу через загрозу ядерної війни.</a:t>
            </a:r>
          </a:p>
          <a:p>
            <a:pPr>
              <a:buFontTx/>
              <a:buChar char="-"/>
            </a:pPr>
            <a:endParaRPr lang="uk-UA" sz="1800" dirty="0"/>
          </a:p>
        </p:txBody>
      </p:sp>
    </p:spTree>
    <p:extLst>
      <p:ext uri="{BB962C8B-B14F-4D97-AF65-F5344CB8AC3E}">
        <p14:creationId xmlns:p14="http://schemas.microsoft.com/office/powerpoint/2010/main" val="316718487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4D3850C8-8CB8-4C40-932B-A407AD2BA44A}"/>
              </a:ext>
            </a:extLst>
          </p:cNvPr>
          <p:cNvSpPr>
            <a:spLocks noGrp="1"/>
          </p:cNvSpPr>
          <p:nvPr>
            <p:ph type="title"/>
          </p:nvPr>
        </p:nvSpPr>
        <p:spPr>
          <a:xfrm>
            <a:off x="838200" y="365126"/>
            <a:ext cx="10515600" cy="399806"/>
          </a:xfrm>
        </p:spPr>
        <p:txBody>
          <a:bodyPr/>
          <a:lstStyle/>
          <a:p>
            <a:r>
              <a:rPr kumimoji="0" lang="uk-UA" sz="2200" b="1" i="0" u="none" strike="noStrike" kern="1200" cap="none" spc="0" normalizeH="0" baseline="0" noProof="0" dirty="0">
                <a:ln>
                  <a:noFill/>
                </a:ln>
                <a:solidFill>
                  <a:prstClr val="black"/>
                </a:solidFill>
                <a:effectLst/>
                <a:uLnTx/>
                <a:uFillTx/>
                <a:latin typeface="Calibri Light" panose="020F0302020204030204"/>
                <a:ea typeface="+mj-ea"/>
                <a:cs typeface="+mj-cs"/>
              </a:rPr>
              <a:t>Типологія міжнародних систем</a:t>
            </a:r>
            <a:endParaRPr lang="ru-RU" dirty="0"/>
          </a:p>
        </p:txBody>
      </p:sp>
      <p:sp>
        <p:nvSpPr>
          <p:cNvPr id="3" name="Объект 2">
            <a:extLst>
              <a:ext uri="{FF2B5EF4-FFF2-40B4-BE49-F238E27FC236}">
                <a16:creationId xmlns:a16="http://schemas.microsoft.com/office/drawing/2014/main" id="{455070EB-5A24-45F4-AD3F-77680F0D89F7}"/>
              </a:ext>
            </a:extLst>
          </p:cNvPr>
          <p:cNvSpPr>
            <a:spLocks noGrp="1"/>
          </p:cNvSpPr>
          <p:nvPr>
            <p:ph idx="1"/>
          </p:nvPr>
        </p:nvSpPr>
        <p:spPr>
          <a:xfrm>
            <a:off x="838200" y="879231"/>
            <a:ext cx="10515600" cy="5297732"/>
          </a:xfrm>
        </p:spPr>
        <p:txBody>
          <a:bodyPr>
            <a:normAutofit/>
          </a:bodyPr>
          <a:lstStyle/>
          <a:p>
            <a:r>
              <a:rPr lang="uk-UA" sz="1800" dirty="0"/>
              <a:t>М. Каплан</a:t>
            </a:r>
          </a:p>
          <a:p>
            <a:pPr>
              <a:buFontTx/>
              <a:buChar char="-"/>
            </a:pPr>
            <a:r>
              <a:rPr lang="uk-UA" sz="1800" dirty="0"/>
              <a:t>Система балансу сил</a:t>
            </a:r>
          </a:p>
          <a:p>
            <a:pPr marL="0" indent="0">
              <a:buNone/>
            </a:pPr>
            <a:r>
              <a:rPr lang="uk-UA" sz="1800" dirty="0"/>
              <a:t>Ознаки: актори – національні держави з низькою диференціацію ролей; ціль зовнішньої політики – оптимальна безпека з незначної імовірністю досягнення гегемонії; відсутність ядерної зброї; неконтрольоване економічне зростання: кожний учасник прагне збільшити свою відносну безпеку; наявність щонайменше 5 провідних акторів; кожний учасник прагне знайти союзників.</a:t>
            </a:r>
          </a:p>
          <a:p>
            <a:pPr marL="0" indent="0">
              <a:buNone/>
            </a:pPr>
            <a:r>
              <a:rPr lang="uk-UA" sz="1800" dirty="0"/>
              <a:t>Правила поведінки: актори прагнуть збільшувати свій бойовий потенціал, проте також намагаються уникнути великого військового конфлікту; актори починають війну в випадку неможливості інакше збільшувати власну безпеку; актори припиняють бойові дії в разі загрози тотального знищення; актори протидіють спробам встановити гегемонію іншим актором; актори, що керуються наднаціональними принципами, мають незначний вплив на міжнародну політику; будь-який актор розглядається як потенційний партнер або союзник, конфлікти не мають характер тотальної війни.</a:t>
            </a:r>
          </a:p>
          <a:p>
            <a:pPr marL="0" indent="0">
              <a:buNone/>
            </a:pPr>
            <a:r>
              <a:rPr lang="uk-UA" sz="1800" dirty="0"/>
              <a:t>Наслідки: коаліції створюються на основі реальних прагматичних інтересів; в військових конфліктах переслідуються обмежені цілі та виконуються «правила ведення війни»; нестійкий характер союзів; конфліктуючи сторони тим не менш зацікавленні у збережені системи; діє принцип невтручання у внутрішні справи держав; розвивається міжнародне право.</a:t>
            </a:r>
          </a:p>
        </p:txBody>
      </p:sp>
    </p:spTree>
    <p:extLst>
      <p:ext uri="{BB962C8B-B14F-4D97-AF65-F5344CB8AC3E}">
        <p14:creationId xmlns:p14="http://schemas.microsoft.com/office/powerpoint/2010/main" val="398605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F7D23102-5C12-4770-8614-078F3E696B96}"/>
              </a:ext>
            </a:extLst>
          </p:cNvPr>
          <p:cNvSpPr>
            <a:spLocks noGrp="1"/>
          </p:cNvSpPr>
          <p:nvPr>
            <p:ph type="title"/>
          </p:nvPr>
        </p:nvSpPr>
        <p:spPr>
          <a:xfrm>
            <a:off x="838200" y="417880"/>
            <a:ext cx="10515600" cy="399806"/>
          </a:xfrm>
        </p:spPr>
        <p:txBody>
          <a:bodyPr/>
          <a:lstStyle/>
          <a:p>
            <a:r>
              <a:rPr kumimoji="0" lang="uk-UA" sz="2200" b="1" i="0" u="none" strike="noStrike" kern="1200" cap="none" spc="0" normalizeH="0" baseline="0" noProof="0" dirty="0">
                <a:ln>
                  <a:noFill/>
                </a:ln>
                <a:solidFill>
                  <a:prstClr val="black"/>
                </a:solidFill>
                <a:effectLst/>
                <a:uLnTx/>
                <a:uFillTx/>
                <a:latin typeface="Calibri Light" panose="020F0302020204030204"/>
                <a:ea typeface="+mj-ea"/>
                <a:cs typeface="+mj-cs"/>
              </a:rPr>
              <a:t>Типологія міжнародних систем</a:t>
            </a:r>
            <a:endParaRPr lang="ru-RU" dirty="0"/>
          </a:p>
        </p:txBody>
      </p:sp>
      <p:sp>
        <p:nvSpPr>
          <p:cNvPr id="3" name="Объект 2">
            <a:extLst>
              <a:ext uri="{FF2B5EF4-FFF2-40B4-BE49-F238E27FC236}">
                <a16:creationId xmlns:a16="http://schemas.microsoft.com/office/drawing/2014/main" id="{20EBC787-9720-48FE-A8A7-B48A4C4A477D}"/>
              </a:ext>
            </a:extLst>
          </p:cNvPr>
          <p:cNvSpPr>
            <a:spLocks noGrp="1"/>
          </p:cNvSpPr>
          <p:nvPr>
            <p:ph idx="1"/>
          </p:nvPr>
        </p:nvSpPr>
        <p:spPr>
          <a:xfrm>
            <a:off x="838200" y="931985"/>
            <a:ext cx="10515600" cy="5244978"/>
          </a:xfrm>
        </p:spPr>
        <p:txBody>
          <a:bodyPr>
            <a:normAutofit/>
          </a:bodyPr>
          <a:lstStyle/>
          <a:p>
            <a:pPr>
              <a:buFontTx/>
              <a:buChar char="-"/>
            </a:pPr>
            <a:r>
              <a:rPr lang="uk-UA" sz="1800" dirty="0"/>
              <a:t>Гнучка біполярна система</a:t>
            </a:r>
          </a:p>
          <a:p>
            <a:pPr marL="0" indent="0">
              <a:buNone/>
            </a:pPr>
            <a:r>
              <a:rPr lang="uk-UA" sz="1800" dirty="0"/>
              <a:t>Ознаки: два блока; дві наддержави, лідери блоків; наявність держав, що не є членами блоків; наявність ядерної зброї; наявність універсальної міжнародної організації.</a:t>
            </a:r>
          </a:p>
          <a:p>
            <a:pPr marL="0" indent="0">
              <a:buNone/>
            </a:pPr>
            <a:r>
              <a:rPr lang="uk-UA" sz="1800" dirty="0"/>
              <a:t>Правила поведінки: блоки прагнуть змінити співвідношення бойових потенціалів на власну користь; блоки готові піти на ризик війни заради знищення протилежного блоку; блоки припускають можливість ядерної війни задля запобіганню встановлення гегемонії іншого блоку; блоки намагаються поставити під контроль універсальну міжнародну організацію; держави, що не є членами блоків, схильні до підтримки діяльності універсальної організації; держави, що не є членами блоків, схильні прагнути зменшення військової напруги; держави, що не є членами блоків, схильні до політики нейтралітету, коли це не торкається універсальної міжнародної організації; блоки мають тенденцію до розширення, проте поважать нейтралітет.</a:t>
            </a:r>
          </a:p>
          <a:p>
            <a:pPr marL="0" indent="0">
              <a:buNone/>
            </a:pPr>
            <a:r>
              <a:rPr lang="uk-UA" sz="1800" dirty="0"/>
              <a:t>Наслідки: довгостроковий характер коаліцій та їх ідеологізація; війни мають необмежений характер; ядерна зброя обмежує інтенсивність військових конфліктів; універсальна організація виконує роль посередника; не діє правило невтручання у внутрішні справи; ескалація суперництва та застосування сили в разі відчутної переваги одного з блоків</a:t>
            </a:r>
          </a:p>
        </p:txBody>
      </p:sp>
    </p:spTree>
    <p:extLst>
      <p:ext uri="{BB962C8B-B14F-4D97-AF65-F5344CB8AC3E}">
        <p14:creationId xmlns:p14="http://schemas.microsoft.com/office/powerpoint/2010/main" val="305872431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95109AAE-BF3A-441E-A7BB-A4406AF78EB4}"/>
              </a:ext>
            </a:extLst>
          </p:cNvPr>
          <p:cNvSpPr>
            <a:spLocks noGrp="1"/>
          </p:cNvSpPr>
          <p:nvPr>
            <p:ph type="title"/>
          </p:nvPr>
        </p:nvSpPr>
        <p:spPr>
          <a:xfrm>
            <a:off x="838200" y="365125"/>
            <a:ext cx="10515600" cy="382221"/>
          </a:xfrm>
        </p:spPr>
        <p:txBody>
          <a:bodyPr>
            <a:normAutofit fontScale="90000"/>
          </a:bodyPr>
          <a:lstStyle/>
          <a:p>
            <a:r>
              <a:rPr kumimoji="0" lang="uk-UA" sz="2200" b="1" i="0" u="none" strike="noStrike" kern="1200" cap="none" spc="0" normalizeH="0" baseline="0" noProof="0" dirty="0">
                <a:ln>
                  <a:noFill/>
                </a:ln>
                <a:solidFill>
                  <a:prstClr val="black"/>
                </a:solidFill>
                <a:effectLst/>
                <a:uLnTx/>
                <a:uFillTx/>
                <a:latin typeface="Calibri Light" panose="020F0302020204030204"/>
                <a:ea typeface="+mj-ea"/>
                <a:cs typeface="+mj-cs"/>
              </a:rPr>
              <a:t>Типологія міжнародних систем</a:t>
            </a:r>
            <a:endParaRPr lang="ru-RU" dirty="0"/>
          </a:p>
        </p:txBody>
      </p:sp>
      <p:sp>
        <p:nvSpPr>
          <p:cNvPr id="3" name="Объект 2">
            <a:extLst>
              <a:ext uri="{FF2B5EF4-FFF2-40B4-BE49-F238E27FC236}">
                <a16:creationId xmlns:a16="http://schemas.microsoft.com/office/drawing/2014/main" id="{E9078938-7AA3-41F8-82A8-B00AE9476C20}"/>
              </a:ext>
            </a:extLst>
          </p:cNvPr>
          <p:cNvSpPr>
            <a:spLocks noGrp="1"/>
          </p:cNvSpPr>
          <p:nvPr>
            <p:ph idx="1"/>
          </p:nvPr>
        </p:nvSpPr>
        <p:spPr>
          <a:xfrm>
            <a:off x="838200" y="826477"/>
            <a:ext cx="10515600" cy="5350486"/>
          </a:xfrm>
        </p:spPr>
        <p:txBody>
          <a:bodyPr>
            <a:normAutofit/>
          </a:bodyPr>
          <a:lstStyle/>
          <a:p>
            <a:pPr>
              <a:buFontTx/>
              <a:buChar char="-"/>
            </a:pPr>
            <a:r>
              <a:rPr lang="uk-UA" sz="1800" dirty="0"/>
              <a:t>Жорстка біполярна система</a:t>
            </a:r>
          </a:p>
          <a:p>
            <a:pPr marL="0" indent="0">
              <a:buNone/>
            </a:pPr>
            <a:r>
              <a:rPr lang="uk-UA" sz="1800" dirty="0"/>
              <a:t>Відсутні держави, що не є членами блоків, та універсальна організація. Система з високою </a:t>
            </a:r>
            <a:r>
              <a:rPr lang="uk-UA" sz="1800" dirty="0" err="1"/>
              <a:t>конфліктогеністю</a:t>
            </a:r>
            <a:r>
              <a:rPr lang="uk-UA" sz="1800" dirty="0"/>
              <a:t> та нестабільністю, якщо низька солідарність в середині блоків.</a:t>
            </a:r>
          </a:p>
          <a:p>
            <a:pPr>
              <a:buFontTx/>
              <a:buChar char="-"/>
            </a:pPr>
            <a:r>
              <a:rPr lang="uk-UA" sz="1800" dirty="0"/>
              <a:t>Універсальна система</a:t>
            </a:r>
          </a:p>
          <a:p>
            <a:pPr marL="0" indent="0">
              <a:buNone/>
            </a:pPr>
            <a:r>
              <a:rPr lang="uk-UA" sz="1800" dirty="0"/>
              <a:t>Виникає на інституційної основі універсальної організації в формі світової конфедеративної держави. Система з високою інтеграцію та солідарністю. Система прагне розширити доступ к ресурсам та можливостям для всіх членів. Система прагне розширити ресурсну базу та можливості всієї системи. Використовуються лише мирні засоби політики. Особи, що приймають рішення, керуються інтересами всієї системи. Система здатна координувати та інтегрувати різні інтереси учасників. Система має можливості, що перевершують можливості окремих акторів. Стабільна.</a:t>
            </a:r>
          </a:p>
          <a:p>
            <a:pPr>
              <a:buFontTx/>
              <a:buChar char="-"/>
            </a:pPr>
            <a:r>
              <a:rPr lang="uk-UA" sz="1800" dirty="0"/>
              <a:t>Ієрархічна система</a:t>
            </a:r>
          </a:p>
          <a:p>
            <a:pPr marL="0" indent="0">
              <a:buNone/>
            </a:pPr>
            <a:r>
              <a:rPr lang="uk-UA" sz="1800" dirty="0"/>
              <a:t>Виникає в раз перемоги одного з блоків та на основі його інститутів. Зникнення національних держав, нетериторіальний політичний устрій. Може бути демократичною або авторитарною. Розподіл ресурсів та можливостей може відбуватися згідно статусу або ефективності. Стабільна.</a:t>
            </a:r>
          </a:p>
        </p:txBody>
      </p:sp>
    </p:spTree>
    <p:extLst>
      <p:ext uri="{BB962C8B-B14F-4D97-AF65-F5344CB8AC3E}">
        <p14:creationId xmlns:p14="http://schemas.microsoft.com/office/powerpoint/2010/main" val="296869386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95109AAE-BF3A-441E-A7BB-A4406AF78EB4}"/>
              </a:ext>
            </a:extLst>
          </p:cNvPr>
          <p:cNvSpPr>
            <a:spLocks noGrp="1"/>
          </p:cNvSpPr>
          <p:nvPr>
            <p:ph type="title"/>
          </p:nvPr>
        </p:nvSpPr>
        <p:spPr>
          <a:xfrm>
            <a:off x="838200" y="365125"/>
            <a:ext cx="10515600" cy="382221"/>
          </a:xfrm>
        </p:spPr>
        <p:txBody>
          <a:bodyPr>
            <a:normAutofit fontScale="90000"/>
          </a:bodyPr>
          <a:lstStyle/>
          <a:p>
            <a:r>
              <a:rPr kumimoji="0" lang="uk-UA" sz="2200" b="1" i="0" u="none" strike="noStrike" kern="1200" cap="none" spc="0" normalizeH="0" baseline="0" noProof="0" dirty="0">
                <a:ln>
                  <a:noFill/>
                </a:ln>
                <a:solidFill>
                  <a:prstClr val="black"/>
                </a:solidFill>
                <a:effectLst/>
                <a:uLnTx/>
                <a:uFillTx/>
                <a:latin typeface="Calibri Light" panose="020F0302020204030204"/>
                <a:ea typeface="+mj-ea"/>
                <a:cs typeface="+mj-cs"/>
              </a:rPr>
              <a:t>Типологія міжнародних систем</a:t>
            </a:r>
            <a:endParaRPr lang="ru-RU" dirty="0"/>
          </a:p>
        </p:txBody>
      </p:sp>
      <p:sp>
        <p:nvSpPr>
          <p:cNvPr id="3" name="Объект 2">
            <a:extLst>
              <a:ext uri="{FF2B5EF4-FFF2-40B4-BE49-F238E27FC236}">
                <a16:creationId xmlns:a16="http://schemas.microsoft.com/office/drawing/2014/main" id="{E9078938-7AA3-41F8-82A8-B00AE9476C20}"/>
              </a:ext>
            </a:extLst>
          </p:cNvPr>
          <p:cNvSpPr>
            <a:spLocks noGrp="1"/>
          </p:cNvSpPr>
          <p:nvPr>
            <p:ph idx="1"/>
          </p:nvPr>
        </p:nvSpPr>
        <p:spPr>
          <a:xfrm>
            <a:off x="838200" y="826477"/>
            <a:ext cx="10515600" cy="5350486"/>
          </a:xfrm>
        </p:spPr>
        <p:txBody>
          <a:bodyPr>
            <a:normAutofit/>
          </a:bodyPr>
          <a:lstStyle/>
          <a:p>
            <a:pPr>
              <a:buFontTx/>
              <a:buChar char="-"/>
            </a:pPr>
            <a:r>
              <a:rPr lang="uk-UA" sz="1800" dirty="0"/>
              <a:t>Система з індивідуальним вето</a:t>
            </a:r>
          </a:p>
          <a:p>
            <a:pPr marL="0" indent="0">
              <a:buNone/>
            </a:pPr>
            <a:r>
              <a:rPr lang="uk-UA" sz="1800" dirty="0"/>
              <a:t>Виникає в результаті розповсюдження ядерної зброї, нові ядерні держави поступаються своїм стратегічним потенціалом потенціалам двох наддержав. Коаліції держав мають нестабільний характер. Військові конфлікти мають регіональний неядерний характер. Глобальна війна малоймовірна. Посилення ролі посередника універсальної організації. Зовнішня політика великих держав має ізоляціоністський характер. Жодний актор не прагне глобальної гегемонії. Конфлікти між державами не мають ідеологічної основи. США будуть прагнути змінити </a:t>
            </a:r>
            <a:r>
              <a:rPr lang="en-US" sz="1800" dirty="0"/>
              <a:t>status quo</a:t>
            </a:r>
            <a:r>
              <a:rPr lang="uk-UA" sz="1800" dirty="0"/>
              <a:t>.</a:t>
            </a:r>
          </a:p>
          <a:p>
            <a:pPr>
              <a:buFontTx/>
              <a:buChar char="-"/>
            </a:pPr>
            <a:r>
              <a:rPr lang="uk-UA" sz="1800" dirty="0"/>
              <a:t>Дуже гнучка біполярна система</a:t>
            </a:r>
          </a:p>
          <a:p>
            <a:pPr marL="0" indent="0">
              <a:buNone/>
            </a:pPr>
            <a:r>
              <a:rPr lang="uk-UA" sz="1800" dirty="0"/>
              <a:t>Стабільний баланс сил, зменшення загрози глобального конфлікту та зменшення кількості регіональних конфліктів. Часткове послаблення солідарності в середині блоків. Часткове розповсюдження ядерної зброї. Стабільний процес контролю за озброєннями. Універсальна організація діє в інтересах держав, що не є членами блоків. Універсальна організацію проводить пасивну політику спостерігача. У змаганні блоків блок, що намагається зберегти </a:t>
            </a:r>
            <a:r>
              <a:rPr lang="en-US" sz="1800" dirty="0"/>
              <a:t>status quo</a:t>
            </a:r>
            <a:r>
              <a:rPr lang="uk-UA" sz="1800" dirty="0"/>
              <a:t>, приречений на поразку. Чисельні порушення принципу невтручання у внутрішні справи.</a:t>
            </a:r>
          </a:p>
        </p:txBody>
      </p:sp>
    </p:spTree>
    <p:extLst>
      <p:ext uri="{BB962C8B-B14F-4D97-AF65-F5344CB8AC3E}">
        <p14:creationId xmlns:p14="http://schemas.microsoft.com/office/powerpoint/2010/main" val="46909100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95109AAE-BF3A-441E-A7BB-A4406AF78EB4}"/>
              </a:ext>
            </a:extLst>
          </p:cNvPr>
          <p:cNvSpPr>
            <a:spLocks noGrp="1"/>
          </p:cNvSpPr>
          <p:nvPr>
            <p:ph type="title"/>
          </p:nvPr>
        </p:nvSpPr>
        <p:spPr>
          <a:xfrm>
            <a:off x="838200" y="365125"/>
            <a:ext cx="10515600" cy="382221"/>
          </a:xfrm>
        </p:spPr>
        <p:txBody>
          <a:bodyPr>
            <a:normAutofit fontScale="90000"/>
          </a:bodyPr>
          <a:lstStyle/>
          <a:p>
            <a:r>
              <a:rPr kumimoji="0" lang="uk-UA" sz="2200" b="1" i="0" u="none" strike="noStrike" kern="1200" cap="none" spc="0" normalizeH="0" baseline="0" noProof="0" dirty="0">
                <a:ln>
                  <a:noFill/>
                </a:ln>
                <a:solidFill>
                  <a:prstClr val="black"/>
                </a:solidFill>
                <a:effectLst/>
                <a:uLnTx/>
                <a:uFillTx/>
                <a:latin typeface="Calibri Light" panose="020F0302020204030204"/>
                <a:ea typeface="+mj-ea"/>
                <a:cs typeface="+mj-cs"/>
              </a:rPr>
              <a:t>Типологія міжнародних систем</a:t>
            </a:r>
            <a:endParaRPr lang="ru-RU" dirty="0"/>
          </a:p>
        </p:txBody>
      </p:sp>
      <p:sp>
        <p:nvSpPr>
          <p:cNvPr id="3" name="Объект 2">
            <a:extLst>
              <a:ext uri="{FF2B5EF4-FFF2-40B4-BE49-F238E27FC236}">
                <a16:creationId xmlns:a16="http://schemas.microsoft.com/office/drawing/2014/main" id="{E9078938-7AA3-41F8-82A8-B00AE9476C20}"/>
              </a:ext>
            </a:extLst>
          </p:cNvPr>
          <p:cNvSpPr>
            <a:spLocks noGrp="1"/>
          </p:cNvSpPr>
          <p:nvPr>
            <p:ph idx="1"/>
          </p:nvPr>
        </p:nvSpPr>
        <p:spPr>
          <a:xfrm>
            <a:off x="838200" y="826477"/>
            <a:ext cx="10515600" cy="5350486"/>
          </a:xfrm>
        </p:spPr>
        <p:txBody>
          <a:bodyPr>
            <a:normAutofit/>
          </a:bodyPr>
          <a:lstStyle/>
          <a:p>
            <a:pPr marL="228600" marR="0" lvl="0" indent="-228600" algn="l" defTabSz="914400" rtl="0" eaLnBrk="1" fontAlgn="auto" latinLnBrk="0" hangingPunct="1">
              <a:lnSpc>
                <a:spcPct val="90000"/>
              </a:lnSpc>
              <a:spcBef>
                <a:spcPts val="1000"/>
              </a:spcBef>
              <a:spcAft>
                <a:spcPts val="0"/>
              </a:spcAft>
              <a:buClrTx/>
              <a:buSzTx/>
              <a:buFontTx/>
              <a:buChar char="-"/>
              <a:tabLst/>
              <a:defRPr/>
            </a:pPr>
            <a:r>
              <a:rPr kumimoji="0" lang="uk-UA" sz="1800" b="0" i="0" u="none" strike="noStrike" kern="1200" cap="none" spc="0" normalizeH="0" baseline="0" noProof="0" dirty="0">
                <a:ln>
                  <a:noFill/>
                </a:ln>
                <a:solidFill>
                  <a:prstClr val="black"/>
                </a:solidFill>
                <a:effectLst/>
                <a:uLnTx/>
                <a:uFillTx/>
                <a:latin typeface="Calibri" panose="020F0502020204030204"/>
                <a:ea typeface="+mn-ea"/>
                <a:cs typeface="+mn-cs"/>
              </a:rPr>
              <a:t>Система послабленої напруги</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uk-UA" sz="1800" b="0" i="0" u="none" strike="noStrike" kern="1200" cap="none" spc="0" normalizeH="0" baseline="0" noProof="0" dirty="0">
                <a:ln>
                  <a:noFill/>
                </a:ln>
                <a:solidFill>
                  <a:prstClr val="black"/>
                </a:solidFill>
                <a:effectLst/>
                <a:uLnTx/>
                <a:uFillTx/>
                <a:latin typeface="Calibri" panose="020F0502020204030204"/>
                <a:ea typeface="+mn-ea"/>
                <a:cs typeface="+mn-cs"/>
              </a:rPr>
              <a:t>Виникає через глобальне примирення двох наддержав. Зниження конфліктності та стабільний процес контроля за озброєннями. Ядерний потенціал двох наддержав на мінімальному рівні. Активна ролі універсальної організації в вирішенні глобальних проблем людства. Війні відбуваються без участі великих держав. При загрозі ядерної ескалації держави об’єднуються для припинення конфлікту. Навіть за відсутністю співробітництва провідні актори будуть проводити нейтральну політику по відношенню </a:t>
            </a:r>
            <a:r>
              <a:rPr kumimoji="0" lang="ru-RU" sz="1800" b="0" i="0" u="none" strike="noStrike" kern="1200" cap="none" spc="0" normalizeH="0" baseline="0" noProof="0" dirty="0">
                <a:ln>
                  <a:noFill/>
                </a:ln>
                <a:solidFill>
                  <a:prstClr val="black"/>
                </a:solidFill>
                <a:effectLst/>
                <a:uLnTx/>
                <a:uFillTx/>
                <a:latin typeface="Calibri" panose="020F0502020204030204"/>
                <a:ea typeface="+mn-ea"/>
                <a:cs typeface="+mn-cs"/>
              </a:rPr>
              <a:t>один до одного.</a:t>
            </a:r>
            <a:endParaRPr kumimoji="0" lang="uk-UA" sz="1800" b="0" i="0" u="none" strike="noStrike" kern="1200" cap="none" spc="0" normalizeH="0" baseline="0" dirty="0">
              <a:ln>
                <a:noFill/>
              </a:ln>
              <a:solidFill>
                <a:prstClr val="black"/>
              </a:solidFill>
              <a:effectLst/>
              <a:uLnTx/>
              <a:uFillTx/>
              <a:latin typeface="Calibri" panose="020F0502020204030204"/>
              <a:ea typeface="+mn-ea"/>
              <a:cs typeface="+mn-cs"/>
            </a:endParaRPr>
          </a:p>
          <a:p>
            <a:pPr>
              <a:buFontTx/>
              <a:buChar char="-"/>
              <a:defRPr/>
            </a:pPr>
            <a:r>
              <a:rPr lang="uk-UA" sz="1800" dirty="0">
                <a:solidFill>
                  <a:prstClr val="black"/>
                </a:solidFill>
                <a:latin typeface="Calibri" panose="020F0502020204030204"/>
              </a:rPr>
              <a:t>Нестійка система блоків</a:t>
            </a:r>
          </a:p>
          <a:p>
            <a:pPr marL="0" indent="0">
              <a:buNone/>
            </a:pPr>
            <a:r>
              <a:rPr lang="uk-UA" sz="1800" dirty="0"/>
              <a:t>Зростання конфліктності в міжнародних відносинах. Конфлікти виникають в третьому світі. Технологічний прогрес робить доступною ядерну зброю. Поряд з 2 наддержавами існують ще 4-5 ядерних держав з мінімальним ядерним потенціалом. Стабільність коаліції залежить від здатності домінуючої держави забезпечити ефективну безпеку, загроза ядерної війни буде зменшувати лояльність союзників лідерів блоків. США будуть проводити консервативну політику, СРСР – революційну, будь яке порушення </a:t>
            </a:r>
            <a:r>
              <a:rPr lang="en-US" sz="1800" dirty="0"/>
              <a:t>status quo</a:t>
            </a:r>
            <a:r>
              <a:rPr lang="uk-UA" sz="1800" dirty="0"/>
              <a:t> розглядатиметься як загроза. Зростання ризику конфлікту наддержав, включаючи обмежену ядерну війну. Незначна роль універсальної організації як посередника в конфліктах. Держави будуть втручатися в внутрішні справи одна одної. В рамках коаліційної політики великі держави будуть уникати занадто близьких стосунків з малими державами через побоювання неконтрольованих дій з їх боку.</a:t>
            </a:r>
          </a:p>
        </p:txBody>
      </p:sp>
    </p:spTree>
    <p:extLst>
      <p:ext uri="{BB962C8B-B14F-4D97-AF65-F5344CB8AC3E}">
        <p14:creationId xmlns:p14="http://schemas.microsoft.com/office/powerpoint/2010/main" val="335452096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95109AAE-BF3A-441E-A7BB-A4406AF78EB4}"/>
              </a:ext>
            </a:extLst>
          </p:cNvPr>
          <p:cNvSpPr>
            <a:spLocks noGrp="1"/>
          </p:cNvSpPr>
          <p:nvPr>
            <p:ph type="title"/>
          </p:nvPr>
        </p:nvSpPr>
        <p:spPr>
          <a:xfrm>
            <a:off x="838200" y="365125"/>
            <a:ext cx="10515600" cy="382221"/>
          </a:xfrm>
        </p:spPr>
        <p:txBody>
          <a:bodyPr>
            <a:normAutofit fontScale="90000"/>
          </a:bodyPr>
          <a:lstStyle/>
          <a:p>
            <a:r>
              <a:rPr kumimoji="0" lang="uk-UA" sz="2200" b="1" i="0" u="none" strike="noStrike" kern="1200" cap="none" spc="0" normalizeH="0" baseline="0" noProof="0" dirty="0">
                <a:ln>
                  <a:noFill/>
                </a:ln>
                <a:solidFill>
                  <a:prstClr val="black"/>
                </a:solidFill>
                <a:effectLst/>
                <a:uLnTx/>
                <a:uFillTx/>
                <a:latin typeface="Calibri Light" panose="020F0302020204030204"/>
                <a:ea typeface="+mj-ea"/>
                <a:cs typeface="+mj-cs"/>
              </a:rPr>
              <a:t>Типологія міжнародних систем</a:t>
            </a:r>
            <a:endParaRPr lang="ru-RU" dirty="0"/>
          </a:p>
        </p:txBody>
      </p:sp>
      <p:sp>
        <p:nvSpPr>
          <p:cNvPr id="3" name="Объект 2">
            <a:extLst>
              <a:ext uri="{FF2B5EF4-FFF2-40B4-BE49-F238E27FC236}">
                <a16:creationId xmlns:a16="http://schemas.microsoft.com/office/drawing/2014/main" id="{E9078938-7AA3-41F8-82A8-B00AE9476C20}"/>
              </a:ext>
            </a:extLst>
          </p:cNvPr>
          <p:cNvSpPr>
            <a:spLocks noGrp="1"/>
          </p:cNvSpPr>
          <p:nvPr>
            <p:ph idx="1"/>
          </p:nvPr>
        </p:nvSpPr>
        <p:spPr>
          <a:xfrm>
            <a:off x="838200" y="1063870"/>
            <a:ext cx="10515600" cy="2083777"/>
          </a:xfrm>
        </p:spPr>
        <p:txBody>
          <a:bodyPr>
            <a:normAutofit lnSpcReduction="10000"/>
          </a:bodyPr>
          <a:lstStyle/>
          <a:p>
            <a:r>
              <a:rPr lang="uk-UA" sz="1800" dirty="0"/>
              <a:t>Й. </a:t>
            </a:r>
            <a:r>
              <a:rPr lang="uk-UA" sz="1800" dirty="0" err="1"/>
              <a:t>Галтунг</a:t>
            </a:r>
            <a:endParaRPr lang="uk-UA" sz="1800" dirty="0"/>
          </a:p>
          <a:p>
            <a:pPr>
              <a:buFontTx/>
              <a:buChar char="-"/>
              <a:defRPr/>
            </a:pPr>
            <a:r>
              <a:rPr lang="uk-UA" sz="1800" dirty="0">
                <a:solidFill>
                  <a:prstClr val="black"/>
                </a:solidFill>
                <a:latin typeface="Calibri" panose="020F0502020204030204"/>
              </a:rPr>
              <a:t>Всі соціальні системи мають рангову диференціацію акторів, що визначає форми та обсяги їх участі в суспільних відносинах.</a:t>
            </a:r>
          </a:p>
          <a:p>
            <a:pPr>
              <a:buFontTx/>
              <a:buChar char="-"/>
              <a:defRPr/>
            </a:pPr>
            <a:r>
              <a:rPr lang="uk-UA" sz="1800" dirty="0">
                <a:solidFill>
                  <a:prstClr val="black"/>
                </a:solidFill>
                <a:latin typeface="Calibri" panose="020F0502020204030204"/>
              </a:rPr>
              <a:t>Рангова відповідність </a:t>
            </a:r>
            <a:r>
              <a:rPr lang="en-US" sz="1800" dirty="0">
                <a:solidFill>
                  <a:prstClr val="black"/>
                </a:solidFill>
                <a:latin typeface="Calibri" panose="020F0502020204030204"/>
              </a:rPr>
              <a:t>(rank concordance)</a:t>
            </a:r>
            <a:r>
              <a:rPr lang="uk-UA" sz="1800" dirty="0">
                <a:solidFill>
                  <a:prstClr val="black"/>
                </a:solidFill>
                <a:latin typeface="Calibri" panose="020F0502020204030204"/>
              </a:rPr>
              <a:t> – більша концентрація можливостей у акторів з вищім рангом, менша концентрація можливостей у акторів з нижчим рангом.</a:t>
            </a:r>
          </a:p>
          <a:p>
            <a:pPr>
              <a:buFontTx/>
              <a:buChar char="-"/>
              <a:defRPr/>
            </a:pPr>
            <a:r>
              <a:rPr lang="uk-UA" sz="1800" dirty="0">
                <a:solidFill>
                  <a:prstClr val="black"/>
                </a:solidFill>
                <a:latin typeface="Calibri" panose="020F0502020204030204"/>
              </a:rPr>
              <a:t>Залежність взаємодії</a:t>
            </a:r>
            <a:r>
              <a:rPr lang="en-US" sz="1800" dirty="0">
                <a:solidFill>
                  <a:prstClr val="black"/>
                </a:solidFill>
                <a:latin typeface="Calibri" panose="020F0502020204030204"/>
              </a:rPr>
              <a:t> (interaction dependence)</a:t>
            </a:r>
            <a:r>
              <a:rPr lang="uk-UA" sz="1800" dirty="0">
                <a:solidFill>
                  <a:prstClr val="black"/>
                </a:solidFill>
                <a:latin typeface="Calibri" panose="020F0502020204030204"/>
              </a:rPr>
              <a:t> – ступень, в який обсяг взаємодії залежить від загального рангу пари акторів, що взаємодіють.</a:t>
            </a:r>
          </a:p>
          <a:p>
            <a:pPr marL="0" indent="0">
              <a:buNone/>
            </a:pPr>
            <a:endParaRPr lang="ru-RU" sz="1800" dirty="0"/>
          </a:p>
        </p:txBody>
      </p:sp>
      <p:graphicFrame>
        <p:nvGraphicFramePr>
          <p:cNvPr id="4" name="Таблица 4">
            <a:extLst>
              <a:ext uri="{FF2B5EF4-FFF2-40B4-BE49-F238E27FC236}">
                <a16:creationId xmlns:a16="http://schemas.microsoft.com/office/drawing/2014/main" id="{8CE21250-3A28-42B7-8BE6-663097146F14}"/>
              </a:ext>
            </a:extLst>
          </p:cNvPr>
          <p:cNvGraphicFramePr>
            <a:graphicFrameLocks noGrp="1"/>
          </p:cNvGraphicFramePr>
          <p:nvPr>
            <p:extLst>
              <p:ext uri="{D42A27DB-BD31-4B8C-83A1-F6EECF244321}">
                <p14:modId xmlns:p14="http://schemas.microsoft.com/office/powerpoint/2010/main" val="2040853257"/>
              </p:ext>
            </p:extLst>
          </p:nvPr>
        </p:nvGraphicFramePr>
        <p:xfrm>
          <a:off x="1661746" y="3429000"/>
          <a:ext cx="8492394" cy="1927566"/>
        </p:xfrm>
        <a:graphic>
          <a:graphicData uri="http://schemas.openxmlformats.org/drawingml/2006/table">
            <a:tbl>
              <a:tblPr firstRow="1" bandRow="1"/>
              <a:tblGrid>
                <a:gridCol w="2830798">
                  <a:extLst>
                    <a:ext uri="{9D8B030D-6E8A-4147-A177-3AD203B41FA5}">
                      <a16:colId xmlns:a16="http://schemas.microsoft.com/office/drawing/2014/main" val="2404034990"/>
                    </a:ext>
                  </a:extLst>
                </a:gridCol>
                <a:gridCol w="2830798">
                  <a:extLst>
                    <a:ext uri="{9D8B030D-6E8A-4147-A177-3AD203B41FA5}">
                      <a16:colId xmlns:a16="http://schemas.microsoft.com/office/drawing/2014/main" val="2625499531"/>
                    </a:ext>
                  </a:extLst>
                </a:gridCol>
                <a:gridCol w="2830798">
                  <a:extLst>
                    <a:ext uri="{9D8B030D-6E8A-4147-A177-3AD203B41FA5}">
                      <a16:colId xmlns:a16="http://schemas.microsoft.com/office/drawing/2014/main" val="1804984982"/>
                    </a:ext>
                  </a:extLst>
                </a:gridCol>
              </a:tblGrid>
              <a:tr h="613263">
                <a:tc>
                  <a:txBody>
                    <a:bodyPr/>
                    <a:lstStyle/>
                    <a:p>
                      <a:pPr algn="r"/>
                      <a:r>
                        <a:rPr lang="uk-UA" sz="1400" b="1" dirty="0"/>
                        <a:t>Залежність взаємодії</a:t>
                      </a:r>
                    </a:p>
                    <a:p>
                      <a:pPr algn="l"/>
                      <a:endParaRPr lang="uk-UA" sz="1200" dirty="0"/>
                    </a:p>
                    <a:p>
                      <a:pPr algn="l"/>
                      <a:r>
                        <a:rPr lang="uk-UA" sz="1400" b="1" dirty="0"/>
                        <a:t>Рангова відповідність</a:t>
                      </a:r>
                      <a:endParaRPr lang="ru-RU" sz="1400" b="1" dirty="0"/>
                    </a:p>
                  </a:txBody>
                  <a:tcPr/>
                </a:tc>
                <a:tc>
                  <a:txBody>
                    <a:bodyPr/>
                    <a:lstStyle/>
                    <a:p>
                      <a:pPr algn="ctr"/>
                      <a:r>
                        <a:rPr lang="uk-UA" sz="1400" dirty="0"/>
                        <a:t>Висока</a:t>
                      </a:r>
                      <a:endParaRPr lang="ru-RU" sz="1400" dirty="0"/>
                    </a:p>
                  </a:txBody>
                  <a:tcPr anchor="ctr"/>
                </a:tc>
                <a:tc>
                  <a:txBody>
                    <a:bodyPr/>
                    <a:lstStyle/>
                    <a:p>
                      <a:pPr algn="ctr"/>
                      <a:r>
                        <a:rPr lang="uk-UA" sz="1400" dirty="0"/>
                        <a:t>Низка</a:t>
                      </a:r>
                      <a:endParaRPr lang="ru-RU" sz="1400" dirty="0"/>
                    </a:p>
                  </a:txBody>
                  <a:tcPr anchor="ctr"/>
                </a:tc>
                <a:extLst>
                  <a:ext uri="{0D108BD9-81ED-4DB2-BD59-A6C34878D82A}">
                    <a16:rowId xmlns:a16="http://schemas.microsoft.com/office/drawing/2014/main" val="1859002291"/>
                  </a:ext>
                </a:extLst>
              </a:tr>
              <a:tr h="613263">
                <a:tc>
                  <a:txBody>
                    <a:bodyPr/>
                    <a:lstStyle/>
                    <a:p>
                      <a:pPr algn="ctr"/>
                      <a:r>
                        <a:rPr lang="uk-UA" sz="1400" dirty="0"/>
                        <a:t>Висока</a:t>
                      </a:r>
                      <a:endParaRPr lang="ru-RU" sz="1400" dirty="0"/>
                    </a:p>
                  </a:txBody>
                  <a:tcPr anchor="ctr"/>
                </a:tc>
                <a:tc>
                  <a:txBody>
                    <a:bodyPr/>
                    <a:lstStyle/>
                    <a:p>
                      <a:pPr algn="ctr"/>
                      <a:r>
                        <a:rPr lang="uk-UA" sz="1400" dirty="0"/>
                        <a:t>Феодальна система</a:t>
                      </a:r>
                      <a:endParaRPr lang="ru-RU" sz="1400" dirty="0"/>
                    </a:p>
                  </a:txBody>
                  <a:tcPr anchor="ctr"/>
                </a:tc>
                <a:tc>
                  <a:txBody>
                    <a:bodyPr/>
                    <a:lstStyle/>
                    <a:p>
                      <a:pPr algn="ctr"/>
                      <a:r>
                        <a:rPr lang="uk-UA" sz="1400" dirty="0"/>
                        <a:t>Класова система</a:t>
                      </a:r>
                      <a:endParaRPr lang="ru-RU" sz="1400" dirty="0"/>
                    </a:p>
                  </a:txBody>
                  <a:tcPr anchor="ctr"/>
                </a:tc>
                <a:extLst>
                  <a:ext uri="{0D108BD9-81ED-4DB2-BD59-A6C34878D82A}">
                    <a16:rowId xmlns:a16="http://schemas.microsoft.com/office/drawing/2014/main" val="2633634674"/>
                  </a:ext>
                </a:extLst>
              </a:tr>
              <a:tr h="613263">
                <a:tc>
                  <a:txBody>
                    <a:bodyPr/>
                    <a:lstStyle/>
                    <a:p>
                      <a:pPr algn="ctr"/>
                      <a:r>
                        <a:rPr lang="uk-UA" sz="1400" dirty="0"/>
                        <a:t>Низка</a:t>
                      </a:r>
                      <a:endParaRPr lang="ru-RU" sz="1400" dirty="0"/>
                    </a:p>
                  </a:txBody>
                  <a:tcPr anchor="ctr"/>
                </a:tc>
                <a:tc>
                  <a:txBody>
                    <a:bodyPr/>
                    <a:lstStyle/>
                    <a:p>
                      <a:pPr algn="ctr"/>
                      <a:r>
                        <a:rPr lang="uk-UA" sz="1400" dirty="0"/>
                        <a:t>Змішана система</a:t>
                      </a:r>
                      <a:endParaRPr lang="ru-RU" sz="1400" dirty="0"/>
                    </a:p>
                  </a:txBody>
                  <a:tcPr anchor="ctr"/>
                </a:tc>
                <a:tc>
                  <a:txBody>
                    <a:bodyPr/>
                    <a:lstStyle/>
                    <a:p>
                      <a:pPr algn="ctr"/>
                      <a:r>
                        <a:rPr lang="uk-UA" sz="1400" dirty="0"/>
                        <a:t>Егалітарна система</a:t>
                      </a:r>
                      <a:endParaRPr lang="ru-RU" sz="1400" dirty="0"/>
                    </a:p>
                  </a:txBody>
                  <a:tcPr anchor="ctr"/>
                </a:tc>
                <a:extLst>
                  <a:ext uri="{0D108BD9-81ED-4DB2-BD59-A6C34878D82A}">
                    <a16:rowId xmlns:a16="http://schemas.microsoft.com/office/drawing/2014/main" val="892894701"/>
                  </a:ext>
                </a:extLst>
              </a:tr>
            </a:tbl>
          </a:graphicData>
        </a:graphic>
      </p:graphicFrame>
      <p:cxnSp>
        <p:nvCxnSpPr>
          <p:cNvPr id="6" name="Прямая соединительная линия 5">
            <a:extLst>
              <a:ext uri="{FF2B5EF4-FFF2-40B4-BE49-F238E27FC236}">
                <a16:creationId xmlns:a16="http://schemas.microsoft.com/office/drawing/2014/main" id="{6F004292-57DB-40B8-9DD5-DA57194D3035}"/>
              </a:ext>
            </a:extLst>
          </p:cNvPr>
          <p:cNvCxnSpPr>
            <a:cxnSpLocks/>
          </p:cNvCxnSpPr>
          <p:nvPr/>
        </p:nvCxnSpPr>
        <p:spPr>
          <a:xfrm>
            <a:off x="1661746" y="3429000"/>
            <a:ext cx="2831123" cy="703385"/>
          </a:xfrm>
          <a:prstGeom prst="line">
            <a:avLst/>
          </a:prstGeom>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195123457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D6B2C0DE-9623-4099-A1EA-E6E18D20591F}"/>
              </a:ext>
            </a:extLst>
          </p:cNvPr>
          <p:cNvSpPr>
            <a:spLocks noGrp="1"/>
          </p:cNvSpPr>
          <p:nvPr>
            <p:ph type="title"/>
          </p:nvPr>
        </p:nvSpPr>
        <p:spPr>
          <a:xfrm>
            <a:off x="838200" y="261611"/>
            <a:ext cx="10515600" cy="434975"/>
          </a:xfrm>
        </p:spPr>
        <p:txBody>
          <a:bodyPr/>
          <a:lstStyle/>
          <a:p>
            <a:r>
              <a:rPr kumimoji="0" lang="uk-UA" sz="2000" b="1" i="0" u="none" strike="noStrike" kern="1200" cap="none" spc="0" normalizeH="0" baseline="0" noProof="0" dirty="0">
                <a:ln>
                  <a:noFill/>
                </a:ln>
                <a:solidFill>
                  <a:prstClr val="black"/>
                </a:solidFill>
                <a:effectLst/>
                <a:uLnTx/>
                <a:uFillTx/>
                <a:latin typeface="Calibri Light" panose="020F0302020204030204"/>
                <a:ea typeface="+mj-ea"/>
                <a:cs typeface="+mj-cs"/>
              </a:rPr>
              <a:t>Типологія міжнародних систем</a:t>
            </a:r>
            <a:endParaRPr lang="ru-RU" dirty="0"/>
          </a:p>
        </p:txBody>
      </p:sp>
      <p:sp>
        <p:nvSpPr>
          <p:cNvPr id="4" name="Овал 3">
            <a:extLst>
              <a:ext uri="{FF2B5EF4-FFF2-40B4-BE49-F238E27FC236}">
                <a16:creationId xmlns:a16="http://schemas.microsoft.com/office/drawing/2014/main" id="{601AF742-98BD-4DA7-8F07-3FA99F12983B}"/>
              </a:ext>
            </a:extLst>
          </p:cNvPr>
          <p:cNvSpPr/>
          <p:nvPr/>
        </p:nvSpPr>
        <p:spPr>
          <a:xfrm>
            <a:off x="1195754" y="1868365"/>
            <a:ext cx="633046" cy="624254"/>
          </a:xfrm>
          <a:prstGeom prst="ellipse">
            <a:avLst/>
          </a:prstGeom>
        </p:spPr>
        <p:style>
          <a:lnRef idx="2">
            <a:schemeClr val="dk1"/>
          </a:lnRef>
          <a:fillRef idx="1">
            <a:schemeClr val="lt1"/>
          </a:fillRef>
          <a:effectRef idx="0">
            <a:schemeClr val="dk1"/>
          </a:effectRef>
          <a:fontRef idx="minor">
            <a:schemeClr val="dk1"/>
          </a:fontRef>
        </p:style>
        <p:txBody>
          <a:bodyPr rtlCol="0" anchor="ctr"/>
          <a:lstStyle/>
          <a:p>
            <a:pPr algn="ctr"/>
            <a:r>
              <a:rPr lang="uk-UA" dirty="0"/>
              <a:t>А</a:t>
            </a:r>
            <a:endParaRPr lang="ru-RU" dirty="0"/>
          </a:p>
        </p:txBody>
      </p:sp>
      <p:sp>
        <p:nvSpPr>
          <p:cNvPr id="10" name="Овал 9">
            <a:extLst>
              <a:ext uri="{FF2B5EF4-FFF2-40B4-BE49-F238E27FC236}">
                <a16:creationId xmlns:a16="http://schemas.microsoft.com/office/drawing/2014/main" id="{89D8FA57-4131-46D9-9AED-3DE7637D7C4A}"/>
              </a:ext>
            </a:extLst>
          </p:cNvPr>
          <p:cNvSpPr/>
          <p:nvPr/>
        </p:nvSpPr>
        <p:spPr>
          <a:xfrm>
            <a:off x="2198077" y="1868365"/>
            <a:ext cx="633046" cy="624254"/>
          </a:xfrm>
          <a:prstGeom prst="ellipse">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dirty="0"/>
              <a:t>B</a:t>
            </a:r>
            <a:endParaRPr lang="ru-RU" dirty="0"/>
          </a:p>
        </p:txBody>
      </p:sp>
      <p:sp>
        <p:nvSpPr>
          <p:cNvPr id="11" name="Овал 10">
            <a:extLst>
              <a:ext uri="{FF2B5EF4-FFF2-40B4-BE49-F238E27FC236}">
                <a16:creationId xmlns:a16="http://schemas.microsoft.com/office/drawing/2014/main" id="{265AE9CC-EDAB-4C6B-933F-C8ED8027A86C}"/>
              </a:ext>
            </a:extLst>
          </p:cNvPr>
          <p:cNvSpPr/>
          <p:nvPr/>
        </p:nvSpPr>
        <p:spPr>
          <a:xfrm>
            <a:off x="1195754" y="3116873"/>
            <a:ext cx="633046" cy="624254"/>
          </a:xfrm>
          <a:prstGeom prst="ellipse">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dirty="0"/>
              <a:t>c</a:t>
            </a:r>
            <a:endParaRPr lang="ru-RU" dirty="0"/>
          </a:p>
        </p:txBody>
      </p:sp>
      <p:sp>
        <p:nvSpPr>
          <p:cNvPr id="12" name="Овал 11">
            <a:extLst>
              <a:ext uri="{FF2B5EF4-FFF2-40B4-BE49-F238E27FC236}">
                <a16:creationId xmlns:a16="http://schemas.microsoft.com/office/drawing/2014/main" id="{DCC02111-34A5-428D-ACEA-EA8557EAB702}"/>
              </a:ext>
            </a:extLst>
          </p:cNvPr>
          <p:cNvSpPr/>
          <p:nvPr/>
        </p:nvSpPr>
        <p:spPr>
          <a:xfrm>
            <a:off x="2198077" y="3116873"/>
            <a:ext cx="633046" cy="624254"/>
          </a:xfrm>
          <a:prstGeom prst="ellipse">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dirty="0"/>
              <a:t>d</a:t>
            </a:r>
            <a:endParaRPr lang="ru-RU" dirty="0"/>
          </a:p>
        </p:txBody>
      </p:sp>
      <p:sp>
        <p:nvSpPr>
          <p:cNvPr id="13" name="Овал 12">
            <a:extLst>
              <a:ext uri="{FF2B5EF4-FFF2-40B4-BE49-F238E27FC236}">
                <a16:creationId xmlns:a16="http://schemas.microsoft.com/office/drawing/2014/main" id="{3F114095-D4D1-40C4-AD54-07203A0465DF}"/>
              </a:ext>
            </a:extLst>
          </p:cNvPr>
          <p:cNvSpPr/>
          <p:nvPr/>
        </p:nvSpPr>
        <p:spPr>
          <a:xfrm>
            <a:off x="3754316" y="3116873"/>
            <a:ext cx="633046" cy="624254"/>
          </a:xfrm>
          <a:prstGeom prst="ellipse">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a:t>c</a:t>
            </a:r>
            <a:endParaRPr lang="ru-RU" dirty="0"/>
          </a:p>
        </p:txBody>
      </p:sp>
      <p:sp>
        <p:nvSpPr>
          <p:cNvPr id="14" name="Овал 13">
            <a:extLst>
              <a:ext uri="{FF2B5EF4-FFF2-40B4-BE49-F238E27FC236}">
                <a16:creationId xmlns:a16="http://schemas.microsoft.com/office/drawing/2014/main" id="{4D0CF76B-2E4F-4E38-AC55-E12820E95776}"/>
              </a:ext>
            </a:extLst>
          </p:cNvPr>
          <p:cNvSpPr/>
          <p:nvPr/>
        </p:nvSpPr>
        <p:spPr>
          <a:xfrm>
            <a:off x="3754316" y="1868365"/>
            <a:ext cx="633046" cy="624254"/>
          </a:xfrm>
          <a:prstGeom prst="ellipse">
            <a:avLst/>
          </a:prstGeom>
        </p:spPr>
        <p:style>
          <a:lnRef idx="2">
            <a:schemeClr val="dk1"/>
          </a:lnRef>
          <a:fillRef idx="1">
            <a:schemeClr val="lt1"/>
          </a:fillRef>
          <a:effectRef idx="0">
            <a:schemeClr val="dk1"/>
          </a:effectRef>
          <a:fontRef idx="minor">
            <a:schemeClr val="dk1"/>
          </a:fontRef>
        </p:style>
        <p:txBody>
          <a:bodyPr rtlCol="0" anchor="ctr"/>
          <a:lstStyle/>
          <a:p>
            <a:pPr algn="ctr"/>
            <a:r>
              <a:rPr lang="uk-UA" dirty="0"/>
              <a:t>А</a:t>
            </a:r>
            <a:endParaRPr lang="ru-RU" dirty="0"/>
          </a:p>
        </p:txBody>
      </p:sp>
      <p:sp>
        <p:nvSpPr>
          <p:cNvPr id="15" name="Овал 14">
            <a:extLst>
              <a:ext uri="{FF2B5EF4-FFF2-40B4-BE49-F238E27FC236}">
                <a16:creationId xmlns:a16="http://schemas.microsoft.com/office/drawing/2014/main" id="{68310C80-91C0-4BA6-A2DF-A9D26224846E}"/>
              </a:ext>
            </a:extLst>
          </p:cNvPr>
          <p:cNvSpPr/>
          <p:nvPr/>
        </p:nvSpPr>
        <p:spPr>
          <a:xfrm>
            <a:off x="4756640" y="1868365"/>
            <a:ext cx="633046" cy="624254"/>
          </a:xfrm>
          <a:prstGeom prst="ellipse">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dirty="0"/>
              <a:t>B</a:t>
            </a:r>
            <a:endParaRPr lang="ru-RU" dirty="0"/>
          </a:p>
        </p:txBody>
      </p:sp>
      <p:sp>
        <p:nvSpPr>
          <p:cNvPr id="16" name="Овал 15">
            <a:extLst>
              <a:ext uri="{FF2B5EF4-FFF2-40B4-BE49-F238E27FC236}">
                <a16:creationId xmlns:a16="http://schemas.microsoft.com/office/drawing/2014/main" id="{A0218247-CF78-4D3E-B90D-14E910BE2975}"/>
              </a:ext>
            </a:extLst>
          </p:cNvPr>
          <p:cNvSpPr/>
          <p:nvPr/>
        </p:nvSpPr>
        <p:spPr>
          <a:xfrm>
            <a:off x="4756640" y="3116873"/>
            <a:ext cx="633046" cy="624254"/>
          </a:xfrm>
          <a:prstGeom prst="ellipse">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a:t>d</a:t>
            </a:r>
            <a:endParaRPr lang="ru-RU" dirty="0"/>
          </a:p>
        </p:txBody>
      </p:sp>
      <p:sp>
        <p:nvSpPr>
          <p:cNvPr id="17" name="Овал 16">
            <a:extLst>
              <a:ext uri="{FF2B5EF4-FFF2-40B4-BE49-F238E27FC236}">
                <a16:creationId xmlns:a16="http://schemas.microsoft.com/office/drawing/2014/main" id="{FB2EEBE4-3885-423C-93E3-3201EB1D3FA4}"/>
              </a:ext>
            </a:extLst>
          </p:cNvPr>
          <p:cNvSpPr/>
          <p:nvPr/>
        </p:nvSpPr>
        <p:spPr>
          <a:xfrm>
            <a:off x="6096000" y="1868365"/>
            <a:ext cx="633046" cy="624254"/>
          </a:xfrm>
          <a:prstGeom prst="ellipse">
            <a:avLst/>
          </a:prstGeom>
          <a:ln>
            <a:prstDash val="lgDashDot"/>
          </a:ln>
        </p:spPr>
        <p:style>
          <a:lnRef idx="2">
            <a:schemeClr val="dk1"/>
          </a:lnRef>
          <a:fillRef idx="1">
            <a:schemeClr val="lt1"/>
          </a:fillRef>
          <a:effectRef idx="0">
            <a:schemeClr val="dk1"/>
          </a:effectRef>
          <a:fontRef idx="minor">
            <a:schemeClr val="dk1"/>
          </a:fontRef>
        </p:style>
        <p:txBody>
          <a:bodyPr rtlCol="0" anchor="ctr"/>
          <a:lstStyle/>
          <a:p>
            <a:pPr algn="ctr"/>
            <a:r>
              <a:rPr lang="en-US" dirty="0"/>
              <a:t>a</a:t>
            </a:r>
            <a:endParaRPr lang="ru-RU" dirty="0"/>
          </a:p>
        </p:txBody>
      </p:sp>
      <p:sp>
        <p:nvSpPr>
          <p:cNvPr id="18" name="Овал 17">
            <a:extLst>
              <a:ext uri="{FF2B5EF4-FFF2-40B4-BE49-F238E27FC236}">
                <a16:creationId xmlns:a16="http://schemas.microsoft.com/office/drawing/2014/main" id="{F5B625F2-1F56-4D54-A646-33C5C7020555}"/>
              </a:ext>
            </a:extLst>
          </p:cNvPr>
          <p:cNvSpPr/>
          <p:nvPr/>
        </p:nvSpPr>
        <p:spPr>
          <a:xfrm>
            <a:off x="6096000" y="3116873"/>
            <a:ext cx="633046" cy="624254"/>
          </a:xfrm>
          <a:prstGeom prst="ellipse">
            <a:avLst/>
          </a:prstGeom>
          <a:ln>
            <a:prstDash val="lgDashDot"/>
          </a:ln>
        </p:spPr>
        <p:style>
          <a:lnRef idx="2">
            <a:schemeClr val="dk1"/>
          </a:lnRef>
          <a:fillRef idx="1">
            <a:schemeClr val="lt1"/>
          </a:fillRef>
          <a:effectRef idx="0">
            <a:schemeClr val="dk1"/>
          </a:effectRef>
          <a:fontRef idx="minor">
            <a:schemeClr val="dk1"/>
          </a:fontRef>
        </p:style>
        <p:txBody>
          <a:bodyPr rtlCol="0" anchor="ctr"/>
          <a:lstStyle/>
          <a:p>
            <a:pPr algn="ctr"/>
            <a:r>
              <a:rPr lang="en-US"/>
              <a:t>c</a:t>
            </a:r>
            <a:endParaRPr lang="ru-RU" dirty="0"/>
          </a:p>
        </p:txBody>
      </p:sp>
      <p:sp>
        <p:nvSpPr>
          <p:cNvPr id="19" name="Овал 18">
            <a:extLst>
              <a:ext uri="{FF2B5EF4-FFF2-40B4-BE49-F238E27FC236}">
                <a16:creationId xmlns:a16="http://schemas.microsoft.com/office/drawing/2014/main" id="{DFB4647F-9430-4F43-B9B4-3545108873F0}"/>
              </a:ext>
            </a:extLst>
          </p:cNvPr>
          <p:cNvSpPr/>
          <p:nvPr/>
        </p:nvSpPr>
        <p:spPr>
          <a:xfrm>
            <a:off x="7118837" y="1868365"/>
            <a:ext cx="633046" cy="624254"/>
          </a:xfrm>
          <a:prstGeom prst="ellipse">
            <a:avLst/>
          </a:prstGeom>
          <a:ln>
            <a:prstDash val="lgDashDot"/>
          </a:ln>
        </p:spPr>
        <p:style>
          <a:lnRef idx="2">
            <a:schemeClr val="dk1"/>
          </a:lnRef>
          <a:fillRef idx="1">
            <a:schemeClr val="lt1"/>
          </a:fillRef>
          <a:effectRef idx="0">
            <a:schemeClr val="dk1"/>
          </a:effectRef>
          <a:fontRef idx="minor">
            <a:schemeClr val="dk1"/>
          </a:fontRef>
        </p:style>
        <p:txBody>
          <a:bodyPr rtlCol="0" anchor="ctr"/>
          <a:lstStyle/>
          <a:p>
            <a:pPr algn="ctr"/>
            <a:r>
              <a:rPr lang="en-US" dirty="0"/>
              <a:t>b</a:t>
            </a:r>
            <a:endParaRPr lang="ru-RU" dirty="0"/>
          </a:p>
        </p:txBody>
      </p:sp>
      <p:sp>
        <p:nvSpPr>
          <p:cNvPr id="20" name="Овал 19">
            <a:extLst>
              <a:ext uri="{FF2B5EF4-FFF2-40B4-BE49-F238E27FC236}">
                <a16:creationId xmlns:a16="http://schemas.microsoft.com/office/drawing/2014/main" id="{C00A3447-B0E2-419A-9B93-173153542E19}"/>
              </a:ext>
            </a:extLst>
          </p:cNvPr>
          <p:cNvSpPr/>
          <p:nvPr/>
        </p:nvSpPr>
        <p:spPr>
          <a:xfrm>
            <a:off x="7115905" y="3116873"/>
            <a:ext cx="633046" cy="624254"/>
          </a:xfrm>
          <a:prstGeom prst="ellipse">
            <a:avLst/>
          </a:prstGeom>
          <a:ln>
            <a:prstDash val="lgDashDot"/>
          </a:ln>
        </p:spPr>
        <p:style>
          <a:lnRef idx="2">
            <a:schemeClr val="dk1"/>
          </a:lnRef>
          <a:fillRef idx="1">
            <a:schemeClr val="lt1"/>
          </a:fillRef>
          <a:effectRef idx="0">
            <a:schemeClr val="dk1"/>
          </a:effectRef>
          <a:fontRef idx="minor">
            <a:schemeClr val="dk1"/>
          </a:fontRef>
        </p:style>
        <p:txBody>
          <a:bodyPr rtlCol="0" anchor="ctr"/>
          <a:lstStyle/>
          <a:p>
            <a:pPr algn="ctr"/>
            <a:r>
              <a:rPr lang="en-US"/>
              <a:t>d</a:t>
            </a:r>
            <a:endParaRPr lang="ru-RU" dirty="0"/>
          </a:p>
        </p:txBody>
      </p:sp>
      <p:sp>
        <p:nvSpPr>
          <p:cNvPr id="21" name="Овал 20">
            <a:extLst>
              <a:ext uri="{FF2B5EF4-FFF2-40B4-BE49-F238E27FC236}">
                <a16:creationId xmlns:a16="http://schemas.microsoft.com/office/drawing/2014/main" id="{B7ABB71F-B47B-4ACC-A80B-C51DD259DBEE}"/>
              </a:ext>
            </a:extLst>
          </p:cNvPr>
          <p:cNvSpPr/>
          <p:nvPr/>
        </p:nvSpPr>
        <p:spPr>
          <a:xfrm>
            <a:off x="8578360" y="1868365"/>
            <a:ext cx="633046" cy="624254"/>
          </a:xfrm>
          <a:prstGeom prst="ellipse">
            <a:avLst/>
          </a:prstGeom>
          <a:ln>
            <a:prstDash val="lgDashDot"/>
          </a:ln>
        </p:spPr>
        <p:style>
          <a:lnRef idx="2">
            <a:schemeClr val="dk1"/>
          </a:lnRef>
          <a:fillRef idx="1">
            <a:schemeClr val="lt1"/>
          </a:fillRef>
          <a:effectRef idx="0">
            <a:schemeClr val="dk1"/>
          </a:effectRef>
          <a:fontRef idx="minor">
            <a:schemeClr val="dk1"/>
          </a:fontRef>
        </p:style>
        <p:txBody>
          <a:bodyPr rtlCol="0" anchor="ctr"/>
          <a:lstStyle/>
          <a:p>
            <a:pPr algn="ctr"/>
            <a:r>
              <a:rPr lang="en-US"/>
              <a:t>a</a:t>
            </a:r>
            <a:endParaRPr lang="ru-RU" dirty="0"/>
          </a:p>
        </p:txBody>
      </p:sp>
      <p:sp>
        <p:nvSpPr>
          <p:cNvPr id="22" name="Овал 21">
            <a:extLst>
              <a:ext uri="{FF2B5EF4-FFF2-40B4-BE49-F238E27FC236}">
                <a16:creationId xmlns:a16="http://schemas.microsoft.com/office/drawing/2014/main" id="{F4A042BC-3459-426C-95C2-364B4CFA45C5}"/>
              </a:ext>
            </a:extLst>
          </p:cNvPr>
          <p:cNvSpPr/>
          <p:nvPr/>
        </p:nvSpPr>
        <p:spPr>
          <a:xfrm>
            <a:off x="8578360" y="3116873"/>
            <a:ext cx="633046" cy="624254"/>
          </a:xfrm>
          <a:prstGeom prst="ellipse">
            <a:avLst/>
          </a:prstGeom>
          <a:ln>
            <a:prstDash val="lgDashDot"/>
          </a:ln>
        </p:spPr>
        <p:style>
          <a:lnRef idx="2">
            <a:schemeClr val="dk1"/>
          </a:lnRef>
          <a:fillRef idx="1">
            <a:schemeClr val="lt1"/>
          </a:fillRef>
          <a:effectRef idx="0">
            <a:schemeClr val="dk1"/>
          </a:effectRef>
          <a:fontRef idx="minor">
            <a:schemeClr val="dk1"/>
          </a:fontRef>
        </p:style>
        <p:txBody>
          <a:bodyPr rtlCol="0" anchor="ctr"/>
          <a:lstStyle/>
          <a:p>
            <a:pPr algn="ctr"/>
            <a:r>
              <a:rPr lang="en-US"/>
              <a:t>c</a:t>
            </a:r>
            <a:endParaRPr lang="ru-RU" dirty="0"/>
          </a:p>
        </p:txBody>
      </p:sp>
      <p:sp>
        <p:nvSpPr>
          <p:cNvPr id="23" name="Овал 22">
            <a:extLst>
              <a:ext uri="{FF2B5EF4-FFF2-40B4-BE49-F238E27FC236}">
                <a16:creationId xmlns:a16="http://schemas.microsoft.com/office/drawing/2014/main" id="{E5A13EB0-1D3B-47BC-B711-BD2D78500013}"/>
              </a:ext>
            </a:extLst>
          </p:cNvPr>
          <p:cNvSpPr/>
          <p:nvPr/>
        </p:nvSpPr>
        <p:spPr>
          <a:xfrm>
            <a:off x="9580683" y="1868365"/>
            <a:ext cx="633046" cy="624254"/>
          </a:xfrm>
          <a:prstGeom prst="ellipse">
            <a:avLst/>
          </a:prstGeom>
          <a:ln>
            <a:prstDash val="lgDashDot"/>
          </a:ln>
        </p:spPr>
        <p:style>
          <a:lnRef idx="2">
            <a:schemeClr val="dk1"/>
          </a:lnRef>
          <a:fillRef idx="1">
            <a:schemeClr val="lt1"/>
          </a:fillRef>
          <a:effectRef idx="0">
            <a:schemeClr val="dk1"/>
          </a:effectRef>
          <a:fontRef idx="minor">
            <a:schemeClr val="dk1"/>
          </a:fontRef>
        </p:style>
        <p:txBody>
          <a:bodyPr rtlCol="0" anchor="ctr"/>
          <a:lstStyle/>
          <a:p>
            <a:pPr algn="ctr"/>
            <a:r>
              <a:rPr lang="en-US"/>
              <a:t>b</a:t>
            </a:r>
            <a:endParaRPr lang="ru-RU" dirty="0"/>
          </a:p>
        </p:txBody>
      </p:sp>
      <p:sp>
        <p:nvSpPr>
          <p:cNvPr id="24" name="Овал 23">
            <a:extLst>
              <a:ext uri="{FF2B5EF4-FFF2-40B4-BE49-F238E27FC236}">
                <a16:creationId xmlns:a16="http://schemas.microsoft.com/office/drawing/2014/main" id="{351BF043-5DBF-43BF-A921-AEA28124CC09}"/>
              </a:ext>
            </a:extLst>
          </p:cNvPr>
          <p:cNvSpPr/>
          <p:nvPr/>
        </p:nvSpPr>
        <p:spPr>
          <a:xfrm>
            <a:off x="9586543" y="3116873"/>
            <a:ext cx="633046" cy="624254"/>
          </a:xfrm>
          <a:prstGeom prst="ellipse">
            <a:avLst/>
          </a:prstGeom>
          <a:ln>
            <a:prstDash val="lgDashDot"/>
          </a:ln>
        </p:spPr>
        <p:style>
          <a:lnRef idx="2">
            <a:schemeClr val="dk1"/>
          </a:lnRef>
          <a:fillRef idx="1">
            <a:schemeClr val="lt1"/>
          </a:fillRef>
          <a:effectRef idx="0">
            <a:schemeClr val="dk1"/>
          </a:effectRef>
          <a:fontRef idx="minor">
            <a:schemeClr val="dk1"/>
          </a:fontRef>
        </p:style>
        <p:txBody>
          <a:bodyPr rtlCol="0" anchor="ctr"/>
          <a:lstStyle/>
          <a:p>
            <a:pPr algn="ctr"/>
            <a:r>
              <a:rPr lang="en-US"/>
              <a:t>d</a:t>
            </a:r>
            <a:endParaRPr lang="ru-RU" dirty="0"/>
          </a:p>
        </p:txBody>
      </p:sp>
      <p:sp>
        <p:nvSpPr>
          <p:cNvPr id="26" name="TextBox 25">
            <a:extLst>
              <a:ext uri="{FF2B5EF4-FFF2-40B4-BE49-F238E27FC236}">
                <a16:creationId xmlns:a16="http://schemas.microsoft.com/office/drawing/2014/main" id="{079A3520-BB3F-497A-AF31-67A87C5DB838}"/>
              </a:ext>
            </a:extLst>
          </p:cNvPr>
          <p:cNvSpPr txBox="1"/>
          <p:nvPr/>
        </p:nvSpPr>
        <p:spPr>
          <a:xfrm>
            <a:off x="1531370" y="1422131"/>
            <a:ext cx="1151982" cy="338554"/>
          </a:xfrm>
          <a:prstGeom prst="rect">
            <a:avLst/>
          </a:prstGeom>
          <a:noFill/>
        </p:spPr>
        <p:txBody>
          <a:bodyPr wrap="none" rtlCol="0">
            <a:spAutoFit/>
          </a:bodyPr>
          <a:lstStyle/>
          <a:p>
            <a:r>
              <a:rPr lang="uk-UA" sz="1600" dirty="0"/>
              <a:t>Феодальна</a:t>
            </a:r>
            <a:endParaRPr lang="ru-RU" sz="1600" dirty="0"/>
          </a:p>
        </p:txBody>
      </p:sp>
      <p:sp>
        <p:nvSpPr>
          <p:cNvPr id="28" name="TextBox 27">
            <a:extLst>
              <a:ext uri="{FF2B5EF4-FFF2-40B4-BE49-F238E27FC236}">
                <a16:creationId xmlns:a16="http://schemas.microsoft.com/office/drawing/2014/main" id="{F20011F2-7D3C-42E5-830C-CDA82BCADD0F}"/>
              </a:ext>
            </a:extLst>
          </p:cNvPr>
          <p:cNvSpPr txBox="1"/>
          <p:nvPr/>
        </p:nvSpPr>
        <p:spPr>
          <a:xfrm>
            <a:off x="4129901" y="1396293"/>
            <a:ext cx="889987" cy="338554"/>
          </a:xfrm>
          <a:prstGeom prst="rect">
            <a:avLst/>
          </a:prstGeom>
          <a:noFill/>
        </p:spPr>
        <p:txBody>
          <a:bodyPr wrap="none" rtlCol="0">
            <a:spAutoFit/>
          </a:bodyPr>
          <a:lstStyle/>
          <a:p>
            <a:r>
              <a:rPr lang="uk-UA" sz="1600" dirty="0"/>
              <a:t>Класова</a:t>
            </a:r>
            <a:endParaRPr lang="ru-RU" sz="1600" dirty="0"/>
          </a:p>
        </p:txBody>
      </p:sp>
      <p:sp>
        <p:nvSpPr>
          <p:cNvPr id="29" name="TextBox 28">
            <a:extLst>
              <a:ext uri="{FF2B5EF4-FFF2-40B4-BE49-F238E27FC236}">
                <a16:creationId xmlns:a16="http://schemas.microsoft.com/office/drawing/2014/main" id="{72E877E7-4C6E-4922-8EB0-CB658A4F2487}"/>
              </a:ext>
            </a:extLst>
          </p:cNvPr>
          <p:cNvSpPr txBox="1"/>
          <p:nvPr/>
        </p:nvSpPr>
        <p:spPr>
          <a:xfrm>
            <a:off x="6462917" y="1422131"/>
            <a:ext cx="922047" cy="338554"/>
          </a:xfrm>
          <a:prstGeom prst="rect">
            <a:avLst/>
          </a:prstGeom>
          <a:noFill/>
        </p:spPr>
        <p:txBody>
          <a:bodyPr wrap="none" rtlCol="0">
            <a:spAutoFit/>
          </a:bodyPr>
          <a:lstStyle/>
          <a:p>
            <a:r>
              <a:rPr lang="uk-UA" sz="1600" dirty="0"/>
              <a:t>Змішана</a:t>
            </a:r>
            <a:endParaRPr lang="ru-RU" sz="1600" dirty="0"/>
          </a:p>
        </p:txBody>
      </p:sp>
      <p:sp>
        <p:nvSpPr>
          <p:cNvPr id="30" name="TextBox 29">
            <a:extLst>
              <a:ext uri="{FF2B5EF4-FFF2-40B4-BE49-F238E27FC236}">
                <a16:creationId xmlns:a16="http://schemas.microsoft.com/office/drawing/2014/main" id="{0C309F47-7FF4-43CE-832E-9ED9E0404D0F}"/>
              </a:ext>
            </a:extLst>
          </p:cNvPr>
          <p:cNvSpPr txBox="1"/>
          <p:nvPr/>
        </p:nvSpPr>
        <p:spPr>
          <a:xfrm>
            <a:off x="8954359" y="1422131"/>
            <a:ext cx="1096069" cy="338554"/>
          </a:xfrm>
          <a:prstGeom prst="rect">
            <a:avLst/>
          </a:prstGeom>
          <a:noFill/>
        </p:spPr>
        <p:txBody>
          <a:bodyPr wrap="none" rtlCol="0">
            <a:spAutoFit/>
          </a:bodyPr>
          <a:lstStyle/>
          <a:p>
            <a:r>
              <a:rPr lang="uk-UA" sz="1600" dirty="0"/>
              <a:t>Егалітарна</a:t>
            </a:r>
            <a:endParaRPr lang="ru-RU" sz="1600" dirty="0"/>
          </a:p>
        </p:txBody>
      </p:sp>
      <p:cxnSp>
        <p:nvCxnSpPr>
          <p:cNvPr id="32" name="Прямая соединительная линия 31">
            <a:extLst>
              <a:ext uri="{FF2B5EF4-FFF2-40B4-BE49-F238E27FC236}">
                <a16:creationId xmlns:a16="http://schemas.microsoft.com/office/drawing/2014/main" id="{F16A3C26-E8E6-4B11-8555-55C6828EBB1A}"/>
              </a:ext>
            </a:extLst>
          </p:cNvPr>
          <p:cNvCxnSpPr>
            <a:stCxn id="11" idx="0"/>
            <a:endCxn id="4" idx="4"/>
          </p:cNvCxnSpPr>
          <p:nvPr/>
        </p:nvCxnSpPr>
        <p:spPr>
          <a:xfrm flipV="1">
            <a:off x="1512277" y="2492619"/>
            <a:ext cx="0" cy="624254"/>
          </a:xfrm>
          <a:prstGeom prst="line">
            <a:avLst/>
          </a:prstGeom>
        </p:spPr>
        <p:style>
          <a:lnRef idx="1">
            <a:schemeClr val="dk1"/>
          </a:lnRef>
          <a:fillRef idx="0">
            <a:schemeClr val="dk1"/>
          </a:fillRef>
          <a:effectRef idx="0">
            <a:schemeClr val="dk1"/>
          </a:effectRef>
          <a:fontRef idx="minor">
            <a:schemeClr val="tx1"/>
          </a:fontRef>
        </p:style>
      </p:cxnSp>
      <p:cxnSp>
        <p:nvCxnSpPr>
          <p:cNvPr id="34" name="Прямая соединительная линия 33">
            <a:extLst>
              <a:ext uri="{FF2B5EF4-FFF2-40B4-BE49-F238E27FC236}">
                <a16:creationId xmlns:a16="http://schemas.microsoft.com/office/drawing/2014/main" id="{643DB15B-246C-447A-A9A2-29B658A08C86}"/>
              </a:ext>
            </a:extLst>
          </p:cNvPr>
          <p:cNvCxnSpPr>
            <a:stCxn id="4" idx="6"/>
            <a:endCxn id="10" idx="2"/>
          </p:cNvCxnSpPr>
          <p:nvPr/>
        </p:nvCxnSpPr>
        <p:spPr>
          <a:xfrm>
            <a:off x="1828800" y="2180492"/>
            <a:ext cx="369277" cy="0"/>
          </a:xfrm>
          <a:prstGeom prst="line">
            <a:avLst/>
          </a:prstGeom>
          <a:ln w="38100"/>
        </p:spPr>
        <p:style>
          <a:lnRef idx="1">
            <a:schemeClr val="dk1"/>
          </a:lnRef>
          <a:fillRef idx="0">
            <a:schemeClr val="dk1"/>
          </a:fillRef>
          <a:effectRef idx="0">
            <a:schemeClr val="dk1"/>
          </a:effectRef>
          <a:fontRef idx="minor">
            <a:schemeClr val="tx1"/>
          </a:fontRef>
        </p:style>
      </p:cxnSp>
      <p:cxnSp>
        <p:nvCxnSpPr>
          <p:cNvPr id="36" name="Прямая соединительная линия 35">
            <a:extLst>
              <a:ext uri="{FF2B5EF4-FFF2-40B4-BE49-F238E27FC236}">
                <a16:creationId xmlns:a16="http://schemas.microsoft.com/office/drawing/2014/main" id="{D0AA30B8-0194-4761-A478-057F13BFA27B}"/>
              </a:ext>
            </a:extLst>
          </p:cNvPr>
          <p:cNvCxnSpPr>
            <a:stCxn id="10" idx="4"/>
            <a:endCxn id="12" idx="0"/>
          </p:cNvCxnSpPr>
          <p:nvPr/>
        </p:nvCxnSpPr>
        <p:spPr>
          <a:xfrm>
            <a:off x="2514600" y="2492619"/>
            <a:ext cx="0" cy="624254"/>
          </a:xfrm>
          <a:prstGeom prst="line">
            <a:avLst/>
          </a:prstGeom>
        </p:spPr>
        <p:style>
          <a:lnRef idx="1">
            <a:schemeClr val="dk1"/>
          </a:lnRef>
          <a:fillRef idx="0">
            <a:schemeClr val="dk1"/>
          </a:fillRef>
          <a:effectRef idx="0">
            <a:schemeClr val="dk1"/>
          </a:effectRef>
          <a:fontRef idx="minor">
            <a:schemeClr val="tx1"/>
          </a:fontRef>
        </p:style>
      </p:cxnSp>
      <p:cxnSp>
        <p:nvCxnSpPr>
          <p:cNvPr id="38" name="Прямая соединительная линия 37">
            <a:extLst>
              <a:ext uri="{FF2B5EF4-FFF2-40B4-BE49-F238E27FC236}">
                <a16:creationId xmlns:a16="http://schemas.microsoft.com/office/drawing/2014/main" id="{99B26BB2-2AE2-4C7F-A792-EC84434BC5C6}"/>
              </a:ext>
            </a:extLst>
          </p:cNvPr>
          <p:cNvCxnSpPr>
            <a:stCxn id="21" idx="5"/>
            <a:endCxn id="24" idx="1"/>
          </p:cNvCxnSpPr>
          <p:nvPr/>
        </p:nvCxnSpPr>
        <p:spPr>
          <a:xfrm>
            <a:off x="9118699" y="2401199"/>
            <a:ext cx="560551" cy="807094"/>
          </a:xfrm>
          <a:prstGeom prst="line">
            <a:avLst/>
          </a:prstGeom>
        </p:spPr>
        <p:style>
          <a:lnRef idx="1">
            <a:schemeClr val="dk1"/>
          </a:lnRef>
          <a:fillRef idx="0">
            <a:schemeClr val="dk1"/>
          </a:fillRef>
          <a:effectRef idx="0">
            <a:schemeClr val="dk1"/>
          </a:effectRef>
          <a:fontRef idx="minor">
            <a:schemeClr val="tx1"/>
          </a:fontRef>
        </p:style>
      </p:cxnSp>
      <p:cxnSp>
        <p:nvCxnSpPr>
          <p:cNvPr id="40" name="Прямая соединительная линия 39">
            <a:extLst>
              <a:ext uri="{FF2B5EF4-FFF2-40B4-BE49-F238E27FC236}">
                <a16:creationId xmlns:a16="http://schemas.microsoft.com/office/drawing/2014/main" id="{ED73A12F-3223-4D72-9E05-E22243E95841}"/>
              </a:ext>
            </a:extLst>
          </p:cNvPr>
          <p:cNvCxnSpPr>
            <a:stCxn id="23" idx="2"/>
            <a:endCxn id="21" idx="6"/>
          </p:cNvCxnSpPr>
          <p:nvPr/>
        </p:nvCxnSpPr>
        <p:spPr>
          <a:xfrm flipH="1">
            <a:off x="9211406" y="2180492"/>
            <a:ext cx="369277" cy="0"/>
          </a:xfrm>
          <a:prstGeom prst="line">
            <a:avLst/>
          </a:prstGeom>
        </p:spPr>
        <p:style>
          <a:lnRef idx="1">
            <a:schemeClr val="dk1"/>
          </a:lnRef>
          <a:fillRef idx="0">
            <a:schemeClr val="dk1"/>
          </a:fillRef>
          <a:effectRef idx="0">
            <a:schemeClr val="dk1"/>
          </a:effectRef>
          <a:fontRef idx="minor">
            <a:schemeClr val="tx1"/>
          </a:fontRef>
        </p:style>
      </p:cxnSp>
      <p:cxnSp>
        <p:nvCxnSpPr>
          <p:cNvPr id="42" name="Прямая соединительная линия 41">
            <a:extLst>
              <a:ext uri="{FF2B5EF4-FFF2-40B4-BE49-F238E27FC236}">
                <a16:creationId xmlns:a16="http://schemas.microsoft.com/office/drawing/2014/main" id="{0F443C29-2E63-42E1-A43C-C66ED4AF59FC}"/>
              </a:ext>
            </a:extLst>
          </p:cNvPr>
          <p:cNvCxnSpPr>
            <a:stCxn id="23" idx="4"/>
            <a:endCxn id="24" idx="0"/>
          </p:cNvCxnSpPr>
          <p:nvPr/>
        </p:nvCxnSpPr>
        <p:spPr>
          <a:xfrm>
            <a:off x="9897206" y="2492619"/>
            <a:ext cx="5860" cy="624254"/>
          </a:xfrm>
          <a:prstGeom prst="line">
            <a:avLst/>
          </a:prstGeom>
        </p:spPr>
        <p:style>
          <a:lnRef idx="1">
            <a:schemeClr val="dk1"/>
          </a:lnRef>
          <a:fillRef idx="0">
            <a:schemeClr val="dk1"/>
          </a:fillRef>
          <a:effectRef idx="0">
            <a:schemeClr val="dk1"/>
          </a:effectRef>
          <a:fontRef idx="minor">
            <a:schemeClr val="tx1"/>
          </a:fontRef>
        </p:style>
      </p:cxnSp>
      <p:cxnSp>
        <p:nvCxnSpPr>
          <p:cNvPr id="44" name="Прямая соединительная линия 43">
            <a:extLst>
              <a:ext uri="{FF2B5EF4-FFF2-40B4-BE49-F238E27FC236}">
                <a16:creationId xmlns:a16="http://schemas.microsoft.com/office/drawing/2014/main" id="{F0FF55DF-99E4-4199-8D7C-CEC5DA7833DF}"/>
              </a:ext>
            </a:extLst>
          </p:cNvPr>
          <p:cNvCxnSpPr>
            <a:stCxn id="23" idx="3"/>
            <a:endCxn id="22" idx="7"/>
          </p:cNvCxnSpPr>
          <p:nvPr/>
        </p:nvCxnSpPr>
        <p:spPr>
          <a:xfrm flipH="1">
            <a:off x="9118699" y="2401199"/>
            <a:ext cx="554691" cy="807094"/>
          </a:xfrm>
          <a:prstGeom prst="line">
            <a:avLst/>
          </a:prstGeom>
        </p:spPr>
        <p:style>
          <a:lnRef idx="1">
            <a:schemeClr val="dk1"/>
          </a:lnRef>
          <a:fillRef idx="0">
            <a:schemeClr val="dk1"/>
          </a:fillRef>
          <a:effectRef idx="0">
            <a:schemeClr val="dk1"/>
          </a:effectRef>
          <a:fontRef idx="minor">
            <a:schemeClr val="tx1"/>
          </a:fontRef>
        </p:style>
      </p:cxnSp>
      <p:cxnSp>
        <p:nvCxnSpPr>
          <p:cNvPr id="46" name="Прямая соединительная линия 45">
            <a:extLst>
              <a:ext uri="{FF2B5EF4-FFF2-40B4-BE49-F238E27FC236}">
                <a16:creationId xmlns:a16="http://schemas.microsoft.com/office/drawing/2014/main" id="{044DE276-BBED-493E-B85C-C59CC25D9D93}"/>
              </a:ext>
            </a:extLst>
          </p:cNvPr>
          <p:cNvCxnSpPr>
            <a:stCxn id="21" idx="4"/>
            <a:endCxn id="22" idx="0"/>
          </p:cNvCxnSpPr>
          <p:nvPr/>
        </p:nvCxnSpPr>
        <p:spPr>
          <a:xfrm>
            <a:off x="8894883" y="2492619"/>
            <a:ext cx="0" cy="624254"/>
          </a:xfrm>
          <a:prstGeom prst="line">
            <a:avLst/>
          </a:prstGeom>
        </p:spPr>
        <p:style>
          <a:lnRef idx="1">
            <a:schemeClr val="dk1"/>
          </a:lnRef>
          <a:fillRef idx="0">
            <a:schemeClr val="dk1"/>
          </a:fillRef>
          <a:effectRef idx="0">
            <a:schemeClr val="dk1"/>
          </a:effectRef>
          <a:fontRef idx="minor">
            <a:schemeClr val="tx1"/>
          </a:fontRef>
        </p:style>
      </p:cxnSp>
      <p:cxnSp>
        <p:nvCxnSpPr>
          <p:cNvPr id="48" name="Прямая соединительная линия 47">
            <a:extLst>
              <a:ext uri="{FF2B5EF4-FFF2-40B4-BE49-F238E27FC236}">
                <a16:creationId xmlns:a16="http://schemas.microsoft.com/office/drawing/2014/main" id="{36E339BE-7D29-418E-868F-08CCE7FFFB84}"/>
              </a:ext>
            </a:extLst>
          </p:cNvPr>
          <p:cNvCxnSpPr>
            <a:stCxn id="22" idx="6"/>
            <a:endCxn id="24" idx="2"/>
          </p:cNvCxnSpPr>
          <p:nvPr/>
        </p:nvCxnSpPr>
        <p:spPr>
          <a:xfrm>
            <a:off x="9211406" y="3429000"/>
            <a:ext cx="375137" cy="0"/>
          </a:xfrm>
          <a:prstGeom prst="line">
            <a:avLst/>
          </a:prstGeom>
        </p:spPr>
        <p:style>
          <a:lnRef idx="1">
            <a:schemeClr val="dk1"/>
          </a:lnRef>
          <a:fillRef idx="0">
            <a:schemeClr val="dk1"/>
          </a:fillRef>
          <a:effectRef idx="0">
            <a:schemeClr val="dk1"/>
          </a:effectRef>
          <a:fontRef idx="minor">
            <a:schemeClr val="tx1"/>
          </a:fontRef>
        </p:style>
      </p:cxnSp>
      <p:cxnSp>
        <p:nvCxnSpPr>
          <p:cNvPr id="50" name="Прямая соединительная линия 49">
            <a:extLst>
              <a:ext uri="{FF2B5EF4-FFF2-40B4-BE49-F238E27FC236}">
                <a16:creationId xmlns:a16="http://schemas.microsoft.com/office/drawing/2014/main" id="{920AC522-4437-41F6-83D9-3E216FF46FFF}"/>
              </a:ext>
            </a:extLst>
          </p:cNvPr>
          <p:cNvCxnSpPr>
            <a:stCxn id="14" idx="6"/>
            <a:endCxn id="15" idx="2"/>
          </p:cNvCxnSpPr>
          <p:nvPr/>
        </p:nvCxnSpPr>
        <p:spPr>
          <a:xfrm>
            <a:off x="4387362" y="2180492"/>
            <a:ext cx="369278" cy="0"/>
          </a:xfrm>
          <a:prstGeom prst="line">
            <a:avLst/>
          </a:prstGeom>
        </p:spPr>
        <p:style>
          <a:lnRef idx="1">
            <a:schemeClr val="dk1"/>
          </a:lnRef>
          <a:fillRef idx="0">
            <a:schemeClr val="dk1"/>
          </a:fillRef>
          <a:effectRef idx="0">
            <a:schemeClr val="dk1"/>
          </a:effectRef>
          <a:fontRef idx="minor">
            <a:schemeClr val="tx1"/>
          </a:fontRef>
        </p:style>
      </p:cxnSp>
      <p:cxnSp>
        <p:nvCxnSpPr>
          <p:cNvPr id="52" name="Прямая соединительная линия 51">
            <a:extLst>
              <a:ext uri="{FF2B5EF4-FFF2-40B4-BE49-F238E27FC236}">
                <a16:creationId xmlns:a16="http://schemas.microsoft.com/office/drawing/2014/main" id="{11ED2FF2-EC3A-4CA2-9690-CFA8C8E40776}"/>
              </a:ext>
            </a:extLst>
          </p:cNvPr>
          <p:cNvCxnSpPr>
            <a:stCxn id="14" idx="4"/>
            <a:endCxn id="13" idx="0"/>
          </p:cNvCxnSpPr>
          <p:nvPr/>
        </p:nvCxnSpPr>
        <p:spPr>
          <a:xfrm>
            <a:off x="4070839" y="2492619"/>
            <a:ext cx="0" cy="624254"/>
          </a:xfrm>
          <a:prstGeom prst="line">
            <a:avLst/>
          </a:prstGeom>
        </p:spPr>
        <p:style>
          <a:lnRef idx="1">
            <a:schemeClr val="dk1"/>
          </a:lnRef>
          <a:fillRef idx="0">
            <a:schemeClr val="dk1"/>
          </a:fillRef>
          <a:effectRef idx="0">
            <a:schemeClr val="dk1"/>
          </a:effectRef>
          <a:fontRef idx="minor">
            <a:schemeClr val="tx1"/>
          </a:fontRef>
        </p:style>
      </p:cxnSp>
      <p:cxnSp>
        <p:nvCxnSpPr>
          <p:cNvPr id="54" name="Прямая соединительная линия 53">
            <a:extLst>
              <a:ext uri="{FF2B5EF4-FFF2-40B4-BE49-F238E27FC236}">
                <a16:creationId xmlns:a16="http://schemas.microsoft.com/office/drawing/2014/main" id="{4918CFF8-F8D8-4530-B25F-CB07E7337159}"/>
              </a:ext>
            </a:extLst>
          </p:cNvPr>
          <p:cNvCxnSpPr>
            <a:stCxn id="15" idx="4"/>
            <a:endCxn id="16" idx="0"/>
          </p:cNvCxnSpPr>
          <p:nvPr/>
        </p:nvCxnSpPr>
        <p:spPr>
          <a:xfrm>
            <a:off x="5073163" y="2492619"/>
            <a:ext cx="0" cy="624254"/>
          </a:xfrm>
          <a:prstGeom prst="line">
            <a:avLst/>
          </a:prstGeom>
        </p:spPr>
        <p:style>
          <a:lnRef idx="1">
            <a:schemeClr val="dk1"/>
          </a:lnRef>
          <a:fillRef idx="0">
            <a:schemeClr val="dk1"/>
          </a:fillRef>
          <a:effectRef idx="0">
            <a:schemeClr val="dk1"/>
          </a:effectRef>
          <a:fontRef idx="minor">
            <a:schemeClr val="tx1"/>
          </a:fontRef>
        </p:style>
      </p:cxnSp>
      <p:cxnSp>
        <p:nvCxnSpPr>
          <p:cNvPr id="58" name="Прямая соединительная линия 57">
            <a:extLst>
              <a:ext uri="{FF2B5EF4-FFF2-40B4-BE49-F238E27FC236}">
                <a16:creationId xmlns:a16="http://schemas.microsoft.com/office/drawing/2014/main" id="{332A4C4A-AD95-435A-98D7-8066AE30E966}"/>
              </a:ext>
            </a:extLst>
          </p:cNvPr>
          <p:cNvCxnSpPr>
            <a:stCxn id="17" idx="6"/>
            <a:endCxn id="19" idx="2"/>
          </p:cNvCxnSpPr>
          <p:nvPr/>
        </p:nvCxnSpPr>
        <p:spPr>
          <a:xfrm>
            <a:off x="6729046" y="2180492"/>
            <a:ext cx="389791" cy="0"/>
          </a:xfrm>
          <a:prstGeom prst="line">
            <a:avLst/>
          </a:prstGeom>
        </p:spPr>
        <p:style>
          <a:lnRef idx="1">
            <a:schemeClr val="dk1"/>
          </a:lnRef>
          <a:fillRef idx="0">
            <a:schemeClr val="dk1"/>
          </a:fillRef>
          <a:effectRef idx="0">
            <a:schemeClr val="dk1"/>
          </a:effectRef>
          <a:fontRef idx="minor">
            <a:schemeClr val="tx1"/>
          </a:fontRef>
        </p:style>
      </p:cxnSp>
      <p:cxnSp>
        <p:nvCxnSpPr>
          <p:cNvPr id="60" name="Прямая соединительная линия 59">
            <a:extLst>
              <a:ext uri="{FF2B5EF4-FFF2-40B4-BE49-F238E27FC236}">
                <a16:creationId xmlns:a16="http://schemas.microsoft.com/office/drawing/2014/main" id="{12A4E852-C751-4591-AC74-1B6AC35A136B}"/>
              </a:ext>
            </a:extLst>
          </p:cNvPr>
          <p:cNvCxnSpPr>
            <a:stCxn id="17" idx="4"/>
            <a:endCxn id="18" idx="0"/>
          </p:cNvCxnSpPr>
          <p:nvPr/>
        </p:nvCxnSpPr>
        <p:spPr>
          <a:xfrm>
            <a:off x="6412523" y="2492619"/>
            <a:ext cx="0" cy="624254"/>
          </a:xfrm>
          <a:prstGeom prst="line">
            <a:avLst/>
          </a:prstGeom>
        </p:spPr>
        <p:style>
          <a:lnRef idx="1">
            <a:schemeClr val="dk1"/>
          </a:lnRef>
          <a:fillRef idx="0">
            <a:schemeClr val="dk1"/>
          </a:fillRef>
          <a:effectRef idx="0">
            <a:schemeClr val="dk1"/>
          </a:effectRef>
          <a:fontRef idx="minor">
            <a:schemeClr val="tx1"/>
          </a:fontRef>
        </p:style>
      </p:cxnSp>
      <p:cxnSp>
        <p:nvCxnSpPr>
          <p:cNvPr id="62" name="Прямая соединительная линия 61">
            <a:extLst>
              <a:ext uri="{FF2B5EF4-FFF2-40B4-BE49-F238E27FC236}">
                <a16:creationId xmlns:a16="http://schemas.microsoft.com/office/drawing/2014/main" id="{771EF448-198D-42AA-AD8B-492B307BC162}"/>
              </a:ext>
            </a:extLst>
          </p:cNvPr>
          <p:cNvCxnSpPr>
            <a:stCxn id="19" idx="4"/>
            <a:endCxn id="20" idx="0"/>
          </p:cNvCxnSpPr>
          <p:nvPr/>
        </p:nvCxnSpPr>
        <p:spPr>
          <a:xfrm flipH="1">
            <a:off x="7432428" y="2492619"/>
            <a:ext cx="2932" cy="624254"/>
          </a:xfrm>
          <a:prstGeom prst="line">
            <a:avLst/>
          </a:prstGeom>
        </p:spPr>
        <p:style>
          <a:lnRef idx="1">
            <a:schemeClr val="dk1"/>
          </a:lnRef>
          <a:fillRef idx="0">
            <a:schemeClr val="dk1"/>
          </a:fillRef>
          <a:effectRef idx="0">
            <a:schemeClr val="dk1"/>
          </a:effectRef>
          <a:fontRef idx="minor">
            <a:schemeClr val="tx1"/>
          </a:fontRef>
        </p:style>
      </p:cxnSp>
      <p:sp>
        <p:nvSpPr>
          <p:cNvPr id="63" name="TextBox 62">
            <a:extLst>
              <a:ext uri="{FF2B5EF4-FFF2-40B4-BE49-F238E27FC236}">
                <a16:creationId xmlns:a16="http://schemas.microsoft.com/office/drawing/2014/main" id="{48C25720-0393-43F5-BD38-0687337AE3C9}"/>
              </a:ext>
            </a:extLst>
          </p:cNvPr>
          <p:cNvSpPr txBox="1"/>
          <p:nvPr/>
        </p:nvSpPr>
        <p:spPr>
          <a:xfrm>
            <a:off x="1362618" y="4365381"/>
            <a:ext cx="1151982" cy="338554"/>
          </a:xfrm>
          <a:prstGeom prst="rect">
            <a:avLst/>
          </a:prstGeom>
          <a:noFill/>
          <a:ln>
            <a:solidFill>
              <a:schemeClr val="dk1"/>
            </a:solidFill>
          </a:ln>
        </p:spPr>
        <p:txBody>
          <a:bodyPr wrap="none" rtlCol="0">
            <a:spAutoFit/>
          </a:bodyPr>
          <a:lstStyle/>
          <a:p>
            <a:r>
              <a:rPr lang="uk-UA" sz="1600" dirty="0"/>
              <a:t>Феодальна</a:t>
            </a:r>
            <a:endParaRPr lang="ru-RU" sz="1600" dirty="0"/>
          </a:p>
        </p:txBody>
      </p:sp>
      <p:sp>
        <p:nvSpPr>
          <p:cNvPr id="64" name="TextBox 63">
            <a:extLst>
              <a:ext uri="{FF2B5EF4-FFF2-40B4-BE49-F238E27FC236}">
                <a16:creationId xmlns:a16="http://schemas.microsoft.com/office/drawing/2014/main" id="{9F84E702-5AF7-4284-AA4C-711E8F95A783}"/>
              </a:ext>
            </a:extLst>
          </p:cNvPr>
          <p:cNvSpPr txBox="1"/>
          <p:nvPr/>
        </p:nvSpPr>
        <p:spPr>
          <a:xfrm>
            <a:off x="3980371" y="4365381"/>
            <a:ext cx="889987" cy="338554"/>
          </a:xfrm>
          <a:prstGeom prst="rect">
            <a:avLst/>
          </a:prstGeom>
          <a:noFill/>
          <a:ln>
            <a:solidFill>
              <a:schemeClr val="dk1"/>
            </a:solidFill>
          </a:ln>
        </p:spPr>
        <p:txBody>
          <a:bodyPr wrap="none" rtlCol="0">
            <a:spAutoFit/>
          </a:bodyPr>
          <a:lstStyle/>
          <a:p>
            <a:r>
              <a:rPr lang="uk-UA" sz="1600" dirty="0"/>
              <a:t>Класова</a:t>
            </a:r>
            <a:endParaRPr lang="ru-RU" sz="1600" dirty="0"/>
          </a:p>
        </p:txBody>
      </p:sp>
      <p:sp>
        <p:nvSpPr>
          <p:cNvPr id="65" name="TextBox 64">
            <a:extLst>
              <a:ext uri="{FF2B5EF4-FFF2-40B4-BE49-F238E27FC236}">
                <a16:creationId xmlns:a16="http://schemas.microsoft.com/office/drawing/2014/main" id="{94E682A0-4BA6-48BC-84EF-7515336182AC}"/>
              </a:ext>
            </a:extLst>
          </p:cNvPr>
          <p:cNvSpPr txBox="1"/>
          <p:nvPr/>
        </p:nvSpPr>
        <p:spPr>
          <a:xfrm>
            <a:off x="6412523" y="4365381"/>
            <a:ext cx="922047" cy="338554"/>
          </a:xfrm>
          <a:prstGeom prst="rect">
            <a:avLst/>
          </a:prstGeom>
          <a:noFill/>
          <a:ln>
            <a:solidFill>
              <a:schemeClr val="dk1"/>
            </a:solidFill>
          </a:ln>
        </p:spPr>
        <p:txBody>
          <a:bodyPr wrap="none" rtlCol="0">
            <a:spAutoFit/>
          </a:bodyPr>
          <a:lstStyle/>
          <a:p>
            <a:r>
              <a:rPr lang="uk-UA" sz="1600" dirty="0"/>
              <a:t>Змішана</a:t>
            </a:r>
            <a:endParaRPr lang="ru-RU" sz="1600" dirty="0"/>
          </a:p>
        </p:txBody>
      </p:sp>
      <p:sp>
        <p:nvSpPr>
          <p:cNvPr id="66" name="TextBox 65">
            <a:extLst>
              <a:ext uri="{FF2B5EF4-FFF2-40B4-BE49-F238E27FC236}">
                <a16:creationId xmlns:a16="http://schemas.microsoft.com/office/drawing/2014/main" id="{F691F0D5-0FCC-46C1-B02F-F17B76615F09}"/>
              </a:ext>
            </a:extLst>
          </p:cNvPr>
          <p:cNvSpPr txBox="1"/>
          <p:nvPr/>
        </p:nvSpPr>
        <p:spPr>
          <a:xfrm>
            <a:off x="8801137" y="4365381"/>
            <a:ext cx="1096069" cy="338554"/>
          </a:xfrm>
          <a:prstGeom prst="rect">
            <a:avLst/>
          </a:prstGeom>
          <a:noFill/>
          <a:ln>
            <a:solidFill>
              <a:schemeClr val="dk1"/>
            </a:solidFill>
          </a:ln>
        </p:spPr>
        <p:txBody>
          <a:bodyPr wrap="none" rtlCol="0">
            <a:spAutoFit/>
          </a:bodyPr>
          <a:lstStyle/>
          <a:p>
            <a:r>
              <a:rPr lang="uk-UA" sz="1600" dirty="0"/>
              <a:t>Егалітарна</a:t>
            </a:r>
            <a:endParaRPr lang="ru-RU" sz="1600" dirty="0"/>
          </a:p>
        </p:txBody>
      </p:sp>
      <p:cxnSp>
        <p:nvCxnSpPr>
          <p:cNvPr id="68" name="Прямая со стрелкой 67">
            <a:extLst>
              <a:ext uri="{FF2B5EF4-FFF2-40B4-BE49-F238E27FC236}">
                <a16:creationId xmlns:a16="http://schemas.microsoft.com/office/drawing/2014/main" id="{1AB11D78-E83B-4C9A-A356-54094DF6A84C}"/>
              </a:ext>
            </a:extLst>
          </p:cNvPr>
          <p:cNvCxnSpPr/>
          <p:nvPr/>
        </p:nvCxnSpPr>
        <p:spPr>
          <a:xfrm>
            <a:off x="2514600" y="4149737"/>
            <a:ext cx="1335505"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70" name="Прямая со стрелкой 69">
            <a:extLst>
              <a:ext uri="{FF2B5EF4-FFF2-40B4-BE49-F238E27FC236}">
                <a16:creationId xmlns:a16="http://schemas.microsoft.com/office/drawing/2014/main" id="{B46266C9-3CFE-49C8-AC00-4BF7787BA525}"/>
              </a:ext>
            </a:extLst>
          </p:cNvPr>
          <p:cNvCxnSpPr/>
          <p:nvPr/>
        </p:nvCxnSpPr>
        <p:spPr>
          <a:xfrm>
            <a:off x="5073163" y="4149737"/>
            <a:ext cx="1339360"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72" name="Прямая со стрелкой 71">
            <a:extLst>
              <a:ext uri="{FF2B5EF4-FFF2-40B4-BE49-F238E27FC236}">
                <a16:creationId xmlns:a16="http://schemas.microsoft.com/office/drawing/2014/main" id="{79AFB3F0-5C2F-4805-A099-D3CC8F81417F}"/>
              </a:ext>
            </a:extLst>
          </p:cNvPr>
          <p:cNvCxnSpPr>
            <a:cxnSpLocks/>
          </p:cNvCxnSpPr>
          <p:nvPr/>
        </p:nvCxnSpPr>
        <p:spPr>
          <a:xfrm>
            <a:off x="7671335" y="4149737"/>
            <a:ext cx="1129802"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75" name="Прямая со стрелкой 74">
            <a:extLst>
              <a:ext uri="{FF2B5EF4-FFF2-40B4-BE49-F238E27FC236}">
                <a16:creationId xmlns:a16="http://schemas.microsoft.com/office/drawing/2014/main" id="{9FD73CBC-D267-47E7-9EEA-8F7105C6FDB2}"/>
              </a:ext>
            </a:extLst>
          </p:cNvPr>
          <p:cNvCxnSpPr/>
          <p:nvPr/>
        </p:nvCxnSpPr>
        <p:spPr>
          <a:xfrm flipH="1">
            <a:off x="7671335" y="5025636"/>
            <a:ext cx="1129802"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77" name="Прямая со стрелкой 76">
            <a:extLst>
              <a:ext uri="{FF2B5EF4-FFF2-40B4-BE49-F238E27FC236}">
                <a16:creationId xmlns:a16="http://schemas.microsoft.com/office/drawing/2014/main" id="{940940B6-9D65-4769-8D1A-E23347012346}"/>
              </a:ext>
            </a:extLst>
          </p:cNvPr>
          <p:cNvCxnSpPr/>
          <p:nvPr/>
        </p:nvCxnSpPr>
        <p:spPr>
          <a:xfrm flipH="1">
            <a:off x="5073163" y="5025636"/>
            <a:ext cx="1250635"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81" name="Прямая со стрелкой 80">
            <a:extLst>
              <a:ext uri="{FF2B5EF4-FFF2-40B4-BE49-F238E27FC236}">
                <a16:creationId xmlns:a16="http://schemas.microsoft.com/office/drawing/2014/main" id="{F7508260-1AAA-4657-BBB8-9D520367EA23}"/>
              </a:ext>
            </a:extLst>
          </p:cNvPr>
          <p:cNvCxnSpPr/>
          <p:nvPr/>
        </p:nvCxnSpPr>
        <p:spPr>
          <a:xfrm flipH="1">
            <a:off x="2514600" y="5025636"/>
            <a:ext cx="1239716"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83" name="Прямая соединительная линия 82">
            <a:extLst>
              <a:ext uri="{FF2B5EF4-FFF2-40B4-BE49-F238E27FC236}">
                <a16:creationId xmlns:a16="http://schemas.microsoft.com/office/drawing/2014/main" id="{D498C150-5D92-484D-842E-B2B7D6A91B02}"/>
              </a:ext>
            </a:extLst>
          </p:cNvPr>
          <p:cNvCxnSpPr>
            <a:stCxn id="13" idx="6"/>
            <a:endCxn id="16" idx="2"/>
          </p:cNvCxnSpPr>
          <p:nvPr/>
        </p:nvCxnSpPr>
        <p:spPr>
          <a:xfrm>
            <a:off x="4387362" y="3429000"/>
            <a:ext cx="369278" cy="0"/>
          </a:xfrm>
          <a:prstGeom prst="line">
            <a:avLst/>
          </a:prstGeom>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234202079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1DF44FC5-8A07-4F5A-A5BD-09E6099BB018}"/>
              </a:ext>
            </a:extLst>
          </p:cNvPr>
          <p:cNvSpPr>
            <a:spLocks noGrp="1"/>
          </p:cNvSpPr>
          <p:nvPr>
            <p:ph type="title"/>
          </p:nvPr>
        </p:nvSpPr>
        <p:spPr>
          <a:xfrm>
            <a:off x="838200" y="365125"/>
            <a:ext cx="10515600" cy="443767"/>
          </a:xfrm>
        </p:spPr>
        <p:txBody>
          <a:bodyPr>
            <a:normAutofit/>
          </a:bodyPr>
          <a:lstStyle/>
          <a:p>
            <a:r>
              <a:rPr lang="uk-UA" sz="2200" b="1" dirty="0"/>
              <a:t>Складові міжнародної системи та її параметри</a:t>
            </a:r>
            <a:endParaRPr lang="ru-RU" sz="2200" b="1" dirty="0"/>
          </a:p>
        </p:txBody>
      </p:sp>
      <p:sp>
        <p:nvSpPr>
          <p:cNvPr id="3" name="Объект 2">
            <a:extLst>
              <a:ext uri="{FF2B5EF4-FFF2-40B4-BE49-F238E27FC236}">
                <a16:creationId xmlns:a16="http://schemas.microsoft.com/office/drawing/2014/main" id="{AE1BB267-EAC9-4FA2-A971-39F81D71B7A0}"/>
              </a:ext>
            </a:extLst>
          </p:cNvPr>
          <p:cNvSpPr>
            <a:spLocks noGrp="1"/>
          </p:cNvSpPr>
          <p:nvPr>
            <p:ph idx="1"/>
          </p:nvPr>
        </p:nvSpPr>
        <p:spPr>
          <a:xfrm>
            <a:off x="838200" y="1160585"/>
            <a:ext cx="10515600" cy="5016378"/>
          </a:xfrm>
        </p:spPr>
        <p:txBody>
          <a:bodyPr>
            <a:normAutofit fontScale="62500" lnSpcReduction="20000"/>
          </a:bodyPr>
          <a:lstStyle/>
          <a:p>
            <a:pPr indent="0" algn="just">
              <a:lnSpc>
                <a:spcPct val="120000"/>
              </a:lnSpc>
              <a:spcAft>
                <a:spcPts val="1000"/>
              </a:spcAft>
              <a:buNone/>
            </a:pPr>
            <a:r>
              <a:rPr lang="uk-UA" sz="2900" dirty="0"/>
              <a:t>Система складається з елементів що взаємодіють не лише між собою, а й протистоять всієї сукупності взаємозв’язків в середині системи, тобто з самою системою як певною цілісністю, яка саме тому детермінує існування елементів, що є її часткою. Таким чином, цей комплекс взаємодій призводить до відтворення системної якості, що не може бути зведена до якостей окремих елементів системи.</a:t>
            </a:r>
          </a:p>
          <a:p>
            <a:pPr indent="0" algn="just">
              <a:lnSpc>
                <a:spcPct val="120000"/>
              </a:lnSpc>
              <a:spcAft>
                <a:spcPts val="1000"/>
              </a:spcAft>
              <a:buNone/>
            </a:pPr>
            <a:r>
              <a:rPr lang="uk-UA" sz="2900" dirty="0"/>
              <a:t>Тому елементи системи розглядаються як такі, що є вторинними. Вони являють собою первині компоненти міжнародної системи, які підтримують систему в її існуванні та створюють лише необхідні, проте недостатні передумови для її цілеспрямованого функціонування. Між тим, наслідки дій міжнародних акторів саме в їх сукупності відтворюють нову реальність, яка переважає реальність окремого актора. Втіленням цієї реальності є структура міжнародної системи.</a:t>
            </a:r>
          </a:p>
          <a:p>
            <a:pPr indent="0" algn="just">
              <a:lnSpc>
                <a:spcPct val="120000"/>
              </a:lnSpc>
              <a:spcAft>
                <a:spcPts val="1000"/>
              </a:spcAft>
              <a:buNone/>
            </a:pPr>
            <a:r>
              <a:rPr lang="uk-UA" sz="2900" dirty="0"/>
              <a:t>Співвідношення актор – структура, тому, характеризується приматом останньої. Структура детермінує існування міжнародного актора тим, що визначає рамкові умови для його можливих дій. Таке діалектичне відчуження в рамках внутрішньо системного дуалізму структури і актора є суттєвою ознакою складних систем, до яких й належить міжнародна система. </a:t>
            </a:r>
            <a:endParaRPr lang="ru-RU" sz="2900" dirty="0"/>
          </a:p>
          <a:p>
            <a:endParaRPr lang="ru-RU" sz="1800" dirty="0"/>
          </a:p>
        </p:txBody>
      </p:sp>
    </p:spTree>
    <p:extLst>
      <p:ext uri="{BB962C8B-B14F-4D97-AF65-F5344CB8AC3E}">
        <p14:creationId xmlns:p14="http://schemas.microsoft.com/office/powerpoint/2010/main" val="136051903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88CF11ED-E03D-4D8F-ABB6-4300D55F7F83}"/>
              </a:ext>
            </a:extLst>
          </p:cNvPr>
          <p:cNvSpPr>
            <a:spLocks noGrp="1"/>
          </p:cNvSpPr>
          <p:nvPr>
            <p:ph type="title"/>
          </p:nvPr>
        </p:nvSpPr>
        <p:spPr>
          <a:xfrm>
            <a:off x="838200" y="365125"/>
            <a:ext cx="10515600" cy="424147"/>
          </a:xfrm>
        </p:spPr>
        <p:txBody>
          <a:bodyPr/>
          <a:lstStyle/>
          <a:p>
            <a:r>
              <a:rPr kumimoji="0" lang="uk-UA" sz="2000" b="1" i="0" u="none" strike="noStrike" kern="1200" cap="none" spc="0" normalizeH="0" baseline="0" noProof="0" dirty="0">
                <a:ln>
                  <a:noFill/>
                </a:ln>
                <a:solidFill>
                  <a:prstClr val="black"/>
                </a:solidFill>
                <a:effectLst/>
                <a:uLnTx/>
                <a:uFillTx/>
                <a:latin typeface="Calibri Light" panose="020F0302020204030204"/>
                <a:ea typeface="+mj-ea"/>
                <a:cs typeface="+mj-cs"/>
              </a:rPr>
              <a:t>Типологія міжнародних систем</a:t>
            </a:r>
            <a:endParaRPr lang="ru-RU" dirty="0"/>
          </a:p>
        </p:txBody>
      </p:sp>
      <p:sp>
        <p:nvSpPr>
          <p:cNvPr id="3" name="Объект 2">
            <a:extLst>
              <a:ext uri="{FF2B5EF4-FFF2-40B4-BE49-F238E27FC236}">
                <a16:creationId xmlns:a16="http://schemas.microsoft.com/office/drawing/2014/main" id="{7F4054E2-2A10-43CA-B928-C09AE234B90E}"/>
              </a:ext>
            </a:extLst>
          </p:cNvPr>
          <p:cNvSpPr>
            <a:spLocks noGrp="1"/>
          </p:cNvSpPr>
          <p:nvPr>
            <p:ph idx="1"/>
          </p:nvPr>
        </p:nvSpPr>
        <p:spPr>
          <a:xfrm>
            <a:off x="838200" y="895149"/>
            <a:ext cx="10515600" cy="5281814"/>
          </a:xfrm>
        </p:spPr>
        <p:txBody>
          <a:bodyPr>
            <a:normAutofit/>
          </a:bodyPr>
          <a:lstStyle/>
          <a:p>
            <a:r>
              <a:rPr lang="uk-UA" sz="1800" dirty="0"/>
              <a:t>Феодальна система – жорстка рангова диференціація акторів на тих, хто домінує, і тих, хто підкоряється, та чітка сегментація взаємин між різними рангами.</a:t>
            </a:r>
          </a:p>
          <a:p>
            <a:r>
              <a:rPr lang="uk-UA" sz="1800" dirty="0"/>
              <a:t>Класова система – присутня рангова відповідність взаємодії, проте існує можливість для акторів меншого рангу підтримувати горизонтальні зв’язки низкою інтенсивності.</a:t>
            </a:r>
          </a:p>
          <a:p>
            <a:r>
              <a:rPr lang="uk-UA" sz="1800" dirty="0"/>
              <a:t>Змішана система – рангова диференціація зникає, проте актори позбавлені свободи дії в організації нових зв’язків та обмежені у збільшені інтенсивності взаємодії.</a:t>
            </a:r>
          </a:p>
          <a:p>
            <a:r>
              <a:rPr lang="uk-UA" sz="1800" dirty="0"/>
              <a:t>Егалітарна система – максимальна рангова невідповідність та відсутність залежності форм та обсягів взаємодії від рангу акторів.</a:t>
            </a:r>
          </a:p>
          <a:p>
            <a:r>
              <a:rPr lang="uk-UA" sz="1800" dirty="0"/>
              <a:t>Феодальна система є найбільш стабільною та має тенденцію повертатися при порушенні рівновагі. Еволюція в напрямку егалітарної системи відбувається частково через механізми соціальної мобільності, чому сприяє економічний, соціальний, технологічний та політичний розвиток, частково через незадоволення акторів нижчого рангу станом їх відносин з домінуючим актором. </a:t>
            </a:r>
            <a:r>
              <a:rPr lang="uk-UA" sz="1800" dirty="0" err="1"/>
              <a:t>Дисфункціональність</a:t>
            </a:r>
            <a:r>
              <a:rPr lang="uk-UA" sz="1800" dirty="0"/>
              <a:t> зв’язків  з домінуючою державою, яка перестає забезпечувати на історично досягнутому рівні економічні переваги, фінансові ресурси та військову безпеку, дає поштовх для акторів меншого рангу шукати альтернативних контрагентів. Зворотна еволюція від егалітарної системи до феодальної зумовлена фундаментальної властивістю соціальних систем відтворювати рангову диференціацію кожного разу за іншими суспільними параметрами.</a:t>
            </a:r>
          </a:p>
        </p:txBody>
      </p:sp>
    </p:spTree>
    <p:extLst>
      <p:ext uri="{BB962C8B-B14F-4D97-AF65-F5344CB8AC3E}">
        <p14:creationId xmlns:p14="http://schemas.microsoft.com/office/powerpoint/2010/main" val="202823590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1DF44FC5-8A07-4F5A-A5BD-09E6099BB018}"/>
              </a:ext>
            </a:extLst>
          </p:cNvPr>
          <p:cNvSpPr>
            <a:spLocks noGrp="1"/>
          </p:cNvSpPr>
          <p:nvPr>
            <p:ph type="title"/>
          </p:nvPr>
        </p:nvSpPr>
        <p:spPr>
          <a:xfrm>
            <a:off x="838200" y="365125"/>
            <a:ext cx="10515600" cy="443767"/>
          </a:xfrm>
        </p:spPr>
        <p:txBody>
          <a:bodyPr>
            <a:normAutofit/>
          </a:bodyPr>
          <a:lstStyle/>
          <a:p>
            <a:r>
              <a:rPr lang="uk-UA" sz="2200" b="1" dirty="0"/>
              <a:t>Складові міжнародної системи та її параметри</a:t>
            </a:r>
            <a:endParaRPr lang="ru-RU" sz="2200" b="1" dirty="0"/>
          </a:p>
        </p:txBody>
      </p:sp>
      <p:sp>
        <p:nvSpPr>
          <p:cNvPr id="3" name="Объект 2">
            <a:extLst>
              <a:ext uri="{FF2B5EF4-FFF2-40B4-BE49-F238E27FC236}">
                <a16:creationId xmlns:a16="http://schemas.microsoft.com/office/drawing/2014/main" id="{AE1BB267-EAC9-4FA2-A971-39F81D71B7A0}"/>
              </a:ext>
            </a:extLst>
          </p:cNvPr>
          <p:cNvSpPr>
            <a:spLocks noGrp="1"/>
          </p:cNvSpPr>
          <p:nvPr>
            <p:ph idx="1"/>
          </p:nvPr>
        </p:nvSpPr>
        <p:spPr>
          <a:xfrm>
            <a:off x="838200" y="1081454"/>
            <a:ext cx="10515600" cy="5095509"/>
          </a:xfrm>
        </p:spPr>
        <p:txBody>
          <a:bodyPr>
            <a:normAutofit/>
          </a:bodyPr>
          <a:lstStyle/>
          <a:p>
            <a:r>
              <a:rPr lang="uk-UA" sz="1800" dirty="0"/>
              <a:t>Соціальні системи характеризуються перед усім ієрархічними структурами. Ієрархія проявляє себе як структурна та функціональна обумовленість існування окремих елементів системи та її підсистем. Владні відносини є важливим індикатором конфігурації ієрархії. Структурні реквізити ієрархічно організованої міжнародної системи проявляють себе перед усім в функціональній та статусній стратифікації міжнародних акторів.</a:t>
            </a:r>
          </a:p>
          <a:p>
            <a:r>
              <a:rPr lang="uk-UA" sz="1800" dirty="0"/>
              <a:t>Ступень ієрархічності системи визначається, з одного боку, концентрацією трансакційних можливостей міжнародних акторів відповідно до їх рангу, з іншого, залежністю обсягів та форм їх взаємодії від статусної симетрії акторів. Системи, що характеризуються найвищими показниками цих змінних, належать до ієрархічних систем з чітко визначеним домінуванням вертикальних зв’язків в рамках конкретної історичної конфігурації. Відносно невеликі значення цих параметрів притаманні егалітарним системам.</a:t>
            </a:r>
          </a:p>
          <a:p>
            <a:r>
              <a:rPr lang="uk-UA" sz="1800" dirty="0"/>
              <a:t>Важливою параметричною характеристикою структури міжнародної системи є експозиція актора, що відображає обумовленість існування елемента загальносистемними чинниками та процесами. Цей параметр показує в якій  мірі і з якої швидкістю трансформації, що відбуваються на рівні всієї системи, починають детермінувати поведінку окремого актора.</a:t>
            </a:r>
          </a:p>
        </p:txBody>
      </p:sp>
    </p:spTree>
    <p:extLst>
      <p:ext uri="{BB962C8B-B14F-4D97-AF65-F5344CB8AC3E}">
        <p14:creationId xmlns:p14="http://schemas.microsoft.com/office/powerpoint/2010/main" val="116708134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1DF44FC5-8A07-4F5A-A5BD-09E6099BB018}"/>
              </a:ext>
            </a:extLst>
          </p:cNvPr>
          <p:cNvSpPr>
            <a:spLocks noGrp="1"/>
          </p:cNvSpPr>
          <p:nvPr>
            <p:ph type="title"/>
          </p:nvPr>
        </p:nvSpPr>
        <p:spPr>
          <a:xfrm>
            <a:off x="838200" y="365125"/>
            <a:ext cx="10515600" cy="443767"/>
          </a:xfrm>
        </p:spPr>
        <p:txBody>
          <a:bodyPr>
            <a:normAutofit/>
          </a:bodyPr>
          <a:lstStyle/>
          <a:p>
            <a:r>
              <a:rPr lang="uk-UA" sz="2200" b="1" dirty="0"/>
              <a:t>Складові міжнародної системи та її параметри</a:t>
            </a:r>
            <a:endParaRPr lang="ru-RU" sz="2200" b="1" dirty="0"/>
          </a:p>
        </p:txBody>
      </p:sp>
      <p:sp>
        <p:nvSpPr>
          <p:cNvPr id="3" name="Объект 2">
            <a:extLst>
              <a:ext uri="{FF2B5EF4-FFF2-40B4-BE49-F238E27FC236}">
                <a16:creationId xmlns:a16="http://schemas.microsoft.com/office/drawing/2014/main" id="{AE1BB267-EAC9-4FA2-A971-39F81D71B7A0}"/>
              </a:ext>
            </a:extLst>
          </p:cNvPr>
          <p:cNvSpPr>
            <a:spLocks noGrp="1"/>
          </p:cNvSpPr>
          <p:nvPr>
            <p:ph idx="1"/>
          </p:nvPr>
        </p:nvSpPr>
        <p:spPr>
          <a:xfrm>
            <a:off x="838200" y="1116623"/>
            <a:ext cx="10515600" cy="5060340"/>
          </a:xfrm>
        </p:spPr>
        <p:txBody>
          <a:bodyPr>
            <a:normAutofit/>
          </a:bodyPr>
          <a:lstStyle/>
          <a:p>
            <a:r>
              <a:rPr lang="uk-UA" sz="1800" dirty="0"/>
              <a:t>Підсистемою міжнародної системи є її частка, що структурно та функціонально залежна від неї. Підсистему глобальної міжнародної системи можуть створювати як окремі регіони (Європа, Близький Схід, Центральна Америка), так і комплекси взаємодій, що позначені особливою природою взаємин, наприклад, економічні відносини, безпекові відносини та ін.</a:t>
            </a:r>
          </a:p>
          <a:p>
            <a:r>
              <a:rPr lang="uk-UA" sz="1800" dirty="0"/>
              <a:t>З точки зору топології структури, міжнародна система може змінювати внутрішню симетричність. ЇЇ підсистеми можуть в різної мірі зберігати структурну еквівалентність своїх мікроструктур по відношенню до макроструктури. Саме в цьому розумінні припустимо говорити про </a:t>
            </a:r>
            <a:r>
              <a:rPr lang="uk-UA" sz="1800" dirty="0" err="1"/>
              <a:t>фрактальні</a:t>
            </a:r>
            <a:r>
              <a:rPr lang="uk-UA" sz="1800" dirty="0"/>
              <a:t> розмири міжнародної системи, збільшення яких означає збільшення ступеню внутрішньої диференціації, а відтак і неминуче зменшення впорядкованості системи, тобто зменшення спільних рис конфігурації структури на всіх її рівнях.</a:t>
            </a:r>
          </a:p>
          <a:p>
            <a:r>
              <a:rPr lang="uk-UA" sz="1800" dirty="0"/>
              <a:t> До структурних реквізитів міжнародної системи відноситься і ступень взаємопроникнення мереж взаємодій окремих підсистем та їх співвідношення зі глобальним рівнем системи в цілому. Глобальна надбудова міжнародної системи може знаходитися або в відносної залежності від підсистем, або майже повністю детермінувати їх структури та функціонування.</a:t>
            </a:r>
            <a:endParaRPr lang="ru-RU" sz="1800" dirty="0"/>
          </a:p>
        </p:txBody>
      </p:sp>
    </p:spTree>
    <p:extLst>
      <p:ext uri="{BB962C8B-B14F-4D97-AF65-F5344CB8AC3E}">
        <p14:creationId xmlns:p14="http://schemas.microsoft.com/office/powerpoint/2010/main" val="151012898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1DF44FC5-8A07-4F5A-A5BD-09E6099BB018}"/>
              </a:ext>
            </a:extLst>
          </p:cNvPr>
          <p:cNvSpPr>
            <a:spLocks noGrp="1"/>
          </p:cNvSpPr>
          <p:nvPr>
            <p:ph type="title"/>
          </p:nvPr>
        </p:nvSpPr>
        <p:spPr>
          <a:xfrm>
            <a:off x="838200" y="365125"/>
            <a:ext cx="10515600" cy="443767"/>
          </a:xfrm>
        </p:spPr>
        <p:txBody>
          <a:bodyPr>
            <a:normAutofit/>
          </a:bodyPr>
          <a:lstStyle/>
          <a:p>
            <a:r>
              <a:rPr lang="uk-UA" sz="2200" b="1" dirty="0"/>
              <a:t>Складові міжнародної системи та її параметри</a:t>
            </a:r>
            <a:endParaRPr lang="ru-RU" sz="2200" b="1" dirty="0"/>
          </a:p>
        </p:txBody>
      </p:sp>
      <p:sp>
        <p:nvSpPr>
          <p:cNvPr id="3" name="Объект 2">
            <a:extLst>
              <a:ext uri="{FF2B5EF4-FFF2-40B4-BE49-F238E27FC236}">
                <a16:creationId xmlns:a16="http://schemas.microsoft.com/office/drawing/2014/main" id="{AE1BB267-EAC9-4FA2-A971-39F81D71B7A0}"/>
              </a:ext>
            </a:extLst>
          </p:cNvPr>
          <p:cNvSpPr>
            <a:spLocks noGrp="1"/>
          </p:cNvSpPr>
          <p:nvPr>
            <p:ph idx="1"/>
          </p:nvPr>
        </p:nvSpPr>
        <p:spPr>
          <a:xfrm>
            <a:off x="838200" y="808892"/>
            <a:ext cx="10515600" cy="5368071"/>
          </a:xfrm>
        </p:spPr>
        <p:txBody>
          <a:bodyPr>
            <a:normAutofit lnSpcReduction="10000"/>
          </a:bodyPr>
          <a:lstStyle/>
          <a:p>
            <a:r>
              <a:rPr lang="uk-UA" sz="1800" dirty="0"/>
              <a:t>Будь-яка система існує в певному середовищі, з яким вона взаємодії. До середовища системи відносяться фактори, що визначальним чином впливають на систему, проте самі не детерміновані цією системою. Таким чином, все, що відбувається з системою є її реакцію на дію факторів середовища, її еволюція абсолютно визначається зовнішнім середовищем.</a:t>
            </a:r>
          </a:p>
          <a:p>
            <a:r>
              <a:rPr lang="uk-UA" sz="1800" dirty="0"/>
              <a:t>До середовища міжнародної системи можна віднести дві групи факторів:</a:t>
            </a:r>
          </a:p>
          <a:p>
            <a:pPr>
              <a:buFontTx/>
              <a:buChar char="-"/>
            </a:pPr>
            <a:r>
              <a:rPr lang="uk-UA" sz="1800" dirty="0"/>
              <a:t>Природні фактори (географічні та кліматичні умови, феномени біосфери включаючи біологічну еволюцію людини та інших живих істот)</a:t>
            </a:r>
          </a:p>
          <a:p>
            <a:pPr>
              <a:buFontTx/>
              <a:buChar char="-"/>
            </a:pPr>
            <a:r>
              <a:rPr lang="uk-UA" sz="1800" dirty="0"/>
              <a:t>Соціальні фактори (технологічний прогрес та соціальні інновації)</a:t>
            </a:r>
          </a:p>
          <a:p>
            <a:pPr marL="0" indent="0">
              <a:buNone/>
            </a:pPr>
            <a:r>
              <a:rPr lang="ru-RU" sz="1800" dirty="0"/>
              <a:t>Через </a:t>
            </a:r>
            <a:r>
              <a:rPr lang="uk-UA" sz="1800" dirty="0"/>
              <a:t>значну відмінність часових масштабах між природними та соціальними трансформаціями  міжнародна система насамперед змушена адаптуватися до тих перетворень, що викликані дією соціальних факторів. Крім того, новітні технології та соціальні практики, що пов’язані зі змінами у соціальних комунікаціях в широкому розумінні цього терміну, здійснюють найбільш безпосередній влив на міжнародну систему. Такі інновації як телеграф, радіо, двигун внутрішнього згорання, поряд з грошима, алфавітом, книгодрукування зумовили революційні перетворення в системі міжнародних відносин.</a:t>
            </a:r>
          </a:p>
          <a:p>
            <a:pPr marL="0" indent="0">
              <a:buNone/>
            </a:pPr>
            <a:r>
              <a:rPr lang="uk-UA" sz="1800" dirty="0"/>
              <a:t>Параметр, що характеризує систему в контексті її взаємин з зовнішнім оточенням, є ступень відкритості або закритості системи. Міжнародна система відноситься до категорії відкритих систем, що надзвичайно чутливі до впливів свого середовища. Історично ця чутливість, особливо по відношенню до дії соціальних факторів, посилюється.</a:t>
            </a:r>
          </a:p>
        </p:txBody>
      </p:sp>
    </p:spTree>
    <p:extLst>
      <p:ext uri="{BB962C8B-B14F-4D97-AF65-F5344CB8AC3E}">
        <p14:creationId xmlns:p14="http://schemas.microsoft.com/office/powerpoint/2010/main" val="110739236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1DF44FC5-8A07-4F5A-A5BD-09E6099BB018}"/>
              </a:ext>
            </a:extLst>
          </p:cNvPr>
          <p:cNvSpPr>
            <a:spLocks noGrp="1"/>
          </p:cNvSpPr>
          <p:nvPr>
            <p:ph type="title"/>
          </p:nvPr>
        </p:nvSpPr>
        <p:spPr>
          <a:xfrm>
            <a:off x="838200" y="365125"/>
            <a:ext cx="10515600" cy="443767"/>
          </a:xfrm>
        </p:spPr>
        <p:txBody>
          <a:bodyPr>
            <a:normAutofit/>
          </a:bodyPr>
          <a:lstStyle/>
          <a:p>
            <a:r>
              <a:rPr lang="uk-UA" sz="2200" b="1" dirty="0"/>
              <a:t>Процеси функціонування та розвитку міжнародної системи</a:t>
            </a:r>
            <a:endParaRPr lang="ru-RU" sz="2200" b="1" dirty="0"/>
          </a:p>
        </p:txBody>
      </p:sp>
      <p:sp>
        <p:nvSpPr>
          <p:cNvPr id="3" name="Объект 2">
            <a:extLst>
              <a:ext uri="{FF2B5EF4-FFF2-40B4-BE49-F238E27FC236}">
                <a16:creationId xmlns:a16="http://schemas.microsoft.com/office/drawing/2014/main" id="{AE1BB267-EAC9-4FA2-A971-39F81D71B7A0}"/>
              </a:ext>
            </a:extLst>
          </p:cNvPr>
          <p:cNvSpPr>
            <a:spLocks noGrp="1"/>
          </p:cNvSpPr>
          <p:nvPr>
            <p:ph idx="1"/>
          </p:nvPr>
        </p:nvSpPr>
        <p:spPr>
          <a:xfrm>
            <a:off x="838200" y="808892"/>
            <a:ext cx="10515600" cy="5368071"/>
          </a:xfrm>
        </p:spPr>
        <p:txBody>
          <a:bodyPr>
            <a:normAutofit lnSpcReduction="10000"/>
          </a:bodyPr>
          <a:lstStyle/>
          <a:p>
            <a:r>
              <a:rPr lang="uk-UA" sz="1800" dirty="0"/>
              <a:t>Існування міжнародної системи в контексті її взаємодії з зовнішнім середовищем позначено діалектикою процесів функціонування та розвитку системи, тобто процесами адаптації системи до дії факторів зовнішнього середовища.</a:t>
            </a:r>
          </a:p>
          <a:p>
            <a:r>
              <a:rPr lang="uk-UA" sz="1800" dirty="0"/>
              <a:t>Функціонування міжнародної системи – зміни в міжнародній системі, що не пов’язані зі значними трансформаціями її внутрішнього устрою та, зокрема, структурних параметрів.</a:t>
            </a:r>
          </a:p>
          <a:p>
            <a:r>
              <a:rPr lang="uk-UA" sz="1800" dirty="0"/>
              <a:t>Здатність системи абсорбувати негативний вплив факторів зовнішнього без значних змін у своєму внутрішньому устрою характеризує її як стабільну або нестабільну.</a:t>
            </a:r>
          </a:p>
          <a:p>
            <a:r>
              <a:rPr lang="uk-UA" sz="1800" dirty="0"/>
              <a:t>Більшість авторів пов’язує стабільність міжнародної системи з особливостями її структурної організації.</a:t>
            </a:r>
          </a:p>
          <a:p>
            <a:r>
              <a:rPr lang="uk-UA" sz="1800" dirty="0"/>
              <a:t>Р. </a:t>
            </a:r>
            <a:r>
              <a:rPr lang="uk-UA" sz="1800" dirty="0" err="1"/>
              <a:t>Арон</a:t>
            </a:r>
            <a:r>
              <a:rPr lang="uk-UA" sz="1800" dirty="0"/>
              <a:t> вважав, однорідні системи більш стабільні ніж гетерогенні (хоча мірою однорідності він вважав схожість внутрішнього устрою провідних міжнародних акторів з точки зору подібності їх політичних, соціальних та економічних режимів).</a:t>
            </a:r>
          </a:p>
          <a:p>
            <a:r>
              <a:rPr lang="uk-UA" sz="1800" dirty="0"/>
              <a:t>К. </a:t>
            </a:r>
            <a:r>
              <a:rPr lang="uk-UA" sz="1800" dirty="0" err="1"/>
              <a:t>Дойч</a:t>
            </a:r>
            <a:r>
              <a:rPr lang="uk-UA" sz="1800" dirty="0"/>
              <a:t> та Д. </a:t>
            </a:r>
            <a:r>
              <a:rPr lang="uk-UA" sz="1800" dirty="0" err="1"/>
              <a:t>Сингер</a:t>
            </a:r>
            <a:r>
              <a:rPr lang="uk-UA" sz="1800" dirty="0"/>
              <a:t> розглядали багатополярну систему як таку, що є більш стабільною ніж біполярна (тобто зменшення ступеня ієрархічності системи сприяє збільшенню її стабільності).</a:t>
            </a:r>
          </a:p>
          <a:p>
            <a:pPr>
              <a:buFontTx/>
              <a:buChar char="-"/>
            </a:pPr>
            <a:r>
              <a:rPr lang="uk-UA" sz="1800" dirty="0"/>
              <a:t>Менш ієрархічні системи створюють кращі умови для необмеженої взаємодії міжнародних акторів, а відтак до зростання взаємозалежності між ними, що є запорукою сталого світового порядку.</a:t>
            </a:r>
          </a:p>
          <a:p>
            <a:pPr>
              <a:buFontTx/>
              <a:buChar char="-"/>
            </a:pPr>
            <a:r>
              <a:rPr lang="uk-UA" sz="1800" dirty="0"/>
              <a:t>В менш ієрархічних системах сприйняття загрози державою з боку інших держав є менш сфокусованою, оскільки зростаючий військовий потенціал одного актора сприймається як такий, що загрожує певній державі не повністю, а лише окремою його часткою (решта потенціалу сприймається як така, що лише загрожує іншим)</a:t>
            </a:r>
          </a:p>
        </p:txBody>
      </p:sp>
    </p:spTree>
    <p:extLst>
      <p:ext uri="{BB962C8B-B14F-4D97-AF65-F5344CB8AC3E}">
        <p14:creationId xmlns:p14="http://schemas.microsoft.com/office/powerpoint/2010/main" val="120811745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1DF44FC5-8A07-4F5A-A5BD-09E6099BB018}"/>
              </a:ext>
            </a:extLst>
          </p:cNvPr>
          <p:cNvSpPr>
            <a:spLocks noGrp="1"/>
          </p:cNvSpPr>
          <p:nvPr>
            <p:ph type="title"/>
          </p:nvPr>
        </p:nvSpPr>
        <p:spPr>
          <a:xfrm>
            <a:off x="838200" y="365125"/>
            <a:ext cx="10515600" cy="443767"/>
          </a:xfrm>
        </p:spPr>
        <p:txBody>
          <a:bodyPr>
            <a:normAutofit/>
          </a:bodyPr>
          <a:lstStyle/>
          <a:p>
            <a:r>
              <a:rPr kumimoji="0" lang="uk-UA" sz="2200" b="1" i="0" u="none" strike="noStrike" kern="1200" cap="none" spc="0" normalizeH="0" baseline="0" noProof="0" dirty="0">
                <a:ln>
                  <a:noFill/>
                </a:ln>
                <a:solidFill>
                  <a:prstClr val="black"/>
                </a:solidFill>
                <a:effectLst/>
                <a:uLnTx/>
                <a:uFillTx/>
                <a:latin typeface="Calibri Light" panose="020F0302020204030204"/>
                <a:ea typeface="+mj-ea"/>
                <a:cs typeface="+mj-cs"/>
              </a:rPr>
              <a:t>Процеси функціонування та розвитку міжнародної системи</a:t>
            </a:r>
            <a:endParaRPr lang="ru-RU" sz="2200" b="1" dirty="0"/>
          </a:p>
        </p:txBody>
      </p:sp>
      <p:sp>
        <p:nvSpPr>
          <p:cNvPr id="3" name="Объект 2">
            <a:extLst>
              <a:ext uri="{FF2B5EF4-FFF2-40B4-BE49-F238E27FC236}">
                <a16:creationId xmlns:a16="http://schemas.microsoft.com/office/drawing/2014/main" id="{AE1BB267-EAC9-4FA2-A971-39F81D71B7A0}"/>
              </a:ext>
            </a:extLst>
          </p:cNvPr>
          <p:cNvSpPr>
            <a:spLocks noGrp="1"/>
          </p:cNvSpPr>
          <p:nvPr>
            <p:ph idx="1"/>
          </p:nvPr>
        </p:nvSpPr>
        <p:spPr>
          <a:xfrm>
            <a:off x="838200" y="808892"/>
            <a:ext cx="10515600" cy="5368071"/>
          </a:xfrm>
        </p:spPr>
        <p:txBody>
          <a:bodyPr>
            <a:normAutofit/>
          </a:bodyPr>
          <a:lstStyle/>
          <a:p>
            <a:r>
              <a:rPr lang="uk-UA" sz="1800" dirty="0"/>
              <a:t>Більшість авторів сприймає ієрархічну систему міжнародних відносин як більш стабільну. Зокрема К. </a:t>
            </a:r>
            <a:r>
              <a:rPr lang="uk-UA" sz="1800" dirty="0" err="1"/>
              <a:t>Уолц</a:t>
            </a:r>
            <a:r>
              <a:rPr lang="uk-UA" sz="1800" dirty="0"/>
              <a:t> вважав, що біполярна система є більш стабільною ніж багатополярна через наявність солідарності та дисципліни в середині блоків, що забезпечує домінуюча держава.</a:t>
            </a:r>
          </a:p>
          <a:p>
            <a:r>
              <a:rPr lang="uk-UA" sz="1800" dirty="0"/>
              <a:t>Натомість Р. </a:t>
            </a:r>
            <a:r>
              <a:rPr lang="uk-UA" sz="1800" dirty="0" err="1"/>
              <a:t>Роузенкранс</a:t>
            </a:r>
            <a:r>
              <a:rPr lang="uk-UA" sz="1800" dirty="0"/>
              <a:t> зазначав, що в рамках біполярної системи конфліктів відбувається менше, проте вони є конфліктами з високою інтенсивністю, а в багатополярній системі конфліктів більше, проте вони є конфліктами з низькою інтенсивністю.</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uk-UA" sz="1800" b="0" i="0" u="none" strike="noStrike" kern="1200" cap="none" spc="0" normalizeH="0" baseline="0" noProof="0" dirty="0">
                <a:ln>
                  <a:noFill/>
                </a:ln>
                <a:solidFill>
                  <a:prstClr val="black"/>
                </a:solidFill>
                <a:effectLst/>
                <a:uLnTx/>
                <a:uFillTx/>
                <a:latin typeface="Calibri" panose="020F0502020204030204"/>
                <a:ea typeface="+mn-ea"/>
                <a:cs typeface="+mn-cs"/>
              </a:rPr>
              <a:t>Процеси розвитку міжнародної системи – зміни в міжнародній системі, що викликають значні трансформації в її внутрішньому устрої та, зокрема, в її структурних параметрах.</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lang="uk-UA" sz="1800" dirty="0">
                <a:solidFill>
                  <a:prstClr val="black"/>
                </a:solidFill>
                <a:latin typeface="Calibri" panose="020F0502020204030204"/>
              </a:rPr>
              <a:t>Одною з очевидних причин виникнення системної кризи є такий вплив факторів зовнішнього середовища, що не може бути компенсований існуючими механізмами збереження рівноваги міжнародної системи.</a:t>
            </a:r>
            <a:endParaRPr kumimoji="0" lang="uk-UA"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lang="uk-UA" sz="1800" dirty="0">
                <a:solidFill>
                  <a:prstClr val="black"/>
                </a:solidFill>
                <a:latin typeface="Calibri" panose="020F0502020204030204"/>
              </a:rPr>
              <a:t>Міжнародна система відноситься до типу некерованих </a:t>
            </a:r>
            <a:r>
              <a:rPr lang="uk-UA" sz="1800" dirty="0" err="1">
                <a:solidFill>
                  <a:prstClr val="black"/>
                </a:solidFill>
                <a:latin typeface="Calibri" panose="020F0502020204030204"/>
              </a:rPr>
              <a:t>самореференсних</a:t>
            </a:r>
            <a:r>
              <a:rPr lang="uk-UA" sz="1800" dirty="0">
                <a:solidFill>
                  <a:prstClr val="black"/>
                </a:solidFill>
                <a:latin typeface="Calibri" panose="020F0502020204030204"/>
              </a:rPr>
              <a:t> систем (</a:t>
            </a:r>
            <a:r>
              <a:rPr lang="en-US" sz="1800" dirty="0">
                <a:solidFill>
                  <a:prstClr val="black"/>
                </a:solidFill>
                <a:latin typeface="Calibri" panose="020F0502020204030204"/>
              </a:rPr>
              <a:t>non-guided self-referencing system)</a:t>
            </a:r>
            <a:r>
              <a:rPr lang="uk-UA" sz="1800" dirty="0">
                <a:solidFill>
                  <a:prstClr val="black"/>
                </a:solidFill>
                <a:latin typeface="Calibri" panose="020F0502020204030204"/>
              </a:rPr>
              <a:t>, яким притаманний автомодельний та вибухових характер процесів розвитку. Такі системи не мають централізованого механізму керування та для власної адаптації не отримують інформації зовні, відтак всі можливі стани системи в процесі її адаптивної трансформації в значній мірі обмежені її первинним устроєм та конфігурацією. Крім того, періоди відносно тривалих станів рутинного функціонування таких систем завершуються коротким періодами масштабних системних перетворень, системними кризами.</a:t>
            </a:r>
          </a:p>
          <a:p>
            <a:endParaRPr lang="uk-UA" sz="1800" dirty="0"/>
          </a:p>
        </p:txBody>
      </p:sp>
    </p:spTree>
    <p:extLst>
      <p:ext uri="{BB962C8B-B14F-4D97-AF65-F5344CB8AC3E}">
        <p14:creationId xmlns:p14="http://schemas.microsoft.com/office/powerpoint/2010/main" val="136071767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1DF44FC5-8A07-4F5A-A5BD-09E6099BB018}"/>
              </a:ext>
            </a:extLst>
          </p:cNvPr>
          <p:cNvSpPr>
            <a:spLocks noGrp="1"/>
          </p:cNvSpPr>
          <p:nvPr>
            <p:ph type="title"/>
          </p:nvPr>
        </p:nvSpPr>
        <p:spPr>
          <a:xfrm>
            <a:off x="838200" y="365125"/>
            <a:ext cx="10515600" cy="443767"/>
          </a:xfrm>
        </p:spPr>
        <p:txBody>
          <a:bodyPr>
            <a:normAutofit/>
          </a:bodyPr>
          <a:lstStyle/>
          <a:p>
            <a:r>
              <a:rPr kumimoji="0" lang="uk-UA" sz="2200" b="1" i="0" u="none" strike="noStrike" kern="1200" cap="none" spc="0" normalizeH="0" baseline="0" noProof="0" dirty="0">
                <a:ln>
                  <a:noFill/>
                </a:ln>
                <a:solidFill>
                  <a:prstClr val="black"/>
                </a:solidFill>
                <a:effectLst/>
                <a:uLnTx/>
                <a:uFillTx/>
                <a:latin typeface="Calibri Light" panose="020F0302020204030204"/>
                <a:ea typeface="+mj-ea"/>
                <a:cs typeface="+mj-cs"/>
              </a:rPr>
              <a:t>Процеси функціонування та розвитку міжнародної системи</a:t>
            </a:r>
            <a:endParaRPr lang="ru-RU" sz="2200" b="1" dirty="0"/>
          </a:p>
        </p:txBody>
      </p:sp>
      <p:sp>
        <p:nvSpPr>
          <p:cNvPr id="3" name="Объект 2">
            <a:extLst>
              <a:ext uri="{FF2B5EF4-FFF2-40B4-BE49-F238E27FC236}">
                <a16:creationId xmlns:a16="http://schemas.microsoft.com/office/drawing/2014/main" id="{AE1BB267-EAC9-4FA2-A971-39F81D71B7A0}"/>
              </a:ext>
            </a:extLst>
          </p:cNvPr>
          <p:cNvSpPr>
            <a:spLocks noGrp="1"/>
          </p:cNvSpPr>
          <p:nvPr>
            <p:ph idx="1"/>
          </p:nvPr>
        </p:nvSpPr>
        <p:spPr>
          <a:xfrm>
            <a:off x="838200" y="949569"/>
            <a:ext cx="10515600" cy="5227394"/>
          </a:xfrm>
        </p:spPr>
        <p:txBody>
          <a:bodyPr>
            <a:normAutofit/>
          </a:bodyPr>
          <a:lstStyle/>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uk-UA" sz="1800" b="0" i="0" u="none" strike="noStrike" kern="1200" cap="none" spc="0" normalizeH="0" baseline="0" noProof="0" dirty="0">
                <a:ln>
                  <a:noFill/>
                </a:ln>
                <a:solidFill>
                  <a:prstClr val="black"/>
                </a:solidFill>
                <a:effectLst/>
                <a:uLnTx/>
                <a:uFillTx/>
                <a:latin typeface="Calibri" panose="020F0502020204030204"/>
                <a:ea typeface="+mn-ea"/>
                <a:cs typeface="+mn-cs"/>
              </a:rPr>
              <a:t>Концепція «правління без уряду» (</a:t>
            </a: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governance without government) </a:t>
            </a:r>
            <a:r>
              <a:rPr kumimoji="0" lang="uk-UA" sz="1800" b="0" i="0"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uk-UA" sz="1800" b="0" i="0" u="none" strike="noStrike" kern="1200" cap="none" spc="0" normalizeH="0" baseline="0" noProof="0" dirty="0" err="1">
                <a:ln>
                  <a:noFill/>
                </a:ln>
                <a:solidFill>
                  <a:prstClr val="black"/>
                </a:solidFill>
                <a:effectLst/>
                <a:uLnTx/>
                <a:uFillTx/>
                <a:latin typeface="Calibri" panose="020F0502020204030204"/>
                <a:ea typeface="+mn-ea"/>
                <a:cs typeface="+mn-cs"/>
              </a:rPr>
              <a:t>Дж</a:t>
            </a:r>
            <a:r>
              <a:rPr kumimoji="0" lang="uk-UA" sz="1800" b="0" i="0"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uk-UA" sz="1800" b="0" i="0" u="none" strike="noStrike" kern="1200" cap="none" spc="0" normalizeH="0" baseline="0" noProof="0" dirty="0" err="1">
                <a:ln>
                  <a:noFill/>
                </a:ln>
                <a:solidFill>
                  <a:prstClr val="black"/>
                </a:solidFill>
                <a:effectLst/>
                <a:uLnTx/>
                <a:uFillTx/>
                <a:latin typeface="Calibri" panose="020F0502020204030204"/>
                <a:ea typeface="+mn-ea"/>
                <a:cs typeface="+mn-cs"/>
              </a:rPr>
              <a:t>Розенау</a:t>
            </a:r>
            <a:r>
              <a:rPr kumimoji="0" lang="uk-UA" sz="1800" b="0" i="0" u="none" strike="noStrike" kern="1200" cap="none" spc="0" normalizeH="0" baseline="0" noProof="0" dirty="0">
                <a:ln>
                  <a:noFill/>
                </a:ln>
                <a:solidFill>
                  <a:prstClr val="black"/>
                </a:solidFill>
                <a:effectLst/>
                <a:uLnTx/>
                <a:uFillTx/>
                <a:latin typeface="Calibri" panose="020F0502020204030204"/>
                <a:ea typeface="+mn-ea"/>
                <a:cs typeface="+mn-cs"/>
              </a:rPr>
              <a:t> була запропонована для пояснення дії саме такого механізму саморегуляції міжнародної системи. Дія цього механізму не є прямою та імперативною, замість цього вона є опосередкованою та диспозитивною. </a:t>
            </a:r>
            <a:r>
              <a:rPr kumimoji="0" lang="uk-UA" sz="1800" b="0" i="0" u="none" strike="noStrike" kern="1200" cap="none" spc="0" normalizeH="0" baseline="0" noProof="0" dirty="0" err="1">
                <a:ln>
                  <a:noFill/>
                </a:ln>
                <a:solidFill>
                  <a:prstClr val="black"/>
                </a:solidFill>
                <a:effectLst/>
                <a:uLnTx/>
                <a:uFillTx/>
                <a:latin typeface="Calibri" panose="020F0502020204030204"/>
                <a:ea typeface="+mn-ea"/>
                <a:cs typeface="+mn-cs"/>
              </a:rPr>
              <a:t>Розенау</a:t>
            </a:r>
            <a:r>
              <a:rPr kumimoji="0" lang="uk-UA" sz="1800" b="0" i="0" u="none" strike="noStrike" kern="1200" cap="none" spc="0" normalizeH="0" baseline="0" noProof="0" dirty="0">
                <a:ln>
                  <a:noFill/>
                </a:ln>
                <a:solidFill>
                  <a:prstClr val="black"/>
                </a:solidFill>
                <a:effectLst/>
                <a:uLnTx/>
                <a:uFillTx/>
                <a:latin typeface="Calibri" panose="020F0502020204030204"/>
                <a:ea typeface="+mn-ea"/>
                <a:cs typeface="+mn-cs"/>
              </a:rPr>
              <a:t> зазначав, що «правління є  порядок плюс цілеспрямованість». Існуючий світоустрій окреслює межі можливого для дій окремих міжнародних акторів, кожний з яких надалі самостійно визначає власні цілі та пріоритети. Поки існує достатня кількість міжнародних акторів, зовнішньополітичні цілі яких узгоджуються з можливостями системи, міжнародний порядок залишається стабільним та продовжує існувати.  Коли виникає критична маса держав, зовнішня політика яких стає </a:t>
            </a:r>
            <a:r>
              <a:rPr kumimoji="0" lang="uk-UA" sz="1800" b="0" i="0" u="none" strike="noStrike" kern="1200" cap="none" spc="0" normalizeH="0" baseline="0" noProof="0" dirty="0" err="1">
                <a:ln>
                  <a:noFill/>
                </a:ln>
                <a:solidFill>
                  <a:prstClr val="black"/>
                </a:solidFill>
                <a:effectLst/>
                <a:uLnTx/>
                <a:uFillTx/>
                <a:latin typeface="Calibri" panose="020F0502020204030204"/>
                <a:ea typeface="+mn-ea"/>
                <a:cs typeface="+mn-cs"/>
              </a:rPr>
              <a:t>дисфункціональною</a:t>
            </a:r>
            <a:r>
              <a:rPr kumimoji="0" lang="uk-UA" sz="1800" b="0" i="0" u="none" strike="noStrike" kern="1200" cap="none" spc="0" normalizeH="0" baseline="0" noProof="0" dirty="0">
                <a:ln>
                  <a:noFill/>
                </a:ln>
                <a:solidFill>
                  <a:prstClr val="black"/>
                </a:solidFill>
                <a:effectLst/>
                <a:uLnTx/>
                <a:uFillTx/>
                <a:latin typeface="Calibri" panose="020F0502020204030204"/>
                <a:ea typeface="+mn-ea"/>
                <a:cs typeface="+mn-cs"/>
              </a:rPr>
              <a:t> по відношенню до існуючого світового порядку, система вступає в період масштабних трансформацій, починається системна криза.</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uk-UA" sz="1800" b="0" i="0" u="none" strike="noStrike" kern="1200" cap="none" spc="0" normalizeH="0" baseline="0" noProof="0" dirty="0">
                <a:ln>
                  <a:noFill/>
                </a:ln>
                <a:solidFill>
                  <a:prstClr val="black"/>
                </a:solidFill>
                <a:effectLst/>
                <a:uLnTx/>
                <a:uFillTx/>
                <a:latin typeface="Calibri" panose="020F0502020204030204"/>
                <a:ea typeface="+mn-ea"/>
                <a:cs typeface="+mn-cs"/>
              </a:rPr>
              <a:t>Схожою концепцію системної кризи керувався й Р. </a:t>
            </a:r>
            <a:r>
              <a:rPr kumimoji="0" lang="uk-UA" sz="1800" b="0" i="0" u="none" strike="noStrike" kern="1200" cap="none" spc="0" normalizeH="0" baseline="0" noProof="0" dirty="0" err="1">
                <a:ln>
                  <a:noFill/>
                </a:ln>
                <a:solidFill>
                  <a:prstClr val="black"/>
                </a:solidFill>
                <a:effectLst/>
                <a:uLnTx/>
                <a:uFillTx/>
                <a:latin typeface="Calibri" panose="020F0502020204030204"/>
                <a:ea typeface="+mn-ea"/>
                <a:cs typeface="+mn-cs"/>
              </a:rPr>
              <a:t>Роузенкранс</a:t>
            </a:r>
            <a:r>
              <a:rPr kumimoji="0" lang="uk-UA" sz="1800" b="0" i="0" u="none" strike="noStrike" kern="1200" cap="none" spc="0" normalizeH="0" baseline="0" noProof="0" dirty="0">
                <a:ln>
                  <a:noFill/>
                </a:ln>
                <a:solidFill>
                  <a:prstClr val="black"/>
                </a:solidFill>
                <a:effectLst/>
                <a:uLnTx/>
                <a:uFillTx/>
                <a:latin typeface="Calibri" panose="020F0502020204030204"/>
                <a:ea typeface="+mn-ea"/>
                <a:cs typeface="+mn-cs"/>
              </a:rPr>
              <a:t>, коли зазначав, що періоди турбулентності в міжнародній системі починаються саме тоді, коли еліти починають відчувати незадоволення тими можливостями, що їх їм надає існуючий міжнародний порядок.</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uk-UA" sz="1800" b="0" i="0" u="none" strike="noStrike" kern="1200" cap="none" spc="0" normalizeH="0" baseline="0" noProof="0" dirty="0">
                <a:ln>
                  <a:noFill/>
                </a:ln>
                <a:solidFill>
                  <a:prstClr val="black"/>
                </a:solidFill>
                <a:effectLst/>
                <a:uLnTx/>
                <a:uFillTx/>
                <a:latin typeface="Calibri" panose="020F0502020204030204"/>
                <a:ea typeface="+mn-ea"/>
                <a:cs typeface="+mn-cs"/>
              </a:rPr>
              <a:t>Аналізуючи витоки системної кризи, К. </a:t>
            </a:r>
            <a:r>
              <a:rPr kumimoji="0" lang="uk-UA" sz="1800" b="0" i="0" u="none" strike="noStrike" kern="1200" cap="none" spc="0" normalizeH="0" baseline="0" noProof="0" dirty="0" err="1">
                <a:ln>
                  <a:noFill/>
                </a:ln>
                <a:solidFill>
                  <a:prstClr val="black"/>
                </a:solidFill>
                <a:effectLst/>
                <a:uLnTx/>
                <a:uFillTx/>
                <a:latin typeface="Calibri" panose="020F0502020204030204"/>
                <a:ea typeface="+mn-ea"/>
                <a:cs typeface="+mn-cs"/>
              </a:rPr>
              <a:t>Уолц</a:t>
            </a:r>
            <a:r>
              <a:rPr kumimoji="0" lang="uk-UA" sz="1800" b="0" i="0" u="none" strike="noStrike" kern="1200" cap="none" spc="0" normalizeH="0" baseline="0" noProof="0" dirty="0">
                <a:ln>
                  <a:noFill/>
                </a:ln>
                <a:solidFill>
                  <a:prstClr val="black"/>
                </a:solidFill>
                <a:effectLst/>
                <a:uLnTx/>
                <a:uFillTx/>
                <a:latin typeface="Calibri" panose="020F0502020204030204"/>
                <a:ea typeface="+mn-ea"/>
                <a:cs typeface="+mn-cs"/>
              </a:rPr>
              <a:t> також вказував як її джерело на диспаритет між силовими можливостями міжнародного актора (</a:t>
            </a: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capabilities) </a:t>
            </a:r>
            <a:r>
              <a:rPr kumimoji="0" lang="uk-UA" sz="1800" b="0" i="0" u="none" strike="noStrike" kern="1200" cap="none" spc="0" normalizeH="0" baseline="0" noProof="0" dirty="0">
                <a:ln>
                  <a:noFill/>
                </a:ln>
                <a:solidFill>
                  <a:prstClr val="black"/>
                </a:solidFill>
                <a:effectLst/>
                <a:uLnTx/>
                <a:uFillTx/>
                <a:latin typeface="Calibri" panose="020F0502020204030204"/>
                <a:ea typeface="+mn-ea"/>
                <a:cs typeface="+mn-cs"/>
              </a:rPr>
              <a:t>та його позиціюванням </a:t>
            </a: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(positioning) </a:t>
            </a:r>
            <a:r>
              <a:rPr kumimoji="0" lang="uk-UA" sz="1800" b="0" i="0" u="none" strike="noStrike" kern="1200" cap="none" spc="0" normalizeH="0" baseline="0" noProof="0" dirty="0">
                <a:ln>
                  <a:noFill/>
                </a:ln>
                <a:solidFill>
                  <a:prstClr val="black"/>
                </a:solidFill>
                <a:effectLst/>
                <a:uLnTx/>
                <a:uFillTx/>
                <a:latin typeface="Calibri" panose="020F0502020204030204"/>
                <a:ea typeface="+mn-ea"/>
                <a:cs typeface="+mn-cs"/>
              </a:rPr>
              <a:t>в системі міжнародних відносин.</a:t>
            </a:r>
          </a:p>
          <a:p>
            <a:endParaRPr lang="ru-RU" sz="1800" dirty="0"/>
          </a:p>
        </p:txBody>
      </p:sp>
    </p:spTree>
    <p:extLst>
      <p:ext uri="{BB962C8B-B14F-4D97-AF65-F5344CB8AC3E}">
        <p14:creationId xmlns:p14="http://schemas.microsoft.com/office/powerpoint/2010/main" val="167635243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1DF44FC5-8A07-4F5A-A5BD-09E6099BB018}"/>
              </a:ext>
            </a:extLst>
          </p:cNvPr>
          <p:cNvSpPr>
            <a:spLocks noGrp="1"/>
          </p:cNvSpPr>
          <p:nvPr>
            <p:ph type="title"/>
          </p:nvPr>
        </p:nvSpPr>
        <p:spPr>
          <a:xfrm>
            <a:off x="838200" y="365125"/>
            <a:ext cx="10515600" cy="443767"/>
          </a:xfrm>
        </p:spPr>
        <p:txBody>
          <a:bodyPr>
            <a:normAutofit/>
          </a:bodyPr>
          <a:lstStyle/>
          <a:p>
            <a:r>
              <a:rPr kumimoji="0" lang="uk-UA" sz="2200" b="1" i="0" u="none" strike="noStrike" kern="1200" cap="none" spc="0" normalizeH="0" baseline="0" noProof="0" dirty="0">
                <a:ln>
                  <a:noFill/>
                </a:ln>
                <a:solidFill>
                  <a:prstClr val="black"/>
                </a:solidFill>
                <a:effectLst/>
                <a:uLnTx/>
                <a:uFillTx/>
                <a:latin typeface="Calibri Light" panose="020F0302020204030204"/>
                <a:ea typeface="+mj-ea"/>
                <a:cs typeface="+mj-cs"/>
              </a:rPr>
              <a:t>Процеси функціонування та розвитку міжнародної системи</a:t>
            </a:r>
            <a:endParaRPr lang="ru-RU" sz="2200" b="1" dirty="0"/>
          </a:p>
        </p:txBody>
      </p:sp>
      <p:sp>
        <p:nvSpPr>
          <p:cNvPr id="3" name="Объект 2">
            <a:extLst>
              <a:ext uri="{FF2B5EF4-FFF2-40B4-BE49-F238E27FC236}">
                <a16:creationId xmlns:a16="http://schemas.microsoft.com/office/drawing/2014/main" id="{AE1BB267-EAC9-4FA2-A971-39F81D71B7A0}"/>
              </a:ext>
            </a:extLst>
          </p:cNvPr>
          <p:cNvSpPr>
            <a:spLocks noGrp="1"/>
          </p:cNvSpPr>
          <p:nvPr>
            <p:ph idx="1"/>
          </p:nvPr>
        </p:nvSpPr>
        <p:spPr>
          <a:xfrm>
            <a:off x="838200" y="808892"/>
            <a:ext cx="10515600" cy="5368071"/>
          </a:xfrm>
        </p:spPr>
        <p:txBody>
          <a:bodyPr>
            <a:normAutofit/>
          </a:bodyPr>
          <a:lstStyle/>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uk-UA" sz="1800" b="0" i="0" u="none" strike="noStrike" kern="1200" cap="none" spc="0" normalizeH="0" baseline="0" noProof="0" dirty="0">
                <a:ln>
                  <a:noFill/>
                </a:ln>
                <a:solidFill>
                  <a:prstClr val="black"/>
                </a:solidFill>
                <a:effectLst/>
                <a:uLnTx/>
                <a:uFillTx/>
                <a:latin typeface="Calibri" panose="020F0502020204030204"/>
                <a:ea typeface="+mn-ea"/>
                <a:cs typeface="+mn-cs"/>
              </a:rPr>
              <a:t>Автори теорії «світ-системи», особливо її </a:t>
            </a:r>
            <a:r>
              <a:rPr kumimoji="0" lang="uk-UA" sz="1800" b="0" i="0" u="none" strike="noStrike" kern="1200" cap="none" spc="0" normalizeH="0" baseline="0" noProof="0" dirty="0" err="1">
                <a:ln>
                  <a:noFill/>
                </a:ln>
                <a:solidFill>
                  <a:prstClr val="black"/>
                </a:solidFill>
                <a:effectLst/>
                <a:uLnTx/>
                <a:uFillTx/>
                <a:latin typeface="Calibri" panose="020F0502020204030204"/>
                <a:ea typeface="+mn-ea"/>
                <a:cs typeface="+mn-cs"/>
              </a:rPr>
              <a:t>неомарксистського</a:t>
            </a:r>
            <a:r>
              <a:rPr kumimoji="0" lang="uk-UA" sz="1800" b="0" i="0" u="none" strike="noStrike" kern="1200" cap="none" spc="0" normalizeH="0" baseline="0" noProof="0" dirty="0">
                <a:ln>
                  <a:noFill/>
                </a:ln>
                <a:solidFill>
                  <a:prstClr val="black"/>
                </a:solidFill>
                <a:effectLst/>
                <a:uLnTx/>
                <a:uFillTx/>
                <a:latin typeface="Calibri" panose="020F0502020204030204"/>
                <a:ea typeface="+mn-ea"/>
                <a:cs typeface="+mn-cs"/>
              </a:rPr>
              <a:t> варіанту, наприклад І. </a:t>
            </a:r>
            <a:r>
              <a:rPr kumimoji="0" lang="uk-UA" sz="1800" b="0" i="0" u="none" strike="noStrike" kern="1200" cap="none" spc="0" normalizeH="0" baseline="0" noProof="0" dirty="0" err="1">
                <a:ln>
                  <a:noFill/>
                </a:ln>
                <a:solidFill>
                  <a:prstClr val="black"/>
                </a:solidFill>
                <a:effectLst/>
                <a:uLnTx/>
                <a:uFillTx/>
                <a:latin typeface="Calibri" panose="020F0502020204030204"/>
                <a:ea typeface="+mn-ea"/>
                <a:cs typeface="+mn-cs"/>
              </a:rPr>
              <a:t>Валлерстайн</a:t>
            </a:r>
            <a:r>
              <a:rPr kumimoji="0" lang="uk-UA" sz="1800" b="0" i="0" u="none" strike="noStrike" kern="1200" cap="none" spc="0" normalizeH="0" baseline="0" noProof="0" dirty="0">
                <a:ln>
                  <a:noFill/>
                </a:ln>
                <a:solidFill>
                  <a:prstClr val="black"/>
                </a:solidFill>
                <a:effectLst/>
                <a:uLnTx/>
                <a:uFillTx/>
                <a:latin typeface="Calibri" panose="020F0502020204030204"/>
                <a:ea typeface="+mn-ea"/>
                <a:cs typeface="+mn-cs"/>
              </a:rPr>
              <a:t>, розглядають причиною періодичних криз в міжнародній системі особливості капіталістичної ринкової економіки, якій притаманні внутрішні механізми самознищення насамперед через надмірну концентрацію багатства в руках нечисельної еліти та через вичерпання інноваційного потенціалу капіталізму в наслідок історичної тенденції зменшення норми прибутковості капіталу. Розвиток міжнародної системи підкоряється циклічному розвитку світової капіталістичної економіки, в якій фаза зростання, цикл А, змінюється на фазу рецесії, цикл Б, остання власне й викликає кризові явища загальносистемного масштабу.</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lang="uk-UA" sz="1800" dirty="0">
                <a:solidFill>
                  <a:prstClr val="black"/>
                </a:solidFill>
                <a:latin typeface="Calibri" panose="020F0502020204030204"/>
              </a:rPr>
              <a:t>Інші представники цього напрямку, такі як </a:t>
            </a:r>
            <a:r>
              <a:rPr lang="uk-UA" sz="1800" dirty="0" err="1">
                <a:solidFill>
                  <a:prstClr val="black"/>
                </a:solidFill>
                <a:latin typeface="Calibri" panose="020F0502020204030204"/>
              </a:rPr>
              <a:t>Дж</a:t>
            </a:r>
            <a:r>
              <a:rPr lang="uk-UA" sz="1800" dirty="0">
                <a:solidFill>
                  <a:prstClr val="black"/>
                </a:solidFill>
                <a:latin typeface="Calibri" panose="020F0502020204030204"/>
              </a:rPr>
              <a:t>. </a:t>
            </a:r>
            <a:r>
              <a:rPr lang="uk-UA" sz="1800" dirty="0" err="1">
                <a:solidFill>
                  <a:prstClr val="black"/>
                </a:solidFill>
                <a:latin typeface="Calibri" panose="020F0502020204030204"/>
              </a:rPr>
              <a:t>Модельські</a:t>
            </a:r>
            <a:r>
              <a:rPr lang="uk-UA" sz="1800" dirty="0">
                <a:solidFill>
                  <a:prstClr val="black"/>
                </a:solidFill>
                <a:latin typeface="Calibri" panose="020F0502020204030204"/>
              </a:rPr>
              <a:t> або Т. </a:t>
            </a:r>
            <a:r>
              <a:rPr lang="uk-UA" sz="1800" dirty="0" err="1">
                <a:solidFill>
                  <a:prstClr val="black"/>
                </a:solidFill>
                <a:latin typeface="Calibri" panose="020F0502020204030204"/>
              </a:rPr>
              <a:t>Босвелл</a:t>
            </a:r>
            <a:r>
              <a:rPr lang="uk-UA" sz="1800" dirty="0">
                <a:solidFill>
                  <a:prstClr val="black"/>
                </a:solidFill>
                <a:latin typeface="Calibri" panose="020F0502020204030204"/>
              </a:rPr>
              <a:t>, в якості причини масштабних трансформацій в системі міжнародних відносин називають боротьбу провідних держав за домінування, що неодмінно завершується занепадом гегемонії однієї з них та початком гегемонії іншої.</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uk-UA" sz="1800" b="0" i="0" u="none" strike="noStrike" kern="1200" cap="none" spc="0" normalizeH="0" baseline="0" noProof="0" dirty="0">
                <a:ln>
                  <a:noFill/>
                </a:ln>
                <a:solidFill>
                  <a:prstClr val="black"/>
                </a:solidFill>
                <a:effectLst/>
                <a:uLnTx/>
                <a:uFillTx/>
                <a:latin typeface="Calibri" panose="020F0502020204030204"/>
                <a:ea typeface="+mn-ea"/>
                <a:cs typeface="+mn-cs"/>
              </a:rPr>
              <a:t>З точки зору Загальної теорії систем, причиною періодичних криз в системі міжнародних відносин може також бути конфлікт між інтенсивністю процесів, що відбуваються в системі, та здатністю її структурної організації підтримувати ці процеси на досягнутому рівні. Обсяги взаємодій в середині системи в певний момент часу починають «перенавантажувати» існуючи організаційні принципи внутрішньої побудови системи. Наслідком цього ендогенного конфлікту й стає загальносистемна криза, що супроводжується  перебудовою всієї системної організації.</a:t>
            </a:r>
          </a:p>
        </p:txBody>
      </p:sp>
    </p:spTree>
    <p:extLst>
      <p:ext uri="{BB962C8B-B14F-4D97-AF65-F5344CB8AC3E}">
        <p14:creationId xmlns:p14="http://schemas.microsoft.com/office/powerpoint/2010/main" val="2865637267"/>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1577</TotalTime>
  <Words>3498</Words>
  <Application>Microsoft Office PowerPoint</Application>
  <PresentationFormat>Широкоэкранный</PresentationFormat>
  <Paragraphs>159</Paragraphs>
  <Slides>20</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20</vt:i4>
      </vt:variant>
    </vt:vector>
  </HeadingPairs>
  <TitlesOfParts>
    <vt:vector size="25" baseType="lpstr">
      <vt:lpstr>Arial</vt:lpstr>
      <vt:lpstr>Calibri</vt:lpstr>
      <vt:lpstr>Calibri Light</vt:lpstr>
      <vt:lpstr>Courier New</vt:lpstr>
      <vt:lpstr>Тема Office</vt:lpstr>
      <vt:lpstr>Складові міжнародної системи та її параметри</vt:lpstr>
      <vt:lpstr>Складові міжнародної системи та її параметри</vt:lpstr>
      <vt:lpstr>Складові міжнародної системи та її параметри</vt:lpstr>
      <vt:lpstr>Складові міжнародної системи та її параметри</vt:lpstr>
      <vt:lpstr>Складові міжнародної системи та її параметри</vt:lpstr>
      <vt:lpstr>Процеси функціонування та розвитку міжнародної системи</vt:lpstr>
      <vt:lpstr>Процеси функціонування та розвитку міжнародної системи</vt:lpstr>
      <vt:lpstr>Процеси функціонування та розвитку міжнародної системи</vt:lpstr>
      <vt:lpstr>Процеси функціонування та розвитку міжнародної системи</vt:lpstr>
      <vt:lpstr>Типологія міжнародних систем</vt:lpstr>
      <vt:lpstr>Типологія міжнародних систем</vt:lpstr>
      <vt:lpstr>Типологія міжнародних систем</vt:lpstr>
      <vt:lpstr>Типологія міжнародних систем</vt:lpstr>
      <vt:lpstr>Типологія міжнародних систем</vt:lpstr>
      <vt:lpstr>Типологія міжнародних систем</vt:lpstr>
      <vt:lpstr>Типологія міжнародних систем</vt:lpstr>
      <vt:lpstr>Типологія міжнародних систем</vt:lpstr>
      <vt:lpstr>Типологія міжнародних систем</vt:lpstr>
      <vt:lpstr>Типологія міжнародних систем</vt:lpstr>
      <vt:lpstr>Типологія міжнародних систем</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Компоненти та параметри міжнародної системи</dc:title>
  <dc:creator>Суботін Андрій Анатолійович</dc:creator>
  <cp:lastModifiedBy>Суботін Андрій Анатолійович</cp:lastModifiedBy>
  <cp:revision>125</cp:revision>
  <dcterms:created xsi:type="dcterms:W3CDTF">2020-11-20T19:56:27Z</dcterms:created>
  <dcterms:modified xsi:type="dcterms:W3CDTF">2020-11-29T01:21:32Z</dcterms:modified>
</cp:coreProperties>
</file>