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0" r:id="rId4"/>
    <p:sldId id="261" r:id="rId5"/>
    <p:sldId id="266" r:id="rId6"/>
    <p:sldId id="262" r:id="rId7"/>
    <p:sldId id="263" r:id="rId8"/>
    <p:sldId id="264" r:id="rId9"/>
    <p:sldId id="265" r:id="rId10"/>
    <p:sldId id="267" r:id="rId11"/>
    <p:sldId id="268" r:id="rId12"/>
    <p:sldId id="269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6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4AC63B7-74EF-43CE-BD29-3208495BF7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D8B7AF95-311C-4D8B-8817-E1B1506DD2C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EC2989F-0D6C-49FC-A903-89E8EBAC8C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8D636-1E04-4CCF-9ED1-484E21312BE0}" type="datetimeFigureOut">
              <a:rPr lang="ru-RU" smtClean="0"/>
              <a:t>16.12.2020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674FDCA-1D0D-41BE-BEA1-DA9FC117AA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C82E2FD-FE43-436D-9567-936D0C89F4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96CE40-A9C9-4495-91F5-66719AD1D9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62328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965DDF9-420D-4473-B582-01B2F6902A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C7FBDCA7-A7AC-4CFE-8069-82064C9CA0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C702CEE-6A77-4054-BC2B-916DB4E8FA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8D636-1E04-4CCF-9ED1-484E21312BE0}" type="datetimeFigureOut">
              <a:rPr lang="ru-RU" smtClean="0"/>
              <a:t>16.12.2020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AC04B05-7672-4190-B006-B88EAD0367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452F676-768B-4001-9DA9-96EEF6EC56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96CE40-A9C9-4495-91F5-66719AD1D9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89207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131DF2CA-798B-4D00-BF1C-B680AE47481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8810FF89-3598-4D18-AE88-E2B33583F91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1533290-FE17-4E62-AF65-CEBD5A5053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8D636-1E04-4CCF-9ED1-484E21312BE0}" type="datetimeFigureOut">
              <a:rPr lang="ru-RU" smtClean="0"/>
              <a:t>16.12.2020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B4BDE9F-2E0A-4443-BEB1-0F182B4B01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B4FF005-5C1D-4B3B-A10F-99C42D535F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96CE40-A9C9-4495-91F5-66719AD1D9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72625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BA537FB-AE7C-4118-9A50-B173E5A3C9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C2841A2-E108-40BB-B043-2FCE6D3848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0675771-5922-4AD3-A2C0-A9312B03B4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8D636-1E04-4CCF-9ED1-484E21312BE0}" type="datetimeFigureOut">
              <a:rPr lang="ru-RU" smtClean="0"/>
              <a:t>16.12.2020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043864E-D955-4B7A-8C12-1278D13CD6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5CD597A-35B7-443C-8D37-67B9D719BB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96CE40-A9C9-4495-91F5-66719AD1D9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35762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42EA439-CF1D-43EC-A912-61DE99A9CD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DCCE93A4-E80C-4352-A007-22535B9E1F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8A7A0CF-0746-47FA-A665-0180ABF2FF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8D636-1E04-4CCF-9ED1-484E21312BE0}" type="datetimeFigureOut">
              <a:rPr lang="ru-RU" smtClean="0"/>
              <a:t>16.12.2020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B3C9AE7-03EE-4D98-B6F9-25426E809B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F0FB023-8D12-4271-B7FD-A19C0BEA80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96CE40-A9C9-4495-91F5-66719AD1D9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38671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A715900-6BED-4ABA-AB39-34248AB6F0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47416A2-3B85-475F-875A-5742D6D4885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14E24BE5-C111-406A-A51C-39D2CA8B125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13A7361F-5EAF-4A7D-975D-6DE40456B8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8D636-1E04-4CCF-9ED1-484E21312BE0}" type="datetimeFigureOut">
              <a:rPr lang="ru-RU" smtClean="0"/>
              <a:t>16.12.2020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DA85CF82-A2D2-4C40-9474-F535CA35E4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56DB606B-2F9C-4FCA-B55C-F07DB94212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96CE40-A9C9-4495-91F5-66719AD1D9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59923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49AAA1D-E8DC-429E-B8EE-AC5661CBA1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C6C5BBD4-56BC-41FB-A191-794F68C9DED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B7255D81-88E9-4F20-A297-E3813FC76D9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FAB83F9F-3B5A-43BC-BFCB-70B41800AD5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AE5EBB9D-7AC0-4820-85A0-8C3B5D29BA5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1E746525-461A-453D-B3E3-CA3FEC4501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8D636-1E04-4CCF-9ED1-484E21312BE0}" type="datetimeFigureOut">
              <a:rPr lang="ru-RU" smtClean="0"/>
              <a:t>16.12.2020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F1F73D9C-65A1-4814-8A3F-B4D137C50B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3A867799-A348-4E61-B37D-10F4845D49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96CE40-A9C9-4495-91F5-66719AD1D9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08332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85653CA-6C72-4259-B898-95DFEEED08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17B98A09-3EA7-4E4F-A704-4C4F7F1268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8D636-1E04-4CCF-9ED1-484E21312BE0}" type="datetimeFigureOut">
              <a:rPr lang="ru-RU" smtClean="0"/>
              <a:t>16.12.2020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D548E115-6393-4706-BEEB-9A65F4C7AE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CC272977-3A3F-4A00-949D-A7085ED7F5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96CE40-A9C9-4495-91F5-66719AD1D9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90135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1A052ED7-5BDC-4253-8C31-FF51DDA053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8D636-1E04-4CCF-9ED1-484E21312BE0}" type="datetimeFigureOut">
              <a:rPr lang="ru-RU" smtClean="0"/>
              <a:t>16.12.2020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A45D9AEC-5DAE-4E0F-B8BD-638C02F32D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1B026310-8323-4370-BB56-6BB523AA14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96CE40-A9C9-4495-91F5-66719AD1D9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78721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37DA45A-7EA1-49D7-8C8C-1F3B794742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6B4680D-03FD-4A29-8F07-B874609E04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CECA452E-5724-4F81-BEE5-43F1D4D7A6B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7B879499-42B9-444B-967C-128CFCD15F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8D636-1E04-4CCF-9ED1-484E21312BE0}" type="datetimeFigureOut">
              <a:rPr lang="ru-RU" smtClean="0"/>
              <a:t>16.12.2020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DE5CC5A5-4271-4D53-9F94-6BB3B7345D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98FA3E82-B1E0-4DD5-A75A-9AC9436C3F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96CE40-A9C9-4495-91F5-66719AD1D9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88316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F48EAF6-7612-48F4-B4B6-321AA7DD25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30543149-2E57-4AD2-B3EA-3FB9BC05534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F40812D8-F0CB-48AB-9ECB-7BE27BF1486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60983285-524B-42C9-B014-E4CBC67DB8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8D636-1E04-4CCF-9ED1-484E21312BE0}" type="datetimeFigureOut">
              <a:rPr lang="ru-RU" smtClean="0"/>
              <a:t>16.12.2020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3B7F956E-69CA-4A44-AFE0-21665B9918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67C5FE93-6FBB-477F-B123-59F437BCBE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96CE40-A9C9-4495-91F5-66719AD1D9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48516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455ACD1-89F3-46E4-BFE5-3682A09AC6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44F0CE6C-C6B6-44E8-AB92-E975B0500F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6C5783E-34CB-4637-BA08-F96AB8A05A0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D8D636-1E04-4CCF-9ED1-484E21312BE0}" type="datetimeFigureOut">
              <a:rPr lang="ru-RU" smtClean="0"/>
              <a:t>16.12.2020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FB6C817-79A1-40F9-AFF8-2A4F883A1E2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790303A-95ED-4920-BE54-BA9D2931228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96CE40-A9C9-4495-91F5-66719AD1D9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28755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E1A9EE4-C1A5-4011-848C-AA99F88E8B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478937"/>
          </a:xfrm>
        </p:spPr>
        <p:txBody>
          <a:bodyPr>
            <a:normAutofit/>
          </a:bodyPr>
          <a:lstStyle/>
          <a:p>
            <a:r>
              <a:rPr lang="uk-UA" sz="2000" b="1" dirty="0"/>
              <a:t>Співробітництво в міжнародних відносинах</a:t>
            </a:r>
            <a:r>
              <a:rPr lang="uk-UA" sz="2000" dirty="0"/>
              <a:t> </a:t>
            </a:r>
            <a:endParaRPr lang="ru-RU" sz="2000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9517677-407C-4DCE-9F6B-FC34664290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984738"/>
            <a:ext cx="10515600" cy="5192225"/>
          </a:xfrm>
        </p:spPr>
        <p:txBody>
          <a:bodyPr>
            <a:normAutofit/>
          </a:bodyPr>
          <a:lstStyle/>
          <a:p>
            <a:r>
              <a:rPr lang="uk-UA" sz="1600" dirty="0"/>
              <a:t>Співробітництво – два актори знаходяться в ситуації співробітництва, коли кожний з них здатний реалізувати свої власні інтереси лише в випадку, якщо будуть реалізовані інтереси іншого актора (Ж.-П. </a:t>
            </a:r>
            <a:r>
              <a:rPr lang="uk-UA" sz="1600" dirty="0" err="1"/>
              <a:t>Деррєнік</a:t>
            </a:r>
            <a:r>
              <a:rPr lang="uk-UA" sz="1600" dirty="0"/>
              <a:t>).</a:t>
            </a:r>
          </a:p>
          <a:p>
            <a:r>
              <a:rPr lang="uk-UA" sz="1600" dirty="0"/>
              <a:t>Співробітництво – ситуація, коли одні актори регулюють свою поведінку у відповідності з фактичними або очікуваними перевагами інших акторів через процес взаємної координації політики (Р. </a:t>
            </a:r>
            <a:r>
              <a:rPr lang="uk-UA" sz="1600" dirty="0" err="1"/>
              <a:t>Кохєн</a:t>
            </a:r>
            <a:r>
              <a:rPr lang="uk-UA" sz="1600" dirty="0"/>
              <a:t>).</a:t>
            </a:r>
          </a:p>
          <a:p>
            <a:r>
              <a:rPr lang="uk-UA" sz="1600" dirty="0"/>
              <a:t>Співробітництво = Усвідомлення взаємообумовленості інтересів (цілей) + Політична воля (можливість) для узгодження поведінки</a:t>
            </a:r>
            <a:endParaRPr lang="en-US" sz="1600" dirty="0"/>
          </a:p>
          <a:p>
            <a:r>
              <a:rPr lang="uk-UA" sz="1600" dirty="0"/>
              <a:t>Умови, що сприяють початку співробітництва:</a:t>
            </a:r>
          </a:p>
          <a:p>
            <a:pPr>
              <a:buFontTx/>
              <a:buChar char="-"/>
            </a:pPr>
            <a:r>
              <a:rPr lang="uk-UA" sz="1600" dirty="0"/>
              <a:t>Взаємне очікування спільних вигід в разі кооперативної поведінки та страх втрат у разі некооперативної поведінки</a:t>
            </a:r>
          </a:p>
          <a:p>
            <a:pPr>
              <a:buFontTx/>
              <a:buChar char="-"/>
            </a:pPr>
            <a:r>
              <a:rPr lang="uk-UA" sz="1600" dirty="0"/>
              <a:t>Наявність спільної загрози</a:t>
            </a:r>
          </a:p>
          <a:p>
            <a:pPr>
              <a:buFontTx/>
              <a:buChar char="-"/>
            </a:pPr>
            <a:r>
              <a:rPr lang="uk-UA" sz="1600" dirty="0"/>
              <a:t>Мінімальна кількість партнерів, що необхідні для співробітництва</a:t>
            </a:r>
          </a:p>
          <a:p>
            <a:pPr>
              <a:buFontTx/>
              <a:buChar char="-"/>
            </a:pPr>
            <a:r>
              <a:rPr lang="uk-UA" sz="1600" dirty="0"/>
              <a:t>Асиметрія у можливостях, наявність лідера (гегемона)</a:t>
            </a:r>
          </a:p>
          <a:p>
            <a:pPr>
              <a:buFontTx/>
              <a:buChar char="-"/>
            </a:pPr>
            <a:r>
              <a:rPr lang="uk-UA" sz="1600" dirty="0"/>
              <a:t>Існування позитивного досвіду від попередньої взаємодії</a:t>
            </a:r>
          </a:p>
          <a:p>
            <a:pPr>
              <a:buFontTx/>
              <a:buChar char="-"/>
            </a:pPr>
            <a:r>
              <a:rPr lang="uk-UA" sz="1600" dirty="0"/>
              <a:t>Наявність міжнародного режиму співробітництва, до якого існує можливість приєднатися</a:t>
            </a:r>
          </a:p>
          <a:p>
            <a:pPr>
              <a:buFontTx/>
              <a:buChar char="-"/>
            </a:pPr>
            <a:r>
              <a:rPr lang="uk-UA" sz="1600" dirty="0"/>
              <a:t>Наявність «</a:t>
            </a:r>
            <a:r>
              <a:rPr lang="uk-UA" sz="1600" dirty="0" err="1"/>
              <a:t>епістемологічних</a:t>
            </a:r>
            <a:r>
              <a:rPr lang="uk-UA" sz="1600" dirty="0"/>
              <a:t> спільнот» (еліт, груп експертів і </a:t>
            </a:r>
            <a:r>
              <a:rPr lang="uk-UA" sz="1600" dirty="0" err="1"/>
              <a:t>т.д</a:t>
            </a:r>
            <a:r>
              <a:rPr lang="uk-UA" sz="1600" dirty="0"/>
              <a:t>.), що можуть бути провідниками (агентами) співробітництва </a:t>
            </a:r>
          </a:p>
          <a:p>
            <a:pPr>
              <a:buFontTx/>
              <a:buChar char="-"/>
            </a:pP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6651218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FEB6C4E-0DF8-4A67-B8E2-3F5234D32A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408598"/>
          </a:xfrm>
        </p:spPr>
        <p:txBody>
          <a:bodyPr/>
          <a:lstStyle/>
          <a:p>
            <a:r>
              <a:rPr kumimoji="0" lang="uk-UA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Співробітництво в міжнародних відносинах</a:t>
            </a:r>
            <a:r>
              <a:rPr kumimoji="0" lang="uk-UA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 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9D269B6-8C1F-4BCC-BC26-BFC59F9D8F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870438"/>
            <a:ext cx="10515600" cy="5306525"/>
          </a:xfrm>
        </p:spPr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uk-UA" sz="1800" dirty="0"/>
              <a:t>Різке зростання соціальної диференціації в будь-якій сфері суспільного життя;</a:t>
            </a:r>
          </a:p>
          <a:p>
            <a:pPr>
              <a:buFontTx/>
              <a:buChar char="-"/>
            </a:pPr>
            <a:r>
              <a:rPr lang="uk-UA" sz="1800" dirty="0"/>
              <a:t>Різке зростання соціальної та політичної активності, що переважає потенціал політичної системи асимілювати </a:t>
            </a:r>
            <a:r>
              <a:rPr lang="uk-UA" sz="1800" dirty="0" err="1"/>
              <a:t>дисидентні</a:t>
            </a:r>
            <a:r>
              <a:rPr lang="uk-UA" sz="1800" dirty="0"/>
              <a:t> думки та громадську активність;</a:t>
            </a:r>
          </a:p>
          <a:p>
            <a:pPr>
              <a:buFontTx/>
              <a:buChar char="-"/>
            </a:pPr>
            <a:r>
              <a:rPr lang="uk-UA" sz="1800" dirty="0"/>
              <a:t>Зменшення політико-адміністративних можливостей для політичних еліт та урядів;</a:t>
            </a:r>
          </a:p>
          <a:p>
            <a:pPr>
              <a:buFontTx/>
              <a:buChar char="-"/>
            </a:pPr>
            <a:r>
              <a:rPr lang="uk-UA" sz="1800" dirty="0"/>
              <a:t>Нездатність уряду та еліт своєчасно запроваджувати необхідні реформи;</a:t>
            </a:r>
          </a:p>
          <a:p>
            <a:r>
              <a:rPr lang="uk-UA" sz="1800" dirty="0"/>
              <a:t>Умови для виникнення «плюралістичних спільнот безпеки»:</a:t>
            </a:r>
          </a:p>
          <a:p>
            <a:pPr>
              <a:buFontTx/>
              <a:buChar char="-"/>
            </a:pPr>
            <a:r>
              <a:rPr lang="uk-UA" sz="1800" dirty="0"/>
              <a:t>Сумісність систем політичних та соціальних цінностей;</a:t>
            </a:r>
          </a:p>
          <a:p>
            <a:pPr>
              <a:buFontTx/>
              <a:buChar char="-"/>
            </a:pPr>
            <a:r>
              <a:rPr lang="uk-UA" sz="1800" dirty="0"/>
              <a:t>Здатність урядів країн, що інтегруються, відповідати на інтереси партнерів без застосовування сили або загрози застосування сили;</a:t>
            </a:r>
          </a:p>
          <a:p>
            <a:pPr>
              <a:buFontTx/>
              <a:buChar char="-"/>
            </a:pPr>
            <a:r>
              <a:rPr lang="uk-UA" sz="1800" dirty="0"/>
              <a:t>Взаємна передбачуваність поведінки;</a:t>
            </a:r>
          </a:p>
          <a:p>
            <a:pPr marL="0" indent="0">
              <a:buNone/>
            </a:pPr>
            <a:r>
              <a:rPr lang="uk-UA" sz="1800" dirty="0"/>
              <a:t>Для процесу виникнення «плюралістичних спільнот безпеки» важливими є процеси, що призводять до неможливості військового конфлікту між суб’єктами регіональної інтеграції; до появи громадських рухів та об’єднань, які пропагують ідею об’єднання та інтеграції; до розповсюдження соціальних практик, що сприяють культурному діалогу та комунікаціям між суспільствами, які інтегруються.</a:t>
            </a:r>
          </a:p>
        </p:txBody>
      </p:sp>
    </p:spTree>
    <p:extLst>
      <p:ext uri="{BB962C8B-B14F-4D97-AF65-F5344CB8AC3E}">
        <p14:creationId xmlns:p14="http://schemas.microsoft.com/office/powerpoint/2010/main" val="19834656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FEB6C4E-0DF8-4A67-B8E2-3F5234D32A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408598"/>
          </a:xfrm>
        </p:spPr>
        <p:txBody>
          <a:bodyPr/>
          <a:lstStyle/>
          <a:p>
            <a:r>
              <a:rPr kumimoji="0" lang="uk-UA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Співробітництво в міжнародних відносинах</a:t>
            </a:r>
            <a:r>
              <a:rPr kumimoji="0" lang="uk-UA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 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9D269B6-8C1F-4BCC-BC26-BFC59F9D8F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870438"/>
            <a:ext cx="10515600" cy="5306525"/>
          </a:xfrm>
        </p:spPr>
        <p:txBody>
          <a:bodyPr>
            <a:normAutofit/>
          </a:bodyPr>
          <a:lstStyle/>
          <a:p>
            <a:r>
              <a:rPr lang="uk-UA" sz="1800" dirty="0"/>
              <a:t>Теорії регіональній інтеграції на </a:t>
            </a:r>
            <a:r>
              <a:rPr lang="uk-UA" sz="1800" dirty="0" err="1"/>
              <a:t>макро</a:t>
            </a:r>
            <a:r>
              <a:rPr lang="uk-UA" sz="1800" dirty="0"/>
              <a:t>-соціальному (політичному) рівні</a:t>
            </a:r>
          </a:p>
          <a:p>
            <a:r>
              <a:rPr lang="uk-UA" sz="1800" dirty="0"/>
              <a:t>«Нефункціональна» модель регіональної інтеграції (Е. </a:t>
            </a:r>
            <a:r>
              <a:rPr lang="uk-UA" sz="1800" dirty="0" err="1"/>
              <a:t>Хаас</a:t>
            </a:r>
            <a:r>
              <a:rPr lang="uk-UA" sz="1800" dirty="0"/>
              <a:t>, Л. </a:t>
            </a:r>
            <a:r>
              <a:rPr lang="uk-UA" sz="1800" dirty="0" err="1"/>
              <a:t>Ліндберг</a:t>
            </a:r>
            <a:r>
              <a:rPr lang="uk-UA" sz="1800" dirty="0"/>
              <a:t>, К</a:t>
            </a:r>
            <a:r>
              <a:rPr lang="en-US" sz="1800" dirty="0"/>
              <a:t>. </a:t>
            </a:r>
            <a:r>
              <a:rPr lang="uk-UA" sz="1800" dirty="0" err="1"/>
              <a:t>Шміттер</a:t>
            </a:r>
            <a:r>
              <a:rPr lang="uk-UA" sz="1800" dirty="0"/>
              <a:t>)</a:t>
            </a:r>
          </a:p>
          <a:p>
            <a:r>
              <a:rPr lang="uk-UA" sz="1800" dirty="0"/>
              <a:t>Інтеграція – процес, в рамках якого національні актори починають переносити центр політичної лояльності, політичних очікувань та політичної активності до нового центру прийняття рішень, а інституції цього центру набувають або вимагають юрисдикцію по відношенню до політики національних держав, що має наслідком часткову відмову державного суверенітету.</a:t>
            </a:r>
          </a:p>
          <a:p>
            <a:r>
              <a:rPr lang="uk-UA" sz="1800" dirty="0"/>
              <a:t>Інтеграція – це процес об’єднання політичних інституцій, які регулюють суспільний розвиток в країнах, що об'єднаються; відповідно, політичні, соціальні та економічні еліти відіграють провідну роль в цьому процесі.</a:t>
            </a:r>
          </a:p>
          <a:p>
            <a:r>
              <a:rPr lang="uk-UA" sz="1800" dirty="0"/>
              <a:t>Інтеграція починається тоді, коли пріоритети зовнішньої політики урядів держав, що інтегруються, змінюються з прагнення домінувати на міжнародній арені на бажання покращити соціально-економічне становище населення країни.</a:t>
            </a:r>
            <a:endParaRPr lang="en-US" sz="1800" dirty="0"/>
          </a:p>
          <a:p>
            <a:r>
              <a:rPr lang="uk-UA" sz="1800" dirty="0"/>
              <a:t>Інтеграційному процесу притаманний феномен «переливу» </a:t>
            </a:r>
            <a:r>
              <a:rPr lang="en-US" sz="1800" dirty="0"/>
              <a:t>(spill over)</a:t>
            </a:r>
            <a:r>
              <a:rPr lang="uk-UA" sz="1800" dirty="0"/>
              <a:t> інтеграції, початок поглибленого співробітництва в нових областях, що попередньо не були сферою співробітництва. Навіть якщо інтеграція починається в сфері спільної торгівельної політики в фазі митного союзу, вона з часом повинна розпочатися в сферах економічної та валютно-фінансової політики, а з часом стосуватися й сфери зовнішньої політики та політики безпеки.</a:t>
            </a:r>
          </a:p>
          <a:p>
            <a:endParaRPr lang="uk-UA" sz="1800" dirty="0"/>
          </a:p>
          <a:p>
            <a:endParaRPr lang="uk-UA" sz="1800" dirty="0"/>
          </a:p>
          <a:p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42317110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13A1D41-724C-47A7-8D69-41CE936222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315912"/>
          </a:xfrm>
        </p:spPr>
        <p:txBody>
          <a:bodyPr>
            <a:normAutofit fontScale="90000"/>
          </a:bodyPr>
          <a:lstStyle/>
          <a:p>
            <a:r>
              <a:rPr kumimoji="0" lang="uk-UA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Співробітництво в міжнародних відносинах</a:t>
            </a:r>
            <a:r>
              <a:rPr kumimoji="0" lang="uk-UA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 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59B9614-A985-405F-9519-899E4FB7D1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764931"/>
            <a:ext cx="10515600" cy="5412032"/>
          </a:xfrm>
        </p:spPr>
        <p:txBody>
          <a:bodyPr>
            <a:normAutofit/>
          </a:bodyPr>
          <a:lstStyle/>
          <a:p>
            <a:r>
              <a:rPr lang="uk-UA" sz="1800" dirty="0"/>
              <a:t>Початку інтеграції сприяють:</a:t>
            </a:r>
          </a:p>
          <a:p>
            <a:pPr>
              <a:buFontTx/>
              <a:buChar char="-"/>
            </a:pPr>
            <a:r>
              <a:rPr lang="uk-UA" sz="1800" dirty="0"/>
              <a:t>Подібність рівня економічного розвитку суб’єктів інтеграції;</a:t>
            </a:r>
          </a:p>
          <a:p>
            <a:pPr>
              <a:buFontTx/>
              <a:buChar char="-"/>
            </a:pPr>
            <a:r>
              <a:rPr lang="uk-UA" sz="1800" dirty="0"/>
              <a:t>Сумісність систем соціальних цінностей політичних еліт;</a:t>
            </a:r>
          </a:p>
          <a:p>
            <a:pPr>
              <a:buFontTx/>
              <a:buChar char="-"/>
            </a:pPr>
            <a:r>
              <a:rPr lang="uk-UA" sz="1800" dirty="0"/>
              <a:t>Плюралістичний характер суспільств, що інтегруються;</a:t>
            </a:r>
          </a:p>
          <a:p>
            <a:pPr>
              <a:buFontTx/>
              <a:buChar char="-"/>
            </a:pPr>
            <a:r>
              <a:rPr lang="uk-UA" sz="1800" dirty="0"/>
              <a:t>Здатність державних інститутів та еліт до запровадженню необхідних реформ;</a:t>
            </a:r>
          </a:p>
          <a:p>
            <a:r>
              <a:rPr lang="uk-UA" sz="1800" dirty="0"/>
              <a:t>Прогрес інтеграції в рамках відповідної регіональної спільноти характеризується:</a:t>
            </a:r>
          </a:p>
          <a:p>
            <a:pPr>
              <a:buFontTx/>
              <a:buChar char="-"/>
            </a:pPr>
            <a:r>
              <a:rPr lang="uk-UA" sz="1800" dirty="0"/>
              <a:t>Ступенем політизації (здатністю узгоджувати конфліктуючи інтереси);</a:t>
            </a:r>
          </a:p>
          <a:p>
            <a:pPr>
              <a:buFontTx/>
              <a:buChar char="-"/>
            </a:pPr>
            <a:r>
              <a:rPr lang="uk-UA" sz="1800" dirty="0"/>
              <a:t>Обсягу спільних ресурсів, що вона має повноваження розподіляти;</a:t>
            </a:r>
          </a:p>
          <a:p>
            <a:pPr>
              <a:buFontTx/>
              <a:buChar char="-"/>
            </a:pPr>
            <a:r>
              <a:rPr lang="uk-UA" sz="1800" dirty="0"/>
              <a:t>Ступенем підвищення можливостей своїх членів в порівнянні з їх ситуацією до початку інтеграції;</a:t>
            </a:r>
          </a:p>
          <a:p>
            <a:pPr>
              <a:buFontTx/>
              <a:buChar char="-"/>
            </a:pPr>
            <a:r>
              <a:rPr lang="uk-UA" sz="1800" dirty="0"/>
              <a:t>Ступенем </a:t>
            </a:r>
            <a:r>
              <a:rPr lang="uk-UA" sz="1800" dirty="0" err="1"/>
              <a:t>екстерналізації</a:t>
            </a:r>
            <a:r>
              <a:rPr lang="uk-UA" sz="1800" dirty="0"/>
              <a:t> (здатністю діяти по відношенню до не-членів як єдина спільнота зі спільною позицією);</a:t>
            </a:r>
          </a:p>
          <a:p>
            <a:pPr>
              <a:buFontTx/>
              <a:buChar char="-"/>
            </a:pPr>
            <a:endParaRPr lang="uk-UA" sz="1800" dirty="0"/>
          </a:p>
        </p:txBody>
      </p:sp>
    </p:spTree>
    <p:extLst>
      <p:ext uri="{BB962C8B-B14F-4D97-AF65-F5344CB8AC3E}">
        <p14:creationId xmlns:p14="http://schemas.microsoft.com/office/powerpoint/2010/main" val="25629064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FEB6C4E-0DF8-4A67-B8E2-3F5234D32A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408598"/>
          </a:xfrm>
        </p:spPr>
        <p:txBody>
          <a:bodyPr/>
          <a:lstStyle/>
          <a:p>
            <a:r>
              <a:rPr kumimoji="0" lang="uk-UA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Співробітництво в міжнародних відносинах</a:t>
            </a:r>
            <a:r>
              <a:rPr kumimoji="0" lang="uk-UA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 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9D269B6-8C1F-4BCC-BC26-BFC59F9D8F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870438"/>
            <a:ext cx="10515600" cy="5306525"/>
          </a:xfrm>
        </p:spPr>
        <p:txBody>
          <a:bodyPr>
            <a:normAutofit/>
          </a:bodyPr>
          <a:lstStyle/>
          <a:p>
            <a:r>
              <a:rPr lang="uk-UA" sz="1800" dirty="0"/>
              <a:t>Міжнародний режим – комплекс принципів, норм, правил, процедур прийняття рішень, навколо яких збігаються очікування акторів щодо важливих проблем міжнародної політики (С. </a:t>
            </a:r>
            <a:r>
              <a:rPr lang="uk-UA" sz="1800" dirty="0" err="1"/>
              <a:t>Краснер</a:t>
            </a:r>
            <a:r>
              <a:rPr lang="uk-UA" sz="1800" dirty="0"/>
              <a:t>)</a:t>
            </a:r>
          </a:p>
          <a:p>
            <a:r>
              <a:rPr lang="uk-UA" sz="1800" dirty="0"/>
              <a:t>Концепція «міжнародного режиму» базується на концепції «спільного блага» (</a:t>
            </a:r>
            <a:r>
              <a:rPr lang="en-US" sz="1800" dirty="0"/>
              <a:t>common good)</a:t>
            </a:r>
            <a:r>
              <a:rPr lang="uk-UA" sz="1800" dirty="0"/>
              <a:t>, об’єктивного спільного інтересу, що виникає незалежно від волі учасників взаємодії просто як результат самого факту їх приналежності до певної ситуації співіснування.</a:t>
            </a:r>
          </a:p>
          <a:p>
            <a:r>
              <a:rPr lang="uk-UA" sz="1800" dirty="0"/>
              <a:t>Функції режиму:</a:t>
            </a:r>
          </a:p>
          <a:p>
            <a:pPr>
              <a:buFontTx/>
              <a:buChar char="-"/>
            </a:pPr>
            <a:r>
              <a:rPr lang="uk-UA" sz="1800" dirty="0"/>
              <a:t>Мінімізація витрат на організацію колективних дій</a:t>
            </a:r>
          </a:p>
          <a:p>
            <a:pPr>
              <a:buFontTx/>
              <a:buChar char="-"/>
            </a:pPr>
            <a:r>
              <a:rPr lang="uk-UA" sz="1800" dirty="0"/>
              <a:t>Розповсюдження спільного знання про відповідні проблеми та досвіду практик їх вирішення</a:t>
            </a:r>
          </a:p>
          <a:p>
            <a:pPr>
              <a:buFontTx/>
              <a:buChar char="-"/>
            </a:pPr>
            <a:r>
              <a:rPr lang="uk-UA" sz="1800" dirty="0"/>
              <a:t>Інструмент встановлення та підтримки владних відносин, засіб силової політики</a:t>
            </a:r>
          </a:p>
          <a:p>
            <a:r>
              <a:rPr lang="uk-UA" sz="1800" dirty="0"/>
              <a:t>Фази створення режиму:</a:t>
            </a:r>
          </a:p>
          <a:p>
            <a:pPr>
              <a:buFontTx/>
              <a:buChar char="-"/>
            </a:pPr>
            <a:r>
              <a:rPr lang="uk-UA" sz="1800" dirty="0"/>
              <a:t>Визначення актуальних проблем, у вирішенні яких зацікавлена певна спільнота міжнародних акторів</a:t>
            </a:r>
          </a:p>
          <a:p>
            <a:pPr>
              <a:buFontTx/>
              <a:buChar char="-"/>
            </a:pPr>
            <a:r>
              <a:rPr lang="uk-UA" sz="1800" dirty="0"/>
              <a:t>Розробка принципів та правил поведінки</a:t>
            </a:r>
          </a:p>
          <a:p>
            <a:pPr>
              <a:buFontTx/>
              <a:buChar char="-"/>
            </a:pPr>
            <a:r>
              <a:rPr lang="uk-UA" sz="1800" dirty="0"/>
              <a:t>Імплементація досягнутих угод</a:t>
            </a:r>
          </a:p>
          <a:p>
            <a:pPr marL="0" indent="0">
              <a:buNone/>
            </a:pPr>
            <a:r>
              <a:rPr lang="uk-UA" sz="1800" dirty="0"/>
              <a:t>Остання фаза може супроводжуватися створенням спеціальної інституції призначеної для забезпечення функціонування режиму.</a:t>
            </a:r>
          </a:p>
          <a:p>
            <a:pPr>
              <a:buFontTx/>
              <a:buChar char="-"/>
            </a:pPr>
            <a:endParaRPr lang="uk-UA" sz="1800" dirty="0"/>
          </a:p>
          <a:p>
            <a:endParaRPr lang="uk-UA" sz="1800" dirty="0"/>
          </a:p>
        </p:txBody>
      </p:sp>
    </p:spTree>
    <p:extLst>
      <p:ext uri="{BB962C8B-B14F-4D97-AF65-F5344CB8AC3E}">
        <p14:creationId xmlns:p14="http://schemas.microsoft.com/office/powerpoint/2010/main" val="23284937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FEB6C4E-0DF8-4A67-B8E2-3F5234D32A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408598"/>
          </a:xfrm>
        </p:spPr>
        <p:txBody>
          <a:bodyPr/>
          <a:lstStyle/>
          <a:p>
            <a:r>
              <a:rPr kumimoji="0" lang="uk-UA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Співробітництво в міжнародних відносинах</a:t>
            </a:r>
            <a:r>
              <a:rPr kumimoji="0" lang="uk-UA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 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9D269B6-8C1F-4BCC-BC26-BFC59F9D8F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870438"/>
            <a:ext cx="10515600" cy="5306525"/>
          </a:xfrm>
        </p:spPr>
        <p:txBody>
          <a:bodyPr>
            <a:normAutofit lnSpcReduction="10000"/>
          </a:bodyPr>
          <a:lstStyle/>
          <a:p>
            <a:r>
              <a:rPr lang="uk-UA" sz="1800" dirty="0"/>
              <a:t>Характеристики міжнародного режиму:</a:t>
            </a:r>
          </a:p>
          <a:p>
            <a:pPr>
              <a:buFontTx/>
              <a:buChar char="-"/>
            </a:pPr>
            <a:r>
              <a:rPr lang="uk-UA" sz="1800" dirty="0"/>
              <a:t>Ефективність – міра, в який режим діє як зобов'язальний для його учасників.</a:t>
            </a:r>
          </a:p>
          <a:p>
            <a:pPr marL="0" indent="0">
              <a:buNone/>
            </a:pPr>
            <a:r>
              <a:rPr lang="uk-UA" sz="1800" dirty="0"/>
              <a:t>Ефективність режиму зазвичай вимірюється за допомогою двох параметрів: відповідність поведінки щодо імперативних норм </a:t>
            </a:r>
            <a:r>
              <a:rPr lang="en-US" sz="1800" dirty="0"/>
              <a:t>(compliance)</a:t>
            </a:r>
            <a:r>
              <a:rPr lang="uk-UA" sz="1800" dirty="0"/>
              <a:t> та потенціал режиму пропонувати рішення нагальних проблем</a:t>
            </a:r>
            <a:r>
              <a:rPr lang="en-US" sz="1800" dirty="0"/>
              <a:t> (problem solving)</a:t>
            </a:r>
            <a:r>
              <a:rPr lang="uk-UA" sz="1800" dirty="0"/>
              <a:t>. Відповідність поведінки може мати три градації її реалізації: процедурна (коли виконуються лише формальні умови угоди); змістовна (коли відповідно змінюється реальна поведінка); відповідність «духу» угоди (коли всі дії, навіть ті, що підпадають під сферу дії угоди) відповідають загальному контексту домовленостей. Потенціал режиму вирішувати проблеми оцінюється за критеріями: відповідності запропонованих рішень задекларованим проблемам; оптимальне співвідношення затрат та витрат; справедливий характер розподілу витрат та здобутків для всіх учасників.</a:t>
            </a:r>
          </a:p>
          <a:p>
            <a:pPr>
              <a:buFontTx/>
              <a:buChar char="-"/>
            </a:pPr>
            <a:r>
              <a:rPr lang="uk-UA" sz="1800" dirty="0"/>
              <a:t>Міцність – потенціал режиму зберігатися попри значних змін в міжнародній системі та в потенціалах окремих акторів, що приймають в ньому участь.</a:t>
            </a:r>
          </a:p>
          <a:p>
            <a:pPr marL="0" indent="0">
              <a:buNone/>
            </a:pPr>
            <a:r>
              <a:rPr lang="uk-UA" sz="1800" dirty="0"/>
              <a:t>Міцність режиму пропорційна тенденції зростання інтенсивності трансакцій між акторами, чим вона більша, тим більше вони будуть очікувати зростання майбутніх здобутків та будуть залишатися зацікавлені у продовженні кооперативної взаємодії. На її посилення також впливає феномен «розповсюдженої взаємності» </a:t>
            </a:r>
            <a:r>
              <a:rPr lang="en-US" sz="1800" dirty="0"/>
              <a:t>(diffused reciprocity)</a:t>
            </a:r>
            <a:r>
              <a:rPr lang="uk-UA" sz="1800" dirty="0"/>
              <a:t>, який полягає в тому, що актор в рамках трансакції часом «виграє», часом «програє», відтак у нього зберігається очікування високої вірогідності позитивного кінцевого результату. Важливим є також відсутність часових обмежень на тривалість взаємодії для того, аби у акторів не виникала «спокуса» припинити співробітництва в черговий момент виграшу (</a:t>
            </a:r>
            <a:r>
              <a:rPr lang="en-US" sz="1800" dirty="0"/>
              <a:t>free rider problem)</a:t>
            </a:r>
            <a:r>
              <a:rPr lang="uk-UA" sz="1800" dirty="0"/>
              <a:t>, що цілком можливо, якщо час припинення взаємодії заздалегідь відомий.</a:t>
            </a:r>
          </a:p>
          <a:p>
            <a:pPr>
              <a:buFontTx/>
              <a:buChar char="-"/>
            </a:pP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13809698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FEB6C4E-0DF8-4A67-B8E2-3F5234D32A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408598"/>
          </a:xfrm>
        </p:spPr>
        <p:txBody>
          <a:bodyPr/>
          <a:lstStyle/>
          <a:p>
            <a:r>
              <a:rPr kumimoji="0" lang="uk-UA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Співробітництво в міжнародних відносинах</a:t>
            </a:r>
            <a:r>
              <a:rPr kumimoji="0" lang="uk-UA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 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9D269B6-8C1F-4BCC-BC26-BFC59F9D8F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870438"/>
            <a:ext cx="10515600" cy="5306525"/>
          </a:xfrm>
        </p:spPr>
        <p:txBody>
          <a:bodyPr>
            <a:normAutofit/>
          </a:bodyPr>
          <a:lstStyle/>
          <a:p>
            <a:r>
              <a:rPr lang="uk-UA" sz="1800" dirty="0"/>
              <a:t>Теорія союзів та коаліцій</a:t>
            </a:r>
          </a:p>
          <a:p>
            <a:r>
              <a:rPr lang="uk-UA" sz="1800" dirty="0"/>
              <a:t>Союз – це прихована військової коаліції, що заснована на співробітництві більш суттєвому ніж формальні зобов'язання (Р. </a:t>
            </a:r>
            <a:r>
              <a:rPr lang="uk-UA" sz="1800" dirty="0" err="1"/>
              <a:t>Осгут</a:t>
            </a:r>
            <a:r>
              <a:rPr lang="uk-UA" sz="1800" dirty="0"/>
              <a:t>)</a:t>
            </a:r>
          </a:p>
          <a:p>
            <a:pPr marL="0" indent="0">
              <a:buNone/>
            </a:pPr>
            <a:r>
              <a:rPr lang="uk-UA" sz="1800" dirty="0"/>
              <a:t>Теорія союзів та коаліції була популяризована прихильниками політичного реалізму задля теоретичної концептуалізації феномену співробітництва в міжнародних відносинах. Відтак, вважається, що коаліції та союзи формуються в конфліктних ситуаціях за наявністю спільного ворога. Відповідно, коаліційна поведінка завжди розглядається в аспекті забезпечення національної безпеки та дії механізму балансу сил. Крім того, будь-яка коаліція або союз в кінцевому підсумку приречені на розпад та зникнення, оскільки співробітництво не є домінуючою формою міжнародної політики.</a:t>
            </a:r>
          </a:p>
          <a:p>
            <a:r>
              <a:rPr lang="uk-UA" sz="1800" dirty="0"/>
              <a:t>Коаліції є неструктурованими, неформалізованими союзами, відтак вони э більш нестійкими та мінливими. </a:t>
            </a:r>
          </a:p>
          <a:p>
            <a:r>
              <a:rPr lang="uk-UA" sz="1800" dirty="0"/>
              <a:t>К. </a:t>
            </a:r>
            <a:r>
              <a:rPr lang="uk-UA" sz="1800" dirty="0" err="1"/>
              <a:t>Уолц</a:t>
            </a:r>
            <a:r>
              <a:rPr lang="uk-UA" sz="1800" dirty="0"/>
              <a:t> вважав, що союзи є спробою вирішення «дилеми безпеки», оскільки вони збільшують «імовірність очікуваної поведінки бути реалізованою».  Вони зменшують невпевненість щодо очікуваної поведінки інших акторів. Завданням союзу не є збільшення «сили/влади», а збереження власних позицій в ієрархічній структурі міжнародної системи. Він також зазначав, що формування союзу між двома маленькими державами є більш імовірним результатом коаліційної поведінки ніж союз між маленькою державою та великою державою. В той самий час, великі держави більш зацікавлені у збереженні союзу і роблять все для його підтримання. Саме вони визначають тривалість союзу та умови його припинення.</a:t>
            </a:r>
          </a:p>
        </p:txBody>
      </p:sp>
    </p:spTree>
    <p:extLst>
      <p:ext uri="{BB962C8B-B14F-4D97-AF65-F5344CB8AC3E}">
        <p14:creationId xmlns:p14="http://schemas.microsoft.com/office/powerpoint/2010/main" val="17177961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FEB6C4E-0DF8-4A67-B8E2-3F5234D32A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408598"/>
          </a:xfrm>
        </p:spPr>
        <p:txBody>
          <a:bodyPr/>
          <a:lstStyle/>
          <a:p>
            <a:r>
              <a:rPr kumimoji="0" lang="uk-UA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Співробітництво в міжнародних відносинах</a:t>
            </a:r>
            <a:r>
              <a:rPr kumimoji="0" lang="uk-UA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 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9D269B6-8C1F-4BCC-BC26-BFC59F9D8F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870438"/>
            <a:ext cx="10515600" cy="5306525"/>
          </a:xfrm>
        </p:spPr>
        <p:txBody>
          <a:bodyPr>
            <a:normAutofit/>
          </a:bodyPr>
          <a:lstStyle/>
          <a:p>
            <a:r>
              <a:rPr lang="uk-UA" sz="1800" dirty="0"/>
              <a:t>Такі представники реалістичної традиції, такі як </a:t>
            </a:r>
            <a:r>
              <a:rPr lang="uk-UA" sz="1800" dirty="0" err="1"/>
              <a:t>Дж</a:t>
            </a:r>
            <a:r>
              <a:rPr lang="uk-UA" sz="1800" dirty="0"/>
              <a:t>. </a:t>
            </a:r>
            <a:r>
              <a:rPr lang="uk-UA" sz="1800" dirty="0" err="1"/>
              <a:t>Мірсхаймер</a:t>
            </a:r>
            <a:r>
              <a:rPr lang="uk-UA" sz="1800" dirty="0"/>
              <a:t> навпаки вважали , що союзи та коаліції є результатом зовнішньої політики великих держав, спрямованої на збільшення їх сили/влади в міжнародній політиці. Він разом зі С. Уолтом, зокрема, звертав увагу на таке явище коаліційної поведінки як «масоване приєднання до коаліції» </a:t>
            </a:r>
            <a:r>
              <a:rPr lang="en-US" sz="1800" dirty="0"/>
              <a:t>(</a:t>
            </a:r>
            <a:r>
              <a:rPr lang="en-US" sz="1800" dirty="0" err="1"/>
              <a:t>bandwagoning</a:t>
            </a:r>
            <a:r>
              <a:rPr lang="en-US" sz="1800" dirty="0"/>
              <a:t>)</a:t>
            </a:r>
            <a:r>
              <a:rPr lang="uk-UA" sz="1800" dirty="0"/>
              <a:t>,</a:t>
            </a:r>
            <a:r>
              <a:rPr lang="en-US" sz="1800" dirty="0"/>
              <a:t> </a:t>
            </a:r>
            <a:r>
              <a:rPr lang="uk-UA" sz="1800" dirty="0"/>
              <a:t>коли маленькі держави приєднуються до великої держави, яка за їх розумінням є переможною стороною.</a:t>
            </a:r>
          </a:p>
          <a:p>
            <a:r>
              <a:rPr lang="uk-UA" sz="1800" dirty="0"/>
              <a:t>С. Уолт також вважав, що стимулом для формування союзу є не реальна зміна у балансі сил, а потенційна загроза такої зміни, тобто суб’єктивне сприйняття загрози є насправді первинним мотивом шукати можливість союзу з іншими державами.</a:t>
            </a:r>
          </a:p>
          <a:p>
            <a:r>
              <a:rPr lang="uk-UA" sz="1800" dirty="0"/>
              <a:t>У. </a:t>
            </a:r>
            <a:r>
              <a:rPr lang="uk-UA" sz="1800" dirty="0" err="1"/>
              <a:t>Райкер</a:t>
            </a:r>
            <a:r>
              <a:rPr lang="uk-UA" sz="1800" dirty="0"/>
              <a:t> вважав, що будь-яка коаліція після її створення є нестабільною та ступень цієї нестабільності залежить кількості її учасників. Він наполягав на тому, що будь-яка коаліція прагне досягти «оптимальних розмірів», тобто залучити лише таку кількість своїх членів, що є мінімально необхідною для досягнення коаліцією бажаного результату. Відповідно, на завершальних етапах існування коаліції в неї спостерігаються тенденції до «вилучення» зайвих членів, допомога яких не є критичної для досягнення остаточної перемоги.</a:t>
            </a:r>
          </a:p>
          <a:p>
            <a:r>
              <a:rPr lang="uk-UA" sz="1800" dirty="0"/>
              <a:t>В той самий час Б. </a:t>
            </a:r>
            <a:r>
              <a:rPr lang="uk-UA" sz="1800" dirty="0" err="1"/>
              <a:t>Рассетт</a:t>
            </a:r>
            <a:r>
              <a:rPr lang="uk-UA" sz="1800" dirty="0"/>
              <a:t> дотримувався думки, що через невпевненість щодо тогу, скільки членів коаліції необхідно для її перемоги, будь-яка коаліція має тенденцію до залучення якмога більшу кількість своїх членів аби гарантовано досягти бажаного результату.</a:t>
            </a:r>
          </a:p>
        </p:txBody>
      </p:sp>
    </p:spTree>
    <p:extLst>
      <p:ext uri="{BB962C8B-B14F-4D97-AF65-F5344CB8AC3E}">
        <p14:creationId xmlns:p14="http://schemas.microsoft.com/office/powerpoint/2010/main" val="16313672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FEB6C4E-0DF8-4A67-B8E2-3F5234D32A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408598"/>
          </a:xfrm>
        </p:spPr>
        <p:txBody>
          <a:bodyPr/>
          <a:lstStyle/>
          <a:p>
            <a:r>
              <a:rPr kumimoji="0" lang="uk-UA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Співробітництво в міжнародних відносинах</a:t>
            </a:r>
            <a:r>
              <a:rPr kumimoji="0" lang="uk-UA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 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9D269B6-8C1F-4BCC-BC26-BFC59F9D8F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019908"/>
            <a:ext cx="10515600" cy="5157055"/>
          </a:xfrm>
        </p:spPr>
        <p:txBody>
          <a:bodyPr>
            <a:normAutofit/>
          </a:bodyPr>
          <a:lstStyle/>
          <a:p>
            <a:r>
              <a:rPr lang="uk-UA" sz="1800" dirty="0" err="1"/>
              <a:t>Дж</a:t>
            </a:r>
            <a:r>
              <a:rPr lang="uk-UA" sz="1800" dirty="0"/>
              <a:t>. Ліска, досліджуючи умови стабільності коаліції звертав увагу як на зовнішні фактори, так й на внутрішні фактори, що впливають на цілісність коаліції. </a:t>
            </a:r>
          </a:p>
          <a:p>
            <a:r>
              <a:rPr lang="uk-UA" sz="1800" dirty="0"/>
              <a:t>До зовнішніх факторів, що зменшують солідарність коаліції, він відносив непропорційне зростання загрози для членів коаліції. Прикладом дії цього фактору може бути ситуація в НАТО на тлі проблеми радянських ракет середньої дальності в Європі у 70-ті рр., коли ці системи озброєння не загрожували безпосередньо території США, проте погіршували стратегічне становище їх європейських союзників.</a:t>
            </a:r>
          </a:p>
          <a:p>
            <a:r>
              <a:rPr lang="uk-UA" sz="1800" dirty="0"/>
              <a:t>До внутрішніх факторів, що послаблюють коаліцію, він відносив чинник так званого «слабкого ланцюгу», прикладом може бути революція 1917 р. в Російської імперії, яка значно послабила Антанту.</a:t>
            </a:r>
          </a:p>
          <a:p>
            <a:r>
              <a:rPr lang="uk-UA" sz="1800" dirty="0"/>
              <a:t>До внутрішніх факторів, що посилюють коаліцію, він відносив фактор спільної ідеології, систему цінностей, що поділяється всіма членами коаліції та яка виправдовує існування союзу.</a:t>
            </a:r>
          </a:p>
          <a:p>
            <a:r>
              <a:rPr lang="uk-UA" sz="1800" dirty="0"/>
              <a:t>На його думку, коаліція зберігає стабільність за умови, що кожний її учасник (формальний та неформальний) прагне як мінімум до досягнення паритету в тих здобутках, що є наслідком спільної перемоги, та того внеску, що йому доводитися робити в колективні зусилля коаліції заради реалізації спільної мети.</a:t>
            </a:r>
          </a:p>
        </p:txBody>
      </p:sp>
    </p:spTree>
    <p:extLst>
      <p:ext uri="{BB962C8B-B14F-4D97-AF65-F5344CB8AC3E}">
        <p14:creationId xmlns:p14="http://schemas.microsoft.com/office/powerpoint/2010/main" val="9051476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FEB6C4E-0DF8-4A67-B8E2-3F5234D32A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408598"/>
          </a:xfrm>
        </p:spPr>
        <p:txBody>
          <a:bodyPr/>
          <a:lstStyle/>
          <a:p>
            <a:r>
              <a:rPr kumimoji="0" lang="uk-UA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Співробітництво в міжнародних відносинах</a:t>
            </a:r>
            <a:r>
              <a:rPr kumimoji="0" lang="uk-UA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 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9D269B6-8C1F-4BCC-BC26-BFC59F9D8F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870438"/>
            <a:ext cx="10515600" cy="5306525"/>
          </a:xfrm>
        </p:spPr>
        <p:txBody>
          <a:bodyPr>
            <a:normAutofit/>
          </a:bodyPr>
          <a:lstStyle/>
          <a:p>
            <a:r>
              <a:rPr lang="uk-UA" sz="1800" dirty="0"/>
              <a:t>Особливу увагу </a:t>
            </a:r>
            <a:r>
              <a:rPr lang="uk-UA" sz="1800" dirty="0" err="1"/>
              <a:t>Дж</a:t>
            </a:r>
            <a:r>
              <a:rPr lang="uk-UA" sz="1800" dirty="0"/>
              <a:t>. Ліска приділяв так званої «структурної рівновагі» коаліції, чинниками якої він вважав:</a:t>
            </a:r>
          </a:p>
          <a:p>
            <a:pPr>
              <a:buFontTx/>
              <a:buChar char="-"/>
            </a:pPr>
            <a:r>
              <a:rPr lang="uk-UA" sz="1800" dirty="0"/>
              <a:t>Відповідність між обмеженнями у свободі дії, що є наслідком приналежності до коаліції, та готовністю окремих членів погоджуватися з такими обмеженнями заради досягнення власної мети;</a:t>
            </a:r>
          </a:p>
          <a:p>
            <a:pPr>
              <a:buFontTx/>
              <a:buChar char="-"/>
            </a:pPr>
            <a:r>
              <a:rPr lang="uk-UA" sz="1800" dirty="0"/>
              <a:t>Відповідність між реальним впливом окремих членів коаліції та їх формальними повноваженнями в рамках коаліції.</a:t>
            </a:r>
          </a:p>
          <a:p>
            <a:pPr>
              <a:buFontTx/>
              <a:buChar char="-"/>
            </a:pPr>
            <a:r>
              <a:rPr lang="uk-UA" sz="1800" dirty="0"/>
              <a:t>Повноваження спільних органів коаліції повинні відповідати їх персональному складу;</a:t>
            </a:r>
          </a:p>
          <a:p>
            <a:pPr>
              <a:buFontTx/>
              <a:buChar char="-"/>
            </a:pPr>
            <a:r>
              <a:rPr lang="uk-UA" sz="1800" dirty="0"/>
              <a:t>Функції, повноваження та географічна сфера відповідальності формального союзу повинні відповідати реальним інтересам його членів, для реалізації яких він був створений;</a:t>
            </a:r>
          </a:p>
          <a:p>
            <a:r>
              <a:rPr lang="uk-UA" sz="1800" dirty="0"/>
              <a:t>Класифікуючи коаліції </a:t>
            </a:r>
            <a:r>
              <a:rPr lang="uk-UA" sz="1800" dirty="0" err="1"/>
              <a:t>Дж</a:t>
            </a:r>
            <a:r>
              <a:rPr lang="uk-UA" sz="1800" dirty="0"/>
              <a:t>. Ліска, зокрема, визначав такі типи:</a:t>
            </a:r>
          </a:p>
          <a:p>
            <a:pPr>
              <a:buFontTx/>
              <a:buChar char="-"/>
            </a:pPr>
            <a:r>
              <a:rPr lang="uk-UA" sz="1800" dirty="0"/>
              <a:t>Тотальні та Обмежені (з точки зору кінцевої мети союзних відносин)</a:t>
            </a:r>
          </a:p>
          <a:p>
            <a:pPr>
              <a:buFontTx/>
              <a:buChar char="-"/>
            </a:pPr>
            <a:r>
              <a:rPr lang="uk-UA" sz="1800" dirty="0"/>
              <a:t>Органічні та Коаліції </a:t>
            </a:r>
            <a:r>
              <a:rPr lang="en-US" sz="1800" dirty="0"/>
              <a:t>ad-hoc</a:t>
            </a:r>
            <a:r>
              <a:rPr lang="uk-UA" sz="1800" dirty="0"/>
              <a:t> (з точки зору глибину спільного інтересу)</a:t>
            </a:r>
          </a:p>
          <a:p>
            <a:pPr>
              <a:buFontTx/>
              <a:buChar char="-"/>
            </a:pPr>
            <a:r>
              <a:rPr lang="uk-UA" sz="1800" dirty="0"/>
              <a:t>Відкриті та Закриті (з точки зору доступу нових членів)</a:t>
            </a:r>
          </a:p>
          <a:p>
            <a:pPr>
              <a:buFontTx/>
              <a:buChar char="-"/>
            </a:pPr>
            <a:r>
              <a:rPr lang="uk-UA" sz="1800" dirty="0"/>
              <a:t>Добровільні та Примусові (з точки зору мотиву участі)</a:t>
            </a:r>
          </a:p>
        </p:txBody>
      </p:sp>
    </p:spTree>
    <p:extLst>
      <p:ext uri="{BB962C8B-B14F-4D97-AF65-F5344CB8AC3E}">
        <p14:creationId xmlns:p14="http://schemas.microsoft.com/office/powerpoint/2010/main" val="21327496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FEB6C4E-0DF8-4A67-B8E2-3F5234D32A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408598"/>
          </a:xfrm>
        </p:spPr>
        <p:txBody>
          <a:bodyPr/>
          <a:lstStyle/>
          <a:p>
            <a:r>
              <a:rPr kumimoji="0" lang="uk-UA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Співробітництво в міжнародних відносинах</a:t>
            </a:r>
            <a:r>
              <a:rPr kumimoji="0" lang="uk-UA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 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9D269B6-8C1F-4BCC-BC26-BFC59F9D8F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870438"/>
            <a:ext cx="10515600" cy="5306525"/>
          </a:xfrm>
        </p:spPr>
        <p:txBody>
          <a:bodyPr>
            <a:normAutofit/>
          </a:bodyPr>
          <a:lstStyle/>
          <a:p>
            <a:r>
              <a:rPr lang="uk-UA" sz="1800" dirty="0"/>
              <a:t>Теорії регіональної інтеграції</a:t>
            </a:r>
          </a:p>
          <a:p>
            <a:r>
              <a:rPr lang="uk-UA" sz="1800" dirty="0"/>
              <a:t>Теорії регіональної інтеграції на мікро-соціальному рівні</a:t>
            </a:r>
          </a:p>
          <a:p>
            <a:r>
              <a:rPr lang="uk-UA" sz="1800" dirty="0"/>
              <a:t>«Комунікаційна теорія інтеграції» К. </a:t>
            </a:r>
            <a:r>
              <a:rPr lang="uk-UA" sz="1800" dirty="0" err="1"/>
              <a:t>Дойча</a:t>
            </a:r>
            <a:endParaRPr lang="uk-UA" sz="1800" dirty="0"/>
          </a:p>
          <a:p>
            <a:r>
              <a:rPr lang="uk-UA" sz="1800" dirty="0"/>
              <a:t>Регіональні інтеграційні спільноти починають виникати об’єктивно (незалежно від ставлення політичних еліт) в той момент часу, коли інтенсивність соціальних взаємодій між потенційними учасниками досягає певної порогової величини.</a:t>
            </a:r>
          </a:p>
          <a:p>
            <a:r>
              <a:rPr lang="uk-UA" sz="1800" dirty="0"/>
              <a:t>Інтеграція має за мету досягнення в певних географічних рамках відчуття «спільноти безпеки» через створення інституцій і звичаїв достатньо сильних та загально визнаних для гарантування на довгострокову перспективу очікування мирних соціальних перетворень серед населення.</a:t>
            </a:r>
          </a:p>
          <a:p>
            <a:r>
              <a:rPr lang="uk-UA" sz="1800" dirty="0"/>
              <a:t>Регіональні інтеграційні спільноти можуть бути більш інтегровані, «амальгамовані спільноти безпеки» (приклад США), та менш інтегровані, «плюралістичні спільноти безпеки» (приклад США-Канада, Франція-ФРН).</a:t>
            </a:r>
          </a:p>
          <a:p>
            <a:r>
              <a:rPr lang="uk-UA" sz="1800" dirty="0"/>
              <a:t>Умови виникнення «амальгамованих спільнот безпеки»:</a:t>
            </a:r>
          </a:p>
          <a:p>
            <a:pPr>
              <a:buFontTx/>
              <a:buChar char="-"/>
            </a:pPr>
            <a:r>
              <a:rPr lang="uk-UA" sz="1800" dirty="0"/>
              <a:t>Сумісність цінностей, що керують політичну поведінку;</a:t>
            </a:r>
          </a:p>
          <a:p>
            <a:pPr>
              <a:buFontTx/>
              <a:buChar char="-"/>
            </a:pPr>
            <a:r>
              <a:rPr lang="uk-UA" sz="1800" dirty="0"/>
              <a:t>Сумісність соціальних цінностей та привабливий «спосіб життя»;</a:t>
            </a:r>
          </a:p>
          <a:p>
            <a:pPr>
              <a:buFontTx/>
              <a:buChar char="-"/>
            </a:pPr>
            <a:r>
              <a:rPr lang="uk-UA" sz="1800" dirty="0"/>
              <a:t>Очікування більшої вигоди від тісних економічних та соціальних зв’язків;</a:t>
            </a:r>
          </a:p>
          <a:p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11632635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FEB6C4E-0DF8-4A67-B8E2-3F5234D32A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408598"/>
          </a:xfrm>
        </p:spPr>
        <p:txBody>
          <a:bodyPr/>
          <a:lstStyle/>
          <a:p>
            <a:r>
              <a:rPr kumimoji="0" lang="uk-UA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Співробітництво в міжнародних відносинах</a:t>
            </a:r>
            <a:r>
              <a:rPr kumimoji="0" lang="uk-UA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 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9D269B6-8C1F-4BCC-BC26-BFC59F9D8F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870438"/>
            <a:ext cx="10515600" cy="5306525"/>
          </a:xfrm>
        </p:spPr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uk-UA" sz="1800" dirty="0"/>
              <a:t>Суттєве зростання політичних та адміністративних можливостей еліт в разі інтеграції;</a:t>
            </a:r>
          </a:p>
          <a:p>
            <a:pPr>
              <a:buFontTx/>
              <a:buChar char="-"/>
            </a:pPr>
            <a:r>
              <a:rPr lang="uk-UA" sz="1800" dirty="0"/>
              <a:t>Більш високий економічний рівень розвитку кількох держав, що являють собою ядро інтеграційного угруповання;</a:t>
            </a:r>
          </a:p>
          <a:p>
            <a:pPr>
              <a:buFontTx/>
              <a:buChar char="-"/>
            </a:pPr>
            <a:r>
              <a:rPr lang="uk-UA" sz="1800" dirty="0"/>
              <a:t>Наявність стійких соціальних комунікації в рамках територій, що об’єднуються;</a:t>
            </a:r>
          </a:p>
          <a:p>
            <a:pPr>
              <a:buFontTx/>
              <a:buChar char="-"/>
            </a:pPr>
            <a:r>
              <a:rPr lang="uk-UA" sz="1800" dirty="0"/>
              <a:t>Перспективи майбутнього зростання в рівні інтенсивності економічних та соціальних обмінів та комунікацій;</a:t>
            </a:r>
          </a:p>
          <a:p>
            <a:pPr>
              <a:buFontTx/>
              <a:buChar char="-"/>
            </a:pPr>
            <a:r>
              <a:rPr lang="uk-UA" sz="1800" dirty="0"/>
              <a:t>Перспективи розширення доступу до політичних, соціальних та економічних еліт;</a:t>
            </a:r>
          </a:p>
          <a:p>
            <a:pPr>
              <a:buFontTx/>
              <a:buChar char="-"/>
            </a:pPr>
            <a:r>
              <a:rPr lang="uk-UA" sz="1800" dirty="0"/>
              <a:t>Високий рівень географічної та соціальної мобільності;</a:t>
            </a:r>
          </a:p>
          <a:p>
            <a:pPr>
              <a:buFontTx/>
              <a:buChar char="-"/>
            </a:pPr>
            <a:r>
              <a:rPr lang="uk-UA" sz="1800" dirty="0"/>
              <a:t>Загальні вигоди для всіх членів суспільства від зростання інтенсивності комунікацій та взаємодії;</a:t>
            </a:r>
          </a:p>
          <a:p>
            <a:pPr>
              <a:buFontTx/>
              <a:buChar char="-"/>
            </a:pPr>
            <a:r>
              <a:rPr lang="uk-UA" sz="1800" dirty="0"/>
              <a:t>Передбачуваність</a:t>
            </a:r>
            <a:r>
              <a:rPr lang="ru-RU" sz="1800" dirty="0"/>
              <a:t> </a:t>
            </a:r>
            <a:r>
              <a:rPr lang="uk-UA" sz="1800" dirty="0"/>
              <a:t>політичної поведінки;</a:t>
            </a:r>
          </a:p>
          <a:p>
            <a:pPr>
              <a:buFontTx/>
              <a:buChar char="-"/>
            </a:pPr>
            <a:r>
              <a:rPr lang="uk-UA" sz="1800" dirty="0"/>
              <a:t>Перспективи нової ролевої ідентифікації для учасників інтеграції ного проекту;</a:t>
            </a:r>
          </a:p>
          <a:p>
            <a:r>
              <a:rPr lang="uk-UA" sz="1800" dirty="0"/>
              <a:t>Умови дезінтеграції «амальгамованих спільнот безпеки»:</a:t>
            </a:r>
          </a:p>
          <a:p>
            <a:pPr>
              <a:buFontTx/>
              <a:buChar char="-"/>
            </a:pPr>
            <a:r>
              <a:rPr lang="uk-UA" sz="1800" dirty="0"/>
              <a:t>Різке зростання «тягаря» витрат, що є наслідком членства в інтеграційній спільноті;</a:t>
            </a:r>
          </a:p>
          <a:p>
            <a:pPr>
              <a:buFontTx/>
              <a:buChar char="-"/>
            </a:pPr>
            <a:r>
              <a:rPr lang="uk-UA" sz="1800" dirty="0"/>
              <a:t>Закритий характер політичних еліт;</a:t>
            </a:r>
          </a:p>
        </p:txBody>
      </p:sp>
    </p:spTree>
    <p:extLst>
      <p:ext uri="{BB962C8B-B14F-4D97-AF65-F5344CB8AC3E}">
        <p14:creationId xmlns:p14="http://schemas.microsoft.com/office/powerpoint/2010/main" val="265238417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1089</TotalTime>
  <Words>2136</Words>
  <Application>Microsoft Office PowerPoint</Application>
  <PresentationFormat>Широкоэкранный</PresentationFormat>
  <Paragraphs>111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Arial</vt:lpstr>
      <vt:lpstr>Calibri</vt:lpstr>
      <vt:lpstr>Calibri Light</vt:lpstr>
      <vt:lpstr>Тема Office</vt:lpstr>
      <vt:lpstr>Співробітництво в міжнародних відносинах </vt:lpstr>
      <vt:lpstr>Співробітництво в міжнародних відносинах </vt:lpstr>
      <vt:lpstr>Співробітництво в міжнародних відносинах </vt:lpstr>
      <vt:lpstr>Співробітництво в міжнародних відносинах </vt:lpstr>
      <vt:lpstr>Співробітництво в міжнародних відносинах </vt:lpstr>
      <vt:lpstr>Співробітництво в міжнародних відносинах </vt:lpstr>
      <vt:lpstr>Співробітництво в міжнародних відносинах </vt:lpstr>
      <vt:lpstr>Співробітництво в міжнародних відносинах </vt:lpstr>
      <vt:lpstr>Співробітництво в міжнародних відносинах </vt:lpstr>
      <vt:lpstr>Співробітництво в міжнародних відносинах </vt:lpstr>
      <vt:lpstr>Співробітництво в міжнародних відносинах </vt:lpstr>
      <vt:lpstr>Співробітництво в міжнародних відносинах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Суботін Андрій Анатолійович</dc:creator>
  <cp:lastModifiedBy>Суботін Андрій Анатолійович</cp:lastModifiedBy>
  <cp:revision>89</cp:revision>
  <dcterms:created xsi:type="dcterms:W3CDTF">2020-12-05T23:50:04Z</dcterms:created>
  <dcterms:modified xsi:type="dcterms:W3CDTF">2020-12-16T02:38:04Z</dcterms:modified>
</cp:coreProperties>
</file>