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4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946869-0228-4496-8171-D93DBA83C5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7106A37-F158-4CAB-9EEF-E02CDBE3F6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67915A-362E-44DD-941F-2077FA6E1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80FFD8-71F1-45A5-BD1E-72AC57C4F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68AFDB-3C65-4ECD-9E7E-991E3DEE7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769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549D7-2AF8-4064-84A3-19092FC61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AD6B335-4D14-408E-A505-0C20A1755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0569C6-76A5-4170-A2A7-2704EA143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2F3E1E-A90A-42B3-9BB0-2875CB2D4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CF467F-2CCF-4A61-9720-6FD718116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485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6A7C3EA-6909-40F4-9BB3-8D3BF82DBF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9612BA-C6FD-44F4-B2C4-46CA9DA06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F82E29-4C28-470C-9A3E-75D27817F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1FA1FB-5016-4CC1-88D9-CBB3FA65E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A710F9-8713-43EB-AAFF-16CF6F41F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127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FD42C2-E7F0-42A6-BEC6-C42B84977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24FA77-DC77-4D23-B894-066DD58BD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2F8B6B-CC81-43DE-B956-DC0AF5ECC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C47396-2D62-48DE-96EB-D8FD0A19A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B5154C-3AB6-4DD9-B64B-F2D38C07D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11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AE6FB1-31E1-4B3A-8F12-1E7EC5417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F7B60B-CD78-4A77-AF14-690EEE39D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B2C733-9B4C-4454-A79D-B1B644192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01A0C6-CF24-4E6E-B84E-73AD7A1C0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3A08DC-220B-4CB4-9E2F-57A5317BD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4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8E0525-2479-4109-9325-779CFDC56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102266-1BCB-44FB-BBE6-EC26C18C16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A2ACAD4-59D7-4CCF-9479-E058F713F2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B8A69E5-8FBD-4093-99CA-D89C957A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DC2613-7CED-4E0A-B32F-94FED1BD9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81A3A0-6E18-459A-A84B-76524F54C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97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AB3C28-F95A-464D-8A9F-44F2E418B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EC5A86-C82B-41E3-81AD-405280927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C52A0E-FE39-4C88-8197-B0E03CC2BB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4A79182-2592-4B78-8A48-55CCA942D8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43A6CD9-E151-4B46-AEEE-5B54857937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88D593C-1435-453D-ACBC-D7C4FE88F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F1EFDF-FE93-4CB8-A2A6-FA146A1E5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79D8867-1891-4705-8D70-F33B9B181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873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D85D13-9423-48AF-8ED9-E931EAA55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938A288-4530-43A1-8672-AA9F56098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F789925-D7C7-4869-91D3-2DB78F4F1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EDCAB08-DE14-4457-8F3C-848D4222B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95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E1ED84E-4CD3-4116-9FFA-6C203BF16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3CDE9F-1079-49D6-9B30-D01208ACF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E85FDEE-9723-40D1-932C-C98A5B09D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98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AFFABE-4F0C-41D1-B3EF-AEE0D5218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C30170-AB1D-4ABB-8A28-53B2F6D7C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CF6E52-E9CE-4B51-B346-639CE04FC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FC0F22-7E2B-4823-8126-48F2D920D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90BB7EC-347F-4F73-8765-680312CD6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5C0969-F257-4F16-99F6-FC3A9F95B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11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4EF972-38FC-4841-B7FB-993FB05C2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C86E35D-9211-4129-B8FD-094BB5B732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78C565-6465-4125-B1CC-E552D43BB0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6695CB-0C07-4559-91C1-A102C11B4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D0F70D-36DC-4C16-B449-6F818C692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7E8240-0677-4B07-B31A-A1C63CD53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437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4288AD-0D45-49E9-B5BD-2EE9D834E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DDB093-3347-4FB8-B9FA-BE79AD920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E6475A-7C7C-4262-B4BA-83AC3F04A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D179B-845F-423C-B8A4-FB9D6AF74F87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C91321-4912-4D98-A660-4A798D2474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D2EC19-5D02-4AA6-B381-39E56A7F86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C1DA4-472B-41D6-A0E8-19664D3D5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95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9D50EB-EA19-4455-803D-E4D10B533C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31622"/>
          </a:xfrm>
        </p:spPr>
        <p:txBody>
          <a:bodyPr>
            <a:noAutofit/>
          </a:bodyPr>
          <a:lstStyle/>
          <a:p>
            <a:r>
              <a:rPr lang="uk-UA" sz="4000" b="1" dirty="0"/>
              <a:t>Фактори, що визначають розвиток ТМВ</a:t>
            </a:r>
            <a:endParaRPr lang="ru-RU" sz="40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05069C-37B3-4D94-A0AD-4B6DAFB533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11927"/>
            <a:ext cx="9144000" cy="3345873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uk-UA" sz="2800" dirty="0"/>
              <a:t>Історичний розвиток міжнародних відносин як суспільного феномену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uk-UA" sz="2800" dirty="0"/>
              <a:t>Загальний прогрес в соціальних, гуманітарних та природних дисциплінах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uk-UA" sz="2800" dirty="0"/>
              <a:t>Соціальне замовлення (стан громадсько-політичної думки, медійний дискурс, державна ідеологія)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65226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76F8F05-3AE2-46B3-A582-DFD089074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5530"/>
          </a:xfrm>
        </p:spPr>
        <p:txBody>
          <a:bodyPr/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Онтологія політичного реалізму</a:t>
            </a:r>
            <a:endParaRPr lang="ru-RU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C9147B60-F1CB-4487-B335-29A8CD756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Міжнародні відносини:</a:t>
            </a:r>
          </a:p>
          <a:p>
            <a:r>
              <a:rPr lang="uk-UA" dirty="0" err="1"/>
              <a:t>Фрагментовані</a:t>
            </a:r>
            <a:endParaRPr lang="uk-UA" dirty="0"/>
          </a:p>
          <a:p>
            <a:r>
              <a:rPr lang="uk-UA" dirty="0"/>
              <a:t>Негативні</a:t>
            </a:r>
          </a:p>
          <a:p>
            <a:r>
              <a:rPr lang="uk-UA" dirty="0"/>
              <a:t>Статичні</a:t>
            </a:r>
          </a:p>
          <a:p>
            <a:r>
              <a:rPr lang="uk-UA" dirty="0"/>
              <a:t>Матеріальні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783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F3465E6-AF9E-4936-A4D6-62BE11AFC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uk-UA" sz="4000" b="1" dirty="0"/>
              <a:t>Другий етап розвитку ТМВ</a:t>
            </a:r>
            <a:endParaRPr lang="ru-RU" sz="4000" b="1" dirty="0"/>
          </a:p>
        </p:txBody>
      </p:sp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42969E74-F616-4784-BEB7-90032AD62E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98595" y="3047444"/>
            <a:ext cx="3195586" cy="70751"/>
          </a:xfrm>
        </p:spPr>
      </p:pic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732DE1BF-9524-4583-BC85-87D5A93CDF99}"/>
              </a:ext>
            </a:extLst>
          </p:cNvPr>
          <p:cNvSpPr/>
          <p:nvPr/>
        </p:nvSpPr>
        <p:spPr>
          <a:xfrm>
            <a:off x="7814102" y="2326279"/>
            <a:ext cx="484632" cy="335002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34B287C3-8F43-4D28-AC6B-2897EF4C6723}"/>
              </a:ext>
            </a:extLst>
          </p:cNvPr>
          <p:cNvCxnSpPr>
            <a:cxnSpLocks/>
          </p:cNvCxnSpPr>
          <p:nvPr/>
        </p:nvCxnSpPr>
        <p:spPr>
          <a:xfrm>
            <a:off x="4297680" y="2326279"/>
            <a:ext cx="0" cy="3350029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98010D8-5A71-4951-ACB1-70D6F6094ECA}"/>
              </a:ext>
            </a:extLst>
          </p:cNvPr>
          <p:cNvSpPr txBox="1"/>
          <p:nvPr/>
        </p:nvSpPr>
        <p:spPr>
          <a:xfrm>
            <a:off x="2709949" y="2244436"/>
            <a:ext cx="142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Лібералізм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A6397D-700F-4241-9B86-D05855D2D7C0}"/>
              </a:ext>
            </a:extLst>
          </p:cNvPr>
          <p:cNvSpPr txBox="1"/>
          <p:nvPr/>
        </p:nvSpPr>
        <p:spPr>
          <a:xfrm>
            <a:off x="1259375" y="2244436"/>
            <a:ext cx="142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1940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2BE83B-73A0-4BA1-8957-709C2D616EA8}"/>
              </a:ext>
            </a:extLst>
          </p:cNvPr>
          <p:cNvSpPr txBox="1"/>
          <p:nvPr/>
        </p:nvSpPr>
        <p:spPr>
          <a:xfrm>
            <a:off x="1221276" y="5225133"/>
            <a:ext cx="142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1970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617A1D-D7C4-4AD4-9A09-0746A62B4F97}"/>
              </a:ext>
            </a:extLst>
          </p:cNvPr>
          <p:cNvSpPr txBox="1"/>
          <p:nvPr/>
        </p:nvSpPr>
        <p:spPr>
          <a:xfrm>
            <a:off x="8684029" y="2244436"/>
            <a:ext cx="1359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Реалізм</a:t>
            </a:r>
            <a:endParaRPr lang="ru-RU" dirty="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38376A40-6612-49A7-8952-B50E43194240}"/>
              </a:ext>
            </a:extLst>
          </p:cNvPr>
          <p:cNvCxnSpPr>
            <a:cxnSpLocks/>
          </p:cNvCxnSpPr>
          <p:nvPr/>
        </p:nvCxnSpPr>
        <p:spPr>
          <a:xfrm>
            <a:off x="2483318" y="3051381"/>
            <a:ext cx="1814362" cy="0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B3C7E963-1EFC-425D-9751-6B5E06EA15AB}"/>
              </a:ext>
            </a:extLst>
          </p:cNvPr>
          <p:cNvCxnSpPr>
            <a:cxnSpLocks/>
          </p:cNvCxnSpPr>
          <p:nvPr/>
        </p:nvCxnSpPr>
        <p:spPr>
          <a:xfrm>
            <a:off x="2492943" y="3047443"/>
            <a:ext cx="0" cy="8026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215278F3-FDB0-417B-89E0-617F8E0BE468}"/>
              </a:ext>
            </a:extLst>
          </p:cNvPr>
          <p:cNvCxnSpPr>
            <a:cxnSpLocks/>
          </p:cNvCxnSpPr>
          <p:nvPr/>
        </p:nvCxnSpPr>
        <p:spPr>
          <a:xfrm>
            <a:off x="3590223" y="3047443"/>
            <a:ext cx="0" cy="14607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442E233-742E-423E-876E-4FA3A1DA664B}"/>
              </a:ext>
            </a:extLst>
          </p:cNvPr>
          <p:cNvSpPr txBox="1"/>
          <p:nvPr/>
        </p:nvSpPr>
        <p:spPr>
          <a:xfrm>
            <a:off x="1568918" y="3744227"/>
            <a:ext cx="1915425" cy="369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Теорія інтеграції</a:t>
            </a:r>
            <a:endParaRPr lang="ru-RU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767ECF-7896-4B9F-B9F0-3F164C114981}"/>
              </a:ext>
            </a:extLst>
          </p:cNvPr>
          <p:cNvSpPr txBox="1"/>
          <p:nvPr/>
        </p:nvSpPr>
        <p:spPr>
          <a:xfrm>
            <a:off x="1568918" y="4323523"/>
            <a:ext cx="2119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Дослідження миру</a:t>
            </a:r>
            <a:endParaRPr lang="ru-RU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84A506-3D9D-4FB6-B3F0-D83C37C9DFD7}"/>
              </a:ext>
            </a:extLst>
          </p:cNvPr>
          <p:cNvSpPr txBox="1"/>
          <p:nvPr/>
        </p:nvSpPr>
        <p:spPr>
          <a:xfrm>
            <a:off x="8392965" y="3699548"/>
            <a:ext cx="1703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Конфліктологія </a:t>
            </a:r>
            <a:endParaRPr lang="ru-RU" dirty="0"/>
          </a:p>
        </p:txBody>
      </p: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1A30EE0D-27E3-4185-923E-B76BD9780667}"/>
              </a:ext>
            </a:extLst>
          </p:cNvPr>
          <p:cNvCxnSpPr>
            <a:cxnSpLocks/>
          </p:cNvCxnSpPr>
          <p:nvPr/>
        </p:nvCxnSpPr>
        <p:spPr>
          <a:xfrm>
            <a:off x="8595360" y="3091429"/>
            <a:ext cx="0" cy="6527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1D4C8D1F-28E0-47E6-9DB1-67B05D507E85}"/>
              </a:ext>
            </a:extLst>
          </p:cNvPr>
          <p:cNvCxnSpPr>
            <a:cxnSpLocks/>
          </p:cNvCxnSpPr>
          <p:nvPr/>
        </p:nvCxnSpPr>
        <p:spPr>
          <a:xfrm>
            <a:off x="11126798" y="3118171"/>
            <a:ext cx="0" cy="21337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1C92315-6196-488E-A22F-4A5C0486C894}"/>
              </a:ext>
            </a:extLst>
          </p:cNvPr>
          <p:cNvSpPr txBox="1"/>
          <p:nvPr/>
        </p:nvSpPr>
        <p:spPr>
          <a:xfrm>
            <a:off x="9085213" y="5269119"/>
            <a:ext cx="2519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Стратегічний аналіз</a:t>
            </a:r>
            <a:endParaRPr lang="ru-RU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EB63778-4B4D-4D14-9E0A-462F67A83BFE}"/>
              </a:ext>
            </a:extLst>
          </p:cNvPr>
          <p:cNvSpPr txBox="1"/>
          <p:nvPr/>
        </p:nvSpPr>
        <p:spPr>
          <a:xfrm>
            <a:off x="8749582" y="4185023"/>
            <a:ext cx="2202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Теорія зовнішньої політики</a:t>
            </a:r>
            <a:endParaRPr lang="ru-RU" dirty="0"/>
          </a:p>
        </p:txBody>
      </p: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968C3D96-E1B9-4893-A94E-832EDC3FCAA1}"/>
              </a:ext>
            </a:extLst>
          </p:cNvPr>
          <p:cNvCxnSpPr/>
          <p:nvPr/>
        </p:nvCxnSpPr>
        <p:spPr>
          <a:xfrm>
            <a:off x="10345087" y="3082926"/>
            <a:ext cx="0" cy="124059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403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D45228-A11E-4892-8BA7-50C0F4A2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3278"/>
          </a:xfrm>
        </p:spPr>
        <p:txBody>
          <a:bodyPr/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Формальні моделі міжнародних ситуацій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23978381-FEF6-4C0D-9A9A-27F63ABEFF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32034"/>
                <a:ext cx="10515600" cy="490642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uk-UA" sz="2400" dirty="0"/>
                  <a:t>Модель гонки озброєнь Л. </a:t>
                </a:r>
                <a:r>
                  <a:rPr lang="uk-UA" sz="2400" dirty="0" err="1"/>
                  <a:t>Рідчардсона</a:t>
                </a:r>
                <a:endParaRPr lang="uk-UA" sz="2400" dirty="0"/>
              </a:p>
              <a:p>
                <a:pPr marL="0" indent="0">
                  <a:buNone/>
                </a:pPr>
                <a:r>
                  <a:rPr lang="en-US" sz="2400" dirty="0"/>
                  <a:t>X(mt) –</a:t>
                </a:r>
                <a:r>
                  <a:rPr lang="ru-RU" sz="2400" dirty="0"/>
                  <a:t> тоннажність британского флоту (</a:t>
                </a:r>
                <a:r>
                  <a:rPr lang="en-US" sz="2400" dirty="0"/>
                  <a:t>Royal Navy)</a:t>
                </a:r>
              </a:p>
              <a:p>
                <a:pPr marL="0" indent="0">
                  <a:buNone/>
                </a:pPr>
                <a:r>
                  <a:rPr lang="en-US" sz="2400" dirty="0"/>
                  <a:t>Y (mt) – </a:t>
                </a:r>
                <a:r>
                  <a:rPr lang="uk-UA" sz="2400" dirty="0"/>
                  <a:t>тоннажність німецького флоту (</a:t>
                </a:r>
                <a:r>
                  <a:rPr lang="en-US" sz="2400" dirty="0" err="1"/>
                  <a:t>Keiserliche</a:t>
                </a:r>
                <a:r>
                  <a:rPr lang="en-US" sz="2400" dirty="0"/>
                  <a:t> Marine)</a:t>
                </a:r>
                <a:endParaRPr lang="uk-UA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3200" dirty="0"/>
                  <a:t> 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US" sz="3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ay – bx + c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3200" dirty="0"/>
                  <a:t> 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US" sz="3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mx – </a:t>
                </a:r>
                <a:r>
                  <a:rPr lang="en-US" sz="3200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ky</a:t>
                </a:r>
                <a:r>
                  <a:rPr lang="en-US" sz="3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+ l</a:t>
                </a:r>
              </a:p>
              <a:p>
                <a:pPr marL="0" indent="0">
                  <a:buNone/>
                </a:pPr>
                <a:endParaRPr lang="uk-UA" sz="24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uk-UA" sz="2400" dirty="0">
                    <a:ea typeface="Cambria Math" panose="02040503050406030204" pitchFamily="18" charset="0"/>
                  </a:rPr>
                  <a:t>Вимоги щодо процесу квантифікації:</a:t>
                </a:r>
              </a:p>
              <a:p>
                <a:r>
                  <a:rPr lang="uk-UA" sz="2400" dirty="0">
                    <a:ea typeface="Cambria Math" panose="02040503050406030204" pitchFamily="18" charset="0"/>
                  </a:rPr>
                  <a:t>Абстрагування (спрощення)</a:t>
                </a:r>
              </a:p>
              <a:p>
                <a:r>
                  <a:rPr lang="uk-UA" sz="2400" dirty="0">
                    <a:ea typeface="Cambria Math" panose="02040503050406030204" pitchFamily="18" charset="0"/>
                  </a:rPr>
                  <a:t>Використання відносних величин</a:t>
                </a:r>
                <a:endParaRPr lang="ru-RU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23978381-FEF6-4C0D-9A9A-27F63ABEFF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32034"/>
                <a:ext cx="10515600" cy="4906428"/>
              </a:xfrm>
              <a:blipFill>
                <a:blip r:embed="rId2"/>
                <a:stretch>
                  <a:fillRect l="-928" t="-23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4055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A4B6D0-676F-4476-BA08-2191E44B6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0590"/>
          </a:xfrm>
        </p:spPr>
        <p:txBody>
          <a:bodyPr>
            <a:normAutofit/>
          </a:bodyPr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Теорія ігор як модель взаємодії в МВ</a:t>
            </a:r>
            <a:endParaRPr lang="ru-RU" dirty="0"/>
          </a:p>
        </p:txBody>
      </p:sp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9F4BCC24-49A1-4553-8AAF-1F392CB8C1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258853"/>
              </p:ext>
            </p:extLst>
          </p:nvPr>
        </p:nvGraphicFramePr>
        <p:xfrm>
          <a:off x="3125586" y="2252750"/>
          <a:ext cx="5702532" cy="36825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0844">
                  <a:extLst>
                    <a:ext uri="{9D8B030D-6E8A-4147-A177-3AD203B41FA5}">
                      <a16:colId xmlns:a16="http://schemas.microsoft.com/office/drawing/2014/main" val="442523423"/>
                    </a:ext>
                  </a:extLst>
                </a:gridCol>
                <a:gridCol w="1900844">
                  <a:extLst>
                    <a:ext uri="{9D8B030D-6E8A-4147-A177-3AD203B41FA5}">
                      <a16:colId xmlns:a16="http://schemas.microsoft.com/office/drawing/2014/main" val="2858705786"/>
                    </a:ext>
                  </a:extLst>
                </a:gridCol>
                <a:gridCol w="1900844">
                  <a:extLst>
                    <a:ext uri="{9D8B030D-6E8A-4147-A177-3AD203B41FA5}">
                      <a16:colId xmlns:a16="http://schemas.microsoft.com/office/drawing/2014/main" val="4023586331"/>
                    </a:ext>
                  </a:extLst>
                </a:gridCol>
              </a:tblGrid>
              <a:tr h="1227512">
                <a:tc>
                  <a:txBody>
                    <a:bodyPr/>
                    <a:lstStyle/>
                    <a:p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Відхилитися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Їхати прямо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320733"/>
                  </a:ext>
                </a:extLst>
              </a:tr>
              <a:tr h="12275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Відхилитися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0,0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- 1,+1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609932"/>
                  </a:ext>
                </a:extLst>
              </a:tr>
              <a:tr h="12275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Їхати прямо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+</a:t>
                      </a:r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1,</a:t>
                      </a:r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</a:t>
                      </a:r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-20,-20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47287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3683E95-AF76-4323-B87F-448F85F1414D}"/>
              </a:ext>
            </a:extLst>
          </p:cNvPr>
          <p:cNvSpPr txBox="1"/>
          <p:nvPr/>
        </p:nvSpPr>
        <p:spPr>
          <a:xfrm>
            <a:off x="4912823" y="1296785"/>
            <a:ext cx="2643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Game of Chicken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786675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6AEFAFF8-1133-4A42-B4D6-1EB3E9796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0590"/>
          </a:xfrm>
        </p:spPr>
        <p:txBody>
          <a:bodyPr>
            <a:normAutofit/>
          </a:bodyPr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Теорія ігор як модель взаємодії в МВ</a:t>
            </a:r>
            <a:endParaRPr lang="ru-RU" dirty="0"/>
          </a:p>
        </p:txBody>
      </p:sp>
      <p:graphicFrame>
        <p:nvGraphicFramePr>
          <p:cNvPr id="5" name="Таблица 7">
            <a:extLst>
              <a:ext uri="{FF2B5EF4-FFF2-40B4-BE49-F238E27FC236}">
                <a16:creationId xmlns:a16="http://schemas.microsoft.com/office/drawing/2014/main" id="{F4CE6460-FA54-4A5C-8E40-C37E4B8803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650158"/>
              </p:ext>
            </p:extLst>
          </p:nvPr>
        </p:nvGraphicFramePr>
        <p:xfrm>
          <a:off x="3125586" y="2252750"/>
          <a:ext cx="5702532" cy="36825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0844">
                  <a:extLst>
                    <a:ext uri="{9D8B030D-6E8A-4147-A177-3AD203B41FA5}">
                      <a16:colId xmlns:a16="http://schemas.microsoft.com/office/drawing/2014/main" val="442523423"/>
                    </a:ext>
                  </a:extLst>
                </a:gridCol>
                <a:gridCol w="1900844">
                  <a:extLst>
                    <a:ext uri="{9D8B030D-6E8A-4147-A177-3AD203B41FA5}">
                      <a16:colId xmlns:a16="http://schemas.microsoft.com/office/drawing/2014/main" val="2858705786"/>
                    </a:ext>
                  </a:extLst>
                </a:gridCol>
                <a:gridCol w="1900844">
                  <a:extLst>
                    <a:ext uri="{9D8B030D-6E8A-4147-A177-3AD203B41FA5}">
                      <a16:colId xmlns:a16="http://schemas.microsoft.com/office/drawing/2014/main" val="4023586331"/>
                    </a:ext>
                  </a:extLst>
                </a:gridCol>
              </a:tblGrid>
              <a:tr h="1227512">
                <a:tc>
                  <a:txBody>
                    <a:bodyPr/>
                    <a:lstStyle/>
                    <a:p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Співпрацювати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Зрадити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320733"/>
                  </a:ext>
                </a:extLst>
              </a:tr>
              <a:tr h="12275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Співпрацювати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3,3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0,5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609932"/>
                  </a:ext>
                </a:extLst>
              </a:tr>
              <a:tr h="12275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Зрадити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5,0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1,1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47287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B7DF50-311C-431D-B097-25AFDEBA530F}"/>
              </a:ext>
            </a:extLst>
          </p:cNvPr>
          <p:cNvSpPr txBox="1"/>
          <p:nvPr/>
        </p:nvSpPr>
        <p:spPr>
          <a:xfrm>
            <a:off x="4912823" y="1296785"/>
            <a:ext cx="2643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Prisoner's Dilemma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859896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2A1FA46-C604-4628-85E4-4FC7D6C71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0590"/>
          </a:xfrm>
        </p:spPr>
        <p:txBody>
          <a:bodyPr>
            <a:normAutofit/>
          </a:bodyPr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Теорія ігор як модель взаємодії в МВ</a:t>
            </a:r>
            <a:endParaRPr lang="ru-RU" dirty="0"/>
          </a:p>
        </p:txBody>
      </p:sp>
      <p:graphicFrame>
        <p:nvGraphicFramePr>
          <p:cNvPr id="5" name="Таблица 7">
            <a:extLst>
              <a:ext uri="{FF2B5EF4-FFF2-40B4-BE49-F238E27FC236}">
                <a16:creationId xmlns:a16="http://schemas.microsoft.com/office/drawing/2014/main" id="{469F9C84-171F-44D2-9551-9143D382B8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3772925"/>
              </p:ext>
            </p:extLst>
          </p:nvPr>
        </p:nvGraphicFramePr>
        <p:xfrm>
          <a:off x="3125586" y="2252750"/>
          <a:ext cx="5702532" cy="36825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0844">
                  <a:extLst>
                    <a:ext uri="{9D8B030D-6E8A-4147-A177-3AD203B41FA5}">
                      <a16:colId xmlns:a16="http://schemas.microsoft.com/office/drawing/2014/main" val="442523423"/>
                    </a:ext>
                  </a:extLst>
                </a:gridCol>
                <a:gridCol w="1900844">
                  <a:extLst>
                    <a:ext uri="{9D8B030D-6E8A-4147-A177-3AD203B41FA5}">
                      <a16:colId xmlns:a16="http://schemas.microsoft.com/office/drawing/2014/main" val="2858705786"/>
                    </a:ext>
                  </a:extLst>
                </a:gridCol>
                <a:gridCol w="1900844">
                  <a:extLst>
                    <a:ext uri="{9D8B030D-6E8A-4147-A177-3AD203B41FA5}">
                      <a16:colId xmlns:a16="http://schemas.microsoft.com/office/drawing/2014/main" val="4023586331"/>
                    </a:ext>
                  </a:extLst>
                </a:gridCol>
              </a:tblGrid>
              <a:tr h="1227512">
                <a:tc>
                  <a:txBody>
                    <a:bodyPr/>
                    <a:lstStyle/>
                    <a:p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Super Ball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Wall Mart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320733"/>
                  </a:ext>
                </a:extLst>
              </a:tr>
              <a:tr h="12275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Super Ball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2</a:t>
                      </a:r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,</a:t>
                      </a:r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0,</a:t>
                      </a:r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0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609932"/>
                  </a:ext>
                </a:extLst>
              </a:tr>
              <a:tr h="12275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Wall Mart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0</a:t>
                      </a:r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,0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1,</a:t>
                      </a:r>
                      <a:r>
                        <a:rPr lang="en-US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2</a:t>
                      </a:r>
                      <a:endParaRPr lang="ru-RU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47287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2E7CA59-9A12-4897-BCCC-12B957FDF7E7}"/>
              </a:ext>
            </a:extLst>
          </p:cNvPr>
          <p:cNvSpPr txBox="1"/>
          <p:nvPr/>
        </p:nvSpPr>
        <p:spPr>
          <a:xfrm>
            <a:off x="4912823" y="1296785"/>
            <a:ext cx="2643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Battle Of Sexes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59251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E6AD2C-9540-4FB9-9722-7B5AEC6C3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0839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prstClr val="black"/>
                </a:solidFill>
                <a:latin typeface="Calibri Light" panose="020F0302020204030204"/>
              </a:rPr>
              <a:t>Статистичні методи </a:t>
            </a:r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в ТМВ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DAB62C-8213-418C-B340-541A5DC84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7404"/>
            <a:ext cx="10515600" cy="51295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Факторна модель Індо-пакистанського конфлікту</a:t>
            </a:r>
          </a:p>
          <a:p>
            <a:pPr marL="0" indent="0">
              <a:buNone/>
            </a:pPr>
            <a:r>
              <a:rPr lang="en-US" dirty="0"/>
              <a:t>Y – </a:t>
            </a:r>
            <a:r>
              <a:rPr lang="uk-UA" dirty="0"/>
              <a:t>ступень інтенсивності військового протистояння Індії та Пакистану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X – </a:t>
            </a:r>
            <a:r>
              <a:rPr lang="uk-UA" dirty="0"/>
              <a:t>динаміка зростання світового ВВП</a:t>
            </a:r>
          </a:p>
          <a:p>
            <a:pPr marL="0" indent="0">
              <a:buNone/>
            </a:pPr>
            <a:r>
              <a:rPr lang="uk-UA" dirty="0"/>
              <a:t>Початкова гіпотеза: лінійна модель ситуації взаємодії сторін в рамках Індо-пакистанського конфлікту</a:t>
            </a:r>
          </a:p>
          <a:p>
            <a:pPr marL="0" indent="0">
              <a:buNone/>
            </a:pPr>
            <a:r>
              <a:rPr lang="en-US" i="1" dirty="0"/>
              <a:t>y = a + bx</a:t>
            </a:r>
          </a:p>
        </p:txBody>
      </p:sp>
    </p:spTree>
    <p:extLst>
      <p:ext uri="{BB962C8B-B14F-4D97-AF65-F5344CB8AC3E}">
        <p14:creationId xmlns:p14="http://schemas.microsoft.com/office/powerpoint/2010/main" val="2508839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20006C-6E76-40CD-A263-7522B82E7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155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Статистичні методи в ТМВ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3AABAE-B156-4728-9E66-341FAFB6C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447" y="1435119"/>
            <a:ext cx="10515600" cy="541549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Змінна </a:t>
            </a:r>
            <a:r>
              <a:rPr lang="en-US" dirty="0"/>
              <a:t>Y</a:t>
            </a:r>
            <a:r>
              <a:rPr lang="uk-UA" dirty="0"/>
              <a:t> як результат експертної оцінки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ECF3EB5E-9378-4B19-85A6-942B164C2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723187"/>
              </p:ext>
            </p:extLst>
          </p:nvPr>
        </p:nvGraphicFramePr>
        <p:xfrm>
          <a:off x="1278774" y="2326389"/>
          <a:ext cx="3005513" cy="1828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90870">
                  <a:extLst>
                    <a:ext uri="{9D8B030D-6E8A-4147-A177-3AD203B41FA5}">
                      <a16:colId xmlns:a16="http://schemas.microsoft.com/office/drawing/2014/main" val="4080597731"/>
                    </a:ext>
                  </a:extLst>
                </a:gridCol>
                <a:gridCol w="2214643">
                  <a:extLst>
                    <a:ext uri="{9D8B030D-6E8A-4147-A177-3AD203B41FA5}">
                      <a16:colId xmlns:a16="http://schemas.microsoft.com/office/drawing/2014/main" val="1211658731"/>
                    </a:ext>
                  </a:extLst>
                </a:gridCol>
              </a:tblGrid>
              <a:tr h="300921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1947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139143"/>
                  </a:ext>
                </a:extLst>
              </a:tr>
              <a:tr h="300921">
                <a:tc>
                  <a:txBody>
                    <a:bodyPr/>
                    <a:lstStyle/>
                    <a:p>
                      <a:r>
                        <a:rPr lang="en-US" dirty="0"/>
                        <a:t>1965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535858"/>
                  </a:ext>
                </a:extLst>
              </a:tr>
              <a:tr h="300921">
                <a:tc>
                  <a:txBody>
                    <a:bodyPr/>
                    <a:lstStyle/>
                    <a:p>
                      <a:r>
                        <a:rPr lang="en-US" dirty="0"/>
                        <a:t>1971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004613"/>
                  </a:ext>
                </a:extLst>
              </a:tr>
              <a:tr h="300921">
                <a:tc>
                  <a:txBody>
                    <a:bodyPr/>
                    <a:lstStyle/>
                    <a:p>
                      <a:r>
                        <a:rPr lang="en-US" dirty="0"/>
                        <a:t>1999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986845"/>
                  </a:ext>
                </a:extLst>
              </a:tr>
              <a:tr h="300921">
                <a:tc>
                  <a:txBody>
                    <a:bodyPr/>
                    <a:lstStyle/>
                    <a:p>
                      <a:r>
                        <a:rPr lang="en-US" dirty="0"/>
                        <a:t>2019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172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863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C5F0C1-A16E-4972-99F3-62BFC4DE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5035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Статистичні методи в ТМВ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FFC58F-42FB-4DC2-B326-CBC9B4943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4896803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Змінна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</a:t>
            </a:r>
            <a:r>
              <a:rPr kumimoji="0" lang="uk-UA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як результат спостережень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64E20CAF-37E0-4052-B854-764F5635E2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711129"/>
              </p:ext>
            </p:extLst>
          </p:nvPr>
        </p:nvGraphicFramePr>
        <p:xfrm>
          <a:off x="1278774" y="2326389"/>
          <a:ext cx="3005513" cy="1828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90870">
                  <a:extLst>
                    <a:ext uri="{9D8B030D-6E8A-4147-A177-3AD203B41FA5}">
                      <a16:colId xmlns:a16="http://schemas.microsoft.com/office/drawing/2014/main" val="4080597731"/>
                    </a:ext>
                  </a:extLst>
                </a:gridCol>
                <a:gridCol w="2214643">
                  <a:extLst>
                    <a:ext uri="{9D8B030D-6E8A-4147-A177-3AD203B41FA5}">
                      <a16:colId xmlns:a16="http://schemas.microsoft.com/office/drawing/2014/main" val="1211658731"/>
                    </a:ext>
                  </a:extLst>
                </a:gridCol>
              </a:tblGrid>
              <a:tr h="300921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1947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139143"/>
                  </a:ext>
                </a:extLst>
              </a:tr>
              <a:tr h="300921">
                <a:tc>
                  <a:txBody>
                    <a:bodyPr/>
                    <a:lstStyle/>
                    <a:p>
                      <a:r>
                        <a:rPr lang="en-US" dirty="0"/>
                        <a:t>1965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535858"/>
                  </a:ext>
                </a:extLst>
              </a:tr>
              <a:tr h="300921">
                <a:tc>
                  <a:txBody>
                    <a:bodyPr/>
                    <a:lstStyle/>
                    <a:p>
                      <a:r>
                        <a:rPr lang="en-US" dirty="0"/>
                        <a:t>1971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004613"/>
                  </a:ext>
                </a:extLst>
              </a:tr>
              <a:tr h="300921">
                <a:tc>
                  <a:txBody>
                    <a:bodyPr/>
                    <a:lstStyle/>
                    <a:p>
                      <a:r>
                        <a:rPr lang="en-US" dirty="0"/>
                        <a:t>1999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986845"/>
                  </a:ext>
                </a:extLst>
              </a:tr>
              <a:tr h="300921">
                <a:tc>
                  <a:txBody>
                    <a:bodyPr/>
                    <a:lstStyle/>
                    <a:p>
                      <a:r>
                        <a:rPr lang="en-US" dirty="0"/>
                        <a:t>2019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172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61013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612BD-7B13-46E4-AA5B-457D25E9A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6936"/>
            <a:ext cx="10515600" cy="939973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Статистичні методи в ТМВ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661FF345-55FA-405B-B9AE-92F1F64461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38349"/>
                <a:ext cx="10515600" cy="483861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uk-UA" dirty="0"/>
                  <a:t>Формули лінійної регресії</a:t>
                </a:r>
              </a:p>
              <a:p>
                <a:pPr marL="0" indent="0">
                  <a:buNone/>
                </a:pPr>
                <a:endParaRPr lang="uk-UA" dirty="0"/>
              </a:p>
              <a:p>
                <a:pPr marL="0" indent="0">
                  <a:buNone/>
                </a:pPr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𝑥𝑦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nary>
                              <m:naryPr>
                                <m:chr m:val="∑"/>
                                <m:subHide m:val="on"/>
                                <m:sup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nary>
                              </m:e>
                            </m:nary>
                          </m:e>
                        </m:nary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baseline="3000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− 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nary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i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kumimoji="0" lang="en-US" sz="2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∑</m:t>
                        </m:r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𝑦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𝑥</m:t>
                            </m:r>
                            <m:r>
                              <a:rPr kumimoji="0" lang="en-US" sz="2800" b="0" i="1" u="none" strike="noStrike" kern="1200" cap="none" spc="0" normalizeH="0" baseline="3000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  <m: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− </m:t>
                            </m:r>
                            <m:nary>
                              <m:naryPr>
                                <m:chr m:val="∑"/>
                                <m:subHide m:val="on"/>
                                <m:supHide m:val="on"/>
                                <m:ctrlPr>
                                  <a:rPr kumimoji="0" lang="en-US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kumimoji="0" lang="en-US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𝑦𝑥</m:t>
                                </m:r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0" lang="en-US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kumimoji="0" lang="en-US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e>
                                </m:nary>
                              </m:e>
                            </m:nary>
                          </m:e>
                        </m:nary>
                      </m:num>
                      <m:den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𝑥</m:t>
                            </m:r>
                            <m:r>
                              <a:rPr kumimoji="0" lang="en-US" sz="2800" b="0" i="1" u="none" strike="noStrike" kern="1200" cap="none" spc="0" normalizeH="0" baseline="3000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  <m: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− ∑</m:t>
                            </m:r>
                            <m: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𝑥</m:t>
                            </m:r>
                            <m: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∑</m:t>
                            </m:r>
                            <m: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𝑥</m:t>
                            </m:r>
                          </m:e>
                        </m:nary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661FF345-55FA-405B-B9AE-92F1F64461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38349"/>
                <a:ext cx="10515600" cy="4838614"/>
              </a:xfrm>
              <a:blipFill>
                <a:blip r:embed="rId2"/>
                <a:stretch>
                  <a:fillRect l="-1217" t="-21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3357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B75CB6-0DCD-4B49-AF77-526996771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/>
              <a:t>Перший етап розвитку ТМВ</a:t>
            </a:r>
            <a:endParaRPr lang="ru-RU" sz="4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0C203F-8AED-463E-9097-6E7EB8283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C63DD3CE-3690-4995-9757-2BCDD1EC5D42}"/>
              </a:ext>
            </a:extLst>
          </p:cNvPr>
          <p:cNvSpPr/>
          <p:nvPr/>
        </p:nvSpPr>
        <p:spPr>
          <a:xfrm>
            <a:off x="4455622" y="2244436"/>
            <a:ext cx="484632" cy="335002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45C8C049-258B-468C-8A47-B4E006BBDFA1}"/>
              </a:ext>
            </a:extLst>
          </p:cNvPr>
          <p:cNvCxnSpPr>
            <a:cxnSpLocks/>
          </p:cNvCxnSpPr>
          <p:nvPr/>
        </p:nvCxnSpPr>
        <p:spPr>
          <a:xfrm>
            <a:off x="7755775" y="2244436"/>
            <a:ext cx="0" cy="33500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7ADAF81-CBCA-4FF8-A136-AC247437DC9A}"/>
              </a:ext>
            </a:extLst>
          </p:cNvPr>
          <p:cNvSpPr txBox="1"/>
          <p:nvPr/>
        </p:nvSpPr>
        <p:spPr>
          <a:xfrm>
            <a:off x="2709949" y="2244436"/>
            <a:ext cx="142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Лібералізм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5C65E2-BFA8-4198-AC7B-F362127D5F75}"/>
              </a:ext>
            </a:extLst>
          </p:cNvPr>
          <p:cNvSpPr txBox="1"/>
          <p:nvPr/>
        </p:nvSpPr>
        <p:spPr>
          <a:xfrm>
            <a:off x="8815646" y="2306782"/>
            <a:ext cx="1359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Геополітика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17C3DA-DFB3-44A2-BC7E-FFC59804A0DE}"/>
              </a:ext>
            </a:extLst>
          </p:cNvPr>
          <p:cNvSpPr txBox="1"/>
          <p:nvPr/>
        </p:nvSpPr>
        <p:spPr>
          <a:xfrm>
            <a:off x="1259375" y="2244436"/>
            <a:ext cx="142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1900</a:t>
            </a:r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AAC3D4-6019-4E5D-A1D7-A419099F744E}"/>
              </a:ext>
            </a:extLst>
          </p:cNvPr>
          <p:cNvSpPr txBox="1"/>
          <p:nvPr/>
        </p:nvSpPr>
        <p:spPr>
          <a:xfrm>
            <a:off x="1221276" y="5225133"/>
            <a:ext cx="1425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1940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1903B8-8C1D-4588-B757-26462065B151}"/>
              </a:ext>
            </a:extLst>
          </p:cNvPr>
          <p:cNvSpPr txBox="1"/>
          <p:nvPr/>
        </p:nvSpPr>
        <p:spPr>
          <a:xfrm>
            <a:off x="8875222" y="4842164"/>
            <a:ext cx="1359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Реалізм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603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C583E-35B8-40DE-AD21-BEADB8938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028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Статистичні методи в ТМВ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763697-DAC6-4327-9E02-36E2F1DC0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6909"/>
            <a:ext cx="10515600" cy="493005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EAABD64-0846-4971-AE1F-B811D3E2BBEE}"/>
              </a:ext>
            </a:extLst>
          </p:cNvPr>
          <p:cNvCxnSpPr/>
          <p:nvPr/>
        </p:nvCxnSpPr>
        <p:spPr>
          <a:xfrm>
            <a:off x="2007087" y="2061557"/>
            <a:ext cx="0" cy="312558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1D4CC61F-B415-4712-9F65-99A1893F3D10}"/>
              </a:ext>
            </a:extLst>
          </p:cNvPr>
          <p:cNvCxnSpPr>
            <a:cxnSpLocks/>
          </p:cNvCxnSpPr>
          <p:nvPr/>
        </p:nvCxnSpPr>
        <p:spPr>
          <a:xfrm>
            <a:off x="2007087" y="5187142"/>
            <a:ext cx="868658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B2E65C-9982-4676-973B-D68708866527}"/>
              </a:ext>
            </a:extLst>
          </p:cNvPr>
          <p:cNvSpPr txBox="1"/>
          <p:nvPr/>
        </p:nvSpPr>
        <p:spPr>
          <a:xfrm>
            <a:off x="2402703" y="5448387"/>
            <a:ext cx="102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1947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D18E99-0260-41FE-B288-7D78FE0BD1F4}"/>
              </a:ext>
            </a:extLst>
          </p:cNvPr>
          <p:cNvSpPr txBox="1"/>
          <p:nvPr/>
        </p:nvSpPr>
        <p:spPr>
          <a:xfrm>
            <a:off x="3931515" y="5448387"/>
            <a:ext cx="102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1965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FDA342-0440-4127-A0EC-73ABD4EB40C0}"/>
              </a:ext>
            </a:extLst>
          </p:cNvPr>
          <p:cNvSpPr txBox="1"/>
          <p:nvPr/>
        </p:nvSpPr>
        <p:spPr>
          <a:xfrm>
            <a:off x="4997110" y="5448387"/>
            <a:ext cx="102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1971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1E2DC6-2A92-45F9-8A70-70A6968519CB}"/>
              </a:ext>
            </a:extLst>
          </p:cNvPr>
          <p:cNvSpPr txBox="1"/>
          <p:nvPr/>
        </p:nvSpPr>
        <p:spPr>
          <a:xfrm>
            <a:off x="6930188" y="5448387"/>
            <a:ext cx="102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1999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9F678E-0BCA-43F9-8F21-C47C6B41A55D}"/>
              </a:ext>
            </a:extLst>
          </p:cNvPr>
          <p:cNvSpPr txBox="1"/>
          <p:nvPr/>
        </p:nvSpPr>
        <p:spPr>
          <a:xfrm>
            <a:off x="8309008" y="5448824"/>
            <a:ext cx="102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2019</a:t>
            </a:r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2799BC-5E1D-463E-9EF9-F91EE18C243B}"/>
              </a:ext>
            </a:extLst>
          </p:cNvPr>
          <p:cNvSpPr txBox="1"/>
          <p:nvPr/>
        </p:nvSpPr>
        <p:spPr>
          <a:xfrm>
            <a:off x="9374603" y="5448387"/>
            <a:ext cx="102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2029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BA3F28-FE33-44F0-81D9-E1538B1912D9}"/>
              </a:ext>
            </a:extLst>
          </p:cNvPr>
          <p:cNvSpPr txBox="1"/>
          <p:nvPr/>
        </p:nvSpPr>
        <p:spPr>
          <a:xfrm>
            <a:off x="1135781" y="4947385"/>
            <a:ext cx="66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0</a:t>
            </a:r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F7F3C4-DB25-49BB-97A2-3FFD9E6FE8E9}"/>
              </a:ext>
            </a:extLst>
          </p:cNvPr>
          <p:cNvSpPr txBox="1"/>
          <p:nvPr/>
        </p:nvSpPr>
        <p:spPr>
          <a:xfrm>
            <a:off x="1135781" y="1876891"/>
            <a:ext cx="66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10</a:t>
            </a:r>
            <a:endParaRPr lang="ru-RU" dirty="0"/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AE637F3A-438E-4A74-ADA6-581DD82FC078}"/>
              </a:ext>
            </a:extLst>
          </p:cNvPr>
          <p:cNvCxnSpPr>
            <a:cxnSpLocks/>
          </p:cNvCxnSpPr>
          <p:nvPr/>
        </p:nvCxnSpPr>
        <p:spPr>
          <a:xfrm flipV="1">
            <a:off x="2618072" y="2430889"/>
            <a:ext cx="1525384" cy="6395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E9AFC528-0295-4728-81B5-0D5CEF60D3D3}"/>
              </a:ext>
            </a:extLst>
          </p:cNvPr>
          <p:cNvCxnSpPr/>
          <p:nvPr/>
        </p:nvCxnSpPr>
        <p:spPr>
          <a:xfrm>
            <a:off x="4143456" y="2430889"/>
            <a:ext cx="1083062" cy="9008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944B02C6-1CCB-410C-8AE9-D01D9280E83F}"/>
              </a:ext>
            </a:extLst>
          </p:cNvPr>
          <p:cNvCxnSpPr/>
          <p:nvPr/>
        </p:nvCxnSpPr>
        <p:spPr>
          <a:xfrm flipV="1">
            <a:off x="5226518" y="2169208"/>
            <a:ext cx="1944303" cy="11624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509D80F7-7997-46B9-93B7-A085A0F2BC95}"/>
              </a:ext>
            </a:extLst>
          </p:cNvPr>
          <p:cNvCxnSpPr/>
          <p:nvPr/>
        </p:nvCxnSpPr>
        <p:spPr>
          <a:xfrm>
            <a:off x="7170821" y="2169208"/>
            <a:ext cx="1482291" cy="230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12819057-80D7-469E-B4D4-F601F05C25F9}"/>
              </a:ext>
            </a:extLst>
          </p:cNvPr>
          <p:cNvCxnSpPr/>
          <p:nvPr/>
        </p:nvCxnSpPr>
        <p:spPr>
          <a:xfrm flipV="1">
            <a:off x="8653112" y="3130836"/>
            <a:ext cx="920816" cy="1344436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Овал 3">
            <a:extLst>
              <a:ext uri="{FF2B5EF4-FFF2-40B4-BE49-F238E27FC236}">
                <a16:creationId xmlns:a16="http://schemas.microsoft.com/office/drawing/2014/main" id="{EEEFB1D4-229A-4EBE-B8FA-6D2A49C72B3F}"/>
              </a:ext>
            </a:extLst>
          </p:cNvPr>
          <p:cNvSpPr/>
          <p:nvPr/>
        </p:nvSpPr>
        <p:spPr>
          <a:xfrm>
            <a:off x="2525830" y="3070460"/>
            <a:ext cx="92242" cy="603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40E768E-6E40-4DF1-A395-E893F8ACB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697" y="3285661"/>
            <a:ext cx="103641" cy="7315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49DF4F7-AD38-47FA-B915-6A217DCCD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1635" y="2394310"/>
            <a:ext cx="103641" cy="73158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4D92F83-7E46-4131-9FC2-9C1AB3CF1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0085" y="2142093"/>
            <a:ext cx="103641" cy="73158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8DF294D-3FED-4201-9C08-C4CDFFE07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1291" y="4428172"/>
            <a:ext cx="103641" cy="73158"/>
          </a:xfrm>
          <a:prstGeom prst="rect">
            <a:avLst/>
          </a:prstGeom>
        </p:spPr>
      </p:pic>
      <p:sp>
        <p:nvSpPr>
          <p:cNvPr id="32" name="Овал 31">
            <a:extLst>
              <a:ext uri="{FF2B5EF4-FFF2-40B4-BE49-F238E27FC236}">
                <a16:creationId xmlns:a16="http://schemas.microsoft.com/office/drawing/2014/main" id="{175F9D4A-FDB5-4BE9-A1E6-D85E3CA9F6CF}"/>
              </a:ext>
            </a:extLst>
          </p:cNvPr>
          <p:cNvSpPr/>
          <p:nvPr/>
        </p:nvSpPr>
        <p:spPr>
          <a:xfrm>
            <a:off x="9572396" y="3070460"/>
            <a:ext cx="92242" cy="10804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417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C00658-7C59-4BC4-B14B-F8A3C7D76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3719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Основні онтологічні тези Загальної теорії систем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4137BD-3602-4A43-9458-4233E7361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5345"/>
            <a:ext cx="10515600" cy="4971618"/>
          </a:xfrm>
        </p:spPr>
        <p:txBody>
          <a:bodyPr>
            <a:normAutofit/>
          </a:bodyPr>
          <a:lstStyle/>
          <a:p>
            <a:r>
              <a:rPr lang="uk-UA" sz="2000" dirty="0"/>
              <a:t>Наявність універсального субстанціонального зв’язку між всіма явищами, що створюють перцептивну реальність</a:t>
            </a:r>
          </a:p>
          <a:p>
            <a:r>
              <a:rPr lang="uk-UA" sz="2000" dirty="0"/>
              <a:t>Взаємодія призводить до взаємозалежності</a:t>
            </a:r>
          </a:p>
          <a:p>
            <a:r>
              <a:rPr lang="uk-UA" sz="2000" dirty="0"/>
              <a:t>Функціональна спеціалізація має наслідком зростання ефективності поряд зі зменшенням адаптивності</a:t>
            </a:r>
          </a:p>
          <a:p>
            <a:r>
              <a:rPr lang="uk-UA" sz="2000" dirty="0"/>
              <a:t>Структура є принципом організації взаємодій між елементами системи</a:t>
            </a:r>
          </a:p>
          <a:p>
            <a:r>
              <a:rPr lang="uk-UA" sz="2000" dirty="0"/>
              <a:t>Структура домінує над елементами системи</a:t>
            </a:r>
          </a:p>
          <a:p>
            <a:r>
              <a:rPr lang="uk-UA" sz="2000" dirty="0"/>
              <a:t>Система підпорядкована впливу її середовища</a:t>
            </a:r>
          </a:p>
          <a:p>
            <a:r>
              <a:rPr lang="uk-UA" sz="2000" dirty="0"/>
              <a:t>Сучасні та майбутні стани системи є функцією від її попереднього розвитку</a:t>
            </a:r>
          </a:p>
          <a:p>
            <a:r>
              <a:rPr lang="uk-UA" sz="2000" dirty="0"/>
              <a:t>Складним некерованим системам притаманна автомодельна динаміка розвитку (вибуховий характер змін станів системи)</a:t>
            </a:r>
          </a:p>
          <a:p>
            <a:r>
              <a:rPr lang="uk-UA" sz="2000" dirty="0"/>
              <a:t>Самоорганізація системи призводить до зменшення припустимих (можливих) станів системи в майбутньому</a:t>
            </a:r>
          </a:p>
          <a:p>
            <a:endParaRPr lang="uk-UA" sz="2000" dirty="0"/>
          </a:p>
          <a:p>
            <a:endParaRPr lang="uk-UA" sz="2000" dirty="0"/>
          </a:p>
          <a:p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155929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93C8C-FBFF-462B-A3B9-C743777F6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2031"/>
          </a:xfrm>
        </p:spPr>
        <p:txBody>
          <a:bodyPr>
            <a:normAutofit/>
          </a:bodyPr>
          <a:lstStyle/>
          <a:p>
            <a:r>
              <a:rPr lang="uk-UA" sz="3200" b="1" dirty="0"/>
              <a:t>Структурно-функціональний аналіз </a:t>
            </a:r>
            <a:endParaRPr lang="ru-RU" sz="32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256789-1B4C-4A51-8663-C6FF98D25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029200"/>
          </a:xfrm>
        </p:spPr>
        <p:txBody>
          <a:bodyPr>
            <a:normAutofit/>
          </a:bodyPr>
          <a:lstStyle/>
          <a:p>
            <a:r>
              <a:rPr lang="uk-UA" sz="1800" dirty="0"/>
              <a:t>Т. Парсонс</a:t>
            </a:r>
          </a:p>
          <a:p>
            <a:r>
              <a:rPr lang="uk-UA" sz="1800" dirty="0"/>
              <a:t>Р. </a:t>
            </a:r>
            <a:r>
              <a:rPr lang="uk-UA" sz="1800" dirty="0" err="1"/>
              <a:t>Мертон</a:t>
            </a:r>
            <a:endParaRPr lang="uk-UA" sz="1800" dirty="0"/>
          </a:p>
          <a:p>
            <a:pPr marL="0" indent="0">
              <a:buNone/>
            </a:pPr>
            <a:r>
              <a:rPr lang="uk-UA" sz="1800" dirty="0"/>
              <a:t>Функції:</a:t>
            </a:r>
          </a:p>
          <a:p>
            <a:r>
              <a:rPr lang="uk-UA" sz="1800" dirty="0"/>
              <a:t>Збереження форми (родина, мала соціальна група)</a:t>
            </a:r>
          </a:p>
          <a:p>
            <a:r>
              <a:rPr lang="uk-UA" sz="1800" dirty="0"/>
              <a:t>Пристосування (економіка, наука)</a:t>
            </a:r>
          </a:p>
          <a:p>
            <a:r>
              <a:rPr lang="uk-UA" sz="1800" dirty="0"/>
              <a:t>Досягнення мети (політика, виробництво)</a:t>
            </a:r>
          </a:p>
          <a:p>
            <a:r>
              <a:rPr lang="uk-UA" sz="1800" dirty="0"/>
              <a:t>Інтеграція (культура, релігія)</a:t>
            </a:r>
          </a:p>
          <a:p>
            <a:pPr marL="0" indent="0">
              <a:buNone/>
            </a:pPr>
            <a:r>
              <a:rPr lang="uk-UA" sz="1800" dirty="0"/>
              <a:t>Мотиви-цінності:</a:t>
            </a:r>
          </a:p>
          <a:p>
            <a:r>
              <a:rPr lang="uk-UA" sz="1800" dirty="0"/>
              <a:t>Універсальні-партикулярні</a:t>
            </a:r>
          </a:p>
          <a:p>
            <a:r>
              <a:rPr lang="uk-UA" sz="1800" dirty="0" err="1"/>
              <a:t>Аскріпція</a:t>
            </a:r>
            <a:r>
              <a:rPr lang="uk-UA" sz="1800" dirty="0"/>
              <a:t>-досягнення</a:t>
            </a:r>
          </a:p>
          <a:p>
            <a:r>
              <a:rPr lang="uk-UA" sz="1800" dirty="0" err="1"/>
              <a:t>Самоорієнтація</a:t>
            </a:r>
            <a:r>
              <a:rPr lang="uk-UA" sz="1800" dirty="0"/>
              <a:t>-колективна орієнтація</a:t>
            </a:r>
          </a:p>
          <a:p>
            <a:r>
              <a:rPr lang="uk-UA" sz="1800" dirty="0"/>
              <a:t>Емоційність-емоційна нейтральність</a:t>
            </a:r>
          </a:p>
          <a:p>
            <a:r>
              <a:rPr lang="uk-UA" sz="1800" dirty="0"/>
              <a:t>Конкретність-загальність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935532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DF15CE-7D14-4D7B-8F5A-F1EF1894B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3471"/>
          </a:xfrm>
        </p:spPr>
        <p:txBody>
          <a:bodyPr/>
          <a:lstStyle/>
          <a:p>
            <a:r>
              <a:rPr lang="uk-UA" sz="4000" b="1" dirty="0">
                <a:solidFill>
                  <a:prstClr val="black"/>
                </a:solidFill>
                <a:latin typeface="Calibri Light" panose="020F0302020204030204"/>
              </a:rPr>
              <a:t>Третій</a:t>
            </a:r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етап розвитку ТМВ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C0E492-BC09-4450-8CCE-55839914CAA2}"/>
              </a:ext>
            </a:extLst>
          </p:cNvPr>
          <p:cNvSpPr txBox="1"/>
          <p:nvPr/>
        </p:nvSpPr>
        <p:spPr>
          <a:xfrm>
            <a:off x="838200" y="1487978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1970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199391-F609-4FC6-BF15-ECFBC6EA70CF}"/>
              </a:ext>
            </a:extLst>
          </p:cNvPr>
          <p:cNvSpPr txBox="1"/>
          <p:nvPr/>
        </p:nvSpPr>
        <p:spPr>
          <a:xfrm>
            <a:off x="838200" y="5885411"/>
            <a:ext cx="666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1990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F83CB17-008E-4290-8001-FF2B2CA12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4417" y="1857310"/>
            <a:ext cx="518205" cy="336528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9D26B03-94A4-4D3A-9EA3-FD5A21375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3587" y="1857308"/>
            <a:ext cx="1414395" cy="49381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142BE35-4024-446C-9EB9-438746B7A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4018" y="1857309"/>
            <a:ext cx="1475360" cy="493819"/>
          </a:xfrm>
          <a:prstGeom prst="rect">
            <a:avLst/>
          </a:prstGeom>
        </p:spPr>
      </p:pic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F88B43E0-ACB0-406D-98F8-1CD64396735F}"/>
              </a:ext>
            </a:extLst>
          </p:cNvPr>
          <p:cNvCxnSpPr/>
          <p:nvPr/>
        </p:nvCxnSpPr>
        <p:spPr>
          <a:xfrm>
            <a:off x="3424844" y="1857309"/>
            <a:ext cx="0" cy="336528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114914C-FE8C-423E-8AAC-FFCDCDABE3ED}"/>
              </a:ext>
            </a:extLst>
          </p:cNvPr>
          <p:cNvSpPr/>
          <p:nvPr/>
        </p:nvSpPr>
        <p:spPr>
          <a:xfrm>
            <a:off x="3214845" y="2473693"/>
            <a:ext cx="6157778" cy="67376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Міжнародна політична економія</a:t>
            </a:r>
            <a:endParaRPr lang="ru-RU" dirty="0"/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1538D26A-9501-4737-A1B6-F646D9EF80DA}"/>
              </a:ext>
            </a:extLst>
          </p:cNvPr>
          <p:cNvCxnSpPr/>
          <p:nvPr/>
        </p:nvCxnSpPr>
        <p:spPr>
          <a:xfrm>
            <a:off x="6959065" y="3147461"/>
            <a:ext cx="0" cy="2075133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7328AA5-8F43-402B-9C39-590EE5B00469}"/>
              </a:ext>
            </a:extLst>
          </p:cNvPr>
          <p:cNvSpPr txBox="1"/>
          <p:nvPr/>
        </p:nvSpPr>
        <p:spPr>
          <a:xfrm>
            <a:off x="4904077" y="3244334"/>
            <a:ext cx="2165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Теорія Світ Системи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AF919B-D0B4-4F63-B8C1-C69AB0A0D7DB}"/>
              </a:ext>
            </a:extLst>
          </p:cNvPr>
          <p:cNvSpPr txBox="1"/>
          <p:nvPr/>
        </p:nvSpPr>
        <p:spPr>
          <a:xfrm>
            <a:off x="9526386" y="3288268"/>
            <a:ext cx="1414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Неореалізм</a:t>
            </a:r>
          </a:p>
          <a:p>
            <a:r>
              <a:rPr lang="uk-UA" dirty="0"/>
              <a:t>(Системний аналіз + МПЕ)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7356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34B9BD-A0F1-42A1-B757-14601A84D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Основні онтологічні тези лібералізму в рамка МПЕ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6A0F6-7405-4D5A-97F1-E705FFD58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8967"/>
            <a:ext cx="10515600" cy="5087996"/>
          </a:xfrm>
        </p:spPr>
        <p:txBody>
          <a:bodyPr/>
          <a:lstStyle/>
          <a:p>
            <a:r>
              <a:rPr lang="uk-UA" dirty="0"/>
              <a:t>Економічний детермінізм</a:t>
            </a:r>
          </a:p>
          <a:p>
            <a:r>
              <a:rPr lang="uk-UA" dirty="0"/>
              <a:t>Множинність міжнародних акторів</a:t>
            </a:r>
          </a:p>
          <a:p>
            <a:r>
              <a:rPr lang="uk-UA" dirty="0"/>
              <a:t>Концепція «транснаціональних відносин», теза про відсутність монополії держави на міжнародну суб’єктність</a:t>
            </a:r>
          </a:p>
          <a:p>
            <a:r>
              <a:rPr lang="uk-UA" dirty="0"/>
              <a:t>Концепція «спільного блага», можливість одночасного виграшу для всіх (співробітництво може виникати як результат егоїстичної поведінки автономних акторів)</a:t>
            </a:r>
            <a:endParaRPr lang="en-US" dirty="0"/>
          </a:p>
          <a:p>
            <a:r>
              <a:rPr lang="uk-UA" dirty="0"/>
              <a:t>«Теорія режимів»</a:t>
            </a:r>
          </a:p>
          <a:p>
            <a:endParaRPr lang="uk-UA" dirty="0"/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249100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791DC-49A5-42FA-905C-8A467C141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5653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Ліберальний напрямок МПЕ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7400FC-2420-4169-9BAD-FD7CC6DB2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3905"/>
            <a:ext cx="10515600" cy="5063058"/>
          </a:xfrm>
        </p:spPr>
        <p:txBody>
          <a:bodyPr/>
          <a:lstStyle/>
          <a:p>
            <a:r>
              <a:rPr lang="uk-UA" dirty="0"/>
              <a:t>Р. </a:t>
            </a:r>
            <a:r>
              <a:rPr lang="uk-UA" dirty="0" err="1"/>
              <a:t>Кохен</a:t>
            </a:r>
            <a:endParaRPr lang="uk-UA" dirty="0"/>
          </a:p>
          <a:p>
            <a:r>
              <a:rPr lang="uk-UA" dirty="0" err="1"/>
              <a:t>Дж</a:t>
            </a:r>
            <a:r>
              <a:rPr lang="uk-UA" dirty="0"/>
              <a:t>. Най</a:t>
            </a:r>
          </a:p>
          <a:p>
            <a:r>
              <a:rPr lang="uk-UA" dirty="0"/>
              <a:t>С. </a:t>
            </a:r>
            <a:r>
              <a:rPr lang="uk-UA" dirty="0" err="1"/>
              <a:t>Стрейндж</a:t>
            </a:r>
            <a:endParaRPr lang="uk-UA" dirty="0"/>
          </a:p>
          <a:p>
            <a:r>
              <a:rPr lang="uk-UA" dirty="0"/>
              <a:t>Б. </a:t>
            </a:r>
            <a:r>
              <a:rPr lang="uk-UA" dirty="0" err="1"/>
              <a:t>Рассет</a:t>
            </a:r>
            <a:endParaRPr lang="uk-UA" dirty="0"/>
          </a:p>
          <a:p>
            <a:r>
              <a:rPr lang="uk-UA" dirty="0"/>
              <a:t>Д. </a:t>
            </a:r>
            <a:r>
              <a:rPr lang="uk-UA" dirty="0" err="1"/>
              <a:t>Снайдел</a:t>
            </a:r>
            <a:endParaRPr lang="uk-UA" dirty="0"/>
          </a:p>
          <a:p>
            <a:r>
              <a:rPr lang="uk-UA" dirty="0" err="1"/>
              <a:t>Дж</a:t>
            </a:r>
            <a:r>
              <a:rPr lang="uk-UA" dirty="0"/>
              <a:t>. </a:t>
            </a:r>
            <a:r>
              <a:rPr lang="uk-UA" dirty="0" err="1"/>
              <a:t>Раггі</a:t>
            </a:r>
            <a:endParaRPr lang="uk-UA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7460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8DFC63-2A3B-4B18-AB58-EFC9B2451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3965"/>
          </a:xfrm>
        </p:spPr>
        <p:txBody>
          <a:bodyPr>
            <a:normAutofit/>
          </a:bodyPr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Основні онтологічні тези реалізму в рамка МПЕ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9BF619-29F3-48A2-9411-0EB8F976B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3905"/>
            <a:ext cx="10515600" cy="5063058"/>
          </a:xfrm>
        </p:spPr>
        <p:txBody>
          <a:bodyPr/>
          <a:lstStyle/>
          <a:p>
            <a:r>
              <a:rPr lang="uk-UA" dirty="0"/>
              <a:t>Примат суверенних держав у всіх сферах міжнародних відносин</a:t>
            </a:r>
          </a:p>
          <a:p>
            <a:r>
              <a:rPr lang="uk-UA" dirty="0"/>
              <a:t>Примат політичного (безпекового) аспекту в міжнародних відносинах</a:t>
            </a:r>
          </a:p>
          <a:p>
            <a:r>
              <a:rPr lang="uk-UA" dirty="0"/>
              <a:t>Держава в МВ – цілісний раціональний актор</a:t>
            </a:r>
          </a:p>
          <a:p>
            <a:pPr marL="0" indent="0">
              <a:buNone/>
            </a:pPr>
            <a:r>
              <a:rPr lang="uk-UA" dirty="0"/>
              <a:t>Новації:</a:t>
            </a:r>
          </a:p>
          <a:p>
            <a:r>
              <a:rPr lang="uk-UA" dirty="0"/>
              <a:t>Визнання діалектики політичних та економічних аспектів в міжнародних відносинах (</a:t>
            </a:r>
            <a:r>
              <a:rPr lang="en-US" dirty="0"/>
              <a:t>i.e. </a:t>
            </a:r>
            <a:r>
              <a:rPr lang="uk-UA" dirty="0"/>
              <a:t>роль економіки в силовому потенціалі держави)</a:t>
            </a:r>
            <a:endParaRPr lang="en-US" dirty="0"/>
          </a:p>
          <a:p>
            <a:r>
              <a:rPr lang="uk-UA" dirty="0"/>
              <a:t>Концепція «</a:t>
            </a:r>
            <a:r>
              <a:rPr lang="uk-UA" dirty="0" err="1"/>
              <a:t>гегемонічної</a:t>
            </a:r>
            <a:r>
              <a:rPr lang="uk-UA" dirty="0"/>
              <a:t> стабільності»</a:t>
            </a:r>
          </a:p>
        </p:txBody>
      </p:sp>
    </p:spTree>
    <p:extLst>
      <p:ext uri="{BB962C8B-B14F-4D97-AF65-F5344CB8AC3E}">
        <p14:creationId xmlns:p14="http://schemas.microsoft.com/office/powerpoint/2010/main" val="37480286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0DE3C7-AADF-48EA-844F-116033526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4089"/>
          </a:xfrm>
        </p:spPr>
        <p:txBody>
          <a:bodyPr>
            <a:normAutofit/>
          </a:bodyPr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Реалістичний напрямок МПЕ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8FA8CE-1489-412F-B202-524BD25FE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6785"/>
            <a:ext cx="10515600" cy="4880178"/>
          </a:xfrm>
        </p:spPr>
        <p:txBody>
          <a:bodyPr/>
          <a:lstStyle/>
          <a:p>
            <a:r>
              <a:rPr lang="uk-UA" dirty="0"/>
              <a:t>Ч. </a:t>
            </a:r>
            <a:r>
              <a:rPr lang="uk-UA" dirty="0" err="1"/>
              <a:t>Кіндльбергер</a:t>
            </a:r>
            <a:endParaRPr lang="uk-UA" dirty="0"/>
          </a:p>
          <a:p>
            <a:r>
              <a:rPr lang="uk-UA" dirty="0"/>
              <a:t>Р. </a:t>
            </a:r>
            <a:r>
              <a:rPr lang="uk-UA" dirty="0" err="1"/>
              <a:t>Гілпін</a:t>
            </a:r>
            <a:endParaRPr lang="uk-UA" dirty="0"/>
          </a:p>
          <a:p>
            <a:r>
              <a:rPr lang="uk-UA" dirty="0"/>
              <a:t>С. </a:t>
            </a:r>
            <a:r>
              <a:rPr lang="uk-UA" dirty="0" err="1"/>
              <a:t>Краснер</a:t>
            </a:r>
            <a:endParaRPr lang="uk-UA" dirty="0"/>
          </a:p>
          <a:p>
            <a:r>
              <a:rPr lang="uk-UA" dirty="0"/>
              <a:t>М. </a:t>
            </a:r>
            <a:r>
              <a:rPr lang="uk-UA" dirty="0" err="1"/>
              <a:t>Олсон</a:t>
            </a:r>
            <a:endParaRPr lang="uk-UA" dirty="0"/>
          </a:p>
          <a:p>
            <a:r>
              <a:rPr lang="uk-UA" dirty="0"/>
              <a:t>П. Кеннеді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5421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714EC7-C52E-4E58-88DD-8AC8BBF3C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3719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Теорія Світ Системи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0B4CCA-4343-4D9D-8ED7-6A6C9A5DA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8844"/>
            <a:ext cx="10515600" cy="5038119"/>
          </a:xfrm>
        </p:spPr>
        <p:txBody>
          <a:bodyPr>
            <a:normAutofit lnSpcReduction="10000"/>
          </a:bodyPr>
          <a:lstStyle/>
          <a:p>
            <a:r>
              <a:rPr lang="uk-UA" dirty="0"/>
              <a:t>Примат економіки над політикою</a:t>
            </a:r>
          </a:p>
          <a:p>
            <a:r>
              <a:rPr lang="uk-UA" dirty="0"/>
              <a:t>Капіталізм – це світова система глобальних ринків</a:t>
            </a:r>
          </a:p>
          <a:p>
            <a:r>
              <a:rPr lang="uk-UA" dirty="0"/>
              <a:t>Капіталізм – це європейський проект інтеграції локальних, регіональних ринків в єдиний господарчий комплекс</a:t>
            </a:r>
          </a:p>
          <a:p>
            <a:r>
              <a:rPr lang="uk-UA" dirty="0"/>
              <a:t>Світ Система базується на експлуатації</a:t>
            </a:r>
          </a:p>
          <a:p>
            <a:r>
              <a:rPr lang="uk-UA" dirty="0"/>
              <a:t>Світ Система складається з центру, </a:t>
            </a:r>
            <a:r>
              <a:rPr lang="uk-UA" dirty="0" err="1"/>
              <a:t>напів</a:t>
            </a:r>
            <a:r>
              <a:rPr lang="uk-UA" dirty="0"/>
              <a:t>-периферії, периферії та окраїни, залежно від долі доданої вартості, що акумулюється</a:t>
            </a:r>
          </a:p>
          <a:p>
            <a:r>
              <a:rPr lang="uk-UA" dirty="0"/>
              <a:t>Світ Система розвивається через цикли гегемонії</a:t>
            </a:r>
          </a:p>
          <a:p>
            <a:r>
              <a:rPr lang="uk-UA" dirty="0"/>
              <a:t>У Світ Системі спостерігаються довготривалі макроекономічні цикли, що спричиняють масштабні перетворення в політиці та інших сферах суспільного життя</a:t>
            </a:r>
          </a:p>
        </p:txBody>
      </p:sp>
    </p:spTree>
    <p:extLst>
      <p:ext uri="{BB962C8B-B14F-4D97-AF65-F5344CB8AC3E}">
        <p14:creationId xmlns:p14="http://schemas.microsoft.com/office/powerpoint/2010/main" val="467823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F5CEB-0AF6-4C08-B910-C38DBB88B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2402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Теорія Світ Системи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05DD99-1A90-47CB-97C4-73C86BD58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342"/>
            <a:ext cx="10515600" cy="5104621"/>
          </a:xfrm>
        </p:spPr>
        <p:txBody>
          <a:bodyPr/>
          <a:lstStyle/>
          <a:p>
            <a:r>
              <a:rPr lang="uk-UA" dirty="0"/>
              <a:t>І. </a:t>
            </a:r>
            <a:r>
              <a:rPr lang="uk-UA" dirty="0" err="1"/>
              <a:t>Валлерсайн</a:t>
            </a:r>
            <a:endParaRPr lang="uk-UA" dirty="0"/>
          </a:p>
          <a:p>
            <a:r>
              <a:rPr lang="uk-UA" dirty="0"/>
              <a:t>С. Амін</a:t>
            </a:r>
          </a:p>
          <a:p>
            <a:r>
              <a:rPr lang="uk-UA" dirty="0" err="1"/>
              <a:t>Дж</a:t>
            </a:r>
            <a:r>
              <a:rPr lang="uk-UA" dirty="0"/>
              <a:t>. </a:t>
            </a:r>
            <a:r>
              <a:rPr lang="uk-UA" dirty="0" err="1"/>
              <a:t>Аріггі</a:t>
            </a:r>
            <a:endParaRPr lang="uk-UA" dirty="0"/>
          </a:p>
          <a:p>
            <a:r>
              <a:rPr lang="uk-UA" dirty="0"/>
              <a:t>А.-Г. Франк</a:t>
            </a:r>
          </a:p>
          <a:p>
            <a:r>
              <a:rPr lang="uk-UA" dirty="0" err="1"/>
              <a:t>Дж</a:t>
            </a:r>
            <a:r>
              <a:rPr lang="uk-UA" dirty="0"/>
              <a:t>. </a:t>
            </a:r>
            <a:r>
              <a:rPr lang="uk-UA" dirty="0" err="1"/>
              <a:t>Модельскі</a:t>
            </a:r>
            <a:endParaRPr lang="uk-UA" dirty="0"/>
          </a:p>
          <a:p>
            <a:r>
              <a:rPr lang="uk-UA" dirty="0"/>
              <a:t>К. </a:t>
            </a:r>
            <a:r>
              <a:rPr lang="uk-UA" dirty="0" err="1"/>
              <a:t>Чейз-Данн</a:t>
            </a:r>
            <a:endParaRPr lang="uk-UA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4367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C23C11-6A96-4F5F-A72C-0EA9B8EF2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Е. Кант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107475-EAE4-4063-AB89-E6CFC6763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Мир є абсолютною цінністю</a:t>
            </a:r>
          </a:p>
          <a:p>
            <a:r>
              <a:rPr lang="uk-UA" dirty="0"/>
              <a:t>Стан миру є історичною закономірністю</a:t>
            </a:r>
          </a:p>
          <a:p>
            <a:r>
              <a:rPr lang="uk-UA" dirty="0"/>
              <a:t>Мир потребує постійних зусиль для встановлення миру</a:t>
            </a:r>
          </a:p>
          <a:p>
            <a:r>
              <a:rPr lang="uk-UA" dirty="0"/>
              <a:t>Фундаментальна роль права в процесі встановлення миру</a:t>
            </a:r>
          </a:p>
          <a:p>
            <a:r>
              <a:rPr lang="uk-UA" dirty="0"/>
              <a:t>Мир є функцією від легального суспільно-політичного порядку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2870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54253-5087-4D2D-A08F-FBC4C0351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2279"/>
          </a:xfrm>
        </p:spPr>
        <p:txBody>
          <a:bodyPr>
            <a:normAutofit/>
          </a:bodyPr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Четвертий етап розвитку ТМВ</a:t>
            </a:r>
            <a:endParaRPr lang="ru-RU" dirty="0"/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0ACC9060-5FBF-40EE-A00A-098B01FEFA64}"/>
              </a:ext>
            </a:extLst>
          </p:cNvPr>
          <p:cNvCxnSpPr/>
          <p:nvPr/>
        </p:nvCxnSpPr>
        <p:spPr>
          <a:xfrm>
            <a:off x="2943144" y="1555791"/>
            <a:ext cx="0" cy="43392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CB9F9793-48C1-4E06-972B-10F3348A94F2}"/>
              </a:ext>
            </a:extLst>
          </p:cNvPr>
          <p:cNvCxnSpPr/>
          <p:nvPr/>
        </p:nvCxnSpPr>
        <p:spPr>
          <a:xfrm>
            <a:off x="9548261" y="1487540"/>
            <a:ext cx="0" cy="4407495"/>
          </a:xfrm>
          <a:prstGeom prst="straightConnector1">
            <a:avLst/>
          </a:prstGeom>
          <a:ln w="130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B0EA297-D1D2-463D-B388-5D0BB13474D7}"/>
              </a:ext>
            </a:extLst>
          </p:cNvPr>
          <p:cNvSpPr txBox="1"/>
          <p:nvPr/>
        </p:nvSpPr>
        <p:spPr>
          <a:xfrm>
            <a:off x="9991030" y="1712456"/>
            <a:ext cx="1362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Неореалізм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2A0FC7-F433-424C-985B-9240A1DE8586}"/>
              </a:ext>
            </a:extLst>
          </p:cNvPr>
          <p:cNvSpPr txBox="1"/>
          <p:nvPr/>
        </p:nvSpPr>
        <p:spPr>
          <a:xfrm>
            <a:off x="356135" y="1487540"/>
            <a:ext cx="702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1990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C32764-C460-443E-9935-0B0625C352EC}"/>
              </a:ext>
            </a:extLst>
          </p:cNvPr>
          <p:cNvSpPr txBox="1"/>
          <p:nvPr/>
        </p:nvSpPr>
        <p:spPr>
          <a:xfrm>
            <a:off x="356135" y="5870533"/>
            <a:ext cx="702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2010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950BFC-CFE3-4590-AC87-328E93E8651F}"/>
              </a:ext>
            </a:extLst>
          </p:cNvPr>
          <p:cNvSpPr txBox="1"/>
          <p:nvPr/>
        </p:nvSpPr>
        <p:spPr>
          <a:xfrm>
            <a:off x="1334708" y="1706332"/>
            <a:ext cx="1309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Лібералізм</a:t>
            </a:r>
            <a:endParaRPr lang="ru-RU" dirty="0"/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5B89DD27-19B7-456E-99A8-A569E6768805}"/>
              </a:ext>
            </a:extLst>
          </p:cNvPr>
          <p:cNvCxnSpPr>
            <a:cxnSpLocks/>
          </p:cNvCxnSpPr>
          <p:nvPr/>
        </p:nvCxnSpPr>
        <p:spPr>
          <a:xfrm>
            <a:off x="7748336" y="1555791"/>
            <a:ext cx="0" cy="441187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B74ED522-B70C-4373-9610-03A2AA422C35}"/>
              </a:ext>
            </a:extLst>
          </p:cNvPr>
          <p:cNvCxnSpPr>
            <a:cxnSpLocks/>
          </p:cNvCxnSpPr>
          <p:nvPr/>
        </p:nvCxnSpPr>
        <p:spPr>
          <a:xfrm>
            <a:off x="5119036" y="1982804"/>
            <a:ext cx="0" cy="39848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30789BD-674E-460C-81C5-210CBA95D4B2}"/>
              </a:ext>
            </a:extLst>
          </p:cNvPr>
          <p:cNvSpPr txBox="1"/>
          <p:nvPr/>
        </p:nvSpPr>
        <p:spPr>
          <a:xfrm>
            <a:off x="3386996" y="2668822"/>
            <a:ext cx="170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Конструктивізм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DE9368-D37A-48B2-A3B3-D5C897F302AD}"/>
              </a:ext>
            </a:extLst>
          </p:cNvPr>
          <p:cNvSpPr txBox="1"/>
          <p:nvPr/>
        </p:nvSpPr>
        <p:spPr>
          <a:xfrm>
            <a:off x="5622498" y="2016455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Теорія Світ-Системи</a:t>
            </a:r>
            <a:endParaRPr lang="ru-RU" dirty="0"/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692FC753-D5DD-41D7-A933-02CF1F6ACA9C}"/>
              </a:ext>
            </a:extLst>
          </p:cNvPr>
          <p:cNvCxnSpPr/>
          <p:nvPr/>
        </p:nvCxnSpPr>
        <p:spPr>
          <a:xfrm>
            <a:off x="2943144" y="1982804"/>
            <a:ext cx="217589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AA18E6F2-CE5B-4353-A315-E458F0569E74}"/>
              </a:ext>
            </a:extLst>
          </p:cNvPr>
          <p:cNvCxnSpPr>
            <a:cxnSpLocks/>
          </p:cNvCxnSpPr>
          <p:nvPr/>
        </p:nvCxnSpPr>
        <p:spPr>
          <a:xfrm>
            <a:off x="7757962" y="1982804"/>
            <a:ext cx="179029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50645A72-923C-49B6-B704-50EE3F0D35E6}"/>
              </a:ext>
            </a:extLst>
          </p:cNvPr>
          <p:cNvCxnSpPr/>
          <p:nvPr/>
        </p:nvCxnSpPr>
        <p:spPr>
          <a:xfrm>
            <a:off x="4010451" y="3724171"/>
            <a:ext cx="0" cy="216962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7DA5E8C-290F-4603-A544-B4F850143E01}"/>
              </a:ext>
            </a:extLst>
          </p:cNvPr>
          <p:cNvSpPr txBox="1"/>
          <p:nvPr/>
        </p:nvSpPr>
        <p:spPr>
          <a:xfrm>
            <a:off x="3111591" y="3354839"/>
            <a:ext cx="1984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Гендерні студії МВ</a:t>
            </a:r>
            <a:endParaRPr lang="ru-RU" dirty="0"/>
          </a:p>
        </p:txBody>
      </p: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91B3F278-53F5-4ADC-95A0-84265F226781}"/>
              </a:ext>
            </a:extLst>
          </p:cNvPr>
          <p:cNvCxnSpPr/>
          <p:nvPr/>
        </p:nvCxnSpPr>
        <p:spPr>
          <a:xfrm>
            <a:off x="6628306" y="3724171"/>
            <a:ext cx="0" cy="224349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DBBEBCE-C6A0-4498-BBDD-2366F48B0E66}"/>
              </a:ext>
            </a:extLst>
          </p:cNvPr>
          <p:cNvSpPr txBox="1"/>
          <p:nvPr/>
        </p:nvSpPr>
        <p:spPr>
          <a:xfrm>
            <a:off x="5618066" y="3298326"/>
            <a:ext cx="212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Екологічні студії МВ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01891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36F4A9-DAA0-40BB-89BC-340E2EA62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5777"/>
          </a:xfrm>
        </p:spPr>
        <p:txBody>
          <a:bodyPr>
            <a:normAutofit/>
          </a:bodyPr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Конструктивізм в міжнародних дослідженнях</a:t>
            </a: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A82547F0-C26E-4784-8B1D-34EBC247E5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4622111"/>
              </p:ext>
            </p:extLst>
          </p:nvPr>
        </p:nvGraphicFramePr>
        <p:xfrm>
          <a:off x="838200" y="1097282"/>
          <a:ext cx="10724804" cy="54406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94184">
                  <a:extLst>
                    <a:ext uri="{9D8B030D-6E8A-4147-A177-3AD203B41FA5}">
                      <a16:colId xmlns:a16="http://schemas.microsoft.com/office/drawing/2014/main" val="585051284"/>
                    </a:ext>
                  </a:extLst>
                </a:gridCol>
                <a:gridCol w="7730620">
                  <a:extLst>
                    <a:ext uri="{9D8B030D-6E8A-4147-A177-3AD203B41FA5}">
                      <a16:colId xmlns:a16="http://schemas.microsoft.com/office/drawing/2014/main" val="1184956814"/>
                    </a:ext>
                  </a:extLst>
                </a:gridCol>
              </a:tblGrid>
              <a:tr h="614165">
                <a:tc>
                  <a:txBody>
                    <a:bodyPr/>
                    <a:lstStyle/>
                    <a:p>
                      <a:r>
                        <a:rPr lang="uk-UA" noProof="0" dirty="0"/>
                        <a:t>Суб’єкт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Індивідуальні та колективні ідентичності (первині </a:t>
                      </a:r>
                      <a:r>
                        <a:rPr lang="uk-UA" dirty="0" err="1"/>
                        <a:t>інтерсуб’єктивні</a:t>
                      </a:r>
                      <a:r>
                        <a:rPr lang="uk-UA" dirty="0"/>
                        <a:t> структури, що надають значення феноменам матеріального світу)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809531"/>
                  </a:ext>
                </a:extLst>
              </a:tr>
              <a:tr h="411433">
                <a:tc>
                  <a:txBody>
                    <a:bodyPr/>
                    <a:lstStyle/>
                    <a:p>
                      <a:r>
                        <a:rPr lang="uk-UA" dirty="0"/>
                        <a:t>Інтереси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Інтереси створюються в процесі соціальної взаємодії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423526"/>
                  </a:ext>
                </a:extLst>
              </a:tr>
              <a:tr h="614165">
                <a:tc>
                  <a:txBody>
                    <a:bodyPr/>
                    <a:lstStyle/>
                    <a:p>
                      <a:r>
                        <a:rPr lang="uk-UA" dirty="0"/>
                        <a:t>Міжнародна система -міжнародний актор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Структура міжнародної системи та колективні ідентичності </a:t>
                      </a:r>
                      <a:r>
                        <a:rPr lang="uk-UA" dirty="0" err="1"/>
                        <a:t>взаємообумовлюють</a:t>
                      </a:r>
                      <a:r>
                        <a:rPr lang="uk-UA" dirty="0"/>
                        <a:t> один одного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347563"/>
                  </a:ext>
                </a:extLst>
              </a:tr>
              <a:tr h="877379">
                <a:tc>
                  <a:txBody>
                    <a:bodyPr/>
                    <a:lstStyle/>
                    <a:p>
                      <a:r>
                        <a:rPr lang="uk-UA" dirty="0"/>
                        <a:t>Співробітництво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Співробітництво вимагає відтворення (реконструкцію) </a:t>
                      </a:r>
                      <a:r>
                        <a:rPr lang="uk-UA" dirty="0" err="1"/>
                        <a:t>ідентичностей</a:t>
                      </a:r>
                      <a:r>
                        <a:rPr lang="uk-UA" dirty="0"/>
                        <a:t> та інтересів як спільних норм та нового </a:t>
                      </a:r>
                      <a:r>
                        <a:rPr lang="uk-UA" dirty="0" err="1"/>
                        <a:t>міжсуб’єктного</a:t>
                      </a:r>
                      <a:r>
                        <a:rPr lang="uk-UA" dirty="0"/>
                        <a:t> порозуміння з метою формування нової колективної ідентичності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142567"/>
                  </a:ext>
                </a:extLst>
              </a:tr>
              <a:tr h="614165">
                <a:tc>
                  <a:txBody>
                    <a:bodyPr/>
                    <a:lstStyle/>
                    <a:p>
                      <a:r>
                        <a:rPr lang="uk-UA" dirty="0"/>
                        <a:t>Міжнародні інститути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Міжнародні інститути здатні формувати ідентичності та інтереси міжнародних акторів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512962"/>
                  </a:ext>
                </a:extLst>
              </a:tr>
              <a:tr h="877379">
                <a:tc>
                  <a:txBody>
                    <a:bodyPr/>
                    <a:lstStyle/>
                    <a:p>
                      <a:r>
                        <a:rPr lang="uk-UA" dirty="0"/>
                        <a:t>Дихотомія внутрішнього та зовнішнього у поведінці міжнародних акторів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Державні та недержавні міжнародні актори </a:t>
                      </a:r>
                      <a:r>
                        <a:rPr lang="uk-UA" dirty="0" err="1"/>
                        <a:t>взаємообумовлюють</a:t>
                      </a:r>
                      <a:r>
                        <a:rPr lang="uk-UA" dirty="0"/>
                        <a:t> свою поведінку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445403"/>
                  </a:ext>
                </a:extLst>
              </a:tr>
              <a:tr h="614165">
                <a:tc>
                  <a:txBody>
                    <a:bodyPr/>
                    <a:lstStyle/>
                    <a:p>
                      <a:r>
                        <a:rPr lang="uk-UA" dirty="0"/>
                        <a:t>Норми та практики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Норми та практики визначають поведінку міжнародних акторів та мають історично трансцендентний характер в формі колективних очікувань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784634"/>
                  </a:ext>
                </a:extLst>
              </a:tr>
              <a:tr h="614165">
                <a:tc>
                  <a:txBody>
                    <a:bodyPr/>
                    <a:lstStyle/>
                    <a:p>
                      <a:r>
                        <a:rPr lang="uk-UA" dirty="0"/>
                        <a:t>Дискурс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Дискурс є формою соціальної комунікації, що матеріалізує інтереси та норми і, таким чином, стає інструментом </a:t>
                      </a:r>
                      <a:r>
                        <a:rPr lang="uk-UA" dirty="0" err="1"/>
                        <a:t>міжсуб’єктної</a:t>
                      </a:r>
                      <a:r>
                        <a:rPr lang="uk-UA" dirty="0"/>
                        <a:t> взаємодії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3664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2081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6FED94-5E46-4AF8-8E26-FCA2F2E65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8780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Конструктивізм в міжнародних дослідженнях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C96B6A-CAEC-48F9-B88B-5EF5872B2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0407"/>
            <a:ext cx="10515600" cy="4996556"/>
          </a:xfrm>
        </p:spPr>
        <p:txBody>
          <a:bodyPr/>
          <a:lstStyle/>
          <a:p>
            <a:r>
              <a:rPr lang="uk-UA" dirty="0"/>
              <a:t>А. </a:t>
            </a:r>
            <a:r>
              <a:rPr lang="uk-UA" dirty="0" err="1"/>
              <a:t>Вендт</a:t>
            </a:r>
            <a:endParaRPr lang="uk-UA" dirty="0"/>
          </a:p>
          <a:p>
            <a:r>
              <a:rPr lang="uk-UA" dirty="0"/>
              <a:t>Н. </a:t>
            </a:r>
            <a:r>
              <a:rPr lang="uk-UA" dirty="0" err="1"/>
              <a:t>Онаф</a:t>
            </a:r>
            <a:endParaRPr lang="uk-UA" dirty="0"/>
          </a:p>
          <a:p>
            <a:r>
              <a:rPr lang="uk-UA" dirty="0"/>
              <a:t>Ф. </a:t>
            </a:r>
            <a:r>
              <a:rPr lang="uk-UA" dirty="0" err="1"/>
              <a:t>Карточвил</a:t>
            </a:r>
            <a:endParaRPr lang="uk-UA" dirty="0"/>
          </a:p>
          <a:p>
            <a:r>
              <a:rPr lang="uk-UA" dirty="0"/>
              <a:t>П. </a:t>
            </a:r>
            <a:r>
              <a:rPr lang="uk-UA" dirty="0" err="1"/>
              <a:t>Каценштайн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9876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AB4F7B-1FEB-4865-9FF2-8F1FCBA07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5777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Гендерні студії в міжнародних дослідженнях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E4DCB5-4629-4AEC-B4DB-9092F65B3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9091"/>
            <a:ext cx="10515600" cy="5137872"/>
          </a:xfrm>
        </p:spPr>
        <p:txBody>
          <a:bodyPr>
            <a:normAutofit/>
          </a:bodyPr>
          <a:lstStyle/>
          <a:p>
            <a:r>
              <a:rPr lang="uk-UA" sz="1600" dirty="0"/>
              <a:t>Необхідність привнести гендерний вимір в дослідження</a:t>
            </a:r>
            <a:r>
              <a:rPr lang="en-US" sz="1600" dirty="0"/>
              <a:t> (</a:t>
            </a:r>
            <a:r>
              <a:rPr lang="uk-UA" sz="1600" dirty="0"/>
              <a:t>практику</a:t>
            </a:r>
            <a:r>
              <a:rPr lang="en-US" sz="1600" dirty="0"/>
              <a:t>)</a:t>
            </a:r>
            <a:r>
              <a:rPr lang="uk-UA" sz="1600" dirty="0"/>
              <a:t> МВ через відсутність жінок в зовнішньо-політичному істеблішменті та академічній спільноті</a:t>
            </a:r>
          </a:p>
          <a:p>
            <a:pPr marL="0" indent="0">
              <a:buNone/>
            </a:pPr>
            <a:r>
              <a:rPr lang="uk-UA" sz="1600" dirty="0" err="1"/>
              <a:t>Гендер</a:t>
            </a:r>
            <a:r>
              <a:rPr lang="uk-UA" sz="1600" dirty="0"/>
              <a:t> – комплекс соціально створених характеристик, що визначає соціальні ролі поведінки для жінок та чоловіків.</a:t>
            </a:r>
          </a:p>
          <a:p>
            <a:r>
              <a:rPr lang="uk-UA" sz="1600" dirty="0"/>
              <a:t>Зовнішня політика легітимізується в термінах гендерних соціальних ролей (</a:t>
            </a:r>
            <a:r>
              <a:rPr lang="en-US" sz="1600" dirty="0"/>
              <a:t>fraternity vs sisterhood)</a:t>
            </a:r>
          </a:p>
          <a:p>
            <a:r>
              <a:rPr lang="uk-UA" sz="1600" dirty="0"/>
              <a:t>Міжнародна система (світовий устрій) існує як інтелектуальний конструкт, що відтворює ієрархічний характер відносин в рамках актуальної гендерної субординації</a:t>
            </a:r>
          </a:p>
          <a:p>
            <a:r>
              <a:rPr lang="uk-UA" sz="1600" dirty="0"/>
              <a:t>Інтерпретаційна методологія соціальних, культурних, лінгвістичних фактів (</a:t>
            </a:r>
            <a:r>
              <a:rPr lang="en-US" sz="1600" dirty="0"/>
              <a:t>i.e. power-knowledge dichotomy)</a:t>
            </a:r>
          </a:p>
          <a:p>
            <a:r>
              <a:rPr lang="uk-UA" sz="1600" dirty="0"/>
              <a:t>Ілюстративний характер досліджень (</a:t>
            </a:r>
            <a:r>
              <a:rPr lang="en-US" sz="1600" dirty="0"/>
              <a:t>micro-level analysis)</a:t>
            </a:r>
            <a:endParaRPr lang="uk-UA" sz="1600" dirty="0"/>
          </a:p>
          <a:p>
            <a:pPr marL="0" indent="0">
              <a:buNone/>
            </a:pPr>
            <a:r>
              <a:rPr lang="uk-UA" sz="1600" dirty="0"/>
              <a:t>Дослідницька програма:</a:t>
            </a:r>
          </a:p>
          <a:p>
            <a:r>
              <a:rPr lang="uk-UA" sz="1600" dirty="0"/>
              <a:t>Яким чином гендерна рівність впливає на схильність до агресивної зовнішньої політики</a:t>
            </a:r>
          </a:p>
          <a:p>
            <a:r>
              <a:rPr lang="uk-UA" sz="1600" dirty="0"/>
              <a:t>Яким чином дихотомічні лінгвістичні конструкції (сила-слабкість, раціональність-емоційність </a:t>
            </a:r>
            <a:r>
              <a:rPr lang="en-US" sz="1600" dirty="0"/>
              <a:t>etc.)</a:t>
            </a:r>
            <a:r>
              <a:rPr lang="uk-UA" sz="1600" dirty="0"/>
              <a:t> визначають зразки </a:t>
            </a:r>
            <a:r>
              <a:rPr lang="en-US" sz="1600" dirty="0"/>
              <a:t>(pattern) </a:t>
            </a:r>
            <a:r>
              <a:rPr lang="uk-UA" sz="1600" dirty="0"/>
              <a:t> політичної поведінки</a:t>
            </a:r>
          </a:p>
          <a:p>
            <a:r>
              <a:rPr lang="uk-UA" sz="1600" dirty="0" err="1"/>
              <a:t>Інтертекстуальнісь</a:t>
            </a:r>
            <a:r>
              <a:rPr lang="uk-UA" sz="1600" dirty="0"/>
              <a:t> (процес, за допомогою якого зміст циркулює між текстами у формі різних візуальних та літературних кодів і конвенцій)</a:t>
            </a:r>
          </a:p>
          <a:p>
            <a:r>
              <a:rPr lang="uk-UA" sz="1600" dirty="0"/>
              <a:t>Розширена інтерпретація феномену безпеки</a:t>
            </a:r>
          </a:p>
          <a:p>
            <a:pPr marL="0" indent="0">
              <a:buNone/>
            </a:pP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5570776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F9EF74-D3DB-40B1-AA71-EC791B774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2031"/>
          </a:xfrm>
        </p:spPr>
        <p:txBody>
          <a:bodyPr/>
          <a:lstStyle/>
          <a:p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Екологічні студії в міжнародних дослідженнях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8C2F41-5C0A-4F05-BEB5-64A61BA62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342"/>
            <a:ext cx="10515600" cy="5420533"/>
          </a:xfrm>
        </p:spPr>
        <p:txBody>
          <a:bodyPr>
            <a:normAutofit/>
          </a:bodyPr>
          <a:lstStyle/>
          <a:p>
            <a:r>
              <a:rPr lang="uk-UA" sz="1600" dirty="0" err="1"/>
              <a:t>Макро</a:t>
            </a:r>
            <a:r>
              <a:rPr lang="uk-UA" sz="1600" dirty="0"/>
              <a:t>-екологічні судії МВ намагаються дослідити діалектику природних процесів та соціальних, політичних, економічних перетворень в контексті глобальної історичної еволюції людства</a:t>
            </a:r>
          </a:p>
          <a:p>
            <a:r>
              <a:rPr lang="uk-UA" sz="1600" dirty="0"/>
              <a:t>Мікро-екологічні теорії мають характер критичної теорії, що пропонує (паліативні) рішення для глобальних проблем людства</a:t>
            </a:r>
          </a:p>
          <a:p>
            <a:pPr marL="0" indent="0">
              <a:buNone/>
            </a:pPr>
            <a:r>
              <a:rPr lang="uk-UA" sz="1600" dirty="0"/>
              <a:t>Екологічна криза як стимул для актуалізації екологічної проблематики в політичному та академічному дискурсі, як антитеза ліберальній традиції в міжнародній політичній економіці з акцентом на свободу та права людини і необхідністю утворення справедливого міжнародного порядку</a:t>
            </a:r>
          </a:p>
          <a:p>
            <a:pPr marL="0" indent="0">
              <a:buNone/>
            </a:pPr>
            <a:r>
              <a:rPr lang="uk-UA" sz="1600" dirty="0"/>
              <a:t>Екологічний міжнародний порядок вимагає не лише технологічних інновацій, а й відповідну трансформацію соціальних взаємин на локальному та глобальному рівні</a:t>
            </a:r>
          </a:p>
          <a:p>
            <a:pPr marL="0" indent="0">
              <a:buNone/>
            </a:pPr>
            <a:r>
              <a:rPr lang="uk-UA" sz="1600" dirty="0"/>
              <a:t>Глобальні екологічні проблеми не лише здійснюють вплив на міжнародну політику, а й зазнають зворотній вплив, що призводить до загострення глобальних екологічних проблем людства</a:t>
            </a:r>
          </a:p>
          <a:p>
            <a:pPr marL="0" indent="0">
              <a:buNone/>
            </a:pPr>
            <a:r>
              <a:rPr lang="uk-UA" sz="1600" dirty="0"/>
              <a:t>Дослідницька програма:</a:t>
            </a:r>
          </a:p>
          <a:p>
            <a:r>
              <a:rPr lang="uk-UA" sz="1600" dirty="0"/>
              <a:t>«Екологічне правління» (</a:t>
            </a:r>
            <a:r>
              <a:rPr lang="en-US" sz="1600" dirty="0"/>
              <a:t>ecological governance) </a:t>
            </a:r>
            <a:r>
              <a:rPr lang="uk-UA" sz="1600" dirty="0"/>
              <a:t>як протидія неконтрольованої економічної глобалізації</a:t>
            </a:r>
          </a:p>
          <a:p>
            <a:r>
              <a:rPr lang="uk-UA" sz="1600" dirty="0"/>
              <a:t>Протистояння Північ-Південь в аспекті «екологічного відбитку» (</a:t>
            </a:r>
            <a:r>
              <a:rPr lang="en-US" sz="1600" dirty="0"/>
              <a:t>ecological footprint) </a:t>
            </a:r>
            <a:r>
              <a:rPr lang="uk-UA" sz="1600" dirty="0"/>
              <a:t>на екосферу планети Земля</a:t>
            </a:r>
          </a:p>
          <a:p>
            <a:r>
              <a:rPr lang="uk-UA" sz="1600" dirty="0"/>
              <a:t>Досягнення «сталого розвитку» </a:t>
            </a:r>
            <a:r>
              <a:rPr lang="en-US" sz="1600" dirty="0"/>
              <a:t>(sustainable growth)</a:t>
            </a:r>
            <a:r>
              <a:rPr lang="uk-UA" sz="1600" dirty="0"/>
              <a:t> як імператив для практичної зовнішньої політики</a:t>
            </a:r>
          </a:p>
          <a:p>
            <a:r>
              <a:rPr lang="uk-UA" sz="1600" dirty="0"/>
              <a:t>Роль недержавних міжнародних акторів як суб’єктів трансформаційних змін у світовій політиці</a:t>
            </a:r>
          </a:p>
          <a:p>
            <a:r>
              <a:rPr lang="uk-UA" sz="1600" dirty="0"/>
              <a:t>Екологічний вимір проблеми міжнародної та національної безпеки</a:t>
            </a:r>
          </a:p>
          <a:p>
            <a:pPr marL="0" indent="0">
              <a:buNone/>
            </a:pPr>
            <a:endParaRPr lang="uk-UA" sz="1600" dirty="0"/>
          </a:p>
          <a:p>
            <a:pPr marL="0" indent="0">
              <a:buNone/>
            </a:pPr>
            <a:endParaRPr lang="uk-UA" sz="1600" dirty="0"/>
          </a:p>
          <a:p>
            <a:pPr marL="0" indent="0">
              <a:buNone/>
            </a:pPr>
            <a:endParaRPr lang="uk-UA" sz="16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006546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F3276D-0C17-4404-A548-66D6CF8EE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8039"/>
          </a:xfrm>
        </p:spPr>
        <p:txBody>
          <a:bodyPr>
            <a:normAutofit/>
          </a:bodyPr>
          <a:lstStyle/>
          <a:p>
            <a:r>
              <a:rPr lang="uk-UA" sz="2800" b="1" dirty="0"/>
              <a:t>Класифікація теоретичних міжнародних досліджень за А. </a:t>
            </a:r>
            <a:r>
              <a:rPr lang="uk-UA" sz="2800" b="1" dirty="0" err="1"/>
              <a:t>Вендтом</a:t>
            </a:r>
            <a:endParaRPr lang="ru-RU" sz="2800" b="1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EBD372F6-444E-4AB6-915D-BC2584B63C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1286171"/>
              </p:ext>
            </p:extLst>
          </p:nvPr>
        </p:nvGraphicFramePr>
        <p:xfrm>
          <a:off x="2468880" y="1695796"/>
          <a:ext cx="8528858" cy="346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64429">
                  <a:extLst>
                    <a:ext uri="{9D8B030D-6E8A-4147-A177-3AD203B41FA5}">
                      <a16:colId xmlns:a16="http://schemas.microsoft.com/office/drawing/2014/main" val="615400465"/>
                    </a:ext>
                  </a:extLst>
                </a:gridCol>
                <a:gridCol w="4264429">
                  <a:extLst>
                    <a:ext uri="{9D8B030D-6E8A-4147-A177-3AD203B41FA5}">
                      <a16:colId xmlns:a16="http://schemas.microsoft.com/office/drawing/2014/main" val="4117558149"/>
                    </a:ext>
                  </a:extLst>
                </a:gridCol>
              </a:tblGrid>
              <a:tr h="1733204">
                <a:tc>
                  <a:txBody>
                    <a:bodyPr/>
                    <a:lstStyle/>
                    <a:p>
                      <a:r>
                        <a:rPr lang="uk-UA" dirty="0"/>
                        <a:t>Неореалізм</a:t>
                      </a:r>
                    </a:p>
                    <a:p>
                      <a:r>
                        <a:rPr lang="uk-UA" dirty="0"/>
                        <a:t>Теорія Світ-Системи</a:t>
                      </a:r>
                    </a:p>
                    <a:p>
                      <a:endParaRPr lang="uk-UA" dirty="0"/>
                    </a:p>
                    <a:p>
                      <a:endParaRPr lang="uk-UA" dirty="0"/>
                    </a:p>
                    <a:p>
                      <a:r>
                        <a:rPr lang="uk-UA"/>
                        <a:t>Екологічні </a:t>
                      </a:r>
                      <a:r>
                        <a:rPr lang="uk-UA" dirty="0"/>
                        <a:t>студії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3906002"/>
                  </a:ext>
                </a:extLst>
              </a:tr>
              <a:tr h="1733204">
                <a:tc>
                  <a:txBody>
                    <a:bodyPr/>
                    <a:lstStyle/>
                    <a:p>
                      <a:r>
                        <a:rPr lang="uk-UA" dirty="0"/>
                        <a:t>Реалізм</a:t>
                      </a:r>
                    </a:p>
                    <a:p>
                      <a:r>
                        <a:rPr lang="uk-UA" dirty="0"/>
                        <a:t>Лібералізм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Конструктивізм</a:t>
                      </a:r>
                    </a:p>
                    <a:p>
                      <a:r>
                        <a:rPr lang="uk-UA" dirty="0"/>
                        <a:t>Гендерні студії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70526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EF1918A-3959-483E-91C6-1FA191370FCC}"/>
              </a:ext>
            </a:extLst>
          </p:cNvPr>
          <p:cNvSpPr txBox="1"/>
          <p:nvPr/>
        </p:nvSpPr>
        <p:spPr>
          <a:xfrm>
            <a:off x="640080" y="4904509"/>
            <a:ext cx="1546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Індивідуалізм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B2322F-DC32-4969-8CAB-9D32DF235EE1}"/>
              </a:ext>
            </a:extLst>
          </p:cNvPr>
          <p:cNvSpPr txBox="1"/>
          <p:nvPr/>
        </p:nvSpPr>
        <p:spPr>
          <a:xfrm flipH="1">
            <a:off x="640080" y="1712421"/>
            <a:ext cx="134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Системність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A8559E-0A98-441C-A46D-F40859CD6D49}"/>
              </a:ext>
            </a:extLst>
          </p:cNvPr>
          <p:cNvSpPr txBox="1"/>
          <p:nvPr/>
        </p:nvSpPr>
        <p:spPr>
          <a:xfrm>
            <a:off x="2468880" y="5561214"/>
            <a:ext cx="1471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Матеріалізм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CF1CC7-0A10-4282-A3AC-CAEBDFA872F7}"/>
              </a:ext>
            </a:extLst>
          </p:cNvPr>
          <p:cNvSpPr txBox="1"/>
          <p:nvPr/>
        </p:nvSpPr>
        <p:spPr>
          <a:xfrm>
            <a:off x="9980023" y="5561214"/>
            <a:ext cx="1017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Ідеалізм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295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1AC491-3952-4F70-986D-C0BADCAA6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5282"/>
          </a:xfrm>
        </p:spPr>
        <p:txBody>
          <a:bodyPr/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Ліберальний інтернаціоналізм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A0EA45-A9B6-40CF-95CE-BA305077F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48968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Міжнародні відносини – сукупність політичних відносин між державами, які за допомогою корпусу норм міжнародного права та системи міжнародних інституцій створюють світовий устрій задля мирного співіснування людства в рамках єдиної глобальної політичної спільноти, цілісність якої забезпечена універсальними соціальними цінностями.</a:t>
            </a:r>
          </a:p>
          <a:p>
            <a:pPr marL="0" indent="0">
              <a:buNone/>
            </a:pPr>
            <a:r>
              <a:rPr lang="uk-UA" dirty="0"/>
              <a:t>Базові категорії:</a:t>
            </a:r>
          </a:p>
          <a:p>
            <a:r>
              <a:rPr lang="uk-UA" dirty="0"/>
              <a:t>Міжнародний порядок</a:t>
            </a:r>
          </a:p>
          <a:p>
            <a:r>
              <a:rPr lang="uk-UA" dirty="0"/>
              <a:t>Норма/Інститут</a:t>
            </a:r>
          </a:p>
          <a:p>
            <a:r>
              <a:rPr lang="uk-UA" dirty="0"/>
              <a:t>Трансцендентні цінності</a:t>
            </a:r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861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752A6-313D-43E2-B33F-BCE3CA461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3224"/>
          </a:xfrm>
        </p:spPr>
        <p:txBody>
          <a:bodyPr/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Ліберальний інтернаціоналізм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9DF97F-AA20-4C3F-A3D3-2FFCA3B4A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0284"/>
            <a:ext cx="10515600" cy="4946679"/>
          </a:xfrm>
        </p:spPr>
        <p:txBody>
          <a:bodyPr/>
          <a:lstStyle/>
          <a:p>
            <a:r>
              <a:rPr lang="uk-UA" dirty="0" err="1"/>
              <a:t>Дж</a:t>
            </a:r>
            <a:r>
              <a:rPr lang="uk-UA" dirty="0"/>
              <a:t>. А. </a:t>
            </a:r>
            <a:r>
              <a:rPr lang="uk-UA" dirty="0" err="1"/>
              <a:t>Хобсон</a:t>
            </a:r>
            <a:endParaRPr lang="uk-UA" dirty="0"/>
          </a:p>
          <a:p>
            <a:r>
              <a:rPr lang="uk-UA" dirty="0"/>
              <a:t>Д. Міллер</a:t>
            </a:r>
          </a:p>
          <a:p>
            <a:r>
              <a:rPr lang="uk-UA" dirty="0"/>
              <a:t>Л. </a:t>
            </a:r>
            <a:r>
              <a:rPr lang="uk-UA" dirty="0" err="1"/>
              <a:t>Вулф</a:t>
            </a:r>
            <a:endParaRPr lang="uk-UA" dirty="0"/>
          </a:p>
          <a:p>
            <a:r>
              <a:rPr lang="uk-UA" dirty="0"/>
              <a:t>А. </a:t>
            </a:r>
            <a:r>
              <a:rPr lang="uk-UA" dirty="0" err="1"/>
              <a:t>Зіммерн</a:t>
            </a:r>
            <a:endParaRPr lang="uk-UA" dirty="0"/>
          </a:p>
          <a:p>
            <a:r>
              <a:rPr lang="uk-UA" dirty="0"/>
              <a:t>Д. </a:t>
            </a:r>
            <a:r>
              <a:rPr lang="uk-UA" dirty="0" err="1"/>
              <a:t>Мітрані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5302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E9D43D-0D66-4A02-AC09-16B1F8FE0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5530"/>
          </a:xfrm>
        </p:spPr>
        <p:txBody>
          <a:bodyPr/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Онтологія ліберального інтернаціоналізму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C4A48E-CF70-4E74-A3CB-3D556BF91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Міжнародні відносини:</a:t>
            </a:r>
          </a:p>
          <a:p>
            <a:r>
              <a:rPr lang="uk-UA" dirty="0"/>
              <a:t>Глобальні</a:t>
            </a:r>
          </a:p>
          <a:p>
            <a:r>
              <a:rPr lang="uk-UA" dirty="0"/>
              <a:t>Позитивні</a:t>
            </a:r>
          </a:p>
          <a:p>
            <a:r>
              <a:rPr lang="uk-UA" dirty="0"/>
              <a:t>Прогресивні</a:t>
            </a:r>
          </a:p>
          <a:p>
            <a:r>
              <a:rPr lang="uk-UA" dirty="0"/>
              <a:t>Ідеальні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0265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53840A-4335-4E98-9B25-456395AEA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4090"/>
          </a:xfrm>
        </p:spPr>
        <p:txBody>
          <a:bodyPr>
            <a:noAutofit/>
          </a:bodyPr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Геополітика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ACF2F7-C307-4A5D-B2A9-3CDA3E995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4896803"/>
          </a:xfrm>
        </p:spPr>
        <p:txBody>
          <a:bodyPr/>
          <a:lstStyle/>
          <a:p>
            <a:r>
              <a:rPr lang="uk-UA" dirty="0"/>
              <a:t>А. </a:t>
            </a:r>
            <a:r>
              <a:rPr lang="uk-UA" dirty="0" err="1"/>
              <a:t>Мехен</a:t>
            </a:r>
            <a:endParaRPr lang="uk-UA" dirty="0"/>
          </a:p>
          <a:p>
            <a:r>
              <a:rPr lang="uk-UA" dirty="0"/>
              <a:t>Х. </a:t>
            </a:r>
            <a:r>
              <a:rPr lang="uk-UA" dirty="0" err="1"/>
              <a:t>Маккіндер</a:t>
            </a:r>
            <a:endParaRPr lang="uk-UA" dirty="0"/>
          </a:p>
          <a:p>
            <a:r>
              <a:rPr lang="uk-UA" dirty="0"/>
              <a:t>Ф. </a:t>
            </a:r>
            <a:r>
              <a:rPr lang="uk-UA" dirty="0" err="1"/>
              <a:t>Рацель</a:t>
            </a:r>
            <a:endParaRPr lang="uk-UA" dirty="0"/>
          </a:p>
          <a:p>
            <a:r>
              <a:rPr lang="uk-UA" dirty="0"/>
              <a:t>Р. </a:t>
            </a:r>
            <a:r>
              <a:rPr lang="uk-UA" dirty="0" err="1"/>
              <a:t>Челлен</a:t>
            </a:r>
            <a:endParaRPr lang="uk-UA" dirty="0"/>
          </a:p>
          <a:p>
            <a:r>
              <a:rPr lang="uk-UA" dirty="0"/>
              <a:t>К. </a:t>
            </a:r>
            <a:r>
              <a:rPr lang="uk-UA" dirty="0" err="1"/>
              <a:t>Хаусхофер</a:t>
            </a:r>
            <a:endParaRPr lang="uk-UA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537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CE8D5-A313-4326-AC9C-686C38023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0591"/>
          </a:xfrm>
        </p:spPr>
        <p:txBody>
          <a:bodyPr/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Політичний реалізм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932C65-B80D-418B-BA5D-CE049B780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6662"/>
            <a:ext cx="10515600" cy="4830301"/>
          </a:xfrm>
        </p:spPr>
        <p:txBody>
          <a:bodyPr/>
          <a:lstStyle/>
          <a:p>
            <a:r>
              <a:rPr lang="uk-UA" dirty="0"/>
              <a:t>Е. </a:t>
            </a:r>
            <a:r>
              <a:rPr lang="uk-UA" dirty="0" err="1"/>
              <a:t>Карр</a:t>
            </a:r>
            <a:endParaRPr lang="uk-UA" dirty="0"/>
          </a:p>
          <a:p>
            <a:r>
              <a:rPr lang="uk-UA" dirty="0"/>
              <a:t>Р. </a:t>
            </a:r>
            <a:r>
              <a:rPr lang="uk-UA" dirty="0" err="1"/>
              <a:t>Нібур</a:t>
            </a:r>
            <a:endParaRPr lang="uk-UA" dirty="0"/>
          </a:p>
          <a:p>
            <a:r>
              <a:rPr lang="uk-UA" dirty="0"/>
              <a:t>Н. </a:t>
            </a:r>
            <a:r>
              <a:rPr lang="uk-UA" dirty="0" err="1"/>
              <a:t>Спайкмен</a:t>
            </a:r>
            <a:endParaRPr lang="uk-UA" dirty="0"/>
          </a:p>
          <a:p>
            <a:r>
              <a:rPr lang="uk-UA" dirty="0"/>
              <a:t>Х. </a:t>
            </a:r>
            <a:r>
              <a:rPr lang="uk-UA" dirty="0" err="1"/>
              <a:t>Моргентау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52671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653A6-6961-4E70-BBA3-5CA373DB4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340"/>
          </a:xfrm>
        </p:spPr>
        <p:txBody>
          <a:bodyPr/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Політичний реалізм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887B18-BBC9-4367-96B3-4C8F3BAD4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0531"/>
            <a:ext cx="10515600" cy="5046432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Міжнародні відносини – політичні відносини між державами, які у конкурентній </a:t>
            </a:r>
            <a:r>
              <a:rPr lang="uk-UA"/>
              <a:t>боротьбі намагаються </a:t>
            </a:r>
            <a:r>
              <a:rPr lang="uk-UA" dirty="0"/>
              <a:t>реалізовувати власні національні інтереси, що позначені прагненням до зовнішньої проекції своєї влади засобами силової політики з метою досягнення максимально можливого стану національної безпеки.</a:t>
            </a:r>
          </a:p>
          <a:p>
            <a:pPr marL="0" indent="0">
              <a:buNone/>
            </a:pPr>
            <a:r>
              <a:rPr lang="uk-UA" dirty="0"/>
              <a:t>Базові категорії:</a:t>
            </a:r>
          </a:p>
          <a:p>
            <a:r>
              <a:rPr lang="uk-UA" dirty="0"/>
              <a:t>Національний інтерес</a:t>
            </a:r>
          </a:p>
          <a:p>
            <a:r>
              <a:rPr lang="uk-UA" dirty="0"/>
              <a:t>Влада/Сила</a:t>
            </a:r>
          </a:p>
          <a:p>
            <a:r>
              <a:rPr lang="uk-UA" dirty="0"/>
              <a:t>Національна/Міжнародна безпека</a:t>
            </a:r>
          </a:p>
        </p:txBody>
      </p:sp>
    </p:spTree>
    <p:extLst>
      <p:ext uri="{BB962C8B-B14F-4D97-AF65-F5344CB8AC3E}">
        <p14:creationId xmlns:p14="http://schemas.microsoft.com/office/powerpoint/2010/main" val="42030345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1440</Words>
  <Application>Microsoft Office PowerPoint</Application>
  <PresentationFormat>Широкоэкранный</PresentationFormat>
  <Paragraphs>298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Тема Office</vt:lpstr>
      <vt:lpstr>Фактори, що визначають розвиток ТМВ</vt:lpstr>
      <vt:lpstr>Перший етап розвитку ТМВ</vt:lpstr>
      <vt:lpstr>Е. Кант</vt:lpstr>
      <vt:lpstr>Ліберальний інтернаціоналізм</vt:lpstr>
      <vt:lpstr>Ліберальний інтернаціоналізм</vt:lpstr>
      <vt:lpstr>Онтологія ліберального інтернаціоналізму</vt:lpstr>
      <vt:lpstr>Геополітика</vt:lpstr>
      <vt:lpstr>Політичний реалізм</vt:lpstr>
      <vt:lpstr>Політичний реалізм</vt:lpstr>
      <vt:lpstr>Онтологія політичного реалізму</vt:lpstr>
      <vt:lpstr>Другий етап розвитку ТМВ</vt:lpstr>
      <vt:lpstr>Формальні моделі міжнародних ситуацій</vt:lpstr>
      <vt:lpstr>Теорія ігор як модель взаємодії в МВ</vt:lpstr>
      <vt:lpstr>Теорія ігор як модель взаємодії в МВ</vt:lpstr>
      <vt:lpstr>Теорія ігор як модель взаємодії в МВ</vt:lpstr>
      <vt:lpstr>Статистичні методи в ТМВ</vt:lpstr>
      <vt:lpstr>Статистичні методи в ТМВ</vt:lpstr>
      <vt:lpstr>Статистичні методи в ТМВ</vt:lpstr>
      <vt:lpstr>Статистичні методи в ТМВ</vt:lpstr>
      <vt:lpstr>Статистичні методи в ТМВ</vt:lpstr>
      <vt:lpstr>Основні онтологічні тези Загальної теорії систем</vt:lpstr>
      <vt:lpstr>Структурно-функціональний аналіз </vt:lpstr>
      <vt:lpstr>Третій етап розвитку ТМВ</vt:lpstr>
      <vt:lpstr>Основні онтологічні тези лібералізму в рамка МПЕ</vt:lpstr>
      <vt:lpstr>Ліберальний напрямок МПЕ</vt:lpstr>
      <vt:lpstr>Основні онтологічні тези реалізму в рамка МПЕ</vt:lpstr>
      <vt:lpstr>Реалістичний напрямок МПЕ</vt:lpstr>
      <vt:lpstr>Теорія Світ Системи</vt:lpstr>
      <vt:lpstr>Теорія Світ Системи</vt:lpstr>
      <vt:lpstr>Четвертий етап розвитку ТМВ</vt:lpstr>
      <vt:lpstr>Конструктивізм в міжнародних дослідженнях</vt:lpstr>
      <vt:lpstr>Конструктивізм в міжнародних дослідженнях</vt:lpstr>
      <vt:lpstr>Гендерні студії в міжнародних дослідженнях</vt:lpstr>
      <vt:lpstr>Екологічні студії в міжнародних дослідженнях</vt:lpstr>
      <vt:lpstr>Класифікація теоретичних міжнародних досліджень за А. Вендтом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Суботін Андрій Анатолійович</dc:creator>
  <cp:lastModifiedBy>Суботін Андрій Анатолійович</cp:lastModifiedBy>
  <cp:revision>127</cp:revision>
  <dcterms:created xsi:type="dcterms:W3CDTF">2020-09-01T21:30:03Z</dcterms:created>
  <dcterms:modified xsi:type="dcterms:W3CDTF">2020-09-20T20:49:54Z</dcterms:modified>
</cp:coreProperties>
</file>