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476ABE-5AF6-4A75-8831-F2F31EC8E1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F9EC12E-33D0-49DD-9084-B7BDE8EB9E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B58970-79CD-4F06-BBEE-77CEFE02D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6911-7633-4315-A0EF-36664957391E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671314-DEF3-462C-94BC-5EA054345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CC961F-9373-4BE0-BFC0-66E3B2DD8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7D3A-D9A5-443C-AE19-160DED328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305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C50E63-57BB-405E-9E3B-0C38D685C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A0BEE56-16B8-470E-AA8E-85F46AD43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D465E3-217E-4E39-94F2-4EAB0F793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6911-7633-4315-A0EF-36664957391E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7DB5D5-1009-41F0-A110-341CFBC99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C8C4FC-7DAE-4A67-87CF-8490AF807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7D3A-D9A5-443C-AE19-160DED328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596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1CBE59D-7A2A-4C4D-894F-C8093FBF4B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C84355-B5DB-428D-875C-CE17728710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3FB3A2-3CDA-42CC-97B0-E6BB537C9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6911-7633-4315-A0EF-36664957391E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FD6D62-CFC9-4CB2-88ED-DFDB156AF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CBC517-874B-4D6F-9198-586E5561C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7D3A-D9A5-443C-AE19-160DED328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191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1F5118-E8AD-43BC-862F-4FB12447B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23AF1A-4137-4A4A-94F8-F8D50690D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3A0100-BFB9-4425-A4A8-5566FC5F3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6911-7633-4315-A0EF-36664957391E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A1E066-2C90-4B06-9A55-7F3471EE1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A2F963-761E-42FE-A619-9866265E3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7D3A-D9A5-443C-AE19-160DED328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385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CCED6A-9485-47D6-B189-6BDB2BF93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A39AAD-A603-4AAE-828D-E99F331361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1AE8EF-38E0-41B3-844D-B44EF9BD9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6911-7633-4315-A0EF-36664957391E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5241BC-BEDC-4F64-939F-E1D0A4716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A82FE1-9AA7-4524-B030-19694044D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7D3A-D9A5-443C-AE19-160DED328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054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5D8FBA-B5D2-4D9A-995F-29162CF48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BB71BB-93CB-4374-80B9-913451318B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1CD9391-3A5E-491D-9550-CA91DB1A9E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B9714C8-375A-4FFB-91AF-19E2D55C4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6911-7633-4315-A0EF-36664957391E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A11EDF0-A579-488D-BFFD-F1B0F2638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F9CC03-8F04-43EE-B480-B3F4448BC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7D3A-D9A5-443C-AE19-160DED328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66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960E7E-C878-445D-BD51-DEE906338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55ECFC-70AF-455C-AF66-FBB596EE7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B15411-D4CA-416F-9943-240FA797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D477ADB-CD71-47BE-BFC8-DEFC0BA03C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62C37D4-A570-459B-9A96-78E3CBC788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43D1D41-D760-4B14-9EDF-B05A81B95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6911-7633-4315-A0EF-36664957391E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C59AB05-7EF1-4FC5-B7F4-3CEA6D0AF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D5A276D-53C4-4A87-84D3-EE45D3F5F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7D3A-D9A5-443C-AE19-160DED328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543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E7C285-F97A-4EDA-90D4-A10817AB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0BA1721-8C1B-4E2D-AFC2-2AAD02DED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6911-7633-4315-A0EF-36664957391E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185A173-5A40-4201-AA86-1D09D24F9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D2C8818-74C9-44A7-AE4B-CB7E75F37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7D3A-D9A5-443C-AE19-160DED328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06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B49BB89-8485-4A1D-B1D8-E0897EDEC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6911-7633-4315-A0EF-36664957391E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6D5AAC0-59E7-4906-9F1D-828B13B43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8BBF469-511F-48E7-888D-A762E093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7D3A-D9A5-443C-AE19-160DED328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167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7A6C26-C118-4CBB-B709-B08208308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6C4B9F-4D04-4951-A730-818882D92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B7166B3-C363-40F3-AA3A-9DBD09A4BA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94D327D-39DF-4A8D-A5A9-93605E4B9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6911-7633-4315-A0EF-36664957391E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427C71-68CA-45E8-B9E8-CE6EBA56E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361EFAC-5636-454D-8E44-74F5CF9E1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7D3A-D9A5-443C-AE19-160DED328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03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5FA0CD-4E58-4FBD-B081-B63133B68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33E07EF-682E-4985-9542-240F1425DB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51AC6C7-F620-44F2-BEA1-E51E61AB63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BC4371-C447-497F-87D8-0DDCA3084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96911-7633-4315-A0EF-36664957391E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F631734-B3BC-46A7-A9FC-7CA4791C8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901052-B34D-4467-BA51-30A63F94E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C7D3A-D9A5-443C-AE19-160DED328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421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DB49AB-0795-4C47-800C-767D83904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52C9FB-BAA7-4617-8AD2-3CCBDFD3DC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F45A30-C741-4A97-BEA4-E45AC42C9C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96911-7633-4315-A0EF-36664957391E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EFE2C0-16B8-4BBD-A5D9-1965BFD5A8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620042-0283-4FCE-8F85-C94BA46A0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C7D3A-D9A5-443C-AE19-160DED328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497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174D27-5F2B-4788-9C69-37DB7F74F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592137"/>
          </a:xfrm>
        </p:spPr>
        <p:txBody>
          <a:bodyPr>
            <a:noAutofit/>
          </a:bodyPr>
          <a:lstStyle/>
          <a:p>
            <a:r>
              <a:rPr lang="uk-UA" sz="4000" b="1" dirty="0"/>
              <a:t>Теорія</a:t>
            </a:r>
            <a:endParaRPr lang="ru-RU" sz="4000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F0F636E-392E-4D57-82E1-C6A9B7102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76046"/>
            <a:ext cx="9144000" cy="3481754"/>
          </a:xfrm>
        </p:spPr>
        <p:txBody>
          <a:bodyPr>
            <a:normAutofit/>
          </a:bodyPr>
          <a:lstStyle/>
          <a:p>
            <a:pPr algn="just"/>
            <a:r>
              <a:rPr lang="uk-UA" sz="3600" dirty="0" err="1"/>
              <a:t>Онтологічно-конструктивісткий</a:t>
            </a:r>
            <a:r>
              <a:rPr lang="uk-UA" sz="3600" dirty="0"/>
              <a:t> когнітивний комплекс, спрямований на телеологічне облаштування майбутніх </a:t>
            </a:r>
            <a:r>
              <a:rPr lang="uk-UA" sz="3600"/>
              <a:t>дій.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51064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BF148-1860-4955-9B55-F4960BD24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9083"/>
          </a:xfrm>
        </p:spPr>
        <p:txBody>
          <a:bodyPr/>
          <a:lstStyle/>
          <a:p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Методологія ТМВ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8B8AFE-8F25-4E03-A1AA-FC594054F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4208"/>
            <a:ext cx="10515600" cy="5042755"/>
          </a:xfrm>
        </p:spPr>
        <p:txBody>
          <a:bodyPr/>
          <a:lstStyle/>
          <a:p>
            <a:pPr marL="0" indent="0">
              <a:buNone/>
            </a:pPr>
            <a:r>
              <a:rPr lang="uk-UA" dirty="0"/>
              <a:t>Метод – система когнітивних принципів та процедур, що забезпечують науковій дисципліні реалізацію її евристичної функції.</a:t>
            </a:r>
          </a:p>
          <a:p>
            <a:pPr marL="0" indent="0">
              <a:buNone/>
            </a:pPr>
            <a:endParaRPr lang="uk-UA" dirty="0"/>
          </a:p>
          <a:p>
            <a:r>
              <a:rPr lang="uk-UA" dirty="0"/>
              <a:t>Методи емпіричні (здобуття первинних одиниць аналізу)</a:t>
            </a:r>
          </a:p>
          <a:p>
            <a:r>
              <a:rPr lang="uk-UA" dirty="0"/>
              <a:t>Загальнопізнавальні методи (первині аналітичні процедури аналізу)</a:t>
            </a:r>
          </a:p>
          <a:p>
            <a:r>
              <a:rPr lang="uk-UA" dirty="0"/>
              <a:t>Методи аналітичні (конструювання когнітивної моделі об’єкту, що досліджується)</a:t>
            </a:r>
          </a:p>
        </p:txBody>
      </p:sp>
    </p:spTree>
    <p:extLst>
      <p:ext uri="{BB962C8B-B14F-4D97-AF65-F5344CB8AC3E}">
        <p14:creationId xmlns:p14="http://schemas.microsoft.com/office/powerpoint/2010/main" val="3540620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5FAA3A-AB63-435D-98F4-B854428E5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52559"/>
          </a:xfrm>
        </p:spPr>
        <p:txBody>
          <a:bodyPr>
            <a:normAutofit fontScale="90000"/>
          </a:bodyPr>
          <a:lstStyle/>
          <a:p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Методологія ТМВ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03F6A6-7FB3-436E-BF73-C4E525791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7685"/>
            <a:ext cx="10515600" cy="567518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uk-UA" sz="1600" b="1" dirty="0"/>
              <a:t>Емпіричні методи</a:t>
            </a:r>
          </a:p>
          <a:p>
            <a:r>
              <a:rPr lang="uk-UA" sz="1600" dirty="0"/>
              <a:t>Спостереження</a:t>
            </a:r>
          </a:p>
          <a:p>
            <a:r>
              <a:rPr lang="uk-UA" sz="1600" dirty="0"/>
              <a:t>Інтерв’ю</a:t>
            </a:r>
          </a:p>
          <a:p>
            <a:r>
              <a:rPr lang="ru-RU" sz="1600" dirty="0"/>
              <a:t>Ви</a:t>
            </a:r>
            <a:r>
              <a:rPr lang="uk-UA" sz="1600" dirty="0"/>
              <a:t>вчення джерел</a:t>
            </a:r>
          </a:p>
          <a:p>
            <a:pPr marL="0" indent="0">
              <a:buNone/>
            </a:pPr>
            <a:r>
              <a:rPr lang="uk-UA" sz="1600" b="1" dirty="0"/>
              <a:t>Загальнопізнавальні методи</a:t>
            </a:r>
          </a:p>
          <a:p>
            <a:r>
              <a:rPr lang="uk-UA" sz="1600" dirty="0"/>
              <a:t>Аналіз – Синтез</a:t>
            </a:r>
          </a:p>
          <a:p>
            <a:r>
              <a:rPr lang="uk-UA" sz="1600" dirty="0"/>
              <a:t>Індукція – Дедукція</a:t>
            </a:r>
          </a:p>
          <a:p>
            <a:r>
              <a:rPr lang="en-US" sz="1600" dirty="0"/>
              <a:t>description and inference</a:t>
            </a:r>
            <a:endParaRPr lang="uk-UA" sz="1600" dirty="0"/>
          </a:p>
          <a:p>
            <a:r>
              <a:rPr lang="en-US" sz="1600" dirty="0"/>
              <a:t>Causation</a:t>
            </a:r>
            <a:endParaRPr lang="uk-UA" sz="1600" dirty="0"/>
          </a:p>
          <a:p>
            <a:r>
              <a:rPr lang="en-US" sz="1600" dirty="0"/>
              <a:t>Explanation</a:t>
            </a:r>
            <a:endParaRPr lang="uk-UA" sz="1600" dirty="0"/>
          </a:p>
          <a:p>
            <a:r>
              <a:rPr lang="en-US" sz="1600" dirty="0"/>
              <a:t>classification</a:t>
            </a:r>
          </a:p>
          <a:p>
            <a:pPr marL="0" indent="0">
              <a:buNone/>
            </a:pPr>
            <a:r>
              <a:rPr lang="uk-UA" sz="1600" b="1" dirty="0"/>
              <a:t>Аналітичні методи</a:t>
            </a:r>
          </a:p>
          <a:p>
            <a:r>
              <a:rPr lang="uk-UA" sz="1600" dirty="0"/>
              <a:t>Порівняльний аналіз</a:t>
            </a:r>
          </a:p>
          <a:p>
            <a:r>
              <a:rPr lang="uk-UA" sz="1600" dirty="0"/>
              <a:t>Пошук ізоморфізмів</a:t>
            </a:r>
          </a:p>
          <a:p>
            <a:r>
              <a:rPr lang="uk-UA" sz="1600" dirty="0"/>
              <a:t>Історико-описовий</a:t>
            </a:r>
          </a:p>
          <a:p>
            <a:r>
              <a:rPr lang="uk-UA" sz="1600" dirty="0"/>
              <a:t>Контент-аналіз</a:t>
            </a:r>
          </a:p>
          <a:p>
            <a:r>
              <a:rPr lang="uk-UA" sz="1600" dirty="0"/>
              <a:t>Івент-аналіз</a:t>
            </a:r>
          </a:p>
          <a:p>
            <a:r>
              <a:rPr lang="uk-UA" sz="1600" dirty="0"/>
              <a:t>Когнітивне картування</a:t>
            </a:r>
          </a:p>
          <a:p>
            <a:r>
              <a:rPr lang="uk-UA" sz="1600" dirty="0"/>
              <a:t>Створення формальних моделей</a:t>
            </a:r>
          </a:p>
          <a:p>
            <a:r>
              <a:rPr lang="uk-UA" sz="1600" dirty="0"/>
              <a:t>Симуляція/Експеримент</a:t>
            </a:r>
          </a:p>
        </p:txBody>
      </p:sp>
    </p:spTree>
    <p:extLst>
      <p:ext uri="{BB962C8B-B14F-4D97-AF65-F5344CB8AC3E}">
        <p14:creationId xmlns:p14="http://schemas.microsoft.com/office/powerpoint/2010/main" val="363302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E1A614-410A-487A-8B46-7E8A1AC33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3575"/>
          </a:xfrm>
        </p:spPr>
        <p:txBody>
          <a:bodyPr>
            <a:normAutofit fontScale="90000"/>
          </a:bodyPr>
          <a:lstStyle/>
          <a:p>
            <a:r>
              <a:rPr lang="uk-UA" sz="4000" b="1" dirty="0"/>
              <a:t>Функціональність теорії як когнітивного феномену</a:t>
            </a:r>
            <a:endParaRPr lang="ru-RU" sz="40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C35964-8C07-4420-BAF8-D6B95C4ACF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48609"/>
            <a:ext cx="10515600" cy="2567354"/>
          </a:xfrm>
        </p:spPr>
        <p:txBody>
          <a:bodyPr/>
          <a:lstStyle/>
          <a:p>
            <a:r>
              <a:rPr lang="uk-UA" dirty="0"/>
              <a:t>Засіб віртуального «відтворення» реальності (</a:t>
            </a:r>
            <a:r>
              <a:rPr lang="en-US" dirty="0"/>
              <a:t>What Is This?)</a:t>
            </a:r>
          </a:p>
          <a:p>
            <a:r>
              <a:rPr lang="uk-UA" dirty="0"/>
              <a:t>Засіб «пояснення» (</a:t>
            </a:r>
            <a:r>
              <a:rPr lang="en-US" dirty="0"/>
              <a:t>Why</a:t>
            </a:r>
            <a:r>
              <a:rPr lang="uk-UA" dirty="0"/>
              <a:t>/</a:t>
            </a:r>
            <a:r>
              <a:rPr lang="en-US" dirty="0"/>
              <a:t>Because It Is What It Is?)</a:t>
            </a:r>
            <a:endParaRPr lang="uk-UA" dirty="0"/>
          </a:p>
          <a:p>
            <a:r>
              <a:rPr lang="uk-UA" dirty="0"/>
              <a:t>Засіб «обгрунтування» (</a:t>
            </a:r>
            <a:r>
              <a:rPr lang="en-US" dirty="0"/>
              <a:t>Why This Explanation/Proposition Is Relevant?)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09926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E68F44-FCA0-4861-BCA4-0587FA33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2367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/>
              <a:t>Теорія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86EE55-A89F-41C2-A926-19F988038E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dirty="0"/>
              <a:t>Являє собою інтелектуальний конструкт, що дозволяє вибирати факти та інтерпретувати їх таким чином, аби забезпечити пояснення і прогноз по відношенню до станів феномену спостереження, що повторюються.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04706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2BAE35-D3AF-4543-A4AC-5503C0DF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53720"/>
          </a:xfrm>
        </p:spPr>
        <p:txBody>
          <a:bodyPr>
            <a:normAutofit fontScale="90000"/>
          </a:bodyPr>
          <a:lstStyle/>
          <a:p>
            <a:r>
              <a:rPr lang="uk-UA" sz="3600" b="1" dirty="0"/>
              <a:t>Функціональність теорії в аспекті прикладних досліджень</a:t>
            </a:r>
            <a:endParaRPr lang="ru-RU" sz="36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4FEA11-AFC4-4A09-998F-546BA7BCD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900"/>
            <a:ext cx="10515600" cy="4691063"/>
          </a:xfrm>
        </p:spPr>
        <p:txBody>
          <a:bodyPr>
            <a:normAutofit/>
          </a:bodyPr>
          <a:lstStyle/>
          <a:p>
            <a:r>
              <a:rPr lang="uk-UA" sz="2400" dirty="0"/>
              <a:t>Орієнтаційна функція (відокремлення базових частин наукового аналізу)</a:t>
            </a:r>
          </a:p>
          <a:p>
            <a:r>
              <a:rPr lang="uk-UA" sz="2400" dirty="0"/>
              <a:t>Інтерпретаційна функція (структурування окремих частин реальності, що аналізується)</a:t>
            </a:r>
          </a:p>
          <a:p>
            <a:r>
              <a:rPr lang="uk-UA" sz="2400" dirty="0"/>
              <a:t>Організаційна функція (редукція комплексних феноменів до відносно простих ідеальних типів)</a:t>
            </a:r>
          </a:p>
          <a:p>
            <a:r>
              <a:rPr lang="uk-UA" sz="2400" dirty="0"/>
              <a:t>Епістемологічна функція (створення умов для формулювання наукових тез, що придатні для використання в інших прикладних дослідженнях)</a:t>
            </a:r>
          </a:p>
          <a:p>
            <a:r>
              <a:rPr lang="uk-UA" sz="2400" dirty="0"/>
              <a:t>Легітимаційна функція (обгрунтування доцільності конкретних дій в сфері практичної зовнішньої політики)</a:t>
            </a:r>
          </a:p>
          <a:p>
            <a:endParaRPr lang="uk-UA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22863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678A78-8DDE-47B9-958D-D02180955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Теорія міжнародних відносин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8264EF-70D8-4C57-B003-63B67B38C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uk-UA" dirty="0"/>
              <a:t>система дескриптивних, експлікативних та прогностичних положень щодо фундаментальних закономірностей, притаманних міжнародним відносинам як окремому суспільному феномену.</a:t>
            </a:r>
          </a:p>
          <a:p>
            <a:pPr>
              <a:buFontTx/>
              <a:buChar char="-"/>
            </a:pPr>
            <a:endParaRPr lang="uk-UA" dirty="0"/>
          </a:p>
          <a:p>
            <a:pPr marL="0" indent="0">
              <a:buNone/>
            </a:pPr>
            <a:r>
              <a:rPr lang="uk-UA" dirty="0"/>
              <a:t>Ознаки теорії міжнародних відносин:</a:t>
            </a:r>
          </a:p>
          <a:p>
            <a:r>
              <a:rPr lang="uk-UA" dirty="0"/>
              <a:t>Історична трансцендентність</a:t>
            </a:r>
          </a:p>
          <a:p>
            <a:r>
              <a:rPr lang="uk-UA" dirty="0"/>
              <a:t>Предметна тотальність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123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6E2A10-7623-40A5-8493-EC3ED4858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/>
              <a:t>Епістемологія ТМВ</a:t>
            </a:r>
            <a:endParaRPr lang="ru-RU" sz="40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D039E0-3D47-40BC-943B-CA88FFA06A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Категорії</a:t>
            </a:r>
          </a:p>
          <a:p>
            <a:r>
              <a:rPr lang="uk-UA" dirty="0"/>
              <a:t>Закони/Закономірності</a:t>
            </a:r>
          </a:p>
          <a:p>
            <a:pPr marL="457200" lvl="1" indent="0">
              <a:buNone/>
            </a:pPr>
            <a:r>
              <a:rPr lang="uk-UA" dirty="0"/>
              <a:t>Аксіоми</a:t>
            </a:r>
          </a:p>
          <a:p>
            <a:pPr marL="457200" lvl="1" indent="0">
              <a:buNone/>
            </a:pPr>
            <a:r>
              <a:rPr lang="uk-UA" dirty="0"/>
              <a:t>Гіпотези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32579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EB3094-3B4E-4D4A-93A7-AAF8B9CB6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uk-UA" sz="4000" b="1" dirty="0"/>
              <a:t>Епістемологія ТМВ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579D6E-661B-4FF4-8CA1-8A04C9B4EA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Загальні теорії (</a:t>
            </a:r>
            <a:r>
              <a:rPr lang="en-US" dirty="0"/>
              <a:t>Grand Theories) </a:t>
            </a:r>
            <a:r>
              <a:rPr lang="uk-UA" dirty="0"/>
              <a:t>– теорії, в рамках яких якнайбільший комплекс змінних має пояснити всі закономірності, що притаманні явищам в сфері міжнародних відносин, тобто предмет дослідження максимально співпадає з його об’єктом.</a:t>
            </a:r>
          </a:p>
          <a:p>
            <a:pPr marL="0" indent="0">
              <a:buNone/>
            </a:pPr>
            <a:r>
              <a:rPr lang="uk-UA" dirty="0"/>
              <a:t>Теорії середнього рівня (</a:t>
            </a:r>
            <a:r>
              <a:rPr lang="en-US" dirty="0"/>
              <a:t>Middle Range Theories) – </a:t>
            </a:r>
            <a:r>
              <a:rPr lang="uk-UA" dirty="0"/>
              <a:t>теорії, в рамках яких досить обмежений комплекс змінних має пояснити деякі найбільш суттєві аспекти міжнародних відносин, тобто предмет дослідження за логічним обсягом значно менший його об’єкту.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6362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2BBC6-9B18-4E3F-9635-63059A4D5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6329"/>
          </a:xfrm>
        </p:spPr>
        <p:txBody>
          <a:bodyPr>
            <a:normAutofit/>
          </a:bodyPr>
          <a:lstStyle/>
          <a:p>
            <a:r>
              <a:rPr lang="uk-UA" sz="4000" b="1" dirty="0"/>
              <a:t>Епістемологія ТМВ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4EE009-7790-4C62-A065-3764C0766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5223"/>
            <a:ext cx="10515600" cy="48317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dirty="0"/>
              <a:t>Критерії релевантної наукової теорії за К. </a:t>
            </a:r>
            <a:r>
              <a:rPr lang="uk-UA" sz="2400" dirty="0" err="1"/>
              <a:t>Райтом</a:t>
            </a:r>
            <a:r>
              <a:rPr lang="uk-UA" sz="2400" dirty="0"/>
              <a:t>:</a:t>
            </a:r>
          </a:p>
          <a:p>
            <a:r>
              <a:rPr lang="uk-UA" sz="2400" dirty="0"/>
              <a:t>Відсутність логічних протиріч (закон тотожності; закон суперечності; закон виключення третього; закон достатньої підстави)</a:t>
            </a:r>
          </a:p>
          <a:p>
            <a:r>
              <a:rPr lang="uk-UA" sz="2400" dirty="0"/>
              <a:t>Здатність теорії до подальшого розвитку</a:t>
            </a:r>
          </a:p>
          <a:p>
            <a:r>
              <a:rPr lang="uk-UA" sz="2400" dirty="0"/>
              <a:t>Наявність прогностичного потенціалу у теорії</a:t>
            </a:r>
          </a:p>
          <a:p>
            <a:r>
              <a:rPr lang="uk-UA" sz="2400" dirty="0"/>
              <a:t>Відсутність спекулятивного характеру без можливостей для практичного застосування</a:t>
            </a:r>
          </a:p>
          <a:p>
            <a:r>
              <a:rPr lang="uk-UA" sz="2400" dirty="0"/>
              <a:t>Не виключати можливість ціннісних суджень</a:t>
            </a:r>
          </a:p>
        </p:txBody>
      </p:sp>
    </p:spTree>
    <p:extLst>
      <p:ext uri="{BB962C8B-B14F-4D97-AF65-F5344CB8AC3E}">
        <p14:creationId xmlns:p14="http://schemas.microsoft.com/office/powerpoint/2010/main" val="2105928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DEB9DE-8617-4A91-AB7A-34E06DE42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875"/>
          </a:xfrm>
        </p:spPr>
        <p:txBody>
          <a:bodyPr/>
          <a:lstStyle/>
          <a:p>
            <a:r>
              <a:rPr kumimoji="0" lang="uk-UA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Епістемологія ТМВ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F65247-10C4-40A0-901A-2F823DAC9A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Критерії релевантної наукової теорії за Т. Куном:</a:t>
            </a:r>
          </a:p>
          <a:p>
            <a:r>
              <a:rPr lang="en-US" sz="2400" dirty="0"/>
              <a:t>Accurate </a:t>
            </a:r>
            <a:r>
              <a:rPr lang="uk-UA" sz="2400" dirty="0"/>
              <a:t>(емпірично адекватна фактологічним даним та спостереженням)</a:t>
            </a:r>
            <a:endParaRPr lang="en-US" sz="2400" dirty="0"/>
          </a:p>
          <a:p>
            <a:r>
              <a:rPr lang="en-US" sz="2400" dirty="0"/>
              <a:t>Consistent</a:t>
            </a:r>
            <a:r>
              <a:rPr lang="uk-UA" sz="2400" dirty="0"/>
              <a:t> (мати внутрішню цілісність та узгоджуватись з іншими теоріями)</a:t>
            </a:r>
            <a:endParaRPr lang="en-US" sz="2400" dirty="0"/>
          </a:p>
          <a:p>
            <a:r>
              <a:rPr lang="en-US" sz="2400" dirty="0"/>
              <a:t>Broad Scope</a:t>
            </a:r>
            <a:r>
              <a:rPr lang="uk-UA" sz="2400" dirty="0"/>
              <a:t> (теорія повинна пояснювати не лише початкові проблеми)</a:t>
            </a:r>
            <a:endParaRPr lang="en-US" sz="2400" dirty="0"/>
          </a:p>
          <a:p>
            <a:r>
              <a:rPr lang="en-US" sz="2400" dirty="0"/>
              <a:t>Simple</a:t>
            </a:r>
            <a:r>
              <a:rPr lang="uk-UA" sz="2400" dirty="0"/>
              <a:t> (</a:t>
            </a:r>
            <a:r>
              <a:rPr lang="la-Latn" sz="2400" b="0" dirty="0">
                <a:solidFill>
                  <a:srgbClr val="202122"/>
                </a:solidFill>
                <a:effectLst/>
              </a:rPr>
              <a:t>Non sunt multiplicanda entia sine necessitate</a:t>
            </a:r>
            <a:r>
              <a:rPr lang="uk-UA" sz="2400" b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</a:t>
            </a:r>
            <a:endParaRPr lang="en-US" sz="2400" dirty="0"/>
          </a:p>
          <a:p>
            <a:r>
              <a:rPr lang="en-US" sz="2400" dirty="0"/>
              <a:t>Fruitful</a:t>
            </a:r>
            <a:r>
              <a:rPr lang="uk-UA" sz="2400" dirty="0"/>
              <a:t> (теорія повинна сприяти відкриттю нових явищ та нових казуальних зв’язків між ними)</a:t>
            </a:r>
            <a:endParaRPr lang="en-US" sz="2400" dirty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1572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476</Words>
  <Application>Microsoft Office PowerPoint</Application>
  <PresentationFormat>Широкоэкранный</PresentationFormat>
  <Paragraphs>69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Теорія</vt:lpstr>
      <vt:lpstr>Функціональність теорії як когнітивного феномену</vt:lpstr>
      <vt:lpstr>Теорія</vt:lpstr>
      <vt:lpstr>Функціональність теорії в аспекті прикладних досліджень</vt:lpstr>
      <vt:lpstr>Теорія міжнародних відносин</vt:lpstr>
      <vt:lpstr>Епістемологія ТМВ</vt:lpstr>
      <vt:lpstr>Епістемологія ТМВ</vt:lpstr>
      <vt:lpstr>Епістемологія ТМВ</vt:lpstr>
      <vt:lpstr>Епістемологія ТМВ</vt:lpstr>
      <vt:lpstr>Методологія ТМВ</vt:lpstr>
      <vt:lpstr>Методологія ТМВ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Теорія</dc:title>
  <dc:creator>Суботін Андрій Анатолійович</dc:creator>
  <cp:lastModifiedBy>Суботін Андрій Анатолійович</cp:lastModifiedBy>
  <cp:revision>37</cp:revision>
  <dcterms:created xsi:type="dcterms:W3CDTF">2020-08-31T17:51:12Z</dcterms:created>
  <dcterms:modified xsi:type="dcterms:W3CDTF">2020-10-07T21:50:49Z</dcterms:modified>
</cp:coreProperties>
</file>