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633D8E-F498-4DE0-9D0E-6A7FB65DBE2A}"/>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0C32986B-C708-480B-91E0-42003D4423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A9BC2726-5E74-4BEE-9C7C-178554F2E426}"/>
              </a:ext>
            </a:extLst>
          </p:cNvPr>
          <p:cNvSpPr>
            <a:spLocks noGrp="1"/>
          </p:cNvSpPr>
          <p:nvPr>
            <p:ph type="dt" sz="half" idx="10"/>
          </p:nvPr>
        </p:nvSpPr>
        <p:spPr/>
        <p:txBody>
          <a:bodyPr/>
          <a:lstStyle/>
          <a:p>
            <a:fld id="{7B9BD5DF-2643-4264-A583-8277964BF2E2}" type="datetimeFigureOut">
              <a:rPr lang="ru-RU" smtClean="0"/>
              <a:t>02.11.2020</a:t>
            </a:fld>
            <a:endParaRPr lang="ru-RU"/>
          </a:p>
        </p:txBody>
      </p:sp>
      <p:sp>
        <p:nvSpPr>
          <p:cNvPr id="5" name="Нижний колонтитул 4">
            <a:extLst>
              <a:ext uri="{FF2B5EF4-FFF2-40B4-BE49-F238E27FC236}">
                <a16:creationId xmlns:a16="http://schemas.microsoft.com/office/drawing/2014/main" id="{61D1C7A8-DE6E-4248-AC79-66E155DC1F3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0A21EFC-4921-4E62-A641-499CFD7FFDA7}"/>
              </a:ext>
            </a:extLst>
          </p:cNvPr>
          <p:cNvSpPr>
            <a:spLocks noGrp="1"/>
          </p:cNvSpPr>
          <p:nvPr>
            <p:ph type="sldNum" sz="quarter" idx="12"/>
          </p:nvPr>
        </p:nvSpPr>
        <p:spPr/>
        <p:txBody>
          <a:bodyPr/>
          <a:lstStyle/>
          <a:p>
            <a:fld id="{AA873450-E827-4D2D-9FFC-EEBC5D7201C4}" type="slidenum">
              <a:rPr lang="ru-RU" smtClean="0"/>
              <a:t>‹#›</a:t>
            </a:fld>
            <a:endParaRPr lang="ru-RU"/>
          </a:p>
        </p:txBody>
      </p:sp>
    </p:spTree>
    <p:extLst>
      <p:ext uri="{BB962C8B-B14F-4D97-AF65-F5344CB8AC3E}">
        <p14:creationId xmlns:p14="http://schemas.microsoft.com/office/powerpoint/2010/main" val="260458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D55D74-76FD-4AC4-97B9-4EB93ECE94D7}"/>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F90FC47D-3E39-4F44-9E5E-8D8CB4A6A1A3}"/>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647F99C-AA4D-4B9E-8BF3-EEB1B18BAF5F}"/>
              </a:ext>
            </a:extLst>
          </p:cNvPr>
          <p:cNvSpPr>
            <a:spLocks noGrp="1"/>
          </p:cNvSpPr>
          <p:nvPr>
            <p:ph type="dt" sz="half" idx="10"/>
          </p:nvPr>
        </p:nvSpPr>
        <p:spPr/>
        <p:txBody>
          <a:bodyPr/>
          <a:lstStyle/>
          <a:p>
            <a:fld id="{7B9BD5DF-2643-4264-A583-8277964BF2E2}" type="datetimeFigureOut">
              <a:rPr lang="ru-RU" smtClean="0"/>
              <a:t>02.11.2020</a:t>
            </a:fld>
            <a:endParaRPr lang="ru-RU"/>
          </a:p>
        </p:txBody>
      </p:sp>
      <p:sp>
        <p:nvSpPr>
          <p:cNvPr id="5" name="Нижний колонтитул 4">
            <a:extLst>
              <a:ext uri="{FF2B5EF4-FFF2-40B4-BE49-F238E27FC236}">
                <a16:creationId xmlns:a16="http://schemas.microsoft.com/office/drawing/2014/main" id="{576DDDFF-9FCA-43BC-BB55-967AD46C3E1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0EFC29B-6A3C-4082-840A-407689AF4F53}"/>
              </a:ext>
            </a:extLst>
          </p:cNvPr>
          <p:cNvSpPr>
            <a:spLocks noGrp="1"/>
          </p:cNvSpPr>
          <p:nvPr>
            <p:ph type="sldNum" sz="quarter" idx="12"/>
          </p:nvPr>
        </p:nvSpPr>
        <p:spPr/>
        <p:txBody>
          <a:bodyPr/>
          <a:lstStyle/>
          <a:p>
            <a:fld id="{AA873450-E827-4D2D-9FFC-EEBC5D7201C4}" type="slidenum">
              <a:rPr lang="ru-RU" smtClean="0"/>
              <a:t>‹#›</a:t>
            </a:fld>
            <a:endParaRPr lang="ru-RU"/>
          </a:p>
        </p:txBody>
      </p:sp>
    </p:spTree>
    <p:extLst>
      <p:ext uri="{BB962C8B-B14F-4D97-AF65-F5344CB8AC3E}">
        <p14:creationId xmlns:p14="http://schemas.microsoft.com/office/powerpoint/2010/main" val="4250319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162234BB-7C19-45E8-8821-CA787186D7CC}"/>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51B826A2-8455-4F24-A803-F9B55758B1D9}"/>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623426E-9593-44A5-893C-FA9D9D6EE653}"/>
              </a:ext>
            </a:extLst>
          </p:cNvPr>
          <p:cNvSpPr>
            <a:spLocks noGrp="1"/>
          </p:cNvSpPr>
          <p:nvPr>
            <p:ph type="dt" sz="half" idx="10"/>
          </p:nvPr>
        </p:nvSpPr>
        <p:spPr/>
        <p:txBody>
          <a:bodyPr/>
          <a:lstStyle/>
          <a:p>
            <a:fld id="{7B9BD5DF-2643-4264-A583-8277964BF2E2}" type="datetimeFigureOut">
              <a:rPr lang="ru-RU" smtClean="0"/>
              <a:t>02.11.2020</a:t>
            </a:fld>
            <a:endParaRPr lang="ru-RU"/>
          </a:p>
        </p:txBody>
      </p:sp>
      <p:sp>
        <p:nvSpPr>
          <p:cNvPr id="5" name="Нижний колонтитул 4">
            <a:extLst>
              <a:ext uri="{FF2B5EF4-FFF2-40B4-BE49-F238E27FC236}">
                <a16:creationId xmlns:a16="http://schemas.microsoft.com/office/drawing/2014/main" id="{A5C09992-B5C2-4F59-96A2-25454347522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133BE78-3FE2-4D34-9AFE-BAD1D6D598AB}"/>
              </a:ext>
            </a:extLst>
          </p:cNvPr>
          <p:cNvSpPr>
            <a:spLocks noGrp="1"/>
          </p:cNvSpPr>
          <p:nvPr>
            <p:ph type="sldNum" sz="quarter" idx="12"/>
          </p:nvPr>
        </p:nvSpPr>
        <p:spPr/>
        <p:txBody>
          <a:bodyPr/>
          <a:lstStyle/>
          <a:p>
            <a:fld id="{AA873450-E827-4D2D-9FFC-EEBC5D7201C4}" type="slidenum">
              <a:rPr lang="ru-RU" smtClean="0"/>
              <a:t>‹#›</a:t>
            </a:fld>
            <a:endParaRPr lang="ru-RU"/>
          </a:p>
        </p:txBody>
      </p:sp>
    </p:spTree>
    <p:extLst>
      <p:ext uri="{BB962C8B-B14F-4D97-AF65-F5344CB8AC3E}">
        <p14:creationId xmlns:p14="http://schemas.microsoft.com/office/powerpoint/2010/main" val="151396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0CADD53-A547-44B4-8DE6-6CA10272E085}"/>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C8C882C5-5FD0-4F20-9F5B-A1548A4CAA88}"/>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DC464D2-7C6A-46CF-B772-2C58DB6E33D9}"/>
              </a:ext>
            </a:extLst>
          </p:cNvPr>
          <p:cNvSpPr>
            <a:spLocks noGrp="1"/>
          </p:cNvSpPr>
          <p:nvPr>
            <p:ph type="dt" sz="half" idx="10"/>
          </p:nvPr>
        </p:nvSpPr>
        <p:spPr/>
        <p:txBody>
          <a:bodyPr/>
          <a:lstStyle/>
          <a:p>
            <a:fld id="{7B9BD5DF-2643-4264-A583-8277964BF2E2}" type="datetimeFigureOut">
              <a:rPr lang="ru-RU" smtClean="0"/>
              <a:t>02.11.2020</a:t>
            </a:fld>
            <a:endParaRPr lang="ru-RU"/>
          </a:p>
        </p:txBody>
      </p:sp>
      <p:sp>
        <p:nvSpPr>
          <p:cNvPr id="5" name="Нижний колонтитул 4">
            <a:extLst>
              <a:ext uri="{FF2B5EF4-FFF2-40B4-BE49-F238E27FC236}">
                <a16:creationId xmlns:a16="http://schemas.microsoft.com/office/drawing/2014/main" id="{661051AF-E574-4434-95DE-9EE38098122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00115C2-BD09-44F1-9F9D-F3A7C890F355}"/>
              </a:ext>
            </a:extLst>
          </p:cNvPr>
          <p:cNvSpPr>
            <a:spLocks noGrp="1"/>
          </p:cNvSpPr>
          <p:nvPr>
            <p:ph type="sldNum" sz="quarter" idx="12"/>
          </p:nvPr>
        </p:nvSpPr>
        <p:spPr/>
        <p:txBody>
          <a:bodyPr/>
          <a:lstStyle/>
          <a:p>
            <a:fld id="{AA873450-E827-4D2D-9FFC-EEBC5D7201C4}" type="slidenum">
              <a:rPr lang="ru-RU" smtClean="0"/>
              <a:t>‹#›</a:t>
            </a:fld>
            <a:endParaRPr lang="ru-RU"/>
          </a:p>
        </p:txBody>
      </p:sp>
    </p:spTree>
    <p:extLst>
      <p:ext uri="{BB962C8B-B14F-4D97-AF65-F5344CB8AC3E}">
        <p14:creationId xmlns:p14="http://schemas.microsoft.com/office/powerpoint/2010/main" val="2731266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EE57BF-1168-4076-88E9-E2CB6929B4A8}"/>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A80B7840-4968-4EAC-8DF7-D3414DA6F4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FB1BAB0C-2FB1-4F27-BF65-9EBB971A3D8B}"/>
              </a:ext>
            </a:extLst>
          </p:cNvPr>
          <p:cNvSpPr>
            <a:spLocks noGrp="1"/>
          </p:cNvSpPr>
          <p:nvPr>
            <p:ph type="dt" sz="half" idx="10"/>
          </p:nvPr>
        </p:nvSpPr>
        <p:spPr/>
        <p:txBody>
          <a:bodyPr/>
          <a:lstStyle/>
          <a:p>
            <a:fld id="{7B9BD5DF-2643-4264-A583-8277964BF2E2}" type="datetimeFigureOut">
              <a:rPr lang="ru-RU" smtClean="0"/>
              <a:t>02.11.2020</a:t>
            </a:fld>
            <a:endParaRPr lang="ru-RU"/>
          </a:p>
        </p:txBody>
      </p:sp>
      <p:sp>
        <p:nvSpPr>
          <p:cNvPr id="5" name="Нижний колонтитул 4">
            <a:extLst>
              <a:ext uri="{FF2B5EF4-FFF2-40B4-BE49-F238E27FC236}">
                <a16:creationId xmlns:a16="http://schemas.microsoft.com/office/drawing/2014/main" id="{EDC1D7AB-C555-40A4-BA21-13263C16917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B0B1644-CE20-453D-844A-DD0B9EBD2618}"/>
              </a:ext>
            </a:extLst>
          </p:cNvPr>
          <p:cNvSpPr>
            <a:spLocks noGrp="1"/>
          </p:cNvSpPr>
          <p:nvPr>
            <p:ph type="sldNum" sz="quarter" idx="12"/>
          </p:nvPr>
        </p:nvSpPr>
        <p:spPr/>
        <p:txBody>
          <a:bodyPr/>
          <a:lstStyle/>
          <a:p>
            <a:fld id="{AA873450-E827-4D2D-9FFC-EEBC5D7201C4}" type="slidenum">
              <a:rPr lang="ru-RU" smtClean="0"/>
              <a:t>‹#›</a:t>
            </a:fld>
            <a:endParaRPr lang="ru-RU"/>
          </a:p>
        </p:txBody>
      </p:sp>
    </p:spTree>
    <p:extLst>
      <p:ext uri="{BB962C8B-B14F-4D97-AF65-F5344CB8AC3E}">
        <p14:creationId xmlns:p14="http://schemas.microsoft.com/office/powerpoint/2010/main" val="3147491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2C36A2-2965-412D-A20B-F23DEB5116A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CE6125BB-40A5-4BE2-9602-C7EE7D2C40F9}"/>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5954D902-513F-41E2-AB2D-6B164636F60F}"/>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C3C46177-A26A-472F-A2AE-1B5F3AAF7F06}"/>
              </a:ext>
            </a:extLst>
          </p:cNvPr>
          <p:cNvSpPr>
            <a:spLocks noGrp="1"/>
          </p:cNvSpPr>
          <p:nvPr>
            <p:ph type="dt" sz="half" idx="10"/>
          </p:nvPr>
        </p:nvSpPr>
        <p:spPr/>
        <p:txBody>
          <a:bodyPr/>
          <a:lstStyle/>
          <a:p>
            <a:fld id="{7B9BD5DF-2643-4264-A583-8277964BF2E2}" type="datetimeFigureOut">
              <a:rPr lang="ru-RU" smtClean="0"/>
              <a:t>02.11.2020</a:t>
            </a:fld>
            <a:endParaRPr lang="ru-RU"/>
          </a:p>
        </p:txBody>
      </p:sp>
      <p:sp>
        <p:nvSpPr>
          <p:cNvPr id="6" name="Нижний колонтитул 5">
            <a:extLst>
              <a:ext uri="{FF2B5EF4-FFF2-40B4-BE49-F238E27FC236}">
                <a16:creationId xmlns:a16="http://schemas.microsoft.com/office/drawing/2014/main" id="{1861E4BE-38DB-4318-A967-17802AAE035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4F2A61B-907F-40C0-9155-1A7FBA27C671}"/>
              </a:ext>
            </a:extLst>
          </p:cNvPr>
          <p:cNvSpPr>
            <a:spLocks noGrp="1"/>
          </p:cNvSpPr>
          <p:nvPr>
            <p:ph type="sldNum" sz="quarter" idx="12"/>
          </p:nvPr>
        </p:nvSpPr>
        <p:spPr/>
        <p:txBody>
          <a:bodyPr/>
          <a:lstStyle/>
          <a:p>
            <a:fld id="{AA873450-E827-4D2D-9FFC-EEBC5D7201C4}" type="slidenum">
              <a:rPr lang="ru-RU" smtClean="0"/>
              <a:t>‹#›</a:t>
            </a:fld>
            <a:endParaRPr lang="ru-RU"/>
          </a:p>
        </p:txBody>
      </p:sp>
    </p:spTree>
    <p:extLst>
      <p:ext uri="{BB962C8B-B14F-4D97-AF65-F5344CB8AC3E}">
        <p14:creationId xmlns:p14="http://schemas.microsoft.com/office/powerpoint/2010/main" val="522721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74B40F7-DE08-42C4-A474-5AD98800902D}"/>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B08CC516-C9C3-4771-A0C0-B9A0B0E947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CB5B540A-176F-445A-8BAD-A5D6CEFF68E5}"/>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12CD4D87-23B3-450B-8A42-623AD06EBA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BDBEECA2-5F71-4EC6-86DE-BC42823865E2}"/>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4AB6446A-D4E1-4D5B-A514-6F1D7D972384}"/>
              </a:ext>
            </a:extLst>
          </p:cNvPr>
          <p:cNvSpPr>
            <a:spLocks noGrp="1"/>
          </p:cNvSpPr>
          <p:nvPr>
            <p:ph type="dt" sz="half" idx="10"/>
          </p:nvPr>
        </p:nvSpPr>
        <p:spPr/>
        <p:txBody>
          <a:bodyPr/>
          <a:lstStyle/>
          <a:p>
            <a:fld id="{7B9BD5DF-2643-4264-A583-8277964BF2E2}" type="datetimeFigureOut">
              <a:rPr lang="ru-RU" smtClean="0"/>
              <a:t>02.11.2020</a:t>
            </a:fld>
            <a:endParaRPr lang="ru-RU"/>
          </a:p>
        </p:txBody>
      </p:sp>
      <p:sp>
        <p:nvSpPr>
          <p:cNvPr id="8" name="Нижний колонтитул 7">
            <a:extLst>
              <a:ext uri="{FF2B5EF4-FFF2-40B4-BE49-F238E27FC236}">
                <a16:creationId xmlns:a16="http://schemas.microsoft.com/office/drawing/2014/main" id="{7BD06A93-C14D-43BC-8A11-476740394E63}"/>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648A10ED-F0EF-4C2B-B361-ABAAF1B6A914}"/>
              </a:ext>
            </a:extLst>
          </p:cNvPr>
          <p:cNvSpPr>
            <a:spLocks noGrp="1"/>
          </p:cNvSpPr>
          <p:nvPr>
            <p:ph type="sldNum" sz="quarter" idx="12"/>
          </p:nvPr>
        </p:nvSpPr>
        <p:spPr/>
        <p:txBody>
          <a:bodyPr/>
          <a:lstStyle/>
          <a:p>
            <a:fld id="{AA873450-E827-4D2D-9FFC-EEBC5D7201C4}" type="slidenum">
              <a:rPr lang="ru-RU" smtClean="0"/>
              <a:t>‹#›</a:t>
            </a:fld>
            <a:endParaRPr lang="ru-RU"/>
          </a:p>
        </p:txBody>
      </p:sp>
    </p:spTree>
    <p:extLst>
      <p:ext uri="{BB962C8B-B14F-4D97-AF65-F5344CB8AC3E}">
        <p14:creationId xmlns:p14="http://schemas.microsoft.com/office/powerpoint/2010/main" val="3366251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2776E7-ABFE-45F2-B495-F6321CF16DCB}"/>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C6693037-02F0-4FD0-9A8A-18794B90EEF9}"/>
              </a:ext>
            </a:extLst>
          </p:cNvPr>
          <p:cNvSpPr>
            <a:spLocks noGrp="1"/>
          </p:cNvSpPr>
          <p:nvPr>
            <p:ph type="dt" sz="half" idx="10"/>
          </p:nvPr>
        </p:nvSpPr>
        <p:spPr/>
        <p:txBody>
          <a:bodyPr/>
          <a:lstStyle/>
          <a:p>
            <a:fld id="{7B9BD5DF-2643-4264-A583-8277964BF2E2}" type="datetimeFigureOut">
              <a:rPr lang="ru-RU" smtClean="0"/>
              <a:t>02.11.2020</a:t>
            </a:fld>
            <a:endParaRPr lang="ru-RU"/>
          </a:p>
        </p:txBody>
      </p:sp>
      <p:sp>
        <p:nvSpPr>
          <p:cNvPr id="4" name="Нижний колонтитул 3">
            <a:extLst>
              <a:ext uri="{FF2B5EF4-FFF2-40B4-BE49-F238E27FC236}">
                <a16:creationId xmlns:a16="http://schemas.microsoft.com/office/drawing/2014/main" id="{8738696A-F8FF-4A9E-A106-19B4EA5FA675}"/>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F4EBECC8-5C69-4402-B52C-A30CCBC646C2}"/>
              </a:ext>
            </a:extLst>
          </p:cNvPr>
          <p:cNvSpPr>
            <a:spLocks noGrp="1"/>
          </p:cNvSpPr>
          <p:nvPr>
            <p:ph type="sldNum" sz="quarter" idx="12"/>
          </p:nvPr>
        </p:nvSpPr>
        <p:spPr/>
        <p:txBody>
          <a:bodyPr/>
          <a:lstStyle/>
          <a:p>
            <a:fld id="{AA873450-E827-4D2D-9FFC-EEBC5D7201C4}" type="slidenum">
              <a:rPr lang="ru-RU" smtClean="0"/>
              <a:t>‹#›</a:t>
            </a:fld>
            <a:endParaRPr lang="ru-RU"/>
          </a:p>
        </p:txBody>
      </p:sp>
    </p:spTree>
    <p:extLst>
      <p:ext uri="{BB962C8B-B14F-4D97-AF65-F5344CB8AC3E}">
        <p14:creationId xmlns:p14="http://schemas.microsoft.com/office/powerpoint/2010/main" val="1535769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58C6410B-E107-4546-A7DE-6563E52C5FFE}"/>
              </a:ext>
            </a:extLst>
          </p:cNvPr>
          <p:cNvSpPr>
            <a:spLocks noGrp="1"/>
          </p:cNvSpPr>
          <p:nvPr>
            <p:ph type="dt" sz="half" idx="10"/>
          </p:nvPr>
        </p:nvSpPr>
        <p:spPr/>
        <p:txBody>
          <a:bodyPr/>
          <a:lstStyle/>
          <a:p>
            <a:fld id="{7B9BD5DF-2643-4264-A583-8277964BF2E2}" type="datetimeFigureOut">
              <a:rPr lang="ru-RU" smtClean="0"/>
              <a:t>02.11.2020</a:t>
            </a:fld>
            <a:endParaRPr lang="ru-RU"/>
          </a:p>
        </p:txBody>
      </p:sp>
      <p:sp>
        <p:nvSpPr>
          <p:cNvPr id="3" name="Нижний колонтитул 2">
            <a:extLst>
              <a:ext uri="{FF2B5EF4-FFF2-40B4-BE49-F238E27FC236}">
                <a16:creationId xmlns:a16="http://schemas.microsoft.com/office/drawing/2014/main" id="{45BBBCC2-FBCF-424A-8DB3-C9E85EA37C3A}"/>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DF0A5755-82E5-47BB-B7BB-351397CCFE66}"/>
              </a:ext>
            </a:extLst>
          </p:cNvPr>
          <p:cNvSpPr>
            <a:spLocks noGrp="1"/>
          </p:cNvSpPr>
          <p:nvPr>
            <p:ph type="sldNum" sz="quarter" idx="12"/>
          </p:nvPr>
        </p:nvSpPr>
        <p:spPr/>
        <p:txBody>
          <a:bodyPr/>
          <a:lstStyle/>
          <a:p>
            <a:fld id="{AA873450-E827-4D2D-9FFC-EEBC5D7201C4}" type="slidenum">
              <a:rPr lang="ru-RU" smtClean="0"/>
              <a:t>‹#›</a:t>
            </a:fld>
            <a:endParaRPr lang="ru-RU"/>
          </a:p>
        </p:txBody>
      </p:sp>
    </p:spTree>
    <p:extLst>
      <p:ext uri="{BB962C8B-B14F-4D97-AF65-F5344CB8AC3E}">
        <p14:creationId xmlns:p14="http://schemas.microsoft.com/office/powerpoint/2010/main" val="1388348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5DB89BC-C056-4CE7-B298-F3B57B68D2C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51E099AB-4FF5-434A-8767-1F7EAAE7CC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FCB6BBBC-A19B-4978-9D1C-58F7C97F36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14001B25-9A14-489C-8C21-78062839A7CE}"/>
              </a:ext>
            </a:extLst>
          </p:cNvPr>
          <p:cNvSpPr>
            <a:spLocks noGrp="1"/>
          </p:cNvSpPr>
          <p:nvPr>
            <p:ph type="dt" sz="half" idx="10"/>
          </p:nvPr>
        </p:nvSpPr>
        <p:spPr/>
        <p:txBody>
          <a:bodyPr/>
          <a:lstStyle/>
          <a:p>
            <a:fld id="{7B9BD5DF-2643-4264-A583-8277964BF2E2}" type="datetimeFigureOut">
              <a:rPr lang="ru-RU" smtClean="0"/>
              <a:t>02.11.2020</a:t>
            </a:fld>
            <a:endParaRPr lang="ru-RU"/>
          </a:p>
        </p:txBody>
      </p:sp>
      <p:sp>
        <p:nvSpPr>
          <p:cNvPr id="6" name="Нижний колонтитул 5">
            <a:extLst>
              <a:ext uri="{FF2B5EF4-FFF2-40B4-BE49-F238E27FC236}">
                <a16:creationId xmlns:a16="http://schemas.microsoft.com/office/drawing/2014/main" id="{5424C061-B3DA-4F55-BBA3-019C3DD9D67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317B724B-1BA9-4898-BCA7-569633213CED}"/>
              </a:ext>
            </a:extLst>
          </p:cNvPr>
          <p:cNvSpPr>
            <a:spLocks noGrp="1"/>
          </p:cNvSpPr>
          <p:nvPr>
            <p:ph type="sldNum" sz="quarter" idx="12"/>
          </p:nvPr>
        </p:nvSpPr>
        <p:spPr/>
        <p:txBody>
          <a:bodyPr/>
          <a:lstStyle/>
          <a:p>
            <a:fld id="{AA873450-E827-4D2D-9FFC-EEBC5D7201C4}" type="slidenum">
              <a:rPr lang="ru-RU" smtClean="0"/>
              <a:t>‹#›</a:t>
            </a:fld>
            <a:endParaRPr lang="ru-RU"/>
          </a:p>
        </p:txBody>
      </p:sp>
    </p:spTree>
    <p:extLst>
      <p:ext uri="{BB962C8B-B14F-4D97-AF65-F5344CB8AC3E}">
        <p14:creationId xmlns:p14="http://schemas.microsoft.com/office/powerpoint/2010/main" val="1545946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D299D9-7166-4173-B49D-34C96826FF7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E51BB9C5-4CEC-47CB-A6C4-6D57EEC0D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B69115DC-07F1-48B3-8E47-8AA799D0FA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3C836AD3-1CB4-4CDD-94DF-710F0F6A74E5}"/>
              </a:ext>
            </a:extLst>
          </p:cNvPr>
          <p:cNvSpPr>
            <a:spLocks noGrp="1"/>
          </p:cNvSpPr>
          <p:nvPr>
            <p:ph type="dt" sz="half" idx="10"/>
          </p:nvPr>
        </p:nvSpPr>
        <p:spPr/>
        <p:txBody>
          <a:bodyPr/>
          <a:lstStyle/>
          <a:p>
            <a:fld id="{7B9BD5DF-2643-4264-A583-8277964BF2E2}" type="datetimeFigureOut">
              <a:rPr lang="ru-RU" smtClean="0"/>
              <a:t>02.11.2020</a:t>
            </a:fld>
            <a:endParaRPr lang="ru-RU"/>
          </a:p>
        </p:txBody>
      </p:sp>
      <p:sp>
        <p:nvSpPr>
          <p:cNvPr id="6" name="Нижний колонтитул 5">
            <a:extLst>
              <a:ext uri="{FF2B5EF4-FFF2-40B4-BE49-F238E27FC236}">
                <a16:creationId xmlns:a16="http://schemas.microsoft.com/office/drawing/2014/main" id="{821D7A11-1DD7-4442-ADA9-505870D054F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BF864C70-2024-469A-B8F9-8DB38B903F53}"/>
              </a:ext>
            </a:extLst>
          </p:cNvPr>
          <p:cNvSpPr>
            <a:spLocks noGrp="1"/>
          </p:cNvSpPr>
          <p:nvPr>
            <p:ph type="sldNum" sz="quarter" idx="12"/>
          </p:nvPr>
        </p:nvSpPr>
        <p:spPr/>
        <p:txBody>
          <a:bodyPr/>
          <a:lstStyle/>
          <a:p>
            <a:fld id="{AA873450-E827-4D2D-9FFC-EEBC5D7201C4}" type="slidenum">
              <a:rPr lang="ru-RU" smtClean="0"/>
              <a:t>‹#›</a:t>
            </a:fld>
            <a:endParaRPr lang="ru-RU"/>
          </a:p>
        </p:txBody>
      </p:sp>
    </p:spTree>
    <p:extLst>
      <p:ext uri="{BB962C8B-B14F-4D97-AF65-F5344CB8AC3E}">
        <p14:creationId xmlns:p14="http://schemas.microsoft.com/office/powerpoint/2010/main" val="2045841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D5C8131-CFE9-4304-AB79-BC1ACE68F4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3F098C0C-99A5-40B7-9B6D-767F82A634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AACC71C-84C8-411F-B015-110770E352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9BD5DF-2643-4264-A583-8277964BF2E2}" type="datetimeFigureOut">
              <a:rPr lang="ru-RU" smtClean="0"/>
              <a:t>02.11.2020</a:t>
            </a:fld>
            <a:endParaRPr lang="ru-RU"/>
          </a:p>
        </p:txBody>
      </p:sp>
      <p:sp>
        <p:nvSpPr>
          <p:cNvPr id="5" name="Нижний колонтитул 4">
            <a:extLst>
              <a:ext uri="{FF2B5EF4-FFF2-40B4-BE49-F238E27FC236}">
                <a16:creationId xmlns:a16="http://schemas.microsoft.com/office/drawing/2014/main" id="{9B005E1B-A55E-4EED-8667-A71FE9C606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F55B18C8-D365-4CE3-BC71-5128D29932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73450-E827-4D2D-9FFC-EEBC5D7201C4}" type="slidenum">
              <a:rPr lang="ru-RU" smtClean="0"/>
              <a:t>‹#›</a:t>
            </a:fld>
            <a:endParaRPr lang="ru-RU"/>
          </a:p>
        </p:txBody>
      </p:sp>
    </p:spTree>
    <p:extLst>
      <p:ext uri="{BB962C8B-B14F-4D97-AF65-F5344CB8AC3E}">
        <p14:creationId xmlns:p14="http://schemas.microsoft.com/office/powerpoint/2010/main" val="41302360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9B8D2E8-5DBF-4853-BE5C-048F2FA82173}"/>
              </a:ext>
            </a:extLst>
          </p:cNvPr>
          <p:cNvSpPr>
            <a:spLocks noGrp="1"/>
          </p:cNvSpPr>
          <p:nvPr>
            <p:ph type="title"/>
          </p:nvPr>
        </p:nvSpPr>
        <p:spPr>
          <a:xfrm>
            <a:off x="838200" y="365125"/>
            <a:ext cx="10515600" cy="558067"/>
          </a:xfrm>
        </p:spPr>
        <p:txBody>
          <a:bodyPr>
            <a:normAutofit/>
          </a:bodyPr>
          <a:lstStyle/>
          <a:p>
            <a:r>
              <a:rPr lang="uk-UA" sz="2400" b="1" dirty="0"/>
              <a:t>Механізм прийняття зовнішньополітичних рішень</a:t>
            </a:r>
            <a:r>
              <a:rPr lang="en-US" sz="2400" b="1" dirty="0"/>
              <a:t> – </a:t>
            </a:r>
            <a:r>
              <a:rPr lang="uk-UA" sz="2400" b="1" dirty="0"/>
              <a:t>Інституційний аспект</a:t>
            </a:r>
            <a:endParaRPr lang="ru-RU" sz="2400" b="1" dirty="0"/>
          </a:p>
        </p:txBody>
      </p:sp>
      <p:sp>
        <p:nvSpPr>
          <p:cNvPr id="3" name="Объект 2">
            <a:extLst>
              <a:ext uri="{FF2B5EF4-FFF2-40B4-BE49-F238E27FC236}">
                <a16:creationId xmlns:a16="http://schemas.microsoft.com/office/drawing/2014/main" id="{75D46A60-002F-49F7-9E17-F5A8072F28F0}"/>
              </a:ext>
            </a:extLst>
          </p:cNvPr>
          <p:cNvSpPr>
            <a:spLocks noGrp="1"/>
          </p:cNvSpPr>
          <p:nvPr>
            <p:ph idx="1"/>
          </p:nvPr>
        </p:nvSpPr>
        <p:spPr>
          <a:xfrm>
            <a:off x="838200" y="1072662"/>
            <a:ext cx="10515600" cy="5104301"/>
          </a:xfrm>
        </p:spPr>
        <p:txBody>
          <a:bodyPr>
            <a:normAutofit/>
          </a:bodyPr>
          <a:lstStyle/>
          <a:p>
            <a:pPr marL="0" indent="0">
              <a:buNone/>
            </a:pPr>
            <a:r>
              <a:rPr lang="uk-UA" sz="2400" dirty="0"/>
              <a:t>Механізм прийняття зовнішньополітичних рішень -  система інституцій, що взаємодіють з приводу прийняття зовнішньополітичних рішень та формування зовнішньої політики.</a:t>
            </a:r>
          </a:p>
          <a:p>
            <a:r>
              <a:rPr lang="uk-UA" sz="2400" dirty="0"/>
              <a:t>Судова влада</a:t>
            </a:r>
          </a:p>
          <a:p>
            <a:r>
              <a:rPr lang="uk-UA" sz="2400" dirty="0"/>
              <a:t>Представницька влада</a:t>
            </a:r>
          </a:p>
          <a:p>
            <a:r>
              <a:rPr lang="uk-UA" sz="2400" dirty="0"/>
              <a:t>Виконавча влада</a:t>
            </a:r>
          </a:p>
          <a:p>
            <a:pPr marL="0" indent="0">
              <a:buNone/>
            </a:pPr>
            <a:r>
              <a:rPr lang="uk-UA" sz="2400" dirty="0"/>
              <a:t>Обсяги функціональної компетенції та політичної відповідальності можуть суттєво відхилятися від стандартів закладених моделлю європейської національної держави (СРСР, КНР, Іран).</a:t>
            </a:r>
          </a:p>
          <a:p>
            <a:pPr marL="0" indent="0">
              <a:buNone/>
            </a:pPr>
            <a:r>
              <a:rPr lang="uk-UA" sz="2400" dirty="0"/>
              <a:t>Роль кожної з трьох гілок влади залежить від </a:t>
            </a:r>
            <a:r>
              <a:rPr lang="ru-RU" sz="2400" dirty="0"/>
              <a:t>периодичности і </a:t>
            </a:r>
            <a:r>
              <a:rPr lang="uk-UA" sz="2400" dirty="0"/>
              <a:t>тривалості</a:t>
            </a:r>
            <a:r>
              <a:rPr lang="ru-RU" sz="2400" dirty="0"/>
              <a:t> </a:t>
            </a:r>
            <a:r>
              <a:rPr lang="uk-UA" sz="2400" dirty="0"/>
              <a:t>їх участі в процесі формування зовнішньої політики та характеру тих змін, що вони здатні заподіяти.</a:t>
            </a:r>
          </a:p>
        </p:txBody>
      </p:sp>
    </p:spTree>
    <p:extLst>
      <p:ext uri="{BB962C8B-B14F-4D97-AF65-F5344CB8AC3E}">
        <p14:creationId xmlns:p14="http://schemas.microsoft.com/office/powerpoint/2010/main" val="641130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C8E3F5-F6CA-457C-BE8E-18A40AF7A10F}"/>
              </a:ext>
            </a:extLst>
          </p:cNvPr>
          <p:cNvSpPr>
            <a:spLocks noGrp="1"/>
          </p:cNvSpPr>
          <p:nvPr>
            <p:ph type="title"/>
          </p:nvPr>
        </p:nvSpPr>
        <p:spPr>
          <a:xfrm>
            <a:off x="838200" y="365126"/>
            <a:ext cx="10515600" cy="417390"/>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Функціональний аспект</a:t>
            </a:r>
            <a:endParaRPr lang="ru-RU" dirty="0"/>
          </a:p>
        </p:txBody>
      </p:sp>
      <p:sp>
        <p:nvSpPr>
          <p:cNvPr id="3" name="Объект 2">
            <a:extLst>
              <a:ext uri="{FF2B5EF4-FFF2-40B4-BE49-F238E27FC236}">
                <a16:creationId xmlns:a16="http://schemas.microsoft.com/office/drawing/2014/main" id="{DD39CD6B-9EFD-4C76-844A-F1A314AC21DF}"/>
              </a:ext>
            </a:extLst>
          </p:cNvPr>
          <p:cNvSpPr>
            <a:spLocks noGrp="1"/>
          </p:cNvSpPr>
          <p:nvPr>
            <p:ph idx="1"/>
          </p:nvPr>
        </p:nvSpPr>
        <p:spPr>
          <a:xfrm>
            <a:off x="838200" y="949569"/>
            <a:ext cx="10515600" cy="5227394"/>
          </a:xfrm>
        </p:spPr>
        <p:txBody>
          <a:bodyPr>
            <a:normAutofit/>
          </a:bodyPr>
          <a:lstStyle/>
          <a:p>
            <a:pPr marL="0" indent="0">
              <a:buNone/>
            </a:pPr>
            <a:r>
              <a:rPr lang="uk-UA" sz="1800" dirty="0"/>
              <a:t>Роль та значення бюрократичної інституції в процесі прийняття зовнішньополітичних рішень залежить насамперед від тих функції, що вона виконує в процесі формування зовнішньої політики держави.</a:t>
            </a:r>
          </a:p>
          <a:p>
            <a:pPr marL="0" indent="0">
              <a:buNone/>
            </a:pPr>
            <a:r>
              <a:rPr lang="uk-UA" sz="1800" dirty="0"/>
              <a:t>Американський дослідник Г. </a:t>
            </a:r>
            <a:r>
              <a:rPr lang="uk-UA" sz="1800" dirty="0" err="1"/>
              <a:t>Лассуелл</a:t>
            </a:r>
            <a:r>
              <a:rPr lang="uk-UA" sz="1800" dirty="0"/>
              <a:t> визначав наступні стадії політичного процесу, що можуть бути  асоційовані з відповідними функціями процесу прийняття зовнішньополітичних рішень:</a:t>
            </a:r>
          </a:p>
          <a:p>
            <a:pPr marL="0" indent="0">
              <a:buNone/>
            </a:pPr>
            <a:r>
              <a:rPr lang="uk-UA" sz="1800" dirty="0"/>
              <a:t>1. </a:t>
            </a:r>
            <a:r>
              <a:rPr lang="en-US" sz="1800" dirty="0"/>
              <a:t>Intelligence </a:t>
            </a:r>
            <a:r>
              <a:rPr lang="uk-UA" sz="1800" dirty="0"/>
              <a:t>(збір інформації, перевірка інформації, попередній аналіз інформації)</a:t>
            </a:r>
          </a:p>
          <a:p>
            <a:pPr marL="0" indent="0">
              <a:buNone/>
            </a:pPr>
            <a:r>
              <a:rPr lang="uk-UA" sz="1800" dirty="0"/>
              <a:t>2.</a:t>
            </a:r>
            <a:r>
              <a:rPr lang="en-US" sz="1800" dirty="0"/>
              <a:t> Recommendation</a:t>
            </a:r>
            <a:r>
              <a:rPr lang="uk-UA" sz="1800" dirty="0"/>
              <a:t> (розробка альтернатив поведінки)</a:t>
            </a:r>
            <a:endParaRPr lang="en-US" sz="1800" dirty="0"/>
          </a:p>
          <a:p>
            <a:pPr marL="0" indent="0">
              <a:buNone/>
            </a:pPr>
            <a:r>
              <a:rPr lang="uk-UA" sz="1800" dirty="0"/>
              <a:t>3.</a:t>
            </a:r>
            <a:r>
              <a:rPr lang="en-US" sz="1800" dirty="0"/>
              <a:t> Prescription</a:t>
            </a:r>
            <a:r>
              <a:rPr lang="uk-UA" sz="1800" dirty="0"/>
              <a:t> (формулювання загальних принципів політики)</a:t>
            </a:r>
          </a:p>
          <a:p>
            <a:pPr marL="0" indent="0">
              <a:buNone/>
            </a:pPr>
            <a:r>
              <a:rPr lang="uk-UA" sz="1800" dirty="0"/>
              <a:t>4.</a:t>
            </a:r>
            <a:r>
              <a:rPr lang="en-US" sz="1800" dirty="0"/>
              <a:t> Invocation</a:t>
            </a:r>
            <a:r>
              <a:rPr lang="uk-UA" sz="1800" dirty="0"/>
              <a:t> (узгодження запропонованих альтернатив поведінки з визначеними загальними принципами політики)</a:t>
            </a:r>
          </a:p>
          <a:p>
            <a:pPr marL="0" indent="0">
              <a:buNone/>
            </a:pPr>
            <a:r>
              <a:rPr lang="uk-UA" sz="1800" dirty="0"/>
              <a:t>5.</a:t>
            </a:r>
            <a:r>
              <a:rPr lang="en-US" sz="1800" dirty="0"/>
              <a:t> Application</a:t>
            </a:r>
            <a:r>
              <a:rPr lang="uk-UA" sz="1800" dirty="0"/>
              <a:t> (вибір остаточного варіанту поведінки з запропонованих альтернатив)</a:t>
            </a:r>
          </a:p>
          <a:p>
            <a:pPr marL="0" indent="0">
              <a:buNone/>
            </a:pPr>
            <a:r>
              <a:rPr lang="uk-UA" sz="1800" dirty="0"/>
              <a:t>6.</a:t>
            </a:r>
            <a:r>
              <a:rPr lang="en-US" sz="1800" dirty="0"/>
              <a:t> Appraisal</a:t>
            </a:r>
            <a:r>
              <a:rPr lang="uk-UA" sz="1800" dirty="0"/>
              <a:t> (оцінка успішності політичної дії)</a:t>
            </a:r>
          </a:p>
          <a:p>
            <a:pPr marL="0" indent="0">
              <a:buNone/>
            </a:pPr>
            <a:r>
              <a:rPr lang="uk-UA" sz="1800" dirty="0"/>
              <a:t>7.</a:t>
            </a:r>
            <a:r>
              <a:rPr lang="en-US" sz="1800" dirty="0"/>
              <a:t> Termination</a:t>
            </a:r>
            <a:r>
              <a:rPr lang="uk-UA" sz="1800" dirty="0"/>
              <a:t> (прийняття рішення щодо подальших дій)</a:t>
            </a:r>
          </a:p>
          <a:p>
            <a:pPr marL="0" indent="0">
              <a:buNone/>
            </a:pPr>
            <a:endParaRPr lang="ru-RU" sz="1800" dirty="0"/>
          </a:p>
        </p:txBody>
      </p:sp>
    </p:spTree>
    <p:extLst>
      <p:ext uri="{BB962C8B-B14F-4D97-AF65-F5344CB8AC3E}">
        <p14:creationId xmlns:p14="http://schemas.microsoft.com/office/powerpoint/2010/main" val="1659795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A77DFC8-FB7A-4D20-A3C5-6CC5ADEE9099}"/>
              </a:ext>
            </a:extLst>
          </p:cNvPr>
          <p:cNvSpPr>
            <a:spLocks noGrp="1"/>
          </p:cNvSpPr>
          <p:nvPr>
            <p:ph type="title"/>
          </p:nvPr>
        </p:nvSpPr>
        <p:spPr>
          <a:xfrm>
            <a:off x="838200" y="365126"/>
            <a:ext cx="10515600" cy="461352"/>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Функціональний аспект</a:t>
            </a:r>
            <a:endParaRPr lang="ru-RU" dirty="0"/>
          </a:p>
        </p:txBody>
      </p:sp>
      <p:sp>
        <p:nvSpPr>
          <p:cNvPr id="11" name="Овал 10">
            <a:extLst>
              <a:ext uri="{FF2B5EF4-FFF2-40B4-BE49-F238E27FC236}">
                <a16:creationId xmlns:a16="http://schemas.microsoft.com/office/drawing/2014/main" id="{C033452E-E4CE-438C-B599-0EF9A7C10F43}"/>
              </a:ext>
            </a:extLst>
          </p:cNvPr>
          <p:cNvSpPr/>
          <p:nvPr/>
        </p:nvSpPr>
        <p:spPr>
          <a:xfrm>
            <a:off x="1112224" y="991352"/>
            <a:ext cx="9902894" cy="5404806"/>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a:p>
        </p:txBody>
      </p:sp>
      <p:sp>
        <p:nvSpPr>
          <p:cNvPr id="5" name="Овал 4">
            <a:extLst>
              <a:ext uri="{FF2B5EF4-FFF2-40B4-BE49-F238E27FC236}">
                <a16:creationId xmlns:a16="http://schemas.microsoft.com/office/drawing/2014/main" id="{F00BCF61-CE58-4EE4-B11F-7C24DAA113B7}"/>
              </a:ext>
            </a:extLst>
          </p:cNvPr>
          <p:cNvSpPr/>
          <p:nvPr/>
        </p:nvSpPr>
        <p:spPr>
          <a:xfrm>
            <a:off x="2110151" y="1370658"/>
            <a:ext cx="7235074" cy="415970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dirty="0"/>
          </a:p>
        </p:txBody>
      </p:sp>
      <p:sp>
        <p:nvSpPr>
          <p:cNvPr id="4" name="Овал 3">
            <a:extLst>
              <a:ext uri="{FF2B5EF4-FFF2-40B4-BE49-F238E27FC236}">
                <a16:creationId xmlns:a16="http://schemas.microsoft.com/office/drawing/2014/main" id="{51BE3C9A-9D85-40F1-8AFF-E969778E37E4}"/>
              </a:ext>
            </a:extLst>
          </p:cNvPr>
          <p:cNvSpPr/>
          <p:nvPr/>
        </p:nvSpPr>
        <p:spPr>
          <a:xfrm>
            <a:off x="4774916" y="2541737"/>
            <a:ext cx="2057400" cy="1978269"/>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uk-UA" sz="1180" dirty="0"/>
              <a:t>Центр політичної відповідальності</a:t>
            </a:r>
          </a:p>
          <a:p>
            <a:pPr algn="ctr"/>
            <a:r>
              <a:rPr lang="uk-UA" sz="1180" dirty="0"/>
              <a:t>Особа(и), що приймає(</a:t>
            </a:r>
            <a:r>
              <a:rPr lang="uk-UA" sz="1180" dirty="0" err="1"/>
              <a:t>ють</a:t>
            </a:r>
            <a:r>
              <a:rPr lang="uk-UA" sz="1180" dirty="0"/>
              <a:t>) рішення</a:t>
            </a:r>
            <a:endParaRPr lang="ru-RU" sz="1180" dirty="0"/>
          </a:p>
        </p:txBody>
      </p:sp>
      <p:sp>
        <p:nvSpPr>
          <p:cNvPr id="6" name="TextBox 5">
            <a:extLst>
              <a:ext uri="{FF2B5EF4-FFF2-40B4-BE49-F238E27FC236}">
                <a16:creationId xmlns:a16="http://schemas.microsoft.com/office/drawing/2014/main" id="{FAE70A95-515A-48A0-9952-5AA91EC4936C}"/>
              </a:ext>
            </a:extLst>
          </p:cNvPr>
          <p:cNvSpPr txBox="1"/>
          <p:nvPr/>
        </p:nvSpPr>
        <p:spPr>
          <a:xfrm>
            <a:off x="3360704" y="4799243"/>
            <a:ext cx="4885825" cy="276999"/>
          </a:xfrm>
          <a:prstGeom prst="rect">
            <a:avLst/>
          </a:prstGeom>
          <a:noFill/>
        </p:spPr>
        <p:txBody>
          <a:bodyPr wrap="none" rtlCol="0">
            <a:spAutoFit/>
          </a:bodyPr>
          <a:lstStyle/>
          <a:p>
            <a:r>
              <a:rPr lang="uk-UA" sz="1200" dirty="0"/>
              <a:t>Система забезпечення процесу прийняття зовнішньополітичних рішень</a:t>
            </a:r>
            <a:endParaRPr lang="ru-RU" sz="1200" dirty="0"/>
          </a:p>
        </p:txBody>
      </p:sp>
      <p:sp>
        <p:nvSpPr>
          <p:cNvPr id="12" name="TextBox 11">
            <a:extLst>
              <a:ext uri="{FF2B5EF4-FFF2-40B4-BE49-F238E27FC236}">
                <a16:creationId xmlns:a16="http://schemas.microsoft.com/office/drawing/2014/main" id="{82071DB2-1F8A-4BFD-844A-45A0399D1E9A}"/>
              </a:ext>
            </a:extLst>
          </p:cNvPr>
          <p:cNvSpPr txBox="1"/>
          <p:nvPr/>
        </p:nvSpPr>
        <p:spPr>
          <a:xfrm>
            <a:off x="4332339" y="5808377"/>
            <a:ext cx="3257687" cy="276999"/>
          </a:xfrm>
          <a:prstGeom prst="rect">
            <a:avLst/>
          </a:prstGeom>
          <a:noFill/>
        </p:spPr>
        <p:txBody>
          <a:bodyPr wrap="none" rtlCol="0">
            <a:spAutoFit/>
          </a:bodyPr>
          <a:lstStyle/>
          <a:p>
            <a:r>
              <a:rPr lang="uk-UA" sz="1200" dirty="0"/>
              <a:t>Операційне середовище міжнародного актора</a:t>
            </a:r>
            <a:endParaRPr lang="ru-RU" sz="1200" dirty="0"/>
          </a:p>
        </p:txBody>
      </p:sp>
      <p:cxnSp>
        <p:nvCxnSpPr>
          <p:cNvPr id="14" name="Прямая со стрелкой 13">
            <a:extLst>
              <a:ext uri="{FF2B5EF4-FFF2-40B4-BE49-F238E27FC236}">
                <a16:creationId xmlns:a16="http://schemas.microsoft.com/office/drawing/2014/main" id="{6710C16F-55BF-4464-B7D3-38597E44AA41}"/>
              </a:ext>
            </a:extLst>
          </p:cNvPr>
          <p:cNvCxnSpPr>
            <a:cxnSpLocks/>
          </p:cNvCxnSpPr>
          <p:nvPr/>
        </p:nvCxnSpPr>
        <p:spPr>
          <a:xfrm flipV="1">
            <a:off x="1336890" y="3530871"/>
            <a:ext cx="773261" cy="1636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a:extLst>
              <a:ext uri="{FF2B5EF4-FFF2-40B4-BE49-F238E27FC236}">
                <a16:creationId xmlns:a16="http://schemas.microsoft.com/office/drawing/2014/main" id="{F4066A84-D6BF-44CF-9D4A-D51D23B69CA5}"/>
              </a:ext>
            </a:extLst>
          </p:cNvPr>
          <p:cNvCxnSpPr>
            <a:cxnSpLocks/>
          </p:cNvCxnSpPr>
          <p:nvPr/>
        </p:nvCxnSpPr>
        <p:spPr>
          <a:xfrm>
            <a:off x="9661286" y="3417317"/>
            <a:ext cx="914400" cy="939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Овал 16">
            <a:extLst>
              <a:ext uri="{FF2B5EF4-FFF2-40B4-BE49-F238E27FC236}">
                <a16:creationId xmlns:a16="http://schemas.microsoft.com/office/drawing/2014/main" id="{127C2B0A-F2D6-44DA-B7FA-95FC5F9E1BD8}"/>
              </a:ext>
            </a:extLst>
          </p:cNvPr>
          <p:cNvSpPr/>
          <p:nvPr/>
        </p:nvSpPr>
        <p:spPr>
          <a:xfrm>
            <a:off x="8100622" y="2613429"/>
            <a:ext cx="1575769" cy="163114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8" name="TextBox 17">
            <a:extLst>
              <a:ext uri="{FF2B5EF4-FFF2-40B4-BE49-F238E27FC236}">
                <a16:creationId xmlns:a16="http://schemas.microsoft.com/office/drawing/2014/main" id="{CD63ACD7-33F6-452F-A070-AF83B7A1C4B4}"/>
              </a:ext>
            </a:extLst>
          </p:cNvPr>
          <p:cNvSpPr txBox="1"/>
          <p:nvPr/>
        </p:nvSpPr>
        <p:spPr>
          <a:xfrm>
            <a:off x="8560227" y="2924314"/>
            <a:ext cx="876419" cy="769441"/>
          </a:xfrm>
          <a:prstGeom prst="rect">
            <a:avLst/>
          </a:prstGeom>
          <a:noFill/>
        </p:spPr>
        <p:txBody>
          <a:bodyPr wrap="square" rtlCol="0">
            <a:spAutoFit/>
          </a:bodyPr>
          <a:lstStyle/>
          <a:p>
            <a:r>
              <a:rPr lang="uk-UA" sz="1100" dirty="0"/>
              <a:t>Система реалізацій зовнішньої політики</a:t>
            </a:r>
            <a:endParaRPr lang="ru-RU" sz="1100" dirty="0"/>
          </a:p>
        </p:txBody>
      </p:sp>
      <p:sp>
        <p:nvSpPr>
          <p:cNvPr id="22" name="TextBox 21">
            <a:extLst>
              <a:ext uri="{FF2B5EF4-FFF2-40B4-BE49-F238E27FC236}">
                <a16:creationId xmlns:a16="http://schemas.microsoft.com/office/drawing/2014/main" id="{33456F15-0FA3-48F3-B927-B0BCA34F70C2}"/>
              </a:ext>
            </a:extLst>
          </p:cNvPr>
          <p:cNvSpPr txBox="1"/>
          <p:nvPr/>
        </p:nvSpPr>
        <p:spPr>
          <a:xfrm>
            <a:off x="4169194" y="1866752"/>
            <a:ext cx="3268844" cy="261610"/>
          </a:xfrm>
          <a:prstGeom prst="rect">
            <a:avLst/>
          </a:prstGeom>
          <a:noFill/>
          <a:ln>
            <a:solidFill>
              <a:schemeClr val="dk1"/>
            </a:solidFill>
          </a:ln>
        </p:spPr>
        <p:txBody>
          <a:bodyPr wrap="none" rtlCol="0">
            <a:spAutoFit/>
          </a:bodyPr>
          <a:lstStyle/>
          <a:p>
            <a:r>
              <a:rPr lang="uk-UA" sz="1100" dirty="0"/>
              <a:t>Система контролю результатів зовнішньої політики</a:t>
            </a:r>
            <a:endParaRPr lang="ru-RU" sz="1100" dirty="0"/>
          </a:p>
        </p:txBody>
      </p:sp>
      <p:cxnSp>
        <p:nvCxnSpPr>
          <p:cNvPr id="28" name="Прямая со стрелкой 27">
            <a:extLst>
              <a:ext uri="{FF2B5EF4-FFF2-40B4-BE49-F238E27FC236}">
                <a16:creationId xmlns:a16="http://schemas.microsoft.com/office/drawing/2014/main" id="{B00A8119-09DD-4CB0-9583-A86B1752696B}"/>
              </a:ext>
            </a:extLst>
          </p:cNvPr>
          <p:cNvCxnSpPr>
            <a:stCxn id="22" idx="2"/>
            <a:endCxn id="4" idx="0"/>
          </p:cNvCxnSpPr>
          <p:nvPr/>
        </p:nvCxnSpPr>
        <p:spPr>
          <a:xfrm>
            <a:off x="5803616" y="2128362"/>
            <a:ext cx="0" cy="41337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Прямая со стрелкой 31">
            <a:extLst>
              <a:ext uri="{FF2B5EF4-FFF2-40B4-BE49-F238E27FC236}">
                <a16:creationId xmlns:a16="http://schemas.microsoft.com/office/drawing/2014/main" id="{81CC69C5-661A-4872-8E7A-D5670C6C4F4E}"/>
              </a:ext>
            </a:extLst>
          </p:cNvPr>
          <p:cNvCxnSpPr>
            <a:cxnSpLocks/>
            <a:endCxn id="22" idx="3"/>
          </p:cNvCxnSpPr>
          <p:nvPr/>
        </p:nvCxnSpPr>
        <p:spPr>
          <a:xfrm flipH="1">
            <a:off x="7438038" y="1997557"/>
            <a:ext cx="238782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Прямая со стрелкой 36">
            <a:extLst>
              <a:ext uri="{FF2B5EF4-FFF2-40B4-BE49-F238E27FC236}">
                <a16:creationId xmlns:a16="http://schemas.microsoft.com/office/drawing/2014/main" id="{3A0B6475-267A-44EE-890D-CC7CC7728D2F}"/>
              </a:ext>
            </a:extLst>
          </p:cNvPr>
          <p:cNvCxnSpPr>
            <a:cxnSpLocks/>
            <a:endCxn id="4" idx="2"/>
          </p:cNvCxnSpPr>
          <p:nvPr/>
        </p:nvCxnSpPr>
        <p:spPr>
          <a:xfrm>
            <a:off x="2919046" y="3530871"/>
            <a:ext cx="1855870"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9" name="Прямая со стрелкой 38">
            <a:extLst>
              <a:ext uri="{FF2B5EF4-FFF2-40B4-BE49-F238E27FC236}">
                <a16:creationId xmlns:a16="http://schemas.microsoft.com/office/drawing/2014/main" id="{38CCC03A-9BED-4055-86DE-AE196E06E402}"/>
              </a:ext>
            </a:extLst>
          </p:cNvPr>
          <p:cNvCxnSpPr>
            <a:cxnSpLocks/>
          </p:cNvCxnSpPr>
          <p:nvPr/>
        </p:nvCxnSpPr>
        <p:spPr>
          <a:xfrm>
            <a:off x="7192108" y="3530871"/>
            <a:ext cx="90851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EE8F2CF6-4F03-426A-BF06-DB4E6BF3F59F}"/>
              </a:ext>
            </a:extLst>
          </p:cNvPr>
          <p:cNvSpPr txBox="1"/>
          <p:nvPr/>
        </p:nvSpPr>
        <p:spPr>
          <a:xfrm>
            <a:off x="1176882" y="3140318"/>
            <a:ext cx="933269" cy="276999"/>
          </a:xfrm>
          <a:prstGeom prst="rect">
            <a:avLst/>
          </a:prstGeom>
          <a:noFill/>
        </p:spPr>
        <p:txBody>
          <a:bodyPr wrap="none" rtlCol="0">
            <a:spAutoFit/>
          </a:bodyPr>
          <a:lstStyle/>
          <a:p>
            <a:r>
              <a:rPr lang="uk-UA" sz="1200" dirty="0"/>
              <a:t>Інформація</a:t>
            </a:r>
            <a:endParaRPr lang="ru-RU" sz="1200" dirty="0"/>
          </a:p>
        </p:txBody>
      </p:sp>
      <p:sp>
        <p:nvSpPr>
          <p:cNvPr id="44" name="TextBox 43">
            <a:extLst>
              <a:ext uri="{FF2B5EF4-FFF2-40B4-BE49-F238E27FC236}">
                <a16:creationId xmlns:a16="http://schemas.microsoft.com/office/drawing/2014/main" id="{9A579C12-1D58-43B2-BB87-7AE572DB232A}"/>
              </a:ext>
            </a:extLst>
          </p:cNvPr>
          <p:cNvSpPr txBox="1"/>
          <p:nvPr/>
        </p:nvSpPr>
        <p:spPr>
          <a:xfrm>
            <a:off x="9553290" y="3758923"/>
            <a:ext cx="1391407" cy="276999"/>
          </a:xfrm>
          <a:prstGeom prst="rect">
            <a:avLst/>
          </a:prstGeom>
          <a:noFill/>
        </p:spPr>
        <p:txBody>
          <a:bodyPr wrap="none" rtlCol="0">
            <a:spAutoFit/>
          </a:bodyPr>
          <a:lstStyle/>
          <a:p>
            <a:r>
              <a:rPr lang="uk-UA" sz="1200" dirty="0"/>
              <a:t>Зовнішня політика</a:t>
            </a:r>
            <a:endParaRPr lang="ru-RU" sz="1200" dirty="0"/>
          </a:p>
        </p:txBody>
      </p:sp>
      <p:cxnSp>
        <p:nvCxnSpPr>
          <p:cNvPr id="47" name="Прямая соединительная линия 46">
            <a:extLst>
              <a:ext uri="{FF2B5EF4-FFF2-40B4-BE49-F238E27FC236}">
                <a16:creationId xmlns:a16="http://schemas.microsoft.com/office/drawing/2014/main" id="{F1E6109C-A4D6-4F34-98E0-56F69DD5438D}"/>
              </a:ext>
            </a:extLst>
          </p:cNvPr>
          <p:cNvCxnSpPr/>
          <p:nvPr/>
        </p:nvCxnSpPr>
        <p:spPr>
          <a:xfrm>
            <a:off x="9825861" y="1997557"/>
            <a:ext cx="0" cy="1419760"/>
          </a:xfrm>
          <a:prstGeom prst="line">
            <a:avLst/>
          </a:prstGeom>
        </p:spPr>
        <p:style>
          <a:lnRef idx="1">
            <a:schemeClr val="dk1"/>
          </a:lnRef>
          <a:fillRef idx="0">
            <a:schemeClr val="dk1"/>
          </a:fillRef>
          <a:effectRef idx="0">
            <a:schemeClr val="dk1"/>
          </a:effectRef>
          <a:fontRef idx="minor">
            <a:schemeClr val="tx1"/>
          </a:fontRef>
        </p:style>
      </p:cxnSp>
      <p:cxnSp>
        <p:nvCxnSpPr>
          <p:cNvPr id="54" name="Прямая со стрелкой 53">
            <a:extLst>
              <a:ext uri="{FF2B5EF4-FFF2-40B4-BE49-F238E27FC236}">
                <a16:creationId xmlns:a16="http://schemas.microsoft.com/office/drawing/2014/main" id="{45381030-A4BA-4917-B8DC-53626419FF85}"/>
              </a:ext>
            </a:extLst>
          </p:cNvPr>
          <p:cNvCxnSpPr>
            <a:cxnSpLocks/>
          </p:cNvCxnSpPr>
          <p:nvPr/>
        </p:nvCxnSpPr>
        <p:spPr>
          <a:xfrm flipV="1">
            <a:off x="3631774" y="3530872"/>
            <a:ext cx="0" cy="10675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6" name="Прямая соединительная линия 55">
            <a:extLst>
              <a:ext uri="{FF2B5EF4-FFF2-40B4-BE49-F238E27FC236}">
                <a16:creationId xmlns:a16="http://schemas.microsoft.com/office/drawing/2014/main" id="{EC53D432-A01A-4356-8242-8697741439D8}"/>
              </a:ext>
            </a:extLst>
          </p:cNvPr>
          <p:cNvCxnSpPr>
            <a:cxnSpLocks/>
          </p:cNvCxnSpPr>
          <p:nvPr/>
        </p:nvCxnSpPr>
        <p:spPr>
          <a:xfrm>
            <a:off x="3631774" y="4598377"/>
            <a:ext cx="5037441" cy="0"/>
          </a:xfrm>
          <a:prstGeom prst="line">
            <a:avLst/>
          </a:prstGeom>
        </p:spPr>
        <p:style>
          <a:lnRef idx="1">
            <a:schemeClr val="dk1"/>
          </a:lnRef>
          <a:fillRef idx="0">
            <a:schemeClr val="dk1"/>
          </a:fillRef>
          <a:effectRef idx="0">
            <a:schemeClr val="dk1"/>
          </a:effectRef>
          <a:fontRef idx="minor">
            <a:schemeClr val="tx1"/>
          </a:fontRef>
        </p:style>
      </p:cxnSp>
      <p:cxnSp>
        <p:nvCxnSpPr>
          <p:cNvPr id="63" name="Прямая соединительная линия 62">
            <a:extLst>
              <a:ext uri="{FF2B5EF4-FFF2-40B4-BE49-F238E27FC236}">
                <a16:creationId xmlns:a16="http://schemas.microsoft.com/office/drawing/2014/main" id="{758A2E2E-A744-4726-A8BA-187A2B8C4347}"/>
              </a:ext>
            </a:extLst>
          </p:cNvPr>
          <p:cNvCxnSpPr>
            <a:cxnSpLocks/>
          </p:cNvCxnSpPr>
          <p:nvPr/>
        </p:nvCxnSpPr>
        <p:spPr>
          <a:xfrm flipV="1">
            <a:off x="8669215" y="4244570"/>
            <a:ext cx="0" cy="353808"/>
          </a:xfrm>
          <a:prstGeom prst="line">
            <a:avLst/>
          </a:prstGeom>
        </p:spPr>
        <p:style>
          <a:lnRef idx="1">
            <a:schemeClr val="dk1"/>
          </a:lnRef>
          <a:fillRef idx="0">
            <a:schemeClr val="dk1"/>
          </a:fillRef>
          <a:effectRef idx="0">
            <a:schemeClr val="dk1"/>
          </a:effectRef>
          <a:fontRef idx="minor">
            <a:schemeClr val="tx1"/>
          </a:fontRef>
        </p:style>
      </p:cxnSp>
      <p:cxnSp>
        <p:nvCxnSpPr>
          <p:cNvPr id="68" name="Прямая соединительная линия 67">
            <a:extLst>
              <a:ext uri="{FF2B5EF4-FFF2-40B4-BE49-F238E27FC236}">
                <a16:creationId xmlns:a16="http://schemas.microsoft.com/office/drawing/2014/main" id="{C2419195-266D-413E-92A3-FF6D1CBFC435}"/>
              </a:ext>
            </a:extLst>
          </p:cNvPr>
          <p:cNvCxnSpPr>
            <a:stCxn id="17" idx="0"/>
          </p:cNvCxnSpPr>
          <p:nvPr/>
        </p:nvCxnSpPr>
        <p:spPr>
          <a:xfrm flipV="1">
            <a:off x="8888507" y="1997557"/>
            <a:ext cx="516" cy="615872"/>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81235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BEDF29-2E53-45A5-A717-1902AC85C2D1}"/>
              </a:ext>
            </a:extLst>
          </p:cNvPr>
          <p:cNvSpPr>
            <a:spLocks noGrp="1"/>
          </p:cNvSpPr>
          <p:nvPr>
            <p:ph type="title"/>
          </p:nvPr>
        </p:nvSpPr>
        <p:spPr>
          <a:xfrm>
            <a:off x="838200" y="365125"/>
            <a:ext cx="10515600" cy="434975"/>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Функціональний аспект</a:t>
            </a:r>
            <a:endParaRPr lang="ru-RU" dirty="0"/>
          </a:p>
        </p:txBody>
      </p:sp>
      <p:sp>
        <p:nvSpPr>
          <p:cNvPr id="3" name="Объект 2">
            <a:extLst>
              <a:ext uri="{FF2B5EF4-FFF2-40B4-BE49-F238E27FC236}">
                <a16:creationId xmlns:a16="http://schemas.microsoft.com/office/drawing/2014/main" id="{94309E1B-BAEC-404A-B389-CE4514173047}"/>
              </a:ext>
            </a:extLst>
          </p:cNvPr>
          <p:cNvSpPr>
            <a:spLocks noGrp="1"/>
          </p:cNvSpPr>
          <p:nvPr>
            <p:ph idx="1"/>
          </p:nvPr>
        </p:nvSpPr>
        <p:spPr>
          <a:xfrm>
            <a:off x="838200" y="1134208"/>
            <a:ext cx="10515600" cy="5042755"/>
          </a:xfrm>
        </p:spPr>
        <p:txBody>
          <a:bodyPr/>
          <a:lstStyle/>
          <a:p>
            <a:pPr>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До прерогатив Центру політичної відповідальності (Особи, що приймає рішення) належать функції: формулювання загальних принципів політики, вибір остаточного варіанту поведінки з запропонованих альтернатив, прийняття рішення щодо подальших дій.</a:t>
            </a:r>
          </a:p>
          <a:p>
            <a:pPr>
              <a:defRPr/>
            </a:pPr>
            <a:r>
              <a:rPr lang="uk-UA" sz="1800" dirty="0">
                <a:solidFill>
                  <a:prstClr val="black"/>
                </a:solidFill>
                <a:latin typeface="Calibri" panose="020F0502020204030204"/>
              </a:rPr>
              <a:t>До компетенції системи забезпечення процесу прийняття зовнішньополітичних рішень належать функції: інформаційного забезпечення, розробка варіантів поведінки, </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узгодження запропонованих альтернатив поведінки з визначеними загальними принципами політики.</a:t>
            </a:r>
          </a:p>
          <a:p>
            <a:pPr>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До компетенції системи контролю за результатами зовнішньої політики належить функція оцінки успішності політичних дій.</a:t>
            </a:r>
          </a:p>
          <a:p>
            <a:pPr>
              <a:defRPr/>
            </a:pPr>
            <a:r>
              <a:rPr lang="uk-UA" sz="1800" dirty="0">
                <a:solidFill>
                  <a:prstClr val="black"/>
                </a:solidFill>
                <a:latin typeface="Calibri" panose="020F0502020204030204"/>
              </a:rPr>
              <a:t>Система реалізації зовнішньої політики залежить від системи забезпечення процесу прийняття зовнішньополітичних рішень, оскільки остання доводить до виконавців рішення Центру політичної відповідальності.</a:t>
            </a:r>
          </a:p>
          <a:p>
            <a:pPr>
              <a:defRPr/>
            </a:pPr>
            <a:r>
              <a:rPr lang="uk-UA" sz="1800" dirty="0">
                <a:solidFill>
                  <a:prstClr val="black"/>
                </a:solidFill>
              </a:rPr>
              <a:t>Системи забезпечення процесу прийняття зовнішньополітичних рішень залежить від системи реалізації зовнішньої політики, оскільки значною мірою отримує інформацію про стан операційного середовища від неї.</a:t>
            </a:r>
          </a:p>
          <a:p>
            <a:pPr>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Система контроля за результатами зовнішньої політики не може бути повністю незалежної від системи реалізації зовнішньої політики та системи </a:t>
            </a:r>
            <a:r>
              <a:rPr lang="uk-UA" sz="1800" dirty="0">
                <a:solidFill>
                  <a:prstClr val="black"/>
                </a:solidFill>
                <a:latin typeface="Calibri" panose="020F0502020204030204"/>
              </a:rPr>
              <a:t>забезпечення процесу прийняття зовнішньополітичних рішень, оскільки її інформаційне забезпечення та організаційна підтримка залежить від них.</a:t>
            </a:r>
          </a:p>
          <a:p>
            <a:pPr>
              <a:defRPr/>
            </a:pPr>
            <a:endPar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3084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E234522-4E2D-4D18-BEBA-EEC376D59324}"/>
              </a:ext>
            </a:extLst>
          </p:cNvPr>
          <p:cNvSpPr>
            <a:spLocks noGrp="1"/>
          </p:cNvSpPr>
          <p:nvPr>
            <p:ph type="title"/>
          </p:nvPr>
        </p:nvSpPr>
        <p:spPr>
          <a:xfrm>
            <a:off x="838200" y="365125"/>
            <a:ext cx="10515600" cy="478937"/>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Функціональний аспект</a:t>
            </a:r>
            <a:endParaRPr lang="ru-RU" dirty="0"/>
          </a:p>
        </p:txBody>
      </p:sp>
      <p:sp>
        <p:nvSpPr>
          <p:cNvPr id="3" name="Объект 2">
            <a:extLst>
              <a:ext uri="{FF2B5EF4-FFF2-40B4-BE49-F238E27FC236}">
                <a16:creationId xmlns:a16="http://schemas.microsoft.com/office/drawing/2014/main" id="{5B5DF64E-C4F2-4BBE-A43E-744A3A6E8641}"/>
              </a:ext>
            </a:extLst>
          </p:cNvPr>
          <p:cNvSpPr>
            <a:spLocks noGrp="1"/>
          </p:cNvSpPr>
          <p:nvPr>
            <p:ph idx="1"/>
          </p:nvPr>
        </p:nvSpPr>
        <p:spPr>
          <a:xfrm>
            <a:off x="838200" y="967154"/>
            <a:ext cx="10515600" cy="5209809"/>
          </a:xfrm>
        </p:spPr>
        <p:txBody>
          <a:bodyPr>
            <a:normAutofit/>
          </a:bodyPr>
          <a:lstStyle/>
          <a:p>
            <a:r>
              <a:rPr lang="uk-UA" sz="1800" dirty="0"/>
              <a:t>Центр політичної відповідальності (Особа, що приймає зовнішньополітичні рішення) приймає рішення виходячи з той інформації, що йому її надають його підлеглі. Тобто, в рамках бюрократичній інституції завжди виникає проблема адекватного сприйняття реальної оперативної ситуації. Багато дослідників зовнішньої політики, зокрема Гарольд та Маргарет </a:t>
            </a:r>
            <a:r>
              <a:rPr lang="uk-UA" sz="1800" dirty="0" err="1"/>
              <a:t>Спраут</a:t>
            </a:r>
            <a:r>
              <a:rPr lang="uk-UA" sz="1800" dirty="0"/>
              <a:t>, зазначали, що політики діють і приймають важливі рішення в «психологічному середовищі» (</a:t>
            </a:r>
            <a:r>
              <a:rPr lang="en-US" sz="1800" dirty="0"/>
              <a:t>psychological milieu)</a:t>
            </a:r>
            <a:r>
              <a:rPr lang="uk-UA" sz="1800" dirty="0"/>
              <a:t>, яке значною мірою сформоване сприйняттям реальності їх співробітниками.</a:t>
            </a:r>
          </a:p>
          <a:p>
            <a:r>
              <a:rPr lang="uk-UA" sz="1800" dirty="0"/>
              <a:t>О. </a:t>
            </a:r>
            <a:r>
              <a:rPr lang="uk-UA" sz="1800" dirty="0" err="1"/>
              <a:t>Холсті</a:t>
            </a:r>
            <a:r>
              <a:rPr lang="uk-UA" sz="1800" dirty="0"/>
              <a:t>, Р. </a:t>
            </a:r>
            <a:r>
              <a:rPr lang="uk-UA" sz="1800" dirty="0" err="1"/>
              <a:t>Норт</a:t>
            </a:r>
            <a:r>
              <a:rPr lang="uk-UA" sz="1800" dirty="0"/>
              <a:t>, Р. Броді, досліджуючи перипетії липневої кризи 1914 р. дісталися висновку, що саме сприйняття ситуації Центральними державами та Антантою стало причиною неконтрольованого розвитку подій. Ситуація взаємодії розглядалася за допомогою чотирьох змінних: </a:t>
            </a:r>
            <a:r>
              <a:rPr lang="en-US" sz="1800" dirty="0"/>
              <a:t>S – r : s – R</a:t>
            </a:r>
            <a:r>
              <a:rPr lang="uk-UA" sz="1800" dirty="0"/>
              <a:t>, де </a:t>
            </a:r>
            <a:r>
              <a:rPr lang="en-US" sz="1800" dirty="0"/>
              <a:t>S</a:t>
            </a:r>
            <a:r>
              <a:rPr lang="uk-UA" sz="1800" dirty="0"/>
              <a:t> – зовнішній вплив;</a:t>
            </a:r>
            <a:r>
              <a:rPr lang="en-US" sz="1800" dirty="0"/>
              <a:t> r</a:t>
            </a:r>
            <a:r>
              <a:rPr lang="uk-UA" sz="1800" dirty="0"/>
              <a:t> – сприйняття ситуації особою, що приймає рішення;</a:t>
            </a:r>
            <a:r>
              <a:rPr lang="en-US" sz="1800" dirty="0"/>
              <a:t> s</a:t>
            </a:r>
            <a:r>
              <a:rPr lang="uk-UA" sz="1800" dirty="0"/>
              <a:t> – вираз намірів;</a:t>
            </a:r>
            <a:r>
              <a:rPr lang="en-US" sz="1800" dirty="0"/>
              <a:t> R</a:t>
            </a:r>
            <a:r>
              <a:rPr lang="uk-UA" sz="1800" dirty="0"/>
              <a:t> – дієва реакція; Аналізуючи за допомогою контент-аналізу дії сторін, авторами</a:t>
            </a:r>
            <a:r>
              <a:rPr lang="en-US" sz="1800" dirty="0"/>
              <a:t> </a:t>
            </a:r>
            <a:r>
              <a:rPr lang="uk-UA" sz="1800" dirty="0"/>
              <a:t>було встановлено, що:</a:t>
            </a:r>
          </a:p>
          <a:p>
            <a:pPr>
              <a:buFontTx/>
              <a:buChar char="-"/>
            </a:pPr>
            <a:r>
              <a:rPr lang="uk-UA" sz="1800" dirty="0"/>
              <a:t>особи, що приймали рішення, відповідали на вербальні загрози та дипломатичні демарші, а не реальні дії контрагентів;</a:t>
            </a:r>
          </a:p>
          <a:p>
            <a:pPr>
              <a:buFontTx/>
              <a:buChar char="-"/>
            </a:pPr>
            <a:r>
              <a:rPr lang="uk-UA" sz="1800" dirty="0"/>
              <a:t>для Антанти відповідність між </a:t>
            </a:r>
            <a:r>
              <a:rPr lang="en-US" sz="1800" dirty="0"/>
              <a:t>S</a:t>
            </a:r>
            <a:r>
              <a:rPr lang="uk-UA" sz="1800" dirty="0"/>
              <a:t> та</a:t>
            </a:r>
            <a:r>
              <a:rPr lang="en-US" sz="1800" dirty="0"/>
              <a:t> R</a:t>
            </a:r>
            <a:r>
              <a:rPr lang="uk-UA" sz="1800" dirty="0"/>
              <a:t> біло більш вірогідним ніж для їх опонентів;</a:t>
            </a:r>
          </a:p>
          <a:p>
            <a:pPr>
              <a:buFontTx/>
              <a:buChar char="-"/>
            </a:pPr>
            <a:r>
              <a:rPr lang="uk-UA" sz="1800" dirty="0"/>
              <a:t>для </a:t>
            </a:r>
            <a:r>
              <a:rPr lang="en-US" sz="1800" dirty="0"/>
              <a:t>s – R </a:t>
            </a:r>
            <a:r>
              <a:rPr lang="uk-UA" sz="1800" dirty="0"/>
              <a:t>в обох випадках відповідь на загрозу була більш агресивна ніж вербальні заяви;</a:t>
            </a:r>
          </a:p>
          <a:p>
            <a:pPr>
              <a:buFontTx/>
              <a:buChar char="-"/>
            </a:pPr>
            <a:r>
              <a:rPr lang="uk-UA" sz="1800" dirty="0"/>
              <a:t>для </a:t>
            </a:r>
            <a:r>
              <a:rPr lang="en-US" sz="1800" dirty="0"/>
              <a:t>r : s </a:t>
            </a:r>
            <a:r>
              <a:rPr lang="uk-UA" sz="1800" dirty="0"/>
              <a:t>в обох випадках власні дії оцінювались як менш агресивні ніж дії опонентів;</a:t>
            </a:r>
          </a:p>
          <a:p>
            <a:pPr>
              <a:buFontTx/>
              <a:buChar char="-"/>
            </a:pPr>
            <a:r>
              <a:rPr lang="uk-UA" sz="1800" dirty="0"/>
              <a:t>для </a:t>
            </a:r>
            <a:r>
              <a:rPr lang="en-US" sz="1800" dirty="0"/>
              <a:t>S – r</a:t>
            </a:r>
            <a:r>
              <a:rPr lang="uk-UA" sz="1800" dirty="0"/>
              <a:t> Центральні держави перебільшували загрозу з боку Антанти</a:t>
            </a:r>
          </a:p>
          <a:p>
            <a:endParaRPr lang="uk-UA" sz="1800" dirty="0"/>
          </a:p>
        </p:txBody>
      </p:sp>
    </p:spTree>
    <p:extLst>
      <p:ext uri="{BB962C8B-B14F-4D97-AF65-F5344CB8AC3E}">
        <p14:creationId xmlns:p14="http://schemas.microsoft.com/office/powerpoint/2010/main" val="2254738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FFA2F8C-B95F-48C3-B125-B09F5F2A6F14}"/>
              </a:ext>
            </a:extLst>
          </p:cNvPr>
          <p:cNvSpPr>
            <a:spLocks noGrp="1"/>
          </p:cNvSpPr>
          <p:nvPr>
            <p:ph type="title"/>
          </p:nvPr>
        </p:nvSpPr>
        <p:spPr>
          <a:xfrm>
            <a:off x="838200" y="365125"/>
            <a:ext cx="10515600" cy="426183"/>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Функціональний аспект</a:t>
            </a:r>
            <a:endParaRPr lang="ru-RU" dirty="0"/>
          </a:p>
        </p:txBody>
      </p:sp>
      <p:sp>
        <p:nvSpPr>
          <p:cNvPr id="3" name="Объект 2">
            <a:extLst>
              <a:ext uri="{FF2B5EF4-FFF2-40B4-BE49-F238E27FC236}">
                <a16:creationId xmlns:a16="http://schemas.microsoft.com/office/drawing/2014/main" id="{4E57E621-8467-4620-A89D-B9C42F141373}"/>
              </a:ext>
            </a:extLst>
          </p:cNvPr>
          <p:cNvSpPr>
            <a:spLocks noGrp="1"/>
          </p:cNvSpPr>
          <p:nvPr>
            <p:ph idx="1"/>
          </p:nvPr>
        </p:nvSpPr>
        <p:spPr>
          <a:xfrm>
            <a:off x="838200" y="958362"/>
            <a:ext cx="10515600" cy="5218601"/>
          </a:xfrm>
        </p:spPr>
        <p:txBody>
          <a:bodyPr>
            <a:normAutofit/>
          </a:bodyPr>
          <a:lstStyle/>
          <a:p>
            <a:r>
              <a:rPr lang="uk-UA" sz="1800" dirty="0"/>
              <a:t>Ефективність механізму прийняття зовнішньополітичних рішень залежить від низки критичних параметрів та функціональних вимог:</a:t>
            </a:r>
          </a:p>
          <a:p>
            <a:pPr>
              <a:buFontTx/>
              <a:buChar char="-"/>
            </a:pPr>
            <a:r>
              <a:rPr lang="uk-UA" sz="1800" dirty="0"/>
              <a:t>координація процесу постачання інформації для прийняття зовнішньополітичних рішень (інформація повинна бути повною та не повинна створювати суперечливу картину реальності);</a:t>
            </a:r>
          </a:p>
          <a:p>
            <a:pPr>
              <a:buFontTx/>
              <a:buChar char="-"/>
            </a:pPr>
            <a:r>
              <a:rPr lang="uk-UA" sz="1800" dirty="0"/>
              <a:t>координація системи забезпечення прийняття зовнішньополітичних рішень та реалізації зовнішньої політики (завдання для практичної діяльності мають відповідати реальним можливостям їх реалізації);</a:t>
            </a:r>
          </a:p>
          <a:p>
            <a:pPr>
              <a:buFontTx/>
              <a:buChar char="-"/>
            </a:pPr>
            <a:r>
              <a:rPr lang="uk-UA" sz="1800" dirty="0"/>
              <a:t>необхідно прагнути реальної (за можливістю структурної) незалежності всіх функціональних систем формування зовнішньої політики держави (особливо це стосується системи контролю результативності політики – люди, які готують рішення не можуть оцінювати їх результативність);</a:t>
            </a:r>
          </a:p>
          <a:p>
            <a:pPr>
              <a:buFontTx/>
              <a:buChar char="-"/>
            </a:pPr>
            <a:r>
              <a:rPr lang="uk-UA" sz="1800" dirty="0"/>
              <a:t>внутрішня організаційна структура бюрократичної установи повинна відповідати комплексу проблем, що є актуальними для держави в конкретно-історичний момент;</a:t>
            </a:r>
          </a:p>
          <a:p>
            <a:pPr>
              <a:buFontTx/>
              <a:buChar char="-"/>
            </a:pPr>
            <a:r>
              <a:rPr lang="uk-UA" sz="1800" dirty="0"/>
              <a:t>кількість рівнів ієрархії в рамках бюрократичної установи повинна відповідати обсягам зовнішньополітичної активності держави на міжнародної арені;</a:t>
            </a:r>
          </a:p>
          <a:p>
            <a:pPr>
              <a:buFontTx/>
              <a:buChar char="-"/>
            </a:pPr>
            <a:r>
              <a:rPr lang="uk-UA" sz="1800" dirty="0"/>
              <a:t>функціональна спеціалізація збільшує ефективність, водночас вона зменшує адаптивність поведінки, відповідно слід забезпечити достатні можливості для горизонтальних комунікацій між організаційно окремими підрозділами в системі бюрократичної ієрархії;</a:t>
            </a:r>
          </a:p>
          <a:p>
            <a:pPr>
              <a:buFontTx/>
              <a:buChar char="-"/>
            </a:pPr>
            <a:endParaRPr lang="uk-UA" sz="1800" dirty="0"/>
          </a:p>
          <a:p>
            <a:pPr>
              <a:buFontTx/>
              <a:buChar char="-"/>
            </a:pPr>
            <a:endParaRPr lang="uk-UA" sz="1800" dirty="0"/>
          </a:p>
          <a:p>
            <a:pPr>
              <a:buFontTx/>
              <a:buChar char="-"/>
            </a:pPr>
            <a:endParaRPr lang="uk-UA" sz="1800" dirty="0"/>
          </a:p>
          <a:p>
            <a:pPr>
              <a:buFontTx/>
              <a:buChar char="-"/>
            </a:pPr>
            <a:endParaRPr lang="uk-UA" sz="1800" dirty="0"/>
          </a:p>
        </p:txBody>
      </p:sp>
    </p:spTree>
    <p:extLst>
      <p:ext uri="{BB962C8B-B14F-4D97-AF65-F5344CB8AC3E}">
        <p14:creationId xmlns:p14="http://schemas.microsoft.com/office/powerpoint/2010/main" val="4009764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FEAFA77-DB0B-4A10-B1BF-06692E1BF3E6}"/>
              </a:ext>
            </a:extLst>
          </p:cNvPr>
          <p:cNvSpPr>
            <a:spLocks noGrp="1"/>
          </p:cNvSpPr>
          <p:nvPr>
            <p:ph type="title"/>
          </p:nvPr>
        </p:nvSpPr>
        <p:spPr>
          <a:xfrm>
            <a:off x="838200" y="365126"/>
            <a:ext cx="10515600" cy="795460"/>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Моделі процесу прийняття зовнішньополітичних рішень</a:t>
            </a:r>
            <a:endParaRPr lang="ru-RU" dirty="0"/>
          </a:p>
        </p:txBody>
      </p:sp>
      <p:sp>
        <p:nvSpPr>
          <p:cNvPr id="3" name="Объект 2">
            <a:extLst>
              <a:ext uri="{FF2B5EF4-FFF2-40B4-BE49-F238E27FC236}">
                <a16:creationId xmlns:a16="http://schemas.microsoft.com/office/drawing/2014/main" id="{7396753A-01A0-48FD-AD47-8BA0A8DD2A76}"/>
              </a:ext>
            </a:extLst>
          </p:cNvPr>
          <p:cNvSpPr>
            <a:spLocks noGrp="1"/>
          </p:cNvSpPr>
          <p:nvPr>
            <p:ph idx="1"/>
          </p:nvPr>
        </p:nvSpPr>
        <p:spPr>
          <a:xfrm>
            <a:off x="838200" y="1160586"/>
            <a:ext cx="10515600" cy="5016377"/>
          </a:xfrm>
        </p:spPr>
        <p:txBody>
          <a:bodyPr>
            <a:normAutofit/>
          </a:bodyPr>
          <a:lstStyle/>
          <a:p>
            <a:r>
              <a:rPr lang="uk-UA" sz="1800" dirty="0"/>
              <a:t>В рамках теорії прийняття рішень аналіз відповідного процесу сфокусований, зокрема, на двох проблемах: дихотомії раціонального і ірраціонального та дихотомії індивідуального і колективного рішення, що приймається.</a:t>
            </a:r>
            <a:endParaRPr lang="en-US" sz="1800" dirty="0"/>
          </a:p>
          <a:p>
            <a:r>
              <a:rPr lang="uk-UA" sz="1800" dirty="0"/>
              <a:t>Раціональною вважається поведінка, що спрямована на максимізацію відносної користі (користь у порівнянні з затратами) та імовірності досягнення бажаного результату. Девіантна поведінка, що не відповідає двом означеним критеріям, вважається ірраціональною.</a:t>
            </a:r>
          </a:p>
          <a:p>
            <a:r>
              <a:rPr lang="uk-UA" sz="1800" dirty="0"/>
              <a:t>Американський економіст Г. </a:t>
            </a:r>
            <a:r>
              <a:rPr lang="uk-UA" sz="1800" dirty="0" err="1"/>
              <a:t>Саймон</a:t>
            </a:r>
            <a:r>
              <a:rPr lang="uk-UA" sz="1800" dirty="0"/>
              <a:t> висунув концепцію «обмеженою раціональності» (</a:t>
            </a:r>
            <a:r>
              <a:rPr lang="en-US" sz="1800" dirty="0"/>
              <a:t>bounded rationality</a:t>
            </a:r>
            <a:r>
              <a:rPr lang="uk-UA" sz="1800" dirty="0"/>
              <a:t>). На його думку, процес оцінки наявних альтернатив є лінійним та послідовним. З іншого боку, цей процес позначений низкою обмежень: в часі, в доступних організаційних, фінансових та аналітичних ресурсах тощо. В результаті, особа, що приймає рішення, зупиняється на більш-менш задовільному варіанту поведінки без того, щоб проаналізувати всі можливі варіанти та обрати найкращий.</a:t>
            </a:r>
          </a:p>
          <a:p>
            <a:r>
              <a:rPr lang="uk-UA" sz="1800" dirty="0"/>
              <a:t>Близькою до моделі «обмеженою раціональності» є концепція «непов’язаних малих кроків» </a:t>
            </a:r>
            <a:r>
              <a:rPr lang="en-US" sz="1800" dirty="0"/>
              <a:t>(disjoint incrementalism)</a:t>
            </a:r>
            <a:r>
              <a:rPr lang="uk-UA" sz="1800" dirty="0"/>
              <a:t>, що її запропонували Д. </a:t>
            </a:r>
            <a:r>
              <a:rPr lang="uk-UA" sz="1800" dirty="0" err="1"/>
              <a:t>Брейбрук</a:t>
            </a:r>
            <a:r>
              <a:rPr lang="uk-UA" sz="1800" dirty="0"/>
              <a:t> та Ч. </a:t>
            </a:r>
            <a:r>
              <a:rPr lang="uk-UA" sz="1800" dirty="0" err="1"/>
              <a:t>Ліндблум</a:t>
            </a:r>
            <a:r>
              <a:rPr lang="uk-UA" sz="1800" dirty="0"/>
              <a:t>. Діючи в умовах різних дефіцитних обмежень, особа, що приймає рішення, керується </a:t>
            </a:r>
            <a:r>
              <a:rPr lang="uk-UA" sz="1800" dirty="0" err="1"/>
              <a:t>синоптично</a:t>
            </a:r>
            <a:r>
              <a:rPr lang="uk-UA" sz="1800" dirty="0"/>
              <a:t> обмеженою стратегією малих кроків, вирішуючи існуючи проблеми через незначні зміни в поведінці без урахування досягнення в віддаленій перспективі якоїсь довгострокової мети.</a:t>
            </a:r>
          </a:p>
        </p:txBody>
      </p:sp>
    </p:spTree>
    <p:extLst>
      <p:ext uri="{BB962C8B-B14F-4D97-AF65-F5344CB8AC3E}">
        <p14:creationId xmlns:p14="http://schemas.microsoft.com/office/powerpoint/2010/main" val="1457367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558F64F-09E6-498B-B105-03890A5A1EB3}"/>
              </a:ext>
            </a:extLst>
          </p:cNvPr>
          <p:cNvSpPr>
            <a:spLocks noGrp="1"/>
          </p:cNvSpPr>
          <p:nvPr>
            <p:ph type="title"/>
          </p:nvPr>
        </p:nvSpPr>
        <p:spPr>
          <a:xfrm>
            <a:off x="838200" y="365125"/>
            <a:ext cx="10515600" cy="443767"/>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Моделі процесу прийняття зовнішньополітичних рішень</a:t>
            </a:r>
            <a:endParaRPr lang="ru-RU" dirty="0"/>
          </a:p>
        </p:txBody>
      </p:sp>
      <p:sp>
        <p:nvSpPr>
          <p:cNvPr id="3" name="Объект 2">
            <a:extLst>
              <a:ext uri="{FF2B5EF4-FFF2-40B4-BE49-F238E27FC236}">
                <a16:creationId xmlns:a16="http://schemas.microsoft.com/office/drawing/2014/main" id="{89E235C5-EA93-465B-80D7-F59D68680D94}"/>
              </a:ext>
            </a:extLst>
          </p:cNvPr>
          <p:cNvSpPr>
            <a:spLocks noGrp="1"/>
          </p:cNvSpPr>
          <p:nvPr>
            <p:ph idx="1"/>
          </p:nvPr>
        </p:nvSpPr>
        <p:spPr>
          <a:xfrm>
            <a:off x="838200" y="958362"/>
            <a:ext cx="10515600" cy="5218601"/>
          </a:xfrm>
        </p:spPr>
        <p:txBody>
          <a:bodyPr>
            <a:normAutofit/>
          </a:bodyPr>
          <a:lstStyle/>
          <a:p>
            <a:r>
              <a:rPr lang="uk-UA" sz="1800" dirty="0"/>
              <a:t>Модель усунення «когнітивного дисонансу» (</a:t>
            </a:r>
            <a:r>
              <a:rPr lang="en-US" sz="1800" dirty="0"/>
              <a:t>cognitive dissonance) </a:t>
            </a:r>
            <a:r>
              <a:rPr lang="uk-UA" sz="1800" dirty="0"/>
              <a:t>Л. </a:t>
            </a:r>
            <a:r>
              <a:rPr lang="uk-UA" sz="1800" dirty="0" err="1"/>
              <a:t>Фестінгера</a:t>
            </a:r>
            <a:r>
              <a:rPr lang="uk-UA" sz="1800" dirty="0"/>
              <a:t> постулює, що людина схильна до усунення суперечностей між її системою цінностей, інформацію, шо вона отримує, та її поведінкою, змінюючи те, що легше змінити в конкретних ситуативних обставинах. Людина може змінити свої поведінку, проте вона також може змінити своє ставлення то певної проблеми або до інформації. Таким чином, людина, наприклад, може виправдовувати свої помилкові дії або ігнорувати інформацію, яка їй не подобається. Дуже часто феномен когнітивного дисонансу супроводжує зовсім нові ситуації з високою ступеню невизначеності щодо подальших подій.</a:t>
            </a:r>
          </a:p>
          <a:p>
            <a:r>
              <a:rPr lang="uk-UA" sz="1800" dirty="0"/>
              <a:t>Г. </a:t>
            </a:r>
            <a:r>
              <a:rPr lang="uk-UA" sz="1800" dirty="0" err="1"/>
              <a:t>Клайн</a:t>
            </a:r>
            <a:r>
              <a:rPr lang="uk-UA" sz="1800" dirty="0"/>
              <a:t> висунув модель «рішення зумовленого розпізнанням» </a:t>
            </a:r>
            <a:r>
              <a:rPr lang="en-US" sz="1800" dirty="0"/>
              <a:t>(recognition-primed decision)</a:t>
            </a:r>
            <a:r>
              <a:rPr lang="uk-UA" sz="1800" dirty="0"/>
              <a:t>. Згідно з його концепцією, важливим є здатність особи, що приймає рішення, розпізнати ситуацію, як таку, що вже відбувалася раніше. Вона розпізнає схожість ситуації, виходячи з подібності цілей та очікуваного розвитку подій. Рішення, що приймаються, продиктовані відтак успішним минулим досвідом.</a:t>
            </a:r>
          </a:p>
          <a:p>
            <a:r>
              <a:rPr lang="uk-UA" sz="1800" dirty="0"/>
              <a:t>В основу деяких моделей закладений принцип оцінки підходу до вирішення проблем окремих індивідів з їх особливостями психологічної конституції, життєвого досвіду та ін. Американський психолог О. </a:t>
            </a:r>
            <a:r>
              <a:rPr lang="uk-UA" sz="1800" dirty="0" err="1"/>
              <a:t>Харві</a:t>
            </a:r>
            <a:r>
              <a:rPr lang="uk-UA" sz="1800" dirty="0"/>
              <a:t> визначав для особи, що приймає рішення, систему оцінки в чотирьох дихотомічних вимірах: колективні дії – індивідуальні дії, схильність до конфліктної поведінки – схильність до кооперативної поведінки, схильність до консервативних рішень – схильність до інноваційних рішень, тактична гнучкість – безкомпромісність.</a:t>
            </a:r>
          </a:p>
        </p:txBody>
      </p:sp>
    </p:spTree>
    <p:extLst>
      <p:ext uri="{BB962C8B-B14F-4D97-AF65-F5344CB8AC3E}">
        <p14:creationId xmlns:p14="http://schemas.microsoft.com/office/powerpoint/2010/main" val="3686868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DFFA07-5FFA-464F-8488-BFA83071354F}"/>
              </a:ext>
            </a:extLst>
          </p:cNvPr>
          <p:cNvSpPr>
            <a:spLocks noGrp="1"/>
          </p:cNvSpPr>
          <p:nvPr>
            <p:ph type="title"/>
          </p:nvPr>
        </p:nvSpPr>
        <p:spPr>
          <a:xfrm>
            <a:off x="838200" y="365126"/>
            <a:ext cx="10515600" cy="315912"/>
          </a:xfrm>
        </p:spPr>
        <p:txBody>
          <a:bodyPr>
            <a:normAutofit fontScale="90000"/>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Моделі процесу прийняття зовнішньополітичних рішень</a:t>
            </a:r>
            <a:endParaRPr lang="ru-RU" dirty="0"/>
          </a:p>
        </p:txBody>
      </p:sp>
      <p:sp>
        <p:nvSpPr>
          <p:cNvPr id="3" name="Объект 2">
            <a:extLst>
              <a:ext uri="{FF2B5EF4-FFF2-40B4-BE49-F238E27FC236}">
                <a16:creationId xmlns:a16="http://schemas.microsoft.com/office/drawing/2014/main" id="{0C14BB00-4654-4C2D-B7D9-E4ECEF4BCBA4}"/>
              </a:ext>
            </a:extLst>
          </p:cNvPr>
          <p:cNvSpPr>
            <a:spLocks noGrp="1"/>
          </p:cNvSpPr>
          <p:nvPr>
            <p:ph idx="1"/>
          </p:nvPr>
        </p:nvSpPr>
        <p:spPr>
          <a:xfrm>
            <a:off x="838200" y="852854"/>
            <a:ext cx="10515600" cy="5324109"/>
          </a:xfrm>
        </p:spPr>
        <p:txBody>
          <a:bodyPr>
            <a:normAutofit/>
          </a:bodyPr>
          <a:lstStyle/>
          <a:p>
            <a:r>
              <a:rPr lang="uk-UA" sz="1800" dirty="0"/>
              <a:t>Американський дослідник Р. Снайдер вважав, що особа, що приймає рішення, керується двома типами мотивацій: «мотивація мети» </a:t>
            </a:r>
            <a:r>
              <a:rPr lang="en-US" sz="1800" dirty="0"/>
              <a:t>(in-order-to motivation) </a:t>
            </a:r>
            <a:r>
              <a:rPr lang="uk-UA" sz="1800" dirty="0"/>
              <a:t>та «мотивація причини» (</a:t>
            </a:r>
            <a:r>
              <a:rPr lang="en-US" sz="1800" dirty="0"/>
              <a:t>because-of motivation)</a:t>
            </a:r>
            <a:r>
              <a:rPr lang="uk-UA" sz="1800" dirty="0"/>
              <a:t>. Перші відповідають логіці раціональної поведінки з її імперативом максимізації користі. Другі є мотиваціями ірраціональними, що зумовлені психотипом людини (включаючи девіантні стани та фобії), її минулим життєвим досвідом та соціальним бекграундом.</a:t>
            </a:r>
          </a:p>
          <a:p>
            <a:r>
              <a:rPr lang="uk-UA" sz="1800" dirty="0"/>
              <a:t>Автори, що звертають увагу на особливості колективного за формою процесу прийняття рішень, визнають існування двох феноменів, притаманних функціонуванню бюрократичних організацій: бюрократична інерція та бюрократична конкуренція.</a:t>
            </a:r>
          </a:p>
          <a:p>
            <a:r>
              <a:rPr lang="uk-UA" sz="1800" dirty="0"/>
              <a:t>Аналізуючи перипетії політичного процесу під час Кубинської ракетної кризи 1962 р. американський дослідник Г. </a:t>
            </a:r>
            <a:r>
              <a:rPr lang="uk-UA" sz="1800" dirty="0" err="1"/>
              <a:t>Аллісон</a:t>
            </a:r>
            <a:r>
              <a:rPr lang="uk-UA" sz="1800" dirty="0"/>
              <a:t> визначив три моделі прийняття рішень, що спостерігались в діяльності адміністрації </a:t>
            </a:r>
            <a:r>
              <a:rPr lang="uk-UA" sz="1800" dirty="0" err="1"/>
              <a:t>Дж</a:t>
            </a:r>
            <a:r>
              <a:rPr lang="uk-UA" sz="1800" dirty="0"/>
              <a:t>. Кеннеді впродовж цієї кризи:</a:t>
            </a:r>
          </a:p>
          <a:p>
            <a:pPr>
              <a:buFontTx/>
              <a:buChar char="-"/>
            </a:pPr>
            <a:r>
              <a:rPr lang="uk-UA" sz="1800" dirty="0"/>
              <a:t>Модель раціонально діючого актора</a:t>
            </a:r>
            <a:r>
              <a:rPr lang="en-US" sz="1800" dirty="0"/>
              <a:t> –</a:t>
            </a:r>
            <a:r>
              <a:rPr lang="uk-UA" sz="1800" dirty="0"/>
              <a:t> рішення в рамках цієї моделі приймаються особами або маленькою групою осіб, що мають на меті досягнення максимального результату в рамках алгоритму раціональної поведінки. Дії учасників процесу спрямовані на досягнення максимальної ефективності.</a:t>
            </a:r>
          </a:p>
          <a:p>
            <a:pPr>
              <a:buFontTx/>
              <a:buChar char="-"/>
            </a:pPr>
            <a:r>
              <a:rPr lang="uk-UA" sz="1800" dirty="0"/>
              <a:t>Модель організаційної поведінки – рішення в рамках цієї моделі приймаються відповідно до алгоритму встановленого процедурами бюрократичної організації та розподілу компетенцій в середині неї. Дії учасників процесу спрямовані на виконання функціонально визначених обов’язків.</a:t>
            </a:r>
          </a:p>
        </p:txBody>
      </p:sp>
    </p:spTree>
    <p:extLst>
      <p:ext uri="{BB962C8B-B14F-4D97-AF65-F5344CB8AC3E}">
        <p14:creationId xmlns:p14="http://schemas.microsoft.com/office/powerpoint/2010/main" val="40545395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64A4FA-3079-48CA-A67E-E1A60CD0DD25}"/>
              </a:ext>
            </a:extLst>
          </p:cNvPr>
          <p:cNvSpPr>
            <a:spLocks noGrp="1"/>
          </p:cNvSpPr>
          <p:nvPr>
            <p:ph type="title"/>
          </p:nvPr>
        </p:nvSpPr>
        <p:spPr>
          <a:xfrm>
            <a:off x="838200" y="365125"/>
            <a:ext cx="10515600" cy="443767"/>
          </a:xfrm>
        </p:spPr>
        <p:txBody>
          <a:bodyPr/>
          <a:lstStyle/>
          <a:p>
            <a:r>
              <a:rPr kumimoji="0" lang="uk-UA" sz="2000" b="1" i="0" u="none" strike="noStrike" kern="1200" cap="none" spc="0" normalizeH="0" baseline="0" noProof="0" dirty="0">
                <a:ln>
                  <a:noFill/>
                </a:ln>
                <a:solidFill>
                  <a:prstClr val="black"/>
                </a:solidFill>
                <a:effectLst/>
                <a:uLnTx/>
                <a:uFillTx/>
                <a:latin typeface="Calibri Light" panose="020F0302020204030204"/>
                <a:ea typeface="+mj-ea"/>
                <a:cs typeface="+mj-cs"/>
              </a:rPr>
              <a:t>Моделі процесу прийняття зовнішньополітичних рішень</a:t>
            </a:r>
            <a:endParaRPr lang="ru-RU" dirty="0"/>
          </a:p>
        </p:txBody>
      </p:sp>
      <p:sp>
        <p:nvSpPr>
          <p:cNvPr id="3" name="Объект 2">
            <a:extLst>
              <a:ext uri="{FF2B5EF4-FFF2-40B4-BE49-F238E27FC236}">
                <a16:creationId xmlns:a16="http://schemas.microsoft.com/office/drawing/2014/main" id="{AB8366E0-295C-4D30-8C7E-1B417005817B}"/>
              </a:ext>
            </a:extLst>
          </p:cNvPr>
          <p:cNvSpPr>
            <a:spLocks noGrp="1"/>
          </p:cNvSpPr>
          <p:nvPr>
            <p:ph idx="1"/>
          </p:nvPr>
        </p:nvSpPr>
        <p:spPr>
          <a:xfrm>
            <a:off x="838200" y="879231"/>
            <a:ext cx="10515600" cy="5297732"/>
          </a:xfrm>
        </p:spPr>
        <p:txBody>
          <a:bodyPr>
            <a:normAutofit/>
          </a:bodyPr>
          <a:lstStyle/>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Модель бюрократичної політики – процес прийняття рішень </a:t>
            </a:r>
            <a:r>
              <a:rPr lang="uk-UA" sz="1800" dirty="0"/>
              <a:t>в рамках цієї моделі позначений конкуренцією між різними частинами бюрократичного механізму, остаточне рішення є результатом торгу між ними. </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Дії учасників процесу спрямовані на досягнення перемоги над опонентами.</a:t>
            </a:r>
          </a:p>
          <a:p>
            <a:pPr>
              <a:defRPr/>
            </a:pPr>
            <a:r>
              <a:rPr lang="uk-UA" sz="1800" dirty="0">
                <a:solidFill>
                  <a:prstClr val="black"/>
                </a:solidFill>
                <a:latin typeface="Calibri" panose="020F0502020204030204"/>
              </a:rPr>
              <a:t>Г. Снайдер та П. </a:t>
            </a:r>
            <a:r>
              <a:rPr lang="uk-UA" sz="1800" dirty="0" err="1">
                <a:solidFill>
                  <a:prstClr val="black"/>
                </a:solidFill>
                <a:latin typeface="Calibri" panose="020F0502020204030204"/>
              </a:rPr>
              <a:t>Дізинг</a:t>
            </a:r>
            <a:r>
              <a:rPr lang="uk-UA" sz="1800" dirty="0">
                <a:solidFill>
                  <a:prstClr val="black"/>
                </a:solidFill>
                <a:latin typeface="Calibri" panose="020F0502020204030204"/>
              </a:rPr>
              <a:t>, спираючись на моделі Г. </a:t>
            </a:r>
            <a:r>
              <a:rPr lang="uk-UA" sz="1800" dirty="0" err="1">
                <a:solidFill>
                  <a:prstClr val="black"/>
                </a:solidFill>
                <a:latin typeface="Calibri" panose="020F0502020204030204"/>
              </a:rPr>
              <a:t>Аллісона</a:t>
            </a:r>
            <a:r>
              <a:rPr lang="uk-UA" sz="1800" dirty="0">
                <a:solidFill>
                  <a:prstClr val="black"/>
                </a:solidFill>
                <a:latin typeface="Calibri" panose="020F0502020204030204"/>
              </a:rPr>
              <a:t>, намагалися визначити умови, за яких домінує та чи інша модель (оскільки за Г. </a:t>
            </a:r>
            <a:r>
              <a:rPr lang="uk-UA" sz="1800" dirty="0" err="1">
                <a:solidFill>
                  <a:prstClr val="black"/>
                </a:solidFill>
                <a:latin typeface="Calibri" panose="020F0502020204030204"/>
              </a:rPr>
              <a:t>Аллісоном</a:t>
            </a:r>
            <a:r>
              <a:rPr lang="uk-UA" sz="1800" dirty="0">
                <a:solidFill>
                  <a:prstClr val="black"/>
                </a:solidFill>
                <a:latin typeface="Calibri" panose="020F0502020204030204"/>
              </a:rPr>
              <a:t>, всі три спостерігалися впродовж Кубинської ракетної кризи). Перша модель домінує, коли ситуація є рутиною або є кризовою, проте ступень невизначеності наступних подій є низкою. Друга модель характерна для ситуації, коли обсяги та зміст інформації необхідної для прийняття рішення однією особою перевершують її аналітичні здібності, або коли ця особа зіткається з «кризою прийняття рішення» через конфліктну протилежність рівнозначних для неї варіантів поведінки. Третя модель спостерігається, коли особа, що приймає рішення, втрачає контроль за функціонуванням бюрократичного механізму формування зовнішньої політики або проблема, що розглядається, не є важливою і випадає з поля зору політичного керівництва.</a:t>
            </a:r>
          </a:p>
          <a:p>
            <a:pPr>
              <a:defRPr/>
            </a:pPr>
            <a:r>
              <a:rPr lang="uk-UA" sz="1800" dirty="0" err="1">
                <a:solidFill>
                  <a:prstClr val="black"/>
                </a:solidFill>
                <a:latin typeface="Calibri" panose="020F0502020204030204"/>
              </a:rPr>
              <a:t>Дж</a:t>
            </a:r>
            <a:r>
              <a:rPr lang="uk-UA" sz="1800" dirty="0">
                <a:solidFill>
                  <a:prstClr val="black"/>
                </a:solidFill>
                <a:latin typeface="Calibri" panose="020F0502020204030204"/>
              </a:rPr>
              <a:t>. </a:t>
            </a:r>
            <a:r>
              <a:rPr lang="uk-UA" sz="1800" dirty="0" err="1">
                <a:solidFill>
                  <a:prstClr val="black"/>
                </a:solidFill>
                <a:latin typeface="Calibri" panose="020F0502020204030204"/>
              </a:rPr>
              <a:t>Стайбрунер</a:t>
            </a:r>
            <a:r>
              <a:rPr lang="uk-UA" sz="1800" dirty="0">
                <a:solidFill>
                  <a:prstClr val="black"/>
                </a:solidFill>
                <a:latin typeface="Calibri" panose="020F0502020204030204"/>
              </a:rPr>
              <a:t>, звертав увагу на наступні особливості процесу прийняття рішень в контексті бюрократичної організації:</a:t>
            </a:r>
          </a:p>
          <a:p>
            <a:pPr marL="0" indent="0">
              <a:buNone/>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 особи, що приймають рішення намагаються контролювати за можливістю найменший обсяг змінних, що необхідний для прийняття рішення (керівництво прагне спрощувати проблему та вимагає це від підлеглих, хоча таке спрощення тягне за собою ризики неправильного сприйняття ситуацій </a:t>
            </a:r>
            <a:r>
              <a:rPr kumimoji="0" lang="uk-UA" sz="1800" b="0" i="0" u="none" strike="noStrike" kern="1200" cap="none" spc="0" normalizeH="0" baseline="0" noProof="0">
                <a:ln>
                  <a:noFill/>
                </a:ln>
                <a:solidFill>
                  <a:prstClr val="black"/>
                </a:solidFill>
                <a:effectLst/>
                <a:uLnTx/>
                <a:uFillTx/>
                <a:latin typeface="Calibri" panose="020F0502020204030204"/>
                <a:ea typeface="+mn-ea"/>
                <a:cs typeface="+mn-cs"/>
              </a:rPr>
              <a:t>та помилкових дій)</a:t>
            </a:r>
            <a:endPar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indent="0">
              <a:buNone/>
            </a:pPr>
            <a:endParaRPr lang="ru-RU" sz="1800" dirty="0"/>
          </a:p>
        </p:txBody>
      </p:sp>
    </p:spTree>
    <p:extLst>
      <p:ext uri="{BB962C8B-B14F-4D97-AF65-F5344CB8AC3E}">
        <p14:creationId xmlns:p14="http://schemas.microsoft.com/office/powerpoint/2010/main" val="35676376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E25EE09-2838-438D-807C-128CA9E2F4D5}"/>
              </a:ext>
            </a:extLst>
          </p:cNvPr>
          <p:cNvSpPr>
            <a:spLocks noGrp="1"/>
          </p:cNvSpPr>
          <p:nvPr>
            <p:ph type="title"/>
          </p:nvPr>
        </p:nvSpPr>
        <p:spPr>
          <a:xfrm>
            <a:off x="838200" y="365125"/>
            <a:ext cx="10515600" cy="443767"/>
          </a:xfrm>
        </p:spPr>
        <p:txBody>
          <a:bodyPr/>
          <a:lstStyle/>
          <a:p>
            <a:r>
              <a:rPr kumimoji="0" lang="uk-UA" sz="2000" b="1" i="0" u="none" strike="noStrike" kern="1200" cap="none" spc="0" normalizeH="0" baseline="0" noProof="0" dirty="0">
                <a:ln>
                  <a:noFill/>
                </a:ln>
                <a:solidFill>
                  <a:prstClr val="black"/>
                </a:solidFill>
                <a:effectLst/>
                <a:uLnTx/>
                <a:uFillTx/>
                <a:latin typeface="Calibri Light" panose="020F0302020204030204"/>
                <a:ea typeface="+mj-ea"/>
                <a:cs typeface="+mj-cs"/>
              </a:rPr>
              <a:t>Моделі процесу прийняття зовнішньополітичних рішень</a:t>
            </a:r>
            <a:endParaRPr lang="ru-RU" dirty="0"/>
          </a:p>
        </p:txBody>
      </p:sp>
      <p:sp>
        <p:nvSpPr>
          <p:cNvPr id="3" name="Объект 2">
            <a:extLst>
              <a:ext uri="{FF2B5EF4-FFF2-40B4-BE49-F238E27FC236}">
                <a16:creationId xmlns:a16="http://schemas.microsoft.com/office/drawing/2014/main" id="{32466E3F-2497-45A9-9FB3-AC5F2B560B65}"/>
              </a:ext>
            </a:extLst>
          </p:cNvPr>
          <p:cNvSpPr>
            <a:spLocks noGrp="1"/>
          </p:cNvSpPr>
          <p:nvPr>
            <p:ph idx="1"/>
          </p:nvPr>
        </p:nvSpPr>
        <p:spPr>
          <a:xfrm>
            <a:off x="838200" y="896815"/>
            <a:ext cx="10515600" cy="5280148"/>
          </a:xfrm>
        </p:spPr>
        <p:txBody>
          <a:bodyPr>
            <a:normAutofit/>
          </a:bodyPr>
          <a:lstStyle/>
          <a:p>
            <a:pPr>
              <a:buFontTx/>
              <a:buChar char="-"/>
            </a:pPr>
            <a:r>
              <a:rPr lang="uk-UA" sz="1800" dirty="0"/>
              <a:t>особи, що приймають рішення, як правило, абсолютизують минулий позитивний досвід</a:t>
            </a:r>
          </a:p>
          <a:p>
            <a:pPr>
              <a:buFontTx/>
              <a:buChar char="-"/>
            </a:pPr>
            <a:r>
              <a:rPr lang="uk-UA" sz="1800" dirty="0"/>
              <a:t>складні проблеми розбиваються на окремі залежно від внутрішньої структури бюрократичної установи, проте зворотна інтеграція не завжди є успішною (приклад, проект Багатосторонніх ядерних сил НАТО на початку 1960-х рр.)</a:t>
            </a:r>
          </a:p>
          <a:p>
            <a:pPr>
              <a:buFontTx/>
              <a:buChar char="-"/>
            </a:pPr>
            <a:r>
              <a:rPr lang="uk-UA" sz="1800" dirty="0"/>
              <a:t>варіанти поведінки в випадку кризової ситуації та ситуації з високим ступенем невизначеності: </a:t>
            </a:r>
            <a:r>
              <a:rPr lang="en-US" sz="1800" dirty="0"/>
              <a:t>grooved thinking (</a:t>
            </a:r>
            <a:r>
              <a:rPr lang="uk-UA" sz="1800" dirty="0"/>
              <a:t>надмірна схильність до спрощення та фрагментації проблеми); </a:t>
            </a:r>
            <a:r>
              <a:rPr lang="en-US" sz="1800" dirty="0"/>
              <a:t>uncommitted thinking (</a:t>
            </a:r>
            <a:r>
              <a:rPr lang="uk-UA" sz="1800" dirty="0"/>
              <a:t>коливання між різними варіантами поведінки без визначення остаточного); </a:t>
            </a:r>
            <a:r>
              <a:rPr lang="en-US" sz="1800" dirty="0"/>
              <a:t>theoretical thinking (</a:t>
            </a:r>
            <a:r>
              <a:rPr lang="uk-UA" sz="1800" dirty="0"/>
              <a:t>керівництво заздалегідь визначеним комплексом абсолютних цілей та максим поведінки)</a:t>
            </a:r>
          </a:p>
          <a:p>
            <a:pPr marL="0" indent="0">
              <a:buNone/>
            </a:pPr>
            <a:endParaRPr lang="uk-UA" sz="1800" dirty="0"/>
          </a:p>
        </p:txBody>
      </p:sp>
    </p:spTree>
    <p:extLst>
      <p:ext uri="{BB962C8B-B14F-4D97-AF65-F5344CB8AC3E}">
        <p14:creationId xmlns:p14="http://schemas.microsoft.com/office/powerpoint/2010/main" val="1533461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3CCD16E-CFB5-48D9-B715-3B7D11CDC920}"/>
              </a:ext>
            </a:extLst>
          </p:cNvPr>
          <p:cNvSpPr>
            <a:spLocks noGrp="1"/>
          </p:cNvSpPr>
          <p:nvPr>
            <p:ph type="title"/>
          </p:nvPr>
        </p:nvSpPr>
        <p:spPr>
          <a:xfrm>
            <a:off x="838200" y="365125"/>
            <a:ext cx="10515600" cy="426183"/>
          </a:xfrm>
        </p:spPr>
        <p:txBody>
          <a:bodyPr/>
          <a:lstStyle/>
          <a:p>
            <a:r>
              <a:rPr kumimoji="0" lang="uk-UA" sz="24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Інституційний аспект</a:t>
            </a:r>
            <a:endParaRPr lang="ru-RU" dirty="0"/>
          </a:p>
        </p:txBody>
      </p:sp>
      <p:sp>
        <p:nvSpPr>
          <p:cNvPr id="3" name="Объект 2">
            <a:extLst>
              <a:ext uri="{FF2B5EF4-FFF2-40B4-BE49-F238E27FC236}">
                <a16:creationId xmlns:a16="http://schemas.microsoft.com/office/drawing/2014/main" id="{D4DC43FE-358E-49E4-8339-838DD625F151}"/>
              </a:ext>
            </a:extLst>
          </p:cNvPr>
          <p:cNvSpPr>
            <a:spLocks noGrp="1"/>
          </p:cNvSpPr>
          <p:nvPr>
            <p:ph idx="1"/>
          </p:nvPr>
        </p:nvSpPr>
        <p:spPr>
          <a:xfrm>
            <a:off x="838200" y="975946"/>
            <a:ext cx="10515600" cy="5201017"/>
          </a:xfrm>
        </p:spPr>
        <p:txBody>
          <a:bodyPr>
            <a:normAutofit/>
          </a:bodyPr>
          <a:lstStyle/>
          <a:p>
            <a:r>
              <a:rPr lang="uk-UA" sz="1600" dirty="0"/>
              <a:t>Судова влада</a:t>
            </a:r>
          </a:p>
          <a:p>
            <a:pPr marL="0" indent="0">
              <a:buNone/>
            </a:pPr>
            <a:r>
              <a:rPr lang="uk-UA" sz="1600" dirty="0"/>
              <a:t>Роль та вплив судової влади залежить від наявності в законодавстві країн правових норм, що регулюють її зовнішньополітичну діяльність</a:t>
            </a:r>
            <a:r>
              <a:rPr lang="en-US" sz="1600" dirty="0"/>
              <a:t> (</a:t>
            </a:r>
            <a:r>
              <a:rPr lang="uk-UA" sz="1600" dirty="0"/>
              <a:t>Японія, ФРН, Австрія, Україна).</a:t>
            </a:r>
            <a:r>
              <a:rPr lang="en-US" sz="1600" dirty="0"/>
              <a:t> </a:t>
            </a:r>
            <a:endParaRPr lang="uk-UA" sz="1600" dirty="0"/>
          </a:p>
          <a:p>
            <a:pPr marL="0" indent="0">
              <a:buNone/>
            </a:pPr>
            <a:r>
              <a:rPr lang="uk-UA" sz="1600" dirty="0"/>
              <a:t>Східна політика ФРН</a:t>
            </a:r>
          </a:p>
          <a:p>
            <a:pPr marL="0" indent="0">
              <a:buNone/>
            </a:pPr>
            <a:r>
              <a:rPr lang="uk-UA" sz="1600" dirty="0"/>
              <a:t>- Рішення Конституційного суду ФРН 1975 («східні угоди» не порушують законодавство ФРН)</a:t>
            </a:r>
            <a:endParaRPr lang="en-US" sz="1600" dirty="0"/>
          </a:p>
          <a:p>
            <a:pPr marL="0" indent="0">
              <a:buNone/>
            </a:pPr>
            <a:r>
              <a:rPr lang="uk-UA" sz="1600" dirty="0"/>
              <a:t>Євроінтеграційна політики ФРН</a:t>
            </a:r>
          </a:p>
          <a:p>
            <a:pPr>
              <a:buFontTx/>
              <a:buChar char="-"/>
            </a:pPr>
            <a:r>
              <a:rPr lang="uk-UA" sz="1600"/>
              <a:t>Рішення </a:t>
            </a:r>
            <a:r>
              <a:rPr lang="uk-UA" sz="1600" dirty="0"/>
              <a:t>Конституційного суду ФРН </a:t>
            </a:r>
            <a:r>
              <a:rPr lang="en-US" sz="1600" dirty="0"/>
              <a:t>1974</a:t>
            </a:r>
            <a:r>
              <a:rPr lang="uk-UA" sz="1600" dirty="0"/>
              <a:t> (суд залишив за собою право постійно перевіряти правові акти ЄЕС на відповідність конституції країни)</a:t>
            </a:r>
            <a:endParaRPr lang="en-US" sz="1600" dirty="0"/>
          </a:p>
          <a:p>
            <a:pPr>
              <a:buFontTx/>
              <a:buChar char="-"/>
            </a:pPr>
            <a:r>
              <a:rPr lang="uk-UA" sz="1600" dirty="0"/>
              <a:t>Рішення Конституційного суду ФРН </a:t>
            </a:r>
            <a:r>
              <a:rPr lang="en-US" sz="1600" dirty="0"/>
              <a:t>1986</a:t>
            </a:r>
            <a:r>
              <a:rPr lang="uk-UA" sz="1600" dirty="0"/>
              <a:t> (суд відмовився від права перевірки, оскільки правові стандарти захисту первинних прав інститутами ЄЕС відповідають німецькому законодавству)</a:t>
            </a:r>
          </a:p>
          <a:p>
            <a:pPr>
              <a:buFontTx/>
              <a:buChar char="-"/>
            </a:pPr>
            <a:r>
              <a:rPr lang="uk-UA" sz="1600" dirty="0"/>
              <a:t>Рішення Конституційного суду ФРН </a:t>
            </a:r>
            <a:r>
              <a:rPr lang="en-US" sz="1600" dirty="0"/>
              <a:t>19</a:t>
            </a:r>
            <a:r>
              <a:rPr lang="uk-UA" sz="1600" dirty="0"/>
              <a:t>94 (суд дозволив використання збройних сил ФРН в бойових операціях за межами зони відповідальності НАТО за умов отримання згоди парламенту та в рамках колективної акції зі забезпечення миру)</a:t>
            </a:r>
            <a:endParaRPr lang="en-US" sz="1600" dirty="0"/>
          </a:p>
          <a:p>
            <a:pPr>
              <a:buFontTx/>
              <a:buChar char="-"/>
            </a:pPr>
            <a:r>
              <a:rPr lang="uk-UA" sz="1600" dirty="0"/>
              <a:t>Рішення Конституційного суду ФРН </a:t>
            </a:r>
            <a:r>
              <a:rPr lang="en-US" sz="1600" dirty="0"/>
              <a:t>1993</a:t>
            </a:r>
            <a:r>
              <a:rPr lang="uk-UA" sz="1600" dirty="0"/>
              <a:t> (суд підтвердив своє рішення від 1986 року, проте зазначив, що подальше розширення сфери компетенцій європейських інституцій потребує згоди національних парламентів, а діяльність Європейського Союзу потребує залучення до процесу формування коммунітарної політики національних парламентів та підвищення ролі Європейського парламенту)</a:t>
            </a:r>
          </a:p>
          <a:p>
            <a:pPr marL="0" indent="0">
              <a:buNone/>
            </a:pPr>
            <a:r>
              <a:rPr lang="uk-UA" sz="1600" dirty="0"/>
              <a:t>В 1999 році ФРН стала ініціатором процесу підготовки Конституції ЄС.</a:t>
            </a:r>
          </a:p>
          <a:p>
            <a:pPr marL="0" indent="0">
              <a:buNone/>
            </a:pPr>
            <a:endParaRPr lang="uk-UA" sz="2400" dirty="0"/>
          </a:p>
        </p:txBody>
      </p:sp>
    </p:spTree>
    <p:extLst>
      <p:ext uri="{BB962C8B-B14F-4D97-AF65-F5344CB8AC3E}">
        <p14:creationId xmlns:p14="http://schemas.microsoft.com/office/powerpoint/2010/main" val="1531429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757CBCE-057F-459C-8FBC-7B1862EDFA3A}"/>
              </a:ext>
            </a:extLst>
          </p:cNvPr>
          <p:cNvSpPr>
            <a:spLocks noGrp="1"/>
          </p:cNvSpPr>
          <p:nvPr>
            <p:ph type="title"/>
          </p:nvPr>
        </p:nvSpPr>
        <p:spPr>
          <a:xfrm>
            <a:off x="838200" y="365125"/>
            <a:ext cx="10515600" cy="496521"/>
          </a:xfrm>
        </p:spPr>
        <p:txBody>
          <a:bodyPr/>
          <a:lstStyle/>
          <a:p>
            <a:r>
              <a:rPr kumimoji="0" lang="uk-UA" sz="24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Інституційний аспект</a:t>
            </a:r>
            <a:endParaRPr lang="ru-RU" dirty="0"/>
          </a:p>
        </p:txBody>
      </p:sp>
      <p:sp>
        <p:nvSpPr>
          <p:cNvPr id="3" name="Объект 2">
            <a:extLst>
              <a:ext uri="{FF2B5EF4-FFF2-40B4-BE49-F238E27FC236}">
                <a16:creationId xmlns:a16="http://schemas.microsoft.com/office/drawing/2014/main" id="{4B689A2D-8980-4F1E-9C51-8E31A2BCAC70}"/>
              </a:ext>
            </a:extLst>
          </p:cNvPr>
          <p:cNvSpPr>
            <a:spLocks noGrp="1"/>
          </p:cNvSpPr>
          <p:nvPr>
            <p:ph idx="1"/>
          </p:nvPr>
        </p:nvSpPr>
        <p:spPr>
          <a:xfrm>
            <a:off x="838200" y="1046285"/>
            <a:ext cx="10515600" cy="5130678"/>
          </a:xfrm>
        </p:spPr>
        <p:txBody>
          <a:bodyPr>
            <a:normAutofit lnSpcReduction="10000"/>
          </a:bodyPr>
          <a:lstStyle/>
          <a:p>
            <a:r>
              <a:rPr lang="uk-UA" sz="1800" dirty="0"/>
              <a:t>Представницька влада</a:t>
            </a:r>
          </a:p>
          <a:p>
            <a:pPr marL="0" indent="0">
              <a:buNone/>
            </a:pPr>
            <a:r>
              <a:rPr lang="uk-UA" sz="1800" dirty="0"/>
              <a:t>Роль та вплив представницької влади залежить від її конституційних повноважень та політичного режиму.</a:t>
            </a:r>
          </a:p>
          <a:p>
            <a:pPr marL="0" indent="0">
              <a:buNone/>
            </a:pPr>
            <a:r>
              <a:rPr lang="uk-UA" sz="1800" dirty="0"/>
              <a:t>Конституційні повноваження представницької влади:</a:t>
            </a:r>
          </a:p>
          <a:p>
            <a:pPr>
              <a:buFontTx/>
              <a:buChar char="-"/>
            </a:pPr>
            <a:r>
              <a:rPr lang="uk-UA" sz="1800" dirty="0"/>
              <a:t>Застосування військової сили</a:t>
            </a:r>
          </a:p>
          <a:p>
            <a:pPr marL="0" indent="0">
              <a:buNone/>
            </a:pPr>
            <a:r>
              <a:rPr lang="uk-UA" sz="1800" dirty="0" err="1"/>
              <a:t>Тонкінська</a:t>
            </a:r>
            <a:r>
              <a:rPr lang="uk-UA" sz="1800" dirty="0"/>
              <a:t> резолюція Конгресу США 1964 р.</a:t>
            </a:r>
          </a:p>
          <a:p>
            <a:pPr>
              <a:buFontTx/>
              <a:buChar char="-"/>
            </a:pPr>
            <a:r>
              <a:rPr lang="uk-UA" sz="1800" dirty="0"/>
              <a:t>Законодавчі повноваження</a:t>
            </a:r>
          </a:p>
          <a:p>
            <a:pPr marL="0" indent="0">
              <a:buNone/>
            </a:pPr>
            <a:r>
              <a:rPr lang="uk-UA" sz="1800" dirty="0"/>
              <a:t>Закон США щодо впровадження Конвенції про заборону хімічної зброї 1998 р.</a:t>
            </a:r>
            <a:endParaRPr lang="en-US" sz="1800" dirty="0"/>
          </a:p>
          <a:p>
            <a:pPr marL="0" indent="0">
              <a:buNone/>
            </a:pPr>
            <a:r>
              <a:rPr lang="uk-UA" sz="1800" dirty="0"/>
              <a:t>Закон США щодо протидії російському впливу в Європі та Євразії 2017 р. </a:t>
            </a:r>
          </a:p>
          <a:p>
            <a:pPr>
              <a:buFontTx/>
              <a:buChar char="-"/>
            </a:pPr>
            <a:r>
              <a:rPr lang="uk-UA" sz="1800" dirty="0"/>
              <a:t>Бюджетні повноваження</a:t>
            </a:r>
            <a:endParaRPr lang="en-US" sz="1800" dirty="0"/>
          </a:p>
          <a:p>
            <a:pPr marL="0" indent="0">
              <a:buNone/>
            </a:pPr>
            <a:r>
              <a:rPr lang="uk-UA" sz="1800" dirty="0"/>
              <a:t>Військовий бюджет США на 2020 р. (Військова допомога Україні в розмірі щонайменш 250 млр. доларів США, санкції на проект </a:t>
            </a:r>
            <a:r>
              <a:rPr lang="en-US" sz="1800" dirty="0"/>
              <a:t>North Stream 2</a:t>
            </a:r>
            <a:r>
              <a:rPr lang="uk-UA" sz="1800" dirty="0"/>
              <a:t>)</a:t>
            </a:r>
          </a:p>
          <a:p>
            <a:pPr marL="0" indent="0">
              <a:buNone/>
            </a:pPr>
            <a:r>
              <a:rPr lang="uk-UA" sz="1800" dirty="0"/>
              <a:t>Поправка </a:t>
            </a:r>
            <a:r>
              <a:rPr lang="uk-UA" sz="1800" dirty="0" err="1"/>
              <a:t>Боланда</a:t>
            </a:r>
            <a:r>
              <a:rPr lang="uk-UA" sz="1800" dirty="0"/>
              <a:t> 1983 р. (заборона фінансування військових операцій з метою усунення від влади сандиніського уряду в Нікарагуа)</a:t>
            </a:r>
            <a:endParaRPr lang="en-US" sz="1800" dirty="0"/>
          </a:p>
          <a:p>
            <a:pPr>
              <a:buFontTx/>
              <a:buChar char="-"/>
            </a:pPr>
            <a:r>
              <a:rPr lang="uk-UA" sz="1800" dirty="0"/>
              <a:t>Контрольні функції представницької влади</a:t>
            </a:r>
          </a:p>
          <a:p>
            <a:pPr>
              <a:buFontTx/>
              <a:buChar char="-"/>
            </a:pPr>
            <a:r>
              <a:rPr lang="uk-UA" sz="1800" dirty="0"/>
              <a:t>Кадрові повноваження</a:t>
            </a:r>
          </a:p>
          <a:p>
            <a:pPr marL="0" indent="0">
              <a:buNone/>
            </a:pPr>
            <a:endParaRPr lang="ru-RU" sz="1800" dirty="0"/>
          </a:p>
        </p:txBody>
      </p:sp>
    </p:spTree>
    <p:extLst>
      <p:ext uri="{BB962C8B-B14F-4D97-AF65-F5344CB8AC3E}">
        <p14:creationId xmlns:p14="http://schemas.microsoft.com/office/powerpoint/2010/main" val="600339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56C935F-EB3B-462D-A176-CF3D969DBA22}"/>
              </a:ext>
            </a:extLst>
          </p:cNvPr>
          <p:cNvSpPr>
            <a:spLocks noGrp="1"/>
          </p:cNvSpPr>
          <p:nvPr>
            <p:ph type="title"/>
          </p:nvPr>
        </p:nvSpPr>
        <p:spPr>
          <a:xfrm>
            <a:off x="838200" y="365125"/>
            <a:ext cx="10515600" cy="443767"/>
          </a:xfrm>
        </p:spPr>
        <p:txBody>
          <a:bodyPr/>
          <a:lstStyle/>
          <a:p>
            <a:r>
              <a:rPr kumimoji="0" lang="uk-UA" sz="24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Інституційний аспект</a:t>
            </a:r>
            <a:endParaRPr lang="ru-RU" dirty="0"/>
          </a:p>
        </p:txBody>
      </p:sp>
      <p:sp>
        <p:nvSpPr>
          <p:cNvPr id="3" name="Объект 2">
            <a:extLst>
              <a:ext uri="{FF2B5EF4-FFF2-40B4-BE49-F238E27FC236}">
                <a16:creationId xmlns:a16="http://schemas.microsoft.com/office/drawing/2014/main" id="{0AA24281-5928-4DE7-88DC-AE09D708648A}"/>
              </a:ext>
            </a:extLst>
          </p:cNvPr>
          <p:cNvSpPr>
            <a:spLocks noGrp="1"/>
          </p:cNvSpPr>
          <p:nvPr>
            <p:ph idx="1"/>
          </p:nvPr>
        </p:nvSpPr>
        <p:spPr>
          <a:xfrm>
            <a:off x="838200" y="931985"/>
            <a:ext cx="10515600" cy="5244978"/>
          </a:xfrm>
        </p:spPr>
        <p:txBody>
          <a:bodyPr>
            <a:normAutofit/>
          </a:bodyPr>
          <a:lstStyle/>
          <a:p>
            <a:r>
              <a:rPr lang="uk-UA" sz="1800" dirty="0"/>
              <a:t>Активність та роль представницької влади в процесі формування зовнішньої політики держави залежить від характеру політичного режиму. Чим більш послідовно втілений принцип розподілу влад, тим більше підстав для парламенту намагатися вплинути на зовнішньополітичні рішення уряду.</a:t>
            </a:r>
          </a:p>
          <a:p>
            <a:pPr marL="0" indent="0">
              <a:buNone/>
            </a:pPr>
            <a:r>
              <a:rPr lang="uk-UA" sz="1800" dirty="0"/>
              <a:t>В президентських республіках, таких як США, час від часу представницька влада та виконавча влада опиняються від контролем різних конкуруючих політичних партій. В такому випадку, логіка політичної боротьби вимагає від політичної партії, що має більшість в представницькому органі влади, критикувати політику виконавчої влади.</a:t>
            </a:r>
          </a:p>
          <a:p>
            <a:pPr marL="0" indent="0">
              <a:buNone/>
            </a:pPr>
            <a:r>
              <a:rPr lang="uk-UA" sz="1800" dirty="0"/>
              <a:t>В державах, де існує президентсько-парламентська форма правління, таких як Франція та Україна, в випадку, коли представницька та виконавча влади контролюються різними політичними партіями, їх протистояння не лише може призвести до кризи функціонування механізму прийняття зовнішньополітичних рішень, коли виявляється неможливим прийняти будь-яке рішення від імені держави, а й до феномену дуалістичної зовнішньої політики: політики президента та політики прем’єр-міністра.</a:t>
            </a:r>
            <a:endParaRPr lang="en-US" sz="1800" dirty="0"/>
          </a:p>
          <a:p>
            <a:pPr marL="0" indent="0">
              <a:buNone/>
            </a:pPr>
            <a:r>
              <a:rPr lang="uk-UA" sz="1800" dirty="0"/>
              <a:t>Феномен «співіснування» (</a:t>
            </a:r>
            <a:r>
              <a:rPr lang="en-US" sz="1800" dirty="0"/>
              <a:t>cohabitation) </a:t>
            </a:r>
            <a:r>
              <a:rPr lang="uk-UA" sz="1800" dirty="0"/>
              <a:t>виникав в історії Франції декілька разів, наприклад, в 1986-1988 рр., коли президент Франції, соціаліст, Ф. </a:t>
            </a:r>
            <a:r>
              <a:rPr lang="uk-UA" sz="1800" dirty="0" err="1"/>
              <a:t>Міттеран</a:t>
            </a:r>
            <a:r>
              <a:rPr lang="uk-UA" sz="1800" dirty="0"/>
              <a:t> мав в якості прем’єр міністра представника право-центристської партії Ж. Ширака та в 1997-2002 рр., коли президент Ж. Ширак мав співіснувати з прем’єр-міністром соціалістом Л. </a:t>
            </a:r>
            <a:r>
              <a:rPr lang="uk-UA" sz="1800" dirty="0" err="1"/>
              <a:t>Жоспеном</a:t>
            </a:r>
            <a:r>
              <a:rPr lang="uk-UA" sz="1800" dirty="0"/>
              <a:t>.</a:t>
            </a:r>
            <a:endParaRPr lang="en-US" sz="1800" dirty="0"/>
          </a:p>
        </p:txBody>
      </p:sp>
    </p:spTree>
    <p:extLst>
      <p:ext uri="{BB962C8B-B14F-4D97-AF65-F5344CB8AC3E}">
        <p14:creationId xmlns:p14="http://schemas.microsoft.com/office/powerpoint/2010/main" val="3868188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86F96F-1DD5-4A10-A8BD-933AA82BD392}"/>
              </a:ext>
            </a:extLst>
          </p:cNvPr>
          <p:cNvSpPr>
            <a:spLocks noGrp="1"/>
          </p:cNvSpPr>
          <p:nvPr>
            <p:ph type="title"/>
          </p:nvPr>
        </p:nvSpPr>
        <p:spPr>
          <a:xfrm>
            <a:off x="838200" y="365126"/>
            <a:ext cx="10515600" cy="399806"/>
          </a:xfrm>
        </p:spPr>
        <p:txBody>
          <a:bodyPr>
            <a:normAutofit fontScale="90000"/>
          </a:bodyPr>
          <a:lstStyle/>
          <a:p>
            <a:r>
              <a:rPr kumimoji="0" lang="uk-UA" sz="24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Інституційний аспект</a:t>
            </a:r>
            <a:endParaRPr lang="ru-RU" dirty="0"/>
          </a:p>
        </p:txBody>
      </p:sp>
      <p:sp>
        <p:nvSpPr>
          <p:cNvPr id="3" name="Объект 2">
            <a:extLst>
              <a:ext uri="{FF2B5EF4-FFF2-40B4-BE49-F238E27FC236}">
                <a16:creationId xmlns:a16="http://schemas.microsoft.com/office/drawing/2014/main" id="{1E1F2320-C553-4E19-A0D0-F69BE127C52B}"/>
              </a:ext>
            </a:extLst>
          </p:cNvPr>
          <p:cNvSpPr>
            <a:spLocks noGrp="1"/>
          </p:cNvSpPr>
          <p:nvPr>
            <p:ph idx="1"/>
          </p:nvPr>
        </p:nvSpPr>
        <p:spPr>
          <a:xfrm>
            <a:off x="838200" y="896815"/>
            <a:ext cx="10515600" cy="5280148"/>
          </a:xfrm>
        </p:spPr>
        <p:txBody>
          <a:bodyPr>
            <a:normAutofit/>
          </a:bodyPr>
          <a:lstStyle/>
          <a:p>
            <a:pPr>
              <a:buFontTx/>
              <a:buChar char="-"/>
            </a:pPr>
            <a:r>
              <a:rPr lang="uk-UA" sz="2000" dirty="0"/>
              <a:t>Закон Національної асамблеї Франції про визнання геноциду вірмен в Османської імперії від 2001 р.</a:t>
            </a:r>
          </a:p>
          <a:p>
            <a:pPr>
              <a:buFontTx/>
              <a:buChar char="-"/>
            </a:pPr>
            <a:r>
              <a:rPr lang="uk-UA" sz="2000" dirty="0"/>
              <a:t>Прем’єр-міністр Л. </a:t>
            </a:r>
            <a:r>
              <a:rPr lang="uk-UA" sz="2000" dirty="0" err="1"/>
              <a:t>Жоспен</a:t>
            </a:r>
            <a:r>
              <a:rPr lang="uk-UA" sz="2000" dirty="0"/>
              <a:t> в 2000 р. під час візиту до Ізраїлю на тлі другої «інтифади» визначив ліванську </a:t>
            </a:r>
            <a:r>
              <a:rPr lang="uk-UA" sz="2000" dirty="0" err="1"/>
              <a:t>Хезболла</a:t>
            </a:r>
            <a:r>
              <a:rPr lang="uk-UA" sz="2000" dirty="0"/>
              <a:t> як терористичну організацію.</a:t>
            </a:r>
          </a:p>
          <a:p>
            <a:pPr>
              <a:buFontTx/>
              <a:buChar char="-"/>
            </a:pPr>
            <a:r>
              <a:rPr lang="uk-UA" sz="2000" dirty="0"/>
              <a:t>Саміт ЄС в Ніцці 2000 р., президент Франції Ж. Ширак вирішив не дотримуватися узгодженого попередньо урядовими делегаціями Франції і ФРН компромісної позиції щодо вдосконалення інститутів та процедур ЄС напередодні прийняття нових держав-членів з Центральної та Східної Європи.</a:t>
            </a:r>
          </a:p>
          <a:p>
            <a:pPr marL="0" indent="0">
              <a:buNone/>
            </a:pPr>
            <a:r>
              <a:rPr lang="uk-UA" sz="2000" dirty="0"/>
              <a:t>Задля уникнення в майбутньому повторення ситуацій «співіснування», у Франції провели дві законодавчі реформи:</a:t>
            </a:r>
          </a:p>
          <a:p>
            <a:pPr>
              <a:buFontTx/>
              <a:buChar char="-"/>
            </a:pPr>
            <a:r>
              <a:rPr lang="uk-UA" sz="2000" dirty="0"/>
              <a:t>В 2000 р. термін дії президентського мандата було скорочено з 7 до 5 років.</a:t>
            </a:r>
          </a:p>
          <a:p>
            <a:pPr>
              <a:buFontTx/>
              <a:buChar char="-"/>
            </a:pPr>
            <a:r>
              <a:rPr lang="uk-UA" sz="2000" dirty="0"/>
              <a:t>В 200</a:t>
            </a:r>
            <a:r>
              <a:rPr lang="en-US" sz="2000" dirty="0"/>
              <a:t>1</a:t>
            </a:r>
            <a:r>
              <a:rPr lang="uk-UA" sz="2000" dirty="0"/>
              <a:t> р. в рамках реформи виборчого законодавства вибори в Національну асамблею були синхронізовані з виборами Президента Франції.</a:t>
            </a:r>
          </a:p>
          <a:p>
            <a:pPr>
              <a:buFontTx/>
              <a:buChar char="-"/>
            </a:pPr>
            <a:endParaRPr lang="uk-UA" sz="1800" dirty="0"/>
          </a:p>
        </p:txBody>
      </p:sp>
    </p:spTree>
    <p:extLst>
      <p:ext uri="{BB962C8B-B14F-4D97-AF65-F5344CB8AC3E}">
        <p14:creationId xmlns:p14="http://schemas.microsoft.com/office/powerpoint/2010/main" val="3880749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47C98AE-E3D9-4381-BB4D-31DD9FD5C00A}"/>
              </a:ext>
            </a:extLst>
          </p:cNvPr>
          <p:cNvSpPr>
            <a:spLocks noGrp="1"/>
          </p:cNvSpPr>
          <p:nvPr>
            <p:ph type="title"/>
          </p:nvPr>
        </p:nvSpPr>
        <p:spPr>
          <a:xfrm>
            <a:off x="838200" y="365126"/>
            <a:ext cx="10515600" cy="531690"/>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Інституційний аспект</a:t>
            </a:r>
            <a:endParaRPr lang="ru-RU" dirty="0"/>
          </a:p>
        </p:txBody>
      </p:sp>
      <p:sp>
        <p:nvSpPr>
          <p:cNvPr id="3" name="Объект 2">
            <a:extLst>
              <a:ext uri="{FF2B5EF4-FFF2-40B4-BE49-F238E27FC236}">
                <a16:creationId xmlns:a16="http://schemas.microsoft.com/office/drawing/2014/main" id="{661F0850-00DC-48A7-A4A6-636566F79429}"/>
              </a:ext>
            </a:extLst>
          </p:cNvPr>
          <p:cNvSpPr>
            <a:spLocks noGrp="1"/>
          </p:cNvSpPr>
          <p:nvPr>
            <p:ph idx="1"/>
          </p:nvPr>
        </p:nvSpPr>
        <p:spPr>
          <a:xfrm>
            <a:off x="838200" y="1002323"/>
            <a:ext cx="10515600" cy="5174640"/>
          </a:xfrm>
        </p:spPr>
        <p:txBody>
          <a:bodyPr>
            <a:normAutofit/>
          </a:bodyPr>
          <a:lstStyle/>
          <a:p>
            <a:pPr marL="0" indent="0">
              <a:buNone/>
            </a:pPr>
            <a:r>
              <a:rPr lang="uk-UA" sz="1800" dirty="0"/>
              <a:t>В державах, де існує парламентська форма правління (ФРН, Нідерланди, Бельгія, Італія, Швеція), процес формування уряду (виконавчої влади) безпосередньо залежить від результатів парламентських виборів. Уряд є представником парламентської більшості, відтак парламент схильний не критикувати уряд та чинити йому опір при формуванні держаної зовнішньої політики, а підтримувати обраний зовнішньополітичний курс та всіляко сприяти його реалізації. В результаті спостерігається феномен «зовнішньополітичного консенсусу», коли навіть при переформуванні правлячої коаліції зовнішня політика країни залишається незмінною. Іншим результатом парламентської форми правління є зменшення оперативності у прийнятті зовнішньополітичних рішень, оскільки ці рішення потребують узгодження в рамках коаліційного кабінету, навіть коли ситуація вимагає високого ступеня оперативності в їх прийнятті.</a:t>
            </a:r>
          </a:p>
          <a:p>
            <a:pPr marL="0" indent="0">
              <a:buNone/>
            </a:pPr>
            <a:r>
              <a:rPr lang="uk-UA" sz="1800" dirty="0"/>
              <a:t>Федеративний характер держави накладає ще більш обмежень на здатність осіб, що приймають зовнішньополітичні рішення, реагувати на зміни в їх оперативному середовищі, оскільки деякі зовнішньополітичні проблеми безпосередньо торкаються компетенції суб’єктів федерації (як це було, наприклад, з ФРН при обговоренні умов Маастрихтської угоди), що вимагало від уряду ФРН проводити консультації з представниками земельних урядів Федеративної Республіки Німеччини. Таким чином, в державах з парламентською формою правління роль представницької влади при прийняті зовнішньополітичних рішень є мінімальною й фактично зводиться до апелювання опозицією до громадської думки під час парламентських дебатів з метою покращити своїх електоральні шансів на наступних виборах.</a:t>
            </a:r>
            <a:endParaRPr lang="ru-RU" sz="1800" dirty="0"/>
          </a:p>
        </p:txBody>
      </p:sp>
    </p:spTree>
    <p:extLst>
      <p:ext uri="{BB962C8B-B14F-4D97-AF65-F5344CB8AC3E}">
        <p14:creationId xmlns:p14="http://schemas.microsoft.com/office/powerpoint/2010/main" val="1026874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C15E60-DE5D-415F-B39B-3D7D4BC49768}"/>
              </a:ext>
            </a:extLst>
          </p:cNvPr>
          <p:cNvSpPr>
            <a:spLocks noGrp="1"/>
          </p:cNvSpPr>
          <p:nvPr>
            <p:ph type="title"/>
          </p:nvPr>
        </p:nvSpPr>
        <p:spPr>
          <a:xfrm>
            <a:off x="838200" y="393211"/>
            <a:ext cx="10515600" cy="575652"/>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Інституційний аспект</a:t>
            </a:r>
            <a:endParaRPr lang="ru-RU" dirty="0"/>
          </a:p>
        </p:txBody>
      </p:sp>
      <p:sp>
        <p:nvSpPr>
          <p:cNvPr id="3" name="Объект 2">
            <a:extLst>
              <a:ext uri="{FF2B5EF4-FFF2-40B4-BE49-F238E27FC236}">
                <a16:creationId xmlns:a16="http://schemas.microsoft.com/office/drawing/2014/main" id="{201EECCB-2449-47B7-BBD6-2421668A539D}"/>
              </a:ext>
            </a:extLst>
          </p:cNvPr>
          <p:cNvSpPr>
            <a:spLocks noGrp="1"/>
          </p:cNvSpPr>
          <p:nvPr>
            <p:ph idx="1"/>
          </p:nvPr>
        </p:nvSpPr>
        <p:spPr>
          <a:xfrm>
            <a:off x="838200" y="1063869"/>
            <a:ext cx="10515600" cy="5113094"/>
          </a:xfrm>
        </p:spPr>
        <p:txBody>
          <a:bodyPr>
            <a:normAutofit/>
          </a:bodyPr>
          <a:lstStyle/>
          <a:p>
            <a:r>
              <a:rPr lang="uk-UA" sz="2000" dirty="0"/>
              <a:t>Процес прийняття зовнішньополітичних рішень знаходиться під майже монопольним контролем виконавчої влади: вона визначає формулювання змістовних аспектів зовнішньополітичної діяльності та повністю контролює цей процес від його початку до стадії його реалізації.</a:t>
            </a:r>
          </a:p>
          <a:p>
            <a:pPr marL="0" indent="0">
              <a:buNone/>
            </a:pPr>
            <a:r>
              <a:rPr lang="uk-UA" sz="2000" dirty="0"/>
              <a:t>Таку видатну роль виконавчої влади в процесі формування зовнішньої політики держави можна пояснити її повним контролем за системою реалізації зовнішньої політики. В тих випадках, коли представницька влада має власні незалежні від виконавчої влади інструменти імплементації зовнішньополітичних рішень, її роль в процесі формування зовнішньої політики значно підвищується. Прикладом цього можуть бути європейські країни, для яких існування таких інституцій як Рада Європи або Європейський парламент створює додаткові (й дуже важливі) можливості для зовнішньополітичної діяльності, незалежної від політики національних урядів</a:t>
            </a:r>
            <a:r>
              <a:rPr lang="uk-UA" sz="2400" dirty="0"/>
              <a:t>.</a:t>
            </a:r>
          </a:p>
        </p:txBody>
      </p:sp>
    </p:spTree>
    <p:extLst>
      <p:ext uri="{BB962C8B-B14F-4D97-AF65-F5344CB8AC3E}">
        <p14:creationId xmlns:p14="http://schemas.microsoft.com/office/powerpoint/2010/main" val="4202745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4BF91C-E597-44C4-B88F-F5B2B723DA3B}"/>
              </a:ext>
            </a:extLst>
          </p:cNvPr>
          <p:cNvSpPr>
            <a:spLocks noGrp="1"/>
          </p:cNvSpPr>
          <p:nvPr>
            <p:ph type="title"/>
          </p:nvPr>
        </p:nvSpPr>
        <p:spPr>
          <a:xfrm>
            <a:off x="838200" y="365126"/>
            <a:ext cx="10515600" cy="417390"/>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Інституційний аспект</a:t>
            </a:r>
            <a:endParaRPr lang="ru-RU" dirty="0"/>
          </a:p>
        </p:txBody>
      </p:sp>
      <p:sp>
        <p:nvSpPr>
          <p:cNvPr id="3" name="Объект 2">
            <a:extLst>
              <a:ext uri="{FF2B5EF4-FFF2-40B4-BE49-F238E27FC236}">
                <a16:creationId xmlns:a16="http://schemas.microsoft.com/office/drawing/2014/main" id="{A8CA0E4A-7023-45BD-AF65-2E52208573D3}"/>
              </a:ext>
            </a:extLst>
          </p:cNvPr>
          <p:cNvSpPr>
            <a:spLocks noGrp="1"/>
          </p:cNvSpPr>
          <p:nvPr>
            <p:ph idx="1"/>
          </p:nvPr>
        </p:nvSpPr>
        <p:spPr>
          <a:xfrm>
            <a:off x="838200" y="914400"/>
            <a:ext cx="10515600" cy="5394447"/>
          </a:xfrm>
        </p:spPr>
        <p:txBody>
          <a:bodyPr>
            <a:normAutofit/>
          </a:bodyPr>
          <a:lstStyle/>
          <a:p>
            <a:pPr marL="0" indent="0">
              <a:buNone/>
            </a:pPr>
            <a:r>
              <a:rPr lang="uk-UA" sz="1800" dirty="0"/>
              <a:t>Інститути виконавчої влади, що належать до механізму прийняття зовнішньополітичних рішень, можна поділити принаймні на дві категорії:</a:t>
            </a:r>
          </a:p>
          <a:p>
            <a:r>
              <a:rPr lang="uk-UA" sz="1800" dirty="0"/>
              <a:t>Традиційні інститути прийняття зовнішньополітичних рішень – інституції, до офіційних повноважень яких належить ексклюзивне завдання формувати та реалізовувати зовнішню політику держави.</a:t>
            </a:r>
          </a:p>
          <a:p>
            <a:pPr marL="0" indent="0">
              <a:buNone/>
            </a:pPr>
            <a:r>
              <a:rPr lang="uk-UA" sz="1800" dirty="0"/>
              <a:t>Міністерство закордонних справ</a:t>
            </a:r>
          </a:p>
          <a:p>
            <a:pPr marL="0" indent="0">
              <a:buNone/>
            </a:pPr>
            <a:r>
              <a:rPr lang="uk-UA" sz="1800" dirty="0"/>
              <a:t>Міністерство оборони</a:t>
            </a:r>
          </a:p>
          <a:p>
            <a:pPr marL="0" indent="0">
              <a:buNone/>
            </a:pPr>
            <a:r>
              <a:rPr lang="uk-UA" sz="1800" dirty="0"/>
              <a:t>Національні служби розвитки </a:t>
            </a:r>
          </a:p>
          <a:p>
            <a:r>
              <a:rPr lang="uk-UA" sz="1800" dirty="0"/>
              <a:t>Нетрадиційні інститути прийняття зовнішньополітичних рішень – інституції, участь в формуванні зовнішньої політики яких є наслідком виконання ними їх законодавчо-визначеними повноважень.</a:t>
            </a:r>
          </a:p>
          <a:p>
            <a:pPr marL="0" indent="0">
              <a:buNone/>
            </a:pPr>
            <a:r>
              <a:rPr lang="uk-UA" sz="1800" dirty="0"/>
              <a:t>Міністерство економіки/торгівлі</a:t>
            </a:r>
          </a:p>
          <a:p>
            <a:pPr marL="0" indent="0">
              <a:buNone/>
            </a:pPr>
            <a:r>
              <a:rPr lang="uk-UA" sz="1800" dirty="0"/>
              <a:t>Міністерство фінансів</a:t>
            </a:r>
          </a:p>
          <a:p>
            <a:pPr marL="0" indent="0">
              <a:buNone/>
            </a:pPr>
            <a:r>
              <a:rPr lang="uk-UA" sz="1800" dirty="0"/>
              <a:t>Міністерство юстиції</a:t>
            </a:r>
          </a:p>
          <a:p>
            <a:pPr marL="0" indent="0">
              <a:buNone/>
            </a:pPr>
            <a:r>
              <a:rPr lang="uk-UA" sz="1800" dirty="0"/>
              <a:t>Глобалізація міжнародних відносин призводить до постійного розширення кола державних інституцій, що виявляються залученими до процесу прийняття зовнішньополітичних рішень.</a:t>
            </a:r>
          </a:p>
          <a:p>
            <a:pPr marL="0" indent="0">
              <a:buNone/>
            </a:pPr>
            <a:endParaRPr lang="uk-UA" sz="1800" dirty="0"/>
          </a:p>
        </p:txBody>
      </p:sp>
    </p:spTree>
    <p:extLst>
      <p:ext uri="{BB962C8B-B14F-4D97-AF65-F5344CB8AC3E}">
        <p14:creationId xmlns:p14="http://schemas.microsoft.com/office/powerpoint/2010/main" val="3810531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29E828-8BB5-4396-B786-B35EAC3C452B}"/>
              </a:ext>
            </a:extLst>
          </p:cNvPr>
          <p:cNvSpPr>
            <a:spLocks noGrp="1"/>
          </p:cNvSpPr>
          <p:nvPr>
            <p:ph type="title"/>
          </p:nvPr>
        </p:nvSpPr>
        <p:spPr>
          <a:xfrm>
            <a:off x="838200" y="365125"/>
            <a:ext cx="10515600" cy="434975"/>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Механізм прийняття зовнішньополітичних рішень – Інституційний аспект</a:t>
            </a:r>
            <a:endParaRPr lang="ru-RU" dirty="0"/>
          </a:p>
        </p:txBody>
      </p:sp>
      <p:sp>
        <p:nvSpPr>
          <p:cNvPr id="3" name="Объект 2">
            <a:extLst>
              <a:ext uri="{FF2B5EF4-FFF2-40B4-BE49-F238E27FC236}">
                <a16:creationId xmlns:a16="http://schemas.microsoft.com/office/drawing/2014/main" id="{427197AF-D28D-4BC9-B3B3-3AE5B625ECE1}"/>
              </a:ext>
            </a:extLst>
          </p:cNvPr>
          <p:cNvSpPr>
            <a:spLocks noGrp="1"/>
          </p:cNvSpPr>
          <p:nvPr>
            <p:ph idx="1"/>
          </p:nvPr>
        </p:nvSpPr>
        <p:spPr>
          <a:xfrm>
            <a:off x="838200" y="888023"/>
            <a:ext cx="10515600" cy="5288940"/>
          </a:xfrm>
        </p:spPr>
        <p:txBody>
          <a:bodyPr>
            <a:normAutofit fontScale="92500" lnSpcReduction="10000"/>
          </a:bodyPr>
          <a:lstStyle/>
          <a:p>
            <a:r>
              <a:rPr lang="uk-UA" sz="1800" dirty="0"/>
              <a:t>США</a:t>
            </a:r>
          </a:p>
          <a:p>
            <a:pPr marL="0" indent="0">
              <a:buNone/>
            </a:pPr>
            <a:r>
              <a:rPr lang="uk-UA" sz="1800" dirty="0"/>
              <a:t>Адміністрація президента США</a:t>
            </a:r>
            <a:r>
              <a:rPr lang="en-US" sz="1800" dirty="0"/>
              <a:t> (White House Office)</a:t>
            </a:r>
            <a:endParaRPr lang="uk-UA" sz="1800" dirty="0"/>
          </a:p>
          <a:p>
            <a:pPr marL="0" indent="0">
              <a:buNone/>
            </a:pPr>
            <a:r>
              <a:rPr lang="uk-UA" sz="1800" dirty="0"/>
              <a:t>Агенція Радника з питань безпеки</a:t>
            </a:r>
            <a:r>
              <a:rPr lang="en-US" sz="1800" dirty="0"/>
              <a:t> </a:t>
            </a:r>
            <a:r>
              <a:rPr lang="uk-UA" sz="1800" dirty="0"/>
              <a:t>(</a:t>
            </a:r>
            <a:r>
              <a:rPr lang="en-US" sz="1800" dirty="0"/>
              <a:t>Office of the National Security Adviser)</a:t>
            </a:r>
            <a:endParaRPr lang="uk-UA" sz="1800" dirty="0"/>
          </a:p>
          <a:p>
            <a:pPr marL="0" indent="0">
              <a:buNone/>
            </a:pPr>
            <a:r>
              <a:rPr lang="uk-UA" sz="1800" dirty="0"/>
              <a:t>Національна агенція з контроля за наркотиками</a:t>
            </a:r>
            <a:r>
              <a:rPr lang="en-US" sz="1800" dirty="0"/>
              <a:t> (Office of National Drug Control Policy)</a:t>
            </a:r>
            <a:endParaRPr lang="uk-UA" sz="1800" dirty="0"/>
          </a:p>
          <a:p>
            <a:r>
              <a:rPr lang="uk-UA" sz="1800" dirty="0"/>
              <a:t>ФРН</a:t>
            </a:r>
          </a:p>
          <a:p>
            <a:pPr marL="0" indent="0">
              <a:buNone/>
            </a:pPr>
            <a:r>
              <a:rPr lang="uk-UA" sz="1800" dirty="0"/>
              <a:t>Адміністрація федерального канцлера</a:t>
            </a:r>
            <a:r>
              <a:rPr lang="en-US" sz="1800" dirty="0"/>
              <a:t> (</a:t>
            </a:r>
            <a:r>
              <a:rPr lang="en-US" sz="1800" dirty="0" err="1"/>
              <a:t>Bundeskanzleramt</a:t>
            </a:r>
            <a:r>
              <a:rPr lang="en-US" sz="1800" dirty="0"/>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Міністерство економічного співробітництва та розвитку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Bundesministerium für wirtschaftliche Zusammenarbeit und Entwicklung)</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Федеральний</a:t>
            </a:r>
            <a:r>
              <a:rPr lang="uk-UA" sz="1800" dirty="0">
                <a:solidFill>
                  <a:prstClr val="black"/>
                </a:solidFill>
                <a:latin typeface="Calibri" panose="020F0502020204030204"/>
              </a:rPr>
              <a:t> банк ФРН</a:t>
            </a:r>
            <a:r>
              <a:rPr lang="en-US" sz="1800" dirty="0">
                <a:solidFill>
                  <a:prstClr val="black"/>
                </a:solidFill>
                <a:latin typeface="Calibri" panose="020F0502020204030204"/>
              </a:rPr>
              <a:t> (Bundesbank)</a:t>
            </a:r>
            <a:endParaRPr lang="uk-UA" sz="1800" dirty="0">
              <a:solidFill>
                <a:prstClr val="black"/>
              </a:solidFill>
              <a:latin typeface="Calibri" panose="020F0502020204030204"/>
            </a:endParaRPr>
          </a:p>
          <a:p>
            <a:pPr>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Франція</a:t>
            </a:r>
          </a:p>
          <a:p>
            <a:pPr marL="0" indent="0">
              <a:buNone/>
              <a:defRPr/>
            </a:pPr>
            <a:r>
              <a:rPr lang="uk-UA" sz="1800" dirty="0">
                <a:solidFill>
                  <a:prstClr val="black"/>
                </a:solidFill>
                <a:latin typeface="Calibri" panose="020F0502020204030204"/>
              </a:rPr>
              <a:t>Генеральний секретаріат європейських справ при президенті Франції</a:t>
            </a:r>
            <a:r>
              <a:rPr lang="en-US" sz="1800" dirty="0">
                <a:solidFill>
                  <a:prstClr val="black"/>
                </a:solidFill>
                <a:latin typeface="Calibri" panose="020F0502020204030204"/>
              </a:rPr>
              <a:t> (</a:t>
            </a:r>
            <a:r>
              <a:rPr lang="fr-FR" sz="1800" dirty="0">
                <a:solidFill>
                  <a:prstClr val="black"/>
                </a:solidFill>
                <a:latin typeface="Calibri" panose="020F0502020204030204"/>
              </a:rPr>
              <a:t>Secrétariat général des affaires européennes)</a:t>
            </a:r>
            <a:endParaRPr lang="uk-UA" sz="1800" dirty="0">
              <a:solidFill>
                <a:prstClr val="black"/>
              </a:solidFill>
              <a:latin typeface="Calibri" panose="020F0502020204030204"/>
            </a:endParaRPr>
          </a:p>
          <a:p>
            <a:pPr marL="0" indent="0">
              <a:buNone/>
              <a:defRPr/>
            </a:pPr>
            <a:r>
              <a:rPr lang="uk-UA" sz="1800" dirty="0">
                <a:solidFill>
                  <a:prstClr val="black"/>
                </a:solidFill>
                <a:latin typeface="Calibri" panose="020F0502020204030204"/>
              </a:rPr>
              <a:t>Міністерство сільського господарства та продуктів харчування</a:t>
            </a:r>
            <a:r>
              <a:rPr lang="en-US" sz="1800" dirty="0">
                <a:solidFill>
                  <a:prstClr val="black"/>
                </a:solidFill>
                <a:latin typeface="Calibri" panose="020F0502020204030204"/>
              </a:rPr>
              <a:t> (</a:t>
            </a:r>
            <a:r>
              <a:rPr lang="fr-FR" sz="1800" dirty="0">
                <a:solidFill>
                  <a:prstClr val="black"/>
                </a:solidFill>
                <a:latin typeface="Calibri" panose="020F0502020204030204"/>
              </a:rPr>
              <a:t>Ministère de l’Agriculture et de l'Alimentation)</a:t>
            </a:r>
            <a:endParaRPr lang="uk-UA" sz="1800" dirty="0">
              <a:solidFill>
                <a:prstClr val="black"/>
              </a:solidFill>
              <a:latin typeface="Calibri" panose="020F0502020204030204"/>
            </a:endParaRPr>
          </a:p>
          <a:p>
            <a:pPr>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Велика Британія</a:t>
            </a:r>
          </a:p>
          <a:p>
            <a:pPr marL="0" indent="0">
              <a:buNone/>
              <a:defRPr/>
            </a:pPr>
            <a:r>
              <a:rPr lang="uk-UA" sz="1800" dirty="0">
                <a:solidFill>
                  <a:prstClr val="black"/>
                </a:solidFill>
                <a:latin typeface="Calibri" panose="020F0502020204030204"/>
              </a:rPr>
              <a:t>Міністерство зі справ Північної Ірландії</a:t>
            </a:r>
            <a:r>
              <a:rPr lang="en-US" sz="1800" dirty="0">
                <a:solidFill>
                  <a:prstClr val="black"/>
                </a:solidFill>
                <a:latin typeface="Calibri" panose="020F0502020204030204"/>
              </a:rPr>
              <a:t> (Northern Ireland Office)</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Агенція з розслідування серйозних правопорушень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(Serious Fraud Office)</a:t>
            </a:r>
            <a:endPar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indent="0">
              <a:buNone/>
            </a:pPr>
            <a:endParaRPr lang="uk-UA" sz="1800" dirty="0"/>
          </a:p>
        </p:txBody>
      </p:sp>
    </p:spTree>
    <p:extLst>
      <p:ext uri="{BB962C8B-B14F-4D97-AF65-F5344CB8AC3E}">
        <p14:creationId xmlns:p14="http://schemas.microsoft.com/office/powerpoint/2010/main" val="426493217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2152</TotalTime>
  <Words>3128</Words>
  <Application>Microsoft Office PowerPoint</Application>
  <PresentationFormat>Широкоэкранный</PresentationFormat>
  <Paragraphs>144</Paragraphs>
  <Slides>19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19</vt:i4>
      </vt:variant>
    </vt:vector>
  </HeadingPairs>
  <TitlesOfParts>
    <vt:vector size="23" baseType="lpstr">
      <vt:lpstr>Arial</vt:lpstr>
      <vt:lpstr>Calibri</vt:lpstr>
      <vt:lpstr>Calibri Light</vt:lpstr>
      <vt:lpstr>Тема Office</vt:lpstr>
      <vt:lpstr>Механізм прийняття зовнішньополітичних рішень – Інституційний аспект</vt:lpstr>
      <vt:lpstr>Механізм прийняття зовнішньополітичних рішень – Інституційний аспект</vt:lpstr>
      <vt:lpstr>Механізм прийняття зовнішньополітичних рішень – Інституційний аспект</vt:lpstr>
      <vt:lpstr>Механізм прийняття зовнішньополітичних рішень – Інституційний аспект</vt:lpstr>
      <vt:lpstr>Механізм прийняття зовнішньополітичних рішень – Інституційний аспект</vt:lpstr>
      <vt:lpstr>Механізм прийняття зовнішньополітичних рішень – Інституційний аспект</vt:lpstr>
      <vt:lpstr>Механізм прийняття зовнішньополітичних рішень – Інституційний аспект</vt:lpstr>
      <vt:lpstr>Механізм прийняття зовнішньополітичних рішень – Інституційний аспект</vt:lpstr>
      <vt:lpstr>Механізм прийняття зовнішньополітичних рішень – Інституційний аспект</vt:lpstr>
      <vt:lpstr>Механізм прийняття зовнішньополітичних рішень – Функціональний аспект</vt:lpstr>
      <vt:lpstr>Механізм прийняття зовнішньополітичних рішень – Функціональний аспект</vt:lpstr>
      <vt:lpstr>Механізм прийняття зовнішньополітичних рішень – Функціональний аспект</vt:lpstr>
      <vt:lpstr>Механізм прийняття зовнішньополітичних рішень – Функціональний аспект</vt:lpstr>
      <vt:lpstr>Механізм прийняття зовнішньополітичних рішень – Функціональний аспект</vt:lpstr>
      <vt:lpstr>Моделі процесу прийняття зовнішньополітичних рішень</vt:lpstr>
      <vt:lpstr>Моделі процесу прийняття зовнішньополітичних рішень</vt:lpstr>
      <vt:lpstr>Моделі процесу прийняття зовнішньополітичних рішень</vt:lpstr>
      <vt:lpstr>Моделі процесу прийняття зовнішньополітичних рішень</vt:lpstr>
      <vt:lpstr>Моделі процесу прийняття зовнішньополітичних рішень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Механізм прийняття зовнішньополітичних рішень</dc:title>
  <dc:creator>Суботін Андрій Анатолійович</dc:creator>
  <cp:lastModifiedBy>Суботін Андрій Анатолійович</cp:lastModifiedBy>
  <cp:revision>170</cp:revision>
  <dcterms:created xsi:type="dcterms:W3CDTF">2020-10-18T18:06:51Z</dcterms:created>
  <dcterms:modified xsi:type="dcterms:W3CDTF">2020-11-02T16:02:46Z</dcterms:modified>
</cp:coreProperties>
</file>