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A766F-2654-4DC2-AA99-4143920EBB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563821-526E-467E-A9A7-A0EDC7434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65FCA4-A45A-4266-987E-8E3E26ADB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5633F3-3461-405C-BEFE-BD7DC3AB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762F1A-1119-4C66-8814-524E2FA9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6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D01566-5EC7-48CD-AF7F-167653CD8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74D353-0C1C-4453-A043-2DB914546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3304FC-8DFA-45E0-A5CA-8FBBA2F5E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88F32B-A394-431B-A6B1-3533DD3D4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E51676-D3EE-4CFA-AC43-B16F05B4C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620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40B90DC-BA90-4937-A8D0-2866490E7B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C1DF7C-683A-4F2D-8CA3-37450F8A4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C25994-19C9-4B6A-B0EB-B1CABD59B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DF2133-C092-4CF5-800E-D2C4C5A97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FCEA34-AAED-4261-9018-1C9B9A55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64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DC855-F2B8-4E92-83E8-0D34C723D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CC2B82-8447-45AD-B4C2-4FB9D1E60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021B41-8955-44C7-BF87-E5C654AB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85191D-A687-47B4-9813-FC2851AF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C8AEAB-6F73-40FB-8277-BD4DE8FC3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16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9F85A-8042-48A5-B832-E6E5BAF5D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CC424C-F617-4762-8167-E093038B5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4B1127-48F9-4E0B-80C2-87A2215F6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712627-B902-4593-958B-D9C8CBDD8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628AC8-FF41-43B8-8C32-C774E2E0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61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376E5-D44C-4544-867A-46951BBA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1B2843-7546-45A7-8871-C1B768AFD1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294233-3900-4C60-9389-082FE0004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40253B-B71C-491E-A3F4-4454CF132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435527-0BFB-452A-81E1-0EDF483E8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1D3F9D-AA61-40EA-AACA-FBE479150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67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995A1-4B05-477E-A96A-345B2DD9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8FA319-5041-4F53-9F1D-9391286F3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277902-D1DB-4CC9-9E5A-4C855F8F7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03A3843-483D-4A2B-8B97-CA074AEA1A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FCE7E7-5976-40B4-B4F9-D67EE5965F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1EB02B-0512-47D5-9B37-5D8D270A9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2F7EBC-B89B-4984-BFA5-CC801D182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EA8408-0AE6-4A32-A086-31C9F7FCF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49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4CB439-6CF9-4929-9F70-BE8613481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4164C93-AB66-4B84-BC78-9041F7F5B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E0F3DDC-592C-407D-A0B1-A8FDB2188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72B959B-0704-46A7-90DA-9E3456524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67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80E4963-B361-4DDF-80DF-FD91D36F2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84752D0-C9AD-4FE8-B2BA-5DD68E47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9542E1A-8858-4330-84EC-14817AE1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2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86789-6C32-46BC-A2C3-8793D17D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60245C-8966-44AA-829E-6AA6F511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13B260-9AB7-4216-B53F-E73CEBBDD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B30359-6C50-4EAC-B20C-59DBC9E52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39FF7D-3A88-475D-8D64-438934EF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7C0023-37F5-4099-9826-1D26E1DAC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9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D24E2A-5E5B-4C36-A1C5-020B9CB13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E1EBC94-7AB9-499A-8424-D4780EAE8A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4DB5A3-6815-4A1B-90A8-1C628536D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D9CF3A-3B8F-430F-9A3A-37E625F7C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44043-3C24-4C8D-8451-DDF206FA7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FFFE4B-56B1-421C-9F8F-401603CE1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FF544-A715-431F-A4FE-3A8BC90F9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6214A7-6A7E-48C2-8637-B2690E761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0CD752-2A9B-4D11-814E-C29546847C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B3BE0-05DF-4113-B70F-A9E5223DA310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422136-E1E5-4002-96AD-F2E9C3ED28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D81F24-4C58-46E6-9BE3-D650816EB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AAEA-4F3D-4D54-949E-57EE5220D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35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4F498-DEC8-4EA4-AACC-74571A2F1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483"/>
          </a:xfrm>
        </p:spPr>
        <p:txBody>
          <a:bodyPr>
            <a:normAutofit/>
          </a:bodyPr>
          <a:lstStyle/>
          <a:p>
            <a:r>
              <a:rPr lang="uk-UA" sz="2800" b="1" dirty="0"/>
              <a:t>Природа міжнародної суб’єктності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69ED02-E971-48AC-B1E0-5472EA4F3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6285"/>
            <a:ext cx="10515600" cy="5130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/>
              <a:t>Суб’єкт – особа, що має самосвідомість та індивідуальне існування (досвід), або спільнота, що має відносини з іншими спільнотами поза її колективним існуванням.</a:t>
            </a:r>
          </a:p>
          <a:p>
            <a:pPr marL="0" indent="0">
              <a:buNone/>
            </a:pPr>
            <a:r>
              <a:rPr lang="uk-UA" sz="2400" dirty="0"/>
              <a:t>Суб’єкт, індивідуальний або колективний, є джерелом перетворень, що відбуваються в рамках певного контексту взаємодії.</a:t>
            </a:r>
          </a:p>
          <a:p>
            <a:r>
              <a:rPr lang="uk-UA" sz="2400" dirty="0" err="1"/>
              <a:t>Державоцентрична</a:t>
            </a:r>
            <a:r>
              <a:rPr lang="uk-UA" sz="2400" dirty="0"/>
              <a:t> модель (суб’єкт міжнародних відносин як «політична територія»)</a:t>
            </a:r>
          </a:p>
          <a:p>
            <a:pPr marL="0" indent="0">
              <a:buNone/>
            </a:pPr>
            <a:r>
              <a:rPr lang="uk-UA" sz="2400" dirty="0"/>
              <a:t>Політичні одиниці = Держави</a:t>
            </a:r>
          </a:p>
          <a:p>
            <a:pPr marL="0" indent="0">
              <a:buNone/>
            </a:pPr>
            <a:r>
              <a:rPr lang="uk-UA" sz="2400" dirty="0"/>
              <a:t>Критерії суб’єктності:</a:t>
            </a:r>
          </a:p>
          <a:p>
            <a:pPr>
              <a:buFontTx/>
              <a:buChar char="-"/>
            </a:pPr>
            <a:r>
              <a:rPr lang="uk-UA" sz="2400" dirty="0"/>
              <a:t>Територія/Населення</a:t>
            </a:r>
          </a:p>
          <a:p>
            <a:pPr>
              <a:buFontTx/>
              <a:buChar char="-"/>
            </a:pPr>
            <a:r>
              <a:rPr lang="uk-UA" sz="2400" dirty="0"/>
              <a:t>Централізовані владні інститути</a:t>
            </a:r>
            <a:endParaRPr lang="en-US" sz="2400" dirty="0"/>
          </a:p>
          <a:p>
            <a:r>
              <a:rPr lang="uk-UA" sz="2400" dirty="0"/>
              <a:t>Суб’єктність міжнародного актора як константа міжнародної політики</a:t>
            </a:r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517363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7338C-2ECC-4EC2-B5C0-D65C9AAB7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8937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Типологія суб’єктів міжнародних відносин</a:t>
            </a: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6A3FC442-3BB7-46A8-9BF7-D0B1C13A2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742693"/>
              </p:ext>
            </p:extLst>
          </p:nvPr>
        </p:nvGraphicFramePr>
        <p:xfrm>
          <a:off x="838200" y="1063869"/>
          <a:ext cx="9826868" cy="52536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5506">
                  <a:extLst>
                    <a:ext uri="{9D8B030D-6E8A-4147-A177-3AD203B41FA5}">
                      <a16:colId xmlns:a16="http://schemas.microsoft.com/office/drawing/2014/main" val="637689404"/>
                    </a:ext>
                  </a:extLst>
                </a:gridCol>
                <a:gridCol w="905486">
                  <a:extLst>
                    <a:ext uri="{9D8B030D-6E8A-4147-A177-3AD203B41FA5}">
                      <a16:colId xmlns:a16="http://schemas.microsoft.com/office/drawing/2014/main" val="711016340"/>
                    </a:ext>
                  </a:extLst>
                </a:gridCol>
                <a:gridCol w="955414">
                  <a:extLst>
                    <a:ext uri="{9D8B030D-6E8A-4147-A177-3AD203B41FA5}">
                      <a16:colId xmlns:a16="http://schemas.microsoft.com/office/drawing/2014/main" val="1515630733"/>
                    </a:ext>
                  </a:extLst>
                </a:gridCol>
                <a:gridCol w="1041092">
                  <a:extLst>
                    <a:ext uri="{9D8B030D-6E8A-4147-A177-3AD203B41FA5}">
                      <a16:colId xmlns:a16="http://schemas.microsoft.com/office/drawing/2014/main" val="1421272352"/>
                    </a:ext>
                  </a:extLst>
                </a:gridCol>
                <a:gridCol w="1091874">
                  <a:extLst>
                    <a:ext uri="{9D8B030D-6E8A-4147-A177-3AD203B41FA5}">
                      <a16:colId xmlns:a16="http://schemas.microsoft.com/office/drawing/2014/main" val="2302627855"/>
                    </a:ext>
                  </a:extLst>
                </a:gridCol>
                <a:gridCol w="1091874">
                  <a:extLst>
                    <a:ext uri="{9D8B030D-6E8A-4147-A177-3AD203B41FA5}">
                      <a16:colId xmlns:a16="http://schemas.microsoft.com/office/drawing/2014/main" val="2783153843"/>
                    </a:ext>
                  </a:extLst>
                </a:gridCol>
                <a:gridCol w="1091874">
                  <a:extLst>
                    <a:ext uri="{9D8B030D-6E8A-4147-A177-3AD203B41FA5}">
                      <a16:colId xmlns:a16="http://schemas.microsoft.com/office/drawing/2014/main" val="953997762"/>
                    </a:ext>
                  </a:extLst>
                </a:gridCol>
                <a:gridCol w="1091874">
                  <a:extLst>
                    <a:ext uri="{9D8B030D-6E8A-4147-A177-3AD203B41FA5}">
                      <a16:colId xmlns:a16="http://schemas.microsoft.com/office/drawing/2014/main" val="1998006932"/>
                    </a:ext>
                  </a:extLst>
                </a:gridCol>
                <a:gridCol w="1091874">
                  <a:extLst>
                    <a:ext uri="{9D8B030D-6E8A-4147-A177-3AD203B41FA5}">
                      <a16:colId xmlns:a16="http://schemas.microsoft.com/office/drawing/2014/main" val="3722393417"/>
                    </a:ext>
                  </a:extLst>
                </a:gridCol>
              </a:tblGrid>
              <a:tr h="495981">
                <a:tc>
                  <a:txBody>
                    <a:bodyPr/>
                    <a:lstStyle/>
                    <a:p>
                      <a:pPr algn="ctr"/>
                      <a:r>
                        <a:rPr lang="uk-UA" sz="1600" baseline="0" dirty="0"/>
                        <a:t>Геополітичні ресурси</a:t>
                      </a:r>
                      <a:endParaRPr lang="ru-RU" sz="1600" baseline="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Великі країни</a:t>
                      </a:r>
                      <a:endParaRPr lang="ru-RU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Маленькі країни</a:t>
                      </a:r>
                      <a:endParaRPr lang="ru-RU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655704"/>
                  </a:ext>
                </a:extLst>
              </a:tr>
              <a:tr h="467895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/>
                        <a:t>Економічний розвиток</a:t>
                      </a:r>
                      <a:endParaRPr lang="ru-RU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/>
                        <a:t>Розвинуті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Нерозвинуті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Розвинуті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/>
                        <a:t>Нерозвинуті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21447"/>
                  </a:ext>
                </a:extLst>
              </a:tr>
              <a:tr h="467895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/>
                        <a:t>Політичний режим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/>
                        <a:t>Відкритий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/>
                        <a:t>Закритий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Відкритий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Закритий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Відкритий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Закритий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Відкритий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Закритий</a:t>
                      </a:r>
                      <a:endParaRPr lang="ru-R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1372981"/>
                  </a:ext>
                </a:extLst>
              </a:tr>
              <a:tr h="2736409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/>
                        <a:t>Ієрархія факторів зовнішньої політики</a:t>
                      </a:r>
                      <a:endParaRPr lang="ru-RU" sz="16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Ролеві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Суспільні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Урядові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Системні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Індивіду-альні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Ролеві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Індивіду-альні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Урядові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Системні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Суспільні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Індивіду-альні</a:t>
                      </a:r>
                    </a:p>
                    <a:p>
                      <a:r>
                        <a:rPr lang="uk-UA" sz="1200" dirty="0"/>
                        <a:t>Ролеві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Суспільні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Системні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Урядові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/>
                        <a:t>Індивіду-альні</a:t>
                      </a:r>
                      <a:endParaRPr lang="ru-RU" sz="1200" dirty="0"/>
                    </a:p>
                    <a:p>
                      <a:r>
                        <a:rPr lang="uk-UA" sz="1200" noProof="0" dirty="0"/>
                        <a:t>Ролеві</a:t>
                      </a:r>
                    </a:p>
                    <a:p>
                      <a:endParaRPr lang="uk-UA" sz="1200" noProof="0" dirty="0"/>
                    </a:p>
                    <a:p>
                      <a:r>
                        <a:rPr lang="uk-UA" sz="1200" noProof="0" dirty="0"/>
                        <a:t>Урядові</a:t>
                      </a:r>
                    </a:p>
                    <a:p>
                      <a:endParaRPr lang="uk-UA" sz="1200" noProof="0" dirty="0"/>
                    </a:p>
                    <a:p>
                      <a:r>
                        <a:rPr lang="uk-UA" sz="1200" noProof="0" dirty="0"/>
                        <a:t>Системні</a:t>
                      </a:r>
                    </a:p>
                    <a:p>
                      <a:endParaRPr lang="uk-UA" sz="1200" noProof="0" dirty="0"/>
                    </a:p>
                    <a:p>
                      <a:r>
                        <a:rPr lang="uk-UA" sz="1200" noProof="0" dirty="0"/>
                        <a:t>Суспільні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Ролеві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Системні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Суспільні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Урядові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Індивідуальні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Ролеві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Системні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Індивідуальні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noProof="0" dirty="0"/>
                        <a:t>Урядові</a:t>
                      </a:r>
                    </a:p>
                    <a:p>
                      <a:endParaRPr lang="ru-RU" sz="1200" dirty="0"/>
                    </a:p>
                    <a:p>
                      <a:r>
                        <a:rPr lang="uk-UA" sz="1200" noProof="0" dirty="0"/>
                        <a:t>Суспільні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Індивідуальні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Системні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Ролеві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Суспільні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Урядові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Індивідуальні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Системні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Ролеві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Урядові</a:t>
                      </a:r>
                    </a:p>
                    <a:p>
                      <a:endParaRPr lang="uk-UA" sz="1200" dirty="0"/>
                    </a:p>
                    <a:p>
                      <a:r>
                        <a:rPr lang="uk-UA" sz="1200" dirty="0"/>
                        <a:t>Суспільні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87564"/>
                  </a:ext>
                </a:extLst>
              </a:tr>
              <a:tr h="77309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США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СРСР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Індія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КНР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Нідерланди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ЧССР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Кенія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/>
                        <a:t>Гана</a:t>
                      </a:r>
                      <a:endParaRPr lang="ru-R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1910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048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B1DBC-2495-4372-B03B-30C9FA60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2221"/>
          </a:xfrm>
        </p:spPr>
        <p:txBody>
          <a:bodyPr>
            <a:normAutofit fontScale="90000"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Типологія суб’єктів міжнародних відносин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DAB540-9F61-438B-8B19-52BD9F39D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777"/>
            <a:ext cx="10515600" cy="52361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/>
              <a:t>Недержавні актори міжнародних відносин (А. </a:t>
            </a:r>
            <a:r>
              <a:rPr lang="uk-UA" sz="2000" dirty="0" err="1"/>
              <a:t>Саїд</a:t>
            </a:r>
            <a:r>
              <a:rPr lang="uk-UA" sz="2000" dirty="0"/>
              <a:t>, Ч. </a:t>
            </a:r>
            <a:r>
              <a:rPr lang="uk-UA" sz="2000" dirty="0" err="1"/>
              <a:t>Лерче</a:t>
            </a:r>
            <a:r>
              <a:rPr lang="uk-UA" sz="2000" dirty="0"/>
              <a:t>) – інститути, структура, склад та інтереси яких трансцендентні по відношенню до державних кордонів.</a:t>
            </a:r>
          </a:p>
          <a:p>
            <a:r>
              <a:rPr lang="uk-UA" sz="2000" dirty="0"/>
              <a:t>Міжнародні організації</a:t>
            </a:r>
          </a:p>
          <a:p>
            <a:pPr marL="0" indent="0">
              <a:buNone/>
            </a:pPr>
            <a:r>
              <a:rPr lang="uk-UA" sz="2000" dirty="0"/>
              <a:t>- Міждержавні (ООН, ІКАО, МВФ та ін.)</a:t>
            </a:r>
          </a:p>
          <a:p>
            <a:pPr marL="0" indent="0">
              <a:buNone/>
            </a:pPr>
            <a:r>
              <a:rPr lang="uk-UA" sz="2000" dirty="0"/>
              <a:t>- Суспільні (Міжнародна організація червоного хреста та червоного півмісяця, Міжнародний олімпійський комітет та ін.)</a:t>
            </a:r>
          </a:p>
          <a:p>
            <a:r>
              <a:rPr lang="uk-UA" sz="2000" dirty="0"/>
              <a:t>Регіональні актори (ЄС, АСЕАН, МЕРКОСУР та ін.)</a:t>
            </a:r>
          </a:p>
          <a:p>
            <a:r>
              <a:rPr lang="uk-UA" sz="2000" dirty="0"/>
              <a:t>Трансрегіональні актори</a:t>
            </a:r>
          </a:p>
          <a:p>
            <a:pPr>
              <a:buFontTx/>
              <a:buChar char="-"/>
            </a:pPr>
            <a:r>
              <a:rPr lang="uk-UA" sz="2000" dirty="0"/>
              <a:t>ТНК та міжнародні компанії (</a:t>
            </a:r>
            <a:r>
              <a:rPr lang="en-US" sz="2000" dirty="0"/>
              <a:t>British Petroleum, Goldman Sachs </a:t>
            </a:r>
            <a:r>
              <a:rPr lang="uk-UA" sz="2000" dirty="0"/>
              <a:t>та ін.)</a:t>
            </a:r>
          </a:p>
          <a:p>
            <a:pPr>
              <a:buFontTx/>
              <a:buChar char="-"/>
            </a:pPr>
            <a:r>
              <a:rPr lang="uk-UA" sz="2000" dirty="0"/>
              <a:t>НДО (</a:t>
            </a:r>
            <a:r>
              <a:rPr lang="en-US" sz="2000" dirty="0"/>
              <a:t>Greenpeace, WWF, Amnesty International, </a:t>
            </a:r>
            <a:r>
              <a:rPr lang="en-US" sz="2000" dirty="0" err="1"/>
              <a:t>Medecins</a:t>
            </a:r>
            <a:r>
              <a:rPr lang="en-US" sz="2000" dirty="0"/>
              <a:t> Sans </a:t>
            </a:r>
            <a:r>
              <a:rPr lang="en-US" sz="2000" dirty="0" err="1"/>
              <a:t>Frontieres</a:t>
            </a:r>
            <a:r>
              <a:rPr lang="en-US" sz="2000" dirty="0"/>
              <a:t> </a:t>
            </a:r>
            <a:r>
              <a:rPr lang="uk-UA" sz="2000" dirty="0"/>
              <a:t>та ін.)</a:t>
            </a:r>
            <a:endParaRPr lang="en-US" sz="2000" dirty="0"/>
          </a:p>
          <a:p>
            <a:pPr>
              <a:buFontTx/>
              <a:buChar char="-"/>
            </a:pPr>
            <a:r>
              <a:rPr lang="uk-UA" sz="2000" dirty="0"/>
              <a:t>Політичні рухи та партії </a:t>
            </a:r>
            <a:r>
              <a:rPr lang="en-US" sz="2000" dirty="0"/>
              <a:t>(PLO, IRA </a:t>
            </a:r>
            <a:r>
              <a:rPr lang="uk-UA" sz="2000" dirty="0"/>
              <a:t>та ін.)</a:t>
            </a:r>
          </a:p>
          <a:p>
            <a:pPr marL="0" indent="0">
              <a:buNone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4234920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20619-B0CF-4964-B20C-AFEC42101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2898"/>
          </a:xfrm>
        </p:spPr>
        <p:txBody>
          <a:bodyPr/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Типологія суб’єктів міжнародних відносин</a:t>
            </a:r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95BD70A-7E43-4D81-9955-86E163D8EC90}"/>
              </a:ext>
            </a:extLst>
          </p:cNvPr>
          <p:cNvCxnSpPr>
            <a:cxnSpLocks/>
          </p:cNvCxnSpPr>
          <p:nvPr/>
        </p:nvCxnSpPr>
        <p:spPr>
          <a:xfrm>
            <a:off x="1063868" y="3789485"/>
            <a:ext cx="78427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EBF76D8D-9162-442A-8780-90970ABCFDD8}"/>
              </a:ext>
            </a:extLst>
          </p:cNvPr>
          <p:cNvCxnSpPr/>
          <p:nvPr/>
        </p:nvCxnSpPr>
        <p:spPr>
          <a:xfrm>
            <a:off x="4721469" y="1213338"/>
            <a:ext cx="0" cy="51435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4276600-5C40-444A-9984-89391CD36913}"/>
              </a:ext>
            </a:extLst>
          </p:cNvPr>
          <p:cNvSpPr txBox="1"/>
          <p:nvPr/>
        </p:nvSpPr>
        <p:spPr>
          <a:xfrm>
            <a:off x="2373923" y="896817"/>
            <a:ext cx="2073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Фокус компетенцій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CAB86D-1456-4922-B6B3-DA0BE0ECBF8E}"/>
              </a:ext>
            </a:extLst>
          </p:cNvPr>
          <p:cNvSpPr txBox="1"/>
          <p:nvPr/>
        </p:nvSpPr>
        <p:spPr>
          <a:xfrm>
            <a:off x="701688" y="3964142"/>
            <a:ext cx="199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Фокус суб’єктності</a:t>
            </a:r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F4ACECE-EB97-4DB3-A43C-6CD19F0DFF08}"/>
              </a:ext>
            </a:extLst>
          </p:cNvPr>
          <p:cNvCxnSpPr>
            <a:cxnSpLocks/>
          </p:cNvCxnSpPr>
          <p:nvPr/>
        </p:nvCxnSpPr>
        <p:spPr>
          <a:xfrm>
            <a:off x="4598376" y="1538654"/>
            <a:ext cx="2637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BFADBFE5-321F-4356-9329-9538FBA26585}"/>
              </a:ext>
            </a:extLst>
          </p:cNvPr>
          <p:cNvCxnSpPr>
            <a:cxnSpLocks/>
          </p:cNvCxnSpPr>
          <p:nvPr/>
        </p:nvCxnSpPr>
        <p:spPr>
          <a:xfrm>
            <a:off x="4589585" y="2250831"/>
            <a:ext cx="2637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68DF6117-5761-4A5F-8F26-9D738AAE8637}"/>
              </a:ext>
            </a:extLst>
          </p:cNvPr>
          <p:cNvCxnSpPr>
            <a:cxnSpLocks/>
          </p:cNvCxnSpPr>
          <p:nvPr/>
        </p:nvCxnSpPr>
        <p:spPr>
          <a:xfrm>
            <a:off x="4580792" y="3094893"/>
            <a:ext cx="2637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FD2F773-6FCB-4ED1-AC05-C18847A08B44}"/>
              </a:ext>
            </a:extLst>
          </p:cNvPr>
          <p:cNvCxnSpPr>
            <a:cxnSpLocks/>
          </p:cNvCxnSpPr>
          <p:nvPr/>
        </p:nvCxnSpPr>
        <p:spPr>
          <a:xfrm>
            <a:off x="4598376" y="4448909"/>
            <a:ext cx="2637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3AD3527C-AC1F-4A9E-B6E7-E53C30487627}"/>
              </a:ext>
            </a:extLst>
          </p:cNvPr>
          <p:cNvCxnSpPr>
            <a:cxnSpLocks/>
          </p:cNvCxnSpPr>
          <p:nvPr/>
        </p:nvCxnSpPr>
        <p:spPr>
          <a:xfrm>
            <a:off x="4598376" y="5187463"/>
            <a:ext cx="2637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71FDB2F8-C508-471A-A573-E2B3478FE088}"/>
              </a:ext>
            </a:extLst>
          </p:cNvPr>
          <p:cNvCxnSpPr>
            <a:cxnSpLocks/>
          </p:cNvCxnSpPr>
          <p:nvPr/>
        </p:nvCxnSpPr>
        <p:spPr>
          <a:xfrm>
            <a:off x="4598376" y="5987563"/>
            <a:ext cx="2637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79EF8913-5631-4957-8B63-313790C0E9B3}"/>
              </a:ext>
            </a:extLst>
          </p:cNvPr>
          <p:cNvCxnSpPr/>
          <p:nvPr/>
        </p:nvCxnSpPr>
        <p:spPr>
          <a:xfrm>
            <a:off x="5512777" y="3666392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4D1E1AB1-312D-4885-B091-9DE1344DE08A}"/>
              </a:ext>
            </a:extLst>
          </p:cNvPr>
          <p:cNvCxnSpPr/>
          <p:nvPr/>
        </p:nvCxnSpPr>
        <p:spPr>
          <a:xfrm>
            <a:off x="6814039" y="3670788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54DF2E4E-21AF-4225-AFDA-624244B987A6}"/>
              </a:ext>
            </a:extLst>
          </p:cNvPr>
          <p:cNvCxnSpPr/>
          <p:nvPr/>
        </p:nvCxnSpPr>
        <p:spPr>
          <a:xfrm>
            <a:off x="8150470" y="3666392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8CF790BF-1166-4EBB-8FF1-0BD0D5B28408}"/>
              </a:ext>
            </a:extLst>
          </p:cNvPr>
          <p:cNvCxnSpPr/>
          <p:nvPr/>
        </p:nvCxnSpPr>
        <p:spPr>
          <a:xfrm>
            <a:off x="3947746" y="3666392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0EDFAE1A-BD6A-45AC-9AA2-3DE60390E2F8}"/>
              </a:ext>
            </a:extLst>
          </p:cNvPr>
          <p:cNvCxnSpPr/>
          <p:nvPr/>
        </p:nvCxnSpPr>
        <p:spPr>
          <a:xfrm>
            <a:off x="2672861" y="3675184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A4C7A0B-0D69-4B57-804F-A3A79F8DD31A}"/>
              </a:ext>
            </a:extLst>
          </p:cNvPr>
          <p:cNvCxnSpPr/>
          <p:nvPr/>
        </p:nvCxnSpPr>
        <p:spPr>
          <a:xfrm>
            <a:off x="1371600" y="3666392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19131AEF-B919-414B-BEA0-422CC8BD68E5}"/>
              </a:ext>
            </a:extLst>
          </p:cNvPr>
          <p:cNvSpPr/>
          <p:nvPr/>
        </p:nvSpPr>
        <p:spPr>
          <a:xfrm>
            <a:off x="3768049" y="3965738"/>
            <a:ext cx="747322" cy="3693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dirty="0"/>
              <a:t>держава</a:t>
            </a:r>
            <a:endParaRPr lang="ru-RU" sz="1200" dirty="0"/>
          </a:p>
        </p:txBody>
      </p: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33AE1040-CFF2-412D-9E98-67619CAF91E3}"/>
              </a:ext>
            </a:extLst>
          </p:cNvPr>
          <p:cNvCxnSpPr>
            <a:cxnSpLocks/>
          </p:cNvCxnSpPr>
          <p:nvPr/>
        </p:nvCxnSpPr>
        <p:spPr>
          <a:xfrm flipV="1">
            <a:off x="4501663" y="3789486"/>
            <a:ext cx="211013" cy="1813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ED89384-8436-49E7-A2C2-3B0FBDBF6EBB}"/>
              </a:ext>
            </a:extLst>
          </p:cNvPr>
          <p:cNvSpPr txBox="1"/>
          <p:nvPr/>
        </p:nvSpPr>
        <p:spPr>
          <a:xfrm>
            <a:off x="7803003" y="3350915"/>
            <a:ext cx="666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G.Soros</a:t>
            </a:r>
            <a:endParaRPr lang="ru-RU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DF62969-9C06-4406-BBF9-8E3B1D40DFD4}"/>
              </a:ext>
            </a:extLst>
          </p:cNvPr>
          <p:cNvSpPr txBox="1"/>
          <p:nvPr/>
        </p:nvSpPr>
        <p:spPr>
          <a:xfrm>
            <a:off x="1176882" y="3360883"/>
            <a:ext cx="38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UN</a:t>
            </a:r>
            <a:endParaRPr lang="ru-RU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964548-BB6C-45BB-82C0-DFF2D2CB1ADE}"/>
              </a:ext>
            </a:extLst>
          </p:cNvPr>
          <p:cNvSpPr txBox="1"/>
          <p:nvPr/>
        </p:nvSpPr>
        <p:spPr>
          <a:xfrm>
            <a:off x="4926505" y="4310409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Holy See</a:t>
            </a:r>
            <a:endParaRPr lang="ru-RU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7DB747-0DBC-4EE4-8B4D-9D8E3C4A454F}"/>
              </a:ext>
            </a:extLst>
          </p:cNvPr>
          <p:cNvSpPr txBox="1"/>
          <p:nvPr/>
        </p:nvSpPr>
        <p:spPr>
          <a:xfrm>
            <a:off x="4926505" y="5051140"/>
            <a:ext cx="1534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Socialist International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1C9ED6-B085-490F-AAAC-40ACBFBA8C0A}"/>
              </a:ext>
            </a:extLst>
          </p:cNvPr>
          <p:cNvSpPr txBox="1"/>
          <p:nvPr/>
        </p:nvSpPr>
        <p:spPr>
          <a:xfrm>
            <a:off x="4926505" y="5849063"/>
            <a:ext cx="1291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Nobel Committee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11DAFB-B620-4045-8321-15ED362A7642}"/>
              </a:ext>
            </a:extLst>
          </p:cNvPr>
          <p:cNvSpPr txBox="1"/>
          <p:nvPr/>
        </p:nvSpPr>
        <p:spPr>
          <a:xfrm>
            <a:off x="4877026" y="2927839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British Petroleum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9C38C43-9A9F-4EA3-8350-EEA2B9F11B34}"/>
              </a:ext>
            </a:extLst>
          </p:cNvPr>
          <p:cNvSpPr txBox="1"/>
          <p:nvPr/>
        </p:nvSpPr>
        <p:spPr>
          <a:xfrm>
            <a:off x="3988829" y="2112318"/>
            <a:ext cx="522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OPEC</a:t>
            </a:r>
            <a:endParaRPr lang="ru-RU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84267F7-3B93-4914-BDFE-DDDD5DE9122A}"/>
              </a:ext>
            </a:extLst>
          </p:cNvPr>
          <p:cNvSpPr txBox="1"/>
          <p:nvPr/>
        </p:nvSpPr>
        <p:spPr>
          <a:xfrm>
            <a:off x="3697873" y="1400154"/>
            <a:ext cx="900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DVD Forum</a:t>
            </a:r>
            <a:endParaRPr lang="ru-RU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811771-9125-4594-ABFB-D2351D3C418D}"/>
              </a:ext>
            </a:extLst>
          </p:cNvPr>
          <p:cNvSpPr txBox="1"/>
          <p:nvPr/>
        </p:nvSpPr>
        <p:spPr>
          <a:xfrm>
            <a:off x="3768049" y="3331114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EU</a:t>
            </a:r>
            <a:endParaRPr lang="ru-RU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96023D-B414-4E6A-AE99-329BDBD76191}"/>
              </a:ext>
            </a:extLst>
          </p:cNvPr>
          <p:cNvSpPr txBox="1"/>
          <p:nvPr/>
        </p:nvSpPr>
        <p:spPr>
          <a:xfrm>
            <a:off x="2435590" y="3331114"/>
            <a:ext cx="535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NATO</a:t>
            </a:r>
            <a:endParaRPr lang="ru-RU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FDF3190-FA2E-4061-890C-92B009007482}"/>
              </a:ext>
            </a:extLst>
          </p:cNvPr>
          <p:cNvSpPr txBox="1"/>
          <p:nvPr/>
        </p:nvSpPr>
        <p:spPr>
          <a:xfrm>
            <a:off x="6167966" y="3350916"/>
            <a:ext cx="1576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Amnesty International</a:t>
            </a:r>
            <a:endParaRPr lang="ru-RU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241C28-A60F-43BA-B629-A4B060F1ACE5}"/>
              </a:ext>
            </a:extLst>
          </p:cNvPr>
          <p:cNvSpPr txBox="1"/>
          <p:nvPr/>
        </p:nvSpPr>
        <p:spPr>
          <a:xfrm>
            <a:off x="5320217" y="3360882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CDU</a:t>
            </a:r>
            <a:endParaRPr lang="ru-RU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DC404A7-8F0B-4911-A280-9B9AFEB9427A}"/>
              </a:ext>
            </a:extLst>
          </p:cNvPr>
          <p:cNvSpPr txBox="1"/>
          <p:nvPr/>
        </p:nvSpPr>
        <p:spPr>
          <a:xfrm>
            <a:off x="6807644" y="2007319"/>
            <a:ext cx="973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Green Peace</a:t>
            </a:r>
            <a:endParaRPr lang="ru-RU" sz="1200" dirty="0"/>
          </a:p>
        </p:txBody>
      </p: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4C31FBE1-B652-46A7-B3B4-F9AC0940DE95}"/>
              </a:ext>
            </a:extLst>
          </p:cNvPr>
          <p:cNvCxnSpPr/>
          <p:nvPr/>
        </p:nvCxnSpPr>
        <p:spPr>
          <a:xfrm flipV="1">
            <a:off x="6814039" y="2250817"/>
            <a:ext cx="0" cy="1100098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4D207B93-EB2E-47A1-9447-6802063B09DE}"/>
              </a:ext>
            </a:extLst>
          </p:cNvPr>
          <p:cNvCxnSpPr/>
          <p:nvPr/>
        </p:nvCxnSpPr>
        <p:spPr>
          <a:xfrm flipH="1">
            <a:off x="4985237" y="2250817"/>
            <a:ext cx="1828802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Овал 50">
            <a:extLst>
              <a:ext uri="{FF2B5EF4-FFF2-40B4-BE49-F238E27FC236}">
                <a16:creationId xmlns:a16="http://schemas.microsoft.com/office/drawing/2014/main" id="{6121BC39-C267-4B33-8C5B-2F44BB9238BE}"/>
              </a:ext>
            </a:extLst>
          </p:cNvPr>
          <p:cNvSpPr/>
          <p:nvPr/>
        </p:nvSpPr>
        <p:spPr>
          <a:xfrm>
            <a:off x="6807644" y="220509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1885CA4-1687-40B8-8DF8-0340E189B2D7}"/>
              </a:ext>
            </a:extLst>
          </p:cNvPr>
          <p:cNvSpPr txBox="1"/>
          <p:nvPr/>
        </p:nvSpPr>
        <p:spPr>
          <a:xfrm>
            <a:off x="1968959" y="2442805"/>
            <a:ext cx="607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ASEAN</a:t>
            </a:r>
            <a:endParaRPr lang="ru-RU" sz="1200" dirty="0"/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6DA9DDB8-574A-4495-99EB-A5A3E97BBB95}"/>
              </a:ext>
            </a:extLst>
          </p:cNvPr>
          <p:cNvCxnSpPr>
            <a:cxnSpLocks/>
          </p:cNvCxnSpPr>
          <p:nvPr/>
        </p:nvCxnSpPr>
        <p:spPr>
          <a:xfrm flipV="1">
            <a:off x="2698453" y="2604165"/>
            <a:ext cx="0" cy="772669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1D12C94C-7EEE-452E-BA7F-307E0FA8E6A5}"/>
              </a:ext>
            </a:extLst>
          </p:cNvPr>
          <p:cNvCxnSpPr>
            <a:cxnSpLocks/>
            <a:stCxn id="57" idx="2"/>
          </p:cNvCxnSpPr>
          <p:nvPr/>
        </p:nvCxnSpPr>
        <p:spPr>
          <a:xfrm>
            <a:off x="2679803" y="2581306"/>
            <a:ext cx="1918573" cy="22861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Овал 56">
            <a:extLst>
              <a:ext uri="{FF2B5EF4-FFF2-40B4-BE49-F238E27FC236}">
                <a16:creationId xmlns:a16="http://schemas.microsoft.com/office/drawing/2014/main" id="{E431F179-A456-45F8-8B8B-84EE322D6230}"/>
              </a:ext>
            </a:extLst>
          </p:cNvPr>
          <p:cNvSpPr/>
          <p:nvPr/>
        </p:nvSpPr>
        <p:spPr>
          <a:xfrm>
            <a:off x="2679803" y="2558446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0D22BED-AC1B-482A-94F4-72EA0B4E2FCB}"/>
              </a:ext>
            </a:extLst>
          </p:cNvPr>
          <p:cNvSpPr txBox="1"/>
          <p:nvPr/>
        </p:nvSpPr>
        <p:spPr>
          <a:xfrm>
            <a:off x="7780667" y="532813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CNN</a:t>
            </a:r>
            <a:endParaRPr lang="ru-RU" sz="1200" dirty="0"/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B9E42073-D2B4-4378-BE77-86BAF72A55D4}"/>
              </a:ext>
            </a:extLst>
          </p:cNvPr>
          <p:cNvCxnSpPr/>
          <p:nvPr/>
        </p:nvCxnSpPr>
        <p:spPr>
          <a:xfrm>
            <a:off x="7658100" y="3982944"/>
            <a:ext cx="0" cy="1512248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A4103C26-8FF2-4049-AD59-E919B7C3617D}"/>
              </a:ext>
            </a:extLst>
          </p:cNvPr>
          <p:cNvCxnSpPr/>
          <p:nvPr/>
        </p:nvCxnSpPr>
        <p:spPr>
          <a:xfrm flipH="1">
            <a:off x="4985237" y="5476775"/>
            <a:ext cx="2686098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Овал 64">
            <a:extLst>
              <a:ext uri="{FF2B5EF4-FFF2-40B4-BE49-F238E27FC236}">
                <a16:creationId xmlns:a16="http://schemas.microsoft.com/office/drawing/2014/main" id="{59BBFA43-DDF9-44F2-AE4D-6DE4FC8493A4}"/>
              </a:ext>
            </a:extLst>
          </p:cNvPr>
          <p:cNvSpPr/>
          <p:nvPr/>
        </p:nvSpPr>
        <p:spPr>
          <a:xfrm flipH="1" flipV="1">
            <a:off x="7612381" y="544947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473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2FADE-E201-44DE-892F-22C7D3EE4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4783"/>
          </a:xfrm>
        </p:spPr>
        <p:txBody>
          <a:bodyPr/>
          <a:lstStyle/>
          <a:p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Природа міжнародної суб’єктності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72110-C643-4DAE-9268-FD38C6A92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9908"/>
            <a:ext cx="10515600" cy="5157055"/>
          </a:xfrm>
        </p:spPr>
        <p:txBody>
          <a:bodyPr>
            <a:normAutofit fontScale="92500"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Транснаціональна модель (суб’єкт міжнародних відносин як «соціальний агент»)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Індивіди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uk-UA" sz="1900" dirty="0">
                <a:solidFill>
                  <a:prstClr val="black"/>
                </a:solidFill>
                <a:latin typeface="Calibri" panose="020F0502020204030204"/>
              </a:rPr>
              <a:t>Соціальні спільноти – суспільні агенти, що формуються об’єктивно (стихійно), та позначені особливими статусними та рольовими характеристиками, наявністю спільних інтересів тощо.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Соціальні утворення (інститути) – суспільні агенти, що створюються в результаті свідомого вольового акту та характеризуються наявністю формальної структури, особливими статусними та рольовими характеристиками та власними корпоративними інтересами.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Критерії суб’єктності:</a:t>
            </a:r>
          </a:p>
          <a:p>
            <a:pPr marL="0" lvl="0" indent="0">
              <a:buNone/>
              <a:defRPr/>
            </a:pPr>
            <a:r>
              <a:rPr lang="uk-UA" sz="1900" dirty="0">
                <a:solidFill>
                  <a:prstClr val="black"/>
                </a:solidFill>
              </a:rPr>
              <a:t>Актори</a:t>
            </a:r>
          </a:p>
          <a:p>
            <a:pPr lvl="0">
              <a:buFontTx/>
              <a:buChar char="-"/>
              <a:defRPr/>
            </a:pPr>
            <a:r>
              <a:rPr lang="uk-UA" sz="1900" dirty="0">
                <a:solidFill>
                  <a:prstClr val="black"/>
                </a:solidFill>
              </a:rPr>
              <a:t> Автономія волі</a:t>
            </a:r>
          </a:p>
          <a:p>
            <a:pPr lvl="0">
              <a:buFontTx/>
              <a:buChar char="-"/>
              <a:defRPr/>
            </a:pPr>
            <a:r>
              <a:rPr lang="uk-UA" sz="1900" dirty="0">
                <a:solidFill>
                  <a:prstClr val="black"/>
                </a:solidFill>
              </a:rPr>
              <a:t>Здібності, достатні для здійснення соціально значущої дії в сфері міжнародних відносин</a:t>
            </a:r>
          </a:p>
          <a:p>
            <a:pPr lvl="0">
              <a:buFontTx/>
              <a:buChar char="-"/>
              <a:defRPr/>
            </a:pPr>
            <a:r>
              <a:rPr lang="uk-UA" sz="1900" dirty="0">
                <a:solidFill>
                  <a:prstClr val="black"/>
                </a:solidFill>
              </a:rPr>
              <a:t>Свідома спрямованість на участь в міжнародних відносинах.</a:t>
            </a:r>
            <a:endParaRPr lang="ru-RU" sz="19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Учасники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Автономія волі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uk-UA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Здібності, достатні для здійснення соціально значущої дії в сфері міжнародних відносин</a:t>
            </a:r>
          </a:p>
          <a:p>
            <a:pPr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Суб’єктність міжнародного актора як змінна міжнародної політики</a:t>
            </a:r>
          </a:p>
        </p:txBody>
      </p:sp>
    </p:spTree>
    <p:extLst>
      <p:ext uri="{BB962C8B-B14F-4D97-AF65-F5344CB8AC3E}">
        <p14:creationId xmlns:p14="http://schemas.microsoft.com/office/powerpoint/2010/main" val="3484533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>
            <a:extLst>
              <a:ext uri="{FF2B5EF4-FFF2-40B4-BE49-F238E27FC236}">
                <a16:creationId xmlns:a16="http://schemas.microsoft.com/office/drawing/2014/main" id="{168B6650-D0DA-4DEB-A677-2017E84667AB}"/>
              </a:ext>
            </a:extLst>
          </p:cNvPr>
          <p:cNvSpPr/>
          <p:nvPr/>
        </p:nvSpPr>
        <p:spPr>
          <a:xfrm>
            <a:off x="8861545" y="2195877"/>
            <a:ext cx="2751992" cy="265527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Соціальна спільнота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AF124-F7DA-42B0-97E3-2235A9CF9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5798"/>
          </a:xfrm>
        </p:spPr>
        <p:txBody>
          <a:bodyPr>
            <a:normAutofit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Діалектика індивідуального, соціального та інституційного виміру суб’єктності міжнародного актора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015724-7491-4C66-AB03-CA784276B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88623"/>
            <a:ext cx="10515600" cy="4883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15AA83A-35D7-4504-86D6-B2846440BDF0}"/>
              </a:ext>
            </a:extLst>
          </p:cNvPr>
          <p:cNvSpPr/>
          <p:nvPr/>
        </p:nvSpPr>
        <p:spPr>
          <a:xfrm>
            <a:off x="885092" y="2195878"/>
            <a:ext cx="2751992" cy="265527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Соціальна спільнота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3C2EEBA-8F11-48FC-A345-97A5B07F9D1A}"/>
              </a:ext>
            </a:extLst>
          </p:cNvPr>
          <p:cNvSpPr/>
          <p:nvPr/>
        </p:nvSpPr>
        <p:spPr>
          <a:xfrm>
            <a:off x="3077125" y="2497016"/>
            <a:ext cx="1962883" cy="19826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Інститут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589E3FAB-ED99-470B-9595-FA9E6ECE1038}"/>
              </a:ext>
            </a:extLst>
          </p:cNvPr>
          <p:cNvSpPr/>
          <p:nvPr/>
        </p:nvSpPr>
        <p:spPr>
          <a:xfrm>
            <a:off x="4524739" y="2758586"/>
            <a:ext cx="1446335" cy="145952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Індивід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B1EA2C3-C6B2-4B33-AD53-1FDB3ABF077F}"/>
              </a:ext>
            </a:extLst>
          </p:cNvPr>
          <p:cNvSpPr/>
          <p:nvPr/>
        </p:nvSpPr>
        <p:spPr>
          <a:xfrm>
            <a:off x="7603148" y="2650881"/>
            <a:ext cx="1962883" cy="19826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Інститут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6A1AC49E-55F5-47FA-B4E3-3AB956F14911}"/>
              </a:ext>
            </a:extLst>
          </p:cNvPr>
          <p:cNvSpPr/>
          <p:nvPr/>
        </p:nvSpPr>
        <p:spPr>
          <a:xfrm>
            <a:off x="6515099" y="2912452"/>
            <a:ext cx="1446335" cy="145952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Індивід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D086D5BF-6409-4C96-8A63-5167836EDE2A}"/>
              </a:ext>
            </a:extLst>
          </p:cNvPr>
          <p:cNvCxnSpPr>
            <a:stCxn id="6" idx="6"/>
          </p:cNvCxnSpPr>
          <p:nvPr/>
        </p:nvCxnSpPr>
        <p:spPr>
          <a:xfrm flipV="1">
            <a:off x="5971074" y="3488347"/>
            <a:ext cx="544025" cy="1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>
            <a:extLst>
              <a:ext uri="{FF2B5EF4-FFF2-40B4-BE49-F238E27FC236}">
                <a16:creationId xmlns:a16="http://schemas.microsoft.com/office/drawing/2014/main" id="{F8074E9B-F4D6-4998-812C-8FA30126EEC4}"/>
              </a:ext>
            </a:extLst>
          </p:cNvPr>
          <p:cNvSpPr/>
          <p:nvPr/>
        </p:nvSpPr>
        <p:spPr>
          <a:xfrm>
            <a:off x="1650024" y="1288073"/>
            <a:ext cx="1585545" cy="15430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tx1"/>
                </a:solidFill>
              </a:rPr>
              <a:t>Індивід</a:t>
            </a:r>
            <a:endParaRPr lang="ru-RU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ED831D91-1258-49B3-A222-9692B258701C}"/>
              </a:ext>
            </a:extLst>
          </p:cNvPr>
          <p:cNvSpPr/>
          <p:nvPr/>
        </p:nvSpPr>
        <p:spPr>
          <a:xfrm>
            <a:off x="9363807" y="1427651"/>
            <a:ext cx="1178169" cy="11803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tx1"/>
                </a:solidFill>
              </a:rPr>
              <a:t>Індивід</a:t>
            </a:r>
            <a:endParaRPr lang="ru-RU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B317FC4B-082B-4A10-AFB9-AC07EB834831}"/>
              </a:ext>
            </a:extLst>
          </p:cNvPr>
          <p:cNvCxnSpPr>
            <a:cxnSpLocks/>
            <a:stCxn id="19" idx="7"/>
          </p:cNvCxnSpPr>
          <p:nvPr/>
        </p:nvCxnSpPr>
        <p:spPr>
          <a:xfrm>
            <a:off x="2925850" y="1450709"/>
            <a:ext cx="6457466" cy="470411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Овал 18">
            <a:extLst>
              <a:ext uri="{FF2B5EF4-FFF2-40B4-BE49-F238E27FC236}">
                <a16:creationId xmlns:a16="http://schemas.microsoft.com/office/drawing/2014/main" id="{5AA10A69-ED4C-4DF8-BCA7-39807B75F144}"/>
              </a:ext>
            </a:extLst>
          </p:cNvPr>
          <p:cNvSpPr/>
          <p:nvPr/>
        </p:nvSpPr>
        <p:spPr>
          <a:xfrm>
            <a:off x="2453054" y="1368302"/>
            <a:ext cx="553915" cy="56270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86FE4B-4436-4F65-A9D2-7C92CCCF9FDA}"/>
              </a:ext>
            </a:extLst>
          </p:cNvPr>
          <p:cNvSpPr txBox="1"/>
          <p:nvPr/>
        </p:nvSpPr>
        <p:spPr>
          <a:xfrm>
            <a:off x="2442796" y="1500187"/>
            <a:ext cx="615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000" dirty="0"/>
              <a:t>Інститут</a:t>
            </a:r>
            <a:endParaRPr lang="ru-RU" sz="1000" dirty="0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B8968494-B54A-430A-9C5B-735A2130007C}"/>
              </a:ext>
            </a:extLst>
          </p:cNvPr>
          <p:cNvSpPr/>
          <p:nvPr/>
        </p:nvSpPr>
        <p:spPr>
          <a:xfrm>
            <a:off x="1672004" y="4309330"/>
            <a:ext cx="1178169" cy="11803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tx1"/>
                </a:solidFill>
              </a:rPr>
              <a:t>Індивід</a:t>
            </a:r>
            <a:endParaRPr lang="ru-RU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04E9A729-31A8-46F7-B765-36ED532CE799}"/>
              </a:ext>
            </a:extLst>
          </p:cNvPr>
          <p:cNvSpPr/>
          <p:nvPr/>
        </p:nvSpPr>
        <p:spPr>
          <a:xfrm>
            <a:off x="9646259" y="4310429"/>
            <a:ext cx="1178169" cy="11803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tx1"/>
                </a:solidFill>
              </a:rPr>
              <a:t>Індивід</a:t>
            </a:r>
            <a:endParaRPr lang="ru-RU" sz="14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6EDC343B-D61C-4ECF-8364-B6F1C3E0120B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2850173" y="4900613"/>
            <a:ext cx="6796086" cy="7362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18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2BB8A3-CE3A-48CC-8BF1-69A70D1B6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2706"/>
          </a:xfrm>
        </p:spPr>
        <p:txBody>
          <a:bodyPr>
            <a:normAutofit fontScale="90000"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Діалектика індивідуального, соціального та інституційного виміру суб’єктності міжнародного актора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0F59EC-B4C4-43B8-A950-77D70F395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06207"/>
            <a:ext cx="10515600" cy="470755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610C88AD-1AF1-411A-8F38-87909B4065A8}"/>
              </a:ext>
            </a:extLst>
          </p:cNvPr>
          <p:cNvSpPr/>
          <p:nvPr/>
        </p:nvSpPr>
        <p:spPr>
          <a:xfrm>
            <a:off x="1767254" y="1793631"/>
            <a:ext cx="3385038" cy="326194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І</a:t>
            </a:r>
            <a:endParaRPr lang="ru-RU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3D6372FC-11DC-421D-832A-BD1180FBA29F}"/>
              </a:ext>
            </a:extLst>
          </p:cNvPr>
          <p:cNvCxnSpPr>
            <a:cxnSpLocks/>
            <a:stCxn id="4" idx="0"/>
          </p:cNvCxnSpPr>
          <p:nvPr/>
        </p:nvCxnSpPr>
        <p:spPr>
          <a:xfrm flipH="1">
            <a:off x="3455377" y="1793631"/>
            <a:ext cx="4396" cy="16353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73592DD-90C0-4B1C-BD0E-9DBB03021767}"/>
              </a:ext>
            </a:extLst>
          </p:cNvPr>
          <p:cNvCxnSpPr>
            <a:cxnSpLocks/>
            <a:endCxn id="4" idx="2"/>
          </p:cNvCxnSpPr>
          <p:nvPr/>
        </p:nvCxnSpPr>
        <p:spPr>
          <a:xfrm flipH="1">
            <a:off x="1767254" y="3424604"/>
            <a:ext cx="16881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28CDAB2-C189-44B3-BBC1-8F9F557E2481}"/>
              </a:ext>
            </a:extLst>
          </p:cNvPr>
          <p:cNvCxnSpPr>
            <a:cxnSpLocks/>
            <a:endCxn id="4" idx="4"/>
          </p:cNvCxnSpPr>
          <p:nvPr/>
        </p:nvCxnSpPr>
        <p:spPr>
          <a:xfrm>
            <a:off x="3455377" y="3420209"/>
            <a:ext cx="4396" cy="163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774BE6-02A4-437F-876B-027D97AAE0CF}"/>
              </a:ext>
            </a:extLst>
          </p:cNvPr>
          <p:cNvSpPr txBox="1"/>
          <p:nvPr/>
        </p:nvSpPr>
        <p:spPr>
          <a:xfrm>
            <a:off x="2248631" y="2713436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Індивід</a:t>
            </a:r>
            <a:endParaRPr lang="ru-RU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738C31-ADD0-41D4-9166-24F4F35C7173}"/>
              </a:ext>
            </a:extLst>
          </p:cNvPr>
          <p:cNvSpPr txBox="1"/>
          <p:nvPr/>
        </p:nvSpPr>
        <p:spPr>
          <a:xfrm>
            <a:off x="3770907" y="3255327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Інститут</a:t>
            </a:r>
            <a:endParaRPr lang="ru-RU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44FD97-9E37-4A42-ADC5-DDEF6132BB5B}"/>
              </a:ext>
            </a:extLst>
          </p:cNvPr>
          <p:cNvSpPr txBox="1"/>
          <p:nvPr/>
        </p:nvSpPr>
        <p:spPr>
          <a:xfrm>
            <a:off x="2430534" y="4079575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B49246-D65C-4414-A100-9CED39BDB223}"/>
              </a:ext>
            </a:extLst>
          </p:cNvPr>
          <p:cNvSpPr txBox="1"/>
          <p:nvPr/>
        </p:nvSpPr>
        <p:spPr>
          <a:xfrm>
            <a:off x="940669" y="32817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США</a:t>
            </a:r>
            <a:endParaRPr lang="ru-RU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0F6C03-0908-4D4F-AFD7-B4787AE5FEBD}"/>
              </a:ext>
            </a:extLst>
          </p:cNvPr>
          <p:cNvSpPr txBox="1"/>
          <p:nvPr/>
        </p:nvSpPr>
        <p:spPr>
          <a:xfrm>
            <a:off x="5337355" y="16089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 </a:t>
            </a:r>
            <a:r>
              <a:rPr lang="en-US" b="1" dirty="0"/>
              <a:t>Anno </a:t>
            </a:r>
            <a:r>
              <a:rPr lang="uk-UA" b="1" dirty="0"/>
              <a:t>1939</a:t>
            </a:r>
            <a:endParaRPr lang="ru-RU" b="1" dirty="0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BA23598D-B977-4DA7-8E30-4F62BD8C9C61}"/>
              </a:ext>
            </a:extLst>
          </p:cNvPr>
          <p:cNvSpPr/>
          <p:nvPr/>
        </p:nvSpPr>
        <p:spPr>
          <a:xfrm>
            <a:off x="6757600" y="1793629"/>
            <a:ext cx="3328882" cy="326194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47319BCC-080A-4787-9B69-B9DB1CF6BFE5}"/>
              </a:ext>
            </a:extLst>
          </p:cNvPr>
          <p:cNvCxnSpPr>
            <a:stCxn id="21" idx="0"/>
          </p:cNvCxnSpPr>
          <p:nvPr/>
        </p:nvCxnSpPr>
        <p:spPr>
          <a:xfrm>
            <a:off x="8422041" y="1793629"/>
            <a:ext cx="990" cy="16353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01253FA8-ECB1-4AAF-B8E6-0B019F0ACA85}"/>
              </a:ext>
            </a:extLst>
          </p:cNvPr>
          <p:cNvCxnSpPr>
            <a:cxnSpLocks/>
          </p:cNvCxnSpPr>
          <p:nvPr/>
        </p:nvCxnSpPr>
        <p:spPr>
          <a:xfrm flipV="1">
            <a:off x="8431823" y="2057400"/>
            <a:ext cx="896815" cy="1371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12DFC544-A10C-4B49-9C32-27DAD9EB56B7}"/>
              </a:ext>
            </a:extLst>
          </p:cNvPr>
          <p:cNvCxnSpPr>
            <a:cxnSpLocks/>
            <a:endCxn id="21" idx="6"/>
          </p:cNvCxnSpPr>
          <p:nvPr/>
        </p:nvCxnSpPr>
        <p:spPr>
          <a:xfrm flipV="1">
            <a:off x="8432813" y="3424603"/>
            <a:ext cx="1653669" cy="43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34096A7-A2E1-4EBC-9EFF-9E5859BD173D}"/>
              </a:ext>
            </a:extLst>
          </p:cNvPr>
          <p:cNvSpPr txBox="1"/>
          <p:nvPr/>
        </p:nvSpPr>
        <p:spPr>
          <a:xfrm>
            <a:off x="7347043" y="3466370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Індивід</a:t>
            </a:r>
            <a:endParaRPr lang="ru-RU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4A7FF6E-CA5C-4872-BA4F-72DD4172A15C}"/>
              </a:ext>
            </a:extLst>
          </p:cNvPr>
          <p:cNvSpPr txBox="1"/>
          <p:nvPr/>
        </p:nvSpPr>
        <p:spPr>
          <a:xfrm>
            <a:off x="9016892" y="2916773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Інститут</a:t>
            </a:r>
            <a:endParaRPr lang="ru-RU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067C01B-E59E-484D-90CB-16283AB372FE}"/>
              </a:ext>
            </a:extLst>
          </p:cNvPr>
          <p:cNvSpPr txBox="1"/>
          <p:nvPr/>
        </p:nvSpPr>
        <p:spPr>
          <a:xfrm>
            <a:off x="8393576" y="1948793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3EE8FD-D8E7-4CA4-AB1C-5128E5C185FF}"/>
              </a:ext>
            </a:extLst>
          </p:cNvPr>
          <p:cNvSpPr txBox="1"/>
          <p:nvPr/>
        </p:nvSpPr>
        <p:spPr>
          <a:xfrm>
            <a:off x="10582558" y="3283877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СРСР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1511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300F6-3E77-463D-9DBD-9E0D39B0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9083"/>
          </a:xfrm>
        </p:spPr>
        <p:txBody>
          <a:bodyPr>
            <a:normAutofit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Діалектика індивідуального, соціального та інституційного виміру суб’єктності міжнародного актора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2DE7E2-BB39-457B-80E1-CA562A9EA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53453"/>
            <a:ext cx="10515600" cy="523509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27D37DB4-3E20-40A4-BE52-2E7BC1DA82C5}"/>
              </a:ext>
            </a:extLst>
          </p:cNvPr>
          <p:cNvSpPr/>
          <p:nvPr/>
        </p:nvSpPr>
        <p:spPr>
          <a:xfrm>
            <a:off x="1095354" y="1951891"/>
            <a:ext cx="3328882" cy="326194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D9D3212-6C2D-47B3-A715-BC07AC07A1B0}"/>
              </a:ext>
            </a:extLst>
          </p:cNvPr>
          <p:cNvCxnSpPr>
            <a:stCxn id="4" idx="0"/>
          </p:cNvCxnSpPr>
          <p:nvPr/>
        </p:nvCxnSpPr>
        <p:spPr>
          <a:xfrm>
            <a:off x="2759795" y="1951891"/>
            <a:ext cx="990" cy="16353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E8AECE88-DD7D-4B54-A5EE-F859173F852D}"/>
              </a:ext>
            </a:extLst>
          </p:cNvPr>
          <p:cNvCxnSpPr>
            <a:cxnSpLocks/>
          </p:cNvCxnSpPr>
          <p:nvPr/>
        </p:nvCxnSpPr>
        <p:spPr>
          <a:xfrm flipV="1">
            <a:off x="2769577" y="2188543"/>
            <a:ext cx="881448" cy="13987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6EB6739-D0EE-4211-9575-A0806A0E32E4}"/>
              </a:ext>
            </a:extLst>
          </p:cNvPr>
          <p:cNvCxnSpPr>
            <a:cxnSpLocks/>
            <a:endCxn id="4" idx="6"/>
          </p:cNvCxnSpPr>
          <p:nvPr/>
        </p:nvCxnSpPr>
        <p:spPr>
          <a:xfrm flipV="1">
            <a:off x="2770567" y="3582865"/>
            <a:ext cx="1653669" cy="43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AB70EB-4584-4C62-8BAB-3A04A6C00B00}"/>
              </a:ext>
            </a:extLst>
          </p:cNvPr>
          <p:cNvSpPr txBox="1"/>
          <p:nvPr/>
        </p:nvSpPr>
        <p:spPr>
          <a:xfrm>
            <a:off x="1684797" y="3624632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Індивід</a:t>
            </a:r>
            <a:endParaRPr lang="ru-RU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B4E295-0549-4A01-B72C-FD6A1E9C2187}"/>
              </a:ext>
            </a:extLst>
          </p:cNvPr>
          <p:cNvSpPr txBox="1"/>
          <p:nvPr/>
        </p:nvSpPr>
        <p:spPr>
          <a:xfrm>
            <a:off x="3354646" y="3055276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Інститут</a:t>
            </a:r>
            <a:endParaRPr lang="ru-RU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B9B9BF-35BC-4902-B5B6-44F745B2E541}"/>
              </a:ext>
            </a:extLst>
          </p:cNvPr>
          <p:cNvSpPr txBox="1"/>
          <p:nvPr/>
        </p:nvSpPr>
        <p:spPr>
          <a:xfrm>
            <a:off x="2738524" y="2098561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8E6E5445-0F5A-4E3D-B15F-DC128861D649}"/>
              </a:ext>
            </a:extLst>
          </p:cNvPr>
          <p:cNvSpPr/>
          <p:nvPr/>
        </p:nvSpPr>
        <p:spPr>
          <a:xfrm>
            <a:off x="7021369" y="1951891"/>
            <a:ext cx="3328882" cy="326194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EF568AEA-02E7-4DEA-A398-55186D25B731}"/>
              </a:ext>
            </a:extLst>
          </p:cNvPr>
          <p:cNvCxnSpPr>
            <a:stCxn id="11" idx="0"/>
          </p:cNvCxnSpPr>
          <p:nvPr/>
        </p:nvCxnSpPr>
        <p:spPr>
          <a:xfrm>
            <a:off x="8685810" y="1951891"/>
            <a:ext cx="990" cy="16353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B6B19134-7E42-4AC4-A9A9-28719B621313}"/>
              </a:ext>
            </a:extLst>
          </p:cNvPr>
          <p:cNvCxnSpPr>
            <a:cxnSpLocks/>
          </p:cNvCxnSpPr>
          <p:nvPr/>
        </p:nvCxnSpPr>
        <p:spPr>
          <a:xfrm flipV="1">
            <a:off x="8695592" y="2905989"/>
            <a:ext cx="1503485" cy="6812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E4EB55F-A1BB-49DF-A626-3552A4DF64B9}"/>
              </a:ext>
            </a:extLst>
          </p:cNvPr>
          <p:cNvCxnSpPr>
            <a:cxnSpLocks/>
            <a:endCxn id="11" idx="1"/>
          </p:cNvCxnSpPr>
          <p:nvPr/>
        </p:nvCxnSpPr>
        <p:spPr>
          <a:xfrm flipH="1" flipV="1">
            <a:off x="7508872" y="2429592"/>
            <a:ext cx="1187710" cy="11576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CED780-59A4-4C88-A921-22091EE2C34A}"/>
              </a:ext>
            </a:extLst>
          </p:cNvPr>
          <p:cNvSpPr txBox="1"/>
          <p:nvPr/>
        </p:nvSpPr>
        <p:spPr>
          <a:xfrm>
            <a:off x="7830740" y="2322500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Індивід</a:t>
            </a:r>
            <a:endParaRPr lang="ru-RU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1125FC-92CD-4C00-9335-472435BE47BA}"/>
              </a:ext>
            </a:extLst>
          </p:cNvPr>
          <p:cNvSpPr txBox="1"/>
          <p:nvPr/>
        </p:nvSpPr>
        <p:spPr>
          <a:xfrm>
            <a:off x="8276107" y="4066391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Інститут</a:t>
            </a:r>
            <a:endParaRPr lang="ru-RU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14DEBC-411E-4AAF-93C8-6A31DDB23CD1}"/>
              </a:ext>
            </a:extLst>
          </p:cNvPr>
          <p:cNvSpPr txBox="1"/>
          <p:nvPr/>
        </p:nvSpPr>
        <p:spPr>
          <a:xfrm>
            <a:off x="8882940" y="2486511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49BE31-E288-42F6-97A8-ECC6B3372749}"/>
              </a:ext>
            </a:extLst>
          </p:cNvPr>
          <p:cNvSpPr txBox="1"/>
          <p:nvPr/>
        </p:nvSpPr>
        <p:spPr>
          <a:xfrm>
            <a:off x="5416494" y="1265545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СРСР</a:t>
            </a:r>
            <a:endParaRPr lang="ru-RU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19CE43-8B8E-4990-ABEE-C175FAA7E8D3}"/>
              </a:ext>
            </a:extLst>
          </p:cNvPr>
          <p:cNvSpPr txBox="1"/>
          <p:nvPr/>
        </p:nvSpPr>
        <p:spPr>
          <a:xfrm>
            <a:off x="2185785" y="1265545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Anno 1939</a:t>
            </a:r>
            <a:endParaRPr lang="ru-RU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15575A-47E2-4D09-9D04-4816947F0088}"/>
              </a:ext>
            </a:extLst>
          </p:cNvPr>
          <p:cNvSpPr txBox="1"/>
          <p:nvPr/>
        </p:nvSpPr>
        <p:spPr>
          <a:xfrm>
            <a:off x="8111800" y="1265545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Anno 1979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1363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CA03FE-2742-4628-9FB9-AA8B1671D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6329"/>
          </a:xfrm>
        </p:spPr>
        <p:txBody>
          <a:bodyPr>
            <a:noAutofit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Діалектика індивідуального, соціального та інституційного виміру суб’єктності міжнародного актора</a:t>
            </a:r>
            <a:endParaRPr lang="ru-RU" sz="23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950278-39BE-40EB-8669-7DC2393DB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32585"/>
            <a:ext cx="10515600" cy="444378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32C9EAE0-5398-4817-A5F8-1169560C65A6}"/>
              </a:ext>
            </a:extLst>
          </p:cNvPr>
          <p:cNvSpPr/>
          <p:nvPr/>
        </p:nvSpPr>
        <p:spPr>
          <a:xfrm>
            <a:off x="838200" y="1802427"/>
            <a:ext cx="3147646" cy="32091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A5481D39-6829-4137-8A2C-90754A83C90D}"/>
              </a:ext>
            </a:extLst>
          </p:cNvPr>
          <p:cNvSpPr/>
          <p:nvPr/>
        </p:nvSpPr>
        <p:spPr>
          <a:xfrm>
            <a:off x="4522177" y="1767250"/>
            <a:ext cx="3147646" cy="324436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CAE95330-38C9-4883-B28E-2C8546D42C20}"/>
              </a:ext>
            </a:extLst>
          </p:cNvPr>
          <p:cNvSpPr/>
          <p:nvPr/>
        </p:nvSpPr>
        <p:spPr>
          <a:xfrm>
            <a:off x="8206154" y="1767251"/>
            <a:ext cx="3147646" cy="324436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05D62BA-7152-4BFB-A1E4-BF78E69C1CEF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2412023" y="1802427"/>
            <a:ext cx="0" cy="15870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2045F77-3326-44CC-9DF5-45ABDFD2D1B0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299162" y="3389430"/>
            <a:ext cx="1112862" cy="11522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7E7EF97F-3E11-4732-A976-4EF5AACD9C5A}"/>
              </a:ext>
            </a:extLst>
          </p:cNvPr>
          <p:cNvCxnSpPr>
            <a:cxnSpLocks/>
            <a:endCxn id="4" idx="5"/>
          </p:cNvCxnSpPr>
          <p:nvPr/>
        </p:nvCxnSpPr>
        <p:spPr>
          <a:xfrm>
            <a:off x="2412023" y="3389430"/>
            <a:ext cx="1112861" cy="11522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D759B58B-6CC9-40CB-BCAC-AF36A0ED99CE}"/>
              </a:ext>
            </a:extLst>
          </p:cNvPr>
          <p:cNvCxnSpPr>
            <a:stCxn id="6" idx="0"/>
            <a:endCxn id="6" idx="4"/>
          </p:cNvCxnSpPr>
          <p:nvPr/>
        </p:nvCxnSpPr>
        <p:spPr>
          <a:xfrm>
            <a:off x="9779977" y="1767251"/>
            <a:ext cx="0" cy="32443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0BDF0CB9-4051-42A7-82D8-6C27A4C840E1}"/>
              </a:ext>
            </a:extLst>
          </p:cNvPr>
          <p:cNvCxnSpPr>
            <a:endCxn id="6" idx="7"/>
          </p:cNvCxnSpPr>
          <p:nvPr/>
        </p:nvCxnSpPr>
        <p:spPr>
          <a:xfrm flipV="1">
            <a:off x="9779977" y="2242377"/>
            <a:ext cx="1112861" cy="11866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CE718F28-750C-47CE-8270-760172A7ABB1}"/>
              </a:ext>
            </a:extLst>
          </p:cNvPr>
          <p:cNvCxnSpPr>
            <a:cxnSpLocks/>
            <a:stCxn id="5" idx="0"/>
          </p:cNvCxnSpPr>
          <p:nvPr/>
        </p:nvCxnSpPr>
        <p:spPr>
          <a:xfrm flipH="1">
            <a:off x="6077682" y="1767250"/>
            <a:ext cx="18318" cy="16617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1B1628EE-C8FF-4AA9-9560-849F4F5AB1ED}"/>
              </a:ext>
            </a:extLst>
          </p:cNvPr>
          <p:cNvCxnSpPr>
            <a:endCxn id="5" idx="6"/>
          </p:cNvCxnSpPr>
          <p:nvPr/>
        </p:nvCxnSpPr>
        <p:spPr>
          <a:xfrm flipV="1">
            <a:off x="6086841" y="3389431"/>
            <a:ext cx="1582982" cy="395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3CE495FF-E932-44DF-9FBE-856161E2F619}"/>
              </a:ext>
            </a:extLst>
          </p:cNvPr>
          <p:cNvCxnSpPr>
            <a:cxnSpLocks/>
            <a:endCxn id="5" idx="4"/>
          </p:cNvCxnSpPr>
          <p:nvPr/>
        </p:nvCxnSpPr>
        <p:spPr>
          <a:xfrm>
            <a:off x="6086841" y="3429000"/>
            <a:ext cx="9159" cy="15826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8992CBF-3134-4221-A0E5-87CB0F673E12}"/>
              </a:ext>
            </a:extLst>
          </p:cNvPr>
          <p:cNvSpPr txBox="1"/>
          <p:nvPr/>
        </p:nvSpPr>
        <p:spPr>
          <a:xfrm>
            <a:off x="1169698" y="285302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65F3DC-3E3B-4DFA-A529-C7C7DC57B02F}"/>
              </a:ext>
            </a:extLst>
          </p:cNvPr>
          <p:cNvSpPr txBox="1"/>
          <p:nvPr/>
        </p:nvSpPr>
        <p:spPr>
          <a:xfrm>
            <a:off x="6404051" y="270363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</a:t>
            </a:r>
            <a:endParaRPr lang="ru-RU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DB2C22-48A0-43C8-BD1D-DC36D7450B95}"/>
              </a:ext>
            </a:extLst>
          </p:cNvPr>
          <p:cNvSpPr txBox="1"/>
          <p:nvPr/>
        </p:nvSpPr>
        <p:spPr>
          <a:xfrm>
            <a:off x="9794629" y="205771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</a:t>
            </a:r>
            <a:endParaRPr lang="ru-RU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BD92C6-0BCC-4E0C-896C-671C80996A79}"/>
              </a:ext>
            </a:extLst>
          </p:cNvPr>
          <p:cNvSpPr txBox="1"/>
          <p:nvPr/>
        </p:nvSpPr>
        <p:spPr>
          <a:xfrm>
            <a:off x="1951061" y="4105866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614615-CF8F-4513-B412-BAE950765F78}"/>
              </a:ext>
            </a:extLst>
          </p:cNvPr>
          <p:cNvSpPr txBox="1"/>
          <p:nvPr/>
        </p:nvSpPr>
        <p:spPr>
          <a:xfrm>
            <a:off x="6285005" y="3850973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8F1796-30D2-4450-A94B-4B6BE7C1763B}"/>
              </a:ext>
            </a:extLst>
          </p:cNvPr>
          <p:cNvSpPr txBox="1"/>
          <p:nvPr/>
        </p:nvSpPr>
        <p:spPr>
          <a:xfrm>
            <a:off x="8560030" y="3200373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5F371B-65CB-4B77-8E52-6039B13FB88F}"/>
              </a:ext>
            </a:extLst>
          </p:cNvPr>
          <p:cNvSpPr txBox="1"/>
          <p:nvPr/>
        </p:nvSpPr>
        <p:spPr>
          <a:xfrm>
            <a:off x="2692225" y="2853021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Інститут</a:t>
            </a:r>
            <a:endParaRPr lang="ru-RU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86DF22-47BA-4F0A-BC4E-90CDE804EE61}"/>
              </a:ext>
            </a:extLst>
          </p:cNvPr>
          <p:cNvSpPr txBox="1"/>
          <p:nvPr/>
        </p:nvSpPr>
        <p:spPr>
          <a:xfrm>
            <a:off x="4864881" y="3244334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Інститут</a:t>
            </a:r>
            <a:endParaRPr lang="ru-RU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D49A9D-CF91-4570-981B-F27E8116787B}"/>
              </a:ext>
            </a:extLst>
          </p:cNvPr>
          <p:cNvSpPr txBox="1"/>
          <p:nvPr/>
        </p:nvSpPr>
        <p:spPr>
          <a:xfrm>
            <a:off x="10133868" y="3486009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Інститут</a:t>
            </a:r>
            <a:endParaRPr lang="ru-RU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AD7986-EB3B-494A-9A2F-9503D3515A6C}"/>
              </a:ext>
            </a:extLst>
          </p:cNvPr>
          <p:cNvSpPr txBox="1"/>
          <p:nvPr/>
        </p:nvSpPr>
        <p:spPr>
          <a:xfrm>
            <a:off x="9476047" y="126615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ФРН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C759E1-CDEF-447C-8CFC-0EAA111CD850}"/>
              </a:ext>
            </a:extLst>
          </p:cNvPr>
          <p:cNvSpPr txBox="1"/>
          <p:nvPr/>
        </p:nvSpPr>
        <p:spPr>
          <a:xfrm>
            <a:off x="5202582" y="1266150"/>
            <a:ext cx="178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Велика Британія</a:t>
            </a:r>
            <a:endParaRPr lang="ru-RU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D0783B-0A01-4DA1-9BC3-E8C9F01FCA79}"/>
              </a:ext>
            </a:extLst>
          </p:cNvPr>
          <p:cNvSpPr txBox="1"/>
          <p:nvPr/>
        </p:nvSpPr>
        <p:spPr>
          <a:xfrm>
            <a:off x="1980682" y="1257415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Франція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867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46B19D-F066-4DCC-9977-E155866AC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 fontScale="90000"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Діалектика індивідуального, соціального та інституційного виміру суб’єктності міжнародного актора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5F9D2A-26D1-42FE-A7E0-D0B3A3331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29299"/>
            <a:ext cx="10515600" cy="347663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262AF74-201A-412B-89A8-5C5F44E03D9E}"/>
              </a:ext>
            </a:extLst>
          </p:cNvPr>
          <p:cNvSpPr/>
          <p:nvPr/>
        </p:nvSpPr>
        <p:spPr>
          <a:xfrm>
            <a:off x="838200" y="1802427"/>
            <a:ext cx="3147646" cy="32091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9013F1F-2D71-49A7-9D59-9D8341C5D15E}"/>
              </a:ext>
            </a:extLst>
          </p:cNvPr>
          <p:cNvCxnSpPr>
            <a:stCxn id="5" idx="0"/>
          </p:cNvCxnSpPr>
          <p:nvPr/>
        </p:nvCxnSpPr>
        <p:spPr>
          <a:xfrm flipH="1">
            <a:off x="2409092" y="1802427"/>
            <a:ext cx="2931" cy="16265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2741806A-C86D-4D3F-BC99-5F0E9A649A83}"/>
              </a:ext>
            </a:extLst>
          </p:cNvPr>
          <p:cNvCxnSpPr>
            <a:cxnSpLocks/>
            <a:endCxn id="5" idx="6"/>
          </p:cNvCxnSpPr>
          <p:nvPr/>
        </p:nvCxnSpPr>
        <p:spPr>
          <a:xfrm flipV="1">
            <a:off x="2409092" y="3407021"/>
            <a:ext cx="1576754" cy="219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DD3DED91-5094-4356-B68A-43D51CA160F3}"/>
              </a:ext>
            </a:extLst>
          </p:cNvPr>
          <p:cNvCxnSpPr>
            <a:cxnSpLocks/>
          </p:cNvCxnSpPr>
          <p:nvPr/>
        </p:nvCxnSpPr>
        <p:spPr>
          <a:xfrm>
            <a:off x="2426677" y="3429000"/>
            <a:ext cx="1287861" cy="9056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901AFA1-1044-45F1-9CB6-0A6018D784DC}"/>
              </a:ext>
            </a:extLst>
          </p:cNvPr>
          <p:cNvSpPr txBox="1"/>
          <p:nvPr/>
        </p:nvSpPr>
        <p:spPr>
          <a:xfrm>
            <a:off x="1276264" y="324433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6E4D42-A7BE-4DFE-8EC4-4920F831FE9E}"/>
              </a:ext>
            </a:extLst>
          </p:cNvPr>
          <p:cNvSpPr txBox="1"/>
          <p:nvPr/>
        </p:nvSpPr>
        <p:spPr>
          <a:xfrm>
            <a:off x="2634024" y="2567714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4BB3DA-3B29-4719-92FE-ACB170619063}"/>
              </a:ext>
            </a:extLst>
          </p:cNvPr>
          <p:cNvSpPr txBox="1"/>
          <p:nvPr/>
        </p:nvSpPr>
        <p:spPr>
          <a:xfrm>
            <a:off x="2975780" y="3543687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Інститут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B4FA0E-4CDE-4578-A32E-3AAF2517BA10}"/>
              </a:ext>
            </a:extLst>
          </p:cNvPr>
          <p:cNvSpPr txBox="1"/>
          <p:nvPr/>
        </p:nvSpPr>
        <p:spPr>
          <a:xfrm>
            <a:off x="1708756" y="1293190"/>
            <a:ext cx="1435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George Soros</a:t>
            </a:r>
            <a:endParaRPr lang="ru-RU" dirty="0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9A84E07C-B675-4434-B9B5-3C6722014E9F}"/>
              </a:ext>
            </a:extLst>
          </p:cNvPr>
          <p:cNvSpPr/>
          <p:nvPr/>
        </p:nvSpPr>
        <p:spPr>
          <a:xfrm>
            <a:off x="4522177" y="1802427"/>
            <a:ext cx="3147646" cy="32091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C7045CC3-983E-40BA-9171-AA34E34B250E}"/>
              </a:ext>
            </a:extLst>
          </p:cNvPr>
          <p:cNvCxnSpPr>
            <a:stCxn id="24" idx="0"/>
          </p:cNvCxnSpPr>
          <p:nvPr/>
        </p:nvCxnSpPr>
        <p:spPr>
          <a:xfrm flipH="1">
            <a:off x="6093069" y="1802427"/>
            <a:ext cx="2931" cy="16265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6249D518-5593-4FED-AEE1-4D1FC579A0A0}"/>
              </a:ext>
            </a:extLst>
          </p:cNvPr>
          <p:cNvCxnSpPr>
            <a:cxnSpLocks/>
            <a:endCxn id="24" idx="6"/>
          </p:cNvCxnSpPr>
          <p:nvPr/>
        </p:nvCxnSpPr>
        <p:spPr>
          <a:xfrm flipV="1">
            <a:off x="6093069" y="3407021"/>
            <a:ext cx="1576754" cy="219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5BA0EED5-B848-4181-A7CC-6A8187270042}"/>
              </a:ext>
            </a:extLst>
          </p:cNvPr>
          <p:cNvCxnSpPr>
            <a:cxnSpLocks/>
          </p:cNvCxnSpPr>
          <p:nvPr/>
        </p:nvCxnSpPr>
        <p:spPr>
          <a:xfrm flipH="1" flipV="1">
            <a:off x="4677508" y="2743200"/>
            <a:ext cx="1422365" cy="6748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094EF79-D387-4505-A0EF-D3A97CA38A2C}"/>
              </a:ext>
            </a:extLst>
          </p:cNvPr>
          <p:cNvSpPr txBox="1"/>
          <p:nvPr/>
        </p:nvSpPr>
        <p:spPr>
          <a:xfrm>
            <a:off x="4983139" y="248813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51061D-CF3E-4350-A84A-0A1647BDAA73}"/>
              </a:ext>
            </a:extLst>
          </p:cNvPr>
          <p:cNvSpPr txBox="1"/>
          <p:nvPr/>
        </p:nvSpPr>
        <p:spPr>
          <a:xfrm>
            <a:off x="6318001" y="2567714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EE4E09-482C-44AA-8453-86B9C0E1F830}"/>
              </a:ext>
            </a:extLst>
          </p:cNvPr>
          <p:cNvSpPr txBox="1"/>
          <p:nvPr/>
        </p:nvSpPr>
        <p:spPr>
          <a:xfrm>
            <a:off x="5618811" y="3782895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Інститут</a:t>
            </a:r>
            <a:endParaRPr lang="ru-RU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2AE81F-433B-4425-BD27-AC469517B05E}"/>
              </a:ext>
            </a:extLst>
          </p:cNvPr>
          <p:cNvSpPr txBox="1"/>
          <p:nvPr/>
        </p:nvSpPr>
        <p:spPr>
          <a:xfrm>
            <a:off x="5842840" y="1266009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IRA</a:t>
            </a:r>
            <a:endParaRPr lang="ru-RU" dirty="0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D3ACB8DB-0EC7-4EAE-833E-E840111D3A58}"/>
              </a:ext>
            </a:extLst>
          </p:cNvPr>
          <p:cNvSpPr/>
          <p:nvPr/>
        </p:nvSpPr>
        <p:spPr>
          <a:xfrm>
            <a:off x="8209085" y="1798033"/>
            <a:ext cx="3147646" cy="32091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6B93486A-C70D-4480-86CE-282C5A9E9CB4}"/>
              </a:ext>
            </a:extLst>
          </p:cNvPr>
          <p:cNvCxnSpPr>
            <a:stCxn id="34" idx="0"/>
          </p:cNvCxnSpPr>
          <p:nvPr/>
        </p:nvCxnSpPr>
        <p:spPr>
          <a:xfrm flipH="1">
            <a:off x="9779977" y="1798033"/>
            <a:ext cx="2931" cy="16265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3D6F3555-EDB6-41D3-AE29-62AB57E28FD6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8670047" y="3424605"/>
            <a:ext cx="1109930" cy="1112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5DADCA38-E97F-4181-A9A3-0B22E1C08263}"/>
              </a:ext>
            </a:extLst>
          </p:cNvPr>
          <p:cNvCxnSpPr>
            <a:cxnSpLocks/>
            <a:endCxn id="34" idx="1"/>
          </p:cNvCxnSpPr>
          <p:nvPr/>
        </p:nvCxnSpPr>
        <p:spPr>
          <a:xfrm flipH="1" flipV="1">
            <a:off x="8670047" y="2268008"/>
            <a:ext cx="1116734" cy="11456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ED44AC3-C2A0-4B59-AD5C-BEC1AEB050A8}"/>
              </a:ext>
            </a:extLst>
          </p:cNvPr>
          <p:cNvSpPr txBox="1"/>
          <p:nvPr/>
        </p:nvSpPr>
        <p:spPr>
          <a:xfrm>
            <a:off x="8831068" y="2118807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FEE015-0DA8-4946-BE9F-1E67FE318480}"/>
              </a:ext>
            </a:extLst>
          </p:cNvPr>
          <p:cNvSpPr txBox="1"/>
          <p:nvPr/>
        </p:nvSpPr>
        <p:spPr>
          <a:xfrm>
            <a:off x="10030640" y="3244333"/>
            <a:ext cx="86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Соціум</a:t>
            </a:r>
            <a:endParaRPr lang="ru-RU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24D943D-BBB0-4C25-8F33-384D00609ACB}"/>
              </a:ext>
            </a:extLst>
          </p:cNvPr>
          <p:cNvSpPr txBox="1"/>
          <p:nvPr/>
        </p:nvSpPr>
        <p:spPr>
          <a:xfrm>
            <a:off x="8480816" y="3217960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Інститут</a:t>
            </a:r>
            <a:endParaRPr lang="ru-RU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1B3739-9B36-420A-A9DD-C50F8580C352}"/>
              </a:ext>
            </a:extLst>
          </p:cNvPr>
          <p:cNvSpPr txBox="1"/>
          <p:nvPr/>
        </p:nvSpPr>
        <p:spPr>
          <a:xfrm>
            <a:off x="8635503" y="1293190"/>
            <a:ext cx="227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Amnesty International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085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9C60EA-044A-44BB-8876-B2B43146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160"/>
          </a:xfrm>
        </p:spPr>
        <p:txBody>
          <a:bodyPr>
            <a:noAutofit/>
          </a:bodyPr>
          <a:lstStyle/>
          <a:p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Діалектика індивідуального, соціального та інституційного виміру суб’єктності міжнародного актора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DF49EB-DB53-4867-B4EF-4FC357DF1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677"/>
            <a:ext cx="10515600" cy="4893286"/>
          </a:xfrm>
        </p:spPr>
        <p:txBody>
          <a:bodyPr>
            <a:normAutofit/>
          </a:bodyPr>
          <a:lstStyle/>
          <a:p>
            <a:r>
              <a:rPr lang="uk-UA" sz="1800" dirty="0"/>
              <a:t>Фактори, що сприяють зростанню значення індивідуального виміру державних міжнародних акторів</a:t>
            </a:r>
          </a:p>
          <a:p>
            <a:pPr>
              <a:buFontTx/>
              <a:buChar char="-"/>
            </a:pPr>
            <a:r>
              <a:rPr lang="uk-UA" sz="1800" dirty="0"/>
              <a:t>Особливості політичної системи та політичного режиму державного міжнародного актора</a:t>
            </a:r>
          </a:p>
          <a:p>
            <a:pPr>
              <a:buFontTx/>
              <a:buChar char="-"/>
            </a:pPr>
            <a:r>
              <a:rPr lang="uk-UA" sz="1800" dirty="0"/>
              <a:t>Особливості конкретно-історичної ситуації та психотипу політичного лідера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Фактори, що сприяють зростанню значення інституційного виміру державних міжнародних акторів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Особливості політичної культури, політичної системи та політичного режиму державного міжнародного актора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uk-UA" sz="1800" dirty="0">
                <a:solidFill>
                  <a:prstClr val="black"/>
                </a:solidFill>
                <a:latin typeface="Calibri" panose="020F0502020204030204"/>
              </a:rPr>
              <a:t>Обсяг зовнішньо-політичної діяльності, що випливає з обраної стратегії міжнародної поведінки</a:t>
            </a:r>
          </a:p>
          <a:p>
            <a:pPr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Фактори, що сприяють зростанню значення соціального виміру державних міжнародних акторів</a:t>
            </a:r>
          </a:p>
          <a:p>
            <a:pPr>
              <a:buFontTx/>
              <a:buChar char="-"/>
              <a:defRPr/>
            </a:pPr>
            <a:r>
              <a:rPr lang="uk-UA" sz="1800" dirty="0">
                <a:solidFill>
                  <a:prstClr val="black"/>
                </a:solidFill>
                <a:latin typeface="Calibri" panose="020F0502020204030204"/>
              </a:rPr>
              <a:t>Особливості соціальних практик, політичної культури, політичної системи та політичного режиму державного міжнародного актора</a:t>
            </a:r>
          </a:p>
          <a:p>
            <a:pPr>
              <a:buFontTx/>
              <a:buChar char="-"/>
              <a:defRPr/>
            </a:pPr>
            <a:r>
              <a:rPr lang="uk-UA" sz="1800" dirty="0">
                <a:solidFill>
                  <a:prstClr val="black"/>
                </a:solidFill>
                <a:latin typeface="Calibri" panose="020F0502020204030204"/>
              </a:rPr>
              <a:t>Ступень </a:t>
            </a:r>
            <a:r>
              <a:rPr lang="uk-UA" sz="1800" dirty="0" err="1">
                <a:solidFill>
                  <a:prstClr val="black"/>
                </a:solidFill>
                <a:latin typeface="Calibri" panose="020F0502020204030204"/>
              </a:rPr>
              <a:t>екстерналізації</a:t>
            </a:r>
            <a:r>
              <a:rPr lang="uk-UA" sz="1800" dirty="0">
                <a:solidFill>
                  <a:prstClr val="black"/>
                </a:solidFill>
                <a:latin typeface="Calibri" panose="020F0502020204030204"/>
              </a:rPr>
              <a:t> державного міжнародного актора</a:t>
            </a:r>
          </a:p>
          <a:p>
            <a:pPr>
              <a:buFontTx/>
              <a:buChar char="-"/>
              <a:defRPr/>
            </a:pPr>
            <a:r>
              <a:rPr lang="uk-UA" sz="1800" dirty="0">
                <a:solidFill>
                  <a:prstClr val="black"/>
                </a:solidFill>
                <a:latin typeface="Calibri" panose="020F0502020204030204"/>
              </a:rPr>
              <a:t>Загальний тренд в розвитку міжнародних відносин в конкретно-історичний момент часу</a:t>
            </a:r>
          </a:p>
          <a:p>
            <a:pPr>
              <a:buFontTx/>
              <a:buChar char="-"/>
              <a:defRPr/>
            </a:pPr>
            <a:endParaRPr lang="uk-UA" sz="18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uk-UA" sz="18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endParaRPr lang="uk-UA" sz="1800" dirty="0"/>
          </a:p>
          <a:p>
            <a:pPr>
              <a:buFontTx/>
              <a:buChar char="-"/>
            </a:pPr>
            <a:endParaRPr lang="uk-UA" sz="1800" dirty="0"/>
          </a:p>
          <a:p>
            <a:pPr>
              <a:buFontTx/>
              <a:buChar char="-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39083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EEF6CE-F8E8-4212-97F5-8A8BACDE2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r>
              <a:rPr lang="uk-UA" sz="2400" b="1" dirty="0"/>
              <a:t>Типологія суб’єктів міжнародних відносин</a:t>
            </a: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B41D10-83C4-4EBE-AECF-E86575417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400" dirty="0"/>
              <a:t>Класифікація держав за величиною силового потенціалу</a:t>
            </a:r>
          </a:p>
          <a:p>
            <a:r>
              <a:rPr lang="uk-UA" sz="1400" dirty="0"/>
              <a:t>Наддержави – держави, чий силовий потенціал набагато переважає потенціал всіх інших держав світу та які в рамках міжнародного конфлікту можуть зазнати поразки лише від іншої наддержави</a:t>
            </a:r>
          </a:p>
          <a:p>
            <a:r>
              <a:rPr lang="uk-UA" sz="1400" dirty="0"/>
              <a:t>Великі держави – держави з глобальною відповідальністю та присутністю</a:t>
            </a:r>
          </a:p>
          <a:p>
            <a:r>
              <a:rPr lang="uk-UA" sz="1400" dirty="0"/>
              <a:t>Середні держави – держави з регіональною відповідальністю та присутністю</a:t>
            </a:r>
          </a:p>
          <a:p>
            <a:r>
              <a:rPr lang="uk-UA" sz="1400" dirty="0"/>
              <a:t>Мали держави – держави здатні до самостійної зовнішньої політики в рамках свого безпосереднього географічного оточення</a:t>
            </a:r>
          </a:p>
          <a:p>
            <a:r>
              <a:rPr lang="uk-UA" sz="1400" dirty="0"/>
              <a:t>Мікро держави – держави не здатні до самостійної зовнішньої політики </a:t>
            </a:r>
          </a:p>
          <a:p>
            <a:r>
              <a:rPr lang="uk-UA" sz="1400" dirty="0"/>
              <a:t>Держави, що не відбулися (</a:t>
            </a:r>
            <a:r>
              <a:rPr lang="en-US" sz="1400" dirty="0"/>
              <a:t>failed state) </a:t>
            </a:r>
            <a:r>
              <a:rPr lang="uk-UA" sz="1400" dirty="0"/>
              <a:t>– держави на шляху до втрати міжнародної суб’єктності</a:t>
            </a:r>
          </a:p>
          <a:p>
            <a:pPr marL="0" indent="0">
              <a:buNone/>
            </a:pPr>
            <a:r>
              <a:rPr lang="uk-UA" sz="1400" dirty="0"/>
              <a:t>Класифікація держав за функціональністю-</a:t>
            </a:r>
            <a:r>
              <a:rPr lang="uk-UA" sz="1400" dirty="0" err="1"/>
              <a:t>дисфункціональністю</a:t>
            </a:r>
            <a:r>
              <a:rPr lang="uk-UA" sz="1400" dirty="0"/>
              <a:t> їх зовнішньої політики в системному контексті</a:t>
            </a:r>
          </a:p>
          <a:p>
            <a:r>
              <a:rPr lang="uk-UA" sz="1400" dirty="0"/>
              <a:t>Революційні держави</a:t>
            </a:r>
          </a:p>
          <a:p>
            <a:r>
              <a:rPr lang="uk-UA" sz="1400" dirty="0"/>
              <a:t>Консервативні держави</a:t>
            </a:r>
          </a:p>
          <a:p>
            <a:pPr marL="0" indent="0">
              <a:buNone/>
            </a:pPr>
            <a:r>
              <a:rPr lang="uk-UA" sz="1400" dirty="0"/>
              <a:t>Класифікація держав за їх позиціюванням у структурі Світ-Системи</a:t>
            </a:r>
          </a:p>
          <a:p>
            <a:r>
              <a:rPr lang="uk-UA" sz="1400" dirty="0"/>
              <a:t>Держави Центра</a:t>
            </a:r>
          </a:p>
          <a:p>
            <a:r>
              <a:rPr lang="uk-UA" sz="1400" dirty="0"/>
              <a:t>Держави </a:t>
            </a:r>
            <a:r>
              <a:rPr lang="uk-UA" sz="1400" dirty="0" err="1"/>
              <a:t>Напівпериферії</a:t>
            </a:r>
            <a:endParaRPr lang="uk-UA" sz="1400" dirty="0"/>
          </a:p>
          <a:p>
            <a:r>
              <a:rPr lang="uk-UA" sz="1400" dirty="0"/>
              <a:t>Держави Периферії</a:t>
            </a:r>
          </a:p>
          <a:p>
            <a:r>
              <a:rPr lang="uk-UA" sz="1400" dirty="0"/>
              <a:t>Держави окраїн Світ-Системи</a:t>
            </a:r>
          </a:p>
          <a:p>
            <a:pPr marL="0" indent="0">
              <a:buNone/>
            </a:pPr>
            <a:endParaRPr lang="uk-UA" sz="1600" dirty="0"/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9729989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779</Words>
  <Application>Microsoft Office PowerPoint</Application>
  <PresentationFormat>Широкоэкранный</PresentationFormat>
  <Paragraphs>240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Природа міжнародної суб’єктності</vt:lpstr>
      <vt:lpstr>Природа міжнародної суб’єктності</vt:lpstr>
      <vt:lpstr>Діалектика індивідуального, соціального та інституційного виміру суб’єктності міжнародного актора</vt:lpstr>
      <vt:lpstr>Діалектика індивідуального, соціального та інституційного виміру суб’єктності міжнародного актора</vt:lpstr>
      <vt:lpstr>Діалектика індивідуального, соціального та інституційного виміру суб’єктності міжнародного актора</vt:lpstr>
      <vt:lpstr>Діалектика індивідуального, соціального та інституційного виміру суб’єктності міжнародного актора</vt:lpstr>
      <vt:lpstr>Діалектика індивідуального, соціального та інституційного виміру суб’єктності міжнародного актора</vt:lpstr>
      <vt:lpstr>Діалектика індивідуального, соціального та інституційного виміру суб’єктності міжнародного актора</vt:lpstr>
      <vt:lpstr>Типологія суб’єктів міжнародних відносин</vt:lpstr>
      <vt:lpstr>Типологія суб’єктів міжнародних відносин</vt:lpstr>
      <vt:lpstr>Типологія суб’єктів міжнародних відносин</vt:lpstr>
      <vt:lpstr>Типологія суб’єктів міжнародних відносин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Суботін Андрій Анатолійович</dc:creator>
  <cp:lastModifiedBy>Суботін Андрій Анатолійович</cp:lastModifiedBy>
  <cp:revision>81</cp:revision>
  <dcterms:created xsi:type="dcterms:W3CDTF">2020-10-02T20:57:03Z</dcterms:created>
  <dcterms:modified xsi:type="dcterms:W3CDTF">2020-10-21T08:05:10Z</dcterms:modified>
</cp:coreProperties>
</file>