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6" r:id="rId6"/>
    <p:sldId id="262" r:id="rId7"/>
    <p:sldId id="263" r:id="rId8"/>
    <p:sldId id="267" r:id="rId9"/>
    <p:sldId id="264" r:id="rId10"/>
    <p:sldId id="265" r:id="rId11"/>
    <p:sldId id="261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7" autoAdjust="0"/>
  </p:normalViewPr>
  <p:slideViewPr>
    <p:cSldViewPr snapToGrid="0">
      <p:cViewPr varScale="1">
        <p:scale>
          <a:sx n="99" d="100"/>
          <a:sy n="99" d="100"/>
        </p:scale>
        <p:origin x="96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933F7E-2A70-429D-B543-B1E0D77B3C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7EBFF3-BDDB-4C8B-AF89-0E8F69DA2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4DC389-7135-4CC7-9294-15EB2E88F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77FB7E-53C5-409B-A586-5703AB58F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79A6C7-92F2-4DF1-815A-720532065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6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DFFEE-D4F5-4E6A-826C-981192218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2964AD-A3BE-4F0C-AED1-596F1C2D0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14DA8F-FECD-42D9-B7B3-7150B496A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8F05E8-B4D7-41FE-B2C7-32E10B63F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852631-E26E-4127-967A-EFD591D5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30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86D6B8C-76A5-473F-8501-4F39391CAA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BA2149-1F9E-453C-94F5-7BF42FC2D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A8544A-9D1E-4A97-B75F-D9A26187C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093ED8-2EEA-4B96-9374-E8C4101FA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53E518-1B19-42F2-B244-CB599F77D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35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6C0469-216D-43E7-BBFA-ABDF3FFC2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B65F29-00A7-48D8-8D00-75B751173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AC6045-9EDD-421B-AE10-70BEF60F0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9B11EA-54F6-4E32-B3F5-515A16C7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D7D68D-83C5-405C-92DC-6A34CB35E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41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6784B0-FCF5-4861-926C-EBBE98B95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917B61-DB30-4DA3-AD63-BE39F993E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BD5952-F7AC-41A2-BC89-AE4FAD28A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CE4A88-FC85-4654-9C30-0F6407703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A20554-04FF-4286-B506-A488D5E09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99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FB0148-583E-4F99-A0A3-A57B2415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3BB801-EE7B-478D-A9F3-7AF7AC80F5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0A1CC8-614D-445B-8F6B-C57898000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D6436A-02D2-4411-BF9B-C431BBF1F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925AB9-0D94-4945-B1F5-E9A0CFEC3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1214DC-477A-4A24-8D2D-9A85A613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52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4CBBD8-A532-4F3A-8598-B1C24E854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17871D-415D-49A0-9890-125894264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F6D4FF-BCD3-43FB-8791-6A1DD96D1A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A75E3E9-569C-44F7-A851-5EF825B081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81B12D-C284-4513-902B-D845F9DB5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6ADD5EF-5F35-4A6B-B55D-0C1F35C1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5F72891-3829-43D0-A2EF-60B548D42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3B95FE5-2D0F-4217-8286-3D214C58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72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F13E3-FD1B-4FC8-B247-CFAAAF71E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9A811FA-D74C-493B-86E2-FDFBA9D76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0C7CCC7-CBD1-4E51-8AC0-55E816987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7D36E37-77FD-4E5F-95BC-D0816F1EC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560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728CC5-B4CA-482E-987D-2AC389E49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10E7549-C7C7-4B14-AB39-846A20A83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9DAC2C0-741D-4746-B84E-ED290ADA5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9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65262-656A-4E98-85C9-43F0001DF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D9A1D5-126C-4EB4-8B2D-CE2A9E079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5C3C61-B801-4F12-8892-D315B2B504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B0CF92-58A5-4EF1-B884-7F42F780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9B0D8F-A8F7-46DE-9A5C-FB6BF73E0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0FE224-7B9B-4292-8FE6-8331CC205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31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9A231B-460D-4C44-91E2-376988BEE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E30F4C8-92CB-447C-85D2-092515B2E2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1D77BC-1A97-4638-9EC9-FF35546CEC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C991DC-854C-4473-918D-5A996FAB1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6AD5EA-830D-4B3A-A73D-1F9BE971E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390C33-D399-4461-B545-61968A2D8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89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A344B8-2D22-4BEB-A6CF-27498BE2C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D8A9C6-9397-4AF1-AD45-DF9F378E2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AED75A-8B08-4B9D-A2EC-6743FD74FD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598CE-5BE1-4CC2-B668-855E1CAB8612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99C253-371E-44D5-927D-C8DE37000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DBC3A6-499A-4F80-9E43-CAE85E41E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2CD74-F355-42DB-9893-771A03242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01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12167-9ACB-4EB3-A53D-25C7910E6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7878"/>
            <a:ext cx="10515600" cy="857006"/>
          </a:xfrm>
        </p:spPr>
        <p:txBody>
          <a:bodyPr>
            <a:normAutofit/>
          </a:bodyPr>
          <a:lstStyle/>
          <a:p>
            <a:r>
              <a:rPr lang="uk-UA" sz="3600" b="1" dirty="0"/>
              <a:t>Моделі феномену «міжнародні відносини»</a:t>
            </a: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1F0A09-9B68-4459-88A2-07E6CB108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/>
              <a:t>Державоцентрична</a:t>
            </a:r>
            <a:r>
              <a:rPr lang="uk-UA" dirty="0"/>
              <a:t> модель</a:t>
            </a:r>
          </a:p>
          <a:p>
            <a:r>
              <a:rPr lang="uk-UA" dirty="0"/>
              <a:t>Транснаціональна модель</a:t>
            </a:r>
          </a:p>
          <a:p>
            <a:r>
              <a:rPr lang="uk-UA" dirty="0"/>
              <a:t>Системна модель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495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1FF48-FB95-417C-AD75-AE469A5EE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044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Системна модель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C5F690-AF13-4001-B270-FF7E2B951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5140"/>
            <a:ext cx="10515600" cy="435133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Міжнародні відносини – сукупність інтеграційних зав'язків, що відтворюють історичну цивілізаційну цілісність людства.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uk-UA" sz="2400" dirty="0">
                <a:solidFill>
                  <a:prstClr val="black"/>
                </a:solidFill>
                <a:latin typeface="Calibri" panose="020F0502020204030204"/>
              </a:rPr>
              <a:t>Зовнішня політика – політична діяльність елемента системи, що здійснюється з метою контролю за його зовнішнім оточенням у </a:t>
            </a:r>
            <a:r>
              <a:rPr lang="uk-UA" sz="2400" dirty="0" err="1">
                <a:solidFill>
                  <a:prstClr val="black"/>
                </a:solidFill>
                <a:latin typeface="Calibri" panose="020F0502020204030204"/>
              </a:rPr>
              <a:t>внутрішньосистемному</a:t>
            </a:r>
            <a:r>
              <a:rPr lang="uk-UA" sz="2400" dirty="0">
                <a:solidFill>
                  <a:prstClr val="black"/>
                </a:solidFill>
                <a:latin typeface="Calibri" panose="020F0502020204030204"/>
              </a:rPr>
              <a:t> контексті.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uk-UA" sz="2400" dirty="0">
                <a:solidFill>
                  <a:prstClr val="black"/>
                </a:solidFill>
                <a:latin typeface="Calibri" panose="020F0502020204030204"/>
              </a:rPr>
              <a:t>Міжнародна політика – сукупність системних процесів спрямованих на забезпечення саморегуляції та адаптації системи міжнародних відносин.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uk-UA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273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135A40-FF7E-452D-A832-D53043E44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1498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Системна модель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0A5711-AB98-4D14-9746-E85E972FA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4546"/>
            <a:ext cx="10515600" cy="4972417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МВ &gt; МП &gt; ∑ ЗП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Ендогенні фактори &lt; Екзогенні фактори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Суб’єктивність </a:t>
            </a:r>
            <a:r>
              <a:rPr kumimoji="0" lang="uk-UA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процесів &lt;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Об’єктивність процесів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uk-UA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Міжнародний характер події визначається особливою функціональністю (призначенням) взаємодії.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681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7950A-2AE1-4B84-8EA2-B5395AA79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5460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Маятник Фуко - </a:t>
            </a:r>
            <a:r>
              <a:rPr kumimoji="0" lang="uk-UA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Моргентау</a:t>
            </a:r>
            <a:endParaRPr lang="ru-RU"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EE04FAB-352E-45A3-A15E-CA7D766DB9B8}"/>
              </a:ext>
            </a:extLst>
          </p:cNvPr>
          <p:cNvCxnSpPr>
            <a:cxnSpLocks/>
          </p:cNvCxnSpPr>
          <p:nvPr/>
        </p:nvCxnSpPr>
        <p:spPr>
          <a:xfrm flipV="1">
            <a:off x="2980592" y="1784838"/>
            <a:ext cx="2681654" cy="27695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502A9D5-7B32-4CB6-83F9-74D8B91F711D}"/>
              </a:ext>
            </a:extLst>
          </p:cNvPr>
          <p:cNvCxnSpPr/>
          <p:nvPr/>
        </p:nvCxnSpPr>
        <p:spPr>
          <a:xfrm flipH="1">
            <a:off x="5591908" y="1793631"/>
            <a:ext cx="61546" cy="28750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7DBC548C-02C6-4774-84CE-8100E08A3A8F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5662246" y="1784838"/>
            <a:ext cx="2620110" cy="28838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Овал 15">
            <a:extLst>
              <a:ext uri="{FF2B5EF4-FFF2-40B4-BE49-F238E27FC236}">
                <a16:creationId xmlns:a16="http://schemas.microsoft.com/office/drawing/2014/main" id="{AD4A6EA4-E474-4883-B1E4-E82F3B2CA4C9}"/>
              </a:ext>
            </a:extLst>
          </p:cNvPr>
          <p:cNvSpPr/>
          <p:nvPr/>
        </p:nvSpPr>
        <p:spPr>
          <a:xfrm>
            <a:off x="1934307" y="4554415"/>
            <a:ext cx="1846385" cy="166174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2679AC65-0C92-4CBB-B3F9-471687A36247}"/>
              </a:ext>
            </a:extLst>
          </p:cNvPr>
          <p:cNvSpPr/>
          <p:nvPr/>
        </p:nvSpPr>
        <p:spPr>
          <a:xfrm>
            <a:off x="4646735" y="4668715"/>
            <a:ext cx="1846385" cy="166174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A760748E-BE1D-4B42-9832-590F312A824A}"/>
              </a:ext>
            </a:extLst>
          </p:cNvPr>
          <p:cNvSpPr/>
          <p:nvPr/>
        </p:nvSpPr>
        <p:spPr>
          <a:xfrm>
            <a:off x="7359163" y="4668715"/>
            <a:ext cx="1846385" cy="166174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34636D-B018-4A4A-9043-4606B2CEE77E}"/>
              </a:ext>
            </a:extLst>
          </p:cNvPr>
          <p:cNvSpPr txBox="1"/>
          <p:nvPr/>
        </p:nvSpPr>
        <p:spPr>
          <a:xfrm>
            <a:off x="2492618" y="5130256"/>
            <a:ext cx="729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ДЦМ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4DFFF5-2D1A-4AFD-9638-9C933E197C8C}"/>
              </a:ext>
            </a:extLst>
          </p:cNvPr>
          <p:cNvSpPr txBox="1"/>
          <p:nvPr/>
        </p:nvSpPr>
        <p:spPr>
          <a:xfrm>
            <a:off x="5253404" y="5200622"/>
            <a:ext cx="63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ТНМ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0D6D0A-642B-4825-9AB9-19D62B4F598C}"/>
              </a:ext>
            </a:extLst>
          </p:cNvPr>
          <p:cNvSpPr txBox="1"/>
          <p:nvPr/>
        </p:nvSpPr>
        <p:spPr>
          <a:xfrm>
            <a:off x="8001001" y="5200622"/>
            <a:ext cx="562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СМ</a:t>
            </a:r>
            <a:endParaRPr lang="ru-RU" dirty="0"/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83F3073-77CD-40C0-AE26-394084582517}"/>
              </a:ext>
            </a:extLst>
          </p:cNvPr>
          <p:cNvCxnSpPr/>
          <p:nvPr/>
        </p:nvCxnSpPr>
        <p:spPr>
          <a:xfrm>
            <a:off x="3886200" y="4009292"/>
            <a:ext cx="13672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DADB9784-97BD-4F9E-99AF-0A217180D7AD}"/>
              </a:ext>
            </a:extLst>
          </p:cNvPr>
          <p:cNvCxnSpPr/>
          <p:nvPr/>
        </p:nvCxnSpPr>
        <p:spPr>
          <a:xfrm>
            <a:off x="5886450" y="4009292"/>
            <a:ext cx="14727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340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E41EF-5308-4CB0-8783-40EE95B8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1837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Маятник Фуко - </a:t>
            </a:r>
            <a:r>
              <a:rPr kumimoji="0" lang="uk-UA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Моргентау</a:t>
            </a:r>
            <a:endParaRPr lang="ru-RU" dirty="0"/>
          </a:p>
        </p:txBody>
      </p:sp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D6DF3BFB-4A02-4A31-8745-64DA4446653D}"/>
              </a:ext>
            </a:extLst>
          </p:cNvPr>
          <p:cNvSpPr/>
          <p:nvPr/>
        </p:nvSpPr>
        <p:spPr>
          <a:xfrm>
            <a:off x="1406769" y="2215270"/>
            <a:ext cx="7921869" cy="2216053"/>
          </a:xfrm>
          <a:custGeom>
            <a:avLst/>
            <a:gdLst>
              <a:gd name="connsiteX0" fmla="*/ 0 w 7921869"/>
              <a:gd name="connsiteY0" fmla="*/ 2040207 h 2216053"/>
              <a:gd name="connsiteX1" fmla="*/ 729762 w 7921869"/>
              <a:gd name="connsiteY1" fmla="*/ 392 h 2216053"/>
              <a:gd name="connsiteX2" fmla="*/ 1626577 w 7921869"/>
              <a:gd name="connsiteY2" fmla="*/ 2180884 h 2216053"/>
              <a:gd name="connsiteX3" fmla="*/ 2268416 w 7921869"/>
              <a:gd name="connsiteY3" fmla="*/ 61938 h 2216053"/>
              <a:gd name="connsiteX4" fmla="*/ 3156439 w 7921869"/>
              <a:gd name="connsiteY4" fmla="*/ 2216053 h 2216053"/>
              <a:gd name="connsiteX5" fmla="*/ 3851031 w 7921869"/>
              <a:gd name="connsiteY5" fmla="*/ 61938 h 2216053"/>
              <a:gd name="connsiteX6" fmla="*/ 4651131 w 7921869"/>
              <a:gd name="connsiteY6" fmla="*/ 2180884 h 2216053"/>
              <a:gd name="connsiteX7" fmla="*/ 5336931 w 7921869"/>
              <a:gd name="connsiteY7" fmla="*/ 53145 h 2216053"/>
              <a:gd name="connsiteX8" fmla="*/ 6286500 w 7921869"/>
              <a:gd name="connsiteY8" fmla="*/ 2180884 h 2216053"/>
              <a:gd name="connsiteX9" fmla="*/ 7156939 w 7921869"/>
              <a:gd name="connsiteY9" fmla="*/ 149861 h 2216053"/>
              <a:gd name="connsiteX10" fmla="*/ 7921869 w 7921869"/>
              <a:gd name="connsiteY10" fmla="*/ 2198468 h 2216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21869" h="2216053">
                <a:moveTo>
                  <a:pt x="0" y="2040207"/>
                </a:moveTo>
                <a:cubicBezTo>
                  <a:pt x="229333" y="1008576"/>
                  <a:pt x="458666" y="-23054"/>
                  <a:pt x="729762" y="392"/>
                </a:cubicBezTo>
                <a:cubicBezTo>
                  <a:pt x="1000858" y="23838"/>
                  <a:pt x="1370135" y="2170626"/>
                  <a:pt x="1626577" y="2180884"/>
                </a:cubicBezTo>
                <a:cubicBezTo>
                  <a:pt x="1883019" y="2191142"/>
                  <a:pt x="2013439" y="56076"/>
                  <a:pt x="2268416" y="61938"/>
                </a:cubicBezTo>
                <a:cubicBezTo>
                  <a:pt x="2523393" y="67799"/>
                  <a:pt x="2892670" y="2216053"/>
                  <a:pt x="3156439" y="2216053"/>
                </a:cubicBezTo>
                <a:cubicBezTo>
                  <a:pt x="3420208" y="2216053"/>
                  <a:pt x="3601916" y="67799"/>
                  <a:pt x="3851031" y="61938"/>
                </a:cubicBezTo>
                <a:cubicBezTo>
                  <a:pt x="4100146" y="56076"/>
                  <a:pt x="4403481" y="2182350"/>
                  <a:pt x="4651131" y="2180884"/>
                </a:cubicBezTo>
                <a:cubicBezTo>
                  <a:pt x="4898781" y="2179419"/>
                  <a:pt x="5064370" y="53145"/>
                  <a:pt x="5336931" y="53145"/>
                </a:cubicBezTo>
                <a:cubicBezTo>
                  <a:pt x="5609492" y="53145"/>
                  <a:pt x="5983165" y="2164765"/>
                  <a:pt x="6286500" y="2180884"/>
                </a:cubicBezTo>
                <a:cubicBezTo>
                  <a:pt x="6589835" y="2197003"/>
                  <a:pt x="6884378" y="146930"/>
                  <a:pt x="7156939" y="149861"/>
                </a:cubicBezTo>
                <a:cubicBezTo>
                  <a:pt x="7429500" y="152792"/>
                  <a:pt x="7675684" y="1175630"/>
                  <a:pt x="7921869" y="2198468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78B97C-C9CB-4624-9491-5E46FB83CAA3}"/>
              </a:ext>
            </a:extLst>
          </p:cNvPr>
          <p:cNvSpPr txBox="1"/>
          <p:nvPr/>
        </p:nvSpPr>
        <p:spPr>
          <a:xfrm>
            <a:off x="1143000" y="4510454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ДЦМ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DD4ABF-9354-48DB-A582-8C20A7AA371E}"/>
              </a:ext>
            </a:extLst>
          </p:cNvPr>
          <p:cNvSpPr txBox="1"/>
          <p:nvPr/>
        </p:nvSpPr>
        <p:spPr>
          <a:xfrm>
            <a:off x="1846385" y="176680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СМ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F9BDE7-6BE3-4F2D-82F2-64C6ADC8711F}"/>
              </a:ext>
            </a:extLst>
          </p:cNvPr>
          <p:cNvSpPr txBox="1"/>
          <p:nvPr/>
        </p:nvSpPr>
        <p:spPr>
          <a:xfrm>
            <a:off x="3472961" y="184593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СМ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37D66C-3F4B-4016-B00F-1BCFEC2BE81B}"/>
              </a:ext>
            </a:extLst>
          </p:cNvPr>
          <p:cNvSpPr txBox="1"/>
          <p:nvPr/>
        </p:nvSpPr>
        <p:spPr>
          <a:xfrm>
            <a:off x="5002822" y="184593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СМ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4C1FCA-7A80-4AE4-BC05-E2398ABCAA55}"/>
              </a:ext>
            </a:extLst>
          </p:cNvPr>
          <p:cNvSpPr txBox="1"/>
          <p:nvPr/>
        </p:nvSpPr>
        <p:spPr>
          <a:xfrm>
            <a:off x="6510701" y="184593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СМ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2DEC4-2A9E-46A6-9833-DB49AC1DCCDE}"/>
              </a:ext>
            </a:extLst>
          </p:cNvPr>
          <p:cNvSpPr txBox="1"/>
          <p:nvPr/>
        </p:nvSpPr>
        <p:spPr>
          <a:xfrm>
            <a:off x="8286747" y="184593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СМ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E2B380-9F28-4ECA-9E44-13DE23BDDE47}"/>
              </a:ext>
            </a:extLst>
          </p:cNvPr>
          <p:cNvSpPr txBox="1"/>
          <p:nvPr/>
        </p:nvSpPr>
        <p:spPr>
          <a:xfrm>
            <a:off x="2681654" y="4510454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ДЦМ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B57DD5-427D-41C2-BA70-47745766693A}"/>
              </a:ext>
            </a:extLst>
          </p:cNvPr>
          <p:cNvSpPr txBox="1"/>
          <p:nvPr/>
        </p:nvSpPr>
        <p:spPr>
          <a:xfrm>
            <a:off x="4220308" y="4475285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ДЦМ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B0E417-4D0B-4C15-9E30-690A870D09D9}"/>
              </a:ext>
            </a:extLst>
          </p:cNvPr>
          <p:cNvSpPr txBox="1"/>
          <p:nvPr/>
        </p:nvSpPr>
        <p:spPr>
          <a:xfrm>
            <a:off x="5744307" y="4475285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ДЦМ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183433-8B95-4E30-87BA-39FDF193D95D}"/>
              </a:ext>
            </a:extLst>
          </p:cNvPr>
          <p:cNvSpPr txBox="1"/>
          <p:nvPr/>
        </p:nvSpPr>
        <p:spPr>
          <a:xfrm>
            <a:off x="7297616" y="4475285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ДЦМ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057AF6-D8B7-43E1-A446-CC12A17BF3CE}"/>
              </a:ext>
            </a:extLst>
          </p:cNvPr>
          <p:cNvSpPr txBox="1"/>
          <p:nvPr/>
        </p:nvSpPr>
        <p:spPr>
          <a:xfrm>
            <a:off x="8976945" y="4475285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ДЦМ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ED80B9-9953-4148-87E8-3A084CE21328}"/>
              </a:ext>
            </a:extLst>
          </p:cNvPr>
          <p:cNvSpPr txBox="1"/>
          <p:nvPr/>
        </p:nvSpPr>
        <p:spPr>
          <a:xfrm>
            <a:off x="624254" y="2980592"/>
            <a:ext cx="63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ТНМ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45516F-6DD1-4928-A43A-6E9C56E53BBC}"/>
              </a:ext>
            </a:extLst>
          </p:cNvPr>
          <p:cNvSpPr txBox="1"/>
          <p:nvPr/>
        </p:nvSpPr>
        <p:spPr>
          <a:xfrm>
            <a:off x="2681654" y="2980592"/>
            <a:ext cx="63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ТНМ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CB4247-83CE-4FBD-B1D4-D39CC56C95F1}"/>
              </a:ext>
            </a:extLst>
          </p:cNvPr>
          <p:cNvSpPr txBox="1"/>
          <p:nvPr/>
        </p:nvSpPr>
        <p:spPr>
          <a:xfrm>
            <a:off x="4220308" y="2980592"/>
            <a:ext cx="63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ТНМ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3D5787-19E5-48DE-A0D5-20A4C3291974}"/>
              </a:ext>
            </a:extLst>
          </p:cNvPr>
          <p:cNvSpPr txBox="1"/>
          <p:nvPr/>
        </p:nvSpPr>
        <p:spPr>
          <a:xfrm>
            <a:off x="5744307" y="2980592"/>
            <a:ext cx="63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ТНМ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E90619-21BD-4203-BE24-C7B07557EA2C}"/>
              </a:ext>
            </a:extLst>
          </p:cNvPr>
          <p:cNvSpPr txBox="1"/>
          <p:nvPr/>
        </p:nvSpPr>
        <p:spPr>
          <a:xfrm>
            <a:off x="7394333" y="2980592"/>
            <a:ext cx="63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ТНМ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DD4B91-14A4-4804-B026-CF1437DD1FB5}"/>
              </a:ext>
            </a:extLst>
          </p:cNvPr>
          <p:cNvSpPr txBox="1"/>
          <p:nvPr/>
        </p:nvSpPr>
        <p:spPr>
          <a:xfrm>
            <a:off x="9204082" y="2980592"/>
            <a:ext cx="63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ТНМ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193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66F64-041F-4FD1-AA06-15CD15E94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9952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Маятник Фуко - </a:t>
            </a:r>
            <a:r>
              <a:rPr kumimoji="0" lang="uk-UA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Моргентау</a:t>
            </a:r>
            <a:endParaRPr lang="ru-RU" dirty="0"/>
          </a:p>
        </p:txBody>
      </p:sp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A015758D-43A6-4D83-A201-C7E70C716834}"/>
              </a:ext>
            </a:extLst>
          </p:cNvPr>
          <p:cNvSpPr/>
          <p:nvPr/>
        </p:nvSpPr>
        <p:spPr>
          <a:xfrm>
            <a:off x="1468315" y="1336694"/>
            <a:ext cx="9038493" cy="3270475"/>
          </a:xfrm>
          <a:custGeom>
            <a:avLst/>
            <a:gdLst>
              <a:gd name="connsiteX0" fmla="*/ 0 w 9038493"/>
              <a:gd name="connsiteY0" fmla="*/ 3270475 h 3270475"/>
              <a:gd name="connsiteX1" fmla="*/ 272562 w 9038493"/>
              <a:gd name="connsiteY1" fmla="*/ 2443998 h 3270475"/>
              <a:gd name="connsiteX2" fmla="*/ 430823 w 9038493"/>
              <a:gd name="connsiteY2" fmla="*/ 2101098 h 3270475"/>
              <a:gd name="connsiteX3" fmla="*/ 764931 w 9038493"/>
              <a:gd name="connsiteY3" fmla="*/ 2962744 h 3270475"/>
              <a:gd name="connsiteX4" fmla="*/ 1019908 w 9038493"/>
              <a:gd name="connsiteY4" fmla="*/ 2452791 h 3270475"/>
              <a:gd name="connsiteX5" fmla="*/ 1327639 w 9038493"/>
              <a:gd name="connsiteY5" fmla="*/ 2927575 h 3270475"/>
              <a:gd name="connsiteX6" fmla="*/ 2206870 w 9038493"/>
              <a:gd name="connsiteY6" fmla="*/ 1555975 h 3270475"/>
              <a:gd name="connsiteX7" fmla="*/ 2901462 w 9038493"/>
              <a:gd name="connsiteY7" fmla="*/ 2584675 h 3270475"/>
              <a:gd name="connsiteX8" fmla="*/ 3464170 w 9038493"/>
              <a:gd name="connsiteY8" fmla="*/ 1318583 h 3270475"/>
              <a:gd name="connsiteX9" fmla="*/ 3974123 w 9038493"/>
              <a:gd name="connsiteY9" fmla="*/ 2549506 h 3270475"/>
              <a:gd name="connsiteX10" fmla="*/ 4765431 w 9038493"/>
              <a:gd name="connsiteY10" fmla="*/ 1046021 h 3270475"/>
              <a:gd name="connsiteX11" fmla="*/ 5231423 w 9038493"/>
              <a:gd name="connsiteY11" fmla="*/ 1995591 h 3270475"/>
              <a:gd name="connsiteX12" fmla="*/ 5961185 w 9038493"/>
              <a:gd name="connsiteY12" fmla="*/ 307468 h 3270475"/>
              <a:gd name="connsiteX13" fmla="*/ 6646985 w 9038493"/>
              <a:gd name="connsiteY13" fmla="*/ 1679068 h 3270475"/>
              <a:gd name="connsiteX14" fmla="*/ 7200900 w 9038493"/>
              <a:gd name="connsiteY14" fmla="*/ 826214 h 3270475"/>
              <a:gd name="connsiteX15" fmla="*/ 7535008 w 9038493"/>
              <a:gd name="connsiteY15" fmla="*/ 1512014 h 3270475"/>
              <a:gd name="connsiteX16" fmla="*/ 8299939 w 9038493"/>
              <a:gd name="connsiteY16" fmla="*/ 8529 h 3270475"/>
              <a:gd name="connsiteX17" fmla="*/ 9038493 w 9038493"/>
              <a:gd name="connsiteY17" fmla="*/ 861383 h 3270475"/>
              <a:gd name="connsiteX18" fmla="*/ 9038493 w 9038493"/>
              <a:gd name="connsiteY18" fmla="*/ 861383 h 3270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038493" h="3270475">
                <a:moveTo>
                  <a:pt x="0" y="3270475"/>
                </a:moveTo>
                <a:cubicBezTo>
                  <a:pt x="100379" y="2954684"/>
                  <a:pt x="200758" y="2638894"/>
                  <a:pt x="272562" y="2443998"/>
                </a:cubicBezTo>
                <a:cubicBezTo>
                  <a:pt x="344366" y="2249102"/>
                  <a:pt x="348762" y="2014640"/>
                  <a:pt x="430823" y="2101098"/>
                </a:cubicBezTo>
                <a:cubicBezTo>
                  <a:pt x="512885" y="2187556"/>
                  <a:pt x="666750" y="2904128"/>
                  <a:pt x="764931" y="2962744"/>
                </a:cubicBezTo>
                <a:cubicBezTo>
                  <a:pt x="863112" y="3021359"/>
                  <a:pt x="926123" y="2458652"/>
                  <a:pt x="1019908" y="2452791"/>
                </a:cubicBezTo>
                <a:cubicBezTo>
                  <a:pt x="1113693" y="2446930"/>
                  <a:pt x="1129812" y="3077044"/>
                  <a:pt x="1327639" y="2927575"/>
                </a:cubicBezTo>
                <a:cubicBezTo>
                  <a:pt x="1525466" y="2778106"/>
                  <a:pt x="1944566" y="1613125"/>
                  <a:pt x="2206870" y="1555975"/>
                </a:cubicBezTo>
                <a:cubicBezTo>
                  <a:pt x="2469174" y="1498825"/>
                  <a:pt x="2691912" y="2624240"/>
                  <a:pt x="2901462" y="2584675"/>
                </a:cubicBezTo>
                <a:cubicBezTo>
                  <a:pt x="3111012" y="2545110"/>
                  <a:pt x="3285393" y="1324444"/>
                  <a:pt x="3464170" y="1318583"/>
                </a:cubicBezTo>
                <a:cubicBezTo>
                  <a:pt x="3642947" y="1312722"/>
                  <a:pt x="3757246" y="2594933"/>
                  <a:pt x="3974123" y="2549506"/>
                </a:cubicBezTo>
                <a:cubicBezTo>
                  <a:pt x="4191000" y="2504079"/>
                  <a:pt x="4555881" y="1138340"/>
                  <a:pt x="4765431" y="1046021"/>
                </a:cubicBezTo>
                <a:cubicBezTo>
                  <a:pt x="4974981" y="953702"/>
                  <a:pt x="5032131" y="2118683"/>
                  <a:pt x="5231423" y="1995591"/>
                </a:cubicBezTo>
                <a:cubicBezTo>
                  <a:pt x="5430715" y="1872499"/>
                  <a:pt x="5725258" y="360222"/>
                  <a:pt x="5961185" y="307468"/>
                </a:cubicBezTo>
                <a:cubicBezTo>
                  <a:pt x="6197112" y="254714"/>
                  <a:pt x="6440366" y="1592610"/>
                  <a:pt x="6646985" y="1679068"/>
                </a:cubicBezTo>
                <a:cubicBezTo>
                  <a:pt x="6853604" y="1765526"/>
                  <a:pt x="7052896" y="854056"/>
                  <a:pt x="7200900" y="826214"/>
                </a:cubicBezTo>
                <a:cubicBezTo>
                  <a:pt x="7348904" y="798372"/>
                  <a:pt x="7351835" y="1648295"/>
                  <a:pt x="7535008" y="1512014"/>
                </a:cubicBezTo>
                <a:cubicBezTo>
                  <a:pt x="7718181" y="1375733"/>
                  <a:pt x="8049358" y="116967"/>
                  <a:pt x="8299939" y="8529"/>
                </a:cubicBezTo>
                <a:cubicBezTo>
                  <a:pt x="8550520" y="-99909"/>
                  <a:pt x="9038493" y="861383"/>
                  <a:pt x="9038493" y="861383"/>
                </a:cubicBezTo>
                <a:lnTo>
                  <a:pt x="9038493" y="861383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CA646E6-9CE1-437A-90D3-88CC4F8EFD98}"/>
              </a:ext>
            </a:extLst>
          </p:cNvPr>
          <p:cNvSpPr/>
          <p:nvPr/>
        </p:nvSpPr>
        <p:spPr>
          <a:xfrm>
            <a:off x="838201" y="5064369"/>
            <a:ext cx="867508" cy="4569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ДЦМ</a:t>
            </a:r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1966468-2316-4126-89D9-BA54D577A7EC}"/>
              </a:ext>
            </a:extLst>
          </p:cNvPr>
          <p:cNvSpPr/>
          <p:nvPr/>
        </p:nvSpPr>
        <p:spPr>
          <a:xfrm>
            <a:off x="1689588" y="5064368"/>
            <a:ext cx="867508" cy="4569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ТНМ</a:t>
            </a:r>
            <a:endParaRPr lang="ru-RU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5E8AE37-F751-4037-91DF-F297199315FD}"/>
              </a:ext>
            </a:extLst>
          </p:cNvPr>
          <p:cNvSpPr/>
          <p:nvPr/>
        </p:nvSpPr>
        <p:spPr>
          <a:xfrm>
            <a:off x="2557096" y="5064367"/>
            <a:ext cx="867508" cy="4569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СМ</a:t>
            </a:r>
            <a:endParaRPr lang="ru-RU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25271C1-D878-4973-9A03-ADA123B58454}"/>
              </a:ext>
            </a:extLst>
          </p:cNvPr>
          <p:cNvSpPr/>
          <p:nvPr/>
        </p:nvSpPr>
        <p:spPr>
          <a:xfrm>
            <a:off x="3408483" y="5064369"/>
            <a:ext cx="867508" cy="4569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ТНМ</a:t>
            </a:r>
            <a:endParaRPr lang="ru-RU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FCEA699-8C72-474E-A69A-4D2C641D6D46}"/>
              </a:ext>
            </a:extLst>
          </p:cNvPr>
          <p:cNvSpPr/>
          <p:nvPr/>
        </p:nvSpPr>
        <p:spPr>
          <a:xfrm>
            <a:off x="4275991" y="5064367"/>
            <a:ext cx="867508" cy="4569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ТНМ</a:t>
            </a:r>
            <a:endParaRPr lang="ru-RU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17B0B4F-1542-4606-B150-2E70C5720B55}"/>
              </a:ext>
            </a:extLst>
          </p:cNvPr>
          <p:cNvSpPr/>
          <p:nvPr/>
        </p:nvSpPr>
        <p:spPr>
          <a:xfrm>
            <a:off x="5143499" y="5064369"/>
            <a:ext cx="867509" cy="4569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СМ</a:t>
            </a:r>
            <a:endParaRPr lang="ru-RU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3FFC042-6FC5-440F-AF75-57166BF36D7A}"/>
              </a:ext>
            </a:extLst>
          </p:cNvPr>
          <p:cNvSpPr/>
          <p:nvPr/>
        </p:nvSpPr>
        <p:spPr>
          <a:xfrm>
            <a:off x="5994886" y="5064369"/>
            <a:ext cx="867509" cy="4569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ТНМ</a:t>
            </a:r>
            <a:endParaRPr lang="ru-RU" dirty="0"/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87547EBB-6272-420A-B30A-714C9F2CD075}"/>
              </a:ext>
            </a:extLst>
          </p:cNvPr>
          <p:cNvCxnSpPr/>
          <p:nvPr/>
        </p:nvCxnSpPr>
        <p:spPr>
          <a:xfrm flipV="1">
            <a:off x="2628900" y="2787162"/>
            <a:ext cx="7877908" cy="189034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6E31407-14F0-440D-AFED-0B74CBDB7FF7}"/>
              </a:ext>
            </a:extLst>
          </p:cNvPr>
          <p:cNvSpPr/>
          <p:nvPr/>
        </p:nvSpPr>
        <p:spPr>
          <a:xfrm>
            <a:off x="6862395" y="5064369"/>
            <a:ext cx="867509" cy="4569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ДЦМ</a:t>
            </a:r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533AEDD-D5D9-42B5-826A-F78E3BA15266}"/>
              </a:ext>
            </a:extLst>
          </p:cNvPr>
          <p:cNvSpPr/>
          <p:nvPr/>
        </p:nvSpPr>
        <p:spPr>
          <a:xfrm>
            <a:off x="7729904" y="5064369"/>
            <a:ext cx="867509" cy="4569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ТНМ</a:t>
            </a:r>
            <a:endParaRPr lang="ru-RU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BD8B55A-2AE6-4665-AE0B-73CF925FC1DA}"/>
              </a:ext>
            </a:extLst>
          </p:cNvPr>
          <p:cNvSpPr/>
          <p:nvPr/>
        </p:nvSpPr>
        <p:spPr>
          <a:xfrm>
            <a:off x="8597413" y="5064369"/>
            <a:ext cx="867509" cy="4569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СМ</a:t>
            </a:r>
            <a:endParaRPr lang="ru-RU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F3639B9-B19F-49D9-A49A-AF51F738FE5A}"/>
              </a:ext>
            </a:extLst>
          </p:cNvPr>
          <p:cNvSpPr/>
          <p:nvPr/>
        </p:nvSpPr>
        <p:spPr>
          <a:xfrm>
            <a:off x="9464922" y="5064369"/>
            <a:ext cx="867509" cy="4569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ТНМ</a:t>
            </a:r>
            <a:endParaRPr lang="ru-RU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04768D9A-4D3E-4DC7-A9FE-C11EF88CFD3C}"/>
              </a:ext>
            </a:extLst>
          </p:cNvPr>
          <p:cNvSpPr/>
          <p:nvPr/>
        </p:nvSpPr>
        <p:spPr>
          <a:xfrm>
            <a:off x="10332431" y="5064369"/>
            <a:ext cx="867509" cy="4569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ДЦМ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8092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9273F6-5330-4CC4-974D-A63152327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160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Типологія міжнародних відносин</a:t>
            </a:r>
            <a:endParaRPr lang="ru-RU" dirty="0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2D012E3B-7CE8-4689-B2B7-F95F32216E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251444"/>
              </p:ext>
            </p:extLst>
          </p:nvPr>
        </p:nvGraphicFramePr>
        <p:xfrm>
          <a:off x="1014046" y="1675667"/>
          <a:ext cx="10163907" cy="165295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60417">
                  <a:extLst>
                    <a:ext uri="{9D8B030D-6E8A-4147-A177-3AD203B41FA5}">
                      <a16:colId xmlns:a16="http://schemas.microsoft.com/office/drawing/2014/main" val="2727698707"/>
                    </a:ext>
                  </a:extLst>
                </a:gridCol>
                <a:gridCol w="1752500">
                  <a:extLst>
                    <a:ext uri="{9D8B030D-6E8A-4147-A177-3AD203B41FA5}">
                      <a16:colId xmlns:a16="http://schemas.microsoft.com/office/drawing/2014/main" val="1973198140"/>
                    </a:ext>
                  </a:extLst>
                </a:gridCol>
                <a:gridCol w="840846">
                  <a:extLst>
                    <a:ext uri="{9D8B030D-6E8A-4147-A177-3AD203B41FA5}">
                      <a16:colId xmlns:a16="http://schemas.microsoft.com/office/drawing/2014/main" val="345767956"/>
                    </a:ext>
                  </a:extLst>
                </a:gridCol>
                <a:gridCol w="1451565">
                  <a:extLst>
                    <a:ext uri="{9D8B030D-6E8A-4147-A177-3AD203B41FA5}">
                      <a16:colId xmlns:a16="http://schemas.microsoft.com/office/drawing/2014/main" val="1222819250"/>
                    </a:ext>
                  </a:extLst>
                </a:gridCol>
                <a:gridCol w="1368958">
                  <a:extLst>
                    <a:ext uri="{9D8B030D-6E8A-4147-A177-3AD203B41FA5}">
                      <a16:colId xmlns:a16="http://schemas.microsoft.com/office/drawing/2014/main" val="3606806853"/>
                    </a:ext>
                  </a:extLst>
                </a:gridCol>
                <a:gridCol w="755284">
                  <a:extLst>
                    <a:ext uri="{9D8B030D-6E8A-4147-A177-3AD203B41FA5}">
                      <a16:colId xmlns:a16="http://schemas.microsoft.com/office/drawing/2014/main" val="1130814464"/>
                    </a:ext>
                  </a:extLst>
                </a:gridCol>
                <a:gridCol w="2534337">
                  <a:extLst>
                    <a:ext uri="{9D8B030D-6E8A-4147-A177-3AD203B41FA5}">
                      <a16:colId xmlns:a16="http://schemas.microsoft.com/office/drawing/2014/main" val="1594979293"/>
                    </a:ext>
                  </a:extLst>
                </a:gridCol>
              </a:tblGrid>
              <a:tr h="254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Простір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локальні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регіональні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міжрегіональні</a:t>
                      </a:r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глобальні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глобальні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4380018"/>
                  </a:ext>
                </a:extLst>
              </a:tr>
              <a:tr h="263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Час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випадкові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короткочасні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середньострокові</a:t>
                      </a:r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довгострокові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довгострокові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0316032"/>
                  </a:ext>
                </a:extLst>
              </a:tr>
              <a:tr h="2373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Кількість акторів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2-х сторонні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багатосторонні</a:t>
                      </a:r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універсальні</a:t>
                      </a:r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6853025"/>
                  </a:ext>
                </a:extLst>
              </a:tr>
              <a:tr h="2198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Ранг акторів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симетричні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асиметричні</a:t>
                      </a:r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7022748"/>
                  </a:ext>
                </a:extLst>
              </a:tr>
              <a:tr h="1934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Ступень однорідності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>
                          <a:effectLst/>
                        </a:rPr>
                        <a:t>гомогенні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гетерогенні</a:t>
                      </a:r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45219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Контекст трансакції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прості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комплексні</a:t>
                      </a:r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9898791"/>
                  </a:ext>
                </a:extLst>
              </a:tr>
              <a:tr h="2549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r>
                        <a:rPr lang="uk-UA" sz="1100" noProof="0" dirty="0">
                          <a:effectLst/>
                        </a:rPr>
                        <a:t>Складність</a:t>
                      </a:r>
                      <a:r>
                        <a:rPr lang="ru-RU" sz="1100" dirty="0">
                          <a:effectLst/>
                        </a:rPr>
                        <a:t> МВ*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контакти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>
                          <a:effectLst/>
                        </a:rPr>
                        <a:t>зв’язки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взаємини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dirty="0">
                          <a:effectLst/>
                        </a:rPr>
                        <a:t>відносини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525387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DC8A2BF-3C89-44E5-9CF4-0946A4CE0C5E}"/>
              </a:ext>
            </a:extLst>
          </p:cNvPr>
          <p:cNvSpPr txBox="1"/>
          <p:nvPr/>
        </p:nvSpPr>
        <p:spPr>
          <a:xfrm>
            <a:off x="1014046" y="4296508"/>
            <a:ext cx="944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/>
              <a:t>*Агрегатний критерій трансформує кількісні параметри в якісні характері</a:t>
            </a:r>
            <a:r>
              <a:rPr lang="en-US" sz="2000" dirty="0"/>
              <a:t>c</a:t>
            </a:r>
            <a:r>
              <a:rPr lang="uk-UA" sz="2000" dirty="0"/>
              <a:t>тики</a:t>
            </a:r>
          </a:p>
          <a:p>
            <a:pPr algn="ctr"/>
            <a:r>
              <a:rPr lang="uk-UA" sz="2000" dirty="0"/>
              <a:t>1 + 2 + 3 = </a:t>
            </a:r>
            <a:r>
              <a:rPr lang="en-US" sz="2000" dirty="0"/>
              <a:t>F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36940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F17DB4-33A1-4854-B7AF-DFB33286D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8406"/>
          </a:xfrm>
        </p:spPr>
        <p:txBody>
          <a:bodyPr>
            <a:normAutofit/>
          </a:bodyPr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Типологія міжнародних відносин</a:t>
            </a:r>
            <a:endParaRPr lang="ru-RU" dirty="0"/>
          </a:p>
        </p:txBody>
      </p: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D7BA89C2-939C-4078-99D0-A1DC32C334FD}"/>
              </a:ext>
            </a:extLst>
          </p:cNvPr>
          <p:cNvSpPr/>
          <p:nvPr/>
        </p:nvSpPr>
        <p:spPr>
          <a:xfrm>
            <a:off x="5011615" y="1336695"/>
            <a:ext cx="5495193" cy="1740614"/>
          </a:xfrm>
          <a:custGeom>
            <a:avLst/>
            <a:gdLst>
              <a:gd name="connsiteX0" fmla="*/ 0 w 9038493"/>
              <a:gd name="connsiteY0" fmla="*/ 3270475 h 3270475"/>
              <a:gd name="connsiteX1" fmla="*/ 272562 w 9038493"/>
              <a:gd name="connsiteY1" fmla="*/ 2443998 h 3270475"/>
              <a:gd name="connsiteX2" fmla="*/ 430823 w 9038493"/>
              <a:gd name="connsiteY2" fmla="*/ 2101098 h 3270475"/>
              <a:gd name="connsiteX3" fmla="*/ 764931 w 9038493"/>
              <a:gd name="connsiteY3" fmla="*/ 2962744 h 3270475"/>
              <a:gd name="connsiteX4" fmla="*/ 1019908 w 9038493"/>
              <a:gd name="connsiteY4" fmla="*/ 2452791 h 3270475"/>
              <a:gd name="connsiteX5" fmla="*/ 1327639 w 9038493"/>
              <a:gd name="connsiteY5" fmla="*/ 2927575 h 3270475"/>
              <a:gd name="connsiteX6" fmla="*/ 2206870 w 9038493"/>
              <a:gd name="connsiteY6" fmla="*/ 1555975 h 3270475"/>
              <a:gd name="connsiteX7" fmla="*/ 2901462 w 9038493"/>
              <a:gd name="connsiteY7" fmla="*/ 2584675 h 3270475"/>
              <a:gd name="connsiteX8" fmla="*/ 3464170 w 9038493"/>
              <a:gd name="connsiteY8" fmla="*/ 1318583 h 3270475"/>
              <a:gd name="connsiteX9" fmla="*/ 3974123 w 9038493"/>
              <a:gd name="connsiteY9" fmla="*/ 2549506 h 3270475"/>
              <a:gd name="connsiteX10" fmla="*/ 4765431 w 9038493"/>
              <a:gd name="connsiteY10" fmla="*/ 1046021 h 3270475"/>
              <a:gd name="connsiteX11" fmla="*/ 5231423 w 9038493"/>
              <a:gd name="connsiteY11" fmla="*/ 1995591 h 3270475"/>
              <a:gd name="connsiteX12" fmla="*/ 5961185 w 9038493"/>
              <a:gd name="connsiteY12" fmla="*/ 307468 h 3270475"/>
              <a:gd name="connsiteX13" fmla="*/ 6646985 w 9038493"/>
              <a:gd name="connsiteY13" fmla="*/ 1679068 h 3270475"/>
              <a:gd name="connsiteX14" fmla="*/ 7200900 w 9038493"/>
              <a:gd name="connsiteY14" fmla="*/ 826214 h 3270475"/>
              <a:gd name="connsiteX15" fmla="*/ 7535008 w 9038493"/>
              <a:gd name="connsiteY15" fmla="*/ 1512014 h 3270475"/>
              <a:gd name="connsiteX16" fmla="*/ 8299939 w 9038493"/>
              <a:gd name="connsiteY16" fmla="*/ 8529 h 3270475"/>
              <a:gd name="connsiteX17" fmla="*/ 9038493 w 9038493"/>
              <a:gd name="connsiteY17" fmla="*/ 861383 h 3270475"/>
              <a:gd name="connsiteX18" fmla="*/ 9038493 w 9038493"/>
              <a:gd name="connsiteY18" fmla="*/ 861383 h 3270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038493" h="3270475">
                <a:moveTo>
                  <a:pt x="0" y="3270475"/>
                </a:moveTo>
                <a:cubicBezTo>
                  <a:pt x="100379" y="2954684"/>
                  <a:pt x="200758" y="2638894"/>
                  <a:pt x="272562" y="2443998"/>
                </a:cubicBezTo>
                <a:cubicBezTo>
                  <a:pt x="344366" y="2249102"/>
                  <a:pt x="348762" y="2014640"/>
                  <a:pt x="430823" y="2101098"/>
                </a:cubicBezTo>
                <a:cubicBezTo>
                  <a:pt x="512885" y="2187556"/>
                  <a:pt x="666750" y="2904128"/>
                  <a:pt x="764931" y="2962744"/>
                </a:cubicBezTo>
                <a:cubicBezTo>
                  <a:pt x="863112" y="3021359"/>
                  <a:pt x="926123" y="2458652"/>
                  <a:pt x="1019908" y="2452791"/>
                </a:cubicBezTo>
                <a:cubicBezTo>
                  <a:pt x="1113693" y="2446930"/>
                  <a:pt x="1129812" y="3077044"/>
                  <a:pt x="1327639" y="2927575"/>
                </a:cubicBezTo>
                <a:cubicBezTo>
                  <a:pt x="1525466" y="2778106"/>
                  <a:pt x="1944566" y="1613125"/>
                  <a:pt x="2206870" y="1555975"/>
                </a:cubicBezTo>
                <a:cubicBezTo>
                  <a:pt x="2469174" y="1498825"/>
                  <a:pt x="2691912" y="2624240"/>
                  <a:pt x="2901462" y="2584675"/>
                </a:cubicBezTo>
                <a:cubicBezTo>
                  <a:pt x="3111012" y="2545110"/>
                  <a:pt x="3285393" y="1324444"/>
                  <a:pt x="3464170" y="1318583"/>
                </a:cubicBezTo>
                <a:cubicBezTo>
                  <a:pt x="3642947" y="1312722"/>
                  <a:pt x="3757246" y="2594933"/>
                  <a:pt x="3974123" y="2549506"/>
                </a:cubicBezTo>
                <a:cubicBezTo>
                  <a:pt x="4191000" y="2504079"/>
                  <a:pt x="4555881" y="1138340"/>
                  <a:pt x="4765431" y="1046021"/>
                </a:cubicBezTo>
                <a:cubicBezTo>
                  <a:pt x="4974981" y="953702"/>
                  <a:pt x="5032131" y="2118683"/>
                  <a:pt x="5231423" y="1995591"/>
                </a:cubicBezTo>
                <a:cubicBezTo>
                  <a:pt x="5430715" y="1872499"/>
                  <a:pt x="5725258" y="360222"/>
                  <a:pt x="5961185" y="307468"/>
                </a:cubicBezTo>
                <a:cubicBezTo>
                  <a:pt x="6197112" y="254714"/>
                  <a:pt x="6440366" y="1592610"/>
                  <a:pt x="6646985" y="1679068"/>
                </a:cubicBezTo>
                <a:cubicBezTo>
                  <a:pt x="6853604" y="1765526"/>
                  <a:pt x="7052896" y="854056"/>
                  <a:pt x="7200900" y="826214"/>
                </a:cubicBezTo>
                <a:cubicBezTo>
                  <a:pt x="7348904" y="798372"/>
                  <a:pt x="7351835" y="1648295"/>
                  <a:pt x="7535008" y="1512014"/>
                </a:cubicBezTo>
                <a:cubicBezTo>
                  <a:pt x="7718181" y="1375733"/>
                  <a:pt x="8049358" y="116967"/>
                  <a:pt x="8299939" y="8529"/>
                </a:cubicBezTo>
                <a:cubicBezTo>
                  <a:pt x="8550520" y="-99909"/>
                  <a:pt x="9038493" y="861383"/>
                  <a:pt x="9038493" y="861383"/>
                </a:cubicBezTo>
                <a:lnTo>
                  <a:pt x="9038493" y="861383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5D988257-B1B9-44AB-953B-074B8B5DCB90}"/>
              </a:ext>
            </a:extLst>
          </p:cNvPr>
          <p:cNvCxnSpPr>
            <a:cxnSpLocks/>
          </p:cNvCxnSpPr>
          <p:nvPr/>
        </p:nvCxnSpPr>
        <p:spPr>
          <a:xfrm flipV="1">
            <a:off x="4281854" y="993532"/>
            <a:ext cx="0" cy="2250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0F86023C-F93B-4684-AD7C-464FFEE167F4}"/>
              </a:ext>
            </a:extLst>
          </p:cNvPr>
          <p:cNvCxnSpPr>
            <a:cxnSpLocks/>
          </p:cNvCxnSpPr>
          <p:nvPr/>
        </p:nvCxnSpPr>
        <p:spPr>
          <a:xfrm>
            <a:off x="4281854" y="3244362"/>
            <a:ext cx="6708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3AE4D57-51E9-40BF-967B-1168FCE9F6C9}"/>
              </a:ext>
            </a:extLst>
          </p:cNvPr>
          <p:cNvSpPr txBox="1"/>
          <p:nvPr/>
        </p:nvSpPr>
        <p:spPr>
          <a:xfrm>
            <a:off x="2722969" y="993532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Глобалізація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F1A3A2-CE29-4844-865E-D886B3E4EAFE}"/>
              </a:ext>
            </a:extLst>
          </p:cNvPr>
          <p:cNvSpPr txBox="1"/>
          <p:nvPr/>
        </p:nvSpPr>
        <p:spPr>
          <a:xfrm>
            <a:off x="9434147" y="3429000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Часова лінія</a:t>
            </a:r>
            <a:endParaRPr lang="ru-RU" dirty="0"/>
          </a:p>
        </p:txBody>
      </p:sp>
      <p:sp>
        <p:nvSpPr>
          <p:cNvPr id="16" name="Полилиния: фигура 15">
            <a:extLst>
              <a:ext uri="{FF2B5EF4-FFF2-40B4-BE49-F238E27FC236}">
                <a16:creationId xmlns:a16="http://schemas.microsoft.com/office/drawing/2014/main" id="{8E7A97A8-6568-49A5-B674-D5FC05C94400}"/>
              </a:ext>
            </a:extLst>
          </p:cNvPr>
          <p:cNvSpPr/>
          <p:nvPr/>
        </p:nvSpPr>
        <p:spPr>
          <a:xfrm>
            <a:off x="2031052" y="2804748"/>
            <a:ext cx="2250803" cy="3226776"/>
          </a:xfrm>
          <a:custGeom>
            <a:avLst/>
            <a:gdLst>
              <a:gd name="connsiteX0" fmla="*/ 0 w 1714500"/>
              <a:gd name="connsiteY0" fmla="*/ 2409092 h 2409092"/>
              <a:gd name="connsiteX1" fmla="*/ 835270 w 1714500"/>
              <a:gd name="connsiteY1" fmla="*/ 0 h 2409092"/>
              <a:gd name="connsiteX2" fmla="*/ 1714500 w 1714500"/>
              <a:gd name="connsiteY2" fmla="*/ 2409092 h 2409092"/>
              <a:gd name="connsiteX3" fmla="*/ 1714500 w 1714500"/>
              <a:gd name="connsiteY3" fmla="*/ 2409092 h 2409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0" h="2409092">
                <a:moveTo>
                  <a:pt x="0" y="2409092"/>
                </a:moveTo>
                <a:cubicBezTo>
                  <a:pt x="274760" y="1204546"/>
                  <a:pt x="549520" y="0"/>
                  <a:pt x="835270" y="0"/>
                </a:cubicBezTo>
                <a:cubicBezTo>
                  <a:pt x="1121020" y="0"/>
                  <a:pt x="1714500" y="2409092"/>
                  <a:pt x="1714500" y="2409092"/>
                </a:cubicBezTo>
                <a:lnTo>
                  <a:pt x="1714500" y="2409092"/>
                </a:lnTo>
              </a:path>
            </a:pathLst>
          </a:cu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FB78DD-D3D5-4126-9576-FF9E63E442A8}"/>
              </a:ext>
            </a:extLst>
          </p:cNvPr>
          <p:cNvSpPr txBox="1"/>
          <p:nvPr/>
        </p:nvSpPr>
        <p:spPr>
          <a:xfrm>
            <a:off x="685800" y="5846858"/>
            <a:ext cx="1056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контакти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C16B5-8926-4743-9EED-09BCBC42D8BD}"/>
              </a:ext>
            </a:extLst>
          </p:cNvPr>
          <p:cNvSpPr txBox="1"/>
          <p:nvPr/>
        </p:nvSpPr>
        <p:spPr>
          <a:xfrm>
            <a:off x="993531" y="4791808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зв’язки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AFF14-0843-49CF-BBDA-FD0D60D162A5}"/>
              </a:ext>
            </a:extLst>
          </p:cNvPr>
          <p:cNvSpPr txBox="1"/>
          <p:nvPr/>
        </p:nvSpPr>
        <p:spPr>
          <a:xfrm>
            <a:off x="1099039" y="3921424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взаємини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624005-BBAC-4673-8C2F-6569461B76BC}"/>
              </a:ext>
            </a:extLst>
          </p:cNvPr>
          <p:cNvSpPr txBox="1"/>
          <p:nvPr/>
        </p:nvSpPr>
        <p:spPr>
          <a:xfrm>
            <a:off x="1318846" y="2945423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відносини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36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CF1941-019A-4A9E-8F16-1EBE54900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Історичні етапи еволюції міжнародних відносин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91BD61-966F-4E4E-8977-6DE4C5268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662"/>
            <a:ext cx="10515600" cy="5104301"/>
          </a:xfrm>
        </p:spPr>
        <p:txBody>
          <a:bodyPr>
            <a:normAutofit/>
          </a:bodyPr>
          <a:lstStyle/>
          <a:p>
            <a:r>
              <a:rPr lang="uk-UA" sz="1800" dirty="0"/>
              <a:t>М1 – виникнення перших спільнот </a:t>
            </a:r>
            <a:r>
              <a:rPr lang="en-US" sz="1800" dirty="0"/>
              <a:t>homo sapiens</a:t>
            </a:r>
            <a:r>
              <a:rPr lang="uk-UA" sz="1800" dirty="0"/>
              <a:t> на півдні Африки, які можна характеризувати як «суспільства» в сучасному розумінні і які відразу мали ознаки мережевої структури 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Still Bay and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Howiesons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Poort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cultures</a:t>
            </a:r>
            <a:r>
              <a:rPr lang="uk-UA" sz="1800" dirty="0">
                <a:effectLst/>
                <a:ea typeface="Times New Roman" panose="02020603050405020304" pitchFamily="18" charset="0"/>
              </a:rPr>
              <a:t>)</a:t>
            </a:r>
            <a:r>
              <a:rPr lang="uk-UA" sz="1800" dirty="0"/>
              <a:t>.</a:t>
            </a:r>
            <a:endParaRPr lang="en-US" sz="1800" dirty="0"/>
          </a:p>
          <a:p>
            <a:r>
              <a:rPr lang="uk-UA" sz="1800" dirty="0"/>
              <a:t>М2 – розповсюдження сучасних людей по всій території Землі.</a:t>
            </a:r>
          </a:p>
          <a:p>
            <a:r>
              <a:rPr lang="uk-UA" sz="1800" dirty="0"/>
              <a:t>М3 – виникнення перших політичних утворень (держав), що знаменували квантовий стрибок у організації міжнародних відносин, яка призвела до подальшого прискорення процесів глобалізації.</a:t>
            </a:r>
          </a:p>
          <a:p>
            <a:r>
              <a:rPr lang="uk-UA" sz="1800" dirty="0"/>
              <a:t>М4 – формування на теренах Євразії ланцюгу </a:t>
            </a:r>
            <a:r>
              <a:rPr lang="uk-UA" sz="1800" dirty="0" err="1"/>
              <a:t>високорозвинутих</a:t>
            </a:r>
            <a:r>
              <a:rPr lang="uk-UA" sz="1800" dirty="0"/>
              <a:t> держав-імперій, які через взаємодію досягли певного рівня синхронності економічних та суспільно-політичних процесів: Римська Імперія (27 ВС – 476 </a:t>
            </a:r>
            <a:r>
              <a:rPr lang="en-US" sz="1800" dirty="0"/>
              <a:t>AD)</a:t>
            </a:r>
            <a:r>
              <a:rPr lang="uk-UA" sz="1800" dirty="0"/>
              <a:t>, </a:t>
            </a:r>
            <a:r>
              <a:rPr lang="uk-UA" sz="1800" dirty="0" err="1"/>
              <a:t>Парфійське</a:t>
            </a:r>
            <a:r>
              <a:rPr lang="uk-UA" sz="1800" dirty="0"/>
              <a:t> царство (</a:t>
            </a:r>
            <a:r>
              <a:rPr lang="en-US" sz="1800" dirty="0"/>
              <a:t>247 BC – 224 AD),</a:t>
            </a:r>
            <a:r>
              <a:rPr lang="uk-UA" sz="1800" dirty="0"/>
              <a:t>  Імперія </a:t>
            </a:r>
            <a:r>
              <a:rPr lang="uk-UA" sz="1800" dirty="0" err="1"/>
              <a:t>Маур’їв</a:t>
            </a:r>
            <a:r>
              <a:rPr lang="en-US" sz="1800" dirty="0"/>
              <a:t> </a:t>
            </a:r>
            <a:r>
              <a:rPr lang="uk-UA" sz="1800" dirty="0"/>
              <a:t>(322 ВС – 185 ВС), </a:t>
            </a:r>
            <a:r>
              <a:rPr lang="uk-UA" sz="1800" dirty="0" err="1"/>
              <a:t>Кушанська</a:t>
            </a:r>
            <a:r>
              <a:rPr lang="uk-UA" sz="1800" dirty="0"/>
              <a:t> імперія </a:t>
            </a:r>
            <a:r>
              <a:rPr lang="en-US" sz="1800" dirty="0"/>
              <a:t>(30 AD – 375 AD), </a:t>
            </a:r>
            <a:r>
              <a:rPr lang="uk-UA" sz="1800" dirty="0"/>
              <a:t>Династія </a:t>
            </a:r>
            <a:r>
              <a:rPr lang="uk-UA" sz="1800" dirty="0" err="1"/>
              <a:t>Хань</a:t>
            </a:r>
            <a:r>
              <a:rPr lang="uk-UA" sz="1800" dirty="0"/>
              <a:t> </a:t>
            </a:r>
            <a:r>
              <a:rPr lang="en-US" sz="1800" dirty="0"/>
              <a:t>(202 BC – 220 AD)</a:t>
            </a:r>
            <a:r>
              <a:rPr lang="uk-UA" sz="1800" dirty="0"/>
              <a:t>.</a:t>
            </a:r>
          </a:p>
          <a:p>
            <a:r>
              <a:rPr lang="uk-UA" sz="1800" dirty="0"/>
              <a:t>М5 – виникнення імперії Монголів, першій централізованої політичної спільноти, під владою якої знаходилась більшість населення планети Земля.</a:t>
            </a:r>
          </a:p>
          <a:p>
            <a:r>
              <a:rPr lang="uk-UA" sz="1800" dirty="0"/>
              <a:t>М6 – завершення формування планетарної системи міжнародних відносин та перших політичних інституцій, що не були продовження політичної системи окремої держави (Ліга Націй, Міжнародний постійний арбітраж в Гаазі), виникнення міжнародної політичної влади та великих колоніальних імперій.</a:t>
            </a:r>
          </a:p>
          <a:p>
            <a:r>
              <a:rPr lang="uk-UA" sz="1800" dirty="0"/>
              <a:t>М7 – критичний момент в історії людства, коли чисельність населення Землі почне скорочуватися.</a:t>
            </a:r>
          </a:p>
          <a:p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064223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2783BA-5F5D-4938-B566-C376EE2B2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978"/>
            <a:ext cx="10515600" cy="733913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Історичні етапи еволюції міжнародних відносин</a:t>
            </a:r>
            <a:endParaRPr lang="ru-RU" dirty="0"/>
          </a:p>
        </p:txBody>
      </p:sp>
      <p:grpSp>
        <p:nvGrpSpPr>
          <p:cNvPr id="23" name="Полотно 10">
            <a:extLst>
              <a:ext uri="{FF2B5EF4-FFF2-40B4-BE49-F238E27FC236}">
                <a16:creationId xmlns:a16="http://schemas.microsoft.com/office/drawing/2014/main" id="{A1C9F8A3-5239-4833-8460-5690B6FC511A}"/>
              </a:ext>
            </a:extLst>
          </p:cNvPr>
          <p:cNvGrpSpPr/>
          <p:nvPr/>
        </p:nvGrpSpPr>
        <p:grpSpPr>
          <a:xfrm>
            <a:off x="1468316" y="3936804"/>
            <a:ext cx="10058399" cy="2806896"/>
            <a:chOff x="84052" y="35999"/>
            <a:chExt cx="6693303" cy="2806896"/>
          </a:xfrm>
        </p:grpSpPr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F71A83A3-3F05-4BF2-9EAB-2175A3FB63AB}"/>
                </a:ext>
              </a:extLst>
            </p:cNvPr>
            <p:cNvSpPr/>
            <p:nvPr/>
          </p:nvSpPr>
          <p:spPr>
            <a:xfrm>
              <a:off x="708025" y="1991995"/>
              <a:ext cx="6069330" cy="850900"/>
            </a:xfrm>
            <a:prstGeom prst="rect">
              <a:avLst/>
            </a:prstGeom>
            <a:solidFill>
              <a:prstClr val="white"/>
            </a:solidFill>
            <a:ln w="3175">
              <a:solidFill>
                <a:schemeClr val="bg1"/>
              </a:solidFill>
            </a:ln>
          </p:spPr>
        </p:sp>
        <p:grpSp>
          <p:nvGrpSpPr>
            <p:cNvPr id="25" name="Группа 24">
              <a:extLst>
                <a:ext uri="{FF2B5EF4-FFF2-40B4-BE49-F238E27FC236}">
                  <a16:creationId xmlns:a16="http://schemas.microsoft.com/office/drawing/2014/main" id="{EC03CAC2-A233-4F0B-ABD8-E83461C51C0C}"/>
                </a:ext>
              </a:extLst>
            </p:cNvPr>
            <p:cNvGrpSpPr/>
            <p:nvPr/>
          </p:nvGrpSpPr>
          <p:grpSpPr>
            <a:xfrm>
              <a:off x="84052" y="35999"/>
              <a:ext cx="5903176" cy="768410"/>
              <a:chOff x="56963" y="1150151"/>
              <a:chExt cx="5903176" cy="768410"/>
            </a:xfrm>
          </p:grpSpPr>
          <p:sp>
            <p:nvSpPr>
              <p:cNvPr id="27" name="Надпись 12">
                <a:extLst>
                  <a:ext uri="{FF2B5EF4-FFF2-40B4-BE49-F238E27FC236}">
                    <a16:creationId xmlns:a16="http://schemas.microsoft.com/office/drawing/2014/main" id="{C92B5459-0DEF-4027-997E-EA6108767980}"/>
                  </a:ext>
                </a:extLst>
              </p:cNvPr>
              <p:cNvSpPr txBox="1"/>
              <p:nvPr/>
            </p:nvSpPr>
            <p:spPr>
              <a:xfrm>
                <a:off x="56963" y="1623873"/>
                <a:ext cx="710734" cy="294688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70000 BC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Надпись 12">
                <a:extLst>
                  <a:ext uri="{FF2B5EF4-FFF2-40B4-BE49-F238E27FC236}">
                    <a16:creationId xmlns:a16="http://schemas.microsoft.com/office/drawing/2014/main" id="{FCB10B5B-B137-4102-9B01-BE50CDFB3EB5}"/>
                  </a:ext>
                </a:extLst>
              </p:cNvPr>
              <p:cNvSpPr txBox="1"/>
              <p:nvPr/>
            </p:nvSpPr>
            <p:spPr>
              <a:xfrm>
                <a:off x="831717" y="1623921"/>
                <a:ext cx="71056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20000 BC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Надпись 12">
                <a:extLst>
                  <a:ext uri="{FF2B5EF4-FFF2-40B4-BE49-F238E27FC236}">
                    <a16:creationId xmlns:a16="http://schemas.microsoft.com/office/drawing/2014/main" id="{AEA7383A-C6CB-426E-97FE-4AC144DA21D1}"/>
                  </a:ext>
                </a:extLst>
              </p:cNvPr>
              <p:cNvSpPr txBox="1"/>
              <p:nvPr/>
            </p:nvSpPr>
            <p:spPr>
              <a:xfrm>
                <a:off x="1680213" y="1623873"/>
                <a:ext cx="65445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5000 BC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Надпись 12">
                <a:extLst>
                  <a:ext uri="{FF2B5EF4-FFF2-40B4-BE49-F238E27FC236}">
                    <a16:creationId xmlns:a16="http://schemas.microsoft.com/office/drawing/2014/main" id="{304676BD-898F-47B9-A6BB-31380DFCC64A}"/>
                  </a:ext>
                </a:extLst>
              </p:cNvPr>
              <p:cNvSpPr txBox="1"/>
              <p:nvPr/>
            </p:nvSpPr>
            <p:spPr>
              <a:xfrm>
                <a:off x="2479216" y="1623921"/>
                <a:ext cx="448451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Надпись 12">
                <a:extLst>
                  <a:ext uri="{FF2B5EF4-FFF2-40B4-BE49-F238E27FC236}">
                    <a16:creationId xmlns:a16="http://schemas.microsoft.com/office/drawing/2014/main" id="{0FBCE3B3-1CF0-4E5C-AD29-473D2D1AFDCB}"/>
                  </a:ext>
                </a:extLst>
              </p:cNvPr>
              <p:cNvSpPr txBox="1"/>
              <p:nvPr/>
            </p:nvSpPr>
            <p:spPr>
              <a:xfrm>
                <a:off x="3193348" y="1623873"/>
                <a:ext cx="648721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1200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Надпись 12">
                <a:extLst>
                  <a:ext uri="{FF2B5EF4-FFF2-40B4-BE49-F238E27FC236}">
                    <a16:creationId xmlns:a16="http://schemas.microsoft.com/office/drawing/2014/main" id="{315C83A7-F39F-4A57-898B-596548EBEB58}"/>
                  </a:ext>
                </a:extLst>
              </p:cNvPr>
              <p:cNvSpPr txBox="1"/>
              <p:nvPr/>
            </p:nvSpPr>
            <p:spPr>
              <a:xfrm>
                <a:off x="4087383" y="1623873"/>
                <a:ext cx="64833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1900 AD</a:t>
                </a: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Надпись 12">
                <a:extLst>
                  <a:ext uri="{FF2B5EF4-FFF2-40B4-BE49-F238E27FC236}">
                    <a16:creationId xmlns:a16="http://schemas.microsoft.com/office/drawing/2014/main" id="{B586ED65-241B-4279-81C1-431F54817F07}"/>
                  </a:ext>
                </a:extLst>
              </p:cNvPr>
              <p:cNvSpPr txBox="1"/>
              <p:nvPr/>
            </p:nvSpPr>
            <p:spPr>
              <a:xfrm>
                <a:off x="4746013" y="1623873"/>
                <a:ext cx="647700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2000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Надпись 12">
                <a:extLst>
                  <a:ext uri="{FF2B5EF4-FFF2-40B4-BE49-F238E27FC236}">
                    <a16:creationId xmlns:a16="http://schemas.microsoft.com/office/drawing/2014/main" id="{A7B1A8C4-7F4A-44D9-B34B-7EA756F7E69D}"/>
                  </a:ext>
                </a:extLst>
              </p:cNvPr>
              <p:cNvSpPr txBox="1"/>
              <p:nvPr/>
            </p:nvSpPr>
            <p:spPr>
              <a:xfrm>
                <a:off x="5313074" y="1623873"/>
                <a:ext cx="64706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2140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Надпись 23">
                <a:extLst>
                  <a:ext uri="{FF2B5EF4-FFF2-40B4-BE49-F238E27FC236}">
                    <a16:creationId xmlns:a16="http://schemas.microsoft.com/office/drawing/2014/main" id="{B7A6959F-F9DA-4D20-8A3C-1F5943994965}"/>
                  </a:ext>
                </a:extLst>
              </p:cNvPr>
              <p:cNvSpPr txBox="1"/>
              <p:nvPr/>
            </p:nvSpPr>
            <p:spPr>
              <a:xfrm>
                <a:off x="56963" y="1157959"/>
                <a:ext cx="411990" cy="261257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1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Надпись 23">
                <a:extLst>
                  <a:ext uri="{FF2B5EF4-FFF2-40B4-BE49-F238E27FC236}">
                    <a16:creationId xmlns:a16="http://schemas.microsoft.com/office/drawing/2014/main" id="{7BEE5BA3-DE3E-4BB4-A84E-216B350B0A75}"/>
                  </a:ext>
                </a:extLst>
              </p:cNvPr>
              <p:cNvSpPr txBox="1"/>
              <p:nvPr/>
            </p:nvSpPr>
            <p:spPr>
              <a:xfrm>
                <a:off x="997514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2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Надпись 23">
                <a:extLst>
                  <a:ext uri="{FF2B5EF4-FFF2-40B4-BE49-F238E27FC236}">
                    <a16:creationId xmlns:a16="http://schemas.microsoft.com/office/drawing/2014/main" id="{D1ADAEEA-F83B-462D-9981-1586ACE9BFD8}"/>
                  </a:ext>
                </a:extLst>
              </p:cNvPr>
              <p:cNvSpPr txBox="1"/>
              <p:nvPr/>
            </p:nvSpPr>
            <p:spPr>
              <a:xfrm>
                <a:off x="1776262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3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Надпись 23">
                <a:extLst>
                  <a:ext uri="{FF2B5EF4-FFF2-40B4-BE49-F238E27FC236}">
                    <a16:creationId xmlns:a16="http://schemas.microsoft.com/office/drawing/2014/main" id="{BCF3605C-12CE-4F0F-837C-12E501CA4F35}"/>
                  </a:ext>
                </a:extLst>
              </p:cNvPr>
              <p:cNvSpPr txBox="1"/>
              <p:nvPr/>
            </p:nvSpPr>
            <p:spPr>
              <a:xfrm>
                <a:off x="2515970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4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Надпись 23">
                <a:extLst>
                  <a:ext uri="{FF2B5EF4-FFF2-40B4-BE49-F238E27FC236}">
                    <a16:creationId xmlns:a16="http://schemas.microsoft.com/office/drawing/2014/main" id="{54AA53C6-7CD0-4013-A1E3-9497D077D9D0}"/>
                  </a:ext>
                </a:extLst>
              </p:cNvPr>
              <p:cNvSpPr txBox="1"/>
              <p:nvPr/>
            </p:nvSpPr>
            <p:spPr>
              <a:xfrm>
                <a:off x="3308636" y="1150151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5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Надпись 23">
                <a:extLst>
                  <a:ext uri="{FF2B5EF4-FFF2-40B4-BE49-F238E27FC236}">
                    <a16:creationId xmlns:a16="http://schemas.microsoft.com/office/drawing/2014/main" id="{143D6EC1-8442-4781-AE11-65CA55D01109}"/>
                  </a:ext>
                </a:extLst>
              </p:cNvPr>
              <p:cNvSpPr txBox="1"/>
              <p:nvPr/>
            </p:nvSpPr>
            <p:spPr>
              <a:xfrm>
                <a:off x="4207964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6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Надпись 23">
                <a:extLst>
                  <a:ext uri="{FF2B5EF4-FFF2-40B4-BE49-F238E27FC236}">
                    <a16:creationId xmlns:a16="http://schemas.microsoft.com/office/drawing/2014/main" id="{CFEB0C4B-B435-4972-9A27-C53FCD86CC8F}"/>
                  </a:ext>
                </a:extLst>
              </p:cNvPr>
              <p:cNvSpPr txBox="1"/>
              <p:nvPr/>
            </p:nvSpPr>
            <p:spPr>
              <a:xfrm>
                <a:off x="5445337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7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" name="Прямая соединительная линия 25">
              <a:extLst>
                <a:ext uri="{FF2B5EF4-FFF2-40B4-BE49-F238E27FC236}">
                  <a16:creationId xmlns:a16="http://schemas.microsoft.com/office/drawing/2014/main" id="{F0D29A55-DBBD-4F7C-B769-02EFAECA0268}"/>
                </a:ext>
              </a:extLst>
            </p:cNvPr>
            <p:cNvCxnSpPr/>
            <p:nvPr/>
          </p:nvCxnSpPr>
          <p:spPr>
            <a:xfrm>
              <a:off x="84052" y="412909"/>
              <a:ext cx="58377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Полилиния: фигура 42">
            <a:extLst>
              <a:ext uri="{FF2B5EF4-FFF2-40B4-BE49-F238E27FC236}">
                <a16:creationId xmlns:a16="http://schemas.microsoft.com/office/drawing/2014/main" id="{25BE7FFE-E33D-44F0-8D75-CF3A4BFE73DA}"/>
              </a:ext>
            </a:extLst>
          </p:cNvPr>
          <p:cNvSpPr/>
          <p:nvPr/>
        </p:nvSpPr>
        <p:spPr>
          <a:xfrm>
            <a:off x="1793631" y="1259986"/>
            <a:ext cx="7429500" cy="2612189"/>
          </a:xfrm>
          <a:custGeom>
            <a:avLst/>
            <a:gdLst>
              <a:gd name="connsiteX0" fmla="*/ 0 w 7429500"/>
              <a:gd name="connsiteY0" fmla="*/ 2599837 h 2612189"/>
              <a:gd name="connsiteX1" fmla="*/ 1274884 w 7429500"/>
              <a:gd name="connsiteY1" fmla="*/ 2195391 h 2612189"/>
              <a:gd name="connsiteX2" fmla="*/ 1943100 w 7429500"/>
              <a:gd name="connsiteY2" fmla="*/ 2608629 h 2612189"/>
              <a:gd name="connsiteX3" fmla="*/ 2514600 w 7429500"/>
              <a:gd name="connsiteY3" fmla="*/ 1905245 h 2612189"/>
              <a:gd name="connsiteX4" fmla="*/ 3006969 w 7429500"/>
              <a:gd name="connsiteY4" fmla="*/ 2274522 h 2612189"/>
              <a:gd name="connsiteX5" fmla="*/ 3543300 w 7429500"/>
              <a:gd name="connsiteY5" fmla="*/ 1720606 h 2612189"/>
              <a:gd name="connsiteX6" fmla="*/ 4229100 w 7429500"/>
              <a:gd name="connsiteY6" fmla="*/ 2485537 h 2612189"/>
              <a:gd name="connsiteX7" fmla="*/ 4791807 w 7429500"/>
              <a:gd name="connsiteY7" fmla="*/ 1351329 h 2612189"/>
              <a:gd name="connsiteX8" fmla="*/ 5310554 w 7429500"/>
              <a:gd name="connsiteY8" fmla="*/ 1887660 h 2612189"/>
              <a:gd name="connsiteX9" fmla="*/ 6022731 w 7429500"/>
              <a:gd name="connsiteY9" fmla="*/ 709491 h 2612189"/>
              <a:gd name="connsiteX10" fmla="*/ 6567854 w 7429500"/>
              <a:gd name="connsiteY10" fmla="*/ 1377706 h 2612189"/>
              <a:gd name="connsiteX11" fmla="*/ 7069015 w 7429500"/>
              <a:gd name="connsiteY11" fmla="*/ 23691 h 2612189"/>
              <a:gd name="connsiteX12" fmla="*/ 7429500 w 7429500"/>
              <a:gd name="connsiteY12" fmla="*/ 480891 h 2612189"/>
              <a:gd name="connsiteX13" fmla="*/ 7429500 w 7429500"/>
              <a:gd name="connsiteY13" fmla="*/ 480891 h 261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29500" h="2612189">
                <a:moveTo>
                  <a:pt x="0" y="2599837"/>
                </a:moveTo>
                <a:cubicBezTo>
                  <a:pt x="475517" y="2396881"/>
                  <a:pt x="951034" y="2193926"/>
                  <a:pt x="1274884" y="2195391"/>
                </a:cubicBezTo>
                <a:cubicBezTo>
                  <a:pt x="1598734" y="2196856"/>
                  <a:pt x="1736481" y="2656987"/>
                  <a:pt x="1943100" y="2608629"/>
                </a:cubicBezTo>
                <a:cubicBezTo>
                  <a:pt x="2149719" y="2560271"/>
                  <a:pt x="2337289" y="1960929"/>
                  <a:pt x="2514600" y="1905245"/>
                </a:cubicBezTo>
                <a:cubicBezTo>
                  <a:pt x="2691911" y="1849561"/>
                  <a:pt x="2835519" y="2305295"/>
                  <a:pt x="3006969" y="2274522"/>
                </a:cubicBezTo>
                <a:cubicBezTo>
                  <a:pt x="3178419" y="2243749"/>
                  <a:pt x="3339612" y="1685437"/>
                  <a:pt x="3543300" y="1720606"/>
                </a:cubicBezTo>
                <a:cubicBezTo>
                  <a:pt x="3746988" y="1755775"/>
                  <a:pt x="4021015" y="2547083"/>
                  <a:pt x="4229100" y="2485537"/>
                </a:cubicBezTo>
                <a:cubicBezTo>
                  <a:pt x="4437185" y="2423991"/>
                  <a:pt x="4611565" y="1450975"/>
                  <a:pt x="4791807" y="1351329"/>
                </a:cubicBezTo>
                <a:cubicBezTo>
                  <a:pt x="4972049" y="1251683"/>
                  <a:pt x="5105400" y="1994633"/>
                  <a:pt x="5310554" y="1887660"/>
                </a:cubicBezTo>
                <a:cubicBezTo>
                  <a:pt x="5515708" y="1780687"/>
                  <a:pt x="5813181" y="794483"/>
                  <a:pt x="6022731" y="709491"/>
                </a:cubicBezTo>
                <a:cubicBezTo>
                  <a:pt x="6232281" y="624499"/>
                  <a:pt x="6393473" y="1492006"/>
                  <a:pt x="6567854" y="1377706"/>
                </a:cubicBezTo>
                <a:cubicBezTo>
                  <a:pt x="6742235" y="1263406"/>
                  <a:pt x="6925407" y="173160"/>
                  <a:pt x="7069015" y="23691"/>
                </a:cubicBezTo>
                <a:cubicBezTo>
                  <a:pt x="7212623" y="-125778"/>
                  <a:pt x="7429500" y="480891"/>
                  <a:pt x="7429500" y="480891"/>
                </a:cubicBezTo>
                <a:lnTo>
                  <a:pt x="7429500" y="480891"/>
                </a:lnTo>
              </a:path>
            </a:pathLst>
          </a:cu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C411F47D-BF3A-4F16-8D3C-31A6F5B9EEAB}"/>
              </a:ext>
            </a:extLst>
          </p:cNvPr>
          <p:cNvCxnSpPr>
            <a:cxnSpLocks/>
          </p:cNvCxnSpPr>
          <p:nvPr/>
        </p:nvCxnSpPr>
        <p:spPr>
          <a:xfrm>
            <a:off x="1395663" y="1069891"/>
            <a:ext cx="0" cy="3243823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6D97382-C043-4D9C-8C88-52AF53B390BA}"/>
              </a:ext>
            </a:extLst>
          </p:cNvPr>
          <p:cNvSpPr txBox="1"/>
          <p:nvPr/>
        </p:nvSpPr>
        <p:spPr>
          <a:xfrm rot="16200000">
            <a:off x="398929" y="2063823"/>
            <a:ext cx="1256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глобалізація</a:t>
            </a:r>
            <a:endParaRPr lang="ru-RU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E89D8A1-E2E0-4DA3-ADD4-EB71F6CAAE35}"/>
              </a:ext>
            </a:extLst>
          </p:cNvPr>
          <p:cNvSpPr txBox="1"/>
          <p:nvPr/>
        </p:nvSpPr>
        <p:spPr>
          <a:xfrm>
            <a:off x="4891150" y="4733925"/>
            <a:ext cx="1220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часова лінія</a:t>
            </a:r>
            <a:endParaRPr lang="ru-RU" sz="1600" dirty="0"/>
          </a:p>
        </p:txBody>
      </p: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7CC9693C-E1E1-4EE7-AA48-26BCC1696FD0}"/>
              </a:ext>
            </a:extLst>
          </p:cNvPr>
          <p:cNvCxnSpPr/>
          <p:nvPr/>
        </p:nvCxnSpPr>
        <p:spPr>
          <a:xfrm>
            <a:off x="1793631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BCA3BD3A-2136-461A-B640-A82B49993B46}"/>
              </a:ext>
            </a:extLst>
          </p:cNvPr>
          <p:cNvCxnSpPr/>
          <p:nvPr/>
        </p:nvCxnSpPr>
        <p:spPr>
          <a:xfrm>
            <a:off x="3117606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3716B458-D58D-457C-9731-B48EE85E1E41}"/>
              </a:ext>
            </a:extLst>
          </p:cNvPr>
          <p:cNvCxnSpPr/>
          <p:nvPr/>
        </p:nvCxnSpPr>
        <p:spPr>
          <a:xfrm>
            <a:off x="4336806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48B5900A-D20E-452F-BF0B-CA04ADEA27D3}"/>
              </a:ext>
            </a:extLst>
          </p:cNvPr>
          <p:cNvCxnSpPr/>
          <p:nvPr/>
        </p:nvCxnSpPr>
        <p:spPr>
          <a:xfrm>
            <a:off x="5327406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D01327AE-2764-4995-A14A-301FC56B8029}"/>
              </a:ext>
            </a:extLst>
          </p:cNvPr>
          <p:cNvCxnSpPr/>
          <p:nvPr/>
        </p:nvCxnSpPr>
        <p:spPr>
          <a:xfrm>
            <a:off x="6603756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9D37BB75-3BA0-470C-AD15-706F07E605A3}"/>
              </a:ext>
            </a:extLst>
          </p:cNvPr>
          <p:cNvCxnSpPr/>
          <p:nvPr/>
        </p:nvCxnSpPr>
        <p:spPr>
          <a:xfrm>
            <a:off x="7822956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6F3B1EE1-83BC-4888-A1E3-4E6B91F7225E}"/>
              </a:ext>
            </a:extLst>
          </p:cNvPr>
          <p:cNvCxnSpPr/>
          <p:nvPr/>
        </p:nvCxnSpPr>
        <p:spPr>
          <a:xfrm>
            <a:off x="8918331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4245BD5A-341D-4261-A413-A6335CD68D6C}"/>
              </a:ext>
            </a:extLst>
          </p:cNvPr>
          <p:cNvCxnSpPr/>
          <p:nvPr/>
        </p:nvCxnSpPr>
        <p:spPr>
          <a:xfrm>
            <a:off x="9813681" y="1476375"/>
            <a:ext cx="0" cy="2395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070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0AD5E-FCC9-466E-AEAE-597191DFE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825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Історичні етапи еволюції міжнародних відносин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3CAF62A-65A0-48A8-9E01-4B91449C94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594178"/>
              </p:ext>
            </p:extLst>
          </p:nvPr>
        </p:nvGraphicFramePr>
        <p:xfrm>
          <a:off x="1260140" y="2427286"/>
          <a:ext cx="9481219" cy="176317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4169">
                  <a:extLst>
                    <a:ext uri="{9D8B030D-6E8A-4147-A177-3AD203B41FA5}">
                      <a16:colId xmlns:a16="http://schemas.microsoft.com/office/drawing/2014/main" val="202458685"/>
                    </a:ext>
                  </a:extLst>
                </a:gridCol>
                <a:gridCol w="1117731">
                  <a:extLst>
                    <a:ext uri="{9D8B030D-6E8A-4147-A177-3AD203B41FA5}">
                      <a16:colId xmlns:a16="http://schemas.microsoft.com/office/drawing/2014/main" val="3909954389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187262844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629465686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385526131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3149966280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3555037443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3462987367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3237929935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1843459671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2693966625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2177483352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4156303834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944689976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2780083379"/>
                    </a:ext>
                  </a:extLst>
                </a:gridCol>
                <a:gridCol w="405065">
                  <a:extLst>
                    <a:ext uri="{9D8B030D-6E8A-4147-A177-3AD203B41FA5}">
                      <a16:colId xmlns:a16="http://schemas.microsoft.com/office/drawing/2014/main" val="949434410"/>
                    </a:ext>
                  </a:extLst>
                </a:gridCol>
                <a:gridCol w="1078409">
                  <a:extLst>
                    <a:ext uri="{9D8B030D-6E8A-4147-A177-3AD203B41FA5}">
                      <a16:colId xmlns:a16="http://schemas.microsoft.com/office/drawing/2014/main" val="2994791300"/>
                    </a:ext>
                  </a:extLst>
                </a:gridCol>
              </a:tblGrid>
              <a:tr h="4407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effectLst/>
                        </a:rPr>
                        <a:t>Mn, Mn+1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140" marR="2514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70000BC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20000BC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5000BC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1200AD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1900AD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2400AD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extLst>
                  <a:ext uri="{0D108BD9-81ED-4DB2-BD59-A6C34878D82A}">
                    <a16:rowId xmlns:a16="http://schemas.microsoft.com/office/drawing/2014/main" val="2646034805"/>
                  </a:ext>
                </a:extLst>
              </a:tr>
              <a:tr h="440793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∆Mn, Mn+1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147298"/>
                  </a:ext>
                </a:extLst>
              </a:tr>
              <a:tr h="440793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∆∆Mn, Mn+1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tabLst>
                          <a:tab pos="471170" algn="l"/>
                        </a:tabLs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39798"/>
                  </a:ext>
                </a:extLst>
              </a:tr>
              <a:tr h="440793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ln∆∆Mn, Mn+1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10,46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9,21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8,24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6,21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5,29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140" marR="251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36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711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436AA-3809-4454-B020-0386D1006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0097"/>
          </a:xfrm>
        </p:spPr>
        <p:txBody>
          <a:bodyPr>
            <a:normAutofit/>
          </a:bodyPr>
          <a:lstStyle/>
          <a:p>
            <a:r>
              <a:rPr kumimoji="0" lang="uk-UA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Державоцентрична</a:t>
            </a:r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модель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AB74E5-F019-4AE6-9275-2B9793D92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146"/>
            <a:ext cx="10515600" cy="47438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63121C6-44F5-4438-8EAD-071AC05203A0}"/>
              </a:ext>
            </a:extLst>
          </p:cNvPr>
          <p:cNvSpPr/>
          <p:nvPr/>
        </p:nvSpPr>
        <p:spPr>
          <a:xfrm>
            <a:off x="1556238" y="1692276"/>
            <a:ext cx="2716823" cy="25368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USA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D7EF7C3D-CB98-4982-943C-F5FC60606A29}"/>
              </a:ext>
            </a:extLst>
          </p:cNvPr>
          <p:cNvSpPr/>
          <p:nvPr/>
        </p:nvSpPr>
        <p:spPr>
          <a:xfrm>
            <a:off x="4774223" y="4009293"/>
            <a:ext cx="1321777" cy="130126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Ireland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8A0ECEAC-082D-4014-83C3-27FBD95D5DF6}"/>
              </a:ext>
            </a:extLst>
          </p:cNvPr>
          <p:cNvSpPr/>
          <p:nvPr/>
        </p:nvSpPr>
        <p:spPr>
          <a:xfrm>
            <a:off x="6242538" y="1802423"/>
            <a:ext cx="2435470" cy="228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UK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351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81E5B-517B-4E2C-B537-A70F958E0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8195"/>
          </a:xfrm>
        </p:spPr>
        <p:txBody>
          <a:bodyPr>
            <a:normAutofit fontScale="90000"/>
          </a:bodyPr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Історичні етапи еволюції міжнародних відносин</a:t>
            </a:r>
            <a:endParaRPr lang="ru-RU" sz="2800" dirty="0"/>
          </a:p>
        </p:txBody>
      </p:sp>
      <p:grpSp>
        <p:nvGrpSpPr>
          <p:cNvPr id="4" name="Полотно 10">
            <a:extLst>
              <a:ext uri="{FF2B5EF4-FFF2-40B4-BE49-F238E27FC236}">
                <a16:creationId xmlns:a16="http://schemas.microsoft.com/office/drawing/2014/main" id="{D51C5AFB-7FA2-4266-A754-E7FA84C15F81}"/>
              </a:ext>
            </a:extLst>
          </p:cNvPr>
          <p:cNvGrpSpPr/>
          <p:nvPr/>
        </p:nvGrpSpPr>
        <p:grpSpPr>
          <a:xfrm>
            <a:off x="1392116" y="4340224"/>
            <a:ext cx="10058399" cy="2152650"/>
            <a:chOff x="84052" y="35999"/>
            <a:chExt cx="6693303" cy="2806896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585CFA45-5333-40D6-BA96-E1470354BC57}"/>
                </a:ext>
              </a:extLst>
            </p:cNvPr>
            <p:cNvSpPr/>
            <p:nvPr/>
          </p:nvSpPr>
          <p:spPr>
            <a:xfrm>
              <a:off x="708025" y="1991995"/>
              <a:ext cx="6069330" cy="850900"/>
            </a:xfrm>
            <a:prstGeom prst="rect">
              <a:avLst/>
            </a:prstGeom>
            <a:solidFill>
              <a:prstClr val="white"/>
            </a:solidFill>
            <a:ln w="3175">
              <a:solidFill>
                <a:schemeClr val="bg1"/>
              </a:solidFill>
            </a:ln>
          </p:spPr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C6499189-B52E-4F7C-82B4-2410A35C543F}"/>
                </a:ext>
              </a:extLst>
            </p:cNvPr>
            <p:cNvGrpSpPr/>
            <p:nvPr/>
          </p:nvGrpSpPr>
          <p:grpSpPr>
            <a:xfrm>
              <a:off x="84052" y="35999"/>
              <a:ext cx="5903176" cy="768410"/>
              <a:chOff x="56963" y="1150151"/>
              <a:chExt cx="5903176" cy="768410"/>
            </a:xfrm>
          </p:grpSpPr>
          <p:sp>
            <p:nvSpPr>
              <p:cNvPr id="8" name="Надпись 12">
                <a:extLst>
                  <a:ext uri="{FF2B5EF4-FFF2-40B4-BE49-F238E27FC236}">
                    <a16:creationId xmlns:a16="http://schemas.microsoft.com/office/drawing/2014/main" id="{FA6B9398-0156-4D9D-93C5-E6AB29FED4F5}"/>
                  </a:ext>
                </a:extLst>
              </p:cNvPr>
              <p:cNvSpPr txBox="1"/>
              <p:nvPr/>
            </p:nvSpPr>
            <p:spPr>
              <a:xfrm>
                <a:off x="56963" y="1623873"/>
                <a:ext cx="710734" cy="294688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70000 BC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Надпись 12">
                <a:extLst>
                  <a:ext uri="{FF2B5EF4-FFF2-40B4-BE49-F238E27FC236}">
                    <a16:creationId xmlns:a16="http://schemas.microsoft.com/office/drawing/2014/main" id="{9D0FAC87-F3B6-424B-9C8D-EE29335DD8F4}"/>
                  </a:ext>
                </a:extLst>
              </p:cNvPr>
              <p:cNvSpPr txBox="1"/>
              <p:nvPr/>
            </p:nvSpPr>
            <p:spPr>
              <a:xfrm>
                <a:off x="831717" y="1623921"/>
                <a:ext cx="71056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20000 BC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Надпись 12">
                <a:extLst>
                  <a:ext uri="{FF2B5EF4-FFF2-40B4-BE49-F238E27FC236}">
                    <a16:creationId xmlns:a16="http://schemas.microsoft.com/office/drawing/2014/main" id="{107AF7DA-08F5-4352-912F-5F3AA162F2AA}"/>
                  </a:ext>
                </a:extLst>
              </p:cNvPr>
              <p:cNvSpPr txBox="1"/>
              <p:nvPr/>
            </p:nvSpPr>
            <p:spPr>
              <a:xfrm>
                <a:off x="1680213" y="1623873"/>
                <a:ext cx="65445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5000 BC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Надпись 12">
                <a:extLst>
                  <a:ext uri="{FF2B5EF4-FFF2-40B4-BE49-F238E27FC236}">
                    <a16:creationId xmlns:a16="http://schemas.microsoft.com/office/drawing/2014/main" id="{89EFB910-6D78-4C68-9F02-14518B0D3647}"/>
                  </a:ext>
                </a:extLst>
              </p:cNvPr>
              <p:cNvSpPr txBox="1"/>
              <p:nvPr/>
            </p:nvSpPr>
            <p:spPr>
              <a:xfrm>
                <a:off x="2479216" y="1623921"/>
                <a:ext cx="448451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Надпись 12">
                <a:extLst>
                  <a:ext uri="{FF2B5EF4-FFF2-40B4-BE49-F238E27FC236}">
                    <a16:creationId xmlns:a16="http://schemas.microsoft.com/office/drawing/2014/main" id="{4E95356F-91AE-45E6-80EA-29EA8AD5190A}"/>
                  </a:ext>
                </a:extLst>
              </p:cNvPr>
              <p:cNvSpPr txBox="1"/>
              <p:nvPr/>
            </p:nvSpPr>
            <p:spPr>
              <a:xfrm>
                <a:off x="3193348" y="1623873"/>
                <a:ext cx="648721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1200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Надпись 12">
                <a:extLst>
                  <a:ext uri="{FF2B5EF4-FFF2-40B4-BE49-F238E27FC236}">
                    <a16:creationId xmlns:a16="http://schemas.microsoft.com/office/drawing/2014/main" id="{F54C2542-8C49-4BA0-B173-986321A51E78}"/>
                  </a:ext>
                </a:extLst>
              </p:cNvPr>
              <p:cNvSpPr txBox="1"/>
              <p:nvPr/>
            </p:nvSpPr>
            <p:spPr>
              <a:xfrm>
                <a:off x="4087383" y="1623873"/>
                <a:ext cx="64833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1900 AD</a:t>
                </a: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Надпись 12">
                <a:extLst>
                  <a:ext uri="{FF2B5EF4-FFF2-40B4-BE49-F238E27FC236}">
                    <a16:creationId xmlns:a16="http://schemas.microsoft.com/office/drawing/2014/main" id="{2C4D0A29-38DF-4421-80A3-15C70160591F}"/>
                  </a:ext>
                </a:extLst>
              </p:cNvPr>
              <p:cNvSpPr txBox="1"/>
              <p:nvPr/>
            </p:nvSpPr>
            <p:spPr>
              <a:xfrm>
                <a:off x="4746013" y="1623873"/>
                <a:ext cx="647700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2000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Надпись 12">
                <a:extLst>
                  <a:ext uri="{FF2B5EF4-FFF2-40B4-BE49-F238E27FC236}">
                    <a16:creationId xmlns:a16="http://schemas.microsoft.com/office/drawing/2014/main" id="{5DFD4311-4373-4D5C-BBC0-DD8B2F003B7C}"/>
                  </a:ext>
                </a:extLst>
              </p:cNvPr>
              <p:cNvSpPr txBox="1"/>
              <p:nvPr/>
            </p:nvSpPr>
            <p:spPr>
              <a:xfrm>
                <a:off x="5313074" y="1623873"/>
                <a:ext cx="647065" cy="29464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2140 AD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Надпись 23">
                <a:extLst>
                  <a:ext uri="{FF2B5EF4-FFF2-40B4-BE49-F238E27FC236}">
                    <a16:creationId xmlns:a16="http://schemas.microsoft.com/office/drawing/2014/main" id="{E2E707AC-F0FA-4D06-870E-9AC4B398CFEB}"/>
                  </a:ext>
                </a:extLst>
              </p:cNvPr>
              <p:cNvSpPr txBox="1"/>
              <p:nvPr/>
            </p:nvSpPr>
            <p:spPr>
              <a:xfrm>
                <a:off x="56963" y="1157959"/>
                <a:ext cx="411990" cy="261257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1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Надпись 23">
                <a:extLst>
                  <a:ext uri="{FF2B5EF4-FFF2-40B4-BE49-F238E27FC236}">
                    <a16:creationId xmlns:a16="http://schemas.microsoft.com/office/drawing/2014/main" id="{0651E3FE-489C-4FD1-BC8B-41C76ADCD1B7}"/>
                  </a:ext>
                </a:extLst>
              </p:cNvPr>
              <p:cNvSpPr txBox="1"/>
              <p:nvPr/>
            </p:nvSpPr>
            <p:spPr>
              <a:xfrm>
                <a:off x="997514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2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Надпись 23">
                <a:extLst>
                  <a:ext uri="{FF2B5EF4-FFF2-40B4-BE49-F238E27FC236}">
                    <a16:creationId xmlns:a16="http://schemas.microsoft.com/office/drawing/2014/main" id="{E53A7B23-3C49-43AE-BE93-BDD0D5736EC6}"/>
                  </a:ext>
                </a:extLst>
              </p:cNvPr>
              <p:cNvSpPr txBox="1"/>
              <p:nvPr/>
            </p:nvSpPr>
            <p:spPr>
              <a:xfrm>
                <a:off x="1776262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3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Надпись 23">
                <a:extLst>
                  <a:ext uri="{FF2B5EF4-FFF2-40B4-BE49-F238E27FC236}">
                    <a16:creationId xmlns:a16="http://schemas.microsoft.com/office/drawing/2014/main" id="{C0CDF33C-C39A-4918-8CC6-C09BFA3F181B}"/>
                  </a:ext>
                </a:extLst>
              </p:cNvPr>
              <p:cNvSpPr txBox="1"/>
              <p:nvPr/>
            </p:nvSpPr>
            <p:spPr>
              <a:xfrm>
                <a:off x="2515970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4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Надпись 23">
                <a:extLst>
                  <a:ext uri="{FF2B5EF4-FFF2-40B4-BE49-F238E27FC236}">
                    <a16:creationId xmlns:a16="http://schemas.microsoft.com/office/drawing/2014/main" id="{D77FCB77-0AC6-4D42-AB16-CE0004B58D25}"/>
                  </a:ext>
                </a:extLst>
              </p:cNvPr>
              <p:cNvSpPr txBox="1"/>
              <p:nvPr/>
            </p:nvSpPr>
            <p:spPr>
              <a:xfrm>
                <a:off x="3308636" y="1150151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5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Надпись 23">
                <a:extLst>
                  <a:ext uri="{FF2B5EF4-FFF2-40B4-BE49-F238E27FC236}">
                    <a16:creationId xmlns:a16="http://schemas.microsoft.com/office/drawing/2014/main" id="{15D3A079-35B8-4301-8CB7-7FC611FF15A7}"/>
                  </a:ext>
                </a:extLst>
              </p:cNvPr>
              <p:cNvSpPr txBox="1"/>
              <p:nvPr/>
            </p:nvSpPr>
            <p:spPr>
              <a:xfrm>
                <a:off x="4207964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6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Надпись 23">
                <a:extLst>
                  <a:ext uri="{FF2B5EF4-FFF2-40B4-BE49-F238E27FC236}">
                    <a16:creationId xmlns:a16="http://schemas.microsoft.com/office/drawing/2014/main" id="{34146821-7733-4800-9699-F88B1F268C0F}"/>
                  </a:ext>
                </a:extLst>
              </p:cNvPr>
              <p:cNvSpPr txBox="1"/>
              <p:nvPr/>
            </p:nvSpPr>
            <p:spPr>
              <a:xfrm>
                <a:off x="5445337" y="1152336"/>
                <a:ext cx="411480" cy="26098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US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7</a:t>
                </a:r>
                <a:endPara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id="{100D39E3-2881-41C9-AAAE-551F8CC78ED8}"/>
                </a:ext>
              </a:extLst>
            </p:cNvPr>
            <p:cNvCxnSpPr/>
            <p:nvPr/>
          </p:nvCxnSpPr>
          <p:spPr>
            <a:xfrm>
              <a:off x="84052" y="412909"/>
              <a:ext cx="58377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A7949AB-8AC4-4F05-91DC-1BF8E0393998}"/>
              </a:ext>
            </a:extLst>
          </p:cNvPr>
          <p:cNvSpPr txBox="1"/>
          <p:nvPr/>
        </p:nvSpPr>
        <p:spPr>
          <a:xfrm>
            <a:off x="1681904" y="2032097"/>
            <a:ext cx="348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Зростання чисельності населення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D804064-0178-492F-B673-0ECD207E76C0}"/>
                  </a:ext>
                </a:extLst>
              </p:cNvPr>
              <p:cNvSpPr txBox="1"/>
              <p:nvPr/>
            </p:nvSpPr>
            <p:spPr>
              <a:xfrm>
                <a:off x="1391582" y="5577364"/>
                <a:ext cx="5618818" cy="586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y </a:t>
                </a:r>
                <a14:m>
                  <m:oMath xmlns:m="http://schemas.openxmlformats.org/officeDocument/2006/math">
                    <m:r>
                      <a:rPr lang="en-US" sz="24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−</m:t>
                        </m:r>
                        <m:r>
                          <m:rPr>
                            <m:sty m:val="p"/>
                          </m:rPr>
                          <a:rPr lang="en-US" sz="2400" b="0" i="0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kx</m:t>
                        </m:r>
                      </m:den>
                    </m:f>
                  </m:oMath>
                </a14:m>
                <a:r>
                  <a:rPr lang="ru-RU" sz="24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uk-UA" sz="24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рівняння логістичної функції</a:t>
                </a: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D804064-0178-492F-B673-0ECD207E7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582" y="5577364"/>
                <a:ext cx="5618818" cy="586571"/>
              </a:xfrm>
              <a:prstGeom prst="rect">
                <a:avLst/>
              </a:prstGeom>
              <a:blipFill>
                <a:blip r:embed="rId2"/>
                <a:stretch>
                  <a:fillRect l="-1627" t="-2083" b="-104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id="{F772920E-AE61-48F8-9EB0-2900CD7BA2FC}"/>
              </a:ext>
            </a:extLst>
          </p:cNvPr>
          <p:cNvSpPr/>
          <p:nvPr/>
        </p:nvSpPr>
        <p:spPr>
          <a:xfrm>
            <a:off x="1503485" y="931326"/>
            <a:ext cx="8484577" cy="3236228"/>
          </a:xfrm>
          <a:custGeom>
            <a:avLst/>
            <a:gdLst>
              <a:gd name="connsiteX0" fmla="*/ 0 w 8484577"/>
              <a:gd name="connsiteY0" fmla="*/ 3236228 h 3236228"/>
              <a:gd name="connsiteX1" fmla="*/ 1828800 w 8484577"/>
              <a:gd name="connsiteY1" fmla="*/ 3157097 h 3236228"/>
              <a:gd name="connsiteX2" fmla="*/ 4229100 w 8484577"/>
              <a:gd name="connsiteY2" fmla="*/ 3025212 h 3236228"/>
              <a:gd name="connsiteX3" fmla="*/ 5011615 w 8484577"/>
              <a:gd name="connsiteY3" fmla="*/ 2937289 h 3236228"/>
              <a:gd name="connsiteX4" fmla="*/ 5908430 w 8484577"/>
              <a:gd name="connsiteY4" fmla="*/ 2840574 h 3236228"/>
              <a:gd name="connsiteX5" fmla="*/ 6532684 w 8484577"/>
              <a:gd name="connsiteY5" fmla="*/ 2726274 h 3236228"/>
              <a:gd name="connsiteX6" fmla="*/ 6849207 w 8484577"/>
              <a:gd name="connsiteY6" fmla="*/ 2225112 h 3236228"/>
              <a:gd name="connsiteX7" fmla="*/ 7112977 w 8484577"/>
              <a:gd name="connsiteY7" fmla="*/ 959020 h 3236228"/>
              <a:gd name="connsiteX8" fmla="*/ 7341577 w 8484577"/>
              <a:gd name="connsiteY8" fmla="*/ 255636 h 3236228"/>
              <a:gd name="connsiteX9" fmla="*/ 7895492 w 8484577"/>
              <a:gd name="connsiteY9" fmla="*/ 659 h 3236228"/>
              <a:gd name="connsiteX10" fmla="*/ 8484577 w 8484577"/>
              <a:gd name="connsiteY10" fmla="*/ 176505 h 3236228"/>
              <a:gd name="connsiteX11" fmla="*/ 8484577 w 8484577"/>
              <a:gd name="connsiteY11" fmla="*/ 176505 h 323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84577" h="3236228">
                <a:moveTo>
                  <a:pt x="0" y="3236228"/>
                </a:moveTo>
                <a:lnTo>
                  <a:pt x="1828800" y="3157097"/>
                </a:lnTo>
                <a:lnTo>
                  <a:pt x="4229100" y="3025212"/>
                </a:lnTo>
                <a:cubicBezTo>
                  <a:pt x="4759569" y="2988577"/>
                  <a:pt x="5011615" y="2937289"/>
                  <a:pt x="5011615" y="2937289"/>
                </a:cubicBezTo>
                <a:cubicBezTo>
                  <a:pt x="5291503" y="2906516"/>
                  <a:pt x="5654919" y="2875743"/>
                  <a:pt x="5908430" y="2840574"/>
                </a:cubicBezTo>
                <a:cubicBezTo>
                  <a:pt x="6161941" y="2805405"/>
                  <a:pt x="6375888" y="2828851"/>
                  <a:pt x="6532684" y="2726274"/>
                </a:cubicBezTo>
                <a:cubicBezTo>
                  <a:pt x="6689480" y="2623697"/>
                  <a:pt x="6752492" y="2519654"/>
                  <a:pt x="6849207" y="2225112"/>
                </a:cubicBezTo>
                <a:cubicBezTo>
                  <a:pt x="6945922" y="1930570"/>
                  <a:pt x="7030915" y="1287266"/>
                  <a:pt x="7112977" y="959020"/>
                </a:cubicBezTo>
                <a:cubicBezTo>
                  <a:pt x="7195039" y="630774"/>
                  <a:pt x="7211158" y="415363"/>
                  <a:pt x="7341577" y="255636"/>
                </a:cubicBezTo>
                <a:cubicBezTo>
                  <a:pt x="7471996" y="95909"/>
                  <a:pt x="7704992" y="13847"/>
                  <a:pt x="7895492" y="659"/>
                </a:cubicBezTo>
                <a:cubicBezTo>
                  <a:pt x="8085992" y="-12529"/>
                  <a:pt x="8484577" y="176505"/>
                  <a:pt x="8484577" y="176505"/>
                </a:cubicBezTo>
                <a:lnTo>
                  <a:pt x="8484577" y="176505"/>
                </a:ln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342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416238-3F38-4081-8C74-FCB5CD3B6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0629"/>
          </a:xfrm>
        </p:spPr>
        <p:txBody>
          <a:bodyPr>
            <a:normAutofit/>
          </a:bodyPr>
          <a:lstStyle/>
          <a:p>
            <a:r>
              <a:rPr kumimoji="0" lang="uk-UA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Державоцентрична</a:t>
            </a:r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модель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D1BB17-32D5-4C41-BE87-1A3BF7316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4886"/>
            <a:ext cx="10515600" cy="4902078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/>
              <a:t>Міжнародні відносини – відносини між політичними одиницями, на які розподілений світ в даний конкретний історичний момент часу (Р. </a:t>
            </a:r>
            <a:r>
              <a:rPr lang="uk-UA" sz="2400" dirty="0" err="1"/>
              <a:t>Арон</a:t>
            </a:r>
            <a:r>
              <a:rPr lang="uk-UA" sz="2400" dirty="0"/>
              <a:t>).</a:t>
            </a:r>
          </a:p>
          <a:p>
            <a:pPr marL="0" indent="0">
              <a:buNone/>
            </a:pPr>
            <a:r>
              <a:rPr lang="uk-UA" sz="2400" dirty="0"/>
              <a:t>Міжнародні відносини – відносини між індивідами, що політично репрезентують різні держави (Н. </a:t>
            </a:r>
            <a:r>
              <a:rPr lang="uk-UA" sz="2400" dirty="0" err="1"/>
              <a:t>Спайкмен</a:t>
            </a:r>
            <a:r>
              <a:rPr lang="uk-UA" sz="2400" dirty="0"/>
              <a:t>).</a:t>
            </a:r>
          </a:p>
          <a:p>
            <a:pPr marL="0" indent="0">
              <a:buNone/>
            </a:pPr>
            <a:endParaRPr lang="uk-UA" sz="2400" dirty="0"/>
          </a:p>
          <a:p>
            <a:pPr marL="0" indent="0">
              <a:buNone/>
            </a:pPr>
            <a:r>
              <a:rPr lang="uk-UA" sz="2400" dirty="0"/>
              <a:t>Зовнішня політика – діяльність держави спрямована на реалізацію її цілей та інтересів у відносинах з іншими державами.</a:t>
            </a:r>
          </a:p>
          <a:p>
            <a:pPr marL="0" indent="0">
              <a:buNone/>
            </a:pPr>
            <a:r>
              <a:rPr lang="uk-UA" sz="2400" dirty="0"/>
              <a:t>Міжнародна політика – сукупність політичних відносин між державами, що позначений існуючим розподілом балансу сил/влади між провідними державами світу.</a:t>
            </a:r>
          </a:p>
        </p:txBody>
      </p:sp>
    </p:spTree>
    <p:extLst>
      <p:ext uri="{BB962C8B-B14F-4D97-AF65-F5344CB8AC3E}">
        <p14:creationId xmlns:p14="http://schemas.microsoft.com/office/powerpoint/2010/main" val="1878025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EEAA6-0834-4C0B-A440-178565B19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1837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Державоцентрична</a:t>
            </a:r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модель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754433-6F2A-45B5-8FFA-71614BB75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r>
              <a:rPr lang="uk-UA" dirty="0"/>
              <a:t>МВ = МП = ∑ ЗП</a:t>
            </a:r>
          </a:p>
          <a:p>
            <a:r>
              <a:rPr lang="uk-UA" dirty="0"/>
              <a:t>Ендогенні фактори &gt; Екзогенні фактори </a:t>
            </a:r>
          </a:p>
          <a:p>
            <a:r>
              <a:rPr lang="uk-UA" dirty="0"/>
              <a:t>Суб’єктивність процесів &gt; Об’єктивність процесів</a:t>
            </a:r>
          </a:p>
          <a:p>
            <a:endParaRPr lang="uk-UA" dirty="0"/>
          </a:p>
          <a:p>
            <a:r>
              <a:rPr lang="uk-UA" dirty="0"/>
              <a:t>Міжнародний характер події визначається особливою (політичною) природою акторів, що взаємодіють.</a:t>
            </a:r>
          </a:p>
        </p:txBody>
      </p:sp>
    </p:spTree>
    <p:extLst>
      <p:ext uri="{BB962C8B-B14F-4D97-AF65-F5344CB8AC3E}">
        <p14:creationId xmlns:p14="http://schemas.microsoft.com/office/powerpoint/2010/main" val="1869117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6AB74E5-F019-4AE6-9275-2B9793D92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146"/>
            <a:ext cx="10515600" cy="4743817"/>
          </a:xfrm>
        </p:spPr>
        <p:txBody>
          <a:bodyPr/>
          <a:lstStyle/>
          <a:p>
            <a:pPr marL="0" indent="0">
              <a:buNone/>
            </a:pPr>
            <a:endParaRPr lang="uk-UA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436AA-3809-4454-B020-0386D1006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0097"/>
          </a:xfrm>
        </p:spPr>
        <p:txBody>
          <a:bodyPr>
            <a:normAutofit/>
          </a:bodyPr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Транснаціональна модель</a:t>
            </a:r>
            <a:endParaRPr lang="ru-RU" sz="3600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8A0ECEAC-082D-4014-83C3-27FBD95D5DF6}"/>
              </a:ext>
            </a:extLst>
          </p:cNvPr>
          <p:cNvSpPr/>
          <p:nvPr/>
        </p:nvSpPr>
        <p:spPr>
          <a:xfrm>
            <a:off x="3893525" y="1820009"/>
            <a:ext cx="2612783" cy="24970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D7EF7C3D-CB98-4982-943C-F5FC60606A29}"/>
              </a:ext>
            </a:extLst>
          </p:cNvPr>
          <p:cNvSpPr/>
          <p:nvPr/>
        </p:nvSpPr>
        <p:spPr>
          <a:xfrm>
            <a:off x="3683975" y="4000011"/>
            <a:ext cx="1837595" cy="175016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 w="0"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Ireland</a:t>
            </a:r>
            <a:endParaRPr kumimoji="0" lang="ru-RU" sz="1800" b="0" i="0" u="none" strike="noStrike" kern="1200" cap="none" spc="0" normalizeH="0" baseline="0" noProof="0" dirty="0">
              <a:ln w="0">
                <a:solidFill>
                  <a:prstClr val="black"/>
                </a:solidFill>
              </a:ln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63121C6-44F5-4438-8EAD-071AC05203A0}"/>
              </a:ext>
            </a:extLst>
          </p:cNvPr>
          <p:cNvSpPr/>
          <p:nvPr/>
        </p:nvSpPr>
        <p:spPr>
          <a:xfrm>
            <a:off x="1556238" y="1692275"/>
            <a:ext cx="3499338" cy="339847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USA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859C303-8A2B-4D21-A472-0890D18468D0}"/>
              </a:ext>
            </a:extLst>
          </p:cNvPr>
          <p:cNvSpPr/>
          <p:nvPr/>
        </p:nvSpPr>
        <p:spPr>
          <a:xfrm>
            <a:off x="3592388" y="1446095"/>
            <a:ext cx="1526931" cy="11346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Barclays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29B07E5E-7DFD-48F6-BD8E-0A60F84FABE3}"/>
              </a:ext>
            </a:extLst>
          </p:cNvPr>
          <p:cNvSpPr/>
          <p:nvPr/>
        </p:nvSpPr>
        <p:spPr>
          <a:xfrm>
            <a:off x="3546229" y="3125424"/>
            <a:ext cx="1837595" cy="1319335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IRA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4ABA9D-A333-47AE-8F3D-44E083C2BAF4}"/>
              </a:ext>
            </a:extLst>
          </p:cNvPr>
          <p:cNvSpPr txBox="1"/>
          <p:nvPr/>
        </p:nvSpPr>
        <p:spPr>
          <a:xfrm>
            <a:off x="4146306" y="2826970"/>
            <a:ext cx="645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Звезда: 5 точек 9">
            <a:extLst>
              <a:ext uri="{FF2B5EF4-FFF2-40B4-BE49-F238E27FC236}">
                <a16:creationId xmlns:a16="http://schemas.microsoft.com/office/drawing/2014/main" id="{4749C629-84CE-469E-8E45-DD8C33725DC7}"/>
              </a:ext>
            </a:extLst>
          </p:cNvPr>
          <p:cNvSpPr/>
          <p:nvPr/>
        </p:nvSpPr>
        <p:spPr>
          <a:xfrm>
            <a:off x="4396154" y="2778371"/>
            <a:ext cx="228600" cy="219319"/>
          </a:xfrm>
          <a:prstGeom prst="star5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Выноска: линия 10">
            <a:extLst>
              <a:ext uri="{FF2B5EF4-FFF2-40B4-BE49-F238E27FC236}">
                <a16:creationId xmlns:a16="http://schemas.microsoft.com/office/drawing/2014/main" id="{F4C63420-4FD6-47E2-AEE1-42A2D0825FCB}"/>
              </a:ext>
            </a:extLst>
          </p:cNvPr>
          <p:cNvSpPr/>
          <p:nvPr/>
        </p:nvSpPr>
        <p:spPr>
          <a:xfrm>
            <a:off x="5536954" y="1618263"/>
            <a:ext cx="2612783" cy="1107834"/>
          </a:xfrm>
          <a:prstGeom prst="borderCallout1">
            <a:avLst>
              <a:gd name="adj1" fmla="val 48115"/>
              <a:gd name="adj2" fmla="val 80"/>
              <a:gd name="adj3" fmla="val 112500"/>
              <a:gd name="adj4" fmla="val -383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This is Sir Paul McCartney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06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A5E85-B52A-495F-B314-9AD90B6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121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Транснаціональна модель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65B1D2-75E8-4C5E-A9DA-B09F92198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8508"/>
            <a:ext cx="10515600" cy="492845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Міжнародні відносини – комплекс різного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роду </a:t>
            </a:r>
            <a:r>
              <a:rPr kumimoji="0" lang="uk-UA" sz="20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взаємодій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та </a:t>
            </a:r>
            <a:r>
              <a:rPr kumimoji="0" lang="uk-UA" sz="20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потоків, що перетинають кордони держав або мають тенденцію до такого перетинання (М. </a:t>
            </a:r>
            <a:r>
              <a:rPr kumimoji="0" lang="uk-UA" sz="2000" b="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Мерль</a:t>
            </a:r>
            <a:r>
              <a:rPr kumimoji="0" lang="uk-UA" sz="20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Зовнішня політика – процес авторитарного розподілу соціальних цінностей в міжнародному середовищі (Д. </a:t>
            </a:r>
            <a:r>
              <a:rPr kumimoji="0" lang="uk-U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Істон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Міжнародна політика – система дій колективних або індивідуальних міжнародних акторів, що прагнуть змінити поведінку інших суб’єктів міжнародних відносин та пристосувати власну поведінку до умов їх міжнародного оточення.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Транснаціональні відносини – відносини трансцендентні щодо системи національних держав, які створюють взаємозалежність соціальних, політичних, економічних та культурних процесів в світі.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Світова політика – регуляторні процеси щодо функціонування та розвитку системи міжнародних відносин в аспекті глобальних проблем людства, які виникають як результат взаємодії державних та недержавних міжнародних акторів.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335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C3552E-31D7-4598-893C-92FFAC61E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Транснаціональна модель</a:t>
            </a:r>
            <a:endParaRPr lang="ru-RU" dirty="0"/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14B1D94A-33C8-462E-A73E-D5BA649F8A8B}"/>
              </a:ext>
            </a:extLst>
          </p:cNvPr>
          <p:cNvSpPr/>
          <p:nvPr/>
        </p:nvSpPr>
        <p:spPr>
          <a:xfrm>
            <a:off x="645720" y="1345125"/>
            <a:ext cx="3851029" cy="3103686"/>
          </a:xfrm>
          <a:prstGeom prst="triangle">
            <a:avLst>
              <a:gd name="adj" fmla="val 5022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C9C486F1-2840-4FA6-A815-85E8B8DE94D1}"/>
              </a:ext>
            </a:extLst>
          </p:cNvPr>
          <p:cNvSpPr/>
          <p:nvPr/>
        </p:nvSpPr>
        <p:spPr>
          <a:xfrm>
            <a:off x="8458856" y="2178780"/>
            <a:ext cx="3593123" cy="357847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3193F14-99D3-4962-8F7E-34D8C2EBA741}"/>
              </a:ext>
            </a:extLst>
          </p:cNvPr>
          <p:cNvSpPr txBox="1"/>
          <p:nvPr/>
        </p:nvSpPr>
        <p:spPr>
          <a:xfrm>
            <a:off x="2050899" y="4964986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Франція </a:t>
            </a:r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309EB6-75D9-44B9-8094-B3FFDB302414}"/>
              </a:ext>
            </a:extLst>
          </p:cNvPr>
          <p:cNvSpPr txBox="1"/>
          <p:nvPr/>
        </p:nvSpPr>
        <p:spPr>
          <a:xfrm>
            <a:off x="10030022" y="5904826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СРСР</a:t>
            </a:r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6F55EC-E504-4CEC-BF86-8BDCAA0681DF}"/>
              </a:ext>
            </a:extLst>
          </p:cNvPr>
          <p:cNvSpPr txBox="1"/>
          <p:nvPr/>
        </p:nvSpPr>
        <p:spPr>
          <a:xfrm>
            <a:off x="645720" y="5640404"/>
            <a:ext cx="990575" cy="444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90" dirty="0"/>
              <a:t>1948</a:t>
            </a:r>
            <a:endParaRPr lang="ru-RU" sz="2290" dirty="0"/>
          </a:p>
        </p:txBody>
      </p:sp>
      <p:sp>
        <p:nvSpPr>
          <p:cNvPr id="38" name="Равнобедренный треугольник 37">
            <a:extLst>
              <a:ext uri="{FF2B5EF4-FFF2-40B4-BE49-F238E27FC236}">
                <a16:creationId xmlns:a16="http://schemas.microsoft.com/office/drawing/2014/main" id="{3A7DA2C3-4E52-4E88-9108-72B4243B3C06}"/>
              </a:ext>
            </a:extLst>
          </p:cNvPr>
          <p:cNvSpPr/>
          <p:nvPr/>
        </p:nvSpPr>
        <p:spPr>
          <a:xfrm>
            <a:off x="4591251" y="1362861"/>
            <a:ext cx="3773103" cy="308595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Равнобедренный треугольник 38">
            <a:extLst>
              <a:ext uri="{FF2B5EF4-FFF2-40B4-BE49-F238E27FC236}">
                <a16:creationId xmlns:a16="http://schemas.microsoft.com/office/drawing/2014/main" id="{5103E78E-94AF-4379-AF96-FACE7035D502}"/>
              </a:ext>
            </a:extLst>
          </p:cNvPr>
          <p:cNvSpPr/>
          <p:nvPr/>
        </p:nvSpPr>
        <p:spPr>
          <a:xfrm>
            <a:off x="2002056" y="1345125"/>
            <a:ext cx="1164656" cy="926437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E6E47A30-7282-4780-9D9B-F85BD09F3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245" y="1362861"/>
            <a:ext cx="1207113" cy="957155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43FA8846-9F8D-47FE-9E2E-5DAB4B8B5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1860" y="2178779"/>
            <a:ext cx="1207113" cy="1180437"/>
          </a:xfrm>
          <a:prstGeom prst="rect">
            <a:avLst/>
          </a:prstGeom>
        </p:spPr>
      </p:pic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545B6894-499C-4A6E-A17D-A729AC74CE4C}"/>
              </a:ext>
            </a:extLst>
          </p:cNvPr>
          <p:cNvSpPr/>
          <p:nvPr/>
        </p:nvSpPr>
        <p:spPr>
          <a:xfrm>
            <a:off x="1333027" y="2896968"/>
            <a:ext cx="9365768" cy="4533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1C8978-B5EC-4830-9B0A-6449297C29C2}"/>
              </a:ext>
            </a:extLst>
          </p:cNvPr>
          <p:cNvSpPr txBox="1"/>
          <p:nvPr/>
        </p:nvSpPr>
        <p:spPr>
          <a:xfrm>
            <a:off x="6116967" y="496498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Італія</a:t>
            </a:r>
            <a:endParaRPr lang="ru-RU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D569B8B-3C1D-4610-9D17-2095474E257D}"/>
              </a:ext>
            </a:extLst>
          </p:cNvPr>
          <p:cNvSpPr txBox="1"/>
          <p:nvPr/>
        </p:nvSpPr>
        <p:spPr>
          <a:xfrm>
            <a:off x="2264098" y="2921015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ФКП</a:t>
            </a:r>
            <a:endParaRPr lang="ru-RU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C996B7-8192-43BE-A352-99490A13260E}"/>
              </a:ext>
            </a:extLst>
          </p:cNvPr>
          <p:cNvSpPr txBox="1"/>
          <p:nvPr/>
        </p:nvSpPr>
        <p:spPr>
          <a:xfrm>
            <a:off x="6221961" y="2918524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ІКП</a:t>
            </a:r>
            <a:endParaRPr lang="ru-RU" dirty="0"/>
          </a:p>
        </p:txBody>
      </p:sp>
      <p:cxnSp>
        <p:nvCxnSpPr>
          <p:cNvPr id="49" name="Прямая со стрелкой 48">
            <a:extLst>
              <a:ext uri="{FF2B5EF4-FFF2-40B4-BE49-F238E27FC236}">
                <a16:creationId xmlns:a16="http://schemas.microsoft.com/office/drawing/2014/main" id="{90DCFF19-EC23-4B80-8AD6-9330AA127E5E}"/>
              </a:ext>
            </a:extLst>
          </p:cNvPr>
          <p:cNvCxnSpPr>
            <a:cxnSpLocks/>
          </p:cNvCxnSpPr>
          <p:nvPr/>
        </p:nvCxnSpPr>
        <p:spPr>
          <a:xfrm>
            <a:off x="6838639" y="1721579"/>
            <a:ext cx="3191383" cy="6592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A137D6E-27B0-49C6-BFDE-52AA396DF57F}"/>
              </a:ext>
            </a:extLst>
          </p:cNvPr>
          <p:cNvSpPr txBox="1"/>
          <p:nvPr/>
        </p:nvSpPr>
        <p:spPr>
          <a:xfrm>
            <a:off x="9927902" y="2938992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/>
              <a:t>ВКПб</a:t>
            </a:r>
            <a:endParaRPr lang="ru-RU" dirty="0"/>
          </a:p>
        </p:txBody>
      </p: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6D7DB3C7-C96C-4515-9F3E-4DE6265F0C6D}"/>
              </a:ext>
            </a:extLst>
          </p:cNvPr>
          <p:cNvCxnSpPr>
            <a:cxnSpLocks/>
          </p:cNvCxnSpPr>
          <p:nvPr/>
        </p:nvCxnSpPr>
        <p:spPr>
          <a:xfrm flipH="1">
            <a:off x="7376011" y="3123658"/>
            <a:ext cx="2165685" cy="1107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678DE58E-1476-4A64-85D0-F08893A5C0C5}"/>
              </a:ext>
            </a:extLst>
          </p:cNvPr>
          <p:cNvCxnSpPr/>
          <p:nvPr/>
        </p:nvCxnSpPr>
        <p:spPr>
          <a:xfrm>
            <a:off x="2571233" y="3429000"/>
            <a:ext cx="0" cy="8349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id="{8A9169E1-B59D-4043-B764-113F82881503}"/>
              </a:ext>
            </a:extLst>
          </p:cNvPr>
          <p:cNvCxnSpPr/>
          <p:nvPr/>
        </p:nvCxnSpPr>
        <p:spPr>
          <a:xfrm>
            <a:off x="6477800" y="3429000"/>
            <a:ext cx="0" cy="8349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>
            <a:extLst>
              <a:ext uri="{FF2B5EF4-FFF2-40B4-BE49-F238E27FC236}">
                <a16:creationId xmlns:a16="http://schemas.microsoft.com/office/drawing/2014/main" id="{AB681837-33C0-45BF-83DF-71F209A1763F}"/>
              </a:ext>
            </a:extLst>
          </p:cNvPr>
          <p:cNvCxnSpPr>
            <a:cxnSpLocks/>
          </p:cNvCxnSpPr>
          <p:nvPr/>
        </p:nvCxnSpPr>
        <p:spPr>
          <a:xfrm flipV="1">
            <a:off x="6477800" y="2398668"/>
            <a:ext cx="0" cy="3703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1BD51E91-C50E-4C57-BA63-9A5431C26585}"/>
              </a:ext>
            </a:extLst>
          </p:cNvPr>
          <p:cNvCxnSpPr>
            <a:cxnSpLocks/>
          </p:cNvCxnSpPr>
          <p:nvPr/>
        </p:nvCxnSpPr>
        <p:spPr>
          <a:xfrm flipV="1">
            <a:off x="2571233" y="2380793"/>
            <a:ext cx="13151" cy="3882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006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046174-4982-46F7-9D29-F044A1FB8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70244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Транснаціональна модель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923252-9740-4F54-BFA2-691CD756E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МВ &gt; МП 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r>
              <a:rPr lang="uk-UA" dirty="0"/>
              <a:t> ∑ ЗП</a:t>
            </a:r>
          </a:p>
          <a:p>
            <a:r>
              <a:rPr lang="uk-UA" dirty="0"/>
              <a:t>Ендогенні фактори = Екзогенні фактори </a:t>
            </a:r>
          </a:p>
          <a:p>
            <a:r>
              <a:rPr lang="uk-UA" dirty="0"/>
              <a:t>Суб’єктивність процесів = Об’єктивність процесів</a:t>
            </a:r>
          </a:p>
          <a:p>
            <a:endParaRPr lang="uk-UA" dirty="0"/>
          </a:p>
          <a:p>
            <a:endParaRPr lang="uk-UA" dirty="0"/>
          </a:p>
          <a:p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Міжнародний характер події визначається особливою (транснаціональною) природою об’єкту взаємодії.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329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54F0FF-8450-49AE-80E1-2FCDD8A15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7344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Системна модель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8D8FAB-292D-4C6C-BA6F-5C1A133AE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6769"/>
            <a:ext cx="10515600" cy="4770194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0ADFAF4-70EA-45A3-9A90-8583DD71544F}"/>
              </a:ext>
            </a:extLst>
          </p:cNvPr>
          <p:cNvCxnSpPr/>
          <p:nvPr/>
        </p:nvCxnSpPr>
        <p:spPr>
          <a:xfrm>
            <a:off x="3736731" y="1855177"/>
            <a:ext cx="4149969" cy="33944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E8D8882E-8970-42E9-B8E7-FA2CAB9EE1DE}"/>
              </a:ext>
            </a:extLst>
          </p:cNvPr>
          <p:cNvCxnSpPr/>
          <p:nvPr/>
        </p:nvCxnSpPr>
        <p:spPr>
          <a:xfrm flipH="1">
            <a:off x="3411415" y="1828800"/>
            <a:ext cx="4985239" cy="3314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3BF3081-9618-4806-8026-7BC2F105F13F}"/>
              </a:ext>
            </a:extLst>
          </p:cNvPr>
          <p:cNvCxnSpPr/>
          <p:nvPr/>
        </p:nvCxnSpPr>
        <p:spPr>
          <a:xfrm flipH="1">
            <a:off x="5706208" y="1749058"/>
            <a:ext cx="228600" cy="38340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2C02BBA4-5A14-43F9-823B-6CB9F3C99B25}"/>
              </a:ext>
            </a:extLst>
          </p:cNvPr>
          <p:cNvCxnSpPr>
            <a:cxnSpLocks/>
          </p:cNvCxnSpPr>
          <p:nvPr/>
        </p:nvCxnSpPr>
        <p:spPr>
          <a:xfrm>
            <a:off x="3411415" y="3429000"/>
            <a:ext cx="5609493" cy="2989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423466A4-339D-4860-ACDA-C1E27D3F540F}"/>
              </a:ext>
            </a:extLst>
          </p:cNvPr>
          <p:cNvCxnSpPr>
            <a:cxnSpLocks/>
          </p:cNvCxnSpPr>
          <p:nvPr/>
        </p:nvCxnSpPr>
        <p:spPr>
          <a:xfrm flipH="1" flipV="1">
            <a:off x="5099538" y="3525715"/>
            <a:ext cx="61548" cy="4747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33C58B1-B923-4AD9-B4C5-AA7243FF8DF8}"/>
              </a:ext>
            </a:extLst>
          </p:cNvPr>
          <p:cNvCxnSpPr>
            <a:cxnSpLocks/>
          </p:cNvCxnSpPr>
          <p:nvPr/>
        </p:nvCxnSpPr>
        <p:spPr>
          <a:xfrm flipV="1">
            <a:off x="5099538" y="3165232"/>
            <a:ext cx="228600" cy="3604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7A1F9184-0D1E-4968-ADD5-AD7575FC8D44}"/>
              </a:ext>
            </a:extLst>
          </p:cNvPr>
          <p:cNvCxnSpPr/>
          <p:nvPr/>
        </p:nvCxnSpPr>
        <p:spPr>
          <a:xfrm flipV="1">
            <a:off x="5328138" y="3095504"/>
            <a:ext cx="527539" cy="60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3A4547B7-74CA-4F68-A55B-2BF13F3CD7AC}"/>
              </a:ext>
            </a:extLst>
          </p:cNvPr>
          <p:cNvCxnSpPr>
            <a:cxnSpLocks/>
          </p:cNvCxnSpPr>
          <p:nvPr/>
        </p:nvCxnSpPr>
        <p:spPr>
          <a:xfrm>
            <a:off x="5855677" y="3095504"/>
            <a:ext cx="401517" cy="1488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0C5B638F-1811-4B0E-85D9-C3E58FF674D4}"/>
              </a:ext>
            </a:extLst>
          </p:cNvPr>
          <p:cNvCxnSpPr>
            <a:cxnSpLocks/>
          </p:cNvCxnSpPr>
          <p:nvPr/>
        </p:nvCxnSpPr>
        <p:spPr>
          <a:xfrm>
            <a:off x="6257194" y="3244362"/>
            <a:ext cx="0" cy="342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C448F764-1ABD-41EB-A83B-DB793C92DD6B}"/>
              </a:ext>
            </a:extLst>
          </p:cNvPr>
          <p:cNvCxnSpPr/>
          <p:nvPr/>
        </p:nvCxnSpPr>
        <p:spPr>
          <a:xfrm flipH="1">
            <a:off x="6180992" y="3587262"/>
            <a:ext cx="76202" cy="2725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62290C8A-7B5F-4EA2-8C45-717C348084F7}"/>
              </a:ext>
            </a:extLst>
          </p:cNvPr>
          <p:cNvCxnSpPr>
            <a:cxnSpLocks/>
          </p:cNvCxnSpPr>
          <p:nvPr/>
        </p:nvCxnSpPr>
        <p:spPr>
          <a:xfrm flipH="1">
            <a:off x="5794131" y="3859825"/>
            <a:ext cx="386862" cy="2725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1B09AA2-E26C-4FA9-A776-C3EB105AA0A6}"/>
              </a:ext>
            </a:extLst>
          </p:cNvPr>
          <p:cNvCxnSpPr>
            <a:cxnSpLocks/>
          </p:cNvCxnSpPr>
          <p:nvPr/>
        </p:nvCxnSpPr>
        <p:spPr>
          <a:xfrm>
            <a:off x="5169877" y="3978519"/>
            <a:ext cx="641838" cy="153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D8A4299A-82B4-4A5C-8CA8-50CED9EC3220}"/>
              </a:ext>
            </a:extLst>
          </p:cNvPr>
          <p:cNvCxnSpPr>
            <a:cxnSpLocks/>
          </p:cNvCxnSpPr>
          <p:nvPr/>
        </p:nvCxnSpPr>
        <p:spPr>
          <a:xfrm flipH="1" flipV="1">
            <a:off x="4545623" y="3486150"/>
            <a:ext cx="70339" cy="8660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F149136F-161B-41DD-BFEB-D48E4D76DC8F}"/>
              </a:ext>
            </a:extLst>
          </p:cNvPr>
          <p:cNvCxnSpPr/>
          <p:nvPr/>
        </p:nvCxnSpPr>
        <p:spPr>
          <a:xfrm flipV="1">
            <a:off x="4554416" y="2859698"/>
            <a:ext cx="369276" cy="6019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3C253E4E-7581-4258-A4DA-DCE894E7B60E}"/>
              </a:ext>
            </a:extLst>
          </p:cNvPr>
          <p:cNvCxnSpPr/>
          <p:nvPr/>
        </p:nvCxnSpPr>
        <p:spPr>
          <a:xfrm flipV="1">
            <a:off x="4954465" y="2558806"/>
            <a:ext cx="918795" cy="3030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06C4CF31-596C-4F32-B9D1-204A6D160491}"/>
              </a:ext>
            </a:extLst>
          </p:cNvPr>
          <p:cNvCxnSpPr/>
          <p:nvPr/>
        </p:nvCxnSpPr>
        <p:spPr>
          <a:xfrm>
            <a:off x="5904034" y="2540978"/>
            <a:ext cx="901212" cy="3698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FD69BB10-8513-41B5-A3A7-07FDD75F204E}"/>
              </a:ext>
            </a:extLst>
          </p:cNvPr>
          <p:cNvCxnSpPr/>
          <p:nvPr/>
        </p:nvCxnSpPr>
        <p:spPr>
          <a:xfrm>
            <a:off x="6822831" y="2923137"/>
            <a:ext cx="202223" cy="7118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F7C2EF83-A358-46E6-AF1D-A1BB10781757}"/>
              </a:ext>
            </a:extLst>
          </p:cNvPr>
          <p:cNvCxnSpPr/>
          <p:nvPr/>
        </p:nvCxnSpPr>
        <p:spPr>
          <a:xfrm flipH="1">
            <a:off x="6793524" y="3666086"/>
            <a:ext cx="231530" cy="6861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ECB34A5F-1A22-4A1D-AFC3-ABA679C6CAC2}"/>
              </a:ext>
            </a:extLst>
          </p:cNvPr>
          <p:cNvCxnSpPr/>
          <p:nvPr/>
        </p:nvCxnSpPr>
        <p:spPr>
          <a:xfrm flipH="1">
            <a:off x="5757497" y="4352192"/>
            <a:ext cx="1037492" cy="4132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1125656C-4975-4CD3-B6C2-BB21FCFA953B}"/>
              </a:ext>
            </a:extLst>
          </p:cNvPr>
          <p:cNvCxnSpPr/>
          <p:nvPr/>
        </p:nvCxnSpPr>
        <p:spPr>
          <a:xfrm flipH="1" flipV="1">
            <a:off x="4615962" y="4352192"/>
            <a:ext cx="1112227" cy="4220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7FA4255B-9487-4237-A1E4-C35D341C285D}"/>
              </a:ext>
            </a:extLst>
          </p:cNvPr>
          <p:cNvCxnSpPr>
            <a:cxnSpLocks/>
          </p:cNvCxnSpPr>
          <p:nvPr/>
        </p:nvCxnSpPr>
        <p:spPr>
          <a:xfrm flipV="1">
            <a:off x="4062047" y="3486150"/>
            <a:ext cx="17584" cy="12441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D59C3514-56EA-448F-BC14-9DC8A7C6058C}"/>
              </a:ext>
            </a:extLst>
          </p:cNvPr>
          <p:cNvCxnSpPr/>
          <p:nvPr/>
        </p:nvCxnSpPr>
        <p:spPr>
          <a:xfrm flipV="1">
            <a:off x="4079631" y="2426677"/>
            <a:ext cx="360484" cy="10594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A0AB2677-5137-4B04-93A3-0AA629827A78}"/>
              </a:ext>
            </a:extLst>
          </p:cNvPr>
          <p:cNvCxnSpPr/>
          <p:nvPr/>
        </p:nvCxnSpPr>
        <p:spPr>
          <a:xfrm flipV="1">
            <a:off x="4435721" y="2112352"/>
            <a:ext cx="1468312" cy="3143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5B564B4F-E51D-4DF6-A841-9ADDFBDCC982}"/>
              </a:ext>
            </a:extLst>
          </p:cNvPr>
          <p:cNvCxnSpPr/>
          <p:nvPr/>
        </p:nvCxnSpPr>
        <p:spPr>
          <a:xfrm>
            <a:off x="5904034" y="2098065"/>
            <a:ext cx="1503487" cy="4099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CAEF3DB5-850E-47AE-9641-3C4B243C1BC4}"/>
              </a:ext>
            </a:extLst>
          </p:cNvPr>
          <p:cNvCxnSpPr>
            <a:cxnSpLocks/>
          </p:cNvCxnSpPr>
          <p:nvPr/>
        </p:nvCxnSpPr>
        <p:spPr>
          <a:xfrm>
            <a:off x="7370882" y="2508007"/>
            <a:ext cx="289416" cy="1153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id="{656B049F-C3FC-4AFA-BCF6-EC95B780A01B}"/>
              </a:ext>
            </a:extLst>
          </p:cNvPr>
          <p:cNvCxnSpPr>
            <a:cxnSpLocks/>
          </p:cNvCxnSpPr>
          <p:nvPr/>
        </p:nvCxnSpPr>
        <p:spPr>
          <a:xfrm flipH="1">
            <a:off x="7236070" y="3661387"/>
            <a:ext cx="417635" cy="1051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835E0D92-A262-4AF4-BD16-4AFDF5246A25}"/>
              </a:ext>
            </a:extLst>
          </p:cNvPr>
          <p:cNvCxnSpPr>
            <a:cxnSpLocks/>
          </p:cNvCxnSpPr>
          <p:nvPr/>
        </p:nvCxnSpPr>
        <p:spPr>
          <a:xfrm flipH="1">
            <a:off x="5728189" y="4725559"/>
            <a:ext cx="1507882" cy="4415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>
            <a:extLst>
              <a:ext uri="{FF2B5EF4-FFF2-40B4-BE49-F238E27FC236}">
                <a16:creationId xmlns:a16="http://schemas.microsoft.com/office/drawing/2014/main" id="{2BE93918-2480-4159-894B-4BA9DE54F228}"/>
              </a:ext>
            </a:extLst>
          </p:cNvPr>
          <p:cNvCxnSpPr/>
          <p:nvPr/>
        </p:nvCxnSpPr>
        <p:spPr>
          <a:xfrm flipH="1" flipV="1">
            <a:off x="4079631" y="4712677"/>
            <a:ext cx="1648558" cy="4471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>
            <a:extLst>
              <a:ext uri="{FF2B5EF4-FFF2-40B4-BE49-F238E27FC236}">
                <a16:creationId xmlns:a16="http://schemas.microsoft.com/office/drawing/2014/main" id="{F8140768-2343-4EDB-9C09-0BA6E4EC65EC}"/>
              </a:ext>
            </a:extLst>
          </p:cNvPr>
          <p:cNvCxnSpPr/>
          <p:nvPr/>
        </p:nvCxnSpPr>
        <p:spPr>
          <a:xfrm flipV="1">
            <a:off x="3604846" y="3429000"/>
            <a:ext cx="61546" cy="15826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AA1483E4-5039-415C-8EF8-54C90D74F9D7}"/>
              </a:ext>
            </a:extLst>
          </p:cNvPr>
          <p:cNvCxnSpPr>
            <a:cxnSpLocks/>
          </p:cNvCxnSpPr>
          <p:nvPr/>
        </p:nvCxnSpPr>
        <p:spPr>
          <a:xfrm flipV="1">
            <a:off x="3683977" y="2022231"/>
            <a:ext cx="272561" cy="14067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>
            <a:extLst>
              <a:ext uri="{FF2B5EF4-FFF2-40B4-BE49-F238E27FC236}">
                <a16:creationId xmlns:a16="http://schemas.microsoft.com/office/drawing/2014/main" id="{C3B1D261-D8B0-4D80-AA27-99ACD24FB634}"/>
              </a:ext>
            </a:extLst>
          </p:cNvPr>
          <p:cNvCxnSpPr/>
          <p:nvPr/>
        </p:nvCxnSpPr>
        <p:spPr>
          <a:xfrm flipV="1">
            <a:off x="3965330" y="1861772"/>
            <a:ext cx="1969476" cy="151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B936D7A4-FE0D-4977-935A-6C67307B7FF9}"/>
              </a:ext>
            </a:extLst>
          </p:cNvPr>
          <p:cNvCxnSpPr>
            <a:cxnSpLocks/>
          </p:cNvCxnSpPr>
          <p:nvPr/>
        </p:nvCxnSpPr>
        <p:spPr>
          <a:xfrm>
            <a:off x="5926016" y="1870564"/>
            <a:ext cx="2022230" cy="2659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>
            <a:extLst>
              <a:ext uri="{FF2B5EF4-FFF2-40B4-BE49-F238E27FC236}">
                <a16:creationId xmlns:a16="http://schemas.microsoft.com/office/drawing/2014/main" id="{C48014B3-0921-4B35-AB7C-82159B7A9527}"/>
              </a:ext>
            </a:extLst>
          </p:cNvPr>
          <p:cNvCxnSpPr/>
          <p:nvPr/>
        </p:nvCxnSpPr>
        <p:spPr>
          <a:xfrm>
            <a:off x="7957039" y="2139521"/>
            <a:ext cx="272560" cy="15548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D00428CE-61E4-4645-AF8B-38076903AE48}"/>
              </a:ext>
            </a:extLst>
          </p:cNvPr>
          <p:cNvCxnSpPr/>
          <p:nvPr/>
        </p:nvCxnSpPr>
        <p:spPr>
          <a:xfrm flipH="1">
            <a:off x="7653703" y="3666086"/>
            <a:ext cx="586155" cy="14077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>
            <a:extLst>
              <a:ext uri="{FF2B5EF4-FFF2-40B4-BE49-F238E27FC236}">
                <a16:creationId xmlns:a16="http://schemas.microsoft.com/office/drawing/2014/main" id="{A0E065BF-E9EB-40AF-95D7-8F9ED415D0D9}"/>
              </a:ext>
            </a:extLst>
          </p:cNvPr>
          <p:cNvCxnSpPr/>
          <p:nvPr/>
        </p:nvCxnSpPr>
        <p:spPr>
          <a:xfrm flipH="1">
            <a:off x="5715001" y="5109920"/>
            <a:ext cx="1945297" cy="3964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id="{76D4F61D-8693-4B96-AABD-7162C0FC5D33}"/>
              </a:ext>
            </a:extLst>
          </p:cNvPr>
          <p:cNvCxnSpPr>
            <a:cxnSpLocks/>
          </p:cNvCxnSpPr>
          <p:nvPr/>
        </p:nvCxnSpPr>
        <p:spPr>
          <a:xfrm flipH="1" flipV="1">
            <a:off x="3635619" y="5011464"/>
            <a:ext cx="2092571" cy="5054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584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858</Words>
  <Application>Microsoft Office PowerPoint</Application>
  <PresentationFormat>Широкоэкранный</PresentationFormat>
  <Paragraphs>205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Times New Roman</vt:lpstr>
      <vt:lpstr>Тема Office</vt:lpstr>
      <vt:lpstr>Моделі феномену «міжнародні відносини»</vt:lpstr>
      <vt:lpstr>Державоцентрична модель</vt:lpstr>
      <vt:lpstr>Державоцентрична модель</vt:lpstr>
      <vt:lpstr>Державоцентрична модель</vt:lpstr>
      <vt:lpstr>Транснаціональна модель</vt:lpstr>
      <vt:lpstr>Транснаціональна модель</vt:lpstr>
      <vt:lpstr>Транснаціональна модель</vt:lpstr>
      <vt:lpstr>Транснаціональна модель</vt:lpstr>
      <vt:lpstr>Системна модель</vt:lpstr>
      <vt:lpstr>Системна модель</vt:lpstr>
      <vt:lpstr>Системна модель</vt:lpstr>
      <vt:lpstr>Маятник Фуко - Моргентау</vt:lpstr>
      <vt:lpstr>Маятник Фуко - Моргентау</vt:lpstr>
      <vt:lpstr>Маятник Фуко - Моргентау</vt:lpstr>
      <vt:lpstr>Типологія міжнародних відносин</vt:lpstr>
      <vt:lpstr>Типологія міжнародних відносин</vt:lpstr>
      <vt:lpstr>Історичні етапи еволюції міжнародних відносин</vt:lpstr>
      <vt:lpstr>Історичні етапи еволюції міжнародних відносин</vt:lpstr>
      <vt:lpstr>Історичні етапи еволюції міжнародних відносин</vt:lpstr>
      <vt:lpstr>Історичні етапи еволюції міжнародних відносин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Суботін Андрій Анатолійович</dc:creator>
  <cp:lastModifiedBy>Суботін Андрій Анатолійович</cp:lastModifiedBy>
  <cp:revision>119</cp:revision>
  <dcterms:created xsi:type="dcterms:W3CDTF">2020-09-22T17:19:13Z</dcterms:created>
  <dcterms:modified xsi:type="dcterms:W3CDTF">2020-10-07T23:18:30Z</dcterms:modified>
</cp:coreProperties>
</file>