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4FDEF-F6D5-4294-8094-804BBD3D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7DA7A5-4FA4-4893-A4D8-8E90628A0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4F38CB-DAC5-47EA-91E9-4729CE849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A31BCC-917E-4B49-AEEE-25C881F6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BFEE70-96D0-4793-8C8F-ACA20B8D1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17D50-A553-4D9D-A133-F405DBDCB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D792429-8906-4B41-B8F3-E0EEA3448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887406-8963-466E-90DF-F3677B114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7CF520-2190-430C-B651-BA4B0B020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46BEB4-4BAB-403A-A7BB-C0BEEFC2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16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33C8AA4-ED44-4F43-8B44-82EFE350E2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83F40B-B760-49C3-851C-B924C2548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E62BB8-57B2-421A-847E-0ACF277D2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CDCE29-EA57-49D3-9CE7-BD681E304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879A01-AEF7-4243-B640-FFD371CD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8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086C3-27CB-4B08-A3DC-7B6B2149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008AE3-B78D-49E4-BC62-47D94C7AB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2A5088-1BC5-4E89-A319-75AC6D405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2C3078-60A9-40E2-A18A-C13C09B86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BA7C40-B545-46FB-844D-7BE1FE2F1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3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71EA5-E76E-4648-A757-0A978D73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2FA406-1C3D-4B26-AE51-E0173A594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FE888E-7DB9-491E-A2ED-3A057CCCC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F88574-8414-4FB2-A4F6-DA8F45172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4DECB3-8DB9-49EB-B473-6A5D2916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5C347-A5B3-496C-8C93-916AE2B58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4F3309-07CB-45C3-B80D-97E6F50E63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7FFDFD-8455-48FD-93B4-74B837508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373B51-0634-4E10-8501-544466166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35A842-C04D-484E-B1BD-D6357AD73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A2E888-7CC0-43F7-8C1C-36D28F8E1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18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DAD5B-4E3B-4C6C-8771-104407460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DEC5D7-00BD-4C45-BD6B-03D10C397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1289B9-0016-4CB0-892E-834DE6B25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CE47C4-0F72-42D8-A002-BFBDCC4EE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79AC53-54CC-4D13-A549-8B99E1E1A8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6CAD69A-CE70-4426-8E02-14BB9A23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C4CB897-600E-4F84-8455-BB17A74D1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1D78400-9650-46CA-BEC4-1098E8D43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74344-82E9-450A-A16B-BB886F5EF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BD2A2E-79AA-43B6-A4C0-F29237A92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1A4D6EB-B12E-4481-9FE9-6F1C2D989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3D09E83-23F3-464A-AB51-A7EF8833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67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1047D2B-F823-43CF-8F59-D16D2D689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3B936A6-5D4F-459F-9C59-C7A21849E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36252E-396F-4751-A2A2-F8BB3BEB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4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28861-FF43-407B-922F-A753C42C5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7411A1-F5BA-4785-A1A4-A168AD5E2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C8D78F-E6CF-450C-B79D-1D9475CF9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AB262B-72B2-4054-8EF2-45A8B98E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1DF2E7-9D07-486D-ADBA-E105AAFD7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A4E06F-2389-4F98-8CB7-8154CAF7D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9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866569-BBFF-434A-8D79-79B466DAE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CF1D14-BC78-425A-A734-0E662ED34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11709A-18DC-48E2-AFB3-E9B831CF7B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C4F762-B187-4EF8-B36F-2FB1F28B5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D67D68-1E35-4E2A-8727-4619C5D07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032CB8-D575-4965-9E52-B6AA5BB9D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41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6F857-313E-43DA-A3D9-3C51646F7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613C06-D22D-4FE7-81D1-A519888A3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BA8582-2AAA-4BB9-BC9A-52C9A9D65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62FF0-57D1-45A3-94D1-15EB2A9B8FB6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B6573C-FC7E-4ECA-8674-2E6C384C7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C36D71-DECF-47DD-A476-E332BC540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DC00D-9BA1-4266-8CEF-AD2B95144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41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A131F-9242-48E1-A87B-A45EDE32E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5313"/>
          </a:xfrm>
        </p:spPr>
        <p:txBody>
          <a:bodyPr>
            <a:normAutofit/>
          </a:bodyPr>
          <a:lstStyle/>
          <a:p>
            <a:r>
              <a:rPr lang="uk-UA" sz="2400" b="1" dirty="0"/>
              <a:t>Процес детермінації зовнішньої політики міжнародних акторів</a:t>
            </a: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7BF855-8C12-49D1-8204-43F524DD6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747347"/>
          </a:xfrm>
        </p:spPr>
        <p:txBody>
          <a:bodyPr>
            <a:normAutofit/>
          </a:bodyPr>
          <a:lstStyle/>
          <a:p>
            <a:r>
              <a:rPr lang="uk-UA" sz="1800" dirty="0"/>
              <a:t>Політика – процес, що створюється організованими діями індивідуумів, які намагаються втілити в життя свої соціально значущі уявлення про бажане майбутнє.</a:t>
            </a:r>
          </a:p>
          <a:p>
            <a:endParaRPr lang="ru-RU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903657-EFB9-4128-AD1E-65AF9EDBC7E1}"/>
              </a:ext>
            </a:extLst>
          </p:cNvPr>
          <p:cNvSpPr txBox="1"/>
          <p:nvPr/>
        </p:nvSpPr>
        <p:spPr>
          <a:xfrm>
            <a:off x="6160655" y="2699183"/>
            <a:ext cx="8947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Наміри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46315-34DA-49C2-BA39-EB251C4D86AA}"/>
              </a:ext>
            </a:extLst>
          </p:cNvPr>
          <p:cNvSpPr txBox="1"/>
          <p:nvPr/>
        </p:nvSpPr>
        <p:spPr>
          <a:xfrm>
            <a:off x="2460927" y="2687001"/>
            <a:ext cx="12053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Ставлення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442EF1-63F0-4054-998D-2A8094BCDE42}"/>
              </a:ext>
            </a:extLst>
          </p:cNvPr>
          <p:cNvSpPr txBox="1"/>
          <p:nvPr/>
        </p:nvSpPr>
        <p:spPr>
          <a:xfrm>
            <a:off x="5131655" y="2699183"/>
            <a:ext cx="1029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Інтереси</a:t>
            </a:r>
            <a:endParaRPr lang="ru-RU" dirty="0"/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C34EE7-79C7-4AAC-8AFE-A809E3BFA730}"/>
              </a:ext>
            </a:extLst>
          </p:cNvPr>
          <p:cNvCxnSpPr>
            <a:cxnSpLocks/>
          </p:cNvCxnSpPr>
          <p:nvPr/>
        </p:nvCxnSpPr>
        <p:spPr>
          <a:xfrm flipV="1">
            <a:off x="1393918" y="2501479"/>
            <a:ext cx="58038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AD86CD9-71DE-45C4-A513-D97AB802EB9A}"/>
              </a:ext>
            </a:extLst>
          </p:cNvPr>
          <p:cNvSpPr txBox="1"/>
          <p:nvPr/>
        </p:nvSpPr>
        <p:spPr>
          <a:xfrm>
            <a:off x="838200" y="3266219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Потреби (</a:t>
            </a:r>
            <a:r>
              <a:rPr lang="en-US" dirty="0"/>
              <a:t>Needs) – </a:t>
            </a:r>
            <a:r>
              <a:rPr lang="uk-UA" dirty="0"/>
              <a:t>природжений</a:t>
            </a:r>
            <a:r>
              <a:rPr lang="ru-RU" dirty="0"/>
              <a:t> психо-</a:t>
            </a:r>
            <a:r>
              <a:rPr lang="ru-RU" dirty="0" err="1"/>
              <a:t>фізіологічний</a:t>
            </a:r>
            <a:r>
              <a:rPr lang="ru-RU" dirty="0"/>
              <a:t> </a:t>
            </a:r>
            <a:r>
              <a:rPr lang="uk-UA" dirty="0"/>
              <a:t>потенціал, що за умов його актуалізації проявляє себе як схильність до певних варіантів поведінки, які визначені безумовними інстинктивними мотиваціями</a:t>
            </a:r>
          </a:p>
          <a:p>
            <a:r>
              <a:rPr lang="uk-UA" dirty="0"/>
              <a:t>Ставлення </a:t>
            </a:r>
            <a:r>
              <a:rPr lang="en-US" dirty="0"/>
              <a:t>(Attitudes) </a:t>
            </a:r>
            <a:r>
              <a:rPr lang="uk-UA" dirty="0"/>
              <a:t>– латентні мотивації індивідуальної або колективної поведінки </a:t>
            </a:r>
          </a:p>
          <a:p>
            <a:r>
              <a:rPr lang="uk-UA" dirty="0"/>
              <a:t>Інтереси </a:t>
            </a:r>
            <a:r>
              <a:rPr lang="en-US" dirty="0"/>
              <a:t>(Interests) </a:t>
            </a:r>
            <a:r>
              <a:rPr lang="uk-UA" dirty="0"/>
              <a:t>– сила з якої ставлення проявляє себе в індивідуальній або колективній поведінці</a:t>
            </a:r>
          </a:p>
          <a:p>
            <a:r>
              <a:rPr lang="uk-UA" dirty="0"/>
              <a:t>Наміри (</a:t>
            </a:r>
            <a:r>
              <a:rPr lang="en-US" dirty="0"/>
              <a:t>Intentions) </a:t>
            </a:r>
            <a:r>
              <a:rPr lang="uk-UA" dirty="0"/>
              <a:t>– активне бажання реалізувати певний варіант майбутнього через відповідну поведінку в конкретних ситуативних обставинах</a:t>
            </a:r>
          </a:p>
          <a:p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A38479-1DC9-4459-BD34-0820627302C6}"/>
              </a:ext>
            </a:extLst>
          </p:cNvPr>
          <p:cNvSpPr txBox="1"/>
          <p:nvPr/>
        </p:nvSpPr>
        <p:spPr>
          <a:xfrm>
            <a:off x="1393918" y="1980336"/>
            <a:ext cx="822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/>
              <a:t>латентні</a:t>
            </a:r>
            <a:endParaRPr lang="ru-RU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10D2C7-782F-41D3-B533-8E099244E7B1}"/>
              </a:ext>
            </a:extLst>
          </p:cNvPr>
          <p:cNvSpPr txBox="1"/>
          <p:nvPr/>
        </p:nvSpPr>
        <p:spPr>
          <a:xfrm>
            <a:off x="5903206" y="1965221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/>
              <a:t>актуалізовані</a:t>
            </a:r>
            <a:endParaRPr lang="ru-RU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C88D3C-5D0F-4465-9FFD-2A4660EC84FE}"/>
              </a:ext>
            </a:extLst>
          </p:cNvPr>
          <p:cNvSpPr txBox="1"/>
          <p:nvPr/>
        </p:nvSpPr>
        <p:spPr>
          <a:xfrm>
            <a:off x="1436351" y="2687001"/>
            <a:ext cx="10245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Потреби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723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608D1-94C6-44D5-ADBC-A1812C52E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8937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Процес детермінації зовнішньої політики міжнародних акторів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1BFAA-8D7A-47AB-BC98-B9D3AE784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9569"/>
            <a:ext cx="10515600" cy="5227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/>
              <a:t>Інтереси міжнародного актора – стадія процесу детермінація поведінки міжнародного актора, що супроводжується актуалізацією, соціалізацією та артикуляцією його поведінкових мотивацій</a:t>
            </a:r>
          </a:p>
          <a:p>
            <a:r>
              <a:rPr lang="uk-UA" sz="1800" dirty="0"/>
              <a:t>Інтереси існують (хоча б частково) як задекларовані наміри</a:t>
            </a:r>
          </a:p>
          <a:p>
            <a:r>
              <a:rPr lang="uk-UA" sz="1800" dirty="0"/>
              <a:t>Інтереси створюються в процесі соціальної взаємодії</a:t>
            </a:r>
          </a:p>
          <a:p>
            <a:r>
              <a:rPr lang="uk-UA" sz="1800" dirty="0"/>
              <a:t>Інтереси існують як певна множина мотивацій, що </a:t>
            </a:r>
            <a:r>
              <a:rPr lang="uk-UA" sz="1800" dirty="0" err="1"/>
              <a:t>взаємообумовлюють</a:t>
            </a:r>
            <a:r>
              <a:rPr lang="uk-UA" sz="1800" dirty="0"/>
              <a:t> одна одну</a:t>
            </a:r>
          </a:p>
          <a:p>
            <a:r>
              <a:rPr lang="uk-UA" sz="1800" dirty="0"/>
              <a:t>Інтереси створюють ієрархію мотивацій</a:t>
            </a:r>
          </a:p>
          <a:p>
            <a:pPr marL="0" indent="0">
              <a:buNone/>
            </a:pPr>
            <a:r>
              <a:rPr lang="uk-UA" sz="1800" dirty="0"/>
              <a:t>- Інтереси існування (</a:t>
            </a:r>
            <a:r>
              <a:rPr lang="uk-UA" sz="1800" dirty="0" err="1"/>
              <a:t>екзистенційні</a:t>
            </a:r>
            <a:r>
              <a:rPr lang="uk-UA" sz="1800" dirty="0"/>
              <a:t> інтереси, що пов’язані з відтворенням умов суб’єктності міжнародного актора)</a:t>
            </a: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uk-UA" sz="1800" dirty="0"/>
              <a:t>Інтереси співіснування (</a:t>
            </a:r>
            <a:r>
              <a:rPr lang="uk-UA" sz="1800" dirty="0" err="1"/>
              <a:t>коекзистенційні</a:t>
            </a:r>
            <a:r>
              <a:rPr lang="uk-UA" sz="1800" dirty="0"/>
              <a:t> інтереси, що пов’язані з визначенням ролевих характеристик міжнародного актора)</a:t>
            </a:r>
          </a:p>
          <a:p>
            <a:pPr marL="0" indent="0">
              <a:buNone/>
            </a:pPr>
            <a:r>
              <a:rPr lang="uk-UA" sz="1800" dirty="0"/>
              <a:t>- Інтереси соціалізації (спільні інтереси загалу, до якого належить міжнародний актор)</a:t>
            </a:r>
          </a:p>
          <a:p>
            <a:pPr marL="0" indent="0">
              <a:buNone/>
            </a:pPr>
            <a:r>
              <a:rPr lang="uk-UA" sz="1800" dirty="0"/>
              <a:t>Інтереси міжнародного актора можуть бути диференційовані за: часом, просторовою локалізацією, контрагентами, сферою суспільного життя тощо.</a:t>
            </a:r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00791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C719B-256F-401D-B212-E76B6EBBD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0663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Процес детермінації зовнішньої політики міжнародних акторів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BBA18D-589E-43E5-9049-75E89150A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2329"/>
            <a:ext cx="10515600" cy="5244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/>
              <a:t>Концепція «національного інтересу» Г. </a:t>
            </a:r>
            <a:r>
              <a:rPr lang="uk-UA" sz="1800" dirty="0" err="1"/>
              <a:t>Моргентау</a:t>
            </a:r>
            <a:endParaRPr lang="uk-UA" sz="1800" dirty="0"/>
          </a:p>
          <a:p>
            <a:r>
              <a:rPr lang="uk-UA" sz="1800" dirty="0"/>
              <a:t>Історично незмінний</a:t>
            </a:r>
          </a:p>
          <a:p>
            <a:r>
              <a:rPr lang="uk-UA" sz="1800" dirty="0"/>
              <a:t>Консенсусний за характером</a:t>
            </a:r>
          </a:p>
          <a:p>
            <a:r>
              <a:rPr lang="uk-UA" sz="1800" dirty="0"/>
              <a:t>Позначений приматом безпекового аспекту («життєві інтереси») над іншими складовими</a:t>
            </a:r>
          </a:p>
          <a:p>
            <a:pPr marL="0" indent="0">
              <a:buNone/>
            </a:pPr>
            <a:r>
              <a:rPr lang="uk-UA" sz="1800" dirty="0"/>
              <a:t>Критика концепції «національного інтересу» Р. </a:t>
            </a:r>
            <a:r>
              <a:rPr lang="uk-UA" sz="1800" dirty="0" err="1"/>
              <a:t>Арон</a:t>
            </a:r>
            <a:r>
              <a:rPr lang="uk-UA" sz="1800" dirty="0"/>
              <a:t>, Ж.-Б. </a:t>
            </a:r>
            <a:r>
              <a:rPr lang="uk-UA" sz="1800" dirty="0" err="1"/>
              <a:t>Дюрозель</a:t>
            </a:r>
            <a:endParaRPr lang="uk-UA" sz="1800" dirty="0"/>
          </a:p>
          <a:p>
            <a:r>
              <a:rPr lang="uk-UA" sz="1800" dirty="0"/>
              <a:t>Національній інтерес → Ціль</a:t>
            </a:r>
          </a:p>
          <a:p>
            <a:r>
              <a:rPr lang="uk-UA" sz="1800" dirty="0"/>
              <a:t>Безпека – Могутність – Слава, Простір – Люди – Душі</a:t>
            </a:r>
          </a:p>
          <a:p>
            <a:r>
              <a:rPr lang="uk-UA" sz="1800" dirty="0"/>
              <a:t>Добробут як зовнішньополітичний </a:t>
            </a:r>
            <a:r>
              <a:rPr lang="uk-UA" sz="1800" dirty="0" err="1"/>
              <a:t>приоритет</a:t>
            </a:r>
            <a:endParaRPr lang="uk-UA" sz="1800" dirty="0"/>
          </a:p>
          <a:p>
            <a:pPr marL="0" indent="0">
              <a:buNone/>
            </a:pPr>
            <a:r>
              <a:rPr lang="uk-UA" sz="1800" dirty="0"/>
              <a:t>Альтернативна концепція зовнішньополітичного інтересу </a:t>
            </a:r>
            <a:r>
              <a:rPr lang="uk-UA" sz="1800" dirty="0" err="1"/>
              <a:t>Дж</a:t>
            </a:r>
            <a:r>
              <a:rPr lang="uk-UA" sz="1800" dirty="0"/>
              <a:t>. </a:t>
            </a:r>
            <a:r>
              <a:rPr lang="uk-UA" sz="1800" dirty="0" err="1"/>
              <a:t>Модельского</a:t>
            </a:r>
            <a:endParaRPr lang="uk-UA" sz="1800" dirty="0"/>
          </a:p>
          <a:p>
            <a:r>
              <a:rPr lang="uk-UA" sz="1800" dirty="0"/>
              <a:t>Національний інтерес → Інтереси «спільноти політичного діяча»</a:t>
            </a:r>
          </a:p>
          <a:p>
            <a:pPr marL="0" indent="0">
              <a:buNone/>
            </a:pPr>
            <a:r>
              <a:rPr lang="uk-UA" sz="1800" dirty="0"/>
              <a:t>Альтернативна концепція «національного характеру» Р. Страус-</a:t>
            </a:r>
            <a:r>
              <a:rPr lang="uk-UA" sz="1800" dirty="0" err="1"/>
              <a:t>Хюпе</a:t>
            </a:r>
            <a:r>
              <a:rPr lang="uk-UA" sz="1800" dirty="0"/>
              <a:t>, У. </a:t>
            </a:r>
            <a:r>
              <a:rPr lang="uk-UA" sz="1800" dirty="0" err="1"/>
              <a:t>Кінтер</a:t>
            </a:r>
            <a:r>
              <a:rPr lang="uk-UA" sz="1800" dirty="0"/>
              <a:t>, С. </a:t>
            </a:r>
            <a:r>
              <a:rPr lang="uk-UA" sz="1800" dirty="0" err="1"/>
              <a:t>Поссоні</a:t>
            </a:r>
            <a:r>
              <a:rPr lang="uk-UA" sz="1800" dirty="0"/>
              <a:t>, У. </a:t>
            </a:r>
            <a:r>
              <a:rPr lang="uk-UA" sz="1800" dirty="0" err="1"/>
              <a:t>Платт</a:t>
            </a:r>
            <a:endParaRPr lang="uk-UA" sz="1800" dirty="0"/>
          </a:p>
          <a:p>
            <a:r>
              <a:rPr lang="uk-UA" sz="1800" dirty="0"/>
              <a:t> Національний характер – стійкий комплекс максим суспільно-політичної поведінки, що мають соціально-психологічну природу та зумовлені особливостями історичного розвитку нації</a:t>
            </a:r>
          </a:p>
          <a:p>
            <a:endParaRPr lang="uk-UA" sz="1800" dirty="0"/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69985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33F1AA95-F175-4D51-8E2B-65130D8E8506}"/>
              </a:ext>
            </a:extLst>
          </p:cNvPr>
          <p:cNvSpPr/>
          <p:nvPr/>
        </p:nvSpPr>
        <p:spPr>
          <a:xfrm>
            <a:off x="3112110" y="824096"/>
            <a:ext cx="5091480" cy="480536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DFF8C-512A-4D34-8093-9E9C83B75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483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Процес детермінації зовнішньої політики міжнародних акторів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F854D9-50B1-4152-9CA1-F8D3D1982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94131"/>
            <a:ext cx="10515600" cy="382832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93260B0F-BEC3-46FE-9FDA-C48CAC129526}"/>
              </a:ext>
            </a:extLst>
          </p:cNvPr>
          <p:cNvSpPr/>
          <p:nvPr/>
        </p:nvSpPr>
        <p:spPr>
          <a:xfrm>
            <a:off x="3763108" y="1415562"/>
            <a:ext cx="3789485" cy="362243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7C52868-D782-4144-92BF-4FD310FBAAF1}"/>
              </a:ext>
            </a:extLst>
          </p:cNvPr>
          <p:cNvSpPr/>
          <p:nvPr/>
        </p:nvSpPr>
        <p:spPr>
          <a:xfrm>
            <a:off x="4088241" y="1414372"/>
            <a:ext cx="1505682" cy="148589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000" dirty="0"/>
              <a:t>Індивідуальні інтереси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9243C6B-7F05-4EAC-8F82-5B8004CC679E}"/>
              </a:ext>
            </a:extLst>
          </p:cNvPr>
          <p:cNvSpPr/>
          <p:nvPr/>
        </p:nvSpPr>
        <p:spPr>
          <a:xfrm>
            <a:off x="5593923" y="1414371"/>
            <a:ext cx="1505682" cy="14859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100" dirty="0"/>
              <a:t>Інтереси малої групи</a:t>
            </a:r>
            <a:endParaRPr lang="ru-RU" sz="11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51DBB63-CA99-4BD5-A37A-AAFE891AD15A}"/>
              </a:ext>
            </a:extLst>
          </p:cNvPr>
          <p:cNvSpPr/>
          <p:nvPr/>
        </p:nvSpPr>
        <p:spPr>
          <a:xfrm>
            <a:off x="1569427" y="2718013"/>
            <a:ext cx="2878016" cy="294542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/>
              <a:t>Партикулярні інтереси соціальних груп</a:t>
            </a:r>
            <a:endParaRPr lang="ru-RU" sz="14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0D504AD0-8580-4F32-B053-71AA29B6AA64}"/>
              </a:ext>
            </a:extLst>
          </p:cNvPr>
          <p:cNvSpPr/>
          <p:nvPr/>
        </p:nvSpPr>
        <p:spPr>
          <a:xfrm>
            <a:off x="6765681" y="2751992"/>
            <a:ext cx="2878016" cy="294542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/>
              <a:t>Корпоративні інтереси бюрократичної спільноти</a:t>
            </a:r>
            <a:endParaRPr lang="ru-RU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E5C01C-E5EB-4F7F-B7E3-2D34410C5B01}"/>
              </a:ext>
            </a:extLst>
          </p:cNvPr>
          <p:cNvSpPr txBox="1"/>
          <p:nvPr/>
        </p:nvSpPr>
        <p:spPr>
          <a:xfrm>
            <a:off x="4535459" y="1059427"/>
            <a:ext cx="2244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/>
              <a:t>Загальносуспільні інтереси</a:t>
            </a:r>
            <a:endParaRPr lang="ru-RU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6EBB5A-77B2-4A43-A2AD-5C936E0774D7}"/>
              </a:ext>
            </a:extLst>
          </p:cNvPr>
          <p:cNvSpPr txBox="1"/>
          <p:nvPr/>
        </p:nvSpPr>
        <p:spPr>
          <a:xfrm>
            <a:off x="3585552" y="3226777"/>
            <a:ext cx="424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b="1" dirty="0"/>
              <a:t>Зовнішньополітичний інтерес міжнародного актора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71854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C8F7B-3F8C-4AF9-850E-2B8395A9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3767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Процес детермінації зовнішньої політики міжнародних акторів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A7A817-4B4C-4D05-AE97-D3A095C2B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3332"/>
            <a:ext cx="10515600" cy="39836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1600" dirty="0"/>
              <a:t>Соціальні цінності – комплекси максим (стандартів) поведінки, що є продуктом попереднього позитивного-негативного колективного досвіду</a:t>
            </a: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Цілі міжнародного актора – стадія процесу детермінація поведінки міжнародного актора, що позначена конкретизацією інтересу через вибір засобів його реалізації</a:t>
            </a:r>
          </a:p>
          <a:p>
            <a:pPr>
              <a:defRPr/>
            </a:pP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Цілі більш мінливі ніж інтереси</a:t>
            </a:r>
          </a:p>
          <a:p>
            <a:pPr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Цілі більш конкретні ніж інтереси</a:t>
            </a:r>
          </a:p>
          <a:p>
            <a:pPr>
              <a:defRPr/>
            </a:pP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Первинно цілі детерміновані наявними засобами здійснення зовнішньої політики, особливо в короткостроковій перспективі. Чим більш довгострокові цілі, тим більше вірогідність того, що вони втратять казуальний зв’язок з наявними засобами реалізації </a:t>
            </a:r>
            <a:r>
              <a:rPr lang="uk-UA" sz="1600">
                <a:solidFill>
                  <a:prstClr val="black"/>
                </a:solidFill>
                <a:latin typeface="Calibri" panose="020F0502020204030204"/>
              </a:rPr>
              <a:t>зовнішньої політики.</a:t>
            </a:r>
            <a:endParaRPr lang="uk-UA" sz="16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Система зовнішньополітичних цілей є похідною від системи зовнішньополітичних інтересів</a:t>
            </a:r>
          </a:p>
          <a:p>
            <a:pPr>
              <a:defRPr/>
            </a:pP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Зовнішньополітичні цілі можуть бути безпосередніми (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objectives)</a:t>
            </a: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 та кінцевими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 (goals)</a:t>
            </a:r>
            <a:endParaRPr lang="uk-UA" sz="16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Зовнішньополітичні цілі існують в публічній сфері та мають декларативний характер</a:t>
            </a:r>
          </a:p>
          <a:p>
            <a:pPr marL="0" indent="0">
              <a:buNone/>
              <a:defRPr/>
            </a:pPr>
            <a:r>
              <a:rPr lang="uk-UA" sz="1600" dirty="0">
                <a:solidFill>
                  <a:prstClr val="black"/>
                </a:solidFill>
                <a:latin typeface="Calibri" panose="020F0502020204030204"/>
              </a:rPr>
              <a:t>Зовнішньополітична доктрина – офіційно задекларований комплекс зовнішньополітичних цілей та засобів їх досягнення</a:t>
            </a:r>
            <a:endParaRPr lang="uk-UA" sz="1600" dirty="0"/>
          </a:p>
          <a:p>
            <a:pPr marL="0" indent="0">
              <a:buNone/>
            </a:pPr>
            <a:endParaRPr lang="ru-RU" sz="1800" dirty="0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FF2A9E6C-AD53-44A8-B75E-1A20482EC849}"/>
              </a:ext>
            </a:extLst>
          </p:cNvPr>
          <p:cNvCxnSpPr>
            <a:cxnSpLocks/>
          </p:cNvCxnSpPr>
          <p:nvPr/>
        </p:nvCxnSpPr>
        <p:spPr>
          <a:xfrm>
            <a:off x="2684545" y="1882292"/>
            <a:ext cx="395364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0EF1E8D-FB83-4FCC-9244-E0222526D9D5}"/>
              </a:ext>
            </a:extLst>
          </p:cNvPr>
          <p:cNvSpPr txBox="1"/>
          <p:nvPr/>
        </p:nvSpPr>
        <p:spPr>
          <a:xfrm>
            <a:off x="1655545" y="1685778"/>
            <a:ext cx="1029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Інтереси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B06123-BC64-4A2B-994A-A7AF4F9DFAC3}"/>
              </a:ext>
            </a:extLst>
          </p:cNvPr>
          <p:cNvSpPr txBox="1"/>
          <p:nvPr/>
        </p:nvSpPr>
        <p:spPr>
          <a:xfrm>
            <a:off x="9553284" y="1697626"/>
            <a:ext cx="1800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Цілі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61153-20EB-40D5-A900-3F0BC3E485A5}"/>
              </a:ext>
            </a:extLst>
          </p:cNvPr>
          <p:cNvSpPr txBox="1"/>
          <p:nvPr/>
        </p:nvSpPr>
        <p:spPr>
          <a:xfrm>
            <a:off x="1189648" y="1316446"/>
            <a:ext cx="19607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Соціальні цінності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3AB88-5CE7-4F11-842A-AE5E95315A3A}"/>
              </a:ext>
            </a:extLst>
          </p:cNvPr>
          <p:cNvSpPr txBox="1"/>
          <p:nvPr/>
        </p:nvSpPr>
        <p:spPr>
          <a:xfrm>
            <a:off x="6638192" y="1701073"/>
            <a:ext cx="29150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Засоби зовнішньої політики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777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6A728-5430-4494-B778-DFAC30F67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3237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Процес детермінації зовнішньої політики міжнародних акторів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A8825F-944C-4EFE-B19E-043C154E8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/>
              <a:t>Зовнішньо-політична стратегія – можливий ситуативний варіант поведінки міжнародного актора, що корегується в залежності від результату його дій та поведінки його контрагентів.</a:t>
            </a:r>
          </a:p>
          <a:p>
            <a:r>
              <a:rPr lang="uk-UA" sz="1800" dirty="0"/>
              <a:t>Адаптивні стратегії – політики пасивного реагування на зміни в міжнародному середовищі актора</a:t>
            </a:r>
          </a:p>
          <a:p>
            <a:r>
              <a:rPr lang="uk-UA" sz="1800" dirty="0"/>
              <a:t>Інтервенціоністські стратегії – політики націлені на активне втручання в дії інших міжнародних акторів та розвиток подій в операційному міжнародному середовищі</a:t>
            </a:r>
          </a:p>
          <a:p>
            <a:r>
              <a:rPr lang="uk-UA" sz="1800" dirty="0"/>
              <a:t>Консервативні стратегій – політики збереження </a:t>
            </a:r>
            <a:r>
              <a:rPr lang="en-US" sz="1800" dirty="0"/>
              <a:t>status quo (</a:t>
            </a:r>
            <a:r>
              <a:rPr lang="uk-UA" sz="1800" dirty="0"/>
              <a:t>прагнення стабілізації відносин; прагнення нейтралізувати можливі загрози; схильність до введення процедурних та інституційних обмежень на дії контрагентів; уникнення конфліктів; схильність до сприйняття часткових (компромісних) варіантів вирішення конфліктів)</a:t>
            </a:r>
          </a:p>
          <a:p>
            <a:r>
              <a:rPr lang="uk-UA" sz="1800" dirty="0"/>
              <a:t>Ревізіоністки стратегії – політики зміни </a:t>
            </a:r>
            <a:r>
              <a:rPr lang="en-US" sz="1800" dirty="0"/>
              <a:t>status quo </a:t>
            </a:r>
            <a:r>
              <a:rPr lang="uk-UA" sz="1800" dirty="0"/>
              <a:t>(прагнення дестабілізації відносин; прагнення створювати загрози; схильність до невизнання існуючих процедурних та інституційних обмежень; сприяння конфліктам; несприйняття компромісів)</a:t>
            </a:r>
          </a:p>
          <a:p>
            <a:r>
              <a:rPr lang="uk-UA" sz="1800"/>
              <a:t>Стратегій диференціюються за часовими, просторовими параметрами та сферами суспільного життя, що обираються для впровадження певних політик</a:t>
            </a:r>
          </a:p>
          <a:p>
            <a:pPr marL="0" indent="0">
              <a:buNone/>
            </a:pPr>
            <a:endParaRPr lang="uk-UA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94217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670</Words>
  <Application>Microsoft Office PowerPoint</Application>
  <PresentationFormat>Широкоэкранный</PresentationFormat>
  <Paragraphs>63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Процес детермінації зовнішньої політики міжнародних акторів</vt:lpstr>
      <vt:lpstr>Процес детермінації зовнішньої політики міжнародних акторів</vt:lpstr>
      <vt:lpstr>Процес детермінації зовнішньої політики міжнародних акторів</vt:lpstr>
      <vt:lpstr>Процес детермінації зовнішньої політики міжнародних акторів</vt:lpstr>
      <vt:lpstr>Процес детермінації зовнішньої політики міжнародних акторів</vt:lpstr>
      <vt:lpstr>Процес детермінації зовнішньої політики міжнародних акторів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Суботін Андрій Анатолійович</dc:creator>
  <cp:lastModifiedBy>Суботін Андрій Анатолійович</cp:lastModifiedBy>
  <cp:revision>44</cp:revision>
  <dcterms:created xsi:type="dcterms:W3CDTF">2020-10-07T22:05:45Z</dcterms:created>
  <dcterms:modified xsi:type="dcterms:W3CDTF">2020-11-07T19:25:54Z</dcterms:modified>
</cp:coreProperties>
</file>