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0" r:id="rId4"/>
    <p:sldId id="272" r:id="rId5"/>
    <p:sldId id="271" r:id="rId6"/>
    <p:sldId id="273" r:id="rId7"/>
    <p:sldId id="269" r:id="rId8"/>
    <p:sldId id="264" r:id="rId9"/>
    <p:sldId id="274" r:id="rId10"/>
    <p:sldId id="275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Content Analysis</a:t>
            </a:r>
            <a:endParaRPr lang="uk-U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O.Chugaiev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5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err="1"/>
              <a:t>MAXDictio</a:t>
            </a:r>
            <a:r>
              <a:rPr lang="en-US" dirty="0"/>
              <a:t>, an add-on module </a:t>
            </a:r>
            <a:r>
              <a:rPr lang="en-US" dirty="0" smtClean="0"/>
              <a:t>for </a:t>
            </a:r>
            <a:r>
              <a:rPr lang="en-US" dirty="0"/>
              <a:t>MAXQDA (https://</a:t>
            </a:r>
            <a:r>
              <a:rPr lang="en-US" dirty="0" smtClean="0"/>
              <a:t>www.maxqda.com/help-mx20-dictio/what-does-maxdictio-offer)</a:t>
            </a:r>
          </a:p>
          <a:p>
            <a:r>
              <a:rPr lang="it-IT" dirty="0"/>
              <a:t>TextQuest </a:t>
            </a:r>
            <a:r>
              <a:rPr lang="it-IT" dirty="0" smtClean="0"/>
              <a:t>(http</a:t>
            </a:r>
            <a:r>
              <a:rPr lang="it-IT" dirty="0"/>
              <a:t>://</a:t>
            </a:r>
            <a:r>
              <a:rPr lang="it-IT" dirty="0" smtClean="0"/>
              <a:t>www.textquest.de/pages/intro.php)</a:t>
            </a:r>
          </a:p>
          <a:p>
            <a:r>
              <a:rPr lang="it-IT" dirty="0">
                <a:solidFill>
                  <a:srgbClr val="FF0000"/>
                </a:solidFill>
              </a:rPr>
              <a:t>Word Frequency </a:t>
            </a:r>
            <a:r>
              <a:rPr lang="it-IT" dirty="0" smtClean="0">
                <a:solidFill>
                  <a:srgbClr val="FF0000"/>
                </a:solidFill>
              </a:rPr>
              <a:t>Counter (http</a:t>
            </a:r>
            <a:r>
              <a:rPr lang="it-IT" dirty="0">
                <a:solidFill>
                  <a:srgbClr val="FF0000"/>
                </a:solidFill>
              </a:rPr>
              <a:t>://</a:t>
            </a:r>
            <a:r>
              <a:rPr lang="it-IT" dirty="0" smtClean="0">
                <a:solidFill>
                  <a:srgbClr val="FF0000"/>
                </a:solidFill>
              </a:rPr>
              <a:t>www.writewords.org.uk/word_count.asp)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0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Howard Lune, Bruce L. Berg, </a:t>
            </a:r>
            <a:r>
              <a:rPr lang="en-US" i="1" dirty="0"/>
              <a:t>Qualitative Research Methods for the Social Sciences</a:t>
            </a:r>
            <a:r>
              <a:rPr lang="en-US" dirty="0"/>
              <a:t>, Pearson, Ninth edition/global edition, 2017.</a:t>
            </a:r>
            <a:endParaRPr lang="uk-UA" dirty="0"/>
          </a:p>
          <a:p>
            <a:r>
              <a:rPr lang="en-GB" dirty="0"/>
              <a:t>Lewis, S. C., </a:t>
            </a:r>
            <a:r>
              <a:rPr lang="en-GB" dirty="0" err="1"/>
              <a:t>Zamith</a:t>
            </a:r>
            <a:r>
              <a:rPr lang="en-GB" dirty="0"/>
              <a:t>, R., &amp; </a:t>
            </a:r>
            <a:r>
              <a:rPr lang="en-GB" dirty="0" err="1"/>
              <a:t>Hermida</a:t>
            </a:r>
            <a:r>
              <a:rPr lang="en-GB" dirty="0"/>
              <a:t>, A. Content Analysis in an Era of Big Data: A Hybrid Approach to Computational and Manual Methods.</a:t>
            </a:r>
            <a:r>
              <a:rPr lang="en-GB" i="1" dirty="0"/>
              <a:t> Journal of Broadcasting &amp; Electronic Media</a:t>
            </a:r>
            <a:r>
              <a:rPr lang="en-GB" dirty="0"/>
              <a:t>, 57(1) (2013), pp. 34–52.</a:t>
            </a:r>
            <a:endParaRPr lang="uk-UA" dirty="0"/>
          </a:p>
          <a:p>
            <a:pPr lvl="0"/>
            <a:r>
              <a:rPr lang="en-US" dirty="0" err="1"/>
              <a:t>Trochim</a:t>
            </a:r>
            <a:r>
              <a:rPr lang="en-US" dirty="0"/>
              <a:t>, William M.K., The Research Methods Knowledge Base. Internet page at URL: https://conjointly.com/kb/ (version current as of 27 April 2020).</a:t>
            </a:r>
            <a:endParaRPr lang="uk-UA" dirty="0"/>
          </a:p>
          <a:p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1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Essence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= </a:t>
            </a:r>
            <a:r>
              <a:rPr lang="en-US" dirty="0"/>
              <a:t>“careful, detailed, systematic examination and interpretation of a particular body of material in an effort to identify patterns, themes, assumptions and </a:t>
            </a:r>
            <a:r>
              <a:rPr lang="en-US" dirty="0" smtClean="0"/>
              <a:t>meanings”  (Lune and Berg, 2017)</a:t>
            </a:r>
          </a:p>
          <a:p>
            <a:r>
              <a:rPr lang="en-US" dirty="0"/>
              <a:t>Qualitative / quantitative / mixed</a:t>
            </a:r>
          </a:p>
          <a:p>
            <a:r>
              <a:rPr lang="en-US" dirty="0"/>
              <a:t>Qualitative content analysis is sometimes identified with thematic analysis</a:t>
            </a:r>
          </a:p>
          <a:p>
            <a:r>
              <a:rPr lang="en-US" dirty="0" smtClean="0"/>
              <a:t>Analysis of:</a:t>
            </a:r>
          </a:p>
          <a:p>
            <a:pPr lvl="1"/>
            <a:r>
              <a:rPr lang="en-US" dirty="0" smtClean="0"/>
              <a:t>various text </a:t>
            </a:r>
            <a:r>
              <a:rPr lang="en-US" dirty="0"/>
              <a:t>documents (news, headlines, speeches, field notes, interviews, reports, research papers, abstracts, </a:t>
            </a:r>
            <a:r>
              <a:rPr lang="en-US" dirty="0" smtClean="0"/>
              <a:t>definitions, blogs, avatar names , transcripts of conversations , advertisements , legal acts, letter etc.)</a:t>
            </a:r>
          </a:p>
          <a:p>
            <a:pPr lvl="1"/>
            <a:r>
              <a:rPr lang="en-US" dirty="0" smtClean="0"/>
              <a:t>sometimes other types of materials (pictures, videos, audio records, </a:t>
            </a:r>
            <a:r>
              <a:rPr lang="en-US" dirty="0"/>
              <a:t>street signs, </a:t>
            </a:r>
            <a:r>
              <a:rPr lang="en-US" dirty="0" smtClean="0"/>
              <a:t>graffiti)</a:t>
            </a:r>
          </a:p>
        </p:txBody>
      </p:sp>
    </p:spTree>
    <p:extLst>
      <p:ext uri="{BB962C8B-B14F-4D97-AF65-F5344CB8AC3E}">
        <p14:creationId xmlns:p14="http://schemas.microsoft.com/office/powerpoint/2010/main" val="139840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6"/>
            <a:ext cx="8229600" cy="1143000"/>
          </a:xfrm>
        </p:spPr>
        <p:txBody>
          <a:bodyPr/>
          <a:lstStyle/>
          <a:p>
            <a:r>
              <a:rPr lang="en-US" dirty="0" smtClean="0"/>
              <a:t>Stages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May include:</a:t>
            </a:r>
          </a:p>
          <a:p>
            <a:pPr lvl="1"/>
            <a:r>
              <a:rPr lang="en-US" dirty="0" smtClean="0"/>
              <a:t>Identifying research questions</a:t>
            </a:r>
          </a:p>
          <a:p>
            <a:pPr lvl="1"/>
            <a:r>
              <a:rPr lang="en-US" dirty="0" smtClean="0"/>
              <a:t>Selecting a sample of  text or other materials</a:t>
            </a:r>
          </a:p>
          <a:p>
            <a:pPr lvl="1"/>
            <a:r>
              <a:rPr lang="en-US" dirty="0" smtClean="0"/>
              <a:t>Identification </a:t>
            </a:r>
            <a:r>
              <a:rPr lang="en-US" dirty="0"/>
              <a:t>of major ideas </a:t>
            </a:r>
            <a:r>
              <a:rPr lang="en-US" dirty="0" smtClean="0"/>
              <a:t>and categories for coding</a:t>
            </a:r>
          </a:p>
          <a:p>
            <a:pPr lvl="1"/>
            <a:r>
              <a:rPr lang="en-US" dirty="0" smtClean="0"/>
              <a:t>Indexing </a:t>
            </a:r>
            <a:r>
              <a:rPr lang="en-US" dirty="0"/>
              <a:t>key words or expressions (except non-essential words such as prepositions, </a:t>
            </a:r>
            <a:r>
              <a:rPr lang="it-IT" dirty="0"/>
              <a:t>auxiliary verbs </a:t>
            </a:r>
            <a:r>
              <a:rPr lang="it-IT" dirty="0" smtClean="0"/>
              <a:t>, articles etc.)</a:t>
            </a:r>
          </a:p>
          <a:p>
            <a:pPr lvl="1"/>
            <a:r>
              <a:rPr lang="en-US" dirty="0"/>
              <a:t>If pictures are analyzed: who/what is in the center, who at the periphery, action described</a:t>
            </a:r>
            <a:endParaRPr lang="uk-UA" dirty="0"/>
          </a:p>
          <a:p>
            <a:pPr lvl="1"/>
            <a:r>
              <a:rPr lang="it-IT" dirty="0" smtClean="0"/>
              <a:t>Arranging / sorting materials according to categories</a:t>
            </a:r>
            <a:endParaRPr lang="it-IT" dirty="0"/>
          </a:p>
          <a:p>
            <a:pPr lvl="1"/>
            <a:r>
              <a:rPr lang="it-IT" dirty="0"/>
              <a:t>Considering various uses of key words and the context </a:t>
            </a:r>
            <a:r>
              <a:rPr lang="it-IT" dirty="0" smtClean="0"/>
              <a:t>(e.g. see </a:t>
            </a:r>
            <a:r>
              <a:rPr lang="it-IT" dirty="0"/>
              <a:t>words nearby </a:t>
            </a:r>
            <a:r>
              <a:rPr lang="it-IT" dirty="0" smtClean="0"/>
              <a:t>them in a sentence), considering positive and negative meanings, manifest and latent (subtext) meanings, </a:t>
            </a:r>
            <a:r>
              <a:rPr lang="fr-FR" dirty="0" smtClean="0"/>
              <a:t>communication </a:t>
            </a:r>
            <a:r>
              <a:rPr lang="fr-FR" dirty="0"/>
              <a:t>components </a:t>
            </a:r>
            <a:r>
              <a:rPr lang="fr-FR" dirty="0" smtClean="0"/>
              <a:t>(message</a:t>
            </a:r>
            <a:r>
              <a:rPr lang="fr-FR" dirty="0"/>
              <a:t>, </a:t>
            </a:r>
            <a:r>
              <a:rPr lang="fr-FR" dirty="0" err="1"/>
              <a:t>sender</a:t>
            </a:r>
            <a:r>
              <a:rPr lang="fr-FR" dirty="0"/>
              <a:t>, </a:t>
            </a:r>
            <a:r>
              <a:rPr lang="fr-FR" dirty="0" smtClean="0"/>
              <a:t>audience)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Revising categories if necessary</a:t>
            </a:r>
          </a:p>
          <a:p>
            <a:pPr lvl="1"/>
            <a:r>
              <a:rPr lang="it-IT" dirty="0" smtClean="0"/>
              <a:t>Counting </a:t>
            </a:r>
            <a:r>
              <a:rPr lang="it-IT" dirty="0"/>
              <a:t>frequencies </a:t>
            </a:r>
            <a:r>
              <a:rPr lang="it-IT" dirty="0" smtClean="0"/>
              <a:t>and relative shares of </a:t>
            </a:r>
            <a:r>
              <a:rPr lang="it-IT" dirty="0"/>
              <a:t>key </a:t>
            </a:r>
            <a:r>
              <a:rPr lang="it-IT" dirty="0" smtClean="0"/>
              <a:t>words, identifyning the most frequently used ones</a:t>
            </a:r>
          </a:p>
          <a:p>
            <a:pPr lvl="1"/>
            <a:r>
              <a:rPr lang="it-IT" dirty="0" smtClean="0"/>
              <a:t>Identification of similar and different patterns of various groups of text materials, trends, interpreting results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70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analysis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Words </a:t>
            </a:r>
            <a:endParaRPr lang="uk-UA" dirty="0"/>
          </a:p>
          <a:p>
            <a:pPr lvl="0"/>
            <a:r>
              <a:rPr lang="en-US" dirty="0" smtClean="0"/>
              <a:t>Phrases </a:t>
            </a:r>
            <a:r>
              <a:rPr lang="en-US" dirty="0"/>
              <a:t>– string of words/sentence/ combination of meaningful words</a:t>
            </a:r>
            <a:endParaRPr lang="uk-UA" dirty="0"/>
          </a:p>
          <a:p>
            <a:r>
              <a:rPr lang="en-US" dirty="0"/>
              <a:t>Concepts – group of words with a similar meaning / conceptual cluster</a:t>
            </a:r>
            <a:endParaRPr lang="uk-UA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Parts of a text – paragraphs,</a:t>
            </a:r>
            <a:r>
              <a:rPr lang="en-US" dirty="0"/>
              <a:t> </a:t>
            </a:r>
            <a:r>
              <a:rPr lang="en-US" dirty="0" smtClean="0"/>
              <a:t>chapters, episodes, pictures in an album</a:t>
            </a:r>
            <a:endParaRPr lang="uk-UA" dirty="0"/>
          </a:p>
          <a:p>
            <a:pPr lvl="0"/>
            <a:r>
              <a:rPr lang="en-US" dirty="0"/>
              <a:t>Item </a:t>
            </a:r>
            <a:r>
              <a:rPr lang="en-US" dirty="0" smtClean="0"/>
              <a:t>– book</a:t>
            </a:r>
            <a:r>
              <a:rPr lang="en-US" dirty="0"/>
              <a:t>, letter, speech, diary, newspaper, research </a:t>
            </a:r>
            <a:r>
              <a:rPr lang="en-US" dirty="0" smtClean="0"/>
              <a:t>paper, picture, album etc.</a:t>
            </a:r>
          </a:p>
          <a:p>
            <a:pPr lvl="0"/>
            <a:r>
              <a:rPr lang="en-US" dirty="0" smtClean="0"/>
              <a:t>Semantics </a:t>
            </a:r>
            <a:r>
              <a:rPr lang="en-US" dirty="0"/>
              <a:t>– how emotionally laden are the </a:t>
            </a:r>
            <a:r>
              <a:rPr lang="en-US" dirty="0" smtClean="0"/>
              <a:t>words</a:t>
            </a:r>
          </a:p>
          <a:p>
            <a:pPr lvl="0"/>
            <a:r>
              <a:rPr lang="en-US" dirty="0"/>
              <a:t>Characters / persons / objects – how many times mentioned and in what context</a:t>
            </a:r>
            <a:endParaRPr lang="uk-UA" dirty="0"/>
          </a:p>
          <a:p>
            <a:r>
              <a:rPr lang="en-US" dirty="0"/>
              <a:t>Writers, </a:t>
            </a:r>
            <a:r>
              <a:rPr lang="en-US" dirty="0" smtClean="0"/>
              <a:t>speakers</a:t>
            </a:r>
          </a:p>
          <a:p>
            <a:r>
              <a:rPr lang="en-US" dirty="0" smtClean="0"/>
              <a:t>Genres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553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/ classes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Inductive approach – </a:t>
            </a:r>
            <a:r>
              <a:rPr lang="en-US" dirty="0"/>
              <a:t>start with text, determine themes, and then </a:t>
            </a:r>
            <a:r>
              <a:rPr lang="en-US" dirty="0" smtClean="0"/>
              <a:t>develop theoretical prepositions</a:t>
            </a:r>
          </a:p>
          <a:p>
            <a:r>
              <a:rPr lang="en-US" dirty="0" smtClean="0"/>
              <a:t>Deductive </a:t>
            </a:r>
            <a:r>
              <a:rPr lang="en-US" dirty="0"/>
              <a:t>– starting with a categorized scheme according to a theoretical assumptions, making hypotheses, and checking them with </a:t>
            </a:r>
            <a:r>
              <a:rPr lang="en-US" dirty="0" smtClean="0"/>
              <a:t>a text analysis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Common classes </a:t>
            </a:r>
            <a:r>
              <a:rPr lang="en-US" dirty="0"/>
              <a:t>– used by actually everybody in a society</a:t>
            </a:r>
            <a:endParaRPr lang="uk-UA" dirty="0"/>
          </a:p>
          <a:p>
            <a:pPr lvl="0"/>
            <a:r>
              <a:rPr lang="en-US" dirty="0"/>
              <a:t>Special classes </a:t>
            </a:r>
            <a:r>
              <a:rPr lang="en-US" dirty="0" smtClean="0"/>
              <a:t>– used </a:t>
            </a:r>
            <a:r>
              <a:rPr lang="en-US" dirty="0"/>
              <a:t>only </a:t>
            </a:r>
            <a:r>
              <a:rPr lang="en-US" dirty="0" smtClean="0"/>
              <a:t>by </a:t>
            </a:r>
            <a:r>
              <a:rPr lang="en-US" dirty="0"/>
              <a:t>members of certain groups/communities. E.g. jargonized terms in </a:t>
            </a:r>
            <a:r>
              <a:rPr lang="en-US" dirty="0" smtClean="0"/>
              <a:t>professions/subcultures</a:t>
            </a:r>
            <a:endParaRPr lang="uk-UA" dirty="0"/>
          </a:p>
          <a:p>
            <a:pPr lvl="0"/>
            <a:r>
              <a:rPr lang="en-US" dirty="0" smtClean="0"/>
              <a:t>Theoretical </a:t>
            </a:r>
            <a:r>
              <a:rPr lang="en-US" dirty="0"/>
              <a:t>classes – that emerge during the text analysis </a:t>
            </a:r>
            <a:r>
              <a:rPr lang="en-US" dirty="0" smtClean="0"/>
              <a:t>considering their novelty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833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codes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context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activity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event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strategy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relationship </a:t>
            </a:r>
            <a:r>
              <a:rPr lang="en-US" sz="3300" dirty="0"/>
              <a:t>and social structural </a:t>
            </a:r>
            <a:r>
              <a:rPr lang="en-US" sz="3300" dirty="0" smtClean="0"/>
              <a:t>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narrative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methods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process codes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definition </a:t>
            </a:r>
            <a:r>
              <a:rPr lang="en-US" sz="3300" dirty="0"/>
              <a:t>of the situation </a:t>
            </a:r>
            <a:r>
              <a:rPr lang="en-US" sz="3300" dirty="0" smtClean="0"/>
              <a:t>codes</a:t>
            </a:r>
            <a:endParaRPr lang="uk-UA" sz="33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933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Formalized procedures</a:t>
            </a:r>
          </a:p>
          <a:p>
            <a:r>
              <a:rPr lang="en-US" dirty="0" smtClean="0"/>
              <a:t>Unobtrusive</a:t>
            </a:r>
          </a:p>
          <a:p>
            <a:r>
              <a:rPr lang="en-US" dirty="0" smtClean="0"/>
              <a:t>Relatively fast enough if efficient use of software (but speed vs precision)</a:t>
            </a:r>
          </a:p>
          <a:p>
            <a:r>
              <a:rPr lang="en-US" dirty="0" smtClean="0"/>
              <a:t>Cost effective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019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Dependence on sample of texts (bias is possible, e.g. </a:t>
            </a:r>
            <a:r>
              <a:rPr lang="uk-UA" dirty="0" err="1"/>
              <a:t>over-accessing</a:t>
            </a:r>
            <a:r>
              <a:rPr lang="uk-UA" dirty="0"/>
              <a:t> to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media</a:t>
            </a:r>
            <a:r>
              <a:rPr lang="uk-UA" dirty="0"/>
              <a:t> </a:t>
            </a:r>
            <a:r>
              <a:rPr lang="en-US" dirty="0" smtClean="0"/>
              <a:t>by the powerful, sensation bias in mass media etc.)</a:t>
            </a:r>
          </a:p>
          <a:p>
            <a:r>
              <a:rPr lang="en-US" dirty="0" smtClean="0"/>
              <a:t>Various meanings of the same words (e.g. America – US or Latin America or two continents?)</a:t>
            </a:r>
          </a:p>
          <a:p>
            <a:r>
              <a:rPr lang="en-US" dirty="0" smtClean="0"/>
              <a:t>Language dependence, studying text in different languages may be complicated</a:t>
            </a:r>
          </a:p>
          <a:p>
            <a:r>
              <a:rPr lang="en-US" dirty="0"/>
              <a:t>Often ineffective to test causal relationships between variables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739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– </a:t>
            </a:r>
            <a:r>
              <a:rPr lang="en-US" dirty="0" err="1" smtClean="0"/>
              <a:t>Wordstat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https://provalisresearch.com/products/content-analysis-software/</a:t>
            </a:r>
          </a:p>
          <a:p>
            <a:r>
              <a:rPr lang="en-US" dirty="0" smtClean="0"/>
              <a:t>Calculating </a:t>
            </a:r>
            <a:r>
              <a:rPr lang="en-US" dirty="0" smtClean="0"/>
              <a:t>frequencies for </a:t>
            </a:r>
            <a:r>
              <a:rPr lang="en-US" dirty="0"/>
              <a:t>words, categories or </a:t>
            </a:r>
            <a:r>
              <a:rPr lang="en-US" dirty="0" smtClean="0"/>
              <a:t>concepts</a:t>
            </a:r>
          </a:p>
          <a:p>
            <a:r>
              <a:rPr lang="it-IT" dirty="0" smtClean="0"/>
              <a:t>Optional </a:t>
            </a:r>
            <a:r>
              <a:rPr lang="it-IT" dirty="0"/>
              <a:t>exclusion of </a:t>
            </a:r>
            <a:r>
              <a:rPr lang="it-IT" dirty="0" smtClean="0"/>
              <a:t>non-essential words</a:t>
            </a:r>
          </a:p>
          <a:p>
            <a:r>
              <a:rPr lang="it-IT" dirty="0" smtClean="0"/>
              <a:t>Most </a:t>
            </a:r>
            <a:r>
              <a:rPr lang="it-IT" dirty="0"/>
              <a:t>recurring phrases</a:t>
            </a:r>
            <a:endParaRPr lang="it-IT" dirty="0" smtClean="0"/>
          </a:p>
          <a:p>
            <a:r>
              <a:rPr lang="it-IT" dirty="0" smtClean="0"/>
              <a:t>Automatic categorization of words according to user-defined dictionaries</a:t>
            </a:r>
          </a:p>
          <a:p>
            <a:r>
              <a:rPr lang="it-IT" dirty="0" smtClean="0"/>
              <a:t>Random sampling of cases</a:t>
            </a:r>
          </a:p>
          <a:p>
            <a:r>
              <a:rPr lang="it-IT" dirty="0" smtClean="0"/>
              <a:t>Co-occurrence matrix for keywords + dendrogram</a:t>
            </a:r>
          </a:p>
          <a:p>
            <a:r>
              <a:rPr lang="en-US" dirty="0" smtClean="0"/>
              <a:t>Co-occurrence within a </a:t>
            </a:r>
            <a:r>
              <a:rPr lang="en-US" dirty="0"/>
              <a:t>sentence, a paragraph, </a:t>
            </a:r>
            <a:r>
              <a:rPr lang="en-US" dirty="0" smtClean="0"/>
              <a:t>text fragment, case</a:t>
            </a:r>
          </a:p>
          <a:p>
            <a:r>
              <a:rPr lang="en-US" dirty="0" smtClean="0"/>
              <a:t>Similarity between documents / cases</a:t>
            </a:r>
          </a:p>
          <a:p>
            <a:r>
              <a:rPr lang="en-US" dirty="0" smtClean="0"/>
              <a:t>Relationship between keyword occurrence and variables describing cases</a:t>
            </a:r>
          </a:p>
          <a:p>
            <a:r>
              <a:rPr lang="it-IT" dirty="0"/>
              <a:t>Keyword-In-Context (KWIC) table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409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743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Content Analysis</vt:lpstr>
      <vt:lpstr>Essence</vt:lpstr>
      <vt:lpstr>Stages</vt:lpstr>
      <vt:lpstr>Units of analysis</vt:lpstr>
      <vt:lpstr>Categories / classes</vt:lpstr>
      <vt:lpstr>Types of codes</vt:lpstr>
      <vt:lpstr>Advantages</vt:lpstr>
      <vt:lpstr>Problems </vt:lpstr>
      <vt:lpstr>Software – Wordstat</vt:lpstr>
      <vt:lpstr>Software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llpx llpx</dc:creator>
  <cp:lastModifiedBy>User</cp:lastModifiedBy>
  <cp:revision>145</cp:revision>
  <dcterms:created xsi:type="dcterms:W3CDTF">2006-08-16T00:00:00Z</dcterms:created>
  <dcterms:modified xsi:type="dcterms:W3CDTF">2021-03-22T16:51:45Z</dcterms:modified>
</cp:coreProperties>
</file>