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296" r:id="rId6"/>
    <p:sldId id="327" r:id="rId7"/>
    <p:sldId id="352" r:id="rId8"/>
    <p:sldId id="295" r:id="rId9"/>
    <p:sldId id="299" r:id="rId10"/>
    <p:sldId id="308" r:id="rId11"/>
    <p:sldId id="328" r:id="rId12"/>
    <p:sldId id="311" r:id="rId13"/>
    <p:sldId id="312" r:id="rId14"/>
    <p:sldId id="307" r:id="rId15"/>
    <p:sldId id="313" r:id="rId16"/>
    <p:sldId id="314" r:id="rId17"/>
    <p:sldId id="316" r:id="rId18"/>
    <p:sldId id="323" r:id="rId19"/>
    <p:sldId id="324" r:id="rId20"/>
    <p:sldId id="325" r:id="rId21"/>
    <p:sldId id="355" r:id="rId22"/>
    <p:sldId id="326" r:id="rId23"/>
    <p:sldId id="329" r:id="rId24"/>
    <p:sldId id="330" r:id="rId25"/>
    <p:sldId id="331" r:id="rId26"/>
    <p:sldId id="354" r:id="rId27"/>
    <p:sldId id="333" r:id="rId28"/>
    <p:sldId id="334" r:id="rId29"/>
    <p:sldId id="335" r:id="rId30"/>
    <p:sldId id="336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1" r:id="rId44"/>
    <p:sldId id="350" r:id="rId45"/>
    <p:sldId id="356" r:id="rId4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097" autoAdjust="0"/>
  </p:normalViewPr>
  <p:slideViewPr>
    <p:cSldViewPr snapToGrid="0">
      <p:cViewPr varScale="1">
        <p:scale>
          <a:sx n="48" d="100"/>
          <a:sy n="48" d="100"/>
        </p:scale>
        <p:origin x="67" y="109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B0CA7-A4BC-43F8-AC26-ED4412903310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uk-UA"/>
        </a:p>
      </dgm:t>
    </dgm:pt>
    <dgm:pt modelId="{5667F462-7BF2-47A5-A75A-A58A242CE96B}">
      <dgm:prSet/>
      <dgm:spPr/>
      <dgm:t>
        <a:bodyPr/>
        <a:lstStyle/>
        <a:p>
          <a:pPr rtl="0"/>
          <a:r>
            <a:rPr lang="uk-UA" b="1" dirty="0"/>
            <a:t>Поділ праці </a:t>
          </a:r>
          <a:r>
            <a:rPr lang="uk-UA" dirty="0"/>
            <a:t>сприяв прискоренню індустріалізації, оскільки теоретичні положення були впроваджені на практиці при масовому виробництві стандартизованої продукції. Система масового виробництва включає в себе виробництво великих обсягів стандартизованої продукції на виробничих лініях, що, зокрема, було запроваджено Г. Фордом для виготовлення його автомобілів «</a:t>
          </a:r>
          <a:r>
            <a:rPr lang="uk-UA" dirty="0" err="1"/>
            <a:t>Model</a:t>
          </a:r>
          <a:r>
            <a:rPr lang="uk-UA" dirty="0"/>
            <a:t> T» на початку ХХ ст.</a:t>
          </a:r>
        </a:p>
      </dgm:t>
    </dgm:pt>
    <dgm:pt modelId="{51CB2021-6295-4707-A5F0-DF818A7074AB}" type="parTrans" cxnId="{EE9C7325-922E-4468-B332-FB6FDFC7E426}">
      <dgm:prSet/>
      <dgm:spPr/>
      <dgm:t>
        <a:bodyPr/>
        <a:lstStyle/>
        <a:p>
          <a:endParaRPr lang="uk-UA"/>
        </a:p>
      </dgm:t>
    </dgm:pt>
    <dgm:pt modelId="{917EE614-2C6B-42DB-84FA-5BA5C7C684DC}" type="sibTrans" cxnId="{EE9C7325-922E-4468-B332-FB6FDFC7E426}">
      <dgm:prSet/>
      <dgm:spPr/>
      <dgm:t>
        <a:bodyPr/>
        <a:lstStyle/>
        <a:p>
          <a:endParaRPr lang="uk-UA"/>
        </a:p>
      </dgm:t>
    </dgm:pt>
    <dgm:pt modelId="{78096CFF-BD78-4072-9B6D-718CB44D80EF}" type="pres">
      <dgm:prSet presAssocID="{99AB0CA7-A4BC-43F8-AC26-ED4412903310}" presName="linear" presStyleCnt="0">
        <dgm:presLayoutVars>
          <dgm:animLvl val="lvl"/>
          <dgm:resizeHandles val="exact"/>
        </dgm:presLayoutVars>
      </dgm:prSet>
      <dgm:spPr/>
    </dgm:pt>
    <dgm:pt modelId="{B362E4A0-17D9-4EBE-B4A7-F666044FA17D}" type="pres">
      <dgm:prSet presAssocID="{5667F462-7BF2-47A5-A75A-A58A242CE96B}" presName="parentText" presStyleLbl="node1" presStyleIdx="0" presStyleCnt="1" custLinFactNeighborX="-72383" custLinFactNeighborY="3757">
        <dgm:presLayoutVars>
          <dgm:chMax val="0"/>
          <dgm:bulletEnabled val="1"/>
        </dgm:presLayoutVars>
      </dgm:prSet>
      <dgm:spPr/>
    </dgm:pt>
  </dgm:ptLst>
  <dgm:cxnLst>
    <dgm:cxn modelId="{EE9C7325-922E-4468-B332-FB6FDFC7E426}" srcId="{99AB0CA7-A4BC-43F8-AC26-ED4412903310}" destId="{5667F462-7BF2-47A5-A75A-A58A242CE96B}" srcOrd="0" destOrd="0" parTransId="{51CB2021-6295-4707-A5F0-DF818A7074AB}" sibTransId="{917EE614-2C6B-42DB-84FA-5BA5C7C684DC}"/>
    <dgm:cxn modelId="{3C2703C4-55E0-4085-9636-5A60F0423415}" type="presOf" srcId="{99AB0CA7-A4BC-43F8-AC26-ED4412903310}" destId="{78096CFF-BD78-4072-9B6D-718CB44D80EF}" srcOrd="0" destOrd="0" presId="urn:microsoft.com/office/officeart/2005/8/layout/vList2"/>
    <dgm:cxn modelId="{31F7ECC7-179C-4588-AC0C-07E4B24C8D8E}" type="presOf" srcId="{5667F462-7BF2-47A5-A75A-A58A242CE96B}" destId="{B362E4A0-17D9-4EBE-B4A7-F666044FA17D}" srcOrd="0" destOrd="0" presId="urn:microsoft.com/office/officeart/2005/8/layout/vList2"/>
    <dgm:cxn modelId="{E9011EE5-C981-4C86-AF4F-7B09887BF40B}" type="presParOf" srcId="{78096CFF-BD78-4072-9B6D-718CB44D80EF}" destId="{B362E4A0-17D9-4EBE-B4A7-F666044FA1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0F3C23-4D56-46F1-9C5D-AED473058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378BA-586F-4A81-A1D2-7A7C9522D930}">
      <dgm:prSet/>
      <dgm:spPr/>
      <dgm:t>
        <a:bodyPr/>
        <a:lstStyle/>
        <a:p>
          <a:r>
            <a:rPr lang="ru-RU" dirty="0"/>
            <a:t>проста</a:t>
          </a:r>
          <a:endParaRPr lang="en-US" dirty="0"/>
        </a:p>
      </dgm:t>
    </dgm:pt>
    <dgm:pt modelId="{25BBCAD8-DA81-4679-ACBC-6E4B65E2D41B}" type="parTrans" cxnId="{AECBDCB5-CF20-409B-9737-4C9001BC74FC}">
      <dgm:prSet/>
      <dgm:spPr/>
      <dgm:t>
        <a:bodyPr/>
        <a:lstStyle/>
        <a:p>
          <a:endParaRPr lang="en-US"/>
        </a:p>
      </dgm:t>
    </dgm:pt>
    <dgm:pt modelId="{4B45BE4C-BEF2-493D-A7E1-A1697495E48D}" type="sibTrans" cxnId="{AECBDCB5-CF20-409B-9737-4C9001BC74FC}">
      <dgm:prSet/>
      <dgm:spPr/>
      <dgm:t>
        <a:bodyPr/>
        <a:lstStyle/>
        <a:p>
          <a:endParaRPr lang="en-US"/>
        </a:p>
      </dgm:t>
    </dgm:pt>
    <dgm:pt modelId="{DBECBB02-E510-497B-81CF-FB284ABBC9F6}">
      <dgm:prSet/>
      <dgm:spPr/>
      <dgm:t>
        <a:bodyPr/>
        <a:lstStyle/>
        <a:p>
          <a:r>
            <a:rPr lang="ru-RU" dirty="0"/>
            <a:t>складна</a:t>
          </a:r>
          <a:endParaRPr lang="en-US" dirty="0"/>
        </a:p>
      </dgm:t>
    </dgm:pt>
    <dgm:pt modelId="{2F41411F-FDB3-4DCD-8E80-31664AC3D0BF}" type="parTrans" cxnId="{09CD8243-8E6F-4C4E-9FAE-DEA7F9476D53}">
      <dgm:prSet/>
      <dgm:spPr/>
      <dgm:t>
        <a:bodyPr/>
        <a:lstStyle/>
        <a:p>
          <a:endParaRPr lang="ru-RU"/>
        </a:p>
      </dgm:t>
    </dgm:pt>
    <dgm:pt modelId="{B46037AC-1A13-4872-A259-8B88F791833F}" type="sibTrans" cxnId="{09CD8243-8E6F-4C4E-9FAE-DEA7F9476D53}">
      <dgm:prSet/>
      <dgm:spPr/>
      <dgm:t>
        <a:bodyPr/>
        <a:lstStyle/>
        <a:p>
          <a:endParaRPr lang="ru-RU"/>
        </a:p>
      </dgm:t>
    </dgm:pt>
    <dgm:pt modelId="{75AB45B3-4F87-432D-B4B0-749BFFF42AB3}">
      <dgm:prSet/>
      <dgm:spPr/>
      <dgm:t>
        <a:bodyPr/>
        <a:lstStyle/>
        <a:p>
          <a:r>
            <a:rPr lang="ru-RU"/>
            <a:t>коплексна </a:t>
          </a:r>
          <a:endParaRPr lang="en-US" dirty="0"/>
        </a:p>
      </dgm:t>
    </dgm:pt>
    <dgm:pt modelId="{68098BE7-30DE-4F2B-BC12-E7FE9DF0B1DD}" type="parTrans" cxnId="{86EEA32F-7F4A-4775-871C-03797D7B4EF3}">
      <dgm:prSet/>
      <dgm:spPr/>
      <dgm:t>
        <a:bodyPr/>
        <a:lstStyle/>
        <a:p>
          <a:endParaRPr lang="ru-RU"/>
        </a:p>
      </dgm:t>
    </dgm:pt>
    <dgm:pt modelId="{FBC9C39E-E030-4016-B41D-F3400EF53282}" type="sibTrans" cxnId="{86EEA32F-7F4A-4775-871C-03797D7B4EF3}">
      <dgm:prSet/>
      <dgm:spPr/>
      <dgm:t>
        <a:bodyPr/>
        <a:lstStyle/>
        <a:p>
          <a:endParaRPr lang="ru-RU"/>
        </a:p>
      </dgm:t>
    </dgm:pt>
    <dgm:pt modelId="{8994D4A3-9246-4A4A-8DFB-AD1312052E90}" type="pres">
      <dgm:prSet presAssocID="{E60F3C23-4D56-46F1-9C5D-AED473058B00}" presName="linear" presStyleCnt="0">
        <dgm:presLayoutVars>
          <dgm:animLvl val="lvl"/>
          <dgm:resizeHandles val="exact"/>
        </dgm:presLayoutVars>
      </dgm:prSet>
      <dgm:spPr/>
    </dgm:pt>
    <dgm:pt modelId="{03E46272-245D-469C-8AFF-0B42A8FC15CE}" type="pres">
      <dgm:prSet presAssocID="{F7A378BA-586F-4A81-A1D2-7A7C9522D9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1992A7-F544-4F53-9C0D-882D06C57210}" type="pres">
      <dgm:prSet presAssocID="{4B45BE4C-BEF2-493D-A7E1-A1697495E48D}" presName="spacer" presStyleCnt="0"/>
      <dgm:spPr/>
    </dgm:pt>
    <dgm:pt modelId="{E9622595-B2AE-484C-B4B4-71522E80991E}" type="pres">
      <dgm:prSet presAssocID="{DBECBB02-E510-497B-81CF-FB284ABBC9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C98CE1-1A1B-4A3A-97FE-4DBF46F8DF3F}" type="pres">
      <dgm:prSet presAssocID="{B46037AC-1A13-4872-A259-8B88F791833F}" presName="spacer" presStyleCnt="0"/>
      <dgm:spPr/>
    </dgm:pt>
    <dgm:pt modelId="{F813E6E5-BD1A-46C7-B368-41F1CB91DC9E}" type="pres">
      <dgm:prSet presAssocID="{75AB45B3-4F87-432D-B4B0-749BFFF42A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6EEA32F-7F4A-4775-871C-03797D7B4EF3}" srcId="{E60F3C23-4D56-46F1-9C5D-AED473058B00}" destId="{75AB45B3-4F87-432D-B4B0-749BFFF42AB3}" srcOrd="2" destOrd="0" parTransId="{68098BE7-30DE-4F2B-BC12-E7FE9DF0B1DD}" sibTransId="{FBC9C39E-E030-4016-B41D-F3400EF53282}"/>
    <dgm:cxn modelId="{28BE9A62-68BC-48B6-B3B9-F8A344092E0A}" type="presOf" srcId="{E60F3C23-4D56-46F1-9C5D-AED473058B00}" destId="{8994D4A3-9246-4A4A-8DFB-AD1312052E90}" srcOrd="0" destOrd="0" presId="urn:microsoft.com/office/officeart/2005/8/layout/vList2"/>
    <dgm:cxn modelId="{09CD8243-8E6F-4C4E-9FAE-DEA7F9476D53}" srcId="{E60F3C23-4D56-46F1-9C5D-AED473058B00}" destId="{DBECBB02-E510-497B-81CF-FB284ABBC9F6}" srcOrd="1" destOrd="0" parTransId="{2F41411F-FDB3-4DCD-8E80-31664AC3D0BF}" sibTransId="{B46037AC-1A13-4872-A259-8B88F791833F}"/>
    <dgm:cxn modelId="{4C44BB72-0F61-48F3-ADF3-48994D21F173}" type="presOf" srcId="{DBECBB02-E510-497B-81CF-FB284ABBC9F6}" destId="{E9622595-B2AE-484C-B4B4-71522E80991E}" srcOrd="0" destOrd="0" presId="urn:microsoft.com/office/officeart/2005/8/layout/vList2"/>
    <dgm:cxn modelId="{886253A5-F409-432E-A027-B4C668C49F9D}" type="presOf" srcId="{F7A378BA-586F-4A81-A1D2-7A7C9522D930}" destId="{03E46272-245D-469C-8AFF-0B42A8FC15CE}" srcOrd="0" destOrd="0" presId="urn:microsoft.com/office/officeart/2005/8/layout/vList2"/>
    <dgm:cxn modelId="{AECBDCB5-CF20-409B-9737-4C9001BC74FC}" srcId="{E60F3C23-4D56-46F1-9C5D-AED473058B00}" destId="{F7A378BA-586F-4A81-A1D2-7A7C9522D930}" srcOrd="0" destOrd="0" parTransId="{25BBCAD8-DA81-4679-ACBC-6E4B65E2D41B}" sibTransId="{4B45BE4C-BEF2-493D-A7E1-A1697495E48D}"/>
    <dgm:cxn modelId="{E7A2B3D3-32E2-4005-8CB3-0998339E726F}" type="presOf" srcId="{75AB45B3-4F87-432D-B4B0-749BFFF42AB3}" destId="{F813E6E5-BD1A-46C7-B368-41F1CB91DC9E}" srcOrd="0" destOrd="0" presId="urn:microsoft.com/office/officeart/2005/8/layout/vList2"/>
    <dgm:cxn modelId="{1A65C591-3C0E-4D65-A4EC-C727060DB7FB}" type="presParOf" srcId="{8994D4A3-9246-4A4A-8DFB-AD1312052E90}" destId="{03E46272-245D-469C-8AFF-0B42A8FC15CE}" srcOrd="0" destOrd="0" presId="urn:microsoft.com/office/officeart/2005/8/layout/vList2"/>
    <dgm:cxn modelId="{9C7421D9-AECF-4D06-B7FB-D33AEDE44B03}" type="presParOf" srcId="{8994D4A3-9246-4A4A-8DFB-AD1312052E90}" destId="{BF1992A7-F544-4F53-9C0D-882D06C57210}" srcOrd="1" destOrd="0" presId="urn:microsoft.com/office/officeart/2005/8/layout/vList2"/>
    <dgm:cxn modelId="{8B6B9090-F790-49CE-A203-1A988AABB860}" type="presParOf" srcId="{8994D4A3-9246-4A4A-8DFB-AD1312052E90}" destId="{E9622595-B2AE-484C-B4B4-71522E80991E}" srcOrd="2" destOrd="0" presId="urn:microsoft.com/office/officeart/2005/8/layout/vList2"/>
    <dgm:cxn modelId="{13238F4A-8235-4727-BD63-0E371676BCE9}" type="presParOf" srcId="{8994D4A3-9246-4A4A-8DFB-AD1312052E90}" destId="{94C98CE1-1A1B-4A3A-97FE-4DBF46F8DF3F}" srcOrd="3" destOrd="0" presId="urn:microsoft.com/office/officeart/2005/8/layout/vList2"/>
    <dgm:cxn modelId="{FC65E12E-F01F-4968-992C-D770FF8E327C}" type="presParOf" srcId="{8994D4A3-9246-4A4A-8DFB-AD1312052E90}" destId="{F813E6E5-BD1A-46C7-B368-41F1CB91DC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892EC0-93C8-4057-A77F-1B7B0BEBA4B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EEE391-F2ED-4D82-8034-6AB131D4C0EF}">
      <dgm:prSet/>
      <dgm:spPr/>
      <dgm:t>
        <a:bodyPr/>
        <a:lstStyle/>
        <a:p>
          <a:r>
            <a:rPr lang="uk-UA"/>
            <a:t>• </a:t>
          </a:r>
          <a:r>
            <a:rPr lang="uk-UA" b="1" i="1"/>
            <a:t>за видами</a:t>
          </a:r>
          <a:r>
            <a:rPr lang="uk-UA" i="1"/>
            <a:t> — </a:t>
          </a:r>
          <a:r>
            <a:rPr lang="uk-UA"/>
            <a:t>економічне, виробниче, науково-технічне, у сфері збуту тощо; </a:t>
          </a:r>
          <a:endParaRPr lang="en-US"/>
        </a:p>
      </dgm:t>
    </dgm:pt>
    <dgm:pt modelId="{5D5C9185-F67A-4A06-B7C2-A4E40AD00D25}" type="parTrans" cxnId="{5503B383-FFD5-480A-B1CA-D2ED04404437}">
      <dgm:prSet/>
      <dgm:spPr/>
      <dgm:t>
        <a:bodyPr/>
        <a:lstStyle/>
        <a:p>
          <a:endParaRPr lang="en-US"/>
        </a:p>
      </dgm:t>
    </dgm:pt>
    <dgm:pt modelId="{645FA715-D28C-4416-BEDB-4C67EC295A17}" type="sibTrans" cxnId="{5503B383-FFD5-480A-B1CA-D2ED04404437}">
      <dgm:prSet/>
      <dgm:spPr/>
      <dgm:t>
        <a:bodyPr/>
        <a:lstStyle/>
        <a:p>
          <a:endParaRPr lang="en-US"/>
        </a:p>
      </dgm:t>
    </dgm:pt>
    <dgm:pt modelId="{7411EEF4-72F3-419F-B3F9-15C968B217C4}">
      <dgm:prSet/>
      <dgm:spPr/>
      <dgm:t>
        <a:bodyPr/>
        <a:lstStyle/>
        <a:p>
          <a:r>
            <a:rPr lang="uk-UA"/>
            <a:t>• </a:t>
          </a:r>
          <a:r>
            <a:rPr lang="uk-UA" b="1" i="1"/>
            <a:t>за стадіями</a:t>
          </a:r>
          <a:r>
            <a:rPr lang="uk-UA" i="1"/>
            <a:t> — </a:t>
          </a:r>
          <a:r>
            <a:rPr lang="uk-UA"/>
            <a:t>передвиробниче, виробниче, комерційне;</a:t>
          </a:r>
          <a:endParaRPr lang="en-US"/>
        </a:p>
      </dgm:t>
    </dgm:pt>
    <dgm:pt modelId="{D0E98744-6B09-4CB9-B6AA-AB35DD8C2629}" type="parTrans" cxnId="{4A20D6C0-CA86-4068-824E-221477F389BC}">
      <dgm:prSet/>
      <dgm:spPr/>
      <dgm:t>
        <a:bodyPr/>
        <a:lstStyle/>
        <a:p>
          <a:endParaRPr lang="en-US"/>
        </a:p>
      </dgm:t>
    </dgm:pt>
    <dgm:pt modelId="{ACB5143A-52C5-45E7-B424-76FDFE8718EE}" type="sibTrans" cxnId="{4A20D6C0-CA86-4068-824E-221477F389BC}">
      <dgm:prSet/>
      <dgm:spPr/>
      <dgm:t>
        <a:bodyPr/>
        <a:lstStyle/>
        <a:p>
          <a:endParaRPr lang="en-US"/>
        </a:p>
      </dgm:t>
    </dgm:pt>
    <dgm:pt modelId="{6A6B2862-21A0-4F2F-BAFC-4A7AEBB9FBC4}">
      <dgm:prSet/>
      <dgm:spPr/>
      <dgm:t>
        <a:bodyPr/>
        <a:lstStyle/>
        <a:p>
          <a:r>
            <a:rPr lang="uk-UA" dirty="0"/>
            <a:t>• </a:t>
          </a:r>
          <a:r>
            <a:rPr lang="uk-UA" b="1" i="1" dirty="0"/>
            <a:t>за методами,</a:t>
          </a:r>
          <a:r>
            <a:rPr lang="uk-UA" i="1" dirty="0"/>
            <a:t> </a:t>
          </a:r>
          <a:r>
            <a:rPr lang="uk-UA" dirty="0"/>
            <a:t>що використовуються — виконання спільних програм, договірна спеціалізація, створення СП;</a:t>
          </a:r>
          <a:endParaRPr lang="en-US" dirty="0"/>
        </a:p>
      </dgm:t>
    </dgm:pt>
    <dgm:pt modelId="{4A1F0449-96E7-4395-BE27-BB0C38C82D33}" type="parTrans" cxnId="{F23D0939-FF37-49E4-B3D8-B6E5169CE18F}">
      <dgm:prSet/>
      <dgm:spPr/>
      <dgm:t>
        <a:bodyPr/>
        <a:lstStyle/>
        <a:p>
          <a:endParaRPr lang="en-US"/>
        </a:p>
      </dgm:t>
    </dgm:pt>
    <dgm:pt modelId="{2F4CFC20-DE21-4819-90CD-C7EDDEAE672F}" type="sibTrans" cxnId="{F23D0939-FF37-49E4-B3D8-B6E5169CE18F}">
      <dgm:prSet/>
      <dgm:spPr/>
      <dgm:t>
        <a:bodyPr/>
        <a:lstStyle/>
        <a:p>
          <a:endParaRPr lang="en-US"/>
        </a:p>
      </dgm:t>
    </dgm:pt>
    <dgm:pt modelId="{5B15AD93-2D84-401A-BB66-04B5E651C12E}">
      <dgm:prSet/>
      <dgm:spPr/>
      <dgm:t>
        <a:bodyPr/>
        <a:lstStyle/>
        <a:p>
          <a:r>
            <a:rPr lang="uk-UA"/>
            <a:t>• </a:t>
          </a:r>
          <a:r>
            <a:rPr lang="uk-UA" b="1" i="1"/>
            <a:t>за структурою зв'язків</a:t>
          </a:r>
          <a:r>
            <a:rPr lang="uk-UA" i="1"/>
            <a:t> — </a:t>
          </a:r>
          <a:r>
            <a:rPr lang="uk-UA"/>
            <a:t>внутрішньо- і міжфірмове, внутрішньо- і міжгалузеве, горизонтальне, вертикальне, змішане;</a:t>
          </a:r>
          <a:endParaRPr lang="en-US"/>
        </a:p>
      </dgm:t>
    </dgm:pt>
    <dgm:pt modelId="{1257CE8E-2F98-4177-8872-425890FB0C87}" type="parTrans" cxnId="{2496F230-AAC4-4396-943A-9D9C38B245C5}">
      <dgm:prSet/>
      <dgm:spPr/>
      <dgm:t>
        <a:bodyPr/>
        <a:lstStyle/>
        <a:p>
          <a:endParaRPr lang="en-US"/>
        </a:p>
      </dgm:t>
    </dgm:pt>
    <dgm:pt modelId="{06DD1321-D5A7-49CC-A5C3-B4E2FC3664AA}" type="sibTrans" cxnId="{2496F230-AAC4-4396-943A-9D9C38B245C5}">
      <dgm:prSet/>
      <dgm:spPr/>
      <dgm:t>
        <a:bodyPr/>
        <a:lstStyle/>
        <a:p>
          <a:endParaRPr lang="en-US"/>
        </a:p>
      </dgm:t>
    </dgm:pt>
    <dgm:pt modelId="{DE2F07EC-9DD8-488C-841C-A9780973198B}">
      <dgm:prSet/>
      <dgm:spPr/>
      <dgm:t>
        <a:bodyPr/>
        <a:lstStyle/>
        <a:p>
          <a:r>
            <a:rPr lang="uk-UA"/>
            <a:t>• </a:t>
          </a:r>
          <a:r>
            <a:rPr lang="uk-UA" b="1" i="1"/>
            <a:t>за територіальним охопленням</a:t>
          </a:r>
          <a:r>
            <a:rPr lang="uk-UA" i="1"/>
            <a:t> — </a:t>
          </a:r>
          <a:r>
            <a:rPr lang="uk-UA"/>
            <a:t>між двома і більше країнами, в межах регіону, міжрегіональне, всесвітнє;</a:t>
          </a:r>
          <a:endParaRPr lang="en-US"/>
        </a:p>
      </dgm:t>
    </dgm:pt>
    <dgm:pt modelId="{D828925F-3010-4897-A686-2C5612ED1B7E}" type="parTrans" cxnId="{70F569A1-94D9-4311-A0A8-9D589F08EDEA}">
      <dgm:prSet/>
      <dgm:spPr/>
      <dgm:t>
        <a:bodyPr/>
        <a:lstStyle/>
        <a:p>
          <a:endParaRPr lang="en-US"/>
        </a:p>
      </dgm:t>
    </dgm:pt>
    <dgm:pt modelId="{592D0821-B6A0-4E30-A812-03339140341B}" type="sibTrans" cxnId="{70F569A1-94D9-4311-A0A8-9D589F08EDEA}">
      <dgm:prSet/>
      <dgm:spPr/>
      <dgm:t>
        <a:bodyPr/>
        <a:lstStyle/>
        <a:p>
          <a:endParaRPr lang="en-US"/>
        </a:p>
      </dgm:t>
    </dgm:pt>
    <dgm:pt modelId="{835C8980-94F6-4668-A0A8-C92B73B4717D}">
      <dgm:prSet/>
      <dgm:spPr/>
      <dgm:t>
        <a:bodyPr/>
        <a:lstStyle/>
        <a:p>
          <a:r>
            <a:rPr lang="uk-UA"/>
            <a:t>• </a:t>
          </a:r>
          <a:r>
            <a:rPr lang="uk-UA" b="1" i="1"/>
            <a:t>за кількістю суб'єктів</a:t>
          </a:r>
          <a:r>
            <a:rPr lang="uk-UA" i="1"/>
            <a:t> — </a:t>
          </a:r>
          <a:r>
            <a:rPr lang="uk-UA"/>
            <a:t>дво- і багатостороннє;</a:t>
          </a:r>
          <a:endParaRPr lang="en-US"/>
        </a:p>
      </dgm:t>
    </dgm:pt>
    <dgm:pt modelId="{12F95ED8-8F12-4E69-8F51-B0EAD17529BE}" type="parTrans" cxnId="{4AB6CC02-9BB8-4B23-9A5B-5760975CC760}">
      <dgm:prSet/>
      <dgm:spPr/>
      <dgm:t>
        <a:bodyPr/>
        <a:lstStyle/>
        <a:p>
          <a:endParaRPr lang="en-US"/>
        </a:p>
      </dgm:t>
    </dgm:pt>
    <dgm:pt modelId="{11CFD8E2-884C-4F31-BFD5-7BDB07C1C9C7}" type="sibTrans" cxnId="{4AB6CC02-9BB8-4B23-9A5B-5760975CC760}">
      <dgm:prSet/>
      <dgm:spPr/>
      <dgm:t>
        <a:bodyPr/>
        <a:lstStyle/>
        <a:p>
          <a:endParaRPr lang="en-US"/>
        </a:p>
      </dgm:t>
    </dgm:pt>
    <dgm:pt modelId="{DD78DCCF-082A-4949-AB29-9CF9EEC2137A}">
      <dgm:prSet/>
      <dgm:spPr/>
      <dgm:t>
        <a:bodyPr/>
        <a:lstStyle/>
        <a:p>
          <a:r>
            <a:rPr lang="uk-UA"/>
            <a:t>• </a:t>
          </a:r>
          <a:r>
            <a:rPr lang="uk-UA" b="1" i="1"/>
            <a:t>за кількістю об'єктів</a:t>
          </a:r>
          <a:r>
            <a:rPr lang="uk-UA" i="1"/>
            <a:t> — </a:t>
          </a:r>
          <a:r>
            <a:rPr lang="uk-UA"/>
            <a:t>дво- і багатопредметне.</a:t>
          </a:r>
          <a:endParaRPr lang="en-US"/>
        </a:p>
      </dgm:t>
    </dgm:pt>
    <dgm:pt modelId="{E7C63818-BF64-4A1E-9B65-681A28855C44}" type="parTrans" cxnId="{F5C6BC3A-283B-4204-B370-750405D1A6F5}">
      <dgm:prSet/>
      <dgm:spPr/>
      <dgm:t>
        <a:bodyPr/>
        <a:lstStyle/>
        <a:p>
          <a:endParaRPr lang="en-US"/>
        </a:p>
      </dgm:t>
    </dgm:pt>
    <dgm:pt modelId="{79902646-FE99-4D7C-A511-7D0AB078F542}" type="sibTrans" cxnId="{F5C6BC3A-283B-4204-B370-750405D1A6F5}">
      <dgm:prSet/>
      <dgm:spPr/>
      <dgm:t>
        <a:bodyPr/>
        <a:lstStyle/>
        <a:p>
          <a:endParaRPr lang="en-US"/>
        </a:p>
      </dgm:t>
    </dgm:pt>
    <dgm:pt modelId="{8932DCD3-E78A-4A9B-BC47-9712684BD1A5}" type="pres">
      <dgm:prSet presAssocID="{0E892EC0-93C8-4057-A77F-1B7B0BEBA4BF}" presName="vert0" presStyleCnt="0">
        <dgm:presLayoutVars>
          <dgm:dir/>
          <dgm:animOne val="branch"/>
          <dgm:animLvl val="lvl"/>
        </dgm:presLayoutVars>
      </dgm:prSet>
      <dgm:spPr/>
    </dgm:pt>
    <dgm:pt modelId="{E7D3F254-C741-4E60-921C-DE6B09D59E9F}" type="pres">
      <dgm:prSet presAssocID="{ABEEE391-F2ED-4D82-8034-6AB131D4C0EF}" presName="thickLine" presStyleLbl="alignNode1" presStyleIdx="0" presStyleCnt="7"/>
      <dgm:spPr/>
    </dgm:pt>
    <dgm:pt modelId="{3A69D203-31C8-4B9C-994F-1088903292BA}" type="pres">
      <dgm:prSet presAssocID="{ABEEE391-F2ED-4D82-8034-6AB131D4C0EF}" presName="horz1" presStyleCnt="0"/>
      <dgm:spPr/>
    </dgm:pt>
    <dgm:pt modelId="{AD8E53CC-AF0E-47D9-A668-CD95C4EF87A4}" type="pres">
      <dgm:prSet presAssocID="{ABEEE391-F2ED-4D82-8034-6AB131D4C0EF}" presName="tx1" presStyleLbl="revTx" presStyleIdx="0" presStyleCnt="7"/>
      <dgm:spPr/>
    </dgm:pt>
    <dgm:pt modelId="{735347E8-A6AD-4FA0-8D30-BB0BF73D54C7}" type="pres">
      <dgm:prSet presAssocID="{ABEEE391-F2ED-4D82-8034-6AB131D4C0EF}" presName="vert1" presStyleCnt="0"/>
      <dgm:spPr/>
    </dgm:pt>
    <dgm:pt modelId="{DDB5D77E-EF00-4DB4-8BF9-46446A30002E}" type="pres">
      <dgm:prSet presAssocID="{7411EEF4-72F3-419F-B3F9-15C968B217C4}" presName="thickLine" presStyleLbl="alignNode1" presStyleIdx="1" presStyleCnt="7"/>
      <dgm:spPr/>
    </dgm:pt>
    <dgm:pt modelId="{FCE4EFDF-6713-4695-82DC-F5061AA7CD8D}" type="pres">
      <dgm:prSet presAssocID="{7411EEF4-72F3-419F-B3F9-15C968B217C4}" presName="horz1" presStyleCnt="0"/>
      <dgm:spPr/>
    </dgm:pt>
    <dgm:pt modelId="{1C541035-50B3-4ADB-90FA-D0E940E2D63E}" type="pres">
      <dgm:prSet presAssocID="{7411EEF4-72F3-419F-B3F9-15C968B217C4}" presName="tx1" presStyleLbl="revTx" presStyleIdx="1" presStyleCnt="7"/>
      <dgm:spPr/>
    </dgm:pt>
    <dgm:pt modelId="{486D3574-8F51-48B7-9CED-44812F2230AC}" type="pres">
      <dgm:prSet presAssocID="{7411EEF4-72F3-419F-B3F9-15C968B217C4}" presName="vert1" presStyleCnt="0"/>
      <dgm:spPr/>
    </dgm:pt>
    <dgm:pt modelId="{A6FAA952-BEC2-463B-BD84-4910AE43107B}" type="pres">
      <dgm:prSet presAssocID="{6A6B2862-21A0-4F2F-BAFC-4A7AEBB9FBC4}" presName="thickLine" presStyleLbl="alignNode1" presStyleIdx="2" presStyleCnt="7"/>
      <dgm:spPr/>
    </dgm:pt>
    <dgm:pt modelId="{D2FE5F56-D1DB-47C9-890A-83BD5A70B8FF}" type="pres">
      <dgm:prSet presAssocID="{6A6B2862-21A0-4F2F-BAFC-4A7AEBB9FBC4}" presName="horz1" presStyleCnt="0"/>
      <dgm:spPr/>
    </dgm:pt>
    <dgm:pt modelId="{7D91B73E-7BFD-41AE-BE0C-4EDC34002493}" type="pres">
      <dgm:prSet presAssocID="{6A6B2862-21A0-4F2F-BAFC-4A7AEBB9FBC4}" presName="tx1" presStyleLbl="revTx" presStyleIdx="2" presStyleCnt="7"/>
      <dgm:spPr/>
    </dgm:pt>
    <dgm:pt modelId="{E89C2B8D-109A-41FA-8B5B-0988433AA0A8}" type="pres">
      <dgm:prSet presAssocID="{6A6B2862-21A0-4F2F-BAFC-4A7AEBB9FBC4}" presName="vert1" presStyleCnt="0"/>
      <dgm:spPr/>
    </dgm:pt>
    <dgm:pt modelId="{21810257-6286-4010-AAB8-9ED6DDC1E822}" type="pres">
      <dgm:prSet presAssocID="{5B15AD93-2D84-401A-BB66-04B5E651C12E}" presName="thickLine" presStyleLbl="alignNode1" presStyleIdx="3" presStyleCnt="7"/>
      <dgm:spPr/>
    </dgm:pt>
    <dgm:pt modelId="{A3991D50-3EA1-4001-8F52-25E0F057391D}" type="pres">
      <dgm:prSet presAssocID="{5B15AD93-2D84-401A-BB66-04B5E651C12E}" presName="horz1" presStyleCnt="0"/>
      <dgm:spPr/>
    </dgm:pt>
    <dgm:pt modelId="{8782288E-DB88-40DB-B8CB-2DEF0555AF70}" type="pres">
      <dgm:prSet presAssocID="{5B15AD93-2D84-401A-BB66-04B5E651C12E}" presName="tx1" presStyleLbl="revTx" presStyleIdx="3" presStyleCnt="7"/>
      <dgm:spPr/>
    </dgm:pt>
    <dgm:pt modelId="{59C52D86-744B-4C5B-B6C2-7A031B4B7F96}" type="pres">
      <dgm:prSet presAssocID="{5B15AD93-2D84-401A-BB66-04B5E651C12E}" presName="vert1" presStyleCnt="0"/>
      <dgm:spPr/>
    </dgm:pt>
    <dgm:pt modelId="{03B101D3-A540-4EF0-9610-85FC026E0BB0}" type="pres">
      <dgm:prSet presAssocID="{DE2F07EC-9DD8-488C-841C-A9780973198B}" presName="thickLine" presStyleLbl="alignNode1" presStyleIdx="4" presStyleCnt="7"/>
      <dgm:spPr/>
    </dgm:pt>
    <dgm:pt modelId="{BD89DD02-10DA-4EC0-A36D-EF30BB54D88A}" type="pres">
      <dgm:prSet presAssocID="{DE2F07EC-9DD8-488C-841C-A9780973198B}" presName="horz1" presStyleCnt="0"/>
      <dgm:spPr/>
    </dgm:pt>
    <dgm:pt modelId="{33ECC29D-88D9-4762-A0E7-4E74956DC505}" type="pres">
      <dgm:prSet presAssocID="{DE2F07EC-9DD8-488C-841C-A9780973198B}" presName="tx1" presStyleLbl="revTx" presStyleIdx="4" presStyleCnt="7"/>
      <dgm:spPr/>
    </dgm:pt>
    <dgm:pt modelId="{1C4F229D-38B8-420A-95EA-CB5781826315}" type="pres">
      <dgm:prSet presAssocID="{DE2F07EC-9DD8-488C-841C-A9780973198B}" presName="vert1" presStyleCnt="0"/>
      <dgm:spPr/>
    </dgm:pt>
    <dgm:pt modelId="{32072E12-B0F4-4F0D-9E45-FBE20353E6AF}" type="pres">
      <dgm:prSet presAssocID="{835C8980-94F6-4668-A0A8-C92B73B4717D}" presName="thickLine" presStyleLbl="alignNode1" presStyleIdx="5" presStyleCnt="7"/>
      <dgm:spPr/>
    </dgm:pt>
    <dgm:pt modelId="{B6488ABF-7D54-4B46-AFA3-EE0C053082AD}" type="pres">
      <dgm:prSet presAssocID="{835C8980-94F6-4668-A0A8-C92B73B4717D}" presName="horz1" presStyleCnt="0"/>
      <dgm:spPr/>
    </dgm:pt>
    <dgm:pt modelId="{352FA9A4-0F41-4086-9FCA-D689FC7CC3E6}" type="pres">
      <dgm:prSet presAssocID="{835C8980-94F6-4668-A0A8-C92B73B4717D}" presName="tx1" presStyleLbl="revTx" presStyleIdx="5" presStyleCnt="7"/>
      <dgm:spPr/>
    </dgm:pt>
    <dgm:pt modelId="{965319D8-883E-4AAC-87EB-9057A7F7A56C}" type="pres">
      <dgm:prSet presAssocID="{835C8980-94F6-4668-A0A8-C92B73B4717D}" presName="vert1" presStyleCnt="0"/>
      <dgm:spPr/>
    </dgm:pt>
    <dgm:pt modelId="{B482EE9D-9AB3-498F-B764-4D0DA36F66BD}" type="pres">
      <dgm:prSet presAssocID="{DD78DCCF-082A-4949-AB29-9CF9EEC2137A}" presName="thickLine" presStyleLbl="alignNode1" presStyleIdx="6" presStyleCnt="7"/>
      <dgm:spPr/>
    </dgm:pt>
    <dgm:pt modelId="{D6428E59-26B1-45BC-8212-23B9439A97F2}" type="pres">
      <dgm:prSet presAssocID="{DD78DCCF-082A-4949-AB29-9CF9EEC2137A}" presName="horz1" presStyleCnt="0"/>
      <dgm:spPr/>
    </dgm:pt>
    <dgm:pt modelId="{DEB0FEE0-BEA3-421E-9DC6-0E9A7DFB7D80}" type="pres">
      <dgm:prSet presAssocID="{DD78DCCF-082A-4949-AB29-9CF9EEC2137A}" presName="tx1" presStyleLbl="revTx" presStyleIdx="6" presStyleCnt="7"/>
      <dgm:spPr/>
    </dgm:pt>
    <dgm:pt modelId="{4C86371D-0C27-44E8-B4FE-2B53DAE1CE54}" type="pres">
      <dgm:prSet presAssocID="{DD78DCCF-082A-4949-AB29-9CF9EEC2137A}" presName="vert1" presStyleCnt="0"/>
      <dgm:spPr/>
    </dgm:pt>
  </dgm:ptLst>
  <dgm:cxnLst>
    <dgm:cxn modelId="{4AB6CC02-9BB8-4B23-9A5B-5760975CC760}" srcId="{0E892EC0-93C8-4057-A77F-1B7B0BEBA4BF}" destId="{835C8980-94F6-4668-A0A8-C92B73B4717D}" srcOrd="5" destOrd="0" parTransId="{12F95ED8-8F12-4E69-8F51-B0EAD17529BE}" sibTransId="{11CFD8E2-884C-4F31-BFD5-7BDB07C1C9C7}"/>
    <dgm:cxn modelId="{C79CB508-D54A-4FA9-BEC8-CD08DD1E98C7}" type="presOf" srcId="{6A6B2862-21A0-4F2F-BAFC-4A7AEBB9FBC4}" destId="{7D91B73E-7BFD-41AE-BE0C-4EDC34002493}" srcOrd="0" destOrd="0" presId="urn:microsoft.com/office/officeart/2008/layout/LinedList"/>
    <dgm:cxn modelId="{35AC1117-DC1E-4635-90D5-A52A44D54129}" type="presOf" srcId="{7411EEF4-72F3-419F-B3F9-15C968B217C4}" destId="{1C541035-50B3-4ADB-90FA-D0E940E2D63E}" srcOrd="0" destOrd="0" presId="urn:microsoft.com/office/officeart/2008/layout/LinedList"/>
    <dgm:cxn modelId="{2496F230-AAC4-4396-943A-9D9C38B245C5}" srcId="{0E892EC0-93C8-4057-A77F-1B7B0BEBA4BF}" destId="{5B15AD93-2D84-401A-BB66-04B5E651C12E}" srcOrd="3" destOrd="0" parTransId="{1257CE8E-2F98-4177-8872-425890FB0C87}" sibTransId="{06DD1321-D5A7-49CC-A5C3-B4E2FC3664AA}"/>
    <dgm:cxn modelId="{F23D0939-FF37-49E4-B3D8-B6E5169CE18F}" srcId="{0E892EC0-93C8-4057-A77F-1B7B0BEBA4BF}" destId="{6A6B2862-21A0-4F2F-BAFC-4A7AEBB9FBC4}" srcOrd="2" destOrd="0" parTransId="{4A1F0449-96E7-4395-BE27-BB0C38C82D33}" sibTransId="{2F4CFC20-DE21-4819-90CD-C7EDDEAE672F}"/>
    <dgm:cxn modelId="{F5C6BC3A-283B-4204-B370-750405D1A6F5}" srcId="{0E892EC0-93C8-4057-A77F-1B7B0BEBA4BF}" destId="{DD78DCCF-082A-4949-AB29-9CF9EEC2137A}" srcOrd="6" destOrd="0" parTransId="{E7C63818-BF64-4A1E-9B65-681A28855C44}" sibTransId="{79902646-FE99-4D7C-A511-7D0AB078F542}"/>
    <dgm:cxn modelId="{0CCF9D4E-761E-4E6F-B212-E0588603FB5B}" type="presOf" srcId="{5B15AD93-2D84-401A-BB66-04B5E651C12E}" destId="{8782288E-DB88-40DB-B8CB-2DEF0555AF70}" srcOrd="0" destOrd="0" presId="urn:microsoft.com/office/officeart/2008/layout/LinedList"/>
    <dgm:cxn modelId="{0F173951-FFA2-4CFF-9456-E9DEEDA6BB7E}" type="presOf" srcId="{0E892EC0-93C8-4057-A77F-1B7B0BEBA4BF}" destId="{8932DCD3-E78A-4A9B-BC47-9712684BD1A5}" srcOrd="0" destOrd="0" presId="urn:microsoft.com/office/officeart/2008/layout/LinedList"/>
    <dgm:cxn modelId="{5503B383-FFD5-480A-B1CA-D2ED04404437}" srcId="{0E892EC0-93C8-4057-A77F-1B7B0BEBA4BF}" destId="{ABEEE391-F2ED-4D82-8034-6AB131D4C0EF}" srcOrd="0" destOrd="0" parTransId="{5D5C9185-F67A-4A06-B7C2-A4E40AD00D25}" sibTransId="{645FA715-D28C-4416-BEDB-4C67EC295A17}"/>
    <dgm:cxn modelId="{F7F7188C-DB7E-4997-97BB-FCF5829A7390}" type="presOf" srcId="{ABEEE391-F2ED-4D82-8034-6AB131D4C0EF}" destId="{AD8E53CC-AF0E-47D9-A668-CD95C4EF87A4}" srcOrd="0" destOrd="0" presId="urn:microsoft.com/office/officeart/2008/layout/LinedList"/>
    <dgm:cxn modelId="{FAF24D98-34C1-4B1C-A9F2-D8288BECF39A}" type="presOf" srcId="{835C8980-94F6-4668-A0A8-C92B73B4717D}" destId="{352FA9A4-0F41-4086-9FCA-D689FC7CC3E6}" srcOrd="0" destOrd="0" presId="urn:microsoft.com/office/officeart/2008/layout/LinedList"/>
    <dgm:cxn modelId="{70F569A1-94D9-4311-A0A8-9D589F08EDEA}" srcId="{0E892EC0-93C8-4057-A77F-1B7B0BEBA4BF}" destId="{DE2F07EC-9DD8-488C-841C-A9780973198B}" srcOrd="4" destOrd="0" parTransId="{D828925F-3010-4897-A686-2C5612ED1B7E}" sibTransId="{592D0821-B6A0-4E30-A812-03339140341B}"/>
    <dgm:cxn modelId="{609B3DB6-118D-4CD2-870F-A6644E339A14}" type="presOf" srcId="{DD78DCCF-082A-4949-AB29-9CF9EEC2137A}" destId="{DEB0FEE0-BEA3-421E-9DC6-0E9A7DFB7D80}" srcOrd="0" destOrd="0" presId="urn:microsoft.com/office/officeart/2008/layout/LinedList"/>
    <dgm:cxn modelId="{4A20D6C0-CA86-4068-824E-221477F389BC}" srcId="{0E892EC0-93C8-4057-A77F-1B7B0BEBA4BF}" destId="{7411EEF4-72F3-419F-B3F9-15C968B217C4}" srcOrd="1" destOrd="0" parTransId="{D0E98744-6B09-4CB9-B6AA-AB35DD8C2629}" sibTransId="{ACB5143A-52C5-45E7-B424-76FDFE8718EE}"/>
    <dgm:cxn modelId="{08A2E4C4-ECBA-4A36-AA7A-AE326181F872}" type="presOf" srcId="{DE2F07EC-9DD8-488C-841C-A9780973198B}" destId="{33ECC29D-88D9-4762-A0E7-4E74956DC505}" srcOrd="0" destOrd="0" presId="urn:microsoft.com/office/officeart/2008/layout/LinedList"/>
    <dgm:cxn modelId="{7847FB42-4242-43E4-929B-EAE0E3768090}" type="presParOf" srcId="{8932DCD3-E78A-4A9B-BC47-9712684BD1A5}" destId="{E7D3F254-C741-4E60-921C-DE6B09D59E9F}" srcOrd="0" destOrd="0" presId="urn:microsoft.com/office/officeart/2008/layout/LinedList"/>
    <dgm:cxn modelId="{6654C753-0C6C-4AC0-B7C9-AF64502C46ED}" type="presParOf" srcId="{8932DCD3-E78A-4A9B-BC47-9712684BD1A5}" destId="{3A69D203-31C8-4B9C-994F-1088903292BA}" srcOrd="1" destOrd="0" presId="urn:microsoft.com/office/officeart/2008/layout/LinedList"/>
    <dgm:cxn modelId="{EFC9FCF3-ECFC-4EC5-9A53-1F37753F1423}" type="presParOf" srcId="{3A69D203-31C8-4B9C-994F-1088903292BA}" destId="{AD8E53CC-AF0E-47D9-A668-CD95C4EF87A4}" srcOrd="0" destOrd="0" presId="urn:microsoft.com/office/officeart/2008/layout/LinedList"/>
    <dgm:cxn modelId="{F5E11467-6B21-4308-AA56-06E41CE04183}" type="presParOf" srcId="{3A69D203-31C8-4B9C-994F-1088903292BA}" destId="{735347E8-A6AD-4FA0-8D30-BB0BF73D54C7}" srcOrd="1" destOrd="0" presId="urn:microsoft.com/office/officeart/2008/layout/LinedList"/>
    <dgm:cxn modelId="{B5D56BC6-1CA8-4C81-A1FB-0C6E733FFD4F}" type="presParOf" srcId="{8932DCD3-E78A-4A9B-BC47-9712684BD1A5}" destId="{DDB5D77E-EF00-4DB4-8BF9-46446A30002E}" srcOrd="2" destOrd="0" presId="urn:microsoft.com/office/officeart/2008/layout/LinedList"/>
    <dgm:cxn modelId="{771C215F-101F-4F3D-85EA-F0BCC2CB3D0D}" type="presParOf" srcId="{8932DCD3-E78A-4A9B-BC47-9712684BD1A5}" destId="{FCE4EFDF-6713-4695-82DC-F5061AA7CD8D}" srcOrd="3" destOrd="0" presId="urn:microsoft.com/office/officeart/2008/layout/LinedList"/>
    <dgm:cxn modelId="{B31DE097-4D97-4156-BF2C-C15131B96142}" type="presParOf" srcId="{FCE4EFDF-6713-4695-82DC-F5061AA7CD8D}" destId="{1C541035-50B3-4ADB-90FA-D0E940E2D63E}" srcOrd="0" destOrd="0" presId="urn:microsoft.com/office/officeart/2008/layout/LinedList"/>
    <dgm:cxn modelId="{0B6C74C7-7070-4C2B-AD72-57BEFFD39BB5}" type="presParOf" srcId="{FCE4EFDF-6713-4695-82DC-F5061AA7CD8D}" destId="{486D3574-8F51-48B7-9CED-44812F2230AC}" srcOrd="1" destOrd="0" presId="urn:microsoft.com/office/officeart/2008/layout/LinedList"/>
    <dgm:cxn modelId="{A0F2BF7D-DB00-44BB-84B0-0CAD823B6C82}" type="presParOf" srcId="{8932DCD3-E78A-4A9B-BC47-9712684BD1A5}" destId="{A6FAA952-BEC2-463B-BD84-4910AE43107B}" srcOrd="4" destOrd="0" presId="urn:microsoft.com/office/officeart/2008/layout/LinedList"/>
    <dgm:cxn modelId="{D2F636BC-8256-486C-B43E-7240A5FCB385}" type="presParOf" srcId="{8932DCD3-E78A-4A9B-BC47-9712684BD1A5}" destId="{D2FE5F56-D1DB-47C9-890A-83BD5A70B8FF}" srcOrd="5" destOrd="0" presId="urn:microsoft.com/office/officeart/2008/layout/LinedList"/>
    <dgm:cxn modelId="{A43E284D-FD2B-4BFC-BB29-38987BDEC1E0}" type="presParOf" srcId="{D2FE5F56-D1DB-47C9-890A-83BD5A70B8FF}" destId="{7D91B73E-7BFD-41AE-BE0C-4EDC34002493}" srcOrd="0" destOrd="0" presId="urn:microsoft.com/office/officeart/2008/layout/LinedList"/>
    <dgm:cxn modelId="{6F33833B-5515-486C-91FC-611F7CD99628}" type="presParOf" srcId="{D2FE5F56-D1DB-47C9-890A-83BD5A70B8FF}" destId="{E89C2B8D-109A-41FA-8B5B-0988433AA0A8}" srcOrd="1" destOrd="0" presId="urn:microsoft.com/office/officeart/2008/layout/LinedList"/>
    <dgm:cxn modelId="{585724D0-FE33-48EE-9EA5-746F939324FB}" type="presParOf" srcId="{8932DCD3-E78A-4A9B-BC47-9712684BD1A5}" destId="{21810257-6286-4010-AAB8-9ED6DDC1E822}" srcOrd="6" destOrd="0" presId="urn:microsoft.com/office/officeart/2008/layout/LinedList"/>
    <dgm:cxn modelId="{619947C2-C8DC-4961-B144-8C82B4C31E0D}" type="presParOf" srcId="{8932DCD3-E78A-4A9B-BC47-9712684BD1A5}" destId="{A3991D50-3EA1-4001-8F52-25E0F057391D}" srcOrd="7" destOrd="0" presId="urn:microsoft.com/office/officeart/2008/layout/LinedList"/>
    <dgm:cxn modelId="{0754BB01-9184-4DF7-AFB3-C4CAA0A00A5B}" type="presParOf" srcId="{A3991D50-3EA1-4001-8F52-25E0F057391D}" destId="{8782288E-DB88-40DB-B8CB-2DEF0555AF70}" srcOrd="0" destOrd="0" presId="urn:microsoft.com/office/officeart/2008/layout/LinedList"/>
    <dgm:cxn modelId="{4244BFA3-52BC-4907-B2E8-4716AA4C3545}" type="presParOf" srcId="{A3991D50-3EA1-4001-8F52-25E0F057391D}" destId="{59C52D86-744B-4C5B-B6C2-7A031B4B7F96}" srcOrd="1" destOrd="0" presId="urn:microsoft.com/office/officeart/2008/layout/LinedList"/>
    <dgm:cxn modelId="{2FE65BDA-2892-45AF-A358-D590943BE8F3}" type="presParOf" srcId="{8932DCD3-E78A-4A9B-BC47-9712684BD1A5}" destId="{03B101D3-A540-4EF0-9610-85FC026E0BB0}" srcOrd="8" destOrd="0" presId="urn:microsoft.com/office/officeart/2008/layout/LinedList"/>
    <dgm:cxn modelId="{FF1311E6-1EDC-4CD2-B510-DD285BF540D1}" type="presParOf" srcId="{8932DCD3-E78A-4A9B-BC47-9712684BD1A5}" destId="{BD89DD02-10DA-4EC0-A36D-EF30BB54D88A}" srcOrd="9" destOrd="0" presId="urn:microsoft.com/office/officeart/2008/layout/LinedList"/>
    <dgm:cxn modelId="{1D481D25-7828-4496-A3D0-ED04D7CF4606}" type="presParOf" srcId="{BD89DD02-10DA-4EC0-A36D-EF30BB54D88A}" destId="{33ECC29D-88D9-4762-A0E7-4E74956DC505}" srcOrd="0" destOrd="0" presId="urn:microsoft.com/office/officeart/2008/layout/LinedList"/>
    <dgm:cxn modelId="{739007CD-7A4D-402B-85EF-CA3A2CA4C3F8}" type="presParOf" srcId="{BD89DD02-10DA-4EC0-A36D-EF30BB54D88A}" destId="{1C4F229D-38B8-420A-95EA-CB5781826315}" srcOrd="1" destOrd="0" presId="urn:microsoft.com/office/officeart/2008/layout/LinedList"/>
    <dgm:cxn modelId="{5403979A-2317-4852-B7EB-BBE4D94A119C}" type="presParOf" srcId="{8932DCD3-E78A-4A9B-BC47-9712684BD1A5}" destId="{32072E12-B0F4-4F0D-9E45-FBE20353E6AF}" srcOrd="10" destOrd="0" presId="urn:microsoft.com/office/officeart/2008/layout/LinedList"/>
    <dgm:cxn modelId="{32F0D25B-CE65-4182-A0D6-850200858223}" type="presParOf" srcId="{8932DCD3-E78A-4A9B-BC47-9712684BD1A5}" destId="{B6488ABF-7D54-4B46-AFA3-EE0C053082AD}" srcOrd="11" destOrd="0" presId="urn:microsoft.com/office/officeart/2008/layout/LinedList"/>
    <dgm:cxn modelId="{40D91FF5-05D0-4539-8AC4-458EAE193F0D}" type="presParOf" srcId="{B6488ABF-7D54-4B46-AFA3-EE0C053082AD}" destId="{352FA9A4-0F41-4086-9FCA-D689FC7CC3E6}" srcOrd="0" destOrd="0" presId="urn:microsoft.com/office/officeart/2008/layout/LinedList"/>
    <dgm:cxn modelId="{C10F76C9-2EB6-4DF6-BEFC-E7B382D4500E}" type="presParOf" srcId="{B6488ABF-7D54-4B46-AFA3-EE0C053082AD}" destId="{965319D8-883E-4AAC-87EB-9057A7F7A56C}" srcOrd="1" destOrd="0" presId="urn:microsoft.com/office/officeart/2008/layout/LinedList"/>
    <dgm:cxn modelId="{FA4C1A40-17FE-4A90-80C1-8F9A72486622}" type="presParOf" srcId="{8932DCD3-E78A-4A9B-BC47-9712684BD1A5}" destId="{B482EE9D-9AB3-498F-B764-4D0DA36F66BD}" srcOrd="12" destOrd="0" presId="urn:microsoft.com/office/officeart/2008/layout/LinedList"/>
    <dgm:cxn modelId="{67505B30-E068-4F5A-97FC-3E6D7D17B85D}" type="presParOf" srcId="{8932DCD3-E78A-4A9B-BC47-9712684BD1A5}" destId="{D6428E59-26B1-45BC-8212-23B9439A97F2}" srcOrd="13" destOrd="0" presId="urn:microsoft.com/office/officeart/2008/layout/LinedList"/>
    <dgm:cxn modelId="{7AF22E32-82EB-4298-8DDF-C52665C039A2}" type="presParOf" srcId="{D6428E59-26B1-45BC-8212-23B9439A97F2}" destId="{DEB0FEE0-BEA3-421E-9DC6-0E9A7DFB7D80}" srcOrd="0" destOrd="0" presId="urn:microsoft.com/office/officeart/2008/layout/LinedList"/>
    <dgm:cxn modelId="{AB28F2DC-141A-486B-A9E7-AC60B7B7441B}" type="presParOf" srcId="{D6428E59-26B1-45BC-8212-23B9439A97F2}" destId="{4C86371D-0C27-44E8-B4FE-2B53DAE1CE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A47FAB-18AE-4F4F-BA32-2C360093B7D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05BB63-926C-47AA-B91C-698E8C6BFD9D}">
      <dgm:prSet/>
      <dgm:spPr/>
      <dgm:t>
        <a:bodyPr/>
        <a:lstStyle/>
        <a:p>
          <a:r>
            <a:rPr lang="uk-UA" i="1"/>
            <a:t>Територіальна спеціалізація окремих країн.</a:t>
          </a:r>
          <a:endParaRPr lang="en-US"/>
        </a:p>
      </dgm:t>
    </dgm:pt>
    <dgm:pt modelId="{6C4D08F0-8CF3-469E-BD99-E2336358C2FB}" type="parTrans" cxnId="{6B7B1789-CAF6-4FC0-999D-F22553A188B9}">
      <dgm:prSet/>
      <dgm:spPr/>
      <dgm:t>
        <a:bodyPr/>
        <a:lstStyle/>
        <a:p>
          <a:endParaRPr lang="en-US"/>
        </a:p>
      </dgm:t>
    </dgm:pt>
    <dgm:pt modelId="{977358B2-F557-44C6-8054-68E1DE884C40}" type="sibTrans" cxnId="{6B7B1789-CAF6-4FC0-999D-F22553A188B9}">
      <dgm:prSet/>
      <dgm:spPr/>
      <dgm:t>
        <a:bodyPr/>
        <a:lstStyle/>
        <a:p>
          <a:endParaRPr lang="en-US"/>
        </a:p>
      </dgm:t>
    </dgm:pt>
    <dgm:pt modelId="{6BCE6A6B-778D-4D84-B78D-51E5A93582FB}">
      <dgm:prSet/>
      <dgm:spPr/>
      <dgm:t>
        <a:bodyPr/>
        <a:lstStyle/>
        <a:p>
          <a:r>
            <a:rPr lang="uk-UA" i="1" dirty="0"/>
            <a:t>Територіальна спеціалізація груп країн:</a:t>
          </a:r>
          <a:endParaRPr lang="en-US" dirty="0"/>
        </a:p>
      </dgm:t>
    </dgm:pt>
    <dgm:pt modelId="{D370FD50-B4FF-4318-BE7A-22E2E0541AD0}" type="parTrans" cxnId="{1D131249-DA25-4CB6-A925-D5A8881A0699}">
      <dgm:prSet/>
      <dgm:spPr/>
      <dgm:t>
        <a:bodyPr/>
        <a:lstStyle/>
        <a:p>
          <a:endParaRPr lang="en-US"/>
        </a:p>
      </dgm:t>
    </dgm:pt>
    <dgm:pt modelId="{E29D63B6-E672-4742-BBE4-6F03EDC98C7A}" type="sibTrans" cxnId="{1D131249-DA25-4CB6-A925-D5A8881A0699}">
      <dgm:prSet/>
      <dgm:spPr/>
      <dgm:t>
        <a:bodyPr/>
        <a:lstStyle/>
        <a:p>
          <a:endParaRPr lang="en-US"/>
        </a:p>
      </dgm:t>
    </dgm:pt>
    <dgm:pt modelId="{41FCB558-C4BF-47EC-A1E3-08F93E76651A}">
      <dgm:prSet/>
      <dgm:spPr/>
      <dgm:t>
        <a:bodyPr/>
        <a:lstStyle/>
        <a:p>
          <a:r>
            <a:rPr lang="uk-UA" i="1" dirty="0"/>
            <a:t>Територіальна спеціалізація регіонів світу.</a:t>
          </a:r>
          <a:endParaRPr lang="en-US" dirty="0"/>
        </a:p>
      </dgm:t>
    </dgm:pt>
    <dgm:pt modelId="{696186A0-5FE7-4F69-94EF-B578A113E905}" type="parTrans" cxnId="{5726CAE9-6946-4E4F-8821-05F3C2829DC8}">
      <dgm:prSet/>
      <dgm:spPr/>
      <dgm:t>
        <a:bodyPr/>
        <a:lstStyle/>
        <a:p>
          <a:endParaRPr lang="en-US"/>
        </a:p>
      </dgm:t>
    </dgm:pt>
    <dgm:pt modelId="{4A2C24B6-0471-427D-A504-7F38C6746BAF}" type="sibTrans" cxnId="{5726CAE9-6946-4E4F-8821-05F3C2829DC8}">
      <dgm:prSet/>
      <dgm:spPr/>
      <dgm:t>
        <a:bodyPr/>
        <a:lstStyle/>
        <a:p>
          <a:endParaRPr lang="en-US"/>
        </a:p>
      </dgm:t>
    </dgm:pt>
    <dgm:pt modelId="{2DFD0BEE-6F17-455A-A0CC-DCD071222000}">
      <dgm:prSet/>
      <dgm:spPr/>
      <dgm:t>
        <a:bodyPr/>
        <a:lstStyle/>
        <a:p>
          <a:r>
            <a:rPr lang="uk-UA" dirty="0" err="1"/>
            <a:t>А.Спеціалізація</a:t>
          </a:r>
          <a:r>
            <a:rPr lang="uk-UA" dirty="0"/>
            <a:t> груп країн за географічною ознакою.</a:t>
          </a:r>
          <a:endParaRPr lang="en-US" dirty="0"/>
        </a:p>
      </dgm:t>
    </dgm:pt>
    <dgm:pt modelId="{7C3CB807-ACDD-48E7-A44E-521D0CB00888}" type="parTrans" cxnId="{831E6571-8EF6-4315-9483-378A7E3EEF2E}">
      <dgm:prSet/>
      <dgm:spPr/>
      <dgm:t>
        <a:bodyPr/>
        <a:lstStyle/>
        <a:p>
          <a:endParaRPr lang="ru-RU"/>
        </a:p>
      </dgm:t>
    </dgm:pt>
    <dgm:pt modelId="{4EEE7E21-BF07-481B-9A89-AE793D912A98}" type="sibTrans" cxnId="{831E6571-8EF6-4315-9483-378A7E3EEF2E}">
      <dgm:prSet/>
      <dgm:spPr/>
      <dgm:t>
        <a:bodyPr/>
        <a:lstStyle/>
        <a:p>
          <a:endParaRPr lang="ru-RU"/>
        </a:p>
      </dgm:t>
    </dgm:pt>
    <dgm:pt modelId="{39CEBADA-3BFF-4546-B1AA-58AE4EFECB33}">
      <dgm:prSet/>
      <dgm:spPr/>
      <dgm:t>
        <a:bodyPr/>
        <a:lstStyle/>
        <a:p>
          <a:r>
            <a:rPr lang="uk-UA" dirty="0" err="1"/>
            <a:t>Б.Спеціалізація</a:t>
          </a:r>
          <a:r>
            <a:rPr lang="uk-UA" dirty="0"/>
            <a:t> груп країн за інтеграційною ознакою.</a:t>
          </a:r>
          <a:endParaRPr lang="en-US" dirty="0"/>
        </a:p>
      </dgm:t>
    </dgm:pt>
    <dgm:pt modelId="{1447E6A0-AAB9-459C-9270-DF4DCC3C0090}" type="parTrans" cxnId="{C8DBA683-CD41-41F1-B473-EE5CD8B9C36B}">
      <dgm:prSet/>
      <dgm:spPr/>
      <dgm:t>
        <a:bodyPr/>
        <a:lstStyle/>
        <a:p>
          <a:endParaRPr lang="ru-RU"/>
        </a:p>
      </dgm:t>
    </dgm:pt>
    <dgm:pt modelId="{CC5728ED-9BFE-4A10-AC8A-22680D8EC669}" type="sibTrans" cxnId="{C8DBA683-CD41-41F1-B473-EE5CD8B9C36B}">
      <dgm:prSet/>
      <dgm:spPr/>
      <dgm:t>
        <a:bodyPr/>
        <a:lstStyle/>
        <a:p>
          <a:endParaRPr lang="ru-RU"/>
        </a:p>
      </dgm:t>
    </dgm:pt>
    <dgm:pt modelId="{EE75707B-2225-4ABD-B6DF-C096B8D2EA4C}" type="pres">
      <dgm:prSet presAssocID="{99A47FAB-18AE-4F4F-BA32-2C360093B7DD}" presName="linear" presStyleCnt="0">
        <dgm:presLayoutVars>
          <dgm:animLvl val="lvl"/>
          <dgm:resizeHandles val="exact"/>
        </dgm:presLayoutVars>
      </dgm:prSet>
      <dgm:spPr/>
    </dgm:pt>
    <dgm:pt modelId="{232A4C42-0780-48AA-A74C-A22FDD0561B4}" type="pres">
      <dgm:prSet presAssocID="{C405BB63-926C-47AA-B91C-698E8C6BFD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BCC81A-451A-46AF-949A-D7F3E47B4D63}" type="pres">
      <dgm:prSet presAssocID="{977358B2-F557-44C6-8054-68E1DE884C40}" presName="spacer" presStyleCnt="0"/>
      <dgm:spPr/>
    </dgm:pt>
    <dgm:pt modelId="{6CE65411-ACCD-4C7B-968C-F4E944E0DE47}" type="pres">
      <dgm:prSet presAssocID="{6BCE6A6B-778D-4D84-B78D-51E5A9358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3A9DB8-25FE-4EA9-B3FD-184FF159F545}" type="pres">
      <dgm:prSet presAssocID="{6BCE6A6B-778D-4D84-B78D-51E5A93582FB}" presName="childText" presStyleLbl="revTx" presStyleIdx="0" presStyleCnt="1">
        <dgm:presLayoutVars>
          <dgm:bulletEnabled val="1"/>
        </dgm:presLayoutVars>
      </dgm:prSet>
      <dgm:spPr/>
    </dgm:pt>
    <dgm:pt modelId="{C5655D06-86B5-4363-9D65-978A0A835E41}" type="pres">
      <dgm:prSet presAssocID="{41FCB558-C4BF-47EC-A1E3-08F93E76651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619A06-3C2A-442F-8D2F-82578F0AAE67}" type="presOf" srcId="{99A47FAB-18AE-4F4F-BA32-2C360093B7DD}" destId="{EE75707B-2225-4ABD-B6DF-C096B8D2EA4C}" srcOrd="0" destOrd="0" presId="urn:microsoft.com/office/officeart/2005/8/layout/vList2"/>
    <dgm:cxn modelId="{1D131249-DA25-4CB6-A925-D5A8881A0699}" srcId="{99A47FAB-18AE-4F4F-BA32-2C360093B7DD}" destId="{6BCE6A6B-778D-4D84-B78D-51E5A93582FB}" srcOrd="1" destOrd="0" parTransId="{D370FD50-B4FF-4318-BE7A-22E2E0541AD0}" sibTransId="{E29D63B6-E672-4742-BBE4-6F03EDC98C7A}"/>
    <dgm:cxn modelId="{831E6571-8EF6-4315-9483-378A7E3EEF2E}" srcId="{6BCE6A6B-778D-4D84-B78D-51E5A93582FB}" destId="{2DFD0BEE-6F17-455A-A0CC-DCD071222000}" srcOrd="0" destOrd="0" parTransId="{7C3CB807-ACDD-48E7-A44E-521D0CB00888}" sibTransId="{4EEE7E21-BF07-481B-9A89-AE793D912A98}"/>
    <dgm:cxn modelId="{302A9E71-D676-44E0-9291-A87722280C08}" type="presOf" srcId="{41FCB558-C4BF-47EC-A1E3-08F93E76651A}" destId="{C5655D06-86B5-4363-9D65-978A0A835E41}" srcOrd="0" destOrd="0" presId="urn:microsoft.com/office/officeart/2005/8/layout/vList2"/>
    <dgm:cxn modelId="{C8DBA683-CD41-41F1-B473-EE5CD8B9C36B}" srcId="{6BCE6A6B-778D-4D84-B78D-51E5A93582FB}" destId="{39CEBADA-3BFF-4546-B1AA-58AE4EFECB33}" srcOrd="1" destOrd="0" parTransId="{1447E6A0-AAB9-459C-9270-DF4DCC3C0090}" sibTransId="{CC5728ED-9BFE-4A10-AC8A-22680D8EC669}"/>
    <dgm:cxn modelId="{6B7B1789-CAF6-4FC0-999D-F22553A188B9}" srcId="{99A47FAB-18AE-4F4F-BA32-2C360093B7DD}" destId="{C405BB63-926C-47AA-B91C-698E8C6BFD9D}" srcOrd="0" destOrd="0" parTransId="{6C4D08F0-8CF3-469E-BD99-E2336358C2FB}" sibTransId="{977358B2-F557-44C6-8054-68E1DE884C40}"/>
    <dgm:cxn modelId="{5491AC95-D926-4B3D-B692-22D551933FC6}" type="presOf" srcId="{C405BB63-926C-47AA-B91C-698E8C6BFD9D}" destId="{232A4C42-0780-48AA-A74C-A22FDD0561B4}" srcOrd="0" destOrd="0" presId="urn:microsoft.com/office/officeart/2005/8/layout/vList2"/>
    <dgm:cxn modelId="{5C9E65A0-5A3B-4EC0-81B9-4EE1683B0D7A}" type="presOf" srcId="{6BCE6A6B-778D-4D84-B78D-51E5A93582FB}" destId="{6CE65411-ACCD-4C7B-968C-F4E944E0DE47}" srcOrd="0" destOrd="0" presId="urn:microsoft.com/office/officeart/2005/8/layout/vList2"/>
    <dgm:cxn modelId="{ED36A1BC-1FC3-4924-B8A9-7F4AD348F685}" type="presOf" srcId="{2DFD0BEE-6F17-455A-A0CC-DCD071222000}" destId="{F33A9DB8-25FE-4EA9-B3FD-184FF159F545}" srcOrd="0" destOrd="0" presId="urn:microsoft.com/office/officeart/2005/8/layout/vList2"/>
    <dgm:cxn modelId="{B17DD0E1-0CB0-4FA3-A983-C0FBE33E70D6}" type="presOf" srcId="{39CEBADA-3BFF-4546-B1AA-58AE4EFECB33}" destId="{F33A9DB8-25FE-4EA9-B3FD-184FF159F545}" srcOrd="0" destOrd="1" presId="urn:microsoft.com/office/officeart/2005/8/layout/vList2"/>
    <dgm:cxn modelId="{5726CAE9-6946-4E4F-8821-05F3C2829DC8}" srcId="{99A47FAB-18AE-4F4F-BA32-2C360093B7DD}" destId="{41FCB558-C4BF-47EC-A1E3-08F93E76651A}" srcOrd="2" destOrd="0" parTransId="{696186A0-5FE7-4F69-94EF-B578A113E905}" sibTransId="{4A2C24B6-0471-427D-A504-7F38C6746BAF}"/>
    <dgm:cxn modelId="{DFC1AC50-1968-4106-9DDB-E47781416755}" type="presParOf" srcId="{EE75707B-2225-4ABD-B6DF-C096B8D2EA4C}" destId="{232A4C42-0780-48AA-A74C-A22FDD0561B4}" srcOrd="0" destOrd="0" presId="urn:microsoft.com/office/officeart/2005/8/layout/vList2"/>
    <dgm:cxn modelId="{C802F9F0-DD4E-4963-B48C-00394AB5B7C3}" type="presParOf" srcId="{EE75707B-2225-4ABD-B6DF-C096B8D2EA4C}" destId="{A6BCC81A-451A-46AF-949A-D7F3E47B4D63}" srcOrd="1" destOrd="0" presId="urn:microsoft.com/office/officeart/2005/8/layout/vList2"/>
    <dgm:cxn modelId="{F45F75F4-66CA-442F-9B98-A1CD49DB618F}" type="presParOf" srcId="{EE75707B-2225-4ABD-B6DF-C096B8D2EA4C}" destId="{6CE65411-ACCD-4C7B-968C-F4E944E0DE47}" srcOrd="2" destOrd="0" presId="urn:microsoft.com/office/officeart/2005/8/layout/vList2"/>
    <dgm:cxn modelId="{8788D488-FBAD-430E-AD3C-86936582DACB}" type="presParOf" srcId="{EE75707B-2225-4ABD-B6DF-C096B8D2EA4C}" destId="{F33A9DB8-25FE-4EA9-B3FD-184FF159F545}" srcOrd="3" destOrd="0" presId="urn:microsoft.com/office/officeart/2005/8/layout/vList2"/>
    <dgm:cxn modelId="{F9BC45F8-212A-4378-898A-526DD15D7560}" type="presParOf" srcId="{EE75707B-2225-4ABD-B6DF-C096B8D2EA4C}" destId="{C5655D06-86B5-4363-9D65-978A0A835E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55B186-26CC-4968-9F03-7155AA18856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9B7B63B-FFC6-4A24-A1FC-688E36A94B9D}">
      <dgm:prSet/>
      <dgm:spPr/>
      <dgm:t>
        <a:bodyPr/>
        <a:lstStyle/>
        <a:p>
          <a:r>
            <a:rPr lang="uk-UA"/>
            <a:t>Основним в МПП став внутрішньогалузевий поділ праці на основі предметної, а особливо подетальної та технологічної спеціалізації.</a:t>
          </a:r>
          <a:endParaRPr lang="en-US"/>
        </a:p>
      </dgm:t>
    </dgm:pt>
    <dgm:pt modelId="{52D66ACD-69F8-4062-AFD4-9FAD8290BF4E}" type="parTrans" cxnId="{0D945BD2-F865-48A0-BE0A-3BECEC1FA63D}">
      <dgm:prSet/>
      <dgm:spPr/>
      <dgm:t>
        <a:bodyPr/>
        <a:lstStyle/>
        <a:p>
          <a:endParaRPr lang="en-US"/>
        </a:p>
      </dgm:t>
    </dgm:pt>
    <dgm:pt modelId="{86B6AE99-2BB3-4169-80C5-08B9ADABE3AA}" type="sibTrans" cxnId="{0D945BD2-F865-48A0-BE0A-3BECEC1FA63D}">
      <dgm:prSet/>
      <dgm:spPr/>
      <dgm:t>
        <a:bodyPr/>
        <a:lstStyle/>
        <a:p>
          <a:endParaRPr lang="en-US"/>
        </a:p>
      </dgm:t>
    </dgm:pt>
    <dgm:pt modelId="{9A34A9D1-E2C6-41AC-BAAE-D591C1699FEE}">
      <dgm:prSet/>
      <dgm:spPr/>
      <dgm:t>
        <a:bodyPr/>
        <a:lstStyle/>
        <a:p>
          <a:r>
            <a:rPr lang="uk-UA"/>
            <a:t>Зміни в розстановці політичних і економічних сил.</a:t>
          </a:r>
          <a:endParaRPr lang="en-US"/>
        </a:p>
      </dgm:t>
    </dgm:pt>
    <dgm:pt modelId="{128B2A04-C451-40A2-A210-12CAFD396C0C}" type="parTrans" cxnId="{C2C3E5EC-737A-41D6-A1B3-7A33CF05F6AC}">
      <dgm:prSet/>
      <dgm:spPr/>
      <dgm:t>
        <a:bodyPr/>
        <a:lstStyle/>
        <a:p>
          <a:endParaRPr lang="en-US"/>
        </a:p>
      </dgm:t>
    </dgm:pt>
    <dgm:pt modelId="{0C228E2D-32BD-4BFF-B27E-F64F6D9D9A82}" type="sibTrans" cxnId="{C2C3E5EC-737A-41D6-A1B3-7A33CF05F6AC}">
      <dgm:prSet/>
      <dgm:spPr/>
      <dgm:t>
        <a:bodyPr/>
        <a:lstStyle/>
        <a:p>
          <a:endParaRPr lang="en-US"/>
        </a:p>
      </dgm:t>
    </dgm:pt>
    <dgm:pt modelId="{3FB6B7D7-F3F9-413A-AC2B-2F4B645A0731}">
      <dgm:prSet/>
      <dgm:spPr/>
      <dgm:t>
        <a:bodyPr/>
        <a:lstStyle/>
        <a:p>
          <a:r>
            <a:rPr lang="uk-UA"/>
            <a:t>Зростає роль міжнародних фірм.</a:t>
          </a:r>
          <a:endParaRPr lang="en-US"/>
        </a:p>
      </dgm:t>
    </dgm:pt>
    <dgm:pt modelId="{7B87D89F-570A-4022-A2BE-A5EA6EDEF951}" type="parTrans" cxnId="{D0E2D889-5658-4129-831B-E24F22CE0D41}">
      <dgm:prSet/>
      <dgm:spPr/>
      <dgm:t>
        <a:bodyPr/>
        <a:lstStyle/>
        <a:p>
          <a:endParaRPr lang="en-US"/>
        </a:p>
      </dgm:t>
    </dgm:pt>
    <dgm:pt modelId="{8108A3DC-43B8-405D-8DF4-41558D2FF103}" type="sibTrans" cxnId="{D0E2D889-5658-4129-831B-E24F22CE0D41}">
      <dgm:prSet/>
      <dgm:spPr/>
      <dgm:t>
        <a:bodyPr/>
        <a:lstStyle/>
        <a:p>
          <a:endParaRPr lang="en-US"/>
        </a:p>
      </dgm:t>
    </dgm:pt>
    <dgm:pt modelId="{59AF4C3A-9323-41A9-BE00-271D5F510CF5}">
      <dgm:prSet/>
      <dgm:spPr/>
      <dgm:t>
        <a:bodyPr/>
        <a:lstStyle/>
        <a:p>
          <a:r>
            <a:rPr lang="uk-UA"/>
            <a:t>Посилення інтеграційних процесів, інтернаціоналізації господарської діяльності. </a:t>
          </a:r>
          <a:endParaRPr lang="en-US"/>
        </a:p>
      </dgm:t>
    </dgm:pt>
    <dgm:pt modelId="{675E74DC-FE1C-40B4-99BD-9B1395915945}" type="parTrans" cxnId="{21476DFF-59F5-400B-8907-64CA8966EC9E}">
      <dgm:prSet/>
      <dgm:spPr/>
      <dgm:t>
        <a:bodyPr/>
        <a:lstStyle/>
        <a:p>
          <a:endParaRPr lang="en-US"/>
        </a:p>
      </dgm:t>
    </dgm:pt>
    <dgm:pt modelId="{D5F76595-AE6F-440D-AFFA-759E31F44C39}" type="sibTrans" cxnId="{21476DFF-59F5-400B-8907-64CA8966EC9E}">
      <dgm:prSet/>
      <dgm:spPr/>
      <dgm:t>
        <a:bodyPr/>
        <a:lstStyle/>
        <a:p>
          <a:endParaRPr lang="en-US"/>
        </a:p>
      </dgm:t>
    </dgm:pt>
    <dgm:pt modelId="{DBF2F68D-8879-4706-9704-E43D47EAB136}">
      <dgm:prSet/>
      <dgm:spPr/>
      <dgm:t>
        <a:bodyPr/>
        <a:lstStyle/>
        <a:p>
          <a:r>
            <a:rPr lang="uk-UA"/>
            <a:t>Вплив структурних криз, дисбаланси в міжнародній торгівлі.</a:t>
          </a:r>
          <a:endParaRPr lang="en-US"/>
        </a:p>
      </dgm:t>
    </dgm:pt>
    <dgm:pt modelId="{F4499E21-9010-4A90-979B-C9CB7DA8A2CC}" type="parTrans" cxnId="{EA5C4268-D443-421D-BAC7-B33EFB13CB03}">
      <dgm:prSet/>
      <dgm:spPr/>
      <dgm:t>
        <a:bodyPr/>
        <a:lstStyle/>
        <a:p>
          <a:endParaRPr lang="en-US"/>
        </a:p>
      </dgm:t>
    </dgm:pt>
    <dgm:pt modelId="{33EB6915-F10A-4B13-A115-0A34BD06441F}" type="sibTrans" cxnId="{EA5C4268-D443-421D-BAC7-B33EFB13CB03}">
      <dgm:prSet/>
      <dgm:spPr/>
      <dgm:t>
        <a:bodyPr/>
        <a:lstStyle/>
        <a:p>
          <a:endParaRPr lang="en-US"/>
        </a:p>
      </dgm:t>
    </dgm:pt>
    <dgm:pt modelId="{EDCEBECC-AD93-429B-8FF2-EA1265B3E429}" type="pres">
      <dgm:prSet presAssocID="{EC55B186-26CC-4968-9F03-7155AA188568}" presName="linear" presStyleCnt="0">
        <dgm:presLayoutVars>
          <dgm:animLvl val="lvl"/>
          <dgm:resizeHandles val="exact"/>
        </dgm:presLayoutVars>
      </dgm:prSet>
      <dgm:spPr/>
    </dgm:pt>
    <dgm:pt modelId="{899115FC-B745-4DAE-9C0C-569D9446ED1F}" type="pres">
      <dgm:prSet presAssocID="{09B7B63B-FFC6-4A24-A1FC-688E36A94B9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EC2D93-C3C5-45C0-9AB0-AA3CA7E94177}" type="pres">
      <dgm:prSet presAssocID="{86B6AE99-2BB3-4169-80C5-08B9ADABE3AA}" presName="spacer" presStyleCnt="0"/>
      <dgm:spPr/>
    </dgm:pt>
    <dgm:pt modelId="{5470CD9C-7EE2-43E9-82B1-2CDCA002B555}" type="pres">
      <dgm:prSet presAssocID="{9A34A9D1-E2C6-41AC-BAAE-D591C1699F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B5020B-B8BE-470B-B188-D7CDCCF78638}" type="pres">
      <dgm:prSet presAssocID="{0C228E2D-32BD-4BFF-B27E-F64F6D9D9A82}" presName="spacer" presStyleCnt="0"/>
      <dgm:spPr/>
    </dgm:pt>
    <dgm:pt modelId="{4716935C-4628-4315-9B8D-47B8E7FD82B3}" type="pres">
      <dgm:prSet presAssocID="{3FB6B7D7-F3F9-413A-AC2B-2F4B645A07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2312B0-285D-4E66-9684-31E5313EFAF5}" type="pres">
      <dgm:prSet presAssocID="{8108A3DC-43B8-405D-8DF4-41558D2FF103}" presName="spacer" presStyleCnt="0"/>
      <dgm:spPr/>
    </dgm:pt>
    <dgm:pt modelId="{41A4DA0E-C44E-40AF-B3E9-54F1CF4A8EE1}" type="pres">
      <dgm:prSet presAssocID="{59AF4C3A-9323-41A9-BE00-271D5F510C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895B41-2B0E-4EA8-9263-7F0745AD9870}" type="pres">
      <dgm:prSet presAssocID="{D5F76595-AE6F-440D-AFFA-759E31F44C39}" presName="spacer" presStyleCnt="0"/>
      <dgm:spPr/>
    </dgm:pt>
    <dgm:pt modelId="{F1DF907D-5947-4681-9522-6B0EFFEA3F0D}" type="pres">
      <dgm:prSet presAssocID="{DBF2F68D-8879-4706-9704-E43D47EAB1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63E307-8A7D-4D36-8DDD-54E1A6DD7649}" type="presOf" srcId="{3FB6B7D7-F3F9-413A-AC2B-2F4B645A0731}" destId="{4716935C-4628-4315-9B8D-47B8E7FD82B3}" srcOrd="0" destOrd="0" presId="urn:microsoft.com/office/officeart/2005/8/layout/vList2"/>
    <dgm:cxn modelId="{EA5C4268-D443-421D-BAC7-B33EFB13CB03}" srcId="{EC55B186-26CC-4968-9F03-7155AA188568}" destId="{DBF2F68D-8879-4706-9704-E43D47EAB136}" srcOrd="4" destOrd="0" parTransId="{F4499E21-9010-4A90-979B-C9CB7DA8A2CC}" sibTransId="{33EB6915-F10A-4B13-A115-0A34BD06441F}"/>
    <dgm:cxn modelId="{895DF24A-9146-48EB-8613-C3631854C450}" type="presOf" srcId="{09B7B63B-FFC6-4A24-A1FC-688E36A94B9D}" destId="{899115FC-B745-4DAE-9C0C-569D9446ED1F}" srcOrd="0" destOrd="0" presId="urn:microsoft.com/office/officeart/2005/8/layout/vList2"/>
    <dgm:cxn modelId="{D0E2D889-5658-4129-831B-E24F22CE0D41}" srcId="{EC55B186-26CC-4968-9F03-7155AA188568}" destId="{3FB6B7D7-F3F9-413A-AC2B-2F4B645A0731}" srcOrd="2" destOrd="0" parTransId="{7B87D89F-570A-4022-A2BE-A5EA6EDEF951}" sibTransId="{8108A3DC-43B8-405D-8DF4-41558D2FF103}"/>
    <dgm:cxn modelId="{65C9E28D-2737-4AB9-A036-100FA9D183A6}" type="presOf" srcId="{9A34A9D1-E2C6-41AC-BAAE-D591C1699FEE}" destId="{5470CD9C-7EE2-43E9-82B1-2CDCA002B555}" srcOrd="0" destOrd="0" presId="urn:microsoft.com/office/officeart/2005/8/layout/vList2"/>
    <dgm:cxn modelId="{6E6AB1AC-D4A2-47BF-BA0A-6DEC8A9E1C95}" type="presOf" srcId="{DBF2F68D-8879-4706-9704-E43D47EAB136}" destId="{F1DF907D-5947-4681-9522-6B0EFFEA3F0D}" srcOrd="0" destOrd="0" presId="urn:microsoft.com/office/officeart/2005/8/layout/vList2"/>
    <dgm:cxn modelId="{0D945BD2-F865-48A0-BE0A-3BECEC1FA63D}" srcId="{EC55B186-26CC-4968-9F03-7155AA188568}" destId="{09B7B63B-FFC6-4A24-A1FC-688E36A94B9D}" srcOrd="0" destOrd="0" parTransId="{52D66ACD-69F8-4062-AFD4-9FAD8290BF4E}" sibTransId="{86B6AE99-2BB3-4169-80C5-08B9ADABE3AA}"/>
    <dgm:cxn modelId="{64AF10D8-A8D8-4A57-83BB-E06546C0561C}" type="presOf" srcId="{EC55B186-26CC-4968-9F03-7155AA188568}" destId="{EDCEBECC-AD93-429B-8FF2-EA1265B3E429}" srcOrd="0" destOrd="0" presId="urn:microsoft.com/office/officeart/2005/8/layout/vList2"/>
    <dgm:cxn modelId="{D2390EEB-AAFE-4743-9407-2983AB472C27}" type="presOf" srcId="{59AF4C3A-9323-41A9-BE00-271D5F510CF5}" destId="{41A4DA0E-C44E-40AF-B3E9-54F1CF4A8EE1}" srcOrd="0" destOrd="0" presId="urn:microsoft.com/office/officeart/2005/8/layout/vList2"/>
    <dgm:cxn modelId="{C2C3E5EC-737A-41D6-A1B3-7A33CF05F6AC}" srcId="{EC55B186-26CC-4968-9F03-7155AA188568}" destId="{9A34A9D1-E2C6-41AC-BAAE-D591C1699FEE}" srcOrd="1" destOrd="0" parTransId="{128B2A04-C451-40A2-A210-12CAFD396C0C}" sibTransId="{0C228E2D-32BD-4BFF-B27E-F64F6D9D9A82}"/>
    <dgm:cxn modelId="{21476DFF-59F5-400B-8907-64CA8966EC9E}" srcId="{EC55B186-26CC-4968-9F03-7155AA188568}" destId="{59AF4C3A-9323-41A9-BE00-271D5F510CF5}" srcOrd="3" destOrd="0" parTransId="{675E74DC-FE1C-40B4-99BD-9B1395915945}" sibTransId="{D5F76595-AE6F-440D-AFFA-759E31F44C39}"/>
    <dgm:cxn modelId="{0D502E40-0C5C-4A0A-BD73-6360462F63D7}" type="presParOf" srcId="{EDCEBECC-AD93-429B-8FF2-EA1265B3E429}" destId="{899115FC-B745-4DAE-9C0C-569D9446ED1F}" srcOrd="0" destOrd="0" presId="urn:microsoft.com/office/officeart/2005/8/layout/vList2"/>
    <dgm:cxn modelId="{154BC6ED-BF2F-4E1B-9ECD-D1834B0F348B}" type="presParOf" srcId="{EDCEBECC-AD93-429B-8FF2-EA1265B3E429}" destId="{CEEC2D93-C3C5-45C0-9AB0-AA3CA7E94177}" srcOrd="1" destOrd="0" presId="urn:microsoft.com/office/officeart/2005/8/layout/vList2"/>
    <dgm:cxn modelId="{DAC6127F-25AB-4457-8284-D0A2EE033AFF}" type="presParOf" srcId="{EDCEBECC-AD93-429B-8FF2-EA1265B3E429}" destId="{5470CD9C-7EE2-43E9-82B1-2CDCA002B555}" srcOrd="2" destOrd="0" presId="urn:microsoft.com/office/officeart/2005/8/layout/vList2"/>
    <dgm:cxn modelId="{98D02278-7920-45C3-B757-2D05D055E200}" type="presParOf" srcId="{EDCEBECC-AD93-429B-8FF2-EA1265B3E429}" destId="{87B5020B-B8BE-470B-B188-D7CDCCF78638}" srcOrd="3" destOrd="0" presId="urn:microsoft.com/office/officeart/2005/8/layout/vList2"/>
    <dgm:cxn modelId="{ED3119F8-C3D4-47B4-A77C-47529C62CC15}" type="presParOf" srcId="{EDCEBECC-AD93-429B-8FF2-EA1265B3E429}" destId="{4716935C-4628-4315-9B8D-47B8E7FD82B3}" srcOrd="4" destOrd="0" presId="urn:microsoft.com/office/officeart/2005/8/layout/vList2"/>
    <dgm:cxn modelId="{3E754852-EBE5-453A-B79B-9BC3E2BDACD6}" type="presParOf" srcId="{EDCEBECC-AD93-429B-8FF2-EA1265B3E429}" destId="{7F2312B0-285D-4E66-9684-31E5313EFAF5}" srcOrd="5" destOrd="0" presId="urn:microsoft.com/office/officeart/2005/8/layout/vList2"/>
    <dgm:cxn modelId="{C88402CB-85C8-4D64-9039-B079425AAE1A}" type="presParOf" srcId="{EDCEBECC-AD93-429B-8FF2-EA1265B3E429}" destId="{41A4DA0E-C44E-40AF-B3E9-54F1CF4A8EE1}" srcOrd="6" destOrd="0" presId="urn:microsoft.com/office/officeart/2005/8/layout/vList2"/>
    <dgm:cxn modelId="{F3FDD956-3A65-4B6C-AAD8-6CC0BDC10C95}" type="presParOf" srcId="{EDCEBECC-AD93-429B-8FF2-EA1265B3E429}" destId="{F0895B41-2B0E-4EA8-9263-7F0745AD9870}" srcOrd="7" destOrd="0" presId="urn:microsoft.com/office/officeart/2005/8/layout/vList2"/>
    <dgm:cxn modelId="{18055BA4-3BD0-4A87-9B88-525013BD8484}" type="presParOf" srcId="{EDCEBECC-AD93-429B-8FF2-EA1265B3E429}" destId="{F1DF907D-5947-4681-9522-6B0EFFEA3F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560AF1-3C30-4AA9-9D82-047BECD479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95B5515D-2599-43C5-AAD5-E998509BFC42}">
      <dgm:prSet/>
      <dgm:spPr/>
      <dgm:t>
        <a:bodyPr/>
        <a:lstStyle/>
        <a:p>
          <a:pPr rtl="0"/>
          <a:r>
            <a:rPr lang="uk-UA" b="1" dirty="0"/>
            <a:t>внутрішні</a:t>
          </a:r>
          <a:r>
            <a:rPr lang="uk-UA" dirty="0"/>
            <a:t> складаються з науково-технологічних, соціально-економічних та природно-географічних чинників</a:t>
          </a:r>
        </a:p>
      </dgm:t>
    </dgm:pt>
    <dgm:pt modelId="{9191B317-D42C-472D-BAAA-C59BAD4EA0AF}" type="parTrans" cxnId="{B3CADDE1-7064-4EF6-8AAD-794F77D1F957}">
      <dgm:prSet/>
      <dgm:spPr/>
      <dgm:t>
        <a:bodyPr/>
        <a:lstStyle/>
        <a:p>
          <a:endParaRPr lang="uk-UA"/>
        </a:p>
      </dgm:t>
    </dgm:pt>
    <dgm:pt modelId="{029E88A7-1F0F-4850-9BA1-3A9E2ED77F8E}" type="sibTrans" cxnId="{B3CADDE1-7064-4EF6-8AAD-794F77D1F957}">
      <dgm:prSet/>
      <dgm:spPr/>
      <dgm:t>
        <a:bodyPr/>
        <a:lstStyle/>
        <a:p>
          <a:endParaRPr lang="uk-UA"/>
        </a:p>
      </dgm:t>
    </dgm:pt>
    <dgm:pt modelId="{F838BF9C-05F8-455F-B4AF-921C94670FD2}">
      <dgm:prSet/>
      <dgm:spPr/>
      <dgm:t>
        <a:bodyPr/>
        <a:lstStyle/>
        <a:p>
          <a:pPr rtl="0"/>
          <a:r>
            <a:rPr lang="uk-UA" b="1" dirty="0"/>
            <a:t>зовнішні</a:t>
          </a:r>
          <a:r>
            <a:rPr lang="uk-UA" dirty="0"/>
            <a:t> – геополітичні, інституційні та регіонально-інтеграційні чинники. </a:t>
          </a:r>
        </a:p>
      </dgm:t>
    </dgm:pt>
    <dgm:pt modelId="{342B31EE-0A5C-4F25-AB25-322A56951118}" type="parTrans" cxnId="{CE4DC47B-1648-4CC5-8A74-6D830CE36CBB}">
      <dgm:prSet/>
      <dgm:spPr/>
      <dgm:t>
        <a:bodyPr/>
        <a:lstStyle/>
        <a:p>
          <a:endParaRPr lang="uk-UA"/>
        </a:p>
      </dgm:t>
    </dgm:pt>
    <dgm:pt modelId="{1B1046CF-E6C6-40D6-BF1C-ABB31430A117}" type="sibTrans" cxnId="{CE4DC47B-1648-4CC5-8A74-6D830CE36CBB}">
      <dgm:prSet/>
      <dgm:spPr/>
      <dgm:t>
        <a:bodyPr/>
        <a:lstStyle/>
        <a:p>
          <a:endParaRPr lang="uk-UA"/>
        </a:p>
      </dgm:t>
    </dgm:pt>
    <dgm:pt modelId="{267E235B-A55B-436A-A11E-D7039BAE395B}" type="pres">
      <dgm:prSet presAssocID="{87560AF1-3C30-4AA9-9D82-047BECD4790F}" presName="diagram" presStyleCnt="0">
        <dgm:presLayoutVars>
          <dgm:dir/>
          <dgm:resizeHandles val="exact"/>
        </dgm:presLayoutVars>
      </dgm:prSet>
      <dgm:spPr/>
    </dgm:pt>
    <dgm:pt modelId="{DCE63B03-20F4-43B2-B79E-71E807333402}" type="pres">
      <dgm:prSet presAssocID="{95B5515D-2599-43C5-AAD5-E998509BFC42}" presName="node" presStyleLbl="node1" presStyleIdx="0" presStyleCnt="2">
        <dgm:presLayoutVars>
          <dgm:bulletEnabled val="1"/>
        </dgm:presLayoutVars>
      </dgm:prSet>
      <dgm:spPr/>
    </dgm:pt>
    <dgm:pt modelId="{2716312D-CDB9-4BB8-9E75-DDE67F546D23}" type="pres">
      <dgm:prSet presAssocID="{029E88A7-1F0F-4850-9BA1-3A9E2ED77F8E}" presName="sibTrans" presStyleCnt="0"/>
      <dgm:spPr/>
    </dgm:pt>
    <dgm:pt modelId="{75C051CC-FF47-486E-9633-10B48CEB41E4}" type="pres">
      <dgm:prSet presAssocID="{F838BF9C-05F8-455F-B4AF-921C94670FD2}" presName="node" presStyleLbl="node1" presStyleIdx="1" presStyleCnt="2">
        <dgm:presLayoutVars>
          <dgm:bulletEnabled val="1"/>
        </dgm:presLayoutVars>
      </dgm:prSet>
      <dgm:spPr/>
    </dgm:pt>
  </dgm:ptLst>
  <dgm:cxnLst>
    <dgm:cxn modelId="{CE4DC47B-1648-4CC5-8A74-6D830CE36CBB}" srcId="{87560AF1-3C30-4AA9-9D82-047BECD4790F}" destId="{F838BF9C-05F8-455F-B4AF-921C94670FD2}" srcOrd="1" destOrd="0" parTransId="{342B31EE-0A5C-4F25-AB25-322A56951118}" sibTransId="{1B1046CF-E6C6-40D6-BF1C-ABB31430A117}"/>
    <dgm:cxn modelId="{0E376E7C-93DE-408C-973A-6E822E5267E5}" type="presOf" srcId="{95B5515D-2599-43C5-AAD5-E998509BFC42}" destId="{DCE63B03-20F4-43B2-B79E-71E807333402}" srcOrd="0" destOrd="0" presId="urn:microsoft.com/office/officeart/2005/8/layout/default"/>
    <dgm:cxn modelId="{1CEA18A0-4908-4F4A-A363-39A052E757DC}" type="presOf" srcId="{F838BF9C-05F8-455F-B4AF-921C94670FD2}" destId="{75C051CC-FF47-486E-9633-10B48CEB41E4}" srcOrd="0" destOrd="0" presId="urn:microsoft.com/office/officeart/2005/8/layout/default"/>
    <dgm:cxn modelId="{B95668A9-AD1C-4698-ADA1-7DDA12327A8E}" type="presOf" srcId="{87560AF1-3C30-4AA9-9D82-047BECD4790F}" destId="{267E235B-A55B-436A-A11E-D7039BAE395B}" srcOrd="0" destOrd="0" presId="urn:microsoft.com/office/officeart/2005/8/layout/default"/>
    <dgm:cxn modelId="{B3CADDE1-7064-4EF6-8AAD-794F77D1F957}" srcId="{87560AF1-3C30-4AA9-9D82-047BECD4790F}" destId="{95B5515D-2599-43C5-AAD5-E998509BFC42}" srcOrd="0" destOrd="0" parTransId="{9191B317-D42C-472D-BAAA-C59BAD4EA0AF}" sibTransId="{029E88A7-1F0F-4850-9BA1-3A9E2ED77F8E}"/>
    <dgm:cxn modelId="{AAC964FB-D506-4EE6-966B-38DF5FBE97B7}" type="presParOf" srcId="{267E235B-A55B-436A-A11E-D7039BAE395B}" destId="{DCE63B03-20F4-43B2-B79E-71E807333402}" srcOrd="0" destOrd="0" presId="urn:microsoft.com/office/officeart/2005/8/layout/default"/>
    <dgm:cxn modelId="{2FBEAD98-A6C8-45A0-A6C0-7FE46F4F894C}" type="presParOf" srcId="{267E235B-A55B-436A-A11E-D7039BAE395B}" destId="{2716312D-CDB9-4BB8-9E75-DDE67F546D23}" srcOrd="1" destOrd="0" presId="urn:microsoft.com/office/officeart/2005/8/layout/default"/>
    <dgm:cxn modelId="{EA59CC0E-602A-44A7-9941-534A3BCCAABE}" type="presParOf" srcId="{267E235B-A55B-436A-A11E-D7039BAE395B}" destId="{75C051CC-FF47-486E-9633-10B48CEB41E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0F3C23-4D56-46F1-9C5D-AED473058B0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378BA-586F-4A81-A1D2-7A7C9522D930}">
      <dgm:prSet custT="1"/>
      <dgm:spPr/>
      <dgm:t>
        <a:bodyPr/>
        <a:lstStyle/>
        <a:p>
          <a:r>
            <a:rPr lang="uk-UA" sz="1800" i="1" dirty="0"/>
            <a:t>Інтелектуалізація</a:t>
          </a:r>
          <a:r>
            <a:rPr lang="uk-UA" sz="1800" dirty="0"/>
            <a:t> означає, що на даному етапі суттєво зростають вимоги до </a:t>
          </a:r>
          <a:r>
            <a:rPr lang="uk-UA" sz="1800" dirty="0" err="1"/>
            <a:t>фактора</a:t>
          </a:r>
          <a:r>
            <a:rPr lang="uk-UA" sz="1800" dirty="0"/>
            <a:t> виробництва — робочої сили, її </a:t>
          </a:r>
          <a:r>
            <a:rPr lang="uk-UA" sz="1800" dirty="0" err="1"/>
            <a:t>професійно</a:t>
          </a:r>
          <a:r>
            <a:rPr lang="uk-UA" sz="1800" dirty="0"/>
            <a:t>-кваліфікаційного рівня. </a:t>
          </a:r>
          <a:endParaRPr lang="en-US" sz="1800" dirty="0"/>
        </a:p>
      </dgm:t>
    </dgm:pt>
    <dgm:pt modelId="{25BBCAD8-DA81-4679-ACBC-6E4B65E2D41B}" type="parTrans" cxnId="{AECBDCB5-CF20-409B-9737-4C9001BC74FC}">
      <dgm:prSet/>
      <dgm:spPr/>
      <dgm:t>
        <a:bodyPr/>
        <a:lstStyle/>
        <a:p>
          <a:endParaRPr lang="en-US" sz="1800"/>
        </a:p>
      </dgm:t>
    </dgm:pt>
    <dgm:pt modelId="{4B45BE4C-BEF2-493D-A7E1-A1697495E48D}" type="sibTrans" cxnId="{AECBDCB5-CF20-409B-9737-4C9001BC74FC}">
      <dgm:prSet/>
      <dgm:spPr/>
      <dgm:t>
        <a:bodyPr/>
        <a:lstStyle/>
        <a:p>
          <a:endParaRPr lang="en-US" sz="1800"/>
        </a:p>
      </dgm:t>
    </dgm:pt>
    <dgm:pt modelId="{0FCADA06-EF1E-4330-BB09-18C677C45A1E}">
      <dgm:prSet custT="1"/>
      <dgm:spPr/>
      <dgm:t>
        <a:bodyPr/>
        <a:lstStyle/>
        <a:p>
          <a:pPr rtl="0"/>
          <a:r>
            <a:rPr lang="uk-UA" sz="1800" i="1" dirty="0" err="1"/>
            <a:t>Дематеріалізація</a:t>
          </a:r>
          <a:r>
            <a:rPr lang="uk-UA" sz="1800" dirty="0"/>
            <a:t> виробництва, його комп'ютеризація та інформатизація пов'язані зі зміною моделі економічного розвитку, з переходом, від екстенсивного до інтенсивного типу господарського зростання. </a:t>
          </a:r>
        </a:p>
      </dgm:t>
    </dgm:pt>
    <dgm:pt modelId="{152A4E63-8B60-495E-8BC4-DA776EF915FF}" type="parTrans" cxnId="{C66E05EA-2E70-4CC1-8B0A-8970805671F8}">
      <dgm:prSet/>
      <dgm:spPr/>
      <dgm:t>
        <a:bodyPr/>
        <a:lstStyle/>
        <a:p>
          <a:endParaRPr lang="ru-RU" sz="1800"/>
        </a:p>
      </dgm:t>
    </dgm:pt>
    <dgm:pt modelId="{C191AA69-A717-4C94-BB89-04000B93A538}" type="sibTrans" cxnId="{C66E05EA-2E70-4CC1-8B0A-8970805671F8}">
      <dgm:prSet/>
      <dgm:spPr/>
      <dgm:t>
        <a:bodyPr/>
        <a:lstStyle/>
        <a:p>
          <a:endParaRPr lang="ru-RU" sz="1800"/>
        </a:p>
      </dgm:t>
    </dgm:pt>
    <dgm:pt modelId="{96C41864-94CD-4391-9D90-5F6E85818F3F}">
      <dgm:prSet custT="1"/>
      <dgm:spPr/>
      <dgm:t>
        <a:bodyPr/>
        <a:lstStyle/>
        <a:p>
          <a:pPr rtl="0"/>
          <a:r>
            <a:rPr lang="uk-UA" sz="1800" i="1" dirty="0"/>
            <a:t>Мініатюризація</a:t>
          </a:r>
          <a:r>
            <a:rPr lang="uk-UA" sz="1800" dirty="0"/>
            <a:t> – розвиток та використання </a:t>
          </a:r>
          <a:r>
            <a:rPr lang="uk-UA" sz="1800" dirty="0" err="1"/>
            <a:t>нанотехнологій</a:t>
          </a:r>
          <a:r>
            <a:rPr lang="uk-UA" sz="1800" dirty="0"/>
            <a:t>.</a:t>
          </a:r>
        </a:p>
      </dgm:t>
    </dgm:pt>
    <dgm:pt modelId="{76B2BFC9-0B25-4274-A82E-5093A3D7000B}" type="parTrans" cxnId="{3F262C1D-6BBB-41C0-BFB1-ED38F4030D80}">
      <dgm:prSet/>
      <dgm:spPr/>
      <dgm:t>
        <a:bodyPr/>
        <a:lstStyle/>
        <a:p>
          <a:endParaRPr lang="ru-RU" sz="1800"/>
        </a:p>
      </dgm:t>
    </dgm:pt>
    <dgm:pt modelId="{31EFB780-33F1-442C-A5E7-5CCCC3566972}" type="sibTrans" cxnId="{3F262C1D-6BBB-41C0-BFB1-ED38F4030D80}">
      <dgm:prSet/>
      <dgm:spPr/>
      <dgm:t>
        <a:bodyPr/>
        <a:lstStyle/>
        <a:p>
          <a:endParaRPr lang="ru-RU" sz="1800"/>
        </a:p>
      </dgm:t>
    </dgm:pt>
    <dgm:pt modelId="{655DEE46-845B-41EA-A88A-4A0B8B73690D}" type="pres">
      <dgm:prSet presAssocID="{E60F3C23-4D56-46F1-9C5D-AED473058B00}" presName="linearFlow" presStyleCnt="0">
        <dgm:presLayoutVars>
          <dgm:dir/>
          <dgm:resizeHandles val="exact"/>
        </dgm:presLayoutVars>
      </dgm:prSet>
      <dgm:spPr/>
    </dgm:pt>
    <dgm:pt modelId="{EF627677-A3E2-4F91-926C-1CF2E9364E7A}" type="pres">
      <dgm:prSet presAssocID="{F7A378BA-586F-4A81-A1D2-7A7C9522D930}" presName="composite" presStyleCnt="0"/>
      <dgm:spPr/>
    </dgm:pt>
    <dgm:pt modelId="{48E81941-3ECE-4517-AACA-40B0FE66560E}" type="pres">
      <dgm:prSet presAssocID="{F7A378BA-586F-4A81-A1D2-7A7C9522D930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195EFD39-85B4-4534-8B79-02BC7F7E8176}" type="pres">
      <dgm:prSet presAssocID="{F7A378BA-586F-4A81-A1D2-7A7C9522D930}" presName="txShp" presStyleLbl="node1" presStyleIdx="0" presStyleCnt="3">
        <dgm:presLayoutVars>
          <dgm:bulletEnabled val="1"/>
        </dgm:presLayoutVars>
      </dgm:prSet>
      <dgm:spPr/>
    </dgm:pt>
    <dgm:pt modelId="{FD855026-517D-41CF-A0E1-81369C464858}" type="pres">
      <dgm:prSet presAssocID="{4B45BE4C-BEF2-493D-A7E1-A1697495E48D}" presName="spacing" presStyleCnt="0"/>
      <dgm:spPr/>
    </dgm:pt>
    <dgm:pt modelId="{1EEE2A7B-7D99-48A7-8634-A8EAD77120AD}" type="pres">
      <dgm:prSet presAssocID="{0FCADA06-EF1E-4330-BB09-18C677C45A1E}" presName="composite" presStyleCnt="0"/>
      <dgm:spPr/>
    </dgm:pt>
    <dgm:pt modelId="{DDFF6D08-55D8-460A-951C-1EBD7C65893A}" type="pres">
      <dgm:prSet presAssocID="{0FCADA06-EF1E-4330-BB09-18C677C45A1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33BF04-910F-405D-AC09-AB9AD9AF17F0}" type="pres">
      <dgm:prSet presAssocID="{0FCADA06-EF1E-4330-BB09-18C677C45A1E}" presName="txShp" presStyleLbl="node1" presStyleIdx="1" presStyleCnt="3">
        <dgm:presLayoutVars>
          <dgm:bulletEnabled val="1"/>
        </dgm:presLayoutVars>
      </dgm:prSet>
      <dgm:spPr/>
    </dgm:pt>
    <dgm:pt modelId="{88EB8EAA-F886-4AC5-BA9D-E41E66650D4D}" type="pres">
      <dgm:prSet presAssocID="{C191AA69-A717-4C94-BB89-04000B93A538}" presName="spacing" presStyleCnt="0"/>
      <dgm:spPr/>
    </dgm:pt>
    <dgm:pt modelId="{D921CA01-36C3-48EB-8F21-F00CE768AFBF}" type="pres">
      <dgm:prSet presAssocID="{96C41864-94CD-4391-9D90-5F6E85818F3F}" presName="composite" presStyleCnt="0"/>
      <dgm:spPr/>
    </dgm:pt>
    <dgm:pt modelId="{7F51EBE5-CCB9-472C-A356-46E34BEB3D16}" type="pres">
      <dgm:prSet presAssocID="{96C41864-94CD-4391-9D90-5F6E85818F3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CBDACF-45B3-4FB5-BDCA-7C1C69D8ED2D}" type="pres">
      <dgm:prSet presAssocID="{96C41864-94CD-4391-9D90-5F6E85818F3F}" presName="txShp" presStyleLbl="node1" presStyleIdx="2" presStyleCnt="3">
        <dgm:presLayoutVars>
          <dgm:bulletEnabled val="1"/>
        </dgm:presLayoutVars>
      </dgm:prSet>
      <dgm:spPr/>
    </dgm:pt>
  </dgm:ptLst>
  <dgm:cxnLst>
    <dgm:cxn modelId="{3F262C1D-6BBB-41C0-BFB1-ED38F4030D80}" srcId="{E60F3C23-4D56-46F1-9C5D-AED473058B00}" destId="{96C41864-94CD-4391-9D90-5F6E85818F3F}" srcOrd="2" destOrd="0" parTransId="{76B2BFC9-0B25-4274-A82E-5093A3D7000B}" sibTransId="{31EFB780-33F1-442C-A5E7-5CCCC3566972}"/>
    <dgm:cxn modelId="{D537508B-433E-4F3F-9207-8493E06C9523}" type="presOf" srcId="{0FCADA06-EF1E-4330-BB09-18C677C45A1E}" destId="{1633BF04-910F-405D-AC09-AB9AD9AF17F0}" srcOrd="0" destOrd="0" presId="urn:microsoft.com/office/officeart/2005/8/layout/vList3"/>
    <dgm:cxn modelId="{4F124FA2-D6B5-4744-9807-81DA4D190184}" type="presOf" srcId="{96C41864-94CD-4391-9D90-5F6E85818F3F}" destId="{52CBDACF-45B3-4FB5-BDCA-7C1C69D8ED2D}" srcOrd="0" destOrd="0" presId="urn:microsoft.com/office/officeart/2005/8/layout/vList3"/>
    <dgm:cxn modelId="{FAC7CCAC-7ACF-430A-8199-F1378CA08AC3}" type="presOf" srcId="{E60F3C23-4D56-46F1-9C5D-AED473058B00}" destId="{655DEE46-845B-41EA-A88A-4A0B8B73690D}" srcOrd="0" destOrd="0" presId="urn:microsoft.com/office/officeart/2005/8/layout/vList3"/>
    <dgm:cxn modelId="{AECBDCB5-CF20-409B-9737-4C9001BC74FC}" srcId="{E60F3C23-4D56-46F1-9C5D-AED473058B00}" destId="{F7A378BA-586F-4A81-A1D2-7A7C9522D930}" srcOrd="0" destOrd="0" parTransId="{25BBCAD8-DA81-4679-ACBC-6E4B65E2D41B}" sibTransId="{4B45BE4C-BEF2-493D-A7E1-A1697495E48D}"/>
    <dgm:cxn modelId="{01CA20D6-40BD-46E5-844E-D39491D138B4}" type="presOf" srcId="{F7A378BA-586F-4A81-A1D2-7A7C9522D930}" destId="{195EFD39-85B4-4534-8B79-02BC7F7E8176}" srcOrd="0" destOrd="0" presId="urn:microsoft.com/office/officeart/2005/8/layout/vList3"/>
    <dgm:cxn modelId="{C66E05EA-2E70-4CC1-8B0A-8970805671F8}" srcId="{E60F3C23-4D56-46F1-9C5D-AED473058B00}" destId="{0FCADA06-EF1E-4330-BB09-18C677C45A1E}" srcOrd="1" destOrd="0" parTransId="{152A4E63-8B60-495E-8BC4-DA776EF915FF}" sibTransId="{C191AA69-A717-4C94-BB89-04000B93A538}"/>
    <dgm:cxn modelId="{80FD1A4C-AE35-4853-8DB6-9EE4F1C16194}" type="presParOf" srcId="{655DEE46-845B-41EA-A88A-4A0B8B73690D}" destId="{EF627677-A3E2-4F91-926C-1CF2E9364E7A}" srcOrd="0" destOrd="0" presId="urn:microsoft.com/office/officeart/2005/8/layout/vList3"/>
    <dgm:cxn modelId="{0B97338F-A664-47FB-BB04-80F28A97BA29}" type="presParOf" srcId="{EF627677-A3E2-4F91-926C-1CF2E9364E7A}" destId="{48E81941-3ECE-4517-AACA-40B0FE66560E}" srcOrd="0" destOrd="0" presId="urn:microsoft.com/office/officeart/2005/8/layout/vList3"/>
    <dgm:cxn modelId="{1C426261-1EB0-4A37-AA69-78A80739EE4D}" type="presParOf" srcId="{EF627677-A3E2-4F91-926C-1CF2E9364E7A}" destId="{195EFD39-85B4-4534-8B79-02BC7F7E8176}" srcOrd="1" destOrd="0" presId="urn:microsoft.com/office/officeart/2005/8/layout/vList3"/>
    <dgm:cxn modelId="{834CDD28-648F-42DC-B526-F8BF552AB05F}" type="presParOf" srcId="{655DEE46-845B-41EA-A88A-4A0B8B73690D}" destId="{FD855026-517D-41CF-A0E1-81369C464858}" srcOrd="1" destOrd="0" presId="urn:microsoft.com/office/officeart/2005/8/layout/vList3"/>
    <dgm:cxn modelId="{89BB2C8A-AAB9-4365-846C-85E7C711296A}" type="presParOf" srcId="{655DEE46-845B-41EA-A88A-4A0B8B73690D}" destId="{1EEE2A7B-7D99-48A7-8634-A8EAD77120AD}" srcOrd="2" destOrd="0" presId="urn:microsoft.com/office/officeart/2005/8/layout/vList3"/>
    <dgm:cxn modelId="{0E8F1F50-599C-4502-8250-CBEF2337BA38}" type="presParOf" srcId="{1EEE2A7B-7D99-48A7-8634-A8EAD77120AD}" destId="{DDFF6D08-55D8-460A-951C-1EBD7C65893A}" srcOrd="0" destOrd="0" presId="urn:microsoft.com/office/officeart/2005/8/layout/vList3"/>
    <dgm:cxn modelId="{37F03E43-7BB6-402F-AFF7-AF11732BECFC}" type="presParOf" srcId="{1EEE2A7B-7D99-48A7-8634-A8EAD77120AD}" destId="{1633BF04-910F-405D-AC09-AB9AD9AF17F0}" srcOrd="1" destOrd="0" presId="urn:microsoft.com/office/officeart/2005/8/layout/vList3"/>
    <dgm:cxn modelId="{23624B4B-E2BB-4B1A-8675-4481CC3A643A}" type="presParOf" srcId="{655DEE46-845B-41EA-A88A-4A0B8B73690D}" destId="{88EB8EAA-F886-4AC5-BA9D-E41E66650D4D}" srcOrd="3" destOrd="0" presId="urn:microsoft.com/office/officeart/2005/8/layout/vList3"/>
    <dgm:cxn modelId="{742EE2A2-CB2D-41F7-A03C-9E77FC0EE512}" type="presParOf" srcId="{655DEE46-845B-41EA-A88A-4A0B8B73690D}" destId="{D921CA01-36C3-48EB-8F21-F00CE768AFBF}" srcOrd="4" destOrd="0" presId="urn:microsoft.com/office/officeart/2005/8/layout/vList3"/>
    <dgm:cxn modelId="{34C9DACE-F5B2-4440-858E-577C3642DD2B}" type="presParOf" srcId="{D921CA01-36C3-48EB-8F21-F00CE768AFBF}" destId="{7F51EBE5-CCB9-472C-A356-46E34BEB3D16}" srcOrd="0" destOrd="0" presId="urn:microsoft.com/office/officeart/2005/8/layout/vList3"/>
    <dgm:cxn modelId="{7364FA18-CD77-4D8A-8630-F9B25ED36813}" type="presParOf" srcId="{D921CA01-36C3-48EB-8F21-F00CE768AFBF}" destId="{52CBDACF-45B3-4FB5-BDCA-7C1C69D8ED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E81098-1A61-4DDA-8515-D05709AA9D22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551847F-DABF-4F64-82EF-AD2609E53316}">
      <dgm:prSet/>
      <dgm:spPr/>
      <dgm:t>
        <a:bodyPr/>
        <a:lstStyle/>
        <a:p>
          <a:r>
            <a:rPr lang="uk-UA"/>
            <a:t>В основі міжнародного поділу праці знаходиться концепція порівняльних переваг. Термін </a:t>
          </a:r>
          <a:r>
            <a:rPr lang="uk-UA" b="1" i="1"/>
            <a:t>«порівняльні переваги» </a:t>
          </a:r>
          <a:r>
            <a:rPr lang="uk-UA"/>
            <a:t>було запропоновано в ХІХ ст. англійським економістом Д. Рікардо. </a:t>
          </a:r>
          <a:endParaRPr lang="en-US"/>
        </a:p>
      </dgm:t>
    </dgm:pt>
    <dgm:pt modelId="{501CB413-AB9E-4B75-A0D2-34AED2DCCA7C}" type="parTrans" cxnId="{1A5E8D8A-320B-40FC-8694-E13B61CD42DB}">
      <dgm:prSet/>
      <dgm:spPr/>
      <dgm:t>
        <a:bodyPr/>
        <a:lstStyle/>
        <a:p>
          <a:endParaRPr lang="en-US"/>
        </a:p>
      </dgm:t>
    </dgm:pt>
    <dgm:pt modelId="{D9B39169-3CBF-425F-B739-0A2359EEB997}" type="sibTrans" cxnId="{1A5E8D8A-320B-40FC-8694-E13B61CD42DB}">
      <dgm:prSet/>
      <dgm:spPr/>
      <dgm:t>
        <a:bodyPr/>
        <a:lstStyle/>
        <a:p>
          <a:endParaRPr lang="en-US"/>
        </a:p>
      </dgm:t>
    </dgm:pt>
    <dgm:pt modelId="{1C6E03ED-120F-4F93-BCE9-04052C9521EA}">
      <dgm:prSet/>
      <dgm:spPr/>
      <dgm:t>
        <a:bodyPr/>
        <a:lstStyle/>
        <a:p>
          <a:r>
            <a:rPr lang="uk-UA"/>
            <a:t>Порівняльні переваги країни можуть бути розподілені на </a:t>
          </a:r>
          <a:r>
            <a:rPr lang="uk-UA" b="1" i="1"/>
            <a:t>природні </a:t>
          </a:r>
          <a:r>
            <a:rPr lang="uk-UA"/>
            <a:t>та </a:t>
          </a:r>
          <a:r>
            <a:rPr lang="uk-UA" b="1" i="1"/>
            <a:t>набуті</a:t>
          </a:r>
          <a:r>
            <a:rPr lang="uk-UA" b="1"/>
            <a:t>.</a:t>
          </a:r>
          <a:r>
            <a:rPr lang="uk-UA"/>
            <a:t> </a:t>
          </a:r>
          <a:endParaRPr lang="en-US"/>
        </a:p>
      </dgm:t>
    </dgm:pt>
    <dgm:pt modelId="{F9D16A37-DF43-418C-9641-A3E1A54B3981}" type="parTrans" cxnId="{C4C2C0E2-C46B-4E0C-888E-8391BB3E35EF}">
      <dgm:prSet/>
      <dgm:spPr/>
      <dgm:t>
        <a:bodyPr/>
        <a:lstStyle/>
        <a:p>
          <a:endParaRPr lang="en-US"/>
        </a:p>
      </dgm:t>
    </dgm:pt>
    <dgm:pt modelId="{9DD715A1-187B-4F8D-87A2-E0F78A94D061}" type="sibTrans" cxnId="{C4C2C0E2-C46B-4E0C-888E-8391BB3E35EF}">
      <dgm:prSet/>
      <dgm:spPr/>
      <dgm:t>
        <a:bodyPr/>
        <a:lstStyle/>
        <a:p>
          <a:endParaRPr lang="en-US"/>
        </a:p>
      </dgm:t>
    </dgm:pt>
    <dgm:pt modelId="{463894EE-B72A-4161-982D-57F0050EC905}" type="pres">
      <dgm:prSet presAssocID="{A7E81098-1A61-4DDA-8515-D05709AA9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160CC7-DE60-4E80-9593-D1B621C59C49}" type="pres">
      <dgm:prSet presAssocID="{0551847F-DABF-4F64-82EF-AD2609E53316}" presName="hierRoot1" presStyleCnt="0"/>
      <dgm:spPr/>
    </dgm:pt>
    <dgm:pt modelId="{336CE18F-D181-4FD2-BF67-821802A19C38}" type="pres">
      <dgm:prSet presAssocID="{0551847F-DABF-4F64-82EF-AD2609E53316}" presName="composite" presStyleCnt="0"/>
      <dgm:spPr/>
    </dgm:pt>
    <dgm:pt modelId="{83C460B6-DCAF-4798-8BF2-3B405171B64A}" type="pres">
      <dgm:prSet presAssocID="{0551847F-DABF-4F64-82EF-AD2609E53316}" presName="background" presStyleLbl="node0" presStyleIdx="0" presStyleCnt="2"/>
      <dgm:spPr/>
    </dgm:pt>
    <dgm:pt modelId="{F60FB712-5082-411C-A727-91251CE48A59}" type="pres">
      <dgm:prSet presAssocID="{0551847F-DABF-4F64-82EF-AD2609E53316}" presName="text" presStyleLbl="fgAcc0" presStyleIdx="0" presStyleCnt="2">
        <dgm:presLayoutVars>
          <dgm:chPref val="3"/>
        </dgm:presLayoutVars>
      </dgm:prSet>
      <dgm:spPr/>
    </dgm:pt>
    <dgm:pt modelId="{56AA1525-4AEA-427D-AE36-034550C6B67D}" type="pres">
      <dgm:prSet presAssocID="{0551847F-DABF-4F64-82EF-AD2609E53316}" presName="hierChild2" presStyleCnt="0"/>
      <dgm:spPr/>
    </dgm:pt>
    <dgm:pt modelId="{753CC46B-A171-4DCF-B004-755C5D28A803}" type="pres">
      <dgm:prSet presAssocID="{1C6E03ED-120F-4F93-BCE9-04052C9521EA}" presName="hierRoot1" presStyleCnt="0"/>
      <dgm:spPr/>
    </dgm:pt>
    <dgm:pt modelId="{FF49CFA0-5E3F-4EC6-8D64-E38EC6BEAA15}" type="pres">
      <dgm:prSet presAssocID="{1C6E03ED-120F-4F93-BCE9-04052C9521EA}" presName="composite" presStyleCnt="0"/>
      <dgm:spPr/>
    </dgm:pt>
    <dgm:pt modelId="{4F30C3CE-4DE2-44DF-8B11-E93F2FDA020D}" type="pres">
      <dgm:prSet presAssocID="{1C6E03ED-120F-4F93-BCE9-04052C9521EA}" presName="background" presStyleLbl="node0" presStyleIdx="1" presStyleCnt="2"/>
      <dgm:spPr/>
    </dgm:pt>
    <dgm:pt modelId="{F84E4CF6-D849-491D-8E61-5DC9F0054EF2}" type="pres">
      <dgm:prSet presAssocID="{1C6E03ED-120F-4F93-BCE9-04052C9521EA}" presName="text" presStyleLbl="fgAcc0" presStyleIdx="1" presStyleCnt="2">
        <dgm:presLayoutVars>
          <dgm:chPref val="3"/>
        </dgm:presLayoutVars>
      </dgm:prSet>
      <dgm:spPr/>
    </dgm:pt>
    <dgm:pt modelId="{38B3A5CF-0BF2-49DF-ABE4-6DE735992FB1}" type="pres">
      <dgm:prSet presAssocID="{1C6E03ED-120F-4F93-BCE9-04052C9521EA}" presName="hierChild2" presStyleCnt="0"/>
      <dgm:spPr/>
    </dgm:pt>
  </dgm:ptLst>
  <dgm:cxnLst>
    <dgm:cxn modelId="{1A5E8D8A-320B-40FC-8694-E13B61CD42DB}" srcId="{A7E81098-1A61-4DDA-8515-D05709AA9D22}" destId="{0551847F-DABF-4F64-82EF-AD2609E53316}" srcOrd="0" destOrd="0" parTransId="{501CB413-AB9E-4B75-A0D2-34AED2DCCA7C}" sibTransId="{D9B39169-3CBF-425F-B739-0A2359EEB997}"/>
    <dgm:cxn modelId="{D97549BB-A222-431F-AF79-897ED60B3825}" type="presOf" srcId="{0551847F-DABF-4F64-82EF-AD2609E53316}" destId="{F60FB712-5082-411C-A727-91251CE48A59}" srcOrd="0" destOrd="0" presId="urn:microsoft.com/office/officeart/2005/8/layout/hierarchy1"/>
    <dgm:cxn modelId="{157E48DB-0768-4D59-902B-C7D2D9664908}" type="presOf" srcId="{1C6E03ED-120F-4F93-BCE9-04052C9521EA}" destId="{F84E4CF6-D849-491D-8E61-5DC9F0054EF2}" srcOrd="0" destOrd="0" presId="urn:microsoft.com/office/officeart/2005/8/layout/hierarchy1"/>
    <dgm:cxn modelId="{C4C2C0E2-C46B-4E0C-888E-8391BB3E35EF}" srcId="{A7E81098-1A61-4DDA-8515-D05709AA9D22}" destId="{1C6E03ED-120F-4F93-BCE9-04052C9521EA}" srcOrd="1" destOrd="0" parTransId="{F9D16A37-DF43-418C-9641-A3E1A54B3981}" sibTransId="{9DD715A1-187B-4F8D-87A2-E0F78A94D061}"/>
    <dgm:cxn modelId="{384F08F8-C959-48CF-A9C4-0FCE29C9C3D1}" type="presOf" srcId="{A7E81098-1A61-4DDA-8515-D05709AA9D22}" destId="{463894EE-B72A-4161-982D-57F0050EC905}" srcOrd="0" destOrd="0" presId="urn:microsoft.com/office/officeart/2005/8/layout/hierarchy1"/>
    <dgm:cxn modelId="{076B45F2-624C-4448-9261-09363AC04095}" type="presParOf" srcId="{463894EE-B72A-4161-982D-57F0050EC905}" destId="{83160CC7-DE60-4E80-9593-D1B621C59C49}" srcOrd="0" destOrd="0" presId="urn:microsoft.com/office/officeart/2005/8/layout/hierarchy1"/>
    <dgm:cxn modelId="{4666E863-6331-483E-9E9C-E469481D131F}" type="presParOf" srcId="{83160CC7-DE60-4E80-9593-D1B621C59C49}" destId="{336CE18F-D181-4FD2-BF67-821802A19C38}" srcOrd="0" destOrd="0" presId="urn:microsoft.com/office/officeart/2005/8/layout/hierarchy1"/>
    <dgm:cxn modelId="{5936001F-EB9E-4CC7-902A-1B57377ABBAD}" type="presParOf" srcId="{336CE18F-D181-4FD2-BF67-821802A19C38}" destId="{83C460B6-DCAF-4798-8BF2-3B405171B64A}" srcOrd="0" destOrd="0" presId="urn:microsoft.com/office/officeart/2005/8/layout/hierarchy1"/>
    <dgm:cxn modelId="{41ED173A-AA8C-4587-9B2F-34C817455CB0}" type="presParOf" srcId="{336CE18F-D181-4FD2-BF67-821802A19C38}" destId="{F60FB712-5082-411C-A727-91251CE48A59}" srcOrd="1" destOrd="0" presId="urn:microsoft.com/office/officeart/2005/8/layout/hierarchy1"/>
    <dgm:cxn modelId="{49231C8B-B690-4351-9370-A70BBDD4E54B}" type="presParOf" srcId="{83160CC7-DE60-4E80-9593-D1B621C59C49}" destId="{56AA1525-4AEA-427D-AE36-034550C6B67D}" srcOrd="1" destOrd="0" presId="urn:microsoft.com/office/officeart/2005/8/layout/hierarchy1"/>
    <dgm:cxn modelId="{7DF5232E-5780-4C52-809C-A6716B971099}" type="presParOf" srcId="{463894EE-B72A-4161-982D-57F0050EC905}" destId="{753CC46B-A171-4DCF-B004-755C5D28A803}" srcOrd="1" destOrd="0" presId="urn:microsoft.com/office/officeart/2005/8/layout/hierarchy1"/>
    <dgm:cxn modelId="{2DE1A99A-CA91-4674-A52F-23C690B4220A}" type="presParOf" srcId="{753CC46B-A171-4DCF-B004-755C5D28A803}" destId="{FF49CFA0-5E3F-4EC6-8D64-E38EC6BEAA15}" srcOrd="0" destOrd="0" presId="urn:microsoft.com/office/officeart/2005/8/layout/hierarchy1"/>
    <dgm:cxn modelId="{13F4EE77-58E9-415B-931E-74A905B93440}" type="presParOf" srcId="{FF49CFA0-5E3F-4EC6-8D64-E38EC6BEAA15}" destId="{4F30C3CE-4DE2-44DF-8B11-E93F2FDA020D}" srcOrd="0" destOrd="0" presId="urn:microsoft.com/office/officeart/2005/8/layout/hierarchy1"/>
    <dgm:cxn modelId="{199833DA-1E50-4BB2-BE9C-1F199ADBF3A1}" type="presParOf" srcId="{FF49CFA0-5E3F-4EC6-8D64-E38EC6BEAA15}" destId="{F84E4CF6-D849-491D-8E61-5DC9F0054EF2}" srcOrd="1" destOrd="0" presId="urn:microsoft.com/office/officeart/2005/8/layout/hierarchy1"/>
    <dgm:cxn modelId="{5100AD6A-62E1-462B-B05E-C4CB8B55C8B4}" type="presParOf" srcId="{753CC46B-A171-4DCF-B004-755C5D28A803}" destId="{38B3A5CF-0BF2-49DF-ABE4-6DE735992F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CF4778-698E-43ED-9CB8-03ECA22C728D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uk-UA"/>
        </a:p>
      </dgm:t>
    </dgm:pt>
    <dgm:pt modelId="{7CB97365-1B64-4E79-B6CE-52E97E811617}">
      <dgm:prSet/>
      <dgm:spPr/>
      <dgm:t>
        <a:bodyPr/>
        <a:lstStyle/>
        <a:p>
          <a:pPr rtl="0"/>
          <a:r>
            <a:rPr lang="uk-UA"/>
            <a:t>Внаслідок природних переваг Канада спеціалізується на деревообробці, Ізраїль – на цитрусових, Італія – на виноробстві, Ямайка – на алюмінієвій руді, Мексика – на помідорах, Саудівська Аравія – на нафті, США – на пшениці та кукурудзі. </a:t>
          </a:r>
        </a:p>
      </dgm:t>
    </dgm:pt>
    <dgm:pt modelId="{0465A08E-7F1D-46E5-B4AD-BBD09902235C}" type="parTrans" cxnId="{B740ABCD-6FF4-404F-A334-E6F3DCCE4148}">
      <dgm:prSet/>
      <dgm:spPr/>
      <dgm:t>
        <a:bodyPr/>
        <a:lstStyle/>
        <a:p>
          <a:endParaRPr lang="uk-UA"/>
        </a:p>
      </dgm:t>
    </dgm:pt>
    <dgm:pt modelId="{DD6DF0C8-D02B-434A-B621-A24A35197866}" type="sibTrans" cxnId="{B740ABCD-6FF4-404F-A334-E6F3DCCE4148}">
      <dgm:prSet/>
      <dgm:spPr/>
      <dgm:t>
        <a:bodyPr/>
        <a:lstStyle/>
        <a:p>
          <a:endParaRPr lang="uk-UA"/>
        </a:p>
      </dgm:t>
    </dgm:pt>
    <dgm:pt modelId="{9C549589-5B75-4727-BDBC-EE5658D56838}" type="pres">
      <dgm:prSet presAssocID="{18CF4778-698E-43ED-9CB8-03ECA22C728D}" presName="linear" presStyleCnt="0">
        <dgm:presLayoutVars>
          <dgm:animLvl val="lvl"/>
          <dgm:resizeHandles val="exact"/>
        </dgm:presLayoutVars>
      </dgm:prSet>
      <dgm:spPr/>
    </dgm:pt>
    <dgm:pt modelId="{7C50EECC-AA74-4AF7-9963-11CD3C92A1AC}" type="pres">
      <dgm:prSet presAssocID="{7CB97365-1B64-4E79-B6CE-52E97E81161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E470A15-406C-4560-A955-B9967949F7EA}" type="presOf" srcId="{7CB97365-1B64-4E79-B6CE-52E97E811617}" destId="{7C50EECC-AA74-4AF7-9963-11CD3C92A1AC}" srcOrd="0" destOrd="0" presId="urn:microsoft.com/office/officeart/2005/8/layout/vList2"/>
    <dgm:cxn modelId="{00C6D240-20F6-4CC6-AD6D-83E5C694C2E1}" type="presOf" srcId="{18CF4778-698E-43ED-9CB8-03ECA22C728D}" destId="{9C549589-5B75-4727-BDBC-EE5658D56838}" srcOrd="0" destOrd="0" presId="urn:microsoft.com/office/officeart/2005/8/layout/vList2"/>
    <dgm:cxn modelId="{B740ABCD-6FF4-404F-A334-E6F3DCCE4148}" srcId="{18CF4778-698E-43ED-9CB8-03ECA22C728D}" destId="{7CB97365-1B64-4E79-B6CE-52E97E811617}" srcOrd="0" destOrd="0" parTransId="{0465A08E-7F1D-46E5-B4AD-BBD09902235C}" sibTransId="{DD6DF0C8-D02B-434A-B621-A24A35197866}"/>
    <dgm:cxn modelId="{A134FCBF-22BF-4830-A820-CF2EBD967181}" type="presParOf" srcId="{9C549589-5B75-4727-BDBC-EE5658D56838}" destId="{7C50EECC-AA74-4AF7-9963-11CD3C92A1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53320B-3F95-4A0C-BA7F-53C41C0BB69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uk-UA"/>
        </a:p>
      </dgm:t>
    </dgm:pt>
    <dgm:pt modelId="{29313A6C-3330-4ED4-AC37-82EEEDF5B46D}">
      <dgm:prSet/>
      <dgm:spPr/>
      <dgm:t>
        <a:bodyPr/>
        <a:lstStyle/>
        <a:p>
          <a:pPr rtl="0"/>
          <a:r>
            <a:rPr lang="uk-UA"/>
            <a:t>Японія – на автомобілях, Південна Корея – на сталі та кораблебудуванні, Швейцарія – на годинниках, США – на реактивних літаках, програмному забезпеченні, Великобританія – на фінансових послугах.</a:t>
          </a:r>
        </a:p>
      </dgm:t>
    </dgm:pt>
    <dgm:pt modelId="{317A217A-9E5C-4F24-A3F3-2A548B3106DA}" type="parTrans" cxnId="{40305DFB-0525-4C44-B178-184D2E91FEA6}">
      <dgm:prSet/>
      <dgm:spPr/>
      <dgm:t>
        <a:bodyPr/>
        <a:lstStyle/>
        <a:p>
          <a:endParaRPr lang="uk-UA"/>
        </a:p>
      </dgm:t>
    </dgm:pt>
    <dgm:pt modelId="{5175AF75-DE28-4A79-9AA6-B622FF2800F0}" type="sibTrans" cxnId="{40305DFB-0525-4C44-B178-184D2E91FEA6}">
      <dgm:prSet/>
      <dgm:spPr/>
      <dgm:t>
        <a:bodyPr/>
        <a:lstStyle/>
        <a:p>
          <a:endParaRPr lang="uk-UA"/>
        </a:p>
      </dgm:t>
    </dgm:pt>
    <dgm:pt modelId="{0DECD342-02B5-4E6B-8B63-15650C9F78CC}" type="pres">
      <dgm:prSet presAssocID="{0B53320B-3F95-4A0C-BA7F-53C41C0BB69E}" presName="linear" presStyleCnt="0">
        <dgm:presLayoutVars>
          <dgm:animLvl val="lvl"/>
          <dgm:resizeHandles val="exact"/>
        </dgm:presLayoutVars>
      </dgm:prSet>
      <dgm:spPr/>
    </dgm:pt>
    <dgm:pt modelId="{255503B3-24E1-4FA1-9884-467C2AC514E1}" type="pres">
      <dgm:prSet presAssocID="{29313A6C-3330-4ED4-AC37-82EEEDF5B46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91BE26C-6908-4D8D-85D2-FEFACB06AEFD}" type="presOf" srcId="{29313A6C-3330-4ED4-AC37-82EEEDF5B46D}" destId="{255503B3-24E1-4FA1-9884-467C2AC514E1}" srcOrd="0" destOrd="0" presId="urn:microsoft.com/office/officeart/2005/8/layout/vList2"/>
    <dgm:cxn modelId="{6C703D96-E0D9-495D-8CC2-5C21C34ADEFB}" type="presOf" srcId="{0B53320B-3F95-4A0C-BA7F-53C41C0BB69E}" destId="{0DECD342-02B5-4E6B-8B63-15650C9F78CC}" srcOrd="0" destOrd="0" presId="urn:microsoft.com/office/officeart/2005/8/layout/vList2"/>
    <dgm:cxn modelId="{40305DFB-0525-4C44-B178-184D2E91FEA6}" srcId="{0B53320B-3F95-4A0C-BA7F-53C41C0BB69E}" destId="{29313A6C-3330-4ED4-AC37-82EEEDF5B46D}" srcOrd="0" destOrd="0" parTransId="{317A217A-9E5C-4F24-A3F3-2A548B3106DA}" sibTransId="{5175AF75-DE28-4A79-9AA6-B622FF2800F0}"/>
    <dgm:cxn modelId="{72D588CC-B31F-418D-8A29-59469493C92C}" type="presParOf" srcId="{0DECD342-02B5-4E6B-8B63-15650C9F78CC}" destId="{255503B3-24E1-4FA1-9884-467C2AC514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28B247-EF9E-4F65-9DD9-8A8C4516983D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30F4768D-0377-4A9A-A4B6-F0D79903CADB}">
      <dgm:prSet/>
      <dgm:spPr/>
      <dgm:t>
        <a:bodyPr/>
        <a:lstStyle/>
        <a:p>
          <a:pPr rtl="0"/>
          <a:r>
            <a:rPr lang="uk-UA"/>
            <a:t>Якщо для Німеччини (понад 50% товарного експорту припадає на машини та устаткування) та Швеція (понад 40% експорту припадає на машини та устаткування)   ключовим фактором їхньої конкурентоспроможності є </a:t>
          </a:r>
          <a:r>
            <a:rPr lang="uk-UA" b="1" i="1"/>
            <a:t>високий технологічний рівень,</a:t>
          </a:r>
          <a:r>
            <a:rPr lang="uk-UA"/>
            <a:t> то для таких країн як Катар (понад 80% експорту складає енергетична сировина) або Ботсвана (понад 80% припадає на експорт дорогоцінних металів) – визначальними є </a:t>
          </a:r>
          <a:r>
            <a:rPr lang="uk-UA" b="1" i="1"/>
            <a:t>природні фактори. </a:t>
          </a:r>
        </a:p>
      </dgm:t>
    </dgm:pt>
    <dgm:pt modelId="{1EB18273-4FC7-46C5-A05B-A5BFA6B2A107}" type="parTrans" cxnId="{C8002B28-DB6B-40D9-8524-DDA28F2370B9}">
      <dgm:prSet/>
      <dgm:spPr/>
      <dgm:t>
        <a:bodyPr/>
        <a:lstStyle/>
        <a:p>
          <a:endParaRPr lang="uk-UA"/>
        </a:p>
      </dgm:t>
    </dgm:pt>
    <dgm:pt modelId="{9116F22A-81E4-4EE5-B0AD-06A3A98135EF}" type="sibTrans" cxnId="{C8002B28-DB6B-40D9-8524-DDA28F2370B9}">
      <dgm:prSet/>
      <dgm:spPr/>
      <dgm:t>
        <a:bodyPr/>
        <a:lstStyle/>
        <a:p>
          <a:endParaRPr lang="uk-UA"/>
        </a:p>
      </dgm:t>
    </dgm:pt>
    <dgm:pt modelId="{4D784598-63FB-426D-BF44-5B249901A5F2}" type="pres">
      <dgm:prSet presAssocID="{8528B247-EF9E-4F65-9DD9-8A8C4516983D}" presName="Name0" presStyleCnt="0">
        <dgm:presLayoutVars>
          <dgm:dir/>
          <dgm:animLvl val="lvl"/>
          <dgm:resizeHandles val="exact"/>
        </dgm:presLayoutVars>
      </dgm:prSet>
      <dgm:spPr/>
    </dgm:pt>
    <dgm:pt modelId="{A5737F87-A3BE-445E-9E1F-C0162E830134}" type="pres">
      <dgm:prSet presAssocID="{30F4768D-0377-4A9A-A4B6-F0D79903CADB}" presName="linNode" presStyleCnt="0"/>
      <dgm:spPr/>
    </dgm:pt>
    <dgm:pt modelId="{1E509FBA-16C2-45A4-AD5D-1212EF02DF14}" type="pres">
      <dgm:prSet presAssocID="{30F4768D-0377-4A9A-A4B6-F0D79903CADB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76959F01-A556-482D-907B-30D9B9F9CFE3}" type="presOf" srcId="{8528B247-EF9E-4F65-9DD9-8A8C4516983D}" destId="{4D784598-63FB-426D-BF44-5B249901A5F2}" srcOrd="0" destOrd="0" presId="urn:microsoft.com/office/officeart/2005/8/layout/vList5"/>
    <dgm:cxn modelId="{C8002B28-DB6B-40D9-8524-DDA28F2370B9}" srcId="{8528B247-EF9E-4F65-9DD9-8A8C4516983D}" destId="{30F4768D-0377-4A9A-A4B6-F0D79903CADB}" srcOrd="0" destOrd="0" parTransId="{1EB18273-4FC7-46C5-A05B-A5BFA6B2A107}" sibTransId="{9116F22A-81E4-4EE5-B0AD-06A3A98135EF}"/>
    <dgm:cxn modelId="{DF6B30C5-0E01-49E8-B985-4EBD4FEB1906}" type="presOf" srcId="{30F4768D-0377-4A9A-A4B6-F0D79903CADB}" destId="{1E509FBA-16C2-45A4-AD5D-1212EF02DF14}" srcOrd="0" destOrd="0" presId="urn:microsoft.com/office/officeart/2005/8/layout/vList5"/>
    <dgm:cxn modelId="{86124EEC-9FD0-4FB8-BBD6-914D52EA8A6D}" type="presParOf" srcId="{4D784598-63FB-426D-BF44-5B249901A5F2}" destId="{A5737F87-A3BE-445E-9E1F-C0162E830134}" srcOrd="0" destOrd="0" presId="urn:microsoft.com/office/officeart/2005/8/layout/vList5"/>
    <dgm:cxn modelId="{7A0255DF-9987-43AE-AD3B-2FCD7F0F4529}" type="presParOf" srcId="{A5737F87-A3BE-445E-9E1F-C0162E830134}" destId="{1E509FBA-16C2-45A4-AD5D-1212EF02DF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68F1C-1027-40FF-992B-45F6EDF38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E5DC1-8B13-4618-A43A-44CA25D3F891}">
      <dgm:prSet custT="1"/>
      <dgm:spPr/>
      <dgm:t>
        <a:bodyPr/>
        <a:lstStyle/>
        <a:p>
          <a:r>
            <a:rPr lang="ru-RU" altLang="ru-RU" sz="4800" b="1" i="1" dirty="0" err="1">
              <a:latin typeface="Calibri" panose="020F0502020204030204" pitchFamily="34" charset="0"/>
              <a:cs typeface="Calibri" panose="020F0502020204030204" pitchFamily="34" charset="0"/>
            </a:rPr>
            <a:t>Внутрішні</a:t>
          </a:r>
          <a:r>
            <a:rPr lang="ru-RU" altLang="ru-RU" sz="4800" b="1" i="1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4800" dirty="0"/>
        </a:p>
      </dgm:t>
    </dgm:pt>
    <dgm:pt modelId="{B647B5D2-93CB-4521-BCEA-3286075810AD}" type="parTrans" cxnId="{14CDBA13-387B-48FE-A9A6-149DAC346BD7}">
      <dgm:prSet/>
      <dgm:spPr/>
      <dgm:t>
        <a:bodyPr/>
        <a:lstStyle/>
        <a:p>
          <a:endParaRPr lang="en-US"/>
        </a:p>
      </dgm:t>
    </dgm:pt>
    <dgm:pt modelId="{05FFE22D-3FB8-4F41-9CEF-79941C037D7D}" type="sibTrans" cxnId="{14CDBA13-387B-48FE-A9A6-149DAC346BD7}">
      <dgm:prSet/>
      <dgm:spPr/>
      <dgm:t>
        <a:bodyPr/>
        <a:lstStyle/>
        <a:p>
          <a:endParaRPr lang="en-US"/>
        </a:p>
      </dgm:t>
    </dgm:pt>
    <dgm:pt modelId="{BB7572A8-4BEA-4FEA-A64F-99E1EF859F9D}">
      <dgm:prSet custT="1"/>
      <dgm:spPr/>
      <dgm:t>
        <a:bodyPr/>
        <a:lstStyle/>
        <a:p>
          <a:r>
            <a:rPr lang="ru-RU" altLang="ru-RU" sz="3600" dirty="0" err="1">
              <a:latin typeface="Calibri" panose="020F0502020204030204" pitchFamily="34" charset="0"/>
              <a:cs typeface="Calibri" panose="020F0502020204030204" pitchFamily="34" charset="0"/>
            </a:rPr>
            <a:t>науково-технологічні</a:t>
          </a:r>
          <a:r>
            <a:rPr lang="ru-RU" altLang="ru-RU" sz="5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5495DB65-77AF-478D-B373-1F84942F6498}" type="parTrans" cxnId="{DC5257AF-9336-4E0E-834E-C811881A2E1D}">
      <dgm:prSet/>
      <dgm:spPr/>
      <dgm:t>
        <a:bodyPr/>
        <a:lstStyle/>
        <a:p>
          <a:endParaRPr lang="ru-RU"/>
        </a:p>
      </dgm:t>
    </dgm:pt>
    <dgm:pt modelId="{D1819429-DC3C-4E88-967D-A15DA54F0A9E}" type="sibTrans" cxnId="{DC5257AF-9336-4E0E-834E-C811881A2E1D}">
      <dgm:prSet/>
      <dgm:spPr/>
      <dgm:t>
        <a:bodyPr/>
        <a:lstStyle/>
        <a:p>
          <a:endParaRPr lang="ru-RU"/>
        </a:p>
      </dgm:t>
    </dgm:pt>
    <dgm:pt modelId="{BE6EFD91-4E25-4C2B-A302-C82237CCA513}">
      <dgm:prSet custT="1"/>
      <dgm:spPr/>
      <dgm:t>
        <a:bodyPr/>
        <a:lstStyle/>
        <a:p>
          <a:r>
            <a:rPr lang="ru-RU" altLang="ru-RU" sz="3600" dirty="0" err="1">
              <a:latin typeface="Calibri" panose="020F0502020204030204" pitchFamily="34" charset="0"/>
              <a:cs typeface="Calibri" panose="020F0502020204030204" pitchFamily="34" charset="0"/>
            </a:rPr>
            <a:t>соціально-економічні</a:t>
          </a:r>
          <a:r>
            <a:rPr lang="ru-RU" altLang="ru-RU" sz="5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F91ECCB-DBF1-4D01-BC1C-0221878CFC35}" type="parTrans" cxnId="{9303CA14-87CA-4D83-A19F-FD40A196AD32}">
      <dgm:prSet/>
      <dgm:spPr/>
      <dgm:t>
        <a:bodyPr/>
        <a:lstStyle/>
        <a:p>
          <a:endParaRPr lang="ru-RU"/>
        </a:p>
      </dgm:t>
    </dgm:pt>
    <dgm:pt modelId="{6A9DE963-63A3-4E60-931D-DD2D3A778C71}" type="sibTrans" cxnId="{9303CA14-87CA-4D83-A19F-FD40A196AD32}">
      <dgm:prSet/>
      <dgm:spPr/>
      <dgm:t>
        <a:bodyPr/>
        <a:lstStyle/>
        <a:p>
          <a:endParaRPr lang="ru-RU"/>
        </a:p>
      </dgm:t>
    </dgm:pt>
    <dgm:pt modelId="{946AD097-C15A-4ABA-8799-665F8B0C41E7}">
      <dgm:prSet custT="1"/>
      <dgm:spPr/>
      <dgm:t>
        <a:bodyPr/>
        <a:lstStyle/>
        <a:p>
          <a:r>
            <a:rPr lang="ru-RU" altLang="ru-RU" sz="3600" dirty="0">
              <a:latin typeface="Calibri" panose="020F0502020204030204" pitchFamily="34" charset="0"/>
              <a:cs typeface="Calibri" panose="020F0502020204030204" pitchFamily="34" charset="0"/>
            </a:rPr>
            <a:t>природно-</a:t>
          </a:r>
          <a:r>
            <a:rPr lang="ru-RU" altLang="ru-RU" sz="3600" dirty="0" err="1">
              <a:latin typeface="Calibri" panose="020F0502020204030204" pitchFamily="34" charset="0"/>
              <a:cs typeface="Calibri" panose="020F0502020204030204" pitchFamily="34" charset="0"/>
            </a:rPr>
            <a:t>географічні</a:t>
          </a:r>
          <a:endParaRPr lang="ru-RU" altLang="ru-RU" sz="50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8390E5-AC45-41E7-92D9-4DA2F509FC08}" type="parTrans" cxnId="{6E3EE79D-E9C9-434B-AD4D-E3CDC02B0A17}">
      <dgm:prSet/>
      <dgm:spPr/>
      <dgm:t>
        <a:bodyPr/>
        <a:lstStyle/>
        <a:p>
          <a:endParaRPr lang="ru-RU"/>
        </a:p>
      </dgm:t>
    </dgm:pt>
    <dgm:pt modelId="{C000E633-03A7-41BF-B684-31F5A1D7CC32}" type="sibTrans" cxnId="{6E3EE79D-E9C9-434B-AD4D-E3CDC02B0A17}">
      <dgm:prSet/>
      <dgm:spPr/>
      <dgm:t>
        <a:bodyPr/>
        <a:lstStyle/>
        <a:p>
          <a:endParaRPr lang="ru-RU"/>
        </a:p>
      </dgm:t>
    </dgm:pt>
    <dgm:pt modelId="{FFD2AA37-FAA5-47FD-A873-9ED44425DB05}" type="pres">
      <dgm:prSet presAssocID="{32068F1C-1027-40FF-992B-45F6EDF38804}" presName="linear" presStyleCnt="0">
        <dgm:presLayoutVars>
          <dgm:animLvl val="lvl"/>
          <dgm:resizeHandles val="exact"/>
        </dgm:presLayoutVars>
      </dgm:prSet>
      <dgm:spPr/>
    </dgm:pt>
    <dgm:pt modelId="{45D83EF5-62C6-40BF-876E-56B9A4417094}" type="pres">
      <dgm:prSet presAssocID="{295E5DC1-8B13-4618-A43A-44CA25D3F8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EBD2C6E-7D25-4F0D-9A29-9545BB47B53A}" type="pres">
      <dgm:prSet presAssocID="{295E5DC1-8B13-4618-A43A-44CA25D3F8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417200A-57EB-4B2E-9B16-2D97884CEBBE}" type="presOf" srcId="{32068F1C-1027-40FF-992B-45F6EDF38804}" destId="{FFD2AA37-FAA5-47FD-A873-9ED44425DB05}" srcOrd="0" destOrd="0" presId="urn:microsoft.com/office/officeart/2005/8/layout/vList2"/>
    <dgm:cxn modelId="{8A51B50A-D525-4FA6-8DA4-522CD32CD4F5}" type="presOf" srcId="{946AD097-C15A-4ABA-8799-665F8B0C41E7}" destId="{2EBD2C6E-7D25-4F0D-9A29-9545BB47B53A}" srcOrd="0" destOrd="2" presId="urn:microsoft.com/office/officeart/2005/8/layout/vList2"/>
    <dgm:cxn modelId="{14CDBA13-387B-48FE-A9A6-149DAC346BD7}" srcId="{32068F1C-1027-40FF-992B-45F6EDF38804}" destId="{295E5DC1-8B13-4618-A43A-44CA25D3F891}" srcOrd="0" destOrd="0" parTransId="{B647B5D2-93CB-4521-BCEA-3286075810AD}" sibTransId="{05FFE22D-3FB8-4F41-9CEF-79941C037D7D}"/>
    <dgm:cxn modelId="{9303CA14-87CA-4D83-A19F-FD40A196AD32}" srcId="{295E5DC1-8B13-4618-A43A-44CA25D3F891}" destId="{BE6EFD91-4E25-4C2B-A302-C82237CCA513}" srcOrd="1" destOrd="0" parTransId="{7F91ECCB-DBF1-4D01-BC1C-0221878CFC35}" sibTransId="{6A9DE963-63A3-4E60-931D-DD2D3A778C71}"/>
    <dgm:cxn modelId="{FDAF8771-7A3F-4BDB-8F27-4A1339C9FDEC}" type="presOf" srcId="{295E5DC1-8B13-4618-A43A-44CA25D3F891}" destId="{45D83EF5-62C6-40BF-876E-56B9A4417094}" srcOrd="0" destOrd="0" presId="urn:microsoft.com/office/officeart/2005/8/layout/vList2"/>
    <dgm:cxn modelId="{3BE9E78D-0D80-46A6-9D7E-D5E18884E9AA}" type="presOf" srcId="{BE6EFD91-4E25-4C2B-A302-C82237CCA513}" destId="{2EBD2C6E-7D25-4F0D-9A29-9545BB47B53A}" srcOrd="0" destOrd="1" presId="urn:microsoft.com/office/officeart/2005/8/layout/vList2"/>
    <dgm:cxn modelId="{6E3EE79D-E9C9-434B-AD4D-E3CDC02B0A17}" srcId="{295E5DC1-8B13-4618-A43A-44CA25D3F891}" destId="{946AD097-C15A-4ABA-8799-665F8B0C41E7}" srcOrd="2" destOrd="0" parTransId="{478390E5-AC45-41E7-92D9-4DA2F509FC08}" sibTransId="{C000E633-03A7-41BF-B684-31F5A1D7CC32}"/>
    <dgm:cxn modelId="{DC5257AF-9336-4E0E-834E-C811881A2E1D}" srcId="{295E5DC1-8B13-4618-A43A-44CA25D3F891}" destId="{BB7572A8-4BEA-4FEA-A64F-99E1EF859F9D}" srcOrd="0" destOrd="0" parTransId="{5495DB65-77AF-478D-B373-1F84942F6498}" sibTransId="{D1819429-DC3C-4E88-967D-A15DA54F0A9E}"/>
    <dgm:cxn modelId="{A43A02B4-5F9D-4EEC-A457-FEDC8F871BF2}" type="presOf" srcId="{BB7572A8-4BEA-4FEA-A64F-99E1EF859F9D}" destId="{2EBD2C6E-7D25-4F0D-9A29-9545BB47B53A}" srcOrd="0" destOrd="0" presId="urn:microsoft.com/office/officeart/2005/8/layout/vList2"/>
    <dgm:cxn modelId="{E11D0A88-834D-4435-ABDD-CCE518980382}" type="presParOf" srcId="{FFD2AA37-FAA5-47FD-A873-9ED44425DB05}" destId="{45D83EF5-62C6-40BF-876E-56B9A4417094}" srcOrd="0" destOrd="0" presId="urn:microsoft.com/office/officeart/2005/8/layout/vList2"/>
    <dgm:cxn modelId="{5CAA6F92-6938-4FD7-9EEA-6D2277ACC938}" type="presParOf" srcId="{FFD2AA37-FAA5-47FD-A873-9ED44425DB05}" destId="{2EBD2C6E-7D25-4F0D-9A29-9545BB47B5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3EEDAD-CA9F-4FB6-AB40-CC2319A48BD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4CF2C3-123C-4203-A305-E54C9DD23277}">
      <dgm:prSet/>
      <dgm:spPr/>
      <dgm:t>
        <a:bodyPr/>
        <a:lstStyle/>
        <a:p>
          <a:pPr rtl="0"/>
          <a:r>
            <a:rPr lang="uk-UA" dirty="0"/>
            <a:t>За даними Світового банку, у 2024 році частка експорту товарів і послуг відносно світового ВВП становила близько 29–30 %. До 2008 року, разом із розвитком світової економіки й світової торгівлі, відносні показники міжнародної торгівлі стабільно зростали (12,3 % у 1960 р., 19 % у 1980 р., 26,2 % у 2000 р., 30,8 % у 2008 р.). Дані за 2025 рік ще </a:t>
          </a:r>
          <a:r>
            <a:rPr lang="uk-UA" dirty="0" err="1"/>
            <a:t>уточнюються</a:t>
          </a:r>
          <a:r>
            <a:rPr lang="uk-UA" dirty="0"/>
            <a:t>, але прогнози міжнародних організацій вказують на уповільнення темпів зростання торгівлі як наслідок торговельних напружень і тарифних бар’єрів.</a:t>
          </a:r>
        </a:p>
      </dgm:t>
    </dgm:pt>
    <dgm:pt modelId="{D005167D-7302-456E-AFB8-49C961331F34}" type="parTrans" cxnId="{2F931484-3090-4010-ADFC-C07946CB34A8}">
      <dgm:prSet/>
      <dgm:spPr/>
      <dgm:t>
        <a:bodyPr/>
        <a:lstStyle/>
        <a:p>
          <a:endParaRPr lang="uk-UA"/>
        </a:p>
      </dgm:t>
    </dgm:pt>
    <dgm:pt modelId="{71426E35-E0C9-47C8-A706-3164211F2FAC}" type="sibTrans" cxnId="{2F931484-3090-4010-ADFC-C07946CB34A8}">
      <dgm:prSet/>
      <dgm:spPr/>
      <dgm:t>
        <a:bodyPr/>
        <a:lstStyle/>
        <a:p>
          <a:endParaRPr lang="uk-UA"/>
        </a:p>
      </dgm:t>
    </dgm:pt>
    <dgm:pt modelId="{E1A634CC-59BA-4879-BF48-AFD198963C29}" type="pres">
      <dgm:prSet presAssocID="{583EEDAD-CA9F-4FB6-AB40-CC2319A48BD3}" presName="linear" presStyleCnt="0">
        <dgm:presLayoutVars>
          <dgm:animLvl val="lvl"/>
          <dgm:resizeHandles val="exact"/>
        </dgm:presLayoutVars>
      </dgm:prSet>
      <dgm:spPr/>
    </dgm:pt>
    <dgm:pt modelId="{3017B9DB-DF04-4442-9ADD-12982CCADDE0}" type="pres">
      <dgm:prSet presAssocID="{D64CF2C3-123C-4203-A305-E54C9DD2327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633B26E-7362-4D3B-903E-A2D16FFEE36A}" type="presOf" srcId="{D64CF2C3-123C-4203-A305-E54C9DD23277}" destId="{3017B9DB-DF04-4442-9ADD-12982CCADDE0}" srcOrd="0" destOrd="0" presId="urn:microsoft.com/office/officeart/2005/8/layout/vList2"/>
    <dgm:cxn modelId="{2F931484-3090-4010-ADFC-C07946CB34A8}" srcId="{583EEDAD-CA9F-4FB6-AB40-CC2319A48BD3}" destId="{D64CF2C3-123C-4203-A305-E54C9DD23277}" srcOrd="0" destOrd="0" parTransId="{D005167D-7302-456E-AFB8-49C961331F34}" sibTransId="{71426E35-E0C9-47C8-A706-3164211F2FAC}"/>
    <dgm:cxn modelId="{E2AE34B5-819B-433C-9808-45941BDA6EFE}" type="presOf" srcId="{583EEDAD-CA9F-4FB6-AB40-CC2319A48BD3}" destId="{E1A634CC-59BA-4879-BF48-AFD198963C29}" srcOrd="0" destOrd="0" presId="urn:microsoft.com/office/officeart/2005/8/layout/vList2"/>
    <dgm:cxn modelId="{6B2BA7FC-266D-47FC-8794-8CC456D4A1CA}" type="presParOf" srcId="{E1A634CC-59BA-4879-BF48-AFD198963C29}" destId="{3017B9DB-DF04-4442-9ADD-12982CCADD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B4E3A2A-947E-4125-A104-8E35FBBF13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56EA82-CF57-4B84-AE0C-D3CE371AA248}">
      <dgm:prSet/>
      <dgm:spPr/>
      <dgm:t>
        <a:bodyPr/>
        <a:lstStyle/>
        <a:p>
          <a:pPr rtl="0"/>
          <a:r>
            <a:rPr lang="uk-UA" dirty="0"/>
            <a:t>Країни світу можна розподілити на три групи: з високим </a:t>
          </a:r>
          <a:r>
            <a:rPr lang="ru-RU" dirty="0"/>
            <a:t>(</a:t>
          </a:r>
          <a:r>
            <a:rPr lang="ru-RU" dirty="0" err="1"/>
            <a:t>понад</a:t>
          </a:r>
          <a:r>
            <a:rPr lang="ru-RU" dirty="0"/>
            <a:t> 40%)</a:t>
          </a:r>
          <a:r>
            <a:rPr lang="uk-UA" dirty="0"/>
            <a:t>, середнім (20-40%) та низьким (менше 20%) показником експортної квоти. </a:t>
          </a:r>
        </a:p>
      </dgm:t>
    </dgm:pt>
    <dgm:pt modelId="{D43A6DA7-3284-4952-8048-6700167151E2}" type="parTrans" cxnId="{ACDA5850-1785-4FBB-9074-17F45FEED93B}">
      <dgm:prSet/>
      <dgm:spPr/>
      <dgm:t>
        <a:bodyPr/>
        <a:lstStyle/>
        <a:p>
          <a:endParaRPr lang="uk-UA"/>
        </a:p>
      </dgm:t>
    </dgm:pt>
    <dgm:pt modelId="{4874BA93-286F-4ABE-85AD-8D658422C2F4}" type="sibTrans" cxnId="{ACDA5850-1785-4FBB-9074-17F45FEED93B}">
      <dgm:prSet/>
      <dgm:spPr/>
      <dgm:t>
        <a:bodyPr/>
        <a:lstStyle/>
        <a:p>
          <a:endParaRPr lang="uk-UA"/>
        </a:p>
      </dgm:t>
    </dgm:pt>
    <dgm:pt modelId="{C260C0D5-A34E-4E9E-AA1D-7A521BC2902A}">
      <dgm:prSet/>
      <dgm:spPr/>
      <dgm:t>
        <a:bodyPr/>
        <a:lstStyle/>
        <a:p>
          <a:pPr rtl="0"/>
          <a:r>
            <a:rPr lang="uk-UA" dirty="0"/>
            <a:t>До </a:t>
          </a:r>
          <a:r>
            <a:rPr lang="uk-UA" b="1" i="1" dirty="0"/>
            <a:t>першої</a:t>
          </a:r>
          <a:r>
            <a:rPr lang="uk-UA" i="1" dirty="0"/>
            <a:t> </a:t>
          </a:r>
          <a:r>
            <a:rPr lang="uk-UA" dirty="0"/>
            <a:t>групи країн відносяться, зокрема, Люксембург (213,8%), Гонконг (201,2%), Нідерланди (82,8), Україна (52,8), Польща (49,4%), Німеччина (46,9%).</a:t>
          </a:r>
        </a:p>
      </dgm:t>
    </dgm:pt>
    <dgm:pt modelId="{27A4CE6B-9D0D-4138-AF39-B5AFAE3F4DF8}" type="parTrans" cxnId="{0D9715F5-1E6B-456B-BC69-7AA026DFFB51}">
      <dgm:prSet/>
      <dgm:spPr/>
      <dgm:t>
        <a:bodyPr/>
        <a:lstStyle/>
        <a:p>
          <a:endParaRPr lang="uk-UA"/>
        </a:p>
      </dgm:t>
    </dgm:pt>
    <dgm:pt modelId="{7C43E0A3-14FA-4395-A1CB-8FC738757B5E}" type="sibTrans" cxnId="{0D9715F5-1E6B-456B-BC69-7AA026DFFB51}">
      <dgm:prSet/>
      <dgm:spPr/>
      <dgm:t>
        <a:bodyPr/>
        <a:lstStyle/>
        <a:p>
          <a:endParaRPr lang="uk-UA"/>
        </a:p>
      </dgm:t>
    </dgm:pt>
    <dgm:pt modelId="{654F15CB-C657-4328-93BE-7DD90BF7515C}">
      <dgm:prSet/>
      <dgm:spPr/>
      <dgm:t>
        <a:bodyPr/>
        <a:lstStyle/>
        <a:p>
          <a:pPr rtl="0"/>
          <a:r>
            <a:rPr lang="uk-UA" dirty="0"/>
            <a:t>Серед 10 країн з найбільшим рівнем ВВП лише Німеччина входить до першої групи країн за експортною квотою. </a:t>
          </a:r>
        </a:p>
      </dgm:t>
    </dgm:pt>
    <dgm:pt modelId="{173D1648-F628-4186-B6DC-B45CDACC2B79}" type="parTrans" cxnId="{37555C32-55BC-45A5-A3E4-AB330C8C343B}">
      <dgm:prSet/>
      <dgm:spPr/>
      <dgm:t>
        <a:bodyPr/>
        <a:lstStyle/>
        <a:p>
          <a:endParaRPr lang="uk-UA"/>
        </a:p>
      </dgm:t>
    </dgm:pt>
    <dgm:pt modelId="{CDF9EAF6-68D1-44B2-80B6-EF7F58858FA2}" type="sibTrans" cxnId="{37555C32-55BC-45A5-A3E4-AB330C8C343B}">
      <dgm:prSet/>
      <dgm:spPr/>
      <dgm:t>
        <a:bodyPr/>
        <a:lstStyle/>
        <a:p>
          <a:endParaRPr lang="uk-UA"/>
        </a:p>
      </dgm:t>
    </dgm:pt>
    <dgm:pt modelId="{90E23AB8-D8C4-4507-9467-5BA6FEFAEE6F}" type="pres">
      <dgm:prSet presAssocID="{BB4E3A2A-947E-4125-A104-8E35FBBF13D1}" presName="diagram" presStyleCnt="0">
        <dgm:presLayoutVars>
          <dgm:dir/>
          <dgm:resizeHandles val="exact"/>
        </dgm:presLayoutVars>
      </dgm:prSet>
      <dgm:spPr/>
    </dgm:pt>
    <dgm:pt modelId="{D5E04C92-BEDE-40AE-A5B3-28216C2D9215}" type="pres">
      <dgm:prSet presAssocID="{4D56EA82-CF57-4B84-AE0C-D3CE371AA248}" presName="node" presStyleLbl="node1" presStyleIdx="0" presStyleCnt="3">
        <dgm:presLayoutVars>
          <dgm:bulletEnabled val="1"/>
        </dgm:presLayoutVars>
      </dgm:prSet>
      <dgm:spPr/>
    </dgm:pt>
    <dgm:pt modelId="{204957C0-77E1-4A27-BA77-3FFB9F50D82A}" type="pres">
      <dgm:prSet presAssocID="{4874BA93-286F-4ABE-85AD-8D658422C2F4}" presName="sibTrans" presStyleCnt="0"/>
      <dgm:spPr/>
    </dgm:pt>
    <dgm:pt modelId="{DC4FA6E6-B66A-49BF-8BFE-C9008D28A2A4}" type="pres">
      <dgm:prSet presAssocID="{C260C0D5-A34E-4E9E-AA1D-7A521BC2902A}" presName="node" presStyleLbl="node1" presStyleIdx="1" presStyleCnt="3">
        <dgm:presLayoutVars>
          <dgm:bulletEnabled val="1"/>
        </dgm:presLayoutVars>
      </dgm:prSet>
      <dgm:spPr/>
    </dgm:pt>
    <dgm:pt modelId="{BC614942-516B-4F20-BA79-38B84EAA0C2E}" type="pres">
      <dgm:prSet presAssocID="{7C43E0A3-14FA-4395-A1CB-8FC738757B5E}" presName="sibTrans" presStyleCnt="0"/>
      <dgm:spPr/>
    </dgm:pt>
    <dgm:pt modelId="{E71F3581-5F13-4C27-8AFE-8F3D6CA6ED99}" type="pres">
      <dgm:prSet presAssocID="{654F15CB-C657-4328-93BE-7DD90BF7515C}" presName="node" presStyleLbl="node1" presStyleIdx="2" presStyleCnt="3">
        <dgm:presLayoutVars>
          <dgm:bulletEnabled val="1"/>
        </dgm:presLayoutVars>
      </dgm:prSet>
      <dgm:spPr/>
    </dgm:pt>
  </dgm:ptLst>
  <dgm:cxnLst>
    <dgm:cxn modelId="{37555C32-55BC-45A5-A3E4-AB330C8C343B}" srcId="{BB4E3A2A-947E-4125-A104-8E35FBBF13D1}" destId="{654F15CB-C657-4328-93BE-7DD90BF7515C}" srcOrd="2" destOrd="0" parTransId="{173D1648-F628-4186-B6DC-B45CDACC2B79}" sibTransId="{CDF9EAF6-68D1-44B2-80B6-EF7F58858FA2}"/>
    <dgm:cxn modelId="{ACDA5850-1785-4FBB-9074-17F45FEED93B}" srcId="{BB4E3A2A-947E-4125-A104-8E35FBBF13D1}" destId="{4D56EA82-CF57-4B84-AE0C-D3CE371AA248}" srcOrd="0" destOrd="0" parTransId="{D43A6DA7-3284-4952-8048-6700167151E2}" sibTransId="{4874BA93-286F-4ABE-85AD-8D658422C2F4}"/>
    <dgm:cxn modelId="{4ACE3F85-0678-4BA3-8CD1-C97AEAB233F8}" type="presOf" srcId="{C260C0D5-A34E-4E9E-AA1D-7A521BC2902A}" destId="{DC4FA6E6-B66A-49BF-8BFE-C9008D28A2A4}" srcOrd="0" destOrd="0" presId="urn:microsoft.com/office/officeart/2005/8/layout/default"/>
    <dgm:cxn modelId="{2DCCC6A4-C736-48CD-8666-BEE05E3517CF}" type="presOf" srcId="{4D56EA82-CF57-4B84-AE0C-D3CE371AA248}" destId="{D5E04C92-BEDE-40AE-A5B3-28216C2D9215}" srcOrd="0" destOrd="0" presId="urn:microsoft.com/office/officeart/2005/8/layout/default"/>
    <dgm:cxn modelId="{BDD3EDC6-3D9F-4F52-B40E-64564A88A1AD}" type="presOf" srcId="{654F15CB-C657-4328-93BE-7DD90BF7515C}" destId="{E71F3581-5F13-4C27-8AFE-8F3D6CA6ED99}" srcOrd="0" destOrd="0" presId="urn:microsoft.com/office/officeart/2005/8/layout/default"/>
    <dgm:cxn modelId="{5B8559ED-E98A-4637-A3FC-80115EC15130}" type="presOf" srcId="{BB4E3A2A-947E-4125-A104-8E35FBBF13D1}" destId="{90E23AB8-D8C4-4507-9467-5BA6FEFAEE6F}" srcOrd="0" destOrd="0" presId="urn:microsoft.com/office/officeart/2005/8/layout/default"/>
    <dgm:cxn modelId="{0D9715F5-1E6B-456B-BC69-7AA026DFFB51}" srcId="{BB4E3A2A-947E-4125-A104-8E35FBBF13D1}" destId="{C260C0D5-A34E-4E9E-AA1D-7A521BC2902A}" srcOrd="1" destOrd="0" parTransId="{27A4CE6B-9D0D-4138-AF39-B5AFAE3F4DF8}" sibTransId="{7C43E0A3-14FA-4395-A1CB-8FC738757B5E}"/>
    <dgm:cxn modelId="{6D913D88-1FBF-4560-8808-AFD3807E2B6C}" type="presParOf" srcId="{90E23AB8-D8C4-4507-9467-5BA6FEFAEE6F}" destId="{D5E04C92-BEDE-40AE-A5B3-28216C2D9215}" srcOrd="0" destOrd="0" presId="urn:microsoft.com/office/officeart/2005/8/layout/default"/>
    <dgm:cxn modelId="{78D42C06-A6DE-477E-910C-1C32DA6C236A}" type="presParOf" srcId="{90E23AB8-D8C4-4507-9467-5BA6FEFAEE6F}" destId="{204957C0-77E1-4A27-BA77-3FFB9F50D82A}" srcOrd="1" destOrd="0" presId="urn:microsoft.com/office/officeart/2005/8/layout/default"/>
    <dgm:cxn modelId="{8F30F7B3-6169-44E0-97B4-72C30376A09F}" type="presParOf" srcId="{90E23AB8-D8C4-4507-9467-5BA6FEFAEE6F}" destId="{DC4FA6E6-B66A-49BF-8BFE-C9008D28A2A4}" srcOrd="2" destOrd="0" presId="urn:microsoft.com/office/officeart/2005/8/layout/default"/>
    <dgm:cxn modelId="{F8662355-F2EC-404A-BA32-E1251F2B3825}" type="presParOf" srcId="{90E23AB8-D8C4-4507-9467-5BA6FEFAEE6F}" destId="{BC614942-516B-4F20-BA79-38B84EAA0C2E}" srcOrd="3" destOrd="0" presId="urn:microsoft.com/office/officeart/2005/8/layout/default"/>
    <dgm:cxn modelId="{93970988-FF6E-4BF9-BAE4-FA053CD84128}" type="presParOf" srcId="{90E23AB8-D8C4-4507-9467-5BA6FEFAEE6F}" destId="{E71F3581-5F13-4C27-8AFE-8F3D6CA6ED9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AC22ACB-92A7-4FAC-8230-FA09DEBEA1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5C72FFF1-00AB-4058-A640-44521098F3EA}">
      <dgm:prSet/>
      <dgm:spPr/>
      <dgm:t>
        <a:bodyPr/>
        <a:lstStyle/>
        <a:p>
          <a:pPr rtl="0"/>
          <a:r>
            <a:rPr lang="uk-UA" dirty="0"/>
            <a:t>До </a:t>
          </a:r>
          <a:r>
            <a:rPr lang="uk-UA" b="1" i="1" dirty="0"/>
            <a:t>другої </a:t>
          </a:r>
          <a:r>
            <a:rPr lang="uk-UA" dirty="0"/>
            <a:t>групи країн відносяться, зокрема, Норвегія (37,1%), Мексика (35,3%), Саудівська Аравія (33,7%), Іспанія (33,1%), Канада (31,5%), Італія (30,2), Франція (30%), Росія (29,5%), Сполучене Королівство (27,4%), Зімбабве (26,2%), Китай (22,4%), Індонезія (21,1%). </a:t>
          </a:r>
        </a:p>
      </dgm:t>
    </dgm:pt>
    <dgm:pt modelId="{2A7C669D-C5B3-4FBA-87AE-C2897E528A26}" type="parTrans" cxnId="{11A9777A-D264-4B7B-8CA7-EB0633FFA6FB}">
      <dgm:prSet/>
      <dgm:spPr/>
      <dgm:t>
        <a:bodyPr/>
        <a:lstStyle/>
        <a:p>
          <a:endParaRPr lang="uk-UA"/>
        </a:p>
      </dgm:t>
    </dgm:pt>
    <dgm:pt modelId="{5A19DF1E-1D11-4D9D-A4DD-560C8E1B1268}" type="sibTrans" cxnId="{11A9777A-D264-4B7B-8CA7-EB0633FFA6FB}">
      <dgm:prSet/>
      <dgm:spPr/>
      <dgm:t>
        <a:bodyPr/>
        <a:lstStyle/>
        <a:p>
          <a:endParaRPr lang="uk-UA"/>
        </a:p>
      </dgm:t>
    </dgm:pt>
    <dgm:pt modelId="{52ADA2AF-4C3B-4201-9067-AA2FD19661D4}">
      <dgm:prSet/>
      <dgm:spPr/>
      <dgm:t>
        <a:bodyPr/>
        <a:lstStyle/>
        <a:p>
          <a:pPr rtl="0"/>
          <a:r>
            <a:rPr lang="uk-UA" dirty="0"/>
            <a:t>П’ять з десяти країн з найвищим ВВП відносяться до даної групи країн. </a:t>
          </a:r>
        </a:p>
      </dgm:t>
    </dgm:pt>
    <dgm:pt modelId="{C539F23D-7885-492C-9D15-6FFEF69DD982}" type="parTrans" cxnId="{D375EE2E-FE6B-4679-BA05-5EA60C81E292}">
      <dgm:prSet/>
      <dgm:spPr/>
      <dgm:t>
        <a:bodyPr/>
        <a:lstStyle/>
        <a:p>
          <a:endParaRPr lang="uk-UA"/>
        </a:p>
      </dgm:t>
    </dgm:pt>
    <dgm:pt modelId="{43CC8A59-FAEC-4ABE-86C2-9F0A6E37AA28}" type="sibTrans" cxnId="{D375EE2E-FE6B-4679-BA05-5EA60C81E292}">
      <dgm:prSet/>
      <dgm:spPr/>
      <dgm:t>
        <a:bodyPr/>
        <a:lstStyle/>
        <a:p>
          <a:endParaRPr lang="uk-UA"/>
        </a:p>
      </dgm:t>
    </dgm:pt>
    <dgm:pt modelId="{F436BEAD-EF4F-4459-969F-8AA1943D57B4}" type="pres">
      <dgm:prSet presAssocID="{4AC22ACB-92A7-4FAC-8230-FA09DEBEA1C2}" presName="diagram" presStyleCnt="0">
        <dgm:presLayoutVars>
          <dgm:dir/>
          <dgm:resizeHandles val="exact"/>
        </dgm:presLayoutVars>
      </dgm:prSet>
      <dgm:spPr/>
    </dgm:pt>
    <dgm:pt modelId="{402C3AAF-1424-4855-BB5D-B7D3ED72680A}" type="pres">
      <dgm:prSet presAssocID="{5C72FFF1-00AB-4058-A640-44521098F3EA}" presName="node" presStyleLbl="node1" presStyleIdx="0" presStyleCnt="2">
        <dgm:presLayoutVars>
          <dgm:bulletEnabled val="1"/>
        </dgm:presLayoutVars>
      </dgm:prSet>
      <dgm:spPr/>
    </dgm:pt>
    <dgm:pt modelId="{A1F3B458-41A0-47BD-971E-43D6FAAD7590}" type="pres">
      <dgm:prSet presAssocID="{5A19DF1E-1D11-4D9D-A4DD-560C8E1B1268}" presName="sibTrans" presStyleCnt="0"/>
      <dgm:spPr/>
    </dgm:pt>
    <dgm:pt modelId="{3059CB25-01A1-4B4C-936B-1DFD34724742}" type="pres">
      <dgm:prSet presAssocID="{52ADA2AF-4C3B-4201-9067-AA2FD19661D4}" presName="node" presStyleLbl="node1" presStyleIdx="1" presStyleCnt="2">
        <dgm:presLayoutVars>
          <dgm:bulletEnabled val="1"/>
        </dgm:presLayoutVars>
      </dgm:prSet>
      <dgm:spPr/>
    </dgm:pt>
  </dgm:ptLst>
  <dgm:cxnLst>
    <dgm:cxn modelId="{D375EE2E-FE6B-4679-BA05-5EA60C81E292}" srcId="{4AC22ACB-92A7-4FAC-8230-FA09DEBEA1C2}" destId="{52ADA2AF-4C3B-4201-9067-AA2FD19661D4}" srcOrd="1" destOrd="0" parTransId="{C539F23D-7885-492C-9D15-6FFEF69DD982}" sibTransId="{43CC8A59-FAEC-4ABE-86C2-9F0A6E37AA28}"/>
    <dgm:cxn modelId="{B2350C39-EA2A-470E-A961-0D312456EE1D}" type="presOf" srcId="{52ADA2AF-4C3B-4201-9067-AA2FD19661D4}" destId="{3059CB25-01A1-4B4C-936B-1DFD34724742}" srcOrd="0" destOrd="0" presId="urn:microsoft.com/office/officeart/2005/8/layout/default"/>
    <dgm:cxn modelId="{146C813D-03AB-4BE6-895D-B203756B3741}" type="presOf" srcId="{4AC22ACB-92A7-4FAC-8230-FA09DEBEA1C2}" destId="{F436BEAD-EF4F-4459-969F-8AA1943D57B4}" srcOrd="0" destOrd="0" presId="urn:microsoft.com/office/officeart/2005/8/layout/default"/>
    <dgm:cxn modelId="{C42F3F59-815C-4819-B262-F76CEBE7211A}" type="presOf" srcId="{5C72FFF1-00AB-4058-A640-44521098F3EA}" destId="{402C3AAF-1424-4855-BB5D-B7D3ED72680A}" srcOrd="0" destOrd="0" presId="urn:microsoft.com/office/officeart/2005/8/layout/default"/>
    <dgm:cxn modelId="{11A9777A-D264-4B7B-8CA7-EB0633FFA6FB}" srcId="{4AC22ACB-92A7-4FAC-8230-FA09DEBEA1C2}" destId="{5C72FFF1-00AB-4058-A640-44521098F3EA}" srcOrd="0" destOrd="0" parTransId="{2A7C669D-C5B3-4FBA-87AE-C2897E528A26}" sibTransId="{5A19DF1E-1D11-4D9D-A4DD-560C8E1B1268}"/>
    <dgm:cxn modelId="{B9081EBF-96EC-473A-BE6A-895F9A334A8B}" type="presParOf" srcId="{F436BEAD-EF4F-4459-969F-8AA1943D57B4}" destId="{402C3AAF-1424-4855-BB5D-B7D3ED72680A}" srcOrd="0" destOrd="0" presId="urn:microsoft.com/office/officeart/2005/8/layout/default"/>
    <dgm:cxn modelId="{066F13A9-9285-4435-AF9C-306CA004F73F}" type="presParOf" srcId="{F436BEAD-EF4F-4459-969F-8AA1943D57B4}" destId="{A1F3B458-41A0-47BD-971E-43D6FAAD7590}" srcOrd="1" destOrd="0" presId="urn:microsoft.com/office/officeart/2005/8/layout/default"/>
    <dgm:cxn modelId="{5EE39E0A-2410-45A5-91BB-C55AD97458CB}" type="presParOf" srcId="{F436BEAD-EF4F-4459-969F-8AA1943D57B4}" destId="{3059CB25-01A1-4B4C-936B-1DFD3472474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472DAC-0AB7-4759-B127-CE9A082A80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CE4BA7-8A66-43A4-9BD6-271A230A3183}">
      <dgm:prSet/>
      <dgm:spPr/>
      <dgm:t>
        <a:bodyPr/>
        <a:lstStyle/>
        <a:p>
          <a:pPr rtl="0"/>
          <a:r>
            <a:rPr lang="uk-UA"/>
            <a:t>До </a:t>
          </a:r>
          <a:r>
            <a:rPr lang="uk-UA" b="1" i="1"/>
            <a:t>третьої</a:t>
          </a:r>
          <a:r>
            <a:rPr lang="uk-UA" i="1"/>
            <a:t> </a:t>
          </a:r>
          <a:r>
            <a:rPr lang="uk-UA"/>
            <a:t>групи країн відносяться, зокрема, Австралія (19,8%), Японія (17,9%), Бангладеш (17,3%), Аргентина (11,1%),, Афганістан (7,3%), Судан (6,1%). </a:t>
          </a:r>
        </a:p>
      </dgm:t>
    </dgm:pt>
    <dgm:pt modelId="{AA28B8FF-A054-42E8-B7AA-C824AB01A5BB}" type="parTrans" cxnId="{08923518-3D65-41DC-9114-502CE03CFE17}">
      <dgm:prSet/>
      <dgm:spPr/>
      <dgm:t>
        <a:bodyPr/>
        <a:lstStyle/>
        <a:p>
          <a:endParaRPr lang="uk-UA"/>
        </a:p>
      </dgm:t>
    </dgm:pt>
    <dgm:pt modelId="{DE2802A9-1A95-423C-98B6-A1372439246E}" type="sibTrans" cxnId="{08923518-3D65-41DC-9114-502CE03CFE17}">
      <dgm:prSet/>
      <dgm:spPr/>
      <dgm:t>
        <a:bodyPr/>
        <a:lstStyle/>
        <a:p>
          <a:endParaRPr lang="uk-UA"/>
        </a:p>
      </dgm:t>
    </dgm:pt>
    <dgm:pt modelId="{45ED44BB-1258-484D-9BE0-3818A6F47B6A}">
      <dgm:prSet/>
      <dgm:spPr/>
      <dgm:t>
        <a:bodyPr/>
        <a:lstStyle/>
        <a:p>
          <a:pPr rtl="0"/>
          <a:r>
            <a:rPr lang="uk-UA"/>
            <a:t>Існує тенденція по зростанню частки експорту у ВВП країн з високими доходами (30,5%) порівняно з країнами з середніми рівнями доходів (25,2%) та з країнами з низькими рівнями доходів (20,4%). </a:t>
          </a:r>
        </a:p>
      </dgm:t>
    </dgm:pt>
    <dgm:pt modelId="{96C9C037-DD04-4E80-B769-E38E02358993}" type="parTrans" cxnId="{E8F94F5F-FE2F-4019-81FF-A74AD8069C0D}">
      <dgm:prSet/>
      <dgm:spPr/>
      <dgm:t>
        <a:bodyPr/>
        <a:lstStyle/>
        <a:p>
          <a:endParaRPr lang="uk-UA"/>
        </a:p>
      </dgm:t>
    </dgm:pt>
    <dgm:pt modelId="{EEFB079A-EE46-4B94-B257-C82236090DDE}" type="sibTrans" cxnId="{E8F94F5F-FE2F-4019-81FF-A74AD8069C0D}">
      <dgm:prSet/>
      <dgm:spPr/>
      <dgm:t>
        <a:bodyPr/>
        <a:lstStyle/>
        <a:p>
          <a:endParaRPr lang="uk-UA"/>
        </a:p>
      </dgm:t>
    </dgm:pt>
    <dgm:pt modelId="{CDEDB0CF-8383-4E21-A3C5-D6E54515062C}">
      <dgm:prSet/>
      <dgm:spPr/>
      <dgm:t>
        <a:bodyPr/>
        <a:lstStyle/>
        <a:p>
          <a:pPr rtl="0"/>
          <a:r>
            <a:rPr lang="uk-UA"/>
            <a:t>Найбільші країни (за рівнем ВВП) мають середні та низькі показники включення до експортної діяльності, натомість малі країни (близько 50 країн за класифікацією Світового Банку) – високі (52,7%). </a:t>
          </a:r>
        </a:p>
      </dgm:t>
    </dgm:pt>
    <dgm:pt modelId="{84F67C0B-5C0B-431D-B60D-E87BDFC6A5CB}" type="parTrans" cxnId="{623C8006-82F9-4A20-8C8A-B4B954E95277}">
      <dgm:prSet/>
      <dgm:spPr/>
      <dgm:t>
        <a:bodyPr/>
        <a:lstStyle/>
        <a:p>
          <a:endParaRPr lang="uk-UA"/>
        </a:p>
      </dgm:t>
    </dgm:pt>
    <dgm:pt modelId="{03AA10B5-23E9-4B96-B205-C49DD4C5955C}" type="sibTrans" cxnId="{623C8006-82F9-4A20-8C8A-B4B954E95277}">
      <dgm:prSet/>
      <dgm:spPr/>
      <dgm:t>
        <a:bodyPr/>
        <a:lstStyle/>
        <a:p>
          <a:endParaRPr lang="uk-UA"/>
        </a:p>
      </dgm:t>
    </dgm:pt>
    <dgm:pt modelId="{1E5071C6-8FD8-4EF1-BD81-8FC2E1D4E758}" type="pres">
      <dgm:prSet presAssocID="{68472DAC-0AB7-4759-B127-CE9A082A80D8}" presName="diagram" presStyleCnt="0">
        <dgm:presLayoutVars>
          <dgm:dir/>
          <dgm:resizeHandles val="exact"/>
        </dgm:presLayoutVars>
      </dgm:prSet>
      <dgm:spPr/>
    </dgm:pt>
    <dgm:pt modelId="{1E8EC2D6-9420-4172-84D1-0C15A4063486}" type="pres">
      <dgm:prSet presAssocID="{BACE4BA7-8A66-43A4-9BD6-271A230A3183}" presName="node" presStyleLbl="node1" presStyleIdx="0" presStyleCnt="3">
        <dgm:presLayoutVars>
          <dgm:bulletEnabled val="1"/>
        </dgm:presLayoutVars>
      </dgm:prSet>
      <dgm:spPr/>
    </dgm:pt>
    <dgm:pt modelId="{E0C02813-5347-4354-B5B4-8CB1C4865C26}" type="pres">
      <dgm:prSet presAssocID="{DE2802A9-1A95-423C-98B6-A1372439246E}" presName="sibTrans" presStyleCnt="0"/>
      <dgm:spPr/>
    </dgm:pt>
    <dgm:pt modelId="{B09388A1-820A-4144-9581-B6878344506A}" type="pres">
      <dgm:prSet presAssocID="{45ED44BB-1258-484D-9BE0-3818A6F47B6A}" presName="node" presStyleLbl="node1" presStyleIdx="1" presStyleCnt="3">
        <dgm:presLayoutVars>
          <dgm:bulletEnabled val="1"/>
        </dgm:presLayoutVars>
      </dgm:prSet>
      <dgm:spPr/>
    </dgm:pt>
    <dgm:pt modelId="{472216FB-F44A-4FFD-901B-D6E7FDDE81AF}" type="pres">
      <dgm:prSet presAssocID="{EEFB079A-EE46-4B94-B257-C82236090DDE}" presName="sibTrans" presStyleCnt="0"/>
      <dgm:spPr/>
    </dgm:pt>
    <dgm:pt modelId="{86CE0715-F04C-4B1B-A43E-503D01107615}" type="pres">
      <dgm:prSet presAssocID="{CDEDB0CF-8383-4E21-A3C5-D6E54515062C}" presName="node" presStyleLbl="node1" presStyleIdx="2" presStyleCnt="3">
        <dgm:presLayoutVars>
          <dgm:bulletEnabled val="1"/>
        </dgm:presLayoutVars>
      </dgm:prSet>
      <dgm:spPr/>
    </dgm:pt>
  </dgm:ptLst>
  <dgm:cxnLst>
    <dgm:cxn modelId="{623C8006-82F9-4A20-8C8A-B4B954E95277}" srcId="{68472DAC-0AB7-4759-B127-CE9A082A80D8}" destId="{CDEDB0CF-8383-4E21-A3C5-D6E54515062C}" srcOrd="2" destOrd="0" parTransId="{84F67C0B-5C0B-431D-B60D-E87BDFC6A5CB}" sibTransId="{03AA10B5-23E9-4B96-B205-C49DD4C5955C}"/>
    <dgm:cxn modelId="{08923518-3D65-41DC-9114-502CE03CFE17}" srcId="{68472DAC-0AB7-4759-B127-CE9A082A80D8}" destId="{BACE4BA7-8A66-43A4-9BD6-271A230A3183}" srcOrd="0" destOrd="0" parTransId="{AA28B8FF-A054-42E8-B7AA-C824AB01A5BB}" sibTransId="{DE2802A9-1A95-423C-98B6-A1372439246E}"/>
    <dgm:cxn modelId="{0D9BCD26-1DF4-40FB-9B30-27839606A432}" type="presOf" srcId="{68472DAC-0AB7-4759-B127-CE9A082A80D8}" destId="{1E5071C6-8FD8-4EF1-BD81-8FC2E1D4E758}" srcOrd="0" destOrd="0" presId="urn:microsoft.com/office/officeart/2005/8/layout/default"/>
    <dgm:cxn modelId="{07A5AF3D-B98F-43C6-9BF4-0432B185F9F7}" type="presOf" srcId="{BACE4BA7-8A66-43A4-9BD6-271A230A3183}" destId="{1E8EC2D6-9420-4172-84D1-0C15A4063486}" srcOrd="0" destOrd="0" presId="urn:microsoft.com/office/officeart/2005/8/layout/default"/>
    <dgm:cxn modelId="{E8F94F5F-FE2F-4019-81FF-A74AD8069C0D}" srcId="{68472DAC-0AB7-4759-B127-CE9A082A80D8}" destId="{45ED44BB-1258-484D-9BE0-3818A6F47B6A}" srcOrd="1" destOrd="0" parTransId="{96C9C037-DD04-4E80-B769-E38E02358993}" sibTransId="{EEFB079A-EE46-4B94-B257-C82236090DDE}"/>
    <dgm:cxn modelId="{6135CA65-4F9C-4D7D-8961-A5E01F01BBE8}" type="presOf" srcId="{45ED44BB-1258-484D-9BE0-3818A6F47B6A}" destId="{B09388A1-820A-4144-9581-B6878344506A}" srcOrd="0" destOrd="0" presId="urn:microsoft.com/office/officeart/2005/8/layout/default"/>
    <dgm:cxn modelId="{E7EFB64F-11BF-499D-AA50-719E5C136F5E}" type="presOf" srcId="{CDEDB0CF-8383-4E21-A3C5-D6E54515062C}" destId="{86CE0715-F04C-4B1B-A43E-503D01107615}" srcOrd="0" destOrd="0" presId="urn:microsoft.com/office/officeart/2005/8/layout/default"/>
    <dgm:cxn modelId="{CE8DDF69-C542-4727-9C06-AD7F60668467}" type="presParOf" srcId="{1E5071C6-8FD8-4EF1-BD81-8FC2E1D4E758}" destId="{1E8EC2D6-9420-4172-84D1-0C15A4063486}" srcOrd="0" destOrd="0" presId="urn:microsoft.com/office/officeart/2005/8/layout/default"/>
    <dgm:cxn modelId="{2D0EA3B3-527E-436F-BEFF-6D6A55F49B30}" type="presParOf" srcId="{1E5071C6-8FD8-4EF1-BD81-8FC2E1D4E758}" destId="{E0C02813-5347-4354-B5B4-8CB1C4865C26}" srcOrd="1" destOrd="0" presId="urn:microsoft.com/office/officeart/2005/8/layout/default"/>
    <dgm:cxn modelId="{DC767332-EFBA-48B3-B131-AF15D302652C}" type="presParOf" srcId="{1E5071C6-8FD8-4EF1-BD81-8FC2E1D4E758}" destId="{B09388A1-820A-4144-9581-B6878344506A}" srcOrd="2" destOrd="0" presId="urn:microsoft.com/office/officeart/2005/8/layout/default"/>
    <dgm:cxn modelId="{6E4AEE86-8609-4942-9025-A371BC06B1B4}" type="presParOf" srcId="{1E5071C6-8FD8-4EF1-BD81-8FC2E1D4E758}" destId="{472216FB-F44A-4FFD-901B-D6E7FDDE81AF}" srcOrd="3" destOrd="0" presId="urn:microsoft.com/office/officeart/2005/8/layout/default"/>
    <dgm:cxn modelId="{A443D4D5-1B67-49E1-A8C6-BF21A7C0AD72}" type="presParOf" srcId="{1E5071C6-8FD8-4EF1-BD81-8FC2E1D4E758}" destId="{86CE0715-F04C-4B1B-A43E-503D0110761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F71AC0-8220-4B64-8BA2-18D4F9A712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B5DDE1-241C-4BBF-BF13-02EF1EB9D501}">
      <dgm:prSet/>
      <dgm:spPr/>
      <dgm:t>
        <a:bodyPr/>
        <a:lstStyle/>
        <a:p>
          <a:r>
            <a:rPr lang="uk-UA" b="1" dirty="0"/>
            <a:t>Індекс </a:t>
          </a:r>
          <a:r>
            <a:rPr lang="uk-UA" b="1" dirty="0" err="1"/>
            <a:t>Баласса</a:t>
          </a:r>
          <a:r>
            <a:rPr lang="uk-UA" b="1" dirty="0"/>
            <a:t> </a:t>
          </a:r>
          <a:r>
            <a:rPr lang="uk-UA" dirty="0"/>
            <a:t>використовується в міжнародних економічних відносинах для обчислення </a:t>
          </a:r>
          <a:r>
            <a:rPr lang="uk-UA" b="1" dirty="0"/>
            <a:t>відносних переваг </a:t>
          </a:r>
          <a:r>
            <a:rPr lang="uk-UA" dirty="0"/>
            <a:t>певної країни в певній галузі, який обчислюється через міжнародні торговельні потоки. </a:t>
          </a:r>
          <a:endParaRPr lang="en-US" dirty="0"/>
        </a:p>
      </dgm:t>
    </dgm:pt>
    <dgm:pt modelId="{552B51E5-A2EB-4B03-9B16-3C9D20B914BA}" type="parTrans" cxnId="{357E2308-7FBB-41E4-A25F-2EDBED80A1EB}">
      <dgm:prSet/>
      <dgm:spPr/>
      <dgm:t>
        <a:bodyPr/>
        <a:lstStyle/>
        <a:p>
          <a:endParaRPr lang="en-US"/>
        </a:p>
      </dgm:t>
    </dgm:pt>
    <dgm:pt modelId="{2167FE74-759C-49A8-B06B-0523AD489E26}" type="sibTrans" cxnId="{357E2308-7FBB-41E4-A25F-2EDBED80A1EB}">
      <dgm:prSet/>
      <dgm:spPr/>
      <dgm:t>
        <a:bodyPr/>
        <a:lstStyle/>
        <a:p>
          <a:endParaRPr lang="en-US"/>
        </a:p>
      </dgm:t>
    </dgm:pt>
    <dgm:pt modelId="{AAE118BF-D36D-413C-8C44-20D174388FED}">
      <dgm:prSet/>
      <dgm:spPr/>
      <dgm:t>
        <a:bodyPr/>
        <a:lstStyle/>
        <a:p>
          <a:r>
            <a:rPr lang="uk-UA"/>
            <a:t>На основі даного індексу країна може бути визнаною такою, що </a:t>
          </a:r>
          <a:r>
            <a:rPr lang="uk-UA" b="1" i="1"/>
            <a:t>спеціалізується на експорті </a:t>
          </a:r>
          <a:r>
            <a:rPr lang="uk-UA"/>
            <a:t>певної продукції, якщо її </a:t>
          </a:r>
          <a:r>
            <a:rPr lang="uk-UA" b="1" i="1"/>
            <a:t>ринкова частка </a:t>
          </a:r>
          <a:r>
            <a:rPr lang="uk-UA"/>
            <a:t>в експорті є вищою за </a:t>
          </a:r>
          <a:r>
            <a:rPr lang="uk-UA" b="1" i="1"/>
            <a:t>середньосвітовий показник</a:t>
          </a:r>
          <a:r>
            <a:rPr lang="uk-UA"/>
            <a:t>. </a:t>
          </a:r>
          <a:endParaRPr lang="en-US"/>
        </a:p>
      </dgm:t>
    </dgm:pt>
    <dgm:pt modelId="{7441B34A-85B1-4652-AE6A-0D8577017E64}" type="parTrans" cxnId="{50ACBBE3-AF4E-48B9-8ADE-47EBBC9910BD}">
      <dgm:prSet/>
      <dgm:spPr/>
      <dgm:t>
        <a:bodyPr/>
        <a:lstStyle/>
        <a:p>
          <a:endParaRPr lang="en-US"/>
        </a:p>
      </dgm:t>
    </dgm:pt>
    <dgm:pt modelId="{2CD313C3-ABB1-4099-8FAA-1E15834E9BA3}" type="sibTrans" cxnId="{50ACBBE3-AF4E-48B9-8ADE-47EBBC9910BD}">
      <dgm:prSet/>
      <dgm:spPr/>
      <dgm:t>
        <a:bodyPr/>
        <a:lstStyle/>
        <a:p>
          <a:endParaRPr lang="en-US"/>
        </a:p>
      </dgm:t>
    </dgm:pt>
    <dgm:pt modelId="{B2368129-E7D8-46EE-9177-2F4F4F9E0E5F}" type="pres">
      <dgm:prSet presAssocID="{E5F71AC0-8220-4B64-8BA2-18D4F9A712DF}" presName="linear" presStyleCnt="0">
        <dgm:presLayoutVars>
          <dgm:animLvl val="lvl"/>
          <dgm:resizeHandles val="exact"/>
        </dgm:presLayoutVars>
      </dgm:prSet>
      <dgm:spPr/>
    </dgm:pt>
    <dgm:pt modelId="{AE538123-B191-49F0-8C60-5CE7601C1EB6}" type="pres">
      <dgm:prSet presAssocID="{FCB5DDE1-241C-4BBF-BF13-02EF1EB9D5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CDAB9A-9448-4025-A680-8DCD1E03AB67}" type="pres">
      <dgm:prSet presAssocID="{2167FE74-759C-49A8-B06B-0523AD489E26}" presName="spacer" presStyleCnt="0"/>
      <dgm:spPr/>
    </dgm:pt>
    <dgm:pt modelId="{8F5EB733-D5C4-4191-A1B7-E95B82915899}" type="pres">
      <dgm:prSet presAssocID="{AAE118BF-D36D-413C-8C44-20D174388FE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7E2308-7FBB-41E4-A25F-2EDBED80A1EB}" srcId="{E5F71AC0-8220-4B64-8BA2-18D4F9A712DF}" destId="{FCB5DDE1-241C-4BBF-BF13-02EF1EB9D501}" srcOrd="0" destOrd="0" parTransId="{552B51E5-A2EB-4B03-9B16-3C9D20B914BA}" sibTransId="{2167FE74-759C-49A8-B06B-0523AD489E26}"/>
    <dgm:cxn modelId="{C2460D3D-C88B-4FA3-A8D3-CBDF0460803A}" type="presOf" srcId="{AAE118BF-D36D-413C-8C44-20D174388FED}" destId="{8F5EB733-D5C4-4191-A1B7-E95B82915899}" srcOrd="0" destOrd="0" presId="urn:microsoft.com/office/officeart/2005/8/layout/vList2"/>
    <dgm:cxn modelId="{2DB84A4A-83AA-49CD-8025-E67F6A3E0F3E}" type="presOf" srcId="{FCB5DDE1-241C-4BBF-BF13-02EF1EB9D501}" destId="{AE538123-B191-49F0-8C60-5CE7601C1EB6}" srcOrd="0" destOrd="0" presId="urn:microsoft.com/office/officeart/2005/8/layout/vList2"/>
    <dgm:cxn modelId="{DA8A5ED6-303B-4EB6-AB58-C90B47614D39}" type="presOf" srcId="{E5F71AC0-8220-4B64-8BA2-18D4F9A712DF}" destId="{B2368129-E7D8-46EE-9177-2F4F4F9E0E5F}" srcOrd="0" destOrd="0" presId="urn:microsoft.com/office/officeart/2005/8/layout/vList2"/>
    <dgm:cxn modelId="{50ACBBE3-AF4E-48B9-8ADE-47EBBC9910BD}" srcId="{E5F71AC0-8220-4B64-8BA2-18D4F9A712DF}" destId="{AAE118BF-D36D-413C-8C44-20D174388FED}" srcOrd="1" destOrd="0" parTransId="{7441B34A-85B1-4652-AE6A-0D8577017E64}" sibTransId="{2CD313C3-ABB1-4099-8FAA-1E15834E9BA3}"/>
    <dgm:cxn modelId="{C44BC28F-7413-48B9-BB44-B410A8D0B660}" type="presParOf" srcId="{B2368129-E7D8-46EE-9177-2F4F4F9E0E5F}" destId="{AE538123-B191-49F0-8C60-5CE7601C1EB6}" srcOrd="0" destOrd="0" presId="urn:microsoft.com/office/officeart/2005/8/layout/vList2"/>
    <dgm:cxn modelId="{5C2A2751-B48F-4FA5-9A69-1B6A5D6CADD0}" type="presParOf" srcId="{B2368129-E7D8-46EE-9177-2F4F4F9E0E5F}" destId="{12CDAB9A-9448-4025-A680-8DCD1E03AB67}" srcOrd="1" destOrd="0" presId="urn:microsoft.com/office/officeart/2005/8/layout/vList2"/>
    <dgm:cxn modelId="{409749A8-22E1-4CB2-A699-BC575BB5951C}" type="presParOf" srcId="{B2368129-E7D8-46EE-9177-2F4F4F9E0E5F}" destId="{8F5EB733-D5C4-4191-A1B7-E95B829158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C20337C-738A-43F4-8AC1-E4E793561835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6226B0C-D9F4-4520-8D8F-9A291A9F2806}">
      <dgm:prSet/>
      <dgm:spPr/>
      <dgm:t>
        <a:bodyPr/>
        <a:lstStyle/>
        <a:p>
          <a:r>
            <a:rPr lang="ru-RU" dirty="0" err="1"/>
            <a:t>Загальний</a:t>
          </a:r>
          <a:r>
            <a:rPr lang="ru-RU" dirty="0"/>
            <a:t> </a:t>
          </a:r>
          <a:r>
            <a:rPr lang="ru-RU" dirty="0" err="1"/>
            <a:t>обсяг</a:t>
          </a:r>
          <a:r>
            <a:rPr lang="ru-RU" dirty="0"/>
            <a:t> </a:t>
          </a:r>
          <a:r>
            <a:rPr lang="ru-RU" dirty="0" err="1"/>
            <a:t>торгівлі</a:t>
          </a:r>
          <a:r>
            <a:rPr lang="ru-RU" dirty="0"/>
            <a:t> товарами в 2023 </a:t>
          </a:r>
          <a:r>
            <a:rPr lang="ru-RU" dirty="0" err="1"/>
            <a:t>році</a:t>
          </a:r>
          <a:r>
            <a:rPr lang="ru-RU" dirty="0"/>
            <a:t>, за </a:t>
          </a:r>
          <a:r>
            <a:rPr lang="ru-RU" dirty="0" err="1"/>
            <a:t>даними</a:t>
          </a:r>
          <a:r>
            <a:rPr lang="ru-RU" dirty="0"/>
            <a:t> </a:t>
          </a:r>
          <a:r>
            <a:rPr lang="ru-RU" dirty="0" err="1"/>
            <a:t>Світової</a:t>
          </a:r>
          <a:r>
            <a:rPr lang="ru-RU" dirty="0"/>
            <a:t> </a:t>
          </a:r>
          <a:r>
            <a:rPr lang="ru-RU" dirty="0" err="1"/>
            <a:t>організації</a:t>
          </a:r>
          <a:r>
            <a:rPr lang="ru-RU" dirty="0"/>
            <a:t> </a:t>
          </a:r>
          <a:r>
            <a:rPr lang="ru-RU" dirty="0" err="1"/>
            <a:t>торгівлі</a:t>
          </a:r>
          <a:r>
            <a:rPr lang="ru-RU" dirty="0"/>
            <a:t>, </a:t>
          </a:r>
          <a:r>
            <a:rPr lang="ru-RU" dirty="0" err="1"/>
            <a:t>складав</a:t>
          </a:r>
          <a:r>
            <a:rPr lang="ru-RU" dirty="0"/>
            <a:t> 18 трлн. дол., </a:t>
          </a:r>
          <a:r>
            <a:rPr lang="ru-RU" dirty="0" err="1"/>
            <a:t>торгівлі</a:t>
          </a:r>
          <a:r>
            <a:rPr lang="ru-RU" dirty="0"/>
            <a:t> </a:t>
          </a:r>
          <a:r>
            <a:rPr lang="ru-RU" dirty="0" err="1"/>
            <a:t>послугами</a:t>
          </a:r>
          <a:r>
            <a:rPr lang="ru-RU" dirty="0"/>
            <a:t> – 5,2 трлн. дол. </a:t>
          </a:r>
          <a:r>
            <a:rPr lang="ru-RU" dirty="0" err="1"/>
            <a:t>Найбільшу</a:t>
          </a:r>
          <a:r>
            <a:rPr lang="ru-RU" dirty="0"/>
            <a:t> </a:t>
          </a:r>
          <a:r>
            <a:rPr lang="ru-RU" dirty="0" err="1"/>
            <a:t>частку</a:t>
          </a:r>
          <a:r>
            <a:rPr lang="ru-RU" dirty="0"/>
            <a:t> у </a:t>
          </a:r>
          <a:r>
            <a:rPr lang="ru-RU" dirty="0" err="1"/>
            <a:t>світовій</a:t>
          </a:r>
          <a:r>
            <a:rPr lang="ru-RU" dirty="0"/>
            <a:t> </a:t>
          </a:r>
          <a:r>
            <a:rPr lang="ru-RU" dirty="0" err="1"/>
            <a:t>торгівлі</a:t>
          </a:r>
          <a:r>
            <a:rPr lang="ru-RU" dirty="0"/>
            <a:t> </a:t>
          </a:r>
          <a:r>
            <a:rPr lang="ru-RU" dirty="0" err="1"/>
            <a:t>займає</a:t>
          </a:r>
          <a:r>
            <a:rPr lang="ru-RU" dirty="0"/>
            <a:t> </a:t>
          </a:r>
          <a:r>
            <a:rPr lang="ru-RU" dirty="0" err="1"/>
            <a:t>товарна</a:t>
          </a:r>
          <a:r>
            <a:rPr lang="ru-RU" dirty="0"/>
            <a:t> </a:t>
          </a:r>
          <a:r>
            <a:rPr lang="ru-RU" dirty="0" err="1"/>
            <a:t>група</a:t>
          </a:r>
          <a:r>
            <a:rPr lang="ru-RU" dirty="0"/>
            <a:t> </a:t>
          </a:r>
          <a:r>
            <a:rPr lang="ru-RU" dirty="0" err="1"/>
            <a:t>електричних</a:t>
          </a:r>
          <a:r>
            <a:rPr lang="ru-RU" dirty="0"/>
            <a:t> машин та </a:t>
          </a:r>
          <a:r>
            <a:rPr lang="ru-RU" dirty="0" err="1"/>
            <a:t>обладнання</a:t>
          </a:r>
          <a:r>
            <a:rPr lang="ru-RU" dirty="0"/>
            <a:t> (2 500 млрд. дол. </a:t>
          </a:r>
          <a:r>
            <a:rPr lang="ru-RU" dirty="0" err="1"/>
            <a:t>або</a:t>
          </a:r>
          <a:r>
            <a:rPr lang="ru-RU" dirty="0"/>
            <a:t> 13,9% </a:t>
          </a:r>
          <a:r>
            <a:rPr lang="ru-RU" dirty="0" err="1"/>
            <a:t>світової</a:t>
          </a:r>
          <a:r>
            <a:rPr lang="ru-RU" dirty="0"/>
            <a:t> </a:t>
          </a:r>
          <a:r>
            <a:rPr lang="ru-RU" dirty="0" err="1"/>
            <a:t>торгівлі</a:t>
          </a:r>
          <a:r>
            <a:rPr lang="ru-RU" dirty="0"/>
            <a:t> товарами). </a:t>
          </a:r>
          <a:r>
            <a:rPr lang="ru-RU" dirty="0" err="1"/>
            <a:t>Проаналізувавши</a:t>
          </a:r>
          <a:r>
            <a:rPr lang="ru-RU" dirty="0"/>
            <a:t> структуру </a:t>
          </a:r>
          <a:r>
            <a:rPr lang="ru-RU" dirty="0" err="1"/>
            <a:t>найбільших</a:t>
          </a:r>
          <a:r>
            <a:rPr lang="ru-RU" dirty="0"/>
            <a:t> </a:t>
          </a:r>
          <a:r>
            <a:rPr lang="ru-RU" dirty="0" err="1"/>
            <a:t>експортерів</a:t>
          </a:r>
          <a:r>
            <a:rPr lang="ru-RU" dirty="0"/>
            <a:t> в </a:t>
          </a:r>
          <a:r>
            <a:rPr lang="ru-RU" dirty="0" err="1"/>
            <a:t>світі</a:t>
          </a:r>
          <a:r>
            <a:rPr lang="ru-RU" dirty="0"/>
            <a:t> та </a:t>
          </a:r>
          <a:r>
            <a:rPr lang="ru-RU" dirty="0" err="1"/>
            <a:t>використавши</a:t>
          </a:r>
          <a:r>
            <a:rPr lang="ru-RU" dirty="0"/>
            <a:t> </a:t>
          </a:r>
          <a:r>
            <a:rPr lang="ru-RU" dirty="0" err="1"/>
            <a:t>Індекс</a:t>
          </a:r>
          <a:r>
            <a:rPr lang="ru-RU" dirty="0"/>
            <a:t> </a:t>
          </a:r>
          <a:r>
            <a:rPr lang="en-US" dirty="0"/>
            <a:t>RCA </a:t>
          </a:r>
          <a:r>
            <a:rPr lang="ru-RU" dirty="0"/>
            <a:t>ми </a:t>
          </a:r>
          <a:r>
            <a:rPr lang="ru-RU" dirty="0" err="1"/>
            <a:t>отримаємо</a:t>
          </a:r>
          <a:r>
            <a:rPr lang="ru-RU" dirty="0"/>
            <a:t> </a:t>
          </a:r>
          <a:r>
            <a:rPr lang="ru-RU" dirty="0" err="1"/>
            <a:t>такі</a:t>
          </a:r>
          <a:r>
            <a:rPr lang="ru-RU" dirty="0"/>
            <a:t> </a:t>
          </a:r>
          <a:r>
            <a:rPr lang="ru-RU" dirty="0" err="1"/>
            <a:t>результати</a:t>
          </a:r>
          <a:r>
            <a:rPr lang="ru-RU" dirty="0"/>
            <a:t>: Китай – 1,90, США - 0,95, </a:t>
          </a:r>
          <a:r>
            <a:rPr lang="ru-RU" dirty="0" err="1"/>
            <a:t>Німеччина</a:t>
          </a:r>
          <a:r>
            <a:rPr lang="ru-RU" dirty="0"/>
            <a:t> – 1,30, </a:t>
          </a:r>
          <a:r>
            <a:rPr lang="ru-RU" dirty="0" err="1"/>
            <a:t>Японія</a:t>
          </a:r>
          <a:r>
            <a:rPr lang="ru-RU" dirty="0"/>
            <a:t> – 1,10, </a:t>
          </a:r>
          <a:r>
            <a:rPr lang="ru-RU" dirty="0" err="1"/>
            <a:t>Нідерланди</a:t>
          </a:r>
          <a:r>
            <a:rPr lang="ru-RU" dirty="0"/>
            <a:t> – 0,68. Для </a:t>
          </a:r>
          <a:r>
            <a:rPr lang="ru-RU" dirty="0" err="1"/>
            <a:t>України</a:t>
          </a:r>
          <a:r>
            <a:rPr lang="ru-RU" dirty="0"/>
            <a:t> даний </a:t>
          </a:r>
          <a:r>
            <a:rPr lang="ru-RU" dirty="0" err="1"/>
            <a:t>показник</a:t>
          </a:r>
          <a:r>
            <a:rPr lang="ru-RU" dirty="0"/>
            <a:t> становить 0,40. Таким чином, значною </a:t>
          </a:r>
          <a:r>
            <a:rPr lang="ru-RU" dirty="0" err="1"/>
            <a:t>мірою</a:t>
          </a:r>
          <a:r>
            <a:rPr lang="ru-RU" dirty="0"/>
            <a:t> </a:t>
          </a:r>
          <a:r>
            <a:rPr lang="ru-RU" dirty="0" err="1"/>
            <a:t>спеціалізується</a:t>
          </a:r>
          <a:r>
            <a:rPr lang="ru-RU" dirty="0"/>
            <a:t> на </a:t>
          </a:r>
          <a:r>
            <a:rPr lang="ru-RU" dirty="0" err="1"/>
            <a:t>виробництві</a:t>
          </a:r>
          <a:r>
            <a:rPr lang="ru-RU" dirty="0"/>
            <a:t> </a:t>
          </a:r>
          <a:r>
            <a:rPr lang="ru-RU" dirty="0" err="1"/>
            <a:t>електричних</a:t>
          </a:r>
          <a:r>
            <a:rPr lang="ru-RU" dirty="0"/>
            <a:t> машин та </a:t>
          </a:r>
          <a:r>
            <a:rPr lang="ru-RU" dirty="0" err="1"/>
            <a:t>обладнання</a:t>
          </a:r>
          <a:r>
            <a:rPr lang="ru-RU" dirty="0"/>
            <a:t> Китай, </a:t>
          </a:r>
          <a:r>
            <a:rPr lang="ru-RU" dirty="0" err="1"/>
            <a:t>середні</a:t>
          </a:r>
          <a:r>
            <a:rPr lang="ru-RU" dirty="0"/>
            <a:t> </a:t>
          </a:r>
          <a:r>
            <a:rPr lang="ru-RU" dirty="0" err="1"/>
            <a:t>рівні</a:t>
          </a:r>
          <a:r>
            <a:rPr lang="ru-RU" dirty="0"/>
            <a:t> </a:t>
          </a:r>
          <a:r>
            <a:rPr lang="ru-RU" dirty="0" err="1"/>
            <a:t>спеціалізації</a:t>
          </a:r>
          <a:r>
            <a:rPr lang="ru-RU" dirty="0"/>
            <a:t> </a:t>
          </a:r>
          <a:r>
            <a:rPr lang="ru-RU" dirty="0" err="1"/>
            <a:t>демонструють</a:t>
          </a:r>
          <a:r>
            <a:rPr lang="ru-RU" dirty="0"/>
            <a:t> </a:t>
          </a:r>
          <a:r>
            <a:rPr lang="ru-RU" dirty="0" err="1"/>
            <a:t>Німеччина</a:t>
          </a:r>
          <a:r>
            <a:rPr lang="ru-RU" dirty="0"/>
            <a:t> та США, в той час як для </a:t>
          </a:r>
          <a:r>
            <a:rPr lang="ru-RU" dirty="0" err="1"/>
            <a:t>Нідерландів</a:t>
          </a:r>
          <a:r>
            <a:rPr lang="ru-RU" dirty="0"/>
            <a:t> дана </a:t>
          </a:r>
          <a:r>
            <a:rPr lang="ru-RU" dirty="0" err="1"/>
            <a:t>товарна</a:t>
          </a:r>
          <a:r>
            <a:rPr lang="ru-RU" dirty="0"/>
            <a:t> </a:t>
          </a:r>
          <a:r>
            <a:rPr lang="ru-RU" dirty="0" err="1"/>
            <a:t>група</a:t>
          </a:r>
          <a:r>
            <a:rPr lang="ru-RU" dirty="0"/>
            <a:t> не є </a:t>
          </a:r>
          <a:r>
            <a:rPr lang="ru-RU" dirty="0" err="1"/>
            <a:t>пріоритетною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є </a:t>
          </a:r>
          <a:r>
            <a:rPr lang="ru-RU" dirty="0" err="1"/>
            <a:t>іще</a:t>
          </a:r>
          <a:r>
            <a:rPr lang="ru-RU" dirty="0"/>
            <a:t> </a:t>
          </a:r>
          <a:r>
            <a:rPr lang="ru-RU" dirty="0" err="1"/>
            <a:t>більш</a:t>
          </a:r>
          <a:r>
            <a:rPr lang="ru-RU" dirty="0"/>
            <a:t> </a:t>
          </a:r>
          <a:r>
            <a:rPr lang="ru-RU" dirty="0" err="1"/>
            <a:t>характерним</a:t>
          </a:r>
          <a:r>
            <a:rPr lang="ru-RU" dirty="0"/>
            <a:t> і для </a:t>
          </a:r>
          <a:r>
            <a:rPr lang="ru-RU" dirty="0" err="1"/>
            <a:t>України</a:t>
          </a:r>
          <a:endParaRPr lang="ru-RU" dirty="0"/>
        </a:p>
      </dgm:t>
    </dgm:pt>
    <dgm:pt modelId="{77620041-53F5-48E5-967A-48259574AFC8}" type="parTrans" cxnId="{CB9DC7FA-D327-4082-BC2B-79486018C0EF}">
      <dgm:prSet/>
      <dgm:spPr/>
      <dgm:t>
        <a:bodyPr/>
        <a:lstStyle/>
        <a:p>
          <a:endParaRPr lang="ru-RU"/>
        </a:p>
      </dgm:t>
    </dgm:pt>
    <dgm:pt modelId="{7CD5BE8D-D4BC-4EE8-98D5-E10550C6641C}" type="sibTrans" cxnId="{CB9DC7FA-D327-4082-BC2B-79486018C0EF}">
      <dgm:prSet/>
      <dgm:spPr/>
      <dgm:t>
        <a:bodyPr/>
        <a:lstStyle/>
        <a:p>
          <a:endParaRPr lang="ru-RU"/>
        </a:p>
      </dgm:t>
    </dgm:pt>
    <dgm:pt modelId="{4BFF5628-A98B-4D68-8E74-0E9E046BC3E1}" type="pres">
      <dgm:prSet presAssocID="{5C20337C-738A-43F4-8AC1-E4E793561835}" presName="linear" presStyleCnt="0">
        <dgm:presLayoutVars>
          <dgm:animLvl val="lvl"/>
          <dgm:resizeHandles val="exact"/>
        </dgm:presLayoutVars>
      </dgm:prSet>
      <dgm:spPr/>
    </dgm:pt>
    <dgm:pt modelId="{3A87810A-2DAB-4812-BB31-2AF5BAF20289}" type="pres">
      <dgm:prSet presAssocID="{26226B0C-D9F4-4520-8D8F-9A291A9F280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AE66E4A-1034-4A40-A33D-7AD20880C43D}" type="presOf" srcId="{5C20337C-738A-43F4-8AC1-E4E793561835}" destId="{4BFF5628-A98B-4D68-8E74-0E9E046BC3E1}" srcOrd="0" destOrd="0" presId="urn:microsoft.com/office/officeart/2005/8/layout/vList2"/>
    <dgm:cxn modelId="{EC71E6D9-7B84-4B6C-8A71-B53C587FEBA5}" type="presOf" srcId="{26226B0C-D9F4-4520-8D8F-9A291A9F2806}" destId="{3A87810A-2DAB-4812-BB31-2AF5BAF20289}" srcOrd="0" destOrd="0" presId="urn:microsoft.com/office/officeart/2005/8/layout/vList2"/>
    <dgm:cxn modelId="{CB9DC7FA-D327-4082-BC2B-79486018C0EF}" srcId="{5C20337C-738A-43F4-8AC1-E4E793561835}" destId="{26226B0C-D9F4-4520-8D8F-9A291A9F2806}" srcOrd="0" destOrd="0" parTransId="{77620041-53F5-48E5-967A-48259574AFC8}" sibTransId="{7CD5BE8D-D4BC-4EE8-98D5-E10550C6641C}"/>
    <dgm:cxn modelId="{33A59624-3FC0-40EF-B85F-6CB281C814CC}" type="presParOf" srcId="{4BFF5628-A98B-4D68-8E74-0E9E046BC3E1}" destId="{3A87810A-2DAB-4812-BB31-2AF5BAF202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D6CC6B5-F3CB-4D9B-8A31-E789DF511D2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9E383526-F415-46AD-BD88-6513473C4304}">
      <dgm:prSet/>
      <dgm:spPr/>
      <dgm:t>
        <a:bodyPr/>
        <a:lstStyle/>
        <a:p>
          <a:pPr rtl="0"/>
          <a:r>
            <a:rPr lang="uk-UA" dirty="0"/>
            <a:t>Частка України в торгівлі металом та сталлю (21,2%), а також зерновими культурами (15,9%) значно перевищує середньосвітові показники (2% та </a:t>
          </a:r>
          <a:r>
            <a:rPr lang="ru-RU" dirty="0"/>
            <a:t>0,64%</a:t>
          </a:r>
          <a:r>
            <a:rPr lang="uk-UA" dirty="0"/>
            <a:t>, відповідно). Індекс </a:t>
          </a:r>
          <a:r>
            <a:rPr lang="en-US" dirty="0"/>
            <a:t>RCA</a:t>
          </a:r>
          <a:r>
            <a:rPr lang="uk-UA" dirty="0"/>
            <a:t> для України по металу (10,55) та зерновим (24,84) вказує на надмірну спеціалізацію та залежність експорту та економіки загалом від декількох товарних позицій, які відносять до низьких технологічних укладів. </a:t>
          </a:r>
        </a:p>
      </dgm:t>
    </dgm:pt>
    <dgm:pt modelId="{57550AE0-DD85-4675-90BF-FB747CADBCCA}" type="parTrans" cxnId="{EC994BD4-6F9B-4BE7-A884-7BF6D79BA280}">
      <dgm:prSet/>
      <dgm:spPr/>
      <dgm:t>
        <a:bodyPr/>
        <a:lstStyle/>
        <a:p>
          <a:endParaRPr lang="uk-UA"/>
        </a:p>
      </dgm:t>
    </dgm:pt>
    <dgm:pt modelId="{77B66DC8-1394-4CE9-B919-6289B8B00F27}" type="sibTrans" cxnId="{EC994BD4-6F9B-4BE7-A884-7BF6D79BA280}">
      <dgm:prSet/>
      <dgm:spPr/>
      <dgm:t>
        <a:bodyPr/>
        <a:lstStyle/>
        <a:p>
          <a:endParaRPr lang="uk-UA"/>
        </a:p>
      </dgm:t>
    </dgm:pt>
    <dgm:pt modelId="{BD61B3B8-AAA6-49FE-9883-9060C82657AB}" type="pres">
      <dgm:prSet presAssocID="{1D6CC6B5-F3CB-4D9B-8A31-E789DF511D26}" presName="linear" presStyleCnt="0">
        <dgm:presLayoutVars>
          <dgm:animLvl val="lvl"/>
          <dgm:resizeHandles val="exact"/>
        </dgm:presLayoutVars>
      </dgm:prSet>
      <dgm:spPr/>
    </dgm:pt>
    <dgm:pt modelId="{5B8E8E4E-81B3-4EAD-9CCD-1C6DFE99599B}" type="pres">
      <dgm:prSet presAssocID="{9E383526-F415-46AD-BD88-6513473C430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1DD145-2023-4B61-8E19-7EBBBDD3FF03}" type="presOf" srcId="{9E383526-F415-46AD-BD88-6513473C4304}" destId="{5B8E8E4E-81B3-4EAD-9CCD-1C6DFE99599B}" srcOrd="0" destOrd="0" presId="urn:microsoft.com/office/officeart/2005/8/layout/vList2"/>
    <dgm:cxn modelId="{A55801B6-287D-4C0B-9582-AF479328209B}" type="presOf" srcId="{1D6CC6B5-F3CB-4D9B-8A31-E789DF511D26}" destId="{BD61B3B8-AAA6-49FE-9883-9060C82657AB}" srcOrd="0" destOrd="0" presId="urn:microsoft.com/office/officeart/2005/8/layout/vList2"/>
    <dgm:cxn modelId="{EC994BD4-6F9B-4BE7-A884-7BF6D79BA280}" srcId="{1D6CC6B5-F3CB-4D9B-8A31-E789DF511D26}" destId="{9E383526-F415-46AD-BD88-6513473C4304}" srcOrd="0" destOrd="0" parTransId="{57550AE0-DD85-4675-90BF-FB747CADBCCA}" sibTransId="{77B66DC8-1394-4CE9-B919-6289B8B00F27}"/>
    <dgm:cxn modelId="{83862AB0-C071-4F53-9861-3153A1480D48}" type="presParOf" srcId="{BD61B3B8-AAA6-49FE-9883-9060C82657AB}" destId="{5B8E8E4E-81B3-4EAD-9CCD-1C6DFE9959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5F259E7-AA70-4639-AEAC-D966FD47870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B12A1C8-141A-45EE-94E7-C1CC29F66334}">
      <dgm:prSet/>
      <dgm:spPr/>
      <dgm:t>
        <a:bodyPr/>
        <a:lstStyle/>
        <a:p>
          <a:pPr rtl="0"/>
          <a:r>
            <a:rPr lang="ru-RU" i="1" dirty="0" err="1"/>
            <a:t>Багатонаціональне</a:t>
          </a:r>
          <a:r>
            <a:rPr lang="ru-RU" i="1" dirty="0"/>
            <a:t> </a:t>
          </a:r>
          <a:r>
            <a:rPr lang="ru-RU" i="1" dirty="0" err="1"/>
            <a:t>підприємство</a:t>
          </a:r>
          <a:r>
            <a:rPr lang="ru-RU" i="1" dirty="0"/>
            <a:t> </a:t>
          </a:r>
          <a:r>
            <a:rPr lang="ru-RU" dirty="0"/>
            <a:t>(БНП), як правило, </a:t>
          </a:r>
          <a:r>
            <a:rPr lang="ru-RU" dirty="0" err="1"/>
            <a:t>розглядається</a:t>
          </a:r>
          <a:r>
            <a:rPr lang="ru-RU" dirty="0"/>
            <a:t> як </a:t>
          </a:r>
          <a:r>
            <a:rPr lang="ru-RU" dirty="0" err="1"/>
            <a:t>підприємство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володіє</a:t>
          </a:r>
          <a:r>
            <a:rPr lang="ru-RU" dirty="0"/>
            <a:t> активами в </a:t>
          </a:r>
          <a:r>
            <a:rPr lang="ru-RU" dirty="0" err="1"/>
            <a:t>більш</a:t>
          </a:r>
          <a:r>
            <a:rPr lang="ru-RU" dirty="0"/>
            <a:t> </a:t>
          </a:r>
          <a:r>
            <a:rPr lang="ru-RU" dirty="0" err="1"/>
            <a:t>ніж</a:t>
          </a:r>
          <a:r>
            <a:rPr lang="ru-RU" dirty="0"/>
            <a:t> </a:t>
          </a:r>
          <a:r>
            <a:rPr lang="ru-RU" dirty="0" err="1"/>
            <a:t>одній</a:t>
          </a:r>
          <a:r>
            <a:rPr lang="ru-RU" dirty="0"/>
            <a:t> </a:t>
          </a:r>
          <a:r>
            <a:rPr lang="ru-RU" dirty="0" err="1"/>
            <a:t>країні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діють</a:t>
          </a:r>
          <a:r>
            <a:rPr lang="ru-RU" dirty="0"/>
            <a:t> в рамках </a:t>
          </a:r>
          <a:r>
            <a:rPr lang="ru-RU" dirty="0" err="1"/>
            <a:t>системи</a:t>
          </a:r>
          <a:r>
            <a:rPr lang="ru-RU" dirty="0"/>
            <a:t> </a:t>
          </a:r>
          <a:r>
            <a:rPr lang="ru-RU" dirty="0" err="1"/>
            <a:t>прийняття</a:t>
          </a:r>
          <a:r>
            <a:rPr lang="ru-RU" dirty="0"/>
            <a:t> </a:t>
          </a:r>
          <a:r>
            <a:rPr lang="ru-RU" dirty="0" err="1"/>
            <a:t>рішень</a:t>
          </a:r>
          <a:r>
            <a:rPr lang="ru-RU" dirty="0"/>
            <a:t>, яка </a:t>
          </a:r>
          <a:r>
            <a:rPr lang="ru-RU" dirty="0" err="1"/>
            <a:t>дозволяє</a:t>
          </a:r>
          <a:r>
            <a:rPr lang="ru-RU" dirty="0"/>
            <a:t> </a:t>
          </a:r>
          <a:r>
            <a:rPr lang="ru-RU" dirty="0" err="1"/>
            <a:t>слідувати</a:t>
          </a:r>
          <a:r>
            <a:rPr lang="ru-RU" dirty="0"/>
            <a:t> </a:t>
          </a:r>
          <a:r>
            <a:rPr lang="ru-RU" dirty="0" err="1"/>
            <a:t>послідовній</a:t>
          </a:r>
          <a:r>
            <a:rPr lang="ru-RU" dirty="0"/>
            <a:t> </a:t>
          </a:r>
          <a:r>
            <a:rPr lang="ru-RU" dirty="0" err="1"/>
            <a:t>політиці</a:t>
          </a:r>
          <a:r>
            <a:rPr lang="ru-RU" dirty="0"/>
            <a:t> </a:t>
          </a:r>
          <a:r>
            <a:rPr lang="ru-RU" dirty="0" err="1"/>
            <a:t>компанії</a:t>
          </a:r>
          <a:r>
            <a:rPr lang="ru-RU" dirty="0"/>
            <a:t> та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загальній</a:t>
          </a:r>
          <a:r>
            <a:rPr lang="ru-RU" dirty="0"/>
            <a:t> </a:t>
          </a:r>
          <a:r>
            <a:rPr lang="ru-RU" dirty="0" err="1"/>
            <a:t>стратегії</a:t>
          </a:r>
          <a:r>
            <a:rPr lang="ru-RU" dirty="0"/>
            <a:t>. </a:t>
          </a:r>
          <a:endParaRPr lang="uk-UA" dirty="0"/>
        </a:p>
      </dgm:t>
    </dgm:pt>
    <dgm:pt modelId="{39AEE515-DD7B-4A4F-A6EF-7B13DF55073A}" type="parTrans" cxnId="{A10E2351-7DF7-4C4A-8016-5A4B57D354F7}">
      <dgm:prSet/>
      <dgm:spPr/>
      <dgm:t>
        <a:bodyPr/>
        <a:lstStyle/>
        <a:p>
          <a:endParaRPr lang="uk-UA"/>
        </a:p>
      </dgm:t>
    </dgm:pt>
    <dgm:pt modelId="{46F90DF5-B1EA-4840-9544-9F715A2A53EC}" type="sibTrans" cxnId="{A10E2351-7DF7-4C4A-8016-5A4B57D354F7}">
      <dgm:prSet/>
      <dgm:spPr/>
      <dgm:t>
        <a:bodyPr/>
        <a:lstStyle/>
        <a:p>
          <a:endParaRPr lang="uk-UA"/>
        </a:p>
      </dgm:t>
    </dgm:pt>
    <dgm:pt modelId="{506CA109-0211-4C39-84B5-8109BFC15538}" type="pres">
      <dgm:prSet presAssocID="{A5F259E7-AA70-4639-AEAC-D966FD47870C}" presName="linear" presStyleCnt="0">
        <dgm:presLayoutVars>
          <dgm:animLvl val="lvl"/>
          <dgm:resizeHandles val="exact"/>
        </dgm:presLayoutVars>
      </dgm:prSet>
      <dgm:spPr/>
    </dgm:pt>
    <dgm:pt modelId="{E0ACEA54-5278-438E-8CE2-08C0234CF6E8}" type="pres">
      <dgm:prSet presAssocID="{9B12A1C8-141A-45EE-94E7-C1CC29F663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76D645-3249-4F84-8C9E-36863A535814}" type="presOf" srcId="{A5F259E7-AA70-4639-AEAC-D966FD47870C}" destId="{506CA109-0211-4C39-84B5-8109BFC15538}" srcOrd="0" destOrd="0" presId="urn:microsoft.com/office/officeart/2005/8/layout/vList2"/>
    <dgm:cxn modelId="{A10E2351-7DF7-4C4A-8016-5A4B57D354F7}" srcId="{A5F259E7-AA70-4639-AEAC-D966FD47870C}" destId="{9B12A1C8-141A-45EE-94E7-C1CC29F66334}" srcOrd="0" destOrd="0" parTransId="{39AEE515-DD7B-4A4F-A6EF-7B13DF55073A}" sibTransId="{46F90DF5-B1EA-4840-9544-9F715A2A53EC}"/>
    <dgm:cxn modelId="{DA34ED88-1B9F-4316-A955-DCE4B0D6F955}" type="presOf" srcId="{9B12A1C8-141A-45EE-94E7-C1CC29F66334}" destId="{E0ACEA54-5278-438E-8CE2-08C0234CF6E8}" srcOrd="0" destOrd="0" presId="urn:microsoft.com/office/officeart/2005/8/layout/vList2"/>
    <dgm:cxn modelId="{D04F72C2-CCB8-40B8-8F7E-E0A0BBA663A8}" type="presParOf" srcId="{506CA109-0211-4C39-84B5-8109BFC15538}" destId="{E0ACEA54-5278-438E-8CE2-08C0234CF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DB5948A-1830-403A-81B4-679A79A504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078D19-F414-43D7-B8A8-B77CE3C6830C}">
      <dgm:prSet/>
      <dgm:spPr/>
      <dgm:t>
        <a:bodyPr/>
        <a:lstStyle/>
        <a:p>
          <a:pPr rtl="0"/>
          <a:r>
            <a:rPr lang="uk-UA" dirty="0"/>
            <a:t>Значення БНП для світової економіки визначається тим фактом, що 2 тис. найбільших ТНК отримали в 20</a:t>
          </a:r>
          <a:r>
            <a:rPr lang="en-US" dirty="0"/>
            <a:t>23</a:t>
          </a:r>
          <a:r>
            <a:rPr lang="uk-UA" dirty="0"/>
            <a:t> р. 51,7 трильйона доларів продажів, 4,5 трильйона доларів прибутку, 238 трильйонів доларів активів і 88 трильйонів доларів ринкової вартості, при цьому світовий ВВП в 2023 р. складав </a:t>
          </a:r>
          <a:r>
            <a:rPr lang="uk-UA" b="1" dirty="0"/>
            <a:t>105,4 трлн. </a:t>
          </a:r>
          <a:r>
            <a:rPr lang="uk-UA" b="1" dirty="0" err="1"/>
            <a:t>дол</a:t>
          </a:r>
          <a:r>
            <a:rPr lang="uk-UA" b="1" dirty="0"/>
            <a:t>.  </a:t>
          </a:r>
        </a:p>
      </dgm:t>
    </dgm:pt>
    <dgm:pt modelId="{A3C33643-92A6-418B-A054-C6ED075E33B2}" type="parTrans" cxnId="{A8E4AA0E-B7C7-4AE6-B2E9-59F8561E5D1A}">
      <dgm:prSet/>
      <dgm:spPr/>
      <dgm:t>
        <a:bodyPr/>
        <a:lstStyle/>
        <a:p>
          <a:endParaRPr lang="uk-UA"/>
        </a:p>
      </dgm:t>
    </dgm:pt>
    <dgm:pt modelId="{28E8AC5A-611B-4897-ACB9-95F4D476103C}" type="sibTrans" cxnId="{A8E4AA0E-B7C7-4AE6-B2E9-59F8561E5D1A}">
      <dgm:prSet/>
      <dgm:spPr/>
      <dgm:t>
        <a:bodyPr/>
        <a:lstStyle/>
        <a:p>
          <a:endParaRPr lang="uk-UA"/>
        </a:p>
      </dgm:t>
    </dgm:pt>
    <dgm:pt modelId="{B2D81901-E095-4E1D-A618-38B8BF0CA377}" type="pres">
      <dgm:prSet presAssocID="{CDB5948A-1830-403A-81B4-679A79A50463}" presName="linear" presStyleCnt="0">
        <dgm:presLayoutVars>
          <dgm:animLvl val="lvl"/>
          <dgm:resizeHandles val="exact"/>
        </dgm:presLayoutVars>
      </dgm:prSet>
      <dgm:spPr/>
    </dgm:pt>
    <dgm:pt modelId="{64370CF4-83D0-4CB2-9254-6E73337C42EE}" type="pres">
      <dgm:prSet presAssocID="{EA078D19-F414-43D7-B8A8-B77CE3C683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E4AA0E-B7C7-4AE6-B2E9-59F8561E5D1A}" srcId="{CDB5948A-1830-403A-81B4-679A79A50463}" destId="{EA078D19-F414-43D7-B8A8-B77CE3C6830C}" srcOrd="0" destOrd="0" parTransId="{A3C33643-92A6-418B-A054-C6ED075E33B2}" sibTransId="{28E8AC5A-611B-4897-ACB9-95F4D476103C}"/>
    <dgm:cxn modelId="{68028B98-EA53-4D35-B83C-E3399DCCB0FA}" type="presOf" srcId="{EA078D19-F414-43D7-B8A8-B77CE3C6830C}" destId="{64370CF4-83D0-4CB2-9254-6E73337C42EE}" srcOrd="0" destOrd="0" presId="urn:microsoft.com/office/officeart/2005/8/layout/vList2"/>
    <dgm:cxn modelId="{8C3333FB-C326-47CB-A547-14539273678E}" type="presOf" srcId="{CDB5948A-1830-403A-81B4-679A79A50463}" destId="{B2D81901-E095-4E1D-A618-38B8BF0CA377}" srcOrd="0" destOrd="0" presId="urn:microsoft.com/office/officeart/2005/8/layout/vList2"/>
    <dgm:cxn modelId="{657FF8DA-1F24-4149-8366-AE169AC73D5B}" type="presParOf" srcId="{B2D81901-E095-4E1D-A618-38B8BF0CA377}" destId="{64370CF4-83D0-4CB2-9254-6E73337C42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C46F966-7321-4444-8C5C-D997D444D9F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E2D55-2097-4E7D-8D0B-EA33E68AE66D}">
      <dgm:prSet/>
      <dgm:spPr/>
      <dgm:t>
        <a:bodyPr/>
        <a:lstStyle/>
        <a:p>
          <a:r>
            <a:rPr lang="en-US" dirty="0"/>
            <a:t>Walmart </a:t>
          </a:r>
          <a:endParaRPr lang="uk-UA" dirty="0"/>
        </a:p>
        <a:p>
          <a:r>
            <a:rPr lang="en-US" dirty="0"/>
            <a:t>$6</a:t>
          </a:r>
          <a:r>
            <a:rPr lang="uk-UA" dirty="0"/>
            <a:t>81</a:t>
          </a:r>
          <a:endParaRPr lang="en-US" dirty="0"/>
        </a:p>
      </dgm:t>
    </dgm:pt>
    <dgm:pt modelId="{3172E107-148A-4A42-B5F7-CC85D7A974F5}" type="parTrans" cxnId="{DFB4CEEF-CABE-45D8-9641-E480F3BDA0A2}">
      <dgm:prSet/>
      <dgm:spPr/>
      <dgm:t>
        <a:bodyPr/>
        <a:lstStyle/>
        <a:p>
          <a:endParaRPr lang="en-US"/>
        </a:p>
      </dgm:t>
    </dgm:pt>
    <dgm:pt modelId="{1B21C583-9339-4488-A175-A2359299681E}" type="sibTrans" cxnId="{DFB4CEEF-CABE-45D8-9641-E480F3BDA0A2}">
      <dgm:prSet/>
      <dgm:spPr/>
      <dgm:t>
        <a:bodyPr/>
        <a:lstStyle/>
        <a:p>
          <a:endParaRPr lang="en-US"/>
        </a:p>
      </dgm:t>
    </dgm:pt>
    <dgm:pt modelId="{8906E0BA-EFE9-4E5B-AE55-00FAD02759F3}">
      <dgm:prSet/>
      <dgm:spPr/>
      <dgm:t>
        <a:bodyPr/>
        <a:lstStyle/>
        <a:p>
          <a:r>
            <a:rPr lang="en-US" dirty="0"/>
            <a:t>Amazon $</a:t>
          </a:r>
          <a:r>
            <a:rPr lang="uk-UA" dirty="0"/>
            <a:t>637</a:t>
          </a:r>
          <a:r>
            <a:rPr lang="en-US" dirty="0"/>
            <a:t>.</a:t>
          </a:r>
          <a:r>
            <a:rPr lang="uk-UA" dirty="0"/>
            <a:t>9</a:t>
          </a:r>
          <a:endParaRPr lang="en-US" dirty="0"/>
        </a:p>
      </dgm:t>
    </dgm:pt>
    <dgm:pt modelId="{F7DF17EB-3DC1-439B-8FBF-13CD86EF398D}" type="parTrans" cxnId="{A77A4736-CC03-4E1B-B983-610A67FF8082}">
      <dgm:prSet/>
      <dgm:spPr/>
      <dgm:t>
        <a:bodyPr/>
        <a:lstStyle/>
        <a:p>
          <a:endParaRPr lang="ru-RU"/>
        </a:p>
      </dgm:t>
    </dgm:pt>
    <dgm:pt modelId="{58AEEA76-EC87-46C1-BC0F-1F561EE4DC27}" type="sibTrans" cxnId="{A77A4736-CC03-4E1B-B983-610A67FF8082}">
      <dgm:prSet/>
      <dgm:spPr/>
      <dgm:t>
        <a:bodyPr/>
        <a:lstStyle/>
        <a:p>
          <a:endParaRPr lang="ru-RU"/>
        </a:p>
      </dgm:t>
    </dgm:pt>
    <dgm:pt modelId="{C9CFF6DA-B8C9-4E62-B767-D87916A70964}">
      <dgm:prSet/>
      <dgm:spPr/>
      <dgm:t>
        <a:bodyPr/>
        <a:lstStyle/>
        <a:p>
          <a:r>
            <a:rPr lang="en-US" dirty="0"/>
            <a:t>State Grid</a:t>
          </a:r>
          <a:r>
            <a:rPr lang="uk-UA" dirty="0"/>
            <a:t> </a:t>
          </a:r>
          <a:r>
            <a:rPr lang="en-US" dirty="0"/>
            <a:t>$</a:t>
          </a:r>
          <a:r>
            <a:rPr lang="uk-UA" dirty="0"/>
            <a:t>548</a:t>
          </a:r>
          <a:r>
            <a:rPr lang="en-US" dirty="0"/>
            <a:t>.</a:t>
          </a:r>
          <a:r>
            <a:rPr lang="uk-UA" dirty="0"/>
            <a:t>4</a:t>
          </a:r>
          <a:endParaRPr lang="en-US" dirty="0"/>
        </a:p>
      </dgm:t>
    </dgm:pt>
    <dgm:pt modelId="{C6D1065B-3A34-413D-AD9C-5CB41289A34F}" type="parTrans" cxnId="{C1C52BA5-D193-40D9-BBB7-DA7C2E3B6160}">
      <dgm:prSet/>
      <dgm:spPr/>
      <dgm:t>
        <a:bodyPr/>
        <a:lstStyle/>
        <a:p>
          <a:endParaRPr lang="ru-RU"/>
        </a:p>
      </dgm:t>
    </dgm:pt>
    <dgm:pt modelId="{3C2FEF2D-EB7D-4565-BA6D-979E21F00204}" type="sibTrans" cxnId="{C1C52BA5-D193-40D9-BBB7-DA7C2E3B6160}">
      <dgm:prSet/>
      <dgm:spPr/>
      <dgm:t>
        <a:bodyPr/>
        <a:lstStyle/>
        <a:p>
          <a:endParaRPr lang="ru-RU"/>
        </a:p>
      </dgm:t>
    </dgm:pt>
    <dgm:pt modelId="{FB8E445E-3C06-4221-8F1B-9A695DF495C3}">
      <dgm:prSet/>
      <dgm:spPr/>
      <dgm:t>
        <a:bodyPr/>
        <a:lstStyle/>
        <a:p>
          <a:r>
            <a:rPr lang="pt-BR" dirty="0"/>
            <a:t>Saudi Aramco $4</a:t>
          </a:r>
          <a:r>
            <a:rPr lang="uk-UA" dirty="0"/>
            <a:t>80</a:t>
          </a:r>
          <a:r>
            <a:rPr lang="pt-BR" dirty="0"/>
            <a:t>.</a:t>
          </a:r>
          <a:r>
            <a:rPr lang="uk-UA" dirty="0"/>
            <a:t>2</a:t>
          </a:r>
          <a:endParaRPr lang="pt-BR" dirty="0"/>
        </a:p>
      </dgm:t>
    </dgm:pt>
    <dgm:pt modelId="{098176E1-2576-48A5-A062-8AA3C50D4A2F}" type="parTrans" cxnId="{46AF82B3-C962-4A0D-B39C-4A67285E241C}">
      <dgm:prSet/>
      <dgm:spPr/>
      <dgm:t>
        <a:bodyPr/>
        <a:lstStyle/>
        <a:p>
          <a:endParaRPr lang="ru-RU"/>
        </a:p>
      </dgm:t>
    </dgm:pt>
    <dgm:pt modelId="{42D15032-FCF2-4C4B-B80C-A4261DD432A8}" type="sibTrans" cxnId="{46AF82B3-C962-4A0D-B39C-4A67285E241C}">
      <dgm:prSet/>
      <dgm:spPr/>
      <dgm:t>
        <a:bodyPr/>
        <a:lstStyle/>
        <a:p>
          <a:endParaRPr lang="ru-RU"/>
        </a:p>
      </dgm:t>
    </dgm:pt>
    <dgm:pt modelId="{33A9BE49-A6BB-4B4F-AE3D-2508F4553824}">
      <dgm:prSet/>
      <dgm:spPr/>
      <dgm:t>
        <a:bodyPr/>
        <a:lstStyle/>
        <a:p>
          <a:r>
            <a:rPr lang="en-US" dirty="0"/>
            <a:t>UnitedHealth Group </a:t>
          </a:r>
          <a:r>
            <a:rPr lang="it-IT" dirty="0"/>
            <a:t>$4</a:t>
          </a:r>
          <a:r>
            <a:rPr lang="uk-UA" dirty="0"/>
            <a:t>00</a:t>
          </a:r>
          <a:r>
            <a:rPr lang="it-IT" dirty="0"/>
            <a:t>.</a:t>
          </a:r>
          <a:r>
            <a:rPr lang="uk-UA" dirty="0"/>
            <a:t>3</a:t>
          </a:r>
          <a:endParaRPr lang="en-US" dirty="0"/>
        </a:p>
      </dgm:t>
    </dgm:pt>
    <dgm:pt modelId="{ADA1C6A8-7171-42C3-A0AF-61F52F22E43B}" type="parTrans" cxnId="{CF0A64E3-EED1-406B-ADCC-6136943A3654}">
      <dgm:prSet/>
      <dgm:spPr/>
      <dgm:t>
        <a:bodyPr/>
        <a:lstStyle/>
        <a:p>
          <a:endParaRPr lang="ru-RU"/>
        </a:p>
      </dgm:t>
    </dgm:pt>
    <dgm:pt modelId="{3F4795BC-6AB1-4566-970C-B9A3BC20121E}" type="sibTrans" cxnId="{CF0A64E3-EED1-406B-ADCC-6136943A3654}">
      <dgm:prSet/>
      <dgm:spPr/>
      <dgm:t>
        <a:bodyPr/>
        <a:lstStyle/>
        <a:p>
          <a:endParaRPr lang="ru-RU"/>
        </a:p>
      </dgm:t>
    </dgm:pt>
    <dgm:pt modelId="{9773D580-1794-4E12-A885-0C3169B0B4FE}">
      <dgm:prSet/>
      <dgm:spPr/>
      <dgm:t>
        <a:bodyPr/>
        <a:lstStyle/>
        <a:p>
          <a:r>
            <a:rPr lang="en-US" dirty="0"/>
            <a:t>Berkshire Hathaway</a:t>
          </a:r>
          <a:r>
            <a:rPr lang="uk-UA" dirty="0"/>
            <a:t> </a:t>
          </a:r>
          <a:r>
            <a:rPr lang="en-US" dirty="0"/>
            <a:t>$371.4</a:t>
          </a:r>
        </a:p>
      </dgm:t>
    </dgm:pt>
    <dgm:pt modelId="{EBF094AE-CA5B-4131-BC24-062D47A15856}" type="parTrans" cxnId="{429A34AE-95E4-4577-9DE0-002EF3204C86}">
      <dgm:prSet/>
      <dgm:spPr/>
      <dgm:t>
        <a:bodyPr/>
        <a:lstStyle/>
        <a:p>
          <a:endParaRPr lang="ru-RU"/>
        </a:p>
      </dgm:t>
    </dgm:pt>
    <dgm:pt modelId="{9B7E4A1C-FC13-43B7-ABC9-A7CC5B33285C}" type="sibTrans" cxnId="{429A34AE-95E4-4577-9DE0-002EF3204C86}">
      <dgm:prSet/>
      <dgm:spPr/>
      <dgm:t>
        <a:bodyPr/>
        <a:lstStyle/>
        <a:p>
          <a:endParaRPr lang="ru-RU"/>
        </a:p>
      </dgm:t>
    </dgm:pt>
    <dgm:pt modelId="{5A3B87CE-93EE-4D1A-9064-B23B2E4BBF92}">
      <dgm:prSet/>
      <dgm:spPr/>
      <dgm:t>
        <a:bodyPr/>
        <a:lstStyle/>
        <a:p>
          <a:r>
            <a:rPr lang="en-US" dirty="0"/>
            <a:t>China National Petroleum Corporation</a:t>
          </a:r>
        </a:p>
        <a:p>
          <a:r>
            <a:rPr lang="en-US" dirty="0"/>
            <a:t>$ 412.6</a:t>
          </a:r>
          <a:endParaRPr lang="pt-BR" dirty="0"/>
        </a:p>
      </dgm:t>
    </dgm:pt>
    <dgm:pt modelId="{586A0591-06C6-4FE6-AD7F-9398E972B8A3}" type="parTrans" cxnId="{7B377396-EA89-49C1-AEB8-A56B931106D1}">
      <dgm:prSet/>
      <dgm:spPr/>
      <dgm:t>
        <a:bodyPr/>
        <a:lstStyle/>
        <a:p>
          <a:endParaRPr lang="ru-RU"/>
        </a:p>
      </dgm:t>
    </dgm:pt>
    <dgm:pt modelId="{50F9ABA4-9F70-4043-BFB9-4BA847493778}" type="sibTrans" cxnId="{7B377396-EA89-49C1-AEB8-A56B931106D1}">
      <dgm:prSet/>
      <dgm:spPr/>
      <dgm:t>
        <a:bodyPr/>
        <a:lstStyle/>
        <a:p>
          <a:endParaRPr lang="ru-RU"/>
        </a:p>
      </dgm:t>
    </dgm:pt>
    <dgm:pt modelId="{53520F0E-F1A5-43F5-9978-EC33A0CD2663}">
      <dgm:prSet/>
      <dgm:spPr/>
      <dgm:t>
        <a:bodyPr/>
        <a:lstStyle/>
        <a:p>
          <a:r>
            <a:rPr lang="en-US" dirty="0"/>
            <a:t>Apple $</a:t>
          </a:r>
          <a:r>
            <a:rPr lang="uk-UA" dirty="0"/>
            <a:t>391.1</a:t>
          </a:r>
          <a:r>
            <a:rPr lang="en-US" dirty="0"/>
            <a:t>	 </a:t>
          </a:r>
        </a:p>
      </dgm:t>
    </dgm:pt>
    <dgm:pt modelId="{A0A9D72E-1789-4436-9333-E8C660ADEE89}" type="parTrans" cxnId="{64850247-2F11-46A8-A73C-0017D4FC8046}">
      <dgm:prSet/>
      <dgm:spPr/>
      <dgm:t>
        <a:bodyPr/>
        <a:lstStyle/>
        <a:p>
          <a:endParaRPr lang="ru-RU"/>
        </a:p>
      </dgm:t>
    </dgm:pt>
    <dgm:pt modelId="{57D0B84F-94AA-4C07-97E9-51373AAADB44}" type="sibTrans" cxnId="{64850247-2F11-46A8-A73C-0017D4FC8046}">
      <dgm:prSet/>
      <dgm:spPr/>
      <dgm:t>
        <a:bodyPr/>
        <a:lstStyle/>
        <a:p>
          <a:endParaRPr lang="ru-RU"/>
        </a:p>
      </dgm:t>
    </dgm:pt>
    <dgm:pt modelId="{1D9B487C-7430-4C4A-AF65-C2384B947009}">
      <dgm:prSet/>
      <dgm:spPr/>
      <dgm:t>
        <a:bodyPr/>
        <a:lstStyle/>
        <a:p>
          <a:r>
            <a:rPr lang="en-US" dirty="0"/>
            <a:t>Sinopec Group $4</a:t>
          </a:r>
          <a:r>
            <a:rPr lang="uk-UA" dirty="0"/>
            <a:t>07</a:t>
          </a:r>
          <a:r>
            <a:rPr lang="en-US" dirty="0"/>
            <a:t>.7</a:t>
          </a:r>
          <a:endParaRPr lang="pt-BR" dirty="0"/>
        </a:p>
      </dgm:t>
    </dgm:pt>
    <dgm:pt modelId="{A04B350E-FDBC-44C3-B9C6-7BB899027E3F}" type="parTrans" cxnId="{B6D86BCD-B839-4F80-BFBB-22383E2DC965}">
      <dgm:prSet/>
      <dgm:spPr/>
      <dgm:t>
        <a:bodyPr/>
        <a:lstStyle/>
        <a:p>
          <a:endParaRPr lang="uk-UA"/>
        </a:p>
      </dgm:t>
    </dgm:pt>
    <dgm:pt modelId="{3B06C086-F63D-476D-B5BE-FEA5589B2F28}" type="sibTrans" cxnId="{B6D86BCD-B839-4F80-BFBB-22383E2DC965}">
      <dgm:prSet/>
      <dgm:spPr/>
      <dgm:t>
        <a:bodyPr/>
        <a:lstStyle/>
        <a:p>
          <a:endParaRPr lang="uk-UA"/>
        </a:p>
      </dgm:t>
    </dgm:pt>
    <dgm:pt modelId="{C225CC76-BA55-4744-8060-B87D2F3488DB}">
      <dgm:prSet/>
      <dgm:spPr/>
      <dgm:t>
        <a:bodyPr/>
        <a:lstStyle/>
        <a:p>
          <a:r>
            <a:rPr lang="en-US" dirty="0"/>
            <a:t>CVS Health</a:t>
          </a:r>
        </a:p>
        <a:p>
          <a:r>
            <a:rPr lang="en-US" dirty="0"/>
            <a:t>$372.8 </a:t>
          </a:r>
          <a:endParaRPr lang="uk-UA" dirty="0"/>
        </a:p>
      </dgm:t>
    </dgm:pt>
    <dgm:pt modelId="{BDACFD28-0786-43D1-B889-236B53E6B347}" type="parTrans" cxnId="{D668B7B0-6A48-4221-BF99-4420C67C6410}">
      <dgm:prSet/>
      <dgm:spPr/>
      <dgm:t>
        <a:bodyPr/>
        <a:lstStyle/>
        <a:p>
          <a:endParaRPr lang="uk-UA"/>
        </a:p>
      </dgm:t>
    </dgm:pt>
    <dgm:pt modelId="{A5B0BB2E-D47F-466C-B223-75418786D6EC}" type="sibTrans" cxnId="{D668B7B0-6A48-4221-BF99-4420C67C6410}">
      <dgm:prSet/>
      <dgm:spPr/>
      <dgm:t>
        <a:bodyPr/>
        <a:lstStyle/>
        <a:p>
          <a:endParaRPr lang="uk-UA"/>
        </a:p>
      </dgm:t>
    </dgm:pt>
    <dgm:pt modelId="{802153B6-9BC1-4FE0-A2FF-638BA63EC5BA}" type="pres">
      <dgm:prSet presAssocID="{DC46F966-7321-4444-8C5C-D997D444D9FB}" presName="diagram" presStyleCnt="0">
        <dgm:presLayoutVars>
          <dgm:dir/>
          <dgm:resizeHandles val="exact"/>
        </dgm:presLayoutVars>
      </dgm:prSet>
      <dgm:spPr/>
    </dgm:pt>
    <dgm:pt modelId="{6E03A2D4-6BF7-4038-8423-F893E1BF0206}" type="pres">
      <dgm:prSet presAssocID="{9E7E2D55-2097-4E7D-8D0B-EA33E68AE66D}" presName="node" presStyleLbl="node1" presStyleIdx="0" presStyleCnt="10">
        <dgm:presLayoutVars>
          <dgm:bulletEnabled val="1"/>
        </dgm:presLayoutVars>
      </dgm:prSet>
      <dgm:spPr/>
    </dgm:pt>
    <dgm:pt modelId="{80DCE73F-7150-49BE-B079-09F4984D53DB}" type="pres">
      <dgm:prSet presAssocID="{1B21C583-9339-4488-A175-A2359299681E}" presName="sibTrans" presStyleCnt="0"/>
      <dgm:spPr/>
    </dgm:pt>
    <dgm:pt modelId="{CDC3A140-8423-45FC-91BA-9AA33F52D26B}" type="pres">
      <dgm:prSet presAssocID="{8906E0BA-EFE9-4E5B-AE55-00FAD02759F3}" presName="node" presStyleLbl="node1" presStyleIdx="1" presStyleCnt="10">
        <dgm:presLayoutVars>
          <dgm:bulletEnabled val="1"/>
        </dgm:presLayoutVars>
      </dgm:prSet>
      <dgm:spPr/>
    </dgm:pt>
    <dgm:pt modelId="{5BA361DE-FB76-4408-A33D-7D17CCE7384C}" type="pres">
      <dgm:prSet presAssocID="{58AEEA76-EC87-46C1-BC0F-1F561EE4DC27}" presName="sibTrans" presStyleCnt="0"/>
      <dgm:spPr/>
    </dgm:pt>
    <dgm:pt modelId="{112497CE-ED28-4B30-8362-1331F1BA8B58}" type="pres">
      <dgm:prSet presAssocID="{C9CFF6DA-B8C9-4E62-B767-D87916A70964}" presName="node" presStyleLbl="node1" presStyleIdx="2" presStyleCnt="10">
        <dgm:presLayoutVars>
          <dgm:bulletEnabled val="1"/>
        </dgm:presLayoutVars>
      </dgm:prSet>
      <dgm:spPr/>
    </dgm:pt>
    <dgm:pt modelId="{B43CB13C-6B19-4B60-B690-797E392CFBB2}" type="pres">
      <dgm:prSet presAssocID="{3C2FEF2D-EB7D-4565-BA6D-979E21F00204}" presName="sibTrans" presStyleCnt="0"/>
      <dgm:spPr/>
    </dgm:pt>
    <dgm:pt modelId="{4B0B17AF-1449-4290-A9E6-9332FCEF417F}" type="pres">
      <dgm:prSet presAssocID="{FB8E445E-3C06-4221-8F1B-9A695DF495C3}" presName="node" presStyleLbl="node1" presStyleIdx="3" presStyleCnt="10">
        <dgm:presLayoutVars>
          <dgm:bulletEnabled val="1"/>
        </dgm:presLayoutVars>
      </dgm:prSet>
      <dgm:spPr/>
    </dgm:pt>
    <dgm:pt modelId="{77913F20-C253-4F72-9EE4-F717C88BB0F5}" type="pres">
      <dgm:prSet presAssocID="{42D15032-FCF2-4C4B-B80C-A4261DD432A8}" presName="sibTrans" presStyleCnt="0"/>
      <dgm:spPr/>
    </dgm:pt>
    <dgm:pt modelId="{C9F699E3-E7BF-4997-B339-07F81CC2D603}" type="pres">
      <dgm:prSet presAssocID="{5A3B87CE-93EE-4D1A-9064-B23B2E4BBF92}" presName="node" presStyleLbl="node1" presStyleIdx="4" presStyleCnt="10">
        <dgm:presLayoutVars>
          <dgm:bulletEnabled val="1"/>
        </dgm:presLayoutVars>
      </dgm:prSet>
      <dgm:spPr/>
    </dgm:pt>
    <dgm:pt modelId="{AB05FA9D-A27F-4BDA-AD3D-38F775FDD2B8}" type="pres">
      <dgm:prSet presAssocID="{50F9ABA4-9F70-4043-BFB9-4BA847493778}" presName="sibTrans" presStyleCnt="0"/>
      <dgm:spPr/>
    </dgm:pt>
    <dgm:pt modelId="{2D9E1E1C-E1CC-49F4-B908-1011C0C4D197}" type="pres">
      <dgm:prSet presAssocID="{1D9B487C-7430-4C4A-AF65-C2384B947009}" presName="node" presStyleLbl="node1" presStyleIdx="5" presStyleCnt="10">
        <dgm:presLayoutVars>
          <dgm:bulletEnabled val="1"/>
        </dgm:presLayoutVars>
      </dgm:prSet>
      <dgm:spPr/>
    </dgm:pt>
    <dgm:pt modelId="{61F43603-365D-47E0-95EF-1F76065FB126}" type="pres">
      <dgm:prSet presAssocID="{3B06C086-F63D-476D-B5BE-FEA5589B2F28}" presName="sibTrans" presStyleCnt="0"/>
      <dgm:spPr/>
    </dgm:pt>
    <dgm:pt modelId="{029F2EA3-9A86-4E25-998E-ADB4D670B875}" type="pres">
      <dgm:prSet presAssocID="{33A9BE49-A6BB-4B4F-AE3D-2508F4553824}" presName="node" presStyleLbl="node1" presStyleIdx="6" presStyleCnt="10">
        <dgm:presLayoutVars>
          <dgm:bulletEnabled val="1"/>
        </dgm:presLayoutVars>
      </dgm:prSet>
      <dgm:spPr/>
    </dgm:pt>
    <dgm:pt modelId="{F0ECFE41-7DB2-4DDF-9112-2EFB3D09C75B}" type="pres">
      <dgm:prSet presAssocID="{3F4795BC-6AB1-4566-970C-B9A3BC20121E}" presName="sibTrans" presStyleCnt="0"/>
      <dgm:spPr/>
    </dgm:pt>
    <dgm:pt modelId="{E4599402-B188-409B-949D-542A545DDBA5}" type="pres">
      <dgm:prSet presAssocID="{53520F0E-F1A5-43F5-9978-EC33A0CD2663}" presName="node" presStyleLbl="node1" presStyleIdx="7" presStyleCnt="10">
        <dgm:presLayoutVars>
          <dgm:bulletEnabled val="1"/>
        </dgm:presLayoutVars>
      </dgm:prSet>
      <dgm:spPr/>
    </dgm:pt>
    <dgm:pt modelId="{9EFC23FF-0AD3-4034-953A-77B4AD16C536}" type="pres">
      <dgm:prSet presAssocID="{57D0B84F-94AA-4C07-97E9-51373AAADB44}" presName="sibTrans" presStyleCnt="0"/>
      <dgm:spPr/>
    </dgm:pt>
    <dgm:pt modelId="{674E162B-3911-4842-8A8F-5BE8FACC1BD6}" type="pres">
      <dgm:prSet presAssocID="{C225CC76-BA55-4744-8060-B87D2F3488DB}" presName="node" presStyleLbl="node1" presStyleIdx="8" presStyleCnt="10">
        <dgm:presLayoutVars>
          <dgm:bulletEnabled val="1"/>
        </dgm:presLayoutVars>
      </dgm:prSet>
      <dgm:spPr/>
    </dgm:pt>
    <dgm:pt modelId="{7B5898BA-D23E-44D0-8A14-5D067141B21E}" type="pres">
      <dgm:prSet presAssocID="{A5B0BB2E-D47F-466C-B223-75418786D6EC}" presName="sibTrans" presStyleCnt="0"/>
      <dgm:spPr/>
    </dgm:pt>
    <dgm:pt modelId="{5A38C640-3B12-499E-A2FB-562E38FABCAC}" type="pres">
      <dgm:prSet presAssocID="{9773D580-1794-4E12-A885-0C3169B0B4FE}" presName="node" presStyleLbl="node1" presStyleIdx="9" presStyleCnt="10">
        <dgm:presLayoutVars>
          <dgm:bulletEnabled val="1"/>
        </dgm:presLayoutVars>
      </dgm:prSet>
      <dgm:spPr/>
    </dgm:pt>
  </dgm:ptLst>
  <dgm:cxnLst>
    <dgm:cxn modelId="{00D0CE19-F46F-4B31-8185-668F81408531}" type="presOf" srcId="{8906E0BA-EFE9-4E5B-AE55-00FAD02759F3}" destId="{CDC3A140-8423-45FC-91BA-9AA33F52D26B}" srcOrd="0" destOrd="0" presId="urn:microsoft.com/office/officeart/2005/8/layout/default"/>
    <dgm:cxn modelId="{26045E1C-D129-405E-9F02-5B9213C706F8}" type="presOf" srcId="{C225CC76-BA55-4744-8060-B87D2F3488DB}" destId="{674E162B-3911-4842-8A8F-5BE8FACC1BD6}" srcOrd="0" destOrd="0" presId="urn:microsoft.com/office/officeart/2005/8/layout/default"/>
    <dgm:cxn modelId="{4E0F1C1F-607F-470C-ACFF-4998DB1177AF}" type="presOf" srcId="{1D9B487C-7430-4C4A-AF65-C2384B947009}" destId="{2D9E1E1C-E1CC-49F4-B908-1011C0C4D197}" srcOrd="0" destOrd="0" presId="urn:microsoft.com/office/officeart/2005/8/layout/default"/>
    <dgm:cxn modelId="{A77A4736-CC03-4E1B-B983-610A67FF8082}" srcId="{DC46F966-7321-4444-8C5C-D997D444D9FB}" destId="{8906E0BA-EFE9-4E5B-AE55-00FAD02759F3}" srcOrd="1" destOrd="0" parTransId="{F7DF17EB-3DC1-439B-8FBF-13CD86EF398D}" sibTransId="{58AEEA76-EC87-46C1-BC0F-1F561EE4DC27}"/>
    <dgm:cxn modelId="{64850247-2F11-46A8-A73C-0017D4FC8046}" srcId="{DC46F966-7321-4444-8C5C-D997D444D9FB}" destId="{53520F0E-F1A5-43F5-9978-EC33A0CD2663}" srcOrd="7" destOrd="0" parTransId="{A0A9D72E-1789-4436-9333-E8C660ADEE89}" sibTransId="{57D0B84F-94AA-4C07-97E9-51373AAADB44}"/>
    <dgm:cxn modelId="{9DC5956F-2449-4FC8-B785-BE4F049C3E8F}" type="presOf" srcId="{53520F0E-F1A5-43F5-9978-EC33A0CD2663}" destId="{E4599402-B188-409B-949D-542A545DDBA5}" srcOrd="0" destOrd="0" presId="urn:microsoft.com/office/officeart/2005/8/layout/default"/>
    <dgm:cxn modelId="{D0CD1287-99C3-4E88-BB4B-41FD5C658D74}" type="presOf" srcId="{33A9BE49-A6BB-4B4F-AE3D-2508F4553824}" destId="{029F2EA3-9A86-4E25-998E-ADB4D670B875}" srcOrd="0" destOrd="0" presId="urn:microsoft.com/office/officeart/2005/8/layout/default"/>
    <dgm:cxn modelId="{5CFF6496-643E-4DBA-9CA8-88D306C16AC5}" type="presOf" srcId="{9773D580-1794-4E12-A885-0C3169B0B4FE}" destId="{5A38C640-3B12-499E-A2FB-562E38FABCAC}" srcOrd="0" destOrd="0" presId="urn:microsoft.com/office/officeart/2005/8/layout/default"/>
    <dgm:cxn modelId="{7B377396-EA89-49C1-AEB8-A56B931106D1}" srcId="{DC46F966-7321-4444-8C5C-D997D444D9FB}" destId="{5A3B87CE-93EE-4D1A-9064-B23B2E4BBF92}" srcOrd="4" destOrd="0" parTransId="{586A0591-06C6-4FE6-AD7F-9398E972B8A3}" sibTransId="{50F9ABA4-9F70-4043-BFB9-4BA847493778}"/>
    <dgm:cxn modelId="{C1C52BA5-D193-40D9-BBB7-DA7C2E3B6160}" srcId="{DC46F966-7321-4444-8C5C-D997D444D9FB}" destId="{C9CFF6DA-B8C9-4E62-B767-D87916A70964}" srcOrd="2" destOrd="0" parTransId="{C6D1065B-3A34-413D-AD9C-5CB41289A34F}" sibTransId="{3C2FEF2D-EB7D-4565-BA6D-979E21F00204}"/>
    <dgm:cxn modelId="{51FF48A9-5198-4B3C-96A5-B7EE69196D37}" type="presOf" srcId="{FB8E445E-3C06-4221-8F1B-9A695DF495C3}" destId="{4B0B17AF-1449-4290-A9E6-9332FCEF417F}" srcOrd="0" destOrd="0" presId="urn:microsoft.com/office/officeart/2005/8/layout/default"/>
    <dgm:cxn modelId="{429A34AE-95E4-4577-9DE0-002EF3204C86}" srcId="{DC46F966-7321-4444-8C5C-D997D444D9FB}" destId="{9773D580-1794-4E12-A885-0C3169B0B4FE}" srcOrd="9" destOrd="0" parTransId="{EBF094AE-CA5B-4131-BC24-062D47A15856}" sibTransId="{9B7E4A1C-FC13-43B7-ABC9-A7CC5B33285C}"/>
    <dgm:cxn modelId="{D668B7B0-6A48-4221-BF99-4420C67C6410}" srcId="{DC46F966-7321-4444-8C5C-D997D444D9FB}" destId="{C225CC76-BA55-4744-8060-B87D2F3488DB}" srcOrd="8" destOrd="0" parTransId="{BDACFD28-0786-43D1-B889-236B53E6B347}" sibTransId="{A5B0BB2E-D47F-466C-B223-75418786D6EC}"/>
    <dgm:cxn modelId="{46AF82B3-C962-4A0D-B39C-4A67285E241C}" srcId="{DC46F966-7321-4444-8C5C-D997D444D9FB}" destId="{FB8E445E-3C06-4221-8F1B-9A695DF495C3}" srcOrd="3" destOrd="0" parTransId="{098176E1-2576-48A5-A062-8AA3C50D4A2F}" sibTransId="{42D15032-FCF2-4C4B-B80C-A4261DD432A8}"/>
    <dgm:cxn modelId="{B6D86BCD-B839-4F80-BFBB-22383E2DC965}" srcId="{DC46F966-7321-4444-8C5C-D997D444D9FB}" destId="{1D9B487C-7430-4C4A-AF65-C2384B947009}" srcOrd="5" destOrd="0" parTransId="{A04B350E-FDBC-44C3-B9C6-7BB899027E3F}" sibTransId="{3B06C086-F63D-476D-B5BE-FEA5589B2F28}"/>
    <dgm:cxn modelId="{1435E0D2-B4B4-4F04-B63A-A07850453D70}" type="presOf" srcId="{5A3B87CE-93EE-4D1A-9064-B23B2E4BBF92}" destId="{C9F699E3-E7BF-4997-B339-07F81CC2D603}" srcOrd="0" destOrd="0" presId="urn:microsoft.com/office/officeart/2005/8/layout/default"/>
    <dgm:cxn modelId="{CF0A64E3-EED1-406B-ADCC-6136943A3654}" srcId="{DC46F966-7321-4444-8C5C-D997D444D9FB}" destId="{33A9BE49-A6BB-4B4F-AE3D-2508F4553824}" srcOrd="6" destOrd="0" parTransId="{ADA1C6A8-7171-42C3-A0AF-61F52F22E43B}" sibTransId="{3F4795BC-6AB1-4566-970C-B9A3BC20121E}"/>
    <dgm:cxn modelId="{6A3928E9-8881-424D-94E4-4C1E9A4148F3}" type="presOf" srcId="{9E7E2D55-2097-4E7D-8D0B-EA33E68AE66D}" destId="{6E03A2D4-6BF7-4038-8423-F893E1BF0206}" srcOrd="0" destOrd="0" presId="urn:microsoft.com/office/officeart/2005/8/layout/default"/>
    <dgm:cxn modelId="{6D2BD1EB-F8AB-4BF0-852B-2D37EE559BBC}" type="presOf" srcId="{DC46F966-7321-4444-8C5C-D997D444D9FB}" destId="{802153B6-9BC1-4FE0-A2FF-638BA63EC5BA}" srcOrd="0" destOrd="0" presId="urn:microsoft.com/office/officeart/2005/8/layout/default"/>
    <dgm:cxn modelId="{DFB4CEEF-CABE-45D8-9641-E480F3BDA0A2}" srcId="{DC46F966-7321-4444-8C5C-D997D444D9FB}" destId="{9E7E2D55-2097-4E7D-8D0B-EA33E68AE66D}" srcOrd="0" destOrd="0" parTransId="{3172E107-148A-4A42-B5F7-CC85D7A974F5}" sibTransId="{1B21C583-9339-4488-A175-A2359299681E}"/>
    <dgm:cxn modelId="{DF6D8BF8-037B-45EB-96D7-910CE11FFD33}" type="presOf" srcId="{C9CFF6DA-B8C9-4E62-B767-D87916A70964}" destId="{112497CE-ED28-4B30-8362-1331F1BA8B58}" srcOrd="0" destOrd="0" presId="urn:microsoft.com/office/officeart/2005/8/layout/default"/>
    <dgm:cxn modelId="{CA93BE02-FE88-4E26-9905-1690E4FE61E1}" type="presParOf" srcId="{802153B6-9BC1-4FE0-A2FF-638BA63EC5BA}" destId="{6E03A2D4-6BF7-4038-8423-F893E1BF0206}" srcOrd="0" destOrd="0" presId="urn:microsoft.com/office/officeart/2005/8/layout/default"/>
    <dgm:cxn modelId="{79B14AB3-C6D2-4E7B-B43C-F3281A40DC4B}" type="presParOf" srcId="{802153B6-9BC1-4FE0-A2FF-638BA63EC5BA}" destId="{80DCE73F-7150-49BE-B079-09F4984D53DB}" srcOrd="1" destOrd="0" presId="urn:microsoft.com/office/officeart/2005/8/layout/default"/>
    <dgm:cxn modelId="{323FE53A-6B6C-4A59-9791-544E3C39119B}" type="presParOf" srcId="{802153B6-9BC1-4FE0-A2FF-638BA63EC5BA}" destId="{CDC3A140-8423-45FC-91BA-9AA33F52D26B}" srcOrd="2" destOrd="0" presId="urn:microsoft.com/office/officeart/2005/8/layout/default"/>
    <dgm:cxn modelId="{81B1447F-3757-440C-B59A-8779E65D7669}" type="presParOf" srcId="{802153B6-9BC1-4FE0-A2FF-638BA63EC5BA}" destId="{5BA361DE-FB76-4408-A33D-7D17CCE7384C}" srcOrd="3" destOrd="0" presId="urn:microsoft.com/office/officeart/2005/8/layout/default"/>
    <dgm:cxn modelId="{F713B12C-4DDE-423D-BCB2-6E38C8278E7D}" type="presParOf" srcId="{802153B6-9BC1-4FE0-A2FF-638BA63EC5BA}" destId="{112497CE-ED28-4B30-8362-1331F1BA8B58}" srcOrd="4" destOrd="0" presId="urn:microsoft.com/office/officeart/2005/8/layout/default"/>
    <dgm:cxn modelId="{40714CEB-EA2D-4603-B5DE-AA2483A1AFF7}" type="presParOf" srcId="{802153B6-9BC1-4FE0-A2FF-638BA63EC5BA}" destId="{B43CB13C-6B19-4B60-B690-797E392CFBB2}" srcOrd="5" destOrd="0" presId="urn:microsoft.com/office/officeart/2005/8/layout/default"/>
    <dgm:cxn modelId="{14C3E2B2-1087-4AA8-A030-FAA6E50091B5}" type="presParOf" srcId="{802153B6-9BC1-4FE0-A2FF-638BA63EC5BA}" destId="{4B0B17AF-1449-4290-A9E6-9332FCEF417F}" srcOrd="6" destOrd="0" presId="urn:microsoft.com/office/officeart/2005/8/layout/default"/>
    <dgm:cxn modelId="{C756960D-BAC3-4F73-BFE0-1B3DFCCB4552}" type="presParOf" srcId="{802153B6-9BC1-4FE0-A2FF-638BA63EC5BA}" destId="{77913F20-C253-4F72-9EE4-F717C88BB0F5}" srcOrd="7" destOrd="0" presId="urn:microsoft.com/office/officeart/2005/8/layout/default"/>
    <dgm:cxn modelId="{8A3E5BA2-14F1-4B71-BE00-01D663DF7E00}" type="presParOf" srcId="{802153B6-9BC1-4FE0-A2FF-638BA63EC5BA}" destId="{C9F699E3-E7BF-4997-B339-07F81CC2D603}" srcOrd="8" destOrd="0" presId="urn:microsoft.com/office/officeart/2005/8/layout/default"/>
    <dgm:cxn modelId="{99D49E9C-FA32-46C7-85D7-A4B373BA5A9E}" type="presParOf" srcId="{802153B6-9BC1-4FE0-A2FF-638BA63EC5BA}" destId="{AB05FA9D-A27F-4BDA-AD3D-38F775FDD2B8}" srcOrd="9" destOrd="0" presId="urn:microsoft.com/office/officeart/2005/8/layout/default"/>
    <dgm:cxn modelId="{812FFBCA-F306-4764-B7B3-8BE51377EFC1}" type="presParOf" srcId="{802153B6-9BC1-4FE0-A2FF-638BA63EC5BA}" destId="{2D9E1E1C-E1CC-49F4-B908-1011C0C4D197}" srcOrd="10" destOrd="0" presId="urn:microsoft.com/office/officeart/2005/8/layout/default"/>
    <dgm:cxn modelId="{983A9C5C-5889-4278-99A8-C51C572A3FB1}" type="presParOf" srcId="{802153B6-9BC1-4FE0-A2FF-638BA63EC5BA}" destId="{61F43603-365D-47E0-95EF-1F76065FB126}" srcOrd="11" destOrd="0" presId="urn:microsoft.com/office/officeart/2005/8/layout/default"/>
    <dgm:cxn modelId="{5B156CA5-CC37-4B8E-B9B1-F6F4BC4A8D14}" type="presParOf" srcId="{802153B6-9BC1-4FE0-A2FF-638BA63EC5BA}" destId="{029F2EA3-9A86-4E25-998E-ADB4D670B875}" srcOrd="12" destOrd="0" presId="urn:microsoft.com/office/officeart/2005/8/layout/default"/>
    <dgm:cxn modelId="{0B034565-2C03-4D7D-A835-E506D8EA1D3D}" type="presParOf" srcId="{802153B6-9BC1-4FE0-A2FF-638BA63EC5BA}" destId="{F0ECFE41-7DB2-4DDF-9112-2EFB3D09C75B}" srcOrd="13" destOrd="0" presId="urn:microsoft.com/office/officeart/2005/8/layout/default"/>
    <dgm:cxn modelId="{6D02CCE1-5321-4F02-AFF6-D6C9CD42A243}" type="presParOf" srcId="{802153B6-9BC1-4FE0-A2FF-638BA63EC5BA}" destId="{E4599402-B188-409B-949D-542A545DDBA5}" srcOrd="14" destOrd="0" presId="urn:microsoft.com/office/officeart/2005/8/layout/default"/>
    <dgm:cxn modelId="{52D0B113-A32C-4210-8BC9-EEC7A67980CE}" type="presParOf" srcId="{802153B6-9BC1-4FE0-A2FF-638BA63EC5BA}" destId="{9EFC23FF-0AD3-4034-953A-77B4AD16C536}" srcOrd="15" destOrd="0" presId="urn:microsoft.com/office/officeart/2005/8/layout/default"/>
    <dgm:cxn modelId="{762A3AF5-224B-4D90-B99A-A0A41750E62C}" type="presParOf" srcId="{802153B6-9BC1-4FE0-A2FF-638BA63EC5BA}" destId="{674E162B-3911-4842-8A8F-5BE8FACC1BD6}" srcOrd="16" destOrd="0" presId="urn:microsoft.com/office/officeart/2005/8/layout/default"/>
    <dgm:cxn modelId="{592E97D0-FBDA-496A-B5DE-608FFF2501FF}" type="presParOf" srcId="{802153B6-9BC1-4FE0-A2FF-638BA63EC5BA}" destId="{7B5898BA-D23E-44D0-8A14-5D067141B21E}" srcOrd="17" destOrd="0" presId="urn:microsoft.com/office/officeart/2005/8/layout/default"/>
    <dgm:cxn modelId="{B928AFED-A25B-4281-B6D7-C8F8CC6078D5}" type="presParOf" srcId="{802153B6-9BC1-4FE0-A2FF-638BA63EC5BA}" destId="{5A38C640-3B12-499E-A2FB-562E38FABCA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68F1C-1027-40FF-992B-45F6EDF38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E5DC1-8B13-4618-A43A-44CA25D3F891}">
      <dgm:prSet custT="1"/>
      <dgm:spPr/>
      <dgm:t>
        <a:bodyPr/>
        <a:lstStyle/>
        <a:p>
          <a:r>
            <a:rPr lang="ru-RU" altLang="ru-RU" sz="4800" b="1" i="1" dirty="0" err="1">
              <a:latin typeface="Calibri" panose="020F0502020204030204" pitchFamily="34" charset="0"/>
              <a:cs typeface="Calibri" panose="020F0502020204030204" pitchFamily="34" charset="0"/>
            </a:rPr>
            <a:t>Зовнішні</a:t>
          </a:r>
          <a:r>
            <a:rPr lang="ru-RU" altLang="ru-RU" sz="4800" b="1" i="1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4800" dirty="0"/>
        </a:p>
      </dgm:t>
    </dgm:pt>
    <dgm:pt modelId="{B647B5D2-93CB-4521-BCEA-3286075810AD}" type="parTrans" cxnId="{14CDBA13-387B-48FE-A9A6-149DAC346BD7}">
      <dgm:prSet/>
      <dgm:spPr/>
      <dgm:t>
        <a:bodyPr/>
        <a:lstStyle/>
        <a:p>
          <a:endParaRPr lang="en-US"/>
        </a:p>
      </dgm:t>
    </dgm:pt>
    <dgm:pt modelId="{05FFE22D-3FB8-4F41-9CEF-79941C037D7D}" type="sibTrans" cxnId="{14CDBA13-387B-48FE-A9A6-149DAC346BD7}">
      <dgm:prSet/>
      <dgm:spPr/>
      <dgm:t>
        <a:bodyPr/>
        <a:lstStyle/>
        <a:p>
          <a:endParaRPr lang="en-US"/>
        </a:p>
      </dgm:t>
    </dgm:pt>
    <dgm:pt modelId="{8A6F2E40-BD85-4D39-B280-967922BF2DD9}">
      <dgm:prSet custT="1"/>
      <dgm:spPr/>
      <dgm:t>
        <a:bodyPr/>
        <a:lstStyle/>
        <a:p>
          <a:r>
            <a:rPr lang="ru-RU" sz="3600" dirty="0" err="1">
              <a:latin typeface="Calibri" panose="020F0502020204030204" pitchFamily="34" charset="0"/>
              <a:cs typeface="Calibri" panose="020F0502020204030204" pitchFamily="34" charset="0"/>
            </a:rPr>
            <a:t>геополітичні</a:t>
          </a:r>
          <a:r>
            <a:rPr lang="ru-RU" sz="51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B0C2F646-7199-46E2-97B0-AA84EABA9979}" type="parTrans" cxnId="{CE1EF0EB-87F7-455C-9DCD-D6E8B112294A}">
      <dgm:prSet/>
      <dgm:spPr/>
      <dgm:t>
        <a:bodyPr/>
        <a:lstStyle/>
        <a:p>
          <a:endParaRPr lang="ru-RU"/>
        </a:p>
      </dgm:t>
    </dgm:pt>
    <dgm:pt modelId="{D023E567-F99A-4C89-8B70-565AD2E25618}" type="sibTrans" cxnId="{CE1EF0EB-87F7-455C-9DCD-D6E8B112294A}">
      <dgm:prSet/>
      <dgm:spPr/>
      <dgm:t>
        <a:bodyPr/>
        <a:lstStyle/>
        <a:p>
          <a:endParaRPr lang="ru-RU"/>
        </a:p>
      </dgm:t>
    </dgm:pt>
    <dgm:pt modelId="{EB1141C4-2275-4C13-B444-856FEB253D9E}">
      <dgm:prSet custT="1"/>
      <dgm:spPr/>
      <dgm:t>
        <a:bodyPr/>
        <a:lstStyle/>
        <a:p>
          <a:r>
            <a:rPr lang="ru-RU" sz="3600" dirty="0" err="1">
              <a:latin typeface="Calibri" panose="020F0502020204030204" pitchFamily="34" charset="0"/>
              <a:cs typeface="Calibri" panose="020F0502020204030204" pitchFamily="34" charset="0"/>
            </a:rPr>
            <a:t>інституційні</a:t>
          </a:r>
          <a:r>
            <a:rPr lang="ru-RU" sz="51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3F47ECC-F0AC-4AB9-8781-8019CAE40695}" type="parTrans" cxnId="{AAA575E0-F102-48C9-867D-8F868BDEB6FF}">
      <dgm:prSet/>
      <dgm:spPr/>
      <dgm:t>
        <a:bodyPr/>
        <a:lstStyle/>
        <a:p>
          <a:endParaRPr lang="ru-RU"/>
        </a:p>
      </dgm:t>
    </dgm:pt>
    <dgm:pt modelId="{63220222-9979-44D1-ACDB-CEC87FFC9092}" type="sibTrans" cxnId="{AAA575E0-F102-48C9-867D-8F868BDEB6FF}">
      <dgm:prSet/>
      <dgm:spPr/>
      <dgm:t>
        <a:bodyPr/>
        <a:lstStyle/>
        <a:p>
          <a:endParaRPr lang="ru-RU"/>
        </a:p>
      </dgm:t>
    </dgm:pt>
    <dgm:pt modelId="{C2527389-74FB-4E00-887A-851B27A96D82}">
      <dgm:prSet custT="1"/>
      <dgm:spPr/>
      <dgm:t>
        <a:bodyPr/>
        <a:lstStyle/>
        <a:p>
          <a:r>
            <a:rPr lang="ru-RU" sz="3600" dirty="0" err="1">
              <a:latin typeface="Calibri" panose="020F0502020204030204" pitchFamily="34" charset="0"/>
              <a:cs typeface="Calibri" panose="020F0502020204030204" pitchFamily="34" charset="0"/>
            </a:rPr>
            <a:t>регіонально-інтеграційні</a:t>
          </a:r>
          <a:endParaRPr lang="ru-RU" sz="5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FD5ABD-5088-4DBE-BA0B-1A188837541A}" type="parTrans" cxnId="{8D09054C-8F32-4B5D-8381-AFD0F1F5B9E0}">
      <dgm:prSet/>
      <dgm:spPr/>
      <dgm:t>
        <a:bodyPr/>
        <a:lstStyle/>
        <a:p>
          <a:endParaRPr lang="ru-RU"/>
        </a:p>
      </dgm:t>
    </dgm:pt>
    <dgm:pt modelId="{17F8FB82-3172-440C-AA5D-00B356BA594B}" type="sibTrans" cxnId="{8D09054C-8F32-4B5D-8381-AFD0F1F5B9E0}">
      <dgm:prSet/>
      <dgm:spPr/>
      <dgm:t>
        <a:bodyPr/>
        <a:lstStyle/>
        <a:p>
          <a:endParaRPr lang="ru-RU"/>
        </a:p>
      </dgm:t>
    </dgm:pt>
    <dgm:pt modelId="{FFD2AA37-FAA5-47FD-A873-9ED44425DB05}" type="pres">
      <dgm:prSet presAssocID="{32068F1C-1027-40FF-992B-45F6EDF38804}" presName="linear" presStyleCnt="0">
        <dgm:presLayoutVars>
          <dgm:animLvl val="lvl"/>
          <dgm:resizeHandles val="exact"/>
        </dgm:presLayoutVars>
      </dgm:prSet>
      <dgm:spPr/>
    </dgm:pt>
    <dgm:pt modelId="{45D83EF5-62C6-40BF-876E-56B9A4417094}" type="pres">
      <dgm:prSet presAssocID="{295E5DC1-8B13-4618-A43A-44CA25D3F8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EBD2C6E-7D25-4F0D-9A29-9545BB47B53A}" type="pres">
      <dgm:prSet presAssocID="{295E5DC1-8B13-4618-A43A-44CA25D3F8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417200A-57EB-4B2E-9B16-2D97884CEBBE}" type="presOf" srcId="{32068F1C-1027-40FF-992B-45F6EDF38804}" destId="{FFD2AA37-FAA5-47FD-A873-9ED44425DB05}" srcOrd="0" destOrd="0" presId="urn:microsoft.com/office/officeart/2005/8/layout/vList2"/>
    <dgm:cxn modelId="{14CDBA13-387B-48FE-A9A6-149DAC346BD7}" srcId="{32068F1C-1027-40FF-992B-45F6EDF38804}" destId="{295E5DC1-8B13-4618-A43A-44CA25D3F891}" srcOrd="0" destOrd="0" parTransId="{B647B5D2-93CB-4521-BCEA-3286075810AD}" sibTransId="{05FFE22D-3FB8-4F41-9CEF-79941C037D7D}"/>
    <dgm:cxn modelId="{8D09054C-8F32-4B5D-8381-AFD0F1F5B9E0}" srcId="{295E5DC1-8B13-4618-A43A-44CA25D3F891}" destId="{C2527389-74FB-4E00-887A-851B27A96D82}" srcOrd="2" destOrd="0" parTransId="{2DFD5ABD-5088-4DBE-BA0B-1A188837541A}" sibTransId="{17F8FB82-3172-440C-AA5D-00B356BA594B}"/>
    <dgm:cxn modelId="{FDAF8771-7A3F-4BDB-8F27-4A1339C9FDEC}" type="presOf" srcId="{295E5DC1-8B13-4618-A43A-44CA25D3F891}" destId="{45D83EF5-62C6-40BF-876E-56B9A4417094}" srcOrd="0" destOrd="0" presId="urn:microsoft.com/office/officeart/2005/8/layout/vList2"/>
    <dgm:cxn modelId="{6B9CFD8F-586F-43FD-8A94-628753176A14}" type="presOf" srcId="{EB1141C4-2275-4C13-B444-856FEB253D9E}" destId="{2EBD2C6E-7D25-4F0D-9A29-9545BB47B53A}" srcOrd="0" destOrd="1" presId="urn:microsoft.com/office/officeart/2005/8/layout/vList2"/>
    <dgm:cxn modelId="{08D0FBAF-A3BD-48C8-8C3E-3DF9F6D28CC6}" type="presOf" srcId="{C2527389-74FB-4E00-887A-851B27A96D82}" destId="{2EBD2C6E-7D25-4F0D-9A29-9545BB47B53A}" srcOrd="0" destOrd="2" presId="urn:microsoft.com/office/officeart/2005/8/layout/vList2"/>
    <dgm:cxn modelId="{AAA575E0-F102-48C9-867D-8F868BDEB6FF}" srcId="{295E5DC1-8B13-4618-A43A-44CA25D3F891}" destId="{EB1141C4-2275-4C13-B444-856FEB253D9E}" srcOrd="1" destOrd="0" parTransId="{83F47ECC-F0AC-4AB9-8781-8019CAE40695}" sibTransId="{63220222-9979-44D1-ACDB-CEC87FFC9092}"/>
    <dgm:cxn modelId="{CE1EF0EB-87F7-455C-9DCD-D6E8B112294A}" srcId="{295E5DC1-8B13-4618-A43A-44CA25D3F891}" destId="{8A6F2E40-BD85-4D39-B280-967922BF2DD9}" srcOrd="0" destOrd="0" parTransId="{B0C2F646-7199-46E2-97B0-AA84EABA9979}" sibTransId="{D023E567-F99A-4C89-8B70-565AD2E25618}"/>
    <dgm:cxn modelId="{73FE3BF0-D057-48CE-B20D-872AFD4CF0A5}" type="presOf" srcId="{8A6F2E40-BD85-4D39-B280-967922BF2DD9}" destId="{2EBD2C6E-7D25-4F0D-9A29-9545BB47B53A}" srcOrd="0" destOrd="0" presId="urn:microsoft.com/office/officeart/2005/8/layout/vList2"/>
    <dgm:cxn modelId="{E11D0A88-834D-4435-ABDD-CCE518980382}" type="presParOf" srcId="{FFD2AA37-FAA5-47FD-A873-9ED44425DB05}" destId="{45D83EF5-62C6-40BF-876E-56B9A4417094}" srcOrd="0" destOrd="0" presId="urn:microsoft.com/office/officeart/2005/8/layout/vList2"/>
    <dgm:cxn modelId="{5CAA6F92-6938-4FD7-9EEA-6D2277ACC938}" type="presParOf" srcId="{FFD2AA37-FAA5-47FD-A873-9ED44425DB05}" destId="{2EBD2C6E-7D25-4F0D-9A29-9545BB47B5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BA83A-1D55-415C-86EB-132B3B3F95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6ACAE4-2708-48BE-8E72-74DA11435CF2}">
      <dgm:prSet/>
      <dgm:spPr/>
      <dgm:t>
        <a:bodyPr/>
        <a:lstStyle/>
        <a:p>
          <a:r>
            <a:rPr lang="uk-UA" b="1" i="1" dirty="0"/>
            <a:t>загальний</a:t>
          </a:r>
          <a:r>
            <a:rPr lang="uk-UA" dirty="0"/>
            <a:t> — поділ праці між країнами світу за найбільш великими сферами (галузями) суспільного виробництва (промисловість, сільське господарство, сектор послуг);</a:t>
          </a:r>
          <a:endParaRPr lang="en-US" dirty="0"/>
        </a:p>
      </dgm:t>
    </dgm:pt>
    <dgm:pt modelId="{AE492C4F-C58A-4C7D-AB65-07F98FE9F966}" type="parTrans" cxnId="{2FE420D1-8B5E-4CB2-B53B-4E9A67EDEA3B}">
      <dgm:prSet/>
      <dgm:spPr/>
      <dgm:t>
        <a:bodyPr/>
        <a:lstStyle/>
        <a:p>
          <a:endParaRPr lang="en-US"/>
        </a:p>
      </dgm:t>
    </dgm:pt>
    <dgm:pt modelId="{7EB6AA21-E90B-4656-B06B-D3E6E36BB0C0}" type="sibTrans" cxnId="{2FE420D1-8B5E-4CB2-B53B-4E9A67EDEA3B}">
      <dgm:prSet/>
      <dgm:spPr/>
      <dgm:t>
        <a:bodyPr/>
        <a:lstStyle/>
        <a:p>
          <a:endParaRPr lang="en-US"/>
        </a:p>
      </dgm:t>
    </dgm:pt>
    <dgm:pt modelId="{1D0C609A-35E1-4BE0-8A87-DE785FD1088D}">
      <dgm:prSet/>
      <dgm:spPr/>
      <dgm:t>
        <a:bodyPr/>
        <a:lstStyle/>
        <a:p>
          <a:r>
            <a:rPr lang="uk-UA" b="1" i="1"/>
            <a:t>частковий</a:t>
          </a:r>
          <a:r>
            <a:rPr lang="uk-UA"/>
            <a:t> — поділ праці між країнами в межах однієї сфери суспільного виробництва або галузі економіки (</a:t>
          </a:r>
          <a:r>
            <a:rPr lang="uk-UA" i="1"/>
            <a:t>частковий поділ праці асоціюється з етапом розвитку індустріальних цивілізацій)</a:t>
          </a:r>
          <a:r>
            <a:rPr lang="uk-UA"/>
            <a:t>;</a:t>
          </a:r>
          <a:endParaRPr lang="en-US"/>
        </a:p>
      </dgm:t>
    </dgm:pt>
    <dgm:pt modelId="{92F5B865-BA0B-48BF-8265-5D8A84ACCACC}" type="parTrans" cxnId="{D96F743F-2AC7-4D96-8A13-92D25EFF5F86}">
      <dgm:prSet/>
      <dgm:spPr/>
      <dgm:t>
        <a:bodyPr/>
        <a:lstStyle/>
        <a:p>
          <a:endParaRPr lang="en-US"/>
        </a:p>
      </dgm:t>
    </dgm:pt>
    <dgm:pt modelId="{126E881A-CC78-4B36-B3CE-90C094AF09D7}" type="sibTrans" cxnId="{D96F743F-2AC7-4D96-8A13-92D25EFF5F86}">
      <dgm:prSet/>
      <dgm:spPr/>
      <dgm:t>
        <a:bodyPr/>
        <a:lstStyle/>
        <a:p>
          <a:endParaRPr lang="en-US"/>
        </a:p>
      </dgm:t>
    </dgm:pt>
    <dgm:pt modelId="{024EFFD7-1EB4-4A0F-A2F8-6B8EA37B3917}">
      <dgm:prSet/>
      <dgm:spPr/>
      <dgm:t>
        <a:bodyPr/>
        <a:lstStyle/>
        <a:p>
          <a:r>
            <a:rPr lang="uk-UA" b="1" i="1"/>
            <a:t>одиничний</a:t>
          </a:r>
          <a:r>
            <a:rPr lang="uk-UA"/>
            <a:t> —поділ праці між суб'єктами міжнародної економіки в межах однієї відокремленої господарської одиниці, спеціалізація на виробництві окремих складових (деталей, вузлів, агрегатів, комплектуючих)</a:t>
          </a:r>
          <a:endParaRPr lang="en-US"/>
        </a:p>
      </dgm:t>
    </dgm:pt>
    <dgm:pt modelId="{B7E1B672-9C32-4A2E-A6A5-126683918ACB}" type="parTrans" cxnId="{07354D16-F209-478D-B3FA-B8B6F571F932}">
      <dgm:prSet/>
      <dgm:spPr/>
      <dgm:t>
        <a:bodyPr/>
        <a:lstStyle/>
        <a:p>
          <a:endParaRPr lang="en-US"/>
        </a:p>
      </dgm:t>
    </dgm:pt>
    <dgm:pt modelId="{0EC14B03-DBBE-40D4-B1F0-17904B8DEAD5}" type="sibTrans" cxnId="{07354D16-F209-478D-B3FA-B8B6F571F932}">
      <dgm:prSet/>
      <dgm:spPr/>
      <dgm:t>
        <a:bodyPr/>
        <a:lstStyle/>
        <a:p>
          <a:endParaRPr lang="en-US"/>
        </a:p>
      </dgm:t>
    </dgm:pt>
    <dgm:pt modelId="{C3C3A6DF-8D46-428F-846B-03172AD15DB5}">
      <dgm:prSet/>
      <dgm:spPr/>
      <dgm:t>
        <a:bodyPr/>
        <a:lstStyle/>
        <a:p>
          <a:r>
            <a:rPr lang="uk-UA"/>
            <a:t>Міжнародний </a:t>
          </a:r>
          <a:r>
            <a:rPr lang="uk-UA" b="1" i="1"/>
            <a:t>технологічний</a:t>
          </a:r>
          <a:r>
            <a:rPr lang="uk-UA"/>
            <a:t> поділ праці передбачає спеціалізацію окремих виробників країн на певних   стадіях технологічного процесу. </a:t>
          </a:r>
          <a:endParaRPr lang="en-US"/>
        </a:p>
      </dgm:t>
    </dgm:pt>
    <dgm:pt modelId="{5F2301FA-6315-4DF0-A8E1-917175A18E13}" type="parTrans" cxnId="{EDCD7894-F0BE-4520-8A25-0A3AC019A1E0}">
      <dgm:prSet/>
      <dgm:spPr/>
      <dgm:t>
        <a:bodyPr/>
        <a:lstStyle/>
        <a:p>
          <a:endParaRPr lang="en-US"/>
        </a:p>
      </dgm:t>
    </dgm:pt>
    <dgm:pt modelId="{9DCD5F2C-22EB-4880-B1ED-1A05FF7C3F12}" type="sibTrans" cxnId="{EDCD7894-F0BE-4520-8A25-0A3AC019A1E0}">
      <dgm:prSet/>
      <dgm:spPr/>
      <dgm:t>
        <a:bodyPr/>
        <a:lstStyle/>
        <a:p>
          <a:endParaRPr lang="en-US"/>
        </a:p>
      </dgm:t>
    </dgm:pt>
    <dgm:pt modelId="{4FFAEEA0-284D-4F65-A16F-D898035862B7}" type="pres">
      <dgm:prSet presAssocID="{BBBBA83A-1D55-415C-86EB-132B3B3F9558}" presName="linear" presStyleCnt="0">
        <dgm:presLayoutVars>
          <dgm:animLvl val="lvl"/>
          <dgm:resizeHandles val="exact"/>
        </dgm:presLayoutVars>
      </dgm:prSet>
      <dgm:spPr/>
    </dgm:pt>
    <dgm:pt modelId="{58CBF811-66C2-4051-8F17-1BD47127FE5E}" type="pres">
      <dgm:prSet presAssocID="{5C6ACAE4-2708-48BE-8E72-74DA11435C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8E34B8-0FB5-4517-BD29-EF66B901990E}" type="pres">
      <dgm:prSet presAssocID="{7EB6AA21-E90B-4656-B06B-D3E6E36BB0C0}" presName="spacer" presStyleCnt="0"/>
      <dgm:spPr/>
    </dgm:pt>
    <dgm:pt modelId="{FCFEFC59-C224-4F35-A226-CF33D900FD28}" type="pres">
      <dgm:prSet presAssocID="{1D0C609A-35E1-4BE0-8A87-DE785FD108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7AE0D8-77A8-4815-B878-E83575CEC066}" type="pres">
      <dgm:prSet presAssocID="{126E881A-CC78-4B36-B3CE-90C094AF09D7}" presName="spacer" presStyleCnt="0"/>
      <dgm:spPr/>
    </dgm:pt>
    <dgm:pt modelId="{AE7C4B66-CA7C-46D7-AA53-42DC79D8F211}" type="pres">
      <dgm:prSet presAssocID="{024EFFD7-1EB4-4A0F-A2F8-6B8EA37B39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DA8F17-5FAF-4CC5-8449-EB3BF4C1E4F8}" type="pres">
      <dgm:prSet presAssocID="{0EC14B03-DBBE-40D4-B1F0-17904B8DEAD5}" presName="spacer" presStyleCnt="0"/>
      <dgm:spPr/>
    </dgm:pt>
    <dgm:pt modelId="{0CDF3044-4105-48DE-AB4C-4B38D0D43DA1}" type="pres">
      <dgm:prSet presAssocID="{C3C3A6DF-8D46-428F-846B-03172AD15D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354D16-F209-478D-B3FA-B8B6F571F932}" srcId="{BBBBA83A-1D55-415C-86EB-132B3B3F9558}" destId="{024EFFD7-1EB4-4A0F-A2F8-6B8EA37B3917}" srcOrd="2" destOrd="0" parTransId="{B7E1B672-9C32-4A2E-A6A5-126683918ACB}" sibTransId="{0EC14B03-DBBE-40D4-B1F0-17904B8DEAD5}"/>
    <dgm:cxn modelId="{B8A2451A-F64F-4C98-B3D6-D26415039CC3}" type="presOf" srcId="{024EFFD7-1EB4-4A0F-A2F8-6B8EA37B3917}" destId="{AE7C4B66-CA7C-46D7-AA53-42DC79D8F211}" srcOrd="0" destOrd="0" presId="urn:microsoft.com/office/officeart/2005/8/layout/vList2"/>
    <dgm:cxn modelId="{05A29E26-0BFC-4C02-B824-46BA4A9D3955}" type="presOf" srcId="{C3C3A6DF-8D46-428F-846B-03172AD15DB5}" destId="{0CDF3044-4105-48DE-AB4C-4B38D0D43DA1}" srcOrd="0" destOrd="0" presId="urn:microsoft.com/office/officeart/2005/8/layout/vList2"/>
    <dgm:cxn modelId="{D96F743F-2AC7-4D96-8A13-92D25EFF5F86}" srcId="{BBBBA83A-1D55-415C-86EB-132B3B3F9558}" destId="{1D0C609A-35E1-4BE0-8A87-DE785FD1088D}" srcOrd="1" destOrd="0" parTransId="{92F5B865-BA0B-48BF-8265-5D8A84ACCACC}" sibTransId="{126E881A-CC78-4B36-B3CE-90C094AF09D7}"/>
    <dgm:cxn modelId="{EDCD7894-F0BE-4520-8A25-0A3AC019A1E0}" srcId="{BBBBA83A-1D55-415C-86EB-132B3B3F9558}" destId="{C3C3A6DF-8D46-428F-846B-03172AD15DB5}" srcOrd="3" destOrd="0" parTransId="{5F2301FA-6315-4DF0-A8E1-917175A18E13}" sibTransId="{9DCD5F2C-22EB-4880-B1ED-1A05FF7C3F12}"/>
    <dgm:cxn modelId="{31CE47B4-D7F6-4CAF-A6C7-95C92FB24C2C}" type="presOf" srcId="{5C6ACAE4-2708-48BE-8E72-74DA11435CF2}" destId="{58CBF811-66C2-4051-8F17-1BD47127FE5E}" srcOrd="0" destOrd="0" presId="urn:microsoft.com/office/officeart/2005/8/layout/vList2"/>
    <dgm:cxn modelId="{BE4581B9-7C0C-4117-9164-981AF5D675ED}" type="presOf" srcId="{1D0C609A-35E1-4BE0-8A87-DE785FD1088D}" destId="{FCFEFC59-C224-4F35-A226-CF33D900FD28}" srcOrd="0" destOrd="0" presId="urn:microsoft.com/office/officeart/2005/8/layout/vList2"/>
    <dgm:cxn modelId="{2FE420D1-8B5E-4CB2-B53B-4E9A67EDEA3B}" srcId="{BBBBA83A-1D55-415C-86EB-132B3B3F9558}" destId="{5C6ACAE4-2708-48BE-8E72-74DA11435CF2}" srcOrd="0" destOrd="0" parTransId="{AE492C4F-C58A-4C7D-AB65-07F98FE9F966}" sibTransId="{7EB6AA21-E90B-4656-B06B-D3E6E36BB0C0}"/>
    <dgm:cxn modelId="{A11DBCFD-134D-4196-9CAF-9B29FD0C8967}" type="presOf" srcId="{BBBBA83A-1D55-415C-86EB-132B3B3F9558}" destId="{4FFAEEA0-284D-4F65-A16F-D898035862B7}" srcOrd="0" destOrd="0" presId="urn:microsoft.com/office/officeart/2005/8/layout/vList2"/>
    <dgm:cxn modelId="{D01191EE-BD1F-4C1D-8D22-9B29013786FC}" type="presParOf" srcId="{4FFAEEA0-284D-4F65-A16F-D898035862B7}" destId="{58CBF811-66C2-4051-8F17-1BD47127FE5E}" srcOrd="0" destOrd="0" presId="urn:microsoft.com/office/officeart/2005/8/layout/vList2"/>
    <dgm:cxn modelId="{31F41EB5-D86F-4D40-A20E-0FB6CF828F93}" type="presParOf" srcId="{4FFAEEA0-284D-4F65-A16F-D898035862B7}" destId="{6D8E34B8-0FB5-4517-BD29-EF66B901990E}" srcOrd="1" destOrd="0" presId="urn:microsoft.com/office/officeart/2005/8/layout/vList2"/>
    <dgm:cxn modelId="{6FA2EE06-A0A6-4230-A0D2-1A8205644DF3}" type="presParOf" srcId="{4FFAEEA0-284D-4F65-A16F-D898035862B7}" destId="{FCFEFC59-C224-4F35-A226-CF33D900FD28}" srcOrd="2" destOrd="0" presId="urn:microsoft.com/office/officeart/2005/8/layout/vList2"/>
    <dgm:cxn modelId="{B553A019-E2C1-49AE-BCCC-D75D43520E6B}" type="presParOf" srcId="{4FFAEEA0-284D-4F65-A16F-D898035862B7}" destId="{057AE0D8-77A8-4815-B878-E83575CEC066}" srcOrd="3" destOrd="0" presId="urn:microsoft.com/office/officeart/2005/8/layout/vList2"/>
    <dgm:cxn modelId="{D49789F2-D72D-401D-8409-1AFD6E572A47}" type="presParOf" srcId="{4FFAEEA0-284D-4F65-A16F-D898035862B7}" destId="{AE7C4B66-CA7C-46D7-AA53-42DC79D8F211}" srcOrd="4" destOrd="0" presId="urn:microsoft.com/office/officeart/2005/8/layout/vList2"/>
    <dgm:cxn modelId="{93F05CCE-7248-4D66-BB87-7B84F7E2F0B2}" type="presParOf" srcId="{4FFAEEA0-284D-4F65-A16F-D898035862B7}" destId="{4BDA8F17-5FAF-4CC5-8449-EB3BF4C1E4F8}" srcOrd="5" destOrd="0" presId="urn:microsoft.com/office/officeart/2005/8/layout/vList2"/>
    <dgm:cxn modelId="{03DDD68A-BE79-4809-8336-9B9B8B53D1A8}" type="presParOf" srcId="{4FFAEEA0-284D-4F65-A16F-D898035862B7}" destId="{0CDF3044-4105-48DE-AB4C-4B38D0D43D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3C04A5-9C1E-4A69-9FE3-5705C478B5C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3068689-ADE9-40F8-97A0-E74FBD123F5F}">
      <dgm:prSet/>
      <dgm:spPr/>
      <dgm:t>
        <a:bodyPr/>
        <a:lstStyle/>
        <a:p>
          <a:r>
            <a:rPr lang="uk-UA"/>
            <a:t>Міжнародні одиничний та технологічний поділи праці, які базуються на транснаціоналізації виробництва, отримали назву </a:t>
          </a:r>
          <a:r>
            <a:rPr lang="uk-UA" b="1" i="1"/>
            <a:t>нового</a:t>
          </a:r>
          <a:r>
            <a:rPr lang="uk-UA"/>
            <a:t> міжнародного поділу праці (з сер. ХХ ст).</a:t>
          </a:r>
          <a:endParaRPr lang="en-US"/>
        </a:p>
      </dgm:t>
    </dgm:pt>
    <dgm:pt modelId="{01CC75C1-5D50-4BF5-BEE3-FA1DF15F2F01}" type="parTrans" cxnId="{DD14CDF5-0868-4324-AE64-5D651FA4F54E}">
      <dgm:prSet/>
      <dgm:spPr/>
      <dgm:t>
        <a:bodyPr/>
        <a:lstStyle/>
        <a:p>
          <a:endParaRPr lang="en-US"/>
        </a:p>
      </dgm:t>
    </dgm:pt>
    <dgm:pt modelId="{E17EDD77-28FA-4D67-B5A0-330150F067D7}" type="sibTrans" cxnId="{DD14CDF5-0868-4324-AE64-5D651FA4F54E}">
      <dgm:prSet/>
      <dgm:spPr/>
      <dgm:t>
        <a:bodyPr/>
        <a:lstStyle/>
        <a:p>
          <a:endParaRPr lang="en-US"/>
        </a:p>
      </dgm:t>
    </dgm:pt>
    <dgm:pt modelId="{C8E0993D-2604-469B-9765-E22A5D201A01}">
      <dgm:prSet/>
      <dgm:spPr/>
      <dgm:t>
        <a:bodyPr/>
        <a:lstStyle/>
        <a:p>
          <a:r>
            <a:rPr lang="uk-UA"/>
            <a:t>Домінуючою ланкою в системі МПП стає </a:t>
          </a:r>
          <a:r>
            <a:rPr lang="uk-UA" b="1" i="1"/>
            <a:t>внутрішньогалузева </a:t>
          </a:r>
          <a:r>
            <a:rPr lang="uk-UA"/>
            <a:t>спеціалізація. Одночасно відбувається зростання економічної взаємозалежності країн, яка охоплює фактори виробництва, ринки збуту товарів, науково-технологічну, інституційну сфери, зовнішньоекономічну політику. </a:t>
          </a:r>
          <a:endParaRPr lang="en-US"/>
        </a:p>
      </dgm:t>
    </dgm:pt>
    <dgm:pt modelId="{A8ED31C3-6531-4341-AA6A-99303E11BD16}" type="parTrans" cxnId="{0A1AE431-67EA-4685-BD4B-43ABBD796CE7}">
      <dgm:prSet/>
      <dgm:spPr/>
      <dgm:t>
        <a:bodyPr/>
        <a:lstStyle/>
        <a:p>
          <a:endParaRPr lang="en-US"/>
        </a:p>
      </dgm:t>
    </dgm:pt>
    <dgm:pt modelId="{C3DB528F-E716-4682-A552-F9D1922BF616}" type="sibTrans" cxnId="{0A1AE431-67EA-4685-BD4B-43ABBD796CE7}">
      <dgm:prSet/>
      <dgm:spPr/>
      <dgm:t>
        <a:bodyPr/>
        <a:lstStyle/>
        <a:p>
          <a:endParaRPr lang="en-US"/>
        </a:p>
      </dgm:t>
    </dgm:pt>
    <dgm:pt modelId="{E9A9DCA5-3723-4BFB-8849-C291911BF746}" type="pres">
      <dgm:prSet presAssocID="{333C04A5-9C1E-4A69-9FE3-5705C478B5C4}" presName="linear" presStyleCnt="0">
        <dgm:presLayoutVars>
          <dgm:animLvl val="lvl"/>
          <dgm:resizeHandles val="exact"/>
        </dgm:presLayoutVars>
      </dgm:prSet>
      <dgm:spPr/>
    </dgm:pt>
    <dgm:pt modelId="{FF068269-52A1-45A8-A8F7-6ACE5A9B2384}" type="pres">
      <dgm:prSet presAssocID="{43068689-ADE9-40F8-97A0-E74FBD123F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ED9A20-7A3D-4F22-85E0-1A0C98590724}" type="pres">
      <dgm:prSet presAssocID="{E17EDD77-28FA-4D67-B5A0-330150F067D7}" presName="spacer" presStyleCnt="0"/>
      <dgm:spPr/>
    </dgm:pt>
    <dgm:pt modelId="{D67D255C-6373-46D4-A355-FDB36A73BE4D}" type="pres">
      <dgm:prSet presAssocID="{C8E0993D-2604-469B-9765-E22A5D201A0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1AE431-67EA-4685-BD4B-43ABBD796CE7}" srcId="{333C04A5-9C1E-4A69-9FE3-5705C478B5C4}" destId="{C8E0993D-2604-469B-9765-E22A5D201A01}" srcOrd="1" destOrd="0" parTransId="{A8ED31C3-6531-4341-AA6A-99303E11BD16}" sibTransId="{C3DB528F-E716-4682-A552-F9D1922BF616}"/>
    <dgm:cxn modelId="{618DBDA8-189E-4F4F-A1F2-FA2E8D12B8A6}" type="presOf" srcId="{333C04A5-9C1E-4A69-9FE3-5705C478B5C4}" destId="{E9A9DCA5-3723-4BFB-8849-C291911BF746}" srcOrd="0" destOrd="0" presId="urn:microsoft.com/office/officeart/2005/8/layout/vList2"/>
    <dgm:cxn modelId="{F7F28AB3-5379-43C4-BBBD-7D49EA1B5928}" type="presOf" srcId="{43068689-ADE9-40F8-97A0-E74FBD123F5F}" destId="{FF068269-52A1-45A8-A8F7-6ACE5A9B2384}" srcOrd="0" destOrd="0" presId="urn:microsoft.com/office/officeart/2005/8/layout/vList2"/>
    <dgm:cxn modelId="{5A5FDCDA-4EA2-4CB5-93C4-DC443DFFAD42}" type="presOf" srcId="{C8E0993D-2604-469B-9765-E22A5D201A01}" destId="{D67D255C-6373-46D4-A355-FDB36A73BE4D}" srcOrd="0" destOrd="0" presId="urn:microsoft.com/office/officeart/2005/8/layout/vList2"/>
    <dgm:cxn modelId="{DD14CDF5-0868-4324-AE64-5D651FA4F54E}" srcId="{333C04A5-9C1E-4A69-9FE3-5705C478B5C4}" destId="{43068689-ADE9-40F8-97A0-E74FBD123F5F}" srcOrd="0" destOrd="0" parTransId="{01CC75C1-5D50-4BF5-BEE3-FA1DF15F2F01}" sibTransId="{E17EDD77-28FA-4D67-B5A0-330150F067D7}"/>
    <dgm:cxn modelId="{CCB896B3-9DAA-4A60-8DC6-D8F782305E41}" type="presParOf" srcId="{E9A9DCA5-3723-4BFB-8849-C291911BF746}" destId="{FF068269-52A1-45A8-A8F7-6ACE5A9B2384}" srcOrd="0" destOrd="0" presId="urn:microsoft.com/office/officeart/2005/8/layout/vList2"/>
    <dgm:cxn modelId="{63655258-3850-44ED-A80F-803EC90EF0FA}" type="presParOf" srcId="{E9A9DCA5-3723-4BFB-8849-C291911BF746}" destId="{FEED9A20-7A3D-4F22-85E0-1A0C98590724}" srcOrd="1" destOrd="0" presId="urn:microsoft.com/office/officeart/2005/8/layout/vList2"/>
    <dgm:cxn modelId="{15FA0DD4-6258-4D90-85AC-674FE4A2AF79}" type="presParOf" srcId="{E9A9DCA5-3723-4BFB-8849-C291911BF746}" destId="{D67D255C-6373-46D4-A355-FDB36A73BE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FCCFD-DC4A-4192-8A35-AE44538F72C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201C89-6E58-493B-B479-7DC5B5BA4090}">
      <dgm:prSet/>
      <dgm:spPr/>
      <dgm:t>
        <a:bodyPr/>
        <a:lstStyle/>
        <a:p>
          <a:r>
            <a:rPr lang="uk-UA"/>
            <a:t>Виробники високої вартості, що використовують інтелектуальну працю</a:t>
          </a:r>
          <a:endParaRPr lang="en-US"/>
        </a:p>
      </dgm:t>
    </dgm:pt>
    <dgm:pt modelId="{0A3BADBF-1E52-469A-B5C4-DEAAB6535CAB}" type="parTrans" cxnId="{EFA808E8-4525-442E-9460-70139BD2A4B9}">
      <dgm:prSet/>
      <dgm:spPr/>
      <dgm:t>
        <a:bodyPr/>
        <a:lstStyle/>
        <a:p>
          <a:endParaRPr lang="en-US"/>
        </a:p>
      </dgm:t>
    </dgm:pt>
    <dgm:pt modelId="{AA20230E-9BD0-4CDF-B582-8E696840FAD0}" type="sibTrans" cxnId="{EFA808E8-4525-442E-9460-70139BD2A4B9}">
      <dgm:prSet/>
      <dgm:spPr/>
      <dgm:t>
        <a:bodyPr/>
        <a:lstStyle/>
        <a:p>
          <a:endParaRPr lang="en-US"/>
        </a:p>
      </dgm:t>
    </dgm:pt>
    <dgm:pt modelId="{C093ECDE-1F53-42C1-8F60-C1E9C325CDBC}">
      <dgm:prSet/>
      <dgm:spPr/>
      <dgm:t>
        <a:bodyPr/>
        <a:lstStyle/>
        <a:p>
          <a:r>
            <a:rPr lang="uk-UA"/>
            <a:t>Виробники великих обсягів продукції, яка виготовляється низькооплачуваною працею</a:t>
          </a:r>
          <a:endParaRPr lang="en-US"/>
        </a:p>
      </dgm:t>
    </dgm:pt>
    <dgm:pt modelId="{21570EED-9B23-42FC-9BD2-1BC5CA00E68A}" type="parTrans" cxnId="{EEF21C5C-4213-49CC-AF3E-B352409F72A7}">
      <dgm:prSet/>
      <dgm:spPr/>
      <dgm:t>
        <a:bodyPr/>
        <a:lstStyle/>
        <a:p>
          <a:endParaRPr lang="en-US"/>
        </a:p>
      </dgm:t>
    </dgm:pt>
    <dgm:pt modelId="{B2ED5643-19C9-4426-9316-9A012D2D031B}" type="sibTrans" cxnId="{EEF21C5C-4213-49CC-AF3E-B352409F72A7}">
      <dgm:prSet/>
      <dgm:spPr/>
      <dgm:t>
        <a:bodyPr/>
        <a:lstStyle/>
        <a:p>
          <a:endParaRPr lang="en-US"/>
        </a:p>
      </dgm:t>
    </dgm:pt>
    <dgm:pt modelId="{F1E10563-DE72-4FC0-84EA-0C6713629D86}">
      <dgm:prSet/>
      <dgm:spPr/>
      <dgm:t>
        <a:bodyPr/>
        <a:lstStyle/>
        <a:p>
          <a:r>
            <a:rPr lang="uk-UA"/>
            <a:t>Виробники сировини</a:t>
          </a:r>
          <a:endParaRPr lang="en-US"/>
        </a:p>
      </dgm:t>
    </dgm:pt>
    <dgm:pt modelId="{23DF5FD0-C635-4ACC-9690-CF9AC1E8A05E}" type="parTrans" cxnId="{F04DB9AC-51D6-4D95-855A-C8BD115B05E5}">
      <dgm:prSet/>
      <dgm:spPr/>
      <dgm:t>
        <a:bodyPr/>
        <a:lstStyle/>
        <a:p>
          <a:endParaRPr lang="en-US"/>
        </a:p>
      </dgm:t>
    </dgm:pt>
    <dgm:pt modelId="{3CF1A1A9-8658-4445-9A59-DBB2660AF59B}" type="sibTrans" cxnId="{F04DB9AC-51D6-4D95-855A-C8BD115B05E5}">
      <dgm:prSet/>
      <dgm:spPr/>
      <dgm:t>
        <a:bodyPr/>
        <a:lstStyle/>
        <a:p>
          <a:endParaRPr lang="en-US"/>
        </a:p>
      </dgm:t>
    </dgm:pt>
    <dgm:pt modelId="{0472DD92-D537-495A-A61F-917C1CF973C3}">
      <dgm:prSet/>
      <dgm:spPr/>
      <dgm:t>
        <a:bodyPr/>
        <a:lstStyle/>
        <a:p>
          <a:r>
            <a:rPr lang="uk-UA"/>
            <a:t>Маргінальні (зайві) виробники, праця яких знецінена </a:t>
          </a:r>
          <a:endParaRPr lang="en-US"/>
        </a:p>
      </dgm:t>
    </dgm:pt>
    <dgm:pt modelId="{CA173B29-3372-40E3-94CC-FCF50BB771C1}" type="parTrans" cxnId="{43FA4F8C-6B4A-4C02-A06B-5140F6E3BAD3}">
      <dgm:prSet/>
      <dgm:spPr/>
      <dgm:t>
        <a:bodyPr/>
        <a:lstStyle/>
        <a:p>
          <a:endParaRPr lang="en-US"/>
        </a:p>
      </dgm:t>
    </dgm:pt>
    <dgm:pt modelId="{011F951D-B9C4-4B97-A5D0-2037D329B262}" type="sibTrans" cxnId="{43FA4F8C-6B4A-4C02-A06B-5140F6E3BAD3}">
      <dgm:prSet/>
      <dgm:spPr/>
      <dgm:t>
        <a:bodyPr/>
        <a:lstStyle/>
        <a:p>
          <a:endParaRPr lang="en-US"/>
        </a:p>
      </dgm:t>
    </dgm:pt>
    <dgm:pt modelId="{A7C5564D-F591-46C5-8A15-E153DA99246D}" type="pres">
      <dgm:prSet presAssocID="{E5CFCCFD-DC4A-4192-8A35-AE44538F72CF}" presName="linear" presStyleCnt="0">
        <dgm:presLayoutVars>
          <dgm:animLvl val="lvl"/>
          <dgm:resizeHandles val="exact"/>
        </dgm:presLayoutVars>
      </dgm:prSet>
      <dgm:spPr/>
    </dgm:pt>
    <dgm:pt modelId="{A7098256-0A1F-49D7-971F-493913B75A21}" type="pres">
      <dgm:prSet presAssocID="{75201C89-6E58-493B-B479-7DC5B5BA40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0B10E8-0EF5-4839-858B-262438AED398}" type="pres">
      <dgm:prSet presAssocID="{AA20230E-9BD0-4CDF-B582-8E696840FAD0}" presName="spacer" presStyleCnt="0"/>
      <dgm:spPr/>
    </dgm:pt>
    <dgm:pt modelId="{F9E60724-7A20-4578-AEC7-5004E864E9BD}" type="pres">
      <dgm:prSet presAssocID="{C093ECDE-1F53-42C1-8F60-C1E9C325CD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1B3772-E9AF-4D21-AE24-37E0AE8E51B1}" type="pres">
      <dgm:prSet presAssocID="{B2ED5643-19C9-4426-9316-9A012D2D031B}" presName="spacer" presStyleCnt="0"/>
      <dgm:spPr/>
    </dgm:pt>
    <dgm:pt modelId="{16CB2F4F-4920-4915-A8DC-195F152F32CB}" type="pres">
      <dgm:prSet presAssocID="{F1E10563-DE72-4FC0-84EA-0C6713629D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ADB9D2-920B-44DC-BA5C-878491E7FD15}" type="pres">
      <dgm:prSet presAssocID="{3CF1A1A9-8658-4445-9A59-DBB2660AF59B}" presName="spacer" presStyleCnt="0"/>
      <dgm:spPr/>
    </dgm:pt>
    <dgm:pt modelId="{E026F645-D5CB-4732-B659-1798A2F50C9B}" type="pres">
      <dgm:prSet presAssocID="{0472DD92-D537-495A-A61F-917C1CF973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D28C11-3011-454A-9526-E29E9275B467}" type="presOf" srcId="{F1E10563-DE72-4FC0-84EA-0C6713629D86}" destId="{16CB2F4F-4920-4915-A8DC-195F152F32CB}" srcOrd="0" destOrd="0" presId="urn:microsoft.com/office/officeart/2005/8/layout/vList2"/>
    <dgm:cxn modelId="{1FD6911E-EF38-4234-9435-E5B757A89AD2}" type="presOf" srcId="{C093ECDE-1F53-42C1-8F60-C1E9C325CDBC}" destId="{F9E60724-7A20-4578-AEC7-5004E864E9BD}" srcOrd="0" destOrd="0" presId="urn:microsoft.com/office/officeart/2005/8/layout/vList2"/>
    <dgm:cxn modelId="{5BCDFB36-609C-4F00-B3F3-C7CEB7271F24}" type="presOf" srcId="{0472DD92-D537-495A-A61F-917C1CF973C3}" destId="{E026F645-D5CB-4732-B659-1798A2F50C9B}" srcOrd="0" destOrd="0" presId="urn:microsoft.com/office/officeart/2005/8/layout/vList2"/>
    <dgm:cxn modelId="{EEF21C5C-4213-49CC-AF3E-B352409F72A7}" srcId="{E5CFCCFD-DC4A-4192-8A35-AE44538F72CF}" destId="{C093ECDE-1F53-42C1-8F60-C1E9C325CDBC}" srcOrd="1" destOrd="0" parTransId="{21570EED-9B23-42FC-9BD2-1BC5CA00E68A}" sibTransId="{B2ED5643-19C9-4426-9316-9A012D2D031B}"/>
    <dgm:cxn modelId="{40107A45-2DF9-4B20-87AD-7ACAA459057F}" type="presOf" srcId="{E5CFCCFD-DC4A-4192-8A35-AE44538F72CF}" destId="{A7C5564D-F591-46C5-8A15-E153DA99246D}" srcOrd="0" destOrd="0" presId="urn:microsoft.com/office/officeart/2005/8/layout/vList2"/>
    <dgm:cxn modelId="{43FA4F8C-6B4A-4C02-A06B-5140F6E3BAD3}" srcId="{E5CFCCFD-DC4A-4192-8A35-AE44538F72CF}" destId="{0472DD92-D537-495A-A61F-917C1CF973C3}" srcOrd="3" destOrd="0" parTransId="{CA173B29-3372-40E3-94CC-FCF50BB771C1}" sibTransId="{011F951D-B9C4-4B97-A5D0-2037D329B262}"/>
    <dgm:cxn modelId="{D601B4A4-37FB-4051-9859-D9B3E172C486}" type="presOf" srcId="{75201C89-6E58-493B-B479-7DC5B5BA4090}" destId="{A7098256-0A1F-49D7-971F-493913B75A21}" srcOrd="0" destOrd="0" presId="urn:microsoft.com/office/officeart/2005/8/layout/vList2"/>
    <dgm:cxn modelId="{F04DB9AC-51D6-4D95-855A-C8BD115B05E5}" srcId="{E5CFCCFD-DC4A-4192-8A35-AE44538F72CF}" destId="{F1E10563-DE72-4FC0-84EA-0C6713629D86}" srcOrd="2" destOrd="0" parTransId="{23DF5FD0-C635-4ACC-9690-CF9AC1E8A05E}" sibTransId="{3CF1A1A9-8658-4445-9A59-DBB2660AF59B}"/>
    <dgm:cxn modelId="{EFA808E8-4525-442E-9460-70139BD2A4B9}" srcId="{E5CFCCFD-DC4A-4192-8A35-AE44538F72CF}" destId="{75201C89-6E58-493B-B479-7DC5B5BA4090}" srcOrd="0" destOrd="0" parTransId="{0A3BADBF-1E52-469A-B5C4-DEAAB6535CAB}" sibTransId="{AA20230E-9BD0-4CDF-B582-8E696840FAD0}"/>
    <dgm:cxn modelId="{A0A9F0E0-B8F1-4411-92BC-1853C122B3DA}" type="presParOf" srcId="{A7C5564D-F591-46C5-8A15-E153DA99246D}" destId="{A7098256-0A1F-49D7-971F-493913B75A21}" srcOrd="0" destOrd="0" presId="urn:microsoft.com/office/officeart/2005/8/layout/vList2"/>
    <dgm:cxn modelId="{0E5A9BC6-1D62-4DFD-BE24-989AE0C1A087}" type="presParOf" srcId="{A7C5564D-F591-46C5-8A15-E153DA99246D}" destId="{F00B10E8-0EF5-4839-858B-262438AED398}" srcOrd="1" destOrd="0" presId="urn:microsoft.com/office/officeart/2005/8/layout/vList2"/>
    <dgm:cxn modelId="{F48FDE0E-65D8-4889-AACE-EB7F1053BC09}" type="presParOf" srcId="{A7C5564D-F591-46C5-8A15-E153DA99246D}" destId="{F9E60724-7A20-4578-AEC7-5004E864E9BD}" srcOrd="2" destOrd="0" presId="urn:microsoft.com/office/officeart/2005/8/layout/vList2"/>
    <dgm:cxn modelId="{C9BD6565-C90D-4135-86A2-72701255D791}" type="presParOf" srcId="{A7C5564D-F591-46C5-8A15-E153DA99246D}" destId="{531B3772-E9AF-4D21-AE24-37E0AE8E51B1}" srcOrd="3" destOrd="0" presId="urn:microsoft.com/office/officeart/2005/8/layout/vList2"/>
    <dgm:cxn modelId="{6000D2E2-20F4-48FD-ABA2-6997DB66660C}" type="presParOf" srcId="{A7C5564D-F591-46C5-8A15-E153DA99246D}" destId="{16CB2F4F-4920-4915-A8DC-195F152F32CB}" srcOrd="4" destOrd="0" presId="urn:microsoft.com/office/officeart/2005/8/layout/vList2"/>
    <dgm:cxn modelId="{8F675FD5-5164-4A4A-A718-28AA09900707}" type="presParOf" srcId="{A7C5564D-F591-46C5-8A15-E153DA99246D}" destId="{C2ADB9D2-920B-44DC-BA5C-878491E7FD15}" srcOrd="5" destOrd="0" presId="urn:microsoft.com/office/officeart/2005/8/layout/vList2"/>
    <dgm:cxn modelId="{849D2A25-C58A-4DC5-801D-AF71D2441BE7}" type="presParOf" srcId="{A7C5564D-F591-46C5-8A15-E153DA99246D}" destId="{E026F645-D5CB-4732-B659-1798A2F50C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7C2C4-9F98-41FB-9DB4-2B8A1E3517B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813D8-DCD5-4EBE-991D-8206A0B1D33D}">
      <dgm:prSet/>
      <dgm:spPr/>
      <dgm:t>
        <a:bodyPr/>
        <a:lstStyle/>
        <a:p>
          <a:r>
            <a:rPr lang="uk-UA" b="1" i="0" dirty="0"/>
            <a:t>Вертикальний МПП </a:t>
          </a:r>
          <a:r>
            <a:rPr lang="en-US" b="0" i="0" dirty="0"/>
            <a:t>-</a:t>
          </a:r>
          <a:r>
            <a:rPr lang="uk-UA" dirty="0"/>
            <a:t> учасники утворюють однолінійний технологічний ланцюг і виконують низку послідовних виробничих операцій</a:t>
          </a:r>
          <a:endParaRPr lang="en-US" dirty="0"/>
        </a:p>
      </dgm:t>
    </dgm:pt>
    <dgm:pt modelId="{4C6F270F-3948-486E-A89C-D48C2336C60E}" type="parTrans" cxnId="{DDCC517F-290D-43F0-B083-BB069FDCBDED}">
      <dgm:prSet/>
      <dgm:spPr/>
      <dgm:t>
        <a:bodyPr/>
        <a:lstStyle/>
        <a:p>
          <a:endParaRPr lang="en-US"/>
        </a:p>
      </dgm:t>
    </dgm:pt>
    <dgm:pt modelId="{F2DA17FA-5E91-4400-AB15-307AE68BF0A2}" type="sibTrans" cxnId="{DDCC517F-290D-43F0-B083-BB069FDCBDED}">
      <dgm:prSet/>
      <dgm:spPr/>
      <dgm:t>
        <a:bodyPr/>
        <a:lstStyle/>
        <a:p>
          <a:endParaRPr lang="en-US"/>
        </a:p>
      </dgm:t>
    </dgm:pt>
    <dgm:pt modelId="{6E57BD65-6584-4D4B-98CC-7FDD0B0E09B4}">
      <dgm:prSet/>
      <dgm:spPr/>
      <dgm:t>
        <a:bodyPr/>
        <a:lstStyle/>
        <a:p>
          <a:r>
            <a:rPr lang="uk-UA" b="1" i="0" dirty="0"/>
            <a:t>Горизонтальний МПП</a:t>
          </a:r>
          <a:r>
            <a:rPr lang="en-US" b="1" i="0" dirty="0"/>
            <a:t> </a:t>
          </a:r>
          <a:r>
            <a:rPr lang="en-US" b="0" i="0" dirty="0"/>
            <a:t>-</a:t>
          </a:r>
          <a:r>
            <a:rPr lang="uk-UA" b="1" i="0" dirty="0"/>
            <a:t> </a:t>
          </a:r>
          <a:r>
            <a:rPr lang="uk-UA" dirty="0"/>
            <a:t>створює різноманітні готові продукти, які використовуються для кінцевого споживання, або для включення до більш складнішого комплексного виробу чи агрегату. </a:t>
          </a:r>
          <a:endParaRPr lang="en-US" dirty="0"/>
        </a:p>
      </dgm:t>
    </dgm:pt>
    <dgm:pt modelId="{27AE97C8-9643-4597-8FE2-F5535F8319D6}" type="parTrans" cxnId="{879DB455-ABF8-4A11-92FF-F58A2C1827FA}">
      <dgm:prSet/>
      <dgm:spPr/>
      <dgm:t>
        <a:bodyPr/>
        <a:lstStyle/>
        <a:p>
          <a:endParaRPr lang="en-US"/>
        </a:p>
      </dgm:t>
    </dgm:pt>
    <dgm:pt modelId="{608C343B-610C-4234-A158-55ED340C3F57}" type="sibTrans" cxnId="{879DB455-ABF8-4A11-92FF-F58A2C1827FA}">
      <dgm:prSet/>
      <dgm:spPr/>
      <dgm:t>
        <a:bodyPr/>
        <a:lstStyle/>
        <a:p>
          <a:endParaRPr lang="en-US"/>
        </a:p>
      </dgm:t>
    </dgm:pt>
    <dgm:pt modelId="{8A833998-9501-4C97-9488-78C6A8B781CC}" type="pres">
      <dgm:prSet presAssocID="{7557C2C4-9F98-41FB-9DB4-2B8A1E3517BF}" presName="linear" presStyleCnt="0">
        <dgm:presLayoutVars>
          <dgm:animLvl val="lvl"/>
          <dgm:resizeHandles val="exact"/>
        </dgm:presLayoutVars>
      </dgm:prSet>
      <dgm:spPr/>
    </dgm:pt>
    <dgm:pt modelId="{2DA5380D-7462-4762-B667-129996CC9CB0}" type="pres">
      <dgm:prSet presAssocID="{4E6813D8-DCD5-4EBE-991D-8206A0B1D3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F9EC69-C9A5-4D53-8F48-F25C0FE8D890}" type="pres">
      <dgm:prSet presAssocID="{F2DA17FA-5E91-4400-AB15-307AE68BF0A2}" presName="spacer" presStyleCnt="0"/>
      <dgm:spPr/>
    </dgm:pt>
    <dgm:pt modelId="{C7D5F439-E6C5-4A49-AF67-CFFF79B2C006}" type="pres">
      <dgm:prSet presAssocID="{6E57BD65-6584-4D4B-98CC-7FDD0B0E09B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7A70D1C-26D0-489A-A3F2-19116A2BD04A}" type="presOf" srcId="{6E57BD65-6584-4D4B-98CC-7FDD0B0E09B4}" destId="{C7D5F439-E6C5-4A49-AF67-CFFF79B2C006}" srcOrd="0" destOrd="0" presId="urn:microsoft.com/office/officeart/2005/8/layout/vList2"/>
    <dgm:cxn modelId="{879DB455-ABF8-4A11-92FF-F58A2C1827FA}" srcId="{7557C2C4-9F98-41FB-9DB4-2B8A1E3517BF}" destId="{6E57BD65-6584-4D4B-98CC-7FDD0B0E09B4}" srcOrd="1" destOrd="0" parTransId="{27AE97C8-9643-4597-8FE2-F5535F8319D6}" sibTransId="{608C343B-610C-4234-A158-55ED340C3F57}"/>
    <dgm:cxn modelId="{257F3B7F-2AF7-47BC-B415-73C67656D98C}" type="presOf" srcId="{4E6813D8-DCD5-4EBE-991D-8206A0B1D33D}" destId="{2DA5380D-7462-4762-B667-129996CC9CB0}" srcOrd="0" destOrd="0" presId="urn:microsoft.com/office/officeart/2005/8/layout/vList2"/>
    <dgm:cxn modelId="{DDCC517F-290D-43F0-B083-BB069FDCBDED}" srcId="{7557C2C4-9F98-41FB-9DB4-2B8A1E3517BF}" destId="{4E6813D8-DCD5-4EBE-991D-8206A0B1D33D}" srcOrd="0" destOrd="0" parTransId="{4C6F270F-3948-486E-A89C-D48C2336C60E}" sibTransId="{F2DA17FA-5E91-4400-AB15-307AE68BF0A2}"/>
    <dgm:cxn modelId="{476C2DD4-8BD0-475F-A59A-0CDDCB8E166B}" type="presOf" srcId="{7557C2C4-9F98-41FB-9DB4-2B8A1E3517BF}" destId="{8A833998-9501-4C97-9488-78C6A8B781CC}" srcOrd="0" destOrd="0" presId="urn:microsoft.com/office/officeart/2005/8/layout/vList2"/>
    <dgm:cxn modelId="{5F7A9D3A-8354-49B3-AA9A-9C8F771309F5}" type="presParOf" srcId="{8A833998-9501-4C97-9488-78C6A8B781CC}" destId="{2DA5380D-7462-4762-B667-129996CC9CB0}" srcOrd="0" destOrd="0" presId="urn:microsoft.com/office/officeart/2005/8/layout/vList2"/>
    <dgm:cxn modelId="{6A31C868-AD3D-4F5B-BEC0-A5CE947E8EF0}" type="presParOf" srcId="{8A833998-9501-4C97-9488-78C6A8B781CC}" destId="{D0F9EC69-C9A5-4D53-8F48-F25C0FE8D890}" srcOrd="1" destOrd="0" presId="urn:microsoft.com/office/officeart/2005/8/layout/vList2"/>
    <dgm:cxn modelId="{203992A7-0A44-4266-955F-FEF457391F22}" type="presParOf" srcId="{8A833998-9501-4C97-9488-78C6A8B781CC}" destId="{C7D5F439-E6C5-4A49-AF67-CFFF79B2C0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6FFF74-92AA-4178-8DCC-49CB5DE1ABAC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AF50916-E613-4A08-BB01-D9A9C104D3F0}">
      <dgm:prSet custT="1"/>
      <dgm:spPr/>
      <dgm:t>
        <a:bodyPr/>
        <a:lstStyle/>
        <a:p>
          <a:r>
            <a:rPr lang="uk-UA" sz="2000" b="1" i="0" dirty="0"/>
            <a:t>Міжнародна спеціалізація виробництва (МСВ) </a:t>
          </a:r>
          <a:r>
            <a:rPr lang="uk-UA" sz="2000" i="0" dirty="0"/>
            <a:t>– форма поділу праці між країнами, за якої концентрація однорідного виробництва збільшується на базі диференціації національних виробництв, виділення в самостійні (відокремлені) технологічні процеси, в окремі галузі виготовлення продукції понад внутрішні потреби.</a:t>
          </a:r>
          <a:endParaRPr lang="en-US" sz="2000" i="0" dirty="0"/>
        </a:p>
      </dgm:t>
    </dgm:pt>
    <dgm:pt modelId="{C5602599-6A9B-4546-9D24-2AD0B222EFC8}" type="parTrans" cxnId="{ABCB076F-9E42-4E7B-BF0A-34E9CAE666C1}">
      <dgm:prSet/>
      <dgm:spPr/>
      <dgm:t>
        <a:bodyPr/>
        <a:lstStyle/>
        <a:p>
          <a:endParaRPr lang="en-US"/>
        </a:p>
      </dgm:t>
    </dgm:pt>
    <dgm:pt modelId="{F2E83A01-4363-4418-B128-D121DA9D522A}" type="sibTrans" cxnId="{ABCB076F-9E42-4E7B-BF0A-34E9CAE666C1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AE267AD7-4852-42CB-A673-9FD6B454887F}">
      <dgm:prSet/>
      <dgm:spPr/>
      <dgm:t>
        <a:bodyPr/>
        <a:lstStyle/>
        <a:p>
          <a:pPr algn="ctr"/>
          <a:r>
            <a:rPr lang="uk-UA" b="1" dirty="0"/>
            <a:t>Два</a:t>
          </a:r>
          <a:r>
            <a:rPr lang="uk-UA" dirty="0"/>
            <a:t> </a:t>
          </a:r>
          <a:r>
            <a:rPr lang="uk-UA" b="1" u="none" dirty="0"/>
            <a:t>напрями</a:t>
          </a:r>
          <a:r>
            <a:rPr lang="en-US" b="1" u="none" dirty="0"/>
            <a:t>:</a:t>
          </a:r>
        </a:p>
        <a:p>
          <a:pPr algn="l"/>
          <a:r>
            <a:rPr lang="en-US" b="1" i="0" dirty="0"/>
            <a:t>- </a:t>
          </a:r>
          <a:r>
            <a:rPr lang="uk-UA" b="1" i="0" dirty="0"/>
            <a:t>виробничий</a:t>
          </a:r>
          <a:r>
            <a:rPr lang="uk-UA" dirty="0"/>
            <a:t> (міжгалузева та внутрішньогалузева спеціалізація)</a:t>
          </a:r>
          <a:endParaRPr lang="en-US" dirty="0"/>
        </a:p>
        <a:p>
          <a:pPr algn="l"/>
          <a:r>
            <a:rPr lang="en-US" b="1" i="0" dirty="0"/>
            <a:t>- </a:t>
          </a:r>
          <a:r>
            <a:rPr lang="uk-UA" b="1" i="0" dirty="0"/>
            <a:t>територіальний</a:t>
          </a:r>
          <a:r>
            <a:rPr lang="uk-UA" i="1" dirty="0"/>
            <a:t> </a:t>
          </a:r>
          <a:r>
            <a:rPr lang="en-US" i="0" dirty="0"/>
            <a:t>(</a:t>
          </a:r>
          <a:r>
            <a:rPr lang="uk-UA" dirty="0"/>
            <a:t>міжрегіональний, міжнародний). </a:t>
          </a:r>
          <a:endParaRPr lang="en-US" dirty="0"/>
        </a:p>
      </dgm:t>
    </dgm:pt>
    <dgm:pt modelId="{367A33BB-F1A5-4122-9193-37B54BDF19EA}" type="parTrans" cxnId="{B0CA7F56-5067-4ECC-85A6-CEA43FF4F792}">
      <dgm:prSet/>
      <dgm:spPr/>
      <dgm:t>
        <a:bodyPr/>
        <a:lstStyle/>
        <a:p>
          <a:endParaRPr lang="en-US"/>
        </a:p>
      </dgm:t>
    </dgm:pt>
    <dgm:pt modelId="{3A4D5C01-5778-49E2-8611-2625C5A9D3B8}" type="sibTrans" cxnId="{B0CA7F56-5067-4ECC-85A6-CEA43FF4F792}">
      <dgm:prSet/>
      <dgm:spPr/>
      <dgm:t>
        <a:bodyPr/>
        <a:lstStyle/>
        <a:p>
          <a:endParaRPr lang="en-US"/>
        </a:p>
      </dgm:t>
    </dgm:pt>
    <dgm:pt modelId="{BD36355A-EF83-49AE-8E57-EA0495C4CA46}" type="pres">
      <dgm:prSet presAssocID="{166FFF74-92AA-4178-8DCC-49CB5DE1ABAC}" presName="Name0" presStyleCnt="0">
        <dgm:presLayoutVars>
          <dgm:dir/>
          <dgm:resizeHandles val="exact"/>
        </dgm:presLayoutVars>
      </dgm:prSet>
      <dgm:spPr/>
    </dgm:pt>
    <dgm:pt modelId="{828BA47A-2B9A-4014-8A6D-4E7F07A63868}" type="pres">
      <dgm:prSet presAssocID="{FAF50916-E613-4A08-BB01-D9A9C104D3F0}" presName="node" presStyleLbl="node1" presStyleIdx="0" presStyleCnt="2" custScaleY="131598">
        <dgm:presLayoutVars>
          <dgm:bulletEnabled val="1"/>
        </dgm:presLayoutVars>
      </dgm:prSet>
      <dgm:spPr/>
    </dgm:pt>
    <dgm:pt modelId="{71FC3A4B-8EED-42BA-BBB5-06C6A1FABCE5}" type="pres">
      <dgm:prSet presAssocID="{F2E83A01-4363-4418-B128-D121DA9D522A}" presName="sibTrans" presStyleLbl="sibTrans2D1" presStyleIdx="0" presStyleCnt="1" custAng="15964722" custFlipVert="1" custFlipHor="1" custScaleX="473124" custScaleY="56616" custLinFactY="-19146" custLinFactNeighborX="-29195" custLinFactNeighborY="-100000"/>
      <dgm:spPr/>
    </dgm:pt>
    <dgm:pt modelId="{727225B8-3924-4762-BD17-A5EBE60F74A4}" type="pres">
      <dgm:prSet presAssocID="{F2E83A01-4363-4418-B128-D121DA9D522A}" presName="connectorText" presStyleLbl="sibTrans2D1" presStyleIdx="0" presStyleCnt="1"/>
      <dgm:spPr/>
    </dgm:pt>
    <dgm:pt modelId="{52AC8C7C-518B-45FD-8191-9E0EC81386F4}" type="pres">
      <dgm:prSet presAssocID="{AE267AD7-4852-42CB-A673-9FD6B454887F}" presName="node" presStyleLbl="node1" presStyleIdx="1" presStyleCnt="2" custScaleY="131598">
        <dgm:presLayoutVars>
          <dgm:bulletEnabled val="1"/>
        </dgm:presLayoutVars>
      </dgm:prSet>
      <dgm:spPr/>
    </dgm:pt>
  </dgm:ptLst>
  <dgm:cxnLst>
    <dgm:cxn modelId="{182E0420-F78C-4032-BA6B-3A94E0E2C93E}" type="presOf" srcId="{F2E83A01-4363-4418-B128-D121DA9D522A}" destId="{71FC3A4B-8EED-42BA-BBB5-06C6A1FABCE5}" srcOrd="0" destOrd="0" presId="urn:microsoft.com/office/officeart/2005/8/layout/process1"/>
    <dgm:cxn modelId="{ABCB076F-9E42-4E7B-BF0A-34E9CAE666C1}" srcId="{166FFF74-92AA-4178-8DCC-49CB5DE1ABAC}" destId="{FAF50916-E613-4A08-BB01-D9A9C104D3F0}" srcOrd="0" destOrd="0" parTransId="{C5602599-6A9B-4546-9D24-2AD0B222EFC8}" sibTransId="{F2E83A01-4363-4418-B128-D121DA9D522A}"/>
    <dgm:cxn modelId="{B0CA7F56-5067-4ECC-85A6-CEA43FF4F792}" srcId="{166FFF74-92AA-4178-8DCC-49CB5DE1ABAC}" destId="{AE267AD7-4852-42CB-A673-9FD6B454887F}" srcOrd="1" destOrd="0" parTransId="{367A33BB-F1A5-4122-9193-37B54BDF19EA}" sibTransId="{3A4D5C01-5778-49E2-8611-2625C5A9D3B8}"/>
    <dgm:cxn modelId="{941A2399-9A9E-405C-BD4B-6CA4E99570AB}" type="presOf" srcId="{AE267AD7-4852-42CB-A673-9FD6B454887F}" destId="{52AC8C7C-518B-45FD-8191-9E0EC81386F4}" srcOrd="0" destOrd="0" presId="urn:microsoft.com/office/officeart/2005/8/layout/process1"/>
    <dgm:cxn modelId="{9DB7D1A8-24E6-4A1B-9E4C-FCBE3A456057}" type="presOf" srcId="{F2E83A01-4363-4418-B128-D121DA9D522A}" destId="{727225B8-3924-4762-BD17-A5EBE60F74A4}" srcOrd="1" destOrd="0" presId="urn:microsoft.com/office/officeart/2005/8/layout/process1"/>
    <dgm:cxn modelId="{54134EE1-8688-4DF4-A6CC-66C6B5C9C2C8}" type="presOf" srcId="{FAF50916-E613-4A08-BB01-D9A9C104D3F0}" destId="{828BA47A-2B9A-4014-8A6D-4E7F07A63868}" srcOrd="0" destOrd="0" presId="urn:microsoft.com/office/officeart/2005/8/layout/process1"/>
    <dgm:cxn modelId="{0FEB8FE9-23C7-4C71-BA86-6B093CAD7EE5}" type="presOf" srcId="{166FFF74-92AA-4178-8DCC-49CB5DE1ABAC}" destId="{BD36355A-EF83-49AE-8E57-EA0495C4CA46}" srcOrd="0" destOrd="0" presId="urn:microsoft.com/office/officeart/2005/8/layout/process1"/>
    <dgm:cxn modelId="{691C4B3D-6323-499F-9B74-57BFE5F447A3}" type="presParOf" srcId="{BD36355A-EF83-49AE-8E57-EA0495C4CA46}" destId="{828BA47A-2B9A-4014-8A6D-4E7F07A63868}" srcOrd="0" destOrd="0" presId="urn:microsoft.com/office/officeart/2005/8/layout/process1"/>
    <dgm:cxn modelId="{22D0134A-5A17-4F40-A3CA-0F9FE7C35036}" type="presParOf" srcId="{BD36355A-EF83-49AE-8E57-EA0495C4CA46}" destId="{71FC3A4B-8EED-42BA-BBB5-06C6A1FABCE5}" srcOrd="1" destOrd="0" presId="urn:microsoft.com/office/officeart/2005/8/layout/process1"/>
    <dgm:cxn modelId="{D757E966-E702-467F-B56B-71F7FFDDD894}" type="presParOf" srcId="{71FC3A4B-8EED-42BA-BBB5-06C6A1FABCE5}" destId="{727225B8-3924-4762-BD17-A5EBE60F74A4}" srcOrd="0" destOrd="0" presId="urn:microsoft.com/office/officeart/2005/8/layout/process1"/>
    <dgm:cxn modelId="{0D3D0189-80A7-44E0-AFFC-E2FD83E3109C}" type="presParOf" srcId="{BD36355A-EF83-49AE-8E57-EA0495C4CA46}" destId="{52AC8C7C-518B-45FD-8191-9E0EC81386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0F3C23-4D56-46F1-9C5D-AED473058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A378BA-586F-4A81-A1D2-7A7C9522D930}">
      <dgm:prSet/>
      <dgm:spPr/>
      <dgm:t>
        <a:bodyPr/>
        <a:lstStyle/>
        <a:p>
          <a:r>
            <a:rPr lang="ru-RU" b="1" i="1"/>
            <a:t>Внутр</a:t>
          </a:r>
          <a:r>
            <a:rPr lang="uk-UA" b="1" i="1"/>
            <a:t>ішньогалузевий</a:t>
          </a:r>
          <a:r>
            <a:rPr lang="uk-UA"/>
            <a:t> поділ праці – концентрація зусиль і ресурсів країни на виробництва готових предметів або агрегатів, вузлів, деталей на основі кооперації з іншими країнами в межах однієї галузі.</a:t>
          </a:r>
          <a:endParaRPr lang="en-US"/>
        </a:p>
      </dgm:t>
    </dgm:pt>
    <dgm:pt modelId="{25BBCAD8-DA81-4679-ACBC-6E4B65E2D41B}" type="parTrans" cxnId="{AECBDCB5-CF20-409B-9737-4C9001BC74FC}">
      <dgm:prSet/>
      <dgm:spPr/>
      <dgm:t>
        <a:bodyPr/>
        <a:lstStyle/>
        <a:p>
          <a:endParaRPr lang="en-US"/>
        </a:p>
      </dgm:t>
    </dgm:pt>
    <dgm:pt modelId="{4B45BE4C-BEF2-493D-A7E1-A1697495E48D}" type="sibTrans" cxnId="{AECBDCB5-CF20-409B-9737-4C9001BC74FC}">
      <dgm:prSet/>
      <dgm:spPr/>
      <dgm:t>
        <a:bodyPr/>
        <a:lstStyle/>
        <a:p>
          <a:endParaRPr lang="en-US"/>
        </a:p>
      </dgm:t>
    </dgm:pt>
    <dgm:pt modelId="{9F3D2F41-BBA1-494B-B230-5393E56DB97B}">
      <dgm:prSet/>
      <dgm:spPr/>
      <dgm:t>
        <a:bodyPr/>
        <a:lstStyle/>
        <a:p>
          <a:r>
            <a:rPr lang="uk-UA" b="1" i="1"/>
            <a:t>Міжгалузевий</a:t>
          </a:r>
          <a:r>
            <a:rPr lang="uk-UA"/>
            <a:t> поділ праці – виробництво і міжн.обмін товарів та послуг, що задовольняють потреби різних галузей економіки  країн-партнерів. </a:t>
          </a:r>
          <a:endParaRPr lang="en-US"/>
        </a:p>
      </dgm:t>
    </dgm:pt>
    <dgm:pt modelId="{F7EF5A24-0D43-4F97-B8C3-69EE28CAA06A}" type="parTrans" cxnId="{E817FCE0-8113-49AB-B0CF-921E1A5F8BC7}">
      <dgm:prSet/>
      <dgm:spPr/>
      <dgm:t>
        <a:bodyPr/>
        <a:lstStyle/>
        <a:p>
          <a:endParaRPr lang="en-US"/>
        </a:p>
      </dgm:t>
    </dgm:pt>
    <dgm:pt modelId="{70FB0511-8914-4BA5-AB09-983875AA0713}" type="sibTrans" cxnId="{E817FCE0-8113-49AB-B0CF-921E1A5F8BC7}">
      <dgm:prSet/>
      <dgm:spPr/>
      <dgm:t>
        <a:bodyPr/>
        <a:lstStyle/>
        <a:p>
          <a:endParaRPr lang="en-US"/>
        </a:p>
      </dgm:t>
    </dgm:pt>
    <dgm:pt modelId="{8994D4A3-9246-4A4A-8DFB-AD1312052E90}" type="pres">
      <dgm:prSet presAssocID="{E60F3C23-4D56-46F1-9C5D-AED473058B00}" presName="linear" presStyleCnt="0">
        <dgm:presLayoutVars>
          <dgm:animLvl val="lvl"/>
          <dgm:resizeHandles val="exact"/>
        </dgm:presLayoutVars>
      </dgm:prSet>
      <dgm:spPr/>
    </dgm:pt>
    <dgm:pt modelId="{03E46272-245D-469C-8AFF-0B42A8FC15CE}" type="pres">
      <dgm:prSet presAssocID="{F7A378BA-586F-4A81-A1D2-7A7C9522D9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1B0374-1F1A-4286-A178-598F51E6F57F}" type="pres">
      <dgm:prSet presAssocID="{4B45BE4C-BEF2-493D-A7E1-A1697495E48D}" presName="spacer" presStyleCnt="0"/>
      <dgm:spPr/>
    </dgm:pt>
    <dgm:pt modelId="{7D9B4E4C-FA66-4938-B474-B3B4F3B78BC6}" type="pres">
      <dgm:prSet presAssocID="{9F3D2F41-BBA1-494B-B230-5393E56DB9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8BE9A62-68BC-48B6-B3B9-F8A344092E0A}" type="presOf" srcId="{E60F3C23-4D56-46F1-9C5D-AED473058B00}" destId="{8994D4A3-9246-4A4A-8DFB-AD1312052E90}" srcOrd="0" destOrd="0" presId="urn:microsoft.com/office/officeart/2005/8/layout/vList2"/>
    <dgm:cxn modelId="{886253A5-F409-432E-A027-B4C668C49F9D}" type="presOf" srcId="{F7A378BA-586F-4A81-A1D2-7A7C9522D930}" destId="{03E46272-245D-469C-8AFF-0B42A8FC15CE}" srcOrd="0" destOrd="0" presId="urn:microsoft.com/office/officeart/2005/8/layout/vList2"/>
    <dgm:cxn modelId="{AECBDCB5-CF20-409B-9737-4C9001BC74FC}" srcId="{E60F3C23-4D56-46F1-9C5D-AED473058B00}" destId="{F7A378BA-586F-4A81-A1D2-7A7C9522D930}" srcOrd="0" destOrd="0" parTransId="{25BBCAD8-DA81-4679-ACBC-6E4B65E2D41B}" sibTransId="{4B45BE4C-BEF2-493D-A7E1-A1697495E48D}"/>
    <dgm:cxn modelId="{E817FCE0-8113-49AB-B0CF-921E1A5F8BC7}" srcId="{E60F3C23-4D56-46F1-9C5D-AED473058B00}" destId="{9F3D2F41-BBA1-494B-B230-5393E56DB97B}" srcOrd="1" destOrd="0" parTransId="{F7EF5A24-0D43-4F97-B8C3-69EE28CAA06A}" sibTransId="{70FB0511-8914-4BA5-AB09-983875AA0713}"/>
    <dgm:cxn modelId="{A06976F6-8CB7-4D37-BFC3-B601ACE8A3BA}" type="presOf" srcId="{9F3D2F41-BBA1-494B-B230-5393E56DB97B}" destId="{7D9B4E4C-FA66-4938-B474-B3B4F3B78BC6}" srcOrd="0" destOrd="0" presId="urn:microsoft.com/office/officeart/2005/8/layout/vList2"/>
    <dgm:cxn modelId="{1A65C591-3C0E-4D65-A4EC-C727060DB7FB}" type="presParOf" srcId="{8994D4A3-9246-4A4A-8DFB-AD1312052E90}" destId="{03E46272-245D-469C-8AFF-0B42A8FC15CE}" srcOrd="0" destOrd="0" presId="urn:microsoft.com/office/officeart/2005/8/layout/vList2"/>
    <dgm:cxn modelId="{E404DD5D-127A-443A-BCE4-B932DA1A6B23}" type="presParOf" srcId="{8994D4A3-9246-4A4A-8DFB-AD1312052E90}" destId="{3C1B0374-1F1A-4286-A178-598F51E6F57F}" srcOrd="1" destOrd="0" presId="urn:microsoft.com/office/officeart/2005/8/layout/vList2"/>
    <dgm:cxn modelId="{92EBA09C-977C-47E2-ACD7-B45596D17855}" type="presParOf" srcId="{8994D4A3-9246-4A4A-8DFB-AD1312052E90}" destId="{7D9B4E4C-FA66-4938-B474-B3B4F3B78B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E4A0-17D9-4EBE-B4A7-F666044FA17D}">
      <dsp:nvSpPr>
        <dsp:cNvPr id="0" name=""/>
        <dsp:cNvSpPr/>
      </dsp:nvSpPr>
      <dsp:spPr>
        <a:xfrm>
          <a:off x="0" y="38067"/>
          <a:ext cx="10663374" cy="5241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kern="1200" dirty="0"/>
            <a:t>Поділ праці </a:t>
          </a:r>
          <a:r>
            <a:rPr lang="uk-UA" sz="3500" kern="1200" dirty="0"/>
            <a:t>сприяв прискоренню індустріалізації, оскільки теоретичні положення були впроваджені на практиці при масовому виробництві стандартизованої продукції. Система масового виробництва включає в себе виробництво великих обсягів стандартизованої продукції на виробничих лініях, що, зокрема, було запроваджено Г. Фордом для виготовлення його автомобілів «</a:t>
          </a:r>
          <a:r>
            <a:rPr lang="uk-UA" sz="3500" kern="1200" dirty="0" err="1"/>
            <a:t>Model</a:t>
          </a:r>
          <a:r>
            <a:rPr lang="uk-UA" sz="3500" kern="1200" dirty="0"/>
            <a:t> T» на початку ХХ ст.</a:t>
          </a:r>
        </a:p>
      </dsp:txBody>
      <dsp:txXfrm>
        <a:off x="255874" y="293941"/>
        <a:ext cx="10151626" cy="4729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6272-245D-469C-8AFF-0B42A8FC15CE}">
      <dsp:nvSpPr>
        <dsp:cNvPr id="0" name=""/>
        <dsp:cNvSpPr/>
      </dsp:nvSpPr>
      <dsp:spPr>
        <a:xfrm>
          <a:off x="0" y="22990"/>
          <a:ext cx="4447309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проста</a:t>
          </a:r>
          <a:endParaRPr lang="en-US" sz="3400" kern="1200" dirty="0"/>
        </a:p>
      </dsp:txBody>
      <dsp:txXfrm>
        <a:off x="40780" y="63770"/>
        <a:ext cx="4365749" cy="753820"/>
      </dsp:txXfrm>
    </dsp:sp>
    <dsp:sp modelId="{E9622595-B2AE-484C-B4B4-71522E80991E}">
      <dsp:nvSpPr>
        <dsp:cNvPr id="0" name=""/>
        <dsp:cNvSpPr/>
      </dsp:nvSpPr>
      <dsp:spPr>
        <a:xfrm>
          <a:off x="0" y="956291"/>
          <a:ext cx="4447309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складна</a:t>
          </a:r>
          <a:endParaRPr lang="en-US" sz="3400" kern="1200" dirty="0"/>
        </a:p>
      </dsp:txBody>
      <dsp:txXfrm>
        <a:off x="40780" y="997071"/>
        <a:ext cx="4365749" cy="753820"/>
      </dsp:txXfrm>
    </dsp:sp>
    <dsp:sp modelId="{F813E6E5-BD1A-46C7-B368-41F1CB91DC9E}">
      <dsp:nvSpPr>
        <dsp:cNvPr id="0" name=""/>
        <dsp:cNvSpPr/>
      </dsp:nvSpPr>
      <dsp:spPr>
        <a:xfrm>
          <a:off x="0" y="1889591"/>
          <a:ext cx="4447309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коплексна </a:t>
          </a:r>
          <a:endParaRPr lang="en-US" sz="3400" kern="1200" dirty="0"/>
        </a:p>
      </dsp:txBody>
      <dsp:txXfrm>
        <a:off x="40780" y="1930371"/>
        <a:ext cx="4365749" cy="7538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3F254-C741-4E60-921C-DE6B09D59E9F}">
      <dsp:nvSpPr>
        <dsp:cNvPr id="0" name=""/>
        <dsp:cNvSpPr/>
      </dsp:nvSpPr>
      <dsp:spPr>
        <a:xfrm>
          <a:off x="0" y="531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53CC-AF0E-47D9-A668-CD95C4EF87A4}">
      <dsp:nvSpPr>
        <dsp:cNvPr id="0" name=""/>
        <dsp:cNvSpPr/>
      </dsp:nvSpPr>
      <dsp:spPr>
        <a:xfrm>
          <a:off x="0" y="531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• </a:t>
          </a:r>
          <a:r>
            <a:rPr lang="uk-UA" sz="1700" b="1" i="1" kern="1200"/>
            <a:t>за видами</a:t>
          </a:r>
          <a:r>
            <a:rPr lang="uk-UA" sz="1700" i="1" kern="1200"/>
            <a:t> — </a:t>
          </a:r>
          <a:r>
            <a:rPr lang="uk-UA" sz="1700" kern="1200"/>
            <a:t>економічне, виробниче, науково-технічне, у сфері збуту тощо; </a:t>
          </a:r>
          <a:endParaRPr lang="en-US" sz="1700" kern="1200"/>
        </a:p>
      </dsp:txBody>
      <dsp:txXfrm>
        <a:off x="0" y="531"/>
        <a:ext cx="10668000" cy="621467"/>
      </dsp:txXfrm>
    </dsp:sp>
    <dsp:sp modelId="{DDB5D77E-EF00-4DB4-8BF9-46446A30002E}">
      <dsp:nvSpPr>
        <dsp:cNvPr id="0" name=""/>
        <dsp:cNvSpPr/>
      </dsp:nvSpPr>
      <dsp:spPr>
        <a:xfrm>
          <a:off x="0" y="621999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41035-50B3-4ADB-90FA-D0E940E2D63E}">
      <dsp:nvSpPr>
        <dsp:cNvPr id="0" name=""/>
        <dsp:cNvSpPr/>
      </dsp:nvSpPr>
      <dsp:spPr>
        <a:xfrm>
          <a:off x="0" y="621999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• </a:t>
          </a:r>
          <a:r>
            <a:rPr lang="uk-UA" sz="1700" b="1" i="1" kern="1200"/>
            <a:t>за стадіями</a:t>
          </a:r>
          <a:r>
            <a:rPr lang="uk-UA" sz="1700" i="1" kern="1200"/>
            <a:t> — </a:t>
          </a:r>
          <a:r>
            <a:rPr lang="uk-UA" sz="1700" kern="1200"/>
            <a:t>передвиробниче, виробниче, комерційне;</a:t>
          </a:r>
          <a:endParaRPr lang="en-US" sz="1700" kern="1200"/>
        </a:p>
      </dsp:txBody>
      <dsp:txXfrm>
        <a:off x="0" y="621999"/>
        <a:ext cx="10668000" cy="621467"/>
      </dsp:txXfrm>
    </dsp:sp>
    <dsp:sp modelId="{A6FAA952-BEC2-463B-BD84-4910AE43107B}">
      <dsp:nvSpPr>
        <dsp:cNvPr id="0" name=""/>
        <dsp:cNvSpPr/>
      </dsp:nvSpPr>
      <dsp:spPr>
        <a:xfrm>
          <a:off x="0" y="1243467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1B73E-7BFD-41AE-BE0C-4EDC34002493}">
      <dsp:nvSpPr>
        <dsp:cNvPr id="0" name=""/>
        <dsp:cNvSpPr/>
      </dsp:nvSpPr>
      <dsp:spPr>
        <a:xfrm>
          <a:off x="0" y="1243467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• </a:t>
          </a:r>
          <a:r>
            <a:rPr lang="uk-UA" sz="1700" b="1" i="1" kern="1200" dirty="0"/>
            <a:t>за методами,</a:t>
          </a:r>
          <a:r>
            <a:rPr lang="uk-UA" sz="1700" i="1" kern="1200" dirty="0"/>
            <a:t> </a:t>
          </a:r>
          <a:r>
            <a:rPr lang="uk-UA" sz="1700" kern="1200" dirty="0"/>
            <a:t>що використовуються — виконання спільних програм, договірна спеціалізація, створення СП;</a:t>
          </a:r>
          <a:endParaRPr lang="en-US" sz="1700" kern="1200" dirty="0"/>
        </a:p>
      </dsp:txBody>
      <dsp:txXfrm>
        <a:off x="0" y="1243467"/>
        <a:ext cx="10668000" cy="621467"/>
      </dsp:txXfrm>
    </dsp:sp>
    <dsp:sp modelId="{21810257-6286-4010-AAB8-9ED6DDC1E822}">
      <dsp:nvSpPr>
        <dsp:cNvPr id="0" name=""/>
        <dsp:cNvSpPr/>
      </dsp:nvSpPr>
      <dsp:spPr>
        <a:xfrm>
          <a:off x="0" y="1864935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2288E-DB88-40DB-B8CB-2DEF0555AF70}">
      <dsp:nvSpPr>
        <dsp:cNvPr id="0" name=""/>
        <dsp:cNvSpPr/>
      </dsp:nvSpPr>
      <dsp:spPr>
        <a:xfrm>
          <a:off x="0" y="1864935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• </a:t>
          </a:r>
          <a:r>
            <a:rPr lang="uk-UA" sz="1700" b="1" i="1" kern="1200"/>
            <a:t>за структурою зв'язків</a:t>
          </a:r>
          <a:r>
            <a:rPr lang="uk-UA" sz="1700" i="1" kern="1200"/>
            <a:t> — </a:t>
          </a:r>
          <a:r>
            <a:rPr lang="uk-UA" sz="1700" kern="1200"/>
            <a:t>внутрішньо- і міжфірмове, внутрішньо- і міжгалузеве, горизонтальне, вертикальне, змішане;</a:t>
          </a:r>
          <a:endParaRPr lang="en-US" sz="1700" kern="1200"/>
        </a:p>
      </dsp:txBody>
      <dsp:txXfrm>
        <a:off x="0" y="1864935"/>
        <a:ext cx="10668000" cy="621467"/>
      </dsp:txXfrm>
    </dsp:sp>
    <dsp:sp modelId="{03B101D3-A540-4EF0-9610-85FC026E0BB0}">
      <dsp:nvSpPr>
        <dsp:cNvPr id="0" name=""/>
        <dsp:cNvSpPr/>
      </dsp:nvSpPr>
      <dsp:spPr>
        <a:xfrm>
          <a:off x="0" y="2486402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CC29D-88D9-4762-A0E7-4E74956DC505}">
      <dsp:nvSpPr>
        <dsp:cNvPr id="0" name=""/>
        <dsp:cNvSpPr/>
      </dsp:nvSpPr>
      <dsp:spPr>
        <a:xfrm>
          <a:off x="0" y="2486402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• </a:t>
          </a:r>
          <a:r>
            <a:rPr lang="uk-UA" sz="1700" b="1" i="1" kern="1200"/>
            <a:t>за територіальним охопленням</a:t>
          </a:r>
          <a:r>
            <a:rPr lang="uk-UA" sz="1700" i="1" kern="1200"/>
            <a:t> — </a:t>
          </a:r>
          <a:r>
            <a:rPr lang="uk-UA" sz="1700" kern="1200"/>
            <a:t>між двома і більше країнами, в межах регіону, міжрегіональне, всесвітнє;</a:t>
          </a:r>
          <a:endParaRPr lang="en-US" sz="1700" kern="1200"/>
        </a:p>
      </dsp:txBody>
      <dsp:txXfrm>
        <a:off x="0" y="2486402"/>
        <a:ext cx="10668000" cy="621467"/>
      </dsp:txXfrm>
    </dsp:sp>
    <dsp:sp modelId="{32072E12-B0F4-4F0D-9E45-FBE20353E6AF}">
      <dsp:nvSpPr>
        <dsp:cNvPr id="0" name=""/>
        <dsp:cNvSpPr/>
      </dsp:nvSpPr>
      <dsp:spPr>
        <a:xfrm>
          <a:off x="0" y="3107870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FA9A4-0F41-4086-9FCA-D689FC7CC3E6}">
      <dsp:nvSpPr>
        <dsp:cNvPr id="0" name=""/>
        <dsp:cNvSpPr/>
      </dsp:nvSpPr>
      <dsp:spPr>
        <a:xfrm>
          <a:off x="0" y="3107870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• </a:t>
          </a:r>
          <a:r>
            <a:rPr lang="uk-UA" sz="1700" b="1" i="1" kern="1200"/>
            <a:t>за кількістю суб'єктів</a:t>
          </a:r>
          <a:r>
            <a:rPr lang="uk-UA" sz="1700" i="1" kern="1200"/>
            <a:t> — </a:t>
          </a:r>
          <a:r>
            <a:rPr lang="uk-UA" sz="1700" kern="1200"/>
            <a:t>дво- і багатостороннє;</a:t>
          </a:r>
          <a:endParaRPr lang="en-US" sz="1700" kern="1200"/>
        </a:p>
      </dsp:txBody>
      <dsp:txXfrm>
        <a:off x="0" y="3107870"/>
        <a:ext cx="10668000" cy="621467"/>
      </dsp:txXfrm>
    </dsp:sp>
    <dsp:sp modelId="{B482EE9D-9AB3-498F-B764-4D0DA36F66BD}">
      <dsp:nvSpPr>
        <dsp:cNvPr id="0" name=""/>
        <dsp:cNvSpPr/>
      </dsp:nvSpPr>
      <dsp:spPr>
        <a:xfrm>
          <a:off x="0" y="3729338"/>
          <a:ext cx="1066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0FEE0-BEA3-421E-9DC6-0E9A7DFB7D80}">
      <dsp:nvSpPr>
        <dsp:cNvPr id="0" name=""/>
        <dsp:cNvSpPr/>
      </dsp:nvSpPr>
      <dsp:spPr>
        <a:xfrm>
          <a:off x="0" y="3729338"/>
          <a:ext cx="106680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• </a:t>
          </a:r>
          <a:r>
            <a:rPr lang="uk-UA" sz="1700" b="1" i="1" kern="1200"/>
            <a:t>за кількістю об'єктів</a:t>
          </a:r>
          <a:r>
            <a:rPr lang="uk-UA" sz="1700" i="1" kern="1200"/>
            <a:t> — </a:t>
          </a:r>
          <a:r>
            <a:rPr lang="uk-UA" sz="1700" kern="1200"/>
            <a:t>дво- і багатопредметне.</a:t>
          </a:r>
          <a:endParaRPr lang="en-US" sz="1700" kern="1200"/>
        </a:p>
      </dsp:txBody>
      <dsp:txXfrm>
        <a:off x="0" y="3729338"/>
        <a:ext cx="10668000" cy="6214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A4C42-0780-48AA-A74C-A22FDD0561B4}">
      <dsp:nvSpPr>
        <dsp:cNvPr id="0" name=""/>
        <dsp:cNvSpPr/>
      </dsp:nvSpPr>
      <dsp:spPr>
        <a:xfrm>
          <a:off x="0" y="27867"/>
          <a:ext cx="10665845" cy="859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i="1" kern="1200"/>
            <a:t>Територіальна спеціалізація окремих країн.</a:t>
          </a:r>
          <a:endParaRPr lang="en-US" sz="3500" kern="1200"/>
        </a:p>
      </dsp:txBody>
      <dsp:txXfrm>
        <a:off x="41979" y="69846"/>
        <a:ext cx="10581887" cy="775991"/>
      </dsp:txXfrm>
    </dsp:sp>
    <dsp:sp modelId="{6CE65411-ACCD-4C7B-968C-F4E944E0DE47}">
      <dsp:nvSpPr>
        <dsp:cNvPr id="0" name=""/>
        <dsp:cNvSpPr/>
      </dsp:nvSpPr>
      <dsp:spPr>
        <a:xfrm>
          <a:off x="0" y="988617"/>
          <a:ext cx="10665845" cy="859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i="1" kern="1200" dirty="0"/>
            <a:t>Територіальна спеціалізація груп країн:</a:t>
          </a:r>
          <a:endParaRPr lang="en-US" sz="3500" kern="1200" dirty="0"/>
        </a:p>
      </dsp:txBody>
      <dsp:txXfrm>
        <a:off x="41979" y="1030596"/>
        <a:ext cx="10581887" cy="775991"/>
      </dsp:txXfrm>
    </dsp:sp>
    <dsp:sp modelId="{F33A9DB8-25FE-4EA9-B3FD-184FF159F545}">
      <dsp:nvSpPr>
        <dsp:cNvPr id="0" name=""/>
        <dsp:cNvSpPr/>
      </dsp:nvSpPr>
      <dsp:spPr>
        <a:xfrm>
          <a:off x="0" y="1848567"/>
          <a:ext cx="10665845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64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 err="1"/>
            <a:t>А.Спеціалізація</a:t>
          </a:r>
          <a:r>
            <a:rPr lang="uk-UA" sz="2700" kern="1200" dirty="0"/>
            <a:t> груп країн за географічною ознакою.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 err="1"/>
            <a:t>Б.Спеціалізація</a:t>
          </a:r>
          <a:r>
            <a:rPr lang="uk-UA" sz="2700" kern="1200" dirty="0"/>
            <a:t> груп країн за інтеграційною ознакою.</a:t>
          </a:r>
          <a:endParaRPr lang="en-US" sz="2700" kern="1200" dirty="0"/>
        </a:p>
      </dsp:txBody>
      <dsp:txXfrm>
        <a:off x="0" y="1848567"/>
        <a:ext cx="10665845" cy="941850"/>
      </dsp:txXfrm>
    </dsp:sp>
    <dsp:sp modelId="{C5655D06-86B5-4363-9D65-978A0A835E41}">
      <dsp:nvSpPr>
        <dsp:cNvPr id="0" name=""/>
        <dsp:cNvSpPr/>
      </dsp:nvSpPr>
      <dsp:spPr>
        <a:xfrm>
          <a:off x="0" y="2790417"/>
          <a:ext cx="10665845" cy="859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i="1" kern="1200" dirty="0"/>
            <a:t>Територіальна спеціалізація регіонів світу.</a:t>
          </a:r>
          <a:endParaRPr lang="en-US" sz="3500" kern="1200" dirty="0"/>
        </a:p>
      </dsp:txBody>
      <dsp:txXfrm>
        <a:off x="41979" y="2832396"/>
        <a:ext cx="10581887" cy="7759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15FC-B745-4DAE-9C0C-569D9446ED1F}">
      <dsp:nvSpPr>
        <dsp:cNvPr id="0" name=""/>
        <dsp:cNvSpPr/>
      </dsp:nvSpPr>
      <dsp:spPr>
        <a:xfrm>
          <a:off x="0" y="50547"/>
          <a:ext cx="10665845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Основним в МПП став внутрішньогалузевий поділ праці на основі предметної, а особливо подетальної та технологічної спеціалізації.</a:t>
          </a:r>
          <a:endParaRPr lang="en-US" sz="1700" kern="1200"/>
        </a:p>
      </dsp:txBody>
      <dsp:txXfrm>
        <a:off x="33012" y="83559"/>
        <a:ext cx="10599821" cy="610236"/>
      </dsp:txXfrm>
    </dsp:sp>
    <dsp:sp modelId="{5470CD9C-7EE2-43E9-82B1-2CDCA002B555}">
      <dsp:nvSpPr>
        <dsp:cNvPr id="0" name=""/>
        <dsp:cNvSpPr/>
      </dsp:nvSpPr>
      <dsp:spPr>
        <a:xfrm>
          <a:off x="0" y="775767"/>
          <a:ext cx="10665845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Зміни в розстановці політичних і економічних сил.</a:t>
          </a:r>
          <a:endParaRPr lang="en-US" sz="1700" kern="1200"/>
        </a:p>
      </dsp:txBody>
      <dsp:txXfrm>
        <a:off x="33012" y="808779"/>
        <a:ext cx="10599821" cy="610236"/>
      </dsp:txXfrm>
    </dsp:sp>
    <dsp:sp modelId="{4716935C-4628-4315-9B8D-47B8E7FD82B3}">
      <dsp:nvSpPr>
        <dsp:cNvPr id="0" name=""/>
        <dsp:cNvSpPr/>
      </dsp:nvSpPr>
      <dsp:spPr>
        <a:xfrm>
          <a:off x="0" y="1500987"/>
          <a:ext cx="10665845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Зростає роль міжнародних фірм.</a:t>
          </a:r>
          <a:endParaRPr lang="en-US" sz="1700" kern="1200"/>
        </a:p>
      </dsp:txBody>
      <dsp:txXfrm>
        <a:off x="33012" y="1533999"/>
        <a:ext cx="10599821" cy="610236"/>
      </dsp:txXfrm>
    </dsp:sp>
    <dsp:sp modelId="{41A4DA0E-C44E-40AF-B3E9-54F1CF4A8EE1}">
      <dsp:nvSpPr>
        <dsp:cNvPr id="0" name=""/>
        <dsp:cNvSpPr/>
      </dsp:nvSpPr>
      <dsp:spPr>
        <a:xfrm>
          <a:off x="0" y="2226207"/>
          <a:ext cx="10665845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Посилення інтеграційних процесів, інтернаціоналізації господарської діяльності. </a:t>
          </a:r>
          <a:endParaRPr lang="en-US" sz="1700" kern="1200"/>
        </a:p>
      </dsp:txBody>
      <dsp:txXfrm>
        <a:off x="33012" y="2259219"/>
        <a:ext cx="10599821" cy="610236"/>
      </dsp:txXfrm>
    </dsp:sp>
    <dsp:sp modelId="{F1DF907D-5947-4681-9522-6B0EFFEA3F0D}">
      <dsp:nvSpPr>
        <dsp:cNvPr id="0" name=""/>
        <dsp:cNvSpPr/>
      </dsp:nvSpPr>
      <dsp:spPr>
        <a:xfrm>
          <a:off x="0" y="2951427"/>
          <a:ext cx="10665845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Вплив структурних криз, дисбаланси в міжнародній торгівлі.</a:t>
          </a:r>
          <a:endParaRPr lang="en-US" sz="1700" kern="1200"/>
        </a:p>
      </dsp:txBody>
      <dsp:txXfrm>
        <a:off x="33012" y="2984439"/>
        <a:ext cx="10599821" cy="6102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3B03-20F4-43B2-B79E-71E807333402}">
      <dsp:nvSpPr>
        <dsp:cNvPr id="0" name=""/>
        <dsp:cNvSpPr/>
      </dsp:nvSpPr>
      <dsp:spPr>
        <a:xfrm>
          <a:off x="1302" y="652041"/>
          <a:ext cx="5078759" cy="304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kern="1200" dirty="0"/>
            <a:t>внутрішні</a:t>
          </a:r>
          <a:r>
            <a:rPr lang="uk-UA" sz="3500" kern="1200" dirty="0"/>
            <a:t> складаються з науково-технологічних, соціально-економічних та природно-географічних чинників</a:t>
          </a:r>
        </a:p>
      </dsp:txBody>
      <dsp:txXfrm>
        <a:off x="1302" y="652041"/>
        <a:ext cx="5078759" cy="3047255"/>
      </dsp:txXfrm>
    </dsp:sp>
    <dsp:sp modelId="{75C051CC-FF47-486E-9633-10B48CEB41E4}">
      <dsp:nvSpPr>
        <dsp:cNvPr id="0" name=""/>
        <dsp:cNvSpPr/>
      </dsp:nvSpPr>
      <dsp:spPr>
        <a:xfrm>
          <a:off x="5587937" y="652041"/>
          <a:ext cx="5078759" cy="304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kern="1200" dirty="0"/>
            <a:t>зовнішні</a:t>
          </a:r>
          <a:r>
            <a:rPr lang="uk-UA" sz="3500" kern="1200" dirty="0"/>
            <a:t> – геополітичні, інституційні та регіонально-інтеграційні чинники. </a:t>
          </a:r>
        </a:p>
      </dsp:txBody>
      <dsp:txXfrm>
        <a:off x="5587937" y="652041"/>
        <a:ext cx="5078759" cy="30472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EFD39-85B4-4534-8B79-02BC7F7E8176}">
      <dsp:nvSpPr>
        <dsp:cNvPr id="0" name=""/>
        <dsp:cNvSpPr/>
      </dsp:nvSpPr>
      <dsp:spPr>
        <a:xfrm rot="10800000">
          <a:off x="2505448" y="505"/>
          <a:ext cx="8771856" cy="11839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/>
            <a:t>Інтелектуалізація</a:t>
          </a:r>
          <a:r>
            <a:rPr lang="uk-UA" sz="1800" kern="1200" dirty="0"/>
            <a:t> означає, що на даному етапі суттєво зростають вимоги до </a:t>
          </a:r>
          <a:r>
            <a:rPr lang="uk-UA" sz="1800" kern="1200" dirty="0" err="1"/>
            <a:t>фактора</a:t>
          </a:r>
          <a:r>
            <a:rPr lang="uk-UA" sz="1800" kern="1200" dirty="0"/>
            <a:t> виробництва — робочої сили, її </a:t>
          </a:r>
          <a:r>
            <a:rPr lang="uk-UA" sz="1800" kern="1200" dirty="0" err="1"/>
            <a:t>професійно</a:t>
          </a:r>
          <a:r>
            <a:rPr lang="uk-UA" sz="1800" kern="1200" dirty="0"/>
            <a:t>-кваліфікаційного рівня. </a:t>
          </a:r>
          <a:endParaRPr lang="en-US" sz="1800" kern="1200" dirty="0"/>
        </a:p>
      </dsp:txBody>
      <dsp:txXfrm rot="10800000">
        <a:off x="2801444" y="505"/>
        <a:ext cx="8475860" cy="1183985"/>
      </dsp:txXfrm>
    </dsp:sp>
    <dsp:sp modelId="{48E81941-3ECE-4517-AACA-40B0FE66560E}">
      <dsp:nvSpPr>
        <dsp:cNvPr id="0" name=""/>
        <dsp:cNvSpPr/>
      </dsp:nvSpPr>
      <dsp:spPr>
        <a:xfrm>
          <a:off x="1913456" y="505"/>
          <a:ext cx="1183985" cy="118398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3BF04-910F-405D-AC09-AB9AD9AF17F0}">
      <dsp:nvSpPr>
        <dsp:cNvPr id="0" name=""/>
        <dsp:cNvSpPr/>
      </dsp:nvSpPr>
      <dsp:spPr>
        <a:xfrm rot="10800000">
          <a:off x="2505448" y="1480488"/>
          <a:ext cx="8771856" cy="11839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 err="1"/>
            <a:t>Дематеріалізація</a:t>
          </a:r>
          <a:r>
            <a:rPr lang="uk-UA" sz="1800" kern="1200" dirty="0"/>
            <a:t> виробництва, його комп'ютеризація та інформатизація пов'язані зі зміною моделі економічного розвитку, з переходом, від екстенсивного до інтенсивного типу господарського зростання. </a:t>
          </a:r>
        </a:p>
      </dsp:txBody>
      <dsp:txXfrm rot="10800000">
        <a:off x="2801444" y="1480488"/>
        <a:ext cx="8475860" cy="1183985"/>
      </dsp:txXfrm>
    </dsp:sp>
    <dsp:sp modelId="{DDFF6D08-55D8-460A-951C-1EBD7C65893A}">
      <dsp:nvSpPr>
        <dsp:cNvPr id="0" name=""/>
        <dsp:cNvSpPr/>
      </dsp:nvSpPr>
      <dsp:spPr>
        <a:xfrm>
          <a:off x="1913456" y="1480488"/>
          <a:ext cx="1183985" cy="11839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BDACF-45B3-4FB5-BDCA-7C1C69D8ED2D}">
      <dsp:nvSpPr>
        <dsp:cNvPr id="0" name=""/>
        <dsp:cNvSpPr/>
      </dsp:nvSpPr>
      <dsp:spPr>
        <a:xfrm rot="10800000">
          <a:off x="2505448" y="2960470"/>
          <a:ext cx="8771856" cy="11839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/>
            <a:t>Мініатюризація</a:t>
          </a:r>
          <a:r>
            <a:rPr lang="uk-UA" sz="1800" kern="1200" dirty="0"/>
            <a:t> – розвиток та використання </a:t>
          </a:r>
          <a:r>
            <a:rPr lang="uk-UA" sz="1800" kern="1200" dirty="0" err="1"/>
            <a:t>нанотехнологій</a:t>
          </a:r>
          <a:r>
            <a:rPr lang="uk-UA" sz="1800" kern="1200" dirty="0"/>
            <a:t>.</a:t>
          </a:r>
        </a:p>
      </dsp:txBody>
      <dsp:txXfrm rot="10800000">
        <a:off x="2801444" y="2960470"/>
        <a:ext cx="8475860" cy="1183985"/>
      </dsp:txXfrm>
    </dsp:sp>
    <dsp:sp modelId="{7F51EBE5-CCB9-472C-A356-46E34BEB3D16}">
      <dsp:nvSpPr>
        <dsp:cNvPr id="0" name=""/>
        <dsp:cNvSpPr/>
      </dsp:nvSpPr>
      <dsp:spPr>
        <a:xfrm>
          <a:off x="1913456" y="2960470"/>
          <a:ext cx="1183985" cy="11839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60B6-DCAF-4798-8BF2-3B405171B64A}">
      <dsp:nvSpPr>
        <dsp:cNvPr id="0" name=""/>
        <dsp:cNvSpPr/>
      </dsp:nvSpPr>
      <dsp:spPr>
        <a:xfrm>
          <a:off x="1301" y="146962"/>
          <a:ext cx="4569960" cy="290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FB712-5082-411C-A727-91251CE48A59}">
      <dsp:nvSpPr>
        <dsp:cNvPr id="0" name=""/>
        <dsp:cNvSpPr/>
      </dsp:nvSpPr>
      <dsp:spPr>
        <a:xfrm>
          <a:off x="509075" y="629347"/>
          <a:ext cx="4569960" cy="290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В основі міжнародного поділу праці знаходиться концепція порівняльних переваг. Термін </a:t>
          </a:r>
          <a:r>
            <a:rPr lang="uk-UA" sz="2500" b="1" i="1" kern="1200"/>
            <a:t>«порівняльні переваги» </a:t>
          </a:r>
          <a:r>
            <a:rPr lang="uk-UA" sz="2500" kern="1200"/>
            <a:t>було запропоновано в ХІХ ст. англійським економістом Д. Рікардо. </a:t>
          </a:r>
          <a:endParaRPr lang="en-US" sz="2500" kern="1200"/>
        </a:p>
      </dsp:txBody>
      <dsp:txXfrm>
        <a:off x="594069" y="714341"/>
        <a:ext cx="4399972" cy="2731936"/>
      </dsp:txXfrm>
    </dsp:sp>
    <dsp:sp modelId="{4F30C3CE-4DE2-44DF-8B11-E93F2FDA020D}">
      <dsp:nvSpPr>
        <dsp:cNvPr id="0" name=""/>
        <dsp:cNvSpPr/>
      </dsp:nvSpPr>
      <dsp:spPr>
        <a:xfrm>
          <a:off x="5586809" y="146962"/>
          <a:ext cx="4569960" cy="290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E4CF6-D849-491D-8E61-5DC9F0054EF2}">
      <dsp:nvSpPr>
        <dsp:cNvPr id="0" name=""/>
        <dsp:cNvSpPr/>
      </dsp:nvSpPr>
      <dsp:spPr>
        <a:xfrm>
          <a:off x="6094582" y="629347"/>
          <a:ext cx="4569960" cy="290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Порівняльні переваги країни можуть бути розподілені на </a:t>
          </a:r>
          <a:r>
            <a:rPr lang="uk-UA" sz="2500" b="1" i="1" kern="1200"/>
            <a:t>природні </a:t>
          </a:r>
          <a:r>
            <a:rPr lang="uk-UA" sz="2500" kern="1200"/>
            <a:t>та </a:t>
          </a:r>
          <a:r>
            <a:rPr lang="uk-UA" sz="2500" b="1" i="1" kern="1200"/>
            <a:t>набуті</a:t>
          </a:r>
          <a:r>
            <a:rPr lang="uk-UA" sz="2500" b="1" kern="1200"/>
            <a:t>.</a:t>
          </a:r>
          <a:r>
            <a:rPr lang="uk-UA" sz="2500" kern="1200"/>
            <a:t> </a:t>
          </a:r>
          <a:endParaRPr lang="en-US" sz="2500" kern="1200"/>
        </a:p>
      </dsp:txBody>
      <dsp:txXfrm>
        <a:off x="6179576" y="714341"/>
        <a:ext cx="4399972" cy="27319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EECC-AA74-4AF7-9963-11CD3C92A1AC}">
      <dsp:nvSpPr>
        <dsp:cNvPr id="0" name=""/>
        <dsp:cNvSpPr/>
      </dsp:nvSpPr>
      <dsp:spPr>
        <a:xfrm>
          <a:off x="0" y="13509"/>
          <a:ext cx="10668000" cy="4324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Внаслідок природних переваг Канада спеціалізується на деревообробці, Ізраїль – на цитрусових, Італія – на виноробстві, Ямайка – на алюмінієвій руді, Мексика – на помідорах, Саудівська Аравія – на нафті, США – на пшениці та кукурудзі. </a:t>
          </a:r>
        </a:p>
      </dsp:txBody>
      <dsp:txXfrm>
        <a:off x="211096" y="224605"/>
        <a:ext cx="10245808" cy="39021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03B3-24E1-4FA1-9884-467C2AC514E1}">
      <dsp:nvSpPr>
        <dsp:cNvPr id="0" name=""/>
        <dsp:cNvSpPr/>
      </dsp:nvSpPr>
      <dsp:spPr>
        <a:xfrm>
          <a:off x="0" y="20937"/>
          <a:ext cx="10665845" cy="3636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Японія – на автомобілях, Південна Корея – на сталі та кораблебудуванні, Швейцарія – на годинниках, США – на реактивних літаках, програмному забезпеченні, Великобританія – на фінансових послугах.</a:t>
          </a:r>
        </a:p>
      </dsp:txBody>
      <dsp:txXfrm>
        <a:off x="177512" y="198449"/>
        <a:ext cx="10310821" cy="32813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09FBA-16C2-45A4-AD5D-1212EF02DF14}">
      <dsp:nvSpPr>
        <dsp:cNvPr id="0" name=""/>
        <dsp:cNvSpPr/>
      </dsp:nvSpPr>
      <dsp:spPr>
        <a:xfrm>
          <a:off x="5204" y="0"/>
          <a:ext cx="10657590" cy="56689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/>
            <a:t>Якщо для Німеччини (понад 50% товарного експорту припадає на машини та устаткування) та Швеція (понад 40% експорту припадає на машини та устаткування)   ключовим фактором їхньої конкурентоспроможності є </a:t>
          </a:r>
          <a:r>
            <a:rPr lang="uk-UA" sz="3500" b="1" i="1" kern="1200"/>
            <a:t>високий технологічний рівень,</a:t>
          </a:r>
          <a:r>
            <a:rPr lang="uk-UA" sz="3500" kern="1200"/>
            <a:t> то для таких країн як Катар (понад 80% експорту складає енергетична сировина) або Ботсвана (понад 80% припадає на експорт дорогоцінних металів) – визначальними є </a:t>
          </a:r>
          <a:r>
            <a:rPr lang="uk-UA" sz="3500" b="1" i="1" kern="1200"/>
            <a:t>природні фактори. </a:t>
          </a:r>
        </a:p>
      </dsp:txBody>
      <dsp:txXfrm>
        <a:off x="281940" y="276736"/>
        <a:ext cx="10104118" cy="5115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3EF5-62C6-40BF-876E-56B9A4417094}">
      <dsp:nvSpPr>
        <dsp:cNvPr id="0" name=""/>
        <dsp:cNvSpPr/>
      </dsp:nvSpPr>
      <dsp:spPr>
        <a:xfrm>
          <a:off x="0" y="1200106"/>
          <a:ext cx="536650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4800" b="1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Внутрішні</a:t>
          </a:r>
          <a:r>
            <a:rPr lang="ru-RU" altLang="ru-RU" sz="48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4800" kern="1200" dirty="0"/>
        </a:p>
      </dsp:txBody>
      <dsp:txXfrm>
        <a:off x="59399" y="1259505"/>
        <a:ext cx="5247708" cy="1098002"/>
      </dsp:txXfrm>
    </dsp:sp>
    <dsp:sp modelId="{2EBD2C6E-7D25-4F0D-9A29-9545BB47B53A}">
      <dsp:nvSpPr>
        <dsp:cNvPr id="0" name=""/>
        <dsp:cNvSpPr/>
      </dsp:nvSpPr>
      <dsp:spPr>
        <a:xfrm>
          <a:off x="0" y="2416906"/>
          <a:ext cx="5366506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87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науково-технологічні</a:t>
          </a:r>
          <a:r>
            <a:rPr lang="ru-RU" altLang="ru-RU" sz="5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соціально-економічні</a:t>
          </a:r>
          <a:r>
            <a:rPr lang="ru-RU" altLang="ru-RU" sz="5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3600" kern="1200" dirty="0">
              <a:latin typeface="Calibri" panose="020F0502020204030204" pitchFamily="34" charset="0"/>
              <a:cs typeface="Calibri" panose="020F0502020204030204" pitchFamily="34" charset="0"/>
            </a:rPr>
            <a:t>природно-</a:t>
          </a:r>
          <a:r>
            <a:rPr lang="ru-RU" altLang="ru-RU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географічні</a:t>
          </a:r>
          <a:endParaRPr lang="ru-RU" altLang="ru-RU" sz="50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16906"/>
        <a:ext cx="5366506" cy="23546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7B9DB-DF04-4442-9ADD-12982CCADDE0}">
      <dsp:nvSpPr>
        <dsp:cNvPr id="0" name=""/>
        <dsp:cNvSpPr/>
      </dsp:nvSpPr>
      <dsp:spPr>
        <a:xfrm>
          <a:off x="0" y="4149"/>
          <a:ext cx="10668000" cy="434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За даними Світового банку, у 2024 році частка експорту товарів і послуг відносно світового ВВП становила близько 29–30 %. До 2008 року, разом із розвитком світової економіки й світової торгівлі, відносні показники міжнародної торгівлі стабільно зростали (12,3 % у 1960 р., 19 % у 1980 р., 26,2 % у 2000 р., 30,8 % у 2008 р.). Дані за 2025 рік ще </a:t>
          </a:r>
          <a:r>
            <a:rPr lang="uk-UA" sz="2900" kern="1200" dirty="0" err="1"/>
            <a:t>уточнюються</a:t>
          </a:r>
          <a:r>
            <a:rPr lang="uk-UA" sz="2900" kern="1200" dirty="0"/>
            <a:t>, але прогнози міжнародних організацій вказують на уповільнення темпів зростання торгівлі як наслідок торговельних напружень і тарифних бар’єрів.</a:t>
          </a:r>
        </a:p>
      </dsp:txBody>
      <dsp:txXfrm>
        <a:off x="212010" y="216159"/>
        <a:ext cx="10243980" cy="39190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04C92-BEDE-40AE-A5B3-28216C2D9215}">
      <dsp:nvSpPr>
        <dsp:cNvPr id="0" name=""/>
        <dsp:cNvSpPr/>
      </dsp:nvSpPr>
      <dsp:spPr>
        <a:xfrm>
          <a:off x="1822623" y="1959"/>
          <a:ext cx="3344167" cy="200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Країни світу можна розподілити на три групи: з високим </a:t>
          </a:r>
          <a:r>
            <a:rPr lang="ru-RU" sz="1900" kern="1200" dirty="0"/>
            <a:t>(</a:t>
          </a:r>
          <a:r>
            <a:rPr lang="ru-RU" sz="1900" kern="1200" dirty="0" err="1"/>
            <a:t>понад</a:t>
          </a:r>
          <a:r>
            <a:rPr lang="ru-RU" sz="1900" kern="1200" dirty="0"/>
            <a:t> 40%)</a:t>
          </a:r>
          <a:r>
            <a:rPr lang="uk-UA" sz="1900" kern="1200" dirty="0"/>
            <a:t>, середнім (20-40%) та низьким (менше 20%) показником експортної квоти. </a:t>
          </a:r>
        </a:p>
      </dsp:txBody>
      <dsp:txXfrm>
        <a:off x="1822623" y="1959"/>
        <a:ext cx="3344167" cy="2006500"/>
      </dsp:txXfrm>
    </dsp:sp>
    <dsp:sp modelId="{DC4FA6E6-B66A-49BF-8BFE-C9008D28A2A4}">
      <dsp:nvSpPr>
        <dsp:cNvPr id="0" name=""/>
        <dsp:cNvSpPr/>
      </dsp:nvSpPr>
      <dsp:spPr>
        <a:xfrm>
          <a:off x="5501208" y="1959"/>
          <a:ext cx="3344167" cy="200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 </a:t>
          </a:r>
          <a:r>
            <a:rPr lang="uk-UA" sz="1900" b="1" i="1" kern="1200" dirty="0"/>
            <a:t>першої</a:t>
          </a:r>
          <a:r>
            <a:rPr lang="uk-UA" sz="1900" i="1" kern="1200" dirty="0"/>
            <a:t> </a:t>
          </a:r>
          <a:r>
            <a:rPr lang="uk-UA" sz="1900" kern="1200" dirty="0"/>
            <a:t>групи країн відносяться, зокрема, Люксембург (213,8%), Гонконг (201,2%), Нідерланди (82,8), Україна (52,8), Польща (49,4%), Німеччина (46,9%).</a:t>
          </a:r>
        </a:p>
      </dsp:txBody>
      <dsp:txXfrm>
        <a:off x="5501208" y="1959"/>
        <a:ext cx="3344167" cy="2006500"/>
      </dsp:txXfrm>
    </dsp:sp>
    <dsp:sp modelId="{E71F3581-5F13-4C27-8AFE-8F3D6CA6ED99}">
      <dsp:nvSpPr>
        <dsp:cNvPr id="0" name=""/>
        <dsp:cNvSpPr/>
      </dsp:nvSpPr>
      <dsp:spPr>
        <a:xfrm>
          <a:off x="3661916" y="2342877"/>
          <a:ext cx="3344167" cy="200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Серед 10 країн з найбільшим рівнем ВВП лише Німеччина входить до першої групи країн за експортною квотою. </a:t>
          </a:r>
        </a:p>
      </dsp:txBody>
      <dsp:txXfrm>
        <a:off x="3661916" y="2342877"/>
        <a:ext cx="3344167" cy="20065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C3AAF-1424-4855-BB5D-B7D3ED72680A}">
      <dsp:nvSpPr>
        <dsp:cNvPr id="0" name=""/>
        <dsp:cNvSpPr/>
      </dsp:nvSpPr>
      <dsp:spPr>
        <a:xfrm>
          <a:off x="1302" y="652041"/>
          <a:ext cx="5078759" cy="304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До </a:t>
          </a:r>
          <a:r>
            <a:rPr lang="uk-UA" sz="2400" b="1" i="1" kern="1200" dirty="0"/>
            <a:t>другої </a:t>
          </a:r>
          <a:r>
            <a:rPr lang="uk-UA" sz="2400" kern="1200" dirty="0"/>
            <a:t>групи країн відносяться, зокрема, Норвегія (37,1%), Мексика (35,3%), Саудівська Аравія (33,7%), Іспанія (33,1%), Канада (31,5%), Італія (30,2), Франція (30%), Росія (29,5%), Сполучене Королівство (27,4%), Зімбабве (26,2%), Китай (22,4%), Індонезія (21,1%). </a:t>
          </a:r>
        </a:p>
      </dsp:txBody>
      <dsp:txXfrm>
        <a:off x="1302" y="652041"/>
        <a:ext cx="5078759" cy="3047255"/>
      </dsp:txXfrm>
    </dsp:sp>
    <dsp:sp modelId="{3059CB25-01A1-4B4C-936B-1DFD34724742}">
      <dsp:nvSpPr>
        <dsp:cNvPr id="0" name=""/>
        <dsp:cNvSpPr/>
      </dsp:nvSpPr>
      <dsp:spPr>
        <a:xfrm>
          <a:off x="5587937" y="652041"/>
          <a:ext cx="5078759" cy="304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П’ять з десяти країн з найвищим ВВП відносяться до даної групи країн. </a:t>
          </a:r>
        </a:p>
      </dsp:txBody>
      <dsp:txXfrm>
        <a:off x="5587937" y="652041"/>
        <a:ext cx="5078759" cy="304725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EC2D6-9420-4172-84D1-0C15A4063486}">
      <dsp:nvSpPr>
        <dsp:cNvPr id="0" name=""/>
        <dsp:cNvSpPr/>
      </dsp:nvSpPr>
      <dsp:spPr>
        <a:xfrm>
          <a:off x="1822623" y="1959"/>
          <a:ext cx="3344167" cy="200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До </a:t>
          </a:r>
          <a:r>
            <a:rPr lang="uk-UA" sz="1700" b="1" i="1" kern="1200"/>
            <a:t>третьої</a:t>
          </a:r>
          <a:r>
            <a:rPr lang="uk-UA" sz="1700" i="1" kern="1200"/>
            <a:t> </a:t>
          </a:r>
          <a:r>
            <a:rPr lang="uk-UA" sz="1700" kern="1200"/>
            <a:t>групи країн відносяться, зокрема, Австралія (19,8%), Японія (17,9%), Бангладеш (17,3%), Аргентина (11,1%),, Афганістан (7,3%), Судан (6,1%). </a:t>
          </a:r>
        </a:p>
      </dsp:txBody>
      <dsp:txXfrm>
        <a:off x="1822623" y="1959"/>
        <a:ext cx="3344167" cy="2006500"/>
      </dsp:txXfrm>
    </dsp:sp>
    <dsp:sp modelId="{B09388A1-820A-4144-9581-B6878344506A}">
      <dsp:nvSpPr>
        <dsp:cNvPr id="0" name=""/>
        <dsp:cNvSpPr/>
      </dsp:nvSpPr>
      <dsp:spPr>
        <a:xfrm>
          <a:off x="5501208" y="1959"/>
          <a:ext cx="3344167" cy="200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Існує тенденція по зростанню частки експорту у ВВП країн з високими доходами (30,5%) порівняно з країнами з середніми рівнями доходів (25,2%) та з країнами з низькими рівнями доходів (20,4%). </a:t>
          </a:r>
        </a:p>
      </dsp:txBody>
      <dsp:txXfrm>
        <a:off x="5501208" y="1959"/>
        <a:ext cx="3344167" cy="2006500"/>
      </dsp:txXfrm>
    </dsp:sp>
    <dsp:sp modelId="{86CE0715-F04C-4B1B-A43E-503D01107615}">
      <dsp:nvSpPr>
        <dsp:cNvPr id="0" name=""/>
        <dsp:cNvSpPr/>
      </dsp:nvSpPr>
      <dsp:spPr>
        <a:xfrm>
          <a:off x="3661916" y="2342877"/>
          <a:ext cx="3344167" cy="200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Найбільші країни (за рівнем ВВП) мають середні та низькі показники включення до експортної діяльності, натомість малі країни (близько 50 країн за класифікацією Світового Банку) – високі (52,7%). </a:t>
          </a:r>
        </a:p>
      </dsp:txBody>
      <dsp:txXfrm>
        <a:off x="3661916" y="2342877"/>
        <a:ext cx="3344167" cy="20065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8123-B191-49F0-8C60-5CE7601C1EB6}">
      <dsp:nvSpPr>
        <dsp:cNvPr id="0" name=""/>
        <dsp:cNvSpPr/>
      </dsp:nvSpPr>
      <dsp:spPr>
        <a:xfrm>
          <a:off x="0" y="64179"/>
          <a:ext cx="106680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Індекс </a:t>
          </a:r>
          <a:r>
            <a:rPr lang="uk-UA" sz="2900" b="1" kern="1200" dirty="0" err="1"/>
            <a:t>Баласса</a:t>
          </a:r>
          <a:r>
            <a:rPr lang="uk-UA" sz="2900" b="1" kern="1200" dirty="0"/>
            <a:t> </a:t>
          </a:r>
          <a:r>
            <a:rPr lang="uk-UA" sz="2900" kern="1200" dirty="0"/>
            <a:t>використовується в міжнародних економічних відносинах для обчислення </a:t>
          </a:r>
          <a:r>
            <a:rPr lang="uk-UA" sz="2900" b="1" kern="1200" dirty="0"/>
            <a:t>відносних переваг </a:t>
          </a:r>
          <a:r>
            <a:rPr lang="uk-UA" sz="2900" kern="1200" dirty="0"/>
            <a:t>певної країни в певній галузі, який обчислюється через міжнародні торговельні потоки. </a:t>
          </a:r>
          <a:endParaRPr lang="en-US" sz="2900" kern="1200" dirty="0"/>
        </a:p>
      </dsp:txBody>
      <dsp:txXfrm>
        <a:off x="101036" y="165215"/>
        <a:ext cx="10465928" cy="1867658"/>
      </dsp:txXfrm>
    </dsp:sp>
    <dsp:sp modelId="{8F5EB733-D5C4-4191-A1B7-E95B82915899}">
      <dsp:nvSpPr>
        <dsp:cNvPr id="0" name=""/>
        <dsp:cNvSpPr/>
      </dsp:nvSpPr>
      <dsp:spPr>
        <a:xfrm>
          <a:off x="0" y="2217429"/>
          <a:ext cx="106680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На основі даного індексу країна може бути визнаною такою, що </a:t>
          </a:r>
          <a:r>
            <a:rPr lang="uk-UA" sz="2900" b="1" i="1" kern="1200"/>
            <a:t>спеціалізується на експорті </a:t>
          </a:r>
          <a:r>
            <a:rPr lang="uk-UA" sz="2900" kern="1200"/>
            <a:t>певної продукції, якщо її </a:t>
          </a:r>
          <a:r>
            <a:rPr lang="uk-UA" sz="2900" b="1" i="1" kern="1200"/>
            <a:t>ринкова частка </a:t>
          </a:r>
          <a:r>
            <a:rPr lang="uk-UA" sz="2900" kern="1200"/>
            <a:t>в експорті є вищою за </a:t>
          </a:r>
          <a:r>
            <a:rPr lang="uk-UA" sz="2900" b="1" i="1" kern="1200"/>
            <a:t>середньосвітовий показник</a:t>
          </a:r>
          <a:r>
            <a:rPr lang="uk-UA" sz="2900" kern="1200"/>
            <a:t>. </a:t>
          </a:r>
          <a:endParaRPr lang="en-US" sz="2900" kern="1200"/>
        </a:p>
      </dsp:txBody>
      <dsp:txXfrm>
        <a:off x="101036" y="2318465"/>
        <a:ext cx="10465928" cy="186765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810A-2DAB-4812-BB31-2AF5BAF20289}">
      <dsp:nvSpPr>
        <dsp:cNvPr id="0" name=""/>
        <dsp:cNvSpPr/>
      </dsp:nvSpPr>
      <dsp:spPr>
        <a:xfrm>
          <a:off x="0" y="76688"/>
          <a:ext cx="10668000" cy="4197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Загальний</a:t>
          </a:r>
          <a:r>
            <a:rPr lang="ru-RU" sz="2300" kern="1200" dirty="0"/>
            <a:t> </a:t>
          </a:r>
          <a:r>
            <a:rPr lang="ru-RU" sz="2300" kern="1200" dirty="0" err="1"/>
            <a:t>обсяг</a:t>
          </a:r>
          <a:r>
            <a:rPr lang="ru-RU" sz="2300" kern="1200" dirty="0"/>
            <a:t> </a:t>
          </a:r>
          <a:r>
            <a:rPr lang="ru-RU" sz="2300" kern="1200" dirty="0" err="1"/>
            <a:t>торгівлі</a:t>
          </a:r>
          <a:r>
            <a:rPr lang="ru-RU" sz="2300" kern="1200" dirty="0"/>
            <a:t> товарами в 2023 </a:t>
          </a:r>
          <a:r>
            <a:rPr lang="ru-RU" sz="2300" kern="1200" dirty="0" err="1"/>
            <a:t>році</a:t>
          </a:r>
          <a:r>
            <a:rPr lang="ru-RU" sz="2300" kern="1200" dirty="0"/>
            <a:t>, за </a:t>
          </a:r>
          <a:r>
            <a:rPr lang="ru-RU" sz="2300" kern="1200" dirty="0" err="1"/>
            <a:t>даними</a:t>
          </a:r>
          <a:r>
            <a:rPr lang="ru-RU" sz="2300" kern="1200" dirty="0"/>
            <a:t> </a:t>
          </a:r>
          <a:r>
            <a:rPr lang="ru-RU" sz="2300" kern="1200" dirty="0" err="1"/>
            <a:t>Світової</a:t>
          </a:r>
          <a:r>
            <a:rPr lang="ru-RU" sz="2300" kern="1200" dirty="0"/>
            <a:t> </a:t>
          </a:r>
          <a:r>
            <a:rPr lang="ru-RU" sz="2300" kern="1200" dirty="0" err="1"/>
            <a:t>організації</a:t>
          </a:r>
          <a:r>
            <a:rPr lang="ru-RU" sz="2300" kern="1200" dirty="0"/>
            <a:t> </a:t>
          </a:r>
          <a:r>
            <a:rPr lang="ru-RU" sz="2300" kern="1200" dirty="0" err="1"/>
            <a:t>торгівлі</a:t>
          </a:r>
          <a:r>
            <a:rPr lang="ru-RU" sz="2300" kern="1200" dirty="0"/>
            <a:t>, </a:t>
          </a:r>
          <a:r>
            <a:rPr lang="ru-RU" sz="2300" kern="1200" dirty="0" err="1"/>
            <a:t>складав</a:t>
          </a:r>
          <a:r>
            <a:rPr lang="ru-RU" sz="2300" kern="1200" dirty="0"/>
            <a:t> 18 трлн. дол., </a:t>
          </a:r>
          <a:r>
            <a:rPr lang="ru-RU" sz="2300" kern="1200" dirty="0" err="1"/>
            <a:t>торгівлі</a:t>
          </a:r>
          <a:r>
            <a:rPr lang="ru-RU" sz="2300" kern="1200" dirty="0"/>
            <a:t> </a:t>
          </a:r>
          <a:r>
            <a:rPr lang="ru-RU" sz="2300" kern="1200" dirty="0" err="1"/>
            <a:t>послугами</a:t>
          </a:r>
          <a:r>
            <a:rPr lang="ru-RU" sz="2300" kern="1200" dirty="0"/>
            <a:t> – 5,2 трлн. дол. </a:t>
          </a:r>
          <a:r>
            <a:rPr lang="ru-RU" sz="2300" kern="1200" dirty="0" err="1"/>
            <a:t>Найбільшу</a:t>
          </a:r>
          <a:r>
            <a:rPr lang="ru-RU" sz="2300" kern="1200" dirty="0"/>
            <a:t> </a:t>
          </a:r>
          <a:r>
            <a:rPr lang="ru-RU" sz="2300" kern="1200" dirty="0" err="1"/>
            <a:t>частку</a:t>
          </a:r>
          <a:r>
            <a:rPr lang="ru-RU" sz="2300" kern="1200" dirty="0"/>
            <a:t> у </a:t>
          </a:r>
          <a:r>
            <a:rPr lang="ru-RU" sz="2300" kern="1200" dirty="0" err="1"/>
            <a:t>світовій</a:t>
          </a:r>
          <a:r>
            <a:rPr lang="ru-RU" sz="2300" kern="1200" dirty="0"/>
            <a:t> </a:t>
          </a:r>
          <a:r>
            <a:rPr lang="ru-RU" sz="2300" kern="1200" dirty="0" err="1"/>
            <a:t>торгівлі</a:t>
          </a:r>
          <a:r>
            <a:rPr lang="ru-RU" sz="2300" kern="1200" dirty="0"/>
            <a:t> </a:t>
          </a:r>
          <a:r>
            <a:rPr lang="ru-RU" sz="2300" kern="1200" dirty="0" err="1"/>
            <a:t>займає</a:t>
          </a:r>
          <a:r>
            <a:rPr lang="ru-RU" sz="2300" kern="1200" dirty="0"/>
            <a:t> </a:t>
          </a:r>
          <a:r>
            <a:rPr lang="ru-RU" sz="2300" kern="1200" dirty="0" err="1"/>
            <a:t>товарна</a:t>
          </a:r>
          <a:r>
            <a:rPr lang="ru-RU" sz="2300" kern="1200" dirty="0"/>
            <a:t> </a:t>
          </a:r>
          <a:r>
            <a:rPr lang="ru-RU" sz="2300" kern="1200" dirty="0" err="1"/>
            <a:t>група</a:t>
          </a:r>
          <a:r>
            <a:rPr lang="ru-RU" sz="2300" kern="1200" dirty="0"/>
            <a:t> </a:t>
          </a:r>
          <a:r>
            <a:rPr lang="ru-RU" sz="2300" kern="1200" dirty="0" err="1"/>
            <a:t>електричних</a:t>
          </a:r>
          <a:r>
            <a:rPr lang="ru-RU" sz="2300" kern="1200" dirty="0"/>
            <a:t> машин та </a:t>
          </a:r>
          <a:r>
            <a:rPr lang="ru-RU" sz="2300" kern="1200" dirty="0" err="1"/>
            <a:t>обладнання</a:t>
          </a:r>
          <a:r>
            <a:rPr lang="ru-RU" sz="2300" kern="1200" dirty="0"/>
            <a:t> (2 500 млрд. дол. </a:t>
          </a:r>
          <a:r>
            <a:rPr lang="ru-RU" sz="2300" kern="1200" dirty="0" err="1"/>
            <a:t>або</a:t>
          </a:r>
          <a:r>
            <a:rPr lang="ru-RU" sz="2300" kern="1200" dirty="0"/>
            <a:t> 13,9% </a:t>
          </a:r>
          <a:r>
            <a:rPr lang="ru-RU" sz="2300" kern="1200" dirty="0" err="1"/>
            <a:t>світової</a:t>
          </a:r>
          <a:r>
            <a:rPr lang="ru-RU" sz="2300" kern="1200" dirty="0"/>
            <a:t> </a:t>
          </a:r>
          <a:r>
            <a:rPr lang="ru-RU" sz="2300" kern="1200" dirty="0" err="1"/>
            <a:t>торгівлі</a:t>
          </a:r>
          <a:r>
            <a:rPr lang="ru-RU" sz="2300" kern="1200" dirty="0"/>
            <a:t> товарами). </a:t>
          </a:r>
          <a:r>
            <a:rPr lang="ru-RU" sz="2300" kern="1200" dirty="0" err="1"/>
            <a:t>Проаналізувавши</a:t>
          </a:r>
          <a:r>
            <a:rPr lang="ru-RU" sz="2300" kern="1200" dirty="0"/>
            <a:t> структуру </a:t>
          </a:r>
          <a:r>
            <a:rPr lang="ru-RU" sz="2300" kern="1200" dirty="0" err="1"/>
            <a:t>найбільших</a:t>
          </a:r>
          <a:r>
            <a:rPr lang="ru-RU" sz="2300" kern="1200" dirty="0"/>
            <a:t> </a:t>
          </a:r>
          <a:r>
            <a:rPr lang="ru-RU" sz="2300" kern="1200" dirty="0" err="1"/>
            <a:t>експортерів</a:t>
          </a:r>
          <a:r>
            <a:rPr lang="ru-RU" sz="2300" kern="1200" dirty="0"/>
            <a:t> в </a:t>
          </a:r>
          <a:r>
            <a:rPr lang="ru-RU" sz="2300" kern="1200" dirty="0" err="1"/>
            <a:t>світі</a:t>
          </a:r>
          <a:r>
            <a:rPr lang="ru-RU" sz="2300" kern="1200" dirty="0"/>
            <a:t> та </a:t>
          </a:r>
          <a:r>
            <a:rPr lang="ru-RU" sz="2300" kern="1200" dirty="0" err="1"/>
            <a:t>використавши</a:t>
          </a:r>
          <a:r>
            <a:rPr lang="ru-RU" sz="2300" kern="1200" dirty="0"/>
            <a:t> </a:t>
          </a:r>
          <a:r>
            <a:rPr lang="ru-RU" sz="2300" kern="1200" dirty="0" err="1"/>
            <a:t>Індекс</a:t>
          </a:r>
          <a:r>
            <a:rPr lang="ru-RU" sz="2300" kern="1200" dirty="0"/>
            <a:t> </a:t>
          </a:r>
          <a:r>
            <a:rPr lang="en-US" sz="2300" kern="1200" dirty="0"/>
            <a:t>RCA </a:t>
          </a:r>
          <a:r>
            <a:rPr lang="ru-RU" sz="2300" kern="1200" dirty="0"/>
            <a:t>ми </a:t>
          </a:r>
          <a:r>
            <a:rPr lang="ru-RU" sz="2300" kern="1200" dirty="0" err="1"/>
            <a:t>отримаємо</a:t>
          </a:r>
          <a:r>
            <a:rPr lang="ru-RU" sz="2300" kern="1200" dirty="0"/>
            <a:t> </a:t>
          </a:r>
          <a:r>
            <a:rPr lang="ru-RU" sz="2300" kern="1200" dirty="0" err="1"/>
            <a:t>такі</a:t>
          </a:r>
          <a:r>
            <a:rPr lang="ru-RU" sz="2300" kern="1200" dirty="0"/>
            <a:t> </a:t>
          </a:r>
          <a:r>
            <a:rPr lang="ru-RU" sz="2300" kern="1200" dirty="0" err="1"/>
            <a:t>результати</a:t>
          </a:r>
          <a:r>
            <a:rPr lang="ru-RU" sz="2300" kern="1200" dirty="0"/>
            <a:t>: Китай – 1,90, США - 0,95, </a:t>
          </a:r>
          <a:r>
            <a:rPr lang="ru-RU" sz="2300" kern="1200" dirty="0" err="1"/>
            <a:t>Німеччина</a:t>
          </a:r>
          <a:r>
            <a:rPr lang="ru-RU" sz="2300" kern="1200" dirty="0"/>
            <a:t> – 1,30, </a:t>
          </a:r>
          <a:r>
            <a:rPr lang="ru-RU" sz="2300" kern="1200" dirty="0" err="1"/>
            <a:t>Японія</a:t>
          </a:r>
          <a:r>
            <a:rPr lang="ru-RU" sz="2300" kern="1200" dirty="0"/>
            <a:t> – 1,10, </a:t>
          </a:r>
          <a:r>
            <a:rPr lang="ru-RU" sz="2300" kern="1200" dirty="0" err="1"/>
            <a:t>Нідерланди</a:t>
          </a:r>
          <a:r>
            <a:rPr lang="ru-RU" sz="2300" kern="1200" dirty="0"/>
            <a:t> – 0,68. Для </a:t>
          </a:r>
          <a:r>
            <a:rPr lang="ru-RU" sz="2300" kern="1200" dirty="0" err="1"/>
            <a:t>України</a:t>
          </a:r>
          <a:r>
            <a:rPr lang="ru-RU" sz="2300" kern="1200" dirty="0"/>
            <a:t> даний </a:t>
          </a:r>
          <a:r>
            <a:rPr lang="ru-RU" sz="2300" kern="1200" dirty="0" err="1"/>
            <a:t>показник</a:t>
          </a:r>
          <a:r>
            <a:rPr lang="ru-RU" sz="2300" kern="1200" dirty="0"/>
            <a:t> становить 0,40. Таким чином, значною </a:t>
          </a:r>
          <a:r>
            <a:rPr lang="ru-RU" sz="2300" kern="1200" dirty="0" err="1"/>
            <a:t>мірою</a:t>
          </a:r>
          <a:r>
            <a:rPr lang="ru-RU" sz="2300" kern="1200" dirty="0"/>
            <a:t> </a:t>
          </a:r>
          <a:r>
            <a:rPr lang="ru-RU" sz="2300" kern="1200" dirty="0" err="1"/>
            <a:t>спеціалізується</a:t>
          </a:r>
          <a:r>
            <a:rPr lang="ru-RU" sz="2300" kern="1200" dirty="0"/>
            <a:t> на </a:t>
          </a:r>
          <a:r>
            <a:rPr lang="ru-RU" sz="2300" kern="1200" dirty="0" err="1"/>
            <a:t>виробництві</a:t>
          </a:r>
          <a:r>
            <a:rPr lang="ru-RU" sz="2300" kern="1200" dirty="0"/>
            <a:t> </a:t>
          </a:r>
          <a:r>
            <a:rPr lang="ru-RU" sz="2300" kern="1200" dirty="0" err="1"/>
            <a:t>електричних</a:t>
          </a:r>
          <a:r>
            <a:rPr lang="ru-RU" sz="2300" kern="1200" dirty="0"/>
            <a:t> машин та </a:t>
          </a:r>
          <a:r>
            <a:rPr lang="ru-RU" sz="2300" kern="1200" dirty="0" err="1"/>
            <a:t>обладнання</a:t>
          </a:r>
          <a:r>
            <a:rPr lang="ru-RU" sz="2300" kern="1200" dirty="0"/>
            <a:t> Китай, </a:t>
          </a:r>
          <a:r>
            <a:rPr lang="ru-RU" sz="2300" kern="1200" dirty="0" err="1"/>
            <a:t>середні</a:t>
          </a:r>
          <a:r>
            <a:rPr lang="ru-RU" sz="2300" kern="1200" dirty="0"/>
            <a:t> </a:t>
          </a:r>
          <a:r>
            <a:rPr lang="ru-RU" sz="2300" kern="1200" dirty="0" err="1"/>
            <a:t>рівні</a:t>
          </a:r>
          <a:r>
            <a:rPr lang="ru-RU" sz="2300" kern="1200" dirty="0"/>
            <a:t> </a:t>
          </a:r>
          <a:r>
            <a:rPr lang="ru-RU" sz="2300" kern="1200" dirty="0" err="1"/>
            <a:t>спеціалізації</a:t>
          </a:r>
          <a:r>
            <a:rPr lang="ru-RU" sz="2300" kern="1200" dirty="0"/>
            <a:t> </a:t>
          </a:r>
          <a:r>
            <a:rPr lang="ru-RU" sz="2300" kern="1200" dirty="0" err="1"/>
            <a:t>демонструють</a:t>
          </a:r>
          <a:r>
            <a:rPr lang="ru-RU" sz="2300" kern="1200" dirty="0"/>
            <a:t> </a:t>
          </a:r>
          <a:r>
            <a:rPr lang="ru-RU" sz="2300" kern="1200" dirty="0" err="1"/>
            <a:t>Німеччина</a:t>
          </a:r>
          <a:r>
            <a:rPr lang="ru-RU" sz="2300" kern="1200" dirty="0"/>
            <a:t> та США, в той час як для </a:t>
          </a:r>
          <a:r>
            <a:rPr lang="ru-RU" sz="2300" kern="1200" dirty="0" err="1"/>
            <a:t>Нідерландів</a:t>
          </a:r>
          <a:r>
            <a:rPr lang="ru-RU" sz="2300" kern="1200" dirty="0"/>
            <a:t> дана </a:t>
          </a:r>
          <a:r>
            <a:rPr lang="ru-RU" sz="2300" kern="1200" dirty="0" err="1"/>
            <a:t>товарна</a:t>
          </a:r>
          <a:r>
            <a:rPr lang="ru-RU" sz="2300" kern="1200" dirty="0"/>
            <a:t> </a:t>
          </a:r>
          <a:r>
            <a:rPr lang="ru-RU" sz="2300" kern="1200" dirty="0" err="1"/>
            <a:t>група</a:t>
          </a:r>
          <a:r>
            <a:rPr lang="ru-RU" sz="2300" kern="1200" dirty="0"/>
            <a:t> не є </a:t>
          </a:r>
          <a:r>
            <a:rPr lang="ru-RU" sz="2300" kern="1200" dirty="0" err="1"/>
            <a:t>пріоритетною</a:t>
          </a:r>
          <a:r>
            <a:rPr lang="ru-RU" sz="2300" kern="1200" dirty="0"/>
            <a:t>, </a:t>
          </a:r>
          <a:r>
            <a:rPr lang="ru-RU" sz="2300" kern="1200" dirty="0" err="1"/>
            <a:t>що</a:t>
          </a:r>
          <a:r>
            <a:rPr lang="ru-RU" sz="2300" kern="1200" dirty="0"/>
            <a:t> є </a:t>
          </a:r>
          <a:r>
            <a:rPr lang="ru-RU" sz="2300" kern="1200" dirty="0" err="1"/>
            <a:t>іще</a:t>
          </a:r>
          <a:r>
            <a:rPr lang="ru-RU" sz="2300" kern="1200" dirty="0"/>
            <a:t> </a:t>
          </a:r>
          <a:r>
            <a:rPr lang="ru-RU" sz="2300" kern="1200" dirty="0" err="1"/>
            <a:t>більш</a:t>
          </a:r>
          <a:r>
            <a:rPr lang="ru-RU" sz="2300" kern="1200" dirty="0"/>
            <a:t> </a:t>
          </a:r>
          <a:r>
            <a:rPr lang="ru-RU" sz="2300" kern="1200" dirty="0" err="1"/>
            <a:t>характерним</a:t>
          </a:r>
          <a:r>
            <a:rPr lang="ru-RU" sz="2300" kern="1200" dirty="0"/>
            <a:t> і для </a:t>
          </a:r>
          <a:r>
            <a:rPr lang="ru-RU" sz="2300" kern="1200" dirty="0" err="1"/>
            <a:t>України</a:t>
          </a:r>
          <a:endParaRPr lang="ru-RU" sz="2300" kern="1200" dirty="0"/>
        </a:p>
      </dsp:txBody>
      <dsp:txXfrm>
        <a:off x="204928" y="281616"/>
        <a:ext cx="10258144" cy="378810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E8E4E-81B3-4EAD-9CCD-1C6DFE99599B}">
      <dsp:nvSpPr>
        <dsp:cNvPr id="0" name=""/>
        <dsp:cNvSpPr/>
      </dsp:nvSpPr>
      <dsp:spPr>
        <a:xfrm>
          <a:off x="0" y="87485"/>
          <a:ext cx="9866539" cy="3460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Частка України в торгівлі металом та сталлю (21,2%), а також зерновими культурами (15,9%) значно перевищує середньосвітові показники (2% та </a:t>
          </a:r>
          <a:r>
            <a:rPr lang="ru-RU" sz="2900" kern="1200" dirty="0"/>
            <a:t>0,64%</a:t>
          </a:r>
          <a:r>
            <a:rPr lang="uk-UA" sz="2900" kern="1200" dirty="0"/>
            <a:t>, відповідно). Індекс </a:t>
          </a:r>
          <a:r>
            <a:rPr lang="en-US" sz="2900" kern="1200" dirty="0"/>
            <a:t>RCA</a:t>
          </a:r>
          <a:r>
            <a:rPr lang="uk-UA" sz="2900" kern="1200" dirty="0"/>
            <a:t> для України по металу (10,55) та зерновим (24,84) вказує на надмірну спеціалізацію та залежність експорту та економіки загалом від декількох товарних позицій, які відносять до низьких технологічних укладів. </a:t>
          </a:r>
        </a:p>
      </dsp:txBody>
      <dsp:txXfrm>
        <a:off x="168945" y="256430"/>
        <a:ext cx="9528649" cy="312297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CEA54-5278-438E-8CE2-08C0234CF6E8}">
      <dsp:nvSpPr>
        <dsp:cNvPr id="0" name=""/>
        <dsp:cNvSpPr/>
      </dsp:nvSpPr>
      <dsp:spPr>
        <a:xfrm>
          <a:off x="0" y="116468"/>
          <a:ext cx="10668000" cy="411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i="1" kern="1200" dirty="0" err="1"/>
            <a:t>Багатонаціональне</a:t>
          </a:r>
          <a:r>
            <a:rPr lang="ru-RU" sz="4000" i="1" kern="1200" dirty="0"/>
            <a:t> </a:t>
          </a:r>
          <a:r>
            <a:rPr lang="ru-RU" sz="4000" i="1" kern="1200" dirty="0" err="1"/>
            <a:t>підприємство</a:t>
          </a:r>
          <a:r>
            <a:rPr lang="ru-RU" sz="4000" i="1" kern="1200" dirty="0"/>
            <a:t> </a:t>
          </a:r>
          <a:r>
            <a:rPr lang="ru-RU" sz="4000" kern="1200" dirty="0"/>
            <a:t>(БНП), як правило, </a:t>
          </a:r>
          <a:r>
            <a:rPr lang="ru-RU" sz="4000" kern="1200" dirty="0" err="1"/>
            <a:t>розглядається</a:t>
          </a:r>
          <a:r>
            <a:rPr lang="ru-RU" sz="4000" kern="1200" dirty="0"/>
            <a:t> як </a:t>
          </a:r>
          <a:r>
            <a:rPr lang="ru-RU" sz="4000" kern="1200" dirty="0" err="1"/>
            <a:t>підприємство</a:t>
          </a:r>
          <a:r>
            <a:rPr lang="ru-RU" sz="4000" kern="1200" dirty="0"/>
            <a:t>, </a:t>
          </a:r>
          <a:r>
            <a:rPr lang="ru-RU" sz="4000" kern="1200" dirty="0" err="1"/>
            <a:t>що</a:t>
          </a:r>
          <a:r>
            <a:rPr lang="ru-RU" sz="4000" kern="1200" dirty="0"/>
            <a:t> </a:t>
          </a:r>
          <a:r>
            <a:rPr lang="ru-RU" sz="4000" kern="1200" dirty="0" err="1"/>
            <a:t>володіє</a:t>
          </a:r>
          <a:r>
            <a:rPr lang="ru-RU" sz="4000" kern="1200" dirty="0"/>
            <a:t> активами в </a:t>
          </a:r>
          <a:r>
            <a:rPr lang="ru-RU" sz="4000" kern="1200" dirty="0" err="1"/>
            <a:t>більш</a:t>
          </a:r>
          <a:r>
            <a:rPr lang="ru-RU" sz="4000" kern="1200" dirty="0"/>
            <a:t> </a:t>
          </a:r>
          <a:r>
            <a:rPr lang="ru-RU" sz="4000" kern="1200" dirty="0" err="1"/>
            <a:t>ніж</a:t>
          </a:r>
          <a:r>
            <a:rPr lang="ru-RU" sz="4000" kern="1200" dirty="0"/>
            <a:t> </a:t>
          </a:r>
          <a:r>
            <a:rPr lang="ru-RU" sz="4000" kern="1200" dirty="0" err="1"/>
            <a:t>одній</a:t>
          </a:r>
          <a:r>
            <a:rPr lang="ru-RU" sz="4000" kern="1200" dirty="0"/>
            <a:t> </a:t>
          </a:r>
          <a:r>
            <a:rPr lang="ru-RU" sz="4000" kern="1200" dirty="0" err="1"/>
            <a:t>країні</a:t>
          </a:r>
          <a:r>
            <a:rPr lang="ru-RU" sz="4000" kern="1200" dirty="0"/>
            <a:t>, </a:t>
          </a:r>
          <a:r>
            <a:rPr lang="ru-RU" sz="4000" kern="1200" dirty="0" err="1"/>
            <a:t>які</a:t>
          </a:r>
          <a:r>
            <a:rPr lang="ru-RU" sz="4000" kern="1200" dirty="0"/>
            <a:t> </a:t>
          </a:r>
          <a:r>
            <a:rPr lang="ru-RU" sz="4000" kern="1200" dirty="0" err="1"/>
            <a:t>діють</a:t>
          </a:r>
          <a:r>
            <a:rPr lang="ru-RU" sz="4000" kern="1200" dirty="0"/>
            <a:t> в рамках </a:t>
          </a:r>
          <a:r>
            <a:rPr lang="ru-RU" sz="4000" kern="1200" dirty="0" err="1"/>
            <a:t>системи</a:t>
          </a:r>
          <a:r>
            <a:rPr lang="ru-RU" sz="4000" kern="1200" dirty="0"/>
            <a:t> </a:t>
          </a:r>
          <a:r>
            <a:rPr lang="ru-RU" sz="4000" kern="1200" dirty="0" err="1"/>
            <a:t>прийняття</a:t>
          </a:r>
          <a:r>
            <a:rPr lang="ru-RU" sz="4000" kern="1200" dirty="0"/>
            <a:t> </a:t>
          </a:r>
          <a:r>
            <a:rPr lang="ru-RU" sz="4000" kern="1200" dirty="0" err="1"/>
            <a:t>рішень</a:t>
          </a:r>
          <a:r>
            <a:rPr lang="ru-RU" sz="4000" kern="1200" dirty="0"/>
            <a:t>, яка </a:t>
          </a:r>
          <a:r>
            <a:rPr lang="ru-RU" sz="4000" kern="1200" dirty="0" err="1"/>
            <a:t>дозволяє</a:t>
          </a:r>
          <a:r>
            <a:rPr lang="ru-RU" sz="4000" kern="1200" dirty="0"/>
            <a:t> </a:t>
          </a:r>
          <a:r>
            <a:rPr lang="ru-RU" sz="4000" kern="1200" dirty="0" err="1"/>
            <a:t>слідувати</a:t>
          </a:r>
          <a:r>
            <a:rPr lang="ru-RU" sz="4000" kern="1200" dirty="0"/>
            <a:t> </a:t>
          </a:r>
          <a:r>
            <a:rPr lang="ru-RU" sz="4000" kern="1200" dirty="0" err="1"/>
            <a:t>послідовній</a:t>
          </a:r>
          <a:r>
            <a:rPr lang="ru-RU" sz="4000" kern="1200" dirty="0"/>
            <a:t> </a:t>
          </a:r>
          <a:r>
            <a:rPr lang="ru-RU" sz="4000" kern="1200" dirty="0" err="1"/>
            <a:t>політиці</a:t>
          </a:r>
          <a:r>
            <a:rPr lang="ru-RU" sz="4000" kern="1200" dirty="0"/>
            <a:t> </a:t>
          </a:r>
          <a:r>
            <a:rPr lang="ru-RU" sz="4000" kern="1200" dirty="0" err="1"/>
            <a:t>компанії</a:t>
          </a:r>
          <a:r>
            <a:rPr lang="ru-RU" sz="4000" kern="1200" dirty="0"/>
            <a:t> та </a:t>
          </a:r>
          <a:r>
            <a:rPr lang="ru-RU" sz="4000" kern="1200" dirty="0" err="1"/>
            <a:t>її</a:t>
          </a:r>
          <a:r>
            <a:rPr lang="ru-RU" sz="4000" kern="1200" dirty="0"/>
            <a:t> </a:t>
          </a:r>
          <a:r>
            <a:rPr lang="ru-RU" sz="4000" kern="1200" dirty="0" err="1"/>
            <a:t>загальній</a:t>
          </a:r>
          <a:r>
            <a:rPr lang="ru-RU" sz="4000" kern="1200" dirty="0"/>
            <a:t> </a:t>
          </a:r>
          <a:r>
            <a:rPr lang="ru-RU" sz="4000" kern="1200" dirty="0" err="1"/>
            <a:t>стратегії</a:t>
          </a:r>
          <a:r>
            <a:rPr lang="ru-RU" sz="4000" kern="1200" dirty="0"/>
            <a:t>. </a:t>
          </a:r>
          <a:endParaRPr lang="uk-UA" sz="4000" kern="1200" dirty="0"/>
        </a:p>
      </dsp:txBody>
      <dsp:txXfrm>
        <a:off x="201044" y="317512"/>
        <a:ext cx="10265912" cy="371631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70CF4-83D0-4CB2-9254-6E73337C42EE}">
      <dsp:nvSpPr>
        <dsp:cNvPr id="0" name=""/>
        <dsp:cNvSpPr/>
      </dsp:nvSpPr>
      <dsp:spPr>
        <a:xfrm>
          <a:off x="0" y="27549"/>
          <a:ext cx="10668000" cy="429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Значення БНП для світової економіки визначається тим фактом, що 2 тис. найбільших ТНК отримали в 20</a:t>
          </a:r>
          <a:r>
            <a:rPr lang="en-US" sz="3600" kern="1200" dirty="0"/>
            <a:t>23</a:t>
          </a:r>
          <a:r>
            <a:rPr lang="uk-UA" sz="3600" kern="1200" dirty="0"/>
            <a:t> р. 51,7 трильйона доларів продажів, 4,5 трильйона доларів прибутку, 238 трильйонів доларів активів і 88 трильйонів доларів ринкової вартості, при цьому світовий ВВП в 2023 р. складав </a:t>
          </a:r>
          <a:r>
            <a:rPr lang="uk-UA" sz="3600" b="1" kern="1200" dirty="0"/>
            <a:t>105,4 трлн. </a:t>
          </a:r>
          <a:r>
            <a:rPr lang="uk-UA" sz="3600" b="1" kern="1200" dirty="0" err="1"/>
            <a:t>дол</a:t>
          </a:r>
          <a:r>
            <a:rPr lang="uk-UA" sz="3600" b="1" kern="1200" dirty="0"/>
            <a:t>.  </a:t>
          </a:r>
        </a:p>
      </dsp:txBody>
      <dsp:txXfrm>
        <a:off x="209725" y="237274"/>
        <a:ext cx="10248550" cy="387679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3A2D4-6BF7-4038-8423-F893E1BF0206}">
      <dsp:nvSpPr>
        <dsp:cNvPr id="0" name=""/>
        <dsp:cNvSpPr/>
      </dsp:nvSpPr>
      <dsp:spPr>
        <a:xfrm>
          <a:off x="658285" y="918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Walmart </a:t>
          </a: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$6</a:t>
          </a:r>
          <a:r>
            <a:rPr lang="uk-UA" sz="1900" kern="1200" dirty="0"/>
            <a:t>81</a:t>
          </a:r>
          <a:endParaRPr lang="en-US" sz="1900" kern="1200" dirty="0"/>
        </a:p>
      </dsp:txBody>
      <dsp:txXfrm>
        <a:off x="658285" y="918"/>
        <a:ext cx="2174750" cy="1304850"/>
      </dsp:txXfrm>
    </dsp:sp>
    <dsp:sp modelId="{CDC3A140-8423-45FC-91BA-9AA33F52D26B}">
      <dsp:nvSpPr>
        <dsp:cNvPr id="0" name=""/>
        <dsp:cNvSpPr/>
      </dsp:nvSpPr>
      <dsp:spPr>
        <a:xfrm>
          <a:off x="3050511" y="918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Amazon $</a:t>
          </a:r>
          <a:r>
            <a:rPr lang="uk-UA" sz="1900" kern="1200" dirty="0"/>
            <a:t>637</a:t>
          </a:r>
          <a:r>
            <a:rPr lang="en-US" sz="1900" kern="1200" dirty="0"/>
            <a:t>.</a:t>
          </a:r>
          <a:r>
            <a:rPr lang="uk-UA" sz="1900" kern="1200" dirty="0"/>
            <a:t>9</a:t>
          </a:r>
          <a:endParaRPr lang="en-US" sz="1900" kern="1200" dirty="0"/>
        </a:p>
      </dsp:txBody>
      <dsp:txXfrm>
        <a:off x="3050511" y="918"/>
        <a:ext cx="2174750" cy="1304850"/>
      </dsp:txXfrm>
    </dsp:sp>
    <dsp:sp modelId="{112497CE-ED28-4B30-8362-1331F1BA8B58}">
      <dsp:nvSpPr>
        <dsp:cNvPr id="0" name=""/>
        <dsp:cNvSpPr/>
      </dsp:nvSpPr>
      <dsp:spPr>
        <a:xfrm>
          <a:off x="5442737" y="918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State Grid</a:t>
          </a:r>
          <a:r>
            <a:rPr lang="uk-UA" sz="1900" kern="1200" dirty="0"/>
            <a:t> </a:t>
          </a:r>
          <a:r>
            <a:rPr lang="en-US" sz="1900" kern="1200" dirty="0"/>
            <a:t>$</a:t>
          </a:r>
          <a:r>
            <a:rPr lang="uk-UA" sz="1900" kern="1200" dirty="0"/>
            <a:t>548</a:t>
          </a:r>
          <a:r>
            <a:rPr lang="en-US" sz="1900" kern="1200" dirty="0"/>
            <a:t>.</a:t>
          </a:r>
          <a:r>
            <a:rPr lang="uk-UA" sz="1900" kern="1200" dirty="0"/>
            <a:t>4</a:t>
          </a:r>
          <a:endParaRPr lang="en-US" sz="1900" kern="1200" dirty="0"/>
        </a:p>
      </dsp:txBody>
      <dsp:txXfrm>
        <a:off x="5442737" y="918"/>
        <a:ext cx="2174750" cy="1304850"/>
      </dsp:txXfrm>
    </dsp:sp>
    <dsp:sp modelId="{4B0B17AF-1449-4290-A9E6-9332FCEF417F}">
      <dsp:nvSpPr>
        <dsp:cNvPr id="0" name=""/>
        <dsp:cNvSpPr/>
      </dsp:nvSpPr>
      <dsp:spPr>
        <a:xfrm>
          <a:off x="7834963" y="918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Saudi Aramco $4</a:t>
          </a:r>
          <a:r>
            <a:rPr lang="uk-UA" sz="1900" kern="1200" dirty="0"/>
            <a:t>80</a:t>
          </a:r>
          <a:r>
            <a:rPr lang="pt-BR" sz="1900" kern="1200" dirty="0"/>
            <a:t>.</a:t>
          </a:r>
          <a:r>
            <a:rPr lang="uk-UA" sz="1900" kern="1200" dirty="0"/>
            <a:t>2</a:t>
          </a:r>
          <a:endParaRPr lang="pt-BR" sz="1900" kern="1200" dirty="0"/>
        </a:p>
      </dsp:txBody>
      <dsp:txXfrm>
        <a:off x="7834963" y="918"/>
        <a:ext cx="2174750" cy="1304850"/>
      </dsp:txXfrm>
    </dsp:sp>
    <dsp:sp modelId="{C9F699E3-E7BF-4997-B339-07F81CC2D603}">
      <dsp:nvSpPr>
        <dsp:cNvPr id="0" name=""/>
        <dsp:cNvSpPr/>
      </dsp:nvSpPr>
      <dsp:spPr>
        <a:xfrm>
          <a:off x="658285" y="1523243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China National Petroleum Corporation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$ 412.6</a:t>
          </a:r>
          <a:endParaRPr lang="pt-BR" sz="1900" kern="1200" dirty="0"/>
        </a:p>
      </dsp:txBody>
      <dsp:txXfrm>
        <a:off x="658285" y="1523243"/>
        <a:ext cx="2174750" cy="1304850"/>
      </dsp:txXfrm>
    </dsp:sp>
    <dsp:sp modelId="{2D9E1E1C-E1CC-49F4-B908-1011C0C4D197}">
      <dsp:nvSpPr>
        <dsp:cNvPr id="0" name=""/>
        <dsp:cNvSpPr/>
      </dsp:nvSpPr>
      <dsp:spPr>
        <a:xfrm>
          <a:off x="3050511" y="1523243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Sinopec Group $4</a:t>
          </a:r>
          <a:r>
            <a:rPr lang="uk-UA" sz="1900" kern="1200" dirty="0"/>
            <a:t>07</a:t>
          </a:r>
          <a:r>
            <a:rPr lang="en-US" sz="1900" kern="1200" dirty="0"/>
            <a:t>.7</a:t>
          </a:r>
          <a:endParaRPr lang="pt-BR" sz="1900" kern="1200" dirty="0"/>
        </a:p>
      </dsp:txBody>
      <dsp:txXfrm>
        <a:off x="3050511" y="1523243"/>
        <a:ext cx="2174750" cy="1304850"/>
      </dsp:txXfrm>
    </dsp:sp>
    <dsp:sp modelId="{029F2EA3-9A86-4E25-998E-ADB4D670B875}">
      <dsp:nvSpPr>
        <dsp:cNvPr id="0" name=""/>
        <dsp:cNvSpPr/>
      </dsp:nvSpPr>
      <dsp:spPr>
        <a:xfrm>
          <a:off x="5442737" y="1523243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UnitedHealth Group </a:t>
          </a:r>
          <a:r>
            <a:rPr lang="it-IT" sz="1900" kern="1200" dirty="0"/>
            <a:t>$4</a:t>
          </a:r>
          <a:r>
            <a:rPr lang="uk-UA" sz="1900" kern="1200" dirty="0"/>
            <a:t>00</a:t>
          </a:r>
          <a:r>
            <a:rPr lang="it-IT" sz="1900" kern="1200" dirty="0"/>
            <a:t>.</a:t>
          </a:r>
          <a:r>
            <a:rPr lang="uk-UA" sz="1900" kern="1200" dirty="0"/>
            <a:t>3</a:t>
          </a:r>
          <a:endParaRPr lang="en-US" sz="1900" kern="1200" dirty="0"/>
        </a:p>
      </dsp:txBody>
      <dsp:txXfrm>
        <a:off x="5442737" y="1523243"/>
        <a:ext cx="2174750" cy="1304850"/>
      </dsp:txXfrm>
    </dsp:sp>
    <dsp:sp modelId="{E4599402-B188-409B-949D-542A545DDBA5}">
      <dsp:nvSpPr>
        <dsp:cNvPr id="0" name=""/>
        <dsp:cNvSpPr/>
      </dsp:nvSpPr>
      <dsp:spPr>
        <a:xfrm>
          <a:off x="7834963" y="1523243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Apple $</a:t>
          </a:r>
          <a:r>
            <a:rPr lang="uk-UA" sz="1900" kern="1200" dirty="0"/>
            <a:t>391.1</a:t>
          </a:r>
          <a:r>
            <a:rPr lang="en-US" sz="1900" kern="1200" dirty="0"/>
            <a:t>	 </a:t>
          </a:r>
        </a:p>
      </dsp:txBody>
      <dsp:txXfrm>
        <a:off x="7834963" y="1523243"/>
        <a:ext cx="2174750" cy="1304850"/>
      </dsp:txXfrm>
    </dsp:sp>
    <dsp:sp modelId="{674E162B-3911-4842-8A8F-5BE8FACC1BD6}">
      <dsp:nvSpPr>
        <dsp:cNvPr id="0" name=""/>
        <dsp:cNvSpPr/>
      </dsp:nvSpPr>
      <dsp:spPr>
        <a:xfrm>
          <a:off x="3050511" y="3045569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CVS Health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$372.8 </a:t>
          </a:r>
          <a:endParaRPr lang="uk-UA" sz="1900" kern="1200" dirty="0"/>
        </a:p>
      </dsp:txBody>
      <dsp:txXfrm>
        <a:off x="3050511" y="3045569"/>
        <a:ext cx="2174750" cy="1304850"/>
      </dsp:txXfrm>
    </dsp:sp>
    <dsp:sp modelId="{5A38C640-3B12-499E-A2FB-562E38FABCAC}">
      <dsp:nvSpPr>
        <dsp:cNvPr id="0" name=""/>
        <dsp:cNvSpPr/>
      </dsp:nvSpPr>
      <dsp:spPr>
        <a:xfrm>
          <a:off x="5442737" y="3045569"/>
          <a:ext cx="2174750" cy="1304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Berkshire Hathaway</a:t>
          </a:r>
          <a:r>
            <a:rPr lang="uk-UA" sz="1900" kern="1200" dirty="0"/>
            <a:t> </a:t>
          </a:r>
          <a:r>
            <a:rPr lang="en-US" sz="1900" kern="1200" dirty="0"/>
            <a:t>$371.4</a:t>
          </a:r>
        </a:p>
      </dsp:txBody>
      <dsp:txXfrm>
        <a:off x="5442737" y="3045569"/>
        <a:ext cx="2174750" cy="1304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3EF5-62C6-40BF-876E-56B9A4417094}">
      <dsp:nvSpPr>
        <dsp:cNvPr id="0" name=""/>
        <dsp:cNvSpPr/>
      </dsp:nvSpPr>
      <dsp:spPr>
        <a:xfrm>
          <a:off x="0" y="931006"/>
          <a:ext cx="536650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4800" b="1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Зовнішні</a:t>
          </a:r>
          <a:r>
            <a:rPr lang="ru-RU" altLang="ru-RU" sz="48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4800" kern="1200" dirty="0"/>
        </a:p>
      </dsp:txBody>
      <dsp:txXfrm>
        <a:off x="59399" y="990405"/>
        <a:ext cx="5247708" cy="1098002"/>
      </dsp:txXfrm>
    </dsp:sp>
    <dsp:sp modelId="{2EBD2C6E-7D25-4F0D-9A29-9545BB47B53A}">
      <dsp:nvSpPr>
        <dsp:cNvPr id="0" name=""/>
        <dsp:cNvSpPr/>
      </dsp:nvSpPr>
      <dsp:spPr>
        <a:xfrm>
          <a:off x="0" y="2147806"/>
          <a:ext cx="5366506" cy="289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87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геополітичні</a:t>
          </a:r>
          <a:r>
            <a:rPr lang="ru-RU" sz="51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інституційні</a:t>
          </a:r>
          <a:r>
            <a:rPr lang="ru-RU" sz="51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регіонально-інтеграційні</a:t>
          </a:r>
          <a:endParaRPr lang="ru-RU" sz="5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47806"/>
        <a:ext cx="5366506" cy="2892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BF811-66C2-4051-8F17-1BD47127FE5E}">
      <dsp:nvSpPr>
        <dsp:cNvPr id="0" name=""/>
        <dsp:cNvSpPr/>
      </dsp:nvSpPr>
      <dsp:spPr>
        <a:xfrm>
          <a:off x="0" y="84046"/>
          <a:ext cx="106680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/>
            <a:t>загальний</a:t>
          </a:r>
          <a:r>
            <a:rPr lang="uk-UA" sz="1800" kern="1200" dirty="0"/>
            <a:t> — поділ праці між країнами світу за найбільш великими сферами (галузями) суспільного виробництва (промисловість, сільське господарство, сектор послуг);</a:t>
          </a:r>
          <a:endParaRPr lang="en-US" sz="1800" kern="1200" dirty="0"/>
        </a:p>
      </dsp:txBody>
      <dsp:txXfrm>
        <a:off x="49154" y="133200"/>
        <a:ext cx="10569692" cy="908623"/>
      </dsp:txXfrm>
    </dsp:sp>
    <dsp:sp modelId="{FCFEFC59-C224-4F35-A226-CF33D900FD28}">
      <dsp:nvSpPr>
        <dsp:cNvPr id="0" name=""/>
        <dsp:cNvSpPr/>
      </dsp:nvSpPr>
      <dsp:spPr>
        <a:xfrm>
          <a:off x="0" y="1142817"/>
          <a:ext cx="106680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/>
            <a:t>частковий</a:t>
          </a:r>
          <a:r>
            <a:rPr lang="uk-UA" sz="1800" kern="1200"/>
            <a:t> — поділ праці між країнами в межах однієї сфери суспільного виробництва або галузі економіки (</a:t>
          </a:r>
          <a:r>
            <a:rPr lang="uk-UA" sz="1800" i="1" kern="1200"/>
            <a:t>частковий поділ праці асоціюється з етапом розвитку індустріальних цивілізацій)</a:t>
          </a:r>
          <a:r>
            <a:rPr lang="uk-UA" sz="1800" kern="1200"/>
            <a:t>;</a:t>
          </a:r>
          <a:endParaRPr lang="en-US" sz="1800" kern="1200"/>
        </a:p>
      </dsp:txBody>
      <dsp:txXfrm>
        <a:off x="49154" y="1191971"/>
        <a:ext cx="10569692" cy="908623"/>
      </dsp:txXfrm>
    </dsp:sp>
    <dsp:sp modelId="{AE7C4B66-CA7C-46D7-AA53-42DC79D8F211}">
      <dsp:nvSpPr>
        <dsp:cNvPr id="0" name=""/>
        <dsp:cNvSpPr/>
      </dsp:nvSpPr>
      <dsp:spPr>
        <a:xfrm>
          <a:off x="0" y="2201589"/>
          <a:ext cx="106680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/>
            <a:t>одиничний</a:t>
          </a:r>
          <a:r>
            <a:rPr lang="uk-UA" sz="1800" kern="1200"/>
            <a:t> —поділ праці між суб'єктами міжнародної економіки в межах однієї відокремленої господарської одиниці, спеціалізація на виробництві окремих складових (деталей, вузлів, агрегатів, комплектуючих)</a:t>
          </a:r>
          <a:endParaRPr lang="en-US" sz="1800" kern="1200"/>
        </a:p>
      </dsp:txBody>
      <dsp:txXfrm>
        <a:off x="49154" y="2250743"/>
        <a:ext cx="10569692" cy="908623"/>
      </dsp:txXfrm>
    </dsp:sp>
    <dsp:sp modelId="{0CDF3044-4105-48DE-AB4C-4B38D0D43DA1}">
      <dsp:nvSpPr>
        <dsp:cNvPr id="0" name=""/>
        <dsp:cNvSpPr/>
      </dsp:nvSpPr>
      <dsp:spPr>
        <a:xfrm>
          <a:off x="0" y="3260360"/>
          <a:ext cx="106680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Міжнародний </a:t>
          </a:r>
          <a:r>
            <a:rPr lang="uk-UA" sz="1800" b="1" i="1" kern="1200"/>
            <a:t>технологічний</a:t>
          </a:r>
          <a:r>
            <a:rPr lang="uk-UA" sz="1800" kern="1200"/>
            <a:t> поділ праці передбачає спеціалізацію окремих виробників країн на певних   стадіях технологічного процесу. </a:t>
          </a:r>
          <a:endParaRPr lang="en-US" sz="1800" kern="1200"/>
        </a:p>
      </dsp:txBody>
      <dsp:txXfrm>
        <a:off x="49154" y="3309514"/>
        <a:ext cx="10569692" cy="908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68269-52A1-45A8-A8F7-6ACE5A9B2384}">
      <dsp:nvSpPr>
        <dsp:cNvPr id="0" name=""/>
        <dsp:cNvSpPr/>
      </dsp:nvSpPr>
      <dsp:spPr>
        <a:xfrm>
          <a:off x="0" y="77637"/>
          <a:ext cx="10665845" cy="172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Міжнародні одиничний та технологічний поділи праці, які базуються на транснаціоналізації виробництва, отримали назву </a:t>
          </a:r>
          <a:r>
            <a:rPr lang="uk-UA" sz="2400" b="1" i="1" kern="1200"/>
            <a:t>нового</a:t>
          </a:r>
          <a:r>
            <a:rPr lang="uk-UA" sz="2400" kern="1200"/>
            <a:t> міжнародного поділу праці (з сер. ХХ ст).</a:t>
          </a:r>
          <a:endParaRPr lang="en-US" sz="2400" kern="1200"/>
        </a:p>
      </dsp:txBody>
      <dsp:txXfrm>
        <a:off x="84301" y="161938"/>
        <a:ext cx="10497243" cy="1558318"/>
      </dsp:txXfrm>
    </dsp:sp>
    <dsp:sp modelId="{D67D255C-6373-46D4-A355-FDB36A73BE4D}">
      <dsp:nvSpPr>
        <dsp:cNvPr id="0" name=""/>
        <dsp:cNvSpPr/>
      </dsp:nvSpPr>
      <dsp:spPr>
        <a:xfrm>
          <a:off x="0" y="1873677"/>
          <a:ext cx="10665845" cy="172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Домінуючою ланкою в системі МПП стає </a:t>
          </a:r>
          <a:r>
            <a:rPr lang="uk-UA" sz="2400" b="1" i="1" kern="1200"/>
            <a:t>внутрішньогалузева </a:t>
          </a:r>
          <a:r>
            <a:rPr lang="uk-UA" sz="2400" kern="1200"/>
            <a:t>спеціалізація. Одночасно відбувається зростання економічної взаємозалежності країн, яка охоплює фактори виробництва, ринки збуту товарів, науково-технологічну, інституційну сфери, зовнішньоекономічну політику. </a:t>
          </a:r>
          <a:endParaRPr lang="en-US" sz="2400" kern="1200"/>
        </a:p>
      </dsp:txBody>
      <dsp:txXfrm>
        <a:off x="84301" y="1957978"/>
        <a:ext cx="10497243" cy="1558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98256-0A1F-49D7-971F-493913B75A21}">
      <dsp:nvSpPr>
        <dsp:cNvPr id="0" name=""/>
        <dsp:cNvSpPr/>
      </dsp:nvSpPr>
      <dsp:spPr>
        <a:xfrm>
          <a:off x="0" y="23127"/>
          <a:ext cx="618852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Виробники високої вартості, що використовують інтелектуальну працю</a:t>
          </a:r>
          <a:endParaRPr lang="en-US" sz="2200" kern="1200"/>
        </a:p>
      </dsp:txBody>
      <dsp:txXfrm>
        <a:off x="42722" y="65849"/>
        <a:ext cx="6103085" cy="789716"/>
      </dsp:txXfrm>
    </dsp:sp>
    <dsp:sp modelId="{F9E60724-7A20-4578-AEC7-5004E864E9BD}">
      <dsp:nvSpPr>
        <dsp:cNvPr id="0" name=""/>
        <dsp:cNvSpPr/>
      </dsp:nvSpPr>
      <dsp:spPr>
        <a:xfrm>
          <a:off x="0" y="961647"/>
          <a:ext cx="618852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Виробники великих обсягів продукції, яка виготовляється низькооплачуваною працею</a:t>
          </a:r>
          <a:endParaRPr lang="en-US" sz="2200" kern="1200"/>
        </a:p>
      </dsp:txBody>
      <dsp:txXfrm>
        <a:off x="42722" y="1004369"/>
        <a:ext cx="6103085" cy="789716"/>
      </dsp:txXfrm>
    </dsp:sp>
    <dsp:sp modelId="{16CB2F4F-4920-4915-A8DC-195F152F32CB}">
      <dsp:nvSpPr>
        <dsp:cNvPr id="0" name=""/>
        <dsp:cNvSpPr/>
      </dsp:nvSpPr>
      <dsp:spPr>
        <a:xfrm>
          <a:off x="0" y="1900167"/>
          <a:ext cx="618852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Виробники сировини</a:t>
          </a:r>
          <a:endParaRPr lang="en-US" sz="2200" kern="1200"/>
        </a:p>
      </dsp:txBody>
      <dsp:txXfrm>
        <a:off x="42722" y="1942889"/>
        <a:ext cx="6103085" cy="789716"/>
      </dsp:txXfrm>
    </dsp:sp>
    <dsp:sp modelId="{E026F645-D5CB-4732-B659-1798A2F50C9B}">
      <dsp:nvSpPr>
        <dsp:cNvPr id="0" name=""/>
        <dsp:cNvSpPr/>
      </dsp:nvSpPr>
      <dsp:spPr>
        <a:xfrm>
          <a:off x="0" y="2838687"/>
          <a:ext cx="618852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Маргінальні (зайві) виробники, праця яких знецінена </a:t>
          </a:r>
          <a:endParaRPr lang="en-US" sz="2200" kern="1200"/>
        </a:p>
      </dsp:txBody>
      <dsp:txXfrm>
        <a:off x="42722" y="2881409"/>
        <a:ext cx="6103085" cy="789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5380D-7462-4762-B667-129996CC9CB0}">
      <dsp:nvSpPr>
        <dsp:cNvPr id="0" name=""/>
        <dsp:cNvSpPr/>
      </dsp:nvSpPr>
      <dsp:spPr>
        <a:xfrm>
          <a:off x="0" y="44479"/>
          <a:ext cx="10668000" cy="2590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0" kern="1200" dirty="0"/>
            <a:t>Вертикальний МПП </a:t>
          </a:r>
          <a:r>
            <a:rPr lang="en-US" sz="3600" b="0" i="0" kern="1200" dirty="0"/>
            <a:t>-</a:t>
          </a:r>
          <a:r>
            <a:rPr lang="uk-UA" sz="3600" kern="1200" dirty="0"/>
            <a:t> учасники утворюють однолінійний технологічний ланцюг і виконують низку послідовних виробничих операцій</a:t>
          </a:r>
          <a:endParaRPr lang="en-US" sz="3600" kern="1200" dirty="0"/>
        </a:p>
      </dsp:txBody>
      <dsp:txXfrm>
        <a:off x="126452" y="170931"/>
        <a:ext cx="10415096" cy="2337475"/>
      </dsp:txXfrm>
    </dsp:sp>
    <dsp:sp modelId="{C7D5F439-E6C5-4A49-AF67-CFFF79B2C006}">
      <dsp:nvSpPr>
        <dsp:cNvPr id="0" name=""/>
        <dsp:cNvSpPr/>
      </dsp:nvSpPr>
      <dsp:spPr>
        <a:xfrm>
          <a:off x="0" y="2738539"/>
          <a:ext cx="10668000" cy="2590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0" kern="1200" dirty="0"/>
            <a:t>Горизонтальний МПП</a:t>
          </a:r>
          <a:r>
            <a:rPr lang="en-US" sz="3600" b="1" i="0" kern="1200" dirty="0"/>
            <a:t> </a:t>
          </a:r>
          <a:r>
            <a:rPr lang="en-US" sz="3600" b="0" i="0" kern="1200" dirty="0"/>
            <a:t>-</a:t>
          </a:r>
          <a:r>
            <a:rPr lang="uk-UA" sz="3600" b="1" i="0" kern="1200" dirty="0"/>
            <a:t> </a:t>
          </a:r>
          <a:r>
            <a:rPr lang="uk-UA" sz="3600" kern="1200" dirty="0"/>
            <a:t>створює різноманітні готові продукти, які використовуються для кінцевого споживання, або для включення до більш складнішого комплексного виробу чи агрегату. </a:t>
          </a:r>
          <a:endParaRPr lang="en-US" sz="3600" kern="1200" dirty="0"/>
        </a:p>
      </dsp:txBody>
      <dsp:txXfrm>
        <a:off x="126452" y="2864991"/>
        <a:ext cx="10415096" cy="23374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BA47A-2B9A-4014-8A6D-4E7F07A63868}">
      <dsp:nvSpPr>
        <dsp:cNvPr id="0" name=""/>
        <dsp:cNvSpPr/>
      </dsp:nvSpPr>
      <dsp:spPr>
        <a:xfrm>
          <a:off x="2083" y="0"/>
          <a:ext cx="4442366" cy="3678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Міжнародна спеціалізація виробництва (МСВ) </a:t>
          </a:r>
          <a:r>
            <a:rPr lang="uk-UA" sz="2000" i="0" kern="1200" dirty="0"/>
            <a:t>– форма поділу праці між країнами, за якої концентрація однорідного виробництва збільшується на базі диференціації національних виробництв, виділення в самостійні (відокремлені) технологічні процеси, в окремі галузі виготовлення продукції понад внутрішні потреби.</a:t>
          </a:r>
          <a:endParaRPr lang="en-US" sz="2000" i="0" kern="1200" dirty="0"/>
        </a:p>
      </dsp:txBody>
      <dsp:txXfrm>
        <a:off x="109815" y="107732"/>
        <a:ext cx="4226902" cy="3462771"/>
      </dsp:txXfrm>
    </dsp:sp>
    <dsp:sp modelId="{71FC3A4B-8EED-42BA-BBB5-06C6A1FABCE5}">
      <dsp:nvSpPr>
        <dsp:cNvPr id="0" name=""/>
        <dsp:cNvSpPr/>
      </dsp:nvSpPr>
      <dsp:spPr>
        <a:xfrm rot="15964722" flipH="1" flipV="1">
          <a:off x="2856726" y="214606"/>
          <a:ext cx="4455794" cy="62374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10800000">
        <a:off x="2943889" y="246012"/>
        <a:ext cx="4268671" cy="374246"/>
      </dsp:txXfrm>
    </dsp:sp>
    <dsp:sp modelId="{52AC8C7C-518B-45FD-8191-9E0EC81386F4}">
      <dsp:nvSpPr>
        <dsp:cNvPr id="0" name=""/>
        <dsp:cNvSpPr/>
      </dsp:nvSpPr>
      <dsp:spPr>
        <a:xfrm>
          <a:off x="6221395" y="0"/>
          <a:ext cx="4442366" cy="3678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/>
            <a:t>Два</a:t>
          </a:r>
          <a:r>
            <a:rPr lang="uk-UA" sz="2500" kern="1200" dirty="0"/>
            <a:t> </a:t>
          </a:r>
          <a:r>
            <a:rPr lang="uk-UA" sz="2500" b="1" u="none" kern="1200" dirty="0"/>
            <a:t>напрями</a:t>
          </a:r>
          <a:r>
            <a:rPr lang="en-US" sz="2500" b="1" u="none" kern="1200" dirty="0"/>
            <a:t>: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- </a:t>
          </a:r>
          <a:r>
            <a:rPr lang="uk-UA" sz="2500" b="1" i="0" kern="1200" dirty="0"/>
            <a:t>виробничий</a:t>
          </a:r>
          <a:r>
            <a:rPr lang="uk-UA" sz="2500" kern="1200" dirty="0"/>
            <a:t> (міжгалузева та внутрішньогалузева спеціалізація)</a:t>
          </a: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- </a:t>
          </a:r>
          <a:r>
            <a:rPr lang="uk-UA" sz="2500" b="1" i="0" kern="1200" dirty="0"/>
            <a:t>територіальний</a:t>
          </a:r>
          <a:r>
            <a:rPr lang="uk-UA" sz="2500" i="1" kern="1200" dirty="0"/>
            <a:t> </a:t>
          </a:r>
          <a:r>
            <a:rPr lang="en-US" sz="2500" i="0" kern="1200" dirty="0"/>
            <a:t>(</a:t>
          </a:r>
          <a:r>
            <a:rPr lang="uk-UA" sz="2500" kern="1200" dirty="0"/>
            <a:t>міжрегіональний, міжнародний). </a:t>
          </a:r>
          <a:endParaRPr lang="en-US" sz="2500" kern="1200" dirty="0"/>
        </a:p>
      </dsp:txBody>
      <dsp:txXfrm>
        <a:off x="6329127" y="107732"/>
        <a:ext cx="4226902" cy="34627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6272-245D-469C-8AFF-0B42A8FC15CE}">
      <dsp:nvSpPr>
        <dsp:cNvPr id="0" name=""/>
        <dsp:cNvSpPr/>
      </dsp:nvSpPr>
      <dsp:spPr>
        <a:xfrm>
          <a:off x="0" y="357569"/>
          <a:ext cx="10668000" cy="249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i="1" kern="1200"/>
            <a:t>Внутр</a:t>
          </a:r>
          <a:r>
            <a:rPr lang="uk-UA" sz="3500" b="1" i="1" kern="1200"/>
            <a:t>ішньогалузевий</a:t>
          </a:r>
          <a:r>
            <a:rPr lang="uk-UA" sz="3500" kern="1200"/>
            <a:t> поділ праці – концентрація зусиль і ресурсів країни на виробництва готових предметів або агрегатів, вузлів, деталей на основі кооперації з іншими країнами в межах однієї галузі.</a:t>
          </a:r>
          <a:endParaRPr lang="en-US" sz="3500" kern="1200"/>
        </a:p>
      </dsp:txBody>
      <dsp:txXfrm>
        <a:off x="121940" y="479509"/>
        <a:ext cx="10424120" cy="2254070"/>
      </dsp:txXfrm>
    </dsp:sp>
    <dsp:sp modelId="{7D9B4E4C-FA66-4938-B474-B3B4F3B78BC6}">
      <dsp:nvSpPr>
        <dsp:cNvPr id="0" name=""/>
        <dsp:cNvSpPr/>
      </dsp:nvSpPr>
      <dsp:spPr>
        <a:xfrm>
          <a:off x="0" y="2956319"/>
          <a:ext cx="10668000" cy="249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i="1" kern="1200"/>
            <a:t>Міжгалузевий</a:t>
          </a:r>
          <a:r>
            <a:rPr lang="uk-UA" sz="3500" kern="1200"/>
            <a:t> поділ праці – виробництво і міжн.обмін товарів та послуг, що задовольняють потреби різних галузей економіки  країн-партнерів. </a:t>
          </a:r>
          <a:endParaRPr lang="en-US" sz="3500" kern="1200"/>
        </a:p>
      </dsp:txBody>
      <dsp:txXfrm>
        <a:off x="121940" y="3078259"/>
        <a:ext cx="10424120" cy="225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6326C26-4A6A-4E26-80E8-C45B63AC5DA6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BEB6193-5AA7-489B-8575-00593FC261DE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9B649B2-7CCD-4769-80EE-E11CB56165CC}" type="datetime1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10895658-EA1F-4910-80AB-4DA76E16747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Группа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Группа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Группа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Группа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Группа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97" name="Графический объект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Графический объект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Прямая соединительная линия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ru-RU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ru-RU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ru-RU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ru-RU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ru-RU" sz="1800"/>
            </a:lvl5pPr>
          </a:lstStyle>
          <a:p>
            <a:pPr lvl="0" rtl="0"/>
            <a:r>
              <a:rPr lang="ru-RU"/>
              <a:t>Текст слайда </a:t>
            </a:r>
          </a:p>
          <a:p>
            <a:pPr marL="685800" lvl="1" indent="-228600" rtl="0"/>
            <a:r>
              <a:rPr lang="ru-RU"/>
              <a:t>Второй уровень</a:t>
            </a:r>
          </a:p>
          <a:p>
            <a:pPr marL="1143000" lvl="2" indent="-228600" rtl="0"/>
            <a:r>
              <a:rPr lang="ru-RU"/>
              <a:t>Третий уровень</a:t>
            </a:r>
          </a:p>
          <a:p>
            <a:pPr marL="1600200" lvl="3" indent="-228600" rtl="0"/>
            <a:r>
              <a:rPr lang="ru-RU"/>
              <a:t>Четвертый уровень</a:t>
            </a:r>
          </a:p>
          <a:p>
            <a:pPr marL="2057400" lvl="4" indent="-228600" rtl="0"/>
            <a:r>
              <a:rPr lang="ru-RU"/>
              <a:t>Пятый уровень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7DB5AE2-FF0A-46D6-B522-62C87995A4B8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48" name="Графический объект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Графический объект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ru-RU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ru-RU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ru-RU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ru-RU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 слайда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3" name="Дата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816F88DB-5BA1-4E5E-8819-78EFE794899D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5" name="Заполнитель таблицы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ru-RU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Щелкните значок, чтобы вставить таблицу</a:t>
            </a:r>
          </a:p>
          <a:p>
            <a:pPr rtl="0"/>
            <a:endParaRPr lang="ru-RU" dirty="0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7D4D4945-5702-45DD-8884-D156092DF891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одержимое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Группа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Группа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Группа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Группа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Группа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97" name="Графический объект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Графический объект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Прямая соединительная линия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ru-RU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Дата 9">
            <a:extLst>
              <a:ext uri="{FF2B5EF4-FFF2-40B4-BE49-F238E27FC236}">
                <a16:creationId xmlns:a16="http://schemas.microsoft.com/office/drawing/2014/main" id="{3022DBCA-4591-F665-485B-8D859472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6B98E44C-257D-2FDC-AD9D-397F85BF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951974D2-E347-0B2F-832F-85F9B9DE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5EF0D-9223-4866-A902-EB4B1D5B1F7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0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24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0" name="Рисунок 19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45796EB-9FB7-455E-A406-13D927771EC9}" type="datetime1">
              <a:rPr lang="ru-RU" smtClean="0"/>
              <a:t>21.01.2026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ru-RU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1" name="Рисунок 10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ru-RU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Группа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Группа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Группа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Группа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Группа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35" name="Рисунок 34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Графический объект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38" name="Графический объект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67" name="Дата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AC26C055-D852-484A-997F-1D49B8C10811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68" name="Нижний колонтитул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9" name="Номер слайда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ru-RU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8" name="Графический объект 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1" name="Графический объект 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Графический объект 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73" name="Графический объект 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Рисунок 34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Группа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Группа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Группа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Группа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Группа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Группа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Группа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Группа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ru-RU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192" name="Дата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DF82AEA0-7482-461C-ADAA-55F0DE8E3657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193" name="Нижний колонтитул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194" name="Номер слайда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Дата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B944C0B-AF65-43D1-A971-78D9540FDA54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ru-RU" sz="18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ru-RU" sz="18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Прямоугольник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Прямоугольник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01" name="Полилиния: фигура 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ru-RU" sz="1800"/>
            </a:lvl1pPr>
            <a:lvl2pPr>
              <a:lnSpc>
                <a:spcPts val="2000"/>
              </a:lnSpc>
              <a:defRPr lang="ru-RU" sz="1800"/>
            </a:lvl2pPr>
            <a:lvl3pPr>
              <a:lnSpc>
                <a:spcPts val="2000"/>
              </a:lnSpc>
              <a:defRPr lang="ru-RU" sz="1800"/>
            </a:lvl3pPr>
            <a:lvl4pPr>
              <a:lnSpc>
                <a:spcPts val="2000"/>
              </a:lnSpc>
              <a:defRPr lang="ru-RU" sz="1800"/>
            </a:lvl4pPr>
            <a:lvl5pPr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ru-RU" sz="18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DC9EA8C-4FA2-4587-BB5D-FDDB1674974A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ru-RU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9" name="Дата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3C25E8DD-5855-494E-A739-A2AB764FF68F}" type="datetime1">
              <a:rPr lang="ru-RU" smtClean="0"/>
              <a:t>21.01.2026</a:t>
            </a:fld>
            <a:endParaRPr lang="ru-RU" dirty="0"/>
          </a:p>
        </p:txBody>
      </p:sp>
      <p:sp>
        <p:nvSpPr>
          <p:cNvPr id="70" name="Нижний колонтитул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6" name="Графический объект 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Прямоугольник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4FEDC91-74ED-47B2-B6DA-81344375703D}" type="datetime1">
              <a:rPr lang="ru-RU" smtClean="0"/>
              <a:t>21.01.2026</a:t>
            </a:fld>
            <a:endParaRPr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  <p:sldLayoutId id="21474837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3488573-7062-7317-7ADB-EF471D3209D9}"/>
              </a:ext>
            </a:extLst>
          </p:cNvPr>
          <p:cNvSpPr>
            <a:spLocks noGrp="1" noChangeArrowheads="1"/>
          </p:cNvSpPr>
          <p:nvPr/>
        </p:nvSpPr>
        <p:spPr>
          <a:xfrm>
            <a:off x="1552574" y="896111"/>
            <a:ext cx="9866540" cy="1358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4400" b="1" kern="1200" cap="all" baseline="0" dirty="0" err="1">
                <a:latin typeface="Calibri" panose="020F0502020204030204" pitchFamily="34" charset="0"/>
                <a:ea typeface="+mj-ea"/>
                <a:cs typeface="+mj-cs"/>
              </a:rPr>
              <a:t>Лекція</a:t>
            </a:r>
            <a:r>
              <a:rPr lang="ru-RU" sz="4400" b="1" kern="1200" cap="all" baseline="0" dirty="0">
                <a:latin typeface="Calibri" panose="020F0502020204030204" pitchFamily="34" charset="0"/>
                <a:ea typeface="+mj-ea"/>
                <a:cs typeface="+mj-cs"/>
              </a:rPr>
              <a:t> 2. МІЖНАРОДНИЙ ПОДІЛ ПРАЦІ ТА КООПЕРАЦІЯ ВИРОБНИЦТВА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77832E-236B-E199-174E-812F7FCD2B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2575" y="2481940"/>
            <a:ext cx="6477952" cy="36358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Сутність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міжнародного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поділу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праці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Основні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види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міжнародного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поділу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праці</a:t>
            </a:r>
            <a:endParaRPr lang="ru-RU" altLang="ru-RU" sz="1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Причини й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особливості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включення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країн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МПП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Показники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ступеню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участі</a:t>
            </a:r>
            <a:r>
              <a:rPr lang="ru-RU" altLang="ru-RU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МПП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780FCF4-93C9-36CB-F8C3-7B30810E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1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34E415E4-8A1D-A759-1F19-2DF064BA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806DDF60-ED9E-4F14-99BF-2EBE05F414E9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10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9701" name="Содержимое 2">
            <a:extLst>
              <a:ext uri="{FF2B5EF4-FFF2-40B4-BE49-F238E27FC236}">
                <a16:creationId xmlns:a16="http://schemas.microsoft.com/office/drawing/2014/main" id="{114683EF-22B3-42C6-C776-D365600E6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62767"/>
              </p:ext>
            </p:extLst>
          </p:nvPr>
        </p:nvGraphicFramePr>
        <p:xfrm>
          <a:off x="762000" y="742300"/>
          <a:ext cx="10668000" cy="537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652584E-5156-68AC-34DE-51F422845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A40DA9D-36F8-C356-35B2-6EA7BADD9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ru-RU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7439F54-637D-1E64-6D44-0707BB20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4" y="873125"/>
            <a:ext cx="8964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0A00C715-A89C-EF74-9819-4FF5CF545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Форми МПП </a:t>
            </a:r>
          </a:p>
        </p:txBody>
      </p:sp>
      <p:sp>
        <p:nvSpPr>
          <p:cNvPr id="30722" name="Номер слайда 5">
            <a:extLst>
              <a:ext uri="{FF2B5EF4-FFF2-40B4-BE49-F238E27FC236}">
                <a16:creationId xmlns:a16="http://schemas.microsoft.com/office/drawing/2014/main" id="{B4ED7453-7835-190B-F377-4B800DCB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174C9CF-9B87-4D3B-B31B-F4D7D07706B3}" type="slidenum">
              <a:rPr lang="uk-UA" altLang="ru-RU"/>
              <a:pPr eaLnBrk="1" hangingPunct="1">
                <a:spcAft>
                  <a:spcPts val="600"/>
                </a:spcAft>
              </a:pPr>
              <a:t>12</a:t>
            </a:fld>
            <a:endParaRPr lang="uk-UA" altLang="ru-RU"/>
          </a:p>
        </p:txBody>
      </p:sp>
      <p:graphicFrame>
        <p:nvGraphicFramePr>
          <p:cNvPr id="30724" name="Rectangle 3">
            <a:extLst>
              <a:ext uri="{FF2B5EF4-FFF2-40B4-BE49-F238E27FC236}">
                <a16:creationId xmlns:a16="http://schemas.microsoft.com/office/drawing/2014/main" id="{26545FF2-0575-6F87-8296-B5E466D39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489041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itle 2">
            <a:extLst>
              <a:ext uri="{FF2B5EF4-FFF2-40B4-BE49-F238E27FC236}">
                <a16:creationId xmlns:a16="http://schemas.microsoft.com/office/drawing/2014/main" id="{DDECC50E-59C7-74B8-0D68-969AC40C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CE97EC3-1A5F-DBAE-BC39-831CA27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A83F040-5E52-40D2-89FC-8F30DEDE2C0B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13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1749" name="Содержимое 2">
            <a:extLst>
              <a:ext uri="{FF2B5EF4-FFF2-40B4-BE49-F238E27FC236}">
                <a16:creationId xmlns:a16="http://schemas.microsoft.com/office/drawing/2014/main" id="{C1D93847-A1C1-60C6-92A9-ABD20C396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787495"/>
              </p:ext>
            </p:extLst>
          </p:nvPr>
        </p:nvGraphicFramePr>
        <p:xfrm>
          <a:off x="762000" y="365125"/>
          <a:ext cx="106680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>
            <a:extLst>
              <a:ext uri="{FF2B5EF4-FFF2-40B4-BE49-F238E27FC236}">
                <a16:creationId xmlns:a16="http://schemas.microsoft.com/office/drawing/2014/main" id="{8C2438D2-30B3-29C5-D061-2A79EAC02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 sz="2900" b="1" dirty="0" err="1"/>
              <a:t>Міжнародноспеціалізована</a:t>
            </a:r>
            <a:r>
              <a:rPr lang="uk-UA" altLang="ru-RU" sz="2900" b="1" dirty="0"/>
              <a:t> галузь </a:t>
            </a:r>
            <a:r>
              <a:rPr lang="uk-UA" altLang="ru-RU" sz="2900" dirty="0"/>
              <a:t>- </a:t>
            </a:r>
            <a:r>
              <a:rPr lang="uk-UA" altLang="ru-RU" sz="2900" b="0" cap="none" dirty="0"/>
              <a:t>характеризує ті галузі, які беруть найактивнішу участь в </a:t>
            </a:r>
            <a:r>
              <a:rPr lang="uk-UA" altLang="ru-RU" sz="2900" b="0" cap="none" dirty="0" err="1"/>
              <a:t>мпп</a:t>
            </a:r>
            <a:r>
              <a:rPr lang="uk-UA" altLang="ru-RU" sz="2900" b="0" cap="none" dirty="0"/>
              <a:t>, для них характерна висока частка продукції на експорт та високий рівень внутрішньогалузевої спеціалізації</a:t>
            </a:r>
            <a:endParaRPr lang="ru-RU" altLang="ru-RU" sz="2900" b="0" dirty="0"/>
          </a:p>
        </p:txBody>
      </p:sp>
      <p:sp>
        <p:nvSpPr>
          <p:cNvPr id="32772" name="Номер слайда 3" hidden="1">
            <a:extLst>
              <a:ext uri="{FF2B5EF4-FFF2-40B4-BE49-F238E27FC236}">
                <a16:creationId xmlns:a16="http://schemas.microsoft.com/office/drawing/2014/main" id="{F6AD1F86-C6F3-AC05-413A-B1C0F3E786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819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50B6095-C495-4CE4-B89D-EDBD6F97A750}" type="slidenum">
              <a:rPr lang="uk-UA" altLang="ru-RU"/>
              <a:pPr eaLnBrk="1" hangingPunct="1">
                <a:spcAft>
                  <a:spcPts val="600"/>
                </a:spcAft>
              </a:pPr>
              <a:t>14</a:t>
            </a:fld>
            <a:endParaRPr lang="uk-UA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Номер слайда 3">
            <a:extLst>
              <a:ext uri="{FF2B5EF4-FFF2-40B4-BE49-F238E27FC236}">
                <a16:creationId xmlns:a16="http://schemas.microsoft.com/office/drawing/2014/main" id="{54C5579A-9048-DC34-1A4B-7E0B3DB8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2329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29B13A4-48E0-48B5-B44C-E2E7E7C896F7}" type="slidenum">
              <a:rPr lang="ru-RU" altLang="ru-RU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spcAft>
                  <a:spcPts val="600"/>
                </a:spcAft>
              </a:pPr>
              <a:t>15</a:t>
            </a:fld>
            <a:endParaRPr lang="ru-RU" altLang="ru-RU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794" name="Содержимое 2">
            <a:extLst>
              <a:ext uri="{FF2B5EF4-FFF2-40B4-BE49-F238E27FC236}">
                <a16:creationId xmlns:a16="http://schemas.microsoft.com/office/drawing/2014/main" id="{BD8C5D08-63EA-641F-C7BF-7C7C5507F9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734" y="884255"/>
            <a:ext cx="4515035" cy="521174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800" b="1" dirty="0" err="1"/>
              <a:t>Міжнародне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кооперування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виробництва</a:t>
            </a:r>
            <a:r>
              <a:rPr lang="ru-RU" altLang="ru-RU" sz="2800" b="1" dirty="0"/>
              <a:t> </a:t>
            </a:r>
            <a:r>
              <a:rPr lang="ru-RU" altLang="ru-RU" sz="2800" i="1" dirty="0"/>
              <a:t>- </a:t>
            </a:r>
            <a:r>
              <a:rPr lang="ru-RU" altLang="ru-RU" sz="2800" dirty="0" err="1"/>
              <a:t>взаємопов'язаний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процес</a:t>
            </a:r>
            <a:r>
              <a:rPr lang="ru-RU" altLang="ru-RU" sz="2800" dirty="0"/>
              <a:t> прямого </a:t>
            </a:r>
            <a:r>
              <a:rPr lang="ru-RU" altLang="ru-RU" sz="2800" dirty="0" err="1"/>
              <a:t>співробітництва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між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спеціалізованими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суб'єктами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господарювання</a:t>
            </a:r>
            <a:r>
              <a:rPr lang="ru-RU" altLang="ru-RU" sz="2800" dirty="0"/>
              <a:t> в межах </a:t>
            </a:r>
            <a:r>
              <a:rPr lang="ru-RU" altLang="ru-RU" sz="2800" dirty="0" err="1"/>
              <a:t>спільного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виробництва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товарів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або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послуг</a:t>
            </a:r>
            <a:r>
              <a:rPr lang="ru-RU" altLang="ru-RU" sz="2800" dirty="0"/>
              <a:t> (</a:t>
            </a:r>
            <a:r>
              <a:rPr lang="ru-RU" altLang="ru-RU" sz="2800" dirty="0" err="1"/>
              <a:t>науково</a:t>
            </a:r>
            <a:r>
              <a:rPr lang="ru-RU" altLang="ru-RU" sz="2800" dirty="0"/>
              <a:t> - </a:t>
            </a:r>
            <a:r>
              <a:rPr lang="ru-RU" altLang="ru-RU" sz="2800" dirty="0" err="1"/>
              <a:t>технічних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транспортних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тощо</a:t>
            </a:r>
            <a:r>
              <a:rPr lang="ru-RU" altLang="ru-RU" sz="2800" i="1" dirty="0"/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177E9-2B2A-D1B8-493A-9AED08BFB3A8}"/>
              </a:ext>
            </a:extLst>
          </p:cNvPr>
          <p:cNvSpPr txBox="1"/>
          <p:nvPr/>
        </p:nvSpPr>
        <p:spPr>
          <a:xfrm>
            <a:off x="5645989" y="884255"/>
            <a:ext cx="4515035" cy="521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</a:pP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Типи </a:t>
            </a:r>
            <a:r>
              <a:rPr lang="ru-RU" alt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міжн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кооперації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праці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11" name="Содержимое 2">
            <a:extLst>
              <a:ext uri="{FF2B5EF4-FFF2-40B4-BE49-F238E27FC236}">
                <a16:creationId xmlns:a16="http://schemas.microsoft.com/office/drawing/2014/main" id="{6E9E8C6C-D148-F459-739E-DA4674D8A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418275"/>
              </p:ext>
            </p:extLst>
          </p:nvPr>
        </p:nvGraphicFramePr>
        <p:xfrm>
          <a:off x="5645989" y="1941946"/>
          <a:ext cx="4447309" cy="274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48CE5BC6-373B-7CBF-9C23-14BFD9D94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/>
              <a:t>Міжнародне виробниче кооперування </a:t>
            </a:r>
          </a:p>
        </p:txBody>
      </p:sp>
      <p:sp>
        <p:nvSpPr>
          <p:cNvPr id="34818" name="Номер слайда 5">
            <a:extLst>
              <a:ext uri="{FF2B5EF4-FFF2-40B4-BE49-F238E27FC236}">
                <a16:creationId xmlns:a16="http://schemas.microsoft.com/office/drawing/2014/main" id="{2269E3C6-1EBD-93F8-E880-8321409A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50C2992-8796-4B6F-A0AF-BDDCB37A2E6E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16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6C05A3D-2ABB-0504-26CB-AFCC893CEDAF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uk-UA" altLang="ru-RU" dirty="0"/>
          </a:p>
          <a:p>
            <a:pPr eaLnBrk="1" hangingPunct="1">
              <a:buFontTx/>
              <a:buNone/>
            </a:pPr>
            <a:r>
              <a:rPr lang="uk-UA" altLang="ru-RU" dirty="0"/>
              <a:t>Проявляються на світовому (макрорівень), міжгалузевому (</a:t>
            </a:r>
            <a:r>
              <a:rPr lang="uk-UA" altLang="ru-RU" dirty="0" err="1"/>
              <a:t>мезорівень</a:t>
            </a:r>
            <a:r>
              <a:rPr lang="uk-UA" altLang="ru-RU" dirty="0"/>
              <a:t>) або внутрішньогалузевому (мікрорівень) рівнях.</a:t>
            </a:r>
          </a:p>
          <a:p>
            <a:pPr eaLnBrk="1" hangingPunct="1">
              <a:buFontTx/>
              <a:buNone/>
            </a:pPr>
            <a:endParaRPr lang="uk-UA" altLang="ru-RU" i="1" dirty="0"/>
          </a:p>
          <a:p>
            <a:pPr eaLnBrk="1" hangingPunct="1">
              <a:buFontTx/>
              <a:buNone/>
            </a:pPr>
            <a:r>
              <a:rPr lang="uk-UA" altLang="ru-RU" b="1" i="1" dirty="0"/>
              <a:t>Три основні форми кооперування</a:t>
            </a:r>
            <a:r>
              <a:rPr lang="en-US" altLang="ru-RU" b="1" i="1" dirty="0"/>
              <a:t>:</a:t>
            </a:r>
            <a:r>
              <a:rPr lang="uk-UA" altLang="ru-RU" dirty="0"/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dirty="0"/>
              <a:t>здійснення спільних програм;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dirty="0"/>
              <a:t>договірна спеціалізація;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dirty="0"/>
              <a:t>створення спільних підприємств.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0B224B59-C9A4-A06F-22E9-7DA706BC8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Класифікація міжнародного   кооперування </a:t>
            </a:r>
          </a:p>
        </p:txBody>
      </p:sp>
      <p:sp>
        <p:nvSpPr>
          <p:cNvPr id="35842" name="Номер слайда 5">
            <a:extLst>
              <a:ext uri="{FF2B5EF4-FFF2-40B4-BE49-F238E27FC236}">
                <a16:creationId xmlns:a16="http://schemas.microsoft.com/office/drawing/2014/main" id="{B8C2ACAB-B225-090C-E0CC-E0C19007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F3C99A6-773C-4779-85F7-56E914B2471A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17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5844" name="Rectangle 3">
            <a:extLst>
              <a:ext uri="{FF2B5EF4-FFF2-40B4-BE49-F238E27FC236}">
                <a16:creationId xmlns:a16="http://schemas.microsoft.com/office/drawing/2014/main" id="{69B2490F-567F-BD6B-4390-EB4C249F0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073966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800CA-B650-F85E-4C4B-35260AC7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Міжнародна науково-виробнича кооперація 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06CFD385-7F40-4A2C-6D20-1C73BB9E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3158BD8-EB4C-F0EB-BD59-CA43B825D1EA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uk-UA" dirty="0"/>
              <a:t>один з важливих сучасних напрямків зовнішньоекономічних </a:t>
            </a:r>
            <a:r>
              <a:rPr lang="uk-UA" dirty="0" err="1"/>
              <a:t>зв'язків</a:t>
            </a:r>
            <a:r>
              <a:rPr lang="uk-UA" dirty="0"/>
              <a:t>, метою яких є спільні розробки науково-технічних проблем, взаємний обмін науковими досягненнями, виробничим досвідом, підготовка кваліфікованих кадрів. </a:t>
            </a:r>
          </a:p>
          <a:p>
            <a:r>
              <a:rPr lang="uk-UA" dirty="0"/>
              <a:t>Включає:</a:t>
            </a:r>
          </a:p>
          <a:p>
            <a:r>
              <a:rPr lang="uk-UA" dirty="0"/>
              <a:t>обмін науково-технічною інформацією, проведення наукових консультацій, продаж і купівля ліцензій, „ноу-хау", випробування машин, обладнання, матеріалів та ін., спільні розробки проблем фундаментальних і прикладних наук, обмін вченими, фахівцями, організація виставок, наукових конференцій, симпозіумів.</a:t>
            </a:r>
          </a:p>
        </p:txBody>
      </p:sp>
    </p:spTree>
    <p:extLst>
      <p:ext uri="{BB962C8B-B14F-4D97-AF65-F5344CB8AC3E}">
        <p14:creationId xmlns:p14="http://schemas.microsoft.com/office/powerpoint/2010/main" val="3119579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89A5F11A-C911-8518-AE78-661CE3CF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/>
              <a:t>Регіональні особливості МПП</a:t>
            </a:r>
            <a:endParaRPr 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3483B071-0D90-A025-4610-D531707E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C19A91F-BD6B-4138-B374-1C0DFD234BC0}" type="slidenum">
              <a:rPr lang="uk-UA" altLang="ru-RU"/>
              <a:pPr eaLnBrk="1" hangingPunct="1">
                <a:spcAft>
                  <a:spcPts val="600"/>
                </a:spcAft>
              </a:pPr>
              <a:t>19</a:t>
            </a:fld>
            <a:endParaRPr lang="uk-UA" altLang="ru-RU"/>
          </a:p>
        </p:txBody>
      </p:sp>
      <p:graphicFrame>
        <p:nvGraphicFramePr>
          <p:cNvPr id="36870" name="Содержимое 2">
            <a:extLst>
              <a:ext uri="{FF2B5EF4-FFF2-40B4-BE49-F238E27FC236}">
                <a16:creationId xmlns:a16="http://schemas.microsoft.com/office/drawing/2014/main" id="{5A7C5861-E2FD-75FB-078F-4948D6FD68B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42526778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11E3CBFB-3D30-5AB9-7AF4-ABE647354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uk-UA"/>
              <a:t>Міжнародний поділ праці – це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8FD3A8B-34D1-4282-E1E6-1AB455F39D7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uk-UA" altLang="ru-RU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uk-UA" altLang="ru-RU" sz="2000" dirty="0"/>
              <a:t>вищий ступінь розвитку суспільно-територіального поділу праці між країнами, основою якого є економічно вигідна спеціалізація окремих країн і обмін випущеною продукцією визначеної кількості та якості;</a:t>
            </a:r>
          </a:p>
        </p:txBody>
      </p:sp>
      <p:sp>
        <p:nvSpPr>
          <p:cNvPr id="20482" name="Номер слайда 5">
            <a:extLst>
              <a:ext uri="{FF2B5EF4-FFF2-40B4-BE49-F238E27FC236}">
                <a16:creationId xmlns:a16="http://schemas.microsoft.com/office/drawing/2014/main" id="{3164E1C0-704B-E846-8FF5-21D7A236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7357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5044A42-E105-4B59-BCC5-2E1656BDEF1E}" type="slidenum">
              <a:rPr lang="uk-UA" altLang="ru-RU"/>
              <a:pPr eaLnBrk="1" hangingPunct="1">
                <a:spcAft>
                  <a:spcPts val="600"/>
                </a:spcAft>
              </a:pPr>
              <a:t>2</a:t>
            </a:fld>
            <a:endParaRPr lang="uk-UA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13FB6901-ADAC-9204-AEF9-3AC35916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/>
              <a:t>Основні закономірності розвитку МПП</a:t>
            </a:r>
            <a:endParaRPr 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A743EECB-5B68-0850-00C4-AFEFB05F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F8EA938-CE15-43CA-80A7-A236B0B355E9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20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97A92A77-6EA3-D316-E0EC-59E824FDE51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Зменшення ролі сировинного фактора у формуванні структури МПП</a:t>
            </a:r>
          </a:p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Розвиток спеціалізації виробництва у межах багатонаціонального підприємства</a:t>
            </a:r>
          </a:p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Поглиблення внутрішньогалузевого поділу праці</a:t>
            </a:r>
          </a:p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Зростання ролі міжнародного трансферу технологій, інтернаціоналізація наук.досліджень</a:t>
            </a:r>
          </a:p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Збільшення ролі сфери послуг</a:t>
            </a:r>
          </a:p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Домінування фінансового сектору</a:t>
            </a:r>
          </a:p>
          <a:p>
            <a:pPr marL="365760" indent="-256032">
              <a:spcAft>
                <a:spcPts val="600"/>
              </a:spcAft>
              <a:buFont typeface="Wingdings 3"/>
              <a:buChar char=""/>
              <a:defRPr/>
            </a:pPr>
            <a:r>
              <a:rPr lang="uk-UA" sz="1500"/>
              <a:t>Використання нових зовнішніх джерел економ.розвитку (аутсорсинг, офшоринг)</a:t>
            </a:r>
            <a:endParaRPr lang="ru-RU"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E2EB5E54-A37A-5F03-267C-EFD7D5063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Основні  особливості МПП	</a:t>
            </a:r>
          </a:p>
        </p:txBody>
      </p:sp>
      <p:sp>
        <p:nvSpPr>
          <p:cNvPr id="38914" name="Номер слайда 5">
            <a:extLst>
              <a:ext uri="{FF2B5EF4-FFF2-40B4-BE49-F238E27FC236}">
                <a16:creationId xmlns:a16="http://schemas.microsoft.com/office/drawing/2014/main" id="{0BBB6CC0-4BB2-687D-494A-A88D19F2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43975E5-6907-47DD-AFC3-025F5E597AEC}" type="slidenum">
              <a:rPr lang="uk-UA" altLang="ru-RU"/>
              <a:pPr eaLnBrk="1" hangingPunct="1">
                <a:spcAft>
                  <a:spcPts val="600"/>
                </a:spcAft>
              </a:pPr>
              <a:t>21</a:t>
            </a:fld>
            <a:endParaRPr lang="uk-UA" altLang="ru-RU"/>
          </a:p>
        </p:txBody>
      </p:sp>
      <p:graphicFrame>
        <p:nvGraphicFramePr>
          <p:cNvPr id="38916" name="Rectangle 3">
            <a:extLst>
              <a:ext uri="{FF2B5EF4-FFF2-40B4-BE49-F238E27FC236}">
                <a16:creationId xmlns:a16="http://schemas.microsoft.com/office/drawing/2014/main" id="{BE660F5E-F501-A6D7-2FCF-753BF81E3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697243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F286CC-0460-CF33-A362-6F1279D4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dirty="0"/>
              <a:t>Причини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МПП</a:t>
            </a:r>
            <a:endParaRPr lang="uk-UA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C8C16845-8381-B1CE-0480-5389F1D7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AE5037F-AF60-4C8A-BD0E-55B50C232520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22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E8BC41BC-91C4-5B38-6799-86FE88A97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164776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C52D-904F-FF21-E342-D884F5A3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itle 2">
            <a:extLst>
              <a:ext uri="{FF2B5EF4-FFF2-40B4-BE49-F238E27FC236}">
                <a16:creationId xmlns:a16="http://schemas.microsoft.com/office/drawing/2014/main" id="{1BA09FBA-1113-CB0B-E961-00E8F160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/>
          <a:lstStyle/>
          <a:p>
            <a:r>
              <a:rPr lang="uk-UA" dirty="0"/>
              <a:t>Вплив НТР </a:t>
            </a:r>
            <a:endParaRPr lang="en-US" dirty="0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E73C47E0-DBA1-FC6D-2C07-621CD8F2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A83F040-5E52-40D2-89FC-8F30DEDE2C0B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23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1749" name="Содержимое 2">
            <a:extLst>
              <a:ext uri="{FF2B5EF4-FFF2-40B4-BE49-F238E27FC236}">
                <a16:creationId xmlns:a16="http://schemas.microsoft.com/office/drawing/2014/main" id="{5DEC7BB3-7E09-63C3-F22B-15ABCECCA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76284"/>
              </p:ext>
            </p:extLst>
          </p:nvPr>
        </p:nvGraphicFramePr>
        <p:xfrm>
          <a:off x="-499381" y="1951038"/>
          <a:ext cx="13190761" cy="414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28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FB0A9A-805E-1151-69E4-FE032FF6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ПОРІВНЯЛЬНІ ПЕРЕВАГИ</a:t>
            </a:r>
            <a:endParaRPr lang="uk-UA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486E8E65-243D-C05A-A4CB-E3203094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DDE8C04-BFEC-4856-9AC0-8040C6F2C424}" type="slidenum">
              <a:rPr lang="ru-RU" altLang="ru-RU"/>
              <a:pPr eaLnBrk="1" hangingPunct="1">
                <a:spcAft>
                  <a:spcPts val="600"/>
                </a:spcAft>
              </a:pPr>
              <a:t>24</a:t>
            </a:fld>
            <a:endParaRPr lang="ru-RU" altLang="ru-RU"/>
          </a:p>
        </p:txBody>
      </p:sp>
      <p:graphicFrame>
        <p:nvGraphicFramePr>
          <p:cNvPr id="41990" name="Содержимое 1">
            <a:extLst>
              <a:ext uri="{FF2B5EF4-FFF2-40B4-BE49-F238E27FC236}">
                <a16:creationId xmlns:a16="http://schemas.microsoft.com/office/drawing/2014/main" id="{2C65ED50-B894-F28F-9828-B8FF8980D3E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968208225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ACB65FC-580A-6619-30ED-3A3F8890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Природні переваги</a:t>
            </a:r>
            <a:endParaRPr lang="uk-UA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97AA44AE-0B6F-BDF1-D92F-273AE19E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5D57E56-AC82-4521-9725-90543D5041D4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25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53D4036A-1181-637D-F62E-22A6A4062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65415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1CD0D2-4666-ECC0-761E-09807221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Набуті переваги</a:t>
            </a:r>
            <a:endParaRPr lang="uk-UA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3F8A3D8A-8115-C2D7-8CA9-DF1D88D0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90ED1E2-39A6-4BF7-8529-7930D9947A45}" type="slidenum">
              <a:rPr lang="ru-RU" altLang="ru-RU"/>
              <a:pPr eaLnBrk="1" hangingPunct="1">
                <a:spcAft>
                  <a:spcPts val="600"/>
                </a:spcAft>
              </a:pPr>
              <a:t>26</a:t>
            </a:fld>
            <a:endParaRPr lang="ru-RU" altLang="ru-RU"/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16BA2B92-E790-DE62-A450-ED66FE3ED8B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42327822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Номер слайда 3">
            <a:extLst>
              <a:ext uri="{FF2B5EF4-FFF2-40B4-BE49-F238E27FC236}">
                <a16:creationId xmlns:a16="http://schemas.microsoft.com/office/drawing/2014/main" id="{ECE5758C-6366-EC4E-8DA7-DFDFE86E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94C555EC-3F05-4A0F-AADB-1EA264A70580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27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A5584CB7-6D86-CD0D-5BD5-09BAAF78D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50800"/>
              </p:ext>
            </p:extLst>
          </p:nvPr>
        </p:nvGraphicFramePr>
        <p:xfrm>
          <a:off x="762000" y="594518"/>
          <a:ext cx="106680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6ED1D3-A6BF-E63C-A5FC-B9CE2D79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sz="3600" dirty="0"/>
              <a:t>Спеціалізації груп країн у міжнародній торгівлі</a:t>
            </a:r>
          </a:p>
        </p:txBody>
      </p:sp>
      <p:sp>
        <p:nvSpPr>
          <p:cNvPr id="46125" name="Номер слайда 3">
            <a:extLst>
              <a:ext uri="{FF2B5EF4-FFF2-40B4-BE49-F238E27FC236}">
                <a16:creationId xmlns:a16="http://schemas.microsoft.com/office/drawing/2014/main" id="{2F71749B-62B8-FCB5-4AD7-3443AD36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D369C20-C29A-4A8C-B8EC-64972FFC9B37}" type="slidenum">
              <a:rPr lang="ru-RU" altLang="ru-RU" smtClean="0"/>
              <a:pPr eaLnBrk="1" hangingPunct="1">
                <a:spcAft>
                  <a:spcPts val="600"/>
                </a:spcAft>
              </a:pPr>
              <a:t>28</a:t>
            </a:fld>
            <a:endParaRPr lang="ru-RU" altLang="ru-RU"/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9424ECE4-373A-9A5E-3D96-A07F54DA16C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510645541"/>
              </p:ext>
            </p:extLst>
          </p:nvPr>
        </p:nvGraphicFramePr>
        <p:xfrm>
          <a:off x="761999" y="2221675"/>
          <a:ext cx="10663376" cy="41346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6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3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Група країн</a:t>
                      </a:r>
                    </a:p>
                  </a:txBody>
                  <a:tcPr marL="165985" marR="99591" marT="99591" marB="9959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1 місце у спеціалізації</a:t>
                      </a:r>
                    </a:p>
                  </a:txBody>
                  <a:tcPr marL="165985" marR="99591" marT="99591" marB="9959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2 місце у спеціалізації</a:t>
                      </a:r>
                    </a:p>
                  </a:txBody>
                  <a:tcPr marL="165985" marR="99591" marT="99591" marB="9959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3 місце у спеціалізації</a:t>
                      </a:r>
                    </a:p>
                  </a:txBody>
                  <a:tcPr marL="165985" marR="99591" marT="99591" marB="99591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Розвинені країни 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Машини, механічні прилади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Автомобілі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Електричні машини і устаткування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ЄС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Машини, механічні прилади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Автомобілі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Електричні машини і устаткування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USMCA</a:t>
                      </a:r>
                      <a:endParaRPr kumimoji="0" lang="uk-UA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Машини, механічні прилади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Автомобілі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Електричні машини і устаткування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Країни, що розвиваються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Електричні машини і устаткування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Мінеральне паливо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Машини, механічні прилади</a:t>
                      </a:r>
                      <a:endParaRPr kumimoji="0" lang="uk-UA" sz="105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Країни БРІКС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Електричні машини і устаткування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Машини, механічні прилади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Мінеральне паливо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9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Найменш розвинені країни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Мінеральне паливо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Текстильна промисловість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Дорогоцінне каміння</a:t>
                      </a:r>
                    </a:p>
                  </a:txBody>
                  <a:tcPr marL="165985" marR="86312" marT="86312" marB="8631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Содержимое 4" descr="ЕксКв.png">
            <a:extLst>
              <a:ext uri="{FF2B5EF4-FFF2-40B4-BE49-F238E27FC236}">
                <a16:creationId xmlns:a16="http://schemas.microsoft.com/office/drawing/2014/main" id="{CECF807B-0E75-C04A-F736-8311287F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1992314"/>
            <a:ext cx="5203825" cy="128587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752E2A-E912-EA3D-0B78-94AEC769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uk-UA" dirty="0"/>
              <a:t>Показники ступеню участі в МПП</a:t>
            </a:r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E05E49A0-D839-EB0F-43D1-02921D3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B00242-AE8C-4176-8EE4-EE195D75B9FF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  <p:pic>
        <p:nvPicPr>
          <p:cNvPr id="47109" name="Picture 2" descr="D:\Роман\Флешка\Доцент\МЕВ - 3МП\Лекції-2017\2\ІмпКв.png">
            <a:extLst>
              <a:ext uri="{FF2B5EF4-FFF2-40B4-BE49-F238E27FC236}">
                <a16:creationId xmlns:a16="http://schemas.microsoft.com/office/drawing/2014/main" id="{44E66D46-2339-5B53-5CD1-7D28F59D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5313"/>
            <a:ext cx="47148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 descr="D:\Роман\Флешка\Доцент\МЕВ - 3МП\Лекції-2017\2\ЗТКв.png">
            <a:extLst>
              <a:ext uri="{FF2B5EF4-FFF2-40B4-BE49-F238E27FC236}">
                <a16:creationId xmlns:a16="http://schemas.microsoft.com/office/drawing/2014/main" id="{670182A0-A623-CAF9-935F-7B3D17BB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4778375"/>
            <a:ext cx="475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1BECA9E0-BF70-6475-0641-80EC0B6846F6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120747889"/>
              </p:ext>
            </p:extLst>
          </p:nvPr>
        </p:nvGraphicFramePr>
        <p:xfrm>
          <a:off x="762000" y="896112"/>
          <a:ext cx="10663375" cy="527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4313834-E8EA-E89C-E879-18165543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8AE4E1E4-EC4A-48FD-89F6-627D91539792}" type="slidenum">
              <a:rPr lang="ru-RU" altLang="ru-RU"/>
              <a:pPr eaLnBrk="1" hangingPunct="1">
                <a:spcAft>
                  <a:spcPts val="60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2" descr="D:\Роман\Флешка\Доцент\МЕВ - 3МП\Лекції-2017\2\Баласа.png">
            <a:extLst>
              <a:ext uri="{FF2B5EF4-FFF2-40B4-BE49-F238E27FC236}">
                <a16:creationId xmlns:a16="http://schemas.microsoft.com/office/drawing/2014/main" id="{52F7C27E-079C-4AF1-4297-BB99664511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3" y="1466118"/>
            <a:ext cx="9608682" cy="4351338"/>
          </a:xfr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984D1F-43E6-700D-B57E-675A783B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Показники ступеню участі в МПП</a:t>
            </a:r>
          </a:p>
        </p:txBody>
      </p:sp>
      <p:sp>
        <p:nvSpPr>
          <p:cNvPr id="48131" name="Номер слайда 3">
            <a:extLst>
              <a:ext uri="{FF2B5EF4-FFF2-40B4-BE49-F238E27FC236}">
                <a16:creationId xmlns:a16="http://schemas.microsoft.com/office/drawing/2014/main" id="{3082BE37-8429-F271-DE89-0DB12BD7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82340CD8-D7C8-4AB5-B799-2A969CE54379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30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4A5F7-D762-AA52-4D86-F25241155E48}"/>
              </a:ext>
            </a:extLst>
          </p:cNvPr>
          <p:cNvSpPr txBox="1"/>
          <p:nvPr/>
        </p:nvSpPr>
        <p:spPr>
          <a:xfrm>
            <a:off x="691506" y="5817456"/>
            <a:ext cx="1055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1965 році Б. </a:t>
            </a:r>
            <a:r>
              <a:rPr lang="uk-UA" dirty="0" err="1"/>
              <a:t>Баллас</a:t>
            </a:r>
            <a:r>
              <a:rPr lang="uk-UA" dirty="0"/>
              <a:t> запропонував спосіб оцінки порівняльних переваг, який і отримав назву індекс </a:t>
            </a:r>
            <a:r>
              <a:rPr lang="uk-UA" dirty="0" err="1"/>
              <a:t>Баласса</a:t>
            </a:r>
            <a:r>
              <a:rPr lang="uk-UA" dirty="0"/>
              <a:t>. Індекс показує відношення частки товару (галузі) в національному експорті до частки в світовому експорті. Він отримав назву коефіцієнта "виявленої порівняльної переваги«.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39FC4A-9323-A520-7A04-090621E4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Експортна квота країни </a:t>
            </a:r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AF4090FE-D3EF-9363-EE4B-6A0EF9BA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6BF860A-BFCE-4CFB-A530-027C5267A8A4}" type="slidenum">
              <a:rPr lang="ru-RU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31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9154" name="Содержимое 1">
            <a:extLst>
              <a:ext uri="{FF2B5EF4-FFF2-40B4-BE49-F238E27FC236}">
                <a16:creationId xmlns:a16="http://schemas.microsoft.com/office/drawing/2014/main" id="{E5FEB825-35B6-D842-B245-9C4B5DACED7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3058886"/>
            <a:ext cx="6597372" cy="2568191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uk-UA" altLang="ru-RU" sz="2000" dirty="0"/>
              <a:t>Показник експортної квоти демонструє яким є співвідношення загального експорту країни до її ВВП. Чим вищий є показник експортної квоти – тим більш </a:t>
            </a:r>
            <a:r>
              <a:rPr lang="uk-UA" altLang="ru-RU" sz="2000" b="1" i="1" dirty="0"/>
              <a:t>відкритою </a:t>
            </a:r>
            <a:r>
              <a:rPr lang="uk-UA" altLang="ru-RU" sz="2000" dirty="0"/>
              <a:t>є економіка певної країни, що з одного боку дає такій країні </a:t>
            </a:r>
            <a:r>
              <a:rPr lang="uk-UA" altLang="ru-RU" sz="2000" b="1" dirty="0"/>
              <a:t>переваги</a:t>
            </a:r>
            <a:r>
              <a:rPr lang="uk-UA" altLang="ru-RU" sz="2000" dirty="0"/>
              <a:t> від залучення до процесів економічної глобалізації, з іншого боку, значні показники експортної квоти вказують на </a:t>
            </a:r>
            <a:r>
              <a:rPr lang="uk-UA" altLang="ru-RU" sz="2000" b="1" dirty="0"/>
              <a:t>вразливість</a:t>
            </a:r>
            <a:r>
              <a:rPr lang="uk-UA" altLang="ru-RU" sz="2000" dirty="0"/>
              <a:t> економіки такої країни до коливань світової економічної кон’юнктури.  </a:t>
            </a:r>
          </a:p>
          <a:p>
            <a:endParaRPr lang="uk-UA" alt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39B8C7-8B1B-35E1-8FBC-BB920477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Експортна квота країни </a:t>
            </a:r>
            <a:endParaRPr lang="uk-UA"/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id="{787969CA-11B6-75DD-7DD8-6B9E4A64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50917C7-1AF5-4E89-8B99-29E6FCA7E9FF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32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D4F47287-AAD4-3159-E1BF-6C9404C6E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38990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F1044DC-8D87-D035-59D1-C2E20092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Експортна квота країни </a:t>
            </a:r>
            <a:endParaRPr lang="uk-UA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29994C68-6CD2-CC1C-5DB8-1EB07BD5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258C0C2-FDA7-48E3-BA62-077B32527B63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33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C8DDE748-1F30-7A69-50F0-9418DC350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468662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B07593-18E0-63A0-2C99-F17198AC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Експортна квота країни </a:t>
            </a:r>
            <a:endParaRPr lang="uk-UA"/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7C42FAA2-6562-1AD8-8DC9-3AC2CD27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1E5FAC6D-1615-4C3A-9B24-DC322EE2D406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34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277CAA01-451F-3035-C180-159EEA61C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31585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17C081-51E0-0346-30A8-8AB716A8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Експортна квота країни </a:t>
            </a:r>
            <a:endParaRPr lang="uk-UA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7B147461-413B-46B1-21EE-08D9F1AD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1A56EAC0-4FDE-459D-89D2-986603F4636C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35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2C781C45-8569-949F-0C45-4916C728D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9204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4A7192-B1E7-3A7E-3799-C9268EFF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/>
              <a:t>Індекс Баласса</a:t>
            </a:r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01FD18C1-2F0E-9079-500E-D8FBD782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B2099E5-868B-4021-A8C9-B86A24A2F12D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36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4280" name="Содержимое 1">
            <a:extLst>
              <a:ext uri="{FF2B5EF4-FFF2-40B4-BE49-F238E27FC236}">
                <a16:creationId xmlns:a16="http://schemas.microsoft.com/office/drawing/2014/main" id="{AE1A69F5-DB1C-3949-7DC8-DE0D8A40C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078111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7CEA6D-E6CD-F021-7C3E-DE977EA8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Розрахунок Індексу </a:t>
            </a:r>
            <a:r>
              <a:rPr lang="uk-UA" dirty="0" err="1"/>
              <a:t>Баласса</a:t>
            </a:r>
            <a:r>
              <a:rPr lang="uk-UA" dirty="0"/>
              <a:t> </a:t>
            </a:r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9DF16F47-B9AB-24C8-1ACE-5C6312F4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505B622-C0B4-43D8-A68E-63562E445061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37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6DC0FB81-4B02-98D7-586C-3E00311FC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641138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7C2AE8-0150-E19F-F7C1-ECA89172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Україна і Індекс </a:t>
            </a:r>
            <a:r>
              <a:rPr lang="uk-UA" dirty="0" err="1"/>
              <a:t>Баласса</a:t>
            </a:r>
            <a:r>
              <a:rPr lang="uk-UA" dirty="0"/>
              <a:t> </a:t>
            </a:r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C2EEAA1B-01AB-2000-239E-749F48F8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2329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F143ACF-3AB2-4E42-98DD-EBDD50AE1B58}" type="slidenum">
              <a:rPr lang="ru-RU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38</a:t>
            </a:fld>
            <a:endParaRPr lang="ru-RU" altLang="ru-RU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271167EA-B969-E692-2D92-0EBAEE222E47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309199187"/>
              </p:ext>
            </p:extLst>
          </p:nvPr>
        </p:nvGraphicFramePr>
        <p:xfrm>
          <a:off x="1552574" y="2481940"/>
          <a:ext cx="9866539" cy="363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033D02-ABB1-8695-1ADE-AB87C9F6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Багатонаціональне підприємство - найбільш виражена форма сучасного МПП</a:t>
            </a: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A411657C-D6E7-16AA-55EE-9354E544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85CF395-9A4A-4794-8CA8-1193CE375F9C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39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38D576A4-7089-8520-3D5B-838D39827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63572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722F6C0-6BC1-E483-CA78-481740C0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Зміни у виробництві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AE6F6255-3E02-BBBE-4043-169F7D82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12329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CE076BE-6017-43CF-8D77-9044CF838071}" type="slidenum">
              <a:rPr lang="ru-RU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D70B3-EBC1-1F2B-C274-45FF113157B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734" y="1676400"/>
            <a:ext cx="4515035" cy="3505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Генрі</a:t>
            </a:r>
            <a:r>
              <a:rPr lang="ru-RU" dirty="0"/>
              <a:t> Форд </a:t>
            </a:r>
            <a:r>
              <a:rPr lang="ru-RU" dirty="0" err="1"/>
              <a:t>побудував</a:t>
            </a:r>
            <a:r>
              <a:rPr lang="ru-RU" dirty="0"/>
              <a:t> першу </a:t>
            </a:r>
            <a:r>
              <a:rPr lang="ru-RU" dirty="0" err="1"/>
              <a:t>конвеєрну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зосереджені</a:t>
            </a:r>
            <a:r>
              <a:rPr lang="ru-RU" dirty="0"/>
              <a:t> на одному </a:t>
            </a:r>
            <a:r>
              <a:rPr lang="ru-RU" dirty="0" err="1"/>
              <a:t>завданні</a:t>
            </a:r>
            <a:r>
              <a:rPr lang="ru-RU" dirty="0"/>
              <a:t> в рамках великого проекту</a:t>
            </a:r>
          </a:p>
        </p:txBody>
      </p:sp>
      <p:pic>
        <p:nvPicPr>
          <p:cNvPr id="7" name="Рисунок 6" descr="Изображение выглядит как Человеческое лицо, портре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8C1C54B-2016-BC93-292D-A2E8100B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91" r="1" b="16052"/>
          <a:stretch/>
        </p:blipFill>
        <p:spPr>
          <a:xfrm>
            <a:off x="5645989" y="2590800"/>
            <a:ext cx="4515035" cy="35052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17D29D-FB88-0FE4-84D2-E767C7675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34" y="3122530"/>
            <a:ext cx="4414981" cy="29734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049608-8ED6-4940-5811-2272938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Значення БНП </a:t>
            </a:r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FC682922-FA02-F969-DF6F-3F6000D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CC12B62-34EA-4F4C-BD17-888C709E60B1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40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3777D890-0A09-C8A2-B8D5-827F57CA9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785934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6599FE-5529-D6AF-8248-258D6887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dirty="0"/>
              <a:t>10 НАЙБІЛЬШИХ БНП (за доходами) 202</a:t>
            </a:r>
            <a:r>
              <a:rPr lang="en-US"/>
              <a:t>5</a:t>
            </a:r>
            <a:endParaRPr lang="uk-UA" dirty="0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032D2392-F6CE-19B3-FDE9-F955DE5B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AE4D4B5-FD02-4C37-9FA6-D343DFB34ABF}" type="slidenum">
              <a:rPr lang="ru-RU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41</a:t>
            </a:fld>
            <a:endParaRPr lang="ru-RU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9398" name="Содержимое 1">
            <a:extLst>
              <a:ext uri="{FF2B5EF4-FFF2-40B4-BE49-F238E27FC236}">
                <a16:creationId xmlns:a16="http://schemas.microsoft.com/office/drawing/2014/main" id="{B7699D96-9993-253B-A458-E5DA1C9CD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862824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7FC38-604B-2940-894E-80B0875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35" y="2766218"/>
            <a:ext cx="10665845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>
                <a:latin typeface="+mn-lt"/>
              </a:rPr>
              <a:t>Дякую</a:t>
            </a:r>
            <a:r>
              <a:rPr lang="ru-RU" sz="6000" dirty="0">
                <a:latin typeface="+mn-lt"/>
              </a:rPr>
              <a:t> за </a:t>
            </a:r>
            <a:r>
              <a:rPr lang="ru-RU" sz="6000" dirty="0" err="1">
                <a:latin typeface="+mn-lt"/>
              </a:rPr>
              <a:t>увагу</a:t>
            </a:r>
            <a:r>
              <a:rPr lang="ru-RU" sz="6000" dirty="0">
                <a:latin typeface="+mn-lt"/>
              </a:rPr>
              <a:t>!</a:t>
            </a:r>
            <a:endParaRPr lang="uk-UA" sz="6000" dirty="0">
              <a:latin typeface="+mn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3C56F3-AFD9-69C8-BA9F-2BEFA027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82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CA1FFBF-C5A9-E2DB-DBB4-F6AC15890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FFA93EE-10DD-484B-5EE3-EE42DFE0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ru-RU"/>
          </a:p>
        </p:txBody>
      </p:sp>
      <p:pic>
        <p:nvPicPr>
          <p:cNvPr id="23556" name="Picture 31">
            <a:extLst>
              <a:ext uri="{FF2B5EF4-FFF2-40B4-BE49-F238E27FC236}">
                <a16:creationId xmlns:a16="http://schemas.microsoft.com/office/drawing/2014/main" id="{3A1FC2F9-867F-86BD-4877-E29FF17D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8201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70DD0877-7C8F-918E-8349-01F35D0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0668000" cy="132556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defRPr/>
            </a:pPr>
            <a:r>
              <a:rPr lang="ru-RU" b="1" kern="1200" cap="all" baseline="0" dirty="0" err="1">
                <a:latin typeface="Calibri" panose="020F0502020204030204" pitchFamily="34" charset="0"/>
                <a:ea typeface="+mj-ea"/>
                <a:cs typeface="+mj-cs"/>
              </a:rPr>
              <a:t>Чинники</a:t>
            </a:r>
            <a:r>
              <a:rPr lang="ru-RU" b="1" kern="1200" cap="all" baseline="0" dirty="0"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ru-RU" b="1" kern="1200" cap="all" baseline="0" dirty="0" err="1">
                <a:latin typeface="Calibri" panose="020F0502020204030204" pitchFamily="34" charset="0"/>
                <a:ea typeface="+mj-ea"/>
                <a:cs typeface="+mj-cs"/>
              </a:rPr>
              <a:t>що</a:t>
            </a:r>
            <a:r>
              <a:rPr lang="ru-RU" b="1" kern="1200" cap="all" baseline="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b="1" kern="1200" cap="all" baseline="0" dirty="0" err="1">
                <a:latin typeface="Calibri" panose="020F0502020204030204" pitchFamily="34" charset="0"/>
                <a:ea typeface="+mj-ea"/>
                <a:cs typeface="+mj-cs"/>
              </a:rPr>
              <a:t>впливають</a:t>
            </a:r>
            <a:r>
              <a:rPr lang="ru-RU" b="1" kern="1200" cap="all" baseline="0" dirty="0">
                <a:latin typeface="Calibri" panose="020F0502020204030204" pitchFamily="34" charset="0"/>
                <a:ea typeface="+mj-ea"/>
                <a:cs typeface="+mj-cs"/>
              </a:rPr>
              <a:t> на </a:t>
            </a:r>
            <a:r>
              <a:rPr lang="ru-RU" b="1" kern="1200" cap="all" baseline="0" dirty="0" err="1">
                <a:latin typeface="Calibri" panose="020F0502020204030204" pitchFamily="34" charset="0"/>
                <a:ea typeface="+mj-ea"/>
                <a:cs typeface="+mj-cs"/>
              </a:rPr>
              <a:t>розвиток</a:t>
            </a:r>
            <a:r>
              <a:rPr lang="ru-RU" b="1" kern="1200" cap="all" baseline="0" dirty="0">
                <a:latin typeface="Calibri" panose="020F0502020204030204" pitchFamily="34" charset="0"/>
                <a:ea typeface="+mj-ea"/>
                <a:cs typeface="+mj-cs"/>
              </a:rPr>
              <a:t> МПП</a:t>
            </a: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9FCA198F-4F16-92B4-8EEF-6460DD02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E72470B-09EC-46E3-B7C2-09AEDF0A8F78}" type="slidenum">
              <a:rPr lang="ru-RU" altLang="ru-RU">
                <a:latin typeface="Calibri" panose="020F0502020204030204" pitchFamily="34" charset="0"/>
              </a:rPr>
              <a:pPr eaLnBrk="1" hangingPunct="1">
                <a:spcAft>
                  <a:spcPts val="600"/>
                </a:spcAft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4" name="Содержимое 2">
            <a:extLst>
              <a:ext uri="{FF2B5EF4-FFF2-40B4-BE49-F238E27FC236}">
                <a16:creationId xmlns:a16="http://schemas.microsoft.com/office/drawing/2014/main" id="{4844FF97-1599-72BD-4E12-B0B649D0E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44697"/>
              </p:ext>
            </p:extLst>
          </p:nvPr>
        </p:nvGraphicFramePr>
        <p:xfrm>
          <a:off x="341573" y="1059380"/>
          <a:ext cx="5366507" cy="597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2">
            <a:extLst>
              <a:ext uri="{FF2B5EF4-FFF2-40B4-BE49-F238E27FC236}">
                <a16:creationId xmlns:a16="http://schemas.microsoft.com/office/drawing/2014/main" id="{2F04EE4C-1BE7-E3BA-FD17-7BA09527F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00953"/>
              </p:ext>
            </p:extLst>
          </p:nvPr>
        </p:nvGraphicFramePr>
        <p:xfrm>
          <a:off x="6483920" y="1335851"/>
          <a:ext cx="5366507" cy="597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4747E7B6-4ADB-F449-C6A3-1E1B8071C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i="1" dirty="0"/>
              <a:t>Види міжнародного поділу праці </a:t>
            </a:r>
          </a:p>
        </p:txBody>
      </p:sp>
      <p:sp>
        <p:nvSpPr>
          <p:cNvPr id="26626" name="Номер слайда 5">
            <a:extLst>
              <a:ext uri="{FF2B5EF4-FFF2-40B4-BE49-F238E27FC236}">
                <a16:creationId xmlns:a16="http://schemas.microsoft.com/office/drawing/2014/main" id="{73BBB2B5-E29E-B280-89A0-95DA794E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8DE2797-B455-4D19-9C9F-A48BBBE3E56B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7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id="{ECD8E98D-7F43-CC61-4341-3A7008924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980141"/>
              </p:ext>
            </p:extLst>
          </p:nvPr>
        </p:nvGraphicFramePr>
        <p:xfrm>
          <a:off x="7620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6888E9-EBAF-87B4-43CB-3D4AE0B9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uk-UA" dirty="0"/>
              <a:t>Новий МПП</a:t>
            </a:r>
            <a:endParaRPr lang="uk-UA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F9A21E55-E592-F6C0-B82A-2FA8FA7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B32A691-D116-401C-8712-D59CA8817F6D}" type="slidenum">
              <a:rPr lang="ru-RU" altLang="ru-RU"/>
              <a:pPr eaLnBrk="1" hangingPunct="1">
                <a:spcAft>
                  <a:spcPts val="600"/>
                </a:spcAft>
              </a:pPr>
              <a:t>8</a:t>
            </a:fld>
            <a:endParaRPr lang="ru-RU" altLang="ru-RU"/>
          </a:p>
        </p:txBody>
      </p:sp>
      <p:graphicFrame>
        <p:nvGraphicFramePr>
          <p:cNvPr id="27654" name="Содержимое 1">
            <a:extLst>
              <a:ext uri="{FF2B5EF4-FFF2-40B4-BE49-F238E27FC236}">
                <a16:creationId xmlns:a16="http://schemas.microsoft.com/office/drawing/2014/main" id="{0CE9D6A5-2B17-6546-C52B-DAD7627621D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72863580"/>
              </p:ext>
            </p:extLst>
          </p:nvPr>
        </p:nvGraphicFramePr>
        <p:xfrm>
          <a:off x="762000" y="2417763"/>
          <a:ext cx="10665845" cy="367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34D93F-E4DA-3A18-D8BE-4971A7E2ECDC}"/>
              </a:ext>
            </a:extLst>
          </p:cNvPr>
          <p:cNvSpPr txBox="1"/>
          <p:nvPr/>
        </p:nvSpPr>
        <p:spPr>
          <a:xfrm>
            <a:off x="762000" y="896112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kern="1200" cap="all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Новітній</a:t>
            </a:r>
            <a:r>
              <a:rPr lang="ru-RU" altLang="ru-RU" sz="2800" b="1" kern="1200" cap="all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ru-RU" altLang="ru-RU" sz="2800" b="1" kern="1200" cap="all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глобальний</a:t>
            </a:r>
            <a:r>
              <a:rPr lang="ru-RU" altLang="ru-RU" sz="2800" b="1" kern="1200" cap="all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ru-RU" altLang="ru-RU" sz="2800" b="1" kern="1200" cap="all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всесвітній</a:t>
            </a:r>
            <a:r>
              <a:rPr lang="ru-RU" altLang="ru-RU" sz="2800" b="1" kern="1200" cap="all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) МПП </a:t>
            </a:r>
            <a:r>
              <a:rPr lang="ru-RU" altLang="ru-RU" sz="2800" b="1" i="1" kern="1200" cap="all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–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виникає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в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умовах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тотальної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інформатизації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виробництва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розвитку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цифрової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економіки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стратегічних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altLang="ru-RU" sz="2800" kern="1200" baseline="0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мережевих</a:t>
            </a:r>
            <a:r>
              <a:rPr lang="ru-RU" altLang="ru-RU" sz="2800" kern="120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систем.</a:t>
            </a:r>
            <a:endParaRPr lang="ru-RU" altLang="ru-RU" sz="2800" i="1" kern="1200" cap="all" baseline="0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57DA0-459D-73FE-645E-281228C41067}"/>
              </a:ext>
            </a:extLst>
          </p:cNvPr>
          <p:cNvSpPr txBox="1"/>
          <p:nvPr/>
        </p:nvSpPr>
        <p:spPr>
          <a:xfrm>
            <a:off x="762000" y="2417197"/>
            <a:ext cx="4278313" cy="373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ru-RU" alt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Формують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чотири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групи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суб'єктів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28675" name="Номер слайда 3">
            <a:extLst>
              <a:ext uri="{FF2B5EF4-FFF2-40B4-BE49-F238E27FC236}">
                <a16:creationId xmlns:a16="http://schemas.microsoft.com/office/drawing/2014/main" id="{16E5BC51-4DF0-818F-C3B7-C812AF58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B78B576-90D2-47D2-B7D5-92E847C9B16D}" type="slidenum">
              <a:rPr lang="ru-RU" altLang="ru-RU">
                <a:latin typeface="Calibri" panose="020F0502020204030204" pitchFamily="34" charset="0"/>
              </a:rPr>
              <a:pPr eaLnBrk="1" hangingPunct="1">
                <a:spcAft>
                  <a:spcPts val="600"/>
                </a:spcAft>
              </a:pPr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28677" name="Содержимое 2">
            <a:extLst>
              <a:ext uri="{FF2B5EF4-FFF2-40B4-BE49-F238E27FC236}">
                <a16:creationId xmlns:a16="http://schemas.microsoft.com/office/drawing/2014/main" id="{A179661D-8922-3B5E-9DEE-0766A6FD7AFF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266274755"/>
              </p:ext>
            </p:extLst>
          </p:nvPr>
        </p:nvGraphicFramePr>
        <p:xfrm>
          <a:off x="5241471" y="2417763"/>
          <a:ext cx="6188529" cy="3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4_TF33968143_Win32" id="{AEEA530E-6711-4AC2-BF2A-C60048837365}" vid="{160B5D9F-2B1C-4610-914F-DF5511E020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{0BA4BDE8-D751-46C5-8CFF-F7D42DA56285}tf33968143_win32</Template>
  <TotalTime>504</TotalTime>
  <Words>2268</Words>
  <Application>Microsoft Office PowerPoint</Application>
  <PresentationFormat>Широкий екран</PresentationFormat>
  <Paragraphs>218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Calibri</vt:lpstr>
      <vt:lpstr>Lucida Sans Unicode</vt:lpstr>
      <vt:lpstr>Wingdings 3</vt:lpstr>
      <vt:lpstr>Пользовательская</vt:lpstr>
      <vt:lpstr>Презентація PowerPoint</vt:lpstr>
      <vt:lpstr>Міжнародний поділ праці – це</vt:lpstr>
      <vt:lpstr>Презентація PowerPoint</vt:lpstr>
      <vt:lpstr>Зміни у виробництві</vt:lpstr>
      <vt:lpstr>Презентація PowerPoint</vt:lpstr>
      <vt:lpstr>Чинники, що впливають на розвиток МПП</vt:lpstr>
      <vt:lpstr>Види міжнародного поділу праці </vt:lpstr>
      <vt:lpstr>Новий МПП</vt:lpstr>
      <vt:lpstr>Презентація PowerPoint</vt:lpstr>
      <vt:lpstr>Презентація PowerPoint</vt:lpstr>
      <vt:lpstr>Презентація PowerPoint</vt:lpstr>
      <vt:lpstr>Форми МПП </vt:lpstr>
      <vt:lpstr>Презентація PowerPoint</vt:lpstr>
      <vt:lpstr>Міжнародноспеціалізована галузь - характеризує ті галузі, які беруть найактивнішу участь в мпп, для них характерна висока частка продукції на експорт та високий рівень внутрішньогалузевої спеціалізації</vt:lpstr>
      <vt:lpstr>Презентація PowerPoint</vt:lpstr>
      <vt:lpstr>Міжнародне виробниче кооперування </vt:lpstr>
      <vt:lpstr>Класифікація міжнародного   кооперування </vt:lpstr>
      <vt:lpstr>Міжнародна науково-виробнича кооперація </vt:lpstr>
      <vt:lpstr>Регіональні особливості МПП</vt:lpstr>
      <vt:lpstr>Основні закономірності розвитку МПП</vt:lpstr>
      <vt:lpstr>Основні  особливості МПП </vt:lpstr>
      <vt:lpstr>Причини й особливості включення країн у МПП</vt:lpstr>
      <vt:lpstr>Вплив НТР </vt:lpstr>
      <vt:lpstr>ПОРІВНЯЛЬНІ ПЕРЕВАГИ</vt:lpstr>
      <vt:lpstr>Природні переваги</vt:lpstr>
      <vt:lpstr>Набуті переваги</vt:lpstr>
      <vt:lpstr>Презентація PowerPoint</vt:lpstr>
      <vt:lpstr>Спеціалізації груп країн у міжнародній торгівлі</vt:lpstr>
      <vt:lpstr>Показники ступеню участі в МПП</vt:lpstr>
      <vt:lpstr>Показники ступеню участі в МПП</vt:lpstr>
      <vt:lpstr>Експортна квота країни </vt:lpstr>
      <vt:lpstr>Експортна квота країни </vt:lpstr>
      <vt:lpstr>Експортна квота країни </vt:lpstr>
      <vt:lpstr>Експортна квота країни </vt:lpstr>
      <vt:lpstr>Експортна квота країни </vt:lpstr>
      <vt:lpstr>Індекс Баласса</vt:lpstr>
      <vt:lpstr>Розрахунок Індексу Баласса </vt:lpstr>
      <vt:lpstr>Україна і Індекс Баласса </vt:lpstr>
      <vt:lpstr>Багатонаціональне підприємство - найбільш виражена форма сучасного МПП</vt:lpstr>
      <vt:lpstr>Значення БНП </vt:lpstr>
      <vt:lpstr>10 НАЙБІЛЬШИХ БНП (за доходами) 2025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Кабачук Юрій Васильович</dc:creator>
  <cp:lastModifiedBy>Шепель Олександра Сергіївна</cp:lastModifiedBy>
  <cp:revision>40</cp:revision>
  <dcterms:created xsi:type="dcterms:W3CDTF">2025-01-22T19:02:54Z</dcterms:created>
  <dcterms:modified xsi:type="dcterms:W3CDTF">2026-01-21T19:17:39Z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