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313" r:id="rId4"/>
    <p:sldId id="286" r:id="rId5"/>
    <p:sldId id="281" r:id="rId6"/>
    <p:sldId id="283" r:id="rId7"/>
    <p:sldId id="290" r:id="rId8"/>
    <p:sldId id="282" r:id="rId9"/>
    <p:sldId id="284" r:id="rId10"/>
    <p:sldId id="285" r:id="rId11"/>
    <p:sldId id="287" r:id="rId12"/>
    <p:sldId id="288" r:id="rId13"/>
    <p:sldId id="289" r:id="rId14"/>
    <p:sldId id="314" r:id="rId15"/>
    <p:sldId id="315" r:id="rId16"/>
    <p:sldId id="318" r:id="rId17"/>
    <p:sldId id="319" r:id="rId18"/>
    <p:sldId id="316" r:id="rId19"/>
    <p:sldId id="317" r:id="rId2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Помірний стиль 2 –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із теми 1 –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05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417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6449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663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27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010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55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667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93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326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69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88C8-9103-4101-8B02-1DAFDC4DA64F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B0047-AAF2-45D1-B9B0-F62C9786068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5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968" y="1472185"/>
            <a:ext cx="10094976" cy="1635442"/>
          </a:xfrm>
        </p:spPr>
        <p:txBody>
          <a:bodyPr>
            <a:noAutofit/>
          </a:bodyPr>
          <a:lstStyle/>
          <a:p>
            <a:r>
              <a:rPr lang="uk-UA" sz="4400" b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Моделювання та прогнозування в міжнародних відносинах</a:t>
            </a:r>
          </a:p>
        </p:txBody>
      </p:sp>
    </p:spTree>
    <p:extLst>
      <p:ext uri="{BB962C8B-B14F-4D97-AF65-F5344CB8AC3E}">
        <p14:creationId xmlns:p14="http://schemas.microsoft.com/office/powerpoint/2010/main" val="29017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87112" y="584085"/>
            <a:ext cx="1048004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Етапи прогнозування</a:t>
            </a:r>
            <a:endParaRPr lang="uk-UA" sz="24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Опис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вихідної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моделі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прогнозованого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 smtClean="0">
                <a:latin typeface="Georgia" charset="0"/>
                <a:ea typeface="Georgia" charset="0"/>
                <a:cs typeface="Georgia" charset="0"/>
              </a:rPr>
              <a:t>явища</a:t>
            </a:r>
            <a:r>
              <a:rPr lang="ru-RU" sz="2800" dirty="0" smtClean="0">
                <a:latin typeface="Georgia" charset="0"/>
                <a:ea typeface="Georgia" charset="0"/>
                <a:cs typeface="Georgia" charset="0"/>
              </a:rPr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тип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моделі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форма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подання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прогнозованого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явища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ступінь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відповідності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отриманої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моделі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оригіналу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ru-RU" sz="1200" dirty="0" smtClean="0">
              <a:latin typeface="Georgia" charset="0"/>
              <a:ea typeface="Georgia" charset="0"/>
              <a:cs typeface="Georgia" charset="0"/>
            </a:endParaRPr>
          </a:p>
          <a:p>
            <a:pPr marL="539750" lvl="1" indent="-539750" algn="just">
              <a:buFont typeface="+mj-lt"/>
              <a:buAutoNum type="arabicPeriod" startAt="4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Прогнозна </a:t>
            </a:r>
            <a:r>
              <a:rPr lang="uk-UA" sz="2800" dirty="0">
                <a:latin typeface="Georgia" charset="0"/>
                <a:ea typeface="Georgia" charset="0"/>
                <a:cs typeface="Georgia" charset="0"/>
              </a:rPr>
              <a:t>проекція</a:t>
            </a:r>
            <a:endParaRPr lang="uk-UA" sz="2800" dirty="0" smtClean="0">
              <a:latin typeface="Georgia" charset="0"/>
              <a:ea typeface="Georgia" charset="0"/>
              <a:cs typeface="Georgia" charset="0"/>
            </a:endParaRPr>
          </a:p>
          <a:p>
            <a:pPr marL="712788" indent="-265113" algn="just">
              <a:buFont typeface="Arial" panose="020B0604020202020204" pitchFamily="34" charset="0"/>
              <a:buChar char="•"/>
              <a:tabLst>
                <a:tab pos="1079500" algn="l"/>
                <a:tab pos="1162050" algn="l"/>
              </a:tabLst>
            </a:pP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розрахунок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прогнозованих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параметрів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на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заданому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періоді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попередження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447675" algn="just">
              <a:tabLst>
                <a:tab pos="1079500" algn="l"/>
                <a:tab pos="1162050" algn="l"/>
              </a:tabLst>
            </a:pPr>
            <a:endParaRPr lang="ru-RU" sz="1200" dirty="0" smtClean="0">
              <a:latin typeface="Georgia" charset="0"/>
              <a:ea typeface="Georgia" charset="0"/>
              <a:cs typeface="Georgia" charset="0"/>
            </a:endParaRPr>
          </a:p>
          <a:p>
            <a:pPr marL="539750" lvl="1" indent="-539750" algn="just">
              <a:buFont typeface="+mj-lt"/>
              <a:buAutoNum type="arabicPeriod" startAt="5"/>
              <a:tabLst>
                <a:tab pos="1079500" algn="l"/>
                <a:tab pos="1162050" algn="l"/>
              </a:tabLst>
            </a:pP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Верифікація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прогнозного </a:t>
            </a:r>
            <a:r>
              <a:rPr lang="ru-RU" sz="2800" dirty="0" smtClean="0">
                <a:latin typeface="Georgia" charset="0"/>
                <a:ea typeface="Georgia" charset="0"/>
                <a:cs typeface="Georgia" charset="0"/>
              </a:rPr>
              <a:t>результату</a:t>
            </a:r>
          </a:p>
          <a:p>
            <a:pPr marL="712788" lvl="1" indent="-265113" algn="just">
              <a:buFont typeface="Arial" panose="020B0604020202020204" pitchFamily="34" charset="0"/>
              <a:buChar char="•"/>
              <a:tabLst>
                <a:tab pos="1079500" algn="l"/>
                <a:tab pos="1162050" algn="l"/>
              </a:tabLst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оцінка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достовірності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точності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обґрунтованості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прогнозного результату 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(абсолютна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або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відносна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верифікація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) </a:t>
            </a:r>
          </a:p>
          <a:p>
            <a:pPr marL="539750" lvl="1" indent="-539750" algn="just">
              <a:buFont typeface="+mj-lt"/>
              <a:buAutoNum type="arabicPeriod" startAt="6"/>
              <a:tabLst>
                <a:tab pos="1079500" algn="l"/>
                <a:tab pos="1162050" algn="l"/>
              </a:tabLst>
            </a:pPr>
            <a:endParaRPr lang="ru-RU" sz="1200" dirty="0">
              <a:latin typeface="Georgia" charset="0"/>
              <a:ea typeface="Georgia" charset="0"/>
              <a:cs typeface="Georgia" charset="0"/>
            </a:endParaRPr>
          </a:p>
          <a:p>
            <a:pPr marL="539750" lvl="1" indent="-539750" algn="just">
              <a:buFont typeface="+mj-lt"/>
              <a:buAutoNum type="arabicPeriod" startAt="6"/>
              <a:tabLst>
                <a:tab pos="1079500" algn="l"/>
                <a:tab pos="1162050" algn="l"/>
              </a:tabLst>
            </a:pPr>
            <a:r>
              <a:rPr lang="ru-RU" sz="2800" dirty="0" err="1" smtClean="0">
                <a:latin typeface="Georgia" charset="0"/>
                <a:ea typeface="Georgia" charset="0"/>
                <a:cs typeface="Georgia" charset="0"/>
              </a:rPr>
              <a:t>Вироблення</a:t>
            </a:r>
            <a:r>
              <a:rPr lang="ru-RU" sz="28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рекомендацій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для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прийняття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рішень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у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сфері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управління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на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основі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отриманих</a:t>
            </a:r>
            <a:r>
              <a:rPr lang="ru-RU" sz="28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800" dirty="0" err="1">
                <a:latin typeface="Georgia" charset="0"/>
                <a:ea typeface="Georgia" charset="0"/>
                <a:cs typeface="Georgia" charset="0"/>
              </a:rPr>
              <a:t>прогнозів</a:t>
            </a:r>
            <a:endParaRPr lang="ru-RU" sz="2800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2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164592"/>
            <a:ext cx="9299448" cy="6537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374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</a:t>
            </a:r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</a:t>
            </a:r>
            <a:endParaRPr lang="en-US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об'єкт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, явище не піддаються математичному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опису</a:t>
            </a:r>
            <a:endParaRPr lang="uk-UA" sz="2400" dirty="0">
              <a:latin typeface="Georgia" charset="0"/>
              <a:ea typeface="Georgia" charset="0"/>
              <a:cs typeface="Georgia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статистична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вибірка нерепрезентативна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немає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необхідних засобів та ресурсів для проведення формалізованих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досліджень;</a:t>
            </a:r>
            <a:endParaRPr lang="uk-UA" sz="2400" dirty="0">
              <a:latin typeface="Georgia" charset="0"/>
              <a:ea typeface="Georgia" charset="0"/>
              <a:cs typeface="Georgia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виникли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екстремальні ситуації, коли потрібне прийняття швидких рішень</a:t>
            </a:r>
          </a:p>
          <a:p>
            <a:pPr algn="just"/>
            <a:endParaRPr lang="uk-UA" sz="2400" dirty="0" smtClean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 smtClean="0">
                <a:latin typeface="Georgia" panose="02040502050405020303" pitchFamily="18" charset="0"/>
              </a:rPr>
              <a:t>	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19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31664" y="574941"/>
            <a:ext cx="102788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</a:t>
            </a:r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методи</a:t>
            </a:r>
            <a:endParaRPr lang="en-US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складання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переліку можливих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подій за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певний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проміжок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часу;</a:t>
            </a: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визначення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найбільш імовірних інтервалів часу здійснення багатьох подій;</a:t>
            </a: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визначення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цілей і завдань управління з упорядкуванням їх за ступенем важливості;</a:t>
            </a: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розробка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альтернативних варіантів вирішення завдання з оцінкою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переваги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;</a:t>
            </a: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альтернативний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розподіл ресурсів для вирішення завдань з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ранжируванням черговості;</a:t>
            </a:r>
            <a:endParaRPr lang="en-US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357188" indent="-357188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альтернативні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варіанти прийняття рішень у певній ситуації з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оцінкою переваги</a:t>
            </a:r>
            <a:r>
              <a:rPr lang="ru-RU" sz="2400" dirty="0" smtClean="0">
                <a:latin typeface="Georgia" panose="02040502050405020303" pitchFamily="18" charset="0"/>
              </a:rPr>
              <a:t>	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Метод "мозкової атаки"</a:t>
            </a:r>
            <a:endParaRPr lang="en-US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b="1" i="1" dirty="0" err="1" smtClean="0">
                <a:latin typeface="Georgia" charset="0"/>
                <a:ea typeface="Georgia" charset="0"/>
                <a:cs typeface="Georgia" charset="0"/>
              </a:rPr>
              <a:t>Умови</a:t>
            </a:r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ефективності</a:t>
            </a:r>
            <a:r>
              <a:rPr lang="ru-RU" sz="2400" b="1" i="1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мозкової</a:t>
            </a:r>
            <a:r>
              <a:rPr lang="ru-RU" sz="2400" b="1" i="1" dirty="0">
                <a:latin typeface="Georgia" charset="0"/>
                <a:ea typeface="Georgia" charset="0"/>
                <a:cs typeface="Georgia" charset="0"/>
              </a:rPr>
              <a:t> атаки: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Максимальна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зацікавленість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усіх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учасників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у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досягненні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результату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Абсолютний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авторитет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керівника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в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організації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роботи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Чітке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дотримання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правил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проведення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мозкової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атаки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b="1" i="1" dirty="0" err="1" smtClean="0">
                <a:latin typeface="Georgia" charset="0"/>
                <a:ea typeface="Georgia" charset="0"/>
                <a:cs typeface="Georgia" charset="0"/>
              </a:rPr>
              <a:t>Основні</a:t>
            </a:r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принципи</a:t>
            </a:r>
            <a:r>
              <a:rPr lang="ru-RU" sz="2400" b="1" i="1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мозкової</a:t>
            </a:r>
            <a:r>
              <a:rPr lang="ru-RU" sz="2400" b="1" i="1" dirty="0">
                <a:latin typeface="Georgia" charset="0"/>
                <a:ea typeface="Georgia" charset="0"/>
                <a:cs typeface="Georgia" charset="0"/>
              </a:rPr>
              <a:t> атаки: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Не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критикувати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Стимулювати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ініціативу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Прагнути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до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найбільшої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кількості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ідей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Змінювати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комбінувати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покращувати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запропоновані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ідеї</a:t>
            </a:r>
            <a:r>
              <a:rPr lang="ru-RU" sz="2400" dirty="0" smtClean="0">
                <a:latin typeface="Georgia" panose="02040502050405020303" pitchFamily="18" charset="0"/>
              </a:rPr>
              <a:t>	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ttps://rozavetrovsibir.ru/assets/bc37686379bc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911" y="3389025"/>
            <a:ext cx="2400427" cy="180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656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Метод "</a:t>
            </a:r>
            <a:r>
              <a:rPr lang="uk-UA" sz="28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Дельфі</a:t>
            </a:r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" </a:t>
            </a:r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b="1" i="1" dirty="0" err="1" smtClean="0">
                <a:latin typeface="Georgia" charset="0"/>
                <a:ea typeface="Georgia" charset="0"/>
                <a:cs typeface="Georgia" charset="0"/>
              </a:rPr>
              <a:t>Основні</a:t>
            </a:r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принципи</a:t>
            </a:r>
            <a:r>
              <a:rPr lang="ru-RU" sz="2400" b="1" i="1" dirty="0">
                <a:latin typeface="Georgia" charset="0"/>
                <a:ea typeface="Georgia" charset="0"/>
                <a:cs typeface="Georgia" charset="0"/>
              </a:rPr>
              <a:t> методу </a:t>
            </a:r>
            <a:r>
              <a:rPr lang="ru-RU" sz="2400" b="1" i="1" dirty="0" err="1">
                <a:latin typeface="Georgia" charset="0"/>
                <a:ea typeface="Georgia" charset="0"/>
                <a:cs typeface="Georgia" charset="0"/>
              </a:rPr>
              <a:t>Дельфі</a:t>
            </a:r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:</a:t>
            </a:r>
          </a:p>
          <a:p>
            <a:pPr algn="just"/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1000" dirty="0" smtClean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заочний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характер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взаємодії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експертів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анонімність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думок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експертів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ітеративність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(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повторюваність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)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експертизи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керований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зворотний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зв'язок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кількісне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оцінювання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та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статистична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обробка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експертних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оцінок</a:t>
            </a:r>
            <a:endParaRPr lang="ru-RU" sz="2400" dirty="0"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4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Метод "</a:t>
            </a:r>
            <a:r>
              <a:rPr lang="uk-UA" sz="28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Дельфі</a:t>
            </a:r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" </a:t>
            </a:r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«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Оцініть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ймовірність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настання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події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X в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період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Т,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використовуючи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оцінки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в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інтервалі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від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0 до 1, де 0 -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повна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впевненість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в тому,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що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подія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не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відбудеться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1 -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повна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впевненість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в тому,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що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подія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відбудеться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»</a:t>
            </a: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1 тур:</a:t>
            </a:r>
            <a:endParaRPr lang="ru-RU" sz="2400" b="1" i="1" dirty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i="1" dirty="0">
                <a:latin typeface="Georgia" charset="0"/>
                <a:ea typeface="Georgia" charset="0"/>
                <a:cs typeface="Georgia" charset="0"/>
              </a:rPr>
              <a:t>1; 0,2; 0,1; 0,1; 0,6; 0,8; 0,3; 0,5; </a:t>
            </a:r>
            <a:r>
              <a:rPr lang="ru-RU" sz="2400" i="1" dirty="0" smtClean="0">
                <a:latin typeface="Georgia" charset="0"/>
                <a:ea typeface="Georgia" charset="0"/>
                <a:cs typeface="Georgia" charset="0"/>
              </a:rPr>
              <a:t>0,8</a:t>
            </a:r>
          </a:p>
          <a:p>
            <a:pPr algn="just"/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2 тур:</a:t>
            </a:r>
          </a:p>
          <a:p>
            <a:pPr algn="just"/>
            <a:r>
              <a:rPr lang="ru-RU" sz="2400" i="1" dirty="0">
                <a:latin typeface="Georgia" charset="0"/>
                <a:ea typeface="Georgia" charset="0"/>
                <a:cs typeface="Georgia" charset="0"/>
              </a:rPr>
              <a:t>0,1; 0,2; 0,2; 0,3; 0,6; 0,7; 0,8; 0,8; 0,9</a:t>
            </a:r>
            <a:endParaRPr lang="ru-RU" sz="2400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3 тур:</a:t>
            </a:r>
          </a:p>
          <a:p>
            <a:pPr algn="just"/>
            <a:r>
              <a:rPr lang="ru-RU" sz="2400" i="1" dirty="0">
                <a:latin typeface="Georgia" charset="0"/>
                <a:ea typeface="Georgia" charset="0"/>
                <a:cs typeface="Georgia" charset="0"/>
              </a:rPr>
              <a:t>0,1; 0,3; 0,5; 0,5; 0,7; 0,7; 0,8; 0,9; 0,9</a:t>
            </a:r>
          </a:p>
          <a:p>
            <a:pPr algn="just"/>
            <a:r>
              <a:rPr lang="ru-RU" sz="2400" b="1" i="1" dirty="0" smtClean="0">
                <a:latin typeface="Georgia" charset="0"/>
                <a:ea typeface="Georgia" charset="0"/>
                <a:cs typeface="Georgia" charset="0"/>
              </a:rPr>
              <a:t>4 тур:</a:t>
            </a:r>
          </a:p>
          <a:p>
            <a:pPr algn="just"/>
            <a:r>
              <a:rPr lang="ru-RU" sz="2400" i="1" dirty="0">
                <a:latin typeface="Georgia" charset="0"/>
                <a:ea typeface="Georgia" charset="0"/>
                <a:cs typeface="Georgia" charset="0"/>
              </a:rPr>
              <a:t>0,1; 0,5; 0,6; 0,6; 0,7; 0,7; 0,8; 0,8; 0,8</a:t>
            </a:r>
            <a:endParaRPr lang="ru-RU" sz="2400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Метод "</a:t>
            </a:r>
            <a:r>
              <a:rPr lang="uk-UA" sz="28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Дельфі</a:t>
            </a:r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" </a:t>
            </a:r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Динаміка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розвитку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експертизи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27567"/>
              </p:ext>
            </p:extLst>
          </p:nvPr>
        </p:nvGraphicFramePr>
        <p:xfrm>
          <a:off x="2057082" y="2429185"/>
          <a:ext cx="7745285" cy="36576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896230">
                  <a:extLst>
                    <a:ext uri="{9D8B030D-6E8A-4147-A177-3AD203B41FA5}">
                      <a16:colId xmlns:a16="http://schemas.microsoft.com/office/drawing/2014/main" val="1736177632"/>
                    </a:ext>
                  </a:extLst>
                </a:gridCol>
                <a:gridCol w="1515234">
                  <a:extLst>
                    <a:ext uri="{9D8B030D-6E8A-4147-A177-3AD203B41FA5}">
                      <a16:colId xmlns:a16="http://schemas.microsoft.com/office/drawing/2014/main" val="66141236"/>
                    </a:ext>
                  </a:extLst>
                </a:gridCol>
                <a:gridCol w="1271280">
                  <a:extLst>
                    <a:ext uri="{9D8B030D-6E8A-4147-A177-3AD203B41FA5}">
                      <a16:colId xmlns:a16="http://schemas.microsoft.com/office/drawing/2014/main" val="2531134347"/>
                    </a:ext>
                  </a:extLst>
                </a:gridCol>
                <a:gridCol w="1791261">
                  <a:extLst>
                    <a:ext uri="{9D8B030D-6E8A-4147-A177-3AD203B41FA5}">
                      <a16:colId xmlns:a16="http://schemas.microsoft.com/office/drawing/2014/main" val="460986887"/>
                    </a:ext>
                  </a:extLst>
                </a:gridCol>
                <a:gridCol w="1271280">
                  <a:extLst>
                    <a:ext uri="{9D8B030D-6E8A-4147-A177-3AD203B41FA5}">
                      <a16:colId xmlns:a16="http://schemas.microsoft.com/office/drawing/2014/main" val="2061786223"/>
                    </a:ext>
                  </a:extLst>
                </a:gridCol>
              </a:tblGrid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Georgia" panose="02040502050405020303" pitchFamily="18" charset="0"/>
                        </a:rPr>
                        <a:t>Експерти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Тур1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Тур 2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ТурЗ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Тур 4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6100337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5652013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2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0,2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0,3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0,5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9032966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3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0,2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0,2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0,5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0,6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8143804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4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0,3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0,3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0,5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0,6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7803934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5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0,5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0,6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0,7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0,7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2644311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6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0,6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0,7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0,7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0,7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461895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7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7857072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8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0,9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6093550"/>
                  </a:ext>
                </a:extLst>
              </a:tr>
              <a:tr h="242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9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0,9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Georgia" panose="02040502050405020303" pitchFamily="18" charset="0"/>
                        </a:rPr>
                        <a:t>0,9</a:t>
                      </a:r>
                      <a:endParaRPr lang="uk-UA" sz="240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Georgia" panose="02040502050405020303" pitchFamily="18" charset="0"/>
                        </a:rPr>
                        <a:t>0,8</a:t>
                      </a:r>
                      <a:endParaRPr lang="uk-UA" sz="2400" dirty="0">
                        <a:effectLst/>
                        <a:latin typeface="Georgia" panose="02040502050405020303" pitchFamily="18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482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29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49952" y="876693"/>
            <a:ext cx="1027887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Метод "дерева цілей"  </a:t>
            </a:r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054" name="Picture 6" descr="5.Метод побудови дерева цілей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286" y="2208911"/>
            <a:ext cx="7479665" cy="333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7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59096" y="474357"/>
            <a:ext cx="1096468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Інтуїтивні методи. Матричний метод   </a:t>
            </a:r>
            <a:endParaRPr lang="uk-UA" sz="28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just"/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1.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Іддентифікація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факторів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що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впливають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на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досягнення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поставленої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мети</a:t>
            </a:r>
            <a:endParaRPr lang="uk-UA" sz="24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2.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Виділення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однорідних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комплексів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факторів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3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.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Формування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матриць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впливу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комплексів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факторів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один на одного та на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досягнення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цілей</a:t>
            </a:r>
            <a:endParaRPr lang="uk-UA" sz="24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4.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Визначення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впливу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факторів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на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досягнення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комплексу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цілей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шляхом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виконання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>
                <a:latin typeface="Georgia" charset="0"/>
                <a:ea typeface="Georgia" charset="0"/>
                <a:cs typeface="Georgia" charset="0"/>
              </a:rPr>
              <a:t>операцій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матрицями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впливів</a:t>
            </a:r>
            <a:endParaRPr lang="ru-RU" sz="2400" b="1" i="1" dirty="0" smtClean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734" y="3769352"/>
            <a:ext cx="6291586" cy="2741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47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56906" y="803296"/>
            <a:ext cx="110571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Прогнозування</a:t>
            </a:r>
            <a:r>
              <a:rPr lang="ru-RU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2400" dirty="0" smtClean="0">
              <a:latin typeface="Georgia" panose="02040502050405020303" pitchFamily="18" charset="0"/>
              <a:ea typeface="Georgia" charset="0"/>
            </a:endParaRPr>
          </a:p>
          <a:p>
            <a:endParaRPr lang="ru-RU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процес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передбачення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майбутнього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стану предмета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чи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явища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основі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систематичного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аналізу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минуле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сучасне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про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якісні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та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кількісні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характеристики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його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endParaRPr lang="uk-UA" sz="24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uk-UA" sz="2400" b="1" i="1" dirty="0">
                <a:latin typeface="Georgia" charset="0"/>
                <a:ea typeface="Georgia" charset="0"/>
                <a:cs typeface="Georgia" charset="0"/>
              </a:rPr>
              <a:t>Прогноз</a:t>
            </a:r>
            <a:r>
              <a:rPr lang="uk-UA" sz="2400" dirty="0" smtClean="0">
                <a:latin typeface="Georgia" panose="02040502050405020303" pitchFamily="18" charset="0"/>
              </a:rPr>
              <a:t> — імовірне судження про стан певного явища в майбутньому.</a:t>
            </a:r>
          </a:p>
          <a:p>
            <a:endParaRPr lang="uk-UA" sz="2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uk-UA" sz="2400" b="1" i="1" dirty="0">
                <a:latin typeface="Georgia" charset="0"/>
                <a:ea typeface="Georgia" charset="0"/>
                <a:cs typeface="Georgia" charset="0"/>
              </a:rPr>
              <a:t>Прогноз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—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спеціальне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наукове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перспектив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певних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явищ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переважно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з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кількісними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оцінками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</a:p>
          <a:p>
            <a:endParaRPr lang="ru-RU" sz="2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56906" y="803296"/>
            <a:ext cx="1105714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Прогнозування</a:t>
            </a:r>
            <a:r>
              <a:rPr lang="ru-RU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 </a:t>
            </a:r>
            <a:endParaRPr lang="ru-RU" sz="2400" dirty="0" smtClean="0">
              <a:latin typeface="Georgia" panose="02040502050405020303" pitchFamily="18" charset="0"/>
              <a:ea typeface="Georgia" charset="0"/>
            </a:endParaRPr>
          </a:p>
          <a:p>
            <a:endParaRPr lang="ru-RU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400" b="1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Політичне</a:t>
            </a:r>
            <a:r>
              <a:rPr lang="ru-RU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прогнозування</a:t>
            </a:r>
            <a:r>
              <a:rPr lang="ru-RU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–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це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процес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науково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обґрунтованого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інформації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можливий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стан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сфери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суспільства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основі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вже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відомих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знань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минуле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і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сьогодення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. </a:t>
            </a:r>
            <a:endParaRPr lang="uk-UA" sz="24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uk-UA" sz="2400" b="1" i="1" dirty="0">
                <a:latin typeface="Georgia" panose="02040502050405020303" pitchFamily="18" charset="0"/>
                <a:ea typeface="Times New Roman" panose="02020603050405020304" pitchFamily="18" charset="0"/>
              </a:rPr>
              <a:t>Зовнішньополітичне прогнозування </a:t>
            </a:r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-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прогнози у сфері міжнародних відносин і зовнішньої політики, в яких пріоритет надається оцінкам розвитку і взаємовідносин держав та вивченню загальних тенденцій світового розвитку. </a:t>
            </a:r>
          </a:p>
          <a:p>
            <a:endParaRPr lang="ru-RU" sz="2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3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56906" y="766720"/>
            <a:ext cx="1071881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Основні функції прогнозування </a:t>
            </a:r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МВ </a:t>
            </a:r>
          </a:p>
          <a:p>
            <a:endParaRPr lang="uk-UA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науковий аналіз процесів і тенденцій </a:t>
            </a:r>
          </a:p>
          <a:p>
            <a:endParaRPr lang="uk-UA" sz="28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дослідження </a:t>
            </a:r>
            <a:r>
              <a:rPr lang="uk-UA" sz="2800" dirty="0">
                <a:latin typeface="Georgia" charset="0"/>
                <a:ea typeface="Georgia" charset="0"/>
                <a:cs typeface="Georgia" charset="0"/>
              </a:rPr>
              <a:t>об’єктивних </a:t>
            </a:r>
            <a:r>
              <a:rPr lang="uk-UA" sz="2800" dirty="0" err="1" smtClean="0">
                <a:latin typeface="Georgia" charset="0"/>
                <a:ea typeface="Georgia" charset="0"/>
                <a:cs typeface="Georgia" charset="0"/>
              </a:rPr>
              <a:t>зв’язків</a:t>
            </a: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 в </a:t>
            </a:r>
            <a:r>
              <a:rPr lang="uk-UA" sz="2800" dirty="0">
                <a:latin typeface="Georgia" charset="0"/>
                <a:ea typeface="Georgia" charset="0"/>
                <a:cs typeface="Georgia" charset="0"/>
              </a:rPr>
              <a:t>конкретних </a:t>
            </a: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умовах </a:t>
            </a:r>
          </a:p>
          <a:p>
            <a:endParaRPr lang="uk-UA" sz="28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оцінювання </a:t>
            </a:r>
            <a:r>
              <a:rPr lang="uk-UA" sz="2800" dirty="0">
                <a:latin typeface="Georgia" charset="0"/>
                <a:ea typeface="Georgia" charset="0"/>
                <a:cs typeface="Georgia" charset="0"/>
              </a:rPr>
              <a:t>досягнутого рівня розвитку, дійсної ситуації і виявлення </a:t>
            </a: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тенденцій</a:t>
            </a:r>
          </a:p>
          <a:p>
            <a:endParaRPr lang="uk-UA" sz="28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виявлення </a:t>
            </a:r>
            <a:r>
              <a:rPr lang="uk-UA" sz="2800" dirty="0">
                <a:latin typeface="Georgia" charset="0"/>
                <a:ea typeface="Georgia" charset="0"/>
                <a:cs typeface="Georgia" charset="0"/>
              </a:rPr>
              <a:t>можливих альтернатив </a:t>
            </a: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розвитку </a:t>
            </a:r>
            <a:endParaRPr lang="uk-UA" sz="2800" dirty="0">
              <a:latin typeface="Georgia" charset="0"/>
              <a:ea typeface="Georgia" charset="0"/>
              <a:cs typeface="Georgia" charset="0"/>
            </a:endParaRPr>
          </a:p>
          <a:p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60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88281" y="1022997"/>
            <a:ext cx="885343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Прогнози</a:t>
            </a:r>
          </a:p>
          <a:p>
            <a:pPr algn="ctr"/>
            <a:endParaRPr lang="uk-UA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 err="1" smtClean="0">
                <a:latin typeface="Georgia" panose="02040502050405020303" pitchFamily="18" charset="0"/>
              </a:rPr>
              <a:t>природничо-наукові</a:t>
            </a:r>
            <a:r>
              <a:rPr lang="ru-RU" sz="2400" dirty="0" smtClean="0">
                <a:latin typeface="Georgia" panose="02040502050405020303" pitchFamily="18" charset="0"/>
              </a:rPr>
              <a:t> 				</a:t>
            </a:r>
            <a:r>
              <a:rPr lang="ru-RU" sz="2400" dirty="0" err="1" smtClean="0">
                <a:latin typeface="Georgia" panose="02040502050405020303" pitchFamily="18" charset="0"/>
              </a:rPr>
              <a:t>соціальні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 зі стрілкою 3"/>
          <p:cNvCxnSpPr/>
          <p:nvPr/>
        </p:nvCxnSpPr>
        <p:spPr>
          <a:xfrm flipH="1">
            <a:off x="3291840" y="1929384"/>
            <a:ext cx="1901952" cy="658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 зі стрілкою 4"/>
          <p:cNvCxnSpPr/>
          <p:nvPr/>
        </p:nvCxnSpPr>
        <p:spPr>
          <a:xfrm>
            <a:off x="6223515" y="1929384"/>
            <a:ext cx="1947672" cy="731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0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736337" y="1087005"/>
            <a:ext cx="885343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Прогнози </a:t>
            </a:r>
            <a:r>
              <a:rPr lang="ru-RU" sz="2400" dirty="0" smtClean="0">
                <a:latin typeface="Georgia" panose="02040502050405020303" pitchFamily="18" charset="0"/>
              </a:rPr>
              <a:t>(за проблемно-</a:t>
            </a:r>
            <a:r>
              <a:rPr lang="ru-RU" sz="2400" dirty="0" err="1" smtClean="0">
                <a:latin typeface="Georgia" panose="02040502050405020303" pitchFamily="18" charset="0"/>
              </a:rPr>
              <a:t>цільовим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критерієм</a:t>
            </a:r>
            <a:r>
              <a:rPr lang="ru-RU" sz="2400" dirty="0" smtClean="0">
                <a:latin typeface="Georgia" panose="02040502050405020303" pitchFamily="18" charset="0"/>
              </a:rPr>
              <a:t>)</a:t>
            </a:r>
          </a:p>
          <a:p>
            <a:pPr algn="ctr"/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8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ru-RU" sz="2400" dirty="0" smtClean="0">
                <a:latin typeface="Georgia" panose="02040502050405020303" pitchFamily="18" charset="0"/>
              </a:rPr>
              <a:t>	         </a:t>
            </a:r>
            <a:r>
              <a:rPr lang="ru-RU" sz="2400" dirty="0" err="1" smtClean="0">
                <a:latin typeface="Georgia" panose="02040502050405020303" pitchFamily="18" charset="0"/>
              </a:rPr>
              <a:t>пошукові</a:t>
            </a:r>
            <a:r>
              <a:rPr lang="ru-RU" sz="2400" dirty="0" smtClean="0">
                <a:latin typeface="Georgia" panose="02040502050405020303" pitchFamily="18" charset="0"/>
              </a:rPr>
              <a:t> 		            	</a:t>
            </a:r>
            <a:r>
              <a:rPr lang="ru-RU" sz="2400" dirty="0" err="1" smtClean="0">
                <a:latin typeface="Georgia" panose="02040502050405020303" pitchFamily="18" charset="0"/>
              </a:rPr>
              <a:t>нормативні</a:t>
            </a: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 зі стрілкою 3"/>
          <p:cNvCxnSpPr/>
          <p:nvPr/>
        </p:nvCxnSpPr>
        <p:spPr>
          <a:xfrm flipH="1">
            <a:off x="4078224" y="1956816"/>
            <a:ext cx="1581912" cy="658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 зі стрілкою 4"/>
          <p:cNvCxnSpPr/>
          <p:nvPr/>
        </p:nvCxnSpPr>
        <p:spPr>
          <a:xfrm>
            <a:off x="6460747" y="1956816"/>
            <a:ext cx="1664208" cy="658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кутник 6"/>
          <p:cNvSpPr/>
          <p:nvPr/>
        </p:nvSpPr>
        <p:spPr>
          <a:xfrm>
            <a:off x="585216" y="3480739"/>
            <a:ext cx="10917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Georgia" panose="02040502050405020303" pitchFamily="18" charset="0"/>
              </a:rPr>
              <a:t>Пошуковий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smtClean="0">
                <a:latin typeface="Georgia" panose="02040502050405020303" pitchFamily="18" charset="0"/>
              </a:rPr>
              <a:t>прогноз </a:t>
            </a:r>
            <a:r>
              <a:rPr lang="ru-RU" sz="2400" dirty="0" err="1" smtClean="0">
                <a:latin typeface="Georgia" panose="02040502050405020303" pitchFamily="18" charset="0"/>
              </a:rPr>
              <a:t>відповідає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err="1">
                <a:latin typeface="Georgia" panose="02040502050405020303" pitchFamily="18" charset="0"/>
              </a:rPr>
              <a:t>питання</a:t>
            </a:r>
            <a:r>
              <a:rPr lang="ru-RU" sz="2400" dirty="0">
                <a:latin typeface="Georgia" panose="02040502050405020303" pitchFamily="18" charset="0"/>
              </a:rPr>
              <a:t>: </a:t>
            </a:r>
            <a:endParaRPr lang="ru-RU" sz="2400" dirty="0" smtClean="0">
              <a:latin typeface="Georgia" panose="02040502050405020303" pitchFamily="18" charset="0"/>
            </a:endParaRPr>
          </a:p>
          <a:p>
            <a:r>
              <a:rPr lang="ru-RU" sz="2400" i="1" dirty="0" err="1" smtClean="0">
                <a:latin typeface="Georgia" panose="02040502050405020303" pitchFamily="18" charset="0"/>
              </a:rPr>
              <a:t>що</a:t>
            </a:r>
            <a:r>
              <a:rPr lang="ru-RU" sz="2400" i="1" dirty="0" smtClean="0">
                <a:latin typeface="Georgia" panose="02040502050405020303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</a:rPr>
              <a:t>найімовірніше</a:t>
            </a:r>
            <a:r>
              <a:rPr lang="ru-RU" sz="2400" i="1" dirty="0">
                <a:latin typeface="Georgia" panose="02040502050405020303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</a:rPr>
              <a:t>відбудеться</a:t>
            </a:r>
            <a:r>
              <a:rPr lang="ru-RU" sz="2400" i="1" dirty="0">
                <a:latin typeface="Georgia" panose="02040502050405020303" pitchFamily="18" charset="0"/>
              </a:rPr>
              <a:t> за </a:t>
            </a:r>
            <a:r>
              <a:rPr lang="ru-RU" sz="2400" i="1" dirty="0" err="1">
                <a:latin typeface="Georgia" panose="02040502050405020303" pitchFamily="18" charset="0"/>
              </a:rPr>
              <a:t>умови</a:t>
            </a:r>
            <a:r>
              <a:rPr lang="ru-RU" sz="2400" i="1" dirty="0">
                <a:latin typeface="Georgia" panose="02040502050405020303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</a:rPr>
              <a:t>збереження</a:t>
            </a:r>
            <a:r>
              <a:rPr lang="ru-RU" sz="2400" i="1" dirty="0">
                <a:latin typeface="Georgia" panose="02040502050405020303" pitchFamily="18" charset="0"/>
              </a:rPr>
              <a:t> </a:t>
            </a:r>
            <a:r>
              <a:rPr lang="ru-RU" sz="2400" i="1" dirty="0" err="1" smtClean="0">
                <a:latin typeface="Georgia" panose="02040502050405020303" pitchFamily="18" charset="0"/>
              </a:rPr>
              <a:t>існуючих</a:t>
            </a:r>
            <a:r>
              <a:rPr lang="ru-RU" sz="2400" i="1" dirty="0">
                <a:latin typeface="Georgia" panose="02040502050405020303" pitchFamily="18" charset="0"/>
              </a:rPr>
              <a:t> </a:t>
            </a:r>
            <a:r>
              <a:rPr lang="ru-RU" sz="2400" i="1" dirty="0" err="1" smtClean="0">
                <a:latin typeface="Georgia" panose="02040502050405020303" pitchFamily="18" charset="0"/>
              </a:rPr>
              <a:t>тенденцій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</a:p>
          <a:p>
            <a:endParaRPr lang="ru-RU" sz="2400" dirty="0">
              <a:latin typeface="Georgia" panose="02040502050405020303" pitchFamily="18" charset="0"/>
            </a:endParaRPr>
          </a:p>
          <a:p>
            <a:r>
              <a:rPr lang="ru-RU" sz="2400" b="1" dirty="0" err="1" smtClean="0">
                <a:latin typeface="Georgia" panose="02040502050405020303" pitchFamily="18" charset="0"/>
              </a:rPr>
              <a:t>Норматинвий</a:t>
            </a:r>
            <a:r>
              <a:rPr lang="ru-RU" sz="2400" b="1" dirty="0">
                <a:latin typeface="Georgia" panose="02040502050405020303" pitchFamily="18" charset="0"/>
              </a:rPr>
              <a:t> </a:t>
            </a:r>
            <a:r>
              <a:rPr lang="ru-RU" sz="2400" b="1" dirty="0" smtClean="0">
                <a:latin typeface="Georgia" panose="02040502050405020303" pitchFamily="18" charset="0"/>
              </a:rPr>
              <a:t>прогноз </a:t>
            </a:r>
            <a:r>
              <a:rPr lang="ru-RU" sz="2400" dirty="0" err="1">
                <a:latin typeface="Georgia" panose="02040502050405020303" pitchFamily="18" charset="0"/>
              </a:rPr>
              <a:t>відповідає</a:t>
            </a:r>
            <a:r>
              <a:rPr lang="ru-RU" sz="2400" dirty="0">
                <a:latin typeface="Georgia" panose="02040502050405020303" pitchFamily="18" charset="0"/>
              </a:rPr>
              <a:t> на </a:t>
            </a:r>
            <a:r>
              <a:rPr lang="ru-RU" sz="2400" dirty="0" err="1">
                <a:latin typeface="Georgia" panose="02040502050405020303" pitchFamily="18" charset="0"/>
              </a:rPr>
              <a:t>питання</a:t>
            </a:r>
            <a:r>
              <a:rPr lang="ru-RU" sz="2400" dirty="0">
                <a:latin typeface="Georgia" panose="02040502050405020303" pitchFamily="18" charset="0"/>
              </a:rPr>
              <a:t>: </a:t>
            </a:r>
          </a:p>
          <a:p>
            <a:r>
              <a:rPr lang="uk-UA" sz="2400" i="1" dirty="0" smtClean="0">
                <a:latin typeface="Georgia" panose="02040502050405020303" pitchFamily="18" charset="0"/>
              </a:rPr>
              <a:t>якими </a:t>
            </a:r>
            <a:r>
              <a:rPr lang="uk-UA" sz="2400" i="1" dirty="0">
                <a:latin typeface="Georgia" panose="02040502050405020303" pitchFamily="18" charset="0"/>
              </a:rPr>
              <a:t>шляхами досягти бажаного</a:t>
            </a:r>
          </a:p>
        </p:txBody>
      </p:sp>
    </p:spTree>
    <p:extLst>
      <p:ext uri="{BB962C8B-B14F-4D97-AF65-F5344CB8AC3E}">
        <p14:creationId xmlns:p14="http://schemas.microsoft.com/office/powerpoint/2010/main" val="400231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66050" y="1022752"/>
            <a:ext cx="107736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Екстраполяційний</a:t>
            </a:r>
            <a:r>
              <a:rPr lang="ru-RU" sz="24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 прогноз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передбачає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майбутнє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методом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продовження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(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екстраполяції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закономірностей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із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сьогодення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на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майбутній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період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endParaRPr lang="en-US" sz="2400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400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Що</a:t>
            </a:r>
            <a:r>
              <a:rPr lang="ru-RU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найвірогідніше</a:t>
            </a:r>
            <a:r>
              <a:rPr lang="ru-RU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відбудеться</a:t>
            </a:r>
            <a:r>
              <a:rPr lang="ru-RU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в  </a:t>
            </a:r>
            <a:r>
              <a:rPr lang="ru-RU" sz="2400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майбутньому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якщо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збережуться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існуючі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нині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тенденції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політичної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сфери</a:t>
            </a:r>
            <a:r>
              <a:rPr lang="en-US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?</a:t>
            </a:r>
            <a:endParaRPr lang="ru-RU" sz="2400" i="1" dirty="0" smtClean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ru-RU" sz="24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ru-RU" sz="2400" b="1" i="1" dirty="0" err="1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Цільовий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</a:t>
            </a:r>
            <a:r>
              <a:rPr lang="ru-RU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передбачає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майбутнє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яке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свідомо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організоване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, методом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намічених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  <a:ea typeface="Times New Roman" panose="02020603050405020304" pitchFamily="18" charset="0"/>
              </a:rPr>
              <a:t>раніше</a:t>
            </a:r>
            <a:r>
              <a:rPr lang="ru-RU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  <a:ea typeface="Times New Roman" panose="02020603050405020304" pitchFamily="18" charset="0"/>
              </a:rPr>
              <a:t>планів</a:t>
            </a:r>
            <a:endParaRPr lang="en-US" sz="24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uk-UA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Як</a:t>
            </a:r>
            <a:r>
              <a:rPr lang="ru-RU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ими 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шляхами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досягти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Georgia" panose="02040502050405020303" pitchFamily="18" charset="0"/>
                <a:ea typeface="Times New Roman" panose="02020603050405020304" pitchFamily="18" charset="0"/>
              </a:rPr>
              <a:t>бажаного</a:t>
            </a:r>
            <a:r>
              <a:rPr lang="ru-RU" sz="2400" i="1" dirty="0"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результату</a:t>
            </a:r>
            <a:r>
              <a:rPr lang="en-US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?</a:t>
            </a:r>
            <a:endParaRPr lang="ru-RU" sz="2400" i="1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68240" y="995565"/>
            <a:ext cx="104434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Прогнози </a:t>
            </a:r>
            <a:r>
              <a:rPr lang="uk-UA" sz="2400" dirty="0">
                <a:latin typeface="Georgia" charset="0"/>
                <a:ea typeface="Georgia" charset="0"/>
                <a:cs typeface="Georgia" charset="0"/>
              </a:rPr>
              <a:t>(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залежно від часу)</a:t>
            </a:r>
            <a:endParaRPr lang="uk-UA" sz="2800" dirty="0" smtClean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uk-UA" sz="2400" b="1" i="1" dirty="0" smtClean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panose="02040502050405020303" pitchFamily="18" charset="0"/>
              </a:rPr>
              <a:t>Поточні</a:t>
            </a:r>
            <a:r>
              <a:rPr lang="ru-RU" sz="2400" dirty="0" smtClean="0">
                <a:latin typeface="Georgia" panose="02040502050405020303" pitchFamily="18" charset="0"/>
              </a:rPr>
              <a:t> (</a:t>
            </a:r>
            <a:r>
              <a:rPr lang="ru-RU" sz="2400" dirty="0" err="1" smtClean="0">
                <a:latin typeface="Georgia" panose="02040502050405020303" pitchFamily="18" charset="0"/>
              </a:rPr>
              <a:t>оперативні</a:t>
            </a:r>
            <a:r>
              <a:rPr lang="ru-RU" sz="2400" dirty="0">
                <a:latin typeface="Georgia" panose="02040502050405020303" pitchFamily="18" charset="0"/>
              </a:rPr>
              <a:t>) (1-3 </a:t>
            </a:r>
            <a:r>
              <a:rPr lang="ru-RU" sz="2400" dirty="0" err="1">
                <a:latin typeface="Georgia" panose="02040502050405020303" pitchFamily="18" charset="0"/>
              </a:rPr>
              <a:t>місяці</a:t>
            </a:r>
            <a:r>
              <a:rPr lang="ru-RU" sz="2400" dirty="0" smtClean="0">
                <a:latin typeface="Georgia" panose="02040502050405020303" pitchFamily="18" charset="0"/>
              </a:rPr>
              <a:t>) – </a:t>
            </a:r>
            <a:r>
              <a:rPr lang="ru-RU" sz="2400" dirty="0" err="1" smtClean="0">
                <a:latin typeface="Georgia" panose="02040502050405020303" pitchFamily="18" charset="0"/>
              </a:rPr>
              <a:t>поточні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політич­ні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події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і </a:t>
            </a:r>
            <a:r>
              <a:rPr lang="ru-RU" sz="2400" dirty="0" err="1" smtClean="0">
                <a:latin typeface="Georgia" panose="02040502050405020303" pitchFamily="18" charset="0"/>
              </a:rPr>
              <a:t>явища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panose="02040502050405020303" pitchFamily="18" charset="0"/>
              </a:rPr>
              <a:t>Короткострокові</a:t>
            </a:r>
            <a:r>
              <a:rPr lang="ru-RU" sz="2400" dirty="0">
                <a:latin typeface="Georgia" panose="02040502050405020303" pitchFamily="18" charset="0"/>
              </a:rPr>
              <a:t> (1-2 роки</a:t>
            </a:r>
            <a:r>
              <a:rPr lang="ru-RU" sz="2400" dirty="0" smtClean="0">
                <a:latin typeface="Georgia" panose="02040502050405020303" pitchFamily="18" charset="0"/>
              </a:rPr>
              <a:t>) – </a:t>
            </a:r>
            <a:r>
              <a:rPr lang="ru-RU" sz="2400" dirty="0" err="1" smtClean="0">
                <a:latin typeface="Georgia" panose="02040502050405020303" pitchFamily="18" charset="0"/>
              </a:rPr>
              <a:t>прогнозування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результатів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виборів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розвитку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політичної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кризи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panose="02040502050405020303" pitchFamily="18" charset="0"/>
              </a:rPr>
              <a:t>Середньострокові</a:t>
            </a:r>
            <a:r>
              <a:rPr lang="ru-RU" sz="2400" dirty="0">
                <a:latin typeface="Georgia" panose="02040502050405020303" pitchFamily="18" charset="0"/>
              </a:rPr>
              <a:t> (5-7 </a:t>
            </a:r>
            <a:r>
              <a:rPr lang="ru-RU" sz="2400" dirty="0" err="1">
                <a:latin typeface="Georgia" panose="02040502050405020303" pitchFamily="18" charset="0"/>
              </a:rPr>
              <a:t>років</a:t>
            </a:r>
            <a:r>
              <a:rPr lang="ru-RU" sz="2400" dirty="0">
                <a:latin typeface="Georgia" panose="02040502050405020303" pitchFamily="18" charset="0"/>
              </a:rPr>
              <a:t>) – </a:t>
            </a:r>
            <a:r>
              <a:rPr lang="ru-RU" sz="2400" dirty="0" err="1" smtClean="0">
                <a:latin typeface="Georgia" panose="02040502050405020303" pitchFamily="18" charset="0"/>
              </a:rPr>
              <a:t>розвиток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</a:rPr>
              <a:t>дер­жав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блоків</a:t>
            </a:r>
            <a:r>
              <a:rPr lang="ru-RU" sz="2400" dirty="0">
                <a:latin typeface="Georgia" panose="02040502050405020303" pitchFamily="18" charset="0"/>
              </a:rPr>
              <a:t>, </a:t>
            </a:r>
            <a:r>
              <a:rPr lang="ru-RU" sz="2400" dirty="0" err="1">
                <a:latin typeface="Georgia" panose="02040502050405020303" pitchFamily="18" charset="0"/>
              </a:rPr>
              <a:t>системи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міжнародних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>
                <a:latin typeface="Georgia" panose="02040502050405020303" pitchFamily="18" charset="0"/>
              </a:rPr>
              <a:t>відносин</a:t>
            </a:r>
            <a:endParaRPr lang="ru-RU" sz="2400" dirty="0" smtClean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panose="02040502050405020303" pitchFamily="18" charset="0"/>
              </a:rPr>
              <a:t>Довгострокові</a:t>
            </a:r>
            <a:r>
              <a:rPr lang="ru-RU" sz="2400" dirty="0">
                <a:latin typeface="Georgia" panose="02040502050405020303" pitchFamily="18" charset="0"/>
              </a:rPr>
              <a:t> (до 20 </a:t>
            </a:r>
            <a:r>
              <a:rPr lang="ru-RU" sz="2400" dirty="0" err="1">
                <a:latin typeface="Georgia" panose="02040502050405020303" pitchFamily="18" charset="0"/>
              </a:rPr>
              <a:t>років</a:t>
            </a:r>
            <a:r>
              <a:rPr lang="ru-RU" sz="2400" dirty="0">
                <a:latin typeface="Georgia" panose="02040502050405020303" pitchFamily="18" charset="0"/>
              </a:rPr>
              <a:t>) – </a:t>
            </a:r>
            <a:r>
              <a:rPr lang="ru-RU" sz="2400" dirty="0" err="1" smtClean="0">
                <a:latin typeface="Georgia" panose="02040502050405020303" pitchFamily="18" charset="0"/>
              </a:rPr>
              <a:t>загальні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про­блеми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smtClean="0">
                <a:latin typeface="Georgia" panose="02040502050405020303" pitchFamily="18" charset="0"/>
              </a:rPr>
              <a:t>глобального </a:t>
            </a:r>
            <a:r>
              <a:rPr lang="ru-RU" sz="2400" dirty="0" err="1">
                <a:latin typeface="Georgia" panose="02040502050405020303" pitchFamily="18" charset="0"/>
              </a:rPr>
              <a:t>політичного</a:t>
            </a:r>
            <a:r>
              <a:rPr lang="ru-RU" sz="2400" dirty="0">
                <a:latin typeface="Georgia" panose="02040502050405020303" pitchFamily="18" charset="0"/>
              </a:rPr>
              <a:t> </a:t>
            </a:r>
            <a:r>
              <a:rPr lang="ru-RU" sz="2400" dirty="0" err="1" smtClean="0">
                <a:latin typeface="Georgia" panose="02040502050405020303" pitchFamily="18" charset="0"/>
              </a:rPr>
              <a:t>розвитку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Georgia" panose="02040502050405020303" pitchFamily="18" charset="0"/>
              </a:rPr>
              <a:t>Наддовгострокові</a:t>
            </a:r>
            <a:r>
              <a:rPr lang="ru-RU" sz="2400" dirty="0" smtClean="0">
                <a:latin typeface="Georgia" panose="02040502050405020303" pitchFamily="18" charset="0"/>
              </a:rPr>
              <a:t> (</a:t>
            </a:r>
            <a:r>
              <a:rPr lang="ru-RU" sz="2400" dirty="0" err="1" smtClean="0">
                <a:latin typeface="Georgia" panose="02040502050405020303" pitchFamily="18" charset="0"/>
              </a:rPr>
              <a:t>стратегічні</a:t>
            </a:r>
            <a:r>
              <a:rPr lang="ru-RU" sz="2400" dirty="0">
                <a:latin typeface="Georgia" panose="02040502050405020303" pitchFamily="18" charset="0"/>
              </a:rPr>
              <a:t>) (</a:t>
            </a:r>
            <a:r>
              <a:rPr lang="ru-RU" sz="2400" dirty="0" err="1">
                <a:latin typeface="Georgia" panose="02040502050405020303" pitchFamily="18" charset="0"/>
              </a:rPr>
              <a:t>понад</a:t>
            </a:r>
            <a:r>
              <a:rPr lang="ru-RU" sz="2400" dirty="0">
                <a:latin typeface="Georgia" panose="02040502050405020303" pitchFamily="18" charset="0"/>
              </a:rPr>
              <a:t> 20 </a:t>
            </a:r>
            <a:r>
              <a:rPr lang="ru-RU" sz="2400" dirty="0" err="1" smtClean="0">
                <a:latin typeface="Georgia" panose="02040502050405020303" pitchFamily="18" charset="0"/>
              </a:rPr>
              <a:t>років</a:t>
            </a:r>
            <a:r>
              <a:rPr lang="ru-RU" sz="2400" dirty="0" smtClean="0">
                <a:latin typeface="Georgia" panose="02040502050405020303" pitchFamily="18" charset="0"/>
              </a:rPr>
              <a:t>)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400" dirty="0" smtClean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2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87112" y="584085"/>
            <a:ext cx="1048004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6"/>
                </a:solidFill>
                <a:latin typeface="Georgia" charset="0"/>
                <a:ea typeface="Georgia" charset="0"/>
                <a:cs typeface="Georgia" charset="0"/>
              </a:rPr>
              <a:t>Етапи прогнозування</a:t>
            </a:r>
            <a:endParaRPr lang="uk-UA" sz="2400" b="1" i="1" dirty="0">
              <a:solidFill>
                <a:schemeClr val="accent6"/>
              </a:solidFill>
              <a:latin typeface="Georgia" charset="0"/>
              <a:ea typeface="Georgia" charset="0"/>
              <a:cs typeface="Georgia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Прогнозна орієнтація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об'єкт і предмет прогнозування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цілі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ru-RU" sz="2400" dirty="0">
                <a:latin typeface="Georgia" charset="0"/>
                <a:ea typeface="Georgia" charset="0"/>
                <a:cs typeface="Georgia" charset="0"/>
              </a:rPr>
              <a:t>і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завдання дослідження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гіпотези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час </a:t>
            </a:r>
            <a:r>
              <a:rPr lang="uk-UA" sz="2400" dirty="0" err="1" smtClean="0">
                <a:latin typeface="Georgia" charset="0"/>
                <a:ea typeface="Georgia" charset="0"/>
                <a:cs typeface="Georgia" charset="0"/>
              </a:rPr>
              <a:t>попе</a:t>
            </a:r>
            <a:r>
              <a:rPr lang="ru-RU" sz="2400" dirty="0" err="1" smtClean="0">
                <a:latin typeface="Georgia" charset="0"/>
                <a:ea typeface="Georgia" charset="0"/>
                <a:cs typeface="Georgia" charset="0"/>
              </a:rPr>
              <a:t>редження</a:t>
            </a:r>
            <a:endParaRPr lang="ru-RU" sz="2400" dirty="0" smtClean="0">
              <a:latin typeface="Georgia" charset="0"/>
              <a:ea typeface="Georgia" charset="0"/>
              <a:cs typeface="Georgia" charset="0"/>
            </a:endParaRP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джерела прогнозної інформації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методи і техніка збору і обробки інформації</a:t>
            </a:r>
          </a:p>
          <a:p>
            <a:pPr marL="457200" indent="255588" algn="just">
              <a:buFont typeface="Arial" panose="020B0604020202020204" pitchFamily="34" charset="0"/>
              <a:buChar char="•"/>
              <a:tabLst>
                <a:tab pos="804863" algn="l"/>
                <a:tab pos="8953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методика визначення точності прогнозу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uk-UA" sz="2800" dirty="0" smtClean="0">
                <a:latin typeface="Georgia" charset="0"/>
                <a:ea typeface="Georgia" charset="0"/>
                <a:cs typeface="Georgia" charset="0"/>
              </a:rPr>
              <a:t>Збір прогнозної інформації </a:t>
            </a:r>
          </a:p>
          <a:p>
            <a:pPr marL="712788" indent="-265113" algn="just">
              <a:buFont typeface="Arial" panose="020B0604020202020204" pitchFamily="34" charset="0"/>
              <a:buChar char="•"/>
              <a:tabLst>
                <a:tab pos="1079500" algn="l"/>
                <a:tab pos="11620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інформація про стан об'єкта, його структурні елементи</a:t>
            </a:r>
          </a:p>
          <a:p>
            <a:pPr marL="712788" indent="-265113" algn="just">
              <a:buFont typeface="Arial" panose="020B0604020202020204" pitchFamily="34" charset="0"/>
              <a:buChar char="•"/>
              <a:tabLst>
                <a:tab pos="1079500" algn="l"/>
                <a:tab pos="1162050" algn="l"/>
              </a:tabLst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взаємозв'язки</a:t>
            </a:r>
          </a:p>
          <a:p>
            <a:pPr marL="712788" indent="-265113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фактори і умови, що впливають на розвиток </a:t>
            </a:r>
            <a:r>
              <a:rPr lang="ru-RU" sz="2400" dirty="0" smtClean="0">
                <a:latin typeface="Georgia" charset="0"/>
                <a:ea typeface="Georgia" charset="0"/>
                <a:cs typeface="Georgia" charset="0"/>
              </a:rPr>
              <a:t>і </a:t>
            </a: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функціонування об'єкта</a:t>
            </a:r>
          </a:p>
          <a:p>
            <a:pPr marL="712788" indent="-265113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latin typeface="Georgia" charset="0"/>
                <a:ea typeface="Georgia" charset="0"/>
                <a:cs typeface="Georgia" charset="0"/>
              </a:rPr>
              <a:t>система кількісних і якісних показників, що описують досліджуваний об'єкт  </a:t>
            </a:r>
          </a:p>
        </p:txBody>
      </p:sp>
    </p:spTree>
    <p:extLst>
      <p:ext uri="{BB962C8B-B14F-4D97-AF65-F5344CB8AC3E}">
        <p14:creationId xmlns:p14="http://schemas.microsoft.com/office/powerpoint/2010/main" val="35159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12175</TotalTime>
  <Words>866</Words>
  <Application>Microsoft Office PowerPoint</Application>
  <PresentationFormat>Широкий екран</PresentationFormat>
  <Paragraphs>194</Paragraphs>
  <Slides>19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Georgia</vt:lpstr>
      <vt:lpstr>MS Mincho</vt:lpstr>
      <vt:lpstr>Times New Roman</vt:lpstr>
      <vt:lpstr>Тема Office</vt:lpstr>
      <vt:lpstr>Моделювання та прогнозування в міжнародних відносинах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Nikolay Kyrychek</dc:creator>
  <cp:lastModifiedBy>Nikolay Kyrychek</cp:lastModifiedBy>
  <cp:revision>134</cp:revision>
  <dcterms:created xsi:type="dcterms:W3CDTF">2021-09-13T09:10:54Z</dcterms:created>
  <dcterms:modified xsi:type="dcterms:W3CDTF">2023-10-17T08:27:18Z</dcterms:modified>
</cp:coreProperties>
</file>