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3" r:id="rId4"/>
    <p:sldId id="265" r:id="rId5"/>
    <p:sldId id="264" r:id="rId6"/>
    <p:sldId id="259" r:id="rId7"/>
    <p:sldId id="260" r:id="rId8"/>
    <p:sldId id="261" r:id="rId9"/>
    <p:sldId id="299" r:id="rId10"/>
    <p:sldId id="300" r:id="rId11"/>
    <p:sldId id="301" r:id="rId12"/>
    <p:sldId id="306" r:id="rId13"/>
    <p:sldId id="302" r:id="rId14"/>
    <p:sldId id="307" r:id="rId15"/>
    <p:sldId id="308" r:id="rId16"/>
    <p:sldId id="303" r:id="rId17"/>
    <p:sldId id="304" r:id="rId18"/>
    <p:sldId id="296" r:id="rId19"/>
    <p:sldId id="262" r:id="rId20"/>
    <p:sldId id="266" r:id="rId21"/>
    <p:sldId id="256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3846-9DA2-4984-AD14-010B5BDDE37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E6A2-2DD1-4083-8165-1B2EA5235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2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0a883da8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0a883da8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0a883da8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0a883da8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0a883da8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0a883da8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442233"/>
            <a:ext cx="5393600" cy="2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29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96%D0%B4%D0%BD%D0%BE%D1%81%D0%B8%D0%BD%D0%B8_%D0%A1%D0%B5%D1%80%D0%B1%D1%96%D1%8F_%E2%80%94_%D0%84%D0%A1" TargetMode="External"/><Relationship Id="rId13" Type="http://schemas.openxmlformats.org/officeDocument/2006/relationships/hyperlink" Target="https://uk.wikipedia.org/wiki/%D0%A8%D0%B2%D0%B5%D0%B9%D1%86%D0%B0%D1%80%D1%96%D1%8F" TargetMode="External"/><Relationship Id="rId18" Type="http://schemas.openxmlformats.org/officeDocument/2006/relationships/hyperlink" Target="https://uk.wikipedia.org/wiki/%D0%9F%D0%BE%D0%B4%D0%B0%D0%BB%D1%8C%D1%88%D0%B5_%D1%80%D0%BE%D0%B7%D1%88%D0%B8%D1%80%D0%B5%D0%BD%D0%BD%D1%8F_%D0%84%D0%B2%D1%80%D0%BE%D0%BF%D0%B5%D0%B9%D1%81%D1%8C%D0%BA%D0%BE%D0%B3%D0%BE_%D0%A1%D0%BE%D1%8E%D0%B7%D1%83#cite_note-EU_perspective-2" TargetMode="External"/><Relationship Id="rId3" Type="http://schemas.openxmlformats.org/officeDocument/2006/relationships/hyperlink" Target="https://uk.wikipedia.org/wiki/%D0%92%D0%B8%D1%85%D1%96%D0%B4_%D1%96%D0%B7_%D0%84%D0%B2%D1%80%D0%BE%D0%BF%D0%B5%D0%B9%D1%81%D1%8C%D0%BA%D0%BE%D0%B3%D0%BE_%D0%A1%D0%BE%D1%8E%D0%B7%D1%83" TargetMode="External"/><Relationship Id="rId7" Type="http://schemas.openxmlformats.org/officeDocument/2006/relationships/hyperlink" Target="https://uk.wikipedia.org/wiki/%D0%A7%D0%BE%D1%80%D0%BD%D0%BE%D0%B3%D0%BE%D1%80%D1%96%D1%8F" TargetMode="External"/><Relationship Id="rId12" Type="http://schemas.openxmlformats.org/officeDocument/2006/relationships/hyperlink" Target="https://uk.wikipedia.org/wiki/%D0%9D%D0%BE%D1%80%D0%B2%D0%B5%D0%B3%D1%96%D1%8F" TargetMode="External"/><Relationship Id="rId17" Type="http://schemas.openxmlformats.org/officeDocument/2006/relationships/hyperlink" Target="https://uk.wikipedia.org/wiki/%D0%A3%D0%BA%D1%80%D0%B0%D1%97%D0%BD%D0%B0_%D1%96_%D0%84%D0%B2%D1%80%D0%BE%D0%BF%D0%B5%D0%B9%D1%81%D1%8C%D0%BA%D0%B8%D0%B9_%D0%A1%D0%BE%D1%8E%D0%B7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uk.wikipedia.org/wiki/%D0%9C%D0%BE%D0%BB%D0%B4%D0%BE%D0%B2%D0%B0_%D1%96_%D0%84%D0%B2%D1%80%D0%BE%D0%BF%D0%B5%D0%B9%D1%81%D1%8C%D0%BA%D0%B8%D0%B9_%D0%A1%D0%BE%D1%8E%D0%B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1%96%D0%B2%D0%BD%D1%96%D1%87%D0%BD%D0%B0_%D0%9C%D0%B0%D0%BA%D0%B5%D0%B4%D0%BE%D0%BD%D1%96%D1%8F" TargetMode="External"/><Relationship Id="rId11" Type="http://schemas.openxmlformats.org/officeDocument/2006/relationships/hyperlink" Target="https://uk.wikipedia.org/wiki/%D0%86%D1%81%D0%BB%D0%B0%D0%BD%D0%B4%D1%96%D1%8F" TargetMode="External"/><Relationship Id="rId5" Type="http://schemas.openxmlformats.org/officeDocument/2006/relationships/hyperlink" Target="https://uk.wikipedia.org/wiki/%D0%90%D0%BB%D0%B1%D0%B0%D0%BD%D1%96%D1%8F" TargetMode="External"/><Relationship Id="rId15" Type="http://schemas.openxmlformats.org/officeDocument/2006/relationships/hyperlink" Target="https://uk.wikipedia.org/wiki/%D0%93%D1%80%D1%83%D0%B7%D1%96%D1%8F_%D1%82%D0%B0_%D0%84%D0%B2%D1%80%D0%BE%D0%BF%D0%B5%D0%B9%D1%81%D1%8C%D0%BA%D0%B8%D0%B9_%D0%A1%D0%BE%D1%8E%D0%B7" TargetMode="External"/><Relationship Id="rId10" Type="http://schemas.openxmlformats.org/officeDocument/2006/relationships/hyperlink" Target="https://uk.wikipedia.org/wiki/%D0%91%D0%BE%D1%81%D0%BD%D1%96%D1%8F_%D1%96_%D0%93%D0%B5%D1%80%D1%86%D0%B5%D0%B3%D0%BE%D0%B2%D0%B8%D0%BD%D0%B0" TargetMode="External"/><Relationship Id="rId4" Type="http://schemas.openxmlformats.org/officeDocument/2006/relationships/hyperlink" Target="https://uk.wikipedia.org/wiki/%D0%92%D0%B8%D1%85%D1%96%D0%B4_%D0%92%D0%B5%D0%BB%D0%B8%D0%BA%D0%BE%D1%97_%D0%91%D1%80%D0%B8%D1%82%D0%B0%D0%BD%D1%96%D1%97_%D0%B7_%D0%84%D0%B2%D1%80%D0%BE%D0%BF%D0%B5%D0%B9%D1%81%D1%8C%D0%BA%D0%BE%D0%B3%D0%BE_%D1%81%D0%BE%D1%8E%D0%B7%D1%83" TargetMode="External"/><Relationship Id="rId9" Type="http://schemas.openxmlformats.org/officeDocument/2006/relationships/hyperlink" Target="https://uk.wikipedia.org/wiki/%D0%A2%D1%83%D1%80%D0%B5%D1%87%D1%87%D0%B8%D0%BD%D0%B0" TargetMode="External"/><Relationship Id="rId14" Type="http://schemas.openxmlformats.org/officeDocument/2006/relationships/hyperlink" Target="https://uk.wikipedia.org/wiki/%D0%A3%D0%B3%D0%BE%D0%B4%D0%B0_%D0%BF%D1%80%D0%BE_%D0%B0%D1%81%D0%BE%D1%86%D1%96%D0%B0%D1%86%D1%96%D1%8E_%D0%B7_%D0%84%D0%B2%D1%80%D0%BE%D0%BF%D0%B5%D0%B9%D1%81%D1%8C%D0%BA%D0%B8%D0%BC_%D0%A1%D0%BE%D1%8E%D0%B7%D0%BE%D0%B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6_%D0%B1%D0%B5%D1%80%D0%B5%D0%B7%D0%BD%D1%8F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uk.wikipedia.org/wiki/%D0%A8%D0%B0%D1%80%D0%B0%D0%BD%D1%82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A%D0%BE%D0%BD%D1%8C%D1%8F%D0%BA_(%D0%A8%D0%B0%D1%80%D0%B0%D0%BD%D1%82%D0%B0)" TargetMode="External"/><Relationship Id="rId11" Type="http://schemas.openxmlformats.org/officeDocument/2006/relationships/hyperlink" Target="https://uk.wikipedia.org/wiki/%D0%9A%D0%BE%D0%BD%D1%8C%D1%8F%D0%BA" TargetMode="External"/><Relationship Id="rId5" Type="http://schemas.openxmlformats.org/officeDocument/2006/relationships/hyperlink" Target="https://uk.wikipedia.org/wiki/1888" TargetMode="External"/><Relationship Id="rId10" Type="http://schemas.openxmlformats.org/officeDocument/2006/relationships/hyperlink" Target="https://uk.wikipedia.org/wiki/%D0%9F%D0%B0%D1%80%D0%B8%D0%B6" TargetMode="External"/><Relationship Id="rId4" Type="http://schemas.openxmlformats.org/officeDocument/2006/relationships/hyperlink" Target="https://uk.wikipedia.org/wiki/9_%D0%BB%D0%B8%D1%81%D1%82%D0%BE%D0%BF%D0%B0%D0%B4%D0%B0" TargetMode="External"/><Relationship Id="rId9" Type="http://schemas.openxmlformats.org/officeDocument/2006/relationships/hyperlink" Target="https://uk.wikipedia.org/wiki/197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uk-UA" sz="2400" b="1" dirty="0"/>
            </a:br>
            <a:r>
              <a:rPr lang="uk-UA" sz="2400" b="1" dirty="0"/>
              <a:t>Лекції 1-2. Інституційна система ЄС як основа європейського врядування – 4 год.</a:t>
            </a:r>
            <a:br>
              <a:rPr lang="ru-RU" dirty="0"/>
            </a:br>
            <a:endParaRPr lang="ru-RU" dirty="0"/>
          </a:p>
        </p:txBody>
      </p:sp>
      <p:sp>
        <p:nvSpPr>
          <p:cNvPr id="3075" name="Содержимое 3"/>
          <p:cNvSpPr>
            <a:spLocks noGrp="1"/>
          </p:cNvSpPr>
          <p:nvPr>
            <p:ph idx="1"/>
          </p:nvPr>
        </p:nvSpPr>
        <p:spPr>
          <a:xfrm>
            <a:off x="1981201" y="1600200"/>
            <a:ext cx="8329613" cy="4972050"/>
          </a:xfrm>
        </p:spPr>
        <p:txBody>
          <a:bodyPr/>
          <a:lstStyle/>
          <a:p>
            <a:r>
              <a:rPr lang="uk-UA" dirty="0"/>
              <a:t>Етапи формування та особливості інституційної системи ЄС.</a:t>
            </a:r>
            <a:endParaRPr lang="ru-RU" dirty="0"/>
          </a:p>
          <a:p>
            <a:r>
              <a:rPr lang="uk-UA" dirty="0"/>
              <a:t>Принципи формування та функціонування, повноваження інститутів ЄС.</a:t>
            </a:r>
            <a:endParaRPr lang="ru-RU" dirty="0"/>
          </a:p>
          <a:p>
            <a:r>
              <a:rPr lang="uk-UA" dirty="0"/>
              <a:t>Еволюція ролі та статусу інститутів ЄС в його організаційній моделі . </a:t>
            </a:r>
            <a:endParaRPr lang="ru-RU" dirty="0"/>
          </a:p>
          <a:p>
            <a:r>
              <a:rPr lang="uk-UA" dirty="0"/>
              <a:t>Консультативні органи ЄС.  Економічний і соціальний комітет. Комітет регіонів. </a:t>
            </a:r>
            <a:endParaRPr lang="ru-RU" dirty="0"/>
          </a:p>
          <a:p>
            <a:r>
              <a:rPr lang="uk-UA" dirty="0"/>
              <a:t>Спеціалізовані фонди ЄС. Соціальний європейський фонд, Європейський фонд розвитку.</a:t>
            </a:r>
            <a:endParaRPr lang="ru-RU" dirty="0"/>
          </a:p>
          <a:p>
            <a:r>
              <a:rPr lang="uk-UA" dirty="0"/>
              <a:t>Фінансові ресурси й установи ЄС. Європейський інвестиційний банк: членство, функції, організаційна структура. Європейський інвестиційний фонд. Європейський центральний банк: функції, організаційна структура.</a:t>
            </a:r>
            <a:endParaRPr lang="ru-RU" dirty="0"/>
          </a:p>
          <a:p>
            <a:r>
              <a:rPr lang="uk-UA" dirty="0"/>
              <a:t>Омбудсмен та його роль в організаційній системі ЄС.</a:t>
            </a:r>
            <a:endParaRPr lang="ru-RU" dirty="0"/>
          </a:p>
          <a:p>
            <a:r>
              <a:rPr lang="uk-UA" dirty="0"/>
              <a:t>Роль автономних агентств у виробленні політики ЄС.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65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8B0ABB-DBE2-4600-9158-39C01541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4977"/>
            <a:ext cx="10058400" cy="1450757"/>
          </a:xfrm>
        </p:spPr>
        <p:txBody>
          <a:bodyPr/>
          <a:lstStyle/>
          <a:p>
            <a:r>
              <a:rPr lang="uk-UA" dirty="0"/>
              <a:t>Перехідний етап європейської інтеграції (1958-1968 рр.)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7C18EE3-F77F-4669-865E-7F0397C1C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Створення Європейського економічного співтовариства і Євратому</a:t>
            </a:r>
          </a:p>
          <a:p>
            <a:r>
              <a:rPr lang="uk-UA" dirty="0"/>
              <a:t>Формування Митного союзу і Спільного ринку</a:t>
            </a:r>
          </a:p>
          <a:p>
            <a:endParaRPr lang="ru-RU" dirty="0"/>
          </a:p>
        </p:txBody>
      </p:sp>
      <p:pic>
        <p:nvPicPr>
          <p:cNvPr id="1028" name="Picture 4" descr="Римський договір | Європа [1957]">
            <a:extLst>
              <a:ext uri="{FF2B5EF4-FFF2-40B4-BE49-F238E27FC236}">
                <a16:creationId xmlns:a16="http://schemas.microsoft.com/office/drawing/2014/main" id="{261A9F85-49B4-4527-94CE-77010943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4" y="2641324"/>
            <a:ext cx="65722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C45DD-44E3-41C2-8C7E-9128DBD8BEE8}"/>
              </a:ext>
            </a:extLst>
          </p:cNvPr>
          <p:cNvSpPr txBox="1"/>
          <p:nvPr/>
        </p:nvSpPr>
        <p:spPr>
          <a:xfrm>
            <a:off x="6957391" y="2809461"/>
            <a:ext cx="4492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Підписання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Римського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договору, 25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березня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1957 р.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0557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04B24-8ABD-4BF2-B38F-C4733B6C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22E82-B41A-43D4-9508-275B87F38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Основні інституції ЄС та їх роль у формуванні єдиної фінансової політики —  Студопедия">
            <a:extLst>
              <a:ext uri="{FF2B5EF4-FFF2-40B4-BE49-F238E27FC236}">
                <a16:creationId xmlns:a16="http://schemas.microsoft.com/office/drawing/2014/main" id="{D1F0AA87-87BA-4AE4-86BB-E215B7D8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54220"/>
            <a:ext cx="9846365" cy="48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3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54000" y="142367"/>
            <a:ext cx="5393600" cy="2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Брюссельский Договір (1965)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354000" y="2879200"/>
            <a:ext cx="5393600" cy="34023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Договір про злиття, передбачав уніфікацію ЄОВС, Євратому і ЄЕС, регламентував переда</a:t>
            </a:r>
            <a:r>
              <a:rPr lang="uk-UA" dirty="0" err="1"/>
              <a:t>чу</a:t>
            </a:r>
            <a:r>
              <a:rPr lang="en" dirty="0"/>
              <a:t> повноважень до </a:t>
            </a:r>
            <a:r>
              <a:rPr lang="uk-UA" dirty="0"/>
              <a:t>К</a:t>
            </a:r>
            <a:r>
              <a:rPr lang="en" dirty="0"/>
              <a:t>омісії, і </a:t>
            </a:r>
            <a:r>
              <a:rPr lang="uk-UA" dirty="0"/>
              <a:t>Р</a:t>
            </a:r>
            <a:r>
              <a:rPr lang="en" dirty="0"/>
              <a:t>ади ЄЕС, </a:t>
            </a:r>
            <a:r>
              <a:rPr lang="uk-UA" dirty="0"/>
              <a:t>Р</a:t>
            </a:r>
            <a:r>
              <a:rPr lang="en" dirty="0"/>
              <a:t>адою і </a:t>
            </a:r>
            <a:r>
              <a:rPr lang="uk-UA" dirty="0"/>
              <a:t>К</a:t>
            </a:r>
            <a:r>
              <a:rPr lang="en" dirty="0"/>
              <a:t>омісією Євратому і </a:t>
            </a:r>
            <a:r>
              <a:rPr lang="uk-UA" dirty="0"/>
              <a:t>В</a:t>
            </a:r>
            <a:r>
              <a:rPr lang="en" dirty="0"/>
              <a:t>ерховним органом і </a:t>
            </a:r>
            <a:r>
              <a:rPr lang="uk-UA" dirty="0"/>
              <a:t>Р</a:t>
            </a:r>
            <a:r>
              <a:rPr lang="en" dirty="0"/>
              <a:t>адою ЄОВС.</a:t>
            </a:r>
            <a:endParaRPr dirty="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666" y="400667"/>
            <a:ext cx="4141933" cy="545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121542-E56E-495D-9BBE-7DDC1957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пошуків шляхів поглиблення європейської інтеграції (1969-1975 рр.)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EFB5648-B5B9-479A-A568-DF09C0FC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Саміт ЄЕС в Гаазі 1-2-грудня 1969 р. Рішення саміту визначили напрямки розвитку європейської інтеграції: 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Розширення ЄЕС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Формування бюджету ЄС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Заснування економічного й валютного союзу</a:t>
            </a:r>
          </a:p>
          <a:p>
            <a:pPr marL="0" indent="0">
              <a:buNone/>
            </a:pPr>
            <a:r>
              <a:rPr lang="uk-UA" dirty="0"/>
              <a:t>Люксембурзький договір  від 22 квітня 1970 р.</a:t>
            </a:r>
          </a:p>
          <a:p>
            <a:pPr marL="0" indent="0">
              <a:buNone/>
            </a:pPr>
            <a:r>
              <a:rPr lang="uk-UA" dirty="0"/>
              <a:t> Вступ до ЄС Великобританії, Данії, Ірландії 1973 р.</a:t>
            </a:r>
          </a:p>
          <a:p>
            <a:pPr marL="0" indent="0">
              <a:buNone/>
            </a:pPr>
            <a:r>
              <a:rPr lang="uk-UA" dirty="0"/>
              <a:t>Паризький саміт 1972 р.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15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294233" y="0"/>
            <a:ext cx="5393600" cy="2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Бюджетний договір (1970)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294233" y="2460834"/>
            <a:ext cx="5393600" cy="25556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Згідно з Бюджетним договором було створено спільний незалежний бюджет до якого передавались усі спільні митні надходження</a:t>
            </a:r>
            <a:endParaRPr dirty="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101" y="1841500"/>
            <a:ext cx="4229100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54000" y="0"/>
            <a:ext cx="5393600" cy="2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Люксембурзький Договір (1975)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354000" y="2714868"/>
            <a:ext cx="5393600" cy="17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/>
              <a:t>Завершив процес бюджетного врегулювання спільного ринку і посилив бюджетні повноваження Європарламенту, також було регламентовано заснування Рахункової Палати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144567"/>
            <a:ext cx="6096000" cy="4023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2274D-E509-423C-8CA9-72D133BF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Кризовий етап у розвитку ЄЕС (1973-1984 рр.)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90451-828A-4EBA-BD10-494932187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Створення європейської валютної системи</a:t>
            </a:r>
          </a:p>
          <a:p>
            <a:r>
              <a:rPr lang="uk-UA" dirty="0"/>
              <a:t>Заснування Європейської Ради (1974 р.)</a:t>
            </a:r>
          </a:p>
          <a:p>
            <a:r>
              <a:rPr lang="uk-UA" dirty="0"/>
              <a:t>Заснування Рахункової палати (1977)</a:t>
            </a:r>
          </a:p>
          <a:p>
            <a:r>
              <a:rPr lang="uk-UA" dirty="0"/>
              <a:t>Вибори до Європейського Парламенту (1979)</a:t>
            </a:r>
          </a:p>
          <a:p>
            <a:r>
              <a:rPr lang="uk-UA" dirty="0"/>
              <a:t>Вступ до ЄС Греції (1981), Іспанії і Португалії (1986)</a:t>
            </a:r>
          </a:p>
          <a:p>
            <a:r>
              <a:rPr lang="uk-UA" dirty="0"/>
              <a:t>Схвалення Єдиного Європейського Акту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7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52FA6-7A61-4593-B523-C16FE5BD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03512"/>
          </a:xfrm>
        </p:spPr>
        <p:txBody>
          <a:bodyPr>
            <a:normAutofit/>
          </a:bodyPr>
          <a:lstStyle/>
          <a:p>
            <a:r>
              <a:rPr lang="uk-UA" dirty="0"/>
              <a:t>Етап заснування, розширення Європейського Союзу (кінець 80-х рр. – 2009 р.)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1D62E-88CE-47FB-98FA-A17F57421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000" dirty="0"/>
              <a:t>Маастрихтський договір про заснування Європейського Союзу 1992 р.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dirty="0"/>
              <a:t>Вступ до ЄС Австрії, Фінляндії, Швеції (1995)</a:t>
            </a:r>
            <a:endParaRPr lang="uk-UA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000" dirty="0"/>
              <a:t>Амстердамський договір 1997 р.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000" dirty="0"/>
              <a:t>Ніццький договір 2001 р.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dirty="0"/>
              <a:t>Розширення ЄС до 28 членів.</a:t>
            </a:r>
            <a:endParaRPr lang="uk-UA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000" dirty="0"/>
              <a:t>Лісабонський договір про реформування 2007 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79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.2. Сучасні економічні теорії європейської інтеграції">
            <a:extLst>
              <a:ext uri="{FF2B5EF4-FFF2-40B4-BE49-F238E27FC236}">
                <a16:creationId xmlns:a16="http://schemas.microsoft.com/office/drawing/2014/main" id="{0291859C-12A4-4A51-8C6A-30191802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98801"/>
            <a:ext cx="8839200" cy="56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2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52850" y="1409700"/>
          <a:ext cx="4686300" cy="403860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Інститути ЄС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Європейське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співтовариство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Європейське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об'єднання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вугілля і сталі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Європейське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співтовариство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атомної енергії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(розділи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Договору про ЄС)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Спільна зовнішня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політика безпеки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(розділ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Договору про ЄС)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Співробітництво у сфері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охорони порядку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правосуддя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кримінальних справах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(розділ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Договору про ЄС)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Європейських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співтовариств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Процедури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міжурядового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співробітництва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Процедури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міжурядового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співробітництва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09" name="Rectangle 4"/>
          <p:cNvSpPr>
            <a:spLocks noChangeArrowheads="1"/>
          </p:cNvSpPr>
          <p:nvPr/>
        </p:nvSpPr>
        <p:spPr bwMode="auto">
          <a:xfrm>
            <a:off x="1524001" y="0"/>
            <a:ext cx="642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400" b="1">
                <a:cs typeface="Times New Roman" panose="02020603050405020304" pitchFamily="18" charset="0"/>
              </a:rPr>
              <a:t>                                                                 Три опори Європейського Союзу</a:t>
            </a:r>
            <a:endParaRPr lang="ru-RU" sz="1100"/>
          </a:p>
          <a:p>
            <a:endParaRPr lang="ru-RU"/>
          </a:p>
        </p:txBody>
      </p:sp>
      <p:grpSp>
        <p:nvGrpSpPr>
          <p:cNvPr id="8210" name="Group 1"/>
          <p:cNvGrpSpPr>
            <a:grpSpLocks/>
          </p:cNvGrpSpPr>
          <p:nvPr/>
        </p:nvGrpSpPr>
        <p:grpSpPr bwMode="auto">
          <a:xfrm>
            <a:off x="4024314" y="571501"/>
            <a:ext cx="4137025" cy="1306513"/>
            <a:chOff x="1125" y="3407"/>
            <a:chExt cx="6516" cy="2058"/>
          </a:xfrm>
        </p:grpSpPr>
        <p:sp>
          <p:nvSpPr>
            <p:cNvPr id="8212" name="Line 3"/>
            <p:cNvSpPr>
              <a:spLocks noChangeShapeType="1"/>
            </p:cNvSpPr>
            <p:nvPr/>
          </p:nvSpPr>
          <p:spPr bwMode="auto">
            <a:xfrm flipV="1">
              <a:off x="1125" y="3407"/>
              <a:ext cx="3312" cy="20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"/>
            <p:cNvSpPr>
              <a:spLocks noChangeShapeType="1"/>
            </p:cNvSpPr>
            <p:nvPr/>
          </p:nvSpPr>
          <p:spPr bwMode="auto">
            <a:xfrm>
              <a:off x="4437" y="3407"/>
              <a:ext cx="3204" cy="20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1" name="Rectangle 5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5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52626" y="274638"/>
            <a:ext cx="8258175" cy="3683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881189" y="785813"/>
            <a:ext cx="8358187" cy="564356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uk-UA" b="1" dirty="0"/>
              <a:t>Інтеграція економічна</a:t>
            </a:r>
            <a:endParaRPr lang="uk-UA" dirty="0"/>
          </a:p>
          <a:p>
            <a:r>
              <a:rPr lang="uk-UA" dirty="0"/>
              <a:t>Процес, спрямований на формування спільного ринку і проведення спільної політики у визначеному секторі економіки (секторальна або галузева інтеграція), чи в усій економічній сфері країн-учасниць. У останньому випадку мається на увазі загальна економічна інтеграція, що супроводжується уніфікацією валютної, податкової, соціальної й антикризової політики.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b="1" dirty="0"/>
              <a:t>Інтеграція європейська</a:t>
            </a:r>
            <a:endParaRPr lang="uk-UA" dirty="0"/>
          </a:p>
          <a:p>
            <a:r>
              <a:rPr lang="uk-UA" dirty="0"/>
              <a:t>Процес, завдяки якому європейські держави і суспільства об’єднують свої політичні, економічні та соціальні структури в загальний комплекс; кінцевий продукт цього об’єднання може вилитися у формальний політичний та економічний союз або - у неформальну конфедерацію держав.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b="1" dirty="0"/>
              <a:t>Інтеграція політична</a:t>
            </a:r>
            <a:endParaRPr lang="uk-UA" dirty="0"/>
          </a:p>
          <a:p>
            <a:r>
              <a:rPr lang="uk-UA" dirty="0"/>
              <a:t>Процес поширення на країни-учасниці влади спільних наднаціональних інституцій, які здійснюють спільні повноваження у сферах, делегованих ним у спільних інтересах країнами-учасницями.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64027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ÑÐµÐ¼Ð° Ð¸Ð½ÑÑÐ¸ÑÑÑÑ ÐµÐ²ÑÐ¾Ð¿ÐµÐ¹ÑÐºÐ¾Ð³Ð¾ Ð¾Ð±ÑÐµÐ´Ð¸Ð½ÐµÐ½Ð¸Ñ ÑÐ³Ð»Ñ Ð¸ ÑÑÐ°Ð»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1" y="242927"/>
            <a:ext cx="7670955" cy="58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64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Ð°ÑÑÐ¸Ð½ÐºÐ¸ Ð¿Ð¾ Ð·Ð°Ð¿ÑÐ¾ÑÑ ÑÑÐµÐ¼Ð° ÑÐ½ÑÑÐ¸ÑÑÑÐ¸ ÐÐÐÐ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61" y="-1"/>
            <a:ext cx="7404514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7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F6E4950-5939-4CDA-B5BD-A14E89EF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59"/>
            <a:ext cx="7858539" cy="60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C9D79-AA18-4A92-BD5E-FDFE64420619}"/>
              </a:ext>
            </a:extLst>
          </p:cNvPr>
          <p:cNvSpPr txBox="1"/>
          <p:nvPr/>
        </p:nvSpPr>
        <p:spPr>
          <a:xfrm>
            <a:off x="7964556" y="267082"/>
            <a:ext cx="408166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Держави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-члени    ЄС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Arial" panose="020B0604020202020204" pitchFamily="34" charset="0"/>
              </a:rPr>
              <a:t>Держава-член, яка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повідомила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про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намір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3" tooltip="Вихід із Європейського Союз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вийти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3" tooltip="Вихід із Європейського Союз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 ЄС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: 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4" tooltip="Вихід Великої Британії з Європейського союз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Велика 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4" tooltip="Вихід Великої Британії з Європейського союз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Британія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 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Кандидати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: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5" tooltip="Албан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Албанія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6" tooltip="Північна Македон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Північна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6" tooltip="Північна Македон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6" tooltip="Північна Македон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Македонія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7" tooltip="Чорного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Чорногорія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8" tooltip="Відносини Сербія — Є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Сербія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і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9" tooltip="Туречч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Туреччина</a:t>
            </a:r>
            <a:endParaRPr lang="ru-RU" sz="2000" b="0" i="0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Потенційні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кандидати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які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подали заявку на членство: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0" tooltip="Боснія і Герцегов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Боснія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10" tooltip="Боснія і Герцегов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і Герцеговина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 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Держави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-члени ЄАВТ: 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1" tooltip="Ісланд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Ісландія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2" tooltip="Норвег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Норвегія</a:t>
            </a:r>
            <a:r>
              <a:rPr lang="ru-RU" sz="2000" strike="noStrike" dirty="0">
                <a:latin typeface="Arial" panose="020B0604020202020204" pitchFamily="34" charset="0"/>
              </a:rPr>
              <a:t>, 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3" tooltip="Швейца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Швейцарія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,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Ліхтенштейн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. 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Держави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які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підписали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14" tooltip="Угода про асоціацію з Європейським Союз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Угоду про 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4" tooltip="Угода про асоціацію з Європейським Союз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асоціацію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14" tooltip="Угода про асоціацію з Європейським Союз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 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4" tooltip="Угода про асоціацію з Європейським Союз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Європейським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14" tooltip="Угода про асоціацію з Європейським Союз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Союзом</a:t>
            </a:r>
            <a:r>
              <a:rPr lang="ru-RU" sz="2000" b="0" i="0" strike="noStrike" dirty="0">
                <a:effectLst/>
                <a:latin typeface="Arial" panose="020B0604020202020204" pitchFamily="34" charset="0"/>
              </a:rPr>
              <a:t>: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5" tooltip="Грузія та Європейський Сою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Грузія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>
                <a:effectLst/>
                <a:latin typeface="Arial" panose="020B0604020202020204" pitchFamily="34" charset="0"/>
                <a:hlinkClick r:id="rId16" tooltip="Молдова і Європейський Сою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Молдова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та </a:t>
            </a:r>
            <a:r>
              <a:rPr lang="ru-RU" sz="2000" b="0" i="0" strike="noStrike" dirty="0" err="1">
                <a:effectLst/>
                <a:latin typeface="Arial" panose="020B0604020202020204" pitchFamily="34" charset="0"/>
                <a:hlinkClick r:id="rId17" tooltip="Україна і Європейський Сою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Україна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/>
              </a:rPr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57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Інституції європейського союзу - online presentation">
            <a:extLst>
              <a:ext uri="{FF2B5EF4-FFF2-40B4-BE49-F238E27FC236}">
                <a16:creationId xmlns:a16="http://schemas.microsoft.com/office/drawing/2014/main" id="{588E693A-6224-47C5-BB81-EE360C46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8475477" cy="63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3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6496" y="451343"/>
            <a:ext cx="73066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 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Ріхард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Ніколас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Куденгофе-Калерґі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(1894-1972)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Coudenhove-Kalergi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Nicolaus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 засновник Пан'європейського руху (1923), генеральний секретар Європейського парламентського союзу  (1947), перший лауреат премії Карла Великого за видатний внесок у європейську інтеграцію. Автор ідеї, яку пізніше розвинув 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Ж.Моне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 оприлюднив 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Р.Шуман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 об’єднання вугільних і сталеливарних ресурсів Франції та Німеччини. Завдяки його зусиллям 1926 року перший конгрес Пан'європейського руху у Відні зібрав 2000 учасників з 24 країн. У своїй промові на конгресі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Куденгофе-Калерґі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вперше висловив ідею «Сполучених Штатів Європи», підхоплену після ІІ Світової війни В. Черчиллем</a:t>
            </a:r>
            <a:r>
              <a:rPr lang="ru-RU" dirty="0"/>
              <a:t>. 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1947 року в місті 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Гштаді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(Швейцарія) заснував Європейський парламентський союз з метою розробки європейської Конституції. Європейський конгрес 1948 року в Гаазі об’єднав різні організації, зокрема і Європейський парламентський союз, у «Європейський рух». В 1952-1965 рр.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Куденгофе-Калерґі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був його почесним президентом.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oudenhove-Kalergi 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lag of Austr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lag of the Czech Republic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lag of Franc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6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Ð°ÑÑÐ¸Ð½ÐºÐ¸ Ð¿Ð¾ Ð·Ð°Ð¿ÑÐ¾ÑÑ Ð¶Ð°Ð½ Ð¼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" y="280115"/>
            <a:ext cx="3648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upload.wikimedia.org/wikipedia/commons/thumb/9/92/DBP_1977_926_Jean_Monnet.jpg/1024px-DBP_1977_926_Jean_Mon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67" y="280115"/>
            <a:ext cx="4632198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3954" y="3477295"/>
            <a:ext cx="79290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u="sng" dirty="0">
                <a:solidFill>
                  <a:srgbClr val="222222"/>
                </a:solidFill>
                <a:latin typeface="Arial" panose="020B0604020202020204" pitchFamily="34" charset="0"/>
                <a:hlinkClick r:id="rId4" tooltip="9 листопада"/>
              </a:rPr>
              <a:t>Жан Моне </a:t>
            </a:r>
            <a:r>
              <a:rPr lang="uk-UA" u="sng" dirty="0">
                <a:solidFill>
                  <a:srgbClr val="222222"/>
                </a:solidFill>
                <a:latin typeface="Arial" panose="020B0604020202020204" pitchFamily="34" charset="0"/>
                <a:hlinkClick r:id="rId4" tooltip="9 листопада"/>
              </a:rPr>
              <a:t>(09.1</a:t>
            </a:r>
            <a:r>
              <a:rPr lang="uk-UA" u="sng" dirty="0">
                <a:latin typeface="Arial" panose="020B0604020202020204" pitchFamily="34" charset="0"/>
                <a:hlinkClick r:id="rId4" tooltip="9 листопада"/>
              </a:rPr>
              <a:t>1</a:t>
            </a:r>
            <a:r>
              <a:rPr lang="uk-UA" u="sng" dirty="0">
                <a:latin typeface="Arial" panose="020B0604020202020204" pitchFamily="34" charset="0"/>
              </a:rPr>
              <a:t>.</a:t>
            </a:r>
            <a:r>
              <a:rPr lang="uk-UA" u="sng" dirty="0">
                <a:latin typeface="Arial" panose="020B0604020202020204" pitchFamily="34" charset="0"/>
                <a:hlinkClick r:id="rId5" tooltip="1888"/>
              </a:rPr>
              <a:t>1888</a:t>
            </a:r>
            <a:r>
              <a:rPr lang="uk-UA" dirty="0">
                <a:latin typeface="Arial" panose="020B0604020202020204" pitchFamily="34" charset="0"/>
              </a:rPr>
              <a:t>, </a:t>
            </a:r>
            <a:r>
              <a:rPr lang="uk-UA" dirty="0">
                <a:latin typeface="Arial" panose="020B0604020202020204" pitchFamily="34" charset="0"/>
                <a:hlinkClick r:id="rId6" tooltip="Коньяк (Шаранта)"/>
              </a:rPr>
              <a:t>Коньяк</a:t>
            </a:r>
            <a:r>
              <a:rPr lang="uk-UA" dirty="0">
                <a:latin typeface="Arial" panose="020B0604020202020204" pitchFamily="34" charset="0"/>
              </a:rPr>
              <a:t>, </a:t>
            </a:r>
            <a:r>
              <a:rPr lang="uk-UA" dirty="0" err="1">
                <a:latin typeface="Arial" panose="020B0604020202020204" pitchFamily="34" charset="0"/>
                <a:hlinkClick r:id="rId7" tooltip="Шаранта"/>
              </a:rPr>
              <a:t>Шаранта</a:t>
            </a:r>
            <a:r>
              <a:rPr lang="uk-UA" dirty="0">
                <a:latin typeface="Arial" panose="020B0604020202020204" pitchFamily="34" charset="0"/>
              </a:rPr>
              <a:t> — </a:t>
            </a:r>
            <a:r>
              <a:rPr lang="uk-UA" dirty="0">
                <a:latin typeface="Arial" panose="020B0604020202020204" pitchFamily="34" charset="0"/>
                <a:hlinkClick r:id="rId8" tooltip="16 березня"/>
              </a:rPr>
              <a:t>16.03</a:t>
            </a:r>
            <a:r>
              <a:rPr lang="uk-UA" dirty="0">
                <a:latin typeface="Arial" panose="020B0604020202020204" pitchFamily="34" charset="0"/>
              </a:rPr>
              <a:t>.</a:t>
            </a:r>
            <a:r>
              <a:rPr lang="uk-UA" dirty="0">
                <a:latin typeface="Arial" panose="020B0604020202020204" pitchFamily="34" charset="0"/>
                <a:hlinkClick r:id="rId9" tooltip="1979"/>
              </a:rPr>
              <a:t>1979</a:t>
            </a:r>
            <a:r>
              <a:rPr lang="uk-UA" dirty="0">
                <a:latin typeface="Arial" panose="020B0604020202020204" pitchFamily="34" charset="0"/>
              </a:rPr>
              <a:t>, </a:t>
            </a:r>
            <a:r>
              <a:rPr lang="uk-UA" dirty="0">
                <a:latin typeface="Arial" panose="020B0604020202020204" pitchFamily="34" charset="0"/>
                <a:hlinkClick r:id="rId10" tooltip="Париж"/>
              </a:rPr>
              <a:t>Париж</a:t>
            </a:r>
            <a:r>
              <a:rPr lang="uk-UA" dirty="0">
                <a:latin typeface="Arial" panose="020B0604020202020204" pitchFamily="34" charset="0"/>
              </a:rPr>
              <a:t>)—економіст, політик, </a:t>
            </a:r>
            <a:r>
              <a:rPr lang="uk-UA" dirty="0">
                <a:solidFill>
                  <a:srgbClr val="222222"/>
                </a:solidFill>
                <a:latin typeface="Arial" panose="020B0604020202020204" pitchFamily="34" charset="0"/>
              </a:rPr>
              <a:t>почав кар’єру на чолі родинного коньячного виробництва в містечку </a:t>
            </a:r>
            <a:r>
              <a:rPr lang="uk-UA" dirty="0">
                <a:solidFill>
                  <a:srgbClr val="0B0080"/>
                </a:solidFill>
                <a:latin typeface="Arial" panose="020B0604020202020204" pitchFamily="34" charset="0"/>
                <a:hlinkClick r:id="rId11" tooltip="Коньяк"/>
              </a:rPr>
              <a:t>Коньяк</a:t>
            </a:r>
            <a:r>
              <a:rPr lang="uk-UA" dirty="0">
                <a:solidFill>
                  <a:srgbClr val="222222"/>
                </a:solidFill>
                <a:latin typeface="Arial" panose="020B0604020202020204" pitchFamily="34" charset="0"/>
              </a:rPr>
              <a:t>. У 1930-х роках був заступником Генерального секретаря Ліги націй. У 1947-49 рр. очолював французький Національний економічний план і брав участь у  плануванні за кількох різних кабінетів міністрів. Він палко вірив у повномасштабне європейське об’єднання - політичне, військове та економічне. Моне був наступником Аристида </a:t>
            </a:r>
            <a:r>
              <a:rPr lang="uk-UA" dirty="0" err="1">
                <a:solidFill>
                  <a:srgbClr val="222222"/>
                </a:solidFill>
                <a:latin typeface="Arial" panose="020B0604020202020204" pitchFamily="34" charset="0"/>
              </a:rPr>
              <a:t>Бріана</a:t>
            </a:r>
            <a:r>
              <a:rPr lang="uk-UA" dirty="0">
                <a:solidFill>
                  <a:srgbClr val="222222"/>
                </a:solidFill>
                <a:latin typeface="Arial" panose="020B0604020202020204" pitchFamily="34" charset="0"/>
              </a:rPr>
              <a:t> й дістав прізвисько "батько Європи". Автор вислову: "Європи ніколи не було, - Європу ще треба створити"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902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¶Ð°Ð½ Ð¼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260988"/>
            <a:ext cx="7959142" cy="59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“Метод Моне”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Економічна</a:t>
            </a:r>
            <a:r>
              <a:rPr lang="ru-RU" sz="2400" dirty="0"/>
              <a:t> </a:t>
            </a:r>
            <a:r>
              <a:rPr lang="ru-RU" sz="2400" dirty="0" err="1"/>
              <a:t>інтеграція</a:t>
            </a:r>
            <a:r>
              <a:rPr lang="ru-RU" sz="2400" dirty="0"/>
              <a:t> повинна </a:t>
            </a:r>
            <a:r>
              <a:rPr lang="ru-RU" sz="2400" dirty="0" err="1"/>
              <a:t>випереджати</a:t>
            </a:r>
            <a:r>
              <a:rPr lang="ru-RU" sz="2400" dirty="0"/>
              <a:t> </a:t>
            </a:r>
            <a:r>
              <a:rPr lang="ru-RU" sz="2400" dirty="0" err="1"/>
              <a:t>політичне</a:t>
            </a:r>
            <a:r>
              <a:rPr lang="ru-RU" sz="2400" dirty="0"/>
              <a:t> </a:t>
            </a:r>
            <a:r>
              <a:rPr lang="ru-RU" sz="2400" dirty="0" err="1"/>
              <a:t>об’єднання</a:t>
            </a:r>
            <a:r>
              <a:rPr lang="ru-RU" sz="2400" dirty="0"/>
              <a:t>: </a:t>
            </a:r>
            <a:r>
              <a:rPr lang="ru-RU" sz="2400" dirty="0" err="1"/>
              <a:t>інтеграція</a:t>
            </a:r>
            <a:r>
              <a:rPr lang="ru-RU" sz="2400" dirty="0"/>
              <a:t> повинна </a:t>
            </a:r>
            <a:r>
              <a:rPr lang="ru-RU" sz="2400" dirty="0" err="1"/>
              <a:t>відбуватись</a:t>
            </a:r>
            <a:r>
              <a:rPr lang="ru-RU" sz="2400" dirty="0"/>
              <a:t> </a:t>
            </a:r>
            <a:r>
              <a:rPr lang="ru-RU" sz="2400" dirty="0" err="1"/>
              <a:t>знизу</a:t>
            </a:r>
            <a:r>
              <a:rPr lang="ru-RU" sz="2400" dirty="0"/>
              <a:t> догори, а не </a:t>
            </a:r>
            <a:r>
              <a:rPr lang="ru-RU" sz="2400" dirty="0" err="1"/>
              <a:t>навпаки</a:t>
            </a:r>
            <a:r>
              <a:rPr lang="ru-RU" sz="24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принцип </a:t>
            </a:r>
            <a:r>
              <a:rPr lang="ru-RU" sz="2400" dirty="0" err="1"/>
              <a:t>наднаціональності</a:t>
            </a:r>
            <a:r>
              <a:rPr lang="ru-RU" sz="2400" dirty="0"/>
              <a:t>: передача </a:t>
            </a:r>
            <a:r>
              <a:rPr lang="ru-RU" sz="2400" dirty="0" err="1"/>
              <a:t>національними</a:t>
            </a:r>
            <a:r>
              <a:rPr lang="ru-RU" sz="2400" dirty="0"/>
              <a:t> державами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суверенітету</a:t>
            </a:r>
            <a:r>
              <a:rPr lang="ru-RU" sz="2400" dirty="0"/>
              <a:t> </a:t>
            </a:r>
            <a:r>
              <a:rPr lang="ru-RU" sz="2400" dirty="0" err="1"/>
              <a:t>наднаціональним</a:t>
            </a:r>
            <a:r>
              <a:rPr lang="ru-RU" sz="2400" dirty="0"/>
              <a:t> </a:t>
            </a:r>
            <a:r>
              <a:rPr lang="ru-RU" sz="2400" dirty="0" err="1"/>
              <a:t>інститутам</a:t>
            </a:r>
            <a:r>
              <a:rPr lang="ru-RU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Під час</a:t>
            </a:r>
            <a:r>
              <a:rPr lang="ru-RU" sz="2400" dirty="0"/>
              <a:t> </a:t>
            </a:r>
            <a:r>
              <a:rPr lang="ru-RU" sz="2400" dirty="0" err="1"/>
              <a:t>інтеграційного</a:t>
            </a:r>
            <a:r>
              <a:rPr lang="ru-RU" sz="2400" dirty="0"/>
              <a:t> </a:t>
            </a:r>
            <a:r>
              <a:rPr lang="ru-RU" sz="2400" dirty="0" err="1"/>
              <a:t>будівництва</a:t>
            </a:r>
            <a:r>
              <a:rPr lang="ru-RU" sz="2400" dirty="0"/>
              <a:t> треба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прості</a:t>
            </a:r>
            <a:r>
              <a:rPr lang="ru-RU" sz="2400" dirty="0"/>
              <a:t> </a:t>
            </a:r>
            <a:r>
              <a:rPr lang="ru-RU" sz="2400" dirty="0" err="1"/>
              <a:t>задачі</a:t>
            </a:r>
            <a:r>
              <a:rPr lang="ru-RU" sz="2400" dirty="0"/>
              <a:t>,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згода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, і на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базі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передумови</a:t>
            </a:r>
            <a:r>
              <a:rPr lang="ru-RU" sz="2400" dirty="0"/>
              <a:t> для </a:t>
            </a:r>
            <a:r>
              <a:rPr lang="ru-RU" sz="2400" dirty="0" err="1"/>
              <a:t>розв’язання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складних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,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існували</a:t>
            </a:r>
            <a:r>
              <a:rPr lang="ru-RU" sz="2400" dirty="0"/>
              <a:t> </a:t>
            </a:r>
            <a:r>
              <a:rPr lang="ru-RU" sz="2400" dirty="0" err="1"/>
              <a:t>розбіжності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важко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розв’язати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1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38312" y="0"/>
            <a:ext cx="892968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Паризький договір про заснування ЄОВС  1951 р.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Римські договори про заснування ЄЕС і Євратому 1957 р.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 err="1"/>
              <a:t>Брюссельський</a:t>
            </a:r>
            <a:r>
              <a:rPr lang="ru-RU" sz="2400" dirty="0"/>
              <a:t> </a:t>
            </a:r>
            <a:r>
              <a:rPr lang="ru-RU" sz="2400" dirty="0" err="1"/>
              <a:t>договір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заснував</a:t>
            </a:r>
            <a:r>
              <a:rPr lang="ru-RU" sz="2400" dirty="0"/>
              <a:t> </a:t>
            </a:r>
            <a:r>
              <a:rPr lang="ru-RU" sz="2400" dirty="0" err="1"/>
              <a:t>єдину</a:t>
            </a:r>
            <a:r>
              <a:rPr lang="ru-RU" sz="2400" dirty="0"/>
              <a:t> Раду і </a:t>
            </a:r>
            <a:r>
              <a:rPr lang="ru-RU" sz="2400" dirty="0" err="1"/>
              <a:t>єдину</a:t>
            </a:r>
            <a:r>
              <a:rPr lang="ru-RU" sz="2400" dirty="0"/>
              <a:t> </a:t>
            </a:r>
            <a:r>
              <a:rPr lang="ru-RU" sz="2400" dirty="0" err="1"/>
              <a:t>Комісію</a:t>
            </a:r>
            <a:r>
              <a:rPr lang="ru-RU" sz="2400" dirty="0"/>
              <a:t> ЄЕС (</a:t>
            </a:r>
            <a:r>
              <a:rPr lang="ru-RU" sz="2400" dirty="0" err="1"/>
              <a:t>Договір</a:t>
            </a:r>
            <a:r>
              <a:rPr lang="ru-RU" sz="2400" dirty="0"/>
              <a:t> про </a:t>
            </a:r>
            <a:r>
              <a:rPr lang="ru-RU" sz="2400" dirty="0" err="1"/>
              <a:t>злиття</a:t>
            </a:r>
            <a:r>
              <a:rPr lang="ru-RU" sz="2400" dirty="0"/>
              <a:t>) 1965 р.,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 err="1"/>
              <a:t>Бюджетний</a:t>
            </a:r>
            <a:r>
              <a:rPr lang="ru-RU" sz="2400" dirty="0"/>
              <a:t> </a:t>
            </a:r>
            <a:r>
              <a:rPr lang="ru-RU" sz="2400" dirty="0" err="1"/>
              <a:t>договір</a:t>
            </a:r>
            <a:r>
              <a:rPr lang="ru-RU" sz="2400" dirty="0"/>
              <a:t> 1970 р.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 err="1"/>
              <a:t>Брюссельський</a:t>
            </a:r>
            <a:r>
              <a:rPr lang="ru-RU" sz="2400" dirty="0"/>
              <a:t>  </a:t>
            </a:r>
            <a:r>
              <a:rPr lang="ru-RU" sz="2400" dirty="0" err="1"/>
              <a:t>договір</a:t>
            </a:r>
            <a:r>
              <a:rPr lang="ru-RU" sz="2400" dirty="0"/>
              <a:t> 1975 </a:t>
            </a:r>
            <a:r>
              <a:rPr lang="ru-RU" sz="2400" dirty="0" err="1"/>
              <a:t>р.заснував</a:t>
            </a:r>
            <a:r>
              <a:rPr lang="ru-RU" sz="2400" dirty="0"/>
              <a:t> </a:t>
            </a:r>
            <a:r>
              <a:rPr lang="ru-RU" sz="2400" dirty="0" err="1"/>
              <a:t>Рахункову</a:t>
            </a:r>
            <a:r>
              <a:rPr lang="ru-RU" sz="2400" dirty="0"/>
              <a:t> палату,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Акт про проведення прямих виборів депутатів Європейського Парламенту 1976 р.,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Єдиний європейський акт 1986 р.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Маастрихтський договір про заснування Європейського Союзу 1992 р.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Амстердамський договір 1997 р.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Ніццький договір 2001 р.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sz="2400" dirty="0"/>
              <a:t>Лісабонський договір про реформування 2007 р.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42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86738" cy="654050"/>
          </a:xfrm>
        </p:spPr>
        <p:txBody>
          <a:bodyPr>
            <a:normAutofit fontScale="90000"/>
          </a:bodyPr>
          <a:lstStyle/>
          <a:p>
            <a:r>
              <a:rPr lang="ru-RU"/>
              <a:t>Договір про ЄОВС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809750" y="1143001"/>
            <a:ext cx="8858250" cy="5572125"/>
          </a:xfrm>
        </p:spPr>
        <p:txBody>
          <a:bodyPr/>
          <a:lstStyle/>
          <a:p>
            <a:r>
              <a:rPr lang="ru-RU" sz="1800" b="1" i="1"/>
              <a:t>Вище правління</a:t>
            </a:r>
            <a:r>
              <a:rPr lang="ru-RU" sz="1800" b="1"/>
              <a:t> </a:t>
            </a:r>
            <a:r>
              <a:rPr lang="ru-RU" sz="1800"/>
              <a:t>- виконавчий, колегіальний, не залежний від урядів наднаціональний орган, який мав можливість прийняття рішень. Складався з восьми членів, призначених за спільною згодою країн-членів на шість років, а також дев’ятого, який кооптувався іншими вісьмома. Перший президент - Ж. Монне (1952-1955 роки);</a:t>
            </a:r>
          </a:p>
          <a:p>
            <a:r>
              <a:rPr lang="ru-RU" sz="1800" b="1" i="1"/>
              <a:t>Рада міністрів</a:t>
            </a:r>
            <a:r>
              <a:rPr lang="ru-RU" sz="1800" b="1"/>
              <a:t> </a:t>
            </a:r>
            <a:r>
              <a:rPr lang="ru-RU" sz="1800"/>
              <a:t>- представляла уряди для координації діяльності Вищого правління з економічною політикою окремих країн. Одностайне схвалення Радою або прийняте більшістю голосів залишалося необхідною умовою для прийняття важливих рішень, що обмежувало федеративний характер інституційної системи ЄСВС. Створена на пропозицію країн Бенілюксу;</a:t>
            </a:r>
          </a:p>
          <a:p>
            <a:r>
              <a:rPr lang="ru-RU" sz="1800" b="1" i="1"/>
              <a:t>Асамблея</a:t>
            </a:r>
            <a:r>
              <a:rPr lang="ru-RU" sz="1800" b="1"/>
              <a:t> </a:t>
            </a:r>
            <a:r>
              <a:rPr lang="ru-RU" sz="1800"/>
              <a:t>- призначалася національними парламентами держав-членів для здійснення демократичного контролю за Вищим правлінням. Не володіла законодавчими й бюджетними можливостями, але могла висловлювати вотум недовіри і зміщувати Вище правління двома третинами голосів;</a:t>
            </a:r>
          </a:p>
          <a:p>
            <a:r>
              <a:rPr lang="ru-RU" sz="1800" b="1" i="1"/>
              <a:t>Суд</a:t>
            </a:r>
            <a:r>
              <a:rPr lang="ru-RU" sz="1800" b="1"/>
              <a:t> </a:t>
            </a:r>
            <a:r>
              <a:rPr lang="ru-RU" sz="1800"/>
              <a:t>- складався з призначених урядами, але не залежних від них</a:t>
            </a:r>
            <a:br>
              <a:rPr lang="ru-RU" sz="1800"/>
            </a:br>
            <a:r>
              <a:rPr lang="ru-RU" sz="1800"/>
              <a:t>шістьох суддів, які повинні були вирішувати спірні питання і могли анулювати рішення органів ЄСВС;</a:t>
            </a:r>
          </a:p>
          <a:p>
            <a:r>
              <a:rPr lang="ru-RU" sz="1800" b="1" i="1"/>
              <a:t>Консультативний комітет</a:t>
            </a:r>
            <a:r>
              <a:rPr lang="ru-RU" sz="1800" b="1"/>
              <a:t> - </a:t>
            </a:r>
            <a:r>
              <a:rPr lang="ru-RU" sz="1800"/>
              <a:t>без можливостей прийняття рішень; представляв виробників, робітників, комерсантів і споживачів.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7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4557E-627F-4056-A079-BF852B17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12072730" cy="1311965"/>
          </a:xfrm>
        </p:spPr>
        <p:txBody>
          <a:bodyPr/>
          <a:lstStyle/>
          <a:p>
            <a:r>
              <a:rPr lang="uk-UA" b="1" dirty="0"/>
              <a:t>Етап секторальної інтеграції (1952-1958 рр.)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A6030-52AB-4CD1-81CD-B48D41D7A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Засновано ЄОВС</a:t>
            </a:r>
          </a:p>
          <a:p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перехідного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(1952-1958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р.р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союз і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запроваджений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тариф”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тарифів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12-28% до 6%.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упроваджений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1954 і 1961 роками.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підписала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ЄОВС угоду про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1954 р. і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тарифну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угоду в 1957 р.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8424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2576</TotalTime>
  <Words>1334</Words>
  <Application>Microsoft Office PowerPoint</Application>
  <PresentationFormat>Широкоэкранный</PresentationFormat>
  <Paragraphs>116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Times New Roman</vt:lpstr>
      <vt:lpstr>Ретро</vt:lpstr>
      <vt:lpstr> Лекції 1-2. Інституційна система ЄС як основа європейського врядування – 4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“Метод Моне” </vt:lpstr>
      <vt:lpstr>Презентация PowerPoint</vt:lpstr>
      <vt:lpstr>Договір про ЄОВС </vt:lpstr>
      <vt:lpstr>Етап секторальної інтеграції (1952-1958 рр.)</vt:lpstr>
      <vt:lpstr>Перехідний етап європейської інтеграції (1958-1968 рр.)</vt:lpstr>
      <vt:lpstr>Презентация PowerPoint</vt:lpstr>
      <vt:lpstr>Брюссельский Договір (1965)</vt:lpstr>
      <vt:lpstr>Етап пошуків шляхів поглиблення європейської інтеграції (1969-1975 рр.)</vt:lpstr>
      <vt:lpstr>Бюджетний договір (1970)</vt:lpstr>
      <vt:lpstr>Люксембурзький Договір (1975)</vt:lpstr>
      <vt:lpstr>Кризовий етап у розвитку ЄЕС (1973-1984 рр.)</vt:lpstr>
      <vt:lpstr>Етап заснування, розширення Європейського Союзу (кінець 80-х рр. – 2009 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Лекції 1-2. Інституційна система ЄС як основа європейського врядування – 4 год. </dc:title>
  <dc:creator>User</dc:creator>
  <cp:lastModifiedBy>Шинкаренко Тетяна Іванівна</cp:lastModifiedBy>
  <cp:revision>44</cp:revision>
  <dcterms:created xsi:type="dcterms:W3CDTF">2018-09-01T06:46:37Z</dcterms:created>
  <dcterms:modified xsi:type="dcterms:W3CDTF">2021-09-09T07:39:31Z</dcterms:modified>
</cp:coreProperties>
</file>