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1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2" r:id="rId24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Помірний стиль 2 –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Стиль із теми 1 –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6D9F66E-5EB9-4882-86FB-DCBF35E3C3E4}" styleName="Помірний стиль 4 –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F88C8-9103-4101-8B02-1DAFDC4DA64F}" type="datetimeFigureOut">
              <a:rPr lang="uk-UA" smtClean="0"/>
              <a:t>17.10.2023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0047-AAF2-45D1-B9B0-F62C9786068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2057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F88C8-9103-4101-8B02-1DAFDC4DA64F}" type="datetimeFigureOut">
              <a:rPr lang="uk-UA" smtClean="0"/>
              <a:t>17.10.2023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0047-AAF2-45D1-B9B0-F62C9786068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4171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F88C8-9103-4101-8B02-1DAFDC4DA64F}" type="datetimeFigureOut">
              <a:rPr lang="uk-UA" smtClean="0"/>
              <a:t>17.10.2023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0047-AAF2-45D1-B9B0-F62C9786068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56449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F88C8-9103-4101-8B02-1DAFDC4DA64F}" type="datetimeFigureOut">
              <a:rPr lang="uk-UA" smtClean="0"/>
              <a:t>17.10.2023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0047-AAF2-45D1-B9B0-F62C9786068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6635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F88C8-9103-4101-8B02-1DAFDC4DA64F}" type="datetimeFigureOut">
              <a:rPr lang="uk-UA" smtClean="0"/>
              <a:t>17.10.2023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0047-AAF2-45D1-B9B0-F62C9786068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2727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F88C8-9103-4101-8B02-1DAFDC4DA64F}" type="datetimeFigureOut">
              <a:rPr lang="uk-UA" smtClean="0"/>
              <a:t>17.10.2023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0047-AAF2-45D1-B9B0-F62C9786068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50103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F88C8-9103-4101-8B02-1DAFDC4DA64F}" type="datetimeFigureOut">
              <a:rPr lang="uk-UA" smtClean="0"/>
              <a:t>17.10.2023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0047-AAF2-45D1-B9B0-F62C9786068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0551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F88C8-9103-4101-8B02-1DAFDC4DA64F}" type="datetimeFigureOut">
              <a:rPr lang="uk-UA" smtClean="0"/>
              <a:t>17.10.2023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0047-AAF2-45D1-B9B0-F62C9786068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6673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F88C8-9103-4101-8B02-1DAFDC4DA64F}" type="datetimeFigureOut">
              <a:rPr lang="uk-UA" smtClean="0"/>
              <a:t>17.10.2023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0047-AAF2-45D1-B9B0-F62C9786068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2936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F88C8-9103-4101-8B02-1DAFDC4DA64F}" type="datetimeFigureOut">
              <a:rPr lang="uk-UA" smtClean="0"/>
              <a:t>17.10.2023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0047-AAF2-45D1-B9B0-F62C9786068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3263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F88C8-9103-4101-8B02-1DAFDC4DA64F}" type="datetimeFigureOut">
              <a:rPr lang="uk-UA" smtClean="0"/>
              <a:t>17.10.2023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0047-AAF2-45D1-B9B0-F62C9786068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1690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F88C8-9103-4101-8B02-1DAFDC4DA64F}" type="datetimeFigureOut">
              <a:rPr lang="uk-UA" smtClean="0"/>
              <a:t>17.10.2023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B0047-AAF2-45D1-B9B0-F62C9786068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1543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6968" y="1472185"/>
            <a:ext cx="10094976" cy="1635442"/>
          </a:xfrm>
        </p:spPr>
        <p:txBody>
          <a:bodyPr>
            <a:noAutofit/>
          </a:bodyPr>
          <a:lstStyle/>
          <a:p>
            <a:r>
              <a:rPr lang="uk-UA" sz="4400" b="1" dirty="0">
                <a:solidFill>
                  <a:schemeClr val="accent6"/>
                </a:solidFill>
                <a:latin typeface="Georgia" charset="0"/>
                <a:ea typeface="Georgia" charset="0"/>
                <a:cs typeface="Georgia" charset="0"/>
              </a:rPr>
              <a:t>Моделювання та прогнозування в міжнародних відносинах</a:t>
            </a:r>
          </a:p>
        </p:txBody>
      </p:sp>
    </p:spTree>
    <p:extLst>
      <p:ext uri="{BB962C8B-B14F-4D97-AF65-F5344CB8AC3E}">
        <p14:creationId xmlns:p14="http://schemas.microsoft.com/office/powerpoint/2010/main" val="290174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кутник 8"/>
          <p:cNvSpPr/>
          <p:nvPr/>
        </p:nvSpPr>
        <p:spPr>
          <a:xfrm>
            <a:off x="766050" y="1692404"/>
            <a:ext cx="958495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Предметом імітації в іграх є економічні, правові, соціокультурні та природні фактори, які структурують взаємовідносини між людьми в процесі їх практичної діяльності. </a:t>
            </a:r>
            <a:endParaRPr lang="uk-UA" sz="2800" dirty="0"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766050" y="762206"/>
            <a:ext cx="3809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dirty="0">
                <a:solidFill>
                  <a:schemeClr val="accent6"/>
                </a:solidFill>
                <a:latin typeface="Georgia" charset="0"/>
                <a:ea typeface="Georgia" charset="0"/>
                <a:cs typeface="Georgia" charset="0"/>
              </a:rPr>
              <a:t>Імітаційні моделі</a:t>
            </a:r>
          </a:p>
        </p:txBody>
      </p:sp>
    </p:spTree>
    <p:extLst>
      <p:ext uri="{BB962C8B-B14F-4D97-AF65-F5344CB8AC3E}">
        <p14:creationId xmlns:p14="http://schemas.microsoft.com/office/powerpoint/2010/main" val="423863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/>
          <p:cNvSpPr/>
          <p:nvPr/>
        </p:nvSpPr>
        <p:spPr>
          <a:xfrm>
            <a:off x="766050" y="762206"/>
            <a:ext cx="3809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dirty="0">
                <a:solidFill>
                  <a:schemeClr val="accent6"/>
                </a:solidFill>
                <a:latin typeface="Georgia" charset="0"/>
                <a:ea typeface="Georgia" charset="0"/>
                <a:cs typeface="Georgia" charset="0"/>
              </a:rPr>
              <a:t>Імітаційні моделі</a:t>
            </a:r>
          </a:p>
        </p:txBody>
      </p:sp>
      <p:sp>
        <p:nvSpPr>
          <p:cNvPr id="2" name="Прямокутник 1"/>
          <p:cNvSpPr/>
          <p:nvPr/>
        </p:nvSpPr>
        <p:spPr>
          <a:xfrm>
            <a:off x="766050" y="2681753"/>
            <a:ext cx="1063651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i="1" dirty="0" smtClean="0">
                <a:latin typeface="Georgia" panose="02040502050405020303" pitchFamily="18" charset="0"/>
              </a:rPr>
              <a:t>Моделі системної динаміки </a:t>
            </a:r>
            <a:r>
              <a:rPr lang="uk-UA" sz="2400" dirty="0" smtClean="0">
                <a:latin typeface="Georgia" panose="02040502050405020303" pitchFamily="18" charset="0"/>
              </a:rPr>
              <a:t>(Римський клуб)</a:t>
            </a:r>
          </a:p>
          <a:p>
            <a:r>
              <a:rPr lang="uk-UA" sz="2400" dirty="0" smtClean="0">
                <a:latin typeface="Georgia" panose="02040502050405020303" pitchFamily="18" charset="0"/>
              </a:rPr>
              <a:t>«</a:t>
            </a:r>
            <a:r>
              <a:rPr lang="en-US" sz="2400" dirty="0" smtClean="0">
                <a:latin typeface="Georgia" panose="02040502050405020303" pitchFamily="18" charset="0"/>
              </a:rPr>
              <a:t>World 1», «World 2» </a:t>
            </a:r>
            <a:r>
              <a:rPr lang="uk-UA" sz="2400" dirty="0" smtClean="0">
                <a:latin typeface="Georgia" panose="02040502050405020303" pitchFamily="18" charset="0"/>
              </a:rPr>
              <a:t>і «</a:t>
            </a:r>
            <a:r>
              <a:rPr lang="en-US" sz="2400" dirty="0" smtClean="0">
                <a:latin typeface="Georgia" panose="02040502050405020303" pitchFamily="18" charset="0"/>
              </a:rPr>
              <a:t>World 3» </a:t>
            </a:r>
            <a:endParaRPr lang="ru-RU" sz="2400" dirty="0" smtClean="0">
              <a:latin typeface="Georgia" panose="02040502050405020303" pitchFamily="18" charset="0"/>
            </a:endParaRPr>
          </a:p>
          <a:p>
            <a:r>
              <a:rPr lang="en-US" sz="2400" dirty="0" smtClean="0">
                <a:latin typeface="Georgia" panose="02040502050405020303" pitchFamily="18" charset="0"/>
              </a:rPr>
              <a:t>(</a:t>
            </a:r>
            <a:r>
              <a:rPr lang="uk-UA" sz="2400" dirty="0" smtClean="0">
                <a:latin typeface="Georgia" panose="02040502050405020303" pitchFamily="18" charset="0"/>
              </a:rPr>
              <a:t>професор </a:t>
            </a:r>
            <a:r>
              <a:rPr lang="uk-UA" sz="2400" dirty="0" err="1" smtClean="0">
                <a:latin typeface="Georgia" panose="02040502050405020303" pitchFamily="18" charset="0"/>
              </a:rPr>
              <a:t>Массачусетського</a:t>
            </a:r>
            <a:r>
              <a:rPr lang="uk-UA" sz="2400" dirty="0" smtClean="0">
                <a:latin typeface="Georgia" panose="02040502050405020303" pitchFamily="18" charset="0"/>
              </a:rPr>
              <a:t> технологічного університету Д. </a:t>
            </a:r>
            <a:r>
              <a:rPr lang="uk-UA" sz="2400" dirty="0" err="1" smtClean="0">
                <a:latin typeface="Georgia" panose="02040502050405020303" pitchFamily="18" charset="0"/>
              </a:rPr>
              <a:t>Форрестер</a:t>
            </a:r>
            <a:r>
              <a:rPr lang="uk-UA" sz="2400" dirty="0" smtClean="0">
                <a:latin typeface="Georgia" panose="02040502050405020303" pitchFamily="18" charset="0"/>
              </a:rPr>
              <a:t>)</a:t>
            </a:r>
          </a:p>
          <a:p>
            <a:endParaRPr lang="uk-UA" sz="2400" dirty="0">
              <a:latin typeface="Georgia" panose="02040502050405020303" pitchFamily="18" charset="0"/>
            </a:endParaRPr>
          </a:p>
          <a:p>
            <a:r>
              <a:rPr lang="ru-RU" sz="2400" b="1" i="1" dirty="0" err="1">
                <a:latin typeface="Georgia" panose="02040502050405020303" pitchFamily="18" charset="0"/>
              </a:rPr>
              <a:t>Агентне</a:t>
            </a:r>
            <a:r>
              <a:rPr lang="ru-RU" sz="2400" b="1" i="1" dirty="0">
                <a:latin typeface="Georgia" panose="02040502050405020303" pitchFamily="18" charset="0"/>
              </a:rPr>
              <a:t> </a:t>
            </a:r>
            <a:r>
              <a:rPr lang="ru-RU" sz="2400" b="1" i="1" dirty="0" err="1" smtClean="0">
                <a:latin typeface="Georgia" panose="02040502050405020303" pitchFamily="18" charset="0"/>
              </a:rPr>
              <a:t>моделювання</a:t>
            </a:r>
            <a:endParaRPr lang="ru-RU" sz="2400" dirty="0" err="1" smtClean="0">
              <a:latin typeface="Georgia" panose="02040502050405020303" pitchFamily="18" charset="0"/>
            </a:endParaRPr>
          </a:p>
          <a:p>
            <a:r>
              <a:rPr lang="ru-RU" sz="2400" dirty="0" err="1" smtClean="0">
                <a:latin typeface="Georgia" panose="02040502050405020303" pitchFamily="18" charset="0"/>
              </a:rPr>
              <a:t>Моделювання</a:t>
            </a:r>
            <a:r>
              <a:rPr lang="ru-RU" sz="2400" dirty="0" smtClean="0">
                <a:latin typeface="Georgia" panose="02040502050405020303" pitchFamily="18" charset="0"/>
              </a:rPr>
              <a:t> </a:t>
            </a:r>
            <a:r>
              <a:rPr lang="ru-RU" sz="2400" dirty="0">
                <a:latin typeface="Georgia" panose="02040502050405020303" pitchFamily="18" charset="0"/>
              </a:rPr>
              <a:t>на </a:t>
            </a:r>
            <a:r>
              <a:rPr lang="ru-RU" sz="2400" dirty="0" err="1">
                <a:latin typeface="Georgia" panose="02040502050405020303" pitchFamily="18" charset="0"/>
              </a:rPr>
              <a:t>мікрорівні</a:t>
            </a:r>
            <a:r>
              <a:rPr lang="ru-RU" sz="2400" dirty="0">
                <a:latin typeface="Georgia" panose="02040502050405020303" pitchFamily="18" charset="0"/>
              </a:rPr>
              <a:t> (на </a:t>
            </a:r>
            <a:r>
              <a:rPr lang="ru-RU" sz="2400" dirty="0" err="1">
                <a:latin typeface="Georgia" panose="02040502050405020303" pitchFamily="18" charset="0"/>
              </a:rPr>
              <a:t>рівні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поведінки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окремих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агентів</a:t>
            </a:r>
            <a:r>
              <a:rPr lang="ru-RU" sz="2400" dirty="0">
                <a:latin typeface="Georgia" panose="02040502050405020303" pitchFamily="18" charset="0"/>
              </a:rPr>
              <a:t>), </a:t>
            </a:r>
            <a:r>
              <a:rPr lang="ru-RU" sz="2400" dirty="0" smtClean="0">
                <a:latin typeface="Georgia" panose="02040502050405020303" pitchFamily="18" charset="0"/>
              </a:rPr>
              <a:t>яке </a:t>
            </a:r>
            <a:r>
              <a:rPr lang="ru-RU" sz="2400" dirty="0" err="1" smtClean="0">
                <a:latin typeface="Georgia" panose="02040502050405020303" pitchFamily="18" charset="0"/>
              </a:rPr>
              <a:t>дозволяє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 smtClean="0">
                <a:latin typeface="Georgia" panose="02040502050405020303" pitchFamily="18" charset="0"/>
              </a:rPr>
              <a:t>описувати</a:t>
            </a:r>
            <a:r>
              <a:rPr lang="ru-RU" sz="2400" dirty="0" smtClean="0">
                <a:latin typeface="Georgia" panose="02040502050405020303" pitchFamily="18" charset="0"/>
              </a:rPr>
              <a:t> </a:t>
            </a:r>
            <a:r>
              <a:rPr lang="ru-RU" sz="2400" dirty="0" err="1" smtClean="0">
                <a:latin typeface="Georgia" panose="02040502050405020303" pitchFamily="18" charset="0"/>
              </a:rPr>
              <a:t>макронаслідки</a:t>
            </a:r>
            <a:r>
              <a:rPr lang="ru-RU" sz="2400" dirty="0" smtClean="0">
                <a:latin typeface="Georgia" panose="02040502050405020303" pitchFamily="18" charset="0"/>
              </a:rPr>
              <a:t>.</a:t>
            </a:r>
          </a:p>
          <a:p>
            <a:r>
              <a:rPr lang="ru-RU" sz="2400" dirty="0" err="1" smtClean="0">
                <a:latin typeface="Georgia" panose="02040502050405020303" pitchFamily="18" charset="0"/>
              </a:rPr>
              <a:t>Теорія</a:t>
            </a:r>
            <a:r>
              <a:rPr lang="ru-RU" sz="2400" dirty="0" smtClean="0">
                <a:latin typeface="Georgia" panose="02040502050405020303" pitchFamily="18" charset="0"/>
              </a:rPr>
              <a:t> </a:t>
            </a:r>
            <a:r>
              <a:rPr lang="ru-RU" sz="2400" dirty="0" err="1" smtClean="0">
                <a:latin typeface="Georgia" panose="02040502050405020303" pitchFamily="18" charset="0"/>
              </a:rPr>
              <a:t>клітинних</a:t>
            </a:r>
            <a:r>
              <a:rPr lang="ru-RU" sz="2400" dirty="0" smtClean="0">
                <a:latin typeface="Georgia" panose="02040502050405020303" pitchFamily="18" charset="0"/>
              </a:rPr>
              <a:t> </a:t>
            </a:r>
            <a:r>
              <a:rPr lang="ru-RU" sz="2400" dirty="0" err="1" smtClean="0">
                <a:latin typeface="Georgia" panose="02040502050405020303" pitchFamily="18" charset="0"/>
              </a:rPr>
              <a:t>автоматів</a:t>
            </a:r>
            <a:r>
              <a:rPr lang="ru-RU" sz="2400" dirty="0" smtClean="0">
                <a:latin typeface="Georgia" panose="02040502050405020303" pitchFamily="18" charset="0"/>
              </a:rPr>
              <a:t> Дж. Фон Неймана, </a:t>
            </a:r>
          </a:p>
          <a:p>
            <a:r>
              <a:rPr lang="ru-RU" sz="2400" dirty="0" smtClean="0">
                <a:latin typeface="Georgia" panose="02040502050405020303" pitchFamily="18" charset="0"/>
              </a:rPr>
              <a:t>Модель "</a:t>
            </a:r>
            <a:r>
              <a:rPr lang="ru-RU" sz="2400" dirty="0" err="1" smtClean="0">
                <a:latin typeface="Georgia" panose="02040502050405020303" pitchFamily="18" charset="0"/>
              </a:rPr>
              <a:t>Життя</a:t>
            </a:r>
            <a:r>
              <a:rPr lang="ru-RU" sz="2400" dirty="0" smtClean="0">
                <a:latin typeface="Georgia" panose="02040502050405020303" pitchFamily="18" charset="0"/>
              </a:rPr>
              <a:t>" </a:t>
            </a:r>
            <a:r>
              <a:rPr lang="ru-RU" sz="2400" dirty="0" err="1" smtClean="0">
                <a:latin typeface="Georgia" panose="02040502050405020303" pitchFamily="18" charset="0"/>
              </a:rPr>
              <a:t>Дж.Конвея</a:t>
            </a:r>
            <a:endParaRPr lang="ru-RU" sz="2400" dirty="0" smtClean="0">
              <a:latin typeface="Georgia" panose="02040502050405020303" pitchFamily="18" charset="0"/>
            </a:endParaRPr>
          </a:p>
          <a:p>
            <a:r>
              <a:rPr lang="ru-RU" sz="2400" dirty="0">
                <a:latin typeface="Georgia" panose="02040502050405020303" pitchFamily="18" charset="0"/>
              </a:rPr>
              <a:t>М</a:t>
            </a:r>
            <a:r>
              <a:rPr lang="ru-RU" sz="2400" dirty="0" smtClean="0">
                <a:latin typeface="Georgia" panose="02040502050405020303" pitchFamily="18" charset="0"/>
              </a:rPr>
              <a:t>одель </a:t>
            </a:r>
            <a:r>
              <a:rPr lang="ru-RU" sz="2400" dirty="0" err="1" smtClean="0">
                <a:latin typeface="Georgia" panose="02040502050405020303" pitchFamily="18" charset="0"/>
              </a:rPr>
              <a:t>расової</a:t>
            </a:r>
            <a:r>
              <a:rPr lang="ru-RU" sz="2400" dirty="0" smtClean="0">
                <a:latin typeface="Georgia" panose="02040502050405020303" pitchFamily="18" charset="0"/>
              </a:rPr>
              <a:t> </a:t>
            </a:r>
            <a:r>
              <a:rPr lang="ru-RU" sz="2400" dirty="0" err="1" smtClean="0">
                <a:latin typeface="Georgia" panose="02040502050405020303" pitchFamily="18" charset="0"/>
              </a:rPr>
              <a:t>сегрегації</a:t>
            </a:r>
            <a:r>
              <a:rPr lang="ru-RU" sz="2400" dirty="0" smtClean="0">
                <a:latin typeface="Georgia" panose="02040502050405020303" pitchFamily="18" charset="0"/>
              </a:rPr>
              <a:t> </a:t>
            </a:r>
            <a:r>
              <a:rPr lang="ru-RU" sz="2400" dirty="0" err="1" smtClean="0">
                <a:latin typeface="Georgia" panose="02040502050405020303" pitchFamily="18" charset="0"/>
              </a:rPr>
              <a:t>Т.Шеллінга</a:t>
            </a:r>
            <a:r>
              <a:rPr lang="ru-RU" sz="2400" dirty="0" smtClean="0">
                <a:latin typeface="Georgia" panose="02040502050405020303" pitchFamily="18" charset="0"/>
              </a:rPr>
              <a:t> 1960-х </a:t>
            </a:r>
            <a:r>
              <a:rPr lang="ru-RU" sz="2400" dirty="0" err="1" smtClean="0">
                <a:latin typeface="Georgia" panose="02040502050405020303" pitchFamily="18" charset="0"/>
              </a:rPr>
              <a:t>рр</a:t>
            </a:r>
            <a:endParaRPr lang="uk-UA" sz="2400" dirty="0">
              <a:latin typeface="Georgia" panose="02040502050405020303" pitchFamily="18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766050" y="1568091"/>
            <a:ext cx="1074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Georgia" panose="02040502050405020303" pitchFamily="18" charset="0"/>
              </a:rPr>
              <a:t>У </a:t>
            </a:r>
            <a:r>
              <a:rPr lang="ru-RU" sz="2400" dirty="0" err="1" smtClean="0">
                <a:latin typeface="Georgia" panose="02040502050405020303" pitchFamily="18" charset="0"/>
              </a:rPr>
              <a:t>міжнародно-політичній</a:t>
            </a:r>
            <a:r>
              <a:rPr lang="ru-RU" sz="2400" dirty="0" smtClean="0">
                <a:latin typeface="Georgia" panose="02040502050405020303" pitchFamily="18" charset="0"/>
              </a:rPr>
              <a:t> </a:t>
            </a:r>
            <a:r>
              <a:rPr lang="ru-RU" sz="2400" dirty="0" err="1" smtClean="0">
                <a:latin typeface="Georgia" panose="02040502050405020303" pitchFamily="18" charset="0"/>
              </a:rPr>
              <a:t>науці</a:t>
            </a:r>
            <a:r>
              <a:rPr lang="ru-RU" sz="2400" dirty="0" smtClean="0">
                <a:latin typeface="Georgia" panose="02040502050405020303" pitchFamily="18" charset="0"/>
              </a:rPr>
              <a:t> </a:t>
            </a:r>
            <a:r>
              <a:rPr lang="ru-RU" sz="2400" dirty="0" err="1" smtClean="0">
                <a:latin typeface="Georgia" panose="02040502050405020303" pitchFamily="18" charset="0"/>
              </a:rPr>
              <a:t>поширення</a:t>
            </a:r>
            <a:r>
              <a:rPr lang="ru-RU" sz="2400" dirty="0" smtClean="0">
                <a:latin typeface="Georgia" panose="02040502050405020303" pitchFamily="18" charset="0"/>
              </a:rPr>
              <a:t> </a:t>
            </a:r>
            <a:r>
              <a:rPr lang="ru-RU" sz="2400" dirty="0" err="1" smtClean="0">
                <a:latin typeface="Georgia" panose="02040502050405020303" pitchFamily="18" charset="0"/>
              </a:rPr>
              <a:t>набули</a:t>
            </a:r>
            <a:r>
              <a:rPr lang="ru-RU" sz="2400" dirty="0" smtClean="0">
                <a:latin typeface="Georgia" panose="02040502050405020303" pitchFamily="18" charset="0"/>
              </a:rPr>
              <a:t> </a:t>
            </a:r>
            <a:r>
              <a:rPr lang="ru-RU" sz="2400" b="1" i="1" dirty="0" err="1" smtClean="0">
                <a:latin typeface="Georgia" panose="02040502050405020303" pitchFamily="18" charset="0"/>
              </a:rPr>
              <a:t>агентні</a:t>
            </a:r>
            <a:r>
              <a:rPr lang="ru-RU" sz="2400" dirty="0" smtClean="0">
                <a:latin typeface="Georgia" panose="02040502050405020303" pitchFamily="18" charset="0"/>
              </a:rPr>
              <a:t> </a:t>
            </a:r>
            <a:r>
              <a:rPr lang="ru-RU" sz="2400" b="1" i="1" dirty="0" err="1" smtClean="0">
                <a:latin typeface="Georgia" panose="02040502050405020303" pitchFamily="18" charset="0"/>
              </a:rPr>
              <a:t>моделі</a:t>
            </a:r>
            <a:r>
              <a:rPr lang="ru-RU" sz="2400" b="1" i="1" dirty="0" smtClean="0">
                <a:latin typeface="Georgia" panose="02040502050405020303" pitchFamily="18" charset="0"/>
              </a:rPr>
              <a:t> </a:t>
            </a:r>
            <a:r>
              <a:rPr lang="ru-RU" sz="2400" dirty="0" smtClean="0">
                <a:latin typeface="Georgia" panose="02040502050405020303" pitchFamily="18" charset="0"/>
              </a:rPr>
              <a:t>(агент-</a:t>
            </a:r>
            <a:r>
              <a:rPr lang="ru-RU" sz="2400" dirty="0" err="1" smtClean="0">
                <a:latin typeface="Georgia" panose="02040502050405020303" pitchFamily="18" charset="0"/>
              </a:rPr>
              <a:t>орієнтовані</a:t>
            </a:r>
            <a:r>
              <a:rPr lang="ru-RU" sz="2400" dirty="0" smtClean="0">
                <a:latin typeface="Georgia" panose="02040502050405020303" pitchFamily="18" charset="0"/>
              </a:rPr>
              <a:t>) </a:t>
            </a:r>
            <a:r>
              <a:rPr lang="ru-RU" sz="2400" b="1" i="1" dirty="0" smtClean="0">
                <a:latin typeface="Georgia" panose="02040502050405020303" pitchFamily="18" charset="0"/>
              </a:rPr>
              <a:t>і </a:t>
            </a:r>
            <a:r>
              <a:rPr lang="ru-RU" sz="2400" b="1" i="1" dirty="0" err="1" smtClean="0">
                <a:latin typeface="Georgia" panose="02040502050405020303" pitchFamily="18" charset="0"/>
              </a:rPr>
              <a:t>моделі</a:t>
            </a:r>
            <a:r>
              <a:rPr lang="ru-RU" sz="2400" b="1" i="1" dirty="0" smtClean="0">
                <a:latin typeface="Georgia" panose="02040502050405020303" pitchFamily="18" charset="0"/>
              </a:rPr>
              <a:t> </a:t>
            </a:r>
            <a:r>
              <a:rPr lang="ru-RU" sz="2400" b="1" i="1" dirty="0" err="1" smtClean="0">
                <a:latin typeface="Georgia" panose="02040502050405020303" pitchFamily="18" charset="0"/>
              </a:rPr>
              <a:t>системної</a:t>
            </a:r>
            <a:r>
              <a:rPr lang="ru-RU" sz="2400" b="1" i="1" dirty="0" smtClean="0">
                <a:latin typeface="Georgia" panose="02040502050405020303" pitchFamily="18" charset="0"/>
              </a:rPr>
              <a:t> </a:t>
            </a:r>
            <a:r>
              <a:rPr lang="ru-RU" sz="2400" b="1" i="1" dirty="0" err="1" smtClean="0">
                <a:latin typeface="Georgia" panose="02040502050405020303" pitchFamily="18" charset="0"/>
              </a:rPr>
              <a:t>динаміки</a:t>
            </a:r>
            <a:endParaRPr lang="uk-UA" sz="2400" b="1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97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ourabai.kz/cm/img/life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25" y="1562300"/>
            <a:ext cx="2402226" cy="186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увати 6"/>
          <p:cNvGrpSpPr/>
          <p:nvPr/>
        </p:nvGrpSpPr>
        <p:grpSpPr>
          <a:xfrm>
            <a:off x="3107467" y="4047115"/>
            <a:ext cx="8342130" cy="2473939"/>
            <a:chOff x="3125755" y="3571627"/>
            <a:chExt cx="8342130" cy="2473939"/>
          </a:xfrm>
        </p:grpSpPr>
        <p:pic>
          <p:nvPicPr>
            <p:cNvPr id="1030" name="Picture 6" descr="Пишем игру &amp;quot;Жизнь&amp;quot; (Life) на VBA в Exce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5755" y="3571627"/>
              <a:ext cx="8061714" cy="2473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3125755" y="5084064"/>
              <a:ext cx="19568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uk-UA" dirty="0">
                  <a:latin typeface="Georgia" panose="02040502050405020303" pitchFamily="18" charset="0"/>
                  <a:ea typeface="Times New Roman" panose="02020603050405020304" pitchFamily="18" charset="0"/>
                </a:rPr>
                <a:t>Народжується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99796" y="5084064"/>
              <a:ext cx="195681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uk-UA" dirty="0" smtClean="0">
                  <a:latin typeface="Georgia" panose="02040502050405020303" pitchFamily="18" charset="0"/>
                  <a:ea typeface="Times New Roman" panose="02020603050405020304" pitchFamily="18" charset="0"/>
                </a:rPr>
                <a:t>Вмирає від самотності</a:t>
              </a:r>
              <a:endParaRPr lang="uk-UA" dirty="0">
                <a:latin typeface="Georgia" panose="02040502050405020303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437028" y="5084063"/>
              <a:ext cx="195681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uk-UA" dirty="0" smtClean="0">
                  <a:latin typeface="Georgia" panose="02040502050405020303" pitchFamily="18" charset="0"/>
                  <a:ea typeface="Times New Roman" panose="02020603050405020304" pitchFamily="18" charset="0"/>
                </a:rPr>
                <a:t>Вмирає від перенаселення</a:t>
              </a:r>
              <a:endParaRPr lang="uk-UA" dirty="0">
                <a:latin typeface="Georgia" panose="02040502050405020303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511069" y="5084064"/>
              <a:ext cx="195681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uk-UA" dirty="0" smtClean="0">
                  <a:latin typeface="Georgia" panose="02040502050405020303" pitchFamily="18" charset="0"/>
                  <a:ea typeface="Times New Roman" panose="02020603050405020304" pitchFamily="18" charset="0"/>
                </a:rPr>
                <a:t>Продовжує життя</a:t>
              </a:r>
              <a:endParaRPr lang="uk-UA" dirty="0">
                <a:latin typeface="Georgia" panose="02040502050405020303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9" name="Прямокутник 8"/>
          <p:cNvSpPr/>
          <p:nvPr/>
        </p:nvSpPr>
        <p:spPr>
          <a:xfrm>
            <a:off x="4160520" y="1491236"/>
            <a:ext cx="714886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i="1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Гра</a:t>
            </a:r>
            <a:r>
              <a:rPr lang="ru-RU" sz="2200" i="1" dirty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200" i="1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Життя</a:t>
            </a:r>
            <a:r>
              <a:rPr lang="ru-RU" sz="2200" i="1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>
                <a:latin typeface="Georgia" panose="02040502050405020303" pitchFamily="18" charset="0"/>
                <a:ea typeface="Times New Roman" panose="02020603050405020304" pitchFamily="18" charset="0"/>
              </a:rPr>
              <a:t>— </a:t>
            </a:r>
            <a:r>
              <a:rPr lang="ru-RU" sz="2200" dirty="0" err="1">
                <a:latin typeface="Georgia" panose="02040502050405020303" pitchFamily="18" charset="0"/>
                <a:ea typeface="Times New Roman" panose="02020603050405020304" pitchFamily="18" charset="0"/>
              </a:rPr>
              <a:t>клітинний</a:t>
            </a:r>
            <a:r>
              <a:rPr lang="ru-RU" sz="2200" dirty="0">
                <a:latin typeface="Georgia" panose="02040502050405020303" pitchFamily="18" charset="0"/>
                <a:ea typeface="Times New Roman" panose="02020603050405020304" pitchFamily="18" charset="0"/>
              </a:rPr>
              <a:t> автомат, </a:t>
            </a:r>
            <a:r>
              <a:rPr lang="ru-RU" sz="2200" dirty="0" err="1">
                <a:latin typeface="Georgia" panose="02040502050405020303" pitchFamily="18" charset="0"/>
                <a:ea typeface="Times New Roman" panose="02020603050405020304" pitchFamily="18" charset="0"/>
              </a:rPr>
              <a:t>вигаданий</a:t>
            </a:r>
            <a:r>
              <a:rPr lang="ru-RU" sz="2200" dirty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>
                <a:latin typeface="Georgia" panose="02040502050405020303" pitchFamily="18" charset="0"/>
                <a:ea typeface="Times New Roman" panose="02020603050405020304" pitchFamily="18" charset="0"/>
              </a:rPr>
              <a:t>англійським</a:t>
            </a:r>
            <a:r>
              <a:rPr lang="ru-RU" sz="2200" dirty="0">
                <a:latin typeface="Georgia" panose="02040502050405020303" pitchFamily="18" charset="0"/>
                <a:ea typeface="Times New Roman" panose="02020603050405020304" pitchFamily="18" charset="0"/>
              </a:rPr>
              <a:t> математиком Джоном </a:t>
            </a:r>
            <a:r>
              <a:rPr lang="ru-RU" sz="2200" dirty="0" err="1">
                <a:latin typeface="Georgia" panose="02040502050405020303" pitchFamily="18" charset="0"/>
                <a:ea typeface="Times New Roman" panose="02020603050405020304" pitchFamily="18" charset="0"/>
              </a:rPr>
              <a:t>Конвеєм</a:t>
            </a:r>
            <a:r>
              <a:rPr lang="ru-RU" sz="2200" dirty="0">
                <a:latin typeface="Georgia" panose="02040502050405020303" pitchFamily="18" charset="0"/>
                <a:ea typeface="Times New Roman" panose="02020603050405020304" pitchFamily="18" charset="0"/>
              </a:rPr>
              <a:t> 1970 </a:t>
            </a:r>
            <a:r>
              <a:rPr lang="ru-RU" sz="22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р. </a:t>
            </a:r>
          </a:p>
          <a:p>
            <a:r>
              <a:rPr lang="ru-RU" sz="2200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Дозволяє</a:t>
            </a:r>
            <a:r>
              <a:rPr lang="ru-RU" sz="22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будувати</a:t>
            </a:r>
            <a:r>
              <a:rPr lang="ru-RU" sz="22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модель </a:t>
            </a:r>
            <a:r>
              <a:rPr lang="ru-RU" sz="2200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внутрішньовидової</a:t>
            </a:r>
            <a:r>
              <a:rPr lang="ru-RU" sz="22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конкуренції</a:t>
            </a:r>
            <a:r>
              <a:rPr lang="ru-RU" sz="22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, </a:t>
            </a:r>
            <a:r>
              <a:rPr lang="ru-RU" sz="2200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міжвидової</a:t>
            </a:r>
            <a:r>
              <a:rPr lang="ru-RU" sz="22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конкуренції</a:t>
            </a:r>
            <a:r>
              <a:rPr lang="ru-RU" sz="22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(</a:t>
            </a:r>
            <a:r>
              <a:rPr lang="ru-RU" sz="2200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зайці</a:t>
            </a:r>
            <a:r>
              <a:rPr lang="ru-RU" sz="22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- </a:t>
            </a:r>
            <a:r>
              <a:rPr lang="ru-RU" sz="2200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лисиці</a:t>
            </a:r>
            <a:r>
              <a:rPr lang="ru-RU" sz="22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), модель </a:t>
            </a:r>
            <a:r>
              <a:rPr lang="ru-RU" sz="2200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поширення</a:t>
            </a:r>
            <a:r>
              <a:rPr lang="ru-RU" sz="22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інфекції</a:t>
            </a:r>
            <a:r>
              <a:rPr lang="ru-RU" sz="22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(</a:t>
            </a:r>
            <a:r>
              <a:rPr lang="ru-RU" sz="2200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епідемія</a:t>
            </a:r>
            <a:r>
              <a:rPr lang="ru-RU" sz="22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), модель </a:t>
            </a:r>
            <a:r>
              <a:rPr lang="ru-RU" sz="2200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поширення</a:t>
            </a:r>
            <a:r>
              <a:rPr lang="ru-RU" sz="22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чуток і т.д.</a:t>
            </a:r>
            <a:endParaRPr lang="uk-UA" sz="2200" dirty="0"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Прямокутник 15"/>
          <p:cNvSpPr/>
          <p:nvPr/>
        </p:nvSpPr>
        <p:spPr>
          <a:xfrm>
            <a:off x="784338" y="637456"/>
            <a:ext cx="3809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dirty="0">
                <a:solidFill>
                  <a:schemeClr val="accent6"/>
                </a:solidFill>
                <a:latin typeface="Georgia" charset="0"/>
                <a:ea typeface="Georgia" charset="0"/>
                <a:cs typeface="Georgia" charset="0"/>
              </a:rPr>
              <a:t>Імітаційні моделі</a:t>
            </a:r>
          </a:p>
        </p:txBody>
      </p:sp>
    </p:spTree>
    <p:extLst>
      <p:ext uri="{BB962C8B-B14F-4D97-AF65-F5344CB8AC3E}">
        <p14:creationId xmlns:p14="http://schemas.microsoft.com/office/powerpoint/2010/main" val="208009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10128" y="551688"/>
            <a:ext cx="5769863" cy="576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5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/>
          <p:cNvSpPr/>
          <p:nvPr/>
        </p:nvSpPr>
        <p:spPr>
          <a:xfrm>
            <a:off x="766050" y="762206"/>
            <a:ext cx="3809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dirty="0">
                <a:solidFill>
                  <a:schemeClr val="accent6"/>
                </a:solidFill>
                <a:latin typeface="Georgia" charset="0"/>
                <a:ea typeface="Georgia" charset="0"/>
                <a:cs typeface="Georgia" charset="0"/>
              </a:rPr>
              <a:t>Імітаційні моделі</a:t>
            </a:r>
          </a:p>
        </p:txBody>
      </p:sp>
      <p:sp>
        <p:nvSpPr>
          <p:cNvPr id="2" name="Прямокутник 1"/>
          <p:cNvSpPr/>
          <p:nvPr/>
        </p:nvSpPr>
        <p:spPr>
          <a:xfrm>
            <a:off x="766050" y="3741255"/>
            <a:ext cx="104262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7188"/>
            <a:r>
              <a:rPr lang="uk-UA" sz="2400" dirty="0" smtClean="0">
                <a:latin typeface="Georgia" panose="02040502050405020303" pitchFamily="18" charset="0"/>
              </a:rPr>
              <a:t>«</a:t>
            </a:r>
            <a:r>
              <a:rPr lang="uk-UA" sz="2400" dirty="0">
                <a:latin typeface="Georgia" panose="02040502050405020303" pitchFamily="18" charset="0"/>
              </a:rPr>
              <a:t>Стратегія конфлікту» Томаса </a:t>
            </a:r>
            <a:r>
              <a:rPr lang="uk-UA" sz="2400" dirty="0" err="1" smtClean="0">
                <a:latin typeface="Georgia" panose="02040502050405020303" pitchFamily="18" charset="0"/>
              </a:rPr>
              <a:t>Шеллінга</a:t>
            </a:r>
            <a:r>
              <a:rPr lang="uk-UA" sz="2400" dirty="0" smtClean="0">
                <a:latin typeface="Georgia" panose="02040502050405020303" pitchFamily="18" charset="0"/>
              </a:rPr>
              <a:t> </a:t>
            </a:r>
          </a:p>
          <a:p>
            <a:pPr indent="357188"/>
            <a:r>
              <a:rPr lang="uk-UA" sz="2400" dirty="0" smtClean="0">
                <a:latin typeface="Georgia" panose="02040502050405020303" pitchFamily="18" charset="0"/>
              </a:rPr>
              <a:t>Це </a:t>
            </a:r>
            <a:r>
              <a:rPr lang="uk-UA" sz="2400" dirty="0">
                <a:latin typeface="Georgia" panose="02040502050405020303" pitchFamily="18" charset="0"/>
              </a:rPr>
              <a:t>одна з перших прикладних робіт, де </a:t>
            </a:r>
            <a:r>
              <a:rPr lang="uk-UA" sz="2400" dirty="0" smtClean="0">
                <a:latin typeface="Georgia" panose="02040502050405020303" pitchFamily="18" charset="0"/>
              </a:rPr>
              <a:t>розглядаються </a:t>
            </a:r>
            <a:r>
              <a:rPr lang="uk-UA" sz="2400" dirty="0">
                <a:latin typeface="Georgia" panose="02040502050405020303" pitchFamily="18" charset="0"/>
              </a:rPr>
              <a:t>і</a:t>
            </a:r>
            <a:r>
              <a:rPr lang="uk-UA" sz="2400" dirty="0" smtClean="0">
                <a:latin typeface="Georgia" panose="02040502050405020303" pitchFamily="18" charset="0"/>
              </a:rPr>
              <a:t>гри </a:t>
            </a:r>
            <a:r>
              <a:rPr lang="uk-UA" sz="2400" dirty="0">
                <a:latin typeface="Georgia" panose="02040502050405020303" pitchFamily="18" charset="0"/>
              </a:rPr>
              <a:t>з ненульовою сумою </a:t>
            </a:r>
            <a:r>
              <a:rPr lang="uk-UA" sz="2400" dirty="0" smtClean="0">
                <a:latin typeface="Georgia" panose="02040502050405020303" pitchFamily="18" charset="0"/>
              </a:rPr>
              <a:t>в контексті відносин США - СРСР (</a:t>
            </a:r>
            <a:r>
              <a:rPr lang="uk-UA" sz="2400" dirty="0">
                <a:latin typeface="Georgia" panose="02040502050405020303" pitchFamily="18" charset="0"/>
              </a:rPr>
              <a:t>коли виграш однієї сторони не дорівнює програшу іншої; крім протилежних, сторони мають і спільні інтереси</a:t>
            </a:r>
            <a:r>
              <a:rPr lang="uk-UA" sz="2400" dirty="0" smtClean="0">
                <a:latin typeface="Georgia" panose="02040502050405020303" pitchFamily="18" charset="0"/>
              </a:rPr>
              <a:t>)</a:t>
            </a:r>
            <a:r>
              <a:rPr lang="uk-UA" dirty="0" smtClean="0"/>
              <a:t>.</a:t>
            </a:r>
            <a:endParaRPr lang="uk-UA" dirty="0"/>
          </a:p>
        </p:txBody>
      </p:sp>
      <p:sp>
        <p:nvSpPr>
          <p:cNvPr id="3" name="Прямокутник 2"/>
          <p:cNvSpPr/>
          <p:nvPr/>
        </p:nvSpPr>
        <p:spPr>
          <a:xfrm>
            <a:off x="766050" y="1796691"/>
            <a:ext cx="104262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latin typeface="Georgia" panose="02040502050405020303" pitchFamily="18" charset="0"/>
              </a:rPr>
              <a:t>Теорія ігор </a:t>
            </a:r>
            <a:r>
              <a:rPr lang="uk-UA" sz="2400" dirty="0" smtClean="0">
                <a:latin typeface="Georgia" panose="02040502050405020303" pitchFamily="18" charset="0"/>
              </a:rPr>
              <a:t>- область математики, створена в 40-х рр. XX століття яка аналізує різні ігри з метою розробки такої стратегії для гравця, при якій він може максимально збільшити виграш і звести до мінімуму втрати. </a:t>
            </a:r>
            <a:endParaRPr lang="uk-UA" sz="2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58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/>
          <p:cNvSpPr/>
          <p:nvPr/>
        </p:nvSpPr>
        <p:spPr>
          <a:xfrm>
            <a:off x="766050" y="762206"/>
            <a:ext cx="3809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dirty="0">
                <a:solidFill>
                  <a:schemeClr val="accent6"/>
                </a:solidFill>
                <a:latin typeface="Georgia" charset="0"/>
                <a:ea typeface="Georgia" charset="0"/>
                <a:cs typeface="Georgia" charset="0"/>
              </a:rPr>
              <a:t>Імітаційні моделі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766050" y="2409339"/>
            <a:ext cx="1042620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uk-UA" sz="2400" dirty="0" smtClean="0">
                <a:latin typeface="Georgia" panose="02040502050405020303" pitchFamily="18" charset="0"/>
              </a:rPr>
              <a:t>Визначення цілей дослідження політичного процесу і постановка задач ігрового моделювання</a:t>
            </a:r>
          </a:p>
          <a:p>
            <a:pPr marL="457200" indent="-457200">
              <a:buAutoNum type="arabicPeriod"/>
            </a:pPr>
            <a:r>
              <a:rPr lang="uk-UA" sz="2400" dirty="0" smtClean="0">
                <a:latin typeface="Georgia" panose="02040502050405020303" pitchFamily="18" charset="0"/>
              </a:rPr>
              <a:t>Визначення значущих сторін досліджуваного політичного процесу</a:t>
            </a:r>
          </a:p>
          <a:p>
            <a:pPr marL="457200" indent="-457200">
              <a:buAutoNum type="arabicPeriod"/>
            </a:pPr>
            <a:r>
              <a:rPr lang="uk-UA" sz="2400" dirty="0" smtClean="0">
                <a:latin typeface="Georgia" panose="02040502050405020303" pitchFamily="18" charset="0"/>
              </a:rPr>
              <a:t>Формування множини можливих (допустимих) стратегій поведінки сторін досліджуваного політичного процесу</a:t>
            </a:r>
          </a:p>
          <a:p>
            <a:pPr marL="457200" indent="-457200">
              <a:buAutoNum type="arabicPeriod"/>
            </a:pPr>
            <a:r>
              <a:rPr lang="uk-UA" sz="2400" dirty="0" smtClean="0">
                <a:latin typeface="Georgia" panose="02040502050405020303" pitchFamily="18" charset="0"/>
              </a:rPr>
              <a:t>Аналіз і оцінка ситуацій, що виникають в результаті вибору кожної зі сторін тієї чи іншої стратегії</a:t>
            </a:r>
          </a:p>
          <a:p>
            <a:pPr marL="457200" indent="-457200">
              <a:buAutoNum type="arabicPeriod"/>
            </a:pPr>
            <a:r>
              <a:rPr lang="uk-UA" sz="2400" dirty="0" smtClean="0">
                <a:latin typeface="Georgia" panose="02040502050405020303" pitchFamily="18" charset="0"/>
              </a:rPr>
              <a:t>Аналіз ігрової моделі і прогнозування можливих варіантів розвитку</a:t>
            </a:r>
            <a:endParaRPr lang="uk-UA" sz="2400" dirty="0">
              <a:latin typeface="Georgia" panose="02040502050405020303" pitchFamily="18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766050" y="1763006"/>
            <a:ext cx="101601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i="1" dirty="0" smtClean="0">
                <a:latin typeface="Georgia" panose="02040502050405020303" pitchFamily="18" charset="0"/>
              </a:rPr>
              <a:t>Основні етапи ігрового моделювання політичних процесів</a:t>
            </a:r>
            <a:endParaRPr lang="uk-UA" sz="2400" b="1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22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/>
          <p:cNvSpPr/>
          <p:nvPr/>
        </p:nvSpPr>
        <p:spPr>
          <a:xfrm>
            <a:off x="766050" y="762206"/>
            <a:ext cx="3809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dirty="0">
                <a:solidFill>
                  <a:schemeClr val="accent6"/>
                </a:solidFill>
                <a:latin typeface="Georgia" charset="0"/>
                <a:ea typeface="Georgia" charset="0"/>
                <a:cs typeface="Georgia" charset="0"/>
              </a:rPr>
              <a:t>Імітаційні моделі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766050" y="2409339"/>
            <a:ext cx="1042620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Georgia" panose="02040502050405020303" pitchFamily="18" charset="0"/>
              </a:rPr>
              <a:t>5. Аналіз ігрової моделі і прогнозування можливих варіантів розвитку:</a:t>
            </a:r>
          </a:p>
          <a:p>
            <a:endParaRPr lang="uk-UA" sz="2400" dirty="0" smtClean="0">
              <a:latin typeface="Georgia" panose="02040502050405020303" pitchFamily="18" charset="0"/>
            </a:endParaRPr>
          </a:p>
          <a:p>
            <a:pPr marL="357188"/>
            <a:r>
              <a:rPr lang="uk-UA" sz="2400" dirty="0" smtClean="0">
                <a:latin typeface="Georgia" panose="02040502050405020303" pitchFamily="18" charset="0"/>
              </a:rPr>
              <a:t>5. 1. Побудова прогнозних сценаріїв</a:t>
            </a:r>
          </a:p>
          <a:p>
            <a:pPr marL="357188"/>
            <a:r>
              <a:rPr lang="uk-UA" sz="2400" dirty="0" smtClean="0">
                <a:latin typeface="Georgia" panose="02040502050405020303" pitchFamily="18" charset="0"/>
              </a:rPr>
              <a:t>5.2. Виділення множини стабільних ситуацій (ситуацій рівноваги)</a:t>
            </a:r>
          </a:p>
          <a:p>
            <a:pPr marL="357188"/>
            <a:r>
              <a:rPr lang="uk-UA" sz="2400" dirty="0" smtClean="0">
                <a:latin typeface="Georgia" panose="02040502050405020303" pitchFamily="18" charset="0"/>
              </a:rPr>
              <a:t>5.3. Визначення оцінок гарантованих результатів гравців і відповідних стратегій поведінки</a:t>
            </a:r>
          </a:p>
          <a:p>
            <a:pPr marL="357188"/>
            <a:r>
              <a:rPr lang="uk-UA" sz="2400" dirty="0" smtClean="0">
                <a:latin typeface="Georgia" panose="02040502050405020303" pitchFamily="18" charset="0"/>
              </a:rPr>
              <a:t>5.4. Проведення "коаліційного" аналізу</a:t>
            </a:r>
            <a:endParaRPr lang="uk-UA" sz="2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66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829199" y="1104007"/>
            <a:ext cx="108905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2800" b="1" i="1" dirty="0">
                <a:solidFill>
                  <a:schemeClr val="accent6"/>
                </a:solidFill>
                <a:latin typeface="Georgia" charset="0"/>
                <a:ea typeface="Georgia" charset="0"/>
                <a:cs typeface="Georgia" charset="0"/>
              </a:rPr>
              <a:t>Матеріальні моделі</a:t>
            </a:r>
            <a:r>
              <a:rPr lang="en-US" sz="2800" b="1" i="1" dirty="0">
                <a:solidFill>
                  <a:schemeClr val="accent6"/>
                </a:solidFill>
                <a:latin typeface="Georgia" charset="0"/>
                <a:ea typeface="Georgia" charset="0"/>
                <a:cs typeface="Georgia" charset="0"/>
              </a:rPr>
              <a:t> </a:t>
            </a:r>
            <a:r>
              <a:rPr lang="uk-UA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- </a:t>
            </a:r>
            <a:r>
              <a:rPr lang="uk-UA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моделі, об'єктивні за формою й </a:t>
            </a:r>
            <a:r>
              <a:rPr lang="uk-UA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змістом </a:t>
            </a:r>
            <a:endParaRPr lang="uk-UA" sz="2800" dirty="0" smtClean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pic>
        <p:nvPicPr>
          <p:cNvPr id="11266" name="Picture 2" descr="Как сделать макет Солнечной системы своими рукам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28" y="2678009"/>
            <a:ext cx="2448433" cy="182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Купити Інтерактивна іграшка Furreal Friends Hasbro Щасливий Рижик (E4649)  ціни в Україні, Києві, Харкові, Дніпрі, Одесі, Львові | STYL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466" y="2613113"/>
            <a:ext cx="1892030" cy="189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Машинка металлическая Welly Audi Q3 (43666CW) оптом и в розницу Игроте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614" y="4231656"/>
            <a:ext cx="2677794" cy="267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Голова человека. Сагиттальный разрез. Цена, фото, описание товара - ElizLab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60" y="3670847"/>
            <a:ext cx="2313432" cy="289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35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512064" y="712554"/>
            <a:ext cx="108905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2800" b="1" i="1" dirty="0">
                <a:solidFill>
                  <a:schemeClr val="accent6"/>
                </a:solidFill>
                <a:latin typeface="Georgia" charset="0"/>
                <a:ea typeface="Georgia" charset="0"/>
                <a:cs typeface="Georgia" charset="0"/>
              </a:rPr>
              <a:t>Абстрактні</a:t>
            </a:r>
            <a:r>
              <a:rPr lang="uk-UA" sz="2800" b="1" i="1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(ідеальні моделі)</a:t>
            </a:r>
            <a:r>
              <a:rPr lang="uk-UA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- моделі, об'єктивні за змістом (відображають реальну дійсність), але суб'єктивні за формою (існують тільки у свідомості людей і функціонують за законами логіки</a:t>
            </a:r>
            <a:r>
              <a:rPr lang="uk-UA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)</a:t>
            </a:r>
            <a:endParaRPr lang="uk-UA" sz="2800" dirty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pic>
        <p:nvPicPr>
          <p:cNvPr id="12292" name="Picture 4" descr="Материальны ли мысли человека? Правда ли это? — Полезные советы от ProTri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111" y="3153351"/>
            <a:ext cx="5102907" cy="242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92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512064" y="1224618"/>
            <a:ext cx="80650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2800" b="1" i="1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Уявні моделі</a:t>
            </a:r>
            <a:r>
              <a:rPr lang="uk-UA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– формуються в уяві людини</a:t>
            </a:r>
            <a:endParaRPr lang="uk-UA" sz="2800" dirty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pic>
        <p:nvPicPr>
          <p:cNvPr id="13314" name="Picture 2" descr="Посторонние мысли. Хасидская притча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072" y="373375"/>
            <a:ext cx="2800680" cy="222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кутник 4"/>
          <p:cNvSpPr/>
          <p:nvPr/>
        </p:nvSpPr>
        <p:spPr>
          <a:xfrm>
            <a:off x="411480" y="3316218"/>
            <a:ext cx="9162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2800" b="1" i="1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Вербально-уявні моделі</a:t>
            </a:r>
            <a:r>
              <a:rPr lang="uk-UA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–</a:t>
            </a:r>
            <a:r>
              <a:rPr lang="uk-UA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в розмовній формі</a:t>
            </a:r>
            <a:endParaRPr lang="uk-UA" sz="2800" dirty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pic>
        <p:nvPicPr>
          <p:cNvPr id="13316" name="Picture 4" descr="4 вопроса, которые помогут завести интересный разговор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5750"/>
          <a:stretch/>
        </p:blipFill>
        <p:spPr bwMode="auto">
          <a:xfrm>
            <a:off x="9107424" y="2985345"/>
            <a:ext cx="2532888" cy="187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кутник 6"/>
          <p:cNvSpPr/>
          <p:nvPr/>
        </p:nvSpPr>
        <p:spPr>
          <a:xfrm>
            <a:off x="512064" y="5229250"/>
            <a:ext cx="105704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2800" b="1" i="1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Інформаційні моделі</a:t>
            </a:r>
            <a:r>
              <a:rPr lang="uk-UA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–</a:t>
            </a:r>
            <a:r>
              <a:rPr lang="uk-UA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цілеспрямовано відібрана інформація про об'єкт, що відображає найбільш суттєві для дослідження властивості об'єкта</a:t>
            </a:r>
            <a:endParaRPr lang="uk-UA" sz="2800" dirty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59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502920" y="1356652"/>
            <a:ext cx="1057960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i="1" dirty="0">
                <a:solidFill>
                  <a:schemeClr val="accent6"/>
                </a:solidFill>
                <a:latin typeface="Georgia" charset="0"/>
                <a:ea typeface="Georgia" charset="0"/>
                <a:cs typeface="Georgia" charset="0"/>
              </a:rPr>
              <a:t>Модель</a:t>
            </a:r>
            <a:r>
              <a:rPr lang="uk-UA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   (лат. </a:t>
            </a:r>
            <a:r>
              <a:rPr lang="uk-UA" sz="2800" dirty="0" err="1">
                <a:latin typeface="Georgia" panose="02040502050405020303" pitchFamily="18" charset="0"/>
                <a:ea typeface="Times New Roman" panose="02020603050405020304" pitchFamily="18" charset="0"/>
              </a:rPr>
              <a:t>modulus</a:t>
            </a:r>
            <a:r>
              <a:rPr lang="uk-UA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 - міра,  зразок,  норма) - </a:t>
            </a:r>
            <a:r>
              <a:rPr lang="uk-UA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аналог</a:t>
            </a:r>
            <a:r>
              <a:rPr lang="uk-UA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, замінник деякого об'єкта-оригіналу (події, процесу, явища) іншим об'єктом, що за певних умов відображає властивості </a:t>
            </a:r>
            <a:r>
              <a:rPr lang="uk-UA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оригіналу</a:t>
            </a:r>
            <a:endParaRPr lang="en-US" sz="2800" dirty="0" smtClean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endParaRPr lang="en-US" sz="2800" dirty="0" smtClean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endParaRPr lang="en-US" sz="2800" dirty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r>
              <a:rPr lang="uk-UA" sz="2800" b="1" i="1" dirty="0">
                <a:solidFill>
                  <a:schemeClr val="accent6"/>
                </a:solidFill>
                <a:latin typeface="Georgia" charset="0"/>
                <a:ea typeface="Georgia" charset="0"/>
                <a:cs typeface="Georgia" charset="0"/>
              </a:rPr>
              <a:t>Моделювання</a:t>
            </a:r>
            <a:r>
              <a:rPr lang="uk-UA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>
                <a:latin typeface="Georgia" panose="02040502050405020303" pitchFamily="18" charset="0"/>
                <a:ea typeface="Times New Roman" panose="02020603050405020304" pitchFamily="18" charset="0"/>
              </a:rPr>
              <a:t>- процес дослідження реальних об'єктів шляхом побудови, вивчення й інтерпретації моделей</a:t>
            </a:r>
          </a:p>
        </p:txBody>
      </p:sp>
    </p:spTree>
    <p:extLst>
      <p:ext uri="{BB962C8B-B14F-4D97-AF65-F5344CB8AC3E}">
        <p14:creationId xmlns:p14="http://schemas.microsoft.com/office/powerpoint/2010/main" val="113119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633984" y="368636"/>
            <a:ext cx="11006328" cy="273921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2800" b="1" i="1" dirty="0">
                <a:solidFill>
                  <a:schemeClr val="accent6"/>
                </a:solidFill>
                <a:latin typeface="Georgia" charset="0"/>
                <a:ea typeface="Georgia" charset="0"/>
                <a:cs typeface="Georgia" charset="0"/>
              </a:rPr>
              <a:t>Інформаційні  моделі</a:t>
            </a:r>
            <a:r>
              <a:rPr lang="uk-UA" sz="2400" b="1" i="1" dirty="0">
                <a:solidFill>
                  <a:schemeClr val="accent6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:</a:t>
            </a:r>
            <a:endParaRPr lang="uk-UA" sz="2400" b="1" i="1" dirty="0" smtClean="0">
              <a:solidFill>
                <a:schemeClr val="accent6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sz="2400" dirty="0">
                <a:latin typeface="Georgia" panose="02040502050405020303" pitchFamily="18" charset="0"/>
                <a:ea typeface="Times New Roman" panose="02020603050405020304" pitchFamily="18" charset="0"/>
              </a:rPr>
              <a:t> </a:t>
            </a:r>
            <a:endParaRPr lang="uk-UA" sz="2400" dirty="0" smtClean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uk-UA" sz="2400" b="1" dirty="0">
                <a:latin typeface="Georgia" panose="02040502050405020303" pitchFamily="18" charset="0"/>
                <a:ea typeface="Times New Roman" panose="02020603050405020304" pitchFamily="18" charset="0"/>
              </a:rPr>
              <a:t>наочні</a:t>
            </a:r>
            <a:r>
              <a:rPr lang="uk-UA" sz="2400" dirty="0">
                <a:latin typeface="Georgia" panose="02040502050405020303" pitchFamily="18" charset="0"/>
                <a:ea typeface="Times New Roman" panose="02020603050405020304" pitchFamily="18" charset="0"/>
              </a:rPr>
              <a:t>: </a:t>
            </a:r>
            <a:endParaRPr lang="uk-UA" sz="2400" dirty="0" smtClean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sz="2400" dirty="0">
                <a:latin typeface="Georgia" panose="02040502050405020303" pitchFamily="18" charset="0"/>
                <a:ea typeface="Times New Roman" panose="02020603050405020304" pitchFamily="18" charset="0"/>
              </a:rPr>
              <a:t>	- </a:t>
            </a:r>
            <a:r>
              <a:rPr lang="uk-UA" sz="24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геометричні (малюнок, піктограма, креслення, мапа, план); </a:t>
            </a:r>
            <a:endParaRPr lang="uk-UA" sz="2400" dirty="0" smtClean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sz="2400" dirty="0">
                <a:latin typeface="Georgia" panose="02040502050405020303" pitchFamily="18" charset="0"/>
                <a:ea typeface="Times New Roman" panose="02020603050405020304" pitchFamily="18" charset="0"/>
              </a:rPr>
              <a:t>	- </a:t>
            </a:r>
            <a:r>
              <a:rPr lang="uk-UA" sz="24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структурні (таблиця, граф, схема, діаграма); </a:t>
            </a:r>
            <a:endParaRPr lang="uk-UA" sz="2400" dirty="0" smtClean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sz="2400" dirty="0">
                <a:latin typeface="Georgia" panose="02040502050405020303" pitchFamily="18" charset="0"/>
                <a:ea typeface="Times New Roman" panose="02020603050405020304" pitchFamily="18" charset="0"/>
              </a:rPr>
              <a:t>	- </a:t>
            </a:r>
            <a:r>
              <a:rPr lang="uk-UA" sz="24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словесні (опис природними мовами); </a:t>
            </a:r>
            <a:endParaRPr lang="uk-UA" sz="2400" dirty="0" smtClean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sz="2400" dirty="0">
                <a:latin typeface="Georgia" panose="02040502050405020303" pitchFamily="18" charset="0"/>
                <a:ea typeface="Times New Roman" panose="02020603050405020304" pitchFamily="18" charset="0"/>
              </a:rPr>
              <a:t>	- </a:t>
            </a:r>
            <a:r>
              <a:rPr lang="uk-UA" sz="24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алгоритмічні (покрокове перерахування); </a:t>
            </a:r>
            <a:endParaRPr lang="uk-UA" sz="2400" dirty="0" smtClean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pic>
        <p:nvPicPr>
          <p:cNvPr id="14338" name="Picture 2" descr="Сделать чертеж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" y="3472912"/>
            <a:ext cx="2833624" cy="200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Граф сообщества «Что? Где? Когда?» (ЧГК) или сколько рукопожатий до Друзя?  / Хабр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695" y="3046292"/>
            <a:ext cx="3995929" cy="201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Диаграмма — Википед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685" y="4549283"/>
            <a:ext cx="238125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36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874776" y="1255604"/>
            <a:ext cx="7229856" cy="193899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uk-UA" sz="2400" b="1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знакові: </a:t>
            </a:r>
            <a:endParaRPr lang="uk-UA" sz="2400" dirty="0" smtClean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sz="24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	- математичні; </a:t>
            </a:r>
          </a:p>
          <a:p>
            <a:pPr algn="just">
              <a:spcAft>
                <a:spcPts val="0"/>
              </a:spcAft>
            </a:pPr>
            <a:r>
              <a:rPr lang="uk-UA" sz="24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	- спеціальні (ноти, хімічні формули); </a:t>
            </a:r>
          </a:p>
          <a:p>
            <a:pPr algn="just">
              <a:spcAft>
                <a:spcPts val="0"/>
              </a:spcAft>
            </a:pPr>
            <a:r>
              <a:rPr lang="uk-UA" sz="24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	- алгоритмічні (програми) </a:t>
            </a:r>
            <a:endParaRPr lang="uk-UA" sz="2400" b="1" i="1" dirty="0" smtClean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sz="2400" dirty="0">
                <a:latin typeface="Georgia" panose="02040502050405020303" pitchFamily="18" charset="0"/>
                <a:ea typeface="Times New Roman" panose="02020603050405020304" pitchFamily="18" charset="0"/>
              </a:rPr>
              <a:t> </a:t>
            </a:r>
            <a:endParaRPr lang="uk-UA" sz="2400" dirty="0" smtClean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pic>
        <p:nvPicPr>
          <p:cNvPr id="15362" name="Picture 2" descr="Формула стеклопакета: просто о непонятном — Окна.u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576" y="4006118"/>
            <a:ext cx="3419856" cy="210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Вафельна картинка для кондитерских виробів Ноти (листок А4): продажа, цена  в Полтаве. Кондитерский декор от &amp;quot;Речі для печі&amp;quot; - 12676966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710" y="4006118"/>
            <a:ext cx="1912808" cy="135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85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743712" y="1214776"/>
            <a:ext cx="1037539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i="1" dirty="0">
                <a:solidFill>
                  <a:schemeClr val="accent6"/>
                </a:solidFill>
                <a:latin typeface="Georgia" charset="0"/>
                <a:ea typeface="Georgia" charset="0"/>
                <a:cs typeface="Georgia" charset="0"/>
              </a:rPr>
              <a:t>За поведінкою в часі:</a:t>
            </a:r>
          </a:p>
          <a:p>
            <a:r>
              <a:rPr lang="uk-UA" sz="2400" dirty="0">
                <a:latin typeface="Georgia" panose="02040502050405020303" pitchFamily="18" charset="0"/>
              </a:rPr>
              <a:t> </a:t>
            </a:r>
          </a:p>
          <a:p>
            <a:pPr lvl="0"/>
            <a:r>
              <a:rPr lang="uk-UA" sz="2400" b="1" i="1" dirty="0" smtClean="0">
                <a:latin typeface="Georgia" panose="02040502050405020303" pitchFamily="18" charset="0"/>
              </a:rPr>
              <a:t>динамічні</a:t>
            </a:r>
            <a:r>
              <a:rPr lang="uk-UA" sz="2400" b="1" dirty="0" smtClean="0">
                <a:latin typeface="Georgia" panose="02040502050405020303" pitchFamily="18" charset="0"/>
              </a:rPr>
              <a:t> </a:t>
            </a:r>
            <a:r>
              <a:rPr lang="uk-UA" sz="2400" dirty="0" smtClean="0">
                <a:latin typeface="Georgia" panose="02040502050405020303" pitchFamily="18" charset="0"/>
              </a:rPr>
              <a:t>– поведінка </a:t>
            </a:r>
            <a:r>
              <a:rPr lang="uk-UA" sz="2400" dirty="0">
                <a:latin typeface="Georgia" panose="02040502050405020303" pitchFamily="18" charset="0"/>
              </a:rPr>
              <a:t>об'єкта моделювання змінюється в </a:t>
            </a:r>
            <a:r>
              <a:rPr lang="uk-UA" sz="2400" dirty="0" smtClean="0">
                <a:latin typeface="Georgia" panose="02040502050405020303" pitchFamily="18" charset="0"/>
              </a:rPr>
              <a:t>часі;</a:t>
            </a:r>
          </a:p>
          <a:p>
            <a:pPr lvl="0"/>
            <a:endParaRPr lang="uk-UA" sz="2400" dirty="0">
              <a:latin typeface="Georgia" panose="02040502050405020303" pitchFamily="18" charset="0"/>
            </a:endParaRPr>
          </a:p>
          <a:p>
            <a:pPr lvl="0"/>
            <a:r>
              <a:rPr lang="uk-UA" sz="2400" b="1" i="1" dirty="0" smtClean="0">
                <a:latin typeface="Georgia" panose="02040502050405020303" pitchFamily="18" charset="0"/>
              </a:rPr>
              <a:t>статичні</a:t>
            </a:r>
            <a:r>
              <a:rPr lang="uk-UA" sz="2400" dirty="0" smtClean="0">
                <a:latin typeface="Georgia" panose="02040502050405020303" pitchFamily="18" charset="0"/>
              </a:rPr>
              <a:t> – поведінка </a:t>
            </a:r>
            <a:r>
              <a:rPr lang="uk-UA" sz="2400" dirty="0">
                <a:latin typeface="Georgia" panose="02040502050405020303" pitchFamily="18" charset="0"/>
              </a:rPr>
              <a:t>об'єкта моделювання не залежить від </a:t>
            </a:r>
            <a:r>
              <a:rPr lang="uk-UA" sz="2400" dirty="0" smtClean="0">
                <a:latin typeface="Georgia" panose="02040502050405020303" pitchFamily="18" charset="0"/>
              </a:rPr>
              <a:t>часу;</a:t>
            </a:r>
          </a:p>
          <a:p>
            <a:pPr lvl="0"/>
            <a:r>
              <a:rPr lang="uk-UA" sz="2400" dirty="0" smtClean="0">
                <a:latin typeface="Georgia" panose="02040502050405020303" pitchFamily="18" charset="0"/>
              </a:rPr>
              <a:t> </a:t>
            </a:r>
            <a:endParaRPr lang="uk-UA" sz="2400" dirty="0">
              <a:latin typeface="Georgia" panose="02040502050405020303" pitchFamily="18" charset="0"/>
            </a:endParaRPr>
          </a:p>
          <a:p>
            <a:r>
              <a:rPr lang="uk-UA" sz="2400" b="1" i="1" dirty="0" err="1" smtClean="0">
                <a:latin typeface="Georgia" panose="02040502050405020303" pitchFamily="18" charset="0"/>
              </a:rPr>
              <a:t>квазистатичні</a:t>
            </a:r>
            <a:r>
              <a:rPr lang="uk-UA" sz="2400" b="1" i="1" dirty="0" smtClean="0">
                <a:latin typeface="Georgia" panose="02040502050405020303" pitchFamily="18" charset="0"/>
              </a:rPr>
              <a:t> – </a:t>
            </a:r>
            <a:r>
              <a:rPr lang="uk-UA" sz="2400" dirty="0" smtClean="0">
                <a:latin typeface="Georgia" panose="02040502050405020303" pitchFamily="18" charset="0"/>
              </a:rPr>
              <a:t>поведінка </a:t>
            </a:r>
            <a:r>
              <a:rPr lang="uk-UA" sz="2400" dirty="0">
                <a:latin typeface="Georgia" panose="02040502050405020303" pitchFamily="18" charset="0"/>
              </a:rPr>
              <a:t>об'єкта моделювання змінюється з одного статичного стану на інший відповідно до зовнішніх </a:t>
            </a:r>
            <a:r>
              <a:rPr lang="uk-UA" sz="2400" dirty="0" smtClean="0">
                <a:latin typeface="Georgia" panose="02040502050405020303" pitchFamily="18" charset="0"/>
              </a:rPr>
              <a:t>впливів. </a:t>
            </a:r>
            <a:endParaRPr lang="uk-UA" sz="2400" dirty="0" smtClean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61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743712" y="1214776"/>
            <a:ext cx="956157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92100" algn="just">
              <a:spcAft>
                <a:spcPts val="0"/>
              </a:spcAft>
            </a:pPr>
            <a:r>
              <a:rPr lang="uk-UA" sz="2400" b="1" i="1" dirty="0">
                <a:latin typeface="Georgia" panose="02040502050405020303" pitchFamily="18" charset="0"/>
                <a:ea typeface="Times New Roman" panose="02020603050405020304" pitchFamily="18" charset="0"/>
              </a:rPr>
              <a:t>Структурні моделі</a:t>
            </a:r>
            <a:r>
              <a:rPr lang="uk-UA" sz="2400" dirty="0">
                <a:latin typeface="Georgia" panose="02040502050405020303" pitchFamily="18" charset="0"/>
                <a:ea typeface="Times New Roman" panose="02020603050405020304" pitchFamily="18" charset="0"/>
              </a:rPr>
              <a:t> відтворюють склад елементів об'єкта, системи, явища і взаємозв'язку між ними, тобто структуру об'єкта моделювання. </a:t>
            </a:r>
            <a:endParaRPr lang="uk-UA" sz="2400" dirty="0" smtClean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indent="292100" algn="just">
              <a:spcAft>
                <a:spcPts val="0"/>
              </a:spcAft>
            </a:pPr>
            <a:r>
              <a:rPr lang="uk-UA" sz="2400" dirty="0">
                <a:latin typeface="Georgia" panose="02040502050405020303" pitchFamily="18" charset="0"/>
                <a:ea typeface="Times New Roman" panose="02020603050405020304" pitchFamily="18" charset="0"/>
              </a:rPr>
              <a:t> </a:t>
            </a:r>
            <a:endParaRPr lang="uk-UA" sz="2400" dirty="0" smtClean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indent="292100" algn="just">
              <a:spcAft>
                <a:spcPts val="0"/>
              </a:spcAft>
            </a:pPr>
            <a:r>
              <a:rPr lang="uk-UA" sz="2400" b="1" i="1" dirty="0">
                <a:latin typeface="Georgia" panose="02040502050405020303" pitchFamily="18" charset="0"/>
                <a:ea typeface="Times New Roman" panose="02020603050405020304" pitchFamily="18" charset="0"/>
              </a:rPr>
              <a:t>Функціональні моделі</a:t>
            </a:r>
            <a:r>
              <a:rPr lang="uk-UA" sz="2400" dirty="0">
                <a:latin typeface="Georgia" panose="02040502050405020303" pitchFamily="18" charset="0"/>
                <a:ea typeface="Times New Roman" panose="02020603050405020304" pitchFamily="18" charset="0"/>
              </a:rPr>
              <a:t> імітують спосіб поведінки оригіналу, його функціональну залежність від зовнішнього середовища.  </a:t>
            </a:r>
            <a:endParaRPr lang="uk-UA" sz="2400" dirty="0" smtClean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indent="292100" algn="just">
              <a:spcAft>
                <a:spcPts val="0"/>
              </a:spcAft>
            </a:pPr>
            <a:r>
              <a:rPr lang="uk-UA" sz="2400" dirty="0">
                <a:latin typeface="Georgia" panose="02040502050405020303" pitchFamily="18" charset="0"/>
                <a:ea typeface="Times New Roman" panose="02020603050405020304" pitchFamily="18" charset="0"/>
              </a:rPr>
              <a:t> </a:t>
            </a:r>
            <a:endParaRPr lang="uk-UA" sz="2400" dirty="0" smtClean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indent="292100" algn="just">
              <a:spcAft>
                <a:spcPts val="0"/>
              </a:spcAft>
            </a:pPr>
            <a:r>
              <a:rPr lang="uk-UA" sz="2400" b="1" i="1" dirty="0">
                <a:latin typeface="Georgia" panose="02040502050405020303" pitchFamily="18" charset="0"/>
                <a:ea typeface="Times New Roman" panose="02020603050405020304" pitchFamily="18" charset="0"/>
              </a:rPr>
              <a:t>Аналітичні моделі</a:t>
            </a:r>
            <a:r>
              <a:rPr lang="uk-UA" sz="2400" dirty="0">
                <a:latin typeface="Georgia" panose="02040502050405020303" pitchFamily="18" charset="0"/>
                <a:ea typeface="Times New Roman" panose="02020603050405020304" pitchFamily="18" charset="0"/>
              </a:rPr>
              <a:t> дозволяють одержати явні залежності необхідних величин від змінних і параметрів, що характеризують явище. </a:t>
            </a:r>
            <a:endParaRPr lang="uk-UA" sz="2400" dirty="0" smtClean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indent="292100" algn="just">
              <a:spcAft>
                <a:spcPts val="0"/>
              </a:spcAft>
            </a:pPr>
            <a:r>
              <a:rPr lang="uk-UA" sz="2400" dirty="0">
                <a:latin typeface="Georgia" panose="02040502050405020303" pitchFamily="18" charset="0"/>
                <a:ea typeface="Times New Roman" panose="02020603050405020304" pitchFamily="18" charset="0"/>
              </a:rPr>
              <a:t> </a:t>
            </a:r>
            <a:endParaRPr lang="uk-UA" sz="2400" dirty="0" smtClean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67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502920" y="1356652"/>
            <a:ext cx="1057960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i="1" dirty="0">
                <a:solidFill>
                  <a:schemeClr val="accent6"/>
                </a:solidFill>
                <a:latin typeface="Georgia" charset="0"/>
                <a:ea typeface="Georgia" charset="0"/>
                <a:cs typeface="Georgia" charset="0"/>
              </a:rPr>
              <a:t>Етапи моделювання</a:t>
            </a:r>
          </a:p>
          <a:p>
            <a:endParaRPr lang="uk-UA" sz="2800" dirty="0" smtClean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uk-UA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Постановка завдання</a:t>
            </a:r>
          </a:p>
          <a:p>
            <a:pPr marL="514350" indent="-514350">
              <a:buAutoNum type="arabicPeriod"/>
            </a:pPr>
            <a:r>
              <a:rPr lang="uk-UA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Розробка моделі</a:t>
            </a:r>
          </a:p>
          <a:p>
            <a:pPr marL="514350" indent="-514350">
              <a:buAutoNum type="arabicPeriod"/>
            </a:pPr>
            <a:r>
              <a:rPr lang="uk-UA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Експеримент</a:t>
            </a:r>
          </a:p>
          <a:p>
            <a:pPr marL="514350" indent="-514350">
              <a:buAutoNum type="arabicPeriod"/>
            </a:pPr>
            <a:r>
              <a:rPr lang="uk-UA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Аналіз результатів моделювання</a:t>
            </a:r>
          </a:p>
          <a:p>
            <a:pPr marL="514350" indent="-514350">
              <a:buAutoNum type="arabicPeriod"/>
            </a:pPr>
            <a:endParaRPr lang="uk-UA" sz="2800" dirty="0"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23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502920" y="1356652"/>
            <a:ext cx="1057960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i="1" dirty="0">
                <a:solidFill>
                  <a:schemeClr val="accent6"/>
                </a:solidFill>
                <a:latin typeface="Georgia" charset="0"/>
                <a:ea typeface="Georgia" charset="0"/>
                <a:cs typeface="Georgia" charset="0"/>
              </a:rPr>
              <a:t>Класифікація моделей</a:t>
            </a:r>
          </a:p>
          <a:p>
            <a:endParaRPr lang="uk-UA" sz="2800" dirty="0" smtClean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uk-UA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Учбові моделі</a:t>
            </a:r>
          </a:p>
          <a:p>
            <a:pPr marL="514350" indent="-514350">
              <a:buAutoNum type="arabicPeriod"/>
            </a:pPr>
            <a:r>
              <a:rPr lang="uk-UA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Дослідні моделі</a:t>
            </a:r>
          </a:p>
          <a:p>
            <a:pPr marL="514350" indent="-514350">
              <a:buFontTx/>
              <a:buAutoNum type="arabicPeriod"/>
            </a:pPr>
            <a:r>
              <a:rPr lang="uk-UA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Науково-технічні моделі</a:t>
            </a:r>
          </a:p>
          <a:p>
            <a:pPr marL="514350" indent="-514350">
              <a:buFontTx/>
              <a:buAutoNum type="arabicPeriod"/>
            </a:pPr>
            <a:r>
              <a:rPr lang="uk-UA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Імітаційні, ігрові</a:t>
            </a:r>
          </a:p>
          <a:p>
            <a:endParaRPr lang="uk-UA" sz="2800" dirty="0"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2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139888" y="926884"/>
            <a:ext cx="105796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i="1" dirty="0">
                <a:solidFill>
                  <a:schemeClr val="accent6"/>
                </a:solidFill>
                <a:latin typeface="Georgia" charset="0"/>
                <a:ea typeface="Georgia" charset="0"/>
                <a:cs typeface="Georgia" charset="0"/>
              </a:rPr>
              <a:t>Учбові моделі</a:t>
            </a:r>
          </a:p>
          <a:p>
            <a:endParaRPr lang="uk-UA" sz="2800" dirty="0" smtClean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r>
              <a:rPr lang="uk-UA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навчально-наочні образотворчі посібники, які штучно відтворюють натуральні об'єкти і передають їх структуру, суттєві властивості, зв'язки і відносини</a:t>
            </a:r>
            <a:endParaRPr lang="uk-UA" sz="2800" dirty="0"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4" name="Picture 6" descr="Плакаты и наглядные пособия для малыше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813" y="3603421"/>
            <a:ext cx="2171700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Учебно наглядные пособ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88" y="4164014"/>
            <a:ext cx="2842387" cy="200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10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804672" y="981748"/>
            <a:ext cx="105796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i="1" dirty="0">
                <a:solidFill>
                  <a:schemeClr val="accent6"/>
                </a:solidFill>
                <a:latin typeface="Georgia" charset="0"/>
                <a:ea typeface="Georgia" charset="0"/>
                <a:cs typeface="Georgia" charset="0"/>
              </a:rPr>
              <a:t>Дослідні моделі</a:t>
            </a:r>
          </a:p>
          <a:p>
            <a:endParaRPr lang="uk-UA" sz="2800" dirty="0" smtClean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r>
              <a:rPr lang="uk-UA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зменшені або збільшені копії проектованого об'єкта, використовуються для дослідження об'єкта і прогнозування його майбутніх характеристик</a:t>
            </a:r>
            <a:endParaRPr lang="uk-UA" sz="2800" dirty="0"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pic>
        <p:nvPicPr>
          <p:cNvPr id="9220" name="Picture 4" descr="Модели ретро автомобилей по лучшей цене!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121" y="406051"/>
            <a:ext cx="2542159" cy="158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Аэродинамическая труба — Википед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155" y="3710994"/>
            <a:ext cx="2968117" cy="253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Модель здания в г. Харьков.. Модели зданий. «Формат». Архитектурное  макетирование и моделирова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22" y="3710994"/>
            <a:ext cx="3832710" cy="255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64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804672" y="981748"/>
            <a:ext cx="105796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i="1" dirty="0">
                <a:solidFill>
                  <a:schemeClr val="accent6"/>
                </a:solidFill>
                <a:latin typeface="Georgia" charset="0"/>
                <a:ea typeface="Georgia" charset="0"/>
                <a:cs typeface="Georgia" charset="0"/>
              </a:rPr>
              <a:t>Науково-технічні моделі</a:t>
            </a:r>
          </a:p>
          <a:p>
            <a:endParaRPr lang="uk-UA" sz="2800" dirty="0" smtClean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r>
              <a:rPr lang="ru-RU" sz="2800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створюються</a:t>
            </a:r>
            <a:r>
              <a:rPr lang="ru-RU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для </a:t>
            </a:r>
            <a:r>
              <a:rPr lang="ru-RU" sz="2800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дослідження</a:t>
            </a:r>
            <a:r>
              <a:rPr lang="ru-RU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процесів</a:t>
            </a:r>
            <a:r>
              <a:rPr lang="ru-RU" sz="28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і </a:t>
            </a:r>
            <a:r>
              <a:rPr lang="ru-RU" sz="2800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явищ</a:t>
            </a:r>
            <a:endParaRPr lang="uk-UA" sz="2800" dirty="0"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44" name="Picture 4" descr="Ускоритель тяжёлых ионов построят в Дубне | Атомная энергия 2.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671" y="2985516"/>
            <a:ext cx="38100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6647881" y="5863857"/>
            <a:ext cx="37080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>
                <a:latin typeface="Georgia" panose="02040502050405020303" pitchFamily="18" charset="0"/>
                <a:ea typeface="Times New Roman" panose="02020603050405020304" pitchFamily="18" charset="0"/>
              </a:rPr>
              <a:t>Прискорювач заряджених частинок</a:t>
            </a:r>
            <a:r>
              <a:rPr lang="uk-UA" sz="1600" dirty="0">
                <a:solidFill>
                  <a:srgbClr val="202122"/>
                </a:solidFill>
              </a:rPr>
              <a:t> </a:t>
            </a: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255901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кутник 8"/>
          <p:cNvSpPr/>
          <p:nvPr/>
        </p:nvSpPr>
        <p:spPr>
          <a:xfrm>
            <a:off x="766050" y="1573532"/>
            <a:ext cx="1021384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Управління</a:t>
            </a:r>
            <a:r>
              <a:rPr lang="ru-RU" sz="24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розміщенням</a:t>
            </a:r>
            <a:r>
              <a:rPr lang="ru-RU" sz="24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підприємств</a:t>
            </a:r>
            <a:r>
              <a:rPr lang="ru-RU" sz="24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що</a:t>
            </a:r>
            <a:r>
              <a:rPr lang="ru-RU" sz="24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надають</a:t>
            </a:r>
            <a:r>
              <a:rPr lang="ru-RU" sz="24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однорідні</a:t>
            </a:r>
            <a:r>
              <a:rPr lang="ru-RU" sz="24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послуги</a:t>
            </a:r>
            <a:r>
              <a:rPr lang="ru-RU" sz="24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 smtClean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Управління</a:t>
            </a:r>
            <a:r>
              <a:rPr lang="ru-RU" sz="24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процесом</a:t>
            </a:r>
            <a:r>
              <a:rPr lang="ru-RU" sz="24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реалізації</a:t>
            </a:r>
            <a:r>
              <a:rPr lang="ru-RU" sz="24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інвестиційного</a:t>
            </a:r>
            <a:r>
              <a:rPr lang="ru-RU" sz="24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проекту на </a:t>
            </a:r>
            <a:r>
              <a:rPr lang="ru-RU" sz="2400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різних</a:t>
            </a:r>
            <a:r>
              <a:rPr lang="ru-RU" sz="24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етапах</a:t>
            </a:r>
            <a:r>
              <a:rPr lang="ru-RU" sz="24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його</a:t>
            </a:r>
            <a:r>
              <a:rPr lang="ru-RU" sz="24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життєвого</a:t>
            </a:r>
            <a:r>
              <a:rPr lang="ru-RU" sz="24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циклу з </a:t>
            </a:r>
            <a:r>
              <a:rPr lang="ru-RU" sz="2400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урахуванням</a:t>
            </a:r>
            <a:r>
              <a:rPr lang="ru-RU" sz="24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можливих</a:t>
            </a:r>
            <a:r>
              <a:rPr lang="ru-RU" sz="24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ризиків</a:t>
            </a:r>
            <a:endParaRPr lang="ru-RU" sz="2400" dirty="0" smtClean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Прогнозування</a:t>
            </a:r>
            <a:r>
              <a:rPr lang="ru-RU" sz="24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фінансових</a:t>
            </a:r>
            <a:r>
              <a:rPr lang="ru-RU" sz="24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результатів</a:t>
            </a:r>
            <a:r>
              <a:rPr lang="ru-RU" sz="24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діяльності</a:t>
            </a:r>
            <a:r>
              <a:rPr lang="ru-RU" sz="24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організації</a:t>
            </a:r>
            <a:endParaRPr lang="ru-RU" sz="2400" dirty="0" smtClean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 smtClean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Моделювання</a:t>
            </a:r>
            <a:r>
              <a:rPr lang="ru-RU" sz="24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процесів</a:t>
            </a:r>
            <a:r>
              <a:rPr lang="ru-RU" sz="24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логістики</a:t>
            </a:r>
            <a:r>
              <a:rPr lang="ru-RU" sz="24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для </a:t>
            </a:r>
            <a:r>
              <a:rPr lang="ru-RU" sz="2400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визначення</a:t>
            </a:r>
            <a:r>
              <a:rPr lang="ru-RU" sz="24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часових</a:t>
            </a:r>
            <a:r>
              <a:rPr lang="ru-RU" sz="24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і </a:t>
            </a:r>
            <a:r>
              <a:rPr lang="ru-RU" sz="2400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вартісних</a:t>
            </a:r>
            <a:r>
              <a:rPr lang="ru-RU" sz="24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Georgia" panose="02040502050405020303" pitchFamily="18" charset="0"/>
                <a:ea typeface="Times New Roman" panose="02020603050405020304" pitchFamily="18" charset="0"/>
              </a:rPr>
              <a:t>параметрів</a:t>
            </a:r>
            <a:endParaRPr lang="uk-UA" sz="2400" dirty="0"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Прямокутник 14"/>
          <p:cNvSpPr/>
          <p:nvPr/>
        </p:nvSpPr>
        <p:spPr>
          <a:xfrm>
            <a:off x="766050" y="762206"/>
            <a:ext cx="3809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dirty="0">
                <a:solidFill>
                  <a:schemeClr val="accent6"/>
                </a:solidFill>
                <a:latin typeface="Georgia" charset="0"/>
                <a:ea typeface="Georgia" charset="0"/>
                <a:cs typeface="Georgia" charset="0"/>
              </a:rPr>
              <a:t>Імітаційні моделі</a:t>
            </a:r>
          </a:p>
        </p:txBody>
      </p:sp>
    </p:spTree>
    <p:extLst>
      <p:ext uri="{BB962C8B-B14F-4D97-AF65-F5344CB8AC3E}">
        <p14:creationId xmlns:p14="http://schemas.microsoft.com/office/powerpoint/2010/main" val="234584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кутник 8"/>
          <p:cNvSpPr/>
          <p:nvPr/>
        </p:nvSpPr>
        <p:spPr>
          <a:xfrm>
            <a:off x="766050" y="1573532"/>
            <a:ext cx="1049021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Умови застосування</a:t>
            </a:r>
          </a:p>
          <a:p>
            <a:endParaRPr lang="uk-UA" sz="2400" b="1" dirty="0" smtClean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Якщо реальні експерименти дуже дорогі, неможливі і небезпечні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uk-UA" sz="2400" dirty="0" smtClean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Коли необхідно спостереження за поведінкою елементів системи і контроль за протіканням процесів шляхом їх уповільнення або прискорення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uk-UA" sz="2400" dirty="0" smtClean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Georgia" panose="02040502050405020303" pitchFamily="18" charset="0"/>
                <a:ea typeface="Times New Roman" panose="02020603050405020304" pitchFamily="18" charset="0"/>
              </a:rPr>
              <a:t>Коли особливе значення має послідовність процесів в проектованих системах для передбачення вузьких місць їх функціонування.</a:t>
            </a:r>
            <a:endParaRPr lang="uk-UA" sz="2400" dirty="0"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766050" y="762206"/>
            <a:ext cx="3809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dirty="0">
                <a:solidFill>
                  <a:schemeClr val="accent6"/>
                </a:solidFill>
                <a:latin typeface="Georgia" charset="0"/>
                <a:ea typeface="Georgia" charset="0"/>
                <a:cs typeface="Georgia" charset="0"/>
              </a:rPr>
              <a:t>Імітаційні моделі</a:t>
            </a:r>
          </a:p>
        </p:txBody>
      </p:sp>
    </p:spTree>
    <p:extLst>
      <p:ext uri="{BB962C8B-B14F-4D97-AF65-F5344CB8AC3E}">
        <p14:creationId xmlns:p14="http://schemas.microsoft.com/office/powerpoint/2010/main" val="21488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12175</TotalTime>
  <Words>803</Words>
  <Application>Microsoft Office PowerPoint</Application>
  <PresentationFormat>Широкий екран</PresentationFormat>
  <Paragraphs>111</Paragraphs>
  <Slides>23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Georgia</vt:lpstr>
      <vt:lpstr>Times New Roman</vt:lpstr>
      <vt:lpstr>Тема Office</vt:lpstr>
      <vt:lpstr>Моделювання та прогнозування в міжнародних відносинах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Nikolay Kyrychek</dc:creator>
  <cp:lastModifiedBy>Nikolay Kyrychek</cp:lastModifiedBy>
  <cp:revision>134</cp:revision>
  <dcterms:created xsi:type="dcterms:W3CDTF">2021-09-13T09:10:54Z</dcterms:created>
  <dcterms:modified xsi:type="dcterms:W3CDTF">2023-10-17T08:30:01Z</dcterms:modified>
</cp:coreProperties>
</file>