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4" r:id="rId2"/>
    <p:sldId id="274" r:id="rId3"/>
    <p:sldId id="275" r:id="rId4"/>
    <p:sldId id="276" r:id="rId5"/>
    <p:sldId id="277" r:id="rId6"/>
    <p:sldId id="278" r:id="rId7"/>
    <p:sldId id="279" r:id="rId8"/>
    <p:sldId id="260" r:id="rId9"/>
    <p:sldId id="261" r:id="rId10"/>
    <p:sldId id="280" r:id="rId11"/>
    <p:sldId id="281" r:id="rId12"/>
    <p:sldId id="282" r:id="rId13"/>
    <p:sldId id="284" r:id="rId14"/>
    <p:sldId id="285" r:id="rId15"/>
    <p:sldId id="265" r:id="rId16"/>
    <p:sldId id="266" r:id="rId17"/>
    <p:sldId id="295" r:id="rId18"/>
    <p:sldId id="28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972112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94B06F0-75A9-47D0-82C2-D9E8A7ED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Правова і політична система </a:t>
            </a:r>
            <a:r>
              <a:rPr lang="uk-UA" dirty="0" err="1"/>
              <a:t>єс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02527B2-9E97-4CE9-B6E5-083B240D24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948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Законотворчий процес</a:t>
            </a:r>
            <a:br>
              <a:rPr lang="ru-RU" dirty="0"/>
            </a:br>
            <a:r>
              <a:rPr lang="ru-RU" dirty="0"/>
              <a:t>в ЄС (</a:t>
            </a:r>
            <a:r>
              <a:rPr lang="ru-RU" dirty="0" err="1"/>
              <a:t>міжінституційний</a:t>
            </a:r>
            <a:r>
              <a:rPr lang="ru-RU" dirty="0"/>
              <a:t>)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1981200" y="1600200"/>
            <a:ext cx="8401050" cy="5257800"/>
          </a:xfrm>
        </p:spPr>
        <p:txBody>
          <a:bodyPr/>
          <a:lstStyle/>
          <a:p>
            <a:endParaRPr lang="uk-UA" dirty="0"/>
          </a:p>
          <a:p>
            <a:r>
              <a:rPr lang="uk-UA" b="1" dirty="0"/>
              <a:t>1</a:t>
            </a:r>
            <a:r>
              <a:rPr lang="uk-UA" dirty="0"/>
              <a:t>. Консультаційна процедура</a:t>
            </a:r>
            <a:endParaRPr lang="ru-RU" dirty="0"/>
          </a:p>
          <a:p>
            <a:r>
              <a:rPr lang="uk-UA" dirty="0"/>
              <a:t>Процедура співпраці (ЄЄА). </a:t>
            </a:r>
            <a:endParaRPr lang="ru-RU" dirty="0"/>
          </a:p>
          <a:p>
            <a:r>
              <a:rPr lang="uk-UA" b="1" dirty="0"/>
              <a:t>2</a:t>
            </a:r>
            <a:r>
              <a:rPr lang="uk-UA" dirty="0"/>
              <a:t>. Процедура згоди</a:t>
            </a:r>
            <a:endParaRPr lang="ru-RU" dirty="0"/>
          </a:p>
          <a:p>
            <a:r>
              <a:rPr lang="uk-UA" dirty="0"/>
              <a:t>Процедура прийняття спільного рішення (Маастрихтський договір). </a:t>
            </a:r>
          </a:p>
          <a:p>
            <a:r>
              <a:rPr lang="uk-UA" b="1" dirty="0"/>
              <a:t>3</a:t>
            </a:r>
            <a:r>
              <a:rPr lang="uk-UA" dirty="0"/>
              <a:t>. Звичайна законодавча процедура (Лісабонський договір, ст.294)</a:t>
            </a:r>
          </a:p>
          <a:p>
            <a:r>
              <a:rPr lang="uk-UA" b="1" dirty="0"/>
              <a:t>4</a:t>
            </a:r>
            <a:r>
              <a:rPr lang="uk-UA" dirty="0"/>
              <a:t>.Спеціальна законодавча процедура. (Лісабонський договір)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952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/>
              <a:t>Консультаційна процедура</a:t>
            </a:r>
            <a:br>
              <a:rPr lang="ru-RU"/>
            </a:br>
            <a:endParaRPr lang="ru-RU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1981201" y="1600200"/>
            <a:ext cx="8329613" cy="4757738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Зміни договорів ЄС</a:t>
            </a:r>
            <a:endParaRPr lang="ru-RU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Дискримінація за статевою, расовою або етнічною належністю, за релігійними і політичними поглядами, непрацездатністю, за віком</a:t>
            </a:r>
            <a:endParaRPr lang="ru-RU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Громадянство ЄС</a:t>
            </a:r>
            <a:endParaRPr lang="ru-RU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Правила конкуренції</a:t>
            </a:r>
            <a:endParaRPr lang="ru-RU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Податковий режим</a:t>
            </a:r>
            <a:endParaRPr lang="ru-RU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Зближення законодавства щодо внутрішнього ринку</a:t>
            </a:r>
            <a:endParaRPr lang="ru-RU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ЄСЦБ</a:t>
            </a:r>
            <a:endParaRPr lang="ru-RU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Політика зайнятості</a:t>
            </a:r>
            <a:endParaRPr lang="ru-RU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СЗБП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200" dirty="0"/>
              <a:t>Співпраця органів поліції, заснування Європейської прокуратури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ru-RU" sz="2400" dirty="0"/>
          </a:p>
          <a:p>
            <a:pPr marL="514350" indent="-514350">
              <a:buFont typeface="+mj-lt"/>
              <a:buAutoNum type="arabicPeriod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728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/>
              <a:t>Консультаційна процедура</a:t>
            </a:r>
            <a:br>
              <a:rPr lang="ru-RU"/>
            </a:br>
            <a:endParaRPr lang="ru-RU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754380" y="1657350"/>
            <a:ext cx="11098530" cy="469773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uk-UA" sz="1400" b="1" dirty="0">
                <a:cs typeface="Times New Roman" panose="02020603050405020304" pitchFamily="18" charset="0"/>
              </a:rPr>
              <a:t>Комісія </a:t>
            </a:r>
            <a:r>
              <a:rPr lang="uk-UA" sz="1400" dirty="0">
                <a:cs typeface="Times New Roman" panose="02020603050405020304" pitchFamily="18" charset="0"/>
              </a:rPr>
              <a:t>готує     </a:t>
            </a:r>
            <a:r>
              <a:rPr lang="uk-UA" sz="1400" b="1" dirty="0">
                <a:cs typeface="Times New Roman" panose="02020603050405020304" pitchFamily="18" charset="0"/>
              </a:rPr>
              <a:t>                      </a:t>
            </a:r>
            <a:r>
              <a:rPr lang="en-US" sz="1400" b="1" dirty="0">
                <a:cs typeface="Times New Roman" panose="02020603050405020304" pitchFamily="18" charset="0"/>
              </a:rPr>
              <a:t>1</a:t>
            </a:r>
            <a:r>
              <a:rPr lang="uk-UA" sz="1400" b="1" dirty="0">
                <a:cs typeface="Times New Roman" panose="02020603050405020304" pitchFamily="18" charset="0"/>
              </a:rPr>
              <a:t>. Європарламент                           Рада </a:t>
            </a:r>
            <a:r>
              <a:rPr lang="uk-UA" sz="1400" dirty="0">
                <a:cs typeface="Times New Roman" panose="02020603050405020304" pitchFamily="18" charset="0"/>
              </a:rPr>
              <a:t>затверджує акт</a:t>
            </a:r>
            <a:endParaRPr lang="ru-RU" sz="1400" dirty="0"/>
          </a:p>
          <a:p>
            <a:pPr>
              <a:buFont typeface="Arial" panose="020B0604020202020204" pitchFamily="34" charset="0"/>
              <a:buNone/>
            </a:pPr>
            <a:r>
              <a:rPr lang="uk-UA" sz="1400" dirty="0">
                <a:cs typeface="Times New Roman" panose="02020603050405020304" pitchFamily="18" charset="0"/>
              </a:rPr>
              <a:t>проект акту                         схвалює акт без змін                                                                                                                   </a:t>
            </a:r>
          </a:p>
          <a:p>
            <a:pPr>
              <a:buFont typeface="Arial" panose="020B0604020202020204" pitchFamily="34" charset="0"/>
              <a:buNone/>
            </a:pPr>
            <a:r>
              <a:rPr lang="uk-UA" sz="1400" b="1" dirty="0">
                <a:cs typeface="Times New Roman" panose="02020603050405020304" pitchFamily="18" charset="0"/>
              </a:rPr>
              <a:t>                                                   </a:t>
            </a:r>
          </a:p>
          <a:p>
            <a:pPr>
              <a:buFont typeface="Arial" panose="020B0604020202020204" pitchFamily="34" charset="0"/>
              <a:buNone/>
            </a:pPr>
            <a:r>
              <a:rPr lang="uk-UA" sz="1400" b="1" dirty="0">
                <a:cs typeface="Times New Roman" panose="02020603050405020304" pitchFamily="18" charset="0"/>
              </a:rPr>
              <a:t>                                                    2. Європарламент                          Рада </a:t>
            </a:r>
            <a:r>
              <a:rPr lang="uk-UA" sz="1400" dirty="0">
                <a:cs typeface="Times New Roman" panose="02020603050405020304" pitchFamily="18" charset="0"/>
              </a:rPr>
              <a:t>погоджується               </a:t>
            </a:r>
            <a:r>
              <a:rPr lang="uk-UA" sz="1400" b="1" dirty="0">
                <a:cs typeface="Times New Roman" panose="02020603050405020304" pitchFamily="18" charset="0"/>
              </a:rPr>
              <a:t>акт прийнято</a:t>
            </a:r>
          </a:p>
          <a:p>
            <a:pPr>
              <a:buFont typeface="Arial" panose="020B0604020202020204" pitchFamily="34" charset="0"/>
              <a:buNone/>
            </a:pPr>
            <a:r>
              <a:rPr lang="uk-UA" sz="1400" dirty="0"/>
              <a:t>                                                     </a:t>
            </a:r>
            <a:r>
              <a:rPr lang="uk-UA" sz="1400" dirty="0">
                <a:cs typeface="Times New Roman" panose="02020603050405020304" pitchFamily="18" charset="0"/>
              </a:rPr>
              <a:t>пропонує поправки</a:t>
            </a:r>
          </a:p>
          <a:p>
            <a:pPr>
              <a:buFont typeface="Arial" panose="020B0604020202020204" pitchFamily="34" charset="0"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 </a:t>
            </a:r>
            <a:r>
              <a:rPr lang="uk-UA" sz="1400" b="1" dirty="0">
                <a:cs typeface="Times New Roman" panose="02020603050405020304" pitchFamily="18" charset="0"/>
              </a:rPr>
              <a:t> Рада </a:t>
            </a:r>
            <a:r>
              <a:rPr lang="uk-UA" sz="1400" dirty="0">
                <a:cs typeface="Times New Roman" panose="02020603050405020304" pitchFamily="18" charset="0"/>
              </a:rPr>
              <a:t>не погоджується         </a:t>
            </a:r>
            <a:r>
              <a:rPr lang="uk-UA" sz="1400" b="1" dirty="0">
                <a:cs typeface="Times New Roman" panose="02020603050405020304" pitchFamily="18" charset="0"/>
              </a:rPr>
              <a:t>Рада </a:t>
            </a:r>
            <a:r>
              <a:rPr lang="uk-UA" sz="1400" dirty="0">
                <a:cs typeface="Times New Roman" panose="02020603050405020304" pitchFamily="18" charset="0"/>
              </a:rPr>
              <a:t>ухвалює  поправки</a:t>
            </a:r>
          </a:p>
          <a:p>
            <a:pPr>
              <a:buFont typeface="Arial" panose="020B0604020202020204" pitchFamily="34" charset="0"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до позиції Комісії одноголосно </a:t>
            </a:r>
          </a:p>
          <a:p>
            <a:pPr algn="r">
              <a:buFont typeface="Arial" panose="020B0604020202020204" pitchFamily="34" charset="0"/>
              <a:buNone/>
            </a:pPr>
            <a:r>
              <a:rPr lang="uk-UA" sz="1400" b="1" dirty="0">
                <a:cs typeface="Times New Roman" panose="02020603050405020304" pitchFamily="18" charset="0"/>
              </a:rPr>
              <a:t>                                      </a:t>
            </a:r>
            <a:endParaRPr lang="uk-UA" sz="1400" b="1" dirty="0"/>
          </a:p>
          <a:p>
            <a:pPr>
              <a:buFont typeface="Arial" panose="020B0604020202020204" pitchFamily="34" charset="0"/>
              <a:buNone/>
            </a:pPr>
            <a:r>
              <a:rPr lang="uk-UA" sz="1400" dirty="0"/>
              <a:t>                                           </a:t>
            </a:r>
            <a:endParaRPr lang="uk-UA" sz="1400" b="1" dirty="0"/>
          </a:p>
          <a:p>
            <a:pPr>
              <a:buFont typeface="Arial" panose="020B0604020202020204" pitchFamily="34" charset="0"/>
              <a:buNone/>
            </a:pPr>
            <a:endParaRPr lang="uk-UA" sz="1400" b="1" dirty="0"/>
          </a:p>
          <a:p>
            <a:pPr>
              <a:buFont typeface="Arial" panose="020B0604020202020204" pitchFamily="34" charset="0"/>
              <a:buNone/>
            </a:pPr>
            <a:endParaRPr lang="uk-UA" sz="1400" b="1" dirty="0"/>
          </a:p>
          <a:p>
            <a:pPr>
              <a:buFont typeface="Arial" panose="020B0604020202020204" pitchFamily="34" charset="0"/>
              <a:buNone/>
            </a:pPr>
            <a:r>
              <a:rPr lang="uk-UA" sz="1400" b="1" dirty="0"/>
              <a:t>                                                                                                                                                                  акт прийнято</a:t>
            </a:r>
            <a:endParaRPr lang="ru-RU" sz="14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952626" y="1843563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407218" y="1868011"/>
            <a:ext cx="7858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335781" y="2963069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944678" y="2950051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cxnSpLocks/>
          </p:cNvCxnSpPr>
          <p:nvPr/>
        </p:nvCxnSpPr>
        <p:spPr>
          <a:xfrm>
            <a:off x="6873240" y="3697605"/>
            <a:ext cx="1428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7479030" y="4794885"/>
            <a:ext cx="571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552951" y="3321843"/>
            <a:ext cx="785813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990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809750" y="285750"/>
            <a:ext cx="8229600" cy="1143000"/>
          </a:xfrm>
        </p:spPr>
        <p:txBody>
          <a:bodyPr/>
          <a:lstStyle/>
          <a:p>
            <a:r>
              <a:rPr lang="uk-UA"/>
              <a:t>Процедура згоди</a:t>
            </a:r>
            <a:endParaRPr lang="ru-RU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sz="2800"/>
              <a:t>Прийняття спільних виборчих процедур до ЄП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sz="2800"/>
              <a:t>Договори про асоціацію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sz="2800"/>
              <a:t>Накладення санкцій за постійне і значне порушення основних прав державами-членами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sz="2800"/>
              <a:t>Функціонування ЄЦБ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sz="2800"/>
              <a:t>Статут ЄСЦБ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sz="2800"/>
              <a:t>Структурні фонди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sz="2800"/>
              <a:t>Міжнародні договори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sz="2800"/>
              <a:t>Посилена співпраця держав-членів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2470900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524000" y="0"/>
            <a:ext cx="898525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sz="1400" b="1">
                <a:cs typeface="Times New Roman" panose="02020603050405020304" pitchFamily="18" charset="0"/>
              </a:rPr>
              <a:t>           </a:t>
            </a:r>
            <a:r>
              <a:rPr lang="uk-UA" sz="2000" b="1">
                <a:cs typeface="Times New Roman" panose="02020603050405020304" pitchFamily="18" charset="0"/>
              </a:rPr>
              <a:t>І</a:t>
            </a:r>
            <a:r>
              <a:rPr lang="uk-UA" sz="1400" b="1">
                <a:cs typeface="Times New Roman" panose="02020603050405020304" pitchFamily="18" charset="0"/>
              </a:rPr>
              <a:t>       Комісія </a:t>
            </a:r>
            <a:r>
              <a:rPr lang="uk-UA" sz="1400">
                <a:cs typeface="Times New Roman" panose="02020603050405020304" pitchFamily="18" charset="0"/>
              </a:rPr>
              <a:t>готує     </a:t>
            </a:r>
            <a:r>
              <a:rPr lang="uk-UA" sz="1400" b="1">
                <a:cs typeface="Times New Roman" panose="02020603050405020304" pitchFamily="18" charset="0"/>
              </a:rPr>
              <a:t>                      Європарламент                           Рада </a:t>
            </a:r>
            <a:r>
              <a:rPr lang="uk-UA" sz="1400">
                <a:cs typeface="Times New Roman" panose="02020603050405020304" pitchFamily="18" charset="0"/>
              </a:rPr>
              <a:t>затверджує акт</a:t>
            </a:r>
            <a:r>
              <a:rPr lang="uk-UA" sz="1100">
                <a:cs typeface="Times New Roman" panose="02020603050405020304" pitchFamily="18" charset="0"/>
              </a:rPr>
              <a:t>                           </a:t>
            </a:r>
            <a:r>
              <a:rPr lang="uk-UA" sz="1400">
                <a:cs typeface="Times New Roman" panose="02020603050405020304" pitchFamily="18" charset="0"/>
              </a:rPr>
              <a:t>Акт  прийнято</a:t>
            </a:r>
            <a:endParaRPr lang="ru-RU" sz="1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sz="1400">
                <a:cs typeface="Times New Roman" panose="02020603050405020304" pitchFamily="18" charset="0"/>
              </a:rPr>
              <a:t>                  проект акту                         схвалює акт без змін                                                         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b="1">
                <a:cs typeface="Times New Roman" panose="02020603050405020304" pitchFamily="18" charset="0"/>
              </a:rPr>
              <a:t>                                                                       Європарламент                           Рада </a:t>
            </a:r>
            <a:r>
              <a:rPr lang="uk-UA" sz="1400">
                <a:cs typeface="Times New Roman" panose="02020603050405020304" pitchFamily="18" charset="0"/>
              </a:rPr>
              <a:t>погоджується                       Акт прийнято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b="1"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uk-UA" sz="1400">
                <a:cs typeface="Times New Roman" panose="02020603050405020304" pitchFamily="18" charset="0"/>
              </a:rPr>
              <a:t>пропонує поправки                        </a:t>
            </a:r>
            <a:r>
              <a:rPr lang="uk-UA" sz="1400" b="1">
                <a:cs typeface="Times New Roman" panose="02020603050405020304" pitchFamily="18" charset="0"/>
              </a:rPr>
              <a:t>Рада </a:t>
            </a:r>
            <a:r>
              <a:rPr lang="uk-UA" sz="1400">
                <a:cs typeface="Times New Roman" panose="02020603050405020304" pitchFamily="18" charset="0"/>
              </a:rPr>
              <a:t>не погоджується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b="1"/>
              <a:t>                                                                 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b="1"/>
              <a:t>                                                                                                                                Рада</a:t>
            </a:r>
            <a:r>
              <a:rPr lang="uk-UA" sz="1400"/>
              <a:t> приймає  позицію</a:t>
            </a:r>
            <a:r>
              <a:rPr lang="uk-UA" sz="1400">
                <a:cs typeface="Times New Roman" panose="02020603050405020304" pitchFamily="18" charset="0"/>
              </a:rPr>
              <a:t>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b="1"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b="1"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>
                <a:cs typeface="Times New Roman" panose="02020603050405020304" pitchFamily="18" charset="0"/>
              </a:rPr>
              <a:t>      </a:t>
            </a:r>
            <a:r>
              <a:rPr lang="uk-UA" sz="1800"/>
              <a:t>                                                                                              </a:t>
            </a:r>
            <a:endParaRPr lang="ru-RU" sz="1400"/>
          </a:p>
        </p:txBody>
      </p:sp>
      <p:sp>
        <p:nvSpPr>
          <p:cNvPr id="25603" name="Rectangle 13"/>
          <p:cNvSpPr>
            <a:spLocks noChangeArrowheads="1"/>
          </p:cNvSpPr>
          <p:nvPr/>
        </p:nvSpPr>
        <p:spPr bwMode="auto">
          <a:xfrm>
            <a:off x="1524000" y="0"/>
            <a:ext cx="9245600" cy="781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16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162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162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16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616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16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16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16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16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sz="1400" b="1" dirty="0">
                <a:cs typeface="Times New Roman" panose="02020603050405020304" pitchFamily="18" charset="0"/>
              </a:rPr>
              <a:t>                                                                       Парламент </a:t>
            </a:r>
            <a:r>
              <a:rPr lang="uk-UA" sz="1400" dirty="0">
                <a:cs typeface="Times New Roman" panose="02020603050405020304" pitchFamily="18" charset="0"/>
              </a:rPr>
              <a:t>відхиляє                 </a:t>
            </a:r>
            <a:r>
              <a:rPr lang="uk-UA" sz="1400" b="1" dirty="0">
                <a:cs typeface="Times New Roman" panose="02020603050405020304" pitchFamily="18" charset="0"/>
              </a:rPr>
              <a:t>Парламент</a:t>
            </a:r>
            <a:r>
              <a:rPr lang="uk-UA" sz="1400" dirty="0">
                <a:cs typeface="Times New Roman" panose="02020603050405020304" pitchFamily="18" charset="0"/>
              </a:rPr>
              <a:t> вносить              </a:t>
            </a:r>
            <a:r>
              <a:rPr lang="uk-UA" sz="1400" b="1" dirty="0">
                <a:cs typeface="Times New Roman" panose="02020603050405020304" pitchFamily="18" charset="0"/>
              </a:rPr>
              <a:t>Парламент </a:t>
            </a:r>
            <a:r>
              <a:rPr lang="uk-UA" sz="1400" dirty="0">
                <a:cs typeface="Times New Roman" panose="02020603050405020304" pitchFamily="18" charset="0"/>
              </a:rPr>
              <a:t>приймає</a:t>
            </a:r>
            <a:endParaRPr lang="ru-RU" sz="11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позицію   Ради                     поправки абсолютною               позицію Ради або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абсолютною більшістю                      </a:t>
            </a:r>
            <a:r>
              <a:rPr lang="uk-UA" sz="1400" dirty="0" err="1">
                <a:cs typeface="Times New Roman" panose="02020603050405020304" pitchFamily="18" charset="0"/>
              </a:rPr>
              <a:t>більшістю</a:t>
            </a:r>
            <a:r>
              <a:rPr lang="uk-UA" sz="1400" dirty="0">
                <a:cs typeface="Times New Roman" panose="02020603050405020304" pitchFamily="18" charset="0"/>
              </a:rPr>
              <a:t>                           не приймає жодного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рішення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Акт не прийнято                                                                               Акт прийнято</a:t>
            </a:r>
          </a:p>
          <a:p>
            <a:pPr>
              <a:spcBef>
                <a:spcPct val="0"/>
              </a:spcBef>
              <a:buFontTx/>
              <a:buNone/>
            </a:pPr>
            <a:endParaRPr lang="uk-UA" sz="14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  <a:r>
              <a:rPr lang="uk-UA" sz="1400" b="1" dirty="0">
                <a:cs typeface="Times New Roman" panose="02020603050405020304" pitchFamily="18" charset="0"/>
              </a:rPr>
              <a:t>Комісія </a:t>
            </a:r>
            <a:r>
              <a:rPr lang="uk-UA" sz="1400" dirty="0">
                <a:cs typeface="Times New Roman" panose="02020603050405020304" pitchFamily="18" charset="0"/>
              </a:rPr>
              <a:t>приймає   </a:t>
            </a:r>
            <a:r>
              <a:rPr lang="uk-UA" sz="1400" b="1" dirty="0">
                <a:cs typeface="Times New Roman" panose="02020603050405020304" pitchFamily="18" charset="0"/>
              </a:rPr>
              <a:t> Комісія </a:t>
            </a:r>
            <a:r>
              <a:rPr lang="uk-UA" sz="1400" dirty="0">
                <a:cs typeface="Times New Roman" panose="02020603050405020304" pitchFamily="18" charset="0"/>
              </a:rPr>
              <a:t>не приймає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         поправки                   </a:t>
            </a:r>
            <a:r>
              <a:rPr lang="uk-UA" sz="1400" dirty="0" err="1">
                <a:cs typeface="Times New Roman" panose="02020603050405020304" pitchFamily="18" charset="0"/>
              </a:rPr>
              <a:t>поправки</a:t>
            </a:r>
            <a:endParaRPr lang="uk-UA" sz="14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     Парламенту             </a:t>
            </a:r>
            <a:r>
              <a:rPr lang="uk-UA" sz="1400" dirty="0" err="1">
                <a:cs typeface="Times New Roman" panose="02020603050405020304" pitchFamily="18" charset="0"/>
              </a:rPr>
              <a:t>Парламенту</a:t>
            </a:r>
            <a:endParaRPr lang="uk-UA" sz="14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акт прийнято                </a:t>
            </a:r>
            <a:r>
              <a:rPr lang="uk-UA" sz="1400" b="1" dirty="0">
                <a:cs typeface="Times New Roman" panose="02020603050405020304" pitchFamily="18" charset="0"/>
              </a:rPr>
              <a:t> Рада  </a:t>
            </a:r>
            <a:r>
              <a:rPr lang="uk-UA" sz="1400" dirty="0">
                <a:cs typeface="Times New Roman" panose="02020603050405020304" pitchFamily="18" charset="0"/>
              </a:rPr>
              <a:t>приймає поправки     </a:t>
            </a:r>
            <a:r>
              <a:rPr lang="uk-UA" sz="1400" b="1" dirty="0">
                <a:cs typeface="Times New Roman" panose="02020603050405020304" pitchFamily="18" charset="0"/>
              </a:rPr>
              <a:t> Узгоджувальний        Рада </a:t>
            </a:r>
            <a:r>
              <a:rPr lang="uk-UA" sz="1400" dirty="0">
                <a:cs typeface="Times New Roman" panose="02020603050405020304" pitchFamily="18" charset="0"/>
              </a:rPr>
              <a:t>одноголосно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кваліфікованою більшістю             комітет                  приймає поправки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парламенту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Акт прийнято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200" b="1" dirty="0">
                <a:cs typeface="Times New Roman" panose="02020603050405020304" pitchFamily="18" charset="0"/>
              </a:rPr>
              <a:t>                                                         Спільний текст  приймається кваліфікованою            Один з інститутів не приймає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200" b="1" dirty="0">
                <a:cs typeface="Times New Roman" panose="02020603050405020304" pitchFamily="18" charset="0"/>
              </a:rPr>
              <a:t>Акт прийнято                                більшістю Ради і абсолютною більшістю                        документ  або  не прийнято       Акт не прийнято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200" b="1" dirty="0">
                <a:cs typeface="Times New Roman" panose="02020603050405020304" pitchFamily="18" charset="0"/>
              </a:rPr>
              <a:t>                                                                           Парламенту                                                                       спільний текст</a:t>
            </a:r>
            <a:endParaRPr lang="uk-UA" sz="14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uk-UA" sz="14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1400" dirty="0">
                <a:cs typeface="Times New Roman" panose="02020603050405020304" pitchFamily="18" charset="0"/>
              </a:rPr>
              <a:t> </a:t>
            </a:r>
            <a:endParaRPr lang="ru-RU" sz="11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sz="1800" dirty="0"/>
          </a:p>
        </p:txBody>
      </p:sp>
      <p:sp>
        <p:nvSpPr>
          <p:cNvPr id="25604" name="Rectangle 15"/>
          <p:cNvSpPr>
            <a:spLocks noChangeArrowheads="1"/>
          </p:cNvSpPr>
          <p:nvPr/>
        </p:nvSpPr>
        <p:spPr bwMode="auto">
          <a:xfrm>
            <a:off x="1524001" y="457201"/>
            <a:ext cx="4500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sz="1400">
                <a:cs typeface="Times New Roman" panose="02020603050405020304" pitchFamily="18" charset="0"/>
              </a:rPr>
              <a:t>                                                                                                         </a:t>
            </a:r>
            <a:endParaRPr lang="uk-UA" sz="180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667126" y="571500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881689" y="1000125"/>
            <a:ext cx="642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810250" y="571500"/>
            <a:ext cx="6429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8382000" y="500064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667251" y="2286000"/>
            <a:ext cx="5000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7382669" y="1928019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487863" y="2463801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9525794" y="2428081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7382669" y="2428081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>
            <a:off x="9525794" y="3572669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>
            <a:off x="4523582" y="3572670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5400000">
            <a:off x="7382669" y="3572669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6453189" y="3714750"/>
            <a:ext cx="18573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rot="5400000">
            <a:off x="6239670" y="3929858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5400000">
            <a:off x="8097045" y="3929858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5400000">
            <a:off x="5881689" y="5000626"/>
            <a:ext cx="428625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5400000">
            <a:off x="6739732" y="5001419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5400000">
            <a:off x="7525545" y="5001420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rot="5400000">
            <a:off x="8739982" y="5001419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6096000" y="4786314"/>
            <a:ext cx="857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10500" y="4786314"/>
            <a:ext cx="11430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rot="5400000">
            <a:off x="8847138" y="5894388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rot="10800000">
            <a:off x="4095750" y="5357814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rot="5400000">
            <a:off x="6704013" y="58229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rot="10800000">
            <a:off x="2952751" y="6429375"/>
            <a:ext cx="7858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 rot="5400000">
            <a:off x="7489826" y="5822951"/>
            <a:ext cx="5000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rot="5400000">
            <a:off x="7382669" y="1356519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>
            <a:off x="8667751" y="6429375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8382001" y="928689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530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Знімок екрана 2016-05-16 о 10.40.2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475" y="0"/>
            <a:ext cx="8427204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Знімок екрана 2016-05-16 о 10.40.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453" y="297401"/>
            <a:ext cx="8751094" cy="65008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B41469-C25C-4E23-8E2A-63756973C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C0AD33-D56E-4B8C-B755-4B9EC4FA1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Згідно</a:t>
            </a:r>
            <a:r>
              <a:rPr lang="ru-RU" dirty="0"/>
              <a:t> з ч. 2 ст. 289 ДФЄС, в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договорами, </a:t>
            </a:r>
            <a:r>
              <a:rPr lang="ru-RU" dirty="0" err="1"/>
              <a:t>прийняття</a:t>
            </a:r>
            <a:r>
              <a:rPr lang="ru-RU" dirty="0"/>
              <a:t> регламенту, </a:t>
            </a:r>
            <a:r>
              <a:rPr lang="ru-RU" dirty="0" err="1"/>
              <a:t>директиви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Європейським</a:t>
            </a:r>
            <a:r>
              <a:rPr lang="ru-RU" dirty="0"/>
              <a:t> парламентом за </a:t>
            </a:r>
            <a:r>
              <a:rPr lang="ru-RU" dirty="0" err="1"/>
              <a:t>участю</a:t>
            </a:r>
            <a:r>
              <a:rPr lang="ru-RU" dirty="0"/>
              <a:t> Ради </a:t>
            </a:r>
            <a:r>
              <a:rPr lang="ru-RU" dirty="0" err="1"/>
              <a:t>або</a:t>
            </a:r>
            <a:r>
              <a:rPr lang="ru-RU" dirty="0"/>
              <a:t> Радою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Європейського</a:t>
            </a:r>
            <a:r>
              <a:rPr lang="ru-RU" dirty="0"/>
              <a:t> парламенту </a:t>
            </a:r>
            <a:r>
              <a:rPr lang="ru-RU" dirty="0" err="1"/>
              <a:t>здійснюється</a:t>
            </a:r>
            <a:r>
              <a:rPr lang="ru-RU" dirty="0"/>
              <a:t> шляхом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законодавчої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 err="1"/>
              <a:t>Різновидами</a:t>
            </a:r>
            <a:r>
              <a:rPr lang="ru-RU" dirty="0"/>
              <a:t>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законодавчої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є порядок, коли </a:t>
            </a:r>
            <a:r>
              <a:rPr lang="ru-RU" dirty="0" err="1"/>
              <a:t>законодавчий</a:t>
            </a:r>
            <a:r>
              <a:rPr lang="ru-RU" dirty="0"/>
              <a:t> акт </a:t>
            </a:r>
            <a:r>
              <a:rPr lang="ru-RU" dirty="0" err="1"/>
              <a:t>приймається</a:t>
            </a:r>
            <a:r>
              <a:rPr lang="ru-RU" dirty="0"/>
              <a:t> </a:t>
            </a:r>
            <a:r>
              <a:rPr lang="ru-RU" dirty="0" err="1"/>
              <a:t>одноособово</a:t>
            </a:r>
            <a:r>
              <a:rPr lang="ru-RU" dirty="0"/>
              <a:t> </a:t>
            </a:r>
            <a:r>
              <a:rPr lang="ru-RU" dirty="0" err="1"/>
              <a:t>Європарламентом</a:t>
            </a:r>
            <a:r>
              <a:rPr lang="ru-RU" dirty="0"/>
              <a:t>, але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схвалення</a:t>
            </a:r>
            <a:r>
              <a:rPr lang="ru-RU" dirty="0"/>
              <a:t> Радою,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одноособово</a:t>
            </a:r>
            <a:r>
              <a:rPr lang="ru-RU" dirty="0"/>
              <a:t> Радою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схвалення</a:t>
            </a:r>
            <a:r>
              <a:rPr lang="ru-RU" dirty="0"/>
              <a:t> </a:t>
            </a:r>
            <a:r>
              <a:rPr lang="ru-RU" dirty="0" err="1"/>
              <a:t>Європарламентом</a:t>
            </a:r>
            <a:r>
              <a:rPr lang="ru-RU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238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політики, які виробляють інститути ЄС</a:t>
            </a:r>
            <a:endParaRPr lang="ru-RU" dirty="0"/>
          </a:p>
        </p:txBody>
      </p:sp>
      <p:sp>
        <p:nvSpPr>
          <p:cNvPr id="26627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Регуляторна політика                                                            наднаціональний рівень творення  </a:t>
            </a:r>
          </a:p>
          <a:p>
            <a:r>
              <a:rPr lang="uk-UA" dirty="0"/>
              <a:t>Політика витрат                                                                                               </a:t>
            </a:r>
            <a:r>
              <a:rPr lang="uk-UA" sz="1800" dirty="0"/>
              <a:t>політики</a:t>
            </a:r>
          </a:p>
          <a:p>
            <a:r>
              <a:rPr lang="uk-UA" dirty="0"/>
              <a:t>Макроекономічна політика</a:t>
            </a:r>
          </a:p>
          <a:p>
            <a:r>
              <a:rPr lang="uk-UA" dirty="0"/>
              <a:t>Політика громадянства    </a:t>
            </a:r>
            <a:r>
              <a:rPr lang="uk-UA" sz="1800" dirty="0"/>
              <a:t>                                                                  міждержавний рівень творення</a:t>
            </a:r>
          </a:p>
          <a:p>
            <a:r>
              <a:rPr lang="uk-UA" dirty="0"/>
              <a:t>Зовнішня політика                                                                                                 </a:t>
            </a:r>
            <a:r>
              <a:rPr lang="uk-UA" sz="1800" dirty="0"/>
              <a:t>політики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>
            <a:off x="6024563" y="2000250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cxnSpLocks/>
          </p:cNvCxnSpPr>
          <p:nvPr/>
        </p:nvCxnSpPr>
        <p:spPr>
          <a:xfrm flipH="1">
            <a:off x="5200650" y="2071688"/>
            <a:ext cx="1109663" cy="322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</p:cNvCxnSpPr>
          <p:nvPr/>
        </p:nvCxnSpPr>
        <p:spPr>
          <a:xfrm flipH="1">
            <a:off x="4446270" y="2179928"/>
            <a:ext cx="1864045" cy="1242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cxnSpLocks/>
          </p:cNvCxnSpPr>
          <p:nvPr/>
        </p:nvCxnSpPr>
        <p:spPr>
          <a:xfrm flipH="1">
            <a:off x="4593432" y="2071688"/>
            <a:ext cx="1716881" cy="8562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cxnSpLocks/>
          </p:cNvCxnSpPr>
          <p:nvPr/>
        </p:nvCxnSpPr>
        <p:spPr>
          <a:xfrm flipH="1" flipV="1">
            <a:off x="4800600" y="3011304"/>
            <a:ext cx="2581276" cy="3684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cxnSpLocks/>
          </p:cNvCxnSpPr>
          <p:nvPr/>
        </p:nvCxnSpPr>
        <p:spPr>
          <a:xfrm flipH="1" flipV="1">
            <a:off x="5755481" y="3600411"/>
            <a:ext cx="1519239" cy="2922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>
            <a:off x="5595939" y="3963658"/>
            <a:ext cx="1857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67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dirty="0"/>
              <a:t>Ознаки правової системи ЄС</a:t>
            </a:r>
            <a:endParaRPr lang="ru-RU" b="1" dirty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b="1" dirty="0"/>
              <a:t>пріоритет права ЄС над національним правом</a:t>
            </a:r>
          </a:p>
          <a:p>
            <a:pPr eaLnBrk="1" hangingPunct="1"/>
            <a:r>
              <a:rPr lang="uk-UA" b="1" dirty="0"/>
              <a:t>принцип прямої дії права ЄС </a:t>
            </a:r>
          </a:p>
          <a:p>
            <a:r>
              <a:rPr lang="ru-RU" b="1" dirty="0"/>
              <a:t>принцип </a:t>
            </a:r>
            <a:r>
              <a:rPr lang="ru-RU" b="1" dirty="0" err="1"/>
              <a:t>інтегрованості</a:t>
            </a:r>
            <a:endParaRPr lang="ru-RU" b="1" dirty="0"/>
          </a:p>
          <a:p>
            <a:r>
              <a:rPr lang="uk-UA" b="1" dirty="0"/>
              <a:t>юрисдикційна захищеність</a:t>
            </a:r>
          </a:p>
          <a:p>
            <a:pPr eaLnBrk="1" hangingPunct="1"/>
            <a:r>
              <a:rPr lang="uk-UA" b="1" dirty="0"/>
              <a:t>принцип </a:t>
            </a:r>
            <a:r>
              <a:rPr lang="uk-UA" b="1" dirty="0" err="1"/>
              <a:t>субсидіарності</a:t>
            </a:r>
            <a:endParaRPr lang="uk-UA" b="1" dirty="0"/>
          </a:p>
          <a:p>
            <a:pPr eaLnBrk="1" hangingPunct="1"/>
            <a:r>
              <a:rPr lang="uk-UA" b="1" dirty="0"/>
              <a:t>принцип пропорційності</a:t>
            </a:r>
            <a:endParaRPr lang="ru-RU" b="1" dirty="0"/>
          </a:p>
          <a:p>
            <a:pPr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58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ru-RU" dirty="0"/>
              <a:t>ДОГОВІР </a:t>
            </a:r>
            <a:br>
              <a:rPr lang="ru-RU" dirty="0"/>
            </a:br>
            <a:r>
              <a:rPr lang="ru-RU" dirty="0"/>
              <a:t>про </a:t>
            </a:r>
            <a:r>
              <a:rPr lang="ru-RU" dirty="0" err="1"/>
              <a:t>Європейський</a:t>
            </a:r>
            <a:r>
              <a:rPr lang="ru-RU" dirty="0"/>
              <a:t> Союз ст. 5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uk-UA" sz="1800"/>
              <a:t>2. Згідно з </a:t>
            </a:r>
            <a:r>
              <a:rPr lang="uk-UA" sz="1800" b="1"/>
              <a:t>принципом наділення компетенцією </a:t>
            </a:r>
            <a:r>
              <a:rPr lang="uk-UA" sz="1800"/>
              <a:t>Союз діє лише у межах компетенції, яку надали йому в Договорах держави-члени для досягнення цілей, встановлених цими  Договорами. Будь-яка компетенція, не надана Союзу Договорами, належить державам-членам.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uk-UA" sz="1800"/>
              <a:t>3.   Згідно з </a:t>
            </a:r>
            <a:r>
              <a:rPr lang="uk-UA" sz="1800" b="1"/>
              <a:t>принципом субсидіарності </a:t>
            </a:r>
            <a:r>
              <a:rPr lang="uk-UA" sz="1800"/>
              <a:t>Союз у сферах, які не відносяться до його виключної  компетенції, діє лише тоді і такою мірою, якою цілі передбачуваної дії не можуть достатнім чином бути досягнуті державами-членами на центральному, регіональному або місцевому рівні, але, з огляду на масштаби або наслідки передбачуваної дії, можуть бути краще досягнуті на рівні Союзу.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uk-UA" sz="1800"/>
              <a:t>4.  Згідно з </a:t>
            </a:r>
            <a:r>
              <a:rPr lang="uk-UA" sz="1800" b="1"/>
              <a:t>принципом пропорційності </a:t>
            </a:r>
            <a:r>
              <a:rPr lang="uk-UA" sz="1800"/>
              <a:t>зміст і форма дій Союзу не виходять за рамки того, що необхідно для досягнення цілей Договорів.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uk-UA" sz="1600" b="1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uk-UA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про застосування принципів субсидіарності  та пропорційності </a:t>
            </a:r>
            <a:endParaRPr lang="uk-UA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uk-UA" sz="1800">
                <a:latin typeface="Times New Roman" panose="02020603050405020304" pitchFamily="18" charset="0"/>
                <a:cs typeface="Times New Roman" panose="02020603050405020304" pitchFamily="18" charset="0"/>
              </a:rPr>
              <a:t> 2 жовтня 1997 року </a:t>
            </a:r>
          </a:p>
          <a:p>
            <a:pPr algn="just" eaLnBrk="1" hangingPunct="1"/>
            <a:endParaRPr lang="uk-UA" sz="1600"/>
          </a:p>
        </p:txBody>
      </p:sp>
    </p:spTree>
    <p:extLst>
      <p:ext uri="{BB962C8B-B14F-4D97-AF65-F5344CB8AC3E}">
        <p14:creationId xmlns:p14="http://schemas.microsoft.com/office/powerpoint/2010/main" val="72361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/>
              <a:t>Первинне право</a:t>
            </a:r>
            <a:r>
              <a:rPr lang="ru-RU" b="1"/>
              <a:t> ЄС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7652" y="1855303"/>
            <a:ext cx="8892209" cy="4716093"/>
          </a:xfrm>
        </p:spPr>
        <p:txBody>
          <a:bodyPr rtlCol="0">
            <a:normAutofit fontScale="77500" lnSpcReduction="20000"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uk-UA" b="1" dirty="0"/>
              <a:t>Установчі договори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Паризький договір про заснування ЄОВС  1951 р. 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Римські договори про заснування ЄЕС і Євратому 1957 р. 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Маастрихтський договір про заснування Європейського Союзу 1992 р.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b="1" dirty="0"/>
              <a:t>Інші договори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Брюссельський договір, що заснував єдину Раду і єдину Комісію ЄЕС (Договір про злиття) 1965 р., 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Бюджетний договір 1970 р.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Бюджетний договір 1975 р., 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Рішення про проведення прямих виборів депутатів Європейського Парламенту 1976 р., 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Договори про вступ нових держав  у Європейський Союз.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Єдиний європейський акт 1986 р.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Амстердамський договір 1997 р. 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Ніццький договір 2001 р.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uk-UA" dirty="0"/>
              <a:t>Лісабонський договір про реформування 2007 р.</a:t>
            </a:r>
          </a:p>
          <a:p>
            <a:pPr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11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/>
              <a:t>Вторинне або похідне право ЄС</a:t>
            </a:r>
            <a:r>
              <a:rPr lang="ru-RU" b="1"/>
              <a:t>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7281" y="1600200"/>
            <a:ext cx="10498372" cy="4694583"/>
          </a:xfrm>
        </p:spPr>
        <p:txBody>
          <a:bodyPr rtlCol="0">
            <a:normAutofit fontScale="55000" lnSpcReduction="20000"/>
          </a:bodyPr>
          <a:lstStyle/>
          <a:p>
            <a:pPr algn="just">
              <a:spcAft>
                <a:spcPts val="0"/>
              </a:spcAft>
              <a:defRPr/>
            </a:pPr>
            <a:endParaRPr lang="uk-UA" sz="3600" b="1" i="1" dirty="0"/>
          </a:p>
          <a:p>
            <a:pPr algn="just">
              <a:spcAft>
                <a:spcPts val="0"/>
              </a:spcAft>
              <a:defRPr/>
            </a:pPr>
            <a:r>
              <a:rPr lang="uk-UA" sz="3600" b="1" i="1" dirty="0"/>
              <a:t>Регламент</a:t>
            </a:r>
            <a:r>
              <a:rPr lang="uk-UA" sz="3600" dirty="0"/>
              <a:t> - найважливіший акт вторинного права, має загальний характер, є обов’язковим у всіх своїх частинах і підлягає прямому застосуванню у всіх державах-членах.</a:t>
            </a:r>
            <a:endParaRPr lang="ru-RU" sz="3600" b="1" dirty="0"/>
          </a:p>
          <a:p>
            <a:pPr algn="just">
              <a:spcAft>
                <a:spcPts val="0"/>
              </a:spcAft>
              <a:defRPr/>
            </a:pPr>
            <a:r>
              <a:rPr lang="uk-UA" sz="3600" b="1" i="1" dirty="0"/>
              <a:t>Директива</a:t>
            </a:r>
            <a:r>
              <a:rPr lang="uk-UA" sz="3600" dirty="0"/>
              <a:t> є обов’язковою щодо очікуваного результату для кожної держави-учасниці, до якої вона адресована, але зберігає за національними урядами свободу вибору форм і методів дій.</a:t>
            </a:r>
            <a:endParaRPr lang="ru-RU" sz="3600" b="1" dirty="0"/>
          </a:p>
          <a:p>
            <a:pPr algn="just">
              <a:spcAft>
                <a:spcPts val="0"/>
              </a:spcAft>
              <a:defRPr/>
            </a:pPr>
            <a:r>
              <a:rPr lang="uk-UA" sz="3600" b="1" i="1" dirty="0"/>
              <a:t>Рішення</a:t>
            </a:r>
            <a:r>
              <a:rPr lang="uk-UA" sz="3600" dirty="0"/>
              <a:t> є обов’язковим у всіх своїх частинах для тих, кому воно адресоване. На відміну від регламентів і директив адресатами рішень є, як правило, особа або кілька осіб. </a:t>
            </a:r>
            <a:endParaRPr lang="ru-RU" sz="3600" b="1" dirty="0"/>
          </a:p>
          <a:p>
            <a:pPr algn="just">
              <a:spcAft>
                <a:spcPts val="0"/>
              </a:spcAft>
              <a:defRPr/>
            </a:pPr>
            <a:r>
              <a:rPr lang="uk-UA" sz="3600" b="1" i="1" dirty="0"/>
              <a:t>Рекомендації й думки</a:t>
            </a:r>
            <a:r>
              <a:rPr lang="uk-UA" sz="3600" b="1" dirty="0"/>
              <a:t> </a:t>
            </a:r>
            <a:r>
              <a:rPr lang="uk-UA" sz="3600" dirty="0"/>
              <a:t>не є обов’язковими для виконання. </a:t>
            </a:r>
            <a:endParaRPr lang="ru-RU" sz="3600" b="1" dirty="0"/>
          </a:p>
          <a:p>
            <a:pPr algn="just">
              <a:spcAft>
                <a:spcPts val="0"/>
              </a:spcAft>
              <a:defRPr/>
            </a:pPr>
            <a:r>
              <a:rPr lang="uk-UA" sz="3600" b="1" i="1" dirty="0"/>
              <a:t>Міжнародні договори й угоди, укладені ЄС</a:t>
            </a:r>
            <a:r>
              <a:rPr lang="uk-UA" sz="3600" i="1" dirty="0"/>
              <a:t>:</a:t>
            </a:r>
            <a:r>
              <a:rPr lang="uk-UA" sz="3600" dirty="0"/>
              <a:t> угоди про асоціацію, наприклад із Грецією (1962 р.), Туреччиною (1964 р.), Україною (2014 р.); угоди про співробітництво, комерційні угоди з третіми країнами або міжнародними організаціями.</a:t>
            </a:r>
            <a:endParaRPr lang="ru-RU" sz="3600" b="1" dirty="0"/>
          </a:p>
          <a:p>
            <a:pPr algn="just">
              <a:spcAft>
                <a:spcPts val="0"/>
              </a:spcAft>
              <a:defRPr/>
            </a:pPr>
            <a:r>
              <a:rPr lang="uk-UA" sz="3600" b="1" i="1" dirty="0"/>
              <a:t>Угоди між державами-учасницями</a:t>
            </a:r>
            <a:r>
              <a:rPr lang="uk-UA" sz="3600" i="1" dirty="0"/>
              <a:t>,</a:t>
            </a:r>
            <a:r>
              <a:rPr lang="uk-UA" sz="3600" dirty="0"/>
              <a:t> укладені з метою регламентації питань, тісно пов’язаних із функціонуванням ЄС, для підписання яких держави не передали компетенції інститутам ЄС. </a:t>
            </a:r>
            <a:endParaRPr lang="ru-RU" sz="3600" b="1" dirty="0"/>
          </a:p>
          <a:p>
            <a:pPr algn="just">
              <a:spcAft>
                <a:spcPts val="0"/>
              </a:spcAft>
              <a:defRPr/>
            </a:pPr>
            <a:r>
              <a:rPr lang="uk-UA" sz="3600" b="1" i="1" dirty="0"/>
              <a:t>Загальні правові принципи.</a:t>
            </a:r>
            <a:r>
              <a:rPr lang="uk-UA" sz="3600" b="1" dirty="0"/>
              <a:t> </a:t>
            </a:r>
            <a:r>
              <a:rPr lang="uk-UA" sz="3600" dirty="0"/>
              <a:t>Так зване неписане право, частково привнесене з держав-членів, частково віддзеркалює практику функціонування інститутів та інших органів ЄС, частково склалося під впливом звичаїв і традицій міжнародного права.</a:t>
            </a:r>
            <a:endParaRPr lang="ru-RU" sz="3600" b="1" dirty="0"/>
          </a:p>
          <a:p>
            <a:pPr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63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Політична система та </a:t>
            </a:r>
            <a:r>
              <a:rPr lang="uk-UA" b="1"/>
              <a:t>п</a:t>
            </a:r>
            <a:r>
              <a:rPr lang="ru-RU" b="1"/>
              <a:t>рийняття політико-правових рішень в ЄС</a:t>
            </a:r>
            <a:endParaRPr lang="ru-RU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Законотворчий процес в ЄС</a:t>
            </a:r>
          </a:p>
          <a:p>
            <a:r>
              <a:rPr lang="uk-UA" dirty="0"/>
              <a:t>Особливості політичної системи ЄС</a:t>
            </a:r>
            <a:endParaRPr lang="ru-RU" dirty="0"/>
          </a:p>
          <a:p>
            <a:r>
              <a:rPr lang="uk-UA" dirty="0"/>
              <a:t>Лобіювання на наднаціональному рівні в ЄС</a:t>
            </a:r>
          </a:p>
          <a:p>
            <a:pPr>
              <a:buFont typeface="Arial" panose="020B0604020202020204" pitchFamily="34" charset="0"/>
              <a:buNone/>
            </a:pPr>
            <a:endParaRPr lang="uk-UA" dirty="0"/>
          </a:p>
          <a:p>
            <a:pPr algn="just">
              <a:buFont typeface="Arial" panose="020B0604020202020204" pitchFamily="34" charset="0"/>
              <a:buNone/>
            </a:pPr>
            <a:r>
              <a:rPr lang="uk-UA" dirty="0"/>
              <a:t>Суд ЄС визначив механізм прийняття рішень в ЄС як </a:t>
            </a:r>
            <a:r>
              <a:rPr lang="uk-UA" b="1" dirty="0"/>
              <a:t>законодавчу систему </a:t>
            </a:r>
            <a:r>
              <a:rPr lang="uk-UA" dirty="0"/>
              <a:t>та як </a:t>
            </a:r>
            <a:r>
              <a:rPr lang="uk-UA" b="1" dirty="0"/>
              <a:t>законодавство</a:t>
            </a:r>
            <a:r>
              <a:rPr lang="uk-UA" dirty="0"/>
              <a:t> – акти, прийняті інститутами ЄС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878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4000" b="1" dirty="0"/>
            </a:br>
            <a:r>
              <a:rPr lang="uk-UA" sz="4000" b="1" dirty="0"/>
              <a:t>Способи ухвалення рішень в інститутах ЄС</a:t>
            </a:r>
            <a:br>
              <a:rPr lang="ru-RU" dirty="0"/>
            </a:b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119271" y="1338470"/>
            <a:ext cx="11754678" cy="5519529"/>
          </a:xfrm>
        </p:spPr>
        <p:txBody>
          <a:bodyPr>
            <a:noAutofit/>
          </a:bodyPr>
          <a:lstStyle/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b="1" dirty="0"/>
              <a:t>Європейська Рада. 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dirty="0"/>
              <a:t>Стаття 15. 4. Якщо в Договорах не обумовлено інакше, Європейська Рада ухвалює рішення консенсусом.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dirty="0"/>
              <a:t>Кваліфікована більшість. Проста більшість.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b="1" dirty="0"/>
              <a:t> Рада ЄС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dirty="0"/>
              <a:t>Стаття 16. 3. Рада діє кваліфікованою більшістю, окрім випадків, коли інше передбачено Договорами.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dirty="0"/>
              <a:t>4. З 1 листопада 2014 року кваліфікованою більшістю буде вважатись щонайменше 55 % членів Ради, що має у своєму складі принаймні п’ятнадцять осіб і в якій представлені держави-члени, що охоплюють принаймні 65 % населення Союзу.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dirty="0"/>
              <a:t>Блокувальну меншість мають складати принаймні чотири члени Ради, інакше слід вважати, що кваліфікованої більшості досягнуто. 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dirty="0"/>
              <a:t>Одноголосність. Проста більшість.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b="1" dirty="0"/>
              <a:t>Європейський Парламент.</a:t>
            </a:r>
            <a:r>
              <a:rPr lang="uk-UA" sz="1400" dirty="0"/>
              <a:t> 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dirty="0"/>
              <a:t>Проста більшість. Абсолютна більшість.</a:t>
            </a:r>
            <a:r>
              <a:rPr lang="uk-UA" sz="1400" b="1" dirty="0"/>
              <a:t> 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b="1" dirty="0"/>
              <a:t>Європейська Комісія</a:t>
            </a:r>
            <a:r>
              <a:rPr lang="uk-UA" sz="1400" dirty="0"/>
              <a:t> 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dirty="0"/>
              <a:t>Консенсус. Проста більшість. 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b="1" dirty="0"/>
              <a:t>Суд ЄС</a:t>
            </a:r>
            <a:endParaRPr lang="ru-RU" sz="1400" dirty="0"/>
          </a:p>
          <a:p>
            <a:pPr marL="0" indent="9144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uk-UA" sz="1400" dirty="0"/>
              <a:t>Більшість голосів</a:t>
            </a:r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6403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1644888" y="1776945"/>
            <a:ext cx="9071468" cy="4570846"/>
          </a:xfrm>
          <a:prstGeom prst="rect">
            <a:avLst/>
          </a:prstGeom>
          <a:solidFill>
            <a:srgbClr val="39D5E2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41" name="Shape 141"/>
          <p:cNvSpPr/>
          <p:nvPr/>
        </p:nvSpPr>
        <p:spPr>
          <a:xfrm>
            <a:off x="1768837" y="392239"/>
            <a:ext cx="8654326" cy="995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algn="just">
              <a:spcBef>
                <a:spcPts val="2953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b="1" dirty="0">
                <a:latin typeface="Helvetica Neue Light"/>
                <a:ea typeface="Helvetica Neue Light"/>
                <a:cs typeface="Helvetica Neue Light"/>
                <a:sym typeface="Helvetica Neue Light"/>
              </a:rPr>
              <a:t>Якщо спробувати описати механізм прийняття рішень у стислій і схематичній формі, то його можна представити формулою чотирьох трійок: </a:t>
            </a:r>
            <a:r>
              <a:rPr sz="2000" b="1" dirty="0">
                <a:latin typeface="Helvetica Neue Medium"/>
                <a:ea typeface="Helvetica Neue Medium"/>
                <a:cs typeface="Helvetica Neue Medium"/>
                <a:sym typeface="Helvetica Neue Medium"/>
              </a:rPr>
              <a:t>«3 Х 3 Х 3 Х 3».</a:t>
            </a:r>
          </a:p>
        </p:txBody>
      </p:sp>
      <p:sp>
        <p:nvSpPr>
          <p:cNvPr id="142" name="Shape 142"/>
          <p:cNvSpPr/>
          <p:nvPr/>
        </p:nvSpPr>
        <p:spPr>
          <a:xfrm>
            <a:off x="2220023" y="2341909"/>
            <a:ext cx="7501923" cy="995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algn="just">
              <a:spcBef>
                <a:spcPts val="2953"/>
              </a:spcBef>
            </a:pPr>
            <a:r>
              <a:rPr sz="2000" dirty="0"/>
              <a:t>1 Х 3: </a:t>
            </a:r>
            <a:r>
              <a:rPr sz="2000" dirty="0" err="1"/>
              <a:t>Полягає</a:t>
            </a:r>
            <a:r>
              <a:rPr sz="2000" dirty="0"/>
              <a:t> в </a:t>
            </a:r>
            <a:r>
              <a:rPr sz="2000" dirty="0" err="1"/>
              <a:t>існуванні</a:t>
            </a:r>
            <a:r>
              <a:rPr sz="2000" dirty="0"/>
              <a:t> </a:t>
            </a:r>
            <a:r>
              <a:rPr sz="2000" dirty="0" err="1"/>
              <a:t>трьох</a:t>
            </a:r>
            <a:r>
              <a:rPr sz="2000" dirty="0"/>
              <a:t> </a:t>
            </a:r>
            <a:r>
              <a:rPr sz="2000" dirty="0" err="1"/>
              <a:t>основних</a:t>
            </a:r>
            <a:r>
              <a:rPr sz="2000" dirty="0"/>
              <a:t> </a:t>
            </a:r>
            <a:r>
              <a:rPr sz="2000" dirty="0" err="1"/>
              <a:t>інститутів</a:t>
            </a:r>
            <a:r>
              <a:rPr sz="2000" dirty="0"/>
              <a:t>, </a:t>
            </a:r>
            <a:r>
              <a:rPr sz="2000" dirty="0" err="1"/>
              <a:t>які</a:t>
            </a:r>
            <a:r>
              <a:rPr sz="2000" dirty="0"/>
              <a:t> </a:t>
            </a:r>
            <a:r>
              <a:rPr sz="2000" dirty="0" err="1"/>
              <a:t>беруть</a:t>
            </a:r>
            <a:r>
              <a:rPr sz="2000" dirty="0"/>
              <a:t> </a:t>
            </a:r>
            <a:r>
              <a:rPr sz="2000" dirty="0" err="1"/>
              <a:t>участь</a:t>
            </a:r>
            <a:r>
              <a:rPr sz="2000" dirty="0"/>
              <a:t> у </a:t>
            </a:r>
            <a:r>
              <a:rPr sz="2000" dirty="0" err="1"/>
              <a:t>виробленні</a:t>
            </a:r>
            <a:r>
              <a:rPr sz="2000" dirty="0"/>
              <a:t> і </a:t>
            </a:r>
            <a:r>
              <a:rPr sz="2000" dirty="0" err="1"/>
              <a:t>прийнятті</a:t>
            </a:r>
            <a:r>
              <a:rPr sz="2000" dirty="0"/>
              <a:t> </a:t>
            </a:r>
            <a:r>
              <a:rPr sz="2000" dirty="0" err="1"/>
              <a:t>рішення</a:t>
            </a:r>
            <a:r>
              <a:rPr sz="2000" dirty="0"/>
              <a:t>: </a:t>
            </a:r>
            <a:r>
              <a:rPr sz="2000" dirty="0" err="1">
                <a:solidFill>
                  <a:srgbClr val="53585F"/>
                </a:solidFill>
              </a:rPr>
              <a:t>Рада</a:t>
            </a:r>
            <a:r>
              <a:rPr sz="2000" dirty="0">
                <a:solidFill>
                  <a:srgbClr val="53585F"/>
                </a:solidFill>
              </a:rPr>
              <a:t> </a:t>
            </a:r>
            <a:r>
              <a:rPr sz="2000" dirty="0" err="1">
                <a:solidFill>
                  <a:srgbClr val="53585F"/>
                </a:solidFill>
              </a:rPr>
              <a:t>міністрів</a:t>
            </a:r>
            <a:r>
              <a:rPr sz="2000" dirty="0">
                <a:solidFill>
                  <a:srgbClr val="53585F"/>
                </a:solidFill>
              </a:rPr>
              <a:t>, </a:t>
            </a:r>
            <a:r>
              <a:rPr sz="2000" dirty="0" err="1">
                <a:solidFill>
                  <a:srgbClr val="53585F"/>
                </a:solidFill>
              </a:rPr>
              <a:t>Європарламент</a:t>
            </a:r>
            <a:r>
              <a:rPr sz="2000" dirty="0">
                <a:solidFill>
                  <a:srgbClr val="53585F"/>
                </a:solidFill>
              </a:rPr>
              <a:t> і </a:t>
            </a:r>
            <a:r>
              <a:rPr sz="2000" dirty="0" err="1">
                <a:solidFill>
                  <a:srgbClr val="53585F"/>
                </a:solidFill>
              </a:rPr>
              <a:t>Комісія</a:t>
            </a:r>
            <a:r>
              <a:rPr sz="2000" dirty="0">
                <a:solidFill>
                  <a:srgbClr val="53585F"/>
                </a:solidFill>
              </a:rPr>
              <a:t> ЄС.</a:t>
            </a:r>
          </a:p>
        </p:txBody>
      </p:sp>
      <p:sp>
        <p:nvSpPr>
          <p:cNvPr id="143" name="Shape 143"/>
          <p:cNvSpPr/>
          <p:nvPr/>
        </p:nvSpPr>
        <p:spPr>
          <a:xfrm>
            <a:off x="2220516" y="5203428"/>
            <a:ext cx="8004559" cy="995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algn="just">
              <a:spcBef>
                <a:spcPts val="2953"/>
              </a:spcBef>
            </a:pPr>
            <a:r>
              <a:rPr sz="2000" dirty="0"/>
              <a:t>2 Х 3: </a:t>
            </a:r>
            <a:r>
              <a:rPr sz="2000" dirty="0" err="1"/>
              <a:t>Існують</a:t>
            </a:r>
            <a:r>
              <a:rPr sz="2000" dirty="0"/>
              <a:t> </a:t>
            </a:r>
            <a:r>
              <a:rPr sz="2000" dirty="0" err="1"/>
              <a:t>три</a:t>
            </a:r>
            <a:r>
              <a:rPr sz="2000" dirty="0"/>
              <a:t> </a:t>
            </a:r>
            <a:r>
              <a:rPr sz="2000" dirty="0" err="1"/>
              <a:t>основні</a:t>
            </a:r>
            <a:r>
              <a:rPr sz="2000" dirty="0"/>
              <a:t> </a:t>
            </a:r>
            <a:r>
              <a:rPr sz="2000" dirty="0" err="1"/>
              <a:t>варіанти</a:t>
            </a:r>
            <a:r>
              <a:rPr sz="2000" dirty="0"/>
              <a:t> </a:t>
            </a:r>
            <a:r>
              <a:rPr sz="2000" dirty="0" err="1"/>
              <a:t>процедури</a:t>
            </a:r>
            <a:r>
              <a:rPr sz="2000" dirty="0"/>
              <a:t> </a:t>
            </a:r>
            <a:r>
              <a:rPr sz="2000" dirty="0" err="1"/>
              <a:t>прийняття</a:t>
            </a:r>
            <a:r>
              <a:rPr sz="2000" dirty="0"/>
              <a:t> </a:t>
            </a:r>
            <a:r>
              <a:rPr sz="2000" dirty="0" err="1"/>
              <a:t>рішень</a:t>
            </a:r>
            <a:r>
              <a:rPr sz="2000" dirty="0"/>
              <a:t> </a:t>
            </a:r>
            <a:r>
              <a:rPr sz="2000" dirty="0" err="1"/>
              <a:t>при</a:t>
            </a:r>
            <a:r>
              <a:rPr sz="2000" dirty="0"/>
              <a:t> </a:t>
            </a:r>
            <a:r>
              <a:rPr sz="2000" dirty="0" err="1"/>
              <a:t>взаємодії</a:t>
            </a:r>
            <a:r>
              <a:rPr sz="2000" dirty="0"/>
              <a:t> </a:t>
            </a:r>
            <a:r>
              <a:rPr sz="2000" dirty="0" err="1"/>
              <a:t>цих</a:t>
            </a:r>
            <a:r>
              <a:rPr sz="2000" dirty="0"/>
              <a:t> </a:t>
            </a:r>
            <a:r>
              <a:rPr sz="2000" dirty="0" err="1"/>
              <a:t>органів</a:t>
            </a:r>
            <a:r>
              <a:rPr sz="2000" dirty="0"/>
              <a:t>: </a:t>
            </a:r>
            <a:r>
              <a:rPr sz="2000" dirty="0" err="1">
                <a:solidFill>
                  <a:srgbClr val="53585F"/>
                </a:solidFill>
              </a:rPr>
              <a:t>процедура</a:t>
            </a:r>
            <a:r>
              <a:rPr sz="2000" dirty="0">
                <a:solidFill>
                  <a:srgbClr val="53585F"/>
                </a:solidFill>
              </a:rPr>
              <a:t> </a:t>
            </a:r>
            <a:r>
              <a:rPr sz="2000" dirty="0" err="1">
                <a:solidFill>
                  <a:srgbClr val="53585F"/>
                </a:solidFill>
              </a:rPr>
              <a:t>консультування</a:t>
            </a:r>
            <a:r>
              <a:rPr sz="2000" dirty="0">
                <a:solidFill>
                  <a:srgbClr val="53585F"/>
                </a:solidFill>
              </a:rPr>
              <a:t>, </a:t>
            </a:r>
            <a:r>
              <a:rPr sz="2000" dirty="0" err="1">
                <a:solidFill>
                  <a:srgbClr val="53585F"/>
                </a:solidFill>
              </a:rPr>
              <a:t>процедура</a:t>
            </a:r>
            <a:r>
              <a:rPr sz="2000" dirty="0">
                <a:solidFill>
                  <a:srgbClr val="53585F"/>
                </a:solidFill>
              </a:rPr>
              <a:t> </a:t>
            </a:r>
            <a:r>
              <a:rPr sz="2000" dirty="0" err="1">
                <a:solidFill>
                  <a:srgbClr val="53585F"/>
                </a:solidFill>
              </a:rPr>
              <a:t>отримання</a:t>
            </a:r>
            <a:r>
              <a:rPr sz="2000" dirty="0">
                <a:solidFill>
                  <a:srgbClr val="53585F"/>
                </a:solidFill>
              </a:rPr>
              <a:t> </a:t>
            </a:r>
            <a:r>
              <a:rPr sz="2000" dirty="0" err="1">
                <a:solidFill>
                  <a:srgbClr val="53585F"/>
                </a:solidFill>
              </a:rPr>
              <a:t>згоди</a:t>
            </a:r>
            <a:r>
              <a:rPr sz="2000" dirty="0">
                <a:solidFill>
                  <a:srgbClr val="53585F"/>
                </a:solidFill>
              </a:rPr>
              <a:t> і </a:t>
            </a:r>
            <a:r>
              <a:rPr lang="uk-UA" sz="2000" dirty="0">
                <a:solidFill>
                  <a:srgbClr val="53585F"/>
                </a:solidFill>
              </a:rPr>
              <a:t>звичайна законодавча </a:t>
            </a:r>
            <a:r>
              <a:rPr sz="2000" dirty="0" err="1">
                <a:solidFill>
                  <a:srgbClr val="53585F"/>
                </a:solidFill>
              </a:rPr>
              <a:t>процедура</a:t>
            </a:r>
            <a:endParaRPr sz="2000" dirty="0">
              <a:solidFill>
                <a:srgbClr val="53585F"/>
              </a:solidFill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536158" y="4306516"/>
            <a:ext cx="9072563" cy="66226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1577578" y="487366"/>
            <a:ext cx="9036845" cy="2771203"/>
          </a:xfrm>
          <a:prstGeom prst="rect">
            <a:avLst/>
          </a:prstGeom>
          <a:solidFill>
            <a:srgbClr val="39D5E2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47" name="Shape 147"/>
          <p:cNvSpPr/>
          <p:nvPr/>
        </p:nvSpPr>
        <p:spPr>
          <a:xfrm>
            <a:off x="1577578" y="3709866"/>
            <a:ext cx="9036845" cy="2908149"/>
          </a:xfrm>
          <a:prstGeom prst="rect">
            <a:avLst/>
          </a:prstGeom>
          <a:solidFill>
            <a:srgbClr val="39D5E2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48" name="Shape 148"/>
          <p:cNvSpPr/>
          <p:nvPr/>
        </p:nvSpPr>
        <p:spPr>
          <a:xfrm>
            <a:off x="2095500" y="1529124"/>
            <a:ext cx="8189239" cy="687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>
              <a:spcBef>
                <a:spcPts val="2953"/>
              </a:spcBef>
            </a:pPr>
            <a:r>
              <a:rPr sz="2000" dirty="0"/>
              <a:t>3 Х 3: Прийняття рішень в ЄС здійснюється в три етапи: </a:t>
            </a:r>
            <a:r>
              <a:rPr sz="2000" dirty="0">
                <a:solidFill>
                  <a:srgbClr val="53585F"/>
                </a:solidFill>
              </a:rPr>
              <a:t>внесення пропозицій, їх обговорення та безпосередньо прийняття</a:t>
            </a:r>
          </a:p>
        </p:txBody>
      </p:sp>
      <p:sp>
        <p:nvSpPr>
          <p:cNvPr id="149" name="Shape 149"/>
          <p:cNvSpPr/>
          <p:nvPr/>
        </p:nvSpPr>
        <p:spPr>
          <a:xfrm>
            <a:off x="1907263" y="4820096"/>
            <a:ext cx="8377476" cy="687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>
              <a:spcBef>
                <a:spcPts val="2953"/>
              </a:spcBef>
            </a:pPr>
            <a:r>
              <a:rPr sz="2000" dirty="0"/>
              <a:t>4 Х 3: В </a:t>
            </a:r>
            <a:r>
              <a:rPr lang="ru-RU" sz="2000" dirty="0" err="1"/>
              <a:t>Інститутах</a:t>
            </a:r>
            <a:r>
              <a:rPr lang="ru-RU" sz="2000" dirty="0"/>
              <a:t> </a:t>
            </a:r>
            <a:r>
              <a:rPr sz="2000" dirty="0"/>
              <a:t>ЄС </a:t>
            </a:r>
            <a:r>
              <a:rPr sz="2000" dirty="0" err="1"/>
              <a:t>голосування</a:t>
            </a:r>
            <a:r>
              <a:rPr sz="2000" dirty="0"/>
              <a:t> </a:t>
            </a:r>
            <a:r>
              <a:rPr sz="2000" dirty="0" err="1"/>
              <a:t>відбувається</a:t>
            </a:r>
            <a:r>
              <a:rPr sz="2000" dirty="0"/>
              <a:t> в </a:t>
            </a:r>
            <a:r>
              <a:rPr sz="2000" dirty="0" err="1"/>
              <a:t>трьох</a:t>
            </a:r>
            <a:r>
              <a:rPr sz="2000" dirty="0"/>
              <a:t> </a:t>
            </a:r>
            <a:r>
              <a:rPr sz="2000" dirty="0" err="1"/>
              <a:t>варіантах</a:t>
            </a:r>
            <a:r>
              <a:rPr sz="2000" dirty="0"/>
              <a:t>: </a:t>
            </a:r>
            <a:r>
              <a:rPr sz="2000" dirty="0" err="1">
                <a:solidFill>
                  <a:srgbClr val="53585F"/>
                </a:solidFill>
              </a:rPr>
              <a:t>одноголосно</a:t>
            </a:r>
            <a:r>
              <a:rPr sz="2000" dirty="0">
                <a:solidFill>
                  <a:srgbClr val="53585F"/>
                </a:solidFill>
              </a:rPr>
              <a:t>, </a:t>
            </a:r>
            <a:r>
              <a:rPr sz="2000" dirty="0" err="1">
                <a:solidFill>
                  <a:srgbClr val="53585F"/>
                </a:solidFill>
              </a:rPr>
              <a:t>простою</a:t>
            </a:r>
            <a:r>
              <a:rPr sz="2000" dirty="0">
                <a:solidFill>
                  <a:srgbClr val="53585F"/>
                </a:solidFill>
              </a:rPr>
              <a:t> </a:t>
            </a:r>
            <a:r>
              <a:rPr sz="2000" dirty="0" err="1">
                <a:solidFill>
                  <a:srgbClr val="53585F"/>
                </a:solidFill>
              </a:rPr>
              <a:t>чи</a:t>
            </a:r>
            <a:r>
              <a:rPr sz="2000" dirty="0">
                <a:solidFill>
                  <a:srgbClr val="53585F"/>
                </a:solidFill>
              </a:rPr>
              <a:t> </a:t>
            </a:r>
            <a:r>
              <a:rPr sz="2000" dirty="0" err="1">
                <a:solidFill>
                  <a:srgbClr val="53585F"/>
                </a:solidFill>
              </a:rPr>
              <a:t>кваліфікованою</a:t>
            </a:r>
            <a:r>
              <a:rPr sz="2000" dirty="0">
                <a:solidFill>
                  <a:srgbClr val="53585F"/>
                </a:solidFill>
              </a:rPr>
              <a:t> </a:t>
            </a:r>
            <a:r>
              <a:rPr sz="2000" dirty="0" err="1">
                <a:solidFill>
                  <a:srgbClr val="53585F"/>
                </a:solidFill>
              </a:rPr>
              <a:t>більшістю</a:t>
            </a:r>
            <a:r>
              <a:rPr sz="2000" dirty="0">
                <a:solidFill>
                  <a:srgbClr val="53585F"/>
                </a:solidFill>
              </a:rPr>
              <a:t>.</a:t>
            </a:r>
            <a:r>
              <a:rPr sz="2000" dirty="0"/>
              <a:t>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Ретро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4348</TotalTime>
  <Words>1189</Words>
  <Application>Microsoft Office PowerPoint</Application>
  <PresentationFormat>Широкоэкранный</PresentationFormat>
  <Paragraphs>161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Helvetica Neue Light</vt:lpstr>
      <vt:lpstr>Helvetica Neue Medium</vt:lpstr>
      <vt:lpstr>Times New Roman</vt:lpstr>
      <vt:lpstr>Ретро</vt:lpstr>
      <vt:lpstr>Правова і політична система єс</vt:lpstr>
      <vt:lpstr>Ознаки правової системи ЄС</vt:lpstr>
      <vt:lpstr>ДОГОВІР  про Європейський Союз ст. 5</vt:lpstr>
      <vt:lpstr>Первинне право ЄС</vt:lpstr>
      <vt:lpstr>Вторинне або похідне право ЄС </vt:lpstr>
      <vt:lpstr>Політична система та прийняття політико-правових рішень в ЄС</vt:lpstr>
      <vt:lpstr> Способи ухвалення рішень в інститутах ЄС </vt:lpstr>
      <vt:lpstr>Презентация PowerPoint</vt:lpstr>
      <vt:lpstr>Презентация PowerPoint</vt:lpstr>
      <vt:lpstr>Законотворчий процес в ЄС (міжінституційний)</vt:lpstr>
      <vt:lpstr>Консультаційна процедура </vt:lpstr>
      <vt:lpstr>Консультаційна процедура </vt:lpstr>
      <vt:lpstr>Процедура згоди</vt:lpstr>
      <vt:lpstr>Презентация PowerPoint</vt:lpstr>
      <vt:lpstr>Презентация PowerPoint</vt:lpstr>
      <vt:lpstr>Презентация PowerPoint</vt:lpstr>
      <vt:lpstr>Презентация PowerPoint</vt:lpstr>
      <vt:lpstr>Види політики, які виробляють інститути ЄС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Лекції 1-2. Інституційна система ЄС як основа європейського врядування – 4 год. </dc:title>
  <dc:creator>User</dc:creator>
  <cp:lastModifiedBy>Шинкаренко Тетяна Іванівна</cp:lastModifiedBy>
  <cp:revision>65</cp:revision>
  <dcterms:created xsi:type="dcterms:W3CDTF">2018-09-01T06:46:37Z</dcterms:created>
  <dcterms:modified xsi:type="dcterms:W3CDTF">2021-09-27T13:14:27Z</dcterms:modified>
</cp:coreProperties>
</file>