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83"/>
  </p:notesMasterIdLst>
  <p:handoutMasterIdLst>
    <p:handoutMasterId r:id="rId84"/>
  </p:handoutMasterIdLst>
  <p:sldIdLst>
    <p:sldId id="534" r:id="rId5"/>
    <p:sldId id="533" r:id="rId6"/>
    <p:sldId id="539" r:id="rId7"/>
    <p:sldId id="412" r:id="rId8"/>
    <p:sldId id="441" r:id="rId9"/>
    <p:sldId id="419" r:id="rId10"/>
    <p:sldId id="438" r:id="rId11"/>
    <p:sldId id="420" r:id="rId12"/>
    <p:sldId id="421" r:id="rId13"/>
    <p:sldId id="422" r:id="rId14"/>
    <p:sldId id="435" r:id="rId15"/>
    <p:sldId id="436" r:id="rId16"/>
    <p:sldId id="437" r:id="rId17"/>
    <p:sldId id="540" r:id="rId18"/>
    <p:sldId id="541" r:id="rId19"/>
    <p:sldId id="542" r:id="rId20"/>
    <p:sldId id="544" r:id="rId21"/>
    <p:sldId id="543" r:id="rId22"/>
    <p:sldId id="428" r:id="rId23"/>
    <p:sldId id="468" r:id="rId24"/>
    <p:sldId id="467" r:id="rId25"/>
    <p:sldId id="429" r:id="rId26"/>
    <p:sldId id="469" r:id="rId27"/>
    <p:sldId id="430" r:id="rId28"/>
    <p:sldId id="431" r:id="rId29"/>
    <p:sldId id="432" r:id="rId30"/>
    <p:sldId id="466" r:id="rId31"/>
    <p:sldId id="433" r:id="rId32"/>
    <p:sldId id="535" r:id="rId33"/>
    <p:sldId id="427" r:id="rId34"/>
    <p:sldId id="416" r:id="rId35"/>
    <p:sldId id="417" r:id="rId36"/>
    <p:sldId id="485" r:id="rId37"/>
    <p:sldId id="486" r:id="rId38"/>
    <p:sldId id="487" r:id="rId39"/>
    <p:sldId id="488" r:id="rId40"/>
    <p:sldId id="489" r:id="rId41"/>
    <p:sldId id="490" r:id="rId42"/>
    <p:sldId id="491" r:id="rId43"/>
    <p:sldId id="492" r:id="rId44"/>
    <p:sldId id="493" r:id="rId45"/>
    <p:sldId id="494" r:id="rId46"/>
    <p:sldId id="495" r:id="rId47"/>
    <p:sldId id="496" r:id="rId48"/>
    <p:sldId id="497" r:id="rId49"/>
    <p:sldId id="498" r:id="rId50"/>
    <p:sldId id="499" r:id="rId51"/>
    <p:sldId id="500" r:id="rId52"/>
    <p:sldId id="501" r:id="rId53"/>
    <p:sldId id="502" r:id="rId54"/>
    <p:sldId id="503" r:id="rId55"/>
    <p:sldId id="537" r:id="rId56"/>
    <p:sldId id="505" r:id="rId57"/>
    <p:sldId id="506" r:id="rId58"/>
    <p:sldId id="507" r:id="rId59"/>
    <p:sldId id="508" r:id="rId60"/>
    <p:sldId id="509" r:id="rId61"/>
    <p:sldId id="510" r:id="rId62"/>
    <p:sldId id="511" r:id="rId63"/>
    <p:sldId id="513" r:id="rId64"/>
    <p:sldId id="514" r:id="rId65"/>
    <p:sldId id="515" r:id="rId66"/>
    <p:sldId id="516" r:id="rId67"/>
    <p:sldId id="517" r:id="rId68"/>
    <p:sldId id="518" r:id="rId69"/>
    <p:sldId id="519" r:id="rId70"/>
    <p:sldId id="520" r:id="rId71"/>
    <p:sldId id="523" r:id="rId72"/>
    <p:sldId id="524" r:id="rId73"/>
    <p:sldId id="525" r:id="rId74"/>
    <p:sldId id="526" r:id="rId75"/>
    <p:sldId id="527" r:id="rId76"/>
    <p:sldId id="528" r:id="rId77"/>
    <p:sldId id="529" r:id="rId78"/>
    <p:sldId id="530" r:id="rId79"/>
    <p:sldId id="531" r:id="rId80"/>
    <p:sldId id="532" r:id="rId81"/>
    <p:sldId id="538" r:id="rId8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FFFFFF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51" y="67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microsoft.com/office/2018/10/relationships/authors" Target="author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6B637-D2D4-4394-B2F0-B98A836C4A7E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C65AE2-7177-4141-AB52-B8E1E3C77E31}">
      <dgm:prSet/>
      <dgm:spPr/>
      <dgm:t>
        <a:bodyPr/>
        <a:lstStyle/>
        <a:p>
          <a:r>
            <a:rPr lang="uk-UA" b="1"/>
            <a:t>Найважливішою групою суб'єктів сучасного світового господарства є </a:t>
          </a:r>
          <a:r>
            <a:rPr lang="uk-UA" b="1" i="1"/>
            <a:t>міжнародні економічні й фінансові організації (у тому числі інтеграційні) й міжнародні фінансові центри. </a:t>
          </a:r>
          <a:endParaRPr lang="en-US"/>
        </a:p>
      </dgm:t>
    </dgm:pt>
    <dgm:pt modelId="{4728F947-D725-4204-8282-D0ACC2B21070}" type="parTrans" cxnId="{C0AE8B92-3FF4-4B73-847E-B1FDD481B18D}">
      <dgm:prSet/>
      <dgm:spPr/>
      <dgm:t>
        <a:bodyPr/>
        <a:lstStyle/>
        <a:p>
          <a:endParaRPr lang="en-US"/>
        </a:p>
      </dgm:t>
    </dgm:pt>
    <dgm:pt modelId="{FC3BD0F6-78E5-4A00-80AB-94F168E5874D}" type="sibTrans" cxnId="{C0AE8B92-3FF4-4B73-847E-B1FDD481B18D}">
      <dgm:prSet/>
      <dgm:spPr/>
      <dgm:t>
        <a:bodyPr/>
        <a:lstStyle/>
        <a:p>
          <a:endParaRPr lang="en-US"/>
        </a:p>
      </dgm:t>
    </dgm:pt>
    <dgm:pt modelId="{02F53421-CAFA-46E4-9185-754A6A6C1E88}">
      <dgm:prSet/>
      <dgm:spPr/>
      <dgm:t>
        <a:bodyPr/>
        <a:lstStyle/>
        <a:p>
          <a:r>
            <a:rPr lang="uk-UA" b="1" dirty="0"/>
            <a:t>Міжнародні організації, у тому числі економічні є однією з найважливіших й стійких інституціональних форм організації світового господарства. У рамках системи світової економіки початку XXI ст. діють численні міжнародні організації, асоціації, ради. Укладено багатосторонні міжнародні угоди, що вирішують проблеми координації міжнародної торгівлі у різних сегментах світового ринку.</a:t>
          </a:r>
          <a:endParaRPr lang="en-US" dirty="0"/>
        </a:p>
      </dgm:t>
    </dgm:pt>
    <dgm:pt modelId="{CC0E5A12-D5E4-4CDC-A0A8-368F4D5DED92}" type="parTrans" cxnId="{EFF06732-73D1-4401-B97A-788F2D713FE9}">
      <dgm:prSet/>
      <dgm:spPr/>
      <dgm:t>
        <a:bodyPr/>
        <a:lstStyle/>
        <a:p>
          <a:endParaRPr lang="en-US"/>
        </a:p>
      </dgm:t>
    </dgm:pt>
    <dgm:pt modelId="{C7BA9A1F-B8BA-45AD-977F-52A4FB16490A}" type="sibTrans" cxnId="{EFF06732-73D1-4401-B97A-788F2D713FE9}">
      <dgm:prSet/>
      <dgm:spPr/>
      <dgm:t>
        <a:bodyPr/>
        <a:lstStyle/>
        <a:p>
          <a:endParaRPr lang="en-US"/>
        </a:p>
      </dgm:t>
    </dgm:pt>
    <dgm:pt modelId="{EBEFC8BF-5ED7-4699-B24F-D058B76F9E45}">
      <dgm:prSet/>
      <dgm:spPr/>
      <dgm:t>
        <a:bodyPr/>
        <a:lstStyle/>
        <a:p>
          <a:r>
            <a:rPr lang="uk-UA" b="1" dirty="0"/>
            <a:t>Хоча більшість міжнародних економічних організацій не бере участь безпосередньо у виробництві товарів або послуг, у міжнародному русі капіталу, їхня роль у регулюванні ринкових відносин у системі світового господарства і його окремих регіонів в останні роки істотно зросла, оскільки відбувся перехід світової економіки до своєї нової стадії - глобалізації, незважаючи на лібералізацію зовнішньоекономічних </a:t>
          </a:r>
          <a:r>
            <a:rPr lang="uk-UA" b="1" dirty="0" err="1"/>
            <a:t>зв'язків</a:t>
          </a:r>
          <a:r>
            <a:rPr lang="uk-UA" b="1" dirty="0"/>
            <a:t>.</a:t>
          </a:r>
          <a:endParaRPr lang="en-US" dirty="0"/>
        </a:p>
      </dgm:t>
    </dgm:pt>
    <dgm:pt modelId="{0B4EBB24-7EF3-43A7-B6CE-AA6E3EF20B49}" type="parTrans" cxnId="{303B4709-A8E6-4DAC-A8E9-87409D56851F}">
      <dgm:prSet/>
      <dgm:spPr/>
      <dgm:t>
        <a:bodyPr/>
        <a:lstStyle/>
        <a:p>
          <a:endParaRPr lang="en-US"/>
        </a:p>
      </dgm:t>
    </dgm:pt>
    <dgm:pt modelId="{82FB4696-3319-4CC3-9D1A-BFF37398F2BF}" type="sibTrans" cxnId="{303B4709-A8E6-4DAC-A8E9-87409D56851F}">
      <dgm:prSet/>
      <dgm:spPr/>
      <dgm:t>
        <a:bodyPr/>
        <a:lstStyle/>
        <a:p>
          <a:endParaRPr lang="en-US"/>
        </a:p>
      </dgm:t>
    </dgm:pt>
    <dgm:pt modelId="{4C6D9BE5-7C93-494B-B882-65B6F42A3377}" type="pres">
      <dgm:prSet presAssocID="{59E6B637-D2D4-4394-B2F0-B98A836C4A7E}" presName="vert0" presStyleCnt="0">
        <dgm:presLayoutVars>
          <dgm:dir/>
          <dgm:animOne val="branch"/>
          <dgm:animLvl val="lvl"/>
        </dgm:presLayoutVars>
      </dgm:prSet>
      <dgm:spPr/>
    </dgm:pt>
    <dgm:pt modelId="{78223144-D72E-4E49-9076-70155BE5CFBC}" type="pres">
      <dgm:prSet presAssocID="{50C65AE2-7177-4141-AB52-B8E1E3C77E31}" presName="thickLine" presStyleLbl="alignNode1" presStyleIdx="0" presStyleCnt="3"/>
      <dgm:spPr/>
    </dgm:pt>
    <dgm:pt modelId="{48D47F56-F51C-412B-ABAB-3DB754B98382}" type="pres">
      <dgm:prSet presAssocID="{50C65AE2-7177-4141-AB52-B8E1E3C77E31}" presName="horz1" presStyleCnt="0"/>
      <dgm:spPr/>
    </dgm:pt>
    <dgm:pt modelId="{413956D8-673E-45F5-BD0C-DB62B5213220}" type="pres">
      <dgm:prSet presAssocID="{50C65AE2-7177-4141-AB52-B8E1E3C77E31}" presName="tx1" presStyleLbl="revTx" presStyleIdx="0" presStyleCnt="3"/>
      <dgm:spPr/>
    </dgm:pt>
    <dgm:pt modelId="{EFB347F6-A781-4791-BCAA-B335E9A4AB98}" type="pres">
      <dgm:prSet presAssocID="{50C65AE2-7177-4141-AB52-B8E1E3C77E31}" presName="vert1" presStyleCnt="0"/>
      <dgm:spPr/>
    </dgm:pt>
    <dgm:pt modelId="{F08D1DD0-0022-4C03-B960-7917F38C4676}" type="pres">
      <dgm:prSet presAssocID="{02F53421-CAFA-46E4-9185-754A6A6C1E88}" presName="thickLine" presStyleLbl="alignNode1" presStyleIdx="1" presStyleCnt="3"/>
      <dgm:spPr/>
    </dgm:pt>
    <dgm:pt modelId="{BFC15083-9989-4067-BEEC-741D9DB4A9B6}" type="pres">
      <dgm:prSet presAssocID="{02F53421-CAFA-46E4-9185-754A6A6C1E88}" presName="horz1" presStyleCnt="0"/>
      <dgm:spPr/>
    </dgm:pt>
    <dgm:pt modelId="{CD84EC43-FEE4-46F0-9AA6-BCBE1198F486}" type="pres">
      <dgm:prSet presAssocID="{02F53421-CAFA-46E4-9185-754A6A6C1E88}" presName="tx1" presStyleLbl="revTx" presStyleIdx="1" presStyleCnt="3"/>
      <dgm:spPr/>
    </dgm:pt>
    <dgm:pt modelId="{35870A89-A157-46EA-94F6-6A6E1B11CE09}" type="pres">
      <dgm:prSet presAssocID="{02F53421-CAFA-46E4-9185-754A6A6C1E88}" presName="vert1" presStyleCnt="0"/>
      <dgm:spPr/>
    </dgm:pt>
    <dgm:pt modelId="{B1B3A39F-4883-4D74-B2BA-CCF15F49563D}" type="pres">
      <dgm:prSet presAssocID="{EBEFC8BF-5ED7-4699-B24F-D058B76F9E45}" presName="thickLine" presStyleLbl="alignNode1" presStyleIdx="2" presStyleCnt="3"/>
      <dgm:spPr/>
    </dgm:pt>
    <dgm:pt modelId="{D17458CB-3A99-4C3B-9554-94AC5C118106}" type="pres">
      <dgm:prSet presAssocID="{EBEFC8BF-5ED7-4699-B24F-D058B76F9E45}" presName="horz1" presStyleCnt="0"/>
      <dgm:spPr/>
    </dgm:pt>
    <dgm:pt modelId="{8369DB6D-1DA6-437A-B258-6666C9CC81B5}" type="pres">
      <dgm:prSet presAssocID="{EBEFC8BF-5ED7-4699-B24F-D058B76F9E45}" presName="tx1" presStyleLbl="revTx" presStyleIdx="2" presStyleCnt="3"/>
      <dgm:spPr/>
    </dgm:pt>
    <dgm:pt modelId="{56D4BD0D-9A47-4479-91E0-FF9468DE417C}" type="pres">
      <dgm:prSet presAssocID="{EBEFC8BF-5ED7-4699-B24F-D058B76F9E45}" presName="vert1" presStyleCnt="0"/>
      <dgm:spPr/>
    </dgm:pt>
  </dgm:ptLst>
  <dgm:cxnLst>
    <dgm:cxn modelId="{303B4709-A8E6-4DAC-A8E9-87409D56851F}" srcId="{59E6B637-D2D4-4394-B2F0-B98A836C4A7E}" destId="{EBEFC8BF-5ED7-4699-B24F-D058B76F9E45}" srcOrd="2" destOrd="0" parTransId="{0B4EBB24-7EF3-43A7-B6CE-AA6E3EF20B49}" sibTransId="{82FB4696-3319-4CC3-9D1A-BFF37398F2BF}"/>
    <dgm:cxn modelId="{EFF06732-73D1-4401-B97A-788F2D713FE9}" srcId="{59E6B637-D2D4-4394-B2F0-B98A836C4A7E}" destId="{02F53421-CAFA-46E4-9185-754A6A6C1E88}" srcOrd="1" destOrd="0" parTransId="{CC0E5A12-D5E4-4CDC-A0A8-368F4D5DED92}" sibTransId="{C7BA9A1F-B8BA-45AD-977F-52A4FB16490A}"/>
    <dgm:cxn modelId="{76D20C3A-1574-4A6E-9492-303969E2F31F}" type="presOf" srcId="{02F53421-CAFA-46E4-9185-754A6A6C1E88}" destId="{CD84EC43-FEE4-46F0-9AA6-BCBE1198F486}" srcOrd="0" destOrd="0" presId="urn:microsoft.com/office/officeart/2008/layout/LinedList"/>
    <dgm:cxn modelId="{6E2E047E-3FE4-49BD-8326-EE436F0914BF}" type="presOf" srcId="{50C65AE2-7177-4141-AB52-B8E1E3C77E31}" destId="{413956D8-673E-45F5-BD0C-DB62B5213220}" srcOrd="0" destOrd="0" presId="urn:microsoft.com/office/officeart/2008/layout/LinedList"/>
    <dgm:cxn modelId="{C0AE8B92-3FF4-4B73-847E-B1FDD481B18D}" srcId="{59E6B637-D2D4-4394-B2F0-B98A836C4A7E}" destId="{50C65AE2-7177-4141-AB52-B8E1E3C77E31}" srcOrd="0" destOrd="0" parTransId="{4728F947-D725-4204-8282-D0ACC2B21070}" sibTransId="{FC3BD0F6-78E5-4A00-80AB-94F168E5874D}"/>
    <dgm:cxn modelId="{686FC7C0-9912-49F1-8786-DFE8EE463126}" type="presOf" srcId="{59E6B637-D2D4-4394-B2F0-B98A836C4A7E}" destId="{4C6D9BE5-7C93-494B-B882-65B6F42A3377}" srcOrd="0" destOrd="0" presId="urn:microsoft.com/office/officeart/2008/layout/LinedList"/>
    <dgm:cxn modelId="{F71822DD-78B3-436C-8536-5874EE6BBC4F}" type="presOf" srcId="{EBEFC8BF-5ED7-4699-B24F-D058B76F9E45}" destId="{8369DB6D-1DA6-437A-B258-6666C9CC81B5}" srcOrd="0" destOrd="0" presId="urn:microsoft.com/office/officeart/2008/layout/LinedList"/>
    <dgm:cxn modelId="{E7D4E7EE-9FA0-4CD1-833F-A03361FFEEDC}" type="presParOf" srcId="{4C6D9BE5-7C93-494B-B882-65B6F42A3377}" destId="{78223144-D72E-4E49-9076-70155BE5CFBC}" srcOrd="0" destOrd="0" presId="urn:microsoft.com/office/officeart/2008/layout/LinedList"/>
    <dgm:cxn modelId="{A720F04D-6DFD-415A-B3A5-1041F80B5072}" type="presParOf" srcId="{4C6D9BE5-7C93-494B-B882-65B6F42A3377}" destId="{48D47F56-F51C-412B-ABAB-3DB754B98382}" srcOrd="1" destOrd="0" presId="urn:microsoft.com/office/officeart/2008/layout/LinedList"/>
    <dgm:cxn modelId="{1F1DC16F-74E8-4CD9-8BE2-A3041EE9A923}" type="presParOf" srcId="{48D47F56-F51C-412B-ABAB-3DB754B98382}" destId="{413956D8-673E-45F5-BD0C-DB62B5213220}" srcOrd="0" destOrd="0" presId="urn:microsoft.com/office/officeart/2008/layout/LinedList"/>
    <dgm:cxn modelId="{5606002F-01F7-41E6-9923-29ACED859F79}" type="presParOf" srcId="{48D47F56-F51C-412B-ABAB-3DB754B98382}" destId="{EFB347F6-A781-4791-BCAA-B335E9A4AB98}" srcOrd="1" destOrd="0" presId="urn:microsoft.com/office/officeart/2008/layout/LinedList"/>
    <dgm:cxn modelId="{ED479349-BB02-4E7D-BC54-E9375CCA65AB}" type="presParOf" srcId="{4C6D9BE5-7C93-494B-B882-65B6F42A3377}" destId="{F08D1DD0-0022-4C03-B960-7917F38C4676}" srcOrd="2" destOrd="0" presId="urn:microsoft.com/office/officeart/2008/layout/LinedList"/>
    <dgm:cxn modelId="{9029222C-044E-4197-A8F7-15CC14961678}" type="presParOf" srcId="{4C6D9BE5-7C93-494B-B882-65B6F42A3377}" destId="{BFC15083-9989-4067-BEEC-741D9DB4A9B6}" srcOrd="3" destOrd="0" presId="urn:microsoft.com/office/officeart/2008/layout/LinedList"/>
    <dgm:cxn modelId="{6E1B3724-F9C7-4171-B494-5F453128C90B}" type="presParOf" srcId="{BFC15083-9989-4067-BEEC-741D9DB4A9B6}" destId="{CD84EC43-FEE4-46F0-9AA6-BCBE1198F486}" srcOrd="0" destOrd="0" presId="urn:microsoft.com/office/officeart/2008/layout/LinedList"/>
    <dgm:cxn modelId="{18FA5962-E26F-4079-A5D2-FFF2100D8EEE}" type="presParOf" srcId="{BFC15083-9989-4067-BEEC-741D9DB4A9B6}" destId="{35870A89-A157-46EA-94F6-6A6E1B11CE09}" srcOrd="1" destOrd="0" presId="urn:microsoft.com/office/officeart/2008/layout/LinedList"/>
    <dgm:cxn modelId="{39AEA2B1-760E-46E7-9992-52209B5EE34A}" type="presParOf" srcId="{4C6D9BE5-7C93-494B-B882-65B6F42A3377}" destId="{B1B3A39F-4883-4D74-B2BA-CCF15F49563D}" srcOrd="4" destOrd="0" presId="urn:microsoft.com/office/officeart/2008/layout/LinedList"/>
    <dgm:cxn modelId="{1A090187-5DBB-4755-A263-A69CEC273375}" type="presParOf" srcId="{4C6D9BE5-7C93-494B-B882-65B6F42A3377}" destId="{D17458CB-3A99-4C3B-9554-94AC5C118106}" srcOrd="5" destOrd="0" presId="urn:microsoft.com/office/officeart/2008/layout/LinedList"/>
    <dgm:cxn modelId="{69E23549-146D-458F-AB24-31058370EAD0}" type="presParOf" srcId="{D17458CB-3A99-4C3B-9554-94AC5C118106}" destId="{8369DB6D-1DA6-437A-B258-6666C9CC81B5}" srcOrd="0" destOrd="0" presId="urn:microsoft.com/office/officeart/2008/layout/LinedList"/>
    <dgm:cxn modelId="{70A492A8-FCDD-45EC-A7B8-B69C8BC390A5}" type="presParOf" srcId="{D17458CB-3A99-4C3B-9554-94AC5C118106}" destId="{56D4BD0D-9A47-4479-91E0-FF9468DE41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78149C-BC83-4ABA-AD28-AEC1A1E060AC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F47C6D5-9E67-4272-91AF-A220370071E5}">
      <dgm:prSet/>
      <dgm:spPr/>
      <dgm:t>
        <a:bodyPr/>
        <a:lstStyle/>
        <a:p>
          <a:r>
            <a:rPr lang="uk-UA" b="1" dirty="0"/>
            <a:t>1. </a:t>
          </a:r>
          <a:r>
            <a:rPr lang="uk-UA" b="1" i="1" dirty="0"/>
            <a:t>На глобальному рівні</a:t>
          </a:r>
          <a:r>
            <a:rPr lang="uk-UA" b="1" dirty="0"/>
            <a:t> зазвичай виділяють вищу (глобальну) мету розвитку національної економіки, яка припускає забезпечення максимального добробуту суспільства. Цю мету важко однозначно сформулювати й оцінити кількісно, тобто певною мірою вона має умовний характер.</a:t>
          </a:r>
          <a:endParaRPr lang="en-US" dirty="0"/>
        </a:p>
      </dgm:t>
    </dgm:pt>
    <dgm:pt modelId="{78E69B5C-1E50-4B8D-975C-417B587F7A7D}" type="parTrans" cxnId="{34CB94E9-25E2-414F-B8F6-B05C511FA507}">
      <dgm:prSet/>
      <dgm:spPr/>
      <dgm:t>
        <a:bodyPr/>
        <a:lstStyle/>
        <a:p>
          <a:endParaRPr lang="en-US"/>
        </a:p>
      </dgm:t>
    </dgm:pt>
    <dgm:pt modelId="{EB3F739A-1EC7-4517-BA49-ECD171467C46}" type="sibTrans" cxnId="{34CB94E9-25E2-414F-B8F6-B05C511FA507}">
      <dgm:prSet/>
      <dgm:spPr/>
      <dgm:t>
        <a:bodyPr/>
        <a:lstStyle/>
        <a:p>
          <a:endParaRPr lang="en-US"/>
        </a:p>
      </dgm:t>
    </dgm:pt>
    <dgm:pt modelId="{75F070A6-00EE-46F8-92A9-180A21607CC1}">
      <dgm:prSet/>
      <dgm:spPr/>
      <dgm:t>
        <a:bodyPr/>
        <a:lstStyle/>
        <a:p>
          <a:r>
            <a:rPr lang="uk-UA" b="1"/>
            <a:t>2. Вища мета розвитку суспільства конкретизується в системі цілей другого рівня, які умовно звуться </a:t>
          </a:r>
          <a:r>
            <a:rPr lang="uk-UA" b="1" i="1"/>
            <a:t>головними (генеральними) цілями</a:t>
          </a:r>
          <a:r>
            <a:rPr lang="uk-UA" b="1"/>
            <a:t>. У спеціальній літературі ці цілі часто трактуються як функції держави. Досягнення цих цілей служить своєрідним засобом для реалізації глобальної мети розвитку суспільства. </a:t>
          </a:r>
          <a:endParaRPr lang="en-US"/>
        </a:p>
      </dgm:t>
    </dgm:pt>
    <dgm:pt modelId="{10DF08F5-75F1-471F-BF44-4404E4DD939B}" type="parTrans" cxnId="{AF2405E6-BE8D-4F01-88BF-DF95B73E09E8}">
      <dgm:prSet/>
      <dgm:spPr/>
      <dgm:t>
        <a:bodyPr/>
        <a:lstStyle/>
        <a:p>
          <a:endParaRPr lang="en-US"/>
        </a:p>
      </dgm:t>
    </dgm:pt>
    <dgm:pt modelId="{2488F7FE-3240-4D6D-B7CD-3114DD9FF239}" type="sibTrans" cxnId="{AF2405E6-BE8D-4F01-88BF-DF95B73E09E8}">
      <dgm:prSet/>
      <dgm:spPr/>
      <dgm:t>
        <a:bodyPr/>
        <a:lstStyle/>
        <a:p>
          <a:endParaRPr lang="en-US"/>
        </a:p>
      </dgm:t>
    </dgm:pt>
    <dgm:pt modelId="{64628B61-BA4E-44E4-8601-0C642A522131}">
      <dgm:prSet/>
      <dgm:spPr/>
      <dgm:t>
        <a:bodyPr/>
        <a:lstStyle/>
        <a:p>
          <a:r>
            <a:rPr lang="uk-UA" b="1"/>
            <a:t>3. Генеральні цілі конкретизуються за допомогою </a:t>
          </a:r>
          <a:r>
            <a:rPr lang="uk-UA" b="1" i="1"/>
            <a:t>стратегічних цілей,</a:t>
          </a:r>
          <a:r>
            <a:rPr lang="uk-UA" b="1"/>
            <a:t> які нерозривно пов'язані з об'єктами державного регулювання економіки. Ці цілі взаємозалежні. Їхній склад не може залишатися незмінним і повинен уточнюватися залежно від зміни реальної політичної й економічної ситуації в країні, системи соціальних пріоритетів, рівня усвідомлення суб'єктами державного регулювання системи пріоритетів, установленої урядовими органами на певний період тощо.</a:t>
          </a:r>
          <a:endParaRPr lang="en-US"/>
        </a:p>
      </dgm:t>
    </dgm:pt>
    <dgm:pt modelId="{B782E83A-9AF1-4A6A-AEF7-A616CB576DA9}" type="parTrans" cxnId="{FBF8CBF6-12E7-480E-A01E-39BEF0A19B6A}">
      <dgm:prSet/>
      <dgm:spPr/>
      <dgm:t>
        <a:bodyPr/>
        <a:lstStyle/>
        <a:p>
          <a:endParaRPr lang="en-US"/>
        </a:p>
      </dgm:t>
    </dgm:pt>
    <dgm:pt modelId="{A1386EF0-A6F5-479A-A6DC-2E89AB1AF793}" type="sibTrans" cxnId="{FBF8CBF6-12E7-480E-A01E-39BEF0A19B6A}">
      <dgm:prSet/>
      <dgm:spPr/>
      <dgm:t>
        <a:bodyPr/>
        <a:lstStyle/>
        <a:p>
          <a:endParaRPr lang="en-US"/>
        </a:p>
      </dgm:t>
    </dgm:pt>
    <dgm:pt modelId="{EDBFDB0D-BD07-49E1-9C94-E1F33CF4CD4F}">
      <dgm:prSet/>
      <dgm:spPr/>
      <dgm:t>
        <a:bodyPr/>
        <a:lstStyle/>
        <a:p>
          <a:r>
            <a:rPr lang="uk-UA" b="1"/>
            <a:t>4. </a:t>
          </a:r>
          <a:r>
            <a:rPr lang="uk-UA" b="1" i="1"/>
            <a:t>Короткострокові (тактичні або  інструментальні</a:t>
          </a:r>
          <a:r>
            <a:rPr lang="uk-UA" b="1"/>
            <a:t>) зумовлені впливом різноманітних чинників, у тому числі таких, що виникають на мікрорівні;</a:t>
          </a:r>
          <a:endParaRPr lang="en-US"/>
        </a:p>
      </dgm:t>
    </dgm:pt>
    <dgm:pt modelId="{93D4D1DA-BE48-4F78-AC4E-242EF0ECEA4D}" type="parTrans" cxnId="{930432EC-EE6E-4FC0-99B1-3EF6F414D9E2}">
      <dgm:prSet/>
      <dgm:spPr/>
      <dgm:t>
        <a:bodyPr/>
        <a:lstStyle/>
        <a:p>
          <a:endParaRPr lang="en-US"/>
        </a:p>
      </dgm:t>
    </dgm:pt>
    <dgm:pt modelId="{F58185C3-8B1F-4321-BDBB-ED9EBC707BFA}" type="sibTrans" cxnId="{930432EC-EE6E-4FC0-99B1-3EF6F414D9E2}">
      <dgm:prSet/>
      <dgm:spPr/>
      <dgm:t>
        <a:bodyPr/>
        <a:lstStyle/>
        <a:p>
          <a:endParaRPr lang="en-US"/>
        </a:p>
      </dgm:t>
    </dgm:pt>
    <dgm:pt modelId="{DF10A0E8-B9F3-4499-B2F4-04A7B69C940B}" type="pres">
      <dgm:prSet presAssocID="{2978149C-BC83-4ABA-AD28-AEC1A1E060AC}" presName="outerComposite" presStyleCnt="0">
        <dgm:presLayoutVars>
          <dgm:chMax val="5"/>
          <dgm:dir/>
          <dgm:resizeHandles val="exact"/>
        </dgm:presLayoutVars>
      </dgm:prSet>
      <dgm:spPr/>
    </dgm:pt>
    <dgm:pt modelId="{DB0C50FD-7274-4186-8698-1D6AEF9E806A}" type="pres">
      <dgm:prSet presAssocID="{2978149C-BC83-4ABA-AD28-AEC1A1E060AC}" presName="dummyMaxCanvas" presStyleCnt="0">
        <dgm:presLayoutVars/>
      </dgm:prSet>
      <dgm:spPr/>
    </dgm:pt>
    <dgm:pt modelId="{541C6933-E474-4AAC-BE35-2E73501AE90A}" type="pres">
      <dgm:prSet presAssocID="{2978149C-BC83-4ABA-AD28-AEC1A1E060AC}" presName="FourNodes_1" presStyleLbl="node1" presStyleIdx="0" presStyleCnt="4">
        <dgm:presLayoutVars>
          <dgm:bulletEnabled val="1"/>
        </dgm:presLayoutVars>
      </dgm:prSet>
      <dgm:spPr/>
    </dgm:pt>
    <dgm:pt modelId="{D3D72D90-B5BC-45FA-B972-E13DA638B177}" type="pres">
      <dgm:prSet presAssocID="{2978149C-BC83-4ABA-AD28-AEC1A1E060AC}" presName="FourNodes_2" presStyleLbl="node1" presStyleIdx="1" presStyleCnt="4">
        <dgm:presLayoutVars>
          <dgm:bulletEnabled val="1"/>
        </dgm:presLayoutVars>
      </dgm:prSet>
      <dgm:spPr/>
    </dgm:pt>
    <dgm:pt modelId="{32153EB4-20C4-4F94-BCB7-3D284E2840B9}" type="pres">
      <dgm:prSet presAssocID="{2978149C-BC83-4ABA-AD28-AEC1A1E060AC}" presName="FourNodes_3" presStyleLbl="node1" presStyleIdx="2" presStyleCnt="4">
        <dgm:presLayoutVars>
          <dgm:bulletEnabled val="1"/>
        </dgm:presLayoutVars>
      </dgm:prSet>
      <dgm:spPr/>
    </dgm:pt>
    <dgm:pt modelId="{9570348B-37C8-4577-8540-F691F760F1B5}" type="pres">
      <dgm:prSet presAssocID="{2978149C-BC83-4ABA-AD28-AEC1A1E060AC}" presName="FourNodes_4" presStyleLbl="node1" presStyleIdx="3" presStyleCnt="4">
        <dgm:presLayoutVars>
          <dgm:bulletEnabled val="1"/>
        </dgm:presLayoutVars>
      </dgm:prSet>
      <dgm:spPr/>
    </dgm:pt>
    <dgm:pt modelId="{9429A01A-EEEC-4820-B0F5-36DA51441CA4}" type="pres">
      <dgm:prSet presAssocID="{2978149C-BC83-4ABA-AD28-AEC1A1E060AC}" presName="FourConn_1-2" presStyleLbl="fgAccFollowNode1" presStyleIdx="0" presStyleCnt="3">
        <dgm:presLayoutVars>
          <dgm:bulletEnabled val="1"/>
        </dgm:presLayoutVars>
      </dgm:prSet>
      <dgm:spPr/>
    </dgm:pt>
    <dgm:pt modelId="{579234B6-575B-4BE6-8DC7-AAAE709D611E}" type="pres">
      <dgm:prSet presAssocID="{2978149C-BC83-4ABA-AD28-AEC1A1E060AC}" presName="FourConn_2-3" presStyleLbl="fgAccFollowNode1" presStyleIdx="1" presStyleCnt="3">
        <dgm:presLayoutVars>
          <dgm:bulletEnabled val="1"/>
        </dgm:presLayoutVars>
      </dgm:prSet>
      <dgm:spPr/>
    </dgm:pt>
    <dgm:pt modelId="{A5749974-18B0-41AB-9878-9531FCEEF0DD}" type="pres">
      <dgm:prSet presAssocID="{2978149C-BC83-4ABA-AD28-AEC1A1E060AC}" presName="FourConn_3-4" presStyleLbl="fgAccFollowNode1" presStyleIdx="2" presStyleCnt="3">
        <dgm:presLayoutVars>
          <dgm:bulletEnabled val="1"/>
        </dgm:presLayoutVars>
      </dgm:prSet>
      <dgm:spPr/>
    </dgm:pt>
    <dgm:pt modelId="{DC82F048-8DDD-4425-8E68-8C9018D521E6}" type="pres">
      <dgm:prSet presAssocID="{2978149C-BC83-4ABA-AD28-AEC1A1E060AC}" presName="FourNodes_1_text" presStyleLbl="node1" presStyleIdx="3" presStyleCnt="4">
        <dgm:presLayoutVars>
          <dgm:bulletEnabled val="1"/>
        </dgm:presLayoutVars>
      </dgm:prSet>
      <dgm:spPr/>
    </dgm:pt>
    <dgm:pt modelId="{F454188C-2102-496F-B542-7C694351C3F3}" type="pres">
      <dgm:prSet presAssocID="{2978149C-BC83-4ABA-AD28-AEC1A1E060AC}" presName="FourNodes_2_text" presStyleLbl="node1" presStyleIdx="3" presStyleCnt="4">
        <dgm:presLayoutVars>
          <dgm:bulletEnabled val="1"/>
        </dgm:presLayoutVars>
      </dgm:prSet>
      <dgm:spPr/>
    </dgm:pt>
    <dgm:pt modelId="{42C5BAB7-A224-49E1-8014-37774407A08D}" type="pres">
      <dgm:prSet presAssocID="{2978149C-BC83-4ABA-AD28-AEC1A1E060AC}" presName="FourNodes_3_text" presStyleLbl="node1" presStyleIdx="3" presStyleCnt="4">
        <dgm:presLayoutVars>
          <dgm:bulletEnabled val="1"/>
        </dgm:presLayoutVars>
      </dgm:prSet>
      <dgm:spPr/>
    </dgm:pt>
    <dgm:pt modelId="{C5BA56DD-2A46-4224-A56D-B279603BD67E}" type="pres">
      <dgm:prSet presAssocID="{2978149C-BC83-4ABA-AD28-AEC1A1E060A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0B38E0D-C0F1-450C-9728-6799BE62845F}" type="presOf" srcId="{BF47C6D5-9E67-4272-91AF-A220370071E5}" destId="{DC82F048-8DDD-4425-8E68-8C9018D521E6}" srcOrd="1" destOrd="0" presId="urn:microsoft.com/office/officeart/2005/8/layout/vProcess5"/>
    <dgm:cxn modelId="{84A85F17-58BC-4D1A-B0E5-92C9BC3CC1BA}" type="presOf" srcId="{64628B61-BA4E-44E4-8601-0C642A522131}" destId="{42C5BAB7-A224-49E1-8014-37774407A08D}" srcOrd="1" destOrd="0" presId="urn:microsoft.com/office/officeart/2005/8/layout/vProcess5"/>
    <dgm:cxn modelId="{3149AA24-C793-439D-A1F0-3472D6141D7C}" type="presOf" srcId="{A1386EF0-A6F5-479A-A6DC-2E89AB1AF793}" destId="{A5749974-18B0-41AB-9878-9531FCEEF0DD}" srcOrd="0" destOrd="0" presId="urn:microsoft.com/office/officeart/2005/8/layout/vProcess5"/>
    <dgm:cxn modelId="{D04F4444-D761-439F-9243-89773BB11575}" type="presOf" srcId="{75F070A6-00EE-46F8-92A9-180A21607CC1}" destId="{D3D72D90-B5BC-45FA-B972-E13DA638B177}" srcOrd="0" destOrd="0" presId="urn:microsoft.com/office/officeart/2005/8/layout/vProcess5"/>
    <dgm:cxn modelId="{9407554C-18C0-4777-B0D6-9A40FE894E13}" type="presOf" srcId="{EDBFDB0D-BD07-49E1-9C94-E1F33CF4CD4F}" destId="{9570348B-37C8-4577-8540-F691F760F1B5}" srcOrd="0" destOrd="0" presId="urn:microsoft.com/office/officeart/2005/8/layout/vProcess5"/>
    <dgm:cxn modelId="{709EFE81-1B55-4FF8-AA7E-5729780C42D4}" type="presOf" srcId="{EDBFDB0D-BD07-49E1-9C94-E1F33CF4CD4F}" destId="{C5BA56DD-2A46-4224-A56D-B279603BD67E}" srcOrd="1" destOrd="0" presId="urn:microsoft.com/office/officeart/2005/8/layout/vProcess5"/>
    <dgm:cxn modelId="{5B07A493-6A3F-424F-B18B-87597EE40CA4}" type="presOf" srcId="{2488F7FE-3240-4D6D-B7CD-3114DD9FF239}" destId="{579234B6-575B-4BE6-8DC7-AAAE709D611E}" srcOrd="0" destOrd="0" presId="urn:microsoft.com/office/officeart/2005/8/layout/vProcess5"/>
    <dgm:cxn modelId="{D9C848B6-C852-453F-94D6-CD0806A0E39F}" type="presOf" srcId="{2978149C-BC83-4ABA-AD28-AEC1A1E060AC}" destId="{DF10A0E8-B9F3-4499-B2F4-04A7B69C940B}" srcOrd="0" destOrd="0" presId="urn:microsoft.com/office/officeart/2005/8/layout/vProcess5"/>
    <dgm:cxn modelId="{9A234FB6-00C9-410A-8C5B-8505BAA8B4FB}" type="presOf" srcId="{64628B61-BA4E-44E4-8601-0C642A522131}" destId="{32153EB4-20C4-4F94-BCB7-3D284E2840B9}" srcOrd="0" destOrd="0" presId="urn:microsoft.com/office/officeart/2005/8/layout/vProcess5"/>
    <dgm:cxn modelId="{09D9C0C5-536D-4F02-AB77-B1577086ABCA}" type="presOf" srcId="{BF47C6D5-9E67-4272-91AF-A220370071E5}" destId="{541C6933-E474-4AAC-BE35-2E73501AE90A}" srcOrd="0" destOrd="0" presId="urn:microsoft.com/office/officeart/2005/8/layout/vProcess5"/>
    <dgm:cxn modelId="{B67A0CD4-098A-428C-9A60-8CA5A35864D7}" type="presOf" srcId="{EB3F739A-1EC7-4517-BA49-ECD171467C46}" destId="{9429A01A-EEEC-4820-B0F5-36DA51441CA4}" srcOrd="0" destOrd="0" presId="urn:microsoft.com/office/officeart/2005/8/layout/vProcess5"/>
    <dgm:cxn modelId="{AF2405E6-BE8D-4F01-88BF-DF95B73E09E8}" srcId="{2978149C-BC83-4ABA-AD28-AEC1A1E060AC}" destId="{75F070A6-00EE-46F8-92A9-180A21607CC1}" srcOrd="1" destOrd="0" parTransId="{10DF08F5-75F1-471F-BF44-4404E4DD939B}" sibTransId="{2488F7FE-3240-4D6D-B7CD-3114DD9FF239}"/>
    <dgm:cxn modelId="{34CB94E9-25E2-414F-B8F6-B05C511FA507}" srcId="{2978149C-BC83-4ABA-AD28-AEC1A1E060AC}" destId="{BF47C6D5-9E67-4272-91AF-A220370071E5}" srcOrd="0" destOrd="0" parTransId="{78E69B5C-1E50-4B8D-975C-417B587F7A7D}" sibTransId="{EB3F739A-1EC7-4517-BA49-ECD171467C46}"/>
    <dgm:cxn modelId="{930432EC-EE6E-4FC0-99B1-3EF6F414D9E2}" srcId="{2978149C-BC83-4ABA-AD28-AEC1A1E060AC}" destId="{EDBFDB0D-BD07-49E1-9C94-E1F33CF4CD4F}" srcOrd="3" destOrd="0" parTransId="{93D4D1DA-BE48-4F78-AC4E-242EF0ECEA4D}" sibTransId="{F58185C3-8B1F-4321-BDBB-ED9EBC707BFA}"/>
    <dgm:cxn modelId="{FBF8CBF6-12E7-480E-A01E-39BEF0A19B6A}" srcId="{2978149C-BC83-4ABA-AD28-AEC1A1E060AC}" destId="{64628B61-BA4E-44E4-8601-0C642A522131}" srcOrd="2" destOrd="0" parTransId="{B782E83A-9AF1-4A6A-AEF7-A616CB576DA9}" sibTransId="{A1386EF0-A6F5-479A-A6DC-2E89AB1AF793}"/>
    <dgm:cxn modelId="{E910A6F9-EAB9-45A6-8927-E13E40AD7F49}" type="presOf" srcId="{75F070A6-00EE-46F8-92A9-180A21607CC1}" destId="{F454188C-2102-496F-B542-7C694351C3F3}" srcOrd="1" destOrd="0" presId="urn:microsoft.com/office/officeart/2005/8/layout/vProcess5"/>
    <dgm:cxn modelId="{B864CD0C-DAB4-4399-853E-9FCA63B1BDC2}" type="presParOf" srcId="{DF10A0E8-B9F3-4499-B2F4-04A7B69C940B}" destId="{DB0C50FD-7274-4186-8698-1D6AEF9E806A}" srcOrd="0" destOrd="0" presId="urn:microsoft.com/office/officeart/2005/8/layout/vProcess5"/>
    <dgm:cxn modelId="{DF958D49-F343-4D97-BBBC-FECFE9CEB310}" type="presParOf" srcId="{DF10A0E8-B9F3-4499-B2F4-04A7B69C940B}" destId="{541C6933-E474-4AAC-BE35-2E73501AE90A}" srcOrd="1" destOrd="0" presId="urn:microsoft.com/office/officeart/2005/8/layout/vProcess5"/>
    <dgm:cxn modelId="{47768A47-2DC7-421F-8C36-A31784B1F505}" type="presParOf" srcId="{DF10A0E8-B9F3-4499-B2F4-04A7B69C940B}" destId="{D3D72D90-B5BC-45FA-B972-E13DA638B177}" srcOrd="2" destOrd="0" presId="urn:microsoft.com/office/officeart/2005/8/layout/vProcess5"/>
    <dgm:cxn modelId="{1575872D-FFE5-4C52-8E50-F43BAC325486}" type="presParOf" srcId="{DF10A0E8-B9F3-4499-B2F4-04A7B69C940B}" destId="{32153EB4-20C4-4F94-BCB7-3D284E2840B9}" srcOrd="3" destOrd="0" presId="urn:microsoft.com/office/officeart/2005/8/layout/vProcess5"/>
    <dgm:cxn modelId="{EFE8221F-8BB7-42D1-A403-2ECA7F97EDD7}" type="presParOf" srcId="{DF10A0E8-B9F3-4499-B2F4-04A7B69C940B}" destId="{9570348B-37C8-4577-8540-F691F760F1B5}" srcOrd="4" destOrd="0" presId="urn:microsoft.com/office/officeart/2005/8/layout/vProcess5"/>
    <dgm:cxn modelId="{E9014152-E5CC-43E0-8CB0-27F9EE1A9542}" type="presParOf" srcId="{DF10A0E8-B9F3-4499-B2F4-04A7B69C940B}" destId="{9429A01A-EEEC-4820-B0F5-36DA51441CA4}" srcOrd="5" destOrd="0" presId="urn:microsoft.com/office/officeart/2005/8/layout/vProcess5"/>
    <dgm:cxn modelId="{9CB7B363-426D-4B19-BA31-AEFEAF145319}" type="presParOf" srcId="{DF10A0E8-B9F3-4499-B2F4-04A7B69C940B}" destId="{579234B6-575B-4BE6-8DC7-AAAE709D611E}" srcOrd="6" destOrd="0" presId="urn:microsoft.com/office/officeart/2005/8/layout/vProcess5"/>
    <dgm:cxn modelId="{63963CDF-0B15-46EF-886D-D597848388B1}" type="presParOf" srcId="{DF10A0E8-B9F3-4499-B2F4-04A7B69C940B}" destId="{A5749974-18B0-41AB-9878-9531FCEEF0DD}" srcOrd="7" destOrd="0" presId="urn:microsoft.com/office/officeart/2005/8/layout/vProcess5"/>
    <dgm:cxn modelId="{8E9BA3EB-D35E-43FF-9B44-22954BE6000C}" type="presParOf" srcId="{DF10A0E8-B9F3-4499-B2F4-04A7B69C940B}" destId="{DC82F048-8DDD-4425-8E68-8C9018D521E6}" srcOrd="8" destOrd="0" presId="urn:microsoft.com/office/officeart/2005/8/layout/vProcess5"/>
    <dgm:cxn modelId="{2B8ADA7A-DEDF-46C3-B14D-F47FFEFA1D7B}" type="presParOf" srcId="{DF10A0E8-B9F3-4499-B2F4-04A7B69C940B}" destId="{F454188C-2102-496F-B542-7C694351C3F3}" srcOrd="9" destOrd="0" presId="urn:microsoft.com/office/officeart/2005/8/layout/vProcess5"/>
    <dgm:cxn modelId="{15209BC3-19FB-4981-8556-679634496063}" type="presParOf" srcId="{DF10A0E8-B9F3-4499-B2F4-04A7B69C940B}" destId="{42C5BAB7-A224-49E1-8014-37774407A08D}" srcOrd="10" destOrd="0" presId="urn:microsoft.com/office/officeart/2005/8/layout/vProcess5"/>
    <dgm:cxn modelId="{A7910B46-3E34-458F-8E92-C277C4C0C203}" type="presParOf" srcId="{DF10A0E8-B9F3-4499-B2F4-04A7B69C940B}" destId="{C5BA56DD-2A46-4224-A56D-B279603BD67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902918-78A8-4896-ADEE-2EC7AB01964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95EA6AB-F9F2-4BB6-A1F6-77BE7FF5006A}">
      <dgm:prSet/>
      <dgm:spPr/>
      <dgm:t>
        <a:bodyPr/>
        <a:lstStyle/>
        <a:p>
          <a:r>
            <a:rPr lang="uk-UA" b="1"/>
            <a:t>передбачають структурну перебудову секторів економіки, безпосередньо пов'язаних з зовнішніми ринками, мають забезпечувати нормальне функціонування національної економіки; формуються вони на державному рівні. </a:t>
          </a:r>
          <a:endParaRPr lang="en-US"/>
        </a:p>
      </dgm:t>
    </dgm:pt>
    <dgm:pt modelId="{7CD866F0-7F91-4311-85B6-7E39D71998B2}" type="parTrans" cxnId="{4554AC99-BA9E-40F9-B83B-D3D04E2DFA65}">
      <dgm:prSet/>
      <dgm:spPr/>
      <dgm:t>
        <a:bodyPr/>
        <a:lstStyle/>
        <a:p>
          <a:endParaRPr lang="en-US"/>
        </a:p>
      </dgm:t>
    </dgm:pt>
    <dgm:pt modelId="{0CABD139-0535-4AC1-B901-A00364F79403}" type="sibTrans" cxnId="{4554AC99-BA9E-40F9-B83B-D3D04E2DFA65}">
      <dgm:prSet/>
      <dgm:spPr/>
      <dgm:t>
        <a:bodyPr/>
        <a:lstStyle/>
        <a:p>
          <a:endParaRPr lang="en-US"/>
        </a:p>
      </dgm:t>
    </dgm:pt>
    <dgm:pt modelId="{C5851C2D-AC13-46C5-90D6-89F0948700C8}">
      <dgm:prSet/>
      <dgm:spPr/>
      <dgm:t>
        <a:bodyPr/>
        <a:lstStyle/>
        <a:p>
          <a:r>
            <a:rPr lang="uk-UA" b="1"/>
            <a:t>являють собою інтегральні суспільні цінності, що об'єктивно існують у суспільстві, і урядові інституції намагаються їх реалізувати засобами економічної політики. Це можуть бути максимізація суспільного багатства, підвищення економічної ефективності виробничих ресурсів, забезпечення соціальної справедливості тощо.</a:t>
          </a:r>
          <a:endParaRPr lang="en-US"/>
        </a:p>
      </dgm:t>
    </dgm:pt>
    <dgm:pt modelId="{251ED30F-6B8B-4C8F-9639-97C36B08C109}" type="parTrans" cxnId="{729F67B8-12D3-441C-B4B7-CCFD1B120014}">
      <dgm:prSet/>
      <dgm:spPr/>
      <dgm:t>
        <a:bodyPr/>
        <a:lstStyle/>
        <a:p>
          <a:endParaRPr lang="en-US"/>
        </a:p>
      </dgm:t>
    </dgm:pt>
    <dgm:pt modelId="{D578D44F-D787-4261-A02A-00DDA3536FC9}" type="sibTrans" cxnId="{729F67B8-12D3-441C-B4B7-CCFD1B120014}">
      <dgm:prSet/>
      <dgm:spPr/>
      <dgm:t>
        <a:bodyPr/>
        <a:lstStyle/>
        <a:p>
          <a:endParaRPr lang="en-US"/>
        </a:p>
      </dgm:t>
    </dgm:pt>
    <dgm:pt modelId="{3A1C12A8-7165-4F42-9CAA-DB3AA3BBD1AC}">
      <dgm:prSet/>
      <dgm:spPr/>
      <dgm:t>
        <a:bodyPr/>
        <a:lstStyle/>
        <a:p>
          <a:r>
            <a:rPr lang="uk-UA" b="1"/>
            <a:t>означають отримання кінцевих результатів чи досягнення стану, на які спрямована економічна політика. </a:t>
          </a:r>
          <a:endParaRPr lang="en-US"/>
        </a:p>
      </dgm:t>
    </dgm:pt>
    <dgm:pt modelId="{5941B186-F4C1-4E1D-A759-37A0F61AC011}" type="parTrans" cxnId="{357AD725-F7F9-49CF-82A6-9A557CCAC216}">
      <dgm:prSet/>
      <dgm:spPr/>
      <dgm:t>
        <a:bodyPr/>
        <a:lstStyle/>
        <a:p>
          <a:endParaRPr lang="en-US"/>
        </a:p>
      </dgm:t>
    </dgm:pt>
    <dgm:pt modelId="{90579F98-CE19-4B41-8434-430A55A940B4}" type="sibTrans" cxnId="{357AD725-F7F9-49CF-82A6-9A557CCAC216}">
      <dgm:prSet/>
      <dgm:spPr/>
      <dgm:t>
        <a:bodyPr/>
        <a:lstStyle/>
        <a:p>
          <a:endParaRPr lang="en-US"/>
        </a:p>
      </dgm:t>
    </dgm:pt>
    <dgm:pt modelId="{73F8CA1E-BB87-4228-86DF-F68B1E2D57FD}" type="pres">
      <dgm:prSet presAssocID="{4D902918-78A8-4896-ADEE-2EC7AB019641}" presName="linear" presStyleCnt="0">
        <dgm:presLayoutVars>
          <dgm:animLvl val="lvl"/>
          <dgm:resizeHandles val="exact"/>
        </dgm:presLayoutVars>
      </dgm:prSet>
      <dgm:spPr/>
    </dgm:pt>
    <dgm:pt modelId="{75578DC2-B113-4D66-BC19-C98CAFD3CF89}" type="pres">
      <dgm:prSet presAssocID="{D95EA6AB-F9F2-4BB6-A1F6-77BE7FF500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3A750D-EE6A-4B81-80DE-1D2A167EA72B}" type="pres">
      <dgm:prSet presAssocID="{0CABD139-0535-4AC1-B901-A00364F79403}" presName="spacer" presStyleCnt="0"/>
      <dgm:spPr/>
    </dgm:pt>
    <dgm:pt modelId="{4FEC58FC-9D44-439B-8C20-49A496DF35B7}" type="pres">
      <dgm:prSet presAssocID="{C5851C2D-AC13-46C5-90D6-89F0948700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011F9A-0635-4116-ABD5-F36079165932}" type="pres">
      <dgm:prSet presAssocID="{D578D44F-D787-4261-A02A-00DDA3536FC9}" presName="spacer" presStyleCnt="0"/>
      <dgm:spPr/>
    </dgm:pt>
    <dgm:pt modelId="{05EEE897-135F-4DD6-9220-A9BD414CA50C}" type="pres">
      <dgm:prSet presAssocID="{3A1C12A8-7165-4F42-9CAA-DB3AA3BBD1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57AD725-F7F9-49CF-82A6-9A557CCAC216}" srcId="{4D902918-78A8-4896-ADEE-2EC7AB019641}" destId="{3A1C12A8-7165-4F42-9CAA-DB3AA3BBD1AC}" srcOrd="2" destOrd="0" parTransId="{5941B186-F4C1-4E1D-A759-37A0F61AC011}" sibTransId="{90579F98-CE19-4B41-8434-430A55A940B4}"/>
    <dgm:cxn modelId="{62D50832-9322-4B6A-88B0-A9C2B9D96516}" type="presOf" srcId="{3A1C12A8-7165-4F42-9CAA-DB3AA3BBD1AC}" destId="{05EEE897-135F-4DD6-9220-A9BD414CA50C}" srcOrd="0" destOrd="0" presId="urn:microsoft.com/office/officeart/2005/8/layout/vList2"/>
    <dgm:cxn modelId="{862CC535-2FB0-42A6-8D59-4DBA48107F0F}" type="presOf" srcId="{4D902918-78A8-4896-ADEE-2EC7AB019641}" destId="{73F8CA1E-BB87-4228-86DF-F68B1E2D57FD}" srcOrd="0" destOrd="0" presId="urn:microsoft.com/office/officeart/2005/8/layout/vList2"/>
    <dgm:cxn modelId="{12516692-3A90-49C0-A32F-B3AC13AC024E}" type="presOf" srcId="{C5851C2D-AC13-46C5-90D6-89F0948700C8}" destId="{4FEC58FC-9D44-439B-8C20-49A496DF35B7}" srcOrd="0" destOrd="0" presId="urn:microsoft.com/office/officeart/2005/8/layout/vList2"/>
    <dgm:cxn modelId="{4554AC99-BA9E-40F9-B83B-D3D04E2DFA65}" srcId="{4D902918-78A8-4896-ADEE-2EC7AB019641}" destId="{D95EA6AB-F9F2-4BB6-A1F6-77BE7FF5006A}" srcOrd="0" destOrd="0" parTransId="{7CD866F0-7F91-4311-85B6-7E39D71998B2}" sibTransId="{0CABD139-0535-4AC1-B901-A00364F79403}"/>
    <dgm:cxn modelId="{729F67B8-12D3-441C-B4B7-CCFD1B120014}" srcId="{4D902918-78A8-4896-ADEE-2EC7AB019641}" destId="{C5851C2D-AC13-46C5-90D6-89F0948700C8}" srcOrd="1" destOrd="0" parTransId="{251ED30F-6B8B-4C8F-9639-97C36B08C109}" sibTransId="{D578D44F-D787-4261-A02A-00DDA3536FC9}"/>
    <dgm:cxn modelId="{CAC86FD1-8020-4ED5-8AAD-74BAB8F86342}" type="presOf" srcId="{D95EA6AB-F9F2-4BB6-A1F6-77BE7FF5006A}" destId="{75578DC2-B113-4D66-BC19-C98CAFD3CF89}" srcOrd="0" destOrd="0" presId="urn:microsoft.com/office/officeart/2005/8/layout/vList2"/>
    <dgm:cxn modelId="{04A14976-963B-4662-A5C8-B510B263BAA1}" type="presParOf" srcId="{73F8CA1E-BB87-4228-86DF-F68B1E2D57FD}" destId="{75578DC2-B113-4D66-BC19-C98CAFD3CF89}" srcOrd="0" destOrd="0" presId="urn:microsoft.com/office/officeart/2005/8/layout/vList2"/>
    <dgm:cxn modelId="{4A016AFD-FF34-4822-975F-8E27AF1ACE37}" type="presParOf" srcId="{73F8CA1E-BB87-4228-86DF-F68B1E2D57FD}" destId="{2F3A750D-EE6A-4B81-80DE-1D2A167EA72B}" srcOrd="1" destOrd="0" presId="urn:microsoft.com/office/officeart/2005/8/layout/vList2"/>
    <dgm:cxn modelId="{60DB94D5-2966-42E9-9D90-2499EA79E835}" type="presParOf" srcId="{73F8CA1E-BB87-4228-86DF-F68B1E2D57FD}" destId="{4FEC58FC-9D44-439B-8C20-49A496DF35B7}" srcOrd="2" destOrd="0" presId="urn:microsoft.com/office/officeart/2005/8/layout/vList2"/>
    <dgm:cxn modelId="{142CF378-8D5E-458D-A095-CFAD2D9DE8A5}" type="presParOf" srcId="{73F8CA1E-BB87-4228-86DF-F68B1E2D57FD}" destId="{36011F9A-0635-4116-ABD5-F36079165932}" srcOrd="3" destOrd="0" presId="urn:microsoft.com/office/officeart/2005/8/layout/vList2"/>
    <dgm:cxn modelId="{8836B2E8-B04C-4E62-9A78-C2E7A8182A83}" type="presParOf" srcId="{73F8CA1E-BB87-4228-86DF-F68B1E2D57FD}" destId="{05EEE897-135F-4DD6-9220-A9BD414CA5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0F9ACF-B1EC-4E31-AFEF-78D4512BEB5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7620DBB-768C-47C0-9934-CB94B13D43D2}">
      <dgm:prSet/>
      <dgm:spPr/>
      <dgm:t>
        <a:bodyPr/>
        <a:lstStyle/>
        <a:p>
          <a:r>
            <a:rPr lang="uk-UA" b="1"/>
            <a:t>зумовлені впливом різноманітних чинників, у тому числі таких, що виникають на мікрорівні;</a:t>
          </a:r>
          <a:endParaRPr lang="en-US"/>
        </a:p>
      </dgm:t>
    </dgm:pt>
    <dgm:pt modelId="{AEECA0DE-2207-441D-BD34-49BAA656478D}" type="parTrans" cxnId="{5902C036-2E69-4D6B-81D8-7428191C40B1}">
      <dgm:prSet/>
      <dgm:spPr/>
      <dgm:t>
        <a:bodyPr/>
        <a:lstStyle/>
        <a:p>
          <a:endParaRPr lang="en-US"/>
        </a:p>
      </dgm:t>
    </dgm:pt>
    <dgm:pt modelId="{96CF25F5-FAA3-4A54-9C78-4B98CB973AEB}" type="sibTrans" cxnId="{5902C036-2E69-4D6B-81D8-7428191C40B1}">
      <dgm:prSet/>
      <dgm:spPr/>
      <dgm:t>
        <a:bodyPr/>
        <a:lstStyle/>
        <a:p>
          <a:endParaRPr lang="en-US"/>
        </a:p>
      </dgm:t>
    </dgm:pt>
    <dgm:pt modelId="{BF291872-9E28-40BC-AFA6-AA88D9351670}">
      <dgm:prSet/>
      <dgm:spPr/>
      <dgm:t>
        <a:bodyPr/>
        <a:lstStyle/>
        <a:p>
          <a:r>
            <a:rPr lang="uk-UA" b="1"/>
            <a:t>ґрунтуються на побудові чи визначенні засобів досягнення кінцевих результатів. </a:t>
          </a:r>
          <a:endParaRPr lang="en-US"/>
        </a:p>
      </dgm:t>
    </dgm:pt>
    <dgm:pt modelId="{9B6A8A66-B4B2-4538-9045-BFBAB8BF9DCA}" type="parTrans" cxnId="{8600F239-6CA4-416C-89B3-CB2D6AAFE78D}">
      <dgm:prSet/>
      <dgm:spPr/>
      <dgm:t>
        <a:bodyPr/>
        <a:lstStyle/>
        <a:p>
          <a:endParaRPr lang="en-US"/>
        </a:p>
      </dgm:t>
    </dgm:pt>
    <dgm:pt modelId="{DF26E180-0F93-4127-8B0E-FC2457680D74}" type="sibTrans" cxnId="{8600F239-6CA4-416C-89B3-CB2D6AAFE78D}">
      <dgm:prSet/>
      <dgm:spPr/>
      <dgm:t>
        <a:bodyPr/>
        <a:lstStyle/>
        <a:p>
          <a:endParaRPr lang="en-US"/>
        </a:p>
      </dgm:t>
    </dgm:pt>
    <dgm:pt modelId="{F9999FE3-997F-4622-905F-D9A560AD9E3C}">
      <dgm:prSet/>
      <dgm:spPr/>
      <dgm:t>
        <a:bodyPr/>
        <a:lstStyle/>
        <a:p>
          <a:r>
            <a:rPr lang="uk-UA" b="1"/>
            <a:t>спрямовані насамперед на отримання різноманітних ресурсів (політичних, фінансових, інтелектуальних, організаційних тощо);</a:t>
          </a:r>
          <a:endParaRPr lang="en-US"/>
        </a:p>
      </dgm:t>
    </dgm:pt>
    <dgm:pt modelId="{268507D9-090C-4A84-B9A6-F6D2B5007DC4}" type="parTrans" cxnId="{6C8A1754-5AF3-4D2F-A35D-670AEE9B99BE}">
      <dgm:prSet/>
      <dgm:spPr/>
      <dgm:t>
        <a:bodyPr/>
        <a:lstStyle/>
        <a:p>
          <a:endParaRPr lang="en-US"/>
        </a:p>
      </dgm:t>
    </dgm:pt>
    <dgm:pt modelId="{E803A287-ACF1-48D7-84B2-583E97528707}" type="sibTrans" cxnId="{6C8A1754-5AF3-4D2F-A35D-670AEE9B99BE}">
      <dgm:prSet/>
      <dgm:spPr/>
      <dgm:t>
        <a:bodyPr/>
        <a:lstStyle/>
        <a:p>
          <a:endParaRPr lang="en-US"/>
        </a:p>
      </dgm:t>
    </dgm:pt>
    <dgm:pt modelId="{B198B32C-C592-414E-86AC-85B209AED5C3}">
      <dgm:prSet/>
      <dgm:spPr/>
      <dgm:t>
        <a:bodyPr/>
        <a:lstStyle/>
        <a:p>
          <a:r>
            <a:rPr lang="uk-UA" b="1"/>
            <a:t>розраховані на отримання короткострокових, кон'юнктурних вигід, що не мають самодостатнього характеру і підпорядковуються, як правило, досягненню стратегічних цілей;</a:t>
          </a:r>
          <a:endParaRPr lang="en-US"/>
        </a:p>
      </dgm:t>
    </dgm:pt>
    <dgm:pt modelId="{1694BC04-D8AB-4018-BAED-9F694A33997F}" type="parTrans" cxnId="{DDD00EC7-CD74-4400-A19B-B5DDB4549883}">
      <dgm:prSet/>
      <dgm:spPr/>
      <dgm:t>
        <a:bodyPr/>
        <a:lstStyle/>
        <a:p>
          <a:endParaRPr lang="en-US"/>
        </a:p>
      </dgm:t>
    </dgm:pt>
    <dgm:pt modelId="{24949D3D-B838-4B76-9909-801972D65B63}" type="sibTrans" cxnId="{DDD00EC7-CD74-4400-A19B-B5DDB4549883}">
      <dgm:prSet/>
      <dgm:spPr/>
      <dgm:t>
        <a:bodyPr/>
        <a:lstStyle/>
        <a:p>
          <a:endParaRPr lang="en-US"/>
        </a:p>
      </dgm:t>
    </dgm:pt>
    <dgm:pt modelId="{C05A5EE9-EEF1-43BE-9468-DFDFF41BA500}">
      <dgm:prSet/>
      <dgm:spPr/>
      <dgm:t>
        <a:bodyPr/>
        <a:lstStyle/>
        <a:p>
          <a:r>
            <a:rPr lang="uk-UA" b="1"/>
            <a:t>є водночас обмеженнями, які звужують коло самостійних цілей та спонукають до пошуку альтернативних варіантів економічної політики. Важливим принципом є пошук компромісу між окремими цілями;</a:t>
          </a:r>
          <a:endParaRPr lang="en-US"/>
        </a:p>
      </dgm:t>
    </dgm:pt>
    <dgm:pt modelId="{C3010F4C-38D6-4393-B6FA-08CA6B2F6386}" type="parTrans" cxnId="{31EE2C92-A871-41C3-B37C-C2F6B28B6435}">
      <dgm:prSet/>
      <dgm:spPr/>
      <dgm:t>
        <a:bodyPr/>
        <a:lstStyle/>
        <a:p>
          <a:endParaRPr lang="en-US"/>
        </a:p>
      </dgm:t>
    </dgm:pt>
    <dgm:pt modelId="{0152CBFA-98D6-405C-83BF-8048830493F1}" type="sibTrans" cxnId="{31EE2C92-A871-41C3-B37C-C2F6B28B6435}">
      <dgm:prSet/>
      <dgm:spPr/>
      <dgm:t>
        <a:bodyPr/>
        <a:lstStyle/>
        <a:p>
          <a:endParaRPr lang="en-US"/>
        </a:p>
      </dgm:t>
    </dgm:pt>
    <dgm:pt modelId="{56CE5385-1887-4415-9C63-A50674A52F3B}">
      <dgm:prSet/>
      <dgm:spPr/>
      <dgm:t>
        <a:bodyPr/>
        <a:lstStyle/>
        <a:p>
          <a:r>
            <a:rPr lang="uk-UA" b="1"/>
            <a:t>проте іноді можуть суперечити довгостроковим стратегічним цілям.</a:t>
          </a:r>
          <a:endParaRPr lang="en-US"/>
        </a:p>
      </dgm:t>
    </dgm:pt>
    <dgm:pt modelId="{BA9B6860-F266-43F0-8D88-2F30B4811B75}" type="parTrans" cxnId="{87625802-4C88-47D5-B584-3495BBA6C866}">
      <dgm:prSet/>
      <dgm:spPr/>
      <dgm:t>
        <a:bodyPr/>
        <a:lstStyle/>
        <a:p>
          <a:endParaRPr lang="en-US"/>
        </a:p>
      </dgm:t>
    </dgm:pt>
    <dgm:pt modelId="{C77107BB-611D-4A09-BAD9-F4B1482F852B}" type="sibTrans" cxnId="{87625802-4C88-47D5-B584-3495BBA6C866}">
      <dgm:prSet/>
      <dgm:spPr/>
      <dgm:t>
        <a:bodyPr/>
        <a:lstStyle/>
        <a:p>
          <a:endParaRPr lang="en-US"/>
        </a:p>
      </dgm:t>
    </dgm:pt>
    <dgm:pt modelId="{2E9B5EFD-A073-4C20-94F0-D6FB0EE797F2}" type="pres">
      <dgm:prSet presAssocID="{DB0F9ACF-B1EC-4E31-AFEF-78D4512BEB5F}" presName="linear" presStyleCnt="0">
        <dgm:presLayoutVars>
          <dgm:animLvl val="lvl"/>
          <dgm:resizeHandles val="exact"/>
        </dgm:presLayoutVars>
      </dgm:prSet>
      <dgm:spPr/>
    </dgm:pt>
    <dgm:pt modelId="{62B57C88-E629-40AD-BEF9-B2B8E7BC188C}" type="pres">
      <dgm:prSet presAssocID="{27620DBB-768C-47C0-9934-CB94B13D43D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21366B-7985-45A6-AC81-B27BF18E4C71}" type="pres">
      <dgm:prSet presAssocID="{96CF25F5-FAA3-4A54-9C78-4B98CB973AEB}" presName="spacer" presStyleCnt="0"/>
      <dgm:spPr/>
    </dgm:pt>
    <dgm:pt modelId="{CAAB81BA-316D-492A-9A3A-D68D3B964BEB}" type="pres">
      <dgm:prSet presAssocID="{BF291872-9E28-40BC-AFA6-AA88D935167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CB60D22-6E09-4B1E-8DF0-8782AD604BE9}" type="pres">
      <dgm:prSet presAssocID="{DF26E180-0F93-4127-8B0E-FC2457680D74}" presName="spacer" presStyleCnt="0"/>
      <dgm:spPr/>
    </dgm:pt>
    <dgm:pt modelId="{F41BCDD9-A5B1-4461-9BA8-E78D21EB2D43}" type="pres">
      <dgm:prSet presAssocID="{F9999FE3-997F-4622-905F-D9A560AD9E3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67AAF44-EFDD-450F-B307-D991D864A15D}" type="pres">
      <dgm:prSet presAssocID="{E803A287-ACF1-48D7-84B2-583E97528707}" presName="spacer" presStyleCnt="0"/>
      <dgm:spPr/>
    </dgm:pt>
    <dgm:pt modelId="{10D91427-208E-4A2D-A61C-8AF538FB4B34}" type="pres">
      <dgm:prSet presAssocID="{B198B32C-C592-414E-86AC-85B209AED5C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FDFC81C-56D2-4038-9930-8A43AB0550B5}" type="pres">
      <dgm:prSet presAssocID="{24949D3D-B838-4B76-9909-801972D65B63}" presName="spacer" presStyleCnt="0"/>
      <dgm:spPr/>
    </dgm:pt>
    <dgm:pt modelId="{2793573A-86D2-4BE6-B3CD-5D4CC64E0B15}" type="pres">
      <dgm:prSet presAssocID="{C05A5EE9-EEF1-43BE-9468-DFDFF41BA50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92D4DEB-93AF-45F5-B5A0-68A4502541C3}" type="pres">
      <dgm:prSet presAssocID="{0152CBFA-98D6-405C-83BF-8048830493F1}" presName="spacer" presStyleCnt="0"/>
      <dgm:spPr/>
    </dgm:pt>
    <dgm:pt modelId="{D3BC166A-8381-4D26-A462-8524FB0EC07B}" type="pres">
      <dgm:prSet presAssocID="{56CE5385-1887-4415-9C63-A50674A52F3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7625802-4C88-47D5-B584-3495BBA6C866}" srcId="{DB0F9ACF-B1EC-4E31-AFEF-78D4512BEB5F}" destId="{56CE5385-1887-4415-9C63-A50674A52F3B}" srcOrd="5" destOrd="0" parTransId="{BA9B6860-F266-43F0-8D88-2F30B4811B75}" sibTransId="{C77107BB-611D-4A09-BAD9-F4B1482F852B}"/>
    <dgm:cxn modelId="{3F720705-2DCA-4470-B629-367D64266836}" type="presOf" srcId="{B198B32C-C592-414E-86AC-85B209AED5C3}" destId="{10D91427-208E-4A2D-A61C-8AF538FB4B34}" srcOrd="0" destOrd="0" presId="urn:microsoft.com/office/officeart/2005/8/layout/vList2"/>
    <dgm:cxn modelId="{7DA9E11B-4D26-4F61-903E-1060E009DD19}" type="presOf" srcId="{27620DBB-768C-47C0-9934-CB94B13D43D2}" destId="{62B57C88-E629-40AD-BEF9-B2B8E7BC188C}" srcOrd="0" destOrd="0" presId="urn:microsoft.com/office/officeart/2005/8/layout/vList2"/>
    <dgm:cxn modelId="{D6C55620-0B3A-4944-84AC-7F7F418F35E2}" type="presOf" srcId="{56CE5385-1887-4415-9C63-A50674A52F3B}" destId="{D3BC166A-8381-4D26-A462-8524FB0EC07B}" srcOrd="0" destOrd="0" presId="urn:microsoft.com/office/officeart/2005/8/layout/vList2"/>
    <dgm:cxn modelId="{D906F320-C5A6-4226-AD13-D832247407B9}" type="presOf" srcId="{F9999FE3-997F-4622-905F-D9A560AD9E3C}" destId="{F41BCDD9-A5B1-4461-9BA8-E78D21EB2D43}" srcOrd="0" destOrd="0" presId="urn:microsoft.com/office/officeart/2005/8/layout/vList2"/>
    <dgm:cxn modelId="{5902C036-2E69-4D6B-81D8-7428191C40B1}" srcId="{DB0F9ACF-B1EC-4E31-AFEF-78D4512BEB5F}" destId="{27620DBB-768C-47C0-9934-CB94B13D43D2}" srcOrd="0" destOrd="0" parTransId="{AEECA0DE-2207-441D-BD34-49BAA656478D}" sibTransId="{96CF25F5-FAA3-4A54-9C78-4B98CB973AEB}"/>
    <dgm:cxn modelId="{8600F239-6CA4-416C-89B3-CB2D6AAFE78D}" srcId="{DB0F9ACF-B1EC-4E31-AFEF-78D4512BEB5F}" destId="{BF291872-9E28-40BC-AFA6-AA88D9351670}" srcOrd="1" destOrd="0" parTransId="{9B6A8A66-B4B2-4538-9045-BFBAB8BF9DCA}" sibTransId="{DF26E180-0F93-4127-8B0E-FC2457680D74}"/>
    <dgm:cxn modelId="{6C8A1754-5AF3-4D2F-A35D-670AEE9B99BE}" srcId="{DB0F9ACF-B1EC-4E31-AFEF-78D4512BEB5F}" destId="{F9999FE3-997F-4622-905F-D9A560AD9E3C}" srcOrd="2" destOrd="0" parTransId="{268507D9-090C-4A84-B9A6-F6D2B5007DC4}" sibTransId="{E803A287-ACF1-48D7-84B2-583E97528707}"/>
    <dgm:cxn modelId="{FB856456-986D-4E31-AC87-46217CEE3C4E}" type="presOf" srcId="{C05A5EE9-EEF1-43BE-9468-DFDFF41BA500}" destId="{2793573A-86D2-4BE6-B3CD-5D4CC64E0B15}" srcOrd="0" destOrd="0" presId="urn:microsoft.com/office/officeart/2005/8/layout/vList2"/>
    <dgm:cxn modelId="{2330AF89-8971-4913-8C6D-1FDF4EBDE58B}" type="presOf" srcId="{BF291872-9E28-40BC-AFA6-AA88D9351670}" destId="{CAAB81BA-316D-492A-9A3A-D68D3B964BEB}" srcOrd="0" destOrd="0" presId="urn:microsoft.com/office/officeart/2005/8/layout/vList2"/>
    <dgm:cxn modelId="{31EE2C92-A871-41C3-B37C-C2F6B28B6435}" srcId="{DB0F9ACF-B1EC-4E31-AFEF-78D4512BEB5F}" destId="{C05A5EE9-EEF1-43BE-9468-DFDFF41BA500}" srcOrd="4" destOrd="0" parTransId="{C3010F4C-38D6-4393-B6FA-08CA6B2F6386}" sibTransId="{0152CBFA-98D6-405C-83BF-8048830493F1}"/>
    <dgm:cxn modelId="{C9B667B9-D462-4939-B8B7-31E8FCBA359D}" type="presOf" srcId="{DB0F9ACF-B1EC-4E31-AFEF-78D4512BEB5F}" destId="{2E9B5EFD-A073-4C20-94F0-D6FB0EE797F2}" srcOrd="0" destOrd="0" presId="urn:microsoft.com/office/officeart/2005/8/layout/vList2"/>
    <dgm:cxn modelId="{DDD00EC7-CD74-4400-A19B-B5DDB4549883}" srcId="{DB0F9ACF-B1EC-4E31-AFEF-78D4512BEB5F}" destId="{B198B32C-C592-414E-86AC-85B209AED5C3}" srcOrd="3" destOrd="0" parTransId="{1694BC04-D8AB-4018-BAED-9F694A33997F}" sibTransId="{24949D3D-B838-4B76-9909-801972D65B63}"/>
    <dgm:cxn modelId="{CBD0C1E7-B1D7-4E59-AA35-12583CE6C9B5}" type="presParOf" srcId="{2E9B5EFD-A073-4C20-94F0-D6FB0EE797F2}" destId="{62B57C88-E629-40AD-BEF9-B2B8E7BC188C}" srcOrd="0" destOrd="0" presId="urn:microsoft.com/office/officeart/2005/8/layout/vList2"/>
    <dgm:cxn modelId="{B3A55F1C-DCCD-4840-8FF5-4B06325C9408}" type="presParOf" srcId="{2E9B5EFD-A073-4C20-94F0-D6FB0EE797F2}" destId="{7421366B-7985-45A6-AC81-B27BF18E4C71}" srcOrd="1" destOrd="0" presId="urn:microsoft.com/office/officeart/2005/8/layout/vList2"/>
    <dgm:cxn modelId="{89253937-0028-44A4-9787-369F8576DC0A}" type="presParOf" srcId="{2E9B5EFD-A073-4C20-94F0-D6FB0EE797F2}" destId="{CAAB81BA-316D-492A-9A3A-D68D3B964BEB}" srcOrd="2" destOrd="0" presId="urn:microsoft.com/office/officeart/2005/8/layout/vList2"/>
    <dgm:cxn modelId="{34EBC181-4389-42F8-BD0F-63944661E5E0}" type="presParOf" srcId="{2E9B5EFD-A073-4C20-94F0-D6FB0EE797F2}" destId="{6CB60D22-6E09-4B1E-8DF0-8782AD604BE9}" srcOrd="3" destOrd="0" presId="urn:microsoft.com/office/officeart/2005/8/layout/vList2"/>
    <dgm:cxn modelId="{A60F7CF1-364B-4462-B05B-B71ED6C07BAB}" type="presParOf" srcId="{2E9B5EFD-A073-4C20-94F0-D6FB0EE797F2}" destId="{F41BCDD9-A5B1-4461-9BA8-E78D21EB2D43}" srcOrd="4" destOrd="0" presId="urn:microsoft.com/office/officeart/2005/8/layout/vList2"/>
    <dgm:cxn modelId="{C351062B-8B7D-4398-94EA-A52DDE6FC9E6}" type="presParOf" srcId="{2E9B5EFD-A073-4C20-94F0-D6FB0EE797F2}" destId="{567AAF44-EFDD-450F-B307-D991D864A15D}" srcOrd="5" destOrd="0" presId="urn:microsoft.com/office/officeart/2005/8/layout/vList2"/>
    <dgm:cxn modelId="{1659A541-4C89-45A8-924D-9347C7938139}" type="presParOf" srcId="{2E9B5EFD-A073-4C20-94F0-D6FB0EE797F2}" destId="{10D91427-208E-4A2D-A61C-8AF538FB4B34}" srcOrd="6" destOrd="0" presId="urn:microsoft.com/office/officeart/2005/8/layout/vList2"/>
    <dgm:cxn modelId="{EA1CCB52-4AB0-4555-9094-B6804DBA8279}" type="presParOf" srcId="{2E9B5EFD-A073-4C20-94F0-D6FB0EE797F2}" destId="{5FDFC81C-56D2-4038-9930-8A43AB0550B5}" srcOrd="7" destOrd="0" presId="urn:microsoft.com/office/officeart/2005/8/layout/vList2"/>
    <dgm:cxn modelId="{F303E8CA-8D0F-4957-9D06-30155AD89088}" type="presParOf" srcId="{2E9B5EFD-A073-4C20-94F0-D6FB0EE797F2}" destId="{2793573A-86D2-4BE6-B3CD-5D4CC64E0B15}" srcOrd="8" destOrd="0" presId="urn:microsoft.com/office/officeart/2005/8/layout/vList2"/>
    <dgm:cxn modelId="{312A552F-5FAA-431D-B338-5C8AD0158584}" type="presParOf" srcId="{2E9B5EFD-A073-4C20-94F0-D6FB0EE797F2}" destId="{A92D4DEB-93AF-45F5-B5A0-68A4502541C3}" srcOrd="9" destOrd="0" presId="urn:microsoft.com/office/officeart/2005/8/layout/vList2"/>
    <dgm:cxn modelId="{5916B77D-F705-4F50-B8B1-FC41A61EAF21}" type="presParOf" srcId="{2E9B5EFD-A073-4C20-94F0-D6FB0EE797F2}" destId="{D3BC166A-8381-4D26-A462-8524FB0EC07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EAC427-D7B8-4299-92A3-372BC7BC7A3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C2F1CE-599F-45C3-9F1F-9BEE65950AF9}">
      <dgm:prSet/>
      <dgm:spPr/>
      <dgm:t>
        <a:bodyPr/>
        <a:lstStyle/>
        <a:p>
          <a:r>
            <a:rPr lang="uk-UA" b="1" dirty="0"/>
            <a:t>Цілі й завдання економічної політики </a:t>
          </a:r>
          <a:r>
            <a:rPr lang="uk-UA" b="1" i="1" dirty="0"/>
            <a:t>визначаються:</a:t>
          </a:r>
          <a:endParaRPr lang="en-US" dirty="0"/>
        </a:p>
      </dgm:t>
    </dgm:pt>
    <dgm:pt modelId="{25ACBBEC-1D60-4320-8C06-74B2D96697A1}" type="parTrans" cxnId="{075EAB96-9AFD-4FEB-BAF4-6FEC46CCCFA6}">
      <dgm:prSet/>
      <dgm:spPr/>
      <dgm:t>
        <a:bodyPr/>
        <a:lstStyle/>
        <a:p>
          <a:endParaRPr lang="en-US"/>
        </a:p>
      </dgm:t>
    </dgm:pt>
    <dgm:pt modelId="{645135A1-98BB-4688-B997-9048EB1F7A2F}" type="sibTrans" cxnId="{075EAB96-9AFD-4FEB-BAF4-6FEC46CCCFA6}">
      <dgm:prSet/>
      <dgm:spPr/>
      <dgm:t>
        <a:bodyPr/>
        <a:lstStyle/>
        <a:p>
          <a:endParaRPr lang="en-US"/>
        </a:p>
      </dgm:t>
    </dgm:pt>
    <dgm:pt modelId="{3BB8A38F-2BC4-489E-A00D-A8FC97BDB20E}">
      <dgm:prSet/>
      <dgm:spPr/>
      <dgm:t>
        <a:bodyPr/>
        <a:lstStyle/>
        <a:p>
          <a:r>
            <a:rPr lang="uk-UA" b="1" i="1" dirty="0"/>
            <a:t>внутрішньополітичними міркуваннями:</a:t>
          </a:r>
          <a:r>
            <a:rPr lang="uk-UA" b="1" dirty="0"/>
            <a:t> необхідністю вирішення соціально-економічних проблем, скорочення безробіття, підвищення зайнятості в певних районах і галузях, забезпечення національної промисловості певними видами ресурсів, передусім </a:t>
          </a:r>
          <a:r>
            <a:rPr lang="uk-UA" b="1" dirty="0" err="1"/>
            <a:t>енергосировинними</a:t>
          </a:r>
          <a:r>
            <a:rPr lang="uk-UA" b="1" dirty="0"/>
            <a:t>, диверсифікація джерел їх отримання задля досягнення безперебійного забезпечення ними своєї країни, проведення </a:t>
          </a:r>
          <a:r>
            <a:rPr lang="uk-UA" b="1" dirty="0" err="1"/>
            <a:t>антициклічних</a:t>
          </a:r>
          <a:r>
            <a:rPr lang="uk-UA" b="1" dirty="0"/>
            <a:t> заходів, сприяння стабілізації внутрішньогосподарської кон'юнктури, прискорення темпів економічного розвитку і науково-технічного прогресу внаслідок підвищення вигідності участі в міжнародному поділі праці. </a:t>
          </a:r>
          <a:endParaRPr lang="en-US" dirty="0"/>
        </a:p>
      </dgm:t>
    </dgm:pt>
    <dgm:pt modelId="{A6F59F0E-5117-41B7-B605-BA908B3BDDB6}" type="parTrans" cxnId="{A2F6B129-8F05-4685-9BD7-40C0ADAB6CB6}">
      <dgm:prSet/>
      <dgm:spPr/>
      <dgm:t>
        <a:bodyPr/>
        <a:lstStyle/>
        <a:p>
          <a:endParaRPr lang="en-US"/>
        </a:p>
      </dgm:t>
    </dgm:pt>
    <dgm:pt modelId="{F24F0F0A-91A7-4F11-9767-CAE5E7B9ED40}" type="sibTrans" cxnId="{A2F6B129-8F05-4685-9BD7-40C0ADAB6CB6}">
      <dgm:prSet/>
      <dgm:spPr/>
      <dgm:t>
        <a:bodyPr/>
        <a:lstStyle/>
        <a:p>
          <a:endParaRPr lang="en-US"/>
        </a:p>
      </dgm:t>
    </dgm:pt>
    <dgm:pt modelId="{4C173FEA-3B56-43F9-8066-7C0D7396A861}">
      <dgm:prSet/>
      <dgm:spPr/>
      <dgm:t>
        <a:bodyPr/>
        <a:lstStyle/>
        <a:p>
          <a:r>
            <a:rPr lang="uk-UA" b="1" dirty="0"/>
            <a:t>чинниками, що </a:t>
          </a:r>
          <a:r>
            <a:rPr lang="uk-UA" b="1" i="1" dirty="0"/>
            <a:t>безпосередньо пов'язані з першочерговими зовнішньоекономічними проблемами</a:t>
          </a:r>
          <a:r>
            <a:rPr lang="uk-UA" b="1" dirty="0"/>
            <a:t>;</a:t>
          </a:r>
          <a:endParaRPr lang="en-US" dirty="0"/>
        </a:p>
      </dgm:t>
    </dgm:pt>
    <dgm:pt modelId="{9DD560A9-03EB-45E4-BCE7-1D4F2C569D37}" type="parTrans" cxnId="{4A21AB5B-ACF1-4C3B-A484-5F5A34D760F2}">
      <dgm:prSet/>
      <dgm:spPr/>
      <dgm:t>
        <a:bodyPr/>
        <a:lstStyle/>
        <a:p>
          <a:endParaRPr lang="en-US"/>
        </a:p>
      </dgm:t>
    </dgm:pt>
    <dgm:pt modelId="{AD838B10-10A2-48DF-A11A-9381540172D1}" type="sibTrans" cxnId="{4A21AB5B-ACF1-4C3B-A484-5F5A34D760F2}">
      <dgm:prSet/>
      <dgm:spPr/>
      <dgm:t>
        <a:bodyPr/>
        <a:lstStyle/>
        <a:p>
          <a:endParaRPr lang="en-US"/>
        </a:p>
      </dgm:t>
    </dgm:pt>
    <dgm:pt modelId="{76D3141F-0429-4EA9-9E99-377DF1A5ACCE}">
      <dgm:prSet/>
      <dgm:spPr/>
      <dgm:t>
        <a:bodyPr/>
        <a:lstStyle/>
        <a:p>
          <a:r>
            <a:rPr lang="uk-UA" b="1" i="1" dirty="0"/>
            <a:t>події глобального масштабу</a:t>
          </a:r>
          <a:r>
            <a:rPr lang="uk-UA" b="1" dirty="0"/>
            <a:t>. Подіями глобального масштабу останнього часу, спроможними вплинути на світове економічне відновлення, стали </a:t>
          </a:r>
          <a:r>
            <a:rPr lang="uk-UA" b="1" dirty="0" err="1"/>
            <a:t>коронавірусна</a:t>
          </a:r>
          <a:r>
            <a:rPr lang="uk-UA" b="1" dirty="0"/>
            <a:t> криза, а також політичні і військові протистояння у ряді країн.</a:t>
          </a:r>
          <a:endParaRPr lang="en-US" dirty="0"/>
        </a:p>
      </dgm:t>
    </dgm:pt>
    <dgm:pt modelId="{BFF777D6-F132-4CA5-93BE-2DD0000EFBC4}" type="parTrans" cxnId="{19175EB0-B624-4619-A4A3-0675CC8EB3EC}">
      <dgm:prSet/>
      <dgm:spPr/>
      <dgm:t>
        <a:bodyPr/>
        <a:lstStyle/>
        <a:p>
          <a:endParaRPr lang="en-US"/>
        </a:p>
      </dgm:t>
    </dgm:pt>
    <dgm:pt modelId="{9FA10EAD-F10C-4B7C-9A3A-F2269271C729}" type="sibTrans" cxnId="{19175EB0-B624-4619-A4A3-0675CC8EB3EC}">
      <dgm:prSet/>
      <dgm:spPr/>
      <dgm:t>
        <a:bodyPr/>
        <a:lstStyle/>
        <a:p>
          <a:endParaRPr lang="en-US"/>
        </a:p>
      </dgm:t>
    </dgm:pt>
    <dgm:pt modelId="{F77F9B39-C925-4367-A8CC-6EBA66698D22}" type="pres">
      <dgm:prSet presAssocID="{48EAC427-D7B8-4299-92A3-372BC7BC7A3F}" presName="vert0" presStyleCnt="0">
        <dgm:presLayoutVars>
          <dgm:dir/>
          <dgm:animOne val="branch"/>
          <dgm:animLvl val="lvl"/>
        </dgm:presLayoutVars>
      </dgm:prSet>
      <dgm:spPr/>
    </dgm:pt>
    <dgm:pt modelId="{CC1FA707-B57C-4196-9D5B-03AC15799193}" type="pres">
      <dgm:prSet presAssocID="{39C2F1CE-599F-45C3-9F1F-9BEE65950AF9}" presName="thickLine" presStyleLbl="alignNode1" presStyleIdx="0" presStyleCnt="1"/>
      <dgm:spPr/>
    </dgm:pt>
    <dgm:pt modelId="{2B4D5EC9-F35D-4DA0-8900-FDD79B047B39}" type="pres">
      <dgm:prSet presAssocID="{39C2F1CE-599F-45C3-9F1F-9BEE65950AF9}" presName="horz1" presStyleCnt="0"/>
      <dgm:spPr/>
    </dgm:pt>
    <dgm:pt modelId="{6983A3BD-75C4-4E82-B92B-212DC63B89BD}" type="pres">
      <dgm:prSet presAssocID="{39C2F1CE-599F-45C3-9F1F-9BEE65950AF9}" presName="tx1" presStyleLbl="revTx" presStyleIdx="0" presStyleCnt="4"/>
      <dgm:spPr/>
    </dgm:pt>
    <dgm:pt modelId="{EECF8092-DC79-45D4-A893-5A8CBECCFA96}" type="pres">
      <dgm:prSet presAssocID="{39C2F1CE-599F-45C3-9F1F-9BEE65950AF9}" presName="vert1" presStyleCnt="0"/>
      <dgm:spPr/>
    </dgm:pt>
    <dgm:pt modelId="{B71AFCAF-8CBB-4180-B77B-6869F2D077BB}" type="pres">
      <dgm:prSet presAssocID="{3BB8A38F-2BC4-489E-A00D-A8FC97BDB20E}" presName="vertSpace2a" presStyleCnt="0"/>
      <dgm:spPr/>
    </dgm:pt>
    <dgm:pt modelId="{EED4051B-C19D-4F11-AFB3-088BAEC6C779}" type="pres">
      <dgm:prSet presAssocID="{3BB8A38F-2BC4-489E-A00D-A8FC97BDB20E}" presName="horz2" presStyleCnt="0"/>
      <dgm:spPr/>
    </dgm:pt>
    <dgm:pt modelId="{ED67FA62-2C2B-4E0A-A10F-11B4421B0B39}" type="pres">
      <dgm:prSet presAssocID="{3BB8A38F-2BC4-489E-A00D-A8FC97BDB20E}" presName="horzSpace2" presStyleCnt="0"/>
      <dgm:spPr/>
    </dgm:pt>
    <dgm:pt modelId="{AD1E7247-269C-4F90-8268-609E13523581}" type="pres">
      <dgm:prSet presAssocID="{3BB8A38F-2BC4-489E-A00D-A8FC97BDB20E}" presName="tx2" presStyleLbl="revTx" presStyleIdx="1" presStyleCnt="4"/>
      <dgm:spPr/>
    </dgm:pt>
    <dgm:pt modelId="{F1535E89-111D-4D8B-B8D5-8239203AC14D}" type="pres">
      <dgm:prSet presAssocID="{3BB8A38F-2BC4-489E-A00D-A8FC97BDB20E}" presName="vert2" presStyleCnt="0"/>
      <dgm:spPr/>
    </dgm:pt>
    <dgm:pt modelId="{51D3EE8D-100C-493E-9A59-B60E7415618C}" type="pres">
      <dgm:prSet presAssocID="{3BB8A38F-2BC4-489E-A00D-A8FC97BDB20E}" presName="thinLine2b" presStyleLbl="callout" presStyleIdx="0" presStyleCnt="3"/>
      <dgm:spPr/>
    </dgm:pt>
    <dgm:pt modelId="{29451142-9447-4E43-B2DF-9699F8665345}" type="pres">
      <dgm:prSet presAssocID="{3BB8A38F-2BC4-489E-A00D-A8FC97BDB20E}" presName="vertSpace2b" presStyleCnt="0"/>
      <dgm:spPr/>
    </dgm:pt>
    <dgm:pt modelId="{2ABF69EE-77AA-4540-813A-59322AF7B920}" type="pres">
      <dgm:prSet presAssocID="{4C173FEA-3B56-43F9-8066-7C0D7396A861}" presName="horz2" presStyleCnt="0"/>
      <dgm:spPr/>
    </dgm:pt>
    <dgm:pt modelId="{B5D5CDB9-3631-4558-9841-D82342843256}" type="pres">
      <dgm:prSet presAssocID="{4C173FEA-3B56-43F9-8066-7C0D7396A861}" presName="horzSpace2" presStyleCnt="0"/>
      <dgm:spPr/>
    </dgm:pt>
    <dgm:pt modelId="{CB1CC9E3-30AE-42DE-8DB4-D1E6F2B40844}" type="pres">
      <dgm:prSet presAssocID="{4C173FEA-3B56-43F9-8066-7C0D7396A861}" presName="tx2" presStyleLbl="revTx" presStyleIdx="2" presStyleCnt="4" custScaleY="36127"/>
      <dgm:spPr/>
    </dgm:pt>
    <dgm:pt modelId="{259876A6-6150-4434-8019-5A440918D734}" type="pres">
      <dgm:prSet presAssocID="{4C173FEA-3B56-43F9-8066-7C0D7396A861}" presName="vert2" presStyleCnt="0"/>
      <dgm:spPr/>
    </dgm:pt>
    <dgm:pt modelId="{53E9FE4E-55DD-4257-AC0C-41EDA2868481}" type="pres">
      <dgm:prSet presAssocID="{4C173FEA-3B56-43F9-8066-7C0D7396A861}" presName="thinLine2b" presStyleLbl="callout" presStyleIdx="1" presStyleCnt="3"/>
      <dgm:spPr/>
    </dgm:pt>
    <dgm:pt modelId="{8CB2F621-FC75-4AED-951C-9C9C835469ED}" type="pres">
      <dgm:prSet presAssocID="{4C173FEA-3B56-43F9-8066-7C0D7396A861}" presName="vertSpace2b" presStyleCnt="0"/>
      <dgm:spPr/>
    </dgm:pt>
    <dgm:pt modelId="{87F3EB71-46D3-4139-8C8C-010D6BB90FF6}" type="pres">
      <dgm:prSet presAssocID="{76D3141F-0429-4EA9-9E99-377DF1A5ACCE}" presName="horz2" presStyleCnt="0"/>
      <dgm:spPr/>
    </dgm:pt>
    <dgm:pt modelId="{99E43EE2-779E-4BD1-BDF5-D3746DD951B6}" type="pres">
      <dgm:prSet presAssocID="{76D3141F-0429-4EA9-9E99-377DF1A5ACCE}" presName="horzSpace2" presStyleCnt="0"/>
      <dgm:spPr/>
    </dgm:pt>
    <dgm:pt modelId="{A4A43E51-B8D6-4186-ACF8-919AFE62DB9D}" type="pres">
      <dgm:prSet presAssocID="{76D3141F-0429-4EA9-9E99-377DF1A5ACCE}" presName="tx2" presStyleLbl="revTx" presStyleIdx="3" presStyleCnt="4"/>
      <dgm:spPr/>
    </dgm:pt>
    <dgm:pt modelId="{ED641D5F-E2AE-40B5-83DA-0113348B58E7}" type="pres">
      <dgm:prSet presAssocID="{76D3141F-0429-4EA9-9E99-377DF1A5ACCE}" presName="vert2" presStyleCnt="0"/>
      <dgm:spPr/>
    </dgm:pt>
    <dgm:pt modelId="{69E4BA36-905D-41BA-8235-BBB6DB787FC3}" type="pres">
      <dgm:prSet presAssocID="{76D3141F-0429-4EA9-9E99-377DF1A5ACCE}" presName="thinLine2b" presStyleLbl="callout" presStyleIdx="2" presStyleCnt="3"/>
      <dgm:spPr/>
    </dgm:pt>
    <dgm:pt modelId="{07E533AD-2C0A-48A7-9DE7-12F547E15C4F}" type="pres">
      <dgm:prSet presAssocID="{76D3141F-0429-4EA9-9E99-377DF1A5ACCE}" presName="vertSpace2b" presStyleCnt="0"/>
      <dgm:spPr/>
    </dgm:pt>
  </dgm:ptLst>
  <dgm:cxnLst>
    <dgm:cxn modelId="{A2F6B129-8F05-4685-9BD7-40C0ADAB6CB6}" srcId="{39C2F1CE-599F-45C3-9F1F-9BEE65950AF9}" destId="{3BB8A38F-2BC4-489E-A00D-A8FC97BDB20E}" srcOrd="0" destOrd="0" parTransId="{A6F59F0E-5117-41B7-B605-BA908B3BDDB6}" sibTransId="{F24F0F0A-91A7-4F11-9767-CAE5E7B9ED40}"/>
    <dgm:cxn modelId="{5D49372B-FB2E-496D-BD1B-3E65BB6A3AAD}" type="presOf" srcId="{39C2F1CE-599F-45C3-9F1F-9BEE65950AF9}" destId="{6983A3BD-75C4-4E82-B92B-212DC63B89BD}" srcOrd="0" destOrd="0" presId="urn:microsoft.com/office/officeart/2008/layout/LinedList"/>
    <dgm:cxn modelId="{EC35352F-77F0-4997-9FE3-122C562C2A38}" type="presOf" srcId="{48EAC427-D7B8-4299-92A3-372BC7BC7A3F}" destId="{F77F9B39-C925-4367-A8CC-6EBA66698D22}" srcOrd="0" destOrd="0" presId="urn:microsoft.com/office/officeart/2008/layout/LinedList"/>
    <dgm:cxn modelId="{4A21AB5B-ACF1-4C3B-A484-5F5A34D760F2}" srcId="{39C2F1CE-599F-45C3-9F1F-9BEE65950AF9}" destId="{4C173FEA-3B56-43F9-8066-7C0D7396A861}" srcOrd="1" destOrd="0" parTransId="{9DD560A9-03EB-45E4-BCE7-1D4F2C569D37}" sibTransId="{AD838B10-10A2-48DF-A11A-9381540172D1}"/>
    <dgm:cxn modelId="{5FCE395A-348B-4AA7-9D05-FB3E168A17F9}" type="presOf" srcId="{3BB8A38F-2BC4-489E-A00D-A8FC97BDB20E}" destId="{AD1E7247-269C-4F90-8268-609E13523581}" srcOrd="0" destOrd="0" presId="urn:microsoft.com/office/officeart/2008/layout/LinedList"/>
    <dgm:cxn modelId="{9334DE81-6E8B-4B15-8440-7B1EED8A3FF0}" type="presOf" srcId="{76D3141F-0429-4EA9-9E99-377DF1A5ACCE}" destId="{A4A43E51-B8D6-4186-ACF8-919AFE62DB9D}" srcOrd="0" destOrd="0" presId="urn:microsoft.com/office/officeart/2008/layout/LinedList"/>
    <dgm:cxn modelId="{075EAB96-9AFD-4FEB-BAF4-6FEC46CCCFA6}" srcId="{48EAC427-D7B8-4299-92A3-372BC7BC7A3F}" destId="{39C2F1CE-599F-45C3-9F1F-9BEE65950AF9}" srcOrd="0" destOrd="0" parTransId="{25ACBBEC-1D60-4320-8C06-74B2D96697A1}" sibTransId="{645135A1-98BB-4688-B997-9048EB1F7A2F}"/>
    <dgm:cxn modelId="{19175EB0-B624-4619-A4A3-0675CC8EB3EC}" srcId="{39C2F1CE-599F-45C3-9F1F-9BEE65950AF9}" destId="{76D3141F-0429-4EA9-9E99-377DF1A5ACCE}" srcOrd="2" destOrd="0" parTransId="{BFF777D6-F132-4CA5-93BE-2DD0000EFBC4}" sibTransId="{9FA10EAD-F10C-4B7C-9A3A-F2269271C729}"/>
    <dgm:cxn modelId="{50C08AD5-341B-407C-9ED5-403D7D4A9701}" type="presOf" srcId="{4C173FEA-3B56-43F9-8066-7C0D7396A861}" destId="{CB1CC9E3-30AE-42DE-8DB4-D1E6F2B40844}" srcOrd="0" destOrd="0" presId="urn:microsoft.com/office/officeart/2008/layout/LinedList"/>
    <dgm:cxn modelId="{28949BEB-E3A7-4714-9458-015D1146BCBF}" type="presParOf" srcId="{F77F9B39-C925-4367-A8CC-6EBA66698D22}" destId="{CC1FA707-B57C-4196-9D5B-03AC15799193}" srcOrd="0" destOrd="0" presId="urn:microsoft.com/office/officeart/2008/layout/LinedList"/>
    <dgm:cxn modelId="{1D5ABB40-2350-4D29-A891-003FB34ABB1E}" type="presParOf" srcId="{F77F9B39-C925-4367-A8CC-6EBA66698D22}" destId="{2B4D5EC9-F35D-4DA0-8900-FDD79B047B39}" srcOrd="1" destOrd="0" presId="urn:microsoft.com/office/officeart/2008/layout/LinedList"/>
    <dgm:cxn modelId="{1691935C-F260-47BB-AEA8-945FF1122F00}" type="presParOf" srcId="{2B4D5EC9-F35D-4DA0-8900-FDD79B047B39}" destId="{6983A3BD-75C4-4E82-B92B-212DC63B89BD}" srcOrd="0" destOrd="0" presId="urn:microsoft.com/office/officeart/2008/layout/LinedList"/>
    <dgm:cxn modelId="{1F5FD17A-E296-4B13-909C-6CB111809CBF}" type="presParOf" srcId="{2B4D5EC9-F35D-4DA0-8900-FDD79B047B39}" destId="{EECF8092-DC79-45D4-A893-5A8CBECCFA96}" srcOrd="1" destOrd="0" presId="urn:microsoft.com/office/officeart/2008/layout/LinedList"/>
    <dgm:cxn modelId="{7BB39262-063D-4DF7-BB8A-E3290EB3719B}" type="presParOf" srcId="{EECF8092-DC79-45D4-A893-5A8CBECCFA96}" destId="{B71AFCAF-8CBB-4180-B77B-6869F2D077BB}" srcOrd="0" destOrd="0" presId="urn:microsoft.com/office/officeart/2008/layout/LinedList"/>
    <dgm:cxn modelId="{CBB08A2A-5451-4C27-9279-8CB238A12A91}" type="presParOf" srcId="{EECF8092-DC79-45D4-A893-5A8CBECCFA96}" destId="{EED4051B-C19D-4F11-AFB3-088BAEC6C779}" srcOrd="1" destOrd="0" presId="urn:microsoft.com/office/officeart/2008/layout/LinedList"/>
    <dgm:cxn modelId="{13F55405-5F0E-438E-A3FF-9AA11D902C59}" type="presParOf" srcId="{EED4051B-C19D-4F11-AFB3-088BAEC6C779}" destId="{ED67FA62-2C2B-4E0A-A10F-11B4421B0B39}" srcOrd="0" destOrd="0" presId="urn:microsoft.com/office/officeart/2008/layout/LinedList"/>
    <dgm:cxn modelId="{BF81C8DC-D3D7-46D4-B633-0BF20552C38D}" type="presParOf" srcId="{EED4051B-C19D-4F11-AFB3-088BAEC6C779}" destId="{AD1E7247-269C-4F90-8268-609E13523581}" srcOrd="1" destOrd="0" presId="urn:microsoft.com/office/officeart/2008/layout/LinedList"/>
    <dgm:cxn modelId="{E0DD2CBB-AE13-419C-9804-7872EF7E76ED}" type="presParOf" srcId="{EED4051B-C19D-4F11-AFB3-088BAEC6C779}" destId="{F1535E89-111D-4D8B-B8D5-8239203AC14D}" srcOrd="2" destOrd="0" presId="urn:microsoft.com/office/officeart/2008/layout/LinedList"/>
    <dgm:cxn modelId="{D2808927-4ECB-4080-8B95-8222F1A16D89}" type="presParOf" srcId="{EECF8092-DC79-45D4-A893-5A8CBECCFA96}" destId="{51D3EE8D-100C-493E-9A59-B60E7415618C}" srcOrd="2" destOrd="0" presId="urn:microsoft.com/office/officeart/2008/layout/LinedList"/>
    <dgm:cxn modelId="{74290D1C-60A2-4AE3-AAEC-948292EE4022}" type="presParOf" srcId="{EECF8092-DC79-45D4-A893-5A8CBECCFA96}" destId="{29451142-9447-4E43-B2DF-9699F8665345}" srcOrd="3" destOrd="0" presId="urn:microsoft.com/office/officeart/2008/layout/LinedList"/>
    <dgm:cxn modelId="{E0CB289A-489F-4CCE-BC9A-B5390A93991C}" type="presParOf" srcId="{EECF8092-DC79-45D4-A893-5A8CBECCFA96}" destId="{2ABF69EE-77AA-4540-813A-59322AF7B920}" srcOrd="4" destOrd="0" presId="urn:microsoft.com/office/officeart/2008/layout/LinedList"/>
    <dgm:cxn modelId="{B980DA8A-2D5E-47C3-855C-0992AF957FA5}" type="presParOf" srcId="{2ABF69EE-77AA-4540-813A-59322AF7B920}" destId="{B5D5CDB9-3631-4558-9841-D82342843256}" srcOrd="0" destOrd="0" presId="urn:microsoft.com/office/officeart/2008/layout/LinedList"/>
    <dgm:cxn modelId="{4A580CA1-B60D-4A3F-8CCC-F45B0474DA9C}" type="presParOf" srcId="{2ABF69EE-77AA-4540-813A-59322AF7B920}" destId="{CB1CC9E3-30AE-42DE-8DB4-D1E6F2B40844}" srcOrd="1" destOrd="0" presId="urn:microsoft.com/office/officeart/2008/layout/LinedList"/>
    <dgm:cxn modelId="{6EF69034-67BF-4373-A0E2-D934CF8AF265}" type="presParOf" srcId="{2ABF69EE-77AA-4540-813A-59322AF7B920}" destId="{259876A6-6150-4434-8019-5A440918D734}" srcOrd="2" destOrd="0" presId="urn:microsoft.com/office/officeart/2008/layout/LinedList"/>
    <dgm:cxn modelId="{6DB5CEB6-907B-4B60-98A0-91953800DC22}" type="presParOf" srcId="{EECF8092-DC79-45D4-A893-5A8CBECCFA96}" destId="{53E9FE4E-55DD-4257-AC0C-41EDA2868481}" srcOrd="5" destOrd="0" presId="urn:microsoft.com/office/officeart/2008/layout/LinedList"/>
    <dgm:cxn modelId="{2C5E9060-C7A3-4304-AA17-57CA10A87AEE}" type="presParOf" srcId="{EECF8092-DC79-45D4-A893-5A8CBECCFA96}" destId="{8CB2F621-FC75-4AED-951C-9C9C835469ED}" srcOrd="6" destOrd="0" presId="urn:microsoft.com/office/officeart/2008/layout/LinedList"/>
    <dgm:cxn modelId="{E70E6D15-23D0-403B-9898-AA2A806DB5F6}" type="presParOf" srcId="{EECF8092-DC79-45D4-A893-5A8CBECCFA96}" destId="{87F3EB71-46D3-4139-8C8C-010D6BB90FF6}" srcOrd="7" destOrd="0" presId="urn:microsoft.com/office/officeart/2008/layout/LinedList"/>
    <dgm:cxn modelId="{80991C55-0A2A-4BC1-94EC-C3802CFDBEDE}" type="presParOf" srcId="{87F3EB71-46D3-4139-8C8C-010D6BB90FF6}" destId="{99E43EE2-779E-4BD1-BDF5-D3746DD951B6}" srcOrd="0" destOrd="0" presId="urn:microsoft.com/office/officeart/2008/layout/LinedList"/>
    <dgm:cxn modelId="{FDB6A667-A4FF-4490-8691-2EAD1BEA6B5D}" type="presParOf" srcId="{87F3EB71-46D3-4139-8C8C-010D6BB90FF6}" destId="{A4A43E51-B8D6-4186-ACF8-919AFE62DB9D}" srcOrd="1" destOrd="0" presId="urn:microsoft.com/office/officeart/2008/layout/LinedList"/>
    <dgm:cxn modelId="{688C651A-4099-4BD5-991C-89C1D85DC600}" type="presParOf" srcId="{87F3EB71-46D3-4139-8C8C-010D6BB90FF6}" destId="{ED641D5F-E2AE-40B5-83DA-0113348B58E7}" srcOrd="2" destOrd="0" presId="urn:microsoft.com/office/officeart/2008/layout/LinedList"/>
    <dgm:cxn modelId="{99B50CF9-3F1A-489D-9F14-87B788D47E00}" type="presParOf" srcId="{EECF8092-DC79-45D4-A893-5A8CBECCFA96}" destId="{69E4BA36-905D-41BA-8235-BBB6DB787FC3}" srcOrd="8" destOrd="0" presId="urn:microsoft.com/office/officeart/2008/layout/LinedList"/>
    <dgm:cxn modelId="{24F7D820-1013-46CD-B030-0671393B7ECD}" type="presParOf" srcId="{EECF8092-DC79-45D4-A893-5A8CBECCFA96}" destId="{07E533AD-2C0A-48A7-9DE7-12F547E15C4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C8AD40-1E86-4DEC-A41B-31BD21C13E9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D50EF3B-F999-4456-B14C-E271B3AE7DA1}">
      <dgm:prSet/>
      <dgm:spPr/>
      <dgm:t>
        <a:bodyPr/>
        <a:lstStyle/>
        <a:p>
          <a:r>
            <a:rPr lang="uk-UA" b="1"/>
            <a:t>змінюються підходи в розробці й здійсненні торговельної, промислової та конкурентної політики;</a:t>
          </a:r>
          <a:endParaRPr lang="en-US"/>
        </a:p>
      </dgm:t>
    </dgm:pt>
    <dgm:pt modelId="{C20E6E5A-B6FE-4608-B1D0-1A36FAE62A2C}" type="parTrans" cxnId="{5D0DE460-690C-42B5-A1EB-411F63EEF7E5}">
      <dgm:prSet/>
      <dgm:spPr/>
      <dgm:t>
        <a:bodyPr/>
        <a:lstStyle/>
        <a:p>
          <a:endParaRPr lang="en-US"/>
        </a:p>
      </dgm:t>
    </dgm:pt>
    <dgm:pt modelId="{227345AF-2F84-44B2-99DD-14F94142E3FA}" type="sibTrans" cxnId="{5D0DE460-690C-42B5-A1EB-411F63EEF7E5}">
      <dgm:prSet/>
      <dgm:spPr/>
      <dgm:t>
        <a:bodyPr/>
        <a:lstStyle/>
        <a:p>
          <a:endParaRPr lang="en-US"/>
        </a:p>
      </dgm:t>
    </dgm:pt>
    <dgm:pt modelId="{63963084-89E2-4391-92CC-7A094ED9902D}">
      <dgm:prSet/>
      <dgm:spPr/>
      <dgm:t>
        <a:bodyPr/>
        <a:lstStyle/>
        <a:p>
          <a:r>
            <a:rPr lang="uk-UA" b="1"/>
            <a:t>зростають внутрішньофірмові трансакцій, що ускладнює реалізацію економічної та податкової політики;</a:t>
          </a:r>
          <a:endParaRPr lang="en-US"/>
        </a:p>
      </dgm:t>
    </dgm:pt>
    <dgm:pt modelId="{1061BB5A-D4CC-4423-9689-407081BBA844}" type="parTrans" cxnId="{7106E9D5-10E5-4B24-96D2-D629A9FB2E54}">
      <dgm:prSet/>
      <dgm:spPr/>
      <dgm:t>
        <a:bodyPr/>
        <a:lstStyle/>
        <a:p>
          <a:endParaRPr lang="en-US"/>
        </a:p>
      </dgm:t>
    </dgm:pt>
    <dgm:pt modelId="{72CD65A1-C841-424A-A1B6-CA57F30435E0}" type="sibTrans" cxnId="{7106E9D5-10E5-4B24-96D2-D629A9FB2E54}">
      <dgm:prSet/>
      <dgm:spPr/>
      <dgm:t>
        <a:bodyPr/>
        <a:lstStyle/>
        <a:p>
          <a:endParaRPr lang="en-US"/>
        </a:p>
      </dgm:t>
    </dgm:pt>
    <dgm:pt modelId="{0F453B7A-BD97-43B7-BA07-6CE38C22D6DB}">
      <dgm:prSet/>
      <dgm:spPr/>
      <dgm:t>
        <a:bodyPr/>
        <a:lstStyle/>
        <a:p>
          <a:r>
            <a:rPr lang="uk-UA" b="1"/>
            <a:t>уряди стикаються з труднощами електронного управління трансакціями, оскільки зростаючий глобальний ринок неналежним чином пов'язаний із географічною територією;</a:t>
          </a:r>
          <a:endParaRPr lang="en-US"/>
        </a:p>
      </dgm:t>
    </dgm:pt>
    <dgm:pt modelId="{647DD200-8CF4-461D-A0E1-0AEF6861BB74}" type="parTrans" cxnId="{FCB43DDC-45F4-44AA-86D0-1669DD03DAF0}">
      <dgm:prSet/>
      <dgm:spPr/>
      <dgm:t>
        <a:bodyPr/>
        <a:lstStyle/>
        <a:p>
          <a:endParaRPr lang="en-US"/>
        </a:p>
      </dgm:t>
    </dgm:pt>
    <dgm:pt modelId="{555EBA2C-42B3-4CC1-90F7-00FDB20F0431}" type="sibTrans" cxnId="{FCB43DDC-45F4-44AA-86D0-1669DD03DAF0}">
      <dgm:prSet/>
      <dgm:spPr/>
      <dgm:t>
        <a:bodyPr/>
        <a:lstStyle/>
        <a:p>
          <a:endParaRPr lang="en-US"/>
        </a:p>
      </dgm:t>
    </dgm:pt>
    <dgm:pt modelId="{A2278729-AF98-4D5B-8B1D-80C56937A756}">
      <dgm:prSet/>
      <dgm:spPr/>
      <dgm:t>
        <a:bodyPr/>
        <a:lstStyle/>
        <a:p>
          <a:r>
            <a:rPr lang="uk-UA" b="1"/>
            <a:t>урядам стає важче домогтися загального соціального добробуту, позаяк мобільність капіталу зменшує ефективність трудового законодавства та стандартів праці. </a:t>
          </a:r>
          <a:endParaRPr lang="en-US"/>
        </a:p>
      </dgm:t>
    </dgm:pt>
    <dgm:pt modelId="{721980B6-ECE6-42DE-94BF-5B1BBDB202B7}" type="parTrans" cxnId="{87D86C33-E3A2-4DB9-B9A5-CDC224A928A4}">
      <dgm:prSet/>
      <dgm:spPr/>
      <dgm:t>
        <a:bodyPr/>
        <a:lstStyle/>
        <a:p>
          <a:endParaRPr lang="en-US"/>
        </a:p>
      </dgm:t>
    </dgm:pt>
    <dgm:pt modelId="{B415DE73-9BD9-40E5-9935-668043BA2402}" type="sibTrans" cxnId="{87D86C33-E3A2-4DB9-B9A5-CDC224A928A4}">
      <dgm:prSet/>
      <dgm:spPr/>
      <dgm:t>
        <a:bodyPr/>
        <a:lstStyle/>
        <a:p>
          <a:endParaRPr lang="en-US"/>
        </a:p>
      </dgm:t>
    </dgm:pt>
    <dgm:pt modelId="{7D695C57-60F6-4E7E-85A4-1D482843C191}">
      <dgm:prSet/>
      <dgm:spPr/>
      <dgm:t>
        <a:bodyPr/>
        <a:lstStyle/>
        <a:p>
          <a:r>
            <a:rPr lang="uk-UA" b="1"/>
            <a:t>окремі держави частково поступаються своїми функціями суб'єктів міжнародних відносин і міжнародного права зовнішньому контролю, який здійснюється наднаціональними структурами. </a:t>
          </a:r>
          <a:endParaRPr lang="en-US"/>
        </a:p>
      </dgm:t>
    </dgm:pt>
    <dgm:pt modelId="{489B27E7-2F0B-4957-95B7-E9CAE7F7757D}" type="parTrans" cxnId="{CD1A81AA-320A-4CB7-9C06-52E5737CF34A}">
      <dgm:prSet/>
      <dgm:spPr/>
      <dgm:t>
        <a:bodyPr/>
        <a:lstStyle/>
        <a:p>
          <a:endParaRPr lang="en-US"/>
        </a:p>
      </dgm:t>
    </dgm:pt>
    <dgm:pt modelId="{DD96E2EA-3375-42FD-A27C-F72B43EB48CF}" type="sibTrans" cxnId="{CD1A81AA-320A-4CB7-9C06-52E5737CF34A}">
      <dgm:prSet/>
      <dgm:spPr/>
      <dgm:t>
        <a:bodyPr/>
        <a:lstStyle/>
        <a:p>
          <a:endParaRPr lang="en-US"/>
        </a:p>
      </dgm:t>
    </dgm:pt>
    <dgm:pt modelId="{36A094C0-B9BA-4E0B-8883-511F0DAAA3BB}" type="pres">
      <dgm:prSet presAssocID="{D1C8AD40-1E86-4DEC-A41B-31BD21C13E9A}" presName="linear" presStyleCnt="0">
        <dgm:presLayoutVars>
          <dgm:animLvl val="lvl"/>
          <dgm:resizeHandles val="exact"/>
        </dgm:presLayoutVars>
      </dgm:prSet>
      <dgm:spPr/>
    </dgm:pt>
    <dgm:pt modelId="{0F2A9396-2BC2-4412-91F4-988E530919A1}" type="pres">
      <dgm:prSet presAssocID="{6D50EF3B-F999-4456-B14C-E271B3AE7DA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08FA8C7-A4C9-41A4-B66D-C1ABDC3E69E8}" type="pres">
      <dgm:prSet presAssocID="{227345AF-2F84-44B2-99DD-14F94142E3FA}" presName="spacer" presStyleCnt="0"/>
      <dgm:spPr/>
    </dgm:pt>
    <dgm:pt modelId="{C16B57CB-642D-48A9-8011-E066DE44739E}" type="pres">
      <dgm:prSet presAssocID="{63963084-89E2-4391-92CC-7A094ED9902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F16247-9F1F-4190-A991-E9669A37BA5D}" type="pres">
      <dgm:prSet presAssocID="{72CD65A1-C841-424A-A1B6-CA57F30435E0}" presName="spacer" presStyleCnt="0"/>
      <dgm:spPr/>
    </dgm:pt>
    <dgm:pt modelId="{1BD5791C-259C-4DEC-9DBD-484C9391DB39}" type="pres">
      <dgm:prSet presAssocID="{0F453B7A-BD97-43B7-BA07-6CE38C22D6D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E699C6B-0015-497F-9E1E-E5950B2C3549}" type="pres">
      <dgm:prSet presAssocID="{555EBA2C-42B3-4CC1-90F7-00FDB20F0431}" presName="spacer" presStyleCnt="0"/>
      <dgm:spPr/>
    </dgm:pt>
    <dgm:pt modelId="{7E181883-AF02-450A-83C8-6DFCE1BA8503}" type="pres">
      <dgm:prSet presAssocID="{A2278729-AF98-4D5B-8B1D-80C56937A75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A78BC38-494F-4930-A194-5B9308E4C619}" type="pres">
      <dgm:prSet presAssocID="{B415DE73-9BD9-40E5-9935-668043BA2402}" presName="spacer" presStyleCnt="0"/>
      <dgm:spPr/>
    </dgm:pt>
    <dgm:pt modelId="{EEB63F30-23C7-4057-AF51-6D4ADB11D5C6}" type="pres">
      <dgm:prSet presAssocID="{7D695C57-60F6-4E7E-85A4-1D482843C19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419530F-F0A1-4D12-9D27-C01DE2157A83}" type="presOf" srcId="{7D695C57-60F6-4E7E-85A4-1D482843C191}" destId="{EEB63F30-23C7-4057-AF51-6D4ADB11D5C6}" srcOrd="0" destOrd="0" presId="urn:microsoft.com/office/officeart/2005/8/layout/vList2"/>
    <dgm:cxn modelId="{9E720B16-530D-4B12-96DD-DCBA833A45D0}" type="presOf" srcId="{63963084-89E2-4391-92CC-7A094ED9902D}" destId="{C16B57CB-642D-48A9-8011-E066DE44739E}" srcOrd="0" destOrd="0" presId="urn:microsoft.com/office/officeart/2005/8/layout/vList2"/>
    <dgm:cxn modelId="{87D86C33-E3A2-4DB9-B9A5-CDC224A928A4}" srcId="{D1C8AD40-1E86-4DEC-A41B-31BD21C13E9A}" destId="{A2278729-AF98-4D5B-8B1D-80C56937A756}" srcOrd="3" destOrd="0" parTransId="{721980B6-ECE6-42DE-94BF-5B1BBDB202B7}" sibTransId="{B415DE73-9BD9-40E5-9935-668043BA2402}"/>
    <dgm:cxn modelId="{14EC0D5B-9357-4A29-8F91-9814F0497528}" type="presOf" srcId="{0F453B7A-BD97-43B7-BA07-6CE38C22D6DB}" destId="{1BD5791C-259C-4DEC-9DBD-484C9391DB39}" srcOrd="0" destOrd="0" presId="urn:microsoft.com/office/officeart/2005/8/layout/vList2"/>
    <dgm:cxn modelId="{5D0DE460-690C-42B5-A1EB-411F63EEF7E5}" srcId="{D1C8AD40-1E86-4DEC-A41B-31BD21C13E9A}" destId="{6D50EF3B-F999-4456-B14C-E271B3AE7DA1}" srcOrd="0" destOrd="0" parTransId="{C20E6E5A-B6FE-4608-B1D0-1A36FAE62A2C}" sibTransId="{227345AF-2F84-44B2-99DD-14F94142E3FA}"/>
    <dgm:cxn modelId="{0D94488D-0D72-4EDE-AA62-BDCB004F9756}" type="presOf" srcId="{D1C8AD40-1E86-4DEC-A41B-31BD21C13E9A}" destId="{36A094C0-B9BA-4E0B-8883-511F0DAAA3BB}" srcOrd="0" destOrd="0" presId="urn:microsoft.com/office/officeart/2005/8/layout/vList2"/>
    <dgm:cxn modelId="{F799D5A8-4BC1-46FE-82D8-BDABCE2E802D}" type="presOf" srcId="{6D50EF3B-F999-4456-B14C-E271B3AE7DA1}" destId="{0F2A9396-2BC2-4412-91F4-988E530919A1}" srcOrd="0" destOrd="0" presId="urn:microsoft.com/office/officeart/2005/8/layout/vList2"/>
    <dgm:cxn modelId="{CD1A81AA-320A-4CB7-9C06-52E5737CF34A}" srcId="{D1C8AD40-1E86-4DEC-A41B-31BD21C13E9A}" destId="{7D695C57-60F6-4E7E-85A4-1D482843C191}" srcOrd="4" destOrd="0" parTransId="{489B27E7-2F0B-4957-95B7-E9CAE7F7757D}" sibTransId="{DD96E2EA-3375-42FD-A27C-F72B43EB48CF}"/>
    <dgm:cxn modelId="{E0C9E7CE-5C73-4BAD-8F33-4C966864E120}" type="presOf" srcId="{A2278729-AF98-4D5B-8B1D-80C56937A756}" destId="{7E181883-AF02-450A-83C8-6DFCE1BA8503}" srcOrd="0" destOrd="0" presId="urn:microsoft.com/office/officeart/2005/8/layout/vList2"/>
    <dgm:cxn modelId="{7106E9D5-10E5-4B24-96D2-D629A9FB2E54}" srcId="{D1C8AD40-1E86-4DEC-A41B-31BD21C13E9A}" destId="{63963084-89E2-4391-92CC-7A094ED9902D}" srcOrd="1" destOrd="0" parTransId="{1061BB5A-D4CC-4423-9689-407081BBA844}" sibTransId="{72CD65A1-C841-424A-A1B6-CA57F30435E0}"/>
    <dgm:cxn modelId="{FCB43DDC-45F4-44AA-86D0-1669DD03DAF0}" srcId="{D1C8AD40-1E86-4DEC-A41B-31BD21C13E9A}" destId="{0F453B7A-BD97-43B7-BA07-6CE38C22D6DB}" srcOrd="2" destOrd="0" parTransId="{647DD200-8CF4-461D-A0E1-0AEF6861BB74}" sibTransId="{555EBA2C-42B3-4CC1-90F7-00FDB20F0431}"/>
    <dgm:cxn modelId="{3E4AA0D4-A044-49DE-B3A9-AC8ECE955A0A}" type="presParOf" srcId="{36A094C0-B9BA-4E0B-8883-511F0DAAA3BB}" destId="{0F2A9396-2BC2-4412-91F4-988E530919A1}" srcOrd="0" destOrd="0" presId="urn:microsoft.com/office/officeart/2005/8/layout/vList2"/>
    <dgm:cxn modelId="{3BF59225-3E56-49B8-AC63-B80E5E94D414}" type="presParOf" srcId="{36A094C0-B9BA-4E0B-8883-511F0DAAA3BB}" destId="{A08FA8C7-A4C9-41A4-B66D-C1ABDC3E69E8}" srcOrd="1" destOrd="0" presId="urn:microsoft.com/office/officeart/2005/8/layout/vList2"/>
    <dgm:cxn modelId="{5EB8F2AA-9D2A-4531-AFD1-E3CA41FD7A2E}" type="presParOf" srcId="{36A094C0-B9BA-4E0B-8883-511F0DAAA3BB}" destId="{C16B57CB-642D-48A9-8011-E066DE44739E}" srcOrd="2" destOrd="0" presId="urn:microsoft.com/office/officeart/2005/8/layout/vList2"/>
    <dgm:cxn modelId="{1F0E5A13-AC91-4E57-9C43-5D763F791BB0}" type="presParOf" srcId="{36A094C0-B9BA-4E0B-8883-511F0DAAA3BB}" destId="{94F16247-9F1F-4190-A991-E9669A37BA5D}" srcOrd="3" destOrd="0" presId="urn:microsoft.com/office/officeart/2005/8/layout/vList2"/>
    <dgm:cxn modelId="{69E4BD90-56E4-4957-A6D3-E4345B261653}" type="presParOf" srcId="{36A094C0-B9BA-4E0B-8883-511F0DAAA3BB}" destId="{1BD5791C-259C-4DEC-9DBD-484C9391DB39}" srcOrd="4" destOrd="0" presId="urn:microsoft.com/office/officeart/2005/8/layout/vList2"/>
    <dgm:cxn modelId="{980DCC43-7DC3-45CF-88CB-096BBA5281B6}" type="presParOf" srcId="{36A094C0-B9BA-4E0B-8883-511F0DAAA3BB}" destId="{1E699C6B-0015-497F-9E1E-E5950B2C3549}" srcOrd="5" destOrd="0" presId="urn:microsoft.com/office/officeart/2005/8/layout/vList2"/>
    <dgm:cxn modelId="{FAE110B5-AC8B-462B-A3B5-F57CE74DFC0A}" type="presParOf" srcId="{36A094C0-B9BA-4E0B-8883-511F0DAAA3BB}" destId="{7E181883-AF02-450A-83C8-6DFCE1BA8503}" srcOrd="6" destOrd="0" presId="urn:microsoft.com/office/officeart/2005/8/layout/vList2"/>
    <dgm:cxn modelId="{E1A8FDE3-5564-4E96-BF73-FDC0C483D224}" type="presParOf" srcId="{36A094C0-B9BA-4E0B-8883-511F0DAAA3BB}" destId="{6A78BC38-494F-4930-A194-5B9308E4C619}" srcOrd="7" destOrd="0" presId="urn:microsoft.com/office/officeart/2005/8/layout/vList2"/>
    <dgm:cxn modelId="{47874457-6C26-46E5-A1CB-03790CC88926}" type="presParOf" srcId="{36A094C0-B9BA-4E0B-8883-511F0DAAA3BB}" destId="{EEB63F30-23C7-4057-AF51-6D4ADB11D5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246D320-E6FA-4C05-9702-94DB721A6FCB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681F232-E9F6-4381-8B76-8B046A79D967}">
      <dgm:prSet custT="1"/>
      <dgm:spPr/>
      <dgm:t>
        <a:bodyPr/>
        <a:lstStyle/>
        <a:p>
          <a:r>
            <a:rPr lang="uk-UA" sz="1200" b="1" dirty="0"/>
            <a:t>по-перше, економічні закономірності діють як глибинні, первинні. Вони активізують діяльність урядів на пошук компромісів у процесі розробки зовнішньоекономічної стратегії в умовах глобалізації;</a:t>
          </a:r>
          <a:endParaRPr lang="en-US" sz="1200" dirty="0"/>
        </a:p>
      </dgm:t>
    </dgm:pt>
    <dgm:pt modelId="{48DAA666-EE58-4BCD-A6E8-B018023D97E7}" type="parTrans" cxnId="{7E12B826-C92A-4F8B-BCC7-267B1F0911EA}">
      <dgm:prSet/>
      <dgm:spPr/>
      <dgm:t>
        <a:bodyPr/>
        <a:lstStyle/>
        <a:p>
          <a:endParaRPr lang="en-US"/>
        </a:p>
      </dgm:t>
    </dgm:pt>
    <dgm:pt modelId="{000931EC-A1B7-4D86-8D8B-7AA2C70CE120}" type="sibTrans" cxnId="{7E12B826-C92A-4F8B-BCC7-267B1F0911EA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465849E-E3D7-4DB9-B392-71CD237322D3}">
      <dgm:prSet/>
      <dgm:spPr/>
      <dgm:t>
        <a:bodyPr/>
        <a:lstStyle/>
        <a:p>
          <a:r>
            <a:rPr lang="uk-UA" b="1"/>
            <a:t>по-друге, національні інтереси окремої країни виявляються  насамперед у тактиці поведінки при розв'язанні зовнішньоекономічних проблемних питань, об'єднуючи і роз'єднуючи країни у процесі пошуків вирішення цих проблем. При єдності кінцевих цілей в окремих групах країн їхні національні інтереси наперед визначають різний підхід у виборі пріоритетів і засобів досягнення зовнішньоекономічних цілей, не зважаючи іноді на інтереси країн-партнерів. Національні інтереси також спонукають окремі країни або групи країн до утворення тимчасових союзів у ході підготовки або під час багатосторонніх переговорів в ході досягнення спільної мети.</a:t>
          </a:r>
          <a:endParaRPr lang="en-US"/>
        </a:p>
      </dgm:t>
    </dgm:pt>
    <dgm:pt modelId="{3F2CC279-BAE8-4E34-9173-714DD09724CE}" type="parTrans" cxnId="{C3040309-8B19-4DAC-AA9A-D9CA346C0883}">
      <dgm:prSet/>
      <dgm:spPr/>
      <dgm:t>
        <a:bodyPr/>
        <a:lstStyle/>
        <a:p>
          <a:endParaRPr lang="en-US"/>
        </a:p>
      </dgm:t>
    </dgm:pt>
    <dgm:pt modelId="{9EB47109-A6C2-4B66-A83A-07231DE61581}" type="sibTrans" cxnId="{C3040309-8B19-4DAC-AA9A-D9CA346C0883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D9B690DA-E78E-4CC2-8961-FBB2C85DA8D5}">
      <dgm:prSet/>
      <dgm:spPr/>
      <dgm:t>
        <a:bodyPr/>
        <a:lstStyle/>
        <a:p>
          <a:r>
            <a:rPr lang="uk-UA" b="1" dirty="0"/>
            <a:t>по-третє, групові інтереси країн — це чинники другорядного порядку. Вони є також відносно самостійними й об'єднують держави у спільній зовнішньоекономічній діяльності  залежно  від кола інтересів. Ці чинники діють переважно як суб'єктивна воля урядів, що відбиває передусім прагнення найвпливовіших ділових кіл;</a:t>
          </a:r>
          <a:endParaRPr lang="en-US" dirty="0"/>
        </a:p>
      </dgm:t>
    </dgm:pt>
    <dgm:pt modelId="{C42E70EB-FC1E-408F-B476-F897C617F9B5}" type="parTrans" cxnId="{E1A68638-7EDB-436B-ABAE-B80D514F9DA8}">
      <dgm:prSet/>
      <dgm:spPr/>
      <dgm:t>
        <a:bodyPr/>
        <a:lstStyle/>
        <a:p>
          <a:endParaRPr lang="en-US"/>
        </a:p>
      </dgm:t>
    </dgm:pt>
    <dgm:pt modelId="{C482CAD1-D923-485B-A9F6-BDCA1F4BF0A0}" type="sibTrans" cxnId="{E1A68638-7EDB-436B-ABAE-B80D514F9DA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976B077D-4887-4545-B07C-3DD349FA66A8}" type="pres">
      <dgm:prSet presAssocID="{4246D320-E6FA-4C05-9702-94DB721A6FCB}" presName="Name0" presStyleCnt="0">
        <dgm:presLayoutVars>
          <dgm:animLvl val="lvl"/>
          <dgm:resizeHandles val="exact"/>
        </dgm:presLayoutVars>
      </dgm:prSet>
      <dgm:spPr/>
    </dgm:pt>
    <dgm:pt modelId="{AF87B7E7-EA66-451C-8A49-C64C5025C16D}" type="pres">
      <dgm:prSet presAssocID="{8681F232-E9F6-4381-8B76-8B046A79D967}" presName="compositeNode" presStyleCnt="0">
        <dgm:presLayoutVars>
          <dgm:bulletEnabled val="1"/>
        </dgm:presLayoutVars>
      </dgm:prSet>
      <dgm:spPr/>
    </dgm:pt>
    <dgm:pt modelId="{9C1C3237-4BC4-49C6-91A2-F38D0E5CFF3C}" type="pres">
      <dgm:prSet presAssocID="{8681F232-E9F6-4381-8B76-8B046A79D967}" presName="bgRect" presStyleLbl="alignNode1" presStyleIdx="0" presStyleCnt="3"/>
      <dgm:spPr/>
    </dgm:pt>
    <dgm:pt modelId="{2F31B7A6-EDBB-4A26-85E0-5A0867A41C3F}" type="pres">
      <dgm:prSet presAssocID="{000931EC-A1B7-4D86-8D8B-7AA2C70CE12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B6E99F6-869D-471D-97AA-EB399CEDF115}" type="pres">
      <dgm:prSet presAssocID="{8681F232-E9F6-4381-8B76-8B046A79D967}" presName="nodeRect" presStyleLbl="alignNode1" presStyleIdx="0" presStyleCnt="3">
        <dgm:presLayoutVars>
          <dgm:bulletEnabled val="1"/>
        </dgm:presLayoutVars>
      </dgm:prSet>
      <dgm:spPr/>
    </dgm:pt>
    <dgm:pt modelId="{1EB52980-1C37-4D00-AF98-65D440C99F12}" type="pres">
      <dgm:prSet presAssocID="{000931EC-A1B7-4D86-8D8B-7AA2C70CE120}" presName="sibTrans" presStyleCnt="0"/>
      <dgm:spPr/>
    </dgm:pt>
    <dgm:pt modelId="{2CE65123-E578-436E-B635-62B232D2216F}" type="pres">
      <dgm:prSet presAssocID="{A465849E-E3D7-4DB9-B392-71CD237322D3}" presName="compositeNode" presStyleCnt="0">
        <dgm:presLayoutVars>
          <dgm:bulletEnabled val="1"/>
        </dgm:presLayoutVars>
      </dgm:prSet>
      <dgm:spPr/>
    </dgm:pt>
    <dgm:pt modelId="{A0E4973D-5F8E-45D2-9A29-F4628A6FB888}" type="pres">
      <dgm:prSet presAssocID="{A465849E-E3D7-4DB9-B392-71CD237322D3}" presName="bgRect" presStyleLbl="alignNode1" presStyleIdx="1" presStyleCnt="3"/>
      <dgm:spPr/>
    </dgm:pt>
    <dgm:pt modelId="{D27EA7F3-C962-48D9-91CF-3370DA15797E}" type="pres">
      <dgm:prSet presAssocID="{9EB47109-A6C2-4B66-A83A-07231DE61581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BD6DF-FB6C-4353-A510-B40F82FA9D25}" type="pres">
      <dgm:prSet presAssocID="{A465849E-E3D7-4DB9-B392-71CD237322D3}" presName="nodeRect" presStyleLbl="alignNode1" presStyleIdx="1" presStyleCnt="3">
        <dgm:presLayoutVars>
          <dgm:bulletEnabled val="1"/>
        </dgm:presLayoutVars>
      </dgm:prSet>
      <dgm:spPr/>
    </dgm:pt>
    <dgm:pt modelId="{736472DD-1568-497E-8940-6ECC12127786}" type="pres">
      <dgm:prSet presAssocID="{9EB47109-A6C2-4B66-A83A-07231DE61581}" presName="sibTrans" presStyleCnt="0"/>
      <dgm:spPr/>
    </dgm:pt>
    <dgm:pt modelId="{39B78885-4C97-4D66-8521-FD0C10B08598}" type="pres">
      <dgm:prSet presAssocID="{D9B690DA-E78E-4CC2-8961-FBB2C85DA8D5}" presName="compositeNode" presStyleCnt="0">
        <dgm:presLayoutVars>
          <dgm:bulletEnabled val="1"/>
        </dgm:presLayoutVars>
      </dgm:prSet>
      <dgm:spPr/>
    </dgm:pt>
    <dgm:pt modelId="{9712DE97-326A-4F86-AB29-CC1ABB2C0D65}" type="pres">
      <dgm:prSet presAssocID="{D9B690DA-E78E-4CC2-8961-FBB2C85DA8D5}" presName="bgRect" presStyleLbl="alignNode1" presStyleIdx="2" presStyleCnt="3"/>
      <dgm:spPr/>
    </dgm:pt>
    <dgm:pt modelId="{ED4A4447-0977-42BF-9E19-A21A296B4E06}" type="pres">
      <dgm:prSet presAssocID="{C482CAD1-D923-485B-A9F6-BDCA1F4BF0A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F11E8C6-1DB0-4404-AE95-AEB6989815AB}" type="pres">
      <dgm:prSet presAssocID="{D9B690DA-E78E-4CC2-8961-FBB2C85DA8D5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C3040309-8B19-4DAC-AA9A-D9CA346C0883}" srcId="{4246D320-E6FA-4C05-9702-94DB721A6FCB}" destId="{A465849E-E3D7-4DB9-B392-71CD237322D3}" srcOrd="1" destOrd="0" parTransId="{3F2CC279-BAE8-4E34-9173-714DD09724CE}" sibTransId="{9EB47109-A6C2-4B66-A83A-07231DE61581}"/>
    <dgm:cxn modelId="{54485A0F-7388-4C11-9A32-003A4C18815A}" type="presOf" srcId="{8681F232-E9F6-4381-8B76-8B046A79D967}" destId="{BB6E99F6-869D-471D-97AA-EB399CEDF115}" srcOrd="1" destOrd="0" presId="urn:microsoft.com/office/officeart/2016/7/layout/LinearBlockProcessNumbered"/>
    <dgm:cxn modelId="{689EA513-22FE-4DFC-8FB8-98901702CBE6}" type="presOf" srcId="{A465849E-E3D7-4DB9-B392-71CD237322D3}" destId="{C5BBD6DF-FB6C-4353-A510-B40F82FA9D25}" srcOrd="1" destOrd="0" presId="urn:microsoft.com/office/officeart/2016/7/layout/LinearBlockProcessNumbered"/>
    <dgm:cxn modelId="{CD9DD724-BC14-44F7-9123-55EB126F8B44}" type="presOf" srcId="{9EB47109-A6C2-4B66-A83A-07231DE61581}" destId="{D27EA7F3-C962-48D9-91CF-3370DA15797E}" srcOrd="0" destOrd="0" presId="urn:microsoft.com/office/officeart/2016/7/layout/LinearBlockProcessNumbered"/>
    <dgm:cxn modelId="{7E12B826-C92A-4F8B-BCC7-267B1F0911EA}" srcId="{4246D320-E6FA-4C05-9702-94DB721A6FCB}" destId="{8681F232-E9F6-4381-8B76-8B046A79D967}" srcOrd="0" destOrd="0" parTransId="{48DAA666-EE58-4BCD-A6E8-B018023D97E7}" sibTransId="{000931EC-A1B7-4D86-8D8B-7AA2C70CE120}"/>
    <dgm:cxn modelId="{A3E2AA30-1B80-4944-9F1E-A3CCDE91BFED}" type="presOf" srcId="{A465849E-E3D7-4DB9-B392-71CD237322D3}" destId="{A0E4973D-5F8E-45D2-9A29-F4628A6FB888}" srcOrd="0" destOrd="0" presId="urn:microsoft.com/office/officeart/2016/7/layout/LinearBlockProcessNumbered"/>
    <dgm:cxn modelId="{E1A68638-7EDB-436B-ABAE-B80D514F9DA8}" srcId="{4246D320-E6FA-4C05-9702-94DB721A6FCB}" destId="{D9B690DA-E78E-4CC2-8961-FBB2C85DA8D5}" srcOrd="2" destOrd="0" parTransId="{C42E70EB-FC1E-408F-B476-F897C617F9B5}" sibTransId="{C482CAD1-D923-485B-A9F6-BDCA1F4BF0A0}"/>
    <dgm:cxn modelId="{3B1B615C-6217-45B7-BD3A-18CF73C835EC}" type="presOf" srcId="{C482CAD1-D923-485B-A9F6-BDCA1F4BF0A0}" destId="{ED4A4447-0977-42BF-9E19-A21A296B4E06}" srcOrd="0" destOrd="0" presId="urn:microsoft.com/office/officeart/2016/7/layout/LinearBlockProcessNumbered"/>
    <dgm:cxn modelId="{B5E82C4D-A12D-4E45-8F58-490AD4BE31E2}" type="presOf" srcId="{D9B690DA-E78E-4CC2-8961-FBB2C85DA8D5}" destId="{BF11E8C6-1DB0-4404-AE95-AEB6989815AB}" srcOrd="1" destOrd="0" presId="urn:microsoft.com/office/officeart/2016/7/layout/LinearBlockProcessNumbered"/>
    <dgm:cxn modelId="{9C70F079-8EE0-424B-B35E-D7EFCA745AB6}" type="presOf" srcId="{D9B690DA-E78E-4CC2-8961-FBB2C85DA8D5}" destId="{9712DE97-326A-4F86-AB29-CC1ABB2C0D65}" srcOrd="0" destOrd="0" presId="urn:microsoft.com/office/officeart/2016/7/layout/LinearBlockProcessNumbered"/>
    <dgm:cxn modelId="{064CE28A-1F2E-4354-9D27-8126B071621F}" type="presOf" srcId="{000931EC-A1B7-4D86-8D8B-7AA2C70CE120}" destId="{2F31B7A6-EDBB-4A26-85E0-5A0867A41C3F}" srcOrd="0" destOrd="0" presId="urn:microsoft.com/office/officeart/2016/7/layout/LinearBlockProcessNumbered"/>
    <dgm:cxn modelId="{8FD8A2A4-B02A-409F-8948-0D63D9D924D8}" type="presOf" srcId="{4246D320-E6FA-4C05-9702-94DB721A6FCB}" destId="{976B077D-4887-4545-B07C-3DD349FA66A8}" srcOrd="0" destOrd="0" presId="urn:microsoft.com/office/officeart/2016/7/layout/LinearBlockProcessNumbered"/>
    <dgm:cxn modelId="{1EEF04D3-9915-4D0A-8724-D989C464AD98}" type="presOf" srcId="{8681F232-E9F6-4381-8B76-8B046A79D967}" destId="{9C1C3237-4BC4-49C6-91A2-F38D0E5CFF3C}" srcOrd="0" destOrd="0" presId="urn:microsoft.com/office/officeart/2016/7/layout/LinearBlockProcessNumbered"/>
    <dgm:cxn modelId="{3B1F5356-5D79-4172-A296-7BA95E9D5FEC}" type="presParOf" srcId="{976B077D-4887-4545-B07C-3DD349FA66A8}" destId="{AF87B7E7-EA66-451C-8A49-C64C5025C16D}" srcOrd="0" destOrd="0" presId="urn:microsoft.com/office/officeart/2016/7/layout/LinearBlockProcessNumbered"/>
    <dgm:cxn modelId="{621FA831-F61C-4A7C-832C-EF3497DAB340}" type="presParOf" srcId="{AF87B7E7-EA66-451C-8A49-C64C5025C16D}" destId="{9C1C3237-4BC4-49C6-91A2-F38D0E5CFF3C}" srcOrd="0" destOrd="0" presId="urn:microsoft.com/office/officeart/2016/7/layout/LinearBlockProcessNumbered"/>
    <dgm:cxn modelId="{B5F3F1AA-117B-4D88-A5D8-F2326B14A401}" type="presParOf" srcId="{AF87B7E7-EA66-451C-8A49-C64C5025C16D}" destId="{2F31B7A6-EDBB-4A26-85E0-5A0867A41C3F}" srcOrd="1" destOrd="0" presId="urn:microsoft.com/office/officeart/2016/7/layout/LinearBlockProcessNumbered"/>
    <dgm:cxn modelId="{598CD96D-B124-4203-A327-F655409D8B7E}" type="presParOf" srcId="{AF87B7E7-EA66-451C-8A49-C64C5025C16D}" destId="{BB6E99F6-869D-471D-97AA-EB399CEDF115}" srcOrd="2" destOrd="0" presId="urn:microsoft.com/office/officeart/2016/7/layout/LinearBlockProcessNumbered"/>
    <dgm:cxn modelId="{3F335885-4DA2-441A-8EDE-A40E4FD2928B}" type="presParOf" srcId="{976B077D-4887-4545-B07C-3DD349FA66A8}" destId="{1EB52980-1C37-4D00-AF98-65D440C99F12}" srcOrd="1" destOrd="0" presId="urn:microsoft.com/office/officeart/2016/7/layout/LinearBlockProcessNumbered"/>
    <dgm:cxn modelId="{C2FF4D81-6EB9-456E-A037-A84F0494A581}" type="presParOf" srcId="{976B077D-4887-4545-B07C-3DD349FA66A8}" destId="{2CE65123-E578-436E-B635-62B232D2216F}" srcOrd="2" destOrd="0" presId="urn:microsoft.com/office/officeart/2016/7/layout/LinearBlockProcessNumbered"/>
    <dgm:cxn modelId="{A7841707-A4A5-4123-93C4-FC58F0DC7083}" type="presParOf" srcId="{2CE65123-E578-436E-B635-62B232D2216F}" destId="{A0E4973D-5F8E-45D2-9A29-F4628A6FB888}" srcOrd="0" destOrd="0" presId="urn:microsoft.com/office/officeart/2016/7/layout/LinearBlockProcessNumbered"/>
    <dgm:cxn modelId="{83CDF72D-EA50-4C83-B880-6E6ED57A81E8}" type="presParOf" srcId="{2CE65123-E578-436E-B635-62B232D2216F}" destId="{D27EA7F3-C962-48D9-91CF-3370DA15797E}" srcOrd="1" destOrd="0" presId="urn:microsoft.com/office/officeart/2016/7/layout/LinearBlockProcessNumbered"/>
    <dgm:cxn modelId="{919F65A5-F4EF-4F14-8907-38B08DC4ABD4}" type="presParOf" srcId="{2CE65123-E578-436E-B635-62B232D2216F}" destId="{C5BBD6DF-FB6C-4353-A510-B40F82FA9D25}" srcOrd="2" destOrd="0" presId="urn:microsoft.com/office/officeart/2016/7/layout/LinearBlockProcessNumbered"/>
    <dgm:cxn modelId="{490A64D6-69E7-4BF6-B2F6-E3464BF993BB}" type="presParOf" srcId="{976B077D-4887-4545-B07C-3DD349FA66A8}" destId="{736472DD-1568-497E-8940-6ECC12127786}" srcOrd="3" destOrd="0" presId="urn:microsoft.com/office/officeart/2016/7/layout/LinearBlockProcessNumbered"/>
    <dgm:cxn modelId="{188CE567-AD4A-44BA-AE77-71C5C12381D7}" type="presParOf" srcId="{976B077D-4887-4545-B07C-3DD349FA66A8}" destId="{39B78885-4C97-4D66-8521-FD0C10B08598}" srcOrd="4" destOrd="0" presId="urn:microsoft.com/office/officeart/2016/7/layout/LinearBlockProcessNumbered"/>
    <dgm:cxn modelId="{CBB7A7A0-2510-45BC-A4A1-FC7CD844BBF0}" type="presParOf" srcId="{39B78885-4C97-4D66-8521-FD0C10B08598}" destId="{9712DE97-326A-4F86-AB29-CC1ABB2C0D65}" srcOrd="0" destOrd="0" presId="urn:microsoft.com/office/officeart/2016/7/layout/LinearBlockProcessNumbered"/>
    <dgm:cxn modelId="{CF624883-CA45-4613-84B2-C74889620912}" type="presParOf" srcId="{39B78885-4C97-4D66-8521-FD0C10B08598}" destId="{ED4A4447-0977-42BF-9E19-A21A296B4E06}" srcOrd="1" destOrd="0" presId="urn:microsoft.com/office/officeart/2016/7/layout/LinearBlockProcessNumbered"/>
    <dgm:cxn modelId="{224017E8-CA21-4C03-8695-CC89D8DC012B}" type="presParOf" srcId="{39B78885-4C97-4D66-8521-FD0C10B08598}" destId="{BF11E8C6-1DB0-4404-AE95-AEB6989815A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32AF90-0831-4DB0-A582-E2171B48A63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C66631D-EADB-4B7C-B042-5242D212C6DC}">
      <dgm:prSet/>
      <dgm:spPr/>
      <dgm:t>
        <a:bodyPr/>
        <a:lstStyle/>
        <a:p>
          <a:r>
            <a:rPr lang="uk-UA"/>
            <a:t>Економічна діяльність ООН містить у собі чотири головних напрями:</a:t>
          </a:r>
          <a:endParaRPr lang="en-US"/>
        </a:p>
      </dgm:t>
    </dgm:pt>
    <dgm:pt modelId="{BFBE0F64-4E82-4438-9C42-30DB8706FC3D}" type="parTrans" cxnId="{C7E66AAF-B493-4683-AD83-429D9B1C50C4}">
      <dgm:prSet/>
      <dgm:spPr/>
      <dgm:t>
        <a:bodyPr/>
        <a:lstStyle/>
        <a:p>
          <a:endParaRPr lang="en-US"/>
        </a:p>
      </dgm:t>
    </dgm:pt>
    <dgm:pt modelId="{A0367643-51AD-4534-8848-6A25170C2302}" type="sibTrans" cxnId="{C7E66AAF-B493-4683-AD83-429D9B1C50C4}">
      <dgm:prSet/>
      <dgm:spPr/>
      <dgm:t>
        <a:bodyPr/>
        <a:lstStyle/>
        <a:p>
          <a:endParaRPr lang="en-US"/>
        </a:p>
      </dgm:t>
    </dgm:pt>
    <dgm:pt modelId="{996B07DF-7243-430C-A2BF-F5AA3BCD44E2}">
      <dgm:prSet/>
      <dgm:spPr/>
      <dgm:t>
        <a:bodyPr/>
        <a:lstStyle/>
        <a:p>
          <a:r>
            <a:rPr lang="uk-UA" dirty="0"/>
            <a:t>рішення загальних для всіх країн глобальних економічних проблем;</a:t>
          </a:r>
          <a:endParaRPr lang="en-US" dirty="0"/>
        </a:p>
      </dgm:t>
    </dgm:pt>
    <dgm:pt modelId="{3FE64CC0-7499-48DF-91AB-B256B76366D7}" type="parTrans" cxnId="{927BD700-2BE0-4A27-ADF1-F73CFD9609C3}">
      <dgm:prSet/>
      <dgm:spPr/>
      <dgm:t>
        <a:bodyPr/>
        <a:lstStyle/>
        <a:p>
          <a:endParaRPr lang="en-US"/>
        </a:p>
      </dgm:t>
    </dgm:pt>
    <dgm:pt modelId="{9E6145F7-D622-4BF1-BFC9-D00704FE836A}" type="sibTrans" cxnId="{927BD700-2BE0-4A27-ADF1-F73CFD9609C3}">
      <dgm:prSet/>
      <dgm:spPr/>
      <dgm:t>
        <a:bodyPr/>
        <a:lstStyle/>
        <a:p>
          <a:endParaRPr lang="en-US"/>
        </a:p>
      </dgm:t>
    </dgm:pt>
    <dgm:pt modelId="{5AE8E9B1-9A03-4594-A765-560682B0B900}">
      <dgm:prSet/>
      <dgm:spPr/>
      <dgm:t>
        <a:bodyPr/>
        <a:lstStyle/>
        <a:p>
          <a:r>
            <a:rPr lang="uk-UA" dirty="0"/>
            <a:t>сприяння економічному співробітництву держав з різними рівнями соціально-економічного розвитку;</a:t>
          </a:r>
          <a:endParaRPr lang="en-US" dirty="0"/>
        </a:p>
      </dgm:t>
    </dgm:pt>
    <dgm:pt modelId="{F0D05895-B743-46C3-B18C-474E96289637}" type="parTrans" cxnId="{CF9B3D8E-9D58-4383-B48E-A766F1F07EF8}">
      <dgm:prSet/>
      <dgm:spPr/>
      <dgm:t>
        <a:bodyPr/>
        <a:lstStyle/>
        <a:p>
          <a:endParaRPr lang="en-US"/>
        </a:p>
      </dgm:t>
    </dgm:pt>
    <dgm:pt modelId="{54F391EF-9A75-4AD7-A2B0-23A6045F00D6}" type="sibTrans" cxnId="{CF9B3D8E-9D58-4383-B48E-A766F1F07EF8}">
      <dgm:prSet/>
      <dgm:spPr/>
      <dgm:t>
        <a:bodyPr/>
        <a:lstStyle/>
        <a:p>
          <a:endParaRPr lang="en-US"/>
        </a:p>
      </dgm:t>
    </dgm:pt>
    <dgm:pt modelId="{33663000-439F-4EDD-BB75-20A863D36CB9}">
      <dgm:prSet/>
      <dgm:spPr/>
      <dgm:t>
        <a:bodyPr/>
        <a:lstStyle/>
        <a:p>
          <a:r>
            <a:rPr lang="uk-UA" dirty="0"/>
            <a:t>сприяння економічному зростанню країн, що розвиваються;</a:t>
          </a:r>
          <a:endParaRPr lang="en-US" dirty="0"/>
        </a:p>
      </dgm:t>
    </dgm:pt>
    <dgm:pt modelId="{1533F197-7BE1-4DBA-A35C-670922115CDA}" type="parTrans" cxnId="{62B2E93F-83B0-4B58-B23E-892EE55982C6}">
      <dgm:prSet/>
      <dgm:spPr/>
      <dgm:t>
        <a:bodyPr/>
        <a:lstStyle/>
        <a:p>
          <a:endParaRPr lang="en-US"/>
        </a:p>
      </dgm:t>
    </dgm:pt>
    <dgm:pt modelId="{F8D04BB2-E789-40F7-91C8-72368ED8BCCF}" type="sibTrans" cxnId="{62B2E93F-83B0-4B58-B23E-892EE55982C6}">
      <dgm:prSet/>
      <dgm:spPr/>
      <dgm:t>
        <a:bodyPr/>
        <a:lstStyle/>
        <a:p>
          <a:endParaRPr lang="en-US"/>
        </a:p>
      </dgm:t>
    </dgm:pt>
    <dgm:pt modelId="{9ECEA525-0967-4866-92F2-B23EA7E5A5DC}">
      <dgm:prSet/>
      <dgm:spPr/>
      <dgm:t>
        <a:bodyPr/>
        <a:lstStyle/>
        <a:p>
          <a:r>
            <a:rPr lang="uk-UA" dirty="0"/>
            <a:t>рішення проблем регіонального економічного розвитку. На практиці робота з даних напрямків здійснюється з використанням таких форм діяльності: інформаційної, консультативної і фінансової.</a:t>
          </a:r>
          <a:endParaRPr lang="en-US" dirty="0"/>
        </a:p>
      </dgm:t>
    </dgm:pt>
    <dgm:pt modelId="{8A3F1AFA-D6E4-4ECC-ABE9-A8166AC484B4}" type="parTrans" cxnId="{C43D0C88-B6FA-410A-AB1C-A2FAC4C3B947}">
      <dgm:prSet/>
      <dgm:spPr/>
      <dgm:t>
        <a:bodyPr/>
        <a:lstStyle/>
        <a:p>
          <a:endParaRPr lang="en-US"/>
        </a:p>
      </dgm:t>
    </dgm:pt>
    <dgm:pt modelId="{AE80F31B-A9BA-448F-8E76-6F3D14D4D44E}" type="sibTrans" cxnId="{C43D0C88-B6FA-410A-AB1C-A2FAC4C3B947}">
      <dgm:prSet/>
      <dgm:spPr/>
      <dgm:t>
        <a:bodyPr/>
        <a:lstStyle/>
        <a:p>
          <a:endParaRPr lang="en-US"/>
        </a:p>
      </dgm:t>
    </dgm:pt>
    <dgm:pt modelId="{DF57A2D7-E80F-4286-9BBF-F1DFCF30A8AA}" type="pres">
      <dgm:prSet presAssocID="{4032AF90-0831-4DB0-A582-E2171B48A630}" presName="linear" presStyleCnt="0">
        <dgm:presLayoutVars>
          <dgm:animLvl val="lvl"/>
          <dgm:resizeHandles val="exact"/>
        </dgm:presLayoutVars>
      </dgm:prSet>
      <dgm:spPr/>
    </dgm:pt>
    <dgm:pt modelId="{6C8B5C69-3431-4139-9B23-B5CA3070AE44}" type="pres">
      <dgm:prSet presAssocID="{BC66631D-EADB-4B7C-B042-5242D212C6D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C45D18A-E2CF-4971-8AF2-8B640904C51D}" type="pres">
      <dgm:prSet presAssocID="{BC66631D-EADB-4B7C-B042-5242D212C6D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27BD700-2BE0-4A27-ADF1-F73CFD9609C3}" srcId="{BC66631D-EADB-4B7C-B042-5242D212C6DC}" destId="{996B07DF-7243-430C-A2BF-F5AA3BCD44E2}" srcOrd="0" destOrd="0" parTransId="{3FE64CC0-7499-48DF-91AB-B256B76366D7}" sibTransId="{9E6145F7-D622-4BF1-BFC9-D00704FE836A}"/>
    <dgm:cxn modelId="{408AD501-8853-4365-BF2C-0DFC027F5E72}" type="presOf" srcId="{33663000-439F-4EDD-BB75-20A863D36CB9}" destId="{9C45D18A-E2CF-4971-8AF2-8B640904C51D}" srcOrd="0" destOrd="2" presId="urn:microsoft.com/office/officeart/2005/8/layout/vList2"/>
    <dgm:cxn modelId="{A630FA10-2D25-4029-9BF4-27ABA516829A}" type="presOf" srcId="{BC66631D-EADB-4B7C-B042-5242D212C6DC}" destId="{6C8B5C69-3431-4139-9B23-B5CA3070AE44}" srcOrd="0" destOrd="0" presId="urn:microsoft.com/office/officeart/2005/8/layout/vList2"/>
    <dgm:cxn modelId="{C5DA5B29-D72A-4D47-B3B5-64D00DBE3E6B}" type="presOf" srcId="{996B07DF-7243-430C-A2BF-F5AA3BCD44E2}" destId="{9C45D18A-E2CF-4971-8AF2-8B640904C51D}" srcOrd="0" destOrd="0" presId="urn:microsoft.com/office/officeart/2005/8/layout/vList2"/>
    <dgm:cxn modelId="{62B2E93F-83B0-4B58-B23E-892EE55982C6}" srcId="{BC66631D-EADB-4B7C-B042-5242D212C6DC}" destId="{33663000-439F-4EDD-BB75-20A863D36CB9}" srcOrd="2" destOrd="0" parTransId="{1533F197-7BE1-4DBA-A35C-670922115CDA}" sibTransId="{F8D04BB2-E789-40F7-91C8-72368ED8BCCF}"/>
    <dgm:cxn modelId="{E8BF3571-2635-41A8-B376-720C5F4C04B1}" type="presOf" srcId="{4032AF90-0831-4DB0-A582-E2171B48A630}" destId="{DF57A2D7-E80F-4286-9BBF-F1DFCF30A8AA}" srcOrd="0" destOrd="0" presId="urn:microsoft.com/office/officeart/2005/8/layout/vList2"/>
    <dgm:cxn modelId="{C43D0C88-B6FA-410A-AB1C-A2FAC4C3B947}" srcId="{BC66631D-EADB-4B7C-B042-5242D212C6DC}" destId="{9ECEA525-0967-4866-92F2-B23EA7E5A5DC}" srcOrd="3" destOrd="0" parTransId="{8A3F1AFA-D6E4-4ECC-ABE9-A8166AC484B4}" sibTransId="{AE80F31B-A9BA-448F-8E76-6F3D14D4D44E}"/>
    <dgm:cxn modelId="{CF9B3D8E-9D58-4383-B48E-A766F1F07EF8}" srcId="{BC66631D-EADB-4B7C-B042-5242D212C6DC}" destId="{5AE8E9B1-9A03-4594-A765-560682B0B900}" srcOrd="1" destOrd="0" parTransId="{F0D05895-B743-46C3-B18C-474E96289637}" sibTransId="{54F391EF-9A75-4AD7-A2B0-23A6045F00D6}"/>
    <dgm:cxn modelId="{916DD399-39AC-449D-A280-21937E21C182}" type="presOf" srcId="{5AE8E9B1-9A03-4594-A765-560682B0B900}" destId="{9C45D18A-E2CF-4971-8AF2-8B640904C51D}" srcOrd="0" destOrd="1" presId="urn:microsoft.com/office/officeart/2005/8/layout/vList2"/>
    <dgm:cxn modelId="{C7E66AAF-B493-4683-AD83-429D9B1C50C4}" srcId="{4032AF90-0831-4DB0-A582-E2171B48A630}" destId="{BC66631D-EADB-4B7C-B042-5242D212C6DC}" srcOrd="0" destOrd="0" parTransId="{BFBE0F64-4E82-4438-9C42-30DB8706FC3D}" sibTransId="{A0367643-51AD-4534-8848-6A25170C2302}"/>
    <dgm:cxn modelId="{7A3967E2-B461-403C-89B9-54F949AF97EB}" type="presOf" srcId="{9ECEA525-0967-4866-92F2-B23EA7E5A5DC}" destId="{9C45D18A-E2CF-4971-8AF2-8B640904C51D}" srcOrd="0" destOrd="3" presId="urn:microsoft.com/office/officeart/2005/8/layout/vList2"/>
    <dgm:cxn modelId="{91BBA871-00FD-4098-88CE-F2CB1AF0FFBB}" type="presParOf" srcId="{DF57A2D7-E80F-4286-9BBF-F1DFCF30A8AA}" destId="{6C8B5C69-3431-4139-9B23-B5CA3070AE44}" srcOrd="0" destOrd="0" presId="urn:microsoft.com/office/officeart/2005/8/layout/vList2"/>
    <dgm:cxn modelId="{80576D42-2FB3-4A3A-A0D3-771DE16315D3}" type="presParOf" srcId="{DF57A2D7-E80F-4286-9BBF-F1DFCF30A8AA}" destId="{9C45D18A-E2CF-4971-8AF2-8B640904C51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E542A54-4C47-404F-A54C-B34ED211A80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D96D08C-B3AF-49A1-ABC0-54080CB3A7C9}">
      <dgm:prSet/>
      <dgm:spPr/>
      <dgm:t>
        <a:bodyPr/>
        <a:lstStyle/>
        <a:p>
          <a:r>
            <a:rPr lang="uk-UA" b="1" dirty="0"/>
            <a:t>Світовий досвід свідчить про те, що модернізація індустріальної системи, як правило, орієнтується на один із пріоритетних елементів кінцевого попиту. </a:t>
          </a:r>
          <a:endParaRPr lang="en-US" dirty="0"/>
        </a:p>
      </dgm:t>
    </dgm:pt>
    <dgm:pt modelId="{8A24875B-7367-4AEA-AEA7-C6A55A41A64E}" type="parTrans" cxnId="{69D1EA8B-F579-4149-8534-697F3011602E}">
      <dgm:prSet/>
      <dgm:spPr/>
      <dgm:t>
        <a:bodyPr/>
        <a:lstStyle/>
        <a:p>
          <a:endParaRPr lang="en-US"/>
        </a:p>
      </dgm:t>
    </dgm:pt>
    <dgm:pt modelId="{D420CB51-3FDD-426E-8747-70FCE8988875}" type="sibTrans" cxnId="{69D1EA8B-F579-4149-8534-697F3011602E}">
      <dgm:prSet/>
      <dgm:spPr/>
      <dgm:t>
        <a:bodyPr/>
        <a:lstStyle/>
        <a:p>
          <a:endParaRPr lang="en-US"/>
        </a:p>
      </dgm:t>
    </dgm:pt>
    <dgm:pt modelId="{36143796-3592-4268-A23A-133B1118FB8D}">
      <dgm:prSet/>
      <dgm:spPr/>
      <dgm:t>
        <a:bodyPr/>
        <a:lstStyle/>
        <a:p>
          <a:r>
            <a:rPr lang="uk-UA" b="1" dirty="0"/>
            <a:t>На сьогоднішній день найбільше поширення у світовій практиці одержали такі моделі економічної модернізації:</a:t>
          </a:r>
          <a:endParaRPr lang="en-US" dirty="0"/>
        </a:p>
      </dgm:t>
    </dgm:pt>
    <dgm:pt modelId="{5D56285B-B082-4B97-BCCF-A9EF38285663}" type="parTrans" cxnId="{003A0086-713E-4656-9225-C40E175B1C83}">
      <dgm:prSet/>
      <dgm:spPr/>
      <dgm:t>
        <a:bodyPr/>
        <a:lstStyle/>
        <a:p>
          <a:endParaRPr lang="en-US"/>
        </a:p>
      </dgm:t>
    </dgm:pt>
    <dgm:pt modelId="{1E3683AB-A1CB-4690-8D01-BEF1614F2BBE}" type="sibTrans" cxnId="{003A0086-713E-4656-9225-C40E175B1C83}">
      <dgm:prSet/>
      <dgm:spPr/>
      <dgm:t>
        <a:bodyPr/>
        <a:lstStyle/>
        <a:p>
          <a:endParaRPr lang="en-US"/>
        </a:p>
      </dgm:t>
    </dgm:pt>
    <dgm:pt modelId="{F82DC9D4-8ACF-4F25-9F48-02D0AABE7593}">
      <dgm:prSet/>
      <dgm:spPr/>
      <dgm:t>
        <a:bodyPr/>
        <a:lstStyle/>
        <a:p>
          <a:r>
            <a:rPr lang="uk-UA" b="1" dirty="0"/>
            <a:t>модель модернізації, що орієнтована на споживання, та яка спирається на насичення первинних потреб (Індія, Китай);</a:t>
          </a:r>
          <a:endParaRPr lang="en-US" dirty="0"/>
        </a:p>
      </dgm:t>
    </dgm:pt>
    <dgm:pt modelId="{D25F3A1C-0ECC-4F34-9096-F7E29D10DBE6}" type="parTrans" cxnId="{895BA54C-0471-4E9F-9CDF-2E04E224D9F4}">
      <dgm:prSet/>
      <dgm:spPr/>
      <dgm:t>
        <a:bodyPr/>
        <a:lstStyle/>
        <a:p>
          <a:endParaRPr lang="en-US"/>
        </a:p>
      </dgm:t>
    </dgm:pt>
    <dgm:pt modelId="{EE7C2BF0-0F90-4561-8A7E-777416B1CF54}" type="sibTrans" cxnId="{895BA54C-0471-4E9F-9CDF-2E04E224D9F4}">
      <dgm:prSet/>
      <dgm:spPr/>
      <dgm:t>
        <a:bodyPr/>
        <a:lstStyle/>
        <a:p>
          <a:endParaRPr lang="en-US"/>
        </a:p>
      </dgm:t>
    </dgm:pt>
    <dgm:pt modelId="{527A4888-B0F5-4371-93C5-425D92CF99CA}">
      <dgm:prSet/>
      <dgm:spPr/>
      <dgm:t>
        <a:bodyPr/>
        <a:lstStyle/>
        <a:p>
          <a:r>
            <a:rPr lang="uk-UA" b="1" dirty="0"/>
            <a:t>модель модернізації, що орієнтована на споживання, із опорою на капітальні блага (США, Німеччина, Великобританія й ін.);</a:t>
          </a:r>
          <a:endParaRPr lang="en-US" dirty="0"/>
        </a:p>
      </dgm:t>
    </dgm:pt>
    <dgm:pt modelId="{B4006823-FF81-4BA0-B847-765F90E1113F}" type="parTrans" cxnId="{6CE723E1-002C-4137-877E-5299C64B3A1E}">
      <dgm:prSet/>
      <dgm:spPr/>
      <dgm:t>
        <a:bodyPr/>
        <a:lstStyle/>
        <a:p>
          <a:endParaRPr lang="en-US"/>
        </a:p>
      </dgm:t>
    </dgm:pt>
    <dgm:pt modelId="{4B3D0051-3D24-4C6B-80E6-4F0041348408}" type="sibTrans" cxnId="{6CE723E1-002C-4137-877E-5299C64B3A1E}">
      <dgm:prSet/>
      <dgm:spPr/>
      <dgm:t>
        <a:bodyPr/>
        <a:lstStyle/>
        <a:p>
          <a:endParaRPr lang="en-US"/>
        </a:p>
      </dgm:t>
    </dgm:pt>
    <dgm:pt modelId="{5C17CED5-7DBC-47D0-9123-C6B179EC31AA}">
      <dgm:prSet/>
      <dgm:spPr/>
      <dgm:t>
        <a:bodyPr/>
        <a:lstStyle/>
        <a:p>
          <a:r>
            <a:rPr lang="uk-UA" b="1" dirty="0" err="1"/>
            <a:t>експортноорієнтована</a:t>
          </a:r>
          <a:r>
            <a:rPr lang="uk-UA" b="1" dirty="0"/>
            <a:t> модель, що передбачає розширення експорту промислових товарів з високою ступеню обробки (Південна Корея, Тайвань);</a:t>
          </a:r>
          <a:endParaRPr lang="en-US" dirty="0"/>
        </a:p>
      </dgm:t>
    </dgm:pt>
    <dgm:pt modelId="{15F537DC-616D-4D2F-958D-71E604FA5E2C}" type="parTrans" cxnId="{E1CF4D55-6087-42F8-9F92-3972B07578F0}">
      <dgm:prSet/>
      <dgm:spPr/>
      <dgm:t>
        <a:bodyPr/>
        <a:lstStyle/>
        <a:p>
          <a:endParaRPr lang="en-US"/>
        </a:p>
      </dgm:t>
    </dgm:pt>
    <dgm:pt modelId="{BAB0F3F6-A061-469C-91F1-D7D8325B165B}" type="sibTrans" cxnId="{E1CF4D55-6087-42F8-9F92-3972B07578F0}">
      <dgm:prSet/>
      <dgm:spPr/>
      <dgm:t>
        <a:bodyPr/>
        <a:lstStyle/>
        <a:p>
          <a:endParaRPr lang="en-US"/>
        </a:p>
      </dgm:t>
    </dgm:pt>
    <dgm:pt modelId="{FD8A9503-63C6-48E5-B6EB-F89551104D40}">
      <dgm:prSet/>
      <dgm:spPr/>
      <dgm:t>
        <a:bodyPr/>
        <a:lstStyle/>
        <a:p>
          <a:r>
            <a:rPr lang="uk-UA" b="1" dirty="0"/>
            <a:t>інвестиційно-орієнтована модель (Японія).</a:t>
          </a:r>
          <a:endParaRPr lang="en-US" dirty="0"/>
        </a:p>
      </dgm:t>
    </dgm:pt>
    <dgm:pt modelId="{0031AEF3-01DD-4401-BB3F-FFAC66E4F471}" type="parTrans" cxnId="{566E4665-9CE0-4E77-91D9-5EDA4EC4B198}">
      <dgm:prSet/>
      <dgm:spPr/>
      <dgm:t>
        <a:bodyPr/>
        <a:lstStyle/>
        <a:p>
          <a:endParaRPr lang="en-US"/>
        </a:p>
      </dgm:t>
    </dgm:pt>
    <dgm:pt modelId="{17FE6000-F116-44C7-8E0D-12A3020D220A}" type="sibTrans" cxnId="{566E4665-9CE0-4E77-91D9-5EDA4EC4B198}">
      <dgm:prSet/>
      <dgm:spPr/>
      <dgm:t>
        <a:bodyPr/>
        <a:lstStyle/>
        <a:p>
          <a:endParaRPr lang="en-US"/>
        </a:p>
      </dgm:t>
    </dgm:pt>
    <dgm:pt modelId="{4011C62C-631C-4D97-90C4-95FB1DDD5979}" type="pres">
      <dgm:prSet presAssocID="{9E542A54-4C47-404F-A54C-B34ED211A801}" presName="linear" presStyleCnt="0">
        <dgm:presLayoutVars>
          <dgm:animLvl val="lvl"/>
          <dgm:resizeHandles val="exact"/>
        </dgm:presLayoutVars>
      </dgm:prSet>
      <dgm:spPr/>
    </dgm:pt>
    <dgm:pt modelId="{F7A9B589-819B-4909-83C3-B3AB3CDD3BAB}" type="pres">
      <dgm:prSet presAssocID="{8D96D08C-B3AF-49A1-ABC0-54080CB3A7C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407B04-CC37-4FEA-A5CD-93E783CC2507}" type="pres">
      <dgm:prSet presAssocID="{D420CB51-3FDD-426E-8747-70FCE8988875}" presName="spacer" presStyleCnt="0"/>
      <dgm:spPr/>
    </dgm:pt>
    <dgm:pt modelId="{A9BE1F0E-41DE-4177-BB85-F2DD2C3EC819}" type="pres">
      <dgm:prSet presAssocID="{36143796-3592-4268-A23A-133B1118FB8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EB7CFF4-8BEC-4716-8F23-629E741558E4}" type="pres">
      <dgm:prSet presAssocID="{36143796-3592-4268-A23A-133B1118FB8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1972D1D-EE85-4B88-95B2-8107273C68CD}" type="presOf" srcId="{5C17CED5-7DBC-47D0-9123-C6B179EC31AA}" destId="{BEB7CFF4-8BEC-4716-8F23-629E741558E4}" srcOrd="0" destOrd="2" presId="urn:microsoft.com/office/officeart/2005/8/layout/vList2"/>
    <dgm:cxn modelId="{591BD31E-425F-44BF-9854-BBD6D21D3BA4}" type="presOf" srcId="{527A4888-B0F5-4371-93C5-425D92CF99CA}" destId="{BEB7CFF4-8BEC-4716-8F23-629E741558E4}" srcOrd="0" destOrd="1" presId="urn:microsoft.com/office/officeart/2005/8/layout/vList2"/>
    <dgm:cxn modelId="{4CF85843-D261-4C6E-AE91-B2E4A210976A}" type="presOf" srcId="{9E542A54-4C47-404F-A54C-B34ED211A801}" destId="{4011C62C-631C-4D97-90C4-95FB1DDD5979}" srcOrd="0" destOrd="0" presId="urn:microsoft.com/office/officeart/2005/8/layout/vList2"/>
    <dgm:cxn modelId="{566E4665-9CE0-4E77-91D9-5EDA4EC4B198}" srcId="{36143796-3592-4268-A23A-133B1118FB8D}" destId="{FD8A9503-63C6-48E5-B6EB-F89551104D40}" srcOrd="3" destOrd="0" parTransId="{0031AEF3-01DD-4401-BB3F-FFAC66E4F471}" sibTransId="{17FE6000-F116-44C7-8E0D-12A3020D220A}"/>
    <dgm:cxn modelId="{FA9AA04A-C710-4D06-9329-6BF563A633F6}" type="presOf" srcId="{8D96D08C-B3AF-49A1-ABC0-54080CB3A7C9}" destId="{F7A9B589-819B-4909-83C3-B3AB3CDD3BAB}" srcOrd="0" destOrd="0" presId="urn:microsoft.com/office/officeart/2005/8/layout/vList2"/>
    <dgm:cxn modelId="{895BA54C-0471-4E9F-9CDF-2E04E224D9F4}" srcId="{36143796-3592-4268-A23A-133B1118FB8D}" destId="{F82DC9D4-8ACF-4F25-9F48-02D0AABE7593}" srcOrd="0" destOrd="0" parTransId="{D25F3A1C-0ECC-4F34-9096-F7E29D10DBE6}" sibTransId="{EE7C2BF0-0F90-4561-8A7E-777416B1CF54}"/>
    <dgm:cxn modelId="{E1CF4D55-6087-42F8-9F92-3972B07578F0}" srcId="{36143796-3592-4268-A23A-133B1118FB8D}" destId="{5C17CED5-7DBC-47D0-9123-C6B179EC31AA}" srcOrd="2" destOrd="0" parTransId="{15F537DC-616D-4D2F-958D-71E604FA5E2C}" sibTransId="{BAB0F3F6-A061-469C-91F1-D7D8325B165B}"/>
    <dgm:cxn modelId="{003A0086-713E-4656-9225-C40E175B1C83}" srcId="{9E542A54-4C47-404F-A54C-B34ED211A801}" destId="{36143796-3592-4268-A23A-133B1118FB8D}" srcOrd="1" destOrd="0" parTransId="{5D56285B-B082-4B97-BCCF-A9EF38285663}" sibTransId="{1E3683AB-A1CB-4690-8D01-BEF1614F2BBE}"/>
    <dgm:cxn modelId="{69D1EA8B-F579-4149-8534-697F3011602E}" srcId="{9E542A54-4C47-404F-A54C-B34ED211A801}" destId="{8D96D08C-B3AF-49A1-ABC0-54080CB3A7C9}" srcOrd="0" destOrd="0" parTransId="{8A24875B-7367-4AEA-AEA7-C6A55A41A64E}" sibTransId="{D420CB51-3FDD-426E-8747-70FCE8988875}"/>
    <dgm:cxn modelId="{027BFF9B-EC52-40A0-9E93-7C109427FC8A}" type="presOf" srcId="{F82DC9D4-8ACF-4F25-9F48-02D0AABE7593}" destId="{BEB7CFF4-8BEC-4716-8F23-629E741558E4}" srcOrd="0" destOrd="0" presId="urn:microsoft.com/office/officeart/2005/8/layout/vList2"/>
    <dgm:cxn modelId="{293C38B0-3694-4824-A8A6-DBE1D4AB0636}" type="presOf" srcId="{36143796-3592-4268-A23A-133B1118FB8D}" destId="{A9BE1F0E-41DE-4177-BB85-F2DD2C3EC819}" srcOrd="0" destOrd="0" presId="urn:microsoft.com/office/officeart/2005/8/layout/vList2"/>
    <dgm:cxn modelId="{2685A7BB-8487-4FE6-AB9B-AE354596EDEF}" type="presOf" srcId="{FD8A9503-63C6-48E5-B6EB-F89551104D40}" destId="{BEB7CFF4-8BEC-4716-8F23-629E741558E4}" srcOrd="0" destOrd="3" presId="urn:microsoft.com/office/officeart/2005/8/layout/vList2"/>
    <dgm:cxn modelId="{6CE723E1-002C-4137-877E-5299C64B3A1E}" srcId="{36143796-3592-4268-A23A-133B1118FB8D}" destId="{527A4888-B0F5-4371-93C5-425D92CF99CA}" srcOrd="1" destOrd="0" parTransId="{B4006823-FF81-4BA0-B847-765F90E1113F}" sibTransId="{4B3D0051-3D24-4C6B-80E6-4F0041348408}"/>
    <dgm:cxn modelId="{DD7E7039-70DA-401C-9E09-0FE9B4D21C44}" type="presParOf" srcId="{4011C62C-631C-4D97-90C4-95FB1DDD5979}" destId="{F7A9B589-819B-4909-83C3-B3AB3CDD3BAB}" srcOrd="0" destOrd="0" presId="urn:microsoft.com/office/officeart/2005/8/layout/vList2"/>
    <dgm:cxn modelId="{844EAA8E-5886-4D80-A5DE-5DD9905701CA}" type="presParOf" srcId="{4011C62C-631C-4D97-90C4-95FB1DDD5979}" destId="{0A407B04-CC37-4FEA-A5CD-93E783CC2507}" srcOrd="1" destOrd="0" presId="urn:microsoft.com/office/officeart/2005/8/layout/vList2"/>
    <dgm:cxn modelId="{7462B21F-9F0C-4B5F-8AA5-5CA9C9BE1491}" type="presParOf" srcId="{4011C62C-631C-4D97-90C4-95FB1DDD5979}" destId="{A9BE1F0E-41DE-4177-BB85-F2DD2C3EC819}" srcOrd="2" destOrd="0" presId="urn:microsoft.com/office/officeart/2005/8/layout/vList2"/>
    <dgm:cxn modelId="{8DBD6099-6784-47DA-83DF-79DB762721AA}" type="presParOf" srcId="{4011C62C-631C-4D97-90C4-95FB1DDD5979}" destId="{BEB7CFF4-8BEC-4716-8F23-629E741558E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FA6198-0D35-47F2-9B09-4C3BAF59DCD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1CCBD29-42B0-4300-8189-4FE1EDD8604F}">
      <dgm:prSet/>
      <dgm:spPr/>
      <dgm:t>
        <a:bodyPr/>
        <a:lstStyle/>
        <a:p>
          <a:r>
            <a:rPr lang="uk-UA" b="1"/>
            <a:t>Реалізація цілей державного регулювання економіки на практиці забезпечується за допомогою різних методів — економічних, адміністративних, адміністративно-економічних, а також технічних прийомів, форм і способів доцільних дії. </a:t>
          </a:r>
          <a:endParaRPr lang="en-US"/>
        </a:p>
      </dgm:t>
    </dgm:pt>
    <dgm:pt modelId="{52CAE558-27B5-46BD-B5D3-D632ED4A6BDB}" type="parTrans" cxnId="{F5413359-D476-4DAF-B21A-E5CDBC4AD700}">
      <dgm:prSet/>
      <dgm:spPr/>
      <dgm:t>
        <a:bodyPr/>
        <a:lstStyle/>
        <a:p>
          <a:endParaRPr lang="en-US"/>
        </a:p>
      </dgm:t>
    </dgm:pt>
    <dgm:pt modelId="{669FF503-1E67-48E0-A9FC-3DA7C5D35E9C}" type="sibTrans" cxnId="{F5413359-D476-4DAF-B21A-E5CDBC4AD700}">
      <dgm:prSet/>
      <dgm:spPr/>
      <dgm:t>
        <a:bodyPr/>
        <a:lstStyle/>
        <a:p>
          <a:endParaRPr lang="en-US"/>
        </a:p>
      </dgm:t>
    </dgm:pt>
    <dgm:pt modelId="{74C012C7-CDC6-4302-B766-3549CEAE6B85}">
      <dgm:prSet/>
      <dgm:spPr/>
      <dgm:t>
        <a:bodyPr/>
        <a:lstStyle/>
        <a:p>
          <a:r>
            <a:rPr lang="uk-UA" b="1"/>
            <a:t>Досвід історичного розвитку свідчить, що спектр застосовуваних методів державного регулювання економіки постійно розширюється. </a:t>
          </a:r>
          <a:endParaRPr lang="en-US"/>
        </a:p>
      </dgm:t>
    </dgm:pt>
    <dgm:pt modelId="{8309729A-045F-4A07-94C7-A10F5AC16F53}" type="parTrans" cxnId="{C5F42C37-6A6E-4E6E-91C3-0DEC34F94528}">
      <dgm:prSet/>
      <dgm:spPr/>
      <dgm:t>
        <a:bodyPr/>
        <a:lstStyle/>
        <a:p>
          <a:endParaRPr lang="en-US"/>
        </a:p>
      </dgm:t>
    </dgm:pt>
    <dgm:pt modelId="{7BABEDDA-5EAA-4DEA-847F-77483A7045D5}" type="sibTrans" cxnId="{C5F42C37-6A6E-4E6E-91C3-0DEC34F94528}">
      <dgm:prSet/>
      <dgm:spPr/>
      <dgm:t>
        <a:bodyPr/>
        <a:lstStyle/>
        <a:p>
          <a:endParaRPr lang="en-US"/>
        </a:p>
      </dgm:t>
    </dgm:pt>
    <dgm:pt modelId="{FDD25511-2AF6-4CCB-ACE3-AAADA9AD2B03}">
      <dgm:prSet/>
      <dgm:spPr/>
      <dgm:t>
        <a:bodyPr/>
        <a:lstStyle/>
        <a:p>
          <a:r>
            <a:rPr lang="uk-UA" b="1" dirty="0"/>
            <a:t>Це обумовлено двома основними причинами; </a:t>
          </a:r>
          <a:endParaRPr lang="en-US" dirty="0"/>
        </a:p>
      </dgm:t>
    </dgm:pt>
    <dgm:pt modelId="{98A9C84F-1039-4BEB-9BF9-24548B3FE1ED}" type="parTrans" cxnId="{F820D415-D22B-4CB2-9629-8D9EE44FD781}">
      <dgm:prSet/>
      <dgm:spPr/>
      <dgm:t>
        <a:bodyPr/>
        <a:lstStyle/>
        <a:p>
          <a:endParaRPr lang="en-US"/>
        </a:p>
      </dgm:t>
    </dgm:pt>
    <dgm:pt modelId="{0B5E2BAA-EA51-4244-96B2-B99E0D6D0549}" type="sibTrans" cxnId="{F820D415-D22B-4CB2-9629-8D9EE44FD781}">
      <dgm:prSet/>
      <dgm:spPr/>
      <dgm:t>
        <a:bodyPr/>
        <a:lstStyle/>
        <a:p>
          <a:endParaRPr lang="en-US"/>
        </a:p>
      </dgm:t>
    </dgm:pt>
    <dgm:pt modelId="{9A42E9BE-CF96-415A-B058-84041943B572}">
      <dgm:prSet/>
      <dgm:spPr/>
      <dgm:t>
        <a:bodyPr/>
        <a:lstStyle/>
        <a:p>
          <a:r>
            <a:rPr lang="uk-UA" b="1" dirty="0"/>
            <a:t>по-перше, постійним зростанням масштабів і ускладненням структури економіки. </a:t>
          </a:r>
          <a:endParaRPr lang="en-US" dirty="0"/>
        </a:p>
      </dgm:t>
    </dgm:pt>
    <dgm:pt modelId="{0CAFA940-E3A7-449F-865D-CC4AAB49B579}" type="parTrans" cxnId="{BB28D545-44F0-48B6-8D77-F2C4C1B01A48}">
      <dgm:prSet/>
      <dgm:spPr/>
      <dgm:t>
        <a:bodyPr/>
        <a:lstStyle/>
        <a:p>
          <a:endParaRPr lang="en-US"/>
        </a:p>
      </dgm:t>
    </dgm:pt>
    <dgm:pt modelId="{8C7DE87D-FFFE-4B68-AD9B-29B9477EA88B}" type="sibTrans" cxnId="{BB28D545-44F0-48B6-8D77-F2C4C1B01A48}">
      <dgm:prSet/>
      <dgm:spPr/>
      <dgm:t>
        <a:bodyPr/>
        <a:lstStyle/>
        <a:p>
          <a:endParaRPr lang="en-US"/>
        </a:p>
      </dgm:t>
    </dgm:pt>
    <dgm:pt modelId="{CD9C4716-418A-4056-9F94-740BAB4B9C4A}">
      <dgm:prSet/>
      <dgm:spPr/>
      <dgm:t>
        <a:bodyPr/>
        <a:lstStyle/>
        <a:p>
          <a:r>
            <a:rPr lang="uk-UA" b="1" dirty="0"/>
            <a:t>по-друге, необхідністю передбачення й адекватного реагування на дії безлічі важко передбачуваних факторів, що здійснюють вплив на розвиток національного господарства. </a:t>
          </a:r>
          <a:endParaRPr lang="en-US" dirty="0"/>
        </a:p>
      </dgm:t>
    </dgm:pt>
    <dgm:pt modelId="{302FD109-FAAE-49BD-9A79-61121B096F76}" type="parTrans" cxnId="{18B21635-22A1-4E3A-B3F1-89D09D151F6F}">
      <dgm:prSet/>
      <dgm:spPr/>
      <dgm:t>
        <a:bodyPr/>
        <a:lstStyle/>
        <a:p>
          <a:endParaRPr lang="en-US"/>
        </a:p>
      </dgm:t>
    </dgm:pt>
    <dgm:pt modelId="{A66468AC-871B-4710-A2C4-48183F26464B}" type="sibTrans" cxnId="{18B21635-22A1-4E3A-B3F1-89D09D151F6F}">
      <dgm:prSet/>
      <dgm:spPr/>
      <dgm:t>
        <a:bodyPr/>
        <a:lstStyle/>
        <a:p>
          <a:endParaRPr lang="en-US"/>
        </a:p>
      </dgm:t>
    </dgm:pt>
    <dgm:pt modelId="{242D29CE-B01A-43E4-9B4A-D446E45BF588}" type="pres">
      <dgm:prSet presAssocID="{CFFA6198-0D35-47F2-9B09-4C3BAF59DCDA}" presName="linear" presStyleCnt="0">
        <dgm:presLayoutVars>
          <dgm:animLvl val="lvl"/>
          <dgm:resizeHandles val="exact"/>
        </dgm:presLayoutVars>
      </dgm:prSet>
      <dgm:spPr/>
    </dgm:pt>
    <dgm:pt modelId="{8CFCB981-F9DC-4290-B2EE-85BC8B8B28FB}" type="pres">
      <dgm:prSet presAssocID="{E1CCBD29-42B0-4300-8189-4FE1EDD860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975078-298D-4979-9BA6-947F7A0DA827}" type="pres">
      <dgm:prSet presAssocID="{669FF503-1E67-48E0-A9FC-3DA7C5D35E9C}" presName="spacer" presStyleCnt="0"/>
      <dgm:spPr/>
    </dgm:pt>
    <dgm:pt modelId="{E37D854F-BAF1-4032-81AF-54BB90C0D024}" type="pres">
      <dgm:prSet presAssocID="{74C012C7-CDC6-4302-B766-3549CEAE6B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548B40-478B-4B47-BE66-1393A92236B2}" type="pres">
      <dgm:prSet presAssocID="{7BABEDDA-5EAA-4DEA-847F-77483A7045D5}" presName="spacer" presStyleCnt="0"/>
      <dgm:spPr/>
    </dgm:pt>
    <dgm:pt modelId="{19DB6F8D-A9E7-474E-8CC8-6A7BB67ADABA}" type="pres">
      <dgm:prSet presAssocID="{FDD25511-2AF6-4CCB-ACE3-AAADA9AD2B0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2FE1BBB-00FD-4CC4-8F3C-0D4B3B6085A7}" type="pres">
      <dgm:prSet presAssocID="{FDD25511-2AF6-4CCB-ACE3-AAADA9AD2B0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AF73D00-7C7E-4F14-B587-C7681663EFEB}" type="presOf" srcId="{FDD25511-2AF6-4CCB-ACE3-AAADA9AD2B03}" destId="{19DB6F8D-A9E7-474E-8CC8-6A7BB67ADABA}" srcOrd="0" destOrd="0" presId="urn:microsoft.com/office/officeart/2005/8/layout/vList2"/>
    <dgm:cxn modelId="{26EB810F-C679-452F-946D-186360C31E15}" type="presOf" srcId="{CD9C4716-418A-4056-9F94-740BAB4B9C4A}" destId="{22FE1BBB-00FD-4CC4-8F3C-0D4B3B6085A7}" srcOrd="0" destOrd="1" presId="urn:microsoft.com/office/officeart/2005/8/layout/vList2"/>
    <dgm:cxn modelId="{F820D415-D22B-4CB2-9629-8D9EE44FD781}" srcId="{CFFA6198-0D35-47F2-9B09-4C3BAF59DCDA}" destId="{FDD25511-2AF6-4CCB-ACE3-AAADA9AD2B03}" srcOrd="2" destOrd="0" parTransId="{98A9C84F-1039-4BEB-9BF9-24548B3FE1ED}" sibTransId="{0B5E2BAA-EA51-4244-96B2-B99E0D6D0549}"/>
    <dgm:cxn modelId="{555B5A30-9C32-499D-A830-909CE6EA3586}" type="presOf" srcId="{9A42E9BE-CF96-415A-B058-84041943B572}" destId="{22FE1BBB-00FD-4CC4-8F3C-0D4B3B6085A7}" srcOrd="0" destOrd="0" presId="urn:microsoft.com/office/officeart/2005/8/layout/vList2"/>
    <dgm:cxn modelId="{18B21635-22A1-4E3A-B3F1-89D09D151F6F}" srcId="{FDD25511-2AF6-4CCB-ACE3-AAADA9AD2B03}" destId="{CD9C4716-418A-4056-9F94-740BAB4B9C4A}" srcOrd="1" destOrd="0" parTransId="{302FD109-FAAE-49BD-9A79-61121B096F76}" sibTransId="{A66468AC-871B-4710-A2C4-48183F26464B}"/>
    <dgm:cxn modelId="{C5F42C37-6A6E-4E6E-91C3-0DEC34F94528}" srcId="{CFFA6198-0D35-47F2-9B09-4C3BAF59DCDA}" destId="{74C012C7-CDC6-4302-B766-3549CEAE6B85}" srcOrd="1" destOrd="0" parTransId="{8309729A-045F-4A07-94C7-A10F5AC16F53}" sibTransId="{7BABEDDA-5EAA-4DEA-847F-77483A7045D5}"/>
    <dgm:cxn modelId="{BB28D545-44F0-48B6-8D77-F2C4C1B01A48}" srcId="{FDD25511-2AF6-4CCB-ACE3-AAADA9AD2B03}" destId="{9A42E9BE-CF96-415A-B058-84041943B572}" srcOrd="0" destOrd="0" parTransId="{0CAFA940-E3A7-449F-865D-CC4AAB49B579}" sibTransId="{8C7DE87D-FFFE-4B68-AD9B-29B9477EA88B}"/>
    <dgm:cxn modelId="{73EA2C76-C58F-4867-A083-580D0231878C}" type="presOf" srcId="{E1CCBD29-42B0-4300-8189-4FE1EDD8604F}" destId="{8CFCB981-F9DC-4290-B2EE-85BC8B8B28FB}" srcOrd="0" destOrd="0" presId="urn:microsoft.com/office/officeart/2005/8/layout/vList2"/>
    <dgm:cxn modelId="{F5413359-D476-4DAF-B21A-E5CDBC4AD700}" srcId="{CFFA6198-0D35-47F2-9B09-4C3BAF59DCDA}" destId="{E1CCBD29-42B0-4300-8189-4FE1EDD8604F}" srcOrd="0" destOrd="0" parTransId="{52CAE558-27B5-46BD-B5D3-D632ED4A6BDB}" sibTransId="{669FF503-1E67-48E0-A9FC-3DA7C5D35E9C}"/>
    <dgm:cxn modelId="{187163BE-6B19-4885-AECF-5264F9A32C21}" type="presOf" srcId="{74C012C7-CDC6-4302-B766-3549CEAE6B85}" destId="{E37D854F-BAF1-4032-81AF-54BB90C0D024}" srcOrd="0" destOrd="0" presId="urn:microsoft.com/office/officeart/2005/8/layout/vList2"/>
    <dgm:cxn modelId="{CCBF63C1-7C35-4079-B554-BA69AF37FBEF}" type="presOf" srcId="{CFFA6198-0D35-47F2-9B09-4C3BAF59DCDA}" destId="{242D29CE-B01A-43E4-9B4A-D446E45BF588}" srcOrd="0" destOrd="0" presId="urn:microsoft.com/office/officeart/2005/8/layout/vList2"/>
    <dgm:cxn modelId="{87168BD2-DCA4-4A28-BC76-91469D83D433}" type="presParOf" srcId="{242D29CE-B01A-43E4-9B4A-D446E45BF588}" destId="{8CFCB981-F9DC-4290-B2EE-85BC8B8B28FB}" srcOrd="0" destOrd="0" presId="urn:microsoft.com/office/officeart/2005/8/layout/vList2"/>
    <dgm:cxn modelId="{C32138EE-0F57-4887-A229-BC63D2392C00}" type="presParOf" srcId="{242D29CE-B01A-43E4-9B4A-D446E45BF588}" destId="{49975078-298D-4979-9BA6-947F7A0DA827}" srcOrd="1" destOrd="0" presId="urn:microsoft.com/office/officeart/2005/8/layout/vList2"/>
    <dgm:cxn modelId="{E7C92692-A710-4F80-AEDD-737D94CBF447}" type="presParOf" srcId="{242D29CE-B01A-43E4-9B4A-D446E45BF588}" destId="{E37D854F-BAF1-4032-81AF-54BB90C0D024}" srcOrd="2" destOrd="0" presId="urn:microsoft.com/office/officeart/2005/8/layout/vList2"/>
    <dgm:cxn modelId="{C7D82351-0BDF-43D6-923E-20C446B5B3EC}" type="presParOf" srcId="{242D29CE-B01A-43E4-9B4A-D446E45BF588}" destId="{EF548B40-478B-4B47-BE66-1393A92236B2}" srcOrd="3" destOrd="0" presId="urn:microsoft.com/office/officeart/2005/8/layout/vList2"/>
    <dgm:cxn modelId="{DFD1F2A0-C6BF-4452-BD7C-5A6272979234}" type="presParOf" srcId="{242D29CE-B01A-43E4-9B4A-D446E45BF588}" destId="{19DB6F8D-A9E7-474E-8CC8-6A7BB67ADABA}" srcOrd="4" destOrd="0" presId="urn:microsoft.com/office/officeart/2005/8/layout/vList2"/>
    <dgm:cxn modelId="{D052322A-9E48-4BD5-9487-B9D04CA886C0}" type="presParOf" srcId="{242D29CE-B01A-43E4-9B4A-D446E45BF588}" destId="{22FE1BBB-00FD-4CC4-8F3C-0D4B3B6085A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4E0F934-D2EC-4289-A9D3-DF1F6F30D309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AEFA659-836F-4AB1-9177-903F580CB71C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b="1" dirty="0"/>
            <a:t>знаходження найбільш вдалих і розумних комбінацій застосовуваних методів впливу, відповідних до специфіки регульованих сфер національної економіки;</a:t>
          </a:r>
          <a:endParaRPr lang="en-US" dirty="0"/>
        </a:p>
      </dgm:t>
    </dgm:pt>
    <dgm:pt modelId="{533C4D95-11F7-4AFE-97DD-A45CB6DF449A}" type="parTrans" cxnId="{6790E49B-0E91-4DA7-BCA6-D439B5538043}">
      <dgm:prSet/>
      <dgm:spPr/>
      <dgm:t>
        <a:bodyPr/>
        <a:lstStyle/>
        <a:p>
          <a:endParaRPr lang="en-US"/>
        </a:p>
      </dgm:t>
    </dgm:pt>
    <dgm:pt modelId="{EDBA7701-CFEB-4904-BE82-F067F5D50F25}" type="sibTrans" cxnId="{6790E49B-0E91-4DA7-BCA6-D439B5538043}">
      <dgm:prSet/>
      <dgm:spPr/>
      <dgm:t>
        <a:bodyPr/>
        <a:lstStyle/>
        <a:p>
          <a:endParaRPr lang="en-US"/>
        </a:p>
      </dgm:t>
    </dgm:pt>
    <dgm:pt modelId="{F969E59B-9E31-404D-B272-06107D2CBD0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b="1"/>
            <a:t>облік можливих негативних наслідків у взаємопов’язаних сферах економіки.</a:t>
          </a:r>
          <a:endParaRPr lang="en-US"/>
        </a:p>
      </dgm:t>
    </dgm:pt>
    <dgm:pt modelId="{BBEDDFF1-C634-41F6-879B-9F7211500C69}" type="parTrans" cxnId="{5FC704FF-453E-4156-ADA4-7C8773FA2499}">
      <dgm:prSet/>
      <dgm:spPr/>
      <dgm:t>
        <a:bodyPr/>
        <a:lstStyle/>
        <a:p>
          <a:endParaRPr lang="en-US"/>
        </a:p>
      </dgm:t>
    </dgm:pt>
    <dgm:pt modelId="{B83639D1-4060-49BB-AEB0-76ACABF753C1}" type="sibTrans" cxnId="{5FC704FF-453E-4156-ADA4-7C8773FA2499}">
      <dgm:prSet/>
      <dgm:spPr/>
      <dgm:t>
        <a:bodyPr/>
        <a:lstStyle/>
        <a:p>
          <a:endParaRPr lang="en-US"/>
        </a:p>
      </dgm:t>
    </dgm:pt>
    <dgm:pt modelId="{D6D8132D-578C-46AD-8E73-D0DA83FD7F0D}">
      <dgm:prSet/>
      <dgm:spPr/>
      <dgm:t>
        <a:bodyPr/>
        <a:lstStyle/>
        <a:p>
          <a:r>
            <a:rPr lang="uk-UA" b="1"/>
            <a:t>Окремі інструменти державної економічної політики можуть застосовуватись для різних цілей, у різних комбінаціях і з різним ступенем інтенсивності. </a:t>
          </a:r>
          <a:endParaRPr lang="en-US"/>
        </a:p>
      </dgm:t>
    </dgm:pt>
    <dgm:pt modelId="{DC4D0ABE-D3B3-42F2-B343-86A7A644BE79}" type="parTrans" cxnId="{BAA7EB60-8333-4E2C-9399-1771AE897374}">
      <dgm:prSet/>
      <dgm:spPr/>
      <dgm:t>
        <a:bodyPr/>
        <a:lstStyle/>
        <a:p>
          <a:endParaRPr lang="en-US"/>
        </a:p>
      </dgm:t>
    </dgm:pt>
    <dgm:pt modelId="{7B603B65-69A2-4BF4-BF92-21C7FBED23CD}" type="sibTrans" cxnId="{BAA7EB60-8333-4E2C-9399-1771AE897374}">
      <dgm:prSet/>
      <dgm:spPr/>
      <dgm:t>
        <a:bodyPr/>
        <a:lstStyle/>
        <a:p>
          <a:endParaRPr lang="en-US"/>
        </a:p>
      </dgm:t>
    </dgm:pt>
    <dgm:pt modelId="{89C12171-4EE1-4828-90EF-C10DAFBFF612}">
      <dgm:prSet/>
      <dgm:spPr/>
      <dgm:t>
        <a:bodyPr/>
        <a:lstStyle/>
        <a:p>
          <a:r>
            <a:rPr lang="uk-UA" b="1"/>
            <a:t>Залежно від характеру цілей буде змінюватися роль того або іншого інструмента в арсеналі засобів державного регулювання у певний період. </a:t>
          </a:r>
          <a:endParaRPr lang="en-US"/>
        </a:p>
      </dgm:t>
    </dgm:pt>
    <dgm:pt modelId="{F3C86EFA-F749-4A89-B2C7-36BFB54C32DB}" type="parTrans" cxnId="{87ED7911-1126-4389-A7DA-6F9285F97EFF}">
      <dgm:prSet/>
      <dgm:spPr/>
      <dgm:t>
        <a:bodyPr/>
        <a:lstStyle/>
        <a:p>
          <a:endParaRPr lang="en-US"/>
        </a:p>
      </dgm:t>
    </dgm:pt>
    <dgm:pt modelId="{16707478-D407-4F23-94F8-FC3C168167FB}" type="sibTrans" cxnId="{87ED7911-1126-4389-A7DA-6F9285F97EFF}">
      <dgm:prSet/>
      <dgm:spPr/>
      <dgm:t>
        <a:bodyPr/>
        <a:lstStyle/>
        <a:p>
          <a:endParaRPr lang="en-US"/>
        </a:p>
      </dgm:t>
    </dgm:pt>
    <dgm:pt modelId="{F7B652F3-E035-4B2D-A098-07874645A5DB}">
      <dgm:prSet/>
      <dgm:spPr/>
      <dgm:t>
        <a:bodyPr/>
        <a:lstStyle/>
        <a:p>
          <a:r>
            <a:rPr lang="uk-UA" b="1"/>
            <a:t>При виборі конкретних методів впливу важливо знати сутність і специфіку кожного методу, структурну співпідпорядкованість різних механізмів і інструментів регулювання, несуперечність у взаємодіях тощо.</a:t>
          </a:r>
          <a:endParaRPr lang="en-US"/>
        </a:p>
      </dgm:t>
    </dgm:pt>
    <dgm:pt modelId="{977A5C3E-DD75-46BA-A1C2-B5DBCDBE2EE4}" type="parTrans" cxnId="{33D3B1F8-B10C-4277-BED4-2A13DEB43C5E}">
      <dgm:prSet/>
      <dgm:spPr/>
      <dgm:t>
        <a:bodyPr/>
        <a:lstStyle/>
        <a:p>
          <a:endParaRPr lang="en-US"/>
        </a:p>
      </dgm:t>
    </dgm:pt>
    <dgm:pt modelId="{40E8465B-3CFA-4958-8421-56F74A8782CB}" type="sibTrans" cxnId="{33D3B1F8-B10C-4277-BED4-2A13DEB43C5E}">
      <dgm:prSet/>
      <dgm:spPr/>
      <dgm:t>
        <a:bodyPr/>
        <a:lstStyle/>
        <a:p>
          <a:endParaRPr lang="en-US"/>
        </a:p>
      </dgm:t>
    </dgm:pt>
    <dgm:pt modelId="{D3755BB2-89E5-4CAB-9ED1-53ADF6EAEC62}" type="pres">
      <dgm:prSet presAssocID="{64E0F934-D2EC-4289-A9D3-DF1F6F30D309}" presName="linear" presStyleCnt="0">
        <dgm:presLayoutVars>
          <dgm:animLvl val="lvl"/>
          <dgm:resizeHandles val="exact"/>
        </dgm:presLayoutVars>
      </dgm:prSet>
      <dgm:spPr/>
    </dgm:pt>
    <dgm:pt modelId="{08A257CB-5761-4ED0-ACF3-E9E4F613F68E}" type="pres">
      <dgm:prSet presAssocID="{6AEFA659-836F-4AB1-9177-903F580CB71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15EEC9F-C321-4EFA-89B8-6062126BC903}" type="pres">
      <dgm:prSet presAssocID="{EDBA7701-CFEB-4904-BE82-F067F5D50F25}" presName="spacer" presStyleCnt="0"/>
      <dgm:spPr/>
    </dgm:pt>
    <dgm:pt modelId="{7BD325F7-0C1C-49D4-A1FC-4503C1109029}" type="pres">
      <dgm:prSet presAssocID="{F969E59B-9E31-404D-B272-06107D2CBD0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5B4C046-BB30-4E72-A704-58C6587BF6F0}" type="pres">
      <dgm:prSet presAssocID="{B83639D1-4060-49BB-AEB0-76ACABF753C1}" presName="spacer" presStyleCnt="0"/>
      <dgm:spPr/>
    </dgm:pt>
    <dgm:pt modelId="{EA5EA102-93B6-449D-BAC4-0CE8C589DF7D}" type="pres">
      <dgm:prSet presAssocID="{D6D8132D-578C-46AD-8E73-D0DA83FD7F0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481E71F-168B-45B3-8EB4-967601291B42}" type="pres">
      <dgm:prSet presAssocID="{7B603B65-69A2-4BF4-BF92-21C7FBED23CD}" presName="spacer" presStyleCnt="0"/>
      <dgm:spPr/>
    </dgm:pt>
    <dgm:pt modelId="{0A977604-3213-4685-9575-23A6449D5C2C}" type="pres">
      <dgm:prSet presAssocID="{89C12171-4EE1-4828-90EF-C10DAFBFF6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11EC12-AA40-4CFE-84AA-5D458D4B918B}" type="pres">
      <dgm:prSet presAssocID="{16707478-D407-4F23-94F8-FC3C168167FB}" presName="spacer" presStyleCnt="0"/>
      <dgm:spPr/>
    </dgm:pt>
    <dgm:pt modelId="{669844A5-6E95-436E-B649-AC9F097A5A36}" type="pres">
      <dgm:prSet presAssocID="{F7B652F3-E035-4B2D-A098-07874645A5D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83F704-CBB9-4CFC-975E-059E5B25EFB1}" type="presOf" srcId="{64E0F934-D2EC-4289-A9D3-DF1F6F30D309}" destId="{D3755BB2-89E5-4CAB-9ED1-53ADF6EAEC62}" srcOrd="0" destOrd="0" presId="urn:microsoft.com/office/officeart/2005/8/layout/vList2"/>
    <dgm:cxn modelId="{87ED7911-1126-4389-A7DA-6F9285F97EFF}" srcId="{64E0F934-D2EC-4289-A9D3-DF1F6F30D309}" destId="{89C12171-4EE1-4828-90EF-C10DAFBFF612}" srcOrd="3" destOrd="0" parTransId="{F3C86EFA-F749-4A89-B2C7-36BFB54C32DB}" sibTransId="{16707478-D407-4F23-94F8-FC3C168167FB}"/>
    <dgm:cxn modelId="{79237313-96FD-4DA1-8141-B0C1C898D049}" type="presOf" srcId="{D6D8132D-578C-46AD-8E73-D0DA83FD7F0D}" destId="{EA5EA102-93B6-449D-BAC4-0CE8C589DF7D}" srcOrd="0" destOrd="0" presId="urn:microsoft.com/office/officeart/2005/8/layout/vList2"/>
    <dgm:cxn modelId="{34CDC630-C44E-4CDA-9463-C33062C69555}" type="presOf" srcId="{F969E59B-9E31-404D-B272-06107D2CBD01}" destId="{7BD325F7-0C1C-49D4-A1FC-4503C1109029}" srcOrd="0" destOrd="0" presId="urn:microsoft.com/office/officeart/2005/8/layout/vList2"/>
    <dgm:cxn modelId="{BAA7EB60-8333-4E2C-9399-1771AE897374}" srcId="{64E0F934-D2EC-4289-A9D3-DF1F6F30D309}" destId="{D6D8132D-578C-46AD-8E73-D0DA83FD7F0D}" srcOrd="2" destOrd="0" parTransId="{DC4D0ABE-D3B3-42F2-B343-86A7A644BE79}" sibTransId="{7B603B65-69A2-4BF4-BF92-21C7FBED23CD}"/>
    <dgm:cxn modelId="{6F173147-146A-4F3F-AEBA-D795D593D950}" type="presOf" srcId="{F7B652F3-E035-4B2D-A098-07874645A5DB}" destId="{669844A5-6E95-436E-B649-AC9F097A5A36}" srcOrd="0" destOrd="0" presId="urn:microsoft.com/office/officeart/2005/8/layout/vList2"/>
    <dgm:cxn modelId="{52A5A36B-AB87-47D7-B065-D770CC043484}" type="presOf" srcId="{6AEFA659-836F-4AB1-9177-903F580CB71C}" destId="{08A257CB-5761-4ED0-ACF3-E9E4F613F68E}" srcOrd="0" destOrd="0" presId="urn:microsoft.com/office/officeart/2005/8/layout/vList2"/>
    <dgm:cxn modelId="{6790E49B-0E91-4DA7-BCA6-D439B5538043}" srcId="{64E0F934-D2EC-4289-A9D3-DF1F6F30D309}" destId="{6AEFA659-836F-4AB1-9177-903F580CB71C}" srcOrd="0" destOrd="0" parTransId="{533C4D95-11F7-4AFE-97DD-A45CB6DF449A}" sibTransId="{EDBA7701-CFEB-4904-BE82-F067F5D50F25}"/>
    <dgm:cxn modelId="{48E5A1F5-795D-43FE-9394-64243A24735E}" type="presOf" srcId="{89C12171-4EE1-4828-90EF-C10DAFBFF612}" destId="{0A977604-3213-4685-9575-23A6449D5C2C}" srcOrd="0" destOrd="0" presId="urn:microsoft.com/office/officeart/2005/8/layout/vList2"/>
    <dgm:cxn modelId="{33D3B1F8-B10C-4277-BED4-2A13DEB43C5E}" srcId="{64E0F934-D2EC-4289-A9D3-DF1F6F30D309}" destId="{F7B652F3-E035-4B2D-A098-07874645A5DB}" srcOrd="4" destOrd="0" parTransId="{977A5C3E-DD75-46BA-A1C2-B5DBCDBE2EE4}" sibTransId="{40E8465B-3CFA-4958-8421-56F74A8782CB}"/>
    <dgm:cxn modelId="{5FC704FF-453E-4156-ADA4-7C8773FA2499}" srcId="{64E0F934-D2EC-4289-A9D3-DF1F6F30D309}" destId="{F969E59B-9E31-404D-B272-06107D2CBD01}" srcOrd="1" destOrd="0" parTransId="{BBEDDFF1-C634-41F6-879B-9F7211500C69}" sibTransId="{B83639D1-4060-49BB-AEB0-76ACABF753C1}"/>
    <dgm:cxn modelId="{5D2AF8B5-DB01-4E61-AE65-F8825481785C}" type="presParOf" srcId="{D3755BB2-89E5-4CAB-9ED1-53ADF6EAEC62}" destId="{08A257CB-5761-4ED0-ACF3-E9E4F613F68E}" srcOrd="0" destOrd="0" presId="urn:microsoft.com/office/officeart/2005/8/layout/vList2"/>
    <dgm:cxn modelId="{5EDF3A93-64AD-4880-BBF9-64C58305C48B}" type="presParOf" srcId="{D3755BB2-89E5-4CAB-9ED1-53ADF6EAEC62}" destId="{015EEC9F-C321-4EFA-89B8-6062126BC903}" srcOrd="1" destOrd="0" presId="urn:microsoft.com/office/officeart/2005/8/layout/vList2"/>
    <dgm:cxn modelId="{01D867D6-DEAB-4B51-91DB-0F4B3CF57A40}" type="presParOf" srcId="{D3755BB2-89E5-4CAB-9ED1-53ADF6EAEC62}" destId="{7BD325F7-0C1C-49D4-A1FC-4503C1109029}" srcOrd="2" destOrd="0" presId="urn:microsoft.com/office/officeart/2005/8/layout/vList2"/>
    <dgm:cxn modelId="{A820B156-638A-4AF7-803F-E4467FA7A4F9}" type="presParOf" srcId="{D3755BB2-89E5-4CAB-9ED1-53ADF6EAEC62}" destId="{15B4C046-BB30-4E72-A704-58C6587BF6F0}" srcOrd="3" destOrd="0" presId="urn:microsoft.com/office/officeart/2005/8/layout/vList2"/>
    <dgm:cxn modelId="{D57A6465-6E26-4062-9A29-E8246C8C322A}" type="presParOf" srcId="{D3755BB2-89E5-4CAB-9ED1-53ADF6EAEC62}" destId="{EA5EA102-93B6-449D-BAC4-0CE8C589DF7D}" srcOrd="4" destOrd="0" presId="urn:microsoft.com/office/officeart/2005/8/layout/vList2"/>
    <dgm:cxn modelId="{E0BD312D-60AF-432C-8368-CFE6E471E50B}" type="presParOf" srcId="{D3755BB2-89E5-4CAB-9ED1-53ADF6EAEC62}" destId="{B481E71F-168B-45B3-8EB4-967601291B42}" srcOrd="5" destOrd="0" presId="urn:microsoft.com/office/officeart/2005/8/layout/vList2"/>
    <dgm:cxn modelId="{716CD722-DFB2-460E-8E23-03F0F321DF3A}" type="presParOf" srcId="{D3755BB2-89E5-4CAB-9ED1-53ADF6EAEC62}" destId="{0A977604-3213-4685-9575-23A6449D5C2C}" srcOrd="6" destOrd="0" presId="urn:microsoft.com/office/officeart/2005/8/layout/vList2"/>
    <dgm:cxn modelId="{9BD2742C-7923-4A5C-BDD0-C9A1990C3383}" type="presParOf" srcId="{D3755BB2-89E5-4CAB-9ED1-53ADF6EAEC62}" destId="{0D11EC12-AA40-4CFE-84AA-5D458D4B918B}" srcOrd="7" destOrd="0" presId="urn:microsoft.com/office/officeart/2005/8/layout/vList2"/>
    <dgm:cxn modelId="{268023DC-BFFD-48CA-9558-4D2FBB3FB7D4}" type="presParOf" srcId="{D3755BB2-89E5-4CAB-9ED1-53ADF6EAEC62}" destId="{669844A5-6E95-436E-B649-AC9F097A5A3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100D5-9934-49DB-B9E7-3BC0B7D3D63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8672127-59D5-4300-B8A6-F28EDA5375CB}">
      <dgm:prSet/>
      <dgm:spPr/>
      <dgm:t>
        <a:bodyPr/>
        <a:lstStyle/>
        <a:p>
          <a:r>
            <a:rPr lang="uk-UA" b="1"/>
            <a:t>що наділені широкими функціями й діють на рівні всього світового господарства; </a:t>
          </a:r>
          <a:endParaRPr lang="en-US"/>
        </a:p>
      </dgm:t>
    </dgm:pt>
    <dgm:pt modelId="{72BABA74-F303-4375-8098-976918BD8FD2}" type="parTrans" cxnId="{70DD99A0-6473-4238-BD49-B3A0430CBBF5}">
      <dgm:prSet/>
      <dgm:spPr/>
      <dgm:t>
        <a:bodyPr/>
        <a:lstStyle/>
        <a:p>
          <a:endParaRPr lang="en-US"/>
        </a:p>
      </dgm:t>
    </dgm:pt>
    <dgm:pt modelId="{326AC329-8D3C-492F-8905-AFD51A5C8C28}" type="sibTrans" cxnId="{70DD99A0-6473-4238-BD49-B3A0430CBBF5}">
      <dgm:prSet/>
      <dgm:spPr/>
      <dgm:t>
        <a:bodyPr/>
        <a:lstStyle/>
        <a:p>
          <a:endParaRPr lang="en-US"/>
        </a:p>
      </dgm:t>
    </dgm:pt>
    <dgm:pt modelId="{9400740E-2C05-4A33-87DA-8602A299F879}">
      <dgm:prSet/>
      <dgm:spPr/>
      <dgm:t>
        <a:bodyPr/>
        <a:lstStyle/>
        <a:p>
          <a:r>
            <a:rPr lang="uk-UA" b="1"/>
            <a:t>діяльність яких здійснюється в окремих сферах світового господарства (наприклад, у валютній або зовнішньоторговельній); </a:t>
          </a:r>
          <a:endParaRPr lang="en-US"/>
        </a:p>
      </dgm:t>
    </dgm:pt>
    <dgm:pt modelId="{EAC91AF4-1B07-4481-8322-A0C7B3A52B3D}" type="parTrans" cxnId="{D805EA05-4D91-4520-B71B-66DE14226F02}">
      <dgm:prSet/>
      <dgm:spPr/>
      <dgm:t>
        <a:bodyPr/>
        <a:lstStyle/>
        <a:p>
          <a:endParaRPr lang="en-US"/>
        </a:p>
      </dgm:t>
    </dgm:pt>
    <dgm:pt modelId="{26C11139-6409-44A4-B536-5A5FEA9F3C1E}" type="sibTrans" cxnId="{D805EA05-4D91-4520-B71B-66DE14226F02}">
      <dgm:prSet/>
      <dgm:spPr/>
      <dgm:t>
        <a:bodyPr/>
        <a:lstStyle/>
        <a:p>
          <a:endParaRPr lang="en-US"/>
        </a:p>
      </dgm:t>
    </dgm:pt>
    <dgm:pt modelId="{9EF7BE0C-3DC3-469D-9BD1-BEC1A53B1B9E}">
      <dgm:prSet/>
      <dgm:spPr/>
      <dgm:t>
        <a:bodyPr/>
        <a:lstStyle/>
        <a:p>
          <a:r>
            <a:rPr lang="uk-UA" b="1"/>
            <a:t>поєднують країни, що належать до тієї або іншої групи, наприклад, до промислово розвинених або тих, що розвиваються. </a:t>
          </a:r>
          <a:endParaRPr lang="en-US"/>
        </a:p>
      </dgm:t>
    </dgm:pt>
    <dgm:pt modelId="{E0367196-0188-41EB-9186-37CC297DE2A3}" type="parTrans" cxnId="{9C4E3DB1-7BAA-41C6-A606-77CF9778187B}">
      <dgm:prSet/>
      <dgm:spPr/>
      <dgm:t>
        <a:bodyPr/>
        <a:lstStyle/>
        <a:p>
          <a:endParaRPr lang="en-US"/>
        </a:p>
      </dgm:t>
    </dgm:pt>
    <dgm:pt modelId="{978EFF71-431D-479D-9D52-589E4389D6F0}" type="sibTrans" cxnId="{9C4E3DB1-7BAA-41C6-A606-77CF9778187B}">
      <dgm:prSet/>
      <dgm:spPr/>
      <dgm:t>
        <a:bodyPr/>
        <a:lstStyle/>
        <a:p>
          <a:endParaRPr lang="en-US"/>
        </a:p>
      </dgm:t>
    </dgm:pt>
    <dgm:pt modelId="{7563A5C4-591D-4B50-875C-0774D9F2EA70}">
      <dgm:prSet/>
      <dgm:spPr/>
      <dgm:t>
        <a:bodyPr/>
        <a:lstStyle/>
        <a:p>
          <a:r>
            <a:rPr lang="uk-UA" b="1"/>
            <a:t>які створені за галузевим принципом (ОПЕК або Форум країн - експортерів газу).</a:t>
          </a:r>
          <a:endParaRPr lang="en-US"/>
        </a:p>
      </dgm:t>
    </dgm:pt>
    <dgm:pt modelId="{1DB16BFE-D054-4578-BE9A-8945D3EE13C6}" type="parTrans" cxnId="{8D6AACC5-323E-4B02-8D7E-E36CD2565BA0}">
      <dgm:prSet/>
      <dgm:spPr/>
      <dgm:t>
        <a:bodyPr/>
        <a:lstStyle/>
        <a:p>
          <a:endParaRPr lang="en-US"/>
        </a:p>
      </dgm:t>
    </dgm:pt>
    <dgm:pt modelId="{383B536E-2A66-4E2A-B6F0-06AC8BFEFB8A}" type="sibTrans" cxnId="{8D6AACC5-323E-4B02-8D7E-E36CD2565BA0}">
      <dgm:prSet/>
      <dgm:spPr/>
      <dgm:t>
        <a:bodyPr/>
        <a:lstStyle/>
        <a:p>
          <a:endParaRPr lang="en-US"/>
        </a:p>
      </dgm:t>
    </dgm:pt>
    <dgm:pt modelId="{012E9C5D-CA92-4F7A-92ED-6C74E39494DF}" type="pres">
      <dgm:prSet presAssocID="{521100D5-9934-49DB-B9E7-3BC0B7D3D634}" presName="linear" presStyleCnt="0">
        <dgm:presLayoutVars>
          <dgm:animLvl val="lvl"/>
          <dgm:resizeHandles val="exact"/>
        </dgm:presLayoutVars>
      </dgm:prSet>
      <dgm:spPr/>
    </dgm:pt>
    <dgm:pt modelId="{605C3B05-DB31-477E-9E1E-A7EFA416CDFC}" type="pres">
      <dgm:prSet presAssocID="{D8672127-59D5-4300-B8A6-F28EDA5375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BC33E7-963B-455A-B5BC-1E6F52FCD510}" type="pres">
      <dgm:prSet presAssocID="{326AC329-8D3C-492F-8905-AFD51A5C8C28}" presName="spacer" presStyleCnt="0"/>
      <dgm:spPr/>
    </dgm:pt>
    <dgm:pt modelId="{DC3FB861-8421-4107-BA3C-9839CBA7765E}" type="pres">
      <dgm:prSet presAssocID="{9400740E-2C05-4A33-87DA-8602A299F8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8000B6-5800-49A2-B535-4E44949FABAD}" type="pres">
      <dgm:prSet presAssocID="{26C11139-6409-44A4-B536-5A5FEA9F3C1E}" presName="spacer" presStyleCnt="0"/>
      <dgm:spPr/>
    </dgm:pt>
    <dgm:pt modelId="{2BB6B491-D5ED-4635-B52B-068F3C52CF6E}" type="pres">
      <dgm:prSet presAssocID="{9EF7BE0C-3DC3-469D-9BD1-BEC1A53B1B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10862E-5439-4D2D-B893-EF143A850C00}" type="pres">
      <dgm:prSet presAssocID="{978EFF71-431D-479D-9D52-589E4389D6F0}" presName="spacer" presStyleCnt="0"/>
      <dgm:spPr/>
    </dgm:pt>
    <dgm:pt modelId="{737F18CF-EC3F-47E9-831D-EDDA993A85FF}" type="pres">
      <dgm:prSet presAssocID="{7563A5C4-591D-4B50-875C-0774D9F2EA7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805EA05-4D91-4520-B71B-66DE14226F02}" srcId="{521100D5-9934-49DB-B9E7-3BC0B7D3D634}" destId="{9400740E-2C05-4A33-87DA-8602A299F879}" srcOrd="1" destOrd="0" parTransId="{EAC91AF4-1B07-4481-8322-A0C7B3A52B3D}" sibTransId="{26C11139-6409-44A4-B536-5A5FEA9F3C1E}"/>
    <dgm:cxn modelId="{A031C50A-00A1-4E8F-8D35-6DC5F7BA0472}" type="presOf" srcId="{9400740E-2C05-4A33-87DA-8602A299F879}" destId="{DC3FB861-8421-4107-BA3C-9839CBA7765E}" srcOrd="0" destOrd="0" presId="urn:microsoft.com/office/officeart/2005/8/layout/vList2"/>
    <dgm:cxn modelId="{88CBBC2E-9C40-4C7A-A0A5-6078FFC8B93A}" type="presOf" srcId="{7563A5C4-591D-4B50-875C-0774D9F2EA70}" destId="{737F18CF-EC3F-47E9-831D-EDDA993A85FF}" srcOrd="0" destOrd="0" presId="urn:microsoft.com/office/officeart/2005/8/layout/vList2"/>
    <dgm:cxn modelId="{69500F64-D606-4BA0-8E0B-7746A0CF1B81}" type="presOf" srcId="{D8672127-59D5-4300-B8A6-F28EDA5375CB}" destId="{605C3B05-DB31-477E-9E1E-A7EFA416CDFC}" srcOrd="0" destOrd="0" presId="urn:microsoft.com/office/officeart/2005/8/layout/vList2"/>
    <dgm:cxn modelId="{C9058547-2E16-433B-83EB-8C979FB44947}" type="presOf" srcId="{9EF7BE0C-3DC3-469D-9BD1-BEC1A53B1B9E}" destId="{2BB6B491-D5ED-4635-B52B-068F3C52CF6E}" srcOrd="0" destOrd="0" presId="urn:microsoft.com/office/officeart/2005/8/layout/vList2"/>
    <dgm:cxn modelId="{846C1E95-A374-4214-90B7-BBD8A942C4AB}" type="presOf" srcId="{521100D5-9934-49DB-B9E7-3BC0B7D3D634}" destId="{012E9C5D-CA92-4F7A-92ED-6C74E39494DF}" srcOrd="0" destOrd="0" presId="urn:microsoft.com/office/officeart/2005/8/layout/vList2"/>
    <dgm:cxn modelId="{70DD99A0-6473-4238-BD49-B3A0430CBBF5}" srcId="{521100D5-9934-49DB-B9E7-3BC0B7D3D634}" destId="{D8672127-59D5-4300-B8A6-F28EDA5375CB}" srcOrd="0" destOrd="0" parTransId="{72BABA74-F303-4375-8098-976918BD8FD2}" sibTransId="{326AC329-8D3C-492F-8905-AFD51A5C8C28}"/>
    <dgm:cxn modelId="{9C4E3DB1-7BAA-41C6-A606-77CF9778187B}" srcId="{521100D5-9934-49DB-B9E7-3BC0B7D3D634}" destId="{9EF7BE0C-3DC3-469D-9BD1-BEC1A53B1B9E}" srcOrd="2" destOrd="0" parTransId="{E0367196-0188-41EB-9186-37CC297DE2A3}" sibTransId="{978EFF71-431D-479D-9D52-589E4389D6F0}"/>
    <dgm:cxn modelId="{8D6AACC5-323E-4B02-8D7E-E36CD2565BA0}" srcId="{521100D5-9934-49DB-B9E7-3BC0B7D3D634}" destId="{7563A5C4-591D-4B50-875C-0774D9F2EA70}" srcOrd="3" destOrd="0" parTransId="{1DB16BFE-D054-4578-BE9A-8945D3EE13C6}" sibTransId="{383B536E-2A66-4E2A-B6F0-06AC8BFEFB8A}"/>
    <dgm:cxn modelId="{58C9BB51-3DAE-4B7A-A602-D61BC85F4607}" type="presParOf" srcId="{012E9C5D-CA92-4F7A-92ED-6C74E39494DF}" destId="{605C3B05-DB31-477E-9E1E-A7EFA416CDFC}" srcOrd="0" destOrd="0" presId="urn:microsoft.com/office/officeart/2005/8/layout/vList2"/>
    <dgm:cxn modelId="{1178A6E9-0658-4683-9EAA-6EFAD1E67230}" type="presParOf" srcId="{012E9C5D-CA92-4F7A-92ED-6C74E39494DF}" destId="{2BBC33E7-963B-455A-B5BC-1E6F52FCD510}" srcOrd="1" destOrd="0" presId="urn:microsoft.com/office/officeart/2005/8/layout/vList2"/>
    <dgm:cxn modelId="{6E7918F4-DAD0-4EC7-86CC-3B2F236A8835}" type="presParOf" srcId="{012E9C5D-CA92-4F7A-92ED-6C74E39494DF}" destId="{DC3FB861-8421-4107-BA3C-9839CBA7765E}" srcOrd="2" destOrd="0" presId="urn:microsoft.com/office/officeart/2005/8/layout/vList2"/>
    <dgm:cxn modelId="{D331CEAF-F52C-4563-8865-1238F7D1F9A1}" type="presParOf" srcId="{012E9C5D-CA92-4F7A-92ED-6C74E39494DF}" destId="{A28000B6-5800-49A2-B535-4E44949FABAD}" srcOrd="3" destOrd="0" presId="urn:microsoft.com/office/officeart/2005/8/layout/vList2"/>
    <dgm:cxn modelId="{020EEE72-BABD-4827-8A04-DBF418CC27CE}" type="presParOf" srcId="{012E9C5D-CA92-4F7A-92ED-6C74E39494DF}" destId="{2BB6B491-D5ED-4635-B52B-068F3C52CF6E}" srcOrd="4" destOrd="0" presId="urn:microsoft.com/office/officeart/2005/8/layout/vList2"/>
    <dgm:cxn modelId="{C456FC9E-0607-4384-9595-9CA9064E5D3B}" type="presParOf" srcId="{012E9C5D-CA92-4F7A-92ED-6C74E39494DF}" destId="{5B10862E-5439-4D2D-B893-EF143A850C00}" srcOrd="5" destOrd="0" presId="urn:microsoft.com/office/officeart/2005/8/layout/vList2"/>
    <dgm:cxn modelId="{7C4AB68F-8BBE-48BA-8EA4-ADE4552200ED}" type="presParOf" srcId="{012E9C5D-CA92-4F7A-92ED-6C74E39494DF}" destId="{737F18CF-EC3F-47E9-831D-EDDA993A85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9EFB13E-BE62-46F8-BB56-1183BFB49808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E43C913-F8C4-44BB-9B41-63F99441ADFA}">
      <dgm:prSet custT="1"/>
      <dgm:spPr/>
      <dgm:t>
        <a:bodyPr/>
        <a:lstStyle/>
        <a:p>
          <a:r>
            <a:rPr lang="uk-UA" sz="1100" b="1" dirty="0"/>
            <a:t>засоби фінансової (бюджетної, фіскальної) політики. Фінансова політика — багатопланове поняття, яке з одного боку є сукупність заходів прямого впливу з реалізації бюджетно-податкових, фіскальних цілей економічної політики, а з іншого — реалізація фінансових заходів, що є частиною державної економічної політики в цілому;</a:t>
          </a:r>
          <a:endParaRPr lang="en-US" sz="1100" dirty="0"/>
        </a:p>
      </dgm:t>
    </dgm:pt>
    <dgm:pt modelId="{24894942-D838-40C2-9186-662E718F823C}" type="parTrans" cxnId="{4B32956F-6924-4D41-B26B-237090BF654B}">
      <dgm:prSet/>
      <dgm:spPr/>
      <dgm:t>
        <a:bodyPr/>
        <a:lstStyle/>
        <a:p>
          <a:endParaRPr lang="en-US" sz="4400"/>
        </a:p>
      </dgm:t>
    </dgm:pt>
    <dgm:pt modelId="{ABF1CC84-59A6-4C6A-9B6F-C278F7E047DC}" type="sibTrans" cxnId="{4B32956F-6924-4D41-B26B-237090BF654B}">
      <dgm:prSet/>
      <dgm:spPr/>
      <dgm:t>
        <a:bodyPr/>
        <a:lstStyle/>
        <a:p>
          <a:endParaRPr lang="en-US" sz="4400"/>
        </a:p>
      </dgm:t>
    </dgm:pt>
    <dgm:pt modelId="{AF31116E-191F-4526-8D60-80CB4D8B0C9F}">
      <dgm:prSet custT="1"/>
      <dgm:spPr/>
      <dgm:t>
        <a:bodyPr/>
        <a:lstStyle/>
        <a:p>
          <a:r>
            <a:rPr lang="uk-UA" sz="1100" b="1" dirty="0"/>
            <a:t>засоби грошово-кредитної політики. Грошово-кредитна політика (у порівнянні з фінансовими заходами) відноситься до заходів непрямого впливу. Якщо фінансову політику проводить у першу чергу Міністерство фінансів, яке є складовою ланкою уряду, то грошово-кредитна політика реалізується Центробанком, який має відносну незалежність від законодавчої й виконавчої влади;</a:t>
          </a:r>
          <a:endParaRPr lang="en-US" sz="1100" dirty="0"/>
        </a:p>
      </dgm:t>
    </dgm:pt>
    <dgm:pt modelId="{08015181-70A5-483A-86C3-19261F1154F6}" type="parTrans" cxnId="{D863E755-4F4E-46AF-BBC8-3FEEF6C2DFDF}">
      <dgm:prSet/>
      <dgm:spPr/>
      <dgm:t>
        <a:bodyPr/>
        <a:lstStyle/>
        <a:p>
          <a:endParaRPr lang="en-US" sz="4400"/>
        </a:p>
      </dgm:t>
    </dgm:pt>
    <dgm:pt modelId="{51BFBAC9-BF95-4C44-8249-BEAA7673560E}" type="sibTrans" cxnId="{D863E755-4F4E-46AF-BBC8-3FEEF6C2DFDF}">
      <dgm:prSet/>
      <dgm:spPr/>
      <dgm:t>
        <a:bodyPr/>
        <a:lstStyle/>
        <a:p>
          <a:endParaRPr lang="en-US" sz="4400"/>
        </a:p>
      </dgm:t>
    </dgm:pt>
    <dgm:pt modelId="{327FAE58-A37C-4B72-8C97-F3163A234BA4}">
      <dgm:prSet custT="1"/>
      <dgm:spPr/>
      <dgm:t>
        <a:bodyPr/>
        <a:lstStyle/>
        <a:p>
          <a:r>
            <a:rPr lang="uk-UA" sz="1100" b="1" dirty="0"/>
            <a:t>прогнозування, планування й програмування економіки. Складання прогнозів, індикативних планів і програм як спосіб непрямого державного впливу має рекомендаційний характер для приватного сектору й орієнтоване на забезпечення ділових кіл інформацією, що дозволяє вибрати кращий шлях реалізації поточних і перспективних завдань;</a:t>
          </a:r>
          <a:endParaRPr lang="en-US" sz="1100" dirty="0"/>
        </a:p>
      </dgm:t>
    </dgm:pt>
    <dgm:pt modelId="{987D6194-9EBF-4E9E-93AA-EE8A30B3D978}" type="parTrans" cxnId="{4FE62974-4384-48FB-9ECD-7E43E27EE77E}">
      <dgm:prSet/>
      <dgm:spPr/>
      <dgm:t>
        <a:bodyPr/>
        <a:lstStyle/>
        <a:p>
          <a:endParaRPr lang="en-US" sz="4400"/>
        </a:p>
      </dgm:t>
    </dgm:pt>
    <dgm:pt modelId="{6F0FC8F3-DAED-4149-AD64-AFD24387275A}" type="sibTrans" cxnId="{4FE62974-4384-48FB-9ECD-7E43E27EE77E}">
      <dgm:prSet/>
      <dgm:spPr/>
      <dgm:t>
        <a:bodyPr/>
        <a:lstStyle/>
        <a:p>
          <a:endParaRPr lang="en-US" sz="4400"/>
        </a:p>
      </dgm:t>
    </dgm:pt>
    <dgm:pt modelId="{F4B24343-5B39-44B5-BE58-AB9129807BDC}">
      <dgm:prSet custT="1"/>
      <dgm:spPr/>
      <dgm:t>
        <a:bodyPr/>
        <a:lstStyle/>
        <a:p>
          <a:r>
            <a:rPr lang="uk-UA" sz="1100" b="1" dirty="0"/>
            <a:t>вплив державного сектору економіки.</a:t>
          </a:r>
          <a:endParaRPr lang="en-US" sz="1100" dirty="0"/>
        </a:p>
      </dgm:t>
    </dgm:pt>
    <dgm:pt modelId="{900F2707-A3EE-49AB-BDE8-F1777150BAB3}" type="parTrans" cxnId="{A6D65745-D6CF-4384-B40E-A6691AB7886E}">
      <dgm:prSet/>
      <dgm:spPr/>
      <dgm:t>
        <a:bodyPr/>
        <a:lstStyle/>
        <a:p>
          <a:endParaRPr lang="en-US" sz="4400"/>
        </a:p>
      </dgm:t>
    </dgm:pt>
    <dgm:pt modelId="{0108F96D-9BB2-471B-82DF-C87E656C4AF7}" type="sibTrans" cxnId="{A6D65745-D6CF-4384-B40E-A6691AB7886E}">
      <dgm:prSet/>
      <dgm:spPr/>
      <dgm:t>
        <a:bodyPr/>
        <a:lstStyle/>
        <a:p>
          <a:endParaRPr lang="en-US" sz="4400"/>
        </a:p>
      </dgm:t>
    </dgm:pt>
    <dgm:pt modelId="{B820AA93-C7E6-4D21-AEDD-1312F9155A5F}" type="pres">
      <dgm:prSet presAssocID="{F9EFB13E-BE62-46F8-BB56-1183BFB49808}" presName="linear" presStyleCnt="0">
        <dgm:presLayoutVars>
          <dgm:dir/>
          <dgm:animLvl val="lvl"/>
          <dgm:resizeHandles val="exact"/>
        </dgm:presLayoutVars>
      </dgm:prSet>
      <dgm:spPr/>
    </dgm:pt>
    <dgm:pt modelId="{3753FAB4-309B-468F-9EF2-6651695B34E7}" type="pres">
      <dgm:prSet presAssocID="{EE43C913-F8C4-44BB-9B41-63F99441ADFA}" presName="parentLin" presStyleCnt="0"/>
      <dgm:spPr/>
    </dgm:pt>
    <dgm:pt modelId="{E031D232-5CB1-481D-AC3B-B7F48F9DFCC7}" type="pres">
      <dgm:prSet presAssocID="{EE43C913-F8C4-44BB-9B41-63F99441ADFA}" presName="parentLeftMargin" presStyleLbl="node1" presStyleIdx="0" presStyleCnt="4"/>
      <dgm:spPr/>
    </dgm:pt>
    <dgm:pt modelId="{84368444-5DE6-42F5-873F-D034094CBE07}" type="pres">
      <dgm:prSet presAssocID="{EE43C913-F8C4-44BB-9B41-63F99441ADFA}" presName="parentText" presStyleLbl="node1" presStyleIdx="0" presStyleCnt="4" custScaleX="139556">
        <dgm:presLayoutVars>
          <dgm:chMax val="0"/>
          <dgm:bulletEnabled val="1"/>
        </dgm:presLayoutVars>
      </dgm:prSet>
      <dgm:spPr/>
    </dgm:pt>
    <dgm:pt modelId="{64912709-560F-4791-B685-1C4563E5A4D6}" type="pres">
      <dgm:prSet presAssocID="{EE43C913-F8C4-44BB-9B41-63F99441ADFA}" presName="negativeSpace" presStyleCnt="0"/>
      <dgm:spPr/>
    </dgm:pt>
    <dgm:pt modelId="{E1D7FBDF-9CE1-492D-88C3-983ABF5FAF5A}" type="pres">
      <dgm:prSet presAssocID="{EE43C913-F8C4-44BB-9B41-63F99441ADFA}" presName="childText" presStyleLbl="conFgAcc1" presStyleIdx="0" presStyleCnt="4">
        <dgm:presLayoutVars>
          <dgm:bulletEnabled val="1"/>
        </dgm:presLayoutVars>
      </dgm:prSet>
      <dgm:spPr/>
    </dgm:pt>
    <dgm:pt modelId="{48BE36EA-797A-4C97-85A9-966C53303532}" type="pres">
      <dgm:prSet presAssocID="{ABF1CC84-59A6-4C6A-9B6F-C278F7E047DC}" presName="spaceBetweenRectangles" presStyleCnt="0"/>
      <dgm:spPr/>
    </dgm:pt>
    <dgm:pt modelId="{8442122F-CB68-4760-B012-A90FF9913B2E}" type="pres">
      <dgm:prSet presAssocID="{AF31116E-191F-4526-8D60-80CB4D8B0C9F}" presName="parentLin" presStyleCnt="0"/>
      <dgm:spPr/>
    </dgm:pt>
    <dgm:pt modelId="{8D97EBAD-4EE8-4B5B-93A8-9778244BE20A}" type="pres">
      <dgm:prSet presAssocID="{AF31116E-191F-4526-8D60-80CB4D8B0C9F}" presName="parentLeftMargin" presStyleLbl="node1" presStyleIdx="0" presStyleCnt="4"/>
      <dgm:spPr/>
    </dgm:pt>
    <dgm:pt modelId="{DA028658-9052-440C-8F91-E229A4C0E42C}" type="pres">
      <dgm:prSet presAssocID="{AF31116E-191F-4526-8D60-80CB4D8B0C9F}" presName="parentText" presStyleLbl="node1" presStyleIdx="1" presStyleCnt="4" custScaleX="139556">
        <dgm:presLayoutVars>
          <dgm:chMax val="0"/>
          <dgm:bulletEnabled val="1"/>
        </dgm:presLayoutVars>
      </dgm:prSet>
      <dgm:spPr/>
    </dgm:pt>
    <dgm:pt modelId="{CA17BBE1-56AF-413E-8235-E9B8804DFB09}" type="pres">
      <dgm:prSet presAssocID="{AF31116E-191F-4526-8D60-80CB4D8B0C9F}" presName="negativeSpace" presStyleCnt="0"/>
      <dgm:spPr/>
    </dgm:pt>
    <dgm:pt modelId="{ABCF8E54-9B42-4EFD-9AED-673E8580C3CD}" type="pres">
      <dgm:prSet presAssocID="{AF31116E-191F-4526-8D60-80CB4D8B0C9F}" presName="childText" presStyleLbl="conFgAcc1" presStyleIdx="1" presStyleCnt="4">
        <dgm:presLayoutVars>
          <dgm:bulletEnabled val="1"/>
        </dgm:presLayoutVars>
      </dgm:prSet>
      <dgm:spPr/>
    </dgm:pt>
    <dgm:pt modelId="{10F2414F-9BB8-4472-B450-30E26C7DE3EC}" type="pres">
      <dgm:prSet presAssocID="{51BFBAC9-BF95-4C44-8249-BEAA7673560E}" presName="spaceBetweenRectangles" presStyleCnt="0"/>
      <dgm:spPr/>
    </dgm:pt>
    <dgm:pt modelId="{D88DDB8A-3943-46A4-A459-7241054CE748}" type="pres">
      <dgm:prSet presAssocID="{327FAE58-A37C-4B72-8C97-F3163A234BA4}" presName="parentLin" presStyleCnt="0"/>
      <dgm:spPr/>
    </dgm:pt>
    <dgm:pt modelId="{B79A2A4E-44EB-4FFE-B47E-7C2E5953D9A8}" type="pres">
      <dgm:prSet presAssocID="{327FAE58-A37C-4B72-8C97-F3163A234BA4}" presName="parentLeftMargin" presStyleLbl="node1" presStyleIdx="1" presStyleCnt="4"/>
      <dgm:spPr/>
    </dgm:pt>
    <dgm:pt modelId="{32332E8B-7F74-4A21-BDF2-4C8B8A8FE425}" type="pres">
      <dgm:prSet presAssocID="{327FAE58-A37C-4B72-8C97-F3163A234BA4}" presName="parentText" presStyleLbl="node1" presStyleIdx="2" presStyleCnt="4" custScaleX="139556">
        <dgm:presLayoutVars>
          <dgm:chMax val="0"/>
          <dgm:bulletEnabled val="1"/>
        </dgm:presLayoutVars>
      </dgm:prSet>
      <dgm:spPr/>
    </dgm:pt>
    <dgm:pt modelId="{6D71CEEE-4460-41D0-AE27-82A9D1A813B2}" type="pres">
      <dgm:prSet presAssocID="{327FAE58-A37C-4B72-8C97-F3163A234BA4}" presName="negativeSpace" presStyleCnt="0"/>
      <dgm:spPr/>
    </dgm:pt>
    <dgm:pt modelId="{28D8412D-BF64-4809-B6FB-E16846635A67}" type="pres">
      <dgm:prSet presAssocID="{327FAE58-A37C-4B72-8C97-F3163A234BA4}" presName="childText" presStyleLbl="conFgAcc1" presStyleIdx="2" presStyleCnt="4">
        <dgm:presLayoutVars>
          <dgm:bulletEnabled val="1"/>
        </dgm:presLayoutVars>
      </dgm:prSet>
      <dgm:spPr/>
    </dgm:pt>
    <dgm:pt modelId="{42E193CE-7051-42AD-BD6C-B2BD7418EE74}" type="pres">
      <dgm:prSet presAssocID="{6F0FC8F3-DAED-4149-AD64-AFD24387275A}" presName="spaceBetweenRectangles" presStyleCnt="0"/>
      <dgm:spPr/>
    </dgm:pt>
    <dgm:pt modelId="{31B692A6-A729-4ACB-9239-089BCB4F56DC}" type="pres">
      <dgm:prSet presAssocID="{F4B24343-5B39-44B5-BE58-AB9129807BDC}" presName="parentLin" presStyleCnt="0"/>
      <dgm:spPr/>
    </dgm:pt>
    <dgm:pt modelId="{814C01EA-8E3C-4E05-9CFB-72C5AF6FDBA3}" type="pres">
      <dgm:prSet presAssocID="{F4B24343-5B39-44B5-BE58-AB9129807BDC}" presName="parentLeftMargin" presStyleLbl="node1" presStyleIdx="2" presStyleCnt="4"/>
      <dgm:spPr/>
    </dgm:pt>
    <dgm:pt modelId="{2FB3F765-0D18-4B69-8559-DB12546BA8E5}" type="pres">
      <dgm:prSet presAssocID="{F4B24343-5B39-44B5-BE58-AB9129807BDC}" presName="parentText" presStyleLbl="node1" presStyleIdx="3" presStyleCnt="4" custScaleX="139556">
        <dgm:presLayoutVars>
          <dgm:chMax val="0"/>
          <dgm:bulletEnabled val="1"/>
        </dgm:presLayoutVars>
      </dgm:prSet>
      <dgm:spPr/>
    </dgm:pt>
    <dgm:pt modelId="{374D2E19-FCBE-4133-BDCA-CF1C0B14AF28}" type="pres">
      <dgm:prSet presAssocID="{F4B24343-5B39-44B5-BE58-AB9129807BDC}" presName="negativeSpace" presStyleCnt="0"/>
      <dgm:spPr/>
    </dgm:pt>
    <dgm:pt modelId="{C31A94F6-5F2F-4A00-8732-4F92CE0F036E}" type="pres">
      <dgm:prSet presAssocID="{F4B24343-5B39-44B5-BE58-AB9129807B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84BB21D-65EA-4787-8572-EDB13C61082C}" type="presOf" srcId="{EE43C913-F8C4-44BB-9B41-63F99441ADFA}" destId="{84368444-5DE6-42F5-873F-D034094CBE07}" srcOrd="1" destOrd="0" presId="urn:microsoft.com/office/officeart/2005/8/layout/list1"/>
    <dgm:cxn modelId="{EE5AB428-1F06-431B-B966-6CB421E3DBB4}" type="presOf" srcId="{F4B24343-5B39-44B5-BE58-AB9129807BDC}" destId="{814C01EA-8E3C-4E05-9CFB-72C5AF6FDBA3}" srcOrd="0" destOrd="0" presId="urn:microsoft.com/office/officeart/2005/8/layout/list1"/>
    <dgm:cxn modelId="{3D6DC744-1F0D-475F-928D-D6560EC8AB59}" type="presOf" srcId="{AF31116E-191F-4526-8D60-80CB4D8B0C9F}" destId="{8D97EBAD-4EE8-4B5B-93A8-9778244BE20A}" srcOrd="0" destOrd="0" presId="urn:microsoft.com/office/officeart/2005/8/layout/list1"/>
    <dgm:cxn modelId="{A6D65745-D6CF-4384-B40E-A6691AB7886E}" srcId="{F9EFB13E-BE62-46F8-BB56-1183BFB49808}" destId="{F4B24343-5B39-44B5-BE58-AB9129807BDC}" srcOrd="3" destOrd="0" parTransId="{900F2707-A3EE-49AB-BDE8-F1777150BAB3}" sibTransId="{0108F96D-9BB2-471B-82DF-C87E656C4AF7}"/>
    <dgm:cxn modelId="{4B32956F-6924-4D41-B26B-237090BF654B}" srcId="{F9EFB13E-BE62-46F8-BB56-1183BFB49808}" destId="{EE43C913-F8C4-44BB-9B41-63F99441ADFA}" srcOrd="0" destOrd="0" parTransId="{24894942-D838-40C2-9186-662E718F823C}" sibTransId="{ABF1CC84-59A6-4C6A-9B6F-C278F7E047DC}"/>
    <dgm:cxn modelId="{4FE62974-4384-48FB-9ECD-7E43E27EE77E}" srcId="{F9EFB13E-BE62-46F8-BB56-1183BFB49808}" destId="{327FAE58-A37C-4B72-8C97-F3163A234BA4}" srcOrd="2" destOrd="0" parTransId="{987D6194-9EBF-4E9E-93AA-EE8A30B3D978}" sibTransId="{6F0FC8F3-DAED-4149-AD64-AFD24387275A}"/>
    <dgm:cxn modelId="{D863E755-4F4E-46AF-BBC8-3FEEF6C2DFDF}" srcId="{F9EFB13E-BE62-46F8-BB56-1183BFB49808}" destId="{AF31116E-191F-4526-8D60-80CB4D8B0C9F}" srcOrd="1" destOrd="0" parTransId="{08015181-70A5-483A-86C3-19261F1154F6}" sibTransId="{51BFBAC9-BF95-4C44-8249-BEAA7673560E}"/>
    <dgm:cxn modelId="{30AF83A0-20D0-481E-A4C6-EE73CF38125D}" type="presOf" srcId="{F9EFB13E-BE62-46F8-BB56-1183BFB49808}" destId="{B820AA93-C7E6-4D21-AEDD-1312F9155A5F}" srcOrd="0" destOrd="0" presId="urn:microsoft.com/office/officeart/2005/8/layout/list1"/>
    <dgm:cxn modelId="{2CE4D8A4-9E43-4749-8346-63172CFF85C5}" type="presOf" srcId="{AF31116E-191F-4526-8D60-80CB4D8B0C9F}" destId="{DA028658-9052-440C-8F91-E229A4C0E42C}" srcOrd="1" destOrd="0" presId="urn:microsoft.com/office/officeart/2005/8/layout/list1"/>
    <dgm:cxn modelId="{76FFFDAB-6279-4093-96A8-FE58627F7885}" type="presOf" srcId="{327FAE58-A37C-4B72-8C97-F3163A234BA4}" destId="{B79A2A4E-44EB-4FFE-B47E-7C2E5953D9A8}" srcOrd="0" destOrd="0" presId="urn:microsoft.com/office/officeart/2005/8/layout/list1"/>
    <dgm:cxn modelId="{5813AEC5-02ED-4EE7-A417-3F1FC06F9573}" type="presOf" srcId="{EE43C913-F8C4-44BB-9B41-63F99441ADFA}" destId="{E031D232-5CB1-481D-AC3B-B7F48F9DFCC7}" srcOrd="0" destOrd="0" presId="urn:microsoft.com/office/officeart/2005/8/layout/list1"/>
    <dgm:cxn modelId="{7331D3DF-47FF-4FBA-9231-6548FF3313E9}" type="presOf" srcId="{F4B24343-5B39-44B5-BE58-AB9129807BDC}" destId="{2FB3F765-0D18-4B69-8559-DB12546BA8E5}" srcOrd="1" destOrd="0" presId="urn:microsoft.com/office/officeart/2005/8/layout/list1"/>
    <dgm:cxn modelId="{DC99FEE0-73ED-411C-9F9B-65728581FF8C}" type="presOf" srcId="{327FAE58-A37C-4B72-8C97-F3163A234BA4}" destId="{32332E8B-7F74-4A21-BDF2-4C8B8A8FE425}" srcOrd="1" destOrd="0" presId="urn:microsoft.com/office/officeart/2005/8/layout/list1"/>
    <dgm:cxn modelId="{9AC4EA8E-8579-4263-8C77-7ACCD2A67B4E}" type="presParOf" srcId="{B820AA93-C7E6-4D21-AEDD-1312F9155A5F}" destId="{3753FAB4-309B-468F-9EF2-6651695B34E7}" srcOrd="0" destOrd="0" presId="urn:microsoft.com/office/officeart/2005/8/layout/list1"/>
    <dgm:cxn modelId="{1E41A958-A84F-473E-8E0E-EC90C1BA2D31}" type="presParOf" srcId="{3753FAB4-309B-468F-9EF2-6651695B34E7}" destId="{E031D232-5CB1-481D-AC3B-B7F48F9DFCC7}" srcOrd="0" destOrd="0" presId="urn:microsoft.com/office/officeart/2005/8/layout/list1"/>
    <dgm:cxn modelId="{D0759058-66A2-4899-987C-56704AC6C485}" type="presParOf" srcId="{3753FAB4-309B-468F-9EF2-6651695B34E7}" destId="{84368444-5DE6-42F5-873F-D034094CBE07}" srcOrd="1" destOrd="0" presId="urn:microsoft.com/office/officeart/2005/8/layout/list1"/>
    <dgm:cxn modelId="{246917CE-8E3A-442F-BFC2-69395188D3EB}" type="presParOf" srcId="{B820AA93-C7E6-4D21-AEDD-1312F9155A5F}" destId="{64912709-560F-4791-B685-1C4563E5A4D6}" srcOrd="1" destOrd="0" presId="urn:microsoft.com/office/officeart/2005/8/layout/list1"/>
    <dgm:cxn modelId="{C328D471-0C8A-4ABF-9EEE-2E2907E213CE}" type="presParOf" srcId="{B820AA93-C7E6-4D21-AEDD-1312F9155A5F}" destId="{E1D7FBDF-9CE1-492D-88C3-983ABF5FAF5A}" srcOrd="2" destOrd="0" presId="urn:microsoft.com/office/officeart/2005/8/layout/list1"/>
    <dgm:cxn modelId="{02DDB99F-1FD0-4FFA-9B4C-A55AC01EE16F}" type="presParOf" srcId="{B820AA93-C7E6-4D21-AEDD-1312F9155A5F}" destId="{48BE36EA-797A-4C97-85A9-966C53303532}" srcOrd="3" destOrd="0" presId="urn:microsoft.com/office/officeart/2005/8/layout/list1"/>
    <dgm:cxn modelId="{7975C7CC-BCD2-446B-BE65-606B1FE25F8B}" type="presParOf" srcId="{B820AA93-C7E6-4D21-AEDD-1312F9155A5F}" destId="{8442122F-CB68-4760-B012-A90FF9913B2E}" srcOrd="4" destOrd="0" presId="urn:microsoft.com/office/officeart/2005/8/layout/list1"/>
    <dgm:cxn modelId="{B9F3CF4B-CBCF-4289-9C79-3770BF58837B}" type="presParOf" srcId="{8442122F-CB68-4760-B012-A90FF9913B2E}" destId="{8D97EBAD-4EE8-4B5B-93A8-9778244BE20A}" srcOrd="0" destOrd="0" presId="urn:microsoft.com/office/officeart/2005/8/layout/list1"/>
    <dgm:cxn modelId="{9B906F02-7A8F-4011-9C47-6D316D7EAECF}" type="presParOf" srcId="{8442122F-CB68-4760-B012-A90FF9913B2E}" destId="{DA028658-9052-440C-8F91-E229A4C0E42C}" srcOrd="1" destOrd="0" presId="urn:microsoft.com/office/officeart/2005/8/layout/list1"/>
    <dgm:cxn modelId="{D459044D-9DD3-4E9A-955C-DE67B61F3B64}" type="presParOf" srcId="{B820AA93-C7E6-4D21-AEDD-1312F9155A5F}" destId="{CA17BBE1-56AF-413E-8235-E9B8804DFB09}" srcOrd="5" destOrd="0" presId="urn:microsoft.com/office/officeart/2005/8/layout/list1"/>
    <dgm:cxn modelId="{00DA535B-541A-4486-B549-DDBFB22450C9}" type="presParOf" srcId="{B820AA93-C7E6-4D21-AEDD-1312F9155A5F}" destId="{ABCF8E54-9B42-4EFD-9AED-673E8580C3CD}" srcOrd="6" destOrd="0" presId="urn:microsoft.com/office/officeart/2005/8/layout/list1"/>
    <dgm:cxn modelId="{8CCD238C-1EF3-46CB-9057-397A2CD55158}" type="presParOf" srcId="{B820AA93-C7E6-4D21-AEDD-1312F9155A5F}" destId="{10F2414F-9BB8-4472-B450-30E26C7DE3EC}" srcOrd="7" destOrd="0" presId="urn:microsoft.com/office/officeart/2005/8/layout/list1"/>
    <dgm:cxn modelId="{928AAF1C-C0EB-4D39-BA30-7AFDB035368E}" type="presParOf" srcId="{B820AA93-C7E6-4D21-AEDD-1312F9155A5F}" destId="{D88DDB8A-3943-46A4-A459-7241054CE748}" srcOrd="8" destOrd="0" presId="urn:microsoft.com/office/officeart/2005/8/layout/list1"/>
    <dgm:cxn modelId="{A0AADD12-928A-4102-BAEA-7249715941CF}" type="presParOf" srcId="{D88DDB8A-3943-46A4-A459-7241054CE748}" destId="{B79A2A4E-44EB-4FFE-B47E-7C2E5953D9A8}" srcOrd="0" destOrd="0" presId="urn:microsoft.com/office/officeart/2005/8/layout/list1"/>
    <dgm:cxn modelId="{1C274DC0-EE4E-4DB1-A6B9-787D77E34361}" type="presParOf" srcId="{D88DDB8A-3943-46A4-A459-7241054CE748}" destId="{32332E8B-7F74-4A21-BDF2-4C8B8A8FE425}" srcOrd="1" destOrd="0" presId="urn:microsoft.com/office/officeart/2005/8/layout/list1"/>
    <dgm:cxn modelId="{1DC1277B-51D5-48AD-8033-B921F366276A}" type="presParOf" srcId="{B820AA93-C7E6-4D21-AEDD-1312F9155A5F}" destId="{6D71CEEE-4460-41D0-AE27-82A9D1A813B2}" srcOrd="9" destOrd="0" presId="urn:microsoft.com/office/officeart/2005/8/layout/list1"/>
    <dgm:cxn modelId="{D102950B-E71A-40F0-A63E-0B49CA85C803}" type="presParOf" srcId="{B820AA93-C7E6-4D21-AEDD-1312F9155A5F}" destId="{28D8412D-BF64-4809-B6FB-E16846635A67}" srcOrd="10" destOrd="0" presId="urn:microsoft.com/office/officeart/2005/8/layout/list1"/>
    <dgm:cxn modelId="{6A846DF3-DAD6-43B1-8F2C-C0EB0CDED1BD}" type="presParOf" srcId="{B820AA93-C7E6-4D21-AEDD-1312F9155A5F}" destId="{42E193CE-7051-42AD-BD6C-B2BD7418EE74}" srcOrd="11" destOrd="0" presId="urn:microsoft.com/office/officeart/2005/8/layout/list1"/>
    <dgm:cxn modelId="{E0886E27-9C72-4E68-A86F-284C764566A0}" type="presParOf" srcId="{B820AA93-C7E6-4D21-AEDD-1312F9155A5F}" destId="{31B692A6-A729-4ACB-9239-089BCB4F56DC}" srcOrd="12" destOrd="0" presId="urn:microsoft.com/office/officeart/2005/8/layout/list1"/>
    <dgm:cxn modelId="{3469C659-EC45-4F27-9AC4-929154F3089C}" type="presParOf" srcId="{31B692A6-A729-4ACB-9239-089BCB4F56DC}" destId="{814C01EA-8E3C-4E05-9CFB-72C5AF6FDBA3}" srcOrd="0" destOrd="0" presId="urn:microsoft.com/office/officeart/2005/8/layout/list1"/>
    <dgm:cxn modelId="{16CE6303-F45F-4954-9312-E0679A83DB1F}" type="presParOf" srcId="{31B692A6-A729-4ACB-9239-089BCB4F56DC}" destId="{2FB3F765-0D18-4B69-8559-DB12546BA8E5}" srcOrd="1" destOrd="0" presId="urn:microsoft.com/office/officeart/2005/8/layout/list1"/>
    <dgm:cxn modelId="{3BB0C146-1DEF-4CB2-B759-BDA0594E9D1C}" type="presParOf" srcId="{B820AA93-C7E6-4D21-AEDD-1312F9155A5F}" destId="{374D2E19-FCBE-4133-BDCA-CF1C0B14AF28}" srcOrd="13" destOrd="0" presId="urn:microsoft.com/office/officeart/2005/8/layout/list1"/>
    <dgm:cxn modelId="{C30BE83D-B316-4AF2-AEBF-D451C89E57ED}" type="presParOf" srcId="{B820AA93-C7E6-4D21-AEDD-1312F9155A5F}" destId="{C31A94F6-5F2F-4A00-8732-4F92CE0F036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C805DF3-6A87-45FB-A682-C7289E395839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E054001-79CC-468B-9923-E92112B18CD3}">
      <dgm:prSet/>
      <dgm:spPr/>
      <dgm:t>
        <a:bodyPr/>
        <a:lstStyle/>
        <a:p>
          <a:r>
            <a:rPr lang="uk-UA" b="1"/>
            <a:t>Зріла ринкова економіка передбачає в основному непрямий вплив держави на господарюючі суб'єкти, що забезпечує свободу у прийнятті приватних економічних рішень.</a:t>
          </a:r>
          <a:endParaRPr lang="en-US"/>
        </a:p>
      </dgm:t>
    </dgm:pt>
    <dgm:pt modelId="{2169F4A1-BD5A-4551-A0C8-854A861319B2}" type="parTrans" cxnId="{7721EBA3-3ADF-4010-A238-43EC254B78A5}">
      <dgm:prSet/>
      <dgm:spPr/>
      <dgm:t>
        <a:bodyPr/>
        <a:lstStyle/>
        <a:p>
          <a:endParaRPr lang="en-US"/>
        </a:p>
      </dgm:t>
    </dgm:pt>
    <dgm:pt modelId="{A3E3BA90-7C47-4986-AD04-DBA366DBDF83}" type="sibTrans" cxnId="{7721EBA3-3ADF-4010-A238-43EC254B78A5}">
      <dgm:prSet/>
      <dgm:spPr/>
      <dgm:t>
        <a:bodyPr/>
        <a:lstStyle/>
        <a:p>
          <a:endParaRPr lang="en-US"/>
        </a:p>
      </dgm:t>
    </dgm:pt>
    <dgm:pt modelId="{C5F3AB99-0783-4728-AB10-C9459E129C32}">
      <dgm:prSet/>
      <dgm:spPr/>
      <dgm:t>
        <a:bodyPr/>
        <a:lstStyle/>
        <a:p>
          <a:r>
            <a:rPr lang="uk-UA" b="1"/>
            <a:t>В умовах економіки, що трансформується (або у випадку кризи) співвідношення методів повинно стати іншим: бюджетне (тобто пряме) регулювання висувається на перший план.</a:t>
          </a:r>
          <a:endParaRPr lang="en-US"/>
        </a:p>
      </dgm:t>
    </dgm:pt>
    <dgm:pt modelId="{1CC8D672-0B06-4477-9759-7A30ACD77EFF}" type="parTrans" cxnId="{14023080-7D20-4629-B43D-B5A16FF3A8CB}">
      <dgm:prSet/>
      <dgm:spPr/>
      <dgm:t>
        <a:bodyPr/>
        <a:lstStyle/>
        <a:p>
          <a:endParaRPr lang="en-US"/>
        </a:p>
      </dgm:t>
    </dgm:pt>
    <dgm:pt modelId="{02DB12EE-020C-4FD3-885D-EA5D34471AAD}" type="sibTrans" cxnId="{14023080-7D20-4629-B43D-B5A16FF3A8CB}">
      <dgm:prSet/>
      <dgm:spPr/>
      <dgm:t>
        <a:bodyPr/>
        <a:lstStyle/>
        <a:p>
          <a:endParaRPr lang="en-US"/>
        </a:p>
      </dgm:t>
    </dgm:pt>
    <dgm:pt modelId="{2A06BDAE-E1EE-48B0-8C75-0D509D2EBF81}" type="pres">
      <dgm:prSet presAssocID="{9C805DF3-6A87-45FB-A682-C7289E395839}" presName="linear" presStyleCnt="0">
        <dgm:presLayoutVars>
          <dgm:animLvl val="lvl"/>
          <dgm:resizeHandles val="exact"/>
        </dgm:presLayoutVars>
      </dgm:prSet>
      <dgm:spPr/>
    </dgm:pt>
    <dgm:pt modelId="{70229213-CA48-4D3E-AC7F-490C9FFD6D15}" type="pres">
      <dgm:prSet presAssocID="{7E054001-79CC-468B-9923-E92112B18C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802E1E6-01FC-455C-92A7-F688FA0EEF51}" type="pres">
      <dgm:prSet presAssocID="{A3E3BA90-7C47-4986-AD04-DBA366DBDF83}" presName="spacer" presStyleCnt="0"/>
      <dgm:spPr/>
    </dgm:pt>
    <dgm:pt modelId="{A48E6909-66B9-4FAD-80AD-375CB843B34F}" type="pres">
      <dgm:prSet presAssocID="{C5F3AB99-0783-4728-AB10-C9459E129C3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4023080-7D20-4629-B43D-B5A16FF3A8CB}" srcId="{9C805DF3-6A87-45FB-A682-C7289E395839}" destId="{C5F3AB99-0783-4728-AB10-C9459E129C32}" srcOrd="1" destOrd="0" parTransId="{1CC8D672-0B06-4477-9759-7A30ACD77EFF}" sibTransId="{02DB12EE-020C-4FD3-885D-EA5D34471AAD}"/>
    <dgm:cxn modelId="{7721EBA3-3ADF-4010-A238-43EC254B78A5}" srcId="{9C805DF3-6A87-45FB-A682-C7289E395839}" destId="{7E054001-79CC-468B-9923-E92112B18CD3}" srcOrd="0" destOrd="0" parTransId="{2169F4A1-BD5A-4551-A0C8-854A861319B2}" sibTransId="{A3E3BA90-7C47-4986-AD04-DBA366DBDF83}"/>
    <dgm:cxn modelId="{80AB8CD9-AB5E-46AB-85C3-4EC898C34119}" type="presOf" srcId="{C5F3AB99-0783-4728-AB10-C9459E129C32}" destId="{A48E6909-66B9-4FAD-80AD-375CB843B34F}" srcOrd="0" destOrd="0" presId="urn:microsoft.com/office/officeart/2005/8/layout/vList2"/>
    <dgm:cxn modelId="{E8458DF2-D524-441B-837F-2DEF83387F4F}" type="presOf" srcId="{9C805DF3-6A87-45FB-A682-C7289E395839}" destId="{2A06BDAE-E1EE-48B0-8C75-0D509D2EBF81}" srcOrd="0" destOrd="0" presId="urn:microsoft.com/office/officeart/2005/8/layout/vList2"/>
    <dgm:cxn modelId="{6E60FCF3-0F0A-44C7-A2F3-209996F33F55}" type="presOf" srcId="{7E054001-79CC-468B-9923-E92112B18CD3}" destId="{70229213-CA48-4D3E-AC7F-490C9FFD6D15}" srcOrd="0" destOrd="0" presId="urn:microsoft.com/office/officeart/2005/8/layout/vList2"/>
    <dgm:cxn modelId="{B6A7882C-EF76-4807-8663-CDFFF3CD16F4}" type="presParOf" srcId="{2A06BDAE-E1EE-48B0-8C75-0D509D2EBF81}" destId="{70229213-CA48-4D3E-AC7F-490C9FFD6D15}" srcOrd="0" destOrd="0" presId="urn:microsoft.com/office/officeart/2005/8/layout/vList2"/>
    <dgm:cxn modelId="{2973E557-1E12-483D-8496-5F1454C4F64A}" type="presParOf" srcId="{2A06BDAE-E1EE-48B0-8C75-0D509D2EBF81}" destId="{2802E1E6-01FC-455C-92A7-F688FA0EEF51}" srcOrd="1" destOrd="0" presId="urn:microsoft.com/office/officeart/2005/8/layout/vList2"/>
    <dgm:cxn modelId="{AA38381A-A357-4A63-8B14-07E9D1626C91}" type="presParOf" srcId="{2A06BDAE-E1EE-48B0-8C75-0D509D2EBF81}" destId="{A48E6909-66B9-4FAD-80AD-375CB843B34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AD4A2-FA4A-4D31-A800-CD4189CA7852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0F9CB4-6D4F-4FCB-8F0C-285EBDD4BB7E}">
      <dgm:prSet/>
      <dgm:spPr/>
      <dgm:t>
        <a:bodyPr/>
        <a:lstStyle/>
        <a:p>
          <a:r>
            <a:rPr lang="uk-UA" b="1" dirty="0"/>
            <a:t>1)	багаторівневу господарську систему з розгалуженою структурою й значною кількістю взаємозалежних і взаємодіючих елементів (підсистем);</a:t>
          </a:r>
          <a:endParaRPr lang="en-US" dirty="0"/>
        </a:p>
      </dgm:t>
    </dgm:pt>
    <dgm:pt modelId="{8C0F2EE6-9CC1-4977-9AA7-09680A4CB3E9}" type="parTrans" cxnId="{AB04678F-74B1-494B-82A8-C7FB5BF958D0}">
      <dgm:prSet/>
      <dgm:spPr/>
      <dgm:t>
        <a:bodyPr/>
        <a:lstStyle/>
        <a:p>
          <a:endParaRPr lang="en-US"/>
        </a:p>
      </dgm:t>
    </dgm:pt>
    <dgm:pt modelId="{509853F6-D016-410F-986D-CD25E71DE160}" type="sibTrans" cxnId="{AB04678F-74B1-494B-82A8-C7FB5BF958D0}">
      <dgm:prSet/>
      <dgm:spPr/>
      <dgm:t>
        <a:bodyPr/>
        <a:lstStyle/>
        <a:p>
          <a:endParaRPr lang="en-US"/>
        </a:p>
      </dgm:t>
    </dgm:pt>
    <dgm:pt modelId="{DE3F6885-AA0F-4058-B5E6-22463C17E625}">
      <dgm:prSet/>
      <dgm:spPr/>
      <dgm:t>
        <a:bodyPr/>
        <a:lstStyle/>
        <a:p>
          <a:r>
            <a:rPr lang="uk-UA" b="1"/>
            <a:t>2)	інтегральну взаємозалежну систему господарських об'єктів, яка відрізняється багатомірністю й багато в чому детермінованістю;</a:t>
          </a:r>
          <a:endParaRPr lang="en-US"/>
        </a:p>
      </dgm:t>
    </dgm:pt>
    <dgm:pt modelId="{6AA4FF4B-9456-4405-BAB0-86C412523D79}" type="parTrans" cxnId="{A6FB7590-F121-4504-8156-BCF7C379B50C}">
      <dgm:prSet/>
      <dgm:spPr/>
      <dgm:t>
        <a:bodyPr/>
        <a:lstStyle/>
        <a:p>
          <a:endParaRPr lang="en-US"/>
        </a:p>
      </dgm:t>
    </dgm:pt>
    <dgm:pt modelId="{CBA9B0FA-94D0-4AB5-8E9C-CD10B8E917D3}" type="sibTrans" cxnId="{A6FB7590-F121-4504-8156-BCF7C379B50C}">
      <dgm:prSet/>
      <dgm:spPr/>
      <dgm:t>
        <a:bodyPr/>
        <a:lstStyle/>
        <a:p>
          <a:endParaRPr lang="en-US"/>
        </a:p>
      </dgm:t>
    </dgm:pt>
    <dgm:pt modelId="{7443152A-8928-42B2-86DD-E1A488E7EA19}">
      <dgm:prSet/>
      <dgm:spPr/>
      <dgm:t>
        <a:bodyPr/>
        <a:lstStyle/>
        <a:p>
          <a:r>
            <a:rPr lang="uk-UA" b="1"/>
            <a:t>3)	складну систему, що включає економічні, соціальні, екологічні й регіональні аспекти розвитку;</a:t>
          </a:r>
          <a:endParaRPr lang="en-US"/>
        </a:p>
      </dgm:t>
    </dgm:pt>
    <dgm:pt modelId="{8922720B-BA75-4724-9E8B-A89B5EC376F6}" type="parTrans" cxnId="{6960E9B9-7822-44B2-8E29-BC064ADEB49D}">
      <dgm:prSet/>
      <dgm:spPr/>
      <dgm:t>
        <a:bodyPr/>
        <a:lstStyle/>
        <a:p>
          <a:endParaRPr lang="en-US"/>
        </a:p>
      </dgm:t>
    </dgm:pt>
    <dgm:pt modelId="{1AC105D9-1F74-496D-B884-03168A410D54}" type="sibTrans" cxnId="{6960E9B9-7822-44B2-8E29-BC064ADEB49D}">
      <dgm:prSet/>
      <dgm:spPr/>
      <dgm:t>
        <a:bodyPr/>
        <a:lstStyle/>
        <a:p>
          <a:endParaRPr lang="en-US"/>
        </a:p>
      </dgm:t>
    </dgm:pt>
    <dgm:pt modelId="{DE678903-CAAE-4FBA-84D6-9E78275EEE89}">
      <dgm:prSet/>
      <dgm:spPr/>
      <dgm:t>
        <a:bodyPr/>
        <a:lstStyle/>
        <a:p>
          <a:r>
            <a:rPr lang="uk-UA" b="1"/>
            <a:t>4)	імовірнісну динамічну систему, що розбудовується під впливом національних традицій, історичних особливостей, змін в області ідеології, а також цілей і інтересів основної частини населення.</a:t>
          </a:r>
          <a:endParaRPr lang="en-US"/>
        </a:p>
      </dgm:t>
    </dgm:pt>
    <dgm:pt modelId="{0133481D-C985-4EFC-BAB2-E5099C901019}" type="parTrans" cxnId="{52552BB8-E237-4D63-AEFD-771FC9622B31}">
      <dgm:prSet/>
      <dgm:spPr/>
      <dgm:t>
        <a:bodyPr/>
        <a:lstStyle/>
        <a:p>
          <a:endParaRPr lang="en-US"/>
        </a:p>
      </dgm:t>
    </dgm:pt>
    <dgm:pt modelId="{CCB45A0E-3982-4885-A6EC-30150700AF03}" type="sibTrans" cxnId="{52552BB8-E237-4D63-AEFD-771FC9622B31}">
      <dgm:prSet/>
      <dgm:spPr/>
      <dgm:t>
        <a:bodyPr/>
        <a:lstStyle/>
        <a:p>
          <a:endParaRPr lang="en-US"/>
        </a:p>
      </dgm:t>
    </dgm:pt>
    <dgm:pt modelId="{07597DDF-1687-48FC-89D0-023198E989F2}" type="pres">
      <dgm:prSet presAssocID="{F46AD4A2-FA4A-4D31-A800-CD4189CA7852}" presName="linear" presStyleCnt="0">
        <dgm:presLayoutVars>
          <dgm:animLvl val="lvl"/>
          <dgm:resizeHandles val="exact"/>
        </dgm:presLayoutVars>
      </dgm:prSet>
      <dgm:spPr/>
    </dgm:pt>
    <dgm:pt modelId="{727ACA88-A76B-40D9-B048-59C73CFBDBC9}" type="pres">
      <dgm:prSet presAssocID="{840F9CB4-6D4F-4FCB-8F0C-285EBDD4BB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781BF8-8B90-4280-B5F7-6883F5BE35CE}" type="pres">
      <dgm:prSet presAssocID="{509853F6-D016-410F-986D-CD25E71DE160}" presName="spacer" presStyleCnt="0"/>
      <dgm:spPr/>
    </dgm:pt>
    <dgm:pt modelId="{DE01144C-AD18-4C60-9DB4-11DF8CF0DCDA}" type="pres">
      <dgm:prSet presAssocID="{DE3F6885-AA0F-4058-B5E6-22463C17E6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AAA4D71-B9D1-40BB-B2FB-9F534649F048}" type="pres">
      <dgm:prSet presAssocID="{CBA9B0FA-94D0-4AB5-8E9C-CD10B8E917D3}" presName="spacer" presStyleCnt="0"/>
      <dgm:spPr/>
    </dgm:pt>
    <dgm:pt modelId="{ACD9196D-3D4F-4FD1-BE1C-D05224249F87}" type="pres">
      <dgm:prSet presAssocID="{7443152A-8928-42B2-86DD-E1A488E7EA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3D62E20-9B1F-4F14-9915-97E5EBB6B551}" type="pres">
      <dgm:prSet presAssocID="{1AC105D9-1F74-496D-B884-03168A410D54}" presName="spacer" presStyleCnt="0"/>
      <dgm:spPr/>
    </dgm:pt>
    <dgm:pt modelId="{EF2009EA-79A7-4E6B-95E3-D9E2F912519F}" type="pres">
      <dgm:prSet presAssocID="{DE678903-CAAE-4FBA-84D6-9E78275EEE8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6D8C5D-E474-44D4-B42F-81A84A216C0A}" type="presOf" srcId="{F46AD4A2-FA4A-4D31-A800-CD4189CA7852}" destId="{07597DDF-1687-48FC-89D0-023198E989F2}" srcOrd="0" destOrd="0" presId="urn:microsoft.com/office/officeart/2005/8/layout/vList2"/>
    <dgm:cxn modelId="{00CECA67-1F6F-4DA5-A17A-48AEBE77EA7E}" type="presOf" srcId="{DE678903-CAAE-4FBA-84D6-9E78275EEE89}" destId="{EF2009EA-79A7-4E6B-95E3-D9E2F912519F}" srcOrd="0" destOrd="0" presId="urn:microsoft.com/office/officeart/2005/8/layout/vList2"/>
    <dgm:cxn modelId="{24FE316F-A76A-4B64-84FE-D0A47FE7F30D}" type="presOf" srcId="{7443152A-8928-42B2-86DD-E1A488E7EA19}" destId="{ACD9196D-3D4F-4FD1-BE1C-D05224249F87}" srcOrd="0" destOrd="0" presId="urn:microsoft.com/office/officeart/2005/8/layout/vList2"/>
    <dgm:cxn modelId="{AB04678F-74B1-494B-82A8-C7FB5BF958D0}" srcId="{F46AD4A2-FA4A-4D31-A800-CD4189CA7852}" destId="{840F9CB4-6D4F-4FCB-8F0C-285EBDD4BB7E}" srcOrd="0" destOrd="0" parTransId="{8C0F2EE6-9CC1-4977-9AA7-09680A4CB3E9}" sibTransId="{509853F6-D016-410F-986D-CD25E71DE160}"/>
    <dgm:cxn modelId="{A6FB7590-F121-4504-8156-BCF7C379B50C}" srcId="{F46AD4A2-FA4A-4D31-A800-CD4189CA7852}" destId="{DE3F6885-AA0F-4058-B5E6-22463C17E625}" srcOrd="1" destOrd="0" parTransId="{6AA4FF4B-9456-4405-BAB0-86C412523D79}" sibTransId="{CBA9B0FA-94D0-4AB5-8E9C-CD10B8E917D3}"/>
    <dgm:cxn modelId="{1FEF89A7-BE73-4982-9D12-ACC3CD41E6A7}" type="presOf" srcId="{DE3F6885-AA0F-4058-B5E6-22463C17E625}" destId="{DE01144C-AD18-4C60-9DB4-11DF8CF0DCDA}" srcOrd="0" destOrd="0" presId="urn:microsoft.com/office/officeart/2005/8/layout/vList2"/>
    <dgm:cxn modelId="{52552BB8-E237-4D63-AEFD-771FC9622B31}" srcId="{F46AD4A2-FA4A-4D31-A800-CD4189CA7852}" destId="{DE678903-CAAE-4FBA-84D6-9E78275EEE89}" srcOrd="3" destOrd="0" parTransId="{0133481D-C985-4EFC-BAB2-E5099C901019}" sibTransId="{CCB45A0E-3982-4885-A6EC-30150700AF03}"/>
    <dgm:cxn modelId="{6960E9B9-7822-44B2-8E29-BC064ADEB49D}" srcId="{F46AD4A2-FA4A-4D31-A800-CD4189CA7852}" destId="{7443152A-8928-42B2-86DD-E1A488E7EA19}" srcOrd="2" destOrd="0" parTransId="{8922720B-BA75-4724-9E8B-A89B5EC376F6}" sibTransId="{1AC105D9-1F74-496D-B884-03168A410D54}"/>
    <dgm:cxn modelId="{031978E9-75FE-4470-A2C4-5DBE80088F5E}" type="presOf" srcId="{840F9CB4-6D4F-4FCB-8F0C-285EBDD4BB7E}" destId="{727ACA88-A76B-40D9-B048-59C73CFBDBC9}" srcOrd="0" destOrd="0" presId="urn:microsoft.com/office/officeart/2005/8/layout/vList2"/>
    <dgm:cxn modelId="{9C768221-158B-4782-8C79-42DBFBC7538D}" type="presParOf" srcId="{07597DDF-1687-48FC-89D0-023198E989F2}" destId="{727ACA88-A76B-40D9-B048-59C73CFBDBC9}" srcOrd="0" destOrd="0" presId="urn:microsoft.com/office/officeart/2005/8/layout/vList2"/>
    <dgm:cxn modelId="{A9EE6D89-0366-44BE-98C7-8DB359B386F4}" type="presParOf" srcId="{07597DDF-1687-48FC-89D0-023198E989F2}" destId="{3D781BF8-8B90-4280-B5F7-6883F5BE35CE}" srcOrd="1" destOrd="0" presId="urn:microsoft.com/office/officeart/2005/8/layout/vList2"/>
    <dgm:cxn modelId="{2B0659BF-E8D4-4397-8859-6C9079FF7F3E}" type="presParOf" srcId="{07597DDF-1687-48FC-89D0-023198E989F2}" destId="{DE01144C-AD18-4C60-9DB4-11DF8CF0DCDA}" srcOrd="2" destOrd="0" presId="urn:microsoft.com/office/officeart/2005/8/layout/vList2"/>
    <dgm:cxn modelId="{DA7131D0-B9F8-4DF1-BDC2-EEA31F7C1567}" type="presParOf" srcId="{07597DDF-1687-48FC-89D0-023198E989F2}" destId="{BAAA4D71-B9D1-40BB-B2FB-9F534649F048}" srcOrd="3" destOrd="0" presId="urn:microsoft.com/office/officeart/2005/8/layout/vList2"/>
    <dgm:cxn modelId="{2AA064D7-E4CC-462E-AFA0-C9C3690CA8F1}" type="presParOf" srcId="{07597DDF-1687-48FC-89D0-023198E989F2}" destId="{ACD9196D-3D4F-4FD1-BE1C-D05224249F87}" srcOrd="4" destOrd="0" presId="urn:microsoft.com/office/officeart/2005/8/layout/vList2"/>
    <dgm:cxn modelId="{C56A89D6-45DC-4069-A8D2-920B9735159C}" type="presParOf" srcId="{07597DDF-1687-48FC-89D0-023198E989F2}" destId="{83D62E20-9B1F-4F14-9915-97E5EBB6B551}" srcOrd="5" destOrd="0" presId="urn:microsoft.com/office/officeart/2005/8/layout/vList2"/>
    <dgm:cxn modelId="{E57BB439-E8BA-4833-B12A-FCCC2A03B465}" type="presParOf" srcId="{07597DDF-1687-48FC-89D0-023198E989F2}" destId="{EF2009EA-79A7-4E6B-95E3-D9E2F91251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22E0C4-1FB3-4714-B3A1-A893BE5B67C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D64395C-466C-42C2-81C8-DDBAD65A0F10}">
      <dgm:prSet/>
      <dgm:spPr/>
      <dgm:t>
        <a:bodyPr/>
        <a:lstStyle/>
        <a:p>
          <a:r>
            <a:rPr lang="uk-UA" b="1"/>
            <a:t>По-перше, національну економіку можна розглядати як синтез господарських систем різних форм власності. </a:t>
          </a:r>
          <a:endParaRPr lang="en-US"/>
        </a:p>
      </dgm:t>
    </dgm:pt>
    <dgm:pt modelId="{11497687-23B6-4336-A88B-D2C51008867E}" type="parTrans" cxnId="{D8F3FE68-866A-4530-8779-62D514CE7162}">
      <dgm:prSet/>
      <dgm:spPr/>
      <dgm:t>
        <a:bodyPr/>
        <a:lstStyle/>
        <a:p>
          <a:endParaRPr lang="en-US"/>
        </a:p>
      </dgm:t>
    </dgm:pt>
    <dgm:pt modelId="{83D6C8FA-1C87-452C-BEC6-2705A7EED4CA}" type="sibTrans" cxnId="{D8F3FE68-866A-4530-8779-62D514CE7162}">
      <dgm:prSet/>
      <dgm:spPr/>
      <dgm:t>
        <a:bodyPr/>
        <a:lstStyle/>
        <a:p>
          <a:endParaRPr lang="en-US"/>
        </a:p>
      </dgm:t>
    </dgm:pt>
    <dgm:pt modelId="{4E6ECEDB-1F73-40D2-BD94-341B2A463EE3}">
      <dgm:prSet/>
      <dgm:spPr/>
      <dgm:t>
        <a:bodyPr/>
        <a:lstStyle/>
        <a:p>
          <a:r>
            <a:rPr lang="uk-UA" b="1"/>
            <a:t>По-друге, у складі національної економіки можна виділити господарські системи, відповідні до рівнів управління економікою, що й розрізняються ступенем свободи, дій і складністю розв'язуваних завдань: макроекономічну, мезоекономічну й мікроекономічну.</a:t>
          </a:r>
          <a:endParaRPr lang="en-US"/>
        </a:p>
      </dgm:t>
    </dgm:pt>
    <dgm:pt modelId="{D37A700D-D75F-44EA-91AE-1C62BC0E49E3}" type="parTrans" cxnId="{5266E6EA-3047-4C69-949E-5356D3DF384B}">
      <dgm:prSet/>
      <dgm:spPr/>
      <dgm:t>
        <a:bodyPr/>
        <a:lstStyle/>
        <a:p>
          <a:endParaRPr lang="en-US"/>
        </a:p>
      </dgm:t>
    </dgm:pt>
    <dgm:pt modelId="{1069FB18-2461-4B6F-BEBC-83C525E00AB2}" type="sibTrans" cxnId="{5266E6EA-3047-4C69-949E-5356D3DF384B}">
      <dgm:prSet/>
      <dgm:spPr/>
      <dgm:t>
        <a:bodyPr/>
        <a:lstStyle/>
        <a:p>
          <a:endParaRPr lang="en-US"/>
        </a:p>
      </dgm:t>
    </dgm:pt>
    <dgm:pt modelId="{C74AE58E-33C0-41ED-B0DF-F3629E3DF087}" type="pres">
      <dgm:prSet presAssocID="{BE22E0C4-1FB3-4714-B3A1-A893BE5B67CF}" presName="linear" presStyleCnt="0">
        <dgm:presLayoutVars>
          <dgm:animLvl val="lvl"/>
          <dgm:resizeHandles val="exact"/>
        </dgm:presLayoutVars>
      </dgm:prSet>
      <dgm:spPr/>
    </dgm:pt>
    <dgm:pt modelId="{FB538504-5CF8-4A8A-BFE9-304687DA7CA3}" type="pres">
      <dgm:prSet presAssocID="{CD64395C-466C-42C2-81C8-DDBAD65A0F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236D18-848C-431E-82FE-37043C107563}" type="pres">
      <dgm:prSet presAssocID="{83D6C8FA-1C87-452C-BEC6-2705A7EED4CA}" presName="spacer" presStyleCnt="0"/>
      <dgm:spPr/>
    </dgm:pt>
    <dgm:pt modelId="{CDBFD39D-8B3A-4349-B862-709E18A6E354}" type="pres">
      <dgm:prSet presAssocID="{4E6ECEDB-1F73-40D2-BD94-341B2A463EE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5402961-5965-444B-9F67-F0ABC93E1D88}" type="presOf" srcId="{CD64395C-466C-42C2-81C8-DDBAD65A0F10}" destId="{FB538504-5CF8-4A8A-BFE9-304687DA7CA3}" srcOrd="0" destOrd="0" presId="urn:microsoft.com/office/officeart/2005/8/layout/vList2"/>
    <dgm:cxn modelId="{D8F3FE68-866A-4530-8779-62D514CE7162}" srcId="{BE22E0C4-1FB3-4714-B3A1-A893BE5B67CF}" destId="{CD64395C-466C-42C2-81C8-DDBAD65A0F10}" srcOrd="0" destOrd="0" parTransId="{11497687-23B6-4336-A88B-D2C51008867E}" sibTransId="{83D6C8FA-1C87-452C-BEC6-2705A7EED4CA}"/>
    <dgm:cxn modelId="{0F58C469-4EED-4907-8BF4-DC547639B985}" type="presOf" srcId="{BE22E0C4-1FB3-4714-B3A1-A893BE5B67CF}" destId="{C74AE58E-33C0-41ED-B0DF-F3629E3DF087}" srcOrd="0" destOrd="0" presId="urn:microsoft.com/office/officeart/2005/8/layout/vList2"/>
    <dgm:cxn modelId="{F0FF7C7C-A967-458A-9667-9A6E6EB26478}" type="presOf" srcId="{4E6ECEDB-1F73-40D2-BD94-341B2A463EE3}" destId="{CDBFD39D-8B3A-4349-B862-709E18A6E354}" srcOrd="0" destOrd="0" presId="urn:microsoft.com/office/officeart/2005/8/layout/vList2"/>
    <dgm:cxn modelId="{5266E6EA-3047-4C69-949E-5356D3DF384B}" srcId="{BE22E0C4-1FB3-4714-B3A1-A893BE5B67CF}" destId="{4E6ECEDB-1F73-40D2-BD94-341B2A463EE3}" srcOrd="1" destOrd="0" parTransId="{D37A700D-D75F-44EA-91AE-1C62BC0E49E3}" sibTransId="{1069FB18-2461-4B6F-BEBC-83C525E00AB2}"/>
    <dgm:cxn modelId="{C064007C-2E80-4297-817B-3031280A079F}" type="presParOf" srcId="{C74AE58E-33C0-41ED-B0DF-F3629E3DF087}" destId="{FB538504-5CF8-4A8A-BFE9-304687DA7CA3}" srcOrd="0" destOrd="0" presId="urn:microsoft.com/office/officeart/2005/8/layout/vList2"/>
    <dgm:cxn modelId="{B80574D5-F984-4090-8FA9-C1B6248C2169}" type="presParOf" srcId="{C74AE58E-33C0-41ED-B0DF-F3629E3DF087}" destId="{B9236D18-848C-431E-82FE-37043C107563}" srcOrd="1" destOrd="0" presId="urn:microsoft.com/office/officeart/2005/8/layout/vList2"/>
    <dgm:cxn modelId="{665C724D-699F-4C30-9C38-5DC0CC44F83C}" type="presParOf" srcId="{C74AE58E-33C0-41ED-B0DF-F3629E3DF087}" destId="{CDBFD39D-8B3A-4349-B862-709E18A6E3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A096E3-C7AF-4F44-BA45-9FD413A80BF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DAD073B-EFFC-4E65-BC53-F563502F1808}">
      <dgm:prSet/>
      <dgm:spPr/>
      <dgm:t>
        <a:bodyPr/>
        <a:lstStyle/>
        <a:p>
          <a:r>
            <a:rPr lang="uk-UA" b="1" dirty="0"/>
            <a:t>до гармонічної взаємодії держав і інших суб'єктів світового господарства;</a:t>
          </a:r>
          <a:endParaRPr lang="en-US" dirty="0"/>
        </a:p>
      </dgm:t>
    </dgm:pt>
    <dgm:pt modelId="{89508695-4D40-455E-940A-B6C115647496}" type="parTrans" cxnId="{A1F43878-8173-4841-98DD-60D552210190}">
      <dgm:prSet/>
      <dgm:spPr/>
      <dgm:t>
        <a:bodyPr/>
        <a:lstStyle/>
        <a:p>
          <a:endParaRPr lang="en-US"/>
        </a:p>
      </dgm:t>
    </dgm:pt>
    <dgm:pt modelId="{2E6BD122-7CF3-442A-A724-0B19C8DBD66F}" type="sibTrans" cxnId="{A1F43878-8173-4841-98DD-60D552210190}">
      <dgm:prSet/>
      <dgm:spPr/>
      <dgm:t>
        <a:bodyPr/>
        <a:lstStyle/>
        <a:p>
          <a:endParaRPr lang="en-US"/>
        </a:p>
      </dgm:t>
    </dgm:pt>
    <dgm:pt modelId="{06303FE7-3FB5-4802-BE79-C59EC51E3CCE}">
      <dgm:prSet/>
      <dgm:spPr/>
      <dgm:t>
        <a:bodyPr/>
        <a:lstStyle/>
        <a:p>
          <a:r>
            <a:rPr lang="uk-UA" b="1" dirty="0"/>
            <a:t>до загострення конкурентної боротьби між господарюючими суб'єктами. </a:t>
          </a:r>
          <a:endParaRPr lang="en-US" dirty="0"/>
        </a:p>
      </dgm:t>
    </dgm:pt>
    <dgm:pt modelId="{6D403508-0FE4-4003-BDF3-2063B035BF2C}" type="parTrans" cxnId="{DF1BFC84-F207-4C3F-AEE9-9E637584241A}">
      <dgm:prSet/>
      <dgm:spPr/>
      <dgm:t>
        <a:bodyPr/>
        <a:lstStyle/>
        <a:p>
          <a:endParaRPr lang="en-US"/>
        </a:p>
      </dgm:t>
    </dgm:pt>
    <dgm:pt modelId="{ED33211B-7669-4661-9486-7C8A5546F51E}" type="sibTrans" cxnId="{DF1BFC84-F207-4C3F-AEE9-9E637584241A}">
      <dgm:prSet/>
      <dgm:spPr/>
      <dgm:t>
        <a:bodyPr/>
        <a:lstStyle/>
        <a:p>
          <a:endParaRPr lang="en-US"/>
        </a:p>
      </dgm:t>
    </dgm:pt>
    <dgm:pt modelId="{4233FF18-C6A9-4890-8831-FCBEDE04E272}" type="pres">
      <dgm:prSet presAssocID="{6DA096E3-C7AF-4F44-BA45-9FD413A80BF3}" presName="linear" presStyleCnt="0">
        <dgm:presLayoutVars>
          <dgm:animLvl val="lvl"/>
          <dgm:resizeHandles val="exact"/>
        </dgm:presLayoutVars>
      </dgm:prSet>
      <dgm:spPr/>
    </dgm:pt>
    <dgm:pt modelId="{BBD1F0A4-4131-46C0-8A13-DB1B1FE09365}" type="pres">
      <dgm:prSet presAssocID="{7DAD073B-EFFC-4E65-BC53-F563502F18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607B45-9A58-4551-830C-1560B73F43FC}" type="pres">
      <dgm:prSet presAssocID="{2E6BD122-7CF3-442A-A724-0B19C8DBD66F}" presName="spacer" presStyleCnt="0"/>
      <dgm:spPr/>
    </dgm:pt>
    <dgm:pt modelId="{45B36221-A35D-40A9-A198-A08B8D00DAD5}" type="pres">
      <dgm:prSet presAssocID="{06303FE7-3FB5-4802-BE79-C59EC51E3CC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8047016-6C4F-4491-9492-02FD7A1F9008}" type="presOf" srcId="{7DAD073B-EFFC-4E65-BC53-F563502F1808}" destId="{BBD1F0A4-4131-46C0-8A13-DB1B1FE09365}" srcOrd="0" destOrd="0" presId="urn:microsoft.com/office/officeart/2005/8/layout/vList2"/>
    <dgm:cxn modelId="{D8A9F92B-F920-4FF2-BB9A-A8800E7F1F8B}" type="presOf" srcId="{06303FE7-3FB5-4802-BE79-C59EC51E3CCE}" destId="{45B36221-A35D-40A9-A198-A08B8D00DAD5}" srcOrd="0" destOrd="0" presId="urn:microsoft.com/office/officeart/2005/8/layout/vList2"/>
    <dgm:cxn modelId="{A1F43878-8173-4841-98DD-60D552210190}" srcId="{6DA096E3-C7AF-4F44-BA45-9FD413A80BF3}" destId="{7DAD073B-EFFC-4E65-BC53-F563502F1808}" srcOrd="0" destOrd="0" parTransId="{89508695-4D40-455E-940A-B6C115647496}" sibTransId="{2E6BD122-7CF3-442A-A724-0B19C8DBD66F}"/>
    <dgm:cxn modelId="{DF1BFC84-F207-4C3F-AEE9-9E637584241A}" srcId="{6DA096E3-C7AF-4F44-BA45-9FD413A80BF3}" destId="{06303FE7-3FB5-4802-BE79-C59EC51E3CCE}" srcOrd="1" destOrd="0" parTransId="{6D403508-0FE4-4003-BDF3-2063B035BF2C}" sibTransId="{ED33211B-7669-4661-9486-7C8A5546F51E}"/>
    <dgm:cxn modelId="{708CD1E9-73FE-4347-9B14-5BF9EAE56C7E}" type="presOf" srcId="{6DA096E3-C7AF-4F44-BA45-9FD413A80BF3}" destId="{4233FF18-C6A9-4890-8831-FCBEDE04E272}" srcOrd="0" destOrd="0" presId="urn:microsoft.com/office/officeart/2005/8/layout/vList2"/>
    <dgm:cxn modelId="{EFEFD845-68E8-4E99-8084-B78701653330}" type="presParOf" srcId="{4233FF18-C6A9-4890-8831-FCBEDE04E272}" destId="{BBD1F0A4-4131-46C0-8A13-DB1B1FE09365}" srcOrd="0" destOrd="0" presId="urn:microsoft.com/office/officeart/2005/8/layout/vList2"/>
    <dgm:cxn modelId="{980A427C-568B-457D-B236-3A01519A5E2A}" type="presParOf" srcId="{4233FF18-C6A9-4890-8831-FCBEDE04E272}" destId="{81607B45-9A58-4551-830C-1560B73F43FC}" srcOrd="1" destOrd="0" presId="urn:microsoft.com/office/officeart/2005/8/layout/vList2"/>
    <dgm:cxn modelId="{1B54DA51-2E1C-4505-A2B0-00A826BDD9F5}" type="presParOf" srcId="{4233FF18-C6A9-4890-8831-FCBEDE04E272}" destId="{45B36221-A35D-40A9-A198-A08B8D00DA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987935-0A94-420A-81BD-C28AEE67BA76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22BF17D-DCC9-41E6-9F50-F5C33F9CCCAA}">
      <dgm:prSet/>
      <dgm:spPr/>
      <dgm:t>
        <a:bodyPr/>
        <a:lstStyle/>
        <a:p>
          <a:r>
            <a:rPr lang="uk-UA" b="1"/>
            <a:t>На практиці більшість сучасних доктрин регулятивних механізмів економічної політики сформувалися на основі двох джерел: </a:t>
          </a:r>
          <a:r>
            <a:rPr lang="uk-UA" b="1" i="1"/>
            <a:t>кейсіанської</a:t>
          </a:r>
          <a:r>
            <a:rPr lang="uk-UA" b="1"/>
            <a:t> теорії макроекономічної рівноваги й </a:t>
          </a:r>
          <a:r>
            <a:rPr lang="uk-UA" b="1" i="1"/>
            <a:t>неокласичної </a:t>
          </a:r>
          <a:r>
            <a:rPr lang="uk-UA" b="1"/>
            <a:t>теорії. </a:t>
          </a:r>
          <a:endParaRPr lang="en-US"/>
        </a:p>
      </dgm:t>
    </dgm:pt>
    <dgm:pt modelId="{871EC92A-1704-47FC-A9A5-87C4CEEE9B22}" type="parTrans" cxnId="{8F8F1AC5-AD0E-42A5-B73D-427746E02AAF}">
      <dgm:prSet/>
      <dgm:spPr/>
      <dgm:t>
        <a:bodyPr/>
        <a:lstStyle/>
        <a:p>
          <a:endParaRPr lang="en-US"/>
        </a:p>
      </dgm:t>
    </dgm:pt>
    <dgm:pt modelId="{594002C1-AA4B-47D0-AC35-5F38165E074F}" type="sibTrans" cxnId="{8F8F1AC5-AD0E-42A5-B73D-427746E02AAF}">
      <dgm:prSet/>
      <dgm:spPr/>
      <dgm:t>
        <a:bodyPr/>
        <a:lstStyle/>
        <a:p>
          <a:endParaRPr lang="en-US"/>
        </a:p>
      </dgm:t>
    </dgm:pt>
    <dgm:pt modelId="{1621B78D-6B13-44F5-8D1D-C140368827CA}">
      <dgm:prSet/>
      <dgm:spPr/>
      <dgm:t>
        <a:bodyPr/>
        <a:lstStyle/>
        <a:p>
          <a:r>
            <a:rPr lang="uk-UA" b="1"/>
            <a:t>Ці джерела обумовили виникнення двох основних напрямів у теоретичних дослідженнях проблем економічного зростання: </a:t>
          </a:r>
          <a:r>
            <a:rPr lang="uk-UA" b="1" i="1"/>
            <a:t>кейсіанського </a:t>
          </a:r>
          <a:r>
            <a:rPr lang="uk-UA" b="1"/>
            <a:t>(пізніше </a:t>
          </a:r>
          <a:r>
            <a:rPr lang="uk-UA" b="1" i="1"/>
            <a:t>неокейсіанського</a:t>
          </a:r>
          <a:r>
            <a:rPr lang="uk-UA" b="1"/>
            <a:t>) і </a:t>
          </a:r>
          <a:r>
            <a:rPr lang="uk-UA" b="1" i="1"/>
            <a:t>класичного</a:t>
          </a:r>
          <a:r>
            <a:rPr lang="uk-UA" b="1"/>
            <a:t> (пізніше </a:t>
          </a:r>
          <a:r>
            <a:rPr lang="uk-UA" b="1" i="1"/>
            <a:t>неокласичного</a:t>
          </a:r>
          <a:r>
            <a:rPr lang="uk-UA" b="1"/>
            <a:t>).</a:t>
          </a:r>
          <a:endParaRPr lang="en-US"/>
        </a:p>
      </dgm:t>
    </dgm:pt>
    <dgm:pt modelId="{0F6085B0-3257-4620-BA91-29B5549DD71B}" type="parTrans" cxnId="{F2D9E34F-A4A4-4D1C-AFFC-47D417FE41A4}">
      <dgm:prSet/>
      <dgm:spPr/>
      <dgm:t>
        <a:bodyPr/>
        <a:lstStyle/>
        <a:p>
          <a:endParaRPr lang="en-US"/>
        </a:p>
      </dgm:t>
    </dgm:pt>
    <dgm:pt modelId="{B68CF00F-C198-4E38-93DF-B723204C4375}" type="sibTrans" cxnId="{F2D9E34F-A4A4-4D1C-AFFC-47D417FE41A4}">
      <dgm:prSet/>
      <dgm:spPr/>
      <dgm:t>
        <a:bodyPr/>
        <a:lstStyle/>
        <a:p>
          <a:endParaRPr lang="en-US"/>
        </a:p>
      </dgm:t>
    </dgm:pt>
    <dgm:pt modelId="{E9519A32-7E27-48E1-8B60-B95DF5180B16}" type="pres">
      <dgm:prSet presAssocID="{F4987935-0A94-420A-81BD-C28AEE67BA76}" presName="linear" presStyleCnt="0">
        <dgm:presLayoutVars>
          <dgm:animLvl val="lvl"/>
          <dgm:resizeHandles val="exact"/>
        </dgm:presLayoutVars>
      </dgm:prSet>
      <dgm:spPr/>
    </dgm:pt>
    <dgm:pt modelId="{7F9A5497-6383-4685-8362-D82480822DF6}" type="pres">
      <dgm:prSet presAssocID="{922BF17D-DCC9-41E6-9F50-F5C33F9CCC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39FE07-B057-488C-8712-C552F9010C80}" type="pres">
      <dgm:prSet presAssocID="{594002C1-AA4B-47D0-AC35-5F38165E074F}" presName="spacer" presStyleCnt="0"/>
      <dgm:spPr/>
    </dgm:pt>
    <dgm:pt modelId="{7B37E1FE-08F0-40EF-8832-05AD008D4448}" type="pres">
      <dgm:prSet presAssocID="{1621B78D-6B13-44F5-8D1D-C140368827C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C026526-0E53-4F4D-8EEB-02366A27B63B}" type="presOf" srcId="{1621B78D-6B13-44F5-8D1D-C140368827CA}" destId="{7B37E1FE-08F0-40EF-8832-05AD008D4448}" srcOrd="0" destOrd="0" presId="urn:microsoft.com/office/officeart/2005/8/layout/vList2"/>
    <dgm:cxn modelId="{BA5D516E-0450-4075-8FA7-B60597EF61E9}" type="presOf" srcId="{F4987935-0A94-420A-81BD-C28AEE67BA76}" destId="{E9519A32-7E27-48E1-8B60-B95DF5180B16}" srcOrd="0" destOrd="0" presId="urn:microsoft.com/office/officeart/2005/8/layout/vList2"/>
    <dgm:cxn modelId="{F2D9E34F-A4A4-4D1C-AFFC-47D417FE41A4}" srcId="{F4987935-0A94-420A-81BD-C28AEE67BA76}" destId="{1621B78D-6B13-44F5-8D1D-C140368827CA}" srcOrd="1" destOrd="0" parTransId="{0F6085B0-3257-4620-BA91-29B5549DD71B}" sibTransId="{B68CF00F-C198-4E38-93DF-B723204C4375}"/>
    <dgm:cxn modelId="{8F8F1AC5-AD0E-42A5-B73D-427746E02AAF}" srcId="{F4987935-0A94-420A-81BD-C28AEE67BA76}" destId="{922BF17D-DCC9-41E6-9F50-F5C33F9CCCAA}" srcOrd="0" destOrd="0" parTransId="{871EC92A-1704-47FC-A9A5-87C4CEEE9B22}" sibTransId="{594002C1-AA4B-47D0-AC35-5F38165E074F}"/>
    <dgm:cxn modelId="{96E566C8-0C85-45EB-9519-4E8F9D2E7FB7}" type="presOf" srcId="{922BF17D-DCC9-41E6-9F50-F5C33F9CCCAA}" destId="{7F9A5497-6383-4685-8362-D82480822DF6}" srcOrd="0" destOrd="0" presId="urn:microsoft.com/office/officeart/2005/8/layout/vList2"/>
    <dgm:cxn modelId="{DCD6A2F7-D0DC-4A3D-833F-09C983FED8B6}" type="presParOf" srcId="{E9519A32-7E27-48E1-8B60-B95DF5180B16}" destId="{7F9A5497-6383-4685-8362-D82480822DF6}" srcOrd="0" destOrd="0" presId="urn:microsoft.com/office/officeart/2005/8/layout/vList2"/>
    <dgm:cxn modelId="{9C057071-80D4-407E-90E5-BC4D91E65A7B}" type="presParOf" srcId="{E9519A32-7E27-48E1-8B60-B95DF5180B16}" destId="{4539FE07-B057-488C-8712-C552F9010C80}" srcOrd="1" destOrd="0" presId="urn:microsoft.com/office/officeart/2005/8/layout/vList2"/>
    <dgm:cxn modelId="{286E9AD6-B9C6-48D5-89E7-109C8E41D9D7}" type="presParOf" srcId="{E9519A32-7E27-48E1-8B60-B95DF5180B16}" destId="{7B37E1FE-08F0-40EF-8832-05AD008D44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3E834-1132-4EF4-8B33-B60BFC15AC7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1816CA5-559D-4BE4-B9FD-E808C0D31778}">
      <dgm:prSet/>
      <dgm:spPr/>
      <dgm:t>
        <a:bodyPr/>
        <a:lstStyle/>
        <a:p>
          <a:r>
            <a:rPr lang="uk-UA" b="1"/>
            <a:t>Кейнсіанські моделі зростання виникли на базі критичної переробки </a:t>
          </a:r>
          <a:r>
            <a:rPr lang="uk-UA" b="1" i="1"/>
            <a:t>кейсіанської теорії макроекономічної рівноваги</a:t>
          </a:r>
          <a:r>
            <a:rPr lang="uk-UA" b="1"/>
            <a:t>.</a:t>
          </a:r>
          <a:endParaRPr lang="en-US"/>
        </a:p>
      </dgm:t>
    </dgm:pt>
    <dgm:pt modelId="{4D1143A0-046A-46F0-B331-9695D1F4EA27}" type="parTrans" cxnId="{2035514F-4AC6-4AE8-9BE3-11190EE49D45}">
      <dgm:prSet/>
      <dgm:spPr/>
      <dgm:t>
        <a:bodyPr/>
        <a:lstStyle/>
        <a:p>
          <a:endParaRPr lang="en-US"/>
        </a:p>
      </dgm:t>
    </dgm:pt>
    <dgm:pt modelId="{A114194E-7120-4840-8873-3F9490CF3862}" type="sibTrans" cxnId="{2035514F-4AC6-4AE8-9BE3-11190EE49D45}">
      <dgm:prSet/>
      <dgm:spPr/>
      <dgm:t>
        <a:bodyPr/>
        <a:lstStyle/>
        <a:p>
          <a:endParaRPr lang="en-US"/>
        </a:p>
      </dgm:t>
    </dgm:pt>
    <dgm:pt modelId="{8BA9BC9C-941B-4A69-8A2E-CCA31A40E85B}">
      <dgm:prSet/>
      <dgm:spPr/>
      <dgm:t>
        <a:bodyPr/>
        <a:lstStyle/>
        <a:p>
          <a:r>
            <a:rPr lang="uk-UA" b="1"/>
            <a:t>Після Другої світової війни послідовники </a:t>
          </a:r>
          <a:r>
            <a:rPr lang="uk-UA" b="1" i="1"/>
            <a:t>Дж. М. Кейнса</a:t>
          </a:r>
          <a:r>
            <a:rPr lang="uk-UA" b="1"/>
            <a:t> висунули перед собою завдання створити нову модель, здатну пояснити різні стани динамічної рівноваги.</a:t>
          </a:r>
          <a:endParaRPr lang="en-US"/>
        </a:p>
      </dgm:t>
    </dgm:pt>
    <dgm:pt modelId="{28E3EA8E-5EB6-4D6E-AE31-DC65EBD9A61D}" type="parTrans" cxnId="{42CEE0FF-99CE-45FC-A93D-B7DAEAB4F62F}">
      <dgm:prSet/>
      <dgm:spPr/>
      <dgm:t>
        <a:bodyPr/>
        <a:lstStyle/>
        <a:p>
          <a:endParaRPr lang="en-US"/>
        </a:p>
      </dgm:t>
    </dgm:pt>
    <dgm:pt modelId="{56B3E902-8C33-4174-A27F-0D1773B53694}" type="sibTrans" cxnId="{42CEE0FF-99CE-45FC-A93D-B7DAEAB4F62F}">
      <dgm:prSet/>
      <dgm:spPr/>
      <dgm:t>
        <a:bodyPr/>
        <a:lstStyle/>
        <a:p>
          <a:endParaRPr lang="en-US"/>
        </a:p>
      </dgm:t>
    </dgm:pt>
    <dgm:pt modelId="{07ED0955-C400-4330-B64B-105C6511DF36}">
      <dgm:prSet/>
      <dgm:spPr/>
      <dgm:t>
        <a:bodyPr/>
        <a:lstStyle/>
        <a:p>
          <a:r>
            <a:rPr lang="uk-UA" b="1"/>
            <a:t>Найбільш відомими є </a:t>
          </a:r>
          <a:r>
            <a:rPr lang="uk-UA" b="1" i="1"/>
            <a:t>неокейнсианські моделі</a:t>
          </a:r>
          <a:r>
            <a:rPr lang="uk-UA" b="1"/>
            <a:t> економічного зростання </a:t>
          </a:r>
          <a:r>
            <a:rPr lang="uk-UA" b="1" i="1"/>
            <a:t>Р. Харрода (Англія)</a:t>
          </a:r>
          <a:r>
            <a:rPr lang="uk-UA" b="1"/>
            <a:t> і </a:t>
          </a:r>
          <a:r>
            <a:rPr lang="uk-UA" b="1" i="1"/>
            <a:t>Е. Домара (США),</a:t>
          </a:r>
          <a:r>
            <a:rPr lang="uk-UA" b="1"/>
            <a:t> засновані на двох передумовах: </a:t>
          </a:r>
          <a:endParaRPr lang="en-US"/>
        </a:p>
      </dgm:t>
    </dgm:pt>
    <dgm:pt modelId="{328271B5-7F27-482D-BBDE-C0DD03681090}" type="parTrans" cxnId="{C50F5A02-63C8-486A-8169-2B5C29BA66B9}">
      <dgm:prSet/>
      <dgm:spPr/>
      <dgm:t>
        <a:bodyPr/>
        <a:lstStyle/>
        <a:p>
          <a:endParaRPr lang="en-US"/>
        </a:p>
      </dgm:t>
    </dgm:pt>
    <dgm:pt modelId="{28CE536C-8B4A-4DCA-AF54-73E64ECF7400}" type="sibTrans" cxnId="{C50F5A02-63C8-486A-8169-2B5C29BA66B9}">
      <dgm:prSet/>
      <dgm:spPr/>
      <dgm:t>
        <a:bodyPr/>
        <a:lstStyle/>
        <a:p>
          <a:endParaRPr lang="en-US"/>
        </a:p>
      </dgm:t>
    </dgm:pt>
    <dgm:pt modelId="{56FBB429-2F28-4B2F-87B6-B3AD4DC07943}">
      <dgm:prSet/>
      <dgm:spPr/>
      <dgm:t>
        <a:bodyPr/>
        <a:lstStyle/>
        <a:p>
          <a:r>
            <a:rPr lang="uk-UA" b="1"/>
            <a:t>1) зростання національного доходу, є лише функцією накопичення капіталу, а усі інші фактори, що впливають на зростання капіталовіддачі (збільшення зайнятості, ступінь використання досягнень НТП, поліпшення організації виробництва) - виключаються; </a:t>
          </a:r>
          <a:endParaRPr lang="en-US"/>
        </a:p>
      </dgm:t>
    </dgm:pt>
    <dgm:pt modelId="{515C923C-6E97-4F86-A21A-A1FABD900B39}" type="parTrans" cxnId="{D79F6CFB-0B14-4B00-90DD-8D068B7AE03B}">
      <dgm:prSet/>
      <dgm:spPr/>
      <dgm:t>
        <a:bodyPr/>
        <a:lstStyle/>
        <a:p>
          <a:endParaRPr lang="en-US"/>
        </a:p>
      </dgm:t>
    </dgm:pt>
    <dgm:pt modelId="{D3025DB2-2D82-4FD7-BC5B-A1C8A8E2F55F}" type="sibTrans" cxnId="{D79F6CFB-0B14-4B00-90DD-8D068B7AE03B}">
      <dgm:prSet/>
      <dgm:spPr/>
      <dgm:t>
        <a:bodyPr/>
        <a:lstStyle/>
        <a:p>
          <a:endParaRPr lang="en-US"/>
        </a:p>
      </dgm:t>
    </dgm:pt>
    <dgm:pt modelId="{4D4A6C14-6029-4D98-B689-3E42532230A9}">
      <dgm:prSet/>
      <dgm:spPr/>
      <dgm:t>
        <a:bodyPr/>
        <a:lstStyle/>
        <a:p>
          <a:r>
            <a:rPr lang="uk-UA" b="1"/>
            <a:t>2) капіталомісткість, не залежить від співвідношення цін виробничих факторів, а обумовлюється лише технічними умовами виробництва.</a:t>
          </a:r>
          <a:endParaRPr lang="en-US"/>
        </a:p>
      </dgm:t>
    </dgm:pt>
    <dgm:pt modelId="{43D3EF31-39A5-4686-817E-534F7F335542}" type="parTrans" cxnId="{6B89A9E2-90AF-4104-8C1B-03147883F824}">
      <dgm:prSet/>
      <dgm:spPr/>
      <dgm:t>
        <a:bodyPr/>
        <a:lstStyle/>
        <a:p>
          <a:endParaRPr lang="en-US"/>
        </a:p>
      </dgm:t>
    </dgm:pt>
    <dgm:pt modelId="{2B1408AE-C540-4B2C-9BE3-8764DCFE025B}" type="sibTrans" cxnId="{6B89A9E2-90AF-4104-8C1B-03147883F824}">
      <dgm:prSet/>
      <dgm:spPr/>
      <dgm:t>
        <a:bodyPr/>
        <a:lstStyle/>
        <a:p>
          <a:endParaRPr lang="en-US"/>
        </a:p>
      </dgm:t>
    </dgm:pt>
    <dgm:pt modelId="{23A3BFB9-5F16-4901-9ACD-69F786A85BAF}" type="pres">
      <dgm:prSet presAssocID="{8553E834-1132-4EF4-8B33-B60BFC15AC72}" presName="linear" presStyleCnt="0">
        <dgm:presLayoutVars>
          <dgm:animLvl val="lvl"/>
          <dgm:resizeHandles val="exact"/>
        </dgm:presLayoutVars>
      </dgm:prSet>
      <dgm:spPr/>
    </dgm:pt>
    <dgm:pt modelId="{E60C9245-5550-4888-AF79-9996B6E9ADA2}" type="pres">
      <dgm:prSet presAssocID="{71816CA5-559D-4BE4-B9FD-E808C0D317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A017128-FB13-4CD4-AB2B-2FC971F89060}" type="pres">
      <dgm:prSet presAssocID="{A114194E-7120-4840-8873-3F9490CF3862}" presName="spacer" presStyleCnt="0"/>
      <dgm:spPr/>
    </dgm:pt>
    <dgm:pt modelId="{7CF4E62F-ACAC-4DA2-AD07-CA8609606045}" type="pres">
      <dgm:prSet presAssocID="{8BA9BC9C-941B-4A69-8A2E-CCA31A40E8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4DF79B-920E-4BFE-A653-BE4B23029041}" type="pres">
      <dgm:prSet presAssocID="{56B3E902-8C33-4174-A27F-0D1773B53694}" presName="spacer" presStyleCnt="0"/>
      <dgm:spPr/>
    </dgm:pt>
    <dgm:pt modelId="{2065551B-5CEE-4FAB-81F4-5C6E4C949307}" type="pres">
      <dgm:prSet presAssocID="{07ED0955-C400-4330-B64B-105C6511DF3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A3D589-B378-4495-B22A-6A3F59B56C99}" type="pres">
      <dgm:prSet presAssocID="{07ED0955-C400-4330-B64B-105C6511DF3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50F5A02-63C8-486A-8169-2B5C29BA66B9}" srcId="{8553E834-1132-4EF4-8B33-B60BFC15AC72}" destId="{07ED0955-C400-4330-B64B-105C6511DF36}" srcOrd="2" destOrd="0" parTransId="{328271B5-7F27-482D-BBDE-C0DD03681090}" sibTransId="{28CE536C-8B4A-4DCA-AF54-73E64ECF7400}"/>
    <dgm:cxn modelId="{358FB204-522A-4E24-A7CD-D8C3D9DF47D5}" type="presOf" srcId="{56FBB429-2F28-4B2F-87B6-B3AD4DC07943}" destId="{EAA3D589-B378-4495-B22A-6A3F59B56C99}" srcOrd="0" destOrd="0" presId="urn:microsoft.com/office/officeart/2005/8/layout/vList2"/>
    <dgm:cxn modelId="{B88E230E-1975-4B06-B97A-A5AA8DB5FE62}" type="presOf" srcId="{8553E834-1132-4EF4-8B33-B60BFC15AC72}" destId="{23A3BFB9-5F16-4901-9ACD-69F786A85BAF}" srcOrd="0" destOrd="0" presId="urn:microsoft.com/office/officeart/2005/8/layout/vList2"/>
    <dgm:cxn modelId="{93FDEE12-FBB2-406C-8246-AFAD97216EA9}" type="presOf" srcId="{8BA9BC9C-941B-4A69-8A2E-CCA31A40E85B}" destId="{7CF4E62F-ACAC-4DA2-AD07-CA8609606045}" srcOrd="0" destOrd="0" presId="urn:microsoft.com/office/officeart/2005/8/layout/vList2"/>
    <dgm:cxn modelId="{2035514F-4AC6-4AE8-9BE3-11190EE49D45}" srcId="{8553E834-1132-4EF4-8B33-B60BFC15AC72}" destId="{71816CA5-559D-4BE4-B9FD-E808C0D31778}" srcOrd="0" destOrd="0" parTransId="{4D1143A0-046A-46F0-B331-9695D1F4EA27}" sibTransId="{A114194E-7120-4840-8873-3F9490CF3862}"/>
    <dgm:cxn modelId="{B1B5DD87-FD91-4E35-8573-35331FE79D6D}" type="presOf" srcId="{71816CA5-559D-4BE4-B9FD-E808C0D31778}" destId="{E60C9245-5550-4888-AF79-9996B6E9ADA2}" srcOrd="0" destOrd="0" presId="urn:microsoft.com/office/officeart/2005/8/layout/vList2"/>
    <dgm:cxn modelId="{3B6515A5-E960-4457-848C-2EEF0A67914D}" type="presOf" srcId="{07ED0955-C400-4330-B64B-105C6511DF36}" destId="{2065551B-5CEE-4FAB-81F4-5C6E4C949307}" srcOrd="0" destOrd="0" presId="urn:microsoft.com/office/officeart/2005/8/layout/vList2"/>
    <dgm:cxn modelId="{6B89A9E2-90AF-4104-8C1B-03147883F824}" srcId="{07ED0955-C400-4330-B64B-105C6511DF36}" destId="{4D4A6C14-6029-4D98-B689-3E42532230A9}" srcOrd="1" destOrd="0" parTransId="{43D3EF31-39A5-4686-817E-534F7F335542}" sibTransId="{2B1408AE-C540-4B2C-9BE3-8764DCFE025B}"/>
    <dgm:cxn modelId="{F6E5E9E5-B828-40AD-91C7-227C18433990}" type="presOf" srcId="{4D4A6C14-6029-4D98-B689-3E42532230A9}" destId="{EAA3D589-B378-4495-B22A-6A3F59B56C99}" srcOrd="0" destOrd="1" presId="urn:microsoft.com/office/officeart/2005/8/layout/vList2"/>
    <dgm:cxn modelId="{D79F6CFB-0B14-4B00-90DD-8D068B7AE03B}" srcId="{07ED0955-C400-4330-B64B-105C6511DF36}" destId="{56FBB429-2F28-4B2F-87B6-B3AD4DC07943}" srcOrd="0" destOrd="0" parTransId="{515C923C-6E97-4F86-A21A-A1FABD900B39}" sibTransId="{D3025DB2-2D82-4FD7-BC5B-A1C8A8E2F55F}"/>
    <dgm:cxn modelId="{42CEE0FF-99CE-45FC-A93D-B7DAEAB4F62F}" srcId="{8553E834-1132-4EF4-8B33-B60BFC15AC72}" destId="{8BA9BC9C-941B-4A69-8A2E-CCA31A40E85B}" srcOrd="1" destOrd="0" parTransId="{28E3EA8E-5EB6-4D6E-AE31-DC65EBD9A61D}" sibTransId="{56B3E902-8C33-4174-A27F-0D1773B53694}"/>
    <dgm:cxn modelId="{00FD6985-278D-4B5C-A122-6C195F49717A}" type="presParOf" srcId="{23A3BFB9-5F16-4901-9ACD-69F786A85BAF}" destId="{E60C9245-5550-4888-AF79-9996B6E9ADA2}" srcOrd="0" destOrd="0" presId="urn:microsoft.com/office/officeart/2005/8/layout/vList2"/>
    <dgm:cxn modelId="{AB091D16-92AB-4A9C-B712-C4961EAD3412}" type="presParOf" srcId="{23A3BFB9-5F16-4901-9ACD-69F786A85BAF}" destId="{FA017128-FB13-4CD4-AB2B-2FC971F89060}" srcOrd="1" destOrd="0" presId="urn:microsoft.com/office/officeart/2005/8/layout/vList2"/>
    <dgm:cxn modelId="{8425448B-5329-45EA-A66B-3D7C1F982C78}" type="presParOf" srcId="{23A3BFB9-5F16-4901-9ACD-69F786A85BAF}" destId="{7CF4E62F-ACAC-4DA2-AD07-CA8609606045}" srcOrd="2" destOrd="0" presId="urn:microsoft.com/office/officeart/2005/8/layout/vList2"/>
    <dgm:cxn modelId="{32A569EE-FA75-4671-958B-4557A965B640}" type="presParOf" srcId="{23A3BFB9-5F16-4901-9ACD-69F786A85BAF}" destId="{F54DF79B-920E-4BFE-A653-BE4B23029041}" srcOrd="3" destOrd="0" presId="urn:microsoft.com/office/officeart/2005/8/layout/vList2"/>
    <dgm:cxn modelId="{1A5B6088-A5A4-4134-A6E7-AB64F6E95B28}" type="presParOf" srcId="{23A3BFB9-5F16-4901-9ACD-69F786A85BAF}" destId="{2065551B-5CEE-4FAB-81F4-5C6E4C949307}" srcOrd="4" destOrd="0" presId="urn:microsoft.com/office/officeart/2005/8/layout/vList2"/>
    <dgm:cxn modelId="{2E7289F1-D3CA-4483-A4F9-CFC129C78D46}" type="presParOf" srcId="{23A3BFB9-5F16-4901-9ACD-69F786A85BAF}" destId="{EAA3D589-B378-4495-B22A-6A3F59B56C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9C1674-8676-4394-A970-4F32E309A28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BA9F4C5-33A1-4555-B50B-208A34EABDB6}">
      <dgm:prSet/>
      <dgm:spPr/>
      <dgm:t>
        <a:bodyPr/>
        <a:lstStyle/>
        <a:p>
          <a:r>
            <a:rPr lang="uk-UA" b="1"/>
            <a:t>Під час аналізу економічного зростання неокласики виходять із того, що: </a:t>
          </a:r>
          <a:endParaRPr lang="en-US"/>
        </a:p>
      </dgm:t>
    </dgm:pt>
    <dgm:pt modelId="{5A29EF65-B85C-4B5A-B77A-C77F52D4411A}" type="parTrans" cxnId="{9501D4E7-5456-4641-9A8B-85F2A6C8637F}">
      <dgm:prSet/>
      <dgm:spPr/>
      <dgm:t>
        <a:bodyPr/>
        <a:lstStyle/>
        <a:p>
          <a:endParaRPr lang="en-US"/>
        </a:p>
      </dgm:t>
    </dgm:pt>
    <dgm:pt modelId="{2065F849-2AE2-4E22-9BAD-9FBFAEAC784C}" type="sibTrans" cxnId="{9501D4E7-5456-4641-9A8B-85F2A6C8637F}">
      <dgm:prSet/>
      <dgm:spPr/>
      <dgm:t>
        <a:bodyPr/>
        <a:lstStyle/>
        <a:p>
          <a:endParaRPr lang="en-US"/>
        </a:p>
      </dgm:t>
    </dgm:pt>
    <dgm:pt modelId="{9A4098CF-674D-4BDF-A701-DAE424AE7472}">
      <dgm:prSet/>
      <dgm:spPr/>
      <dgm:t>
        <a:bodyPr/>
        <a:lstStyle/>
        <a:p>
          <a:r>
            <a:rPr lang="uk-UA" b="1" dirty="0"/>
            <a:t>вартість продукції створюється всіма виробничими факторами;</a:t>
          </a:r>
          <a:endParaRPr lang="en-US" dirty="0"/>
        </a:p>
      </dgm:t>
    </dgm:pt>
    <dgm:pt modelId="{EA0FBA40-E62D-4422-8689-6DCCB9E03801}" type="parTrans" cxnId="{2CAD9FCB-89D3-4FE6-927B-4581D67719CD}">
      <dgm:prSet/>
      <dgm:spPr/>
      <dgm:t>
        <a:bodyPr/>
        <a:lstStyle/>
        <a:p>
          <a:endParaRPr lang="en-US"/>
        </a:p>
      </dgm:t>
    </dgm:pt>
    <dgm:pt modelId="{8270FD78-DAA6-41A2-A282-741AE484DB67}" type="sibTrans" cxnId="{2CAD9FCB-89D3-4FE6-927B-4581D67719CD}">
      <dgm:prSet/>
      <dgm:spPr/>
      <dgm:t>
        <a:bodyPr/>
        <a:lstStyle/>
        <a:p>
          <a:endParaRPr lang="en-US"/>
        </a:p>
      </dgm:t>
    </dgm:pt>
    <dgm:pt modelId="{F679FAFD-C00B-4DDD-8950-DD028E8DF55A}">
      <dgm:prSet/>
      <dgm:spPr/>
      <dgm:t>
        <a:bodyPr/>
        <a:lstStyle/>
        <a:p>
          <a:r>
            <a:rPr lang="uk-UA" b="1" dirty="0"/>
            <a:t>кожний фактор виробництва бере участь у створенні доданої вартості кінцевого продукту й у результаті одержує певний дохід;</a:t>
          </a:r>
          <a:endParaRPr lang="en-US" dirty="0"/>
        </a:p>
      </dgm:t>
    </dgm:pt>
    <dgm:pt modelId="{2245FB5E-FB5A-4F28-9E5E-37C324E213B7}" type="parTrans" cxnId="{F7FD77F5-A6D6-4E53-8B4D-E22D913B1D0A}">
      <dgm:prSet/>
      <dgm:spPr/>
      <dgm:t>
        <a:bodyPr/>
        <a:lstStyle/>
        <a:p>
          <a:endParaRPr lang="en-US"/>
        </a:p>
      </dgm:t>
    </dgm:pt>
    <dgm:pt modelId="{D39BA603-3216-47A1-9F1C-E4643FC908C7}" type="sibTrans" cxnId="{F7FD77F5-A6D6-4E53-8B4D-E22D913B1D0A}">
      <dgm:prSet/>
      <dgm:spPr/>
      <dgm:t>
        <a:bodyPr/>
        <a:lstStyle/>
        <a:p>
          <a:endParaRPr lang="en-US"/>
        </a:p>
      </dgm:t>
    </dgm:pt>
    <dgm:pt modelId="{3673DDFD-93A9-4C01-A436-64557A3DA043}">
      <dgm:prSet/>
      <dgm:spPr/>
      <dgm:t>
        <a:bodyPr/>
        <a:lstStyle/>
        <a:p>
          <a:r>
            <a:rPr lang="uk-UA" b="1" dirty="0"/>
            <a:t>існує кількісна залежність між випуском продукції й ресурсами, необхідними для її виробництва, а також між самими ресурсами;</a:t>
          </a:r>
          <a:endParaRPr lang="en-US" dirty="0"/>
        </a:p>
      </dgm:t>
    </dgm:pt>
    <dgm:pt modelId="{43C64619-70F2-4D1F-8F8D-993478DD5320}" type="parTrans" cxnId="{EE06E232-D329-44B4-B91A-8403FBFC5E92}">
      <dgm:prSet/>
      <dgm:spPr/>
      <dgm:t>
        <a:bodyPr/>
        <a:lstStyle/>
        <a:p>
          <a:endParaRPr lang="en-US"/>
        </a:p>
      </dgm:t>
    </dgm:pt>
    <dgm:pt modelId="{6B638A96-F0BE-40FA-A626-2CE50A6ABB0F}" type="sibTrans" cxnId="{EE06E232-D329-44B4-B91A-8403FBFC5E92}">
      <dgm:prSet/>
      <dgm:spPr/>
      <dgm:t>
        <a:bodyPr/>
        <a:lstStyle/>
        <a:p>
          <a:endParaRPr lang="en-US"/>
        </a:p>
      </dgm:t>
    </dgm:pt>
    <dgm:pt modelId="{28C87A52-25AA-44AE-8AE0-840C91647EDC}">
      <dgm:prSet/>
      <dgm:spPr/>
      <dgm:t>
        <a:bodyPr/>
        <a:lstStyle/>
        <a:p>
          <a:r>
            <a:rPr lang="uk-UA" b="1" dirty="0"/>
            <a:t>фактори виробництва незалежні й одночасно можуть бути взаємозамінні.</a:t>
          </a:r>
          <a:endParaRPr lang="en-US" dirty="0"/>
        </a:p>
      </dgm:t>
    </dgm:pt>
    <dgm:pt modelId="{EBBA3339-A52C-4284-AC6D-4F770E8825C7}" type="parTrans" cxnId="{A68545F7-E0EE-4993-8965-FDE5F4FEBB2E}">
      <dgm:prSet/>
      <dgm:spPr/>
      <dgm:t>
        <a:bodyPr/>
        <a:lstStyle/>
        <a:p>
          <a:endParaRPr lang="en-US"/>
        </a:p>
      </dgm:t>
    </dgm:pt>
    <dgm:pt modelId="{EE7820DD-7737-48F4-BF4C-3DC025D82E2B}" type="sibTrans" cxnId="{A68545F7-E0EE-4993-8965-FDE5F4FEBB2E}">
      <dgm:prSet/>
      <dgm:spPr/>
      <dgm:t>
        <a:bodyPr/>
        <a:lstStyle/>
        <a:p>
          <a:endParaRPr lang="en-US"/>
        </a:p>
      </dgm:t>
    </dgm:pt>
    <dgm:pt modelId="{8FC52AE1-95A5-4418-82F9-8FCDE4184625}" type="pres">
      <dgm:prSet presAssocID="{449C1674-8676-4394-A970-4F32E309A285}" presName="linear" presStyleCnt="0">
        <dgm:presLayoutVars>
          <dgm:animLvl val="lvl"/>
          <dgm:resizeHandles val="exact"/>
        </dgm:presLayoutVars>
      </dgm:prSet>
      <dgm:spPr/>
    </dgm:pt>
    <dgm:pt modelId="{CDDB1242-149A-493E-8550-71BE39B10CB0}" type="pres">
      <dgm:prSet presAssocID="{6BA9F4C5-33A1-4555-B50B-208A34EABDB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AD9DB8F-924F-4E1C-BC66-FC6010FE363D}" type="pres">
      <dgm:prSet presAssocID="{6BA9F4C5-33A1-4555-B50B-208A34EABDB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B22811A-D511-4806-9628-D94C8830803F}" type="presOf" srcId="{449C1674-8676-4394-A970-4F32E309A285}" destId="{8FC52AE1-95A5-4418-82F9-8FCDE4184625}" srcOrd="0" destOrd="0" presId="urn:microsoft.com/office/officeart/2005/8/layout/vList2"/>
    <dgm:cxn modelId="{EE06E232-D329-44B4-B91A-8403FBFC5E92}" srcId="{6BA9F4C5-33A1-4555-B50B-208A34EABDB6}" destId="{3673DDFD-93A9-4C01-A436-64557A3DA043}" srcOrd="2" destOrd="0" parTransId="{43C64619-70F2-4D1F-8F8D-993478DD5320}" sibTransId="{6B638A96-F0BE-40FA-A626-2CE50A6ABB0F}"/>
    <dgm:cxn modelId="{33B65D5E-8D26-4BCD-A2C5-824FADBF3B31}" type="presOf" srcId="{3673DDFD-93A9-4C01-A436-64557A3DA043}" destId="{CAD9DB8F-924F-4E1C-BC66-FC6010FE363D}" srcOrd="0" destOrd="2" presId="urn:microsoft.com/office/officeart/2005/8/layout/vList2"/>
    <dgm:cxn modelId="{2B50A78A-B531-4496-9630-E36D0C56EC43}" type="presOf" srcId="{28C87A52-25AA-44AE-8AE0-840C91647EDC}" destId="{CAD9DB8F-924F-4E1C-BC66-FC6010FE363D}" srcOrd="0" destOrd="3" presId="urn:microsoft.com/office/officeart/2005/8/layout/vList2"/>
    <dgm:cxn modelId="{40F78B91-6FF3-4D94-85DB-67063E7E4F97}" type="presOf" srcId="{9A4098CF-674D-4BDF-A701-DAE424AE7472}" destId="{CAD9DB8F-924F-4E1C-BC66-FC6010FE363D}" srcOrd="0" destOrd="0" presId="urn:microsoft.com/office/officeart/2005/8/layout/vList2"/>
    <dgm:cxn modelId="{2CAD9FCB-89D3-4FE6-927B-4581D67719CD}" srcId="{6BA9F4C5-33A1-4555-B50B-208A34EABDB6}" destId="{9A4098CF-674D-4BDF-A701-DAE424AE7472}" srcOrd="0" destOrd="0" parTransId="{EA0FBA40-E62D-4422-8689-6DCCB9E03801}" sibTransId="{8270FD78-DAA6-41A2-A282-741AE484DB67}"/>
    <dgm:cxn modelId="{11DE81E5-D697-4243-8482-D773064A049F}" type="presOf" srcId="{F679FAFD-C00B-4DDD-8950-DD028E8DF55A}" destId="{CAD9DB8F-924F-4E1C-BC66-FC6010FE363D}" srcOrd="0" destOrd="1" presId="urn:microsoft.com/office/officeart/2005/8/layout/vList2"/>
    <dgm:cxn modelId="{9501D4E7-5456-4641-9A8B-85F2A6C8637F}" srcId="{449C1674-8676-4394-A970-4F32E309A285}" destId="{6BA9F4C5-33A1-4555-B50B-208A34EABDB6}" srcOrd="0" destOrd="0" parTransId="{5A29EF65-B85C-4B5A-B77A-C77F52D4411A}" sibTransId="{2065F849-2AE2-4E22-9BAD-9FBFAEAC784C}"/>
    <dgm:cxn modelId="{4542A8F0-471C-499A-AE3E-348D6486BB0F}" type="presOf" srcId="{6BA9F4C5-33A1-4555-B50B-208A34EABDB6}" destId="{CDDB1242-149A-493E-8550-71BE39B10CB0}" srcOrd="0" destOrd="0" presId="urn:microsoft.com/office/officeart/2005/8/layout/vList2"/>
    <dgm:cxn modelId="{F7FD77F5-A6D6-4E53-8B4D-E22D913B1D0A}" srcId="{6BA9F4C5-33A1-4555-B50B-208A34EABDB6}" destId="{F679FAFD-C00B-4DDD-8950-DD028E8DF55A}" srcOrd="1" destOrd="0" parTransId="{2245FB5E-FB5A-4F28-9E5E-37C324E213B7}" sibTransId="{D39BA603-3216-47A1-9F1C-E4643FC908C7}"/>
    <dgm:cxn modelId="{A68545F7-E0EE-4993-8965-FDE5F4FEBB2E}" srcId="{6BA9F4C5-33A1-4555-B50B-208A34EABDB6}" destId="{28C87A52-25AA-44AE-8AE0-840C91647EDC}" srcOrd="3" destOrd="0" parTransId="{EBBA3339-A52C-4284-AC6D-4F770E8825C7}" sibTransId="{EE7820DD-7737-48F4-BF4C-3DC025D82E2B}"/>
    <dgm:cxn modelId="{2FF29EA1-A699-4885-9B84-1DA5C1487E44}" type="presParOf" srcId="{8FC52AE1-95A5-4418-82F9-8FCDE4184625}" destId="{CDDB1242-149A-493E-8550-71BE39B10CB0}" srcOrd="0" destOrd="0" presId="urn:microsoft.com/office/officeart/2005/8/layout/vList2"/>
    <dgm:cxn modelId="{0D00985A-B3BF-4BCB-8E39-1F904EBA2FA9}" type="presParOf" srcId="{8FC52AE1-95A5-4418-82F9-8FCDE4184625}" destId="{CAD9DB8F-924F-4E1C-BC66-FC6010FE36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0EE064-B5DE-433C-B4B9-6668E78B22BD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103FC57-8A37-4B1F-B7F3-027D7A6D4A50}">
      <dgm:prSet/>
      <dgm:spPr/>
      <dgm:t>
        <a:bodyPr/>
        <a:lstStyle/>
        <a:p>
          <a:r>
            <a:rPr lang="uk-UA" b="1"/>
            <a:t>На початку 1970-х років деякі економісти виступили з концепцією неминучості «глобальної катастрофи» при збереженні існуючих тенденцій розвитку суспільства. Прихильники «нульового зростання» вважають, що технічний прогрес і економічне зростання призводять до цілого ряду негативних явищ сучасного життя: забруднення навколишнього середовища, промислового шуму, до викиду отруйних речовин, погіршенню вигляду міст тощо. </a:t>
          </a:r>
          <a:endParaRPr lang="en-US"/>
        </a:p>
      </dgm:t>
    </dgm:pt>
    <dgm:pt modelId="{123C7C8C-3E9E-4F6C-9EF2-FEB948280C00}" type="parTrans" cxnId="{7D5A4559-CC92-4F6C-9B9C-5433654D5973}">
      <dgm:prSet/>
      <dgm:spPr/>
      <dgm:t>
        <a:bodyPr/>
        <a:lstStyle/>
        <a:p>
          <a:endParaRPr lang="en-US"/>
        </a:p>
      </dgm:t>
    </dgm:pt>
    <dgm:pt modelId="{368256AB-5B33-4651-B01A-1DA3E6EB8BD1}" type="sibTrans" cxnId="{7D5A4559-CC92-4F6C-9B9C-5433654D5973}">
      <dgm:prSet/>
      <dgm:spPr/>
      <dgm:t>
        <a:bodyPr/>
        <a:lstStyle/>
        <a:p>
          <a:endParaRPr lang="en-US"/>
        </a:p>
      </dgm:t>
    </dgm:pt>
    <dgm:pt modelId="{5E101396-F2C6-4095-ACB4-62F485EAE752}">
      <dgm:prSet/>
      <dgm:spPr/>
      <dgm:t>
        <a:bodyPr/>
        <a:lstStyle/>
        <a:p>
          <a:r>
            <a:rPr lang="uk-UA" b="1"/>
            <a:t>Оскільки виробничий процес лише переробляє природні ресурси, але не утилізує їх повністю, то згодом вони повертаються в навколишнє середовище у вигляді відходів. У зв’язку з цим прихильники «нульового зростання» уважають, що економічне зростання повинно цілеспрямовано стримуватися. Визнаючи, що воно забезпечує збільшення обсягу товарів і послуг, прихильники «нульового зростання» доходять висновку, що економічне зростання не завжди може створити  високу якість життя.</a:t>
          </a:r>
          <a:endParaRPr lang="en-US"/>
        </a:p>
      </dgm:t>
    </dgm:pt>
    <dgm:pt modelId="{FB05EA82-05CF-48AD-AB82-FF217E44FA1F}" type="parTrans" cxnId="{127668D4-BCA2-4387-ADD0-D142F1153872}">
      <dgm:prSet/>
      <dgm:spPr/>
      <dgm:t>
        <a:bodyPr/>
        <a:lstStyle/>
        <a:p>
          <a:endParaRPr lang="en-US"/>
        </a:p>
      </dgm:t>
    </dgm:pt>
    <dgm:pt modelId="{34324679-3146-4748-A078-29BA8380EC17}" type="sibTrans" cxnId="{127668D4-BCA2-4387-ADD0-D142F1153872}">
      <dgm:prSet/>
      <dgm:spPr/>
      <dgm:t>
        <a:bodyPr/>
        <a:lstStyle/>
        <a:p>
          <a:endParaRPr lang="en-US"/>
        </a:p>
      </dgm:t>
    </dgm:pt>
    <dgm:pt modelId="{94BE353D-5CDE-426F-9FBD-34147BDA307B}" type="pres">
      <dgm:prSet presAssocID="{710EE064-B5DE-433C-B4B9-6668E78B22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A1F686-98A7-4687-9F72-86BD2D61193E}" type="pres">
      <dgm:prSet presAssocID="{A103FC57-8A37-4B1F-B7F3-027D7A6D4A50}" presName="hierRoot1" presStyleCnt="0"/>
      <dgm:spPr/>
    </dgm:pt>
    <dgm:pt modelId="{556F1C21-E1ED-4B70-8AC9-596C6243F828}" type="pres">
      <dgm:prSet presAssocID="{A103FC57-8A37-4B1F-B7F3-027D7A6D4A50}" presName="composite" presStyleCnt="0"/>
      <dgm:spPr/>
    </dgm:pt>
    <dgm:pt modelId="{E643B0FF-2DA3-47FA-B031-C71E1123E8DC}" type="pres">
      <dgm:prSet presAssocID="{A103FC57-8A37-4B1F-B7F3-027D7A6D4A50}" presName="background" presStyleLbl="node0" presStyleIdx="0" presStyleCnt="2"/>
      <dgm:spPr/>
    </dgm:pt>
    <dgm:pt modelId="{ECF3970F-E9FF-4386-9F89-8725389A63B8}" type="pres">
      <dgm:prSet presAssocID="{A103FC57-8A37-4B1F-B7F3-027D7A6D4A50}" presName="text" presStyleLbl="fgAcc0" presStyleIdx="0" presStyleCnt="2">
        <dgm:presLayoutVars>
          <dgm:chPref val="3"/>
        </dgm:presLayoutVars>
      </dgm:prSet>
      <dgm:spPr/>
    </dgm:pt>
    <dgm:pt modelId="{4AAA1C4A-2454-409E-9E3F-61FE995AE85F}" type="pres">
      <dgm:prSet presAssocID="{A103FC57-8A37-4B1F-B7F3-027D7A6D4A50}" presName="hierChild2" presStyleCnt="0"/>
      <dgm:spPr/>
    </dgm:pt>
    <dgm:pt modelId="{FB3EF834-3920-4222-AC9D-0E9540A873F2}" type="pres">
      <dgm:prSet presAssocID="{5E101396-F2C6-4095-ACB4-62F485EAE752}" presName="hierRoot1" presStyleCnt="0"/>
      <dgm:spPr/>
    </dgm:pt>
    <dgm:pt modelId="{1F09E0E6-145B-4233-A3F3-EA0002FF0370}" type="pres">
      <dgm:prSet presAssocID="{5E101396-F2C6-4095-ACB4-62F485EAE752}" presName="composite" presStyleCnt="0"/>
      <dgm:spPr/>
    </dgm:pt>
    <dgm:pt modelId="{630F31EE-6DC7-4F61-86EC-1E8B1F59AA6B}" type="pres">
      <dgm:prSet presAssocID="{5E101396-F2C6-4095-ACB4-62F485EAE752}" presName="background" presStyleLbl="node0" presStyleIdx="1" presStyleCnt="2"/>
      <dgm:spPr/>
    </dgm:pt>
    <dgm:pt modelId="{A8A392AA-1964-4092-AE99-8F180AA55B76}" type="pres">
      <dgm:prSet presAssocID="{5E101396-F2C6-4095-ACB4-62F485EAE752}" presName="text" presStyleLbl="fgAcc0" presStyleIdx="1" presStyleCnt="2">
        <dgm:presLayoutVars>
          <dgm:chPref val="3"/>
        </dgm:presLayoutVars>
      </dgm:prSet>
      <dgm:spPr/>
    </dgm:pt>
    <dgm:pt modelId="{E0ACDF32-F62B-49FA-B6D6-501D5BE2EDFC}" type="pres">
      <dgm:prSet presAssocID="{5E101396-F2C6-4095-ACB4-62F485EAE752}" presName="hierChild2" presStyleCnt="0"/>
      <dgm:spPr/>
    </dgm:pt>
  </dgm:ptLst>
  <dgm:cxnLst>
    <dgm:cxn modelId="{7D5A4559-CC92-4F6C-9B9C-5433654D5973}" srcId="{710EE064-B5DE-433C-B4B9-6668E78B22BD}" destId="{A103FC57-8A37-4B1F-B7F3-027D7A6D4A50}" srcOrd="0" destOrd="0" parTransId="{123C7C8C-3E9E-4F6C-9EF2-FEB948280C00}" sibTransId="{368256AB-5B33-4651-B01A-1DA3E6EB8BD1}"/>
    <dgm:cxn modelId="{1C60AFA2-2E1B-4644-82E0-438D1471D15D}" type="presOf" srcId="{5E101396-F2C6-4095-ACB4-62F485EAE752}" destId="{A8A392AA-1964-4092-AE99-8F180AA55B76}" srcOrd="0" destOrd="0" presId="urn:microsoft.com/office/officeart/2005/8/layout/hierarchy1"/>
    <dgm:cxn modelId="{1639B2AC-4287-4027-BF95-3F2A8BA77F0F}" type="presOf" srcId="{710EE064-B5DE-433C-B4B9-6668E78B22BD}" destId="{94BE353D-5CDE-426F-9FBD-34147BDA307B}" srcOrd="0" destOrd="0" presId="urn:microsoft.com/office/officeart/2005/8/layout/hierarchy1"/>
    <dgm:cxn modelId="{127668D4-BCA2-4387-ADD0-D142F1153872}" srcId="{710EE064-B5DE-433C-B4B9-6668E78B22BD}" destId="{5E101396-F2C6-4095-ACB4-62F485EAE752}" srcOrd="1" destOrd="0" parTransId="{FB05EA82-05CF-48AD-AB82-FF217E44FA1F}" sibTransId="{34324679-3146-4748-A078-29BA8380EC17}"/>
    <dgm:cxn modelId="{59C133F1-A7B1-4D05-9DCE-649D766E2007}" type="presOf" srcId="{A103FC57-8A37-4B1F-B7F3-027D7A6D4A50}" destId="{ECF3970F-E9FF-4386-9F89-8725389A63B8}" srcOrd="0" destOrd="0" presId="urn:microsoft.com/office/officeart/2005/8/layout/hierarchy1"/>
    <dgm:cxn modelId="{949967AD-F68A-4FB9-9925-DE04AE3EDB9B}" type="presParOf" srcId="{94BE353D-5CDE-426F-9FBD-34147BDA307B}" destId="{42A1F686-98A7-4687-9F72-86BD2D61193E}" srcOrd="0" destOrd="0" presId="urn:microsoft.com/office/officeart/2005/8/layout/hierarchy1"/>
    <dgm:cxn modelId="{2249D14B-BC56-4B33-A8E9-E9E214D25ECA}" type="presParOf" srcId="{42A1F686-98A7-4687-9F72-86BD2D61193E}" destId="{556F1C21-E1ED-4B70-8AC9-596C6243F828}" srcOrd="0" destOrd="0" presId="urn:microsoft.com/office/officeart/2005/8/layout/hierarchy1"/>
    <dgm:cxn modelId="{BDEA7950-761B-44B4-A08D-119B2A137ED7}" type="presParOf" srcId="{556F1C21-E1ED-4B70-8AC9-596C6243F828}" destId="{E643B0FF-2DA3-47FA-B031-C71E1123E8DC}" srcOrd="0" destOrd="0" presId="urn:microsoft.com/office/officeart/2005/8/layout/hierarchy1"/>
    <dgm:cxn modelId="{8FB4B3C4-9FCC-4A29-95FB-F38BAFB3BC42}" type="presParOf" srcId="{556F1C21-E1ED-4B70-8AC9-596C6243F828}" destId="{ECF3970F-E9FF-4386-9F89-8725389A63B8}" srcOrd="1" destOrd="0" presId="urn:microsoft.com/office/officeart/2005/8/layout/hierarchy1"/>
    <dgm:cxn modelId="{D00F121A-752D-44CF-8020-F238955A8A88}" type="presParOf" srcId="{42A1F686-98A7-4687-9F72-86BD2D61193E}" destId="{4AAA1C4A-2454-409E-9E3F-61FE995AE85F}" srcOrd="1" destOrd="0" presId="urn:microsoft.com/office/officeart/2005/8/layout/hierarchy1"/>
    <dgm:cxn modelId="{4A5E49E3-598B-4948-BFB9-777DD7E49C57}" type="presParOf" srcId="{94BE353D-5CDE-426F-9FBD-34147BDA307B}" destId="{FB3EF834-3920-4222-AC9D-0E9540A873F2}" srcOrd="1" destOrd="0" presId="urn:microsoft.com/office/officeart/2005/8/layout/hierarchy1"/>
    <dgm:cxn modelId="{EC6C3426-D5F0-4125-865A-B843C567CD92}" type="presParOf" srcId="{FB3EF834-3920-4222-AC9D-0E9540A873F2}" destId="{1F09E0E6-145B-4233-A3F3-EA0002FF0370}" srcOrd="0" destOrd="0" presId="urn:microsoft.com/office/officeart/2005/8/layout/hierarchy1"/>
    <dgm:cxn modelId="{0ECC9051-A1C1-428E-B695-A4247B1464F8}" type="presParOf" srcId="{1F09E0E6-145B-4233-A3F3-EA0002FF0370}" destId="{630F31EE-6DC7-4F61-86EC-1E8B1F59AA6B}" srcOrd="0" destOrd="0" presId="urn:microsoft.com/office/officeart/2005/8/layout/hierarchy1"/>
    <dgm:cxn modelId="{12445FF7-BE54-45A0-B952-E4F05CA8D003}" type="presParOf" srcId="{1F09E0E6-145B-4233-A3F3-EA0002FF0370}" destId="{A8A392AA-1964-4092-AE99-8F180AA55B76}" srcOrd="1" destOrd="0" presId="urn:microsoft.com/office/officeart/2005/8/layout/hierarchy1"/>
    <dgm:cxn modelId="{7195AF96-734D-4F95-A0C5-DCF6A3EDA4DA}" type="presParOf" srcId="{FB3EF834-3920-4222-AC9D-0E9540A873F2}" destId="{E0ACDF32-F62B-49FA-B6D6-501D5BE2ED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23144-D72E-4E49-9076-70155BE5CFBC}">
      <dsp:nvSpPr>
        <dsp:cNvPr id="0" name=""/>
        <dsp:cNvSpPr/>
      </dsp:nvSpPr>
      <dsp:spPr>
        <a:xfrm>
          <a:off x="0" y="1805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956D8-673E-45F5-BD0C-DB62B5213220}">
      <dsp:nvSpPr>
        <dsp:cNvPr id="0" name=""/>
        <dsp:cNvSpPr/>
      </dsp:nvSpPr>
      <dsp:spPr>
        <a:xfrm>
          <a:off x="0" y="1805"/>
          <a:ext cx="10515600" cy="123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Найважливішою групою суб'єктів сучасного світового господарства є </a:t>
          </a:r>
          <a:r>
            <a:rPr lang="uk-UA" sz="1600" b="1" i="1" kern="1200"/>
            <a:t>міжнародні економічні й фінансові організації (у тому числі інтеграційні) й міжнародні фінансові центри. </a:t>
          </a:r>
          <a:endParaRPr lang="en-US" sz="1600" kern="1200"/>
        </a:p>
      </dsp:txBody>
      <dsp:txXfrm>
        <a:off x="0" y="1805"/>
        <a:ext cx="10515600" cy="1231344"/>
      </dsp:txXfrm>
    </dsp:sp>
    <dsp:sp modelId="{F08D1DD0-0022-4C03-B960-7917F38C4676}">
      <dsp:nvSpPr>
        <dsp:cNvPr id="0" name=""/>
        <dsp:cNvSpPr/>
      </dsp:nvSpPr>
      <dsp:spPr>
        <a:xfrm>
          <a:off x="0" y="123315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4EC43-FEE4-46F0-9AA6-BCBE1198F486}">
      <dsp:nvSpPr>
        <dsp:cNvPr id="0" name=""/>
        <dsp:cNvSpPr/>
      </dsp:nvSpPr>
      <dsp:spPr>
        <a:xfrm>
          <a:off x="0" y="1233150"/>
          <a:ext cx="10515600" cy="123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Міжнародні організації, у тому числі економічні є однією з найважливіших й стійких інституціональних форм організації світового господарства. У рамках системи світової економіки початку XXI ст. діють численні міжнародні організації, асоціації, ради. Укладено багатосторонні міжнародні угоди, що вирішують проблеми координації міжнародної торгівлі у різних сегментах світового ринку.</a:t>
          </a:r>
          <a:endParaRPr lang="en-US" sz="1600" kern="1200" dirty="0"/>
        </a:p>
      </dsp:txBody>
      <dsp:txXfrm>
        <a:off x="0" y="1233150"/>
        <a:ext cx="10515600" cy="1231344"/>
      </dsp:txXfrm>
    </dsp:sp>
    <dsp:sp modelId="{B1B3A39F-4883-4D74-B2BA-CCF15F49563D}">
      <dsp:nvSpPr>
        <dsp:cNvPr id="0" name=""/>
        <dsp:cNvSpPr/>
      </dsp:nvSpPr>
      <dsp:spPr>
        <a:xfrm>
          <a:off x="0" y="246449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9DB6D-1DA6-437A-B258-6666C9CC81B5}">
      <dsp:nvSpPr>
        <dsp:cNvPr id="0" name=""/>
        <dsp:cNvSpPr/>
      </dsp:nvSpPr>
      <dsp:spPr>
        <a:xfrm>
          <a:off x="0" y="2464494"/>
          <a:ext cx="10515600" cy="123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Хоча більшість міжнародних економічних організацій не бере участь безпосередньо у виробництві товарів або послуг, у міжнародному русі капіталу, їхня роль у регулюванні ринкових відносин у системі світового господарства і його окремих регіонів в останні роки істотно зросла, оскільки відбувся перехід світової економіки до своєї нової стадії - глобалізації, незважаючи на лібералізацію зовнішньоекономічних </a:t>
          </a:r>
          <a:r>
            <a:rPr lang="uk-UA" sz="1600" b="1" kern="1200" dirty="0" err="1"/>
            <a:t>зв'язків</a:t>
          </a:r>
          <a:r>
            <a:rPr lang="uk-UA" sz="1600" b="1" kern="1200" dirty="0"/>
            <a:t>.</a:t>
          </a:r>
          <a:endParaRPr lang="en-US" sz="1600" kern="1200" dirty="0"/>
        </a:p>
      </dsp:txBody>
      <dsp:txXfrm>
        <a:off x="0" y="2464494"/>
        <a:ext cx="10515600" cy="12313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C6933-E474-4AAC-BE35-2E73501AE90A}">
      <dsp:nvSpPr>
        <dsp:cNvPr id="0" name=""/>
        <dsp:cNvSpPr/>
      </dsp:nvSpPr>
      <dsp:spPr>
        <a:xfrm>
          <a:off x="0" y="0"/>
          <a:ext cx="8412480" cy="8134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 dirty="0"/>
            <a:t>1. </a:t>
          </a:r>
          <a:r>
            <a:rPr lang="uk-UA" sz="1000" b="1" i="1" kern="1200" dirty="0"/>
            <a:t>На глобальному рівні</a:t>
          </a:r>
          <a:r>
            <a:rPr lang="uk-UA" sz="1000" b="1" kern="1200" dirty="0"/>
            <a:t> зазвичай виділяють вищу (глобальну) мету розвитку національної економіки, яка припускає забезпечення максимального добробуту суспільства. Цю мету важко однозначно сформулювати й оцінити кількісно, тобто певною мірою вона має умовний характер.</a:t>
          </a:r>
          <a:endParaRPr lang="en-US" sz="1000" kern="1200" dirty="0"/>
        </a:p>
      </dsp:txBody>
      <dsp:txXfrm>
        <a:off x="23826" y="23826"/>
        <a:ext cx="7465930" cy="765829"/>
      </dsp:txXfrm>
    </dsp:sp>
    <dsp:sp modelId="{D3D72D90-B5BC-45FA-B972-E13DA638B177}">
      <dsp:nvSpPr>
        <dsp:cNvPr id="0" name=""/>
        <dsp:cNvSpPr/>
      </dsp:nvSpPr>
      <dsp:spPr>
        <a:xfrm>
          <a:off x="704545" y="961387"/>
          <a:ext cx="8412480" cy="8134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/>
            <a:t>2. Вища мета розвитку суспільства конкретизується в системі цілей другого рівня, які умовно звуться </a:t>
          </a:r>
          <a:r>
            <a:rPr lang="uk-UA" sz="1000" b="1" i="1" kern="1200"/>
            <a:t>головними (генеральними) цілями</a:t>
          </a:r>
          <a:r>
            <a:rPr lang="uk-UA" sz="1000" b="1" kern="1200"/>
            <a:t>. У спеціальній літературі ці цілі часто трактуються як функції держави. Досягнення цих цілей служить своєрідним засобом для реалізації глобальної мети розвитку суспільства. </a:t>
          </a:r>
          <a:endParaRPr lang="en-US" sz="1000" kern="1200"/>
        </a:p>
      </dsp:txBody>
      <dsp:txXfrm>
        <a:off x="728371" y="985213"/>
        <a:ext cx="7131519" cy="765829"/>
      </dsp:txXfrm>
    </dsp:sp>
    <dsp:sp modelId="{32153EB4-20C4-4F94-BCB7-3D284E2840B9}">
      <dsp:nvSpPr>
        <dsp:cNvPr id="0" name=""/>
        <dsp:cNvSpPr/>
      </dsp:nvSpPr>
      <dsp:spPr>
        <a:xfrm>
          <a:off x="1398574" y="1922775"/>
          <a:ext cx="8412480" cy="8134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/>
            <a:t>3. Генеральні цілі конкретизуються за допомогою </a:t>
          </a:r>
          <a:r>
            <a:rPr lang="uk-UA" sz="1000" b="1" i="1" kern="1200"/>
            <a:t>стратегічних цілей,</a:t>
          </a:r>
          <a:r>
            <a:rPr lang="uk-UA" sz="1000" b="1" kern="1200"/>
            <a:t> які нерозривно пов'язані з об'єктами державного регулювання економіки. Ці цілі взаємозалежні. Їхній склад не може залишатися незмінним і повинен уточнюватися залежно від зміни реальної політичної й економічної ситуації в країні, системи соціальних пріоритетів, рівня усвідомлення суб'єктами державного регулювання системи пріоритетів, установленої урядовими органами на певний період тощо.</a:t>
          </a:r>
          <a:endParaRPr lang="en-US" sz="1000" kern="1200"/>
        </a:p>
      </dsp:txBody>
      <dsp:txXfrm>
        <a:off x="1422400" y="1946601"/>
        <a:ext cx="7142035" cy="765829"/>
      </dsp:txXfrm>
    </dsp:sp>
    <dsp:sp modelId="{9570348B-37C8-4577-8540-F691F760F1B5}">
      <dsp:nvSpPr>
        <dsp:cNvPr id="0" name=""/>
        <dsp:cNvSpPr/>
      </dsp:nvSpPr>
      <dsp:spPr>
        <a:xfrm>
          <a:off x="2103119" y="2884163"/>
          <a:ext cx="8412480" cy="8134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/>
            <a:t>4. </a:t>
          </a:r>
          <a:r>
            <a:rPr lang="uk-UA" sz="1000" b="1" i="1" kern="1200"/>
            <a:t>Короткострокові (тактичні або  інструментальні</a:t>
          </a:r>
          <a:r>
            <a:rPr lang="uk-UA" sz="1000" b="1" kern="1200"/>
            <a:t>) зумовлені впливом різноманітних чинників, у тому числі таких, що виникають на мікрорівні;</a:t>
          </a:r>
          <a:endParaRPr lang="en-US" sz="1000" kern="1200"/>
        </a:p>
      </dsp:txBody>
      <dsp:txXfrm>
        <a:off x="2126945" y="2907989"/>
        <a:ext cx="7131519" cy="765829"/>
      </dsp:txXfrm>
    </dsp:sp>
    <dsp:sp modelId="{9429A01A-EEEC-4820-B0F5-36DA51441CA4}">
      <dsp:nvSpPr>
        <dsp:cNvPr id="0" name=""/>
        <dsp:cNvSpPr/>
      </dsp:nvSpPr>
      <dsp:spPr>
        <a:xfrm>
          <a:off x="7883716" y="623053"/>
          <a:ext cx="528763" cy="5287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002688" y="623053"/>
        <a:ext cx="290819" cy="397894"/>
      </dsp:txXfrm>
    </dsp:sp>
    <dsp:sp modelId="{579234B6-575B-4BE6-8DC7-AAAE709D611E}">
      <dsp:nvSpPr>
        <dsp:cNvPr id="0" name=""/>
        <dsp:cNvSpPr/>
      </dsp:nvSpPr>
      <dsp:spPr>
        <a:xfrm>
          <a:off x="8588261" y="1584440"/>
          <a:ext cx="528763" cy="5287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707233" y="1584440"/>
        <a:ext cx="290819" cy="397894"/>
      </dsp:txXfrm>
    </dsp:sp>
    <dsp:sp modelId="{A5749974-18B0-41AB-9878-9531FCEEF0DD}">
      <dsp:nvSpPr>
        <dsp:cNvPr id="0" name=""/>
        <dsp:cNvSpPr/>
      </dsp:nvSpPr>
      <dsp:spPr>
        <a:xfrm>
          <a:off x="9282291" y="2545828"/>
          <a:ext cx="528763" cy="5287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401263" y="2545828"/>
        <a:ext cx="290819" cy="3978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78DC2-B113-4D66-BC19-C98CAFD3CF89}">
      <dsp:nvSpPr>
        <dsp:cNvPr id="0" name=""/>
        <dsp:cNvSpPr/>
      </dsp:nvSpPr>
      <dsp:spPr>
        <a:xfrm>
          <a:off x="0" y="3236"/>
          <a:ext cx="10515600" cy="1197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передбачають структурну перебудову секторів економіки, безпосередньо пов'язаних з зовнішніми ринками, мають забезпечувати нормальне функціонування національної економіки; формуються вони на державному рівні. </a:t>
          </a:r>
          <a:endParaRPr lang="en-US" sz="1700" kern="1200"/>
        </a:p>
      </dsp:txBody>
      <dsp:txXfrm>
        <a:off x="58469" y="61705"/>
        <a:ext cx="10398662" cy="1080812"/>
      </dsp:txXfrm>
    </dsp:sp>
    <dsp:sp modelId="{4FEC58FC-9D44-439B-8C20-49A496DF35B7}">
      <dsp:nvSpPr>
        <dsp:cNvPr id="0" name=""/>
        <dsp:cNvSpPr/>
      </dsp:nvSpPr>
      <dsp:spPr>
        <a:xfrm>
          <a:off x="0" y="1249947"/>
          <a:ext cx="10515600" cy="1197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являють собою інтегральні суспільні цінності, що об'єктивно існують у суспільстві, і урядові інституції намагаються їх реалізувати засобами економічної політики. Це можуть бути максимізація суспільного багатства, підвищення економічної ефективності виробничих ресурсів, забезпечення соціальної справедливості тощо.</a:t>
          </a:r>
          <a:endParaRPr lang="en-US" sz="1700" kern="1200"/>
        </a:p>
      </dsp:txBody>
      <dsp:txXfrm>
        <a:off x="58469" y="1308416"/>
        <a:ext cx="10398662" cy="1080812"/>
      </dsp:txXfrm>
    </dsp:sp>
    <dsp:sp modelId="{05EEE897-135F-4DD6-9220-A9BD414CA50C}">
      <dsp:nvSpPr>
        <dsp:cNvPr id="0" name=""/>
        <dsp:cNvSpPr/>
      </dsp:nvSpPr>
      <dsp:spPr>
        <a:xfrm>
          <a:off x="0" y="2496657"/>
          <a:ext cx="10515600" cy="1197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означають отримання кінцевих результатів чи досягнення стану, на які спрямована економічна політика. </a:t>
          </a:r>
          <a:endParaRPr lang="en-US" sz="1700" kern="1200"/>
        </a:p>
      </dsp:txBody>
      <dsp:txXfrm>
        <a:off x="58469" y="2555126"/>
        <a:ext cx="10398662" cy="10808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57C88-E629-40AD-BEF9-B2B8E7BC188C}">
      <dsp:nvSpPr>
        <dsp:cNvPr id="0" name=""/>
        <dsp:cNvSpPr/>
      </dsp:nvSpPr>
      <dsp:spPr>
        <a:xfrm>
          <a:off x="0" y="111046"/>
          <a:ext cx="10515600" cy="5456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зумовлені впливом різноманітних чинників, у тому числі таких, що виникають на мікрорівні;</a:t>
          </a:r>
          <a:endParaRPr lang="en-US" sz="1400" kern="1200"/>
        </a:p>
      </dsp:txBody>
      <dsp:txXfrm>
        <a:off x="26637" y="137683"/>
        <a:ext cx="10462326" cy="492384"/>
      </dsp:txXfrm>
    </dsp:sp>
    <dsp:sp modelId="{CAAB81BA-316D-492A-9A3A-D68D3B964BEB}">
      <dsp:nvSpPr>
        <dsp:cNvPr id="0" name=""/>
        <dsp:cNvSpPr/>
      </dsp:nvSpPr>
      <dsp:spPr>
        <a:xfrm>
          <a:off x="0" y="697024"/>
          <a:ext cx="10515600" cy="5456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ґрунтуються на побудові чи визначенні засобів досягнення кінцевих результатів. </a:t>
          </a:r>
          <a:endParaRPr lang="en-US" sz="1400" kern="1200"/>
        </a:p>
      </dsp:txBody>
      <dsp:txXfrm>
        <a:off x="26637" y="723661"/>
        <a:ext cx="10462326" cy="492384"/>
      </dsp:txXfrm>
    </dsp:sp>
    <dsp:sp modelId="{F41BCDD9-A5B1-4461-9BA8-E78D21EB2D43}">
      <dsp:nvSpPr>
        <dsp:cNvPr id="0" name=""/>
        <dsp:cNvSpPr/>
      </dsp:nvSpPr>
      <dsp:spPr>
        <a:xfrm>
          <a:off x="0" y="1283003"/>
          <a:ext cx="10515600" cy="5456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спрямовані насамперед на отримання різноманітних ресурсів (політичних, фінансових, інтелектуальних, організаційних тощо);</a:t>
          </a:r>
          <a:endParaRPr lang="en-US" sz="1400" kern="1200"/>
        </a:p>
      </dsp:txBody>
      <dsp:txXfrm>
        <a:off x="26637" y="1309640"/>
        <a:ext cx="10462326" cy="492384"/>
      </dsp:txXfrm>
    </dsp:sp>
    <dsp:sp modelId="{10D91427-208E-4A2D-A61C-8AF538FB4B34}">
      <dsp:nvSpPr>
        <dsp:cNvPr id="0" name=""/>
        <dsp:cNvSpPr/>
      </dsp:nvSpPr>
      <dsp:spPr>
        <a:xfrm>
          <a:off x="0" y="1868982"/>
          <a:ext cx="10515600" cy="5456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розраховані на отримання короткострокових, кон'юнктурних вигід, що не мають самодостатнього характеру і підпорядковуються, як правило, досягненню стратегічних цілей;</a:t>
          </a:r>
          <a:endParaRPr lang="en-US" sz="1400" kern="1200"/>
        </a:p>
      </dsp:txBody>
      <dsp:txXfrm>
        <a:off x="26637" y="1895619"/>
        <a:ext cx="10462326" cy="492384"/>
      </dsp:txXfrm>
    </dsp:sp>
    <dsp:sp modelId="{2793573A-86D2-4BE6-B3CD-5D4CC64E0B15}">
      <dsp:nvSpPr>
        <dsp:cNvPr id="0" name=""/>
        <dsp:cNvSpPr/>
      </dsp:nvSpPr>
      <dsp:spPr>
        <a:xfrm>
          <a:off x="0" y="2454961"/>
          <a:ext cx="10515600" cy="5456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є водночас обмеженнями, які звужують коло самостійних цілей та спонукають до пошуку альтернативних варіантів економічної політики. Важливим принципом є пошук компромісу між окремими цілями;</a:t>
          </a:r>
          <a:endParaRPr lang="en-US" sz="1400" kern="1200"/>
        </a:p>
      </dsp:txBody>
      <dsp:txXfrm>
        <a:off x="26637" y="2481598"/>
        <a:ext cx="10462326" cy="492384"/>
      </dsp:txXfrm>
    </dsp:sp>
    <dsp:sp modelId="{D3BC166A-8381-4D26-A462-8524FB0EC07B}">
      <dsp:nvSpPr>
        <dsp:cNvPr id="0" name=""/>
        <dsp:cNvSpPr/>
      </dsp:nvSpPr>
      <dsp:spPr>
        <a:xfrm>
          <a:off x="0" y="3040940"/>
          <a:ext cx="10515600" cy="5456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/>
            <a:t>проте іноді можуть суперечити довгостроковим стратегічним цілям.</a:t>
          </a:r>
          <a:endParaRPr lang="en-US" sz="1400" kern="1200"/>
        </a:p>
      </dsp:txBody>
      <dsp:txXfrm>
        <a:off x="26637" y="3067577"/>
        <a:ext cx="10462326" cy="4923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FA707-B57C-4196-9D5B-03AC15799193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3A3BD-75C4-4E82-B92B-212DC63B89BD}">
      <dsp:nvSpPr>
        <dsp:cNvPr id="0" name=""/>
        <dsp:cNvSpPr/>
      </dsp:nvSpPr>
      <dsp:spPr>
        <a:xfrm>
          <a:off x="0" y="0"/>
          <a:ext cx="2103120" cy="369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Цілі й завдання економічної політики </a:t>
          </a:r>
          <a:r>
            <a:rPr lang="uk-UA" sz="2000" b="1" i="1" kern="1200" dirty="0"/>
            <a:t>визначаються:</a:t>
          </a:r>
          <a:endParaRPr lang="en-US" sz="2000" kern="1200" dirty="0"/>
        </a:p>
      </dsp:txBody>
      <dsp:txXfrm>
        <a:off x="0" y="0"/>
        <a:ext cx="2103120" cy="3697645"/>
      </dsp:txXfrm>
    </dsp:sp>
    <dsp:sp modelId="{AD1E7247-269C-4F90-8268-609E13523581}">
      <dsp:nvSpPr>
        <dsp:cNvPr id="0" name=""/>
        <dsp:cNvSpPr/>
      </dsp:nvSpPr>
      <dsp:spPr>
        <a:xfrm>
          <a:off x="2260854" y="72129"/>
          <a:ext cx="8254746" cy="1442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i="1" kern="1200" dirty="0"/>
            <a:t>внутрішньополітичними міркуваннями:</a:t>
          </a:r>
          <a:r>
            <a:rPr lang="uk-UA" sz="1300" b="1" kern="1200" dirty="0"/>
            <a:t> необхідністю вирішення соціально-економічних проблем, скорочення безробіття, підвищення зайнятості в певних районах і галузях, забезпечення національної промисловості певними видами ресурсів, передусім </a:t>
          </a:r>
          <a:r>
            <a:rPr lang="uk-UA" sz="1300" b="1" kern="1200" dirty="0" err="1"/>
            <a:t>енергосировинними</a:t>
          </a:r>
          <a:r>
            <a:rPr lang="uk-UA" sz="1300" b="1" kern="1200" dirty="0"/>
            <a:t>, диверсифікація джерел їх отримання задля досягнення безперебійного забезпечення ними своєї країни, проведення </a:t>
          </a:r>
          <a:r>
            <a:rPr lang="uk-UA" sz="1300" b="1" kern="1200" dirty="0" err="1"/>
            <a:t>антициклічних</a:t>
          </a:r>
          <a:r>
            <a:rPr lang="uk-UA" sz="1300" b="1" kern="1200" dirty="0"/>
            <a:t> заходів, сприяння стабілізації внутрішньогосподарської кон'юнктури, прискорення темпів економічного розвитку і науково-технічного прогресу внаслідок підвищення вигідності участі в міжнародному поділі праці. </a:t>
          </a:r>
          <a:endParaRPr lang="en-US" sz="1300" kern="1200" dirty="0"/>
        </a:p>
      </dsp:txBody>
      <dsp:txXfrm>
        <a:off x="2260854" y="72129"/>
        <a:ext cx="8254746" cy="1442587"/>
      </dsp:txXfrm>
    </dsp:sp>
    <dsp:sp modelId="{51D3EE8D-100C-493E-9A59-B60E7415618C}">
      <dsp:nvSpPr>
        <dsp:cNvPr id="0" name=""/>
        <dsp:cNvSpPr/>
      </dsp:nvSpPr>
      <dsp:spPr>
        <a:xfrm>
          <a:off x="2103120" y="1514716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CC9E3-30AE-42DE-8DB4-D1E6F2B40844}">
      <dsp:nvSpPr>
        <dsp:cNvPr id="0" name=""/>
        <dsp:cNvSpPr/>
      </dsp:nvSpPr>
      <dsp:spPr>
        <a:xfrm>
          <a:off x="2260854" y="1586845"/>
          <a:ext cx="8254746" cy="521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чинниками, що </a:t>
          </a:r>
          <a:r>
            <a:rPr lang="uk-UA" sz="1300" b="1" i="1" kern="1200" dirty="0"/>
            <a:t>безпосередньо пов'язані з першочерговими зовнішньоекономічними проблемами</a:t>
          </a:r>
          <a:r>
            <a:rPr lang="uk-UA" sz="1300" b="1" kern="1200" dirty="0"/>
            <a:t>;</a:t>
          </a:r>
          <a:endParaRPr lang="en-US" sz="1300" kern="1200" dirty="0"/>
        </a:p>
      </dsp:txBody>
      <dsp:txXfrm>
        <a:off x="2260854" y="1586845"/>
        <a:ext cx="8254746" cy="521163"/>
      </dsp:txXfrm>
    </dsp:sp>
    <dsp:sp modelId="{53E9FE4E-55DD-4257-AC0C-41EDA2868481}">
      <dsp:nvSpPr>
        <dsp:cNvPr id="0" name=""/>
        <dsp:cNvSpPr/>
      </dsp:nvSpPr>
      <dsp:spPr>
        <a:xfrm>
          <a:off x="2103120" y="2108009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43E51-B8D6-4186-ACF8-919AFE62DB9D}">
      <dsp:nvSpPr>
        <dsp:cNvPr id="0" name=""/>
        <dsp:cNvSpPr/>
      </dsp:nvSpPr>
      <dsp:spPr>
        <a:xfrm>
          <a:off x="2260854" y="2180138"/>
          <a:ext cx="8254746" cy="1442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i="1" kern="1200" dirty="0"/>
            <a:t>події глобального масштабу</a:t>
          </a:r>
          <a:r>
            <a:rPr lang="uk-UA" sz="1300" b="1" kern="1200" dirty="0"/>
            <a:t>. Подіями глобального масштабу останнього часу, спроможними вплинути на світове економічне відновлення, стали </a:t>
          </a:r>
          <a:r>
            <a:rPr lang="uk-UA" sz="1300" b="1" kern="1200" dirty="0" err="1"/>
            <a:t>коронавірусна</a:t>
          </a:r>
          <a:r>
            <a:rPr lang="uk-UA" sz="1300" b="1" kern="1200" dirty="0"/>
            <a:t> криза, а також політичні і військові протистояння у ряді країн.</a:t>
          </a:r>
          <a:endParaRPr lang="en-US" sz="1300" kern="1200" dirty="0"/>
        </a:p>
      </dsp:txBody>
      <dsp:txXfrm>
        <a:off x="2260854" y="2180138"/>
        <a:ext cx="8254746" cy="1442587"/>
      </dsp:txXfrm>
    </dsp:sp>
    <dsp:sp modelId="{69E4BA36-905D-41BA-8235-BBB6DB787FC3}">
      <dsp:nvSpPr>
        <dsp:cNvPr id="0" name=""/>
        <dsp:cNvSpPr/>
      </dsp:nvSpPr>
      <dsp:spPr>
        <a:xfrm>
          <a:off x="2103120" y="3622725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A9396-2BC2-4412-91F4-988E530919A1}">
      <dsp:nvSpPr>
        <dsp:cNvPr id="0" name=""/>
        <dsp:cNvSpPr/>
      </dsp:nvSpPr>
      <dsp:spPr>
        <a:xfrm>
          <a:off x="0" y="60252"/>
          <a:ext cx="10515600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змінюються підходи в розробці й здійсненні торговельної, промислової та конкурентної політики;</a:t>
          </a:r>
          <a:endParaRPr lang="en-US" sz="1700" kern="1200"/>
        </a:p>
      </dsp:txBody>
      <dsp:txXfrm>
        <a:off x="33012" y="93264"/>
        <a:ext cx="10449576" cy="610236"/>
      </dsp:txXfrm>
    </dsp:sp>
    <dsp:sp modelId="{C16B57CB-642D-48A9-8011-E066DE44739E}">
      <dsp:nvSpPr>
        <dsp:cNvPr id="0" name=""/>
        <dsp:cNvSpPr/>
      </dsp:nvSpPr>
      <dsp:spPr>
        <a:xfrm>
          <a:off x="0" y="785472"/>
          <a:ext cx="10515600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зростають внутрішньофірмові трансакцій, що ускладнює реалізацію економічної та податкової політики;</a:t>
          </a:r>
          <a:endParaRPr lang="en-US" sz="1700" kern="1200"/>
        </a:p>
      </dsp:txBody>
      <dsp:txXfrm>
        <a:off x="33012" y="818484"/>
        <a:ext cx="10449576" cy="610236"/>
      </dsp:txXfrm>
    </dsp:sp>
    <dsp:sp modelId="{1BD5791C-259C-4DEC-9DBD-484C9391DB39}">
      <dsp:nvSpPr>
        <dsp:cNvPr id="0" name=""/>
        <dsp:cNvSpPr/>
      </dsp:nvSpPr>
      <dsp:spPr>
        <a:xfrm>
          <a:off x="0" y="1510692"/>
          <a:ext cx="10515600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уряди стикаються з труднощами електронного управління трансакціями, оскільки зростаючий глобальний ринок неналежним чином пов'язаний із географічною територією;</a:t>
          </a:r>
          <a:endParaRPr lang="en-US" sz="1700" kern="1200"/>
        </a:p>
      </dsp:txBody>
      <dsp:txXfrm>
        <a:off x="33012" y="1543704"/>
        <a:ext cx="10449576" cy="610236"/>
      </dsp:txXfrm>
    </dsp:sp>
    <dsp:sp modelId="{7E181883-AF02-450A-83C8-6DFCE1BA8503}">
      <dsp:nvSpPr>
        <dsp:cNvPr id="0" name=""/>
        <dsp:cNvSpPr/>
      </dsp:nvSpPr>
      <dsp:spPr>
        <a:xfrm>
          <a:off x="0" y="2235912"/>
          <a:ext cx="10515600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урядам стає важче домогтися загального соціального добробуту, позаяк мобільність капіталу зменшує ефективність трудового законодавства та стандартів праці. </a:t>
          </a:r>
          <a:endParaRPr lang="en-US" sz="1700" kern="1200"/>
        </a:p>
      </dsp:txBody>
      <dsp:txXfrm>
        <a:off x="33012" y="2268924"/>
        <a:ext cx="10449576" cy="610236"/>
      </dsp:txXfrm>
    </dsp:sp>
    <dsp:sp modelId="{EEB63F30-23C7-4057-AF51-6D4ADB11D5C6}">
      <dsp:nvSpPr>
        <dsp:cNvPr id="0" name=""/>
        <dsp:cNvSpPr/>
      </dsp:nvSpPr>
      <dsp:spPr>
        <a:xfrm>
          <a:off x="0" y="2961132"/>
          <a:ext cx="10515600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окремі держави частково поступаються своїми функціями суб'єктів міжнародних відносин і міжнародного права зовнішньому контролю, який здійснюється наднаціональними структурами. </a:t>
          </a:r>
          <a:endParaRPr lang="en-US" sz="1700" kern="1200"/>
        </a:p>
      </dsp:txBody>
      <dsp:txXfrm>
        <a:off x="33012" y="2994144"/>
        <a:ext cx="10449576" cy="6102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C3237-4BC4-49C6-91A2-F38D0E5CFF3C}">
      <dsp:nvSpPr>
        <dsp:cNvPr id="0" name=""/>
        <dsp:cNvSpPr/>
      </dsp:nvSpPr>
      <dsp:spPr>
        <a:xfrm>
          <a:off x="849" y="0"/>
          <a:ext cx="3439715" cy="40386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767" tIns="0" rIns="339767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по-перше, економічні закономірності діють як глибинні, первинні. Вони активізують діяльність урядів на пошук компромісів у процесі розробки зовнішньоекономічної стратегії в умовах глобалізації;</a:t>
          </a:r>
          <a:endParaRPr lang="en-US" sz="1200" kern="1200" dirty="0"/>
        </a:p>
      </dsp:txBody>
      <dsp:txXfrm>
        <a:off x="849" y="1615439"/>
        <a:ext cx="3439715" cy="2423160"/>
      </dsp:txXfrm>
    </dsp:sp>
    <dsp:sp modelId="{2F31B7A6-EDBB-4A26-85E0-5A0867A41C3F}">
      <dsp:nvSpPr>
        <dsp:cNvPr id="0" name=""/>
        <dsp:cNvSpPr/>
      </dsp:nvSpPr>
      <dsp:spPr>
        <a:xfrm>
          <a:off x="849" y="0"/>
          <a:ext cx="3439715" cy="16154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767" tIns="165100" rIns="3397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49" y="0"/>
        <a:ext cx="3439715" cy="1615440"/>
      </dsp:txXfrm>
    </dsp:sp>
    <dsp:sp modelId="{A0E4973D-5F8E-45D2-9A29-F4628A6FB888}">
      <dsp:nvSpPr>
        <dsp:cNvPr id="0" name=""/>
        <dsp:cNvSpPr/>
      </dsp:nvSpPr>
      <dsp:spPr>
        <a:xfrm>
          <a:off x="3715742" y="0"/>
          <a:ext cx="3439715" cy="40386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767" tIns="0" rIns="33976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/>
            <a:t>по-друге, національні інтереси окремої країни виявляються  насамперед у тактиці поведінки при розв'язанні зовнішньоекономічних проблемних питань, об'єднуючи і роз'єднуючи країни у процесі пошуків вирішення цих проблем. При єдності кінцевих цілей в окремих групах країн їхні національні інтереси наперед визначають різний підхід у виборі пріоритетів і засобів досягнення зовнішньоекономічних цілей, не зважаючи іноді на інтереси країн-партнерів. Національні інтереси також спонукають окремі країни або групи країн до утворення тимчасових союзів у ході підготовки або під час багатосторонніх переговорів в ході досягнення спільної мети.</a:t>
          </a:r>
          <a:endParaRPr lang="en-US" sz="1100" kern="1200"/>
        </a:p>
      </dsp:txBody>
      <dsp:txXfrm>
        <a:off x="3715742" y="1615439"/>
        <a:ext cx="3439715" cy="2423160"/>
      </dsp:txXfrm>
    </dsp:sp>
    <dsp:sp modelId="{D27EA7F3-C962-48D9-91CF-3370DA15797E}">
      <dsp:nvSpPr>
        <dsp:cNvPr id="0" name=""/>
        <dsp:cNvSpPr/>
      </dsp:nvSpPr>
      <dsp:spPr>
        <a:xfrm>
          <a:off x="3715742" y="0"/>
          <a:ext cx="3439715" cy="16154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767" tIns="165100" rIns="3397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15742" y="0"/>
        <a:ext cx="3439715" cy="1615440"/>
      </dsp:txXfrm>
    </dsp:sp>
    <dsp:sp modelId="{9712DE97-326A-4F86-AB29-CC1ABB2C0D65}">
      <dsp:nvSpPr>
        <dsp:cNvPr id="0" name=""/>
        <dsp:cNvSpPr/>
      </dsp:nvSpPr>
      <dsp:spPr>
        <a:xfrm>
          <a:off x="7430635" y="0"/>
          <a:ext cx="3439715" cy="40386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767" tIns="0" rIns="33976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по-третє, групові інтереси країн — це чинники другорядного порядку. Вони є також відносно самостійними й об'єднують держави у спільній зовнішньоекономічній діяльності  залежно  від кола інтересів. Ці чинники діють переважно як суб'єктивна воля урядів, що відбиває передусім прагнення найвпливовіших ділових кіл;</a:t>
          </a:r>
          <a:endParaRPr lang="en-US" sz="1100" kern="1200" dirty="0"/>
        </a:p>
      </dsp:txBody>
      <dsp:txXfrm>
        <a:off x="7430635" y="1615439"/>
        <a:ext cx="3439715" cy="2423160"/>
      </dsp:txXfrm>
    </dsp:sp>
    <dsp:sp modelId="{ED4A4447-0977-42BF-9E19-A21A296B4E06}">
      <dsp:nvSpPr>
        <dsp:cNvPr id="0" name=""/>
        <dsp:cNvSpPr/>
      </dsp:nvSpPr>
      <dsp:spPr>
        <a:xfrm>
          <a:off x="7430635" y="0"/>
          <a:ext cx="3439715" cy="16154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767" tIns="165100" rIns="3397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30635" y="0"/>
        <a:ext cx="3439715" cy="16154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B5C69-3431-4139-9B23-B5CA3070AE44}">
      <dsp:nvSpPr>
        <dsp:cNvPr id="0" name=""/>
        <dsp:cNvSpPr/>
      </dsp:nvSpPr>
      <dsp:spPr>
        <a:xfrm>
          <a:off x="0" y="11382"/>
          <a:ext cx="10515600" cy="11536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/>
            <a:t>Економічна діяльність ООН містить у собі чотири головних напрями:</a:t>
          </a:r>
          <a:endParaRPr lang="en-US" sz="2900" kern="1200"/>
        </a:p>
      </dsp:txBody>
      <dsp:txXfrm>
        <a:off x="56315" y="67697"/>
        <a:ext cx="10402970" cy="1040990"/>
      </dsp:txXfrm>
    </dsp:sp>
    <dsp:sp modelId="{9C45D18A-E2CF-4971-8AF2-8B640904C51D}">
      <dsp:nvSpPr>
        <dsp:cNvPr id="0" name=""/>
        <dsp:cNvSpPr/>
      </dsp:nvSpPr>
      <dsp:spPr>
        <a:xfrm>
          <a:off x="0" y="1165002"/>
          <a:ext cx="10515600" cy="2521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/>
            <a:t>рішення загальних для всіх країн глобальних економічних проблем;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/>
            <a:t>сприяння економічному співробітництву держав з різними рівнями соціально-економічного розвитку;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/>
            <a:t>сприяння економічному зростанню країн, що розвиваються;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/>
            <a:t>рішення проблем регіонального економічного розвитку. На практиці робота з даних напрямків здійснюється з використанням таких форм діяльності: інформаційної, консультативної і фінансової.</a:t>
          </a:r>
          <a:endParaRPr lang="en-US" sz="2300" kern="1200" dirty="0"/>
        </a:p>
      </dsp:txBody>
      <dsp:txXfrm>
        <a:off x="0" y="1165002"/>
        <a:ext cx="10515600" cy="25212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9B589-819B-4909-83C3-B3AB3CDD3BAB}">
      <dsp:nvSpPr>
        <dsp:cNvPr id="0" name=""/>
        <dsp:cNvSpPr/>
      </dsp:nvSpPr>
      <dsp:spPr>
        <a:xfrm>
          <a:off x="0" y="27807"/>
          <a:ext cx="10871200" cy="1484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dirty="0"/>
            <a:t>Світовий досвід свідчить про те, що модернізація індустріальної системи, як правило, орієнтується на один із пріоритетних елементів кінцевого попиту. </a:t>
          </a:r>
          <a:endParaRPr lang="en-US" sz="2700" kern="1200" dirty="0"/>
        </a:p>
      </dsp:txBody>
      <dsp:txXfrm>
        <a:off x="72479" y="100286"/>
        <a:ext cx="10726242" cy="1339772"/>
      </dsp:txXfrm>
    </dsp:sp>
    <dsp:sp modelId="{A9BE1F0E-41DE-4177-BB85-F2DD2C3EC819}">
      <dsp:nvSpPr>
        <dsp:cNvPr id="0" name=""/>
        <dsp:cNvSpPr/>
      </dsp:nvSpPr>
      <dsp:spPr>
        <a:xfrm>
          <a:off x="0" y="1590297"/>
          <a:ext cx="10871200" cy="1484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dirty="0"/>
            <a:t>На сьогоднішній день найбільше поширення у світовій практиці одержали такі моделі економічної модернізації:</a:t>
          </a:r>
          <a:endParaRPr lang="en-US" sz="2700" kern="1200" dirty="0"/>
        </a:p>
      </dsp:txBody>
      <dsp:txXfrm>
        <a:off x="72479" y="1662776"/>
        <a:ext cx="10726242" cy="1339772"/>
      </dsp:txXfrm>
    </dsp:sp>
    <dsp:sp modelId="{BEB7CFF4-8BEC-4716-8F23-629E741558E4}">
      <dsp:nvSpPr>
        <dsp:cNvPr id="0" name=""/>
        <dsp:cNvSpPr/>
      </dsp:nvSpPr>
      <dsp:spPr>
        <a:xfrm>
          <a:off x="0" y="3075027"/>
          <a:ext cx="10871200" cy="229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1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b="1" kern="1200" dirty="0"/>
            <a:t>модель модернізації, що орієнтована на споживання, та яка спирається на насичення первинних потреб (Індія, Китай);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b="1" kern="1200" dirty="0"/>
            <a:t>модель модернізації, що орієнтована на споживання, із опорою на капітальні блага (США, Німеччина, Великобританія й ін.);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b="1" kern="1200" dirty="0" err="1"/>
            <a:t>експортноорієнтована</a:t>
          </a:r>
          <a:r>
            <a:rPr lang="uk-UA" sz="2100" b="1" kern="1200" dirty="0"/>
            <a:t> модель, що передбачає розширення експорту промислових товарів з високою ступеню обробки (Південна Корея, Тайвань);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b="1" kern="1200" dirty="0"/>
            <a:t>інвестиційно-орієнтована модель (Японія).</a:t>
          </a:r>
          <a:endParaRPr lang="en-US" sz="2100" kern="1200" dirty="0"/>
        </a:p>
      </dsp:txBody>
      <dsp:txXfrm>
        <a:off x="0" y="3075027"/>
        <a:ext cx="10871200" cy="22914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CB981-F9DC-4290-B2EE-85BC8B8B28FB}">
      <dsp:nvSpPr>
        <dsp:cNvPr id="0" name=""/>
        <dsp:cNvSpPr/>
      </dsp:nvSpPr>
      <dsp:spPr>
        <a:xfrm>
          <a:off x="0" y="33562"/>
          <a:ext cx="10871200" cy="1044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Реалізація цілей державного регулювання економіки на практиці забезпечується за допомогою різних методів — економічних, адміністративних, адміністративно-економічних, а також технічних прийомів, форм і способів доцільних дії. </a:t>
          </a:r>
          <a:endParaRPr lang="en-US" sz="1900" kern="1200"/>
        </a:p>
      </dsp:txBody>
      <dsp:txXfrm>
        <a:off x="51003" y="84565"/>
        <a:ext cx="10769194" cy="942803"/>
      </dsp:txXfrm>
    </dsp:sp>
    <dsp:sp modelId="{E37D854F-BAF1-4032-81AF-54BB90C0D024}">
      <dsp:nvSpPr>
        <dsp:cNvPr id="0" name=""/>
        <dsp:cNvSpPr/>
      </dsp:nvSpPr>
      <dsp:spPr>
        <a:xfrm>
          <a:off x="0" y="1133092"/>
          <a:ext cx="10871200" cy="1044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Досвід історичного розвитку свідчить, що спектр застосовуваних методів державного регулювання економіки постійно розширюється. </a:t>
          </a:r>
          <a:endParaRPr lang="en-US" sz="1900" kern="1200"/>
        </a:p>
      </dsp:txBody>
      <dsp:txXfrm>
        <a:off x="51003" y="1184095"/>
        <a:ext cx="10769194" cy="942803"/>
      </dsp:txXfrm>
    </dsp:sp>
    <dsp:sp modelId="{19DB6F8D-A9E7-474E-8CC8-6A7BB67ADABA}">
      <dsp:nvSpPr>
        <dsp:cNvPr id="0" name=""/>
        <dsp:cNvSpPr/>
      </dsp:nvSpPr>
      <dsp:spPr>
        <a:xfrm>
          <a:off x="0" y="2232622"/>
          <a:ext cx="10871200" cy="1044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Це обумовлено двома основними причинами; </a:t>
          </a:r>
          <a:endParaRPr lang="en-US" sz="1900" kern="1200" dirty="0"/>
        </a:p>
      </dsp:txBody>
      <dsp:txXfrm>
        <a:off x="51003" y="2283625"/>
        <a:ext cx="10769194" cy="942803"/>
      </dsp:txXfrm>
    </dsp:sp>
    <dsp:sp modelId="{22FE1BBB-00FD-4CC4-8F3C-0D4B3B6085A7}">
      <dsp:nvSpPr>
        <dsp:cNvPr id="0" name=""/>
        <dsp:cNvSpPr/>
      </dsp:nvSpPr>
      <dsp:spPr>
        <a:xfrm>
          <a:off x="0" y="3277432"/>
          <a:ext cx="108712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16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500" b="1" kern="1200" dirty="0"/>
            <a:t>по-перше, постійним зростанням масштабів і ускладненням структури економіки.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500" b="1" kern="1200" dirty="0"/>
            <a:t>по-друге, необхідністю передбачення й адекватного реагування на дії безлічі важко передбачуваних факторів, що здійснюють вплив на розвиток національного господарства. </a:t>
          </a:r>
          <a:endParaRPr lang="en-US" sz="1500" kern="1200" dirty="0"/>
        </a:p>
      </dsp:txBody>
      <dsp:txXfrm>
        <a:off x="0" y="3277432"/>
        <a:ext cx="10871200" cy="7276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257CB-5761-4ED0-ACF3-E9E4F613F68E}">
      <dsp:nvSpPr>
        <dsp:cNvPr id="0" name=""/>
        <dsp:cNvSpPr/>
      </dsp:nvSpPr>
      <dsp:spPr>
        <a:xfrm>
          <a:off x="0" y="270672"/>
          <a:ext cx="10515600" cy="5967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знаходження найбільш вдалих і розумних комбінацій застосовуваних методів впливу, відповідних до специфіки регульованих сфер національної економіки;</a:t>
          </a:r>
          <a:endParaRPr lang="en-US" sz="1500" kern="1200" dirty="0"/>
        </a:p>
      </dsp:txBody>
      <dsp:txXfrm>
        <a:off x="29128" y="299800"/>
        <a:ext cx="10457344" cy="538444"/>
      </dsp:txXfrm>
    </dsp:sp>
    <dsp:sp modelId="{7BD325F7-0C1C-49D4-A1FC-4503C1109029}">
      <dsp:nvSpPr>
        <dsp:cNvPr id="0" name=""/>
        <dsp:cNvSpPr/>
      </dsp:nvSpPr>
      <dsp:spPr>
        <a:xfrm>
          <a:off x="0" y="910572"/>
          <a:ext cx="10515600" cy="59670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облік можливих негативних наслідків у взаємопов’язаних сферах економіки.</a:t>
          </a:r>
          <a:endParaRPr lang="en-US" sz="1500" kern="1200"/>
        </a:p>
      </dsp:txBody>
      <dsp:txXfrm>
        <a:off x="29128" y="939700"/>
        <a:ext cx="10457344" cy="538444"/>
      </dsp:txXfrm>
    </dsp:sp>
    <dsp:sp modelId="{EA5EA102-93B6-449D-BAC4-0CE8C589DF7D}">
      <dsp:nvSpPr>
        <dsp:cNvPr id="0" name=""/>
        <dsp:cNvSpPr/>
      </dsp:nvSpPr>
      <dsp:spPr>
        <a:xfrm>
          <a:off x="0" y="1550472"/>
          <a:ext cx="10515600" cy="596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Окремі інструменти державної економічної політики можуть застосовуватись для різних цілей, у різних комбінаціях і з різним ступенем інтенсивності. </a:t>
          </a:r>
          <a:endParaRPr lang="en-US" sz="1500" kern="1200"/>
        </a:p>
      </dsp:txBody>
      <dsp:txXfrm>
        <a:off x="29128" y="1579600"/>
        <a:ext cx="10457344" cy="538444"/>
      </dsp:txXfrm>
    </dsp:sp>
    <dsp:sp modelId="{0A977604-3213-4685-9575-23A6449D5C2C}">
      <dsp:nvSpPr>
        <dsp:cNvPr id="0" name=""/>
        <dsp:cNvSpPr/>
      </dsp:nvSpPr>
      <dsp:spPr>
        <a:xfrm>
          <a:off x="0" y="2190372"/>
          <a:ext cx="10515600" cy="596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Залежно від характеру цілей буде змінюватися роль того або іншого інструмента в арсеналі засобів державного регулювання у певний період. </a:t>
          </a:r>
          <a:endParaRPr lang="en-US" sz="1500" kern="1200"/>
        </a:p>
      </dsp:txBody>
      <dsp:txXfrm>
        <a:off x="29128" y="2219500"/>
        <a:ext cx="10457344" cy="538444"/>
      </dsp:txXfrm>
    </dsp:sp>
    <dsp:sp modelId="{669844A5-6E95-436E-B649-AC9F097A5A36}">
      <dsp:nvSpPr>
        <dsp:cNvPr id="0" name=""/>
        <dsp:cNvSpPr/>
      </dsp:nvSpPr>
      <dsp:spPr>
        <a:xfrm>
          <a:off x="0" y="2830272"/>
          <a:ext cx="10515600" cy="596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При виборі конкретних методів впливу важливо знати сутність і специфіку кожного методу, структурну співпідпорядкованість різних механізмів і інструментів регулювання, несуперечність у взаємодіях тощо.</a:t>
          </a:r>
          <a:endParaRPr lang="en-US" sz="1500" kern="1200"/>
        </a:p>
      </dsp:txBody>
      <dsp:txXfrm>
        <a:off x="29128" y="2859400"/>
        <a:ext cx="10457344" cy="538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C3B05-DB31-477E-9E1E-A7EFA416CDFC}">
      <dsp:nvSpPr>
        <dsp:cNvPr id="0" name=""/>
        <dsp:cNvSpPr/>
      </dsp:nvSpPr>
      <dsp:spPr>
        <a:xfrm>
          <a:off x="0" y="3462"/>
          <a:ext cx="10515600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/>
            <a:t>що наділені широкими функціями й діють на рівні всього світового господарства; </a:t>
          </a:r>
          <a:endParaRPr lang="en-US" sz="2200" kern="1200"/>
        </a:p>
      </dsp:txBody>
      <dsp:txXfrm>
        <a:off x="42722" y="46184"/>
        <a:ext cx="10430156" cy="789716"/>
      </dsp:txXfrm>
    </dsp:sp>
    <dsp:sp modelId="{DC3FB861-8421-4107-BA3C-9839CBA7765E}">
      <dsp:nvSpPr>
        <dsp:cNvPr id="0" name=""/>
        <dsp:cNvSpPr/>
      </dsp:nvSpPr>
      <dsp:spPr>
        <a:xfrm>
          <a:off x="0" y="941982"/>
          <a:ext cx="10515600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/>
            <a:t>діяльність яких здійснюється в окремих сферах світового господарства (наприклад, у валютній або зовнішньоторговельній); </a:t>
          </a:r>
          <a:endParaRPr lang="en-US" sz="2200" kern="1200"/>
        </a:p>
      </dsp:txBody>
      <dsp:txXfrm>
        <a:off x="42722" y="984704"/>
        <a:ext cx="10430156" cy="789716"/>
      </dsp:txXfrm>
    </dsp:sp>
    <dsp:sp modelId="{2BB6B491-D5ED-4635-B52B-068F3C52CF6E}">
      <dsp:nvSpPr>
        <dsp:cNvPr id="0" name=""/>
        <dsp:cNvSpPr/>
      </dsp:nvSpPr>
      <dsp:spPr>
        <a:xfrm>
          <a:off x="0" y="1880502"/>
          <a:ext cx="10515600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/>
            <a:t>поєднують країни, що належать до тієї або іншої групи, наприклад, до промислово розвинених або тих, що розвиваються. </a:t>
          </a:r>
          <a:endParaRPr lang="en-US" sz="2200" kern="1200"/>
        </a:p>
      </dsp:txBody>
      <dsp:txXfrm>
        <a:off x="42722" y="1923224"/>
        <a:ext cx="10430156" cy="789716"/>
      </dsp:txXfrm>
    </dsp:sp>
    <dsp:sp modelId="{737F18CF-EC3F-47E9-831D-EDDA993A85FF}">
      <dsp:nvSpPr>
        <dsp:cNvPr id="0" name=""/>
        <dsp:cNvSpPr/>
      </dsp:nvSpPr>
      <dsp:spPr>
        <a:xfrm>
          <a:off x="0" y="2819022"/>
          <a:ext cx="10515600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/>
            <a:t>які створені за галузевим принципом (ОПЕК або Форум країн - експортерів газу).</a:t>
          </a:r>
          <a:endParaRPr lang="en-US" sz="2200" kern="1200"/>
        </a:p>
      </dsp:txBody>
      <dsp:txXfrm>
        <a:off x="42722" y="2861744"/>
        <a:ext cx="10430156" cy="7897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7FBDF-9CE1-492D-88C3-983ABF5FAF5A}">
      <dsp:nvSpPr>
        <dsp:cNvPr id="0" name=""/>
        <dsp:cNvSpPr/>
      </dsp:nvSpPr>
      <dsp:spPr>
        <a:xfrm>
          <a:off x="0" y="407579"/>
          <a:ext cx="108712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68444-5DE6-42F5-873F-D034094CBE07}">
      <dsp:nvSpPr>
        <dsp:cNvPr id="0" name=""/>
        <dsp:cNvSpPr/>
      </dsp:nvSpPr>
      <dsp:spPr>
        <a:xfrm>
          <a:off x="529227" y="82859"/>
          <a:ext cx="10339969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7634" tIns="0" rIns="28763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засоби фінансової (бюджетної, фіскальної) політики. Фінансова політика — багатопланове поняття, яке з одного боку є сукупність заходів прямого впливу з реалізації бюджетно-податкових, фіскальних цілей економічної політики, а з іншого — реалізація фінансових заходів, що є частиною державної економічної політики в цілому;</a:t>
          </a:r>
          <a:endParaRPr lang="en-US" sz="1100" kern="1200" dirty="0"/>
        </a:p>
      </dsp:txBody>
      <dsp:txXfrm>
        <a:off x="560930" y="114562"/>
        <a:ext cx="10276563" cy="586034"/>
      </dsp:txXfrm>
    </dsp:sp>
    <dsp:sp modelId="{ABCF8E54-9B42-4EFD-9AED-673E8580C3CD}">
      <dsp:nvSpPr>
        <dsp:cNvPr id="0" name=""/>
        <dsp:cNvSpPr/>
      </dsp:nvSpPr>
      <dsp:spPr>
        <a:xfrm>
          <a:off x="0" y="1405499"/>
          <a:ext cx="108712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28658-9052-440C-8F91-E229A4C0E42C}">
      <dsp:nvSpPr>
        <dsp:cNvPr id="0" name=""/>
        <dsp:cNvSpPr/>
      </dsp:nvSpPr>
      <dsp:spPr>
        <a:xfrm>
          <a:off x="529227" y="1080779"/>
          <a:ext cx="10339969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7634" tIns="0" rIns="28763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засоби грошово-кредитної політики. Грошово-кредитна політика (у порівнянні з фінансовими заходами) відноситься до заходів непрямого впливу. Якщо фінансову політику проводить у першу чергу Міністерство фінансів, яке є складовою ланкою уряду, то грошово-кредитна політика реалізується Центробанком, який має відносну незалежність від законодавчої й виконавчої влади;</a:t>
          </a:r>
          <a:endParaRPr lang="en-US" sz="1100" kern="1200" dirty="0"/>
        </a:p>
      </dsp:txBody>
      <dsp:txXfrm>
        <a:off x="560930" y="1112482"/>
        <a:ext cx="10276563" cy="586034"/>
      </dsp:txXfrm>
    </dsp:sp>
    <dsp:sp modelId="{28D8412D-BF64-4809-B6FB-E16846635A67}">
      <dsp:nvSpPr>
        <dsp:cNvPr id="0" name=""/>
        <dsp:cNvSpPr/>
      </dsp:nvSpPr>
      <dsp:spPr>
        <a:xfrm>
          <a:off x="0" y="2403419"/>
          <a:ext cx="108712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32E8B-7F74-4A21-BDF2-4C8B8A8FE425}">
      <dsp:nvSpPr>
        <dsp:cNvPr id="0" name=""/>
        <dsp:cNvSpPr/>
      </dsp:nvSpPr>
      <dsp:spPr>
        <a:xfrm>
          <a:off x="529227" y="2078699"/>
          <a:ext cx="10339969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7634" tIns="0" rIns="28763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прогнозування, планування й програмування економіки. Складання прогнозів, індикативних планів і програм як спосіб непрямого державного впливу має рекомендаційний характер для приватного сектору й орієнтоване на забезпечення ділових кіл інформацією, що дозволяє вибрати кращий шлях реалізації поточних і перспективних завдань;</a:t>
          </a:r>
          <a:endParaRPr lang="en-US" sz="1100" kern="1200" dirty="0"/>
        </a:p>
      </dsp:txBody>
      <dsp:txXfrm>
        <a:off x="560930" y="2110402"/>
        <a:ext cx="10276563" cy="586034"/>
      </dsp:txXfrm>
    </dsp:sp>
    <dsp:sp modelId="{C31A94F6-5F2F-4A00-8732-4F92CE0F036E}">
      <dsp:nvSpPr>
        <dsp:cNvPr id="0" name=""/>
        <dsp:cNvSpPr/>
      </dsp:nvSpPr>
      <dsp:spPr>
        <a:xfrm>
          <a:off x="0" y="3401340"/>
          <a:ext cx="108712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3F765-0D18-4B69-8559-DB12546BA8E5}">
      <dsp:nvSpPr>
        <dsp:cNvPr id="0" name=""/>
        <dsp:cNvSpPr/>
      </dsp:nvSpPr>
      <dsp:spPr>
        <a:xfrm>
          <a:off x="529227" y="3076620"/>
          <a:ext cx="10339969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7634" tIns="0" rIns="28763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вплив державного сектору економіки.</a:t>
          </a:r>
          <a:endParaRPr lang="en-US" sz="1100" kern="1200" dirty="0"/>
        </a:p>
      </dsp:txBody>
      <dsp:txXfrm>
        <a:off x="560930" y="3108323"/>
        <a:ext cx="10276563" cy="5860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29213-CA48-4D3E-AC7F-490C9FFD6D15}">
      <dsp:nvSpPr>
        <dsp:cNvPr id="0" name=""/>
        <dsp:cNvSpPr/>
      </dsp:nvSpPr>
      <dsp:spPr>
        <a:xfrm>
          <a:off x="0" y="189762"/>
          <a:ext cx="10871200" cy="2457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1" kern="1200"/>
            <a:t>Зріла ринкова економіка передбачає в основному непрямий вплив держави на господарюючі суб'єкти, що забезпечує свободу у прийнятті приватних економічних рішень.</a:t>
          </a:r>
          <a:endParaRPr lang="en-US" sz="3500" kern="1200"/>
        </a:p>
      </dsp:txBody>
      <dsp:txXfrm>
        <a:off x="119941" y="309703"/>
        <a:ext cx="10631318" cy="2217118"/>
      </dsp:txXfrm>
    </dsp:sp>
    <dsp:sp modelId="{A48E6909-66B9-4FAD-80AD-375CB843B34F}">
      <dsp:nvSpPr>
        <dsp:cNvPr id="0" name=""/>
        <dsp:cNvSpPr/>
      </dsp:nvSpPr>
      <dsp:spPr>
        <a:xfrm>
          <a:off x="0" y="2747562"/>
          <a:ext cx="10871200" cy="2457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1" kern="1200"/>
            <a:t>В умовах економіки, що трансформується (або у випадку кризи) співвідношення методів повинно стати іншим: бюджетне (тобто пряме) регулювання висувається на перший план.</a:t>
          </a:r>
          <a:endParaRPr lang="en-US" sz="3500" kern="1200"/>
        </a:p>
      </dsp:txBody>
      <dsp:txXfrm>
        <a:off x="119941" y="2867503"/>
        <a:ext cx="10631318" cy="2217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ACA88-A76B-40D9-B048-59C73CFBDBC9}">
      <dsp:nvSpPr>
        <dsp:cNvPr id="0" name=""/>
        <dsp:cNvSpPr/>
      </dsp:nvSpPr>
      <dsp:spPr>
        <a:xfrm>
          <a:off x="0" y="29382"/>
          <a:ext cx="10515600" cy="875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1)	багаторівневу господарську систему з розгалуженою структурою й значною кількістю взаємозалежних і взаємодіючих елементів (підсистем);</a:t>
          </a:r>
          <a:endParaRPr lang="en-US" sz="1600" kern="1200" dirty="0"/>
        </a:p>
      </dsp:txBody>
      <dsp:txXfrm>
        <a:off x="42722" y="72104"/>
        <a:ext cx="10430156" cy="789716"/>
      </dsp:txXfrm>
    </dsp:sp>
    <dsp:sp modelId="{DE01144C-AD18-4C60-9DB4-11DF8CF0DCDA}">
      <dsp:nvSpPr>
        <dsp:cNvPr id="0" name=""/>
        <dsp:cNvSpPr/>
      </dsp:nvSpPr>
      <dsp:spPr>
        <a:xfrm>
          <a:off x="0" y="950622"/>
          <a:ext cx="10515600" cy="875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2)	інтегральну взаємозалежну систему господарських об'єктів, яка відрізняється багатомірністю й багато в чому детермінованістю;</a:t>
          </a:r>
          <a:endParaRPr lang="en-US" sz="1600" kern="1200"/>
        </a:p>
      </dsp:txBody>
      <dsp:txXfrm>
        <a:off x="42722" y="993344"/>
        <a:ext cx="10430156" cy="789716"/>
      </dsp:txXfrm>
    </dsp:sp>
    <dsp:sp modelId="{ACD9196D-3D4F-4FD1-BE1C-D05224249F87}">
      <dsp:nvSpPr>
        <dsp:cNvPr id="0" name=""/>
        <dsp:cNvSpPr/>
      </dsp:nvSpPr>
      <dsp:spPr>
        <a:xfrm>
          <a:off x="0" y="1871862"/>
          <a:ext cx="10515600" cy="875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3)	складну систему, що включає економічні, соціальні, екологічні й регіональні аспекти розвитку;</a:t>
          </a:r>
          <a:endParaRPr lang="en-US" sz="1600" kern="1200"/>
        </a:p>
      </dsp:txBody>
      <dsp:txXfrm>
        <a:off x="42722" y="1914584"/>
        <a:ext cx="10430156" cy="789716"/>
      </dsp:txXfrm>
    </dsp:sp>
    <dsp:sp modelId="{EF2009EA-79A7-4E6B-95E3-D9E2F912519F}">
      <dsp:nvSpPr>
        <dsp:cNvPr id="0" name=""/>
        <dsp:cNvSpPr/>
      </dsp:nvSpPr>
      <dsp:spPr>
        <a:xfrm>
          <a:off x="0" y="2793102"/>
          <a:ext cx="10515600" cy="875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4)	імовірнісну динамічну систему, що розбудовується під впливом національних традицій, історичних особливостей, змін в області ідеології, а також цілей і інтересів основної частини населення.</a:t>
          </a:r>
          <a:endParaRPr lang="en-US" sz="1600" kern="1200"/>
        </a:p>
      </dsp:txBody>
      <dsp:txXfrm>
        <a:off x="42722" y="2835824"/>
        <a:ext cx="10430156" cy="789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38504-5CF8-4A8A-BFE9-304687DA7CA3}">
      <dsp:nvSpPr>
        <dsp:cNvPr id="0" name=""/>
        <dsp:cNvSpPr/>
      </dsp:nvSpPr>
      <dsp:spPr>
        <a:xfrm>
          <a:off x="0" y="214557"/>
          <a:ext cx="10515600" cy="16011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/>
            <a:t>По-перше, національну економіку можна розглядати як синтез господарських систем різних форм власності. </a:t>
          </a:r>
          <a:endParaRPr lang="en-US" sz="2300" kern="1200"/>
        </a:p>
      </dsp:txBody>
      <dsp:txXfrm>
        <a:off x="78161" y="292718"/>
        <a:ext cx="10359278" cy="1444823"/>
      </dsp:txXfrm>
    </dsp:sp>
    <dsp:sp modelId="{CDBFD39D-8B3A-4349-B862-709E18A6E354}">
      <dsp:nvSpPr>
        <dsp:cNvPr id="0" name=""/>
        <dsp:cNvSpPr/>
      </dsp:nvSpPr>
      <dsp:spPr>
        <a:xfrm>
          <a:off x="0" y="1881942"/>
          <a:ext cx="10515600" cy="16011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/>
            <a:t>По-друге, у складі національної економіки можна виділити господарські системи, відповідні до рівнів управління економікою, що й розрізняються ступенем свободи, дій і складністю розв'язуваних завдань: макроекономічну, мезоекономічну й мікроекономічну.</a:t>
          </a:r>
          <a:endParaRPr lang="en-US" sz="2300" kern="1200"/>
        </a:p>
      </dsp:txBody>
      <dsp:txXfrm>
        <a:off x="78161" y="1960103"/>
        <a:ext cx="10359278" cy="14448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1F0A4-4131-46C0-8A13-DB1B1FE09365}">
      <dsp:nvSpPr>
        <dsp:cNvPr id="0" name=""/>
        <dsp:cNvSpPr/>
      </dsp:nvSpPr>
      <dsp:spPr>
        <a:xfrm>
          <a:off x="0" y="200022"/>
          <a:ext cx="10515600" cy="1591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 dirty="0"/>
            <a:t>до гармонічної взаємодії держав і інших суб'єктів світового господарства;</a:t>
          </a:r>
          <a:endParaRPr lang="en-US" sz="4000" kern="1200" dirty="0"/>
        </a:p>
      </dsp:txBody>
      <dsp:txXfrm>
        <a:off x="77676" y="277698"/>
        <a:ext cx="10360248" cy="1435848"/>
      </dsp:txXfrm>
    </dsp:sp>
    <dsp:sp modelId="{45B36221-A35D-40A9-A198-A08B8D00DAD5}">
      <dsp:nvSpPr>
        <dsp:cNvPr id="0" name=""/>
        <dsp:cNvSpPr/>
      </dsp:nvSpPr>
      <dsp:spPr>
        <a:xfrm>
          <a:off x="0" y="1906422"/>
          <a:ext cx="10515600" cy="1591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 dirty="0"/>
            <a:t>до загострення конкурентної боротьби між господарюючими суб'єктами. </a:t>
          </a:r>
          <a:endParaRPr lang="en-US" sz="4000" kern="1200" dirty="0"/>
        </a:p>
      </dsp:txBody>
      <dsp:txXfrm>
        <a:off x="77676" y="1984098"/>
        <a:ext cx="10360248" cy="14358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A5497-6383-4685-8362-D82480822DF6}">
      <dsp:nvSpPr>
        <dsp:cNvPr id="0" name=""/>
        <dsp:cNvSpPr/>
      </dsp:nvSpPr>
      <dsp:spPr>
        <a:xfrm>
          <a:off x="0" y="87274"/>
          <a:ext cx="10871200" cy="2566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/>
            <a:t>На практиці більшість сучасних доктрин регулятивних механізмів економічної політики сформувалися на основі двох джерел: </a:t>
          </a:r>
          <a:r>
            <a:rPr lang="uk-UA" sz="3000" b="1" i="1" kern="1200"/>
            <a:t>кейсіанської</a:t>
          </a:r>
          <a:r>
            <a:rPr lang="uk-UA" sz="3000" b="1" kern="1200"/>
            <a:t> теорії макроекономічної рівноваги й </a:t>
          </a:r>
          <a:r>
            <a:rPr lang="uk-UA" sz="3000" b="1" i="1" kern="1200"/>
            <a:t>неокласичної </a:t>
          </a:r>
          <a:r>
            <a:rPr lang="uk-UA" sz="3000" b="1" kern="1200"/>
            <a:t>теорії. </a:t>
          </a:r>
          <a:endParaRPr lang="en-US" sz="3000" kern="1200"/>
        </a:p>
      </dsp:txBody>
      <dsp:txXfrm>
        <a:off x="125295" y="212569"/>
        <a:ext cx="10620610" cy="2316097"/>
      </dsp:txXfrm>
    </dsp:sp>
    <dsp:sp modelId="{7B37E1FE-08F0-40EF-8832-05AD008D4448}">
      <dsp:nvSpPr>
        <dsp:cNvPr id="0" name=""/>
        <dsp:cNvSpPr/>
      </dsp:nvSpPr>
      <dsp:spPr>
        <a:xfrm>
          <a:off x="0" y="2740362"/>
          <a:ext cx="10871200" cy="2566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/>
            <a:t>Ці джерела обумовили виникнення двох основних напрямів у теоретичних дослідженнях проблем економічного зростання: </a:t>
          </a:r>
          <a:r>
            <a:rPr lang="uk-UA" sz="3000" b="1" i="1" kern="1200"/>
            <a:t>кейсіанського </a:t>
          </a:r>
          <a:r>
            <a:rPr lang="uk-UA" sz="3000" b="1" kern="1200"/>
            <a:t>(пізніше </a:t>
          </a:r>
          <a:r>
            <a:rPr lang="uk-UA" sz="3000" b="1" i="1" kern="1200"/>
            <a:t>неокейсіанського</a:t>
          </a:r>
          <a:r>
            <a:rPr lang="uk-UA" sz="3000" b="1" kern="1200"/>
            <a:t>) і </a:t>
          </a:r>
          <a:r>
            <a:rPr lang="uk-UA" sz="3000" b="1" i="1" kern="1200"/>
            <a:t>класичного</a:t>
          </a:r>
          <a:r>
            <a:rPr lang="uk-UA" sz="3000" b="1" kern="1200"/>
            <a:t> (пізніше </a:t>
          </a:r>
          <a:r>
            <a:rPr lang="uk-UA" sz="3000" b="1" i="1" kern="1200"/>
            <a:t>неокласичного</a:t>
          </a:r>
          <a:r>
            <a:rPr lang="uk-UA" sz="3000" b="1" kern="1200"/>
            <a:t>).</a:t>
          </a:r>
          <a:endParaRPr lang="en-US" sz="3000" kern="1200"/>
        </a:p>
      </dsp:txBody>
      <dsp:txXfrm>
        <a:off x="125295" y="2865657"/>
        <a:ext cx="10620610" cy="23160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C9245-5550-4888-AF79-9996B6E9ADA2}">
      <dsp:nvSpPr>
        <dsp:cNvPr id="0" name=""/>
        <dsp:cNvSpPr/>
      </dsp:nvSpPr>
      <dsp:spPr>
        <a:xfrm>
          <a:off x="0" y="90087"/>
          <a:ext cx="10515600" cy="755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Кейнсіанські моделі зростання виникли на базі критичної переробки </a:t>
          </a:r>
          <a:r>
            <a:rPr lang="uk-UA" sz="1900" b="1" i="1" kern="1200"/>
            <a:t>кейсіанської теорії макроекономічної рівноваги</a:t>
          </a:r>
          <a:r>
            <a:rPr lang="uk-UA" sz="1900" b="1" kern="1200"/>
            <a:t>.</a:t>
          </a:r>
          <a:endParaRPr lang="en-US" sz="1900" kern="1200"/>
        </a:p>
      </dsp:txBody>
      <dsp:txXfrm>
        <a:off x="36896" y="126983"/>
        <a:ext cx="10441808" cy="682028"/>
      </dsp:txXfrm>
    </dsp:sp>
    <dsp:sp modelId="{7CF4E62F-ACAC-4DA2-AD07-CA8609606045}">
      <dsp:nvSpPr>
        <dsp:cNvPr id="0" name=""/>
        <dsp:cNvSpPr/>
      </dsp:nvSpPr>
      <dsp:spPr>
        <a:xfrm>
          <a:off x="0" y="900627"/>
          <a:ext cx="10515600" cy="755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Після Другої світової війни послідовники </a:t>
          </a:r>
          <a:r>
            <a:rPr lang="uk-UA" sz="1900" b="1" i="1" kern="1200"/>
            <a:t>Дж. М. Кейнса</a:t>
          </a:r>
          <a:r>
            <a:rPr lang="uk-UA" sz="1900" b="1" kern="1200"/>
            <a:t> висунули перед собою завдання створити нову модель, здатну пояснити різні стани динамічної рівноваги.</a:t>
          </a:r>
          <a:endParaRPr lang="en-US" sz="1900" kern="1200"/>
        </a:p>
      </dsp:txBody>
      <dsp:txXfrm>
        <a:off x="36896" y="937523"/>
        <a:ext cx="10441808" cy="682028"/>
      </dsp:txXfrm>
    </dsp:sp>
    <dsp:sp modelId="{2065551B-5CEE-4FAB-81F4-5C6E4C949307}">
      <dsp:nvSpPr>
        <dsp:cNvPr id="0" name=""/>
        <dsp:cNvSpPr/>
      </dsp:nvSpPr>
      <dsp:spPr>
        <a:xfrm>
          <a:off x="0" y="1711167"/>
          <a:ext cx="10515600" cy="755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Найбільш відомими є </a:t>
          </a:r>
          <a:r>
            <a:rPr lang="uk-UA" sz="1900" b="1" i="1" kern="1200"/>
            <a:t>неокейнсианські моделі</a:t>
          </a:r>
          <a:r>
            <a:rPr lang="uk-UA" sz="1900" b="1" kern="1200"/>
            <a:t> економічного зростання </a:t>
          </a:r>
          <a:r>
            <a:rPr lang="uk-UA" sz="1900" b="1" i="1" kern="1200"/>
            <a:t>Р. Харрода (Англія)</a:t>
          </a:r>
          <a:r>
            <a:rPr lang="uk-UA" sz="1900" b="1" kern="1200"/>
            <a:t> і </a:t>
          </a:r>
          <a:r>
            <a:rPr lang="uk-UA" sz="1900" b="1" i="1" kern="1200"/>
            <a:t>Е. Домара (США),</a:t>
          </a:r>
          <a:r>
            <a:rPr lang="uk-UA" sz="1900" b="1" kern="1200"/>
            <a:t> засновані на двох передумовах: </a:t>
          </a:r>
          <a:endParaRPr lang="en-US" sz="1900" kern="1200"/>
        </a:p>
      </dsp:txBody>
      <dsp:txXfrm>
        <a:off x="36896" y="1748063"/>
        <a:ext cx="10441808" cy="682028"/>
      </dsp:txXfrm>
    </dsp:sp>
    <dsp:sp modelId="{EAA3D589-B378-4495-B22A-6A3F59B56C99}">
      <dsp:nvSpPr>
        <dsp:cNvPr id="0" name=""/>
        <dsp:cNvSpPr/>
      </dsp:nvSpPr>
      <dsp:spPr>
        <a:xfrm>
          <a:off x="0" y="2466987"/>
          <a:ext cx="10515600" cy="114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500" b="1" kern="1200"/>
            <a:t>1) зростання національного доходу, є лише функцією накопичення капіталу, а усі інші фактори, що впливають на зростання капіталовіддачі (збільшення зайнятості, ступінь використання досягнень НТП, поліпшення організації виробництва) - виключаються;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500" b="1" kern="1200"/>
            <a:t>2) капіталомісткість, не залежить від співвідношення цін виробничих факторів, а обумовлюється лише технічними умовами виробництва.</a:t>
          </a:r>
          <a:endParaRPr lang="en-US" sz="1500" kern="1200"/>
        </a:p>
      </dsp:txBody>
      <dsp:txXfrm>
        <a:off x="0" y="2466987"/>
        <a:ext cx="10515600" cy="11405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B1242-149A-493E-8550-71BE39B10CB0}">
      <dsp:nvSpPr>
        <dsp:cNvPr id="0" name=""/>
        <dsp:cNvSpPr/>
      </dsp:nvSpPr>
      <dsp:spPr>
        <a:xfrm>
          <a:off x="0" y="87225"/>
          <a:ext cx="10871200" cy="1233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/>
            <a:t>Під час аналізу економічного зростання неокласики виходять із того, що: </a:t>
          </a:r>
          <a:endParaRPr lang="en-US" sz="3100" kern="1200"/>
        </a:p>
      </dsp:txBody>
      <dsp:txXfrm>
        <a:off x="60199" y="147424"/>
        <a:ext cx="10750802" cy="1112781"/>
      </dsp:txXfrm>
    </dsp:sp>
    <dsp:sp modelId="{CAD9DB8F-924F-4E1C-BC66-FC6010FE363D}">
      <dsp:nvSpPr>
        <dsp:cNvPr id="0" name=""/>
        <dsp:cNvSpPr/>
      </dsp:nvSpPr>
      <dsp:spPr>
        <a:xfrm>
          <a:off x="0" y="1320405"/>
          <a:ext cx="10871200" cy="2630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16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1" kern="1200" dirty="0"/>
            <a:t>вартість продукції створюється всіма виробничими факторами;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1" kern="1200" dirty="0"/>
            <a:t>кожний фактор виробництва бере участь у створенні доданої вартості кінцевого продукту й у результаті одержує певний дохід;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1" kern="1200" dirty="0"/>
            <a:t>існує кількісна залежність між випуском продукції й ресурсами, необхідними для її виробництва, а також між самими ресурсами;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1" kern="1200" dirty="0"/>
            <a:t>фактори виробництва незалежні й одночасно можуть бути взаємозамінні.</a:t>
          </a:r>
          <a:endParaRPr lang="en-US" sz="2400" kern="1200" dirty="0"/>
        </a:p>
      </dsp:txBody>
      <dsp:txXfrm>
        <a:off x="0" y="1320405"/>
        <a:ext cx="10871200" cy="26309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3B0FF-2DA3-47FA-B031-C71E1123E8DC}">
      <dsp:nvSpPr>
        <dsp:cNvPr id="0" name=""/>
        <dsp:cNvSpPr/>
      </dsp:nvSpPr>
      <dsp:spPr>
        <a:xfrm>
          <a:off x="1327" y="294565"/>
          <a:ext cx="4657948" cy="2957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F3970F-E9FF-4386-9F89-8725389A63B8}">
      <dsp:nvSpPr>
        <dsp:cNvPr id="0" name=""/>
        <dsp:cNvSpPr/>
      </dsp:nvSpPr>
      <dsp:spPr>
        <a:xfrm>
          <a:off x="518876" y="786237"/>
          <a:ext cx="4657948" cy="2957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На початку 1970-х років деякі економісти виступили з концепцією неминучості «глобальної катастрофи» при збереженні існуючих тенденцій розвитку суспільства. Прихильники «нульового зростання» вважають, що технічний прогрес і економічне зростання призводять до цілого ряду негативних явищ сучасного життя: забруднення навколишнього середовища, промислового шуму, до викиду отруйних речовин, погіршенню вигляду міст тощо. </a:t>
          </a:r>
          <a:endParaRPr lang="en-US" sz="1500" kern="1200"/>
        </a:p>
      </dsp:txBody>
      <dsp:txXfrm>
        <a:off x="605507" y="872868"/>
        <a:ext cx="4484686" cy="2784535"/>
      </dsp:txXfrm>
    </dsp:sp>
    <dsp:sp modelId="{630F31EE-6DC7-4F61-86EC-1E8B1F59AA6B}">
      <dsp:nvSpPr>
        <dsp:cNvPr id="0" name=""/>
        <dsp:cNvSpPr/>
      </dsp:nvSpPr>
      <dsp:spPr>
        <a:xfrm>
          <a:off x="5694374" y="294565"/>
          <a:ext cx="4657948" cy="2957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A392AA-1964-4092-AE99-8F180AA55B76}">
      <dsp:nvSpPr>
        <dsp:cNvPr id="0" name=""/>
        <dsp:cNvSpPr/>
      </dsp:nvSpPr>
      <dsp:spPr>
        <a:xfrm>
          <a:off x="6211924" y="786237"/>
          <a:ext cx="4657948" cy="2957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/>
            <a:t>Оскільки виробничий процес лише переробляє природні ресурси, але не утилізує їх повністю, то згодом вони повертаються в навколишнє середовище у вигляді відходів. У зв’язку з цим прихильники «нульового зростання» уважають, що економічне зростання повинно цілеспрямовано стримуватися. Визнаючи, що воно забезпечує збільшення обсягу товарів і послуг, прихильники «нульового зростання» доходять висновку, що економічне зростання не завжди може створити  високу якість життя.</a:t>
          </a:r>
          <a:endParaRPr lang="en-US" sz="1500" kern="1200"/>
        </a:p>
      </dsp:txBody>
      <dsp:txXfrm>
        <a:off x="6298555" y="872868"/>
        <a:ext cx="4484686" cy="2784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15.02.2026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15.02.2026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noProof="0" smtClean="0"/>
              <a:t>60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377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11200" y="1828800"/>
            <a:ext cx="10871200" cy="4038600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8F557EC-6F18-9CDF-BBE3-A36404BA6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688A62C-0721-BF16-E58B-2D1F1B86F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DCD65DC-C894-B958-C392-40CF9B640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9BC0C-E93C-47AE-A51D-4CD4D8A6D10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59156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489DE31-8A85-6D41-A014-F39902162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B5BB291-8456-7802-5141-F84D63984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B7A1682-C26D-8F22-60F6-84FDBC0E9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2064D-16D4-4A3F-869F-C1FDB70E1B9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464560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C7FE4A5-15A0-942F-2558-72B652B10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3A5577E-AC8B-2190-9C53-50F2965ED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06ADEB6-BD1D-8D51-04B9-C79E29AD0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302B4-5A57-4BCA-800E-516457125F0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64580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‹№›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  <p:sldLayoutId id="2147483701" r:id="rId20"/>
    <p:sldLayoutId id="2147483702" r:id="rId21"/>
    <p:sldLayoutId id="2147483703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82DF5-931E-B7FE-E769-49EB9BFA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ru-RU" kern="1200" cap="all" spc="150" baseline="0" dirty="0"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kern="1200" cap="all" spc="150" baseline="0" dirty="0">
                <a:latin typeface="Arial" panose="020B0604020202020204" pitchFamily="34" charset="0"/>
                <a:ea typeface="+mj-ea"/>
                <a:cs typeface="+mj-cs"/>
              </a:rPr>
              <a:t>Тема 3.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C0525-9E95-CDB4-4411-72CEB33DD89D}"/>
              </a:ext>
            </a:extLst>
          </p:cNvPr>
          <p:cNvSpPr txBox="1"/>
          <p:nvPr/>
        </p:nvSpPr>
        <p:spPr>
          <a:xfrm>
            <a:off x="1333499" y="2924175"/>
            <a:ext cx="3171825" cy="251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br>
              <a:rPr lang="ru-RU" sz="14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3. </a:t>
            </a:r>
            <a:r>
              <a:rPr lang="ru-RU" sz="1400" spc="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Сутність</a:t>
            </a:r>
            <a:r>
              <a:rPr lang="ru-RU" sz="14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структура </a:t>
            </a:r>
            <a:br>
              <a:rPr lang="ru-RU" sz="14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pc="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механізму</a:t>
            </a:r>
            <a:r>
              <a:rPr lang="ru-RU" sz="14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регулювання</a:t>
            </a:r>
            <a:r>
              <a:rPr lang="ru-RU" sz="14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міжнародних</a:t>
            </a:r>
            <a:r>
              <a:rPr lang="ru-RU" sz="14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економічних</a:t>
            </a:r>
            <a:r>
              <a:rPr lang="ru-RU" sz="14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відносин</a:t>
            </a:r>
            <a:r>
              <a:rPr lang="ru-RU" sz="14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14C7AD3-B2C7-9BD5-EBB5-C2B9A892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ru-RU" smtClean="0"/>
              <a:pPr>
                <a:spcAft>
                  <a:spcPts val="60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9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74" name="Group 46">
            <a:extLst>
              <a:ext uri="{FF2B5EF4-FFF2-40B4-BE49-F238E27FC236}">
                <a16:creationId xmlns:a16="http://schemas.microsoft.com/office/drawing/2014/main" id="{38F0E436-A66A-2A23-7EE6-BF8FDFD044D2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57466482"/>
              </p:ext>
            </p:extLst>
          </p:nvPr>
        </p:nvGraphicFramePr>
        <p:xfrm>
          <a:off x="1878012" y="615909"/>
          <a:ext cx="8435975" cy="5626182"/>
        </p:xfrm>
        <a:graphic>
          <a:graphicData uri="http://schemas.openxmlformats.org/drawingml/2006/table">
            <a:tbl>
              <a:tblPr/>
              <a:tblGrid>
                <a:gridCol w="34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6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Міжнародний валютний фонд, МВФ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International Monetary Fund, IMF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1945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Вашингтон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32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Міжнародний союз електрозв'язку, МСЕ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International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Telecommunication Union, ITU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1865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Женева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32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Міжнародний фонд сільськогосподарського розвитку, МФСР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International Fund of Agricultural Development (IFAD)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1977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Рим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91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Організація Об'єднаних Націй з питань освіти, науки й культури, ЮНЕСКО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United Nations Educational, Scientific and Cultural Organization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UNESCO)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1945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Париж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32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Організація Об'єднаних Націй з промисловому розвитку, ЮНІДО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United Nations Industrial Development Organization, UNIDO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1966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Відень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32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Продовольча й сільськогосподарська організація Об'єднаних Націй, ФАО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Food and Agriculture Organization of the United Nations, FAO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1945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Рим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33C499D-4D49-85C2-EA96-4B071C67387F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1800" b="1" dirty="0"/>
              <a:t>Питання, що розв'язує СОТ, охоплюють більше 97% сучасної міжнародної торгівлі. Її попередником була Генеральна угода з тарифів і торгівлі - ГАТТ (</a:t>
            </a:r>
            <a:r>
              <a:rPr lang="uk-UA" altLang="ru-RU" sz="1800" b="1" dirty="0" err="1"/>
              <a:t>General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Agreement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on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Tarifs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and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Trade</a:t>
            </a:r>
            <a:r>
              <a:rPr lang="uk-UA" altLang="ru-RU" sz="1800" b="1" dirty="0"/>
              <a:t> - GATT), підписана у Женеві у 1947 р. Вона являє багатосторонню угоду про основні принципи, норми й правила ведення й державного регулювання взаємної торгівлі країн-учасниць.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800" b="1" dirty="0"/>
              <a:t>На Уругвайському раунді 1986-1994 р. було ухвалене рішення про створення на базі ГАТТ Світової організації торгівлі.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800" b="1" dirty="0"/>
              <a:t>Були також підписані нові угоди й, таким чином, СОТ на сьогодні представлена вже цілою системою угод. До них відносяться: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800" b="1" dirty="0"/>
              <a:t>Генеральна угода з тарифів і торгівлі у редакції 1994 р. - ГАТТ- 1994, що відіграє визначальну роль у загальній системі угод у рамках СОТ;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800" b="1" dirty="0"/>
              <a:t>Генеральна угода з торгівлі послугами - ГАТС (</a:t>
            </a:r>
            <a:r>
              <a:rPr lang="uk-UA" altLang="ru-RU" sz="1800" b="1" dirty="0" err="1"/>
              <a:t>The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General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Agreement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on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Trade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in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Services</a:t>
            </a:r>
            <a:r>
              <a:rPr lang="uk-UA" altLang="ru-RU" sz="1800" b="1" dirty="0"/>
              <a:t> - GATS);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800" b="1" dirty="0"/>
              <a:t>Угода з торговельних аспектів прав інтелектуальної власності - ТРІПС (</a:t>
            </a:r>
            <a:r>
              <a:rPr lang="uk-UA" altLang="ru-RU" sz="1800" b="1" dirty="0" err="1"/>
              <a:t>The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Agreement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on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Trade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Related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Aspects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of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Intellectual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Property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Rights</a:t>
            </a:r>
            <a:r>
              <a:rPr lang="uk-UA" altLang="ru-RU" sz="1800" b="1" dirty="0"/>
              <a:t> - TRIPS);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800" b="1" dirty="0"/>
              <a:t>Угода з торговельних аспектів інвестиційних заходів - ТРІМС (</a:t>
            </a:r>
            <a:r>
              <a:rPr lang="uk-UA" altLang="ru-RU" sz="1800" b="1" dirty="0" err="1"/>
              <a:t>The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Agreement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on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Trade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Related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Investment</a:t>
            </a:r>
            <a:r>
              <a:rPr lang="uk-UA" altLang="ru-RU" sz="1800" b="1" dirty="0"/>
              <a:t> </a:t>
            </a:r>
            <a:r>
              <a:rPr lang="uk-UA" altLang="ru-RU" sz="1800" b="1" dirty="0" err="1"/>
              <a:t>Measures</a:t>
            </a:r>
            <a:r>
              <a:rPr lang="uk-UA" altLang="ru-RU" sz="1800" b="1" dirty="0"/>
              <a:t> - TRIMS)</a:t>
            </a:r>
            <a:endParaRPr lang="ru-RU" altLang="ru-RU" sz="1800" b="1" dirty="0"/>
          </a:p>
        </p:txBody>
      </p:sp>
      <p:sp>
        <p:nvSpPr>
          <p:cNvPr id="27659" name="Slide Number Placeholder 4">
            <a:extLst>
              <a:ext uri="{FF2B5EF4-FFF2-40B4-BE49-F238E27FC236}">
                <a16:creationId xmlns:a16="http://schemas.microsoft.com/office/drawing/2014/main" id="{7479B892-5E49-90A5-37C8-97207F0B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11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A37C600-7C65-CC97-9B82-78BFF70BFC1D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400" b="1"/>
              <a:t>Крім СОТ у сфері регулювання міжнародної торгівлі діє цілий комплекс багатосторонніх угод і міжнародних організацій, що працюють у різних сегментах світового господарства.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/>
              <a:t>Зокрема, з метою регулювання міжнародної торгівлі деякими сировинними товарами укладені багатосторонні угоди й створені міжнародні організації за участю держав-імпортерів і експортерів: по какао (Міжнародна організація по какао - МОКК, International Cocoa Organisation), по каві (Міжнародна організація по каві - МОК, International Coffee Organisation - ICO), по натуральному каучуку (Міжнародна організація по натуральному каучуку- МОНК, International Natural Rubber Organisation - INRO), по цукру (Міжнародна організація пo цукру - MOC, International Sugar Organisation - ISO). Країни - експортери нафти представлені в діяльності Організації країн - експортерів нафти - ОПЕК (Organisation of the Petroleum Exporting Countries - OPEC) </a:t>
            </a:r>
            <a:endParaRPr lang="ru-RU" altLang="ru-RU" sz="2400" b="1"/>
          </a:p>
        </p:txBody>
      </p:sp>
      <p:sp>
        <p:nvSpPr>
          <p:cNvPr id="28683" name="Slide Number Placeholder 4">
            <a:extLst>
              <a:ext uri="{FF2B5EF4-FFF2-40B4-BE49-F238E27FC236}">
                <a16:creationId xmlns:a16="http://schemas.microsoft.com/office/drawing/2014/main" id="{8DCD24BD-5588-EF9B-F9E3-1A5D7DB8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12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9F0F71-6927-848A-4A1F-C3183E888C94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Так, цілий ряд міжнародних економічних організацій був створений країнами, що розвиваються. Найбільшу популярність одержала утворена у 1960 р. ОПЕК.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У 70-х рр. ХХ ст. вона досягла великих успіхів, надалі її значення з певних причин ослабнуло, але й у цей час вона як і раніше залишається найважливішим виробником і постачальником нафти й нафтопродуктів на світовий ринок.</a:t>
            </a:r>
            <a:endParaRPr lang="ru-RU" altLang="ru-RU" b="1" dirty="0"/>
          </a:p>
        </p:txBody>
      </p:sp>
      <p:sp>
        <p:nvSpPr>
          <p:cNvPr id="29707" name="Slide Number Placeholder 4">
            <a:extLst>
              <a:ext uri="{FF2B5EF4-FFF2-40B4-BE49-F238E27FC236}">
                <a16:creationId xmlns:a16="http://schemas.microsoft.com/office/drawing/2014/main" id="{5052C5BE-EDBD-8EFC-E0BF-589A95B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13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27960-37DE-AFBB-80AE-79721157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02" y="466726"/>
            <a:ext cx="5111750" cy="1204912"/>
          </a:xfrm>
        </p:spPr>
        <p:txBody>
          <a:bodyPr/>
          <a:lstStyle/>
          <a:p>
            <a:r>
              <a:rPr lang="uk-UA" dirty="0"/>
              <a:t>Міжнародний валютний фонд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8E471-D74A-AEDF-8D93-61E92751D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DB8903-F9CD-15DD-65CF-CF013593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121D45-76D5-233E-92EB-76C307BD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EBAF92-0B99-70B4-0F9B-8A7D94F0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14</a:t>
            </a:fld>
            <a:endParaRPr lang="ru-RU" noProof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52F239B6-959B-70FC-53CF-72A5E4CC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24" y="193648"/>
            <a:ext cx="6579476" cy="33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ВФ призначив нову постійну представницю в Україні">
            <a:extLst>
              <a:ext uri="{FF2B5EF4-FFF2-40B4-BE49-F238E27FC236}">
                <a16:creationId xmlns:a16="http://schemas.microsoft.com/office/drawing/2014/main" id="{B889C7E8-B69D-4161-8A69-B3B6DB9B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9" y="2132887"/>
            <a:ext cx="6204326" cy="34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2612F1-2635-20EE-DF76-39E04EB092D5}"/>
              </a:ext>
            </a:extLst>
          </p:cNvPr>
          <p:cNvSpPr txBox="1"/>
          <p:nvPr/>
        </p:nvSpPr>
        <p:spPr>
          <a:xfrm>
            <a:off x="7315200" y="3881655"/>
            <a:ext cx="3514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 є членами МВФ:</a:t>
            </a:r>
          </a:p>
          <a:p>
            <a:r>
              <a:rPr lang="uk-UA" dirty="0"/>
              <a:t>Куба</a:t>
            </a:r>
          </a:p>
          <a:p>
            <a:r>
              <a:rPr lang="uk-UA" dirty="0"/>
              <a:t>Північна Корея</a:t>
            </a:r>
          </a:p>
          <a:p>
            <a:r>
              <a:rPr lang="uk-UA" dirty="0"/>
              <a:t>Ватикан </a:t>
            </a:r>
          </a:p>
          <a:p>
            <a:r>
              <a:rPr lang="uk-UA" dirty="0"/>
              <a:t>Монако</a:t>
            </a:r>
          </a:p>
          <a:p>
            <a:r>
              <a:rPr lang="uk-UA" dirty="0"/>
              <a:t>Ліхтенштейн</a:t>
            </a:r>
          </a:p>
          <a:p>
            <a:r>
              <a:rPr lang="uk-UA" dirty="0"/>
              <a:t>Андорра</a:t>
            </a:r>
          </a:p>
          <a:p>
            <a:r>
              <a:rPr lang="uk-UA" dirty="0"/>
              <a:t>Науру</a:t>
            </a:r>
          </a:p>
          <a:p>
            <a:r>
              <a:rPr lang="uk-UA" dirty="0"/>
              <a:t>Південний Судан</a:t>
            </a:r>
          </a:p>
        </p:txBody>
      </p:sp>
    </p:spTree>
    <p:extLst>
      <p:ext uri="{BB962C8B-B14F-4D97-AF65-F5344CB8AC3E}">
        <p14:creationId xmlns:p14="http://schemas.microsoft.com/office/powerpoint/2010/main" val="173160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F32070-3552-E047-11F3-A921D941F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29BA3-F7D5-5863-2FBE-E3B4FA67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117C14-7C4E-E751-40A9-540DEC2A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15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25AEA-D00A-BDEE-BDDB-12B537E319EB}"/>
              </a:ext>
            </a:extLst>
          </p:cNvPr>
          <p:cNvSpPr txBox="1"/>
          <p:nvPr/>
        </p:nvSpPr>
        <p:spPr>
          <a:xfrm>
            <a:off x="536028" y="520262"/>
            <a:ext cx="1098856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Міжнародний валютний фонд є провідною світовою фінансовою інституцією, яка має статус спеціалізованої установи ООН. Він був заснований на міжнародній конференції в </a:t>
            </a:r>
            <a:r>
              <a:rPr lang="uk-UA" sz="2000" dirty="0" err="1"/>
              <a:t>Бреттон-Вудсі</a:t>
            </a:r>
            <a:r>
              <a:rPr lang="uk-UA" sz="2000" dirty="0"/>
              <a:t> в 1944 р., а фінансові операції почав здійснювати з 1947 р. Основними цілями діяльності МВФ є сприяння розвитку міжнародної торгівлі й співробітництва у сфері валютного регулювання та надання кредитів у іноземній валюті для вирівнювання платіжних балансів країн — членів Фонду.</a:t>
            </a:r>
          </a:p>
          <a:p>
            <a:endParaRPr lang="uk-UA" sz="2000" dirty="0"/>
          </a:p>
          <a:p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Капітал МВФ утворений за рахунок внесків країн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членів фонду.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Розмір внеску кожної країни залежить від двох чинників: загального обсягу емітованих SDR та частки (позиції) даної країни у Фонді. Частка кожної країни залежить від рівня її економічного розвитку та її місця у світовій торгівлі.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/>
              <a:t>За </a:t>
            </a:r>
            <a:r>
              <a:rPr lang="ru-RU" sz="2000" dirty="0" err="1"/>
              <a:t>необхідності</a:t>
            </a:r>
            <a:r>
              <a:rPr lang="ru-RU" sz="2000" dirty="0"/>
              <a:t>,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власного</a:t>
            </a:r>
            <a:r>
              <a:rPr lang="ru-RU" sz="2000" dirty="0"/>
              <a:t> </a:t>
            </a:r>
            <a:r>
              <a:rPr lang="ru-RU" sz="2000" dirty="0" err="1"/>
              <a:t>капіталу</a:t>
            </a:r>
            <a:r>
              <a:rPr lang="ru-RU" sz="2000" dirty="0"/>
              <a:t>, МВФ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позичкові</a:t>
            </a:r>
            <a:r>
              <a:rPr lang="ru-RU" sz="2000" dirty="0"/>
              <a:t> </a:t>
            </a:r>
            <a:r>
              <a:rPr lang="ru-RU" sz="2000" dirty="0" err="1"/>
              <a:t>кошти</a:t>
            </a:r>
            <a:r>
              <a:rPr lang="ru-RU" sz="2000" dirty="0"/>
              <a:t>. За статутом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отримувати</a:t>
            </a:r>
            <a:r>
              <a:rPr lang="ru-RU" sz="2000" dirty="0"/>
              <a:t> </a:t>
            </a:r>
            <a:r>
              <a:rPr lang="ru-RU" sz="2000" dirty="0" err="1"/>
              <a:t>кошти</a:t>
            </a:r>
            <a:r>
              <a:rPr lang="ru-RU" sz="2000" dirty="0"/>
              <a:t> в будь-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валюті</a:t>
            </a:r>
            <a:r>
              <a:rPr lang="ru-RU" sz="2000" dirty="0"/>
              <a:t> як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офіційних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, так і на приватному ринку </a:t>
            </a:r>
            <a:r>
              <a:rPr lang="ru-RU" sz="2000" dirty="0" err="1"/>
              <a:t>позичкових</a:t>
            </a:r>
            <a:r>
              <a:rPr lang="ru-RU" sz="2000" dirty="0"/>
              <a:t> </a:t>
            </a:r>
            <a:r>
              <a:rPr lang="ru-RU" sz="2000" dirty="0" err="1"/>
              <a:t>капіталів</a:t>
            </a:r>
            <a:r>
              <a:rPr lang="ru-RU" sz="2000" dirty="0"/>
              <a:t>. </a:t>
            </a:r>
            <a:r>
              <a:rPr lang="ru-RU" sz="2000" dirty="0" err="1"/>
              <a:t>Досі</a:t>
            </a:r>
            <a:r>
              <a:rPr lang="ru-RU" sz="2000" dirty="0"/>
              <a:t> </a:t>
            </a:r>
            <a:r>
              <a:rPr lang="ru-RU" sz="2000" dirty="0" err="1"/>
              <a:t>позики</a:t>
            </a:r>
            <a:r>
              <a:rPr lang="ru-RU" sz="2000" dirty="0"/>
              <a:t> </a:t>
            </a:r>
            <a:r>
              <a:rPr lang="ru-RU" sz="2000" dirty="0" err="1"/>
              <a:t>отримувались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казначейств та </a:t>
            </a:r>
            <a:r>
              <a:rPr lang="ru-RU" sz="2000" dirty="0" err="1"/>
              <a:t>центральних</a:t>
            </a:r>
            <a:r>
              <a:rPr lang="ru-RU" sz="2000" dirty="0"/>
              <a:t> </a:t>
            </a:r>
            <a:r>
              <a:rPr lang="ru-RU" sz="2000" dirty="0" err="1"/>
              <a:t>банків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 — </a:t>
            </a:r>
            <a:r>
              <a:rPr lang="ru-RU" sz="2000" dirty="0" err="1"/>
              <a:t>членів</a:t>
            </a:r>
            <a:r>
              <a:rPr lang="ru-RU" sz="2000" dirty="0"/>
              <a:t> Фонду, а також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Швейцарії</a:t>
            </a:r>
            <a:r>
              <a:rPr lang="ru-RU" sz="2000" dirty="0"/>
              <a:t> та Банку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/>
              <a:t>розрахунків</a:t>
            </a:r>
            <a:r>
              <a:rPr lang="ru-RU" sz="2000" dirty="0"/>
              <a:t>. З приватного ринку </a:t>
            </a:r>
            <a:r>
              <a:rPr lang="ru-RU" sz="2000" dirty="0" err="1"/>
              <a:t>кошти</a:t>
            </a:r>
            <a:r>
              <a:rPr lang="ru-RU" sz="2000" dirty="0"/>
              <a:t> не залучались. 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91039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9B49C9-AF58-9AA1-E8AD-46E556CA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D15BEC-0348-FC2E-BA40-16EC316F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8ECC63-9223-7417-BCEE-26AF1785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16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D30C4-2F33-1637-64C3-2D1D6C5BAA12}"/>
              </a:ext>
            </a:extLst>
          </p:cNvPr>
          <p:cNvSpPr txBox="1"/>
          <p:nvPr/>
        </p:nvSpPr>
        <p:spPr>
          <a:xfrm>
            <a:off x="488731" y="58847"/>
            <a:ext cx="1131964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Діяльність МВФ охоплює три основні напрями: кредитування з метою надання фінансової допомоги окремим країнам, у яких утворилось від’ємне сальдо платіжного балансу, регулювання міжнародних валютних відносин, постійний нагляд за світовою економікою. При цьому фінансові операції, які є основним напрямом діяльності, МВФ здійснює тільки з офіційними органами країн — членів Фонду.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Кредитування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здійснюється з різними цілями у різних формах та на різних умовах. Воно включає кредитування для потреб вирівнювання платіжного балансу, компенсаційне фінансування та допомогу найбіднішим країнам.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Основну роль у фінансовій діяльності МВФ відіграють кредити на вирівнювання платіжного балансу. Використання окремих механізмів фінансування обумовлюється характером проблем з платіжним балансом. Виділення кредитів залежить від трьох основних чинників: потреби в ресурсах для вирівнювання платіжного балансу, квоти країни та виконання вимог Фонду. Механізм кредитування полягає в тому, що МВФ продає необхідну країні валюту за її національну валюту. Кошти надходять до центрального банку країни-позичальника і використовуються на формування валютних резервів.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74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BF5F6C-4DBE-E10F-BA3E-B89BCDF66E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4308" y="1337303"/>
            <a:ext cx="2141764" cy="514350"/>
          </a:xfrm>
        </p:spPr>
        <p:txBody>
          <a:bodyPr/>
          <a:lstStyle/>
          <a:p>
            <a:r>
              <a:rPr lang="uk-UA" dirty="0"/>
              <a:t>Безпосереднє фінансування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B53F605-5A3B-BB00-F4D9-0FCB246B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58504" y="2359532"/>
            <a:ext cx="2141764" cy="514350"/>
          </a:xfrm>
        </p:spPr>
        <p:txBody>
          <a:bodyPr/>
          <a:lstStyle/>
          <a:p>
            <a:r>
              <a:rPr lang="uk-UA" dirty="0"/>
              <a:t>Поетапне фінансування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A8EFB32-2009-44EE-479C-D075E4D33B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5190" y="4021201"/>
            <a:ext cx="2141764" cy="514350"/>
          </a:xfrm>
        </p:spPr>
        <p:txBody>
          <a:bodyPr/>
          <a:lstStyle/>
          <a:p>
            <a:r>
              <a:rPr lang="uk-UA" dirty="0"/>
              <a:t>Пільгове фінансування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51002706-E91C-C6C7-EA98-4CAF1E2403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60593" y="5072676"/>
            <a:ext cx="2141764" cy="514350"/>
          </a:xfrm>
        </p:spPr>
        <p:txBody>
          <a:bodyPr/>
          <a:lstStyle/>
          <a:p>
            <a:r>
              <a:rPr lang="uk-UA" dirty="0"/>
              <a:t>Спеціальне фінансування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C19A7D66-9464-CE6A-1CDD-89A22CAE91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8762" y="1106210"/>
            <a:ext cx="5539095" cy="101084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видаються</a:t>
            </a:r>
            <a:r>
              <a:rPr lang="ru-RU" dirty="0"/>
              <a:t> на першу </a:t>
            </a:r>
            <a:r>
              <a:rPr lang="ru-RU" dirty="0" err="1"/>
              <a:t>вимогу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без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процентів</a:t>
            </a:r>
            <a:r>
              <a:rPr lang="ru-RU" dirty="0"/>
              <a:t> і </a:t>
            </a:r>
            <a:r>
              <a:rPr lang="ru-RU" dirty="0" err="1"/>
              <a:t>комісійних</a:t>
            </a:r>
            <a:r>
              <a:rPr lang="ru-RU" dirty="0"/>
              <a:t>. </a:t>
            </a:r>
            <a:r>
              <a:rPr lang="ru-RU" dirty="0" err="1"/>
              <a:t>Безпосереднє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прямо </a:t>
            </a:r>
            <a:r>
              <a:rPr lang="ru-RU" dirty="0" err="1"/>
              <a:t>пов’язане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квотою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і </a:t>
            </a:r>
            <a:r>
              <a:rPr lang="ru-RU" dirty="0" err="1"/>
              <a:t>здійснюється</a:t>
            </a:r>
            <a:r>
              <a:rPr lang="ru-RU" dirty="0"/>
              <a:t> в межах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резервної</a:t>
            </a:r>
            <a:r>
              <a:rPr lang="ru-RU" dirty="0"/>
              <a:t> і </a:t>
            </a:r>
            <a:r>
              <a:rPr lang="ru-RU" dirty="0" err="1"/>
              <a:t>кредитної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. </a:t>
            </a:r>
            <a:r>
              <a:rPr lang="ru-RU" dirty="0" err="1"/>
              <a:t>Резервна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становить (з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корективами</a:t>
            </a:r>
            <a:r>
              <a:rPr lang="ru-RU" dirty="0"/>
              <a:t>) 25% </a:t>
            </a:r>
            <a:r>
              <a:rPr lang="ru-RU" dirty="0" err="1"/>
              <a:t>квоти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ту </a:t>
            </a:r>
            <a:r>
              <a:rPr lang="ru-RU" dirty="0" err="1"/>
              <a:t>частину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внесена в </a:t>
            </a:r>
            <a:r>
              <a:rPr lang="ru-RU" dirty="0" err="1"/>
              <a:t>іноземній</a:t>
            </a:r>
            <a:r>
              <a:rPr lang="ru-RU" dirty="0"/>
              <a:t> </a:t>
            </a:r>
            <a:r>
              <a:rPr lang="ru-RU" dirty="0" err="1"/>
              <a:t>валюті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B80E2E70-D9F3-1BF9-5CCF-946BA77D46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0268" y="2117052"/>
            <a:ext cx="6782057" cy="151816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використовується при більш суттєвих і триваліших проблемах з платіжним балансом у країни-позичальника і є наступним етапом її взаємовідносин з МВФ після безпосереднього фінансування. Поетапне фінансуван­ня здійснюється в межах граничних кредитних часток тієї чи іншої країни і включає механізми резервних кредитів (</a:t>
            </a:r>
            <a:r>
              <a:rPr lang="en-US" dirty="0"/>
              <a:t>stand-by) </a:t>
            </a:r>
            <a:r>
              <a:rPr lang="uk-UA" dirty="0"/>
              <a:t>та розширеного фінансування. Кредити «</a:t>
            </a:r>
            <a:r>
              <a:rPr lang="en-US" dirty="0"/>
              <a:t>stand-by» </a:t>
            </a:r>
            <a:r>
              <a:rPr lang="uk-UA" dirty="0"/>
              <a:t>були започатковані в 1952 р. і обумовлюються проблемами з платіжним балансом, що мають тимчасовий або циклічний характер. Вони видаються траншами на термін від 1,5 до 3 років під реалізацію прог­рам макроекономічної стабілізації. 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E5FFAC73-2750-C2E4-4DB6-6938CE770E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наданням на пільгових умовах кредитів країнам, що розвиваються, та найбіднішим країнам за умов хронічної кризи платіжного балансу. Вони включають фонд структурної перебудови та розширений фонд структурної перебудови. Позики з цих фондів надаються на дуже вигідних умовах — під 0,5% річних на термін до 10 років.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32CBBE7E-00CD-875F-7448-EA3669F663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використовується в особливих умовах і включає компенсаційне фінансування і фінансування у разі непередбачуваних обставин, фінансування буферних (резервних) запасів, фінансування зі скорочення і обслуговування зовнішнього боргу та фінансування системних трансформацій.</a:t>
            </a:r>
          </a:p>
          <a:p>
            <a:endParaRPr lang="uk-UA" dirty="0"/>
          </a:p>
        </p:txBody>
      </p:sp>
      <p:sp>
        <p:nvSpPr>
          <p:cNvPr id="13" name="Місце для номера слайда 12">
            <a:extLst>
              <a:ext uri="{FF2B5EF4-FFF2-40B4-BE49-F238E27FC236}">
                <a16:creationId xmlns:a16="http://schemas.microsoft.com/office/drawing/2014/main" id="{68A7F2E6-D385-A424-EC99-A32B9FE0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55999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B23B1-62B1-D8CC-493A-D33500980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FC7588-1DED-050D-A60C-E9DC13788D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095FFB-97A9-FCE9-D65D-2DD2801B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BE3F53-8859-FF56-44BA-7D619B1D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8EAEFA-A0F8-2582-1E3F-523CD91B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18</a:t>
            </a:fld>
            <a:endParaRPr lang="ru-RU" noProof="0"/>
          </a:p>
        </p:txBody>
      </p:sp>
      <p:pic>
        <p:nvPicPr>
          <p:cNvPr id="2050" name="Picture 2" descr="Співпраця України та МВФ – за якими програмами та скільки коштів отримала Україна за часи незалежності.">
            <a:extLst>
              <a:ext uri="{FF2B5EF4-FFF2-40B4-BE49-F238E27FC236}">
                <a16:creationId xmlns:a16="http://schemas.microsoft.com/office/drawing/2014/main" id="{FB612431-69FE-ACC1-B653-1F043282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55" y="-78047"/>
            <a:ext cx="362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D29FF1D-1AE9-D1AD-0C68-12A60FD1D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/>
          <a:p>
            <a:r>
              <a:rPr lang="uk-UA" altLang="ru-RU" sz="1500" b="1"/>
              <a:t>ОЕСР Організація економічного співробітництва й розвитку</a:t>
            </a:r>
            <a:br>
              <a:rPr lang="uk-UA" altLang="ru-RU" sz="1500" b="1"/>
            </a:br>
            <a:r>
              <a:rPr lang="uk-UA" altLang="ru-RU" sz="1500" b="1"/>
              <a:t> (</a:t>
            </a:r>
            <a:r>
              <a:rPr lang="en-US" altLang="ru-RU" sz="1500" b="1"/>
              <a:t>The Organization for Economic Cooperation and Development</a:t>
            </a:r>
            <a:r>
              <a:rPr lang="uk-UA" altLang="ru-RU" sz="1500" b="1"/>
              <a:t> - OECD)</a:t>
            </a:r>
            <a:r>
              <a:rPr lang="uk-UA" altLang="ru-RU" sz="1500"/>
              <a:t> </a:t>
            </a:r>
            <a:endParaRPr lang="ru-RU" altLang="ru-RU" sz="15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8D7E488-888B-3F67-34ED-42EF27A46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1100" b="1" dirty="0"/>
              <a:t>ОЕСР (штаб-квартира в Парижі) створена у 1961 р. з ініціативи США. Умовою вступу до ОЕСР є прихильність країни принципам демократії й ринкової економіки.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1100" b="1" dirty="0"/>
              <a:t>Договір про ОЕСР був підписаний 14 грудня 1960 в Парижі, але набрав чинності  у дію 30 вересня 1961 на базі Європейської організації економічного співробітництва з метою координації економічної політики країн-членів ОЕСР і погодженням програми допомоги країнам, що розвиваються.</a:t>
            </a:r>
          </a:p>
        </p:txBody>
      </p:sp>
      <p:sp>
        <p:nvSpPr>
          <p:cNvPr id="30732" name="Slide Number Placeholder 5">
            <a:extLst>
              <a:ext uri="{FF2B5EF4-FFF2-40B4-BE49-F238E27FC236}">
                <a16:creationId xmlns:a16="http://schemas.microsoft.com/office/drawing/2014/main" id="{46815DE5-7F13-CA6D-9B18-7690FC2E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19</a:t>
            </a:fld>
            <a:endParaRPr lang="ru-RU" noProof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84F9827-D130-D3BF-ED3F-45F444452DF2}"/>
              </a:ext>
            </a:extLst>
          </p:cNvPr>
          <p:cNvSpPr txBox="1"/>
          <p:nvPr/>
        </p:nvSpPr>
        <p:spPr>
          <a:xfrm>
            <a:off x="1362075" y="1671639"/>
            <a:ext cx="5111750" cy="1204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590550" indent="-5905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План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14E3EF2-0698-AF1A-0DC8-0E744E493F1E}"/>
              </a:ext>
            </a:extLst>
          </p:cNvPr>
          <p:cNvSpPr txBox="1">
            <a:spLocks noChangeArrowheads="1"/>
          </p:cNvSpPr>
          <p:nvPr/>
        </p:nvSpPr>
        <p:spPr>
          <a:xfrm>
            <a:off x="1362075" y="3660774"/>
            <a:ext cx="5111750" cy="152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b="1" kern="1200" spc="5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Роль міжнародних економічних  організацій у регулюванні МЕВ. </a:t>
            </a:r>
          </a:p>
          <a:p>
            <a:pPr>
              <a:lnSpc>
                <a:spcPct val="100000"/>
              </a:lnSpc>
            </a:pPr>
            <a:r>
              <a:rPr lang="ru-RU" altLang="ru-RU" b="1" kern="1200" spc="5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Регулятивні механізми економічної політики. </a:t>
            </a:r>
          </a:p>
          <a:p>
            <a:pPr>
              <a:lnSpc>
                <a:spcPct val="100000"/>
              </a:lnSpc>
            </a:pPr>
            <a:r>
              <a:rPr lang="ru-RU" altLang="ru-RU" b="1" kern="1200" spc="5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Цілі та ключові компоненти економічної політики. 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3D68330-D471-1FBE-ADCF-8E707B62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038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89155ED-4473-B062-DF32-E15B53078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765175"/>
            <a:ext cx="8215312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3600" b="1" dirty="0"/>
              <a:t>Країни-члени ОЕСР</a:t>
            </a:r>
            <a:endParaRPr lang="ru-RU" altLang="ru-RU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86E07E-805D-771A-4928-709AC142F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2546" r="-424" b="15504"/>
          <a:stretch/>
        </p:blipFill>
        <p:spPr bwMode="auto">
          <a:xfrm>
            <a:off x="3181350" y="1641388"/>
            <a:ext cx="5829300" cy="35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235C3C11-24B9-6DA1-1624-33FEE5B0A207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У її склад входять 38 держав, більшість з яких є країнами з високим доходом громадян та високим ІРЛП і розглядаються як, розвинені. Держави - члени ОЕСР виробляють майже 2/3 світового валового продукту.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ОЕСР — це товариство «багатих» країн, які поділяють спільні ідеї. Головною вимогою до членства є поділ принципів ринкової економіки та демократичного плюралізму.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Ядром цієї організації спочатку стали країни Європи та Північної Америки. Нині до ОЕСР входять: Австралія, Австрія, Бельгія, Великобританія, Греція, Данія, Естонія, Іспанія, Ісландія, Ірландія, Італія, Ізраїль, Канада, Корея, Люксембург, Мексика, Німеччина, Норвегія, Нова Зеландія, Нідерланди, Польща, Португалія, Словаччина, Словенія, США, Туреччина, Угорщина, Фінляндія, Франція, Чеська Республіка, Чилі, Швейцарія, Швеція та Японія.</a:t>
            </a:r>
            <a:endParaRPr lang="ru-RU" altLang="ru-RU" sz="2400" b="1" dirty="0"/>
          </a:p>
        </p:txBody>
      </p:sp>
      <p:sp>
        <p:nvSpPr>
          <p:cNvPr id="32779" name="Slide Number Placeholder 4">
            <a:extLst>
              <a:ext uri="{FF2B5EF4-FFF2-40B4-BE49-F238E27FC236}">
                <a16:creationId xmlns:a16="http://schemas.microsoft.com/office/drawing/2014/main" id="{B96287F4-D1B0-F9B2-1537-9D9A2C76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21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8EDF8BD-7B1A-E0FB-5740-62F4590D7C31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600" b="1" dirty="0"/>
              <a:t>Вищим органом в ОЕСР є Рада, до якої входять представники всіх країн-членів, а також Європейської комісії. Основна дослідницька робота здійснюється в різних комітетах (близько 200).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 dirty="0"/>
              <a:t>Бюджет ОЕСР формується за рахунок внесків держав-членів. Розмір внеску залежить від величини ВВП країни. Тому найбільше за інших у бюджет ОЕСР вносять США, а також Японія.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 dirty="0"/>
              <a:t>За згодою Ради ОЕСР держави-члени можуть також виділяти додаткові кошти на здійснення тієї  або іншої програми наукових досліджень. У бюджеті ОЕСР не передбачається виділення коштів країнам або організаціям.</a:t>
            </a:r>
          </a:p>
          <a:p>
            <a:pPr>
              <a:buFont typeface="Wingdings" panose="05000000000000000000" pitchFamily="2" charset="2"/>
              <a:buNone/>
            </a:pPr>
            <a:endParaRPr lang="uk-UA" altLang="ru-RU" sz="2600" b="1" dirty="0"/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 dirty="0"/>
              <a:t>ОЕСР покрила внески України за 2024 рік з власного бюджету. Загалом йдеться про виділення майже 285 тис. євро.</a:t>
            </a:r>
          </a:p>
        </p:txBody>
      </p:sp>
      <p:sp>
        <p:nvSpPr>
          <p:cNvPr id="33803" name="Slide Number Placeholder 4">
            <a:extLst>
              <a:ext uri="{FF2B5EF4-FFF2-40B4-BE49-F238E27FC236}">
                <a16:creationId xmlns:a16="http://schemas.microsoft.com/office/drawing/2014/main" id="{E7D948CA-B5BE-B623-03BF-85B5641D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22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3D416D89-A30F-ADBC-E291-C579217B95FF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1500" b="1" dirty="0"/>
              <a:t>ОЕСР також активно співпрацює з державами світу, які не є членами організації, у рамках спеціалізованих програм, міжнародних заходів тощо.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500" b="1" dirty="0"/>
              <a:t>ОЕСР широко відома своїми соціально-економічними дослідженнями й публікаціями (близько 250 нових публікацій на рік). Вона має одну із найбільш потужних баз статистичних даних.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500" b="1" dirty="0"/>
              <a:t>ОЕСР активно співпрацює приблизно з 70 країнами світу, неурядовими й громадськими організаціями й відіграє важливу роль у наданні рекомендацій з питань, рішення яких вимагає укладання багатосторонніх угод.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500" b="1" dirty="0"/>
              <a:t>Організація є місцем вивчення та дискусій і здійснює пошуки та аналіз, які допомагають урядам визначити стратегію виходу на формальні угоди між країнами-членами і які будуть реалізовуватися національними інституціями чи в інших міжнародних домовленостях. Взаємне вивчення урядами, багатостороннє спостереження та здійснення відповідного тиску є найефективнішими засобами ОЕСР.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500" b="1" dirty="0"/>
              <a:t>Визначаючи перешкоди на шляху ефективності, зростання та інновацій, ОЕСР часто спонукає уряди приймати складні рішення з тим, щоб підвищити ефективність їх економік.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500" b="1" dirty="0"/>
              <a:t>Дискусії, які іноді виникають в надрах самої ОЕСР, приводять до угод між урядами щодо застосування єдиних «правил гри» в питаннях міжнародного співробітництва. Ці дискусії можуть також виливатися або у формальні угоди, наприклад, щодо боротьби з корупцією, експортних кредитів, руху капіталів, прямих іноземних інвестицій, або у норми та моделі міжнародної фіскальної політики чи рекомендації та директиви щодо захисту навколишнього середовища.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500" b="1" dirty="0"/>
          </a:p>
          <a:p>
            <a:pPr>
              <a:buFont typeface="Wingdings" panose="05000000000000000000" pitchFamily="2" charset="2"/>
              <a:buNone/>
            </a:pPr>
            <a:endParaRPr lang="ru-RU" altLang="ru-RU" sz="1500" b="1" dirty="0"/>
          </a:p>
        </p:txBody>
      </p:sp>
      <p:sp>
        <p:nvSpPr>
          <p:cNvPr id="34827" name="Slide Number Placeholder 4">
            <a:extLst>
              <a:ext uri="{FF2B5EF4-FFF2-40B4-BE49-F238E27FC236}">
                <a16:creationId xmlns:a16="http://schemas.microsoft.com/office/drawing/2014/main" id="{8F58CAA4-DF26-5330-394A-928B6701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23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8A88846-3CAF-5E6C-BD9D-64F8EA42F20A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З ОЕСР пов'язана діяльність Міжнародної енергетичної агенції - МЕА (</a:t>
            </a:r>
            <a:r>
              <a:rPr lang="uk-UA" altLang="ru-RU" b="1" dirty="0" err="1"/>
              <a:t>International</a:t>
            </a:r>
            <a:r>
              <a:rPr lang="uk-UA" altLang="ru-RU" b="1" dirty="0"/>
              <a:t> </a:t>
            </a:r>
            <a:r>
              <a:rPr lang="uk-UA" altLang="ru-RU" b="1" dirty="0" err="1"/>
              <a:t>Energy</a:t>
            </a:r>
            <a:r>
              <a:rPr lang="uk-UA" altLang="ru-RU" b="1" dirty="0"/>
              <a:t> </a:t>
            </a:r>
            <a:r>
              <a:rPr lang="uk-UA" altLang="ru-RU" b="1" dirty="0" err="1"/>
              <a:t>Agency</a:t>
            </a:r>
            <a:r>
              <a:rPr lang="uk-UA" altLang="ru-RU" b="1" dirty="0"/>
              <a:t> - IEA), що була створена у 1974 р. після початку енергетичної кризи 1973-1974 р. членами МЕА були 28 країн.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Метою діяльності МЕА стало здійснення спільних дій в умовах виникнення надзвичайних ситуацій з поставками нафти. Країни - члени МЕА погодилися обмінюватися інформацією, координувати енергетичну політику й співпрацювати у розробці програм раціонального використання енергії.</a:t>
            </a:r>
            <a:endParaRPr lang="ru-RU" altLang="ru-RU" b="1" dirty="0"/>
          </a:p>
          <a:p>
            <a:endParaRPr lang="ru-RU" altLang="ru-RU" b="1" dirty="0"/>
          </a:p>
        </p:txBody>
      </p:sp>
      <p:sp>
        <p:nvSpPr>
          <p:cNvPr id="35851" name="Slide Number Placeholder 4">
            <a:extLst>
              <a:ext uri="{FF2B5EF4-FFF2-40B4-BE49-F238E27FC236}">
                <a16:creationId xmlns:a16="http://schemas.microsoft.com/office/drawing/2014/main" id="{1D472BF6-4247-8AE5-E1CC-25EB6A90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24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294E1DC-7722-AC09-F492-F6C2A6E45222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600" b="1" dirty="0"/>
              <a:t>З 1919 р. діє Міжнародна торговельна палата - МТП (</a:t>
            </a:r>
            <a:r>
              <a:rPr lang="uk-UA" altLang="ru-RU" sz="2600" b="1" dirty="0" err="1"/>
              <a:t>International</a:t>
            </a:r>
            <a:r>
              <a:rPr lang="uk-UA" altLang="ru-RU" sz="2600" b="1" dirty="0"/>
              <a:t> </a:t>
            </a:r>
            <a:r>
              <a:rPr lang="uk-UA" altLang="ru-RU" sz="2600" b="1" dirty="0" err="1"/>
              <a:t>Chamber</a:t>
            </a:r>
            <a:r>
              <a:rPr lang="uk-UA" altLang="ru-RU" sz="2600" b="1" dirty="0"/>
              <a:t> </a:t>
            </a:r>
            <a:r>
              <a:rPr lang="uk-UA" altLang="ru-RU" sz="2600" b="1" dirty="0" err="1"/>
              <a:t>of</a:t>
            </a:r>
            <a:r>
              <a:rPr lang="uk-UA" altLang="ru-RU" sz="2600" b="1" dirty="0"/>
              <a:t> </a:t>
            </a:r>
            <a:r>
              <a:rPr lang="uk-UA" altLang="ru-RU" sz="2600" b="1" dirty="0" err="1"/>
              <a:t>Commerce</a:t>
            </a:r>
            <a:r>
              <a:rPr lang="uk-UA" altLang="ru-RU" sz="2600" b="1" dirty="0"/>
              <a:t> - ICC). Місцезнаходження секретаріату організації - Париж.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 dirty="0"/>
              <a:t>Основні завдання МТП в тому, щоб сприяти поліпшенню економічних відносин між державами.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 dirty="0"/>
              <a:t>Вона прагне до встановлення й розширення міжнародних контактів між діловими колами країн - членів Палати й досягненню більшого взаєморозуміння в сфері торгівлі й економічного, торговельного й промислового співробітництва.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 dirty="0"/>
              <a:t>МТП видає «Правила тлумачення міжнародних торговельних термінів Інкотермс». Наразі діє редакція 2020 р.</a:t>
            </a:r>
            <a:endParaRPr lang="ru-RU" altLang="ru-RU" sz="2600" b="1" dirty="0"/>
          </a:p>
        </p:txBody>
      </p:sp>
      <p:sp>
        <p:nvSpPr>
          <p:cNvPr id="36875" name="Slide Number Placeholder 4">
            <a:extLst>
              <a:ext uri="{FF2B5EF4-FFF2-40B4-BE49-F238E27FC236}">
                <a16:creationId xmlns:a16="http://schemas.microsoft.com/office/drawing/2014/main" id="{10E7DA4C-CB1D-7640-1BCC-A2593177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25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045E836-2805-A963-39E2-10C57BE40A20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У 1946 р. у Лондоні була заснована Міжнародна організація стандартизації - </a:t>
            </a:r>
            <a:r>
              <a:rPr lang="uk-UA" altLang="ru-RU" b="1" dirty="0" err="1"/>
              <a:t>International</a:t>
            </a:r>
            <a:r>
              <a:rPr lang="uk-UA" altLang="ru-RU" b="1" dirty="0"/>
              <a:t> </a:t>
            </a:r>
            <a:r>
              <a:rPr lang="uk-UA" altLang="ru-RU" b="1" dirty="0" err="1"/>
              <a:t>Standardization</a:t>
            </a:r>
            <a:r>
              <a:rPr lang="uk-UA" altLang="ru-RU" b="1" dirty="0"/>
              <a:t> </a:t>
            </a:r>
            <a:r>
              <a:rPr lang="uk-UA" altLang="ru-RU" b="1" dirty="0" err="1"/>
              <a:t>Organization</a:t>
            </a:r>
            <a:r>
              <a:rPr lang="uk-UA" altLang="ru-RU" b="1" dirty="0"/>
              <a:t> - ISO. Вона здійснює розробку міжнародних стандартів і співробітництво в області стандартизації з метою створення більш сприятливих умов для міжнародної торгівлі й надання сприяння в економічній, науково-технічній і інтелектуальній діяльності. Стандарти цієї організації носять рекомендаційний характер.</a:t>
            </a:r>
          </a:p>
        </p:txBody>
      </p:sp>
      <p:sp>
        <p:nvSpPr>
          <p:cNvPr id="37899" name="Slide Number Placeholder 4">
            <a:extLst>
              <a:ext uri="{FF2B5EF4-FFF2-40B4-BE49-F238E27FC236}">
                <a16:creationId xmlns:a16="http://schemas.microsoft.com/office/drawing/2014/main" id="{2C8CE4F9-F119-239C-E075-F84BE533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26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6AC15F2B-48BA-329B-19A3-762CD2D4265F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61011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З 1923 р. в енергетичній сфері здійснюється діяльність неурядової організації - Всесвітньої Енергетичної Ради - ВЕР (</a:t>
            </a:r>
            <a:r>
              <a:rPr lang="uk-UA" altLang="ru-RU" sz="2400" b="1" dirty="0" err="1"/>
              <a:t>World</a:t>
            </a:r>
            <a:r>
              <a:rPr lang="uk-UA" altLang="ru-RU" sz="2400" b="1" dirty="0"/>
              <a:t> </a:t>
            </a:r>
            <a:r>
              <a:rPr lang="uk-UA" altLang="ru-RU" sz="2400" b="1" dirty="0" err="1"/>
              <a:t>Energy</a:t>
            </a:r>
            <a:r>
              <a:rPr lang="uk-UA" altLang="ru-RU" sz="2400" b="1" dirty="0"/>
              <a:t> </a:t>
            </a:r>
            <a:r>
              <a:rPr lang="uk-UA" altLang="ru-RU" sz="2400" b="1" dirty="0" err="1"/>
              <a:t>Council</a:t>
            </a:r>
            <a:r>
              <a:rPr lang="uk-UA" altLang="ru-RU" sz="2400" b="1" dirty="0"/>
              <a:t> - WEC). Штаб - квартира Ради перебуває у Лондоні. До її складу входять понад 90 національних комітетів.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Мета ВЕР є стимулювання забезпечення стабільності постачання й споживання всіх форм енергії для досягнення найбільшого корисного ефекту. Бюджет організації складається із внесків національних енергетичних комітетів.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Головною подією у діяльності ВЕР є Світові енергетичні конгреси (раз на 3 роки). У 2023 р. місцем проведення Конгресу визначений м. Роттердам (Нідерланди). Тематика: «</a:t>
            </a:r>
            <a:r>
              <a:rPr lang="ru-RU" sz="2400" dirty="0" err="1"/>
              <a:t>Переосмислення</a:t>
            </a:r>
            <a:r>
              <a:rPr lang="ru-RU" sz="2400" dirty="0"/>
              <a:t> </a:t>
            </a:r>
            <a:r>
              <a:rPr lang="ru-RU" sz="2400" dirty="0" err="1"/>
              <a:t>енергетики</a:t>
            </a:r>
            <a:r>
              <a:rPr lang="ru-RU" sz="2400" dirty="0"/>
              <a:t> для людей і </a:t>
            </a:r>
            <a:r>
              <a:rPr lang="ru-RU" sz="2400" dirty="0" err="1"/>
              <a:t>планети</a:t>
            </a:r>
            <a:r>
              <a:rPr lang="ru-RU" sz="2400" dirty="0"/>
              <a:t>».</a:t>
            </a:r>
            <a:r>
              <a:rPr lang="uk-UA" altLang="ru-RU" sz="2400" b="1" dirty="0"/>
              <a:t> Конгреси дають можливість аналізувати стан і перспективи розвитку світової енергетики в найближчий й більш віддалений час. Широко відомі дослідження фахівців ВЕР із проблем забезпечення енергією в першій чверті XXI ст.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/>
              <a:t>26-й </a:t>
            </a:r>
            <a:r>
              <a:rPr lang="ru-RU" altLang="ru-RU" sz="2400" b="1" dirty="0" err="1"/>
              <a:t>Світовий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енергетичний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конгрес</a:t>
            </a:r>
            <a:r>
              <a:rPr lang="ru-RU" altLang="ru-RU" sz="2400" b="1" dirty="0"/>
              <a:t> (</a:t>
            </a:r>
            <a:r>
              <a:rPr lang="ru-RU" altLang="ru-RU" sz="2400" b="1" dirty="0" err="1"/>
              <a:t>запланований</a:t>
            </a:r>
            <a:r>
              <a:rPr lang="ru-RU" altLang="ru-RU" sz="2400" b="1" dirty="0"/>
              <a:t> на 2026) — Ер‑</a:t>
            </a:r>
            <a:r>
              <a:rPr lang="ru-RU" altLang="ru-RU" sz="2400" b="1" dirty="0" err="1"/>
              <a:t>Ріяд</a:t>
            </a:r>
            <a:r>
              <a:rPr lang="ru-RU" altLang="ru-RU" sz="2400" b="1" dirty="0"/>
              <a:t> (</a:t>
            </a:r>
            <a:r>
              <a:rPr lang="ru-RU" altLang="ru-RU" sz="2400" b="1" dirty="0" err="1"/>
              <a:t>Саудівська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Аравія</a:t>
            </a:r>
            <a:r>
              <a:rPr lang="ru-RU" altLang="ru-RU" sz="2400" b="1" dirty="0"/>
              <a:t>).</a:t>
            </a:r>
          </a:p>
          <a:p>
            <a:endParaRPr lang="ru-RU" altLang="ru-RU" sz="2400" dirty="0"/>
          </a:p>
        </p:txBody>
      </p:sp>
      <p:sp>
        <p:nvSpPr>
          <p:cNvPr id="38923" name="Slide Number Placeholder 4">
            <a:extLst>
              <a:ext uri="{FF2B5EF4-FFF2-40B4-BE49-F238E27FC236}">
                <a16:creationId xmlns:a16="http://schemas.microsoft.com/office/drawing/2014/main" id="{8AD509E4-9F79-8785-4968-34D80C55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27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F92339A-96FB-08B0-088E-8FCB4AECF3E7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Особливу роль у світовій фінансово-банківській сфері відіграє Банк міжнародних розрахунків - БМР (</a:t>
            </a:r>
            <a:r>
              <a:rPr lang="uk-UA" altLang="ru-RU" sz="2400" b="1" dirty="0" err="1"/>
              <a:t>Bank</a:t>
            </a:r>
            <a:r>
              <a:rPr lang="uk-UA" altLang="ru-RU" sz="2400" b="1" dirty="0"/>
              <a:t> </a:t>
            </a:r>
            <a:r>
              <a:rPr lang="uk-UA" altLang="ru-RU" sz="2400" b="1" dirty="0" err="1"/>
              <a:t>for</a:t>
            </a:r>
            <a:r>
              <a:rPr lang="uk-UA" altLang="ru-RU" sz="2400" b="1" dirty="0"/>
              <a:t> </a:t>
            </a:r>
            <a:r>
              <a:rPr lang="uk-UA" altLang="ru-RU" sz="2400" b="1" dirty="0" err="1"/>
              <a:t>International</a:t>
            </a:r>
            <a:r>
              <a:rPr lang="uk-UA" altLang="ru-RU" sz="2400" b="1" dirty="0"/>
              <a:t> </a:t>
            </a:r>
            <a:r>
              <a:rPr lang="uk-UA" altLang="ru-RU" sz="2400" b="1" dirty="0" err="1"/>
              <a:t>Settlements</a:t>
            </a:r>
            <a:r>
              <a:rPr lang="uk-UA" altLang="ru-RU" sz="2400" b="1" dirty="0"/>
              <a:t> - BIS), що знаходиться в Базелі (Швейцарія).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Цілями банку є сприяння співробітництву центральних банків, створення сприятливих умов для міжнародних фінансових операцій. Банк також покликаний виступати в ролі довіреної особи або </a:t>
            </a:r>
            <a:r>
              <a:rPr lang="uk-UA" altLang="ru-RU" sz="2400" b="1" dirty="0" err="1"/>
              <a:t>агента</a:t>
            </a:r>
            <a:r>
              <a:rPr lang="uk-UA" altLang="ru-RU" sz="2400" b="1" dirty="0"/>
              <a:t> по проведенню міжнародних фінансових розрахунків своїх членів.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Останнім часом у діяльності БМР відбулися серйозні зміни. Було істотно розширене представництво центральних банків за рахунок прийняття до членів БМР центральних банків ряду країн Європи, Азії й Латинської Америки. Була припинена участь приватних акціонерів у капіталі банку. Рахункова одиниця - золотий франк - у 2003 р. була замінена спеціальними правами запозичення МВФ (СПЗ).</a:t>
            </a:r>
            <a:endParaRPr lang="ru-RU" altLang="ru-RU" sz="2400" b="1" dirty="0"/>
          </a:p>
        </p:txBody>
      </p:sp>
      <p:sp>
        <p:nvSpPr>
          <p:cNvPr id="39947" name="Slide Number Placeholder 4">
            <a:extLst>
              <a:ext uri="{FF2B5EF4-FFF2-40B4-BE49-F238E27FC236}">
                <a16:creationId xmlns:a16="http://schemas.microsoft.com/office/drawing/2014/main" id="{CBF02224-0011-4E6E-3825-7F30523C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28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SmartArt 7">
            <a:extLst>
              <a:ext uri="{FF2B5EF4-FFF2-40B4-BE49-F238E27FC236}">
                <a16:creationId xmlns:a16="http://schemas.microsoft.com/office/drawing/2014/main" id="{0AC8156D-770D-04E7-CA8D-DCFCC9F155E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err="1"/>
              <a:t>Певну</a:t>
            </a:r>
            <a:r>
              <a:rPr lang="ru-RU" dirty="0"/>
              <a:t> роль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економіці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регіональні</a:t>
            </a:r>
            <a:r>
              <a:rPr lang="ru-RU" dirty="0"/>
              <a:t> банки </a:t>
            </a:r>
            <a:r>
              <a:rPr lang="ru-RU" dirty="0" err="1"/>
              <a:t>розвитку</a:t>
            </a:r>
            <a:r>
              <a:rPr lang="ru-RU" dirty="0"/>
              <a:t> (</a:t>
            </a:r>
            <a:r>
              <a:rPr lang="ru-RU" dirty="0" err="1"/>
              <a:t>Азіатський</a:t>
            </a:r>
            <a:r>
              <a:rPr lang="ru-RU" dirty="0"/>
              <a:t>, </a:t>
            </a:r>
            <a:r>
              <a:rPr lang="ru-RU" dirty="0" err="1"/>
              <a:t>Африканський</a:t>
            </a:r>
            <a:r>
              <a:rPr lang="ru-RU" dirty="0"/>
              <a:t>, </a:t>
            </a:r>
            <a:r>
              <a:rPr lang="ru-RU" dirty="0" err="1"/>
              <a:t>Міжамериканський</a:t>
            </a:r>
            <a:r>
              <a:rPr lang="ru-RU" dirty="0"/>
              <a:t>), а також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інвестиційний</a:t>
            </a:r>
            <a:r>
              <a:rPr lang="ru-RU" dirty="0"/>
              <a:t> банк, </a:t>
            </a:r>
            <a:r>
              <a:rPr lang="ru-RU" dirty="0" err="1"/>
              <a:t>Європейський</a:t>
            </a:r>
            <a:r>
              <a:rPr lang="ru-RU" dirty="0"/>
              <a:t> банк </a:t>
            </a:r>
            <a:r>
              <a:rPr lang="ru-RU" dirty="0" err="1"/>
              <a:t>реконструкції</a:t>
            </a:r>
            <a:r>
              <a:rPr lang="ru-RU" dirty="0"/>
              <a:t> й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Ісламський</a:t>
            </a:r>
            <a:r>
              <a:rPr lang="ru-RU" dirty="0"/>
              <a:t> банк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багатосторонніми</a:t>
            </a:r>
            <a:r>
              <a:rPr lang="ru-RU" dirty="0"/>
              <a:t> банками </a:t>
            </a:r>
            <a:r>
              <a:rPr lang="ru-RU" dirty="0" err="1"/>
              <a:t>розвитку</a:t>
            </a:r>
            <a:r>
              <a:rPr lang="ru-RU" dirty="0"/>
              <a:t> (</a:t>
            </a:r>
            <a:r>
              <a:rPr lang="en-US" dirty="0"/>
              <a:t>multilateral development banks).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у той час як </a:t>
            </a:r>
            <a:r>
              <a:rPr lang="ru-RU" dirty="0" err="1"/>
              <a:t>регіональні</a:t>
            </a:r>
            <a:r>
              <a:rPr lang="ru-RU" dirty="0"/>
              <a:t> банки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на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(у рамках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).</a:t>
            </a:r>
          </a:p>
          <a:p>
            <a:pPr>
              <a:lnSpc>
                <a:spcPct val="170000"/>
              </a:lnSpc>
            </a:pP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регіональні</a:t>
            </a:r>
            <a:r>
              <a:rPr lang="ru-RU" dirty="0"/>
              <a:t> банки </a:t>
            </a:r>
            <a:r>
              <a:rPr lang="ru-RU" dirty="0" err="1"/>
              <a:t>мають</a:t>
            </a:r>
            <a:r>
              <a:rPr lang="ru-RU" dirty="0"/>
              <a:t> свою </a:t>
            </a:r>
            <a:r>
              <a:rPr lang="ru-RU" dirty="0" err="1"/>
              <a:t>специфіку</a:t>
            </a:r>
            <a:r>
              <a:rPr lang="ru-RU" dirty="0"/>
              <a:t>. Так,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інвестиційний</a:t>
            </a:r>
            <a:r>
              <a:rPr lang="ru-RU" dirty="0"/>
              <a:t> банк є кредитною </a:t>
            </a:r>
            <a:r>
              <a:rPr lang="ru-RU" dirty="0" err="1"/>
              <a:t>установою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союзу. Як </a:t>
            </a:r>
            <a:r>
              <a:rPr lang="ru-RU" dirty="0" err="1"/>
              <a:t>обов'язкова</a:t>
            </a:r>
            <a:r>
              <a:rPr lang="ru-RU" dirty="0"/>
              <a:t> </a:t>
            </a:r>
            <a:r>
              <a:rPr lang="ru-RU" dirty="0" err="1"/>
              <a:t>умова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в </a:t>
            </a:r>
            <a:r>
              <a:rPr lang="ru-RU" dirty="0" err="1"/>
              <a:t>Ісламський</a:t>
            </a:r>
            <a:r>
              <a:rPr lang="ru-RU" dirty="0"/>
              <a:t> банк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пред'являється</a:t>
            </a:r>
            <a:r>
              <a:rPr lang="ru-RU" dirty="0"/>
              <a:t> </a:t>
            </a:r>
            <a:r>
              <a:rPr lang="ru-RU" dirty="0" err="1"/>
              <a:t>вимога</a:t>
            </a:r>
            <a:r>
              <a:rPr lang="ru-RU" dirty="0"/>
              <a:t> членства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Ісламська</a:t>
            </a:r>
            <a:r>
              <a:rPr lang="ru-RU" dirty="0"/>
              <a:t> </a:t>
            </a:r>
            <a:r>
              <a:rPr lang="ru-RU" dirty="0" err="1"/>
              <a:t>конференція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банк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мусульманських</a:t>
            </a:r>
            <a:r>
              <a:rPr lang="ru-RU" dirty="0"/>
              <a:t> громад у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є членами банку.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BB201AF-435C-36FC-73A3-205B437B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Регіональні</a:t>
            </a:r>
            <a:r>
              <a:rPr lang="ru-RU" dirty="0"/>
              <a:t> (</a:t>
            </a:r>
            <a:r>
              <a:rPr lang="ru-RU" dirty="0" err="1"/>
              <a:t>багатосторонні</a:t>
            </a:r>
            <a:r>
              <a:rPr lang="ru-RU" dirty="0"/>
              <a:t>) банки й </a:t>
            </a:r>
            <a:r>
              <a:rPr lang="ru-RU" dirty="0" err="1"/>
              <a:t>фонди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CAF2B-5A55-A4CA-86CE-56C0B3CF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29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552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AF1D5-D9F0-F6CA-A373-1CCB79A8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1020850"/>
            <a:ext cx="5111750" cy="849139"/>
          </a:xfrm>
        </p:spPr>
        <p:txBody>
          <a:bodyPr/>
          <a:lstStyle/>
          <a:p>
            <a:r>
              <a:rPr lang="uk-UA" dirty="0"/>
              <a:t>Семінар 3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0973B8-04E7-3C54-0791-5B5659F5A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4" y="2290119"/>
            <a:ext cx="9116456" cy="3789405"/>
          </a:xfrm>
        </p:spPr>
        <p:txBody>
          <a:bodyPr>
            <a:normAutofit/>
          </a:bodyPr>
          <a:lstStyle/>
          <a:p>
            <a:r>
              <a:rPr lang="uk-UA" sz="1050" b="1" dirty="0"/>
              <a:t>1. МІЖНАРОДНІ ЕКОНОМІЧНІ ОРГАНІЗАЦІЇ ЯК ЧИННИК СТРУКТУРИЗАЦІЇ МЕВ</a:t>
            </a:r>
          </a:p>
          <a:p>
            <a:r>
              <a:rPr lang="uk-UA" sz="1050" b="1" dirty="0"/>
              <a:t>2. </a:t>
            </a:r>
            <a:r>
              <a:rPr lang="ru-RU" sz="1050" b="1" dirty="0"/>
              <a:t>ВПЛИВ ГЛОБАЛЬНИХ МІЖНАРОДНИХ ІНСТИТУЦІЙ НА ФОРМУВАННЯ МІЖНАРОДНОЇ ЕКОНОМІЧНОЇ ПОЛІТИКИ.</a:t>
            </a:r>
          </a:p>
          <a:p>
            <a:r>
              <a:rPr lang="ru-RU" sz="1050" b="1" dirty="0"/>
              <a:t>3. СФЕРИ ДІЯЛЬНОСТІ ОРГАНІЗАЦІЇ ЕКОНОМІЧНОГО СПІВРОБІТНИЦТВА ТА РОЗВИТКУ. ВЗАЄМОДІЯ З ДЕРЖАВАМИ, ЯКІ НЕ Є ЧЛЕНАМИ ОРГАНІЗАЦІЇ, У РАМКАХ СПЕЦІАЛІЗОВАНИХ ПРОГРАМ ТА МІЖНАРОДНИХ ЗАХОДІВ.</a:t>
            </a:r>
          </a:p>
          <a:p>
            <a:r>
              <a:rPr lang="ru-RU" sz="1050" b="1" dirty="0"/>
              <a:t>4. СВІТОВА ОРГАНІЗАЦІЯ ТОРГІВЛІ, ЯК ГОЛОВНИЙ МІЖНАРОДНИЙ РЕГУЛЯТОР СВІТОВОЇ ТОРГІВЛІ: МЕТА, ФУНКЦІЙ, ПРИНЦИПИ ДІЯЛЬНОСТІ.</a:t>
            </a:r>
          </a:p>
          <a:p>
            <a:r>
              <a:rPr lang="ru-RU" sz="1050" b="1" dirty="0"/>
              <a:t>5. ЗАГАЛЬНА ХАРАКТЕРИСТИКА ІНСТИТУЦІЙ ГРУПИ СВІТОВОГО БАНКУ: МІЖНАРОДНИЙ БАНК РЕКОНСТРУКЦІЇ ТА РОЗВИТКУ (МБРР), МІЖНАРОДНА АСОЦІАЦІЯ РОЗВИТКУ (МАР), МІЖНАРОДНА ФІНАНСОВА КОРПОРАЦІЯ (МФК), БАГАТОСТОРОННЯ АГЕНЦІЯ З ГАРАНТІЙ ІНВЕСТИЦІЙ (БАГІ), МІЖНАРОДНИЙ ЦЕНТР З УРЕГУЛЮВАННЯ ІНВЕСТИЦІЙНИХ СПОРІВ (МЦУІС).</a:t>
            </a:r>
          </a:p>
          <a:p>
            <a:r>
              <a:rPr lang="ru-RU" sz="1050" b="1" dirty="0"/>
              <a:t>6. МІЖНАРОДНИЙ ВАЛЮТНИЙ ФОНД: ЦІЛІ ТА ФУНКЦІЇ, ОРГАНІЗАЦІЙНА СТРУКТУРА, ОСНОВНІ НАПРЯМИ ДІЯЛЬНОСТІ.</a:t>
            </a:r>
          </a:p>
          <a:p>
            <a:r>
              <a:rPr lang="ru-RU" sz="1050" b="1" dirty="0"/>
              <a:t>7. «ВЕЛИКА СІМКА» (</a:t>
            </a:r>
            <a:r>
              <a:rPr lang="en-US" sz="1050" b="1" dirty="0"/>
              <a:t>G7) </a:t>
            </a:r>
            <a:r>
              <a:rPr lang="ru-RU" sz="1050" b="1" dirty="0"/>
              <a:t>І «ВЕЛИКА ДВАДЦЯТКА» (</a:t>
            </a:r>
            <a:r>
              <a:rPr lang="en-US" sz="1050" b="1" dirty="0"/>
              <a:t>G20), </a:t>
            </a:r>
            <a:r>
              <a:rPr lang="ru-RU" sz="1050" b="1" dirty="0"/>
              <a:t>ЯК ПЛАТФОРМИ ДЛЯ КОЛЕКТИВНОГО ВИРІШЕННЯ СВІТОВИХ ЕКОНОМІЧНИХ ТА ФІНАНСОВИХ ПРОБЛЕМ.</a:t>
            </a:r>
          </a:p>
          <a:p>
            <a:r>
              <a:rPr lang="ru-RU" sz="1050" b="1" dirty="0"/>
              <a:t>8. ВИСВІТЛЕННЯ АКТУАЛЬНИХ НОВИН, ЩО СТОСУЮТЬСЯ ДІЯЛЬНОСТІ МІЖНАРОДНИХ ЕКОНОМІЧНИХ ОРГАНІЗАЦІЙ ГЛОБАЛЬНОГО ТИПУ.</a:t>
            </a:r>
            <a:endParaRPr lang="uk-UA" sz="1050" b="1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CDE831-67CD-7D81-1E21-321C1ACA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3596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1DC4E41-9DD4-A302-A514-5DDE74D40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73075"/>
            <a:ext cx="828675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2800" b="1" dirty="0"/>
              <a:t>Основні регіональні (багатосторонні) банки розвитку</a:t>
            </a:r>
            <a:endParaRPr lang="ru-RU" altLang="ru-RU" sz="2800" b="1" dirty="0"/>
          </a:p>
        </p:txBody>
      </p:sp>
      <p:graphicFrame>
        <p:nvGraphicFramePr>
          <p:cNvPr id="235597" name="Group 77">
            <a:extLst>
              <a:ext uri="{FF2B5EF4-FFF2-40B4-BE49-F238E27FC236}">
                <a16:creationId xmlns:a16="http://schemas.microsoft.com/office/drawing/2014/main" id="{A0FD842D-BD65-1307-1BED-10C104A76E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456893"/>
              </p:ext>
            </p:extLst>
          </p:nvPr>
        </p:nvGraphicFramePr>
        <p:xfrm>
          <a:off x="1916112" y="1368729"/>
          <a:ext cx="8569325" cy="5111752"/>
        </p:xfrm>
        <a:graphic>
          <a:graphicData uri="http://schemas.openxmlformats.org/drawingml/2006/table">
            <a:tbl>
              <a:tblPr/>
              <a:tblGrid>
                <a:gridCol w="34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1087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Офіційна назва банку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Рік створення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(початку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діяльності)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Місце розташування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Азійський банк розвитку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1966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Вабілі (Філіппіни)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Африканський банк розвитку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1967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Абіджан (Кот д'Івуар)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Європейський банк реконструкції й розвитку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1991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Лондон (Великобританія)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Європейський інвестиційний банк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1958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Люксембург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Міжамериканський банк розвитку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1959 (1960)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Вашингтон (США)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Ісламський банк розвитку</a:t>
                      </a:r>
                      <a:endParaRPr kumimoji="0" 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1975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Джидда (Саудівська Аравія)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F876A58-E7A8-0330-0F8A-107D52A91D71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600" b="1" dirty="0"/>
              <a:t>До впливовіших суб'єктів світової економіки відносяться міжнародні економічні організації, що представляють собою інтеграційні угруповання ЄС, МЕРКОСУР (</a:t>
            </a:r>
            <a:r>
              <a:rPr lang="uk-UA" altLang="ru-RU" sz="2600" b="1" dirty="0" err="1"/>
              <a:t>Mercosur</a:t>
            </a:r>
            <a:r>
              <a:rPr lang="uk-UA" altLang="ru-RU" sz="2600" b="1" dirty="0"/>
              <a:t>), </a:t>
            </a:r>
            <a:r>
              <a:rPr lang="en-US" altLang="ru-RU" sz="2600" b="1" dirty="0"/>
              <a:t>USMCA</a:t>
            </a:r>
            <a:r>
              <a:rPr lang="uk-UA" altLang="ru-RU" sz="2600" b="1" dirty="0"/>
              <a:t>, АСЕАН,  Африканський союз.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 dirty="0"/>
              <a:t>Поряд з організаціями, що мають світову й регіональну юрисдикцію, у рамках міжнародних економічних альянсів діють свої союзні інститути координації й управління.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 dirty="0"/>
              <a:t>Так, у Європейському Союзі функціонують Рада міністрів, Рада Європи, Комісія ЄС, Європейський парламент і Суд ЄС тощо. </a:t>
            </a:r>
            <a:endParaRPr lang="ru-RU" altLang="ru-RU" sz="2600" b="1" dirty="0"/>
          </a:p>
          <a:p>
            <a:pPr>
              <a:buFont typeface="Wingdings" panose="05000000000000000000" pitchFamily="2" charset="2"/>
              <a:buNone/>
            </a:pPr>
            <a:endParaRPr lang="ru-RU" altLang="ru-RU" sz="2600" b="1" dirty="0"/>
          </a:p>
        </p:txBody>
      </p:sp>
      <p:sp>
        <p:nvSpPr>
          <p:cNvPr id="43019" name="Slide Number Placeholder 4">
            <a:extLst>
              <a:ext uri="{FF2B5EF4-FFF2-40B4-BE49-F238E27FC236}">
                <a16:creationId xmlns:a16="http://schemas.microsoft.com/office/drawing/2014/main" id="{3080AFD6-93EF-5C6C-CA15-479C543F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31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F1746EA-CAEB-8584-94DA-BB1373608D88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uk-UA" altLang="ru-RU" sz="2000" b="1" dirty="0"/>
              <a:t>Значною за масштабами є діяльність </a:t>
            </a:r>
            <a:r>
              <a:rPr lang="uk-UA" altLang="ru-RU" sz="2000" b="1" i="1" dirty="0"/>
              <a:t>міжнародних (світових) фінансових центрів</a:t>
            </a:r>
            <a:r>
              <a:rPr lang="uk-UA" altLang="ru-RU" sz="2000" b="1" dirty="0"/>
              <a:t> (або альянсів). </a:t>
            </a:r>
          </a:p>
          <a:p>
            <a:pPr lvl="1">
              <a:lnSpc>
                <a:spcPct val="150000"/>
              </a:lnSpc>
              <a:buNone/>
            </a:pPr>
            <a:r>
              <a:rPr lang="uk-UA" altLang="ru-RU" sz="2000" b="1" dirty="0"/>
              <a:t>До них належать Нью-йоркська міжнародна фондова й валютна біржі, Лондонський міжнародний ринок золота, Лондонська й Токійська валютні біржі. У цих міжнародних центрах щодня через ринкову кон'юнктуру визначається реальне котирування національних валют, установлюються світові ціни на товари, послуги й фактори виробництва, що переміщуються у глобальному просторі.</a:t>
            </a:r>
            <a:endParaRPr lang="ru-RU" altLang="ru-RU" sz="2000" b="1" dirty="0"/>
          </a:p>
        </p:txBody>
      </p:sp>
      <p:sp>
        <p:nvSpPr>
          <p:cNvPr id="44043" name="Slide Number Placeholder 4">
            <a:extLst>
              <a:ext uri="{FF2B5EF4-FFF2-40B4-BE49-F238E27FC236}">
                <a16:creationId xmlns:a16="http://schemas.microsoft.com/office/drawing/2014/main" id="{3B63EB75-33FF-C3E2-2E65-A1D8D8DB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32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B0103086-0608-76E2-381A-5B0A324A7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b="1" kern="1200" cap="all" spc="150" baseline="0" dirty="0">
                <a:latin typeface="Arial" panose="020B0604020202020204" pitchFamily="34" charset="0"/>
                <a:ea typeface="+mj-ea"/>
                <a:cs typeface="+mj-cs"/>
              </a:rPr>
              <a:t>2. Регулятивні механізми економічної політики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2CF45-F835-6158-84B0-7521DE9C17FC}"/>
              </a:ext>
            </a:extLst>
          </p:cNvPr>
          <p:cNvSpPr txBox="1"/>
          <p:nvPr/>
        </p:nvSpPr>
        <p:spPr>
          <a:xfrm>
            <a:off x="2933700" y="2776936"/>
            <a:ext cx="392430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altLang="ru-RU" sz="1300" b="1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Під час аналізу суспільно-економічного середовища національної економічної політики важливо урахувати:</a:t>
            </a:r>
            <a:r>
              <a:rPr lang="ru-RU" altLang="ru-RU" sz="13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8E7586F-49DC-7A8D-AE00-034439DA2AB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933699" y="3834606"/>
            <a:ext cx="6906039" cy="199786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300" b="1" dirty="0" err="1"/>
              <a:t>особливості</a:t>
            </a:r>
            <a:r>
              <a:rPr lang="ru-RU" altLang="ru-RU" sz="1300" b="1" dirty="0"/>
              <a:t> </a:t>
            </a:r>
            <a:r>
              <a:rPr lang="ru-RU" altLang="ru-RU" sz="1300" b="1" dirty="0" err="1"/>
              <a:t>співвідношення</a:t>
            </a:r>
            <a:r>
              <a:rPr lang="ru-RU" altLang="ru-RU" sz="1300" b="1" dirty="0"/>
              <a:t> систем </a:t>
            </a:r>
            <a:r>
              <a:rPr lang="ru-RU" altLang="ru-RU" sz="1300" b="1" dirty="0" err="1"/>
              <a:t>власності</a:t>
            </a:r>
            <a:r>
              <a:rPr lang="ru-RU" altLang="ru-RU" sz="1300" b="1" dirty="0"/>
              <a:t>;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300" b="1" dirty="0"/>
              <a:t>характер </a:t>
            </a:r>
            <a:r>
              <a:rPr lang="ru-RU" altLang="ru-RU" sz="1300" b="1" dirty="0" err="1"/>
              <a:t>взаємодії</a:t>
            </a:r>
            <a:r>
              <a:rPr lang="ru-RU" altLang="ru-RU" sz="1300" b="1" dirty="0"/>
              <a:t> </a:t>
            </a:r>
            <a:r>
              <a:rPr lang="ru-RU" altLang="ru-RU" sz="1300" b="1" dirty="0" err="1"/>
              <a:t>держави</a:t>
            </a:r>
            <a:r>
              <a:rPr lang="ru-RU" altLang="ru-RU" sz="1300" b="1" dirty="0"/>
              <a:t> та приватного </a:t>
            </a:r>
            <a:r>
              <a:rPr lang="ru-RU" altLang="ru-RU" sz="1300" b="1" dirty="0" err="1"/>
              <a:t>капіталу</a:t>
            </a:r>
            <a:r>
              <a:rPr lang="ru-RU" altLang="ru-RU" sz="1300" b="1" dirty="0"/>
              <a:t> (у тому </a:t>
            </a:r>
            <a:r>
              <a:rPr lang="ru-RU" altLang="ru-RU" sz="1300" b="1" dirty="0" err="1"/>
              <a:t>числі</a:t>
            </a:r>
            <a:r>
              <a:rPr lang="ru-RU" altLang="ru-RU" sz="1300" b="1" dirty="0"/>
              <a:t> </a:t>
            </a:r>
            <a:r>
              <a:rPr lang="ru-RU" altLang="ru-RU" sz="1300" b="1" dirty="0" err="1"/>
              <a:t>національного</a:t>
            </a:r>
            <a:r>
              <a:rPr lang="ru-RU" altLang="ru-RU" sz="1300" b="1" dirty="0"/>
              <a:t> </a:t>
            </a:r>
            <a:r>
              <a:rPr lang="ru-RU" altLang="ru-RU" sz="1300" b="1" dirty="0" err="1"/>
              <a:t>капіталу</a:t>
            </a:r>
            <a:r>
              <a:rPr lang="ru-RU" altLang="ru-RU" sz="1300" b="1" dirty="0"/>
              <a:t> і ТНК та БНП);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1300" b="1" dirty="0" err="1"/>
              <a:t>особливості</a:t>
            </a:r>
            <a:r>
              <a:rPr lang="ru-RU" altLang="ru-RU" sz="1300" b="1" dirty="0"/>
              <a:t> </a:t>
            </a:r>
            <a:r>
              <a:rPr lang="ru-RU" altLang="ru-RU" sz="1300" b="1" dirty="0" err="1"/>
              <a:t>співвідношення</a:t>
            </a:r>
            <a:r>
              <a:rPr lang="ru-RU" altLang="ru-RU" sz="1300" b="1" dirty="0"/>
              <a:t> </a:t>
            </a:r>
            <a:r>
              <a:rPr lang="ru-RU" altLang="ru-RU" sz="1300" b="1" dirty="0" err="1"/>
              <a:t>політичних</a:t>
            </a:r>
            <a:r>
              <a:rPr lang="ru-RU" altLang="ru-RU" sz="1300" b="1" dirty="0"/>
              <a:t> (</a:t>
            </a:r>
            <a:r>
              <a:rPr lang="ru-RU" altLang="ru-RU" sz="1300" b="1" dirty="0" err="1"/>
              <a:t>геополітичних</a:t>
            </a:r>
            <a:r>
              <a:rPr lang="ru-RU" altLang="ru-RU" sz="1300" b="1" dirty="0"/>
              <a:t>) та </a:t>
            </a:r>
            <a:r>
              <a:rPr lang="ru-RU" altLang="ru-RU" sz="1300" b="1" dirty="0" err="1"/>
              <a:t>економічних</a:t>
            </a:r>
            <a:r>
              <a:rPr lang="ru-RU" altLang="ru-RU" sz="1300" b="1" dirty="0"/>
              <a:t> (</a:t>
            </a:r>
            <a:r>
              <a:rPr lang="ru-RU" altLang="ru-RU" sz="1300" b="1" dirty="0" err="1"/>
              <a:t>геоекономічних</a:t>
            </a:r>
            <a:r>
              <a:rPr lang="ru-RU" altLang="ru-RU" sz="1300" b="1" dirty="0"/>
              <a:t>) сил, за </a:t>
            </a:r>
            <a:r>
              <a:rPr lang="ru-RU" altLang="ru-RU" sz="1300" b="1" dirty="0" err="1"/>
              <a:t>якими</a:t>
            </a:r>
            <a:r>
              <a:rPr lang="ru-RU" altLang="ru-RU" sz="1300" b="1" dirty="0"/>
              <a:t> стоять </a:t>
            </a:r>
            <a:r>
              <a:rPr lang="ru-RU" altLang="ru-RU" sz="1300" b="1" dirty="0" err="1"/>
              <a:t>інтереси</a:t>
            </a:r>
            <a:r>
              <a:rPr lang="ru-RU" altLang="ru-RU" sz="1300" b="1" dirty="0"/>
              <a:t> тих </a:t>
            </a:r>
            <a:r>
              <a:rPr lang="ru-RU" altLang="ru-RU" sz="1300" b="1" dirty="0" err="1"/>
              <a:t>чи</a:t>
            </a:r>
            <a:r>
              <a:rPr lang="ru-RU" altLang="ru-RU" sz="1300" b="1" dirty="0"/>
              <a:t> </a:t>
            </a:r>
            <a:r>
              <a:rPr lang="ru-RU" altLang="ru-RU" sz="1300" b="1" dirty="0" err="1"/>
              <a:t>інших</a:t>
            </a:r>
            <a:r>
              <a:rPr lang="ru-RU" altLang="ru-RU" sz="1300" b="1" dirty="0"/>
              <a:t> держав.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altLang="ru-RU" sz="1300" dirty="0"/>
          </a:p>
        </p:txBody>
      </p:sp>
      <p:sp>
        <p:nvSpPr>
          <p:cNvPr id="98320" name="Slide Number Placeholder 8">
            <a:extLst>
              <a:ext uri="{FF2B5EF4-FFF2-40B4-BE49-F238E27FC236}">
                <a16:creationId xmlns:a16="http://schemas.microsoft.com/office/drawing/2014/main" id="{5AD26447-BF38-A5C1-5617-3A80257F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33</a:t>
            </a:fld>
            <a:endParaRPr lang="ru-RU" noProof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6" name="Title 2">
            <a:extLst>
              <a:ext uri="{FF2B5EF4-FFF2-40B4-BE49-F238E27FC236}">
                <a16:creationId xmlns:a16="http://schemas.microsoft.com/office/drawing/2014/main" id="{9F6FE5C9-3489-FEF0-7361-01C86951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sz="2800" b="1" dirty="0" err="1"/>
              <a:t>Національна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економіка</a:t>
            </a:r>
            <a:r>
              <a:rPr lang="ru-RU" altLang="ru-RU" sz="2800" b="1" dirty="0"/>
              <a:t> — </a:t>
            </a:r>
            <a:r>
              <a:rPr lang="ru-RU" altLang="ru-RU" sz="2800" b="1" dirty="0" err="1"/>
              <a:t>це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агрегований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об'єкт</a:t>
            </a:r>
            <a:r>
              <a:rPr lang="ru-RU" altLang="ru-RU" sz="2800" b="1" dirty="0"/>
              <a:t> державного </a:t>
            </a:r>
            <a:r>
              <a:rPr lang="ru-RU" altLang="ru-RU" sz="2800" b="1" dirty="0" err="1"/>
              <a:t>регулювання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оскільки</a:t>
            </a:r>
            <a:r>
              <a:rPr lang="ru-RU" altLang="ru-RU" sz="2800" b="1" dirty="0"/>
              <a:t> вона </a:t>
            </a:r>
            <a:r>
              <a:rPr lang="ru-RU" altLang="ru-RU" sz="2800" b="1" dirty="0" err="1"/>
              <a:t>являє</a:t>
            </a:r>
            <a:r>
              <a:rPr lang="ru-RU" altLang="ru-RU" sz="2800" b="1" dirty="0"/>
              <a:t> собою:</a:t>
            </a:r>
          </a:p>
        </p:txBody>
      </p:sp>
      <p:sp>
        <p:nvSpPr>
          <p:cNvPr id="99342" name="Slide Number Placeholder 5">
            <a:extLst>
              <a:ext uri="{FF2B5EF4-FFF2-40B4-BE49-F238E27FC236}">
                <a16:creationId xmlns:a16="http://schemas.microsoft.com/office/drawing/2014/main" id="{213D73E0-019B-408D-6F07-8C304529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34</a:t>
            </a:fld>
            <a:endParaRPr lang="ru-RU" noProof="0"/>
          </a:p>
        </p:txBody>
      </p:sp>
      <p:graphicFrame>
        <p:nvGraphicFramePr>
          <p:cNvPr id="99332" name="Rectangle 2">
            <a:extLst>
              <a:ext uri="{FF2B5EF4-FFF2-40B4-BE49-F238E27FC236}">
                <a16:creationId xmlns:a16="http://schemas.microsoft.com/office/drawing/2014/main" id="{FA1D356B-BC32-7878-4BE6-5C7FDD8FC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54449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50177-9C29-F81A-5DFA-D1F465A14629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6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Системно-структурний аспект дає можливість провести групування елементів національної економіки за різними ознаками. </a:t>
            </a:r>
          </a:p>
        </p:txBody>
      </p:sp>
      <p:sp>
        <p:nvSpPr>
          <p:cNvPr id="100364" name="Slide Number Placeholder 5">
            <a:extLst>
              <a:ext uri="{FF2B5EF4-FFF2-40B4-BE49-F238E27FC236}">
                <a16:creationId xmlns:a16="http://schemas.microsoft.com/office/drawing/2014/main" id="{9A588E8E-DD00-27DF-FD91-7A1327DB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35</a:t>
            </a:fld>
            <a:endParaRPr lang="ru-RU" noProof="0"/>
          </a:p>
        </p:txBody>
      </p:sp>
      <p:graphicFrame>
        <p:nvGraphicFramePr>
          <p:cNvPr id="100356" name="Rectangle 2">
            <a:extLst>
              <a:ext uri="{FF2B5EF4-FFF2-40B4-BE49-F238E27FC236}">
                <a16:creationId xmlns:a16="http://schemas.microsoft.com/office/drawing/2014/main" id="{195A81D4-FD8F-11BF-81DC-90CD86EA5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86669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E0DCAE-3751-2C2A-53E7-12A549D4651E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Слід таким чином урахувати, що у світовій економіці співіснують дві суперечливі тенденції:</a:t>
            </a:r>
          </a:p>
        </p:txBody>
      </p:sp>
      <p:sp>
        <p:nvSpPr>
          <p:cNvPr id="101388" name="Slide Number Placeholder 5">
            <a:extLst>
              <a:ext uri="{FF2B5EF4-FFF2-40B4-BE49-F238E27FC236}">
                <a16:creationId xmlns:a16="http://schemas.microsoft.com/office/drawing/2014/main" id="{5E7DF577-BCF5-C42A-8A40-19739D52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36</a:t>
            </a:fld>
            <a:endParaRPr lang="ru-RU" noProof="0"/>
          </a:p>
        </p:txBody>
      </p:sp>
      <p:graphicFrame>
        <p:nvGraphicFramePr>
          <p:cNvPr id="101380" name="Rectangle 3">
            <a:extLst>
              <a:ext uri="{FF2B5EF4-FFF2-40B4-BE49-F238E27FC236}">
                <a16:creationId xmlns:a16="http://schemas.microsoft.com/office/drawing/2014/main" id="{3D12F547-62CA-319E-F4E8-4FE5B2A9A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288044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2A6797F5-64B8-54A5-46C6-8AEF5AC24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/>
          <a:p>
            <a:pPr eaLnBrk="1" hangingPunct="1"/>
            <a:r>
              <a:rPr lang="uk-UA" altLang="ru-RU" sz="1500" b="1"/>
              <a:t>Основні доктрини регулятивних механізмів економічної політики:</a:t>
            </a:r>
            <a:r>
              <a:rPr lang="ru-RU" altLang="ru-RU" sz="1500"/>
              <a:t> </a:t>
            </a:r>
            <a:br>
              <a:rPr lang="ru-RU" altLang="ru-RU" sz="1500"/>
            </a:br>
            <a:endParaRPr lang="ru-RU" altLang="ru-RU" sz="150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4315C72-B9C2-D585-23F0-C1D0B191CF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b="1" dirty="0" err="1"/>
              <a:t>кейнсіанство</a:t>
            </a:r>
            <a:r>
              <a:rPr lang="uk-UA" altLang="ru-RU" b="1" dirty="0"/>
              <a:t> (</a:t>
            </a:r>
            <a:r>
              <a:rPr lang="uk-UA" altLang="ru-RU" b="1" dirty="0" err="1"/>
              <a:t>неокейнсіанство</a:t>
            </a:r>
            <a:r>
              <a:rPr lang="uk-UA" altLang="ru-RU" b="1" dirty="0"/>
              <a:t>);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b="1" dirty="0"/>
              <a:t>неокласицизм (економічний лібералізм, </a:t>
            </a:r>
            <a:r>
              <a:rPr lang="uk-UA" altLang="ru-RU" b="1" dirty="0" err="1"/>
              <a:t>монетаризм</a:t>
            </a:r>
            <a:r>
              <a:rPr lang="uk-UA" altLang="ru-RU" b="1" dirty="0"/>
              <a:t>);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b="1" dirty="0"/>
              <a:t>інституціоналізм;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b="1" dirty="0"/>
              <a:t>марксизм. </a:t>
            </a:r>
            <a:endParaRPr lang="ru-RU" altLang="ru-RU" b="1" dirty="0"/>
          </a:p>
        </p:txBody>
      </p:sp>
      <p:sp>
        <p:nvSpPr>
          <p:cNvPr id="102412" name="Slide Number Placeholder 5">
            <a:extLst>
              <a:ext uri="{FF2B5EF4-FFF2-40B4-BE49-F238E27FC236}">
                <a16:creationId xmlns:a16="http://schemas.microsoft.com/office/drawing/2014/main" id="{21268BB4-A85C-1F01-7F87-0E619ECD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37</a:t>
            </a:fld>
            <a:endParaRPr lang="ru-RU" noProof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6" name="Slide Number Placeholder 4">
            <a:extLst>
              <a:ext uri="{FF2B5EF4-FFF2-40B4-BE49-F238E27FC236}">
                <a16:creationId xmlns:a16="http://schemas.microsoft.com/office/drawing/2014/main" id="{3E83B9F7-FE2E-EF3A-E789-2EDA7397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38</a:t>
            </a:fld>
            <a:endParaRPr lang="ru-RU" altLang="ru-RU"/>
          </a:p>
        </p:txBody>
      </p:sp>
      <p:graphicFrame>
        <p:nvGraphicFramePr>
          <p:cNvPr id="103428" name="Rectangle 3">
            <a:extLst>
              <a:ext uri="{FF2B5EF4-FFF2-40B4-BE49-F238E27FC236}">
                <a16:creationId xmlns:a16="http://schemas.microsoft.com/office/drawing/2014/main" id="{54DD9C2C-DA12-1F3F-111A-FAD20CEBD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196675"/>
              </p:ext>
            </p:extLst>
          </p:nvPr>
        </p:nvGraphicFramePr>
        <p:xfrm>
          <a:off x="711200" y="473076"/>
          <a:ext cx="10871200" cy="539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A33C4D9-BFAC-C622-0C7A-9901740D8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uk-UA" altLang="ru-RU" b="1"/>
              <a:t>Кейнсіанські моделі динамічної рівноваги.</a:t>
            </a: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104461" name="Slide Number Placeholder 5">
            <a:extLst>
              <a:ext uri="{FF2B5EF4-FFF2-40B4-BE49-F238E27FC236}">
                <a16:creationId xmlns:a16="http://schemas.microsoft.com/office/drawing/2014/main" id="{E69495C8-5C91-73C6-73E6-45081885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39</a:t>
            </a:fld>
            <a:endParaRPr lang="ru-RU" noProof="0"/>
          </a:p>
        </p:txBody>
      </p:sp>
      <p:graphicFrame>
        <p:nvGraphicFramePr>
          <p:cNvPr id="104453" name="Rectangle 3">
            <a:extLst>
              <a:ext uri="{FF2B5EF4-FFF2-40B4-BE49-F238E27FC236}">
                <a16:creationId xmlns:a16="http://schemas.microsoft.com/office/drawing/2014/main" id="{0E10E24A-CC19-84BE-3262-8589DEA43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239781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95650B0-AA69-6CAA-E138-0D925ADA9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marL="838200" indent="-838200">
              <a:buFontTx/>
              <a:buAutoNum type="arabicPeriod"/>
            </a:pPr>
            <a:r>
              <a:rPr lang="uk-UA" altLang="ru-RU" sz="2600" b="1"/>
              <a:t>Роль міжнародних економічних організацій </a:t>
            </a:r>
            <a:br>
              <a:rPr lang="uk-UA" altLang="ru-RU" sz="2600" b="1"/>
            </a:br>
            <a:r>
              <a:rPr lang="uk-UA" altLang="ru-RU" sz="2600" b="1"/>
              <a:t>у регулюванні МЕВ. </a:t>
            </a:r>
            <a:br>
              <a:rPr lang="uk-UA" altLang="ru-RU" sz="2600" b="1"/>
            </a:br>
            <a:endParaRPr lang="ru-RU" altLang="ru-RU" sz="2600" b="1"/>
          </a:p>
        </p:txBody>
      </p:sp>
      <p:sp>
        <p:nvSpPr>
          <p:cNvPr id="18445" name="Slide Number Placeholder 5">
            <a:extLst>
              <a:ext uri="{FF2B5EF4-FFF2-40B4-BE49-F238E27FC236}">
                <a16:creationId xmlns:a16="http://schemas.microsoft.com/office/drawing/2014/main" id="{D36CC75B-B595-53C7-AB5B-FA47E64E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4</a:t>
            </a:fld>
            <a:endParaRPr lang="ru-RU" noProof="0"/>
          </a:p>
        </p:txBody>
      </p:sp>
      <p:graphicFrame>
        <p:nvGraphicFramePr>
          <p:cNvPr id="18437" name="Rectangle 3">
            <a:extLst>
              <a:ext uri="{FF2B5EF4-FFF2-40B4-BE49-F238E27FC236}">
                <a16:creationId xmlns:a16="http://schemas.microsoft.com/office/drawing/2014/main" id="{A2BBD890-7B76-275D-C350-749DC0D36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132597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>
            <a:extLst>
              <a:ext uri="{FF2B5EF4-FFF2-40B4-BE49-F238E27FC236}">
                <a16:creationId xmlns:a16="http://schemas.microsoft.com/office/drawing/2014/main" id="{CFD5D933-4C95-63E3-0229-FF4E4080B50D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000" b="1" i="1"/>
              <a:t>Моделі Харрода й Домара</a:t>
            </a:r>
            <a:r>
              <a:rPr lang="uk-UA" altLang="ru-RU" sz="2000" b="1"/>
              <a:t> — однофакторні. Передбачається, що попит на капітал при даній капіталомісткості залежить лише від темпів зростання національного доходу.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000" b="1" i="1"/>
              <a:t>Визначальним фактором</a:t>
            </a:r>
            <a:r>
              <a:rPr lang="uk-UA" altLang="ru-RU" sz="2000" b="1"/>
              <a:t> економічного зростання і його темпів, на думку неокейнсианців, </a:t>
            </a:r>
            <a:r>
              <a:rPr lang="uk-UA" altLang="ru-RU" sz="2000" b="1" i="1"/>
              <a:t>є зростання інвестицій</a:t>
            </a:r>
            <a:r>
              <a:rPr lang="uk-UA" altLang="ru-RU" sz="2000" b="1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000" b="1"/>
              <a:t>У розглянутій моделі економічного зростання вони відіграють важливу роль: з одного боку, сприяють зростанню національного доходу, а з іншого — збільшують виробничі потужності.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000" b="1"/>
              <a:t> </a:t>
            </a:r>
            <a:r>
              <a:rPr lang="uk-UA" altLang="ru-RU" sz="2000" b="1" i="1"/>
              <a:t>Зростання доходу</a:t>
            </a:r>
            <a:r>
              <a:rPr lang="uk-UA" altLang="ru-RU" sz="2000" b="1"/>
              <a:t>, у свою чергу, сприяє </a:t>
            </a:r>
            <a:r>
              <a:rPr lang="uk-UA" altLang="ru-RU" sz="2000" b="1" i="1"/>
              <a:t>збільшенню зайнятості</a:t>
            </a:r>
            <a:r>
              <a:rPr lang="uk-UA" altLang="ru-RU" sz="2000" b="1"/>
              <a:t>. Оскільки інвестиції збільшують виробничі потужності, зростання доходу повинно бути достатнім, щоб урівноважити виробничі потужності, що збільшуються, не допускаючи виникнення недовантаження підприємств і безробіття.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000" b="1"/>
              <a:t>Через те, що постійний гарантований темп зростання в країнах з ринковою економікою, на думку неокейнсианців, </a:t>
            </a:r>
            <a:r>
              <a:rPr lang="uk-UA" altLang="ru-RU" sz="2000" b="1" i="1"/>
              <a:t>не досягається автоматично,</a:t>
            </a:r>
            <a:r>
              <a:rPr lang="uk-UA" altLang="ru-RU" sz="2000" b="1"/>
              <a:t> вони дійшли висновку, що для досягнення динамічної рівноваги </a:t>
            </a:r>
            <a:r>
              <a:rPr lang="uk-UA" altLang="ru-RU" sz="2000" b="1" i="1" u="sng"/>
              <a:t>необхідно державне регулювання економіки.</a:t>
            </a:r>
            <a:endParaRPr lang="ru-RU" altLang="ru-RU" sz="2000" b="1" i="1" u="sng"/>
          </a:p>
          <a:p>
            <a:endParaRPr lang="ru-RU" altLang="ru-RU" sz="2000" i="1" u="sng"/>
          </a:p>
        </p:txBody>
      </p:sp>
      <p:sp>
        <p:nvSpPr>
          <p:cNvPr id="105483" name="Slide Number Placeholder 4">
            <a:extLst>
              <a:ext uri="{FF2B5EF4-FFF2-40B4-BE49-F238E27FC236}">
                <a16:creationId xmlns:a16="http://schemas.microsoft.com/office/drawing/2014/main" id="{A325D010-B599-B480-5986-DB63A95C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40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E045150-89E2-A2CF-A690-081F9343F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 anchor="ctr">
            <a:normAutofit/>
          </a:bodyPr>
          <a:lstStyle/>
          <a:p>
            <a:r>
              <a:rPr lang="uk-UA" altLang="ru-RU" sz="3700" b="1"/>
              <a:t>Неокласична модель економічного зростання. </a:t>
            </a:r>
            <a:endParaRPr lang="ru-RU" altLang="ru-RU" sz="3700" b="1"/>
          </a:p>
        </p:txBody>
      </p:sp>
      <p:sp>
        <p:nvSpPr>
          <p:cNvPr id="106509" name="Slide Number Placeholder 5">
            <a:extLst>
              <a:ext uri="{FF2B5EF4-FFF2-40B4-BE49-F238E27FC236}">
                <a16:creationId xmlns:a16="http://schemas.microsoft.com/office/drawing/2014/main" id="{BCA4FED5-9CDE-0423-624A-B73F2357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E09BC0C-E93C-47AE-A51D-4CD4D8A6D10A}" type="slidenum">
              <a:rPr lang="ru-RU" altLang="ru-RU"/>
              <a:pPr>
                <a:spcAft>
                  <a:spcPts val="600"/>
                </a:spcAft>
              </a:pPr>
              <a:t>41</a:t>
            </a:fld>
            <a:endParaRPr lang="ru-RU" altLang="ru-RU"/>
          </a:p>
        </p:txBody>
      </p:sp>
      <p:graphicFrame>
        <p:nvGraphicFramePr>
          <p:cNvPr id="106501" name="Rectangle 3">
            <a:extLst>
              <a:ext uri="{FF2B5EF4-FFF2-40B4-BE49-F238E27FC236}">
                <a16:creationId xmlns:a16="http://schemas.microsoft.com/office/drawing/2014/main" id="{E66A7C75-6CA0-4FC9-5A26-2075C89F1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163370"/>
              </p:ext>
            </p:extLst>
          </p:nvPr>
        </p:nvGraphicFramePr>
        <p:xfrm>
          <a:off x="711200" y="1828800"/>
          <a:ext cx="10871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9557B4B9-7CE9-56CF-841E-9E21D8A0090C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Модель неокласиків на відміну від </a:t>
            </a:r>
            <a:r>
              <a:rPr lang="uk-UA" altLang="ru-RU" b="1" dirty="0" err="1"/>
              <a:t>однофакторної</a:t>
            </a:r>
            <a:r>
              <a:rPr lang="uk-UA" altLang="ru-RU" b="1" dirty="0"/>
              <a:t>, </a:t>
            </a:r>
            <a:r>
              <a:rPr lang="uk-UA" altLang="ru-RU" b="1" dirty="0" err="1"/>
              <a:t>неокейсіанської</a:t>
            </a:r>
            <a:r>
              <a:rPr lang="uk-UA" altLang="ru-RU" b="1" dirty="0"/>
              <a:t>, </a:t>
            </a:r>
            <a:r>
              <a:rPr lang="uk-UA" altLang="ru-RU" b="1" i="1" dirty="0"/>
              <a:t>є багатофакторною</a:t>
            </a:r>
            <a:r>
              <a:rPr lang="uk-UA" altLang="ru-RU" b="1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В економічній теорії використовуються поняття </a:t>
            </a:r>
            <a:r>
              <a:rPr lang="uk-UA" altLang="ru-RU" b="1" dirty="0" err="1"/>
              <a:t>ex</a:t>
            </a:r>
            <a:r>
              <a:rPr lang="uk-UA" altLang="ru-RU" b="1" dirty="0"/>
              <a:t> </a:t>
            </a:r>
            <a:r>
              <a:rPr lang="uk-UA" altLang="ru-RU" b="1" dirty="0" err="1"/>
              <a:t>ante</a:t>
            </a:r>
            <a:r>
              <a:rPr lang="uk-UA" altLang="ru-RU" b="1" dirty="0"/>
              <a:t> u </a:t>
            </a:r>
            <a:r>
              <a:rPr lang="uk-UA" altLang="ru-RU" b="1" dirty="0" err="1"/>
              <a:t>ex</a:t>
            </a:r>
            <a:r>
              <a:rPr lang="uk-UA" altLang="ru-RU" b="1" dirty="0"/>
              <a:t> </a:t>
            </a:r>
            <a:r>
              <a:rPr lang="uk-UA" altLang="ru-RU" b="1" dirty="0" err="1"/>
              <a:t>post</a:t>
            </a:r>
            <a:r>
              <a:rPr lang="uk-UA" altLang="ru-RU" b="1" dirty="0"/>
              <a:t>* для розмежування </a:t>
            </a:r>
            <a:r>
              <a:rPr lang="uk-UA" altLang="ru-RU" b="1" i="1" dirty="0"/>
              <a:t>попередніх стадій</a:t>
            </a:r>
            <a:r>
              <a:rPr lang="uk-UA" altLang="ru-RU" b="1" dirty="0"/>
              <a:t> економічних процесів (передбачувані інвестиції, заощадження тощо) і </a:t>
            </a:r>
            <a:r>
              <a:rPr lang="uk-UA" altLang="ru-RU" b="1" i="1" dirty="0"/>
              <a:t>стадій фактичних результатів</a:t>
            </a:r>
            <a:r>
              <a:rPr lang="uk-UA" altLang="ru-RU" b="1" dirty="0"/>
              <a:t> (вже здійснені інвестиції, фактично здійснені заощадження тощо).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Науково-технічна революція надала потужний імпульс новим дослідженням у сфері теорії економічного зростання. Перехід до переважно інтенсивного типу економічного зростання вимагає теоретичного осмислення «внеску» НТР у темпи і якість економічного зростання.</a:t>
            </a:r>
            <a:endParaRPr lang="ru-RU" altLang="ru-RU" b="1" dirty="0"/>
          </a:p>
          <a:p>
            <a:endParaRPr lang="ru-RU" altLang="ru-RU" dirty="0"/>
          </a:p>
        </p:txBody>
      </p:sp>
      <p:sp>
        <p:nvSpPr>
          <p:cNvPr id="107531" name="Slide Number Placeholder 4">
            <a:extLst>
              <a:ext uri="{FF2B5EF4-FFF2-40B4-BE49-F238E27FC236}">
                <a16:creationId xmlns:a16="http://schemas.microsoft.com/office/drawing/2014/main" id="{765F6032-DC2B-8FC6-704A-BB0389FA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42</a:t>
            </a:fld>
            <a:endParaRPr lang="ru-RU" alt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1FCB8B-EA48-70AA-59EF-2487FA9A1891}"/>
              </a:ext>
            </a:extLst>
          </p:cNvPr>
          <p:cNvSpPr txBox="1"/>
          <p:nvPr/>
        </p:nvSpPr>
        <p:spPr>
          <a:xfrm>
            <a:off x="2232453" y="5980669"/>
            <a:ext cx="950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0" dirty="0">
                <a:solidFill>
                  <a:srgbClr val="14212A"/>
                </a:solidFill>
                <a:effectLst/>
                <a:latin typeface="Fira Sans" panose="020F0502020204030204" pitchFamily="34" charset="0"/>
              </a:rPr>
              <a:t>*очікувана інвестиція – це та, яка планується або хочеться до її здійснення, тоді як фактична інвестиція – це та, яка здійснюється після того, як вона була зроблена</a:t>
            </a:r>
            <a:endParaRPr lang="uk-UA" dirty="0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E44983E-7FBE-CAE8-819B-69DF002A3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/>
          <a:p>
            <a:r>
              <a:rPr lang="uk-UA" altLang="ru-RU" sz="2600" b="1" dirty="0"/>
              <a:t>Модель міжгалузевого балансу</a:t>
            </a:r>
            <a:r>
              <a:rPr lang="ru-RU" altLang="ru-RU" sz="2600" dirty="0"/>
              <a:t> 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9C52E7C-6BB2-7151-9F8E-5941B7056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2075" y="3660774"/>
            <a:ext cx="9357806" cy="23509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1600" b="1" dirty="0"/>
              <a:t>Теоретичні основи цієї моделі розроблялися у СРСР, однак в оформленому вигляді модель уперше представлена американським економістом В. Леонтьєвим за назвою «витрати — випуск».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1600" b="1" dirty="0"/>
              <a:t>Використання моделі «витрати — випуск» міжгалузевого балансу дозволяє не лише вивчити взаємозалежність між галузями економіки, що проявляється у взаємопов’язаному впливі цін, обсягів виробництва, капіталовкладень і доходів, але й прогнозувати розвиток економіки країни, оскільки, визначивши зростання одного або групи продуктів, можна визначити масштаби зростання інших галузей економіки країни, а таким чином і темпи економічного зростання, його галузеву структуру.</a:t>
            </a:r>
            <a:endParaRPr lang="ru-RU" altLang="ru-RU" sz="1600" b="1" dirty="0"/>
          </a:p>
        </p:txBody>
      </p:sp>
      <p:sp>
        <p:nvSpPr>
          <p:cNvPr id="108560" name="Slide Number Placeholder 5">
            <a:extLst>
              <a:ext uri="{FF2B5EF4-FFF2-40B4-BE49-F238E27FC236}">
                <a16:creationId xmlns:a16="http://schemas.microsoft.com/office/drawing/2014/main" id="{8230FDE3-5DB6-EB7B-3346-EBC908EF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43</a:t>
            </a:fld>
            <a:endParaRPr lang="ru-RU" noProof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5FD06C7-FC68-6D8C-F107-5742981D8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 anchor="ctr">
            <a:normAutofit/>
          </a:bodyPr>
          <a:lstStyle/>
          <a:p>
            <a:r>
              <a:rPr lang="uk-UA" altLang="ru-RU" sz="3700" b="1"/>
              <a:t>Концепція «нульового економічного зростання».</a:t>
            </a:r>
            <a:endParaRPr lang="ru-RU" altLang="ru-RU" sz="3700" b="1"/>
          </a:p>
        </p:txBody>
      </p:sp>
      <p:sp>
        <p:nvSpPr>
          <p:cNvPr id="109581" name="Slide Number Placeholder 5">
            <a:extLst>
              <a:ext uri="{FF2B5EF4-FFF2-40B4-BE49-F238E27FC236}">
                <a16:creationId xmlns:a16="http://schemas.microsoft.com/office/drawing/2014/main" id="{D3473E78-399E-58CF-EC33-4317B421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E09BC0C-E93C-47AE-A51D-4CD4D8A6D10A}" type="slidenum">
              <a:rPr lang="ru-RU" altLang="ru-RU"/>
              <a:pPr>
                <a:spcAft>
                  <a:spcPts val="600"/>
                </a:spcAft>
              </a:pPr>
              <a:t>44</a:t>
            </a:fld>
            <a:endParaRPr lang="ru-RU" altLang="ru-RU"/>
          </a:p>
        </p:txBody>
      </p:sp>
      <p:graphicFrame>
        <p:nvGraphicFramePr>
          <p:cNvPr id="109573" name="Rectangle 3">
            <a:extLst>
              <a:ext uri="{FF2B5EF4-FFF2-40B4-BE49-F238E27FC236}">
                <a16:creationId xmlns:a16="http://schemas.microsoft.com/office/drawing/2014/main" id="{761C3EA6-E614-04D6-6F83-0BA13C67A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387315"/>
              </p:ext>
            </p:extLst>
          </p:nvPr>
        </p:nvGraphicFramePr>
        <p:xfrm>
          <a:off x="711200" y="1828800"/>
          <a:ext cx="10871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32BF35B4-3CDC-FA0C-7375-2FD1B6C77167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Опоненти авторів концепції </a:t>
            </a:r>
            <a:r>
              <a:rPr lang="uk-UA" altLang="ru-RU" sz="2400" b="1"/>
              <a:t>«нульового економічного зростання»</a:t>
            </a:r>
            <a:r>
              <a:rPr lang="uk-UA" altLang="ru-RU" sz="2400" b="1" dirty="0"/>
              <a:t> — прихильники економічного зростання — уважаються, що це зростання пом'якшує протиріччя між необмеженими потребами й незначними ресурсами, оскільки в умовах економічного зростання є можливість підтримувати інфраструктуру на певному рівні, здійснювати програми допомоги старим, хворим і бідним, удосконалювати систему освіти й підвищувати особисті доходи.</a:t>
            </a:r>
            <a:endParaRPr lang="uk-UA" altLang="ru-RU" sz="2400" b="1"/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Що стосується навколишнього середовища, то прихильники економічного зростання вважають, що його забруднення є не наслідком економічного зростання, а результатом неправильного ціноутворення. Для вирішення цієї проблеми необхідно як уведення законодавчих обмежень або особливих податків, так і формування ринку прав на забруднення, щоб компенсувати «провали» ринку й запобігти нераціональному використанню природніх ресурсів</a:t>
            </a:r>
            <a:r>
              <a:rPr lang="ru-RU" altLang="ru-RU" sz="2400" b="1" dirty="0"/>
              <a:t> </a:t>
            </a:r>
            <a:endParaRPr lang="ru-RU" altLang="ru-RU" sz="2400" b="1"/>
          </a:p>
          <a:p>
            <a:endParaRPr lang="ru-RU" altLang="ru-RU" sz="2400"/>
          </a:p>
          <a:p>
            <a:endParaRPr lang="ru-RU" altLang="ru-RU" sz="2400"/>
          </a:p>
        </p:txBody>
      </p:sp>
      <p:sp>
        <p:nvSpPr>
          <p:cNvPr id="110603" name="Slide Number Placeholder 4">
            <a:extLst>
              <a:ext uri="{FF2B5EF4-FFF2-40B4-BE49-F238E27FC236}">
                <a16:creationId xmlns:a16="http://schemas.microsoft.com/office/drawing/2014/main" id="{03B976BF-BDF0-D73C-7547-BD92D761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45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7FFFD5E3-38FF-8CE8-EAE7-A32B646D3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uk-UA" altLang="ru-RU" sz="2600" b="1"/>
              <a:t>3. Цілі та ключові компоненти економічної політики</a:t>
            </a:r>
            <a:r>
              <a:rPr lang="uk-UA" altLang="ru-RU" sz="2600"/>
              <a:t> </a:t>
            </a:r>
            <a:endParaRPr lang="ru-RU" altLang="ru-RU" sz="2600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94511595-5282-A7E8-5A62-7475C4FD4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2074" y="3660773"/>
            <a:ext cx="9474539" cy="23703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altLang="ru-RU" b="1" dirty="0">
                <a:latin typeface="+mn-lt"/>
              </a:rPr>
              <a:t>Складність і багатофакторність механізму економічної політики визначає різноманіття її цілей та завдань. </a:t>
            </a:r>
            <a:endParaRPr lang="en-US" altLang="ru-RU" b="1" dirty="0">
              <a:latin typeface="+mn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b="1" dirty="0">
                <a:latin typeface="+mn-lt"/>
              </a:rPr>
              <a:t>Для національної економічної політики характерна ієрархічна підпорядкованість цілей, яка може бути представлена як дерево, або піраміда, цілей. Накопичений досвід державного регулювання економіки у розвинених країнах Заходу дає підставу для виділення досить стійкої, стандартної групи показників, які у сукупності досить чітко відображають зовнішню мету державного втручання в економіку.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b="1" dirty="0">
                <a:latin typeface="+mn-lt"/>
              </a:rPr>
              <a:t>Разом з тим в окремих країнах і у різні періоди часу склад цих цілей може </a:t>
            </a:r>
            <a:r>
              <a:rPr lang="uk-UA" altLang="ru-RU" b="1" dirty="0" err="1">
                <a:latin typeface="+mn-lt"/>
              </a:rPr>
              <a:t>уточнюватися</a:t>
            </a:r>
            <a:r>
              <a:rPr lang="uk-UA" altLang="ru-RU" b="1" dirty="0">
                <a:latin typeface="+mn-lt"/>
              </a:rPr>
              <a:t> залежно від їхнього числа й ієрархічного розміщення.</a:t>
            </a:r>
            <a:endParaRPr lang="ru-RU" altLang="ru-RU" b="1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b="1" dirty="0">
                <a:latin typeface="+mn-lt"/>
              </a:rPr>
              <a:t>Загалом чітке ранжирування цілей у економіці є досить складним завданням. </a:t>
            </a:r>
          </a:p>
        </p:txBody>
      </p:sp>
      <p:sp>
        <p:nvSpPr>
          <p:cNvPr id="111628" name="Slide Number Placeholder 5">
            <a:extLst>
              <a:ext uri="{FF2B5EF4-FFF2-40B4-BE49-F238E27FC236}">
                <a16:creationId xmlns:a16="http://schemas.microsoft.com/office/drawing/2014/main" id="{06065998-AE4C-21F6-5131-CB4F394C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46</a:t>
            </a:fld>
            <a:endParaRPr lang="ru-RU" noProof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9B6377-3721-2165-0B80-6D7BCA73BEDE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Виходячи з функцій держави й основних принципів формування економічної політики можна виділити такі рівні в системі національних інтересів.</a:t>
            </a:r>
          </a:p>
        </p:txBody>
      </p:sp>
      <p:sp>
        <p:nvSpPr>
          <p:cNvPr id="181261" name="Slide Number Placeholder 5">
            <a:extLst>
              <a:ext uri="{FF2B5EF4-FFF2-40B4-BE49-F238E27FC236}">
                <a16:creationId xmlns:a16="http://schemas.microsoft.com/office/drawing/2014/main" id="{9329ABAF-6C7E-51E0-7807-75732558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47</a:t>
            </a:fld>
            <a:endParaRPr lang="ru-RU" noProof="0"/>
          </a:p>
        </p:txBody>
      </p:sp>
      <p:graphicFrame>
        <p:nvGraphicFramePr>
          <p:cNvPr id="181253" name="Rectangle 3">
            <a:extLst>
              <a:ext uri="{FF2B5EF4-FFF2-40B4-BE49-F238E27FC236}">
                <a16:creationId xmlns:a16="http://schemas.microsoft.com/office/drawing/2014/main" id="{91F4AD70-7374-9E5C-94FC-81EC9E850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429907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547" name="Group 347">
            <a:extLst>
              <a:ext uri="{FF2B5EF4-FFF2-40B4-BE49-F238E27FC236}">
                <a16:creationId xmlns:a16="http://schemas.microsoft.com/office/drawing/2014/main" id="{FD5A9BBF-3629-3D89-0DF6-5CB146136F4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774825" y="473075"/>
          <a:ext cx="8642350" cy="5619752"/>
        </p:xfrm>
        <a:graphic>
          <a:graphicData uri="http://schemas.openxmlformats.org/drawingml/2006/table">
            <a:tbl>
              <a:tblPr/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550">
                <a:tc rowSpan="2"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Глобальна мета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Високий рівень суспільного добробуту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 gridSpan="3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 rowSpan="2"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Генеральні цілі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Економічне зростання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Політична й соціальна стабільність у суспільстві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Макроекономічна збалансованість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Зовнішня й внутрішня безпека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Соціальна орієнтованість економіки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975">
                <a:tc gridSpan="3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713">
                <a:tc rowSpan="2"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Стратегічні цілі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Темпи економічного розвитку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Рівень зайнятості населення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Стабільність цін і стабільність національної валюти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Соціальна забезпеченість і підтримка недостатньо захищених груп населення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Пріоритетні цілі структурного характеру тощо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8525">
                <a:tc gridSpan="3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113">
                <a:tc rowSpan="2"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Короткострокові (тактичні або  інструментальні)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Отримання короткострокових вигід, що не мають самодостатнього характеру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Отримання кон'юнктурних вигід, що підпорядковуються, як правило, досягненню стратегічних цілей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2775">
                <a:tc gridSpan="3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3734" name="Rectangle 345">
            <a:extLst>
              <a:ext uri="{FF2B5EF4-FFF2-40B4-BE49-F238E27FC236}">
                <a16:creationId xmlns:a16="http://schemas.microsoft.com/office/drawing/2014/main" id="{15713E01-3BCB-BFEF-DC12-5B4706187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6237288"/>
            <a:ext cx="8713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b="1" dirty="0"/>
              <a:t>Рис. Схема формування системи цілей національної економічної політики</a:t>
            </a: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78D28634-2486-256A-6BDE-711C20584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uk-UA" altLang="ru-RU" b="1" dirty="0"/>
              <a:t>Стратегічні цілі</a:t>
            </a:r>
            <a:endParaRPr lang="ru-RU" altLang="ru-RU" b="1" dirty="0"/>
          </a:p>
        </p:txBody>
      </p:sp>
      <p:sp>
        <p:nvSpPr>
          <p:cNvPr id="114705" name="Slide Number Placeholder 5">
            <a:extLst>
              <a:ext uri="{FF2B5EF4-FFF2-40B4-BE49-F238E27FC236}">
                <a16:creationId xmlns:a16="http://schemas.microsoft.com/office/drawing/2014/main" id="{271B403E-C1AD-2F31-4097-9B051864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49</a:t>
            </a:fld>
            <a:endParaRPr lang="ru-RU" noProof="0"/>
          </a:p>
        </p:txBody>
      </p:sp>
      <p:graphicFrame>
        <p:nvGraphicFramePr>
          <p:cNvPr id="114706" name="Rectangle 3">
            <a:extLst>
              <a:ext uri="{FF2B5EF4-FFF2-40B4-BE49-F238E27FC236}">
                <a16:creationId xmlns:a16="http://schemas.microsoft.com/office/drawing/2014/main" id="{0FBB6A8F-AB33-8240-06CB-9A8FF58AE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703097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1FD8E55D-0F10-098B-8E37-279948A401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91350" y="2010033"/>
            <a:ext cx="4179570" cy="317980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1400" b="1" dirty="0"/>
              <a:t>До них можна віднести насамперед міжнародні організації глобального рівня </a:t>
            </a:r>
            <a:br>
              <a:rPr lang="uk-UA" altLang="ru-RU" sz="1400" b="1" dirty="0"/>
            </a:br>
            <a:r>
              <a:rPr lang="uk-UA" altLang="ru-RU" sz="1400" b="1" dirty="0"/>
              <a:t>- ООН і її установи, </a:t>
            </a:r>
            <a:br>
              <a:rPr lang="uk-UA" altLang="ru-RU" sz="1400" b="1" dirty="0"/>
            </a:br>
            <a:r>
              <a:rPr lang="uk-UA" altLang="ru-RU" sz="1400" b="1" dirty="0"/>
              <a:t>- МВФ і групу Світового банку</a:t>
            </a:r>
            <a:br>
              <a:rPr lang="uk-UA" altLang="ru-RU" sz="1400" b="1" dirty="0"/>
            </a:br>
            <a:r>
              <a:rPr lang="uk-UA" altLang="ru-RU" sz="1400" b="1" dirty="0"/>
              <a:t>- СОТ (</a:t>
            </a:r>
            <a:r>
              <a:rPr lang="uk-UA" altLang="ru-RU" sz="1400" b="1" dirty="0" err="1"/>
              <a:t>World</a:t>
            </a:r>
            <a:r>
              <a:rPr lang="uk-UA" altLang="ru-RU" sz="1400" b="1" dirty="0"/>
              <a:t> </a:t>
            </a:r>
            <a:r>
              <a:rPr lang="uk-UA" altLang="ru-RU" sz="1400" b="1" dirty="0" err="1"/>
              <a:t>Trade</a:t>
            </a:r>
            <a:r>
              <a:rPr lang="uk-UA" altLang="ru-RU" sz="1400" b="1" dirty="0"/>
              <a:t> </a:t>
            </a:r>
            <a:r>
              <a:rPr lang="uk-UA" altLang="ru-RU" sz="1400" b="1" dirty="0" err="1"/>
              <a:t>Organization</a:t>
            </a:r>
            <a:r>
              <a:rPr lang="uk-UA" altLang="ru-RU" sz="1400" b="1" dirty="0"/>
              <a:t> - WTO), що контролювала до початку 2008 р. близько 95% міжнародної торгівлі товарами, </a:t>
            </a:r>
            <a:br>
              <a:rPr lang="uk-UA" altLang="ru-RU" sz="1400" b="1" dirty="0"/>
            </a:br>
            <a:r>
              <a:rPr lang="uk-UA" altLang="ru-RU" sz="1400" b="1" dirty="0"/>
              <a:t>- Європейський банк реконструкції й розвитку - ЄБРР (</a:t>
            </a:r>
            <a:r>
              <a:rPr lang="uk-UA" altLang="ru-RU" sz="1400" b="1" dirty="0" err="1"/>
              <a:t>European</a:t>
            </a:r>
            <a:r>
              <a:rPr lang="uk-UA" altLang="ru-RU" sz="1400" b="1" dirty="0"/>
              <a:t> </a:t>
            </a:r>
            <a:r>
              <a:rPr lang="uk-UA" altLang="ru-RU" sz="1400" b="1" dirty="0" err="1"/>
              <a:t>Bank</a:t>
            </a:r>
            <a:r>
              <a:rPr lang="uk-UA" altLang="ru-RU" sz="1400" b="1" dirty="0"/>
              <a:t> </a:t>
            </a:r>
            <a:r>
              <a:rPr lang="uk-UA" altLang="ru-RU" sz="1400" b="1" dirty="0" err="1"/>
              <a:t>for</a:t>
            </a:r>
            <a:r>
              <a:rPr lang="uk-UA" altLang="ru-RU" sz="1400" b="1" dirty="0"/>
              <a:t> </a:t>
            </a:r>
            <a:r>
              <a:rPr lang="uk-UA" altLang="ru-RU" sz="1400" b="1" dirty="0" err="1"/>
              <a:t>Reconstruction</a:t>
            </a:r>
            <a:r>
              <a:rPr lang="uk-UA" altLang="ru-RU" sz="1400" b="1" dirty="0"/>
              <a:t> </a:t>
            </a:r>
            <a:r>
              <a:rPr lang="uk-UA" altLang="ru-RU" sz="1400" b="1" dirty="0" err="1"/>
              <a:t>and</a:t>
            </a:r>
            <a:r>
              <a:rPr lang="uk-UA" altLang="ru-RU" sz="1400" b="1" dirty="0"/>
              <a:t> </a:t>
            </a:r>
            <a:r>
              <a:rPr lang="uk-UA" altLang="ru-RU" sz="1400" b="1" dirty="0" err="1"/>
              <a:t>Development</a:t>
            </a:r>
            <a:r>
              <a:rPr lang="uk-UA" altLang="ru-RU" sz="1400" b="1" dirty="0"/>
              <a:t> - EBRD) тощо.</a:t>
            </a:r>
          </a:p>
          <a:p>
            <a:endParaRPr lang="ru-RU" altLang="ru-RU" sz="9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BCA7CB7-09A5-8863-8551-A6FADEBCF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uk-UA" b="1" dirty="0"/>
              <a:t>Короткострокові (тактичні або  інструментальні) цілі</a:t>
            </a:r>
            <a:endParaRPr lang="ru-RU" b="1" dirty="0"/>
          </a:p>
        </p:txBody>
      </p:sp>
      <p:sp>
        <p:nvSpPr>
          <p:cNvPr id="88077" name="Slide Number Placeholder 5">
            <a:extLst>
              <a:ext uri="{FF2B5EF4-FFF2-40B4-BE49-F238E27FC236}">
                <a16:creationId xmlns:a16="http://schemas.microsoft.com/office/drawing/2014/main" id="{B868153B-3D48-5393-FE02-D79D54D6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50</a:t>
            </a:fld>
            <a:endParaRPr lang="ru-RU" noProof="0"/>
          </a:p>
        </p:txBody>
      </p:sp>
      <p:graphicFrame>
        <p:nvGraphicFramePr>
          <p:cNvPr id="88069" name="Rectangle 3">
            <a:extLst>
              <a:ext uri="{FF2B5EF4-FFF2-40B4-BE49-F238E27FC236}">
                <a16:creationId xmlns:a16="http://schemas.microsoft.com/office/drawing/2014/main" id="{28BFA826-DF61-BE36-662C-1A83416B1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966892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8B16B666-A391-4282-D06B-7C611F606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ru-RU" b="1" dirty="0"/>
              <a:t>Чинники, що впливають на цілі й завдання економічної політики</a:t>
            </a:r>
            <a:endParaRPr lang="ru-RU" altLang="ru-RU" b="1" dirty="0"/>
          </a:p>
        </p:txBody>
      </p:sp>
      <p:sp>
        <p:nvSpPr>
          <p:cNvPr id="116749" name="Slide Number Placeholder 5">
            <a:extLst>
              <a:ext uri="{FF2B5EF4-FFF2-40B4-BE49-F238E27FC236}">
                <a16:creationId xmlns:a16="http://schemas.microsoft.com/office/drawing/2014/main" id="{B58E0EBF-5170-8049-733B-9B921ECD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51</a:t>
            </a:fld>
            <a:endParaRPr lang="ru-RU" noProof="0"/>
          </a:p>
        </p:txBody>
      </p:sp>
      <p:graphicFrame>
        <p:nvGraphicFramePr>
          <p:cNvPr id="116741" name="Rectangle 3">
            <a:extLst>
              <a:ext uri="{FF2B5EF4-FFF2-40B4-BE49-F238E27FC236}">
                <a16:creationId xmlns:a16="http://schemas.microsoft.com/office/drawing/2014/main" id="{AAF53275-7B6D-AC8C-DBEE-01325653B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779134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SmartArt 5">
            <a:extLst>
              <a:ext uri="{FF2B5EF4-FFF2-40B4-BE49-F238E27FC236}">
                <a16:creationId xmlns:a16="http://schemas.microsoft.com/office/drawing/2014/main" id="{484845D7-96B3-C8A2-0310-2B5758854A62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як результат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та </a:t>
            </a:r>
            <a:r>
              <a:rPr lang="ru-RU" dirty="0" err="1"/>
              <a:t>інфраструктурних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дефіцит</a:t>
            </a:r>
            <a:r>
              <a:rPr lang="ru-RU" dirty="0"/>
              <a:t> поставок </a:t>
            </a:r>
            <a:r>
              <a:rPr lang="ru-RU" dirty="0" err="1"/>
              <a:t>електроенергії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мереж і мереж поставок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і за кордон.</a:t>
            </a:r>
          </a:p>
          <a:p>
            <a:pPr marL="0" indent="0">
              <a:buNone/>
            </a:pP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також </a:t>
            </a:r>
            <a:r>
              <a:rPr lang="ru-RU" dirty="0" err="1"/>
              <a:t>пов’язуються</a:t>
            </a:r>
            <a:r>
              <a:rPr lang="ru-RU" dirty="0"/>
              <a:t> з </a:t>
            </a:r>
            <a:r>
              <a:rPr lang="ru-RU" dirty="0" err="1"/>
              <a:t>погіршенням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і 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/>
              <a:t>настроїв</a:t>
            </a:r>
            <a:r>
              <a:rPr lang="ru-RU" dirty="0"/>
              <a:t> (</a:t>
            </a:r>
            <a:r>
              <a:rPr lang="ru-RU" dirty="0" err="1"/>
              <a:t>бізнесу</a:t>
            </a:r>
            <a:r>
              <a:rPr lang="ru-RU" dirty="0"/>
              <a:t> і </a:t>
            </a:r>
            <a:r>
              <a:rPr lang="ru-RU" dirty="0" err="1"/>
              <a:t>населення</a:t>
            </a:r>
            <a:r>
              <a:rPr lang="ru-RU" dirty="0"/>
              <a:t>), </a:t>
            </a:r>
            <a:r>
              <a:rPr lang="ru-RU" dirty="0" err="1"/>
              <a:t>психологічним</a:t>
            </a:r>
            <a:r>
              <a:rPr lang="ru-RU" dirty="0"/>
              <a:t> </a:t>
            </a:r>
            <a:r>
              <a:rPr lang="ru-RU" dirty="0" err="1"/>
              <a:t>навантаженням</a:t>
            </a:r>
            <a:r>
              <a:rPr lang="ru-RU" dirty="0"/>
              <a:t>, </a:t>
            </a:r>
            <a:r>
              <a:rPr lang="ru-RU" dirty="0" err="1"/>
              <a:t>зважаючи</a:t>
            </a:r>
            <a:r>
              <a:rPr lang="ru-RU" dirty="0"/>
              <a:t> на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і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переривів</a:t>
            </a:r>
            <a:r>
              <a:rPr lang="ru-RU" dirty="0"/>
              <a:t> «</a:t>
            </a:r>
            <a:r>
              <a:rPr lang="ru-RU" dirty="0" err="1"/>
              <a:t>нормальної</a:t>
            </a:r>
            <a:r>
              <a:rPr lang="ru-RU" dirty="0"/>
              <a:t>» </a:t>
            </a:r>
            <a:r>
              <a:rPr lang="ru-RU" dirty="0" err="1"/>
              <a:t>активності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психологічний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також з </a:t>
            </a:r>
            <a:r>
              <a:rPr lang="ru-RU" dirty="0" err="1"/>
              <a:t>радіаційною</a:t>
            </a:r>
            <a:r>
              <a:rPr lang="ru-RU" dirty="0"/>
              <a:t> </a:t>
            </a:r>
            <a:r>
              <a:rPr lang="ru-RU" dirty="0" err="1"/>
              <a:t>ситуацією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(також </a:t>
            </a:r>
            <a:r>
              <a:rPr lang="ru-RU" dirty="0" err="1"/>
              <a:t>викликаній</a:t>
            </a:r>
            <a:r>
              <a:rPr lang="ru-RU" dirty="0"/>
              <a:t> </a:t>
            </a:r>
            <a:r>
              <a:rPr lang="ru-RU" dirty="0" err="1"/>
              <a:t>землетрусом</a:t>
            </a:r>
            <a:r>
              <a:rPr lang="ru-RU" dirty="0"/>
              <a:t>) на </a:t>
            </a:r>
            <a:r>
              <a:rPr lang="ru-RU" dirty="0" err="1"/>
              <a:t>атомній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,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вказує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за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стихійних</a:t>
            </a:r>
            <a:r>
              <a:rPr lang="ru-RU" dirty="0"/>
              <a:t> лих і катастроф за </a:t>
            </a:r>
            <a:r>
              <a:rPr lang="ru-RU" dirty="0" err="1"/>
              <a:t>доброї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економікам</a:t>
            </a:r>
            <a:r>
              <a:rPr lang="ru-RU" dirty="0"/>
              <a:t> </a:t>
            </a:r>
            <a:r>
              <a:rPr lang="ru-RU" dirty="0" err="1"/>
              <a:t>постраждалих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до </a:t>
            </a:r>
            <a:r>
              <a:rPr lang="ru-RU" dirty="0" err="1"/>
              <a:t>відносно</a:t>
            </a:r>
            <a:r>
              <a:rPr lang="ru-RU" dirty="0"/>
              <a:t> нормального </a:t>
            </a:r>
            <a:r>
              <a:rPr lang="ru-RU" dirty="0" err="1"/>
              <a:t>функціонування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86BA439-268E-FC60-CE14-D0F1CB81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 </a:t>
            </a:r>
            <a:r>
              <a:rPr lang="ru-RU" dirty="0" err="1"/>
              <a:t>безпосередніх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глобального масштабу </a:t>
            </a:r>
            <a:r>
              <a:rPr lang="ru-RU" dirty="0" err="1"/>
              <a:t>відносять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C7135D-D11C-2303-6063-FBE338D6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02B4-5A57-4BCA-800E-516457125F03}" type="slidenum">
              <a:rPr lang="ru-RU" altLang="ru-RU" smtClean="0"/>
              <a:pPr/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60536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3C4463FC-8B4C-D65F-1F03-B8E3A4BCF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uk-UA" altLang="ru-RU" b="1" dirty="0"/>
              <a:t>Вплив глобалізації на економічну політику окремих країн</a:t>
            </a:r>
            <a:endParaRPr lang="ru-RU" altLang="ru-RU" b="1" dirty="0"/>
          </a:p>
        </p:txBody>
      </p:sp>
      <p:sp>
        <p:nvSpPr>
          <p:cNvPr id="118797" name="Slide Number Placeholder 5">
            <a:extLst>
              <a:ext uri="{FF2B5EF4-FFF2-40B4-BE49-F238E27FC236}">
                <a16:creationId xmlns:a16="http://schemas.microsoft.com/office/drawing/2014/main" id="{9A12BE18-E873-FB04-926D-DFDB82EC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53</a:t>
            </a:fld>
            <a:endParaRPr lang="ru-RU" noProof="0"/>
          </a:p>
        </p:txBody>
      </p:sp>
      <p:graphicFrame>
        <p:nvGraphicFramePr>
          <p:cNvPr id="118789" name="Rectangle 3">
            <a:extLst>
              <a:ext uri="{FF2B5EF4-FFF2-40B4-BE49-F238E27FC236}">
                <a16:creationId xmlns:a16="http://schemas.microsoft.com/office/drawing/2014/main" id="{98145EF7-6BB3-A47A-287F-0508ED3F2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808670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>
            <a:extLst>
              <a:ext uri="{FF2B5EF4-FFF2-40B4-BE49-F238E27FC236}">
                <a16:creationId xmlns:a16="http://schemas.microsoft.com/office/drawing/2014/main" id="{9A9F1379-1B97-3AC3-D185-A1C839331D94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b="1"/>
              <a:t>Серед цілей і завдань економічної політики одними з найпоширеніших є такі, які передбачають забезпечення збуту національних товарів на ринках інших країн, створення кращих умов для своїх фірм у конкурентній боротьбі з експортерами.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b="1"/>
              <a:t>При цьому зовнішні чинники у багатьох випадках важко відокремлюються від внутрішніх економічних процесів.</a:t>
            </a:r>
          </a:p>
          <a:p>
            <a:endParaRPr lang="ru-RU" altLang="ru-RU"/>
          </a:p>
        </p:txBody>
      </p:sp>
      <p:sp>
        <p:nvSpPr>
          <p:cNvPr id="119819" name="Slide Number Placeholder 4">
            <a:extLst>
              <a:ext uri="{FF2B5EF4-FFF2-40B4-BE49-F238E27FC236}">
                <a16:creationId xmlns:a16="http://schemas.microsoft.com/office/drawing/2014/main" id="{2A4A4928-023A-A542-69BB-B94ED389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54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4231DD-DFB3-CD77-A238-FB1FA793A29E}"/>
              </a:ext>
            </a:extLst>
          </p:cNvPr>
          <p:cNvSpPr txBox="1"/>
          <p:nvPr/>
        </p:nvSpPr>
        <p:spPr>
          <a:xfrm>
            <a:off x="711200" y="473075"/>
            <a:ext cx="1087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7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Такі</a:t>
            </a:r>
            <a:r>
              <a:rPr lang="en-US" sz="3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US" sz="37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чинники</a:t>
            </a:r>
            <a:r>
              <a:rPr lang="en-US" sz="3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US" sz="37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знаходять</a:t>
            </a:r>
            <a:r>
              <a:rPr lang="en-US" sz="3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US" sz="37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свій</a:t>
            </a:r>
            <a:r>
              <a:rPr lang="en-US" sz="3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US" sz="37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прояв</a:t>
            </a:r>
            <a:r>
              <a:rPr lang="en-US" sz="3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US" sz="37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на</a:t>
            </a:r>
            <a:r>
              <a:rPr lang="en-US" sz="3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US" sz="37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різних</a:t>
            </a:r>
            <a:r>
              <a:rPr lang="en-US" sz="3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US" sz="37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рівнях</a:t>
            </a:r>
            <a:r>
              <a:rPr lang="en-US" sz="3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90123" name="Slide Number Placeholder 4">
            <a:extLst>
              <a:ext uri="{FF2B5EF4-FFF2-40B4-BE49-F238E27FC236}">
                <a16:creationId xmlns:a16="http://schemas.microsoft.com/office/drawing/2014/main" id="{6206748D-8488-1E4A-17F5-54973AA1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 kern="1200">
                <a:latin typeface="Arial" panose="020B0604020202020204" pitchFamily="34" charset="0"/>
                <a:ea typeface="+mn-ea"/>
                <a:cs typeface="+mn-cs"/>
              </a:rPr>
              <a:pPr>
                <a:spcAft>
                  <a:spcPts val="600"/>
                </a:spcAft>
              </a:pPr>
              <a:t>55</a:t>
            </a:fld>
            <a:endParaRPr lang="ru-RU" altLang="ru-RU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0125" name="Rectangle 3">
            <a:extLst>
              <a:ext uri="{FF2B5EF4-FFF2-40B4-BE49-F238E27FC236}">
                <a16:creationId xmlns:a16="http://schemas.microsoft.com/office/drawing/2014/main" id="{591FB8CB-BFA1-AE52-5236-A64F79807FEE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00283357"/>
              </p:ext>
            </p:extLst>
          </p:nvPr>
        </p:nvGraphicFramePr>
        <p:xfrm>
          <a:off x="711200" y="1828800"/>
          <a:ext cx="10871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D272A9CF-22AF-B91F-9861-4783A4654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/>
          <a:p>
            <a:r>
              <a:rPr lang="uk-UA" altLang="ru-RU" sz="2000" b="1" dirty="0"/>
              <a:t>Ключові компоненти механізму  економічної політики:</a:t>
            </a:r>
            <a:endParaRPr lang="ru-RU" altLang="ru-RU" sz="2000" b="1" u="sng" dirty="0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F021BD01-A2BE-76D7-7A85-62737125A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b="1" dirty="0"/>
              <a:t>система адміністративних державних органів, які розробляють та впроваджують економічну політику (у тому числі  впливають на формування зовнішньоекономічних </a:t>
            </a:r>
            <a:r>
              <a:rPr lang="uk-UA" altLang="ru-RU" b="1" dirty="0" err="1"/>
              <a:t>зв'язків</a:t>
            </a:r>
            <a:r>
              <a:rPr lang="uk-UA" altLang="ru-RU" b="1" dirty="0"/>
              <a:t>);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uk-UA" altLang="ru-RU" b="1" dirty="0"/>
              <a:t>комплекс інструментів такого впливу.</a:t>
            </a:r>
            <a:endParaRPr lang="ru-RU" altLang="ru-RU" b="1" dirty="0"/>
          </a:p>
          <a:p>
            <a:endParaRPr lang="ru-RU" altLang="ru-RU" dirty="0"/>
          </a:p>
        </p:txBody>
      </p:sp>
      <p:sp>
        <p:nvSpPr>
          <p:cNvPr id="121868" name="Slide Number Placeholder 5">
            <a:extLst>
              <a:ext uri="{FF2B5EF4-FFF2-40B4-BE49-F238E27FC236}">
                <a16:creationId xmlns:a16="http://schemas.microsoft.com/office/drawing/2014/main" id="{32082B9C-278B-8550-AA9D-3A539090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56</a:t>
            </a:fld>
            <a:endParaRPr lang="ru-RU" noProof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>
            <a:extLst>
              <a:ext uri="{FF2B5EF4-FFF2-40B4-BE49-F238E27FC236}">
                <a16:creationId xmlns:a16="http://schemas.microsoft.com/office/drawing/2014/main" id="{6D0CC96D-5423-6C82-7D6B-CD43F4CC72DD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sz="2600" b="1"/>
              <a:t>Особливістю сучасної системи державних органів, що беруть участь у розвитку зовнішньоекономічних зв'язків, є те, що вони поділяються своєю чергою на дві взаємопов'язані, але різнофункціональні підсистеми — </a:t>
            </a:r>
            <a:r>
              <a:rPr lang="uk-UA" altLang="ru-RU" sz="2600" b="1" i="1"/>
              <a:t>національні </a:t>
            </a:r>
            <a:r>
              <a:rPr lang="uk-UA" altLang="ru-RU" sz="2600" b="1"/>
              <a:t>та </a:t>
            </a:r>
            <a:r>
              <a:rPr lang="uk-UA" altLang="ru-RU" sz="2600" b="1" i="1"/>
              <a:t>міжурядові </a:t>
            </a:r>
            <a:r>
              <a:rPr lang="uk-UA" altLang="ru-RU" sz="2600" b="1"/>
              <a:t>інституції. </a:t>
            </a:r>
            <a:endParaRPr lang="uk-UA" altLang="ru-RU" sz="2600" b="1" i="1"/>
          </a:p>
          <a:p>
            <a:pPr eaLnBrk="1" hangingPunct="1"/>
            <a:r>
              <a:rPr lang="uk-UA" altLang="ru-RU" sz="2600" b="1" i="1"/>
              <a:t>Діяльність національних установ</a:t>
            </a:r>
            <a:r>
              <a:rPr lang="uk-UA" altLang="ru-RU" sz="2600" b="1"/>
              <a:t> спрямована, як правило, на обмеження доступу іноземних товарів на внутрішній ринок та сприяння вітчизняному експорту товарів, а також на контроль за імпортом у країну товарів, іноземного капіталу,  робочої сили та інших факторів виробництва. </a:t>
            </a:r>
            <a:endParaRPr lang="uk-UA" altLang="ru-RU" sz="2600" b="1" i="1"/>
          </a:p>
          <a:p>
            <a:pPr eaLnBrk="1" hangingPunct="1"/>
            <a:r>
              <a:rPr lang="uk-UA" altLang="ru-RU" sz="2600" b="1" i="1"/>
              <a:t>Діяльність міжурядових організацій</a:t>
            </a:r>
            <a:r>
              <a:rPr lang="uk-UA" altLang="ru-RU" sz="2600" b="1"/>
              <a:t> зосереджена на регулюванні та сприянні розвиткові міжнародного руху товарів, капіталу і робочої сили.</a:t>
            </a:r>
            <a:endParaRPr lang="ru-RU" altLang="ru-RU" sz="2600" b="1"/>
          </a:p>
        </p:txBody>
      </p:sp>
      <p:sp>
        <p:nvSpPr>
          <p:cNvPr id="122891" name="Slide Number Placeholder 4">
            <a:extLst>
              <a:ext uri="{FF2B5EF4-FFF2-40B4-BE49-F238E27FC236}">
                <a16:creationId xmlns:a16="http://schemas.microsoft.com/office/drawing/2014/main" id="{89C2C8C4-5AC2-C147-7674-01A87E69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57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BAD30-8E7E-B414-5390-72782E36374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Координація економічної політики в системі ООН</a:t>
            </a:r>
          </a:p>
        </p:txBody>
      </p:sp>
      <p:sp>
        <p:nvSpPr>
          <p:cNvPr id="123915" name="Slide Number Placeholder 4">
            <a:extLst>
              <a:ext uri="{FF2B5EF4-FFF2-40B4-BE49-F238E27FC236}">
                <a16:creationId xmlns:a16="http://schemas.microsoft.com/office/drawing/2014/main" id="{DFBACD7B-F3A0-DBC8-EDF0-4962CC5B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 smtClean="0"/>
              <a:pPr>
                <a:spcAft>
                  <a:spcPts val="600"/>
                </a:spcAft>
              </a:pPr>
              <a:t>58</a:t>
            </a:fld>
            <a:endParaRPr lang="ru-RU" altLang="ru-RU"/>
          </a:p>
        </p:txBody>
      </p:sp>
      <p:graphicFrame>
        <p:nvGraphicFramePr>
          <p:cNvPr id="123927" name="Rectangle 3">
            <a:extLst>
              <a:ext uri="{FF2B5EF4-FFF2-40B4-BE49-F238E27FC236}">
                <a16:creationId xmlns:a16="http://schemas.microsoft.com/office/drawing/2014/main" id="{BB367F49-3ECD-A9F6-9534-BF9B522279C2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3351158467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575E1C4A-EC7A-6CE6-68B1-55C6B52C08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anchor="b">
            <a:normAutofit/>
          </a:bodyPr>
          <a:lstStyle/>
          <a:p>
            <a:r>
              <a:rPr lang="uk-UA" altLang="ru-RU" sz="2500" b="1"/>
              <a:t>3. Особливості державного регулювання економіки</a:t>
            </a:r>
            <a:endParaRPr lang="ru-RU" altLang="ru-RU" sz="2500" b="1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AAAFC17D-DDAA-F9E2-9980-5BD1AB92F9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67200" y="3238103"/>
            <a:ext cx="5494638" cy="32121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uk-UA" altLang="ru-RU" sz="1800" b="1" dirty="0"/>
              <a:t>Державне регулювання економіки — це система заходів законодавчого, виконавчого й контролюючого характеру, які здійснюються державними структурами й громадськими організаціями й спрямовані на ефективне функціонування національної економіки, стабілізацію економічного й соціального розвитку, узгодження інтересів суспільства й окремих верств населення у досягненні стратегічних цілей розвитку національної економіки.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endParaRPr lang="uk-UA" altLang="ru-RU" sz="1800" b="1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ru-RU" altLang="ru-RU" sz="1800" b="1" dirty="0" err="1"/>
              <a:t>Об'єктами</a:t>
            </a:r>
            <a:r>
              <a:rPr lang="ru-RU" altLang="ru-RU" sz="1800" b="1" dirty="0"/>
              <a:t> державного </a:t>
            </a:r>
            <a:r>
              <a:rPr lang="ru-RU" altLang="ru-RU" sz="1800" b="1" dirty="0" err="1"/>
              <a:t>регулювання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економіки</a:t>
            </a:r>
            <a:r>
              <a:rPr lang="ru-RU" altLang="ru-RU" sz="1800" b="1" dirty="0"/>
              <a:t> є також </a:t>
            </a:r>
            <a:r>
              <a:rPr lang="ru-RU" altLang="ru-RU" sz="1800" b="1" dirty="0" err="1"/>
              <a:t>основні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сфери</a:t>
            </a:r>
            <a:r>
              <a:rPr lang="ru-RU" altLang="ru-RU" sz="1800" b="1" dirty="0"/>
              <a:t>, </a:t>
            </a:r>
            <a:r>
              <a:rPr lang="ru-RU" altLang="ru-RU" sz="1800" b="1" dirty="0" err="1"/>
              <a:t>галузі</a:t>
            </a:r>
            <a:r>
              <a:rPr lang="ru-RU" altLang="ru-RU" sz="1800" b="1" dirty="0"/>
              <a:t>, </a:t>
            </a:r>
            <a:r>
              <a:rPr lang="ru-RU" altLang="ru-RU" sz="1800" b="1" dirty="0" err="1"/>
              <a:t>регіони</a:t>
            </a:r>
            <a:r>
              <a:rPr lang="ru-RU" altLang="ru-RU" sz="1800" b="1" dirty="0"/>
              <a:t> й, </a:t>
            </a:r>
            <a:r>
              <a:rPr lang="ru-RU" altLang="ru-RU" sz="1800" b="1" dirty="0" err="1"/>
              <a:t>крім</a:t>
            </a:r>
            <a:r>
              <a:rPr lang="ru-RU" altLang="ru-RU" sz="1800" b="1" dirty="0"/>
              <a:t> того, </a:t>
            </a:r>
            <a:r>
              <a:rPr lang="ru-RU" altLang="ru-RU" sz="1800" b="1" dirty="0" err="1"/>
              <a:t>умови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соціально-економічного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розвитку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країни</a:t>
            </a:r>
            <a:r>
              <a:rPr lang="ru-RU" altLang="ru-RU" sz="1800" b="1" dirty="0"/>
              <a:t>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endParaRPr lang="ru-RU" altLang="ru-RU" sz="1100" b="1" dirty="0"/>
          </a:p>
        </p:txBody>
      </p:sp>
      <p:sp>
        <p:nvSpPr>
          <p:cNvPr id="124944" name="Slide Number Placeholder 5">
            <a:extLst>
              <a:ext uri="{FF2B5EF4-FFF2-40B4-BE49-F238E27FC236}">
                <a16:creationId xmlns:a16="http://schemas.microsoft.com/office/drawing/2014/main" id="{9BCBCD95-B869-9899-B880-07306D87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59</a:t>
            </a:fld>
            <a:endParaRPr lang="ru-RU" noProof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748971-A77B-0026-85B2-C3238E560B3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У світі налічується значна кількість міжнародних організацій - таких: </a:t>
            </a:r>
          </a:p>
        </p:txBody>
      </p:sp>
      <p:sp>
        <p:nvSpPr>
          <p:cNvPr id="22540" name="Slide Number Placeholder 5">
            <a:extLst>
              <a:ext uri="{FF2B5EF4-FFF2-40B4-BE49-F238E27FC236}">
                <a16:creationId xmlns:a16="http://schemas.microsoft.com/office/drawing/2014/main" id="{4943E854-9369-BB7C-CE1C-659F0CF3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6</a:t>
            </a:fld>
            <a:endParaRPr lang="ru-RU" noProof="0"/>
          </a:p>
        </p:txBody>
      </p:sp>
      <p:graphicFrame>
        <p:nvGraphicFramePr>
          <p:cNvPr id="22532" name="Rectangle 3">
            <a:extLst>
              <a:ext uri="{FF2B5EF4-FFF2-40B4-BE49-F238E27FC236}">
                <a16:creationId xmlns:a16="http://schemas.microsoft.com/office/drawing/2014/main" id="{AAA0168D-AC77-BA6F-C0E4-BD8076475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177899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521BEB18-3770-952D-073E-8BB054BC5738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1800" b="1"/>
              <a:t>Світовий досвід державного регулювання економіки дає підстави зробити висновок про те, </a:t>
            </a:r>
            <a:r>
              <a:rPr lang="uk-UA" altLang="ru-RU" sz="1800" b="1" i="1"/>
              <a:t>що воно повинне орієнтуватися на досягнення більш високої ефективності національної економіки, що забезпечує стійке зростання  добробуту народу й підвищення якості життя.</a:t>
            </a:r>
            <a:r>
              <a:rPr lang="uk-UA" altLang="ru-RU" sz="1800" b="1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800" b="1"/>
              <a:t>Зрозуміло, подібне трактування глобальної економічної мети досить загальне й у певному змісті універсальне. Але саме в цьому й полягає її основна перевага. Навіть у такій загальній формі вона є критеріальною, оскільки відображає інтереси націй.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800" b="1"/>
              <a:t>Разом з тим цілі державного регулювання економіки набувають конкретності, коли чітко вибудовуються в часі й просторі й порівнюються з доступними ресурсами. У забезпеченні їх взаємопов’язаності й полягає вміння уряду, який зобов'язаний робити це як у стабільний час, так і у періоди перетворень, коли ціна допущених помилок є особливо високою.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800" b="1"/>
              <a:t>З позицій макроекономічної збалансованості головним завданням модернізації індустріальної системи є відповідне перетворення відтворювальних контурів національної економіки (цикли «виробництво — доходи — кінцевий попит»), при якому не порушується рівновага між ними.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800" b="1"/>
              <a:t>Разом з тим для цього необхідно забезпечення взаємозв’язок між змінами у виробничо-галузевій структурі індустріальної системи й змінами у структурі кінцевого попиту.</a:t>
            </a:r>
            <a:endParaRPr lang="ru-RU" altLang="ru-RU" sz="1800" b="1"/>
          </a:p>
        </p:txBody>
      </p:sp>
      <p:sp>
        <p:nvSpPr>
          <p:cNvPr id="126987" name="Slide Number Placeholder 4">
            <a:extLst>
              <a:ext uri="{FF2B5EF4-FFF2-40B4-BE49-F238E27FC236}">
                <a16:creationId xmlns:a16="http://schemas.microsoft.com/office/drawing/2014/main" id="{4D3F8277-67FC-6DDC-85E0-61C4CB1B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60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>
            <a:extLst>
              <a:ext uri="{FF2B5EF4-FFF2-40B4-BE49-F238E27FC236}">
                <a16:creationId xmlns:a16="http://schemas.microsoft.com/office/drawing/2014/main" id="{EAB5E049-D95D-E742-1E0A-E36B3C51AF73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600" b="1"/>
              <a:t>У сучасних умовах господарювання особливу актуальність здобуває розробка концептуальних підходів до формування системи державного регулювання економіки.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/>
              <a:t>У процесі цієї розробки </a:t>
            </a:r>
            <a:r>
              <a:rPr lang="uk-UA" altLang="ru-RU" sz="2600" b="1" i="1"/>
              <a:t>необхідно враховувати</a:t>
            </a:r>
            <a:r>
              <a:rPr lang="uk-UA" altLang="ru-RU" sz="2600" b="1"/>
              <a:t> такі обставини: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/>
              <a:t>1) відмовитися від невиправданих уявлень, понять, стандартів, але одночасно зберегти накопичений позитивний досвід;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/>
              <a:t>2) слід уникати у ній гіпертрофії як загального, так і особливого (специфічного);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/>
              <a:t>3) необхідно мати дар передбачення, тобто відчувати перспективні тенденції економічного розвитку;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600" b="1"/>
              <a:t>4) слід апробувати на практиці теоретичні положення державного регулювання економіки (теорія повинна орієнтуватися на розв'язок практичних завдань).</a:t>
            </a:r>
            <a:endParaRPr lang="ru-RU" altLang="ru-RU" sz="2600" b="1"/>
          </a:p>
        </p:txBody>
      </p:sp>
      <p:sp>
        <p:nvSpPr>
          <p:cNvPr id="128011" name="Slide Number Placeholder 4">
            <a:extLst>
              <a:ext uri="{FF2B5EF4-FFF2-40B4-BE49-F238E27FC236}">
                <a16:creationId xmlns:a16="http://schemas.microsoft.com/office/drawing/2014/main" id="{64583263-D6B8-2B2E-5576-8C8D3387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61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>
            <a:extLst>
              <a:ext uri="{FF2B5EF4-FFF2-40B4-BE49-F238E27FC236}">
                <a16:creationId xmlns:a16="http://schemas.microsoft.com/office/drawing/2014/main" id="{089EE5B9-F875-04AC-B5F4-3B0E6C6F3162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Окреме місце займає  </a:t>
            </a:r>
            <a:r>
              <a:rPr lang="uk-UA" altLang="ru-RU" b="1" i="1" dirty="0"/>
              <a:t>державний сектор, який одночасно є й об'єктом, і інструментом</a:t>
            </a:r>
            <a:r>
              <a:rPr lang="uk-UA" altLang="ru-RU" b="1" dirty="0"/>
              <a:t> державного регулювання.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До традиційних об'єктів державної власності відносяться національне багатство, що не є предметом купівлі продажу й прибутки (ліси, ріки, озера, води, парки, тощо).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Під егідою держави часто знаходяться важливі галузі інфраструктури: транспорт, зв'язок, енергетика (природні монополії), інститути грошово-кредитної сфери (центральний банк), частина промисловості (ВПК).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У державній власності знаходяться стратегічні запаси й окремі підприємства.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b="1" dirty="0"/>
          </a:p>
          <a:p>
            <a:endParaRPr lang="ru-RU" altLang="ru-RU" b="1" dirty="0"/>
          </a:p>
          <a:p>
            <a:endParaRPr lang="ru-RU" altLang="ru-RU" b="1" dirty="0"/>
          </a:p>
        </p:txBody>
      </p:sp>
      <p:sp>
        <p:nvSpPr>
          <p:cNvPr id="129035" name="Slide Number Placeholder 4">
            <a:extLst>
              <a:ext uri="{FF2B5EF4-FFF2-40B4-BE49-F238E27FC236}">
                <a16:creationId xmlns:a16="http://schemas.microsoft.com/office/drawing/2014/main" id="{7CE0AAB3-0CB2-46B2-0780-E7DF0ED3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62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>
            <a:extLst>
              <a:ext uri="{FF2B5EF4-FFF2-40B4-BE49-F238E27FC236}">
                <a16:creationId xmlns:a16="http://schemas.microsoft.com/office/drawing/2014/main" id="{2EA85531-7222-F918-0B9D-F8B896E8E8BF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Державна участь здійснюється також через змішані корпорації й інші форми суспільного контролю.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Так, у Швеції у власності держави перебуває не більш 5% основних виробничих фондів, однак вони перерозподілять до 80% національного доходу.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У США на частку державного сектору припадає 12% вироблених  товарів і послуг.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/>
              <a:t>У державному секторі західних країн зайнята велика група людей: 11% загальної чисельності працездатних осіб у Франції й Італії, до 8-9% — у ФРН, Бельгії й Голландії.</a:t>
            </a:r>
            <a:endParaRPr lang="ru-RU" altLang="ru-RU" b="1" dirty="0"/>
          </a:p>
        </p:txBody>
      </p:sp>
      <p:sp>
        <p:nvSpPr>
          <p:cNvPr id="130059" name="Slide Number Placeholder 4">
            <a:extLst>
              <a:ext uri="{FF2B5EF4-FFF2-40B4-BE49-F238E27FC236}">
                <a16:creationId xmlns:a16="http://schemas.microsoft.com/office/drawing/2014/main" id="{F6A0DC6F-5571-665B-0C38-CEDB59E7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63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>
            <a:extLst>
              <a:ext uri="{FF2B5EF4-FFF2-40B4-BE49-F238E27FC236}">
                <a16:creationId xmlns:a16="http://schemas.microsoft.com/office/drawing/2014/main" id="{AED901DC-A809-805A-3E39-B435CB5BEFC3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Становлення й розвиток державного сектору у розвинених країнах проходило практично в тих самих галузях (вугільній промисловості, електроенергетиці, морському, залізничному й повітряному транспорті, авіації й космонавтиці, ядерній енергетиці тощо).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На сьогодні роль держави пов'язують зі зростанням частки державних видатків у валовому продукті. І хоча частина видатків дійсно пов'язана з утримуванням державного апарата, у промислово розвинених країнах видатки становлять 2-3%.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 dirty="0"/>
              <a:t>Як демонструє практика, державне регулювання у сфері перерозподілу доходів (з метою зменшення соціальної нерівності) і ресурсів (з метою підтримки податковою й ціновою політикою міжгалузевих пропорцій і приватного сектору кредитами й субсидіями) спрямоване на макроекономічну стабілізацію.</a:t>
            </a:r>
            <a:endParaRPr lang="ru-RU" altLang="ru-RU" sz="2400" b="1" dirty="0"/>
          </a:p>
        </p:txBody>
      </p:sp>
      <p:sp>
        <p:nvSpPr>
          <p:cNvPr id="131083" name="Slide Number Placeholder 4">
            <a:extLst>
              <a:ext uri="{FF2B5EF4-FFF2-40B4-BE49-F238E27FC236}">
                <a16:creationId xmlns:a16="http://schemas.microsoft.com/office/drawing/2014/main" id="{71081277-AF9D-AB78-F8FE-18A4A26D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64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>
            <a:extLst>
              <a:ext uri="{FF2B5EF4-FFF2-40B4-BE49-F238E27FC236}">
                <a16:creationId xmlns:a16="http://schemas.microsoft.com/office/drawing/2014/main" id="{37125BAD-224B-D7F5-3065-C7CBB907E733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200" b="1"/>
              <a:t>У вітчизняній літературі під суб'єктами державного регулювання економіки розуміють, як правило, саму державу. Однак таке розуміння є спрощеним.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200" b="1"/>
              <a:t>Представляється, що </a:t>
            </a:r>
            <a:r>
              <a:rPr lang="uk-UA" altLang="ru-RU" sz="2200" b="1" i="1"/>
              <a:t>суб'єкти державного регулювання економіки</a:t>
            </a:r>
            <a:r>
              <a:rPr lang="uk-UA" altLang="ru-RU" sz="2200" b="1"/>
              <a:t> — це носії, виразники й виконавці економічних (господарських) інтересів.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200" b="1"/>
              <a:t>До останніх відносяться юридичні й фізичні особи, а також створені ними групи (союзи, об'єднання). Іншими словами, до сфери державного регулювання потрапляють все економічно активне населення країни.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200" b="1"/>
              <a:t>Таким чином, держава, здійснюючи заходи регулюючого характеру, виступає як їхнім ініціатором, так і основним виконавцем.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200" b="1"/>
              <a:t>Як демонструє світовий досвід, запорука успіху державного регулювання економіки полягає в умінні державних органів управління раціонально організовувати спільні дії всіх суб'єктів державного регулювання.</a:t>
            </a:r>
            <a:endParaRPr lang="ru-RU" altLang="ru-RU" sz="2200" b="1"/>
          </a:p>
        </p:txBody>
      </p:sp>
      <p:sp>
        <p:nvSpPr>
          <p:cNvPr id="132107" name="Slide Number Placeholder 4">
            <a:extLst>
              <a:ext uri="{FF2B5EF4-FFF2-40B4-BE49-F238E27FC236}">
                <a16:creationId xmlns:a16="http://schemas.microsoft.com/office/drawing/2014/main" id="{D41F45D3-DBF1-15AC-C97E-7CFE5318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65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>
            <a:extLst>
              <a:ext uri="{FF2B5EF4-FFF2-40B4-BE49-F238E27FC236}">
                <a16:creationId xmlns:a16="http://schemas.microsoft.com/office/drawing/2014/main" id="{67923FED-62FA-5971-3430-A0F12E2450C0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200" b="1"/>
              <a:t>Будь-який суб'єкт державного регулювання має свої інтереси, що залежать від його соціально-економічного стану, характеру й виду діяльності й регіонального розташування. Діями цих суб'єктів забезпечується зворотний зв'язок з ними тих органів, що здійснюють функції державного регулювання економіки. Цей зв'язок досить міцний і прослідковується в показниках розвитку національної економіки.</a:t>
            </a:r>
          </a:p>
          <a:p>
            <a:r>
              <a:rPr lang="uk-UA" altLang="ru-RU" sz="2200" b="1" i="1"/>
              <a:t>По-перше,</a:t>
            </a:r>
            <a:r>
              <a:rPr lang="uk-UA" altLang="ru-RU" sz="2200" b="1"/>
              <a:t> успіх (невдача) знаходить втілення у темпах економічного зростання, змінах структури національної економіки, стані платіжного балансу, стабільності національної валюти тощо.</a:t>
            </a:r>
          </a:p>
          <a:p>
            <a:r>
              <a:rPr lang="uk-UA" altLang="ru-RU" sz="2200" b="1" i="1"/>
              <a:t>По-друге,</a:t>
            </a:r>
            <a:r>
              <a:rPr lang="uk-UA" altLang="ru-RU" sz="2200" b="1"/>
              <a:t> про успішність регулювання економіки можна судити за результатами, які не завжди можуть бути кількісно виміряні (наприклад, ступінь соціальної напруженості, невдоволення певних верств суспільства соціальною політикою держави тощо).</a:t>
            </a:r>
          </a:p>
          <a:p>
            <a:r>
              <a:rPr lang="uk-UA" altLang="ru-RU" sz="2200" b="1" i="1"/>
              <a:t>По-третє,</a:t>
            </a:r>
            <a:r>
              <a:rPr lang="uk-UA" altLang="ru-RU" sz="2200" b="1"/>
              <a:t> успіх (невдача) заходів державного регулювання економіки виявляється у підтримці (бойкотуванні) носіями економічних інтересів.</a:t>
            </a:r>
            <a:endParaRPr lang="ru-RU" altLang="ru-RU" sz="2200" b="1"/>
          </a:p>
        </p:txBody>
      </p:sp>
      <p:sp>
        <p:nvSpPr>
          <p:cNvPr id="133131" name="Slide Number Placeholder 4">
            <a:extLst>
              <a:ext uri="{FF2B5EF4-FFF2-40B4-BE49-F238E27FC236}">
                <a16:creationId xmlns:a16="http://schemas.microsoft.com/office/drawing/2014/main" id="{EF3EC24B-FE34-BD80-95A0-55B3CD18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66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>
            <a:extLst>
              <a:ext uri="{FF2B5EF4-FFF2-40B4-BE49-F238E27FC236}">
                <a16:creationId xmlns:a16="http://schemas.microsoft.com/office/drawing/2014/main" id="{537C8E82-664E-B47D-E9B3-EB19495C28E2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b="1"/>
              <a:t>У зв'язку з цим необхідно відзначити, що </a:t>
            </a:r>
            <a:r>
              <a:rPr lang="uk-UA" altLang="ru-RU" b="1" i="1"/>
              <a:t>уточнення функцій і форм державного регулювання економіки необхідно погоджувати із загальним історичним фоном розвитку суспільства, певною комбінацією цінностей і різних інтересів суспільства</a:t>
            </a:r>
            <a:r>
              <a:rPr lang="uk-UA" altLang="ru-RU" b="1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/>
              <a:t>Зміна співвідношення інтересів у суспільстві неминуче призводить, з одного боку, до зміни функціональної діяльності держави, а з іншого — до необхідності наступної трансформації національної економіки.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/>
              <a:t>Відповідно до цього державне регулювання економіки повинне відчувати динаміку зміни пріоритетів у цінностях суспільства й передбачати адекватні механізми для їхнього забезпечення відповідно до реалій життя.</a:t>
            </a:r>
          </a:p>
        </p:txBody>
      </p:sp>
      <p:sp>
        <p:nvSpPr>
          <p:cNvPr id="134155" name="Slide Number Placeholder 4">
            <a:extLst>
              <a:ext uri="{FF2B5EF4-FFF2-40B4-BE49-F238E27FC236}">
                <a16:creationId xmlns:a16="http://schemas.microsoft.com/office/drawing/2014/main" id="{500F4555-2C29-6474-BAC1-3D99F506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67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4" name="Title 1">
            <a:extLst>
              <a:ext uri="{FF2B5EF4-FFF2-40B4-BE49-F238E27FC236}">
                <a16:creationId xmlns:a16="http://schemas.microsoft.com/office/drawing/2014/main" id="{549E030C-588C-054B-B1D9-38AD8135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37230" name="Slide Number Placeholder 5">
            <a:extLst>
              <a:ext uri="{FF2B5EF4-FFF2-40B4-BE49-F238E27FC236}">
                <a16:creationId xmlns:a16="http://schemas.microsoft.com/office/drawing/2014/main" id="{763613D3-62AC-DF7C-EC94-CD8FF396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E09BC0C-E93C-47AE-A51D-4CD4D8A6D10A}" type="slidenum">
              <a:rPr lang="ru-RU" altLang="ru-RU"/>
              <a:pPr>
                <a:spcAft>
                  <a:spcPts val="600"/>
                </a:spcAft>
              </a:pPr>
              <a:t>68</a:t>
            </a:fld>
            <a:endParaRPr lang="ru-RU" altLang="ru-RU"/>
          </a:p>
        </p:txBody>
      </p:sp>
      <p:graphicFrame>
        <p:nvGraphicFramePr>
          <p:cNvPr id="137220" name="Rectangle 3">
            <a:extLst>
              <a:ext uri="{FF2B5EF4-FFF2-40B4-BE49-F238E27FC236}">
                <a16:creationId xmlns:a16="http://schemas.microsoft.com/office/drawing/2014/main" id="{62FE196D-D82F-8770-990D-D1525A754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207765"/>
              </p:ext>
            </p:extLst>
          </p:nvPr>
        </p:nvGraphicFramePr>
        <p:xfrm>
          <a:off x="711200" y="473075"/>
          <a:ext cx="10871200" cy="539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1079B7F5-1BAC-A7D4-FDB9-8CD07D827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 anchor="ctr">
            <a:normAutofit/>
          </a:bodyPr>
          <a:lstStyle/>
          <a:p>
            <a:r>
              <a:rPr lang="uk-UA" altLang="ru-RU" sz="3700" b="1"/>
              <a:t>Методи державного регулювання економіки</a:t>
            </a:r>
            <a:endParaRPr lang="ru-RU" altLang="ru-RU" sz="3700" b="1"/>
          </a:p>
        </p:txBody>
      </p:sp>
      <p:sp>
        <p:nvSpPr>
          <p:cNvPr id="138253" name="Slide Number Placeholder 5">
            <a:extLst>
              <a:ext uri="{FF2B5EF4-FFF2-40B4-BE49-F238E27FC236}">
                <a16:creationId xmlns:a16="http://schemas.microsoft.com/office/drawing/2014/main" id="{CDE52CD8-9602-8737-0097-1945BF72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E09BC0C-E93C-47AE-A51D-4CD4D8A6D10A}" type="slidenum">
              <a:rPr lang="ru-RU" altLang="ru-RU"/>
              <a:pPr>
                <a:spcAft>
                  <a:spcPts val="600"/>
                </a:spcAft>
              </a:pPr>
              <a:t>69</a:t>
            </a:fld>
            <a:endParaRPr lang="ru-RU" altLang="ru-RU"/>
          </a:p>
        </p:txBody>
      </p:sp>
      <p:graphicFrame>
        <p:nvGraphicFramePr>
          <p:cNvPr id="138245" name="Rectangle 3">
            <a:extLst>
              <a:ext uri="{FF2B5EF4-FFF2-40B4-BE49-F238E27FC236}">
                <a16:creationId xmlns:a16="http://schemas.microsoft.com/office/drawing/2014/main" id="{74B13BB1-12D0-9164-E13A-12FCC095D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542679"/>
              </p:ext>
            </p:extLst>
          </p:nvPr>
        </p:nvGraphicFramePr>
        <p:xfrm>
          <a:off x="711200" y="1828800"/>
          <a:ext cx="10871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C2C9C8B0-4AA7-834E-CCD4-4DCC4ABC9F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rmAutofit fontScale="9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1300" b="1" dirty="0"/>
              <a:t>Географічно діяльність міжнародних економічних організацій може охоплювати як весь світовий економічний простір, так і його окремі регіони.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1300" b="1" dirty="0"/>
              <a:t>Відповідно міжнародні економічні організації можна поділити на універсальні й регіональні. Як приклад універсальних міжнародних економічних організацій можна назвати багато економічних організацій системи ООН, а також СОТ. До складу останньої входять 166 країн, вона постійно розширюється, а її цілі й функції носять дійсно універсальний, тобто загальносвітовий характер.</a:t>
            </a:r>
          </a:p>
          <a:p>
            <a:endParaRPr lang="ru-RU" altLang="ru-RU" sz="9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A28541-0E41-305F-8DDE-BFF23FEF84F9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19100" indent="-4191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200" b="1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При цьому саме реагування на зміну економічної ситуації повинне бути по можливості випереджальним. У зв’язку  з цим необхідним стає розв'язок двох завдань:</a:t>
            </a:r>
          </a:p>
        </p:txBody>
      </p:sp>
      <p:sp>
        <p:nvSpPr>
          <p:cNvPr id="139276" name="Slide Number Placeholder 5">
            <a:extLst>
              <a:ext uri="{FF2B5EF4-FFF2-40B4-BE49-F238E27FC236}">
                <a16:creationId xmlns:a16="http://schemas.microsoft.com/office/drawing/2014/main" id="{973A8DA5-579C-D48F-1FC8-973E324F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70</a:t>
            </a:fld>
            <a:endParaRPr lang="ru-RU" noProof="0"/>
          </a:p>
        </p:txBody>
      </p:sp>
      <p:graphicFrame>
        <p:nvGraphicFramePr>
          <p:cNvPr id="139268" name="Rectangle 3">
            <a:extLst>
              <a:ext uri="{FF2B5EF4-FFF2-40B4-BE49-F238E27FC236}">
                <a16:creationId xmlns:a16="http://schemas.microsoft.com/office/drawing/2014/main" id="{75E67B30-74E3-EDE6-E9A5-CD0896380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775084"/>
              </p:ext>
            </p:extLst>
          </p:nvPr>
        </p:nvGraphicFramePr>
        <p:xfrm>
          <a:off x="838200" y="2136776"/>
          <a:ext cx="10515600" cy="369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>
            <a:extLst>
              <a:ext uri="{FF2B5EF4-FFF2-40B4-BE49-F238E27FC236}">
                <a16:creationId xmlns:a16="http://schemas.microsoft.com/office/drawing/2014/main" id="{452AFF9E-55D9-9A00-371B-719D54B7CE99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200" b="1" dirty="0"/>
              <a:t>ЗАЛЕЖНО ВІД ОБРАНИХ КРИТЕРІЇВ ІСНУЄ КІЛЬКА КЛАСИФІКАЦІЙ МЕТОДІВ ДЕРЖАВНОГО РЕГУЛЮВАННЯ ЕКОНОМІКИ.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200" b="1" dirty="0"/>
              <a:t>1. </a:t>
            </a:r>
            <a:r>
              <a:rPr lang="uk-UA" altLang="ru-RU" sz="2200" b="1" i="1" dirty="0"/>
              <a:t>За ступенем безпосереднього впливу держави</a:t>
            </a:r>
            <a:r>
              <a:rPr lang="uk-UA" altLang="ru-RU" sz="2200" b="1" dirty="0"/>
              <a:t> на процес прийняття суб'єктами управлінських рішень  розрізняють методи прямого й непрямого впливу</a:t>
            </a:r>
            <a:r>
              <a:rPr lang="ru-RU" altLang="ru-RU" sz="2200" b="1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200" b="1" dirty="0"/>
              <a:t>Прямі методи державного регулювання економіки впливають на діяльність господарюючих суб'єктів, змушуючи їх ухвалювати рішення, засновані не на самостійному економічному виборі, а на приписах держави.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200" b="1" dirty="0"/>
              <a:t>Непрямі методи передбачають використання інструментів і методів впливу держави на приватне підприємництво з погляду забезпечення макроекономічних пропорції розширеного відтворення. Інакше кажучи, при їхньому застосуванні держава прямо не втручається в процес прийняття рішень економічними суб'єктами. Вона лише створює передумови до того, щоб при самостійному виборі суб'єкти прагнули до тих варіантів, які відповідають цілям державної економічної політики.	</a:t>
            </a:r>
            <a:endParaRPr lang="ru-RU" altLang="ru-RU" sz="2200" b="1" dirty="0"/>
          </a:p>
        </p:txBody>
      </p:sp>
      <p:sp>
        <p:nvSpPr>
          <p:cNvPr id="140299" name="Slide Number Placeholder 4">
            <a:extLst>
              <a:ext uri="{FF2B5EF4-FFF2-40B4-BE49-F238E27FC236}">
                <a16:creationId xmlns:a16="http://schemas.microsoft.com/office/drawing/2014/main" id="{3A4E4511-BC8F-EDB7-83AE-326384C6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71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>
            <a:extLst>
              <a:ext uri="{FF2B5EF4-FFF2-40B4-BE49-F238E27FC236}">
                <a16:creationId xmlns:a16="http://schemas.microsoft.com/office/drawing/2014/main" id="{6DE9A5A5-E3CA-9329-CD96-1BEAC67B4B72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b="1"/>
              <a:t>Перевага непрямих методів впливу полягає  в тому, що вони не порушують ринкової ситуації, а недолік -  існування  певного часовий лагу між моментами прийняття державою заходів, реакцією на них економіки й реальними змінами у господарських результатах.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/>
              <a:t>Непрямі методи можуть впливати на прийняття суб'єктами самостійних рішень: податки й мита наприклад, впливають досить активно, а надання економічної інформації ринковому сектору, хоча й економічно реалізується в інтересах державної політики, не викликає настільки серйозної реакції ринкових агентів.</a:t>
            </a:r>
            <a:endParaRPr lang="ru-RU" altLang="ru-RU" b="1"/>
          </a:p>
        </p:txBody>
      </p:sp>
      <p:sp>
        <p:nvSpPr>
          <p:cNvPr id="141323" name="Slide Number Placeholder 4">
            <a:extLst>
              <a:ext uri="{FF2B5EF4-FFF2-40B4-BE49-F238E27FC236}">
                <a16:creationId xmlns:a16="http://schemas.microsoft.com/office/drawing/2014/main" id="{8AC9676E-3FAA-AC92-BFA8-006572D1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72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>
            <a:extLst>
              <a:ext uri="{FF2B5EF4-FFF2-40B4-BE49-F238E27FC236}">
                <a16:creationId xmlns:a16="http://schemas.microsoft.com/office/drawing/2014/main" id="{6B2E5626-CCE6-9750-B65A-C0068DEA35C1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2400" b="1"/>
              <a:t>2. </a:t>
            </a:r>
            <a:r>
              <a:rPr lang="uk-UA" altLang="ru-RU" sz="2400" b="1" i="1"/>
              <a:t>За організаційно-інституціональним критерієм</a:t>
            </a:r>
            <a:r>
              <a:rPr lang="uk-UA" altLang="ru-RU" sz="2400" b="1"/>
              <a:t> прийнято розрізняти адміністративні й економічні методи державного регулювання економіки.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/>
              <a:t>Адміністративні методи базуються на силі державної влади. Сукупність таких методів охоплює регулюючі дії, пов'язані із забезпеченням правової інфраструктури, і має на меті створити правові умови, найбільш сприятливі для приватного сектору. Функції адміністративних методів полягають  у забезпеченні стабільної юридичної обстановки для ділового життя, захисту конкурентного середовища, гарантування права власності й свободи прийняття економічних рішень. 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2400" b="1"/>
              <a:t>У розвинених країнах адміністративні методи регулювання економіки у звичайних умовах використовуються мало. У критичних ситуаціях (під час війн, кризових станах в економіці тощо) роль цих методів регулювання різко зростає.</a:t>
            </a:r>
            <a:endParaRPr lang="ru-RU" altLang="ru-RU" sz="2400" b="1"/>
          </a:p>
        </p:txBody>
      </p:sp>
      <p:sp>
        <p:nvSpPr>
          <p:cNvPr id="142347" name="Slide Number Placeholder 4">
            <a:extLst>
              <a:ext uri="{FF2B5EF4-FFF2-40B4-BE49-F238E27FC236}">
                <a16:creationId xmlns:a16="http://schemas.microsoft.com/office/drawing/2014/main" id="{DA965976-99F6-D819-9627-F3A9901F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73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>
            <a:extLst>
              <a:ext uri="{FF2B5EF4-FFF2-40B4-BE49-F238E27FC236}">
                <a16:creationId xmlns:a16="http://schemas.microsoft.com/office/drawing/2014/main" id="{87BAECDB-A479-9676-0BE8-E2DB26807303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b="1"/>
              <a:t>Ступінь застосування адміністративних методів різниться залежно від сфери національного господарства. Найбільш активно вони використовуються в охороні навколишнього середовища, в області соціальної підтримки малозабезпечених і відносно слабко захищених верств населення. Адміністративні методи підрозділяються на заходи заборони, дозволу й примусу.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/>
              <a:t>Економічні методи являють собою заходи державного впливу, за допомогою яких створюються певні умови, що направляють розвиток ринкових процесів у потрібне державі русло. Ці заходи пов'язані або зі створенням додаткового матеріального стимулу, або з небезпекою фінансового збитку.</a:t>
            </a:r>
            <a:endParaRPr lang="ru-RU" altLang="ru-RU" b="1"/>
          </a:p>
        </p:txBody>
      </p:sp>
      <p:sp>
        <p:nvSpPr>
          <p:cNvPr id="143371" name="Slide Number Placeholder 4">
            <a:extLst>
              <a:ext uri="{FF2B5EF4-FFF2-40B4-BE49-F238E27FC236}">
                <a16:creationId xmlns:a16="http://schemas.microsoft.com/office/drawing/2014/main" id="{C3247B9F-9361-967C-210B-2845703C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74</a:t>
            </a:fld>
            <a:endParaRPr lang="ru-RU" altLang="ru-RU"/>
          </a:p>
        </p:txBody>
      </p:sp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75CC69-059B-BF1A-EBEB-31195AB9FB34}"/>
              </a:ext>
            </a:extLst>
          </p:cNvPr>
          <p:cNvSpPr txBox="1"/>
          <p:nvPr/>
        </p:nvSpPr>
        <p:spPr>
          <a:xfrm>
            <a:off x="711200" y="473075"/>
            <a:ext cx="1087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ru-RU" sz="3700" b="1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З економічних заходів найбільше часто використовуються:</a:t>
            </a:r>
          </a:p>
        </p:txBody>
      </p:sp>
      <p:sp>
        <p:nvSpPr>
          <p:cNvPr id="144392" name="Date Placeholder 3">
            <a:extLst>
              <a:ext uri="{FF2B5EF4-FFF2-40B4-BE49-F238E27FC236}">
                <a16:creationId xmlns:a16="http://schemas.microsoft.com/office/drawing/2014/main" id="{D6DA1555-736C-B1A8-D516-955A4E56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4394" name="Footer Placeholder 4">
            <a:extLst>
              <a:ext uri="{FF2B5EF4-FFF2-40B4-BE49-F238E27FC236}">
                <a16:creationId xmlns:a16="http://schemas.microsoft.com/office/drawing/2014/main" id="{2EC6DCD9-9DBE-D0DA-49BE-90853EEC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4396" name="Slide Number Placeholder 5">
            <a:extLst>
              <a:ext uri="{FF2B5EF4-FFF2-40B4-BE49-F238E27FC236}">
                <a16:creationId xmlns:a16="http://schemas.microsoft.com/office/drawing/2014/main" id="{9CFB4F98-B7F9-78B2-ED28-E2BF7855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E09BC0C-E93C-47AE-A51D-4CD4D8A6D10A}" type="slidenum">
              <a:rPr lang="ru-RU" altLang="ru-RU"/>
              <a:pPr>
                <a:spcAft>
                  <a:spcPts val="600"/>
                </a:spcAft>
              </a:pPr>
              <a:t>75</a:t>
            </a:fld>
            <a:endParaRPr lang="ru-RU" altLang="ru-RU"/>
          </a:p>
        </p:txBody>
      </p:sp>
      <p:graphicFrame>
        <p:nvGraphicFramePr>
          <p:cNvPr id="144388" name="Rectangle 3">
            <a:extLst>
              <a:ext uri="{FF2B5EF4-FFF2-40B4-BE49-F238E27FC236}">
                <a16:creationId xmlns:a16="http://schemas.microsoft.com/office/drawing/2014/main" id="{A5A3CFFC-F4EC-603D-C660-71B06EB04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978504"/>
              </p:ext>
            </p:extLst>
          </p:nvPr>
        </p:nvGraphicFramePr>
        <p:xfrm>
          <a:off x="711200" y="1828800"/>
          <a:ext cx="10871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6" name="Date Placeholder 2">
            <a:extLst>
              <a:ext uri="{FF2B5EF4-FFF2-40B4-BE49-F238E27FC236}">
                <a16:creationId xmlns:a16="http://schemas.microsoft.com/office/drawing/2014/main" id="{8D37CF6D-E7D0-6B5A-ECD4-65F7B5F7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5418" name="Footer Placeholder 3">
            <a:extLst>
              <a:ext uri="{FF2B5EF4-FFF2-40B4-BE49-F238E27FC236}">
                <a16:creationId xmlns:a16="http://schemas.microsoft.com/office/drawing/2014/main" id="{47CFBED5-601A-EE96-8B86-EFF34AFF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5420" name="Slide Number Placeholder 4">
            <a:extLst>
              <a:ext uri="{FF2B5EF4-FFF2-40B4-BE49-F238E27FC236}">
                <a16:creationId xmlns:a16="http://schemas.microsoft.com/office/drawing/2014/main" id="{DB4E1D5F-1099-5BA2-C280-C66242F6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2064D-16D4-4A3F-869F-C1FDB70E1B90}" type="slidenum">
              <a:rPr lang="ru-RU" altLang="ru-RU"/>
              <a:pPr>
                <a:spcAft>
                  <a:spcPts val="600"/>
                </a:spcAft>
              </a:pPr>
              <a:t>76</a:t>
            </a:fld>
            <a:endParaRPr lang="ru-RU" altLang="ru-RU"/>
          </a:p>
        </p:txBody>
      </p:sp>
      <p:graphicFrame>
        <p:nvGraphicFramePr>
          <p:cNvPr id="145412" name="Rectangle 3">
            <a:extLst>
              <a:ext uri="{FF2B5EF4-FFF2-40B4-BE49-F238E27FC236}">
                <a16:creationId xmlns:a16="http://schemas.microsoft.com/office/drawing/2014/main" id="{6E9F3DAD-3485-FB9B-125B-D98309097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440438"/>
              </p:ext>
            </p:extLst>
          </p:nvPr>
        </p:nvGraphicFramePr>
        <p:xfrm>
          <a:off x="711200" y="473076"/>
          <a:ext cx="10871200" cy="539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24080B89-C0A8-2A9C-C292-D0BB571D2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/>
          <a:p>
            <a:pPr eaLnBrk="1" hangingPunct="1"/>
            <a:r>
              <a:rPr lang="uk-UA" altLang="ru-RU" sz="1300" b="1" dirty="0"/>
              <a:t>Ключові елементи зміцнення національних економічних систем і формування нової архітектури світової економіки</a:t>
            </a:r>
            <a:endParaRPr lang="ru-RU" altLang="ru-RU" sz="1300" b="1" dirty="0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299FC662-A3D2-CF9A-58A5-0738972142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3499" y="2924175"/>
            <a:ext cx="5948750" cy="2519363"/>
          </a:xfrm>
        </p:spPr>
        <p:txBody>
          <a:bodyPr>
            <a:normAutofit/>
          </a:bodyPr>
          <a:lstStyle/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транспарентність, тобто прозорість економічної політики та валютно-фінансових відносин;</a:t>
            </a:r>
          </a:p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зміцнення банківської та фінансової систем;</a:t>
            </a:r>
          </a:p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залучення приватного сектора;</a:t>
            </a:r>
          </a:p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лібералізація ринків;</a:t>
            </a:r>
          </a:p>
          <a:p>
            <a:pPr marL="171450" indent="-17145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altLang="ru-RU" sz="1600" b="1" dirty="0"/>
              <a:t>модернізація міжнародного фінансового ринку.</a:t>
            </a:r>
            <a:endParaRPr lang="ru-RU" altLang="ru-RU" sz="1200" b="1" dirty="0"/>
          </a:p>
        </p:txBody>
      </p:sp>
      <p:sp>
        <p:nvSpPr>
          <p:cNvPr id="146444" name="Slide Number Placeholder 5">
            <a:extLst>
              <a:ext uri="{FF2B5EF4-FFF2-40B4-BE49-F238E27FC236}">
                <a16:creationId xmlns:a16="http://schemas.microsoft.com/office/drawing/2014/main" id="{619CDFF0-6EDC-A7C4-EC5C-6D8D1807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ru-RU" noProof="0" smtClean="0"/>
              <a:pPr rtl="0">
                <a:spcAft>
                  <a:spcPts val="600"/>
                </a:spcAft>
              </a:pPr>
              <a:t>77</a:t>
            </a:fld>
            <a:endParaRPr lang="ru-RU" noProof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B6E05E-BC32-D7B2-54A2-048BB852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571" y="1160892"/>
            <a:ext cx="7707784" cy="2406091"/>
          </a:xfrm>
        </p:spPr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2BA19F-40B0-BC07-C613-E6A23071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78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8638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2DF132A-38BF-A52D-B6EC-29573047F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73075"/>
            <a:ext cx="8142288" cy="508000"/>
          </a:xfrm>
        </p:spPr>
        <p:txBody>
          <a:bodyPr/>
          <a:lstStyle/>
          <a:p>
            <a:pPr algn="ctr"/>
            <a:r>
              <a:rPr lang="uk-UA" altLang="ru-RU" sz="2800" b="1">
                <a:solidFill>
                  <a:srgbClr val="0033CC"/>
                </a:solidFill>
              </a:rPr>
              <a:t>Таблиця. Спеціалізовані установи ООН</a:t>
            </a:r>
            <a:endParaRPr lang="ru-RU" altLang="ru-RU" sz="2800" b="1">
              <a:solidFill>
                <a:srgbClr val="0033CC"/>
              </a:solidFill>
            </a:endParaRPr>
          </a:p>
        </p:txBody>
      </p:sp>
      <p:graphicFrame>
        <p:nvGraphicFramePr>
          <p:cNvPr id="225382" name="Group 102">
            <a:extLst>
              <a:ext uri="{FF2B5EF4-FFF2-40B4-BE49-F238E27FC236}">
                <a16:creationId xmlns:a16="http://schemas.microsoft.com/office/drawing/2014/main" id="{0B424B47-186B-EF8B-D0E0-38B01A17F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752042"/>
              </p:ext>
            </p:extLst>
          </p:nvPr>
        </p:nvGraphicFramePr>
        <p:xfrm>
          <a:off x="1847850" y="1125538"/>
          <a:ext cx="8496300" cy="5092779"/>
        </p:xfrm>
        <a:graphic>
          <a:graphicData uri="http://schemas.openxmlformats.org/drawingml/2006/table">
            <a:tbl>
              <a:tblPr/>
              <a:tblGrid>
                <a:gridCol w="33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277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Назва українською мовою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Назва англійською мовою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Рік створення або установи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Місце розташування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Всесвітня метеорологічна організація, ВМО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World Meteorological Organization, WMO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1951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Женева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Всесвітня організація охорони здоров'я, ВОЗ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World Health Organization, WHO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1948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Женева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366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Всесвітня організація інтелектуальної власності, ВОІВ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World Intellectual Property Organization, WIPO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Женева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Всесвітня туристська організація, ЮНВТО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World Tourism Organization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1975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Мадрид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4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Всесвітній поштовий союз, ВПС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Universal Postal Union, UPU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1874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Берн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403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Група Світового банку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 тому числі: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Міжнародний банк реконструкції й розвитку, МБРР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World Bank Croup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International Bank for Reconstruction and Development, IBRD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1946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Вашингтон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Group 2">
            <a:extLst>
              <a:ext uri="{FF2B5EF4-FFF2-40B4-BE49-F238E27FC236}">
                <a16:creationId xmlns:a16="http://schemas.microsoft.com/office/drawing/2014/main" id="{807F6521-2A27-1E49-A472-7CF6C6AE30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302718"/>
              </p:ext>
            </p:extLst>
          </p:nvPr>
        </p:nvGraphicFramePr>
        <p:xfrm>
          <a:off x="1811337" y="782501"/>
          <a:ext cx="8569325" cy="5163030"/>
        </p:xfrm>
        <a:graphic>
          <a:graphicData uri="http://schemas.openxmlformats.org/drawingml/2006/table">
            <a:tbl>
              <a:tblPr/>
              <a:tblGrid>
                <a:gridCol w="333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Міжнародна асоціація розвитку. МАР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International Development Association, IDA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Вашингтон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Міжнародна фінансова корпорація, МФК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International Finance Corporation, IFC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Вашингтон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76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Багатостороння агенція з гарантування  інвестицій, БАГІ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Multilateral Investment Guarantee Agency, MICA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Вашингтон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3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Міжнародний центр з урегулювання інвестиційних суперечок, МЦНІС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International Center for Settlement of Investment Disputes, ICSID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Вашингтон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Міжнародна морська організація, ММО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International Maritime Organization, IMO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Лондон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Міжнародна організація цивільної авіації, ІКАО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International Civil Aviation Organization, ICAO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Монреал</a:t>
                      </a: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Міжнародна організація праці, МОП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International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Labour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Organization, ILO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Женева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Одиночная линия">
  <a:themeElements>
    <a:clrScheme name="Рухомий рядок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светлая презентация</Template>
  <TotalTime>1367</TotalTime>
  <Words>7771</Words>
  <Application>Microsoft Office PowerPoint</Application>
  <PresentationFormat>Широкий екран</PresentationFormat>
  <Paragraphs>506</Paragraphs>
  <Slides>78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78</vt:i4>
      </vt:variant>
    </vt:vector>
  </HeadingPairs>
  <TitlesOfParts>
    <vt:vector size="84" baseType="lpstr">
      <vt:lpstr>Arial</vt:lpstr>
      <vt:lpstr>Calibri</vt:lpstr>
      <vt:lpstr>Fira Sans</vt:lpstr>
      <vt:lpstr>Times New Roman</vt:lpstr>
      <vt:lpstr>Wingdings</vt:lpstr>
      <vt:lpstr>Одиночная линия</vt:lpstr>
      <vt:lpstr> Тема 3. </vt:lpstr>
      <vt:lpstr>Презентація PowerPoint</vt:lpstr>
      <vt:lpstr>Семінар 3</vt:lpstr>
      <vt:lpstr>Роль міжнародних економічних організацій  у регулюванні МЕВ.  </vt:lpstr>
      <vt:lpstr>До них можна віднести насамперед міжнародні організації глобального рівня  - ООН і її установи,  - МВФ і групу Світового банку - СОТ (World Trade Organization - WTO), що контролювала до початку 2008 р. близько 95% міжнародної торгівлі товарами,  - Європейський банк реконструкції й розвитку - ЄБРР (European Bank for Reconstruction and Development - EBRD) тощо. </vt:lpstr>
      <vt:lpstr>Презентація PowerPoint</vt:lpstr>
      <vt:lpstr>Географічно діяльність міжнародних економічних організацій може охоплювати як весь світовий економічний простір, так і його окремі регіони.  Відповідно міжнародні економічні організації можна поділити на універсальні й регіональні. Як приклад універсальних міжнародних економічних організацій можна назвати багато економічних організацій системи ООН, а також СОТ. До складу останньої входять 166 країн, вона постійно розширюється, а її цілі й функції носять дійсно універсальний, тобто загальносвітовий характер. </vt:lpstr>
      <vt:lpstr>Таблиця. Спеціалізовані установи ООН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Міжнародний валютний фонд</vt:lpstr>
      <vt:lpstr>Презентація PowerPoint</vt:lpstr>
      <vt:lpstr>Презентація PowerPoint</vt:lpstr>
      <vt:lpstr>Презентація PowerPoint</vt:lpstr>
      <vt:lpstr>Презентація PowerPoint</vt:lpstr>
      <vt:lpstr>ОЕСР Організація економічного співробітництва й розвитку  (The Organization for Economic Cooperation and Development - OECD) </vt:lpstr>
      <vt:lpstr>Країни-члени ОЕСР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Регіональні (багатосторонні) банки й фонди розвитку</vt:lpstr>
      <vt:lpstr>Основні регіональні (багатосторонні) банки розвитку</vt:lpstr>
      <vt:lpstr>Презентація PowerPoint</vt:lpstr>
      <vt:lpstr>Презентація PowerPoint</vt:lpstr>
      <vt:lpstr>2. Регулятивні механізми економічної політики</vt:lpstr>
      <vt:lpstr>Національна економіка — це агрегований об'єкт державного регулювання, оскільки вона являє собою:</vt:lpstr>
      <vt:lpstr>Презентація PowerPoint</vt:lpstr>
      <vt:lpstr>Презентація PowerPoint</vt:lpstr>
      <vt:lpstr>Основні доктрини регулятивних механізмів економічної політики:  </vt:lpstr>
      <vt:lpstr>Презентація PowerPoint</vt:lpstr>
      <vt:lpstr>Кейнсіанські моделі динамічної рівноваги. </vt:lpstr>
      <vt:lpstr>Презентація PowerPoint</vt:lpstr>
      <vt:lpstr>Неокласична модель економічного зростання. </vt:lpstr>
      <vt:lpstr>Презентація PowerPoint</vt:lpstr>
      <vt:lpstr>Модель міжгалузевого балансу </vt:lpstr>
      <vt:lpstr>Концепція «нульового економічного зростання».</vt:lpstr>
      <vt:lpstr>Презентація PowerPoint</vt:lpstr>
      <vt:lpstr>3. Цілі та ключові компоненти економічної політики </vt:lpstr>
      <vt:lpstr>Презентація PowerPoint</vt:lpstr>
      <vt:lpstr>Презентація PowerPoint</vt:lpstr>
      <vt:lpstr>Стратегічні цілі</vt:lpstr>
      <vt:lpstr>Короткострокові (тактичні або  інструментальні) цілі</vt:lpstr>
      <vt:lpstr>Чинники, що впливають на цілі й завдання економічної політики</vt:lpstr>
      <vt:lpstr>До безпосередніх економічних наслідків подій глобального масштабу відносять: </vt:lpstr>
      <vt:lpstr>Вплив глобалізації на економічну політику окремих країн</vt:lpstr>
      <vt:lpstr>Презентація PowerPoint</vt:lpstr>
      <vt:lpstr>Презентація PowerPoint</vt:lpstr>
      <vt:lpstr>Ключові компоненти механізму  економічної політики:</vt:lpstr>
      <vt:lpstr>Презентація PowerPoint</vt:lpstr>
      <vt:lpstr>Презентація PowerPoint</vt:lpstr>
      <vt:lpstr>3. Особливості державного регулювання економіки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Методи державного регулювання економіки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Ключові елементи зміцнення національних економічних систем і формування нової архітектури світової економіки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Кабачук Юрій Васильович</dc:creator>
  <cp:lastModifiedBy>Шепель Олександра Сергіївна</cp:lastModifiedBy>
  <cp:revision>29</cp:revision>
  <dcterms:created xsi:type="dcterms:W3CDTF">2025-01-23T16:49:44Z</dcterms:created>
  <dcterms:modified xsi:type="dcterms:W3CDTF">2026-02-15T12:08:39Z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