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2" r:id="rId11"/>
    <p:sldId id="273" r:id="rId12"/>
    <p:sldId id="265" r:id="rId13"/>
    <p:sldId id="266" r:id="rId14"/>
    <p:sldId id="267" r:id="rId15"/>
    <p:sldId id="268" r:id="rId16"/>
    <p:sldId id="269" r:id="rId17"/>
    <p:sldId id="270" r:id="rId18"/>
    <p:sldId id="271" r:id="rId19"/>
  </p:sldIdLst>
  <p:sldSz cx="18288000" cy="10287000"/>
  <p:notesSz cx="6858000" cy="9144000"/>
  <p:embeddedFontLst>
    <p:embeddedFont>
      <p:font typeface="Arimo" panose="020B0604020202020204" pitchFamily="34" charset="0"/>
      <p:regular r:id="rId20"/>
    </p:embeddedFont>
    <p:embeddedFont>
      <p:font typeface="Assistant Regular" pitchFamily="2" charset="-79"/>
      <p:regular r:id="rId21"/>
    </p:embeddedFont>
    <p:embeddedFont>
      <p:font typeface="Assistant Regular Bold" pitchFamily="2" charset="-79"/>
      <p:regular r:id="rId22"/>
      <p:bold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Linux Biolinum" panose="02000503000000000000" pitchFamily="2" charset="0"/>
      <p:regular r:id="rId28"/>
    </p:embeddedFont>
    <p:embeddedFont>
      <p:font typeface="Open Sans Light" panose="020B0306030504020204" pitchFamily="34" charset="0"/>
      <p:regular r:id="rId29"/>
      <p:italic r:id="rId30"/>
    </p:embeddedFont>
    <p:embeddedFont>
      <p:font typeface="Open Sans Light Bold" panose="020B0806030504020204" pitchFamily="34" charset="0"/>
      <p:regular r:id="rId31"/>
      <p:bold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30" autoAdjust="0"/>
    <p:restoredTop sz="94607" autoAdjust="0"/>
  </p:normalViewPr>
  <p:slideViewPr>
    <p:cSldViewPr>
      <p:cViewPr>
        <p:scale>
          <a:sx n="35" d="100"/>
          <a:sy n="35" d="100"/>
        </p:scale>
        <p:origin x="1744" y="17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svg"/><Relationship Id="rId7" Type="http://schemas.openxmlformats.org/officeDocument/2006/relationships/image" Target="../media/image1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8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svg"/><Relationship Id="rId7" Type="http://schemas.openxmlformats.org/officeDocument/2006/relationships/image" Target="../media/image1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8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7.svg"/><Relationship Id="rId7" Type="http://schemas.openxmlformats.org/officeDocument/2006/relationships/image" Target="../media/image8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9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11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svg"/><Relationship Id="rId7" Type="http://schemas.openxmlformats.org/officeDocument/2006/relationships/image" Target="../media/image1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7.svg"/><Relationship Id="rId7" Type="http://schemas.openxmlformats.org/officeDocument/2006/relationships/image" Target="../media/image8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9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4.sv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svg"/><Relationship Id="rId7" Type="http://schemas.openxmlformats.org/officeDocument/2006/relationships/image" Target="../media/image1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-3628336" y="-2739838"/>
            <a:ext cx="7537076" cy="725693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400000">
            <a:off x="14659532" y="5764695"/>
            <a:ext cx="7256937" cy="698721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6508640" y="541098"/>
            <a:ext cx="10750660" cy="4116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800"/>
              </a:lnSpc>
            </a:pPr>
            <a:r>
              <a:rPr lang="en-US" sz="15800">
                <a:solidFill>
                  <a:srgbClr val="91612F"/>
                </a:solidFill>
                <a:latin typeface="Linux Biolinum"/>
              </a:rPr>
              <a:t>Культурна дипломатія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800000" flipH="1">
            <a:off x="-662519" y="4657168"/>
            <a:ext cx="1691219" cy="462771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1253844" y="7492036"/>
            <a:ext cx="4565087" cy="449868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17259300" y="1002117"/>
            <a:ext cx="1691219" cy="462771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197449" y="-1360712"/>
            <a:ext cx="4565087" cy="449868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0" y="4598041"/>
            <a:ext cx="10124993" cy="568895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04A7418-3369-53F5-98F2-D68F2EE17F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5997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6535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014A378-D7BA-D933-2289-9022EDBED2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009" y="0"/>
            <a:ext cx="18374103" cy="1040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3103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711265" y="7837093"/>
            <a:ext cx="4565087" cy="449868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542008" y="-1220643"/>
            <a:ext cx="4565087" cy="449868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430411" y="3793492"/>
            <a:ext cx="8857589" cy="589432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129377" y="1028700"/>
            <a:ext cx="4924385" cy="5035294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4330372" y="365760"/>
            <a:ext cx="8341370" cy="6629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59"/>
              </a:lnSpc>
            </a:pPr>
            <a:r>
              <a:rPr lang="en-US" sz="3899">
                <a:solidFill>
                  <a:srgbClr val="000000"/>
                </a:solidFill>
                <a:latin typeface="Open Sans Light Bold"/>
              </a:rPr>
              <a:t>Аспекти культурної дипломатії: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4536" y="5997319"/>
            <a:ext cx="8857589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 Light Bold"/>
              </a:rPr>
              <a:t>Внутрішній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382559" y="2631613"/>
            <a:ext cx="2668637" cy="646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19"/>
              </a:lnSpc>
            </a:pPr>
            <a:r>
              <a:rPr lang="en-US" sz="3799">
                <a:solidFill>
                  <a:srgbClr val="000000"/>
                </a:solidFill>
                <a:latin typeface="Open Sans Light Bold"/>
              </a:rPr>
              <a:t>Зовнішній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 flipH="1">
            <a:off x="-274331" y="4630585"/>
            <a:ext cx="1691219" cy="462771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711265" y="7837093"/>
            <a:ext cx="4565087" cy="449868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16978942" y="1028700"/>
            <a:ext cx="1691219" cy="462771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542008" y="-1220643"/>
            <a:ext cx="4565087" cy="4498686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4698161" y="3533774"/>
            <a:ext cx="8891677" cy="3133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499">
                <a:solidFill>
                  <a:srgbClr val="91612F"/>
                </a:solidFill>
                <a:latin typeface="Assistant Regular"/>
              </a:rPr>
              <a:t>Функції культурної дипломатії:</a:t>
            </a:r>
          </a:p>
          <a:p>
            <a:pPr algn="ctr">
              <a:lnSpc>
                <a:spcPts val="6299"/>
              </a:lnSpc>
            </a:pPr>
            <a:r>
              <a:rPr lang="en-US" sz="4499">
                <a:solidFill>
                  <a:srgbClr val="91612F"/>
                </a:solidFill>
                <a:latin typeface="Assistant Regular"/>
              </a:rPr>
              <a:t>- глобальний рівень</a:t>
            </a:r>
          </a:p>
          <a:p>
            <a:pPr algn="ctr">
              <a:lnSpc>
                <a:spcPts val="6299"/>
              </a:lnSpc>
            </a:pPr>
            <a:r>
              <a:rPr lang="en-US" sz="4499">
                <a:solidFill>
                  <a:srgbClr val="91612F"/>
                </a:solidFill>
                <a:latin typeface="Assistant Regular"/>
              </a:rPr>
              <a:t> - регіональний рівень</a:t>
            </a:r>
          </a:p>
          <a:p>
            <a:pPr algn="ctr">
              <a:lnSpc>
                <a:spcPts val="6299"/>
              </a:lnSpc>
            </a:pPr>
            <a:r>
              <a:rPr lang="en-US" sz="4499">
                <a:solidFill>
                  <a:srgbClr val="91612F"/>
                </a:solidFill>
                <a:latin typeface="Assistant Regular"/>
              </a:rPr>
              <a:t>- національний рівень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29531" y="7925392"/>
            <a:ext cx="4197240" cy="4041236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623479" y="3483614"/>
            <a:ext cx="6892879" cy="34816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000"/>
              </a:lnSpc>
            </a:pPr>
            <a:r>
              <a:rPr lang="en-US" sz="8999">
                <a:solidFill>
                  <a:srgbClr val="91612F"/>
                </a:solidFill>
                <a:latin typeface="Linux Biolinum"/>
              </a:rPr>
              <a:t>На глобальному рівні: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1394146" y="2178335"/>
            <a:ext cx="5074489" cy="20219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20"/>
              </a:lnSpc>
            </a:pPr>
            <a:r>
              <a:rPr lang="en-US" sz="2300">
                <a:solidFill>
                  <a:srgbClr val="91612F"/>
                </a:solidFill>
                <a:latin typeface="Assistant Regular"/>
              </a:rPr>
              <a:t>підтримка безпеки та миру у світі, що передбачає посилення міжнародної співпраці;  збереження культурного розмаїття; 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400000" flipH="1">
            <a:off x="10050182" y="2299954"/>
            <a:ext cx="459346" cy="1256916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9857387" y="2424658"/>
            <a:ext cx="1084772" cy="11503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500"/>
              </a:lnSpc>
            </a:pPr>
            <a:r>
              <a:rPr lang="en-US" sz="8500">
                <a:solidFill>
                  <a:srgbClr val="91612F"/>
                </a:solidFill>
                <a:latin typeface="Linux Biolinum"/>
              </a:rPr>
              <a:t>01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1394146" y="4799973"/>
            <a:ext cx="5074489" cy="1208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20"/>
              </a:lnSpc>
            </a:pPr>
            <a:r>
              <a:rPr lang="en-US" sz="2300">
                <a:solidFill>
                  <a:srgbClr val="91612F"/>
                </a:solidFill>
                <a:latin typeface="Assistant Regular"/>
              </a:rPr>
              <a:t>усунення та попередження конфліктів на релігійному, культурному, етнічному рівні;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400000" flipH="1">
            <a:off x="10050182" y="4515042"/>
            <a:ext cx="459346" cy="1256916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9857387" y="4639746"/>
            <a:ext cx="1084772" cy="11503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500"/>
              </a:lnSpc>
            </a:pPr>
            <a:r>
              <a:rPr lang="en-US" sz="8500">
                <a:solidFill>
                  <a:srgbClr val="91612F"/>
                </a:solidFill>
                <a:latin typeface="Linux Biolinum"/>
              </a:rPr>
              <a:t>02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1394146" y="7421611"/>
            <a:ext cx="5074489" cy="395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20"/>
              </a:lnSpc>
            </a:pPr>
            <a:r>
              <a:rPr lang="en-US" sz="2300">
                <a:solidFill>
                  <a:srgbClr val="91612F"/>
                </a:solidFill>
                <a:latin typeface="Assistant Regular"/>
              </a:rPr>
              <a:t>боротьба з культурною уніфікацією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400000" flipH="1">
            <a:off x="10050182" y="6730130"/>
            <a:ext cx="459346" cy="1256916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9857387" y="6854834"/>
            <a:ext cx="1084772" cy="11503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500"/>
              </a:lnSpc>
            </a:pPr>
            <a:r>
              <a:rPr lang="en-US" sz="8500">
                <a:solidFill>
                  <a:srgbClr val="91612F"/>
                </a:solidFill>
                <a:latin typeface="Linux Biolinum"/>
              </a:rPr>
              <a:t>03</a:t>
            </a: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800000" flipH="1">
            <a:off x="-222130" y="-248092"/>
            <a:ext cx="1691219" cy="462771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623479" y="-1169548"/>
            <a:ext cx="3583276" cy="353115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29531" y="7925392"/>
            <a:ext cx="4197240" cy="4041236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469089" y="1588530"/>
            <a:ext cx="7974849" cy="17729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800"/>
              </a:lnSpc>
            </a:pPr>
            <a:r>
              <a:rPr lang="en-US" sz="6800">
                <a:solidFill>
                  <a:srgbClr val="91612F"/>
                </a:solidFill>
                <a:latin typeface="Linux Biolinum"/>
              </a:rPr>
              <a:t>На регіональному рівні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1394146" y="1109516"/>
            <a:ext cx="5074489" cy="1407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79"/>
              </a:lnSpc>
            </a:pPr>
            <a:r>
              <a:rPr lang="en-US" sz="2699">
                <a:solidFill>
                  <a:srgbClr val="91612F"/>
                </a:solidFill>
                <a:latin typeface="Assistant Regular"/>
              </a:rPr>
              <a:t>формування та підтримки спільного позитивного культурного простору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400000" flipH="1">
            <a:off x="10084027" y="1274781"/>
            <a:ext cx="459346" cy="1256916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1394146" y="5510792"/>
            <a:ext cx="5074489" cy="1407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79"/>
              </a:lnSpc>
            </a:pPr>
            <a:r>
              <a:rPr lang="en-US" sz="2699">
                <a:solidFill>
                  <a:srgbClr val="91612F"/>
                </a:solidFill>
                <a:latin typeface="Assistant Regular"/>
              </a:rPr>
              <a:t>впровадження національної стратегії чи програми в сферу культурної дипломатії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400000" flipH="1">
            <a:off x="9541641" y="5029428"/>
            <a:ext cx="459346" cy="125691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800000" flipH="1">
            <a:off x="-222130" y="-248092"/>
            <a:ext cx="1691219" cy="462771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623479" y="-1169548"/>
            <a:ext cx="3583276" cy="3531156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169151" y="5028127"/>
            <a:ext cx="7974849" cy="17729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800"/>
              </a:lnSpc>
            </a:pPr>
            <a:r>
              <a:rPr lang="en-US" sz="6800">
                <a:solidFill>
                  <a:srgbClr val="91612F"/>
                </a:solidFill>
                <a:latin typeface="Linux Biolinum"/>
              </a:rPr>
              <a:t>На національному рівні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3630832" y="5924992"/>
            <a:ext cx="7256937" cy="698721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1156149" y="4034079"/>
            <a:ext cx="5219092" cy="23412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00"/>
              </a:lnSpc>
            </a:pPr>
            <a:r>
              <a:rPr lang="en-US" sz="7300">
                <a:solidFill>
                  <a:srgbClr val="91612F"/>
                </a:solidFill>
                <a:latin typeface="Linux Biolinum"/>
              </a:rPr>
              <a:t>Завдання</a:t>
            </a:r>
          </a:p>
          <a:p>
            <a:pPr algn="ctr">
              <a:lnSpc>
                <a:spcPts val="7300"/>
              </a:lnSpc>
            </a:pPr>
            <a:r>
              <a:rPr lang="en-US" sz="7300">
                <a:solidFill>
                  <a:srgbClr val="91612F"/>
                </a:solidFill>
                <a:latin typeface="Linux Biolinum"/>
              </a:rPr>
              <a:t>КД</a:t>
            </a:r>
          </a:p>
          <a:p>
            <a:pPr algn="ctr">
              <a:lnSpc>
                <a:spcPts val="3800"/>
              </a:lnSpc>
            </a:pPr>
            <a:endParaRPr lang="en-US" sz="7300">
              <a:solidFill>
                <a:srgbClr val="91612F"/>
              </a:solidFill>
              <a:latin typeface="Linux Biolinum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3267955" y="2619686"/>
            <a:ext cx="6174357" cy="65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00"/>
              </a:lnSpc>
            </a:pPr>
            <a:r>
              <a:rPr lang="en-US" sz="2500" spc="125">
                <a:solidFill>
                  <a:srgbClr val="91612F"/>
                </a:solidFill>
                <a:latin typeface="Linux Biolinum"/>
              </a:rPr>
              <a:t>ПІДТРИМКА КУЛЬТУРНИХ ЗВ’ЯЗКІВ З МІЖНАРОДНИМИ АКТОРАМИ; 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400000" flipH="1">
            <a:off x="1923990" y="2299954"/>
            <a:ext cx="459346" cy="1256916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731195" y="2424658"/>
            <a:ext cx="1084772" cy="11503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500"/>
              </a:lnSpc>
            </a:pPr>
            <a:r>
              <a:rPr lang="en-US" sz="8500">
                <a:solidFill>
                  <a:srgbClr val="91612F"/>
                </a:solidFill>
                <a:latin typeface="Linux Biolinum"/>
              </a:rPr>
              <a:t>01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267955" y="4834774"/>
            <a:ext cx="6174357" cy="65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00"/>
              </a:lnSpc>
            </a:pPr>
            <a:r>
              <a:rPr lang="en-US" sz="2500" spc="125">
                <a:solidFill>
                  <a:srgbClr val="91612F"/>
                </a:solidFill>
                <a:latin typeface="Linux Biolinum"/>
              </a:rPr>
              <a:t>УЧАСТЬ У МІЖКУЛЬТУРНОМУ ДІАЛОЗІ;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400000" flipH="1">
            <a:off x="1923990" y="4515042"/>
            <a:ext cx="459346" cy="1256916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731195" y="4639746"/>
            <a:ext cx="1084772" cy="11503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500"/>
              </a:lnSpc>
            </a:pPr>
            <a:r>
              <a:rPr lang="en-US" sz="8500">
                <a:solidFill>
                  <a:srgbClr val="91612F"/>
                </a:solidFill>
                <a:latin typeface="Linux Biolinum"/>
              </a:rPr>
              <a:t>02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267955" y="6750059"/>
            <a:ext cx="6174357" cy="1285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00"/>
              </a:lnSpc>
            </a:pPr>
            <a:r>
              <a:rPr lang="en-US" sz="2500" spc="125">
                <a:solidFill>
                  <a:srgbClr val="91612F"/>
                </a:solidFill>
                <a:latin typeface="Linux Biolinum"/>
              </a:rPr>
              <a:t>ПРОПАГУВАННЯ СИЛЬНИХ СТОРІН ВЛАСНОЇ ДЕРЖАВИ ШЛЯХОМ ПРОСУВАННЯ ЇЇ КУЛЬТУРНИХ ДОСЯГНЕНЬ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400000" flipH="1">
            <a:off x="1923990" y="6730130"/>
            <a:ext cx="459346" cy="1256916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731195" y="6854834"/>
            <a:ext cx="1084772" cy="11503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500"/>
              </a:lnSpc>
            </a:pPr>
            <a:r>
              <a:rPr lang="en-US" sz="8500">
                <a:solidFill>
                  <a:srgbClr val="91612F"/>
                </a:solidFill>
                <a:latin typeface="Linux Biolinum"/>
              </a:rPr>
              <a:t>03</a:t>
            </a: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800000">
            <a:off x="16592095" y="3981336"/>
            <a:ext cx="4565087" cy="4498686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5400000" flipH="1">
            <a:off x="15715172" y="-2130767"/>
            <a:ext cx="1691219" cy="462771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 flipH="1">
            <a:off x="-274331" y="4630585"/>
            <a:ext cx="1691219" cy="462771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711265" y="7837093"/>
            <a:ext cx="4565087" cy="449868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16978942" y="1028700"/>
            <a:ext cx="1691219" cy="462771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542008" y="-1220643"/>
            <a:ext cx="4565087" cy="4498686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4698161" y="2342514"/>
            <a:ext cx="8891677" cy="55067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91612F"/>
                </a:solidFill>
                <a:latin typeface="Assistant Regular Bold"/>
              </a:rPr>
              <a:t>Суб'єкти КД:</a:t>
            </a:r>
          </a:p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91612F"/>
                </a:solidFill>
                <a:latin typeface="Assistant Regular"/>
              </a:rPr>
              <a:t> - державні інститути</a:t>
            </a:r>
          </a:p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91612F"/>
                </a:solidFill>
                <a:latin typeface="Assistant Regular"/>
              </a:rPr>
              <a:t>- неурядові організації.</a:t>
            </a:r>
          </a:p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91612F"/>
                </a:solidFill>
                <a:latin typeface="Assistant Regular Bold"/>
              </a:rPr>
              <a:t>Фінансування КД:</a:t>
            </a:r>
          </a:p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91612F"/>
                </a:solidFill>
                <a:latin typeface="Assistant Regular"/>
              </a:rPr>
              <a:t>- державне</a:t>
            </a:r>
          </a:p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91612F"/>
                </a:solidFill>
                <a:latin typeface="Assistant Regular"/>
              </a:rPr>
              <a:t>- змішане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 flipH="1">
            <a:off x="-274331" y="4630585"/>
            <a:ext cx="1691219" cy="462771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711265" y="7837093"/>
            <a:ext cx="4565087" cy="449868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16978942" y="1028700"/>
            <a:ext cx="1691219" cy="462771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542008" y="-1220643"/>
            <a:ext cx="4565087" cy="4498686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5010448" y="1009180"/>
            <a:ext cx="8891677" cy="36214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19"/>
              </a:lnSpc>
            </a:pPr>
            <a:r>
              <a:rPr lang="en-US" sz="3299" dirty="0" err="1">
                <a:solidFill>
                  <a:srgbClr val="91612F"/>
                </a:solidFill>
                <a:latin typeface="Assistant Regular"/>
              </a:rPr>
              <a:t>Завдання</a:t>
            </a:r>
            <a:r>
              <a:rPr lang="en-US" sz="3299" dirty="0">
                <a:solidFill>
                  <a:srgbClr val="91612F"/>
                </a:solidFill>
                <a:latin typeface="Assistant Regular"/>
              </a:rPr>
              <a:t> </a:t>
            </a:r>
            <a:r>
              <a:rPr lang="en-US" sz="3299" dirty="0" err="1">
                <a:solidFill>
                  <a:srgbClr val="91612F"/>
                </a:solidFill>
                <a:latin typeface="Assistant Regular"/>
              </a:rPr>
              <a:t>на</a:t>
            </a:r>
            <a:r>
              <a:rPr lang="en-US" sz="3299" dirty="0">
                <a:solidFill>
                  <a:srgbClr val="91612F"/>
                </a:solidFill>
                <a:latin typeface="Assistant Regular"/>
              </a:rPr>
              <a:t> </a:t>
            </a:r>
            <a:r>
              <a:rPr lang="en-US" sz="3299" dirty="0" err="1">
                <a:solidFill>
                  <a:srgbClr val="91612F"/>
                </a:solidFill>
                <a:latin typeface="Assistant Regular"/>
              </a:rPr>
              <a:t>семінар</a:t>
            </a:r>
            <a:r>
              <a:rPr lang="en-US" sz="3299" dirty="0">
                <a:solidFill>
                  <a:srgbClr val="91612F"/>
                </a:solidFill>
                <a:latin typeface="Assistant Regular"/>
              </a:rPr>
              <a:t>:</a:t>
            </a:r>
          </a:p>
          <a:p>
            <a:pPr algn="ctr">
              <a:lnSpc>
                <a:spcPts val="5179"/>
              </a:lnSpc>
            </a:pPr>
            <a:r>
              <a:rPr lang="en-US" sz="3699" dirty="0" err="1">
                <a:solidFill>
                  <a:srgbClr val="91612F"/>
                </a:solidFill>
                <a:latin typeface="Assistant Regular"/>
              </a:rPr>
              <a:t>Опрацювати</a:t>
            </a:r>
            <a:r>
              <a:rPr lang="en-US" sz="3699" dirty="0">
                <a:solidFill>
                  <a:srgbClr val="91612F"/>
                </a:solidFill>
                <a:latin typeface="Assistant Regular"/>
              </a:rPr>
              <a:t> </a:t>
            </a:r>
            <a:r>
              <a:rPr lang="en-US" sz="3699" dirty="0" err="1">
                <a:solidFill>
                  <a:srgbClr val="91612F"/>
                </a:solidFill>
                <a:latin typeface="Assistant Regular"/>
              </a:rPr>
              <a:t>матеріал</a:t>
            </a:r>
            <a:r>
              <a:rPr lang="en-US" sz="3699" dirty="0">
                <a:solidFill>
                  <a:srgbClr val="91612F"/>
                </a:solidFill>
                <a:latin typeface="Assistant Regular"/>
              </a:rPr>
              <a:t> </a:t>
            </a:r>
            <a:r>
              <a:rPr lang="en-US" sz="3699" dirty="0" err="1">
                <a:solidFill>
                  <a:srgbClr val="91612F"/>
                </a:solidFill>
                <a:latin typeface="Assistant Regular"/>
              </a:rPr>
              <a:t>та</a:t>
            </a:r>
            <a:r>
              <a:rPr lang="en-US" sz="3699" dirty="0">
                <a:solidFill>
                  <a:srgbClr val="91612F"/>
                </a:solidFill>
                <a:latin typeface="Assistant Regular"/>
              </a:rPr>
              <a:t> </a:t>
            </a:r>
            <a:r>
              <a:rPr lang="en-US" sz="3699" dirty="0" err="1">
                <a:solidFill>
                  <a:srgbClr val="91612F"/>
                </a:solidFill>
                <a:latin typeface="Assistant Regular"/>
              </a:rPr>
              <a:t>зробити</a:t>
            </a:r>
            <a:r>
              <a:rPr lang="en-US" sz="3699" dirty="0">
                <a:solidFill>
                  <a:srgbClr val="91612F"/>
                </a:solidFill>
                <a:latin typeface="Assistant Regular"/>
              </a:rPr>
              <a:t> </a:t>
            </a:r>
            <a:r>
              <a:rPr lang="en-US" sz="3699" dirty="0" err="1">
                <a:solidFill>
                  <a:srgbClr val="91612F"/>
                </a:solidFill>
                <a:latin typeface="Assistant Regular"/>
              </a:rPr>
              <a:t>доповідь</a:t>
            </a:r>
            <a:r>
              <a:rPr lang="en-US" sz="3699" dirty="0">
                <a:solidFill>
                  <a:srgbClr val="91612F"/>
                </a:solidFill>
                <a:latin typeface="Assistant Regular"/>
              </a:rPr>
              <a:t>: </a:t>
            </a:r>
          </a:p>
          <a:p>
            <a:pPr algn="ctr">
              <a:lnSpc>
                <a:spcPts val="4619"/>
              </a:lnSpc>
            </a:pPr>
            <a:r>
              <a:rPr lang="en-US" sz="3299" dirty="0" err="1">
                <a:solidFill>
                  <a:srgbClr val="91612F"/>
                </a:solidFill>
                <a:latin typeface="Assistant Regular"/>
              </a:rPr>
              <a:t>Найкращі</a:t>
            </a:r>
            <a:r>
              <a:rPr lang="en-US" sz="3299" dirty="0">
                <a:solidFill>
                  <a:srgbClr val="91612F"/>
                </a:solidFill>
                <a:latin typeface="Assistant Regular"/>
              </a:rPr>
              <a:t> </a:t>
            </a:r>
            <a:r>
              <a:rPr lang="en-US" sz="3299" dirty="0" err="1">
                <a:solidFill>
                  <a:srgbClr val="91612F"/>
                </a:solidFill>
                <a:latin typeface="Assistant Regular"/>
              </a:rPr>
              <a:t>практики</a:t>
            </a:r>
            <a:r>
              <a:rPr lang="en-US" sz="3299" dirty="0">
                <a:solidFill>
                  <a:srgbClr val="91612F"/>
                </a:solidFill>
                <a:latin typeface="Assistant Regular"/>
              </a:rPr>
              <a:t> </a:t>
            </a:r>
            <a:r>
              <a:rPr lang="en-US" sz="3299" dirty="0" err="1">
                <a:solidFill>
                  <a:srgbClr val="91612F"/>
                </a:solidFill>
                <a:latin typeface="Assistant Regular"/>
              </a:rPr>
              <a:t>культурної</a:t>
            </a:r>
            <a:r>
              <a:rPr lang="en-US" sz="3299" dirty="0">
                <a:solidFill>
                  <a:srgbClr val="91612F"/>
                </a:solidFill>
                <a:latin typeface="Assistant Regular"/>
              </a:rPr>
              <a:t> </a:t>
            </a:r>
            <a:r>
              <a:rPr lang="en-US" sz="3299" dirty="0" err="1">
                <a:solidFill>
                  <a:srgbClr val="91612F"/>
                </a:solidFill>
                <a:latin typeface="Assistant Regular"/>
              </a:rPr>
              <a:t>дипломатії</a:t>
            </a:r>
            <a:endParaRPr lang="en-US" sz="3299" dirty="0">
              <a:solidFill>
                <a:srgbClr val="91612F"/>
              </a:solidFill>
              <a:latin typeface="Assistant Regular"/>
            </a:endParaRPr>
          </a:p>
          <a:p>
            <a:pPr algn="ctr">
              <a:lnSpc>
                <a:spcPts val="4619"/>
              </a:lnSpc>
            </a:pPr>
            <a:r>
              <a:rPr lang="en-US" sz="3299" dirty="0">
                <a:solidFill>
                  <a:srgbClr val="91612F"/>
                </a:solidFill>
                <a:latin typeface="Assistant Regular"/>
              </a:rPr>
              <a:t>https://</a:t>
            </a:r>
            <a:r>
              <a:rPr lang="en-US" sz="3299" dirty="0" err="1">
                <a:solidFill>
                  <a:srgbClr val="91612F"/>
                </a:solidFill>
                <a:latin typeface="Assistant Regular"/>
              </a:rPr>
              <a:t>ui.org.ua</a:t>
            </a:r>
            <a:r>
              <a:rPr lang="en-US" sz="3299" dirty="0">
                <a:solidFill>
                  <a:srgbClr val="91612F"/>
                </a:solidFill>
                <a:latin typeface="Assistant Regular"/>
              </a:rPr>
              <a:t>/sectors/</a:t>
            </a:r>
            <a:r>
              <a:rPr lang="en-US" sz="3299" dirty="0" err="1">
                <a:solidFill>
                  <a:srgbClr val="91612F"/>
                </a:solidFill>
                <a:latin typeface="Assistant Regular"/>
              </a:rPr>
              <a:t>mizhnarodnyj</a:t>
            </a:r>
            <a:r>
              <a:rPr lang="en-US" sz="3299" dirty="0">
                <a:solidFill>
                  <a:srgbClr val="91612F"/>
                </a:solidFill>
                <a:latin typeface="Assistant Regular"/>
              </a:rPr>
              <a:t>-forum-</a:t>
            </a:r>
            <a:r>
              <a:rPr lang="en-US" sz="3299" dirty="0" err="1">
                <a:solidFill>
                  <a:srgbClr val="91612F"/>
                </a:solidFill>
                <a:latin typeface="Assistant Regular"/>
              </a:rPr>
              <a:t>kulturnoyi</a:t>
            </a:r>
            <a:r>
              <a:rPr lang="en-US" sz="3299" dirty="0">
                <a:solidFill>
                  <a:srgbClr val="91612F"/>
                </a:solidFill>
                <a:latin typeface="Assistant Regular"/>
              </a:rPr>
              <a:t>-</a:t>
            </a:r>
            <a:r>
              <a:rPr lang="en-US" sz="3299" dirty="0" err="1">
                <a:solidFill>
                  <a:srgbClr val="91612F"/>
                </a:solidFill>
                <a:latin typeface="Assistant Regular"/>
              </a:rPr>
              <a:t>dyplomatiyi</a:t>
            </a:r>
            <a:r>
              <a:rPr lang="en-US" sz="3299" dirty="0">
                <a:solidFill>
                  <a:srgbClr val="91612F"/>
                </a:solidFill>
                <a:latin typeface="Assistant Regular"/>
              </a:rPr>
              <a:t>/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264572" y="8257069"/>
            <a:ext cx="3605116" cy="3552678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028700" y="1056617"/>
            <a:ext cx="14668440" cy="36690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00"/>
              </a:lnSpc>
            </a:pPr>
            <a:r>
              <a:rPr lang="en-US" sz="5700">
                <a:solidFill>
                  <a:srgbClr val="91612F"/>
                </a:solidFill>
                <a:latin typeface="Linux Biolinum"/>
              </a:rPr>
              <a:t>Державна культурна політика визначається як сукупність принципів і норм, якими керується держава в своїй діяльності зі збереження, розвитку та поширення культури.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6020414" y="1028700"/>
            <a:ext cx="1238886" cy="1192839"/>
            <a:chOff x="0" y="0"/>
            <a:chExt cx="1651848" cy="1590452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651848" cy="1590452"/>
            </a:xfrm>
            <a:prstGeom prst="rect">
              <a:avLst/>
            </a:prstGeom>
          </p:spPr>
        </p:pic>
        <p:sp>
          <p:nvSpPr>
            <p:cNvPr id="6" name="TextBox 6"/>
            <p:cNvSpPr txBox="1"/>
            <p:nvPr/>
          </p:nvSpPr>
          <p:spPr>
            <a:xfrm>
              <a:off x="417016" y="414172"/>
              <a:ext cx="665416" cy="7779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00"/>
                </a:lnSpc>
                <a:spcBef>
                  <a:spcPct val="0"/>
                </a:spcBef>
              </a:pPr>
              <a:r>
                <a:rPr lang="en-US" sz="4200">
                  <a:solidFill>
                    <a:srgbClr val="FFFCF7"/>
                  </a:solidFill>
                  <a:latin typeface="Linux Biolinum Bold Italics"/>
                </a:rPr>
                <a:t>ef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824508" y="1234732"/>
            <a:ext cx="7210232" cy="730318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264572" y="8257069"/>
            <a:ext cx="3605116" cy="3552678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028700" y="1803509"/>
            <a:ext cx="13400923" cy="53105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19"/>
              </a:lnSpc>
            </a:pPr>
            <a:r>
              <a:rPr lang="en-US" sz="4299">
                <a:solidFill>
                  <a:srgbClr val="D4813E"/>
                </a:solidFill>
                <a:latin typeface="Assistant Regular Bold"/>
              </a:rPr>
              <a:t>Зовнішня</a:t>
            </a:r>
            <a:r>
              <a:rPr lang="en-US" sz="4299">
                <a:solidFill>
                  <a:srgbClr val="D4813E"/>
                </a:solidFill>
                <a:latin typeface="Assistant Regular"/>
              </a:rPr>
              <a:t> </a:t>
            </a:r>
            <a:r>
              <a:rPr lang="en-US" sz="4299">
                <a:solidFill>
                  <a:srgbClr val="D4813E"/>
                </a:solidFill>
                <a:latin typeface="Assistant Regular Bold"/>
              </a:rPr>
              <a:t>культурна</a:t>
            </a:r>
            <a:r>
              <a:rPr lang="en-US" sz="4299">
                <a:solidFill>
                  <a:srgbClr val="D4813E"/>
                </a:solidFill>
                <a:latin typeface="Assistant Regular"/>
              </a:rPr>
              <a:t> </a:t>
            </a:r>
            <a:r>
              <a:rPr lang="en-US" sz="4299">
                <a:solidFill>
                  <a:srgbClr val="D4813E"/>
                </a:solidFill>
                <a:latin typeface="Assistant Regular Bold"/>
              </a:rPr>
              <a:t>політика</a:t>
            </a:r>
            <a:r>
              <a:rPr lang="en-US" sz="4299">
                <a:solidFill>
                  <a:srgbClr val="D4813E"/>
                </a:solidFill>
                <a:latin typeface="Assistant Regular"/>
              </a:rPr>
              <a:t> — це комплекс заходів, які держава розробляє та здійснює на міжнародному рівні для популяризації  національної мови й культури за кордоном і задля створення сприятливої зовнішньополітичної кон’юнктури, що дає змогу ефективно реалізовувати зовнішню політику. 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16020414" y="1028700"/>
            <a:ext cx="1238886" cy="1192839"/>
            <a:chOff x="0" y="0"/>
            <a:chExt cx="1651848" cy="1590452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651848" cy="1590452"/>
            </a:xfrm>
            <a:prstGeom prst="rect">
              <a:avLst/>
            </a:prstGeom>
          </p:spPr>
        </p:pic>
        <p:sp>
          <p:nvSpPr>
            <p:cNvPr id="7" name="TextBox 7"/>
            <p:cNvSpPr txBox="1"/>
            <p:nvPr/>
          </p:nvSpPr>
          <p:spPr>
            <a:xfrm>
              <a:off x="417016" y="414172"/>
              <a:ext cx="665416" cy="7779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00"/>
                </a:lnSpc>
                <a:spcBef>
                  <a:spcPct val="0"/>
                </a:spcBef>
              </a:pPr>
              <a:r>
                <a:rPr lang="en-US" sz="4200">
                  <a:solidFill>
                    <a:srgbClr val="FFFCF7"/>
                  </a:solidFill>
                  <a:latin typeface="Linux Biolinum Bold Italics"/>
                </a:rPr>
                <a:t>ef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29531" y="7925392"/>
            <a:ext cx="4197240" cy="4041236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819365" y="2826384"/>
            <a:ext cx="5696994" cy="47390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200"/>
              </a:lnSpc>
            </a:pPr>
            <a:r>
              <a:rPr lang="en-US" sz="6200">
                <a:solidFill>
                  <a:srgbClr val="91612F"/>
                </a:solidFill>
                <a:latin typeface="Linux Biolinum"/>
              </a:rPr>
              <a:t>Зовнішня культурна політика має три взаємопов’язані цілі: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1394146" y="2357781"/>
            <a:ext cx="6286896" cy="16630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>
                <a:solidFill>
                  <a:srgbClr val="91612F"/>
                </a:solidFill>
                <a:latin typeface="Assistant Regular"/>
              </a:rPr>
              <a:t>просування позитивного образу держави за кордоном, для досягнення чого як особливий інструмент використову- ють культуру, її цінності та зв’язки;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400000" flipH="1">
            <a:off x="10050182" y="2299954"/>
            <a:ext cx="459346" cy="1256916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9857387" y="2424658"/>
            <a:ext cx="1084772" cy="11503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500"/>
              </a:lnSpc>
            </a:pPr>
            <a:r>
              <a:rPr lang="en-US" sz="8500">
                <a:solidFill>
                  <a:srgbClr val="91612F"/>
                </a:solidFill>
                <a:latin typeface="Linux Biolinum"/>
              </a:rPr>
              <a:t>01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1394146" y="4596698"/>
            <a:ext cx="6286896" cy="16154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20"/>
              </a:lnSpc>
            </a:pPr>
            <a:r>
              <a:rPr lang="en-US" sz="2300">
                <a:solidFill>
                  <a:srgbClr val="91612F"/>
                </a:solidFill>
                <a:latin typeface="Assistant Regular"/>
              </a:rPr>
              <a:t>створення сприятливих умов для виконання політичних, дипломатичних, економічних, інформаційних завдань країни на міжнародній арені; 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400000" flipH="1">
            <a:off x="10050182" y="4515042"/>
            <a:ext cx="459346" cy="1256916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9857387" y="4639746"/>
            <a:ext cx="1084772" cy="11503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500"/>
              </a:lnSpc>
            </a:pPr>
            <a:r>
              <a:rPr lang="en-US" sz="8500">
                <a:solidFill>
                  <a:srgbClr val="91612F"/>
                </a:solidFill>
                <a:latin typeface="Linux Biolinum"/>
              </a:rPr>
              <a:t>02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1394146" y="7015061"/>
            <a:ext cx="6433854" cy="1208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20"/>
              </a:lnSpc>
            </a:pPr>
            <a:r>
              <a:rPr lang="en-US" sz="2300">
                <a:solidFill>
                  <a:srgbClr val="91612F"/>
                </a:solidFill>
                <a:latin typeface="Assistant Regular"/>
              </a:rPr>
              <a:t>розвиток рівноправного та взаємовигідного партнерства з іноземними державами в різноманітних сферах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400000" flipH="1">
            <a:off x="10050182" y="6730130"/>
            <a:ext cx="459346" cy="1256916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9857387" y="6854834"/>
            <a:ext cx="1084772" cy="11503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500"/>
              </a:lnSpc>
            </a:pPr>
            <a:r>
              <a:rPr lang="en-US" sz="8500">
                <a:solidFill>
                  <a:srgbClr val="91612F"/>
                </a:solidFill>
                <a:latin typeface="Linux Biolinum"/>
              </a:rPr>
              <a:t>03</a:t>
            </a: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800000" flipH="1">
            <a:off x="-222130" y="-248092"/>
            <a:ext cx="1691219" cy="462771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623479" y="-1169548"/>
            <a:ext cx="3583276" cy="353115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3630832" y="5924992"/>
            <a:ext cx="7256937" cy="698721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1156149" y="3665222"/>
            <a:ext cx="5219092" cy="3088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8000">
                <a:solidFill>
                  <a:srgbClr val="91612F"/>
                </a:solidFill>
                <a:latin typeface="Linux Biolinum"/>
              </a:rPr>
              <a:t>Завдання культурної політики: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267955" y="2741320"/>
            <a:ext cx="6174357" cy="895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39"/>
              </a:lnSpc>
            </a:pPr>
            <a:r>
              <a:rPr lang="en-US" sz="2599">
                <a:solidFill>
                  <a:srgbClr val="91612F"/>
                </a:solidFill>
                <a:latin typeface="Assistant Regular"/>
              </a:rPr>
              <a:t>сприяння взаєморозумінню між народами через культурні обміни;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400000" flipH="1">
            <a:off x="1923990" y="2299954"/>
            <a:ext cx="459346" cy="1256916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731195" y="2424658"/>
            <a:ext cx="1084772" cy="11503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500"/>
              </a:lnSpc>
            </a:pPr>
            <a:r>
              <a:rPr lang="en-US" sz="8500">
                <a:solidFill>
                  <a:srgbClr val="91612F"/>
                </a:solidFill>
                <a:latin typeface="Linux Biolinum"/>
              </a:rPr>
              <a:t>01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267955" y="4462378"/>
            <a:ext cx="6174357" cy="1884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79"/>
              </a:lnSpc>
            </a:pPr>
            <a:r>
              <a:rPr lang="en-US" sz="2699">
                <a:solidFill>
                  <a:srgbClr val="91612F"/>
                </a:solidFill>
                <a:latin typeface="Assistant Regular"/>
              </a:rPr>
              <a:t>збагачення власної національної культури завдяки залученню до найкращих досягнень людства в цій царині;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400000" flipH="1">
            <a:off x="1923990" y="4515042"/>
            <a:ext cx="459346" cy="1256916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731195" y="4639746"/>
            <a:ext cx="1084772" cy="11503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500"/>
              </a:lnSpc>
            </a:pPr>
            <a:r>
              <a:rPr lang="en-US" sz="8500">
                <a:solidFill>
                  <a:srgbClr val="91612F"/>
                </a:solidFill>
                <a:latin typeface="Linux Biolinum"/>
              </a:rPr>
              <a:t>02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267955" y="7126411"/>
            <a:ext cx="6174357" cy="976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en-US" sz="2799">
                <a:solidFill>
                  <a:srgbClr val="91612F"/>
                </a:solidFill>
                <a:latin typeface="Assistant Regular"/>
              </a:rPr>
              <a:t>збереження культурного розмаїття у світі.</a:t>
            </a:r>
            <a:r>
              <a:rPr lang="en-US" sz="2080">
                <a:solidFill>
                  <a:srgbClr val="91612F"/>
                </a:solidFill>
                <a:latin typeface="Arimo"/>
              </a:rPr>
              <a:t> 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400000" flipH="1">
            <a:off x="1923990" y="6730130"/>
            <a:ext cx="459346" cy="1256916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731195" y="6854834"/>
            <a:ext cx="1084772" cy="11503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500"/>
              </a:lnSpc>
            </a:pPr>
            <a:r>
              <a:rPr lang="en-US" sz="8500">
                <a:solidFill>
                  <a:srgbClr val="91612F"/>
                </a:solidFill>
                <a:latin typeface="Linux Biolinum"/>
              </a:rPr>
              <a:t>03</a:t>
            </a: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800000">
            <a:off x="16592095" y="3981336"/>
            <a:ext cx="4565087" cy="4498686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5400000" flipH="1">
            <a:off x="15715172" y="-2130767"/>
            <a:ext cx="1691219" cy="462771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407208" y="512617"/>
            <a:ext cx="13530469" cy="35972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000"/>
              </a:lnSpc>
            </a:pPr>
            <a:r>
              <a:rPr lang="en-US" sz="7000">
                <a:solidFill>
                  <a:srgbClr val="91612F"/>
                </a:solidFill>
                <a:latin typeface="Linux Biolinum"/>
              </a:rPr>
              <a:t>Основні принципи культуної політики сформовані в Декларації Мехіко з політики в галузі культури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407208" y="7067478"/>
            <a:ext cx="4060885" cy="9611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99"/>
              </a:lnSpc>
            </a:pPr>
            <a:r>
              <a:rPr lang="en-US" sz="2500" spc="125">
                <a:solidFill>
                  <a:srgbClr val="91612F"/>
                </a:solidFill>
                <a:latin typeface="Linux Biolinum"/>
              </a:rPr>
              <a:t>ПРИНЦИП ЄДНОСТІ І РІЗНОМАНІТТЯ КУЛЬТУРИ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 flipH="1">
            <a:off x="1805994" y="5474457"/>
            <a:ext cx="459346" cy="1256916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613199" y="5599161"/>
            <a:ext cx="1084772" cy="11503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500"/>
              </a:lnSpc>
            </a:pPr>
            <a:r>
              <a:rPr lang="en-US" sz="8500">
                <a:solidFill>
                  <a:srgbClr val="91612F"/>
                </a:solidFill>
                <a:latin typeface="Linux Biolinum"/>
              </a:rPr>
              <a:t>01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289578" y="7067478"/>
            <a:ext cx="4060885" cy="9611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99"/>
              </a:lnSpc>
            </a:pPr>
            <a:r>
              <a:rPr lang="en-US" sz="2500" spc="125">
                <a:solidFill>
                  <a:srgbClr val="91612F"/>
                </a:solidFill>
                <a:latin typeface="Linux Biolinum"/>
              </a:rPr>
              <a:t>ПРИНЦИП КУЛЬТУРНОГО ВИМІРУ РОЗВИТКУ ЛЮДСТВА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 flipH="1">
            <a:off x="5866879" y="5474457"/>
            <a:ext cx="459346" cy="1256916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5468093" y="5599161"/>
            <a:ext cx="1084772" cy="11503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500"/>
              </a:lnSpc>
            </a:pPr>
            <a:r>
              <a:rPr lang="en-US" sz="8500">
                <a:solidFill>
                  <a:srgbClr val="91612F"/>
                </a:solidFill>
                <a:latin typeface="Linux Biolinum"/>
              </a:rPr>
              <a:t>02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662028" y="7225016"/>
            <a:ext cx="4060885" cy="6460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99"/>
              </a:lnSpc>
            </a:pPr>
            <a:r>
              <a:rPr lang="en-US" sz="2500" spc="125">
                <a:solidFill>
                  <a:srgbClr val="91612F"/>
                </a:solidFill>
                <a:latin typeface="Linux Biolinum"/>
              </a:rPr>
              <a:t>ПРИНЦИП КУЛЬТУРНОЇ ДЕМОКРАТІЇ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 flipH="1">
            <a:off x="10323896" y="5474457"/>
            <a:ext cx="459346" cy="1256916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9790385" y="5599161"/>
            <a:ext cx="1084772" cy="11503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500"/>
              </a:lnSpc>
            </a:pPr>
            <a:r>
              <a:rPr lang="en-US" sz="8500">
                <a:solidFill>
                  <a:srgbClr val="91612F"/>
                </a:solidFill>
                <a:latin typeface="Linux Biolinum"/>
              </a:rPr>
              <a:t>03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723850">
            <a:off x="13554742" y="-3183869"/>
            <a:ext cx="7256937" cy="698721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800000">
            <a:off x="11440369" y="-2249343"/>
            <a:ext cx="4565087" cy="4498686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13848594" y="7077003"/>
            <a:ext cx="4313724" cy="8708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30"/>
              </a:lnSpc>
              <a:spcBef>
                <a:spcPct val="0"/>
              </a:spcBef>
            </a:pPr>
            <a:r>
              <a:rPr lang="en-US" sz="3330">
                <a:solidFill>
                  <a:srgbClr val="91612F"/>
                </a:solidFill>
                <a:latin typeface="Linux Biolinum"/>
              </a:rPr>
              <a:t>Міжнародна культурна</a:t>
            </a:r>
          </a:p>
          <a:p>
            <a:pPr algn="ctr">
              <a:lnSpc>
                <a:spcPts val="3330"/>
              </a:lnSpc>
              <a:spcBef>
                <a:spcPct val="0"/>
              </a:spcBef>
            </a:pPr>
            <a:r>
              <a:rPr lang="en-US" sz="3330">
                <a:solidFill>
                  <a:srgbClr val="91612F"/>
                </a:solidFill>
                <a:latin typeface="Linux Biolinum"/>
              </a:rPr>
              <a:t> співпраця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4190590" y="5599161"/>
            <a:ext cx="1084772" cy="11503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500"/>
              </a:lnSpc>
            </a:pPr>
            <a:r>
              <a:rPr lang="en-US" sz="8500">
                <a:solidFill>
                  <a:srgbClr val="91612F"/>
                </a:solidFill>
                <a:latin typeface="Linux Biolinum"/>
              </a:rPr>
              <a:t>04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-2043424" y="-3858818"/>
            <a:ext cx="7256937" cy="698721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400000" flipH="1">
            <a:off x="15572615" y="-1736148"/>
            <a:ext cx="1691219" cy="462771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418225" y="-267901"/>
            <a:ext cx="3583276" cy="3531156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6315075" y="183678"/>
            <a:ext cx="5657850" cy="5657850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D1B2A0"/>
            </a:solidFill>
          </p:spPr>
        </p:sp>
      </p:grpSp>
      <p:sp>
        <p:nvSpPr>
          <p:cNvPr id="7" name="AutoShape 7"/>
          <p:cNvSpPr/>
          <p:nvPr/>
        </p:nvSpPr>
        <p:spPr>
          <a:xfrm rot="8602716">
            <a:off x="5016790" y="5483603"/>
            <a:ext cx="2020782" cy="0"/>
          </a:xfrm>
          <a:prstGeom prst="line">
            <a:avLst/>
          </a:prstGeom>
          <a:ln w="47625" cap="rnd">
            <a:solidFill>
              <a:srgbClr val="91612F"/>
            </a:solidFill>
            <a:prstDash val="solid"/>
            <a:headEnd type="none" w="sm" len="sm"/>
            <a:tailEnd type="triangle" w="lg" len="med"/>
          </a:ln>
        </p:spPr>
      </p:sp>
      <p:grpSp>
        <p:nvGrpSpPr>
          <p:cNvPr id="8" name="Group 8"/>
          <p:cNvGrpSpPr/>
          <p:nvPr/>
        </p:nvGrpSpPr>
        <p:grpSpPr>
          <a:xfrm>
            <a:off x="1731809" y="5507416"/>
            <a:ext cx="3903534" cy="3903534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D1B2A0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6852425" y="1621502"/>
            <a:ext cx="5958696" cy="19932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00"/>
              </a:lnSpc>
            </a:pPr>
            <a:r>
              <a:rPr lang="en-US" sz="7600">
                <a:solidFill>
                  <a:srgbClr val="91612F"/>
                </a:solidFill>
                <a:latin typeface="Linux Biolinum"/>
              </a:rPr>
              <a:t>Культурна дипломатія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368084" y="6535575"/>
            <a:ext cx="2630984" cy="1780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91612F"/>
                </a:solidFill>
                <a:latin typeface="Open Sans Light"/>
              </a:rPr>
              <a:t>І</a:t>
            </a:r>
            <a:r>
              <a:rPr lang="en-US" sz="3399">
                <a:solidFill>
                  <a:srgbClr val="91612F"/>
                </a:solidFill>
                <a:latin typeface="Open Sans Light Bold"/>
              </a:rPr>
              <a:t>нструмент 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91612F"/>
                </a:solidFill>
                <a:latin typeface="Open Sans Light Bold"/>
              </a:rPr>
              <a:t>культурної 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91612F"/>
                </a:solidFill>
                <a:latin typeface="Open Sans Light Bold"/>
              </a:rPr>
              <a:t>політики </a:t>
            </a:r>
          </a:p>
        </p:txBody>
      </p:sp>
      <p:sp>
        <p:nvSpPr>
          <p:cNvPr id="12" name="AutoShape 12"/>
          <p:cNvSpPr/>
          <p:nvPr/>
        </p:nvSpPr>
        <p:spPr>
          <a:xfrm rot="2198576">
            <a:off x="11249843" y="5483603"/>
            <a:ext cx="2392079" cy="0"/>
          </a:xfrm>
          <a:prstGeom prst="line">
            <a:avLst/>
          </a:prstGeom>
          <a:ln w="47625" cap="rnd">
            <a:solidFill>
              <a:srgbClr val="91612F"/>
            </a:solidFill>
            <a:prstDash val="solid"/>
            <a:headEnd type="none" w="sm" len="sm"/>
            <a:tailEnd type="triangle" w="lg" len="med"/>
          </a:ln>
        </p:spPr>
      </p:sp>
      <p:grpSp>
        <p:nvGrpSpPr>
          <p:cNvPr id="13" name="Group 13"/>
          <p:cNvGrpSpPr/>
          <p:nvPr/>
        </p:nvGrpSpPr>
        <p:grpSpPr>
          <a:xfrm>
            <a:off x="12811121" y="5716285"/>
            <a:ext cx="3903534" cy="3903534"/>
            <a:chOff x="0" y="0"/>
            <a:chExt cx="6350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D1B2A0"/>
            </a:solidFill>
          </p:spPr>
        </p:sp>
      </p:grpSp>
      <p:sp>
        <p:nvSpPr>
          <p:cNvPr id="15" name="TextBox 15"/>
          <p:cNvSpPr txBox="1"/>
          <p:nvPr/>
        </p:nvSpPr>
        <p:spPr>
          <a:xfrm>
            <a:off x="13430429" y="6535575"/>
            <a:ext cx="2664916" cy="1780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91612F"/>
                </a:solidFill>
                <a:latin typeface="Open Sans Light Bold"/>
              </a:rPr>
              <a:t>В межах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91612F"/>
                </a:solidFill>
                <a:latin typeface="Open Sans Light Bold"/>
              </a:rPr>
              <a:t>публічної 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91612F"/>
                </a:solidFill>
                <a:latin typeface="Open Sans Light Bold"/>
              </a:rPr>
              <a:t>дипломатії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469089" y="3051472"/>
            <a:ext cx="8255735" cy="43736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19"/>
              </a:lnSpc>
            </a:pPr>
            <a:r>
              <a:rPr lang="en-US" sz="4156" spc="41">
                <a:solidFill>
                  <a:srgbClr val="D4813E"/>
                </a:solidFill>
                <a:latin typeface="Assistant Regular"/>
              </a:rPr>
              <a:t>Культурна дипломатія як «досягнення цілей зовнішньої політики через культурну комунікацію чи інші дипломатичні активності, пов’язані з культурою»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3518030">
            <a:off x="7704445" y="-4449083"/>
            <a:ext cx="7256937" cy="698721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 t="11673" b="17255"/>
          <a:stretch>
            <a:fillRect/>
          </a:stretch>
        </p:blipFill>
        <p:spPr>
          <a:xfrm>
            <a:off x="9975291" y="1573875"/>
            <a:ext cx="6696747" cy="713925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10800000" flipH="1">
            <a:off x="-222130" y="-248092"/>
            <a:ext cx="1691219" cy="462771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623479" y="-1169548"/>
            <a:ext cx="3583276" cy="353115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29531" y="7925392"/>
            <a:ext cx="4197240" cy="4041236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028700" y="4176395"/>
            <a:ext cx="6487659" cy="20675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900"/>
              </a:lnSpc>
            </a:pPr>
            <a:r>
              <a:rPr lang="en-US" sz="7900">
                <a:solidFill>
                  <a:srgbClr val="91612F"/>
                </a:solidFill>
                <a:latin typeface="Linux Biolinum"/>
              </a:rPr>
              <a:t>«Культурна дипломатія»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1394146" y="499906"/>
            <a:ext cx="5074489" cy="24285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20"/>
              </a:lnSpc>
            </a:pPr>
            <a:r>
              <a:rPr lang="en-US" sz="2300">
                <a:solidFill>
                  <a:srgbClr val="91612F"/>
                </a:solidFill>
                <a:latin typeface="Assistant Regular"/>
              </a:rPr>
              <a:t>М. Каммінґс (Milton C. Cummings), — це обмін ідеями, інформацією, цінностями, традиціями й іншими аспектами культури, які можуть сприяти покращенню взаєморозуміння між народами. 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400000" flipH="1">
            <a:off x="9964109" y="629915"/>
            <a:ext cx="459346" cy="1256916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9737469" y="738905"/>
            <a:ext cx="1084772" cy="11503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500"/>
              </a:lnSpc>
            </a:pPr>
            <a:r>
              <a:rPr lang="en-US" sz="8500">
                <a:solidFill>
                  <a:srgbClr val="91612F"/>
                </a:solidFill>
                <a:latin typeface="Linux Biolinum"/>
              </a:rPr>
              <a:t>01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1394146" y="3431678"/>
            <a:ext cx="5074489" cy="2267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39"/>
              </a:lnSpc>
            </a:pPr>
            <a:r>
              <a:rPr lang="en-US" sz="2599">
                <a:solidFill>
                  <a:srgbClr val="91612F"/>
                </a:solidFill>
                <a:latin typeface="Assistant Regular"/>
              </a:rPr>
              <a:t>Ф. Тейлор (Philip M. Taylor) -  політична діяльність, яка служить національним інтересам «під прикриттям культури».</a:t>
            </a:r>
            <a:r>
              <a:rPr lang="en-US" sz="1580">
                <a:solidFill>
                  <a:srgbClr val="91612F"/>
                </a:solidFill>
                <a:latin typeface="Arimo"/>
              </a:rPr>
              <a:t> 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400000" flipH="1">
            <a:off x="9964109" y="3731152"/>
            <a:ext cx="459346" cy="1256916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9737469" y="3763444"/>
            <a:ext cx="1084772" cy="11503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500"/>
              </a:lnSpc>
            </a:pPr>
            <a:r>
              <a:rPr lang="en-US" sz="8500">
                <a:solidFill>
                  <a:srgbClr val="91612F"/>
                </a:solidFill>
                <a:latin typeface="Linux Biolinum"/>
              </a:rPr>
              <a:t>02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1394146" y="6485696"/>
            <a:ext cx="5074489" cy="2267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39"/>
              </a:lnSpc>
            </a:pPr>
            <a:r>
              <a:rPr lang="en-US" sz="2599">
                <a:solidFill>
                  <a:srgbClr val="91612F"/>
                </a:solidFill>
                <a:latin typeface="Assistant Regular"/>
              </a:rPr>
              <a:t>Ф. Баргурн (Frederick С. Barghoorn)  «маніпулювання культурними матеріалами й кадрами з пропагандистською метою»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400000" flipH="1">
            <a:off x="10050182" y="6730130"/>
            <a:ext cx="459346" cy="1256916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9857387" y="6854834"/>
            <a:ext cx="1084772" cy="11503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500"/>
              </a:lnSpc>
            </a:pPr>
            <a:r>
              <a:rPr lang="en-US" sz="8500">
                <a:solidFill>
                  <a:srgbClr val="91612F"/>
                </a:solidFill>
                <a:latin typeface="Linux Biolinum"/>
              </a:rPr>
              <a:t>03</a:t>
            </a: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800000" flipH="1">
            <a:off x="-222130" y="-248092"/>
            <a:ext cx="1691219" cy="462771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623479" y="-1169548"/>
            <a:ext cx="3583276" cy="353115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491</Words>
  <Application>Microsoft Macintosh PowerPoint</Application>
  <PresentationFormat>Custom</PresentationFormat>
  <Paragraphs>80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Assistant Regular Bold</vt:lpstr>
      <vt:lpstr>Linux Biolinum Bold Italics</vt:lpstr>
      <vt:lpstr>Linux Biolinum</vt:lpstr>
      <vt:lpstr>Calibri</vt:lpstr>
      <vt:lpstr>Open Sans Light</vt:lpstr>
      <vt:lpstr>Arial</vt:lpstr>
      <vt:lpstr>Open Sans Light Bold</vt:lpstr>
      <vt:lpstr>Arimo</vt:lpstr>
      <vt:lpstr>Assistant Regular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Культурна дипломатія</dc:title>
  <cp:lastModifiedBy>Марта Коновалова</cp:lastModifiedBy>
  <cp:revision>5</cp:revision>
  <dcterms:created xsi:type="dcterms:W3CDTF">2006-08-16T00:00:00Z</dcterms:created>
  <dcterms:modified xsi:type="dcterms:W3CDTF">2022-10-03T06:59:12Z</dcterms:modified>
  <dc:identifier>DAErUVLf_rA</dc:identifier>
</cp:coreProperties>
</file>