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58" r:id="rId5"/>
    <p:sldId id="260" r:id="rId6"/>
    <p:sldId id="261" r:id="rId7"/>
    <p:sldId id="268" r:id="rId8"/>
    <p:sldId id="270" r:id="rId9"/>
    <p:sldId id="263" r:id="rId10"/>
    <p:sldId id="259" r:id="rId11"/>
    <p:sldId id="262" r:id="rId12"/>
    <p:sldId id="269" r:id="rId13"/>
    <p:sldId id="264" r:id="rId14"/>
    <p:sldId id="265" r:id="rId15"/>
    <p:sldId id="26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Спеціальні місії як форма дипломатії</a:t>
            </a:r>
            <a:endParaRPr lang="en-GB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32040" y="1600200"/>
            <a:ext cx="421196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 err="1" smtClean="0"/>
              <a:t>Стаффан</a:t>
            </a:r>
            <a:r>
              <a:rPr lang="uk-UA" sz="2800" dirty="0" smtClean="0"/>
              <a:t> де </a:t>
            </a:r>
            <a:r>
              <a:rPr lang="uk-UA" sz="2800" dirty="0" err="1" smtClean="0"/>
              <a:t>Містура</a:t>
            </a:r>
            <a:r>
              <a:rPr lang="uk-UA" sz="2800" dirty="0" smtClean="0"/>
              <a:t> – спеціальний представник Генсека ООН по Сирії (07.2014-01.2019)</a:t>
            </a:r>
            <a:endParaRPr lang="en-GB" sz="2800" dirty="0"/>
          </a:p>
        </p:txBody>
      </p:sp>
      <p:pic>
        <p:nvPicPr>
          <p:cNvPr id="16386" name="Picture 2" descr="Staffan de Mistura - Supporting Syria Conference (24712904542) - 2016 (cropped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546"/>
            <a:ext cx="4857784" cy="68637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79452"/>
            <a:ext cx="8229600" cy="77854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 smtClean="0"/>
              <a:t>Тоні Блер і представники Квартету з близькосхідного врегулювання</a:t>
            </a:r>
            <a:endParaRPr lang="en-GB" dirty="0"/>
          </a:p>
        </p:txBody>
      </p:sp>
      <p:pic>
        <p:nvPicPr>
          <p:cNvPr id="19458" name="Picture 2" descr="Image result for office of the quartet representative tony blai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795"/>
            <a:ext cx="9144000" cy="60832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спеціальних місій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uk-UA" dirty="0"/>
              <a:t>Політичні</a:t>
            </a:r>
            <a:endParaRPr lang="en-US" sz="2400" dirty="0"/>
          </a:p>
          <a:p>
            <a:pPr lvl="1"/>
            <a:r>
              <a:rPr lang="uk-UA" dirty="0"/>
              <a:t>Торговельно-економічні</a:t>
            </a:r>
            <a:endParaRPr lang="en-US" sz="2400" dirty="0"/>
          </a:p>
          <a:p>
            <a:pPr lvl="1"/>
            <a:r>
              <a:rPr lang="uk-UA" dirty="0"/>
              <a:t>Технічні</a:t>
            </a:r>
            <a:endParaRPr lang="en-US" sz="2400" dirty="0"/>
          </a:p>
          <a:p>
            <a:pPr lvl="1"/>
            <a:r>
              <a:rPr lang="uk-UA" dirty="0"/>
              <a:t>Церемоніальні</a:t>
            </a:r>
            <a:endParaRPr lang="en-US" sz="2400" dirty="0"/>
          </a:p>
          <a:p>
            <a:pPr lvl="1"/>
            <a:r>
              <a:rPr lang="uk-UA" dirty="0"/>
              <a:t>У справах, пов’язаних з військовополоненими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83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1506" name="Picture 2" descr="Image result for obama delegations to mandela funer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4000" cy="52415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2530" name="Picture 2" descr="Image result for translation sign deaf mandela funer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73961"/>
            <a:ext cx="9144000" cy="51458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Закон “Про дипломатичну службу</a:t>
            </a:r>
            <a:r>
              <a:rPr lang="uk-UA" dirty="0" smtClean="0"/>
              <a:t>” (ст.4)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err="1" smtClean="0"/>
              <a:t>“Спеціальні</a:t>
            </a:r>
            <a:r>
              <a:rPr lang="uk-UA" dirty="0" smtClean="0"/>
              <a:t> місії є тимчасовими місіями, що за своїм характером представляють Україну і направляються Україною до іншої держави за її згодою для розгляду з цією державою певних питань або для виконання щодо неї певного </a:t>
            </a:r>
            <a:r>
              <a:rPr lang="uk-UA" dirty="0" err="1" smtClean="0"/>
              <a:t>завдання”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28800"/>
            <a:ext cx="8428314" cy="51125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sz="2800" dirty="0" smtClean="0"/>
              <a:t>Місія Іоанна де </a:t>
            </a:r>
            <a:r>
              <a:rPr lang="uk-UA" sz="2800" dirty="0" err="1" smtClean="0"/>
              <a:t>Плано</a:t>
            </a:r>
            <a:r>
              <a:rPr lang="uk-UA" sz="2800" dirty="0" smtClean="0"/>
              <a:t> </a:t>
            </a:r>
            <a:r>
              <a:rPr lang="uk-UA" sz="2800" dirty="0" err="1" smtClean="0"/>
              <a:t>Карпіні</a:t>
            </a:r>
            <a:r>
              <a:rPr lang="uk-UA" sz="2800" dirty="0" smtClean="0"/>
              <a:t> до Монголії (1245-1247)</a:t>
            </a:r>
            <a:endParaRPr lang="en-GB" sz="2800" dirty="0"/>
          </a:p>
        </p:txBody>
      </p:sp>
      <p:pic>
        <p:nvPicPr>
          <p:cNvPr id="1026" name="Picture 2" descr="Image result for plano carpin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684" y="0"/>
            <a:ext cx="9144000" cy="59493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Етапи еволюції СМ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51304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 smtClean="0"/>
              <a:t>І. Основна форма дипломатії</a:t>
            </a:r>
          </a:p>
          <a:p>
            <a:pPr marL="0" indent="0">
              <a:buNone/>
            </a:pPr>
            <a:r>
              <a:rPr lang="uk-UA" dirty="0" smtClean="0"/>
              <a:t>ІІ. Другорядна форма дипломатії (з ХІ</a:t>
            </a:r>
            <a:r>
              <a:rPr lang="en-US" dirty="0" smtClean="0"/>
              <a:t>V-XV</a:t>
            </a:r>
            <a:r>
              <a:rPr lang="uk-UA" dirty="0" smtClean="0"/>
              <a:t> ст.)</a:t>
            </a:r>
          </a:p>
          <a:p>
            <a:pPr lvl="1"/>
            <a:r>
              <a:rPr lang="uk-UA" dirty="0" smtClean="0"/>
              <a:t>Церемоніальні місії</a:t>
            </a:r>
          </a:p>
          <a:p>
            <a:pPr lvl="1"/>
            <a:r>
              <a:rPr lang="uk-UA" dirty="0" smtClean="0"/>
              <a:t>На чолі з високопосадовцями</a:t>
            </a:r>
          </a:p>
          <a:p>
            <a:pPr marL="0" indent="0">
              <a:buNone/>
            </a:pPr>
            <a:r>
              <a:rPr lang="uk-UA" dirty="0" smtClean="0"/>
              <a:t>ІІІ. Зростання ролі СМ у ХХ </a:t>
            </a:r>
            <a:r>
              <a:rPr lang="uk-UA" dirty="0" err="1" smtClean="0"/>
              <a:t>ст</a:t>
            </a:r>
            <a:r>
              <a:rPr lang="uk-UA" dirty="0" smtClean="0"/>
              <a:t>:</a:t>
            </a:r>
            <a:endParaRPr lang="en-US" dirty="0" smtClean="0"/>
          </a:p>
          <a:p>
            <a:pPr lvl="1"/>
            <a:r>
              <a:rPr lang="uk-UA" dirty="0" smtClean="0"/>
              <a:t>Розвиток авіації</a:t>
            </a:r>
          </a:p>
          <a:p>
            <a:pPr lvl="1"/>
            <a:r>
              <a:rPr lang="uk-UA" dirty="0" smtClean="0"/>
              <a:t>Можливість для «дипломатії спеціалістів»</a:t>
            </a:r>
          </a:p>
          <a:p>
            <a:pPr lvl="1"/>
            <a:r>
              <a:rPr lang="uk-UA" dirty="0" smtClean="0"/>
              <a:t>Зростання кількості держав, які не мали між собою </a:t>
            </a:r>
            <a:r>
              <a:rPr lang="uk-UA" dirty="0" err="1" smtClean="0"/>
              <a:t>диппредставництв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274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48064" y="1600200"/>
            <a:ext cx="381642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 smtClean="0"/>
              <a:t>Гаррі Гопкінс </a:t>
            </a:r>
            <a:r>
              <a:rPr lang="uk-UA" sz="2400" dirty="0" smtClean="0"/>
              <a:t>(1890-1946) – радник президента США з питань зовнішньої політики</a:t>
            </a:r>
            <a:endParaRPr lang="en-GB" sz="2400" dirty="0"/>
          </a:p>
        </p:txBody>
      </p:sp>
      <p:pic>
        <p:nvPicPr>
          <p:cNvPr id="15362" name="Picture 2" descr="Harry Lloyd Hopkin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72098" cy="68922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7410" name="Picture 2" descr="Image result for куч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86248" cy="4286248"/>
          </a:xfrm>
          <a:prstGeom prst="rect">
            <a:avLst/>
          </a:prstGeom>
          <a:noFill/>
        </p:spPr>
      </p:pic>
      <p:pic>
        <p:nvPicPr>
          <p:cNvPr id="17412" name="Picture 4" descr="Image result for євген марчу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9" y="3186285"/>
            <a:ext cx="5929322" cy="36717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434" name="Picture 2" descr="Image result for мінський проце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0119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53" y="0"/>
            <a:ext cx="8608493" cy="5733256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5805264"/>
            <a:ext cx="8229600" cy="9361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sz="2800" dirty="0" smtClean="0"/>
              <a:t>Спеціальний посланник КНР на Близькому Сході Гонг </a:t>
            </a:r>
            <a:r>
              <a:rPr lang="uk-UA" sz="2800" dirty="0" err="1" smtClean="0"/>
              <a:t>Сяошень</a:t>
            </a:r>
            <a:r>
              <a:rPr lang="uk-UA" sz="2800" dirty="0" smtClean="0"/>
              <a:t> і прем’єр-міністр Палестини Рамі </a:t>
            </a:r>
            <a:r>
              <a:rPr lang="uk-UA" sz="2800" dirty="0" err="1" smtClean="0"/>
              <a:t>Хамдалла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3872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Риси спеціальних місій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7638"/>
            <a:ext cx="8712968" cy="4708525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uk-UA" dirty="0"/>
              <a:t>Тимчасовий характер </a:t>
            </a:r>
            <a:r>
              <a:rPr lang="uk-UA" dirty="0" smtClean="0"/>
              <a:t>(на відміну </a:t>
            </a:r>
            <a:r>
              <a:rPr lang="uk-UA" dirty="0"/>
              <a:t>від постійних </a:t>
            </a:r>
            <a:r>
              <a:rPr lang="uk-UA" dirty="0" err="1" smtClean="0"/>
              <a:t>дипустанов</a:t>
            </a:r>
            <a:r>
              <a:rPr lang="uk-UA" dirty="0" smtClean="0"/>
              <a:t>).</a:t>
            </a:r>
            <a:endParaRPr lang="en-US" dirty="0"/>
          </a:p>
          <a:p>
            <a:pPr lvl="0"/>
            <a:r>
              <a:rPr lang="uk-UA" dirty="0"/>
              <a:t>Представляє державу </a:t>
            </a:r>
            <a:r>
              <a:rPr lang="uk-UA" dirty="0" smtClean="0"/>
              <a:t>(на відміну </a:t>
            </a:r>
            <a:r>
              <a:rPr lang="uk-UA" dirty="0"/>
              <a:t>від парламентських делегацій, спортивних, культурних делегацій: вони не говорять від імені держави, навіть якщо держава їх </a:t>
            </a:r>
            <a:r>
              <a:rPr lang="uk-UA" dirty="0" smtClean="0"/>
              <a:t>фінансує).</a:t>
            </a:r>
            <a:endParaRPr lang="en-US" dirty="0"/>
          </a:p>
          <a:p>
            <a:pPr lvl="0"/>
            <a:r>
              <a:rPr lang="uk-UA" dirty="0" err="1" smtClean="0"/>
              <a:t>Конкретноцільовий</a:t>
            </a:r>
            <a:r>
              <a:rPr lang="uk-UA" dirty="0" smtClean="0"/>
              <a:t> </a:t>
            </a:r>
            <a:r>
              <a:rPr lang="uk-UA" dirty="0"/>
              <a:t>характер </a:t>
            </a:r>
            <a:r>
              <a:rPr lang="uk-UA" dirty="0" smtClean="0"/>
              <a:t>місії (мають певне завдання)</a:t>
            </a:r>
            <a:endParaRPr lang="en-US" dirty="0"/>
          </a:p>
          <a:p>
            <a:pPr lvl="0"/>
            <a:r>
              <a:rPr lang="uk-UA" dirty="0"/>
              <a:t>Згода держави перебування, попередньо отримана дипломатичними або іншими шляхами.</a:t>
            </a:r>
            <a:endParaRPr lang="en-US" dirty="0"/>
          </a:p>
          <a:p>
            <a:pPr lvl="0"/>
            <a:r>
              <a:rPr lang="uk-UA" dirty="0" smtClean="0"/>
              <a:t>Ст.6 К’69: </a:t>
            </a:r>
            <a:r>
              <a:rPr lang="uk-UA" dirty="0"/>
              <a:t>дві або більше держав можуть направити одну спільну місію до третьої держави для спільного розгляду питання, що становить спільний інтерес. Ст.18: необхідно явно виражена згода третьої держави на прийняття цієї місії, причому така згода може в будь-який час бути </a:t>
            </a:r>
            <a:r>
              <a:rPr lang="uk-UA" dirty="0" smtClean="0"/>
              <a:t>анульована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69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877272"/>
            <a:ext cx="8229600" cy="792088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Місія </a:t>
            </a:r>
            <a:r>
              <a:rPr lang="uk-UA" dirty="0" err="1" smtClean="0"/>
              <a:t>Кокса</a:t>
            </a:r>
            <a:r>
              <a:rPr lang="uk-UA" dirty="0" smtClean="0"/>
              <a:t> – Кваснєвського (05.2012-06.2014)</a:t>
            </a:r>
            <a:endParaRPr lang="en-GB" dirty="0"/>
          </a:p>
        </p:txBody>
      </p:sp>
      <p:pic>
        <p:nvPicPr>
          <p:cNvPr id="20482" name="Picture 2" descr="Image result for кокс квасьневски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768" y="0"/>
            <a:ext cx="9144000" cy="60449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1941</TotalTime>
  <Words>285</Words>
  <Application>Microsoft Office PowerPoint</Application>
  <PresentationFormat>On-screen Show (4:3)</PresentationFormat>
  <Paragraphs>39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Спеціальні місії як форма дипломатії</vt:lpstr>
      <vt:lpstr>PowerPoint Presentation</vt:lpstr>
      <vt:lpstr>Етапи еволюції СМ</vt:lpstr>
      <vt:lpstr>PowerPoint Presentation</vt:lpstr>
      <vt:lpstr>PowerPoint Presentation</vt:lpstr>
      <vt:lpstr>PowerPoint Presentation</vt:lpstr>
      <vt:lpstr>PowerPoint Presentation</vt:lpstr>
      <vt:lpstr>Риси спеціальних місій</vt:lpstr>
      <vt:lpstr>PowerPoint Presentation</vt:lpstr>
      <vt:lpstr>PowerPoint Presentation</vt:lpstr>
      <vt:lpstr>PowerPoint Presentation</vt:lpstr>
      <vt:lpstr>Види спеціальних місій</vt:lpstr>
      <vt:lpstr>PowerPoint Presentation</vt:lpstr>
      <vt:lpstr>PowerPoint Presentation</vt:lpstr>
      <vt:lpstr>Закон “Про дипломатичну службу” (ст.4)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Спеціальні місії як форма дипломатії</dc:title>
  <dc:creator>admin</dc:creator>
  <cp:lastModifiedBy>Roman</cp:lastModifiedBy>
  <cp:revision>44</cp:revision>
  <dcterms:created xsi:type="dcterms:W3CDTF">2018-11-25T22:33:31Z</dcterms:created>
  <dcterms:modified xsi:type="dcterms:W3CDTF">2019-11-12T07:36:25Z</dcterms:modified>
</cp:coreProperties>
</file>