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C88CA-5B49-4364-840B-A33CBF2874E8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CE49-AD93-475A-BC5F-2D0242400A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Теорія раціонального вибору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Стратегічне мислення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Гіпотеза про раціональність агентів міжнародної політики є ключовою для стратегічного планування. Чи це так?</a:t>
            </a:r>
          </a:p>
          <a:p>
            <a:r>
              <a:rPr lang="uk-UA" dirty="0" smtClean="0"/>
              <a:t>Суб’єктивні фактори; випадковості; відхилення від оптимальних рішень</a:t>
            </a:r>
          </a:p>
          <a:p>
            <a:r>
              <a:rPr lang="uk-UA" dirty="0" smtClean="0"/>
              <a:t>Раціональність можна припускати, якщо а) працює закон великих чисел; б) інтереси є достатньо абстрактними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Математичне сподівання:</a:t>
            </a:r>
          </a:p>
          <a:p>
            <a:r>
              <a:rPr lang="uk-UA" dirty="0" smtClean="0"/>
              <a:t>Формула </a:t>
            </a:r>
            <a:r>
              <a:rPr lang="uk-UA" dirty="0"/>
              <a:t>математичного сподівання:</a:t>
            </a:r>
            <a:endParaRPr lang="en-US" dirty="0"/>
          </a:p>
          <a:p>
            <a:pPr>
              <a:buNone/>
            </a:pPr>
            <a:r>
              <a:rPr lang="en-US" i="1" dirty="0"/>
              <a:t>E</a:t>
            </a:r>
            <a:r>
              <a:rPr lang="ru-RU" i="1" dirty="0"/>
              <a:t> = ∑</a:t>
            </a:r>
            <a:r>
              <a:rPr lang="en-US" i="1" dirty="0" err="1"/>
              <a:t>x</a:t>
            </a:r>
            <a:r>
              <a:rPr lang="en-US" i="1" baseline="-25000" dirty="0" err="1"/>
              <a:t>i</a:t>
            </a:r>
            <a:r>
              <a:rPr lang="en-US" i="1" dirty="0" err="1"/>
              <a:t>p</a:t>
            </a:r>
            <a:r>
              <a:rPr lang="en-US" i="1" baseline="-25000" dirty="0" err="1"/>
              <a:t>i</a:t>
            </a:r>
            <a:endParaRPr lang="en-US" dirty="0"/>
          </a:p>
          <a:p>
            <a:pPr>
              <a:buNone/>
            </a:pPr>
            <a:r>
              <a:rPr lang="uk-UA" i="1" dirty="0"/>
              <a:t>де</a:t>
            </a:r>
            <a:endParaRPr lang="en-US" dirty="0"/>
          </a:p>
          <a:p>
            <a:pPr>
              <a:buNone/>
            </a:pPr>
            <a:r>
              <a:rPr lang="en-US" i="1" dirty="0"/>
              <a:t>E</a:t>
            </a:r>
            <a:r>
              <a:rPr lang="ru-RU" i="1" dirty="0"/>
              <a:t> – </a:t>
            </a:r>
            <a:r>
              <a:rPr lang="uk-UA" i="1" dirty="0"/>
              <a:t>математичне сподівання,</a:t>
            </a:r>
            <a:endParaRPr lang="en-US" dirty="0"/>
          </a:p>
          <a:p>
            <a:pPr>
              <a:buNone/>
            </a:pPr>
            <a:r>
              <a:rPr lang="uk-UA" i="1" dirty="0"/>
              <a:t>х – кількісний результат події,</a:t>
            </a:r>
            <a:endParaRPr lang="en-US" dirty="0"/>
          </a:p>
          <a:p>
            <a:pPr>
              <a:buNone/>
            </a:pPr>
            <a:r>
              <a:rPr lang="en-US" i="1" dirty="0"/>
              <a:t>p</a:t>
            </a:r>
            <a:r>
              <a:rPr lang="ru-RU" i="1" dirty="0"/>
              <a:t> – </a:t>
            </a:r>
            <a:r>
              <a:rPr lang="uk-UA" i="1" dirty="0"/>
              <a:t>ймовірність події.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Відхилення від математичного сподівання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Люди відхиляються від раціонального вибору, навіть коли вміють підраховувати математичне сподівання</a:t>
            </a:r>
          </a:p>
          <a:p>
            <a:r>
              <a:rPr lang="uk-UA" dirty="0" smtClean="0"/>
              <a:t>Санкт-Петербурзький парадокс</a:t>
            </a:r>
          </a:p>
          <a:p>
            <a:endParaRPr lang="uk-U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очікуваної корисності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U</a:t>
            </a:r>
            <a:r>
              <a:rPr lang="uk-UA" i="1" dirty="0"/>
              <a:t>(</a:t>
            </a:r>
            <a:r>
              <a:rPr lang="en-US" i="1" dirty="0"/>
              <a:t>w</a:t>
            </a:r>
            <a:r>
              <a:rPr lang="uk-UA" i="1" dirty="0"/>
              <a:t>) = </a:t>
            </a:r>
            <a:r>
              <a:rPr lang="en-US" i="1" dirty="0" err="1"/>
              <a:t>p</a:t>
            </a:r>
            <a:r>
              <a:rPr lang="en-US" i="1" baseline="-25000" dirty="0" err="1"/>
              <a:t>v</a:t>
            </a:r>
            <a:r>
              <a:rPr lang="uk-UA" i="1" dirty="0"/>
              <a:t>(</a:t>
            </a:r>
            <a:r>
              <a:rPr lang="en-US" i="1" dirty="0"/>
              <a:t>V</a:t>
            </a:r>
            <a:r>
              <a:rPr lang="uk-UA" i="1" dirty="0"/>
              <a:t>)-(1-</a:t>
            </a:r>
            <a:r>
              <a:rPr lang="en-US" i="1" dirty="0" err="1"/>
              <a:t>p</a:t>
            </a:r>
            <a:r>
              <a:rPr lang="en-US" i="1" baseline="-25000" dirty="0" err="1"/>
              <a:t>v</a:t>
            </a:r>
            <a:r>
              <a:rPr lang="uk-UA" i="1" dirty="0"/>
              <a:t>)(</a:t>
            </a:r>
            <a:r>
              <a:rPr lang="en-US" i="1" dirty="0"/>
              <a:t>L</a:t>
            </a:r>
            <a:r>
              <a:rPr lang="uk-UA" i="1" dirty="0"/>
              <a:t>)-с,</a:t>
            </a:r>
            <a:endParaRPr lang="en-US" dirty="0"/>
          </a:p>
          <a:p>
            <a:pPr>
              <a:buNone/>
            </a:pPr>
            <a:r>
              <a:rPr lang="uk-UA" i="1" dirty="0"/>
              <a:t>де</a:t>
            </a:r>
            <a:endParaRPr lang="en-US" dirty="0"/>
          </a:p>
          <a:p>
            <a:pPr>
              <a:buNone/>
            </a:pPr>
            <a:r>
              <a:rPr lang="en-US" i="1" dirty="0"/>
              <a:t>U</a:t>
            </a:r>
            <a:r>
              <a:rPr lang="uk-UA" i="1" dirty="0"/>
              <a:t>(</a:t>
            </a:r>
            <a:r>
              <a:rPr lang="en-US" i="1" dirty="0"/>
              <a:t>w</a:t>
            </a:r>
            <a:r>
              <a:rPr lang="uk-UA" i="1" dirty="0"/>
              <a:t>) – очікувана користь рішення </a:t>
            </a:r>
            <a:r>
              <a:rPr lang="uk-UA" i="1" dirty="0" smtClean="0"/>
              <a:t>про початок </a:t>
            </a:r>
            <a:r>
              <a:rPr lang="uk-UA" i="1" dirty="0"/>
              <a:t>війни,</a:t>
            </a:r>
            <a:endParaRPr lang="en-US" dirty="0"/>
          </a:p>
          <a:p>
            <a:pPr>
              <a:buNone/>
            </a:pPr>
            <a:r>
              <a:rPr lang="en-US" i="1" dirty="0" err="1"/>
              <a:t>p</a:t>
            </a:r>
            <a:r>
              <a:rPr lang="en-US" i="1" baseline="-25000" dirty="0" err="1"/>
              <a:t>v</a:t>
            </a:r>
            <a:r>
              <a:rPr lang="uk-UA" i="1" dirty="0"/>
              <a:t> – ймовірність перемогти,</a:t>
            </a:r>
            <a:endParaRPr lang="en-US" dirty="0"/>
          </a:p>
          <a:p>
            <a:pPr>
              <a:buNone/>
            </a:pPr>
            <a:r>
              <a:rPr lang="en-US" i="1" dirty="0"/>
              <a:t>V</a:t>
            </a:r>
            <a:r>
              <a:rPr lang="uk-UA" i="1" dirty="0"/>
              <a:t> – обсяг/цінність виграшу, </a:t>
            </a:r>
            <a:endParaRPr lang="en-US" dirty="0"/>
          </a:p>
          <a:p>
            <a:pPr>
              <a:buNone/>
            </a:pPr>
            <a:r>
              <a:rPr lang="en-US" i="1" dirty="0"/>
              <a:t>L</a:t>
            </a:r>
            <a:r>
              <a:rPr lang="ru-RU" i="1" dirty="0"/>
              <a:t> – </a:t>
            </a:r>
            <a:r>
              <a:rPr lang="uk-UA" i="1" dirty="0"/>
              <a:t>вартість програшу,</a:t>
            </a:r>
            <a:endParaRPr lang="en-US" dirty="0"/>
          </a:p>
          <a:p>
            <a:pPr>
              <a:buNone/>
            </a:pPr>
            <a:r>
              <a:rPr lang="uk-UA" i="1" dirty="0"/>
              <a:t>с – витрати на ведення війни.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перспектив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Вибір між двома однаковими за значенням математичними сподіваннями – під впливом чого?</a:t>
            </a:r>
          </a:p>
          <a:p>
            <a:r>
              <a:rPr lang="uk-UA" dirty="0" smtClean="0"/>
              <a:t>Парадокс </a:t>
            </a:r>
            <a:r>
              <a:rPr lang="uk-UA" dirty="0" err="1" smtClean="0"/>
              <a:t>Аллє</a:t>
            </a:r>
            <a:endParaRPr lang="uk-UA" dirty="0" smtClean="0"/>
          </a:p>
          <a:p>
            <a:r>
              <a:rPr lang="uk-UA" dirty="0" smtClean="0"/>
              <a:t>Люди не є нейтральними до можливих втрат та виграшів</a:t>
            </a:r>
          </a:p>
          <a:p>
            <a:r>
              <a:rPr lang="uk-UA" dirty="0" smtClean="0"/>
              <a:t>Гарантовані та ймовірні результати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178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Теорія раціонального вибору </vt:lpstr>
      <vt:lpstr>Слайд 2</vt:lpstr>
      <vt:lpstr>Слайд 3</vt:lpstr>
      <vt:lpstr>Відхилення від математичного сподівання</vt:lpstr>
      <vt:lpstr>Теорія очікуваної корисності</vt:lpstr>
      <vt:lpstr>Теорія перспектив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раціонального вибору </dc:title>
  <dc:creator>Николай</dc:creator>
  <cp:lastModifiedBy>Николай</cp:lastModifiedBy>
  <cp:revision>4</cp:revision>
  <dcterms:created xsi:type="dcterms:W3CDTF">2020-04-20T18:08:30Z</dcterms:created>
  <dcterms:modified xsi:type="dcterms:W3CDTF">2020-04-20T18:23:23Z</dcterms:modified>
</cp:coreProperties>
</file>