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2" r:id="rId18"/>
    <p:sldId id="276" r:id="rId19"/>
    <p:sldId id="27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60FA9-A8E5-4998-805A-FCD8A987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EC414F-5BA5-4772-B592-C1FEE9F8A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731EA-58FE-41A8-B673-0F3ED2DA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E1958-F448-46CC-A34D-7872931C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9FAB4-DFC6-402C-97BA-6EC5D00D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0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9E72-9058-4447-94D0-2405F1DC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A9E28-C794-41E6-BAA4-24743D42C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55EE9-87B6-4358-8EE4-217F30ED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8B97A-07E5-48EC-BDE5-CF7CBB35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71320-472C-4686-AC9B-20D0CABF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3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234BAD-B432-4215-BA0E-0D695B8D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940C87-9A30-4A15-BA84-4AA22FBEF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CA1B6-8212-4F2A-98B2-83C3F697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9F9D9-CF14-45B3-AF22-C181EBED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C0A8D-DDD6-491A-8A05-68D9EDC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64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97DDF-609F-430E-897F-FEB72336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2586C-B3AF-4EF6-AC77-B527AF77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CA92C-41C9-400B-9556-D5E1CF7B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77AFE-7C36-4A4C-A50D-6299A258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C60FA-E207-416F-ABD4-45AB67AC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40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D840E-F09D-4A4B-A8DF-CF2D7C76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5D362-F358-402C-AFAE-1C484988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498C8-A1B8-439A-ACBC-4051719A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CDAE74-9163-480E-A877-B7EAE116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E8544-DBBB-43F3-8EFF-E2E065C5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4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4A25-FD34-4CD6-BCF5-07AEA41E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ED6F3-2550-44F6-9643-E9CB2B4DB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8A3B14-479F-4403-850C-1C975DBF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14EAA0-F687-462A-969D-F5117324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81D4A-2E02-47F7-9CC0-DF55445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68F61-4D08-494B-8856-BED869E7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6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FEFCF-00F5-4BCF-9684-9600D59E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4BC94-3148-4563-95A5-8F36028B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17E2DA-9AA5-4B30-8F28-E9B467E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1539A3-B09A-46EB-B2F5-B762B81FC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FE7F48-C760-45EE-9003-F294353D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EA907E-6593-44AA-A3AF-98BA53A8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65439-3D93-492A-93D4-BF4D396F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9E0AEF-656D-432B-A0A4-8D997003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1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15803-8BA0-41B3-BA07-D6EDBA75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49AC3F-71C2-4A14-870B-CF214CD5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C04CA6-9636-4537-9D82-56AADC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E22CE4-A9EA-4F23-9FD9-C20C3C30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59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067687-33C4-4DFF-BE16-13FE9C3E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D12D8A-F679-4DE6-B538-24ABD677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5037E-B085-4237-BE8B-BC39808B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6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6C65E-1350-4418-94E2-69578AC4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E0F05-B77A-4631-B82E-D4197409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7D2425-905B-4365-AE7C-E3C8493FB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B7A3E-E60D-44F3-8BA1-E0C99019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7EE4D-F843-4F24-8BFD-CB19E9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B9A669-B0D9-4518-8843-A73EAF07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58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B0D22-147D-49B8-84C1-6C04F506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E886ED-FE32-4991-B482-F7DED7474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B21F86-11F7-4EF2-81FB-43403544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3EE81-CC0F-4D7C-8F18-C27B5DD1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80E3BD-8F3A-42D5-9700-97D00E4B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FB047-E176-4581-8015-F29C3838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BDA45-37EF-4DAE-AB65-CB7E9D34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6F498-606A-4A15-8A3A-F574C145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CD4D29-A942-4012-AF56-04D35F1D3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62A0-093B-45FD-91CD-7681F112D4D0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F8CFF-55EA-4CAD-BFE1-93ABAA130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16EAB-575F-4835-A1CD-CD0E147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C6F7-4385-4CAD-B523-61721D75E0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2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iss.gov.ua/publikacii/analitichni-dopovidi/aktivni-zakhodi-srsr-proti-ssha-prolog-do-gibridnoi-viyn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30D5EC-1AFA-494D-AA32-A53AD483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24" y="468977"/>
            <a:ext cx="6291673" cy="35390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7FC57-6BAE-4779-8C9E-40DBA0B1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+mn-lt"/>
              </a:rPr>
              <a:t>Активні заходи СРСР і РФ</a:t>
            </a:r>
          </a:p>
        </p:txBody>
      </p:sp>
    </p:spTree>
    <p:extLst>
      <p:ext uri="{BB962C8B-B14F-4D97-AF65-F5344CB8AC3E}">
        <p14:creationId xmlns:p14="http://schemas.microsoft.com/office/powerpoint/2010/main" val="146385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CDFA-EC04-465E-9936-2F46C275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351590"/>
          </a:xfrm>
        </p:spPr>
        <p:txBody>
          <a:bodyPr anchor="b"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Релігійні організації СРСР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EE003-2D4E-4306-984A-5B547078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8" r="22895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160F6-5D45-41C9-9BC2-70DCF964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607" y="2107096"/>
            <a:ext cx="5251967" cy="3797594"/>
          </a:xfrm>
        </p:spPr>
        <p:txBody>
          <a:bodyPr anchor="t">
            <a:normAutofit/>
          </a:bodyPr>
          <a:lstStyle/>
          <a:p>
            <a:pPr algn="just"/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РПЦ – інструмент зовнішньополітичної пропаганди СРСР</a:t>
            </a:r>
          </a:p>
          <a:p>
            <a:pPr algn="just"/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Християнська конференція миру</a:t>
            </a:r>
          </a:p>
          <a:p>
            <a:pPr algn="just"/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Всесвітня рада церков</a:t>
            </a:r>
          </a:p>
          <a:p>
            <a:pPr algn="just"/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Рада буддистів Азії за мир</a:t>
            </a:r>
          </a:p>
          <a:p>
            <a:pPr algn="just"/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Всесвітня рада євангельських християн-баптистів</a:t>
            </a: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8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3EBF-8BAC-4A7A-AC6B-9D58E357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912975"/>
            <a:ext cx="3201366" cy="2396756"/>
          </a:xfrm>
        </p:spPr>
        <p:txBody>
          <a:bodyPr anchor="b">
            <a:normAutofit/>
          </a:bodyPr>
          <a:lstStyle/>
          <a:p>
            <a:pPr algn="ctr"/>
            <a:r>
              <a:rPr lang="uk-UA" sz="4000" b="1" dirty="0">
                <a:solidFill>
                  <a:srgbClr val="FFFFFF"/>
                </a:solidFill>
                <a:latin typeface="+mn-lt"/>
              </a:rPr>
              <a:t>Приклади активних заходів СРСР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B15F4-8B6B-41F2-B16D-4645DD69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131" y="347870"/>
            <a:ext cx="7141476" cy="6281530"/>
          </a:xfrm>
        </p:spPr>
        <p:txBody>
          <a:bodyPr anchor="ctr">
            <a:normAutofit/>
          </a:bodyPr>
          <a:lstStyle/>
          <a:p>
            <a:pPr algn="just"/>
            <a:r>
              <a:rPr lang="uk-UA" sz="2400" b="1" dirty="0" err="1">
                <a:solidFill>
                  <a:srgbClr val="002060"/>
                </a:solidFill>
              </a:rPr>
              <a:t>Дезінформаційна</a:t>
            </a:r>
            <a:r>
              <a:rPr lang="uk-UA" sz="2400" b="1" dirty="0">
                <a:solidFill>
                  <a:srgbClr val="002060"/>
                </a:solidFill>
              </a:rPr>
              <a:t> кампанія про СНІД </a:t>
            </a:r>
            <a:r>
              <a:rPr lang="uk-UA" sz="2400" b="1" dirty="0"/>
              <a:t>(1985 р.):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/>
              <a:t>СНІД розроблено в американській лабораторії як різновид біологічної зброї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/>
              <a:t>Цитувалась доповідь східнонімецького біофізика Якоба </a:t>
            </a:r>
            <a:r>
              <a:rPr lang="uk-UA" sz="2400" dirty="0" err="1"/>
              <a:t>Сегала</a:t>
            </a:r>
            <a:endParaRPr lang="uk-UA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 err="1"/>
              <a:t>Деза</a:t>
            </a:r>
            <a:r>
              <a:rPr lang="uk-UA" sz="2400" dirty="0"/>
              <a:t> поширювалась декілька років у ЗМІ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/>
              <a:t>1987 рік – повідомлення ЗМІ про розповсюдження СНІДУ у місцях дислокації американських військових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</a:rPr>
              <a:t>Втручання у президентські вибори США у 80-х роках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/>
              <a:t>Рейган означає війна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/>
              <a:t>Рейган недбало ставиться до можливості ядерної катастрофи…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5915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E5776-49DD-4A07-A6F3-C5B0AD24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45"/>
            <a:ext cx="10515600" cy="63055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+mn-lt"/>
              </a:rPr>
              <a:t>Активні заходи РФ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8A14F3C-B55E-4B31-B504-F1D87E2EB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6" b="19951"/>
          <a:stretch/>
        </p:blipFill>
        <p:spPr>
          <a:xfrm>
            <a:off x="584027" y="1292087"/>
            <a:ext cx="10395833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D94FD-0192-420E-BFB2-50AB19EC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829366"/>
          </a:xfrm>
        </p:spPr>
        <p:txBody>
          <a:bodyPr anchor="b"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+mn-lt"/>
              </a:rPr>
              <a:t>Медійні ресурси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79A40-E190-483E-B01C-296C895BE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2815"/>
            <a:ext cx="5335218" cy="3912751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RT</a:t>
            </a:r>
          </a:p>
          <a:p>
            <a:pPr algn="just"/>
            <a:r>
              <a:rPr lang="en-US" sz="2600" dirty="0"/>
              <a:t>Sputnik</a:t>
            </a:r>
          </a:p>
          <a:p>
            <a:pPr algn="just"/>
            <a:r>
              <a:rPr lang="ru-RU" sz="2600" dirty="0"/>
              <a:t>Первый канал</a:t>
            </a:r>
          </a:p>
          <a:p>
            <a:pPr algn="just"/>
            <a:r>
              <a:rPr lang="uk-UA" sz="2600" dirty="0"/>
              <a:t>європейські ЗМІ місцевого значення</a:t>
            </a:r>
            <a:r>
              <a:rPr lang="ru-RU" sz="2600" dirty="0"/>
              <a:t>, ф</a:t>
            </a:r>
            <a:r>
              <a:rPr lang="uk-UA" sz="2600" dirty="0" err="1"/>
              <a:t>інансовані</a:t>
            </a:r>
            <a:r>
              <a:rPr lang="uk-UA" sz="2600" dirty="0"/>
              <a:t> Кремлем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FB1C0-6A9D-4660-BCA6-005040BA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59" y="1912815"/>
            <a:ext cx="2361011" cy="2361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980436-EE7F-483B-BB4E-857DE0F3D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635" y="754563"/>
            <a:ext cx="2167541" cy="2167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EFBEA7-199A-4729-BED6-80753592F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181" y="3429000"/>
            <a:ext cx="2209995" cy="19083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3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7601F-7776-42F2-B948-DCBE4A12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5" y="294538"/>
            <a:ext cx="10054976" cy="1033669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FF"/>
                </a:solidFill>
                <a:latin typeface="+mn-lt"/>
              </a:rPr>
              <a:t>Проксі-ресурси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9D249-F844-495A-A70D-6CEBA0029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1" y="1862633"/>
            <a:ext cx="9977340" cy="4378810"/>
          </a:xfrm>
        </p:spPr>
        <p:txBody>
          <a:bodyPr anchor="ctr">
            <a:noAutofit/>
          </a:bodyPr>
          <a:lstStyle/>
          <a:p>
            <a:pPr algn="just"/>
            <a:r>
              <a:rPr lang="uk-UA" sz="2400" b="1" dirty="0"/>
              <a:t>Фонд «Стратегічна культура» </a:t>
            </a:r>
          </a:p>
          <a:p>
            <a:pPr algn="just"/>
            <a:r>
              <a:rPr lang="uk-UA" sz="2400" b="1" dirty="0" err="1">
                <a:effectLst/>
                <a:ea typeface="Times New Roman" panose="02020603050405020304" pitchFamily="18" charset="0"/>
              </a:rPr>
              <a:t>Global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Research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– веб-сайт Центру досліджень глобалізації у Канаді</a:t>
            </a:r>
          </a:p>
          <a:p>
            <a:pPr algn="just"/>
            <a:r>
              <a:rPr lang="uk-UA" sz="2400" b="1" dirty="0" err="1">
                <a:effectLst/>
                <a:ea typeface="Times New Roman" panose="02020603050405020304" pitchFamily="18" charset="0"/>
              </a:rPr>
              <a:t>New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Eastern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Outlook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– псевдо академічне видання Інституту сходознавства РАН</a:t>
            </a:r>
            <a:endParaRPr lang="uk-UA" sz="2400" dirty="0"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 err="1">
                <a:effectLst/>
                <a:ea typeface="Times New Roman" panose="02020603050405020304" pitchFamily="18" charset="0"/>
              </a:rPr>
              <a:t>News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Front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- кримське пропагандистське онлайн-видання</a:t>
            </a:r>
          </a:p>
          <a:p>
            <a:pPr algn="just"/>
            <a:r>
              <a:rPr lang="uk-UA" sz="2400" b="1" dirty="0" err="1">
                <a:effectLst/>
                <a:ea typeface="Times New Roman" panose="02020603050405020304" pitchFamily="18" charset="0"/>
              </a:rPr>
              <a:t>SouthFront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: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Analysis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and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Intelligence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– онлайн-ресурс, присвячений питанням війни та безпеки.</a:t>
            </a:r>
            <a:endParaRPr lang="uk-UA" sz="2400" dirty="0"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effectLst/>
                <a:ea typeface="Times New Roman" panose="02020603050405020304" pitchFamily="18" charset="0"/>
              </a:rPr>
              <a:t>Geopolitica.ru 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- рупор євразійських ідей рос. </a:t>
            </a:r>
            <a:r>
              <a:rPr lang="uk-UA" sz="2400" dirty="0">
                <a:ea typeface="Times New Roman" panose="02020603050405020304" pitchFamily="18" charset="0"/>
              </a:rPr>
              <a:t>ф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ілософа Олександра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Дугіна</a:t>
            </a:r>
            <a:endParaRPr lang="uk-UA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 err="1">
                <a:effectLst/>
                <a:ea typeface="Times New Roman" panose="02020603050405020304" pitchFamily="18" charset="0"/>
              </a:rPr>
              <a:t>Katehon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–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квазі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-аналітичний центр, що поширює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антизахідну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пропаганду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0448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D4C11-8B29-4206-9184-7E7952EF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502020"/>
            <a:ext cx="5993137" cy="720493"/>
          </a:xfrm>
        </p:spPr>
        <p:txBody>
          <a:bodyPr anchor="b"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+mn-lt"/>
              </a:rPr>
              <a:t>Активні заходи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75F83-F0B8-4EA5-9E54-2BD7BCC1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93" y="1639957"/>
            <a:ext cx="6281531" cy="4253947"/>
          </a:xfrm>
        </p:spPr>
        <p:txBody>
          <a:bodyPr anchor="t">
            <a:normAutofit/>
          </a:bodyPr>
          <a:lstStyle/>
          <a:p>
            <a:pPr algn="just"/>
            <a:r>
              <a:rPr lang="uk-UA" sz="2400" dirty="0"/>
              <a:t>Проросійські політичні партії в країнах Європи</a:t>
            </a:r>
          </a:p>
          <a:p>
            <a:pPr algn="just"/>
            <a:r>
              <a:rPr lang="uk-UA" sz="2400" dirty="0"/>
              <a:t>Мережа «громадських» організацій</a:t>
            </a:r>
          </a:p>
          <a:p>
            <a:pPr algn="just"/>
            <a:r>
              <a:rPr lang="uk-UA" sz="2400" dirty="0"/>
              <a:t>Діяльність РПЦ</a:t>
            </a:r>
          </a:p>
          <a:p>
            <a:pPr algn="just"/>
            <a:r>
              <a:rPr lang="uk-UA" sz="2400" dirty="0"/>
              <a:t>Тролі та боти для впливу на ситуацію в інших країнах</a:t>
            </a:r>
          </a:p>
          <a:p>
            <a:pPr algn="just"/>
            <a:r>
              <a:rPr lang="uk-UA" sz="2400" dirty="0"/>
              <a:t>Дезінформація/фейки, інсценування подій</a:t>
            </a:r>
          </a:p>
          <a:p>
            <a:pPr algn="just"/>
            <a:endParaRPr lang="uk-UA" sz="2400" dirty="0"/>
          </a:p>
          <a:p>
            <a:pPr marL="0" indent="0">
              <a:buNone/>
            </a:pPr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61ABF-BC67-4844-B830-50B08C72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936" y="909081"/>
            <a:ext cx="3930592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3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E68CA-600B-4E34-AFF9-B3E31E61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174029"/>
            <a:ext cx="5323715" cy="1642970"/>
          </a:xfrm>
        </p:spPr>
        <p:txBody>
          <a:bodyPr anchor="b">
            <a:norm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latin typeface="+mn-lt"/>
              </a:rPr>
              <a:t>Проросійські політичні партії в країнах ЄС</a:t>
            </a:r>
            <a:br>
              <a:rPr lang="uk-UA" sz="3600" dirty="0">
                <a:solidFill>
                  <a:srgbClr val="002060"/>
                </a:solidFill>
              </a:rPr>
            </a:b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8B21F7-D29D-4100-B5EB-B7613F20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816999"/>
            <a:ext cx="6649279" cy="4583367"/>
          </a:xfrm>
        </p:spPr>
        <p:txBody>
          <a:bodyPr anchor="t">
            <a:normAutofit/>
          </a:bodyPr>
          <a:lstStyle/>
          <a:p>
            <a:pPr algn="just"/>
            <a:r>
              <a:rPr lang="uk-UA" sz="2200" dirty="0"/>
              <a:t>Австрія – Партія свободи</a:t>
            </a:r>
          </a:p>
          <a:p>
            <a:pPr algn="just"/>
            <a:r>
              <a:rPr lang="uk-UA" sz="2200" dirty="0"/>
              <a:t>Болгарія – Болгарська соціалістична партія</a:t>
            </a:r>
          </a:p>
          <a:p>
            <a:pPr algn="just"/>
            <a:r>
              <a:rPr lang="uk-UA" sz="2200" dirty="0"/>
              <a:t>Бельгія – Народна партія, Фламандський інтерес</a:t>
            </a:r>
          </a:p>
          <a:p>
            <a:pPr algn="just"/>
            <a:r>
              <a:rPr lang="uk-UA" sz="2200" dirty="0"/>
              <a:t>Греція – «СІРІЗА», «Незалежні греки»</a:t>
            </a:r>
          </a:p>
          <a:p>
            <a:pPr algn="just"/>
            <a:r>
              <a:rPr lang="uk-UA" sz="2200" dirty="0"/>
              <a:t>Італія – «Рух п</a:t>
            </a:r>
            <a:r>
              <a:rPr lang="en-US" sz="2200" dirty="0"/>
              <a:t>’</a:t>
            </a:r>
            <a:r>
              <a:rPr lang="uk-UA" sz="2200" dirty="0" err="1"/>
              <a:t>яти</a:t>
            </a:r>
            <a:r>
              <a:rPr lang="uk-UA" sz="2200" dirty="0"/>
              <a:t> зірок», Ліга Півночі</a:t>
            </a:r>
          </a:p>
          <a:p>
            <a:pPr algn="just"/>
            <a:r>
              <a:rPr lang="uk-UA" sz="2200" dirty="0"/>
              <a:t>Литва – Союз росіян Литви</a:t>
            </a:r>
          </a:p>
          <a:p>
            <a:pPr algn="just"/>
            <a:r>
              <a:rPr lang="uk-UA" sz="2200" dirty="0"/>
              <a:t>Нідерланди – Партія свободи</a:t>
            </a:r>
          </a:p>
          <a:p>
            <a:pPr algn="just"/>
            <a:r>
              <a:rPr lang="uk-UA" sz="2200" dirty="0"/>
              <a:t>Німеччина – Альтернатива для Німеччини, «Ліві»</a:t>
            </a:r>
          </a:p>
          <a:p>
            <a:pPr algn="just"/>
            <a:r>
              <a:rPr lang="uk-UA" sz="2200" dirty="0"/>
              <a:t>Франція – Національний фронт, Рух за Францію, Ліва партія</a:t>
            </a:r>
          </a:p>
          <a:p>
            <a:endParaRPr lang="uk-UA" sz="1700" dirty="0"/>
          </a:p>
          <a:p>
            <a:endParaRPr lang="uk-UA" sz="1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CEEE9FD-E5B7-4271-B78B-77B653A9A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6"/>
          <a:stretch/>
        </p:blipFill>
        <p:spPr>
          <a:xfrm>
            <a:off x="7075967" y="2504924"/>
            <a:ext cx="4170530" cy="18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2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A5219-7E6F-4B81-9AFC-E693EF33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5"/>
            <a:ext cx="10515600" cy="8573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«Громадські» організації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FC116-06E3-4113-8F8B-8974C7DD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122"/>
            <a:ext cx="10515600" cy="528761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uk-UA" sz="2600" dirty="0"/>
              <a:t>Міжнародна рада російських співвітчизників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uk-UA" sz="2600" dirty="0"/>
              <a:t>«Мир без нацизму»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uk-UA" sz="2600" dirty="0"/>
              <a:t>Фонд «</a:t>
            </a:r>
            <a:r>
              <a:rPr lang="uk-UA" sz="2600" dirty="0" err="1"/>
              <a:t>Русский</a:t>
            </a:r>
            <a:r>
              <a:rPr lang="uk-UA" sz="2600" dirty="0"/>
              <a:t> мир»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uk-UA" sz="2600" dirty="0" err="1"/>
              <a:t>Антиглобалістський</a:t>
            </a:r>
            <a:r>
              <a:rPr lang="uk-UA" sz="2600" dirty="0"/>
              <a:t> рух Росії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uk-UA" sz="2600" b="1" i="1" dirty="0"/>
              <a:t>Організації, що пропагують євразійські ідеї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вразійського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вразійці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Нова 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endParaRPr lang="uk-UA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uk-UA" sz="2600" b="1" i="1" dirty="0"/>
              <a:t>Організації, що поширюють російські історичні </a:t>
            </a:r>
            <a:r>
              <a:rPr lang="uk-UA" sz="2600" b="1" i="1" dirty="0" err="1"/>
              <a:t>наративи</a:t>
            </a:r>
            <a:endParaRPr lang="uk-UA" sz="2600" b="1" i="1" dirty="0"/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Фонд «</a:t>
            </a:r>
            <a:r>
              <a:rPr lang="ru-RU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пам</a:t>
            </a:r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ять» </a:t>
            </a:r>
            <a:endParaRPr lang="en-US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6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Релігійні організації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РПЦ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uk-UA" sz="2600" dirty="0" err="1">
                <a:effectLst/>
                <a:ea typeface="Times New Roman" panose="02020603050405020304" pitchFamily="18" charset="0"/>
              </a:rPr>
              <a:t>Всеми́рный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600" dirty="0" err="1">
                <a:effectLst/>
                <a:ea typeface="Times New Roman" panose="02020603050405020304" pitchFamily="18" charset="0"/>
              </a:rPr>
              <a:t>ру́сский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600" dirty="0" err="1">
                <a:effectLst/>
                <a:ea typeface="Times New Roman" panose="02020603050405020304" pitchFamily="18" charset="0"/>
              </a:rPr>
              <a:t>наро́дный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600" dirty="0" err="1">
                <a:effectLst/>
                <a:ea typeface="Times New Roman" panose="02020603050405020304" pitchFamily="18" charset="0"/>
              </a:rPr>
              <a:t>собо́р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uk-UA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Просветительный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фонд </a:t>
            </a:r>
            <a:r>
              <a:rPr lang="uk-UA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святителя </a:t>
            </a:r>
            <a:r>
              <a:rPr lang="uk-UA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Василия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Великого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042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25251D-3F39-4751-A70D-0782E3B56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14" y="260814"/>
            <a:ext cx="2991495" cy="2991495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B919B-3A55-4E08-BA37-55E232DF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9" y="239055"/>
            <a:ext cx="4948922" cy="29051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52AF5E-EDF5-4BE7-895A-9AFCC2B8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51" y="3940431"/>
            <a:ext cx="4255377" cy="2395936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D768214-9058-460D-AD4A-3965A8E0D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86599" y="3668286"/>
            <a:ext cx="3946311" cy="2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1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26FF6-B7FF-4000-A7A1-FAA3FCB9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FFFF"/>
                </a:solidFill>
              </a:rPr>
              <a:t>Джерела інформації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6E179-FD72-456C-B1D2-F0CD3576A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42160"/>
            <a:ext cx="10800079" cy="3959395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заходи" СРСР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США: пролог до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гібридної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НІСД. -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https://niss.gov.ua/publikacii/analitichni-dopovidi/aktivni-zakhodi-srsr-proti-ssha-prolog-do-gibridnoi-viyni</a:t>
            </a:r>
            <a:endParaRPr lang="uk-UA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uk-U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Доклад об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активных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пропаганде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1986-87.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Издано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Госдепартаментом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США 1987. - https://vtoraya-literatura.com/publ_2375.html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6205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00FF0-DD7B-4C67-9C6A-CD7E5CB1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696" y="539204"/>
            <a:ext cx="6550797" cy="882092"/>
          </a:xfrm>
        </p:spPr>
        <p:txBody>
          <a:bodyPr anchor="b"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«Активні заходи»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57DDD-0FD8-4A8F-8EE5-1E68CBCD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0" y="2157077"/>
            <a:ext cx="3876165" cy="24294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D293056-117A-445B-A62E-886AF96DC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80" y="1620078"/>
            <a:ext cx="6952118" cy="3983280"/>
          </a:xfrm>
        </p:spPr>
        <p:txBody>
          <a:bodyPr anchor="t">
            <a:normAutofit/>
          </a:bodyPr>
          <a:lstStyle/>
          <a:p>
            <a:pPr algn="just"/>
            <a:r>
              <a:rPr lang="uk-UA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«Активні заходи» – операції щодо впливу на політику інших держав з використанням заходів, що відрізняються від шпигунства чи контррозвідки. </a:t>
            </a:r>
          </a:p>
          <a:p>
            <a:pPr marL="0" indent="0" algn="just">
              <a:buNone/>
            </a:pPr>
            <a:endParaRPr lang="uk-UA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«Активні заходи» </a:t>
            </a:r>
            <a:r>
              <a:rPr lang="uk-UA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СРСР </a:t>
            </a:r>
            <a:r>
              <a:rPr lang="uk-UA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включали маніпулювання та/або контроль медіа, письмову та/або вербальну дезінформацію, використання закордонних комуністичних партій чи організацій прикриття, нелегальне (приховане) радіомовлення, економічну діяльність, військові операції та інші операції політичного впливу.</a:t>
            </a:r>
          </a:p>
          <a:p>
            <a:endParaRPr lang="uk-UA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DFE64-F0C6-4E52-8CEF-074C937E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79" y="968518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uk-UA" sz="3400" b="1" dirty="0">
                <a:solidFill>
                  <a:srgbClr val="FFFFFF"/>
                </a:solidFill>
              </a:rPr>
              <a:t>Л. </a:t>
            </a:r>
            <a:r>
              <a:rPr lang="uk-UA" sz="3400" b="1" dirty="0" err="1">
                <a:solidFill>
                  <a:srgbClr val="FFFFFF"/>
                </a:solidFill>
              </a:rPr>
              <a:t>Сулк</a:t>
            </a:r>
            <a:r>
              <a:rPr lang="uk-UA" sz="3400" b="1" dirty="0">
                <a:solidFill>
                  <a:srgbClr val="FFFFFF"/>
                </a:solidFill>
              </a:rPr>
              <a:t> </a:t>
            </a:r>
            <a:br>
              <a:rPr lang="uk-UA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«</a:t>
            </a:r>
            <a:r>
              <a:rPr lang="uk-UA" sz="3400" b="1" dirty="0">
                <a:solidFill>
                  <a:srgbClr val="FFFFFF"/>
                </a:solidFill>
              </a:rPr>
              <a:t>Активні заходи, «тиха війна» та дві соціалістичні революції» (1985 р.)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AAA4-2025-4C87-B79B-19D0D8180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2060"/>
                </a:solidFill>
              </a:rPr>
              <a:t>Перелік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 активних заходів: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</a:rPr>
              <a:t>використання/створення партій, незаконних військових формувань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міжнародних груп і неурядових структур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агентів впливу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 терористичних актів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підроблення документів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 в оману</a:t>
            </a:r>
            <a:endParaRPr lang="uk-U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культурне протиборство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можливостей іномовлення тощо.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686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E97BA-CBAB-4F6E-8655-4B94905A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>
                <a:solidFill>
                  <a:schemeClr val="bg1"/>
                </a:solidFill>
                <a:latin typeface="+mn-lt"/>
              </a:rPr>
              <a:t>Денніс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 Кукс: «білі», «сірі» та «чорні» операції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28DB4-FDB7-477B-AD64-7E4D159E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11096"/>
            <a:ext cx="5628132" cy="4946903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400" b="1" dirty="0"/>
              <a:t>Активні заходи – «сіра» та «чорна» діяльність.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400" b="1" dirty="0"/>
              <a:t>«Сірі» </a:t>
            </a:r>
            <a:r>
              <a:rPr lang="uk-UA" sz="2400" dirty="0"/>
              <a:t>операції  - використання підставних організацій для поширення дезінформації.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400" b="1" dirty="0"/>
              <a:t>«Чорні» </a:t>
            </a:r>
            <a:r>
              <a:rPr lang="uk-UA" sz="2400" dirty="0"/>
              <a:t>операції – таємні операції шляхом використання агентів впливу, поширення невірних чуток та фальшивих документів.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12A63-3196-4B9D-8827-369BCE33A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4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1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9E031-838E-45AA-BA3E-4E462E53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FFFF"/>
                </a:solidFill>
                <a:latin typeface="+mn-lt"/>
              </a:rPr>
              <a:t>Схема організації </a:t>
            </a:r>
            <a:r>
              <a:rPr lang="uk-UA" sz="3600" b="1" dirty="0" err="1">
                <a:solidFill>
                  <a:srgbClr val="FFFFFF"/>
                </a:solidFill>
                <a:latin typeface="+mn-lt"/>
              </a:rPr>
              <a:t>дезінформаційних</a:t>
            </a:r>
            <a:r>
              <a:rPr lang="uk-UA" sz="3600" b="1" dirty="0">
                <a:solidFill>
                  <a:srgbClr val="FFFFFF"/>
                </a:solidFill>
                <a:latin typeface="+mn-lt"/>
              </a:rPr>
              <a:t> кампаній в СРСР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F9F6C-E5AB-4867-AC94-148965C3B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90" y="2406651"/>
            <a:ext cx="10118113" cy="4053784"/>
          </a:xfrm>
        </p:spPr>
        <p:txBody>
          <a:bodyPr anchor="ctr">
            <a:normAutofit/>
          </a:bodyPr>
          <a:lstStyle/>
          <a:p>
            <a:pPr algn="just"/>
            <a:r>
              <a:rPr lang="uk-UA" sz="2200" dirty="0"/>
              <a:t>«</a:t>
            </a:r>
            <a:r>
              <a:rPr lang="uk-UA" sz="2400" dirty="0"/>
              <a:t>Центр» погоджує проведення кампанії з дезінформації.</a:t>
            </a:r>
          </a:p>
          <a:p>
            <a:pPr algn="just"/>
            <a:r>
              <a:rPr lang="uk-UA" sz="2400" dirty="0"/>
              <a:t>Офіцери </a:t>
            </a:r>
            <a:r>
              <a:rPr lang="uk-UA" sz="2400" dirty="0" err="1"/>
              <a:t>резидентур</a:t>
            </a:r>
            <a:r>
              <a:rPr lang="uk-UA" sz="2400" dirty="0"/>
              <a:t> за матеріалами ЗМІ та книг генерують ідеї, що потенційно можна використати для дезінформації.</a:t>
            </a:r>
          </a:p>
          <a:p>
            <a:pPr algn="just"/>
            <a:r>
              <a:rPr lang="uk-UA" sz="2400" dirty="0"/>
              <a:t>«Центр» оцінює ідеї.</a:t>
            </a:r>
          </a:p>
          <a:p>
            <a:pPr algn="just"/>
            <a:r>
              <a:rPr lang="uk-UA" sz="2400" dirty="0"/>
              <a:t>За участі фахівців з дезінформації у «Центрі» готуються тексти, які затверджуються керівництвом та перекладаються мовами визначених країн.</a:t>
            </a:r>
          </a:p>
          <a:p>
            <a:pPr algn="just"/>
            <a:r>
              <a:rPr lang="uk-UA" sz="2400" dirty="0"/>
              <a:t>Визначаються цільові аудиторії.</a:t>
            </a:r>
          </a:p>
          <a:p>
            <a:pPr algn="just"/>
            <a:r>
              <a:rPr lang="uk-UA" sz="2400" dirty="0"/>
              <a:t>Здійснюється поширення інформації. </a:t>
            </a:r>
          </a:p>
        </p:txBody>
      </p:sp>
    </p:spTree>
    <p:extLst>
      <p:ext uri="{BB962C8B-B14F-4D97-AF65-F5344CB8AC3E}">
        <p14:creationId xmlns:p14="http://schemas.microsoft.com/office/powerpoint/2010/main" val="994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2C1FA-0854-4BD0-9EDC-AF4DEA78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85" y="545466"/>
            <a:ext cx="5815379" cy="1203821"/>
          </a:xfrm>
        </p:spPr>
        <p:txBody>
          <a:bodyPr anchor="b"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+mn-lt"/>
              </a:rPr>
              <a:t>Розробка і реалізація «активних заходів» у СРСР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2711A-678E-4E80-ACED-8AB08CC5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61" y="1879121"/>
            <a:ext cx="6559825" cy="3535083"/>
          </a:xfrm>
        </p:spPr>
        <p:txBody>
          <a:bodyPr anchor="t"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Політбюро ЦК КПРС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Відділ міжнародної інформації ЦК КПРС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Міжнародний відділ ЦК КПРС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dirty="0"/>
              <a:t>Управління «А» першого головного відділу КДБ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51945C-E290-4DA2-B9A5-A90936348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145308"/>
            <a:ext cx="4170530" cy="45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C47A0-E703-4A1A-BB33-EC54379F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36" y="211336"/>
            <a:ext cx="5323715" cy="1237328"/>
          </a:xfrm>
        </p:spPr>
        <p:txBody>
          <a:bodyPr anchor="b"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+mn-lt"/>
              </a:rPr>
              <a:t>Міжнародний відділ ЦК КПРС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1AC5C-BC47-47DF-96FB-CE34179F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11" y="1508127"/>
            <a:ext cx="6326556" cy="3873638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/>
              <a:t>Координував зовнішньополітичну діяльність МЗС, КДБ, відділів військового відомства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uk-UA" sz="2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/>
              <a:t>Надавав допомогу Відділу агітації і пропаганди ЦК КПРС та радянським ЗМІ у проведенні пропагандистських кампаній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/>
              <a:t>Координував діяльність підставних організацій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56D584-7021-4C2C-816C-E0F30F08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0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E69AE-5839-4058-AE46-23D4B1CC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93" y="978582"/>
            <a:ext cx="6155988" cy="808728"/>
          </a:xfrm>
        </p:spPr>
        <p:txBody>
          <a:bodyPr anchor="b"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+mn-lt"/>
              </a:rPr>
              <a:t>Управління «А» ПГВ КДБ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51293-071D-4E08-B838-C75BBA69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281066"/>
            <a:ext cx="7285382" cy="4417908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1959 рік – створено спеціальний відділ «Д» (дезінформація)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1967 рік – відділ перейменовано на управління «А» (активні заходи)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1968 рік – розроблено концепцію сенсибілізації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 err="1">
                <a:solidFill>
                  <a:schemeClr val="tx1">
                    <a:alpha val="80000"/>
                  </a:schemeClr>
                </a:solidFill>
              </a:rPr>
              <a:t>Фр</a:t>
            </a:r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. розвідник Д. </a:t>
            </a:r>
            <a:r>
              <a:rPr lang="uk-UA" sz="2400" dirty="0" err="1">
                <a:solidFill>
                  <a:schemeClr val="tx1">
                    <a:alpha val="80000"/>
                  </a:schemeClr>
                </a:solidFill>
              </a:rPr>
              <a:t>Пуар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’</a:t>
            </a:r>
            <a:r>
              <a:rPr lang="uk-UA" sz="2400" dirty="0">
                <a:solidFill>
                  <a:schemeClr val="tx1">
                    <a:alpha val="80000"/>
                  </a:schemeClr>
                </a:solidFill>
              </a:rPr>
              <a:t>є: </a:t>
            </a:r>
            <a:r>
              <a:rPr lang="uk-UA" sz="2400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«Активні заходи, що фокусуються на сенсибілізації, часто включають маніпуляцію, що будується на зміні значення слова замість творення нового, бо так значно ефективніше».</a:t>
            </a:r>
            <a:endParaRPr lang="uk-UA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19A80-4C1D-42BE-B6E8-141E675C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287" y="1307375"/>
            <a:ext cx="2938896" cy="4521380"/>
          </a:xfrm>
          <a:prstGeom prst="rect">
            <a:avLst/>
          </a:prstGeom>
        </p:spPr>
      </p:pic>
      <p:sp>
        <p:nvSpPr>
          <p:cNvPr id="2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9DC5-451F-41C8-B2C8-E18A7D56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+mn-lt"/>
              </a:rPr>
              <a:t>Підставні організації під керівництвом </a:t>
            </a:r>
            <a:br>
              <a:rPr lang="uk-UA" sz="3600" b="1" dirty="0">
                <a:solidFill>
                  <a:srgbClr val="002060"/>
                </a:solidFill>
                <a:latin typeface="+mn-lt"/>
              </a:rPr>
            </a:br>
            <a:r>
              <a:rPr lang="uk-UA" sz="3600" b="1" dirty="0">
                <a:solidFill>
                  <a:srgbClr val="002060"/>
                </a:solidFill>
                <a:latin typeface="+mn-lt"/>
              </a:rPr>
              <a:t>Міжнародного відділу ЦК КПРС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D4A5B-59DD-4AC3-81C2-19DDF4AF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8" y="2200059"/>
            <a:ext cx="11191461" cy="3962202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Всесвітня рада миру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Завдання – об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єднання комуністів з іншими суспільними і політичними течіями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Радянський комітет захисту миру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Місія – розвиток контактів із зарубіжними організаціями та рухами, роз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uk-UA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яснення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актуальних проблем радянського руху за мир.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uk-UA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Радянський фонд миру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Функція фонду – фінансування діяльності підставних організацій, що підтримувались СРСР.</a:t>
            </a:r>
          </a:p>
        </p:txBody>
      </p:sp>
    </p:spTree>
    <p:extLst>
      <p:ext uri="{BB962C8B-B14F-4D97-AF65-F5344CB8AC3E}">
        <p14:creationId xmlns:p14="http://schemas.microsoft.com/office/powerpoint/2010/main" val="834339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865</Words>
  <Application>Microsoft Office PowerPoint</Application>
  <PresentationFormat>Широкий екран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Активні заходи СРСР і РФ</vt:lpstr>
      <vt:lpstr>«Активні заходи»</vt:lpstr>
      <vt:lpstr>Л. Сулк  «Активні заходи, «тиха війна» та дві соціалістичні революції» (1985 р.) </vt:lpstr>
      <vt:lpstr>Денніс Кукс: «білі», «сірі» та «чорні» операції</vt:lpstr>
      <vt:lpstr>Схема організації дезінформаційних кампаній в СРСР</vt:lpstr>
      <vt:lpstr>Розробка і реалізація «активних заходів» у СРСР</vt:lpstr>
      <vt:lpstr>Міжнародний відділ ЦК КПРС</vt:lpstr>
      <vt:lpstr>Управління «А» ПГВ КДБ</vt:lpstr>
      <vt:lpstr>Підставні організації під керівництвом  Міжнародного відділу ЦК КПРС</vt:lpstr>
      <vt:lpstr>Релігійні організації СРСР</vt:lpstr>
      <vt:lpstr>Приклади активних заходів СРСР</vt:lpstr>
      <vt:lpstr>Активні заходи РФ</vt:lpstr>
      <vt:lpstr>Медійні ресурси РФ</vt:lpstr>
      <vt:lpstr>Проксі-ресурси</vt:lpstr>
      <vt:lpstr>Активні заходи РФ</vt:lpstr>
      <vt:lpstr>Проросійські політичні партії в країнах ЄС </vt:lpstr>
      <vt:lpstr>«Громадські» організації РФ</vt:lpstr>
      <vt:lpstr>Презентація PowerPoint</vt:lpstr>
      <vt:lpstr>Джерела інформації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Запорожець Оксана Юріївна</dc:creator>
  <cp:lastModifiedBy>Oksana Zaporozhets</cp:lastModifiedBy>
  <cp:revision>113</cp:revision>
  <dcterms:created xsi:type="dcterms:W3CDTF">2022-02-19T18:03:57Z</dcterms:created>
  <dcterms:modified xsi:type="dcterms:W3CDTF">2025-05-14T13:51:27Z</dcterms:modified>
</cp:coreProperties>
</file>