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Етапи розвитку дипломатії</a:t>
            </a:r>
            <a:endParaRPr lang="en-GB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Постійна дипломатія</a:t>
            </a:r>
            <a:endParaRPr lang="en-GB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Виникає в період Відродження в дипломатії італійських міст-республік</a:t>
            </a:r>
          </a:p>
          <a:p>
            <a:r>
              <a:rPr lang="uk-UA" dirty="0" smtClean="0"/>
              <a:t>Направлення посланників на постійній основі (згодом – і посольств)</a:t>
            </a:r>
          </a:p>
          <a:p>
            <a:pPr algn="ctr">
              <a:buNone/>
            </a:pPr>
            <a:r>
              <a:rPr lang="uk-UA" dirty="0" smtClean="0"/>
              <a:t>Нові питання:</a:t>
            </a:r>
          </a:p>
          <a:p>
            <a:pPr lvl="1"/>
            <a:r>
              <a:rPr lang="uk-UA" dirty="0" smtClean="0"/>
              <a:t>Старшинство серед послів</a:t>
            </a:r>
          </a:p>
          <a:p>
            <a:pPr lvl="1"/>
            <a:r>
              <a:rPr lang="uk-UA" dirty="0" smtClean="0"/>
              <a:t>Взаємодія з державою перебування</a:t>
            </a:r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Венеція</a:t>
            </a:r>
            <a:endParaRPr lang="en-GB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Перша організована дипломатична служба</a:t>
            </a:r>
          </a:p>
          <a:p>
            <a:r>
              <a:rPr lang="uk-UA" dirty="0" smtClean="0"/>
              <a:t>Венеціанські дипломати: відбір, дисципліна, мотивація, поінформованість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/>
              <a:t>Juan Antonio de Vera y </a:t>
            </a:r>
            <a:r>
              <a:rPr lang="es-ES" b="1" dirty="0" smtClean="0"/>
              <a:t>Figueroa</a:t>
            </a:r>
            <a:r>
              <a:rPr lang="uk-UA" b="1" dirty="0" smtClean="0"/>
              <a:t> (1583-1658)</a:t>
            </a:r>
            <a:endParaRPr lang="en-GB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257808" cy="4525963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Книга “</a:t>
            </a:r>
            <a:r>
              <a:rPr lang="en-GB" b="1" dirty="0" smtClean="0"/>
              <a:t>El </a:t>
            </a:r>
            <a:r>
              <a:rPr lang="en-GB" b="1" dirty="0" err="1" smtClean="0"/>
              <a:t>Embaxador</a:t>
            </a:r>
            <a:r>
              <a:rPr lang="uk-UA" dirty="0" smtClean="0"/>
              <a:t>”</a:t>
            </a:r>
            <a:r>
              <a:rPr lang="en-GB" dirty="0" smtClean="0"/>
              <a:t> </a:t>
            </a:r>
            <a:r>
              <a:rPr lang="uk-UA" dirty="0" smtClean="0"/>
              <a:t>(1620):</a:t>
            </a:r>
          </a:p>
          <a:p>
            <a:pPr>
              <a:buNone/>
            </a:pPr>
            <a:endParaRPr lang="uk-UA" dirty="0" smtClean="0"/>
          </a:p>
          <a:p>
            <a:pPr lvl="0"/>
            <a:r>
              <a:rPr lang="uk-UA" sz="2800" dirty="0" smtClean="0"/>
              <a:t>здійснення посольств</a:t>
            </a:r>
            <a:endParaRPr lang="en-GB" sz="2800" dirty="0" smtClean="0"/>
          </a:p>
          <a:p>
            <a:pPr lvl="0"/>
            <a:r>
              <a:rPr lang="uk-UA" sz="2800" dirty="0" smtClean="0"/>
              <a:t>привілеї послів</a:t>
            </a:r>
            <a:endParaRPr lang="en-GB" sz="2800" dirty="0" smtClean="0"/>
          </a:p>
          <a:p>
            <a:pPr lvl="0"/>
            <a:r>
              <a:rPr lang="uk-UA" sz="2800" dirty="0" smtClean="0"/>
              <a:t>дипломатичні процедури</a:t>
            </a:r>
            <a:endParaRPr lang="en-GB" sz="2800" dirty="0" smtClean="0"/>
          </a:p>
          <a:p>
            <a:r>
              <a:rPr lang="uk-UA" sz="2800" dirty="0" smtClean="0"/>
              <a:t>якості успішного дипломата</a:t>
            </a:r>
            <a:endParaRPr lang="en-GB" sz="2800" dirty="0"/>
          </a:p>
        </p:txBody>
      </p:sp>
      <p:pic>
        <p:nvPicPr>
          <p:cNvPr id="20482" name="Picture 2" descr="Image result for Juan Antonio de Vera y Figuer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1534491"/>
            <a:ext cx="3286116" cy="53235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Hugo Grotius (1583-1645)</a:t>
            </a:r>
            <a:endParaRPr lang="en-GB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82904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/>
              <a:t>“</a:t>
            </a:r>
            <a:r>
              <a:rPr lang="fr-FR" b="1" dirty="0" smtClean="0"/>
              <a:t>De </a:t>
            </a:r>
            <a:r>
              <a:rPr lang="fr-FR" b="1" dirty="0" smtClean="0"/>
              <a:t>Jure Belli ac </a:t>
            </a:r>
            <a:r>
              <a:rPr lang="fr-FR" b="1" dirty="0" smtClean="0"/>
              <a:t>Pacis</a:t>
            </a:r>
            <a:r>
              <a:rPr lang="uk-UA" b="1" dirty="0" smtClean="0"/>
              <a:t>” (1625)</a:t>
            </a:r>
            <a:endParaRPr lang="fr-FR" b="1" dirty="0" smtClean="0"/>
          </a:p>
          <a:p>
            <a:endParaRPr lang="uk-UA" dirty="0" smtClean="0"/>
          </a:p>
          <a:p>
            <a:r>
              <a:rPr lang="uk-UA" dirty="0" err="1" smtClean="0"/>
              <a:t>Обгрунтування</a:t>
            </a:r>
            <a:r>
              <a:rPr lang="uk-UA" dirty="0" smtClean="0"/>
              <a:t> дипломатичних привілеїв та імунітетів</a:t>
            </a:r>
            <a:endParaRPr lang="en-GB" dirty="0"/>
          </a:p>
        </p:txBody>
      </p:sp>
      <p:pic>
        <p:nvPicPr>
          <p:cNvPr id="25602" name="Picture 2" descr="Image result for hugo groti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2143116"/>
            <a:ext cx="5656231" cy="49291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err="1" smtClean="0"/>
              <a:t>Abraham</a:t>
            </a:r>
            <a:r>
              <a:rPr lang="uk-UA" b="1" dirty="0" smtClean="0"/>
              <a:t> </a:t>
            </a:r>
            <a:r>
              <a:rPr lang="uk-UA" b="1" dirty="0" err="1" smtClean="0"/>
              <a:t>de</a:t>
            </a:r>
            <a:r>
              <a:rPr lang="uk-UA" b="1" dirty="0" smtClean="0"/>
              <a:t> </a:t>
            </a:r>
            <a:r>
              <a:rPr lang="uk-UA" b="1" dirty="0" err="1" smtClean="0"/>
              <a:t>Wicquefort</a:t>
            </a:r>
            <a:r>
              <a:rPr lang="uk-UA" b="1" dirty="0" smtClean="0"/>
              <a:t> (1606-1682)</a:t>
            </a:r>
            <a:endParaRPr lang="en-GB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686304" cy="4525963"/>
          </a:xfrm>
        </p:spPr>
        <p:txBody>
          <a:bodyPr/>
          <a:lstStyle/>
          <a:p>
            <a:pPr>
              <a:buNone/>
            </a:pPr>
            <a:r>
              <a:rPr lang="uk-UA" b="1" dirty="0" smtClean="0"/>
              <a:t>“</a:t>
            </a:r>
            <a:r>
              <a:rPr lang="en-GB" b="1" dirty="0" err="1" smtClean="0"/>
              <a:t>L'ambassadeur</a:t>
            </a:r>
            <a:r>
              <a:rPr lang="en-GB" b="1" dirty="0" smtClean="0"/>
              <a:t> </a:t>
            </a:r>
            <a:r>
              <a:rPr lang="en-GB" b="1" dirty="0" smtClean="0"/>
              <a:t>et </a:t>
            </a:r>
            <a:r>
              <a:rPr lang="en-GB" b="1" dirty="0" err="1" smtClean="0"/>
              <a:t>ses</a:t>
            </a:r>
            <a:r>
              <a:rPr lang="en-GB" b="1" dirty="0" smtClean="0"/>
              <a:t> </a:t>
            </a:r>
            <a:r>
              <a:rPr lang="en-GB" b="1" dirty="0" err="1" smtClean="0"/>
              <a:t>fonctions</a:t>
            </a:r>
            <a:r>
              <a:rPr lang="uk-UA" b="1" dirty="0" smtClean="0"/>
              <a:t>”</a:t>
            </a:r>
            <a:r>
              <a:rPr lang="uk-UA" dirty="0" smtClean="0"/>
              <a:t> (1681)</a:t>
            </a:r>
            <a:endParaRPr lang="en-GB" dirty="0"/>
          </a:p>
        </p:txBody>
      </p:sp>
      <p:pic>
        <p:nvPicPr>
          <p:cNvPr id="26626" name="Picture 2" descr="Image result for L'ambassadeur et ses fonction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75" y="1362074"/>
            <a:ext cx="3857625" cy="54959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François de </a:t>
            </a:r>
            <a:r>
              <a:rPr lang="en-GB" b="1" dirty="0" err="1" smtClean="0"/>
              <a:t>Callières</a:t>
            </a:r>
            <a:r>
              <a:rPr lang="uk-UA" b="1" dirty="0" smtClean="0"/>
              <a:t> (1645-1717)</a:t>
            </a:r>
            <a:endParaRPr lang="en-GB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7258072" cy="4525963"/>
          </a:xfrm>
        </p:spPr>
        <p:txBody>
          <a:bodyPr/>
          <a:lstStyle/>
          <a:p>
            <a:pPr>
              <a:buNone/>
            </a:pPr>
            <a:r>
              <a:rPr lang="fr-FR" i="1" dirty="0" smtClean="0"/>
              <a:t>De la manière de négocier avec les </a:t>
            </a:r>
            <a:r>
              <a:rPr lang="fr-FR" i="1" dirty="0" smtClean="0"/>
              <a:t>souverains</a:t>
            </a:r>
            <a:r>
              <a:rPr lang="uk-UA" i="1" dirty="0" smtClean="0"/>
              <a:t> (1716)</a:t>
            </a:r>
            <a:endParaRPr lang="en-GB" dirty="0"/>
          </a:p>
        </p:txBody>
      </p:sp>
      <p:pic>
        <p:nvPicPr>
          <p:cNvPr id="27650" name="Picture 2" descr="Image result for De la manière de négocier avec les souverain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188991"/>
            <a:ext cx="7286644" cy="56690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Класична дипломатія</a:t>
            </a:r>
            <a:endParaRPr lang="en-GB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Формування основ сучасного дипломатичного протоколу</a:t>
            </a:r>
          </a:p>
          <a:p>
            <a:pPr>
              <a:buNone/>
            </a:pPr>
            <a:r>
              <a:rPr lang="uk-UA" dirty="0" smtClean="0"/>
              <a:t>Врегулювання протокольного старшинства дипломатів:</a:t>
            </a:r>
          </a:p>
          <a:p>
            <a:r>
              <a:rPr lang="uk-UA" dirty="0" smtClean="0"/>
              <a:t>Віденський регламент 1815 р.</a:t>
            </a:r>
          </a:p>
          <a:p>
            <a:r>
              <a:rPr lang="uk-UA" dirty="0" err="1" smtClean="0"/>
              <a:t>Аахенський</a:t>
            </a:r>
            <a:r>
              <a:rPr lang="uk-UA" dirty="0" smtClean="0"/>
              <a:t> протокол 1818 р.</a:t>
            </a:r>
          </a:p>
          <a:p>
            <a:pPr>
              <a:buNone/>
            </a:pPr>
            <a:endParaRPr lang="uk-UA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2" descr="C:\DOCS\work\kimo\DKS\documents\acteducongresdev00cong_018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-6136162"/>
            <a:ext cx="7715304" cy="129941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C:\DOCS\work\kimo\DKS\documents\acteducongresdev00cong_018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0"/>
            <a:ext cx="7286676" cy="122295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C:\DOCS\work\kimo\DKS\documents\acteducongresdev00cong_018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-6450678"/>
            <a:ext cx="7929618" cy="133086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Етапи </a:t>
            </a:r>
            <a:endParaRPr lang="en-GB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1. Дипломатія </a:t>
            </a:r>
            <a:r>
              <a:rPr lang="en-US" dirty="0" smtClean="0"/>
              <a:t>ad hoc</a:t>
            </a:r>
          </a:p>
          <a:p>
            <a:pPr>
              <a:buNone/>
            </a:pPr>
            <a:r>
              <a:rPr lang="uk-UA" dirty="0" smtClean="0"/>
              <a:t>2. Постійна дипломатія</a:t>
            </a:r>
          </a:p>
          <a:p>
            <a:pPr>
              <a:buNone/>
            </a:pPr>
            <a:r>
              <a:rPr lang="uk-UA" dirty="0" smtClean="0"/>
              <a:t>3. Класична дипломатія</a:t>
            </a:r>
          </a:p>
          <a:p>
            <a:pPr>
              <a:buNone/>
            </a:pPr>
            <a:r>
              <a:rPr lang="uk-UA" dirty="0" smtClean="0"/>
              <a:t>4. Сучасна дипломатія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Сучасна дипломатія</a:t>
            </a:r>
            <a:endParaRPr lang="en-GB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Визнання суверенної рівності </a:t>
            </a:r>
            <a:r>
              <a:rPr lang="uk-UA" dirty="0" smtClean="0"/>
              <a:t>держав (Статут ООН)</a:t>
            </a:r>
          </a:p>
          <a:p>
            <a:r>
              <a:rPr lang="ru-RU" dirty="0" err="1" smtClean="0"/>
              <a:t>Кодифікація</a:t>
            </a:r>
            <a:r>
              <a:rPr lang="ru-RU" dirty="0" smtClean="0"/>
              <a:t> норм дипломатичного </a:t>
            </a:r>
            <a:r>
              <a:rPr lang="ru-RU" dirty="0" smtClean="0"/>
              <a:t>права:</a:t>
            </a:r>
          </a:p>
          <a:p>
            <a:pPr lvl="1"/>
            <a:r>
              <a:rPr lang="ru-RU" sz="2400" dirty="0" err="1" smtClean="0"/>
              <a:t>Віденська</a:t>
            </a:r>
            <a:r>
              <a:rPr lang="ru-RU" sz="2400" dirty="0" smtClean="0"/>
              <a:t> </a:t>
            </a:r>
            <a:r>
              <a:rPr lang="ru-RU" sz="2400" dirty="0" err="1" smtClean="0"/>
              <a:t>конвенція</a:t>
            </a:r>
            <a:r>
              <a:rPr lang="ru-RU" sz="2400" dirty="0" smtClean="0"/>
              <a:t> про </a:t>
            </a:r>
            <a:r>
              <a:rPr lang="ru-RU" sz="2400" dirty="0" err="1" smtClean="0"/>
              <a:t>дипломатичні</a:t>
            </a:r>
            <a:r>
              <a:rPr lang="ru-RU" sz="2400" dirty="0" smtClean="0"/>
              <a:t> </a:t>
            </a:r>
            <a:r>
              <a:rPr lang="ru-RU" sz="2400" dirty="0" err="1" smtClean="0"/>
              <a:t>зносини</a:t>
            </a:r>
            <a:r>
              <a:rPr lang="ru-RU" sz="2400" dirty="0" smtClean="0"/>
              <a:t> 1961</a:t>
            </a:r>
          </a:p>
          <a:p>
            <a:pPr lvl="1"/>
            <a:r>
              <a:rPr lang="ru-RU" sz="2400" dirty="0" err="1" smtClean="0"/>
              <a:t>Віденська</a:t>
            </a:r>
            <a:r>
              <a:rPr lang="ru-RU" sz="2400" dirty="0" smtClean="0"/>
              <a:t> </a:t>
            </a:r>
            <a:r>
              <a:rPr lang="ru-RU" sz="2400" dirty="0" err="1" smtClean="0"/>
              <a:t>конвенція</a:t>
            </a:r>
            <a:r>
              <a:rPr lang="ru-RU" sz="2400" dirty="0" smtClean="0"/>
              <a:t> про </a:t>
            </a:r>
            <a:r>
              <a:rPr lang="ru-RU" sz="2400" dirty="0" err="1" smtClean="0"/>
              <a:t>консульські</a:t>
            </a:r>
            <a:r>
              <a:rPr lang="ru-RU" sz="2400" dirty="0" smtClean="0"/>
              <a:t> </a:t>
            </a:r>
            <a:r>
              <a:rPr lang="ru-RU" sz="2400" dirty="0" err="1" smtClean="0"/>
              <a:t>зносини</a:t>
            </a:r>
            <a:r>
              <a:rPr lang="ru-RU" sz="2400" dirty="0" smtClean="0"/>
              <a:t> 1963</a:t>
            </a:r>
          </a:p>
          <a:p>
            <a:pPr lvl="1"/>
            <a:r>
              <a:rPr lang="ru-RU" sz="2400" dirty="0" err="1" smtClean="0"/>
              <a:t>Конвенція</a:t>
            </a:r>
            <a:r>
              <a:rPr lang="ru-RU" sz="2400" dirty="0" smtClean="0"/>
              <a:t> про </a:t>
            </a:r>
            <a:r>
              <a:rPr lang="ru-RU" sz="2400" dirty="0" err="1" smtClean="0"/>
              <a:t>спеціальні</a:t>
            </a:r>
            <a:r>
              <a:rPr lang="ru-RU" sz="2400" dirty="0" smtClean="0"/>
              <a:t> </a:t>
            </a:r>
            <a:r>
              <a:rPr lang="ru-RU" sz="2400" dirty="0" err="1" smtClean="0"/>
              <a:t>місії</a:t>
            </a:r>
            <a:r>
              <a:rPr lang="ru-RU" sz="2400" dirty="0" smtClean="0"/>
              <a:t> 1969 р.</a:t>
            </a:r>
          </a:p>
          <a:p>
            <a:pPr lvl="1"/>
            <a:r>
              <a:rPr lang="ru-RU" sz="2400" smtClean="0"/>
              <a:t>…</a:t>
            </a:r>
            <a:endParaRPr lang="ru-RU" sz="2400" dirty="0" smtClean="0"/>
          </a:p>
          <a:p>
            <a:pPr lvl="1"/>
            <a:endParaRPr lang="ru-RU" sz="2400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Дипломатія </a:t>
            </a:r>
            <a:r>
              <a:rPr lang="en-US" dirty="0" smtClean="0"/>
              <a:t>ad </a:t>
            </a:r>
            <a:r>
              <a:rPr lang="en-US" dirty="0" smtClean="0"/>
              <a:t>hoc</a:t>
            </a:r>
            <a:endParaRPr lang="en-GB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Спорадичні дипломатичні контакти в разі потреби</a:t>
            </a:r>
          </a:p>
          <a:p>
            <a:r>
              <a:rPr lang="uk-UA" dirty="0" smtClean="0"/>
              <a:t>Короткочасні місії</a:t>
            </a:r>
          </a:p>
          <a:p>
            <a:r>
              <a:rPr lang="uk-UA" dirty="0" smtClean="0"/>
              <a:t>Базові правила дипломатичного протоколу</a:t>
            </a:r>
          </a:p>
          <a:p>
            <a:r>
              <a:rPr lang="uk-UA" dirty="0" smtClean="0"/>
              <a:t>Поняття дипломатичної мови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543296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Листи </a:t>
            </a:r>
            <a:r>
              <a:rPr lang="uk-UA" dirty="0" err="1" smtClean="0"/>
              <a:t>Амарни</a:t>
            </a:r>
            <a:endParaRPr lang="en-GB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543296" cy="4525963"/>
          </a:xfrm>
        </p:spPr>
        <p:txBody>
          <a:bodyPr>
            <a:normAutofit/>
          </a:bodyPr>
          <a:lstStyle/>
          <a:p>
            <a:r>
              <a:rPr lang="uk-UA" sz="2800" dirty="0" smtClean="0"/>
              <a:t>382 клинописні дощечки </a:t>
            </a:r>
            <a:r>
              <a:rPr lang="uk-UA" sz="2800" dirty="0" err="1" smtClean="0"/>
              <a:t>аккадською</a:t>
            </a:r>
            <a:r>
              <a:rPr lang="uk-UA" sz="2800" dirty="0" smtClean="0"/>
              <a:t> мовою</a:t>
            </a:r>
          </a:p>
          <a:p>
            <a:pPr>
              <a:buNone/>
            </a:pPr>
            <a:endParaRPr lang="uk-UA" sz="2800" dirty="0" smtClean="0"/>
          </a:p>
          <a:p>
            <a:pPr>
              <a:buNone/>
            </a:pPr>
            <a:r>
              <a:rPr lang="uk-UA" sz="2800" dirty="0" smtClean="0"/>
              <a:t>1278 р. до н.е. – угода </a:t>
            </a:r>
            <a:r>
              <a:rPr lang="uk-UA" sz="2800" dirty="0" err="1" smtClean="0"/>
              <a:t>Рамзеса</a:t>
            </a:r>
            <a:r>
              <a:rPr lang="uk-UA" sz="2800" dirty="0" smtClean="0"/>
              <a:t> ІІ з </a:t>
            </a:r>
            <a:r>
              <a:rPr lang="uk-UA" sz="2800" dirty="0" err="1" smtClean="0"/>
              <a:t>Хаттусілем</a:t>
            </a:r>
            <a:endParaRPr lang="en-GB" sz="2800" dirty="0"/>
          </a:p>
        </p:txBody>
      </p:sp>
      <p:pic>
        <p:nvPicPr>
          <p:cNvPr id="1026" name="Picture 2" descr="https://i.pinimg.com/originals/a7/d5/a3/a7d5a30e4762d8b2abff36ccdbe0296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0"/>
            <a:ext cx="5143504" cy="68804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Давня Греція</a:t>
            </a:r>
            <a:endParaRPr lang="en-GB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000" dirty="0" smtClean="0"/>
              <a:t>Право гостинності (</a:t>
            </a:r>
            <a:r>
              <a:rPr lang="uk-UA" sz="3000" dirty="0" err="1" smtClean="0"/>
              <a:t>проксенії</a:t>
            </a:r>
            <a:r>
              <a:rPr lang="uk-UA" sz="3000" dirty="0" smtClean="0"/>
              <a:t>) – з </a:t>
            </a:r>
            <a:r>
              <a:rPr lang="en-US" sz="3000" dirty="0" smtClean="0"/>
              <a:t>VI</a:t>
            </a:r>
            <a:r>
              <a:rPr lang="uk-UA" sz="3000" dirty="0" smtClean="0"/>
              <a:t> ст. до н.е.</a:t>
            </a:r>
          </a:p>
          <a:p>
            <a:pPr>
              <a:buNone/>
            </a:pPr>
            <a:endParaRPr lang="uk-UA" sz="3000" dirty="0" smtClean="0"/>
          </a:p>
          <a:p>
            <a:pPr>
              <a:buNone/>
            </a:pPr>
            <a:r>
              <a:rPr lang="uk-UA" sz="3000" dirty="0" err="1" smtClean="0"/>
              <a:t>“</a:t>
            </a:r>
            <a:r>
              <a:rPr lang="uk-UA" sz="3000" b="1" dirty="0" err="1" smtClean="0"/>
              <a:t>Проксен</a:t>
            </a:r>
            <a:r>
              <a:rPr lang="uk-UA" sz="3000" dirty="0" err="1" smtClean="0"/>
              <a:t>”</a:t>
            </a:r>
            <a:r>
              <a:rPr lang="uk-UA" sz="3000" dirty="0" smtClean="0"/>
              <a:t> (</a:t>
            </a:r>
            <a:r>
              <a:rPr lang="el-GR" sz="3000" dirty="0" smtClean="0"/>
              <a:t>πρόξενος</a:t>
            </a:r>
            <a:r>
              <a:rPr lang="uk-UA" sz="3000" dirty="0" smtClean="0"/>
              <a:t>) – громадянин полісу, що опікувався громадянами іншого полісу щодо:</a:t>
            </a:r>
          </a:p>
          <a:p>
            <a:pPr lvl="1"/>
            <a:r>
              <a:rPr lang="uk-UA" sz="2600" dirty="0" smtClean="0"/>
              <a:t>т</a:t>
            </a:r>
            <a:r>
              <a:rPr lang="uk-UA" sz="2600" dirty="0" smtClean="0"/>
              <a:t>оргівлі</a:t>
            </a:r>
          </a:p>
          <a:p>
            <a:pPr lvl="1"/>
            <a:r>
              <a:rPr lang="uk-UA" sz="2600" dirty="0" smtClean="0"/>
              <a:t>релігійних справ</a:t>
            </a:r>
          </a:p>
          <a:p>
            <a:pPr lvl="1"/>
            <a:r>
              <a:rPr lang="uk-UA" sz="2600" dirty="0" smtClean="0"/>
              <a:t>контактів з владою полісу і т.п.</a:t>
            </a:r>
          </a:p>
          <a:p>
            <a:pPr lvl="1"/>
            <a:endParaRPr lang="en-GB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Давній Рим</a:t>
            </a:r>
            <a:endParaRPr lang="en-GB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uk-UA" dirty="0" smtClean="0"/>
              <a:t>Святість посольств (розвиток протоколу)</a:t>
            </a:r>
          </a:p>
          <a:p>
            <a:pPr>
              <a:lnSpc>
                <a:spcPct val="150000"/>
              </a:lnSpc>
            </a:pPr>
            <a:r>
              <a:rPr lang="uk-UA" dirty="0" smtClean="0"/>
              <a:t>Святість договорів (</a:t>
            </a:r>
            <a:r>
              <a:rPr lang="en-GB" dirty="0" err="1" smtClean="0"/>
              <a:t>pacta</a:t>
            </a:r>
            <a:r>
              <a:rPr lang="en-GB" dirty="0" smtClean="0"/>
              <a:t> </a:t>
            </a:r>
            <a:r>
              <a:rPr lang="en-GB" dirty="0" err="1" smtClean="0"/>
              <a:t>sunt</a:t>
            </a:r>
            <a:r>
              <a:rPr lang="en-GB" dirty="0" smtClean="0"/>
              <a:t> </a:t>
            </a:r>
            <a:r>
              <a:rPr lang="en-GB" dirty="0" err="1" smtClean="0"/>
              <a:t>servanda</a:t>
            </a:r>
            <a:r>
              <a:rPr lang="uk-UA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uk-UA" dirty="0" smtClean="0"/>
              <a:t>Розвиток посольського інституту (</a:t>
            </a:r>
            <a:r>
              <a:rPr lang="en-US" dirty="0" err="1" smtClean="0"/>
              <a:t>legatii</a:t>
            </a:r>
            <a:r>
              <a:rPr lang="uk-UA" dirty="0" smtClean="0"/>
              <a:t>, </a:t>
            </a:r>
            <a:r>
              <a:rPr lang="en-US" dirty="0" err="1" smtClean="0"/>
              <a:t>oratores</a:t>
            </a:r>
            <a:r>
              <a:rPr lang="uk-UA" dirty="0" smtClean="0"/>
              <a:t>, </a:t>
            </a:r>
            <a:r>
              <a:rPr lang="en-US" dirty="0" err="1" smtClean="0"/>
              <a:t>nuntii</a:t>
            </a:r>
            <a:r>
              <a:rPr lang="uk-UA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uk-UA" dirty="0" smtClean="0"/>
              <a:t>Консульський інститут патронату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Індія</a:t>
            </a:r>
            <a:endParaRPr lang="en-GB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614998" cy="4525963"/>
          </a:xfrm>
        </p:spPr>
        <p:txBody>
          <a:bodyPr/>
          <a:lstStyle/>
          <a:p>
            <a:r>
              <a:rPr lang="uk-UA" dirty="0" smtClean="0"/>
              <a:t>Міністр </a:t>
            </a:r>
            <a:r>
              <a:rPr lang="uk-UA" dirty="0" err="1" smtClean="0"/>
              <a:t>Каутіль</a:t>
            </a:r>
            <a:r>
              <a:rPr lang="en-US" dirty="0" smtClean="0"/>
              <a:t>’</a:t>
            </a:r>
            <a:r>
              <a:rPr lang="uk-UA" dirty="0" smtClean="0"/>
              <a:t>я (</a:t>
            </a:r>
            <a:r>
              <a:rPr lang="uk-UA" dirty="0" err="1" smtClean="0"/>
              <a:t>Чанак</a:t>
            </a:r>
            <a:r>
              <a:rPr lang="en-US" dirty="0" smtClean="0"/>
              <a:t>’</a:t>
            </a:r>
            <a:r>
              <a:rPr lang="uk-UA" dirty="0" smtClean="0"/>
              <a:t>я), автор </a:t>
            </a:r>
            <a:r>
              <a:rPr lang="uk-UA" dirty="0" err="1" smtClean="0"/>
              <a:t>“Артхашастри”</a:t>
            </a:r>
            <a:r>
              <a:rPr lang="uk-UA" dirty="0" smtClean="0"/>
              <a:t> – твору про науку врядування</a:t>
            </a:r>
          </a:p>
          <a:p>
            <a:pPr>
              <a:buNone/>
            </a:pPr>
            <a:r>
              <a:rPr lang="en-US" dirty="0" smtClean="0"/>
              <a:t>(</a:t>
            </a:r>
            <a:r>
              <a:rPr lang="uk-UA" dirty="0" smtClean="0"/>
              <a:t>ІІ ст. до н.е. – ІІІ ст. н.е.</a:t>
            </a:r>
            <a:r>
              <a:rPr lang="en-US" dirty="0" smtClean="0"/>
              <a:t>)</a:t>
            </a:r>
            <a:endParaRPr lang="uk-UA" dirty="0" smtClean="0"/>
          </a:p>
        </p:txBody>
      </p:sp>
      <p:pic>
        <p:nvPicPr>
          <p:cNvPr id="15362" name="Picture 2" descr="https://upload.wikimedia.org/wikipedia/commons/c/cd/Chanakya_artistic_depict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1428736"/>
            <a:ext cx="3143241" cy="46384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1504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uk-UA" b="1" dirty="0" err="1" smtClean="0"/>
              <a:t>Обов</a:t>
            </a:r>
            <a:r>
              <a:rPr lang="en-US" b="1" dirty="0" smtClean="0"/>
              <a:t>’</a:t>
            </a:r>
            <a:r>
              <a:rPr lang="uk-UA" b="1" dirty="0" err="1" smtClean="0"/>
              <a:t>язки</a:t>
            </a:r>
            <a:r>
              <a:rPr lang="uk-UA" b="1" dirty="0" smtClean="0"/>
              <a:t> </a:t>
            </a:r>
            <a:r>
              <a:rPr lang="uk-UA" b="1" dirty="0" smtClean="0"/>
              <a:t>посланника:</a:t>
            </a:r>
          </a:p>
          <a:p>
            <a:r>
              <a:rPr lang="uk-UA" dirty="0" smtClean="0"/>
              <a:t>відправка </a:t>
            </a:r>
            <a:r>
              <a:rPr lang="uk-UA" dirty="0" smtClean="0"/>
              <a:t>інформації своєму </a:t>
            </a:r>
            <a:r>
              <a:rPr lang="uk-UA" dirty="0" smtClean="0"/>
              <a:t>королю</a:t>
            </a:r>
          </a:p>
          <a:p>
            <a:r>
              <a:rPr lang="uk-UA" dirty="0" smtClean="0"/>
              <a:t>забезпечення </a:t>
            </a:r>
            <a:r>
              <a:rPr lang="uk-UA" dirty="0" smtClean="0"/>
              <a:t>дотримання умов </a:t>
            </a:r>
            <a:r>
              <a:rPr lang="uk-UA" dirty="0" smtClean="0"/>
              <a:t>договору</a:t>
            </a:r>
          </a:p>
          <a:p>
            <a:r>
              <a:rPr lang="uk-UA" dirty="0" smtClean="0"/>
              <a:t>підтримання </a:t>
            </a:r>
            <a:r>
              <a:rPr lang="uk-UA" dirty="0" smtClean="0"/>
              <a:t>королівської </a:t>
            </a:r>
            <a:r>
              <a:rPr lang="uk-UA" dirty="0" smtClean="0"/>
              <a:t>честі</a:t>
            </a:r>
          </a:p>
          <a:p>
            <a:r>
              <a:rPr lang="uk-UA" dirty="0" smtClean="0"/>
              <a:t>здобуття союзників</a:t>
            </a:r>
          </a:p>
          <a:p>
            <a:r>
              <a:rPr lang="uk-UA" dirty="0" smtClean="0"/>
              <a:t>привнесення </a:t>
            </a:r>
            <a:r>
              <a:rPr lang="uk-UA" dirty="0" smtClean="0"/>
              <a:t>роздору серед друзів </a:t>
            </a:r>
            <a:r>
              <a:rPr lang="uk-UA" dirty="0" smtClean="0"/>
              <a:t>ворога</a:t>
            </a:r>
          </a:p>
          <a:p>
            <a:r>
              <a:rPr lang="uk-UA" dirty="0" smtClean="0"/>
              <a:t>направлення </a:t>
            </a:r>
            <a:r>
              <a:rPr lang="uk-UA" dirty="0" smtClean="0"/>
              <a:t>секретних агентів і </a:t>
            </a:r>
            <a:r>
              <a:rPr lang="uk-UA" dirty="0" smtClean="0"/>
              <a:t>військ</a:t>
            </a:r>
          </a:p>
          <a:p>
            <a:r>
              <a:rPr lang="uk-UA" dirty="0" smtClean="0"/>
              <a:t>переманювання </a:t>
            </a:r>
            <a:r>
              <a:rPr lang="uk-UA" dirty="0" smtClean="0"/>
              <a:t>прибічників ворога на сторону свого </a:t>
            </a:r>
            <a:r>
              <a:rPr lang="uk-UA" dirty="0" smtClean="0"/>
              <a:t>короля</a:t>
            </a:r>
          </a:p>
          <a:p>
            <a:r>
              <a:rPr lang="uk-UA" dirty="0" smtClean="0"/>
              <a:t>вивірення </a:t>
            </a:r>
            <a:r>
              <a:rPr lang="uk-UA" dirty="0" smtClean="0"/>
              <a:t>секретної інформації та проявлення мужності у звільненні заручників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Візантія</a:t>
            </a:r>
            <a:endParaRPr lang="en-GB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Розквіт візантійської дипломатії – в період слабкості держави (</a:t>
            </a:r>
            <a:r>
              <a:rPr lang="uk-UA" dirty="0" smtClean="0"/>
              <a:t>поч. ХІІІ – сер. Х</a:t>
            </a:r>
            <a:r>
              <a:rPr lang="en-US" dirty="0" smtClean="0"/>
              <a:t>V</a:t>
            </a:r>
            <a:r>
              <a:rPr lang="uk-UA" dirty="0" smtClean="0"/>
              <a:t> століття</a:t>
            </a:r>
            <a:r>
              <a:rPr lang="uk-UA" dirty="0" smtClean="0"/>
              <a:t>)</a:t>
            </a:r>
          </a:p>
          <a:p>
            <a:pPr>
              <a:buNone/>
            </a:pPr>
            <a:endParaRPr lang="uk-UA" dirty="0" smtClean="0"/>
          </a:p>
          <a:p>
            <a:r>
              <a:rPr lang="uk-UA" dirty="0" smtClean="0"/>
              <a:t>Вивірена політика щодо ворогів і друзів</a:t>
            </a:r>
          </a:p>
          <a:p>
            <a:r>
              <a:rPr lang="uk-UA" dirty="0" smtClean="0"/>
              <a:t>Увага дипломатичному протоколу та церемоніалу</a:t>
            </a:r>
          </a:p>
          <a:p>
            <a:r>
              <a:rPr lang="uk-UA" dirty="0" smtClean="0"/>
              <a:t>Розвідка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418</Words>
  <PresentationFormat>Экран (4:3)</PresentationFormat>
  <Paragraphs>82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Етапи розвитку дипломатії</vt:lpstr>
      <vt:lpstr>Етапи </vt:lpstr>
      <vt:lpstr>Дипломатія ad hoc</vt:lpstr>
      <vt:lpstr>Листи Амарни</vt:lpstr>
      <vt:lpstr>Давня Греція</vt:lpstr>
      <vt:lpstr>Давній Рим</vt:lpstr>
      <vt:lpstr>Індія</vt:lpstr>
      <vt:lpstr>Слайд 8</vt:lpstr>
      <vt:lpstr>Візантія</vt:lpstr>
      <vt:lpstr>Постійна дипломатія</vt:lpstr>
      <vt:lpstr>Венеція</vt:lpstr>
      <vt:lpstr>Juan Antonio de Vera y Figueroa (1583-1658)</vt:lpstr>
      <vt:lpstr>Hugo Grotius (1583-1645)</vt:lpstr>
      <vt:lpstr>Abraham de Wicquefort (1606-1682)</vt:lpstr>
      <vt:lpstr>François de Callières (1645-1717)</vt:lpstr>
      <vt:lpstr>Класична дипломатія</vt:lpstr>
      <vt:lpstr>Слайд 17</vt:lpstr>
      <vt:lpstr>Слайд 18</vt:lpstr>
      <vt:lpstr>Слайд 19</vt:lpstr>
      <vt:lpstr>Сучасна дипломатія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Етапи розвитку дипломатії</dc:title>
  <dc:creator>admin</dc:creator>
  <cp:lastModifiedBy>admin</cp:lastModifiedBy>
  <cp:revision>10</cp:revision>
  <dcterms:created xsi:type="dcterms:W3CDTF">2018-09-09T23:36:21Z</dcterms:created>
  <dcterms:modified xsi:type="dcterms:W3CDTF">2018-09-10T01:07:14Z</dcterms:modified>
</cp:coreProperties>
</file>