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7" r:id="rId3"/>
    <p:sldId id="260" r:id="rId4"/>
    <p:sldId id="259" r:id="rId5"/>
    <p:sldId id="261" r:id="rId6"/>
    <p:sldId id="262" r:id="rId7"/>
    <p:sldId id="288" r:id="rId8"/>
    <p:sldId id="289" r:id="rId9"/>
    <p:sldId id="270" r:id="rId10"/>
    <p:sldId id="264" r:id="rId11"/>
    <p:sldId id="268" r:id="rId12"/>
    <p:sldId id="265" r:id="rId13"/>
    <p:sldId id="257" r:id="rId14"/>
    <p:sldId id="266" r:id="rId15"/>
    <p:sldId id="267" r:id="rId16"/>
    <p:sldId id="258" r:id="rId17"/>
    <p:sldId id="269" r:id="rId18"/>
    <p:sldId id="271" r:id="rId19"/>
    <p:sldId id="272" r:id="rId20"/>
    <p:sldId id="276" r:id="rId21"/>
    <p:sldId id="274" r:id="rId22"/>
    <p:sldId id="275" r:id="rId23"/>
    <p:sldId id="277" r:id="rId24"/>
    <p:sldId id="278" r:id="rId25"/>
    <p:sldId id="279" r:id="rId26"/>
    <p:sldId id="283" r:id="rId27"/>
    <p:sldId id="284" r:id="rId28"/>
    <p:sldId id="280" r:id="rId29"/>
    <p:sldId id="281" r:id="rId30"/>
    <p:sldId id="282" r:id="rId31"/>
    <p:sldId id="285" r:id="rId32"/>
    <p:sldId id="291" r:id="rId33"/>
    <p:sldId id="290" r:id="rId34"/>
    <p:sldId id="292" r:id="rId35"/>
    <p:sldId id="293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902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5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9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477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56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042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42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59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30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547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14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0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state.gov/diplomatic-corps-order-of-precedence-and-dates-of-presentation-of-credentials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gov.pl/attachment/7302b69c-4ceb-4fc4-b521-ed8152e021db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2276872"/>
            <a:ext cx="8143900" cy="723500"/>
          </a:xfrm>
        </p:spPr>
        <p:txBody>
          <a:bodyPr>
            <a:normAutofit fontScale="90000"/>
          </a:bodyPr>
          <a:lstStyle/>
          <a:p>
            <a:r>
              <a:rPr lang="uk-UA" sz="3300" dirty="0"/>
              <a:t>Дипломатичні агенти</a:t>
            </a:r>
            <a:br>
              <a:rPr lang="uk-UA" sz="3300" dirty="0"/>
            </a:br>
            <a:br>
              <a:rPr lang="uk-UA" sz="3300" dirty="0"/>
            </a:br>
            <a:r>
              <a:rPr lang="uk-UA" sz="3300" dirty="0"/>
              <a:t>Персонал дипломатичного представництва</a:t>
            </a:r>
            <a:endParaRPr lang="en-GB" sz="33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869160"/>
            <a:ext cx="7406640" cy="1631674"/>
          </a:xfrm>
        </p:spPr>
        <p:txBody>
          <a:bodyPr>
            <a:normAutofit/>
          </a:bodyPr>
          <a:lstStyle/>
          <a:p>
            <a:pPr marL="514350" lvl="0" indent="-331788">
              <a:buFont typeface="+mj-lt"/>
              <a:buAutoNum type="arabicPeriod"/>
            </a:pPr>
            <a:r>
              <a:rPr lang="uk-UA" dirty="0"/>
              <a:t>Класи – посади – ранги.</a:t>
            </a:r>
            <a:endParaRPr lang="en-GB" dirty="0"/>
          </a:p>
          <a:p>
            <a:pPr marL="514350" lvl="0" indent="-331788">
              <a:buFont typeface="+mj-lt"/>
              <a:buAutoNum type="arabicPeriod"/>
            </a:pPr>
            <a:r>
              <a:rPr lang="uk-UA" dirty="0"/>
              <a:t>Персонал дипломатичних представництв.</a:t>
            </a:r>
            <a:endParaRPr lang="en-GB" dirty="0"/>
          </a:p>
          <a:p>
            <a:pPr marL="514350" lvl="0" indent="-331788">
              <a:buFont typeface="+mj-lt"/>
              <a:buAutoNum type="arabicPeriod"/>
            </a:pPr>
            <a:r>
              <a:rPr lang="uk-UA" dirty="0"/>
              <a:t>Дипломатичний корпус.</a:t>
            </a:r>
            <a:endParaRPr lang="en-GB" dirty="0"/>
          </a:p>
          <a:p>
            <a:pPr marL="514350" lvl="0" indent="-331788">
              <a:buFont typeface="+mj-lt"/>
              <a:buAutoNum type="arabicPeriod"/>
            </a:pPr>
            <a:r>
              <a:rPr lang="uk-UA" dirty="0"/>
              <a:t>Акредитація.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9D2AEDCB-3859-4EAD-AA65-4BDD2802A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0B2AA709-28A2-4289-A11E-FD3AA53F0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1608D5D4-689C-423B-9974-4733A30A4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3490332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754" y="1060704"/>
            <a:ext cx="2722626" cy="4736592"/>
          </a:xfrm>
        </p:spPr>
        <p:txBody>
          <a:bodyPr>
            <a:normAutofit/>
          </a:bodyPr>
          <a:lstStyle/>
          <a:p>
            <a:r>
              <a:rPr lang="uk-UA" sz="2600">
                <a:solidFill>
                  <a:schemeClr val="bg1"/>
                </a:solidFill>
              </a:rPr>
              <a:t>дипломатичні ранги</a:t>
            </a:r>
            <a:endParaRPr lang="en-GB" sz="260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11213" y="1060704"/>
            <a:ext cx="3819832" cy="4736592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uk-UA" sz="1600" b="1" dirty="0"/>
              <a:t>Дипломатичний ранг – </a:t>
            </a:r>
          </a:p>
          <a:p>
            <a:pPr>
              <a:buNone/>
            </a:pPr>
            <a:r>
              <a:rPr lang="uk-UA" sz="1600" dirty="0"/>
              <a:t>	</a:t>
            </a:r>
            <a:r>
              <a:rPr lang="ru-RU" sz="1600" dirty="0" err="1"/>
              <a:t>спеціальне</a:t>
            </a:r>
            <a:r>
              <a:rPr lang="ru-RU" sz="1600" dirty="0"/>
              <a:t> </a:t>
            </a:r>
            <a:r>
              <a:rPr lang="ru-RU" sz="1600" dirty="0" err="1"/>
              <a:t>звання</a:t>
            </a:r>
            <a:r>
              <a:rPr lang="ru-RU" sz="1600" dirty="0"/>
              <a:t>, яке </a:t>
            </a:r>
            <a:r>
              <a:rPr lang="ru-RU" sz="1600" dirty="0" err="1"/>
              <a:t>відповідно</a:t>
            </a:r>
            <a:r>
              <a:rPr lang="ru-RU" sz="1600" dirty="0"/>
              <a:t> до </a:t>
            </a:r>
            <a:r>
              <a:rPr lang="ru-RU" sz="1600" dirty="0" err="1"/>
              <a:t>Конституції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 та Закону про </a:t>
            </a:r>
            <a:r>
              <a:rPr lang="ru-RU" sz="1600" dirty="0" err="1"/>
              <a:t>дипломатичну</a:t>
            </a:r>
            <a:r>
              <a:rPr lang="ru-RU" sz="1600" dirty="0"/>
              <a:t> службу </a:t>
            </a:r>
            <a:r>
              <a:rPr lang="ru-RU" sz="1600" dirty="0" err="1"/>
              <a:t>присвоюється</a:t>
            </a:r>
            <a:r>
              <a:rPr lang="ru-RU" sz="1600" dirty="0"/>
              <a:t> </a:t>
            </a:r>
            <a:r>
              <a:rPr lang="ru-RU" sz="1600" dirty="0" err="1"/>
              <a:t>дипломатичним</a:t>
            </a:r>
            <a:r>
              <a:rPr lang="ru-RU" sz="1600" dirty="0"/>
              <a:t> </a:t>
            </a:r>
            <a:r>
              <a:rPr lang="ru-RU" sz="1600" dirty="0" err="1"/>
              <a:t>службовцям</a:t>
            </a:r>
            <a:endParaRPr lang="ru-RU" sz="1600" dirty="0"/>
          </a:p>
          <a:p>
            <a:pPr>
              <a:buNone/>
            </a:pPr>
            <a:endParaRPr lang="uk-UA" sz="1600" dirty="0"/>
          </a:p>
          <a:p>
            <a:pPr>
              <a:buNone/>
            </a:pPr>
            <a:r>
              <a:rPr lang="uk-UA" sz="1600" dirty="0"/>
              <a:t>Позбавлення рангу – за рішенням суду.</a:t>
            </a: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4A8673E8-250A-46DB-9A53-00144B5AB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D2AEDCB-3859-4EAD-AA65-4BDD2802A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2AA709-28A2-4289-A11E-FD3AA53F0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08D5D4-689C-423B-9974-4733A30A4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3490332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754" y="1060704"/>
            <a:ext cx="2722626" cy="4736592"/>
          </a:xfrm>
        </p:spPr>
        <p:txBody>
          <a:bodyPr>
            <a:normAutofit/>
          </a:bodyPr>
          <a:lstStyle/>
          <a:p>
            <a:r>
              <a:rPr lang="uk-UA" sz="2400">
                <a:solidFill>
                  <a:schemeClr val="bg1"/>
                </a:solidFill>
              </a:rPr>
              <a:t>Ранги дипломатичної служби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11213" y="1060704"/>
            <a:ext cx="3819832" cy="4736592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uk-UA" sz="1600" b="1"/>
              <a:t>	Ранги (ст. 24 Закону):</a:t>
            </a:r>
          </a:p>
          <a:p>
            <a:pPr>
              <a:buNone/>
            </a:pPr>
            <a:endParaRPr lang="uk-UA" sz="1600" b="1"/>
          </a:p>
          <a:p>
            <a:r>
              <a:rPr lang="ru-RU" sz="1600" b="1"/>
              <a:t>Надзвичайний і Повноважний Посол</a:t>
            </a:r>
          </a:p>
          <a:p>
            <a:r>
              <a:rPr lang="ru-RU" sz="1600" b="1"/>
              <a:t>Надзвичайний і Повноважний Посланник першого класу</a:t>
            </a:r>
          </a:p>
          <a:p>
            <a:r>
              <a:rPr lang="ru-RU" sz="1600" b="1"/>
              <a:t>Надзвичайний і Повноважний Посланник другого класу</a:t>
            </a:r>
          </a:p>
          <a:p>
            <a:r>
              <a:rPr lang="ru-RU" sz="1600"/>
              <a:t>радник першого класу</a:t>
            </a:r>
          </a:p>
          <a:p>
            <a:r>
              <a:rPr lang="ru-RU" sz="1600"/>
              <a:t>радник другого класу</a:t>
            </a:r>
          </a:p>
          <a:p>
            <a:r>
              <a:rPr lang="ru-RU" sz="1600"/>
              <a:t>перший секретар</a:t>
            </a:r>
          </a:p>
          <a:p>
            <a:r>
              <a:rPr lang="ru-RU" sz="1600"/>
              <a:t>другий секретар</a:t>
            </a:r>
          </a:p>
          <a:p>
            <a:r>
              <a:rPr lang="ru-RU" sz="1600"/>
              <a:t>третій секретар</a:t>
            </a:r>
          </a:p>
          <a:p>
            <a:r>
              <a:rPr lang="ru-RU" sz="1600"/>
              <a:t>аташе</a:t>
            </a:r>
          </a:p>
          <a:p>
            <a:endParaRPr lang="en-GB" sz="16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8673E8-250A-46DB-9A53-00144B5AB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85" y="0"/>
            <a:ext cx="90928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714357"/>
            <a:ext cx="9151233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04" y="0"/>
            <a:ext cx="91283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708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1214414" y="1214422"/>
            <a:ext cx="5786478" cy="550072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Овал 12"/>
          <p:cNvSpPr/>
          <p:nvPr/>
        </p:nvSpPr>
        <p:spPr>
          <a:xfrm>
            <a:off x="2214546" y="2214554"/>
            <a:ext cx="3843358" cy="35576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Овал 13"/>
          <p:cNvSpPr/>
          <p:nvPr/>
        </p:nvSpPr>
        <p:spPr>
          <a:xfrm>
            <a:off x="3214678" y="3143248"/>
            <a:ext cx="1857388" cy="178595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3714744" y="157161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РАНГИ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571868" y="242886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ПОСАДИ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3714744" y="378619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КЛАСИ</a:t>
            </a:r>
            <a:endParaRPr lang="en-GB" dirty="0"/>
          </a:p>
        </p:txBody>
      </p:sp>
      <p:sp>
        <p:nvSpPr>
          <p:cNvPr id="18" name="Выноска 2 17"/>
          <p:cNvSpPr/>
          <p:nvPr/>
        </p:nvSpPr>
        <p:spPr>
          <a:xfrm>
            <a:off x="1142976" y="357166"/>
            <a:ext cx="3071834" cy="500066"/>
          </a:xfrm>
          <a:prstGeom prst="borderCallout2">
            <a:avLst>
              <a:gd name="adj1" fmla="val 101258"/>
              <a:gd name="adj2" fmla="val 50113"/>
              <a:gd name="adj3" fmla="val 310873"/>
              <a:gd name="adj4" fmla="val 59203"/>
              <a:gd name="adj5" fmla="val 197239"/>
              <a:gd name="adj6" fmla="val 5439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ysClr val="windowText" lastClr="000000"/>
                </a:solidFill>
              </a:rPr>
              <a:t>ГРОМАДЯНИ УКРАЇНИ</a:t>
            </a:r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19" name="Выноска 2 18"/>
          <p:cNvSpPr/>
          <p:nvPr/>
        </p:nvSpPr>
        <p:spPr>
          <a:xfrm>
            <a:off x="6357950" y="500042"/>
            <a:ext cx="2500330" cy="928694"/>
          </a:xfrm>
          <a:prstGeom prst="borderCallout2">
            <a:avLst>
              <a:gd name="adj1" fmla="val 101601"/>
              <a:gd name="adj2" fmla="val 50092"/>
              <a:gd name="adj3" fmla="val 180830"/>
              <a:gd name="adj4" fmla="val 5858"/>
              <a:gd name="adj5" fmla="val 276211"/>
              <a:gd name="adj6" fmla="val -5065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ДИПЛОМАТИЧНІ СЛУЖБОВЦІ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Выноска 2 19"/>
          <p:cNvSpPr/>
          <p:nvPr/>
        </p:nvSpPr>
        <p:spPr>
          <a:xfrm>
            <a:off x="6715140" y="5500702"/>
            <a:ext cx="2286016" cy="1041276"/>
          </a:xfrm>
          <a:prstGeom prst="borderCallout2">
            <a:avLst>
              <a:gd name="adj1" fmla="val 48736"/>
              <a:gd name="adj2" fmla="val -1016"/>
              <a:gd name="adj3" fmla="val -39080"/>
              <a:gd name="adj4" fmla="val -58131"/>
              <a:gd name="adj5" fmla="val -112393"/>
              <a:gd name="adj6" fmla="val -10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ГЛАВИ ДИПЛОМАТИЧНИХ ПРЕДСТАВНИЦТВ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3486126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1" y="643466"/>
            <a:ext cx="2764734" cy="5528734"/>
          </a:xfrm>
        </p:spPr>
        <p:txBody>
          <a:bodyPr>
            <a:normAutofit/>
          </a:bodyPr>
          <a:lstStyle/>
          <a:p>
            <a:pPr algn="r"/>
            <a:r>
              <a:rPr lang="uk-UA" sz="2000">
                <a:solidFill>
                  <a:srgbClr val="FFFFFF"/>
                </a:solidFill>
              </a:rPr>
              <a:t>Персонал дипломатичного представництва: </a:t>
            </a:r>
            <a:r>
              <a:rPr lang="uk-UA" sz="2000" b="1">
                <a:solidFill>
                  <a:srgbClr val="FFFFFF"/>
                </a:solidFill>
              </a:rPr>
              <a:t>чисельність</a:t>
            </a:r>
            <a:endParaRPr lang="en-GB" sz="2000" b="1">
              <a:solidFill>
                <a:srgbClr val="FFFF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90335" y="599768"/>
            <a:ext cx="4555850" cy="5572432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GB" b="1" i="1" dirty="0"/>
              <a:t>Article 11</a:t>
            </a:r>
            <a:endParaRPr lang="en-GB" b="1" i="1"/>
          </a:p>
          <a:p>
            <a:pPr>
              <a:buNone/>
            </a:pPr>
            <a:r>
              <a:rPr lang="en-GB" dirty="0"/>
              <a:t>1. In the absence of specific agreement as to the size of the mission, the receiving State may</a:t>
            </a:r>
            <a:r>
              <a:rPr lang="uk-UA" dirty="0"/>
              <a:t> </a:t>
            </a:r>
            <a:r>
              <a:rPr lang="en-GB" dirty="0"/>
              <a:t>require that </a:t>
            </a:r>
            <a:r>
              <a:rPr lang="en-GB" u="sng" dirty="0"/>
              <a:t>the size of a mission be kept within limits considered by it to be reasonable and normal</a:t>
            </a:r>
            <a:r>
              <a:rPr lang="en-GB" dirty="0"/>
              <a:t>,</a:t>
            </a:r>
            <a:r>
              <a:rPr lang="uk-UA" dirty="0"/>
              <a:t> </a:t>
            </a:r>
            <a:r>
              <a:rPr lang="en-GB" dirty="0"/>
              <a:t>having regard to circumstances and conditions in the receiving State and to the needs of the particular</a:t>
            </a:r>
            <a:r>
              <a:rPr lang="uk-UA" dirty="0"/>
              <a:t> </a:t>
            </a:r>
            <a:r>
              <a:rPr lang="en-GB" dirty="0"/>
              <a:t>mission.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1293" y="6229681"/>
            <a:ext cx="3429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3486126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1" y="643466"/>
            <a:ext cx="2764734" cy="5528734"/>
          </a:xfrm>
        </p:spPr>
        <p:txBody>
          <a:bodyPr>
            <a:normAutofit/>
          </a:bodyPr>
          <a:lstStyle/>
          <a:p>
            <a:pPr algn="r"/>
            <a:r>
              <a:rPr lang="uk-UA" sz="2000">
                <a:solidFill>
                  <a:srgbClr val="FFFFFF"/>
                </a:solidFill>
              </a:rPr>
              <a:t>Персонал дипломатичного представництва: </a:t>
            </a:r>
            <a:r>
              <a:rPr lang="uk-UA" sz="2000" b="1">
                <a:solidFill>
                  <a:srgbClr val="FFFFFF"/>
                </a:solidFill>
              </a:rPr>
              <a:t>категорії</a:t>
            </a:r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90335" y="599768"/>
            <a:ext cx="4555850" cy="5572432"/>
          </a:xfrm>
        </p:spPr>
        <p:txBody>
          <a:bodyPr anchor="ctr">
            <a:normAutofit/>
          </a:bodyPr>
          <a:lstStyle/>
          <a:p>
            <a:endParaRPr lang="uk-UA" dirty="0"/>
          </a:p>
          <a:p>
            <a:pPr marL="596646" indent="-514350">
              <a:buFont typeface="+mj-lt"/>
              <a:buAutoNum type="arabicPeriod"/>
            </a:pPr>
            <a:r>
              <a:rPr lang="uk-UA" dirty="0"/>
              <a:t>Дипломатичний персонал</a:t>
            </a:r>
          </a:p>
          <a:p>
            <a:pPr marL="596646" indent="-514350">
              <a:buFont typeface="+mj-lt"/>
              <a:buAutoNum type="arabicPeriod"/>
            </a:pPr>
            <a:r>
              <a:rPr lang="uk-UA" dirty="0"/>
              <a:t>Адміністративно-технічний персонал</a:t>
            </a:r>
            <a:endParaRPr lang="en-GB" dirty="0"/>
          </a:p>
          <a:p>
            <a:pPr marL="596646" indent="-514350">
              <a:buFont typeface="+mj-lt"/>
              <a:buAutoNum type="arabicPeriod"/>
            </a:pPr>
            <a:r>
              <a:rPr lang="uk-UA" dirty="0"/>
              <a:t>Обслуговуючий персонал</a:t>
            </a:r>
          </a:p>
          <a:p>
            <a:pPr marL="596646" indent="-514350"/>
            <a:endParaRPr lang="uk-UA" dirty="0"/>
          </a:p>
          <a:p>
            <a:pPr marL="596646" indent="-514350"/>
            <a:r>
              <a:rPr lang="uk-UA" dirty="0"/>
              <a:t>Приватні домашні робітники</a:t>
            </a:r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1293" y="6229681"/>
            <a:ext cx="3429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Дипломатичний</a:t>
            </a:r>
            <a:br>
              <a:rPr lang="uk-UA" dirty="0"/>
            </a:br>
            <a:r>
              <a:rPr lang="uk-UA" dirty="0"/>
              <a:t>корпус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Овал 3"/>
          <p:cNvSpPr/>
          <p:nvPr/>
        </p:nvSpPr>
        <p:spPr>
          <a:xfrm>
            <a:off x="1571604" y="2500306"/>
            <a:ext cx="3843358" cy="355760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Овал 4"/>
          <p:cNvSpPr/>
          <p:nvPr/>
        </p:nvSpPr>
        <p:spPr>
          <a:xfrm>
            <a:off x="2571736" y="3429000"/>
            <a:ext cx="1857388" cy="178595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Выноска 2 8"/>
          <p:cNvSpPr/>
          <p:nvPr/>
        </p:nvSpPr>
        <p:spPr>
          <a:xfrm>
            <a:off x="5429256" y="1428736"/>
            <a:ext cx="3429024" cy="1143008"/>
          </a:xfrm>
          <a:prstGeom prst="borderCallout2">
            <a:avLst>
              <a:gd name="adj1" fmla="val 45992"/>
              <a:gd name="adj2" fmla="val -314"/>
              <a:gd name="adj3" fmla="val 108635"/>
              <a:gd name="adj4" fmla="val -18207"/>
              <a:gd name="adj5" fmla="val 160114"/>
              <a:gd name="adj6" fmla="val -3341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ДИПЛОМАТИ, АКРЕДИТОВАНІ В СТОЛИЦІ</a:t>
            </a:r>
          </a:p>
          <a:p>
            <a:pPr>
              <a:buFont typeface="Arial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ЧЛЕНИ ЇХ РОДИН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5929322" y="4572008"/>
            <a:ext cx="2928958" cy="857256"/>
          </a:xfrm>
          <a:prstGeom prst="borderCallout1">
            <a:avLst>
              <a:gd name="adj1" fmla="val 49969"/>
              <a:gd name="adj2" fmla="val -338"/>
              <a:gd name="adj3" fmla="val -29288"/>
              <a:gd name="adj4" fmla="val -67649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dirty="0">
                <a:solidFill>
                  <a:schemeClr val="tx1"/>
                </a:solidFill>
              </a:rPr>
              <a:t>ГЛАВИ ДИПЛОМАТИЧНИХ ПРЕДСТАВНИЦТВ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4B5519-2298-47D1-9E53-ED5A24DEC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1465790"/>
            <a:ext cx="2895599" cy="3941345"/>
          </a:xfrm>
        </p:spPr>
        <p:txBody>
          <a:bodyPr>
            <a:normAutofit/>
          </a:bodyPr>
          <a:lstStyle/>
          <a:p>
            <a:r>
              <a:rPr lang="uk-UA" sz="2500"/>
              <a:t>Дипломатична служба</a:t>
            </a:r>
            <a:endParaRPr lang="en-US" sz="2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75CDE-2346-4233-BA56-4A5AFBD2A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299" y="1359090"/>
            <a:ext cx="3849499" cy="4048046"/>
          </a:xfrm>
        </p:spPr>
        <p:txBody>
          <a:bodyPr anchor="ctr">
            <a:normAutofit/>
          </a:bodyPr>
          <a:lstStyle/>
          <a:p>
            <a:pPr marL="82296" indent="0">
              <a:buNone/>
            </a:pPr>
            <a:r>
              <a:rPr lang="ru-RU"/>
              <a:t>- </a:t>
            </a:r>
            <a:r>
              <a:rPr lang="ru-RU" err="1"/>
              <a:t>це</a:t>
            </a:r>
            <a:r>
              <a:rPr lang="ru-RU"/>
              <a:t> </a:t>
            </a:r>
            <a:r>
              <a:rPr lang="ru-RU" b="1" err="1"/>
              <a:t>державна</a:t>
            </a:r>
            <a:r>
              <a:rPr lang="ru-RU"/>
              <a:t> служба особливого характеру, яка </a:t>
            </a:r>
            <a:r>
              <a:rPr lang="ru-RU" err="1"/>
              <a:t>полягає</a:t>
            </a:r>
            <a:r>
              <a:rPr lang="ru-RU"/>
              <a:t> у </a:t>
            </a:r>
            <a:r>
              <a:rPr lang="ru-RU" err="1"/>
              <a:t>професійній</a:t>
            </a:r>
            <a:r>
              <a:rPr lang="ru-RU"/>
              <a:t> </a:t>
            </a:r>
            <a:r>
              <a:rPr lang="ru-RU" err="1"/>
              <a:t>діяльності</a:t>
            </a:r>
            <a:r>
              <a:rPr lang="ru-RU"/>
              <a:t> </a:t>
            </a:r>
            <a:r>
              <a:rPr lang="ru-RU" err="1"/>
              <a:t>посадових</a:t>
            </a:r>
            <a:r>
              <a:rPr lang="ru-RU"/>
              <a:t> </a:t>
            </a:r>
            <a:r>
              <a:rPr lang="ru-RU" err="1"/>
              <a:t>осіб</a:t>
            </a:r>
            <a:r>
              <a:rPr lang="ru-RU"/>
              <a:t> </a:t>
            </a:r>
            <a:r>
              <a:rPr lang="ru-RU" err="1"/>
              <a:t>дипломатичної</a:t>
            </a:r>
            <a:r>
              <a:rPr lang="ru-RU"/>
              <a:t> </a:t>
            </a:r>
            <a:r>
              <a:rPr lang="ru-RU" err="1"/>
              <a:t>служби</a:t>
            </a:r>
            <a:r>
              <a:rPr lang="ru-RU"/>
              <a:t>, </a:t>
            </a:r>
            <a:r>
              <a:rPr lang="ru-RU" err="1"/>
              <a:t>пов’язаній</a:t>
            </a:r>
            <a:r>
              <a:rPr lang="ru-RU"/>
              <a:t> з </a:t>
            </a:r>
            <a:r>
              <a:rPr lang="ru-RU" err="1"/>
              <a:t>реалізацією</a:t>
            </a:r>
            <a:r>
              <a:rPr lang="ru-RU"/>
              <a:t> </a:t>
            </a:r>
            <a:r>
              <a:rPr lang="ru-RU" err="1"/>
              <a:t>зовнішньої</a:t>
            </a:r>
            <a:r>
              <a:rPr lang="ru-RU"/>
              <a:t> </a:t>
            </a:r>
            <a:r>
              <a:rPr lang="ru-RU" err="1"/>
              <a:t>політики</a:t>
            </a:r>
            <a:r>
              <a:rPr lang="ru-RU"/>
              <a:t> </a:t>
            </a:r>
            <a:r>
              <a:rPr lang="ru-RU" err="1"/>
              <a:t>України</a:t>
            </a:r>
            <a:r>
              <a:rPr lang="ru-RU"/>
              <a:t>, </a:t>
            </a:r>
            <a:r>
              <a:rPr lang="ru-RU" err="1"/>
              <a:t>захистом</a:t>
            </a:r>
            <a:r>
              <a:rPr lang="ru-RU"/>
              <a:t> </a:t>
            </a:r>
            <a:r>
              <a:rPr lang="ru-RU" err="1"/>
              <a:t>національних</a:t>
            </a:r>
            <a:r>
              <a:rPr lang="ru-RU"/>
              <a:t> </a:t>
            </a:r>
            <a:r>
              <a:rPr lang="ru-RU" err="1"/>
              <a:t>інтересів</a:t>
            </a:r>
            <a:r>
              <a:rPr lang="ru-RU"/>
              <a:t> </a:t>
            </a:r>
            <a:r>
              <a:rPr lang="ru-RU" err="1"/>
              <a:t>України</a:t>
            </a:r>
            <a:r>
              <a:rPr lang="ru-RU"/>
              <a:t> у </a:t>
            </a:r>
            <a:r>
              <a:rPr lang="ru-RU" err="1"/>
              <a:t>сфері</a:t>
            </a:r>
            <a:r>
              <a:rPr lang="ru-RU"/>
              <a:t> </a:t>
            </a:r>
            <a:r>
              <a:rPr lang="ru-RU" err="1"/>
              <a:t>міжнародних</a:t>
            </a:r>
            <a:r>
              <a:rPr lang="ru-RU"/>
              <a:t> </a:t>
            </a:r>
            <a:r>
              <a:rPr lang="ru-RU" err="1"/>
              <a:t>відносин</a:t>
            </a:r>
            <a:r>
              <a:rPr lang="ru-RU"/>
              <a:t>, а </a:t>
            </a:r>
            <a:r>
              <a:rPr lang="ru-RU" err="1"/>
              <a:t>також</a:t>
            </a:r>
            <a:r>
              <a:rPr lang="ru-RU"/>
              <a:t> прав та </a:t>
            </a:r>
            <a:r>
              <a:rPr lang="ru-RU" err="1"/>
              <a:t>інтересів</a:t>
            </a:r>
            <a:r>
              <a:rPr lang="ru-RU"/>
              <a:t> </a:t>
            </a:r>
            <a:r>
              <a:rPr lang="ru-RU" err="1"/>
              <a:t>громадян</a:t>
            </a:r>
            <a:r>
              <a:rPr lang="ru-RU"/>
              <a:t> і </a:t>
            </a:r>
            <a:r>
              <a:rPr lang="ru-RU" err="1"/>
              <a:t>юридичних</a:t>
            </a:r>
            <a:r>
              <a:rPr lang="ru-RU"/>
              <a:t> </a:t>
            </a:r>
            <a:r>
              <a:rPr lang="ru-RU" err="1"/>
              <a:t>осіб</a:t>
            </a:r>
            <a:r>
              <a:rPr lang="ru-RU"/>
              <a:t> </a:t>
            </a:r>
            <a:r>
              <a:rPr lang="ru-RU" err="1"/>
              <a:t>України</a:t>
            </a:r>
            <a:r>
              <a:rPr lang="ru-RU"/>
              <a:t> за кордоном.</a:t>
            </a:r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6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4C5769-E723-4A1E-B4F6-F6BB27AE7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9141492" cy="6857999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78380D-0E99-4278-9939-702074B8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34861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599" y="643466"/>
            <a:ext cx="2762045" cy="5571067"/>
          </a:xfrm>
        </p:spPr>
        <p:txBody>
          <a:bodyPr>
            <a:normAutofit/>
          </a:bodyPr>
          <a:lstStyle/>
          <a:p>
            <a:pPr algn="r"/>
            <a:r>
              <a:rPr lang="uk-UA" sz="2300">
                <a:solidFill>
                  <a:srgbClr val="FFFFFF"/>
                </a:solidFill>
              </a:rPr>
              <a:t>Дипломатичний корпус</a:t>
            </a:r>
            <a:endParaRPr lang="en-GB" sz="2300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5A92D53-A461-451B-87E6-8746F6FC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1293" y="6229681"/>
            <a:ext cx="3429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99417" y="643465"/>
            <a:ext cx="4851876" cy="5586215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uk-UA" b="1" dirty="0"/>
              <a:t>Старшинство</a:t>
            </a:r>
            <a:r>
              <a:rPr lang="uk-UA" dirty="0"/>
              <a:t>:</a:t>
            </a:r>
          </a:p>
          <a:p>
            <a:r>
              <a:rPr lang="uk-UA" dirty="0"/>
              <a:t>За класом</a:t>
            </a:r>
          </a:p>
          <a:p>
            <a:pPr lvl="1"/>
            <a:r>
              <a:rPr lang="uk-UA" dirty="0"/>
              <a:t>Посол</a:t>
            </a:r>
          </a:p>
          <a:p>
            <a:pPr lvl="1"/>
            <a:r>
              <a:rPr lang="uk-UA" dirty="0"/>
              <a:t>Посланник</a:t>
            </a:r>
          </a:p>
          <a:p>
            <a:pPr lvl="1"/>
            <a:r>
              <a:rPr lang="uk-UA" dirty="0"/>
              <a:t>Повірений у справах</a:t>
            </a:r>
          </a:p>
          <a:p>
            <a:r>
              <a:rPr lang="uk-UA" dirty="0"/>
              <a:t>За часом перебування на посаді</a:t>
            </a:r>
          </a:p>
          <a:p>
            <a:pPr lvl="1"/>
            <a:r>
              <a:rPr lang="uk-UA" dirty="0"/>
              <a:t>Дата вручення вірчих грамот</a:t>
            </a:r>
          </a:p>
          <a:p>
            <a:pPr lvl="1"/>
            <a:r>
              <a:rPr lang="uk-UA" dirty="0"/>
              <a:t>Дата видачі агреману (коли вручення вірчих грамот в один день)</a:t>
            </a:r>
          </a:p>
          <a:p>
            <a:pPr lvl="1"/>
            <a:r>
              <a:rPr lang="uk-UA" dirty="0"/>
              <a:t>Дата передачі копій вірчих грамот (</a:t>
            </a:r>
            <a:r>
              <a:rPr lang="uk-UA" dirty="0" err="1"/>
              <a:t>ВБ</a:t>
            </a:r>
            <a:r>
              <a:rPr lang="uk-UA" dirty="0"/>
              <a:t>)</a:t>
            </a:r>
          </a:p>
          <a:p>
            <a:endParaRPr lang="uk-UA" dirty="0"/>
          </a:p>
          <a:p>
            <a:pPr>
              <a:buNone/>
            </a:pPr>
            <a:r>
              <a:rPr lang="uk-UA" dirty="0"/>
              <a:t>На час відсутності акредитованого глави представництва – </a:t>
            </a:r>
          </a:p>
          <a:p>
            <a:pPr lvl="1">
              <a:buNone/>
            </a:pPr>
            <a:r>
              <a:rPr lang="uk-UA" dirty="0"/>
              <a:t>	Тимчасовий повірений у справах</a:t>
            </a:r>
          </a:p>
          <a:p>
            <a:pPr lvl="1">
              <a:buNone/>
            </a:pPr>
            <a:r>
              <a:rPr lang="uk-UA" dirty="0"/>
              <a:t>	(</a:t>
            </a:r>
            <a:r>
              <a:rPr lang="uk-UA" b="1" dirty="0"/>
              <a:t>С</a:t>
            </a:r>
            <a:r>
              <a:rPr lang="en-GB" b="1" dirty="0" err="1"/>
              <a:t>hargé</a:t>
            </a:r>
            <a:r>
              <a:rPr lang="en-GB" b="1" dirty="0"/>
              <a:t> </a:t>
            </a:r>
            <a:r>
              <a:rPr lang="en-GB" b="1" dirty="0" err="1"/>
              <a:t>d'affaires</a:t>
            </a:r>
            <a:r>
              <a:rPr lang="en-GB" b="1" dirty="0"/>
              <a:t> ad interim</a:t>
            </a:r>
            <a:r>
              <a:rPr lang="uk-UA" dirty="0"/>
              <a:t>)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03ABC2-0D2A-42E5-9778-D9E8DBB54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654032"/>
          </a:xfrm>
        </p:spPr>
        <p:txBody>
          <a:bodyPr>
            <a:normAutofit/>
          </a:bodyPr>
          <a:lstStyle/>
          <a:p>
            <a:pPr algn="ctr"/>
            <a:r>
              <a:rPr lang="uk-UA" sz="2400" dirty="0"/>
              <a:t>Дипломатичний корпус у Лондоні</a:t>
            </a:r>
            <a:endParaRPr lang="en-GB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C03CC-2522-454F-A818-2AC90BDAD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672"/>
            <a:ext cx="9144000" cy="637618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6908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hlinkClick r:id="rId2"/>
              </a:rPr>
              <a:t>Дипломатичний корпус у Вашингтоні </a:t>
            </a:r>
            <a:endParaRPr lang="en-GB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7BE831-1732-4461-8540-BB9374D13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73935"/>
            <a:ext cx="6336704" cy="655492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498080" cy="796908"/>
          </a:xfrm>
        </p:spPr>
        <p:txBody>
          <a:bodyPr>
            <a:normAutofit/>
          </a:bodyPr>
          <a:lstStyle/>
          <a:p>
            <a:r>
              <a:rPr lang="uk-UA" sz="2800" dirty="0">
                <a:hlinkClick r:id="rId2"/>
              </a:rPr>
              <a:t>Дипломатичний корпус у Варшаві</a:t>
            </a:r>
            <a:endParaRPr lang="en-GB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96CB13-5622-4DD4-B57A-CE86FE9C4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601446"/>
            <a:ext cx="5868144" cy="625655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4C5769-E723-4A1E-B4F6-F6BB27AE7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9141492" cy="6857999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78380D-0E99-4278-9939-702074B8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34861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599" y="643466"/>
            <a:ext cx="2762045" cy="5571067"/>
          </a:xfrm>
        </p:spPr>
        <p:txBody>
          <a:bodyPr>
            <a:normAutofit/>
          </a:bodyPr>
          <a:lstStyle/>
          <a:p>
            <a:pPr algn="r"/>
            <a:r>
              <a:rPr lang="uk-UA" sz="2900">
                <a:solidFill>
                  <a:srgbClr val="FFFFFF"/>
                </a:solidFill>
              </a:rPr>
              <a:t>Акредитація</a:t>
            </a:r>
            <a:endParaRPr lang="en-GB" sz="2900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5A92D53-A461-451B-87E6-8746F6FC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1293" y="6229681"/>
            <a:ext cx="3429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99417" y="643465"/>
            <a:ext cx="4851876" cy="5586215"/>
          </a:xfrm>
        </p:spPr>
        <p:txBody>
          <a:bodyPr anchor="ctr">
            <a:normAutofit/>
          </a:bodyPr>
          <a:lstStyle/>
          <a:p>
            <a:pPr marL="596646" indent="-514350">
              <a:buAutoNum type="arabicParenR"/>
            </a:pPr>
            <a:r>
              <a:rPr lang="uk-UA" dirty="0"/>
              <a:t>акредитація глави </a:t>
            </a:r>
            <a:r>
              <a:rPr lang="uk-UA" dirty="0" err="1"/>
              <a:t>диппредставництва</a:t>
            </a:r>
            <a:endParaRPr lang="uk-UA" dirty="0"/>
          </a:p>
          <a:p>
            <a:pPr marL="596646" indent="-514350">
              <a:buAutoNum type="arabicParenR"/>
            </a:pPr>
            <a:endParaRPr lang="uk-UA" dirty="0"/>
          </a:p>
          <a:p>
            <a:pPr marL="596646" indent="-514350">
              <a:buAutoNum type="arabicParenR"/>
            </a:pPr>
            <a:r>
              <a:rPr lang="uk-UA" dirty="0"/>
              <a:t>акредитація іншого члена </a:t>
            </a:r>
            <a:r>
              <a:rPr lang="uk-UA" dirty="0" err="1"/>
              <a:t>дипперсоналу</a:t>
            </a:r>
            <a:r>
              <a:rPr lang="uk-UA" dirty="0"/>
              <a:t> (процедура нотифікації)</a:t>
            </a:r>
          </a:p>
          <a:p>
            <a:pPr marL="596646" indent="-514350">
              <a:buAutoNum type="arabicParenR"/>
            </a:pPr>
            <a:endParaRPr lang="uk-UA" dirty="0"/>
          </a:p>
          <a:p>
            <a:pPr marL="596646" indent="-514350">
              <a:buAutoNum type="arabicParenR"/>
            </a:pPr>
            <a:r>
              <a:rPr lang="uk-UA" dirty="0"/>
              <a:t>акредитація військового аташе (за погодженням з Міноборони)</a:t>
            </a:r>
            <a:endParaRPr lang="en-GB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03ABC2-0D2A-42E5-9778-D9E8DBB54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4C5769-E723-4A1E-B4F6-F6BB27AE7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9141492" cy="6857999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78380D-0E99-4278-9939-702074B8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8" y="0"/>
            <a:ext cx="34861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599" y="643466"/>
            <a:ext cx="2762045" cy="5571067"/>
          </a:xfrm>
        </p:spPr>
        <p:txBody>
          <a:bodyPr>
            <a:normAutofit/>
          </a:bodyPr>
          <a:lstStyle/>
          <a:p>
            <a:pPr algn="r"/>
            <a:r>
              <a:rPr lang="uk-UA" sz="2000">
                <a:solidFill>
                  <a:srgbClr val="FFFFFF"/>
                </a:solidFill>
              </a:rPr>
              <a:t>Акредитація глави дипломатичного представництва</a:t>
            </a:r>
            <a:endParaRPr lang="en-GB" sz="2000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5A92D53-A461-451B-87E6-8746F6FC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1293" y="6229681"/>
            <a:ext cx="3429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99417" y="643465"/>
            <a:ext cx="4851876" cy="5586215"/>
          </a:xfrm>
        </p:spPr>
        <p:txBody>
          <a:bodyPr anchor="ctr">
            <a:normAutofit/>
          </a:bodyPr>
          <a:lstStyle/>
          <a:p>
            <a:r>
              <a:rPr lang="uk-UA" dirty="0"/>
              <a:t>Підбір кандидатури</a:t>
            </a:r>
          </a:p>
          <a:p>
            <a:r>
              <a:rPr lang="uk-UA" dirty="0"/>
              <a:t>Запит на агреман (</a:t>
            </a:r>
            <a:r>
              <a:rPr lang="en-GB" dirty="0" err="1"/>
              <a:t>Agrément</a:t>
            </a:r>
            <a:r>
              <a:rPr lang="uk-UA" dirty="0"/>
              <a:t>)</a:t>
            </a:r>
          </a:p>
          <a:p>
            <a:r>
              <a:rPr lang="uk-UA" dirty="0"/>
              <a:t>Надання агреману</a:t>
            </a:r>
          </a:p>
          <a:p>
            <a:r>
              <a:rPr lang="uk-UA" dirty="0"/>
              <a:t>Документ про призначення</a:t>
            </a:r>
          </a:p>
          <a:p>
            <a:r>
              <a:rPr lang="uk-UA" dirty="0"/>
              <a:t>Повідомлення про призначення</a:t>
            </a:r>
          </a:p>
          <a:p>
            <a:r>
              <a:rPr lang="uk-UA" dirty="0"/>
              <a:t>Видача вірчих грамот</a:t>
            </a:r>
          </a:p>
          <a:p>
            <a:r>
              <a:rPr lang="uk-UA" dirty="0"/>
              <a:t>Прибуття в країну перебування</a:t>
            </a:r>
          </a:p>
          <a:p>
            <a:r>
              <a:rPr lang="uk-UA" dirty="0"/>
              <a:t>Вручення копій вірчих грамот МЗС</a:t>
            </a:r>
          </a:p>
          <a:p>
            <a:r>
              <a:rPr lang="uk-UA" dirty="0"/>
              <a:t>Вручення вірчих грамот главі держави</a:t>
            </a:r>
            <a:endParaRPr lang="en-GB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03ABC2-0D2A-42E5-9778-D9E8DBB54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3188" y="6258874"/>
            <a:ext cx="299110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9938" name="Picture 2" descr="C:\DOCS\work\kimo\DPE\documents\Вербальна нота (запит на агреман) - ПСловаччини в Ук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0"/>
            <a:ext cx="488977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62" name="Picture 2" descr="C:\DOCS\work\kimo\DPE\documents\Вербальна нота (запит на агреман) - ПСловаччини в Ук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93" y="-2475656"/>
            <a:ext cx="9144000" cy="12824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s://upload.wikimedia.org/wikipedia/commons/thumb/4/40/Juraj_Neme%C5%A1_letter_of_credence.JPG/1280px-Juraj_Neme%C5%A1_letter_of_creden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9372" cy="6919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14825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571480"/>
            <a:ext cx="49911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5200" y="1465790"/>
            <a:ext cx="2895599" cy="3941345"/>
          </a:xfrm>
        </p:spPr>
        <p:txBody>
          <a:bodyPr>
            <a:normAutofit/>
          </a:bodyPr>
          <a:lstStyle/>
          <a:p>
            <a:r>
              <a:rPr lang="uk-UA" sz="2100" dirty="0"/>
              <a:t>Дипломатичні Класи</a:t>
            </a:r>
            <a:endParaRPr lang="en-GB" sz="2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13299" y="1359090"/>
            <a:ext cx="3849499" cy="404804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uk-UA" sz="1900" b="1" dirty="0"/>
              <a:t>Дипломатичні класи – </a:t>
            </a:r>
          </a:p>
          <a:p>
            <a:pPr marL="981075" indent="88900">
              <a:buNone/>
            </a:pPr>
            <a:r>
              <a:rPr lang="uk-UA" sz="1900" dirty="0"/>
              <a:t>визначена дипломатичною традицією та міжнародним правом ієрархія глав дипломатичних представництв</a:t>
            </a:r>
          </a:p>
          <a:p>
            <a:pPr marL="981075" indent="0">
              <a:buNone/>
            </a:pPr>
            <a:r>
              <a:rPr lang="uk-UA" sz="1900" b="1" dirty="0"/>
              <a:t>Класи:</a:t>
            </a:r>
            <a:endParaRPr lang="en-US" sz="1900" b="1" dirty="0"/>
          </a:p>
          <a:p>
            <a:pPr marL="357188" indent="0">
              <a:buNone/>
            </a:pPr>
            <a:r>
              <a:rPr lang="en-US" sz="1900" b="1" dirty="0"/>
              <a:t>I. </a:t>
            </a:r>
            <a:r>
              <a:rPr lang="uk-UA" sz="1900" b="1" dirty="0"/>
              <a:t>Посол</a:t>
            </a:r>
          </a:p>
          <a:p>
            <a:pPr marL="357188" indent="0">
              <a:buNone/>
            </a:pPr>
            <a:r>
              <a:rPr lang="en-US" sz="1900" b="1" dirty="0"/>
              <a:t>II. </a:t>
            </a:r>
            <a:r>
              <a:rPr lang="uk-UA" sz="1900" b="1" dirty="0"/>
              <a:t>Посланник</a:t>
            </a:r>
          </a:p>
          <a:p>
            <a:pPr marL="357188" indent="0">
              <a:buNone/>
            </a:pPr>
            <a:r>
              <a:rPr lang="en-US" sz="1900" b="1" dirty="0"/>
              <a:t>III. </a:t>
            </a:r>
            <a:r>
              <a:rPr lang="uk-UA" sz="1900" b="1" dirty="0"/>
              <a:t>Повірений у справах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1986" name="Picture 2" descr="Президент прийняв вірчі грамоти від послів низки іноземних краї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0623"/>
            <a:ext cx="9144000" cy="6437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3010" name="Picture 2" descr="https://www.president.gov.ua/storage/j-image-storage/09/08/70/4e2b365bc3fd543fa3279310701fdcaf_1537533166_wysiwy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0294" y="1"/>
            <a:ext cx="928429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76EEA-AC00-4504-831C-04DD3D6F8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standing on a sidewalk&#10;&#10;Description automatically generated">
            <a:extLst>
              <a:ext uri="{FF2B5EF4-FFF2-40B4-BE49-F238E27FC236}">
                <a16:creationId xmlns:a16="http://schemas.microsoft.com/office/drawing/2014/main" id="{A0D85E66-FAA2-428F-9773-765BBEA44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" y="220191"/>
            <a:ext cx="9140189" cy="6449169"/>
          </a:xfrm>
        </p:spPr>
      </p:pic>
    </p:spTree>
    <p:extLst>
      <p:ext uri="{BB962C8B-B14F-4D97-AF65-F5344CB8AC3E}">
        <p14:creationId xmlns:p14="http://schemas.microsoft.com/office/powerpoint/2010/main" val="77953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99B2-0E41-4562-8A72-2EB008AA0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1B91ECD4-C25C-470A-8AA8-652D4FA5AA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" y="206300"/>
            <a:ext cx="9141278" cy="6463060"/>
          </a:xfrm>
        </p:spPr>
      </p:pic>
    </p:spTree>
    <p:extLst>
      <p:ext uri="{BB962C8B-B14F-4D97-AF65-F5344CB8AC3E}">
        <p14:creationId xmlns:p14="http://schemas.microsoft.com/office/powerpoint/2010/main" val="709041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7C87E-F9B0-405A-BEB7-A329D9C5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37610234-3B34-4C81-823D-80397B50C1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76064"/>
            <a:ext cx="9144327" cy="6093296"/>
          </a:xfrm>
        </p:spPr>
      </p:pic>
    </p:spTree>
    <p:extLst>
      <p:ext uri="{BB962C8B-B14F-4D97-AF65-F5344CB8AC3E}">
        <p14:creationId xmlns:p14="http://schemas.microsoft.com/office/powerpoint/2010/main" val="37843673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6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grpSp>
        <p:nvGrpSpPr>
          <p:cNvPr id="29" name="Group 12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sp useBgFill="1">
        <p:nvSpPr>
          <p:cNvPr id="30" name="Rectangle 16">
            <a:extLst>
              <a:ext uri="{FF2B5EF4-FFF2-40B4-BE49-F238E27FC236}">
                <a16:creationId xmlns:a16="http://schemas.microsoft.com/office/drawing/2014/main" id="{68C84B8E-16E8-4E54-B4AC-84CE51595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CC2A4-950C-4DDB-8B93-B745FA87A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670" y="1110054"/>
            <a:ext cx="4918956" cy="45803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770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Дякую за увагу!</a:t>
            </a:r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ECE9EEEA-5DB7-4DC7-AF9F-74D1C19B7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928117"/>
            <a:ext cx="7763256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199147-B958-49C0-9BE2-65BDD892F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4102" y="1110053"/>
            <a:ext cx="2539778" cy="458030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70505D-EC2C-4D1A-86DE-258377807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5780565"/>
            <a:ext cx="7763256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F20BDF-18D7-4E94-9BA1-9CEB40470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5190" y="5257800"/>
            <a:ext cx="810678" cy="1080902"/>
            <a:chOff x="9646920" y="5257800"/>
            <a:chExt cx="1080904" cy="108090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8F42242-4089-4E5D-95C3-C113C73DA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46920" y="5257800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96F87F1-ABB5-42FB-86BD-EED111CD3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55011" y="5365890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7012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4FCA88C2-C73C-4062-A097-8FBCE309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83981C21-E132-4402-B31B-D725C1CE7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53241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6A685C77-4E84-486A-9AE5-F3635BE9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1" y="822324"/>
            <a:ext cx="3862197" cy="522827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5200" y="1465790"/>
            <a:ext cx="2895599" cy="3941345"/>
          </a:xfrm>
        </p:spPr>
        <p:txBody>
          <a:bodyPr>
            <a:normAutofit/>
          </a:bodyPr>
          <a:lstStyle/>
          <a:p>
            <a:r>
              <a:rPr lang="uk-UA" sz="5200">
                <a:latin typeface="Arial Black" pitchFamily="34" charset="0"/>
              </a:rPr>
              <a:t>ВК</a:t>
            </a:r>
            <a:r>
              <a:rPr lang="en-US" sz="5200">
                <a:latin typeface="Arial Black" pitchFamily="34" charset="0"/>
              </a:rPr>
              <a:t>’</a:t>
            </a:r>
            <a:r>
              <a:rPr lang="uk-UA" sz="5200">
                <a:latin typeface="Arial Black" pitchFamily="34" charset="0"/>
              </a:rPr>
              <a:t>61</a:t>
            </a:r>
            <a:r>
              <a:rPr lang="en-US" sz="5200">
                <a:latin typeface="Arial Black" pitchFamily="34" charset="0"/>
              </a:rPr>
              <a:t> (192)</a:t>
            </a:r>
            <a:endParaRPr lang="en-GB" sz="520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13299" y="1359090"/>
            <a:ext cx="3849499" cy="404804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en-GB" sz="1700" b="1">
                <a:latin typeface="Baskerville Old Face" pitchFamily="18" charset="0"/>
              </a:rPr>
              <a:t>Article 14</a:t>
            </a:r>
          </a:p>
          <a:p>
            <a:pPr>
              <a:buNone/>
            </a:pPr>
            <a:r>
              <a:rPr lang="en-GB" sz="1700">
                <a:latin typeface="Baskerville Old Face" pitchFamily="18" charset="0"/>
              </a:rPr>
              <a:t>1.</a:t>
            </a:r>
            <a:r>
              <a:rPr lang="en-GB" sz="1700" b="1">
                <a:latin typeface="Baskerville Old Face" pitchFamily="18" charset="0"/>
              </a:rPr>
              <a:t>Heads of mission</a:t>
            </a:r>
            <a:r>
              <a:rPr lang="en-GB" sz="1700">
                <a:latin typeface="Baskerville Old Face" pitchFamily="18" charset="0"/>
              </a:rPr>
              <a:t> are divided into three </a:t>
            </a:r>
            <a:r>
              <a:rPr lang="en-GB" sz="1700" b="1">
                <a:latin typeface="Baskerville Old Face" pitchFamily="18" charset="0"/>
              </a:rPr>
              <a:t>classes</a:t>
            </a:r>
            <a:r>
              <a:rPr lang="en-GB" sz="1700">
                <a:latin typeface="Baskerville Old Face" pitchFamily="18" charset="0"/>
              </a:rPr>
              <a:t>, namely:</a:t>
            </a:r>
          </a:p>
          <a:p>
            <a:pPr>
              <a:buNone/>
            </a:pPr>
            <a:r>
              <a:rPr lang="en-GB" sz="1700">
                <a:latin typeface="Baskerville Old Face" pitchFamily="18" charset="0"/>
              </a:rPr>
              <a:t>(a) That of </a:t>
            </a:r>
            <a:r>
              <a:rPr lang="en-GB" sz="1700" b="1" u="sng">
                <a:latin typeface="Baskerville Old Face" pitchFamily="18" charset="0"/>
              </a:rPr>
              <a:t>ambassadors</a:t>
            </a:r>
            <a:r>
              <a:rPr lang="en-GB" sz="1700">
                <a:latin typeface="Baskerville Old Face" pitchFamily="18" charset="0"/>
              </a:rPr>
              <a:t> or </a:t>
            </a:r>
            <a:r>
              <a:rPr lang="en-GB" sz="1700" b="1" u="sng">
                <a:latin typeface="Baskerville Old Face" pitchFamily="18" charset="0"/>
              </a:rPr>
              <a:t>nuncios</a:t>
            </a:r>
            <a:r>
              <a:rPr lang="en-GB" sz="1700">
                <a:latin typeface="Baskerville Old Face" pitchFamily="18" charset="0"/>
              </a:rPr>
              <a:t> accredited to Heads of State, and other heads of mission of</a:t>
            </a:r>
            <a:r>
              <a:rPr lang="uk-UA" sz="1700">
                <a:latin typeface="Baskerville Old Face" pitchFamily="18" charset="0"/>
              </a:rPr>
              <a:t> </a:t>
            </a:r>
            <a:r>
              <a:rPr lang="en-GB" sz="1700">
                <a:latin typeface="Baskerville Old Face" pitchFamily="18" charset="0"/>
              </a:rPr>
              <a:t>equivalent rank;</a:t>
            </a:r>
          </a:p>
          <a:p>
            <a:pPr>
              <a:buNone/>
            </a:pPr>
            <a:r>
              <a:rPr lang="en-GB" sz="1700">
                <a:latin typeface="Baskerville Old Face" pitchFamily="18" charset="0"/>
              </a:rPr>
              <a:t>(b) That of </a:t>
            </a:r>
            <a:r>
              <a:rPr lang="en-GB" sz="1700" b="1" u="sng">
                <a:latin typeface="Baskerville Old Face" pitchFamily="18" charset="0"/>
              </a:rPr>
              <a:t>envoys</a:t>
            </a:r>
            <a:r>
              <a:rPr lang="en-GB" sz="1700">
                <a:latin typeface="Baskerville Old Face" pitchFamily="18" charset="0"/>
              </a:rPr>
              <a:t>, </a:t>
            </a:r>
            <a:r>
              <a:rPr lang="en-GB" sz="1700" b="1" u="sng">
                <a:latin typeface="Baskerville Old Face" pitchFamily="18" charset="0"/>
              </a:rPr>
              <a:t>ministers</a:t>
            </a:r>
            <a:r>
              <a:rPr lang="en-GB" sz="1700">
                <a:latin typeface="Baskerville Old Face" pitchFamily="18" charset="0"/>
              </a:rPr>
              <a:t> and </a:t>
            </a:r>
            <a:r>
              <a:rPr lang="en-GB" sz="1700" b="1" u="sng" err="1">
                <a:latin typeface="Baskerville Old Face" pitchFamily="18" charset="0"/>
              </a:rPr>
              <a:t>internuncios</a:t>
            </a:r>
            <a:r>
              <a:rPr lang="en-GB" sz="1700">
                <a:latin typeface="Baskerville Old Face" pitchFamily="18" charset="0"/>
              </a:rPr>
              <a:t> accredited to Heads of State;</a:t>
            </a:r>
          </a:p>
          <a:p>
            <a:pPr>
              <a:buNone/>
            </a:pPr>
            <a:r>
              <a:rPr lang="en-GB" sz="1700">
                <a:latin typeface="Baskerville Old Face" pitchFamily="18" charset="0"/>
              </a:rPr>
              <a:t>(c) That of </a:t>
            </a:r>
            <a:r>
              <a:rPr lang="en-GB" sz="1700" b="1" u="sng" err="1">
                <a:latin typeface="Baskerville Old Face" pitchFamily="18" charset="0"/>
              </a:rPr>
              <a:t>chargés</a:t>
            </a:r>
            <a:r>
              <a:rPr lang="en-GB" sz="1700" b="1" u="sng">
                <a:latin typeface="Baskerville Old Face" pitchFamily="18" charset="0"/>
              </a:rPr>
              <a:t> </a:t>
            </a:r>
            <a:r>
              <a:rPr lang="en-GB" sz="1700" b="1" u="sng" err="1">
                <a:latin typeface="Baskerville Old Face" pitchFamily="18" charset="0"/>
              </a:rPr>
              <a:t>d’affaires</a:t>
            </a:r>
            <a:r>
              <a:rPr lang="en-GB" sz="1700" b="1" u="sng">
                <a:latin typeface="Baskerville Old Face" pitchFamily="18" charset="0"/>
              </a:rPr>
              <a:t> </a:t>
            </a:r>
            <a:r>
              <a:rPr lang="en-GB" sz="1700">
                <a:latin typeface="Baskerville Old Face" pitchFamily="18" charset="0"/>
              </a:rPr>
              <a:t>accredited to Ministers for Foreign Affairs.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E55C1C3E-5158-47F3-8FD9-14B22C3E6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203" y="6121662"/>
            <a:ext cx="818159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66E70-9451-4286-A0C2-6CF108FE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4B0696-68E2-40ED-B597-4B873875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9EF1B4-0F49-44D2-AE21-263819BFB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3490332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589" y="643466"/>
            <a:ext cx="2511013" cy="5571067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</a:rPr>
              <a:t>дипломатичні посади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9236" y="643467"/>
            <a:ext cx="3490332" cy="557106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uk-UA" sz="1600" b="1" dirty="0"/>
              <a:t>Дипломатична посада – </a:t>
            </a:r>
          </a:p>
          <a:p>
            <a:pPr marL="396875" indent="-222250">
              <a:buNone/>
            </a:pPr>
            <a:r>
              <a:rPr lang="ru-RU" sz="1600" dirty="0" err="1"/>
              <a:t>Первинна</a:t>
            </a:r>
            <a:r>
              <a:rPr lang="ru-RU" sz="1600" dirty="0"/>
              <a:t> структурна </a:t>
            </a:r>
            <a:r>
              <a:rPr lang="ru-RU" sz="1600" dirty="0" err="1"/>
              <a:t>одиниця</a:t>
            </a:r>
            <a:r>
              <a:rPr lang="ru-RU" sz="1600" dirty="0"/>
              <a:t> органу </a:t>
            </a:r>
            <a:r>
              <a:rPr lang="ru-RU" sz="1600" dirty="0" err="1"/>
              <a:t>дипломатичної</a:t>
            </a:r>
            <a:r>
              <a:rPr lang="ru-RU" sz="1600" dirty="0"/>
              <a:t> </a:t>
            </a:r>
            <a:r>
              <a:rPr lang="ru-RU" sz="1600" dirty="0" err="1"/>
              <a:t>служби</a:t>
            </a:r>
            <a:r>
              <a:rPr lang="ru-RU" sz="1600" dirty="0"/>
              <a:t> з </a:t>
            </a:r>
            <a:r>
              <a:rPr lang="ru-RU" sz="1600" dirty="0" err="1"/>
              <a:t>установленими</a:t>
            </a:r>
            <a:r>
              <a:rPr lang="ru-RU" sz="1600" dirty="0"/>
              <a:t> </a:t>
            </a:r>
            <a:r>
              <a:rPr lang="ru-RU" sz="1600" dirty="0" err="1"/>
              <a:t>відповідно</a:t>
            </a:r>
            <a:r>
              <a:rPr lang="ru-RU" sz="1600" dirty="0"/>
              <a:t> до </a:t>
            </a:r>
            <a:r>
              <a:rPr lang="ru-RU" sz="1600" dirty="0" err="1"/>
              <a:t>законодавства</a:t>
            </a:r>
            <a:r>
              <a:rPr lang="ru-RU" sz="1600" dirty="0"/>
              <a:t> </a:t>
            </a:r>
            <a:r>
              <a:rPr lang="ru-RU" sz="1600" dirty="0" err="1"/>
              <a:t>посадовими</a:t>
            </a:r>
            <a:r>
              <a:rPr lang="ru-RU" sz="1600" dirty="0"/>
              <a:t> </a:t>
            </a:r>
            <a:r>
              <a:rPr lang="ru-RU" sz="1600" dirty="0" err="1"/>
              <a:t>обов’язками</a:t>
            </a:r>
            <a:r>
              <a:rPr lang="ru-RU" sz="1600" dirty="0"/>
              <a:t> з </a:t>
            </a:r>
            <a:r>
              <a:rPr lang="ru-RU" sz="1600" dirty="0" err="1"/>
              <a:t>виконання</a:t>
            </a:r>
            <a:r>
              <a:rPr lang="ru-RU" sz="1600" dirty="0"/>
              <a:t> </a:t>
            </a:r>
            <a:r>
              <a:rPr lang="ru-RU" sz="1600" dirty="0" err="1"/>
              <a:t>дипломатичних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консульських</a:t>
            </a:r>
            <a:r>
              <a:rPr lang="ru-RU" sz="1600" dirty="0"/>
              <a:t> </a:t>
            </a:r>
            <a:r>
              <a:rPr lang="ru-RU" sz="1600" dirty="0" err="1"/>
              <a:t>функцій</a:t>
            </a:r>
            <a:endParaRPr lang="ru-RU" sz="1600" dirty="0"/>
          </a:p>
          <a:p>
            <a:pPr marL="889000" indent="-282575">
              <a:buNone/>
            </a:pPr>
            <a:r>
              <a:rPr lang="ru-RU" sz="1600" dirty="0"/>
              <a:t>(ст. 2 </a:t>
            </a:r>
            <a:r>
              <a:rPr lang="ru-RU" sz="1600" dirty="0" err="1"/>
              <a:t>ЗУ</a:t>
            </a:r>
            <a:r>
              <a:rPr lang="ru-RU" sz="1600" dirty="0"/>
              <a:t> «Про </a:t>
            </a:r>
            <a:r>
              <a:rPr lang="ru-RU" sz="1600" dirty="0" err="1"/>
              <a:t>дипломатичну</a:t>
            </a:r>
            <a:r>
              <a:rPr lang="ru-RU" sz="1600" dirty="0"/>
              <a:t> службу» 2018)</a:t>
            </a:r>
            <a:endParaRPr lang="en-GB" sz="1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69B0BE-E00A-432A-98D1-A47B82C1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51293" y="6229681"/>
            <a:ext cx="342900" cy="457200"/>
            <a:chOff x="11401725" y="6229681"/>
            <a:chExt cx="457200" cy="457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F8A5ED-19F8-4707-8EEC-7115E6B11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1725" y="6229681"/>
              <a:ext cx="457200" cy="45720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F50C1C-978D-45B5-B716-7DA91773C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30918" y="6258874"/>
              <a:ext cx="398813" cy="39881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66E70-9451-4286-A0C2-6CF108FE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4B0696-68E2-40ED-B597-4B873875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9EF1B4-0F49-44D2-AE21-263819BFB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3490332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589" y="643466"/>
            <a:ext cx="2511013" cy="5571067"/>
          </a:xfrm>
        </p:spPr>
        <p:txBody>
          <a:bodyPr>
            <a:normAutofit/>
          </a:bodyPr>
          <a:lstStyle/>
          <a:p>
            <a:r>
              <a:rPr lang="uk-UA" sz="2300" dirty="0">
                <a:solidFill>
                  <a:schemeClr val="tx1"/>
                </a:solidFill>
              </a:rPr>
              <a:t>Дипломатичні посади (категорія «А»)</a:t>
            </a:r>
            <a:endParaRPr lang="en-GB" sz="23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9236" y="643467"/>
            <a:ext cx="3401086" cy="5571066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ru-RU" sz="1800" dirty="0"/>
              <a:t>Ст.8 Закону </a:t>
            </a:r>
            <a:r>
              <a:rPr lang="ru-RU" sz="1800" dirty="0" err="1"/>
              <a:t>України</a:t>
            </a:r>
            <a:r>
              <a:rPr lang="ru-RU" sz="1800" dirty="0"/>
              <a:t> «Про </a:t>
            </a:r>
            <a:r>
              <a:rPr lang="ru-RU" sz="1800" dirty="0" err="1"/>
              <a:t>дипломатичну</a:t>
            </a:r>
            <a:r>
              <a:rPr lang="ru-RU" sz="1800" dirty="0"/>
              <a:t> службу»: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1) </a:t>
            </a:r>
            <a:r>
              <a:rPr lang="ru-RU" sz="1800" dirty="0" err="1"/>
              <a:t>Державний</a:t>
            </a:r>
            <a:r>
              <a:rPr lang="ru-RU" sz="1800" dirty="0"/>
              <a:t> </a:t>
            </a:r>
            <a:r>
              <a:rPr lang="ru-RU" sz="1800" dirty="0" err="1"/>
              <a:t>секретар</a:t>
            </a:r>
            <a:r>
              <a:rPr lang="ru-RU" sz="1800" dirty="0"/>
              <a:t> </a:t>
            </a:r>
            <a:r>
              <a:rPr lang="ru-RU" sz="1800" dirty="0" err="1"/>
              <a:t>Міністерства</a:t>
            </a:r>
            <a:r>
              <a:rPr lang="ru-RU" sz="1800" dirty="0"/>
              <a:t> </a:t>
            </a:r>
            <a:r>
              <a:rPr lang="ru-RU" sz="1800" dirty="0" err="1"/>
              <a:t>закордонних</a:t>
            </a:r>
            <a:r>
              <a:rPr lang="ru-RU" sz="1800" dirty="0"/>
              <a:t> справ </a:t>
            </a:r>
            <a:r>
              <a:rPr lang="ru-RU" sz="1800" dirty="0" err="1"/>
              <a:t>України</a:t>
            </a:r>
            <a:r>
              <a:rPr lang="ru-RU" sz="1800" dirty="0"/>
              <a:t>;</a:t>
            </a:r>
          </a:p>
          <a:p>
            <a:pPr>
              <a:buNone/>
            </a:pPr>
            <a:r>
              <a:rPr lang="ru-RU" sz="1800" dirty="0"/>
              <a:t>2) </a:t>
            </a:r>
            <a:r>
              <a:rPr lang="ru-RU" sz="1800" dirty="0" err="1"/>
              <a:t>Надзвичайний</a:t>
            </a:r>
            <a:r>
              <a:rPr lang="ru-RU" sz="1800" dirty="0"/>
              <a:t> і </a:t>
            </a:r>
            <a:r>
              <a:rPr lang="ru-RU" sz="1800" dirty="0" err="1"/>
              <a:t>Повноважний</a:t>
            </a:r>
            <a:r>
              <a:rPr lang="ru-RU" sz="1800" dirty="0"/>
              <a:t> Посол </a:t>
            </a:r>
            <a:r>
              <a:rPr lang="ru-RU" sz="1800" dirty="0" err="1"/>
              <a:t>України</a:t>
            </a:r>
            <a:r>
              <a:rPr lang="ru-RU" sz="1800" dirty="0"/>
              <a:t>;</a:t>
            </a:r>
          </a:p>
          <a:p>
            <a:pPr>
              <a:buNone/>
            </a:pPr>
            <a:r>
              <a:rPr lang="ru-RU" sz="1800" dirty="0"/>
              <a:t>3) </a:t>
            </a:r>
            <a:r>
              <a:rPr lang="ru-RU" sz="1800" dirty="0" err="1"/>
              <a:t>Надзвичайний</a:t>
            </a:r>
            <a:r>
              <a:rPr lang="ru-RU" sz="1800" dirty="0"/>
              <a:t> і </a:t>
            </a:r>
            <a:r>
              <a:rPr lang="ru-RU" sz="1800" dirty="0" err="1"/>
              <a:t>Повноважний</a:t>
            </a:r>
            <a:r>
              <a:rPr lang="ru-RU" sz="1800" dirty="0"/>
              <a:t> Посол </a:t>
            </a:r>
            <a:r>
              <a:rPr lang="ru-RU" sz="1800" dirty="0" err="1"/>
              <a:t>України</a:t>
            </a:r>
            <a:r>
              <a:rPr lang="ru-RU" sz="1800" dirty="0"/>
              <a:t> з </a:t>
            </a:r>
            <a:r>
              <a:rPr lang="ru-RU" sz="1800" dirty="0" err="1"/>
              <a:t>резиденцією</a:t>
            </a:r>
            <a:r>
              <a:rPr lang="ru-RU" sz="1800" dirty="0"/>
              <a:t> в </a:t>
            </a:r>
            <a:r>
              <a:rPr lang="ru-RU" sz="1800" dirty="0" err="1"/>
              <a:t>Києві</a:t>
            </a:r>
            <a:r>
              <a:rPr lang="ru-RU" sz="1800" dirty="0"/>
              <a:t>;</a:t>
            </a:r>
          </a:p>
          <a:p>
            <a:pPr>
              <a:buNone/>
            </a:pPr>
            <a:r>
              <a:rPr lang="ru-RU" sz="1800" dirty="0"/>
              <a:t>4) </a:t>
            </a:r>
            <a:r>
              <a:rPr lang="ru-RU" sz="1800" dirty="0" err="1"/>
              <a:t>Постійний</a:t>
            </a:r>
            <a:r>
              <a:rPr lang="ru-RU" sz="1800" dirty="0"/>
              <a:t> </a:t>
            </a:r>
            <a:r>
              <a:rPr lang="ru-RU" sz="1800" dirty="0" err="1"/>
              <a:t>представник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при </a:t>
            </a:r>
            <a:r>
              <a:rPr lang="ru-RU" sz="1800" dirty="0" err="1"/>
              <a:t>міжнародній</a:t>
            </a:r>
            <a:r>
              <a:rPr lang="ru-RU" sz="1800" dirty="0"/>
              <a:t> </a:t>
            </a:r>
            <a:r>
              <a:rPr lang="ru-RU" sz="1800" dirty="0" err="1"/>
              <a:t>організації</a:t>
            </a:r>
            <a:r>
              <a:rPr lang="ru-RU" sz="1800" dirty="0"/>
              <a:t>;</a:t>
            </a:r>
          </a:p>
          <a:p>
            <a:pPr>
              <a:buNone/>
            </a:pPr>
            <a:r>
              <a:rPr lang="ru-RU" sz="1800" dirty="0"/>
              <a:t>5) </a:t>
            </a:r>
            <a:r>
              <a:rPr lang="ru-RU" sz="1800" dirty="0" err="1"/>
              <a:t>Представник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при </a:t>
            </a:r>
            <a:r>
              <a:rPr lang="ru-RU" sz="1800" dirty="0" err="1"/>
              <a:t>міжнародній</a:t>
            </a:r>
            <a:r>
              <a:rPr lang="ru-RU" sz="1800" dirty="0"/>
              <a:t> </a:t>
            </a:r>
            <a:r>
              <a:rPr lang="ru-RU" sz="1800" dirty="0" err="1"/>
              <a:t>організації</a:t>
            </a:r>
            <a:r>
              <a:rPr lang="ru-RU" sz="1800" dirty="0"/>
              <a:t>;</a:t>
            </a:r>
          </a:p>
          <a:p>
            <a:pPr>
              <a:buNone/>
            </a:pPr>
            <a:r>
              <a:rPr lang="ru-RU" sz="1800" dirty="0"/>
              <a:t>6) Глава </a:t>
            </a:r>
            <a:r>
              <a:rPr lang="ru-RU" sz="1800" dirty="0" err="1"/>
              <a:t>Місії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при </a:t>
            </a:r>
            <a:r>
              <a:rPr lang="ru-RU" sz="1800" dirty="0" err="1"/>
              <a:t>міжнародній</a:t>
            </a:r>
            <a:r>
              <a:rPr lang="ru-RU" sz="1800" dirty="0"/>
              <a:t> </a:t>
            </a:r>
            <a:r>
              <a:rPr lang="ru-RU" sz="1800" dirty="0" err="1"/>
              <a:t>організації</a:t>
            </a:r>
            <a:r>
              <a:rPr lang="ru-RU" sz="1800" dirty="0"/>
              <a:t>;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69B0BE-E00A-432A-98D1-A47B82C1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51293" y="6229681"/>
            <a:ext cx="342900" cy="457200"/>
            <a:chOff x="11401725" y="6229681"/>
            <a:chExt cx="457200" cy="457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F8A5ED-19F8-4707-8EEC-7115E6B11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1725" y="6229681"/>
              <a:ext cx="457200" cy="45720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F50C1C-978D-45B5-B716-7DA91773C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30918" y="6258874"/>
              <a:ext cx="398813" cy="39881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66E70-9451-4286-A0C2-6CF108FE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4B0696-68E2-40ED-B597-4B873875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9EF1B4-0F49-44D2-AE21-263819BFB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3490332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6C32A-3301-447C-B900-D79AB253E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589" y="643466"/>
            <a:ext cx="2511013" cy="5571067"/>
          </a:xfrm>
        </p:spPr>
        <p:txBody>
          <a:bodyPr>
            <a:normAutofit/>
          </a:bodyPr>
          <a:lstStyle/>
          <a:p>
            <a:r>
              <a:rPr lang="uk-UA" sz="2300" dirty="0">
                <a:solidFill>
                  <a:schemeClr val="tx1"/>
                </a:solidFill>
              </a:rPr>
              <a:t>Дипломатичні посади (категорія «Б»)</a:t>
            </a:r>
            <a:endParaRPr lang="en-US" sz="23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03BB1-1FE6-40EB-AE95-E96C92AAB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6016" y="643467"/>
            <a:ext cx="4425698" cy="5571066"/>
          </a:xfrm>
        </p:spPr>
        <p:txBody>
          <a:bodyPr anchor="ctr">
            <a:noAutofit/>
          </a:bodyPr>
          <a:lstStyle/>
          <a:p>
            <a:pPr>
              <a:buNone/>
            </a:pPr>
            <a:r>
              <a:rPr lang="ru-RU" sz="1600" dirty="0"/>
              <a:t>7) </a:t>
            </a:r>
            <a:r>
              <a:rPr lang="ru-RU" sz="1600" dirty="0" err="1"/>
              <a:t>Генеральний</a:t>
            </a:r>
            <a:r>
              <a:rPr lang="ru-RU" sz="1600" dirty="0"/>
              <a:t> консул </a:t>
            </a:r>
            <a:r>
              <a:rPr lang="ru-RU" sz="1600" dirty="0" err="1"/>
              <a:t>України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8) заступник </a:t>
            </a:r>
            <a:r>
              <a:rPr lang="ru-RU" sz="1600" dirty="0" err="1"/>
              <a:t>Постійного</a:t>
            </a:r>
            <a:r>
              <a:rPr lang="ru-RU" sz="1600" dirty="0"/>
              <a:t> </a:t>
            </a:r>
            <a:r>
              <a:rPr lang="ru-RU" sz="1600" dirty="0" err="1"/>
              <a:t>представника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 при </a:t>
            </a:r>
            <a:r>
              <a:rPr lang="ru-RU" sz="1600" dirty="0" err="1"/>
              <a:t>міжнародній</a:t>
            </a:r>
            <a:r>
              <a:rPr lang="ru-RU" sz="1600" dirty="0"/>
              <a:t> </a:t>
            </a:r>
            <a:r>
              <a:rPr lang="ru-RU" sz="1600" dirty="0" err="1"/>
              <a:t>організації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9) заступник </a:t>
            </a:r>
            <a:r>
              <a:rPr lang="ru-RU" sz="1600" dirty="0" err="1"/>
              <a:t>Представника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 при </a:t>
            </a:r>
            <a:r>
              <a:rPr lang="ru-RU" sz="1600" dirty="0" err="1"/>
              <a:t>міжнародній</a:t>
            </a:r>
            <a:r>
              <a:rPr lang="ru-RU" sz="1600" dirty="0"/>
              <a:t> </a:t>
            </a:r>
            <a:r>
              <a:rPr lang="ru-RU" sz="1600" dirty="0" err="1"/>
              <a:t>організації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10) заступник </a:t>
            </a:r>
            <a:r>
              <a:rPr lang="ru-RU" sz="1600" dirty="0" err="1"/>
              <a:t>Глави</a:t>
            </a:r>
            <a:r>
              <a:rPr lang="ru-RU" sz="1600" dirty="0"/>
              <a:t> </a:t>
            </a:r>
            <a:r>
              <a:rPr lang="ru-RU" sz="1600" dirty="0" err="1"/>
              <a:t>Місії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 при </a:t>
            </a:r>
            <a:r>
              <a:rPr lang="ru-RU" sz="1600" dirty="0" err="1"/>
              <a:t>міжнародній</a:t>
            </a:r>
            <a:r>
              <a:rPr lang="ru-RU" sz="1600" dirty="0"/>
              <a:t> </a:t>
            </a:r>
            <a:r>
              <a:rPr lang="ru-RU" sz="1600" dirty="0" err="1"/>
              <a:t>організації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11) </a:t>
            </a:r>
            <a:r>
              <a:rPr lang="ru-RU" sz="1600" dirty="0" err="1"/>
              <a:t>радник</a:t>
            </a:r>
            <a:r>
              <a:rPr lang="ru-RU" sz="1600" dirty="0"/>
              <a:t>-посланник;</a:t>
            </a:r>
          </a:p>
          <a:p>
            <a:pPr>
              <a:buNone/>
            </a:pPr>
            <a:r>
              <a:rPr lang="ru-RU" sz="1600" dirty="0"/>
              <a:t>12) Посол з </a:t>
            </a:r>
            <a:r>
              <a:rPr lang="ru-RU" sz="1600" dirty="0" err="1"/>
              <a:t>особливих</a:t>
            </a:r>
            <a:r>
              <a:rPr lang="ru-RU" sz="1600" dirty="0"/>
              <a:t> </a:t>
            </a:r>
            <a:r>
              <a:rPr lang="ru-RU" sz="1600" dirty="0" err="1"/>
              <a:t>доручень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13) </a:t>
            </a:r>
            <a:r>
              <a:rPr lang="ru-RU" sz="1600" dirty="0" err="1"/>
              <a:t>дипломатичний</a:t>
            </a:r>
            <a:r>
              <a:rPr lang="ru-RU" sz="1600" dirty="0"/>
              <a:t> </a:t>
            </a:r>
            <a:r>
              <a:rPr lang="ru-RU" sz="1600" dirty="0" err="1"/>
              <a:t>радник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14) Консул </a:t>
            </a:r>
            <a:r>
              <a:rPr lang="ru-RU" sz="1600" dirty="0" err="1"/>
              <a:t>України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15) </a:t>
            </a:r>
            <a:r>
              <a:rPr lang="ru-RU" sz="1600" dirty="0" err="1"/>
              <a:t>Представник</a:t>
            </a:r>
            <a:r>
              <a:rPr lang="ru-RU" sz="1600" dirty="0"/>
              <a:t> </a:t>
            </a:r>
            <a:r>
              <a:rPr lang="ru-RU" sz="1600" dirty="0" err="1"/>
              <a:t>Міністерства</a:t>
            </a:r>
            <a:r>
              <a:rPr lang="ru-RU" sz="1600" dirty="0"/>
              <a:t> </a:t>
            </a:r>
            <a:r>
              <a:rPr lang="ru-RU" sz="1600" dirty="0" err="1"/>
              <a:t>закордонних</a:t>
            </a:r>
            <a:r>
              <a:rPr lang="ru-RU" sz="1600" dirty="0"/>
              <a:t> справ </a:t>
            </a:r>
            <a:r>
              <a:rPr lang="ru-RU" sz="1600" dirty="0" err="1"/>
              <a:t>України</a:t>
            </a:r>
            <a:r>
              <a:rPr lang="ru-RU" sz="1600" dirty="0"/>
              <a:t> на </a:t>
            </a:r>
            <a:r>
              <a:rPr lang="ru-RU" sz="1600" dirty="0" err="1"/>
              <a:t>території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 err="1"/>
              <a:t>керівники</a:t>
            </a:r>
            <a:r>
              <a:rPr lang="ru-RU" sz="1600" dirty="0"/>
              <a:t> </a:t>
            </a:r>
            <a:r>
              <a:rPr lang="ru-RU" sz="1600" dirty="0" err="1"/>
              <a:t>структурних</a:t>
            </a:r>
            <a:r>
              <a:rPr lang="ru-RU" sz="1600" dirty="0"/>
              <a:t> </a:t>
            </a:r>
            <a:r>
              <a:rPr lang="ru-RU" sz="1600" dirty="0" err="1"/>
              <a:t>підрозділів</a:t>
            </a:r>
            <a:r>
              <a:rPr lang="ru-RU" sz="1600" dirty="0"/>
              <a:t> </a:t>
            </a:r>
            <a:r>
              <a:rPr lang="ru-RU" sz="1600" dirty="0" err="1"/>
              <a:t>апарату</a:t>
            </a:r>
            <a:r>
              <a:rPr lang="ru-RU" sz="1600" dirty="0"/>
              <a:t> </a:t>
            </a:r>
            <a:r>
              <a:rPr lang="ru-RU" sz="1600" dirty="0" err="1"/>
              <a:t>Міністерства</a:t>
            </a:r>
            <a:r>
              <a:rPr lang="ru-RU" sz="1600" dirty="0"/>
              <a:t> </a:t>
            </a:r>
            <a:r>
              <a:rPr lang="ru-RU" sz="1600" dirty="0" err="1"/>
              <a:t>закордонних</a:t>
            </a:r>
            <a:r>
              <a:rPr lang="ru-RU" sz="1600" dirty="0"/>
              <a:t> справ </a:t>
            </a:r>
            <a:r>
              <a:rPr lang="ru-RU" sz="1600" dirty="0" err="1"/>
              <a:t>України</a:t>
            </a:r>
            <a:r>
              <a:rPr lang="ru-RU" sz="1600" dirty="0"/>
              <a:t> та </a:t>
            </a:r>
            <a:r>
              <a:rPr lang="ru-RU" sz="1600" dirty="0" err="1"/>
              <a:t>їх</a:t>
            </a:r>
            <a:r>
              <a:rPr lang="ru-RU" sz="1600" dirty="0"/>
              <a:t> заступники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69B0BE-E00A-432A-98D1-A47B82C1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51293" y="6229681"/>
            <a:ext cx="342900" cy="457200"/>
            <a:chOff x="11401725" y="6229681"/>
            <a:chExt cx="457200" cy="457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F8A5ED-19F8-4707-8EEC-7115E6B11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1725" y="6229681"/>
              <a:ext cx="457200" cy="45720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F50C1C-978D-45B5-B716-7DA91773C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30918" y="6258874"/>
              <a:ext cx="398813" cy="39881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239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66E70-9451-4286-A0C2-6CF108FE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4B0696-68E2-40ED-B597-4B873875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9EF1B4-0F49-44D2-AE21-263819BFB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3490332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2794C6-E235-4DCB-AC39-E7B238D2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589" y="643466"/>
            <a:ext cx="2511013" cy="5571067"/>
          </a:xfrm>
        </p:spPr>
        <p:txBody>
          <a:bodyPr>
            <a:normAutofit/>
          </a:bodyPr>
          <a:lstStyle/>
          <a:p>
            <a:r>
              <a:rPr lang="uk-UA" sz="2300">
                <a:solidFill>
                  <a:schemeClr val="tx1"/>
                </a:solidFill>
              </a:rPr>
              <a:t>Дипломатичні посади (категорія «В»)</a:t>
            </a:r>
            <a:endParaRPr lang="en-US" sz="230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760D4-5185-409C-93B6-C70E6F14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236" y="643467"/>
            <a:ext cx="3885252" cy="5571066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600" dirty="0"/>
              <a:t>16) </a:t>
            </a:r>
            <a:r>
              <a:rPr lang="ru-RU" sz="1600" dirty="0" err="1"/>
              <a:t>радник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17) консул у </a:t>
            </a:r>
            <a:r>
              <a:rPr lang="ru-RU" sz="1600" dirty="0" err="1"/>
              <a:t>консульській</a:t>
            </a:r>
            <a:r>
              <a:rPr lang="ru-RU" sz="1600" dirty="0"/>
              <a:t> </a:t>
            </a:r>
            <a:r>
              <a:rPr lang="ru-RU" sz="1600" dirty="0" err="1"/>
              <a:t>установі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18) перший </a:t>
            </a:r>
            <a:r>
              <a:rPr lang="ru-RU" sz="1600" dirty="0" err="1"/>
              <a:t>секретар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19) </a:t>
            </a:r>
            <a:r>
              <a:rPr lang="ru-RU" sz="1600" dirty="0" err="1"/>
              <a:t>другий</a:t>
            </a:r>
            <a:r>
              <a:rPr lang="ru-RU" sz="1600" dirty="0"/>
              <a:t> </a:t>
            </a:r>
            <a:r>
              <a:rPr lang="ru-RU" sz="1600" dirty="0" err="1"/>
              <a:t>секретар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20) </a:t>
            </a:r>
            <a:r>
              <a:rPr lang="ru-RU" sz="1600" dirty="0" err="1"/>
              <a:t>віце</a:t>
            </a:r>
            <a:r>
              <a:rPr lang="ru-RU" sz="1600" dirty="0"/>
              <a:t>-консул у </a:t>
            </a:r>
            <a:r>
              <a:rPr lang="ru-RU" sz="1600" dirty="0" err="1"/>
              <a:t>консульській</a:t>
            </a:r>
            <a:r>
              <a:rPr lang="ru-RU" sz="1600" dirty="0"/>
              <a:t> </a:t>
            </a:r>
            <a:r>
              <a:rPr lang="ru-RU" sz="1600" dirty="0" err="1"/>
              <a:t>установі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21) </a:t>
            </a:r>
            <a:r>
              <a:rPr lang="ru-RU" sz="1600" dirty="0" err="1"/>
              <a:t>третій</a:t>
            </a:r>
            <a:r>
              <a:rPr lang="ru-RU" sz="1600" dirty="0"/>
              <a:t> </a:t>
            </a:r>
            <a:r>
              <a:rPr lang="ru-RU" sz="1600" dirty="0" err="1"/>
              <a:t>секретар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22) </a:t>
            </a:r>
            <a:r>
              <a:rPr lang="ru-RU" sz="1600" dirty="0" err="1"/>
              <a:t>консульський</a:t>
            </a:r>
            <a:r>
              <a:rPr lang="ru-RU" sz="1600" dirty="0"/>
              <a:t> агент у </a:t>
            </a:r>
            <a:r>
              <a:rPr lang="ru-RU" sz="1600" dirty="0" err="1"/>
              <a:t>консульській</a:t>
            </a:r>
            <a:r>
              <a:rPr lang="ru-RU" sz="1600" dirty="0"/>
              <a:t> </a:t>
            </a:r>
            <a:r>
              <a:rPr lang="ru-RU" sz="1600" dirty="0" err="1"/>
              <a:t>установі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;</a:t>
            </a:r>
          </a:p>
          <a:p>
            <a:pPr>
              <a:buNone/>
            </a:pPr>
            <a:r>
              <a:rPr lang="ru-RU" sz="1600" dirty="0"/>
              <a:t>23) </a:t>
            </a:r>
            <a:r>
              <a:rPr lang="ru-RU" sz="1600" dirty="0" err="1"/>
              <a:t>аташе</a:t>
            </a:r>
            <a:endParaRPr lang="ru-RU" sz="1600" dirty="0"/>
          </a:p>
          <a:p>
            <a:endParaRPr lang="en-US" sz="1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69B0BE-E00A-432A-98D1-A47B82C1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51293" y="6229681"/>
            <a:ext cx="342900" cy="457200"/>
            <a:chOff x="11401725" y="6229681"/>
            <a:chExt cx="457200" cy="457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F8A5ED-19F8-4707-8EEC-7115E6B11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1725" y="6229681"/>
              <a:ext cx="457200" cy="45720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F50C1C-978D-45B5-B716-7DA91773C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30918" y="6258874"/>
              <a:ext cx="398813" cy="39881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075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66E70-9451-4286-A0C2-6CF108FE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4B0696-68E2-40ED-B597-4B873875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19EF1B4-0F49-44D2-AE21-263819BFB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3490332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589" y="643466"/>
            <a:ext cx="2511013" cy="5571067"/>
          </a:xfrm>
        </p:spPr>
        <p:txBody>
          <a:bodyPr>
            <a:normAutofit/>
          </a:bodyPr>
          <a:lstStyle/>
          <a:p>
            <a:r>
              <a:rPr lang="uk-UA" sz="2000">
                <a:solidFill>
                  <a:schemeClr val="tx1"/>
                </a:solidFill>
              </a:rPr>
              <a:t>Місця проходження дипломатичної служби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9236" y="643467"/>
            <a:ext cx="3401086" cy="5571066"/>
          </a:xfrm>
        </p:spPr>
        <p:txBody>
          <a:bodyPr anchor="ctr">
            <a:normAutofit/>
          </a:bodyPr>
          <a:lstStyle/>
          <a:p>
            <a:endParaRPr lang="uk-UA" sz="1600"/>
          </a:p>
          <a:p>
            <a:r>
              <a:rPr lang="uk-UA" sz="1600"/>
              <a:t>Система органів дипломатичної служби (МЗС+)</a:t>
            </a:r>
            <a:endParaRPr lang="en-US" sz="1600"/>
          </a:p>
          <a:p>
            <a:r>
              <a:rPr lang="uk-UA" sz="1600"/>
              <a:t>Адміністрація Президента України</a:t>
            </a:r>
          </a:p>
          <a:p>
            <a:r>
              <a:rPr lang="uk-UA" sz="1600"/>
              <a:t>Апарат Верховної Ради України</a:t>
            </a:r>
          </a:p>
          <a:p>
            <a:r>
              <a:rPr lang="uk-UA" sz="1600"/>
              <a:t>Секретаріат Кабінету Міністрів України</a:t>
            </a:r>
            <a:endParaRPr lang="en-GB" sz="16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B69B0BE-E00A-432A-98D1-A47B82C16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51293" y="6229681"/>
            <a:ext cx="342900" cy="457200"/>
            <a:chOff x="11401725" y="6229681"/>
            <a:chExt cx="457200" cy="457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F8A5ED-19F8-4707-8EEC-7115E6B11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1725" y="6229681"/>
              <a:ext cx="457200" cy="45720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F50C1C-978D-45B5-B716-7DA91773C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30918" y="6258874"/>
              <a:ext cx="398813" cy="39881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748</Words>
  <Application>Microsoft Office PowerPoint</Application>
  <PresentationFormat>On-screen Show (4:3)</PresentationFormat>
  <Paragraphs>130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Arial</vt:lpstr>
      <vt:lpstr>Arial Black</vt:lpstr>
      <vt:lpstr>Baskerville Old Face</vt:lpstr>
      <vt:lpstr>Calibri</vt:lpstr>
      <vt:lpstr>Cambria</vt:lpstr>
      <vt:lpstr>Rockwell</vt:lpstr>
      <vt:lpstr>Rockwell Condensed</vt:lpstr>
      <vt:lpstr>Rockwell Extra Bold</vt:lpstr>
      <vt:lpstr>Wingdings</vt:lpstr>
      <vt:lpstr>Wood Type</vt:lpstr>
      <vt:lpstr>Дипломатичні агенти  Персонал дипломатичного представництва</vt:lpstr>
      <vt:lpstr>Дипломатична служба</vt:lpstr>
      <vt:lpstr>Дипломатичні Класи</vt:lpstr>
      <vt:lpstr>ВК’61 (192)</vt:lpstr>
      <vt:lpstr>дипломатичні посади</vt:lpstr>
      <vt:lpstr>Дипломатичні посади (категорія «А»)</vt:lpstr>
      <vt:lpstr>Дипломатичні посади (категорія «Б»)</vt:lpstr>
      <vt:lpstr>Дипломатичні посади (категорія «В»)</vt:lpstr>
      <vt:lpstr>Місця проходження дипломатичної служби</vt:lpstr>
      <vt:lpstr>дипломатичні ранги</vt:lpstr>
      <vt:lpstr>Ранги дипломатичної служби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Персонал дипломатичного представництва: чисельність</vt:lpstr>
      <vt:lpstr>Персонал дипломатичного представництва: категорії</vt:lpstr>
      <vt:lpstr>Дипломатичний корпус</vt:lpstr>
      <vt:lpstr>Дипломатичний корпус</vt:lpstr>
      <vt:lpstr>Дипломатичний корпус у Лондоні</vt:lpstr>
      <vt:lpstr>Дипломатичний корпус у Вашингтоні </vt:lpstr>
      <vt:lpstr>Дипломатичний корпус у Варшаві</vt:lpstr>
      <vt:lpstr>Акредитація</vt:lpstr>
      <vt:lpstr>Акредитація глави дипломатичного представництва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Дипломатичні агенти  Персонал дипломатичного представництва</dc:title>
  <dc:creator>Петюр Роман Костянтинович</dc:creator>
  <cp:lastModifiedBy>Петюр Роман Костянтинович</cp:lastModifiedBy>
  <cp:revision>3</cp:revision>
  <dcterms:created xsi:type="dcterms:W3CDTF">2020-10-01T22:06:52Z</dcterms:created>
  <dcterms:modified xsi:type="dcterms:W3CDTF">2023-09-27T11:13:56Z</dcterms:modified>
</cp:coreProperties>
</file>