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1" r:id="rId2"/>
    <p:sldId id="322" r:id="rId3"/>
    <p:sldId id="323" r:id="rId4"/>
    <p:sldId id="324" r:id="rId5"/>
    <p:sldId id="325" r:id="rId6"/>
    <p:sldId id="326" r:id="rId7"/>
    <p:sldId id="327" r:id="rId8"/>
    <p:sldId id="328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Помірний стиль 2 –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із теми 1 –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8C8-9103-4101-8B02-1DAFDC4DA64F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47-AAF2-45D1-B9B0-F62C978606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205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8C8-9103-4101-8B02-1DAFDC4DA64F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47-AAF2-45D1-B9B0-F62C978606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417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8C8-9103-4101-8B02-1DAFDC4DA64F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47-AAF2-45D1-B9B0-F62C978606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644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8C8-9103-4101-8B02-1DAFDC4DA64F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47-AAF2-45D1-B9B0-F62C978606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6635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8C8-9103-4101-8B02-1DAFDC4DA64F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47-AAF2-45D1-B9B0-F62C978606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272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8C8-9103-4101-8B02-1DAFDC4DA64F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47-AAF2-45D1-B9B0-F62C978606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0103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8C8-9103-4101-8B02-1DAFDC4DA64F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47-AAF2-45D1-B9B0-F62C978606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055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8C8-9103-4101-8B02-1DAFDC4DA64F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47-AAF2-45D1-B9B0-F62C978606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0667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8C8-9103-4101-8B02-1DAFDC4DA64F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47-AAF2-45D1-B9B0-F62C978606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293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8C8-9103-4101-8B02-1DAFDC4DA64F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47-AAF2-45D1-B9B0-F62C978606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3263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8C8-9103-4101-8B02-1DAFDC4DA64F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47-AAF2-45D1-B9B0-F62C978606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1690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F88C8-9103-4101-8B02-1DAFDC4DA64F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B0047-AAF2-45D1-B9B0-F62C978606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54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743712" y="519832"/>
            <a:ext cx="956157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Методи екстраполяції</a:t>
            </a:r>
            <a:endParaRPr lang="en-US" sz="2800" b="1" i="1" dirty="0">
              <a:solidFill>
                <a:schemeClr val="accent6"/>
              </a:solidFill>
              <a:latin typeface="Georgia" charset="0"/>
              <a:ea typeface="Georgia" charset="0"/>
              <a:cs typeface="Georgia" charset="0"/>
            </a:endParaRPr>
          </a:p>
          <a:p>
            <a:pPr indent="292100" algn="just">
              <a:spcAft>
                <a:spcPts val="0"/>
              </a:spcAft>
            </a:pPr>
            <a:endParaRPr lang="uk-UA" sz="2400" b="1" i="1" dirty="0" smtClean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indent="292100" algn="just">
              <a:spcAft>
                <a:spcPts val="0"/>
              </a:spcAft>
            </a:pPr>
            <a:r>
              <a:rPr lang="uk-UA" sz="2400" b="1" i="1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Екстраполяція</a:t>
            </a:r>
            <a:r>
              <a:rPr lang="uk-UA" sz="24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- це метод наукового дослідження, що полягає в поширенні висновків, отриманих зі спостережень за однією частиною явища, на іншу його частину. </a:t>
            </a:r>
            <a:endParaRPr lang="uk-UA" sz="2400" dirty="0" smtClean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indent="292100" algn="just">
              <a:spcAft>
                <a:spcPts val="0"/>
              </a:spcAft>
            </a:pPr>
            <a:endParaRPr lang="uk-UA" sz="2400" b="1" i="1" dirty="0" smtClean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indent="292100" algn="just">
              <a:spcAft>
                <a:spcPts val="0"/>
              </a:spcAft>
            </a:pPr>
            <a:r>
              <a:rPr lang="uk-UA" sz="2400" b="1" i="1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Екстраполяція </a:t>
            </a:r>
            <a:r>
              <a:rPr lang="uk-UA" sz="24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- </a:t>
            </a:r>
            <a:r>
              <a:rPr lang="uk-UA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це визначення </a:t>
            </a:r>
            <a:r>
              <a:rPr lang="uk-UA" sz="24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за рядом </a:t>
            </a:r>
            <a:r>
              <a:rPr lang="uk-UA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даних функції інших її значень поза цим рядом. </a:t>
            </a:r>
            <a:endParaRPr lang="uk-UA" sz="2400" dirty="0" smtClean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indent="292100" algn="just">
              <a:spcAft>
                <a:spcPts val="0"/>
              </a:spcAft>
            </a:pPr>
            <a:r>
              <a:rPr lang="uk-UA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 </a:t>
            </a:r>
            <a:endParaRPr lang="uk-UA" sz="2400" dirty="0" smtClean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indent="292100" algn="just">
              <a:spcAft>
                <a:spcPts val="0"/>
              </a:spcAft>
            </a:pPr>
            <a:r>
              <a:rPr lang="uk-UA" sz="2400" i="1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Припущення</a:t>
            </a:r>
            <a:r>
              <a:rPr lang="uk-UA" sz="2400" b="1" i="1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:</a:t>
            </a:r>
          </a:p>
          <a:p>
            <a:pPr indent="292100" algn="just">
              <a:spcAft>
                <a:spcPts val="0"/>
              </a:spcAft>
            </a:pPr>
            <a:r>
              <a:rPr lang="uk-UA" sz="24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а</a:t>
            </a:r>
            <a:r>
              <a:rPr lang="uk-UA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) період часу, для якого побудована функція, повинен бути достатнім для виявлення тенденції розвитку; </a:t>
            </a:r>
            <a:endParaRPr lang="uk-UA" sz="2400" dirty="0" smtClean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indent="292100" algn="just">
              <a:spcAft>
                <a:spcPts val="0"/>
              </a:spcAft>
            </a:pPr>
            <a:r>
              <a:rPr lang="uk-UA" sz="24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б</a:t>
            </a:r>
            <a:r>
              <a:rPr lang="uk-UA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) аналізований процес є </a:t>
            </a:r>
            <a:r>
              <a:rPr lang="uk-UA" sz="24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стійким </a:t>
            </a:r>
            <a:r>
              <a:rPr lang="uk-UA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динамічним і має </a:t>
            </a:r>
            <a:r>
              <a:rPr lang="uk-UA" sz="24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інерційність; </a:t>
            </a:r>
          </a:p>
          <a:p>
            <a:pPr indent="292100" algn="just">
              <a:spcAft>
                <a:spcPts val="0"/>
              </a:spcAft>
            </a:pPr>
            <a:r>
              <a:rPr lang="uk-UA" sz="24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в</a:t>
            </a:r>
            <a:r>
              <a:rPr lang="uk-UA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) не очікується сильних зовнішніх впливів на </a:t>
            </a:r>
            <a:r>
              <a:rPr lang="uk-UA" sz="24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процес. </a:t>
            </a:r>
            <a:endParaRPr lang="uk-UA" sz="2400" dirty="0" smtClean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58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743712" y="519832"/>
            <a:ext cx="10594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Методи екстраполяції</a:t>
            </a:r>
          </a:p>
          <a:p>
            <a:pPr indent="292100" algn="just"/>
            <a:endParaRPr lang="uk-UA" sz="2800" b="1" i="1" dirty="0">
              <a:solidFill>
                <a:schemeClr val="accent6"/>
              </a:solidFill>
              <a:latin typeface="Georgia" charset="0"/>
              <a:ea typeface="Times New Roman" panose="02020603050405020304" pitchFamily="18" charset="0"/>
            </a:endParaRPr>
          </a:p>
          <a:p>
            <a:pPr algn="just"/>
            <a:endParaRPr lang="uk-UA" sz="2400" b="1" i="1" dirty="0" smtClean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2400" b="1" i="1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Проста </a:t>
            </a:r>
            <a:r>
              <a:rPr lang="uk-UA" sz="2400" b="1" i="1" dirty="0">
                <a:latin typeface="Georgia" panose="02040502050405020303" pitchFamily="18" charset="0"/>
                <a:ea typeface="Times New Roman" panose="02020603050405020304" pitchFamily="18" charset="0"/>
              </a:rPr>
              <a:t>екстраполяція </a:t>
            </a:r>
            <a:r>
              <a:rPr lang="uk-UA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–</a:t>
            </a:r>
            <a:r>
              <a:rPr lang="uk-UA" sz="24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всі </a:t>
            </a:r>
            <a:r>
              <a:rPr lang="uk-UA" sz="24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тенденції зберігаються </a:t>
            </a:r>
          </a:p>
          <a:p>
            <a:pPr indent="292100" algn="just">
              <a:spcAft>
                <a:spcPts val="0"/>
              </a:spcAft>
            </a:pPr>
            <a:endParaRPr lang="uk-UA" sz="2400" b="1" i="1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uk-UA" sz="2400" b="1" i="1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400" b="1" i="1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Прогнозна екстраполяція </a:t>
            </a:r>
            <a:r>
              <a:rPr lang="uk-UA" sz="24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– </a:t>
            </a:r>
            <a:r>
              <a:rPr lang="ru-RU" sz="2400" dirty="0" err="1" smtClean="0">
                <a:latin typeface="Georgia" panose="02040502050405020303" pitchFamily="18" charset="0"/>
                <a:ea typeface="Times New Roman" panose="02020603050405020304" pitchFamily="18" charset="0"/>
              </a:rPr>
              <a:t>зміна</a:t>
            </a:r>
            <a:r>
              <a:rPr lang="ru-RU" sz="24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Georgia" panose="02040502050405020303" pitchFamily="18" charset="0"/>
                <a:ea typeface="Times New Roman" panose="02020603050405020304" pitchFamily="18" charset="0"/>
              </a:rPr>
              <a:t>факторів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що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визначають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динаміку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досліджуваного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процесу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або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явища</a:t>
            </a:r>
            <a:endParaRPr lang="uk-UA" sz="2400" dirty="0" smtClean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indent="292100" algn="just">
              <a:spcAft>
                <a:spcPts val="0"/>
              </a:spcAft>
            </a:pPr>
            <a:endParaRPr lang="uk-UA" sz="2400" b="1" i="1" dirty="0" smtClean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Часовий </a:t>
            </a:r>
            <a:r>
              <a:rPr lang="uk-UA" sz="24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ряд:</a:t>
            </a:r>
          </a:p>
          <a:p>
            <a:pPr algn="just">
              <a:spcAft>
                <a:spcPts val="0"/>
              </a:spcAft>
            </a:pPr>
            <a:r>
              <a:rPr lang="uk-UA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р</a:t>
            </a:r>
            <a:r>
              <a:rPr lang="uk-UA" sz="24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егулярна складова </a:t>
            </a:r>
            <a:r>
              <a:rPr lang="en-US" sz="2400" b="1" i="1" dirty="0" err="1">
                <a:latin typeface="Georgia" panose="02040502050405020303" pitchFamily="18" charset="0"/>
                <a:ea typeface="Times New Roman" panose="02020603050405020304" pitchFamily="18" charset="0"/>
              </a:rPr>
              <a:t>X</a:t>
            </a:r>
            <a:r>
              <a:rPr lang="en-US" sz="2400" b="1" i="1" baseline="-250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t</a:t>
            </a:r>
            <a:r>
              <a:rPr lang="en-US" sz="2400" b="1" i="1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endParaRPr lang="uk-UA" sz="2400" dirty="0" smtClean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4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випадкова змінна </a:t>
            </a:r>
            <a:r>
              <a:rPr lang="en-US" sz="3200" b="1" i="1" dirty="0">
                <a:latin typeface="Georgia" panose="02040502050405020303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sz="2400" b="1" i="1" baseline="-25000" dirty="0">
                <a:latin typeface="Georgia" panose="02040502050405020303" pitchFamily="18" charset="0"/>
                <a:ea typeface="Times New Roman" panose="02020603050405020304" pitchFamily="18" charset="0"/>
              </a:rPr>
              <a:t>t</a:t>
            </a:r>
            <a:endParaRPr lang="uk-UA" sz="2400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indent="292100" algn="just">
              <a:spcAft>
                <a:spcPts val="0"/>
              </a:spcAft>
            </a:pPr>
            <a:r>
              <a:rPr lang="en-US" sz="2400" b="1" i="1" dirty="0" err="1" smtClean="0">
                <a:latin typeface="Georgia" panose="02040502050405020303" pitchFamily="18" charset="0"/>
                <a:ea typeface="Times New Roman" panose="02020603050405020304" pitchFamily="18" charset="0"/>
              </a:rPr>
              <a:t>Y</a:t>
            </a:r>
            <a:r>
              <a:rPr lang="en-US" sz="2400" b="1" i="1" baseline="-25000" dirty="0" err="1" smtClean="0">
                <a:latin typeface="Georgia" panose="02040502050405020303" pitchFamily="18" charset="0"/>
                <a:ea typeface="Times New Roman" panose="02020603050405020304" pitchFamily="18" charset="0"/>
              </a:rPr>
              <a:t>t</a:t>
            </a:r>
            <a:r>
              <a:rPr lang="en-US" sz="2400" b="1" i="1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>
                <a:latin typeface="Georgia" panose="02040502050405020303" pitchFamily="18" charset="0"/>
                <a:ea typeface="Times New Roman" panose="02020603050405020304" pitchFamily="18" charset="0"/>
              </a:rPr>
              <a:t>= </a:t>
            </a:r>
            <a:r>
              <a:rPr lang="en-US" sz="2400" b="1" i="1" dirty="0" err="1">
                <a:latin typeface="Georgia" panose="02040502050405020303" pitchFamily="18" charset="0"/>
                <a:ea typeface="Times New Roman" panose="02020603050405020304" pitchFamily="18" charset="0"/>
              </a:rPr>
              <a:t>X</a:t>
            </a:r>
            <a:r>
              <a:rPr lang="en-US" sz="2400" b="1" i="1" baseline="-250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t</a:t>
            </a:r>
            <a:r>
              <a:rPr lang="en-US" sz="2400" b="1" i="1" dirty="0">
                <a:latin typeface="Georgia" panose="02040502050405020303" pitchFamily="18" charset="0"/>
                <a:ea typeface="Times New Roman" panose="02020603050405020304" pitchFamily="18" charset="0"/>
              </a:rPr>
              <a:t> + </a:t>
            </a:r>
            <a:r>
              <a:rPr lang="en-US" sz="3200" b="1" i="1" dirty="0" smtClean="0">
                <a:latin typeface="Georgia" panose="02040502050405020303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sz="2400" b="1" i="1" baseline="-250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t</a:t>
            </a:r>
            <a:endParaRPr lang="uk-UA" sz="2400" b="1" i="1" baseline="-25000" dirty="0"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74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743712" y="519832"/>
            <a:ext cx="10594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92100" algn="just"/>
            <a:r>
              <a:rPr lang="uk-UA" sz="2800" b="1" i="1" dirty="0" smtClean="0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Методи екстраполяції</a:t>
            </a:r>
          </a:p>
          <a:p>
            <a:pPr indent="292100" algn="just"/>
            <a:endParaRPr lang="uk-UA" sz="2800" b="1" i="1" dirty="0">
              <a:solidFill>
                <a:schemeClr val="accent6"/>
              </a:solidFill>
              <a:latin typeface="Georgia" charset="0"/>
              <a:ea typeface="Times New Roman" panose="02020603050405020304" pitchFamily="18" charset="0"/>
            </a:endParaRPr>
          </a:p>
          <a:p>
            <a:pPr algn="just"/>
            <a:endParaRPr lang="uk-UA" sz="2400" b="1" i="1" dirty="0" smtClean="0"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393103"/>
              </p:ext>
            </p:extLst>
          </p:nvPr>
        </p:nvGraphicFramePr>
        <p:xfrm>
          <a:off x="1065466" y="1353312"/>
          <a:ext cx="9823324" cy="503363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020990">
                  <a:extLst>
                    <a:ext uri="{9D8B030D-6E8A-4147-A177-3AD203B41FA5}">
                      <a16:colId xmlns:a16="http://schemas.microsoft.com/office/drawing/2014/main" val="2629534979"/>
                    </a:ext>
                  </a:extLst>
                </a:gridCol>
                <a:gridCol w="2055699">
                  <a:extLst>
                    <a:ext uri="{9D8B030D-6E8A-4147-A177-3AD203B41FA5}">
                      <a16:colId xmlns:a16="http://schemas.microsoft.com/office/drawing/2014/main" val="1291472101"/>
                    </a:ext>
                  </a:extLst>
                </a:gridCol>
                <a:gridCol w="2254029">
                  <a:extLst>
                    <a:ext uri="{9D8B030D-6E8A-4147-A177-3AD203B41FA5}">
                      <a16:colId xmlns:a16="http://schemas.microsoft.com/office/drawing/2014/main" val="1845753962"/>
                    </a:ext>
                  </a:extLst>
                </a:gridCol>
                <a:gridCol w="1746303">
                  <a:extLst>
                    <a:ext uri="{9D8B030D-6E8A-4147-A177-3AD203B41FA5}">
                      <a16:colId xmlns:a16="http://schemas.microsoft.com/office/drawing/2014/main" val="3646034001"/>
                    </a:ext>
                  </a:extLst>
                </a:gridCol>
                <a:gridCol w="1746303">
                  <a:extLst>
                    <a:ext uri="{9D8B030D-6E8A-4147-A177-3AD203B41FA5}">
                      <a16:colId xmlns:a16="http://schemas.microsoft.com/office/drawing/2014/main" val="2567956300"/>
                    </a:ext>
                  </a:extLst>
                </a:gridCol>
              </a:tblGrid>
              <a:tr h="1717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Georgia" panose="02040502050405020303" pitchFamily="18" charset="0"/>
                        </a:rPr>
                        <a:t>Рік</a:t>
                      </a: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Georgia" panose="02040502050405020303" pitchFamily="18" charset="0"/>
                        </a:rPr>
                        <a:t>ВНП</a:t>
                      </a: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Georgia" panose="02040502050405020303" pitchFamily="18" charset="0"/>
                        </a:rPr>
                        <a:t>Приріст ВНП</a:t>
                      </a: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Georgia" panose="02040502050405020303" pitchFamily="18" charset="0"/>
                        </a:rPr>
                        <a:t>Коефіцієнт зростання (темп)</a:t>
                      </a: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Georgia" panose="02040502050405020303" pitchFamily="18" charset="0"/>
                        </a:rPr>
                        <a:t>Темп приросту</a:t>
                      </a: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1369735"/>
                  </a:ext>
                </a:extLst>
              </a:tr>
              <a:tr h="568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Georgia" panose="02040502050405020303" pitchFamily="18" charset="0"/>
                        </a:rPr>
                        <a:t>2017</a:t>
                      </a: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Georgia" panose="02040502050405020303" pitchFamily="18" charset="0"/>
                        </a:rPr>
                        <a:t>511,2</a:t>
                      </a: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9735264"/>
                  </a:ext>
                </a:extLst>
              </a:tr>
              <a:tr h="686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Georgia" panose="02040502050405020303" pitchFamily="18" charset="0"/>
                        </a:rPr>
                        <a:t>2018</a:t>
                      </a: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Georgia" panose="02040502050405020303" pitchFamily="18" charset="0"/>
                        </a:rPr>
                        <a:t>539,1</a:t>
                      </a: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Georgia" panose="02040502050405020303" pitchFamily="18" charset="0"/>
                        </a:rPr>
                        <a:t>2</a:t>
                      </a:r>
                      <a:r>
                        <a:rPr lang="uk-UA" sz="2000" dirty="0" smtClean="0">
                          <a:effectLst/>
                          <a:latin typeface="Georgia" panose="02040502050405020303" pitchFamily="18" charset="0"/>
                        </a:rPr>
                        <a:t>7,9</a:t>
                      </a: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1,05  </a:t>
                      </a:r>
                      <a:r>
                        <a:rPr lang="uk-UA" sz="2000">
                          <a:effectLst/>
                          <a:latin typeface="Georgia" panose="02040502050405020303" pitchFamily="18" charset="0"/>
                        </a:rPr>
                        <a:t>(105%)</a:t>
                      </a: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eorgia" panose="02040502050405020303" pitchFamily="18" charset="0"/>
                        </a:rPr>
                        <a:t>5%</a:t>
                      </a: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1757214"/>
                  </a:ext>
                </a:extLst>
              </a:tr>
              <a:tr h="686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Georgia" panose="02040502050405020303" pitchFamily="18" charset="0"/>
                        </a:rPr>
                        <a:t>2019</a:t>
                      </a: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Georgia" panose="02040502050405020303" pitchFamily="18" charset="0"/>
                        </a:rPr>
                        <a:t>567,8</a:t>
                      </a: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Georgia" panose="02040502050405020303" pitchFamily="18" charset="0"/>
                        </a:rPr>
                        <a:t>28,7</a:t>
                      </a: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1,05</a:t>
                      </a:r>
                      <a:r>
                        <a:rPr lang="uk-UA" sz="2000">
                          <a:effectLst/>
                          <a:latin typeface="Georgia" panose="02040502050405020303" pitchFamily="18" charset="0"/>
                        </a:rPr>
                        <a:t>  (105%)</a:t>
                      </a: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eorgia" panose="02040502050405020303" pitchFamily="18" charset="0"/>
                        </a:rPr>
                        <a:t>5%</a:t>
                      </a: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9290060"/>
                  </a:ext>
                </a:extLst>
              </a:tr>
              <a:tr h="686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Georgia" panose="02040502050405020303" pitchFamily="18" charset="0"/>
                        </a:rPr>
                        <a:t>2020</a:t>
                      </a: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Georgia" panose="02040502050405020303" pitchFamily="18" charset="0"/>
                        </a:rPr>
                        <a:t>558,3</a:t>
                      </a: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Georgia" panose="02040502050405020303" pitchFamily="18" charset="0"/>
                        </a:rPr>
                        <a:t>-9,5</a:t>
                      </a: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eorgia" panose="02040502050405020303" pitchFamily="18" charset="0"/>
                        </a:rPr>
                        <a:t>0,98</a:t>
                      </a:r>
                      <a:r>
                        <a:rPr lang="uk-UA" sz="2000" dirty="0">
                          <a:effectLst/>
                          <a:latin typeface="Georgia" panose="02040502050405020303" pitchFamily="18" charset="0"/>
                        </a:rPr>
                        <a:t>  (98%)</a:t>
                      </a: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eorgia" panose="02040502050405020303" pitchFamily="18" charset="0"/>
                        </a:rPr>
                        <a:t>-2%</a:t>
                      </a: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94088551"/>
                  </a:ext>
                </a:extLst>
              </a:tr>
              <a:tr h="686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Georgia" panose="02040502050405020303" pitchFamily="18" charset="0"/>
                        </a:rPr>
                        <a:t>2021</a:t>
                      </a: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Georgia" panose="02040502050405020303" pitchFamily="18" charset="0"/>
                        </a:rPr>
                        <a:t>573,5</a:t>
                      </a: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Georgia" panose="02040502050405020303" pitchFamily="18" charset="0"/>
                        </a:rPr>
                        <a:t>15,2</a:t>
                      </a: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eorgia" panose="02040502050405020303" pitchFamily="18" charset="0"/>
                        </a:rPr>
                        <a:t>1,03</a:t>
                      </a:r>
                      <a:r>
                        <a:rPr lang="uk-UA" sz="2000" dirty="0">
                          <a:effectLst/>
                          <a:latin typeface="Georgia" panose="02040502050405020303" pitchFamily="18" charset="0"/>
                        </a:rPr>
                        <a:t>  (103%)</a:t>
                      </a: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eorgia" panose="02040502050405020303" pitchFamily="18" charset="0"/>
                        </a:rPr>
                        <a:t>3%</a:t>
                      </a: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03723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4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кутник 1"/>
              <p:cNvSpPr/>
              <p:nvPr/>
            </p:nvSpPr>
            <p:spPr>
              <a:xfrm>
                <a:off x="743712" y="519832"/>
                <a:ext cx="10594848" cy="60328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uk-UA" sz="2800" b="1" i="1" dirty="0" smtClean="0">
                    <a:solidFill>
                      <a:schemeClr val="accent6"/>
                    </a:solidFill>
                    <a:latin typeface="Georgia" charset="0"/>
                    <a:ea typeface="Georgia" charset="0"/>
                    <a:cs typeface="Georgia" charset="0"/>
                  </a:rPr>
                  <a:t>Методи екстраполяції</a:t>
                </a:r>
              </a:p>
              <a:p>
                <a:pPr indent="292100" algn="just">
                  <a:spcAft>
                    <a:spcPts val="0"/>
                  </a:spcAft>
                </a:pPr>
                <a:endParaRPr lang="uk-UA" sz="2400" b="1" i="1" dirty="0">
                  <a:latin typeface="Georgia" panose="02040502050405020303" pitchFamily="18" charset="0"/>
                  <a:ea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uk-UA" sz="2400" dirty="0">
                    <a:latin typeface="Georgia" panose="02040502050405020303" pitchFamily="18" charset="0"/>
                    <a:ea typeface="Times New Roman" panose="02020603050405020304" pitchFamily="18" charset="0"/>
                  </a:rPr>
                  <a:t>Середній абсолютний </a:t>
                </a:r>
                <a:r>
                  <a:rPr lang="uk-UA" sz="2400" dirty="0" smtClean="0">
                    <a:latin typeface="Georgia" panose="02040502050405020303" pitchFamily="18" charset="0"/>
                    <a:ea typeface="Times New Roman" panose="02020603050405020304" pitchFamily="18" charset="0"/>
                  </a:rPr>
                  <a:t>приріст:       </a:t>
                </a:r>
                <a:r>
                  <a:rPr lang="uk-UA" sz="2400" i="1" dirty="0" smtClean="0">
                    <a:latin typeface="Georgia" panose="02040502050405020303" pitchFamily="18" charset="0"/>
                    <a:ea typeface="Times New Roman" panose="02020603050405020304" pitchFamily="18" charset="0"/>
                  </a:rPr>
                  <a:t>∆</a:t>
                </a:r>
                <a:r>
                  <a:rPr lang="uk-UA" sz="2400" i="1" baseline="-25000" dirty="0">
                    <a:latin typeface="Georgia" panose="02040502050405020303" pitchFamily="18" charset="0"/>
                    <a:ea typeface="Times New Roman" panose="02020603050405020304" pitchFamily="18" charset="0"/>
                  </a:rPr>
                  <a:t>сер</a:t>
                </a:r>
                <a:r>
                  <a:rPr lang="uk-UA" sz="2400" i="1" dirty="0">
                    <a:latin typeface="Georgia" panose="02040502050405020303" pitchFamily="18" charset="0"/>
                    <a:ea typeface="Times New Roman" panose="02020603050405020304" pitchFamily="18" charset="0"/>
                  </a:rPr>
                  <a:t> = ∑∆</a:t>
                </a:r>
                <a:r>
                  <a:rPr lang="uk-UA" sz="2400" i="1" baseline="-25000" dirty="0">
                    <a:latin typeface="Georgia" panose="02040502050405020303" pitchFamily="18" charset="0"/>
                    <a:ea typeface="Times New Roman" panose="02020603050405020304" pitchFamily="18" charset="0"/>
                  </a:rPr>
                  <a:t>і</a:t>
                </a:r>
                <a:r>
                  <a:rPr lang="uk-UA" sz="2400" i="1" dirty="0">
                    <a:latin typeface="Georgia" panose="02040502050405020303" pitchFamily="18" charset="0"/>
                    <a:ea typeface="Times New Roman" panose="02020603050405020304" pitchFamily="18" charset="0"/>
                  </a:rPr>
                  <a:t> /( </a:t>
                </a:r>
                <a:r>
                  <a:rPr lang="en-US" sz="2400" i="1" dirty="0">
                    <a:latin typeface="Georgia" panose="02040502050405020303" pitchFamily="18" charset="0"/>
                    <a:ea typeface="Times New Roman" panose="02020603050405020304" pitchFamily="18" charset="0"/>
                  </a:rPr>
                  <a:t>n – 1</a:t>
                </a:r>
                <a:r>
                  <a:rPr lang="en-US" sz="2400" i="1" dirty="0" smtClean="0">
                    <a:latin typeface="Georgia" panose="02040502050405020303" pitchFamily="18" charset="0"/>
                    <a:ea typeface="Times New Roman" panose="02020603050405020304" pitchFamily="18" charset="0"/>
                  </a:rPr>
                  <a:t>)</a:t>
                </a:r>
                <a:endParaRPr lang="uk-UA" sz="2400" i="1" dirty="0" smtClean="0">
                  <a:latin typeface="Georgia" panose="02040502050405020303" pitchFamily="18" charset="0"/>
                  <a:ea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endParaRPr lang="uk-UA" sz="2400" i="1" dirty="0">
                  <a:latin typeface="Georgia" panose="02040502050405020303" pitchFamily="18" charset="0"/>
                  <a:ea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uk-UA" sz="2400" dirty="0" smtClean="0">
                    <a:latin typeface="Georgia" panose="02040502050405020303" pitchFamily="18" charset="0"/>
                    <a:ea typeface="Times New Roman" panose="02020603050405020304" pitchFamily="18" charset="0"/>
                  </a:rPr>
                  <a:t>Коефіцієнт </a:t>
                </a:r>
                <a:r>
                  <a:rPr lang="uk-UA" sz="2400" dirty="0">
                    <a:latin typeface="Georgia" panose="02040502050405020303" pitchFamily="18" charset="0"/>
                    <a:ea typeface="Times New Roman" panose="02020603050405020304" pitchFamily="18" charset="0"/>
                  </a:rPr>
                  <a:t>зростання</a:t>
                </a:r>
                <a:r>
                  <a:rPr lang="uk-UA" sz="2400" dirty="0" smtClean="0">
                    <a:latin typeface="Georgia" panose="02040502050405020303" pitchFamily="18" charset="0"/>
                    <a:ea typeface="Times New Roman" panose="02020603050405020304" pitchFamily="18" charset="0"/>
                  </a:rPr>
                  <a:t>:       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k-UA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k-UA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k-UA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den>
                    </m:f>
                  </m:oMath>
                </a14:m>
                <a:endParaRPr lang="uk-UA" dirty="0" smtClean="0"/>
              </a:p>
              <a:p>
                <a:pPr algn="just"/>
                <a:endParaRPr lang="uk-UA" dirty="0"/>
              </a:p>
              <a:p>
                <a:pPr algn="just"/>
                <a:r>
                  <a:rPr lang="uk-UA" sz="2400" dirty="0">
                    <a:latin typeface="Georgia" panose="02040502050405020303" pitchFamily="18" charset="0"/>
                    <a:ea typeface="Times New Roman" panose="02020603050405020304" pitchFamily="18" charset="0"/>
                  </a:rPr>
                  <a:t>Т</a:t>
                </a:r>
                <a:r>
                  <a:rPr lang="uk-UA" sz="2400" dirty="0" smtClean="0">
                    <a:latin typeface="Georgia" panose="02040502050405020303" pitchFamily="18" charset="0"/>
                    <a:ea typeface="Times New Roman" panose="02020603050405020304" pitchFamily="18" charset="0"/>
                  </a:rPr>
                  <a:t>емп </a:t>
                </a:r>
                <a:r>
                  <a:rPr lang="uk-UA" sz="2400" dirty="0">
                    <a:latin typeface="Georgia" panose="02040502050405020303" pitchFamily="18" charset="0"/>
                    <a:ea typeface="Times New Roman" panose="02020603050405020304" pitchFamily="18" charset="0"/>
                  </a:rPr>
                  <a:t>зростання</a:t>
                </a:r>
                <a:r>
                  <a:rPr lang="uk-UA" sz="2400" dirty="0" smtClean="0">
                    <a:latin typeface="Georgia" panose="02040502050405020303" pitchFamily="18" charset="0"/>
                    <a:ea typeface="Times New Roman" panose="02020603050405020304" pitchFamily="18" charset="0"/>
                  </a:rPr>
                  <a:t>: 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MS Mincho"/>
                      </a:rPr>
                      <m:t>𝑇</m:t>
                    </m:r>
                    <m:r>
                      <a:rPr lang="en-US" sz="2400" i="1">
                        <a:latin typeface="Cambria Math" panose="02040503050406030204" pitchFamily="18" charset="0"/>
                        <a:ea typeface="MS Mincho"/>
                      </a:rPr>
                      <m:t>=</m:t>
                    </m:r>
                    <m:f>
                      <m:fPr>
                        <m:ctrlPr>
                          <a:rPr lang="uk-UA" sz="2400" i="1">
                            <a:effectLst/>
                            <a:latin typeface="Cambria Math" panose="02040503050406030204" pitchFamily="18" charset="0"/>
                            <a:ea typeface="MS Mincho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k-UA" sz="2400" i="1">
                                <a:effectLst/>
                                <a:latin typeface="Cambria Math" panose="02040503050406030204" pitchFamily="18" charset="0"/>
                                <a:ea typeface="MS Mincho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S Mincho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S Mincho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k-UA" sz="2400" i="1">
                                <a:effectLst/>
                                <a:latin typeface="Cambria Math" panose="02040503050406030204" pitchFamily="18" charset="0"/>
                                <a:ea typeface="MS Mincho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S Mincho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S Mincho"/>
                              </a:rPr>
                              <m:t>𝑖</m:t>
                            </m:r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S Mincho"/>
                              </a:rPr>
                              <m:t>−1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MS Mincho"/>
                      </a:rPr>
                      <m:t>∙100</m:t>
                    </m:r>
                  </m:oMath>
                </a14:m>
                <a:endParaRPr lang="uk-UA" sz="2400" dirty="0">
                  <a:effectLst/>
                  <a:latin typeface="Times New Roman" panose="02020603050405020304" pitchFamily="18" charset="0"/>
                  <a:ea typeface="MS Mincho"/>
                </a:endParaRPr>
              </a:p>
              <a:p>
                <a:pPr algn="just"/>
                <a:endParaRPr lang="uk-UA" sz="2400" dirty="0" smtClean="0">
                  <a:latin typeface="Georgia" panose="02040502050405020303" pitchFamily="18" charset="0"/>
                  <a:ea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uk-UA" sz="2400" dirty="0">
                    <a:latin typeface="Georgia" panose="02040502050405020303" pitchFamily="18" charset="0"/>
                    <a:ea typeface="Times New Roman" panose="02020603050405020304" pitchFamily="18" charset="0"/>
                  </a:rPr>
                  <a:t>Середній темп </a:t>
                </a:r>
                <a:r>
                  <a:rPr lang="uk-UA" sz="2400" dirty="0" smtClean="0">
                    <a:latin typeface="Georgia" panose="02040502050405020303" pitchFamily="18" charset="0"/>
                    <a:ea typeface="Times New Roman" panose="02020603050405020304" pitchFamily="18" charset="0"/>
                  </a:rPr>
                  <a:t>зростання:         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uk-UA" sz="2400" i="1">
                            <a:latin typeface="Cambria Math" panose="02040503050406030204" pitchFamily="18" charset="0"/>
                            <a:ea typeface="MS Mincho"/>
                          </a:rPr>
                        </m:ctrlPr>
                      </m:bar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S Mincho"/>
                          </a:rPr>
                          <m:t>𝑇</m:t>
                        </m:r>
                      </m:e>
                    </m:bar>
                    <m:r>
                      <a:rPr lang="uk-UA" sz="2400" i="1">
                        <a:effectLst/>
                        <a:latin typeface="Cambria Math" panose="02040503050406030204" pitchFamily="18" charset="0"/>
                        <a:ea typeface="MS Mincho"/>
                      </a:rPr>
                      <m:t>=100∙</m:t>
                    </m:r>
                    <m:rad>
                      <m:radPr>
                        <m:ctrlPr>
                          <a:rPr lang="uk-UA" sz="2400" i="1">
                            <a:effectLst/>
                            <a:latin typeface="Cambria Math" panose="02040503050406030204" pitchFamily="18" charset="0"/>
                            <a:ea typeface="MS Mincho"/>
                          </a:rPr>
                        </m:ctrlPr>
                      </m:radPr>
                      <m:deg>
                        <m:r>
                          <a:rPr lang="uk-UA" sz="2400" i="1">
                            <a:effectLst/>
                            <a:latin typeface="Cambria Math" panose="02040503050406030204" pitchFamily="18" charset="0"/>
                            <a:ea typeface="MS Mincho"/>
                          </a:rPr>
                          <m:t>𝑛</m:t>
                        </m:r>
                        <m:r>
                          <a:rPr lang="uk-UA" sz="2400" i="1">
                            <a:effectLst/>
                            <a:latin typeface="Cambria Math" panose="02040503050406030204" pitchFamily="18" charset="0"/>
                            <a:ea typeface="MS Mincho"/>
                          </a:rPr>
                          <m:t>−1</m:t>
                        </m:r>
                      </m:deg>
                      <m:e>
                        <m:sSub>
                          <m:sSubPr>
                            <m:ctrlPr>
                              <a:rPr lang="uk-UA" sz="2400" i="1">
                                <a:effectLst/>
                                <a:latin typeface="Cambria Math" panose="02040503050406030204" pitchFamily="18" charset="0"/>
                                <a:ea typeface="MS Mincho"/>
                              </a:rPr>
                            </m:ctrlPr>
                          </m:sSubPr>
                          <m:e>
                            <m:r>
                              <a:rPr lang="uk-UA" sz="2400" i="1">
                                <a:effectLst/>
                                <a:latin typeface="Cambria Math" panose="02040503050406030204" pitchFamily="18" charset="0"/>
                                <a:ea typeface="MS Mincho"/>
                              </a:rPr>
                              <m:t>𝐾</m:t>
                            </m:r>
                          </m:e>
                          <m:sub>
                            <m:r>
                              <a:rPr lang="uk-UA" sz="2400" i="1">
                                <a:effectLst/>
                                <a:latin typeface="Cambria Math" panose="02040503050406030204" pitchFamily="18" charset="0"/>
                                <a:ea typeface="MS Mincho"/>
                              </a:rPr>
                              <m:t>1</m:t>
                            </m:r>
                          </m:sub>
                        </m:sSub>
                        <m:r>
                          <a:rPr lang="uk-UA" sz="2400" i="1">
                            <a:effectLst/>
                            <a:latin typeface="Cambria Math" panose="02040503050406030204" pitchFamily="18" charset="0"/>
                            <a:ea typeface="MS Mincho"/>
                          </a:rPr>
                          <m:t>∙</m:t>
                        </m:r>
                        <m:sSub>
                          <m:sSubPr>
                            <m:ctrlPr>
                              <a:rPr lang="uk-UA" sz="2400" i="1">
                                <a:effectLst/>
                                <a:latin typeface="Cambria Math" panose="02040503050406030204" pitchFamily="18" charset="0"/>
                                <a:ea typeface="MS Mincho"/>
                              </a:rPr>
                            </m:ctrlPr>
                          </m:sSubPr>
                          <m:e>
                            <m:r>
                              <a:rPr lang="uk-UA" sz="2400" i="1">
                                <a:effectLst/>
                                <a:latin typeface="Cambria Math" panose="02040503050406030204" pitchFamily="18" charset="0"/>
                                <a:ea typeface="MS Mincho"/>
                              </a:rPr>
                              <m:t>𝐾</m:t>
                            </m:r>
                          </m:e>
                          <m:sub>
                            <m:r>
                              <a:rPr lang="uk-UA" sz="2400" i="1">
                                <a:effectLst/>
                                <a:latin typeface="Cambria Math" panose="02040503050406030204" pitchFamily="18" charset="0"/>
                                <a:ea typeface="MS Mincho"/>
                              </a:rPr>
                              <m:t>2</m:t>
                            </m:r>
                          </m:sub>
                        </m:sSub>
                        <m:r>
                          <a:rPr lang="uk-UA" sz="2400" i="1">
                            <a:effectLst/>
                            <a:latin typeface="Cambria Math" panose="02040503050406030204" pitchFamily="18" charset="0"/>
                            <a:ea typeface="MS Mincho"/>
                          </a:rPr>
                          <m:t>∙…∙</m:t>
                        </m:r>
                        <m:sSub>
                          <m:sSubPr>
                            <m:ctrlPr>
                              <a:rPr lang="uk-UA" sz="2400" i="1">
                                <a:effectLst/>
                                <a:latin typeface="Cambria Math" panose="02040503050406030204" pitchFamily="18" charset="0"/>
                                <a:ea typeface="MS Mincho"/>
                              </a:rPr>
                            </m:ctrlPr>
                          </m:sSubPr>
                          <m:e>
                            <m:r>
                              <a:rPr lang="uk-UA" sz="2400" i="1">
                                <a:effectLst/>
                                <a:latin typeface="Cambria Math" panose="02040503050406030204" pitchFamily="18" charset="0"/>
                                <a:ea typeface="MS Mincho"/>
                              </a:rPr>
                              <m:t>𝐾</m:t>
                            </m:r>
                          </m:e>
                          <m:sub>
                            <m:r>
                              <a:rPr lang="uk-UA" sz="2400" i="1">
                                <a:effectLst/>
                                <a:latin typeface="Cambria Math" panose="02040503050406030204" pitchFamily="18" charset="0"/>
                                <a:ea typeface="MS Mincho"/>
                              </a:rPr>
                              <m:t>𝑛</m:t>
                            </m:r>
                            <m:r>
                              <a:rPr lang="uk-UA" sz="2400" i="1">
                                <a:effectLst/>
                                <a:latin typeface="Cambria Math" panose="02040503050406030204" pitchFamily="18" charset="0"/>
                                <a:ea typeface="MS Mincho"/>
                              </a:rPr>
                              <m:t>−1</m:t>
                            </m:r>
                          </m:sub>
                        </m:sSub>
                      </m:e>
                    </m:rad>
                  </m:oMath>
                </a14:m>
                <a:endParaRPr lang="uk-UA" sz="2400" dirty="0" smtClean="0">
                  <a:effectLst/>
                  <a:latin typeface="Georgia" panose="02040502050405020303" pitchFamily="18" charset="0"/>
                  <a:ea typeface="MS Mincho"/>
                </a:endParaRPr>
              </a:p>
              <a:p>
                <a:pPr algn="just">
                  <a:spcAft>
                    <a:spcPts val="0"/>
                  </a:spcAft>
                </a:pPr>
                <a:endParaRPr lang="uk-UA" sz="2400" dirty="0" smtClean="0">
                  <a:latin typeface="Georgia" panose="02040502050405020303" pitchFamily="18" charset="0"/>
                  <a:ea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uk-UA" sz="2400" dirty="0" smtClean="0">
                    <a:latin typeface="Georgia" panose="02040502050405020303" pitchFamily="18" charset="0"/>
                    <a:ea typeface="Times New Roman" panose="02020603050405020304" pitchFamily="18" charset="0"/>
                  </a:rPr>
                  <a:t>Темп приросту: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sz="2400" i="1">
                            <a:latin typeface="Cambria Math" panose="02040503050406030204" pitchFamily="18" charset="0"/>
                            <a:ea typeface="MS Mincho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S Mincho"/>
                          </a:rPr>
                          <m:t>𝑇</m:t>
                        </m:r>
                      </m:e>
                      <m:sub>
                        <m:r>
                          <a:rPr lang="uk-UA" sz="2400" i="1">
                            <a:effectLst/>
                            <a:latin typeface="Cambria Math" panose="02040503050406030204" pitchFamily="18" charset="0"/>
                            <a:ea typeface="MS Mincho"/>
                          </a:rPr>
                          <m:t>пр</m:t>
                        </m:r>
                      </m:sub>
                    </m:sSub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MS Mincho"/>
                      </a:rPr>
                      <m:t>=</m:t>
                    </m:r>
                    <m:f>
                      <m:fPr>
                        <m:ctrlPr>
                          <a:rPr lang="uk-UA" sz="2400" i="1">
                            <a:effectLst/>
                            <a:latin typeface="Cambria Math" panose="02040503050406030204" pitchFamily="18" charset="0"/>
                            <a:ea typeface="MS Mincho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S Mincho"/>
                          </a:rPr>
                          <m:t>∆</m:t>
                        </m:r>
                      </m:num>
                      <m:den>
                        <m:sSub>
                          <m:sSubPr>
                            <m:ctrlPr>
                              <a:rPr lang="uk-UA" sz="2400" i="1">
                                <a:effectLst/>
                                <a:latin typeface="Cambria Math" panose="02040503050406030204" pitchFamily="18" charset="0"/>
                                <a:ea typeface="MS Mincho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S Mincho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S Mincho"/>
                              </a:rPr>
                              <m:t>𝑖</m:t>
                            </m:r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S Mincho"/>
                              </a:rPr>
                              <m:t>−1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MS Mincho"/>
                      </a:rPr>
                      <m:t>∙100=</m:t>
                    </m:r>
                    <m:sSub>
                      <m:sSubPr>
                        <m:ctrlPr>
                          <a:rPr lang="uk-UA" sz="2400" i="1">
                            <a:effectLst/>
                            <a:latin typeface="Cambria Math" panose="02040503050406030204" pitchFamily="18" charset="0"/>
                            <a:ea typeface="MS Mincho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S Mincho"/>
                          </a:rPr>
                          <m:t>𝑇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S Mincho"/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MS Mincho"/>
                      </a:rPr>
                      <m:t>−100</m:t>
                    </m:r>
                  </m:oMath>
                </a14:m>
                <a:endParaRPr lang="uk-UA" sz="2400" dirty="0" smtClean="0">
                  <a:effectLst/>
                  <a:latin typeface="Georgia" panose="02040502050405020303" pitchFamily="18" charset="0"/>
                  <a:ea typeface="MS Mincho"/>
                </a:endParaRPr>
              </a:p>
              <a:p>
                <a:pPr algn="just">
                  <a:spcAft>
                    <a:spcPts val="0"/>
                  </a:spcAft>
                </a:pPr>
                <a:endParaRPr lang="uk-UA" sz="2400" dirty="0" smtClean="0">
                  <a:latin typeface="Georgia" panose="02040502050405020303" pitchFamily="18" charset="0"/>
                  <a:ea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uk-UA" sz="2400" dirty="0" smtClean="0">
                    <a:latin typeface="Georgia" panose="02040502050405020303" pitchFamily="18" charset="0"/>
                    <a:ea typeface="Times New Roman" panose="02020603050405020304" pitchFamily="18" charset="0"/>
                  </a:rPr>
                  <a:t>Середній </a:t>
                </a:r>
                <a:r>
                  <a:rPr lang="uk-UA" sz="2400" dirty="0">
                    <a:latin typeface="Georgia" panose="02040502050405020303" pitchFamily="18" charset="0"/>
                    <a:ea typeface="Times New Roman" panose="02020603050405020304" pitchFamily="18" charset="0"/>
                  </a:rPr>
                  <a:t>темп приросту</a:t>
                </a:r>
                <a:r>
                  <a:rPr lang="uk-UA" sz="2400" dirty="0" smtClean="0">
                    <a:latin typeface="Georgia" panose="02040502050405020303" pitchFamily="18" charset="0"/>
                    <a:ea typeface="Times New Roman" panose="02020603050405020304" pitchFamily="18" charset="0"/>
                  </a:rPr>
                  <a:t>:         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uk-UA" sz="2400" i="1">
                            <a:latin typeface="Cambria Math" panose="02040503050406030204" pitchFamily="18" charset="0"/>
                            <a:ea typeface="MS Mincho"/>
                          </a:rPr>
                        </m:ctrlPr>
                      </m:barPr>
                      <m:e>
                        <m:sSub>
                          <m:sSubPr>
                            <m:ctrlPr>
                              <a:rPr lang="uk-UA" sz="2400" i="1">
                                <a:effectLst/>
                                <a:latin typeface="Cambria Math" panose="02040503050406030204" pitchFamily="18" charset="0"/>
                                <a:ea typeface="MS Mincho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S Mincho"/>
                              </a:rPr>
                              <m:t>𝑇</m:t>
                            </m:r>
                          </m:e>
                          <m:sub>
                            <m:r>
                              <a:rPr lang="uk-UA" sz="2400" i="1">
                                <a:effectLst/>
                                <a:latin typeface="Cambria Math" panose="02040503050406030204" pitchFamily="18" charset="0"/>
                                <a:ea typeface="MS Mincho"/>
                              </a:rPr>
                              <m:t>пр</m:t>
                            </m:r>
                          </m:sub>
                        </m:sSub>
                      </m:e>
                    </m:ba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MS Mincho"/>
                      </a:rPr>
                      <m:t>=</m:t>
                    </m:r>
                    <m:bar>
                      <m:barPr>
                        <m:pos m:val="top"/>
                        <m:ctrlPr>
                          <a:rPr lang="uk-UA" sz="2400" i="1">
                            <a:effectLst/>
                            <a:latin typeface="Cambria Math" panose="02040503050406030204" pitchFamily="18" charset="0"/>
                            <a:ea typeface="MS Mincho"/>
                          </a:rPr>
                        </m:ctrlPr>
                      </m:bar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S Mincho"/>
                          </a:rPr>
                          <m:t>𝑇</m:t>
                        </m:r>
                      </m:e>
                    </m:ba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MS Mincho"/>
                      </a:rPr>
                      <m:t>−100</m:t>
                    </m:r>
                  </m:oMath>
                </a14:m>
                <a:endParaRPr lang="uk-UA" sz="2400" dirty="0">
                  <a:effectLst/>
                  <a:latin typeface="Times New Roman" panose="02020603050405020304" pitchFamily="18" charset="0"/>
                  <a:ea typeface="MS Mincho"/>
                </a:endParaRPr>
              </a:p>
              <a:p>
                <a:pPr algn="just">
                  <a:spcAft>
                    <a:spcPts val="0"/>
                  </a:spcAft>
                </a:pPr>
                <a:endParaRPr lang="uk-UA" sz="2400" dirty="0">
                  <a:latin typeface="Georgia" panose="02040502050405020303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кут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712" y="519832"/>
                <a:ext cx="10594848" cy="6032805"/>
              </a:xfrm>
              <a:prstGeom prst="rect">
                <a:avLst/>
              </a:prstGeom>
              <a:blipFill>
                <a:blip r:embed="rId2"/>
                <a:stretch>
                  <a:fillRect l="-1151" t="-101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533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кутник 1"/>
              <p:cNvSpPr/>
              <p:nvPr/>
            </p:nvSpPr>
            <p:spPr>
              <a:xfrm>
                <a:off x="743712" y="519832"/>
                <a:ext cx="10594848" cy="50215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uk-UA" sz="2800" b="1" i="1" dirty="0" smtClean="0">
                    <a:solidFill>
                      <a:schemeClr val="accent6"/>
                    </a:solidFill>
                    <a:latin typeface="Georgia" charset="0"/>
                    <a:ea typeface="Georgia" charset="0"/>
                    <a:cs typeface="Georgia" charset="0"/>
                  </a:rPr>
                  <a:t>Методи екстраполяції</a:t>
                </a:r>
              </a:p>
              <a:p>
                <a:pPr indent="292100" algn="just">
                  <a:spcAft>
                    <a:spcPts val="0"/>
                  </a:spcAft>
                </a:pPr>
                <a:endParaRPr lang="uk-UA" sz="2400" b="1" i="1" dirty="0">
                  <a:latin typeface="Georgia" panose="02040502050405020303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ru-RU" sz="2400" b="1" dirty="0">
                    <a:latin typeface="Georgia" panose="02040502050405020303" pitchFamily="18" charset="0"/>
                    <a:ea typeface="Times New Roman" panose="02020603050405020304" pitchFamily="18" charset="0"/>
                  </a:rPr>
                  <a:t>Метод </a:t>
                </a:r>
                <a:r>
                  <a:rPr lang="ru-RU" sz="2400" b="1" dirty="0" err="1">
                    <a:latin typeface="Georgia" panose="02040502050405020303" pitchFamily="18" charset="0"/>
                    <a:ea typeface="Times New Roman" panose="02020603050405020304" pitchFamily="18" charset="0"/>
                  </a:rPr>
                  <a:t>екстраполяції</a:t>
                </a:r>
                <a:r>
                  <a:rPr lang="ru-RU" sz="2400" b="1" dirty="0">
                    <a:latin typeface="Georgia" panose="02040502050405020303" pitchFamily="18" charset="0"/>
                    <a:ea typeface="Times New Roman" panose="02020603050405020304" pitchFamily="18" charset="0"/>
                  </a:rPr>
                  <a:t> на </a:t>
                </a:r>
                <a:r>
                  <a:rPr lang="ru-RU" sz="2400" b="1" dirty="0" err="1">
                    <a:latin typeface="Georgia" panose="02040502050405020303" pitchFamily="18" charset="0"/>
                    <a:ea typeface="Times New Roman" panose="02020603050405020304" pitchFamily="18" charset="0"/>
                  </a:rPr>
                  <a:t>основі</a:t>
                </a:r>
                <a:r>
                  <a:rPr lang="ru-RU" sz="2400" b="1" dirty="0">
                    <a:latin typeface="Georgia" panose="02040502050405020303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400" b="1" dirty="0" err="1">
                    <a:latin typeface="Georgia" panose="02040502050405020303" pitchFamily="18" charset="0"/>
                    <a:ea typeface="Times New Roman" panose="02020603050405020304" pitchFamily="18" charset="0"/>
                  </a:rPr>
                  <a:t>середнього</a:t>
                </a:r>
                <a:r>
                  <a:rPr lang="ru-RU" sz="2400" b="1" dirty="0">
                    <a:latin typeface="Georgia" panose="02040502050405020303" pitchFamily="18" charset="0"/>
                    <a:ea typeface="Times New Roman" panose="02020603050405020304" pitchFamily="18" charset="0"/>
                  </a:rPr>
                  <a:t> абсолютного приросту</a:t>
                </a:r>
                <a:endParaRPr lang="uk-UA" sz="2400" b="1" dirty="0" smtClean="0">
                  <a:latin typeface="Georgia" panose="02040502050405020303" pitchFamily="18" charset="0"/>
                  <a:ea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endParaRPr lang="uk-UA" sz="2400" dirty="0">
                  <a:latin typeface="Georgia" panose="02040502050405020303" pitchFamily="18" charset="0"/>
                  <a:ea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ru-RU" sz="2400" dirty="0">
                    <a:latin typeface="Georgia" panose="02040502050405020303" pitchFamily="18" charset="0"/>
                    <a:ea typeface="Times New Roman" panose="02020603050405020304" pitchFamily="18" charset="0"/>
                  </a:rPr>
                  <a:t>Для </a:t>
                </a:r>
                <a:r>
                  <a:rPr lang="ru-RU" sz="2400" dirty="0" err="1">
                    <a:latin typeface="Georgia" panose="02040502050405020303" pitchFamily="18" charset="0"/>
                    <a:ea typeface="Times New Roman" panose="02020603050405020304" pitchFamily="18" charset="0"/>
                  </a:rPr>
                  <a:t>прогнозування</a:t>
                </a:r>
                <a:r>
                  <a:rPr lang="ru-RU" sz="2400" dirty="0">
                    <a:latin typeface="Georgia" panose="02040502050405020303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400" dirty="0" err="1" smtClean="0">
                    <a:latin typeface="Georgia" panose="02040502050405020303" pitchFamily="18" charset="0"/>
                    <a:ea typeface="Times New Roman" panose="02020603050405020304" pitchFamily="18" charset="0"/>
                  </a:rPr>
                  <a:t>використовуємо</a:t>
                </a:r>
                <a:r>
                  <a:rPr lang="ru-RU" sz="2400" dirty="0" smtClean="0">
                    <a:latin typeface="Georgia" panose="02040502050405020303" pitchFamily="18" charset="0"/>
                    <a:ea typeface="Times New Roman" panose="02020603050405020304" pitchFamily="18" charset="0"/>
                  </a:rPr>
                  <a:t> формулу</a:t>
                </a:r>
                <a:r>
                  <a:rPr lang="ru-RU" sz="2400" dirty="0">
                    <a:latin typeface="Georgia" panose="02040502050405020303" pitchFamily="18" charset="0"/>
                    <a:ea typeface="Times New Roman" panose="02020603050405020304" pitchFamily="18" charset="0"/>
                  </a:rPr>
                  <a:t>:</a:t>
                </a:r>
              </a:p>
              <a:p>
                <a:pPr algn="just">
                  <a:spcAft>
                    <a:spcPts val="0"/>
                  </a:spcAft>
                </a:pPr>
                <a:endParaRPr lang="ru-RU" sz="2400" dirty="0">
                  <a:latin typeface="Georgia" panose="02040502050405020303" pitchFamily="18" charset="0"/>
                  <a:ea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400" i="1">
                              <a:latin typeface="Cambria Math" panose="02040503050406030204" pitchFamily="18" charset="0"/>
                              <a:ea typeface="MS Mincho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MS Mincho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MS Mincho"/>
                            </a:rPr>
                            <m:t>𝑛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MS Mincho"/>
                            </a:rPr>
                            <m:t>+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MS Mincho"/>
                            </a:rPr>
                            <m:t>𝑡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MS Mincho"/>
                        </a:rPr>
                        <m:t>=</m:t>
                      </m:r>
                      <m:sSub>
                        <m:sSubPr>
                          <m:ctrlPr>
                            <a:rPr lang="uk-UA" sz="2400" i="1">
                              <a:effectLst/>
                              <a:latin typeface="Cambria Math" panose="02040503050406030204" pitchFamily="18" charset="0"/>
                              <a:ea typeface="MS Mincho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MS Mincho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MS Mincho"/>
                            </a:rPr>
                            <m:t>𝑛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MS Mincho"/>
                        </a:rPr>
                        <m:t>+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MS Mincho"/>
                        </a:rPr>
                        <m:t>𝑡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MS Mincho"/>
                        </a:rPr>
                        <m:t>∙</m:t>
                      </m:r>
                      <m:sSub>
                        <m:sSubPr>
                          <m:ctrlPr>
                            <a:rPr lang="uk-UA" sz="2400" i="1">
                              <a:effectLst/>
                              <a:latin typeface="Cambria Math" panose="02040503050406030204" pitchFamily="18" charset="0"/>
                              <a:ea typeface="MS Mincho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MS Mincho"/>
                            </a:rPr>
                            <m:t>∆</m:t>
                          </m:r>
                        </m:e>
                        <m:sub>
                          <m:r>
                            <a:rPr lang="uk-UA" sz="2400" i="1">
                              <a:effectLst/>
                              <a:latin typeface="Cambria Math" panose="02040503050406030204" pitchFamily="18" charset="0"/>
                              <a:ea typeface="MS Mincho"/>
                            </a:rPr>
                            <m:t>сер</m:t>
                          </m:r>
                        </m:sub>
                      </m:sSub>
                    </m:oMath>
                  </m:oMathPara>
                </a14:m>
                <a:endParaRPr lang="uk-UA" sz="2400" dirty="0" smtClean="0">
                  <a:effectLst/>
                  <a:latin typeface="Times New Roman" panose="02020603050405020304" pitchFamily="18" charset="0"/>
                  <a:ea typeface="MS Mincho"/>
                </a:endParaRPr>
              </a:p>
              <a:p>
                <a:pPr algn="just">
                  <a:spcAft>
                    <a:spcPts val="0"/>
                  </a:spcAft>
                </a:pPr>
                <a:endParaRPr lang="ru-RU" sz="2400" dirty="0" smtClean="0">
                  <a:latin typeface="Times New Roman" panose="02020603050405020304" pitchFamily="18" charset="0"/>
                  <a:ea typeface="MS Mincho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ru-RU" sz="2400" dirty="0" err="1" smtClean="0">
                    <a:latin typeface="Times New Roman" panose="02020603050405020304" pitchFamily="18" charset="0"/>
                    <a:ea typeface="MS Mincho"/>
                  </a:rPr>
                  <a:t>Розрахуємо</a:t>
                </a:r>
                <a:r>
                  <a:rPr lang="ru-RU" sz="2400" dirty="0" smtClean="0"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ea typeface="MS Mincho"/>
                  </a:rPr>
                  <a:t>прогнозне</a:t>
                </a:r>
                <a:r>
                  <a:rPr lang="ru-RU" sz="2400" dirty="0"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ea typeface="MS Mincho"/>
                  </a:rPr>
                  <a:t>значення</a:t>
                </a:r>
                <a:r>
                  <a:rPr lang="ru-RU" sz="2400" dirty="0">
                    <a:latin typeface="Times New Roman" panose="02020603050405020304" pitchFamily="18" charset="0"/>
                    <a:ea typeface="MS Mincho"/>
                  </a:rPr>
                  <a:t> ВНП </a:t>
                </a:r>
                <a:r>
                  <a:rPr lang="ru-RU" sz="2400" dirty="0" err="1">
                    <a:latin typeface="Times New Roman" panose="02020603050405020304" pitchFamily="18" charset="0"/>
                    <a:ea typeface="MS Mincho"/>
                  </a:rPr>
                  <a:t>країни</a:t>
                </a:r>
                <a:r>
                  <a:rPr lang="ru-RU" sz="2400" dirty="0">
                    <a:latin typeface="Times New Roman" panose="02020603050405020304" pitchFamily="18" charset="0"/>
                    <a:ea typeface="MS Mincho"/>
                  </a:rPr>
                  <a:t> на 2022 </a:t>
                </a:r>
                <a:r>
                  <a:rPr lang="ru-RU" sz="2400" dirty="0" err="1">
                    <a:latin typeface="Times New Roman" panose="02020603050405020304" pitchFamily="18" charset="0"/>
                    <a:ea typeface="MS Mincho"/>
                  </a:rPr>
                  <a:t>рік</a:t>
                </a:r>
                <a:r>
                  <a:rPr lang="ru-RU" sz="2400" dirty="0">
                    <a:latin typeface="Times New Roman" panose="02020603050405020304" pitchFamily="18" charset="0"/>
                    <a:ea typeface="MS Mincho"/>
                  </a:rPr>
                  <a:t>: </a:t>
                </a:r>
                <a:endParaRPr lang="uk-UA" sz="2400" dirty="0">
                  <a:latin typeface="Times New Roman" panose="02020603050405020304" pitchFamily="18" charset="0"/>
                  <a:ea typeface="MS Mincho"/>
                </a:endParaRPr>
              </a:p>
              <a:p>
                <a:pPr algn="ctr">
                  <a:spcAft>
                    <a:spcPts val="0"/>
                  </a:spcAft>
                </a:pPr>
                <a:endParaRPr lang="ru-RU" sz="2400" dirty="0" smtClean="0">
                  <a:latin typeface="Times New Roman" panose="02020603050405020304" pitchFamily="18" charset="0"/>
                  <a:ea typeface="MS Mincho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ru-RU" sz="2400" dirty="0" smtClean="0">
                    <a:latin typeface="Times New Roman" panose="02020603050405020304" pitchFamily="18" charset="0"/>
                    <a:ea typeface="MS Mincho"/>
                  </a:rPr>
                  <a:t>Y</a:t>
                </a:r>
                <a:r>
                  <a:rPr lang="ru-RU" sz="2400" baseline="-25000" dirty="0" smtClean="0">
                    <a:effectLst/>
                    <a:latin typeface="Times New Roman" panose="02020603050405020304" pitchFamily="18" charset="0"/>
                    <a:ea typeface="MS Mincho"/>
                  </a:rPr>
                  <a:t>2022</a:t>
                </a:r>
                <a:r>
                  <a:rPr lang="ru-RU" sz="2400" dirty="0" smtClean="0">
                    <a:effectLst/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ru-RU" sz="2400" dirty="0">
                    <a:effectLst/>
                    <a:latin typeface="Times New Roman" panose="02020603050405020304" pitchFamily="18" charset="0"/>
                    <a:ea typeface="MS Mincho"/>
                  </a:rPr>
                  <a:t>= Y</a:t>
                </a:r>
                <a:r>
                  <a:rPr lang="ru-RU" sz="2400" baseline="-25000" dirty="0">
                    <a:effectLst/>
                    <a:latin typeface="Times New Roman" panose="02020603050405020304" pitchFamily="18" charset="0"/>
                    <a:ea typeface="MS Mincho"/>
                  </a:rPr>
                  <a:t>2021</a:t>
                </a:r>
                <a:r>
                  <a:rPr lang="ru-RU" sz="2400" dirty="0">
                    <a:effectLst/>
                    <a:latin typeface="Times New Roman" panose="02020603050405020304" pitchFamily="18" charset="0"/>
                    <a:ea typeface="MS Mincho"/>
                  </a:rPr>
                  <a:t> + 1</a:t>
                </a:r>
                <a14:m>
                  <m:oMath xmlns:m="http://schemas.openxmlformats.org/officeDocument/2006/math">
                    <m:r>
                      <a:rPr lang="ru-RU" sz="2400" i="1">
                        <a:effectLst/>
                        <a:latin typeface="Cambria Math" panose="02040503050406030204" pitchFamily="18" charset="0"/>
                        <a:ea typeface="MS Mincho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uk-UA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MS Mincho"/>
                            <a:cs typeface="Times New Roman" panose="02020603050405020304" pitchFamily="18" charset="0"/>
                          </a:rPr>
                          <m:t>∆</m:t>
                        </m:r>
                      </m:e>
                      <m:sub>
                        <m:r>
                          <a:rPr lang="uk-UA" sz="2400" i="1">
                            <a:effectLst/>
                            <a:latin typeface="Cambria Math" panose="02040503050406030204" pitchFamily="18" charset="0"/>
                            <a:ea typeface="MS Mincho"/>
                            <a:cs typeface="Times New Roman" panose="02020603050405020304" pitchFamily="18" charset="0"/>
                          </a:rPr>
                          <m:t>сер</m:t>
                        </m:r>
                      </m:sub>
                    </m:sSub>
                  </m:oMath>
                </a14:m>
                <a:r>
                  <a:rPr lang="ru-RU" sz="2400" dirty="0">
                    <a:effectLst/>
                    <a:latin typeface="Times New Roman" panose="02020603050405020304" pitchFamily="18" charset="0"/>
                    <a:ea typeface="MS Mincho"/>
                  </a:rPr>
                  <a:t> = </a:t>
                </a:r>
                <a:r>
                  <a:rPr lang="uk-UA" sz="2400" dirty="0">
                    <a:effectLst/>
                    <a:latin typeface="Times New Roman" panose="02020603050405020304" pitchFamily="18" charset="0"/>
                    <a:ea typeface="MS Mincho"/>
                  </a:rPr>
                  <a:t>573,5</a:t>
                </a:r>
                <a:r>
                  <a:rPr lang="ru-RU" sz="2400" dirty="0">
                    <a:effectLst/>
                    <a:latin typeface="Times New Roman" panose="02020603050405020304" pitchFamily="18" charset="0"/>
                    <a:ea typeface="MS Mincho"/>
                  </a:rPr>
                  <a:t>+ 15,6= 589,1</a:t>
                </a:r>
                <a:endParaRPr lang="uk-UA" sz="2400" dirty="0">
                  <a:effectLst/>
                  <a:latin typeface="Times New Roman" panose="02020603050405020304" pitchFamily="18" charset="0"/>
                  <a:ea typeface="MS Mincho"/>
                </a:endParaRPr>
              </a:p>
              <a:p>
                <a:pPr algn="ctr">
                  <a:spcAft>
                    <a:spcPts val="0"/>
                  </a:spcAft>
                </a:pPr>
                <a:endParaRPr lang="uk-UA" sz="2400" i="1" dirty="0">
                  <a:latin typeface="Georgia" panose="02040502050405020303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кут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712" y="519832"/>
                <a:ext cx="10594848" cy="5021503"/>
              </a:xfrm>
              <a:prstGeom prst="rect">
                <a:avLst/>
              </a:prstGeom>
              <a:blipFill>
                <a:blip r:embed="rId2"/>
                <a:stretch>
                  <a:fillRect l="-1151" t="-121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148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кутник 1"/>
              <p:cNvSpPr/>
              <p:nvPr/>
            </p:nvSpPr>
            <p:spPr>
              <a:xfrm>
                <a:off x="743712" y="519832"/>
                <a:ext cx="10594848" cy="47091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uk-UA" sz="2800" b="1" i="1" dirty="0" smtClean="0">
                    <a:solidFill>
                      <a:schemeClr val="accent6"/>
                    </a:solidFill>
                    <a:latin typeface="Georgia" charset="0"/>
                    <a:ea typeface="Georgia" charset="0"/>
                    <a:cs typeface="Georgia" charset="0"/>
                  </a:rPr>
                  <a:t>Методи екстраполяції</a:t>
                </a:r>
              </a:p>
              <a:p>
                <a:pPr indent="292100" algn="just">
                  <a:spcAft>
                    <a:spcPts val="0"/>
                  </a:spcAft>
                </a:pPr>
                <a:endParaRPr lang="uk-UA" sz="2400" b="1" i="1" dirty="0">
                  <a:latin typeface="Georgia" panose="02040502050405020303" pitchFamily="18" charset="0"/>
                  <a:ea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ru-RU" sz="2400" b="1" dirty="0">
                    <a:latin typeface="Georgia" panose="02040502050405020303" pitchFamily="18" charset="0"/>
                    <a:ea typeface="Times New Roman" panose="02020603050405020304" pitchFamily="18" charset="0"/>
                  </a:rPr>
                  <a:t>Метод </a:t>
                </a:r>
                <a:r>
                  <a:rPr lang="ru-RU" sz="2400" b="1" dirty="0" err="1">
                    <a:latin typeface="Georgia" panose="02040502050405020303" pitchFamily="18" charset="0"/>
                    <a:ea typeface="Times New Roman" panose="02020603050405020304" pitchFamily="18" charset="0"/>
                  </a:rPr>
                  <a:t>екстраполяції</a:t>
                </a:r>
                <a:r>
                  <a:rPr lang="ru-RU" sz="2400" b="1" dirty="0">
                    <a:latin typeface="Georgia" panose="02040502050405020303" pitchFamily="18" charset="0"/>
                    <a:ea typeface="Times New Roman" panose="02020603050405020304" pitchFamily="18" charset="0"/>
                  </a:rPr>
                  <a:t> на </a:t>
                </a:r>
                <a:r>
                  <a:rPr lang="ru-RU" sz="2400" b="1" dirty="0" err="1">
                    <a:latin typeface="Georgia" panose="02040502050405020303" pitchFamily="18" charset="0"/>
                    <a:ea typeface="Times New Roman" panose="02020603050405020304" pitchFamily="18" charset="0"/>
                  </a:rPr>
                  <a:t>основі</a:t>
                </a:r>
                <a:r>
                  <a:rPr lang="ru-RU" sz="2400" b="1" dirty="0">
                    <a:latin typeface="Georgia" panose="02040502050405020303" pitchFamily="18" charset="0"/>
                    <a:ea typeface="Times New Roman" panose="02020603050405020304" pitchFamily="18" charset="0"/>
                  </a:rPr>
                  <a:t> темпу </a:t>
                </a:r>
                <a:r>
                  <a:rPr lang="ru-RU" sz="2400" b="1" dirty="0" err="1">
                    <a:latin typeface="Georgia" panose="02040502050405020303" pitchFamily="18" charset="0"/>
                    <a:ea typeface="Times New Roman" panose="02020603050405020304" pitchFamily="18" charset="0"/>
                  </a:rPr>
                  <a:t>зростання</a:t>
                </a:r>
                <a:r>
                  <a:rPr lang="ru-RU" sz="2400" b="1" dirty="0">
                    <a:latin typeface="Georgia" panose="02040502050405020303" pitchFamily="18" charset="0"/>
                    <a:ea typeface="Times New Roman" panose="02020603050405020304" pitchFamily="18" charset="0"/>
                  </a:rPr>
                  <a:t> </a:t>
                </a:r>
                <a:endParaRPr lang="ru-RU" sz="2400" b="1" dirty="0" smtClean="0">
                  <a:latin typeface="Georgia" panose="02040502050405020303" pitchFamily="18" charset="0"/>
                  <a:ea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endParaRPr lang="uk-UA" sz="2400" dirty="0">
                  <a:latin typeface="Georgia" panose="02040502050405020303" pitchFamily="18" charset="0"/>
                  <a:ea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ru-RU" sz="2400" dirty="0">
                    <a:latin typeface="Georgia" panose="02040502050405020303" pitchFamily="18" charset="0"/>
                    <a:ea typeface="Times New Roman" panose="02020603050405020304" pitchFamily="18" charset="0"/>
                  </a:rPr>
                  <a:t>Для </a:t>
                </a:r>
                <a:r>
                  <a:rPr lang="ru-RU" sz="2400" dirty="0" err="1">
                    <a:latin typeface="Georgia" panose="02040502050405020303" pitchFamily="18" charset="0"/>
                    <a:ea typeface="Times New Roman" panose="02020603050405020304" pitchFamily="18" charset="0"/>
                  </a:rPr>
                  <a:t>прогнозування</a:t>
                </a:r>
                <a:r>
                  <a:rPr lang="ru-RU" sz="2400" dirty="0">
                    <a:latin typeface="Georgia" panose="02040502050405020303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400" dirty="0" err="1" smtClean="0">
                    <a:latin typeface="Georgia" panose="02040502050405020303" pitchFamily="18" charset="0"/>
                    <a:ea typeface="Times New Roman" panose="02020603050405020304" pitchFamily="18" charset="0"/>
                  </a:rPr>
                  <a:t>використовуємо</a:t>
                </a:r>
                <a:r>
                  <a:rPr lang="ru-RU" sz="2400" dirty="0" smtClean="0">
                    <a:latin typeface="Georgia" panose="02040502050405020303" pitchFamily="18" charset="0"/>
                    <a:ea typeface="Times New Roman" panose="02020603050405020304" pitchFamily="18" charset="0"/>
                  </a:rPr>
                  <a:t> формулу</a:t>
                </a:r>
                <a:r>
                  <a:rPr lang="ru-RU" sz="2400" dirty="0">
                    <a:latin typeface="Georgia" panose="02040502050405020303" pitchFamily="18" charset="0"/>
                    <a:ea typeface="Times New Roman" panose="02020603050405020304" pitchFamily="18" charset="0"/>
                  </a:rPr>
                  <a:t>:</a:t>
                </a:r>
              </a:p>
              <a:p>
                <a:pPr algn="just">
                  <a:spcAft>
                    <a:spcPts val="0"/>
                  </a:spcAft>
                </a:pPr>
                <a:endParaRPr lang="ru-RU" sz="2400" dirty="0">
                  <a:latin typeface="Georgia" panose="02040502050405020303" pitchFamily="18" charset="0"/>
                  <a:ea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MS Mincho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MS Mincho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MS Mincho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MS Mincho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MS Mincho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uk-UA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MS Mincho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MS Mincho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MS Mincho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uk-UA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MS Mincho"/>
                              <a:cs typeface="Times New Roman" panose="02020603050405020304" pitchFamily="18" charset="0"/>
                            </a:rPr>
                            <m:t>(</m:t>
                          </m:r>
                          <m:bar>
                            <m:barPr>
                              <m:pos m:val="top"/>
                              <m:ctrlPr>
                                <a:rPr lang="uk-UA" sz="24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MS Mincho"/>
                                  <a:cs typeface="Times New Roman" panose="02020603050405020304" pitchFamily="18" charset="0"/>
                                </a:rPr>
                                <m:t>𝐾</m:t>
                              </m:r>
                            </m:e>
                          </m:ba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MS Mincho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MS Mincho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uk-UA" sz="2400" dirty="0" smtClean="0">
                  <a:effectLst/>
                  <a:latin typeface="Times New Roman" panose="02020603050405020304" pitchFamily="18" charset="0"/>
                  <a:ea typeface="MS Mincho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ru-RU" sz="2400" dirty="0">
                    <a:latin typeface="Times New Roman" panose="02020603050405020304" pitchFamily="18" charset="0"/>
                    <a:ea typeface="MS Mincho"/>
                  </a:rPr>
                  <a:t>де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uk-UA" sz="24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S Mincho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</m:bar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MS Mincho"/>
                  </a:rPr>
                  <a:t> - </a:t>
                </a:r>
                <a:r>
                  <a:rPr lang="ru-RU" sz="2400" dirty="0" err="1">
                    <a:latin typeface="Times New Roman" panose="02020603050405020304" pitchFamily="18" charset="0"/>
                    <a:ea typeface="MS Mincho"/>
                  </a:rPr>
                  <a:t>середній</a:t>
                </a:r>
                <a:r>
                  <a:rPr lang="ru-RU" sz="2400" dirty="0"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ea typeface="MS Mincho"/>
                  </a:rPr>
                  <a:t>коефіцієнт</a:t>
                </a:r>
                <a:r>
                  <a:rPr lang="ru-RU" sz="2400" dirty="0">
                    <a:latin typeface="Times New Roman" panose="02020603050405020304" pitchFamily="18" charset="0"/>
                    <a:ea typeface="MS Mincho"/>
                  </a:rPr>
                  <a:t> темпу </a:t>
                </a:r>
                <a:r>
                  <a:rPr lang="ru-RU" sz="2400" dirty="0" err="1" smtClean="0">
                    <a:latin typeface="Times New Roman" panose="02020603050405020304" pitchFamily="18" charset="0"/>
                    <a:ea typeface="MS Mincho"/>
                  </a:rPr>
                  <a:t>зростання</a:t>
                </a:r>
                <a:endParaRPr lang="ru-RU" sz="2400" dirty="0" smtClean="0">
                  <a:latin typeface="Times New Roman" panose="02020603050405020304" pitchFamily="18" charset="0"/>
                  <a:ea typeface="MS Mincho"/>
                </a:endParaRPr>
              </a:p>
              <a:p>
                <a:pPr algn="just">
                  <a:spcAft>
                    <a:spcPts val="0"/>
                  </a:spcAft>
                </a:pPr>
                <a:endParaRPr lang="ru-RU" sz="2400" dirty="0" smtClean="0">
                  <a:latin typeface="Times New Roman" panose="02020603050405020304" pitchFamily="18" charset="0"/>
                  <a:ea typeface="MS Mincho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ru-RU" sz="2400" dirty="0" err="1" smtClean="0">
                    <a:latin typeface="Times New Roman" panose="02020603050405020304" pitchFamily="18" charset="0"/>
                    <a:ea typeface="MS Mincho"/>
                  </a:rPr>
                  <a:t>Розрахуємо</a:t>
                </a:r>
                <a:r>
                  <a:rPr lang="ru-RU" sz="2400" dirty="0" smtClean="0"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ea typeface="MS Mincho"/>
                  </a:rPr>
                  <a:t>прогнозне</a:t>
                </a:r>
                <a:r>
                  <a:rPr lang="ru-RU" sz="2400" dirty="0"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ea typeface="MS Mincho"/>
                  </a:rPr>
                  <a:t>значення</a:t>
                </a:r>
                <a:r>
                  <a:rPr lang="ru-RU" sz="2400" dirty="0">
                    <a:latin typeface="Times New Roman" panose="02020603050405020304" pitchFamily="18" charset="0"/>
                    <a:ea typeface="MS Mincho"/>
                  </a:rPr>
                  <a:t> ВНП </a:t>
                </a:r>
                <a:r>
                  <a:rPr lang="ru-RU" sz="2400" dirty="0" err="1">
                    <a:latin typeface="Times New Roman" panose="02020603050405020304" pitchFamily="18" charset="0"/>
                    <a:ea typeface="MS Mincho"/>
                  </a:rPr>
                  <a:t>країни</a:t>
                </a:r>
                <a:r>
                  <a:rPr lang="ru-RU" sz="2400" dirty="0">
                    <a:latin typeface="Times New Roman" panose="02020603050405020304" pitchFamily="18" charset="0"/>
                    <a:ea typeface="MS Mincho"/>
                  </a:rPr>
                  <a:t> на 2022 </a:t>
                </a:r>
                <a:r>
                  <a:rPr lang="ru-RU" sz="2400" dirty="0" err="1">
                    <a:latin typeface="Times New Roman" panose="02020603050405020304" pitchFamily="18" charset="0"/>
                    <a:ea typeface="MS Mincho"/>
                  </a:rPr>
                  <a:t>рік</a:t>
                </a:r>
                <a:r>
                  <a:rPr lang="ru-RU" sz="2400" dirty="0">
                    <a:latin typeface="Times New Roman" panose="02020603050405020304" pitchFamily="18" charset="0"/>
                    <a:ea typeface="MS Mincho"/>
                  </a:rPr>
                  <a:t>: </a:t>
                </a:r>
                <a:endParaRPr lang="uk-UA" sz="2400" dirty="0">
                  <a:latin typeface="Times New Roman" panose="02020603050405020304" pitchFamily="18" charset="0"/>
                  <a:ea typeface="MS Mincho"/>
                </a:endParaRPr>
              </a:p>
              <a:p>
                <a:pPr algn="ctr">
                  <a:spcAft>
                    <a:spcPts val="0"/>
                  </a:spcAft>
                </a:pPr>
                <a:endParaRPr lang="ru-RU" sz="2400" dirty="0" smtClean="0">
                  <a:latin typeface="Times New Roman" panose="02020603050405020304" pitchFamily="18" charset="0"/>
                  <a:ea typeface="MS Mincho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ru-RU" sz="2400" dirty="0">
                    <a:latin typeface="Times New Roman" panose="02020603050405020304" pitchFamily="18" charset="0"/>
                    <a:ea typeface="MS Mincho"/>
                  </a:rPr>
                  <a:t>Y</a:t>
                </a:r>
                <a:r>
                  <a:rPr lang="ru-RU" sz="2400" baseline="-25000" dirty="0">
                    <a:effectLst/>
                    <a:latin typeface="Times New Roman" panose="02020603050405020304" pitchFamily="18" charset="0"/>
                    <a:ea typeface="MS Mincho"/>
                  </a:rPr>
                  <a:t>2022</a:t>
                </a:r>
                <a:r>
                  <a:rPr lang="ru-RU" sz="2400" dirty="0">
                    <a:effectLst/>
                    <a:latin typeface="Times New Roman" panose="02020603050405020304" pitchFamily="18" charset="0"/>
                    <a:ea typeface="MS Mincho"/>
                  </a:rPr>
                  <a:t> = Y</a:t>
                </a:r>
                <a:r>
                  <a:rPr lang="ru-RU" sz="2400" baseline="-25000" dirty="0">
                    <a:effectLst/>
                    <a:latin typeface="Times New Roman" panose="02020603050405020304" pitchFamily="18" charset="0"/>
                    <a:ea typeface="MS Mincho"/>
                  </a:rPr>
                  <a:t>2021</a:t>
                </a:r>
                <a:r>
                  <a:rPr lang="ru-RU" sz="2400" dirty="0">
                    <a:effectLst/>
                    <a:latin typeface="Times New Roman" panose="02020603050405020304" pitchFamily="18" charset="0"/>
                    <a:ea typeface="MS Mincho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effectLst/>
                        <a:latin typeface="Cambria Math" panose="02040503050406030204" pitchFamily="18" charset="0"/>
                        <a:ea typeface="MS Mincho"/>
                        <a:cs typeface="Times New Roman" panose="02020603050405020304" pitchFamily="18" charset="0"/>
                      </a:rPr>
                      <m:t>∙</m:t>
                    </m:r>
                    <m:bar>
                      <m:barPr>
                        <m:pos m:val="top"/>
                        <m:ctrlPr>
                          <a:rPr lang="uk-UA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S Mincho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</m:bar>
                  </m:oMath>
                </a14:m>
                <a:r>
                  <a:rPr lang="ru-RU" sz="2400" dirty="0">
                    <a:effectLst/>
                    <a:latin typeface="Times New Roman" panose="02020603050405020304" pitchFamily="18" charset="0"/>
                    <a:ea typeface="MS Mincho"/>
                  </a:rPr>
                  <a:t> = </a:t>
                </a:r>
                <a:r>
                  <a:rPr lang="uk-UA" sz="2400" dirty="0">
                    <a:effectLst/>
                    <a:latin typeface="Times New Roman" panose="02020603050405020304" pitchFamily="18" charset="0"/>
                    <a:ea typeface="MS Mincho"/>
                  </a:rPr>
                  <a:t>573,5 </a:t>
                </a:r>
                <a14:m>
                  <m:oMath xmlns:m="http://schemas.openxmlformats.org/officeDocument/2006/math">
                    <m:r>
                      <a:rPr lang="ru-RU" sz="2400" i="1">
                        <a:effectLst/>
                        <a:latin typeface="Cambria Math" panose="02040503050406030204" pitchFamily="18" charset="0"/>
                        <a:ea typeface="MS Mincho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ru-RU" sz="2400" dirty="0">
                    <a:effectLst/>
                    <a:latin typeface="Times New Roman" panose="02020603050405020304" pitchFamily="18" charset="0"/>
                    <a:ea typeface="MS Mincho"/>
                  </a:rPr>
                  <a:t> 1,029 = </a:t>
                </a:r>
                <a:r>
                  <a:rPr lang="ru-RU" sz="2400" dirty="0" smtClean="0">
                    <a:effectLst/>
                    <a:latin typeface="Times New Roman" panose="02020603050405020304" pitchFamily="18" charset="0"/>
                    <a:ea typeface="MS Mincho"/>
                  </a:rPr>
                  <a:t>590,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MS Mincho"/>
                  </a:rPr>
                  <a:t>2</a:t>
                </a:r>
                <a:endParaRPr lang="uk-UA" sz="2400" i="1" dirty="0">
                  <a:latin typeface="Georgia" panose="02040502050405020303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кут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712" y="519832"/>
                <a:ext cx="10594848" cy="4709174"/>
              </a:xfrm>
              <a:prstGeom prst="rect">
                <a:avLst/>
              </a:prstGeom>
              <a:blipFill>
                <a:blip r:embed="rId2"/>
                <a:stretch>
                  <a:fillRect l="-1151" t="-1294" b="-194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083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743712" y="437536"/>
            <a:ext cx="1059484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Методи екстраполяції</a:t>
            </a:r>
          </a:p>
          <a:p>
            <a:pPr indent="292100" algn="just">
              <a:spcAft>
                <a:spcPts val="0"/>
              </a:spcAft>
            </a:pPr>
            <a:endParaRPr lang="uk-UA" sz="2400" b="1" i="1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200" dirty="0" err="1" smtClean="0">
                <a:latin typeface="Georgia" panose="02040502050405020303" pitchFamily="18" charset="0"/>
                <a:ea typeface="Times New Roman" panose="02020603050405020304" pitchFamily="18" charset="0"/>
              </a:rPr>
              <a:t>Таблиця</a:t>
            </a:r>
            <a:r>
              <a:rPr lang="ru-RU" sz="22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 1. </a:t>
            </a:r>
            <a:r>
              <a:rPr lang="ru-RU" sz="2200" dirty="0" err="1" smtClean="0">
                <a:latin typeface="Georgia" panose="02040502050405020303" pitchFamily="18" charset="0"/>
                <a:ea typeface="Times New Roman" panose="02020603050405020304" pitchFamily="18" charset="0"/>
              </a:rPr>
              <a:t>Рівень</a:t>
            </a:r>
            <a:r>
              <a:rPr lang="ru-RU" sz="22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безробіття</a:t>
            </a:r>
            <a:r>
              <a:rPr lang="ru-RU" sz="22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молоді</a:t>
            </a:r>
            <a:r>
              <a:rPr lang="ru-RU" sz="2200" dirty="0">
                <a:latin typeface="Georgia" panose="02040502050405020303" pitchFamily="18" charset="0"/>
                <a:ea typeface="Times New Roman" panose="02020603050405020304" pitchFamily="18" charset="0"/>
              </a:rPr>
              <a:t> в </a:t>
            </a:r>
            <a:r>
              <a:rPr lang="ru-RU" sz="22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Україні</a:t>
            </a:r>
            <a:r>
              <a:rPr lang="ru-RU" sz="2200" dirty="0">
                <a:latin typeface="Georgia" panose="02040502050405020303" pitchFamily="18" charset="0"/>
                <a:ea typeface="Times New Roman" panose="02020603050405020304" pitchFamily="18" charset="0"/>
              </a:rPr>
              <a:t> за 2008-2012 </a:t>
            </a:r>
            <a:r>
              <a:rPr lang="ru-RU" sz="22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рр</a:t>
            </a:r>
            <a:r>
              <a:rPr lang="ru-RU" sz="2200" dirty="0">
                <a:latin typeface="Georgia" panose="02040502050405020303" pitchFamily="18" charset="0"/>
                <a:ea typeface="Times New Roman" panose="02020603050405020304" pitchFamily="18" charset="0"/>
              </a:rPr>
              <a:t>., </a:t>
            </a:r>
            <a:r>
              <a:rPr lang="ru-RU" sz="22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тисяч</a:t>
            </a:r>
            <a:r>
              <a:rPr lang="ru-RU" sz="22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Georgia" panose="02040502050405020303" pitchFamily="18" charset="0"/>
                <a:ea typeface="Times New Roman" panose="02020603050405020304" pitchFamily="18" charset="0"/>
              </a:rPr>
              <a:t>осіб</a:t>
            </a:r>
            <a:endParaRPr lang="uk-UA" sz="2200" i="1" dirty="0"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463555"/>
              </p:ext>
            </p:extLst>
          </p:nvPr>
        </p:nvGraphicFramePr>
        <p:xfrm>
          <a:off x="743712" y="1965960"/>
          <a:ext cx="4144904" cy="4178807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072452">
                  <a:extLst>
                    <a:ext uri="{9D8B030D-6E8A-4147-A177-3AD203B41FA5}">
                      <a16:colId xmlns:a16="http://schemas.microsoft.com/office/drawing/2014/main" val="2027957619"/>
                    </a:ext>
                  </a:extLst>
                </a:gridCol>
                <a:gridCol w="2072452">
                  <a:extLst>
                    <a:ext uri="{9D8B030D-6E8A-4147-A177-3AD203B41FA5}">
                      <a16:colId xmlns:a16="http://schemas.microsoft.com/office/drawing/2014/main" val="2107104679"/>
                    </a:ext>
                  </a:extLst>
                </a:gridCol>
              </a:tblGrid>
              <a:tr h="1254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 dirty="0" err="1">
                          <a:effectLst/>
                          <a:latin typeface="Georgia" panose="02040502050405020303" pitchFamily="18" charset="0"/>
                        </a:rPr>
                        <a:t>Рік</a:t>
                      </a:r>
                      <a:endParaRPr lang="uk-UA" sz="2000" b="1" kern="1200" dirty="0">
                        <a:solidFill>
                          <a:schemeClr val="lt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 dirty="0" err="1">
                          <a:effectLst/>
                          <a:latin typeface="Georgia" panose="02040502050405020303" pitchFamily="18" charset="0"/>
                        </a:rPr>
                        <a:t>Показник</a:t>
                      </a:r>
                      <a:endParaRPr lang="uk-UA" sz="2000" b="1" kern="1200" dirty="0">
                        <a:solidFill>
                          <a:schemeClr val="lt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3984878"/>
                  </a:ext>
                </a:extLst>
              </a:tr>
              <a:tr h="584943">
                <a:tc>
                  <a:txBody>
                    <a:bodyPr/>
                    <a:lstStyle/>
                    <a:p>
                      <a:pPr marL="201930" indent="-180340" algn="ctr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Georgia" panose="02040502050405020303" pitchFamily="18" charset="0"/>
                        </a:rPr>
                        <a:t>2008</a:t>
                      </a:r>
                      <a:endParaRPr lang="uk-UA" sz="2000" b="1" kern="1200">
                        <a:solidFill>
                          <a:schemeClr val="lt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30505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Georgia" panose="02040502050405020303" pitchFamily="18" charset="0"/>
                        </a:rPr>
                        <a:t>260,7</a:t>
                      </a:r>
                      <a:endParaRPr lang="uk-UA" sz="2000" b="1" kern="1200">
                        <a:solidFill>
                          <a:schemeClr val="lt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6262535"/>
                  </a:ext>
                </a:extLst>
              </a:tr>
              <a:tr h="584943">
                <a:tc>
                  <a:txBody>
                    <a:bodyPr/>
                    <a:lstStyle/>
                    <a:p>
                      <a:pPr marL="201930" indent="-180340" algn="ctr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Georgia" panose="02040502050405020303" pitchFamily="18" charset="0"/>
                        </a:rPr>
                        <a:t>2009</a:t>
                      </a:r>
                      <a:endParaRPr lang="uk-UA" sz="2000" b="1" kern="1200" dirty="0">
                        <a:solidFill>
                          <a:schemeClr val="lt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30505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Georgia" panose="02040502050405020303" pitchFamily="18" charset="0"/>
                        </a:rPr>
                        <a:t>276,2</a:t>
                      </a:r>
                      <a:endParaRPr lang="uk-UA" sz="2000" b="1" kern="1200">
                        <a:solidFill>
                          <a:schemeClr val="lt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7486550"/>
                  </a:ext>
                </a:extLst>
              </a:tr>
              <a:tr h="584943">
                <a:tc>
                  <a:txBody>
                    <a:bodyPr/>
                    <a:lstStyle/>
                    <a:p>
                      <a:pPr marL="201930" indent="-180340" algn="ctr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Georgia" panose="02040502050405020303" pitchFamily="18" charset="0"/>
                        </a:rPr>
                        <a:t>2010</a:t>
                      </a:r>
                      <a:endParaRPr lang="uk-UA" sz="2000" b="1" kern="1200">
                        <a:solidFill>
                          <a:schemeClr val="lt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30505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Georgia" panose="02040502050405020303" pitchFamily="18" charset="0"/>
                        </a:rPr>
                        <a:t>286,3</a:t>
                      </a:r>
                      <a:endParaRPr lang="uk-UA" sz="2000" b="1" kern="1200">
                        <a:solidFill>
                          <a:schemeClr val="lt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2143266"/>
                  </a:ext>
                </a:extLst>
              </a:tr>
              <a:tr h="584943">
                <a:tc>
                  <a:txBody>
                    <a:bodyPr/>
                    <a:lstStyle/>
                    <a:p>
                      <a:pPr marL="201930" indent="-180340" algn="ctr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Georgia" panose="02040502050405020303" pitchFamily="18" charset="0"/>
                        </a:rPr>
                        <a:t>2011</a:t>
                      </a:r>
                      <a:endParaRPr lang="uk-UA" sz="2000" b="1" kern="1200">
                        <a:solidFill>
                          <a:schemeClr val="lt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30505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Georgia" panose="02040502050405020303" pitchFamily="18" charset="0"/>
                        </a:rPr>
                        <a:t>324</a:t>
                      </a:r>
                      <a:endParaRPr lang="uk-UA" sz="2000" b="1" kern="1200">
                        <a:solidFill>
                          <a:schemeClr val="lt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6391273"/>
                  </a:ext>
                </a:extLst>
              </a:tr>
              <a:tr h="5849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Georgia" panose="02040502050405020303" pitchFamily="18" charset="0"/>
                        </a:rPr>
                        <a:t>2012</a:t>
                      </a:r>
                      <a:endParaRPr lang="uk-UA" sz="2000" b="1" kern="1200" dirty="0">
                        <a:solidFill>
                          <a:schemeClr val="lt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30505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Georgia" panose="02040502050405020303" pitchFamily="18" charset="0"/>
                        </a:rPr>
                        <a:t>283,4</a:t>
                      </a:r>
                      <a:endParaRPr lang="uk-UA" sz="2000" b="1" kern="1200" dirty="0">
                        <a:solidFill>
                          <a:schemeClr val="lt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89379016"/>
                  </a:ext>
                </a:extLst>
              </a:tr>
            </a:tbl>
          </a:graphicData>
        </a:graphic>
      </p:graphicFrame>
      <p:sp>
        <p:nvSpPr>
          <p:cNvPr id="4" name="Прямокутник 3"/>
          <p:cNvSpPr/>
          <p:nvPr/>
        </p:nvSpPr>
        <p:spPr>
          <a:xfrm>
            <a:off x="5242560" y="2295142"/>
            <a:ext cx="66263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Використовуючи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дані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</a:rPr>
              <a:t> 2008-2010 </a:t>
            </a:r>
            <a:r>
              <a:rPr lang="ru-RU" sz="20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років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Georgia" panose="02040502050405020303" pitchFamily="18" charset="0"/>
                <a:ea typeface="Times New Roman" panose="02020603050405020304" pitchFamily="18" charset="0"/>
              </a:rPr>
              <a:t>розрахувати</a:t>
            </a:r>
            <a:r>
              <a:rPr lang="ru-RU" sz="20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середні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показники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</a:rPr>
              <a:t> ряду </a:t>
            </a:r>
            <a:r>
              <a:rPr lang="ru-RU" sz="20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динаміки</a:t>
            </a:r>
            <a:r>
              <a:rPr lang="ru-RU" sz="20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:</a:t>
            </a:r>
          </a:p>
          <a:p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</a:rPr>
              <a:t>а) </a:t>
            </a:r>
            <a:r>
              <a:rPr lang="ru-RU" sz="20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середній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абсолютний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Georgia" panose="02040502050405020303" pitchFamily="18" charset="0"/>
                <a:ea typeface="Times New Roman" panose="02020603050405020304" pitchFamily="18" charset="0"/>
              </a:rPr>
              <a:t>приріст</a:t>
            </a:r>
            <a:endParaRPr lang="ru-RU" sz="2000" dirty="0" smtClean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</a:rPr>
              <a:t>б) </a:t>
            </a:r>
            <a:r>
              <a:rPr lang="ru-RU" sz="20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середньорічний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</a:rPr>
              <a:t> темп </a:t>
            </a:r>
            <a:r>
              <a:rPr lang="ru-RU" sz="20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зростання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</a:p>
          <a:p>
            <a:endParaRPr lang="ru-RU" sz="2000" dirty="0" smtClean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r>
              <a:rPr lang="ru-RU" sz="2000" dirty="0" err="1" smtClean="0">
                <a:latin typeface="Georgia" panose="02040502050405020303" pitchFamily="18" charset="0"/>
                <a:ea typeface="Times New Roman" panose="02020603050405020304" pitchFamily="18" charset="0"/>
              </a:rPr>
              <a:t>Побудувати</a:t>
            </a:r>
            <a:r>
              <a:rPr lang="ru-RU" sz="20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</a:rPr>
              <a:t>прогноз на </a:t>
            </a:r>
            <a:r>
              <a:rPr lang="ru-RU" sz="20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наступні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</a:rPr>
              <a:t> 2 роки за </a:t>
            </a:r>
            <a:r>
              <a:rPr lang="ru-RU" sz="20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допомогою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середнього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</a:rPr>
              <a:t> абсолютного приросту та </a:t>
            </a:r>
            <a:r>
              <a:rPr lang="ru-RU" sz="20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середньорічного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</a:rPr>
              <a:t> темпу </a:t>
            </a:r>
            <a:r>
              <a:rPr lang="ru-RU" sz="20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зростання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</a:rPr>
              <a:t>. </a:t>
            </a:r>
            <a:endParaRPr lang="ru-RU" sz="2000" dirty="0" smtClean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endParaRPr lang="ru-RU" sz="2000" dirty="0" smtClean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r>
              <a:rPr lang="ru-RU" sz="2000" dirty="0" err="1" smtClean="0">
                <a:latin typeface="Georgia" panose="02040502050405020303" pitchFamily="18" charset="0"/>
                <a:ea typeface="Times New Roman" panose="02020603050405020304" pitchFamily="18" charset="0"/>
              </a:rPr>
              <a:t>Результати</a:t>
            </a:r>
            <a:r>
              <a:rPr lang="ru-RU" sz="20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розрахунків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Georgia" panose="02040502050405020303" pitchFamily="18" charset="0"/>
                <a:ea typeface="Times New Roman" panose="02020603050405020304" pitchFamily="18" charset="0"/>
              </a:rPr>
              <a:t>звести</a:t>
            </a:r>
            <a:r>
              <a:rPr lang="ru-RU" sz="20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</a:rPr>
              <a:t>в </a:t>
            </a:r>
            <a:r>
              <a:rPr lang="ru-RU" sz="20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Таблиці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</a:rPr>
              <a:t> 2 та </a:t>
            </a:r>
            <a:r>
              <a:rPr lang="ru-RU" sz="2000" dirty="0" err="1" smtClean="0">
                <a:latin typeface="Georgia" panose="02040502050405020303" pitchFamily="18" charset="0"/>
                <a:ea typeface="Times New Roman" panose="02020603050405020304" pitchFamily="18" charset="0"/>
              </a:rPr>
              <a:t>порівняти</a:t>
            </a:r>
            <a:r>
              <a:rPr lang="ru-RU" sz="20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</a:rPr>
              <a:t>з </a:t>
            </a:r>
            <a:r>
              <a:rPr lang="ru-RU" sz="20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фактичними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Georgia" panose="02040502050405020303" pitchFamily="18" charset="0"/>
                <a:ea typeface="Times New Roman" panose="02020603050405020304" pitchFamily="18" charset="0"/>
              </a:rPr>
              <a:t>даними</a:t>
            </a:r>
            <a:r>
              <a:rPr lang="ru-RU" sz="20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Georgia" panose="02040502050405020303" pitchFamily="18" charset="0"/>
                <a:ea typeface="Times New Roman" panose="02020603050405020304" pitchFamily="18" charset="0"/>
              </a:rPr>
              <a:t>Зробити</a:t>
            </a:r>
            <a:r>
              <a:rPr lang="ru-RU" sz="20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Georgia" panose="02040502050405020303" pitchFamily="18" charset="0"/>
                <a:ea typeface="Times New Roman" panose="02020603050405020304" pitchFamily="18" charset="0"/>
              </a:rPr>
              <a:t>висновки</a:t>
            </a:r>
            <a:r>
              <a:rPr lang="ru-RU" sz="20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. </a:t>
            </a:r>
            <a:endParaRPr lang="uk-UA" sz="2000" dirty="0"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4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743712" y="437536"/>
            <a:ext cx="10594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Методи екстраполяції</a:t>
            </a:r>
          </a:p>
          <a:p>
            <a:pPr indent="292100" algn="just">
              <a:spcAft>
                <a:spcPts val="0"/>
              </a:spcAft>
            </a:pPr>
            <a:endParaRPr lang="uk-UA" sz="2400" b="1" i="1" dirty="0" smtClean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indent="292100" algn="just">
              <a:spcAft>
                <a:spcPts val="0"/>
              </a:spcAft>
            </a:pPr>
            <a:endParaRPr lang="uk-UA" sz="2400" b="1" i="1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2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Таблиця</a:t>
            </a:r>
            <a:r>
              <a:rPr lang="ru-RU" sz="2200" dirty="0">
                <a:latin typeface="Georgia" panose="02040502050405020303" pitchFamily="18" charset="0"/>
                <a:ea typeface="Times New Roman" panose="02020603050405020304" pitchFamily="18" charset="0"/>
              </a:rPr>
              <a:t> 2. </a:t>
            </a:r>
            <a:r>
              <a:rPr lang="ru-RU" sz="22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Оцінка</a:t>
            </a:r>
            <a:r>
              <a:rPr lang="ru-RU" sz="22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якості</a:t>
            </a:r>
            <a:r>
              <a:rPr lang="ru-RU" sz="2200" dirty="0">
                <a:latin typeface="Georgia" panose="02040502050405020303" pitchFamily="18" charset="0"/>
                <a:ea typeface="Times New Roman" panose="02020603050405020304" pitchFamily="18" charset="0"/>
              </a:rPr>
              <a:t> прогнозу, </a:t>
            </a:r>
            <a:r>
              <a:rPr lang="ru-RU" sz="22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складеного</a:t>
            </a:r>
            <a:r>
              <a:rPr lang="ru-RU" sz="2200" dirty="0">
                <a:latin typeface="Georgia" panose="02040502050405020303" pitchFamily="18" charset="0"/>
                <a:ea typeface="Times New Roman" panose="02020603050405020304" pitchFamily="18" charset="0"/>
              </a:rPr>
              <a:t> на </a:t>
            </a:r>
            <a:r>
              <a:rPr lang="ru-RU" sz="22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основі</a:t>
            </a:r>
            <a:r>
              <a:rPr lang="ru-RU" sz="22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середнього</a:t>
            </a:r>
            <a:r>
              <a:rPr lang="ru-RU" sz="22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абсолютного </a:t>
            </a:r>
            <a:r>
              <a:rPr lang="ru-RU" sz="2200" dirty="0">
                <a:latin typeface="Georgia" panose="02040502050405020303" pitchFamily="18" charset="0"/>
                <a:ea typeface="Times New Roman" panose="02020603050405020304" pitchFamily="18" charset="0"/>
              </a:rPr>
              <a:t>приросту та </a:t>
            </a:r>
            <a:r>
              <a:rPr lang="ru-RU" sz="22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середньорічного</a:t>
            </a:r>
            <a:r>
              <a:rPr lang="ru-RU" sz="2200" dirty="0">
                <a:latin typeface="Georgia" panose="02040502050405020303" pitchFamily="18" charset="0"/>
                <a:ea typeface="Times New Roman" panose="02020603050405020304" pitchFamily="18" charset="0"/>
              </a:rPr>
              <a:t> темпу </a:t>
            </a:r>
            <a:r>
              <a:rPr lang="ru-RU" sz="22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зростання</a:t>
            </a:r>
            <a:endParaRPr lang="uk-UA" sz="2200" i="1" dirty="0"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Таблиця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778657"/>
              </p:ext>
            </p:extLst>
          </p:nvPr>
        </p:nvGraphicFramePr>
        <p:xfrm>
          <a:off x="813816" y="2523742"/>
          <a:ext cx="10881360" cy="323393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986418">
                  <a:extLst>
                    <a:ext uri="{9D8B030D-6E8A-4147-A177-3AD203B41FA5}">
                      <a16:colId xmlns:a16="http://schemas.microsoft.com/office/drawing/2014/main" val="502046686"/>
                    </a:ext>
                  </a:extLst>
                </a:gridCol>
                <a:gridCol w="1040243">
                  <a:extLst>
                    <a:ext uri="{9D8B030D-6E8A-4147-A177-3AD203B41FA5}">
                      <a16:colId xmlns:a16="http://schemas.microsoft.com/office/drawing/2014/main" val="1463638930"/>
                    </a:ext>
                  </a:extLst>
                </a:gridCol>
                <a:gridCol w="1396144">
                  <a:extLst>
                    <a:ext uri="{9D8B030D-6E8A-4147-A177-3AD203B41FA5}">
                      <a16:colId xmlns:a16="http://schemas.microsoft.com/office/drawing/2014/main" val="953814964"/>
                    </a:ext>
                  </a:extLst>
                </a:gridCol>
                <a:gridCol w="1036948">
                  <a:extLst>
                    <a:ext uri="{9D8B030D-6E8A-4147-A177-3AD203B41FA5}">
                      <a16:colId xmlns:a16="http://schemas.microsoft.com/office/drawing/2014/main" val="189271308"/>
                    </a:ext>
                  </a:extLst>
                </a:gridCol>
                <a:gridCol w="1413721">
                  <a:extLst>
                    <a:ext uri="{9D8B030D-6E8A-4147-A177-3AD203B41FA5}">
                      <a16:colId xmlns:a16="http://schemas.microsoft.com/office/drawing/2014/main" val="1820092151"/>
                    </a:ext>
                  </a:extLst>
                </a:gridCol>
                <a:gridCol w="306471">
                  <a:extLst>
                    <a:ext uri="{9D8B030D-6E8A-4147-A177-3AD203B41FA5}">
                      <a16:colId xmlns:a16="http://schemas.microsoft.com/office/drawing/2014/main" val="2140128159"/>
                    </a:ext>
                  </a:extLst>
                </a:gridCol>
                <a:gridCol w="1205012">
                  <a:extLst>
                    <a:ext uri="{9D8B030D-6E8A-4147-A177-3AD203B41FA5}">
                      <a16:colId xmlns:a16="http://schemas.microsoft.com/office/drawing/2014/main" val="2784567332"/>
                    </a:ext>
                  </a:extLst>
                </a:gridCol>
                <a:gridCol w="1396144">
                  <a:extLst>
                    <a:ext uri="{9D8B030D-6E8A-4147-A177-3AD203B41FA5}">
                      <a16:colId xmlns:a16="http://schemas.microsoft.com/office/drawing/2014/main" val="1632974901"/>
                    </a:ext>
                  </a:extLst>
                </a:gridCol>
                <a:gridCol w="1079788">
                  <a:extLst>
                    <a:ext uri="{9D8B030D-6E8A-4147-A177-3AD203B41FA5}">
                      <a16:colId xmlns:a16="http://schemas.microsoft.com/office/drawing/2014/main" val="801664076"/>
                    </a:ext>
                  </a:extLst>
                </a:gridCol>
                <a:gridCol w="1020471">
                  <a:extLst>
                    <a:ext uri="{9D8B030D-6E8A-4147-A177-3AD203B41FA5}">
                      <a16:colId xmlns:a16="http://schemas.microsoft.com/office/drawing/2014/main" val="1475740791"/>
                    </a:ext>
                  </a:extLst>
                </a:gridCol>
              </a:tblGrid>
              <a:tr h="825749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0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Georgia" panose="02040502050405020303" pitchFamily="18" charset="0"/>
                        </a:rPr>
                        <a:t>Середній </a:t>
                      </a:r>
                      <a:r>
                        <a:rPr lang="uk-UA" sz="2000" dirty="0">
                          <a:effectLst/>
                          <a:latin typeface="Georgia" panose="02040502050405020303" pitchFamily="18" charset="0"/>
                        </a:rPr>
                        <a:t>абсолютний приріст</a:t>
                      </a: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0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Georgia" panose="02040502050405020303" pitchFamily="18" charset="0"/>
                        </a:rPr>
                        <a:t>Середній </a:t>
                      </a:r>
                      <a:r>
                        <a:rPr lang="uk-UA" sz="2000" dirty="0">
                          <a:effectLst/>
                          <a:latin typeface="Georgia" panose="02040502050405020303" pitchFamily="18" charset="0"/>
                        </a:rPr>
                        <a:t>темп зростання</a:t>
                      </a: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969756"/>
                  </a:ext>
                </a:extLst>
              </a:tr>
              <a:tr h="4506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Georgia" panose="02040502050405020303" pitchFamily="18" charset="0"/>
                        </a:rPr>
                        <a:t>Відхилення</a:t>
                      </a: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Georgia" panose="02040502050405020303" pitchFamily="18" charset="0"/>
                        </a:rPr>
                        <a:t>Відхилення</a:t>
                      </a: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914078"/>
                  </a:ext>
                </a:extLst>
              </a:tr>
              <a:tr h="4506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Georgia" panose="02040502050405020303" pitchFamily="18" charset="0"/>
                        </a:rPr>
                        <a:t>Факт</a:t>
                      </a: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Georgia" panose="02040502050405020303" pitchFamily="18" charset="0"/>
                        </a:rPr>
                        <a:t>Прогноз</a:t>
                      </a: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effectLst/>
                          <a:latin typeface="Georgia" panose="02040502050405020303" pitchFamily="18" charset="0"/>
                        </a:rPr>
                        <a:t>Абс</a:t>
                      </a:r>
                      <a:r>
                        <a:rPr lang="uk-UA" sz="2000" dirty="0">
                          <a:effectLst/>
                          <a:latin typeface="Georgia" panose="02040502050405020303" pitchFamily="18" charset="0"/>
                        </a:rPr>
                        <a:t>.</a:t>
                      </a: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Georgia" panose="02040502050405020303" pitchFamily="18" charset="0"/>
                        </a:rPr>
                        <a:t>%</a:t>
                      </a: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Georgia" panose="02040502050405020303" pitchFamily="18" charset="0"/>
                        </a:rPr>
                        <a:t>Факт</a:t>
                      </a: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Georgia" panose="02040502050405020303" pitchFamily="18" charset="0"/>
                        </a:rPr>
                        <a:t>Прогноз</a:t>
                      </a: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effectLst/>
                          <a:latin typeface="Georgia" panose="02040502050405020303" pitchFamily="18" charset="0"/>
                        </a:rPr>
                        <a:t>Абс</a:t>
                      </a:r>
                      <a:r>
                        <a:rPr lang="uk-UA" sz="2000" dirty="0">
                          <a:effectLst/>
                          <a:latin typeface="Georgia" panose="02040502050405020303" pitchFamily="18" charset="0"/>
                        </a:rPr>
                        <a:t>.</a:t>
                      </a: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Georgia" panose="02040502050405020303" pitchFamily="18" charset="0"/>
                        </a:rPr>
                        <a:t>%</a:t>
                      </a: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8210170"/>
                  </a:ext>
                </a:extLst>
              </a:tr>
              <a:tr h="4506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Georgia" panose="02040502050405020303" pitchFamily="18" charset="0"/>
                        </a:rPr>
                        <a:t>2011</a:t>
                      </a: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9931026"/>
                  </a:ext>
                </a:extLst>
              </a:tr>
              <a:tr h="4466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Georgia" panose="02040502050405020303" pitchFamily="18" charset="0"/>
                        </a:rPr>
                        <a:t>2012</a:t>
                      </a: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20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7123628"/>
                  </a:ext>
                </a:extLst>
              </a:tr>
              <a:tr h="450640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Georgia" panose="02040502050405020303" pitchFamily="18" charset="0"/>
                        </a:rPr>
                        <a:t>Середнє значення</a:t>
                      </a: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r>
                        <a:rPr lang="ru-RU" sz="20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r>
                        <a:rPr lang="uk-UA" sz="2000" dirty="0" smtClean="0">
                          <a:effectLst/>
                          <a:latin typeface="Georgia" panose="02040502050405020303" pitchFamily="18" charset="0"/>
                        </a:rPr>
                        <a:t>Середнє значення</a:t>
                      </a: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20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8547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97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12174</TotalTime>
  <Words>586</Words>
  <Application>Microsoft Office PowerPoint</Application>
  <PresentationFormat>Широкий екран</PresentationFormat>
  <Paragraphs>142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Georgia</vt:lpstr>
      <vt:lpstr>MS Mincho</vt:lpstr>
      <vt:lpstr>Symbol</vt:lpstr>
      <vt:lpstr>Times New Roman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Nikolay Kyrychek</dc:creator>
  <cp:lastModifiedBy>Nikolay Kyrychek</cp:lastModifiedBy>
  <cp:revision>134</cp:revision>
  <dcterms:created xsi:type="dcterms:W3CDTF">2021-09-13T09:10:54Z</dcterms:created>
  <dcterms:modified xsi:type="dcterms:W3CDTF">2023-10-17T08:35:03Z</dcterms:modified>
</cp:coreProperties>
</file>