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  <p:sldId id="322" r:id="rId3"/>
    <p:sldId id="323" r:id="rId4"/>
    <p:sldId id="324" r:id="rId5"/>
    <p:sldId id="325" r:id="rId6"/>
    <p:sldId id="326" r:id="rId7"/>
    <p:sldId id="327" r:id="rId8"/>
    <p:sldId id="328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Помірний стиль 2 –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із теми 1 –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205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417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644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663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272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010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055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667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293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326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169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54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43712" y="519832"/>
            <a:ext cx="95615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Методи екстраполяції</a:t>
            </a:r>
            <a:endParaRPr lang="en-US" sz="2800" b="1" i="1" dirty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indent="292100" algn="just">
              <a:spcAft>
                <a:spcPts val="0"/>
              </a:spcAft>
            </a:pPr>
            <a:endParaRPr lang="uk-UA" sz="2400" b="1" i="1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uk-UA" sz="2400" b="1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Екстраполяція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- це метод наукового дослідження, що полягає в поширенні висновків, отриманих зі спостережень за однією частиною явища, на іншу його частину. </a:t>
            </a:r>
            <a:endParaRPr lang="uk-UA" sz="24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endParaRPr lang="uk-UA" sz="2400" b="1" i="1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uk-UA" sz="2400" b="1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Екстраполяція 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- 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це визначення 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за рядом 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даних функції інших її значень поза цим рядом. </a:t>
            </a:r>
            <a:endParaRPr lang="uk-UA" sz="2400" dirty="0" smtClean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uk-UA" sz="24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uk-UA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Припущення</a:t>
            </a:r>
            <a:r>
              <a:rPr lang="uk-UA" sz="2400" b="1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:</a:t>
            </a:r>
          </a:p>
          <a:p>
            <a:pPr indent="292100" algn="just">
              <a:spcAft>
                <a:spcPts val="0"/>
              </a:spcAft>
            </a:pP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а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) період часу, для якого побудована функція, повинен бути достатнім для виявлення тенденції розвитку; </a:t>
            </a:r>
            <a:endParaRPr lang="uk-UA" sz="24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б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) аналізований процес є 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стійким 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динамічним і має 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інерційність; </a:t>
            </a:r>
          </a:p>
          <a:p>
            <a:pPr indent="292100" algn="just">
              <a:spcAft>
                <a:spcPts val="0"/>
              </a:spcAft>
            </a:pP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в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) не очікується сильних зовнішніх впливів на 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процес. </a:t>
            </a:r>
            <a:endParaRPr lang="uk-UA" sz="2400" dirty="0" smtClean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8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43712" y="519832"/>
            <a:ext cx="10594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Методи екстраполяції</a:t>
            </a:r>
          </a:p>
          <a:p>
            <a:pPr indent="292100" algn="just"/>
            <a:endParaRPr lang="uk-UA" sz="2800" b="1" i="1" dirty="0">
              <a:solidFill>
                <a:schemeClr val="accent6"/>
              </a:solidFill>
              <a:latin typeface="Georgia" charset="0"/>
              <a:ea typeface="Times New Roman" panose="02020603050405020304" pitchFamily="18" charset="0"/>
            </a:endParaRPr>
          </a:p>
          <a:p>
            <a:pPr algn="just"/>
            <a:endParaRPr lang="uk-UA" sz="2400" b="1" i="1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b="1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Проста </a:t>
            </a:r>
            <a:r>
              <a:rPr lang="uk-UA" sz="2400" b="1" i="1" dirty="0">
                <a:latin typeface="Georgia" panose="02040502050405020303" pitchFamily="18" charset="0"/>
                <a:ea typeface="Times New Roman" panose="02020603050405020304" pitchFamily="18" charset="0"/>
              </a:rPr>
              <a:t>екстраполяція 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–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всі 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тенденції зберігаються </a:t>
            </a:r>
          </a:p>
          <a:p>
            <a:pPr indent="292100" algn="just">
              <a:spcAft>
                <a:spcPts val="0"/>
              </a:spcAft>
            </a:pPr>
            <a:endParaRPr lang="uk-UA" sz="2400" b="1" i="1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uk-UA" sz="2400" b="1" i="1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Прогнозна екстраполяція 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– </a:t>
            </a:r>
            <a:r>
              <a:rPr lang="ru-RU" sz="24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зміна</a:t>
            </a:r>
            <a:r>
              <a:rPr lang="ru-RU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факторів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що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визначають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динаміку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досліджуваного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процесу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або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явища</a:t>
            </a:r>
            <a:endParaRPr lang="uk-UA" sz="24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endParaRPr lang="uk-UA" sz="2400" b="1" i="1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Часовий 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ряд:</a:t>
            </a: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р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егулярна складова </a:t>
            </a:r>
            <a:r>
              <a:rPr lang="en-US" sz="2400" b="1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X</a:t>
            </a:r>
            <a:r>
              <a:rPr lang="en-US" sz="2400" b="1" i="1" baseline="-25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t</a:t>
            </a:r>
            <a:r>
              <a:rPr lang="en-US" sz="2400" b="1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endParaRPr lang="uk-UA" sz="24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випадкова змінна </a:t>
            </a:r>
            <a:r>
              <a:rPr lang="en-US" sz="3200" b="1" i="1" dirty="0">
                <a:latin typeface="Georgia" panose="02040502050405020303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sz="2400" b="1" i="1" baseline="-25000" dirty="0">
                <a:latin typeface="Georgia" panose="02040502050405020303" pitchFamily="18" charset="0"/>
                <a:ea typeface="Times New Roman" panose="02020603050405020304" pitchFamily="18" charset="0"/>
              </a:rPr>
              <a:t>t</a:t>
            </a:r>
            <a:endParaRPr lang="uk-UA" sz="24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r>
              <a:rPr lang="en-US" sz="2400" b="1" i="1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Y</a:t>
            </a:r>
            <a:r>
              <a:rPr lang="en-US" sz="2400" b="1" i="1" baseline="-250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t</a:t>
            </a:r>
            <a:r>
              <a:rPr lang="en-US" sz="2400" b="1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>
                <a:latin typeface="Georgia" panose="02040502050405020303" pitchFamily="18" charset="0"/>
                <a:ea typeface="Times New Roman" panose="02020603050405020304" pitchFamily="18" charset="0"/>
              </a:rPr>
              <a:t>= </a:t>
            </a:r>
            <a:r>
              <a:rPr lang="en-US" sz="2400" b="1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X</a:t>
            </a:r>
            <a:r>
              <a:rPr lang="en-US" sz="2400" b="1" i="1" baseline="-25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t</a:t>
            </a:r>
            <a:r>
              <a:rPr lang="en-US" sz="2400" b="1" i="1" dirty="0">
                <a:latin typeface="Georgia" panose="02040502050405020303" pitchFamily="18" charset="0"/>
                <a:ea typeface="Times New Roman" panose="02020603050405020304" pitchFamily="18" charset="0"/>
              </a:rPr>
              <a:t> + </a:t>
            </a:r>
            <a:r>
              <a:rPr lang="en-US" sz="3200" b="1" i="1" dirty="0" smtClean="0">
                <a:latin typeface="Georgia" panose="02040502050405020303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sz="2400" b="1" i="1" baseline="-250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t</a:t>
            </a:r>
            <a:endParaRPr lang="uk-UA" sz="2400" b="1" i="1" baseline="-25000" dirty="0"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4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43712" y="519832"/>
            <a:ext cx="10594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2100" algn="just"/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Методи екстраполяції</a:t>
            </a:r>
          </a:p>
          <a:p>
            <a:pPr indent="292100" algn="just"/>
            <a:endParaRPr lang="uk-UA" sz="2800" b="1" i="1" dirty="0">
              <a:solidFill>
                <a:schemeClr val="accent6"/>
              </a:solidFill>
              <a:latin typeface="Georgia" charset="0"/>
              <a:ea typeface="Times New Roman" panose="02020603050405020304" pitchFamily="18" charset="0"/>
            </a:endParaRPr>
          </a:p>
          <a:p>
            <a:pPr algn="just"/>
            <a:endParaRPr lang="uk-UA" sz="2400" b="1" i="1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393103"/>
              </p:ext>
            </p:extLst>
          </p:nvPr>
        </p:nvGraphicFramePr>
        <p:xfrm>
          <a:off x="1065466" y="1353312"/>
          <a:ext cx="9823324" cy="503363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020990">
                  <a:extLst>
                    <a:ext uri="{9D8B030D-6E8A-4147-A177-3AD203B41FA5}">
                      <a16:colId xmlns:a16="http://schemas.microsoft.com/office/drawing/2014/main" val="2629534979"/>
                    </a:ext>
                  </a:extLst>
                </a:gridCol>
                <a:gridCol w="2055699">
                  <a:extLst>
                    <a:ext uri="{9D8B030D-6E8A-4147-A177-3AD203B41FA5}">
                      <a16:colId xmlns:a16="http://schemas.microsoft.com/office/drawing/2014/main" val="1291472101"/>
                    </a:ext>
                  </a:extLst>
                </a:gridCol>
                <a:gridCol w="2254029">
                  <a:extLst>
                    <a:ext uri="{9D8B030D-6E8A-4147-A177-3AD203B41FA5}">
                      <a16:colId xmlns:a16="http://schemas.microsoft.com/office/drawing/2014/main" val="1845753962"/>
                    </a:ext>
                  </a:extLst>
                </a:gridCol>
                <a:gridCol w="1746303">
                  <a:extLst>
                    <a:ext uri="{9D8B030D-6E8A-4147-A177-3AD203B41FA5}">
                      <a16:colId xmlns:a16="http://schemas.microsoft.com/office/drawing/2014/main" val="3646034001"/>
                    </a:ext>
                  </a:extLst>
                </a:gridCol>
                <a:gridCol w="1746303">
                  <a:extLst>
                    <a:ext uri="{9D8B030D-6E8A-4147-A177-3AD203B41FA5}">
                      <a16:colId xmlns:a16="http://schemas.microsoft.com/office/drawing/2014/main" val="2567956300"/>
                    </a:ext>
                  </a:extLst>
                </a:gridCol>
              </a:tblGrid>
              <a:tr h="1717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Рік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ВНП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Приріст ВНП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Коефіцієнт зростання (темп)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Темп приросту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1369735"/>
                  </a:ext>
                </a:extLst>
              </a:tr>
              <a:tr h="5687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2017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511,2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735264"/>
                  </a:ext>
                </a:extLst>
              </a:tr>
              <a:tr h="686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2018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539,1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r>
                        <a:rPr lang="uk-UA" sz="2000" dirty="0" smtClean="0">
                          <a:effectLst/>
                          <a:latin typeface="Georgia" panose="02040502050405020303" pitchFamily="18" charset="0"/>
                        </a:rPr>
                        <a:t>7,9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eorgia" panose="02040502050405020303" pitchFamily="18" charset="0"/>
                        </a:rPr>
                        <a:t>1,05  </a:t>
                      </a: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(105%)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eorgia" panose="02040502050405020303" pitchFamily="18" charset="0"/>
                        </a:rPr>
                        <a:t>5%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1757214"/>
                  </a:ext>
                </a:extLst>
              </a:tr>
              <a:tr h="686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2019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567,8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28,7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eorgia" panose="02040502050405020303" pitchFamily="18" charset="0"/>
                        </a:rPr>
                        <a:t>1,05</a:t>
                      </a: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  (105%)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eorgia" panose="02040502050405020303" pitchFamily="18" charset="0"/>
                        </a:rPr>
                        <a:t>5%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9290060"/>
                  </a:ext>
                </a:extLst>
              </a:tr>
              <a:tr h="686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2020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558,3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-9,5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eorgia" panose="02040502050405020303" pitchFamily="18" charset="0"/>
                        </a:rPr>
                        <a:t>0,98</a:t>
                      </a: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  (98%)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-2%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4088551"/>
                  </a:ext>
                </a:extLst>
              </a:tr>
              <a:tr h="686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2021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573,5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15,2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eorgia" panose="02040502050405020303" pitchFamily="18" charset="0"/>
                        </a:rPr>
                        <a:t>1,03</a:t>
                      </a: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  (103%)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eorgia" panose="02040502050405020303" pitchFamily="18" charset="0"/>
                        </a:rPr>
                        <a:t>3%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03723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кутник 1"/>
              <p:cNvSpPr/>
              <p:nvPr/>
            </p:nvSpPr>
            <p:spPr>
              <a:xfrm>
                <a:off x="743712" y="519832"/>
                <a:ext cx="10594848" cy="60328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sz="2800" b="1" i="1" dirty="0" smtClean="0">
                    <a:solidFill>
                      <a:schemeClr val="accent6"/>
                    </a:solidFill>
                    <a:latin typeface="Georgia" charset="0"/>
                    <a:ea typeface="Georgia" charset="0"/>
                    <a:cs typeface="Georgia" charset="0"/>
                  </a:rPr>
                  <a:t>Методи екстраполяції</a:t>
                </a:r>
              </a:p>
              <a:p>
                <a:pPr indent="292100" algn="just">
                  <a:spcAft>
                    <a:spcPts val="0"/>
                  </a:spcAft>
                </a:pPr>
                <a:endParaRPr lang="uk-UA" sz="2400" b="1" i="1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uk-UA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Середній абсолютний </a:t>
                </a:r>
                <a:r>
                  <a:rPr lang="uk-UA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приріст:       </a:t>
                </a:r>
                <a:r>
                  <a:rPr lang="uk-UA" sz="2400" i="1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∆</a:t>
                </a:r>
                <a:r>
                  <a:rPr lang="uk-UA" sz="2400" i="1" baseline="-250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сер</a:t>
                </a:r>
                <a:r>
                  <a:rPr lang="uk-UA" sz="2400" i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= ∑∆</a:t>
                </a:r>
                <a:r>
                  <a:rPr lang="uk-UA" sz="2400" i="1" baseline="-250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і</a:t>
                </a:r>
                <a:r>
                  <a:rPr lang="uk-UA" sz="2400" i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/( </a:t>
                </a:r>
                <a:r>
                  <a:rPr lang="en-US" sz="2400" i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n – 1</a:t>
                </a:r>
                <a:r>
                  <a:rPr lang="en-US" sz="2400" i="1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)</a:t>
                </a:r>
                <a:endParaRPr lang="uk-UA" sz="2400" i="1" dirty="0" smtClean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endParaRPr lang="uk-UA" sz="2400" i="1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uk-UA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Коефіцієнт </a:t>
                </a:r>
                <a:r>
                  <a:rPr lang="uk-UA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зростання</a:t>
                </a:r>
                <a:r>
                  <a:rPr lang="uk-UA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:      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k-UA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uk-UA" dirty="0" smtClean="0"/>
              </a:p>
              <a:p>
                <a:pPr algn="just"/>
                <a:endParaRPr lang="uk-UA" dirty="0"/>
              </a:p>
              <a:p>
                <a:pPr algn="just"/>
                <a:r>
                  <a:rPr lang="uk-UA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Т</a:t>
                </a:r>
                <a:r>
                  <a:rPr lang="uk-UA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емп </a:t>
                </a:r>
                <a:r>
                  <a:rPr lang="uk-UA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зростання</a:t>
                </a:r>
                <a:r>
                  <a:rPr lang="uk-UA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: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MS Mincho"/>
                      </a:rPr>
                      <m:t>𝑇</m:t>
                    </m:r>
                    <m:r>
                      <a:rPr lang="en-US" sz="2400" i="1">
                        <a:latin typeface="Cambria Math" panose="02040503050406030204" pitchFamily="18" charset="0"/>
                        <a:ea typeface="MS Mincho"/>
                      </a:rPr>
                      <m:t>=</m:t>
                    </m:r>
                    <m:f>
                      <m:fPr>
                        <m:ctrlP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𝑖</m:t>
                            </m:r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S Mincho"/>
                      </a:rPr>
                      <m:t>∙100</m:t>
                    </m:r>
                  </m:oMath>
                </a14:m>
                <a:endParaRPr lang="uk-UA" sz="2400" dirty="0">
                  <a:effectLst/>
                  <a:latin typeface="Times New Roman" panose="02020603050405020304" pitchFamily="18" charset="0"/>
                  <a:ea typeface="MS Mincho"/>
                </a:endParaRPr>
              </a:p>
              <a:p>
                <a:pPr algn="just"/>
                <a:endParaRPr lang="uk-UA" sz="2400" dirty="0" smtClean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uk-UA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Середній темп </a:t>
                </a:r>
                <a:r>
                  <a:rPr lang="uk-UA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зростання:        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uk-UA" sz="2400" i="1">
                            <a:latin typeface="Cambria Math" panose="02040503050406030204" pitchFamily="18" charset="0"/>
                            <a:ea typeface="MS Mincho"/>
                          </a:rPr>
                        </m:ctrlPr>
                      </m:bar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𝑇</m:t>
                        </m:r>
                      </m:e>
                    </m:bar>
                    <m:r>
                      <a:rPr lang="uk-UA" sz="2400" i="1">
                        <a:effectLst/>
                        <a:latin typeface="Cambria Math" panose="02040503050406030204" pitchFamily="18" charset="0"/>
                        <a:ea typeface="MS Mincho"/>
                      </a:rPr>
                      <m:t>=100∙</m:t>
                    </m:r>
                    <m:rad>
                      <m:radPr>
                        <m:ctrlP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</m:ctrlPr>
                      </m:radPr>
                      <m:deg>
                        <m: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𝑛</m:t>
                        </m:r>
                        <m: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−1</m:t>
                        </m:r>
                      </m:deg>
                      <m:e>
                        <m:sSub>
                          <m:sSubPr>
                            <m:ctrlP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</m:ctrlPr>
                          </m:sSubPr>
                          <m:e>
                            <m: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𝐾</m:t>
                            </m:r>
                          </m:e>
                          <m:sub>
                            <m: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1</m:t>
                            </m:r>
                          </m:sub>
                        </m:sSub>
                        <m: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∙</m:t>
                        </m:r>
                        <m:sSub>
                          <m:sSubPr>
                            <m:ctrlP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</m:ctrlPr>
                          </m:sSubPr>
                          <m:e>
                            <m: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𝐾</m:t>
                            </m:r>
                          </m:e>
                          <m:sub>
                            <m: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2</m:t>
                            </m:r>
                          </m:sub>
                        </m:sSub>
                        <m: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∙…∙</m:t>
                        </m:r>
                        <m:sSub>
                          <m:sSubPr>
                            <m:ctrlP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</m:ctrlPr>
                          </m:sSubPr>
                          <m:e>
                            <m: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𝐾</m:t>
                            </m:r>
                          </m:e>
                          <m:sub>
                            <m: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𝑛</m:t>
                            </m:r>
                            <m: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−1</m:t>
                            </m:r>
                          </m:sub>
                        </m:sSub>
                      </m:e>
                    </m:rad>
                  </m:oMath>
                </a14:m>
                <a:endParaRPr lang="uk-UA" sz="2400" dirty="0" smtClean="0">
                  <a:effectLst/>
                  <a:latin typeface="Georgia" panose="02040502050405020303" pitchFamily="18" charset="0"/>
                  <a:ea typeface="MS Mincho"/>
                </a:endParaRPr>
              </a:p>
              <a:p>
                <a:pPr algn="just">
                  <a:spcAft>
                    <a:spcPts val="0"/>
                  </a:spcAft>
                </a:pPr>
                <a:endParaRPr lang="uk-UA" sz="2400" dirty="0" smtClean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uk-UA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Темп приросту: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>
                            <a:latin typeface="Cambria Math" panose="02040503050406030204" pitchFamily="18" charset="0"/>
                            <a:ea typeface="MS Mincho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𝑇</m:t>
                        </m:r>
                      </m:e>
                      <m:sub>
                        <m: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пр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S Mincho"/>
                      </a:rPr>
                      <m:t>=</m:t>
                    </m:r>
                    <m:f>
                      <m:fPr>
                        <m:ctrlP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∆</m:t>
                        </m:r>
                      </m:num>
                      <m:den>
                        <m:sSub>
                          <m:sSubPr>
                            <m:ctrlP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𝑖</m:t>
                            </m:r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S Mincho"/>
                      </a:rPr>
                      <m:t>∙100=</m:t>
                    </m:r>
                    <m:sSub>
                      <m:sSubPr>
                        <m:ctrlP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S Mincho"/>
                      </a:rPr>
                      <m:t>−100</m:t>
                    </m:r>
                  </m:oMath>
                </a14:m>
                <a:endParaRPr lang="uk-UA" sz="2400" dirty="0" smtClean="0">
                  <a:effectLst/>
                  <a:latin typeface="Georgia" panose="02040502050405020303" pitchFamily="18" charset="0"/>
                  <a:ea typeface="MS Mincho"/>
                </a:endParaRPr>
              </a:p>
              <a:p>
                <a:pPr algn="just">
                  <a:spcAft>
                    <a:spcPts val="0"/>
                  </a:spcAft>
                </a:pPr>
                <a:endParaRPr lang="uk-UA" sz="2400" dirty="0" smtClean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uk-UA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Середній </a:t>
                </a:r>
                <a:r>
                  <a:rPr lang="uk-UA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темп приросту</a:t>
                </a:r>
                <a:r>
                  <a:rPr lang="uk-UA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:        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uk-UA" sz="2400" i="1">
                            <a:latin typeface="Cambria Math" panose="02040503050406030204" pitchFamily="18" charset="0"/>
                            <a:ea typeface="MS Mincho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𝑇</m:t>
                            </m:r>
                          </m:e>
                          <m:sub>
                            <m:r>
                              <a:rPr lang="uk-UA" sz="2400" i="1">
                                <a:effectLst/>
                                <a:latin typeface="Cambria Math" panose="02040503050406030204" pitchFamily="18" charset="0"/>
                                <a:ea typeface="MS Mincho"/>
                              </a:rPr>
                              <m:t>пр</m:t>
                            </m:r>
                          </m:sub>
                        </m:sSub>
                      </m:e>
                    </m:ba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S Mincho"/>
                      </a:rPr>
                      <m:t>=</m:t>
                    </m:r>
                    <m:bar>
                      <m:barPr>
                        <m:pos m:val="top"/>
                        <m:ctrlP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</m:ctrlPr>
                      </m:bar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S Mincho"/>
                          </a:rPr>
                          <m:t>𝑇</m:t>
                        </m:r>
                      </m:e>
                    </m:ba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S Mincho"/>
                      </a:rPr>
                      <m:t>−100</m:t>
                    </m:r>
                  </m:oMath>
                </a14:m>
                <a:endParaRPr lang="uk-UA" sz="2400" dirty="0">
                  <a:effectLst/>
                  <a:latin typeface="Times New Roman" panose="02020603050405020304" pitchFamily="18" charset="0"/>
                  <a:ea typeface="MS Mincho"/>
                </a:endParaRPr>
              </a:p>
              <a:p>
                <a:pPr algn="just">
                  <a:spcAft>
                    <a:spcPts val="0"/>
                  </a:spcAft>
                </a:pPr>
                <a:endParaRPr lang="uk-UA" sz="2400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кут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12" y="519832"/>
                <a:ext cx="10594848" cy="6032805"/>
              </a:xfrm>
              <a:prstGeom prst="rect">
                <a:avLst/>
              </a:prstGeom>
              <a:blipFill>
                <a:blip r:embed="rId2"/>
                <a:stretch>
                  <a:fillRect l="-1151" t="-101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533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кутник 1"/>
              <p:cNvSpPr/>
              <p:nvPr/>
            </p:nvSpPr>
            <p:spPr>
              <a:xfrm>
                <a:off x="743712" y="519832"/>
                <a:ext cx="10594848" cy="50215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sz="2800" b="1" i="1" dirty="0" smtClean="0">
                    <a:solidFill>
                      <a:schemeClr val="accent6"/>
                    </a:solidFill>
                    <a:latin typeface="Georgia" charset="0"/>
                    <a:ea typeface="Georgia" charset="0"/>
                    <a:cs typeface="Georgia" charset="0"/>
                  </a:rPr>
                  <a:t>Методи екстраполяції</a:t>
                </a:r>
              </a:p>
              <a:p>
                <a:pPr indent="292100" algn="just">
                  <a:spcAft>
                    <a:spcPts val="0"/>
                  </a:spcAft>
                </a:pPr>
                <a:endParaRPr lang="uk-UA" sz="2400" b="1" i="1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ru-RU" sz="2400" b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Метод </a:t>
                </a:r>
                <a:r>
                  <a:rPr lang="ru-RU" sz="2400" b="1" dirty="0" err="1">
                    <a:latin typeface="Georgia" panose="02040502050405020303" pitchFamily="18" charset="0"/>
                    <a:ea typeface="Times New Roman" panose="02020603050405020304" pitchFamily="18" charset="0"/>
                  </a:rPr>
                  <a:t>екстраполяції</a:t>
                </a:r>
                <a:r>
                  <a:rPr lang="ru-RU" sz="2400" b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на </a:t>
                </a:r>
                <a:r>
                  <a:rPr lang="ru-RU" sz="2400" b="1" dirty="0" err="1">
                    <a:latin typeface="Georgia" panose="02040502050405020303" pitchFamily="18" charset="0"/>
                    <a:ea typeface="Times New Roman" panose="02020603050405020304" pitchFamily="18" charset="0"/>
                  </a:rPr>
                  <a:t>основі</a:t>
                </a:r>
                <a:r>
                  <a:rPr lang="ru-RU" sz="2400" b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400" b="1" dirty="0" err="1">
                    <a:latin typeface="Georgia" panose="02040502050405020303" pitchFamily="18" charset="0"/>
                    <a:ea typeface="Times New Roman" panose="02020603050405020304" pitchFamily="18" charset="0"/>
                  </a:rPr>
                  <a:t>середнього</a:t>
                </a:r>
                <a:r>
                  <a:rPr lang="ru-RU" sz="2400" b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абсолютного приросту</a:t>
                </a:r>
                <a:endParaRPr lang="uk-UA" sz="2400" b="1" dirty="0" smtClean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endParaRPr lang="uk-UA" sz="2400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Для </a:t>
                </a:r>
                <a:r>
                  <a:rPr lang="ru-RU" sz="2400" dirty="0" err="1">
                    <a:latin typeface="Georgia" panose="02040502050405020303" pitchFamily="18" charset="0"/>
                    <a:ea typeface="Times New Roman" panose="02020603050405020304" pitchFamily="18" charset="0"/>
                  </a:rPr>
                  <a:t>прогнозування</a:t>
                </a:r>
                <a:r>
                  <a:rPr lang="ru-RU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використовуємо</a:t>
                </a:r>
                <a:r>
                  <a:rPr lang="ru-RU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формулу</a:t>
                </a:r>
                <a:r>
                  <a:rPr lang="ru-RU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algn="just">
                  <a:spcAft>
                    <a:spcPts val="0"/>
                  </a:spcAft>
                </a:pPr>
                <a:endParaRPr lang="ru-RU" sz="2400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>
                              <a:latin typeface="Cambria Math" panose="02040503050406030204" pitchFamily="18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</a:rPr>
                            <m:t>𝑛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</a:rPr>
                            <m:t>+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MS Mincho"/>
                        </a:rPr>
                        <m:t>=</m:t>
                      </m:r>
                      <m:sSub>
                        <m:sSubPr>
                          <m:ctrlPr>
                            <a:rPr lang="uk-UA" sz="2400" i="1">
                              <a:effectLst/>
                              <a:latin typeface="Cambria Math" panose="02040503050406030204" pitchFamily="18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</a:rPr>
                            <m:t>𝑛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MS Mincho"/>
                        </a:rPr>
                        <m:t>+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MS Mincho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MS Mincho"/>
                        </a:rPr>
                        <m:t>∙</m:t>
                      </m:r>
                      <m:sSub>
                        <m:sSubPr>
                          <m:ctrlPr>
                            <a:rPr lang="uk-UA" sz="2400" i="1">
                              <a:effectLst/>
                              <a:latin typeface="Cambria Math" panose="02040503050406030204" pitchFamily="18" charset="0"/>
                              <a:ea typeface="MS Mincho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</a:rPr>
                            <m:t>∆</m:t>
                          </m:r>
                        </m:e>
                        <m:sub>
                          <m:r>
                            <a:rPr lang="uk-UA" sz="2400" i="1">
                              <a:effectLst/>
                              <a:latin typeface="Cambria Math" panose="02040503050406030204" pitchFamily="18" charset="0"/>
                              <a:ea typeface="MS Mincho"/>
                            </a:rPr>
                            <m:t>сер</m:t>
                          </m:r>
                        </m:sub>
                      </m:sSub>
                    </m:oMath>
                  </m:oMathPara>
                </a14:m>
                <a:endParaRPr lang="uk-UA" sz="2400" dirty="0" smtClean="0">
                  <a:effectLst/>
                  <a:latin typeface="Times New Roman" panose="02020603050405020304" pitchFamily="18" charset="0"/>
                  <a:ea typeface="MS Mincho"/>
                </a:endParaRPr>
              </a:p>
              <a:p>
                <a:pPr algn="just">
                  <a:spcAft>
                    <a:spcPts val="0"/>
                  </a:spcAft>
                </a:pPr>
                <a:endParaRPr lang="ru-RU" sz="2400" dirty="0" smtClean="0">
                  <a:latin typeface="Times New Roman" panose="02020603050405020304" pitchFamily="18" charset="0"/>
                  <a:ea typeface="MS Mincho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 err="1" smtClean="0">
                    <a:latin typeface="Times New Roman" panose="02020603050405020304" pitchFamily="18" charset="0"/>
                    <a:ea typeface="MS Mincho"/>
                  </a:rPr>
                  <a:t>Розрахуємо</a:t>
                </a:r>
                <a:r>
                  <a:rPr lang="ru-RU" sz="2400" dirty="0" smtClean="0"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ea typeface="MS Mincho"/>
                  </a:rPr>
                  <a:t>прогнозне</a:t>
                </a: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ea typeface="MS Mincho"/>
                  </a:rPr>
                  <a:t>значення</a:t>
                </a: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 ВНП </a:t>
                </a:r>
                <a:r>
                  <a:rPr lang="ru-RU" sz="2400" dirty="0" err="1">
                    <a:latin typeface="Times New Roman" panose="02020603050405020304" pitchFamily="18" charset="0"/>
                    <a:ea typeface="MS Mincho"/>
                  </a:rPr>
                  <a:t>країни</a:t>
                </a: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 на 2022 </a:t>
                </a:r>
                <a:r>
                  <a:rPr lang="ru-RU" sz="2400" dirty="0" err="1">
                    <a:latin typeface="Times New Roman" panose="02020603050405020304" pitchFamily="18" charset="0"/>
                    <a:ea typeface="MS Mincho"/>
                  </a:rPr>
                  <a:t>рік</a:t>
                </a: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: </a:t>
                </a:r>
                <a:endParaRPr lang="uk-UA" sz="2400" dirty="0">
                  <a:latin typeface="Times New Roman" panose="02020603050405020304" pitchFamily="18" charset="0"/>
                  <a:ea typeface="MS Mincho"/>
                </a:endParaRPr>
              </a:p>
              <a:p>
                <a:pPr algn="ctr">
                  <a:spcAft>
                    <a:spcPts val="0"/>
                  </a:spcAft>
                </a:pPr>
                <a:endParaRPr lang="ru-RU" sz="2400" dirty="0" smtClean="0">
                  <a:latin typeface="Times New Roman" panose="02020603050405020304" pitchFamily="18" charset="0"/>
                  <a:ea typeface="MS Mincho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2400" dirty="0" smtClean="0">
                    <a:latin typeface="Times New Roman" panose="02020603050405020304" pitchFamily="18" charset="0"/>
                    <a:ea typeface="MS Mincho"/>
                  </a:rPr>
                  <a:t>Y</a:t>
                </a:r>
                <a:r>
                  <a:rPr lang="ru-RU" sz="2400" baseline="-25000" dirty="0" smtClean="0">
                    <a:effectLst/>
                    <a:latin typeface="Times New Roman" panose="02020603050405020304" pitchFamily="18" charset="0"/>
                    <a:ea typeface="MS Mincho"/>
                  </a:rPr>
                  <a:t>2022</a:t>
                </a:r>
                <a:r>
                  <a:rPr lang="ru-RU" sz="2400" dirty="0" smtClean="0"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MS Mincho"/>
                  </a:rPr>
                  <a:t>= Y</a:t>
                </a:r>
                <a:r>
                  <a:rPr lang="ru-RU" sz="2400" baseline="-25000" dirty="0">
                    <a:effectLst/>
                    <a:latin typeface="Times New Roman" panose="02020603050405020304" pitchFamily="18" charset="0"/>
                    <a:ea typeface="MS Mincho"/>
                  </a:rPr>
                  <a:t>2021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MS Mincho"/>
                  </a:rPr>
                  <a:t> + 1</a:t>
                </a:r>
                <a14:m>
                  <m:oMath xmlns:m="http://schemas.openxmlformats.org/officeDocument/2006/math"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MS Mincho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uk-UA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 panose="02020603050405020304" pitchFamily="18" charset="0"/>
                          </a:rPr>
                          <m:t>∆</m:t>
                        </m:r>
                      </m:e>
                      <m:sub>
                        <m:r>
                          <a:rPr lang="uk-UA" sz="2400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 panose="02020603050405020304" pitchFamily="18" charset="0"/>
                          </a:rPr>
                          <m:t>сер</m:t>
                        </m:r>
                      </m:sub>
                    </m:sSub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MS Mincho"/>
                  </a:rPr>
                  <a:t> =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MS Mincho"/>
                  </a:rPr>
                  <a:t>573,5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MS Mincho"/>
                  </a:rPr>
                  <a:t>+ 15,6= 589,1</a:t>
                </a:r>
                <a:endParaRPr lang="uk-UA" sz="2400" dirty="0">
                  <a:effectLst/>
                  <a:latin typeface="Times New Roman" panose="02020603050405020304" pitchFamily="18" charset="0"/>
                  <a:ea typeface="MS Mincho"/>
                </a:endParaRPr>
              </a:p>
              <a:p>
                <a:pPr algn="ctr">
                  <a:spcAft>
                    <a:spcPts val="0"/>
                  </a:spcAft>
                </a:pPr>
                <a:endParaRPr lang="uk-UA" sz="2400" i="1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кут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12" y="519832"/>
                <a:ext cx="10594848" cy="5021503"/>
              </a:xfrm>
              <a:prstGeom prst="rect">
                <a:avLst/>
              </a:prstGeom>
              <a:blipFill>
                <a:blip r:embed="rId2"/>
                <a:stretch>
                  <a:fillRect l="-1151" t="-121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148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кутник 1"/>
              <p:cNvSpPr/>
              <p:nvPr/>
            </p:nvSpPr>
            <p:spPr>
              <a:xfrm>
                <a:off x="743712" y="519832"/>
                <a:ext cx="10594848" cy="47091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sz="2800" b="1" i="1" dirty="0" smtClean="0">
                    <a:solidFill>
                      <a:schemeClr val="accent6"/>
                    </a:solidFill>
                    <a:latin typeface="Georgia" charset="0"/>
                    <a:ea typeface="Georgia" charset="0"/>
                    <a:cs typeface="Georgia" charset="0"/>
                  </a:rPr>
                  <a:t>Методи екстраполяції</a:t>
                </a:r>
              </a:p>
              <a:p>
                <a:pPr indent="292100" algn="just">
                  <a:spcAft>
                    <a:spcPts val="0"/>
                  </a:spcAft>
                </a:pPr>
                <a:endParaRPr lang="uk-UA" sz="2400" b="1" i="1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b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Метод </a:t>
                </a:r>
                <a:r>
                  <a:rPr lang="ru-RU" sz="2400" b="1" dirty="0" err="1">
                    <a:latin typeface="Georgia" panose="02040502050405020303" pitchFamily="18" charset="0"/>
                    <a:ea typeface="Times New Roman" panose="02020603050405020304" pitchFamily="18" charset="0"/>
                  </a:rPr>
                  <a:t>екстраполяції</a:t>
                </a:r>
                <a:r>
                  <a:rPr lang="ru-RU" sz="2400" b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на </a:t>
                </a:r>
                <a:r>
                  <a:rPr lang="ru-RU" sz="2400" b="1" dirty="0" err="1">
                    <a:latin typeface="Georgia" panose="02040502050405020303" pitchFamily="18" charset="0"/>
                    <a:ea typeface="Times New Roman" panose="02020603050405020304" pitchFamily="18" charset="0"/>
                  </a:rPr>
                  <a:t>основі</a:t>
                </a:r>
                <a:r>
                  <a:rPr lang="ru-RU" sz="2400" b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темпу </a:t>
                </a:r>
                <a:r>
                  <a:rPr lang="ru-RU" sz="2400" b="1" dirty="0" err="1">
                    <a:latin typeface="Georgia" panose="02040502050405020303" pitchFamily="18" charset="0"/>
                    <a:ea typeface="Times New Roman" panose="02020603050405020304" pitchFamily="18" charset="0"/>
                  </a:rPr>
                  <a:t>зростання</a:t>
                </a:r>
                <a:r>
                  <a:rPr lang="ru-RU" sz="2400" b="1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</a:t>
                </a:r>
                <a:endParaRPr lang="ru-RU" sz="2400" b="1" dirty="0" smtClean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endParaRPr lang="uk-UA" sz="2400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Для </a:t>
                </a:r>
                <a:r>
                  <a:rPr lang="ru-RU" sz="2400" dirty="0" err="1">
                    <a:latin typeface="Georgia" panose="02040502050405020303" pitchFamily="18" charset="0"/>
                    <a:ea typeface="Times New Roman" panose="02020603050405020304" pitchFamily="18" charset="0"/>
                  </a:rPr>
                  <a:t>прогнозування</a:t>
                </a:r>
                <a:r>
                  <a:rPr lang="ru-RU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використовуємо</a:t>
                </a:r>
                <a:r>
                  <a:rPr lang="ru-RU" sz="2400" dirty="0" smtClean="0">
                    <a:latin typeface="Georgia" panose="02040502050405020303" pitchFamily="18" charset="0"/>
                    <a:ea typeface="Times New Roman" panose="02020603050405020304" pitchFamily="18" charset="0"/>
                  </a:rPr>
                  <a:t> формулу</a:t>
                </a:r>
                <a:r>
                  <a:rPr lang="ru-RU" sz="2400" dirty="0">
                    <a:latin typeface="Georgia" panose="02040502050405020303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algn="just">
                  <a:spcAft>
                    <a:spcPts val="0"/>
                  </a:spcAft>
                </a:pPr>
                <a:endParaRPr lang="ru-RU" sz="2400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MS Mincho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uk-UA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MS Mincho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uk-UA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 panose="02020603050405020304" pitchFamily="18" charset="0"/>
                            </a:rPr>
                            <m:t>(</m:t>
                          </m:r>
                          <m:bar>
                            <m:barPr>
                              <m:pos m:val="top"/>
                              <m:ctrlPr>
                                <a:rPr lang="uk-UA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MS Mincho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e>
                          </m:ba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uk-UA" sz="2400" dirty="0" smtClean="0">
                  <a:effectLst/>
                  <a:latin typeface="Times New Roman" panose="02020603050405020304" pitchFamily="18" charset="0"/>
                  <a:ea typeface="MS Mincho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де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uk-UA" sz="24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</m:bar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 - </a:t>
                </a:r>
                <a:r>
                  <a:rPr lang="ru-RU" sz="2400" dirty="0" err="1">
                    <a:latin typeface="Times New Roman" panose="02020603050405020304" pitchFamily="18" charset="0"/>
                    <a:ea typeface="MS Mincho"/>
                  </a:rPr>
                  <a:t>середній</a:t>
                </a: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ea typeface="MS Mincho"/>
                  </a:rPr>
                  <a:t>коефіцієнт</a:t>
                </a: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 темпу </a:t>
                </a:r>
                <a:r>
                  <a:rPr lang="ru-RU" sz="2400" dirty="0" err="1" smtClean="0">
                    <a:latin typeface="Times New Roman" panose="02020603050405020304" pitchFamily="18" charset="0"/>
                    <a:ea typeface="MS Mincho"/>
                  </a:rPr>
                  <a:t>зростання</a:t>
                </a:r>
                <a:endParaRPr lang="ru-RU" sz="2400" dirty="0" smtClean="0">
                  <a:latin typeface="Times New Roman" panose="02020603050405020304" pitchFamily="18" charset="0"/>
                  <a:ea typeface="MS Mincho"/>
                </a:endParaRPr>
              </a:p>
              <a:p>
                <a:pPr algn="just">
                  <a:spcAft>
                    <a:spcPts val="0"/>
                  </a:spcAft>
                </a:pPr>
                <a:endParaRPr lang="ru-RU" sz="2400" dirty="0" smtClean="0">
                  <a:latin typeface="Times New Roman" panose="02020603050405020304" pitchFamily="18" charset="0"/>
                  <a:ea typeface="MS Mincho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2400" dirty="0" err="1" smtClean="0">
                    <a:latin typeface="Times New Roman" panose="02020603050405020304" pitchFamily="18" charset="0"/>
                    <a:ea typeface="MS Mincho"/>
                  </a:rPr>
                  <a:t>Розрахуємо</a:t>
                </a:r>
                <a:r>
                  <a:rPr lang="ru-RU" sz="2400" dirty="0" smtClean="0"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ea typeface="MS Mincho"/>
                  </a:rPr>
                  <a:t>прогнозне</a:t>
                </a: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ea typeface="MS Mincho"/>
                  </a:rPr>
                  <a:t>значення</a:t>
                </a: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 ВНП </a:t>
                </a:r>
                <a:r>
                  <a:rPr lang="ru-RU" sz="2400" dirty="0" err="1">
                    <a:latin typeface="Times New Roman" panose="02020603050405020304" pitchFamily="18" charset="0"/>
                    <a:ea typeface="MS Mincho"/>
                  </a:rPr>
                  <a:t>країни</a:t>
                </a: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 на 2022 </a:t>
                </a:r>
                <a:r>
                  <a:rPr lang="ru-RU" sz="2400" dirty="0" err="1">
                    <a:latin typeface="Times New Roman" panose="02020603050405020304" pitchFamily="18" charset="0"/>
                    <a:ea typeface="MS Mincho"/>
                  </a:rPr>
                  <a:t>рік</a:t>
                </a: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: </a:t>
                </a:r>
                <a:endParaRPr lang="uk-UA" sz="2400" dirty="0">
                  <a:latin typeface="Times New Roman" panose="02020603050405020304" pitchFamily="18" charset="0"/>
                  <a:ea typeface="MS Mincho"/>
                </a:endParaRPr>
              </a:p>
              <a:p>
                <a:pPr algn="ctr">
                  <a:spcAft>
                    <a:spcPts val="0"/>
                  </a:spcAft>
                </a:pPr>
                <a:endParaRPr lang="ru-RU" sz="2400" dirty="0" smtClean="0">
                  <a:latin typeface="Times New Roman" panose="02020603050405020304" pitchFamily="18" charset="0"/>
                  <a:ea typeface="MS Mincho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2400" dirty="0">
                    <a:latin typeface="Times New Roman" panose="02020603050405020304" pitchFamily="18" charset="0"/>
                    <a:ea typeface="MS Mincho"/>
                  </a:rPr>
                  <a:t>Y</a:t>
                </a:r>
                <a:r>
                  <a:rPr lang="ru-RU" sz="2400" baseline="-25000" dirty="0">
                    <a:effectLst/>
                    <a:latin typeface="Times New Roman" panose="02020603050405020304" pitchFamily="18" charset="0"/>
                    <a:ea typeface="MS Mincho"/>
                  </a:rPr>
                  <a:t>2022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MS Mincho"/>
                  </a:rPr>
                  <a:t> = Y</a:t>
                </a:r>
                <a:r>
                  <a:rPr lang="ru-RU" sz="2400" baseline="-25000" dirty="0">
                    <a:effectLst/>
                    <a:latin typeface="Times New Roman" panose="02020603050405020304" pitchFamily="18" charset="0"/>
                    <a:ea typeface="MS Mincho"/>
                  </a:rPr>
                  <a:t>2021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MS Mincho"/>
                        <a:cs typeface="Times New Roman" panose="02020603050405020304" pitchFamily="18" charset="0"/>
                      </a:rPr>
                      <m:t>∙</m:t>
                    </m:r>
                    <m:bar>
                      <m:barPr>
                        <m:pos m:val="top"/>
                        <m:ctrlPr>
                          <a:rPr lang="uk-UA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</m:bar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MS Mincho"/>
                  </a:rPr>
                  <a:t> =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MS Mincho"/>
                  </a:rPr>
                  <a:t>573,5 </a:t>
                </a:r>
                <a14:m>
                  <m:oMath xmlns:m="http://schemas.openxmlformats.org/officeDocument/2006/math"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MS Mincho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MS Mincho"/>
                  </a:rPr>
                  <a:t> 1,029 = </a:t>
                </a:r>
                <a:r>
                  <a:rPr lang="ru-RU" sz="2400" dirty="0" smtClean="0">
                    <a:effectLst/>
                    <a:latin typeface="Times New Roman" panose="02020603050405020304" pitchFamily="18" charset="0"/>
                    <a:ea typeface="MS Mincho"/>
                  </a:rPr>
                  <a:t>590,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MS Mincho"/>
                  </a:rPr>
                  <a:t>2</a:t>
                </a:r>
                <a:endParaRPr lang="uk-UA" sz="2400" i="1" dirty="0"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кут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12" y="519832"/>
                <a:ext cx="10594848" cy="4709174"/>
              </a:xfrm>
              <a:prstGeom prst="rect">
                <a:avLst/>
              </a:prstGeom>
              <a:blipFill>
                <a:blip r:embed="rId2"/>
                <a:stretch>
                  <a:fillRect l="-1151" t="-1294" b="-194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8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43712" y="437536"/>
            <a:ext cx="1059484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Методи екстраполяції</a:t>
            </a:r>
          </a:p>
          <a:p>
            <a:pPr indent="292100" algn="just">
              <a:spcAft>
                <a:spcPts val="0"/>
              </a:spcAft>
            </a:pPr>
            <a:endParaRPr lang="uk-UA" sz="2400" b="1" i="1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2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Таблиця</a:t>
            </a:r>
            <a:r>
              <a:rPr lang="ru-RU" sz="22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1. </a:t>
            </a:r>
            <a:r>
              <a:rPr lang="ru-RU" sz="22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Рівень</a:t>
            </a:r>
            <a:r>
              <a:rPr lang="ru-RU" sz="22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безробіття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молоді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в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Україні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за 2008-2012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рр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.,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тисяч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осіб</a:t>
            </a:r>
            <a:endParaRPr lang="uk-UA" sz="2200" i="1" dirty="0"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463555"/>
              </p:ext>
            </p:extLst>
          </p:nvPr>
        </p:nvGraphicFramePr>
        <p:xfrm>
          <a:off x="743712" y="1965960"/>
          <a:ext cx="4144904" cy="417880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072452">
                  <a:extLst>
                    <a:ext uri="{9D8B030D-6E8A-4147-A177-3AD203B41FA5}">
                      <a16:colId xmlns:a16="http://schemas.microsoft.com/office/drawing/2014/main" val="2027957619"/>
                    </a:ext>
                  </a:extLst>
                </a:gridCol>
                <a:gridCol w="2072452">
                  <a:extLst>
                    <a:ext uri="{9D8B030D-6E8A-4147-A177-3AD203B41FA5}">
                      <a16:colId xmlns:a16="http://schemas.microsoft.com/office/drawing/2014/main" val="2107104679"/>
                    </a:ext>
                  </a:extLst>
                </a:gridCol>
              </a:tblGrid>
              <a:tr h="125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 err="1">
                          <a:effectLst/>
                          <a:latin typeface="Georgia" panose="02040502050405020303" pitchFamily="18" charset="0"/>
                        </a:rPr>
                        <a:t>Рік</a:t>
                      </a:r>
                      <a:endParaRPr lang="uk-UA" sz="2000" b="1" kern="1200" dirty="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 err="1">
                          <a:effectLst/>
                          <a:latin typeface="Georgia" panose="02040502050405020303" pitchFamily="18" charset="0"/>
                        </a:rPr>
                        <a:t>Показник</a:t>
                      </a:r>
                      <a:endParaRPr lang="uk-UA" sz="2000" b="1" kern="1200" dirty="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3984878"/>
                  </a:ext>
                </a:extLst>
              </a:tr>
              <a:tr h="584943">
                <a:tc>
                  <a:txBody>
                    <a:bodyPr/>
                    <a:lstStyle/>
                    <a:p>
                      <a:pPr marL="201930" indent="-180340" algn="ctr">
                        <a:spcAft>
                          <a:spcPts val="0"/>
                        </a:spcAft>
                      </a:pPr>
                      <a:r>
                        <a:rPr lang="ru-RU" sz="2000" kern="1200">
                          <a:effectLst/>
                          <a:latin typeface="Georgia" panose="02040502050405020303" pitchFamily="18" charset="0"/>
                        </a:rPr>
                        <a:t>2008</a:t>
                      </a:r>
                      <a:endParaRPr lang="uk-UA" sz="2000" b="1" kern="120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0505">
                        <a:spcAft>
                          <a:spcPts val="0"/>
                        </a:spcAft>
                      </a:pPr>
                      <a:r>
                        <a:rPr lang="ru-RU" sz="2000" kern="1200">
                          <a:effectLst/>
                          <a:latin typeface="Georgia" panose="02040502050405020303" pitchFamily="18" charset="0"/>
                        </a:rPr>
                        <a:t>260,7</a:t>
                      </a:r>
                      <a:endParaRPr lang="uk-UA" sz="2000" b="1" kern="120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6262535"/>
                  </a:ext>
                </a:extLst>
              </a:tr>
              <a:tr h="584943">
                <a:tc>
                  <a:txBody>
                    <a:bodyPr/>
                    <a:lstStyle/>
                    <a:p>
                      <a:pPr marL="201930" indent="-180340" 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  <a:latin typeface="Georgia" panose="02040502050405020303" pitchFamily="18" charset="0"/>
                        </a:rPr>
                        <a:t>2009</a:t>
                      </a:r>
                      <a:endParaRPr lang="uk-UA" sz="2000" b="1" kern="1200" dirty="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0505">
                        <a:spcAft>
                          <a:spcPts val="0"/>
                        </a:spcAft>
                      </a:pPr>
                      <a:r>
                        <a:rPr lang="ru-RU" sz="2000" kern="1200">
                          <a:effectLst/>
                          <a:latin typeface="Georgia" panose="02040502050405020303" pitchFamily="18" charset="0"/>
                        </a:rPr>
                        <a:t>276,2</a:t>
                      </a:r>
                      <a:endParaRPr lang="uk-UA" sz="2000" b="1" kern="120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7486550"/>
                  </a:ext>
                </a:extLst>
              </a:tr>
              <a:tr h="584943">
                <a:tc>
                  <a:txBody>
                    <a:bodyPr/>
                    <a:lstStyle/>
                    <a:p>
                      <a:pPr marL="201930" indent="-180340" algn="ctr">
                        <a:spcAft>
                          <a:spcPts val="0"/>
                        </a:spcAft>
                      </a:pPr>
                      <a:r>
                        <a:rPr lang="ru-RU" sz="2000" kern="1200">
                          <a:effectLst/>
                          <a:latin typeface="Georgia" panose="02040502050405020303" pitchFamily="18" charset="0"/>
                        </a:rPr>
                        <a:t>2010</a:t>
                      </a:r>
                      <a:endParaRPr lang="uk-UA" sz="2000" b="1" kern="120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0505">
                        <a:spcAft>
                          <a:spcPts val="0"/>
                        </a:spcAft>
                      </a:pPr>
                      <a:r>
                        <a:rPr lang="ru-RU" sz="2000" kern="1200">
                          <a:effectLst/>
                          <a:latin typeface="Georgia" panose="02040502050405020303" pitchFamily="18" charset="0"/>
                        </a:rPr>
                        <a:t>286,3</a:t>
                      </a:r>
                      <a:endParaRPr lang="uk-UA" sz="2000" b="1" kern="120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2143266"/>
                  </a:ext>
                </a:extLst>
              </a:tr>
              <a:tr h="584943">
                <a:tc>
                  <a:txBody>
                    <a:bodyPr/>
                    <a:lstStyle/>
                    <a:p>
                      <a:pPr marL="201930" indent="-180340" algn="ctr">
                        <a:spcAft>
                          <a:spcPts val="0"/>
                        </a:spcAft>
                      </a:pPr>
                      <a:r>
                        <a:rPr lang="ru-RU" sz="2000" kern="1200">
                          <a:effectLst/>
                          <a:latin typeface="Georgia" panose="02040502050405020303" pitchFamily="18" charset="0"/>
                        </a:rPr>
                        <a:t>2011</a:t>
                      </a:r>
                      <a:endParaRPr lang="uk-UA" sz="2000" b="1" kern="120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0505">
                        <a:spcAft>
                          <a:spcPts val="0"/>
                        </a:spcAft>
                      </a:pPr>
                      <a:r>
                        <a:rPr lang="ru-RU" sz="2000" kern="1200">
                          <a:effectLst/>
                          <a:latin typeface="Georgia" panose="02040502050405020303" pitchFamily="18" charset="0"/>
                        </a:rPr>
                        <a:t>324</a:t>
                      </a:r>
                      <a:endParaRPr lang="uk-UA" sz="2000" b="1" kern="120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6391273"/>
                  </a:ext>
                </a:extLst>
              </a:tr>
              <a:tr h="584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  <a:latin typeface="Georgia" panose="02040502050405020303" pitchFamily="18" charset="0"/>
                        </a:rPr>
                        <a:t>2012</a:t>
                      </a:r>
                      <a:endParaRPr lang="uk-UA" sz="2000" b="1" kern="1200" dirty="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0505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  <a:latin typeface="Georgia" panose="02040502050405020303" pitchFamily="18" charset="0"/>
                        </a:rPr>
                        <a:t>283,4</a:t>
                      </a:r>
                      <a:endParaRPr lang="uk-UA" sz="2000" b="1" kern="1200" dirty="0">
                        <a:solidFill>
                          <a:schemeClr val="lt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9379016"/>
                  </a:ext>
                </a:extLst>
              </a:tr>
            </a:tbl>
          </a:graphicData>
        </a:graphic>
      </p:graphicFrame>
      <p:sp>
        <p:nvSpPr>
          <p:cNvPr id="4" name="Прямокутник 3"/>
          <p:cNvSpPr/>
          <p:nvPr/>
        </p:nvSpPr>
        <p:spPr>
          <a:xfrm>
            <a:off x="5242560" y="2295142"/>
            <a:ext cx="66263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Використовуючи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дані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2008-2010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років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розрахувати</a:t>
            </a:r>
            <a:r>
              <a:rPr lang="ru-RU" sz="20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середні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показники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ряду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динаміки</a:t>
            </a:r>
            <a:r>
              <a:rPr lang="ru-RU" sz="20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а)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середній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абсолютний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приріст</a:t>
            </a:r>
            <a:endParaRPr lang="ru-RU" sz="20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б)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середньорічний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темп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зростання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</a:p>
          <a:p>
            <a:endParaRPr lang="ru-RU" sz="20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ru-RU" sz="20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Побудувати</a:t>
            </a:r>
            <a:r>
              <a:rPr lang="ru-RU" sz="20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прогноз на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наступні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2 роки за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середнього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абсолютного приросту та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середньорічного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темпу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зростання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. </a:t>
            </a:r>
            <a:endParaRPr lang="ru-RU" sz="20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endParaRPr lang="ru-RU" sz="20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ru-RU" sz="20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Результати</a:t>
            </a:r>
            <a:r>
              <a:rPr lang="ru-RU" sz="20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розрахунків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звести</a:t>
            </a:r>
            <a:r>
              <a:rPr lang="ru-RU" sz="20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в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Таблиці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2 та </a:t>
            </a:r>
            <a:r>
              <a:rPr lang="ru-RU" sz="20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порівняти</a:t>
            </a:r>
            <a:r>
              <a:rPr lang="ru-RU" sz="20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з </a:t>
            </a:r>
            <a:r>
              <a:rPr lang="ru-RU" sz="20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фактичними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даними</a:t>
            </a:r>
            <a:r>
              <a:rPr lang="ru-RU" sz="20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Зробити</a:t>
            </a:r>
            <a:r>
              <a:rPr lang="ru-RU" sz="20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висновки</a:t>
            </a:r>
            <a:r>
              <a:rPr lang="ru-RU" sz="20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. </a:t>
            </a:r>
            <a:endParaRPr lang="uk-UA" sz="2000" dirty="0"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43712" y="437536"/>
            <a:ext cx="10594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Методи екстраполяції</a:t>
            </a:r>
          </a:p>
          <a:p>
            <a:pPr indent="292100" algn="just">
              <a:spcAft>
                <a:spcPts val="0"/>
              </a:spcAft>
            </a:pPr>
            <a:endParaRPr lang="uk-UA" sz="2400" b="1" i="1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292100" algn="just">
              <a:spcAft>
                <a:spcPts val="0"/>
              </a:spcAft>
            </a:pPr>
            <a:endParaRPr lang="uk-UA" sz="2400" b="1" i="1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Таблиця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2.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Оцінка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якості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прогнозу,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складеного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на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основі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середнього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абсолютного 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приросту та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середньорічного</a:t>
            </a:r>
            <a:r>
              <a:rPr lang="ru-RU" sz="2200" dirty="0">
                <a:latin typeface="Georgia" panose="02040502050405020303" pitchFamily="18" charset="0"/>
                <a:ea typeface="Times New Roman" panose="02020603050405020304" pitchFamily="18" charset="0"/>
              </a:rPr>
              <a:t> темпу </a:t>
            </a:r>
            <a:r>
              <a:rPr lang="ru-RU" sz="22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зростання</a:t>
            </a:r>
            <a:endParaRPr lang="uk-UA" sz="2200" i="1" dirty="0"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778657"/>
              </p:ext>
            </p:extLst>
          </p:nvPr>
        </p:nvGraphicFramePr>
        <p:xfrm>
          <a:off x="813816" y="2523742"/>
          <a:ext cx="10881360" cy="323393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986418">
                  <a:extLst>
                    <a:ext uri="{9D8B030D-6E8A-4147-A177-3AD203B41FA5}">
                      <a16:colId xmlns:a16="http://schemas.microsoft.com/office/drawing/2014/main" val="502046686"/>
                    </a:ext>
                  </a:extLst>
                </a:gridCol>
                <a:gridCol w="1040243">
                  <a:extLst>
                    <a:ext uri="{9D8B030D-6E8A-4147-A177-3AD203B41FA5}">
                      <a16:colId xmlns:a16="http://schemas.microsoft.com/office/drawing/2014/main" val="1463638930"/>
                    </a:ext>
                  </a:extLst>
                </a:gridCol>
                <a:gridCol w="1396144">
                  <a:extLst>
                    <a:ext uri="{9D8B030D-6E8A-4147-A177-3AD203B41FA5}">
                      <a16:colId xmlns:a16="http://schemas.microsoft.com/office/drawing/2014/main" val="953814964"/>
                    </a:ext>
                  </a:extLst>
                </a:gridCol>
                <a:gridCol w="1036948">
                  <a:extLst>
                    <a:ext uri="{9D8B030D-6E8A-4147-A177-3AD203B41FA5}">
                      <a16:colId xmlns:a16="http://schemas.microsoft.com/office/drawing/2014/main" val="189271308"/>
                    </a:ext>
                  </a:extLst>
                </a:gridCol>
                <a:gridCol w="1413721">
                  <a:extLst>
                    <a:ext uri="{9D8B030D-6E8A-4147-A177-3AD203B41FA5}">
                      <a16:colId xmlns:a16="http://schemas.microsoft.com/office/drawing/2014/main" val="1820092151"/>
                    </a:ext>
                  </a:extLst>
                </a:gridCol>
                <a:gridCol w="306471">
                  <a:extLst>
                    <a:ext uri="{9D8B030D-6E8A-4147-A177-3AD203B41FA5}">
                      <a16:colId xmlns:a16="http://schemas.microsoft.com/office/drawing/2014/main" val="2140128159"/>
                    </a:ext>
                  </a:extLst>
                </a:gridCol>
                <a:gridCol w="1205012">
                  <a:extLst>
                    <a:ext uri="{9D8B030D-6E8A-4147-A177-3AD203B41FA5}">
                      <a16:colId xmlns:a16="http://schemas.microsoft.com/office/drawing/2014/main" val="2784567332"/>
                    </a:ext>
                  </a:extLst>
                </a:gridCol>
                <a:gridCol w="1396144">
                  <a:extLst>
                    <a:ext uri="{9D8B030D-6E8A-4147-A177-3AD203B41FA5}">
                      <a16:colId xmlns:a16="http://schemas.microsoft.com/office/drawing/2014/main" val="1632974901"/>
                    </a:ext>
                  </a:extLst>
                </a:gridCol>
                <a:gridCol w="1079788">
                  <a:extLst>
                    <a:ext uri="{9D8B030D-6E8A-4147-A177-3AD203B41FA5}">
                      <a16:colId xmlns:a16="http://schemas.microsoft.com/office/drawing/2014/main" val="801664076"/>
                    </a:ext>
                  </a:extLst>
                </a:gridCol>
                <a:gridCol w="1020471">
                  <a:extLst>
                    <a:ext uri="{9D8B030D-6E8A-4147-A177-3AD203B41FA5}">
                      <a16:colId xmlns:a16="http://schemas.microsoft.com/office/drawing/2014/main" val="1475740791"/>
                    </a:ext>
                  </a:extLst>
                </a:gridCol>
              </a:tblGrid>
              <a:tr h="82574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 dirty="0" smtClean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Georgia" panose="02040502050405020303" pitchFamily="18" charset="0"/>
                        </a:rPr>
                        <a:t>Середній </a:t>
                      </a: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абсолютний приріст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 dirty="0" smtClean="0">
                        <a:effectLst/>
                        <a:latin typeface="Georgia" panose="02040502050405020303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Georgia" panose="02040502050405020303" pitchFamily="18" charset="0"/>
                        </a:rPr>
                        <a:t>Середній </a:t>
                      </a: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темп зростання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969756"/>
                  </a:ext>
                </a:extLst>
              </a:tr>
              <a:tr h="4506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Відхилення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Відхилення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914078"/>
                  </a:ext>
                </a:extLst>
              </a:tr>
              <a:tr h="4506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Факт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Прогноз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Georgia" panose="02040502050405020303" pitchFamily="18" charset="0"/>
                        </a:rPr>
                        <a:t>Абс</a:t>
                      </a: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.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%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Факт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Прогноз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Georgia" panose="02040502050405020303" pitchFamily="18" charset="0"/>
                        </a:rPr>
                        <a:t>Абс</a:t>
                      </a: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.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%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8210170"/>
                  </a:ext>
                </a:extLst>
              </a:tr>
              <a:tr h="4506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2011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9931026"/>
                  </a:ext>
                </a:extLst>
              </a:tr>
              <a:tr h="4466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Georgia" panose="02040502050405020303" pitchFamily="18" charset="0"/>
                        </a:rPr>
                        <a:t>2012</a:t>
                      </a: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7123628"/>
                  </a:ext>
                </a:extLst>
              </a:tr>
              <a:tr h="45064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Середнє значення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r>
                        <a:rPr lang="ru-RU" sz="20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r>
                        <a:rPr lang="uk-UA" sz="2000" dirty="0" smtClean="0">
                          <a:effectLst/>
                          <a:latin typeface="Georgia" panose="02040502050405020303" pitchFamily="18" charset="0"/>
                        </a:rPr>
                        <a:t>Середнє значення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547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97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12174</TotalTime>
  <Words>586</Words>
  <Application>Microsoft Office PowerPoint</Application>
  <PresentationFormat>Широкий екран</PresentationFormat>
  <Paragraphs>142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Georgia</vt:lpstr>
      <vt:lpstr>MS Mincho</vt:lpstr>
      <vt:lpstr>Symbol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Nikolay Kyrychek</dc:creator>
  <cp:lastModifiedBy>Nikolay Kyrychek</cp:lastModifiedBy>
  <cp:revision>134</cp:revision>
  <dcterms:created xsi:type="dcterms:W3CDTF">2021-09-13T09:10:54Z</dcterms:created>
  <dcterms:modified xsi:type="dcterms:W3CDTF">2023-10-17T08:35:03Z</dcterms:modified>
</cp:coreProperties>
</file>