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0" r:id="rId14"/>
    <p:sldId id="268" r:id="rId15"/>
    <p:sldId id="270" r:id="rId16"/>
    <p:sldId id="269" r:id="rId17"/>
    <p:sldId id="272" r:id="rId18"/>
    <p:sldId id="273" r:id="rId19"/>
    <p:sldId id="274" r:id="rId20"/>
    <p:sldId id="275" r:id="rId21"/>
    <p:sldId id="292" r:id="rId22"/>
    <p:sldId id="298" r:id="rId23"/>
    <p:sldId id="293" r:id="rId24"/>
    <p:sldId id="294" r:id="rId25"/>
    <p:sldId id="291" r:id="rId26"/>
    <p:sldId id="297" r:id="rId27"/>
    <p:sldId id="295" r:id="rId28"/>
    <p:sldId id="296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9" r:id="rId44"/>
  </p:sldIdLst>
  <p:sldSz cx="9144000" cy="6858000" type="screen4x3"/>
  <p:notesSz cx="7053263" cy="9309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Система органів зовнішніх зносин</a:t>
            </a:r>
            <a:endParaRPr lang="en-GB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 algn="l">
              <a:spcAft>
                <a:spcPts val="0"/>
              </a:spcAft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</a:rPr>
              <a:t>1. Система органів зовнішніх зносин.</a:t>
            </a:r>
            <a:endParaRPr lang="en-GB" dirty="0"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</a:rPr>
              <a:t>2. Центральні (внутрішні) органи зовнішніх зносин: конституційні та спеціалізовані.</a:t>
            </a:r>
            <a:endParaRPr lang="en-GB" dirty="0"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</a:rPr>
              <a:t>3. Закордонні органи зовнішніх зносин: постійні та тимчасові.</a:t>
            </a:r>
            <a:endParaRPr lang="en-GB" dirty="0">
              <a:latin typeface="Times New Roman"/>
              <a:ea typeface="Times New Roman"/>
            </a:endParaRPr>
          </a:p>
          <a:p>
            <a:pPr algn="l"/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/>
              <a:t>Затвердження рішень про надання та одержання позик і економічної допомоги держав, </a:t>
            </a:r>
            <a:r>
              <a:rPr lang="uk-UA" dirty="0" err="1"/>
              <a:t>МО</a:t>
            </a:r>
            <a:r>
              <a:rPr lang="uk-UA" dirty="0"/>
              <a:t>, банків</a:t>
            </a:r>
            <a:endParaRPr lang="en-GB" dirty="0"/>
          </a:p>
          <a:p>
            <a:pPr lvl="0"/>
            <a:r>
              <a:rPr lang="uk-UA" dirty="0"/>
              <a:t>Схвалення рішення про надання військової допомоги іншим державам, про направлення підрозділів ЗСУ до іноземної держави чи про допуск підрозділів ЗС інших держав на територію України</a:t>
            </a:r>
            <a:endParaRPr lang="en-GB" dirty="0"/>
          </a:p>
          <a:p>
            <a:r>
              <a:rPr lang="uk-UA" dirty="0"/>
              <a:t>Ратифікація та денонсація міжнародних договорів</a:t>
            </a:r>
            <a:endParaRPr lang="en-GB" dirty="0"/>
          </a:p>
          <a:p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Повноваження Парламенту</a:t>
            </a:r>
            <a:br>
              <a:rPr lang="uk-UA" dirty="0"/>
            </a:br>
            <a:r>
              <a:rPr lang="uk-UA" dirty="0"/>
              <a:t>(ст. 85 Конституції)_2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Вперше – 1.01.1589 р. (згідно з Ж.</a:t>
            </a:r>
            <a:r>
              <a:rPr lang="uk-UA" dirty="0" err="1"/>
              <a:t>Камбоном</a:t>
            </a:r>
            <a:r>
              <a:rPr lang="uk-UA" dirty="0"/>
              <a:t>)</a:t>
            </a:r>
          </a:p>
          <a:p>
            <a:r>
              <a:rPr lang="uk-UA" dirty="0"/>
              <a:t>Секретар Луї де </a:t>
            </a:r>
            <a:r>
              <a:rPr lang="uk-UA" dirty="0" err="1"/>
              <a:t>Револь</a:t>
            </a:r>
            <a:r>
              <a:rPr lang="uk-UA" dirty="0"/>
              <a:t> (при королі </a:t>
            </a:r>
            <a:r>
              <a:rPr lang="uk-UA" dirty="0" err="1"/>
              <a:t>Анрі</a:t>
            </a:r>
            <a:r>
              <a:rPr lang="uk-UA" dirty="0"/>
              <a:t> ІІІ)</a:t>
            </a:r>
          </a:p>
          <a:p>
            <a:endParaRPr lang="uk-UA" dirty="0"/>
          </a:p>
          <a:p>
            <a:r>
              <a:rPr lang="uk-UA" dirty="0" err="1"/>
              <a:t>Дж.Беррідж</a:t>
            </a:r>
            <a:r>
              <a:rPr lang="uk-UA" dirty="0"/>
              <a:t>: 1626 р., кардинал </a:t>
            </a:r>
            <a:r>
              <a:rPr lang="uk-UA" dirty="0" err="1"/>
              <a:t>Рішельє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Міністерство закордонних справ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Cardinal Armand Jean du Plessis de Richelieu </a:t>
            </a:r>
            <a:r>
              <a:rPr lang="uk-UA" dirty="0"/>
              <a:t>(1585-1642)</a:t>
            </a:r>
            <a:endParaRPr lang="en-GB" dirty="0"/>
          </a:p>
        </p:txBody>
      </p:sp>
      <p:pic>
        <p:nvPicPr>
          <p:cNvPr id="1026" name="Picture 2" descr="https://www.theamericanconservative.com/wp-content/uploads/2017/02/Cardinal-Richelieu-554x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7" y="1458393"/>
            <a:ext cx="7643834" cy="4829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4FA5BC-EDA0-403A-B334-57E9992EB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Arial" pitchFamily="34" charset="0"/>
                <a:cs typeface="Arial" pitchFamily="34" charset="0"/>
              </a:rPr>
              <a:t>Заснував перше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МЗС</a:t>
            </a:r>
            <a:r>
              <a:rPr lang="uk-UA" dirty="0">
                <a:latin typeface="Arial" pitchFamily="34" charset="0"/>
                <a:cs typeface="Arial" pitchFamily="34" charset="0"/>
              </a:rPr>
              <a:t> у 1626 р.</a:t>
            </a:r>
          </a:p>
          <a:p>
            <a:pPr lvl="1"/>
            <a:r>
              <a:rPr lang="uk-UA" dirty="0">
                <a:latin typeface="Arial" pitchFamily="34" charset="0"/>
                <a:cs typeface="Arial" pitchFamily="34" charset="0"/>
              </a:rPr>
              <a:t>Об</a:t>
            </a:r>
            <a:r>
              <a:rPr lang="en-US" dirty="0">
                <a:latin typeface="Arial" pitchFamily="34" charset="0"/>
                <a:cs typeface="Arial" pitchFamily="34" charset="0"/>
              </a:rPr>
              <a:t>’</a:t>
            </a:r>
            <a:r>
              <a:rPr lang="uk-UA" dirty="0">
                <a:latin typeface="Arial" pitchFamily="34" charset="0"/>
                <a:cs typeface="Arial" pitchFamily="34" charset="0"/>
              </a:rPr>
              <a:t>єднання функцій різних секретарів</a:t>
            </a:r>
          </a:p>
          <a:p>
            <a:pPr lvl="1"/>
            <a:r>
              <a:rPr lang="uk-UA" dirty="0">
                <a:latin typeface="Arial" pitchFamily="34" charset="0"/>
                <a:cs typeface="Arial" pitchFamily="34" charset="0"/>
              </a:rPr>
              <a:t>Формування єдиної бюрократії</a:t>
            </a:r>
          </a:p>
          <a:p>
            <a:pPr lvl="1"/>
            <a:endParaRPr lang="uk-UA" dirty="0">
              <a:latin typeface="Arial" pitchFamily="34" charset="0"/>
              <a:cs typeface="Arial" pitchFamily="34" charset="0"/>
            </a:endParaRP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Ідея постійних переговорів</a:t>
            </a:r>
          </a:p>
          <a:p>
            <a:pPr lvl="1"/>
            <a:r>
              <a:rPr lang="uk-UA" dirty="0">
                <a:latin typeface="Arial" pitchFamily="34" charset="0"/>
                <a:cs typeface="Arial" pitchFamily="34" charset="0"/>
              </a:rPr>
              <a:t>Дипломати</a:t>
            </a:r>
          </a:p>
          <a:p>
            <a:pPr lvl="1"/>
            <a:r>
              <a:rPr lang="uk-UA" dirty="0">
                <a:latin typeface="Arial" pitchFamily="34" charset="0"/>
                <a:cs typeface="Arial" pitchFamily="34" charset="0"/>
              </a:rPr>
              <a:t>Військові аташе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0F0EFF-0EB2-4340-A9C8-A53C6462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Рішельє: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0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Foreign Office – 1782</a:t>
            </a:r>
          </a:p>
          <a:p>
            <a:r>
              <a:rPr lang="en-US" dirty="0"/>
              <a:t>Department of State – 1789</a:t>
            </a:r>
          </a:p>
          <a:p>
            <a:r>
              <a:rPr lang="uk-UA" dirty="0"/>
              <a:t>Китай, Японія, Туреччина – середина ХІХ ст.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Affairs Canada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2F2153-AAF9-475C-AE1E-2E7351CC7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501"/>
            <a:ext cx="9036496" cy="5641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C2C24-25D5-483F-B111-413C6DB49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779"/>
            <a:ext cx="9144000" cy="64727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C8CE4-9064-4E46-BB85-EE5CF336C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30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543956" cy="5090944"/>
          </a:xfrm>
        </p:spPr>
        <p:txBody>
          <a:bodyPr>
            <a:normAutofit/>
          </a:bodyPr>
          <a:lstStyle/>
          <a:p>
            <a:pPr lvl="0"/>
            <a:r>
              <a:rPr lang="uk-UA" dirty="0"/>
              <a:t>Рекомендації щодо зовнішньої політики та їх втілення</a:t>
            </a:r>
            <a:endParaRPr lang="en-GB" dirty="0"/>
          </a:p>
          <a:p>
            <a:pPr lvl="0"/>
            <a:r>
              <a:rPr lang="uk-UA" dirty="0"/>
              <a:t>Координація політики</a:t>
            </a:r>
            <a:endParaRPr lang="en-GB" dirty="0"/>
          </a:p>
          <a:p>
            <a:pPr lvl="0"/>
            <a:r>
              <a:rPr lang="uk-UA" dirty="0"/>
              <a:t>Зв’язок з дипломатами інших держав у себе вдома</a:t>
            </a:r>
            <a:endParaRPr lang="en-GB" dirty="0"/>
          </a:p>
          <a:p>
            <a:pPr lvl="0"/>
            <a:r>
              <a:rPr lang="uk-UA" dirty="0"/>
              <a:t>Підбір персоналу та підтримка місій за кордоном</a:t>
            </a:r>
            <a:endParaRPr lang="en-GB" dirty="0"/>
          </a:p>
          <a:p>
            <a:pPr lvl="0"/>
            <a:r>
              <a:rPr lang="uk-UA" dirty="0"/>
              <a:t>Публічна дипломатія (Інформаційний департамент)</a:t>
            </a:r>
            <a:endParaRPr lang="en-US" dirty="0"/>
          </a:p>
          <a:p>
            <a:pPr lvl="1">
              <a:buNone/>
            </a:pPr>
            <a:r>
              <a:rPr lang="en-US" sz="1900" dirty="0"/>
              <a:t>	</a:t>
            </a:r>
            <a:r>
              <a:rPr lang="uk-UA" sz="1900" dirty="0"/>
              <a:t>Постанова КМ України “Про затвердження Положення про Міністерство закордонних справ України” від 30.03.2016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Функції МЗС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Львів</a:t>
            </a:r>
          </a:p>
          <a:p>
            <a:r>
              <a:rPr lang="uk-UA" dirty="0"/>
              <a:t>Ужгород</a:t>
            </a:r>
          </a:p>
          <a:p>
            <a:r>
              <a:rPr lang="uk-UA" dirty="0"/>
              <a:t>Одеса (+ </a:t>
            </a:r>
            <a:r>
              <a:rPr lang="uk-UA" dirty="0" err="1"/>
              <a:t>КП</a:t>
            </a:r>
            <a:r>
              <a:rPr lang="uk-UA" dirty="0"/>
              <a:t> в порту та аеропорту)</a:t>
            </a:r>
          </a:p>
          <a:p>
            <a:r>
              <a:rPr lang="uk-UA" dirty="0"/>
              <a:t>Сімферополь (Одеса)</a:t>
            </a:r>
          </a:p>
          <a:p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Представництва МЗС в регіонах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07051"/>
          </a:xfrm>
        </p:spPr>
        <p:txBody>
          <a:bodyPr/>
          <a:lstStyle/>
          <a:p>
            <a:r>
              <a:rPr lang="uk-UA" dirty="0" err="1"/>
              <a:t>Ускладення</a:t>
            </a:r>
            <a:r>
              <a:rPr lang="uk-UA" dirty="0"/>
              <a:t> дипломатичних стосунків (після Відродження)</a:t>
            </a:r>
          </a:p>
          <a:p>
            <a:r>
              <a:rPr lang="uk-UA" dirty="0"/>
              <a:t>Розвиток міжнародних відносин</a:t>
            </a:r>
          </a:p>
          <a:p>
            <a:r>
              <a:rPr lang="uk-UA" dirty="0"/>
              <a:t>Поява демократичних режимів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Управління дипломатією: від імпровізації до процедури</a:t>
            </a:r>
            <a:endParaRPr lang="en-GB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/>
              <a:t>Посольства</a:t>
            </a:r>
          </a:p>
          <a:p>
            <a:pPr lvl="1"/>
            <a:r>
              <a:rPr lang="ru-RU" dirty="0" err="1"/>
              <a:t>Представництва</a:t>
            </a:r>
            <a:r>
              <a:rPr lang="ru-RU" dirty="0"/>
              <a:t> при МО</a:t>
            </a:r>
          </a:p>
          <a:p>
            <a:pPr lvl="1"/>
            <a:r>
              <a:rPr lang="ru-RU" dirty="0"/>
              <a:t>Консульства</a:t>
            </a:r>
          </a:p>
          <a:p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Закордонні органи зовнішніх зносин: постійні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3660A2-0E99-4A76-97B1-ADF4656BF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42437"/>
            <a:ext cx="2530624" cy="1227592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Посольство України на Кіпрі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E943A7-BE6B-4FC2-AB6A-2E74C2486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BA5A2-8373-4FC1-BDDF-E3882F2CE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" y="2204864"/>
            <a:ext cx="6999865" cy="4653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2C009C-5B7B-410A-871F-27B4E4F3B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000" y="0"/>
            <a:ext cx="474464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65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525C4E-B997-4C2B-A04C-E75F9BA65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872" y="0"/>
            <a:ext cx="6131024" cy="490066"/>
          </a:xfrm>
        </p:spPr>
        <p:txBody>
          <a:bodyPr>
            <a:normAutofit fontScale="90000"/>
          </a:bodyPr>
          <a:lstStyle/>
          <a:p>
            <a:r>
              <a:rPr lang="uk-UA" sz="2800" b="0" dirty="0"/>
              <a:t>Місія Палестини в Лондоні</a:t>
            </a:r>
            <a:endParaRPr lang="en-US" sz="2800" b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9882B3-7F66-46E7-BD62-B4ED916DF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5FB347-3210-4868-8772-0BAD2603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066"/>
            <a:ext cx="7823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56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2C8C0B-E21E-4265-AA12-5B5AC695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192" y="1481329"/>
            <a:ext cx="2843808" cy="1443615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uk-UA" sz="2400" dirty="0"/>
              <a:t>Постійне Представництво України при ООН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D20DC0-3846-4492-AB7B-68EBE9EEB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A3C2BE-1C1D-412D-91A4-B54121CA2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6" y="21885"/>
            <a:ext cx="618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16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2ACEB1-5B10-42D3-AC9B-E239CAE96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71" y="846138"/>
            <a:ext cx="3394720" cy="2379720"/>
          </a:xfrm>
        </p:spPr>
        <p:txBody>
          <a:bodyPr/>
          <a:lstStyle/>
          <a:p>
            <a:pPr marL="109728" indent="0">
              <a:buNone/>
            </a:pPr>
            <a:r>
              <a:rPr lang="uk-UA" dirty="0"/>
              <a:t>Консульство України в </a:t>
            </a:r>
            <a:r>
              <a:rPr lang="uk-UA" dirty="0" err="1"/>
              <a:t>Анталії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25F305-0C84-483D-BD17-54EA7E63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A6D75A-37EE-4ED7-8B22-6E77B93C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36" y="2564903"/>
            <a:ext cx="4772524" cy="4290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68B146-B157-4347-8C49-1757365D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398" y="2359"/>
            <a:ext cx="5178939" cy="371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62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74BEB2-1705-41CF-A125-7CA42F3CE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місії</a:t>
            </a:r>
            <a:endParaRPr lang="ru-RU" dirty="0"/>
          </a:p>
          <a:p>
            <a:pPr lvl="1"/>
            <a:r>
              <a:rPr lang="ru-RU" dirty="0" err="1"/>
              <a:t>Делегації</a:t>
            </a:r>
            <a:r>
              <a:rPr lang="ru-RU" dirty="0"/>
              <a:t> на </a:t>
            </a:r>
            <a:r>
              <a:rPr lang="ru-RU" dirty="0" err="1"/>
              <a:t>конференціях</a:t>
            </a:r>
            <a:endParaRPr lang="ru-RU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D47DD6-BEEA-4B11-80DC-117C8CAC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Закордонні органи зовнішніх зносин: тимчасові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39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6E43E4A-E973-42AE-93CB-4024C30B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914400"/>
          </a:xfrm>
        </p:spPr>
        <p:txBody>
          <a:bodyPr/>
          <a:lstStyle/>
          <a:p>
            <a:r>
              <a:rPr lang="uk-UA" dirty="0" err="1"/>
              <a:t>В.Зеленський</a:t>
            </a:r>
            <a:r>
              <a:rPr lang="uk-UA" dirty="0"/>
              <a:t> під час офіційного візиту до Сполученого Королівства (2020)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EA875C8-A243-4FC5-88E9-64AD35CC3CA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0" y="5943600"/>
            <a:ext cx="3974592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23CB3-EF2F-48F0-BDAD-9FE755C75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37" r="-3" b="-3"/>
          <a:stretch/>
        </p:blipFill>
        <p:spPr>
          <a:xfrm>
            <a:off x="914400" y="274320"/>
            <a:ext cx="7479792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8069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5C267A-E821-415F-A16D-2E416326F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23AD1E-8ABF-46B5-BEF4-471DD13BD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FEB4F-9A11-461C-B657-603FFCB63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3291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78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8527B5E-71A8-4B14-B9BB-15EA028B9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876800"/>
            <a:ext cx="8288672" cy="784448"/>
          </a:xfrm>
        </p:spPr>
        <p:txBody>
          <a:bodyPr/>
          <a:lstStyle/>
          <a:p>
            <a:r>
              <a:rPr lang="uk-UA" dirty="0" err="1"/>
              <a:t>П.Порошенко</a:t>
            </a:r>
            <a:r>
              <a:rPr lang="uk-UA" dirty="0"/>
              <a:t> в рамках </a:t>
            </a:r>
            <a:r>
              <a:rPr lang="uk-UA" dirty="0" err="1"/>
              <a:t>Азійсько</a:t>
            </a:r>
            <a:r>
              <a:rPr lang="uk-UA" dirty="0"/>
              <a:t>-Європейської зустрічі (</a:t>
            </a:r>
            <a:r>
              <a:rPr lang="en-US" dirty="0"/>
              <a:t>ASEM10</a:t>
            </a:r>
            <a:r>
              <a:rPr lang="uk-UA" dirty="0"/>
              <a:t>)</a:t>
            </a:r>
            <a:r>
              <a:rPr lang="en-US" dirty="0"/>
              <a:t> </a:t>
            </a:r>
            <a:r>
              <a:rPr lang="uk-UA" dirty="0"/>
              <a:t>в Мілані (10.2014)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09600C4-6F53-4AF2-A9C7-2265BDF808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3337" y="5805264"/>
            <a:ext cx="3974592" cy="9144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42A27EB-7286-4FD2-8AD7-53E95E9D03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3" r="-3" b="-3"/>
          <a:stretch/>
        </p:blipFill>
        <p:spPr>
          <a:xfrm>
            <a:off x="914400" y="274320"/>
            <a:ext cx="7479792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594512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1990–1994</a:t>
            </a:r>
            <a:br>
              <a:rPr lang="uk-UA" dirty="0"/>
            </a:br>
            <a:r>
              <a:rPr lang="uk-UA" dirty="0" err="1"/>
              <a:t>Зленко</a:t>
            </a:r>
            <a:r>
              <a:rPr lang="uk-UA" dirty="0"/>
              <a:t> Анатолій Максимович</a:t>
            </a:r>
            <a:endParaRPr lang="en-GB" dirty="0"/>
          </a:p>
        </p:txBody>
      </p:sp>
      <p:pic>
        <p:nvPicPr>
          <p:cNvPr id="2969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89298"/>
            <a:ext cx="4143372" cy="5734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07051"/>
          </a:xfrm>
        </p:spPr>
        <p:txBody>
          <a:bodyPr/>
          <a:lstStyle/>
          <a:p>
            <a:pPr algn="ctr">
              <a:buNone/>
            </a:pPr>
            <a:r>
              <a:rPr lang="uk-UA" b="1" dirty="0"/>
              <a:t>Спільні проблеми монархій та демократій до </a:t>
            </a:r>
            <a:r>
              <a:rPr lang="uk-UA" b="1" dirty="0" err="1"/>
              <a:t>ХХ</a:t>
            </a:r>
            <a:r>
              <a:rPr lang="uk-UA" b="1" dirty="0"/>
              <a:t> ст.:</a:t>
            </a:r>
          </a:p>
          <a:p>
            <a:endParaRPr lang="uk-UA" dirty="0"/>
          </a:p>
          <a:p>
            <a:r>
              <a:rPr lang="uk-UA" u="sng" dirty="0"/>
              <a:t>Монархії</a:t>
            </a:r>
            <a:r>
              <a:rPr lang="uk-UA" dirty="0"/>
              <a:t>: призначення на посади на основі лояльності до правителя</a:t>
            </a:r>
          </a:p>
          <a:p>
            <a:endParaRPr lang="uk-UA" dirty="0"/>
          </a:p>
          <a:p>
            <a:r>
              <a:rPr lang="uk-UA" u="sng" dirty="0"/>
              <a:t>Республіки</a:t>
            </a:r>
            <a:r>
              <a:rPr lang="uk-UA" dirty="0"/>
              <a:t>: призначення на посади на основі вкладу в передвиборчу боротьбу (США, «</a:t>
            </a:r>
            <a:r>
              <a:rPr lang="en-US" dirty="0"/>
              <a:t>spoils system</a:t>
            </a:r>
            <a:r>
              <a:rPr lang="uk-UA" dirty="0"/>
              <a:t>»)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Дипломатія: робота для </a:t>
            </a:r>
            <a:r>
              <a:rPr lang="uk-UA" dirty="0" err="1"/>
              <a:t>“своїх”</a:t>
            </a:r>
            <a:r>
              <a:rPr lang="uk-UA" dirty="0"/>
              <a:t> чи для кращих?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1994–1998</a:t>
            </a:r>
            <a:br>
              <a:rPr lang="uk-UA" dirty="0"/>
            </a:br>
            <a:r>
              <a:rPr lang="uk-UA" dirty="0"/>
              <a:t>Удовенко Геннадій Йосипович</a:t>
            </a:r>
            <a:endParaRPr lang="en-GB" dirty="0"/>
          </a:p>
        </p:txBody>
      </p:sp>
      <p:pic>
        <p:nvPicPr>
          <p:cNvPr id="34818" name="Picture 2" descr="http://i.tyzhden.ua/content/photoalbum/2013/february/12/udoven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37323"/>
            <a:ext cx="4500562" cy="5420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1998–2000</a:t>
            </a:r>
            <a:br>
              <a:rPr lang="uk-UA" dirty="0"/>
            </a:br>
            <a:r>
              <a:rPr lang="uk-UA" dirty="0"/>
              <a:t>Тарасюк Борис Іванович</a:t>
            </a:r>
            <a:endParaRPr lang="en-GB" dirty="0"/>
          </a:p>
        </p:txBody>
      </p:sp>
      <p:pic>
        <p:nvPicPr>
          <p:cNvPr id="35842" name="Picture 2" descr="Image result for тарасюк бори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1" y="1477425"/>
            <a:ext cx="3500430" cy="538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2000–2003</a:t>
            </a:r>
            <a:endParaRPr lang="en-GB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89298"/>
            <a:ext cx="4143372" cy="5734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2003–2005</a:t>
            </a:r>
            <a:br>
              <a:rPr lang="uk-UA" dirty="0"/>
            </a:br>
            <a:r>
              <a:rPr lang="uk-UA" dirty="0"/>
              <a:t>Грищенко Костянтин Іванович</a:t>
            </a:r>
            <a:endParaRPr lang="en-GB" dirty="0"/>
          </a:p>
        </p:txBody>
      </p:sp>
      <p:pic>
        <p:nvPicPr>
          <p:cNvPr id="36866" name="Picture 2" descr="Image result for грищенко костянтин іванович біограф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01463"/>
            <a:ext cx="4429124" cy="5556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2005–2007</a:t>
            </a:r>
            <a:endParaRPr lang="en-GB" dirty="0"/>
          </a:p>
        </p:txBody>
      </p:sp>
      <p:pic>
        <p:nvPicPr>
          <p:cNvPr id="4" name="Picture 2" descr="Image result for тарасюк бори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9911"/>
            <a:ext cx="4429125" cy="6808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2007–2007</a:t>
            </a:r>
            <a:endParaRPr lang="en-GB" dirty="0"/>
          </a:p>
        </p:txBody>
      </p:sp>
      <p:pic>
        <p:nvPicPr>
          <p:cNvPr id="38914" name="Picture 2" descr="Image result for арсеній яценюк мз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1" y="-48039"/>
            <a:ext cx="5286380" cy="6906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2007–2009</a:t>
            </a:r>
            <a:br>
              <a:rPr lang="uk-UA" dirty="0"/>
            </a:br>
            <a:r>
              <a:rPr lang="uk-UA" dirty="0" err="1"/>
              <a:t>Огризко</a:t>
            </a:r>
            <a:r>
              <a:rPr lang="uk-UA" dirty="0"/>
              <a:t> Володимир Станіславович</a:t>
            </a:r>
            <a:endParaRPr lang="en-GB" dirty="0"/>
          </a:p>
        </p:txBody>
      </p:sp>
      <p:pic>
        <p:nvPicPr>
          <p:cNvPr id="40962" name="Picture 2" descr="Image result for володимир огриз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9" y="1416591"/>
            <a:ext cx="5572132" cy="5441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2009-2010</a:t>
            </a:r>
            <a:br>
              <a:rPr lang="uk-UA" dirty="0"/>
            </a:br>
            <a:r>
              <a:rPr lang="uk-UA" dirty="0"/>
              <a:t>Порошенко Петро Олексійович</a:t>
            </a:r>
            <a:endParaRPr lang="en-GB" dirty="0"/>
          </a:p>
        </p:txBody>
      </p:sp>
      <p:pic>
        <p:nvPicPr>
          <p:cNvPr id="41986" name="Picture 2" descr="Image result for порошенко мініст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3790"/>
            <a:ext cx="8229600" cy="5414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2010-2012</a:t>
            </a:r>
            <a:endParaRPr lang="en-GB" dirty="0"/>
          </a:p>
        </p:txBody>
      </p:sp>
      <p:pic>
        <p:nvPicPr>
          <p:cNvPr id="4" name="Picture 2" descr="Image result for грищенко костянтин іванович біограф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01463"/>
            <a:ext cx="4429124" cy="5556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2012-2014</a:t>
            </a:r>
            <a:br>
              <a:rPr lang="uk-UA" dirty="0"/>
            </a:br>
            <a:r>
              <a:rPr lang="uk-UA" dirty="0" err="1"/>
              <a:t>Кожара</a:t>
            </a:r>
            <a:r>
              <a:rPr lang="uk-UA" dirty="0"/>
              <a:t> Леонід Олександрович</a:t>
            </a:r>
            <a:endParaRPr lang="en-GB" dirty="0"/>
          </a:p>
        </p:txBody>
      </p:sp>
      <p:pic>
        <p:nvPicPr>
          <p:cNvPr id="43010" name="Picture 2" descr="Image result for кожа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5"/>
            <a:ext cx="4071947" cy="5429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7"/>
          </a:xfrm>
        </p:spPr>
        <p:txBody>
          <a:bodyPr/>
          <a:lstStyle/>
          <a:p>
            <a:pPr algn="ctr">
              <a:buNone/>
            </a:pPr>
            <a:r>
              <a:rPr lang="uk-UA" b="1" dirty="0"/>
              <a:t>Оптимальне рішення:</a:t>
            </a:r>
          </a:p>
          <a:p>
            <a:r>
              <a:rPr lang="uk-UA" dirty="0"/>
              <a:t>конституційне закріплення розмежування повноважень між гілками влади в сфері зовнішніх зносин</a:t>
            </a:r>
          </a:p>
          <a:p>
            <a:r>
              <a:rPr lang="uk-UA" dirty="0"/>
              <a:t>законодавче оформлення дипломатичної служби</a:t>
            </a:r>
          </a:p>
          <a:p>
            <a:r>
              <a:rPr lang="uk-UA" dirty="0"/>
              <a:t>розділення адміністративних і політичних посад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Дипломатія: робота для </a:t>
            </a:r>
            <a:r>
              <a:rPr lang="uk-UA" dirty="0" err="1"/>
              <a:t>“своїх”</a:t>
            </a:r>
            <a:r>
              <a:rPr lang="uk-UA" dirty="0"/>
              <a:t> чи для кращих?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2014-</a:t>
            </a:r>
            <a:r>
              <a:rPr lang="en-US" dirty="0"/>
              <a:t>2019</a:t>
            </a:r>
            <a:br>
              <a:rPr lang="uk-UA" dirty="0"/>
            </a:br>
            <a:r>
              <a:rPr lang="uk-UA" dirty="0" err="1"/>
              <a:t>Клімкін</a:t>
            </a:r>
            <a:r>
              <a:rPr lang="uk-UA" dirty="0"/>
              <a:t> Павло Анатолійович</a:t>
            </a:r>
            <a:endParaRPr lang="en-GB" dirty="0"/>
          </a:p>
        </p:txBody>
      </p:sp>
      <p:pic>
        <p:nvPicPr>
          <p:cNvPr id="45058" name="Picture 2" descr="https://mfa.gov.ua/mediafiles/images/dir-users/klimk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5" y="1967009"/>
            <a:ext cx="6572265" cy="4890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865" y="1460406"/>
            <a:ext cx="5799542" cy="53975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201</a:t>
            </a:r>
            <a:r>
              <a:rPr lang="en-US" dirty="0"/>
              <a:t>9</a:t>
            </a:r>
            <a:r>
              <a:rPr lang="uk-UA" dirty="0"/>
              <a:t>-2020</a:t>
            </a:r>
            <a:br>
              <a:rPr lang="uk-UA" dirty="0"/>
            </a:br>
            <a:r>
              <a:rPr lang="uk-UA" dirty="0" err="1"/>
              <a:t>Пристайко</a:t>
            </a:r>
            <a:r>
              <a:rPr lang="uk-UA" dirty="0"/>
              <a:t> Вадим Володимирович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566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A06D68-5C6B-4164-BA62-142E6B3C0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E5412D-7576-4844-82DE-386C06463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8EF29-93B9-40E4-BA3C-480DD7F1E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" y="2132856"/>
            <a:ext cx="88963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2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E8A89C-4327-6415-8F2D-53C941940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8F4E30-F495-137B-51E1-849A3B773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C056C-A581-5B7B-7C96-4699AABE2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352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7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Центральні</a:t>
            </a:r>
          </a:p>
          <a:p>
            <a:pPr lvl="1"/>
            <a:r>
              <a:rPr lang="uk-UA" dirty="0"/>
              <a:t>Глава держави</a:t>
            </a:r>
          </a:p>
          <a:p>
            <a:pPr lvl="1"/>
            <a:r>
              <a:rPr lang="uk-UA" dirty="0"/>
              <a:t>Парламент</a:t>
            </a:r>
          </a:p>
          <a:p>
            <a:pPr lvl="1"/>
            <a:r>
              <a:rPr lang="uk-UA" dirty="0"/>
              <a:t>Уряд (МЗС)</a:t>
            </a:r>
          </a:p>
          <a:p>
            <a:pPr lvl="1"/>
            <a:endParaRPr lang="uk-UA" dirty="0"/>
          </a:p>
          <a:p>
            <a:r>
              <a:rPr lang="uk-UA" dirty="0"/>
              <a:t>Закордонні</a:t>
            </a:r>
          </a:p>
          <a:p>
            <a:pPr lvl="1"/>
            <a:r>
              <a:rPr lang="uk-UA" dirty="0"/>
              <a:t>Місії</a:t>
            </a:r>
          </a:p>
          <a:p>
            <a:pPr lvl="1"/>
            <a:r>
              <a:rPr lang="uk-UA" dirty="0"/>
              <a:t>Посольства</a:t>
            </a:r>
          </a:p>
          <a:p>
            <a:pPr lvl="1"/>
            <a:r>
              <a:rPr lang="uk-UA" dirty="0"/>
              <a:t>Представництва при </a:t>
            </a:r>
            <a:r>
              <a:rPr lang="uk-UA" dirty="0" err="1"/>
              <a:t>МО</a:t>
            </a:r>
            <a:endParaRPr lang="uk-UA" dirty="0"/>
          </a:p>
          <a:p>
            <a:pPr lvl="1"/>
            <a:r>
              <a:rPr lang="uk-UA" dirty="0"/>
              <a:t>Консульства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Система органів зовнішніх зносин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/>
              <a:t>		Ст.102 Конституції України:</a:t>
            </a:r>
          </a:p>
          <a:p>
            <a:pPr>
              <a:buNone/>
            </a:pPr>
            <a:endParaRPr lang="uk-UA" dirty="0"/>
          </a:p>
          <a:p>
            <a:pPr>
              <a:buNone/>
            </a:pPr>
            <a:r>
              <a:rPr lang="ru-RU" dirty="0"/>
              <a:t>«Президент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главою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»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Цетральні</a:t>
            </a:r>
            <a:r>
              <a:rPr lang="uk-UA" dirty="0"/>
              <a:t> органи: Президент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/>
              <a:t>представляє Україну в МВ</a:t>
            </a:r>
          </a:p>
          <a:p>
            <a:pPr lvl="0"/>
            <a:r>
              <a:rPr lang="uk-UA" dirty="0"/>
              <a:t>здійснює керівництво зовнішньополітичною діяльністю держави</a:t>
            </a:r>
          </a:p>
          <a:p>
            <a:pPr lvl="0"/>
            <a:r>
              <a:rPr lang="uk-UA" dirty="0"/>
              <a:t>веде переговори та укладає міжнародні договори</a:t>
            </a:r>
            <a:endParaRPr lang="en-GB" dirty="0"/>
          </a:p>
          <a:p>
            <a:pPr lvl="0"/>
            <a:r>
              <a:rPr lang="uk-UA" dirty="0"/>
              <a:t>приймає рішення про визнання іноземних держав</a:t>
            </a:r>
            <a:endParaRPr lang="en-GB" dirty="0"/>
          </a:p>
          <a:p>
            <a:pPr lvl="0"/>
            <a:r>
              <a:rPr lang="uk-UA" dirty="0"/>
              <a:t>вносить до ВР подання про оголошення стану війни; у разі збройної агресії – приймає рішення про використання ЗСУ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Повноваження Президента</a:t>
            </a:r>
            <a:br>
              <a:rPr lang="uk-UA" dirty="0"/>
            </a:br>
            <a:r>
              <a:rPr lang="uk-UA" dirty="0"/>
              <a:t>(ст. 106 Конституції)_1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подає до ВР кандидатуру міністра закордонних справ</a:t>
            </a:r>
            <a:endParaRPr lang="en-GB" dirty="0"/>
          </a:p>
          <a:p>
            <a:pPr lvl="0"/>
            <a:r>
              <a:rPr lang="uk-UA" dirty="0"/>
              <a:t>призначає/звільняє глав дипломатичних представництв в інших державах і при </a:t>
            </a:r>
            <a:r>
              <a:rPr lang="uk-UA" dirty="0" err="1"/>
              <a:t>МО</a:t>
            </a:r>
            <a:endParaRPr lang="uk-UA" dirty="0"/>
          </a:p>
          <a:p>
            <a:pPr lvl="0"/>
            <a:r>
              <a:rPr lang="uk-UA" dirty="0"/>
              <a:t>приймає вірчі та відкличні грамоти дипломатичних представників іноземних держав</a:t>
            </a:r>
            <a:endParaRPr lang="en-GB" dirty="0"/>
          </a:p>
          <a:p>
            <a:r>
              <a:rPr lang="uk-UA" dirty="0"/>
              <a:t>присвоює вищі дипломатичні ранги</a:t>
            </a:r>
            <a:endParaRPr lang="en-GB" dirty="0"/>
          </a:p>
          <a:p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Повноваження Президента</a:t>
            </a:r>
            <a:br>
              <a:rPr lang="uk-UA" dirty="0"/>
            </a:br>
            <a:r>
              <a:rPr lang="uk-UA" dirty="0"/>
              <a:t>(ст. 106 Конституції)_2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/>
              <a:t>Визначення засад внутрішньої та зовнішньої політики</a:t>
            </a:r>
          </a:p>
          <a:p>
            <a:pPr lvl="1"/>
            <a:r>
              <a:rPr lang="uk-UA" dirty="0"/>
              <a:t>Закон про основи внутрішньої і зовнішньої політики 2010 р.</a:t>
            </a:r>
            <a:endParaRPr lang="en-GB" dirty="0"/>
          </a:p>
          <a:p>
            <a:pPr lvl="0"/>
            <a:r>
              <a:rPr lang="uk-UA" dirty="0"/>
              <a:t>Затвердження бюджету</a:t>
            </a:r>
            <a:endParaRPr lang="en-GB" dirty="0"/>
          </a:p>
          <a:p>
            <a:pPr lvl="0"/>
            <a:r>
              <a:rPr lang="uk-UA" dirty="0"/>
              <a:t>Оголошення за поданням президента стану війни та укладення миру</a:t>
            </a:r>
          </a:p>
          <a:p>
            <a:r>
              <a:rPr lang="uk-UA" dirty="0"/>
              <a:t>Призначення міністра закордонних справ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Повноваження Парламенту</a:t>
            </a:r>
            <a:br>
              <a:rPr lang="uk-UA" dirty="0"/>
            </a:br>
            <a:r>
              <a:rPr lang="uk-UA" dirty="0"/>
              <a:t>(ст. 85 Конституції)_1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645</Words>
  <Application>Microsoft Office PowerPoint</Application>
  <PresentationFormat>On-screen Show (4:3)</PresentationFormat>
  <Paragraphs>111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Lucida Sans Unicode</vt:lpstr>
      <vt:lpstr>Times New Roman</vt:lpstr>
      <vt:lpstr>Verdana</vt:lpstr>
      <vt:lpstr>Wingdings 2</vt:lpstr>
      <vt:lpstr>Wingdings 3</vt:lpstr>
      <vt:lpstr>Открытая</vt:lpstr>
      <vt:lpstr>Система органів зовнішніх зносин</vt:lpstr>
      <vt:lpstr>Управління дипломатією: від імпровізації до процедури</vt:lpstr>
      <vt:lpstr>Дипломатія: робота для “своїх” чи для кращих?</vt:lpstr>
      <vt:lpstr>Дипломатія: робота для “своїх” чи для кращих?</vt:lpstr>
      <vt:lpstr>Система органів зовнішніх зносин</vt:lpstr>
      <vt:lpstr>Цетральні органи: Президент</vt:lpstr>
      <vt:lpstr>Повноваження Президента (ст. 106 Конституції)_1</vt:lpstr>
      <vt:lpstr>Повноваження Президента (ст. 106 Конституції)_2</vt:lpstr>
      <vt:lpstr>Повноваження Парламенту (ст. 85 Конституції)_1</vt:lpstr>
      <vt:lpstr>Повноваження Парламенту (ст. 85 Конституції)_2</vt:lpstr>
      <vt:lpstr>Міністерство закордонних справ</vt:lpstr>
      <vt:lpstr>Cardinal Armand Jean du Plessis de Richelieu (1585-1642)</vt:lpstr>
      <vt:lpstr>Рішельє:</vt:lpstr>
      <vt:lpstr>PowerPoint Presentation</vt:lpstr>
      <vt:lpstr>Global Affairs Canada</vt:lpstr>
      <vt:lpstr>PowerPoint Presentation</vt:lpstr>
      <vt:lpstr>PowerPoint Presentation</vt:lpstr>
      <vt:lpstr>Функції МЗС</vt:lpstr>
      <vt:lpstr>Представництва МЗС в регіонах</vt:lpstr>
      <vt:lpstr>Закордонні органи зовнішніх зносин: постійні</vt:lpstr>
      <vt:lpstr>PowerPoint Presentation</vt:lpstr>
      <vt:lpstr>Місія Палестини в Лондоні</vt:lpstr>
      <vt:lpstr>PowerPoint Presentation</vt:lpstr>
      <vt:lpstr>PowerPoint Presentation</vt:lpstr>
      <vt:lpstr>Закордонні органи зовнішніх зносин: тимчасові</vt:lpstr>
      <vt:lpstr>В.Зеленський під час офіційного візиту до Сполученого Королівства (2020)</vt:lpstr>
      <vt:lpstr>PowerPoint Presentation</vt:lpstr>
      <vt:lpstr>П.Порошенко в рамках Азійсько-Європейської зустрічі (ASEM10) в Мілані (10.2014)</vt:lpstr>
      <vt:lpstr>1990–1994 Зленко Анатолій Максимович</vt:lpstr>
      <vt:lpstr>1994–1998 Удовенко Геннадій Йосипович</vt:lpstr>
      <vt:lpstr>1998–2000 Тарасюк Борис Іванович</vt:lpstr>
      <vt:lpstr>2000–2003</vt:lpstr>
      <vt:lpstr>2003–2005 Грищенко Костянтин Іванович</vt:lpstr>
      <vt:lpstr>2005–2007</vt:lpstr>
      <vt:lpstr>2007–2007</vt:lpstr>
      <vt:lpstr>2007–2009 Огризко Володимир Станіславович</vt:lpstr>
      <vt:lpstr>2009-2010 Порошенко Петро Олексійович</vt:lpstr>
      <vt:lpstr>2010-2012</vt:lpstr>
      <vt:lpstr>2012-2014 Кожара Леонід Олександрович</vt:lpstr>
      <vt:lpstr>2014-2019 Клімкін Павло Анатолійович</vt:lpstr>
      <vt:lpstr>2019-2020 Пристайко Вадим Володимирович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органів зовнішніх зносин</dc:title>
  <dc:creator>Петюр Роман Костянтинович</dc:creator>
  <cp:lastModifiedBy>Петюр Роман Костянтинович</cp:lastModifiedBy>
  <cp:revision>3</cp:revision>
  <dcterms:created xsi:type="dcterms:W3CDTF">2020-10-22T10:38:51Z</dcterms:created>
  <dcterms:modified xsi:type="dcterms:W3CDTF">2026-02-09T09:10:57Z</dcterms:modified>
</cp:coreProperties>
</file>