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90" r:id="rId14"/>
    <p:sldId id="268" r:id="rId15"/>
    <p:sldId id="270" r:id="rId16"/>
    <p:sldId id="269" r:id="rId17"/>
    <p:sldId id="272" r:id="rId18"/>
    <p:sldId id="273" r:id="rId19"/>
    <p:sldId id="274" r:id="rId20"/>
    <p:sldId id="275" r:id="rId21"/>
    <p:sldId id="292" r:id="rId22"/>
    <p:sldId id="298" r:id="rId23"/>
    <p:sldId id="293" r:id="rId24"/>
    <p:sldId id="294" r:id="rId25"/>
    <p:sldId id="291" r:id="rId26"/>
    <p:sldId id="297" r:id="rId27"/>
    <p:sldId id="295" r:id="rId28"/>
    <p:sldId id="296" r:id="rId29"/>
    <p:sldId id="276" r:id="rId30"/>
    <p:sldId id="277" r:id="rId31"/>
    <p:sldId id="278" r:id="rId32"/>
    <p:sldId id="279" r:id="rId33"/>
    <p:sldId id="280" r:id="rId34"/>
    <p:sldId id="281" r:id="rId35"/>
    <p:sldId id="282" r:id="rId36"/>
    <p:sldId id="283" r:id="rId37"/>
    <p:sldId id="284" r:id="rId38"/>
    <p:sldId id="285" r:id="rId39"/>
    <p:sldId id="286" r:id="rId40"/>
    <p:sldId id="287" r:id="rId41"/>
    <p:sldId id="288" r:id="rId42"/>
    <p:sldId id="289" r:id="rId43"/>
    <p:sldId id="299" r:id="rId44"/>
  </p:sldIdLst>
  <p:sldSz cx="9144000" cy="6858000" type="screen4x3"/>
  <p:notesSz cx="7053263" cy="93091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1468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09.02.2026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09.02.2026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09.02.2026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09.02.2026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/>
              <a:t>Система органів зовнішніх зносин</a:t>
            </a:r>
            <a:endParaRPr lang="en-GB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pPr marL="342900" lvl="0" indent="-342900" algn="l">
              <a:spcAft>
                <a:spcPts val="0"/>
              </a:spcAft>
              <a:tabLst>
                <a:tab pos="457200" algn="l"/>
              </a:tabLst>
            </a:pPr>
            <a:r>
              <a:rPr lang="uk-UA" dirty="0">
                <a:latin typeface="Times New Roman"/>
                <a:ea typeface="Times New Roman"/>
              </a:rPr>
              <a:t>1. Система органів зовнішніх зносин.</a:t>
            </a:r>
            <a:endParaRPr lang="en-GB" dirty="0">
              <a:latin typeface="Times New Roman"/>
              <a:ea typeface="Times New Roman"/>
            </a:endParaRPr>
          </a:p>
          <a:p>
            <a:pPr marL="342900" lvl="0" indent="-342900" algn="l">
              <a:spcAft>
                <a:spcPts val="0"/>
              </a:spcAft>
              <a:tabLst>
                <a:tab pos="457200" algn="l"/>
              </a:tabLst>
            </a:pPr>
            <a:r>
              <a:rPr lang="uk-UA" dirty="0">
                <a:latin typeface="Times New Roman"/>
                <a:ea typeface="Times New Roman"/>
              </a:rPr>
              <a:t>2. Центральні (внутрішні) органи зовнішніх зносин: конституційні та спеціалізовані.</a:t>
            </a:r>
            <a:endParaRPr lang="en-GB" dirty="0">
              <a:latin typeface="Times New Roman"/>
              <a:ea typeface="Times New Roman"/>
            </a:endParaRPr>
          </a:p>
          <a:p>
            <a:pPr marL="342900" lvl="0" indent="-342900" algn="l">
              <a:spcAft>
                <a:spcPts val="0"/>
              </a:spcAft>
              <a:tabLst>
                <a:tab pos="457200" algn="l"/>
              </a:tabLst>
            </a:pPr>
            <a:r>
              <a:rPr lang="uk-UA" dirty="0">
                <a:latin typeface="Times New Roman"/>
                <a:ea typeface="Times New Roman"/>
              </a:rPr>
              <a:t>3. Закордонні органи зовнішніх зносин: постійні та тимчасові.</a:t>
            </a:r>
            <a:endParaRPr lang="en-GB" dirty="0">
              <a:latin typeface="Times New Roman"/>
              <a:ea typeface="Times New Roman"/>
            </a:endParaRPr>
          </a:p>
          <a:p>
            <a:pPr algn="l"/>
            <a:endParaRPr lang="en-GB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uk-UA" dirty="0"/>
              <a:t>Затвердження рішень про надання та одержання позик і економічної допомоги держав, </a:t>
            </a:r>
            <a:r>
              <a:rPr lang="uk-UA" dirty="0" err="1"/>
              <a:t>МО</a:t>
            </a:r>
            <a:r>
              <a:rPr lang="uk-UA" dirty="0"/>
              <a:t>, банків</a:t>
            </a:r>
            <a:endParaRPr lang="en-GB" dirty="0"/>
          </a:p>
          <a:p>
            <a:pPr lvl="0"/>
            <a:r>
              <a:rPr lang="uk-UA" dirty="0"/>
              <a:t>Схвалення рішення про надання військової допомоги іншим державам, про направлення підрозділів ЗСУ до іноземної держави чи про допуск підрозділів ЗС інших держав на територію України</a:t>
            </a:r>
            <a:endParaRPr lang="en-GB" dirty="0"/>
          </a:p>
          <a:p>
            <a:r>
              <a:rPr lang="uk-UA" dirty="0"/>
              <a:t>Ратифікація та денонсація міжнародних договорів</a:t>
            </a:r>
            <a:endParaRPr lang="en-GB" dirty="0"/>
          </a:p>
          <a:p>
            <a:endParaRPr lang="en-GB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Повноваження Парламенту</a:t>
            </a:r>
            <a:br>
              <a:rPr lang="uk-UA" dirty="0"/>
            </a:br>
            <a:r>
              <a:rPr lang="uk-UA" dirty="0"/>
              <a:t>(ст. 85 Конституції)_2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Вперше – 1.01.1589 р. (згідно з Ж.</a:t>
            </a:r>
            <a:r>
              <a:rPr lang="uk-UA" dirty="0" err="1"/>
              <a:t>Камбоном</a:t>
            </a:r>
            <a:r>
              <a:rPr lang="uk-UA" dirty="0"/>
              <a:t>)</a:t>
            </a:r>
          </a:p>
          <a:p>
            <a:r>
              <a:rPr lang="uk-UA" dirty="0"/>
              <a:t>Секретар Луї де </a:t>
            </a:r>
            <a:r>
              <a:rPr lang="uk-UA" dirty="0" err="1"/>
              <a:t>Револь</a:t>
            </a:r>
            <a:r>
              <a:rPr lang="uk-UA" dirty="0"/>
              <a:t> (при королі </a:t>
            </a:r>
            <a:r>
              <a:rPr lang="uk-UA" dirty="0" err="1"/>
              <a:t>Анрі</a:t>
            </a:r>
            <a:r>
              <a:rPr lang="uk-UA" dirty="0"/>
              <a:t> ІІІ)</a:t>
            </a:r>
          </a:p>
          <a:p>
            <a:endParaRPr lang="uk-UA" dirty="0"/>
          </a:p>
          <a:p>
            <a:r>
              <a:rPr lang="uk-UA" dirty="0" err="1"/>
              <a:t>Дж.Беррідж</a:t>
            </a:r>
            <a:r>
              <a:rPr lang="uk-UA" dirty="0"/>
              <a:t>: 1626 р., кардинал </a:t>
            </a:r>
            <a:r>
              <a:rPr lang="uk-UA" dirty="0" err="1"/>
              <a:t>Рішельє</a:t>
            </a:r>
            <a:endParaRPr lang="en-GB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Міністерство закордонних справ</a:t>
            </a:r>
            <a:endParaRPr lang="en-GB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GB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Cardinal Armand Jean du Plessis de Richelieu </a:t>
            </a:r>
            <a:r>
              <a:rPr lang="uk-UA" dirty="0"/>
              <a:t>(1585-1642)</a:t>
            </a:r>
            <a:endParaRPr lang="en-GB" dirty="0"/>
          </a:p>
        </p:txBody>
      </p:sp>
      <p:pic>
        <p:nvPicPr>
          <p:cNvPr id="1026" name="Picture 2" descr="https://www.theamericanconservative.com/wp-content/uploads/2017/02/Cardinal-Richelieu-554x35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7" y="1458393"/>
            <a:ext cx="7643834" cy="48291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34FA5BC-EDA0-403A-B334-57E9992EB6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>
                <a:latin typeface="Arial" pitchFamily="34" charset="0"/>
                <a:cs typeface="Arial" pitchFamily="34" charset="0"/>
              </a:rPr>
              <a:t>Заснував перше </a:t>
            </a:r>
            <a:r>
              <a:rPr lang="uk-UA" dirty="0" err="1">
                <a:latin typeface="Arial" pitchFamily="34" charset="0"/>
                <a:cs typeface="Arial" pitchFamily="34" charset="0"/>
              </a:rPr>
              <a:t>МЗС</a:t>
            </a:r>
            <a:r>
              <a:rPr lang="uk-UA" dirty="0">
                <a:latin typeface="Arial" pitchFamily="34" charset="0"/>
                <a:cs typeface="Arial" pitchFamily="34" charset="0"/>
              </a:rPr>
              <a:t> у 1626 р.</a:t>
            </a:r>
          </a:p>
          <a:p>
            <a:pPr lvl="1"/>
            <a:r>
              <a:rPr lang="uk-UA" dirty="0">
                <a:latin typeface="Arial" pitchFamily="34" charset="0"/>
                <a:cs typeface="Arial" pitchFamily="34" charset="0"/>
              </a:rPr>
              <a:t>Об</a:t>
            </a:r>
            <a:r>
              <a:rPr lang="en-US" dirty="0">
                <a:latin typeface="Arial" pitchFamily="34" charset="0"/>
                <a:cs typeface="Arial" pitchFamily="34" charset="0"/>
              </a:rPr>
              <a:t>’</a:t>
            </a:r>
            <a:r>
              <a:rPr lang="uk-UA" dirty="0">
                <a:latin typeface="Arial" pitchFamily="34" charset="0"/>
                <a:cs typeface="Arial" pitchFamily="34" charset="0"/>
              </a:rPr>
              <a:t>єднання функцій різних секретарів</a:t>
            </a:r>
          </a:p>
          <a:p>
            <a:pPr lvl="1"/>
            <a:r>
              <a:rPr lang="uk-UA" dirty="0">
                <a:latin typeface="Arial" pitchFamily="34" charset="0"/>
                <a:cs typeface="Arial" pitchFamily="34" charset="0"/>
              </a:rPr>
              <a:t>Формування єдиної бюрократії</a:t>
            </a:r>
          </a:p>
          <a:p>
            <a:pPr lvl="1"/>
            <a:endParaRPr lang="uk-UA" dirty="0">
              <a:latin typeface="Arial" pitchFamily="34" charset="0"/>
              <a:cs typeface="Arial" pitchFamily="34" charset="0"/>
            </a:endParaRPr>
          </a:p>
          <a:p>
            <a:r>
              <a:rPr lang="uk-UA" dirty="0">
                <a:latin typeface="Arial" pitchFamily="34" charset="0"/>
                <a:cs typeface="Arial" pitchFamily="34" charset="0"/>
              </a:rPr>
              <a:t>Ідея постійних переговорів</a:t>
            </a:r>
          </a:p>
          <a:p>
            <a:pPr lvl="1"/>
            <a:r>
              <a:rPr lang="uk-UA" dirty="0">
                <a:latin typeface="Arial" pitchFamily="34" charset="0"/>
                <a:cs typeface="Arial" pitchFamily="34" charset="0"/>
              </a:rPr>
              <a:t>Дипломати</a:t>
            </a:r>
          </a:p>
          <a:p>
            <a:pPr lvl="1"/>
            <a:r>
              <a:rPr lang="uk-UA" dirty="0">
                <a:latin typeface="Arial" pitchFamily="34" charset="0"/>
                <a:cs typeface="Arial" pitchFamily="34" charset="0"/>
              </a:rPr>
              <a:t>Військові аташе</a:t>
            </a: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20F0EFF-0EB2-4340-A9C8-A53C6462CE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Рішельє: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12084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Foreign Office – 1782</a:t>
            </a:r>
          </a:p>
          <a:p>
            <a:r>
              <a:rPr lang="en-US" dirty="0"/>
              <a:t>Department of State – 1789</a:t>
            </a:r>
          </a:p>
          <a:p>
            <a:r>
              <a:rPr lang="uk-UA" dirty="0"/>
              <a:t>Китай, Японія, Туреччина – середина ХІХ ст.</a:t>
            </a:r>
            <a:endParaRPr lang="en-GB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Global Affairs Canada</a:t>
            </a: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02F2153-AAF9-475C-AE1E-2E7351CC7B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16501"/>
            <a:ext cx="9036496" cy="56415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DDC2C24-25D5-483F-B111-413C6DB490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3779"/>
            <a:ext cx="9144000" cy="6472719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4CC8CE4-9064-4E46-BB85-EE5CF336C5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0308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481328"/>
            <a:ext cx="8543956" cy="5090944"/>
          </a:xfrm>
        </p:spPr>
        <p:txBody>
          <a:bodyPr>
            <a:normAutofit/>
          </a:bodyPr>
          <a:lstStyle/>
          <a:p>
            <a:pPr lvl="0"/>
            <a:r>
              <a:rPr lang="uk-UA" dirty="0"/>
              <a:t>Рекомендації щодо зовнішньої політики та їх втілення</a:t>
            </a:r>
            <a:endParaRPr lang="en-GB" dirty="0"/>
          </a:p>
          <a:p>
            <a:pPr lvl="0"/>
            <a:r>
              <a:rPr lang="uk-UA" dirty="0"/>
              <a:t>Координація політики</a:t>
            </a:r>
            <a:endParaRPr lang="en-GB" dirty="0"/>
          </a:p>
          <a:p>
            <a:pPr lvl="0"/>
            <a:r>
              <a:rPr lang="uk-UA" dirty="0"/>
              <a:t>Зв’язок з дипломатами інших держав у себе вдома</a:t>
            </a:r>
            <a:endParaRPr lang="en-GB" dirty="0"/>
          </a:p>
          <a:p>
            <a:pPr lvl="0"/>
            <a:r>
              <a:rPr lang="uk-UA" dirty="0"/>
              <a:t>Підбір персоналу та підтримка місій за кордоном</a:t>
            </a:r>
            <a:endParaRPr lang="en-GB" dirty="0"/>
          </a:p>
          <a:p>
            <a:pPr lvl="0"/>
            <a:r>
              <a:rPr lang="uk-UA" dirty="0"/>
              <a:t>Публічна дипломатія (Інформаційний департамент)</a:t>
            </a:r>
            <a:endParaRPr lang="en-US" dirty="0"/>
          </a:p>
          <a:p>
            <a:pPr lvl="1">
              <a:buNone/>
            </a:pPr>
            <a:r>
              <a:rPr lang="en-US" sz="1900" dirty="0"/>
              <a:t>	</a:t>
            </a:r>
            <a:r>
              <a:rPr lang="uk-UA" sz="1900" dirty="0"/>
              <a:t>Постанова КМ України “Про затвердження Положення про Міністерство закордонних справ України” від 30.03.2016</a:t>
            </a:r>
            <a:endParaRPr lang="en-GB" sz="1900" dirty="0"/>
          </a:p>
          <a:p>
            <a:endParaRPr lang="en-GB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/>
              <a:t>Функції МЗС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Львів</a:t>
            </a:r>
          </a:p>
          <a:p>
            <a:r>
              <a:rPr lang="uk-UA" dirty="0"/>
              <a:t>Ужгород</a:t>
            </a:r>
          </a:p>
          <a:p>
            <a:r>
              <a:rPr lang="uk-UA" dirty="0"/>
              <a:t>Одеса (+ </a:t>
            </a:r>
            <a:r>
              <a:rPr lang="uk-UA" dirty="0" err="1"/>
              <a:t>КП</a:t>
            </a:r>
            <a:r>
              <a:rPr lang="uk-UA" dirty="0"/>
              <a:t> в порту та аеропорту)</a:t>
            </a:r>
          </a:p>
          <a:p>
            <a:r>
              <a:rPr lang="uk-UA" dirty="0"/>
              <a:t>Сімферополь (Одеса)</a:t>
            </a:r>
          </a:p>
          <a:p>
            <a:endParaRPr lang="en-GB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Представництва МЗС в регіонах</a:t>
            </a:r>
            <a:endParaRPr lang="en-GB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000240"/>
            <a:ext cx="8229600" cy="4007051"/>
          </a:xfrm>
        </p:spPr>
        <p:txBody>
          <a:bodyPr/>
          <a:lstStyle/>
          <a:p>
            <a:r>
              <a:rPr lang="uk-UA" dirty="0" err="1"/>
              <a:t>Ускладення</a:t>
            </a:r>
            <a:r>
              <a:rPr lang="uk-UA" dirty="0"/>
              <a:t> дипломатичних стосунків (після Відродження)</a:t>
            </a:r>
          </a:p>
          <a:p>
            <a:r>
              <a:rPr lang="uk-UA" dirty="0"/>
              <a:t>Розвиток міжнародних відносин</a:t>
            </a:r>
          </a:p>
          <a:p>
            <a:r>
              <a:rPr lang="uk-UA" dirty="0"/>
              <a:t>Поява демократичних режимів</a:t>
            </a:r>
            <a:endParaRPr lang="en-GB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Управління дипломатією: від імпровізації до процедури</a:t>
            </a:r>
            <a:endParaRPr lang="en-GB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ru-RU" dirty="0"/>
              <a:t>Посольства</a:t>
            </a:r>
          </a:p>
          <a:p>
            <a:pPr lvl="1"/>
            <a:r>
              <a:rPr lang="ru-RU" dirty="0" err="1"/>
              <a:t>Представництва</a:t>
            </a:r>
            <a:r>
              <a:rPr lang="ru-RU" dirty="0"/>
              <a:t> при МО</a:t>
            </a:r>
          </a:p>
          <a:p>
            <a:pPr lvl="1"/>
            <a:r>
              <a:rPr lang="ru-RU" dirty="0"/>
              <a:t>Консульства</a:t>
            </a:r>
          </a:p>
          <a:p>
            <a:endParaRPr lang="en-GB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Закордонні органи зовнішніх зносин: постійні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93660A2-0E99-4A76-97B1-ADF4656BFF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442437"/>
            <a:ext cx="2530624" cy="1227592"/>
          </a:xfrm>
        </p:spPr>
        <p:txBody>
          <a:bodyPr>
            <a:normAutofit lnSpcReduction="10000"/>
          </a:bodyPr>
          <a:lstStyle/>
          <a:p>
            <a:r>
              <a:rPr lang="uk-UA" dirty="0"/>
              <a:t>Посольство України на Кіпрі</a:t>
            </a: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7E943A7-BE6B-4FC2-AB6A-2E74C24862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ECBA5A2-8373-4FC1-BDDF-E3882F2CED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1" y="2204864"/>
            <a:ext cx="6999865" cy="46531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42C009C-5B7B-410A-871F-27B4E4F3BF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7000" y="0"/>
            <a:ext cx="4744641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5658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B525C4E-B997-4C2B-A04C-E75F9BA65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9872" y="0"/>
            <a:ext cx="6131024" cy="490066"/>
          </a:xfrm>
        </p:spPr>
        <p:txBody>
          <a:bodyPr>
            <a:normAutofit fontScale="90000"/>
          </a:bodyPr>
          <a:lstStyle/>
          <a:p>
            <a:r>
              <a:rPr lang="uk-UA" sz="2800" b="0" dirty="0"/>
              <a:t>Місія Палестини в Лондоні</a:t>
            </a:r>
            <a:endParaRPr lang="en-US" sz="2800" b="0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A9882B3-7F66-46E7-BD62-B4ED916DFE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65FB347-3210-4868-8772-0BAD260387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90066"/>
            <a:ext cx="78231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2567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42C8C0B-E21E-4265-AA12-5B5AC69591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0192" y="1481329"/>
            <a:ext cx="2843808" cy="1443615"/>
          </a:xfrm>
        </p:spPr>
        <p:txBody>
          <a:bodyPr>
            <a:normAutofit lnSpcReduction="10000"/>
          </a:bodyPr>
          <a:lstStyle/>
          <a:p>
            <a:pPr marL="109728" indent="0">
              <a:buNone/>
            </a:pPr>
            <a:r>
              <a:rPr lang="uk-UA" sz="2400" dirty="0"/>
              <a:t>Постійне Представництво України при ООН</a:t>
            </a:r>
            <a:endParaRPr lang="en-US" sz="24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9D20DC0-3846-4492-AB7B-68EBE9EEB5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FA3C2BE-1C1D-412D-91A4-B54121CA2B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6" y="21885"/>
            <a:ext cx="61807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6162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D2ACEB1-5B10-42D3-AC9B-E239CAE96F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5171" y="846138"/>
            <a:ext cx="3394720" cy="2379720"/>
          </a:xfrm>
        </p:spPr>
        <p:txBody>
          <a:bodyPr/>
          <a:lstStyle/>
          <a:p>
            <a:pPr marL="109728" indent="0">
              <a:buNone/>
            </a:pPr>
            <a:r>
              <a:rPr lang="uk-UA" dirty="0"/>
              <a:t>Консульство України в </a:t>
            </a:r>
            <a:r>
              <a:rPr lang="uk-UA" dirty="0" err="1"/>
              <a:t>Анталії</a:t>
            </a: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E25F305-0C84-483D-BD17-54EA7E6311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A6D75A-37EE-4ED7-8B22-6E77B93CE6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3336" y="2564903"/>
            <a:ext cx="4772524" cy="429073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968B146-B157-4347-8C49-1757365DE6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8398" y="2359"/>
            <a:ext cx="5178939" cy="3714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8626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374BEB2-1705-41CF-A125-7CA42F3CE6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ru-RU" dirty="0" err="1"/>
              <a:t>Спеціальні</a:t>
            </a:r>
            <a:r>
              <a:rPr lang="ru-RU" dirty="0"/>
              <a:t> </a:t>
            </a:r>
            <a:r>
              <a:rPr lang="ru-RU" dirty="0" err="1"/>
              <a:t>місії</a:t>
            </a:r>
            <a:endParaRPr lang="ru-RU" dirty="0"/>
          </a:p>
          <a:p>
            <a:pPr lvl="1"/>
            <a:r>
              <a:rPr lang="ru-RU" dirty="0" err="1"/>
              <a:t>Делегації</a:t>
            </a:r>
            <a:r>
              <a:rPr lang="ru-RU" dirty="0"/>
              <a:t> на </a:t>
            </a:r>
            <a:r>
              <a:rPr lang="ru-RU" dirty="0" err="1"/>
              <a:t>конференціях</a:t>
            </a:r>
            <a:endParaRPr lang="ru-RU" dirty="0"/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3D47DD6-BEEA-4B11-80DC-117C8CACD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Закордонні органи зовнішніх зносин: тимчасові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61390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96E43E4A-E973-42AE-93CB-4024C30B87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914400"/>
          </a:xfrm>
        </p:spPr>
        <p:txBody>
          <a:bodyPr/>
          <a:lstStyle/>
          <a:p>
            <a:r>
              <a:rPr lang="uk-UA" dirty="0" err="1"/>
              <a:t>В.Зеленський</a:t>
            </a:r>
            <a:r>
              <a:rPr lang="uk-UA" dirty="0"/>
              <a:t> під час офіційного візиту до Сполученого Королівства (2020)</a:t>
            </a:r>
            <a:endParaRPr lang="en-US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DEA875C8-A243-4FC5-88E9-64AD35CC3CAE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0" y="5943600"/>
            <a:ext cx="3974592" cy="9144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AA23CB3-EF2F-48F0-BDAD-9FE755C7529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737" r="-3" b="-3"/>
          <a:stretch/>
        </p:blipFill>
        <p:spPr>
          <a:xfrm>
            <a:off x="914400" y="274320"/>
            <a:ext cx="7479792" cy="4572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480696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B5C267A-E821-415F-A16D-2E416326FF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923AD1E-8ABF-46B5-BEF4-471DD13BD0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72FEB4F-9A11-461C-B657-603FFCB638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76672"/>
            <a:ext cx="9132910" cy="6381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5781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98527B5E-71A8-4B14-B9BB-15EA028B92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4876800"/>
            <a:ext cx="8288672" cy="784448"/>
          </a:xfrm>
        </p:spPr>
        <p:txBody>
          <a:bodyPr/>
          <a:lstStyle/>
          <a:p>
            <a:r>
              <a:rPr lang="uk-UA" dirty="0" err="1"/>
              <a:t>П.Порошенко</a:t>
            </a:r>
            <a:r>
              <a:rPr lang="uk-UA" dirty="0"/>
              <a:t> в рамках </a:t>
            </a:r>
            <a:r>
              <a:rPr lang="uk-UA" dirty="0" err="1"/>
              <a:t>Азійсько</a:t>
            </a:r>
            <a:r>
              <a:rPr lang="uk-UA" dirty="0"/>
              <a:t>-Європейської зустрічі (</a:t>
            </a:r>
            <a:r>
              <a:rPr lang="en-US" dirty="0"/>
              <a:t>ASEM10</a:t>
            </a:r>
            <a:r>
              <a:rPr lang="uk-UA" dirty="0"/>
              <a:t>)</a:t>
            </a:r>
            <a:r>
              <a:rPr lang="en-US" dirty="0"/>
              <a:t> </a:t>
            </a:r>
            <a:r>
              <a:rPr lang="uk-UA" dirty="0"/>
              <a:t>в Мілані (10.2014)</a:t>
            </a:r>
            <a:endParaRPr lang="en-US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909600C4-6F53-4AF2-A9C7-2265BDF8084F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23337" y="5805264"/>
            <a:ext cx="3974592" cy="914400"/>
          </a:xfrm>
        </p:spPr>
        <p:txBody>
          <a:bodyPr/>
          <a:lstStyle/>
          <a:p>
            <a:endParaRPr lang="en-US"/>
          </a:p>
        </p:txBody>
      </p:sp>
      <p:pic>
        <p:nvPicPr>
          <p:cNvPr id="5" name="Content Placeholder 4" descr="A group of people sitting at a table&#10;&#10;Description automatically generated">
            <a:extLst>
              <a:ext uri="{FF2B5EF4-FFF2-40B4-BE49-F238E27FC236}">
                <a16:creationId xmlns:a16="http://schemas.microsoft.com/office/drawing/2014/main" id="{142A27EB-7286-4FD2-8AD7-53E95E9D034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83" r="-3" b="-3"/>
          <a:stretch/>
        </p:blipFill>
        <p:spPr>
          <a:xfrm>
            <a:off x="914400" y="274320"/>
            <a:ext cx="7479792" cy="4572000"/>
          </a:xfrm>
          <a:noFill/>
        </p:spPr>
      </p:pic>
    </p:spTree>
    <p:extLst>
      <p:ext uri="{BB962C8B-B14F-4D97-AF65-F5344CB8AC3E}">
        <p14:creationId xmlns:p14="http://schemas.microsoft.com/office/powerpoint/2010/main" val="5945124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1990–1994</a:t>
            </a:r>
            <a:br>
              <a:rPr lang="uk-UA" dirty="0"/>
            </a:br>
            <a:r>
              <a:rPr lang="uk-UA" dirty="0" err="1"/>
              <a:t>Зленко</a:t>
            </a:r>
            <a:r>
              <a:rPr lang="uk-UA" dirty="0"/>
              <a:t> Анатолій Максимович</a:t>
            </a:r>
            <a:endParaRPr lang="en-GB" dirty="0"/>
          </a:p>
        </p:txBody>
      </p:sp>
      <p:pic>
        <p:nvPicPr>
          <p:cNvPr id="29698" name="Picture 2" descr="Related im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28" y="1489298"/>
            <a:ext cx="4143372" cy="573477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000240"/>
            <a:ext cx="8229600" cy="4007051"/>
          </a:xfrm>
        </p:spPr>
        <p:txBody>
          <a:bodyPr/>
          <a:lstStyle/>
          <a:p>
            <a:pPr algn="ctr">
              <a:buNone/>
            </a:pPr>
            <a:r>
              <a:rPr lang="uk-UA" b="1" dirty="0"/>
              <a:t>Спільні проблеми монархій та демократій до </a:t>
            </a:r>
            <a:r>
              <a:rPr lang="uk-UA" b="1" dirty="0" err="1"/>
              <a:t>ХХ</a:t>
            </a:r>
            <a:r>
              <a:rPr lang="uk-UA" b="1" dirty="0"/>
              <a:t> ст.:</a:t>
            </a:r>
          </a:p>
          <a:p>
            <a:endParaRPr lang="uk-UA" dirty="0"/>
          </a:p>
          <a:p>
            <a:r>
              <a:rPr lang="uk-UA" u="sng" dirty="0"/>
              <a:t>Монархії</a:t>
            </a:r>
            <a:r>
              <a:rPr lang="uk-UA" dirty="0"/>
              <a:t>: призначення на посади на основі лояльності до правителя</a:t>
            </a:r>
          </a:p>
          <a:p>
            <a:endParaRPr lang="uk-UA" dirty="0"/>
          </a:p>
          <a:p>
            <a:r>
              <a:rPr lang="uk-UA" u="sng" dirty="0"/>
              <a:t>Республіки</a:t>
            </a:r>
            <a:r>
              <a:rPr lang="uk-UA" dirty="0"/>
              <a:t>: призначення на посади на основі вкладу в передвиборчу боротьбу (США, «</a:t>
            </a:r>
            <a:r>
              <a:rPr lang="en-US" dirty="0"/>
              <a:t>spoils system</a:t>
            </a:r>
            <a:r>
              <a:rPr lang="uk-UA" dirty="0"/>
              <a:t>»)</a:t>
            </a:r>
            <a:endParaRPr lang="en-GB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Дипломатія: робота для </a:t>
            </a:r>
            <a:r>
              <a:rPr lang="uk-UA" dirty="0" err="1"/>
              <a:t>“своїх”</a:t>
            </a:r>
            <a:r>
              <a:rPr lang="uk-UA" dirty="0"/>
              <a:t> чи для кращих?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1994–1998</a:t>
            </a:r>
            <a:br>
              <a:rPr lang="uk-UA" dirty="0"/>
            </a:br>
            <a:r>
              <a:rPr lang="uk-UA" dirty="0"/>
              <a:t>Удовенко Геннадій Йосипович</a:t>
            </a:r>
            <a:endParaRPr lang="en-GB" dirty="0"/>
          </a:p>
        </p:txBody>
      </p:sp>
      <p:pic>
        <p:nvPicPr>
          <p:cNvPr id="34818" name="Picture 2" descr="http://i.tyzhden.ua/content/photoalbum/2013/february/12/udovenk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1437323"/>
            <a:ext cx="4500562" cy="542067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1998–2000</a:t>
            </a:r>
            <a:br>
              <a:rPr lang="uk-UA" dirty="0"/>
            </a:br>
            <a:r>
              <a:rPr lang="uk-UA" dirty="0"/>
              <a:t>Тарасюк Борис Іванович</a:t>
            </a:r>
            <a:endParaRPr lang="en-GB" dirty="0"/>
          </a:p>
        </p:txBody>
      </p:sp>
      <p:pic>
        <p:nvPicPr>
          <p:cNvPr id="35842" name="Picture 2" descr="Image result for тарасюк борис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43571" y="1477425"/>
            <a:ext cx="3500430" cy="53805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/>
              <a:t>2000–2003</a:t>
            </a:r>
            <a:endParaRPr lang="en-GB" dirty="0"/>
          </a:p>
        </p:txBody>
      </p:sp>
      <p:pic>
        <p:nvPicPr>
          <p:cNvPr id="4" name="Picture 2" descr="Related im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28" y="1489298"/>
            <a:ext cx="4143372" cy="573477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2003–2005</a:t>
            </a:r>
            <a:br>
              <a:rPr lang="uk-UA" dirty="0"/>
            </a:br>
            <a:r>
              <a:rPr lang="uk-UA" dirty="0"/>
              <a:t>Грищенко Костянтин Іванович</a:t>
            </a:r>
            <a:endParaRPr lang="en-GB" dirty="0"/>
          </a:p>
        </p:txBody>
      </p:sp>
      <p:pic>
        <p:nvPicPr>
          <p:cNvPr id="36866" name="Picture 2" descr="Image result for грищенко костянтин іванович біографі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6" y="1301463"/>
            <a:ext cx="4429124" cy="55565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/>
              <a:t>2005–2007</a:t>
            </a:r>
            <a:endParaRPr lang="en-GB" dirty="0"/>
          </a:p>
        </p:txBody>
      </p:sp>
      <p:pic>
        <p:nvPicPr>
          <p:cNvPr id="4" name="Picture 2" descr="Image result for тарасюк борис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6" y="49911"/>
            <a:ext cx="4429125" cy="680808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/>
              <a:t>2007–2007</a:t>
            </a:r>
            <a:endParaRPr lang="en-GB" dirty="0"/>
          </a:p>
        </p:txBody>
      </p:sp>
      <p:pic>
        <p:nvPicPr>
          <p:cNvPr id="38914" name="Picture 2" descr="Image result for арсеній яценюк мзс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7621" y="-48039"/>
            <a:ext cx="5286380" cy="690603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uk-UA" dirty="0"/>
              <a:t>2007–2009</a:t>
            </a:r>
            <a:br>
              <a:rPr lang="uk-UA" dirty="0"/>
            </a:br>
            <a:r>
              <a:rPr lang="uk-UA" dirty="0" err="1"/>
              <a:t>Огризко</a:t>
            </a:r>
            <a:r>
              <a:rPr lang="uk-UA" dirty="0"/>
              <a:t> Володимир Станіславович</a:t>
            </a:r>
            <a:endParaRPr lang="en-GB" dirty="0"/>
          </a:p>
        </p:txBody>
      </p:sp>
      <p:pic>
        <p:nvPicPr>
          <p:cNvPr id="40962" name="Picture 2" descr="Image result for володимир огризк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69" y="1416591"/>
            <a:ext cx="5572132" cy="544140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2009-2010</a:t>
            </a:r>
            <a:br>
              <a:rPr lang="uk-UA" dirty="0"/>
            </a:br>
            <a:r>
              <a:rPr lang="uk-UA" dirty="0"/>
              <a:t>Порошенко Петро Олексійович</a:t>
            </a:r>
            <a:endParaRPr lang="en-GB" dirty="0"/>
          </a:p>
        </p:txBody>
      </p:sp>
      <p:pic>
        <p:nvPicPr>
          <p:cNvPr id="41986" name="Picture 2" descr="Image result for порошенко міністр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43790"/>
            <a:ext cx="8229600" cy="54142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2010-2012</a:t>
            </a:r>
            <a:endParaRPr lang="en-GB" dirty="0"/>
          </a:p>
        </p:txBody>
      </p:sp>
      <p:pic>
        <p:nvPicPr>
          <p:cNvPr id="4" name="Picture 2" descr="Image result for грищенко костянтин іванович біографі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6" y="1301463"/>
            <a:ext cx="4429124" cy="55565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2012-2014</a:t>
            </a:r>
            <a:br>
              <a:rPr lang="uk-UA" dirty="0"/>
            </a:br>
            <a:r>
              <a:rPr lang="uk-UA" dirty="0" err="1"/>
              <a:t>Кожара</a:t>
            </a:r>
            <a:r>
              <a:rPr lang="uk-UA" dirty="0"/>
              <a:t> Леонід Олександрович</a:t>
            </a:r>
            <a:endParaRPr lang="en-GB" dirty="0"/>
          </a:p>
        </p:txBody>
      </p:sp>
      <p:pic>
        <p:nvPicPr>
          <p:cNvPr id="43010" name="Picture 2" descr="Image result for кожар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6314" y="1428735"/>
            <a:ext cx="4071947" cy="542926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4149927"/>
          </a:xfrm>
        </p:spPr>
        <p:txBody>
          <a:bodyPr/>
          <a:lstStyle/>
          <a:p>
            <a:pPr algn="ctr">
              <a:buNone/>
            </a:pPr>
            <a:r>
              <a:rPr lang="uk-UA" b="1" dirty="0"/>
              <a:t>Оптимальне рішення:</a:t>
            </a:r>
          </a:p>
          <a:p>
            <a:r>
              <a:rPr lang="uk-UA" dirty="0"/>
              <a:t>конституційне закріплення розмежування повноважень між гілками влади в сфері зовнішніх зносин</a:t>
            </a:r>
          </a:p>
          <a:p>
            <a:r>
              <a:rPr lang="uk-UA" dirty="0"/>
              <a:t>законодавче оформлення дипломатичної служби</a:t>
            </a:r>
          </a:p>
          <a:p>
            <a:r>
              <a:rPr lang="uk-UA" dirty="0"/>
              <a:t>розділення адміністративних і політичних посад</a:t>
            </a:r>
            <a:endParaRPr lang="en-GB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Дипломатія: робота для </a:t>
            </a:r>
            <a:r>
              <a:rPr lang="uk-UA" dirty="0" err="1"/>
              <a:t>“своїх”</a:t>
            </a:r>
            <a:r>
              <a:rPr lang="uk-UA" dirty="0"/>
              <a:t> чи для кращих?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2014-</a:t>
            </a:r>
            <a:r>
              <a:rPr lang="en-US" dirty="0"/>
              <a:t>2019</a:t>
            </a:r>
            <a:br>
              <a:rPr lang="uk-UA" dirty="0"/>
            </a:br>
            <a:r>
              <a:rPr lang="uk-UA" dirty="0" err="1"/>
              <a:t>Клімкін</a:t>
            </a:r>
            <a:r>
              <a:rPr lang="uk-UA" dirty="0"/>
              <a:t> Павло Анатолійович</a:t>
            </a:r>
            <a:endParaRPr lang="en-GB" dirty="0"/>
          </a:p>
        </p:txBody>
      </p:sp>
      <p:pic>
        <p:nvPicPr>
          <p:cNvPr id="45058" name="Picture 2" descr="https://mfa.gov.ua/mediafiles/images/dir-users/klimkin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5" y="1967009"/>
            <a:ext cx="6572265" cy="48909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47865" y="1460406"/>
            <a:ext cx="5799542" cy="5397594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201</a:t>
            </a:r>
            <a:r>
              <a:rPr lang="en-US" dirty="0"/>
              <a:t>9</a:t>
            </a:r>
            <a:r>
              <a:rPr lang="uk-UA" dirty="0"/>
              <a:t>-2020</a:t>
            </a:r>
            <a:br>
              <a:rPr lang="uk-UA" dirty="0"/>
            </a:br>
            <a:r>
              <a:rPr lang="uk-UA" dirty="0" err="1"/>
              <a:t>Пристайко</a:t>
            </a:r>
            <a:r>
              <a:rPr lang="uk-UA" dirty="0"/>
              <a:t> Вадим Володимирович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615661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8A06D68-5C6B-4164-BA62-142E6B3C02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AE5412D-7576-4844-82DE-386C06463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FA8EF29-93B9-40E4-BA3C-480DD7F1E6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94" y="2132856"/>
            <a:ext cx="8896350" cy="275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424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BE8A89C-4327-6415-8F2D-53C9419402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F8F4E30-F495-137B-51E1-849A3B7736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6AC056C-A581-5B7B-7C96-4699AABE2A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80728"/>
            <a:ext cx="9144000" cy="3520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4720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Центральні</a:t>
            </a:r>
          </a:p>
          <a:p>
            <a:pPr lvl="1"/>
            <a:r>
              <a:rPr lang="uk-UA" dirty="0"/>
              <a:t>Глава держави</a:t>
            </a:r>
          </a:p>
          <a:p>
            <a:pPr lvl="1"/>
            <a:r>
              <a:rPr lang="uk-UA" dirty="0"/>
              <a:t>Парламент</a:t>
            </a:r>
          </a:p>
          <a:p>
            <a:pPr lvl="1"/>
            <a:r>
              <a:rPr lang="uk-UA" dirty="0"/>
              <a:t>Уряд (МЗС)</a:t>
            </a:r>
          </a:p>
          <a:p>
            <a:pPr lvl="1"/>
            <a:endParaRPr lang="uk-UA" dirty="0"/>
          </a:p>
          <a:p>
            <a:r>
              <a:rPr lang="uk-UA" dirty="0"/>
              <a:t>Закордонні</a:t>
            </a:r>
          </a:p>
          <a:p>
            <a:pPr lvl="1"/>
            <a:r>
              <a:rPr lang="uk-UA" dirty="0"/>
              <a:t>Місії</a:t>
            </a:r>
          </a:p>
          <a:p>
            <a:pPr lvl="1"/>
            <a:r>
              <a:rPr lang="uk-UA" dirty="0"/>
              <a:t>Посольства</a:t>
            </a:r>
          </a:p>
          <a:p>
            <a:pPr lvl="1"/>
            <a:r>
              <a:rPr lang="uk-UA" dirty="0"/>
              <a:t>Представництва при </a:t>
            </a:r>
            <a:r>
              <a:rPr lang="uk-UA" dirty="0" err="1"/>
              <a:t>МО</a:t>
            </a:r>
            <a:endParaRPr lang="uk-UA" dirty="0"/>
          </a:p>
          <a:p>
            <a:pPr lvl="1"/>
            <a:r>
              <a:rPr lang="uk-UA" dirty="0"/>
              <a:t>Консульства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Система органів зовнішніх зносин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uk-UA" dirty="0"/>
              <a:t>		Ст.102 Конституції України:</a:t>
            </a:r>
          </a:p>
          <a:p>
            <a:pPr>
              <a:buNone/>
            </a:pPr>
            <a:endParaRPr lang="uk-UA" dirty="0"/>
          </a:p>
          <a:p>
            <a:pPr>
              <a:buNone/>
            </a:pPr>
            <a:r>
              <a:rPr lang="ru-RU" dirty="0"/>
              <a:t>«Президент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є</a:t>
            </a:r>
            <a:r>
              <a:rPr lang="ru-RU" dirty="0"/>
              <a:t> главою </a:t>
            </a:r>
            <a:r>
              <a:rPr lang="ru-RU" dirty="0" err="1"/>
              <a:t>держави</a:t>
            </a:r>
            <a:r>
              <a:rPr lang="ru-RU" dirty="0"/>
              <a:t> </a:t>
            </a:r>
            <a:r>
              <a:rPr lang="ru-RU" dirty="0" err="1"/>
              <a:t>і</a:t>
            </a:r>
            <a:r>
              <a:rPr lang="ru-RU" dirty="0"/>
              <a:t> </a:t>
            </a:r>
            <a:r>
              <a:rPr lang="ru-RU" dirty="0" err="1"/>
              <a:t>виступає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імені</a:t>
            </a:r>
            <a:r>
              <a:rPr lang="ru-RU" dirty="0"/>
              <a:t>»</a:t>
            </a:r>
            <a:endParaRPr lang="uk-UA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err="1"/>
              <a:t>Цетральні</a:t>
            </a:r>
            <a:r>
              <a:rPr lang="uk-UA" dirty="0"/>
              <a:t> органи: Президент</a:t>
            </a:r>
            <a:endParaRPr lang="en-GB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uk-UA" dirty="0"/>
              <a:t>представляє Україну в МВ</a:t>
            </a:r>
          </a:p>
          <a:p>
            <a:pPr lvl="0"/>
            <a:r>
              <a:rPr lang="uk-UA" dirty="0"/>
              <a:t>здійснює керівництво зовнішньополітичною діяльністю держави</a:t>
            </a:r>
          </a:p>
          <a:p>
            <a:pPr lvl="0"/>
            <a:r>
              <a:rPr lang="uk-UA" dirty="0"/>
              <a:t>веде переговори та укладає міжнародні договори</a:t>
            </a:r>
            <a:endParaRPr lang="en-GB" dirty="0"/>
          </a:p>
          <a:p>
            <a:pPr lvl="0"/>
            <a:r>
              <a:rPr lang="uk-UA" dirty="0"/>
              <a:t>приймає рішення про визнання іноземних держав</a:t>
            </a:r>
            <a:endParaRPr lang="en-GB" dirty="0"/>
          </a:p>
          <a:p>
            <a:pPr lvl="0"/>
            <a:r>
              <a:rPr lang="uk-UA" dirty="0"/>
              <a:t>вносить до ВР подання про оголошення стану війни; у разі збройної агресії – приймає рішення про використання ЗСУ</a:t>
            </a:r>
            <a:endParaRPr lang="en-GB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Повноваження Президента</a:t>
            </a:r>
            <a:br>
              <a:rPr lang="uk-UA" dirty="0"/>
            </a:br>
            <a:r>
              <a:rPr lang="uk-UA" dirty="0"/>
              <a:t>(ст. 106 Конституції)_1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подає до ВР кандидатуру міністра закордонних справ</a:t>
            </a:r>
            <a:endParaRPr lang="en-GB" dirty="0"/>
          </a:p>
          <a:p>
            <a:pPr lvl="0"/>
            <a:r>
              <a:rPr lang="uk-UA" dirty="0"/>
              <a:t>призначає/звільняє глав дипломатичних представництв в інших державах і при </a:t>
            </a:r>
            <a:r>
              <a:rPr lang="uk-UA" dirty="0" err="1"/>
              <a:t>МО</a:t>
            </a:r>
            <a:endParaRPr lang="uk-UA" dirty="0"/>
          </a:p>
          <a:p>
            <a:pPr lvl="0"/>
            <a:r>
              <a:rPr lang="uk-UA" dirty="0"/>
              <a:t>приймає вірчі та відкличні грамоти дипломатичних представників іноземних держав</a:t>
            </a:r>
            <a:endParaRPr lang="en-GB" dirty="0"/>
          </a:p>
          <a:p>
            <a:r>
              <a:rPr lang="uk-UA" dirty="0"/>
              <a:t>присвоює вищі дипломатичні ранги</a:t>
            </a:r>
            <a:endParaRPr lang="en-GB" dirty="0"/>
          </a:p>
          <a:p>
            <a:endParaRPr lang="en-GB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Повноваження Президента</a:t>
            </a:r>
            <a:br>
              <a:rPr lang="uk-UA" dirty="0"/>
            </a:br>
            <a:r>
              <a:rPr lang="uk-UA" dirty="0"/>
              <a:t>(ст. 106 Конституції)_2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uk-UA" dirty="0"/>
              <a:t>Визначення засад внутрішньої та зовнішньої політики</a:t>
            </a:r>
          </a:p>
          <a:p>
            <a:pPr lvl="1"/>
            <a:r>
              <a:rPr lang="uk-UA" dirty="0"/>
              <a:t>Закон про основи внутрішньої і зовнішньої політики 2010 р.</a:t>
            </a:r>
            <a:endParaRPr lang="en-GB" dirty="0"/>
          </a:p>
          <a:p>
            <a:pPr lvl="0"/>
            <a:r>
              <a:rPr lang="uk-UA" dirty="0"/>
              <a:t>Затвердження бюджету</a:t>
            </a:r>
            <a:endParaRPr lang="en-GB" dirty="0"/>
          </a:p>
          <a:p>
            <a:pPr lvl="0"/>
            <a:r>
              <a:rPr lang="uk-UA" dirty="0"/>
              <a:t>Оголошення за поданням президента стану війни та укладення миру</a:t>
            </a:r>
          </a:p>
          <a:p>
            <a:r>
              <a:rPr lang="uk-UA" dirty="0"/>
              <a:t>Призначення міністра закордонних справ</a:t>
            </a:r>
            <a:endParaRPr lang="en-GB" dirty="0"/>
          </a:p>
          <a:p>
            <a:pPr lvl="0"/>
            <a:endParaRPr lang="en-GB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Повноваження Парламенту</a:t>
            </a:r>
            <a:br>
              <a:rPr lang="uk-UA" dirty="0"/>
            </a:br>
            <a:r>
              <a:rPr lang="uk-UA" dirty="0"/>
              <a:t>(ст. 85 Конституції)_1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</TotalTime>
  <Words>645</Words>
  <Application>Microsoft Office PowerPoint</Application>
  <PresentationFormat>On-screen Show (4:3)</PresentationFormat>
  <Paragraphs>111</Paragraphs>
  <Slides>43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50" baseType="lpstr">
      <vt:lpstr>Arial</vt:lpstr>
      <vt:lpstr>Lucida Sans Unicode</vt:lpstr>
      <vt:lpstr>Times New Roman</vt:lpstr>
      <vt:lpstr>Verdana</vt:lpstr>
      <vt:lpstr>Wingdings 2</vt:lpstr>
      <vt:lpstr>Wingdings 3</vt:lpstr>
      <vt:lpstr>Открытая</vt:lpstr>
      <vt:lpstr>Система органів зовнішніх зносин</vt:lpstr>
      <vt:lpstr>Управління дипломатією: від імпровізації до процедури</vt:lpstr>
      <vt:lpstr>Дипломатія: робота для “своїх” чи для кращих?</vt:lpstr>
      <vt:lpstr>Дипломатія: робота для “своїх” чи для кращих?</vt:lpstr>
      <vt:lpstr>Система органів зовнішніх зносин</vt:lpstr>
      <vt:lpstr>Цетральні органи: Президент</vt:lpstr>
      <vt:lpstr>Повноваження Президента (ст. 106 Конституції)_1</vt:lpstr>
      <vt:lpstr>Повноваження Президента (ст. 106 Конституції)_2</vt:lpstr>
      <vt:lpstr>Повноваження Парламенту (ст. 85 Конституції)_1</vt:lpstr>
      <vt:lpstr>Повноваження Парламенту (ст. 85 Конституції)_2</vt:lpstr>
      <vt:lpstr>Міністерство закордонних справ</vt:lpstr>
      <vt:lpstr>Cardinal Armand Jean du Plessis de Richelieu (1585-1642)</vt:lpstr>
      <vt:lpstr>Рішельє:</vt:lpstr>
      <vt:lpstr>PowerPoint Presentation</vt:lpstr>
      <vt:lpstr>Global Affairs Canada</vt:lpstr>
      <vt:lpstr>PowerPoint Presentation</vt:lpstr>
      <vt:lpstr>PowerPoint Presentation</vt:lpstr>
      <vt:lpstr>Функції МЗС</vt:lpstr>
      <vt:lpstr>Представництва МЗС в регіонах</vt:lpstr>
      <vt:lpstr>Закордонні органи зовнішніх зносин: постійні</vt:lpstr>
      <vt:lpstr>PowerPoint Presentation</vt:lpstr>
      <vt:lpstr>Місія Палестини в Лондоні</vt:lpstr>
      <vt:lpstr>PowerPoint Presentation</vt:lpstr>
      <vt:lpstr>PowerPoint Presentation</vt:lpstr>
      <vt:lpstr>Закордонні органи зовнішніх зносин: тимчасові</vt:lpstr>
      <vt:lpstr>В.Зеленський під час офіційного візиту до Сполученого Королівства (2020)</vt:lpstr>
      <vt:lpstr>PowerPoint Presentation</vt:lpstr>
      <vt:lpstr>П.Порошенко в рамках Азійсько-Європейської зустрічі (ASEM10) в Мілані (10.2014)</vt:lpstr>
      <vt:lpstr>1990–1994 Зленко Анатолій Максимович</vt:lpstr>
      <vt:lpstr>1994–1998 Удовенко Геннадій Йосипович</vt:lpstr>
      <vt:lpstr>1998–2000 Тарасюк Борис Іванович</vt:lpstr>
      <vt:lpstr>2000–2003</vt:lpstr>
      <vt:lpstr>2003–2005 Грищенко Костянтин Іванович</vt:lpstr>
      <vt:lpstr>2005–2007</vt:lpstr>
      <vt:lpstr>2007–2007</vt:lpstr>
      <vt:lpstr>2007–2009 Огризко Володимир Станіславович</vt:lpstr>
      <vt:lpstr>2009-2010 Порошенко Петро Олексійович</vt:lpstr>
      <vt:lpstr>2010-2012</vt:lpstr>
      <vt:lpstr>2012-2014 Кожара Леонід Олександрович</vt:lpstr>
      <vt:lpstr>2014-2019 Клімкін Павло Анатолійович</vt:lpstr>
      <vt:lpstr>2019-2020 Пристайко Вадим Володимирович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Система органів зовнішніх зносин</dc:title>
  <dc:creator>Петюр Роман Костянтинович</dc:creator>
  <cp:lastModifiedBy>Петюр Роман Костянтинович</cp:lastModifiedBy>
  <cp:revision>3</cp:revision>
  <dcterms:created xsi:type="dcterms:W3CDTF">2020-10-22T10:38:51Z</dcterms:created>
  <dcterms:modified xsi:type="dcterms:W3CDTF">2026-02-09T09:10:57Z</dcterms:modified>
</cp:coreProperties>
</file>