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8"/>
  </p:notesMasterIdLst>
  <p:handoutMasterIdLst>
    <p:handoutMasterId r:id="rId69"/>
  </p:handoutMasterIdLst>
  <p:sldIdLst>
    <p:sldId id="329" r:id="rId5"/>
    <p:sldId id="393" r:id="rId6"/>
    <p:sldId id="388" r:id="rId7"/>
    <p:sldId id="389" r:id="rId8"/>
    <p:sldId id="384" r:id="rId9"/>
    <p:sldId id="306" r:id="rId10"/>
    <p:sldId id="309" r:id="rId11"/>
    <p:sldId id="299" r:id="rId12"/>
    <p:sldId id="310" r:id="rId13"/>
    <p:sldId id="311" r:id="rId14"/>
    <p:sldId id="312" r:id="rId15"/>
    <p:sldId id="313" r:id="rId16"/>
    <p:sldId id="314" r:id="rId17"/>
    <p:sldId id="316" r:id="rId18"/>
    <p:sldId id="276" r:id="rId19"/>
    <p:sldId id="278" r:id="rId20"/>
    <p:sldId id="318" r:id="rId21"/>
    <p:sldId id="319" r:id="rId22"/>
    <p:sldId id="390" r:id="rId23"/>
    <p:sldId id="282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91" r:id="rId32"/>
    <p:sldId id="321" r:id="rId33"/>
    <p:sldId id="323" r:id="rId34"/>
    <p:sldId id="325" r:id="rId35"/>
    <p:sldId id="326" r:id="rId36"/>
    <p:sldId id="283" r:id="rId37"/>
    <p:sldId id="285" r:id="rId38"/>
    <p:sldId id="338" r:id="rId39"/>
    <p:sldId id="339" r:id="rId40"/>
    <p:sldId id="340" r:id="rId41"/>
    <p:sldId id="342" r:id="rId42"/>
    <p:sldId id="346" r:id="rId43"/>
    <p:sldId id="286" r:id="rId44"/>
    <p:sldId id="289" r:id="rId45"/>
    <p:sldId id="290" r:id="rId46"/>
    <p:sldId id="292" r:id="rId47"/>
    <p:sldId id="293" r:id="rId48"/>
    <p:sldId id="296" r:id="rId49"/>
    <p:sldId id="295" r:id="rId50"/>
    <p:sldId id="297" r:id="rId51"/>
    <p:sldId id="298" r:id="rId52"/>
    <p:sldId id="347" r:id="rId53"/>
    <p:sldId id="348" r:id="rId54"/>
    <p:sldId id="349" r:id="rId55"/>
    <p:sldId id="350" r:id="rId56"/>
    <p:sldId id="385" r:id="rId57"/>
    <p:sldId id="351" r:id="rId58"/>
    <p:sldId id="353" r:id="rId59"/>
    <p:sldId id="358" r:id="rId60"/>
    <p:sldId id="364" r:id="rId61"/>
    <p:sldId id="365" r:id="rId62"/>
    <p:sldId id="366" r:id="rId63"/>
    <p:sldId id="370" r:id="rId64"/>
    <p:sldId id="372" r:id="rId65"/>
    <p:sldId id="380" r:id="rId66"/>
    <p:sldId id="392" r:id="rId6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097" autoAdjust="0"/>
  </p:normalViewPr>
  <p:slideViewPr>
    <p:cSldViewPr snapToGrid="0">
      <p:cViewPr varScale="1">
        <p:scale>
          <a:sx n="98" d="100"/>
          <a:sy n="98" d="100"/>
        </p:scale>
        <p:origin x="110" y="82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75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0AF20-0054-4B3F-87EB-10DB8FAD4558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5CB599-77EE-49B8-A7B2-E3B3C24B4BA6}">
      <dgm:prSet phldrT="[Текст]" custT="1"/>
      <dgm:spPr/>
      <dgm:t>
        <a:bodyPr/>
        <a:lstStyle/>
        <a:p>
          <a:r>
            <a:rPr lang="uk-UA" sz="1600">
              <a:latin typeface="Times New Roman" pitchFamily="18" charset="0"/>
              <a:cs typeface="Times New Roman" pitchFamily="18" charset="0"/>
            </a:rPr>
            <a:t>сталий економічний розвиток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586A60C-AAF7-4BD4-A3A8-D4030713BF40}" type="parTrans" cxnId="{4EA9645D-94D2-4D69-93A1-49F88F9BF285}">
      <dgm:prSet/>
      <dgm:spPr/>
      <dgm:t>
        <a:bodyPr/>
        <a:lstStyle/>
        <a:p>
          <a:endParaRPr lang="ru-RU" sz="2000"/>
        </a:p>
      </dgm:t>
    </dgm:pt>
    <dgm:pt modelId="{10103ADC-CFF5-49CB-8448-597D2D5E19D1}" type="sibTrans" cxnId="{4EA9645D-94D2-4D69-93A1-49F88F9BF285}">
      <dgm:prSet/>
      <dgm:spPr/>
      <dgm:t>
        <a:bodyPr/>
        <a:lstStyle/>
        <a:p>
          <a:endParaRPr lang="ru-RU" sz="2000"/>
        </a:p>
      </dgm:t>
    </dgm:pt>
    <dgm:pt modelId="{8FC63AAF-5CBB-4B34-B7AC-98FA23549F31}">
      <dgm:prSet phldrT="[Текст]" custT="1"/>
      <dgm:spPr/>
      <dgm:t>
        <a:bodyPr/>
        <a:lstStyle/>
        <a:p>
          <a:r>
            <a:rPr lang="uk-UA" sz="1400">
              <a:latin typeface="Times New Roman" pitchFamily="18" charset="0"/>
              <a:cs typeface="Times New Roman" pitchFamily="18" charset="0"/>
            </a:rPr>
            <a:t>прогресивна зміна структури економіки</a:t>
          </a: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8027449-AE26-46EC-8ADF-14FFD67F1DE4}" type="parTrans" cxnId="{5509CBA8-147F-4067-BDA9-D5F7EF039489}">
      <dgm:prSet/>
      <dgm:spPr/>
      <dgm:t>
        <a:bodyPr/>
        <a:lstStyle/>
        <a:p>
          <a:endParaRPr lang="ru-RU" sz="2000"/>
        </a:p>
      </dgm:t>
    </dgm:pt>
    <dgm:pt modelId="{63796539-0210-4BC4-8018-F21DA3B68217}" type="sibTrans" cxnId="{5509CBA8-147F-4067-BDA9-D5F7EF039489}">
      <dgm:prSet/>
      <dgm:spPr/>
      <dgm:t>
        <a:bodyPr/>
        <a:lstStyle/>
        <a:p>
          <a:endParaRPr lang="ru-RU" sz="2000"/>
        </a:p>
      </dgm:t>
    </dgm:pt>
    <dgm:pt modelId="{E16547A1-58CE-46EE-ACD6-726D54F31695}">
      <dgm:prSet phldrT="[Текст]" custT="1"/>
      <dgm:spPr/>
      <dgm:t>
        <a:bodyPr/>
        <a:lstStyle/>
        <a:p>
          <a:r>
            <a:rPr lang="uk-UA" sz="1600">
              <a:latin typeface="Times New Roman" pitchFamily="18" charset="0"/>
              <a:cs typeface="Times New Roman" pitchFamily="18" charset="0"/>
            </a:rPr>
            <a:t>стабільна соціально-економічна система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51A8E69-0CF2-455D-8803-50E0E3ED74BB}" type="parTrans" cxnId="{E94E48ED-65AD-4DF7-83D0-64C19320D4D3}">
      <dgm:prSet/>
      <dgm:spPr/>
      <dgm:t>
        <a:bodyPr/>
        <a:lstStyle/>
        <a:p>
          <a:endParaRPr lang="ru-RU" sz="2000"/>
        </a:p>
      </dgm:t>
    </dgm:pt>
    <dgm:pt modelId="{5F4B0633-0D32-40AF-8526-E09CC76CC0A9}" type="sibTrans" cxnId="{E94E48ED-65AD-4DF7-83D0-64C19320D4D3}">
      <dgm:prSet/>
      <dgm:spPr/>
      <dgm:t>
        <a:bodyPr/>
        <a:lstStyle/>
        <a:p>
          <a:endParaRPr lang="ru-RU" sz="2000"/>
        </a:p>
      </dgm:t>
    </dgm:pt>
    <dgm:pt modelId="{88E5CB36-21C1-447B-8FB7-D1C0D2FB7B6A}">
      <dgm:prSet phldrT="[Текст]" custT="1"/>
      <dgm:spPr/>
      <dgm:t>
        <a:bodyPr/>
        <a:lstStyle/>
        <a:p>
          <a:r>
            <a:rPr lang="uk-UA" sz="1400">
              <a:latin typeface="Times New Roman" pitchFamily="18" charset="0"/>
              <a:cs typeface="Times New Roman" pitchFamily="18" charset="0"/>
            </a:rPr>
            <a:t>додаткові надходження, додаткові капіталовкладення</a:t>
          </a: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6E093FF-DEB0-44E3-8653-3BA137A9F8B2}" type="parTrans" cxnId="{76565456-8841-4F61-A50F-C414B7041842}">
      <dgm:prSet/>
      <dgm:spPr/>
      <dgm:t>
        <a:bodyPr/>
        <a:lstStyle/>
        <a:p>
          <a:endParaRPr lang="ru-RU" sz="2000"/>
        </a:p>
      </dgm:t>
    </dgm:pt>
    <dgm:pt modelId="{A92BD893-5344-45BB-8890-647AE928312F}" type="sibTrans" cxnId="{76565456-8841-4F61-A50F-C414B7041842}">
      <dgm:prSet/>
      <dgm:spPr/>
      <dgm:t>
        <a:bodyPr/>
        <a:lstStyle/>
        <a:p>
          <a:endParaRPr lang="ru-RU" sz="2000"/>
        </a:p>
      </dgm:t>
    </dgm:pt>
    <dgm:pt modelId="{76129F84-031B-4B40-9B10-D56E9F892EB4}">
      <dgm:prSet phldrT="[Текст]" custT="1"/>
      <dgm:spPr/>
      <dgm:t>
        <a:bodyPr/>
        <a:lstStyle/>
        <a:p>
          <a:r>
            <a:rPr lang="uk-UA" sz="1600">
              <a:latin typeface="Times New Roman" pitchFamily="18" charset="0"/>
              <a:cs typeface="Times New Roman" pitchFamily="18" charset="0"/>
            </a:rPr>
            <a:t>розвиток нових технологій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A2FFBAF-13EE-4101-971D-9D201DC75F9B}" type="parTrans" cxnId="{EF192740-97A8-4A80-A464-F755009F7C3F}">
      <dgm:prSet/>
      <dgm:spPr/>
      <dgm:t>
        <a:bodyPr/>
        <a:lstStyle/>
        <a:p>
          <a:endParaRPr lang="ru-RU" sz="2000"/>
        </a:p>
      </dgm:t>
    </dgm:pt>
    <dgm:pt modelId="{C9C7D925-61F1-41C4-9DEF-B9CDABE966CB}" type="sibTrans" cxnId="{EF192740-97A8-4A80-A464-F755009F7C3F}">
      <dgm:prSet/>
      <dgm:spPr/>
      <dgm:t>
        <a:bodyPr/>
        <a:lstStyle/>
        <a:p>
          <a:endParaRPr lang="ru-RU" sz="2000"/>
        </a:p>
      </dgm:t>
    </dgm:pt>
    <dgm:pt modelId="{62F97E9D-3241-4FC8-926E-B5CB8B86173F}">
      <dgm:prSet phldrT="[Текст]" custT="1"/>
      <dgm:spPr/>
      <dgm:t>
        <a:bodyPr/>
        <a:lstStyle/>
        <a:p>
          <a:r>
            <a:rPr lang="uk-UA" sz="1400">
              <a:latin typeface="Times New Roman" pitchFamily="18" charset="0"/>
              <a:cs typeface="Times New Roman" pitchFamily="18" charset="0"/>
            </a:rPr>
            <a:t>доступ до нових технологій, участь у НДДКР</a:t>
          </a:r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1E49306-9E74-4BD3-9D01-E41CEE2ECA39}" type="parTrans" cxnId="{96E824E6-D7C5-4FE5-A2EA-896B7DE36550}">
      <dgm:prSet/>
      <dgm:spPr/>
      <dgm:t>
        <a:bodyPr/>
        <a:lstStyle/>
        <a:p>
          <a:endParaRPr lang="ru-RU" sz="2000"/>
        </a:p>
      </dgm:t>
    </dgm:pt>
    <dgm:pt modelId="{433F0EF0-DDD4-4815-98EF-667FB5D59B9E}" type="sibTrans" cxnId="{96E824E6-D7C5-4FE5-A2EA-896B7DE36550}">
      <dgm:prSet/>
      <dgm:spPr/>
      <dgm:t>
        <a:bodyPr/>
        <a:lstStyle/>
        <a:p>
          <a:endParaRPr lang="ru-RU" sz="2000"/>
        </a:p>
      </dgm:t>
    </dgm:pt>
    <dgm:pt modelId="{93ED412A-0961-412A-92DE-95FCBAB507DD}">
      <dgm:prSet phldrT="[Текст]" custT="1"/>
      <dgm:spPr/>
      <dgm:t>
        <a:bodyPr/>
        <a:lstStyle/>
        <a:p>
          <a:r>
            <a:rPr lang="uk-UA" sz="1600">
              <a:latin typeface="Times New Roman" pitchFamily="18" charset="0"/>
              <a:cs typeface="Times New Roman" pitchFamily="18" charset="0"/>
            </a:rPr>
            <a:t>конкурентоспроможність економіки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8D33B69-0836-4FEE-B73B-77592DDB3B80}" type="parTrans" cxnId="{CA4FCD71-A004-487F-84D5-7EBCB1CF24F1}">
      <dgm:prSet/>
      <dgm:spPr/>
      <dgm:t>
        <a:bodyPr/>
        <a:lstStyle/>
        <a:p>
          <a:endParaRPr lang="ru-RU" sz="2000"/>
        </a:p>
      </dgm:t>
    </dgm:pt>
    <dgm:pt modelId="{E1A2264D-B6B3-4324-B337-C4CA1D0602B7}" type="sibTrans" cxnId="{CA4FCD71-A004-487F-84D5-7EBCB1CF24F1}">
      <dgm:prSet/>
      <dgm:spPr/>
      <dgm:t>
        <a:bodyPr/>
        <a:lstStyle/>
        <a:p>
          <a:endParaRPr lang="ru-RU" sz="2000"/>
        </a:p>
      </dgm:t>
    </dgm:pt>
    <dgm:pt modelId="{9B90847B-F159-4DAC-9F86-098ACA4BD63F}">
      <dgm:prSet phldrT="[Текст]" custT="1"/>
      <dgm:spPr/>
      <dgm:t>
        <a:bodyPr/>
        <a:lstStyle/>
        <a:p>
          <a:r>
            <a:rPr lang="uk-UA" sz="1400" dirty="0">
              <a:latin typeface="Times New Roman" pitchFamily="18" charset="0"/>
              <a:cs typeface="Times New Roman" pitchFamily="18" charset="0"/>
            </a:rPr>
            <a:t>участь у стратегіях БНП, інвестиційні кошти держави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0BFCC8-3C4D-4381-95A3-641DFA6963D0}" type="parTrans" cxnId="{47B8E92D-B64A-4D5B-9A11-77FF0B3754BF}">
      <dgm:prSet/>
      <dgm:spPr/>
      <dgm:t>
        <a:bodyPr/>
        <a:lstStyle/>
        <a:p>
          <a:endParaRPr lang="ru-RU" sz="2000"/>
        </a:p>
      </dgm:t>
    </dgm:pt>
    <dgm:pt modelId="{C163FE12-AB3E-40F1-BFEE-DCF35B59586E}" type="sibTrans" cxnId="{47B8E92D-B64A-4D5B-9A11-77FF0B3754BF}">
      <dgm:prSet/>
      <dgm:spPr/>
      <dgm:t>
        <a:bodyPr/>
        <a:lstStyle/>
        <a:p>
          <a:endParaRPr lang="ru-RU" sz="2000"/>
        </a:p>
      </dgm:t>
    </dgm:pt>
    <dgm:pt modelId="{D56378E1-04D2-4BBC-AC34-831DF5FFC03E}" type="pres">
      <dgm:prSet presAssocID="{E010AF20-0054-4B3F-87EB-10DB8FAD455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FA913A4-9C20-4C78-96A0-79D750B3FE75}" type="pres">
      <dgm:prSet presAssocID="{E010AF20-0054-4B3F-87EB-10DB8FAD4558}" presName="children" presStyleCnt="0"/>
      <dgm:spPr/>
    </dgm:pt>
    <dgm:pt modelId="{5D7014E7-C0B9-42C3-A256-8FDB661E267D}" type="pres">
      <dgm:prSet presAssocID="{E010AF20-0054-4B3F-87EB-10DB8FAD4558}" presName="child1group" presStyleCnt="0"/>
      <dgm:spPr/>
    </dgm:pt>
    <dgm:pt modelId="{63FDFAB0-8386-4ACF-90F6-8E94BA4FB1E3}" type="pres">
      <dgm:prSet presAssocID="{E010AF20-0054-4B3F-87EB-10DB8FAD4558}" presName="child1" presStyleLbl="bgAcc1" presStyleIdx="0" presStyleCnt="4"/>
      <dgm:spPr/>
    </dgm:pt>
    <dgm:pt modelId="{66C53C27-D638-4B89-9D29-FAC01CE80212}" type="pres">
      <dgm:prSet presAssocID="{E010AF20-0054-4B3F-87EB-10DB8FAD4558}" presName="child1Text" presStyleLbl="bgAcc1" presStyleIdx="0" presStyleCnt="4">
        <dgm:presLayoutVars>
          <dgm:bulletEnabled val="1"/>
        </dgm:presLayoutVars>
      </dgm:prSet>
      <dgm:spPr/>
    </dgm:pt>
    <dgm:pt modelId="{5EAF9AAD-6A2B-4CB2-B9E0-99B877B7D3C5}" type="pres">
      <dgm:prSet presAssocID="{E010AF20-0054-4B3F-87EB-10DB8FAD4558}" presName="child2group" presStyleCnt="0"/>
      <dgm:spPr/>
    </dgm:pt>
    <dgm:pt modelId="{7218E4F1-E5C9-405D-86F5-C4652DB1FEA4}" type="pres">
      <dgm:prSet presAssocID="{E010AF20-0054-4B3F-87EB-10DB8FAD4558}" presName="child2" presStyleLbl="bgAcc1" presStyleIdx="1" presStyleCnt="4"/>
      <dgm:spPr/>
    </dgm:pt>
    <dgm:pt modelId="{53F0682B-A914-43C7-9AD2-648F0EF7CC44}" type="pres">
      <dgm:prSet presAssocID="{E010AF20-0054-4B3F-87EB-10DB8FAD4558}" presName="child2Text" presStyleLbl="bgAcc1" presStyleIdx="1" presStyleCnt="4">
        <dgm:presLayoutVars>
          <dgm:bulletEnabled val="1"/>
        </dgm:presLayoutVars>
      </dgm:prSet>
      <dgm:spPr/>
    </dgm:pt>
    <dgm:pt modelId="{5461F4C3-D848-4C4F-98E2-215CF4889161}" type="pres">
      <dgm:prSet presAssocID="{E010AF20-0054-4B3F-87EB-10DB8FAD4558}" presName="child3group" presStyleCnt="0"/>
      <dgm:spPr/>
    </dgm:pt>
    <dgm:pt modelId="{9D61E75E-2D7B-4BC2-B5BB-746E0A7306D8}" type="pres">
      <dgm:prSet presAssocID="{E010AF20-0054-4B3F-87EB-10DB8FAD4558}" presName="child3" presStyleLbl="bgAcc1" presStyleIdx="2" presStyleCnt="4"/>
      <dgm:spPr/>
    </dgm:pt>
    <dgm:pt modelId="{864D400F-D2D0-4219-B495-18B78EBC805E}" type="pres">
      <dgm:prSet presAssocID="{E010AF20-0054-4B3F-87EB-10DB8FAD4558}" presName="child3Text" presStyleLbl="bgAcc1" presStyleIdx="2" presStyleCnt="4">
        <dgm:presLayoutVars>
          <dgm:bulletEnabled val="1"/>
        </dgm:presLayoutVars>
      </dgm:prSet>
      <dgm:spPr/>
    </dgm:pt>
    <dgm:pt modelId="{0F6EC659-DD65-49B5-9983-9723953B478D}" type="pres">
      <dgm:prSet presAssocID="{E010AF20-0054-4B3F-87EB-10DB8FAD4558}" presName="child4group" presStyleCnt="0"/>
      <dgm:spPr/>
    </dgm:pt>
    <dgm:pt modelId="{9DC75593-82AE-445B-9D19-33E29DCDC3C2}" type="pres">
      <dgm:prSet presAssocID="{E010AF20-0054-4B3F-87EB-10DB8FAD4558}" presName="child4" presStyleLbl="bgAcc1" presStyleIdx="3" presStyleCnt="4"/>
      <dgm:spPr/>
    </dgm:pt>
    <dgm:pt modelId="{A47138D4-336B-4AD5-A9FB-F3B1EA6EEF78}" type="pres">
      <dgm:prSet presAssocID="{E010AF20-0054-4B3F-87EB-10DB8FAD4558}" presName="child4Text" presStyleLbl="bgAcc1" presStyleIdx="3" presStyleCnt="4">
        <dgm:presLayoutVars>
          <dgm:bulletEnabled val="1"/>
        </dgm:presLayoutVars>
      </dgm:prSet>
      <dgm:spPr/>
    </dgm:pt>
    <dgm:pt modelId="{C44C18BC-0422-4865-8F67-85DA5E1A1D28}" type="pres">
      <dgm:prSet presAssocID="{E010AF20-0054-4B3F-87EB-10DB8FAD4558}" presName="childPlaceholder" presStyleCnt="0"/>
      <dgm:spPr/>
    </dgm:pt>
    <dgm:pt modelId="{537B3998-DB9E-41A3-80F8-CE6D92237CC5}" type="pres">
      <dgm:prSet presAssocID="{E010AF20-0054-4B3F-87EB-10DB8FAD4558}" presName="circle" presStyleCnt="0"/>
      <dgm:spPr/>
    </dgm:pt>
    <dgm:pt modelId="{D887E695-52A8-4437-9D52-D42825DEEDBB}" type="pres">
      <dgm:prSet presAssocID="{E010AF20-0054-4B3F-87EB-10DB8FAD455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411CF75-6628-4D4E-8E80-760B685ED790}" type="pres">
      <dgm:prSet presAssocID="{E010AF20-0054-4B3F-87EB-10DB8FAD455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DF4F852-897C-400B-9BCE-D59AC086B024}" type="pres">
      <dgm:prSet presAssocID="{E010AF20-0054-4B3F-87EB-10DB8FAD455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0E4BBC2-A1B0-4BEF-BDD1-38CF7DDC212D}" type="pres">
      <dgm:prSet presAssocID="{E010AF20-0054-4B3F-87EB-10DB8FAD455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E2E7213-FBD7-4E2B-9C5F-39E97F281FEB}" type="pres">
      <dgm:prSet presAssocID="{E010AF20-0054-4B3F-87EB-10DB8FAD4558}" presName="quadrantPlaceholder" presStyleCnt="0"/>
      <dgm:spPr/>
    </dgm:pt>
    <dgm:pt modelId="{E0FD71F7-2576-477C-9ABA-90B4E6180F44}" type="pres">
      <dgm:prSet presAssocID="{E010AF20-0054-4B3F-87EB-10DB8FAD4558}" presName="center1" presStyleLbl="fgShp" presStyleIdx="0" presStyleCnt="2"/>
      <dgm:spPr/>
    </dgm:pt>
    <dgm:pt modelId="{0FCF459D-A56D-4D24-8A50-15F787686946}" type="pres">
      <dgm:prSet presAssocID="{E010AF20-0054-4B3F-87EB-10DB8FAD4558}" presName="center2" presStyleLbl="fgShp" presStyleIdx="1" presStyleCnt="2"/>
      <dgm:spPr/>
    </dgm:pt>
  </dgm:ptLst>
  <dgm:cxnLst>
    <dgm:cxn modelId="{59449201-E2AC-4B3A-B060-5754246DF6F2}" type="presOf" srcId="{88E5CB36-21C1-447B-8FB7-D1C0D2FB7B6A}" destId="{53F0682B-A914-43C7-9AD2-648F0EF7CC44}" srcOrd="1" destOrd="0" presId="urn:microsoft.com/office/officeart/2005/8/layout/cycle4#1"/>
    <dgm:cxn modelId="{8A177915-B1E4-4A93-A45C-15D452F7DABC}" type="presOf" srcId="{9B90847B-F159-4DAC-9F86-098ACA4BD63F}" destId="{A47138D4-336B-4AD5-A9FB-F3B1EA6EEF78}" srcOrd="1" destOrd="0" presId="urn:microsoft.com/office/officeart/2005/8/layout/cycle4#1"/>
    <dgm:cxn modelId="{26D5AD1A-EEE0-410D-9D26-A6379CCC5873}" type="presOf" srcId="{8FC63AAF-5CBB-4B34-B7AC-98FA23549F31}" destId="{63FDFAB0-8386-4ACF-90F6-8E94BA4FB1E3}" srcOrd="0" destOrd="0" presId="urn:microsoft.com/office/officeart/2005/8/layout/cycle4#1"/>
    <dgm:cxn modelId="{47B8E92D-B64A-4D5B-9A11-77FF0B3754BF}" srcId="{93ED412A-0961-412A-92DE-95FCBAB507DD}" destId="{9B90847B-F159-4DAC-9F86-098ACA4BD63F}" srcOrd="0" destOrd="0" parTransId="{340BFCC8-3C4D-4381-95A3-641DFA6963D0}" sibTransId="{C163FE12-AB3E-40F1-BFEE-DCF35B59586E}"/>
    <dgm:cxn modelId="{EF192740-97A8-4A80-A464-F755009F7C3F}" srcId="{E010AF20-0054-4B3F-87EB-10DB8FAD4558}" destId="{76129F84-031B-4B40-9B10-D56E9F892EB4}" srcOrd="2" destOrd="0" parTransId="{9A2FFBAF-13EE-4101-971D-9D201DC75F9B}" sibTransId="{C9C7D925-61F1-41C4-9DEF-B9CDABE966CB}"/>
    <dgm:cxn modelId="{4EA9645D-94D2-4D69-93A1-49F88F9BF285}" srcId="{E010AF20-0054-4B3F-87EB-10DB8FAD4558}" destId="{C85CB599-77EE-49B8-A7B2-E3B3C24B4BA6}" srcOrd="0" destOrd="0" parTransId="{7586A60C-AAF7-4BD4-A3A8-D4030713BF40}" sibTransId="{10103ADC-CFF5-49CB-8448-597D2D5E19D1}"/>
    <dgm:cxn modelId="{98FAFF41-CE8B-4853-99DA-CC2B32D86FC2}" type="presOf" srcId="{8FC63AAF-5CBB-4B34-B7AC-98FA23549F31}" destId="{66C53C27-D638-4B89-9D29-FAC01CE80212}" srcOrd="1" destOrd="0" presId="urn:microsoft.com/office/officeart/2005/8/layout/cycle4#1"/>
    <dgm:cxn modelId="{CA4FCD71-A004-487F-84D5-7EBCB1CF24F1}" srcId="{E010AF20-0054-4B3F-87EB-10DB8FAD4558}" destId="{93ED412A-0961-412A-92DE-95FCBAB507DD}" srcOrd="3" destOrd="0" parTransId="{88D33B69-0836-4FEE-B73B-77592DDB3B80}" sibTransId="{E1A2264D-B6B3-4324-B337-C4CA1D0602B7}"/>
    <dgm:cxn modelId="{A9C45B75-7ED6-495A-86A9-DEDE3E271DDE}" type="presOf" srcId="{76129F84-031B-4B40-9B10-D56E9F892EB4}" destId="{6DF4F852-897C-400B-9BCE-D59AC086B024}" srcOrd="0" destOrd="0" presId="urn:microsoft.com/office/officeart/2005/8/layout/cycle4#1"/>
    <dgm:cxn modelId="{76565456-8841-4F61-A50F-C414B7041842}" srcId="{E16547A1-58CE-46EE-ACD6-726D54F31695}" destId="{88E5CB36-21C1-447B-8FB7-D1C0D2FB7B6A}" srcOrd="0" destOrd="0" parTransId="{16E093FF-DEB0-44E3-8653-3BA137A9F8B2}" sibTransId="{A92BD893-5344-45BB-8890-647AE928312F}"/>
    <dgm:cxn modelId="{DD303380-4FF7-4BA7-9386-9B609A5E69A5}" type="presOf" srcId="{88E5CB36-21C1-447B-8FB7-D1C0D2FB7B6A}" destId="{7218E4F1-E5C9-405D-86F5-C4652DB1FEA4}" srcOrd="0" destOrd="0" presId="urn:microsoft.com/office/officeart/2005/8/layout/cycle4#1"/>
    <dgm:cxn modelId="{A603B782-4581-4CFA-8AD4-517E19C73789}" type="presOf" srcId="{E16547A1-58CE-46EE-ACD6-726D54F31695}" destId="{E411CF75-6628-4D4E-8E80-760B685ED790}" srcOrd="0" destOrd="0" presId="urn:microsoft.com/office/officeart/2005/8/layout/cycle4#1"/>
    <dgm:cxn modelId="{16A1A592-C4A0-4A89-8A08-01EBB4A4432C}" type="presOf" srcId="{62F97E9D-3241-4FC8-926E-B5CB8B86173F}" destId="{864D400F-D2D0-4219-B495-18B78EBC805E}" srcOrd="1" destOrd="0" presId="urn:microsoft.com/office/officeart/2005/8/layout/cycle4#1"/>
    <dgm:cxn modelId="{5509CBA8-147F-4067-BDA9-D5F7EF039489}" srcId="{C85CB599-77EE-49B8-A7B2-E3B3C24B4BA6}" destId="{8FC63AAF-5CBB-4B34-B7AC-98FA23549F31}" srcOrd="0" destOrd="0" parTransId="{78027449-AE26-46EC-8ADF-14FFD67F1DE4}" sibTransId="{63796539-0210-4BC4-8018-F21DA3B68217}"/>
    <dgm:cxn modelId="{A4CDACA9-97C3-4137-AB08-C36DF5642FE3}" type="presOf" srcId="{C85CB599-77EE-49B8-A7B2-E3B3C24B4BA6}" destId="{D887E695-52A8-4437-9D52-D42825DEEDBB}" srcOrd="0" destOrd="0" presId="urn:microsoft.com/office/officeart/2005/8/layout/cycle4#1"/>
    <dgm:cxn modelId="{5F8456BA-3E87-4DD3-91A0-41EF6EFF6EA0}" type="presOf" srcId="{E010AF20-0054-4B3F-87EB-10DB8FAD4558}" destId="{D56378E1-04D2-4BBC-AC34-831DF5FFC03E}" srcOrd="0" destOrd="0" presId="urn:microsoft.com/office/officeart/2005/8/layout/cycle4#1"/>
    <dgm:cxn modelId="{958B01BF-F06B-4578-8B98-426344F2BE0A}" type="presOf" srcId="{9B90847B-F159-4DAC-9F86-098ACA4BD63F}" destId="{9DC75593-82AE-445B-9D19-33E29DCDC3C2}" srcOrd="0" destOrd="0" presId="urn:microsoft.com/office/officeart/2005/8/layout/cycle4#1"/>
    <dgm:cxn modelId="{96E824E6-D7C5-4FE5-A2EA-896B7DE36550}" srcId="{76129F84-031B-4B40-9B10-D56E9F892EB4}" destId="{62F97E9D-3241-4FC8-926E-B5CB8B86173F}" srcOrd="0" destOrd="0" parTransId="{D1E49306-9E74-4BD3-9D01-E41CEE2ECA39}" sibTransId="{433F0EF0-DDD4-4815-98EF-667FB5D59B9E}"/>
    <dgm:cxn modelId="{E94E48ED-65AD-4DF7-83D0-64C19320D4D3}" srcId="{E010AF20-0054-4B3F-87EB-10DB8FAD4558}" destId="{E16547A1-58CE-46EE-ACD6-726D54F31695}" srcOrd="1" destOrd="0" parTransId="{251A8E69-0CF2-455D-8803-50E0E3ED74BB}" sibTransId="{5F4B0633-0D32-40AF-8526-E09CC76CC0A9}"/>
    <dgm:cxn modelId="{1A59E9F1-A8AE-45E6-9511-3715198E7B07}" type="presOf" srcId="{93ED412A-0961-412A-92DE-95FCBAB507DD}" destId="{20E4BBC2-A1B0-4BEF-BDD1-38CF7DDC212D}" srcOrd="0" destOrd="0" presId="urn:microsoft.com/office/officeart/2005/8/layout/cycle4#1"/>
    <dgm:cxn modelId="{39D5F3F8-EB10-4940-8272-42C45C8C984A}" type="presOf" srcId="{62F97E9D-3241-4FC8-926E-B5CB8B86173F}" destId="{9D61E75E-2D7B-4BC2-B5BB-746E0A7306D8}" srcOrd="0" destOrd="0" presId="urn:microsoft.com/office/officeart/2005/8/layout/cycle4#1"/>
    <dgm:cxn modelId="{4FC50500-C2F5-4358-8C79-A177E51B66D2}" type="presParOf" srcId="{D56378E1-04D2-4BBC-AC34-831DF5FFC03E}" destId="{EFA913A4-9C20-4C78-96A0-79D750B3FE75}" srcOrd="0" destOrd="0" presId="urn:microsoft.com/office/officeart/2005/8/layout/cycle4#1"/>
    <dgm:cxn modelId="{C8A24152-EBA5-43A2-BC3C-61DCB902F969}" type="presParOf" srcId="{EFA913A4-9C20-4C78-96A0-79D750B3FE75}" destId="{5D7014E7-C0B9-42C3-A256-8FDB661E267D}" srcOrd="0" destOrd="0" presId="urn:microsoft.com/office/officeart/2005/8/layout/cycle4#1"/>
    <dgm:cxn modelId="{4DF94133-11E5-4DD6-95FB-5CC9D8727920}" type="presParOf" srcId="{5D7014E7-C0B9-42C3-A256-8FDB661E267D}" destId="{63FDFAB0-8386-4ACF-90F6-8E94BA4FB1E3}" srcOrd="0" destOrd="0" presId="urn:microsoft.com/office/officeart/2005/8/layout/cycle4#1"/>
    <dgm:cxn modelId="{AEC8D9EF-D63A-40EF-B677-8A6695712363}" type="presParOf" srcId="{5D7014E7-C0B9-42C3-A256-8FDB661E267D}" destId="{66C53C27-D638-4B89-9D29-FAC01CE80212}" srcOrd="1" destOrd="0" presId="urn:microsoft.com/office/officeart/2005/8/layout/cycle4#1"/>
    <dgm:cxn modelId="{4E72704C-019B-4947-B13C-60F34C269F50}" type="presParOf" srcId="{EFA913A4-9C20-4C78-96A0-79D750B3FE75}" destId="{5EAF9AAD-6A2B-4CB2-B9E0-99B877B7D3C5}" srcOrd="1" destOrd="0" presId="urn:microsoft.com/office/officeart/2005/8/layout/cycle4#1"/>
    <dgm:cxn modelId="{CBF94445-DEC5-4391-8E6C-5C9E494C8B1C}" type="presParOf" srcId="{5EAF9AAD-6A2B-4CB2-B9E0-99B877B7D3C5}" destId="{7218E4F1-E5C9-405D-86F5-C4652DB1FEA4}" srcOrd="0" destOrd="0" presId="urn:microsoft.com/office/officeart/2005/8/layout/cycle4#1"/>
    <dgm:cxn modelId="{AE6A8E55-DD43-4B42-91FA-9BC7EC2D1DBB}" type="presParOf" srcId="{5EAF9AAD-6A2B-4CB2-B9E0-99B877B7D3C5}" destId="{53F0682B-A914-43C7-9AD2-648F0EF7CC44}" srcOrd="1" destOrd="0" presId="urn:microsoft.com/office/officeart/2005/8/layout/cycle4#1"/>
    <dgm:cxn modelId="{C64154B9-C6A9-4B8D-A554-31653B2B6045}" type="presParOf" srcId="{EFA913A4-9C20-4C78-96A0-79D750B3FE75}" destId="{5461F4C3-D848-4C4F-98E2-215CF4889161}" srcOrd="2" destOrd="0" presId="urn:microsoft.com/office/officeart/2005/8/layout/cycle4#1"/>
    <dgm:cxn modelId="{11E981C3-90D3-48FF-9564-3C4CA90C92E4}" type="presParOf" srcId="{5461F4C3-D848-4C4F-98E2-215CF4889161}" destId="{9D61E75E-2D7B-4BC2-B5BB-746E0A7306D8}" srcOrd="0" destOrd="0" presId="urn:microsoft.com/office/officeart/2005/8/layout/cycle4#1"/>
    <dgm:cxn modelId="{7B9A36F5-309B-44D0-8A91-89FD802D2D4A}" type="presParOf" srcId="{5461F4C3-D848-4C4F-98E2-215CF4889161}" destId="{864D400F-D2D0-4219-B495-18B78EBC805E}" srcOrd="1" destOrd="0" presId="urn:microsoft.com/office/officeart/2005/8/layout/cycle4#1"/>
    <dgm:cxn modelId="{E9DFC835-D506-46B6-8CC9-220CEB57B4CE}" type="presParOf" srcId="{EFA913A4-9C20-4C78-96A0-79D750B3FE75}" destId="{0F6EC659-DD65-49B5-9983-9723953B478D}" srcOrd="3" destOrd="0" presId="urn:microsoft.com/office/officeart/2005/8/layout/cycle4#1"/>
    <dgm:cxn modelId="{BD00F3A2-E647-4C58-A8D8-F8C99E26ABD5}" type="presParOf" srcId="{0F6EC659-DD65-49B5-9983-9723953B478D}" destId="{9DC75593-82AE-445B-9D19-33E29DCDC3C2}" srcOrd="0" destOrd="0" presId="urn:microsoft.com/office/officeart/2005/8/layout/cycle4#1"/>
    <dgm:cxn modelId="{DB26A08E-D5C2-4BF3-90E2-502C509DDBB6}" type="presParOf" srcId="{0F6EC659-DD65-49B5-9983-9723953B478D}" destId="{A47138D4-336B-4AD5-A9FB-F3B1EA6EEF78}" srcOrd="1" destOrd="0" presId="urn:microsoft.com/office/officeart/2005/8/layout/cycle4#1"/>
    <dgm:cxn modelId="{9324C53C-F2BC-499A-B3E4-8AFFEAAD6965}" type="presParOf" srcId="{EFA913A4-9C20-4C78-96A0-79D750B3FE75}" destId="{C44C18BC-0422-4865-8F67-85DA5E1A1D28}" srcOrd="4" destOrd="0" presId="urn:microsoft.com/office/officeart/2005/8/layout/cycle4#1"/>
    <dgm:cxn modelId="{05CF4B83-0CD5-4B29-8273-C95B53909080}" type="presParOf" srcId="{D56378E1-04D2-4BBC-AC34-831DF5FFC03E}" destId="{537B3998-DB9E-41A3-80F8-CE6D92237CC5}" srcOrd="1" destOrd="0" presId="urn:microsoft.com/office/officeart/2005/8/layout/cycle4#1"/>
    <dgm:cxn modelId="{F2519A9D-A1A3-47A6-87BB-B43DA4F2CA35}" type="presParOf" srcId="{537B3998-DB9E-41A3-80F8-CE6D92237CC5}" destId="{D887E695-52A8-4437-9D52-D42825DEEDBB}" srcOrd="0" destOrd="0" presId="urn:microsoft.com/office/officeart/2005/8/layout/cycle4#1"/>
    <dgm:cxn modelId="{0093E18E-E855-4811-90D9-58A16A5F8F6E}" type="presParOf" srcId="{537B3998-DB9E-41A3-80F8-CE6D92237CC5}" destId="{E411CF75-6628-4D4E-8E80-760B685ED790}" srcOrd="1" destOrd="0" presId="urn:microsoft.com/office/officeart/2005/8/layout/cycle4#1"/>
    <dgm:cxn modelId="{6A72903B-55E5-43FD-B84D-2C5E03D9C79A}" type="presParOf" srcId="{537B3998-DB9E-41A3-80F8-CE6D92237CC5}" destId="{6DF4F852-897C-400B-9BCE-D59AC086B024}" srcOrd="2" destOrd="0" presId="urn:microsoft.com/office/officeart/2005/8/layout/cycle4#1"/>
    <dgm:cxn modelId="{69E97973-0170-4704-9387-9AD0FE046B2A}" type="presParOf" srcId="{537B3998-DB9E-41A3-80F8-CE6D92237CC5}" destId="{20E4BBC2-A1B0-4BEF-BDD1-38CF7DDC212D}" srcOrd="3" destOrd="0" presId="urn:microsoft.com/office/officeart/2005/8/layout/cycle4#1"/>
    <dgm:cxn modelId="{94EE0EE5-EEE4-44F7-AAC0-C37625E159E9}" type="presParOf" srcId="{537B3998-DB9E-41A3-80F8-CE6D92237CC5}" destId="{8E2E7213-FBD7-4E2B-9C5F-39E97F281FEB}" srcOrd="4" destOrd="0" presId="urn:microsoft.com/office/officeart/2005/8/layout/cycle4#1"/>
    <dgm:cxn modelId="{BD342DCE-FBB4-4BBE-8D2A-F28C86E44D12}" type="presParOf" srcId="{D56378E1-04D2-4BBC-AC34-831DF5FFC03E}" destId="{E0FD71F7-2576-477C-9ABA-90B4E6180F44}" srcOrd="2" destOrd="0" presId="urn:microsoft.com/office/officeart/2005/8/layout/cycle4#1"/>
    <dgm:cxn modelId="{9162B77F-1F45-4441-8F76-AC453DE85A30}" type="presParOf" srcId="{D56378E1-04D2-4BBC-AC34-831DF5FFC03E}" destId="{0FCF459D-A56D-4D24-8A50-15F78768694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74142A-600C-49F8-A512-90FFD3F6F51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137676-39D6-43D0-A11A-6AC07270B197}">
      <dgm:prSet/>
      <dgm:spPr/>
      <dgm:t>
        <a:bodyPr/>
        <a:lstStyle/>
        <a:p>
          <a:r>
            <a:rPr lang="uk-UA"/>
            <a:t>Гуманізація технологій</a:t>
          </a:r>
          <a:endParaRPr lang="en-US"/>
        </a:p>
      </dgm:t>
    </dgm:pt>
    <dgm:pt modelId="{E0C80061-7D06-4045-B7E3-0F3BD936F420}" type="parTrans" cxnId="{2636922D-A16A-4135-ADAB-FA09C6134C22}">
      <dgm:prSet/>
      <dgm:spPr/>
      <dgm:t>
        <a:bodyPr/>
        <a:lstStyle/>
        <a:p>
          <a:endParaRPr lang="en-US"/>
        </a:p>
      </dgm:t>
    </dgm:pt>
    <dgm:pt modelId="{C83B7C90-AEEA-4C4B-A548-3F8FAA90968A}" type="sibTrans" cxnId="{2636922D-A16A-4135-ADAB-FA09C6134C22}">
      <dgm:prSet/>
      <dgm:spPr/>
      <dgm:t>
        <a:bodyPr/>
        <a:lstStyle/>
        <a:p>
          <a:endParaRPr lang="en-US"/>
        </a:p>
      </dgm:t>
    </dgm:pt>
    <dgm:pt modelId="{CFADE72A-F6CE-4BEA-9AAD-2FC459552830}">
      <dgm:prSet/>
      <dgm:spPr/>
      <dgm:t>
        <a:bodyPr/>
        <a:lstStyle/>
        <a:p>
          <a:r>
            <a:rPr lang="uk-UA"/>
            <a:t>Екологізація процессу виробництва</a:t>
          </a:r>
          <a:endParaRPr lang="en-US"/>
        </a:p>
      </dgm:t>
    </dgm:pt>
    <dgm:pt modelId="{6263B904-33ED-4255-90A6-BE855BCF088F}" type="parTrans" cxnId="{82F14E41-F331-4C89-AB04-FBC1510B0DAC}">
      <dgm:prSet/>
      <dgm:spPr/>
      <dgm:t>
        <a:bodyPr/>
        <a:lstStyle/>
        <a:p>
          <a:endParaRPr lang="en-US"/>
        </a:p>
      </dgm:t>
    </dgm:pt>
    <dgm:pt modelId="{A616B3E9-65F4-4D71-B453-D9EA39C96512}" type="sibTrans" cxnId="{82F14E41-F331-4C89-AB04-FBC1510B0DAC}">
      <dgm:prSet/>
      <dgm:spPr/>
      <dgm:t>
        <a:bodyPr/>
        <a:lstStyle/>
        <a:p>
          <a:endParaRPr lang="en-US"/>
        </a:p>
      </dgm:t>
    </dgm:pt>
    <dgm:pt modelId="{FBE925EB-6FCD-492A-BB37-8414740BFF22}">
      <dgm:prSet/>
      <dgm:spPr/>
      <dgm:t>
        <a:bodyPr/>
        <a:lstStyle/>
        <a:p>
          <a:r>
            <a:rPr lang="uk-UA"/>
            <a:t>Формування глобального технологічного простору</a:t>
          </a:r>
          <a:endParaRPr lang="en-US"/>
        </a:p>
      </dgm:t>
    </dgm:pt>
    <dgm:pt modelId="{1B78548E-0252-4D30-B5C0-2B2DE9DCAF14}" type="parTrans" cxnId="{2E12924A-1053-4656-B5C2-37F376C00589}">
      <dgm:prSet/>
      <dgm:spPr/>
      <dgm:t>
        <a:bodyPr/>
        <a:lstStyle/>
        <a:p>
          <a:endParaRPr lang="en-US"/>
        </a:p>
      </dgm:t>
    </dgm:pt>
    <dgm:pt modelId="{C7957D91-81FC-47F6-BA3F-B0E31C6CD41F}" type="sibTrans" cxnId="{2E12924A-1053-4656-B5C2-37F376C00589}">
      <dgm:prSet/>
      <dgm:spPr/>
      <dgm:t>
        <a:bodyPr/>
        <a:lstStyle/>
        <a:p>
          <a:endParaRPr lang="en-US"/>
        </a:p>
      </dgm:t>
    </dgm:pt>
    <dgm:pt modelId="{703BFE72-8C88-4461-AD42-2A735679F033}">
      <dgm:prSet/>
      <dgm:spPr/>
      <dgm:t>
        <a:bodyPr/>
        <a:lstStyle/>
        <a:p>
          <a:r>
            <a:rPr lang="uk-UA"/>
            <a:t>Зменшення тривалості життєвого циклу поколінь техніки</a:t>
          </a:r>
          <a:endParaRPr lang="en-US"/>
        </a:p>
      </dgm:t>
    </dgm:pt>
    <dgm:pt modelId="{7EDFB941-D802-4043-A126-F2A4341862E5}" type="parTrans" cxnId="{988FA84D-538D-4698-B89A-381F4729DAB6}">
      <dgm:prSet/>
      <dgm:spPr/>
      <dgm:t>
        <a:bodyPr/>
        <a:lstStyle/>
        <a:p>
          <a:endParaRPr lang="en-US"/>
        </a:p>
      </dgm:t>
    </dgm:pt>
    <dgm:pt modelId="{1A39992A-AAD3-4C56-B389-DE192136ED2E}" type="sibTrans" cxnId="{988FA84D-538D-4698-B89A-381F4729DAB6}">
      <dgm:prSet/>
      <dgm:spPr/>
      <dgm:t>
        <a:bodyPr/>
        <a:lstStyle/>
        <a:p>
          <a:endParaRPr lang="en-US"/>
        </a:p>
      </dgm:t>
    </dgm:pt>
    <dgm:pt modelId="{EA803902-0480-4252-96E4-6BC96EB802F4}">
      <dgm:prSet/>
      <dgm:spPr/>
      <dgm:t>
        <a:bodyPr/>
        <a:lstStyle/>
        <a:p>
          <a:r>
            <a:rPr lang="uk-UA" dirty="0"/>
            <a:t>Зближення темпів та рівнів розвитку інноваційно-технологічного розвитку галузей та країн</a:t>
          </a:r>
          <a:endParaRPr lang="en-US" dirty="0"/>
        </a:p>
      </dgm:t>
    </dgm:pt>
    <dgm:pt modelId="{B14714C2-A9ED-4B6E-8336-56B401E51B9D}" type="parTrans" cxnId="{9777DC80-9E73-4488-ABC5-C9743CCB8694}">
      <dgm:prSet/>
      <dgm:spPr/>
      <dgm:t>
        <a:bodyPr/>
        <a:lstStyle/>
        <a:p>
          <a:endParaRPr lang="en-US"/>
        </a:p>
      </dgm:t>
    </dgm:pt>
    <dgm:pt modelId="{F76552C0-4898-49AA-AEF2-F43798CF4151}" type="sibTrans" cxnId="{9777DC80-9E73-4488-ABC5-C9743CCB8694}">
      <dgm:prSet/>
      <dgm:spPr/>
      <dgm:t>
        <a:bodyPr/>
        <a:lstStyle/>
        <a:p>
          <a:endParaRPr lang="en-US"/>
        </a:p>
      </dgm:t>
    </dgm:pt>
    <dgm:pt modelId="{6521786C-535E-4B86-9329-70018CA550CF}" type="pres">
      <dgm:prSet presAssocID="{A074142A-600C-49F8-A512-90FFD3F6F510}" presName="linear" presStyleCnt="0">
        <dgm:presLayoutVars>
          <dgm:animLvl val="lvl"/>
          <dgm:resizeHandles val="exact"/>
        </dgm:presLayoutVars>
      </dgm:prSet>
      <dgm:spPr/>
    </dgm:pt>
    <dgm:pt modelId="{0D906EA2-1755-4588-9675-7A2F172FA400}" type="pres">
      <dgm:prSet presAssocID="{C3137676-39D6-43D0-A11A-6AC07270B19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73C440B-1996-4BB5-A29F-03A90A06E6BE}" type="pres">
      <dgm:prSet presAssocID="{C83B7C90-AEEA-4C4B-A548-3F8FAA90968A}" presName="spacer" presStyleCnt="0"/>
      <dgm:spPr/>
    </dgm:pt>
    <dgm:pt modelId="{1981CCD1-FAC3-49A6-AB60-8D1F0A60477D}" type="pres">
      <dgm:prSet presAssocID="{CFADE72A-F6CE-4BEA-9AAD-2FC45955283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8703CD6-7EA2-4680-8A94-41237F59BB4E}" type="pres">
      <dgm:prSet presAssocID="{A616B3E9-65F4-4D71-B453-D9EA39C96512}" presName="spacer" presStyleCnt="0"/>
      <dgm:spPr/>
    </dgm:pt>
    <dgm:pt modelId="{F7C5CEB6-7AA7-41DC-BC9A-5D12F75B0E95}" type="pres">
      <dgm:prSet presAssocID="{FBE925EB-6FCD-492A-BB37-8414740BFF2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F945DBC-58A0-46B4-AD3E-535208AF7BB7}" type="pres">
      <dgm:prSet presAssocID="{C7957D91-81FC-47F6-BA3F-B0E31C6CD41F}" presName="spacer" presStyleCnt="0"/>
      <dgm:spPr/>
    </dgm:pt>
    <dgm:pt modelId="{877B8DEA-41C9-4E09-A1DC-93777B4F8773}" type="pres">
      <dgm:prSet presAssocID="{703BFE72-8C88-4461-AD42-2A735679F03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3F5BCA2-9C38-4AFD-A919-748D744CACD5}" type="pres">
      <dgm:prSet presAssocID="{1A39992A-AAD3-4C56-B389-DE192136ED2E}" presName="spacer" presStyleCnt="0"/>
      <dgm:spPr/>
    </dgm:pt>
    <dgm:pt modelId="{06FFE7FC-ACED-4CE0-B042-6D990B0A4A34}" type="pres">
      <dgm:prSet presAssocID="{EA803902-0480-4252-96E4-6BC96EB802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44BA22-F617-40FA-8AA9-60DB83DF8252}" type="presOf" srcId="{FBE925EB-6FCD-492A-BB37-8414740BFF22}" destId="{F7C5CEB6-7AA7-41DC-BC9A-5D12F75B0E95}" srcOrd="0" destOrd="0" presId="urn:microsoft.com/office/officeart/2005/8/layout/vList2"/>
    <dgm:cxn modelId="{2636922D-A16A-4135-ADAB-FA09C6134C22}" srcId="{A074142A-600C-49F8-A512-90FFD3F6F510}" destId="{C3137676-39D6-43D0-A11A-6AC07270B197}" srcOrd="0" destOrd="0" parTransId="{E0C80061-7D06-4045-B7E3-0F3BD936F420}" sibTransId="{C83B7C90-AEEA-4C4B-A548-3F8FAA90968A}"/>
    <dgm:cxn modelId="{82F14E41-F331-4C89-AB04-FBC1510B0DAC}" srcId="{A074142A-600C-49F8-A512-90FFD3F6F510}" destId="{CFADE72A-F6CE-4BEA-9AAD-2FC459552830}" srcOrd="1" destOrd="0" parTransId="{6263B904-33ED-4255-90A6-BE855BCF088F}" sibTransId="{A616B3E9-65F4-4D71-B453-D9EA39C96512}"/>
    <dgm:cxn modelId="{2E12924A-1053-4656-B5C2-37F376C00589}" srcId="{A074142A-600C-49F8-A512-90FFD3F6F510}" destId="{FBE925EB-6FCD-492A-BB37-8414740BFF22}" srcOrd="2" destOrd="0" parTransId="{1B78548E-0252-4D30-B5C0-2B2DE9DCAF14}" sibTransId="{C7957D91-81FC-47F6-BA3F-B0E31C6CD41F}"/>
    <dgm:cxn modelId="{988FA84D-538D-4698-B89A-381F4729DAB6}" srcId="{A074142A-600C-49F8-A512-90FFD3F6F510}" destId="{703BFE72-8C88-4461-AD42-2A735679F033}" srcOrd="3" destOrd="0" parTransId="{7EDFB941-D802-4043-A126-F2A4341862E5}" sibTransId="{1A39992A-AAD3-4C56-B389-DE192136ED2E}"/>
    <dgm:cxn modelId="{98C32551-5CCE-4D1B-8740-5C181EAE7DE2}" type="presOf" srcId="{A074142A-600C-49F8-A512-90FFD3F6F510}" destId="{6521786C-535E-4B86-9329-70018CA550CF}" srcOrd="0" destOrd="0" presId="urn:microsoft.com/office/officeart/2005/8/layout/vList2"/>
    <dgm:cxn modelId="{9777DC80-9E73-4488-ABC5-C9743CCB8694}" srcId="{A074142A-600C-49F8-A512-90FFD3F6F510}" destId="{EA803902-0480-4252-96E4-6BC96EB802F4}" srcOrd="4" destOrd="0" parTransId="{B14714C2-A9ED-4B6E-8336-56B401E51B9D}" sibTransId="{F76552C0-4898-49AA-AEF2-F43798CF4151}"/>
    <dgm:cxn modelId="{FD5579A5-CD09-4DED-A3A4-B060F8F7D9C5}" type="presOf" srcId="{CFADE72A-F6CE-4BEA-9AAD-2FC459552830}" destId="{1981CCD1-FAC3-49A6-AB60-8D1F0A60477D}" srcOrd="0" destOrd="0" presId="urn:microsoft.com/office/officeart/2005/8/layout/vList2"/>
    <dgm:cxn modelId="{5926B2BA-5112-42B7-88B9-EC3B7712AD19}" type="presOf" srcId="{C3137676-39D6-43D0-A11A-6AC07270B197}" destId="{0D906EA2-1755-4588-9675-7A2F172FA400}" srcOrd="0" destOrd="0" presId="urn:microsoft.com/office/officeart/2005/8/layout/vList2"/>
    <dgm:cxn modelId="{448A59BC-0CFA-4FCA-B6BA-55F87007F4AD}" type="presOf" srcId="{EA803902-0480-4252-96E4-6BC96EB802F4}" destId="{06FFE7FC-ACED-4CE0-B042-6D990B0A4A34}" srcOrd="0" destOrd="0" presId="urn:microsoft.com/office/officeart/2005/8/layout/vList2"/>
    <dgm:cxn modelId="{28D447E5-CF8C-4DC4-88AD-59AA1B8303B9}" type="presOf" srcId="{703BFE72-8C88-4461-AD42-2A735679F033}" destId="{877B8DEA-41C9-4E09-A1DC-93777B4F8773}" srcOrd="0" destOrd="0" presId="urn:microsoft.com/office/officeart/2005/8/layout/vList2"/>
    <dgm:cxn modelId="{20EFEB7A-EBDB-47B5-8D1C-E993F00D03DD}" type="presParOf" srcId="{6521786C-535E-4B86-9329-70018CA550CF}" destId="{0D906EA2-1755-4588-9675-7A2F172FA400}" srcOrd="0" destOrd="0" presId="urn:microsoft.com/office/officeart/2005/8/layout/vList2"/>
    <dgm:cxn modelId="{2A417D16-F618-4C99-B80F-441AA5E9918F}" type="presParOf" srcId="{6521786C-535E-4B86-9329-70018CA550CF}" destId="{273C440B-1996-4BB5-A29F-03A90A06E6BE}" srcOrd="1" destOrd="0" presId="urn:microsoft.com/office/officeart/2005/8/layout/vList2"/>
    <dgm:cxn modelId="{05E3A2D4-C882-400E-9C95-2FCED825CBA0}" type="presParOf" srcId="{6521786C-535E-4B86-9329-70018CA550CF}" destId="{1981CCD1-FAC3-49A6-AB60-8D1F0A60477D}" srcOrd="2" destOrd="0" presId="urn:microsoft.com/office/officeart/2005/8/layout/vList2"/>
    <dgm:cxn modelId="{B97F3705-18F7-4E58-B6CC-2A44BE95E58B}" type="presParOf" srcId="{6521786C-535E-4B86-9329-70018CA550CF}" destId="{78703CD6-7EA2-4680-8A94-41237F59BB4E}" srcOrd="3" destOrd="0" presId="urn:microsoft.com/office/officeart/2005/8/layout/vList2"/>
    <dgm:cxn modelId="{C10C123A-45FE-4694-A2C7-5E470CF56738}" type="presParOf" srcId="{6521786C-535E-4B86-9329-70018CA550CF}" destId="{F7C5CEB6-7AA7-41DC-BC9A-5D12F75B0E95}" srcOrd="4" destOrd="0" presId="urn:microsoft.com/office/officeart/2005/8/layout/vList2"/>
    <dgm:cxn modelId="{6DF7477D-AF6D-4AB2-90B0-4FC24991A1B7}" type="presParOf" srcId="{6521786C-535E-4B86-9329-70018CA550CF}" destId="{3F945DBC-58A0-46B4-AD3E-535208AF7BB7}" srcOrd="5" destOrd="0" presId="urn:microsoft.com/office/officeart/2005/8/layout/vList2"/>
    <dgm:cxn modelId="{48B68934-5D5C-4BFC-B93B-381B1348F629}" type="presParOf" srcId="{6521786C-535E-4B86-9329-70018CA550CF}" destId="{877B8DEA-41C9-4E09-A1DC-93777B4F8773}" srcOrd="6" destOrd="0" presId="urn:microsoft.com/office/officeart/2005/8/layout/vList2"/>
    <dgm:cxn modelId="{0B75445F-B4E8-45B1-B837-792F890DCAC4}" type="presParOf" srcId="{6521786C-535E-4B86-9329-70018CA550CF}" destId="{E3F5BCA2-9C38-4AFD-A919-748D744CACD5}" srcOrd="7" destOrd="0" presId="urn:microsoft.com/office/officeart/2005/8/layout/vList2"/>
    <dgm:cxn modelId="{C761ED66-A17B-423D-8249-3AD68165CFB1}" type="presParOf" srcId="{6521786C-535E-4B86-9329-70018CA550CF}" destId="{06FFE7FC-ACED-4CE0-B042-6D990B0A4A3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383166-2C35-443C-8B1E-CC6ECA4271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961816-5BDB-4D4A-B6BF-4E2295665A47}">
      <dgm:prSet/>
      <dgm:spPr/>
      <dgm:t>
        <a:bodyPr/>
        <a:lstStyle/>
        <a:p>
          <a:r>
            <a:rPr lang="uk-UA" b="1" dirty="0"/>
            <a:t>високотехнологічні (</a:t>
          </a:r>
          <a:r>
            <a:rPr lang="uk-UA" b="1" dirty="0" err="1"/>
            <a:t>high-technology</a:t>
          </a:r>
          <a:r>
            <a:rPr lang="uk-UA" b="1" dirty="0"/>
            <a:t> </a:t>
          </a:r>
          <a:r>
            <a:rPr lang="uk-UA" b="1" dirty="0" err="1"/>
            <a:t>industruies</a:t>
          </a:r>
          <a:r>
            <a:rPr lang="uk-UA" b="1" dirty="0"/>
            <a:t>) галузі</a:t>
          </a:r>
          <a:endParaRPr lang="en-US" dirty="0"/>
        </a:p>
      </dgm:t>
    </dgm:pt>
    <dgm:pt modelId="{C8B9B569-8469-41D8-BD33-0BD0AD5B3C84}" type="parTrans" cxnId="{62B5B91A-DB78-4214-9D6F-0BEC2B638871}">
      <dgm:prSet/>
      <dgm:spPr/>
      <dgm:t>
        <a:bodyPr/>
        <a:lstStyle/>
        <a:p>
          <a:endParaRPr lang="en-US"/>
        </a:p>
      </dgm:t>
    </dgm:pt>
    <dgm:pt modelId="{CD6E5D81-450D-4CAB-A35C-87098FB85DE7}" type="sibTrans" cxnId="{62B5B91A-DB78-4214-9D6F-0BEC2B638871}">
      <dgm:prSet/>
      <dgm:spPr/>
      <dgm:t>
        <a:bodyPr/>
        <a:lstStyle/>
        <a:p>
          <a:endParaRPr lang="en-US"/>
        </a:p>
      </dgm:t>
    </dgm:pt>
    <dgm:pt modelId="{00A4DA81-D8A8-4358-B02D-3E6E8A943C78}">
      <dgm:prSet/>
      <dgm:spPr/>
      <dgm:t>
        <a:bodyPr/>
        <a:lstStyle/>
        <a:p>
          <a:r>
            <a:rPr lang="uk-UA" b="1"/>
            <a:t>середньо-високотехнологічні (medium-high technology industruies) галузі</a:t>
          </a:r>
          <a:endParaRPr lang="en-US"/>
        </a:p>
      </dgm:t>
    </dgm:pt>
    <dgm:pt modelId="{7FB11763-2B23-40D7-8E88-C06B524D4865}" type="parTrans" cxnId="{A0D87E52-0E1E-40AD-854F-ABE9DE1405C7}">
      <dgm:prSet/>
      <dgm:spPr/>
      <dgm:t>
        <a:bodyPr/>
        <a:lstStyle/>
        <a:p>
          <a:endParaRPr lang="en-US"/>
        </a:p>
      </dgm:t>
    </dgm:pt>
    <dgm:pt modelId="{93B1A32F-C28A-4799-8F16-7DA0A467AD23}" type="sibTrans" cxnId="{A0D87E52-0E1E-40AD-854F-ABE9DE1405C7}">
      <dgm:prSet/>
      <dgm:spPr/>
      <dgm:t>
        <a:bodyPr/>
        <a:lstStyle/>
        <a:p>
          <a:endParaRPr lang="en-US"/>
        </a:p>
      </dgm:t>
    </dgm:pt>
    <dgm:pt modelId="{95792ADC-260A-4075-BD4C-866AB238E647}">
      <dgm:prSet/>
      <dgm:spPr/>
      <dgm:t>
        <a:bodyPr/>
        <a:lstStyle/>
        <a:p>
          <a:r>
            <a:rPr lang="uk-UA" b="1"/>
            <a:t>середньо-низькотехнологічні (medium-low technology industruies) галузі</a:t>
          </a:r>
          <a:endParaRPr lang="en-US"/>
        </a:p>
      </dgm:t>
    </dgm:pt>
    <dgm:pt modelId="{DBB05C5B-9439-4F89-956E-60F4439A9A7F}" type="parTrans" cxnId="{2341B9FE-40EB-4F98-B872-BB5091D42172}">
      <dgm:prSet/>
      <dgm:spPr/>
      <dgm:t>
        <a:bodyPr/>
        <a:lstStyle/>
        <a:p>
          <a:endParaRPr lang="en-US"/>
        </a:p>
      </dgm:t>
    </dgm:pt>
    <dgm:pt modelId="{7F6C0D46-57CF-4F36-803A-6F5E86E8E5CF}" type="sibTrans" cxnId="{2341B9FE-40EB-4F98-B872-BB5091D42172}">
      <dgm:prSet/>
      <dgm:spPr/>
      <dgm:t>
        <a:bodyPr/>
        <a:lstStyle/>
        <a:p>
          <a:endParaRPr lang="en-US"/>
        </a:p>
      </dgm:t>
    </dgm:pt>
    <dgm:pt modelId="{213F6438-EB51-4A09-AB14-2CA2FF20D051}">
      <dgm:prSet/>
      <dgm:spPr/>
      <dgm:t>
        <a:bodyPr/>
        <a:lstStyle/>
        <a:p>
          <a:r>
            <a:rPr lang="uk-UA" b="1"/>
            <a:t>низькотехнологічні (low-technology industruies) галузі</a:t>
          </a:r>
          <a:endParaRPr lang="en-US"/>
        </a:p>
      </dgm:t>
    </dgm:pt>
    <dgm:pt modelId="{0430AAEF-F54E-4F19-AFB7-8757762897BA}" type="parTrans" cxnId="{77CDDDF7-98B9-42BE-A41C-673F0C16F382}">
      <dgm:prSet/>
      <dgm:spPr/>
      <dgm:t>
        <a:bodyPr/>
        <a:lstStyle/>
        <a:p>
          <a:endParaRPr lang="en-US"/>
        </a:p>
      </dgm:t>
    </dgm:pt>
    <dgm:pt modelId="{DF5C7D95-F123-4213-B12E-7A9B10A1703C}" type="sibTrans" cxnId="{77CDDDF7-98B9-42BE-A41C-673F0C16F382}">
      <dgm:prSet/>
      <dgm:spPr/>
      <dgm:t>
        <a:bodyPr/>
        <a:lstStyle/>
        <a:p>
          <a:endParaRPr lang="en-US"/>
        </a:p>
      </dgm:t>
    </dgm:pt>
    <dgm:pt modelId="{274579B9-0A3F-4BE7-BB5E-54E311C9F382}" type="pres">
      <dgm:prSet presAssocID="{7D383166-2C35-443C-8B1E-CC6ECA42713A}" presName="linear" presStyleCnt="0">
        <dgm:presLayoutVars>
          <dgm:animLvl val="lvl"/>
          <dgm:resizeHandles val="exact"/>
        </dgm:presLayoutVars>
      </dgm:prSet>
      <dgm:spPr/>
    </dgm:pt>
    <dgm:pt modelId="{C2B0739E-FEC1-4E27-A201-0B3C89106D9F}" type="pres">
      <dgm:prSet presAssocID="{15961816-5BDB-4D4A-B6BF-4E2295665A4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2D592F-6E39-4E8D-BEB0-4677021E4C46}" type="pres">
      <dgm:prSet presAssocID="{CD6E5D81-450D-4CAB-A35C-87098FB85DE7}" presName="spacer" presStyleCnt="0"/>
      <dgm:spPr/>
    </dgm:pt>
    <dgm:pt modelId="{3F522758-C6A0-4B3B-BE46-76EA4A2ED0DA}" type="pres">
      <dgm:prSet presAssocID="{00A4DA81-D8A8-4358-B02D-3E6E8A943C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B610A5-8B13-418A-AA0C-4F020F1DB052}" type="pres">
      <dgm:prSet presAssocID="{93B1A32F-C28A-4799-8F16-7DA0A467AD23}" presName="spacer" presStyleCnt="0"/>
      <dgm:spPr/>
    </dgm:pt>
    <dgm:pt modelId="{5514251C-D9AD-4252-BE20-BDEB1A631166}" type="pres">
      <dgm:prSet presAssocID="{95792ADC-260A-4075-BD4C-866AB238E6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54C4F2-402D-4779-9AE2-21FB1F84BAE3}" type="pres">
      <dgm:prSet presAssocID="{7F6C0D46-57CF-4F36-803A-6F5E86E8E5CF}" presName="spacer" presStyleCnt="0"/>
      <dgm:spPr/>
    </dgm:pt>
    <dgm:pt modelId="{51175FF8-1205-418A-AB16-E81E895ECF12}" type="pres">
      <dgm:prSet presAssocID="{213F6438-EB51-4A09-AB14-2CA2FF20D0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B5B91A-DB78-4214-9D6F-0BEC2B638871}" srcId="{7D383166-2C35-443C-8B1E-CC6ECA42713A}" destId="{15961816-5BDB-4D4A-B6BF-4E2295665A47}" srcOrd="0" destOrd="0" parTransId="{C8B9B569-8469-41D8-BD33-0BD0AD5B3C84}" sibTransId="{CD6E5D81-450D-4CAB-A35C-87098FB85DE7}"/>
    <dgm:cxn modelId="{A0D87E52-0E1E-40AD-854F-ABE9DE1405C7}" srcId="{7D383166-2C35-443C-8B1E-CC6ECA42713A}" destId="{00A4DA81-D8A8-4358-B02D-3E6E8A943C78}" srcOrd="1" destOrd="0" parTransId="{7FB11763-2B23-40D7-8E88-C06B524D4865}" sibTransId="{93B1A32F-C28A-4799-8F16-7DA0A467AD23}"/>
    <dgm:cxn modelId="{4B36EEB8-6E4F-4C27-8FDF-D8F49BA5F434}" type="presOf" srcId="{95792ADC-260A-4075-BD4C-866AB238E647}" destId="{5514251C-D9AD-4252-BE20-BDEB1A631166}" srcOrd="0" destOrd="0" presId="urn:microsoft.com/office/officeart/2005/8/layout/vList2"/>
    <dgm:cxn modelId="{A8F2C3C4-2658-41A7-B27F-750B1C31CD03}" type="presOf" srcId="{213F6438-EB51-4A09-AB14-2CA2FF20D051}" destId="{51175FF8-1205-418A-AB16-E81E895ECF12}" srcOrd="0" destOrd="0" presId="urn:microsoft.com/office/officeart/2005/8/layout/vList2"/>
    <dgm:cxn modelId="{8FCF84D6-839C-4254-A359-C2ACD3A741C4}" type="presOf" srcId="{15961816-5BDB-4D4A-B6BF-4E2295665A47}" destId="{C2B0739E-FEC1-4E27-A201-0B3C89106D9F}" srcOrd="0" destOrd="0" presId="urn:microsoft.com/office/officeart/2005/8/layout/vList2"/>
    <dgm:cxn modelId="{BCFCBEF2-9DEF-43A4-8B6F-70BA565925D4}" type="presOf" srcId="{7D383166-2C35-443C-8B1E-CC6ECA42713A}" destId="{274579B9-0A3F-4BE7-BB5E-54E311C9F382}" srcOrd="0" destOrd="0" presId="urn:microsoft.com/office/officeart/2005/8/layout/vList2"/>
    <dgm:cxn modelId="{77CDDDF7-98B9-42BE-A41C-673F0C16F382}" srcId="{7D383166-2C35-443C-8B1E-CC6ECA42713A}" destId="{213F6438-EB51-4A09-AB14-2CA2FF20D051}" srcOrd="3" destOrd="0" parTransId="{0430AAEF-F54E-4F19-AFB7-8757762897BA}" sibTransId="{DF5C7D95-F123-4213-B12E-7A9B10A1703C}"/>
    <dgm:cxn modelId="{6D03BEF9-1EAD-40A4-A1EA-CAA5A780D8AC}" type="presOf" srcId="{00A4DA81-D8A8-4358-B02D-3E6E8A943C78}" destId="{3F522758-C6A0-4B3B-BE46-76EA4A2ED0DA}" srcOrd="0" destOrd="0" presId="urn:microsoft.com/office/officeart/2005/8/layout/vList2"/>
    <dgm:cxn modelId="{2341B9FE-40EB-4F98-B872-BB5091D42172}" srcId="{7D383166-2C35-443C-8B1E-CC6ECA42713A}" destId="{95792ADC-260A-4075-BD4C-866AB238E647}" srcOrd="2" destOrd="0" parTransId="{DBB05C5B-9439-4F89-956E-60F4439A9A7F}" sibTransId="{7F6C0D46-57CF-4F36-803A-6F5E86E8E5CF}"/>
    <dgm:cxn modelId="{2A925267-72C7-498B-8C27-0EB9E5354547}" type="presParOf" srcId="{274579B9-0A3F-4BE7-BB5E-54E311C9F382}" destId="{C2B0739E-FEC1-4E27-A201-0B3C89106D9F}" srcOrd="0" destOrd="0" presId="urn:microsoft.com/office/officeart/2005/8/layout/vList2"/>
    <dgm:cxn modelId="{83034A18-F043-42BD-9157-5C34D144C2C2}" type="presParOf" srcId="{274579B9-0A3F-4BE7-BB5E-54E311C9F382}" destId="{342D592F-6E39-4E8D-BEB0-4677021E4C46}" srcOrd="1" destOrd="0" presId="urn:microsoft.com/office/officeart/2005/8/layout/vList2"/>
    <dgm:cxn modelId="{05A45AC0-753B-4AC6-81C1-03F08E24C161}" type="presParOf" srcId="{274579B9-0A3F-4BE7-BB5E-54E311C9F382}" destId="{3F522758-C6A0-4B3B-BE46-76EA4A2ED0DA}" srcOrd="2" destOrd="0" presId="urn:microsoft.com/office/officeart/2005/8/layout/vList2"/>
    <dgm:cxn modelId="{E5AD25B4-74EE-4D54-B3BA-E27BB41624BB}" type="presParOf" srcId="{274579B9-0A3F-4BE7-BB5E-54E311C9F382}" destId="{1AB610A5-8B13-418A-AA0C-4F020F1DB052}" srcOrd="3" destOrd="0" presId="urn:microsoft.com/office/officeart/2005/8/layout/vList2"/>
    <dgm:cxn modelId="{510154DE-1BE7-44C6-B20A-BF68C9740BDC}" type="presParOf" srcId="{274579B9-0A3F-4BE7-BB5E-54E311C9F382}" destId="{5514251C-D9AD-4252-BE20-BDEB1A631166}" srcOrd="4" destOrd="0" presId="urn:microsoft.com/office/officeart/2005/8/layout/vList2"/>
    <dgm:cxn modelId="{1A3E6070-43C8-4586-AD30-C9F391AED960}" type="presParOf" srcId="{274579B9-0A3F-4BE7-BB5E-54E311C9F382}" destId="{2754C4F2-402D-4779-9AE2-21FB1F84BAE3}" srcOrd="5" destOrd="0" presId="urn:microsoft.com/office/officeart/2005/8/layout/vList2"/>
    <dgm:cxn modelId="{3D65A0E3-5404-4313-BCA6-5D9CA5684D13}" type="presParOf" srcId="{274579B9-0A3F-4BE7-BB5E-54E311C9F382}" destId="{51175FF8-1205-418A-AB16-E81E895ECF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89F4E-1018-4A30-89E4-D9EB0F35EAFD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6A8C077-F658-40AE-A914-1FB8D36F1BB6}">
      <dgm:prSet/>
      <dgm:spPr/>
      <dgm:t>
        <a:bodyPr/>
        <a:lstStyle/>
        <a:p>
          <a:r>
            <a:rPr lang="uk-UA" b="1" i="1"/>
            <a:t>Унікальні технології </a:t>
          </a:r>
          <a:r>
            <a:rPr lang="uk-UA"/>
            <a:t>- винаходи й інші науково-технічні розробки, захищені патентами або ті, що мають ноу-хау, що унеможливлює їхнє використання конкуруючими організаціями</a:t>
          </a:r>
          <a:endParaRPr lang="en-US"/>
        </a:p>
      </dgm:t>
    </dgm:pt>
    <dgm:pt modelId="{35718164-B738-4178-86AA-4B8BCD3AC4B3}" type="parTrans" cxnId="{D26987B0-AB22-4DCD-B9E3-23802078AFF3}">
      <dgm:prSet/>
      <dgm:spPr/>
      <dgm:t>
        <a:bodyPr/>
        <a:lstStyle/>
        <a:p>
          <a:endParaRPr lang="en-US"/>
        </a:p>
      </dgm:t>
    </dgm:pt>
    <dgm:pt modelId="{6D8ACC11-D875-454C-8F35-6130A45F8F18}" type="sibTrans" cxnId="{D26987B0-AB22-4DCD-B9E3-23802078AFF3}">
      <dgm:prSet/>
      <dgm:spPr/>
      <dgm:t>
        <a:bodyPr/>
        <a:lstStyle/>
        <a:p>
          <a:endParaRPr lang="en-US"/>
        </a:p>
      </dgm:t>
    </dgm:pt>
    <dgm:pt modelId="{16B176A2-5C69-4BFC-9470-3D782179F79B}">
      <dgm:prSet/>
      <dgm:spPr/>
      <dgm:t>
        <a:bodyPr/>
        <a:lstStyle/>
        <a:p>
          <a:r>
            <a:rPr lang="uk-UA" b="1" i="1"/>
            <a:t>Прогресивні</a:t>
          </a:r>
          <a:r>
            <a:rPr lang="uk-UA"/>
            <a:t> розробки, що мають</a:t>
          </a:r>
          <a:r>
            <a:rPr lang="ru-RU"/>
            <a:t> </a:t>
          </a:r>
          <a:r>
            <a:rPr lang="uk-UA"/>
            <a:t>новизну й техніко-економічн</a:t>
          </a:r>
          <a:r>
            <a:rPr lang="ru-RU"/>
            <a:t>у </a:t>
          </a:r>
          <a:r>
            <a:rPr lang="uk-UA"/>
            <a:t>переваг</a:t>
          </a:r>
          <a:r>
            <a:rPr lang="ru-RU"/>
            <a:t>у у </a:t>
          </a:r>
          <a:r>
            <a:rPr lang="uk-UA"/>
            <a:t>порівнянні з технологіями-аналогами, використовуваними потенційними покупцями нової технології і їх конкурентами</a:t>
          </a:r>
          <a:endParaRPr lang="en-US"/>
        </a:p>
      </dgm:t>
    </dgm:pt>
    <dgm:pt modelId="{36510B6E-9693-43DB-9BAA-1D9E42918023}" type="parTrans" cxnId="{0A2E0444-1429-4A3C-848B-75A4093007B8}">
      <dgm:prSet/>
      <dgm:spPr/>
      <dgm:t>
        <a:bodyPr/>
        <a:lstStyle/>
        <a:p>
          <a:endParaRPr lang="en-US"/>
        </a:p>
      </dgm:t>
    </dgm:pt>
    <dgm:pt modelId="{6AF9F183-9F06-4F06-9461-DC88EEB277CA}" type="sibTrans" cxnId="{0A2E0444-1429-4A3C-848B-75A4093007B8}">
      <dgm:prSet/>
      <dgm:spPr/>
      <dgm:t>
        <a:bodyPr/>
        <a:lstStyle/>
        <a:p>
          <a:endParaRPr lang="en-US"/>
        </a:p>
      </dgm:t>
    </dgm:pt>
    <dgm:pt modelId="{471B5B45-D3F4-4A35-817F-65F5E6E21A01}" type="pres">
      <dgm:prSet presAssocID="{C0389F4E-1018-4A30-89E4-D9EB0F35EA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29A653-FF13-4A25-8D32-AB70FDF4CBED}" type="pres">
      <dgm:prSet presAssocID="{E6A8C077-F658-40AE-A914-1FB8D36F1BB6}" presName="hierRoot1" presStyleCnt="0"/>
      <dgm:spPr/>
    </dgm:pt>
    <dgm:pt modelId="{B221BF72-691C-4690-BB7B-DCD63C2F3C2C}" type="pres">
      <dgm:prSet presAssocID="{E6A8C077-F658-40AE-A914-1FB8D36F1BB6}" presName="composite" presStyleCnt="0"/>
      <dgm:spPr/>
    </dgm:pt>
    <dgm:pt modelId="{BA5AC48F-C816-463D-86A2-4D60E05135AE}" type="pres">
      <dgm:prSet presAssocID="{E6A8C077-F658-40AE-A914-1FB8D36F1BB6}" presName="background" presStyleLbl="node0" presStyleIdx="0" presStyleCnt="2"/>
      <dgm:spPr/>
    </dgm:pt>
    <dgm:pt modelId="{58BC8D7F-139B-4334-8992-65CDAD5200C0}" type="pres">
      <dgm:prSet presAssocID="{E6A8C077-F658-40AE-A914-1FB8D36F1BB6}" presName="text" presStyleLbl="fgAcc0" presStyleIdx="0" presStyleCnt="2">
        <dgm:presLayoutVars>
          <dgm:chPref val="3"/>
        </dgm:presLayoutVars>
      </dgm:prSet>
      <dgm:spPr/>
    </dgm:pt>
    <dgm:pt modelId="{EC531530-A557-49C1-AA21-88B4DA44EF7F}" type="pres">
      <dgm:prSet presAssocID="{E6A8C077-F658-40AE-A914-1FB8D36F1BB6}" presName="hierChild2" presStyleCnt="0"/>
      <dgm:spPr/>
    </dgm:pt>
    <dgm:pt modelId="{64BC1E5E-BB63-49C8-87D9-F1CB6E0BC4DF}" type="pres">
      <dgm:prSet presAssocID="{16B176A2-5C69-4BFC-9470-3D782179F79B}" presName="hierRoot1" presStyleCnt="0"/>
      <dgm:spPr/>
    </dgm:pt>
    <dgm:pt modelId="{9DE9C22C-3386-4F52-A039-AC1054A82302}" type="pres">
      <dgm:prSet presAssocID="{16B176A2-5C69-4BFC-9470-3D782179F79B}" presName="composite" presStyleCnt="0"/>
      <dgm:spPr/>
    </dgm:pt>
    <dgm:pt modelId="{1AB51582-3C7F-4D80-990E-EA4AFF5BD2CE}" type="pres">
      <dgm:prSet presAssocID="{16B176A2-5C69-4BFC-9470-3D782179F79B}" presName="background" presStyleLbl="node0" presStyleIdx="1" presStyleCnt="2"/>
      <dgm:spPr/>
    </dgm:pt>
    <dgm:pt modelId="{0F760AAD-C7E5-4E7D-9EA3-0221CAEBE2D5}" type="pres">
      <dgm:prSet presAssocID="{16B176A2-5C69-4BFC-9470-3D782179F79B}" presName="text" presStyleLbl="fgAcc0" presStyleIdx="1" presStyleCnt="2">
        <dgm:presLayoutVars>
          <dgm:chPref val="3"/>
        </dgm:presLayoutVars>
      </dgm:prSet>
      <dgm:spPr/>
    </dgm:pt>
    <dgm:pt modelId="{E8DCCCEE-734C-4300-AB0B-D76B3749D714}" type="pres">
      <dgm:prSet presAssocID="{16B176A2-5C69-4BFC-9470-3D782179F79B}" presName="hierChild2" presStyleCnt="0"/>
      <dgm:spPr/>
    </dgm:pt>
  </dgm:ptLst>
  <dgm:cxnLst>
    <dgm:cxn modelId="{0A2E0444-1429-4A3C-848B-75A4093007B8}" srcId="{C0389F4E-1018-4A30-89E4-D9EB0F35EAFD}" destId="{16B176A2-5C69-4BFC-9470-3D782179F79B}" srcOrd="1" destOrd="0" parTransId="{36510B6E-9693-43DB-9BAA-1D9E42918023}" sibTransId="{6AF9F183-9F06-4F06-9461-DC88EEB277CA}"/>
    <dgm:cxn modelId="{DC6CE66D-AEAA-485A-A22A-834151D3811D}" type="presOf" srcId="{16B176A2-5C69-4BFC-9470-3D782179F79B}" destId="{0F760AAD-C7E5-4E7D-9EA3-0221CAEBE2D5}" srcOrd="0" destOrd="0" presId="urn:microsoft.com/office/officeart/2005/8/layout/hierarchy1"/>
    <dgm:cxn modelId="{97CC7477-7AB7-4C9A-BDF3-1E6AD6ECA67C}" type="presOf" srcId="{C0389F4E-1018-4A30-89E4-D9EB0F35EAFD}" destId="{471B5B45-D3F4-4A35-817F-65F5E6E21A01}" srcOrd="0" destOrd="0" presId="urn:microsoft.com/office/officeart/2005/8/layout/hierarchy1"/>
    <dgm:cxn modelId="{D26987B0-AB22-4DCD-B9E3-23802078AFF3}" srcId="{C0389F4E-1018-4A30-89E4-D9EB0F35EAFD}" destId="{E6A8C077-F658-40AE-A914-1FB8D36F1BB6}" srcOrd="0" destOrd="0" parTransId="{35718164-B738-4178-86AA-4B8BCD3AC4B3}" sibTransId="{6D8ACC11-D875-454C-8F35-6130A45F8F18}"/>
    <dgm:cxn modelId="{AB8C3DD4-902F-4283-9B1E-C40B523A5878}" type="presOf" srcId="{E6A8C077-F658-40AE-A914-1FB8D36F1BB6}" destId="{58BC8D7F-139B-4334-8992-65CDAD5200C0}" srcOrd="0" destOrd="0" presId="urn:microsoft.com/office/officeart/2005/8/layout/hierarchy1"/>
    <dgm:cxn modelId="{68EC67E3-17B5-435A-9480-E4CE3F3CA62C}" type="presParOf" srcId="{471B5B45-D3F4-4A35-817F-65F5E6E21A01}" destId="{9329A653-FF13-4A25-8D32-AB70FDF4CBED}" srcOrd="0" destOrd="0" presId="urn:microsoft.com/office/officeart/2005/8/layout/hierarchy1"/>
    <dgm:cxn modelId="{E359B7B0-9835-49FE-9BD2-D45E257E53E1}" type="presParOf" srcId="{9329A653-FF13-4A25-8D32-AB70FDF4CBED}" destId="{B221BF72-691C-4690-BB7B-DCD63C2F3C2C}" srcOrd="0" destOrd="0" presId="urn:microsoft.com/office/officeart/2005/8/layout/hierarchy1"/>
    <dgm:cxn modelId="{1320A27B-77B1-41AB-85C6-664A5FA20539}" type="presParOf" srcId="{B221BF72-691C-4690-BB7B-DCD63C2F3C2C}" destId="{BA5AC48F-C816-463D-86A2-4D60E05135AE}" srcOrd="0" destOrd="0" presId="urn:microsoft.com/office/officeart/2005/8/layout/hierarchy1"/>
    <dgm:cxn modelId="{88E98525-4E4F-4E62-84C7-D0105602EAEF}" type="presParOf" srcId="{B221BF72-691C-4690-BB7B-DCD63C2F3C2C}" destId="{58BC8D7F-139B-4334-8992-65CDAD5200C0}" srcOrd="1" destOrd="0" presId="urn:microsoft.com/office/officeart/2005/8/layout/hierarchy1"/>
    <dgm:cxn modelId="{8050F756-D252-4479-9155-3E484BF6B3B0}" type="presParOf" srcId="{9329A653-FF13-4A25-8D32-AB70FDF4CBED}" destId="{EC531530-A557-49C1-AA21-88B4DA44EF7F}" srcOrd="1" destOrd="0" presId="urn:microsoft.com/office/officeart/2005/8/layout/hierarchy1"/>
    <dgm:cxn modelId="{470BEE05-B5D5-47EE-98A5-BC9FD16BB9C1}" type="presParOf" srcId="{471B5B45-D3F4-4A35-817F-65F5E6E21A01}" destId="{64BC1E5E-BB63-49C8-87D9-F1CB6E0BC4DF}" srcOrd="1" destOrd="0" presId="urn:microsoft.com/office/officeart/2005/8/layout/hierarchy1"/>
    <dgm:cxn modelId="{50672000-2AFA-4E74-8951-12AE26D37F26}" type="presParOf" srcId="{64BC1E5E-BB63-49C8-87D9-F1CB6E0BC4DF}" destId="{9DE9C22C-3386-4F52-A039-AC1054A82302}" srcOrd="0" destOrd="0" presId="urn:microsoft.com/office/officeart/2005/8/layout/hierarchy1"/>
    <dgm:cxn modelId="{57E9D574-BEF0-4674-A4DD-32DD2CC51A9B}" type="presParOf" srcId="{9DE9C22C-3386-4F52-A039-AC1054A82302}" destId="{1AB51582-3C7F-4D80-990E-EA4AFF5BD2CE}" srcOrd="0" destOrd="0" presId="urn:microsoft.com/office/officeart/2005/8/layout/hierarchy1"/>
    <dgm:cxn modelId="{9CE732A1-1FDD-4875-8EA5-1C0430CB3879}" type="presParOf" srcId="{9DE9C22C-3386-4F52-A039-AC1054A82302}" destId="{0F760AAD-C7E5-4E7D-9EA3-0221CAEBE2D5}" srcOrd="1" destOrd="0" presId="urn:microsoft.com/office/officeart/2005/8/layout/hierarchy1"/>
    <dgm:cxn modelId="{B8CD739F-DCEF-4A83-8E9F-87204E53B2AA}" type="presParOf" srcId="{64BC1E5E-BB63-49C8-87D9-F1CB6E0BC4DF}" destId="{E8DCCCEE-734C-4300-AB0B-D76B3749D7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35DF04-3152-4452-9BF3-74E66CAEF06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5E145FF-BDF0-4416-B225-9B4E0C8FD019}">
      <dgm:prSet/>
      <dgm:spPr/>
      <dgm:t>
        <a:bodyPr/>
        <a:lstStyle/>
        <a:p>
          <a:r>
            <a:rPr lang="uk-UA" b="1" i="1"/>
            <a:t>Традиційні технології </a:t>
          </a:r>
          <a:r>
            <a:rPr lang="uk-UA"/>
            <a:t>- розробки, що відображають середній рівень виробництва, досягнутий більшістю виробників продукції в даній галузі</a:t>
          </a:r>
          <a:endParaRPr lang="en-US"/>
        </a:p>
      </dgm:t>
    </dgm:pt>
    <dgm:pt modelId="{DB79F698-334E-47DD-8F80-686486ABA50E}" type="parTrans" cxnId="{29EFB80B-FB62-47C0-86DB-BB8A00F44076}">
      <dgm:prSet/>
      <dgm:spPr/>
      <dgm:t>
        <a:bodyPr/>
        <a:lstStyle/>
        <a:p>
          <a:endParaRPr lang="en-US"/>
        </a:p>
      </dgm:t>
    </dgm:pt>
    <dgm:pt modelId="{00238E0C-339B-487B-A886-6C950CDEF17A}" type="sibTrans" cxnId="{29EFB80B-FB62-47C0-86DB-BB8A00F44076}">
      <dgm:prSet/>
      <dgm:spPr/>
      <dgm:t>
        <a:bodyPr/>
        <a:lstStyle/>
        <a:p>
          <a:endParaRPr lang="en-US"/>
        </a:p>
      </dgm:t>
    </dgm:pt>
    <dgm:pt modelId="{6D6C8F95-A7D4-4BDC-91DA-8413277E87BE}">
      <dgm:prSet/>
      <dgm:spPr/>
      <dgm:t>
        <a:bodyPr/>
        <a:lstStyle/>
        <a:p>
          <a:r>
            <a:rPr lang="uk-UA" b="1" i="1"/>
            <a:t>Морально застарілі технології</a:t>
          </a:r>
          <a:r>
            <a:rPr lang="uk-UA"/>
            <a:t>  - розробки, що не забезпечують виробництво продукції середньої якості й з техніко-економічними показниками, які досягають більшість виробників аналогічної продукції</a:t>
          </a:r>
          <a:endParaRPr lang="en-US"/>
        </a:p>
      </dgm:t>
    </dgm:pt>
    <dgm:pt modelId="{756D1013-1E60-4FD7-82D2-91E13349CB69}" type="parTrans" cxnId="{6E609274-4464-4CD6-B1A2-FBF45CE98521}">
      <dgm:prSet/>
      <dgm:spPr/>
      <dgm:t>
        <a:bodyPr/>
        <a:lstStyle/>
        <a:p>
          <a:endParaRPr lang="en-US"/>
        </a:p>
      </dgm:t>
    </dgm:pt>
    <dgm:pt modelId="{67944BB0-3C1D-49C1-A6CB-3F6F6B1853B6}" type="sibTrans" cxnId="{6E609274-4464-4CD6-B1A2-FBF45CE98521}">
      <dgm:prSet/>
      <dgm:spPr/>
      <dgm:t>
        <a:bodyPr/>
        <a:lstStyle/>
        <a:p>
          <a:endParaRPr lang="en-US"/>
        </a:p>
      </dgm:t>
    </dgm:pt>
    <dgm:pt modelId="{C2414629-CFA9-46C1-986B-F5B8A6E58FDA}" type="pres">
      <dgm:prSet presAssocID="{1335DF04-3152-4452-9BF3-74E66CAEF061}" presName="linear" presStyleCnt="0">
        <dgm:presLayoutVars>
          <dgm:animLvl val="lvl"/>
          <dgm:resizeHandles val="exact"/>
        </dgm:presLayoutVars>
      </dgm:prSet>
      <dgm:spPr/>
    </dgm:pt>
    <dgm:pt modelId="{1A1BCA19-E662-452C-8BCD-0BE8AD9FB20F}" type="pres">
      <dgm:prSet presAssocID="{65E145FF-BDF0-4416-B225-9B4E0C8FD0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AB50CE2-92FB-485E-B8FA-4B59328F40E8}" type="pres">
      <dgm:prSet presAssocID="{00238E0C-339B-487B-A886-6C950CDEF17A}" presName="spacer" presStyleCnt="0"/>
      <dgm:spPr/>
    </dgm:pt>
    <dgm:pt modelId="{9F83E7B9-0009-430F-9C5F-BF1B66ACF980}" type="pres">
      <dgm:prSet presAssocID="{6D6C8F95-A7D4-4BDC-91DA-8413277E87B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9EFB80B-FB62-47C0-86DB-BB8A00F44076}" srcId="{1335DF04-3152-4452-9BF3-74E66CAEF061}" destId="{65E145FF-BDF0-4416-B225-9B4E0C8FD019}" srcOrd="0" destOrd="0" parTransId="{DB79F698-334E-47DD-8F80-686486ABA50E}" sibTransId="{00238E0C-339B-487B-A886-6C950CDEF17A}"/>
    <dgm:cxn modelId="{F20ACD15-24E0-4982-98A2-53DA15EA38BE}" type="presOf" srcId="{65E145FF-BDF0-4416-B225-9B4E0C8FD019}" destId="{1A1BCA19-E662-452C-8BCD-0BE8AD9FB20F}" srcOrd="0" destOrd="0" presId="urn:microsoft.com/office/officeart/2005/8/layout/vList2"/>
    <dgm:cxn modelId="{6E609274-4464-4CD6-B1A2-FBF45CE98521}" srcId="{1335DF04-3152-4452-9BF3-74E66CAEF061}" destId="{6D6C8F95-A7D4-4BDC-91DA-8413277E87BE}" srcOrd="1" destOrd="0" parTransId="{756D1013-1E60-4FD7-82D2-91E13349CB69}" sibTransId="{67944BB0-3C1D-49C1-A6CB-3F6F6B1853B6}"/>
    <dgm:cxn modelId="{E4C85688-2214-4AAF-A46A-216159622DCF}" type="presOf" srcId="{6D6C8F95-A7D4-4BDC-91DA-8413277E87BE}" destId="{9F83E7B9-0009-430F-9C5F-BF1B66ACF980}" srcOrd="0" destOrd="0" presId="urn:microsoft.com/office/officeart/2005/8/layout/vList2"/>
    <dgm:cxn modelId="{649C01CF-CFD5-4B0A-80AA-2D28130D7C59}" type="presOf" srcId="{1335DF04-3152-4452-9BF3-74E66CAEF061}" destId="{C2414629-CFA9-46C1-986B-F5B8A6E58FDA}" srcOrd="0" destOrd="0" presId="urn:microsoft.com/office/officeart/2005/8/layout/vList2"/>
    <dgm:cxn modelId="{57A7F694-DA75-4A50-9D19-91B401F9065F}" type="presParOf" srcId="{C2414629-CFA9-46C1-986B-F5B8A6E58FDA}" destId="{1A1BCA19-E662-452C-8BCD-0BE8AD9FB20F}" srcOrd="0" destOrd="0" presId="urn:microsoft.com/office/officeart/2005/8/layout/vList2"/>
    <dgm:cxn modelId="{FF8E2651-D56B-4D97-BE57-519E9723B09C}" type="presParOf" srcId="{C2414629-CFA9-46C1-986B-F5B8A6E58FDA}" destId="{1AB50CE2-92FB-485E-B8FA-4B59328F40E8}" srcOrd="1" destOrd="0" presId="urn:microsoft.com/office/officeart/2005/8/layout/vList2"/>
    <dgm:cxn modelId="{28A34C25-0C7F-461A-81FF-B9D7F1EBC5E4}" type="presParOf" srcId="{C2414629-CFA9-46C1-986B-F5B8A6E58FDA}" destId="{9F83E7B9-0009-430F-9C5F-BF1B66ACF9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389F4E-1018-4A30-89E4-D9EB0F35EAFD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6A8C077-F658-40AE-A914-1FB8D36F1BB6}">
      <dgm:prSet/>
      <dgm:spPr/>
      <dgm:t>
        <a:bodyPr/>
        <a:lstStyle/>
        <a:p>
          <a:r>
            <a:rPr lang="uk-UA" altLang="ru-RU" b="1" u="sng" dirty="0"/>
            <a:t>Форми</a:t>
          </a:r>
          <a:r>
            <a:rPr lang="uk-UA" altLang="ru-RU" b="1" dirty="0"/>
            <a:t> міжнародного комерційного трансферу технологій: </a:t>
          </a:r>
          <a:r>
            <a:rPr lang="uk-UA" altLang="ru-RU" dirty="0"/>
            <a:t>ліцензійні, патентні, з приводу передання ноу-хау, лізингу, копірайту, франчайзингу, створення зарубіжних філіалів ТНК і БНП і спільних підприємств, надання наукомістких послуг у сферах виробництва, обігу та управління, міжнародне науково-технічне співробітництво (кооперація, замовні роботи). </a:t>
          </a:r>
          <a:endParaRPr lang="en-US" dirty="0"/>
        </a:p>
      </dgm:t>
    </dgm:pt>
    <dgm:pt modelId="{35718164-B738-4178-86AA-4B8BCD3AC4B3}" type="parTrans" cxnId="{D26987B0-AB22-4DCD-B9E3-23802078AFF3}">
      <dgm:prSet/>
      <dgm:spPr/>
      <dgm:t>
        <a:bodyPr/>
        <a:lstStyle/>
        <a:p>
          <a:endParaRPr lang="en-US"/>
        </a:p>
      </dgm:t>
    </dgm:pt>
    <dgm:pt modelId="{6D8ACC11-D875-454C-8F35-6130A45F8F18}" type="sibTrans" cxnId="{D26987B0-AB22-4DCD-B9E3-23802078AFF3}">
      <dgm:prSet/>
      <dgm:spPr/>
      <dgm:t>
        <a:bodyPr/>
        <a:lstStyle/>
        <a:p>
          <a:endParaRPr lang="en-US"/>
        </a:p>
      </dgm:t>
    </dgm:pt>
    <dgm:pt modelId="{16B176A2-5C69-4BFC-9470-3D782179F79B}">
      <dgm:prSet/>
      <dgm:spPr/>
      <dgm:t>
        <a:bodyPr/>
        <a:lstStyle/>
        <a:p>
          <a:r>
            <a:rPr lang="uk-UA" altLang="ru-RU" b="1" dirty="0"/>
            <a:t>Некомерційні </a:t>
          </a:r>
          <a:r>
            <a:rPr lang="uk-UA" altLang="ru-RU" b="1" u="sng" dirty="0"/>
            <a:t>форми</a:t>
          </a:r>
          <a:r>
            <a:rPr lang="uk-UA" altLang="ru-RU" b="1" dirty="0"/>
            <a:t> руху технологій</a:t>
          </a:r>
          <a:r>
            <a:rPr lang="uk-UA" altLang="ru-RU" dirty="0"/>
            <a:t> : міжнародне </a:t>
          </a:r>
          <a:r>
            <a:rPr lang="uk-UA" altLang="ru-RU" i="1" dirty="0"/>
            <a:t>технологічне сприяння (допомога)</a:t>
          </a:r>
          <a:endParaRPr lang="en-US" dirty="0"/>
        </a:p>
      </dgm:t>
    </dgm:pt>
    <dgm:pt modelId="{36510B6E-9693-43DB-9BAA-1D9E42918023}" type="parTrans" cxnId="{0A2E0444-1429-4A3C-848B-75A4093007B8}">
      <dgm:prSet/>
      <dgm:spPr/>
      <dgm:t>
        <a:bodyPr/>
        <a:lstStyle/>
        <a:p>
          <a:endParaRPr lang="en-US"/>
        </a:p>
      </dgm:t>
    </dgm:pt>
    <dgm:pt modelId="{6AF9F183-9F06-4F06-9461-DC88EEB277CA}" type="sibTrans" cxnId="{0A2E0444-1429-4A3C-848B-75A4093007B8}">
      <dgm:prSet/>
      <dgm:spPr/>
      <dgm:t>
        <a:bodyPr/>
        <a:lstStyle/>
        <a:p>
          <a:endParaRPr lang="en-US"/>
        </a:p>
      </dgm:t>
    </dgm:pt>
    <dgm:pt modelId="{471B5B45-D3F4-4A35-817F-65F5E6E21A01}" type="pres">
      <dgm:prSet presAssocID="{C0389F4E-1018-4A30-89E4-D9EB0F35EA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29A653-FF13-4A25-8D32-AB70FDF4CBED}" type="pres">
      <dgm:prSet presAssocID="{E6A8C077-F658-40AE-A914-1FB8D36F1BB6}" presName="hierRoot1" presStyleCnt="0"/>
      <dgm:spPr/>
    </dgm:pt>
    <dgm:pt modelId="{B221BF72-691C-4690-BB7B-DCD63C2F3C2C}" type="pres">
      <dgm:prSet presAssocID="{E6A8C077-F658-40AE-A914-1FB8D36F1BB6}" presName="composite" presStyleCnt="0"/>
      <dgm:spPr/>
    </dgm:pt>
    <dgm:pt modelId="{BA5AC48F-C816-463D-86A2-4D60E05135AE}" type="pres">
      <dgm:prSet presAssocID="{E6A8C077-F658-40AE-A914-1FB8D36F1BB6}" presName="background" presStyleLbl="node0" presStyleIdx="0" presStyleCnt="2"/>
      <dgm:spPr/>
    </dgm:pt>
    <dgm:pt modelId="{58BC8D7F-139B-4334-8992-65CDAD5200C0}" type="pres">
      <dgm:prSet presAssocID="{E6A8C077-F658-40AE-A914-1FB8D36F1BB6}" presName="text" presStyleLbl="fgAcc0" presStyleIdx="0" presStyleCnt="2">
        <dgm:presLayoutVars>
          <dgm:chPref val="3"/>
        </dgm:presLayoutVars>
      </dgm:prSet>
      <dgm:spPr/>
    </dgm:pt>
    <dgm:pt modelId="{EC531530-A557-49C1-AA21-88B4DA44EF7F}" type="pres">
      <dgm:prSet presAssocID="{E6A8C077-F658-40AE-A914-1FB8D36F1BB6}" presName="hierChild2" presStyleCnt="0"/>
      <dgm:spPr/>
    </dgm:pt>
    <dgm:pt modelId="{64BC1E5E-BB63-49C8-87D9-F1CB6E0BC4DF}" type="pres">
      <dgm:prSet presAssocID="{16B176A2-5C69-4BFC-9470-3D782179F79B}" presName="hierRoot1" presStyleCnt="0"/>
      <dgm:spPr/>
    </dgm:pt>
    <dgm:pt modelId="{9DE9C22C-3386-4F52-A039-AC1054A82302}" type="pres">
      <dgm:prSet presAssocID="{16B176A2-5C69-4BFC-9470-3D782179F79B}" presName="composite" presStyleCnt="0"/>
      <dgm:spPr/>
    </dgm:pt>
    <dgm:pt modelId="{1AB51582-3C7F-4D80-990E-EA4AFF5BD2CE}" type="pres">
      <dgm:prSet presAssocID="{16B176A2-5C69-4BFC-9470-3D782179F79B}" presName="background" presStyleLbl="node0" presStyleIdx="1" presStyleCnt="2"/>
      <dgm:spPr/>
    </dgm:pt>
    <dgm:pt modelId="{0F760AAD-C7E5-4E7D-9EA3-0221CAEBE2D5}" type="pres">
      <dgm:prSet presAssocID="{16B176A2-5C69-4BFC-9470-3D782179F79B}" presName="text" presStyleLbl="fgAcc0" presStyleIdx="1" presStyleCnt="2">
        <dgm:presLayoutVars>
          <dgm:chPref val="3"/>
        </dgm:presLayoutVars>
      </dgm:prSet>
      <dgm:spPr/>
    </dgm:pt>
    <dgm:pt modelId="{E8DCCCEE-734C-4300-AB0B-D76B3749D714}" type="pres">
      <dgm:prSet presAssocID="{16B176A2-5C69-4BFC-9470-3D782179F79B}" presName="hierChild2" presStyleCnt="0"/>
      <dgm:spPr/>
    </dgm:pt>
  </dgm:ptLst>
  <dgm:cxnLst>
    <dgm:cxn modelId="{0A2E0444-1429-4A3C-848B-75A4093007B8}" srcId="{C0389F4E-1018-4A30-89E4-D9EB0F35EAFD}" destId="{16B176A2-5C69-4BFC-9470-3D782179F79B}" srcOrd="1" destOrd="0" parTransId="{36510B6E-9693-43DB-9BAA-1D9E42918023}" sibTransId="{6AF9F183-9F06-4F06-9461-DC88EEB277CA}"/>
    <dgm:cxn modelId="{DC6CE66D-AEAA-485A-A22A-834151D3811D}" type="presOf" srcId="{16B176A2-5C69-4BFC-9470-3D782179F79B}" destId="{0F760AAD-C7E5-4E7D-9EA3-0221CAEBE2D5}" srcOrd="0" destOrd="0" presId="urn:microsoft.com/office/officeart/2005/8/layout/hierarchy1"/>
    <dgm:cxn modelId="{97CC7477-7AB7-4C9A-BDF3-1E6AD6ECA67C}" type="presOf" srcId="{C0389F4E-1018-4A30-89E4-D9EB0F35EAFD}" destId="{471B5B45-D3F4-4A35-817F-65F5E6E21A01}" srcOrd="0" destOrd="0" presId="urn:microsoft.com/office/officeart/2005/8/layout/hierarchy1"/>
    <dgm:cxn modelId="{D26987B0-AB22-4DCD-B9E3-23802078AFF3}" srcId="{C0389F4E-1018-4A30-89E4-D9EB0F35EAFD}" destId="{E6A8C077-F658-40AE-A914-1FB8D36F1BB6}" srcOrd="0" destOrd="0" parTransId="{35718164-B738-4178-86AA-4B8BCD3AC4B3}" sibTransId="{6D8ACC11-D875-454C-8F35-6130A45F8F18}"/>
    <dgm:cxn modelId="{AB8C3DD4-902F-4283-9B1E-C40B523A5878}" type="presOf" srcId="{E6A8C077-F658-40AE-A914-1FB8D36F1BB6}" destId="{58BC8D7F-139B-4334-8992-65CDAD5200C0}" srcOrd="0" destOrd="0" presId="urn:microsoft.com/office/officeart/2005/8/layout/hierarchy1"/>
    <dgm:cxn modelId="{68EC67E3-17B5-435A-9480-E4CE3F3CA62C}" type="presParOf" srcId="{471B5B45-D3F4-4A35-817F-65F5E6E21A01}" destId="{9329A653-FF13-4A25-8D32-AB70FDF4CBED}" srcOrd="0" destOrd="0" presId="urn:microsoft.com/office/officeart/2005/8/layout/hierarchy1"/>
    <dgm:cxn modelId="{E359B7B0-9835-49FE-9BD2-D45E257E53E1}" type="presParOf" srcId="{9329A653-FF13-4A25-8D32-AB70FDF4CBED}" destId="{B221BF72-691C-4690-BB7B-DCD63C2F3C2C}" srcOrd="0" destOrd="0" presId="urn:microsoft.com/office/officeart/2005/8/layout/hierarchy1"/>
    <dgm:cxn modelId="{1320A27B-77B1-41AB-85C6-664A5FA20539}" type="presParOf" srcId="{B221BF72-691C-4690-BB7B-DCD63C2F3C2C}" destId="{BA5AC48F-C816-463D-86A2-4D60E05135AE}" srcOrd="0" destOrd="0" presId="urn:microsoft.com/office/officeart/2005/8/layout/hierarchy1"/>
    <dgm:cxn modelId="{88E98525-4E4F-4E62-84C7-D0105602EAEF}" type="presParOf" srcId="{B221BF72-691C-4690-BB7B-DCD63C2F3C2C}" destId="{58BC8D7F-139B-4334-8992-65CDAD5200C0}" srcOrd="1" destOrd="0" presId="urn:microsoft.com/office/officeart/2005/8/layout/hierarchy1"/>
    <dgm:cxn modelId="{8050F756-D252-4479-9155-3E484BF6B3B0}" type="presParOf" srcId="{9329A653-FF13-4A25-8D32-AB70FDF4CBED}" destId="{EC531530-A557-49C1-AA21-88B4DA44EF7F}" srcOrd="1" destOrd="0" presId="urn:microsoft.com/office/officeart/2005/8/layout/hierarchy1"/>
    <dgm:cxn modelId="{470BEE05-B5D5-47EE-98A5-BC9FD16BB9C1}" type="presParOf" srcId="{471B5B45-D3F4-4A35-817F-65F5E6E21A01}" destId="{64BC1E5E-BB63-49C8-87D9-F1CB6E0BC4DF}" srcOrd="1" destOrd="0" presId="urn:microsoft.com/office/officeart/2005/8/layout/hierarchy1"/>
    <dgm:cxn modelId="{50672000-2AFA-4E74-8951-12AE26D37F26}" type="presParOf" srcId="{64BC1E5E-BB63-49C8-87D9-F1CB6E0BC4DF}" destId="{9DE9C22C-3386-4F52-A039-AC1054A82302}" srcOrd="0" destOrd="0" presId="urn:microsoft.com/office/officeart/2005/8/layout/hierarchy1"/>
    <dgm:cxn modelId="{57E9D574-BEF0-4674-A4DD-32DD2CC51A9B}" type="presParOf" srcId="{9DE9C22C-3386-4F52-A039-AC1054A82302}" destId="{1AB51582-3C7F-4D80-990E-EA4AFF5BD2CE}" srcOrd="0" destOrd="0" presId="urn:microsoft.com/office/officeart/2005/8/layout/hierarchy1"/>
    <dgm:cxn modelId="{9CE732A1-1FDD-4875-8EA5-1C0430CB3879}" type="presParOf" srcId="{9DE9C22C-3386-4F52-A039-AC1054A82302}" destId="{0F760AAD-C7E5-4E7D-9EA3-0221CAEBE2D5}" srcOrd="1" destOrd="0" presId="urn:microsoft.com/office/officeart/2005/8/layout/hierarchy1"/>
    <dgm:cxn modelId="{B8CD739F-DCEF-4A83-8E9F-87204E53B2AA}" type="presParOf" srcId="{64BC1E5E-BB63-49C8-87D9-F1CB6E0BC4DF}" destId="{E8DCCCEE-734C-4300-AB0B-D76B3749D7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7855D1-BE46-47B1-A25C-70932343E6A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AAE982-6548-4C2C-A3F8-EE420E101186}">
      <dgm:prSet/>
      <dgm:spPr/>
      <dgm:t>
        <a:bodyPr/>
        <a:lstStyle/>
        <a:p>
          <a:r>
            <a:rPr lang="uk-UA"/>
            <a:t>є альтернативою торгівлі, коли експорт товарної продукції, що виготовляється за даною технологією, неможливий через економічні або політичні обмеження;</a:t>
          </a:r>
          <a:endParaRPr lang="en-US"/>
        </a:p>
      </dgm:t>
    </dgm:pt>
    <dgm:pt modelId="{0D1051B6-FE81-4BFA-9C3A-F61EF2306D5B}" type="parTrans" cxnId="{4CD7E25B-CCB1-46FF-81D5-4D15DE2075CC}">
      <dgm:prSet/>
      <dgm:spPr/>
      <dgm:t>
        <a:bodyPr/>
        <a:lstStyle/>
        <a:p>
          <a:endParaRPr lang="en-US"/>
        </a:p>
      </dgm:t>
    </dgm:pt>
    <dgm:pt modelId="{20065711-A11F-4EAA-9F98-61D73A5E051B}" type="sibTrans" cxnId="{4CD7E25B-CCB1-46FF-81D5-4D15DE2075CC}">
      <dgm:prSet/>
      <dgm:spPr/>
      <dgm:t>
        <a:bodyPr/>
        <a:lstStyle/>
        <a:p>
          <a:endParaRPr lang="en-US"/>
        </a:p>
      </dgm:t>
    </dgm:pt>
    <dgm:pt modelId="{A0E7B843-0439-48D9-A987-F15C1C35C16A}">
      <dgm:prSet/>
      <dgm:spPr/>
      <dgm:t>
        <a:bodyPr/>
        <a:lstStyle/>
        <a:p>
          <a:r>
            <a:rPr lang="uk-UA"/>
            <a:t>передача технологій часто супроводжує  рух капіталу;</a:t>
          </a:r>
          <a:endParaRPr lang="en-US"/>
        </a:p>
      </dgm:t>
    </dgm:pt>
    <dgm:pt modelId="{4F216B76-9DF1-4445-8598-E8B4D634D0FF}" type="parTrans" cxnId="{3123962B-5CA5-4F17-A83B-9794B5D2E780}">
      <dgm:prSet/>
      <dgm:spPr/>
      <dgm:t>
        <a:bodyPr/>
        <a:lstStyle/>
        <a:p>
          <a:endParaRPr lang="en-US"/>
        </a:p>
      </dgm:t>
    </dgm:pt>
    <dgm:pt modelId="{498148E1-BEFC-43A4-88B2-01CF5FA561D0}" type="sibTrans" cxnId="{3123962B-5CA5-4F17-A83B-9794B5D2E780}">
      <dgm:prSet/>
      <dgm:spPr/>
      <dgm:t>
        <a:bodyPr/>
        <a:lstStyle/>
        <a:p>
          <a:endParaRPr lang="en-US"/>
        </a:p>
      </dgm:t>
    </dgm:pt>
    <dgm:pt modelId="{045E4545-63F3-480B-A69A-80442C7E2541}">
      <dgm:prSet/>
      <dgm:spPr/>
      <dgm:t>
        <a:bodyPr/>
        <a:lstStyle/>
        <a:p>
          <a:r>
            <a:rPr lang="uk-UA" dirty="0"/>
            <a:t>всередині країни немає можливості або не вигідно застосувати або комерціалізувати технології</a:t>
          </a:r>
          <a:r>
            <a:rPr lang="en-US" dirty="0"/>
            <a:t>;</a:t>
          </a:r>
        </a:p>
      </dgm:t>
    </dgm:pt>
    <dgm:pt modelId="{C038E0C6-0228-429D-80F6-D368E06DC525}" type="parTrans" cxnId="{A743574E-75A3-4073-B4A2-C7988A84EF02}">
      <dgm:prSet/>
      <dgm:spPr/>
      <dgm:t>
        <a:bodyPr/>
        <a:lstStyle/>
        <a:p>
          <a:endParaRPr lang="en-US"/>
        </a:p>
      </dgm:t>
    </dgm:pt>
    <dgm:pt modelId="{72013756-454D-491D-A21F-EAC01B4034F8}" type="sibTrans" cxnId="{A743574E-75A3-4073-B4A2-C7988A84EF02}">
      <dgm:prSet/>
      <dgm:spPr/>
      <dgm:t>
        <a:bodyPr/>
        <a:lstStyle/>
        <a:p>
          <a:endParaRPr lang="en-US"/>
        </a:p>
      </dgm:t>
    </dgm:pt>
    <dgm:pt modelId="{34A48BFE-C433-49A0-93DF-E40982A71611}">
      <dgm:prSet/>
      <dgm:spPr/>
      <dgm:t>
        <a:bodyPr/>
        <a:lstStyle/>
        <a:p>
          <a:r>
            <a:rPr lang="uk-UA"/>
            <a:t>компенсує витрати на її розробку і може бути прибутковою операцією;</a:t>
          </a:r>
          <a:endParaRPr lang="en-US"/>
        </a:p>
      </dgm:t>
    </dgm:pt>
    <dgm:pt modelId="{4EF1F910-29ED-4639-BC06-66FC79200116}" type="parTrans" cxnId="{FFE120FC-A13C-4E2A-82CF-C56AE172AAEC}">
      <dgm:prSet/>
      <dgm:spPr/>
      <dgm:t>
        <a:bodyPr/>
        <a:lstStyle/>
        <a:p>
          <a:endParaRPr lang="en-US"/>
        </a:p>
      </dgm:t>
    </dgm:pt>
    <dgm:pt modelId="{7C8C3D93-BAF1-4C84-ADAA-4A04B89BFB62}" type="sibTrans" cxnId="{FFE120FC-A13C-4E2A-82CF-C56AE172AAEC}">
      <dgm:prSet/>
      <dgm:spPr/>
      <dgm:t>
        <a:bodyPr/>
        <a:lstStyle/>
        <a:p>
          <a:endParaRPr lang="en-US"/>
        </a:p>
      </dgm:t>
    </dgm:pt>
    <dgm:pt modelId="{DE5C62C5-903C-4365-83AD-7F7B9AC144FE}">
      <dgm:prSet/>
      <dgm:spPr/>
      <dgm:t>
        <a:bodyPr/>
        <a:lstStyle/>
        <a:p>
          <a:r>
            <a:rPr lang="uk-UA"/>
            <a:t>правовий захист дає змогу тимчасово зберегти комерційну таємницю та повні права на технологію;</a:t>
          </a:r>
          <a:endParaRPr lang="en-US"/>
        </a:p>
      </dgm:t>
    </dgm:pt>
    <dgm:pt modelId="{9DA1F954-DB15-46A5-B9F0-FC65A9231EA7}" type="parTrans" cxnId="{E5A59930-D3A9-4C07-910B-7944A49776A2}">
      <dgm:prSet/>
      <dgm:spPr/>
      <dgm:t>
        <a:bodyPr/>
        <a:lstStyle/>
        <a:p>
          <a:endParaRPr lang="en-US"/>
        </a:p>
      </dgm:t>
    </dgm:pt>
    <dgm:pt modelId="{90BEDC59-0673-4929-8ED2-D343B38C9FBD}" type="sibTrans" cxnId="{E5A59930-D3A9-4C07-910B-7944A49776A2}">
      <dgm:prSet/>
      <dgm:spPr/>
      <dgm:t>
        <a:bodyPr/>
        <a:lstStyle/>
        <a:p>
          <a:endParaRPr lang="en-US"/>
        </a:p>
      </dgm:t>
    </dgm:pt>
    <dgm:pt modelId="{CB3B5180-6B98-4AC0-AB5B-5E09B9B9078E}">
      <dgm:prSet/>
      <dgm:spPr/>
      <dgm:t>
        <a:bodyPr/>
        <a:lstStyle/>
        <a:p>
          <a:r>
            <a:rPr lang="uk-UA"/>
            <a:t>пройшовши пік життєвого циклу у своїй країні, інновація прагне вийти на інші ринки з метою подальшого отримання надприбутків;</a:t>
          </a:r>
          <a:endParaRPr lang="en-US"/>
        </a:p>
      </dgm:t>
    </dgm:pt>
    <dgm:pt modelId="{D8BC4EC8-6448-49E1-BCE7-F9CE2488BB2E}" type="parTrans" cxnId="{C331495E-E754-427B-A125-0DC37D083268}">
      <dgm:prSet/>
      <dgm:spPr/>
      <dgm:t>
        <a:bodyPr/>
        <a:lstStyle/>
        <a:p>
          <a:endParaRPr lang="en-US"/>
        </a:p>
      </dgm:t>
    </dgm:pt>
    <dgm:pt modelId="{C2C5E595-7B89-4059-8DE5-C491E6EF5D9E}" type="sibTrans" cxnId="{C331495E-E754-427B-A125-0DC37D083268}">
      <dgm:prSet/>
      <dgm:spPr/>
      <dgm:t>
        <a:bodyPr/>
        <a:lstStyle/>
        <a:p>
          <a:endParaRPr lang="en-US"/>
        </a:p>
      </dgm:t>
    </dgm:pt>
    <dgm:pt modelId="{04BB8353-09B0-4B47-8BA8-9BB2255D0896}">
      <dgm:prSet/>
      <dgm:spPr/>
      <dgm:t>
        <a:bodyPr/>
        <a:lstStyle/>
        <a:p>
          <a:r>
            <a:rPr lang="uk-UA"/>
            <a:t>валютний ефект від реалізації технології на світовому ринку набагато вищий, ніж від експорту звичайних товарів;</a:t>
          </a:r>
          <a:endParaRPr lang="en-US"/>
        </a:p>
      </dgm:t>
    </dgm:pt>
    <dgm:pt modelId="{F1A1C928-6597-4800-8DFC-B0B5ECCDDD03}" type="parTrans" cxnId="{34D363A0-E6B5-4B96-A043-082E723346B2}">
      <dgm:prSet/>
      <dgm:spPr/>
      <dgm:t>
        <a:bodyPr/>
        <a:lstStyle/>
        <a:p>
          <a:endParaRPr lang="en-US"/>
        </a:p>
      </dgm:t>
    </dgm:pt>
    <dgm:pt modelId="{F506339A-7914-4F3F-9224-9A4A234E86DA}" type="sibTrans" cxnId="{34D363A0-E6B5-4B96-A043-082E723346B2}">
      <dgm:prSet/>
      <dgm:spPr/>
      <dgm:t>
        <a:bodyPr/>
        <a:lstStyle/>
        <a:p>
          <a:endParaRPr lang="en-US"/>
        </a:p>
      </dgm:t>
    </dgm:pt>
    <dgm:pt modelId="{BE8D1B73-DE74-43A7-B0D9-4F2A636E41B1}">
      <dgm:prSet/>
      <dgm:spPr/>
      <dgm:t>
        <a:bodyPr/>
        <a:lstStyle/>
        <a:p>
          <a:r>
            <a:rPr lang="uk-UA"/>
            <a:t>дає можливість задовольнити широке коло економічних інтересів, що зовсім не замикаються на традиційному для будь-якого власника товару відшкодуванні вартості і зміни її форми.</a:t>
          </a:r>
          <a:endParaRPr lang="en-US"/>
        </a:p>
      </dgm:t>
    </dgm:pt>
    <dgm:pt modelId="{A6FCF92D-7313-42E8-985E-4C2863D36D16}" type="parTrans" cxnId="{D882E7A3-15C3-403E-88A8-EB8B9027B3C3}">
      <dgm:prSet/>
      <dgm:spPr/>
      <dgm:t>
        <a:bodyPr/>
        <a:lstStyle/>
        <a:p>
          <a:endParaRPr lang="en-US"/>
        </a:p>
      </dgm:t>
    </dgm:pt>
    <dgm:pt modelId="{8E26E90B-F084-4EBC-A957-DD55E3803732}" type="sibTrans" cxnId="{D882E7A3-15C3-403E-88A8-EB8B9027B3C3}">
      <dgm:prSet/>
      <dgm:spPr/>
      <dgm:t>
        <a:bodyPr/>
        <a:lstStyle/>
        <a:p>
          <a:endParaRPr lang="en-US"/>
        </a:p>
      </dgm:t>
    </dgm:pt>
    <dgm:pt modelId="{F39F576B-A475-4E7E-BA75-AB4700FD3E8A}" type="pres">
      <dgm:prSet presAssocID="{E17855D1-BE46-47B1-A25C-70932343E6A1}" presName="linear" presStyleCnt="0">
        <dgm:presLayoutVars>
          <dgm:animLvl val="lvl"/>
          <dgm:resizeHandles val="exact"/>
        </dgm:presLayoutVars>
      </dgm:prSet>
      <dgm:spPr/>
    </dgm:pt>
    <dgm:pt modelId="{D0282B78-868C-40A9-B4C5-9CCE55B11B67}" type="pres">
      <dgm:prSet presAssocID="{0DAAE982-6548-4C2C-A3F8-EE420E10118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B812D4A-ED11-4C12-A2A1-1497FAF66FD4}" type="pres">
      <dgm:prSet presAssocID="{20065711-A11F-4EAA-9F98-61D73A5E051B}" presName="spacer" presStyleCnt="0"/>
      <dgm:spPr/>
    </dgm:pt>
    <dgm:pt modelId="{50494BB8-76B8-47EF-A155-1F4B3681751B}" type="pres">
      <dgm:prSet presAssocID="{A0E7B843-0439-48D9-A987-F15C1C35C16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8A4B8C6-74D1-4DBF-89DA-CEA14BD4E502}" type="pres">
      <dgm:prSet presAssocID="{498148E1-BEFC-43A4-88B2-01CF5FA561D0}" presName="spacer" presStyleCnt="0"/>
      <dgm:spPr/>
    </dgm:pt>
    <dgm:pt modelId="{75975C47-C0F5-40AF-AF25-69ABCFD2B6C7}" type="pres">
      <dgm:prSet presAssocID="{045E4545-63F3-480B-A69A-80442C7E254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789BABD-F9D9-47E4-B336-7549D6CD9C3F}" type="pres">
      <dgm:prSet presAssocID="{72013756-454D-491D-A21F-EAC01B4034F8}" presName="spacer" presStyleCnt="0"/>
      <dgm:spPr/>
    </dgm:pt>
    <dgm:pt modelId="{97374A39-47D6-41C3-A428-639A8EF0DF74}" type="pres">
      <dgm:prSet presAssocID="{34A48BFE-C433-49A0-93DF-E40982A7161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27D29C0-355E-4527-B833-66D9A067B09E}" type="pres">
      <dgm:prSet presAssocID="{7C8C3D93-BAF1-4C84-ADAA-4A04B89BFB62}" presName="spacer" presStyleCnt="0"/>
      <dgm:spPr/>
    </dgm:pt>
    <dgm:pt modelId="{82B7550D-674F-4734-8286-6904C777D489}" type="pres">
      <dgm:prSet presAssocID="{DE5C62C5-903C-4365-83AD-7F7B9AC144F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260A203-360A-410E-A2F7-885250F666BC}" type="pres">
      <dgm:prSet presAssocID="{90BEDC59-0673-4929-8ED2-D343B38C9FBD}" presName="spacer" presStyleCnt="0"/>
      <dgm:spPr/>
    </dgm:pt>
    <dgm:pt modelId="{BF5FF4A8-8459-40A8-85F8-DC92B0522242}" type="pres">
      <dgm:prSet presAssocID="{CB3B5180-6B98-4AC0-AB5B-5E09B9B9078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F97BA88-958F-49D5-9850-D8EA4EF45B78}" type="pres">
      <dgm:prSet presAssocID="{C2C5E595-7B89-4059-8DE5-C491E6EF5D9E}" presName="spacer" presStyleCnt="0"/>
      <dgm:spPr/>
    </dgm:pt>
    <dgm:pt modelId="{22BD0E06-F6BC-4992-8A14-12B575E91CBF}" type="pres">
      <dgm:prSet presAssocID="{04BB8353-09B0-4B47-8BA8-9BB2255D089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340775B-9715-4F39-BCDB-E9F49CBEA1F0}" type="pres">
      <dgm:prSet presAssocID="{F506339A-7914-4F3F-9224-9A4A234E86DA}" presName="spacer" presStyleCnt="0"/>
      <dgm:spPr/>
    </dgm:pt>
    <dgm:pt modelId="{FB53BC91-0790-46C1-9078-F42C29AF4AF0}" type="pres">
      <dgm:prSet presAssocID="{BE8D1B73-DE74-43A7-B0D9-4F2A636E41B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1EB8507-2838-4A01-AE8C-0D23E54F9E7F}" type="presOf" srcId="{04BB8353-09B0-4B47-8BA8-9BB2255D0896}" destId="{22BD0E06-F6BC-4992-8A14-12B575E91CBF}" srcOrd="0" destOrd="0" presId="urn:microsoft.com/office/officeart/2005/8/layout/vList2"/>
    <dgm:cxn modelId="{E6F8D027-06BC-4450-9A98-06C111C61ADD}" type="presOf" srcId="{BE8D1B73-DE74-43A7-B0D9-4F2A636E41B1}" destId="{FB53BC91-0790-46C1-9078-F42C29AF4AF0}" srcOrd="0" destOrd="0" presId="urn:microsoft.com/office/officeart/2005/8/layout/vList2"/>
    <dgm:cxn modelId="{3123962B-5CA5-4F17-A83B-9794B5D2E780}" srcId="{E17855D1-BE46-47B1-A25C-70932343E6A1}" destId="{A0E7B843-0439-48D9-A987-F15C1C35C16A}" srcOrd="1" destOrd="0" parTransId="{4F216B76-9DF1-4445-8598-E8B4D634D0FF}" sibTransId="{498148E1-BEFC-43A4-88B2-01CF5FA561D0}"/>
    <dgm:cxn modelId="{E5A59930-D3A9-4C07-910B-7944A49776A2}" srcId="{E17855D1-BE46-47B1-A25C-70932343E6A1}" destId="{DE5C62C5-903C-4365-83AD-7F7B9AC144FE}" srcOrd="4" destOrd="0" parTransId="{9DA1F954-DB15-46A5-B9F0-FC65A9231EA7}" sibTransId="{90BEDC59-0673-4929-8ED2-D343B38C9FBD}"/>
    <dgm:cxn modelId="{4CD7E25B-CCB1-46FF-81D5-4D15DE2075CC}" srcId="{E17855D1-BE46-47B1-A25C-70932343E6A1}" destId="{0DAAE982-6548-4C2C-A3F8-EE420E101186}" srcOrd="0" destOrd="0" parTransId="{0D1051B6-FE81-4BFA-9C3A-F61EF2306D5B}" sibTransId="{20065711-A11F-4EAA-9F98-61D73A5E051B}"/>
    <dgm:cxn modelId="{C331495E-E754-427B-A125-0DC37D083268}" srcId="{E17855D1-BE46-47B1-A25C-70932343E6A1}" destId="{CB3B5180-6B98-4AC0-AB5B-5E09B9B9078E}" srcOrd="5" destOrd="0" parTransId="{D8BC4EC8-6448-49E1-BCE7-F9CE2488BB2E}" sibTransId="{C2C5E595-7B89-4059-8DE5-C491E6EF5D9E}"/>
    <dgm:cxn modelId="{E2147668-7D88-4CBE-9700-6AD355FF5694}" type="presOf" srcId="{045E4545-63F3-480B-A69A-80442C7E2541}" destId="{75975C47-C0F5-40AF-AF25-69ABCFD2B6C7}" srcOrd="0" destOrd="0" presId="urn:microsoft.com/office/officeart/2005/8/layout/vList2"/>
    <dgm:cxn modelId="{582E6C6B-88E3-4E23-B04C-98277EDBAA12}" type="presOf" srcId="{DE5C62C5-903C-4365-83AD-7F7B9AC144FE}" destId="{82B7550D-674F-4734-8286-6904C777D489}" srcOrd="0" destOrd="0" presId="urn:microsoft.com/office/officeart/2005/8/layout/vList2"/>
    <dgm:cxn modelId="{15CE2A4D-54CA-4D37-BD95-8BBD3DDA15BC}" type="presOf" srcId="{CB3B5180-6B98-4AC0-AB5B-5E09B9B9078E}" destId="{BF5FF4A8-8459-40A8-85F8-DC92B0522242}" srcOrd="0" destOrd="0" presId="urn:microsoft.com/office/officeart/2005/8/layout/vList2"/>
    <dgm:cxn modelId="{A743574E-75A3-4073-B4A2-C7988A84EF02}" srcId="{E17855D1-BE46-47B1-A25C-70932343E6A1}" destId="{045E4545-63F3-480B-A69A-80442C7E2541}" srcOrd="2" destOrd="0" parTransId="{C038E0C6-0228-429D-80F6-D368E06DC525}" sibTransId="{72013756-454D-491D-A21F-EAC01B4034F8}"/>
    <dgm:cxn modelId="{9E4B0D83-4FEA-4B31-BF84-06F261A6908F}" type="presOf" srcId="{E17855D1-BE46-47B1-A25C-70932343E6A1}" destId="{F39F576B-A475-4E7E-BA75-AB4700FD3E8A}" srcOrd="0" destOrd="0" presId="urn:microsoft.com/office/officeart/2005/8/layout/vList2"/>
    <dgm:cxn modelId="{34D363A0-E6B5-4B96-A043-082E723346B2}" srcId="{E17855D1-BE46-47B1-A25C-70932343E6A1}" destId="{04BB8353-09B0-4B47-8BA8-9BB2255D0896}" srcOrd="6" destOrd="0" parTransId="{F1A1C928-6597-4800-8DFC-B0B5ECCDDD03}" sibTransId="{F506339A-7914-4F3F-9224-9A4A234E86DA}"/>
    <dgm:cxn modelId="{D882E7A3-15C3-403E-88A8-EB8B9027B3C3}" srcId="{E17855D1-BE46-47B1-A25C-70932343E6A1}" destId="{BE8D1B73-DE74-43A7-B0D9-4F2A636E41B1}" srcOrd="7" destOrd="0" parTransId="{A6FCF92D-7313-42E8-985E-4C2863D36D16}" sibTransId="{8E26E90B-F084-4EBC-A957-DD55E3803732}"/>
    <dgm:cxn modelId="{1929A9AA-936F-4E27-85DB-ED093C6C52CF}" type="presOf" srcId="{A0E7B843-0439-48D9-A987-F15C1C35C16A}" destId="{50494BB8-76B8-47EF-A155-1F4B3681751B}" srcOrd="0" destOrd="0" presId="urn:microsoft.com/office/officeart/2005/8/layout/vList2"/>
    <dgm:cxn modelId="{ACEAC0D8-03EF-4CCC-B0D9-1BD9EA5AA728}" type="presOf" srcId="{0DAAE982-6548-4C2C-A3F8-EE420E101186}" destId="{D0282B78-868C-40A9-B4C5-9CCE55B11B67}" srcOrd="0" destOrd="0" presId="urn:microsoft.com/office/officeart/2005/8/layout/vList2"/>
    <dgm:cxn modelId="{E61600EC-81E1-407B-A10A-F73AC273618E}" type="presOf" srcId="{34A48BFE-C433-49A0-93DF-E40982A71611}" destId="{97374A39-47D6-41C3-A428-639A8EF0DF74}" srcOrd="0" destOrd="0" presId="urn:microsoft.com/office/officeart/2005/8/layout/vList2"/>
    <dgm:cxn modelId="{FFE120FC-A13C-4E2A-82CF-C56AE172AAEC}" srcId="{E17855D1-BE46-47B1-A25C-70932343E6A1}" destId="{34A48BFE-C433-49A0-93DF-E40982A71611}" srcOrd="3" destOrd="0" parTransId="{4EF1F910-29ED-4639-BC06-66FC79200116}" sibTransId="{7C8C3D93-BAF1-4C84-ADAA-4A04B89BFB62}"/>
    <dgm:cxn modelId="{EC479F37-C8A3-4851-907D-0835DE5C830C}" type="presParOf" srcId="{F39F576B-A475-4E7E-BA75-AB4700FD3E8A}" destId="{D0282B78-868C-40A9-B4C5-9CCE55B11B67}" srcOrd="0" destOrd="0" presId="urn:microsoft.com/office/officeart/2005/8/layout/vList2"/>
    <dgm:cxn modelId="{C6969547-6D9B-4FFA-9BC1-B54765158FCE}" type="presParOf" srcId="{F39F576B-A475-4E7E-BA75-AB4700FD3E8A}" destId="{CB812D4A-ED11-4C12-A2A1-1497FAF66FD4}" srcOrd="1" destOrd="0" presId="urn:microsoft.com/office/officeart/2005/8/layout/vList2"/>
    <dgm:cxn modelId="{1E2C3202-F1CD-487A-A1E5-04B80FB44861}" type="presParOf" srcId="{F39F576B-A475-4E7E-BA75-AB4700FD3E8A}" destId="{50494BB8-76B8-47EF-A155-1F4B3681751B}" srcOrd="2" destOrd="0" presId="urn:microsoft.com/office/officeart/2005/8/layout/vList2"/>
    <dgm:cxn modelId="{CD65F2BE-CFBF-4808-A3AE-700EFE804565}" type="presParOf" srcId="{F39F576B-A475-4E7E-BA75-AB4700FD3E8A}" destId="{18A4B8C6-74D1-4DBF-89DA-CEA14BD4E502}" srcOrd="3" destOrd="0" presId="urn:microsoft.com/office/officeart/2005/8/layout/vList2"/>
    <dgm:cxn modelId="{62AE8A8B-C772-4E2F-8B62-2EDA2055C918}" type="presParOf" srcId="{F39F576B-A475-4E7E-BA75-AB4700FD3E8A}" destId="{75975C47-C0F5-40AF-AF25-69ABCFD2B6C7}" srcOrd="4" destOrd="0" presId="urn:microsoft.com/office/officeart/2005/8/layout/vList2"/>
    <dgm:cxn modelId="{4B86E3E7-052B-42FD-860D-CD58AC79231A}" type="presParOf" srcId="{F39F576B-A475-4E7E-BA75-AB4700FD3E8A}" destId="{5789BABD-F9D9-47E4-B336-7549D6CD9C3F}" srcOrd="5" destOrd="0" presId="urn:microsoft.com/office/officeart/2005/8/layout/vList2"/>
    <dgm:cxn modelId="{332D03F1-E7B3-4270-857F-36D45E54FD4E}" type="presParOf" srcId="{F39F576B-A475-4E7E-BA75-AB4700FD3E8A}" destId="{97374A39-47D6-41C3-A428-639A8EF0DF74}" srcOrd="6" destOrd="0" presId="urn:microsoft.com/office/officeart/2005/8/layout/vList2"/>
    <dgm:cxn modelId="{8B4F8270-8E83-497B-8C82-A715E13F4495}" type="presParOf" srcId="{F39F576B-A475-4E7E-BA75-AB4700FD3E8A}" destId="{927D29C0-355E-4527-B833-66D9A067B09E}" srcOrd="7" destOrd="0" presId="urn:microsoft.com/office/officeart/2005/8/layout/vList2"/>
    <dgm:cxn modelId="{9DB9AF40-AD82-4A41-AAB5-0A812ED1D5F0}" type="presParOf" srcId="{F39F576B-A475-4E7E-BA75-AB4700FD3E8A}" destId="{82B7550D-674F-4734-8286-6904C777D489}" srcOrd="8" destOrd="0" presId="urn:microsoft.com/office/officeart/2005/8/layout/vList2"/>
    <dgm:cxn modelId="{990888C9-B511-4564-8CCC-372AD87E9C34}" type="presParOf" srcId="{F39F576B-A475-4E7E-BA75-AB4700FD3E8A}" destId="{1260A203-360A-410E-A2F7-885250F666BC}" srcOrd="9" destOrd="0" presId="urn:microsoft.com/office/officeart/2005/8/layout/vList2"/>
    <dgm:cxn modelId="{8DA9A501-0930-48AC-AFD8-5FDEDE63D5B4}" type="presParOf" srcId="{F39F576B-A475-4E7E-BA75-AB4700FD3E8A}" destId="{BF5FF4A8-8459-40A8-85F8-DC92B0522242}" srcOrd="10" destOrd="0" presId="urn:microsoft.com/office/officeart/2005/8/layout/vList2"/>
    <dgm:cxn modelId="{33442809-A600-48D8-A4AA-2C0AD6722EE7}" type="presParOf" srcId="{F39F576B-A475-4E7E-BA75-AB4700FD3E8A}" destId="{0F97BA88-958F-49D5-9850-D8EA4EF45B78}" srcOrd="11" destOrd="0" presId="urn:microsoft.com/office/officeart/2005/8/layout/vList2"/>
    <dgm:cxn modelId="{9F778E8D-B2AD-46B2-B1D6-E44F1A9240F3}" type="presParOf" srcId="{F39F576B-A475-4E7E-BA75-AB4700FD3E8A}" destId="{22BD0E06-F6BC-4992-8A14-12B575E91CBF}" srcOrd="12" destOrd="0" presId="urn:microsoft.com/office/officeart/2005/8/layout/vList2"/>
    <dgm:cxn modelId="{A339263E-6058-486B-B4AB-8AABEFD51475}" type="presParOf" srcId="{F39F576B-A475-4E7E-BA75-AB4700FD3E8A}" destId="{5340775B-9715-4F39-BCDB-E9F49CBEA1F0}" srcOrd="13" destOrd="0" presId="urn:microsoft.com/office/officeart/2005/8/layout/vList2"/>
    <dgm:cxn modelId="{9D6E020A-3E8E-4793-A06A-60E6FE251439}" type="presParOf" srcId="{F39F576B-A475-4E7E-BA75-AB4700FD3E8A}" destId="{FB53BC91-0790-46C1-9078-F42C29AF4AF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6CC4FC-A22A-47EB-B2F1-E518AE846AD3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0020EA-FDBB-47F7-8CF2-9EDD7F1FBF38}">
      <dgm:prSet/>
      <dgm:spPr/>
      <dgm:t>
        <a:bodyPr/>
        <a:lstStyle/>
        <a:p>
          <a:r>
            <a:rPr lang="uk-UA" b="1" i="1"/>
            <a:t>Комерційна:</a:t>
          </a:r>
          <a:endParaRPr lang="en-US"/>
        </a:p>
      </dgm:t>
    </dgm:pt>
    <dgm:pt modelId="{B5580778-030A-4F4A-B0B1-C314D53E586A}" type="parTrans" cxnId="{9C141524-F957-4107-9292-A426E03BAA91}">
      <dgm:prSet/>
      <dgm:spPr/>
      <dgm:t>
        <a:bodyPr/>
        <a:lstStyle/>
        <a:p>
          <a:endParaRPr lang="en-US"/>
        </a:p>
      </dgm:t>
    </dgm:pt>
    <dgm:pt modelId="{40E4F5CC-57EE-4ABD-B052-DF1FC92B5C4D}" type="sibTrans" cxnId="{9C141524-F957-4107-9292-A426E03BAA91}">
      <dgm:prSet/>
      <dgm:spPr/>
      <dgm:t>
        <a:bodyPr/>
        <a:lstStyle/>
        <a:p>
          <a:endParaRPr lang="en-US"/>
        </a:p>
      </dgm:t>
    </dgm:pt>
    <dgm:pt modelId="{F20A45A5-75AE-4662-9733-3A33930D1891}">
      <dgm:prSet/>
      <dgm:spPr/>
      <dgm:t>
        <a:bodyPr/>
        <a:lstStyle/>
        <a:p>
          <a:r>
            <a:rPr lang="uk-UA" dirty="0"/>
            <a:t>передача на умовах ліцензійних угод прав користування винаходів і технічної документації: патенти, ноу-хау, торгові знаки</a:t>
          </a:r>
          <a:endParaRPr lang="en-US" dirty="0"/>
        </a:p>
      </dgm:t>
    </dgm:pt>
    <dgm:pt modelId="{F3CE3AED-D5E0-4CC4-B43A-E815C8529B1F}" type="parTrans" cxnId="{59C86C41-AAC7-497E-9F0B-77E402ACDDF7}">
      <dgm:prSet/>
      <dgm:spPr/>
      <dgm:t>
        <a:bodyPr/>
        <a:lstStyle/>
        <a:p>
          <a:endParaRPr lang="en-US"/>
        </a:p>
      </dgm:t>
    </dgm:pt>
    <dgm:pt modelId="{13EC22D1-FE82-47F0-AEEF-622DFE714781}" type="sibTrans" cxnId="{59C86C41-AAC7-497E-9F0B-77E402ACDDF7}">
      <dgm:prSet/>
      <dgm:spPr/>
      <dgm:t>
        <a:bodyPr/>
        <a:lstStyle/>
        <a:p>
          <a:endParaRPr lang="en-US"/>
        </a:p>
      </dgm:t>
    </dgm:pt>
    <dgm:pt modelId="{778259D1-468C-4946-813F-609915AB4009}">
      <dgm:prSet/>
      <dgm:spPr/>
      <dgm:t>
        <a:bodyPr/>
        <a:lstStyle/>
        <a:p>
          <a:r>
            <a:rPr lang="uk-UA" dirty="0"/>
            <a:t>поставки машинного обладнання</a:t>
          </a:r>
          <a:endParaRPr lang="en-US" dirty="0"/>
        </a:p>
      </dgm:t>
    </dgm:pt>
    <dgm:pt modelId="{82847008-A0C8-4ECD-A6A9-CFD79EA5626E}" type="parTrans" cxnId="{05B46733-1E42-418A-AC5C-943019D4CB17}">
      <dgm:prSet/>
      <dgm:spPr/>
      <dgm:t>
        <a:bodyPr/>
        <a:lstStyle/>
        <a:p>
          <a:endParaRPr lang="en-US"/>
        </a:p>
      </dgm:t>
    </dgm:pt>
    <dgm:pt modelId="{0FF4B927-ABE9-4A50-8C52-72F3A0544C13}" type="sibTrans" cxnId="{05B46733-1E42-418A-AC5C-943019D4CB17}">
      <dgm:prSet/>
      <dgm:spPr/>
      <dgm:t>
        <a:bodyPr/>
        <a:lstStyle/>
        <a:p>
          <a:endParaRPr lang="en-US"/>
        </a:p>
      </dgm:t>
    </dgm:pt>
    <dgm:pt modelId="{87F7B752-878E-4110-B2D7-972FF965E970}">
      <dgm:prSet/>
      <dgm:spPr/>
      <dgm:t>
        <a:bodyPr/>
        <a:lstStyle/>
        <a:p>
          <a:r>
            <a:rPr lang="uk-UA" dirty="0"/>
            <a:t>технічна допомога</a:t>
          </a:r>
          <a:endParaRPr lang="en-US" dirty="0"/>
        </a:p>
      </dgm:t>
    </dgm:pt>
    <dgm:pt modelId="{8F4FFFCD-3BD8-4676-B399-C4663DA28D58}" type="parTrans" cxnId="{0BAA8ED7-6C38-4AFC-9FCF-B43F6AA69D1D}">
      <dgm:prSet/>
      <dgm:spPr/>
      <dgm:t>
        <a:bodyPr/>
        <a:lstStyle/>
        <a:p>
          <a:endParaRPr lang="en-US"/>
        </a:p>
      </dgm:t>
    </dgm:pt>
    <dgm:pt modelId="{DE2502BC-E162-4AD2-9F0B-F1728BD9226E}" type="sibTrans" cxnId="{0BAA8ED7-6C38-4AFC-9FCF-B43F6AA69D1D}">
      <dgm:prSet/>
      <dgm:spPr/>
      <dgm:t>
        <a:bodyPr/>
        <a:lstStyle/>
        <a:p>
          <a:endParaRPr lang="en-US"/>
        </a:p>
      </dgm:t>
    </dgm:pt>
    <dgm:pt modelId="{7BC43023-9DD7-46AD-9D02-AFD11D165BD8}">
      <dgm:prSet/>
      <dgm:spPr/>
      <dgm:t>
        <a:bodyPr/>
        <a:lstStyle/>
        <a:p>
          <a:r>
            <a:rPr lang="uk-UA" dirty="0"/>
            <a:t>інжиніринг</a:t>
          </a:r>
          <a:endParaRPr lang="en-US" dirty="0"/>
        </a:p>
      </dgm:t>
    </dgm:pt>
    <dgm:pt modelId="{15FDFDED-9E72-4BA6-9A85-D48945E7423B}" type="parTrans" cxnId="{277F2430-6421-41A9-BD31-47CEBA028A1F}">
      <dgm:prSet/>
      <dgm:spPr/>
      <dgm:t>
        <a:bodyPr/>
        <a:lstStyle/>
        <a:p>
          <a:endParaRPr lang="en-US"/>
        </a:p>
      </dgm:t>
    </dgm:pt>
    <dgm:pt modelId="{B08DBC37-B571-4F95-B70D-76FBB68C477C}" type="sibTrans" cxnId="{277F2430-6421-41A9-BD31-47CEBA028A1F}">
      <dgm:prSet/>
      <dgm:spPr/>
      <dgm:t>
        <a:bodyPr/>
        <a:lstStyle/>
        <a:p>
          <a:endParaRPr lang="en-US"/>
        </a:p>
      </dgm:t>
    </dgm:pt>
    <dgm:pt modelId="{14D3729A-FAAF-4E33-B3E2-42CAB9E1FCA8}">
      <dgm:prSet/>
      <dgm:spPr/>
      <dgm:t>
        <a:bodyPr/>
        <a:lstStyle/>
        <a:p>
          <a:r>
            <a:rPr lang="uk-UA" dirty="0"/>
            <a:t>експорт комплексного обладнання</a:t>
          </a:r>
          <a:endParaRPr lang="en-US" dirty="0"/>
        </a:p>
      </dgm:t>
    </dgm:pt>
    <dgm:pt modelId="{5B3B26C2-80DC-41E4-A63E-5597E4F58BE5}" type="parTrans" cxnId="{38E6E1CD-EFB3-47A5-B5B0-61BF4C2305B7}">
      <dgm:prSet/>
      <dgm:spPr/>
      <dgm:t>
        <a:bodyPr/>
        <a:lstStyle/>
        <a:p>
          <a:endParaRPr lang="en-US"/>
        </a:p>
      </dgm:t>
    </dgm:pt>
    <dgm:pt modelId="{3ABEDAC0-9EEF-4C93-9CFD-650F3216EB74}" type="sibTrans" cxnId="{38E6E1CD-EFB3-47A5-B5B0-61BF4C2305B7}">
      <dgm:prSet/>
      <dgm:spPr/>
      <dgm:t>
        <a:bodyPr/>
        <a:lstStyle/>
        <a:p>
          <a:endParaRPr lang="en-US"/>
        </a:p>
      </dgm:t>
    </dgm:pt>
    <dgm:pt modelId="{AC013DB0-275D-4270-8012-2FCAD375A1E6}">
      <dgm:prSet/>
      <dgm:spPr/>
      <dgm:t>
        <a:bodyPr/>
        <a:lstStyle/>
        <a:p>
          <a:r>
            <a:rPr lang="uk-UA" dirty="0"/>
            <a:t>підготовка і стажування спеціалістів</a:t>
          </a:r>
          <a:endParaRPr lang="en-US" dirty="0"/>
        </a:p>
      </dgm:t>
    </dgm:pt>
    <dgm:pt modelId="{A1EDB3F6-EBB5-4D4E-9EFE-47D511DEDA26}" type="parTrans" cxnId="{BC21BC3B-A2AF-47A0-AFD2-164BA54A0F7A}">
      <dgm:prSet/>
      <dgm:spPr/>
      <dgm:t>
        <a:bodyPr/>
        <a:lstStyle/>
        <a:p>
          <a:endParaRPr lang="en-US"/>
        </a:p>
      </dgm:t>
    </dgm:pt>
    <dgm:pt modelId="{34B19208-CAC3-4EA0-8141-133549141C37}" type="sibTrans" cxnId="{BC21BC3B-A2AF-47A0-AFD2-164BA54A0F7A}">
      <dgm:prSet/>
      <dgm:spPr/>
      <dgm:t>
        <a:bodyPr/>
        <a:lstStyle/>
        <a:p>
          <a:endParaRPr lang="en-US"/>
        </a:p>
      </dgm:t>
    </dgm:pt>
    <dgm:pt modelId="{971C17A8-13B7-4630-A061-08A514A3EFF7}">
      <dgm:prSet/>
      <dgm:spPr/>
      <dgm:t>
        <a:bodyPr/>
        <a:lstStyle/>
        <a:p>
          <a:r>
            <a:rPr lang="uk-UA" dirty="0"/>
            <a:t>управлінські контракти</a:t>
          </a:r>
          <a:endParaRPr lang="en-US" dirty="0"/>
        </a:p>
      </dgm:t>
    </dgm:pt>
    <dgm:pt modelId="{A160234A-4DF0-47D4-A7D7-073FC2146927}" type="parTrans" cxnId="{E7591A89-64C1-4170-8C9E-39EC0ACA660C}">
      <dgm:prSet/>
      <dgm:spPr/>
      <dgm:t>
        <a:bodyPr/>
        <a:lstStyle/>
        <a:p>
          <a:endParaRPr lang="en-US"/>
        </a:p>
      </dgm:t>
    </dgm:pt>
    <dgm:pt modelId="{DEEB8AD8-6DB7-4A27-A7C6-3A1151C89877}" type="sibTrans" cxnId="{E7591A89-64C1-4170-8C9E-39EC0ACA660C}">
      <dgm:prSet/>
      <dgm:spPr/>
      <dgm:t>
        <a:bodyPr/>
        <a:lstStyle/>
        <a:p>
          <a:endParaRPr lang="en-US"/>
        </a:p>
      </dgm:t>
    </dgm:pt>
    <dgm:pt modelId="{DC038E7B-C4C4-4254-A83B-51B46296B995}">
      <dgm:prSet/>
      <dgm:spPr/>
      <dgm:t>
        <a:bodyPr/>
        <a:lstStyle/>
        <a:p>
          <a:r>
            <a:rPr lang="uk-UA" dirty="0"/>
            <a:t>науково-технічне кооперування</a:t>
          </a:r>
          <a:endParaRPr lang="en-US" dirty="0"/>
        </a:p>
      </dgm:t>
    </dgm:pt>
    <dgm:pt modelId="{15B2F1F9-F395-4635-872E-FF7B9CB2EBF7}" type="parTrans" cxnId="{1A54A623-D961-4174-8006-EDC3E5E50671}">
      <dgm:prSet/>
      <dgm:spPr/>
      <dgm:t>
        <a:bodyPr/>
        <a:lstStyle/>
        <a:p>
          <a:endParaRPr lang="en-US"/>
        </a:p>
      </dgm:t>
    </dgm:pt>
    <dgm:pt modelId="{C4AB588A-E729-41FD-826D-1916D278727E}" type="sibTrans" cxnId="{1A54A623-D961-4174-8006-EDC3E5E50671}">
      <dgm:prSet/>
      <dgm:spPr/>
      <dgm:t>
        <a:bodyPr/>
        <a:lstStyle/>
        <a:p>
          <a:endParaRPr lang="en-US"/>
        </a:p>
      </dgm:t>
    </dgm:pt>
    <dgm:pt modelId="{EEE28F48-EDAE-46DE-9FCC-AC6066E644B8}">
      <dgm:prSet/>
      <dgm:spPr/>
      <dgm:t>
        <a:bodyPr/>
        <a:lstStyle/>
        <a:p>
          <a:r>
            <a:rPr lang="uk-UA" b="1" i="1"/>
            <a:t>Некомерційна:</a:t>
          </a:r>
          <a:endParaRPr lang="en-US"/>
        </a:p>
      </dgm:t>
    </dgm:pt>
    <dgm:pt modelId="{8C4902EB-3330-42BC-9536-EC134EE60BA6}" type="parTrans" cxnId="{4CE88289-2801-491F-9131-B6F4D6BB2AD4}">
      <dgm:prSet/>
      <dgm:spPr/>
      <dgm:t>
        <a:bodyPr/>
        <a:lstStyle/>
        <a:p>
          <a:endParaRPr lang="en-US"/>
        </a:p>
      </dgm:t>
    </dgm:pt>
    <dgm:pt modelId="{4483B0BF-0BB0-47AD-81B8-1ADE5A332765}" type="sibTrans" cxnId="{4CE88289-2801-491F-9131-B6F4D6BB2AD4}">
      <dgm:prSet/>
      <dgm:spPr/>
      <dgm:t>
        <a:bodyPr/>
        <a:lstStyle/>
        <a:p>
          <a:endParaRPr lang="en-US"/>
        </a:p>
      </dgm:t>
    </dgm:pt>
    <dgm:pt modelId="{96CB784A-AC75-48F7-93C9-93E4A9F5A729}">
      <dgm:prSet/>
      <dgm:spPr/>
      <dgm:t>
        <a:bodyPr/>
        <a:lstStyle/>
        <a:p>
          <a:r>
            <a:rPr lang="uk-UA" dirty="0"/>
            <a:t>науково-технічні публікації</a:t>
          </a:r>
          <a:endParaRPr lang="en-US" dirty="0"/>
        </a:p>
      </dgm:t>
    </dgm:pt>
    <dgm:pt modelId="{8BA0E9C4-7DAD-4222-88EC-2F8C8BAE5BC3}" type="parTrans" cxnId="{0EB9B418-9C13-4B40-A3DE-AF4FBAE200FD}">
      <dgm:prSet/>
      <dgm:spPr/>
      <dgm:t>
        <a:bodyPr/>
        <a:lstStyle/>
        <a:p>
          <a:endParaRPr lang="en-US"/>
        </a:p>
      </dgm:t>
    </dgm:pt>
    <dgm:pt modelId="{BE48A160-B77A-42C0-8D58-10E172BF4434}" type="sibTrans" cxnId="{0EB9B418-9C13-4B40-A3DE-AF4FBAE200FD}">
      <dgm:prSet/>
      <dgm:spPr/>
      <dgm:t>
        <a:bodyPr/>
        <a:lstStyle/>
        <a:p>
          <a:endParaRPr lang="en-US"/>
        </a:p>
      </dgm:t>
    </dgm:pt>
    <dgm:pt modelId="{BAAB1D68-48FA-43D0-8045-06415C64B8C9}">
      <dgm:prSet/>
      <dgm:spPr/>
      <dgm:t>
        <a:bodyPr/>
        <a:lstStyle/>
        <a:p>
          <a:r>
            <a:rPr lang="uk-UA" dirty="0"/>
            <a:t>виставки, ярмарки</a:t>
          </a:r>
          <a:endParaRPr lang="en-US" dirty="0"/>
        </a:p>
      </dgm:t>
    </dgm:pt>
    <dgm:pt modelId="{1C8DDF82-ACB0-488B-86C7-186880260102}" type="parTrans" cxnId="{A68A5F42-89AC-4A5C-A684-C9480E653270}">
      <dgm:prSet/>
      <dgm:spPr/>
      <dgm:t>
        <a:bodyPr/>
        <a:lstStyle/>
        <a:p>
          <a:endParaRPr lang="en-US"/>
        </a:p>
      </dgm:t>
    </dgm:pt>
    <dgm:pt modelId="{7455363D-8AC8-4116-905A-4AAD94FFBCB5}" type="sibTrans" cxnId="{A68A5F42-89AC-4A5C-A684-C9480E653270}">
      <dgm:prSet/>
      <dgm:spPr/>
      <dgm:t>
        <a:bodyPr/>
        <a:lstStyle/>
        <a:p>
          <a:endParaRPr lang="en-US"/>
        </a:p>
      </dgm:t>
    </dgm:pt>
    <dgm:pt modelId="{7CCE4C14-4DA5-4F8B-9080-43E974E518EF}">
      <dgm:prSet/>
      <dgm:spPr/>
      <dgm:t>
        <a:bodyPr/>
        <a:lstStyle/>
        <a:p>
          <a:r>
            <a:rPr lang="uk-UA" dirty="0"/>
            <a:t>обмін делегаціями</a:t>
          </a:r>
          <a:endParaRPr lang="en-US" dirty="0"/>
        </a:p>
      </dgm:t>
    </dgm:pt>
    <dgm:pt modelId="{68E4C228-BF62-4462-BABA-A88A48F480C0}" type="parTrans" cxnId="{0E9E24F8-1006-4111-A5FF-236E0D7722A1}">
      <dgm:prSet/>
      <dgm:spPr/>
      <dgm:t>
        <a:bodyPr/>
        <a:lstStyle/>
        <a:p>
          <a:endParaRPr lang="en-US"/>
        </a:p>
      </dgm:t>
    </dgm:pt>
    <dgm:pt modelId="{767AC322-1024-4310-BE7C-8BEEA0396661}" type="sibTrans" cxnId="{0E9E24F8-1006-4111-A5FF-236E0D7722A1}">
      <dgm:prSet/>
      <dgm:spPr/>
      <dgm:t>
        <a:bodyPr/>
        <a:lstStyle/>
        <a:p>
          <a:endParaRPr lang="en-US"/>
        </a:p>
      </dgm:t>
    </dgm:pt>
    <dgm:pt modelId="{7A8E527F-5875-4E74-BFD8-3653084446EE}">
      <dgm:prSet/>
      <dgm:spPr/>
      <dgm:t>
        <a:bodyPr/>
        <a:lstStyle/>
        <a:p>
          <a:r>
            <a:rPr lang="uk-UA" dirty="0"/>
            <a:t>міграція спеціалістів</a:t>
          </a:r>
          <a:endParaRPr lang="en-US" dirty="0"/>
        </a:p>
      </dgm:t>
    </dgm:pt>
    <dgm:pt modelId="{B685FACB-ECB7-462E-8C63-8D41785E789E}" type="parTrans" cxnId="{AF83DB17-46C9-454F-98F8-7869B2782C29}">
      <dgm:prSet/>
      <dgm:spPr/>
      <dgm:t>
        <a:bodyPr/>
        <a:lstStyle/>
        <a:p>
          <a:endParaRPr lang="en-US"/>
        </a:p>
      </dgm:t>
    </dgm:pt>
    <dgm:pt modelId="{9C3A9505-8EB1-4992-9EFB-F602CD2E0173}" type="sibTrans" cxnId="{AF83DB17-46C9-454F-98F8-7869B2782C29}">
      <dgm:prSet/>
      <dgm:spPr/>
      <dgm:t>
        <a:bodyPr/>
        <a:lstStyle/>
        <a:p>
          <a:endParaRPr lang="en-US"/>
        </a:p>
      </dgm:t>
    </dgm:pt>
    <dgm:pt modelId="{435927C6-DFD4-47DF-84C7-05C52E848EF1}">
      <dgm:prSet/>
      <dgm:spPr/>
      <dgm:t>
        <a:bodyPr/>
        <a:lstStyle/>
        <a:p>
          <a:r>
            <a:rPr lang="uk-UA" dirty="0"/>
            <a:t>навчання студентів аспірантів</a:t>
          </a:r>
          <a:endParaRPr lang="en-US" dirty="0"/>
        </a:p>
      </dgm:t>
    </dgm:pt>
    <dgm:pt modelId="{4D905BFC-AB28-4D09-943B-613086359C46}" type="parTrans" cxnId="{EC463732-CC01-4CD5-BDD8-5F7273349027}">
      <dgm:prSet/>
      <dgm:spPr/>
      <dgm:t>
        <a:bodyPr/>
        <a:lstStyle/>
        <a:p>
          <a:endParaRPr lang="en-US"/>
        </a:p>
      </dgm:t>
    </dgm:pt>
    <dgm:pt modelId="{F64413D6-146A-4495-8339-6009849AAF58}" type="sibTrans" cxnId="{EC463732-CC01-4CD5-BDD8-5F7273349027}">
      <dgm:prSet/>
      <dgm:spPr/>
      <dgm:t>
        <a:bodyPr/>
        <a:lstStyle/>
        <a:p>
          <a:endParaRPr lang="en-US"/>
        </a:p>
      </dgm:t>
    </dgm:pt>
    <dgm:pt modelId="{47626BA7-429F-41ED-AA2C-94CECA5440B5}">
      <dgm:prSet/>
      <dgm:spPr/>
      <dgm:t>
        <a:bodyPr/>
        <a:lstStyle/>
        <a:p>
          <a:r>
            <a:rPr lang="uk-UA" dirty="0"/>
            <a:t>діяльність міжнародних організацій</a:t>
          </a:r>
          <a:endParaRPr lang="en-US" dirty="0"/>
        </a:p>
      </dgm:t>
    </dgm:pt>
    <dgm:pt modelId="{6E80050C-88AC-4575-9504-DC6C70C25245}" type="parTrans" cxnId="{A81F0B05-472C-4AE9-B5CE-4946E3178B4D}">
      <dgm:prSet/>
      <dgm:spPr/>
      <dgm:t>
        <a:bodyPr/>
        <a:lstStyle/>
        <a:p>
          <a:endParaRPr lang="en-US"/>
        </a:p>
      </dgm:t>
    </dgm:pt>
    <dgm:pt modelId="{E3CC6D52-BAE9-42A5-8639-96F4A1E83ED7}" type="sibTrans" cxnId="{A81F0B05-472C-4AE9-B5CE-4946E3178B4D}">
      <dgm:prSet/>
      <dgm:spPr/>
      <dgm:t>
        <a:bodyPr/>
        <a:lstStyle/>
        <a:p>
          <a:endParaRPr lang="en-US"/>
        </a:p>
      </dgm:t>
    </dgm:pt>
    <dgm:pt modelId="{5F3332D7-2878-4931-87A9-A4C0C6B52BC8}" type="pres">
      <dgm:prSet presAssocID="{4F6CC4FC-A22A-47EB-B2F1-E518AE846AD3}" presName="linear" presStyleCnt="0">
        <dgm:presLayoutVars>
          <dgm:animLvl val="lvl"/>
          <dgm:resizeHandles val="exact"/>
        </dgm:presLayoutVars>
      </dgm:prSet>
      <dgm:spPr/>
    </dgm:pt>
    <dgm:pt modelId="{8FB7C4FB-441B-450F-8656-E2E78CA94B8F}" type="pres">
      <dgm:prSet presAssocID="{F60020EA-FDBB-47F7-8CF2-9EDD7F1FBF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80E19C-0030-4B1A-96E8-B8ED1312B7CF}" type="pres">
      <dgm:prSet presAssocID="{F60020EA-FDBB-47F7-8CF2-9EDD7F1FBF38}" presName="childText" presStyleLbl="revTx" presStyleIdx="0" presStyleCnt="2">
        <dgm:presLayoutVars>
          <dgm:bulletEnabled val="1"/>
        </dgm:presLayoutVars>
      </dgm:prSet>
      <dgm:spPr/>
    </dgm:pt>
    <dgm:pt modelId="{DF80CB36-76E5-468D-8798-BEC15B309A1F}" type="pres">
      <dgm:prSet presAssocID="{EEE28F48-EDAE-46DE-9FCC-AC6066E644B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122ED5B-9EE5-4FD1-A480-2DE5092AA370}" type="pres">
      <dgm:prSet presAssocID="{EEE28F48-EDAE-46DE-9FCC-AC6066E644B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E2C5902-1EE8-46C8-9DB4-5078E1DB5994}" type="presOf" srcId="{F60020EA-FDBB-47F7-8CF2-9EDD7F1FBF38}" destId="{8FB7C4FB-441B-450F-8656-E2E78CA94B8F}" srcOrd="0" destOrd="0" presId="urn:microsoft.com/office/officeart/2005/8/layout/vList2"/>
    <dgm:cxn modelId="{A81F0B05-472C-4AE9-B5CE-4946E3178B4D}" srcId="{EEE28F48-EDAE-46DE-9FCC-AC6066E644B8}" destId="{47626BA7-429F-41ED-AA2C-94CECA5440B5}" srcOrd="5" destOrd="0" parTransId="{6E80050C-88AC-4575-9504-DC6C70C25245}" sibTransId="{E3CC6D52-BAE9-42A5-8639-96F4A1E83ED7}"/>
    <dgm:cxn modelId="{AF83DB17-46C9-454F-98F8-7869B2782C29}" srcId="{EEE28F48-EDAE-46DE-9FCC-AC6066E644B8}" destId="{7A8E527F-5875-4E74-BFD8-3653084446EE}" srcOrd="3" destOrd="0" parTransId="{B685FACB-ECB7-462E-8C63-8D41785E789E}" sibTransId="{9C3A9505-8EB1-4992-9EFB-F602CD2E0173}"/>
    <dgm:cxn modelId="{0EB9B418-9C13-4B40-A3DE-AF4FBAE200FD}" srcId="{EEE28F48-EDAE-46DE-9FCC-AC6066E644B8}" destId="{96CB784A-AC75-48F7-93C9-93E4A9F5A729}" srcOrd="0" destOrd="0" parTransId="{8BA0E9C4-7DAD-4222-88EC-2F8C8BAE5BC3}" sibTransId="{BE48A160-B77A-42C0-8D58-10E172BF4434}"/>
    <dgm:cxn modelId="{D2C8661C-6A14-481B-AE3F-D3307CE359BC}" type="presOf" srcId="{EEE28F48-EDAE-46DE-9FCC-AC6066E644B8}" destId="{DF80CB36-76E5-468D-8798-BEC15B309A1F}" srcOrd="0" destOrd="0" presId="urn:microsoft.com/office/officeart/2005/8/layout/vList2"/>
    <dgm:cxn modelId="{1A54A623-D961-4174-8006-EDC3E5E50671}" srcId="{F60020EA-FDBB-47F7-8CF2-9EDD7F1FBF38}" destId="{DC038E7B-C4C4-4254-A83B-51B46296B995}" srcOrd="7" destOrd="0" parTransId="{15B2F1F9-F395-4635-872E-FF7B9CB2EBF7}" sibTransId="{C4AB588A-E729-41FD-826D-1916D278727E}"/>
    <dgm:cxn modelId="{9C141524-F957-4107-9292-A426E03BAA91}" srcId="{4F6CC4FC-A22A-47EB-B2F1-E518AE846AD3}" destId="{F60020EA-FDBB-47F7-8CF2-9EDD7F1FBF38}" srcOrd="0" destOrd="0" parTransId="{B5580778-030A-4F4A-B0B1-C314D53E586A}" sibTransId="{40E4F5CC-57EE-4ABD-B052-DF1FC92B5C4D}"/>
    <dgm:cxn modelId="{277F2430-6421-41A9-BD31-47CEBA028A1F}" srcId="{F60020EA-FDBB-47F7-8CF2-9EDD7F1FBF38}" destId="{7BC43023-9DD7-46AD-9D02-AFD11D165BD8}" srcOrd="3" destOrd="0" parTransId="{15FDFDED-9E72-4BA6-9A85-D48945E7423B}" sibTransId="{B08DBC37-B571-4F95-B70D-76FBB68C477C}"/>
    <dgm:cxn modelId="{EC463732-CC01-4CD5-BDD8-5F7273349027}" srcId="{EEE28F48-EDAE-46DE-9FCC-AC6066E644B8}" destId="{435927C6-DFD4-47DF-84C7-05C52E848EF1}" srcOrd="4" destOrd="0" parTransId="{4D905BFC-AB28-4D09-943B-613086359C46}" sibTransId="{F64413D6-146A-4495-8339-6009849AAF58}"/>
    <dgm:cxn modelId="{05B46733-1E42-418A-AC5C-943019D4CB17}" srcId="{F60020EA-FDBB-47F7-8CF2-9EDD7F1FBF38}" destId="{778259D1-468C-4946-813F-609915AB4009}" srcOrd="1" destOrd="0" parTransId="{82847008-A0C8-4ECD-A6A9-CFD79EA5626E}" sibTransId="{0FF4B927-ABE9-4A50-8C52-72F3A0544C13}"/>
    <dgm:cxn modelId="{5E279E36-0802-475B-8F76-78F3E8A75E99}" type="presOf" srcId="{778259D1-468C-4946-813F-609915AB4009}" destId="{C580E19C-0030-4B1A-96E8-B8ED1312B7CF}" srcOrd="0" destOrd="1" presId="urn:microsoft.com/office/officeart/2005/8/layout/vList2"/>
    <dgm:cxn modelId="{BC21BC3B-A2AF-47A0-AFD2-164BA54A0F7A}" srcId="{F60020EA-FDBB-47F7-8CF2-9EDD7F1FBF38}" destId="{AC013DB0-275D-4270-8012-2FCAD375A1E6}" srcOrd="5" destOrd="0" parTransId="{A1EDB3F6-EBB5-4D4E-9EFE-47D511DEDA26}" sibTransId="{34B19208-CAC3-4EA0-8141-133549141C37}"/>
    <dgm:cxn modelId="{6F59F95E-7452-4A8B-A2C0-A0A06F31E65F}" type="presOf" srcId="{971C17A8-13B7-4630-A061-08A514A3EFF7}" destId="{C580E19C-0030-4B1A-96E8-B8ED1312B7CF}" srcOrd="0" destOrd="6" presId="urn:microsoft.com/office/officeart/2005/8/layout/vList2"/>
    <dgm:cxn modelId="{59C86C41-AAC7-497E-9F0B-77E402ACDDF7}" srcId="{F60020EA-FDBB-47F7-8CF2-9EDD7F1FBF38}" destId="{F20A45A5-75AE-4662-9733-3A33930D1891}" srcOrd="0" destOrd="0" parTransId="{F3CE3AED-D5E0-4CC4-B43A-E815C8529B1F}" sibTransId="{13EC22D1-FE82-47F0-AEEF-622DFE714781}"/>
    <dgm:cxn modelId="{A68A5F42-89AC-4A5C-A684-C9480E653270}" srcId="{EEE28F48-EDAE-46DE-9FCC-AC6066E644B8}" destId="{BAAB1D68-48FA-43D0-8045-06415C64B8C9}" srcOrd="1" destOrd="0" parTransId="{1C8DDF82-ACB0-488B-86C7-186880260102}" sibTransId="{7455363D-8AC8-4116-905A-4AAD94FFBCB5}"/>
    <dgm:cxn modelId="{0647A150-3F03-46A4-B104-FD418EC71DD6}" type="presOf" srcId="{AC013DB0-275D-4270-8012-2FCAD375A1E6}" destId="{C580E19C-0030-4B1A-96E8-B8ED1312B7CF}" srcOrd="0" destOrd="5" presId="urn:microsoft.com/office/officeart/2005/8/layout/vList2"/>
    <dgm:cxn modelId="{404E5A55-C167-4E47-98D1-210501AC4C0D}" type="presOf" srcId="{7BC43023-9DD7-46AD-9D02-AFD11D165BD8}" destId="{C580E19C-0030-4B1A-96E8-B8ED1312B7CF}" srcOrd="0" destOrd="3" presId="urn:microsoft.com/office/officeart/2005/8/layout/vList2"/>
    <dgm:cxn modelId="{840F2677-A6D5-4D4C-9D5C-0FDB0C49360C}" type="presOf" srcId="{4F6CC4FC-A22A-47EB-B2F1-E518AE846AD3}" destId="{5F3332D7-2878-4931-87A9-A4C0C6B52BC8}" srcOrd="0" destOrd="0" presId="urn:microsoft.com/office/officeart/2005/8/layout/vList2"/>
    <dgm:cxn modelId="{400C037C-E765-451C-85AB-08EA5513CE5A}" type="presOf" srcId="{47626BA7-429F-41ED-AA2C-94CECA5440B5}" destId="{E122ED5B-9EE5-4FD1-A480-2DE5092AA370}" srcOrd="0" destOrd="5" presId="urn:microsoft.com/office/officeart/2005/8/layout/vList2"/>
    <dgm:cxn modelId="{E7591A89-64C1-4170-8C9E-39EC0ACA660C}" srcId="{F60020EA-FDBB-47F7-8CF2-9EDD7F1FBF38}" destId="{971C17A8-13B7-4630-A061-08A514A3EFF7}" srcOrd="6" destOrd="0" parTransId="{A160234A-4DF0-47D4-A7D7-073FC2146927}" sibTransId="{DEEB8AD8-6DB7-4A27-A7C6-3A1151C89877}"/>
    <dgm:cxn modelId="{4CE88289-2801-491F-9131-B6F4D6BB2AD4}" srcId="{4F6CC4FC-A22A-47EB-B2F1-E518AE846AD3}" destId="{EEE28F48-EDAE-46DE-9FCC-AC6066E644B8}" srcOrd="1" destOrd="0" parTransId="{8C4902EB-3330-42BC-9536-EC134EE60BA6}" sibTransId="{4483B0BF-0BB0-47AD-81B8-1ADE5A332765}"/>
    <dgm:cxn modelId="{330A889D-8225-4AA9-8C15-D024FE0EFD25}" type="presOf" srcId="{435927C6-DFD4-47DF-84C7-05C52E848EF1}" destId="{E122ED5B-9EE5-4FD1-A480-2DE5092AA370}" srcOrd="0" destOrd="4" presId="urn:microsoft.com/office/officeart/2005/8/layout/vList2"/>
    <dgm:cxn modelId="{C16CD1B0-21E9-4699-BC94-500846C8BDCD}" type="presOf" srcId="{F20A45A5-75AE-4662-9733-3A33930D1891}" destId="{C580E19C-0030-4B1A-96E8-B8ED1312B7CF}" srcOrd="0" destOrd="0" presId="urn:microsoft.com/office/officeart/2005/8/layout/vList2"/>
    <dgm:cxn modelId="{938A61B5-8A32-4B97-BF0F-6BA73375B4C3}" type="presOf" srcId="{96CB784A-AC75-48F7-93C9-93E4A9F5A729}" destId="{E122ED5B-9EE5-4FD1-A480-2DE5092AA370}" srcOrd="0" destOrd="0" presId="urn:microsoft.com/office/officeart/2005/8/layout/vList2"/>
    <dgm:cxn modelId="{8A13E2B7-3458-4D20-8C8D-D616AA01985B}" type="presOf" srcId="{87F7B752-878E-4110-B2D7-972FF965E970}" destId="{C580E19C-0030-4B1A-96E8-B8ED1312B7CF}" srcOrd="0" destOrd="2" presId="urn:microsoft.com/office/officeart/2005/8/layout/vList2"/>
    <dgm:cxn modelId="{F29899BF-7791-49BD-AA69-CD1E3F75346B}" type="presOf" srcId="{DC038E7B-C4C4-4254-A83B-51B46296B995}" destId="{C580E19C-0030-4B1A-96E8-B8ED1312B7CF}" srcOrd="0" destOrd="7" presId="urn:microsoft.com/office/officeart/2005/8/layout/vList2"/>
    <dgm:cxn modelId="{38E6E1CD-EFB3-47A5-B5B0-61BF4C2305B7}" srcId="{F60020EA-FDBB-47F7-8CF2-9EDD7F1FBF38}" destId="{14D3729A-FAAF-4E33-B3E2-42CAB9E1FCA8}" srcOrd="4" destOrd="0" parTransId="{5B3B26C2-80DC-41E4-A63E-5597E4F58BE5}" sibTransId="{3ABEDAC0-9EEF-4C93-9CFD-650F3216EB74}"/>
    <dgm:cxn modelId="{7F9EFACF-4944-4162-A554-CE129B1BABDD}" type="presOf" srcId="{14D3729A-FAAF-4E33-B3E2-42CAB9E1FCA8}" destId="{C580E19C-0030-4B1A-96E8-B8ED1312B7CF}" srcOrd="0" destOrd="4" presId="urn:microsoft.com/office/officeart/2005/8/layout/vList2"/>
    <dgm:cxn modelId="{0BAA8ED7-6C38-4AFC-9FCF-B43F6AA69D1D}" srcId="{F60020EA-FDBB-47F7-8CF2-9EDD7F1FBF38}" destId="{87F7B752-878E-4110-B2D7-972FF965E970}" srcOrd="2" destOrd="0" parTransId="{8F4FFFCD-3BD8-4676-B399-C4663DA28D58}" sibTransId="{DE2502BC-E162-4AD2-9F0B-F1728BD9226E}"/>
    <dgm:cxn modelId="{D3231DDB-3425-46FC-8B39-F48D7338824D}" type="presOf" srcId="{7A8E527F-5875-4E74-BFD8-3653084446EE}" destId="{E122ED5B-9EE5-4FD1-A480-2DE5092AA370}" srcOrd="0" destOrd="3" presId="urn:microsoft.com/office/officeart/2005/8/layout/vList2"/>
    <dgm:cxn modelId="{BBF191DE-6522-48D8-8CCA-84CE442837A3}" type="presOf" srcId="{7CCE4C14-4DA5-4F8B-9080-43E974E518EF}" destId="{E122ED5B-9EE5-4FD1-A480-2DE5092AA370}" srcOrd="0" destOrd="2" presId="urn:microsoft.com/office/officeart/2005/8/layout/vList2"/>
    <dgm:cxn modelId="{3AFF0FE9-CF0C-4BAB-BF7D-C8A832592642}" type="presOf" srcId="{BAAB1D68-48FA-43D0-8045-06415C64B8C9}" destId="{E122ED5B-9EE5-4FD1-A480-2DE5092AA370}" srcOrd="0" destOrd="1" presId="urn:microsoft.com/office/officeart/2005/8/layout/vList2"/>
    <dgm:cxn modelId="{0E9E24F8-1006-4111-A5FF-236E0D7722A1}" srcId="{EEE28F48-EDAE-46DE-9FCC-AC6066E644B8}" destId="{7CCE4C14-4DA5-4F8B-9080-43E974E518EF}" srcOrd="2" destOrd="0" parTransId="{68E4C228-BF62-4462-BABA-A88A48F480C0}" sibTransId="{767AC322-1024-4310-BE7C-8BEEA0396661}"/>
    <dgm:cxn modelId="{818B96BF-FCFA-4DB5-901F-5DA24A4D5CB3}" type="presParOf" srcId="{5F3332D7-2878-4931-87A9-A4C0C6B52BC8}" destId="{8FB7C4FB-441B-450F-8656-E2E78CA94B8F}" srcOrd="0" destOrd="0" presId="urn:microsoft.com/office/officeart/2005/8/layout/vList2"/>
    <dgm:cxn modelId="{58EEA8BA-C0AF-4C97-BD28-0260E75B7E10}" type="presParOf" srcId="{5F3332D7-2878-4931-87A9-A4C0C6B52BC8}" destId="{C580E19C-0030-4B1A-96E8-B8ED1312B7CF}" srcOrd="1" destOrd="0" presId="urn:microsoft.com/office/officeart/2005/8/layout/vList2"/>
    <dgm:cxn modelId="{3D087919-1BBA-4A52-810B-09F901C80BC7}" type="presParOf" srcId="{5F3332D7-2878-4931-87A9-A4C0C6B52BC8}" destId="{DF80CB36-76E5-468D-8798-BEC15B309A1F}" srcOrd="2" destOrd="0" presId="urn:microsoft.com/office/officeart/2005/8/layout/vList2"/>
    <dgm:cxn modelId="{EEDF6F4A-FBA1-4ACC-BA22-10AAC0B053DB}" type="presParOf" srcId="{5F3332D7-2878-4931-87A9-A4C0C6B52BC8}" destId="{E122ED5B-9EE5-4FD1-A480-2DE5092AA3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C8A365-7A5F-409D-8730-B5E6B4858E0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8B77A0-4FFD-4C0D-9A1C-B803656588AF}">
      <dgm:prSet/>
      <dgm:spPr/>
      <dgm:t>
        <a:bodyPr/>
        <a:lstStyle/>
        <a:p>
          <a:r>
            <a:rPr lang="uk-UA" b="1"/>
            <a:t>У комерційно-правовому аспекті до найважливіших видів МНТЗ належать:</a:t>
          </a:r>
          <a:endParaRPr lang="en-US"/>
        </a:p>
      </dgm:t>
    </dgm:pt>
    <dgm:pt modelId="{B1709AB7-2D84-478E-AE0B-829B570F43C5}" type="parTrans" cxnId="{F9DDD619-12A2-44E5-9FCE-5FE54A0496CD}">
      <dgm:prSet/>
      <dgm:spPr/>
      <dgm:t>
        <a:bodyPr/>
        <a:lstStyle/>
        <a:p>
          <a:endParaRPr lang="en-US"/>
        </a:p>
      </dgm:t>
    </dgm:pt>
    <dgm:pt modelId="{43D94049-D3CA-4BBA-AC18-6E6D2E9D10ED}" type="sibTrans" cxnId="{F9DDD619-12A2-44E5-9FCE-5FE54A0496CD}">
      <dgm:prSet/>
      <dgm:spPr/>
      <dgm:t>
        <a:bodyPr/>
        <a:lstStyle/>
        <a:p>
          <a:endParaRPr lang="en-US"/>
        </a:p>
      </dgm:t>
    </dgm:pt>
    <dgm:pt modelId="{2C1288B0-3946-47EA-A796-BDC8E4209797}">
      <dgm:prSet/>
      <dgm:spPr/>
      <dgm:t>
        <a:bodyPr/>
        <a:lstStyle/>
        <a:p>
          <a:r>
            <a:rPr lang="uk-UA"/>
            <a:t>Патентні відносини    </a:t>
          </a:r>
          <a:endParaRPr lang="en-US"/>
        </a:p>
      </dgm:t>
    </dgm:pt>
    <dgm:pt modelId="{063F6CF6-4C09-49C2-8590-96028AEB1985}" type="parTrans" cxnId="{C7FDA2FC-41A9-4D04-B30B-01263D5665C5}">
      <dgm:prSet/>
      <dgm:spPr/>
      <dgm:t>
        <a:bodyPr/>
        <a:lstStyle/>
        <a:p>
          <a:endParaRPr lang="en-US"/>
        </a:p>
      </dgm:t>
    </dgm:pt>
    <dgm:pt modelId="{0928DDC1-306B-48B9-8EBE-9ED617948514}" type="sibTrans" cxnId="{C7FDA2FC-41A9-4D04-B30B-01263D5665C5}">
      <dgm:prSet/>
      <dgm:spPr/>
      <dgm:t>
        <a:bodyPr/>
        <a:lstStyle/>
        <a:p>
          <a:endParaRPr lang="en-US"/>
        </a:p>
      </dgm:t>
    </dgm:pt>
    <dgm:pt modelId="{C96CFBB5-B0FD-4D61-84D2-B2C08A65DFE7}">
      <dgm:prSet/>
      <dgm:spPr/>
      <dgm:t>
        <a:bodyPr/>
        <a:lstStyle/>
        <a:p>
          <a:r>
            <a:rPr lang="uk-UA"/>
            <a:t>Ліцензійні відносини  </a:t>
          </a:r>
          <a:endParaRPr lang="en-US"/>
        </a:p>
      </dgm:t>
    </dgm:pt>
    <dgm:pt modelId="{5E7416C8-1A99-4B76-9DC5-2BC97FDA10FC}" type="parTrans" cxnId="{5E4D186E-0C06-405B-B1A8-8DA5872F6EC5}">
      <dgm:prSet/>
      <dgm:spPr/>
      <dgm:t>
        <a:bodyPr/>
        <a:lstStyle/>
        <a:p>
          <a:endParaRPr lang="en-US"/>
        </a:p>
      </dgm:t>
    </dgm:pt>
    <dgm:pt modelId="{353F95FC-27F0-4A93-8351-46CF850D8D8A}" type="sibTrans" cxnId="{5E4D186E-0C06-405B-B1A8-8DA5872F6EC5}">
      <dgm:prSet/>
      <dgm:spPr/>
      <dgm:t>
        <a:bodyPr/>
        <a:lstStyle/>
        <a:p>
          <a:endParaRPr lang="en-US"/>
        </a:p>
      </dgm:t>
    </dgm:pt>
    <dgm:pt modelId="{9998052D-13EB-4D6D-A070-88B3EEB18F26}">
      <dgm:prSet/>
      <dgm:spPr/>
      <dgm:t>
        <a:bodyPr/>
        <a:lstStyle/>
        <a:p>
          <a:r>
            <a:rPr lang="uk-UA"/>
            <a:t>Відносини з приводу “ноу-хау”</a:t>
          </a:r>
          <a:endParaRPr lang="en-US"/>
        </a:p>
      </dgm:t>
    </dgm:pt>
    <dgm:pt modelId="{2ABC1251-69EC-49F0-9C5F-8DF468CBC477}" type="parTrans" cxnId="{39865D3A-1D3F-4555-983D-1B1E7727C6BE}">
      <dgm:prSet/>
      <dgm:spPr/>
      <dgm:t>
        <a:bodyPr/>
        <a:lstStyle/>
        <a:p>
          <a:endParaRPr lang="en-US"/>
        </a:p>
      </dgm:t>
    </dgm:pt>
    <dgm:pt modelId="{7BB74FEE-3171-424D-A92D-5C35F46A673C}" type="sibTrans" cxnId="{39865D3A-1D3F-4555-983D-1B1E7727C6BE}">
      <dgm:prSet/>
      <dgm:spPr/>
      <dgm:t>
        <a:bodyPr/>
        <a:lstStyle/>
        <a:p>
          <a:endParaRPr lang="en-US"/>
        </a:p>
      </dgm:t>
    </dgm:pt>
    <dgm:pt modelId="{0D2E3879-A8E5-47A4-ACFF-36E28A3D054A}">
      <dgm:prSet/>
      <dgm:spPr/>
      <dgm:t>
        <a:bodyPr/>
        <a:lstStyle/>
        <a:p>
          <a:r>
            <a:rPr lang="uk-UA"/>
            <a:t>Інжиніринг</a:t>
          </a:r>
          <a:endParaRPr lang="en-US"/>
        </a:p>
      </dgm:t>
    </dgm:pt>
    <dgm:pt modelId="{3DB923AB-A5AB-4397-8229-351846CBB23F}" type="parTrans" cxnId="{C1B9B2E0-D317-48FF-993D-B70533FE3211}">
      <dgm:prSet/>
      <dgm:spPr/>
      <dgm:t>
        <a:bodyPr/>
        <a:lstStyle/>
        <a:p>
          <a:endParaRPr lang="en-US"/>
        </a:p>
      </dgm:t>
    </dgm:pt>
    <dgm:pt modelId="{A59CC38E-6791-4751-AE40-2DF8344DC501}" type="sibTrans" cxnId="{C1B9B2E0-D317-48FF-993D-B70533FE3211}">
      <dgm:prSet/>
      <dgm:spPr/>
      <dgm:t>
        <a:bodyPr/>
        <a:lstStyle/>
        <a:p>
          <a:endParaRPr lang="en-US"/>
        </a:p>
      </dgm:t>
    </dgm:pt>
    <dgm:pt modelId="{7BD36C9E-75B7-4889-965D-747EDBF30D5C}">
      <dgm:prSet/>
      <dgm:spPr/>
      <dgm:t>
        <a:bodyPr/>
        <a:lstStyle/>
        <a:p>
          <a:r>
            <a:rPr lang="uk-UA" b="1"/>
            <a:t>В організаційно-виробничому аспекті МНТЗ  класифікувати на:</a:t>
          </a:r>
          <a:endParaRPr lang="en-US"/>
        </a:p>
      </dgm:t>
    </dgm:pt>
    <dgm:pt modelId="{5A2EEDF7-38B6-42C7-92B1-F0648FDC249D}" type="parTrans" cxnId="{5EBE8D35-14D2-4B88-BD68-0EF2EC5561B1}">
      <dgm:prSet/>
      <dgm:spPr/>
      <dgm:t>
        <a:bodyPr/>
        <a:lstStyle/>
        <a:p>
          <a:endParaRPr lang="en-US"/>
        </a:p>
      </dgm:t>
    </dgm:pt>
    <dgm:pt modelId="{069E0DA9-A4E1-46B9-9B09-B31EC3FDF623}" type="sibTrans" cxnId="{5EBE8D35-14D2-4B88-BD68-0EF2EC5561B1}">
      <dgm:prSet/>
      <dgm:spPr/>
      <dgm:t>
        <a:bodyPr/>
        <a:lstStyle/>
        <a:p>
          <a:endParaRPr lang="en-US"/>
        </a:p>
      </dgm:t>
    </dgm:pt>
    <dgm:pt modelId="{EB7388E3-285E-4AE4-ABFC-FA3CB2ACE69E}">
      <dgm:prSet/>
      <dgm:spPr/>
      <dgm:t>
        <a:bodyPr/>
        <a:lstStyle/>
        <a:p>
          <a:r>
            <a:rPr lang="uk-UA"/>
            <a:t>Обмін загальною науково-технічною інформацією, накопичення останньої в банках даних для спільного використання</a:t>
          </a:r>
          <a:endParaRPr lang="en-US"/>
        </a:p>
      </dgm:t>
    </dgm:pt>
    <dgm:pt modelId="{2A84E7FC-EB2C-448B-80E2-C7871E8B72FE}" type="parTrans" cxnId="{9525B487-B1BE-49D3-9D59-94312E647262}">
      <dgm:prSet/>
      <dgm:spPr/>
      <dgm:t>
        <a:bodyPr/>
        <a:lstStyle/>
        <a:p>
          <a:endParaRPr lang="en-US"/>
        </a:p>
      </dgm:t>
    </dgm:pt>
    <dgm:pt modelId="{C4C5FDCA-9C81-4CF8-A4CC-7C245DD72295}" type="sibTrans" cxnId="{9525B487-B1BE-49D3-9D59-94312E647262}">
      <dgm:prSet/>
      <dgm:spPr/>
      <dgm:t>
        <a:bodyPr/>
        <a:lstStyle/>
        <a:p>
          <a:endParaRPr lang="en-US"/>
        </a:p>
      </dgm:t>
    </dgm:pt>
    <dgm:pt modelId="{6A739C4C-498D-4971-9B1C-29B7EE786BB0}">
      <dgm:prSet/>
      <dgm:spPr/>
      <dgm:t>
        <a:bodyPr/>
        <a:lstStyle/>
        <a:p>
          <a:r>
            <a:rPr lang="uk-UA" dirty="0"/>
            <a:t>Укладання і реалізація контрактних угод щодо проведення НДДКР контрагентом з наступною передачею всієї інформації і права розпорядження результатами розробок замовнику</a:t>
          </a:r>
          <a:endParaRPr lang="en-US" dirty="0"/>
        </a:p>
      </dgm:t>
    </dgm:pt>
    <dgm:pt modelId="{469EFA9B-EFD9-4B6D-B45D-990B745F46F8}" type="parTrans" cxnId="{D6C4B253-0C1D-4EE5-85D6-37F3868B1DBE}">
      <dgm:prSet/>
      <dgm:spPr/>
      <dgm:t>
        <a:bodyPr/>
        <a:lstStyle/>
        <a:p>
          <a:endParaRPr lang="en-US"/>
        </a:p>
      </dgm:t>
    </dgm:pt>
    <dgm:pt modelId="{D79BCAA7-35FE-44C8-8894-F9BC13124028}" type="sibTrans" cxnId="{D6C4B253-0C1D-4EE5-85D6-37F3868B1DBE}">
      <dgm:prSet/>
      <dgm:spPr/>
      <dgm:t>
        <a:bodyPr/>
        <a:lstStyle/>
        <a:p>
          <a:endParaRPr lang="en-US"/>
        </a:p>
      </dgm:t>
    </dgm:pt>
    <dgm:pt modelId="{DE47F62E-C458-46D7-8854-3750190B6900}">
      <dgm:prSet/>
      <dgm:spPr/>
      <dgm:t>
        <a:bodyPr/>
        <a:lstStyle/>
        <a:p>
          <a:r>
            <a:rPr lang="uk-UA"/>
            <a:t>Спільне проведення на основі прямих зв’язків партнерами з різних країн коопераційних НДДКР щодо конкретного винаходу з наступним спільним володінням патентом і правом надання ліцензії </a:t>
          </a:r>
          <a:endParaRPr lang="en-US"/>
        </a:p>
      </dgm:t>
    </dgm:pt>
    <dgm:pt modelId="{4E10B1C9-36BF-46F0-9360-56080257F0E7}" type="parTrans" cxnId="{89D1C723-9769-477E-8557-1DD89A2B15FE}">
      <dgm:prSet/>
      <dgm:spPr/>
      <dgm:t>
        <a:bodyPr/>
        <a:lstStyle/>
        <a:p>
          <a:endParaRPr lang="en-US"/>
        </a:p>
      </dgm:t>
    </dgm:pt>
    <dgm:pt modelId="{65BDBE89-78A2-4C36-AB7A-55BD66D7272C}" type="sibTrans" cxnId="{89D1C723-9769-477E-8557-1DD89A2B15FE}">
      <dgm:prSet/>
      <dgm:spPr/>
      <dgm:t>
        <a:bodyPr/>
        <a:lstStyle/>
        <a:p>
          <a:endParaRPr lang="en-US"/>
        </a:p>
      </dgm:t>
    </dgm:pt>
    <dgm:pt modelId="{E3E49D0D-3A23-4728-A786-1602E7926E1B}">
      <dgm:prSet/>
      <dgm:spPr/>
      <dgm:t>
        <a:bodyPr/>
        <a:lstStyle/>
        <a:p>
          <a:r>
            <a:rPr lang="uk-UA"/>
            <a:t>Здійснення міжнародних науково-технічних програм з розробки важливих спеціальних програм на основі спеціалізації та кооперації НДДКР</a:t>
          </a:r>
          <a:endParaRPr lang="en-US"/>
        </a:p>
      </dgm:t>
    </dgm:pt>
    <dgm:pt modelId="{B131AD0C-D93E-4FB0-A39E-678757B0C583}" type="parTrans" cxnId="{83880590-5BBC-4601-A96C-54B8284B6BA6}">
      <dgm:prSet/>
      <dgm:spPr/>
      <dgm:t>
        <a:bodyPr/>
        <a:lstStyle/>
        <a:p>
          <a:endParaRPr lang="en-US"/>
        </a:p>
      </dgm:t>
    </dgm:pt>
    <dgm:pt modelId="{6916074B-C2E7-48E6-82C1-8C83E7367A90}" type="sibTrans" cxnId="{83880590-5BBC-4601-A96C-54B8284B6BA6}">
      <dgm:prSet/>
      <dgm:spPr/>
      <dgm:t>
        <a:bodyPr/>
        <a:lstStyle/>
        <a:p>
          <a:endParaRPr lang="en-US"/>
        </a:p>
      </dgm:t>
    </dgm:pt>
    <dgm:pt modelId="{050300A6-030A-457B-8004-C088D18F3C18}">
      <dgm:prSet/>
      <dgm:spPr/>
      <dgm:t>
        <a:bodyPr/>
        <a:lstStyle/>
        <a:p>
          <a:r>
            <a:rPr lang="uk-UA" dirty="0"/>
            <a:t>Реалізація міжнародних комплексних науково-технічних програм. </a:t>
          </a:r>
          <a:endParaRPr lang="en-US" dirty="0"/>
        </a:p>
      </dgm:t>
    </dgm:pt>
    <dgm:pt modelId="{821519FC-8A29-4A82-A996-4029649CEC0C}" type="parTrans" cxnId="{E48E1471-0BA5-4D36-85A9-4E3BF2CC7D8D}">
      <dgm:prSet/>
      <dgm:spPr/>
      <dgm:t>
        <a:bodyPr/>
        <a:lstStyle/>
        <a:p>
          <a:endParaRPr lang="en-US"/>
        </a:p>
      </dgm:t>
    </dgm:pt>
    <dgm:pt modelId="{68820B49-4F8D-4805-ABAD-405B053AA7BC}" type="sibTrans" cxnId="{E48E1471-0BA5-4D36-85A9-4E3BF2CC7D8D}">
      <dgm:prSet/>
      <dgm:spPr/>
      <dgm:t>
        <a:bodyPr/>
        <a:lstStyle/>
        <a:p>
          <a:endParaRPr lang="en-US"/>
        </a:p>
      </dgm:t>
    </dgm:pt>
    <dgm:pt modelId="{69F218BE-76F8-4BF0-8866-D0DB9625209A}" type="pres">
      <dgm:prSet presAssocID="{C6C8A365-7A5F-409D-8730-B5E6B4858E0B}" presName="vert0" presStyleCnt="0">
        <dgm:presLayoutVars>
          <dgm:dir/>
          <dgm:animOne val="branch"/>
          <dgm:animLvl val="lvl"/>
        </dgm:presLayoutVars>
      </dgm:prSet>
      <dgm:spPr/>
    </dgm:pt>
    <dgm:pt modelId="{8BF428EE-E9E9-4238-B538-1FB002D33140}" type="pres">
      <dgm:prSet presAssocID="{D48B77A0-4FFD-4C0D-9A1C-B803656588AF}" presName="thickLine" presStyleLbl="alignNode1" presStyleIdx="0" presStyleCnt="11"/>
      <dgm:spPr/>
    </dgm:pt>
    <dgm:pt modelId="{EC44822A-1E7C-48F5-9C68-92A7F0CBEB5D}" type="pres">
      <dgm:prSet presAssocID="{D48B77A0-4FFD-4C0D-9A1C-B803656588AF}" presName="horz1" presStyleCnt="0"/>
      <dgm:spPr/>
    </dgm:pt>
    <dgm:pt modelId="{8E076F31-2E38-400D-B2EB-289E2CE2EFD6}" type="pres">
      <dgm:prSet presAssocID="{D48B77A0-4FFD-4C0D-9A1C-B803656588AF}" presName="tx1" presStyleLbl="revTx" presStyleIdx="0" presStyleCnt="11"/>
      <dgm:spPr/>
    </dgm:pt>
    <dgm:pt modelId="{5B205BC0-99F1-4B88-A091-FF5422EF1073}" type="pres">
      <dgm:prSet presAssocID="{D48B77A0-4FFD-4C0D-9A1C-B803656588AF}" presName="vert1" presStyleCnt="0"/>
      <dgm:spPr/>
    </dgm:pt>
    <dgm:pt modelId="{DCEB3874-0837-4D2A-858C-2A99AD0E7CAF}" type="pres">
      <dgm:prSet presAssocID="{2C1288B0-3946-47EA-A796-BDC8E4209797}" presName="thickLine" presStyleLbl="alignNode1" presStyleIdx="1" presStyleCnt="11"/>
      <dgm:spPr/>
    </dgm:pt>
    <dgm:pt modelId="{362F90B5-566F-4AF6-98B5-3C45D3726DFF}" type="pres">
      <dgm:prSet presAssocID="{2C1288B0-3946-47EA-A796-BDC8E4209797}" presName="horz1" presStyleCnt="0"/>
      <dgm:spPr/>
    </dgm:pt>
    <dgm:pt modelId="{87AAF434-20B8-49A6-A93A-A8A4A4746BD0}" type="pres">
      <dgm:prSet presAssocID="{2C1288B0-3946-47EA-A796-BDC8E4209797}" presName="tx1" presStyleLbl="revTx" presStyleIdx="1" presStyleCnt="11"/>
      <dgm:spPr/>
    </dgm:pt>
    <dgm:pt modelId="{74BF8CEC-F203-4844-9E11-610C33004891}" type="pres">
      <dgm:prSet presAssocID="{2C1288B0-3946-47EA-A796-BDC8E4209797}" presName="vert1" presStyleCnt="0"/>
      <dgm:spPr/>
    </dgm:pt>
    <dgm:pt modelId="{DD715C3F-CFDE-4040-AB77-CC0A856B5710}" type="pres">
      <dgm:prSet presAssocID="{C96CFBB5-B0FD-4D61-84D2-B2C08A65DFE7}" presName="thickLine" presStyleLbl="alignNode1" presStyleIdx="2" presStyleCnt="11"/>
      <dgm:spPr/>
    </dgm:pt>
    <dgm:pt modelId="{E661892D-C7BE-4656-85FE-4942064C5563}" type="pres">
      <dgm:prSet presAssocID="{C96CFBB5-B0FD-4D61-84D2-B2C08A65DFE7}" presName="horz1" presStyleCnt="0"/>
      <dgm:spPr/>
    </dgm:pt>
    <dgm:pt modelId="{1452D175-22EA-4476-BA2F-594814E19C52}" type="pres">
      <dgm:prSet presAssocID="{C96CFBB5-B0FD-4D61-84D2-B2C08A65DFE7}" presName="tx1" presStyleLbl="revTx" presStyleIdx="2" presStyleCnt="11"/>
      <dgm:spPr/>
    </dgm:pt>
    <dgm:pt modelId="{83F8C8E3-0617-4C3B-A473-BB5C29432317}" type="pres">
      <dgm:prSet presAssocID="{C96CFBB5-B0FD-4D61-84D2-B2C08A65DFE7}" presName="vert1" presStyleCnt="0"/>
      <dgm:spPr/>
    </dgm:pt>
    <dgm:pt modelId="{BE7DA1BF-BB33-4DCC-84D4-19D53545A5BE}" type="pres">
      <dgm:prSet presAssocID="{9998052D-13EB-4D6D-A070-88B3EEB18F26}" presName="thickLine" presStyleLbl="alignNode1" presStyleIdx="3" presStyleCnt="11"/>
      <dgm:spPr/>
    </dgm:pt>
    <dgm:pt modelId="{340AE170-FD61-44B0-9B8F-A2F76042213B}" type="pres">
      <dgm:prSet presAssocID="{9998052D-13EB-4D6D-A070-88B3EEB18F26}" presName="horz1" presStyleCnt="0"/>
      <dgm:spPr/>
    </dgm:pt>
    <dgm:pt modelId="{63B6FE1C-1C5C-4EA0-BDDA-8225BE357826}" type="pres">
      <dgm:prSet presAssocID="{9998052D-13EB-4D6D-A070-88B3EEB18F26}" presName="tx1" presStyleLbl="revTx" presStyleIdx="3" presStyleCnt="11"/>
      <dgm:spPr/>
    </dgm:pt>
    <dgm:pt modelId="{00EC57D8-AF67-41EC-B226-AF9843799411}" type="pres">
      <dgm:prSet presAssocID="{9998052D-13EB-4D6D-A070-88B3EEB18F26}" presName="vert1" presStyleCnt="0"/>
      <dgm:spPr/>
    </dgm:pt>
    <dgm:pt modelId="{E8E1758C-FCC5-4445-B1D2-33066A8D89F7}" type="pres">
      <dgm:prSet presAssocID="{0D2E3879-A8E5-47A4-ACFF-36E28A3D054A}" presName="thickLine" presStyleLbl="alignNode1" presStyleIdx="4" presStyleCnt="11"/>
      <dgm:spPr/>
    </dgm:pt>
    <dgm:pt modelId="{58D084A1-3492-459B-8618-B3DF6765F844}" type="pres">
      <dgm:prSet presAssocID="{0D2E3879-A8E5-47A4-ACFF-36E28A3D054A}" presName="horz1" presStyleCnt="0"/>
      <dgm:spPr/>
    </dgm:pt>
    <dgm:pt modelId="{680A7E15-8ACF-4B49-AFCD-A882007FA7AA}" type="pres">
      <dgm:prSet presAssocID="{0D2E3879-A8E5-47A4-ACFF-36E28A3D054A}" presName="tx1" presStyleLbl="revTx" presStyleIdx="4" presStyleCnt="11"/>
      <dgm:spPr/>
    </dgm:pt>
    <dgm:pt modelId="{A5ACADB5-313C-4FE7-941B-A0C056D7C9D6}" type="pres">
      <dgm:prSet presAssocID="{0D2E3879-A8E5-47A4-ACFF-36E28A3D054A}" presName="vert1" presStyleCnt="0"/>
      <dgm:spPr/>
    </dgm:pt>
    <dgm:pt modelId="{0542F789-5003-4877-A611-DB9F4A3693F5}" type="pres">
      <dgm:prSet presAssocID="{7BD36C9E-75B7-4889-965D-747EDBF30D5C}" presName="thickLine" presStyleLbl="alignNode1" presStyleIdx="5" presStyleCnt="11"/>
      <dgm:spPr/>
    </dgm:pt>
    <dgm:pt modelId="{952DB73D-6690-498B-83F9-52F15989F13A}" type="pres">
      <dgm:prSet presAssocID="{7BD36C9E-75B7-4889-965D-747EDBF30D5C}" presName="horz1" presStyleCnt="0"/>
      <dgm:spPr/>
    </dgm:pt>
    <dgm:pt modelId="{A9F25B6A-C69A-4607-B98A-EE6F19007846}" type="pres">
      <dgm:prSet presAssocID="{7BD36C9E-75B7-4889-965D-747EDBF30D5C}" presName="tx1" presStyleLbl="revTx" presStyleIdx="5" presStyleCnt="11"/>
      <dgm:spPr/>
    </dgm:pt>
    <dgm:pt modelId="{8ACAE381-FA2B-4C78-AAFD-8C3C086215F8}" type="pres">
      <dgm:prSet presAssocID="{7BD36C9E-75B7-4889-965D-747EDBF30D5C}" presName="vert1" presStyleCnt="0"/>
      <dgm:spPr/>
    </dgm:pt>
    <dgm:pt modelId="{1CE0A9AD-8E18-4043-A467-82B58584B8C9}" type="pres">
      <dgm:prSet presAssocID="{EB7388E3-285E-4AE4-ABFC-FA3CB2ACE69E}" presName="thickLine" presStyleLbl="alignNode1" presStyleIdx="6" presStyleCnt="11"/>
      <dgm:spPr/>
    </dgm:pt>
    <dgm:pt modelId="{3C9DD699-327C-40A8-B7BD-B96AECBF5138}" type="pres">
      <dgm:prSet presAssocID="{EB7388E3-285E-4AE4-ABFC-FA3CB2ACE69E}" presName="horz1" presStyleCnt="0"/>
      <dgm:spPr/>
    </dgm:pt>
    <dgm:pt modelId="{247B5B40-2822-498C-B941-53EF00A04744}" type="pres">
      <dgm:prSet presAssocID="{EB7388E3-285E-4AE4-ABFC-FA3CB2ACE69E}" presName="tx1" presStyleLbl="revTx" presStyleIdx="6" presStyleCnt="11"/>
      <dgm:spPr/>
    </dgm:pt>
    <dgm:pt modelId="{E1A9FA2B-915B-4FD2-9FC0-021E43A7E84B}" type="pres">
      <dgm:prSet presAssocID="{EB7388E3-285E-4AE4-ABFC-FA3CB2ACE69E}" presName="vert1" presStyleCnt="0"/>
      <dgm:spPr/>
    </dgm:pt>
    <dgm:pt modelId="{AC8CF8D7-2026-4261-ABB2-A66340B58AF5}" type="pres">
      <dgm:prSet presAssocID="{6A739C4C-498D-4971-9B1C-29B7EE786BB0}" presName="thickLine" presStyleLbl="alignNode1" presStyleIdx="7" presStyleCnt="11"/>
      <dgm:spPr/>
    </dgm:pt>
    <dgm:pt modelId="{6BBEADB8-730D-4693-9A2C-9752F5D7310E}" type="pres">
      <dgm:prSet presAssocID="{6A739C4C-498D-4971-9B1C-29B7EE786BB0}" presName="horz1" presStyleCnt="0"/>
      <dgm:spPr/>
    </dgm:pt>
    <dgm:pt modelId="{5F4ACB4A-3961-4624-B32B-39B493849EAD}" type="pres">
      <dgm:prSet presAssocID="{6A739C4C-498D-4971-9B1C-29B7EE786BB0}" presName="tx1" presStyleLbl="revTx" presStyleIdx="7" presStyleCnt="11"/>
      <dgm:spPr/>
    </dgm:pt>
    <dgm:pt modelId="{53F2D903-EB10-413F-BFC1-491D003D7647}" type="pres">
      <dgm:prSet presAssocID="{6A739C4C-498D-4971-9B1C-29B7EE786BB0}" presName="vert1" presStyleCnt="0"/>
      <dgm:spPr/>
    </dgm:pt>
    <dgm:pt modelId="{56994F11-654A-49F9-97E1-00AEF0FD8BEB}" type="pres">
      <dgm:prSet presAssocID="{DE47F62E-C458-46D7-8854-3750190B6900}" presName="thickLine" presStyleLbl="alignNode1" presStyleIdx="8" presStyleCnt="11"/>
      <dgm:spPr/>
    </dgm:pt>
    <dgm:pt modelId="{AB8DBC49-A2BA-40F0-B8FE-1CA1653496ED}" type="pres">
      <dgm:prSet presAssocID="{DE47F62E-C458-46D7-8854-3750190B6900}" presName="horz1" presStyleCnt="0"/>
      <dgm:spPr/>
    </dgm:pt>
    <dgm:pt modelId="{496CDEFC-6471-49A9-A589-950D6B60C24D}" type="pres">
      <dgm:prSet presAssocID="{DE47F62E-C458-46D7-8854-3750190B6900}" presName="tx1" presStyleLbl="revTx" presStyleIdx="8" presStyleCnt="11"/>
      <dgm:spPr/>
    </dgm:pt>
    <dgm:pt modelId="{7A90E335-64B6-472C-A4CD-9BAC553D1031}" type="pres">
      <dgm:prSet presAssocID="{DE47F62E-C458-46D7-8854-3750190B6900}" presName="vert1" presStyleCnt="0"/>
      <dgm:spPr/>
    </dgm:pt>
    <dgm:pt modelId="{05725BEB-FF93-482B-8BB7-E41F6D69D3EE}" type="pres">
      <dgm:prSet presAssocID="{E3E49D0D-3A23-4728-A786-1602E7926E1B}" presName="thickLine" presStyleLbl="alignNode1" presStyleIdx="9" presStyleCnt="11"/>
      <dgm:spPr/>
    </dgm:pt>
    <dgm:pt modelId="{E5811E77-FAB5-489A-BEB2-2EFAB8D1BF4B}" type="pres">
      <dgm:prSet presAssocID="{E3E49D0D-3A23-4728-A786-1602E7926E1B}" presName="horz1" presStyleCnt="0"/>
      <dgm:spPr/>
    </dgm:pt>
    <dgm:pt modelId="{BE4FE842-D6FF-471B-A70F-AD7DD4466BB8}" type="pres">
      <dgm:prSet presAssocID="{E3E49D0D-3A23-4728-A786-1602E7926E1B}" presName="tx1" presStyleLbl="revTx" presStyleIdx="9" presStyleCnt="11"/>
      <dgm:spPr/>
    </dgm:pt>
    <dgm:pt modelId="{48A8F86C-4F54-4CF2-9F2C-82BBE786FDF6}" type="pres">
      <dgm:prSet presAssocID="{E3E49D0D-3A23-4728-A786-1602E7926E1B}" presName="vert1" presStyleCnt="0"/>
      <dgm:spPr/>
    </dgm:pt>
    <dgm:pt modelId="{36978D94-39AF-401F-8B3B-52E97CAA1079}" type="pres">
      <dgm:prSet presAssocID="{050300A6-030A-457B-8004-C088D18F3C18}" presName="thickLine" presStyleLbl="alignNode1" presStyleIdx="10" presStyleCnt="11"/>
      <dgm:spPr/>
    </dgm:pt>
    <dgm:pt modelId="{EB41BC20-A0F9-4E07-9A72-B3562C1A79B1}" type="pres">
      <dgm:prSet presAssocID="{050300A6-030A-457B-8004-C088D18F3C18}" presName="horz1" presStyleCnt="0"/>
      <dgm:spPr/>
    </dgm:pt>
    <dgm:pt modelId="{B77BECE9-D476-463E-9DAA-436E283CBFC0}" type="pres">
      <dgm:prSet presAssocID="{050300A6-030A-457B-8004-C088D18F3C18}" presName="tx1" presStyleLbl="revTx" presStyleIdx="10" presStyleCnt="11"/>
      <dgm:spPr/>
    </dgm:pt>
    <dgm:pt modelId="{66D8AC2B-DCB8-42D5-9349-BBF713C451C3}" type="pres">
      <dgm:prSet presAssocID="{050300A6-030A-457B-8004-C088D18F3C18}" presName="vert1" presStyleCnt="0"/>
      <dgm:spPr/>
    </dgm:pt>
  </dgm:ptLst>
  <dgm:cxnLst>
    <dgm:cxn modelId="{71408307-63EC-4669-8C8F-7EB60266DD47}" type="presOf" srcId="{050300A6-030A-457B-8004-C088D18F3C18}" destId="{B77BECE9-D476-463E-9DAA-436E283CBFC0}" srcOrd="0" destOrd="0" presId="urn:microsoft.com/office/officeart/2008/layout/LinedList"/>
    <dgm:cxn modelId="{2EF2350D-7A67-4C05-91BA-02DF52FC1038}" type="presOf" srcId="{0D2E3879-A8E5-47A4-ACFF-36E28A3D054A}" destId="{680A7E15-8ACF-4B49-AFCD-A882007FA7AA}" srcOrd="0" destOrd="0" presId="urn:microsoft.com/office/officeart/2008/layout/LinedList"/>
    <dgm:cxn modelId="{8DA02017-AEC7-4E86-8119-52ED3F1A3B7B}" type="presOf" srcId="{C96CFBB5-B0FD-4D61-84D2-B2C08A65DFE7}" destId="{1452D175-22EA-4476-BA2F-594814E19C52}" srcOrd="0" destOrd="0" presId="urn:microsoft.com/office/officeart/2008/layout/LinedList"/>
    <dgm:cxn modelId="{EC9D8417-A4FF-4DF9-A807-AD7B44AB6726}" type="presOf" srcId="{9998052D-13EB-4D6D-A070-88B3EEB18F26}" destId="{63B6FE1C-1C5C-4EA0-BDDA-8225BE357826}" srcOrd="0" destOrd="0" presId="urn:microsoft.com/office/officeart/2008/layout/LinedList"/>
    <dgm:cxn modelId="{F9DDD619-12A2-44E5-9FCE-5FE54A0496CD}" srcId="{C6C8A365-7A5F-409D-8730-B5E6B4858E0B}" destId="{D48B77A0-4FFD-4C0D-9A1C-B803656588AF}" srcOrd="0" destOrd="0" parTransId="{B1709AB7-2D84-478E-AE0B-829B570F43C5}" sibTransId="{43D94049-D3CA-4BBA-AC18-6E6D2E9D10ED}"/>
    <dgm:cxn modelId="{89D1C723-9769-477E-8557-1DD89A2B15FE}" srcId="{C6C8A365-7A5F-409D-8730-B5E6B4858E0B}" destId="{DE47F62E-C458-46D7-8854-3750190B6900}" srcOrd="8" destOrd="0" parTransId="{4E10B1C9-36BF-46F0-9360-56080257F0E7}" sibTransId="{65BDBE89-78A2-4C36-AB7A-55BD66D7272C}"/>
    <dgm:cxn modelId="{5EBE8D35-14D2-4B88-BD68-0EF2EC5561B1}" srcId="{C6C8A365-7A5F-409D-8730-B5E6B4858E0B}" destId="{7BD36C9E-75B7-4889-965D-747EDBF30D5C}" srcOrd="5" destOrd="0" parTransId="{5A2EEDF7-38B6-42C7-92B1-F0648FDC249D}" sibTransId="{069E0DA9-A4E1-46B9-9B09-B31EC3FDF623}"/>
    <dgm:cxn modelId="{39865D3A-1D3F-4555-983D-1B1E7727C6BE}" srcId="{C6C8A365-7A5F-409D-8730-B5E6B4858E0B}" destId="{9998052D-13EB-4D6D-A070-88B3EEB18F26}" srcOrd="3" destOrd="0" parTransId="{2ABC1251-69EC-49F0-9C5F-8DF468CBC477}" sibTransId="{7BB74FEE-3171-424D-A92D-5C35F46A673C}"/>
    <dgm:cxn modelId="{5E4D186E-0C06-405B-B1A8-8DA5872F6EC5}" srcId="{C6C8A365-7A5F-409D-8730-B5E6B4858E0B}" destId="{C96CFBB5-B0FD-4D61-84D2-B2C08A65DFE7}" srcOrd="2" destOrd="0" parTransId="{5E7416C8-1A99-4B76-9DC5-2BC97FDA10FC}" sibTransId="{353F95FC-27F0-4A93-8351-46CF850D8D8A}"/>
    <dgm:cxn modelId="{E48E1471-0BA5-4D36-85A9-4E3BF2CC7D8D}" srcId="{C6C8A365-7A5F-409D-8730-B5E6B4858E0B}" destId="{050300A6-030A-457B-8004-C088D18F3C18}" srcOrd="10" destOrd="0" parTransId="{821519FC-8A29-4A82-A996-4029649CEC0C}" sibTransId="{68820B49-4F8D-4805-ABAD-405B053AA7BC}"/>
    <dgm:cxn modelId="{D6C4B253-0C1D-4EE5-85D6-37F3868B1DBE}" srcId="{C6C8A365-7A5F-409D-8730-B5E6B4858E0B}" destId="{6A739C4C-498D-4971-9B1C-29B7EE786BB0}" srcOrd="7" destOrd="0" parTransId="{469EFA9B-EFD9-4B6D-B45D-990B745F46F8}" sibTransId="{D79BCAA7-35FE-44C8-8894-F9BC13124028}"/>
    <dgm:cxn modelId="{9CBA247B-D447-4B86-8533-0EAEB51EEC94}" type="presOf" srcId="{6A739C4C-498D-4971-9B1C-29B7EE786BB0}" destId="{5F4ACB4A-3961-4624-B32B-39B493849EAD}" srcOrd="0" destOrd="0" presId="urn:microsoft.com/office/officeart/2008/layout/LinedList"/>
    <dgm:cxn modelId="{FA39BB82-1763-45C4-85A3-8740F7C74CC3}" type="presOf" srcId="{D48B77A0-4FFD-4C0D-9A1C-B803656588AF}" destId="{8E076F31-2E38-400D-B2EB-289E2CE2EFD6}" srcOrd="0" destOrd="0" presId="urn:microsoft.com/office/officeart/2008/layout/LinedList"/>
    <dgm:cxn modelId="{9525B487-B1BE-49D3-9D59-94312E647262}" srcId="{C6C8A365-7A5F-409D-8730-B5E6B4858E0B}" destId="{EB7388E3-285E-4AE4-ABFC-FA3CB2ACE69E}" srcOrd="6" destOrd="0" parTransId="{2A84E7FC-EB2C-448B-80E2-C7871E8B72FE}" sibTransId="{C4C5FDCA-9C81-4CF8-A4CC-7C245DD72295}"/>
    <dgm:cxn modelId="{B5E6D28D-3DC3-46B5-9138-A285D9F1CBED}" type="presOf" srcId="{EB7388E3-285E-4AE4-ABFC-FA3CB2ACE69E}" destId="{247B5B40-2822-498C-B941-53EF00A04744}" srcOrd="0" destOrd="0" presId="urn:microsoft.com/office/officeart/2008/layout/LinedList"/>
    <dgm:cxn modelId="{83880590-5BBC-4601-A96C-54B8284B6BA6}" srcId="{C6C8A365-7A5F-409D-8730-B5E6B4858E0B}" destId="{E3E49D0D-3A23-4728-A786-1602E7926E1B}" srcOrd="9" destOrd="0" parTransId="{B131AD0C-D93E-4FB0-A39E-678757B0C583}" sibTransId="{6916074B-C2E7-48E6-82C1-8C83E7367A90}"/>
    <dgm:cxn modelId="{94E572B9-F26D-4545-9AA3-D22333A47F46}" type="presOf" srcId="{DE47F62E-C458-46D7-8854-3750190B6900}" destId="{496CDEFC-6471-49A9-A589-950D6B60C24D}" srcOrd="0" destOrd="0" presId="urn:microsoft.com/office/officeart/2008/layout/LinedList"/>
    <dgm:cxn modelId="{AB2D67C6-4060-4291-8186-A288B8EC59FF}" type="presOf" srcId="{C6C8A365-7A5F-409D-8730-B5E6B4858E0B}" destId="{69F218BE-76F8-4BF0-8866-D0DB9625209A}" srcOrd="0" destOrd="0" presId="urn:microsoft.com/office/officeart/2008/layout/LinedList"/>
    <dgm:cxn modelId="{3267A8DD-6263-4937-8474-2B907398E58C}" type="presOf" srcId="{7BD36C9E-75B7-4889-965D-747EDBF30D5C}" destId="{A9F25B6A-C69A-4607-B98A-EE6F19007846}" srcOrd="0" destOrd="0" presId="urn:microsoft.com/office/officeart/2008/layout/LinedList"/>
    <dgm:cxn modelId="{C1B9B2E0-D317-48FF-993D-B70533FE3211}" srcId="{C6C8A365-7A5F-409D-8730-B5E6B4858E0B}" destId="{0D2E3879-A8E5-47A4-ACFF-36E28A3D054A}" srcOrd="4" destOrd="0" parTransId="{3DB923AB-A5AB-4397-8229-351846CBB23F}" sibTransId="{A59CC38E-6791-4751-AE40-2DF8344DC501}"/>
    <dgm:cxn modelId="{2E8517E9-B794-40C9-84BB-49E92086708F}" type="presOf" srcId="{2C1288B0-3946-47EA-A796-BDC8E4209797}" destId="{87AAF434-20B8-49A6-A93A-A8A4A4746BD0}" srcOrd="0" destOrd="0" presId="urn:microsoft.com/office/officeart/2008/layout/LinedList"/>
    <dgm:cxn modelId="{CE3877F4-F323-4D22-A1C2-878C66BA7491}" type="presOf" srcId="{E3E49D0D-3A23-4728-A786-1602E7926E1B}" destId="{BE4FE842-D6FF-471B-A70F-AD7DD4466BB8}" srcOrd="0" destOrd="0" presId="urn:microsoft.com/office/officeart/2008/layout/LinedList"/>
    <dgm:cxn modelId="{C7FDA2FC-41A9-4D04-B30B-01263D5665C5}" srcId="{C6C8A365-7A5F-409D-8730-B5E6B4858E0B}" destId="{2C1288B0-3946-47EA-A796-BDC8E4209797}" srcOrd="1" destOrd="0" parTransId="{063F6CF6-4C09-49C2-8590-96028AEB1985}" sibTransId="{0928DDC1-306B-48B9-8EBE-9ED617948514}"/>
    <dgm:cxn modelId="{EBBE5BF9-01E0-4688-A9D1-E4BB6DA20D07}" type="presParOf" srcId="{69F218BE-76F8-4BF0-8866-D0DB9625209A}" destId="{8BF428EE-E9E9-4238-B538-1FB002D33140}" srcOrd="0" destOrd="0" presId="urn:microsoft.com/office/officeart/2008/layout/LinedList"/>
    <dgm:cxn modelId="{9A3B0515-6C1A-4904-9F02-47FB14CEBD71}" type="presParOf" srcId="{69F218BE-76F8-4BF0-8866-D0DB9625209A}" destId="{EC44822A-1E7C-48F5-9C68-92A7F0CBEB5D}" srcOrd="1" destOrd="0" presId="urn:microsoft.com/office/officeart/2008/layout/LinedList"/>
    <dgm:cxn modelId="{33C100B5-BC79-426D-8591-1AB98ECCF73B}" type="presParOf" srcId="{EC44822A-1E7C-48F5-9C68-92A7F0CBEB5D}" destId="{8E076F31-2E38-400D-B2EB-289E2CE2EFD6}" srcOrd="0" destOrd="0" presId="urn:microsoft.com/office/officeart/2008/layout/LinedList"/>
    <dgm:cxn modelId="{4A238F9F-50FC-4720-BC4C-2AEE2D3C5698}" type="presParOf" srcId="{EC44822A-1E7C-48F5-9C68-92A7F0CBEB5D}" destId="{5B205BC0-99F1-4B88-A091-FF5422EF1073}" srcOrd="1" destOrd="0" presId="urn:microsoft.com/office/officeart/2008/layout/LinedList"/>
    <dgm:cxn modelId="{DBABAD1F-3445-4AB1-BB71-6F2A55F6EA5E}" type="presParOf" srcId="{69F218BE-76F8-4BF0-8866-D0DB9625209A}" destId="{DCEB3874-0837-4D2A-858C-2A99AD0E7CAF}" srcOrd="2" destOrd="0" presId="urn:microsoft.com/office/officeart/2008/layout/LinedList"/>
    <dgm:cxn modelId="{46E6B81B-A8FC-46B5-BC85-6BF54B29AE2A}" type="presParOf" srcId="{69F218BE-76F8-4BF0-8866-D0DB9625209A}" destId="{362F90B5-566F-4AF6-98B5-3C45D3726DFF}" srcOrd="3" destOrd="0" presId="urn:microsoft.com/office/officeart/2008/layout/LinedList"/>
    <dgm:cxn modelId="{82E8B0B8-372D-49D7-8544-FF7EA808F4BF}" type="presParOf" srcId="{362F90B5-566F-4AF6-98B5-3C45D3726DFF}" destId="{87AAF434-20B8-49A6-A93A-A8A4A4746BD0}" srcOrd="0" destOrd="0" presId="urn:microsoft.com/office/officeart/2008/layout/LinedList"/>
    <dgm:cxn modelId="{E16D9EC7-AA61-443E-B542-B83F50C9DDCF}" type="presParOf" srcId="{362F90B5-566F-4AF6-98B5-3C45D3726DFF}" destId="{74BF8CEC-F203-4844-9E11-610C33004891}" srcOrd="1" destOrd="0" presId="urn:microsoft.com/office/officeart/2008/layout/LinedList"/>
    <dgm:cxn modelId="{5ED90C3B-063E-4C2C-B880-D6B59AD5E84B}" type="presParOf" srcId="{69F218BE-76F8-4BF0-8866-D0DB9625209A}" destId="{DD715C3F-CFDE-4040-AB77-CC0A856B5710}" srcOrd="4" destOrd="0" presId="urn:microsoft.com/office/officeart/2008/layout/LinedList"/>
    <dgm:cxn modelId="{38C02D89-E1F4-4C5C-AECC-71794AADC931}" type="presParOf" srcId="{69F218BE-76F8-4BF0-8866-D0DB9625209A}" destId="{E661892D-C7BE-4656-85FE-4942064C5563}" srcOrd="5" destOrd="0" presId="urn:microsoft.com/office/officeart/2008/layout/LinedList"/>
    <dgm:cxn modelId="{300CCB70-3E8B-467E-9A10-AC5CD0FB28DA}" type="presParOf" srcId="{E661892D-C7BE-4656-85FE-4942064C5563}" destId="{1452D175-22EA-4476-BA2F-594814E19C52}" srcOrd="0" destOrd="0" presId="urn:microsoft.com/office/officeart/2008/layout/LinedList"/>
    <dgm:cxn modelId="{6292F86D-F657-433A-95ED-28A30949419B}" type="presParOf" srcId="{E661892D-C7BE-4656-85FE-4942064C5563}" destId="{83F8C8E3-0617-4C3B-A473-BB5C29432317}" srcOrd="1" destOrd="0" presId="urn:microsoft.com/office/officeart/2008/layout/LinedList"/>
    <dgm:cxn modelId="{0B4A1A35-D2FF-4100-837E-F3AEAEB9EC43}" type="presParOf" srcId="{69F218BE-76F8-4BF0-8866-D0DB9625209A}" destId="{BE7DA1BF-BB33-4DCC-84D4-19D53545A5BE}" srcOrd="6" destOrd="0" presId="urn:microsoft.com/office/officeart/2008/layout/LinedList"/>
    <dgm:cxn modelId="{FF2323BE-27F4-4975-BA23-DD234529A725}" type="presParOf" srcId="{69F218BE-76F8-4BF0-8866-D0DB9625209A}" destId="{340AE170-FD61-44B0-9B8F-A2F76042213B}" srcOrd="7" destOrd="0" presId="urn:microsoft.com/office/officeart/2008/layout/LinedList"/>
    <dgm:cxn modelId="{7F70DDD5-8928-4114-8C64-4FBE83F96AD0}" type="presParOf" srcId="{340AE170-FD61-44B0-9B8F-A2F76042213B}" destId="{63B6FE1C-1C5C-4EA0-BDDA-8225BE357826}" srcOrd="0" destOrd="0" presId="urn:microsoft.com/office/officeart/2008/layout/LinedList"/>
    <dgm:cxn modelId="{8B09275B-52F8-463B-92F2-AB98C77A99E9}" type="presParOf" srcId="{340AE170-FD61-44B0-9B8F-A2F76042213B}" destId="{00EC57D8-AF67-41EC-B226-AF9843799411}" srcOrd="1" destOrd="0" presId="urn:microsoft.com/office/officeart/2008/layout/LinedList"/>
    <dgm:cxn modelId="{3ED9E7AE-1391-47E0-97BC-67CFC246C225}" type="presParOf" srcId="{69F218BE-76F8-4BF0-8866-D0DB9625209A}" destId="{E8E1758C-FCC5-4445-B1D2-33066A8D89F7}" srcOrd="8" destOrd="0" presId="urn:microsoft.com/office/officeart/2008/layout/LinedList"/>
    <dgm:cxn modelId="{DCB52058-C991-4339-9A62-A25CB986A366}" type="presParOf" srcId="{69F218BE-76F8-4BF0-8866-D0DB9625209A}" destId="{58D084A1-3492-459B-8618-B3DF6765F844}" srcOrd="9" destOrd="0" presId="urn:microsoft.com/office/officeart/2008/layout/LinedList"/>
    <dgm:cxn modelId="{1C3BB0C9-B18A-4DC5-B591-5B4047F3E917}" type="presParOf" srcId="{58D084A1-3492-459B-8618-B3DF6765F844}" destId="{680A7E15-8ACF-4B49-AFCD-A882007FA7AA}" srcOrd="0" destOrd="0" presId="urn:microsoft.com/office/officeart/2008/layout/LinedList"/>
    <dgm:cxn modelId="{3F28281A-E701-43F6-950A-9B547DF6C861}" type="presParOf" srcId="{58D084A1-3492-459B-8618-B3DF6765F844}" destId="{A5ACADB5-313C-4FE7-941B-A0C056D7C9D6}" srcOrd="1" destOrd="0" presId="urn:microsoft.com/office/officeart/2008/layout/LinedList"/>
    <dgm:cxn modelId="{E6EEC28D-B9C8-4BE2-92ED-9540D6126C1C}" type="presParOf" srcId="{69F218BE-76F8-4BF0-8866-D0DB9625209A}" destId="{0542F789-5003-4877-A611-DB9F4A3693F5}" srcOrd="10" destOrd="0" presId="urn:microsoft.com/office/officeart/2008/layout/LinedList"/>
    <dgm:cxn modelId="{B1AB316F-05D3-4896-B512-25A52824D46C}" type="presParOf" srcId="{69F218BE-76F8-4BF0-8866-D0DB9625209A}" destId="{952DB73D-6690-498B-83F9-52F15989F13A}" srcOrd="11" destOrd="0" presId="urn:microsoft.com/office/officeart/2008/layout/LinedList"/>
    <dgm:cxn modelId="{9989DB98-161A-4368-8E52-6DFD27BA08B5}" type="presParOf" srcId="{952DB73D-6690-498B-83F9-52F15989F13A}" destId="{A9F25B6A-C69A-4607-B98A-EE6F19007846}" srcOrd="0" destOrd="0" presId="urn:microsoft.com/office/officeart/2008/layout/LinedList"/>
    <dgm:cxn modelId="{5023F278-903D-4EC5-A44F-E200E7DC5B39}" type="presParOf" srcId="{952DB73D-6690-498B-83F9-52F15989F13A}" destId="{8ACAE381-FA2B-4C78-AAFD-8C3C086215F8}" srcOrd="1" destOrd="0" presId="urn:microsoft.com/office/officeart/2008/layout/LinedList"/>
    <dgm:cxn modelId="{9E99D2E7-7252-4966-8EE7-CC363A1AA5DE}" type="presParOf" srcId="{69F218BE-76F8-4BF0-8866-D0DB9625209A}" destId="{1CE0A9AD-8E18-4043-A467-82B58584B8C9}" srcOrd="12" destOrd="0" presId="urn:microsoft.com/office/officeart/2008/layout/LinedList"/>
    <dgm:cxn modelId="{84AEA54A-6110-4F72-9DA0-581A7AE72B4B}" type="presParOf" srcId="{69F218BE-76F8-4BF0-8866-D0DB9625209A}" destId="{3C9DD699-327C-40A8-B7BD-B96AECBF5138}" srcOrd="13" destOrd="0" presId="urn:microsoft.com/office/officeart/2008/layout/LinedList"/>
    <dgm:cxn modelId="{70990C19-0214-4181-94BA-24735C018CD2}" type="presParOf" srcId="{3C9DD699-327C-40A8-B7BD-B96AECBF5138}" destId="{247B5B40-2822-498C-B941-53EF00A04744}" srcOrd="0" destOrd="0" presId="urn:microsoft.com/office/officeart/2008/layout/LinedList"/>
    <dgm:cxn modelId="{B21BC136-9CDD-431F-85AA-30F970120F61}" type="presParOf" srcId="{3C9DD699-327C-40A8-B7BD-B96AECBF5138}" destId="{E1A9FA2B-915B-4FD2-9FC0-021E43A7E84B}" srcOrd="1" destOrd="0" presId="urn:microsoft.com/office/officeart/2008/layout/LinedList"/>
    <dgm:cxn modelId="{1E008614-3FAC-4F71-B546-7234540061F7}" type="presParOf" srcId="{69F218BE-76F8-4BF0-8866-D0DB9625209A}" destId="{AC8CF8D7-2026-4261-ABB2-A66340B58AF5}" srcOrd="14" destOrd="0" presId="urn:microsoft.com/office/officeart/2008/layout/LinedList"/>
    <dgm:cxn modelId="{A2C5A806-69EB-41A7-8E45-5D61B96F097E}" type="presParOf" srcId="{69F218BE-76F8-4BF0-8866-D0DB9625209A}" destId="{6BBEADB8-730D-4693-9A2C-9752F5D7310E}" srcOrd="15" destOrd="0" presId="urn:microsoft.com/office/officeart/2008/layout/LinedList"/>
    <dgm:cxn modelId="{D7679C95-AB8F-4568-B69C-B286944EFC16}" type="presParOf" srcId="{6BBEADB8-730D-4693-9A2C-9752F5D7310E}" destId="{5F4ACB4A-3961-4624-B32B-39B493849EAD}" srcOrd="0" destOrd="0" presId="urn:microsoft.com/office/officeart/2008/layout/LinedList"/>
    <dgm:cxn modelId="{82BF9F32-4150-47F0-BBF3-E7934E5E6243}" type="presParOf" srcId="{6BBEADB8-730D-4693-9A2C-9752F5D7310E}" destId="{53F2D903-EB10-413F-BFC1-491D003D7647}" srcOrd="1" destOrd="0" presId="urn:microsoft.com/office/officeart/2008/layout/LinedList"/>
    <dgm:cxn modelId="{C9C6DFA9-2BEE-412A-AAEE-5A0C29E5641D}" type="presParOf" srcId="{69F218BE-76F8-4BF0-8866-D0DB9625209A}" destId="{56994F11-654A-49F9-97E1-00AEF0FD8BEB}" srcOrd="16" destOrd="0" presId="urn:microsoft.com/office/officeart/2008/layout/LinedList"/>
    <dgm:cxn modelId="{78268840-6E3E-4717-A4B3-F865988B279F}" type="presParOf" srcId="{69F218BE-76F8-4BF0-8866-D0DB9625209A}" destId="{AB8DBC49-A2BA-40F0-B8FE-1CA1653496ED}" srcOrd="17" destOrd="0" presId="urn:microsoft.com/office/officeart/2008/layout/LinedList"/>
    <dgm:cxn modelId="{6516AE24-D403-41E1-8A4E-2AC71B90C7A2}" type="presParOf" srcId="{AB8DBC49-A2BA-40F0-B8FE-1CA1653496ED}" destId="{496CDEFC-6471-49A9-A589-950D6B60C24D}" srcOrd="0" destOrd="0" presId="urn:microsoft.com/office/officeart/2008/layout/LinedList"/>
    <dgm:cxn modelId="{0B3C8C4E-4246-4562-87D5-CD1ADD010FA3}" type="presParOf" srcId="{AB8DBC49-A2BA-40F0-B8FE-1CA1653496ED}" destId="{7A90E335-64B6-472C-A4CD-9BAC553D1031}" srcOrd="1" destOrd="0" presId="urn:microsoft.com/office/officeart/2008/layout/LinedList"/>
    <dgm:cxn modelId="{5381EC54-AAC2-4CCC-96FF-701AD0FC79AC}" type="presParOf" srcId="{69F218BE-76F8-4BF0-8866-D0DB9625209A}" destId="{05725BEB-FF93-482B-8BB7-E41F6D69D3EE}" srcOrd="18" destOrd="0" presId="urn:microsoft.com/office/officeart/2008/layout/LinedList"/>
    <dgm:cxn modelId="{627ABF5F-450F-4C0B-A9D9-4942D0C4A5F2}" type="presParOf" srcId="{69F218BE-76F8-4BF0-8866-D0DB9625209A}" destId="{E5811E77-FAB5-489A-BEB2-2EFAB8D1BF4B}" srcOrd="19" destOrd="0" presId="urn:microsoft.com/office/officeart/2008/layout/LinedList"/>
    <dgm:cxn modelId="{634002B1-A993-4089-A860-42444B8BCC46}" type="presParOf" srcId="{E5811E77-FAB5-489A-BEB2-2EFAB8D1BF4B}" destId="{BE4FE842-D6FF-471B-A70F-AD7DD4466BB8}" srcOrd="0" destOrd="0" presId="urn:microsoft.com/office/officeart/2008/layout/LinedList"/>
    <dgm:cxn modelId="{3E2FB338-8B12-4606-AC86-9A6FB54FC501}" type="presParOf" srcId="{E5811E77-FAB5-489A-BEB2-2EFAB8D1BF4B}" destId="{48A8F86C-4F54-4CF2-9F2C-82BBE786FDF6}" srcOrd="1" destOrd="0" presId="urn:microsoft.com/office/officeart/2008/layout/LinedList"/>
    <dgm:cxn modelId="{918F2563-3B6F-49B1-BEE7-E5912B9EE3D0}" type="presParOf" srcId="{69F218BE-76F8-4BF0-8866-D0DB9625209A}" destId="{36978D94-39AF-401F-8B3B-52E97CAA1079}" srcOrd="20" destOrd="0" presId="urn:microsoft.com/office/officeart/2008/layout/LinedList"/>
    <dgm:cxn modelId="{A20EE97D-DD6D-4FFF-85D3-E54B15177770}" type="presParOf" srcId="{69F218BE-76F8-4BF0-8866-D0DB9625209A}" destId="{EB41BC20-A0F9-4E07-9A72-B3562C1A79B1}" srcOrd="21" destOrd="0" presId="urn:microsoft.com/office/officeart/2008/layout/LinedList"/>
    <dgm:cxn modelId="{6FA7D9FF-5014-4ED1-B108-0E71DFA9E132}" type="presParOf" srcId="{EB41BC20-A0F9-4E07-9A72-B3562C1A79B1}" destId="{B77BECE9-D476-463E-9DAA-436E283CBFC0}" srcOrd="0" destOrd="0" presId="urn:microsoft.com/office/officeart/2008/layout/LinedList"/>
    <dgm:cxn modelId="{0FCBEF11-3704-434B-9E9B-AAD1451A9197}" type="presParOf" srcId="{EB41BC20-A0F9-4E07-9A72-B3562C1A79B1}" destId="{66D8AC2B-DCB8-42D5-9349-BBF713C451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1E75E-2D7B-4BC2-B5BB-746E0A7306D8}">
      <dsp:nvSpPr>
        <dsp:cNvPr id="0" name=""/>
        <dsp:cNvSpPr/>
      </dsp:nvSpPr>
      <dsp:spPr>
        <a:xfrm>
          <a:off x="3989110" y="3009541"/>
          <a:ext cx="2186343" cy="141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>
              <a:latin typeface="Times New Roman" pitchFamily="18" charset="0"/>
              <a:cs typeface="Times New Roman" pitchFamily="18" charset="0"/>
            </a:rPr>
            <a:t>доступ до нових технологій, участь у НДДКР</a:t>
          </a: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4676124" y="3394715"/>
        <a:ext cx="1468218" cy="999969"/>
      </dsp:txXfrm>
    </dsp:sp>
    <dsp:sp modelId="{9DC75593-82AE-445B-9D19-33E29DCDC3C2}">
      <dsp:nvSpPr>
        <dsp:cNvPr id="0" name=""/>
        <dsp:cNvSpPr/>
      </dsp:nvSpPr>
      <dsp:spPr>
        <a:xfrm>
          <a:off x="421918" y="3009541"/>
          <a:ext cx="2186343" cy="141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Times New Roman" pitchFamily="18" charset="0"/>
              <a:cs typeface="Times New Roman" pitchFamily="18" charset="0"/>
            </a:rPr>
            <a:t>участь у стратегіях БНП, інвестиційні кошти держави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029" y="3394715"/>
        <a:ext cx="1468218" cy="999969"/>
      </dsp:txXfrm>
    </dsp:sp>
    <dsp:sp modelId="{7218E4F1-E5C9-405D-86F5-C4652DB1FEA4}">
      <dsp:nvSpPr>
        <dsp:cNvPr id="0" name=""/>
        <dsp:cNvSpPr/>
      </dsp:nvSpPr>
      <dsp:spPr>
        <a:xfrm>
          <a:off x="3989110" y="0"/>
          <a:ext cx="2186343" cy="141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>
              <a:latin typeface="Times New Roman" pitchFamily="18" charset="0"/>
              <a:cs typeface="Times New Roman" pitchFamily="18" charset="0"/>
            </a:rPr>
            <a:t>додаткові надходження, додаткові капіталовкладення</a:t>
          </a: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4676124" y="31111"/>
        <a:ext cx="1468218" cy="999969"/>
      </dsp:txXfrm>
    </dsp:sp>
    <dsp:sp modelId="{63FDFAB0-8386-4ACF-90F6-8E94BA4FB1E3}">
      <dsp:nvSpPr>
        <dsp:cNvPr id="0" name=""/>
        <dsp:cNvSpPr/>
      </dsp:nvSpPr>
      <dsp:spPr>
        <a:xfrm>
          <a:off x="421918" y="0"/>
          <a:ext cx="2186343" cy="141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>
              <a:latin typeface="Times New Roman" pitchFamily="18" charset="0"/>
              <a:cs typeface="Times New Roman" pitchFamily="18" charset="0"/>
            </a:rPr>
            <a:t>прогресивна зміна структури економіки</a:t>
          </a: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453029" y="31111"/>
        <a:ext cx="1468218" cy="999969"/>
      </dsp:txXfrm>
    </dsp:sp>
    <dsp:sp modelId="{D887E695-52A8-4437-9D52-D42825DEEDBB}">
      <dsp:nvSpPr>
        <dsp:cNvPr id="0" name=""/>
        <dsp:cNvSpPr/>
      </dsp:nvSpPr>
      <dsp:spPr>
        <a:xfrm>
          <a:off x="1338058" y="252270"/>
          <a:ext cx="1916369" cy="19163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Times New Roman" pitchFamily="18" charset="0"/>
              <a:cs typeface="Times New Roman" pitchFamily="18" charset="0"/>
            </a:rPr>
            <a:t>сталий економічний розвиток</a:t>
          </a: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1899349" y="813561"/>
        <a:ext cx="1355078" cy="1355078"/>
      </dsp:txXfrm>
    </dsp:sp>
    <dsp:sp modelId="{E411CF75-6628-4D4E-8E80-760B685ED790}">
      <dsp:nvSpPr>
        <dsp:cNvPr id="0" name=""/>
        <dsp:cNvSpPr/>
      </dsp:nvSpPr>
      <dsp:spPr>
        <a:xfrm rot="5400000">
          <a:off x="3342943" y="252270"/>
          <a:ext cx="1916369" cy="19163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Times New Roman" pitchFamily="18" charset="0"/>
              <a:cs typeface="Times New Roman" pitchFamily="18" charset="0"/>
            </a:rPr>
            <a:t>стабільна соціально-економічна система</a:t>
          </a: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3342943" y="813561"/>
        <a:ext cx="1355078" cy="1355078"/>
      </dsp:txXfrm>
    </dsp:sp>
    <dsp:sp modelId="{6DF4F852-897C-400B-9BCE-D59AC086B024}">
      <dsp:nvSpPr>
        <dsp:cNvPr id="0" name=""/>
        <dsp:cNvSpPr/>
      </dsp:nvSpPr>
      <dsp:spPr>
        <a:xfrm rot="10800000">
          <a:off x="3342943" y="2257155"/>
          <a:ext cx="1916369" cy="19163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Times New Roman" pitchFamily="18" charset="0"/>
              <a:cs typeface="Times New Roman" pitchFamily="18" charset="0"/>
            </a:rPr>
            <a:t>розвиток нових технологій</a:t>
          </a: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342943" y="2257155"/>
        <a:ext cx="1355078" cy="1355078"/>
      </dsp:txXfrm>
    </dsp:sp>
    <dsp:sp modelId="{20E4BBC2-A1B0-4BEF-BDD1-38CF7DDC212D}">
      <dsp:nvSpPr>
        <dsp:cNvPr id="0" name=""/>
        <dsp:cNvSpPr/>
      </dsp:nvSpPr>
      <dsp:spPr>
        <a:xfrm rot="16200000">
          <a:off x="1338058" y="2257155"/>
          <a:ext cx="1916369" cy="19163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Times New Roman" pitchFamily="18" charset="0"/>
              <a:cs typeface="Times New Roman" pitchFamily="18" charset="0"/>
            </a:rPr>
            <a:t>конкурентоспроможність економіки</a:t>
          </a: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1899349" y="2257155"/>
        <a:ext cx="1355078" cy="1355078"/>
      </dsp:txXfrm>
    </dsp:sp>
    <dsp:sp modelId="{E0FD71F7-2576-477C-9ABA-90B4E6180F44}">
      <dsp:nvSpPr>
        <dsp:cNvPr id="0" name=""/>
        <dsp:cNvSpPr/>
      </dsp:nvSpPr>
      <dsp:spPr>
        <a:xfrm>
          <a:off x="2967857" y="1814576"/>
          <a:ext cx="661656" cy="57535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F459D-A56D-4D24-8A50-15F787686946}">
      <dsp:nvSpPr>
        <dsp:cNvPr id="0" name=""/>
        <dsp:cNvSpPr/>
      </dsp:nvSpPr>
      <dsp:spPr>
        <a:xfrm rot="10800000">
          <a:off x="2967857" y="2035866"/>
          <a:ext cx="661656" cy="57535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06EA2-1755-4588-9675-7A2F172FA400}">
      <dsp:nvSpPr>
        <dsp:cNvPr id="0" name=""/>
        <dsp:cNvSpPr/>
      </dsp:nvSpPr>
      <dsp:spPr>
        <a:xfrm>
          <a:off x="0" y="45893"/>
          <a:ext cx="10393344" cy="838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Гуманізація технологій</a:t>
          </a:r>
          <a:endParaRPr lang="en-US" sz="2100" kern="1200"/>
        </a:p>
      </dsp:txBody>
      <dsp:txXfrm>
        <a:off x="40930" y="86823"/>
        <a:ext cx="10311484" cy="756591"/>
      </dsp:txXfrm>
    </dsp:sp>
    <dsp:sp modelId="{1981CCD1-FAC3-49A6-AB60-8D1F0A60477D}">
      <dsp:nvSpPr>
        <dsp:cNvPr id="0" name=""/>
        <dsp:cNvSpPr/>
      </dsp:nvSpPr>
      <dsp:spPr>
        <a:xfrm>
          <a:off x="0" y="944824"/>
          <a:ext cx="10393344" cy="838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Екологізація процессу виробництва</a:t>
          </a:r>
          <a:endParaRPr lang="en-US" sz="2100" kern="1200"/>
        </a:p>
      </dsp:txBody>
      <dsp:txXfrm>
        <a:off x="40930" y="985754"/>
        <a:ext cx="10311484" cy="756591"/>
      </dsp:txXfrm>
    </dsp:sp>
    <dsp:sp modelId="{F7C5CEB6-7AA7-41DC-BC9A-5D12F75B0E95}">
      <dsp:nvSpPr>
        <dsp:cNvPr id="0" name=""/>
        <dsp:cNvSpPr/>
      </dsp:nvSpPr>
      <dsp:spPr>
        <a:xfrm>
          <a:off x="0" y="1843755"/>
          <a:ext cx="10393344" cy="838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Формування глобального технологічного простору</a:t>
          </a:r>
          <a:endParaRPr lang="en-US" sz="2100" kern="1200"/>
        </a:p>
      </dsp:txBody>
      <dsp:txXfrm>
        <a:off x="40930" y="1884685"/>
        <a:ext cx="10311484" cy="756591"/>
      </dsp:txXfrm>
    </dsp:sp>
    <dsp:sp modelId="{877B8DEA-41C9-4E09-A1DC-93777B4F8773}">
      <dsp:nvSpPr>
        <dsp:cNvPr id="0" name=""/>
        <dsp:cNvSpPr/>
      </dsp:nvSpPr>
      <dsp:spPr>
        <a:xfrm>
          <a:off x="0" y="2742687"/>
          <a:ext cx="10393344" cy="838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Зменшення тривалості життєвого циклу поколінь техніки</a:t>
          </a:r>
          <a:endParaRPr lang="en-US" sz="2100" kern="1200"/>
        </a:p>
      </dsp:txBody>
      <dsp:txXfrm>
        <a:off x="40930" y="2783617"/>
        <a:ext cx="10311484" cy="756591"/>
      </dsp:txXfrm>
    </dsp:sp>
    <dsp:sp modelId="{06FFE7FC-ACED-4CE0-B042-6D990B0A4A34}">
      <dsp:nvSpPr>
        <dsp:cNvPr id="0" name=""/>
        <dsp:cNvSpPr/>
      </dsp:nvSpPr>
      <dsp:spPr>
        <a:xfrm>
          <a:off x="0" y="3641618"/>
          <a:ext cx="10393344" cy="838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Зближення темпів та рівнів розвитку інноваційно-технологічного розвитку галузей та країн</a:t>
          </a:r>
          <a:endParaRPr lang="en-US" sz="2100" kern="1200" dirty="0"/>
        </a:p>
      </dsp:txBody>
      <dsp:txXfrm>
        <a:off x="40930" y="3682548"/>
        <a:ext cx="10311484" cy="756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739E-FEC1-4E27-A201-0B3C89106D9F}">
      <dsp:nvSpPr>
        <dsp:cNvPr id="0" name=""/>
        <dsp:cNvSpPr/>
      </dsp:nvSpPr>
      <dsp:spPr>
        <a:xfrm>
          <a:off x="0" y="74496"/>
          <a:ext cx="10972800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/>
            <a:t>високотехнологічні (</a:t>
          </a:r>
          <a:r>
            <a:rPr lang="uk-UA" sz="2600" b="1" kern="1200" dirty="0" err="1"/>
            <a:t>high-technology</a:t>
          </a:r>
          <a:r>
            <a:rPr lang="uk-UA" sz="2600" b="1" kern="1200" dirty="0"/>
            <a:t> </a:t>
          </a:r>
          <a:r>
            <a:rPr lang="uk-UA" sz="2600" b="1" kern="1200" dirty="0" err="1"/>
            <a:t>industruies</a:t>
          </a:r>
          <a:r>
            <a:rPr lang="uk-UA" sz="2600" b="1" kern="1200" dirty="0"/>
            <a:t>) галузі</a:t>
          </a:r>
          <a:endParaRPr lang="en-US" sz="2600" kern="1200" dirty="0"/>
        </a:p>
      </dsp:txBody>
      <dsp:txXfrm>
        <a:off x="50675" y="125171"/>
        <a:ext cx="10871450" cy="936732"/>
      </dsp:txXfrm>
    </dsp:sp>
    <dsp:sp modelId="{3F522758-C6A0-4B3B-BE46-76EA4A2ED0DA}">
      <dsp:nvSpPr>
        <dsp:cNvPr id="0" name=""/>
        <dsp:cNvSpPr/>
      </dsp:nvSpPr>
      <dsp:spPr>
        <a:xfrm>
          <a:off x="0" y="1187459"/>
          <a:ext cx="10972800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середньо-високотехнологічні (medium-high technology industruies) галузі</a:t>
          </a:r>
          <a:endParaRPr lang="en-US" sz="2600" kern="1200"/>
        </a:p>
      </dsp:txBody>
      <dsp:txXfrm>
        <a:off x="50675" y="1238134"/>
        <a:ext cx="10871450" cy="936732"/>
      </dsp:txXfrm>
    </dsp:sp>
    <dsp:sp modelId="{5514251C-D9AD-4252-BE20-BDEB1A631166}">
      <dsp:nvSpPr>
        <dsp:cNvPr id="0" name=""/>
        <dsp:cNvSpPr/>
      </dsp:nvSpPr>
      <dsp:spPr>
        <a:xfrm>
          <a:off x="0" y="2300421"/>
          <a:ext cx="10972800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середньо-низькотехнологічні (medium-low technology industruies) галузі</a:t>
          </a:r>
          <a:endParaRPr lang="en-US" sz="2600" kern="1200"/>
        </a:p>
      </dsp:txBody>
      <dsp:txXfrm>
        <a:off x="50675" y="2351096"/>
        <a:ext cx="10871450" cy="936732"/>
      </dsp:txXfrm>
    </dsp:sp>
    <dsp:sp modelId="{51175FF8-1205-418A-AB16-E81E895ECF12}">
      <dsp:nvSpPr>
        <dsp:cNvPr id="0" name=""/>
        <dsp:cNvSpPr/>
      </dsp:nvSpPr>
      <dsp:spPr>
        <a:xfrm>
          <a:off x="0" y="3413384"/>
          <a:ext cx="10972800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низькотехнологічні (low-technology industruies) галузі</a:t>
          </a:r>
          <a:endParaRPr lang="en-US" sz="2600" kern="1200"/>
        </a:p>
      </dsp:txBody>
      <dsp:txXfrm>
        <a:off x="50675" y="3464059"/>
        <a:ext cx="10871450" cy="936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C48F-C816-463D-86A2-4D60E05135AE}">
      <dsp:nvSpPr>
        <dsp:cNvPr id="0" name=""/>
        <dsp:cNvSpPr/>
      </dsp:nvSpPr>
      <dsp:spPr>
        <a:xfrm>
          <a:off x="1301" y="907788"/>
          <a:ext cx="4569960" cy="2901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BC8D7F-139B-4334-8992-65CDAD5200C0}">
      <dsp:nvSpPr>
        <dsp:cNvPr id="0" name=""/>
        <dsp:cNvSpPr/>
      </dsp:nvSpPr>
      <dsp:spPr>
        <a:xfrm>
          <a:off x="509075" y="1390172"/>
          <a:ext cx="4569960" cy="290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/>
            <a:t>Унікальні технології </a:t>
          </a:r>
          <a:r>
            <a:rPr lang="uk-UA" sz="2400" kern="1200"/>
            <a:t>- винаходи й інші науково-технічні розробки, захищені патентами або ті, що мають ноу-хау, що унеможливлює їхнє використання конкуруючими організаціями</a:t>
          </a:r>
          <a:endParaRPr lang="en-US" sz="2400" kern="1200"/>
        </a:p>
      </dsp:txBody>
      <dsp:txXfrm>
        <a:off x="594069" y="1475166"/>
        <a:ext cx="4399972" cy="2731936"/>
      </dsp:txXfrm>
    </dsp:sp>
    <dsp:sp modelId="{1AB51582-3C7F-4D80-990E-EA4AFF5BD2CE}">
      <dsp:nvSpPr>
        <dsp:cNvPr id="0" name=""/>
        <dsp:cNvSpPr/>
      </dsp:nvSpPr>
      <dsp:spPr>
        <a:xfrm>
          <a:off x="5586809" y="907788"/>
          <a:ext cx="4569960" cy="2901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760AAD-C7E5-4E7D-9EA3-0221CAEBE2D5}">
      <dsp:nvSpPr>
        <dsp:cNvPr id="0" name=""/>
        <dsp:cNvSpPr/>
      </dsp:nvSpPr>
      <dsp:spPr>
        <a:xfrm>
          <a:off x="6094582" y="1390172"/>
          <a:ext cx="4569960" cy="290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/>
            <a:t>Прогресивні</a:t>
          </a:r>
          <a:r>
            <a:rPr lang="uk-UA" sz="2400" kern="1200"/>
            <a:t> розробки, що мають</a:t>
          </a:r>
          <a:r>
            <a:rPr lang="ru-RU" sz="2400" kern="1200"/>
            <a:t> </a:t>
          </a:r>
          <a:r>
            <a:rPr lang="uk-UA" sz="2400" kern="1200"/>
            <a:t>новизну й техніко-економічн</a:t>
          </a:r>
          <a:r>
            <a:rPr lang="ru-RU" sz="2400" kern="1200"/>
            <a:t>у </a:t>
          </a:r>
          <a:r>
            <a:rPr lang="uk-UA" sz="2400" kern="1200"/>
            <a:t>переваг</a:t>
          </a:r>
          <a:r>
            <a:rPr lang="ru-RU" sz="2400" kern="1200"/>
            <a:t>у у </a:t>
          </a:r>
          <a:r>
            <a:rPr lang="uk-UA" sz="2400" kern="1200"/>
            <a:t>порівнянні з технологіями-аналогами, використовуваними потенційними покупцями нової технології і їх конкурентами</a:t>
          </a:r>
          <a:endParaRPr lang="en-US" sz="2400" kern="1200"/>
        </a:p>
      </dsp:txBody>
      <dsp:txXfrm>
        <a:off x="6179576" y="1475166"/>
        <a:ext cx="4399972" cy="2731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BCA19-E662-452C-8BCD-0BE8AD9FB20F}">
      <dsp:nvSpPr>
        <dsp:cNvPr id="0" name=""/>
        <dsp:cNvSpPr/>
      </dsp:nvSpPr>
      <dsp:spPr>
        <a:xfrm>
          <a:off x="0" y="92474"/>
          <a:ext cx="10972800" cy="2518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1" i="1" kern="1200"/>
            <a:t>Традиційні технології </a:t>
          </a:r>
          <a:r>
            <a:rPr lang="uk-UA" sz="3500" kern="1200"/>
            <a:t>- розробки, що відображають середній рівень виробництва, досягнутий більшістю виробників продукції в даній галузі</a:t>
          </a:r>
          <a:endParaRPr lang="en-US" sz="3500" kern="1200"/>
        </a:p>
      </dsp:txBody>
      <dsp:txXfrm>
        <a:off x="122939" y="215413"/>
        <a:ext cx="10726922" cy="2272547"/>
      </dsp:txXfrm>
    </dsp:sp>
    <dsp:sp modelId="{9F83E7B9-0009-430F-9C5F-BF1B66ACF980}">
      <dsp:nvSpPr>
        <dsp:cNvPr id="0" name=""/>
        <dsp:cNvSpPr/>
      </dsp:nvSpPr>
      <dsp:spPr>
        <a:xfrm>
          <a:off x="0" y="2711699"/>
          <a:ext cx="10972800" cy="2518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1" i="1" kern="1200"/>
            <a:t>Морально застарілі технології</a:t>
          </a:r>
          <a:r>
            <a:rPr lang="uk-UA" sz="3500" kern="1200"/>
            <a:t>  - розробки, що не забезпечують виробництво продукції середньої якості й з техніко-економічними показниками, які досягають більшість виробників аналогічної продукції</a:t>
          </a:r>
          <a:endParaRPr lang="en-US" sz="3500" kern="1200"/>
        </a:p>
      </dsp:txBody>
      <dsp:txXfrm>
        <a:off x="122939" y="2834638"/>
        <a:ext cx="10726922" cy="22725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C48F-C816-463D-86A2-4D60E05135AE}">
      <dsp:nvSpPr>
        <dsp:cNvPr id="0" name=""/>
        <dsp:cNvSpPr/>
      </dsp:nvSpPr>
      <dsp:spPr>
        <a:xfrm>
          <a:off x="1301" y="907788"/>
          <a:ext cx="4569960" cy="2901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BC8D7F-139B-4334-8992-65CDAD5200C0}">
      <dsp:nvSpPr>
        <dsp:cNvPr id="0" name=""/>
        <dsp:cNvSpPr/>
      </dsp:nvSpPr>
      <dsp:spPr>
        <a:xfrm>
          <a:off x="509075" y="1390172"/>
          <a:ext cx="4569960" cy="290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RU" sz="1800" b="1" u="sng" kern="1200" dirty="0"/>
            <a:t>Форми</a:t>
          </a:r>
          <a:r>
            <a:rPr lang="uk-UA" altLang="ru-RU" sz="1800" b="1" kern="1200" dirty="0"/>
            <a:t> міжнародного комерційного трансферу технологій: </a:t>
          </a:r>
          <a:r>
            <a:rPr lang="uk-UA" altLang="ru-RU" sz="1800" kern="1200" dirty="0"/>
            <a:t>ліцензійні, патентні, з приводу передання ноу-хау, лізингу, копірайту, франчайзингу, створення зарубіжних філіалів ТНК і БНП і спільних підприємств, надання наукомістких послуг у сферах виробництва, обігу та управління, міжнародне науково-технічне співробітництво (кооперація, замовні роботи). </a:t>
          </a:r>
          <a:endParaRPr lang="en-US" sz="1800" kern="1200" dirty="0"/>
        </a:p>
      </dsp:txBody>
      <dsp:txXfrm>
        <a:off x="594069" y="1475166"/>
        <a:ext cx="4399972" cy="2731936"/>
      </dsp:txXfrm>
    </dsp:sp>
    <dsp:sp modelId="{1AB51582-3C7F-4D80-990E-EA4AFF5BD2CE}">
      <dsp:nvSpPr>
        <dsp:cNvPr id="0" name=""/>
        <dsp:cNvSpPr/>
      </dsp:nvSpPr>
      <dsp:spPr>
        <a:xfrm>
          <a:off x="5586809" y="907788"/>
          <a:ext cx="4569960" cy="2901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760AAD-C7E5-4E7D-9EA3-0221CAEBE2D5}">
      <dsp:nvSpPr>
        <dsp:cNvPr id="0" name=""/>
        <dsp:cNvSpPr/>
      </dsp:nvSpPr>
      <dsp:spPr>
        <a:xfrm>
          <a:off x="6094582" y="1390172"/>
          <a:ext cx="4569960" cy="290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RU" sz="1800" b="1" kern="1200" dirty="0"/>
            <a:t>Некомерційні </a:t>
          </a:r>
          <a:r>
            <a:rPr lang="uk-UA" altLang="ru-RU" sz="1800" b="1" u="sng" kern="1200" dirty="0"/>
            <a:t>форми</a:t>
          </a:r>
          <a:r>
            <a:rPr lang="uk-UA" altLang="ru-RU" sz="1800" b="1" kern="1200" dirty="0"/>
            <a:t> руху технологій</a:t>
          </a:r>
          <a:r>
            <a:rPr lang="uk-UA" altLang="ru-RU" sz="1800" kern="1200" dirty="0"/>
            <a:t> : міжнародне </a:t>
          </a:r>
          <a:r>
            <a:rPr lang="uk-UA" altLang="ru-RU" sz="1800" i="1" kern="1200" dirty="0"/>
            <a:t>технологічне сприяння (допомога)</a:t>
          </a:r>
          <a:endParaRPr lang="en-US" sz="1800" kern="1200" dirty="0"/>
        </a:p>
      </dsp:txBody>
      <dsp:txXfrm>
        <a:off x="6179576" y="1475166"/>
        <a:ext cx="4399972" cy="27319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82B78-868C-40A9-B4C5-9CCE55B11B67}">
      <dsp:nvSpPr>
        <dsp:cNvPr id="0" name=""/>
        <dsp:cNvSpPr/>
      </dsp:nvSpPr>
      <dsp:spPr>
        <a:xfrm>
          <a:off x="0" y="63381"/>
          <a:ext cx="10972800" cy="517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є альтернативою торгівлі, коли експорт товарної продукції, що виготовляється за даною технологією, неможливий через економічні або політичні обмеження;</a:t>
          </a:r>
          <a:endParaRPr lang="en-US" sz="1300" kern="1200"/>
        </a:p>
      </dsp:txBody>
      <dsp:txXfrm>
        <a:off x="25245" y="88626"/>
        <a:ext cx="10922310" cy="466650"/>
      </dsp:txXfrm>
    </dsp:sp>
    <dsp:sp modelId="{50494BB8-76B8-47EF-A155-1F4B3681751B}">
      <dsp:nvSpPr>
        <dsp:cNvPr id="0" name=""/>
        <dsp:cNvSpPr/>
      </dsp:nvSpPr>
      <dsp:spPr>
        <a:xfrm>
          <a:off x="0" y="617961"/>
          <a:ext cx="10972800" cy="517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передача технологій часто супроводжує  рух капіталу;</a:t>
          </a:r>
          <a:endParaRPr lang="en-US" sz="1300" kern="1200"/>
        </a:p>
      </dsp:txBody>
      <dsp:txXfrm>
        <a:off x="25245" y="643206"/>
        <a:ext cx="10922310" cy="466650"/>
      </dsp:txXfrm>
    </dsp:sp>
    <dsp:sp modelId="{75975C47-C0F5-40AF-AF25-69ABCFD2B6C7}">
      <dsp:nvSpPr>
        <dsp:cNvPr id="0" name=""/>
        <dsp:cNvSpPr/>
      </dsp:nvSpPr>
      <dsp:spPr>
        <a:xfrm>
          <a:off x="0" y="1172541"/>
          <a:ext cx="10972800" cy="517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всередині країни немає можливості або не вигідно застосувати або комерціалізувати технології</a:t>
          </a:r>
          <a:r>
            <a:rPr lang="en-US" sz="1300" kern="1200" dirty="0"/>
            <a:t>;</a:t>
          </a:r>
        </a:p>
      </dsp:txBody>
      <dsp:txXfrm>
        <a:off x="25245" y="1197786"/>
        <a:ext cx="10922310" cy="466650"/>
      </dsp:txXfrm>
    </dsp:sp>
    <dsp:sp modelId="{97374A39-47D6-41C3-A428-639A8EF0DF74}">
      <dsp:nvSpPr>
        <dsp:cNvPr id="0" name=""/>
        <dsp:cNvSpPr/>
      </dsp:nvSpPr>
      <dsp:spPr>
        <a:xfrm>
          <a:off x="0" y="1727121"/>
          <a:ext cx="10972800" cy="517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компенсує витрати на її розробку і може бути прибутковою операцією;</a:t>
          </a:r>
          <a:endParaRPr lang="en-US" sz="1300" kern="1200"/>
        </a:p>
      </dsp:txBody>
      <dsp:txXfrm>
        <a:off x="25245" y="1752366"/>
        <a:ext cx="10922310" cy="466650"/>
      </dsp:txXfrm>
    </dsp:sp>
    <dsp:sp modelId="{82B7550D-674F-4734-8286-6904C777D489}">
      <dsp:nvSpPr>
        <dsp:cNvPr id="0" name=""/>
        <dsp:cNvSpPr/>
      </dsp:nvSpPr>
      <dsp:spPr>
        <a:xfrm>
          <a:off x="0" y="2281701"/>
          <a:ext cx="10972800" cy="517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правовий захист дає змогу тимчасово зберегти комерційну таємницю та повні права на технологію;</a:t>
          </a:r>
          <a:endParaRPr lang="en-US" sz="1300" kern="1200"/>
        </a:p>
      </dsp:txBody>
      <dsp:txXfrm>
        <a:off x="25245" y="2306946"/>
        <a:ext cx="10922310" cy="466650"/>
      </dsp:txXfrm>
    </dsp:sp>
    <dsp:sp modelId="{BF5FF4A8-8459-40A8-85F8-DC92B0522242}">
      <dsp:nvSpPr>
        <dsp:cNvPr id="0" name=""/>
        <dsp:cNvSpPr/>
      </dsp:nvSpPr>
      <dsp:spPr>
        <a:xfrm>
          <a:off x="0" y="2836281"/>
          <a:ext cx="10972800" cy="517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пройшовши пік життєвого циклу у своїй країні, інновація прагне вийти на інші ринки з метою подальшого отримання надприбутків;</a:t>
          </a:r>
          <a:endParaRPr lang="en-US" sz="1300" kern="1200"/>
        </a:p>
      </dsp:txBody>
      <dsp:txXfrm>
        <a:off x="25245" y="2861526"/>
        <a:ext cx="10922310" cy="466650"/>
      </dsp:txXfrm>
    </dsp:sp>
    <dsp:sp modelId="{22BD0E06-F6BC-4992-8A14-12B575E91CBF}">
      <dsp:nvSpPr>
        <dsp:cNvPr id="0" name=""/>
        <dsp:cNvSpPr/>
      </dsp:nvSpPr>
      <dsp:spPr>
        <a:xfrm>
          <a:off x="0" y="3390861"/>
          <a:ext cx="10972800" cy="517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валютний ефект від реалізації технології на світовому ринку набагато вищий, ніж від експорту звичайних товарів;</a:t>
          </a:r>
          <a:endParaRPr lang="en-US" sz="1300" kern="1200"/>
        </a:p>
      </dsp:txBody>
      <dsp:txXfrm>
        <a:off x="25245" y="3416106"/>
        <a:ext cx="10922310" cy="466650"/>
      </dsp:txXfrm>
    </dsp:sp>
    <dsp:sp modelId="{FB53BC91-0790-46C1-9078-F42C29AF4AF0}">
      <dsp:nvSpPr>
        <dsp:cNvPr id="0" name=""/>
        <dsp:cNvSpPr/>
      </dsp:nvSpPr>
      <dsp:spPr>
        <a:xfrm>
          <a:off x="0" y="3945441"/>
          <a:ext cx="10972800" cy="517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дає можливість задовольнити широке коло економічних інтересів, що зовсім не замикаються на традиційному для будь-якого власника товару відшкодуванні вартості і зміни її форми.</a:t>
          </a:r>
          <a:endParaRPr lang="en-US" sz="1300" kern="1200"/>
        </a:p>
      </dsp:txBody>
      <dsp:txXfrm>
        <a:off x="25245" y="3970686"/>
        <a:ext cx="10922310" cy="4666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7C4FB-441B-450F-8656-E2E78CA94B8F}">
      <dsp:nvSpPr>
        <dsp:cNvPr id="0" name=""/>
        <dsp:cNvSpPr/>
      </dsp:nvSpPr>
      <dsp:spPr>
        <a:xfrm>
          <a:off x="0" y="125391"/>
          <a:ext cx="10972800" cy="442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/>
            <a:t>Комерційна:</a:t>
          </a:r>
          <a:endParaRPr lang="en-US" sz="1800" kern="1200"/>
        </a:p>
      </dsp:txBody>
      <dsp:txXfrm>
        <a:off x="21589" y="146980"/>
        <a:ext cx="10929622" cy="399082"/>
      </dsp:txXfrm>
    </dsp:sp>
    <dsp:sp modelId="{C580E19C-0030-4B1A-96E8-B8ED1312B7CF}">
      <dsp:nvSpPr>
        <dsp:cNvPr id="0" name=""/>
        <dsp:cNvSpPr/>
      </dsp:nvSpPr>
      <dsp:spPr>
        <a:xfrm>
          <a:off x="0" y="567651"/>
          <a:ext cx="10972800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передача на умовах ліцензійних угод прав користування винаходів і технічної документації: патенти, ноу-хау, торгові знаки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поставки машинного обладнання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технічна допомога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інжиніринг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експорт комплексного обладнання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підготовка і стажування спеціалістів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управлінські контракти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науково-технічне кооперування</a:t>
          </a:r>
          <a:endParaRPr lang="en-US" sz="1400" kern="1200" dirty="0"/>
        </a:p>
      </dsp:txBody>
      <dsp:txXfrm>
        <a:off x="0" y="567651"/>
        <a:ext cx="10972800" cy="1937520"/>
      </dsp:txXfrm>
    </dsp:sp>
    <dsp:sp modelId="{DF80CB36-76E5-468D-8798-BEC15B309A1F}">
      <dsp:nvSpPr>
        <dsp:cNvPr id="0" name=""/>
        <dsp:cNvSpPr/>
      </dsp:nvSpPr>
      <dsp:spPr>
        <a:xfrm>
          <a:off x="0" y="2505171"/>
          <a:ext cx="10972800" cy="442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/>
            <a:t>Некомерційна:</a:t>
          </a:r>
          <a:endParaRPr lang="en-US" sz="1800" kern="1200"/>
        </a:p>
      </dsp:txBody>
      <dsp:txXfrm>
        <a:off x="21589" y="2526760"/>
        <a:ext cx="10929622" cy="399082"/>
      </dsp:txXfrm>
    </dsp:sp>
    <dsp:sp modelId="{E122ED5B-9EE5-4FD1-A480-2DE5092AA370}">
      <dsp:nvSpPr>
        <dsp:cNvPr id="0" name=""/>
        <dsp:cNvSpPr/>
      </dsp:nvSpPr>
      <dsp:spPr>
        <a:xfrm>
          <a:off x="0" y="2947431"/>
          <a:ext cx="109728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науково-технічні публікації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виставки, ярмарки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обмін делегаціями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міграція спеціалістів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навчання студентів аспірантів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діяльність міжнародних організацій</a:t>
          </a:r>
          <a:endParaRPr lang="en-US" sz="1400" kern="1200" dirty="0"/>
        </a:p>
      </dsp:txBody>
      <dsp:txXfrm>
        <a:off x="0" y="2947431"/>
        <a:ext cx="10972800" cy="14531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28EE-E9E9-4238-B538-1FB002D33140}">
      <dsp:nvSpPr>
        <dsp:cNvPr id="0" name=""/>
        <dsp:cNvSpPr/>
      </dsp:nvSpPr>
      <dsp:spPr>
        <a:xfrm>
          <a:off x="0" y="2969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76F31-2E38-400D-B2EB-289E2CE2EFD6}">
      <dsp:nvSpPr>
        <dsp:cNvPr id="0" name=""/>
        <dsp:cNvSpPr/>
      </dsp:nvSpPr>
      <dsp:spPr>
        <a:xfrm>
          <a:off x="0" y="2969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У комерційно-правовому аспекті до найважливіших видів МНТЗ належать:</a:t>
          </a:r>
          <a:endParaRPr lang="en-US" sz="1500" kern="1200"/>
        </a:p>
      </dsp:txBody>
      <dsp:txXfrm>
        <a:off x="0" y="2969"/>
        <a:ext cx="10972800" cy="552342"/>
      </dsp:txXfrm>
    </dsp:sp>
    <dsp:sp modelId="{DCEB3874-0837-4D2A-858C-2A99AD0E7CAF}">
      <dsp:nvSpPr>
        <dsp:cNvPr id="0" name=""/>
        <dsp:cNvSpPr/>
      </dsp:nvSpPr>
      <dsp:spPr>
        <a:xfrm>
          <a:off x="0" y="555312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AF434-20B8-49A6-A93A-A8A4A4746BD0}">
      <dsp:nvSpPr>
        <dsp:cNvPr id="0" name=""/>
        <dsp:cNvSpPr/>
      </dsp:nvSpPr>
      <dsp:spPr>
        <a:xfrm>
          <a:off x="0" y="555312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Патентні відносини    </a:t>
          </a:r>
          <a:endParaRPr lang="en-US" sz="1500" kern="1200"/>
        </a:p>
      </dsp:txBody>
      <dsp:txXfrm>
        <a:off x="0" y="555312"/>
        <a:ext cx="10972800" cy="552342"/>
      </dsp:txXfrm>
    </dsp:sp>
    <dsp:sp modelId="{DD715C3F-CFDE-4040-AB77-CC0A856B5710}">
      <dsp:nvSpPr>
        <dsp:cNvPr id="0" name=""/>
        <dsp:cNvSpPr/>
      </dsp:nvSpPr>
      <dsp:spPr>
        <a:xfrm>
          <a:off x="0" y="1107655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2D175-22EA-4476-BA2F-594814E19C52}">
      <dsp:nvSpPr>
        <dsp:cNvPr id="0" name=""/>
        <dsp:cNvSpPr/>
      </dsp:nvSpPr>
      <dsp:spPr>
        <a:xfrm>
          <a:off x="0" y="1107655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Ліцензійні відносини  </a:t>
          </a:r>
          <a:endParaRPr lang="en-US" sz="1500" kern="1200"/>
        </a:p>
      </dsp:txBody>
      <dsp:txXfrm>
        <a:off x="0" y="1107655"/>
        <a:ext cx="10972800" cy="552342"/>
      </dsp:txXfrm>
    </dsp:sp>
    <dsp:sp modelId="{BE7DA1BF-BB33-4DCC-84D4-19D53545A5BE}">
      <dsp:nvSpPr>
        <dsp:cNvPr id="0" name=""/>
        <dsp:cNvSpPr/>
      </dsp:nvSpPr>
      <dsp:spPr>
        <a:xfrm>
          <a:off x="0" y="1659998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6FE1C-1C5C-4EA0-BDDA-8225BE357826}">
      <dsp:nvSpPr>
        <dsp:cNvPr id="0" name=""/>
        <dsp:cNvSpPr/>
      </dsp:nvSpPr>
      <dsp:spPr>
        <a:xfrm>
          <a:off x="0" y="1659998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Відносини з приводу “ноу-хау”</a:t>
          </a:r>
          <a:endParaRPr lang="en-US" sz="1500" kern="1200"/>
        </a:p>
      </dsp:txBody>
      <dsp:txXfrm>
        <a:off x="0" y="1659998"/>
        <a:ext cx="10972800" cy="552342"/>
      </dsp:txXfrm>
    </dsp:sp>
    <dsp:sp modelId="{E8E1758C-FCC5-4445-B1D2-33066A8D89F7}">
      <dsp:nvSpPr>
        <dsp:cNvPr id="0" name=""/>
        <dsp:cNvSpPr/>
      </dsp:nvSpPr>
      <dsp:spPr>
        <a:xfrm>
          <a:off x="0" y="2212341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A7E15-8ACF-4B49-AFCD-A882007FA7AA}">
      <dsp:nvSpPr>
        <dsp:cNvPr id="0" name=""/>
        <dsp:cNvSpPr/>
      </dsp:nvSpPr>
      <dsp:spPr>
        <a:xfrm>
          <a:off x="0" y="2212341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Інжиніринг</a:t>
          </a:r>
          <a:endParaRPr lang="en-US" sz="1500" kern="1200"/>
        </a:p>
      </dsp:txBody>
      <dsp:txXfrm>
        <a:off x="0" y="2212341"/>
        <a:ext cx="10972800" cy="552342"/>
      </dsp:txXfrm>
    </dsp:sp>
    <dsp:sp modelId="{0542F789-5003-4877-A611-DB9F4A3693F5}">
      <dsp:nvSpPr>
        <dsp:cNvPr id="0" name=""/>
        <dsp:cNvSpPr/>
      </dsp:nvSpPr>
      <dsp:spPr>
        <a:xfrm>
          <a:off x="0" y="2764684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25B6A-C69A-4607-B98A-EE6F19007846}">
      <dsp:nvSpPr>
        <dsp:cNvPr id="0" name=""/>
        <dsp:cNvSpPr/>
      </dsp:nvSpPr>
      <dsp:spPr>
        <a:xfrm>
          <a:off x="0" y="2764684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В організаційно-виробничому аспекті МНТЗ  класифікувати на:</a:t>
          </a:r>
          <a:endParaRPr lang="en-US" sz="1500" kern="1200"/>
        </a:p>
      </dsp:txBody>
      <dsp:txXfrm>
        <a:off x="0" y="2764684"/>
        <a:ext cx="10972800" cy="552342"/>
      </dsp:txXfrm>
    </dsp:sp>
    <dsp:sp modelId="{1CE0A9AD-8E18-4043-A467-82B58584B8C9}">
      <dsp:nvSpPr>
        <dsp:cNvPr id="0" name=""/>
        <dsp:cNvSpPr/>
      </dsp:nvSpPr>
      <dsp:spPr>
        <a:xfrm>
          <a:off x="0" y="3317027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B5B40-2822-498C-B941-53EF00A04744}">
      <dsp:nvSpPr>
        <dsp:cNvPr id="0" name=""/>
        <dsp:cNvSpPr/>
      </dsp:nvSpPr>
      <dsp:spPr>
        <a:xfrm>
          <a:off x="0" y="3317027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Обмін загальною науково-технічною інформацією, накопичення останньої в банках даних для спільного використання</a:t>
          </a:r>
          <a:endParaRPr lang="en-US" sz="1500" kern="1200"/>
        </a:p>
      </dsp:txBody>
      <dsp:txXfrm>
        <a:off x="0" y="3317027"/>
        <a:ext cx="10972800" cy="552342"/>
      </dsp:txXfrm>
    </dsp:sp>
    <dsp:sp modelId="{AC8CF8D7-2026-4261-ABB2-A66340B58AF5}">
      <dsp:nvSpPr>
        <dsp:cNvPr id="0" name=""/>
        <dsp:cNvSpPr/>
      </dsp:nvSpPr>
      <dsp:spPr>
        <a:xfrm>
          <a:off x="0" y="3869370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ACB4A-3961-4624-B32B-39B493849EAD}">
      <dsp:nvSpPr>
        <dsp:cNvPr id="0" name=""/>
        <dsp:cNvSpPr/>
      </dsp:nvSpPr>
      <dsp:spPr>
        <a:xfrm>
          <a:off x="0" y="3869370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Укладання і реалізація контрактних угод щодо проведення НДДКР контрагентом з наступною передачею всієї інформації і права розпорядження результатами розробок замовнику</a:t>
          </a:r>
          <a:endParaRPr lang="en-US" sz="1500" kern="1200" dirty="0"/>
        </a:p>
      </dsp:txBody>
      <dsp:txXfrm>
        <a:off x="0" y="3869370"/>
        <a:ext cx="10972800" cy="552342"/>
      </dsp:txXfrm>
    </dsp:sp>
    <dsp:sp modelId="{56994F11-654A-49F9-97E1-00AEF0FD8BEB}">
      <dsp:nvSpPr>
        <dsp:cNvPr id="0" name=""/>
        <dsp:cNvSpPr/>
      </dsp:nvSpPr>
      <dsp:spPr>
        <a:xfrm>
          <a:off x="0" y="4421713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CDEFC-6471-49A9-A589-950D6B60C24D}">
      <dsp:nvSpPr>
        <dsp:cNvPr id="0" name=""/>
        <dsp:cNvSpPr/>
      </dsp:nvSpPr>
      <dsp:spPr>
        <a:xfrm>
          <a:off x="0" y="4421713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Спільне проведення на основі прямих зв’язків партнерами з різних країн коопераційних НДДКР щодо конкретного винаходу з наступним спільним володінням патентом і правом надання ліцензії </a:t>
          </a:r>
          <a:endParaRPr lang="en-US" sz="1500" kern="1200"/>
        </a:p>
      </dsp:txBody>
      <dsp:txXfrm>
        <a:off x="0" y="4421713"/>
        <a:ext cx="10972800" cy="552342"/>
      </dsp:txXfrm>
    </dsp:sp>
    <dsp:sp modelId="{05725BEB-FF93-482B-8BB7-E41F6D69D3EE}">
      <dsp:nvSpPr>
        <dsp:cNvPr id="0" name=""/>
        <dsp:cNvSpPr/>
      </dsp:nvSpPr>
      <dsp:spPr>
        <a:xfrm>
          <a:off x="0" y="4974056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FE842-D6FF-471B-A70F-AD7DD4466BB8}">
      <dsp:nvSpPr>
        <dsp:cNvPr id="0" name=""/>
        <dsp:cNvSpPr/>
      </dsp:nvSpPr>
      <dsp:spPr>
        <a:xfrm>
          <a:off x="0" y="4974056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Здійснення міжнародних науково-технічних програм з розробки важливих спеціальних програм на основі спеціалізації та кооперації НДДКР</a:t>
          </a:r>
          <a:endParaRPr lang="en-US" sz="1500" kern="1200"/>
        </a:p>
      </dsp:txBody>
      <dsp:txXfrm>
        <a:off x="0" y="4974056"/>
        <a:ext cx="10972800" cy="552342"/>
      </dsp:txXfrm>
    </dsp:sp>
    <dsp:sp modelId="{36978D94-39AF-401F-8B3B-52E97CAA1079}">
      <dsp:nvSpPr>
        <dsp:cNvPr id="0" name=""/>
        <dsp:cNvSpPr/>
      </dsp:nvSpPr>
      <dsp:spPr>
        <a:xfrm>
          <a:off x="0" y="5526399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BECE9-D476-463E-9DAA-436E283CBFC0}">
      <dsp:nvSpPr>
        <dsp:cNvPr id="0" name=""/>
        <dsp:cNvSpPr/>
      </dsp:nvSpPr>
      <dsp:spPr>
        <a:xfrm>
          <a:off x="0" y="5526399"/>
          <a:ext cx="10972800" cy="55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Реалізація міжнародних комплексних науково-технічних програм. </a:t>
          </a:r>
          <a:endParaRPr lang="en-US" sz="1500" kern="1200" dirty="0"/>
        </a:p>
      </dsp:txBody>
      <dsp:txXfrm>
        <a:off x="0" y="5526399"/>
        <a:ext cx="10972800" cy="552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6326C26-4A6A-4E26-80E8-C45B63AC5DA6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BEB6193-5AA7-489B-8575-00593FC261DE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9B649B2-7CCD-4769-80EE-E11CB56165CC}" type="datetime1">
              <a:rPr lang="ru-RU" smtClean="0"/>
              <a:pPr/>
              <a:t>16.04.2025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10895658-EA1F-4910-80AB-4DA76E167475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>
            <a:extLst>
              <a:ext uri="{FF2B5EF4-FFF2-40B4-BE49-F238E27FC236}">
                <a16:creationId xmlns:a16="http://schemas.microsoft.com/office/drawing/2014/main" id="{662957E2-FA98-F2DD-4842-509C5D8FEB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>
            <a:extLst>
              <a:ext uri="{FF2B5EF4-FFF2-40B4-BE49-F238E27FC236}">
                <a16:creationId xmlns:a16="http://schemas.microsoft.com/office/drawing/2014/main" id="{BACAF7AE-FF82-789D-FB82-CD1A00591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ru-RU">
                <a:latin typeface="Arial" panose="020B0604020202020204" pitchFamily="34" charset="0"/>
                <a:cs typeface="Arial" panose="020B0604020202020204" pitchFamily="34" charset="0"/>
              </a:rPr>
              <a:t>Рис.3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Номер слайда 3">
            <a:extLst>
              <a:ext uri="{FF2B5EF4-FFF2-40B4-BE49-F238E27FC236}">
                <a16:creationId xmlns:a16="http://schemas.microsoft.com/office/drawing/2014/main" id="{205FB3C7-E01A-2D1A-0D46-20265FF08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AEF9DF-4CDF-442A-9792-0D7A03EB491C}" type="slidenum">
              <a:rPr lang="uk-UA" altLang="ru-RU"/>
              <a:pPr eaLnBrk="1" hangingPunct="1"/>
              <a:t>30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1537E9FE-EB01-D95E-EAA9-8AAC41CC0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E862BC5-2886-2F39-10C1-DE9112964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Группа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Группа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Группа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Группа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Группа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Группа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297" name="Графический объект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Графический объект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Прямая соединительная линия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rtlCol="0" anchor="ctr"/>
          <a:lstStyle>
            <a:lvl1pPr algn="l">
              <a:defRPr lang="ru-RU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ru-RU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ru-RU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ru-RU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ru-RU" sz="1800"/>
            </a:lvl5pPr>
          </a:lstStyle>
          <a:p>
            <a:pPr lvl="0" rtl="0"/>
            <a:r>
              <a:rPr lang="ru-RU"/>
              <a:t>Текст слайда </a:t>
            </a:r>
          </a:p>
          <a:p>
            <a:pPr marL="685800" lvl="1" indent="-228600" rtl="0"/>
            <a:r>
              <a:rPr lang="ru-RU"/>
              <a:t>Второй уровень</a:t>
            </a:r>
          </a:p>
          <a:p>
            <a:pPr marL="1143000" lvl="2" indent="-228600" rtl="0"/>
            <a:r>
              <a:rPr lang="ru-RU"/>
              <a:t>Третий уровень</a:t>
            </a:r>
          </a:p>
          <a:p>
            <a:pPr marL="1600200" lvl="3" indent="-228600" rtl="0"/>
            <a:r>
              <a:rPr lang="ru-RU"/>
              <a:t>Четвертый уровень</a:t>
            </a:r>
          </a:p>
          <a:p>
            <a:pPr marL="2057400" lvl="4" indent="-228600" rtl="0"/>
            <a:r>
              <a:rPr lang="ru-RU"/>
              <a:t>Пятый уровень</a:t>
            </a:r>
          </a:p>
        </p:txBody>
      </p:sp>
      <p:sp>
        <p:nvSpPr>
          <p:cNvPr id="8" name="Заполнитель таблицы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вставить таблицу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B7DB5AE2-FF0A-46D6-B522-62C87995A4B8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48" name="Графический объект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Графический объект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lang="ru-RU"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lang="ru-RU"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lang="ru-RU"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 rtlCol="0"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lang="ru-RU"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lang="ru-RU"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lang="ru-RU"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lang="ru-RU"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 слайда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3" name="Дата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816F88DB-5BA1-4E5E-8819-78EFE794899D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64" name="Нижний колонтитул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5" name="Номер слайда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5" name="Заполнитель таблицы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 rtlCol="0"/>
          <a:lstStyle>
            <a:lvl1pPr>
              <a:defRPr lang="ru-RU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/>
            </a:pPr>
            <a:r>
              <a:rPr lang="ru-RU"/>
              <a:t>Щелкните значок, чтобы вставить таблицу</a:t>
            </a:r>
          </a:p>
          <a:p>
            <a:pPr rtl="0"/>
            <a:endParaRPr lang="ru-RU" dirty="0"/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7D4D4945-5702-45DD-8884-D156092DF891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одержимое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Группа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Группа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Группа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Группа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Группа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Группа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297" name="Графический объект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Графический объект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Прямая соединительная линия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rtlCol="0" anchor="b">
            <a:normAutofit/>
          </a:bodyPr>
          <a:lstStyle>
            <a:lvl1pPr algn="l">
              <a:defRPr lang="ru-RU" sz="44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18680-DB00-9D81-AD3A-785C5FF3B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247CC-628E-450A-B046-359DB650BE04}" type="datetimeFigureOut">
              <a:rPr lang="ru-RU"/>
              <a:pPr>
                <a:defRPr/>
              </a:pPr>
              <a:t>16.04.2025</a:t>
            </a:fld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4181E9-A1F7-8725-57DC-15CE61E22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2D14D0-8BE5-65FB-F521-8E6415FB7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9688B-8D6F-4570-BEE1-568B165AC9D5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642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F580E1-BAF0-3BA9-DA80-F4949FC54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1390F-7937-4209-AB1E-8219C06456D5}" type="datetimeFigureOut">
              <a:rPr lang="ru-RU"/>
              <a:pPr>
                <a:defRPr/>
              </a:pPr>
              <a:t>16.04.2025</a:t>
            </a:fld>
            <a:endParaRPr lang="ru-RU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BA6D69-BCF6-08C3-220D-1B835ED2E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80F9EC-5740-5158-631B-2309DFCC5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05BDD-89EC-482B-A125-60F63760AE85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2365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C92F4-60E0-8344-0A3C-BC5D867E7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E1ACE-FDF3-612C-6D88-943DEF2E8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7B725-0BA7-1060-C6C1-60F0F8376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78AD0-CAF3-4158-8496-3067EE7B038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30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rtlCol="0" anchor="b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2400"/>
            </a:lvl1pPr>
            <a:lvl2pPr marL="457200">
              <a:lnSpc>
                <a:spcPts val="2000"/>
              </a:lnSpc>
              <a:defRPr lang="ru-RU" sz="1800"/>
            </a:lvl2pPr>
            <a:lvl3pPr marL="914400">
              <a:lnSpc>
                <a:spcPts val="2000"/>
              </a:lnSpc>
              <a:defRPr lang="ru-RU" sz="1800"/>
            </a:lvl3pPr>
            <a:lvl4pPr marL="1371600">
              <a:lnSpc>
                <a:spcPts val="2000"/>
              </a:lnSpc>
              <a:defRPr lang="ru-RU" sz="1800"/>
            </a:lvl4pPr>
            <a:lvl5pPr marL="1828800">
              <a:lnSpc>
                <a:spcPts val="2000"/>
              </a:lnSpc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20" name="Рисунок 19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Группа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Группа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Группа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Группа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Группа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B45796EB-9FB7-455E-A406-13D927771EC9}" type="datetime1">
              <a:rPr lang="ru-RU" smtClean="0"/>
              <a:t>16.04.2025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rtlCol="0" anchor="ctr">
            <a:normAutofit/>
          </a:bodyPr>
          <a:lstStyle>
            <a:lvl1pPr algn="l">
              <a:defRPr lang="ru-RU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1" name="Рисунок 10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rtlCol="0" anchor="b">
            <a:normAutofit/>
          </a:bodyPr>
          <a:lstStyle>
            <a:lvl1pPr algn="l">
              <a:defRPr lang="ru-RU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Группа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Группа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Группа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Группа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Группа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Группа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8" name="Графический объект 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35" name="Рисунок 34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Графический объект 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38" name="Графический объект 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Группа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Группа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Группа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Группа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Группа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67" name="Дата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AC26C055-D852-484A-997F-1D49B8C10811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68" name="Нижний колонтитул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9" name="Номер слайда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ru-RU"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lang="ru-RU"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lang="ru-RU"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lang="ru-RU"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28" name="Графический объект 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1" name="Графический объект 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Графический объект 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73" name="Графический объект 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Рисунок 34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Группа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Группа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Группа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Группа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Группа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Группа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Группа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Группа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 dirty="0">
                                  <a:latin typeface="Calibri" panose="020F0502020204030204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 dirty="0">
                                <a:latin typeface="Calibri" panose="020F0502020204030204" pitchFamily="34" charset="0"/>
                              </a:rPr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 dirty="0"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 dirty="0">
                            <a:latin typeface="Calibri" panose="020F0502020204030204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>
                          <a:latin typeface="Calibri" panose="020F050202020403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 dirty="0">
                        <a:latin typeface="Calibri" panose="020F050202020403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 dirty="0"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rtlCol="0" anchor="b">
            <a:normAutofit/>
          </a:bodyPr>
          <a:lstStyle>
            <a:lvl1pPr algn="l">
              <a:defRPr lang="ru-RU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192" name="Дата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DF82AEA0-7482-461C-ADAA-55F0DE8E3657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193" name="Нижний колонтитул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194" name="Номер слайда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2" name="Рисунок 11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Дата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B944C0B-AF65-43D1-A971-78D9540FDA54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ru-RU" sz="1800"/>
            </a:lvl1pPr>
            <a:lvl2pPr marL="457200">
              <a:lnSpc>
                <a:spcPts val="2000"/>
              </a:lnSpc>
              <a:defRPr lang="ru-RU" sz="1800"/>
            </a:lvl2pPr>
            <a:lvl3pPr marL="914400">
              <a:lnSpc>
                <a:spcPts val="2000"/>
              </a:lnSpc>
              <a:defRPr lang="ru-RU" sz="1800"/>
            </a:lvl3pPr>
            <a:lvl4pPr marL="1371600">
              <a:lnSpc>
                <a:spcPts val="2000"/>
              </a:lnSpc>
              <a:defRPr lang="ru-RU" sz="1800"/>
            </a:lvl4pPr>
            <a:lvl5pPr marL="1828800">
              <a:lnSpc>
                <a:spcPts val="2000"/>
              </a:lnSpc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ru-RU" sz="1800"/>
            </a:lvl1pPr>
            <a:lvl2pPr marL="457200">
              <a:lnSpc>
                <a:spcPts val="2000"/>
              </a:lnSpc>
              <a:defRPr lang="ru-RU" sz="1800"/>
            </a:lvl2pPr>
            <a:lvl3pPr marL="914400">
              <a:lnSpc>
                <a:spcPts val="2000"/>
              </a:lnSpc>
              <a:defRPr lang="ru-RU" sz="1800"/>
            </a:lvl3pPr>
            <a:lvl4pPr marL="1371600">
              <a:lnSpc>
                <a:spcPts val="2000"/>
              </a:lnSpc>
              <a:defRPr lang="ru-RU" sz="1800"/>
            </a:lvl4pPr>
            <a:lvl5pPr marL="1828800">
              <a:lnSpc>
                <a:spcPts val="2000"/>
              </a:lnSpc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Прямоугольник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Прямоугольник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Графический объект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101" name="Полилиния: фигура 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ru-RU" sz="1800"/>
            </a:lvl1pPr>
            <a:lvl2pPr>
              <a:lnSpc>
                <a:spcPts val="2000"/>
              </a:lnSpc>
              <a:defRPr lang="ru-RU" sz="1800"/>
            </a:lvl2pPr>
            <a:lvl3pPr>
              <a:lnSpc>
                <a:spcPts val="2000"/>
              </a:lnSpc>
              <a:defRPr lang="ru-RU" sz="1800"/>
            </a:lvl3pPr>
            <a:lvl4pPr>
              <a:lnSpc>
                <a:spcPts val="2000"/>
              </a:lnSpc>
              <a:defRPr lang="ru-RU" sz="1800"/>
            </a:lvl4pPr>
            <a:lvl5pPr>
              <a:lnSpc>
                <a:spcPts val="2000"/>
              </a:lnSpc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lang="ru-RU" sz="1800"/>
            </a:lvl1pPr>
            <a:lvl2pPr marL="457200">
              <a:lnSpc>
                <a:spcPts val="2000"/>
              </a:lnSpc>
              <a:defRPr lang="ru-RU" sz="1800"/>
            </a:lvl2pPr>
            <a:lvl3pPr marL="914400">
              <a:lnSpc>
                <a:spcPts val="2000"/>
              </a:lnSpc>
              <a:defRPr lang="ru-RU" sz="1800"/>
            </a:lvl3pPr>
            <a:lvl4pPr marL="1371600">
              <a:lnSpc>
                <a:spcPts val="2000"/>
              </a:lnSpc>
              <a:defRPr lang="ru-RU" sz="1800"/>
            </a:lvl4pPr>
            <a:lvl5pPr marL="1828800">
              <a:lnSpc>
                <a:spcPts val="2000"/>
              </a:lnSpc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DC9EA8C-4FA2-4587-BB5D-FDDB1674974A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l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ru-RU"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lang="ru-RU"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lang="ru-RU"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lang="ru-RU"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lang="ru-RU"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9" name="Дата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3C25E8DD-5855-494E-A739-A2AB764FF68F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70" name="Нижний колонтитул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1" name="Номер слайда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‹№›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pic>
          <p:nvPicPr>
            <p:cNvPr id="16" name="Графический объект 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Прямоугольник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4FEDC91-74ED-47B2-B6DA-81344375703D}" type="datetime1">
              <a:rPr lang="ru-RU" smtClean="0"/>
              <a:t>16.04.2025</a:t>
            </a:fld>
            <a:endParaRPr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5CEABB6-07DC-46E8-9B57-56EC44A396E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  <p:sldLayoutId id="2147483705" r:id="rId14"/>
    <p:sldLayoutId id="2147483706" r:id="rId15"/>
    <p:sldLayoutId id="214748370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73C6AC99-23E5-7ACB-32F7-AF1587C3F5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b="1"/>
              <a:t>МІЖНАРОДНИЙ ТЕХНОЛОГІЧНИЙ ОБМІН</a:t>
            </a:r>
            <a:endParaRPr lang="ru-RU" altLang="ru-RU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:a16="http://schemas.microsoft.com/office/drawing/2014/main" id="{ADD6A346-A03B-6E06-CA5F-C72103D9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53" y="523081"/>
            <a:ext cx="10668000" cy="58118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altLang="ru-RU" sz="3600" dirty="0"/>
              <a:t>Основою сучасного технологічного розвитку є збільшення частки реалізації </a:t>
            </a:r>
            <a:r>
              <a:rPr lang="uk-UA" altLang="ru-RU" sz="3600" b="1" dirty="0"/>
              <a:t>високих технологій </a:t>
            </a:r>
            <a:r>
              <a:rPr lang="uk-UA" altLang="ru-RU" sz="3600" dirty="0"/>
              <a:t>на світових ринках та стрімке зростання обсягів наукоємного сектору виробництва національної економіки.</a:t>
            </a:r>
          </a:p>
          <a:p>
            <a:pPr eaLnBrk="1" hangingPunct="1"/>
            <a:r>
              <a:rPr lang="uk-UA" altLang="ru-RU" sz="3600" dirty="0"/>
              <a:t>Термін “високі технології” пов’язували з високою часткою питомих витрат на НДДКР.</a:t>
            </a:r>
          </a:p>
          <a:p>
            <a:pPr eaLnBrk="1" hangingPunct="1"/>
            <a:r>
              <a:rPr lang="uk-UA" altLang="ru-RU" sz="3600" dirty="0"/>
              <a:t>Зараз високі технології існують як частина технологічної бази у всіх галузях сучасної економіки.</a:t>
            </a:r>
          </a:p>
          <a:p>
            <a:pPr eaLnBrk="1" hangingPunct="1"/>
            <a:endParaRPr lang="uk-UA" altLang="ru-RU" sz="3600" dirty="0"/>
          </a:p>
          <a:p>
            <a:pPr eaLnBrk="1" hangingPunct="1"/>
            <a:endParaRPr lang="ru-RU" altLang="ru-RU" sz="3600" dirty="0"/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4BBA79A3-423C-00F4-1436-0ED324CE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A4011AFD-8078-478A-9726-EE0623FC160D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10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>
            <a:extLst>
              <a:ext uri="{FF2B5EF4-FFF2-40B4-BE49-F238E27FC236}">
                <a16:creationId xmlns:a16="http://schemas.microsoft.com/office/drawing/2014/main" id="{73DF583D-9D89-DF9B-EA10-35730C3B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77" y="444638"/>
            <a:ext cx="10668000" cy="5811838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ru-RU" sz="3600" dirty="0"/>
              <a:t>Кін. 70-х – </a:t>
            </a:r>
            <a:r>
              <a:rPr lang="uk-UA" altLang="ru-RU" sz="3600" dirty="0" err="1"/>
              <a:t>поч</a:t>
            </a:r>
            <a:r>
              <a:rPr lang="uk-UA" altLang="ru-RU" sz="3600" dirty="0"/>
              <a:t>. 80-х рр. у </a:t>
            </a:r>
            <a:r>
              <a:rPr lang="uk-UA" altLang="ru-RU" sz="3600" b="1" dirty="0"/>
              <a:t>США</a:t>
            </a:r>
            <a:r>
              <a:rPr lang="uk-UA" altLang="ru-RU" sz="3600" dirty="0"/>
              <a:t> до </a:t>
            </a:r>
            <a:r>
              <a:rPr lang="uk-UA" altLang="ru-RU" sz="3600" i="1" dirty="0"/>
              <a:t>наукоємних</a:t>
            </a:r>
            <a:r>
              <a:rPr lang="uk-UA" altLang="ru-RU" sz="3600" dirty="0"/>
              <a:t> або </a:t>
            </a:r>
            <a:r>
              <a:rPr lang="uk-UA" altLang="ru-RU" sz="3600" i="1" dirty="0" err="1"/>
              <a:t>високотехнологічно</a:t>
            </a:r>
            <a:r>
              <a:rPr lang="uk-UA" altLang="ru-RU" sz="3600" i="1" dirty="0"/>
              <a:t> інтенсивних</a:t>
            </a:r>
            <a:r>
              <a:rPr lang="uk-UA" altLang="ru-RU" sz="3600" dirty="0"/>
              <a:t> відносили галузі, в яких обсяг витрат на НДДКР складав 2,36% від доданої вартості.</a:t>
            </a:r>
          </a:p>
          <a:p>
            <a:pPr eaLnBrk="1" hangingPunct="1"/>
            <a:r>
              <a:rPr lang="uk-UA" altLang="ru-RU" sz="3600" dirty="0"/>
              <a:t>до високотехнологічних – ті виробництва, де середній рівень перевищував цей показник не менш ніж удвічі.</a:t>
            </a:r>
          </a:p>
          <a:p>
            <a:pPr eaLnBrk="1" hangingPunct="1"/>
            <a:r>
              <a:rPr lang="uk-UA" altLang="ru-RU" sz="3600" dirty="0" err="1"/>
              <a:t>Поч</a:t>
            </a:r>
            <a:r>
              <a:rPr lang="uk-UA" altLang="ru-RU" sz="3600" dirty="0"/>
              <a:t>. 90-х виділення провідних (</a:t>
            </a:r>
            <a:r>
              <a:rPr lang="uk-UA" altLang="ru-RU" sz="3600" dirty="0" err="1"/>
              <a:t>leading-edge</a:t>
            </a:r>
            <a:r>
              <a:rPr lang="uk-UA" altLang="ru-RU" sz="3600" dirty="0"/>
              <a:t>) наукоємних технологій та технологій “високого рівня” (</a:t>
            </a:r>
            <a:r>
              <a:rPr lang="uk-UA" altLang="ru-RU" sz="3600" dirty="0" err="1"/>
              <a:t>high</a:t>
            </a:r>
            <a:r>
              <a:rPr lang="uk-UA" altLang="ru-RU" sz="3600" dirty="0"/>
              <a:t> </a:t>
            </a:r>
            <a:r>
              <a:rPr lang="uk-UA" altLang="ru-RU" sz="3600" dirty="0" err="1"/>
              <a:t>level</a:t>
            </a:r>
            <a:r>
              <a:rPr lang="uk-UA" altLang="ru-RU" sz="3600" dirty="0"/>
              <a:t>).</a:t>
            </a:r>
            <a:endParaRPr lang="ru-RU" altLang="ru-RU" sz="3600" dirty="0"/>
          </a:p>
        </p:txBody>
      </p:sp>
      <p:sp>
        <p:nvSpPr>
          <p:cNvPr id="17411" name="Номер слайда 3">
            <a:extLst>
              <a:ext uri="{FF2B5EF4-FFF2-40B4-BE49-F238E27FC236}">
                <a16:creationId xmlns:a16="http://schemas.microsoft.com/office/drawing/2014/main" id="{471EA0A3-918E-1094-E6F1-E5337779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3BC74E85-3BE9-4A82-AA3B-4DE4E63C99F8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11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005CBF15-1DBE-8ACB-4927-93E8C80A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 b="1"/>
              <a:t>Країни ОЕСР</a:t>
            </a:r>
            <a:endParaRPr lang="ru-RU" altLang="ru-RU" b="1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C8F2C41F-3F4E-B516-6168-78A58B29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4F9278C-272A-4A3A-9947-D2D6A615B25D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12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9E69C389-0A36-3236-D4EE-0D1824BFAAA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b="1" dirty="0"/>
              <a:t>наукоємні виробництва - </a:t>
            </a:r>
            <a:r>
              <a:rPr lang="uk-UA" altLang="ru-RU" dirty="0"/>
              <a:t>показник наукоємності  складає 3,5%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b="1" dirty="0"/>
              <a:t>технології “високого рівня” </a:t>
            </a:r>
            <a:r>
              <a:rPr lang="uk-UA" altLang="ru-RU" dirty="0"/>
              <a:t>– від 3,5% до 8,5 %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b="1" dirty="0"/>
              <a:t>“провідні” наукоємні технології –</a:t>
            </a:r>
            <a:r>
              <a:rPr lang="uk-UA" altLang="ru-RU" dirty="0"/>
              <a:t> більше 8,5%</a:t>
            </a:r>
            <a:endParaRPr lang="ru-RU" alt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37FB3738-035B-0677-0466-CCC76F17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ru-RU" sz="3700"/>
              <a:t>Групи галузей промисловості за показником наукоємності </a:t>
            </a:r>
            <a:endParaRPr lang="ru-RU" altLang="ru-RU" sz="3700"/>
          </a:p>
        </p:txBody>
      </p:sp>
      <p:sp>
        <p:nvSpPr>
          <p:cNvPr id="19466" name="Text Placeholder 2">
            <a:extLst>
              <a:ext uri="{FF2B5EF4-FFF2-40B4-BE49-F238E27FC236}">
                <a16:creationId xmlns:a16="http://schemas.microsoft.com/office/drawing/2014/main" id="{6A5D566C-6848-CA24-F534-F09BE910D8A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EDC36027-FC91-B4B3-47DC-85105742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43D3EADD-824D-4D44-A3B5-72081DF8949F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13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9462" name="Содержимое 2">
            <a:extLst>
              <a:ext uri="{FF2B5EF4-FFF2-40B4-BE49-F238E27FC236}">
                <a16:creationId xmlns:a16="http://schemas.microsoft.com/office/drawing/2014/main" id="{242E666A-D349-4FC0-30F3-6B2C8BFAE5D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5676393"/>
              </p:ext>
            </p:extLst>
          </p:nvPr>
        </p:nvGraphicFramePr>
        <p:xfrm>
          <a:off x="609600" y="1417638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92BAA5CF-2EA2-461F-6324-A2103797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5" y="896112"/>
            <a:ext cx="10665845" cy="1325563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/>
              <a:t>Питома вага країн на ринках високотехнологічної продукції</a:t>
            </a:r>
            <a:endParaRPr lang="ru-RU" altLang="ru-RU"/>
          </a:p>
        </p:txBody>
      </p:sp>
      <p:sp>
        <p:nvSpPr>
          <p:cNvPr id="20483" name="Номер слайда 3">
            <a:extLst>
              <a:ext uri="{FF2B5EF4-FFF2-40B4-BE49-F238E27FC236}">
                <a16:creationId xmlns:a16="http://schemas.microsoft.com/office/drawing/2014/main" id="{DE4BDDFA-342F-2F8F-DD52-20B39B62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D0BC1A52-D826-4F5B-A9F4-2057E2467F16}" type="slidenum">
              <a:rPr lang="uk-UA" altLang="ru-RU"/>
              <a:pPr eaLnBrk="1" hangingPunct="1">
                <a:spcAft>
                  <a:spcPts val="600"/>
                </a:spcAft>
              </a:pPr>
              <a:t>14</a:t>
            </a:fld>
            <a:endParaRPr lang="uk-UA" altLang="ru-RU"/>
          </a:p>
        </p:txBody>
      </p:sp>
      <p:graphicFrame>
        <p:nvGraphicFramePr>
          <p:cNvPr id="7" name="Содержимое 6">
            <a:extLst>
              <a:ext uri="{FF2B5EF4-FFF2-40B4-BE49-F238E27FC236}">
                <a16:creationId xmlns:a16="http://schemas.microsoft.com/office/drawing/2014/main" id="{4973136B-09C8-6DB8-9712-B7D561D10811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52374433"/>
              </p:ext>
            </p:extLst>
          </p:nvPr>
        </p:nvGraphicFramePr>
        <p:xfrm>
          <a:off x="762000" y="2490988"/>
          <a:ext cx="10665848" cy="3531786"/>
        </p:xfrm>
        <a:graphic>
          <a:graphicData uri="http://schemas.openxmlformats.org/drawingml/2006/table">
            <a:tbl>
              <a:tblPr firstRow="1" bandRow="1"/>
              <a:tblGrid>
                <a:gridCol w="442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Види продукції</a:t>
                      </a: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819" marR="80819" marT="40409" marB="404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Питома вага країн, у %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819" marR="80819" marT="40409" marB="404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Телекомунікаційне і навігаційне обладнання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США-20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Японія-17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ФРН-7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Велика Британія-6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Вироби мікроелектроніки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США-19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Японія-21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Південна Корея-10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Малайзія-8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Продукція авіаційної і ракетно-космічної промисловості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США-40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Франція-20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Велика Британія-9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ФРН-7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Засоби інформатики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США-19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Японія-15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Сінгапур-12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Тайвань-9,5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Медичне обладнання і матеріали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США-27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ФРН-15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Японія-10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Нідерланди-6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Промислові та наукові прилади і матеріали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США-27,5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Японія-17,5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ФРН-14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Велика Британія-6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Телекомунікаційне і навігаційне обладнання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США-20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Японія-17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ФРН-7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Велика Британія-6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0614" marR="606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E7FF8F0B-A341-22CA-C990-CC96E87B9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/>
              <a:t>Міжнародні науково-технологічні відносини  – це</a:t>
            </a:r>
          </a:p>
        </p:txBody>
      </p:sp>
      <p:sp>
        <p:nvSpPr>
          <p:cNvPr id="21506" name="Номер слайда 5">
            <a:extLst>
              <a:ext uri="{FF2B5EF4-FFF2-40B4-BE49-F238E27FC236}">
                <a16:creationId xmlns:a16="http://schemas.microsoft.com/office/drawing/2014/main" id="{0C24C171-1B46-9773-29AD-84970B60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2F7BE1D-A353-43EC-B3AE-35EDB2C305C5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15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8B6E878-6925-E145-5140-4A007CBD2102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/>
              <a:t>відносини з приводу обміну результатами НДДКР, спільного проведення країнами, підприємствами чи організаціями НДДКР з подальшим сумісним чи роздільним використанням їх результатів; спільного розроблення і використання науково-технічних нормативів, вимог і стандартів; обміну загальною науково-технічною, маркетинговою інформацією.</a:t>
            </a:r>
          </a:p>
          <a:p>
            <a:pPr eaLnBrk="1" hangingPunct="1"/>
            <a:br>
              <a:rPr lang="uk-UA" altLang="ru-RU"/>
            </a:br>
            <a:r>
              <a:rPr lang="uk-UA" altLang="ru-RU"/>
              <a:t>НДДКР - науково-дослідницькі та дослідно-конструкторські розробки / роботи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B163875B-9335-3C92-7DEF-E430384DE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/>
              <a:t>Поняття </a:t>
            </a:r>
            <a:r>
              <a:rPr lang="uk-UA" altLang="ru-RU" i="1"/>
              <a:t>"технологія"</a:t>
            </a:r>
            <a:r>
              <a:rPr lang="uk-UA" altLang="ru-RU"/>
              <a:t> (technology) </a:t>
            </a:r>
          </a:p>
        </p:txBody>
      </p:sp>
      <p:sp>
        <p:nvSpPr>
          <p:cNvPr id="22530" name="Номер слайда 5">
            <a:extLst>
              <a:ext uri="{FF2B5EF4-FFF2-40B4-BE49-F238E27FC236}">
                <a16:creationId xmlns:a16="http://schemas.microsoft.com/office/drawing/2014/main" id="{0DAB0FC4-A3E4-F535-F8CA-BB49FC3B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545A00E0-1466-4FF2-98FF-8B872B0752DE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16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9E89D07-BA73-6BEA-B951-64F701B8C607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i="1"/>
              <a:t>- сукупність науково-технічних знань, які можна використовувати при виробництві товарів та послуг</a:t>
            </a:r>
            <a:endParaRPr lang="uk-UA" altLang="ru-RU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/>
              <a:t>Технології – це  </a:t>
            </a:r>
            <a:r>
              <a:rPr lang="uk-UA" altLang="ru-RU" i="1"/>
              <a:t>самостійні </a:t>
            </a:r>
            <a:r>
              <a:rPr lang="uk-UA" altLang="ru-RU"/>
              <a:t>способи перетворення ресурсів в товари та послуги, виступаючи у вигляді конструкторських рішень, методів та виробничих процесів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/>
              <a:t>Вони можуть </a:t>
            </a:r>
            <a:r>
              <a:rPr lang="uk-UA" altLang="ru-RU" i="1"/>
              <a:t>поєднуватись</a:t>
            </a:r>
            <a:r>
              <a:rPr lang="uk-UA" altLang="ru-RU"/>
              <a:t> з іншими видами ресурсів, тобто </a:t>
            </a:r>
            <a:r>
              <a:rPr lang="uk-UA" altLang="ru-RU" err="1"/>
              <a:t>здійснюватись</a:t>
            </a:r>
            <a:r>
              <a:rPr lang="uk-UA" altLang="ru-RU"/>
              <a:t> в нових машинах та устаткуваннях, в робітниках з кращою освітою чи підготовкою.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CC691F58-2F95-2273-3406-59F51D40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8213EEBD-BD9C-4CDD-83BF-5E99A144EDA8}" type="slidenum">
              <a:rPr lang="uk-UA" altLang="ru-RU"/>
              <a:pPr eaLnBrk="1" hangingPunct="1">
                <a:spcAft>
                  <a:spcPts val="600"/>
                </a:spcAft>
              </a:pPr>
              <a:t>17</a:t>
            </a:fld>
            <a:endParaRPr lang="uk-UA" altLang="ru-RU"/>
          </a:p>
        </p:txBody>
      </p:sp>
      <p:graphicFrame>
        <p:nvGraphicFramePr>
          <p:cNvPr id="23557" name="Содержимое 2">
            <a:extLst>
              <a:ext uri="{FF2B5EF4-FFF2-40B4-BE49-F238E27FC236}">
                <a16:creationId xmlns:a16="http://schemas.microsoft.com/office/drawing/2014/main" id="{9239AF6A-885F-2BB3-483B-E094ED52822E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919442032"/>
              </p:ext>
            </p:extLst>
          </p:nvPr>
        </p:nvGraphicFramePr>
        <p:xfrm>
          <a:off x="762000" y="896113"/>
          <a:ext cx="10665845" cy="5199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Text Placeholder 2">
            <a:extLst>
              <a:ext uri="{FF2B5EF4-FFF2-40B4-BE49-F238E27FC236}">
                <a16:creationId xmlns:a16="http://schemas.microsoft.com/office/drawing/2014/main" id="{FADA1B43-EF93-FE27-6C8C-2E94AC70984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id="{0F119FF8-A79E-CCD5-8A25-F7D7822A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DD87D93B-4599-4956-BA89-45AC49E5D68F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18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4581" name="Содержимое 2">
            <a:extLst>
              <a:ext uri="{FF2B5EF4-FFF2-40B4-BE49-F238E27FC236}">
                <a16:creationId xmlns:a16="http://schemas.microsoft.com/office/drawing/2014/main" id="{96E424D7-5DC5-E870-CFFF-133F1EFCF7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5946463"/>
              </p:ext>
            </p:extLst>
          </p:nvPr>
        </p:nvGraphicFramePr>
        <p:xfrm>
          <a:off x="609600" y="767700"/>
          <a:ext cx="10972800" cy="532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B976D-05C1-2046-775F-D63271F85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2D3C72AC-E899-2FB9-D72C-C592F890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8213EEBD-BD9C-4CDD-83BF-5E99A144EDA8}" type="slidenum">
              <a:rPr lang="uk-UA" altLang="ru-RU"/>
              <a:pPr eaLnBrk="1" hangingPunct="1">
                <a:spcAft>
                  <a:spcPts val="600"/>
                </a:spcAft>
              </a:pPr>
              <a:t>19</a:t>
            </a:fld>
            <a:endParaRPr lang="uk-UA" altLang="ru-RU"/>
          </a:p>
        </p:txBody>
      </p:sp>
      <p:graphicFrame>
        <p:nvGraphicFramePr>
          <p:cNvPr id="23557" name="Содержимое 2">
            <a:extLst>
              <a:ext uri="{FF2B5EF4-FFF2-40B4-BE49-F238E27FC236}">
                <a16:creationId xmlns:a16="http://schemas.microsoft.com/office/drawing/2014/main" id="{CBE5FF9C-2046-0F91-7916-BFE887B619B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236242988"/>
              </p:ext>
            </p:extLst>
          </p:nvPr>
        </p:nvGraphicFramePr>
        <p:xfrm>
          <a:off x="762000" y="896113"/>
          <a:ext cx="10665845" cy="5199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93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8DAB2-A1B3-13DE-EBD6-FA7823B3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Семінар 11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BC01411-4DDD-FF3C-3B54-6AAC8D681C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6EE3A5-D3E3-2956-EFA7-520DC04226F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575353" y="2168275"/>
            <a:ext cx="7615274" cy="29781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Фактори  глобалізації міжнародного ринку технологій.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Проаналізуйте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структуру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Міжнародна ліцензійна торгівля науково-технічними знаннями.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БНК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Проаналізуйте переваги та ризики кооперація між країнами у сфері  міжнародних  науково-технічні програм.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2C0247E-748D-A935-E2BC-4524F770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90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4954CE0B-1713-7D09-AF37-41DF721D4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 dirty="0"/>
              <a:t>міжнародне технологічне сприяння </a:t>
            </a:r>
          </a:p>
        </p:txBody>
      </p:sp>
      <p:sp>
        <p:nvSpPr>
          <p:cNvPr id="26626" name="Номер слайда 5">
            <a:extLst>
              <a:ext uri="{FF2B5EF4-FFF2-40B4-BE49-F238E27FC236}">
                <a16:creationId xmlns:a16="http://schemas.microsoft.com/office/drawing/2014/main" id="{5D7907C9-4DD3-0D29-4F7F-DFFEF266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7134449B-D0F1-43E3-8DFB-3E7312196A60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20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1DC7950-BF36-71B7-E256-7756F4E0921A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/>
              <a:t>Цільова функція — сприяти через сферу технологій процесів, продуктів і управління країнам, що розвиваються, і країнам з перехідною економікою в посиленні ринкових основ економіки.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/>
              <a:t>Сприяння надається у вигляді технологічних грантів, співфінансування, участі в реалізації спільних проектів, у вигляді консалтингу та підготовки національних кадрів тощо.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2CDC926-0A0D-CAD1-70F2-53F1E8DA4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 b="1"/>
              <a:t>Технічна допомога</a:t>
            </a:r>
            <a:endParaRPr lang="ru-RU" altLang="ru-RU" b="1"/>
          </a:p>
        </p:txBody>
      </p:sp>
      <p:sp>
        <p:nvSpPr>
          <p:cNvPr id="27656" name="Slide Number Placeholder 2">
            <a:extLst>
              <a:ext uri="{FF2B5EF4-FFF2-40B4-BE49-F238E27FC236}">
                <a16:creationId xmlns:a16="http://schemas.microsoft.com/office/drawing/2014/main" id="{473A4179-CB25-11D9-487B-452BD17E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smtClean="0"/>
              <a:pPr rtl="0">
                <a:spcAft>
                  <a:spcPts val="600"/>
                </a:spcAft>
              </a:pPr>
              <a:t>21</a:t>
            </a:fld>
            <a:endParaRPr lang="ru-RU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712DF68-5EA8-E476-385C-073D743D3BF5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/>
              <a:t>(</a:t>
            </a:r>
            <a:r>
              <a:rPr lang="en-US" altLang="ru-RU"/>
              <a:t>technical assistance</a:t>
            </a:r>
            <a:r>
              <a:rPr lang="uk-UA" altLang="ru-RU"/>
              <a:t>) –  надання країнам сприяння на платній або безкоштовній основі у сферах технології процесів, продуктів та управління</a:t>
            </a:r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33610750-51DA-1E37-3BF8-BD0D279C72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10157" y="156307"/>
            <a:ext cx="6856292" cy="500184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uk-UA" sz="1500" b="1" dirty="0"/>
              <a:t>Торгівля науково-технічними знаннями </a:t>
            </a:r>
            <a:r>
              <a:rPr lang="en-US" altLang="uk-UA" sz="1500" dirty="0"/>
              <a:t>(</a:t>
            </a:r>
            <a:r>
              <a:rPr lang="uk-UA" altLang="uk-UA" sz="1500" dirty="0"/>
              <a:t>міжнародний обмін технологіями</a:t>
            </a:r>
            <a:r>
              <a:rPr lang="en-US" altLang="uk-UA" sz="1500" dirty="0"/>
              <a:t>)</a:t>
            </a:r>
            <a:r>
              <a:rPr lang="uk-UA" altLang="uk-UA" sz="1500" dirty="0"/>
              <a:t>”– це надання на комерційній основі іноземному контрагенту результатів науково-технічної діяльності, які мають не тільки наукову, але і практичну цінність. </a:t>
            </a:r>
          </a:p>
          <a:p>
            <a:pPr eaLnBrk="1" hangingPunct="1"/>
            <a:endParaRPr lang="uk-UA" altLang="uk-UA" sz="1500" dirty="0"/>
          </a:p>
          <a:p>
            <a:pPr eaLnBrk="1" hangingPunct="1"/>
            <a:r>
              <a:rPr lang="uk-UA" altLang="uk-UA" sz="1500" b="1" dirty="0"/>
              <a:t>Виділяють </a:t>
            </a:r>
            <a:r>
              <a:rPr lang="uk-UA" altLang="uk-UA" sz="1500" b="1" u="sng" dirty="0"/>
              <a:t>три групи</a:t>
            </a:r>
            <a:r>
              <a:rPr lang="uk-UA" altLang="uk-UA" sz="1500" b="1" dirty="0"/>
              <a:t> технологій:</a:t>
            </a:r>
            <a:endParaRPr lang="ru-RU" altLang="uk-UA" sz="1500" b="1" dirty="0"/>
          </a:p>
          <a:p>
            <a:pPr eaLnBrk="1" hangingPunct="1">
              <a:buFontTx/>
              <a:buNone/>
            </a:pPr>
            <a:r>
              <a:rPr lang="ru-RU" altLang="uk-UA" sz="1500" dirty="0"/>
              <a:t>  -  </a:t>
            </a:r>
            <a:r>
              <a:rPr lang="uk-UA" altLang="uk-UA" sz="1500" dirty="0"/>
              <a:t>технологія товарів,</a:t>
            </a:r>
            <a:endParaRPr lang="ru-RU" altLang="uk-UA" sz="1500" dirty="0"/>
          </a:p>
          <a:p>
            <a:pPr eaLnBrk="1" hangingPunct="1">
              <a:buFontTx/>
              <a:buNone/>
            </a:pPr>
            <a:r>
              <a:rPr lang="ru-RU" altLang="uk-UA" sz="1500" dirty="0"/>
              <a:t>  - </a:t>
            </a:r>
            <a:r>
              <a:rPr lang="uk-UA" altLang="uk-UA" sz="1500" dirty="0"/>
              <a:t> технологія виробництва </a:t>
            </a:r>
            <a:endParaRPr lang="ru-RU" altLang="uk-UA" sz="1500" dirty="0"/>
          </a:p>
          <a:p>
            <a:pPr eaLnBrk="1" hangingPunct="1">
              <a:buFontTx/>
              <a:buNone/>
            </a:pPr>
            <a:r>
              <a:rPr lang="ru-RU" altLang="uk-UA" sz="1500" dirty="0"/>
              <a:t>  -  </a:t>
            </a:r>
            <a:r>
              <a:rPr lang="uk-UA" altLang="uk-UA" sz="1500" dirty="0"/>
              <a:t>технологія управління.</a:t>
            </a:r>
          </a:p>
          <a:p>
            <a:pPr eaLnBrk="1" hangingPunct="1"/>
            <a:r>
              <a:rPr lang="uk-UA" altLang="uk-UA" sz="1500" b="1" i="1" dirty="0"/>
              <a:t>цикл життя технологій:</a:t>
            </a:r>
            <a:endParaRPr lang="uk-UA" altLang="uk-UA" sz="1500" dirty="0"/>
          </a:p>
          <a:p>
            <a:pPr eaLnBrk="1" hangingPunct="1">
              <a:buFontTx/>
              <a:buNone/>
            </a:pPr>
            <a:r>
              <a:rPr lang="uk-UA" altLang="uk-UA" sz="1500" dirty="0"/>
              <a:t>- унікальна технологія</a:t>
            </a:r>
          </a:p>
          <a:p>
            <a:pPr eaLnBrk="1" hangingPunct="1">
              <a:buFontTx/>
              <a:buNone/>
            </a:pPr>
            <a:r>
              <a:rPr lang="uk-UA" altLang="uk-UA" sz="1500" dirty="0"/>
              <a:t>- прогресивна технологія</a:t>
            </a:r>
          </a:p>
          <a:p>
            <a:pPr eaLnBrk="1" hangingPunct="1">
              <a:buFontTx/>
              <a:buNone/>
            </a:pPr>
            <a:r>
              <a:rPr lang="uk-UA" altLang="uk-UA" sz="1500" dirty="0"/>
              <a:t>- традиційна технологія</a:t>
            </a:r>
          </a:p>
          <a:p>
            <a:pPr eaLnBrk="1" hangingPunct="1">
              <a:buFontTx/>
              <a:buNone/>
            </a:pPr>
            <a:r>
              <a:rPr lang="uk-UA" altLang="uk-UA" sz="1500" dirty="0"/>
              <a:t>- морально застаріла технологія</a:t>
            </a:r>
          </a:p>
          <a:p>
            <a:pPr eaLnBrk="1" hangingPunct="1">
              <a:buFontTx/>
              <a:buNone/>
            </a:pPr>
            <a:endParaRPr lang="uk-UA" altLang="uk-UA" sz="1500" u="sng" dirty="0"/>
          </a:p>
          <a:p>
            <a:pPr eaLnBrk="1" hangingPunct="1"/>
            <a:r>
              <a:rPr lang="uk-UA" altLang="uk-UA" sz="1500" b="1" u="sng" dirty="0"/>
              <a:t>Носіями технології являються:</a:t>
            </a:r>
            <a:endParaRPr lang="uk-UA" altLang="uk-UA" sz="1500" b="1" dirty="0"/>
          </a:p>
          <a:p>
            <a:pPr eaLnBrk="1" hangingPunct="1">
              <a:buFontTx/>
              <a:buNone/>
            </a:pPr>
            <a:r>
              <a:rPr lang="uk-UA" altLang="uk-UA" sz="1500" i="1" dirty="0"/>
              <a:t>- товари,</a:t>
            </a:r>
            <a:r>
              <a:rPr lang="uk-UA" altLang="uk-UA" sz="1500" dirty="0"/>
              <a:t> які мають високотехнологічні характеристики;</a:t>
            </a:r>
          </a:p>
          <a:p>
            <a:pPr eaLnBrk="1" hangingPunct="1">
              <a:buFontTx/>
              <a:buNone/>
            </a:pPr>
            <a:r>
              <a:rPr lang="uk-UA" altLang="uk-UA" sz="1500" i="1" dirty="0"/>
              <a:t>- капітал - </a:t>
            </a:r>
            <a:r>
              <a:rPr lang="uk-UA" altLang="uk-UA" sz="1500" dirty="0"/>
              <a:t> у випадку міжнародної торгівлі високотехнологічними капіталомісткими товарами;</a:t>
            </a:r>
            <a:endParaRPr lang="uk-UA" altLang="uk-UA" sz="1500" i="1" dirty="0"/>
          </a:p>
          <a:p>
            <a:pPr eaLnBrk="1" hangingPunct="1">
              <a:buFontTx/>
              <a:buNone/>
            </a:pPr>
            <a:r>
              <a:rPr lang="uk-UA" altLang="uk-UA" sz="1500" i="1" dirty="0"/>
              <a:t>- робоча сила - </a:t>
            </a:r>
            <a:r>
              <a:rPr lang="uk-UA" altLang="uk-UA" sz="1500" dirty="0"/>
              <a:t>у випадку міграції висококваліфікованих спеціалістів;</a:t>
            </a:r>
          </a:p>
          <a:p>
            <a:pPr eaLnBrk="1" hangingPunct="1">
              <a:buFontTx/>
              <a:buNone/>
            </a:pPr>
            <a:r>
              <a:rPr lang="uk-UA" altLang="uk-UA" sz="1500" dirty="0"/>
              <a:t> - </a:t>
            </a:r>
            <a:r>
              <a:rPr lang="uk-UA" altLang="uk-UA" sz="1500" i="1" dirty="0"/>
              <a:t>земля </a:t>
            </a:r>
            <a:r>
              <a:rPr lang="uk-UA" altLang="uk-UA" sz="1500" dirty="0"/>
              <a:t>є носієм технології у випадку міжнародної торгівлі ресурсами, для розробки яких використовуються нові технологічні досягнення.</a:t>
            </a:r>
            <a:endParaRPr lang="ru-RU" altLang="uk-UA" sz="1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5FF85E1-2238-3FC0-710B-81C7460AB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2574" y="896111"/>
            <a:ext cx="9866540" cy="135814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uk-UA"/>
              <a:t>Структурні рівні міжнародного обміну технологій </a:t>
            </a:r>
            <a:endParaRPr lang="ru-RU" altLang="uk-UA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38607E5-C523-3283-08D0-EC761AF0DF64}"/>
              </a:ext>
            </a:extLst>
          </p:cNvPr>
          <p:cNvSpPr>
            <a:spLocks noGrp="1" noChangeArrowheads="1"/>
          </p:cNvSpPr>
          <p:nvPr>
            <p:ph sz="half" idx="15"/>
          </p:nvPr>
        </p:nvSpPr>
        <p:spPr>
          <a:xfrm>
            <a:off x="1552574" y="2481940"/>
            <a:ext cx="9866539" cy="363583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altLang="uk-UA" b="1" dirty="0" err="1"/>
              <a:t>Моно</a:t>
            </a:r>
            <a:r>
              <a:rPr lang="uk-UA" altLang="uk-UA" b="1" dirty="0"/>
              <a:t> і мікрорівень  </a:t>
            </a:r>
            <a:r>
              <a:rPr lang="uk-UA" altLang="uk-UA" dirty="0"/>
              <a:t>- університети та наукові заклади, венчурні фірми, бізнес центри, </a:t>
            </a:r>
            <a:r>
              <a:rPr lang="uk-UA" altLang="uk-UA" dirty="0" err="1"/>
              <a:t>інноватори</a:t>
            </a:r>
            <a:r>
              <a:rPr lang="uk-UA" altLang="uk-UA" dirty="0"/>
              <a:t>-індивідуали, на частку яких припадає д 2/3 світового обсягу „чистих" інновацій;</a:t>
            </a:r>
            <a:endParaRPr lang="ru-RU" altLang="uk-UA" dirty="0"/>
          </a:p>
          <a:p>
            <a:pPr eaLnBrk="1" hangingPunct="1">
              <a:lnSpc>
                <a:spcPct val="90000"/>
              </a:lnSpc>
            </a:pPr>
            <a:r>
              <a:rPr lang="uk-UA" altLang="uk-UA" b="1" dirty="0" err="1"/>
              <a:t>Мезорівень</a:t>
            </a:r>
            <a:r>
              <a:rPr lang="uk-UA" altLang="uk-UA" b="1" dirty="0"/>
              <a:t> </a:t>
            </a:r>
            <a:r>
              <a:rPr lang="uk-UA" altLang="uk-UA" dirty="0"/>
              <a:t>- ТНК і БНП, національні компанії і науково-технічні комплекси (дослідницькі, технопарки та </a:t>
            </a:r>
            <a:r>
              <a:rPr lang="uk-UA" altLang="uk-UA" dirty="0" err="1"/>
              <a:t>ін</a:t>
            </a:r>
            <a:r>
              <a:rPr lang="uk-UA" altLang="uk-UA" dirty="0"/>
              <a:t>), які є провідними </a:t>
            </a:r>
            <a:r>
              <a:rPr lang="uk-UA" altLang="uk-UA" dirty="0" err="1"/>
              <a:t>пантентувачами</a:t>
            </a:r>
            <a:r>
              <a:rPr lang="uk-UA" altLang="uk-UA" dirty="0"/>
              <a:t>, </a:t>
            </a:r>
            <a:r>
              <a:rPr lang="uk-UA" altLang="uk-UA" dirty="0" err="1"/>
              <a:t>впроваджувачами</a:t>
            </a:r>
            <a:r>
              <a:rPr lang="uk-UA" altLang="uk-UA" dirty="0"/>
              <a:t>, що забезпечують комерційну і виробничу реалізацію до 2/3 світового обсягу інновацій;</a:t>
            </a:r>
            <a:endParaRPr lang="ru-RU" altLang="uk-UA" dirty="0"/>
          </a:p>
          <a:p>
            <a:pPr eaLnBrk="1" hangingPunct="1">
              <a:lnSpc>
                <a:spcPct val="90000"/>
              </a:lnSpc>
            </a:pPr>
            <a:r>
              <a:rPr lang="uk-UA" altLang="uk-UA" b="1" dirty="0"/>
              <a:t>Макрорівень </a:t>
            </a:r>
            <a:r>
              <a:rPr lang="uk-UA" altLang="uk-UA" dirty="0"/>
              <a:t>- держави і національні науково-технічні системи, роль яких в еволюції світового ринку технологій є визначальною;</a:t>
            </a:r>
            <a:endParaRPr lang="ru-RU" altLang="uk-UA" dirty="0"/>
          </a:p>
          <a:p>
            <a:pPr eaLnBrk="1" hangingPunct="1">
              <a:lnSpc>
                <a:spcPct val="90000"/>
              </a:lnSpc>
            </a:pPr>
            <a:r>
              <a:rPr lang="uk-UA" altLang="uk-UA" b="1" dirty="0" err="1"/>
              <a:t>Мегарівень</a:t>
            </a:r>
            <a:r>
              <a:rPr lang="uk-UA" altLang="uk-UA" b="1" dirty="0"/>
              <a:t> </a:t>
            </a:r>
            <a:r>
              <a:rPr lang="uk-UA" altLang="uk-UA" dirty="0"/>
              <a:t>- міждержавні утворення та інтеграційні угруповання, в межах яких зусилля зосереджуються на окремих ключових напрямах НТР;</a:t>
            </a:r>
            <a:endParaRPr lang="ru-RU" altLang="uk-UA" dirty="0"/>
          </a:p>
          <a:p>
            <a:pPr eaLnBrk="1" hangingPunct="1">
              <a:lnSpc>
                <a:spcPct val="90000"/>
              </a:lnSpc>
            </a:pPr>
            <a:r>
              <a:rPr lang="uk-UA" altLang="uk-UA" b="1" dirty="0" err="1"/>
              <a:t>Метарівень</a:t>
            </a:r>
            <a:r>
              <a:rPr lang="uk-UA" altLang="uk-UA" b="1" dirty="0"/>
              <a:t> </a:t>
            </a:r>
            <a:r>
              <a:rPr lang="uk-UA" altLang="uk-UA" dirty="0"/>
              <a:t>- міжнародні організації системи ООН - програми  технічного сприяння країнам, що розвиваються (некомерційна дифузія технології), формування світового ринку екологічно безпечних технологій</a:t>
            </a:r>
            <a:endParaRPr lang="ru-RU" altLang="uk-UA" dirty="0"/>
          </a:p>
          <a:p>
            <a:pPr eaLnBrk="1" hangingPunct="1">
              <a:lnSpc>
                <a:spcPct val="90000"/>
              </a:lnSpc>
            </a:pPr>
            <a:endParaRPr lang="ru-RU" altLang="uk-UA" dirty="0"/>
          </a:p>
        </p:txBody>
      </p:sp>
      <p:sp>
        <p:nvSpPr>
          <p:cNvPr id="29706" name="Slide Number Placeholder 4">
            <a:extLst>
              <a:ext uri="{FF2B5EF4-FFF2-40B4-BE49-F238E27FC236}">
                <a16:creationId xmlns:a16="http://schemas.microsoft.com/office/drawing/2014/main" id="{2A2A82AC-81E3-835D-F82A-348BED08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smtClean="0"/>
              <a:pPr rtl="0">
                <a:spcAft>
                  <a:spcPts val="60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5B1B1E3-BC41-1C0D-9FE3-7F31177F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altLang="uk-UA" sz="4100"/>
              <a:t>Переваги міжнародного технологічного обміну</a:t>
            </a:r>
            <a:endParaRPr lang="ru-RU" altLang="uk-UA" sz="41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D33FC-63AB-805A-FE02-F5375881B86F}"/>
              </a:ext>
            </a:extLst>
          </p:cNvPr>
          <p:cNvSpPr txBox="1"/>
          <p:nvPr/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uk-UA" sz="2800" b="1">
                <a:latin typeface="Calibri" panose="020F0502020204030204" pitchFamily="34" charset="0"/>
                <a:cs typeface="Calibri" panose="020F0502020204030204" pitchFamily="34" charset="0"/>
              </a:rPr>
              <a:t>Продавців технологій:</a:t>
            </a:r>
            <a:endParaRPr lang="en-US" altLang="uk-UA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9" name="Slide Number Placeholder 4">
            <a:extLst>
              <a:ext uri="{FF2B5EF4-FFF2-40B4-BE49-F238E27FC236}">
                <a16:creationId xmlns:a16="http://schemas.microsoft.com/office/drawing/2014/main" id="{A5736496-66C5-7312-D73B-91801B0F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1B78AD0-CAF3-4158-8496-3067EE7B0388}" type="slidenum">
              <a:rPr lang="ru-RU" altLang="ru-RU"/>
              <a:pPr>
                <a:spcAft>
                  <a:spcPts val="600"/>
                </a:spcAft>
              </a:pPr>
              <a:t>24</a:t>
            </a:fld>
            <a:endParaRPr lang="ru-RU" altLang="ru-RU"/>
          </a:p>
        </p:txBody>
      </p:sp>
      <p:graphicFrame>
        <p:nvGraphicFramePr>
          <p:cNvPr id="30725" name="Rectangle 3">
            <a:extLst>
              <a:ext uri="{FF2B5EF4-FFF2-40B4-BE49-F238E27FC236}">
                <a16:creationId xmlns:a16="http://schemas.microsoft.com/office/drawing/2014/main" id="{A55B7B34-4FE9-AEAA-3590-4A648CA83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647890"/>
              </p:ext>
            </p:extLst>
          </p:nvPr>
        </p:nvGraphicFramePr>
        <p:xfrm>
          <a:off x="609599" y="2195512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85AD60-263D-687F-AD77-68978DC46152}"/>
              </a:ext>
            </a:extLst>
          </p:cNvPr>
          <p:cNvSpPr txBox="1"/>
          <p:nvPr/>
        </p:nvSpPr>
        <p:spPr>
          <a:xfrm>
            <a:off x="762000" y="896112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85725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4400" b="1" kern="1200" cap="all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Покупців технологій: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8EBFABF-9C8A-83EB-4842-5990344963F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2417197"/>
            <a:ext cx="10663375" cy="3737541"/>
          </a:xfrm>
        </p:spPr>
        <p:txBody>
          <a:bodyPr vert="horz" lIns="91440" tIns="45720" rIns="91440" bIns="45720" rtlCol="0">
            <a:noAutofit/>
          </a:bodyPr>
          <a:lstStyle/>
          <a:p>
            <a:pPr marL="542925" indent="-342900">
              <a:lnSpc>
                <a:spcPct val="90000"/>
              </a:lnSpc>
              <a:defRPr/>
            </a:pPr>
            <a:r>
              <a:rPr lang="ru-RU" sz="2000" dirty="0" err="1"/>
              <a:t>економія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та часу на </a:t>
            </a:r>
            <a:r>
              <a:rPr lang="ru-RU" sz="2000" dirty="0" err="1"/>
              <a:t>розробку</a:t>
            </a:r>
            <a:r>
              <a:rPr lang="ru-RU" sz="2000" dirty="0"/>
              <a:t> </a:t>
            </a:r>
            <a:r>
              <a:rPr lang="ru-RU" sz="2000" dirty="0" err="1"/>
              <a:t>технологій</a:t>
            </a:r>
            <a:r>
              <a:rPr lang="ru-RU" sz="2000" dirty="0"/>
              <a:t> (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масштабний</a:t>
            </a:r>
            <a:r>
              <a:rPr lang="ru-RU" sz="2000" dirty="0"/>
              <a:t> приклад </a:t>
            </a:r>
            <a:r>
              <a:rPr lang="ru-RU" sz="2000" dirty="0" err="1"/>
              <a:t>досягнення</a:t>
            </a:r>
            <a:r>
              <a:rPr lang="ru-RU" sz="2000" dirty="0"/>
              <a:t> такого </a:t>
            </a:r>
            <a:r>
              <a:rPr lang="ru-RU" sz="2000" dirty="0" err="1"/>
              <a:t>ефекту</a:t>
            </a:r>
            <a:r>
              <a:rPr lang="ru-RU" sz="2000" dirty="0"/>
              <a:t> є </a:t>
            </a:r>
            <a:r>
              <a:rPr lang="ru-RU" sz="2000" dirty="0" err="1"/>
              <a:t>придбання</a:t>
            </a:r>
            <a:r>
              <a:rPr lang="ru-RU" sz="2000" dirty="0"/>
              <a:t> </a:t>
            </a:r>
            <a:r>
              <a:rPr lang="ru-RU" sz="2000" dirty="0" err="1"/>
              <a:t>Японії</a:t>
            </a:r>
            <a:r>
              <a:rPr lang="ru-RU" sz="2000" dirty="0"/>
              <a:t> у 60-х р. </a:t>
            </a:r>
            <a:r>
              <a:rPr lang="ru-RU" sz="2000" dirty="0" err="1"/>
              <a:t>патентів</a:t>
            </a:r>
            <a:r>
              <a:rPr lang="ru-RU" sz="2000" dirty="0"/>
              <a:t>, </a:t>
            </a:r>
            <a:r>
              <a:rPr lang="ru-RU" sz="2000" dirty="0" err="1"/>
              <a:t>ліцензій</a:t>
            </a:r>
            <a:r>
              <a:rPr lang="ru-RU" sz="2000" dirty="0"/>
              <a:t> та </a:t>
            </a:r>
            <a:r>
              <a:rPr lang="ru-RU" sz="2000" dirty="0" err="1"/>
              <a:t>іншої</a:t>
            </a:r>
            <a:r>
              <a:rPr lang="ru-RU" sz="2000" dirty="0"/>
              <a:t> </a:t>
            </a:r>
            <a:r>
              <a:rPr lang="ru-RU" sz="2000" dirty="0" err="1"/>
              <a:t>науково-технічної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, </a:t>
            </a:r>
            <a:r>
              <a:rPr lang="ru-RU" sz="2000" dirty="0" err="1"/>
              <a:t>розробка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власними</a:t>
            </a:r>
            <a:r>
              <a:rPr lang="ru-RU" sz="2000" dirty="0"/>
              <a:t> силами </a:t>
            </a:r>
            <a:r>
              <a:rPr lang="ru-RU" sz="2000" dirty="0" err="1"/>
              <a:t>потребувала</a:t>
            </a:r>
            <a:r>
              <a:rPr lang="ru-RU" sz="2000" dirty="0"/>
              <a:t> б в 23 рази </a:t>
            </a:r>
            <a:r>
              <a:rPr lang="ru-RU" sz="2000" dirty="0" err="1"/>
              <a:t>більших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та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десятків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);</a:t>
            </a:r>
          </a:p>
          <a:p>
            <a:pPr marL="542925" indent="-342900">
              <a:lnSpc>
                <a:spcPct val="90000"/>
              </a:lnSpc>
              <a:defRPr/>
            </a:pPr>
            <a:r>
              <a:rPr lang="ru-RU" sz="2000" dirty="0" err="1"/>
              <a:t>підняття</a:t>
            </a:r>
            <a:r>
              <a:rPr lang="ru-RU" sz="2000" dirty="0"/>
              <a:t> </a:t>
            </a:r>
            <a:r>
              <a:rPr lang="ru-RU" sz="2000" dirty="0" err="1"/>
              <a:t>технічного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за короткий </a:t>
            </a:r>
            <a:r>
              <a:rPr lang="ru-RU" sz="2000" dirty="0" err="1"/>
              <a:t>термін</a:t>
            </a:r>
            <a:r>
              <a:rPr lang="ru-RU" sz="2000" dirty="0"/>
              <a:t> (</a:t>
            </a:r>
            <a:r>
              <a:rPr lang="ru-RU" sz="2000" dirty="0" err="1"/>
              <a:t>Імпорт</a:t>
            </a:r>
            <a:r>
              <a:rPr lang="ru-RU" sz="2000" dirty="0"/>
              <a:t> </a:t>
            </a:r>
            <a:r>
              <a:rPr lang="ru-RU" sz="2000" dirty="0" err="1"/>
              <a:t>технологій</a:t>
            </a:r>
            <a:r>
              <a:rPr lang="ru-RU" sz="2000" dirty="0"/>
              <a:t> у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випадків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 </a:t>
            </a:r>
            <a:r>
              <a:rPr lang="ru-RU" sz="2000" dirty="0" err="1"/>
              <a:t>наукомісткий</a:t>
            </a:r>
            <a:r>
              <a:rPr lang="ru-RU" sz="2000" dirty="0"/>
              <a:t> та </a:t>
            </a:r>
            <a:r>
              <a:rPr lang="ru-RU" sz="2000" dirty="0" err="1"/>
              <a:t>інноваційний</a:t>
            </a:r>
            <a:r>
              <a:rPr lang="ru-RU" sz="2000" dirty="0"/>
              <a:t> характер);</a:t>
            </a:r>
          </a:p>
          <a:p>
            <a:pPr marL="542925" indent="-342900">
              <a:lnSpc>
                <a:spcPct val="90000"/>
              </a:lnSpc>
              <a:defRPr/>
            </a:pPr>
            <a:r>
              <a:rPr lang="ru-RU" sz="2000" dirty="0" err="1"/>
              <a:t>можливість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оновити</a:t>
            </a:r>
            <a:r>
              <a:rPr lang="ru-RU" sz="2000" dirty="0"/>
              <a:t>, а й </a:t>
            </a:r>
            <a:r>
              <a:rPr lang="ru-RU" sz="2000" dirty="0" err="1"/>
              <a:t>розширити</a:t>
            </a:r>
            <a:r>
              <a:rPr lang="ru-RU" sz="2000" dirty="0"/>
              <a:t> </a:t>
            </a:r>
            <a:r>
              <a:rPr lang="ru-RU" sz="2000" dirty="0" err="1"/>
              <a:t>виробництво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передача </a:t>
            </a:r>
            <a:r>
              <a:rPr lang="ru-RU" sz="2000" dirty="0" err="1"/>
              <a:t>технологій</a:t>
            </a:r>
            <a:r>
              <a:rPr lang="ru-RU" sz="2000" dirty="0"/>
              <a:t> часто </a:t>
            </a:r>
            <a:r>
              <a:rPr lang="ru-RU" sz="2000" dirty="0" err="1"/>
              <a:t>супроводжується</a:t>
            </a:r>
            <a:r>
              <a:rPr lang="ru-RU" sz="2000" dirty="0"/>
              <a:t> </a:t>
            </a:r>
            <a:r>
              <a:rPr lang="ru-RU" sz="2000" dirty="0" err="1"/>
              <a:t>вкладанням</a:t>
            </a:r>
            <a:r>
              <a:rPr lang="ru-RU" sz="2000" dirty="0"/>
              <a:t> </a:t>
            </a:r>
            <a:r>
              <a:rPr lang="ru-RU" sz="2000" dirty="0" err="1"/>
              <a:t>капіталу</a:t>
            </a:r>
            <a:r>
              <a:rPr lang="ru-RU" sz="2000" dirty="0"/>
              <a:t>;</a:t>
            </a:r>
          </a:p>
          <a:p>
            <a:pPr marL="542925" indent="-342900">
              <a:lnSpc>
                <a:spcPct val="90000"/>
              </a:lnSpc>
              <a:defRPr/>
            </a:pP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конкурентоспроможності</a:t>
            </a:r>
            <a:r>
              <a:rPr lang="ru-RU" sz="2000" dirty="0"/>
              <a:t>;</a:t>
            </a:r>
          </a:p>
          <a:p>
            <a:pPr marL="542925" indent="-342900">
              <a:lnSpc>
                <a:spcPct val="90000"/>
              </a:lnSpc>
              <a:defRPr/>
            </a:pP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експорту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;</a:t>
            </a:r>
          </a:p>
          <a:p>
            <a:pPr marL="542925" indent="-342900">
              <a:lnSpc>
                <a:spcPct val="90000"/>
              </a:lnSpc>
              <a:defRPr/>
            </a:pPr>
            <a:r>
              <a:rPr lang="ru-RU" sz="2000" dirty="0" err="1"/>
              <a:t>очікувані</a:t>
            </a:r>
            <a:r>
              <a:rPr lang="ru-RU" sz="2000" dirty="0"/>
              <a:t> </a:t>
            </a:r>
            <a:r>
              <a:rPr lang="ru-RU" sz="2000" dirty="0" err="1"/>
              <a:t>прибутки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технологічних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інновацій</a:t>
            </a:r>
            <a:r>
              <a:rPr lang="ru-RU" sz="2000" dirty="0"/>
              <a:t>. </a:t>
            </a:r>
          </a:p>
          <a:p>
            <a:pPr>
              <a:lnSpc>
                <a:spcPct val="90000"/>
              </a:lnSpc>
              <a:defRPr/>
            </a:pPr>
            <a:endParaRPr lang="ru-RU" sz="2000" dirty="0"/>
          </a:p>
        </p:txBody>
      </p:sp>
      <p:sp>
        <p:nvSpPr>
          <p:cNvPr id="7177" name="Slide Number Placeholder 4">
            <a:extLst>
              <a:ext uri="{FF2B5EF4-FFF2-40B4-BE49-F238E27FC236}">
                <a16:creationId xmlns:a16="http://schemas.microsoft.com/office/drawing/2014/main" id="{99C3642A-F828-AE05-1584-19AD4C95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smtClean="0"/>
              <a:pPr rtl="0">
                <a:spcAft>
                  <a:spcPts val="60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C0276D0-B6B4-65CD-F2B6-4BD3BDAEF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uk-UA"/>
              <a:t>Механізм міжнародної передачі технологій</a:t>
            </a:r>
            <a:endParaRPr lang="ru-RU" altLang="uk-UA"/>
          </a:p>
        </p:txBody>
      </p:sp>
      <p:sp>
        <p:nvSpPr>
          <p:cNvPr id="32777" name="Text Placeholder 2">
            <a:extLst>
              <a:ext uri="{FF2B5EF4-FFF2-40B4-BE49-F238E27FC236}">
                <a16:creationId xmlns:a16="http://schemas.microsoft.com/office/drawing/2014/main" id="{5B545C03-788C-824E-452F-694B5B7D50E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32779" name="Slide Number Placeholder 4">
            <a:extLst>
              <a:ext uri="{FF2B5EF4-FFF2-40B4-BE49-F238E27FC236}">
                <a16:creationId xmlns:a16="http://schemas.microsoft.com/office/drawing/2014/main" id="{837B9961-24A4-F500-3527-3F4812A8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1B78AD0-CAF3-4158-8496-3067EE7B0388}" type="slidenum">
              <a:rPr lang="ru-RU" altLang="ru-RU"/>
              <a:pPr>
                <a:spcAft>
                  <a:spcPts val="600"/>
                </a:spcAft>
              </a:pPr>
              <a:t>26</a:t>
            </a:fld>
            <a:endParaRPr lang="ru-RU" altLang="ru-RU"/>
          </a:p>
        </p:txBody>
      </p:sp>
      <p:graphicFrame>
        <p:nvGraphicFramePr>
          <p:cNvPr id="32773" name="Rectangle 3">
            <a:extLst>
              <a:ext uri="{FF2B5EF4-FFF2-40B4-BE49-F238E27FC236}">
                <a16:creationId xmlns:a16="http://schemas.microsoft.com/office/drawing/2014/main" id="{97FD3479-816D-23FD-47A7-DBBEF38A7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208200"/>
              </p:ext>
            </p:extLst>
          </p:nvPr>
        </p:nvGraphicFramePr>
        <p:xfrm>
          <a:off x="609600" y="1636573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Slide Number Placeholder 4">
            <a:extLst>
              <a:ext uri="{FF2B5EF4-FFF2-40B4-BE49-F238E27FC236}">
                <a16:creationId xmlns:a16="http://schemas.microsoft.com/office/drawing/2014/main" id="{8F400446-E6FA-1D30-E0B3-976C7A28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1B78AD0-CAF3-4158-8496-3067EE7B0388}" type="slidenum">
              <a:rPr lang="ru-RU" altLang="ru-RU"/>
              <a:pPr>
                <a:spcAft>
                  <a:spcPts val="600"/>
                </a:spcAft>
              </a:pPr>
              <a:t>27</a:t>
            </a:fld>
            <a:endParaRPr lang="ru-RU" altLang="ru-RU"/>
          </a:p>
        </p:txBody>
      </p:sp>
      <p:graphicFrame>
        <p:nvGraphicFramePr>
          <p:cNvPr id="33796" name="Rectangle 3">
            <a:extLst>
              <a:ext uri="{FF2B5EF4-FFF2-40B4-BE49-F238E27FC236}">
                <a16:creationId xmlns:a16="http://schemas.microsoft.com/office/drawing/2014/main" id="{83FCB72D-C8F1-1BBD-5414-A54EEEDCE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266938"/>
              </p:ext>
            </p:extLst>
          </p:nvPr>
        </p:nvGraphicFramePr>
        <p:xfrm>
          <a:off x="762000" y="388144"/>
          <a:ext cx="10972800" cy="608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B9836CB-FEF2-F937-30CD-029D0026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4" y="642190"/>
            <a:ext cx="9389288" cy="1362456"/>
          </a:xfrm>
        </p:spPr>
        <p:txBody>
          <a:bodyPr>
            <a:noAutofit/>
          </a:bodyPr>
          <a:lstStyle/>
          <a:p>
            <a:r>
              <a:rPr lang="ru-RU" sz="2000" u="sng" cap="none" dirty="0" err="1">
                <a:solidFill>
                  <a:schemeClr val="tx1"/>
                </a:solidFill>
              </a:rPr>
              <a:t>Патентна</a:t>
            </a:r>
            <a:r>
              <a:rPr lang="ru-RU" sz="2000" u="sng" cap="none" dirty="0">
                <a:solidFill>
                  <a:schemeClr val="tx1"/>
                </a:solidFill>
              </a:rPr>
              <a:t> угода </a:t>
            </a:r>
            <a:r>
              <a:rPr lang="ru-RU" sz="2000" b="0" cap="none" dirty="0">
                <a:solidFill>
                  <a:schemeClr val="tx1"/>
                </a:solidFill>
              </a:rPr>
              <a:t>– </a:t>
            </a:r>
            <a:r>
              <a:rPr lang="ru-RU" sz="2000" b="0" cap="none" dirty="0" err="1">
                <a:solidFill>
                  <a:schemeClr val="tx1"/>
                </a:solidFill>
              </a:rPr>
              <a:t>міжнародна</a:t>
            </a:r>
            <a:r>
              <a:rPr lang="ru-RU" sz="2000" b="0" cap="none" dirty="0">
                <a:solidFill>
                  <a:schemeClr val="tx1"/>
                </a:solidFill>
              </a:rPr>
              <a:t> </a:t>
            </a:r>
            <a:r>
              <a:rPr lang="ru-RU" sz="2000" b="0" cap="none" dirty="0" err="1">
                <a:solidFill>
                  <a:schemeClr val="tx1"/>
                </a:solidFill>
              </a:rPr>
              <a:t>торговельна</a:t>
            </a:r>
            <a:r>
              <a:rPr lang="ru-RU" sz="2000" b="0" cap="none" dirty="0">
                <a:solidFill>
                  <a:schemeClr val="tx1"/>
                </a:solidFill>
              </a:rPr>
              <a:t> угода </a:t>
            </a:r>
            <a:r>
              <a:rPr lang="ru-RU" sz="2000" b="0" cap="none" dirty="0" err="1">
                <a:solidFill>
                  <a:schemeClr val="tx1"/>
                </a:solidFill>
              </a:rPr>
              <a:t>щодо</a:t>
            </a:r>
            <a:r>
              <a:rPr lang="ru-RU" sz="2000" b="0" cap="none" dirty="0">
                <a:solidFill>
                  <a:schemeClr val="tx1"/>
                </a:solidFill>
              </a:rPr>
              <a:t> продажу </a:t>
            </a:r>
            <a:r>
              <a:rPr lang="ru-RU" sz="2000" b="0" cap="none" dirty="0" err="1">
                <a:solidFill>
                  <a:schemeClr val="tx1"/>
                </a:solidFill>
              </a:rPr>
              <a:t>запатентованих</a:t>
            </a:r>
            <a:r>
              <a:rPr lang="ru-RU" sz="2000" b="0" cap="none" dirty="0">
                <a:solidFill>
                  <a:schemeClr val="tx1"/>
                </a:solidFill>
              </a:rPr>
              <a:t> </a:t>
            </a:r>
            <a:r>
              <a:rPr lang="ru-RU" sz="2000" b="0" cap="none" dirty="0" err="1">
                <a:solidFill>
                  <a:schemeClr val="tx1"/>
                </a:solidFill>
              </a:rPr>
              <a:t>винаходів</a:t>
            </a:r>
            <a:r>
              <a:rPr lang="ru-RU" sz="2000" b="0" cap="none" dirty="0">
                <a:solidFill>
                  <a:schemeClr val="tx1"/>
                </a:solidFill>
              </a:rPr>
              <a:t>, </a:t>
            </a:r>
            <a:r>
              <a:rPr lang="ru-RU" sz="2000" b="0" cap="none" dirty="0" err="1">
                <a:solidFill>
                  <a:schemeClr val="tx1"/>
                </a:solidFill>
              </a:rPr>
              <a:t>промислових</a:t>
            </a:r>
            <a:r>
              <a:rPr lang="ru-RU" sz="2000" b="0" cap="none" dirty="0">
                <a:solidFill>
                  <a:schemeClr val="tx1"/>
                </a:solidFill>
              </a:rPr>
              <a:t> </a:t>
            </a:r>
            <a:r>
              <a:rPr lang="ru-RU" sz="2000" b="0" cap="none" dirty="0" err="1">
                <a:solidFill>
                  <a:schemeClr val="tx1"/>
                </a:solidFill>
              </a:rPr>
              <a:t>зразків</a:t>
            </a:r>
            <a:r>
              <a:rPr lang="ru-RU" sz="2000" b="0" cap="none" dirty="0">
                <a:solidFill>
                  <a:schemeClr val="tx1"/>
                </a:solidFill>
              </a:rPr>
              <a:t> і </a:t>
            </a:r>
            <a:r>
              <a:rPr lang="ru-RU" sz="2000" b="0" cap="none" dirty="0" err="1">
                <a:solidFill>
                  <a:schemeClr val="tx1"/>
                </a:solidFill>
              </a:rPr>
              <a:t>товарних</a:t>
            </a:r>
            <a:r>
              <a:rPr lang="ru-RU" sz="2000" b="0" cap="none" dirty="0">
                <a:solidFill>
                  <a:schemeClr val="tx1"/>
                </a:solidFill>
              </a:rPr>
              <a:t> </a:t>
            </a:r>
            <a:r>
              <a:rPr lang="ru-RU" sz="2000" b="0" cap="none" dirty="0" err="1">
                <a:solidFill>
                  <a:schemeClr val="tx1"/>
                </a:solidFill>
              </a:rPr>
              <a:t>знаків</a:t>
            </a:r>
            <a:r>
              <a:rPr lang="ru-RU" sz="2000" b="0" cap="none" dirty="0">
                <a:solidFill>
                  <a:schemeClr val="tx1"/>
                </a:solidFill>
              </a:rPr>
              <a:t>.</a:t>
            </a:r>
            <a:endParaRPr lang="uk-UA" sz="2000" b="0" cap="none" dirty="0">
              <a:solidFill>
                <a:schemeClr val="tx1"/>
              </a:solidFill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6490E70-2BD1-5BF5-91F2-78A9137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28</a:t>
            </a:fld>
            <a:endParaRPr lang="ru-RU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842F13B2-B78E-9700-1DF7-6AF529D7B5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2125" y="2004646"/>
            <a:ext cx="4515035" cy="3505200"/>
          </a:xfrm>
        </p:spPr>
        <p:txBody>
          <a:bodyPr/>
          <a:lstStyle/>
          <a:p>
            <a:r>
              <a:rPr lang="ru-RU" b="1" u="sng" dirty="0" err="1"/>
              <a:t>Ліцензійна</a:t>
            </a:r>
            <a:r>
              <a:rPr lang="ru-RU" b="1" u="sng" dirty="0"/>
              <a:t> угода </a:t>
            </a:r>
            <a:r>
              <a:rPr lang="ru-RU" dirty="0"/>
              <a:t>–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торговельна</a:t>
            </a:r>
            <a:r>
              <a:rPr lang="ru-RU" dirty="0"/>
              <a:t> угода, за </a:t>
            </a:r>
            <a:r>
              <a:rPr lang="ru-RU" dirty="0" err="1"/>
              <a:t>якою</a:t>
            </a:r>
            <a:r>
              <a:rPr lang="ru-RU" dirty="0"/>
              <a:t> 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винаходу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(</a:t>
            </a:r>
            <a:r>
              <a:rPr lang="ru-RU" dirty="0" err="1"/>
              <a:t>ліцензіар</a:t>
            </a:r>
            <a:r>
              <a:rPr lang="ru-RU" dirty="0"/>
              <a:t>)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 (</a:t>
            </a:r>
            <a:r>
              <a:rPr lang="ru-RU" dirty="0" err="1"/>
              <a:t>ліцензіату</a:t>
            </a:r>
            <a:r>
              <a:rPr lang="ru-RU" dirty="0"/>
              <a:t>) </a:t>
            </a:r>
            <a:r>
              <a:rPr lang="ru-RU" dirty="0" err="1"/>
              <a:t>дозвіл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визначених</a:t>
            </a:r>
            <a:r>
              <a:rPr lang="ru-RU" dirty="0"/>
              <a:t> межах </a:t>
            </a:r>
            <a:r>
              <a:rPr lang="ru-RU" dirty="0" err="1"/>
              <a:t>своїх</a:t>
            </a:r>
            <a:r>
              <a:rPr lang="ru-RU" dirty="0"/>
              <a:t>  прав на </a:t>
            </a:r>
            <a:r>
              <a:rPr lang="ru-RU" dirty="0" err="1"/>
              <a:t>технології</a:t>
            </a:r>
            <a:endParaRPr lang="uk-UA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66FC5F82-D06C-8F9B-104A-58A70B50E2D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45989" y="2061161"/>
            <a:ext cx="4515035" cy="3505200"/>
          </a:xfrm>
        </p:spPr>
        <p:txBody>
          <a:bodyPr>
            <a:normAutofit fontScale="92500"/>
          </a:bodyPr>
          <a:lstStyle/>
          <a:p>
            <a:r>
              <a:rPr lang="uk-UA" b="1" u="sng" dirty="0"/>
              <a:t>«Ноу-хау» </a:t>
            </a:r>
            <a:r>
              <a:rPr lang="uk-UA" dirty="0"/>
              <a:t>– надання технічного досвіду і секретів </a:t>
            </a:r>
            <a:r>
              <a:rPr lang="uk-UA" dirty="0" err="1"/>
              <a:t>виробництва</a:t>
            </a:r>
            <a:r>
              <a:rPr lang="uk-UA" dirty="0"/>
              <a:t>, відомостей технічного, економічного, адміністративного, фінансового характеру, використання яких дає покупцю «ноу-хау» певні переваги. Предмет продажу – незапатентована технологія, яка має комерційну цінність.</a:t>
            </a:r>
          </a:p>
          <a:p>
            <a:r>
              <a:rPr lang="uk-UA" dirty="0"/>
              <a:t>Розрізняють три типи «ноу-хау»: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зразки виробів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технічна документація;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інструкція.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E574E-E11E-E343-1945-44325949BF71}"/>
              </a:ext>
            </a:extLst>
          </p:cNvPr>
          <p:cNvSpPr txBox="1"/>
          <p:nvPr/>
        </p:nvSpPr>
        <p:spPr>
          <a:xfrm>
            <a:off x="654647" y="4706882"/>
            <a:ext cx="4515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 err="1"/>
              <a:t>Інжиніринг</a:t>
            </a:r>
            <a:r>
              <a:rPr lang="ru-RU" dirty="0"/>
              <a:t> –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придбання</a:t>
            </a:r>
            <a:r>
              <a:rPr lang="ru-RU" dirty="0"/>
              <a:t>, монтажу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куплених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орендованих</a:t>
            </a:r>
            <a:r>
              <a:rPr lang="ru-RU" dirty="0"/>
              <a:t> машин та </a:t>
            </a:r>
            <a:r>
              <a:rPr lang="ru-RU" dirty="0" err="1"/>
              <a:t>обладнання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5292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31A48003-7F15-E405-E145-2107D8F7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ru-RU" b="1"/>
              <a:t>Інтернаціоналізація науково-технологічної сфери </a:t>
            </a:r>
            <a:endParaRPr lang="ru-RU" altLang="ru-RU" b="1"/>
          </a:p>
        </p:txBody>
      </p:sp>
      <p:sp>
        <p:nvSpPr>
          <p:cNvPr id="35843" name="Содержимое 2">
            <a:extLst>
              <a:ext uri="{FF2B5EF4-FFF2-40B4-BE49-F238E27FC236}">
                <a16:creationId xmlns:a16="http://schemas.microsoft.com/office/drawing/2014/main" id="{DD980E54-0E53-7618-8AA8-CADCA19B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5625"/>
            <a:ext cx="106680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i="1"/>
              <a:t>внутрішньодержавне науково-технологічне співробітництво між університетами, бізнес-структурами та урядом</a:t>
            </a:r>
          </a:p>
          <a:p>
            <a:pPr eaLnBrk="1" hangingPunct="1"/>
            <a:r>
              <a:rPr lang="uk-UA" altLang="ru-RU" i="1"/>
              <a:t>науково-технологічне співробітництво на глобальному рівні (</a:t>
            </a:r>
            <a:r>
              <a:rPr lang="uk-UA" altLang="ru-RU"/>
              <a:t>дані про кількість наукових публікацій та цитування в іноземних наукових журналах</a:t>
            </a:r>
            <a:r>
              <a:rPr lang="uk-UA" altLang="ru-RU" i="1"/>
              <a:t>)</a:t>
            </a:r>
          </a:p>
          <a:p>
            <a:pPr eaLnBrk="1" hangingPunct="1"/>
            <a:r>
              <a:rPr lang="uk-UA" altLang="ru-RU" i="1"/>
              <a:t>міжнародна діяльність фірм в галузі досліджень та технологій та виробництво винаходів (</a:t>
            </a:r>
            <a:r>
              <a:rPr lang="uk-UA" altLang="ru-RU"/>
              <a:t>частка патентів, що контролюються іноземними фірмами)</a:t>
            </a:r>
            <a:endParaRPr lang="ru-RU" altLang="ru-RU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2B0FEDE5-925D-CD1E-8E00-BB6B4809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5E046291-55EB-4DD7-B919-A78405F5F54C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29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62885C90-AC63-A447-1C34-4EA8EC5C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uk-UA" altLang="ru-RU" sz="2800" dirty="0"/>
              <a:t>Найбільші за капіталізацією БНП світу</a:t>
            </a:r>
            <a:r>
              <a:rPr lang="en-US" altLang="ru-RU" sz="2800" dirty="0"/>
              <a:t> (202</a:t>
            </a:r>
            <a:r>
              <a:rPr lang="ru-RU" altLang="ru-RU" sz="2800" dirty="0"/>
              <a:t>3-2024 </a:t>
            </a:r>
            <a:r>
              <a:rPr lang="ru-RU" altLang="ru-RU" sz="2800" dirty="0" err="1"/>
              <a:t>рр</a:t>
            </a:r>
            <a:r>
              <a:rPr lang="ru-RU" altLang="ru-RU" sz="2800" dirty="0"/>
              <a:t>.)</a:t>
            </a:r>
          </a:p>
        </p:txBody>
      </p:sp>
      <p:sp>
        <p:nvSpPr>
          <p:cNvPr id="8199" name="Slide Number Placeholder 3">
            <a:extLst>
              <a:ext uri="{FF2B5EF4-FFF2-40B4-BE49-F238E27FC236}">
                <a16:creationId xmlns:a16="http://schemas.microsoft.com/office/drawing/2014/main" id="{448C030D-AF2B-F3B3-A688-78A91F41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0E9688B-8D6F-4570-BEE1-568B165AC9D5}" type="slidenum">
              <a:rPr lang="ru-RU" altLang="en-US"/>
              <a:pPr>
                <a:spcAft>
                  <a:spcPts val="600"/>
                </a:spcAft>
              </a:pPr>
              <a:t>3</a:t>
            </a:fld>
            <a:endParaRPr lang="ru-RU" alt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332705-E2CF-8DDE-F39B-96E20901E3D1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247893" y="2190711"/>
            <a:ext cx="5914623" cy="4165637"/>
          </a:xfrm>
          <a:noFill/>
        </p:spPr>
      </p:pic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90CF997D-5DBE-31F6-B1F2-ED66ADE9CEF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rcRect l="-224" r="21461"/>
          <a:stretch/>
        </p:blipFill>
        <p:spPr>
          <a:xfrm>
            <a:off x="6252470" y="2190712"/>
            <a:ext cx="3204145" cy="4165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01F85A6F-ED84-F1D3-2BBB-74DD3456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 sz="4100" b="1"/>
              <a:t>Широкомасштабна кооперація в сфері досліджень та розробок</a:t>
            </a:r>
            <a:endParaRPr lang="ru-RU" altLang="ru-RU" sz="4100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EF75E6F6-97E4-BB86-9102-468551AD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BB45BDD-C283-47AC-8590-476E09C17657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30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36867" name="Содержимое 2">
            <a:extLst>
              <a:ext uri="{FF2B5EF4-FFF2-40B4-BE49-F238E27FC236}">
                <a16:creationId xmlns:a16="http://schemas.microsoft.com/office/drawing/2014/main" id="{17CFA1F6-5716-88F8-E1A3-FF7EF81D253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/>
              <a:t>Міжнародна космічна станція</a:t>
            </a:r>
            <a:endParaRPr lang="ru-RU" altLang="ru-RU"/>
          </a:p>
          <a:p>
            <a:pPr eaLnBrk="1" hangingPunct="1"/>
            <a:r>
              <a:rPr lang="uk-UA" altLang="ru-RU"/>
              <a:t>Проект з вивчення генів людини</a:t>
            </a:r>
            <a:endParaRPr lang="ru-RU" altLang="ru-RU"/>
          </a:p>
          <a:p>
            <a:pPr eaLnBrk="1" hangingPunct="1"/>
            <a:r>
              <a:rPr lang="uk-UA" altLang="ru-RU"/>
              <a:t>Міжнародний термонуклідний експериментальний реактор</a:t>
            </a:r>
            <a:endParaRPr lang="ru-RU" altLang="ru-RU"/>
          </a:p>
          <a:p>
            <a:pPr eaLnBrk="1" hangingPunct="1"/>
            <a:r>
              <a:rPr lang="uk-UA" altLang="ru-RU"/>
              <a:t>Великий адроновий коллайдер</a:t>
            </a:r>
            <a:endParaRPr lang="ru-RU" altLang="ru-RU"/>
          </a:p>
          <a:p>
            <a:pPr eaLnBrk="1" hangingPunct="1"/>
            <a:r>
              <a:rPr lang="uk-UA" altLang="ru-RU"/>
              <a:t>Програма граничних знань людини</a:t>
            </a:r>
            <a:endParaRPr lang="ru-RU" altLang="ru-RU"/>
          </a:p>
          <a:p>
            <a:pPr eaLnBrk="1" hangingPunct="1"/>
            <a:r>
              <a:rPr lang="uk-UA" altLang="ru-RU"/>
              <a:t>Космічний телескоп</a:t>
            </a:r>
            <a:endParaRPr lang="ru-RU" altLang="ru-RU"/>
          </a:p>
          <a:p>
            <a:pPr eaLnBrk="1" hangingPunct="1"/>
            <a:r>
              <a:rPr lang="uk-UA" altLang="ru-RU"/>
              <a:t>“Дуже великий телескоп”</a:t>
            </a:r>
            <a:endParaRPr lang="ru-RU" altLang="ru-RU"/>
          </a:p>
          <a:p>
            <a:pPr eaLnBrk="1" hangingPunct="1"/>
            <a:r>
              <a:rPr lang="uk-UA" altLang="ru-RU"/>
              <a:t>Міжнародний науково-технологічний центр </a:t>
            </a:r>
            <a:endParaRPr lang="ru-RU" alt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F259D495-FE75-1D3C-2AF2-C8845941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 sz="3400"/>
              <a:t>Міжнародна діяльність фірм в галузі досліджень і технологій та виробництво винаходів</a:t>
            </a:r>
            <a:endParaRPr lang="ru-RU" altLang="ru-RU" sz="3400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C9250D33-6BD6-5661-7007-1723EFF8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1C9DDB2-95EA-43DD-817E-9F18A777F816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31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37891" name="Содержимое 2">
            <a:extLst>
              <a:ext uri="{FF2B5EF4-FFF2-40B4-BE49-F238E27FC236}">
                <a16:creationId xmlns:a16="http://schemas.microsoft.com/office/drawing/2014/main" id="{75FCCD09-8310-980C-D7AA-BDFDCFD5ED8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/>
              <a:t>характеризується часткою патентів, що контролюються іноземними фірмами</a:t>
            </a:r>
            <a:endParaRPr lang="ru-RU" altLang="ru-RU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3A73399B-C756-5993-B79B-B5FBBF24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ru-RU"/>
              <a:t>Відносна важливість каналів трансферту технологій за 8-бальною шкалою, балів</a:t>
            </a:r>
            <a:endParaRPr lang="ru-RU" altLang="ru-RU"/>
          </a:p>
        </p:txBody>
      </p:sp>
      <p:sp>
        <p:nvSpPr>
          <p:cNvPr id="39025" name="Номер слайда 3">
            <a:extLst>
              <a:ext uri="{FF2B5EF4-FFF2-40B4-BE49-F238E27FC236}">
                <a16:creationId xmlns:a16="http://schemas.microsoft.com/office/drawing/2014/main" id="{C207F11D-0DA5-15FF-EFD5-962EB99A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EAE33769-4C69-48DA-A27C-B18B631C10A6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32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27505601-B081-E845-B342-38AFE94D4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045609"/>
              </p:ext>
            </p:extLst>
          </p:nvPr>
        </p:nvGraphicFramePr>
        <p:xfrm>
          <a:off x="762000" y="1879071"/>
          <a:ext cx="10668003" cy="4244450"/>
        </p:xfrm>
        <a:graphic>
          <a:graphicData uri="http://schemas.openxmlformats.org/drawingml/2006/table">
            <a:tbl>
              <a:tblPr firstRow="1" bandRow="1"/>
              <a:tblGrid>
                <a:gridCol w="1318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2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2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20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Країна</a:t>
                      </a: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Викори-стання</a:t>
                      </a: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винаходів третіх осіб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Інформаційний зв’язок з іншими підприємствами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Купівля обладнання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Найм кваліфі-кованого персона-лу</a:t>
                      </a: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Викори-стання послуг консуль-татнтів</a:t>
                      </a: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Контракти НДР 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Купівля підпри-ємства</a:t>
                      </a: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Австрія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Бельгія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Данія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Франція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Німеччина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Ірландія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Італія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Норвегія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Велико-британія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цілому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6,9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485" marR="8148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BECA1263-50A0-00AD-BEB4-F2B8ECDCD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/>
              <a:t>Правовий захист науково-технічних знань</a:t>
            </a:r>
          </a:p>
        </p:txBody>
      </p:sp>
      <p:sp>
        <p:nvSpPr>
          <p:cNvPr id="39938" name="Номер слайда 5">
            <a:extLst>
              <a:ext uri="{FF2B5EF4-FFF2-40B4-BE49-F238E27FC236}">
                <a16:creationId xmlns:a16="http://schemas.microsoft.com/office/drawing/2014/main" id="{27B8AB40-EA2D-2AF7-A4BE-852C08B6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73653AD-64FA-4CC2-A361-16EE84486E3C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33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95C63D1-EA1C-A27E-65FE-0A5A7B59C9F1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dirty="0"/>
              <a:t>інструменти правового захисту технологій:</a:t>
            </a:r>
            <a:r>
              <a:rPr lang="uk-UA" altLang="ru-RU" b="1" i="1" dirty="0"/>
              <a:t>  патенти, ліцензії, копірайт, товарний знак чи марка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b="1" i="1" dirty="0"/>
              <a:t>Патент (</a:t>
            </a:r>
            <a:r>
              <a:rPr lang="en-US" altLang="ru-RU" b="1" i="1" dirty="0"/>
              <a:t>patent</a:t>
            </a:r>
            <a:r>
              <a:rPr lang="uk-UA" altLang="ru-RU" b="1" i="1" dirty="0"/>
              <a:t>)</a:t>
            </a:r>
            <a:r>
              <a:rPr lang="uk-UA" altLang="ru-RU" dirty="0"/>
              <a:t> - документ, який видається компетентним органом винахіднику, і який засвідчує його авторство та пріоритет, а також надає йому монопольне право на використання нововведення на певний строк (як правило, на 15-20 років).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56218651-28F2-9706-75CC-4A7C402ED1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74771" y="576942"/>
            <a:ext cx="6449786" cy="3826329"/>
          </a:xfrm>
        </p:spPr>
        <p:txBody>
          <a:bodyPr anchor="b">
            <a:normAutofit fontScale="90000"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sz="2000" b="1" i="1" dirty="0"/>
              <a:t>Копірайт (</a:t>
            </a:r>
            <a:r>
              <a:rPr lang="uk-UA" altLang="ru-RU" sz="2000" b="1" i="1" dirty="0" err="1"/>
              <a:t>copyright</a:t>
            </a:r>
            <a:r>
              <a:rPr lang="uk-UA" altLang="ru-RU" sz="2000" b="1" i="1" dirty="0"/>
              <a:t>)</a:t>
            </a:r>
            <a:r>
              <a:rPr lang="uk-UA" altLang="ru-RU" sz="2000" dirty="0"/>
              <a:t> захищає від копіювання вироби мистецтва та літератури. Часто розповсюджується і на знання, що використовуються у виробництві, у вигляді ескізів, макетів, рисунків, креслень.</a:t>
            </a:r>
            <a:br>
              <a:rPr lang="uk-UA" altLang="ru-RU" sz="2000" dirty="0"/>
            </a:br>
            <a:endParaRPr lang="uk-UA" altLang="ru-RU" sz="20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sz="2000" b="1" i="1" dirty="0"/>
              <a:t>Товарний (фірмовий) знак </a:t>
            </a:r>
            <a:r>
              <a:rPr lang="uk-UA" altLang="ru-RU" sz="2000" dirty="0"/>
              <a:t>чи </a:t>
            </a:r>
            <a:r>
              <a:rPr lang="uk-UA" altLang="ru-RU" sz="2000" b="1" i="1" dirty="0"/>
              <a:t>марка (</a:t>
            </a:r>
            <a:r>
              <a:rPr lang="en-US" altLang="ru-RU" sz="2000" b="1" i="1" dirty="0"/>
              <a:t>trademark</a:t>
            </a:r>
            <a:r>
              <a:rPr lang="uk-UA" altLang="ru-RU" sz="2000" b="1" i="1" dirty="0"/>
              <a:t>)</a:t>
            </a:r>
            <a:r>
              <a:rPr lang="uk-UA" altLang="ru-RU" sz="2000" dirty="0"/>
              <a:t> розміщений на продукції фірми у вигляді малюнку, ініціалів засновника компанії, абревіатури, графічного зображення тощо. Товарний знак реєструється (як за місцем місцезнаходження компанії, так і за кордоном), і його заборонено використовувати іншими фірмами без офіційного дозволу. </a:t>
            </a:r>
          </a:p>
        </p:txBody>
      </p:sp>
      <p:sp>
        <p:nvSpPr>
          <p:cNvPr id="41986" name="Номер слайда 5">
            <a:extLst>
              <a:ext uri="{FF2B5EF4-FFF2-40B4-BE49-F238E27FC236}">
                <a16:creationId xmlns:a16="http://schemas.microsoft.com/office/drawing/2014/main" id="{164EB440-674C-4575-701D-667F800A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40430025-39F2-46F2-93F3-B2FD64662AE1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34</a:t>
            </a:fld>
            <a:endParaRPr lang="uk-UA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58ECC47-394B-E607-BC58-5051DDCB2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2574" y="896111"/>
            <a:ext cx="9866540" cy="135814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uk-UA"/>
              <a:t>Ліцензійна торгівля</a:t>
            </a:r>
            <a:endParaRPr lang="ru-RU" altLang="uk-UA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C4DE2CC-D2C4-B90C-5AB7-5B494BB825AD}"/>
              </a:ext>
            </a:extLst>
          </p:cNvPr>
          <p:cNvSpPr>
            <a:spLocks noGrp="1" noChangeArrowheads="1"/>
          </p:cNvSpPr>
          <p:nvPr>
            <p:ph sz="half" idx="15"/>
          </p:nvPr>
        </p:nvSpPr>
        <p:spPr>
          <a:xfrm>
            <a:off x="1466605" y="1878906"/>
            <a:ext cx="8458933" cy="417020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1500" dirty="0"/>
              <a:t>Ліцензія (</a:t>
            </a:r>
            <a:r>
              <a:rPr lang="en-US" altLang="uk-UA" sz="1500" dirty="0"/>
              <a:t>license) - </a:t>
            </a:r>
            <a:r>
              <a:rPr lang="uk-UA" altLang="uk-UA" sz="1500" dirty="0"/>
              <a:t>це дозвіл ліцензіара, тобто власника технології чи прав промислової власності, яке видається ліцензіату, тобто зацікавленій особі, яка має намір придбати технологію чи відповідні права, на використання технічних знань у виробництво на певний строк та встановлену винагороду.</a:t>
            </a:r>
            <a:br>
              <a:rPr lang="uk-UA" altLang="uk-UA" sz="1500" dirty="0"/>
            </a:br>
            <a:endParaRPr lang="uk-UA" altLang="uk-UA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1500" dirty="0"/>
              <a:t>1) </a:t>
            </a:r>
            <a:r>
              <a:rPr lang="uk-UA" altLang="uk-UA" sz="1500" b="1" dirty="0"/>
              <a:t>Патентна ліцензія </a:t>
            </a:r>
            <a:r>
              <a:rPr lang="uk-UA" altLang="uk-UA" sz="1500" dirty="0"/>
              <a:t>- документ, що підтверджує передачу права використання патенту без відповідного ноу-хау.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1500" dirty="0"/>
              <a:t>2) </a:t>
            </a:r>
            <a:r>
              <a:rPr lang="uk-UA" altLang="uk-UA" sz="1500" b="1" dirty="0"/>
              <a:t>Безпатентна ліцензія </a:t>
            </a:r>
            <a:r>
              <a:rPr lang="uk-UA" altLang="uk-UA" sz="1500" dirty="0"/>
              <a:t>- документ, який підтверджує право використання ноу-хау без існування патенту на цей винахід.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1500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1500" u="sng" dirty="0"/>
              <a:t>Види ліцензій від обсягу прав сторін</a:t>
            </a:r>
            <a:endParaRPr lang="uk-UA" altLang="uk-UA" sz="15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1500" dirty="0"/>
              <a:t>1) </a:t>
            </a:r>
            <a:r>
              <a:rPr lang="uk-UA" altLang="uk-UA" sz="1500" b="1" dirty="0"/>
              <a:t>Невиняткова </a:t>
            </a:r>
            <a:r>
              <a:rPr lang="uk-UA" altLang="uk-UA" sz="1500" dirty="0"/>
              <a:t>- ліцензія, що залишає ліцензіару право давати аналогічні ліцензій на дану технологію іншим ліцензіатам на даній території.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1500" dirty="0"/>
              <a:t>2) </a:t>
            </a:r>
            <a:r>
              <a:rPr lang="uk-UA" altLang="uk-UA" sz="1500" b="1" dirty="0"/>
              <a:t>Виняткова (виключна) </a:t>
            </a:r>
            <a:r>
              <a:rPr lang="uk-UA" altLang="uk-UA" sz="1500" dirty="0"/>
              <a:t>- ліцензія, коли ліцензіар не має право надавати ліцензію на дану технологію іншим ліцензіатам на території, яка обговорена в ліцензійній угоді.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1500" dirty="0"/>
              <a:t>3) </a:t>
            </a:r>
            <a:r>
              <a:rPr lang="uk-UA" altLang="uk-UA" sz="1500" b="1" dirty="0"/>
              <a:t>Повна </a:t>
            </a:r>
            <a:r>
              <a:rPr lang="uk-UA" altLang="uk-UA" sz="1500" dirty="0"/>
              <a:t>- ліцензія, що дає ліцензіату право на використання даної технології протягом дії угоди і передбачає відмову ліцензіара від самостійного використання цієї технології або від права її продажу іншим ліцензіатам</a:t>
            </a:r>
            <a:r>
              <a:rPr lang="ru-RU" altLang="uk-UA" sz="1500" dirty="0"/>
              <a:t> </a:t>
            </a:r>
          </a:p>
        </p:txBody>
      </p:sp>
      <p:sp>
        <p:nvSpPr>
          <p:cNvPr id="43018" name="Slide Number Placeholder 4">
            <a:extLst>
              <a:ext uri="{FF2B5EF4-FFF2-40B4-BE49-F238E27FC236}">
                <a16:creationId xmlns:a16="http://schemas.microsoft.com/office/drawing/2014/main" id="{9A5D7CF0-0972-0AAA-4E5A-ECEDAFF6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smtClean="0"/>
              <a:pPr rtl="0">
                <a:spcAft>
                  <a:spcPts val="60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89890BC-9936-77C4-C696-52EBCFAD9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2574" y="896111"/>
            <a:ext cx="9866540" cy="1358140"/>
          </a:xfrm>
        </p:spPr>
        <p:txBody>
          <a:bodyPr anchor="t">
            <a:normAutofit/>
          </a:bodyPr>
          <a:lstStyle/>
          <a:p>
            <a:pPr eaLnBrk="1" hangingPunct="1"/>
            <a:br>
              <a:rPr lang="uk-UA" altLang="uk-UA" sz="2800" u="sng"/>
            </a:br>
            <a:r>
              <a:rPr lang="uk-UA" altLang="uk-UA" sz="2800" u="sng"/>
              <a:t>Типи ліцензійних платежів</a:t>
            </a:r>
            <a:br>
              <a:rPr lang="uk-UA" altLang="uk-UA" sz="2800"/>
            </a:br>
            <a:endParaRPr lang="ru-RU" altLang="uk-UA" sz="280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00EBD58-DD31-576E-0A91-D666657414CB}"/>
              </a:ext>
            </a:extLst>
          </p:cNvPr>
          <p:cNvSpPr>
            <a:spLocks noGrp="1" noChangeArrowheads="1"/>
          </p:cNvSpPr>
          <p:nvPr>
            <p:ph sz="half" idx="15"/>
          </p:nvPr>
        </p:nvSpPr>
        <p:spPr>
          <a:xfrm>
            <a:off x="1552575" y="2481940"/>
            <a:ext cx="6477952" cy="363583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altLang="uk-UA" dirty="0"/>
              <a:t>Розрахункова ціна на ліцензію формується з урахуванням таких факторів: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dirty="0"/>
              <a:t>витрати на створення технології;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dirty="0" err="1"/>
              <a:t>транзакційні</a:t>
            </a:r>
            <a:r>
              <a:rPr lang="uk-UA" altLang="uk-UA" dirty="0"/>
              <a:t> витрати на передачу технології;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dirty="0"/>
              <a:t>аналогові ціни у фірм-конкурентів;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dirty="0"/>
              <a:t>можливі витрати в ліцензіата на самостійну розробку технології;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dirty="0"/>
              <a:t>можливий прибуток ліцензіата від використання технології;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dirty="0"/>
              <a:t>втрачена вигода в ліцензіара у зв'язку з відмовою самостійно використовувати технологічні рішення.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dirty="0"/>
              <a:t>Ліцензійні платежі — це винагорода ліцензіару, яку сплачує ліцензіат за використання технології протягом терміну дії угоди.</a:t>
            </a:r>
          </a:p>
          <a:p>
            <a:pPr eaLnBrk="1" hangingPunct="1">
              <a:lnSpc>
                <a:spcPct val="90000"/>
              </a:lnSpc>
            </a:pPr>
            <a:endParaRPr lang="uk-UA" altLang="uk-UA" dirty="0"/>
          </a:p>
        </p:txBody>
      </p:sp>
      <p:sp>
        <p:nvSpPr>
          <p:cNvPr id="44042" name="Slide Number Placeholder 4">
            <a:extLst>
              <a:ext uri="{FF2B5EF4-FFF2-40B4-BE49-F238E27FC236}">
                <a16:creationId xmlns:a16="http://schemas.microsoft.com/office/drawing/2014/main" id="{534F134F-C20E-9EF5-1D36-BE4CBEBB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smtClean="0"/>
              <a:pPr rtl="0">
                <a:spcAft>
                  <a:spcPts val="60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FC4EBA5-790E-B926-637A-E9A042C1CE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73723" y="259861"/>
            <a:ext cx="10675815" cy="64066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uk-UA" sz="2000" dirty="0"/>
              <a:t> </a:t>
            </a:r>
            <a:r>
              <a:rPr lang="uk-UA" sz="1800" dirty="0">
                <a:latin typeface="Bahnschrift Light" panose="020B0502040204020203" pitchFamily="34" charset="0"/>
              </a:rPr>
              <a:t>1</a:t>
            </a:r>
            <a:r>
              <a:rPr lang="uk-UA" sz="1500" dirty="0">
                <a:latin typeface="Bahnschrift Light" panose="020B0502040204020203" pitchFamily="34" charset="0"/>
              </a:rPr>
              <a:t>). </a:t>
            </a:r>
            <a:r>
              <a:rPr lang="uk-UA" sz="1500" b="1" dirty="0">
                <a:latin typeface="Bahnschrift Light" panose="020B0502040204020203" pitchFamily="34" charset="0"/>
              </a:rPr>
              <a:t>Роялті </a:t>
            </a:r>
            <a:r>
              <a:rPr lang="uk-UA" sz="1500" dirty="0">
                <a:latin typeface="Bahnschrift Light" panose="020B0502040204020203" pitchFamily="34" charset="0"/>
              </a:rPr>
              <a:t>- періодичні відрахування протягом періоду дії ліцензійної угоди в залежності від різних факторів: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500" dirty="0">
                <a:latin typeface="Bahnschrift Light" panose="020B0502040204020203" pitchFamily="34" charset="0"/>
              </a:rPr>
              <a:t>  -  від прибутку ліцензіата;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500" dirty="0">
                <a:latin typeface="Bahnschrift Light" panose="020B0502040204020203" pitchFamily="34" charset="0"/>
              </a:rPr>
              <a:t>  -  від ціни кожного товару;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500" dirty="0">
                <a:latin typeface="Bahnschrift Light" panose="020B0502040204020203" pitchFamily="34" charset="0"/>
              </a:rPr>
              <a:t>  -  від витрат виробництва;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500" dirty="0">
                <a:latin typeface="Bahnschrift Light" panose="020B0502040204020203" pitchFamily="34" charset="0"/>
              </a:rPr>
              <a:t>  -  від обсягу продажу</a:t>
            </a:r>
            <a:endParaRPr lang="uk-UA" sz="1500" b="1" dirty="0">
              <a:latin typeface="Bahnschrift Light" panose="020B0502040204020203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1500" b="1" dirty="0">
              <a:latin typeface="Bahnschrift Light" panose="020B0502040204020203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500" b="1" dirty="0">
                <a:latin typeface="Bahnschrift Light" panose="020B0502040204020203" pitchFamily="34" charset="0"/>
              </a:rPr>
              <a:t>2.Паушальний платіж </a:t>
            </a:r>
            <a:r>
              <a:rPr lang="uk-UA" sz="1500" dirty="0">
                <a:latin typeface="Bahnschrift Light" panose="020B0502040204020203" pitchFamily="34" charset="0"/>
              </a:rPr>
              <a:t>- це зафіксований в угоді одноразовий платіж, не зв'язаний з часом використання даної технології (встановлений в залежності від експертних оцінок майбутніх прибутків ліцензіата від використання даної технології. </a:t>
            </a:r>
            <a:endParaRPr lang="en-US" sz="1500" dirty="0">
              <a:latin typeface="Algerian" panose="04020705040A02060702" pitchFamily="8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500" dirty="0">
                <a:latin typeface="Bahnschrift Light" panose="020B0502040204020203" pitchFamily="34" charset="0"/>
              </a:rPr>
              <a:t>Використовується, коли</a:t>
            </a:r>
            <a:r>
              <a:rPr lang="en-US" sz="1500" dirty="0">
                <a:latin typeface="Algerian" panose="04020705040A02060702" pitchFamily="82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500" dirty="0">
                <a:latin typeface="Bahnschrift Light" panose="020B0502040204020203" pitchFamily="34" charset="0"/>
              </a:rPr>
              <a:t>а) предметом ліцензійної угоди є поставка комплектного устаткування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500" dirty="0">
                <a:latin typeface="Bahnschrift Light" panose="020B0502040204020203" pitchFamily="34" charset="0"/>
              </a:rPr>
              <a:t>б) ліцензіар не впевнений в платоспроможності ліцензіата в майбутньому ( у випадку нових партнерів).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500" dirty="0">
                <a:latin typeface="Bahnschrift Light" panose="020B0502040204020203" pitchFamily="34" charset="0"/>
              </a:rPr>
              <a:t>40% - коли заключається ліцензійна угода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500" dirty="0">
                <a:latin typeface="Bahnschrift Light" panose="020B0502040204020203" pitchFamily="34" charset="0"/>
              </a:rPr>
              <a:t>40% - коли прибула технологія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500" dirty="0">
                <a:latin typeface="Bahnschrift Light" panose="020B0502040204020203" pitchFamily="34" charset="0"/>
              </a:rPr>
              <a:t>20% - коли обладнання починає працювати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uk-UA" sz="1500" dirty="0">
              <a:latin typeface="Bahnschrift Light" panose="020B0502040204020203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uk-UA" sz="1500" dirty="0">
                <a:latin typeface="Bahnschrift Light" panose="020B0502040204020203" pitchFamily="34" charset="0"/>
              </a:rPr>
              <a:t>3. Участь у власності ліцензіата - замість ліцензійної винагороди ліцензіат передає ліцензіару частини статутного капіталу або акцій свого підприємства.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uk-UA" sz="1500" dirty="0">
                <a:latin typeface="Bahnschrift Light" panose="020B0502040204020203" pitchFamily="34" charset="0"/>
              </a:rPr>
              <a:t>4. Обмін технічною документацією - ліцензіат передає нову технічну документацію ліцензіару потім безкоштовно.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uk-UA" sz="1500" dirty="0">
                <a:latin typeface="Bahnschrift Light" panose="020B0502040204020203" pitchFamily="34" charset="0"/>
              </a:rPr>
              <a:t>5. Участь у прибутках - ліцензіар отримує певний відсоток від прибутку ліцензіата</a:t>
            </a:r>
            <a:endParaRPr lang="uk-UA" sz="2400" dirty="0">
              <a:latin typeface="Bahnschrift Light" panose="020B0502040204020203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z="2400" dirty="0">
              <a:latin typeface="Bahnschrift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97DFCB8-823F-25F7-19F8-98D8D147A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2574" y="896111"/>
            <a:ext cx="9866540" cy="135814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uk-UA" dirty="0"/>
              <a:t>Інжинірингові послуги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21584DF-3430-0C2F-719F-B74D84618561}"/>
              </a:ext>
            </a:extLst>
          </p:cNvPr>
          <p:cNvSpPr>
            <a:spLocks noGrp="1" noChangeArrowheads="1"/>
          </p:cNvSpPr>
          <p:nvPr>
            <p:ph sz="half" idx="15"/>
          </p:nvPr>
        </p:nvSpPr>
        <p:spPr>
          <a:xfrm>
            <a:off x="1552575" y="2157046"/>
            <a:ext cx="10027920" cy="39607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altLang="uk-UA" dirty="0"/>
              <a:t>надання на основі договору на інжиніринг однією стороною, що іменується </a:t>
            </a:r>
            <a:r>
              <a:rPr lang="uk-UA" altLang="uk-UA" b="1" dirty="0"/>
              <a:t>консультантом</a:t>
            </a:r>
            <a:r>
              <a:rPr lang="uk-UA" altLang="uk-UA" dirty="0"/>
              <a:t>, іншій стороні, що іменується </a:t>
            </a:r>
            <a:r>
              <a:rPr lang="uk-UA" altLang="uk-UA" b="1" dirty="0"/>
              <a:t>замовником</a:t>
            </a:r>
            <a:r>
              <a:rPr lang="uk-UA" altLang="uk-UA" dirty="0"/>
              <a:t>, комплексу або окремих видів інженерно-технічних послуг, пов'язаного з проектуванням, будівництвом і введенням об'єкта в експлуатацію, з розробкою нових технологічних процесів на підприємстві замовника, удосконаленням виробничих процесів аж до впровадження виробу у виробництво і навіть збуту продукції.</a:t>
            </a:r>
          </a:p>
          <a:p>
            <a:pPr eaLnBrk="1" hangingPunct="1">
              <a:lnSpc>
                <a:spcPct val="90000"/>
              </a:lnSpc>
            </a:pPr>
            <a:endParaRPr lang="ru-RU" altLang="uk-UA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dirty="0"/>
              <a:t>- </a:t>
            </a:r>
            <a:r>
              <a:rPr lang="uk-UA" altLang="uk-UA" b="1" dirty="0"/>
              <a:t>Консультативний інжиніринг (</a:t>
            </a:r>
            <a:r>
              <a:rPr lang="uk-UA" altLang="uk-UA" b="1" dirty="0" err="1"/>
              <a:t>consulting</a:t>
            </a:r>
            <a:r>
              <a:rPr lang="uk-UA" altLang="uk-UA" b="1" dirty="0"/>
              <a:t> </a:t>
            </a:r>
            <a:r>
              <a:rPr lang="uk-UA" altLang="uk-UA" b="1" dirty="0" err="1"/>
              <a:t>engineering</a:t>
            </a:r>
            <a:r>
              <a:rPr lang="uk-UA" altLang="uk-UA" b="1" dirty="0"/>
              <a:t>)</a:t>
            </a:r>
            <a:r>
              <a:rPr lang="uk-UA" altLang="uk-UA" dirty="0"/>
              <a:t> пов'язаний головним чином з інтелектуальними послугами з метою проектування об'єктів, розробки планів будівництва і контролю за проведенням робіт.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dirty="0"/>
              <a:t>- </a:t>
            </a:r>
            <a:r>
              <a:rPr lang="uk-UA" altLang="uk-UA" b="1" dirty="0"/>
              <a:t>Технологічний інжиніринг (</a:t>
            </a:r>
            <a:r>
              <a:rPr lang="uk-UA" altLang="uk-UA" b="1" dirty="0" err="1"/>
              <a:t>process</a:t>
            </a:r>
            <a:r>
              <a:rPr lang="uk-UA" altLang="uk-UA" b="1" dirty="0"/>
              <a:t> </a:t>
            </a:r>
            <a:r>
              <a:rPr lang="uk-UA" altLang="uk-UA" b="1" dirty="0" err="1"/>
              <a:t>engineering</a:t>
            </a:r>
            <a:r>
              <a:rPr lang="uk-UA" altLang="uk-UA" b="1" dirty="0"/>
              <a:t>)</a:t>
            </a:r>
            <a:r>
              <a:rPr lang="uk-UA" altLang="uk-UA" dirty="0"/>
              <a:t> полягає в наданні замовнику технології, необхідної для будівництва промислового об'єкта і його експлуатації (договори на передачу виробничого досвіду і знань), розробки проектів по енергопостачанню, водопостачанню, транспорту і ін.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dirty="0"/>
              <a:t>- </a:t>
            </a:r>
            <a:r>
              <a:rPr lang="uk-UA" altLang="uk-UA" b="1" dirty="0"/>
              <a:t>Будівельний і/або загальний інжиніринг (</a:t>
            </a:r>
            <a:r>
              <a:rPr lang="uk-UA" altLang="uk-UA" b="1" dirty="0" err="1"/>
              <a:t>constructing</a:t>
            </a:r>
            <a:r>
              <a:rPr lang="uk-UA" altLang="uk-UA" b="1" dirty="0"/>
              <a:t> </a:t>
            </a:r>
            <a:r>
              <a:rPr lang="uk-UA" altLang="uk-UA" b="1" dirty="0" err="1"/>
              <a:t>engineering</a:t>
            </a:r>
            <a:r>
              <a:rPr lang="uk-UA" altLang="uk-UA" b="1" dirty="0"/>
              <a:t>)</a:t>
            </a:r>
            <a:r>
              <a:rPr lang="uk-UA" altLang="uk-UA" dirty="0"/>
              <a:t> — поставки обладнання, техніки і/або монтаж установок, включаючи при необхідності інженерні роботи.</a:t>
            </a:r>
            <a:endParaRPr lang="ru-RU" altLang="uk-UA" dirty="0"/>
          </a:p>
        </p:txBody>
      </p:sp>
      <p:sp>
        <p:nvSpPr>
          <p:cNvPr id="47114" name="Slide Number Placeholder 4">
            <a:extLst>
              <a:ext uri="{FF2B5EF4-FFF2-40B4-BE49-F238E27FC236}">
                <a16:creationId xmlns:a16="http://schemas.microsoft.com/office/drawing/2014/main" id="{66B8B230-013E-DBDA-2DA1-3C78527D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smtClean="0"/>
              <a:pPr rtl="0">
                <a:spcAft>
                  <a:spcPts val="600"/>
                </a:spcAft>
              </a:pPr>
              <a:t>38</a:t>
            </a:fld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CA902ED-3EF9-3A41-7E6C-F3E24065D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uk-UA" u="sng"/>
              <a:t>Вплив НТП на міжнародну торгівлю</a:t>
            </a:r>
            <a:endParaRPr lang="ru-RU" altLang="uk-UA" u="sng"/>
          </a:p>
        </p:txBody>
      </p:sp>
      <p:sp>
        <p:nvSpPr>
          <p:cNvPr id="52236" name="Slide Number Placeholder 2">
            <a:extLst>
              <a:ext uri="{FF2B5EF4-FFF2-40B4-BE49-F238E27FC236}">
                <a16:creationId xmlns:a16="http://schemas.microsoft.com/office/drawing/2014/main" id="{0895B234-3B45-9878-BB04-80C43EED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smtClean="0"/>
              <a:pPr rtl="0">
                <a:spcAft>
                  <a:spcPts val="600"/>
                </a:spcAft>
              </a:pPr>
              <a:t>39</a:t>
            </a:fld>
            <a:endParaRPr lang="ru-RU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D740A6F-4FFE-D63F-4CD6-C090918095FC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2641600"/>
            <a:ext cx="6597372" cy="3713480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1200" b="1" u="sng" dirty="0"/>
              <a:t>Вплив виробництва на МТ</a:t>
            </a:r>
            <a:endParaRPr lang="uk-UA" altLang="uk-UA" sz="1200" dirty="0"/>
          </a:p>
          <a:p>
            <a:pPr eaLnBrk="1" hangingPunct="1">
              <a:buFontTx/>
              <a:buNone/>
            </a:pPr>
            <a:r>
              <a:rPr lang="uk-UA" altLang="uk-UA" sz="1200" dirty="0"/>
              <a:t>Зростання </a:t>
            </a:r>
            <a:r>
              <a:rPr lang="uk-UA" altLang="uk-UA" sz="1200" u="sng" dirty="0"/>
              <a:t>виробництва</a:t>
            </a:r>
            <a:r>
              <a:rPr lang="uk-UA" altLang="uk-UA" sz="1200" dirty="0"/>
              <a:t> на основі НТП може мати нейтральний, позитивний та негативний вплив на МТ.</a:t>
            </a:r>
            <a:endParaRPr lang="uk-UA" altLang="uk-UA" sz="1200" i="1" dirty="0"/>
          </a:p>
          <a:p>
            <a:pPr eaLnBrk="1" hangingPunct="1">
              <a:buFontTx/>
              <a:buNone/>
            </a:pPr>
            <a:r>
              <a:rPr lang="uk-UA" altLang="uk-UA" sz="1200" i="1" dirty="0"/>
              <a:t>1). Нейтральний вплив </a:t>
            </a:r>
            <a:r>
              <a:rPr lang="uk-UA" altLang="uk-UA" sz="1200" dirty="0"/>
              <a:t>зростання виробництва на МТ має місце у випадку, коли МТ збільшується </a:t>
            </a:r>
            <a:r>
              <a:rPr lang="uk-UA" altLang="uk-UA" sz="1200" dirty="0" err="1"/>
              <a:t>пропорційно</a:t>
            </a:r>
            <a:r>
              <a:rPr lang="uk-UA" altLang="uk-UA" sz="1200" dirty="0"/>
              <a:t> з ростом виробництва.</a:t>
            </a:r>
            <a:endParaRPr lang="uk-UA" altLang="uk-UA" sz="1200" i="1" dirty="0"/>
          </a:p>
          <a:p>
            <a:pPr eaLnBrk="1" hangingPunct="1">
              <a:buFontTx/>
              <a:buNone/>
            </a:pPr>
            <a:r>
              <a:rPr lang="uk-UA" altLang="uk-UA" sz="1200" i="1" dirty="0"/>
              <a:t>2). Позитивний вплив - </a:t>
            </a:r>
            <a:r>
              <a:rPr lang="uk-UA" altLang="uk-UA" sz="1200" dirty="0"/>
              <a:t>це більш швидке зростання МТ, ніж обсягів виробництва. Він має місце, коли при постійних відносних цінах виробництво експортних товарів росте швидше, ніж виробництво товарів, що конкурують з імпортом.</a:t>
            </a:r>
            <a:endParaRPr lang="uk-UA" altLang="uk-UA" sz="1200" i="1" dirty="0"/>
          </a:p>
          <a:p>
            <a:pPr eaLnBrk="1" hangingPunct="1">
              <a:buFontTx/>
              <a:buNone/>
            </a:pPr>
            <a:r>
              <a:rPr lang="uk-UA" altLang="uk-UA" sz="1200" i="1" dirty="0"/>
              <a:t>3). Негативний вплив - </a:t>
            </a:r>
            <a:r>
              <a:rPr lang="uk-UA" altLang="uk-UA" sz="1200" dirty="0"/>
              <a:t>зростання МТ відстає від зростання обсягів виробництва. Має місце, коли при постійних цінах виробництво товарів, які заміщують імпорт, росте швидше, ніж виробництво експортних товарів.</a:t>
            </a:r>
            <a:endParaRPr lang="ru-RU" altLang="uk-UA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0C488B-D981-4150-9073-3147C9FE8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12ABAEFC-FF5F-FB29-7724-204B5782C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 sz="3700" u="sng"/>
              <a:t>Мотиви</a:t>
            </a:r>
            <a:r>
              <a:rPr lang="uk-UA" altLang="ru-RU" sz="3700"/>
              <a:t>, що спонукають покупця придбати нові технології</a:t>
            </a:r>
          </a:p>
        </p:txBody>
      </p:sp>
      <p:sp>
        <p:nvSpPr>
          <p:cNvPr id="54274" name="Номер слайда 5">
            <a:extLst>
              <a:ext uri="{FF2B5EF4-FFF2-40B4-BE49-F238E27FC236}">
                <a16:creationId xmlns:a16="http://schemas.microsoft.com/office/drawing/2014/main" id="{3A7347D3-88C9-916B-63B6-CB44C508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39B86480-59F8-41F6-A9A8-A81550687D4E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40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1C0138-30E5-D241-B3EC-81A2F5551AA8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marL="381000" indent="-381000">
              <a:buFontTx/>
              <a:buAutoNum type="arabicPeriod"/>
            </a:pPr>
            <a:r>
              <a:rPr lang="uk-UA" altLang="ru-RU"/>
              <a:t>Імпортуючи нові технології, покупець досягає суттєвої економії коштів та часу у порівнянні з самостійними розробками в цій області.</a:t>
            </a:r>
          </a:p>
          <a:p>
            <a:pPr marL="381000" indent="-381000">
              <a:buFontTx/>
              <a:buAutoNum type="arabicPeriod"/>
            </a:pPr>
            <a:r>
              <a:rPr lang="uk-UA" altLang="ru-RU"/>
              <a:t>Купуючи нові технології, покупець отримує можливість ліквідувати в короткі строки свою технічну відсталість в тій чи іншій сфері. </a:t>
            </a:r>
          </a:p>
          <a:p>
            <a:pPr marL="381000" indent="-381000">
              <a:buFontTx/>
              <a:buAutoNum type="arabicPeriod"/>
            </a:pPr>
            <a:r>
              <a:rPr lang="uk-UA" altLang="ru-RU"/>
              <a:t>Практика показує, що продукція, що вироблена за зарубіжними технологіями, часто відрізняється високою конкурентоспроможністю.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FDE9AC5E-C14B-BE0F-6C96-439CFF4C9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 dirty="0"/>
              <a:t>Цілі науково-технічної політики ЄС </a:t>
            </a:r>
            <a:endParaRPr lang="ru-RU" altLang="ru-RU" dirty="0"/>
          </a:p>
        </p:txBody>
      </p:sp>
      <p:sp>
        <p:nvSpPr>
          <p:cNvPr id="56322" name="Номер слайда 5">
            <a:extLst>
              <a:ext uri="{FF2B5EF4-FFF2-40B4-BE49-F238E27FC236}">
                <a16:creationId xmlns:a16="http://schemas.microsoft.com/office/drawing/2014/main" id="{27EBE07A-4CF1-8FB0-A179-8268F0F8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AD250C8-CDC3-45E9-826B-EEF19CC4CD6B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41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6840884-B2C5-C046-BEF8-CA198C75141B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/>
              <a:t>співробітництво між країнами Співтовариства, координація та взаємодія між наукою та промисловістю;</a:t>
            </a:r>
          </a:p>
          <a:p>
            <a:pPr eaLnBrk="1" hangingPunct="1"/>
            <a:r>
              <a:rPr lang="uk-UA" altLang="ru-RU"/>
              <a:t>підтримка досліджень з ключових напрямків науково-технічного прогресу;</a:t>
            </a:r>
          </a:p>
          <a:p>
            <a:pPr eaLnBrk="1" hangingPunct="1"/>
            <a:r>
              <a:rPr lang="uk-UA" altLang="ru-RU"/>
              <a:t>інтегрування досліджень і технологій до концепції єдиного ринку в Європі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310EA2C9-92B2-4645-8B7F-5E1DB3DBE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uk-UA" altLang="ru-RU"/>
              <a:t>Європейська науково-технічна інтеграція </a:t>
            </a:r>
          </a:p>
        </p:txBody>
      </p:sp>
      <p:sp>
        <p:nvSpPr>
          <p:cNvPr id="57346" name="Номер слайда 5">
            <a:extLst>
              <a:ext uri="{FF2B5EF4-FFF2-40B4-BE49-F238E27FC236}">
                <a16:creationId xmlns:a16="http://schemas.microsoft.com/office/drawing/2014/main" id="{F7223478-AA6D-C5BF-E023-86F6E9EB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4989612B-71E0-4C94-A2BF-03984C5BB156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42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F37096D-FB16-5276-27D7-9C954E351E76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b="1"/>
              <a:t>Рамкові програми ЄС. </a:t>
            </a:r>
            <a:r>
              <a:rPr lang="uk-UA" altLang="ru-RU" i="1"/>
              <a:t>Три основних інструмента</a:t>
            </a:r>
            <a:r>
              <a:rPr lang="uk-UA" altLang="ru-RU"/>
              <a:t> реалізації Програми – мережі передових центрів (networks of excellence), великі проекти з участю державного та приватного секторів (integrated projects) та участь ЄС в спільно реалізованих національних програмах країн-членів ЄС.</a:t>
            </a:r>
          </a:p>
          <a:p>
            <a:pPr eaLnBrk="1" hangingPunct="1"/>
            <a:r>
              <a:rPr lang="uk-UA" altLang="ru-RU" b="1"/>
              <a:t>Програма ESPRIT </a:t>
            </a:r>
            <a:r>
              <a:rPr lang="uk-UA" altLang="ru-RU"/>
              <a:t>– стратегічна програма досліджень у сфері технології інформаційних систем.</a:t>
            </a:r>
            <a:endParaRPr lang="uk-UA" altLang="ru-RU" b="1"/>
          </a:p>
          <a:p>
            <a:pPr eaLnBrk="1" hangingPunct="1"/>
            <a:r>
              <a:rPr lang="uk-UA" altLang="ru-RU" b="1"/>
              <a:t>Програма "Еврика"</a:t>
            </a:r>
            <a:r>
              <a:rPr lang="uk-UA" altLang="ru-RU"/>
              <a:t> – Європейське агентство з наукового співробітництва, що було створене 1985 р. за ініціативи Франції та Німеччини.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96D66A82-6E97-AF5F-7DF7-813C9C6A9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 anchor="b">
            <a:normAutofit/>
          </a:bodyPr>
          <a:lstStyle/>
          <a:p>
            <a:pPr eaLnBrk="1" hangingPunct="1"/>
            <a:r>
              <a:rPr lang="uk-UA" altLang="ru-RU"/>
              <a:t>Три основні напрями  фінансування: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1F690EC-4C70-7E30-51C5-D9540586CCB5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uk-UA" altLang="ru-RU" sz="1900" b="1"/>
              <a:t>власні дослідження – </a:t>
            </a:r>
            <a:r>
              <a:rPr lang="uk-UA" altLang="ru-RU" sz="1900"/>
              <a:t>Центр спільних досліджень (</a:t>
            </a:r>
            <a:r>
              <a:rPr lang="en-US" altLang="ru-RU" sz="1900"/>
              <a:t>JRC</a:t>
            </a:r>
            <a:r>
              <a:rPr lang="uk-UA" altLang="ru-RU" sz="1900"/>
              <a:t>);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uk-UA" altLang="ru-RU" sz="1900" b="1"/>
              <a:t>освіта та навчання </a:t>
            </a:r>
            <a:r>
              <a:rPr lang="uk-UA" altLang="ru-RU" sz="1900"/>
              <a:t>– </a:t>
            </a:r>
            <a:r>
              <a:rPr lang="en-US" altLang="ru-RU" sz="1900"/>
              <a:t>ERASMUS</a:t>
            </a:r>
            <a:r>
              <a:rPr lang="uk-UA" altLang="ru-RU" sz="1900"/>
              <a:t>, СОМЕТТ, </a:t>
            </a:r>
            <a:r>
              <a:rPr lang="en-US" altLang="ru-RU" sz="1900"/>
              <a:t>LINGUA</a:t>
            </a:r>
            <a:r>
              <a:rPr lang="uk-UA" altLang="ru-RU" sz="1900"/>
              <a:t>;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uk-UA" altLang="ru-RU" sz="1900" b="1"/>
              <a:t>впровадження результатів досліджень та трансфер технологій </a:t>
            </a:r>
            <a:r>
              <a:rPr lang="uk-UA" altLang="ru-RU" sz="1900"/>
              <a:t>– "Пілотні та демонстраційні проекти", програма </a:t>
            </a:r>
            <a:r>
              <a:rPr lang="en-US" altLang="ru-RU" sz="1900" i="1"/>
              <a:t>THERMIE</a:t>
            </a:r>
            <a:r>
              <a:rPr lang="ru-RU" altLang="ru-RU" sz="1900" i="1"/>
              <a:t>; </a:t>
            </a:r>
            <a:r>
              <a:rPr lang="en-US" altLang="ru-RU" sz="1900" i="1"/>
              <a:t>SPRINT</a:t>
            </a:r>
            <a:r>
              <a:rPr lang="uk-UA" altLang="ru-RU" sz="1900" i="1"/>
              <a:t>; </a:t>
            </a:r>
            <a:r>
              <a:rPr lang="en-US" altLang="ru-RU" sz="1900" i="1"/>
              <a:t>STAR</a:t>
            </a:r>
            <a:r>
              <a:rPr lang="uk-UA" altLang="ru-RU" sz="1900" i="1"/>
              <a:t> і </a:t>
            </a:r>
            <a:r>
              <a:rPr lang="en-US" altLang="ru-RU" sz="1900" i="1"/>
              <a:t>VALOREN</a:t>
            </a:r>
            <a:r>
              <a:rPr lang="uk-UA" altLang="ru-RU" sz="1900" i="1"/>
              <a:t>; </a:t>
            </a:r>
            <a:r>
              <a:rPr lang="en-US" altLang="ru-RU" sz="1900" i="1"/>
              <a:t>NETT</a:t>
            </a:r>
            <a:r>
              <a:rPr lang="uk-UA" altLang="ru-RU" sz="1900" i="1"/>
              <a:t>; </a:t>
            </a:r>
            <a:r>
              <a:rPr lang="en-US" altLang="ru-RU" sz="1900" i="1"/>
              <a:t>STRIDE</a:t>
            </a:r>
            <a:r>
              <a:rPr lang="uk-UA" altLang="ru-RU" sz="1900" i="1"/>
              <a:t>; </a:t>
            </a:r>
            <a:r>
              <a:rPr lang="en-US" altLang="ru-RU" sz="1900" i="1"/>
              <a:t>CADDIA</a:t>
            </a:r>
            <a:r>
              <a:rPr lang="uk-UA" altLang="ru-RU" sz="1900" i="1"/>
              <a:t>, </a:t>
            </a:r>
            <a:r>
              <a:rPr lang="en-US" altLang="ru-RU" sz="1900" i="1"/>
              <a:t>INSIS</a:t>
            </a:r>
            <a:r>
              <a:rPr lang="uk-UA" altLang="ru-RU" sz="1900" i="1"/>
              <a:t>, </a:t>
            </a:r>
            <a:r>
              <a:rPr lang="en-US" altLang="ru-RU" sz="1900" i="1"/>
              <a:t>TEDIS</a:t>
            </a:r>
            <a:r>
              <a:rPr lang="uk-UA" altLang="ru-RU" sz="1900" i="1"/>
              <a:t>, </a:t>
            </a:r>
            <a:r>
              <a:rPr lang="en-US" altLang="ru-RU" sz="1900" i="1"/>
              <a:t>IMPACT</a:t>
            </a:r>
            <a:r>
              <a:rPr lang="uk-UA" altLang="ru-RU" sz="1900" i="1"/>
              <a:t>.</a:t>
            </a:r>
          </a:p>
        </p:txBody>
      </p:sp>
      <p:sp>
        <p:nvSpPr>
          <p:cNvPr id="59394" name="Номер слайда 5">
            <a:extLst>
              <a:ext uri="{FF2B5EF4-FFF2-40B4-BE49-F238E27FC236}">
                <a16:creationId xmlns:a16="http://schemas.microsoft.com/office/drawing/2014/main" id="{6907CECE-3BF1-0F5D-08AD-71C72262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2F36F365-22F5-4EF9-8323-B4CD912A5735}" type="slidenum">
              <a:rPr lang="uk-UA" altLang="ru-RU"/>
              <a:pPr eaLnBrk="1" hangingPunct="1">
                <a:spcAft>
                  <a:spcPts val="600"/>
                </a:spcAft>
              </a:pPr>
              <a:t>43</a:t>
            </a:fld>
            <a:endParaRPr lang="uk-UA" alt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>
            <a:extLst>
              <a:ext uri="{FF2B5EF4-FFF2-40B4-BE49-F238E27FC236}">
                <a16:creationId xmlns:a16="http://schemas.microsoft.com/office/drawing/2014/main" id="{861B1DEA-5C23-3401-34E2-814AFC46E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Autofit/>
          </a:bodyPr>
          <a:lstStyle/>
          <a:p>
            <a:pPr eaLnBrk="1" hangingPunct="1"/>
            <a:r>
              <a:rPr lang="uk-UA" altLang="ru-RU" sz="2800" dirty="0"/>
              <a:t>Комітети, </a:t>
            </a:r>
            <a:r>
              <a:rPr lang="ru-RU" altLang="ru-RU" sz="2800" dirty="0" err="1"/>
              <a:t>які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покликані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забезпечити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інтереси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відповідно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промисловості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наукового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співтовариства</a:t>
            </a:r>
            <a:r>
              <a:rPr lang="ru-RU" altLang="ru-RU" sz="2800" dirty="0"/>
              <a:t> і </a:t>
            </a:r>
            <a:r>
              <a:rPr lang="ru-RU" altLang="ru-RU" sz="2800" dirty="0" err="1"/>
              <a:t>органів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управління</a:t>
            </a:r>
            <a:r>
              <a:rPr lang="ru-RU" altLang="ru-RU" sz="2800" dirty="0"/>
              <a:t>:</a:t>
            </a:r>
            <a:br>
              <a:rPr lang="ru-RU" altLang="ru-RU" sz="2800" dirty="0"/>
            </a:br>
            <a:endParaRPr lang="ru-RU" altLang="ru-RU" sz="2800" dirty="0"/>
          </a:p>
        </p:txBody>
      </p:sp>
      <p:sp>
        <p:nvSpPr>
          <p:cNvPr id="60418" name="Номер слайда 5">
            <a:extLst>
              <a:ext uri="{FF2B5EF4-FFF2-40B4-BE49-F238E27FC236}">
                <a16:creationId xmlns:a16="http://schemas.microsoft.com/office/drawing/2014/main" id="{A4545B15-BFAF-9AF3-7537-6A977851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77DEF579-9BED-42E8-8657-D610E9D7411A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44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4086E4A-4AA2-97C0-0285-BB23F8D54480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b="1" i="1" u="sng" dirty="0"/>
              <a:t>CREST</a:t>
            </a:r>
            <a:r>
              <a:rPr lang="uk-UA" altLang="ru-RU" dirty="0"/>
              <a:t> (Науковий та технічний дослідницький комітет)</a:t>
            </a:r>
            <a:r>
              <a:rPr lang="ru-RU" altLang="ru-RU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b="1" i="1" u="sng" dirty="0"/>
              <a:t>CODEST</a:t>
            </a:r>
            <a:r>
              <a:rPr lang="uk-UA" altLang="ru-RU" dirty="0"/>
              <a:t> (Комітет європейського розвитку науки та технологій)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b="1" i="1" u="sng" dirty="0"/>
              <a:t>IRDAC</a:t>
            </a:r>
            <a:r>
              <a:rPr lang="uk-UA" altLang="ru-RU" dirty="0"/>
              <a:t> (Консультативний комітет з промислових досліджень та розвитку) </a:t>
            </a:r>
            <a:endParaRPr lang="ru-RU" alt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372DAD3E-19B7-690A-02D8-C898393020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uk-UA" altLang="ru-RU" sz="2000" dirty="0"/>
              <a:t>Програма </a:t>
            </a:r>
            <a:r>
              <a:rPr lang="en-US" altLang="ru-RU" sz="2000" b="1" i="1" dirty="0"/>
              <a:t>EUROPRACTICE</a:t>
            </a:r>
            <a:r>
              <a:rPr lang="uk-UA" altLang="ru-RU" sz="2000" i="1" dirty="0"/>
              <a:t> - </a:t>
            </a:r>
            <a:r>
              <a:rPr lang="uk-UA" altLang="ru-RU" sz="2000" dirty="0"/>
              <a:t>ініціатива Європейської Комісії, яка спрямована на стимулювання впровадження сучасних мікроелектронних технологій до європейської промисловості</a:t>
            </a:r>
            <a:r>
              <a:rPr lang="ru-RU" altLang="ru-RU" sz="2000" dirty="0"/>
              <a:t>.</a:t>
            </a:r>
          </a:p>
          <a:p>
            <a:pPr eaLnBrk="1" hangingPunct="1"/>
            <a:br>
              <a:rPr lang="en-US" altLang="ru-RU" sz="2000" dirty="0"/>
            </a:br>
            <a:r>
              <a:rPr lang="uk-UA" altLang="ru-RU" sz="2000" dirty="0"/>
              <a:t>Проект </a:t>
            </a:r>
            <a:r>
              <a:rPr lang="en-US" altLang="ru-RU" sz="2000" b="1" i="1" dirty="0"/>
              <a:t>ESATT</a:t>
            </a:r>
            <a:r>
              <a:rPr lang="uk-UA" altLang="ru-RU" sz="2000" i="1" dirty="0"/>
              <a:t> – </a:t>
            </a:r>
            <a:r>
              <a:rPr lang="uk-UA" altLang="ru-RU" sz="2000" dirty="0"/>
              <a:t>Європейська мережа для передачі та розповсюдження науково-технічної інформації</a:t>
            </a:r>
            <a:r>
              <a:rPr lang="ru-RU" altLang="ru-RU" sz="2000" dirty="0"/>
              <a:t>.</a:t>
            </a:r>
          </a:p>
          <a:p>
            <a:pPr eaLnBrk="1" hangingPunct="1"/>
            <a:br>
              <a:rPr lang="en-US" altLang="ru-RU" sz="2000" dirty="0"/>
            </a:br>
            <a:r>
              <a:rPr lang="uk-UA" altLang="ru-RU" sz="2000" dirty="0"/>
              <a:t>Проект</a:t>
            </a:r>
            <a:r>
              <a:rPr lang="uk-UA" altLang="ru-RU" sz="2000" i="1" dirty="0"/>
              <a:t> </a:t>
            </a:r>
            <a:r>
              <a:rPr lang="en-US" altLang="ru-RU" sz="2000" b="1" i="1" dirty="0"/>
              <a:t>ECSI</a:t>
            </a:r>
            <a:r>
              <a:rPr lang="uk-UA" altLang="ru-RU" sz="2000" i="1" dirty="0"/>
              <a:t> – </a:t>
            </a:r>
            <a:r>
              <a:rPr lang="uk-UA" altLang="ru-RU" sz="2000" dirty="0"/>
              <a:t>Європейська Ініціатива стандартизації проектування радіоелектронної апаратури. </a:t>
            </a:r>
            <a:br>
              <a:rPr lang="en-US" altLang="ru-RU" sz="2000" dirty="0"/>
            </a:br>
            <a:br>
              <a:rPr lang="en-US" altLang="ru-RU" sz="2000" dirty="0"/>
            </a:br>
            <a:r>
              <a:rPr lang="uk-UA" altLang="ru-RU" sz="2000" dirty="0"/>
              <a:t>Співпраця з Технологічними центрами </a:t>
            </a:r>
            <a:r>
              <a:rPr lang="en-US" altLang="ru-RU" sz="2000" b="1" i="1" dirty="0"/>
              <a:t>EDIF</a:t>
            </a:r>
            <a:r>
              <a:rPr lang="uk-UA" altLang="ru-RU" sz="2000" b="1" i="1" dirty="0"/>
              <a:t>, </a:t>
            </a:r>
            <a:r>
              <a:rPr lang="en-US" altLang="ru-RU" sz="2000" b="1" i="1" dirty="0"/>
              <a:t>VHDL</a:t>
            </a:r>
            <a:r>
              <a:rPr lang="uk-UA" altLang="ru-RU" sz="2000" b="1" i="1" dirty="0"/>
              <a:t>, </a:t>
            </a:r>
            <a:r>
              <a:rPr lang="en-US" altLang="ru-RU" sz="2000" b="1" i="1" dirty="0" err="1"/>
              <a:t>EuroCFL</a:t>
            </a:r>
            <a:r>
              <a:rPr lang="uk-UA" altLang="ru-RU" sz="2000" b="1" i="1" dirty="0"/>
              <a:t>. </a:t>
            </a:r>
            <a:r>
              <a:rPr lang="uk-UA" altLang="ru-RU" sz="2000" dirty="0"/>
              <a:t>Проектами </a:t>
            </a:r>
            <a:r>
              <a:rPr lang="en-US" altLang="ru-RU" sz="2000" b="1" dirty="0"/>
              <a:t>ECSI</a:t>
            </a:r>
            <a:r>
              <a:rPr lang="uk-UA" altLang="ru-RU" sz="2000" b="1" i="1" dirty="0"/>
              <a:t> </a:t>
            </a:r>
            <a:r>
              <a:rPr lang="uk-UA" altLang="ru-RU" sz="2000" dirty="0"/>
              <a:t>є </a:t>
            </a:r>
            <a:r>
              <a:rPr lang="en-US" altLang="ru-RU" sz="2000" b="1" i="1" dirty="0"/>
              <a:t>E</a:t>
            </a:r>
            <a:r>
              <a:rPr lang="uk-UA" altLang="ru-RU" sz="2000" b="1" i="1" dirty="0"/>
              <a:t>А</a:t>
            </a:r>
            <a:r>
              <a:rPr lang="en-US" altLang="ru-RU" sz="2000" b="1" i="1" dirty="0"/>
              <a:t>RNEST</a:t>
            </a:r>
            <a:r>
              <a:rPr lang="uk-UA" altLang="ru-RU" sz="2000" b="1" i="1" dirty="0"/>
              <a:t>, DOMINIC, </a:t>
            </a:r>
            <a:r>
              <a:rPr lang="en-US" altLang="ru-RU" sz="2000" b="1" i="1" dirty="0"/>
              <a:t>OMLIBRES</a:t>
            </a:r>
            <a:r>
              <a:rPr lang="uk-UA" altLang="ru-RU" sz="2000" b="1" i="1" dirty="0"/>
              <a:t>.</a:t>
            </a:r>
            <a:endParaRPr lang="uk-UA" altLang="ru-RU" sz="2000" dirty="0"/>
          </a:p>
          <a:p>
            <a:pPr eaLnBrk="1" hangingPunct="1"/>
            <a:endParaRPr lang="ru-RU" altLang="ru-RU" sz="2000" dirty="0"/>
          </a:p>
        </p:txBody>
      </p:sp>
      <p:sp>
        <p:nvSpPr>
          <p:cNvPr id="63490" name="Номер слайда 5" hidden="1">
            <a:extLst>
              <a:ext uri="{FF2B5EF4-FFF2-40B4-BE49-F238E27FC236}">
                <a16:creationId xmlns:a16="http://schemas.microsoft.com/office/drawing/2014/main" id="{5E5DC23F-C8D0-760F-2B16-74C09AA587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502A2926-39C8-477F-BDB5-79FE788F3DBB}" type="slidenum">
              <a:rPr lang="uk-UA" altLang="ru-RU" sz="1400"/>
              <a:pPr eaLnBrk="1" hangingPunct="1">
                <a:spcAft>
                  <a:spcPts val="600"/>
                </a:spcAft>
              </a:pPr>
              <a:t>45</a:t>
            </a:fld>
            <a:endParaRPr lang="uk-UA" altLang="ru-RU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9DBCBA5E-6416-88AC-7F7C-088815313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ru-RU" sz="3400" i="1"/>
              <a:t>ESPRIT</a:t>
            </a:r>
            <a:r>
              <a:rPr lang="uk-UA" altLang="ru-RU" sz="3400"/>
              <a:t> (стратегічна програма досліджень у сфері технології інформаційних систем) </a:t>
            </a:r>
          </a:p>
        </p:txBody>
      </p:sp>
      <p:sp>
        <p:nvSpPr>
          <p:cNvPr id="62466" name="Номер слайда 5">
            <a:extLst>
              <a:ext uri="{FF2B5EF4-FFF2-40B4-BE49-F238E27FC236}">
                <a16:creationId xmlns:a16="http://schemas.microsoft.com/office/drawing/2014/main" id="{0F4D6A79-E3F6-BD80-A924-3FAC8C8F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FAD732C1-D7E7-479B-8DB2-3A19C9683FF5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46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E861DE8-04E7-A8CB-1A9A-4FE508B7B232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uk-UA" altLang="ru-RU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dirty="0"/>
              <a:t>Включає </a:t>
            </a:r>
            <a:r>
              <a:rPr lang="uk-UA" altLang="ru-RU" i="1" u="sng" dirty="0"/>
              <a:t>такі напрями досліджень</a:t>
            </a:r>
            <a:r>
              <a:rPr lang="uk-UA" altLang="ru-RU" dirty="0"/>
              <a:t>:</a:t>
            </a:r>
          </a:p>
          <a:p>
            <a:pPr eaLnBrk="1" hangingPunct="1"/>
            <a:r>
              <a:rPr lang="uk-UA" altLang="ru-RU" dirty="0"/>
              <a:t> </a:t>
            </a:r>
            <a:r>
              <a:rPr lang="uk-UA" altLang="ru-RU" i="1" dirty="0"/>
              <a:t>Довгострокові дослідження. </a:t>
            </a:r>
            <a:endParaRPr lang="uk-UA" altLang="ru-RU" dirty="0"/>
          </a:p>
          <a:p>
            <a:pPr eaLnBrk="1" hangingPunct="1"/>
            <a:r>
              <a:rPr lang="uk-UA" altLang="ru-RU" dirty="0"/>
              <a:t>Наступні три розділи охоплюють найбільш важливі базові технології: </a:t>
            </a:r>
            <a:r>
              <a:rPr lang="uk-UA" altLang="ru-RU" i="1" dirty="0"/>
              <a:t>технології розробки програмного забезпечення; технології компонентів та підсистем; системи мультимедіа.</a:t>
            </a:r>
            <a:endParaRPr lang="uk-UA" altLang="ru-RU" dirty="0"/>
          </a:p>
          <a:p>
            <a:pPr eaLnBrk="1" hangingPunct="1"/>
            <a:r>
              <a:rPr lang="uk-UA" altLang="ru-RU" dirty="0"/>
              <a:t>Наступні напрями являють собою тематично згруповані розділи: і</a:t>
            </a:r>
            <a:r>
              <a:rPr lang="uk-UA" altLang="ru-RU" i="1" dirty="0"/>
              <a:t>ніціатива "Відкриті мікропроцесорні системи" (ВМС); високопродуктивні ЕОМ та мережі.</a:t>
            </a:r>
            <a:endParaRPr lang="uk-UA" altLang="ru-RU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C8B6E86C-FD75-7BF0-11B4-50C92B201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ru-RU" sz="3700" i="1"/>
              <a:t>COST </a:t>
            </a:r>
            <a:r>
              <a:rPr lang="en-US" altLang="ru-RU" sz="3700"/>
              <a:t>European Cooperation in the field of Scientific and Technical research</a:t>
            </a:r>
            <a:endParaRPr lang="ru-RU" altLang="ru-RU" sz="3700"/>
          </a:p>
        </p:txBody>
      </p:sp>
      <p:sp>
        <p:nvSpPr>
          <p:cNvPr id="64514" name="Номер слайда 5">
            <a:extLst>
              <a:ext uri="{FF2B5EF4-FFF2-40B4-BE49-F238E27FC236}">
                <a16:creationId xmlns:a16="http://schemas.microsoft.com/office/drawing/2014/main" id="{8196C816-D3CD-9086-FD0A-A867EF98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FC3426DC-55D2-47C5-A608-D77BA755F6B1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47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84CB2D5-235E-D84A-BCBF-498B0912E88E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dirty="0"/>
              <a:t>- програма європейського співробітництва у сфері наукових досліджень та технологій, що існує з 1971 р. </a:t>
            </a:r>
          </a:p>
          <a:p>
            <a:pPr eaLnBrk="1" hangingPunct="1"/>
            <a:r>
              <a:rPr lang="uk-UA" altLang="ru-RU" u="sng" dirty="0"/>
              <a:t>Особливості</a:t>
            </a:r>
            <a:r>
              <a:rPr lang="uk-UA" altLang="ru-RU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dirty="0"/>
              <a:t>• планування здійснюється спільно, однак фінансування відбувається на національній основі;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dirty="0"/>
              <a:t>• проекти COST не є частиною будь-якої програми, вони існують самостійно, тобто є повна свобода їх вибору.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dirty="0"/>
              <a:t>• участь у COST можлива через національні координаційні центри. </a:t>
            </a:r>
            <a:endParaRPr lang="ru-RU" alt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0823E51F-BEC2-5FEC-FF98-560CDEE58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ru-RU" sz="4100" i="1"/>
              <a:t>EUREKA </a:t>
            </a:r>
            <a:r>
              <a:rPr lang="uk-UA" altLang="ru-RU" sz="4100"/>
              <a:t>(</a:t>
            </a:r>
            <a:r>
              <a:rPr lang="en-US" altLang="ru-RU" sz="4100"/>
              <a:t>Framework for European technological cooperation</a:t>
            </a:r>
            <a:r>
              <a:rPr lang="uk-UA" altLang="ru-RU" sz="4100"/>
              <a:t>)</a:t>
            </a:r>
            <a:endParaRPr lang="ru-RU" altLang="ru-RU" sz="4100"/>
          </a:p>
        </p:txBody>
      </p:sp>
      <p:sp>
        <p:nvSpPr>
          <p:cNvPr id="65538" name="Номер слайда 5">
            <a:extLst>
              <a:ext uri="{FF2B5EF4-FFF2-40B4-BE49-F238E27FC236}">
                <a16:creationId xmlns:a16="http://schemas.microsoft.com/office/drawing/2014/main" id="{258B6E1E-8F53-C6B8-C3C7-2907748E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ED3641E-9C25-4CC9-BC61-1CA0DB8E1199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48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935E049-1447-4B85-43F5-DC30DAB645BA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/>
              <a:t>Створене 1985 р. за ініціативи Франції та Німеччини</a:t>
            </a:r>
            <a:r>
              <a:rPr lang="ru-RU" altLang="ru-RU"/>
              <a:t> </a:t>
            </a:r>
            <a:r>
              <a:rPr lang="en-US" altLang="ru-RU"/>
              <a:t> </a:t>
            </a:r>
            <a:endParaRPr lang="uk-UA" altLang="ru-RU"/>
          </a:p>
          <a:p>
            <a:pPr eaLnBrk="1" hangingPunct="1"/>
            <a:r>
              <a:rPr lang="uk-UA" altLang="ru-RU"/>
              <a:t>проекти </a:t>
            </a:r>
            <a:r>
              <a:rPr lang="en-US" altLang="ru-RU" b="1"/>
              <a:t>EUREKA</a:t>
            </a:r>
            <a:r>
              <a:rPr lang="uk-UA" altLang="ru-RU"/>
              <a:t> мають більш прикладний характер і ближче пов'язані з ринком, хоча і тут є проекти, спрямовані на фундаментальні дослідження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D33FD07A-5F1F-4DD8-A3FB-8F26D5430253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r="2" b="17969"/>
          <a:stretch/>
        </p:blipFill>
        <p:spPr>
          <a:xfrm>
            <a:off x="120650" y="68263"/>
            <a:ext cx="10998200" cy="672147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66775830-ED31-083E-BE76-012A17E6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r>
              <a:rPr lang="uk-UA" altLang="ru-RU" sz="2800" dirty="0"/>
              <a:t>Чинники національної економічної безпеки</a:t>
            </a:r>
            <a:endParaRPr lang="ru-RU" altLang="ru-RU" sz="2800" dirty="0"/>
          </a:p>
        </p:txBody>
      </p:sp>
      <p:sp>
        <p:nvSpPr>
          <p:cNvPr id="10247" name="Slide Number Placeholder 2">
            <a:extLst>
              <a:ext uri="{FF2B5EF4-FFF2-40B4-BE49-F238E27FC236}">
                <a16:creationId xmlns:a16="http://schemas.microsoft.com/office/drawing/2014/main" id="{89240849-9635-17C5-3364-357EA674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smtClean="0"/>
              <a:pPr rtl="0">
                <a:spcAft>
                  <a:spcPts val="600"/>
                </a:spcAft>
              </a:pPr>
              <a:t>5</a:t>
            </a:fld>
            <a:endParaRPr lang="ru-RU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0EC30AD1-16C3-FE6E-5548-3FC2DCCBB5A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882078180"/>
              </p:ext>
            </p:extLst>
          </p:nvPr>
        </p:nvGraphicFramePr>
        <p:xfrm>
          <a:off x="762001" y="1929284"/>
          <a:ext cx="6597372" cy="4425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>
            <a:extLst>
              <a:ext uri="{FF2B5EF4-FFF2-40B4-BE49-F238E27FC236}">
                <a16:creationId xmlns:a16="http://schemas.microsoft.com/office/drawing/2014/main" id="{422DD3A4-CA98-DA92-9B6C-FE0120F7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106" y="274638"/>
            <a:ext cx="8713787" cy="1066800"/>
          </a:xfrm>
        </p:spPr>
        <p:txBody>
          <a:bodyPr>
            <a:noAutofit/>
          </a:bodyPr>
          <a:lstStyle/>
          <a:p>
            <a:pPr algn="ctr"/>
            <a:br>
              <a:rPr lang="uk-UA" altLang="uk-UA" dirty="0"/>
            </a:br>
            <a:br>
              <a:rPr lang="en-US" altLang="uk-UA" dirty="0"/>
            </a:br>
            <a:r>
              <a:rPr lang="en-US" altLang="uk-UA" sz="3200" dirty="0"/>
              <a:t>Investments in R&amp;D (as a percentage of GDP)</a:t>
            </a:r>
            <a:br>
              <a:rPr lang="uk-UA" altLang="uk-UA" dirty="0"/>
            </a:br>
            <a:br>
              <a:rPr lang="en-US" altLang="uk-UA" dirty="0"/>
            </a:br>
            <a:endParaRPr lang="uk-UA" altLang="uk-UA" dirty="0"/>
          </a:p>
        </p:txBody>
      </p:sp>
      <p:sp>
        <p:nvSpPr>
          <p:cNvPr id="67587" name="Объект 2">
            <a:extLst>
              <a:ext uri="{FF2B5EF4-FFF2-40B4-BE49-F238E27FC236}">
                <a16:creationId xmlns:a16="http://schemas.microsoft.com/office/drawing/2014/main" id="{A6C11509-2FEB-02F2-BCCE-8412DAD7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uk-UA"/>
          </a:p>
          <a:p>
            <a:endParaRPr lang="uk-UA" alt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ED9912-06F4-F639-20DF-EE7854FB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09" y="1341438"/>
            <a:ext cx="9183382" cy="535379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DB541A-3911-050B-AE68-3AF1EE2503DE}"/>
              </a:ext>
            </a:extLst>
          </p:cNvPr>
          <p:cNvSpPr txBox="1"/>
          <p:nvPr/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b="1" kern="1200">
                <a:latin typeface="Calibri" panose="020F0502020204030204" pitchFamily="34" charset="0"/>
                <a:ea typeface="+mj-ea"/>
                <a:cs typeface="+mj-cs"/>
              </a:rPr>
              <a:t>Global Innovation Index 2024 rankings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C304E93-1A0E-FEDF-202A-3E61759FA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409" y="1825625"/>
            <a:ext cx="9209182" cy="4351338"/>
          </a:xfrm>
          <a:noFill/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030F796-D3C6-ADDC-1BC3-719099A3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0E9688B-8D6F-4570-BEE1-568B165AC9D5}" type="slidenum">
              <a:rPr lang="ru-RU" altLang="en-US"/>
              <a:pPr>
                <a:spcAft>
                  <a:spcPts val="600"/>
                </a:spcAft>
              </a:pPr>
              <a:t>51</a:t>
            </a:fld>
            <a:endParaRPr lang="ru-RU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>
            <a:extLst>
              <a:ext uri="{FF2B5EF4-FFF2-40B4-BE49-F238E27FC236}">
                <a16:creationId xmlns:a16="http://schemas.microsoft.com/office/drawing/2014/main" id="{76D4208A-479F-C62C-122E-60FA4426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9" y="115889"/>
            <a:ext cx="8785225" cy="1296987"/>
          </a:xfrm>
        </p:spPr>
        <p:txBody>
          <a:bodyPr/>
          <a:lstStyle/>
          <a:p>
            <a:r>
              <a:rPr lang="ru-RU" altLang="uk-UA" sz="1800" dirty="0" err="1"/>
              <a:t>Звіт</a:t>
            </a:r>
            <a:r>
              <a:rPr lang="ru-RU" altLang="uk-UA" sz="1800" dirty="0"/>
              <a:t> про </a:t>
            </a:r>
            <a:r>
              <a:rPr lang="ru-RU" altLang="uk-UA" sz="1800" dirty="0" err="1"/>
              <a:t>глобальну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конкурентоспроможність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оцінює</a:t>
            </a:r>
            <a:r>
              <a:rPr lang="ru-RU" altLang="uk-UA" sz="1800" dirty="0"/>
              <a:t> 144 </a:t>
            </a:r>
            <a:r>
              <a:rPr lang="ru-RU" altLang="uk-UA" sz="1800" dirty="0" err="1"/>
              <a:t>економіки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світу</a:t>
            </a:r>
            <a:r>
              <a:rPr lang="ru-RU" altLang="uk-UA" sz="1800" dirty="0"/>
              <a:t> за </a:t>
            </a:r>
            <a:r>
              <a:rPr lang="ru-RU" altLang="uk-UA" sz="1800" dirty="0" err="1"/>
              <a:t>різними</a:t>
            </a:r>
            <a:r>
              <a:rPr lang="ru-RU" altLang="uk-UA" sz="1800" dirty="0"/>
              <a:t> параметрами </a:t>
            </a:r>
            <a:r>
              <a:rPr lang="ru-RU" altLang="uk-UA" sz="1800" dirty="0" err="1"/>
              <a:t>інновацій</a:t>
            </a:r>
            <a:r>
              <a:rPr lang="ru-RU" altLang="uk-UA" sz="1800" dirty="0"/>
              <a:t>, </a:t>
            </a:r>
            <a:r>
              <a:rPr lang="ru-RU" altLang="uk-UA" sz="1800" dirty="0" err="1"/>
              <a:t>включаючи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якість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науково-дослідних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установ</a:t>
            </a:r>
            <a:r>
              <a:rPr lang="ru-RU" altLang="uk-UA" sz="1800" dirty="0"/>
              <a:t> і </a:t>
            </a:r>
            <a:r>
              <a:rPr lang="ru-RU" altLang="uk-UA" sz="1800" dirty="0" err="1"/>
              <a:t>витрати</a:t>
            </a:r>
            <a:r>
              <a:rPr lang="ru-RU" altLang="uk-UA" sz="1800" dirty="0"/>
              <a:t> на </a:t>
            </a:r>
            <a:r>
              <a:rPr lang="ru-RU" altLang="uk-UA" sz="1800" dirty="0" err="1"/>
              <a:t>дослідження</a:t>
            </a:r>
            <a:r>
              <a:rPr lang="ru-RU" altLang="uk-UA" sz="1800" dirty="0"/>
              <a:t> та </a:t>
            </a:r>
            <a:r>
              <a:rPr lang="ru-RU" altLang="uk-UA" sz="1800" dirty="0" err="1"/>
              <a:t>розробки</a:t>
            </a:r>
            <a:r>
              <a:rPr lang="ru-RU" altLang="uk-UA" sz="1800" dirty="0"/>
              <a:t>.</a:t>
            </a:r>
            <a:endParaRPr lang="uk-UA" altLang="uk-UA" sz="1800" dirty="0"/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2856F86F-769B-15E1-449E-CFCA8FE0A4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628776"/>
            <a:ext cx="8713788" cy="4957763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>
            <a:extLst>
              <a:ext uri="{FF2B5EF4-FFF2-40B4-BE49-F238E27FC236}">
                <a16:creationId xmlns:a16="http://schemas.microsoft.com/office/drawing/2014/main" id="{8D2D4E4E-816D-72B2-F1C1-F43E6532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r>
              <a:rPr lang="uk-UA" altLang="ru-RU" dirty="0"/>
              <a:t>Компанії, які витрачають найбільше на наукові розробки</a:t>
            </a:r>
            <a:endParaRPr lang="ru-RU" altLang="ru-RU" dirty="0"/>
          </a:p>
        </p:txBody>
      </p:sp>
      <p:pic>
        <p:nvPicPr>
          <p:cNvPr id="10244" name="Picture 4" descr="Big Tech spent $229 Billion on R&amp;D in one year : r/dataisbeautiful">
            <a:extLst>
              <a:ext uri="{FF2B5EF4-FFF2-40B4-BE49-F238E27FC236}">
                <a16:creationId xmlns:a16="http://schemas.microsoft.com/office/drawing/2014/main" id="{E1805A90-8372-5DBB-9707-BC4BB21884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3191" name="Slide Number Placeholder 3">
            <a:extLst>
              <a:ext uri="{FF2B5EF4-FFF2-40B4-BE49-F238E27FC236}">
                <a16:creationId xmlns:a16="http://schemas.microsoft.com/office/drawing/2014/main" id="{E1D3ABA2-25F3-0161-DC27-00AC5B5A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0E9688B-8D6F-4570-BEE1-568B165AC9D5}" type="slidenum">
              <a:rPr lang="ru-RU" altLang="en-US"/>
              <a:pPr>
                <a:spcAft>
                  <a:spcPts val="600"/>
                </a:spcAft>
              </a:pPr>
              <a:t>53</a:t>
            </a:fld>
            <a:endParaRPr lang="ru-RU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>
            <a:extLst>
              <a:ext uri="{FF2B5EF4-FFF2-40B4-BE49-F238E27FC236}">
                <a16:creationId xmlns:a16="http://schemas.microsoft.com/office/drawing/2014/main" id="{49B2D8B1-39D2-9CA0-7F32-ED6D4F0F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br>
              <a:rPr lang="uk-UA" altLang="uk-UA" sz="2800"/>
            </a:br>
            <a:r>
              <a:rPr lang="en-US" altLang="uk-UA" sz="2800"/>
              <a:t>2024 GLOBAL R&amp;D</a:t>
            </a:r>
            <a:r>
              <a:rPr lang="uk-UA" altLang="uk-UA" sz="2800"/>
              <a:t> </a:t>
            </a:r>
            <a:r>
              <a:rPr lang="en-US" altLang="uk-UA" sz="2800"/>
              <a:t>FUNDING FORECAST</a:t>
            </a:r>
            <a:br>
              <a:rPr lang="en-US" altLang="uk-UA" sz="2800"/>
            </a:br>
            <a:endParaRPr lang="uk-UA" altLang="uk-UA" sz="2800"/>
          </a:p>
        </p:txBody>
      </p:sp>
      <p:pic>
        <p:nvPicPr>
          <p:cNvPr id="35844" name="Picture 4" descr="R&amp;D investment in 2024">
            <a:extLst>
              <a:ext uri="{FF2B5EF4-FFF2-40B4-BE49-F238E27FC236}">
                <a16:creationId xmlns:a16="http://schemas.microsoft.com/office/drawing/2014/main" id="{22407D5E-7EE6-B6D6-308F-7CBD4107B1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2392" y="1570596"/>
            <a:ext cx="7387216" cy="49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5" name="Slide Number Placeholder 3">
            <a:extLst>
              <a:ext uri="{FF2B5EF4-FFF2-40B4-BE49-F238E27FC236}">
                <a16:creationId xmlns:a16="http://schemas.microsoft.com/office/drawing/2014/main" id="{0C888F7D-DA17-3191-7777-3DC3BEAF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E9688B-8D6F-4570-BEE1-568B165AC9D5}" type="slidenum">
              <a:rPr lang="ru-RU" altLang="en-US"/>
              <a:pPr>
                <a:spcAft>
                  <a:spcPts val="600"/>
                </a:spcAft>
              </a:pPr>
              <a:t>54</a:t>
            </a:fld>
            <a:endParaRPr lang="ru-RU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5FBCA2-D552-F898-C93D-66B30CEFE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07C862-B324-FAB6-7376-27E3D0063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98" y="161469"/>
            <a:ext cx="9335803" cy="653506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hart: Immigrants' Big Share of Nobel Prizes in the Sciences | Statista">
            <a:extLst>
              <a:ext uri="{FF2B5EF4-FFF2-40B4-BE49-F238E27FC236}">
                <a16:creationId xmlns:a16="http://schemas.microsoft.com/office/drawing/2014/main" id="{05771A36-155A-0FF7-2FE9-1298EC44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3389A134-B3F7-CD3C-FC72-71DD81F4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82321"/>
            <a:ext cx="8229600" cy="6334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uk-UA" dirty="0"/>
              <a:t>10 most innovative companies 2024:</a:t>
            </a:r>
            <a:endParaRPr lang="uk-UA" alt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827646-0B14-1661-46C7-4BF9FAC54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23" y="1570046"/>
            <a:ext cx="5487377" cy="48181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B313A-1851-2226-FE74-725A2F3A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0046"/>
            <a:ext cx="5487377" cy="480563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op 10 largest countries in terms of R&amp;D expenditures (2022) | Download  Scientific Diagram">
            <a:extLst>
              <a:ext uri="{FF2B5EF4-FFF2-40B4-BE49-F238E27FC236}">
                <a16:creationId xmlns:a16="http://schemas.microsoft.com/office/drawing/2014/main" id="{090E5788-046B-BE6B-7ECE-A0D28B2B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r="192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Slide Number Placeholder 3">
            <a:extLst>
              <a:ext uri="{FF2B5EF4-FFF2-40B4-BE49-F238E27FC236}">
                <a16:creationId xmlns:a16="http://schemas.microsoft.com/office/drawing/2014/main" id="{6A5464F9-615C-27E5-DB87-26649FD1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0E9688B-8D6F-4570-BEE1-568B165AC9D5}" type="slidenum">
              <a:rPr lang="ru-RU" altLang="en-US"/>
              <a:pPr>
                <a:spcAft>
                  <a:spcPts val="600"/>
                </a:spcAft>
              </a:pPr>
              <a:t>59</a:t>
            </a:fld>
            <a:endParaRPr lang="ru-RU" altLang="en-US"/>
          </a:p>
        </p:txBody>
      </p:sp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ABDA36B-121A-DEB8-9435-47D4F238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0FC9FD29-352E-58FC-A3C4-5E071AF7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ru-RU" altLang="ru-RU" b="1" dirty="0" err="1"/>
              <a:t>Технологічний</a:t>
            </a:r>
            <a:r>
              <a:rPr lang="ru-RU" altLang="ru-RU" b="1" dirty="0"/>
              <a:t> уклад</a:t>
            </a:r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4167AC99-2281-8B38-F870-38A14D04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AFBCE32-CF28-4908-8459-EFFB500EA679}" type="slidenum">
              <a:rPr lang="uk-UA" altLang="ru-RU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6</a:t>
            </a:fld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56CA9912-A40B-FBBE-BEC2-7F851E313EE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3779" y="1652117"/>
            <a:ext cx="6597372" cy="329619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- </a:t>
            </a:r>
            <a:r>
              <a:rPr lang="ru-RU" altLang="ru-RU" dirty="0" err="1"/>
              <a:t>це</a:t>
            </a:r>
            <a:r>
              <a:rPr lang="ru-RU" altLang="ru-RU" dirty="0"/>
              <a:t> комплекс </a:t>
            </a:r>
            <a:r>
              <a:rPr lang="ru-RU" altLang="ru-RU" dirty="0" err="1"/>
              <a:t>взаємопов’язаних</a:t>
            </a:r>
            <a:r>
              <a:rPr lang="ru-RU" altLang="ru-RU" dirty="0"/>
              <a:t> </a:t>
            </a:r>
            <a:r>
              <a:rPr lang="ru-RU" altLang="ru-RU" dirty="0" err="1"/>
              <a:t>техніко-технологічних</a:t>
            </a:r>
            <a:r>
              <a:rPr lang="ru-RU" altLang="ru-RU" dirty="0"/>
              <a:t> </a:t>
            </a:r>
            <a:r>
              <a:rPr lang="ru-RU" altLang="ru-RU" dirty="0" err="1"/>
              <a:t>принципів</a:t>
            </a:r>
            <a:r>
              <a:rPr lang="ru-RU" altLang="ru-RU" dirty="0"/>
              <a:t>, </a:t>
            </a:r>
            <a:r>
              <a:rPr lang="ru-RU" altLang="ru-RU" dirty="0" err="1"/>
              <a:t>що</a:t>
            </a:r>
            <a:r>
              <a:rPr lang="ru-RU" altLang="ru-RU" dirty="0"/>
              <a:t> </a:t>
            </a:r>
            <a:r>
              <a:rPr lang="ru-RU" altLang="ru-RU" dirty="0" err="1"/>
              <a:t>визначає</a:t>
            </a:r>
            <a:r>
              <a:rPr lang="ru-RU" altLang="ru-RU" dirty="0"/>
              <a:t> </a:t>
            </a:r>
            <a:r>
              <a:rPr lang="ru-RU" altLang="ru-RU" dirty="0" err="1"/>
              <a:t>технологічний</a:t>
            </a:r>
            <a:r>
              <a:rPr lang="ru-RU" altLang="ru-RU" dirty="0"/>
              <a:t> </a:t>
            </a:r>
            <a:r>
              <a:rPr lang="ru-RU" altLang="ru-RU" dirty="0" err="1"/>
              <a:t>зміст</a:t>
            </a:r>
            <a:r>
              <a:rPr lang="ru-RU" altLang="ru-RU" dirty="0"/>
              <a:t> </a:t>
            </a:r>
            <a:r>
              <a:rPr lang="ru-RU" altLang="ru-RU" dirty="0" err="1"/>
              <a:t>виробничих</a:t>
            </a:r>
            <a:r>
              <a:rPr lang="ru-RU" altLang="ru-RU" dirty="0"/>
              <a:t> </a:t>
            </a:r>
            <a:r>
              <a:rPr lang="ru-RU" altLang="ru-RU" dirty="0" err="1"/>
              <a:t>процесів</a:t>
            </a:r>
            <a:r>
              <a:rPr lang="ru-RU" altLang="ru-RU" dirty="0"/>
              <a:t> в рамках </a:t>
            </a:r>
            <a:r>
              <a:rPr lang="ru-RU" altLang="ru-RU" dirty="0" err="1"/>
              <a:t>загальної</a:t>
            </a:r>
            <a:r>
              <a:rPr lang="ru-RU" altLang="ru-RU" dirty="0"/>
              <a:t> </a:t>
            </a:r>
            <a:r>
              <a:rPr lang="ru-RU" altLang="ru-RU" dirty="0" err="1"/>
              <a:t>технологічної</a:t>
            </a:r>
            <a:r>
              <a:rPr lang="ru-RU" altLang="ru-RU" dirty="0"/>
              <a:t> </a:t>
            </a:r>
            <a:r>
              <a:rPr lang="ru-RU" altLang="ru-RU" dirty="0" err="1"/>
              <a:t>парадигми</a:t>
            </a:r>
            <a:r>
              <a:rPr lang="ru-RU" altLang="ru-RU" dirty="0"/>
              <a:t>, яка </a:t>
            </a:r>
            <a:r>
              <a:rPr lang="ru-RU" altLang="ru-RU" dirty="0" err="1"/>
              <a:t>диктується</a:t>
            </a:r>
            <a:r>
              <a:rPr lang="ru-RU" altLang="ru-RU" dirty="0"/>
              <a:t> </a:t>
            </a:r>
            <a:r>
              <a:rPr lang="ru-RU" altLang="ru-RU" dirty="0" err="1"/>
              <a:t>технологічним</a:t>
            </a:r>
            <a:r>
              <a:rPr lang="ru-RU" altLang="ru-RU" dirty="0"/>
              <a:t> </a:t>
            </a:r>
            <a:r>
              <a:rPr lang="ru-RU" altLang="ru-RU" dirty="0" err="1"/>
              <a:t>засобом</a:t>
            </a:r>
            <a:r>
              <a:rPr lang="ru-RU" altLang="ru-RU" dirty="0"/>
              <a:t> </a:t>
            </a:r>
            <a:r>
              <a:rPr lang="ru-RU" altLang="ru-RU" dirty="0" err="1"/>
              <a:t>виробництва</a:t>
            </a:r>
            <a:r>
              <a:rPr lang="ru-RU" altLang="ru-RU" dirty="0"/>
              <a:t> та </a:t>
            </a:r>
            <a:r>
              <a:rPr lang="ru-RU" altLang="ru-RU" dirty="0" err="1"/>
              <a:t>віддаленими</a:t>
            </a:r>
            <a:r>
              <a:rPr lang="ru-RU" altLang="ru-RU" dirty="0"/>
              <a:t> один </a:t>
            </a:r>
            <a:r>
              <a:rPr lang="ru-RU" altLang="ru-RU" dirty="0" err="1"/>
              <a:t>від</a:t>
            </a:r>
            <a:r>
              <a:rPr lang="ru-RU" altLang="ru-RU" dirty="0"/>
              <a:t> одного </a:t>
            </a:r>
            <a:r>
              <a:rPr lang="ru-RU" altLang="ru-RU" dirty="0" err="1"/>
              <a:t>еволюційними</a:t>
            </a:r>
            <a:r>
              <a:rPr lang="ru-RU" altLang="ru-RU" dirty="0"/>
              <a:t> </a:t>
            </a:r>
            <a:r>
              <a:rPr lang="ru-RU" altLang="ru-RU" dirty="0" err="1"/>
              <a:t>якісними</a:t>
            </a:r>
            <a:r>
              <a:rPr lang="ru-RU" altLang="ru-RU" dirty="0"/>
              <a:t> </a:t>
            </a:r>
            <a:r>
              <a:rPr lang="ru-RU" altLang="ru-RU" dirty="0" err="1"/>
              <a:t>змінами</a:t>
            </a:r>
            <a:r>
              <a:rPr lang="ru-RU" altLang="ru-RU" dirty="0"/>
              <a:t> в </a:t>
            </a:r>
            <a:r>
              <a:rPr lang="ru-RU" altLang="ru-RU" dirty="0" err="1"/>
              <a:t>розвитку</a:t>
            </a:r>
            <a:r>
              <a:rPr lang="ru-RU" altLang="ru-RU" dirty="0"/>
              <a:t> </a:t>
            </a:r>
            <a:r>
              <a:rPr lang="ru-RU" altLang="ru-RU" dirty="0" err="1"/>
              <a:t>системи</a:t>
            </a:r>
            <a:r>
              <a:rPr lang="ru-RU" altLang="ru-RU" dirty="0"/>
              <a:t> </a:t>
            </a:r>
            <a:r>
              <a:rPr lang="ru-RU" altLang="ru-RU" dirty="0" err="1"/>
              <a:t>виробничих</a:t>
            </a:r>
            <a:r>
              <a:rPr lang="ru-RU" altLang="ru-RU" dirty="0"/>
              <a:t> сил.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1D1CD-3AE9-1F20-61F6-8032DEE3741B}"/>
              </a:ext>
            </a:extLst>
          </p:cNvPr>
          <p:cNvSpPr txBox="1"/>
          <p:nvPr/>
        </p:nvSpPr>
        <p:spPr>
          <a:xfrm>
            <a:off x="762001" y="4071148"/>
            <a:ext cx="60999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800" b="1" dirty="0" err="1">
                <a:solidFill>
                  <a:schemeClr val="bg1"/>
                </a:solidFill>
              </a:rPr>
              <a:t>Концепція</a:t>
            </a:r>
            <a:r>
              <a:rPr lang="ru-RU" altLang="ru-RU" sz="1800" dirty="0">
                <a:solidFill>
                  <a:schemeClr val="bg1"/>
                </a:solidFill>
              </a:rPr>
              <a:t> </a:t>
            </a:r>
            <a:r>
              <a:rPr lang="ru-RU" altLang="ru-RU" sz="1800" b="1" dirty="0" err="1">
                <a:solidFill>
                  <a:schemeClr val="bg1"/>
                </a:solidFill>
              </a:rPr>
              <a:t>техніко-економічної</a:t>
            </a:r>
            <a:r>
              <a:rPr lang="ru-RU" altLang="ru-RU" sz="1800" b="1" dirty="0">
                <a:solidFill>
                  <a:schemeClr val="bg1"/>
                </a:solidFill>
              </a:rPr>
              <a:t> </a:t>
            </a:r>
            <a:r>
              <a:rPr lang="ru-RU" altLang="ru-RU" sz="1800" b="1" dirty="0" err="1">
                <a:solidFill>
                  <a:schemeClr val="bg1"/>
                </a:solidFill>
              </a:rPr>
              <a:t>парадигми</a:t>
            </a:r>
            <a:r>
              <a:rPr lang="ru-RU" altLang="ru-RU" sz="1800" b="1" dirty="0">
                <a:solidFill>
                  <a:schemeClr val="bg1"/>
                </a:solidFill>
              </a:rPr>
              <a:t> (укладу) - </a:t>
            </a:r>
            <a:r>
              <a:rPr lang="ru-RU" altLang="ru-RU" sz="1800" dirty="0" err="1">
                <a:solidFill>
                  <a:schemeClr val="bg1"/>
                </a:solidFill>
              </a:rPr>
              <a:t>технологічні</a:t>
            </a:r>
            <a:r>
              <a:rPr lang="ru-RU" altLang="ru-RU" sz="1800" dirty="0">
                <a:solidFill>
                  <a:schemeClr val="bg1"/>
                </a:solidFill>
              </a:rPr>
              <a:t> </a:t>
            </a:r>
            <a:r>
              <a:rPr lang="ru-RU" altLang="ru-RU" sz="1800" dirty="0" err="1">
                <a:solidFill>
                  <a:schemeClr val="bg1"/>
                </a:solidFill>
              </a:rPr>
              <a:t>зміни</a:t>
            </a:r>
            <a:r>
              <a:rPr lang="ru-RU" altLang="ru-RU" sz="1800" dirty="0">
                <a:solidFill>
                  <a:schemeClr val="bg1"/>
                </a:solidFill>
              </a:rPr>
              <a:t> </a:t>
            </a:r>
            <a:r>
              <a:rPr lang="ru-RU" altLang="ru-RU" sz="1800" dirty="0" err="1">
                <a:solidFill>
                  <a:schemeClr val="bg1"/>
                </a:solidFill>
              </a:rPr>
              <a:t>випереджають</a:t>
            </a:r>
            <a:r>
              <a:rPr lang="ru-RU" altLang="ru-RU" sz="1800" dirty="0">
                <a:solidFill>
                  <a:schemeClr val="bg1"/>
                </a:solidFill>
              </a:rPr>
              <a:t> </a:t>
            </a:r>
            <a:r>
              <a:rPr lang="ru-RU" altLang="ru-RU" sz="1800" dirty="0" err="1">
                <a:solidFill>
                  <a:schemeClr val="bg1"/>
                </a:solidFill>
              </a:rPr>
              <a:t>зміни</a:t>
            </a:r>
            <a:r>
              <a:rPr lang="ru-RU" altLang="ru-RU" sz="1800" dirty="0">
                <a:solidFill>
                  <a:schemeClr val="bg1"/>
                </a:solidFill>
              </a:rPr>
              <a:t> в </a:t>
            </a:r>
            <a:r>
              <a:rPr lang="ru-RU" altLang="ru-RU" sz="1800" dirty="0" err="1">
                <a:solidFill>
                  <a:schemeClr val="bg1"/>
                </a:solidFill>
              </a:rPr>
              <a:t>інституційній</a:t>
            </a:r>
            <a:r>
              <a:rPr lang="ru-RU" altLang="ru-RU" sz="1800" dirty="0">
                <a:solidFill>
                  <a:schemeClr val="bg1"/>
                </a:solidFill>
              </a:rPr>
              <a:t> </a:t>
            </a:r>
            <a:r>
              <a:rPr lang="ru-RU" altLang="ru-RU" sz="1800" dirty="0" err="1">
                <a:solidFill>
                  <a:schemeClr val="bg1"/>
                </a:solidFill>
              </a:rPr>
              <a:t>структурі</a:t>
            </a:r>
            <a:r>
              <a:rPr lang="ru-RU" altLang="ru-RU" sz="1800" dirty="0">
                <a:solidFill>
                  <a:schemeClr val="bg1"/>
                </a:solidFill>
              </a:rPr>
              <a:t> </a:t>
            </a:r>
            <a:r>
              <a:rPr lang="ru-RU" altLang="ru-RU" sz="1800" dirty="0" err="1">
                <a:solidFill>
                  <a:schemeClr val="bg1"/>
                </a:solidFill>
              </a:rPr>
              <a:t>держави</a:t>
            </a:r>
            <a:endParaRPr lang="uk-UA" altLang="ru-RU" sz="1800" dirty="0">
              <a:solidFill>
                <a:schemeClr val="bg1"/>
              </a:solidFill>
            </a:endParaRPr>
          </a:p>
          <a:p>
            <a:pPr eaLnBrk="1" hangingPunct="1"/>
            <a:br>
              <a:rPr lang="uk-UA" altLang="ru-RU" sz="1800" b="1" u="sng" dirty="0">
                <a:solidFill>
                  <a:schemeClr val="bg1"/>
                </a:solidFill>
              </a:rPr>
            </a:br>
            <a:r>
              <a:rPr lang="uk-UA" altLang="ru-RU" sz="1800" b="1" u="sng" dirty="0">
                <a:solidFill>
                  <a:schemeClr val="bg1"/>
                </a:solidFill>
              </a:rPr>
              <a:t>Ключові фактори </a:t>
            </a:r>
            <a:r>
              <a:rPr lang="uk-UA" altLang="ru-RU" sz="1800" b="1" dirty="0">
                <a:solidFill>
                  <a:schemeClr val="bg1"/>
                </a:solidFill>
              </a:rPr>
              <a:t>формування техніко-економічного укладу: </a:t>
            </a:r>
            <a:r>
              <a:rPr lang="uk-UA" altLang="ru-RU" sz="1800" dirty="0">
                <a:solidFill>
                  <a:schemeClr val="bg1"/>
                </a:solidFill>
              </a:rPr>
              <a:t>нові технології і засоби виробництва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6BB6D447-FB99-26D3-22E3-AC975BA23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200" dirty="0"/>
              <a:t>Заявки на патенти (кількість заявок на 1 млн. населення) </a:t>
            </a:r>
            <a:r>
              <a:rPr lang="en-US" altLang="uk-UA" b="1" dirty="0"/>
              <a:t>*</a:t>
            </a:r>
            <a:endParaRPr lang="ru-RU" altLang="uk-UA" b="1" dirty="0"/>
          </a:p>
        </p:txBody>
      </p:sp>
      <p:pic>
        <p:nvPicPr>
          <p:cNvPr id="15364" name="Picture 4" descr="Annual patent applications per million people - Our World in Data">
            <a:extLst>
              <a:ext uri="{FF2B5EF4-FFF2-40B4-BE49-F238E27FC236}">
                <a16:creationId xmlns:a16="http://schemas.microsoft.com/office/drawing/2014/main" id="{CCA38E43-C1ED-FF41-F22C-CC01BCE999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02" y="1825625"/>
            <a:ext cx="61643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965BA1-0FD3-62FB-57D1-D7E8FAB19B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98EC79D5-EFD4-8A7A-841D-69CCFF890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25523"/>
            <a:ext cx="8229600" cy="719137"/>
          </a:xfrm>
        </p:spPr>
        <p:txBody>
          <a:bodyPr/>
          <a:lstStyle/>
          <a:p>
            <a:pPr algn="ctr" eaLnBrk="1" hangingPunct="1"/>
            <a:r>
              <a:rPr lang="uk-UA" altLang="uk-UA" sz="3200" dirty="0">
                <a:solidFill>
                  <a:schemeClr val="bg1"/>
                </a:solidFill>
              </a:rPr>
              <a:t>Галузева структура торгівлі ліцензіями</a:t>
            </a:r>
            <a:endParaRPr lang="ru-RU" altLang="uk-UA" sz="3200" dirty="0">
              <a:solidFill>
                <a:schemeClr val="bg1"/>
              </a:solidFill>
            </a:endParaRP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477E7EB6-2054-8874-AA7C-98317AEF7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58377"/>
              </p:ext>
            </p:extLst>
          </p:nvPr>
        </p:nvGraphicFramePr>
        <p:xfrm>
          <a:off x="1644650" y="1570184"/>
          <a:ext cx="8902700" cy="476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907028" imgH="5785605" progId="Excel.Chart.8">
                  <p:embed/>
                </p:oleObj>
              </mc:Choice>
              <mc:Fallback>
                <p:oleObj r:id="rId2" imgW="8907028" imgH="5785605" progId="Excel.Chart.8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477E7EB6-2054-8874-AA7C-98317AEF74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570184"/>
                        <a:ext cx="8902700" cy="476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>
            <a:extLst>
              <a:ext uri="{FF2B5EF4-FFF2-40B4-BE49-F238E27FC236}">
                <a16:creationId xmlns:a16="http://schemas.microsoft.com/office/drawing/2014/main" id="{4F3214E0-0981-144F-9180-0F3A7A87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dirty="0" err="1"/>
              <a:t>Кількість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працівників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задіяних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виконанні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наукових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досліджень</a:t>
            </a:r>
            <a:r>
              <a:rPr lang="ru-RU" altLang="ru-RU" sz="2400" dirty="0"/>
              <a:t> і </a:t>
            </a:r>
            <a:r>
              <a:rPr lang="ru-RU" altLang="ru-RU" sz="2400" dirty="0" err="1"/>
              <a:t>розробок</a:t>
            </a:r>
            <a:r>
              <a:rPr lang="ru-RU" altLang="ru-RU" sz="2400" dirty="0"/>
              <a:t>, за </a:t>
            </a:r>
            <a:r>
              <a:rPr lang="ru-RU" altLang="ru-RU" sz="2400" dirty="0" err="1"/>
              <a:t>категоріями</a:t>
            </a:r>
            <a:r>
              <a:rPr lang="ru-RU" altLang="ru-RU" sz="2400" dirty="0"/>
              <a:t> персоналу за 2010-2022 роки</a:t>
            </a:r>
            <a:br>
              <a:rPr lang="ru-RU" altLang="ru-RU" sz="2400" dirty="0"/>
            </a:br>
            <a:endParaRPr lang="ru-RU" altLang="ru-RU" sz="24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7CDEBCD-7033-9B2D-F8A9-7008BC4F43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40" y="1825625"/>
            <a:ext cx="83493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3E709-2BE6-D274-9983-D941DA83E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3326" y="904564"/>
            <a:ext cx="6856292" cy="3590596"/>
          </a:xfrm>
        </p:spPr>
        <p:txBody>
          <a:bodyPr/>
          <a:lstStyle/>
          <a:p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06622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2" name="Title 1">
            <a:extLst>
              <a:ext uri="{FF2B5EF4-FFF2-40B4-BE49-F238E27FC236}">
                <a16:creationId xmlns:a16="http://schemas.microsoft.com/office/drawing/2014/main" id="{957FB873-423C-DCA2-244F-FB6C8864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13367" name="Номер слайда 3">
            <a:extLst>
              <a:ext uri="{FF2B5EF4-FFF2-40B4-BE49-F238E27FC236}">
                <a16:creationId xmlns:a16="http://schemas.microsoft.com/office/drawing/2014/main" id="{C2D24ED4-607E-65EE-A1B2-34055C90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FE356A82-A717-4C63-9661-63BDFA51AF03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7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179" name="Group 59">
            <a:extLst>
              <a:ext uri="{FF2B5EF4-FFF2-40B4-BE49-F238E27FC236}">
                <a16:creationId xmlns:a16="http://schemas.microsoft.com/office/drawing/2014/main" id="{7C3912E3-C650-2D88-9B6E-31623F99F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597599"/>
              </p:ext>
            </p:extLst>
          </p:nvPr>
        </p:nvGraphicFramePr>
        <p:xfrm>
          <a:off x="762000" y="365124"/>
          <a:ext cx="10668002" cy="5991228"/>
        </p:xfrm>
        <a:graphic>
          <a:graphicData uri="http://schemas.openxmlformats.org/drawingml/2006/table">
            <a:tbl>
              <a:tblPr firstRow="1" bandRow="1"/>
              <a:tblGrid>
                <a:gridCol w="152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75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Технологічний уклад</a:t>
                      </a: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883" marR="67883" marT="33944" marB="33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Arial" charset="0"/>
                        </a:rPr>
                        <a:t>Інфраструктура</a:t>
                      </a: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883" marR="67883" marT="33944" marB="33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Ключовий фактор</a:t>
                      </a: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883" marR="67883" marT="33944" marB="33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Часові рамки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Транспорт і зв’язок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Енергія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 уклад: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1780-1840рр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Промислова револю-ція: фабричне вир-во текстилю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Канали та грунтові шляхи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Гідро-енергія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Бавовна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ІІ уклад: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1840-1890рр.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Цикл пару та залізниць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Залізниці, телеграф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Енергія пару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Вугілля, залізо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ІІІ уклад: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1890-1940 рр.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Цикл електрики і сталі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Залізниці, телефон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Електрика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Сталь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ІV уклад: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1940-1990рр.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Цикл авто та синтетичних матеріалів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Автостради, авіалінії, радіо, телебачення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Нафта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Нафта, пластмаси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 уклад: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1990.-2040р.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Комп’ютерна революція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Інформаційні сітки, Інтернет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Газ, нафта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Мікроелектроніка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2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VІ уклад:  2041-?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Біотехнологія, космічна техніка, тонка хімія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Інформаційні сітки, Інтернет, банки даних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Інтелектуальна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Біотехнологія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0912" marR="509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AE67736-0604-307C-6CCF-927DD5EB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ru-RU"/>
              <a:t>Тенденції інтернаціоналізації науково-технологічної сфери та форми її прояву</a:t>
            </a:r>
            <a:endParaRPr lang="ru-RU" altLang="ru-RU"/>
          </a:p>
        </p:txBody>
      </p:sp>
      <p:sp>
        <p:nvSpPr>
          <p:cNvPr id="14356" name="Номер слайда 3">
            <a:extLst>
              <a:ext uri="{FF2B5EF4-FFF2-40B4-BE49-F238E27FC236}">
                <a16:creationId xmlns:a16="http://schemas.microsoft.com/office/drawing/2014/main" id="{B9B0D474-60AF-E8D2-ECA1-3E0F7B12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DFA99860-BD0B-4728-BCBD-812E2278D8B7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8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6169" name="Group 25">
            <a:extLst>
              <a:ext uri="{FF2B5EF4-FFF2-40B4-BE49-F238E27FC236}">
                <a16:creationId xmlns:a16="http://schemas.microsoft.com/office/drawing/2014/main" id="{8D469C54-8F15-180A-6F3E-C0CF9FA89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923657"/>
              </p:ext>
            </p:extLst>
          </p:nvPr>
        </p:nvGraphicFramePr>
        <p:xfrm>
          <a:off x="1494506" y="1825625"/>
          <a:ext cx="9202988" cy="4351341"/>
        </p:xfrm>
        <a:graphic>
          <a:graphicData uri="http://schemas.openxmlformats.org/drawingml/2006/table">
            <a:tbl>
              <a:tblPr firstRow="1" bandRow="1"/>
              <a:tblGrid>
                <a:gridCol w="219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5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Тенденції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805" marR="67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Форми реалізації міжнародного співробітництва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805" marR="67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Глобальне використання технологій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805" marR="67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експорт товарів; засобів виробництва; капіталів;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експорт ліцензій; технічної допомоги;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поширення патентів за кордоном;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виробничі потужності за кордоном.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805" marR="67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Глобальне співробітництво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805" marR="67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науково-технічне співробітництво всередині держав;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інтернаціональне науково-технологічне співробітництво;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міжнародні міжкорпоративні угоди.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805" marR="67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8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Глобальне виробництво технологій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805" marR="67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міжн</a:t>
                      </a: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діяльність БНП у галузі досліджень та технологій для виробництва винаходів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805" marR="678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D84D38B0-A468-D14F-DE62-1D9E7980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ru-RU" altLang="ru-RU" b="1"/>
              <a:t>Засади для шостого технологічного укладу</a:t>
            </a:r>
            <a:endParaRPr lang="ru-RU" altLang="ru-RU"/>
          </a:p>
        </p:txBody>
      </p:sp>
      <p:sp>
        <p:nvSpPr>
          <p:cNvPr id="15370" name="Text Placeholder 2">
            <a:extLst>
              <a:ext uri="{FF2B5EF4-FFF2-40B4-BE49-F238E27FC236}">
                <a16:creationId xmlns:a16="http://schemas.microsoft.com/office/drawing/2014/main" id="{EF010075-0944-AD89-C734-43E3325A7EA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65E72779-DBAC-46C7-D3E2-359EDE58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7CD62DA3-AC0A-4889-91DD-7EE94D743F4D}" type="slidenum">
              <a:rPr lang="uk-UA" altLang="ru-RU">
                <a:solidFill>
                  <a:schemeClr val="tx1">
                    <a:tint val="75000"/>
                  </a:schemeClr>
                </a:solidFill>
              </a:rPr>
              <a:pPr eaLnBrk="1" hangingPunct="1">
                <a:spcAft>
                  <a:spcPts val="600"/>
                </a:spcAft>
              </a:pPr>
              <a:t>9</a:t>
            </a:fld>
            <a:endParaRPr lang="uk-UA" altLang="ru-RU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5366" name="Содержимое 2">
            <a:extLst>
              <a:ext uri="{FF2B5EF4-FFF2-40B4-BE49-F238E27FC236}">
                <a16:creationId xmlns:a16="http://schemas.microsoft.com/office/drawing/2014/main" id="{5346D7AA-B820-72CA-7285-42EDAFFBEC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971532"/>
              </p:ext>
            </p:extLst>
          </p:nvPr>
        </p:nvGraphicFramePr>
        <p:xfrm>
          <a:off x="609599" y="1509765"/>
          <a:ext cx="1039334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16624_TF33968143_Win32" id="{AEEA530E-6711-4AC2-BF2A-C60048837365}" vid="{160B5D9F-2B1C-4610-914F-DF5511E020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{0BA4BDE8-D751-46C5-8CFF-F7D42DA56285}tf33968143_win32</Template>
  <TotalTime>532</TotalTime>
  <Words>3524</Words>
  <Application>Microsoft Office PowerPoint</Application>
  <PresentationFormat>Широкий екран</PresentationFormat>
  <Paragraphs>484</Paragraphs>
  <Slides>63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63</vt:i4>
      </vt:variant>
    </vt:vector>
  </HeadingPairs>
  <TitlesOfParts>
    <vt:vector size="71" baseType="lpstr">
      <vt:lpstr>Algerian</vt:lpstr>
      <vt:lpstr>Arial</vt:lpstr>
      <vt:lpstr>Bahnschrift Light</vt:lpstr>
      <vt:lpstr>Calibri</vt:lpstr>
      <vt:lpstr>Times New Roman</vt:lpstr>
      <vt:lpstr>Wingdings</vt:lpstr>
      <vt:lpstr>Пользовательская</vt:lpstr>
      <vt:lpstr>Microsoft Excel Chart</vt:lpstr>
      <vt:lpstr>МІЖНАРОДНИЙ ТЕХНОЛОГІЧНИЙ ОБМІН</vt:lpstr>
      <vt:lpstr>Семінар 11</vt:lpstr>
      <vt:lpstr>Найбільші за капіталізацією БНП світу (2023-2024 рр.)</vt:lpstr>
      <vt:lpstr>Презентація PowerPoint</vt:lpstr>
      <vt:lpstr>Чинники національної економічної безпеки</vt:lpstr>
      <vt:lpstr>Технологічний уклад</vt:lpstr>
      <vt:lpstr>Презентація PowerPoint</vt:lpstr>
      <vt:lpstr>Тенденції інтернаціоналізації науково-технологічної сфери та форми її прояву</vt:lpstr>
      <vt:lpstr>Засади для шостого технологічного укладу</vt:lpstr>
      <vt:lpstr>Презентація PowerPoint</vt:lpstr>
      <vt:lpstr>Презентація PowerPoint</vt:lpstr>
      <vt:lpstr>Країни ОЕСР</vt:lpstr>
      <vt:lpstr>Групи галузей промисловості за показником наукоємності </vt:lpstr>
      <vt:lpstr>Питома вага країн на ринках високотехнологічної продукції</vt:lpstr>
      <vt:lpstr>Міжнародні науково-технологічні відносини  – це</vt:lpstr>
      <vt:lpstr>Поняття "технологія" (technology) </vt:lpstr>
      <vt:lpstr>Презентація PowerPoint</vt:lpstr>
      <vt:lpstr>Презентація PowerPoint</vt:lpstr>
      <vt:lpstr>Презентація PowerPoint</vt:lpstr>
      <vt:lpstr>міжнародне технологічне сприяння </vt:lpstr>
      <vt:lpstr>Технічна допомога</vt:lpstr>
      <vt:lpstr>Торгівля науково-технічними знаннями (міжнародний обмін технологіями)”– це надання на комерційній основі іноземному контрагенту результатів науково-технічної діяльності, які мають не тільки наукову, але і практичну цінність.   Виділяють три групи технологій:   -  технологія товарів,   -  технологія виробництва    -  технологія управління. цикл життя технологій: - унікальна технологія - прогресивна технологія - традиційна технологія - морально застаріла технологія  Носіями технології являються: - товари, які мають високотехнологічні характеристики; - капітал -  у випадку міжнародної торгівлі високотехнологічними капіталомісткими товарами; - робоча сила - у випадку міграції висококваліфікованих спеціалістів;  - земля є носієм технології у випадку міжнародної торгівлі ресурсами, для розробки яких використовуються нові технологічні досягнення.</vt:lpstr>
      <vt:lpstr>Структурні рівні міжнародного обміну технологій </vt:lpstr>
      <vt:lpstr>Переваги міжнародного технологічного обміну</vt:lpstr>
      <vt:lpstr>Презентація PowerPoint</vt:lpstr>
      <vt:lpstr>Механізм міжнародної передачі технологій</vt:lpstr>
      <vt:lpstr>Презентація PowerPoint</vt:lpstr>
      <vt:lpstr>Патентна угода – міжнародна торговельна угода щодо продажу запатентованих винаходів, промислових зразків і товарних знаків.</vt:lpstr>
      <vt:lpstr>Інтернаціоналізація науково-технологічної сфери </vt:lpstr>
      <vt:lpstr>Широкомасштабна кооперація в сфері досліджень та розробок</vt:lpstr>
      <vt:lpstr>Міжнародна діяльність фірм в галузі досліджень і технологій та виробництво винаходів</vt:lpstr>
      <vt:lpstr>Відносна важливість каналів трансферту технологій за 8-бальною шкалою, балів</vt:lpstr>
      <vt:lpstr>Правовий захист науково-технічних знань</vt:lpstr>
      <vt:lpstr>Копірайт (copyright) захищає від копіювання вироби мистецтва та літератури. Часто розповсюджується і на знання, що використовуються у виробництві, у вигляді ескізів, макетів, рисунків, креслень.  Товарний (фірмовий) знак чи марка (trademark) розміщений на продукції фірми у вигляді малюнку, ініціалів засновника компанії, абревіатури, графічного зображення тощо. Товарний знак реєструється (як за місцем місцезнаходження компанії, так і за кордоном), і його заборонено використовувати іншими фірмами без офіційного дозволу. </vt:lpstr>
      <vt:lpstr>Ліцензійна торгівля</vt:lpstr>
      <vt:lpstr> Типи ліцензійних платежів </vt:lpstr>
      <vt:lpstr>Презентація PowerPoint</vt:lpstr>
      <vt:lpstr>Інжинірингові послуги</vt:lpstr>
      <vt:lpstr>Вплив НТП на міжнародну торгівлю</vt:lpstr>
      <vt:lpstr>Мотиви, що спонукають покупця придбати нові технології</vt:lpstr>
      <vt:lpstr>Цілі науково-технічної політики ЄС </vt:lpstr>
      <vt:lpstr>Європейська науково-технічна інтеграція </vt:lpstr>
      <vt:lpstr>Три основні напрями  фінансування:</vt:lpstr>
      <vt:lpstr>Комітети, які покликані забезпечити інтереси відповідно промисловості, наукового співтовариства і органів управління: </vt:lpstr>
      <vt:lpstr>Програма EUROPRACTICE - ініціатива Європейської Комісії, яка спрямована на стимулювання впровадження сучасних мікроелектронних технологій до європейської промисловості.  Проект ESATT – Європейська мережа для передачі та розповсюдження науково-технічної інформації.  Проект ECSI – Європейська Ініціатива стандартизації проектування радіоелектронної апаратури.   Співпраця з Технологічними центрами EDIF, VHDL, EuroCFL. Проектами ECSI є EАRNEST, DOMINIC, OMLIBRES. </vt:lpstr>
      <vt:lpstr>ESPRIT (стратегічна програма досліджень у сфері технології інформаційних систем) </vt:lpstr>
      <vt:lpstr>COST European Cooperation in the field of Scientific and Technical research</vt:lpstr>
      <vt:lpstr>EUREKA (Framework for European technological cooperation)</vt:lpstr>
      <vt:lpstr>Презентація PowerPoint</vt:lpstr>
      <vt:lpstr>  Investments in R&amp;D (as a percentage of GDP)  </vt:lpstr>
      <vt:lpstr>Презентація PowerPoint</vt:lpstr>
      <vt:lpstr>Звіт про глобальну конкурентоспроможність оцінює 144 економіки світу за різними параметрами інновацій, включаючи якість науково-дослідних установ і витрати на дослідження та розробки.</vt:lpstr>
      <vt:lpstr>Компанії, які витрачають найбільше на наукові розробки</vt:lpstr>
      <vt:lpstr> 2024 GLOBAL R&amp;D FUNDING FORECAST </vt:lpstr>
      <vt:lpstr>Презентація PowerPoint</vt:lpstr>
      <vt:lpstr>Презентація PowerPoint</vt:lpstr>
      <vt:lpstr>10 most innovative companies 2024:</vt:lpstr>
      <vt:lpstr>Презентація PowerPoint</vt:lpstr>
      <vt:lpstr>Презентація PowerPoint</vt:lpstr>
      <vt:lpstr>Заявки на патенти (кількість заявок на 1 млн. населення) *</vt:lpstr>
      <vt:lpstr>Галузева структура торгівлі ліцензіями</vt:lpstr>
      <vt:lpstr>Кількість працівників, задіяних у виконанні наукових досліджень і розробок, за категоріями персоналу за 2010-2022 роки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Кабачук Юрій Васильович</dc:creator>
  <cp:lastModifiedBy>Alex Shepel</cp:lastModifiedBy>
  <cp:revision>43</cp:revision>
  <dcterms:created xsi:type="dcterms:W3CDTF">2025-01-22T19:02:54Z</dcterms:created>
  <dcterms:modified xsi:type="dcterms:W3CDTF">2025-04-16T16:25:42Z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