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5920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222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34935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673655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35651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283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76237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40393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75862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0552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7410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4595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6875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307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8013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2321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1278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4415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3398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  <p:sldLayoutId id="2147483804" r:id="rId12"/>
    <p:sldLayoutId id="2147483805" r:id="rId13"/>
    <p:sldLayoutId id="2147483806" r:id="rId14"/>
    <p:sldLayoutId id="2147483807" r:id="rId15"/>
    <p:sldLayoutId id="2147483808" r:id="rId16"/>
    <p:sldLayoutId id="2147483809" r:id="rId17"/>
    <p:sldLayoutId id="2147483810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1285860"/>
            <a:ext cx="8458200" cy="1222375"/>
          </a:xfrm>
        </p:spPr>
        <p:txBody>
          <a:bodyPr/>
          <a:lstStyle/>
          <a:p>
            <a:r>
              <a:rPr lang="uk-UA" dirty="0"/>
              <a:t>Економічна дипломатія</a:t>
            </a:r>
            <a:endParaRPr lang="en-GB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2214554"/>
            <a:ext cx="8458200" cy="914400"/>
          </a:xfrm>
        </p:spPr>
        <p:txBody>
          <a:bodyPr/>
          <a:lstStyle/>
          <a:p>
            <a:r>
              <a:rPr lang="uk-UA" b="1" dirty="0"/>
              <a:t>Теоретичні аспекти</a:t>
            </a:r>
            <a:endParaRPr lang="en-GB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dirty="0"/>
              <a:t>Енергетична дипломатія</a:t>
            </a:r>
            <a:endParaRPr lang="en-GB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000660"/>
          </a:xfrm>
        </p:spPr>
        <p:txBody>
          <a:bodyPr>
            <a:normAutofit fontScale="92500" lnSpcReduction="20000"/>
          </a:bodyPr>
          <a:lstStyle/>
          <a:p>
            <a:pPr>
              <a:buFontTx/>
              <a:buChar char="-"/>
            </a:pPr>
            <a:r>
              <a:rPr lang="uk-UA" dirty="0"/>
              <a:t>Захист національних інтересів у сфері виробництва, транспортування, транзиту, споживання, експорту енергоресурсів</a:t>
            </a:r>
          </a:p>
          <a:p>
            <a:pPr>
              <a:buFontTx/>
              <a:buChar char="-"/>
            </a:pPr>
            <a:endParaRPr lang="en-GB" dirty="0"/>
          </a:p>
          <a:p>
            <a:pPr>
              <a:buNone/>
            </a:pPr>
            <a:r>
              <a:rPr lang="uk-UA" dirty="0"/>
              <a:t>Різновиди: нафтова, газова, нафтогазова, </a:t>
            </a:r>
            <a:r>
              <a:rPr lang="uk-UA" dirty="0" err="1"/>
              <a:t>енергоресурсна</a:t>
            </a:r>
            <a:endParaRPr lang="uk-UA" dirty="0"/>
          </a:p>
          <a:p>
            <a:pPr>
              <a:buNone/>
            </a:pPr>
            <a:endParaRPr lang="en-GB" dirty="0"/>
          </a:p>
          <a:p>
            <a:pPr>
              <a:buNone/>
            </a:pPr>
            <a:r>
              <a:rPr lang="uk-UA" dirty="0"/>
              <a:t>		Заходи:</a:t>
            </a:r>
            <a:endParaRPr lang="en-GB" dirty="0"/>
          </a:p>
          <a:p>
            <a:pPr lvl="0"/>
            <a:r>
              <a:rPr lang="uk-UA" dirty="0"/>
              <a:t>спільний видобуток нафти та газу</a:t>
            </a:r>
            <a:endParaRPr lang="en-GB" dirty="0"/>
          </a:p>
          <a:p>
            <a:pPr lvl="0"/>
            <a:r>
              <a:rPr lang="uk-UA" dirty="0"/>
              <a:t>придбання акцій крупних </a:t>
            </a:r>
            <a:r>
              <a:rPr lang="uk-UA" dirty="0" err="1"/>
              <a:t>енергокомпаній</a:t>
            </a:r>
            <a:endParaRPr lang="en-GB" dirty="0"/>
          </a:p>
          <a:p>
            <a:pPr lvl="0"/>
            <a:r>
              <a:rPr lang="uk-UA" dirty="0"/>
              <a:t>подолання кризових явищ у сфері енергетики (проблеми видобутку та постачання, політичні аспекти)</a:t>
            </a:r>
            <a:endParaRPr lang="en-GB" dirty="0"/>
          </a:p>
          <a:p>
            <a:pPr lvl="0"/>
            <a:r>
              <a:rPr lang="uk-UA" dirty="0"/>
              <a:t>протидія різким ціновим коливанням на енергоресурси (</a:t>
            </a:r>
            <a:r>
              <a:rPr lang="uk-UA" dirty="0" err="1"/>
              <a:t>волатильність</a:t>
            </a:r>
            <a:r>
              <a:rPr lang="uk-UA" dirty="0"/>
              <a:t> на біржах, політичні рішення про обмеження видобутку чи експорту, збройні конфлікти)</a:t>
            </a: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dirty="0"/>
              <a:t>Ресурсна дипломатія</a:t>
            </a:r>
            <a:endParaRPr lang="en-GB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uk-UA" dirty="0"/>
              <a:t>Забезпечення доступу до видобутку або торгівлі ресурсами</a:t>
            </a:r>
          </a:p>
          <a:p>
            <a:pPr>
              <a:buNone/>
            </a:pPr>
            <a:endParaRPr lang="en-GB" dirty="0"/>
          </a:p>
          <a:p>
            <a:pPr lvl="0"/>
            <a:r>
              <a:rPr lang="uk-UA" dirty="0"/>
              <a:t>коштовне каміння та метали</a:t>
            </a:r>
            <a:endParaRPr lang="en-GB" dirty="0"/>
          </a:p>
          <a:p>
            <a:pPr lvl="0"/>
            <a:r>
              <a:rPr lang="uk-UA" dirty="0"/>
              <a:t>рідкоземельні метали</a:t>
            </a:r>
            <a:endParaRPr lang="en-GB" dirty="0"/>
          </a:p>
          <a:p>
            <a:pPr lvl="0"/>
            <a:r>
              <a:rPr lang="uk-UA" dirty="0"/>
              <a:t>деревина</a:t>
            </a:r>
            <a:endParaRPr lang="en-GB" dirty="0"/>
          </a:p>
          <a:p>
            <a:pPr lvl="0"/>
            <a:r>
              <a:rPr lang="uk-UA" dirty="0"/>
              <a:t>сировина для біопалива</a:t>
            </a:r>
            <a:endParaRPr lang="en-GB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dirty="0"/>
              <a:t>Міграції та консульська робота</a:t>
            </a:r>
            <a:endParaRPr lang="en-GB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uk-UA" dirty="0"/>
              <a:t>Візова робота (спрощені процедури для бізнесу)</a:t>
            </a:r>
          </a:p>
          <a:p>
            <a:pPr lvl="0"/>
            <a:endParaRPr lang="en-GB" dirty="0"/>
          </a:p>
          <a:p>
            <a:pPr lvl="0">
              <a:buNone/>
            </a:pPr>
            <a:r>
              <a:rPr lang="uk-UA" dirty="0"/>
              <a:t>Перевірка інформації про компанії (як правило, на платній основі)</a:t>
            </a:r>
            <a:endParaRPr lang="en-US" dirty="0"/>
          </a:p>
          <a:p>
            <a:pPr lvl="0">
              <a:buNone/>
            </a:pPr>
            <a:r>
              <a:rPr lang="uk-UA" dirty="0"/>
              <a:t>США:</a:t>
            </a:r>
          </a:p>
          <a:p>
            <a:r>
              <a:rPr lang="en-US" dirty="0"/>
              <a:t>Golden Key Service</a:t>
            </a:r>
          </a:p>
          <a:p>
            <a:r>
              <a:rPr lang="en-US" dirty="0"/>
              <a:t>Platinum Key Service</a:t>
            </a:r>
            <a:endParaRPr lang="en-GB" dirty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i="1" dirty="0"/>
              <a:t>Суб’єкти економічної дипломатії</a:t>
            </a:r>
            <a:endParaRPr lang="en-GB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uk-UA" b="1" dirty="0"/>
              <a:t>Державні</a:t>
            </a:r>
            <a:r>
              <a:rPr lang="uk-UA" dirty="0"/>
              <a:t> – МЗС, міністерства економіки, торгівлі, фінансів, оборони, с/г, промисловості, </a:t>
            </a:r>
            <a:r>
              <a:rPr lang="uk-UA" dirty="0" err="1"/>
              <a:t>телекомунікацій</a:t>
            </a:r>
            <a:r>
              <a:rPr lang="uk-UA" dirty="0"/>
              <a:t> і т.п.</a:t>
            </a:r>
          </a:p>
          <a:p>
            <a:pPr>
              <a:buNone/>
            </a:pPr>
            <a:r>
              <a:rPr lang="uk-UA" dirty="0"/>
              <a:t>		</a:t>
            </a:r>
            <a:r>
              <a:rPr lang="en-US" dirty="0"/>
              <a:t>National diplomatic system</a:t>
            </a:r>
            <a:r>
              <a:rPr lang="uk-UA" dirty="0"/>
              <a:t> (</a:t>
            </a:r>
            <a:r>
              <a:rPr lang="en-US" i="1" dirty="0"/>
              <a:t>Brian Hocking</a:t>
            </a:r>
            <a:r>
              <a:rPr lang="uk-UA" dirty="0"/>
              <a:t>)</a:t>
            </a:r>
            <a:endParaRPr lang="en-GB" dirty="0"/>
          </a:p>
          <a:p>
            <a:pPr>
              <a:buNone/>
            </a:pPr>
            <a:endParaRPr lang="en-GB" dirty="0"/>
          </a:p>
          <a:p>
            <a:pPr>
              <a:buNone/>
            </a:pPr>
            <a:r>
              <a:rPr lang="uk-UA" b="1" dirty="0"/>
              <a:t>Недержавні </a:t>
            </a:r>
            <a:r>
              <a:rPr lang="uk-UA" dirty="0"/>
              <a:t>– місцева влада, регіональні об’єднання, НУО, промислові та торгові об’єднання, фірми, бізнесмени.</a:t>
            </a:r>
          </a:p>
          <a:p>
            <a:pPr>
              <a:buNone/>
            </a:pPr>
            <a:endParaRPr lang="en-GB" dirty="0"/>
          </a:p>
          <a:p>
            <a:pPr>
              <a:buNone/>
            </a:pPr>
            <a:r>
              <a:rPr lang="uk-UA" b="1" dirty="0"/>
              <a:t>Міжнародні організації</a:t>
            </a:r>
            <a:endParaRPr lang="en-GB" dirty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i="1" dirty="0"/>
              <a:t>Моделі економічної дипломатії різних країн</a:t>
            </a:r>
            <a:endParaRPr lang="en-GB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ctr">
              <a:buAutoNum type="arabicPeriod"/>
            </a:pPr>
            <a:r>
              <a:rPr lang="uk-UA" b="1" dirty="0"/>
              <a:t>Прагматична</a:t>
            </a:r>
            <a:endParaRPr lang="en-GB" dirty="0"/>
          </a:p>
          <a:p>
            <a:pPr lvl="0"/>
            <a:r>
              <a:rPr lang="uk-UA" dirty="0"/>
              <a:t>Значна роль незалежних структур зі сприяння торгівлі</a:t>
            </a:r>
            <a:endParaRPr lang="en-GB" dirty="0"/>
          </a:p>
          <a:p>
            <a:pPr lvl="0"/>
            <a:r>
              <a:rPr lang="uk-UA" dirty="0"/>
              <a:t>Можлива або відсутня ієрархічна субординація державним органам з комерційних питань</a:t>
            </a:r>
            <a:endParaRPr lang="en-GB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 algn="ctr">
              <a:buNone/>
            </a:pPr>
            <a:r>
              <a:rPr lang="uk-UA" b="1" dirty="0"/>
              <a:t>2. Модель співдружності</a:t>
            </a:r>
            <a:endParaRPr lang="en-GB" dirty="0"/>
          </a:p>
          <a:p>
            <a:pPr lvl="0"/>
            <a:endParaRPr lang="uk-UA" dirty="0"/>
          </a:p>
          <a:p>
            <a:pPr lvl="0"/>
            <a:r>
              <a:rPr lang="uk-UA" dirty="0"/>
              <a:t>Поєднання </a:t>
            </a:r>
            <a:r>
              <a:rPr lang="uk-UA" dirty="0" err="1"/>
              <a:t>компетенцій</a:t>
            </a:r>
            <a:r>
              <a:rPr lang="uk-UA" dirty="0"/>
              <a:t> МЗС та міністерства торгівлі</a:t>
            </a:r>
            <a:endParaRPr lang="en-GB" dirty="0"/>
          </a:p>
          <a:p>
            <a:pPr lvl="0"/>
            <a:r>
              <a:rPr lang="uk-UA" dirty="0"/>
              <a:t>Може бути об’єднання міністерств зі збереженням окремішності торговельної політики та сприяння торгівлі</a:t>
            </a:r>
            <a:endParaRPr lang="en-GB" dirty="0"/>
          </a:p>
          <a:p>
            <a:pPr lvl="0"/>
            <a:r>
              <a:rPr lang="uk-UA" dirty="0"/>
              <a:t>Представництво торговельних інтересів – окремо від дипломатичної служби</a:t>
            </a:r>
            <a:endParaRPr lang="en-GB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1261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b="1" dirty="0"/>
              <a:t>3. Об’єднана модель</a:t>
            </a:r>
            <a:endParaRPr lang="en-US" b="1" dirty="0"/>
          </a:p>
          <a:p>
            <a:pPr algn="ctr">
              <a:buNone/>
            </a:pPr>
            <a:r>
              <a:rPr lang="uk-UA" b="1" dirty="0"/>
              <a:t>(модель країни, що розвивається)</a:t>
            </a:r>
            <a:endParaRPr lang="en-GB" dirty="0"/>
          </a:p>
          <a:p>
            <a:r>
              <a:rPr lang="uk-UA" dirty="0"/>
              <a:t>Сприяння торгівлі – виключно компетенція МЗС</a:t>
            </a:r>
            <a:endParaRPr lang="en-GB" dirty="0"/>
          </a:p>
          <a:p>
            <a:pPr>
              <a:buNone/>
            </a:pPr>
            <a:endParaRPr lang="en-US" dirty="0"/>
          </a:p>
          <a:p>
            <a:pPr algn="ctr">
              <a:buNone/>
            </a:pPr>
            <a:r>
              <a:rPr lang="uk-UA" dirty="0"/>
              <a:t>Що можуть надати дипломати приватному сектору?</a:t>
            </a:r>
            <a:endParaRPr lang="en-GB" dirty="0"/>
          </a:p>
          <a:p>
            <a:pPr lvl="0"/>
            <a:r>
              <a:rPr lang="uk-UA" dirty="0"/>
              <a:t>інформація</a:t>
            </a:r>
            <a:endParaRPr lang="en-GB" dirty="0"/>
          </a:p>
          <a:p>
            <a:pPr lvl="0"/>
            <a:r>
              <a:rPr lang="uk-UA" dirty="0"/>
              <a:t>туристичний </a:t>
            </a:r>
            <a:r>
              <a:rPr lang="uk-UA" dirty="0" err="1"/>
              <a:t>промоушн</a:t>
            </a:r>
            <a:endParaRPr lang="en-GB" dirty="0"/>
          </a:p>
          <a:p>
            <a:pPr lvl="0"/>
            <a:r>
              <a:rPr lang="uk-UA" dirty="0"/>
              <a:t>пошук та перевірка комерційних партнерів</a:t>
            </a:r>
            <a:endParaRPr lang="en-GB" dirty="0"/>
          </a:p>
          <a:p>
            <a:pPr lvl="0"/>
            <a:r>
              <a:rPr lang="uk-UA" dirty="0"/>
              <a:t>сприяння вирішенню проблем (лобізм у місцевих органах влади)</a:t>
            </a:r>
            <a:endParaRPr lang="en-GB" dirty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u="sng" dirty="0"/>
              <a:t>Ризики моделей</a:t>
            </a:r>
            <a:r>
              <a:rPr lang="en-US" u="sng" dirty="0"/>
              <a:t> </a:t>
            </a:r>
            <a:r>
              <a:rPr lang="uk-UA" u="sng" dirty="0"/>
              <a:t>економічної дипломатії:</a:t>
            </a:r>
            <a:endParaRPr lang="en-GB" u="sng" dirty="0"/>
          </a:p>
          <a:p>
            <a:pPr lvl="0"/>
            <a:r>
              <a:rPr lang="uk-UA" dirty="0"/>
              <a:t>надмірна централізація</a:t>
            </a:r>
            <a:endParaRPr lang="en-GB" dirty="0"/>
          </a:p>
          <a:p>
            <a:pPr lvl="0"/>
            <a:r>
              <a:rPr lang="uk-UA" dirty="0"/>
              <a:t>надмірна спеціалізація</a:t>
            </a:r>
            <a:endParaRPr lang="en-GB" dirty="0"/>
          </a:p>
          <a:p>
            <a:pPr lvl="0"/>
            <a:r>
              <a:rPr lang="uk-UA" dirty="0"/>
              <a:t>відсутність повноважень чи ресурсів</a:t>
            </a:r>
            <a:endParaRPr lang="en-GB" dirty="0"/>
          </a:p>
          <a:p>
            <a:pPr lvl="0"/>
            <a:r>
              <a:rPr lang="uk-UA" dirty="0"/>
              <a:t>відсутність координації</a:t>
            </a:r>
          </a:p>
          <a:p>
            <a:pPr lvl="0">
              <a:buNone/>
            </a:pPr>
            <a:endParaRPr lang="en-GB" dirty="0"/>
          </a:p>
          <a:p>
            <a:pPr algn="ctr">
              <a:buNone/>
            </a:pPr>
            <a:r>
              <a:rPr lang="uk-UA" u="sng" dirty="0"/>
              <a:t>Проблеми економічної дипломатії:</a:t>
            </a:r>
            <a:endParaRPr lang="en-GB" u="sng" dirty="0"/>
          </a:p>
          <a:p>
            <a:pPr lvl="0"/>
            <a:r>
              <a:rPr lang="uk-UA" dirty="0"/>
              <a:t>оцінка ефективності</a:t>
            </a:r>
            <a:endParaRPr lang="en-GB" dirty="0"/>
          </a:p>
          <a:p>
            <a:pPr lvl="0"/>
            <a:r>
              <a:rPr lang="uk-UA" dirty="0"/>
              <a:t>кадри</a:t>
            </a:r>
            <a:endParaRPr lang="en-GB" dirty="0"/>
          </a:p>
          <a:p>
            <a:pPr lvl="0"/>
            <a:r>
              <a:rPr lang="uk-UA" dirty="0"/>
              <a:t>мотивація</a:t>
            </a:r>
            <a:endParaRPr lang="en-GB" dirty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929718" cy="1582726"/>
          </a:xfrm>
        </p:spPr>
        <p:txBody>
          <a:bodyPr>
            <a:normAutofit/>
          </a:bodyPr>
          <a:lstStyle/>
          <a:p>
            <a:r>
              <a:rPr lang="uk-UA" b="1" dirty="0"/>
              <a:t>Економічна чи комерційна дипломатія?</a:t>
            </a:r>
            <a:br>
              <a:rPr lang="en-GB" dirty="0"/>
            </a:br>
            <a:endParaRPr lang="en-GB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00306"/>
            <a:ext cx="8229600" cy="3625857"/>
          </a:xfrm>
        </p:spPr>
        <p:txBody>
          <a:bodyPr/>
          <a:lstStyle/>
          <a:p>
            <a:r>
              <a:rPr lang="uk-UA" dirty="0"/>
              <a:t>Економічна дипломатія – захист економічних інтересів держави (</a:t>
            </a:r>
            <a:r>
              <a:rPr lang="en-US" dirty="0"/>
              <a:t>Economic statecraft</a:t>
            </a:r>
            <a:r>
              <a:rPr lang="uk-UA" dirty="0"/>
              <a:t>)</a:t>
            </a:r>
            <a:endParaRPr lang="en-GB" dirty="0"/>
          </a:p>
          <a:p>
            <a:r>
              <a:rPr lang="uk-UA" dirty="0"/>
              <a:t>Комерційна дипломатія – робота дипломатичних місій на підтримку національного бізнесу</a:t>
            </a:r>
            <a:endParaRPr lang="en-GB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2133085" y="2366963"/>
            <a:ext cx="4877830" cy="3424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Прямоугольник 3"/>
          <p:cNvSpPr/>
          <p:nvPr/>
        </p:nvSpPr>
        <p:spPr>
          <a:xfrm>
            <a:off x="1857356" y="214290"/>
            <a:ext cx="72866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/>
              <a:t>ВІДМІННІСТЬ МІЖ “ЕКОНОМІЧНИМ” І “КОМЕРЦІЙНИМ” ДИПЛОМАТОМ</a:t>
            </a:r>
            <a:endParaRPr lang="en-GB" sz="24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/>
              <a:t>Трикутник економічної дипломатії (С.</a:t>
            </a:r>
            <a:r>
              <a:rPr lang="uk-UA" dirty="0" err="1"/>
              <a:t>Стрейндж</a:t>
            </a:r>
            <a:r>
              <a:rPr lang="uk-UA" dirty="0"/>
              <a:t>):</a:t>
            </a:r>
            <a:br>
              <a:rPr lang="en-GB" dirty="0"/>
            </a:br>
            <a:endParaRPr lang="en-GB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1435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/>
              <a:t>			    Держава – Держава</a:t>
            </a:r>
          </a:p>
          <a:p>
            <a:pPr>
              <a:buNone/>
            </a:pPr>
            <a:endParaRPr lang="uk-UA" dirty="0"/>
          </a:p>
          <a:p>
            <a:pPr>
              <a:buNone/>
            </a:pPr>
            <a:endParaRPr lang="uk-UA" dirty="0"/>
          </a:p>
          <a:p>
            <a:pPr>
              <a:buNone/>
            </a:pPr>
            <a:endParaRPr lang="uk-UA" dirty="0"/>
          </a:p>
          <a:p>
            <a:pPr>
              <a:buNone/>
            </a:pPr>
            <a:endParaRPr lang="uk-UA" dirty="0"/>
          </a:p>
          <a:p>
            <a:pPr>
              <a:buNone/>
            </a:pPr>
            <a:r>
              <a:rPr lang="uk-UA" dirty="0"/>
              <a:t>Держава – Фірма		</a:t>
            </a:r>
            <a:r>
              <a:rPr lang="uk-UA" dirty="0" err="1"/>
              <a:t>Фірма</a:t>
            </a:r>
            <a:r>
              <a:rPr lang="uk-UA" dirty="0"/>
              <a:t> – </a:t>
            </a:r>
            <a:r>
              <a:rPr lang="uk-UA" dirty="0" err="1"/>
              <a:t>Фірма</a:t>
            </a:r>
            <a:endParaRPr lang="uk-UA" dirty="0"/>
          </a:p>
          <a:p>
            <a:pPr algn="ctr">
              <a:buNone/>
            </a:pPr>
            <a:endParaRPr lang="uk-UA" sz="1500" dirty="0">
              <a:latin typeface="Arial Black" pitchFamily="34" charset="0"/>
              <a:ea typeface="Batang" pitchFamily="18" charset="-127"/>
            </a:endParaRPr>
          </a:p>
          <a:p>
            <a:pPr algn="ctr">
              <a:buNone/>
            </a:pPr>
            <a:r>
              <a:rPr lang="uk-UA" sz="2400" dirty="0">
                <a:latin typeface="Arial Narrow" pitchFamily="34" charset="0"/>
                <a:ea typeface="Batang" pitchFamily="18" charset="-127"/>
              </a:rPr>
              <a:t>Стратегічно успішна країна буде шукати союзництва з впливовими фірмами для підвищення своєї структурної сили</a:t>
            </a:r>
            <a:endParaRPr lang="en-GB" sz="2400" dirty="0">
              <a:latin typeface="Arial Narrow" pitchFamily="34" charset="0"/>
              <a:ea typeface="Batang" pitchFamily="18" charset="-127"/>
            </a:endParaRPr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2699792" y="1928184"/>
            <a:ext cx="2427182" cy="205058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</a:t>
            </a:r>
            <a:r>
              <a:rPr lang="ru-RU" dirty="0"/>
              <a:t>-</a:t>
            </a:r>
            <a:r>
              <a:rPr lang="en-US" dirty="0"/>
              <a:t>level game</a:t>
            </a:r>
            <a:endParaRPr lang="en-GB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необхідність дипломатів вести переговори не лише з закордонними партнерами, а й з внутрішніми впливовими акторами</a:t>
            </a:r>
            <a:endParaRPr lang="en-GB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dirty="0"/>
              <a:t>Корпоративна дипломатія та бізнес-дипломатія</a:t>
            </a:r>
            <a:br>
              <a:rPr lang="en-GB" dirty="0"/>
            </a:br>
            <a:endParaRPr lang="en-GB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2268509" y="2366963"/>
            <a:ext cx="4606981" cy="3424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dirty="0"/>
              <a:t>Торговельна дипломатія</a:t>
            </a:r>
            <a:endParaRPr lang="en-GB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40303"/>
          </a:xfrm>
        </p:spPr>
        <p:txBody>
          <a:bodyPr>
            <a:normAutofit lnSpcReduction="10000"/>
          </a:bodyPr>
          <a:lstStyle/>
          <a:p>
            <a:pPr lvl="0">
              <a:buNone/>
            </a:pPr>
            <a:r>
              <a:rPr lang="uk-UA" dirty="0"/>
              <a:t>-   взаємодія між державами в складних </a:t>
            </a:r>
            <a:r>
              <a:rPr lang="uk-UA" dirty="0" err="1"/>
              <a:t>дво-</a:t>
            </a:r>
            <a:r>
              <a:rPr lang="uk-UA" dirty="0"/>
              <a:t> та багатосторонніх переговорах щодо МЕВ (СОТ, УВТ).</a:t>
            </a:r>
          </a:p>
          <a:p>
            <a:pPr lvl="0"/>
            <a:endParaRPr lang="en-GB" dirty="0"/>
          </a:p>
          <a:p>
            <a:pPr>
              <a:buNone/>
            </a:pPr>
            <a:r>
              <a:rPr lang="uk-UA" dirty="0"/>
              <a:t>Заходи:</a:t>
            </a:r>
            <a:endParaRPr lang="en-GB" dirty="0"/>
          </a:p>
          <a:p>
            <a:pPr lvl="0"/>
            <a:r>
              <a:rPr lang="uk-UA" dirty="0"/>
              <a:t>угоди про уникнення подвійного оподаткування</a:t>
            </a:r>
            <a:endParaRPr lang="en-GB" dirty="0"/>
          </a:p>
          <a:p>
            <a:pPr lvl="0"/>
            <a:r>
              <a:rPr lang="uk-UA" dirty="0"/>
              <a:t>уникнення ситуацій дискримінації вітчизняного бізнесу закордоном (економічні санкції, блокада, бойкот)</a:t>
            </a:r>
            <a:endParaRPr lang="en-GB" dirty="0"/>
          </a:p>
          <a:p>
            <a:pPr lvl="0"/>
            <a:r>
              <a:rPr lang="uk-UA" dirty="0"/>
              <a:t>протидія антидемпінговим розслідуванням</a:t>
            </a:r>
            <a:endParaRPr lang="en-GB" dirty="0"/>
          </a:p>
          <a:p>
            <a:pPr lvl="0"/>
            <a:r>
              <a:rPr lang="uk-UA" dirty="0"/>
              <a:t>нейтралізація політичного тиску інших країн з економічною метою</a:t>
            </a:r>
            <a:endParaRPr lang="en-GB" dirty="0"/>
          </a:p>
          <a:p>
            <a:pPr lvl="0"/>
            <a:r>
              <a:rPr lang="uk-UA" dirty="0"/>
              <a:t>сприяння вітчизняному бізнесу закордоном</a:t>
            </a:r>
            <a:endParaRPr lang="en-GB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dirty="0"/>
              <a:t>Фінансова дипломатія</a:t>
            </a:r>
            <a:endParaRPr lang="en-GB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/>
              <a:t>Взаємодія між державами в рамках </a:t>
            </a:r>
            <a:r>
              <a:rPr lang="uk-UA" dirty="0" err="1"/>
              <a:t>дво-</a:t>
            </a:r>
            <a:r>
              <a:rPr lang="uk-UA" dirty="0"/>
              <a:t> та багатосторонніх структур з питань валютно-фінансового співробітництва (МВФ/СБ, Світовий економічний форум, </a:t>
            </a:r>
            <a:r>
              <a:rPr lang="en-US" dirty="0"/>
              <a:t>Group of</a:t>
            </a:r>
            <a:r>
              <a:rPr lang="uk-UA" dirty="0"/>
              <a:t> 8, </a:t>
            </a:r>
            <a:r>
              <a:rPr lang="en-US" dirty="0"/>
              <a:t>Group of </a:t>
            </a:r>
            <a:r>
              <a:rPr lang="uk-UA" dirty="0"/>
              <a:t>20)</a:t>
            </a:r>
          </a:p>
          <a:p>
            <a:pPr>
              <a:buNone/>
            </a:pPr>
            <a:endParaRPr lang="en-GB" dirty="0"/>
          </a:p>
          <a:p>
            <a:pPr>
              <a:buNone/>
            </a:pPr>
            <a:r>
              <a:rPr lang="uk-UA" dirty="0"/>
              <a:t>Різновиди: інвестиційна, кредитна, боргова</a:t>
            </a:r>
            <a:endParaRPr lang="en-GB" dirty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4200" b="1" dirty="0"/>
              <a:t>Заходи фінансової дипломатії:</a:t>
            </a:r>
            <a:endParaRPr lang="en-GB" sz="4200" b="1" dirty="0"/>
          </a:p>
          <a:p>
            <a:pPr lvl="0"/>
            <a:r>
              <a:rPr lang="uk-UA" dirty="0"/>
              <a:t>підвищення інвестиційної привабливості держави</a:t>
            </a:r>
            <a:endParaRPr lang="en-GB" dirty="0"/>
          </a:p>
          <a:p>
            <a:pPr lvl="0"/>
            <a:r>
              <a:rPr lang="uk-UA" dirty="0"/>
              <a:t>просування і захист інвестиційних інтересів за кордоном</a:t>
            </a:r>
            <a:endParaRPr lang="en-GB" dirty="0"/>
          </a:p>
          <a:p>
            <a:pPr lvl="0"/>
            <a:r>
              <a:rPr lang="uk-UA" dirty="0"/>
              <a:t>вирішення проблем дострокового погашення та обслуговування зовнішньої заборгованості, реструктуризації державного боргу</a:t>
            </a:r>
            <a:endParaRPr lang="en-GB" dirty="0"/>
          </a:p>
          <a:p>
            <a:pPr lvl="0"/>
            <a:r>
              <a:rPr lang="uk-UA" dirty="0"/>
              <a:t>придбання фінансових активів (стабільних) зарубіжних країн (</a:t>
            </a:r>
            <a:r>
              <a:rPr lang="en-US" dirty="0"/>
              <a:t>Sovereign Wealth Funds</a:t>
            </a:r>
            <a:r>
              <a:rPr lang="uk-UA" dirty="0"/>
              <a:t> - суверенні фонди добробуту)</a:t>
            </a:r>
            <a:endParaRPr lang="en-GB" dirty="0"/>
          </a:p>
          <a:p>
            <a:pPr lvl="0"/>
            <a:r>
              <a:rPr lang="uk-UA" dirty="0"/>
              <a:t>протидія "відмиванню коштів" та фінансуванню тероризму (спільно з іншими країнами)</a:t>
            </a:r>
            <a:endParaRPr lang="en-GB" dirty="0"/>
          </a:p>
          <a:p>
            <a:pPr lvl="0"/>
            <a:r>
              <a:rPr lang="uk-UA" dirty="0"/>
              <a:t>укладання угод (</a:t>
            </a:r>
            <a:r>
              <a:rPr lang="uk-UA" dirty="0" err="1"/>
              <a:t>дво-</a:t>
            </a:r>
            <a:r>
              <a:rPr lang="uk-UA" dirty="0"/>
              <a:t> та багатосторонніх) щодо сприяння і захисту капіталовкладень, уникнення ухилення сплати податків на доходи та капітал за кордоном</a:t>
            </a:r>
            <a:endParaRPr lang="en-GB" dirty="0"/>
          </a:p>
          <a:p>
            <a:pPr lvl="0"/>
            <a:r>
              <a:rPr lang="uk-UA" dirty="0"/>
              <a:t>сприяння вільному руху капіталу (запозичення, кредити, інвестиції)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{C4C2DFAA-ECA0-224C-9B37-1BCC9BA0515D}tf10001073_mac</Template>
  <TotalTime>881</TotalTime>
  <Words>593</Words>
  <Application>Microsoft Macintosh PowerPoint</Application>
  <PresentationFormat>On-screen Show (4:3)</PresentationFormat>
  <Paragraphs>98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Arial Black</vt:lpstr>
      <vt:lpstr>Arial Narrow</vt:lpstr>
      <vt:lpstr>Tw Cen MT</vt:lpstr>
      <vt:lpstr>Droplet</vt:lpstr>
      <vt:lpstr>Економічна дипломатія</vt:lpstr>
      <vt:lpstr>Економічна чи комерційна дипломатія? </vt:lpstr>
      <vt:lpstr>PowerPoint Presentation</vt:lpstr>
      <vt:lpstr>Трикутник економічної дипломатії (С.Стрейндж): </vt:lpstr>
      <vt:lpstr>Two-level game</vt:lpstr>
      <vt:lpstr>Корпоративна дипломатія та бізнес-дипломатія </vt:lpstr>
      <vt:lpstr>Торговельна дипломатія</vt:lpstr>
      <vt:lpstr>Фінансова дипломатія</vt:lpstr>
      <vt:lpstr>PowerPoint Presentation</vt:lpstr>
      <vt:lpstr>Енергетична дипломатія</vt:lpstr>
      <vt:lpstr>Ресурсна дипломатія</vt:lpstr>
      <vt:lpstr>Міграції та консульська робота</vt:lpstr>
      <vt:lpstr>Суб’єкти економічної дипломатії</vt:lpstr>
      <vt:lpstr>Моделі економічної дипломатії різних країн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Марта Коновалова</cp:lastModifiedBy>
  <cp:revision>29</cp:revision>
  <dcterms:created xsi:type="dcterms:W3CDTF">2017-05-11T05:41:29Z</dcterms:created>
  <dcterms:modified xsi:type="dcterms:W3CDTF">2021-10-26T10:59:20Z</dcterms:modified>
</cp:coreProperties>
</file>