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</p:sldMasterIdLst>
  <p:notesMasterIdLst>
    <p:notesMasterId r:id="rId78"/>
  </p:notesMasterIdLst>
  <p:sldIdLst>
    <p:sldId id="367" r:id="rId2"/>
    <p:sldId id="422" r:id="rId3"/>
    <p:sldId id="310" r:id="rId4"/>
    <p:sldId id="258" r:id="rId5"/>
    <p:sldId id="259" r:id="rId6"/>
    <p:sldId id="260" r:id="rId7"/>
    <p:sldId id="261" r:id="rId8"/>
    <p:sldId id="409" r:id="rId9"/>
    <p:sldId id="289" r:id="rId10"/>
    <p:sldId id="263" r:id="rId11"/>
    <p:sldId id="264" r:id="rId12"/>
    <p:sldId id="265" r:id="rId13"/>
    <p:sldId id="266" r:id="rId14"/>
    <p:sldId id="267" r:id="rId15"/>
    <p:sldId id="354" r:id="rId16"/>
    <p:sldId id="356" r:id="rId17"/>
    <p:sldId id="357" r:id="rId18"/>
    <p:sldId id="358" r:id="rId19"/>
    <p:sldId id="359" r:id="rId20"/>
    <p:sldId id="268" r:id="rId21"/>
    <p:sldId id="270" r:id="rId22"/>
    <p:sldId id="321" r:id="rId23"/>
    <p:sldId id="306" r:id="rId24"/>
    <p:sldId id="307" r:id="rId25"/>
    <p:sldId id="271" r:id="rId26"/>
    <p:sldId id="360" r:id="rId27"/>
    <p:sldId id="300" r:id="rId28"/>
    <p:sldId id="287" r:id="rId29"/>
    <p:sldId id="361" r:id="rId30"/>
    <p:sldId id="369" r:id="rId31"/>
    <p:sldId id="408" r:id="rId32"/>
    <p:sldId id="363" r:id="rId33"/>
    <p:sldId id="365" r:id="rId34"/>
    <p:sldId id="366" r:id="rId35"/>
    <p:sldId id="368" r:id="rId36"/>
    <p:sldId id="272" r:id="rId37"/>
    <p:sldId id="273" r:id="rId38"/>
    <p:sldId id="274" r:id="rId39"/>
    <p:sldId id="349" r:id="rId40"/>
    <p:sldId id="275" r:id="rId41"/>
    <p:sldId id="276" r:id="rId42"/>
    <p:sldId id="277" r:id="rId43"/>
    <p:sldId id="278" r:id="rId44"/>
    <p:sldId id="279" r:id="rId45"/>
    <p:sldId id="282" r:id="rId46"/>
    <p:sldId id="283" r:id="rId47"/>
    <p:sldId id="284" r:id="rId48"/>
    <p:sldId id="322" r:id="rId49"/>
    <p:sldId id="302" r:id="rId50"/>
    <p:sldId id="315" r:id="rId51"/>
    <p:sldId id="292" r:id="rId52"/>
    <p:sldId id="294" r:id="rId53"/>
    <p:sldId id="295" r:id="rId54"/>
    <p:sldId id="412" r:id="rId55"/>
    <p:sldId id="411" r:id="rId56"/>
    <p:sldId id="370" r:id="rId57"/>
    <p:sldId id="389" r:id="rId58"/>
    <p:sldId id="388" r:id="rId59"/>
    <p:sldId id="391" r:id="rId60"/>
    <p:sldId id="390" r:id="rId61"/>
    <p:sldId id="392" r:id="rId62"/>
    <p:sldId id="393" r:id="rId63"/>
    <p:sldId id="395" r:id="rId64"/>
    <p:sldId id="396" r:id="rId65"/>
    <p:sldId id="329" r:id="rId66"/>
    <p:sldId id="351" r:id="rId67"/>
    <p:sldId id="420" r:id="rId68"/>
    <p:sldId id="410" r:id="rId69"/>
    <p:sldId id="352" r:id="rId70"/>
    <p:sldId id="413" r:id="rId71"/>
    <p:sldId id="414" r:id="rId72"/>
    <p:sldId id="415" r:id="rId73"/>
    <p:sldId id="416" r:id="rId74"/>
    <p:sldId id="418" r:id="rId75"/>
    <p:sldId id="419" r:id="rId76"/>
    <p:sldId id="421" r:id="rId7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E2A8D-9523-44F5-9440-3469753BEDFF}" type="datetimeFigureOut">
              <a:rPr lang="ru-UA" smtClean="0"/>
              <a:t>03/21/2025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BB05B-9D73-4331-B170-91882D217EE1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5839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>
            <a:extLst>
              <a:ext uri="{FF2B5EF4-FFF2-40B4-BE49-F238E27FC236}">
                <a16:creationId xmlns:a16="http://schemas.microsoft.com/office/drawing/2014/main" id="{AEE3580E-C56E-49E3-AD24-7AB1F464C2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>
            <a:extLst>
              <a:ext uri="{FF2B5EF4-FFF2-40B4-BE49-F238E27FC236}">
                <a16:creationId xmlns:a16="http://schemas.microsoft.com/office/drawing/2014/main" id="{C93450A8-C754-49B5-A2F6-C5EB6EC17D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S </a:t>
            </a:r>
            <a:r>
              <a:rPr lang="en-US" altLang="en-US" baseline="-25000"/>
              <a:t>1</a:t>
            </a:r>
            <a:r>
              <a:rPr lang="en-US" altLang="en-US"/>
              <a:t> </a:t>
            </a:r>
            <a:r>
              <a:rPr lang="uk-UA" altLang="en-US"/>
              <a:t>та </a:t>
            </a:r>
            <a:r>
              <a:rPr lang="en-US" altLang="en-US"/>
              <a:t> S </a:t>
            </a:r>
            <a:r>
              <a:rPr lang="en-US" altLang="en-US" baseline="-25000"/>
              <a:t>2</a:t>
            </a:r>
            <a:r>
              <a:rPr lang="uk-UA" altLang="en-US" baseline="-25000"/>
              <a:t> </a:t>
            </a:r>
            <a:r>
              <a:rPr lang="uk-UA" altLang="en-US"/>
              <a:t>– криві граничної продуктивності капіталу</a:t>
            </a:r>
            <a:endParaRPr lang="en-US" altLang="en-US"/>
          </a:p>
        </p:txBody>
      </p:sp>
      <p:sp>
        <p:nvSpPr>
          <p:cNvPr id="34820" name="Номер слайда 3">
            <a:extLst>
              <a:ext uri="{FF2B5EF4-FFF2-40B4-BE49-F238E27FC236}">
                <a16:creationId xmlns:a16="http://schemas.microsoft.com/office/drawing/2014/main" id="{DFC431E7-6328-4F4A-8A5D-F0547FF0A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D964F6-1242-4CC6-BD6B-4BA11ADE2C5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5E7A50-199D-41A0-B4D5-58372B828F26}" type="datetimeFigureOut">
              <a:rPr lang="ru-RU" smtClean="0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7D8068-FAB3-4CF3-BE81-7F3C4D976057}" type="slidenum">
              <a:rPr lang="ru-RU" altLang="ru-UA" smtClean="0"/>
              <a:pPr>
                <a:defRPr/>
              </a:pPr>
              <a:t>‹№›</a:t>
            </a:fld>
            <a:endParaRPr lang="ru-RU" altLang="ru-UA"/>
          </a:p>
        </p:txBody>
      </p:sp>
    </p:spTree>
    <p:extLst>
      <p:ext uri="{BB962C8B-B14F-4D97-AF65-F5344CB8AC3E}">
        <p14:creationId xmlns:p14="http://schemas.microsoft.com/office/powerpoint/2010/main" val="1331766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5E7A50-199D-41A0-B4D5-58372B828F26}" type="datetimeFigureOut">
              <a:rPr lang="ru-RU" smtClean="0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7D8068-FAB3-4CF3-BE81-7F3C4D976057}" type="slidenum">
              <a:rPr lang="ru-RU" altLang="ru-UA" smtClean="0"/>
              <a:pPr>
                <a:defRPr/>
              </a:pPr>
              <a:t>‹№›</a:t>
            </a:fld>
            <a:endParaRPr lang="ru-RU" altLang="ru-UA"/>
          </a:p>
        </p:txBody>
      </p:sp>
    </p:spTree>
    <p:extLst>
      <p:ext uri="{BB962C8B-B14F-4D97-AF65-F5344CB8AC3E}">
        <p14:creationId xmlns:p14="http://schemas.microsoft.com/office/powerpoint/2010/main" val="2200670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5E7A50-199D-41A0-B4D5-58372B828F26}" type="datetimeFigureOut">
              <a:rPr lang="ru-RU" smtClean="0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7D8068-FAB3-4CF3-BE81-7F3C4D976057}" type="slidenum">
              <a:rPr lang="ru-RU" altLang="ru-UA" smtClean="0"/>
              <a:pPr>
                <a:defRPr/>
              </a:pPr>
              <a:t>‹№›</a:t>
            </a:fld>
            <a:endParaRPr lang="ru-RU" altLang="ru-UA"/>
          </a:p>
        </p:txBody>
      </p:sp>
    </p:spTree>
    <p:extLst>
      <p:ext uri="{BB962C8B-B14F-4D97-AF65-F5344CB8AC3E}">
        <p14:creationId xmlns:p14="http://schemas.microsoft.com/office/powerpoint/2010/main" val="91188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5E7A50-199D-41A0-B4D5-58372B828F26}" type="datetimeFigureOut">
              <a:rPr lang="ru-RU" smtClean="0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7D8068-FAB3-4CF3-BE81-7F3C4D976057}" type="slidenum">
              <a:rPr lang="ru-RU" altLang="ru-UA" smtClean="0"/>
              <a:pPr>
                <a:defRPr/>
              </a:pPr>
              <a:t>‹№›</a:t>
            </a:fld>
            <a:endParaRPr lang="ru-RU" altLang="ru-UA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36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5E7A50-199D-41A0-B4D5-58372B828F26}" type="datetimeFigureOut">
              <a:rPr lang="ru-RU" smtClean="0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7D8068-FAB3-4CF3-BE81-7F3C4D976057}" type="slidenum">
              <a:rPr lang="ru-RU" altLang="ru-UA" smtClean="0"/>
              <a:pPr>
                <a:defRPr/>
              </a:pPr>
              <a:t>‹№›</a:t>
            </a:fld>
            <a:endParaRPr lang="ru-RU" altLang="ru-UA"/>
          </a:p>
        </p:txBody>
      </p:sp>
    </p:spTree>
    <p:extLst>
      <p:ext uri="{BB962C8B-B14F-4D97-AF65-F5344CB8AC3E}">
        <p14:creationId xmlns:p14="http://schemas.microsoft.com/office/powerpoint/2010/main" val="10828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5E7A50-199D-41A0-B4D5-58372B828F26}" type="datetimeFigureOut">
              <a:rPr lang="ru-RU" smtClean="0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7D8068-FAB3-4CF3-BE81-7F3C4D976057}" type="slidenum">
              <a:rPr lang="ru-RU" altLang="ru-UA" smtClean="0"/>
              <a:pPr>
                <a:defRPr/>
              </a:pPr>
              <a:t>‹№›</a:t>
            </a:fld>
            <a:endParaRPr lang="ru-RU" altLang="ru-UA"/>
          </a:p>
        </p:txBody>
      </p:sp>
    </p:spTree>
    <p:extLst>
      <p:ext uri="{BB962C8B-B14F-4D97-AF65-F5344CB8AC3E}">
        <p14:creationId xmlns:p14="http://schemas.microsoft.com/office/powerpoint/2010/main" val="3169607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5E7A50-199D-41A0-B4D5-58372B828F26}" type="datetimeFigureOut">
              <a:rPr lang="ru-RU" smtClean="0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7D8068-FAB3-4CF3-BE81-7F3C4D976057}" type="slidenum">
              <a:rPr lang="ru-RU" altLang="ru-UA" smtClean="0"/>
              <a:pPr>
                <a:defRPr/>
              </a:pPr>
              <a:t>‹№›</a:t>
            </a:fld>
            <a:endParaRPr lang="ru-RU" altLang="ru-UA"/>
          </a:p>
        </p:txBody>
      </p:sp>
    </p:spTree>
    <p:extLst>
      <p:ext uri="{BB962C8B-B14F-4D97-AF65-F5344CB8AC3E}">
        <p14:creationId xmlns:p14="http://schemas.microsoft.com/office/powerpoint/2010/main" val="1474515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5E7A50-199D-41A0-B4D5-58372B828F26}" type="datetimeFigureOut">
              <a:rPr lang="ru-RU" smtClean="0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7D8068-FAB3-4CF3-BE81-7F3C4D976057}" type="slidenum">
              <a:rPr lang="ru-RU" altLang="ru-UA" smtClean="0"/>
              <a:pPr>
                <a:defRPr/>
              </a:pPr>
              <a:t>‹№›</a:t>
            </a:fld>
            <a:endParaRPr lang="ru-RU" altLang="ru-UA"/>
          </a:p>
        </p:txBody>
      </p:sp>
    </p:spTree>
    <p:extLst>
      <p:ext uri="{BB962C8B-B14F-4D97-AF65-F5344CB8AC3E}">
        <p14:creationId xmlns:p14="http://schemas.microsoft.com/office/powerpoint/2010/main" val="4167605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5E7A50-199D-41A0-B4D5-58372B828F26}" type="datetimeFigureOut">
              <a:rPr lang="ru-RU" smtClean="0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7D8068-FAB3-4CF3-BE81-7F3C4D976057}" type="slidenum">
              <a:rPr lang="ru-RU" altLang="ru-UA" smtClean="0"/>
              <a:pPr>
                <a:defRPr/>
              </a:pPr>
              <a:t>‹№›</a:t>
            </a:fld>
            <a:endParaRPr lang="ru-RU" altLang="ru-UA"/>
          </a:p>
        </p:txBody>
      </p:sp>
    </p:spTree>
    <p:extLst>
      <p:ext uri="{BB962C8B-B14F-4D97-AF65-F5344CB8AC3E}">
        <p14:creationId xmlns:p14="http://schemas.microsoft.com/office/powerpoint/2010/main" val="1866969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5E7A50-199D-41A0-B4D5-58372B828F26}" type="datetimeFigureOut">
              <a:rPr lang="ru-RU" smtClean="0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7D8068-FAB3-4CF3-BE81-7F3C4D976057}" type="slidenum">
              <a:rPr lang="ru-RU" altLang="ru-UA" smtClean="0"/>
              <a:pPr>
                <a:defRPr/>
              </a:pPr>
              <a:t>‹№›</a:t>
            </a:fld>
            <a:endParaRPr lang="ru-RU" altLang="ru-UA"/>
          </a:p>
        </p:txBody>
      </p:sp>
    </p:spTree>
    <p:extLst>
      <p:ext uri="{BB962C8B-B14F-4D97-AF65-F5344CB8AC3E}">
        <p14:creationId xmlns:p14="http://schemas.microsoft.com/office/powerpoint/2010/main" val="140896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5E7A50-199D-41A0-B4D5-58372B828F26}" type="datetimeFigureOut">
              <a:rPr lang="ru-RU" smtClean="0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7D8068-FAB3-4CF3-BE81-7F3C4D976057}" type="slidenum">
              <a:rPr lang="ru-RU" altLang="ru-UA" smtClean="0"/>
              <a:pPr>
                <a:defRPr/>
              </a:pPr>
              <a:t>‹№›</a:t>
            </a:fld>
            <a:endParaRPr lang="ru-RU" altLang="ru-UA"/>
          </a:p>
        </p:txBody>
      </p:sp>
    </p:spTree>
    <p:extLst>
      <p:ext uri="{BB962C8B-B14F-4D97-AF65-F5344CB8AC3E}">
        <p14:creationId xmlns:p14="http://schemas.microsoft.com/office/powerpoint/2010/main" val="3040743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5E7A50-199D-41A0-B4D5-58372B828F26}" type="datetimeFigureOut">
              <a:rPr lang="ru-RU" smtClean="0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7D8068-FAB3-4CF3-BE81-7F3C4D976057}" type="slidenum">
              <a:rPr lang="ru-RU" altLang="ru-UA" smtClean="0"/>
              <a:pPr>
                <a:defRPr/>
              </a:pPr>
              <a:t>‹№›</a:t>
            </a:fld>
            <a:endParaRPr lang="ru-RU" altLang="ru-UA"/>
          </a:p>
        </p:txBody>
      </p:sp>
    </p:spTree>
    <p:extLst>
      <p:ext uri="{BB962C8B-B14F-4D97-AF65-F5344CB8AC3E}">
        <p14:creationId xmlns:p14="http://schemas.microsoft.com/office/powerpoint/2010/main" val="3105966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5E7A50-199D-41A0-B4D5-58372B828F26}" type="datetimeFigureOut">
              <a:rPr lang="ru-RU" smtClean="0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7D8068-FAB3-4CF3-BE81-7F3C4D976057}" type="slidenum">
              <a:rPr lang="ru-RU" altLang="ru-UA" smtClean="0"/>
              <a:pPr>
                <a:defRPr/>
              </a:pPr>
              <a:t>‹№›</a:t>
            </a:fld>
            <a:endParaRPr lang="ru-RU" altLang="ru-UA"/>
          </a:p>
        </p:txBody>
      </p:sp>
    </p:spTree>
    <p:extLst>
      <p:ext uri="{BB962C8B-B14F-4D97-AF65-F5344CB8AC3E}">
        <p14:creationId xmlns:p14="http://schemas.microsoft.com/office/powerpoint/2010/main" val="1301225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5E7A50-199D-41A0-B4D5-58372B828F26}" type="datetimeFigureOut">
              <a:rPr lang="ru-RU" smtClean="0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7D8068-FAB3-4CF3-BE81-7F3C4D976057}" type="slidenum">
              <a:rPr lang="ru-RU" altLang="ru-UA" smtClean="0"/>
              <a:pPr>
                <a:defRPr/>
              </a:pPr>
              <a:t>‹№›</a:t>
            </a:fld>
            <a:endParaRPr lang="ru-RU" altLang="ru-UA"/>
          </a:p>
        </p:txBody>
      </p:sp>
    </p:spTree>
    <p:extLst>
      <p:ext uri="{BB962C8B-B14F-4D97-AF65-F5344CB8AC3E}">
        <p14:creationId xmlns:p14="http://schemas.microsoft.com/office/powerpoint/2010/main" val="2320879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5E7A50-199D-41A0-B4D5-58372B828F26}" type="datetimeFigureOut">
              <a:rPr lang="ru-RU" smtClean="0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7D8068-FAB3-4CF3-BE81-7F3C4D976057}" type="slidenum">
              <a:rPr lang="ru-RU" altLang="ru-UA" smtClean="0"/>
              <a:pPr>
                <a:defRPr/>
              </a:pPr>
              <a:t>‹№›</a:t>
            </a:fld>
            <a:endParaRPr lang="ru-RU" altLang="ru-UA"/>
          </a:p>
        </p:txBody>
      </p:sp>
    </p:spTree>
    <p:extLst>
      <p:ext uri="{BB962C8B-B14F-4D97-AF65-F5344CB8AC3E}">
        <p14:creationId xmlns:p14="http://schemas.microsoft.com/office/powerpoint/2010/main" val="863903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5E7A50-199D-41A0-B4D5-58372B828F26}" type="datetimeFigureOut">
              <a:rPr lang="ru-RU" smtClean="0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7D8068-FAB3-4CF3-BE81-7F3C4D976057}" type="slidenum">
              <a:rPr lang="ru-RU" altLang="ru-UA" smtClean="0"/>
              <a:pPr>
                <a:defRPr/>
              </a:pPr>
              <a:t>‹№›</a:t>
            </a:fld>
            <a:endParaRPr lang="ru-RU" altLang="ru-UA"/>
          </a:p>
        </p:txBody>
      </p:sp>
    </p:spTree>
    <p:extLst>
      <p:ext uri="{BB962C8B-B14F-4D97-AF65-F5344CB8AC3E}">
        <p14:creationId xmlns:p14="http://schemas.microsoft.com/office/powerpoint/2010/main" val="2147415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5E7A50-199D-41A0-B4D5-58372B828F26}" type="datetimeFigureOut">
              <a:rPr lang="ru-RU" smtClean="0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7D8068-FAB3-4CF3-BE81-7F3C4D976057}" type="slidenum">
              <a:rPr lang="ru-RU" altLang="ru-UA" smtClean="0"/>
              <a:pPr>
                <a:defRPr/>
              </a:pPr>
              <a:t>‹№›</a:t>
            </a:fld>
            <a:endParaRPr lang="ru-RU" altLang="ru-UA"/>
          </a:p>
        </p:txBody>
      </p:sp>
    </p:spTree>
    <p:extLst>
      <p:ext uri="{BB962C8B-B14F-4D97-AF65-F5344CB8AC3E}">
        <p14:creationId xmlns:p14="http://schemas.microsoft.com/office/powerpoint/2010/main" val="2509136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5E7A50-199D-41A0-B4D5-58372B828F26}" type="datetimeFigureOut">
              <a:rPr lang="ru-RU" smtClean="0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7D8068-FAB3-4CF3-BE81-7F3C4D976057}" type="slidenum">
              <a:rPr lang="ru-RU" altLang="ru-UA" smtClean="0"/>
              <a:pPr>
                <a:defRPr/>
              </a:pPr>
              <a:t>‹№›</a:t>
            </a:fld>
            <a:endParaRPr lang="ru-RU" altLang="ru-UA"/>
          </a:p>
        </p:txBody>
      </p:sp>
    </p:spTree>
    <p:extLst>
      <p:ext uri="{BB962C8B-B14F-4D97-AF65-F5344CB8AC3E}">
        <p14:creationId xmlns:p14="http://schemas.microsoft.com/office/powerpoint/2010/main" val="2624136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5E7A50-199D-41A0-B4D5-58372B828F26}" type="datetimeFigureOut">
              <a:rPr lang="ru-RU" smtClean="0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7D8068-FAB3-4CF3-BE81-7F3C4D976057}" type="slidenum">
              <a:rPr lang="ru-RU" altLang="ru-UA" smtClean="0"/>
              <a:pPr>
                <a:defRPr/>
              </a:pPr>
              <a:t>‹№›</a:t>
            </a:fld>
            <a:endParaRPr lang="ru-RU" altLang="ru-UA"/>
          </a:p>
        </p:txBody>
      </p:sp>
    </p:spTree>
    <p:extLst>
      <p:ext uri="{BB962C8B-B14F-4D97-AF65-F5344CB8AC3E}">
        <p14:creationId xmlns:p14="http://schemas.microsoft.com/office/powerpoint/2010/main" val="1954706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B5E7A50-199D-41A0-B4D5-58372B828F26}" type="datetimeFigureOut">
              <a:rPr lang="ru-RU" smtClean="0"/>
              <a:pPr>
                <a:defRPr/>
              </a:pPr>
              <a:t>21.03.2025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C7D8068-FAB3-4CF3-BE81-7F3C4D976057}" type="slidenum">
              <a:rPr lang="ru-RU" altLang="ru-UA" smtClean="0"/>
              <a:pPr>
                <a:defRPr/>
              </a:pPr>
              <a:t>‹№›</a:t>
            </a:fld>
            <a:endParaRPr lang="ru-RU" altLang="ru-UA"/>
          </a:p>
        </p:txBody>
      </p:sp>
    </p:spTree>
    <p:extLst>
      <p:ext uri="{BB962C8B-B14F-4D97-AF65-F5344CB8AC3E}">
        <p14:creationId xmlns:p14="http://schemas.microsoft.com/office/powerpoint/2010/main" val="399633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</p:sldLayoutIdLst>
  <p:transition>
    <p:fade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ACA2052-013E-4366-B7F1-2C61ECCA3D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wrap="square" anchor="ctr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uk-UA" b="0" dirty="0"/>
              <a:t>Міжнародний рух капіталу</a:t>
            </a:r>
            <a:r>
              <a:rPr lang="en-US" b="0" dirty="0"/>
              <a:t> </a:t>
            </a:r>
            <a:r>
              <a:rPr lang="uk-UA" b="0" dirty="0"/>
              <a:t> в сучасних МЕВ</a:t>
            </a:r>
            <a:endParaRPr lang="ru-RU" b="0" dirty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41A7782-2D8A-4EEE-A2C4-1B15A62B4A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wrap="square" anchor="t">
            <a:normAutofit/>
          </a:bodyPr>
          <a:lstStyle/>
          <a:p>
            <a:pPr marL="609600" indent="-609600" eaLnBrk="1" hangingPunct="1">
              <a:lnSpc>
                <a:spcPct val="90000"/>
              </a:lnSpc>
              <a:buClr>
                <a:schemeClr val="tx1"/>
              </a:buClr>
              <a:buFontTx/>
              <a:buAutoNum type="arabicPeriod"/>
              <a:defRPr/>
            </a:pPr>
            <a:r>
              <a:rPr lang="uk-UA" b="1"/>
              <a:t>Форми міжнародного руху капіталу (МРК).</a:t>
            </a:r>
          </a:p>
          <a:p>
            <a:pPr marL="609600" indent="-609600" eaLnBrk="1" hangingPunct="1">
              <a:lnSpc>
                <a:spcPct val="90000"/>
              </a:lnSpc>
              <a:buClr>
                <a:schemeClr val="tx1"/>
              </a:buClr>
              <a:buFontTx/>
              <a:buAutoNum type="arabicPeriod"/>
              <a:defRPr/>
            </a:pPr>
            <a:r>
              <a:rPr lang="uk-UA" b="1"/>
              <a:t>Причини експорту і імпорту капіталу. </a:t>
            </a:r>
          </a:p>
          <a:p>
            <a:pPr marL="609600" indent="-609600" eaLnBrk="1" hangingPunct="1">
              <a:lnSpc>
                <a:spcPct val="90000"/>
              </a:lnSpc>
              <a:buClr>
                <a:schemeClr val="tx1"/>
              </a:buClr>
              <a:buFontTx/>
              <a:buAutoNum type="arabicPeriod"/>
              <a:defRPr/>
            </a:pPr>
            <a:r>
              <a:rPr lang="uk-UA" b="1"/>
              <a:t>Економічні ефекти прямих іноземних інвестицій (ПІІ).</a:t>
            </a:r>
          </a:p>
          <a:p>
            <a:pPr marL="609600" indent="-609600" eaLnBrk="1" hangingPunct="1">
              <a:lnSpc>
                <a:spcPct val="90000"/>
              </a:lnSpc>
              <a:buClr>
                <a:schemeClr val="tx1"/>
              </a:buClr>
              <a:buFontTx/>
              <a:buAutoNum type="arabicPeriod"/>
              <a:defRPr/>
            </a:pPr>
            <a:r>
              <a:rPr lang="uk-UA" b="1"/>
              <a:t>Роль міжнародних компаній у міжнародному русі капіталу.</a:t>
            </a:r>
          </a:p>
          <a:p>
            <a:pPr marL="609600" indent="-609600" eaLnBrk="1" hangingPunct="1">
              <a:lnSpc>
                <a:spcPct val="90000"/>
              </a:lnSpc>
              <a:buClr>
                <a:schemeClr val="tx1"/>
              </a:buClr>
              <a:buFontTx/>
              <a:buAutoNum type="arabicPeriod"/>
              <a:defRPr/>
            </a:pPr>
            <a:r>
              <a:rPr lang="uk-UA" b="1"/>
              <a:t>Динаміка міжнародного руху капіталу на сучасному етапі. 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8E6124FF-0BF9-4CB5-80D9-4D5912A670F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63424" y="741187"/>
            <a:ext cx="9657820" cy="1096963"/>
          </a:xfrm>
        </p:spPr>
        <p:txBody>
          <a:bodyPr/>
          <a:lstStyle/>
          <a:p>
            <a:pPr eaLnBrk="1" hangingPunct="1">
              <a:defRPr/>
            </a:pPr>
            <a:r>
              <a:rPr lang="uk-UA" sz="2800" b="0" dirty="0"/>
              <a:t>ООН та МВФ відносять до міжнародних інвестицій:</a:t>
            </a:r>
            <a:endParaRPr lang="ru-RU" sz="2800" b="0" dirty="0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2049250B-2650-48DB-A4CD-D96F4335B997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518671" y="2144360"/>
            <a:ext cx="11154657" cy="482441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  <a:defRPr/>
            </a:pPr>
            <a:r>
              <a:rPr lang="uk-UA" sz="2400" b="1" dirty="0"/>
              <a:t>    вкладання власного приватного капіталу компаній за кордон - капітал філій, які відкриваються за кордоном, а також доля акцій в дочірніх та асоційованих компаніях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uk-UA" sz="2400" b="1" dirty="0"/>
              <a:t>   реінвестування прибутку за кордоном;</a:t>
            </a: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uk-UA" sz="2400" b="1" dirty="0"/>
              <a:t>   </a:t>
            </a:r>
            <a:r>
              <a:rPr lang="uk-UA" sz="2400" b="1" dirty="0" err="1"/>
              <a:t>внутрішньокорпоративний</a:t>
            </a:r>
            <a:r>
              <a:rPr lang="uk-UA" sz="2400" b="1" dirty="0"/>
              <a:t> трансфер капіталу.</a:t>
            </a:r>
          </a:p>
          <a:p>
            <a:pPr marL="0" indent="0">
              <a:buNone/>
              <a:defRPr/>
            </a:pPr>
            <a:endParaRPr lang="uk-UA" sz="2400" b="1" dirty="0"/>
          </a:p>
          <a:p>
            <a:pPr marL="0" indent="0">
              <a:buNone/>
              <a:defRPr/>
            </a:pPr>
            <a:r>
              <a:rPr lang="ru-RU" sz="2400" b="1" dirty="0" err="1"/>
              <a:t>Інвестиційна</a:t>
            </a:r>
            <a:r>
              <a:rPr lang="ru-RU" sz="2400" b="1" dirty="0"/>
              <a:t> </a:t>
            </a:r>
            <a:r>
              <a:rPr lang="ru-RU" sz="2400" b="1" dirty="0" err="1"/>
              <a:t>позиція</a:t>
            </a:r>
            <a:r>
              <a:rPr lang="ru-RU" sz="2400" b="1" dirty="0"/>
              <a:t> </a:t>
            </a:r>
            <a:r>
              <a:rPr lang="ru-RU" sz="2400" b="1" dirty="0" err="1"/>
              <a:t>країни</a:t>
            </a:r>
            <a:r>
              <a:rPr lang="ru-RU" sz="2400" b="1" dirty="0"/>
              <a:t> - </a:t>
            </a:r>
            <a:r>
              <a:rPr lang="uk-UA" sz="2400" dirty="0"/>
              <a:t> це   співвідношення   активів,   котрі   знаходяться  у розпорядженні країни за кордоном і активів, які перебувають у власності іноземців в країні.</a:t>
            </a:r>
            <a:endParaRPr lang="ru-RU" sz="2400" b="1" dirty="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4489C252-82EA-4A31-B8E8-EEDB2E3AB7D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790222" y="0"/>
            <a:ext cx="11198578" cy="259238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sz="2800" u="sng" dirty="0"/>
              <a:t>Підприємство з іноземними інвестиціями</a:t>
            </a:r>
            <a:r>
              <a:rPr lang="uk-UA" sz="2800" b="0" dirty="0"/>
              <a:t> (</a:t>
            </a:r>
            <a:r>
              <a:rPr lang="uk-UA" sz="2800" dirty="0"/>
              <a:t>direct investment enterprise</a:t>
            </a:r>
            <a:r>
              <a:rPr lang="uk-UA" sz="2800" b="0" dirty="0"/>
              <a:t>) — акціонерне або неакціонерне підприємство, в якому прямому інвестору—резиденту іншої країни належить більше за 10% звичайних акцій і голосів (в акціонерному підприємстві) або їх еквівалент (в неакціонерному підприємстві</a:t>
            </a:r>
            <a:r>
              <a:rPr lang="uk-UA" sz="2400" b="0" dirty="0"/>
              <a:t>).</a:t>
            </a:r>
            <a:r>
              <a:rPr lang="uk-UA" sz="2000" dirty="0"/>
              <a:t> </a:t>
            </a:r>
            <a:endParaRPr lang="ru-RU" sz="2800" b="0" dirty="0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74B257CB-3EFC-42DE-BA9F-F17A6BEB6BEB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14178" y="2681729"/>
            <a:ext cx="11563643" cy="35290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uk-UA" sz="2800" b="1" u="sng" dirty="0">
                <a:solidFill>
                  <a:srgbClr val="FF0000"/>
                </a:solidFill>
              </a:rPr>
              <a:t>Дочірня компанія</a:t>
            </a:r>
            <a:r>
              <a:rPr lang="uk-UA" sz="2800" b="1" dirty="0">
                <a:solidFill>
                  <a:srgbClr val="FF0000"/>
                </a:solidFill>
              </a:rPr>
              <a:t> </a:t>
            </a:r>
            <a:r>
              <a:rPr lang="uk-UA" sz="2800" dirty="0"/>
              <a:t>- компанія, в якій іноземному інвестору належить більше, ніж 50% капіталу, але менше ніж 100 %.</a:t>
            </a:r>
            <a:endParaRPr lang="uk-UA" sz="2800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uk-UA" sz="2800" b="1" u="sng" dirty="0">
                <a:solidFill>
                  <a:srgbClr val="FF0000"/>
                </a:solidFill>
              </a:rPr>
              <a:t>Асоційована компанія</a:t>
            </a:r>
            <a:r>
              <a:rPr lang="uk-UA" sz="2800" b="1" dirty="0">
                <a:solidFill>
                  <a:srgbClr val="FF0000"/>
                </a:solidFill>
              </a:rPr>
              <a:t> </a:t>
            </a:r>
            <a:r>
              <a:rPr lang="uk-UA" sz="2800" dirty="0"/>
              <a:t>- компанія, в якій іноземному інвестору належить менше ніж 50% капіталу.</a:t>
            </a:r>
            <a:endParaRPr lang="uk-UA" sz="2800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uk-UA" sz="2800" b="1" dirty="0">
                <a:solidFill>
                  <a:srgbClr val="FF0000"/>
                </a:solidFill>
              </a:rPr>
              <a:t>Філія </a:t>
            </a:r>
            <a:r>
              <a:rPr lang="uk-UA" sz="2800" dirty="0"/>
              <a:t>- компанія, в якій іноземному інвестору належить 100% капіталу</a:t>
            </a:r>
            <a:r>
              <a:rPr lang="ru-RU" sz="2800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EF483916-4039-4260-84FC-EEC482FFBE8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 wrap="square" anchor="ctr">
            <a:normAutofit/>
          </a:bodyPr>
          <a:lstStyle/>
          <a:p>
            <a:pPr eaLnBrk="1" hangingPunct="1">
              <a:defRPr/>
            </a:pPr>
            <a:r>
              <a:rPr lang="uk-UA"/>
              <a:t>Причини експорту капіталу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4224102E-BAEA-40E3-A610-8179865BA220}"/>
              </a:ext>
            </a:extLst>
          </p:cNvPr>
          <p:cNvSpPr>
            <a:spLocks noGrp="1" noRot="1" noChangeArrowheads="1"/>
          </p:cNvSpPr>
          <p:nvPr>
            <p:ph sz="half" idx="1"/>
          </p:nvPr>
        </p:nvSpPr>
        <p:spPr>
          <a:xfrm>
            <a:off x="295422" y="1817511"/>
            <a:ext cx="6058812" cy="5040489"/>
          </a:xfrm>
        </p:spPr>
        <p:txBody>
          <a:bodyPr wrap="square" anchor="t">
            <a:normAutofit/>
          </a:bodyPr>
          <a:lstStyle/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uk-UA" sz="2400" b="1" dirty="0"/>
              <a:t>технологічне лідерство</a:t>
            </a:r>
            <a:r>
              <a:rPr lang="uk-UA" sz="2400" dirty="0"/>
              <a:t>;</a:t>
            </a:r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uk-UA" sz="2400" b="1" dirty="0"/>
              <a:t>переваги в кваліфікації робочої сили;</a:t>
            </a:r>
            <a:r>
              <a:rPr lang="uk-UA" sz="2400" dirty="0"/>
              <a:t> </a:t>
            </a:r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uk-UA" sz="2400" b="1" dirty="0"/>
              <a:t>переваги в рекламі; </a:t>
            </a:r>
            <a:endParaRPr lang="uk-UA" sz="2400" dirty="0"/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uk-UA" sz="2400" b="1" dirty="0"/>
              <a:t>економіка масштабу</a:t>
            </a:r>
            <a:r>
              <a:rPr lang="uk-UA" sz="2400" dirty="0"/>
              <a:t>. </a:t>
            </a:r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uk-UA" sz="2400" b="1" dirty="0"/>
              <a:t>розмір корпорації</a:t>
            </a:r>
            <a:r>
              <a:rPr lang="uk-UA" sz="2400" dirty="0"/>
              <a:t>. </a:t>
            </a:r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uk-UA" sz="2400" b="1" dirty="0"/>
              <a:t>ступінь концентрації виробництва</a:t>
            </a:r>
            <a:r>
              <a:rPr lang="uk-UA" sz="2400" dirty="0"/>
              <a:t>. </a:t>
            </a:r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uk-UA" sz="2400" b="1" dirty="0"/>
              <a:t>забезпечення доступу до природних ресурсів</a:t>
            </a:r>
            <a:r>
              <a:rPr lang="uk-UA" sz="2400" dirty="0"/>
              <a:t>.;</a:t>
            </a:r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uk-UA" sz="2400" b="1" dirty="0"/>
              <a:t>інші причини експорту капіталу</a:t>
            </a:r>
          </a:p>
        </p:txBody>
      </p:sp>
      <p:pic>
        <p:nvPicPr>
          <p:cNvPr id="2" name="Объект 1">
            <a:extLst>
              <a:ext uri="{FF2B5EF4-FFF2-40B4-BE49-F238E27FC236}">
                <a16:creationId xmlns:a16="http://schemas.microsoft.com/office/drawing/2014/main" id="{AB0B4515-EA71-4AD5-AC26-B55CF20694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57963" y="1905000"/>
            <a:ext cx="5235575" cy="365835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F7613D31-4B08-4B12-80A2-237D3569389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774002" y="544834"/>
            <a:ext cx="9720072" cy="1499616"/>
          </a:xfrm>
        </p:spPr>
        <p:txBody>
          <a:bodyPr wrap="square" anchor="ctr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uk-UA" dirty="0"/>
              <a:t>Причини імпорту капіталу.</a:t>
            </a:r>
            <a:endParaRPr lang="ru-RU" i="1" dirty="0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5D6E153D-EE22-44CE-AA18-82E3B5F995B0}"/>
              </a:ext>
            </a:extLst>
          </p:cNvPr>
          <p:cNvSpPr>
            <a:spLocks noGrp="1" noRot="1" noChangeArrowheads="1"/>
          </p:cNvSpPr>
          <p:nvPr>
            <p:ph sz="half" idx="1"/>
          </p:nvPr>
        </p:nvSpPr>
        <p:spPr>
          <a:xfrm>
            <a:off x="398462" y="1682044"/>
            <a:ext cx="5955772" cy="5175956"/>
          </a:xfrm>
        </p:spPr>
        <p:txBody>
          <a:bodyPr wrap="square" anchor="t">
            <a:normAutofit lnSpcReduction="10000"/>
          </a:bodyPr>
          <a:lstStyle/>
          <a:p>
            <a:pPr marL="609600" indent="-60960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uk-UA" sz="2400" b="1" dirty="0"/>
              <a:t>технологічне лідерство; </a:t>
            </a:r>
          </a:p>
          <a:p>
            <a:pPr marL="609600" indent="-60960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uk-UA" sz="2400" b="1" dirty="0"/>
              <a:t>переваги в кваліфікації робочої сили; </a:t>
            </a:r>
          </a:p>
          <a:p>
            <a:pPr marL="609600" indent="-60960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uk-UA" sz="2400" b="1" dirty="0"/>
              <a:t>переваги в рекламі;</a:t>
            </a:r>
          </a:p>
          <a:p>
            <a:pPr marL="609600" indent="-60960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uk-UA" sz="2400" b="1" dirty="0"/>
              <a:t>економіка   масштабу;</a:t>
            </a:r>
          </a:p>
          <a:p>
            <a:pPr marL="609600" indent="-60960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uk-UA" sz="2400" b="1" dirty="0"/>
              <a:t>розмір корпорації;</a:t>
            </a:r>
          </a:p>
          <a:p>
            <a:pPr marL="609600" indent="-60960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uk-UA" sz="2400" b="1" dirty="0"/>
              <a:t>ступінь    концентрації   виробництва;      </a:t>
            </a:r>
          </a:p>
          <a:p>
            <a:pPr marL="609600" indent="-60960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uk-UA" sz="2400" b="1" dirty="0"/>
              <a:t>потреба в капіталі;</a:t>
            </a:r>
          </a:p>
          <a:p>
            <a:pPr marL="609600" indent="-60960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uk-UA" sz="2400" b="1" dirty="0"/>
              <a:t>кількість національних філіалів;</a:t>
            </a:r>
          </a:p>
          <a:p>
            <a:pPr marL="609600" indent="-60960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uk-UA" sz="2400" b="1" dirty="0"/>
              <a:t> рівень захисту національного ринку ;</a:t>
            </a:r>
          </a:p>
          <a:p>
            <a:pPr marL="609600" indent="-60960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uk-UA" sz="2400" b="1" dirty="0"/>
              <a:t>розмір ринку;</a:t>
            </a:r>
          </a:p>
          <a:p>
            <a:pPr marL="609600" indent="-609600" eaLnBrk="1" hangingPunct="1">
              <a:lnSpc>
                <a:spcPct val="90000"/>
              </a:lnSpc>
              <a:defRPr/>
            </a:pPr>
            <a:endParaRPr lang="ru-RU" sz="1800" b="1" dirty="0"/>
          </a:p>
        </p:txBody>
      </p:sp>
      <p:pic>
        <p:nvPicPr>
          <p:cNvPr id="2" name="Объект 1">
            <a:extLst>
              <a:ext uri="{FF2B5EF4-FFF2-40B4-BE49-F238E27FC236}">
                <a16:creationId xmlns:a16="http://schemas.microsoft.com/office/drawing/2014/main" id="{82085F59-7B90-46E3-963D-45551C8ABA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57963" y="1800665"/>
            <a:ext cx="5235575" cy="376269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C0296E18-4F28-4AD3-8201-611A7006A44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11621" y="815975"/>
            <a:ext cx="9916000" cy="10255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dirty="0" err="1">
                <a:latin typeface="Arial" charset="0"/>
              </a:rPr>
              <a:t>Економічні</a:t>
            </a:r>
            <a:r>
              <a:rPr lang="ru-RU" sz="2800" dirty="0">
                <a:latin typeface="Arial" charset="0"/>
              </a:rPr>
              <a:t> </a:t>
            </a:r>
            <a:r>
              <a:rPr lang="ru-RU" sz="2800" dirty="0" err="1">
                <a:latin typeface="Arial" charset="0"/>
              </a:rPr>
              <a:t>ефекти</a:t>
            </a:r>
            <a:r>
              <a:rPr lang="ru-RU" sz="2800" dirty="0">
                <a:latin typeface="Arial" charset="0"/>
              </a:rPr>
              <a:t> ПІІ (</a:t>
            </a:r>
            <a:r>
              <a:rPr lang="ru-RU" sz="2800" dirty="0" err="1">
                <a:latin typeface="Arial" charset="0"/>
              </a:rPr>
              <a:t>неокласична</a:t>
            </a:r>
            <a:r>
              <a:rPr lang="ru-RU" sz="2800" dirty="0">
                <a:latin typeface="Arial" charset="0"/>
              </a:rPr>
              <a:t>  </a:t>
            </a:r>
            <a:r>
              <a:rPr lang="ru-RU" sz="2800" dirty="0" err="1">
                <a:latin typeface="Arial" charset="0"/>
              </a:rPr>
              <a:t>теорія</a:t>
            </a:r>
            <a:r>
              <a:rPr lang="ru-RU" sz="2800" dirty="0">
                <a:latin typeface="Arial" charset="0"/>
              </a:rPr>
              <a:t> </a:t>
            </a:r>
            <a:r>
              <a:rPr lang="ru-RU" sz="2800" dirty="0" err="1">
                <a:latin typeface="Arial" charset="0"/>
              </a:rPr>
              <a:t>міжнародного</a:t>
            </a:r>
            <a:r>
              <a:rPr lang="ru-RU" sz="2800" dirty="0">
                <a:latin typeface="Arial" charset="0"/>
              </a:rPr>
              <a:t> руху  </a:t>
            </a:r>
            <a:r>
              <a:rPr lang="ru-RU" sz="2800" dirty="0" err="1">
                <a:latin typeface="Arial" charset="0"/>
              </a:rPr>
              <a:t>капіталу</a:t>
            </a:r>
            <a:r>
              <a:rPr lang="ru-RU" sz="2800" dirty="0">
                <a:latin typeface="Arial" charset="0"/>
              </a:rPr>
              <a:t> - модель </a:t>
            </a:r>
            <a:r>
              <a:rPr lang="ru-RU" sz="2800" dirty="0" err="1">
                <a:latin typeface="Arial" charset="0"/>
              </a:rPr>
              <a:t>Нурксе</a:t>
            </a:r>
            <a:r>
              <a:rPr lang="ru-RU" sz="2800" dirty="0">
                <a:latin typeface="Arial" charset="0"/>
              </a:rPr>
              <a:t>)</a:t>
            </a:r>
            <a:endParaRPr lang="uk-UA" sz="2800" dirty="0">
              <a:latin typeface="Arial" charset="0"/>
            </a:endParaRPr>
          </a:p>
        </p:txBody>
      </p:sp>
      <p:pic>
        <p:nvPicPr>
          <p:cNvPr id="33795" name="Объект 3">
            <a:extLst>
              <a:ext uri="{FF2B5EF4-FFF2-40B4-BE49-F238E27FC236}">
                <a16:creationId xmlns:a16="http://schemas.microsoft.com/office/drawing/2014/main" id="{8C59BA21-486C-4571-8454-D2254FBD04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772" y="2259189"/>
            <a:ext cx="5645697" cy="3687762"/>
          </a:xfrm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FFC5F-7D28-4D1F-9220-460F4D671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447" y="850411"/>
            <a:ext cx="5559776" cy="936104"/>
          </a:xfrm>
        </p:spPr>
        <p:txBody>
          <a:bodyPr>
            <a:normAutofit fontScale="90000"/>
          </a:bodyPr>
          <a:lstStyle/>
          <a:p>
            <a:r>
              <a:rPr lang="uk-UA" sz="2400" dirty="0"/>
              <a:t>Економічні ефекти ПІІ (неокласична  теорія міжнародного руху  капіталу - модель </a:t>
            </a:r>
            <a:r>
              <a:rPr lang="uk-UA" sz="2400" dirty="0" err="1"/>
              <a:t>Нурксе</a:t>
            </a:r>
            <a:r>
              <a:rPr lang="ru-RU" sz="2400" dirty="0"/>
              <a:t>)</a:t>
            </a:r>
            <a:endParaRPr lang="ru-UA" sz="24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E6F4B00-6649-4272-9793-9B3C8E3C16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370730"/>
            <a:ext cx="4645025" cy="2729316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EB189FA0-B04D-4DF8-918C-0B76C34DE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0055" y="1052737"/>
            <a:ext cx="5427821" cy="508077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uk-UA" sz="2400" dirty="0"/>
              <a:t>Обсяг К </a:t>
            </a:r>
            <a:r>
              <a:rPr lang="uk-UA" sz="2400" dirty="0" err="1"/>
              <a:t>кр</a:t>
            </a:r>
            <a:r>
              <a:rPr lang="uk-UA" sz="2400" dirty="0"/>
              <a:t>. І – АК.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400" dirty="0"/>
              <a:t>Обсяг К </a:t>
            </a:r>
            <a:r>
              <a:rPr lang="uk-UA" sz="2400" dirty="0" err="1"/>
              <a:t>кр.ІІ</a:t>
            </a:r>
            <a:r>
              <a:rPr lang="uk-UA" sz="2400" dirty="0"/>
              <a:t> – АК’.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400" dirty="0"/>
              <a:t>Обсяг К обох країн -КК’.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400" dirty="0"/>
              <a:t> Криві S1 та S2 –вартісний  обсяг виробництва залежно від обсягу використання К</a:t>
            </a:r>
          </a:p>
          <a:p>
            <a:pPr marL="0" indent="0">
              <a:buNone/>
            </a:pPr>
            <a:r>
              <a:rPr lang="uk-UA" sz="2400" b="1" u="sng" dirty="0"/>
              <a:t>До початку руху МК: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400" dirty="0"/>
              <a:t>відсоткова ставка (ціна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400" dirty="0"/>
              <a:t>капіталу) в </a:t>
            </a:r>
            <a:r>
              <a:rPr lang="uk-UA" sz="2400" dirty="0" err="1"/>
              <a:t>кр</a:t>
            </a:r>
            <a:r>
              <a:rPr lang="uk-UA" sz="2400" dirty="0"/>
              <a:t>. І – КС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400" dirty="0"/>
              <a:t>відсоткова ставка  в </a:t>
            </a:r>
            <a:r>
              <a:rPr lang="uk-UA" sz="2400" dirty="0" err="1"/>
              <a:t>кр</a:t>
            </a:r>
            <a:r>
              <a:rPr lang="uk-UA" sz="2400" dirty="0"/>
              <a:t>. ІІ - К'D.</a:t>
            </a:r>
          </a:p>
        </p:txBody>
      </p:sp>
    </p:spTree>
    <p:extLst>
      <p:ext uri="{BB962C8B-B14F-4D97-AF65-F5344CB8AC3E}">
        <p14:creationId xmlns:p14="http://schemas.microsoft.com/office/powerpoint/2010/main" val="216988950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1893D1-397A-4965-9B74-7F1BC6F30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244476"/>
            <a:ext cx="8385175" cy="517525"/>
          </a:xfrm>
        </p:spPr>
        <p:txBody>
          <a:bodyPr>
            <a:normAutofit/>
          </a:bodyPr>
          <a:lstStyle/>
          <a:p>
            <a:pPr algn="ctr"/>
            <a:r>
              <a:rPr lang="uk-UA" sz="2800" dirty="0"/>
              <a:t>Економічні ефекти ПІІ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AEA5F15-A52D-463D-AA90-283CF78CD3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4195" y="2011363"/>
            <a:ext cx="3252235" cy="344805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6356EE36-7892-4848-9AAD-F86680D92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0574" y="903042"/>
            <a:ext cx="5326964" cy="5949278"/>
          </a:xfrm>
        </p:spPr>
        <p:txBody>
          <a:bodyPr>
            <a:normAutofit fontScale="92500" lnSpcReduction="20000"/>
          </a:bodyPr>
          <a:lstStyle/>
          <a:p>
            <a:pPr marL="0" indent="0">
              <a:buClr>
                <a:srgbClr val="99FF66"/>
              </a:buClr>
              <a:buNone/>
              <a:defRPr/>
            </a:pPr>
            <a:r>
              <a:rPr lang="uk-UA" sz="2400" b="1" u="sng" dirty="0">
                <a:latin typeface="Arial"/>
              </a:rPr>
              <a:t>Країна І</a:t>
            </a:r>
          </a:p>
          <a:p>
            <a:pPr>
              <a:buClr>
                <a:srgbClr val="99FF66"/>
              </a:buClr>
              <a:buFont typeface="Wingdings" panose="05000000000000000000" pitchFamily="2" charset="2"/>
              <a:buChar char="ü"/>
              <a:defRPr/>
            </a:pPr>
            <a:r>
              <a:rPr lang="uk-UA" sz="2400" dirty="0">
                <a:latin typeface="Arial"/>
              </a:rPr>
              <a:t>обсяг виробництва - </a:t>
            </a:r>
          </a:p>
          <a:p>
            <a:pPr marL="0" indent="0">
              <a:buClr>
                <a:srgbClr val="99FF66"/>
              </a:buClr>
              <a:buNone/>
              <a:defRPr/>
            </a:pPr>
            <a:r>
              <a:rPr lang="uk-UA" sz="2400" dirty="0">
                <a:latin typeface="Arial"/>
              </a:rPr>
              <a:t>      (</a:t>
            </a:r>
            <a:r>
              <a:rPr lang="en-US" sz="2400" dirty="0">
                <a:latin typeface="Arial"/>
              </a:rPr>
              <a:t>    </a:t>
            </a:r>
            <a:r>
              <a:rPr lang="uk-UA" sz="2400" dirty="0">
                <a:latin typeface="Arial"/>
              </a:rPr>
              <a:t> а + b + с + d + е + f);</a:t>
            </a:r>
          </a:p>
          <a:p>
            <a:pPr>
              <a:buClr>
                <a:srgbClr val="99FF66"/>
              </a:buClr>
              <a:buFont typeface="Wingdings" panose="05000000000000000000" pitchFamily="2" charset="2"/>
              <a:buChar char="ü"/>
              <a:defRPr/>
            </a:pPr>
            <a:r>
              <a:rPr lang="uk-UA" sz="2200" dirty="0">
                <a:latin typeface="Arial"/>
              </a:rPr>
              <a:t>прибуток власника К </a:t>
            </a:r>
            <a:r>
              <a:rPr lang="uk-UA" sz="2400" dirty="0">
                <a:latin typeface="Arial"/>
              </a:rPr>
              <a:t>– (а + f); </a:t>
            </a:r>
          </a:p>
          <a:p>
            <a:pPr>
              <a:buClr>
                <a:srgbClr val="99FF66"/>
              </a:buClr>
              <a:buFont typeface="Wingdings" panose="05000000000000000000" pitchFamily="2" charset="2"/>
              <a:buChar char="ü"/>
              <a:defRPr/>
            </a:pPr>
            <a:r>
              <a:rPr lang="uk-UA" sz="2400" dirty="0">
                <a:latin typeface="Arial"/>
              </a:rPr>
              <a:t>прибуток власників інших факторів виробництва -   </a:t>
            </a:r>
            <a:endParaRPr lang="en-US" sz="2400" dirty="0">
              <a:latin typeface="Arial"/>
            </a:endParaRPr>
          </a:p>
          <a:p>
            <a:pPr marL="0" indent="0">
              <a:buClr>
                <a:srgbClr val="99FF66"/>
              </a:buClr>
              <a:buNone/>
              <a:defRPr/>
            </a:pPr>
            <a:r>
              <a:rPr lang="en-US" sz="2400" dirty="0">
                <a:latin typeface="Arial"/>
              </a:rPr>
              <a:t>	</a:t>
            </a:r>
            <a:r>
              <a:rPr lang="uk-UA" sz="2400" dirty="0">
                <a:latin typeface="Arial"/>
              </a:rPr>
              <a:t>   ( b + с +  d + е ).</a:t>
            </a:r>
          </a:p>
          <a:p>
            <a:pPr marL="0" indent="0">
              <a:buClr>
                <a:srgbClr val="99FF66"/>
              </a:buClr>
              <a:buNone/>
              <a:defRPr/>
            </a:pPr>
            <a:r>
              <a:rPr lang="uk-UA" sz="2400" b="1" u="sng" dirty="0">
                <a:latin typeface="Arial"/>
              </a:rPr>
              <a:t>Країна ІІ :</a:t>
            </a:r>
          </a:p>
          <a:p>
            <a:pPr>
              <a:buClr>
                <a:srgbClr val="99FF66"/>
              </a:buClr>
              <a:buFont typeface="Wingdings" panose="05000000000000000000" pitchFamily="2" charset="2"/>
              <a:buChar char="ü"/>
              <a:defRPr/>
            </a:pPr>
            <a:r>
              <a:rPr lang="uk-UA" sz="2400" dirty="0">
                <a:latin typeface="Arial"/>
              </a:rPr>
              <a:t>обсяг виробництва – </a:t>
            </a:r>
          </a:p>
          <a:p>
            <a:pPr marL="0" indent="0">
              <a:buClr>
                <a:srgbClr val="99FF66"/>
              </a:buClr>
              <a:buNone/>
              <a:defRPr/>
            </a:pPr>
            <a:r>
              <a:rPr lang="uk-UA" sz="2400" dirty="0">
                <a:latin typeface="Arial"/>
              </a:rPr>
              <a:t>         ( k + і + j ); </a:t>
            </a:r>
          </a:p>
          <a:p>
            <a:pPr>
              <a:buClr>
                <a:srgbClr val="99FF66"/>
              </a:buClr>
              <a:buFont typeface="Wingdings" panose="05000000000000000000" pitchFamily="2" charset="2"/>
              <a:buChar char="ü"/>
              <a:defRPr/>
            </a:pPr>
            <a:r>
              <a:rPr lang="uk-UA" sz="2400" dirty="0">
                <a:latin typeface="Arial"/>
              </a:rPr>
              <a:t>прибуток власника К </a:t>
            </a:r>
            <a:r>
              <a:rPr lang="en-US" sz="2400" dirty="0">
                <a:latin typeface="Arial"/>
              </a:rPr>
              <a:t>- </a:t>
            </a:r>
            <a:r>
              <a:rPr lang="uk-UA" sz="2400" dirty="0">
                <a:latin typeface="Arial"/>
              </a:rPr>
              <a:t>( k + j);</a:t>
            </a:r>
          </a:p>
          <a:p>
            <a:pPr>
              <a:buClr>
                <a:srgbClr val="99FF66"/>
              </a:buClr>
              <a:buFont typeface="Wingdings" panose="05000000000000000000" pitchFamily="2" charset="2"/>
              <a:buChar char="ü"/>
              <a:defRPr/>
            </a:pPr>
            <a:r>
              <a:rPr lang="uk-UA" sz="2400" dirty="0">
                <a:latin typeface="Arial"/>
              </a:rPr>
              <a:t> прибуток власників інших засобів виробництва – </a:t>
            </a:r>
            <a:r>
              <a:rPr lang="en-US" sz="2400" dirty="0">
                <a:latin typeface="Arial"/>
              </a:rPr>
              <a:t>(</a:t>
            </a:r>
            <a:r>
              <a:rPr lang="uk-UA" sz="2400" dirty="0">
                <a:latin typeface="Arial"/>
              </a:rPr>
              <a:t>і</a:t>
            </a:r>
            <a:r>
              <a:rPr lang="en-US" sz="2400" dirty="0">
                <a:latin typeface="Arial"/>
              </a:rPr>
              <a:t>)</a:t>
            </a:r>
            <a:r>
              <a:rPr lang="uk-UA" sz="2400" dirty="0">
                <a:latin typeface="Arial"/>
              </a:rPr>
              <a:t>.</a:t>
            </a: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33031614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4D3058-3A57-459A-845C-BDD469053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292" y="733778"/>
            <a:ext cx="6491111" cy="908720"/>
          </a:xfrm>
        </p:spPr>
        <p:txBody>
          <a:bodyPr>
            <a:normAutofit/>
          </a:bodyPr>
          <a:lstStyle/>
          <a:p>
            <a:r>
              <a:rPr lang="uk-UA" sz="2800" dirty="0"/>
              <a:t>Економічні ефекти ПІІ для </a:t>
            </a:r>
            <a:r>
              <a:rPr lang="uk-UA" sz="2800" dirty="0" err="1"/>
              <a:t>кр</a:t>
            </a:r>
            <a:r>
              <a:rPr lang="uk-UA" sz="2800" dirty="0"/>
              <a:t>. І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661ADD0-E817-4FCF-B858-F4CDDA5C10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45498" y="2011363"/>
            <a:ext cx="2649628" cy="344805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F1A4F1F8-8DFB-4ADF-A0D1-56B1E8D2F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48403" y="863564"/>
            <a:ext cx="4845123" cy="5890286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uk-UA" sz="2200" dirty="0"/>
              <a:t>Експорт К з </a:t>
            </a:r>
            <a:r>
              <a:rPr lang="uk-UA" sz="2200" dirty="0" err="1"/>
              <a:t>кр</a:t>
            </a:r>
            <a:r>
              <a:rPr lang="uk-UA" sz="2200" dirty="0"/>
              <a:t>. І до </a:t>
            </a:r>
            <a:r>
              <a:rPr lang="uk-UA" sz="2200" dirty="0" err="1"/>
              <a:t>кр</a:t>
            </a:r>
            <a:r>
              <a:rPr lang="uk-UA" sz="2200" dirty="0"/>
              <a:t>. ІІ -  АВ;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200" dirty="0"/>
              <a:t> прибуток К в обох країнах однаковий – КЕ і К’D;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200" dirty="0"/>
              <a:t>обсяг виробництва: </a:t>
            </a:r>
          </a:p>
          <a:p>
            <a:pPr marL="0" indent="0">
              <a:buNone/>
            </a:pPr>
            <a:r>
              <a:rPr lang="uk-UA" sz="2200" dirty="0"/>
              <a:t>    </a:t>
            </a:r>
            <a:r>
              <a:rPr lang="en-US" sz="2200" dirty="0"/>
              <a:t>	</a:t>
            </a:r>
            <a:r>
              <a:rPr lang="uk-UA" sz="2200" dirty="0"/>
              <a:t> (а + </a:t>
            </a:r>
            <a:r>
              <a:rPr lang="en-US" sz="2200" dirty="0"/>
              <a:t>b</a:t>
            </a:r>
            <a:r>
              <a:rPr lang="uk-UA" sz="2200" dirty="0"/>
              <a:t> + с + d + е + f + h),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200" dirty="0"/>
              <a:t> за рахунок національного К – 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 	</a:t>
            </a:r>
            <a:r>
              <a:rPr lang="uk-UA" sz="2200" dirty="0"/>
              <a:t> ( а + b + с + d );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200" dirty="0"/>
              <a:t>за рахунок експорту ПІІ -     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uk-UA" sz="2200" dirty="0"/>
              <a:t>(е + f + h 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200" dirty="0"/>
              <a:t>чистий виграш </a:t>
            </a:r>
            <a:r>
              <a:rPr lang="uk-UA" sz="2200" dirty="0" err="1"/>
              <a:t>кр</a:t>
            </a:r>
            <a:r>
              <a:rPr lang="uk-UA" sz="2200" dirty="0"/>
              <a:t>. І –</a:t>
            </a:r>
            <a:r>
              <a:rPr lang="en-US" sz="2200" dirty="0"/>
              <a:t> (</a:t>
            </a:r>
            <a:r>
              <a:rPr lang="uk-UA" sz="2200" dirty="0"/>
              <a:t> h</a:t>
            </a:r>
            <a:r>
              <a:rPr lang="en-US" sz="2200" dirty="0"/>
              <a:t>);</a:t>
            </a:r>
            <a:endParaRPr lang="uk-UA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uk-UA" sz="2200" dirty="0"/>
              <a:t>доходи власників К зросли  з  (a +f ) до (</a:t>
            </a:r>
            <a:r>
              <a:rPr lang="uk-UA" sz="2200" dirty="0" err="1"/>
              <a:t>а+f+b+d+е</a:t>
            </a:r>
            <a:r>
              <a:rPr lang="uk-UA" sz="2200" dirty="0"/>
              <a:t>+</a:t>
            </a:r>
            <a:r>
              <a:rPr lang="en-US" sz="2200" dirty="0"/>
              <a:t>h</a:t>
            </a:r>
            <a:r>
              <a:rPr lang="uk-UA" sz="2200" dirty="0"/>
              <a:t>)</a:t>
            </a:r>
            <a:r>
              <a:rPr lang="en-US" sz="2200" dirty="0"/>
              <a:t>;</a:t>
            </a:r>
            <a:r>
              <a:rPr lang="uk-UA" sz="2200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200" dirty="0"/>
              <a:t>доходи власників інших факторів виробництва – впали з (</a:t>
            </a:r>
            <a:r>
              <a:rPr lang="uk-UA" sz="2200" dirty="0" err="1"/>
              <a:t>в+с+d+e</a:t>
            </a:r>
            <a:r>
              <a:rPr lang="uk-UA" sz="2200" dirty="0"/>
              <a:t>)</a:t>
            </a:r>
            <a:r>
              <a:rPr lang="en-US" sz="2200" dirty="0"/>
              <a:t> </a:t>
            </a:r>
            <a:r>
              <a:rPr lang="uk-UA" sz="2200" dirty="0"/>
              <a:t> до </a:t>
            </a:r>
            <a:r>
              <a:rPr lang="en-US" sz="2200" dirty="0"/>
              <a:t>(</a:t>
            </a:r>
            <a:r>
              <a:rPr lang="uk-UA" sz="2200" dirty="0"/>
              <a:t>c</a:t>
            </a:r>
            <a:r>
              <a:rPr lang="uk-UA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7093638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ABCE7-4E6E-4D15-A468-5EEAEDA75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423" y="908720"/>
            <a:ext cx="5085643" cy="645368"/>
          </a:xfrm>
        </p:spPr>
        <p:txBody>
          <a:bodyPr/>
          <a:lstStyle/>
          <a:p>
            <a:pPr algn="ctr"/>
            <a:r>
              <a:rPr lang="uk-UA" sz="2400" dirty="0"/>
              <a:t>Економічні ефекти ПІІ для </a:t>
            </a:r>
            <a:r>
              <a:rPr lang="uk-UA" sz="2400" dirty="0" err="1"/>
              <a:t>кр</a:t>
            </a:r>
            <a:r>
              <a:rPr lang="uk-UA" sz="2400" dirty="0"/>
              <a:t>. ІІ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8876624-E9B6-4C99-90C7-984B560B3B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83674" y="2011363"/>
            <a:ext cx="2773277" cy="344805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E32B96F8-EBCC-4425-ADA9-CB486813C3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908720"/>
            <a:ext cx="5844131" cy="583264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uk-UA" sz="2400" dirty="0"/>
              <a:t>обсяг виробництва – </a:t>
            </a:r>
          </a:p>
          <a:p>
            <a:pPr marL="0" indent="0">
              <a:buNone/>
            </a:pPr>
            <a:r>
              <a:rPr lang="uk-UA" sz="2400" dirty="0"/>
              <a:t> ( k + j + i + g + h + e + f ),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400" dirty="0"/>
              <a:t> за рахунок власного</a:t>
            </a:r>
          </a:p>
          <a:p>
            <a:pPr marL="0" indent="0">
              <a:buNone/>
            </a:pPr>
            <a:r>
              <a:rPr lang="uk-UA" sz="2400" dirty="0"/>
              <a:t>     капіталу ( k + j + i 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2400" dirty="0"/>
              <a:t>за рахунок ПІІ – ( g + e + f + h ).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400" dirty="0"/>
              <a:t>чистий виграш – (g).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400" dirty="0"/>
              <a:t>доходи власників капіталу впали  з  ( j + k ) до к;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400" dirty="0"/>
              <a:t>доходи власників інших факторів виробництва – зросли з (і) до (i +g+ j)</a:t>
            </a:r>
          </a:p>
        </p:txBody>
      </p:sp>
    </p:spTree>
    <p:extLst>
      <p:ext uri="{BB962C8B-B14F-4D97-AF65-F5344CB8AC3E}">
        <p14:creationId xmlns:p14="http://schemas.microsoft.com/office/powerpoint/2010/main" val="275051958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0F8D8F-C748-4F74-8CFD-33C808402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993" y="643467"/>
            <a:ext cx="4588674" cy="1230488"/>
          </a:xfrm>
        </p:spPr>
        <p:txBody>
          <a:bodyPr/>
          <a:lstStyle/>
          <a:p>
            <a:r>
              <a:rPr lang="ru-RU" sz="2400" dirty="0" err="1"/>
              <a:t>Економічні</a:t>
            </a:r>
            <a:r>
              <a:rPr lang="ru-RU" sz="2400" dirty="0"/>
              <a:t> </a:t>
            </a:r>
            <a:r>
              <a:rPr lang="ru-RU" sz="2400" dirty="0" err="1"/>
              <a:t>ефекти</a:t>
            </a:r>
            <a:r>
              <a:rPr lang="ru-RU" sz="2400" dirty="0"/>
              <a:t> ПІІ для </a:t>
            </a:r>
            <a:r>
              <a:rPr lang="ru-RU" sz="2400" dirty="0" err="1"/>
              <a:t>світового</a:t>
            </a:r>
            <a:r>
              <a:rPr lang="ru-RU" sz="2400" dirty="0"/>
              <a:t> </a:t>
            </a:r>
            <a:r>
              <a:rPr lang="ru-RU" sz="2400" dirty="0" err="1"/>
              <a:t>господарства</a:t>
            </a:r>
            <a:r>
              <a:rPr lang="ru-RU" sz="2400" dirty="0"/>
              <a:t> </a:t>
            </a:r>
            <a:endParaRPr lang="ru-UA" sz="24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4A81D5B-5905-4DE3-B30D-1218D18080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89538" y="2011363"/>
            <a:ext cx="3805588" cy="344805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5608D2A5-84F7-445D-8A2E-663A3CF3D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122310"/>
            <a:ext cx="5335942" cy="367884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uk-UA" dirty="0"/>
              <a:t>збільшення світового  виробництва на суму ( g + h).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dirty="0"/>
              <a:t>виграш власників надлишкових факторів виробництва (в </a:t>
            </a:r>
            <a:r>
              <a:rPr lang="uk-UA" dirty="0" err="1"/>
              <a:t>Кр</a:t>
            </a:r>
            <a:r>
              <a:rPr lang="uk-UA" dirty="0"/>
              <a:t>. І – власників капіталу, в країні ІІ – власників інших факторів виробництва)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dirty="0"/>
              <a:t> зменшення доходів власників дефіцитних факторів виробництва.</a:t>
            </a:r>
          </a:p>
        </p:txBody>
      </p:sp>
    </p:spTree>
    <p:extLst>
      <p:ext uri="{BB962C8B-B14F-4D97-AF65-F5344CB8AC3E}">
        <p14:creationId xmlns:p14="http://schemas.microsoft.com/office/powerpoint/2010/main" val="95218013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03C5B-9F82-6013-0E8A-85D2A4D53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Семінар 7. Міжнародний рух капіталу</a:t>
            </a:r>
          </a:p>
        </p:txBody>
      </p:sp>
      <p:sp>
        <p:nvSpPr>
          <p:cNvPr id="7" name="Місце для вмісту 6">
            <a:extLst>
              <a:ext uri="{FF2B5EF4-FFF2-40B4-BE49-F238E27FC236}">
                <a16:creationId xmlns:a16="http://schemas.microsoft.com/office/drawing/2014/main" id="{5F1B29B0-E084-08C2-C912-E75250E3D5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021306"/>
            <a:ext cx="10363826" cy="3769894"/>
          </a:xfrm>
        </p:spPr>
        <p:txBody>
          <a:bodyPr>
            <a:normAutofit lnSpcReduction="10000"/>
          </a:bodyPr>
          <a:lstStyle/>
          <a:p>
            <a:r>
              <a:rPr lang="uk-UA" dirty="0"/>
              <a:t>1. </a:t>
            </a:r>
            <a:r>
              <a:rPr lang="ru-RU" dirty="0" err="1"/>
              <a:t>Фактори</a:t>
            </a:r>
            <a:r>
              <a:rPr lang="ru-RU" dirty="0"/>
              <a:t> </a:t>
            </a:r>
            <a:r>
              <a:rPr lang="ru-RU" dirty="0" err="1"/>
              <a:t>зростання</a:t>
            </a:r>
            <a:r>
              <a:rPr lang="ru-RU" dirty="0"/>
              <a:t>  та </a:t>
            </a:r>
            <a:r>
              <a:rPr lang="ru-RU" dirty="0" err="1"/>
              <a:t>детермінанти</a:t>
            </a:r>
            <a:r>
              <a:rPr lang="ru-RU" dirty="0"/>
              <a:t> </a:t>
            </a:r>
            <a:r>
              <a:rPr lang="ru-RU" dirty="0" err="1"/>
              <a:t>змін</a:t>
            </a:r>
            <a:r>
              <a:rPr lang="ru-RU" dirty="0"/>
              <a:t> в </a:t>
            </a:r>
            <a:r>
              <a:rPr lang="ru-RU" dirty="0" err="1"/>
              <a:t>структурі</a:t>
            </a:r>
            <a:r>
              <a:rPr lang="ru-RU" dirty="0"/>
              <a:t> </a:t>
            </a:r>
            <a:r>
              <a:rPr lang="ru-RU" dirty="0" err="1"/>
              <a:t>міжнародного</a:t>
            </a:r>
            <a:r>
              <a:rPr lang="ru-RU" dirty="0"/>
              <a:t> </a:t>
            </a:r>
            <a:r>
              <a:rPr lang="ru-RU" dirty="0" err="1"/>
              <a:t>інвестування</a:t>
            </a:r>
            <a:r>
              <a:rPr lang="ru-RU" dirty="0"/>
              <a:t> на </a:t>
            </a:r>
            <a:r>
              <a:rPr lang="ru-RU" dirty="0" err="1"/>
              <a:t>сучасному</a:t>
            </a:r>
            <a:r>
              <a:rPr lang="ru-RU" dirty="0"/>
              <a:t> </a:t>
            </a:r>
            <a:r>
              <a:rPr lang="ru-RU" dirty="0" err="1"/>
              <a:t>етапі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МЕВ.</a:t>
            </a:r>
            <a:endParaRPr lang="uk-UA" dirty="0"/>
          </a:p>
          <a:p>
            <a:r>
              <a:rPr lang="uk-UA" dirty="0"/>
              <a:t>2. Динаміка та структура прямих іноземних  інвестицій: географічний та галузевий аспекти.</a:t>
            </a:r>
          </a:p>
          <a:p>
            <a:r>
              <a:rPr lang="uk-UA" dirty="0"/>
              <a:t>3. Структура іноземних інвестицій у секторі послуг: тенденцій та динаміка.</a:t>
            </a:r>
          </a:p>
          <a:p>
            <a:r>
              <a:rPr lang="ru-RU" dirty="0"/>
              <a:t>4. </a:t>
            </a:r>
            <a:r>
              <a:rPr lang="ru-RU" dirty="0" err="1"/>
              <a:t>Місце</a:t>
            </a:r>
            <a:r>
              <a:rPr lang="ru-RU" dirty="0"/>
              <a:t> </a:t>
            </a:r>
            <a:r>
              <a:rPr lang="ru-RU" dirty="0" err="1"/>
              <a:t>розвинутих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в глобальному </a:t>
            </a:r>
            <a:r>
              <a:rPr lang="ru-RU" dirty="0" err="1"/>
              <a:t>русі</a:t>
            </a:r>
            <a:r>
              <a:rPr lang="ru-RU" dirty="0"/>
              <a:t> </a:t>
            </a:r>
            <a:r>
              <a:rPr lang="ru-RU" dirty="0" err="1"/>
              <a:t>капіталу</a:t>
            </a:r>
            <a:r>
              <a:rPr lang="ru-RU" dirty="0"/>
              <a:t>. </a:t>
            </a:r>
          </a:p>
          <a:p>
            <a:r>
              <a:rPr lang="ru-RU" dirty="0"/>
              <a:t>5. </a:t>
            </a:r>
            <a:r>
              <a:rPr lang="ru-RU" dirty="0" err="1"/>
              <a:t>Переваги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розвиваються</a:t>
            </a:r>
            <a:r>
              <a:rPr lang="ru-RU" dirty="0"/>
              <a:t> на </a:t>
            </a:r>
            <a:r>
              <a:rPr lang="ru-RU" dirty="0" err="1"/>
              <a:t>світовому</a:t>
            </a:r>
            <a:r>
              <a:rPr lang="ru-RU" dirty="0"/>
              <a:t> ринку </a:t>
            </a:r>
            <a:r>
              <a:rPr lang="ru-RU" dirty="0" err="1"/>
              <a:t>капіталів</a:t>
            </a:r>
            <a:endParaRPr lang="ru-RU" dirty="0"/>
          </a:p>
          <a:p>
            <a:r>
              <a:rPr lang="uk-UA" dirty="0"/>
              <a:t>6. Проблеми залучення іноземних інвестицій в економіку України. </a:t>
            </a:r>
            <a:r>
              <a:rPr lang="ru-RU" dirty="0" err="1"/>
              <a:t>тенденції</a:t>
            </a:r>
            <a:r>
              <a:rPr lang="ru-RU" dirty="0"/>
              <a:t> і </a:t>
            </a:r>
            <a:r>
              <a:rPr lang="ru-RU" dirty="0" err="1"/>
              <a:t>структурА</a:t>
            </a:r>
            <a:r>
              <a:rPr lang="ru-RU" dirty="0"/>
              <a:t> </a:t>
            </a:r>
            <a:r>
              <a:rPr lang="ru-RU" dirty="0" err="1"/>
              <a:t>іноземних</a:t>
            </a:r>
            <a:r>
              <a:rPr lang="ru-RU" dirty="0"/>
              <a:t> </a:t>
            </a:r>
            <a:r>
              <a:rPr lang="ru-RU" dirty="0" err="1"/>
              <a:t>інвестиції</a:t>
            </a:r>
            <a:r>
              <a:rPr lang="ru-RU" dirty="0"/>
              <a:t> в </a:t>
            </a:r>
            <a:r>
              <a:rPr lang="ru-RU" dirty="0" err="1"/>
              <a:t>економіку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.</a:t>
            </a:r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09778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E1354DEB-3F84-4EB4-A510-D0D517E7895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58801" y="786341"/>
            <a:ext cx="11148645" cy="102393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uk-UA" sz="4000" dirty="0"/>
              <a:t>Роль міжнародних компаній в міжнародному русі капіталів</a:t>
            </a:r>
            <a:r>
              <a:rPr lang="ru-RU" sz="4000" dirty="0"/>
              <a:t> 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81F692C7-EA4C-449A-903B-47D0CF396834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011224" y="2056167"/>
            <a:ext cx="10169552" cy="2991555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defRPr/>
            </a:pPr>
            <a:r>
              <a:rPr lang="uk-UA" b="1" dirty="0"/>
              <a:t>Міжнародна</a:t>
            </a:r>
            <a:r>
              <a:rPr lang="uk-UA" dirty="0"/>
              <a:t> </a:t>
            </a:r>
            <a:r>
              <a:rPr lang="uk-UA" b="1" dirty="0"/>
              <a:t>корпорація </a:t>
            </a:r>
            <a:r>
              <a:rPr lang="uk-UA" dirty="0"/>
              <a:t>- форма структурної організації великої корпорації, яка здійснює прямі інвестиції в різні країни світу</a:t>
            </a:r>
            <a:r>
              <a:rPr lang="ru-RU" dirty="0"/>
              <a:t> </a:t>
            </a: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uk-UA" b="1" dirty="0"/>
              <a:t>Країна базування </a:t>
            </a:r>
            <a:r>
              <a:rPr lang="uk-UA" dirty="0"/>
              <a:t>- це країна, в якій розташовується головний підрозділ міжнародної корпорації (материнська компанія.</a:t>
            </a:r>
            <a:endParaRPr lang="uk-UA" b="1" dirty="0"/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uk-UA" b="1" dirty="0"/>
              <a:t>Приймаюча країна </a:t>
            </a:r>
            <a:r>
              <a:rPr lang="uk-UA" dirty="0"/>
              <a:t>(країна-реципієнт) - це країна, в якій міжнародна корпорація має філіал, дочірню чи асоційовану компанію, що створені на основі прямих інвестицій.</a:t>
            </a:r>
            <a:endParaRPr lang="ru-RU" dirty="0"/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466A157-6D1C-48C4-873C-165E6FD70D5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56722" y="714023"/>
            <a:ext cx="8967787" cy="1168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sz="4000" dirty="0"/>
              <a:t>Класифікація міжнародних корпорації</a:t>
            </a:r>
            <a:endParaRPr lang="ru-RU" sz="4000" dirty="0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68032357-F839-4AC1-8A05-3C4B95FC7266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856722" y="2119490"/>
            <a:ext cx="10045740" cy="222673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b="1" dirty="0"/>
              <a:t>транснаціональні компанії (ТНК)</a:t>
            </a:r>
            <a:r>
              <a:rPr lang="uk-UA" dirty="0"/>
              <a:t>— головна компанія належить капіталу однієї країни, а її філіали розташовані на території різних країн світу;</a:t>
            </a:r>
            <a:endParaRPr lang="uk-UA" b="1" dirty="0"/>
          </a:p>
          <a:p>
            <a:pPr eaLnBrk="1" hangingPunct="1">
              <a:defRPr/>
            </a:pPr>
            <a:r>
              <a:rPr lang="uk-UA" b="1" dirty="0"/>
              <a:t>багатонаціональні компанії (БНК) </a:t>
            </a:r>
            <a:r>
              <a:rPr lang="uk-UA" dirty="0"/>
              <a:t>- головна компанія належить до капіталу 2-х або більше країн, а філіали розташовані на території багатьох країн світу.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B657F-1661-4479-B317-14A13236A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011" y="900114"/>
            <a:ext cx="8662987" cy="7191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uk-UA" sz="3600" dirty="0"/>
              <a:t>Риси міжнародних компаній: </a:t>
            </a:r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EEEEE-C4AE-4C74-AA96-C98EE6C14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020" y="1457325"/>
            <a:ext cx="11296357" cy="540067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endParaRPr lang="ru-RU" sz="28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uk-UA" sz="2800" dirty="0"/>
              <a:t>глобальна система виробництва з розвинутим </a:t>
            </a:r>
            <a:r>
              <a:rPr lang="uk-UA" sz="2800" dirty="0" err="1"/>
              <a:t>внутрішньофірмовим</a:t>
            </a:r>
            <a:r>
              <a:rPr lang="uk-UA" sz="2800" dirty="0"/>
              <a:t> поділом праці;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uk-UA" sz="2800" dirty="0"/>
              <a:t>великий розмір компаній  дозволяє використовувати весь арсенал засобів ефективної міжнародної діяльності;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uk-UA" sz="2800" dirty="0"/>
              <a:t>елементи монопольного становища на ринку;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uk-UA" sz="2800" dirty="0"/>
              <a:t>транснаціональний характер комерційних операцій;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uk-UA" sz="2800" dirty="0"/>
              <a:t>єдина глобальна стратегія управління бізнесом.</a:t>
            </a:r>
          </a:p>
          <a:p>
            <a:pPr>
              <a:defRPr/>
            </a:pPr>
            <a:endParaRPr lang="uk-UA" sz="2800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uk-UA" dirty="0"/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AE8F9-ECF7-4FA6-A18D-CA8233166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322" y="729898"/>
            <a:ext cx="8856662" cy="1096963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ru-RU" sz="2800" dirty="0"/>
            </a:br>
            <a:r>
              <a:rPr lang="ru-RU" sz="2800" dirty="0"/>
              <a:t>За критерієм міжнародної економічної </a:t>
            </a:r>
            <a:r>
              <a:rPr lang="ru-RU" sz="2800" dirty="0" err="1"/>
              <a:t>активності</a:t>
            </a:r>
            <a:r>
              <a:rPr lang="ru-RU" sz="2800" dirty="0"/>
              <a:t> </a:t>
            </a:r>
            <a:r>
              <a:rPr lang="ru-RU" sz="2800" dirty="0" err="1"/>
              <a:t>виділяють</a:t>
            </a:r>
            <a:r>
              <a:rPr lang="ru-RU" sz="2800" dirty="0"/>
              <a:t> 4 </a:t>
            </a:r>
            <a:r>
              <a:rPr lang="ru-RU" sz="2800" dirty="0" err="1"/>
              <a:t>покоління</a:t>
            </a:r>
            <a:r>
              <a:rPr lang="ru-RU" sz="2800" dirty="0"/>
              <a:t> БНК:</a:t>
            </a:r>
            <a:br>
              <a:rPr lang="ru-RU" sz="2800" dirty="0"/>
            </a:br>
            <a:endParaRPr lang="uk-UA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89837-17B4-47FF-8549-B9DE9E15D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994" y="2336801"/>
            <a:ext cx="10345561" cy="357593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  <a:defRPr/>
            </a:pPr>
            <a:r>
              <a:rPr lang="uk-UA" b="1" dirty="0"/>
              <a:t>ТНК  І покоління </a:t>
            </a:r>
            <a:r>
              <a:rPr lang="en-US" b="1" dirty="0"/>
              <a:t> -</a:t>
            </a:r>
            <a:r>
              <a:rPr lang="uk-UA" b="1" dirty="0"/>
              <a:t> </a:t>
            </a:r>
            <a:r>
              <a:rPr lang="uk-UA" dirty="0"/>
              <a:t>розробка сировинних ресурсів колишніх колоній – “колоніально-сировинні ТНК”. За організаційно-економічною формою це були картелі, синдикати (кін. ХІХ – поч. ХХ ст.).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uk-UA" b="1" dirty="0"/>
              <a:t>ТНК  ІІ покоління – компанії </a:t>
            </a:r>
            <a:r>
              <a:rPr lang="uk-UA" dirty="0" err="1"/>
              <a:t>трестового</a:t>
            </a:r>
            <a:r>
              <a:rPr lang="uk-UA" dirty="0"/>
              <a:t> типу виробництво військово-виробничої продукції (1914 – 1945 рр.).</a:t>
            </a:r>
          </a:p>
          <a:p>
            <a:pPr>
              <a:defRPr/>
            </a:pPr>
            <a:endParaRPr lang="uk-UA" dirty="0"/>
          </a:p>
          <a:p>
            <a:pPr>
              <a:defRPr/>
            </a:pPr>
            <a:endParaRPr lang="uk-UA" dirty="0"/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06FDC-3F0C-436A-B641-9C8B6991D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267" y="790222"/>
            <a:ext cx="10119783" cy="453249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uk-UA" sz="2800" b="1" dirty="0">
                <a:effectLst/>
              </a:rPr>
              <a:t>ТНК ІІІ покоління </a:t>
            </a:r>
            <a:r>
              <a:rPr lang="uk-UA" sz="2800" dirty="0">
                <a:effectLst/>
              </a:rPr>
              <a:t>(50-і – 70-і рр. ХХ ст.) у формі концернів і конгломератів  - широко використовували досягнення НТП, активно здійснювали ПІІ між промислово-розвиненими країнами, використовували  ресурси приймаючих країн та переваги міжнародного поділу праці (доступ до сировини, кваліфікована робоча сила, низькі екологічні стандарти, науково-технічний потенціал країни).</a:t>
            </a:r>
          </a:p>
          <a:p>
            <a:pPr>
              <a:defRPr/>
            </a:pPr>
            <a:r>
              <a:rPr lang="uk-UA" sz="2800" b="1" dirty="0"/>
              <a:t>БНК </a:t>
            </a:r>
            <a:r>
              <a:rPr lang="en-US" sz="2800" b="1" dirty="0"/>
              <a:t>IV</a:t>
            </a:r>
            <a:r>
              <a:rPr lang="uk-UA" sz="2800" b="1" dirty="0"/>
              <a:t> покоління </a:t>
            </a:r>
            <a:r>
              <a:rPr lang="uk-UA" sz="2800" dirty="0"/>
              <a:t>(80-і  рр.ХХ ст до сьогодні)  –  </a:t>
            </a:r>
            <a:r>
              <a:rPr lang="uk-UA" sz="2800" b="1" dirty="0">
                <a:effectLst/>
              </a:rPr>
              <a:t>глобальні БНК -  </a:t>
            </a:r>
            <a:r>
              <a:rPr lang="uk-UA" sz="2800" dirty="0">
                <a:effectLst/>
              </a:rPr>
              <a:t>планетарне бачення ринків, функціонування в умовах глобальної конкуренції, глобальна мережа міжнародного виробництва.</a:t>
            </a:r>
          </a:p>
          <a:p>
            <a:pPr>
              <a:defRPr/>
            </a:pPr>
            <a:endParaRPr lang="uk-UA" dirty="0"/>
          </a:p>
          <a:p>
            <a:pPr>
              <a:defRPr/>
            </a:pPr>
            <a:endParaRPr lang="uk-UA" dirty="0"/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7769D128-669A-4C05-A64C-C9AD44C0A9A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947928" y="596505"/>
            <a:ext cx="9720072" cy="149961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sz="3200" dirty="0"/>
              <a:t>Організаційно-господарська структура міжнародних корпорацій.</a:t>
            </a:r>
            <a:endParaRPr lang="ru-RU" sz="3200" dirty="0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BABBDD5D-4B6E-4693-87CD-87B3E2540D54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947928" y="1967088"/>
            <a:ext cx="9144000" cy="2923823"/>
          </a:xfrm>
        </p:spPr>
        <p:txBody>
          <a:bodyPr/>
          <a:lstStyle/>
          <a:p>
            <a:pPr eaLnBrk="1" hangingPunct="1">
              <a:defRPr/>
            </a:pPr>
            <a:r>
              <a:rPr lang="uk-UA" b="1" dirty="0"/>
              <a:t>горизонтально інтегрована міжнародна компанія;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uk-UA" b="1" dirty="0"/>
          </a:p>
          <a:p>
            <a:pPr eaLnBrk="1" hangingPunct="1">
              <a:defRPr/>
            </a:pPr>
            <a:r>
              <a:rPr lang="uk-UA" b="1" dirty="0"/>
              <a:t>Вертикально інтегрована  компанія;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uk-UA" b="1" dirty="0"/>
          </a:p>
          <a:p>
            <a:pPr eaLnBrk="1" hangingPunct="1">
              <a:defRPr/>
            </a:pPr>
            <a:r>
              <a:rPr lang="uk-UA" dirty="0"/>
              <a:t> </a:t>
            </a:r>
            <a:r>
              <a:rPr lang="uk-UA" b="1" dirty="0"/>
              <a:t>диверсифіковані компанії.</a:t>
            </a:r>
            <a:r>
              <a:rPr lang="uk-UA" dirty="0"/>
              <a:t> </a:t>
            </a:r>
            <a:endParaRPr lang="ru-RU" dirty="0"/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FB8102-F4E3-446B-B629-D9E62BBA3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194" y="0"/>
            <a:ext cx="11341290" cy="818867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dirty="0"/>
              <a:t>10 компаній з найвищою капіталізацією в світі в 2025 році 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1F21327-450B-CF12-478B-F7F114E7B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4BA488-75F9-00AF-5ED3-D45EC4CE9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887" y="818867"/>
            <a:ext cx="6756225" cy="575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1841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79470-4AA5-4883-BF6C-735CA2387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461" y="1041577"/>
            <a:ext cx="10629078" cy="523504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uk-UA" sz="2800" u="sng" dirty="0"/>
              <a:t>Теорії міжнародного інвестування</a:t>
            </a:r>
          </a:p>
          <a:p>
            <a:pPr>
              <a:defRPr/>
            </a:pPr>
            <a:r>
              <a:rPr lang="uk-UA" sz="2800" u="sng" cap="none" dirty="0"/>
              <a:t>Макроекономічні т</a:t>
            </a:r>
            <a:r>
              <a:rPr lang="uk-UA" sz="2800" cap="none" dirty="0"/>
              <a:t>еорії базуються на традиційних теоріях міжнародної торгівлі, як основа пояснення національних і світових тенденціях іноземного інвестування.</a:t>
            </a:r>
          </a:p>
          <a:p>
            <a:pPr>
              <a:defRPr/>
            </a:pPr>
            <a:r>
              <a:rPr lang="uk-UA" sz="2800" u="sng" cap="none" dirty="0" err="1"/>
              <a:t>Мезоекономічні</a:t>
            </a:r>
            <a:r>
              <a:rPr lang="uk-UA" sz="2800" cap="none" dirty="0"/>
              <a:t> теорії основуються на економіки промисловості і розглядає </a:t>
            </a:r>
            <a:r>
              <a:rPr lang="uk-UA" sz="2800" cap="none" dirty="0" err="1"/>
              <a:t>піі</a:t>
            </a:r>
            <a:r>
              <a:rPr lang="uk-UA" sz="2800" cap="none" dirty="0"/>
              <a:t> на галузевому рівні і наголошує на важливість конкурентного економічного середовища. </a:t>
            </a:r>
          </a:p>
          <a:p>
            <a:pPr>
              <a:defRPr/>
            </a:pPr>
            <a:r>
              <a:rPr lang="uk-UA" sz="2800" cap="none" dirty="0"/>
              <a:t>Теорії </a:t>
            </a:r>
            <a:r>
              <a:rPr lang="uk-UA" sz="2800" u="sng" cap="none" dirty="0"/>
              <a:t>мікроекономіки </a:t>
            </a:r>
            <a:r>
              <a:rPr lang="uk-UA" sz="2800" cap="none" dirty="0"/>
              <a:t>базуються на </a:t>
            </a:r>
            <a:r>
              <a:rPr lang="uk-UA" sz="2800" cap="none" dirty="0" err="1"/>
              <a:t>теоріі</a:t>
            </a:r>
            <a:r>
              <a:rPr lang="uk-UA" sz="2800" cap="none" dirty="0"/>
              <a:t> фірми і фокусує на конкурентні переваги компанії;</a:t>
            </a:r>
          </a:p>
          <a:p>
            <a:pPr>
              <a:defRPr/>
            </a:pPr>
            <a:r>
              <a:rPr lang="uk-UA" sz="2800" cap="none" dirty="0"/>
              <a:t>Теорії </a:t>
            </a:r>
            <a:r>
              <a:rPr lang="uk-UA" sz="2800" u="sng" cap="none" dirty="0" err="1"/>
              <a:t>субмікро</a:t>
            </a:r>
            <a:r>
              <a:rPr lang="uk-UA" sz="2800" cap="none" dirty="0" err="1"/>
              <a:t>рівня</a:t>
            </a:r>
            <a:r>
              <a:rPr lang="uk-UA" sz="2800" cap="none" dirty="0"/>
              <a:t> </a:t>
            </a:r>
            <a:r>
              <a:rPr lang="en-US" sz="2800" cap="none" dirty="0"/>
              <a:t>(</a:t>
            </a:r>
            <a:r>
              <a:rPr lang="uk-UA" sz="2800" cap="none" dirty="0"/>
              <a:t>або </a:t>
            </a:r>
            <a:r>
              <a:rPr lang="uk-UA" sz="2800" cap="none" dirty="0" err="1"/>
              <a:t>мілі</a:t>
            </a:r>
            <a:r>
              <a:rPr lang="uk-UA" sz="2800" cap="none" dirty="0"/>
              <a:t>-мікро рівень), які</a:t>
            </a:r>
            <a:r>
              <a:rPr lang="en-US" sz="2800" cap="none" dirty="0"/>
              <a:t> </a:t>
            </a:r>
            <a:r>
              <a:rPr lang="uk-UA" sz="2800" cap="none" dirty="0"/>
              <a:t>аналізують </a:t>
            </a:r>
            <a:r>
              <a:rPr lang="uk-UA" sz="2800" cap="none" dirty="0" err="1"/>
              <a:t>сутто</a:t>
            </a:r>
            <a:r>
              <a:rPr lang="uk-UA" sz="2800" cap="none" dirty="0"/>
              <a:t>  питання інвестування в інвестиційних компаніях.</a:t>
            </a: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7" name="Group 5">
            <a:extLst>
              <a:ext uri="{FF2B5EF4-FFF2-40B4-BE49-F238E27FC236}">
                <a16:creationId xmlns:a16="http://schemas.microsoft.com/office/drawing/2014/main" id="{D4CF9930-4930-42AB-90AA-DB9FFF6F3D2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47850" y="476250"/>
            <a:ext cx="8496300" cy="6381750"/>
            <a:chOff x="2274" y="876"/>
            <a:chExt cx="7200" cy="8222"/>
          </a:xfrm>
        </p:grpSpPr>
        <p:sp>
          <p:nvSpPr>
            <p:cNvPr id="47109" name="AutoShape 6">
              <a:extLst>
                <a:ext uri="{FF2B5EF4-FFF2-40B4-BE49-F238E27FC236}">
                  <a16:creationId xmlns:a16="http://schemas.microsoft.com/office/drawing/2014/main" id="{BDA4B303-F11E-42AB-A07B-545B63CF884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74" y="876"/>
              <a:ext cx="7200" cy="8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uk-UA" altLang="uk-UA" sz="180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7110" name="Rectangle 7">
              <a:extLst>
                <a:ext uri="{FF2B5EF4-FFF2-40B4-BE49-F238E27FC236}">
                  <a16:creationId xmlns:a16="http://schemas.microsoft.com/office/drawing/2014/main" id="{2F10B500-AE0E-49AC-A3ED-D8442F8A2E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6" y="876"/>
              <a:ext cx="2965" cy="125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uk-UA" altLang="uk-UA" sz="18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Теорія ринкової влади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uk-UA" altLang="uk-UA" sz="18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(монополістичної конкуренції</a:t>
              </a:r>
              <a:r>
                <a:rPr lang="uk-UA" altLang="uk-UA" sz="18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uk-UA" altLang="uk-UA" sz="1600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Гаймер</a:t>
              </a:r>
              <a:r>
                <a:rPr lang="uk-UA" altLang="uk-UA" sz="16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, </a:t>
              </a:r>
              <a:r>
                <a:rPr lang="uk-UA" altLang="uk-UA" sz="1600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Кіндлбергер</a:t>
              </a:r>
              <a:r>
                <a:rPr lang="uk-UA" altLang="uk-UA" sz="16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, </a:t>
              </a:r>
              <a:r>
                <a:rPr lang="uk-UA" altLang="uk-UA" sz="1600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Гросс</a:t>
              </a:r>
              <a:endParaRPr lang="uk-UA" altLang="uk-UA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7111" name="Rectangle 8">
              <a:extLst>
                <a:ext uri="{FF2B5EF4-FFF2-40B4-BE49-F238E27FC236}">
                  <a16:creationId xmlns:a16="http://schemas.microsoft.com/office/drawing/2014/main" id="{CE458A60-A79F-42AD-9D41-B00602704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" y="876"/>
              <a:ext cx="3106" cy="125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uk-UA" altLang="uk-UA" sz="18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Теорія </a:t>
              </a:r>
              <a:r>
                <a:rPr lang="uk-UA" altLang="uk-UA" sz="1800" b="1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транзакційних</a:t>
              </a:r>
              <a:r>
                <a:rPr lang="uk-UA" altLang="uk-UA" sz="18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 витрат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ru-RU" altLang="uk-UA" sz="1800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Кесон</a:t>
              </a:r>
              <a:r>
                <a:rPr lang="ru-RU" altLang="uk-UA" sz="18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, </a:t>
              </a:r>
              <a:r>
                <a:rPr lang="ru-RU" altLang="uk-UA" sz="1800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Хеннарт</a:t>
              </a:r>
              <a:r>
                <a:rPr lang="ru-RU" altLang="uk-UA" sz="18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, </a:t>
              </a:r>
              <a:r>
                <a:rPr lang="ru-RU" altLang="uk-UA" sz="1800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Кейвз</a:t>
              </a:r>
              <a:r>
                <a:rPr lang="ru-RU" altLang="uk-UA" sz="18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, </a:t>
              </a:r>
              <a:r>
                <a:rPr lang="ru-RU" altLang="uk-UA" sz="1800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Тіс</a:t>
              </a:r>
              <a:endParaRPr lang="ru-RU" altLang="uk-UA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7112" name="Rectangle 9">
              <a:extLst>
                <a:ext uri="{FF2B5EF4-FFF2-40B4-BE49-F238E27FC236}">
                  <a16:creationId xmlns:a16="http://schemas.microsoft.com/office/drawing/2014/main" id="{06EDEF40-9CEC-4FAF-81C8-38EB7DD89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5" y="4081"/>
              <a:ext cx="2259" cy="97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uk-UA" altLang="uk-UA" sz="1800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Теорія інтерналізації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uk-UA" altLang="uk-UA" sz="18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Баклі, Коуз, Рагмен</a:t>
              </a:r>
            </a:p>
          </p:txBody>
        </p:sp>
        <p:sp>
          <p:nvSpPr>
            <p:cNvPr id="47113" name="Rectangle 10">
              <a:extLst>
                <a:ext uri="{FF2B5EF4-FFF2-40B4-BE49-F238E27FC236}">
                  <a16:creationId xmlns:a16="http://schemas.microsoft.com/office/drawing/2014/main" id="{CD459E08-D4B5-40D4-906C-DEE624618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0" y="4081"/>
              <a:ext cx="2542" cy="97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uk-UA" altLang="uk-UA" sz="1600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Теорія життєвого циклу продукту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uk-UA" altLang="uk-UA" sz="160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Вернон, Велс, Грехем</a:t>
              </a:r>
            </a:p>
          </p:txBody>
        </p:sp>
        <p:sp>
          <p:nvSpPr>
            <p:cNvPr id="47114" name="Rectangle 11">
              <a:extLst>
                <a:ext uri="{FF2B5EF4-FFF2-40B4-BE49-F238E27FC236}">
                  <a16:creationId xmlns:a16="http://schemas.microsoft.com/office/drawing/2014/main" id="{E011479A-ED19-4B4A-8A42-4E20149590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8" y="6311"/>
              <a:ext cx="2683" cy="154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uk-UA" altLang="uk-UA" sz="18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Макроекономічні підходи до аналізу ТНК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uk-UA" altLang="uk-UA" sz="1800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Гекшер</a:t>
              </a:r>
              <a:r>
                <a:rPr lang="uk-UA" altLang="uk-UA" sz="18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, </a:t>
              </a:r>
              <a:r>
                <a:rPr lang="uk-UA" altLang="uk-UA" sz="1800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Олін</a:t>
              </a:r>
              <a:r>
                <a:rPr lang="uk-UA" altLang="uk-UA" sz="18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, </a:t>
              </a:r>
              <a:r>
                <a:rPr lang="uk-UA" altLang="uk-UA" sz="1800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Іверсен</a:t>
              </a:r>
              <a:r>
                <a:rPr lang="uk-UA" altLang="uk-UA" sz="18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, </a:t>
              </a:r>
              <a:r>
                <a:rPr lang="uk-UA" altLang="uk-UA" sz="1800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Коджіма</a:t>
              </a:r>
              <a:r>
                <a:rPr lang="uk-UA" altLang="uk-UA" sz="18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, </a:t>
              </a:r>
              <a:r>
                <a:rPr lang="uk-UA" altLang="uk-UA" sz="1800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Озава</a:t>
              </a:r>
              <a:r>
                <a:rPr lang="uk-UA" altLang="uk-UA" sz="18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, </a:t>
              </a:r>
              <a:r>
                <a:rPr lang="uk-UA" altLang="uk-UA" sz="1800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Алібер</a:t>
              </a:r>
              <a:endParaRPr lang="uk-UA" altLang="uk-UA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7115" name="Rectangle 12">
              <a:extLst>
                <a:ext uri="{FF2B5EF4-FFF2-40B4-BE49-F238E27FC236}">
                  <a16:creationId xmlns:a16="http://schemas.microsoft.com/office/drawing/2014/main" id="{A4980D7B-8B1C-40D6-B2A3-3F13272904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3" y="6311"/>
              <a:ext cx="2965" cy="139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uk-UA" altLang="uk-UA" sz="16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Теорії міжнародно-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uk-UA" altLang="uk-UA" sz="16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конкурентної галузі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uk-UA" altLang="uk-UA" sz="16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Портер, </a:t>
              </a:r>
              <a:r>
                <a:rPr lang="uk-UA" altLang="uk-UA" sz="1600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Кентвел</a:t>
              </a:r>
              <a:r>
                <a:rPr lang="uk-UA" altLang="uk-UA" sz="16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, </a:t>
              </a:r>
              <a:r>
                <a:rPr lang="uk-UA" altLang="uk-UA" sz="1600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Певіт</a:t>
              </a:r>
              <a:endParaRPr lang="uk-UA" altLang="uk-UA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7116" name="Rectangle 13">
              <a:extLst>
                <a:ext uri="{FF2B5EF4-FFF2-40B4-BE49-F238E27FC236}">
                  <a16:creationId xmlns:a16="http://schemas.microsoft.com/office/drawing/2014/main" id="{297EB13C-C649-4C78-8702-E2478D06B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6" y="3524"/>
              <a:ext cx="1553" cy="557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ru-RU" altLang="uk-UA" sz="1400" b="1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Еклектична</a:t>
              </a:r>
              <a:r>
                <a:rPr lang="ru-RU" altLang="uk-UA" sz="14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 парадигма</a:t>
              </a:r>
              <a:endParaRPr lang="ru-RU" altLang="uk-UA" sz="1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7117" name="Line 14">
              <a:extLst>
                <a:ext uri="{FF2B5EF4-FFF2-40B4-BE49-F238E27FC236}">
                  <a16:creationId xmlns:a16="http://schemas.microsoft.com/office/drawing/2014/main" id="{35396BD7-60D0-4FBC-8A2A-D84EE51F4F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98" y="2130"/>
              <a:ext cx="1" cy="13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UA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118" name="Line 15">
              <a:extLst>
                <a:ext uri="{FF2B5EF4-FFF2-40B4-BE49-F238E27FC236}">
                  <a16:creationId xmlns:a16="http://schemas.microsoft.com/office/drawing/2014/main" id="{869FBF60-F23A-4EA4-8EB2-C414A3DC7A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27" y="2130"/>
              <a:ext cx="1" cy="13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UA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119" name="Line 16">
              <a:extLst>
                <a:ext uri="{FF2B5EF4-FFF2-40B4-BE49-F238E27FC236}">
                  <a16:creationId xmlns:a16="http://schemas.microsoft.com/office/drawing/2014/main" id="{EAB12444-2D6A-42A7-9998-A11A781478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98" y="4081"/>
              <a:ext cx="1" cy="22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UA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120" name="Line 17">
              <a:extLst>
                <a:ext uri="{FF2B5EF4-FFF2-40B4-BE49-F238E27FC236}">
                  <a16:creationId xmlns:a16="http://schemas.microsoft.com/office/drawing/2014/main" id="{B5F19141-2FCA-4901-A740-3689637CBC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27" y="4081"/>
              <a:ext cx="1" cy="22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UA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121" name="Line 18">
              <a:extLst>
                <a:ext uri="{FF2B5EF4-FFF2-40B4-BE49-F238E27FC236}">
                  <a16:creationId xmlns:a16="http://schemas.microsoft.com/office/drawing/2014/main" id="{2C45061A-55A6-4A3D-A1CA-91F0DAB04B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56" y="3802"/>
              <a:ext cx="1" cy="2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UA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122" name="Line 19">
              <a:extLst>
                <a:ext uri="{FF2B5EF4-FFF2-40B4-BE49-F238E27FC236}">
                  <a16:creationId xmlns:a16="http://schemas.microsoft.com/office/drawing/2014/main" id="{6DD08800-4E29-443F-95A3-F20E6A856C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09" y="3802"/>
              <a:ext cx="847" cy="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UA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123" name="Line 20">
              <a:extLst>
                <a:ext uri="{FF2B5EF4-FFF2-40B4-BE49-F238E27FC236}">
                  <a16:creationId xmlns:a16="http://schemas.microsoft.com/office/drawing/2014/main" id="{237FB2BE-5F68-4875-A49F-1F90E5EAAD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68" y="3802"/>
              <a:ext cx="1" cy="2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UA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124" name="Line 21">
              <a:extLst>
                <a:ext uri="{FF2B5EF4-FFF2-40B4-BE49-F238E27FC236}">
                  <a16:creationId xmlns:a16="http://schemas.microsoft.com/office/drawing/2014/main" id="{BEE4F7A6-385B-4771-B5A8-CBAF51CF77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8" y="3802"/>
              <a:ext cx="988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UA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125" name="Text Box 22">
              <a:extLst>
                <a:ext uri="{FF2B5EF4-FFF2-40B4-BE49-F238E27FC236}">
                  <a16:creationId xmlns:a16="http://schemas.microsoft.com/office/drawing/2014/main" id="{6D6FC5E3-CEAA-408D-8552-5006756990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74" y="3245"/>
              <a:ext cx="1694" cy="557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uk-UA" altLang="uk-UA" sz="1400" b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Переваги розміщення</a:t>
              </a:r>
              <a:r>
                <a:rPr lang="uk-UA" altLang="uk-UA" sz="1400" i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 </a:t>
              </a:r>
              <a:endParaRPr lang="uk-UA" altLang="uk-UA" sz="140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7126" name="Text Box 23">
              <a:extLst>
                <a:ext uri="{FF2B5EF4-FFF2-40B4-BE49-F238E27FC236}">
                  <a16:creationId xmlns:a16="http://schemas.microsoft.com/office/drawing/2014/main" id="{EB59235C-BB68-46DF-88AB-B21DE57EF0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5" y="3104"/>
              <a:ext cx="2118" cy="698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uk-UA" altLang="uk-UA" sz="14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Переваги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uk-UA" altLang="uk-UA" sz="1400" b="1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інтерналізації</a:t>
              </a:r>
              <a:endParaRPr lang="uk-UA" altLang="uk-UA" sz="1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7127" name="Text Box 24">
              <a:extLst>
                <a:ext uri="{FF2B5EF4-FFF2-40B4-BE49-F238E27FC236}">
                  <a16:creationId xmlns:a16="http://schemas.microsoft.com/office/drawing/2014/main" id="{84F90D9E-E3B4-4606-8553-099B7E0182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8" y="2130"/>
              <a:ext cx="1619" cy="962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uk-UA" altLang="uk-UA" sz="14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Мінімізація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uk-UA" altLang="uk-UA" sz="14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витрат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ru-RU" altLang="uk-UA" sz="1400" b="1" dirty="0" err="1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транзакцій</a:t>
              </a:r>
              <a:endParaRPr lang="ru-RU" altLang="uk-UA" sz="1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7128" name="Text Box 25">
              <a:extLst>
                <a:ext uri="{FF2B5EF4-FFF2-40B4-BE49-F238E27FC236}">
                  <a16:creationId xmlns:a16="http://schemas.microsoft.com/office/drawing/2014/main" id="{EFAE03D1-6C74-4CA6-9956-A7847820DB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2" y="2269"/>
              <a:ext cx="1384" cy="692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uk-UA" altLang="uk-UA" sz="1400" b="1" i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переваги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uk-UA" altLang="uk-UA" sz="1400" b="1" i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власності</a:t>
              </a:r>
              <a:endParaRPr lang="uk-UA" altLang="uk-UA" sz="1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7129" name="Text Box 26">
              <a:extLst>
                <a:ext uri="{FF2B5EF4-FFF2-40B4-BE49-F238E27FC236}">
                  <a16:creationId xmlns:a16="http://schemas.microsoft.com/office/drawing/2014/main" id="{5B1BDE89-AC41-4948-89BE-DFA81AA3EA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2" y="5218"/>
              <a:ext cx="1694" cy="976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uk-UA" altLang="uk-UA" sz="14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макроекономічні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uk-UA" altLang="uk-UA" sz="14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переваги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uk-UA" altLang="uk-UA" sz="14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розміщення</a:t>
              </a:r>
            </a:p>
          </p:txBody>
        </p:sp>
        <p:sp>
          <p:nvSpPr>
            <p:cNvPr id="47130" name="Text Box 27">
              <a:extLst>
                <a:ext uri="{FF2B5EF4-FFF2-40B4-BE49-F238E27FC236}">
                  <a16:creationId xmlns:a16="http://schemas.microsoft.com/office/drawing/2014/main" id="{9831A9BC-7B82-43FB-9F3B-3D95E0F77A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8" y="5332"/>
              <a:ext cx="1977" cy="965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uk-UA" altLang="uk-UA" sz="14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особливості переваг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uk-UA" altLang="uk-UA" sz="14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унаслідок невидимих активів</a:t>
              </a:r>
            </a:p>
          </p:txBody>
        </p:sp>
      </p:grp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78E97B-FB18-4F1B-8118-6285DDBAA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134" y="906282"/>
            <a:ext cx="8385175" cy="736253"/>
          </a:xfrm>
        </p:spPr>
        <p:txBody>
          <a:bodyPr/>
          <a:lstStyle/>
          <a:p>
            <a:r>
              <a:rPr lang="uk-UA" sz="2800" dirty="0"/>
              <a:t>Теорії ПІІ</a:t>
            </a:r>
            <a:endParaRPr lang="ru-UA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BBA0AA-8F71-44FE-B97F-3743D68A0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556" y="1952978"/>
            <a:ext cx="11182426" cy="4143022"/>
          </a:xfrm>
        </p:spPr>
        <p:txBody>
          <a:bodyPr/>
          <a:lstStyle/>
          <a:p>
            <a:r>
              <a:rPr lang="uk-UA" sz="2000" dirty="0"/>
              <a:t>У 1960 р. американський економіст У. </a:t>
            </a:r>
            <a:r>
              <a:rPr lang="uk-UA" sz="2000" dirty="0" err="1"/>
              <a:t>Ростоу</a:t>
            </a:r>
            <a:r>
              <a:rPr lang="uk-UA" sz="2000" dirty="0"/>
              <a:t>, який пропонує «лінійну модель стадій зростання» - «розвиток» є прямим похідним від «економічного зростання», що активно стимулюється національними і іноземними інвестиціями </a:t>
            </a:r>
          </a:p>
          <a:p>
            <a:r>
              <a:rPr lang="uk-UA" sz="2000" dirty="0"/>
              <a:t>моделі «великого (інвестиційного) поштовху» (П. </a:t>
            </a:r>
            <a:r>
              <a:rPr lang="uk-UA" sz="2000" dirty="0" err="1"/>
              <a:t>Розенштейн-Родан</a:t>
            </a:r>
            <a:r>
              <a:rPr lang="uk-UA" sz="2000" dirty="0"/>
              <a:t>, К. </a:t>
            </a:r>
            <a:r>
              <a:rPr lang="uk-UA" sz="2000" dirty="0" err="1"/>
              <a:t>Мандельблаум</a:t>
            </a:r>
            <a:r>
              <a:rPr lang="uk-UA" sz="2000" dirty="0"/>
              <a:t>, Р. </a:t>
            </a:r>
            <a:r>
              <a:rPr lang="uk-UA" sz="2000" dirty="0" err="1"/>
              <a:t>Нурксе</a:t>
            </a:r>
            <a:r>
              <a:rPr lang="uk-UA" sz="2000" dirty="0"/>
              <a:t>) - «країни периферії» не можуть подолати економічну відсталість, спираючись тільки на ендогенні фактори, оскільки їх економіки в силу певних умов потрапляють у замкнене, «порочне коло бідності».</a:t>
            </a:r>
          </a:p>
        </p:txBody>
      </p:sp>
    </p:spTree>
    <p:extLst>
      <p:ext uri="{BB962C8B-B14F-4D97-AF65-F5344CB8AC3E}">
        <p14:creationId xmlns:p14="http://schemas.microsoft.com/office/powerpoint/2010/main" val="131013770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919B9-DB58-4CEB-A85C-F01B05EEE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ctr">
            <a:normAutofit/>
          </a:bodyPr>
          <a:lstStyle/>
          <a:p>
            <a:pPr>
              <a:defRPr/>
            </a:pPr>
            <a:r>
              <a:rPr lang="uk-UA" dirty="0" err="1"/>
              <a:t>Взаємозаліжність</a:t>
            </a:r>
            <a:r>
              <a:rPr lang="uk-UA" dirty="0"/>
              <a:t> МТ та МРФВ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BD419-352E-49AA-9BD0-801341BEF0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23256"/>
            <a:ext cx="6213557" cy="3268980"/>
          </a:xfrm>
        </p:spPr>
        <p:txBody>
          <a:bodyPr wrap="square" anchor="t">
            <a:normAutofit fontScale="92500"/>
          </a:bodyPr>
          <a:lstStyle/>
          <a:p>
            <a:pPr>
              <a:lnSpc>
                <a:spcPct val="90000"/>
              </a:lnSpc>
              <a:defRPr/>
            </a:pPr>
            <a:r>
              <a:rPr lang="uk-UA" sz="2200" dirty="0"/>
              <a:t>МРФВ заміщує МТ  -  при різному забезпеченості країн факторами виробництва. </a:t>
            </a:r>
          </a:p>
          <a:p>
            <a:pPr>
              <a:lnSpc>
                <a:spcPct val="90000"/>
              </a:lnSpc>
              <a:defRPr/>
            </a:pPr>
            <a:r>
              <a:rPr lang="uk-UA" sz="2200" dirty="0"/>
              <a:t>МРФВ доповнює МТ  - в основі МТ знаходяться інші причини, ніж відмінність у забезпеченні факторами виробництва. </a:t>
            </a:r>
          </a:p>
          <a:p>
            <a:pPr>
              <a:lnSpc>
                <a:spcPct val="90000"/>
              </a:lnSpc>
              <a:defRPr/>
            </a:pPr>
            <a:r>
              <a:rPr lang="uk-UA" sz="2200" dirty="0"/>
              <a:t>МРФВ заміщує міжгалузеву торгівлю та доповнює внутрішньогалузеву торгівлю в умовах великих відмінностей у забезпеченості факторами виробництва. </a:t>
            </a:r>
          </a:p>
        </p:txBody>
      </p:sp>
      <p:pic>
        <p:nvPicPr>
          <p:cNvPr id="22532" name="Picture 3">
            <a:extLst>
              <a:ext uri="{FF2B5EF4-FFF2-40B4-BE49-F238E27FC236}">
                <a16:creationId xmlns:a16="http://schemas.microsoft.com/office/drawing/2014/main" id="{A9CAFC88-8FC8-4067-B684-58969794FA8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0" y="2684413"/>
            <a:ext cx="4645025" cy="2108300"/>
          </a:xfrm>
          <a:noFill/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9B84B4-6639-4047-A169-4019FF83D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643" y="955342"/>
            <a:ext cx="11180233" cy="696036"/>
          </a:xfrm>
        </p:spPr>
        <p:txBody>
          <a:bodyPr/>
          <a:lstStyle/>
          <a:p>
            <a:r>
              <a:rPr lang="ru-RU" sz="3200" dirty="0" err="1"/>
              <a:t>Теорія</a:t>
            </a:r>
            <a:r>
              <a:rPr lang="ru-RU" sz="3200" dirty="0"/>
              <a:t> </a:t>
            </a:r>
            <a:r>
              <a:rPr lang="ru-RU" sz="3200" dirty="0" err="1"/>
              <a:t>інвестиційного</a:t>
            </a:r>
            <a:r>
              <a:rPr lang="ru-RU" sz="3200" dirty="0"/>
              <a:t> шляху </a:t>
            </a:r>
            <a:r>
              <a:rPr lang="ru-RU" sz="3200" dirty="0" err="1"/>
              <a:t>розвитку</a:t>
            </a:r>
            <a:r>
              <a:rPr lang="ru-RU" sz="3200" dirty="0"/>
              <a:t> </a:t>
            </a:r>
            <a:endParaRPr lang="ru-UA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440C33-2B5C-46F3-BE3C-F068F5CF7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04" y="2293412"/>
            <a:ext cx="11941791" cy="2261991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000" dirty="0" err="1"/>
              <a:t>Автори</a:t>
            </a:r>
            <a:r>
              <a:rPr lang="ru-RU" sz="2000" dirty="0"/>
              <a:t> Дж. </a:t>
            </a:r>
            <a:r>
              <a:rPr lang="ru-RU" sz="2000" dirty="0" err="1"/>
              <a:t>Даннінг</a:t>
            </a:r>
            <a:r>
              <a:rPr lang="ru-RU" sz="2000" dirty="0"/>
              <a:t> та Р. </a:t>
            </a:r>
            <a:r>
              <a:rPr lang="ru-RU" sz="2000" dirty="0" err="1"/>
              <a:t>Нарул</a:t>
            </a:r>
            <a:r>
              <a:rPr lang="ru-RU" sz="2000" dirty="0"/>
              <a:t>, </a:t>
            </a:r>
            <a:r>
              <a:rPr lang="ru-RU" sz="2000" dirty="0" err="1"/>
              <a:t>використовують</a:t>
            </a:r>
            <a:r>
              <a:rPr lang="ru-RU" sz="2000" dirty="0"/>
              <a:t> модель  </a:t>
            </a:r>
            <a:r>
              <a:rPr lang="en-GB" sz="2000" dirty="0"/>
              <a:t>OLI (Ownership - Location - Internalization advantages) </a:t>
            </a:r>
            <a:r>
              <a:rPr lang="uk-UA" sz="2000" dirty="0"/>
              <a:t>, в</a:t>
            </a:r>
            <a:r>
              <a:rPr lang="ru-RU" sz="2000" dirty="0" err="1"/>
              <a:t>окремлюють</a:t>
            </a:r>
            <a:r>
              <a:rPr lang="ru-RU" sz="2000" dirty="0"/>
              <a:t>  5 </a:t>
            </a:r>
            <a:r>
              <a:rPr lang="ru-RU" sz="2000" dirty="0" err="1"/>
              <a:t>стадій</a:t>
            </a:r>
            <a:r>
              <a:rPr lang="ru-RU" sz="2000" dirty="0"/>
              <a:t> </a:t>
            </a:r>
            <a:r>
              <a:rPr lang="ru-RU" sz="2000" dirty="0" err="1"/>
              <a:t>розвитку</a:t>
            </a:r>
            <a:r>
              <a:rPr lang="ru-RU" sz="2000" dirty="0"/>
              <a:t>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/>
              <a:t>1. </a:t>
            </a:r>
            <a:r>
              <a:rPr lang="ru-RU" sz="2000" cap="none" dirty="0" err="1"/>
              <a:t>Низькі</a:t>
            </a:r>
            <a:r>
              <a:rPr lang="ru-RU" sz="2000" cap="none" dirty="0"/>
              <a:t> </a:t>
            </a:r>
            <a:r>
              <a:rPr lang="ru-RU" sz="2000" cap="none" dirty="0" err="1"/>
              <a:t>переваги</a:t>
            </a:r>
            <a:r>
              <a:rPr lang="ru-RU" sz="2000" cap="none" dirty="0"/>
              <a:t> </a:t>
            </a:r>
            <a:r>
              <a:rPr lang="ru-RU" sz="2000" cap="none" dirty="0" err="1"/>
              <a:t>країни</a:t>
            </a:r>
            <a:r>
              <a:rPr lang="ru-RU" sz="2000" cap="none" dirty="0"/>
              <a:t> для </a:t>
            </a:r>
            <a:r>
              <a:rPr lang="ru-RU" sz="2000" cap="none" dirty="0" err="1"/>
              <a:t>залучення</a:t>
            </a:r>
            <a:r>
              <a:rPr lang="ru-RU" sz="2000" cap="none" dirty="0"/>
              <a:t> ПІІ,  </a:t>
            </a:r>
            <a:r>
              <a:rPr lang="ru-RU" sz="2000" cap="none" dirty="0" err="1"/>
              <a:t>крім</a:t>
            </a:r>
            <a:r>
              <a:rPr lang="ru-RU" sz="2000" cap="none" dirty="0"/>
              <a:t> </a:t>
            </a:r>
            <a:r>
              <a:rPr lang="ru-RU" sz="2000" cap="none" dirty="0" err="1"/>
              <a:t>природні</a:t>
            </a:r>
            <a:r>
              <a:rPr lang="ru-RU" cap="none" dirty="0" err="1"/>
              <a:t>х</a:t>
            </a:r>
            <a:r>
              <a:rPr lang="ru-RU" cap="none" dirty="0"/>
              <a:t> </a:t>
            </a:r>
            <a:r>
              <a:rPr lang="ru-RU" sz="2000" cap="none" dirty="0" err="1"/>
              <a:t>ресурсів</a:t>
            </a:r>
            <a:r>
              <a:rPr lang="ru-RU" sz="2000" cap="none" dirty="0"/>
              <a:t>. </a:t>
            </a:r>
            <a:r>
              <a:rPr lang="ru-RU" sz="2000" cap="none" dirty="0" err="1"/>
              <a:t>Країна</a:t>
            </a:r>
            <a:r>
              <a:rPr lang="ru-RU" sz="2000" cap="none" dirty="0"/>
              <a:t> не </a:t>
            </a:r>
            <a:r>
              <a:rPr lang="ru-RU" sz="2000" cap="none" dirty="0" err="1"/>
              <a:t>експортує</a:t>
            </a:r>
            <a:r>
              <a:rPr lang="ru-RU" sz="2000" cap="none" dirty="0"/>
              <a:t> ПІІ.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cap="none" dirty="0"/>
              <a:t>2.  </a:t>
            </a:r>
            <a:r>
              <a:rPr lang="ru-RU" sz="2000" cap="none" dirty="0" err="1"/>
              <a:t>Зростання</a:t>
            </a:r>
            <a:r>
              <a:rPr lang="ru-RU" sz="2000" cap="none" dirty="0"/>
              <a:t> </a:t>
            </a:r>
            <a:r>
              <a:rPr lang="ru-RU" sz="2000" cap="none" dirty="0" err="1"/>
              <a:t>імпорту</a:t>
            </a:r>
            <a:r>
              <a:rPr lang="ru-RU" sz="2000" cap="none" dirty="0"/>
              <a:t> ПІІ  у </a:t>
            </a:r>
            <a:r>
              <a:rPr lang="ru-RU" sz="2000" cap="none" dirty="0" err="1"/>
              <a:t>трудомісткі</a:t>
            </a:r>
            <a:r>
              <a:rPr lang="ru-RU" sz="2000" cap="none" dirty="0"/>
              <a:t> та </a:t>
            </a:r>
            <a:r>
              <a:rPr lang="ru-RU" sz="2000" cap="none" dirty="0" err="1"/>
              <a:t>видобувні</a:t>
            </a:r>
            <a:r>
              <a:rPr lang="ru-RU" sz="2000" cap="none" dirty="0"/>
              <a:t> </a:t>
            </a:r>
            <a:r>
              <a:rPr lang="ru-RU" sz="2000" cap="none" dirty="0" err="1"/>
              <a:t>галузі</a:t>
            </a:r>
            <a:r>
              <a:rPr lang="ru-RU" sz="2000" cap="none" dirty="0"/>
              <a:t>, </a:t>
            </a:r>
            <a:r>
              <a:rPr lang="ru-RU" sz="2000" cap="none" dirty="0" err="1"/>
              <a:t>легку</a:t>
            </a:r>
            <a:r>
              <a:rPr lang="ru-RU" sz="2000" cap="none" dirty="0"/>
              <a:t> </a:t>
            </a:r>
            <a:r>
              <a:rPr lang="ru-RU" sz="2000" cap="none" dirty="0" err="1"/>
              <a:t>промисловість</a:t>
            </a:r>
            <a:r>
              <a:rPr lang="ru-RU" sz="2000" cap="none" dirty="0"/>
              <a:t>. </a:t>
            </a:r>
            <a:r>
              <a:rPr lang="ru-RU" sz="2000" cap="none" dirty="0" err="1"/>
              <a:t>Конкурентні</a:t>
            </a:r>
            <a:r>
              <a:rPr lang="ru-RU" sz="2000" cap="none" dirty="0"/>
              <a:t> </a:t>
            </a:r>
            <a:r>
              <a:rPr lang="ru-RU" sz="2000" cap="none" dirty="0" err="1"/>
              <a:t>переваги</a:t>
            </a:r>
            <a:r>
              <a:rPr lang="ru-RU" sz="2000" cap="none" dirty="0"/>
              <a:t> </a:t>
            </a:r>
            <a:r>
              <a:rPr lang="ru-RU" sz="2000" cap="none" dirty="0" err="1"/>
              <a:t>створюються</a:t>
            </a:r>
            <a:r>
              <a:rPr lang="ru-RU" sz="2000" cap="none" dirty="0"/>
              <a:t> </a:t>
            </a:r>
            <a:r>
              <a:rPr lang="ru-RU" sz="2000" cap="none" dirty="0" err="1"/>
              <a:t>завдяки</a:t>
            </a:r>
            <a:r>
              <a:rPr lang="ru-RU" sz="2000" cap="none" dirty="0"/>
              <a:t> </a:t>
            </a:r>
            <a:r>
              <a:rPr lang="ru-RU" sz="2000" cap="none" dirty="0" err="1"/>
              <a:t>формуванню</a:t>
            </a:r>
            <a:r>
              <a:rPr lang="ru-RU" sz="2000" cap="none" dirty="0"/>
              <a:t> кластеру </a:t>
            </a:r>
            <a:r>
              <a:rPr lang="ru-RU" sz="2000" cap="none" dirty="0" err="1"/>
              <a:t>галузей</a:t>
            </a:r>
            <a:r>
              <a:rPr lang="ru-RU" sz="2000" cap="none" dirty="0"/>
              <a:t> </a:t>
            </a:r>
            <a:r>
              <a:rPr lang="ru-RU" sz="2000" cap="none" dirty="0" err="1"/>
              <a:t>навколо</a:t>
            </a:r>
            <a:r>
              <a:rPr lang="ru-RU" sz="2000" cap="none" dirty="0"/>
              <a:t> </a:t>
            </a:r>
            <a:r>
              <a:rPr lang="ru-RU" sz="2000" cap="none" dirty="0" err="1"/>
              <a:t>сировинного</a:t>
            </a:r>
            <a:r>
              <a:rPr lang="ru-RU" sz="2000" cap="none" dirty="0"/>
              <a:t> сектора. </a:t>
            </a:r>
            <a:r>
              <a:rPr lang="ru-RU" sz="2000" cap="none" dirty="0" err="1"/>
              <a:t>Виникає</a:t>
            </a:r>
            <a:r>
              <a:rPr lang="ru-RU" sz="2000" cap="none" dirty="0"/>
              <a:t> </a:t>
            </a:r>
            <a:r>
              <a:rPr lang="ru-RU" sz="2000" cap="none" dirty="0" err="1"/>
              <a:t>експорт</a:t>
            </a:r>
            <a:r>
              <a:rPr lang="ru-RU" sz="2000" cap="none" dirty="0"/>
              <a:t> ПІІ на </a:t>
            </a:r>
            <a:r>
              <a:rPr lang="ru-RU" sz="2000" cap="none" dirty="0" err="1"/>
              <a:t>основі</a:t>
            </a:r>
            <a:r>
              <a:rPr lang="ru-RU" sz="2000" cap="none" dirty="0"/>
              <a:t> </a:t>
            </a:r>
            <a:r>
              <a:rPr lang="ru-RU" sz="2000" cap="none" dirty="0" err="1"/>
              <a:t>стимулюючих</a:t>
            </a:r>
            <a:r>
              <a:rPr lang="ru-RU" sz="2000" cap="none" dirty="0"/>
              <a:t> </a:t>
            </a:r>
            <a:r>
              <a:rPr lang="ru-RU" sz="2000" cap="none" dirty="0" err="1"/>
              <a:t>заходів</a:t>
            </a:r>
            <a:r>
              <a:rPr lang="ru-RU" sz="2000" cap="none" dirty="0"/>
              <a:t> </a:t>
            </a:r>
            <a:r>
              <a:rPr lang="ru-RU" sz="2000" cap="none" dirty="0" err="1"/>
              <a:t>із</a:t>
            </a:r>
            <a:r>
              <a:rPr lang="ru-RU" sz="2000" cap="none" dirty="0"/>
              <a:t> боку </a:t>
            </a:r>
            <a:r>
              <a:rPr lang="ru-RU" sz="2000" cap="none" dirty="0" err="1"/>
              <a:t>держави</a:t>
            </a:r>
            <a:r>
              <a:rPr lang="ru-RU" sz="2000" cap="non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3951514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A2DB0538-5F4D-39ED-CF39-16DE744F5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423" y="2009422"/>
            <a:ext cx="11380715" cy="463408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000" cap="none" dirty="0"/>
              <a:t>3. </a:t>
            </a:r>
            <a:r>
              <a:rPr lang="ru-RU" sz="2000" cap="none" dirty="0" err="1"/>
              <a:t>Зниження</a:t>
            </a:r>
            <a:r>
              <a:rPr lang="ru-RU" sz="2000" cap="none" dirty="0"/>
              <a:t> </a:t>
            </a:r>
            <a:r>
              <a:rPr lang="ru-RU" sz="2000" cap="none" dirty="0" err="1"/>
              <a:t>темпів</a:t>
            </a:r>
            <a:r>
              <a:rPr lang="ru-RU" sz="2000" cap="none" dirty="0"/>
              <a:t> </a:t>
            </a:r>
            <a:r>
              <a:rPr lang="ru-RU" sz="2000" cap="none" dirty="0" err="1"/>
              <a:t>зростання</a:t>
            </a:r>
            <a:r>
              <a:rPr lang="ru-RU" sz="2000" cap="none" dirty="0"/>
              <a:t> </a:t>
            </a:r>
            <a:r>
              <a:rPr lang="ru-RU" sz="2000" cap="none" dirty="0" err="1"/>
              <a:t>імпорту</a:t>
            </a:r>
            <a:r>
              <a:rPr lang="ru-RU" sz="2000" cap="none" dirty="0"/>
              <a:t> ПІІ та </a:t>
            </a:r>
            <a:r>
              <a:rPr lang="ru-RU" sz="2000" cap="none" dirty="0" err="1"/>
              <a:t>зростання</a:t>
            </a:r>
            <a:r>
              <a:rPr lang="ru-RU" sz="2000" cap="none" dirty="0"/>
              <a:t> </a:t>
            </a:r>
            <a:r>
              <a:rPr lang="ru-RU" sz="2000" cap="none" dirty="0" err="1"/>
              <a:t>темпів</a:t>
            </a:r>
            <a:r>
              <a:rPr lang="ru-RU" sz="2000" cap="none" dirty="0"/>
              <a:t> </a:t>
            </a:r>
            <a:r>
              <a:rPr lang="ru-RU" sz="2000" cap="none" dirty="0" err="1"/>
              <a:t>експорту</a:t>
            </a:r>
            <a:r>
              <a:rPr lang="ru-RU" sz="2000" cap="none" dirty="0"/>
              <a:t>. </a:t>
            </a:r>
            <a:r>
              <a:rPr lang="ru-RU" sz="2000" cap="none" dirty="0" err="1"/>
              <a:t>Технологічні</a:t>
            </a:r>
            <a:r>
              <a:rPr lang="ru-RU" sz="2000" cap="none" dirty="0"/>
              <a:t> </a:t>
            </a:r>
            <a:r>
              <a:rPr lang="ru-RU" sz="2000" cap="none" dirty="0" err="1"/>
              <a:t>ресурси</a:t>
            </a:r>
            <a:r>
              <a:rPr lang="ru-RU" sz="2000" cap="none" dirty="0"/>
              <a:t> </a:t>
            </a:r>
            <a:r>
              <a:rPr lang="ru-RU" sz="2000" cap="none" dirty="0" err="1"/>
              <a:t>країни</a:t>
            </a:r>
            <a:r>
              <a:rPr lang="ru-RU" sz="2000" cap="none" dirty="0"/>
              <a:t> </a:t>
            </a:r>
            <a:r>
              <a:rPr lang="ru-RU" sz="2000" cap="none" dirty="0" err="1"/>
              <a:t>зосереджуються</a:t>
            </a:r>
            <a:r>
              <a:rPr lang="ru-RU" sz="2000" cap="none" dirty="0"/>
              <a:t> у  </a:t>
            </a:r>
            <a:r>
              <a:rPr lang="ru-RU" sz="2000" cap="none" dirty="0" err="1"/>
              <a:t>виробництві</a:t>
            </a:r>
            <a:r>
              <a:rPr lang="ru-RU" sz="2000" cap="none" dirty="0"/>
              <a:t> </a:t>
            </a:r>
            <a:r>
              <a:rPr lang="ru-RU" sz="2000" cap="none" dirty="0" err="1"/>
              <a:t>стандартної</a:t>
            </a:r>
            <a:r>
              <a:rPr lang="ru-RU" sz="2000" cap="none" dirty="0"/>
              <a:t> </a:t>
            </a:r>
            <a:r>
              <a:rPr lang="ru-RU" sz="2000" cap="none" dirty="0" err="1"/>
              <a:t>продукції</a:t>
            </a:r>
            <a:r>
              <a:rPr lang="ru-RU" sz="2000" cap="none" dirty="0"/>
              <a:t>. </a:t>
            </a:r>
            <a:r>
              <a:rPr lang="ru-RU" sz="2000" cap="none" dirty="0" err="1"/>
              <a:t>Зростає</a:t>
            </a:r>
            <a:r>
              <a:rPr lang="ru-RU" sz="2000" cap="none" dirty="0"/>
              <a:t> попит на </a:t>
            </a:r>
            <a:r>
              <a:rPr lang="ru-RU" sz="2000" cap="none" dirty="0" err="1"/>
              <a:t>якісну</a:t>
            </a:r>
            <a:r>
              <a:rPr lang="ru-RU" sz="2000" cap="none" dirty="0"/>
              <a:t> </a:t>
            </a:r>
            <a:r>
              <a:rPr lang="ru-RU" sz="2000" cap="none" dirty="0" err="1"/>
              <a:t>продукцію</a:t>
            </a:r>
            <a:r>
              <a:rPr lang="ru-RU" sz="2000" cap="none" dirty="0"/>
              <a:t> і </a:t>
            </a:r>
            <a:r>
              <a:rPr lang="ru-RU" sz="2000" cap="none" dirty="0" err="1"/>
              <a:t>знижуються</a:t>
            </a:r>
            <a:r>
              <a:rPr lang="ru-RU" sz="2000" cap="none" dirty="0"/>
              <a:t> </a:t>
            </a:r>
            <a:r>
              <a:rPr lang="ru-RU" sz="2000" cap="none" dirty="0" err="1"/>
              <a:t>конкурентні</a:t>
            </a:r>
            <a:r>
              <a:rPr lang="ru-RU" sz="2000" cap="none" dirty="0"/>
              <a:t> </a:t>
            </a:r>
            <a:r>
              <a:rPr lang="ru-RU" sz="2000" cap="none" dirty="0" err="1"/>
              <a:t>переваги</a:t>
            </a:r>
            <a:r>
              <a:rPr lang="ru-RU" sz="2000" cap="none" dirty="0"/>
              <a:t> у </a:t>
            </a:r>
            <a:r>
              <a:rPr lang="ru-RU" sz="2000" cap="none" dirty="0" err="1"/>
              <a:t>трудомістких</a:t>
            </a:r>
            <a:r>
              <a:rPr lang="ru-RU" sz="2000" cap="none" dirty="0"/>
              <a:t> </a:t>
            </a:r>
            <a:r>
              <a:rPr lang="ru-RU" sz="2000" cap="none" dirty="0" err="1"/>
              <a:t>галузях</a:t>
            </a:r>
            <a:r>
              <a:rPr lang="ru-RU" sz="2000" cap="none" dirty="0"/>
              <a:t>. </a:t>
            </a:r>
            <a:r>
              <a:rPr lang="ru-RU" sz="2000" cap="none" dirty="0" err="1"/>
              <a:t>Експорт</a:t>
            </a:r>
            <a:r>
              <a:rPr lang="ru-RU" sz="2000" cap="none" dirty="0"/>
              <a:t> ПІІ </a:t>
            </a:r>
            <a:r>
              <a:rPr lang="ru-RU" sz="2000" cap="none" dirty="0" err="1"/>
              <a:t>йде</a:t>
            </a:r>
            <a:r>
              <a:rPr lang="ru-RU" sz="2000" cap="none" dirty="0"/>
              <a:t> до </a:t>
            </a:r>
            <a:r>
              <a:rPr lang="ru-RU" sz="2000" cap="none" dirty="0" err="1"/>
              <a:t>країн</a:t>
            </a:r>
            <a:r>
              <a:rPr lang="ru-RU" sz="2000" cap="none" dirty="0"/>
              <a:t>, </a:t>
            </a:r>
            <a:r>
              <a:rPr lang="ru-RU" sz="2000" cap="none" dirty="0" err="1"/>
              <a:t>що</a:t>
            </a:r>
            <a:r>
              <a:rPr lang="ru-RU" sz="2000" cap="none" dirty="0"/>
              <a:t> є на </a:t>
            </a:r>
            <a:r>
              <a:rPr lang="ru-RU" sz="2000" cap="none" dirty="0" err="1"/>
              <a:t>нижчих</a:t>
            </a:r>
            <a:r>
              <a:rPr lang="ru-RU" sz="2000" cap="none" dirty="0"/>
              <a:t> </a:t>
            </a:r>
            <a:r>
              <a:rPr lang="ru-RU" sz="2000" cap="none" dirty="0" err="1"/>
              <a:t>стадіях</a:t>
            </a:r>
            <a:r>
              <a:rPr lang="ru-RU" sz="2000" cap="none" dirty="0"/>
              <a:t> </a:t>
            </a:r>
            <a:r>
              <a:rPr lang="ru-RU" sz="2000" cap="none" dirty="0" err="1"/>
              <a:t>розвитку</a:t>
            </a:r>
            <a:endParaRPr lang="ru-RU" sz="2000" cap="none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sz="2000" cap="none" dirty="0"/>
              <a:t>4. </a:t>
            </a:r>
            <a:r>
              <a:rPr lang="ru-RU" sz="2000" cap="none" dirty="0" err="1"/>
              <a:t>Накопичені</a:t>
            </a:r>
            <a:r>
              <a:rPr lang="ru-RU" sz="2000" cap="none" dirty="0"/>
              <a:t> </a:t>
            </a:r>
            <a:r>
              <a:rPr lang="ru-RU" sz="2000" cap="none" dirty="0" err="1"/>
              <a:t>інвестиції</a:t>
            </a:r>
            <a:r>
              <a:rPr lang="ru-RU" sz="2000" cap="none" dirty="0"/>
              <a:t>  </a:t>
            </a:r>
            <a:r>
              <a:rPr lang="ru-RU" sz="2000" cap="none" dirty="0" err="1"/>
              <a:t>перевищують</a:t>
            </a:r>
            <a:r>
              <a:rPr lang="ru-RU" sz="2000" cap="none" dirty="0"/>
              <a:t> </a:t>
            </a:r>
            <a:r>
              <a:rPr lang="ru-RU" sz="2000" cap="none" dirty="0" err="1"/>
              <a:t>рівні</a:t>
            </a:r>
            <a:r>
              <a:rPr lang="ru-RU" sz="2000" cap="none" dirty="0"/>
              <a:t> </a:t>
            </a:r>
            <a:r>
              <a:rPr lang="ru-RU" sz="2000" cap="none" dirty="0" err="1"/>
              <a:t>іноземним</a:t>
            </a:r>
            <a:r>
              <a:rPr lang="ru-RU" sz="2000" cap="none" dirty="0"/>
              <a:t> </a:t>
            </a:r>
            <a:r>
              <a:rPr lang="ru-RU" sz="2000" cap="none" dirty="0" err="1"/>
              <a:t>інвестиціям</a:t>
            </a:r>
            <a:r>
              <a:rPr lang="ru-RU" sz="2000" cap="none" dirty="0"/>
              <a:t> у </a:t>
            </a:r>
            <a:r>
              <a:rPr lang="ru-RU" sz="2000" cap="none" dirty="0" err="1"/>
              <a:t>країні</a:t>
            </a:r>
            <a:r>
              <a:rPr lang="ru-RU" sz="2000" cap="none" dirty="0"/>
              <a:t>. </a:t>
            </a:r>
            <a:r>
              <a:rPr lang="ru-RU" sz="2000" cap="none" dirty="0" err="1"/>
              <a:t>Експорт</a:t>
            </a:r>
            <a:r>
              <a:rPr lang="ru-RU" sz="2000" cap="none" dirty="0"/>
              <a:t> </a:t>
            </a:r>
            <a:r>
              <a:rPr lang="ru-RU" sz="2000" cap="none" dirty="0" err="1"/>
              <a:t>капіталу</a:t>
            </a:r>
            <a:r>
              <a:rPr lang="ru-RU" sz="2000" cap="none" dirty="0"/>
              <a:t> </a:t>
            </a:r>
            <a:r>
              <a:rPr lang="ru-RU" sz="2000" cap="none" dirty="0" err="1"/>
              <a:t>зростає</a:t>
            </a:r>
            <a:r>
              <a:rPr lang="ru-RU" sz="2000" cap="none" dirty="0"/>
              <a:t>. </a:t>
            </a:r>
            <a:r>
              <a:rPr lang="ru-RU" sz="2000" cap="none" dirty="0" err="1"/>
              <a:t>Місцеві</a:t>
            </a:r>
            <a:r>
              <a:rPr lang="ru-RU" sz="2000" cap="none" dirty="0"/>
              <a:t> </a:t>
            </a:r>
            <a:r>
              <a:rPr lang="ru-RU" sz="2000" cap="none" dirty="0" err="1"/>
              <a:t>фірми</a:t>
            </a:r>
            <a:r>
              <a:rPr lang="ru-RU" sz="2000" cap="none" dirty="0"/>
              <a:t> </a:t>
            </a:r>
            <a:r>
              <a:rPr lang="ru-RU" sz="2000" cap="none" dirty="0" err="1"/>
              <a:t>ефективно</a:t>
            </a:r>
            <a:r>
              <a:rPr lang="ru-RU" sz="2000" cap="none" dirty="0"/>
              <a:t> </a:t>
            </a:r>
            <a:r>
              <a:rPr lang="ru-RU" sz="2000" cap="none" dirty="0" err="1"/>
              <a:t>конкурують</a:t>
            </a:r>
            <a:r>
              <a:rPr lang="ru-RU" sz="2000" cap="none" dirty="0"/>
              <a:t> з </a:t>
            </a:r>
            <a:r>
              <a:rPr lang="ru-RU" sz="2000" cap="none" dirty="0" err="1"/>
              <a:t>іноземними</a:t>
            </a:r>
            <a:r>
              <a:rPr lang="ru-RU" sz="2000" cap="none" dirty="0"/>
              <a:t> на </a:t>
            </a:r>
            <a:r>
              <a:rPr lang="ru-RU" sz="2000" cap="none" dirty="0" err="1"/>
              <a:t>внутрішніх</a:t>
            </a:r>
            <a:r>
              <a:rPr lang="ru-RU" sz="2000" cap="none" dirty="0"/>
              <a:t> та </a:t>
            </a:r>
            <a:r>
              <a:rPr lang="ru-RU" sz="2000" cap="none" dirty="0" err="1"/>
              <a:t>зарубіжних</a:t>
            </a:r>
            <a:r>
              <a:rPr lang="ru-RU" sz="2000" cap="none" dirty="0"/>
              <a:t>  </a:t>
            </a:r>
            <a:r>
              <a:rPr lang="ru-RU" sz="2000" cap="none" dirty="0" err="1"/>
              <a:t>ринків</a:t>
            </a:r>
            <a:r>
              <a:rPr lang="ru-RU" sz="2000" cap="none" dirty="0"/>
              <a:t>. </a:t>
            </a:r>
            <a:r>
              <a:rPr lang="ru-RU" sz="2000" cap="none" dirty="0" err="1"/>
              <a:t>Конкурентні</a:t>
            </a:r>
            <a:r>
              <a:rPr lang="ru-RU" sz="2000" cap="none" dirty="0"/>
              <a:t> </a:t>
            </a:r>
            <a:r>
              <a:rPr lang="ru-RU" sz="2000" cap="none" dirty="0" err="1"/>
              <a:t>переваги</a:t>
            </a:r>
            <a:r>
              <a:rPr lang="ru-RU" sz="2000" cap="none" dirty="0"/>
              <a:t> </a:t>
            </a:r>
            <a:r>
              <a:rPr lang="ru-RU" sz="2000" cap="none" dirty="0" err="1"/>
              <a:t>країни</a:t>
            </a:r>
            <a:r>
              <a:rPr lang="ru-RU" sz="2000" cap="none" dirty="0"/>
              <a:t> </a:t>
            </a:r>
            <a:r>
              <a:rPr lang="ru-RU" sz="2000" cap="none" dirty="0" err="1"/>
              <a:t>майже</a:t>
            </a:r>
            <a:r>
              <a:rPr lang="ru-RU" sz="2000" cap="none" dirty="0"/>
              <a:t> </a:t>
            </a:r>
            <a:r>
              <a:rPr lang="ru-RU" sz="2000" cap="none" dirty="0" err="1"/>
              <a:t>повністю</a:t>
            </a:r>
            <a:r>
              <a:rPr lang="ru-RU" sz="2000" cap="none" dirty="0"/>
              <a:t> </a:t>
            </a:r>
            <a:r>
              <a:rPr lang="ru-RU" sz="2000" cap="none" dirty="0" err="1"/>
              <a:t>базуються</a:t>
            </a:r>
            <a:r>
              <a:rPr lang="ru-RU" sz="2000" cap="none" dirty="0"/>
              <a:t> на </a:t>
            </a:r>
            <a:r>
              <a:rPr lang="ru-RU" sz="2000" cap="none" dirty="0" err="1"/>
              <a:t>нових</a:t>
            </a:r>
            <a:r>
              <a:rPr lang="ru-RU" sz="2000" cap="none" dirty="0"/>
              <a:t> </a:t>
            </a:r>
            <a:r>
              <a:rPr lang="ru-RU" sz="2000" cap="none" dirty="0" err="1"/>
              <a:t>технологіях</a:t>
            </a:r>
            <a:r>
              <a:rPr lang="ru-RU" sz="2000" cap="none" dirty="0"/>
              <a:t>. </a:t>
            </a:r>
            <a:r>
              <a:rPr lang="ru-RU" sz="2000" cap="none" dirty="0" err="1"/>
              <a:t>Імпорт</a:t>
            </a:r>
            <a:r>
              <a:rPr lang="ru-RU" sz="2000" cap="none" dirty="0"/>
              <a:t> </a:t>
            </a:r>
            <a:r>
              <a:rPr lang="ru-RU" sz="2000" cap="none" dirty="0" err="1"/>
              <a:t>капіталу</a:t>
            </a:r>
            <a:r>
              <a:rPr lang="ru-RU" sz="2000" cap="none" dirty="0"/>
              <a:t> </a:t>
            </a:r>
            <a:r>
              <a:rPr lang="ru-RU" sz="2000" cap="none" dirty="0" err="1"/>
              <a:t>спрямований</a:t>
            </a:r>
            <a:r>
              <a:rPr lang="ru-RU" sz="2000" cap="none" dirty="0"/>
              <a:t> на </a:t>
            </a:r>
            <a:r>
              <a:rPr lang="ru-RU" sz="2000" cap="none" dirty="0" err="1"/>
              <a:t>пошук</a:t>
            </a:r>
            <a:r>
              <a:rPr lang="ru-RU" sz="2000" cap="none" dirty="0"/>
              <a:t> </a:t>
            </a:r>
            <a:r>
              <a:rPr lang="ru-RU" sz="2000" cap="none" dirty="0" err="1"/>
              <a:t>стратегічних</a:t>
            </a:r>
            <a:r>
              <a:rPr lang="ru-RU" sz="2000" cap="none" dirty="0"/>
              <a:t> </a:t>
            </a:r>
            <a:r>
              <a:rPr lang="ru-RU" sz="2000" cap="none" dirty="0" err="1"/>
              <a:t>активів</a:t>
            </a:r>
            <a:r>
              <a:rPr lang="ru-RU" sz="2000" cap="none" dirty="0"/>
              <a:t>. Держава </a:t>
            </a:r>
            <a:r>
              <a:rPr lang="ru-RU" sz="2000" cap="none" dirty="0" err="1"/>
              <a:t>забезпечує</a:t>
            </a:r>
            <a:r>
              <a:rPr lang="ru-RU" sz="2000" cap="none" dirty="0"/>
              <a:t> </a:t>
            </a:r>
            <a:r>
              <a:rPr lang="ru-RU" sz="2000" cap="none" dirty="0" err="1"/>
              <a:t>вільне</a:t>
            </a:r>
            <a:r>
              <a:rPr lang="ru-RU" sz="2000" cap="none" dirty="0"/>
              <a:t> </a:t>
            </a:r>
            <a:r>
              <a:rPr lang="ru-RU" sz="2000" cap="none" dirty="0" err="1"/>
              <a:t>функціонування</a:t>
            </a:r>
            <a:r>
              <a:rPr lang="ru-RU" sz="2000" cap="none" dirty="0"/>
              <a:t> </a:t>
            </a:r>
            <a:r>
              <a:rPr lang="ru-RU" sz="2000" cap="none" dirty="0" err="1"/>
              <a:t>ринків</a:t>
            </a:r>
            <a:r>
              <a:rPr lang="ru-RU" sz="2000" cap="none" dirty="0"/>
              <a:t> </a:t>
            </a:r>
            <a:r>
              <a:rPr lang="ru-RU" sz="2000" cap="none" dirty="0" err="1"/>
              <a:t>замість</a:t>
            </a:r>
            <a:r>
              <a:rPr lang="ru-RU" sz="2000" cap="none" dirty="0"/>
              <a:t> прямого </a:t>
            </a:r>
            <a:r>
              <a:rPr lang="ru-RU" sz="2000" cap="none" dirty="0" err="1"/>
              <a:t>втручання</a:t>
            </a:r>
            <a:r>
              <a:rPr lang="ru-RU" sz="2000" cap="none" dirty="0"/>
              <a:t> у </a:t>
            </a:r>
            <a:r>
              <a:rPr lang="ru-RU" sz="2000" cap="none" dirty="0" err="1"/>
              <a:t>економіку</a:t>
            </a:r>
            <a:r>
              <a:rPr lang="ru-RU" sz="2000" cap="none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cap="none" dirty="0"/>
              <a:t>5. </a:t>
            </a:r>
            <a:r>
              <a:rPr lang="ru-RU" sz="2000" cap="none" dirty="0" err="1"/>
              <a:t>Темпи</a:t>
            </a:r>
            <a:r>
              <a:rPr lang="ru-RU" sz="2000" cap="none" dirty="0"/>
              <a:t> </a:t>
            </a:r>
            <a:r>
              <a:rPr lang="ru-RU" sz="2000" cap="none" dirty="0" err="1"/>
              <a:t>зростання</a:t>
            </a:r>
            <a:r>
              <a:rPr lang="ru-RU" sz="2000" cap="none" dirty="0"/>
              <a:t> </a:t>
            </a:r>
            <a:r>
              <a:rPr lang="ru-RU" sz="2000" cap="none" dirty="0" err="1"/>
              <a:t>експорту</a:t>
            </a:r>
            <a:r>
              <a:rPr lang="ru-RU" sz="2000" cap="none" dirty="0"/>
              <a:t> та </a:t>
            </a:r>
            <a:r>
              <a:rPr lang="ru-RU" sz="2000" cap="none" dirty="0" err="1"/>
              <a:t>імпорту</a:t>
            </a:r>
            <a:r>
              <a:rPr lang="ru-RU" sz="2000" cap="none" dirty="0"/>
              <a:t> </a:t>
            </a:r>
            <a:r>
              <a:rPr lang="ru-RU" sz="2000" cap="none" dirty="0" err="1"/>
              <a:t>продовжують</a:t>
            </a:r>
            <a:r>
              <a:rPr lang="ru-RU" sz="2000" cap="none" dirty="0"/>
              <a:t> </a:t>
            </a:r>
            <a:r>
              <a:rPr lang="ru-RU" sz="2000" cap="none" dirty="0" err="1"/>
              <a:t>зростати</a:t>
            </a:r>
            <a:r>
              <a:rPr lang="ru-RU" sz="2000" cap="none" dirty="0"/>
              <a:t>. Рух  ПІІІ </a:t>
            </a:r>
            <a:r>
              <a:rPr lang="ru-RU" sz="2000" cap="none" dirty="0" err="1"/>
              <a:t>відбувається</a:t>
            </a:r>
            <a:r>
              <a:rPr lang="ru-RU" sz="2000" cap="none" dirty="0"/>
              <a:t> </a:t>
            </a:r>
            <a:r>
              <a:rPr lang="ru-RU" sz="2000" cap="none" dirty="0" err="1"/>
              <a:t>переважно</a:t>
            </a:r>
            <a:r>
              <a:rPr lang="ru-RU" sz="2000" cap="none" dirty="0"/>
              <a:t> </a:t>
            </a:r>
            <a:r>
              <a:rPr lang="ru-RU" sz="2000" cap="none" dirty="0" err="1"/>
              <a:t>усередині</a:t>
            </a:r>
            <a:r>
              <a:rPr lang="ru-RU" sz="2000" cap="none" dirty="0"/>
              <a:t> БНК. </a:t>
            </a:r>
            <a:r>
              <a:rPr lang="ru-RU" sz="2000" cap="none" dirty="0" err="1"/>
              <a:t>Починає</a:t>
            </a:r>
            <a:r>
              <a:rPr lang="ru-RU" sz="2000" cap="none" dirty="0"/>
              <a:t> </a:t>
            </a:r>
            <a:r>
              <a:rPr lang="ru-RU" sz="2000" cap="none" dirty="0" err="1"/>
              <a:t>стиратися</a:t>
            </a:r>
            <a:r>
              <a:rPr lang="ru-RU" sz="2000" cap="none" dirty="0"/>
              <a:t> </a:t>
            </a:r>
            <a:r>
              <a:rPr lang="ru-RU" sz="2000" cap="none" dirty="0" err="1"/>
              <a:t>національна</a:t>
            </a:r>
            <a:r>
              <a:rPr lang="ru-RU" sz="2000" cap="none" dirty="0"/>
              <a:t> </a:t>
            </a:r>
            <a:r>
              <a:rPr lang="ru-RU" sz="2000" cap="none" dirty="0" err="1"/>
              <a:t>приналежність</a:t>
            </a:r>
            <a:r>
              <a:rPr lang="ru-RU" sz="2000" cap="none" dirty="0"/>
              <a:t> </a:t>
            </a:r>
            <a:r>
              <a:rPr lang="ru-RU" sz="2000" cap="none" dirty="0" err="1"/>
              <a:t>фірм</a:t>
            </a:r>
            <a:r>
              <a:rPr lang="ru-RU" sz="2000" cap="none" dirty="0"/>
              <a:t>. </a:t>
            </a:r>
            <a:r>
              <a:rPr lang="ru-RU" sz="2000" cap="none" dirty="0" err="1"/>
              <a:t>Жодна</a:t>
            </a:r>
            <a:r>
              <a:rPr lang="ru-RU" sz="2000" cap="none" dirty="0"/>
              <a:t> </a:t>
            </a:r>
            <a:r>
              <a:rPr lang="ru-RU" sz="2000" cap="none" dirty="0" err="1"/>
              <a:t>країна</a:t>
            </a:r>
            <a:r>
              <a:rPr lang="ru-RU" sz="2000" cap="none" dirty="0"/>
              <a:t> не </a:t>
            </a:r>
            <a:r>
              <a:rPr lang="ru-RU" sz="2000" cap="none" dirty="0" err="1"/>
              <a:t>має</a:t>
            </a:r>
            <a:r>
              <a:rPr lang="ru-RU" sz="2000" cap="none" dirty="0"/>
              <a:t> </a:t>
            </a:r>
            <a:r>
              <a:rPr lang="ru-RU" sz="2000" cap="none" dirty="0" err="1"/>
              <a:t>переваг</a:t>
            </a:r>
            <a:r>
              <a:rPr lang="ru-RU" sz="2000" cap="none" dirty="0"/>
              <a:t> у </a:t>
            </a:r>
            <a:r>
              <a:rPr lang="ru-RU" sz="2000" cap="none" dirty="0" err="1"/>
              <a:t>сфері</a:t>
            </a:r>
            <a:r>
              <a:rPr lang="ru-RU" sz="2000" cap="none" dirty="0"/>
              <a:t> </a:t>
            </a:r>
            <a:r>
              <a:rPr lang="ru-RU" sz="2000" cap="none" dirty="0" err="1"/>
              <a:t>створених</a:t>
            </a:r>
            <a:r>
              <a:rPr lang="ru-RU" sz="2000" cap="none" dirty="0"/>
              <a:t> </a:t>
            </a:r>
            <a:r>
              <a:rPr lang="ru-RU" sz="2000" cap="none" dirty="0" err="1"/>
              <a:t>активів</a:t>
            </a:r>
            <a:r>
              <a:rPr lang="ru-RU" sz="2000" cap="none" dirty="0"/>
              <a:t>.</a:t>
            </a:r>
            <a:endParaRPr lang="ru-UA" sz="2000" cap="none" dirty="0"/>
          </a:p>
        </p:txBody>
      </p:sp>
    </p:spTree>
    <p:extLst>
      <p:ext uri="{BB962C8B-B14F-4D97-AF65-F5344CB8AC3E}">
        <p14:creationId xmlns:p14="http://schemas.microsoft.com/office/powerpoint/2010/main" val="419696421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DBB274-8BB7-48D3-9269-27C191B83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446" y="933099"/>
            <a:ext cx="8385175" cy="664245"/>
          </a:xfrm>
        </p:spPr>
        <p:txBody>
          <a:bodyPr/>
          <a:lstStyle/>
          <a:p>
            <a:r>
              <a:rPr lang="uk-UA" sz="2800" dirty="0"/>
              <a:t>Модель монополістичних переваг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238025-67FB-487D-8D9D-4D83B33A3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756" y="2032000"/>
            <a:ext cx="11063632" cy="4581524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uk-UA" sz="2600" dirty="0"/>
              <a:t>Автори- С. </a:t>
            </a:r>
            <a:r>
              <a:rPr lang="uk-UA" sz="2600" dirty="0" err="1"/>
              <a:t>Хаймер</a:t>
            </a:r>
            <a:r>
              <a:rPr lang="uk-UA" sz="2600" dirty="0"/>
              <a:t>, Ч. </a:t>
            </a:r>
            <a:r>
              <a:rPr lang="uk-UA" sz="2600" dirty="0" err="1"/>
              <a:t>Кіндлебергер</a:t>
            </a:r>
            <a:r>
              <a:rPr lang="uk-UA" sz="2600" dirty="0"/>
              <a:t>, Р. </a:t>
            </a:r>
            <a:r>
              <a:rPr lang="uk-UA" sz="2600" dirty="0" err="1"/>
              <a:t>Кейвз</a:t>
            </a:r>
            <a:r>
              <a:rPr lang="uk-UA" sz="2600" dirty="0"/>
              <a:t>, Г. Джонсон, Р. </a:t>
            </a:r>
            <a:r>
              <a:rPr lang="uk-UA" sz="2600" dirty="0" err="1"/>
              <a:t>Лакруа</a:t>
            </a:r>
            <a:r>
              <a:rPr lang="uk-UA" sz="2600" dirty="0"/>
              <a:t>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600" dirty="0"/>
              <a:t>іноземний інвестор перебуває в менш сприятливій ситуації в порівнянні з місцевим: він гірше знає ринок країни і «правила гри» на ньому, відсутні </a:t>
            </a:r>
            <a:r>
              <a:rPr lang="uk-UA" sz="2600" dirty="0" err="1"/>
              <a:t>необхіді</a:t>
            </a:r>
            <a:r>
              <a:rPr lang="uk-UA" sz="2600" dirty="0"/>
              <a:t> </a:t>
            </a:r>
            <a:r>
              <a:rPr lang="uk-UA" sz="2600" dirty="0" err="1"/>
              <a:t>зв'язкі</a:t>
            </a:r>
            <a:r>
              <a:rPr lang="uk-UA" sz="2600" dirty="0"/>
              <a:t>, додаткові транспортні витрати, більший ризик.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600" dirty="0" err="1"/>
              <a:t>Монопоістичні</a:t>
            </a:r>
            <a:r>
              <a:rPr lang="uk-UA" sz="2600" dirty="0"/>
              <a:t> ваги іноземного інвестора: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uk-UA" sz="2200" dirty="0"/>
              <a:t>Оригінальність продукту, наявність  досконалої технології, легкий  доступу до кредитів, великий  підприємницький  досвід;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uk-UA" sz="2200" dirty="0"/>
              <a:t>переваги у масштабах (за рахунок чого можна отримувати велику масу прибутку);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uk-UA" sz="2200" dirty="0"/>
              <a:t>сприятливого державного регулювання іноземних інвестицій (особливі пільги іноземного капіталу) та ін.. </a:t>
            </a:r>
          </a:p>
        </p:txBody>
      </p:sp>
    </p:spTree>
    <p:extLst>
      <p:ext uri="{BB962C8B-B14F-4D97-AF65-F5344CB8AC3E}">
        <p14:creationId xmlns:p14="http://schemas.microsoft.com/office/powerpoint/2010/main" val="2603727842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803635-C704-485A-AA01-404519FA4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79" y="940722"/>
            <a:ext cx="8385175" cy="648072"/>
          </a:xfrm>
        </p:spPr>
        <p:txBody>
          <a:bodyPr/>
          <a:lstStyle/>
          <a:p>
            <a:r>
              <a:rPr lang="ru-RU" sz="2400" dirty="0"/>
              <a:t>Модель </a:t>
            </a:r>
            <a:r>
              <a:rPr lang="ru-RU" sz="2400" dirty="0" err="1"/>
              <a:t>життєвого</a:t>
            </a:r>
            <a:r>
              <a:rPr lang="ru-RU" sz="2400" dirty="0"/>
              <a:t> циклу товару </a:t>
            </a:r>
            <a:endParaRPr lang="ru-UA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1B3032-2E1C-4401-A580-319136823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317" y="2062929"/>
            <a:ext cx="11802794" cy="4416894"/>
          </a:xfrm>
        </p:spPr>
        <p:txBody>
          <a:bodyPr>
            <a:normAutofit fontScale="92500" lnSpcReduction="10000"/>
          </a:bodyPr>
          <a:lstStyle/>
          <a:p>
            <a:r>
              <a:rPr lang="uk-UA" sz="2800" dirty="0"/>
              <a:t>Міжнародний цикл життя продукту при вільному русі капіталу:</a:t>
            </a:r>
            <a:endParaRPr lang="en-US" sz="2800" dirty="0"/>
          </a:p>
          <a:p>
            <a:endParaRPr lang="uk-UA" sz="2800" dirty="0"/>
          </a:p>
          <a:p>
            <a:r>
              <a:rPr lang="uk-UA" sz="2800" dirty="0"/>
              <a:t>I — монопольне виробництво та експорт нового продукту; </a:t>
            </a:r>
          </a:p>
          <a:p>
            <a:r>
              <a:rPr lang="uk-UA" sz="2800" dirty="0"/>
              <a:t>II - поява в іноземних конкурентів аналогічного продукту та їх використання на ринки (насамперед на ринки своїх країн); </a:t>
            </a:r>
          </a:p>
          <a:p>
            <a:r>
              <a:rPr lang="uk-UA" sz="2800" dirty="0"/>
              <a:t>III - вихід конкурентів на ринки третіх країн і відповідно скорочення експорту товару із країни-піонера; </a:t>
            </a:r>
          </a:p>
          <a:p>
            <a:r>
              <a:rPr lang="uk-UA" sz="2800" dirty="0"/>
              <a:t>IV - вихід іноземних конкурентів на ринки країни-піонера</a:t>
            </a:r>
          </a:p>
        </p:txBody>
      </p:sp>
    </p:spTree>
    <p:extLst>
      <p:ext uri="{BB962C8B-B14F-4D97-AF65-F5344CB8AC3E}">
        <p14:creationId xmlns:p14="http://schemas.microsoft.com/office/powerpoint/2010/main" val="211200646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27A494-D781-42AE-921F-137BE112E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178" y="910521"/>
            <a:ext cx="8385175" cy="736253"/>
          </a:xfrm>
        </p:spPr>
        <p:txBody>
          <a:bodyPr>
            <a:normAutofit/>
          </a:bodyPr>
          <a:lstStyle/>
          <a:p>
            <a:r>
              <a:rPr lang="ru-RU" dirty="0"/>
              <a:t>Модель </a:t>
            </a:r>
            <a:r>
              <a:rPr lang="ru-RU" dirty="0" err="1"/>
              <a:t>інтерналізації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F0E95E-B43B-4A79-B24E-9A3BB8B17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650" y="1873955"/>
            <a:ext cx="11286699" cy="4566356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 </a:t>
            </a:r>
            <a:r>
              <a:rPr lang="ru-RU" sz="2800" b="1" u="sng" dirty="0" err="1"/>
              <a:t>Спирається</a:t>
            </a:r>
            <a:r>
              <a:rPr lang="ru-RU" sz="2800" b="1" u="sng" dirty="0"/>
              <a:t> на </a:t>
            </a:r>
            <a:r>
              <a:rPr lang="ru-RU" sz="2800" b="1" u="sng" dirty="0" err="1"/>
              <a:t>ідею</a:t>
            </a:r>
            <a:r>
              <a:rPr lang="ru-RU" sz="2800" b="1" u="sng" dirty="0"/>
              <a:t> правила Р. </a:t>
            </a:r>
            <a:r>
              <a:rPr lang="ru-RU" sz="2800" b="1" u="sng" dirty="0" err="1"/>
              <a:t>Коуза</a:t>
            </a:r>
            <a:r>
              <a:rPr lang="ru-RU" sz="2800" b="1" u="sng" dirty="0"/>
              <a:t> </a:t>
            </a:r>
            <a:r>
              <a:rPr lang="ru-RU" sz="2800" dirty="0"/>
              <a:t>- </a:t>
            </a:r>
            <a:r>
              <a:rPr lang="ru-RU" sz="2800" dirty="0" err="1"/>
              <a:t>всередині</a:t>
            </a:r>
            <a:r>
              <a:rPr lang="ru-RU" sz="2800" dirty="0"/>
              <a:t> </a:t>
            </a:r>
            <a:r>
              <a:rPr lang="ru-RU" sz="2800" dirty="0" err="1"/>
              <a:t>великої</a:t>
            </a:r>
            <a:r>
              <a:rPr lang="ru-RU" sz="2800" dirty="0"/>
              <a:t> </a:t>
            </a:r>
            <a:r>
              <a:rPr lang="ru-RU" sz="2800" dirty="0" err="1"/>
              <a:t>корпорації</a:t>
            </a:r>
            <a:r>
              <a:rPr lang="ru-RU" sz="2800" dirty="0"/>
              <a:t> </a:t>
            </a:r>
            <a:r>
              <a:rPr lang="ru-RU" sz="2800" dirty="0" err="1"/>
              <a:t>між</a:t>
            </a:r>
            <a:r>
              <a:rPr lang="ru-RU" sz="2800" dirty="0"/>
              <a:t> </a:t>
            </a:r>
            <a:r>
              <a:rPr lang="ru-RU" sz="2800" dirty="0" err="1"/>
              <a:t>її</a:t>
            </a:r>
            <a:r>
              <a:rPr lang="ru-RU" sz="2800" dirty="0"/>
              <a:t> </a:t>
            </a:r>
            <a:r>
              <a:rPr lang="ru-RU" sz="2800" dirty="0" err="1"/>
              <a:t>підрозділами</a:t>
            </a:r>
            <a:r>
              <a:rPr lang="ru-RU" sz="2800" dirty="0"/>
              <a:t> </a:t>
            </a:r>
            <a:r>
              <a:rPr lang="ru-RU" sz="2800" dirty="0" err="1"/>
              <a:t>діє</a:t>
            </a:r>
            <a:r>
              <a:rPr lang="ru-RU" sz="2800" dirty="0"/>
              <a:t> </a:t>
            </a:r>
            <a:r>
              <a:rPr lang="ru-RU" sz="2800" dirty="0" err="1"/>
              <a:t>особливий</a:t>
            </a:r>
            <a:r>
              <a:rPr lang="ru-RU" sz="2800" dirty="0"/>
              <a:t> </a:t>
            </a:r>
            <a:r>
              <a:rPr lang="ru-RU" sz="2800" dirty="0" err="1"/>
              <a:t>внутрішній</a:t>
            </a:r>
            <a:r>
              <a:rPr lang="ru-RU" sz="2800" dirty="0"/>
              <a:t> </a:t>
            </a:r>
            <a:r>
              <a:rPr lang="ru-RU" sz="2800" dirty="0" err="1"/>
              <a:t>ринок</a:t>
            </a:r>
            <a:r>
              <a:rPr lang="ru-RU" sz="2800" dirty="0"/>
              <a:t>, </a:t>
            </a:r>
            <a:r>
              <a:rPr lang="ru-RU" sz="2800" dirty="0" err="1"/>
              <a:t>регульований</a:t>
            </a:r>
            <a:r>
              <a:rPr lang="ru-RU" sz="2800" dirty="0"/>
              <a:t> </a:t>
            </a:r>
            <a:r>
              <a:rPr lang="ru-RU" sz="2800" dirty="0" err="1"/>
              <a:t>керівниками</a:t>
            </a:r>
            <a:r>
              <a:rPr lang="ru-RU" sz="2800" dirty="0"/>
              <a:t> </a:t>
            </a:r>
            <a:r>
              <a:rPr lang="ru-RU" sz="2800" dirty="0" err="1"/>
              <a:t>корпорації</a:t>
            </a:r>
            <a:r>
              <a:rPr lang="ru-RU" sz="2800" dirty="0"/>
              <a:t> та </a:t>
            </a:r>
            <a:r>
              <a:rPr lang="ru-RU" sz="2800" dirty="0" err="1"/>
              <a:t>її</a:t>
            </a:r>
            <a:r>
              <a:rPr lang="ru-RU" sz="2800" dirty="0"/>
              <a:t> </a:t>
            </a:r>
            <a:r>
              <a:rPr lang="ru-RU" sz="2800" dirty="0" err="1"/>
              <a:t>філій</a:t>
            </a:r>
            <a:r>
              <a:rPr lang="ru-RU" sz="2800" dirty="0"/>
              <a:t>.</a:t>
            </a:r>
          </a:p>
          <a:p>
            <a:pPr marL="0" indent="0">
              <a:buNone/>
            </a:pPr>
            <a:r>
              <a:rPr lang="ru-RU" sz="2800" dirty="0"/>
              <a:t> </a:t>
            </a:r>
            <a:endParaRPr lang="en-US" sz="2800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sz="2800" b="1" u="sng" dirty="0" err="1"/>
              <a:t>Автори</a:t>
            </a:r>
            <a:r>
              <a:rPr lang="ru-RU" sz="2800" b="1" u="sng" dirty="0"/>
              <a:t> </a:t>
            </a:r>
            <a:r>
              <a:rPr lang="ru-RU" sz="2800" b="1" u="sng" dirty="0" err="1"/>
              <a:t>моделі</a:t>
            </a:r>
            <a:r>
              <a:rPr lang="ru-RU" sz="2800" b="1" u="sng" dirty="0"/>
              <a:t> </a:t>
            </a:r>
            <a:r>
              <a:rPr lang="ru-RU" sz="2800" b="1" u="sng" dirty="0" err="1"/>
              <a:t>інтерналізації</a:t>
            </a:r>
            <a:r>
              <a:rPr lang="ru-RU" sz="2800" b="1" u="sng" dirty="0"/>
              <a:t> </a:t>
            </a:r>
            <a:r>
              <a:rPr lang="ru-RU" sz="2800" dirty="0"/>
              <a:t>- </a:t>
            </a:r>
            <a:r>
              <a:rPr lang="ru-RU" sz="2800" dirty="0" err="1"/>
              <a:t>англійці</a:t>
            </a:r>
            <a:r>
              <a:rPr lang="ru-RU" sz="2800" dirty="0"/>
              <a:t> П. </a:t>
            </a:r>
            <a:r>
              <a:rPr lang="ru-RU" sz="2800" dirty="0" err="1"/>
              <a:t>Баклі</a:t>
            </a:r>
            <a:r>
              <a:rPr lang="ru-RU" sz="2800" dirty="0"/>
              <a:t>, М. Кессон, А. </a:t>
            </a:r>
            <a:r>
              <a:rPr lang="ru-RU" sz="2800" dirty="0" err="1"/>
              <a:t>Рагмен</a:t>
            </a:r>
            <a:r>
              <a:rPr lang="ru-RU" sz="2800" dirty="0"/>
              <a:t>, Дж. </a:t>
            </a:r>
            <a:r>
              <a:rPr lang="ru-RU" sz="2800" dirty="0" err="1"/>
              <a:t>Даннінг</a:t>
            </a:r>
            <a:r>
              <a:rPr lang="ru-RU" sz="2800" dirty="0"/>
              <a:t> та </a:t>
            </a:r>
            <a:r>
              <a:rPr lang="ru-RU" sz="2800" dirty="0" err="1"/>
              <a:t>ін</a:t>
            </a:r>
            <a:r>
              <a:rPr lang="ru-RU" sz="2800" dirty="0"/>
              <a:t>.</a:t>
            </a:r>
          </a:p>
          <a:p>
            <a:pPr marL="0" indent="0">
              <a:buNone/>
            </a:pPr>
            <a:r>
              <a:rPr lang="ru-RU" sz="2800" dirty="0"/>
              <a:t> </a:t>
            </a:r>
            <a:endParaRPr lang="en-US" sz="2800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sz="2800" b="1" u="sng" dirty="0" err="1"/>
              <a:t>Основна</a:t>
            </a:r>
            <a:r>
              <a:rPr lang="ru-RU" sz="2800" b="1" u="sng" dirty="0"/>
              <a:t> </a:t>
            </a:r>
            <a:r>
              <a:rPr lang="ru-RU" sz="2800" b="1" u="sng" dirty="0" err="1"/>
              <a:t>ідея</a:t>
            </a:r>
            <a:r>
              <a:rPr lang="ru-RU" sz="2800" b="1" u="sng" dirty="0"/>
              <a:t> </a:t>
            </a:r>
            <a:r>
              <a:rPr lang="ru-RU" sz="2800" dirty="0"/>
              <a:t>- </a:t>
            </a:r>
            <a:r>
              <a:rPr lang="ru-RU" sz="2800" dirty="0" err="1"/>
              <a:t>значна</a:t>
            </a:r>
            <a:r>
              <a:rPr lang="ru-RU" sz="2800" dirty="0"/>
              <a:t> </a:t>
            </a:r>
            <a:r>
              <a:rPr lang="ru-RU" sz="2800" dirty="0" err="1"/>
              <a:t>частина</a:t>
            </a:r>
            <a:r>
              <a:rPr lang="ru-RU" sz="2800" dirty="0"/>
              <a:t> формально </a:t>
            </a:r>
            <a:r>
              <a:rPr lang="ru-RU" sz="2800" dirty="0" err="1"/>
              <a:t>міжнародних</a:t>
            </a:r>
            <a:r>
              <a:rPr lang="ru-RU" sz="2800" dirty="0"/>
              <a:t> </a:t>
            </a:r>
            <a:r>
              <a:rPr lang="ru-RU" sz="2800" dirty="0" err="1"/>
              <a:t>операцій</a:t>
            </a:r>
            <a:r>
              <a:rPr lang="ru-RU" sz="2800" dirty="0"/>
              <a:t> є </a:t>
            </a:r>
            <a:r>
              <a:rPr lang="ru-RU" sz="2800" dirty="0" err="1"/>
              <a:t>фактично</a:t>
            </a:r>
            <a:r>
              <a:rPr lang="ru-RU" sz="2800" dirty="0"/>
              <a:t> </a:t>
            </a:r>
            <a:r>
              <a:rPr lang="ru-RU" sz="2800" dirty="0" err="1"/>
              <a:t>внутрішньофірмовими</a:t>
            </a:r>
            <a:r>
              <a:rPr lang="ru-RU" sz="2800" dirty="0"/>
              <a:t> </a:t>
            </a:r>
            <a:r>
              <a:rPr lang="ru-RU" sz="2800" dirty="0" err="1"/>
              <a:t>операціями</a:t>
            </a:r>
            <a:r>
              <a:rPr lang="ru-RU" sz="2800" dirty="0"/>
              <a:t> </a:t>
            </a:r>
            <a:r>
              <a:rPr lang="ru-RU" sz="2800" dirty="0" err="1"/>
              <a:t>між</a:t>
            </a:r>
            <a:r>
              <a:rPr lang="ru-RU" sz="2800" dirty="0"/>
              <a:t> </a:t>
            </a:r>
            <a:r>
              <a:rPr lang="ru-RU" sz="2800" dirty="0" err="1"/>
              <a:t>підрозділами</a:t>
            </a:r>
            <a:r>
              <a:rPr lang="ru-RU" sz="2800" dirty="0"/>
              <a:t>  БНК</a:t>
            </a:r>
            <a:endParaRPr lang="ru-UA" sz="2800" dirty="0"/>
          </a:p>
        </p:txBody>
      </p:sp>
    </p:spTree>
    <p:extLst>
      <p:ext uri="{BB962C8B-B14F-4D97-AF65-F5344CB8AC3E}">
        <p14:creationId xmlns:p14="http://schemas.microsoft.com/office/powerpoint/2010/main" val="3935722710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6AD94A-28C2-4A43-B7FD-64ADA8212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561" y="842788"/>
            <a:ext cx="11180233" cy="970175"/>
          </a:xfrm>
        </p:spPr>
        <p:txBody>
          <a:bodyPr/>
          <a:lstStyle/>
          <a:p>
            <a:r>
              <a:rPr lang="ru-RU" dirty="0"/>
              <a:t>Марксистская модель. 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0AE7F6-54B4-4571-8073-792FF94B5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205" y="2111022"/>
            <a:ext cx="11657589" cy="4058356"/>
          </a:xfrm>
        </p:spPr>
        <p:txBody>
          <a:bodyPr/>
          <a:lstStyle/>
          <a:p>
            <a:r>
              <a:rPr lang="uk-UA" dirty="0"/>
              <a:t>Основний постулат – наявність надлишкового  </a:t>
            </a:r>
            <a:r>
              <a:rPr lang="ru-RU" dirty="0" err="1"/>
              <a:t>капіталу</a:t>
            </a:r>
            <a:r>
              <a:rPr lang="ru-RU" dirty="0"/>
              <a:t>.</a:t>
            </a:r>
          </a:p>
          <a:p>
            <a:r>
              <a:rPr lang="ru-RU" dirty="0"/>
              <a:t> В XIX — на початку XX ст. </a:t>
            </a:r>
            <a:r>
              <a:rPr lang="ru-RU" dirty="0" err="1"/>
              <a:t>надлишковий</a:t>
            </a:r>
            <a:r>
              <a:rPr lang="ru-RU" dirty="0"/>
              <a:t> </a:t>
            </a:r>
            <a:r>
              <a:rPr lang="ru-RU" dirty="0" err="1"/>
              <a:t>капітал</a:t>
            </a:r>
            <a:r>
              <a:rPr lang="ru-RU" dirty="0"/>
              <a:t> </a:t>
            </a:r>
            <a:r>
              <a:rPr lang="ru-RU" dirty="0" err="1"/>
              <a:t>вивозився</a:t>
            </a:r>
            <a:r>
              <a:rPr lang="ru-RU" dirty="0"/>
              <a:t> </a:t>
            </a:r>
            <a:r>
              <a:rPr lang="ru-RU" dirty="0" err="1"/>
              <a:t>перважно</a:t>
            </a:r>
            <a:r>
              <a:rPr lang="ru-RU" dirty="0"/>
              <a:t> у </a:t>
            </a:r>
            <a:r>
              <a:rPr lang="ru-RU" dirty="0" err="1"/>
              <a:t>формі</a:t>
            </a:r>
            <a:r>
              <a:rPr lang="ru-RU" dirty="0"/>
              <a:t> </a:t>
            </a:r>
            <a:r>
              <a:rPr lang="ru-RU" dirty="0" err="1"/>
              <a:t>позичкового</a:t>
            </a:r>
            <a:r>
              <a:rPr lang="ru-RU" dirty="0"/>
              <a:t> </a:t>
            </a:r>
            <a:r>
              <a:rPr lang="ru-RU" dirty="0" err="1"/>
              <a:t>капіталу</a:t>
            </a:r>
            <a:r>
              <a:rPr lang="ru-RU" dirty="0"/>
              <a:t>.</a:t>
            </a:r>
          </a:p>
          <a:p>
            <a:r>
              <a:rPr lang="ru-RU" dirty="0"/>
              <a:t>З 50-х </a:t>
            </a:r>
            <a:r>
              <a:rPr lang="ru-RU" dirty="0" err="1"/>
              <a:t>рр</a:t>
            </a:r>
            <a:r>
              <a:rPr lang="ru-RU" dirty="0"/>
              <a:t>. ХХ в. </a:t>
            </a:r>
            <a:r>
              <a:rPr lang="ru-RU" dirty="0" err="1"/>
              <a:t>надлишок</a:t>
            </a:r>
            <a:r>
              <a:rPr lang="ru-RU" dirty="0"/>
              <a:t> </a:t>
            </a:r>
            <a:r>
              <a:rPr lang="ru-RU" dirty="0" err="1"/>
              <a:t>капіталу</a:t>
            </a:r>
            <a:r>
              <a:rPr lang="ru-RU" dirty="0"/>
              <a:t> </a:t>
            </a:r>
            <a:r>
              <a:rPr lang="ru-RU" dirty="0" err="1"/>
              <a:t>вивозять</a:t>
            </a:r>
            <a:r>
              <a:rPr lang="ru-RU" dirty="0"/>
              <a:t> </a:t>
            </a:r>
            <a:r>
              <a:rPr lang="ru-RU" dirty="0" err="1"/>
              <a:t>насамперед</a:t>
            </a:r>
            <a:r>
              <a:rPr lang="ru-RU" dirty="0"/>
              <a:t> </a:t>
            </a:r>
            <a:r>
              <a:rPr lang="ru-RU" dirty="0" err="1"/>
              <a:t>великі</a:t>
            </a:r>
            <a:r>
              <a:rPr lang="ru-RU" dirty="0"/>
              <a:t> </a:t>
            </a:r>
            <a:r>
              <a:rPr lang="ru-RU" dirty="0" err="1"/>
              <a:t>компаніі</a:t>
            </a:r>
            <a:r>
              <a:rPr lang="ru-RU" dirty="0"/>
              <a:t> (</a:t>
            </a:r>
            <a:r>
              <a:rPr lang="ru-RU" dirty="0" err="1"/>
              <a:t>монополії</a:t>
            </a:r>
            <a:r>
              <a:rPr lang="ru-RU" dirty="0"/>
              <a:t>)  через </a:t>
            </a:r>
            <a:r>
              <a:rPr lang="ru-RU" dirty="0" err="1"/>
              <a:t>прямі</a:t>
            </a:r>
            <a:r>
              <a:rPr lang="ru-RU" dirty="0"/>
              <a:t> </a:t>
            </a:r>
            <a:r>
              <a:rPr lang="ru-RU" dirty="0" err="1"/>
              <a:t>інвестиції</a:t>
            </a:r>
            <a:r>
              <a:rPr lang="ru-RU" dirty="0"/>
              <a:t>. </a:t>
            </a:r>
          </a:p>
          <a:p>
            <a:r>
              <a:rPr lang="ru-RU" dirty="0" err="1"/>
              <a:t>Міжнародні</a:t>
            </a:r>
            <a:r>
              <a:rPr lang="ru-RU" dirty="0"/>
              <a:t> </a:t>
            </a:r>
            <a:r>
              <a:rPr lang="ru-RU" dirty="0" err="1"/>
              <a:t>монополії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перевагу</a:t>
            </a:r>
            <a:r>
              <a:rPr lang="ru-RU" dirty="0"/>
              <a:t> перед </a:t>
            </a:r>
            <a:r>
              <a:rPr lang="ru-RU" dirty="0" err="1"/>
              <a:t>місцевими</a:t>
            </a:r>
            <a:r>
              <a:rPr lang="ru-RU" dirty="0"/>
              <a:t> конкурентами через свою </a:t>
            </a:r>
            <a:r>
              <a:rPr lang="ru-RU" dirty="0" err="1"/>
              <a:t>виробничу</a:t>
            </a:r>
            <a:r>
              <a:rPr lang="ru-RU" dirty="0"/>
              <a:t>, </a:t>
            </a:r>
            <a:r>
              <a:rPr lang="ru-RU" dirty="0" err="1"/>
              <a:t>фінансову</a:t>
            </a:r>
            <a:r>
              <a:rPr lang="ru-RU" dirty="0"/>
              <a:t> та </a:t>
            </a:r>
            <a:r>
              <a:rPr lang="ru-RU" dirty="0" err="1"/>
              <a:t>технологічну</a:t>
            </a:r>
            <a:r>
              <a:rPr lang="ru-RU" dirty="0"/>
              <a:t> </a:t>
            </a:r>
            <a:r>
              <a:rPr lang="ru-RU" dirty="0" err="1"/>
              <a:t>потужність</a:t>
            </a:r>
            <a:r>
              <a:rPr lang="ru-RU" dirty="0"/>
              <a:t> (</a:t>
            </a:r>
            <a:r>
              <a:rPr lang="ru-RU" dirty="0" err="1"/>
              <a:t>включаючи</a:t>
            </a:r>
            <a:r>
              <a:rPr lang="ru-RU" dirty="0"/>
              <a:t> </a:t>
            </a:r>
            <a:r>
              <a:rPr lang="ru-RU" dirty="0" err="1"/>
              <a:t>монополію</a:t>
            </a:r>
            <a:r>
              <a:rPr lang="ru-RU" dirty="0"/>
              <a:t> на </a:t>
            </a:r>
            <a:r>
              <a:rPr lang="ru-RU" dirty="0" err="1"/>
              <a:t>нові</a:t>
            </a:r>
            <a:r>
              <a:rPr lang="ru-RU" dirty="0"/>
              <a:t> </a:t>
            </a:r>
            <a:r>
              <a:rPr lang="ru-RU" dirty="0" err="1"/>
              <a:t>продукти</a:t>
            </a:r>
            <a:r>
              <a:rPr lang="ru-RU" dirty="0"/>
              <a:t>).  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872299232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71D465CF-FF57-4D00-B1AC-B388D1A56D0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21091" y="887942"/>
            <a:ext cx="7942262" cy="80803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sz="3600" dirty="0">
                <a:latin typeface="Arial" charset="0"/>
              </a:rPr>
              <a:t>Еклектична парадигма </a:t>
            </a:r>
            <a:r>
              <a:rPr lang="uk-UA" sz="3600" dirty="0" err="1">
                <a:latin typeface="Arial" charset="0"/>
              </a:rPr>
              <a:t>Дайнінга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B7C0C4CB-2076-426F-B73B-2983A3EBAA27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564444" y="1975556"/>
            <a:ext cx="11492089" cy="4622094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uk-UA" sz="2800" b="1" u="sng" dirty="0"/>
              <a:t>Переваги власності</a:t>
            </a:r>
            <a:r>
              <a:rPr lang="uk-UA" sz="2800" dirty="0"/>
              <a:t> 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uk-UA" sz="2800" dirty="0"/>
              <a:t>  </a:t>
            </a:r>
            <a:r>
              <a:rPr lang="uk-UA" sz="2800" cap="none" dirty="0"/>
              <a:t>науково-технічні розробки, технології, які створюються в межах ТНК і які є власністю цієї ТНК,</a:t>
            </a:r>
            <a:endParaRPr lang="en-US" sz="2800" cap="none" dirty="0"/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uk-UA" sz="2800" cap="none" dirty="0"/>
              <a:t>   досвід організаційно-управлінської та маркетингової діяльності, 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uk-UA" sz="2800" cap="none" dirty="0"/>
              <a:t>   індивідуалізація продуктів (наявність фабричної марки чи торговельного знаку які неможливо використовувати без </a:t>
            </a:r>
            <a:r>
              <a:rPr lang="uk-UA" sz="2800" cap="none" dirty="0" err="1"/>
              <a:t>лецензії</a:t>
            </a:r>
            <a:r>
              <a:rPr lang="uk-UA" sz="2800" cap="none" dirty="0"/>
              <a:t>), 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uk-UA" sz="2800" cap="none" dirty="0"/>
              <a:t>   великі  масштаби  виробничо-комерційної діяльності,  що  сприяє  зниженню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uk-UA" sz="2800" cap="none" dirty="0"/>
              <a:t>  собівартості товару (ефект масштабу); 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uk-UA" sz="2800" cap="none" dirty="0"/>
              <a:t>  необхідність значних капіталовкладень для створення виробництва в     інших  країнах;</a:t>
            </a:r>
            <a:r>
              <a:rPr lang="ru-RU" sz="2800" cap="none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4B87AE9C-A27F-49AE-AC45-664F5D93A81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795867" y="970846"/>
            <a:ext cx="8385175" cy="620713"/>
          </a:xfrm>
        </p:spPr>
        <p:txBody>
          <a:bodyPr/>
          <a:lstStyle/>
          <a:p>
            <a:pPr eaLnBrk="1" hangingPunct="1">
              <a:defRPr/>
            </a:pPr>
            <a:r>
              <a:rPr lang="uk-UA" sz="3200" b="0" u="sng" dirty="0"/>
              <a:t>Переваги </a:t>
            </a:r>
            <a:r>
              <a:rPr lang="uk-UA" sz="3200" b="0" u="sng" dirty="0" err="1"/>
              <a:t>інтерналізації</a:t>
            </a:r>
            <a:endParaRPr lang="ru-RU" sz="3200" b="0" u="sng" dirty="0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16016A69-48B9-4F44-B949-2BCF5C426B2A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484188" y="1972555"/>
            <a:ext cx="11379200" cy="4885445"/>
          </a:xfrm>
        </p:spPr>
        <p:txBody>
          <a:bodyPr>
            <a:normAutofit/>
          </a:bodyPr>
          <a:lstStyle/>
          <a:p>
            <a:pPr marL="363538" indent="-363538" eaLnBrk="1" hangingPunct="1">
              <a:lnSpc>
                <a:spcPct val="80000"/>
              </a:lnSpc>
              <a:defRPr/>
            </a:pPr>
            <a:r>
              <a:rPr lang="uk-UA" sz="2400" cap="none" dirty="0">
                <a:latin typeface="Times New Roman" pitchFamily="18" charset="0"/>
              </a:rPr>
              <a:t>Уникнення витрат на захист прав власності;</a:t>
            </a:r>
          </a:p>
          <a:p>
            <a:pPr marL="363538" indent="-363538" eaLnBrk="1" hangingPunct="1">
              <a:lnSpc>
                <a:spcPct val="80000"/>
              </a:lnSpc>
              <a:defRPr/>
            </a:pPr>
            <a:r>
              <a:rPr lang="uk-UA" sz="2400" cap="none" dirty="0">
                <a:latin typeface="Times New Roman" pitchFamily="18" charset="0"/>
              </a:rPr>
              <a:t>Уникнення витрат на пошук партнерів та проведення переговорів</a:t>
            </a:r>
          </a:p>
          <a:p>
            <a:pPr marL="363538" indent="-363538" eaLnBrk="1" hangingPunct="1">
              <a:lnSpc>
                <a:spcPct val="80000"/>
              </a:lnSpc>
              <a:defRPr/>
            </a:pPr>
            <a:r>
              <a:rPr lang="uk-UA" sz="2400" cap="none" dirty="0">
                <a:latin typeface="Times New Roman" pitchFamily="18" charset="0"/>
              </a:rPr>
              <a:t>Подолання   невпевненості   покупця   відносно   суті   та   вартості   технології, що продається;</a:t>
            </a:r>
          </a:p>
          <a:p>
            <a:pPr marL="363538" indent="-363538" eaLnBrk="1" hangingPunct="1">
              <a:lnSpc>
                <a:spcPct val="80000"/>
              </a:lnSpc>
              <a:defRPr/>
            </a:pPr>
            <a:r>
              <a:rPr lang="uk-UA" sz="2400" cap="none" dirty="0">
                <a:latin typeface="Times New Roman" pitchFamily="18" charset="0"/>
              </a:rPr>
              <a:t>Можливість компенсувати витрати у випадку відсутності в майбутньому ринку збуту через високу мобільність ресурсів в рамках БНК);</a:t>
            </a:r>
          </a:p>
          <a:p>
            <a:pPr marL="363538" indent="-363538" eaLnBrk="1" hangingPunct="1">
              <a:lnSpc>
                <a:spcPct val="80000"/>
              </a:lnSpc>
              <a:defRPr/>
            </a:pPr>
            <a:r>
              <a:rPr lang="uk-UA" sz="2400" cap="none" dirty="0">
                <a:latin typeface="Times New Roman" pitchFamily="18" charset="0"/>
              </a:rPr>
              <a:t>Можливість уникнення державного втручання;</a:t>
            </a:r>
          </a:p>
          <a:p>
            <a:pPr marL="363538" indent="-363538" eaLnBrk="1" hangingPunct="1">
              <a:lnSpc>
                <a:spcPct val="80000"/>
              </a:lnSpc>
              <a:defRPr/>
            </a:pPr>
            <a:r>
              <a:rPr lang="uk-UA" sz="2400" cap="none" dirty="0">
                <a:latin typeface="Times New Roman" pitchFamily="18" charset="0"/>
              </a:rPr>
              <a:t>Можливість контролю постачання та умови </a:t>
            </a:r>
            <a:r>
              <a:rPr lang="uk-UA" sz="2400" cap="none" dirty="0" err="1">
                <a:latin typeface="Times New Roman" pitchFamily="18" charset="0"/>
              </a:rPr>
              <a:t>внутрішньокорпоративного</a:t>
            </a:r>
            <a:r>
              <a:rPr lang="uk-UA" sz="2400" cap="none" dirty="0">
                <a:latin typeface="Times New Roman" pitchFamily="18" charset="0"/>
              </a:rPr>
              <a:t> продажу товарів та технологій;</a:t>
            </a:r>
          </a:p>
          <a:p>
            <a:pPr marL="363538" indent="-363538" eaLnBrk="1" hangingPunct="1">
              <a:lnSpc>
                <a:spcPct val="80000"/>
              </a:lnSpc>
              <a:defRPr/>
            </a:pPr>
            <a:r>
              <a:rPr lang="uk-UA" sz="2400" cap="none" dirty="0">
                <a:latin typeface="Times New Roman" pitchFamily="18" charset="0"/>
              </a:rPr>
              <a:t>Можливість використання перехресного субсидіювання лізингових операцій та трансфертного ціноутворення.</a:t>
            </a:r>
            <a:endParaRPr lang="ru-RU" sz="2400" cap="none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9F26545C-41B2-4935-ACA9-F97406E8352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52312" y="1012119"/>
            <a:ext cx="8385175" cy="5207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sz="3200" u="sng" dirty="0"/>
              <a:t>переваги розміщення</a:t>
            </a:r>
            <a:r>
              <a:rPr lang="uk-UA" sz="4000" dirty="0"/>
              <a:t> </a:t>
            </a:r>
            <a:endParaRPr lang="ru-RU" sz="4000" dirty="0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808CE413-DFC4-4BC5-A212-D44CCA909268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72533" y="2077155"/>
            <a:ext cx="11446934" cy="478084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uk-UA" sz="2600" cap="none" dirty="0"/>
              <a:t>Розподіл наявних природних та відновлених ресурсів;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uk-UA" sz="2600" cap="none" dirty="0"/>
              <a:t>Обсяг та динаміка ринку;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uk-UA" sz="2600" cap="none" dirty="0"/>
              <a:t>Ціни, якість та продуктивність факторів виробництва;</a:t>
            </a:r>
            <a:endParaRPr lang="ru-RU" sz="2600" cap="none" dirty="0"/>
          </a:p>
          <a:p>
            <a:pPr eaLnBrk="1" hangingPunct="1">
              <a:lnSpc>
                <a:spcPct val="90000"/>
              </a:lnSpc>
              <a:defRPr/>
            </a:pPr>
            <a:r>
              <a:rPr lang="uk-UA" sz="2600" cap="none" dirty="0"/>
              <a:t>Витрати міжнародного транспорту та зв'язку;</a:t>
            </a:r>
            <a:endParaRPr lang="ru-RU" sz="2600" cap="none" dirty="0"/>
          </a:p>
          <a:p>
            <a:pPr eaLnBrk="1" hangingPunct="1">
              <a:lnSpc>
                <a:spcPct val="90000"/>
              </a:lnSpc>
              <a:defRPr/>
            </a:pPr>
            <a:r>
              <a:rPr lang="uk-UA" sz="2600" cap="none" dirty="0"/>
              <a:t>Інвестиційний клімат;</a:t>
            </a:r>
            <a:endParaRPr lang="ru-RU" sz="2600" cap="none" dirty="0"/>
          </a:p>
          <a:p>
            <a:pPr eaLnBrk="1" hangingPunct="1">
              <a:lnSpc>
                <a:spcPct val="90000"/>
              </a:lnSpc>
              <a:defRPr/>
            </a:pPr>
            <a:r>
              <a:rPr lang="uk-UA" sz="2600" cap="none" dirty="0"/>
              <a:t>Торговельні  бар’єри;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uk-UA" sz="2600" cap="none" dirty="0"/>
              <a:t>Наявність інфраструктури  (комерційна, юридична, транспортна та телекомунікаційна);</a:t>
            </a:r>
            <a:endParaRPr lang="ru-RU" sz="2600" cap="none" dirty="0"/>
          </a:p>
          <a:p>
            <a:pPr eaLnBrk="1" hangingPunct="1">
              <a:lnSpc>
                <a:spcPct val="90000"/>
              </a:lnSpc>
              <a:defRPr/>
            </a:pPr>
            <a:r>
              <a:rPr lang="uk-UA" sz="2600" cap="none" dirty="0"/>
              <a:t>Психологічні або національно-культурні відмінності;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uk-UA" sz="2600" cap="none" dirty="0"/>
              <a:t>Економічна система та політика уряду;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uk-UA" sz="2600" cap="none" dirty="0"/>
              <a:t>Регулювання ринку, або рівень втручання держави у функціонування ринку. </a:t>
            </a:r>
            <a:endParaRPr lang="ru-RU" sz="2600" cap="none" dirty="0"/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1E2A6-AABC-4180-ABE5-71D772B96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989" y="970846"/>
            <a:ext cx="8662987" cy="620713"/>
          </a:xfrm>
        </p:spPr>
        <p:txBody>
          <a:bodyPr/>
          <a:lstStyle/>
          <a:p>
            <a:pPr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Парадигма "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Летючих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гусей»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653C2A-7E93-4B61-B22B-FD63ADE7A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6" y="2111022"/>
            <a:ext cx="10847947" cy="4558067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uk-UA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Розроблена в кінці 30-х р. ХХ ст.  Японським вченим К. </a:t>
            </a:r>
            <a:r>
              <a:rPr lang="uk-UA" sz="24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Акамацу</a:t>
            </a:r>
            <a:r>
              <a:rPr lang="uk-UA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Три фази розвитку галузі: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uk-UA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Фаза 1: імпорт товару від зарубіжних виробників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uk-UA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Фаза 2: організація місцевого виробництва (заміщення імпорту)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uk-UA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Фаза 3: експорт продукції на нові зарубіжні ринки.</a:t>
            </a:r>
          </a:p>
          <a:p>
            <a:pPr>
              <a:defRPr/>
            </a:pPr>
            <a:r>
              <a:rPr lang="uk-UA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40 років </a:t>
            </a:r>
            <a:r>
              <a:rPr lang="uk-UA" sz="24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Озава</a:t>
            </a:r>
            <a:r>
              <a:rPr lang="uk-UA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uk-UA" sz="24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Коджіма</a:t>
            </a:r>
            <a:r>
              <a:rPr lang="uk-UA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розширили модель:</a:t>
            </a:r>
          </a:p>
          <a:p>
            <a:pPr>
              <a:defRPr/>
            </a:pPr>
            <a:r>
              <a:rPr lang="uk-UA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стратегії японських компаній, перемістивши своє виробництва і менеджмент на  ринки Китаю і Південно-Східної Азії, </a:t>
            </a:r>
          </a:p>
          <a:p>
            <a:pPr>
              <a:defRPr/>
            </a:pPr>
            <a:r>
              <a:rPr lang="uk-UA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основі технологічного та фінансової участі іноземних ТНК активізувався економічний прогрес в країнах, що розвиваються. </a:t>
            </a:r>
          </a:p>
          <a:p>
            <a:pPr>
              <a:defRPr/>
            </a:pPr>
            <a:r>
              <a:rPr lang="uk-UA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«летучих  </a:t>
            </a:r>
            <a:r>
              <a:rPr lang="uk-UA" sz="24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гусей</a:t>
            </a:r>
            <a:r>
              <a:rPr lang="uk-UA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 -  модель подолання економічного відставання  через імпорт ПІІ.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0EFA804-FC22-458D-B90D-B96632236C1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943708" y="859938"/>
            <a:ext cx="8218488" cy="881063"/>
          </a:xfrm>
        </p:spPr>
        <p:txBody>
          <a:bodyPr/>
          <a:lstStyle/>
          <a:p>
            <a:pPr eaLnBrk="1" hangingPunct="1">
              <a:defRPr/>
            </a:pPr>
            <a:r>
              <a:rPr lang="uk-UA" sz="2800" dirty="0"/>
              <a:t>Класифікація міжнародних інвестицій</a:t>
            </a:r>
            <a:endParaRPr lang="ru-RU" sz="2800" dirty="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7CAC092-38B2-4A40-8653-C65550F67B28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498536" y="2472960"/>
            <a:ext cx="11183815" cy="5113337"/>
          </a:xfrm>
        </p:spPr>
        <p:txBody>
          <a:bodyPr/>
          <a:lstStyle/>
          <a:p>
            <a:pPr eaLnBrk="1" hangingPunct="1">
              <a:defRPr/>
            </a:pPr>
            <a:r>
              <a:rPr lang="uk-UA" sz="2800" dirty="0"/>
              <a:t>За </a:t>
            </a:r>
            <a:r>
              <a:rPr lang="uk-UA" sz="2800" b="1" u="sng" dirty="0"/>
              <a:t>джерелами походження</a:t>
            </a:r>
            <a:r>
              <a:rPr lang="uk-UA" sz="2800" b="1" dirty="0"/>
              <a:t>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uk-UA" sz="2800" b="1" dirty="0"/>
              <a:t> -  </a:t>
            </a:r>
            <a:r>
              <a:rPr lang="uk-UA" sz="2800" b="1" u="sng" dirty="0"/>
              <a:t>Офіційний (державний) капітал</a:t>
            </a:r>
            <a:r>
              <a:rPr lang="uk-UA" sz="2800" b="1" dirty="0"/>
              <a:t> </a:t>
            </a:r>
            <a:r>
              <a:rPr lang="uk-UA" sz="2800" dirty="0"/>
              <a:t>- це кошти з державного бюджету, що переміщуються за кордон, або ті, що приймаються в країну з-за кордону, за рішенням уряду, чи міжурядових організацій;</a:t>
            </a:r>
            <a:r>
              <a:rPr lang="ru-RU" sz="2800" dirty="0"/>
              <a:t>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uk-UA" sz="2800" b="1" dirty="0"/>
              <a:t>- </a:t>
            </a:r>
            <a:r>
              <a:rPr lang="uk-UA" sz="2800" b="1" u="sng" dirty="0"/>
              <a:t>Приватний капітал</a:t>
            </a:r>
            <a:r>
              <a:rPr lang="uk-UA" sz="2800" b="1" dirty="0"/>
              <a:t> </a:t>
            </a:r>
            <a:r>
              <a:rPr lang="uk-UA" sz="2800" dirty="0"/>
              <a:t>- це кошти приватних фірм, банків, недержавних організацій та установ, що переміщуються за кордон, або приймаються з-за кордону за рішенням керівних органів підприємств.</a:t>
            </a:r>
            <a:endParaRPr lang="ru-RU" sz="2800" dirty="0"/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F8FF1628-1CAD-4804-B301-704C584AC38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41024" y="1012119"/>
            <a:ext cx="8385175" cy="592138"/>
          </a:xfrm>
        </p:spPr>
        <p:txBody>
          <a:bodyPr/>
          <a:lstStyle/>
          <a:p>
            <a:pPr eaLnBrk="1" hangingPunct="1">
              <a:defRPr/>
            </a:pPr>
            <a:r>
              <a:rPr lang="uk-UA" sz="3200" dirty="0"/>
              <a:t>Трансфертні ціни</a:t>
            </a:r>
            <a:endParaRPr lang="ru-RU" sz="3200" dirty="0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60EDFEB1-796C-473F-8C50-98FBF8D4BFD6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338666" y="2125133"/>
            <a:ext cx="11514667" cy="2607734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uk-UA" dirty="0"/>
              <a:t>Трансфертні ціни мають два аспекти – внутрішній та зовнішній.</a:t>
            </a:r>
          </a:p>
          <a:p>
            <a:pPr eaLnBrk="1" hangingPunct="1">
              <a:defRPr/>
            </a:pPr>
            <a:r>
              <a:rPr lang="uk-UA" dirty="0"/>
              <a:t>Внутрішній аспект -  трансфертні ціни виконують роль координатора комерційно-виробничої діяльності в межах ТНК.</a:t>
            </a:r>
          </a:p>
          <a:p>
            <a:pPr eaLnBrk="1" hangingPunct="1">
              <a:defRPr/>
            </a:pPr>
            <a:r>
              <a:rPr lang="uk-UA" dirty="0"/>
              <a:t>Зовнішній аспект -  інструмент компенсації негативного впливу зовнішнього середовища на діяльність ТНК.</a:t>
            </a:r>
            <a:endParaRPr lang="ru-RU" dirty="0"/>
          </a:p>
        </p:txBody>
      </p:sp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F518D866-A821-4267-85FB-8FC014FC439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795867" y="1016001"/>
            <a:ext cx="8385175" cy="549275"/>
          </a:xfrm>
        </p:spPr>
        <p:txBody>
          <a:bodyPr/>
          <a:lstStyle/>
          <a:p>
            <a:pPr eaLnBrk="1" hangingPunct="1">
              <a:defRPr/>
            </a:pPr>
            <a:r>
              <a:rPr lang="uk-UA" sz="2800" dirty="0"/>
              <a:t>Мета використання трансфертних цін:</a:t>
            </a:r>
            <a:endParaRPr lang="ru-RU" sz="2800" dirty="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98226401-1A94-48CE-8430-1DC93F4EDF7C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69333" y="1879600"/>
            <a:ext cx="11853334" cy="4978400"/>
          </a:xfrm>
        </p:spPr>
        <p:txBody>
          <a:bodyPr>
            <a:normAutofit/>
          </a:bodyPr>
          <a:lstStyle/>
          <a:p>
            <a:pPr marL="0" indent="185738" eaLnBrk="1" hangingPunct="1">
              <a:lnSpc>
                <a:spcPct val="80000"/>
              </a:lnSpc>
              <a:defRPr/>
            </a:pPr>
            <a:r>
              <a:rPr lang="uk-UA" sz="2400" b="1" cap="none" dirty="0"/>
              <a:t>Зменшення суми надходжень, що оподатковується</a:t>
            </a:r>
            <a:r>
              <a:rPr lang="uk-UA" sz="2400" cap="none" dirty="0"/>
              <a:t>.</a:t>
            </a:r>
          </a:p>
          <a:p>
            <a:pPr marL="0" indent="185738" eaLnBrk="1" hangingPunct="1">
              <a:lnSpc>
                <a:spcPct val="80000"/>
              </a:lnSpc>
              <a:buNone/>
              <a:defRPr/>
            </a:pPr>
            <a:r>
              <a:rPr lang="uk-UA" sz="2400" cap="none" dirty="0"/>
              <a:t>  У разі нижчого рівня ставки податку в приймаючих країнах, ніж в країні базування, материнська компанія зацікавлена в переводі частини своїх доходів у закордоні філії за рахунок зменшення ціни на експорт товарів та послуг, що йдуть до закордонної філії;</a:t>
            </a:r>
            <a:endParaRPr lang="en-US" sz="2400" cap="none" dirty="0"/>
          </a:p>
          <a:p>
            <a:pPr marL="0" indent="185738" eaLnBrk="1" hangingPunct="1">
              <a:lnSpc>
                <a:spcPct val="80000"/>
              </a:lnSpc>
              <a:defRPr/>
            </a:pPr>
            <a:r>
              <a:rPr lang="uk-UA" sz="2400" cap="none" dirty="0"/>
              <a:t>Зменшення сум сплачуваних податків за експортні чи імпортні операції в результаті  заниження цін на комплектуючі частини, які постачаються через кордон між філіями та головною компанією;</a:t>
            </a:r>
          </a:p>
          <a:p>
            <a:pPr marL="0" indent="185738" eaLnBrk="1" hangingPunct="1">
              <a:lnSpc>
                <a:spcPct val="80000"/>
              </a:lnSpc>
              <a:defRPr/>
            </a:pPr>
            <a:r>
              <a:rPr lang="uk-UA" sz="2400" cap="none" dirty="0"/>
              <a:t>Подолання обмежень на репатріацію прибутків, що впроваджуються приймаючою країною з метою скорочення дефіциту платіжного балансу. В цьому випадку товари постачаються за вищою ціною до філії в країні, що застосувала валютні обмеження;</a:t>
            </a:r>
          </a:p>
          <a:p>
            <a:pPr marL="0" indent="185738" eaLnBrk="1" hangingPunct="1">
              <a:lnSpc>
                <a:spcPct val="80000"/>
              </a:lnSpc>
              <a:defRPr/>
            </a:pPr>
            <a:r>
              <a:rPr lang="uk-UA" sz="2400" cap="none" dirty="0"/>
              <a:t>Уникнення валютного контролю;</a:t>
            </a:r>
          </a:p>
          <a:p>
            <a:pPr marL="0" indent="185738" eaLnBrk="1" hangingPunct="1">
              <a:lnSpc>
                <a:spcPct val="80000"/>
              </a:lnSpc>
              <a:defRPr/>
            </a:pPr>
            <a:r>
              <a:rPr lang="uk-UA" sz="2400" cap="none" dirty="0"/>
              <a:t>У випадку девальвації </a:t>
            </a:r>
            <a:r>
              <a:rPr lang="en-US" sz="2400" cap="none" dirty="0"/>
              <a:t> </a:t>
            </a:r>
            <a:r>
              <a:rPr lang="uk-UA" sz="2400" cap="none" dirty="0"/>
              <a:t>національної валюта приймаючої країни.</a:t>
            </a:r>
            <a:endParaRPr lang="ru-RU" sz="2400" dirty="0"/>
          </a:p>
        </p:txBody>
      </p:sp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C162A44F-039B-4F99-BC30-48A25A706FA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12800" y="936978"/>
            <a:ext cx="9144000" cy="692150"/>
          </a:xfrm>
        </p:spPr>
        <p:txBody>
          <a:bodyPr/>
          <a:lstStyle/>
          <a:p>
            <a:pPr eaLnBrk="1" hangingPunct="1"/>
            <a:r>
              <a:rPr lang="uk-UA" altLang="uk-UA" sz="2800" dirty="0">
                <a:effectLst/>
              </a:rPr>
              <a:t>Модель трансфертного ціноутворення </a:t>
            </a:r>
            <a:r>
              <a:rPr lang="uk-UA" altLang="uk-UA" sz="2800" dirty="0" err="1">
                <a:effectLst/>
              </a:rPr>
              <a:t>Херста</a:t>
            </a:r>
            <a:endParaRPr lang="ru-RU" altLang="uk-UA" sz="2800" dirty="0">
              <a:effectLst/>
            </a:endParaRP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1A540356-4CFC-4470-9431-4C4A21881669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541867" y="1840089"/>
            <a:ext cx="11277600" cy="4842933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87313" indent="-87313" eaLnBrk="1" hangingPunct="1">
              <a:lnSpc>
                <a:spcPct val="90000"/>
              </a:lnSpc>
              <a:defRPr/>
            </a:pPr>
            <a:r>
              <a:rPr lang="uk-UA" sz="2600" b="1" dirty="0"/>
              <a:t>Прибуток материнської компанії до оподаткування</a:t>
            </a:r>
            <a:r>
              <a:rPr lang="uk-UA" sz="2400" dirty="0"/>
              <a:t>: </a:t>
            </a:r>
          </a:p>
          <a:p>
            <a:pPr marL="87313" indent="-87313" algn="ctr" eaLnBrk="1" hangingPunct="1">
              <a:lnSpc>
                <a:spcPct val="90000"/>
              </a:lnSpc>
              <a:buNone/>
              <a:defRPr/>
            </a:pPr>
            <a:r>
              <a:rPr lang="uk-UA" b="1" dirty="0" err="1">
                <a:solidFill>
                  <a:srgbClr val="000066"/>
                </a:solidFill>
              </a:rPr>
              <a:t>Eр</a:t>
            </a:r>
            <a:r>
              <a:rPr lang="uk-UA" b="1" dirty="0">
                <a:solidFill>
                  <a:srgbClr val="000066"/>
                </a:solidFill>
              </a:rPr>
              <a:t>= </a:t>
            </a:r>
            <a:r>
              <a:rPr lang="uk-UA" b="1" dirty="0" err="1">
                <a:solidFill>
                  <a:srgbClr val="000066"/>
                </a:solidFill>
              </a:rPr>
              <a:t>Sр</a:t>
            </a:r>
            <a:r>
              <a:rPr lang="uk-UA" b="1" dirty="0">
                <a:solidFill>
                  <a:srgbClr val="000066"/>
                </a:solidFill>
              </a:rPr>
              <a:t> + </a:t>
            </a:r>
            <a:r>
              <a:rPr lang="uk-UA" b="1" dirty="0" err="1">
                <a:solidFill>
                  <a:srgbClr val="000066"/>
                </a:solidFill>
              </a:rPr>
              <a:t>Aх</a:t>
            </a:r>
            <a:r>
              <a:rPr lang="uk-UA" b="1" dirty="0">
                <a:solidFill>
                  <a:srgbClr val="000066"/>
                </a:solidFill>
              </a:rPr>
              <a:t> </a:t>
            </a:r>
            <a:r>
              <a:rPr lang="ru-RU" b="1" dirty="0">
                <a:solidFill>
                  <a:srgbClr val="000066"/>
                </a:solidFill>
              </a:rPr>
              <a:t>- </a:t>
            </a:r>
            <a:r>
              <a:rPr lang="uk-UA" b="1" dirty="0" err="1">
                <a:solidFill>
                  <a:srgbClr val="000066"/>
                </a:solidFill>
              </a:rPr>
              <a:t>Cр</a:t>
            </a:r>
            <a:endParaRPr lang="uk-UA" b="1" dirty="0">
              <a:solidFill>
                <a:srgbClr val="000066"/>
              </a:solidFill>
            </a:endParaRPr>
          </a:p>
          <a:p>
            <a:pPr marL="87313" indent="-87313" eaLnBrk="1" hangingPunct="1">
              <a:lnSpc>
                <a:spcPct val="90000"/>
              </a:lnSpc>
              <a:buNone/>
              <a:defRPr/>
            </a:pPr>
            <a:r>
              <a:rPr lang="uk-UA" sz="2400" dirty="0"/>
              <a:t>де </a:t>
            </a:r>
            <a:r>
              <a:rPr lang="uk-UA" sz="2800" dirty="0" err="1"/>
              <a:t>Sр</a:t>
            </a:r>
            <a:r>
              <a:rPr lang="uk-UA" sz="2400" dirty="0"/>
              <a:t> – внутрішні продажі,</a:t>
            </a:r>
          </a:p>
          <a:p>
            <a:pPr marL="87313" indent="-87313" eaLnBrk="1" hangingPunct="1">
              <a:lnSpc>
                <a:spcPct val="90000"/>
              </a:lnSpc>
              <a:buNone/>
              <a:defRPr/>
            </a:pPr>
            <a:r>
              <a:rPr lang="uk-UA" sz="2400" dirty="0"/>
              <a:t>     </a:t>
            </a:r>
            <a:r>
              <a:rPr lang="uk-UA" sz="2800" dirty="0" err="1"/>
              <a:t>Aх</a:t>
            </a:r>
            <a:r>
              <a:rPr lang="uk-UA" sz="2400" dirty="0"/>
              <a:t> – експорт до філіалу, помножений на трансфертні ціни (</a:t>
            </a:r>
            <a:r>
              <a:rPr lang="uk-UA" sz="2400" dirty="0" err="1"/>
              <a:t>A</a:t>
            </a:r>
            <a:r>
              <a:rPr lang="uk-UA" sz="2400" dirty="0"/>
              <a:t> – трансфертна ціна, X – обсяг експорту),</a:t>
            </a:r>
          </a:p>
          <a:p>
            <a:pPr marL="87313" indent="-87313" eaLnBrk="1" hangingPunct="1">
              <a:lnSpc>
                <a:spcPct val="90000"/>
              </a:lnSpc>
              <a:buNone/>
              <a:defRPr/>
            </a:pPr>
            <a:r>
              <a:rPr lang="uk-UA" sz="2400" dirty="0"/>
              <a:t>    </a:t>
            </a:r>
            <a:r>
              <a:rPr lang="uk-UA" sz="2800" dirty="0" err="1"/>
              <a:t>Cр</a:t>
            </a:r>
            <a:r>
              <a:rPr lang="uk-UA" sz="2800" dirty="0"/>
              <a:t> </a:t>
            </a:r>
            <a:r>
              <a:rPr lang="uk-UA" sz="2400" dirty="0"/>
              <a:t>– внутрішні витрати.</a:t>
            </a:r>
          </a:p>
          <a:p>
            <a:pPr marL="87313" indent="-87313" eaLnBrk="1" hangingPunct="1">
              <a:lnSpc>
                <a:spcPct val="90000"/>
              </a:lnSpc>
              <a:buNone/>
              <a:defRPr/>
            </a:pPr>
            <a:endParaRPr lang="uk-UA" sz="2400" dirty="0"/>
          </a:p>
          <a:p>
            <a:pPr marL="87313" indent="-87313" eaLnBrk="1" hangingPunct="1">
              <a:lnSpc>
                <a:spcPct val="90000"/>
              </a:lnSpc>
              <a:defRPr/>
            </a:pPr>
            <a:r>
              <a:rPr lang="uk-UA" sz="2800" b="1" dirty="0"/>
              <a:t>Прибуток закордонного філіалу: </a:t>
            </a:r>
          </a:p>
          <a:p>
            <a:pPr marL="87313" indent="-87313" algn="ctr" eaLnBrk="1" hangingPunct="1">
              <a:lnSpc>
                <a:spcPct val="90000"/>
              </a:lnSpc>
              <a:buNone/>
              <a:defRPr/>
            </a:pPr>
            <a:r>
              <a:rPr lang="uk-UA" b="1" dirty="0" err="1">
                <a:solidFill>
                  <a:srgbClr val="000066"/>
                </a:solidFill>
              </a:rPr>
              <a:t>Eн</a:t>
            </a:r>
            <a:r>
              <a:rPr lang="uk-UA" b="1" dirty="0">
                <a:solidFill>
                  <a:srgbClr val="000066"/>
                </a:solidFill>
              </a:rPr>
              <a:t>= </a:t>
            </a:r>
            <a:r>
              <a:rPr lang="uk-UA" b="1" dirty="0" err="1">
                <a:solidFill>
                  <a:srgbClr val="000066"/>
                </a:solidFill>
              </a:rPr>
              <a:t>Sн</a:t>
            </a:r>
            <a:r>
              <a:rPr lang="uk-UA" b="1" dirty="0">
                <a:solidFill>
                  <a:srgbClr val="000066"/>
                </a:solidFill>
              </a:rPr>
              <a:t> – </a:t>
            </a:r>
            <a:r>
              <a:rPr lang="uk-UA" b="1" dirty="0" err="1">
                <a:solidFill>
                  <a:srgbClr val="000066"/>
                </a:solidFill>
              </a:rPr>
              <a:t>Aх</a:t>
            </a:r>
            <a:r>
              <a:rPr lang="uk-UA" b="1" dirty="0">
                <a:solidFill>
                  <a:srgbClr val="000066"/>
                </a:solidFill>
              </a:rPr>
              <a:t> - </a:t>
            </a:r>
            <a:r>
              <a:rPr lang="uk-UA" b="1" dirty="0" err="1">
                <a:solidFill>
                  <a:srgbClr val="000066"/>
                </a:solidFill>
              </a:rPr>
              <a:t>Cн</a:t>
            </a:r>
            <a:endParaRPr lang="uk-UA" b="1" dirty="0">
              <a:solidFill>
                <a:srgbClr val="000066"/>
              </a:solidFill>
            </a:endParaRPr>
          </a:p>
          <a:p>
            <a:pPr marL="87313" indent="-87313" eaLnBrk="1" hangingPunct="1">
              <a:lnSpc>
                <a:spcPct val="90000"/>
              </a:lnSpc>
              <a:buNone/>
              <a:defRPr/>
            </a:pPr>
            <a:r>
              <a:rPr lang="uk-UA" sz="2400" dirty="0"/>
              <a:t>де </a:t>
            </a:r>
            <a:r>
              <a:rPr lang="uk-UA" sz="2400" dirty="0" err="1"/>
              <a:t>Sн</a:t>
            </a:r>
            <a:r>
              <a:rPr lang="uk-UA" sz="2400" dirty="0"/>
              <a:t> – внутрішні продажі,</a:t>
            </a:r>
          </a:p>
          <a:p>
            <a:pPr marL="87313" indent="-87313" eaLnBrk="1" hangingPunct="1">
              <a:lnSpc>
                <a:spcPct val="90000"/>
              </a:lnSpc>
              <a:buNone/>
              <a:defRPr/>
            </a:pPr>
            <a:r>
              <a:rPr lang="uk-UA" sz="2400" dirty="0"/>
              <a:t>     </a:t>
            </a:r>
            <a:r>
              <a:rPr lang="uk-UA" sz="2400" dirty="0" err="1"/>
              <a:t>Aх</a:t>
            </a:r>
            <a:r>
              <a:rPr lang="uk-UA" sz="2400" dirty="0"/>
              <a:t> – сума імпорту, що надходить від материнської    компанії.</a:t>
            </a:r>
          </a:p>
          <a:p>
            <a:pPr marL="87313" indent="-87313" eaLnBrk="1" hangingPunct="1">
              <a:lnSpc>
                <a:spcPct val="90000"/>
              </a:lnSpc>
              <a:buNone/>
              <a:defRPr/>
            </a:pPr>
            <a:r>
              <a:rPr lang="uk-UA" sz="2400" dirty="0"/>
              <a:t>    </a:t>
            </a:r>
            <a:r>
              <a:rPr lang="uk-UA" sz="2400" dirty="0" err="1"/>
              <a:t>Cн</a:t>
            </a:r>
            <a:r>
              <a:rPr lang="uk-UA" sz="2400" dirty="0"/>
              <a:t> – внутрішні витрати.</a:t>
            </a:r>
            <a:endParaRPr lang="ru-RU" sz="2400" dirty="0"/>
          </a:p>
        </p:txBody>
      </p:sp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>
            <a:extLst>
              <a:ext uri="{FF2B5EF4-FFF2-40B4-BE49-F238E27FC236}">
                <a16:creationId xmlns:a16="http://schemas.microsoft.com/office/drawing/2014/main" id="{4DEC6589-6CD5-4DCC-A3A3-851DF152F131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320800" y="1253067"/>
            <a:ext cx="9843911" cy="4047067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uk-UA" dirty="0"/>
              <a:t>прибуток материнської компанії: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uk-UA" dirty="0"/>
              <a:t> </a:t>
            </a:r>
            <a:r>
              <a:rPr lang="uk-UA" sz="3400" b="1" dirty="0" err="1">
                <a:solidFill>
                  <a:srgbClr val="000066"/>
                </a:solidFill>
                <a:effectLst/>
              </a:rPr>
              <a:t>Eр</a:t>
            </a:r>
            <a:r>
              <a:rPr lang="uk-UA" sz="3400" b="1" dirty="0">
                <a:solidFill>
                  <a:srgbClr val="000066"/>
                </a:solidFill>
                <a:effectLst/>
              </a:rPr>
              <a:t>=(1-Tр)(</a:t>
            </a:r>
            <a:r>
              <a:rPr lang="uk-UA" sz="3400" b="1" dirty="0" err="1">
                <a:solidFill>
                  <a:srgbClr val="000066"/>
                </a:solidFill>
                <a:effectLst/>
              </a:rPr>
              <a:t>Sр</a:t>
            </a:r>
            <a:r>
              <a:rPr lang="uk-UA" sz="3400" b="1" dirty="0">
                <a:solidFill>
                  <a:srgbClr val="000066"/>
                </a:solidFill>
                <a:effectLst/>
              </a:rPr>
              <a:t> + </a:t>
            </a:r>
            <a:r>
              <a:rPr lang="uk-UA" sz="3400" b="1" dirty="0" err="1">
                <a:solidFill>
                  <a:srgbClr val="000066"/>
                </a:solidFill>
                <a:effectLst/>
              </a:rPr>
              <a:t>Aх</a:t>
            </a:r>
            <a:r>
              <a:rPr lang="uk-UA" sz="3400" b="1" dirty="0">
                <a:solidFill>
                  <a:srgbClr val="000066"/>
                </a:solidFill>
                <a:effectLst/>
              </a:rPr>
              <a:t> </a:t>
            </a:r>
            <a:r>
              <a:rPr lang="ru-RU" sz="3400" b="1" dirty="0">
                <a:solidFill>
                  <a:srgbClr val="000066"/>
                </a:solidFill>
                <a:effectLst/>
              </a:rPr>
              <a:t>- </a:t>
            </a:r>
            <a:r>
              <a:rPr lang="uk-UA" sz="3400" b="1" dirty="0" err="1">
                <a:solidFill>
                  <a:srgbClr val="000066"/>
                </a:solidFill>
                <a:effectLst/>
              </a:rPr>
              <a:t>Cр</a:t>
            </a:r>
            <a:r>
              <a:rPr lang="uk-UA" sz="3400" b="1" dirty="0">
                <a:solidFill>
                  <a:srgbClr val="000066"/>
                </a:solidFill>
                <a:effectLst/>
              </a:rPr>
              <a:t>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uk-UA" dirty="0"/>
              <a:t>(1-Tр)- податок на доход</a:t>
            </a:r>
          </a:p>
          <a:p>
            <a:pPr eaLnBrk="1" hangingPunct="1">
              <a:defRPr/>
            </a:pPr>
            <a:r>
              <a:rPr lang="uk-UA" dirty="0"/>
              <a:t>прибуток закордонного філіалу: 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uk-UA" sz="3400" b="1" dirty="0" err="1">
                <a:solidFill>
                  <a:srgbClr val="000066"/>
                </a:solidFill>
              </a:rPr>
              <a:t>Eн</a:t>
            </a:r>
            <a:r>
              <a:rPr lang="uk-UA" sz="3400" b="1" dirty="0">
                <a:solidFill>
                  <a:srgbClr val="000066"/>
                </a:solidFill>
              </a:rPr>
              <a:t>=(1 - </a:t>
            </a:r>
            <a:r>
              <a:rPr lang="uk-UA" sz="3400" b="1" dirty="0" err="1">
                <a:solidFill>
                  <a:srgbClr val="000066"/>
                </a:solidFill>
              </a:rPr>
              <a:t>Tн</a:t>
            </a:r>
            <a:r>
              <a:rPr lang="uk-UA" sz="3400" b="1" dirty="0">
                <a:solidFill>
                  <a:srgbClr val="000066"/>
                </a:solidFill>
              </a:rPr>
              <a:t>)</a:t>
            </a:r>
            <a:r>
              <a:rPr lang="uk-UA" dirty="0">
                <a:solidFill>
                  <a:srgbClr val="000066"/>
                </a:solidFill>
              </a:rPr>
              <a:t> </a:t>
            </a:r>
            <a:r>
              <a:rPr lang="uk-UA" b="1" dirty="0">
                <a:solidFill>
                  <a:srgbClr val="000066"/>
                </a:solidFill>
              </a:rPr>
              <a:t>(</a:t>
            </a:r>
            <a:r>
              <a:rPr lang="uk-UA" b="1" dirty="0" err="1">
                <a:solidFill>
                  <a:srgbClr val="000066"/>
                </a:solidFill>
              </a:rPr>
              <a:t>Sн</a:t>
            </a:r>
            <a:r>
              <a:rPr lang="uk-UA" b="1" dirty="0">
                <a:solidFill>
                  <a:srgbClr val="000066"/>
                </a:solidFill>
              </a:rPr>
              <a:t> - (1+t)</a:t>
            </a:r>
            <a:r>
              <a:rPr lang="uk-UA" b="1" dirty="0" err="1">
                <a:solidFill>
                  <a:srgbClr val="000066"/>
                </a:solidFill>
              </a:rPr>
              <a:t>Aх</a:t>
            </a:r>
            <a:r>
              <a:rPr lang="uk-UA" b="1" dirty="0">
                <a:solidFill>
                  <a:srgbClr val="000066"/>
                </a:solidFill>
              </a:rPr>
              <a:t> - </a:t>
            </a:r>
            <a:r>
              <a:rPr lang="uk-UA" b="1" dirty="0" err="1">
                <a:solidFill>
                  <a:srgbClr val="000066"/>
                </a:solidFill>
              </a:rPr>
              <a:t>Cн</a:t>
            </a:r>
            <a:r>
              <a:rPr lang="uk-UA" b="1" dirty="0">
                <a:solidFill>
                  <a:srgbClr val="000066"/>
                </a:solidFill>
              </a:rPr>
              <a:t>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uk-UA" dirty="0"/>
              <a:t>(1‑TH)</a:t>
            </a:r>
            <a:r>
              <a:rPr lang="ru-RU" dirty="0"/>
              <a:t> - </a:t>
            </a:r>
            <a:r>
              <a:rPr lang="uk-UA" dirty="0"/>
              <a:t>податок на доход</a:t>
            </a:r>
            <a:endParaRPr lang="ru-RU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dirty="0"/>
              <a:t>t</a:t>
            </a:r>
            <a:r>
              <a:rPr lang="uk-UA" dirty="0"/>
              <a:t>-</a:t>
            </a:r>
            <a:r>
              <a:rPr lang="ru-RU" dirty="0"/>
              <a:t> </a:t>
            </a:r>
            <a:r>
              <a:rPr lang="uk-UA" dirty="0"/>
              <a:t>митний тариф</a:t>
            </a:r>
            <a:endParaRPr lang="ru-RU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ru-RU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ru-RU" dirty="0"/>
          </a:p>
        </p:txBody>
      </p:sp>
      <p:sp>
        <p:nvSpPr>
          <p:cNvPr id="55299" name="Rectangle 5">
            <a:extLst>
              <a:ext uri="{FF2B5EF4-FFF2-40B4-BE49-F238E27FC236}">
                <a16:creationId xmlns:a16="http://schemas.microsoft.com/office/drawing/2014/main" id="{8CE26769-7C97-4EB1-B5E3-36A23DAB7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uk-UA" altLang="uk-UA" sz="1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>
            <a:extLst>
              <a:ext uri="{FF2B5EF4-FFF2-40B4-BE49-F238E27FC236}">
                <a16:creationId xmlns:a16="http://schemas.microsoft.com/office/drawing/2014/main" id="{75759F61-9CF4-41FD-95A7-2C26431CD34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12800" y="965223"/>
            <a:ext cx="9144000" cy="6921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sz="2800" dirty="0"/>
              <a:t>Відносний диференційний податок</a:t>
            </a:r>
            <a:r>
              <a:rPr lang="ru-RU" sz="4000" dirty="0"/>
              <a:t> </a:t>
            </a:r>
          </a:p>
        </p:txBody>
      </p:sp>
      <p:graphicFrame>
        <p:nvGraphicFramePr>
          <p:cNvPr id="56323" name="Object 4">
            <a:extLst>
              <a:ext uri="{FF2B5EF4-FFF2-40B4-BE49-F238E27FC236}">
                <a16:creationId xmlns:a16="http://schemas.microsoft.com/office/drawing/2014/main" id="{31E49276-F1A4-4967-BB8A-B07AD933FB8B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5368280"/>
              </p:ext>
            </p:extLst>
          </p:nvPr>
        </p:nvGraphicFramePr>
        <p:xfrm>
          <a:off x="4297363" y="1716088"/>
          <a:ext cx="3232150" cy="165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2" imgW="1040948" imgH="533169" progId="Equation.3">
                  <p:embed/>
                </p:oleObj>
              </mc:Choice>
              <mc:Fallback>
                <p:oleObj name="Формула" r:id="rId2" imgW="1040948" imgH="533169" progId="Equation.3">
                  <p:embed/>
                  <p:pic>
                    <p:nvPicPr>
                      <p:cNvPr id="56323" name="Object 4">
                        <a:extLst>
                          <a:ext uri="{FF2B5EF4-FFF2-40B4-BE49-F238E27FC236}">
                            <a16:creationId xmlns:a16="http://schemas.microsoft.com/office/drawing/2014/main" id="{31E49276-F1A4-4967-BB8A-B07AD933FB8B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7363" y="1716088"/>
                        <a:ext cx="3232150" cy="165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4" name="Rectangle 7">
            <a:extLst>
              <a:ext uri="{FF2B5EF4-FFF2-40B4-BE49-F238E27FC236}">
                <a16:creationId xmlns:a16="http://schemas.microsoft.com/office/drawing/2014/main" id="{AFAA5790-5888-45E9-A3FE-A3B042499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267" y="3395449"/>
            <a:ext cx="11751733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uk-UA" altLang="uk-UA" sz="2400" dirty="0">
                <a:cs typeface="Arial" panose="020B0604020202020204" pitchFamily="34" charset="0"/>
              </a:rPr>
              <a:t>1.Якщо відносний диференційних податок більший, ніж ставка мита, то використовуються високі трансфертні ціни на експорт із країни базування в країну філії, тому що економія по сплаті податків в країні філії перевищує виплати по митному тарифу.</a:t>
            </a:r>
            <a:endParaRPr lang="ru-RU" altLang="uk-UA" sz="2400" dirty="0"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uk-UA" altLang="uk-UA" sz="2400" dirty="0">
                <a:cs typeface="Arial" panose="020B0604020202020204" pitchFamily="34" charset="0"/>
              </a:rPr>
              <a:t>2. Якщо відносний диференційний податок менший, ніж рівень митного податку, то використовуються низькі трансфертні ціни тому, що економія по сплаті митного тарифу перевищує виплати по податкам на доход в країні філії.</a:t>
            </a: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D5E7ECD4-198B-4C90-A862-A8A8991EB74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795868" y="1000830"/>
            <a:ext cx="8385175" cy="592138"/>
          </a:xfrm>
        </p:spPr>
        <p:txBody>
          <a:bodyPr/>
          <a:lstStyle/>
          <a:p>
            <a:pPr eaLnBrk="1" hangingPunct="1"/>
            <a:r>
              <a:rPr lang="uk-UA" altLang="uk-UA" sz="3000" dirty="0">
                <a:effectLst/>
              </a:rPr>
              <a:t>Економічні наслідки діяльності ТНК</a:t>
            </a:r>
            <a:endParaRPr lang="ru-RU" altLang="uk-UA" sz="3000" dirty="0">
              <a:effectLst/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F8F80536-0C7A-4364-9C4E-A21BEADFB32D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530578" y="1885244"/>
            <a:ext cx="11525955" cy="4783844"/>
          </a:xfrm>
        </p:spPr>
        <p:txBody>
          <a:bodyPr>
            <a:normAutofit fontScale="92500"/>
          </a:bodyPr>
          <a:lstStyle/>
          <a:p>
            <a:pPr marL="609600" indent="-609600" eaLnBrk="1" hangingPunct="1">
              <a:lnSpc>
                <a:spcPct val="80000"/>
              </a:lnSpc>
              <a:buNone/>
              <a:defRPr/>
            </a:pPr>
            <a:r>
              <a:rPr lang="uk-UA" sz="2400" b="1" u="sng" dirty="0"/>
              <a:t>Позитивні наслідки для країни А (країна базування)</a:t>
            </a:r>
            <a:r>
              <a:rPr lang="uk-UA" sz="2400" b="1" dirty="0"/>
              <a:t>:</a:t>
            </a:r>
            <a:endParaRPr lang="uk-UA" sz="2400" dirty="0"/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r>
              <a:rPr lang="uk-UA" sz="2200" cap="none" dirty="0"/>
              <a:t>Збільшення експортних надходжень в країні А в результаті поставок в країну Б обладнання, комплектуючих, сировини, товарів.</a:t>
            </a: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r>
              <a:rPr lang="uk-UA" sz="2200" cap="none" dirty="0"/>
              <a:t>Скорочення імпорту в країну А різноманітних ресурсів, які використовувалися раніше для виробництва цих товарів;</a:t>
            </a: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r>
              <a:rPr lang="uk-UA" sz="2200" cap="none" dirty="0"/>
              <a:t>Збільшення фінансових надходжень до країни А в результаті переказу на рахунок материнської компанії частини прибутків закордонної філії, а також оплати філіалом ліцензій та патентів</a:t>
            </a:r>
            <a:r>
              <a:rPr lang="uk-UA" sz="2000" cap="none" dirty="0"/>
              <a:t>.</a:t>
            </a:r>
            <a:endParaRPr lang="uk-UA" sz="2000" u="sng" cap="none" dirty="0"/>
          </a:p>
          <a:p>
            <a:pPr marL="609600" indent="-609600" eaLnBrk="1" hangingPunct="1">
              <a:lnSpc>
                <a:spcPct val="80000"/>
              </a:lnSpc>
              <a:defRPr/>
            </a:pPr>
            <a:endParaRPr lang="uk-UA" sz="2000" u="sng" dirty="0"/>
          </a:p>
          <a:p>
            <a:pPr marL="609600" indent="-609600" eaLnBrk="1" hangingPunct="1">
              <a:lnSpc>
                <a:spcPct val="80000"/>
              </a:lnSpc>
              <a:buNone/>
              <a:defRPr/>
            </a:pPr>
            <a:r>
              <a:rPr lang="uk-UA" sz="2400" b="1" u="sng" dirty="0"/>
              <a:t>Негативні наслідки для платіжного балансу країна А</a:t>
            </a:r>
            <a:r>
              <a:rPr lang="uk-UA" sz="2400" dirty="0"/>
              <a:t>:</a:t>
            </a: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r>
              <a:rPr lang="uk-UA" sz="2200" cap="none" dirty="0"/>
              <a:t>Відтік  капіталу до країни Б (приймаюча країна) для фінансування створення та діяльності філії в країні Б;</a:t>
            </a: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r>
              <a:rPr lang="uk-UA" sz="2200" cap="none" dirty="0"/>
              <a:t>Скорочення експорту країни А до інших країн, оскільки цей товар виробляється в країні Б;</a:t>
            </a: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r>
              <a:rPr lang="uk-UA" sz="2200" cap="none" dirty="0"/>
              <a:t>Можливе зростання імпорту за рахунок ввозу в країну А того товару, що виробляється в країні Б.</a:t>
            </a:r>
            <a:endParaRPr lang="ru-RU" sz="2200" cap="none" dirty="0"/>
          </a:p>
        </p:txBody>
      </p:sp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>
            <a:extLst>
              <a:ext uri="{FF2B5EF4-FFF2-40B4-BE49-F238E27FC236}">
                <a16:creationId xmlns:a16="http://schemas.microsoft.com/office/drawing/2014/main" id="{BA12B3F6-4374-47BD-8A88-1C7ADCE4EB71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925689" y="485422"/>
            <a:ext cx="10905067" cy="6276622"/>
          </a:xfrm>
          <a:noFill/>
        </p:spPr>
        <p:txBody>
          <a:bodyPr>
            <a:normAutofit/>
          </a:bodyPr>
          <a:lstStyle/>
          <a:p>
            <a:pPr marL="609600" indent="-609600" eaLnBrk="1" hangingPunct="1">
              <a:lnSpc>
                <a:spcPct val="80000"/>
              </a:lnSpc>
              <a:buNone/>
              <a:defRPr/>
            </a:pPr>
            <a:r>
              <a:rPr lang="uk-UA" sz="2800" b="1" u="sng" dirty="0"/>
              <a:t>Позитивні наслідки для країни Б</a:t>
            </a:r>
            <a:r>
              <a:rPr lang="uk-UA" sz="2800" b="1" dirty="0"/>
              <a:t>:</a:t>
            </a:r>
            <a:endParaRPr lang="uk-UA" sz="2800" dirty="0"/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r>
              <a:rPr lang="uk-UA" sz="2800" cap="none" dirty="0"/>
              <a:t>Завдяки отриманим капіталам та технологіям в країні Б створюється оптимальна комбінація факторів виробництва;</a:t>
            </a: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r>
              <a:rPr lang="uk-UA" sz="2800" cap="none" dirty="0"/>
              <a:t>Підвищення рівня кваліфікації робочої сили;</a:t>
            </a: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r>
              <a:rPr lang="uk-UA" sz="2800" cap="none" dirty="0"/>
              <a:t>Збільшення експорту із країни Б.</a:t>
            </a:r>
          </a:p>
          <a:p>
            <a:pPr marL="609600" indent="-609600" eaLnBrk="1" hangingPunct="1">
              <a:lnSpc>
                <a:spcPct val="80000"/>
              </a:lnSpc>
              <a:buNone/>
              <a:defRPr/>
            </a:pPr>
            <a:r>
              <a:rPr lang="uk-UA" sz="2800" b="1" u="sng" dirty="0"/>
              <a:t>Негативний вплив на країну Б</a:t>
            </a:r>
            <a:r>
              <a:rPr lang="uk-UA" sz="2800" b="1" dirty="0"/>
              <a:t>:</a:t>
            </a:r>
            <a:endParaRPr lang="uk-UA" sz="2800" dirty="0"/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r>
              <a:rPr lang="uk-UA" sz="2800" cap="none" dirty="0"/>
              <a:t>Збільшення імпорту за рахунок комплектуючих виробів та сировини;</a:t>
            </a: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r>
              <a:rPr lang="uk-UA" sz="2800" cap="none" dirty="0"/>
              <a:t>Перехоплення висококваліфікованої робочої сили від національних підприємств до ТНК;</a:t>
            </a: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r>
              <a:rPr lang="uk-UA" sz="2800" cap="none" dirty="0"/>
              <a:t>Гальмування розвитку національних підприємств внаслідок невпевненості в успіху конкуренції з іноземними компаніями;</a:t>
            </a: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r>
              <a:rPr lang="uk-UA" sz="2800" cap="none" dirty="0"/>
              <a:t>Погіршення платіжного балансу внаслідок переводу прибутків іноземному інвестору.</a:t>
            </a:r>
            <a:endParaRPr lang="ru-RU" sz="2800" cap="none" dirty="0"/>
          </a:p>
        </p:txBody>
      </p:sp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>
            <a:extLst>
              <a:ext uri="{FF2B5EF4-FFF2-40B4-BE49-F238E27FC236}">
                <a16:creationId xmlns:a16="http://schemas.microsoft.com/office/drawing/2014/main" id="{6F4E929C-1359-4588-9BF5-91ACA28EAD59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903111" y="1027289"/>
            <a:ext cx="10972800" cy="5520266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uk-UA" sz="2800" b="1" u="sng" dirty="0"/>
              <a:t>Переваги БНП</a:t>
            </a:r>
            <a:r>
              <a:rPr lang="uk-UA" sz="2800" b="1" dirty="0"/>
              <a:t>:</a:t>
            </a:r>
            <a:endParaRPr lang="uk-UA" sz="2800" dirty="0"/>
          </a:p>
          <a:p>
            <a:pPr eaLnBrk="1" hangingPunct="1">
              <a:lnSpc>
                <a:spcPct val="90000"/>
              </a:lnSpc>
              <a:defRPr/>
            </a:pPr>
            <a:r>
              <a:rPr lang="uk-UA" sz="2800" cap="none" dirty="0"/>
              <a:t>Відтік капіталу має негативні наслідки в економічному  і соціальному плані;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uk-UA" sz="2800" cap="none" dirty="0"/>
              <a:t>Сприяють економічному розвитку приймаючих країн;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uk-UA" sz="2800" cap="none" dirty="0"/>
              <a:t>БНП завжди можуть розраховувати на підтримку своїх національних урядів;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uk-UA" sz="2800" cap="none" dirty="0"/>
              <a:t>Позиції БНП у відносинах з приймаючою країною можуть посилюватися, якщо певні дії уряду відштовхують інших інвесторів.</a:t>
            </a:r>
            <a:endParaRPr lang="ru-RU" sz="2800" cap="none" dirty="0"/>
          </a:p>
        </p:txBody>
      </p:sp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5D42F34B-9828-4BFA-B795-7855B9BE35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5744" y="753358"/>
            <a:ext cx="8785225" cy="10080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uk-UA" altLang="uk-UA" sz="3200" dirty="0"/>
              <a:t>Економічна могутність міжнародних компаній</a:t>
            </a:r>
          </a:p>
        </p:txBody>
      </p:sp>
      <p:sp>
        <p:nvSpPr>
          <p:cNvPr id="63491" name="Content Placeholder 2">
            <a:extLst>
              <a:ext uri="{FF2B5EF4-FFF2-40B4-BE49-F238E27FC236}">
                <a16:creationId xmlns:a16="http://schemas.microsoft.com/office/drawing/2014/main" id="{5889AA27-63B7-47CE-B0E2-902B6417D9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5422" y="2009422"/>
            <a:ext cx="11537245" cy="4741334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altLang="en-US" sz="3200" cap="none" dirty="0"/>
              <a:t>Контролюють приблизно 70% світової торгівлі;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altLang="en-US" sz="3200" cap="none" dirty="0"/>
              <a:t>Припадає близько 70 % світового промислового виробництва;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altLang="en-US" sz="3200" cap="none" dirty="0"/>
              <a:t>Працюють приблизно 10% всіх зайнятих у несільськогосподарському виробництві (з них майже 60% працюють у материнських компаній, 40% - в дочірніх підрозділах);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altLang="en-US" sz="3200" cap="none" dirty="0"/>
              <a:t> Контролюють приблизно 4/5 всіх існуючих у світі патентів, ліцензій і ноу-хау. </a:t>
            </a:r>
          </a:p>
          <a:p>
            <a:endParaRPr lang="uk-UA" altLang="en-US" dirty="0"/>
          </a:p>
        </p:txBody>
      </p:sp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3AA5E-6484-4FB6-A6B9-ECEB74A17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48" y="891822"/>
            <a:ext cx="10295641" cy="82761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Типи фондів суверенного багатства (ФСБ):</a:t>
            </a:r>
            <a:endParaRPr lang="uk-UA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2A89B-6DB0-4328-86D7-7EC6F8615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048" y="1998134"/>
            <a:ext cx="11006841" cy="4504266"/>
          </a:xfrm>
        </p:spPr>
        <p:txBody>
          <a:bodyPr>
            <a:normAutofit/>
          </a:bodyPr>
          <a:lstStyle/>
          <a:p>
            <a:pPr marL="0" indent="0" algn="just" eaLnBrk="1" hangingPunct="1">
              <a:spcBef>
                <a:spcPts val="0"/>
              </a:spcBef>
              <a:buNone/>
              <a:defRPr/>
            </a:pPr>
            <a:r>
              <a:rPr lang="uk-UA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ФСБ - </a:t>
            </a:r>
            <a:r>
              <a:rPr lang="uk-UA" sz="2400" cap="non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 інвестиційний фонд, що створений або належить уряду для збереження зарубіжних активів держави для довгострокових цілей.</a:t>
            </a:r>
            <a:endParaRPr lang="uk-UA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0"/>
              </a:spcBef>
              <a:defRPr/>
            </a:pPr>
            <a:endParaRPr lang="uk-UA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uk-UA" sz="2400" b="1" u="sng" dirty="0">
                <a:latin typeface="Times New Roman" pitchFamily="18" charset="0"/>
                <a:cs typeface="Times New Roman" pitchFamily="18" charset="0"/>
              </a:rPr>
              <a:t>1. Стабілізаційні фонди </a:t>
            </a:r>
            <a:r>
              <a:rPr lang="uk-UA" sz="2400" dirty="0">
                <a:latin typeface="Times New Roman" panose="02020603050405020304" pitchFamily="18" charset="0"/>
                <a:cs typeface="Times New Roman" pitchFamily="18" charset="0"/>
              </a:rPr>
              <a:t>– </a:t>
            </a:r>
            <a:r>
              <a:rPr lang="uk-UA" sz="2400" cap="none" dirty="0">
                <a:latin typeface="Times New Roman" panose="02020603050405020304" pitchFamily="18" charset="0"/>
                <a:cs typeface="Times New Roman" pitchFamily="18" charset="0"/>
              </a:rPr>
              <a:t>покликані ізолювати бюджет та економіку загалом від коливання цін на первинні ресурси</a:t>
            </a:r>
            <a:r>
              <a:rPr lang="uk-UA" sz="2400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 algn="just" eaLnBrk="1" hangingPunct="1">
              <a:spcBef>
                <a:spcPts val="0"/>
              </a:spcBef>
              <a:buNone/>
              <a:defRPr/>
            </a:pPr>
            <a:endParaRPr lang="uk-UA" sz="2400" cap="sm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uk-UA" sz="2400" b="1" u="sng" cap="sm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</a:t>
            </a:r>
            <a:r>
              <a:rPr lang="uk-UA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щадні фонди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забезпечують перерозподіл значних поточних заощаджень на користь майбутніх поколінь, трансформуючи обмежені активи у більш диверсифікований портфель, що дає змогу запобігти проявам голландської хвороби;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5465693-A262-4B7A-A708-8303E36C783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93276" y="456712"/>
            <a:ext cx="8385175" cy="1676400"/>
          </a:xfrm>
        </p:spPr>
        <p:txBody>
          <a:bodyPr/>
          <a:lstStyle/>
          <a:p>
            <a:pPr eaLnBrk="1" hangingPunct="1">
              <a:defRPr/>
            </a:pPr>
            <a:r>
              <a:rPr lang="uk-UA" sz="3200" dirty="0"/>
              <a:t>За    </a:t>
            </a:r>
            <a:r>
              <a:rPr lang="uk-UA" sz="3200" b="0" u="sng" dirty="0"/>
              <a:t>характером    використання</a:t>
            </a:r>
            <a:endParaRPr lang="ru-RU" sz="3200" b="0" u="sng" dirty="0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FB010C89-0FCC-4112-8D26-D11DBE1D732E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45952" y="2488223"/>
            <a:ext cx="11465169" cy="3333017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uk-UA" sz="2800" b="1" u="sng" dirty="0"/>
              <a:t>Підприємницький капітал</a:t>
            </a:r>
            <a:r>
              <a:rPr lang="uk-UA" sz="2800" b="1" dirty="0"/>
              <a:t> </a:t>
            </a:r>
            <a:r>
              <a:rPr lang="uk-UA" sz="2800" dirty="0"/>
              <a:t>- це кошти, що прямо чи опосередковано вкладаються у виробництво з метою отримання прибутку. До підприємницького капіталу найчастіше можна віднести приватний капітал. Офіційним капіталом є тоді, коли держава вкладає гроші для </a:t>
            </a:r>
            <a:r>
              <a:rPr lang="uk-UA" sz="2800" dirty="0" err="1"/>
              <a:t>створерння</a:t>
            </a:r>
            <a:r>
              <a:rPr lang="uk-UA" sz="2800" dirty="0"/>
              <a:t> іноземних підприємств в іншій країні.</a:t>
            </a:r>
            <a:endParaRPr lang="uk-UA" sz="2800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uk-UA" sz="2800" b="1" u="sng" dirty="0"/>
              <a:t>Позичковий капітал</a:t>
            </a:r>
            <a:r>
              <a:rPr lang="uk-UA" sz="3600" b="1" dirty="0"/>
              <a:t> </a:t>
            </a:r>
            <a:r>
              <a:rPr lang="uk-UA" sz="2800" dirty="0"/>
              <a:t>- це кошти, що позичаються з метою отримання відсотків. Прикладом найчастіше є приватний капітал, хоча інколи і офіційний.</a:t>
            </a:r>
            <a:endParaRPr lang="ru-RU" sz="2800" dirty="0"/>
          </a:p>
        </p:txBody>
      </p:sp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B8618461-6885-4819-BD9C-86AC2D5BFB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4088" y="846667"/>
            <a:ext cx="11266312" cy="4729692"/>
          </a:xfrm>
        </p:spPr>
        <p:txBody>
          <a:bodyPr/>
          <a:lstStyle/>
          <a:p>
            <a:r>
              <a:rPr lang="uk-UA" altLang="en-US" sz="3200" dirty="0"/>
              <a:t>4.</a:t>
            </a:r>
            <a:r>
              <a:rPr lang="uk-UA" altLang="en-US" sz="3200" b="1" dirty="0"/>
              <a:t>	</a:t>
            </a:r>
            <a:r>
              <a:rPr lang="uk-UA" altLang="en-US" sz="3200" b="1" u="sng" dirty="0"/>
              <a:t>Фонди розвитку </a:t>
            </a:r>
            <a:r>
              <a:rPr lang="uk-UA" altLang="en-US" sz="3200" dirty="0"/>
              <a:t>- </a:t>
            </a:r>
            <a:r>
              <a:rPr lang="uk-UA" altLang="en-US" sz="3200" cap="none" dirty="0"/>
              <a:t>заохочують реалізацію соціально-економічних проектів, спрямованих на покращення потенціалу економічного зростання;</a:t>
            </a:r>
          </a:p>
          <a:p>
            <a:endParaRPr lang="uk-UA" altLang="en-US" sz="3200" dirty="0"/>
          </a:p>
          <a:p>
            <a:r>
              <a:rPr lang="uk-UA" altLang="en-US" sz="3200" dirty="0"/>
              <a:t>5.	</a:t>
            </a:r>
            <a:r>
              <a:rPr lang="uk-UA" altLang="en-US" sz="3200" b="1" u="sng" dirty="0"/>
              <a:t>Умовні пенсійні резервні фонди </a:t>
            </a:r>
            <a:r>
              <a:rPr lang="uk-UA" altLang="en-US" sz="3200" dirty="0"/>
              <a:t>- </a:t>
            </a:r>
            <a:r>
              <a:rPr lang="uk-UA" altLang="en-US" sz="3200" cap="none" dirty="0"/>
              <a:t>покликані забезпечити покриття  нестандартних пенсійних зобов’язань</a:t>
            </a:r>
          </a:p>
          <a:p>
            <a:endParaRPr lang="uk-UA" altLang="en-US" dirty="0"/>
          </a:p>
        </p:txBody>
      </p:sp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1AA63123-7C31-4B4E-A5BB-8C05B6AD631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50535" y="836858"/>
            <a:ext cx="8785225" cy="8651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sz="2800" dirty="0">
                <a:effectLst/>
              </a:rPr>
              <a:t>За визначенням ЮНКТАД (ООН) існує 59 </a:t>
            </a:r>
            <a:r>
              <a:rPr lang="uk-UA" sz="2800" b="0" dirty="0">
                <a:effectLst/>
              </a:rPr>
              <a:t>секторів регулювання руху капіталів ( 10 груп)</a:t>
            </a:r>
            <a:endParaRPr lang="ru-RU" sz="2800" b="0" i="1" dirty="0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C65CF57D-7D36-40D3-8443-C1DCAC4DAA82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440267" y="1964267"/>
            <a:ext cx="11604977" cy="4594577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uk-UA" sz="2400" dirty="0">
                <a:effectLst>
                  <a:outerShdw sx="1000" sy="1000" algn="tl">
                    <a:srgbClr val="000000"/>
                  </a:outerShdw>
                </a:effectLst>
              </a:rPr>
              <a:t>1) </a:t>
            </a:r>
            <a:r>
              <a:rPr lang="uk-UA" sz="2400" cap="none" dirty="0">
                <a:effectLst>
                  <a:outerShdw sx="1000" sy="1000" algn="tl">
                    <a:srgbClr val="000000"/>
                  </a:outerShdw>
                </a:effectLst>
              </a:rPr>
              <a:t>Сфера діяльності іноземних фірм, власність і контроль за виробництвом та реалізацією політики);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uk-UA" sz="2400" cap="none" dirty="0">
                <a:effectLst>
                  <a:outerShdw sx="1000" sy="1000" algn="tl">
                    <a:srgbClr val="000000"/>
                  </a:outerShdw>
                </a:effectLst>
              </a:rPr>
              <a:t>2) валютно-фінансові;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uk-UA" sz="2400" cap="none" dirty="0">
                <a:effectLst>
                  <a:outerShdw sx="1000" sy="1000" algn="tl">
                    <a:srgbClr val="000000"/>
                  </a:outerShdw>
                </a:effectLst>
              </a:rPr>
              <a:t>3) передача технологій (обмеження на експорт технологій подвійного призначення, наприклад, тих, які використовуються у військовій сфері; вибухових пристроях; обмеження імпорту застарілих технологій);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uk-UA" sz="2400" cap="none" dirty="0">
                <a:effectLst>
                  <a:outerShdw sx="1000" sy="1000" algn="tl">
                    <a:srgbClr val="000000"/>
                  </a:outerShdw>
                </a:effectLst>
              </a:rPr>
              <a:t>4) питання конкуренції та обмежувальної ділової практики (умови вступу в галузь; обмеження по обсягу капіталу; регулювання розподілу продукції);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uk-UA" sz="2400" cap="none" dirty="0"/>
              <a:t>5 ) цінові питання;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uk-UA" sz="2400" cap="none" dirty="0"/>
              <a:t>6) оподаткування;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uk-UA" sz="2400" cap="none" dirty="0"/>
              <a:t>7) митне регулювання;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uk-UA" sz="2400" cap="none" dirty="0"/>
              <a:t>8) трудові відносини;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uk-UA" sz="2400" cap="none"/>
              <a:t>9) використання </a:t>
            </a:r>
            <a:r>
              <a:rPr lang="uk-UA" sz="2400" cap="none" dirty="0"/>
              <a:t>природних ресурсів);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uk-UA" sz="2400" cap="none" dirty="0"/>
              <a:t>10) процедурні механізми (система реєстрації та система дозволів; перелік документів, які вимагаються від інвестора; підтвердження платоспроможності).</a:t>
            </a:r>
            <a:r>
              <a:rPr lang="uk-UA" sz="2400" cap="none" dirty="0">
                <a:effectLst/>
              </a:rPr>
              <a:t> </a:t>
            </a:r>
            <a:endParaRPr lang="ru-RU" sz="2400" cap="none" dirty="0">
              <a:effectLst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endParaRPr lang="uk-UA" sz="2400" b="1" cap="none" dirty="0">
              <a:effectLst>
                <a:outerShdw sx="1000" sy="1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843316BA-00A3-42E3-8454-99948498718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771404" y="956653"/>
            <a:ext cx="8662987" cy="6635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sz="2800" dirty="0"/>
              <a:t>Характер бар’єрів для руху іноземних інвестицій:</a:t>
            </a:r>
            <a:endParaRPr lang="ru-RU" sz="2800" dirty="0"/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180C9E28-A529-4503-990F-63F18B0CDD56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872197" y="2074985"/>
            <a:ext cx="10156874" cy="4522666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uk-UA" u="sng" dirty="0"/>
              <a:t>Формальні або офіційні </a:t>
            </a:r>
            <a:r>
              <a:rPr lang="uk-UA" dirty="0"/>
              <a:t>- державні заходи, регулювання законодавством;</a:t>
            </a:r>
            <a:endParaRPr lang="en-US" dirty="0"/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endParaRPr lang="uk-UA" dirty="0"/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uk-UA" u="sng" dirty="0"/>
              <a:t>неформальні </a:t>
            </a:r>
            <a:r>
              <a:rPr lang="uk-UA" dirty="0"/>
              <a:t> - адміністративні перепони, негласна політика, структурна жорсткість ринку, форми власності, заходи, що не описані в нормативно-правових актах.</a:t>
            </a:r>
            <a:endParaRPr lang="ru-RU" dirty="0"/>
          </a:p>
          <a:p>
            <a:pPr marL="0" indent="0" eaLnBrk="1" hangingPunct="1">
              <a:buNone/>
              <a:defRPr/>
            </a:pP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053AB6AE-5789-4D5A-AF6F-32D73FAB3F9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06574" y="892298"/>
            <a:ext cx="8662987" cy="7921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sz="2800" dirty="0"/>
              <a:t>4 основні рівні регулювання іноземних інвестицій державою:</a:t>
            </a:r>
            <a:endParaRPr lang="ru-RU" sz="2800" dirty="0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DFD2FD72-A102-4D68-98EC-D97C33827C85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606669" y="2286000"/>
            <a:ext cx="11208434" cy="4216035"/>
          </a:xfrm>
        </p:spPr>
        <p:txBody>
          <a:bodyPr>
            <a:normAutofit/>
          </a:bodyPr>
          <a:lstStyle/>
          <a:p>
            <a:pPr marL="815975" lvl="2" indent="-457200">
              <a:buFont typeface="Wingdings" panose="05000000000000000000" pitchFamily="2" charset="2"/>
              <a:buChar char="ü"/>
              <a:defRPr/>
            </a:pPr>
            <a:r>
              <a:rPr lang="uk-UA" sz="2400" cap="none" dirty="0"/>
              <a:t>Двосторонній:  в світі існує більше 600 угод про захист іноземних інвестицій тільки за участі розвинених країн,</a:t>
            </a:r>
          </a:p>
          <a:p>
            <a:pPr marL="815975" lvl="2" indent="-457200">
              <a:buFont typeface="Wingdings" panose="05000000000000000000" pitchFamily="2" charset="2"/>
              <a:buChar char="ü"/>
              <a:defRPr/>
            </a:pPr>
            <a:r>
              <a:rPr lang="uk-UA" sz="2400" cap="none" dirty="0"/>
              <a:t>Регіональний  – ЄС, АСЕАН, НАФТА тощо.</a:t>
            </a:r>
          </a:p>
          <a:p>
            <a:pPr marL="815975" lvl="2" indent="-457200" eaLnBrk="1" hangingPunct="1">
              <a:buFont typeface="Wingdings" panose="05000000000000000000" pitchFamily="2" charset="2"/>
              <a:buChar char="ü"/>
              <a:defRPr/>
            </a:pPr>
            <a:r>
              <a:rPr lang="uk-UA" sz="2400" cap="none" dirty="0"/>
              <a:t> Глобальний - СОТ, МВФ, Група СБ, ЮНКТАД, ОЄСР, МОП.</a:t>
            </a:r>
            <a:endParaRPr lang="ru-RU" sz="2400" cap="none" dirty="0"/>
          </a:p>
          <a:p>
            <a:pPr marL="815975" lvl="2" indent="-457200" eaLnBrk="1" hangingPunct="1">
              <a:buFont typeface="Wingdings" panose="05000000000000000000" pitchFamily="2" charset="2"/>
              <a:buChar char="ü"/>
              <a:defRPr/>
            </a:pPr>
            <a:r>
              <a:rPr lang="uk-UA" sz="2400" cap="none" dirty="0"/>
              <a:t> Національний (субрегіональний): наприклад, в США кожний штат має свій закон щодо регулювання діяльності компанії з іноземними інвестиціями.</a:t>
            </a:r>
          </a:p>
        </p:txBody>
      </p:sp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F7AE15-5C6A-D52A-1BF1-143229932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427" y="92788"/>
            <a:ext cx="8206001" cy="646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834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anked: The World's Largest Companies by Revenue (2019-2024)">
            <a:extLst>
              <a:ext uri="{FF2B5EF4-FFF2-40B4-BE49-F238E27FC236}">
                <a16:creationId xmlns:a16="http://schemas.microsoft.com/office/drawing/2014/main" id="{4F76590F-C720-66F2-DD54-4D889B6A6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806" y="0"/>
            <a:ext cx="5156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9284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26ACEF2-F303-DEBE-6A8F-CBF2238F1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2" name="Picture 4" descr="Data visualization showing the biggest Companies in the World 2022 (preview image)">
            <a:extLst>
              <a:ext uri="{FF2B5EF4-FFF2-40B4-BE49-F238E27FC236}">
                <a16:creationId xmlns:a16="http://schemas.microsoft.com/office/drawing/2014/main" id="{3DE7C631-F197-4A42-F558-3A7708A45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549" y="0"/>
            <a:ext cx="71069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464769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E983AF-8B17-370F-EA30-3239F4D61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12" y="-180623"/>
            <a:ext cx="11338278" cy="1091821"/>
          </a:xfrm>
        </p:spPr>
        <p:txBody>
          <a:bodyPr>
            <a:normAutofit/>
          </a:bodyPr>
          <a:lstStyle/>
          <a:p>
            <a:pPr algn="ctr"/>
            <a:r>
              <a:rPr kumimoji="0" lang="uk-UA" sz="2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sx="1000" sy="1000" algn="ctr" rotWithShape="0">
                    <a:srgbClr val="000000"/>
                  </a:outerShdw>
                </a:effectLst>
                <a:uLnTx/>
                <a:uFillTx/>
                <a:ea typeface="+mj-ea"/>
                <a:cs typeface="+mj-cs"/>
              </a:rPr>
              <a:t>ТОП 50 ГЛОБАЛЬНИХ КОМПАНІЙ </a:t>
            </a:r>
            <a:r>
              <a:rPr lang="uk-UA" sz="2600" kern="0" cap="none" spc="0" dirty="0">
                <a:solidFill>
                  <a:schemeClr val="tx1"/>
                </a:solidFill>
                <a:effectLst>
                  <a:outerShdw sx="1000" sy="1000" algn="ctr" rotWithShape="0">
                    <a:srgbClr val="000000"/>
                  </a:outerShdw>
                </a:effectLst>
              </a:rPr>
              <a:t>ЗА </a:t>
            </a:r>
            <a:r>
              <a:rPr kumimoji="0" lang="uk-UA" sz="2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sx="1000" sy="1000" algn="ctr" rotWithShape="0">
                    <a:srgbClr val="000000"/>
                  </a:outerShdw>
                </a:effectLst>
                <a:uLnTx/>
                <a:uFillTx/>
                <a:ea typeface="+mj-ea"/>
                <a:cs typeface="+mj-cs"/>
              </a:rPr>
              <a:t>РИНКОВОЮ КАПТІЛІЗАЦІЄЮ, 202</a:t>
            </a:r>
            <a:r>
              <a:rPr kumimoji="0" lang="en-US" sz="2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sx="1000" sy="1000" algn="ctr" rotWithShape="0">
                    <a:srgbClr val="000000"/>
                  </a:outerShdw>
                </a:effectLst>
                <a:uLnTx/>
                <a:uFillTx/>
                <a:ea typeface="+mj-ea"/>
                <a:cs typeface="+mj-cs"/>
              </a:rPr>
              <a:t>4</a:t>
            </a:r>
            <a:r>
              <a:rPr kumimoji="0" lang="uk-UA" sz="2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sx="1000" sy="1000" algn="ctr" rotWithShape="0">
                    <a:srgbClr val="000000"/>
                  </a:outerShdw>
                </a:effectLst>
                <a:uLnTx/>
                <a:uFillTx/>
                <a:ea typeface="+mj-ea"/>
                <a:cs typeface="+mj-cs"/>
              </a:rPr>
              <a:t> р.</a:t>
            </a:r>
            <a:endParaRPr lang="uk-UA" sz="2600" dirty="0">
              <a:solidFill>
                <a:schemeClr val="tx1"/>
              </a:solidFill>
              <a:effectLst>
                <a:outerShdw sx="1000" sy="1000" algn="ctr" rotWithShape="0">
                  <a:srgbClr val="000000"/>
                </a:outerShdw>
              </a:effectLst>
            </a:endParaRPr>
          </a:p>
        </p:txBody>
      </p:sp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id="{E2AE6740-0A82-2A77-E3CA-8EEA9A8FC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371B58-8A58-7F7B-4A78-CA24418F4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506" y="586155"/>
            <a:ext cx="5173787" cy="619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50599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3935B9-050B-9FB3-5F0F-4963D8EDA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534"/>
            <a:ext cx="12191999" cy="480199"/>
          </a:xfrm>
        </p:spPr>
        <p:txBody>
          <a:bodyPr>
            <a:normAutofit/>
          </a:bodyPr>
          <a:lstStyle/>
          <a:p>
            <a:pPr algn="ctr"/>
            <a:r>
              <a:rPr lang="uk-UA" sz="2600" dirty="0"/>
              <a:t>ТОП 50 ГЛОБАЛЬНИХ КОМПАНІЙ ЩОДО КАПІТАЛІЗАЦІЇ ПО КРАЇНАМ, 2023 р.</a:t>
            </a: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253E18C6-A284-F896-14CD-97495F963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758" y="575733"/>
            <a:ext cx="11318483" cy="618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07682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fographic illustrating Apple's revenue by product between 2007 and 2023.">
            <a:extLst>
              <a:ext uri="{FF2B5EF4-FFF2-40B4-BE49-F238E27FC236}">
                <a16:creationId xmlns:a16="http://schemas.microsoft.com/office/drawing/2014/main" id="{21E219EB-42B4-3E29-8F9C-2BEBA52CFD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06" y="172329"/>
            <a:ext cx="11718388" cy="651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21787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EFF6FC08-8CF3-4BB8-A9AC-E2EF6744420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997072" y="899231"/>
            <a:ext cx="8385175" cy="808038"/>
          </a:xfrm>
        </p:spPr>
        <p:txBody>
          <a:bodyPr/>
          <a:lstStyle/>
          <a:p>
            <a:pPr eaLnBrk="1" hangingPunct="1">
              <a:defRPr/>
            </a:pPr>
            <a:r>
              <a:rPr lang="uk-UA" sz="4000"/>
              <a:t>За </a:t>
            </a:r>
            <a:r>
              <a:rPr lang="uk-UA" sz="4000" b="0" u="sng"/>
              <a:t>строком вкладення</a:t>
            </a:r>
            <a:endParaRPr lang="ru-RU" sz="4000" b="0" u="sng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6B610D65-27BA-4299-AF27-A78ED55C9895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778120" y="2450246"/>
            <a:ext cx="8823080" cy="3203208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uk-UA" sz="3600" b="1" u="sng" dirty="0"/>
              <a:t>Короткостроковий капітал</a:t>
            </a:r>
            <a:r>
              <a:rPr lang="uk-UA" b="1" dirty="0"/>
              <a:t> </a:t>
            </a:r>
            <a:r>
              <a:rPr lang="uk-UA" dirty="0"/>
              <a:t>- це кошти, вкладені на термін до 1 року. </a:t>
            </a:r>
          </a:p>
          <a:p>
            <a:pPr eaLnBrk="1" hangingPunct="1">
              <a:defRPr/>
            </a:pPr>
            <a:r>
              <a:rPr lang="uk-UA" sz="3600" b="1" u="sng" dirty="0"/>
              <a:t>Середньостроковий капітал</a:t>
            </a:r>
            <a:r>
              <a:rPr lang="uk-UA" b="1" dirty="0"/>
              <a:t> </a:t>
            </a:r>
            <a:r>
              <a:rPr lang="uk-UA" dirty="0"/>
              <a:t>— це кошти, вкладені на термін від 1 до 5 р.  </a:t>
            </a:r>
          </a:p>
          <a:p>
            <a:pPr eaLnBrk="1" hangingPunct="1">
              <a:defRPr/>
            </a:pPr>
            <a:r>
              <a:rPr lang="uk-UA" sz="3600" b="1" u="sng" dirty="0"/>
              <a:t>Довгостроковий капітал</a:t>
            </a:r>
            <a:r>
              <a:rPr lang="uk-UA" b="1" dirty="0"/>
              <a:t> </a:t>
            </a:r>
            <a:r>
              <a:rPr lang="uk-UA" dirty="0"/>
              <a:t>- це кошти, вкладені на термін понад 5 р. </a:t>
            </a:r>
            <a:endParaRPr lang="ru-RU" dirty="0"/>
          </a:p>
        </p:txBody>
      </p:sp>
    </p:spTree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fographic illustrating Apple's revenue by product between 2007 and 2023.">
            <a:extLst>
              <a:ext uri="{FF2B5EF4-FFF2-40B4-BE49-F238E27FC236}">
                <a16:creationId xmlns:a16="http://schemas.microsoft.com/office/drawing/2014/main" id="{5A3680E9-4537-998A-5DB3-206504AB5A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08" y="123092"/>
            <a:ext cx="11676184" cy="661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945126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7B52C-2FE7-21AA-DCF4-1892F7D5E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09" y="812800"/>
            <a:ext cx="3150948" cy="1061155"/>
          </a:xfrm>
        </p:spPr>
        <p:txBody>
          <a:bodyPr>
            <a:normAutofit fontScale="90000"/>
          </a:bodyPr>
          <a:lstStyle/>
          <a:p>
            <a:r>
              <a:rPr lang="ru-RU" sz="2400" cap="all" dirty="0"/>
              <a:t>Рейтинг </a:t>
            </a:r>
            <a:r>
              <a:rPr lang="ru-RU" sz="2400" cap="all" dirty="0" err="1"/>
              <a:t>компаній</a:t>
            </a:r>
            <a:r>
              <a:rPr lang="ru-RU" sz="2400" cap="all" dirty="0"/>
              <a:t> за доходами: США </a:t>
            </a:r>
            <a:r>
              <a:rPr lang="ru-RU" sz="2400" cap="all" dirty="0" err="1"/>
              <a:t>проти</a:t>
            </a:r>
            <a:r>
              <a:rPr lang="ru-RU" sz="2400" cap="all" dirty="0"/>
              <a:t> Китаю</a:t>
            </a:r>
            <a:endParaRPr lang="uk-UA" sz="2400" cap="all" dirty="0"/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2E6D0FB4-28F4-4562-22B3-4A571FBE1D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9830" y="68133"/>
            <a:ext cx="5298896" cy="672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5927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362E4E0E-9BE5-B384-2E8E-A5D06B995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8369" y="0"/>
            <a:ext cx="8854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59305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B5830-40BB-1D75-7C69-B5A62005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083" y="-1345"/>
            <a:ext cx="11789834" cy="818866"/>
          </a:xfrm>
        </p:spPr>
        <p:txBody>
          <a:bodyPr>
            <a:normAutofit/>
          </a:bodyPr>
          <a:lstStyle/>
          <a:p>
            <a:pPr algn="ctr"/>
            <a:r>
              <a:rPr lang="uk-UA" sz="2800" dirty="0"/>
              <a:t>Злиття і поглинання, 2010-2022 рр.</a:t>
            </a:r>
          </a:p>
        </p:txBody>
      </p:sp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A4173A68-7B43-3E26-00B3-455F3C00E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611" y="618910"/>
            <a:ext cx="11776306" cy="562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30210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9B8459-7EDE-6D97-D706-F96B3AF27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0"/>
            <a:ext cx="11180233" cy="832513"/>
          </a:xfrm>
        </p:spPr>
        <p:txBody>
          <a:bodyPr>
            <a:normAutofit/>
          </a:bodyPr>
          <a:lstStyle/>
          <a:p>
            <a:pPr algn="ctr"/>
            <a:r>
              <a:rPr lang="uk-UA" sz="2800" dirty="0"/>
              <a:t>Злиття і </a:t>
            </a:r>
            <a:r>
              <a:rPr lang="uk-UA" sz="2800" dirty="0" err="1"/>
              <a:t>ппоглинання</a:t>
            </a:r>
            <a:r>
              <a:rPr lang="uk-UA" sz="2800" dirty="0"/>
              <a:t>, 2022-2023 рр. </a:t>
            </a: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69FF11E2-9777-CAE8-8047-24FB83A5A4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239" y="677334"/>
            <a:ext cx="11648955" cy="590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48259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39000">
              <a:schemeClr val="accent4">
                <a:lumMod val="20000"/>
                <a:lumOff val="80000"/>
                <a:alpha val="0"/>
              </a:schemeClr>
            </a:gs>
            <a:gs pos="100000">
              <a:schemeClr val="accent6">
                <a:alpha val="18000"/>
              </a:schemeClr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47DD6E-E449-427B-8556-D421EC835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5354" y="1593497"/>
            <a:ext cx="9781292" cy="3671006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err="1">
                <a:latin typeface="Gill Sans" charset="0"/>
                <a:ea typeface="Gill Sans" charset="0"/>
                <a:cs typeface="Gill Sans" charset="0"/>
              </a:rPr>
              <a:t>Загальні</a:t>
            </a:r>
            <a:r>
              <a:rPr lang="ru-RU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ru-RU" dirty="0" err="1">
                <a:latin typeface="Gill Sans" charset="0"/>
                <a:ea typeface="Gill Sans" charset="0"/>
                <a:cs typeface="Gill Sans" charset="0"/>
              </a:rPr>
              <a:t>тенденції</a:t>
            </a:r>
            <a:r>
              <a:rPr lang="ru-RU" dirty="0">
                <a:latin typeface="Gill Sans" charset="0"/>
                <a:ea typeface="Gill Sans" charset="0"/>
                <a:cs typeface="Gill Sans" charset="0"/>
              </a:rPr>
              <a:t> руху </a:t>
            </a:r>
            <a:r>
              <a:rPr lang="ru-RU" dirty="0" err="1">
                <a:latin typeface="Gill Sans" charset="0"/>
                <a:ea typeface="Gill Sans" charset="0"/>
                <a:cs typeface="Gill Sans" charset="0"/>
              </a:rPr>
              <a:t>прямих</a:t>
            </a:r>
            <a:r>
              <a:rPr lang="ru-RU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ru-RU" dirty="0" err="1">
                <a:latin typeface="Gill Sans" charset="0"/>
                <a:ea typeface="Gill Sans" charset="0"/>
                <a:cs typeface="Gill Sans" charset="0"/>
              </a:rPr>
              <a:t>іноземних</a:t>
            </a:r>
            <a:r>
              <a:rPr lang="ru-RU" dirty="0">
                <a:latin typeface="Gill Sans" charset="0"/>
                <a:ea typeface="Gill Sans" charset="0"/>
                <a:cs typeface="Gill Sans" charset="0"/>
              </a:rPr>
              <a:t> </a:t>
            </a:r>
            <a:r>
              <a:rPr lang="ru-RU" dirty="0" err="1">
                <a:latin typeface="Gill Sans" charset="0"/>
                <a:ea typeface="Gill Sans" charset="0"/>
                <a:cs typeface="Gill Sans" charset="0"/>
              </a:rPr>
              <a:t>інвестицій</a:t>
            </a:r>
            <a:endParaRPr lang="ru-RU" dirty="0">
              <a:latin typeface="Gill Sans" charset="0"/>
              <a:ea typeface="Gill Sans" charset="0"/>
              <a:cs typeface="Gill Sans" charset="0"/>
            </a:endParaRPr>
          </a:p>
        </p:txBody>
      </p:sp>
    </p:spTree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EA51F-816F-4B69-9F13-F218F3744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685" y="190735"/>
            <a:ext cx="10382629" cy="566499"/>
          </a:xfrm>
        </p:spPr>
        <p:txBody>
          <a:bodyPr>
            <a:normAutofit/>
          </a:bodyPr>
          <a:lstStyle/>
          <a:p>
            <a:pPr algn="ctr">
              <a:defRPr/>
            </a:pPr>
            <a:endParaRPr lang="ru-UA" sz="2400" dirty="0"/>
          </a:p>
        </p:txBody>
      </p:sp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id="{F2E74FCE-7988-1816-8A38-BD49136FD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D3DCC5-9BCE-AB50-C544-1EED47CCC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1" y="-45239"/>
            <a:ext cx="4824663" cy="48246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66CE53-FE4E-3CB7-D6C9-4204E4E10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053" y="0"/>
            <a:ext cx="6101926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A8D6A3-291C-63F3-32E8-ADFEC35A1ADA}"/>
              </a:ext>
            </a:extLst>
          </p:cNvPr>
          <p:cNvSpPr txBox="1"/>
          <p:nvPr/>
        </p:nvSpPr>
        <p:spPr>
          <a:xfrm>
            <a:off x="1228216" y="5215021"/>
            <a:ext cx="3884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UNCTAD</a:t>
            </a:r>
            <a:endParaRPr lang="uk-UA" sz="2400" dirty="0"/>
          </a:p>
        </p:txBody>
      </p:sp>
    </p:spTree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0520E5-AA87-0A2F-F1A0-51080067D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605" y="0"/>
            <a:ext cx="10168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721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78F5CE-4E4E-9075-56F5-BC12BEE9A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8953"/>
            <a:ext cx="12192000" cy="482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388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EE9AB-A234-4E16-83CA-550199DB2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506" y="149755"/>
            <a:ext cx="8662987" cy="10096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ru-RU" sz="2800" dirty="0"/>
            </a:br>
            <a:r>
              <a:rPr lang="uk-UA" sz="2800" dirty="0"/>
              <a:t>Динаміка кількості і вартості угод </a:t>
            </a:r>
            <a:br>
              <a:rPr lang="uk-UA" sz="2800" dirty="0"/>
            </a:br>
            <a:r>
              <a:rPr lang="uk-UA" sz="2800" dirty="0" err="1"/>
              <a:t>злиттів</a:t>
            </a:r>
            <a:r>
              <a:rPr lang="uk-UA" sz="2800" dirty="0"/>
              <a:t> і поглинань БНП у 2015-2024 рр. </a:t>
            </a:r>
            <a:br>
              <a:rPr lang="uk-UA" dirty="0"/>
            </a:br>
            <a:endParaRPr lang="uk-UA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A29A4816-A1B7-1BB0-6292-0C14F0B5C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506" y="1102173"/>
            <a:ext cx="8662987" cy="5606072"/>
          </a:xfr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E10762D4-4484-45F0-97E5-12852421EA5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952059" y="913517"/>
            <a:ext cx="8385175" cy="808038"/>
          </a:xfrm>
        </p:spPr>
        <p:txBody>
          <a:bodyPr/>
          <a:lstStyle/>
          <a:p>
            <a:pPr eaLnBrk="1" hangingPunct="1">
              <a:defRPr/>
            </a:pPr>
            <a:r>
              <a:rPr lang="uk-UA" dirty="0"/>
              <a:t>За </a:t>
            </a:r>
            <a:r>
              <a:rPr lang="uk-UA" u="sng" dirty="0"/>
              <a:t>метою вкладення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FF9997D1-7778-41B8-8201-A61FCCD1C0DF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811566" y="2149476"/>
            <a:ext cx="9840803" cy="3772429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uk-UA" b="1" u="sng" dirty="0"/>
              <a:t>Прямі    закордонні    інвестиції</a:t>
            </a:r>
            <a:r>
              <a:rPr lang="uk-UA" sz="2800" b="1" dirty="0"/>
              <a:t>    </a:t>
            </a:r>
            <a:r>
              <a:rPr lang="uk-UA" sz="2800" dirty="0"/>
              <a:t>-    це    вкладення    капіталу    з    метою    придбання довгострокового економічного інтересу в країні-імпортері капіталу. Цей довгостроковий інтерес </a:t>
            </a:r>
            <a:r>
              <a:rPr lang="uk-UA" sz="2800" i="1" dirty="0"/>
              <a:t>забезпечує контроль над об'єктом розміщення </a:t>
            </a:r>
            <a:r>
              <a:rPr lang="uk-UA" sz="2800" dirty="0"/>
              <a:t>капіталу.</a:t>
            </a:r>
            <a:endParaRPr lang="uk-UA" sz="2800" b="1" dirty="0"/>
          </a:p>
          <a:p>
            <a:pPr eaLnBrk="1" hangingPunct="1">
              <a:defRPr/>
            </a:pPr>
            <a:r>
              <a:rPr lang="uk-UA" b="1" u="sng" dirty="0"/>
              <a:t>Портфельні інвестиції</a:t>
            </a:r>
            <a:r>
              <a:rPr lang="uk-UA" sz="2800" b="1" dirty="0"/>
              <a:t> </a:t>
            </a:r>
            <a:r>
              <a:rPr lang="uk-UA" sz="2800" dirty="0"/>
              <a:t>- це вкладення капіталу в іноземні цінні папери, що </a:t>
            </a:r>
            <a:r>
              <a:rPr lang="uk-UA" sz="2800" i="1" dirty="0"/>
              <a:t>не дають інвестору право реального контролю </a:t>
            </a:r>
            <a:r>
              <a:rPr lang="uk-UA" sz="2800" dirty="0"/>
              <a:t>над об'єктом розміщення капіталу</a:t>
            </a:r>
            <a:r>
              <a:rPr lang="ru-RU" sz="2800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F8593C-2B37-84BF-422A-CFA577167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710" y="0"/>
            <a:ext cx="6510579" cy="678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316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1B3278-F6CC-F8FF-28E3-7CB43111C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341" y="0"/>
            <a:ext cx="5021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416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1F287D-C96B-F0E2-C389-00C147CAD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280" y="-26483"/>
            <a:ext cx="6835309" cy="688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716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00149A-6128-4F1E-09C8-0841C916A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479" y="194178"/>
            <a:ext cx="8316450" cy="666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597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723662-AE42-1371-9708-852B146CE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65" y="2807102"/>
            <a:ext cx="5982535" cy="38105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29E121-6FF6-DF44-F0D1-45AADEE87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683" y="400890"/>
            <a:ext cx="6678688" cy="33772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9E05CD-4DA8-E515-C973-DB33604A8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037" y="3942564"/>
            <a:ext cx="5407296" cy="251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231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648CC2-994E-D888-F3B4-7F623D7FE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85" y="401053"/>
            <a:ext cx="6264341" cy="3625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51EF39-24CB-E676-C65E-03D15A437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964" y="3129792"/>
            <a:ext cx="7088519" cy="345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599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DCE61A-4A13-EF26-17A4-53C3A9B33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97" y="2238770"/>
            <a:ext cx="10364451" cy="1596177"/>
          </a:xfrm>
        </p:spPr>
        <p:txBody>
          <a:bodyPr>
            <a:normAutofit/>
          </a:bodyPr>
          <a:lstStyle/>
          <a:p>
            <a:r>
              <a:rPr lang="uk-UA" sz="4800" dirty="0"/>
              <a:t>Дякую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186803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rect-portfolio-investments-prop-and-cons">
            <a:extLst>
              <a:ext uri="{FF2B5EF4-FFF2-40B4-BE49-F238E27FC236}">
                <a16:creationId xmlns:a16="http://schemas.microsoft.com/office/drawing/2014/main" id="{CFFE4E38-A54E-2E11-538A-3468BC9FE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0"/>
            <a:ext cx="9124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61332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>
            <a:extLst>
              <a:ext uri="{FF2B5EF4-FFF2-40B4-BE49-F238E27FC236}">
                <a16:creationId xmlns:a16="http://schemas.microsoft.com/office/drawing/2014/main" id="{988E2375-D39D-4C8F-BAB4-426FCE6ABF16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910872" y="547687"/>
            <a:ext cx="10562113" cy="57626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uk-UA" sz="2800" b="1" u="sng" dirty="0"/>
              <a:t>Горизонтальні закордоні інвестиції</a:t>
            </a:r>
            <a:r>
              <a:rPr lang="uk-UA" sz="2800" dirty="0"/>
              <a:t> – проникнення на ринки іноземних країн для виробництвпа такої самої продукції, яка виробляється на вітчизняному ринку.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uk-UA" sz="2800" b="1" u="sng" dirty="0"/>
              <a:t>Вертикальні прямі інвестиції</a:t>
            </a:r>
            <a:r>
              <a:rPr lang="uk-UA" sz="2800" dirty="0"/>
              <a:t> – проникнення на ринку приймаючої країни з метою виробництва проміжних продуктів (напівфабрикатів), які використовуються як вхідні параметри у вітчизняному виробництва (</a:t>
            </a:r>
            <a:r>
              <a:rPr lang="uk-UA" sz="2800" b="1" i="1" dirty="0"/>
              <a:t>зворотна вертикальна інтеграція</a:t>
            </a:r>
            <a:r>
              <a:rPr lang="uk-UA" sz="2800" dirty="0"/>
              <a:t>), або для виробництва чи продажу своєї продукції на останніх стадіях  виробничого процесу (</a:t>
            </a:r>
            <a:r>
              <a:rPr lang="uk-UA" sz="2800" b="1" i="1" dirty="0"/>
              <a:t>форвардна вертикальна інтеграція</a:t>
            </a:r>
            <a:r>
              <a:rPr lang="uk-UA" sz="2800" dirty="0"/>
              <a:t>).</a:t>
            </a:r>
            <a:endParaRPr lang="ru-RU" sz="2800" dirty="0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Краплинка">
  <a:themeElements>
    <a:clrScheme name="Краплинка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раплинка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раплинка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TM04033925[[fn=Краплинка]]</Template>
  <TotalTime>864</TotalTime>
  <Words>3779</Words>
  <Application>Microsoft Office PowerPoint</Application>
  <PresentationFormat>Широкий екран</PresentationFormat>
  <Paragraphs>346</Paragraphs>
  <Slides>76</Slides>
  <Notes>1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76</vt:i4>
      </vt:variant>
    </vt:vector>
  </HeadingPairs>
  <TitlesOfParts>
    <vt:vector size="84" baseType="lpstr">
      <vt:lpstr>Arial</vt:lpstr>
      <vt:lpstr>Calibri</vt:lpstr>
      <vt:lpstr>Gill Sans</vt:lpstr>
      <vt:lpstr>Times New Roman</vt:lpstr>
      <vt:lpstr>Tw Cen MT</vt:lpstr>
      <vt:lpstr>Wingdings</vt:lpstr>
      <vt:lpstr>Краплинка</vt:lpstr>
      <vt:lpstr>Формула</vt:lpstr>
      <vt:lpstr>Міжнародний рух капіталу  в сучасних МЕВ</vt:lpstr>
      <vt:lpstr>Семінар 7. Міжнародний рух капіталу</vt:lpstr>
      <vt:lpstr>Взаємозаліжність МТ та МРФВ</vt:lpstr>
      <vt:lpstr>Класифікація міжнародних інвестицій</vt:lpstr>
      <vt:lpstr>За    характером    використання</vt:lpstr>
      <vt:lpstr>За строком вкладення</vt:lpstr>
      <vt:lpstr>За метою вкладення </vt:lpstr>
      <vt:lpstr>Презентація PowerPoint</vt:lpstr>
      <vt:lpstr>Презентація PowerPoint</vt:lpstr>
      <vt:lpstr>ООН та МВФ відносять до міжнародних інвестицій:</vt:lpstr>
      <vt:lpstr>Підприємство з іноземними інвестиціями (direct investment enterprise) — акціонерне або неакціонерне підприємство, в якому прямому інвестору—резиденту іншої країни належить більше за 10% звичайних акцій і голосів (в акціонерному підприємстві) або їх еквівалент (в неакціонерному підприємстві). </vt:lpstr>
      <vt:lpstr>Причини експорту капіталу</vt:lpstr>
      <vt:lpstr>Причини імпорту капіталу.</vt:lpstr>
      <vt:lpstr>Економічні ефекти ПІІ (неокласична  теорія міжнародного руху  капіталу - модель Нурксе)</vt:lpstr>
      <vt:lpstr>Економічні ефекти ПІІ (неокласична  теорія міжнародного руху  капіталу - модель Нурксе)</vt:lpstr>
      <vt:lpstr>Економічні ефекти ПІІ </vt:lpstr>
      <vt:lpstr>Економічні ефекти ПІІ для кр. І </vt:lpstr>
      <vt:lpstr>Економічні ефекти ПІІ для кр. ІІ </vt:lpstr>
      <vt:lpstr>Економічні ефекти ПІІ для світового господарства </vt:lpstr>
      <vt:lpstr>Роль міжнародних компаній в міжнародному русі капіталів </vt:lpstr>
      <vt:lpstr>Класифікація міжнародних корпорації</vt:lpstr>
      <vt:lpstr>Риси міжнародних компаній: </vt:lpstr>
      <vt:lpstr> За критерієм міжнародної економічної активності виділяють 4 покоління БНК: </vt:lpstr>
      <vt:lpstr>Презентація PowerPoint</vt:lpstr>
      <vt:lpstr>Організаційно-господарська структура міжнародних корпорацій.</vt:lpstr>
      <vt:lpstr>10 компаній з найвищою капіталізацією в світі в 2025 році </vt:lpstr>
      <vt:lpstr>Презентація PowerPoint</vt:lpstr>
      <vt:lpstr>Презентація PowerPoint</vt:lpstr>
      <vt:lpstr>Теорії ПІІ</vt:lpstr>
      <vt:lpstr>Теорія інвестиційного шляху розвитку </vt:lpstr>
      <vt:lpstr>Презентація PowerPoint</vt:lpstr>
      <vt:lpstr>Модель монополістичних переваг</vt:lpstr>
      <vt:lpstr>Модель життєвого циклу товару </vt:lpstr>
      <vt:lpstr>Модель інтерналізації</vt:lpstr>
      <vt:lpstr>Марксистская модель. </vt:lpstr>
      <vt:lpstr>Еклектична парадигма Дайнінга </vt:lpstr>
      <vt:lpstr>Переваги інтерналізації</vt:lpstr>
      <vt:lpstr>переваги розміщення </vt:lpstr>
      <vt:lpstr>Парадигма "Летючих гусей»</vt:lpstr>
      <vt:lpstr>Трансфертні ціни</vt:lpstr>
      <vt:lpstr>Мета використання трансфертних цін:</vt:lpstr>
      <vt:lpstr>Модель трансфертного ціноутворення Херста</vt:lpstr>
      <vt:lpstr>Презентація PowerPoint</vt:lpstr>
      <vt:lpstr>Відносний диференційний податок </vt:lpstr>
      <vt:lpstr>Економічні наслідки діяльності ТНК</vt:lpstr>
      <vt:lpstr>Презентація PowerPoint</vt:lpstr>
      <vt:lpstr>Презентація PowerPoint</vt:lpstr>
      <vt:lpstr>Економічна могутність міжнародних компаній</vt:lpstr>
      <vt:lpstr>Типи фондів суверенного багатства (ФСБ):</vt:lpstr>
      <vt:lpstr>Презентація PowerPoint</vt:lpstr>
      <vt:lpstr>За визначенням ЮНКТАД (ООН) існує 59 секторів регулювання руху капіталів ( 10 груп)</vt:lpstr>
      <vt:lpstr>Характер бар’єрів для руху іноземних інвестицій:</vt:lpstr>
      <vt:lpstr>4 основні рівні регулювання іноземних інвестицій державою:</vt:lpstr>
      <vt:lpstr>Презентація PowerPoint</vt:lpstr>
      <vt:lpstr>Презентація PowerPoint</vt:lpstr>
      <vt:lpstr>Презентація PowerPoint</vt:lpstr>
      <vt:lpstr>ТОП 50 ГЛОБАЛЬНИХ КОМПАНІЙ ЗА РИНКОВОЮ КАПТІЛІЗАЦІЄЮ, 2024 р.</vt:lpstr>
      <vt:lpstr>ТОП 50 ГЛОБАЛЬНИХ КОМПАНІЙ ЩОДО КАПІТАЛІЗАЦІЇ ПО КРАЇНАМ, 2023 р.</vt:lpstr>
      <vt:lpstr>Презентація PowerPoint</vt:lpstr>
      <vt:lpstr>Презентація PowerPoint</vt:lpstr>
      <vt:lpstr>Рейтинг компаній за доходами: США проти Китаю</vt:lpstr>
      <vt:lpstr>Презентація PowerPoint</vt:lpstr>
      <vt:lpstr>Злиття і поглинання, 2010-2022 рр.</vt:lpstr>
      <vt:lpstr>Злиття і ппоглинання, 2022-2023 рр. </vt:lpstr>
      <vt:lpstr>Загальні тенденції руху прямих іноземних інвестицій</vt:lpstr>
      <vt:lpstr>Презентація PowerPoint</vt:lpstr>
      <vt:lpstr>Презентація PowerPoint</vt:lpstr>
      <vt:lpstr>Презентація PowerPoint</vt:lpstr>
      <vt:lpstr> Динаміка кількості і вартості угод  злиттів і поглинань БНП у 2015-2024 рр. 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Міжнародний рух капіталу  в сучасних МЕВ</dc:title>
  <dc:creator>Заблоцька Ріта Олександрівна</dc:creator>
  <cp:lastModifiedBy>Alex Shepel</cp:lastModifiedBy>
  <cp:revision>23</cp:revision>
  <dcterms:created xsi:type="dcterms:W3CDTF">2022-02-07T20:20:32Z</dcterms:created>
  <dcterms:modified xsi:type="dcterms:W3CDTF">2025-03-21T17:44:05Z</dcterms:modified>
</cp:coreProperties>
</file>