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4" r:id="rId5"/>
    <p:sldId id="275" r:id="rId6"/>
    <p:sldId id="271" r:id="rId7"/>
    <p:sldId id="272" r:id="rId8"/>
    <p:sldId id="278" r:id="rId9"/>
    <p:sldId id="279" r:id="rId10"/>
    <p:sldId id="280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7" r:id="rId22"/>
    <p:sldId id="276" r:id="rId23"/>
    <p:sldId id="267" r:id="rId24"/>
    <p:sldId id="268" r:id="rId25"/>
    <p:sldId id="269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46FEB-4A06-4B1F-9711-19C669152830}" v="2994" dt="2021-11-09T06:01:04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29F06-AD09-4728-9D06-F93D75030F9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37BBB0-30A8-4875-88FA-9DF830855883}">
      <dgm:prSet/>
      <dgm:spPr/>
      <dgm:t>
        <a:bodyPr/>
        <a:lstStyle/>
        <a:p>
          <a:r>
            <a:rPr lang="uk-UA"/>
            <a:t>promoting democracy,</a:t>
          </a:r>
          <a:endParaRPr lang="en-US"/>
        </a:p>
      </dgm:t>
    </dgm:pt>
    <dgm:pt modelId="{3C575588-7B3B-4B49-AE61-C54E5BFF2D32}" type="parTrans" cxnId="{FA28059E-BB57-4EB5-A906-991E50100183}">
      <dgm:prSet/>
      <dgm:spPr/>
      <dgm:t>
        <a:bodyPr/>
        <a:lstStyle/>
        <a:p>
          <a:endParaRPr lang="en-US"/>
        </a:p>
      </dgm:t>
    </dgm:pt>
    <dgm:pt modelId="{6A5E46BB-7564-4BF8-8662-D5CF6321F9A7}" type="sibTrans" cxnId="{FA28059E-BB57-4EB5-A906-991E5010018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8204CE4-3E38-47EC-BB6E-BADDDC514345}">
      <dgm:prSet/>
      <dgm:spPr/>
      <dgm:t>
        <a:bodyPr/>
        <a:lstStyle/>
        <a:p>
          <a:r>
            <a:rPr lang="uk-UA"/>
            <a:t>coordinating security and law enforcement operations,</a:t>
          </a:r>
          <a:endParaRPr lang="en-US"/>
        </a:p>
      </dgm:t>
    </dgm:pt>
    <dgm:pt modelId="{CDF240A4-9C83-4085-8596-A018521BCF43}" type="parTrans" cxnId="{05E4E119-6314-4DF3-9DB0-D750A69FCB90}">
      <dgm:prSet/>
      <dgm:spPr/>
      <dgm:t>
        <a:bodyPr/>
        <a:lstStyle/>
        <a:p>
          <a:endParaRPr lang="en-US"/>
        </a:p>
      </dgm:t>
    </dgm:pt>
    <dgm:pt modelId="{B34F7322-7D34-4500-AAD5-9694A6382CA2}" type="sibTrans" cxnId="{05E4E119-6314-4DF3-9DB0-D750A69FCB9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98D4FAF-659C-4872-AB1A-7F9004744375}">
      <dgm:prSet/>
      <dgm:spPr/>
      <dgm:t>
        <a:bodyPr/>
        <a:lstStyle/>
        <a:p>
          <a:r>
            <a:rPr lang="uk-UA"/>
            <a:t>providing technical and financial assistance for development projects,</a:t>
          </a:r>
          <a:endParaRPr lang="en-US"/>
        </a:p>
      </dgm:t>
    </dgm:pt>
    <dgm:pt modelId="{32EE4D4E-C5D8-42F7-B9CE-51A63D491778}" type="parTrans" cxnId="{562664F4-2A20-4E07-ADF5-04052F9B9453}">
      <dgm:prSet/>
      <dgm:spPr/>
      <dgm:t>
        <a:bodyPr/>
        <a:lstStyle/>
        <a:p>
          <a:endParaRPr lang="en-US"/>
        </a:p>
      </dgm:t>
    </dgm:pt>
    <dgm:pt modelId="{DF34FE0C-1168-4058-B4CB-16F91D5A20B8}" type="sibTrans" cxnId="{562664F4-2A20-4E07-ADF5-04052F9B945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24BBFEE-9909-44A3-93E6-DB828659CC48}">
      <dgm:prSet/>
      <dgm:spPr/>
      <dgm:t>
        <a:bodyPr/>
        <a:lstStyle/>
        <a:p>
          <a:r>
            <a:rPr lang="uk-UA"/>
            <a:t>monitoring human rights through the inter-American legal system. </a:t>
          </a:r>
          <a:endParaRPr lang="en-US"/>
        </a:p>
      </dgm:t>
    </dgm:pt>
    <dgm:pt modelId="{24876BF2-2585-4237-8948-5ECE55588873}" type="parTrans" cxnId="{AC98E793-6B9A-433C-BB38-8C85E1833F51}">
      <dgm:prSet/>
      <dgm:spPr/>
      <dgm:t>
        <a:bodyPr/>
        <a:lstStyle/>
        <a:p>
          <a:endParaRPr lang="en-US"/>
        </a:p>
      </dgm:t>
    </dgm:pt>
    <dgm:pt modelId="{4E95AFE7-DB35-40CC-8B8A-351574FF9C53}" type="sibTrans" cxnId="{AC98E793-6B9A-433C-BB38-8C85E1833F5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7A353C0-23AE-41A7-BCA3-B58D332BDECD}" type="pres">
      <dgm:prSet presAssocID="{4C629F06-AD09-4728-9D06-F93D75030F99}" presName="Name0" presStyleCnt="0">
        <dgm:presLayoutVars>
          <dgm:animLvl val="lvl"/>
          <dgm:resizeHandles val="exact"/>
        </dgm:presLayoutVars>
      </dgm:prSet>
      <dgm:spPr/>
    </dgm:pt>
    <dgm:pt modelId="{65E70FA2-F1FE-4839-B66A-4A8CA3A05C55}" type="pres">
      <dgm:prSet presAssocID="{7137BBB0-30A8-4875-88FA-9DF830855883}" presName="compositeNode" presStyleCnt="0">
        <dgm:presLayoutVars>
          <dgm:bulletEnabled val="1"/>
        </dgm:presLayoutVars>
      </dgm:prSet>
      <dgm:spPr/>
    </dgm:pt>
    <dgm:pt modelId="{AD3EAE70-0CD9-447E-9919-B4BB8340DB03}" type="pres">
      <dgm:prSet presAssocID="{7137BBB0-30A8-4875-88FA-9DF830855883}" presName="bgRect" presStyleLbl="bgAccFollowNode1" presStyleIdx="0" presStyleCnt="4"/>
      <dgm:spPr/>
    </dgm:pt>
    <dgm:pt modelId="{22D9AF1A-9BA6-4CF0-9173-81347DDE064A}" type="pres">
      <dgm:prSet presAssocID="{6A5E46BB-7564-4BF8-8662-D5CF6321F9A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BD960F7-C82D-412D-8095-F682B18B5198}" type="pres">
      <dgm:prSet presAssocID="{7137BBB0-30A8-4875-88FA-9DF830855883}" presName="bottomLine" presStyleLbl="alignNode1" presStyleIdx="1" presStyleCnt="8">
        <dgm:presLayoutVars/>
      </dgm:prSet>
      <dgm:spPr/>
    </dgm:pt>
    <dgm:pt modelId="{581BBF46-011B-4CB5-86D0-8DFEC8F0CA7C}" type="pres">
      <dgm:prSet presAssocID="{7137BBB0-30A8-4875-88FA-9DF830855883}" presName="nodeText" presStyleLbl="bgAccFollowNode1" presStyleIdx="0" presStyleCnt="4">
        <dgm:presLayoutVars>
          <dgm:bulletEnabled val="1"/>
        </dgm:presLayoutVars>
      </dgm:prSet>
      <dgm:spPr/>
    </dgm:pt>
    <dgm:pt modelId="{0009A5D1-CDF9-4187-8044-2881747E292F}" type="pres">
      <dgm:prSet presAssocID="{6A5E46BB-7564-4BF8-8662-D5CF6321F9A7}" presName="sibTrans" presStyleCnt="0"/>
      <dgm:spPr/>
    </dgm:pt>
    <dgm:pt modelId="{DF407FAC-192F-4DA2-AABF-94D978750F05}" type="pres">
      <dgm:prSet presAssocID="{A8204CE4-3E38-47EC-BB6E-BADDDC514345}" presName="compositeNode" presStyleCnt="0">
        <dgm:presLayoutVars>
          <dgm:bulletEnabled val="1"/>
        </dgm:presLayoutVars>
      </dgm:prSet>
      <dgm:spPr/>
    </dgm:pt>
    <dgm:pt modelId="{F50BBF6D-DECD-4A38-899B-ABC133D9D92C}" type="pres">
      <dgm:prSet presAssocID="{A8204CE4-3E38-47EC-BB6E-BADDDC514345}" presName="bgRect" presStyleLbl="bgAccFollowNode1" presStyleIdx="1" presStyleCnt="4"/>
      <dgm:spPr/>
    </dgm:pt>
    <dgm:pt modelId="{C6FD7D50-CC71-432C-A93E-8ABBA59B5F85}" type="pres">
      <dgm:prSet presAssocID="{B34F7322-7D34-4500-AAD5-9694A6382CA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C92988C-BD78-487C-8AB6-75FC755CE294}" type="pres">
      <dgm:prSet presAssocID="{A8204CE4-3E38-47EC-BB6E-BADDDC514345}" presName="bottomLine" presStyleLbl="alignNode1" presStyleIdx="3" presStyleCnt="8">
        <dgm:presLayoutVars/>
      </dgm:prSet>
      <dgm:spPr/>
    </dgm:pt>
    <dgm:pt modelId="{7500E33C-C114-4C67-87FA-C669F66F20BF}" type="pres">
      <dgm:prSet presAssocID="{A8204CE4-3E38-47EC-BB6E-BADDDC514345}" presName="nodeText" presStyleLbl="bgAccFollowNode1" presStyleIdx="1" presStyleCnt="4">
        <dgm:presLayoutVars>
          <dgm:bulletEnabled val="1"/>
        </dgm:presLayoutVars>
      </dgm:prSet>
      <dgm:spPr/>
    </dgm:pt>
    <dgm:pt modelId="{3BDC1D1F-DB2D-4A34-9E5F-D8907B2411F2}" type="pres">
      <dgm:prSet presAssocID="{B34F7322-7D34-4500-AAD5-9694A6382CA2}" presName="sibTrans" presStyleCnt="0"/>
      <dgm:spPr/>
    </dgm:pt>
    <dgm:pt modelId="{97B499AC-C3A6-487C-85B7-EB66B62944A2}" type="pres">
      <dgm:prSet presAssocID="{098D4FAF-659C-4872-AB1A-7F9004744375}" presName="compositeNode" presStyleCnt="0">
        <dgm:presLayoutVars>
          <dgm:bulletEnabled val="1"/>
        </dgm:presLayoutVars>
      </dgm:prSet>
      <dgm:spPr/>
    </dgm:pt>
    <dgm:pt modelId="{CA505D10-9293-44A9-B663-8BDBF2915370}" type="pres">
      <dgm:prSet presAssocID="{098D4FAF-659C-4872-AB1A-7F9004744375}" presName="bgRect" presStyleLbl="bgAccFollowNode1" presStyleIdx="2" presStyleCnt="4"/>
      <dgm:spPr/>
    </dgm:pt>
    <dgm:pt modelId="{9C816447-5A83-4EDC-ADD4-F21709EB36AA}" type="pres">
      <dgm:prSet presAssocID="{DF34FE0C-1168-4058-B4CB-16F91D5A20B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A1E0854-658C-49A2-AC47-9560792EAB56}" type="pres">
      <dgm:prSet presAssocID="{098D4FAF-659C-4872-AB1A-7F9004744375}" presName="bottomLine" presStyleLbl="alignNode1" presStyleIdx="5" presStyleCnt="8">
        <dgm:presLayoutVars/>
      </dgm:prSet>
      <dgm:spPr/>
    </dgm:pt>
    <dgm:pt modelId="{44FC7EA8-5F4A-4D31-80E8-5CF5897F28DB}" type="pres">
      <dgm:prSet presAssocID="{098D4FAF-659C-4872-AB1A-7F9004744375}" presName="nodeText" presStyleLbl="bgAccFollowNode1" presStyleIdx="2" presStyleCnt="4">
        <dgm:presLayoutVars>
          <dgm:bulletEnabled val="1"/>
        </dgm:presLayoutVars>
      </dgm:prSet>
      <dgm:spPr/>
    </dgm:pt>
    <dgm:pt modelId="{2C1EDF8F-ED14-498B-BA75-5BAA94FDF3B1}" type="pres">
      <dgm:prSet presAssocID="{DF34FE0C-1168-4058-B4CB-16F91D5A20B8}" presName="sibTrans" presStyleCnt="0"/>
      <dgm:spPr/>
    </dgm:pt>
    <dgm:pt modelId="{86F8BB31-D01D-4412-BCF0-02A577876A8A}" type="pres">
      <dgm:prSet presAssocID="{624BBFEE-9909-44A3-93E6-DB828659CC48}" presName="compositeNode" presStyleCnt="0">
        <dgm:presLayoutVars>
          <dgm:bulletEnabled val="1"/>
        </dgm:presLayoutVars>
      </dgm:prSet>
      <dgm:spPr/>
    </dgm:pt>
    <dgm:pt modelId="{6384A063-F69D-4390-B909-A749ED7D481C}" type="pres">
      <dgm:prSet presAssocID="{624BBFEE-9909-44A3-93E6-DB828659CC48}" presName="bgRect" presStyleLbl="bgAccFollowNode1" presStyleIdx="3" presStyleCnt="4"/>
      <dgm:spPr/>
    </dgm:pt>
    <dgm:pt modelId="{D6F76182-98B2-4CE4-9280-AE2695F0E04A}" type="pres">
      <dgm:prSet presAssocID="{4E95AFE7-DB35-40CC-8B8A-351574FF9C5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4222DD25-02AB-4F97-B762-E69C48397320}" type="pres">
      <dgm:prSet presAssocID="{624BBFEE-9909-44A3-93E6-DB828659CC48}" presName="bottomLine" presStyleLbl="alignNode1" presStyleIdx="7" presStyleCnt="8">
        <dgm:presLayoutVars/>
      </dgm:prSet>
      <dgm:spPr/>
    </dgm:pt>
    <dgm:pt modelId="{2B6971F3-A07F-4117-A12C-ED8392DE5DC9}" type="pres">
      <dgm:prSet presAssocID="{624BBFEE-9909-44A3-93E6-DB828659CC4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9A9DB10-845E-4757-AD28-265935BCB187}" type="presOf" srcId="{7137BBB0-30A8-4875-88FA-9DF830855883}" destId="{AD3EAE70-0CD9-447E-9919-B4BB8340DB03}" srcOrd="0" destOrd="0" presId="urn:microsoft.com/office/officeart/2016/7/layout/BasicLinearProcessNumbered"/>
    <dgm:cxn modelId="{05E4E119-6314-4DF3-9DB0-D750A69FCB90}" srcId="{4C629F06-AD09-4728-9D06-F93D75030F99}" destId="{A8204CE4-3E38-47EC-BB6E-BADDDC514345}" srcOrd="1" destOrd="0" parTransId="{CDF240A4-9C83-4085-8596-A018521BCF43}" sibTransId="{B34F7322-7D34-4500-AAD5-9694A6382CA2}"/>
    <dgm:cxn modelId="{51011A3A-F401-4BA8-9DCB-A3EFB7B9C888}" type="presOf" srcId="{B34F7322-7D34-4500-AAD5-9694A6382CA2}" destId="{C6FD7D50-CC71-432C-A93E-8ABBA59B5F85}" srcOrd="0" destOrd="0" presId="urn:microsoft.com/office/officeart/2016/7/layout/BasicLinearProcessNumbered"/>
    <dgm:cxn modelId="{7D52483C-9A20-4FC2-8E26-560AD34C56F1}" type="presOf" srcId="{098D4FAF-659C-4872-AB1A-7F9004744375}" destId="{44FC7EA8-5F4A-4D31-80E8-5CF5897F28DB}" srcOrd="1" destOrd="0" presId="urn:microsoft.com/office/officeart/2016/7/layout/BasicLinearProcessNumbered"/>
    <dgm:cxn modelId="{5B2BA465-4139-40F8-BD5B-AB39222E9BF3}" type="presOf" srcId="{4E95AFE7-DB35-40CC-8B8A-351574FF9C53}" destId="{D6F76182-98B2-4CE4-9280-AE2695F0E04A}" srcOrd="0" destOrd="0" presId="urn:microsoft.com/office/officeart/2016/7/layout/BasicLinearProcessNumbered"/>
    <dgm:cxn modelId="{DE61856A-19BA-4D81-B296-8B1446DC2E7C}" type="presOf" srcId="{7137BBB0-30A8-4875-88FA-9DF830855883}" destId="{581BBF46-011B-4CB5-86D0-8DFEC8F0CA7C}" srcOrd="1" destOrd="0" presId="urn:microsoft.com/office/officeart/2016/7/layout/BasicLinearProcessNumbered"/>
    <dgm:cxn modelId="{90C02C53-FBAF-4FCC-9095-BC5820B25A29}" type="presOf" srcId="{6A5E46BB-7564-4BF8-8662-D5CF6321F9A7}" destId="{22D9AF1A-9BA6-4CF0-9173-81347DDE064A}" srcOrd="0" destOrd="0" presId="urn:microsoft.com/office/officeart/2016/7/layout/BasicLinearProcessNumbered"/>
    <dgm:cxn modelId="{CE206575-A910-4561-BE78-2CF0BE26C216}" type="presOf" srcId="{A8204CE4-3E38-47EC-BB6E-BADDDC514345}" destId="{F50BBF6D-DECD-4A38-899B-ABC133D9D92C}" srcOrd="0" destOrd="0" presId="urn:microsoft.com/office/officeart/2016/7/layout/BasicLinearProcessNumbered"/>
    <dgm:cxn modelId="{AC98E793-6B9A-433C-BB38-8C85E1833F51}" srcId="{4C629F06-AD09-4728-9D06-F93D75030F99}" destId="{624BBFEE-9909-44A3-93E6-DB828659CC48}" srcOrd="3" destOrd="0" parTransId="{24876BF2-2585-4237-8948-5ECE55588873}" sibTransId="{4E95AFE7-DB35-40CC-8B8A-351574FF9C53}"/>
    <dgm:cxn modelId="{CD8B8199-E74D-4355-8981-AC0F36E48B79}" type="presOf" srcId="{624BBFEE-9909-44A3-93E6-DB828659CC48}" destId="{6384A063-F69D-4390-B909-A749ED7D481C}" srcOrd="0" destOrd="0" presId="urn:microsoft.com/office/officeart/2016/7/layout/BasicLinearProcessNumbered"/>
    <dgm:cxn modelId="{FA28059E-BB57-4EB5-A906-991E50100183}" srcId="{4C629F06-AD09-4728-9D06-F93D75030F99}" destId="{7137BBB0-30A8-4875-88FA-9DF830855883}" srcOrd="0" destOrd="0" parTransId="{3C575588-7B3B-4B49-AE61-C54E5BFF2D32}" sibTransId="{6A5E46BB-7564-4BF8-8662-D5CF6321F9A7}"/>
    <dgm:cxn modelId="{BDC9BEA9-9659-4043-B22A-FC136625EF3D}" type="presOf" srcId="{098D4FAF-659C-4872-AB1A-7F9004744375}" destId="{CA505D10-9293-44A9-B663-8BDBF2915370}" srcOrd="0" destOrd="0" presId="urn:microsoft.com/office/officeart/2016/7/layout/BasicLinearProcessNumbered"/>
    <dgm:cxn modelId="{8BB364AD-5F6B-4C50-8BD7-44A8A680F2D3}" type="presOf" srcId="{DF34FE0C-1168-4058-B4CB-16F91D5A20B8}" destId="{9C816447-5A83-4EDC-ADD4-F21709EB36AA}" srcOrd="0" destOrd="0" presId="urn:microsoft.com/office/officeart/2016/7/layout/BasicLinearProcessNumbered"/>
    <dgm:cxn modelId="{A2B656D8-0717-4C2E-A6F9-981D32A50484}" type="presOf" srcId="{4C629F06-AD09-4728-9D06-F93D75030F99}" destId="{97A353C0-23AE-41A7-BCA3-B58D332BDECD}" srcOrd="0" destOrd="0" presId="urn:microsoft.com/office/officeart/2016/7/layout/BasicLinearProcessNumbered"/>
    <dgm:cxn modelId="{6A3D10EE-2F90-499F-BCEB-C3F97BCF8803}" type="presOf" srcId="{A8204CE4-3E38-47EC-BB6E-BADDDC514345}" destId="{7500E33C-C114-4C67-87FA-C669F66F20BF}" srcOrd="1" destOrd="0" presId="urn:microsoft.com/office/officeart/2016/7/layout/BasicLinearProcessNumbered"/>
    <dgm:cxn modelId="{562664F4-2A20-4E07-ADF5-04052F9B9453}" srcId="{4C629F06-AD09-4728-9D06-F93D75030F99}" destId="{098D4FAF-659C-4872-AB1A-7F9004744375}" srcOrd="2" destOrd="0" parTransId="{32EE4D4E-C5D8-42F7-B9CE-51A63D491778}" sibTransId="{DF34FE0C-1168-4058-B4CB-16F91D5A20B8}"/>
    <dgm:cxn modelId="{4468C6F7-D928-4F8B-8195-15860276D6C7}" type="presOf" srcId="{624BBFEE-9909-44A3-93E6-DB828659CC48}" destId="{2B6971F3-A07F-4117-A12C-ED8392DE5DC9}" srcOrd="1" destOrd="0" presId="urn:microsoft.com/office/officeart/2016/7/layout/BasicLinearProcessNumbered"/>
    <dgm:cxn modelId="{F8943E2A-35E8-4EE8-8133-749A7A4CAC3B}" type="presParOf" srcId="{97A353C0-23AE-41A7-BCA3-B58D332BDECD}" destId="{65E70FA2-F1FE-4839-B66A-4A8CA3A05C55}" srcOrd="0" destOrd="0" presId="urn:microsoft.com/office/officeart/2016/7/layout/BasicLinearProcessNumbered"/>
    <dgm:cxn modelId="{D1B860AC-9491-4A80-85C4-CA2748FAB269}" type="presParOf" srcId="{65E70FA2-F1FE-4839-B66A-4A8CA3A05C55}" destId="{AD3EAE70-0CD9-447E-9919-B4BB8340DB03}" srcOrd="0" destOrd="0" presId="urn:microsoft.com/office/officeart/2016/7/layout/BasicLinearProcessNumbered"/>
    <dgm:cxn modelId="{EED0FB68-F45C-44ED-A39D-1359F92D1A4D}" type="presParOf" srcId="{65E70FA2-F1FE-4839-B66A-4A8CA3A05C55}" destId="{22D9AF1A-9BA6-4CF0-9173-81347DDE064A}" srcOrd="1" destOrd="0" presId="urn:microsoft.com/office/officeart/2016/7/layout/BasicLinearProcessNumbered"/>
    <dgm:cxn modelId="{C48F9A0E-A6DB-4230-BE72-C46F6A47216F}" type="presParOf" srcId="{65E70FA2-F1FE-4839-B66A-4A8CA3A05C55}" destId="{9BD960F7-C82D-412D-8095-F682B18B5198}" srcOrd="2" destOrd="0" presId="urn:microsoft.com/office/officeart/2016/7/layout/BasicLinearProcessNumbered"/>
    <dgm:cxn modelId="{1C939267-D71D-426B-8C75-1CEF55E141A5}" type="presParOf" srcId="{65E70FA2-F1FE-4839-B66A-4A8CA3A05C55}" destId="{581BBF46-011B-4CB5-86D0-8DFEC8F0CA7C}" srcOrd="3" destOrd="0" presId="urn:microsoft.com/office/officeart/2016/7/layout/BasicLinearProcessNumbered"/>
    <dgm:cxn modelId="{DE418284-AB0D-417B-89B2-F5EACE69D705}" type="presParOf" srcId="{97A353C0-23AE-41A7-BCA3-B58D332BDECD}" destId="{0009A5D1-CDF9-4187-8044-2881747E292F}" srcOrd="1" destOrd="0" presId="urn:microsoft.com/office/officeart/2016/7/layout/BasicLinearProcessNumbered"/>
    <dgm:cxn modelId="{BBF8E8DA-55F0-4E58-8864-565A333641B8}" type="presParOf" srcId="{97A353C0-23AE-41A7-BCA3-B58D332BDECD}" destId="{DF407FAC-192F-4DA2-AABF-94D978750F05}" srcOrd="2" destOrd="0" presId="urn:microsoft.com/office/officeart/2016/7/layout/BasicLinearProcessNumbered"/>
    <dgm:cxn modelId="{02D12609-FBDE-4913-969B-2932F71B4872}" type="presParOf" srcId="{DF407FAC-192F-4DA2-AABF-94D978750F05}" destId="{F50BBF6D-DECD-4A38-899B-ABC133D9D92C}" srcOrd="0" destOrd="0" presId="urn:microsoft.com/office/officeart/2016/7/layout/BasicLinearProcessNumbered"/>
    <dgm:cxn modelId="{C0112E87-A71C-4002-8D88-10C125F48C53}" type="presParOf" srcId="{DF407FAC-192F-4DA2-AABF-94D978750F05}" destId="{C6FD7D50-CC71-432C-A93E-8ABBA59B5F85}" srcOrd="1" destOrd="0" presId="urn:microsoft.com/office/officeart/2016/7/layout/BasicLinearProcessNumbered"/>
    <dgm:cxn modelId="{7B6A3EE7-1AFB-403A-84A1-F65E6B056663}" type="presParOf" srcId="{DF407FAC-192F-4DA2-AABF-94D978750F05}" destId="{9C92988C-BD78-487C-8AB6-75FC755CE294}" srcOrd="2" destOrd="0" presId="urn:microsoft.com/office/officeart/2016/7/layout/BasicLinearProcessNumbered"/>
    <dgm:cxn modelId="{A1A5BA51-D95C-4390-9E4D-73F9AA5C5EE5}" type="presParOf" srcId="{DF407FAC-192F-4DA2-AABF-94D978750F05}" destId="{7500E33C-C114-4C67-87FA-C669F66F20BF}" srcOrd="3" destOrd="0" presId="urn:microsoft.com/office/officeart/2016/7/layout/BasicLinearProcessNumbered"/>
    <dgm:cxn modelId="{EF48A0C3-DC1C-4295-9839-56D2EFF665B8}" type="presParOf" srcId="{97A353C0-23AE-41A7-BCA3-B58D332BDECD}" destId="{3BDC1D1F-DB2D-4A34-9E5F-D8907B2411F2}" srcOrd="3" destOrd="0" presId="urn:microsoft.com/office/officeart/2016/7/layout/BasicLinearProcessNumbered"/>
    <dgm:cxn modelId="{7878E282-993D-4AE5-A7CB-C1AA721DCEE3}" type="presParOf" srcId="{97A353C0-23AE-41A7-BCA3-B58D332BDECD}" destId="{97B499AC-C3A6-487C-85B7-EB66B62944A2}" srcOrd="4" destOrd="0" presId="urn:microsoft.com/office/officeart/2016/7/layout/BasicLinearProcessNumbered"/>
    <dgm:cxn modelId="{F08105BC-F08D-4CF5-ABF6-0919471CCC4A}" type="presParOf" srcId="{97B499AC-C3A6-487C-85B7-EB66B62944A2}" destId="{CA505D10-9293-44A9-B663-8BDBF2915370}" srcOrd="0" destOrd="0" presId="urn:microsoft.com/office/officeart/2016/7/layout/BasicLinearProcessNumbered"/>
    <dgm:cxn modelId="{700D7317-CEE0-4720-A30B-A43E26D892DD}" type="presParOf" srcId="{97B499AC-C3A6-487C-85B7-EB66B62944A2}" destId="{9C816447-5A83-4EDC-ADD4-F21709EB36AA}" srcOrd="1" destOrd="0" presId="urn:microsoft.com/office/officeart/2016/7/layout/BasicLinearProcessNumbered"/>
    <dgm:cxn modelId="{69A1CCDC-DB30-402E-8EB3-59B80CEB2684}" type="presParOf" srcId="{97B499AC-C3A6-487C-85B7-EB66B62944A2}" destId="{DA1E0854-658C-49A2-AC47-9560792EAB56}" srcOrd="2" destOrd="0" presId="urn:microsoft.com/office/officeart/2016/7/layout/BasicLinearProcessNumbered"/>
    <dgm:cxn modelId="{0562AB70-B5C8-45A4-B5E0-16102088CE1E}" type="presParOf" srcId="{97B499AC-C3A6-487C-85B7-EB66B62944A2}" destId="{44FC7EA8-5F4A-4D31-80E8-5CF5897F28DB}" srcOrd="3" destOrd="0" presId="urn:microsoft.com/office/officeart/2016/7/layout/BasicLinearProcessNumbered"/>
    <dgm:cxn modelId="{6F703CAA-E367-4D87-B288-B2C0AC360D1F}" type="presParOf" srcId="{97A353C0-23AE-41A7-BCA3-B58D332BDECD}" destId="{2C1EDF8F-ED14-498B-BA75-5BAA94FDF3B1}" srcOrd="5" destOrd="0" presId="urn:microsoft.com/office/officeart/2016/7/layout/BasicLinearProcessNumbered"/>
    <dgm:cxn modelId="{BAF4FBBC-FB17-40B6-BB81-EF1E8CC816FA}" type="presParOf" srcId="{97A353C0-23AE-41A7-BCA3-B58D332BDECD}" destId="{86F8BB31-D01D-4412-BCF0-02A577876A8A}" srcOrd="6" destOrd="0" presId="urn:microsoft.com/office/officeart/2016/7/layout/BasicLinearProcessNumbered"/>
    <dgm:cxn modelId="{3F36151B-6DD6-43C4-830E-3BA4F516A86C}" type="presParOf" srcId="{86F8BB31-D01D-4412-BCF0-02A577876A8A}" destId="{6384A063-F69D-4390-B909-A749ED7D481C}" srcOrd="0" destOrd="0" presId="urn:microsoft.com/office/officeart/2016/7/layout/BasicLinearProcessNumbered"/>
    <dgm:cxn modelId="{7C019921-952E-41B3-BF44-759D49275284}" type="presParOf" srcId="{86F8BB31-D01D-4412-BCF0-02A577876A8A}" destId="{D6F76182-98B2-4CE4-9280-AE2695F0E04A}" srcOrd="1" destOrd="0" presId="urn:microsoft.com/office/officeart/2016/7/layout/BasicLinearProcessNumbered"/>
    <dgm:cxn modelId="{FFC64D8E-9676-4049-B48C-47C8B835CC42}" type="presParOf" srcId="{86F8BB31-D01D-4412-BCF0-02A577876A8A}" destId="{4222DD25-02AB-4F97-B762-E69C48397320}" srcOrd="2" destOrd="0" presId="urn:microsoft.com/office/officeart/2016/7/layout/BasicLinearProcessNumbered"/>
    <dgm:cxn modelId="{564FE030-A78C-4562-A58A-8E460BA30ADA}" type="presParOf" srcId="{86F8BB31-D01D-4412-BCF0-02A577876A8A}" destId="{2B6971F3-A07F-4117-A12C-ED8392DE5DC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AE70-0CD9-447E-9919-B4BB8340DB03}">
      <dsp:nvSpPr>
        <dsp:cNvPr id="0" name=""/>
        <dsp:cNvSpPr/>
      </dsp:nvSpPr>
      <dsp:spPr>
        <a:xfrm>
          <a:off x="3080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promoting democracy,</a:t>
          </a:r>
          <a:endParaRPr lang="en-US" sz="1900" kern="1200"/>
        </a:p>
      </dsp:txBody>
      <dsp:txXfrm>
        <a:off x="3080" y="1563836"/>
        <a:ext cx="2444055" cy="2053006"/>
      </dsp:txXfrm>
    </dsp:sp>
    <dsp:sp modelId="{22D9AF1A-9BA6-4CF0-9173-81347DDE064A}">
      <dsp:nvSpPr>
        <dsp:cNvPr id="0" name=""/>
        <dsp:cNvSpPr/>
      </dsp:nvSpPr>
      <dsp:spPr>
        <a:xfrm>
          <a:off x="711856" y="605766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756094"/>
        <a:ext cx="725847" cy="725847"/>
      </dsp:txXfrm>
    </dsp:sp>
    <dsp:sp modelId="{9BD960F7-C82D-412D-8095-F682B18B5198}">
      <dsp:nvSpPr>
        <dsp:cNvPr id="0" name=""/>
        <dsp:cNvSpPr/>
      </dsp:nvSpPr>
      <dsp:spPr>
        <a:xfrm>
          <a:off x="3080" y="3685204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BBF6D-DECD-4A38-899B-ABC133D9D92C}">
      <dsp:nvSpPr>
        <dsp:cNvPr id="0" name=""/>
        <dsp:cNvSpPr/>
      </dsp:nvSpPr>
      <dsp:spPr>
        <a:xfrm>
          <a:off x="2691541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coordinating security and law enforcement operations,</a:t>
          </a:r>
          <a:endParaRPr lang="en-US" sz="1900" kern="1200"/>
        </a:p>
      </dsp:txBody>
      <dsp:txXfrm>
        <a:off x="2691541" y="1563836"/>
        <a:ext cx="2444055" cy="2053006"/>
      </dsp:txXfrm>
    </dsp:sp>
    <dsp:sp modelId="{C6FD7D50-CC71-432C-A93E-8ABBA59B5F85}">
      <dsp:nvSpPr>
        <dsp:cNvPr id="0" name=""/>
        <dsp:cNvSpPr/>
      </dsp:nvSpPr>
      <dsp:spPr>
        <a:xfrm>
          <a:off x="3400317" y="605766"/>
          <a:ext cx="1026503" cy="10265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756094"/>
        <a:ext cx="725847" cy="725847"/>
      </dsp:txXfrm>
    </dsp:sp>
    <dsp:sp modelId="{9C92988C-BD78-487C-8AB6-75FC755CE294}">
      <dsp:nvSpPr>
        <dsp:cNvPr id="0" name=""/>
        <dsp:cNvSpPr/>
      </dsp:nvSpPr>
      <dsp:spPr>
        <a:xfrm>
          <a:off x="2691541" y="3685204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05D10-9293-44A9-B663-8BDBF2915370}">
      <dsp:nvSpPr>
        <dsp:cNvPr id="0" name=""/>
        <dsp:cNvSpPr/>
      </dsp:nvSpPr>
      <dsp:spPr>
        <a:xfrm>
          <a:off x="5380002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providing technical and financial assistance for development projects,</a:t>
          </a:r>
          <a:endParaRPr lang="en-US" sz="1900" kern="1200"/>
        </a:p>
      </dsp:txBody>
      <dsp:txXfrm>
        <a:off x="5380002" y="1563836"/>
        <a:ext cx="2444055" cy="2053006"/>
      </dsp:txXfrm>
    </dsp:sp>
    <dsp:sp modelId="{9C816447-5A83-4EDC-ADD4-F21709EB36AA}">
      <dsp:nvSpPr>
        <dsp:cNvPr id="0" name=""/>
        <dsp:cNvSpPr/>
      </dsp:nvSpPr>
      <dsp:spPr>
        <a:xfrm>
          <a:off x="6088778" y="605766"/>
          <a:ext cx="1026503" cy="10265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756094"/>
        <a:ext cx="725847" cy="725847"/>
      </dsp:txXfrm>
    </dsp:sp>
    <dsp:sp modelId="{DA1E0854-658C-49A2-AC47-9560792EAB56}">
      <dsp:nvSpPr>
        <dsp:cNvPr id="0" name=""/>
        <dsp:cNvSpPr/>
      </dsp:nvSpPr>
      <dsp:spPr>
        <a:xfrm>
          <a:off x="5380002" y="3685204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A063-F69D-4390-B909-A749ED7D481C}">
      <dsp:nvSpPr>
        <dsp:cNvPr id="0" name=""/>
        <dsp:cNvSpPr/>
      </dsp:nvSpPr>
      <dsp:spPr>
        <a:xfrm>
          <a:off x="8068463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monitoring human rights through the inter-American legal system. </a:t>
          </a:r>
          <a:endParaRPr lang="en-US" sz="1900" kern="1200"/>
        </a:p>
      </dsp:txBody>
      <dsp:txXfrm>
        <a:off x="8068463" y="1563836"/>
        <a:ext cx="2444055" cy="2053006"/>
      </dsp:txXfrm>
    </dsp:sp>
    <dsp:sp modelId="{D6F76182-98B2-4CE4-9280-AE2695F0E04A}">
      <dsp:nvSpPr>
        <dsp:cNvPr id="0" name=""/>
        <dsp:cNvSpPr/>
      </dsp:nvSpPr>
      <dsp:spPr>
        <a:xfrm>
          <a:off x="8777239" y="605766"/>
          <a:ext cx="1026503" cy="10265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756094"/>
        <a:ext cx="725847" cy="725847"/>
      </dsp:txXfrm>
    </dsp:sp>
    <dsp:sp modelId="{4222DD25-02AB-4F97-B762-E69C48397320}">
      <dsp:nvSpPr>
        <dsp:cNvPr id="0" name=""/>
        <dsp:cNvSpPr/>
      </dsp:nvSpPr>
      <dsp:spPr>
        <a:xfrm>
          <a:off x="8068463" y="3685204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08.11.2021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.ec.europa.eu/doclib/press/index.cfm?id=204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elacinternational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reuters.com/article/us-venezuela-politics-idUSKBN12U0Q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squarterly.org/content/south-americas-prosur-answer-question-nobody-aske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news.com/6a7d8ed8738a475d8b6c276ffa0b761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s.org/juridico/english/sigs/b-3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as.org/juridico/english/sigs/a-56.html" TargetMode="External"/><Relationship Id="rId5" Type="http://schemas.openxmlformats.org/officeDocument/2006/relationships/hyperlink" Target="http://www.oas.org/juridico/english/sigs/a-58.html" TargetMode="External"/><Relationship Id="rId4" Type="http://schemas.openxmlformats.org/officeDocument/2006/relationships/hyperlink" Target="http://www.oas.org/juridico/english/sigs/a-50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apersforvenezuela.com/wp-content/uploads/2019/07/OAS-Working-Group-to-Address-the-Regional-Crisis-Caused-by-Venezuelas-Migrant-and-Refugee-Flows.pdf" TargetMode="External"/><Relationship Id="rId2" Type="http://schemas.openxmlformats.org/officeDocument/2006/relationships/hyperlink" Target="http://www.oas.org/EOMDatabase/default.aspx?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as.org/en/media_center/photonews.asp?sCodigo=FNE-975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карта&#10;&#10;Опис створено автоматично">
            <a:extLst>
              <a:ext uri="{FF2B5EF4-FFF2-40B4-BE49-F238E27FC236}">
                <a16:creationId xmlns:a16="http://schemas.microsoft.com/office/drawing/2014/main" id="{A851D788-5691-45BC-91CF-7D8492D21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5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Регіональні організації на американському континенті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57752-3F4A-473C-A8A4-3EA542BB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884ACD-F4B2-42CC-841C-0C1BA3A13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>
                <a:ea typeface="+mn-lt"/>
                <a:cs typeface="+mn-lt"/>
              </a:rPr>
              <a:t>Бюджет -2019 – 51 млн </a:t>
            </a:r>
            <a:r>
              <a:rPr lang="uk-UA" sz="2400" err="1">
                <a:ea typeface="+mn-lt"/>
                <a:cs typeface="+mn-lt"/>
              </a:rPr>
              <a:t>ам</a:t>
            </a:r>
            <a:r>
              <a:rPr lang="uk-UA" sz="2400">
                <a:ea typeface="+mn-lt"/>
                <a:cs typeface="+mn-lt"/>
              </a:rPr>
              <a:t>. </a:t>
            </a:r>
            <a:r>
              <a:rPr lang="uk-UA" sz="2400" err="1">
                <a:ea typeface="+mn-lt"/>
                <a:cs typeface="+mn-lt"/>
              </a:rPr>
              <a:t>дол</a:t>
            </a:r>
            <a:r>
              <a:rPr lang="uk-UA" sz="2400">
                <a:ea typeface="+mn-lt"/>
                <a:cs typeface="+mn-lt"/>
              </a:rPr>
              <a:t>., 60% - США</a:t>
            </a:r>
            <a:endParaRPr lang="en-US" sz="2400">
              <a:ea typeface="+mn-lt"/>
              <a:cs typeface="+mn-lt"/>
            </a:endParaRPr>
          </a:p>
          <a:p>
            <a:r>
              <a:rPr lang="uk-UA" sz="2400">
                <a:ea typeface="+mn-lt"/>
                <a:cs typeface="+mn-lt"/>
              </a:rPr>
              <a:t>Полярні позиції національних еліт, ігнорування діяльності автономних інституцій</a:t>
            </a:r>
          </a:p>
          <a:p>
            <a:r>
              <a:rPr lang="uk-UA" sz="2400">
                <a:cs typeface="Calibri"/>
              </a:rPr>
              <a:t>Спостерігачі - лише за запрошенням</a:t>
            </a:r>
          </a:p>
          <a:p>
            <a:r>
              <a:rPr lang="uk-UA" sz="2400">
                <a:cs typeface="Calibri"/>
              </a:rPr>
              <a:t>4,6 млн біженців з Венесуели, спроби виключити Венесуелу, 2019 </a:t>
            </a:r>
            <a:r>
              <a:rPr lang="uk-UA" sz="2400" err="1">
                <a:cs typeface="Calibri"/>
              </a:rPr>
              <a:t>Мадуро</a:t>
            </a:r>
            <a:r>
              <a:rPr lang="uk-UA" sz="2400">
                <a:cs typeface="Calibri"/>
              </a:rPr>
              <a:t> призначив голову опозиції представником при ОАД</a:t>
            </a:r>
          </a:p>
          <a:p>
            <a:r>
              <a:rPr lang="uk-UA" sz="2400">
                <a:cs typeface="Calibri"/>
              </a:rPr>
              <a:t>2001 міжамериканська демократична хартія, однак не завадила подіям 2009 р. в Гондурасі</a:t>
            </a:r>
          </a:p>
          <a:p>
            <a:r>
              <a:rPr lang="uk-UA" sz="2400">
                <a:cs typeface="Calibri"/>
              </a:rPr>
              <a:t>Куба (1962,2015 - на саміті Америк, зустріч </a:t>
            </a:r>
            <a:r>
              <a:rPr lang="uk-UA" sz="2400" err="1">
                <a:cs typeface="Calibri"/>
              </a:rPr>
              <a:t>Р.Кастро</a:t>
            </a:r>
            <a:r>
              <a:rPr lang="uk-UA" sz="2400">
                <a:cs typeface="Calibri"/>
              </a:rPr>
              <a:t> і </a:t>
            </a:r>
            <a:r>
              <a:rPr lang="uk-UA" sz="2400" err="1">
                <a:cs typeface="Calibri"/>
              </a:rPr>
              <a:t>Б.Обами</a:t>
            </a:r>
            <a:r>
              <a:rPr lang="uk-UA" sz="2400">
                <a:cs typeface="Calibri"/>
              </a:rPr>
              <a:t>, </a:t>
            </a:r>
            <a:r>
              <a:rPr lang="uk-UA" sz="2400" err="1">
                <a:cs typeface="Calibri"/>
              </a:rPr>
              <a:t>Д.Трамп</a:t>
            </a:r>
            <a:r>
              <a:rPr lang="uk-UA" sz="2400">
                <a:cs typeface="Calibri"/>
              </a:rPr>
              <a:t> - відмова, наступник Кастро Діаз- </a:t>
            </a:r>
            <a:r>
              <a:rPr lang="uk-UA" sz="2400" err="1">
                <a:cs typeface="Calibri"/>
              </a:rPr>
              <a:t>Канель</a:t>
            </a:r>
            <a:r>
              <a:rPr lang="uk-UA" sz="2400">
                <a:cs typeface="Calibri"/>
              </a:rPr>
              <a:t> (</a:t>
            </a:r>
            <a:r>
              <a:rPr lang="uk-UA" sz="2400" err="1">
                <a:ea typeface="+mn-lt"/>
                <a:cs typeface="+mn-lt"/>
              </a:rPr>
              <a:t>Miguel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Diaz-Canel</a:t>
            </a:r>
            <a:r>
              <a:rPr lang="uk-UA" sz="2400">
                <a:ea typeface="+mn-lt"/>
                <a:cs typeface="+mn-lt"/>
              </a:rPr>
              <a:t>) - немає бажання)</a:t>
            </a:r>
            <a:endParaRPr lang="uk-UA" sz="2400">
              <a:cs typeface="Calibri"/>
            </a:endParaRPr>
          </a:p>
          <a:p>
            <a:endParaRPr lang="uk-UA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71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8A784-76EF-4764-BFB4-498DC3AA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uk-UA" sz="3600">
                <a:cs typeface="Calibri Light"/>
              </a:rPr>
              <a:t>Тихоокеанський альянс </a:t>
            </a:r>
            <a:br>
              <a:rPr lang="uk-UA" sz="3600">
                <a:cs typeface="Calibri Light"/>
              </a:rPr>
            </a:br>
            <a:r>
              <a:rPr lang="uk-UA" sz="3600">
                <a:ea typeface="+mj-lt"/>
                <a:cs typeface="+mj-lt"/>
              </a:rPr>
              <a:t>https://alianzapacifico.net/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244890-4DC5-48ED-8E48-ADAEB31DE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>
                <a:cs typeface="Calibri"/>
              </a:rPr>
              <a:t>Ініційований 2011  і формалізований 2012</a:t>
            </a:r>
          </a:p>
          <a:p>
            <a:r>
              <a:rPr lang="uk-UA" sz="2000">
                <a:cs typeface="Calibri"/>
              </a:rPr>
              <a:t>Мексика, Чилі, Перу, </a:t>
            </a:r>
            <a:r>
              <a:rPr lang="uk-UA" sz="2000" b="1">
                <a:cs typeface="Calibri"/>
              </a:rPr>
              <a:t>Колумбія</a:t>
            </a:r>
          </a:p>
          <a:p>
            <a:r>
              <a:rPr lang="uk-UA" sz="2000">
                <a:ea typeface="+mn-lt"/>
                <a:cs typeface="+mn-lt"/>
              </a:rPr>
              <a:t>59 держав - спостерігачів - Південна і Північна Америка, Європа, Азія, Океанія</a:t>
            </a:r>
            <a:endParaRPr lang="uk-UA" sz="20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uk-UA" sz="2000">
                <a:ea typeface="+mn-lt"/>
                <a:cs typeface="+mn-lt"/>
              </a:rPr>
              <a:t>(зокрема і Україна)</a:t>
            </a:r>
            <a:endParaRPr lang="uk-UA" sz="2000" b="1">
              <a:cs typeface="Calibri"/>
            </a:endParaRPr>
          </a:p>
          <a:p>
            <a:r>
              <a:rPr lang="uk-UA" sz="2000">
                <a:cs typeface="Calibri"/>
              </a:rPr>
              <a:t>Потенціал для приваблення інвесторів</a:t>
            </a:r>
          </a:p>
          <a:p>
            <a:endParaRPr lang="uk-UA" sz="2000">
              <a:cs typeface="Calibri"/>
            </a:endParaRPr>
          </a:p>
          <a:p>
            <a:endParaRPr lang="uk-UA" sz="2000">
              <a:cs typeface="Calibri"/>
            </a:endParaRPr>
          </a:p>
          <a:p>
            <a:endParaRPr lang="uk-UA" sz="2000">
              <a:cs typeface="Calibri"/>
            </a:endParaRPr>
          </a:p>
          <a:p>
            <a:endParaRPr lang="uk-UA" sz="2000">
              <a:cs typeface="Calibri"/>
            </a:endParaRPr>
          </a:p>
          <a:p>
            <a:endParaRPr lang="uk-UA" sz="20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44359E-6EF6-43EF-996C-828629BD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606925"/>
            <a:ext cx="6253212" cy="27140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18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AD584-6F24-4337-BCD0-8F1A3557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uk-UA" sz="5400">
                <a:cs typeface="Calibri Light"/>
              </a:rPr>
              <a:t>Цілі та задачі</a:t>
            </a:r>
            <a:endParaRPr lang="uk-UA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99B6CD-B1DE-469D-A0A0-8F776582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200">
                <a:ea typeface="+mn-lt"/>
                <a:cs typeface="+mn-lt"/>
              </a:rPr>
              <a:t>Мета - досягнення свободи пересування товарів, послуг, робочої сили та капіталу</a:t>
            </a:r>
            <a:endParaRPr lang="en-US" sz="2200">
              <a:ea typeface="+mn-lt"/>
              <a:cs typeface="+mn-lt"/>
            </a:endParaRPr>
          </a:p>
          <a:p>
            <a:r>
              <a:rPr lang="uk-UA" sz="2200">
                <a:ea typeface="+mn-lt"/>
                <a:cs typeface="+mn-lt"/>
              </a:rPr>
              <a:t>Запровадження мережі торгівельних угод, як один з одним, так і з провідними економіками та економіками, що динамічно розвиваються</a:t>
            </a:r>
            <a:endParaRPr lang="en-US" sz="2200">
              <a:ea typeface="+mn-lt"/>
              <a:cs typeface="+mn-lt"/>
            </a:endParaRPr>
          </a:p>
          <a:p>
            <a:r>
              <a:rPr lang="uk-UA" sz="2200">
                <a:ea typeface="+mn-lt"/>
                <a:cs typeface="+mn-lt"/>
              </a:rPr>
              <a:t>Сприяння комерційному, технологічному, інноваційному, інвестиційному обміну з найбільш конкурентоздатними економіками</a:t>
            </a:r>
          </a:p>
          <a:p>
            <a:r>
              <a:rPr lang="uk-UA" sz="2200">
                <a:cs typeface="Calibri"/>
              </a:rPr>
              <a:t>Конкурентні переваги у сільському господарстві, рибальстві, лісництві, гірничо видобувній сфері, енергетиці, автоматизованій та легкій промисловості 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E75BAE7-1BFD-42AC-9B8B-5A6D076EF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8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25F03-AFE7-4C06-B55A-D010D721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uk-UA" sz="3600">
                <a:cs typeface="Calibri Light"/>
              </a:rPr>
              <a:t>Структура</a:t>
            </a:r>
            <a:endParaRPr lang="uk-UA" sz="36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40BC68-F120-4906-80C8-E5B1D5DB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>
                <a:ea typeface="+mn-lt"/>
                <a:cs typeface="+mn-lt"/>
              </a:rPr>
              <a:t>Саміти почергово на території всіх країн-учасниць</a:t>
            </a:r>
            <a:endParaRPr lang="en-US" sz="2000">
              <a:ea typeface="+mn-lt"/>
              <a:cs typeface="+mn-lt"/>
            </a:endParaRPr>
          </a:p>
          <a:p>
            <a:r>
              <a:rPr lang="uk-UA" sz="2000">
                <a:ea typeface="+mn-lt"/>
                <a:cs typeface="+mn-lt"/>
              </a:rPr>
              <a:t>рада міністрів, </a:t>
            </a:r>
            <a:endParaRPr lang="en-US" sz="2000">
              <a:ea typeface="+mn-lt"/>
              <a:cs typeface="+mn-lt"/>
            </a:endParaRPr>
          </a:p>
          <a:p>
            <a:r>
              <a:rPr lang="uk-UA" sz="2000">
                <a:ea typeface="+mn-lt"/>
                <a:cs typeface="+mn-lt"/>
              </a:rPr>
              <a:t>національні координатори, </a:t>
            </a:r>
            <a:endParaRPr lang="en-US" sz="2000">
              <a:ea typeface="+mn-lt"/>
              <a:cs typeface="+mn-lt"/>
            </a:endParaRPr>
          </a:p>
          <a:p>
            <a:r>
              <a:rPr lang="uk-UA" sz="2000">
                <a:ea typeface="+mn-lt"/>
                <a:cs typeface="+mn-lt"/>
              </a:rPr>
              <a:t>спеціалізовані групи; </a:t>
            </a:r>
            <a:endParaRPr lang="en-US" sz="2000">
              <a:ea typeface="+mn-lt"/>
              <a:cs typeface="+mn-lt"/>
            </a:endParaRPr>
          </a:p>
          <a:p>
            <a:r>
              <a:rPr lang="uk-UA" sz="2000">
                <a:ea typeface="+mn-lt"/>
                <a:cs typeface="+mn-lt"/>
              </a:rPr>
              <a:t>бізнесова рада,</a:t>
            </a:r>
            <a:endParaRPr lang="en-US" sz="2000">
              <a:ea typeface="+mn-lt"/>
              <a:cs typeface="+mn-lt"/>
            </a:endParaRPr>
          </a:p>
          <a:p>
            <a:r>
              <a:rPr lang="uk-UA" sz="2000">
                <a:ea typeface="+mn-lt"/>
                <a:cs typeface="+mn-lt"/>
              </a:rPr>
              <a:t> міжпарламентська комісія,</a:t>
            </a:r>
            <a:endParaRPr lang="en-US" sz="2000">
              <a:ea typeface="+mn-lt"/>
              <a:cs typeface="+mn-lt"/>
            </a:endParaRPr>
          </a:p>
          <a:p>
            <a:r>
              <a:rPr lang="uk-UA" sz="2000">
                <a:ea typeface="+mn-lt"/>
                <a:cs typeface="+mn-lt"/>
              </a:rPr>
              <a:t> рада міністрів фінансів</a:t>
            </a:r>
            <a:endParaRPr lang="en-US" sz="2000">
              <a:ea typeface="+mn-lt"/>
              <a:cs typeface="+mn-lt"/>
            </a:endParaRPr>
          </a:p>
          <a:p>
            <a:endParaRPr lang="uk-UA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81118D-5B00-429E-89C9-05645967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697342"/>
            <a:ext cx="6253212" cy="25331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936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D4FC6-7EFB-4DA3-9001-E175B7E6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uk-UA" dirty="0">
                <a:cs typeface="Calibri Light"/>
              </a:rPr>
              <a:t>Сфери співробітництва</a:t>
            </a:r>
            <a:endParaRPr lang="uk-U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барвистий, інший, кольори, вішалка з гачками&#10;&#10;Опис створено автоматично">
            <a:extLst>
              <a:ext uri="{FF2B5EF4-FFF2-40B4-BE49-F238E27FC236}">
                <a16:creationId xmlns:a16="http://schemas.microsoft.com/office/drawing/2014/main" id="{CD181BD8-925D-4399-9730-16499029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149391"/>
            <a:ext cx="4777381" cy="43894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D8855F-B233-4785-8F8F-BE6E70D5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1500">
                <a:cs typeface="Calibri"/>
              </a:rPr>
              <a:t>Рибальство</a:t>
            </a:r>
          </a:p>
          <a:p>
            <a:r>
              <a:rPr lang="uk-UA" sz="1500">
                <a:cs typeface="Calibri"/>
              </a:rPr>
              <a:t>Комунікація, цифровий порядок денний, інтелектуальна власність</a:t>
            </a:r>
          </a:p>
          <a:p>
            <a:r>
              <a:rPr lang="uk-UA" sz="1500">
                <a:cs typeface="Calibri"/>
              </a:rPr>
              <a:t>Захист прав споживачів</a:t>
            </a:r>
          </a:p>
          <a:p>
            <a:r>
              <a:rPr lang="uk-UA" sz="1500">
                <a:cs typeface="Calibri"/>
              </a:rPr>
              <a:t>Культура</a:t>
            </a:r>
          </a:p>
          <a:p>
            <a:r>
              <a:rPr lang="uk-UA" sz="1500">
                <a:cs typeface="Calibri"/>
              </a:rPr>
              <a:t>Соціальний розвиток</a:t>
            </a:r>
          </a:p>
          <a:p>
            <a:r>
              <a:rPr lang="uk-UA" sz="1500">
                <a:cs typeface="Calibri"/>
              </a:rPr>
              <a:t>Освіта та інклюзія, гендерні питання</a:t>
            </a:r>
          </a:p>
          <a:p>
            <a:r>
              <a:rPr lang="uk-UA" sz="1500">
                <a:cs typeface="Calibri"/>
              </a:rPr>
              <a:t>Захист довкілля</a:t>
            </a:r>
          </a:p>
          <a:p>
            <a:r>
              <a:rPr lang="uk-UA" sz="1500">
                <a:cs typeface="Calibri"/>
              </a:rPr>
              <a:t>Співробітництво з третіми країнами</a:t>
            </a:r>
          </a:p>
          <a:p>
            <a:r>
              <a:rPr lang="uk-UA" sz="1500">
                <a:cs typeface="Calibri"/>
              </a:rPr>
              <a:t>Інвестиції</a:t>
            </a:r>
          </a:p>
          <a:p>
            <a:r>
              <a:rPr lang="uk-UA" sz="1500">
                <a:cs typeface="Calibri"/>
              </a:rPr>
              <a:t>Ринок праці, пересування робочої сили, туризм</a:t>
            </a:r>
          </a:p>
          <a:p>
            <a:r>
              <a:rPr lang="uk-UA" sz="1500">
                <a:cs typeface="Calibri"/>
              </a:rPr>
              <a:t>Співпраця у торгівлі та з митних питань</a:t>
            </a:r>
          </a:p>
        </p:txBody>
      </p:sp>
    </p:spTree>
    <p:extLst>
      <p:ext uri="{BB962C8B-B14F-4D97-AF65-F5344CB8AC3E}">
        <p14:creationId xmlns:p14="http://schemas.microsoft.com/office/powerpoint/2010/main" val="205681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5F79B-2F08-4366-A13F-77121A93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uk-UA" sz="3900">
                <a:cs typeface="Calibri Light"/>
              </a:rPr>
              <a:t>Меркосур (</a:t>
            </a:r>
            <a:r>
              <a:rPr lang="uk-UA" sz="3900">
                <a:ea typeface="+mj-lt"/>
                <a:cs typeface="+mj-lt"/>
              </a:rPr>
              <a:t>https://www.mercosur.int/)</a:t>
            </a:r>
            <a:endParaRPr lang="uk-UA" sz="39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2C6CF6-8C87-4BD3-B306-A94375E9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Торгівельний блок, 1994 митний союз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Аргентина, Бразилія, Парагвай, Уругвай, Венесуела (призупинено), 2017, Болівія (2012, ратифікація)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Спостерігачі - Мексика, асоційовані члени - Чилі, Колумбія, Еквадор, Гайана, Перу, Суринам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Австралія і нова Зеландія - механізм консультацій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1991. Асунсьйон</a:t>
            </a:r>
          </a:p>
          <a:p>
            <a:endParaRPr lang="uk-UA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Рисунок 4" descr="Зображення, що містить карта&#10;&#10;Опис створено автоматично">
            <a:extLst>
              <a:ext uri="{FF2B5EF4-FFF2-40B4-BE49-F238E27FC236}">
                <a16:creationId xmlns:a16="http://schemas.microsoft.com/office/drawing/2014/main" id="{B4537F21-ECC5-4F81-88B4-362A9FFD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33" y="1336390"/>
            <a:ext cx="3446643" cy="4837394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5C948-5468-4D30-8977-4335F9EE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карта&#10;&#10;Опис створено автоматично">
            <a:extLst>
              <a:ext uri="{FF2B5EF4-FFF2-40B4-BE49-F238E27FC236}">
                <a16:creationId xmlns:a16="http://schemas.microsoft.com/office/drawing/2014/main" id="{158D4F1C-1AAE-4A9D-8BC7-20BAA6F50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50" y="511293"/>
            <a:ext cx="297904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4DB946-3E85-4DA1-B49E-97067A6C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>
                <a:cs typeface="Calibri"/>
              </a:rPr>
              <a:t>Інтеграційне угруповання, мета - 4 свободи</a:t>
            </a:r>
          </a:p>
          <a:p>
            <a:r>
              <a:rPr lang="uk-UA" sz="2000">
                <a:cs typeface="Calibri"/>
              </a:rPr>
              <a:t>1999 міжрегіональна рамкова угода про співробітництво з ЄС</a:t>
            </a:r>
            <a:endParaRPr lang="uk-UA" sz="2000"/>
          </a:p>
          <a:p>
            <a:r>
              <a:rPr lang="uk-UA" sz="2000">
                <a:ea typeface="+mn-lt"/>
                <a:cs typeface="+mn-lt"/>
              </a:rPr>
              <a:t>Від 2014 - конвергенція з Тихоокеанським альянсом</a:t>
            </a:r>
          </a:p>
          <a:p>
            <a:r>
              <a:rPr lang="uk-UA" sz="2000">
                <a:cs typeface="Calibri"/>
              </a:rPr>
              <a:t>Переговори з ЄС про доступ на ринки (успіх у 2019) (</a:t>
            </a:r>
            <a:r>
              <a:rPr lang="uk-UA" sz="2000">
                <a:ea typeface="+mn-lt"/>
                <a:cs typeface="+mn-lt"/>
                <a:hlinkClick r:id="rId3"/>
              </a:rPr>
              <a:t>https://trade.ec.europa.eu/doclib/press/index.cfm?id=2048</a:t>
            </a:r>
            <a:r>
              <a:rPr lang="uk-UA" sz="2000">
                <a:ea typeface="+mn-lt"/>
                <a:cs typeface="+mn-lt"/>
              </a:rPr>
              <a:t>)</a:t>
            </a:r>
          </a:p>
          <a:p>
            <a:r>
              <a:rPr lang="uk-UA" sz="2000">
                <a:ea typeface="+mn-lt"/>
                <a:cs typeface="+mn-lt"/>
              </a:rPr>
              <a:t>Питання про політичні стандарти і демократичність</a:t>
            </a:r>
          </a:p>
          <a:p>
            <a:r>
              <a:rPr lang="uk-UA" sz="2000">
                <a:ea typeface="+mn-lt"/>
                <a:cs typeface="+mn-lt"/>
              </a:rPr>
              <a:t>ВВП 3,4 трлн </a:t>
            </a:r>
            <a:r>
              <a:rPr lang="uk-UA" sz="2000" err="1">
                <a:ea typeface="+mn-lt"/>
                <a:cs typeface="+mn-lt"/>
              </a:rPr>
              <a:t>дол</a:t>
            </a:r>
            <a:r>
              <a:rPr lang="uk-UA" sz="2000">
                <a:ea typeface="+mn-lt"/>
                <a:cs typeface="+mn-lt"/>
              </a:rPr>
              <a:t>. США - ТА - 2 трлн </a:t>
            </a:r>
            <a:r>
              <a:rPr lang="uk-UA" sz="2000" err="1">
                <a:ea typeface="+mn-lt"/>
                <a:cs typeface="+mn-lt"/>
              </a:rPr>
              <a:t>дол</a:t>
            </a:r>
            <a:r>
              <a:rPr lang="uk-UA" sz="2000">
                <a:ea typeface="+mn-lt"/>
                <a:cs typeface="+mn-lt"/>
              </a:rPr>
              <a:t>. СШ </a:t>
            </a:r>
          </a:p>
        </p:txBody>
      </p:sp>
    </p:spTree>
    <p:extLst>
      <p:ext uri="{BB962C8B-B14F-4D97-AF65-F5344CB8AC3E}">
        <p14:creationId xmlns:p14="http://schemas.microsoft.com/office/powerpoint/2010/main" val="13098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31A4-52F5-49F9-A762-B366838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uk-UA" dirty="0">
                <a:cs typeface="Calibri Light"/>
              </a:rPr>
              <a:t>Структура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413C56-65BA-42B1-B655-E086C00E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>
                <a:cs typeface="Calibri"/>
              </a:rPr>
              <a:t>Рада спільного ринку (координація економічної та зовнішньої політики)</a:t>
            </a:r>
          </a:p>
          <a:p>
            <a:r>
              <a:rPr lang="uk-UA" sz="2400">
                <a:cs typeface="Calibri"/>
              </a:rPr>
              <a:t>Головування за алфавітом -  1 раз на 6 місяців</a:t>
            </a:r>
          </a:p>
          <a:p>
            <a:r>
              <a:rPr lang="uk-UA" sz="2400">
                <a:cs typeface="Calibri"/>
              </a:rPr>
              <a:t>Парламент (</a:t>
            </a:r>
            <a:r>
              <a:rPr lang="uk-UA" sz="2400" err="1">
                <a:cs typeface="Calibri"/>
              </a:rPr>
              <a:t>Парласур</a:t>
            </a:r>
            <a:r>
              <a:rPr lang="uk-UA" sz="2400">
                <a:cs typeface="Calibri"/>
              </a:rPr>
              <a:t>) - дорадчі функції</a:t>
            </a:r>
          </a:p>
          <a:p>
            <a:r>
              <a:rPr lang="uk-UA" sz="2400">
                <a:cs typeface="Calibri"/>
              </a:rPr>
              <a:t>Група спільного ринку (макроекономічна політика)</a:t>
            </a:r>
          </a:p>
          <a:p>
            <a:r>
              <a:rPr lang="uk-UA" sz="2400">
                <a:cs typeface="Calibri"/>
              </a:rPr>
              <a:t>Торгівельна комісія</a:t>
            </a:r>
          </a:p>
          <a:p>
            <a:r>
              <a:rPr lang="uk-UA" sz="2400">
                <a:cs typeface="Calibri"/>
              </a:rPr>
              <a:t>Фонд структурної конвергенції</a:t>
            </a:r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EF0DDEDE-B50F-4907-97A5-7D311E5C8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8" r="17643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3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0F45-61D5-45EA-90D4-5F6F315F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uk-UA" sz="36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8C7D509-5A6B-4C17-A921-685D1548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2981"/>
            <a:ext cx="6253214" cy="3067983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CAD25A-C2FA-4B6B-A2AC-AEEA42F4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1600">
                <a:cs typeface="Calibri"/>
              </a:rPr>
              <a:t>Бразилія і Аргентина- 95% потенціалу - за ВВП та населенням</a:t>
            </a:r>
          </a:p>
          <a:p>
            <a:r>
              <a:rPr lang="uk-UA" sz="1600">
                <a:cs typeface="Calibri"/>
              </a:rPr>
              <a:t>ВВП 1990 ті – 4 млрд, 2000і - 40 млрд</a:t>
            </a:r>
          </a:p>
          <a:p>
            <a:r>
              <a:rPr lang="uk-UA" sz="1600">
                <a:cs typeface="Calibri"/>
              </a:rPr>
              <a:t>Асоційовані члени користуються перевагами від скорочення мит та тарифів, однак не задіяні у процесі ухвалення рішень</a:t>
            </a:r>
          </a:p>
          <a:p>
            <a:r>
              <a:rPr lang="uk-UA" sz="1600">
                <a:cs typeface="Calibri"/>
              </a:rPr>
              <a:t>1998 </a:t>
            </a:r>
            <a:r>
              <a:rPr lang="uk-UA" sz="1600">
                <a:ea typeface="+mn-lt"/>
                <a:cs typeface="+mn-lt"/>
              </a:rPr>
              <a:t> Ushuaia Protocol on Democratic Commitment </a:t>
            </a:r>
          </a:p>
          <a:p>
            <a:r>
              <a:rPr lang="uk-UA" sz="1600">
                <a:cs typeface="Calibri"/>
              </a:rPr>
              <a:t>Демократичні принципи  -1 з ранніх завдань</a:t>
            </a:r>
          </a:p>
          <a:p>
            <a:r>
              <a:rPr lang="uk-UA" sz="1600">
                <a:cs typeface="Calibri"/>
              </a:rPr>
              <a:t>2012 призупинено членство Парагваю через недемократичне усунення президента, повернення у 2013 членства</a:t>
            </a:r>
          </a:p>
          <a:p>
            <a:r>
              <a:rPr lang="uk-UA" sz="1600">
                <a:cs typeface="Calibri"/>
              </a:rPr>
              <a:t>Зменшення темпів інтеграції (кризи у Бразилії та Аргентині)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09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EE98-CEE4-4DE8-9247-98227E98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uk-UA" sz="36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E20B44-05CE-4E9C-85EE-417CEA65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>
                <a:cs typeface="Calibri"/>
              </a:rPr>
              <a:t>Протекціонізм</a:t>
            </a:r>
          </a:p>
          <a:p>
            <a:r>
              <a:rPr lang="uk-UA" sz="2000">
                <a:cs typeface="Calibri"/>
              </a:rPr>
              <a:t>Вийняття з митного кодексу (Бразилія понад 100)</a:t>
            </a:r>
          </a:p>
          <a:p>
            <a:r>
              <a:rPr lang="uk-UA" sz="2000">
                <a:cs typeface="Calibri"/>
              </a:rPr>
              <a:t>2,7 млн біженців з Венесуели в країнах регіону</a:t>
            </a:r>
          </a:p>
          <a:p>
            <a:r>
              <a:rPr lang="uk-UA" sz="2000">
                <a:cs typeface="Calibri"/>
              </a:rPr>
              <a:t>Корупція</a:t>
            </a:r>
          </a:p>
          <a:p>
            <a:r>
              <a:rPr lang="uk-UA" sz="2000">
                <a:cs typeface="Calibri"/>
              </a:rPr>
              <a:t>Від 2014 рецесія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676A7BF-6B93-4276-9E50-EC3EAB14C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80" y="1782981"/>
            <a:ext cx="4361892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05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974D1-C5DA-47B3-AE01-6CE5CAC4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3415754"/>
            <a:ext cx="9471956" cy="1137111"/>
          </a:xfrm>
        </p:spPr>
        <p:txBody>
          <a:bodyPr>
            <a:normAutofit fontScale="90000"/>
          </a:bodyPr>
          <a:lstStyle/>
          <a:p>
            <a:r>
              <a:rPr lang="uk-UA" sz="5400" dirty="0">
                <a:cs typeface="Calibri Light"/>
              </a:rPr>
              <a:t>Організація американських держав</a:t>
            </a:r>
            <a:br>
              <a:rPr lang="uk-UA" sz="5400" dirty="0">
                <a:cs typeface="Calibri Light"/>
              </a:rPr>
            </a:br>
            <a:r>
              <a:rPr lang="uk-UA" sz="5400" dirty="0">
                <a:ea typeface="+mj-lt"/>
                <a:cs typeface="+mj-lt"/>
              </a:rPr>
              <a:t>http://www.oas.org/</a:t>
            </a:r>
            <a:endParaRPr lang="uk-UA" sz="5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9CC1BB-1335-40B4-ACE0-34E195B5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87202"/>
            <a:ext cx="7745969" cy="163900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8DA65-F218-4ED5-B89C-209DD6C6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4612943"/>
            <a:ext cx="7745969" cy="1408222"/>
          </a:xfrm>
        </p:spPr>
        <p:txBody>
          <a:bodyPr anchor="t">
            <a:normAutofit/>
          </a:bodyPr>
          <a:lstStyle/>
          <a:p>
            <a:r>
              <a:rPr lang="en-US" sz="2000" dirty="0">
                <a:cs typeface="Calibri"/>
              </a:rPr>
              <a:t>1948</a:t>
            </a:r>
          </a:p>
          <a:p>
            <a:r>
              <a:rPr lang="en-US" sz="2000" dirty="0" err="1">
                <a:cs typeface="Calibri"/>
              </a:rPr>
              <a:t>Політико-безпековий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вимір</a:t>
            </a:r>
          </a:p>
        </p:txBody>
      </p:sp>
    </p:spTree>
    <p:extLst>
      <p:ext uri="{BB962C8B-B14F-4D97-AF65-F5344CB8AC3E}">
        <p14:creationId xmlns:p14="http://schemas.microsoft.com/office/powerpoint/2010/main" val="2248726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CBAA-F70C-436E-BC49-621B0CCB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4424430" cy="2015774"/>
          </a:xfrm>
        </p:spPr>
        <p:txBody>
          <a:bodyPr>
            <a:normAutofit/>
          </a:bodyPr>
          <a:lstStyle/>
          <a:p>
            <a:r>
              <a:rPr lang="uk-UA" sz="2800">
                <a:cs typeface="Calibri Light"/>
              </a:rPr>
              <a:t>Центральноамериканська інтеграційна система</a:t>
            </a:r>
            <a:br>
              <a:rPr lang="uk-UA" sz="2800">
                <a:cs typeface="Calibri Light"/>
              </a:rPr>
            </a:br>
            <a:r>
              <a:rPr lang="uk-UA" sz="2800">
                <a:ea typeface="+mj-lt"/>
                <a:cs typeface="+mj-lt"/>
              </a:rPr>
              <a:t>https://www.sica.int/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, казино&#10;&#10;Опис створено автоматично">
            <a:extLst>
              <a:ext uri="{FF2B5EF4-FFF2-40B4-BE49-F238E27FC236}">
                <a16:creationId xmlns:a16="http://schemas.microsoft.com/office/drawing/2014/main" id="{AFA2EFDD-4935-484F-9753-75B8FA73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31" y="905630"/>
            <a:ext cx="8365654" cy="30420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1C09BF-D89D-4618-A233-97C4F6A1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4212709"/>
            <a:ext cx="5160457" cy="2036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1600">
                <a:cs typeface="Calibri"/>
              </a:rPr>
              <a:t>1991 перезавантаження створеної 1951 Організації центральноамериканських держав</a:t>
            </a:r>
          </a:p>
          <a:p>
            <a:r>
              <a:rPr lang="uk-UA" sz="1600">
                <a:cs typeface="Calibri"/>
              </a:rPr>
              <a:t>Нараз - інтеграційне угруповання</a:t>
            </a:r>
          </a:p>
          <a:p>
            <a:r>
              <a:rPr lang="uk-UA" sz="1600">
                <a:cs typeface="Calibri"/>
              </a:rPr>
              <a:t>2010 - перегляд напрямів, зокрема: захист демократії, захист  та подолання наслідків надзвичайних катастроф та зміни клімату, соціальна та економічна інтеграція, інституційна розбудова</a:t>
            </a:r>
          </a:p>
        </p:txBody>
      </p:sp>
    </p:spTree>
    <p:extLst>
      <p:ext uri="{BB962C8B-B14F-4D97-AF65-F5344CB8AC3E}">
        <p14:creationId xmlns:p14="http://schemas.microsoft.com/office/powerpoint/2010/main" val="128343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D34B7-5494-429F-B23C-36D9412B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Коста-Ріка, Сальвадор, Гватемала, Гондурас, Нікарагуа. Беліз, Домініканська республіка - асоційований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8696BB1-CCEE-469F-B121-F15AA2503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104" y="492573"/>
            <a:ext cx="429298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2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2AA8D-7DEB-42D0-9388-81424A51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uk-UA" sz="5600">
                <a:cs typeface="Calibri Light"/>
              </a:rPr>
              <a:t>Структура</a:t>
            </a:r>
            <a:endParaRPr lang="uk-UA" sz="56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8B5B4B-149D-41F5-B031-DB48606E2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4" r="14548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D729DD-389C-432D-AA94-3B746C59B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Спілка глав держав, віце-президентів</a:t>
            </a:r>
          </a:p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Рада міністрів</a:t>
            </a:r>
          </a:p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Виконавчий комітет</a:t>
            </a:r>
          </a:p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Генеральний секретаріат</a:t>
            </a:r>
          </a:p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Центральноамериканський парламент</a:t>
            </a:r>
          </a:p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Центральноамериканський суд юстиції</a:t>
            </a:r>
          </a:p>
          <a:p>
            <a:r>
              <a:rPr lang="uk-UA" sz="1700">
                <a:solidFill>
                  <a:schemeClr val="tx1">
                    <a:alpha val="80000"/>
                  </a:schemeClr>
                </a:solidFill>
                <a:cs typeface="Calibri"/>
              </a:rPr>
              <a:t>Консультативний комітет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7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01AB8-5669-45BA-98BE-63AFC55B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uk-UA" sz="3400">
                <a:cs typeface="Calibri Light"/>
              </a:rPr>
              <a:t>КАРІКОМ, Карибське співтовариство</a:t>
            </a:r>
            <a:br>
              <a:rPr lang="uk-UA" sz="3400">
                <a:cs typeface="Calibri Light"/>
              </a:rPr>
            </a:br>
            <a:r>
              <a:rPr lang="uk-UA" sz="3400">
                <a:ea typeface="+mj-lt"/>
                <a:cs typeface="+mj-lt"/>
              </a:rPr>
              <a:t>https://caricom.org/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4EE69A7D-F6F5-4CBC-A461-A28CC974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1245515"/>
            <a:ext cx="10872172" cy="187545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DE917A-CC68-496A-9A11-B63B4949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1500">
                <a:cs typeface="Calibri"/>
              </a:rPr>
              <a:t>Об'єднує 15 здебільшого англомовних країн +Гаїті та Суринам</a:t>
            </a:r>
          </a:p>
          <a:p>
            <a:r>
              <a:rPr lang="uk-UA" sz="1500">
                <a:cs typeface="Calibri"/>
              </a:rPr>
              <a:t>Інтеграційне угруповання задля створення </a:t>
            </a:r>
            <a:r>
              <a:rPr lang="uk-UA" sz="1500" err="1">
                <a:cs typeface="Calibri"/>
              </a:rPr>
              <a:t>взаємодоповнючої</a:t>
            </a:r>
            <a:r>
              <a:rPr lang="uk-UA" sz="1500">
                <a:cs typeface="Calibri"/>
              </a:rPr>
              <a:t> ринкової економіки</a:t>
            </a:r>
          </a:p>
          <a:p>
            <a:r>
              <a:rPr lang="uk-UA" sz="1500">
                <a:cs typeface="Calibri"/>
              </a:rPr>
              <a:t>16 млн </a:t>
            </a:r>
            <a:r>
              <a:rPr lang="uk-UA" sz="1500" err="1">
                <a:cs typeface="Calibri"/>
              </a:rPr>
              <a:t>чол</a:t>
            </a:r>
            <a:r>
              <a:rPr lang="uk-UA" sz="1500">
                <a:cs typeface="Calibri"/>
              </a:rPr>
              <a:t>, 60% молодші від 30 років</a:t>
            </a:r>
          </a:p>
          <a:p>
            <a:r>
              <a:rPr lang="uk-UA" sz="1500">
                <a:cs typeface="Calibri"/>
              </a:rPr>
              <a:t>Країни що розвиваються</a:t>
            </a:r>
          </a:p>
          <a:p>
            <a:r>
              <a:rPr lang="uk-UA" sz="1500">
                <a:cs typeface="Calibri"/>
              </a:rPr>
              <a:t>Острівні (окрім Белізу, Суринаму та Гайани)</a:t>
            </a:r>
          </a:p>
          <a:p>
            <a:r>
              <a:rPr lang="uk-UA" sz="1500">
                <a:cs typeface="Calibri"/>
              </a:rPr>
              <a:t>1973, хоч ідеї </a:t>
            </a:r>
            <a:r>
              <a:rPr lang="uk-UA" sz="1500" err="1">
                <a:cs typeface="Calibri"/>
              </a:rPr>
              <a:t>раніші</a:t>
            </a:r>
          </a:p>
        </p:txBody>
      </p:sp>
    </p:spTree>
    <p:extLst>
      <p:ext uri="{BB962C8B-B14F-4D97-AF65-F5344CB8AC3E}">
        <p14:creationId xmlns:p14="http://schemas.microsoft.com/office/powerpoint/2010/main" val="331938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EC406-0BA4-4248-970A-8E91715F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cs typeface="Calibri Light"/>
              </a:rPr>
              <a:t>Каріком</a:t>
            </a:r>
            <a:endParaRPr lang="uk-UA" dirty="0" err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F8BEEE3-80EB-4397-85F4-30B580C02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841" y="1825625"/>
            <a:ext cx="6554317" cy="4351338"/>
          </a:xfrm>
        </p:spPr>
      </p:pic>
    </p:spTree>
    <p:extLst>
      <p:ext uri="{BB962C8B-B14F-4D97-AF65-F5344CB8AC3E}">
        <p14:creationId xmlns:p14="http://schemas.microsoft.com/office/powerpoint/2010/main" val="423058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A58F6-1C89-4E00-A9E2-78EA41E9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uk-UA" sz="5600">
                <a:cs typeface="Calibri Light"/>
              </a:rPr>
              <a:t>Структура </a:t>
            </a:r>
            <a:endParaRPr lang="uk-UA" sz="5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5C9583-CA5A-45F0-82A9-F6FC51CF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Різноманітні інституції (19)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cs typeface="Calibri"/>
              </a:rPr>
              <a:t>Інституції функціонального співробітництва - Карибська туристична організація, Карибське експортно-інвестиційне агентство, Карибський інститут регіональної інформації та перекладу, Рада юридичної освіти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88E77E8-7CDB-4211-8979-C5D46F40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1972964"/>
            <a:ext cx="3548404" cy="3564245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D5B92-2B22-404C-92E7-31BC455B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uk-UA" sz="3100" b="1">
                <a:latin typeface="Calibri"/>
                <a:cs typeface="Calibri"/>
              </a:rPr>
              <a:t>CELAC:</a:t>
            </a:r>
            <a:r>
              <a:rPr lang="uk-UA" sz="3100">
                <a:latin typeface="Calibri"/>
                <a:cs typeface="Calibri"/>
              </a:rPr>
              <a:t> The </a:t>
            </a:r>
            <a:r>
              <a:rPr lang="uk-UA" sz="3100">
                <a:latin typeface="Calibri"/>
                <a:cs typeface="Calibri"/>
                <a:hlinkClick r:id="rId2"/>
              </a:rPr>
              <a:t>Community of Latin American and Caribbean States</a:t>
            </a:r>
            <a:r>
              <a:rPr lang="uk-UA" sz="3100">
                <a:ea typeface="+mj-lt"/>
                <a:cs typeface="+mj-lt"/>
              </a:rPr>
              <a:t>https://celacinternational.org/mision-celac/</a:t>
            </a:r>
            <a:endParaRPr lang="uk-UA" sz="31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430F18-C10D-480E-A333-55E00BE8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87843"/>
            <a:ext cx="5243391" cy="2225392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0C523-0BED-491C-8AB2-0848A012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 is an organization that excludes the United States and Canada and was widely seen as a potential alternative to the OAS when it was founded in 2010. 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Its achievements have included securing a 2015 pledge from Chinese President Xi Jinping to invest $500 billion in the region. </a:t>
            </a:r>
          </a:p>
          <a:p>
            <a:r>
              <a:rPr lang="uk-UA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In January 2020, Brazil announced it would withdraw from CELAC, arguing that the group is controlled by authoritarian regimes in Cuba, Nicaragua, and Venezuela.</a:t>
            </a:r>
            <a:endParaRPr lang="uk-UA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509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27E54-1ABF-47B7-B6FE-E230D14F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uk-UA" sz="1900" b="1">
                <a:latin typeface="Calibri"/>
                <a:cs typeface="Calibri"/>
              </a:rPr>
              <a:t>UNASUR:</a:t>
            </a:r>
            <a:r>
              <a:rPr lang="uk-UA" sz="1900">
                <a:latin typeface="Calibri"/>
                <a:cs typeface="Calibri"/>
              </a:rPr>
              <a:t> The Union of South American Nations</a:t>
            </a:r>
            <a:endParaRPr lang="uk-UA" sz="19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6669B-4458-4785-B4E9-A4F2E7B7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>
                <a:ea typeface="+mn-lt"/>
                <a:cs typeface="+mn-lt"/>
              </a:rPr>
              <a:t> was founded in 2008 and regarded by many observers as a means for Brazil to assert its power in the region. </a:t>
            </a:r>
          </a:p>
          <a:p>
            <a:r>
              <a:rPr lang="uk-UA" sz="2000">
                <a:ea typeface="+mn-lt"/>
                <a:cs typeface="+mn-lt"/>
              </a:rPr>
              <a:t>The organization mediated a diplomatic crisis between Ecuador and Colombia in 2008, and </a:t>
            </a:r>
            <a:r>
              <a:rPr lang="uk-UA" sz="2000">
                <a:ea typeface="+mn-lt"/>
                <a:cs typeface="+mn-lt"/>
                <a:hlinkClick r:id="rId2"/>
              </a:rPr>
              <a:t>participated in Vatican-led talks</a:t>
            </a:r>
            <a:r>
              <a:rPr lang="uk-UA" sz="2000">
                <a:ea typeface="+mn-lt"/>
                <a:cs typeface="+mn-lt"/>
              </a:rPr>
              <a:t> between Venezuela’s government and opposition leaders in 2016. </a:t>
            </a:r>
          </a:p>
          <a:p>
            <a:r>
              <a:rPr lang="uk-UA" sz="2000">
                <a:ea typeface="+mn-lt"/>
                <a:cs typeface="+mn-lt"/>
              </a:rPr>
              <a:t>However, it fell apart after more than half its member states suspended their involvement in 2018.</a:t>
            </a:r>
            <a:endParaRPr lang="uk-UA" sz="2000">
              <a:cs typeface="Calibri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8D2FD56-E8AE-4B2F-9C99-AD860EAB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775073"/>
            <a:ext cx="4170530" cy="33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8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64E6AE-E910-469C-994F-7F257B38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7" b="-1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E09DB-3941-4AA2-B2AC-992AE855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>
            <a:normAutofit/>
          </a:bodyPr>
          <a:lstStyle/>
          <a:p>
            <a:r>
              <a:rPr lang="uk-UA" sz="1800" b="1" err="1">
                <a:latin typeface="Calibri"/>
                <a:cs typeface="Calibri"/>
              </a:rPr>
              <a:t>Prosur</a:t>
            </a:r>
            <a:r>
              <a:rPr lang="uk-UA" sz="1800" b="1">
                <a:latin typeface="Calibri"/>
                <a:cs typeface="Calibri"/>
              </a:rPr>
              <a:t>: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The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Forum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for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the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Progress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of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South</a:t>
            </a:r>
            <a:r>
              <a:rPr lang="uk-UA" sz="1800">
                <a:latin typeface="Calibri"/>
                <a:cs typeface="Calibri"/>
              </a:rPr>
              <a:t> </a:t>
            </a:r>
            <a:r>
              <a:rPr lang="uk-UA" sz="1800" err="1">
                <a:latin typeface="Calibri"/>
                <a:cs typeface="Calibri"/>
              </a:rPr>
              <a:t>America</a:t>
            </a:r>
            <a:endParaRPr lang="uk-UA" sz="1800" err="1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2E34BA-1745-4349-B8B4-9C39467B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904772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>
                <a:ea typeface="+mn-lt"/>
                <a:cs typeface="+mn-lt"/>
              </a:rPr>
              <a:t> </a:t>
            </a:r>
            <a:r>
              <a:rPr lang="uk-UA" sz="2400" err="1">
                <a:ea typeface="+mn-lt"/>
                <a:cs typeface="+mn-lt"/>
              </a:rPr>
              <a:t>was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formed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in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March</a:t>
            </a:r>
            <a:r>
              <a:rPr lang="uk-UA" sz="2400">
                <a:ea typeface="+mn-lt"/>
                <a:cs typeface="+mn-lt"/>
              </a:rPr>
              <a:t> 2019 </a:t>
            </a:r>
            <a:r>
              <a:rPr lang="uk-UA" sz="2400" err="1">
                <a:ea typeface="+mn-lt"/>
                <a:cs typeface="+mn-lt"/>
              </a:rPr>
              <a:t>by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UNASUR’s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defecting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countries</a:t>
            </a:r>
            <a:r>
              <a:rPr lang="uk-UA" sz="2400">
                <a:ea typeface="+mn-lt"/>
                <a:cs typeface="+mn-lt"/>
              </a:rPr>
              <a:t>—</a:t>
            </a:r>
            <a:r>
              <a:rPr lang="uk-UA" sz="2400" err="1">
                <a:ea typeface="+mn-lt"/>
                <a:cs typeface="+mn-lt"/>
              </a:rPr>
              <a:t>Argentina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Brazil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Chile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Colombia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Ecuador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Paraguay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and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Peru</a:t>
            </a:r>
            <a:r>
              <a:rPr lang="uk-UA" sz="2400">
                <a:ea typeface="+mn-lt"/>
                <a:cs typeface="+mn-lt"/>
              </a:rPr>
              <a:t>—</a:t>
            </a:r>
            <a:r>
              <a:rPr lang="uk-UA" sz="2400" err="1">
                <a:ea typeface="+mn-lt"/>
                <a:cs typeface="+mn-lt"/>
              </a:rPr>
              <a:t>plus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Guyana</a:t>
            </a:r>
            <a:r>
              <a:rPr lang="uk-UA" sz="2400">
                <a:ea typeface="+mn-lt"/>
                <a:cs typeface="+mn-lt"/>
              </a:rPr>
              <a:t>. </a:t>
            </a:r>
          </a:p>
          <a:p>
            <a:r>
              <a:rPr lang="uk-UA" sz="2400" err="1">
                <a:ea typeface="+mn-lt"/>
                <a:cs typeface="+mn-lt"/>
              </a:rPr>
              <a:t>Venezuela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was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the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only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South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American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state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not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invited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to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join</a:t>
            </a:r>
            <a:r>
              <a:rPr lang="uk-UA" sz="2400">
                <a:ea typeface="+mn-lt"/>
                <a:cs typeface="+mn-lt"/>
              </a:rPr>
              <a:t>.</a:t>
            </a:r>
          </a:p>
          <a:p>
            <a:r>
              <a:rPr lang="uk-UA" sz="2400">
                <a:ea typeface="+mn-lt"/>
                <a:cs typeface="+mn-lt"/>
              </a:rPr>
              <a:t> </a:t>
            </a:r>
            <a:r>
              <a:rPr lang="uk-UA" sz="2400" err="1">
                <a:ea typeface="+mn-lt"/>
                <a:cs typeface="+mn-lt"/>
              </a:rPr>
              <a:t>Conveners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envision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it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as</a:t>
            </a:r>
            <a:r>
              <a:rPr lang="uk-UA" sz="2400">
                <a:ea typeface="+mn-lt"/>
                <a:cs typeface="+mn-lt"/>
              </a:rPr>
              <a:t> a UNASUR </a:t>
            </a:r>
            <a:r>
              <a:rPr lang="uk-UA" sz="2400" err="1">
                <a:ea typeface="+mn-lt"/>
                <a:cs typeface="+mn-lt"/>
              </a:rPr>
              <a:t>substitute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focused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on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socioeconomic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cooperation</a:t>
            </a:r>
            <a:r>
              <a:rPr lang="uk-UA" sz="2400">
                <a:ea typeface="+mn-lt"/>
                <a:cs typeface="+mn-lt"/>
              </a:rPr>
              <a:t>, </a:t>
            </a:r>
            <a:r>
              <a:rPr lang="uk-UA" sz="2400" err="1">
                <a:ea typeface="+mn-lt"/>
                <a:cs typeface="+mn-lt"/>
              </a:rPr>
              <a:t>though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analysts</a:t>
            </a:r>
            <a:r>
              <a:rPr lang="uk-UA" sz="2400">
                <a:ea typeface="+mn-lt"/>
                <a:cs typeface="+mn-lt"/>
              </a:rPr>
              <a:t> </a:t>
            </a:r>
            <a:r>
              <a:rPr lang="uk-UA" sz="2400">
                <a:ea typeface="+mn-lt"/>
                <a:cs typeface="+mn-lt"/>
                <a:hlinkClick r:id="rId3"/>
              </a:rPr>
              <a:t>have questioned</a:t>
            </a:r>
            <a:r>
              <a:rPr lang="uk-UA" sz="2400">
                <a:ea typeface="+mn-lt"/>
                <a:cs typeface="+mn-lt"/>
              </a:rPr>
              <a:t> </a:t>
            </a:r>
            <a:r>
              <a:rPr lang="uk-UA" sz="2400" err="1">
                <a:ea typeface="+mn-lt"/>
                <a:cs typeface="+mn-lt"/>
              </a:rPr>
              <a:t>the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bloc’s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usefulness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and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staying</a:t>
            </a:r>
            <a:r>
              <a:rPr lang="uk-UA" sz="2400">
                <a:ea typeface="+mn-lt"/>
                <a:cs typeface="+mn-lt"/>
              </a:rPr>
              <a:t> </a:t>
            </a:r>
            <a:r>
              <a:rPr lang="uk-UA" sz="2400" err="1">
                <a:ea typeface="+mn-lt"/>
                <a:cs typeface="+mn-lt"/>
              </a:rPr>
              <a:t>power</a:t>
            </a:r>
            <a:r>
              <a:rPr lang="uk-UA" sz="2400">
                <a:ea typeface="+mn-lt"/>
                <a:cs typeface="+mn-lt"/>
              </a:rPr>
              <a:t>.</a:t>
            </a:r>
            <a:endParaRPr lang="uk-UA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32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A93C-3EAA-44D3-8463-45297D1A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uk-UA" sz="1600" b="1" dirty="0">
                <a:latin typeface="Calibri"/>
                <a:cs typeface="Calibri"/>
              </a:rPr>
              <a:t>ALBA: </a:t>
            </a:r>
            <a:r>
              <a:rPr lang="uk-UA" sz="1600" dirty="0" err="1">
                <a:latin typeface="Calibri"/>
                <a:cs typeface="Calibri"/>
              </a:rPr>
              <a:t>The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Bolivarian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Alliance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for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the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Peoples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of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Our</a:t>
            </a:r>
            <a:r>
              <a:rPr lang="uk-UA" sz="1600" dirty="0">
                <a:latin typeface="Calibri"/>
                <a:cs typeface="Calibri"/>
              </a:rPr>
              <a:t> </a:t>
            </a:r>
            <a:r>
              <a:rPr lang="uk-UA" sz="1600" dirty="0" err="1">
                <a:latin typeface="Calibri"/>
                <a:cs typeface="Calibri"/>
              </a:rPr>
              <a:t>America</a:t>
            </a:r>
            <a:r>
              <a:rPr lang="uk-UA" sz="1600" dirty="0">
                <a:latin typeface="Calibri"/>
                <a:cs typeface="Calibri"/>
              </a:rPr>
              <a:t>  </a:t>
            </a:r>
            <a:r>
              <a:rPr lang="uk-UA" sz="1600" dirty="0">
                <a:ea typeface="+mj-lt"/>
                <a:cs typeface="+mj-lt"/>
              </a:rPr>
              <a:t>https://www.albatcp.org/en</a:t>
            </a:r>
            <a:endParaRPr lang="uk-UA" sz="16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652DA1-C719-41F3-A9EC-8BEA924D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803197"/>
            <a:ext cx="3876165" cy="281991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15DC26-BBB3-4A16-9A78-5DA049B8E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>
                <a:ea typeface="+mn-lt"/>
                <a:cs typeface="+mn-lt"/>
              </a:rPr>
              <a:t>was founded in 2004 by Venezuelan President Hugo Chavez and Cuban President Fidel Castro. </a:t>
            </a:r>
          </a:p>
          <a:p>
            <a:r>
              <a:rPr lang="uk-UA" sz="2000">
                <a:ea typeface="+mn-lt"/>
                <a:cs typeface="+mn-lt"/>
              </a:rPr>
              <a:t>It comprises ten governments from the region (Ecuador </a:t>
            </a:r>
            <a:r>
              <a:rPr lang="uk-UA" sz="2000">
                <a:ea typeface="+mn-lt"/>
                <a:cs typeface="+mn-lt"/>
                <a:hlinkClick r:id="rId3"/>
              </a:rPr>
              <a:t>withdrew in 2018</a:t>
            </a:r>
            <a:r>
              <a:rPr lang="uk-UA" sz="2000">
                <a:ea typeface="+mn-lt"/>
                <a:cs typeface="+mn-lt"/>
              </a:rPr>
              <a:t>) and seeks economic and political integration based on leftist ideals.</a:t>
            </a:r>
          </a:p>
          <a:p>
            <a:r>
              <a:rPr lang="uk-UA" sz="2000">
                <a:ea typeface="+mn-lt"/>
                <a:cs typeface="+mn-lt"/>
              </a:rPr>
              <a:t> Experts say its influence has diminished amid Venezuela’s economic and political disintegration.</a:t>
            </a:r>
            <a:endParaRPr lang="uk-UA" sz="2000">
              <a:cs typeface="Calibri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, снаряд&#10;&#10;Опис створено автоматично">
            <a:extLst>
              <a:ext uri="{FF2B5EF4-FFF2-40B4-BE49-F238E27FC236}">
                <a16:creationId xmlns:a16="http://schemas.microsoft.com/office/drawing/2014/main" id="{AB21657E-8225-46BC-9EA6-A5D01A253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2" r="166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AA1E23-A10E-47D2-942D-FCC59823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1500">
                <a:cs typeface="Calibri"/>
              </a:rPr>
              <a:t>Найстарша регіональна організація</a:t>
            </a:r>
          </a:p>
          <a:p>
            <a:r>
              <a:rPr lang="uk-UA" sz="1500">
                <a:cs typeface="Calibri"/>
              </a:rPr>
              <a:t>1 міжнародна конференція американських держав - 1889-1890-</a:t>
            </a:r>
          </a:p>
          <a:p>
            <a:r>
              <a:rPr lang="uk-UA" sz="1500">
                <a:cs typeface="Calibri"/>
              </a:rPr>
              <a:t>Міжнародний союз Американських республік - міжамериканська система</a:t>
            </a:r>
          </a:p>
          <a:p>
            <a:r>
              <a:rPr lang="uk-UA" sz="1500">
                <a:cs typeface="Calibri"/>
              </a:rPr>
              <a:t>1948, Богота - статут ОАД набув чинності 1951</a:t>
            </a:r>
          </a:p>
          <a:p>
            <a:r>
              <a:rPr lang="uk-UA" sz="1500">
                <a:cs typeface="Calibri"/>
              </a:rPr>
              <a:t>Доповнений </a:t>
            </a:r>
            <a:r>
              <a:rPr lang="uk-UA" sz="1500">
                <a:ea typeface="+mn-lt"/>
                <a:cs typeface="+mn-lt"/>
              </a:rPr>
              <a:t> </a:t>
            </a:r>
            <a:r>
              <a:rPr lang="uk-UA" sz="1500">
                <a:ea typeface="+mn-lt"/>
                <a:cs typeface="+mn-lt"/>
                <a:hlinkClick r:id="rId3"/>
              </a:rPr>
              <a:t>Protocol of Buenos Aires</a:t>
            </a:r>
            <a:r>
              <a:rPr lang="uk-UA" sz="1500">
                <a:ea typeface="+mn-lt"/>
                <a:cs typeface="+mn-lt"/>
              </a:rPr>
              <a:t>, 1967, 1970; </a:t>
            </a:r>
            <a:r>
              <a:rPr lang="uk-UA" sz="1500">
                <a:ea typeface="+mn-lt"/>
                <a:cs typeface="+mn-lt"/>
                <a:hlinkClick r:id="rId4"/>
              </a:rPr>
              <a:t>Protocol of Cartagena de Indias</a:t>
            </a:r>
            <a:r>
              <a:rPr lang="uk-UA" sz="1500">
                <a:ea typeface="+mn-lt"/>
                <a:cs typeface="+mn-lt"/>
              </a:rPr>
              <a:t>, 1985, 1988; </a:t>
            </a:r>
            <a:r>
              <a:rPr lang="uk-UA" sz="1500">
                <a:ea typeface="+mn-lt"/>
                <a:cs typeface="+mn-lt"/>
                <a:hlinkClick r:id="rId5"/>
              </a:rPr>
              <a:t>Protocol of Managua</a:t>
            </a:r>
            <a:r>
              <a:rPr lang="uk-UA" sz="1500">
                <a:ea typeface="+mn-lt"/>
                <a:cs typeface="+mn-lt"/>
              </a:rPr>
              <a:t>, 1993, 1996; </a:t>
            </a:r>
            <a:r>
              <a:rPr lang="uk-UA" sz="1500">
                <a:ea typeface="+mn-lt"/>
                <a:cs typeface="+mn-lt"/>
                <a:hlinkClick r:id="rId6"/>
              </a:rPr>
              <a:t>Protocol of Washington</a:t>
            </a:r>
            <a:r>
              <a:rPr lang="uk-UA" sz="1500">
                <a:ea typeface="+mn-lt"/>
                <a:cs typeface="+mn-lt"/>
              </a:rPr>
              <a:t>, 1992, 1997.</a:t>
            </a:r>
            <a:endParaRPr lang="uk-UA" sz="1500">
              <a:cs typeface="Calibri"/>
            </a:endParaRPr>
          </a:p>
          <a:p>
            <a:endParaRPr lang="uk-UA" sz="1500">
              <a:cs typeface="Calibri"/>
            </a:endParaRPr>
          </a:p>
          <a:p>
            <a:r>
              <a:rPr lang="uk-UA" sz="1500">
                <a:cs typeface="Calibri"/>
              </a:rPr>
              <a:t>35 держав-членів</a:t>
            </a:r>
          </a:p>
          <a:p>
            <a:r>
              <a:rPr lang="uk-UA" sz="1500">
                <a:cs typeface="Calibri"/>
              </a:rPr>
              <a:t>69 спостерігачів, зокрема ЄС</a:t>
            </a:r>
          </a:p>
        </p:txBody>
      </p:sp>
    </p:spTree>
    <p:extLst>
      <p:ext uri="{BB962C8B-B14F-4D97-AF65-F5344CB8AC3E}">
        <p14:creationId xmlns:p14="http://schemas.microsoft.com/office/powerpoint/2010/main" val="100839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FAB50-4E92-4BD1-A709-BE2B3315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uk-UA" dirty="0">
                <a:cs typeface="Calibri Light"/>
              </a:rPr>
              <a:t>Мета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06EC75-1E73-4EC0-8CF2-710E002C6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dirty="0" err="1">
                <a:ea typeface="+mn-lt"/>
                <a:cs typeface="+mn-lt"/>
              </a:rPr>
              <a:t>Article</a:t>
            </a:r>
            <a:r>
              <a:rPr lang="uk-UA" dirty="0">
                <a:ea typeface="+mn-lt"/>
                <a:cs typeface="+mn-lt"/>
              </a:rPr>
              <a:t> 1 </a:t>
            </a:r>
            <a:r>
              <a:rPr lang="uk-UA" dirty="0" err="1">
                <a:ea typeface="+mn-lt"/>
                <a:cs typeface="+mn-lt"/>
              </a:rPr>
              <a:t>of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the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Charter</a:t>
            </a:r>
            <a:r>
              <a:rPr lang="uk-UA" dirty="0">
                <a:ea typeface="+mn-lt"/>
                <a:cs typeface="+mn-lt"/>
              </a:rPr>
              <a:t>—"</a:t>
            </a:r>
            <a:r>
              <a:rPr lang="uk-UA" dirty="0" err="1">
                <a:ea typeface="+mn-lt"/>
                <a:cs typeface="+mn-lt"/>
              </a:rPr>
              <a:t>an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order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of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peace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and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justice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to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promote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their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solidarity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to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strengthen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their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collaboration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and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to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defend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their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sovereignty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their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territorial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integrity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dirty="0" err="1">
                <a:ea typeface="+mn-lt"/>
                <a:cs typeface="+mn-lt"/>
              </a:rPr>
              <a:t>and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their</a:t>
            </a:r>
            <a:r>
              <a:rPr lang="uk-UA" dirty="0">
                <a:ea typeface="+mn-lt"/>
                <a:cs typeface="+mn-lt"/>
              </a:rPr>
              <a:t> </a:t>
            </a:r>
            <a:r>
              <a:rPr lang="uk-UA" dirty="0" err="1">
                <a:ea typeface="+mn-lt"/>
                <a:cs typeface="+mn-lt"/>
              </a:rPr>
              <a:t>independence</a:t>
            </a:r>
            <a:r>
              <a:rPr lang="uk-UA" dirty="0">
                <a:ea typeface="+mn-lt"/>
                <a:cs typeface="+mn-lt"/>
              </a:rPr>
              <a:t>."</a:t>
            </a:r>
          </a:p>
          <a:p>
            <a:r>
              <a:rPr lang="uk-UA" dirty="0">
                <a:cs typeface="Calibri" panose="020F0502020204030204"/>
              </a:rPr>
              <a:t>Ключові напрями: демократія, права людини. Безпека, розвиток</a:t>
            </a:r>
          </a:p>
          <a:p>
            <a:endParaRPr lang="uk-UA" dirty="0">
              <a:cs typeface="Calibri" panose="020F0502020204030204"/>
            </a:endParaRPr>
          </a:p>
          <a:p>
            <a:endParaRPr lang="uk-UA" dirty="0">
              <a:cs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AA1E9525-675A-4718-911E-9BD1DCFE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6" r="38106" b="-1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17DC8-C637-446F-B10A-3F42A812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uk-UA" sz="5400">
                <a:cs typeface="Calibri Light"/>
              </a:rPr>
              <a:t>Цілі, стаття 2 Статуту</a:t>
            </a:r>
            <a:endParaRPr lang="uk-UA" sz="540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, синій&#10;&#10;Опис створено автоматично">
            <a:extLst>
              <a:ext uri="{FF2B5EF4-FFF2-40B4-BE49-F238E27FC236}">
                <a16:creationId xmlns:a16="http://schemas.microsoft.com/office/drawing/2014/main" id="{76FAEAE2-0FF8-4AE5-AB07-336AFD7D8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2" r="19507" b="-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A5F0AB-3E16-4CA7-8790-9D1E0536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1900">
                <a:ea typeface="+mn-lt"/>
                <a:cs typeface="+mn-lt"/>
              </a:rPr>
              <a:t>Підтримання миру та безпеки на континенті;</a:t>
            </a:r>
            <a:endParaRPr lang="uk-UA" sz="1900">
              <a:cs typeface="Calibri" panose="020F0502020204030204"/>
            </a:endParaRPr>
          </a:p>
          <a:p>
            <a:r>
              <a:rPr lang="uk-UA" sz="1900">
                <a:ea typeface="+mn-lt"/>
                <a:cs typeface="+mn-lt"/>
              </a:rPr>
              <a:t>Розвиток представницької демократії з повагою до принципу невтручання;</a:t>
            </a:r>
            <a:endParaRPr lang="uk-UA" sz="1900"/>
          </a:p>
          <a:p>
            <a:r>
              <a:rPr lang="uk-UA" sz="1900">
                <a:ea typeface="+mn-lt"/>
                <a:cs typeface="+mn-lt"/>
              </a:rPr>
              <a:t>Запобігання можливим суперечкам та мирне врегулювання спорів;</a:t>
            </a:r>
            <a:endParaRPr lang="uk-UA" sz="1900">
              <a:cs typeface="Calibri"/>
            </a:endParaRPr>
          </a:p>
          <a:p>
            <a:r>
              <a:rPr lang="uk-UA" sz="1900">
                <a:ea typeface="+mn-lt"/>
                <a:cs typeface="+mn-lt"/>
              </a:rPr>
              <a:t>Спільні дії у випадку агресії ;</a:t>
            </a:r>
            <a:endParaRPr lang="uk-UA" sz="1900"/>
          </a:p>
          <a:p>
            <a:r>
              <a:rPr lang="uk-UA" sz="1900">
                <a:ea typeface="+mn-lt"/>
                <a:cs typeface="+mn-lt"/>
              </a:rPr>
              <a:t>Вирішення політичних, юридичних та економічних проблем у відносинах держав-членів;</a:t>
            </a:r>
            <a:endParaRPr lang="uk-UA" sz="1900">
              <a:cs typeface="Calibri"/>
            </a:endParaRPr>
          </a:p>
          <a:p>
            <a:r>
              <a:rPr lang="uk-UA" sz="1900">
                <a:ea typeface="+mn-lt"/>
                <a:cs typeface="+mn-lt"/>
              </a:rPr>
              <a:t>Співробітництво. Зокрема в економіці, культурі, соціальному розвитку;</a:t>
            </a:r>
            <a:endParaRPr lang="uk-UA" sz="1900">
              <a:cs typeface="Calibri"/>
            </a:endParaRPr>
          </a:p>
          <a:p>
            <a:r>
              <a:rPr lang="uk-UA" sz="1900">
                <a:ea typeface="+mn-lt"/>
                <a:cs typeface="+mn-lt"/>
              </a:rPr>
              <a:t>Подолання бідності; </a:t>
            </a:r>
            <a:endParaRPr lang="uk-UA" sz="1900">
              <a:cs typeface="Calibri" panose="020F0502020204030204"/>
            </a:endParaRPr>
          </a:p>
          <a:p>
            <a:r>
              <a:rPr lang="uk-UA" sz="1900">
                <a:ea typeface="+mn-lt"/>
                <a:cs typeface="+mn-lt"/>
              </a:rPr>
              <a:t>Обмеження конвенційних видів зброї</a:t>
            </a:r>
            <a:endParaRPr lang="uk-UA" sz="1900"/>
          </a:p>
          <a:p>
            <a:endParaRPr lang="uk-UA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21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D3C87-2BB6-4BFA-A52F-2D5C0830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uk-UA" dirty="0">
                <a:cs typeface="Calibri Light"/>
              </a:rPr>
              <a:t>Порядок денний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D27B3F-BEBE-4978-A8AD-C6BADB5FE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600">
                <a:cs typeface="Calibri"/>
              </a:rPr>
              <a:t>Розвиток демократії</a:t>
            </a:r>
          </a:p>
          <a:p>
            <a:r>
              <a:rPr lang="uk-UA" sz="2600">
                <a:cs typeface="Calibri"/>
              </a:rPr>
              <a:t>Захист прав людини</a:t>
            </a:r>
          </a:p>
          <a:p>
            <a:r>
              <a:rPr lang="uk-UA" sz="2600">
                <a:cs typeface="Calibri"/>
              </a:rPr>
              <a:t>Багатовимірний підхід до безпеки</a:t>
            </a:r>
          </a:p>
          <a:p>
            <a:r>
              <a:rPr lang="uk-UA" sz="2600">
                <a:cs typeface="Calibri"/>
              </a:rPr>
              <a:t>Прискорення інтегрованого розвитку та процвітання</a:t>
            </a:r>
          </a:p>
          <a:p>
            <a:r>
              <a:rPr lang="uk-UA" sz="2600">
                <a:cs typeface="Calibri"/>
              </a:rPr>
              <a:t>Підтримання міжамериканського співробітництва у сфері законодавства (права)</a:t>
            </a:r>
          </a:p>
        </p:txBody>
      </p:sp>
      <p:pic>
        <p:nvPicPr>
          <p:cNvPr id="4" name="Рисунок 4" descr="Зображення, що містить текст, природа, хмара, нічне небо&#10;&#10;Опис створено автоматично">
            <a:extLst>
              <a:ext uri="{FF2B5EF4-FFF2-40B4-BE49-F238E27FC236}">
                <a16:creationId xmlns:a16="http://schemas.microsoft.com/office/drawing/2014/main" id="{499E7802-DA56-4C1B-A8E8-7E5B0C3D8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8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D363F-9208-4B6B-9F72-A358CB12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uk-UA" sz="5400">
                <a:cs typeface="Calibri Light"/>
              </a:rPr>
              <a:t>Структура</a:t>
            </a:r>
            <a:endParaRPr lang="uk-UA" sz="540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будівля, надворі, адміністративна будівля, камінь&#10;&#10;Опис створено автоматично">
            <a:extLst>
              <a:ext uri="{FF2B5EF4-FFF2-40B4-BE49-F238E27FC236}">
                <a16:creationId xmlns:a16="http://schemas.microsoft.com/office/drawing/2014/main" id="{CB6A5519-16F3-4DA3-89DF-F8AE9786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8" r="29400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BC5241-F339-40AA-AFAE-4AC8D554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>
                <a:ea typeface="+mn-lt"/>
                <a:cs typeface="+mn-lt"/>
              </a:rPr>
              <a:t>Генеральна асамблея</a:t>
            </a:r>
            <a:endParaRPr lang="uk-UA" sz="2000">
              <a:cs typeface="Calibri" panose="020F0502020204030204"/>
            </a:endParaRPr>
          </a:p>
          <a:p>
            <a:r>
              <a:rPr lang="uk-UA" sz="2000">
                <a:ea typeface="+mn-lt"/>
                <a:cs typeface="+mn-lt"/>
              </a:rPr>
              <a:t>Консультаційна зустріч МЗС </a:t>
            </a:r>
          </a:p>
          <a:p>
            <a:r>
              <a:rPr lang="uk-UA" sz="2000">
                <a:ea typeface="+mn-lt"/>
                <a:cs typeface="+mn-lt"/>
              </a:rPr>
              <a:t>Постійна рада</a:t>
            </a:r>
            <a:endParaRPr lang="uk-UA" sz="2000">
              <a:cs typeface="Calibri" panose="020F0502020204030204"/>
            </a:endParaRPr>
          </a:p>
          <a:p>
            <a:r>
              <a:rPr lang="uk-UA" sz="2000">
                <a:ea typeface="+mn-lt"/>
                <a:cs typeface="+mn-lt"/>
              </a:rPr>
              <a:t> Міжамериканська рада інтегрованого розвитку</a:t>
            </a:r>
          </a:p>
          <a:p>
            <a:r>
              <a:rPr lang="uk-UA" sz="2000">
                <a:ea typeface="+mn-lt"/>
                <a:cs typeface="+mn-lt"/>
              </a:rPr>
              <a:t>Міжамериканський юридичний комітет</a:t>
            </a:r>
            <a:endParaRPr lang="uk-UA" sz="2000">
              <a:cs typeface="Calibri"/>
            </a:endParaRPr>
          </a:p>
          <a:p>
            <a:r>
              <a:rPr lang="uk-UA" sz="2000">
                <a:ea typeface="+mn-lt"/>
                <a:cs typeface="+mn-lt"/>
              </a:rPr>
              <a:t> Міжамериканська комісія з прав людини</a:t>
            </a:r>
            <a:endParaRPr lang="uk-UA" sz="2000"/>
          </a:p>
          <a:p>
            <a:r>
              <a:rPr lang="uk-UA" sz="2000">
                <a:ea typeface="+mn-lt"/>
                <a:cs typeface="+mn-lt"/>
              </a:rPr>
              <a:t> Генеральний секретаріат</a:t>
            </a:r>
            <a:endParaRPr lang="uk-UA" sz="2000"/>
          </a:p>
          <a:p>
            <a:r>
              <a:rPr lang="uk-UA" sz="2000">
                <a:ea typeface="+mn-lt"/>
                <a:cs typeface="+mn-lt"/>
              </a:rPr>
              <a:t> Спеціалізовані конференції</a:t>
            </a:r>
            <a:endParaRPr lang="uk-UA" sz="2000"/>
          </a:p>
          <a:p>
            <a:r>
              <a:rPr lang="uk-UA" sz="2000">
                <a:ea typeface="+mn-lt"/>
                <a:cs typeface="+mn-lt"/>
              </a:rPr>
              <a:t> Спеціалізовані організації</a:t>
            </a:r>
            <a:endParaRPr lang="uk-UA" sz="2000"/>
          </a:p>
          <a:p>
            <a:r>
              <a:rPr lang="uk-UA" sz="2000">
                <a:ea typeface="+mn-lt"/>
                <a:cs typeface="+mn-lt"/>
              </a:rPr>
              <a:t>інші</a:t>
            </a:r>
            <a:endParaRPr lang="uk-UA" sz="2000"/>
          </a:p>
          <a:p>
            <a:endParaRPr lang="uk-UA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70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056C8-922A-4701-BA15-CF3895BE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>
                <a:latin typeface="Calibri"/>
                <a:cs typeface="Calibri"/>
              </a:rPr>
              <a:t>primary function</a:t>
            </a:r>
            <a:r>
              <a:rPr lang="uk-UA" sz="5400">
                <a:ea typeface="+mj-lt"/>
                <a:cs typeface="+mj-lt"/>
              </a:rPr>
              <a:t>s</a:t>
            </a:r>
            <a:endParaRPr lang="uk-UA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6E00EC0-6041-4B6E-B8E9-E1A78EDFE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78367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0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A4763-2178-4C9C-8972-71322BE6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  <a:cs typeface="Calibri Light"/>
              </a:rPr>
              <a:t>2019-2020</a:t>
            </a:r>
            <a:endParaRPr lang="uk-U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509F71-F524-4E03-B7C5-D4A4726B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200" err="1">
                <a:cs typeface="Calibri"/>
              </a:rPr>
              <a:t>the</a:t>
            </a:r>
            <a:r>
              <a:rPr lang="uk-UA" sz="2200">
                <a:cs typeface="Calibri"/>
              </a:rPr>
              <a:t> OAS </a:t>
            </a:r>
            <a:r>
              <a:rPr lang="uk-UA" sz="2200" err="1">
                <a:cs typeface="Calibri"/>
              </a:rPr>
              <a:t>has</a:t>
            </a:r>
            <a:r>
              <a:rPr lang="uk-UA" sz="2200">
                <a:cs typeface="Calibri"/>
              </a:rPr>
              <a:t> </a:t>
            </a:r>
            <a:r>
              <a:rPr lang="uk-UA" sz="2200">
                <a:cs typeface="Calibri"/>
                <a:hlinkClick r:id="rId2"/>
              </a:rPr>
              <a:t>sent election observation missions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to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Bolivia</a:t>
            </a:r>
            <a:r>
              <a:rPr lang="uk-UA" sz="2200">
                <a:cs typeface="Calibri"/>
              </a:rPr>
              <a:t>, </a:t>
            </a:r>
            <a:r>
              <a:rPr lang="uk-UA" sz="2200" err="1">
                <a:cs typeface="Calibri"/>
              </a:rPr>
              <a:t>El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Salvador</a:t>
            </a:r>
            <a:r>
              <a:rPr lang="uk-UA" sz="2200">
                <a:cs typeface="Calibri"/>
              </a:rPr>
              <a:t>, </a:t>
            </a:r>
            <a:r>
              <a:rPr lang="uk-UA" sz="2200" err="1">
                <a:cs typeface="Calibri"/>
              </a:rPr>
              <a:t>and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Guatemala</a:t>
            </a:r>
            <a:r>
              <a:rPr lang="uk-UA" sz="2200">
                <a:cs typeface="Calibri"/>
              </a:rPr>
              <a:t>, </a:t>
            </a:r>
            <a:r>
              <a:rPr lang="uk-UA" sz="2200" err="1">
                <a:cs typeface="Calibri"/>
              </a:rPr>
              <a:t>among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other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countries</a:t>
            </a:r>
            <a:r>
              <a:rPr lang="uk-UA" sz="2200">
                <a:cs typeface="Calibri"/>
              </a:rPr>
              <a:t>. </a:t>
            </a:r>
          </a:p>
          <a:p>
            <a:r>
              <a:rPr lang="uk-UA" sz="2200">
                <a:cs typeface="Calibri"/>
                <a:hlinkClick r:id="rId3"/>
              </a:rPr>
              <a:t>establishing a working group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to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address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mass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migration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from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Venezuela</a:t>
            </a:r>
            <a:r>
              <a:rPr lang="uk-UA" sz="2200">
                <a:cs typeface="Calibri"/>
              </a:rPr>
              <a:t>; </a:t>
            </a:r>
          </a:p>
          <a:p>
            <a:r>
              <a:rPr lang="uk-UA" sz="2200" err="1">
                <a:cs typeface="Calibri"/>
              </a:rPr>
              <a:t>creation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of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an</a:t>
            </a:r>
            <a:r>
              <a:rPr lang="uk-UA" sz="2200">
                <a:cs typeface="Calibri"/>
              </a:rPr>
              <a:t> </a:t>
            </a:r>
            <a:r>
              <a:rPr lang="uk-UA" sz="2200">
                <a:cs typeface="Calibri"/>
                <a:hlinkClick r:id="rId4"/>
              </a:rPr>
              <a:t>anticorruption commission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in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El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Salvador</a:t>
            </a:r>
            <a:r>
              <a:rPr lang="uk-UA" sz="2200">
                <a:cs typeface="Calibri"/>
              </a:rPr>
              <a:t>; </a:t>
            </a:r>
          </a:p>
          <a:p>
            <a:r>
              <a:rPr lang="uk-UA" sz="2200" err="1">
                <a:cs typeface="Calibri"/>
              </a:rPr>
              <a:t>collaborating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with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member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governments</a:t>
            </a:r>
            <a:r>
              <a:rPr lang="uk-UA" sz="2200">
                <a:cs typeface="Calibri"/>
              </a:rPr>
              <a:t>, </a:t>
            </a:r>
            <a:r>
              <a:rPr lang="uk-UA" sz="2200" err="1">
                <a:cs typeface="Calibri"/>
              </a:rPr>
              <a:t>regional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institutions</a:t>
            </a:r>
            <a:r>
              <a:rPr lang="uk-UA" sz="2200">
                <a:cs typeface="Calibri"/>
              </a:rPr>
              <a:t>, </a:t>
            </a:r>
            <a:r>
              <a:rPr lang="uk-UA" sz="2200" err="1">
                <a:cs typeface="Calibri"/>
              </a:rPr>
              <a:t>and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private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companies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to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improve</a:t>
            </a:r>
            <a:r>
              <a:rPr lang="uk-UA" sz="2200">
                <a:cs typeface="Calibri"/>
              </a:rPr>
              <a:t> </a:t>
            </a:r>
            <a:r>
              <a:rPr lang="uk-UA" sz="2200" err="1">
                <a:cs typeface="Calibri"/>
              </a:rPr>
              <a:t>cybersecurity</a:t>
            </a:r>
            <a:r>
              <a:rPr lang="uk-UA" sz="2200">
                <a:cs typeface="Calibri"/>
              </a:rPr>
              <a:t>.</a:t>
            </a:r>
            <a:endParaRPr lang="uk-UA" sz="2200"/>
          </a:p>
        </p:txBody>
      </p:sp>
    </p:spTree>
    <p:extLst>
      <p:ext uri="{BB962C8B-B14F-4D97-AF65-F5344CB8AC3E}">
        <p14:creationId xmlns:p14="http://schemas.microsoft.com/office/powerpoint/2010/main" val="3212578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Тема Office</vt:lpstr>
      <vt:lpstr>Регіональні організації на американському континенті</vt:lpstr>
      <vt:lpstr>Організація американських держав http://www.oas.org/</vt:lpstr>
      <vt:lpstr>Презентація PowerPoint</vt:lpstr>
      <vt:lpstr>Мета</vt:lpstr>
      <vt:lpstr>Цілі, стаття 2 Статуту</vt:lpstr>
      <vt:lpstr>Порядок денний</vt:lpstr>
      <vt:lpstr>Структура</vt:lpstr>
      <vt:lpstr>primary functions</vt:lpstr>
      <vt:lpstr>2019-2020</vt:lpstr>
      <vt:lpstr>Презентація PowerPoint</vt:lpstr>
      <vt:lpstr>Тихоокеанський альянс  https://alianzapacifico.net/</vt:lpstr>
      <vt:lpstr>Цілі та задачі</vt:lpstr>
      <vt:lpstr>Структура</vt:lpstr>
      <vt:lpstr>Сфери співробітництва</vt:lpstr>
      <vt:lpstr>Меркосур (https://www.mercosur.int/)</vt:lpstr>
      <vt:lpstr>Презентація PowerPoint</vt:lpstr>
      <vt:lpstr>Структура</vt:lpstr>
      <vt:lpstr>Презентація PowerPoint</vt:lpstr>
      <vt:lpstr>Презентація PowerPoint</vt:lpstr>
      <vt:lpstr>Центральноамериканська інтеграційна система https://www.sica.int/</vt:lpstr>
      <vt:lpstr>Коста-Ріка, Сальвадор, Гватемала, Гондурас, Нікарагуа. Беліз, Домініканська республіка - асоційований</vt:lpstr>
      <vt:lpstr>Структура</vt:lpstr>
      <vt:lpstr>КАРІКОМ, Карибське співтовариство https://caricom.org/</vt:lpstr>
      <vt:lpstr>Каріком</vt:lpstr>
      <vt:lpstr>Структура </vt:lpstr>
      <vt:lpstr>CELAC: The Community of Latin American and Caribbean Stateshttps://celacinternational.org/mision-celac/</vt:lpstr>
      <vt:lpstr>UNASUR: The Union of South American Nations</vt:lpstr>
      <vt:lpstr>Prosur: The Forum for the Progress of South America</vt:lpstr>
      <vt:lpstr>ALBA: The Bolivarian Alliance for the Peoples of Our America  https://www.albatcp.org/en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641</cp:revision>
  <dcterms:created xsi:type="dcterms:W3CDTF">2021-11-09T03:05:21Z</dcterms:created>
  <dcterms:modified xsi:type="dcterms:W3CDTF">2021-11-09T06:01:23Z</dcterms:modified>
</cp:coreProperties>
</file>