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6" r:id="rId1"/>
  </p:sldMasterIdLst>
  <p:notesMasterIdLst>
    <p:notesMasterId r:id="rId63"/>
  </p:notesMasterIdLst>
  <p:handoutMasterIdLst>
    <p:handoutMasterId r:id="rId64"/>
  </p:handoutMasterIdLst>
  <p:sldIdLst>
    <p:sldId id="256" r:id="rId2"/>
    <p:sldId id="466" r:id="rId3"/>
    <p:sldId id="258" r:id="rId4"/>
    <p:sldId id="355" r:id="rId5"/>
    <p:sldId id="412" r:id="rId6"/>
    <p:sldId id="259" r:id="rId7"/>
    <p:sldId id="358" r:id="rId8"/>
    <p:sldId id="428" r:id="rId9"/>
    <p:sldId id="429" r:id="rId10"/>
    <p:sldId id="430" r:id="rId11"/>
    <p:sldId id="431" r:id="rId12"/>
    <p:sldId id="432" r:id="rId13"/>
    <p:sldId id="433" r:id="rId14"/>
    <p:sldId id="434" r:id="rId15"/>
    <p:sldId id="435" r:id="rId16"/>
    <p:sldId id="436" r:id="rId17"/>
    <p:sldId id="437" r:id="rId18"/>
    <p:sldId id="438" r:id="rId19"/>
    <p:sldId id="360" r:id="rId20"/>
    <p:sldId id="414" r:id="rId21"/>
    <p:sldId id="418" r:id="rId22"/>
    <p:sldId id="419" r:id="rId23"/>
    <p:sldId id="427" r:id="rId24"/>
    <p:sldId id="425" r:id="rId25"/>
    <p:sldId id="371" r:id="rId26"/>
    <p:sldId id="361" r:id="rId27"/>
    <p:sldId id="370" r:id="rId28"/>
    <p:sldId id="365" r:id="rId29"/>
    <p:sldId id="366" r:id="rId30"/>
    <p:sldId id="367" r:id="rId31"/>
    <p:sldId id="372" r:id="rId32"/>
    <p:sldId id="373" r:id="rId33"/>
    <p:sldId id="375" r:id="rId34"/>
    <p:sldId id="376" r:id="rId35"/>
    <p:sldId id="377" r:id="rId36"/>
    <p:sldId id="439" r:id="rId37"/>
    <p:sldId id="440" r:id="rId38"/>
    <p:sldId id="441" r:id="rId39"/>
    <p:sldId id="442" r:id="rId40"/>
    <p:sldId id="443" r:id="rId41"/>
    <p:sldId id="444" r:id="rId42"/>
    <p:sldId id="445" r:id="rId43"/>
    <p:sldId id="446" r:id="rId44"/>
    <p:sldId id="447" r:id="rId45"/>
    <p:sldId id="448" r:id="rId46"/>
    <p:sldId id="449" r:id="rId47"/>
    <p:sldId id="450" r:id="rId48"/>
    <p:sldId id="451" r:id="rId49"/>
    <p:sldId id="452" r:id="rId50"/>
    <p:sldId id="453" r:id="rId51"/>
    <p:sldId id="454" r:id="rId52"/>
    <p:sldId id="455" r:id="rId53"/>
    <p:sldId id="456" r:id="rId54"/>
    <p:sldId id="458" r:id="rId55"/>
    <p:sldId id="459" r:id="rId56"/>
    <p:sldId id="460" r:id="rId57"/>
    <p:sldId id="457" r:id="rId58"/>
    <p:sldId id="462" r:id="rId59"/>
    <p:sldId id="463" r:id="rId60"/>
    <p:sldId id="464" r:id="rId61"/>
    <p:sldId id="465" r:id="rId62"/>
  </p:sldIdLst>
  <p:sldSz cx="12192000" cy="6858000"/>
  <p:notesSz cx="6858000" cy="9144000"/>
  <p:defaultTextStyle>
    <a:defPPr rtl="0">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00C0"/>
    <a:srgbClr val="262626"/>
    <a:srgbClr val="9BA8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8" d="100"/>
          <a:sy n="98" d="100"/>
        </p:scale>
        <p:origin x="110" y="82"/>
      </p:cViewPr>
      <p:guideLst/>
    </p:cSldViewPr>
  </p:slideViewPr>
  <p:notesTextViewPr>
    <p:cViewPr>
      <p:scale>
        <a:sx n="1" d="1"/>
        <a:sy n="1" d="1"/>
      </p:scale>
      <p:origin x="0" y="0"/>
    </p:cViewPr>
  </p:notesTextViewPr>
  <p:notesViewPr>
    <p:cSldViewPr snapToGrid="0">
      <p:cViewPr varScale="1">
        <p:scale>
          <a:sx n="124" d="100"/>
          <a:sy n="124" d="100"/>
        </p:scale>
        <p:origin x="4950" y="96"/>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11FF2AA-DDD8-4F67-8AF0-A0147F2B88AB}" type="doc">
      <dgm:prSet loTypeId="urn:microsoft.com/office/officeart/2005/8/layout/hierarchy1" loCatId="hierarchy" qsTypeId="urn:microsoft.com/office/officeart/2005/8/quickstyle/simple2" qsCatId="simple" csTypeId="urn:microsoft.com/office/officeart/2005/8/colors/accent2_2" csCatId="accent2"/>
      <dgm:spPr/>
      <dgm:t>
        <a:bodyPr/>
        <a:lstStyle/>
        <a:p>
          <a:endParaRPr lang="en-US"/>
        </a:p>
      </dgm:t>
    </dgm:pt>
    <dgm:pt modelId="{B0906A6E-3FD9-44EE-BB59-AAD549A725BC}">
      <dgm:prSet/>
      <dgm:spPr/>
      <dgm:t>
        <a:bodyPr/>
        <a:lstStyle/>
        <a:p>
          <a:r>
            <a:rPr lang="uk-UA"/>
            <a:t>національна</a:t>
          </a:r>
          <a:endParaRPr lang="en-US"/>
        </a:p>
      </dgm:t>
    </dgm:pt>
    <dgm:pt modelId="{B982C8C7-6A78-470A-B655-689D6853ACD0}" type="parTrans" cxnId="{F8A194AE-16F2-47D6-B0B2-051A78D09CF0}">
      <dgm:prSet/>
      <dgm:spPr/>
      <dgm:t>
        <a:bodyPr/>
        <a:lstStyle/>
        <a:p>
          <a:endParaRPr lang="en-US"/>
        </a:p>
      </dgm:t>
    </dgm:pt>
    <dgm:pt modelId="{B4B54272-9A04-4487-809D-BE0675982AD6}" type="sibTrans" cxnId="{F8A194AE-16F2-47D6-B0B2-051A78D09CF0}">
      <dgm:prSet/>
      <dgm:spPr/>
      <dgm:t>
        <a:bodyPr/>
        <a:lstStyle/>
        <a:p>
          <a:endParaRPr lang="en-US"/>
        </a:p>
      </dgm:t>
    </dgm:pt>
    <dgm:pt modelId="{E42E070F-0756-45A3-B22F-AC3D13DECD49}">
      <dgm:prSet/>
      <dgm:spPr/>
      <dgm:t>
        <a:bodyPr/>
        <a:lstStyle/>
        <a:p>
          <a:r>
            <a:rPr lang="uk-UA"/>
            <a:t>регіональна </a:t>
          </a:r>
          <a:endParaRPr lang="en-US"/>
        </a:p>
      </dgm:t>
    </dgm:pt>
    <dgm:pt modelId="{B570560B-D63B-4E0C-A2D2-CCC6D05881A3}" type="parTrans" cxnId="{A24F238D-A832-4C38-9D4F-E8D139D5535B}">
      <dgm:prSet/>
      <dgm:spPr/>
      <dgm:t>
        <a:bodyPr/>
        <a:lstStyle/>
        <a:p>
          <a:endParaRPr lang="en-US"/>
        </a:p>
      </dgm:t>
    </dgm:pt>
    <dgm:pt modelId="{F342EFF4-FC08-4C1D-8E62-13933C157C8B}" type="sibTrans" cxnId="{A24F238D-A832-4C38-9D4F-E8D139D5535B}">
      <dgm:prSet/>
      <dgm:spPr/>
      <dgm:t>
        <a:bodyPr/>
        <a:lstStyle/>
        <a:p>
          <a:endParaRPr lang="en-US"/>
        </a:p>
      </dgm:t>
    </dgm:pt>
    <dgm:pt modelId="{045792BE-F95E-4473-B8D3-C8D0F8E7E441}">
      <dgm:prSet/>
      <dgm:spPr/>
      <dgm:t>
        <a:bodyPr/>
        <a:lstStyle/>
        <a:p>
          <a:r>
            <a:rPr lang="uk-UA"/>
            <a:t>світова (глобальна)</a:t>
          </a:r>
          <a:endParaRPr lang="en-US"/>
        </a:p>
      </dgm:t>
    </dgm:pt>
    <dgm:pt modelId="{C202DDE2-8167-4AD6-9274-9233E7194F45}" type="parTrans" cxnId="{7AA580B6-F5FC-4567-A38D-A8E2816445F0}">
      <dgm:prSet/>
      <dgm:spPr/>
      <dgm:t>
        <a:bodyPr/>
        <a:lstStyle/>
        <a:p>
          <a:endParaRPr lang="en-US"/>
        </a:p>
      </dgm:t>
    </dgm:pt>
    <dgm:pt modelId="{92417ABB-F155-4156-97C7-797FE33A6386}" type="sibTrans" cxnId="{7AA580B6-F5FC-4567-A38D-A8E2816445F0}">
      <dgm:prSet/>
      <dgm:spPr/>
      <dgm:t>
        <a:bodyPr/>
        <a:lstStyle/>
        <a:p>
          <a:endParaRPr lang="en-US"/>
        </a:p>
      </dgm:t>
    </dgm:pt>
    <dgm:pt modelId="{8B838006-B626-4593-8603-C010EE308906}" type="pres">
      <dgm:prSet presAssocID="{E11FF2AA-DDD8-4F67-8AF0-A0147F2B88AB}" presName="hierChild1" presStyleCnt="0">
        <dgm:presLayoutVars>
          <dgm:chPref val="1"/>
          <dgm:dir/>
          <dgm:animOne val="branch"/>
          <dgm:animLvl val="lvl"/>
          <dgm:resizeHandles/>
        </dgm:presLayoutVars>
      </dgm:prSet>
      <dgm:spPr/>
    </dgm:pt>
    <dgm:pt modelId="{349CD32D-B688-4390-B63D-9A51BAB1B299}" type="pres">
      <dgm:prSet presAssocID="{B0906A6E-3FD9-44EE-BB59-AAD549A725BC}" presName="hierRoot1" presStyleCnt="0"/>
      <dgm:spPr/>
    </dgm:pt>
    <dgm:pt modelId="{62E9C0B1-3D0D-4A05-BA0C-1DA1E7CEFF9D}" type="pres">
      <dgm:prSet presAssocID="{B0906A6E-3FD9-44EE-BB59-AAD549A725BC}" presName="composite" presStyleCnt="0"/>
      <dgm:spPr/>
    </dgm:pt>
    <dgm:pt modelId="{1C5DA6D4-34E1-4CC2-9F0C-5B7FB4E63924}" type="pres">
      <dgm:prSet presAssocID="{B0906A6E-3FD9-44EE-BB59-AAD549A725BC}" presName="background" presStyleLbl="node0" presStyleIdx="0" presStyleCnt="3"/>
      <dgm:spPr/>
    </dgm:pt>
    <dgm:pt modelId="{1FB758F6-D5B5-459D-999A-126B6FF558A8}" type="pres">
      <dgm:prSet presAssocID="{B0906A6E-3FD9-44EE-BB59-AAD549A725BC}" presName="text" presStyleLbl="fgAcc0" presStyleIdx="0" presStyleCnt="3">
        <dgm:presLayoutVars>
          <dgm:chPref val="3"/>
        </dgm:presLayoutVars>
      </dgm:prSet>
      <dgm:spPr/>
    </dgm:pt>
    <dgm:pt modelId="{64B5B95A-6470-4C5C-8B1A-13C94A365F88}" type="pres">
      <dgm:prSet presAssocID="{B0906A6E-3FD9-44EE-BB59-AAD549A725BC}" presName="hierChild2" presStyleCnt="0"/>
      <dgm:spPr/>
    </dgm:pt>
    <dgm:pt modelId="{04D927FA-16F5-45F8-A4FD-189E7698D48B}" type="pres">
      <dgm:prSet presAssocID="{E42E070F-0756-45A3-B22F-AC3D13DECD49}" presName="hierRoot1" presStyleCnt="0"/>
      <dgm:spPr/>
    </dgm:pt>
    <dgm:pt modelId="{77CFE934-30B9-4774-BFAC-21B6A1DFF235}" type="pres">
      <dgm:prSet presAssocID="{E42E070F-0756-45A3-B22F-AC3D13DECD49}" presName="composite" presStyleCnt="0"/>
      <dgm:spPr/>
    </dgm:pt>
    <dgm:pt modelId="{8ADE29EA-39CE-463E-AF45-0191C3A5C130}" type="pres">
      <dgm:prSet presAssocID="{E42E070F-0756-45A3-B22F-AC3D13DECD49}" presName="background" presStyleLbl="node0" presStyleIdx="1" presStyleCnt="3"/>
      <dgm:spPr/>
    </dgm:pt>
    <dgm:pt modelId="{846C0F24-6E88-49AC-8880-EE15B0C8DCBC}" type="pres">
      <dgm:prSet presAssocID="{E42E070F-0756-45A3-B22F-AC3D13DECD49}" presName="text" presStyleLbl="fgAcc0" presStyleIdx="1" presStyleCnt="3">
        <dgm:presLayoutVars>
          <dgm:chPref val="3"/>
        </dgm:presLayoutVars>
      </dgm:prSet>
      <dgm:spPr/>
    </dgm:pt>
    <dgm:pt modelId="{A6DF310E-1C72-45D9-9545-34C8BB020F26}" type="pres">
      <dgm:prSet presAssocID="{E42E070F-0756-45A3-B22F-AC3D13DECD49}" presName="hierChild2" presStyleCnt="0"/>
      <dgm:spPr/>
    </dgm:pt>
    <dgm:pt modelId="{879694E0-8150-41FA-BB3E-ED36E87EEB18}" type="pres">
      <dgm:prSet presAssocID="{045792BE-F95E-4473-B8D3-C8D0F8E7E441}" presName="hierRoot1" presStyleCnt="0"/>
      <dgm:spPr/>
    </dgm:pt>
    <dgm:pt modelId="{7B3E7DCB-9CEE-4837-848B-1644C8632045}" type="pres">
      <dgm:prSet presAssocID="{045792BE-F95E-4473-B8D3-C8D0F8E7E441}" presName="composite" presStyleCnt="0"/>
      <dgm:spPr/>
    </dgm:pt>
    <dgm:pt modelId="{5ED3F4EF-FF5B-4B7D-82C3-81B2F6E64B6F}" type="pres">
      <dgm:prSet presAssocID="{045792BE-F95E-4473-B8D3-C8D0F8E7E441}" presName="background" presStyleLbl="node0" presStyleIdx="2" presStyleCnt="3"/>
      <dgm:spPr/>
    </dgm:pt>
    <dgm:pt modelId="{9630A312-95E4-4950-AE94-1778528003DD}" type="pres">
      <dgm:prSet presAssocID="{045792BE-F95E-4473-B8D3-C8D0F8E7E441}" presName="text" presStyleLbl="fgAcc0" presStyleIdx="2" presStyleCnt="3">
        <dgm:presLayoutVars>
          <dgm:chPref val="3"/>
        </dgm:presLayoutVars>
      </dgm:prSet>
      <dgm:spPr/>
    </dgm:pt>
    <dgm:pt modelId="{B9651555-5795-4E37-A262-55AB1056E924}" type="pres">
      <dgm:prSet presAssocID="{045792BE-F95E-4473-B8D3-C8D0F8E7E441}" presName="hierChild2" presStyleCnt="0"/>
      <dgm:spPr/>
    </dgm:pt>
  </dgm:ptLst>
  <dgm:cxnLst>
    <dgm:cxn modelId="{C2F3A818-3F52-41F5-9176-59949020ACAE}" type="presOf" srcId="{E11FF2AA-DDD8-4F67-8AF0-A0147F2B88AB}" destId="{8B838006-B626-4593-8603-C010EE308906}" srcOrd="0" destOrd="0" presId="urn:microsoft.com/office/officeart/2005/8/layout/hierarchy1"/>
    <dgm:cxn modelId="{69146473-7C88-4300-881E-2A3AFFA399D4}" type="presOf" srcId="{E42E070F-0756-45A3-B22F-AC3D13DECD49}" destId="{846C0F24-6E88-49AC-8880-EE15B0C8DCBC}" srcOrd="0" destOrd="0" presId="urn:microsoft.com/office/officeart/2005/8/layout/hierarchy1"/>
    <dgm:cxn modelId="{A24F238D-A832-4C38-9D4F-E8D139D5535B}" srcId="{E11FF2AA-DDD8-4F67-8AF0-A0147F2B88AB}" destId="{E42E070F-0756-45A3-B22F-AC3D13DECD49}" srcOrd="1" destOrd="0" parTransId="{B570560B-D63B-4E0C-A2D2-CCC6D05881A3}" sibTransId="{F342EFF4-FC08-4C1D-8E62-13933C157C8B}"/>
    <dgm:cxn modelId="{F8A194AE-16F2-47D6-B0B2-051A78D09CF0}" srcId="{E11FF2AA-DDD8-4F67-8AF0-A0147F2B88AB}" destId="{B0906A6E-3FD9-44EE-BB59-AAD549A725BC}" srcOrd="0" destOrd="0" parTransId="{B982C8C7-6A78-470A-B655-689D6853ACD0}" sibTransId="{B4B54272-9A04-4487-809D-BE0675982AD6}"/>
    <dgm:cxn modelId="{7AA580B6-F5FC-4567-A38D-A8E2816445F0}" srcId="{E11FF2AA-DDD8-4F67-8AF0-A0147F2B88AB}" destId="{045792BE-F95E-4473-B8D3-C8D0F8E7E441}" srcOrd="2" destOrd="0" parTransId="{C202DDE2-8167-4AD6-9274-9233E7194F45}" sibTransId="{92417ABB-F155-4156-97C7-797FE33A6386}"/>
    <dgm:cxn modelId="{5A8C24CC-07DD-4748-B0C1-D6DC65E5065F}" type="presOf" srcId="{045792BE-F95E-4473-B8D3-C8D0F8E7E441}" destId="{9630A312-95E4-4950-AE94-1778528003DD}" srcOrd="0" destOrd="0" presId="urn:microsoft.com/office/officeart/2005/8/layout/hierarchy1"/>
    <dgm:cxn modelId="{C663BBCE-50BB-4D61-BC11-B15D7F6314F9}" type="presOf" srcId="{B0906A6E-3FD9-44EE-BB59-AAD549A725BC}" destId="{1FB758F6-D5B5-459D-999A-126B6FF558A8}" srcOrd="0" destOrd="0" presId="urn:microsoft.com/office/officeart/2005/8/layout/hierarchy1"/>
    <dgm:cxn modelId="{7F92259E-1886-4240-B94A-52E9A45CEBF0}" type="presParOf" srcId="{8B838006-B626-4593-8603-C010EE308906}" destId="{349CD32D-B688-4390-B63D-9A51BAB1B299}" srcOrd="0" destOrd="0" presId="urn:microsoft.com/office/officeart/2005/8/layout/hierarchy1"/>
    <dgm:cxn modelId="{C2340521-572A-48B0-AB83-F819C4EA920F}" type="presParOf" srcId="{349CD32D-B688-4390-B63D-9A51BAB1B299}" destId="{62E9C0B1-3D0D-4A05-BA0C-1DA1E7CEFF9D}" srcOrd="0" destOrd="0" presId="urn:microsoft.com/office/officeart/2005/8/layout/hierarchy1"/>
    <dgm:cxn modelId="{FF0673C1-4E7C-4C4A-AC4D-8E77E89C4BD0}" type="presParOf" srcId="{62E9C0B1-3D0D-4A05-BA0C-1DA1E7CEFF9D}" destId="{1C5DA6D4-34E1-4CC2-9F0C-5B7FB4E63924}" srcOrd="0" destOrd="0" presId="urn:microsoft.com/office/officeart/2005/8/layout/hierarchy1"/>
    <dgm:cxn modelId="{8B8D4007-F8A3-4E6D-8D69-AA87136C2A91}" type="presParOf" srcId="{62E9C0B1-3D0D-4A05-BA0C-1DA1E7CEFF9D}" destId="{1FB758F6-D5B5-459D-999A-126B6FF558A8}" srcOrd="1" destOrd="0" presId="urn:microsoft.com/office/officeart/2005/8/layout/hierarchy1"/>
    <dgm:cxn modelId="{D6715302-2C83-4368-879C-3EDFFC6E9CCE}" type="presParOf" srcId="{349CD32D-B688-4390-B63D-9A51BAB1B299}" destId="{64B5B95A-6470-4C5C-8B1A-13C94A365F88}" srcOrd="1" destOrd="0" presId="urn:microsoft.com/office/officeart/2005/8/layout/hierarchy1"/>
    <dgm:cxn modelId="{30A72CC8-35C4-481E-BF13-B43463DF863F}" type="presParOf" srcId="{8B838006-B626-4593-8603-C010EE308906}" destId="{04D927FA-16F5-45F8-A4FD-189E7698D48B}" srcOrd="1" destOrd="0" presId="urn:microsoft.com/office/officeart/2005/8/layout/hierarchy1"/>
    <dgm:cxn modelId="{8624CD7D-3CEC-4748-AE80-0BB7D952E151}" type="presParOf" srcId="{04D927FA-16F5-45F8-A4FD-189E7698D48B}" destId="{77CFE934-30B9-4774-BFAC-21B6A1DFF235}" srcOrd="0" destOrd="0" presId="urn:microsoft.com/office/officeart/2005/8/layout/hierarchy1"/>
    <dgm:cxn modelId="{F00A8354-E6C4-4F5E-A7C1-4824B40FC915}" type="presParOf" srcId="{77CFE934-30B9-4774-BFAC-21B6A1DFF235}" destId="{8ADE29EA-39CE-463E-AF45-0191C3A5C130}" srcOrd="0" destOrd="0" presId="urn:microsoft.com/office/officeart/2005/8/layout/hierarchy1"/>
    <dgm:cxn modelId="{5B3CE880-7CA7-4DD0-8AE3-8C2BF904AE8A}" type="presParOf" srcId="{77CFE934-30B9-4774-BFAC-21B6A1DFF235}" destId="{846C0F24-6E88-49AC-8880-EE15B0C8DCBC}" srcOrd="1" destOrd="0" presId="urn:microsoft.com/office/officeart/2005/8/layout/hierarchy1"/>
    <dgm:cxn modelId="{93346DBD-04FB-4DEE-897E-08969ED5ADA9}" type="presParOf" srcId="{04D927FA-16F5-45F8-A4FD-189E7698D48B}" destId="{A6DF310E-1C72-45D9-9545-34C8BB020F26}" srcOrd="1" destOrd="0" presId="urn:microsoft.com/office/officeart/2005/8/layout/hierarchy1"/>
    <dgm:cxn modelId="{C0EABB37-12DE-4A5F-8B46-3BFC7F612751}" type="presParOf" srcId="{8B838006-B626-4593-8603-C010EE308906}" destId="{879694E0-8150-41FA-BB3E-ED36E87EEB18}" srcOrd="2" destOrd="0" presId="urn:microsoft.com/office/officeart/2005/8/layout/hierarchy1"/>
    <dgm:cxn modelId="{ECE069B0-508A-4C87-AFEC-4984363BEFEB}" type="presParOf" srcId="{879694E0-8150-41FA-BB3E-ED36E87EEB18}" destId="{7B3E7DCB-9CEE-4837-848B-1644C8632045}" srcOrd="0" destOrd="0" presId="urn:microsoft.com/office/officeart/2005/8/layout/hierarchy1"/>
    <dgm:cxn modelId="{3ED8D1AA-3525-47B2-989D-738D618235D2}" type="presParOf" srcId="{7B3E7DCB-9CEE-4837-848B-1644C8632045}" destId="{5ED3F4EF-FF5B-4B7D-82C3-81B2F6E64B6F}" srcOrd="0" destOrd="0" presId="urn:microsoft.com/office/officeart/2005/8/layout/hierarchy1"/>
    <dgm:cxn modelId="{3B640781-9897-425B-B6D3-BC22A2E1E09D}" type="presParOf" srcId="{7B3E7DCB-9CEE-4837-848B-1644C8632045}" destId="{9630A312-95E4-4950-AE94-1778528003DD}" srcOrd="1" destOrd="0" presId="urn:microsoft.com/office/officeart/2005/8/layout/hierarchy1"/>
    <dgm:cxn modelId="{98C50A10-E03E-45A8-BF1A-CC14C5287579}" type="presParOf" srcId="{879694E0-8150-41FA-BB3E-ED36E87EEB18}" destId="{B9651555-5795-4E37-A262-55AB1056E924}"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DA1CF68-3BD6-48BE-9B67-AAF92B6EE382}" type="doc">
      <dgm:prSet loTypeId="urn:microsoft.com/office/officeart/2005/8/layout/hierarchy1" loCatId="hierarchy" qsTypeId="urn:microsoft.com/office/officeart/2005/8/quickstyle/simple2" qsCatId="simple" csTypeId="urn:microsoft.com/office/officeart/2005/8/colors/accent2_2" csCatId="accent2"/>
      <dgm:spPr/>
      <dgm:t>
        <a:bodyPr/>
        <a:lstStyle/>
        <a:p>
          <a:endParaRPr lang="en-US"/>
        </a:p>
      </dgm:t>
    </dgm:pt>
    <dgm:pt modelId="{E244B121-3AF8-4C1E-84AA-58F7C0588C85}">
      <dgm:prSet/>
      <dgm:spPr/>
      <dgm:t>
        <a:bodyPr/>
        <a:lstStyle/>
        <a:p>
          <a:r>
            <a:rPr lang="uk-UA" b="1" i="1"/>
            <a:t>у широкому розумінні</a:t>
          </a:r>
          <a:r>
            <a:rPr lang="uk-UA" b="1"/>
            <a:t> — будь-який товар, здатний виконувати функцію засобу обміну. </a:t>
          </a:r>
          <a:endParaRPr lang="en-US"/>
        </a:p>
      </dgm:t>
    </dgm:pt>
    <dgm:pt modelId="{8C3D5F6F-DD54-4145-A271-B020BEEF2AA3}" type="parTrans" cxnId="{630A0B6A-FB2A-4AB1-87A3-7208D2F80FDA}">
      <dgm:prSet/>
      <dgm:spPr/>
      <dgm:t>
        <a:bodyPr/>
        <a:lstStyle/>
        <a:p>
          <a:endParaRPr lang="en-US"/>
        </a:p>
      </dgm:t>
    </dgm:pt>
    <dgm:pt modelId="{33114983-B4E3-4737-803F-87D956845F04}" type="sibTrans" cxnId="{630A0B6A-FB2A-4AB1-87A3-7208D2F80FDA}">
      <dgm:prSet/>
      <dgm:spPr/>
      <dgm:t>
        <a:bodyPr/>
        <a:lstStyle/>
        <a:p>
          <a:endParaRPr lang="en-US"/>
        </a:p>
      </dgm:t>
    </dgm:pt>
    <dgm:pt modelId="{D9CDD596-2A46-4C35-B641-3AA272B33363}">
      <dgm:prSet/>
      <dgm:spPr/>
      <dgm:t>
        <a:bodyPr/>
        <a:lstStyle/>
        <a:p>
          <a:r>
            <a:rPr lang="uk-UA" b="1" i="1"/>
            <a:t>у вузькому</a:t>
          </a:r>
          <a:r>
            <a:rPr lang="uk-UA" b="1"/>
            <a:t> — готівкова частка грошової маси, що циркулює у формі грошових банкнот і монет.</a:t>
          </a:r>
          <a:endParaRPr lang="en-US"/>
        </a:p>
      </dgm:t>
    </dgm:pt>
    <dgm:pt modelId="{3B9514C7-8697-4F39-8A5C-26EDB95262F9}" type="parTrans" cxnId="{7D58DC29-C760-4AE2-ADC1-F8EC75114021}">
      <dgm:prSet/>
      <dgm:spPr/>
      <dgm:t>
        <a:bodyPr/>
        <a:lstStyle/>
        <a:p>
          <a:endParaRPr lang="en-US"/>
        </a:p>
      </dgm:t>
    </dgm:pt>
    <dgm:pt modelId="{0B3E807F-831E-4AB2-B69F-967D666F0653}" type="sibTrans" cxnId="{7D58DC29-C760-4AE2-ADC1-F8EC75114021}">
      <dgm:prSet/>
      <dgm:spPr/>
      <dgm:t>
        <a:bodyPr/>
        <a:lstStyle/>
        <a:p>
          <a:endParaRPr lang="en-US"/>
        </a:p>
      </dgm:t>
    </dgm:pt>
    <dgm:pt modelId="{76273ED0-8126-48C1-A829-66C86964DE72}" type="pres">
      <dgm:prSet presAssocID="{5DA1CF68-3BD6-48BE-9B67-AAF92B6EE382}" presName="hierChild1" presStyleCnt="0">
        <dgm:presLayoutVars>
          <dgm:chPref val="1"/>
          <dgm:dir/>
          <dgm:animOne val="branch"/>
          <dgm:animLvl val="lvl"/>
          <dgm:resizeHandles/>
        </dgm:presLayoutVars>
      </dgm:prSet>
      <dgm:spPr/>
    </dgm:pt>
    <dgm:pt modelId="{EE044A5F-BB6E-4524-9224-62B80D19883C}" type="pres">
      <dgm:prSet presAssocID="{E244B121-3AF8-4C1E-84AA-58F7C0588C85}" presName="hierRoot1" presStyleCnt="0"/>
      <dgm:spPr/>
    </dgm:pt>
    <dgm:pt modelId="{189A2A30-3676-4002-BAEA-F67D2ADC4C0C}" type="pres">
      <dgm:prSet presAssocID="{E244B121-3AF8-4C1E-84AA-58F7C0588C85}" presName="composite" presStyleCnt="0"/>
      <dgm:spPr/>
    </dgm:pt>
    <dgm:pt modelId="{4C32F934-5A00-432F-B27B-554F497F3F39}" type="pres">
      <dgm:prSet presAssocID="{E244B121-3AF8-4C1E-84AA-58F7C0588C85}" presName="background" presStyleLbl="node0" presStyleIdx="0" presStyleCnt="2"/>
      <dgm:spPr/>
    </dgm:pt>
    <dgm:pt modelId="{3CE5A284-0F5C-4928-B3CB-5BF2EE146E5A}" type="pres">
      <dgm:prSet presAssocID="{E244B121-3AF8-4C1E-84AA-58F7C0588C85}" presName="text" presStyleLbl="fgAcc0" presStyleIdx="0" presStyleCnt="2">
        <dgm:presLayoutVars>
          <dgm:chPref val="3"/>
        </dgm:presLayoutVars>
      </dgm:prSet>
      <dgm:spPr/>
    </dgm:pt>
    <dgm:pt modelId="{C2E563AF-A57A-44A1-8973-AD46B17C49F6}" type="pres">
      <dgm:prSet presAssocID="{E244B121-3AF8-4C1E-84AA-58F7C0588C85}" presName="hierChild2" presStyleCnt="0"/>
      <dgm:spPr/>
    </dgm:pt>
    <dgm:pt modelId="{E556100E-81B8-4B98-AE3B-E608A2A844D9}" type="pres">
      <dgm:prSet presAssocID="{D9CDD596-2A46-4C35-B641-3AA272B33363}" presName="hierRoot1" presStyleCnt="0"/>
      <dgm:spPr/>
    </dgm:pt>
    <dgm:pt modelId="{2E451D6B-5535-4FBB-B5E9-F35C6AC2442E}" type="pres">
      <dgm:prSet presAssocID="{D9CDD596-2A46-4C35-B641-3AA272B33363}" presName="composite" presStyleCnt="0"/>
      <dgm:spPr/>
    </dgm:pt>
    <dgm:pt modelId="{EDC3E7FA-FE32-480D-AE7A-CF63C8E2798A}" type="pres">
      <dgm:prSet presAssocID="{D9CDD596-2A46-4C35-B641-3AA272B33363}" presName="background" presStyleLbl="node0" presStyleIdx="1" presStyleCnt="2"/>
      <dgm:spPr/>
    </dgm:pt>
    <dgm:pt modelId="{8230266B-F0FC-4AD2-A8DB-AA8D506B37E5}" type="pres">
      <dgm:prSet presAssocID="{D9CDD596-2A46-4C35-B641-3AA272B33363}" presName="text" presStyleLbl="fgAcc0" presStyleIdx="1" presStyleCnt="2">
        <dgm:presLayoutVars>
          <dgm:chPref val="3"/>
        </dgm:presLayoutVars>
      </dgm:prSet>
      <dgm:spPr/>
    </dgm:pt>
    <dgm:pt modelId="{2DF00005-122A-4C1E-8DA7-9FE76C007418}" type="pres">
      <dgm:prSet presAssocID="{D9CDD596-2A46-4C35-B641-3AA272B33363}" presName="hierChild2" presStyleCnt="0"/>
      <dgm:spPr/>
    </dgm:pt>
  </dgm:ptLst>
  <dgm:cxnLst>
    <dgm:cxn modelId="{7D58DC29-C760-4AE2-ADC1-F8EC75114021}" srcId="{5DA1CF68-3BD6-48BE-9B67-AAF92B6EE382}" destId="{D9CDD596-2A46-4C35-B641-3AA272B33363}" srcOrd="1" destOrd="0" parTransId="{3B9514C7-8697-4F39-8A5C-26EDB95262F9}" sibTransId="{0B3E807F-831E-4AB2-B69F-967D666F0653}"/>
    <dgm:cxn modelId="{630A0B6A-FB2A-4AB1-87A3-7208D2F80FDA}" srcId="{5DA1CF68-3BD6-48BE-9B67-AAF92B6EE382}" destId="{E244B121-3AF8-4C1E-84AA-58F7C0588C85}" srcOrd="0" destOrd="0" parTransId="{8C3D5F6F-DD54-4145-A271-B020BEEF2AA3}" sibTransId="{33114983-B4E3-4737-803F-87D956845F04}"/>
    <dgm:cxn modelId="{8EB47D55-BBF0-487B-80C4-537CDF67EBB1}" type="presOf" srcId="{D9CDD596-2A46-4C35-B641-3AA272B33363}" destId="{8230266B-F0FC-4AD2-A8DB-AA8D506B37E5}" srcOrd="0" destOrd="0" presId="urn:microsoft.com/office/officeart/2005/8/layout/hierarchy1"/>
    <dgm:cxn modelId="{B9E06B58-48E6-42D5-8C0D-DD55CDD2D6EE}" type="presOf" srcId="{5DA1CF68-3BD6-48BE-9B67-AAF92B6EE382}" destId="{76273ED0-8126-48C1-A829-66C86964DE72}" srcOrd="0" destOrd="0" presId="urn:microsoft.com/office/officeart/2005/8/layout/hierarchy1"/>
    <dgm:cxn modelId="{A2AE0EB8-8B55-4480-80E3-97A4457BE419}" type="presOf" srcId="{E244B121-3AF8-4C1E-84AA-58F7C0588C85}" destId="{3CE5A284-0F5C-4928-B3CB-5BF2EE146E5A}" srcOrd="0" destOrd="0" presId="urn:microsoft.com/office/officeart/2005/8/layout/hierarchy1"/>
    <dgm:cxn modelId="{8387BD15-D412-46FD-9B7C-C35D168689A6}" type="presParOf" srcId="{76273ED0-8126-48C1-A829-66C86964DE72}" destId="{EE044A5F-BB6E-4524-9224-62B80D19883C}" srcOrd="0" destOrd="0" presId="urn:microsoft.com/office/officeart/2005/8/layout/hierarchy1"/>
    <dgm:cxn modelId="{BC971BFC-32B1-4375-976C-B44E5AEE3AD4}" type="presParOf" srcId="{EE044A5F-BB6E-4524-9224-62B80D19883C}" destId="{189A2A30-3676-4002-BAEA-F67D2ADC4C0C}" srcOrd="0" destOrd="0" presId="urn:microsoft.com/office/officeart/2005/8/layout/hierarchy1"/>
    <dgm:cxn modelId="{6ADA13E7-EBA8-4968-913C-071137EFC9FB}" type="presParOf" srcId="{189A2A30-3676-4002-BAEA-F67D2ADC4C0C}" destId="{4C32F934-5A00-432F-B27B-554F497F3F39}" srcOrd="0" destOrd="0" presId="urn:microsoft.com/office/officeart/2005/8/layout/hierarchy1"/>
    <dgm:cxn modelId="{DC93BB1F-DA97-4B8E-826E-7EBBAFCBD9C2}" type="presParOf" srcId="{189A2A30-3676-4002-BAEA-F67D2ADC4C0C}" destId="{3CE5A284-0F5C-4928-B3CB-5BF2EE146E5A}" srcOrd="1" destOrd="0" presId="urn:microsoft.com/office/officeart/2005/8/layout/hierarchy1"/>
    <dgm:cxn modelId="{E9E77676-36AE-440B-A98C-F71DF3E6F3C9}" type="presParOf" srcId="{EE044A5F-BB6E-4524-9224-62B80D19883C}" destId="{C2E563AF-A57A-44A1-8973-AD46B17C49F6}" srcOrd="1" destOrd="0" presId="urn:microsoft.com/office/officeart/2005/8/layout/hierarchy1"/>
    <dgm:cxn modelId="{583746C4-F24D-41CB-98D4-3185EAED5C02}" type="presParOf" srcId="{76273ED0-8126-48C1-A829-66C86964DE72}" destId="{E556100E-81B8-4B98-AE3B-E608A2A844D9}" srcOrd="1" destOrd="0" presId="urn:microsoft.com/office/officeart/2005/8/layout/hierarchy1"/>
    <dgm:cxn modelId="{222BB352-2332-410E-B4CA-3042D1B51ACD}" type="presParOf" srcId="{E556100E-81B8-4B98-AE3B-E608A2A844D9}" destId="{2E451D6B-5535-4FBB-B5E9-F35C6AC2442E}" srcOrd="0" destOrd="0" presId="urn:microsoft.com/office/officeart/2005/8/layout/hierarchy1"/>
    <dgm:cxn modelId="{63D8236B-E77A-474E-BD70-996DF92285F5}" type="presParOf" srcId="{2E451D6B-5535-4FBB-B5E9-F35C6AC2442E}" destId="{EDC3E7FA-FE32-480D-AE7A-CF63C8E2798A}" srcOrd="0" destOrd="0" presId="urn:microsoft.com/office/officeart/2005/8/layout/hierarchy1"/>
    <dgm:cxn modelId="{56E237A3-2CFD-41C3-9D7E-B3E08B9B009D}" type="presParOf" srcId="{2E451D6B-5535-4FBB-B5E9-F35C6AC2442E}" destId="{8230266B-F0FC-4AD2-A8DB-AA8D506B37E5}" srcOrd="1" destOrd="0" presId="urn:microsoft.com/office/officeart/2005/8/layout/hierarchy1"/>
    <dgm:cxn modelId="{F9892B03-89D5-462F-9122-D8BBA1599F3C}" type="presParOf" srcId="{E556100E-81B8-4B98-AE3B-E608A2A844D9}" destId="{2DF00005-122A-4C1E-8DA7-9FE76C007418}"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5DA6D4-34E1-4CC2-9F0C-5B7FB4E63924}">
      <dsp:nvSpPr>
        <dsp:cNvPr id="0" name=""/>
        <dsp:cNvSpPr/>
      </dsp:nvSpPr>
      <dsp:spPr>
        <a:xfrm>
          <a:off x="0" y="832957"/>
          <a:ext cx="2828924" cy="1796367"/>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1FB758F6-D5B5-459D-999A-126B6FF558A8}">
      <dsp:nvSpPr>
        <dsp:cNvPr id="0" name=""/>
        <dsp:cNvSpPr/>
      </dsp:nvSpPr>
      <dsp:spPr>
        <a:xfrm>
          <a:off x="314325" y="1131566"/>
          <a:ext cx="2828924" cy="1796367"/>
        </a:xfrm>
        <a:prstGeom prst="roundRect">
          <a:avLst>
            <a:gd name="adj" fmla="val 10000"/>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marL="0" lvl="0" indent="0" algn="ctr" defTabSz="1555750">
            <a:lnSpc>
              <a:spcPct val="90000"/>
            </a:lnSpc>
            <a:spcBef>
              <a:spcPct val="0"/>
            </a:spcBef>
            <a:spcAft>
              <a:spcPct val="35000"/>
            </a:spcAft>
            <a:buNone/>
          </a:pPr>
          <a:r>
            <a:rPr lang="uk-UA" sz="3500" kern="1200"/>
            <a:t>національна</a:t>
          </a:r>
          <a:endParaRPr lang="en-US" sz="3500" kern="1200"/>
        </a:p>
      </dsp:txBody>
      <dsp:txXfrm>
        <a:off x="366939" y="1184180"/>
        <a:ext cx="2723696" cy="1691139"/>
      </dsp:txXfrm>
    </dsp:sp>
    <dsp:sp modelId="{8ADE29EA-39CE-463E-AF45-0191C3A5C130}">
      <dsp:nvSpPr>
        <dsp:cNvPr id="0" name=""/>
        <dsp:cNvSpPr/>
      </dsp:nvSpPr>
      <dsp:spPr>
        <a:xfrm>
          <a:off x="3457574" y="832957"/>
          <a:ext cx="2828924" cy="1796367"/>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846C0F24-6E88-49AC-8880-EE15B0C8DCBC}">
      <dsp:nvSpPr>
        <dsp:cNvPr id="0" name=""/>
        <dsp:cNvSpPr/>
      </dsp:nvSpPr>
      <dsp:spPr>
        <a:xfrm>
          <a:off x="3771899" y="1131566"/>
          <a:ext cx="2828924" cy="1796367"/>
        </a:xfrm>
        <a:prstGeom prst="roundRect">
          <a:avLst>
            <a:gd name="adj" fmla="val 10000"/>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marL="0" lvl="0" indent="0" algn="ctr" defTabSz="1555750">
            <a:lnSpc>
              <a:spcPct val="90000"/>
            </a:lnSpc>
            <a:spcBef>
              <a:spcPct val="0"/>
            </a:spcBef>
            <a:spcAft>
              <a:spcPct val="35000"/>
            </a:spcAft>
            <a:buNone/>
          </a:pPr>
          <a:r>
            <a:rPr lang="uk-UA" sz="3500" kern="1200"/>
            <a:t>регіональна </a:t>
          </a:r>
          <a:endParaRPr lang="en-US" sz="3500" kern="1200"/>
        </a:p>
      </dsp:txBody>
      <dsp:txXfrm>
        <a:off x="3824513" y="1184180"/>
        <a:ext cx="2723696" cy="1691139"/>
      </dsp:txXfrm>
    </dsp:sp>
    <dsp:sp modelId="{5ED3F4EF-FF5B-4B7D-82C3-81B2F6E64B6F}">
      <dsp:nvSpPr>
        <dsp:cNvPr id="0" name=""/>
        <dsp:cNvSpPr/>
      </dsp:nvSpPr>
      <dsp:spPr>
        <a:xfrm>
          <a:off x="6915149" y="832957"/>
          <a:ext cx="2828924" cy="1796367"/>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9630A312-95E4-4950-AE94-1778528003DD}">
      <dsp:nvSpPr>
        <dsp:cNvPr id="0" name=""/>
        <dsp:cNvSpPr/>
      </dsp:nvSpPr>
      <dsp:spPr>
        <a:xfrm>
          <a:off x="7229475" y="1131566"/>
          <a:ext cx="2828924" cy="1796367"/>
        </a:xfrm>
        <a:prstGeom prst="roundRect">
          <a:avLst>
            <a:gd name="adj" fmla="val 10000"/>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marL="0" lvl="0" indent="0" algn="ctr" defTabSz="1555750">
            <a:lnSpc>
              <a:spcPct val="90000"/>
            </a:lnSpc>
            <a:spcBef>
              <a:spcPct val="0"/>
            </a:spcBef>
            <a:spcAft>
              <a:spcPct val="35000"/>
            </a:spcAft>
            <a:buNone/>
          </a:pPr>
          <a:r>
            <a:rPr lang="uk-UA" sz="3500" kern="1200"/>
            <a:t>світова (глобальна)</a:t>
          </a:r>
          <a:endParaRPr lang="en-US" sz="3500" kern="1200"/>
        </a:p>
      </dsp:txBody>
      <dsp:txXfrm>
        <a:off x="7282089" y="1184180"/>
        <a:ext cx="2723696" cy="16911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32F934-5A00-432F-B27B-554F497F3F39}">
      <dsp:nvSpPr>
        <dsp:cNvPr id="0" name=""/>
        <dsp:cNvSpPr/>
      </dsp:nvSpPr>
      <dsp:spPr>
        <a:xfrm>
          <a:off x="1227" y="284662"/>
          <a:ext cx="4309690" cy="2736653"/>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3CE5A284-0F5C-4928-B3CB-5BF2EE146E5A}">
      <dsp:nvSpPr>
        <dsp:cNvPr id="0" name=""/>
        <dsp:cNvSpPr/>
      </dsp:nvSpPr>
      <dsp:spPr>
        <a:xfrm>
          <a:off x="480082" y="739574"/>
          <a:ext cx="4309690" cy="2736653"/>
        </a:xfrm>
        <a:prstGeom prst="roundRect">
          <a:avLst>
            <a:gd name="adj" fmla="val 10000"/>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uk-UA" sz="3100" b="1" i="1" kern="1200"/>
            <a:t>у широкому розумінні</a:t>
          </a:r>
          <a:r>
            <a:rPr lang="uk-UA" sz="3100" b="1" kern="1200"/>
            <a:t> — будь-який товар, здатний виконувати функцію засобу обміну. </a:t>
          </a:r>
          <a:endParaRPr lang="en-US" sz="3100" kern="1200"/>
        </a:p>
      </dsp:txBody>
      <dsp:txXfrm>
        <a:off x="560236" y="819728"/>
        <a:ext cx="4149382" cy="2576345"/>
      </dsp:txXfrm>
    </dsp:sp>
    <dsp:sp modelId="{EDC3E7FA-FE32-480D-AE7A-CF63C8E2798A}">
      <dsp:nvSpPr>
        <dsp:cNvPr id="0" name=""/>
        <dsp:cNvSpPr/>
      </dsp:nvSpPr>
      <dsp:spPr>
        <a:xfrm>
          <a:off x="5268627" y="284662"/>
          <a:ext cx="4309690" cy="2736653"/>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8230266B-F0FC-4AD2-A8DB-AA8D506B37E5}">
      <dsp:nvSpPr>
        <dsp:cNvPr id="0" name=""/>
        <dsp:cNvSpPr/>
      </dsp:nvSpPr>
      <dsp:spPr>
        <a:xfrm>
          <a:off x="5747481" y="739574"/>
          <a:ext cx="4309690" cy="2736653"/>
        </a:xfrm>
        <a:prstGeom prst="roundRect">
          <a:avLst>
            <a:gd name="adj" fmla="val 10000"/>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uk-UA" sz="3100" b="1" i="1" kern="1200"/>
            <a:t>у вузькому</a:t>
          </a:r>
          <a:r>
            <a:rPr lang="uk-UA" sz="3100" b="1" kern="1200"/>
            <a:t> — готівкова частка грошової маси, що циркулює у формі грошових банкнот і монет.</a:t>
          </a:r>
          <a:endParaRPr lang="en-US" sz="3100" kern="1200"/>
        </a:p>
      </dsp:txBody>
      <dsp:txXfrm>
        <a:off x="5827635" y="819728"/>
        <a:ext cx="4149382" cy="257634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Дата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7C3A6063-FE88-4471-A1E4-CE832DBDE61E}" type="datetime1">
              <a:rPr lang="ru-RU" smtClean="0"/>
              <a:t>10.04.2025</a:t>
            </a:fld>
            <a:endParaRPr lang="en-US" dirty="0"/>
          </a:p>
        </p:txBody>
      </p:sp>
      <p:sp>
        <p:nvSpPr>
          <p:cNvPr id="4" name="Нижний колонтитул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5" name="Номер слайда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ED92CB86-0DB9-4A70-B1CF-B23508471F6B}" type="slidenum">
              <a:rPr lang="en-US" smtClean="0"/>
              <a:t>‹№›</a:t>
            </a:fld>
            <a:endParaRPr lang="en-US"/>
          </a:p>
        </p:txBody>
      </p:sp>
    </p:spTree>
    <p:extLst>
      <p:ext uri="{BB962C8B-B14F-4D97-AF65-F5344CB8AC3E}">
        <p14:creationId xmlns:p14="http://schemas.microsoft.com/office/powerpoint/2010/main" val="663557642"/>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BEB2699C-0187-4037-BE25-6D32FB82EABA}" type="datetime1">
              <a:rPr lang="ru-RU" smtClean="0"/>
              <a:t>10.04.2025</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ru"/>
              <a:t>Щелкните, чтобы изменить стили текста образца слайда</a:t>
            </a:r>
            <a:endParaRPr lang="en-US"/>
          </a:p>
          <a:p>
            <a:pPr lvl="1" rtl="0"/>
            <a:r>
              <a:rPr lang="ru"/>
              <a:t>Второй уровень</a:t>
            </a:r>
          </a:p>
          <a:p>
            <a:pPr lvl="2" rtl="0"/>
            <a:r>
              <a:rPr lang="ru"/>
              <a:t>Третий уровень</a:t>
            </a:r>
          </a:p>
          <a:p>
            <a:pPr lvl="3" rtl="0"/>
            <a:r>
              <a:rPr lang="ru"/>
              <a:t>Четвертый уровень</a:t>
            </a:r>
          </a:p>
          <a:p>
            <a:pPr lvl="4" rtl="0"/>
            <a:r>
              <a:rPr lang="ru"/>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C2B151B-D7D1-48E5-8230-5AADBC794F88}" type="slidenum">
              <a:rPr lang="en-US" smtClean="0"/>
              <a:t>‹№›</a:t>
            </a:fld>
            <a:endParaRPr lang="en-US"/>
          </a:p>
        </p:txBody>
      </p:sp>
    </p:spTree>
    <p:extLst>
      <p:ext uri="{BB962C8B-B14F-4D97-AF65-F5344CB8AC3E}">
        <p14:creationId xmlns:p14="http://schemas.microsoft.com/office/powerpoint/2010/main" val="313859278"/>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ик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ctrTitle"/>
          </p:nvPr>
        </p:nvSpPr>
        <p:spPr>
          <a:xfrm>
            <a:off x="1097280" y="758952"/>
            <a:ext cx="10058400" cy="3566160"/>
          </a:xfrm>
        </p:spPr>
        <p:txBody>
          <a:bodyPr rtlCol="0" anchor="b">
            <a:normAutofit/>
          </a:bodyPr>
          <a:lstStyle>
            <a:lvl1pPr algn="l">
              <a:lnSpc>
                <a:spcPct val="90000"/>
              </a:lnSpc>
              <a:defRPr sz="8000" spc="-50" baseline="0">
                <a:solidFill>
                  <a:schemeClr val="tx1">
                    <a:lumMod val="85000"/>
                    <a:lumOff val="15000"/>
                  </a:schemeClr>
                </a:solidFill>
              </a:defRPr>
            </a:lvl1pPr>
          </a:lstStyle>
          <a:p>
            <a:pPr rtl="0"/>
            <a:r>
              <a:rPr lang="ru-RU"/>
              <a:t>Образец заголовка</a:t>
            </a:r>
            <a:endParaRPr lang="en-US" dirty="0"/>
          </a:p>
        </p:txBody>
      </p:sp>
      <p:sp>
        <p:nvSpPr>
          <p:cNvPr id="3" name="Подзаголовок 2"/>
          <p:cNvSpPr>
            <a:spLocks noGrp="1"/>
          </p:cNvSpPr>
          <p:nvPr>
            <p:ph type="subTitle" idx="1"/>
          </p:nvPr>
        </p:nvSpPr>
        <p:spPr>
          <a:xfrm>
            <a:off x="1100051" y="4645152"/>
            <a:ext cx="10058400" cy="1143000"/>
          </a:xfrm>
        </p:spPr>
        <p:txBody>
          <a:bodyPr lIns="91440" rIns="91440" rtlCol="0">
            <a:normAutofit/>
          </a:bodyPr>
          <a:lstStyle>
            <a:lvl1pPr marL="0" indent="0" algn="l">
              <a:buNone/>
              <a:defRPr sz="2400" cap="all" spc="200" baseline="0">
                <a:solidFill>
                  <a:schemeClr val="tx1"/>
                </a:solidFill>
                <a:latin typeface="+mn-lt"/>
                <a:cs typeface="FreesiaUPC" panose="020B0502040204020203" pitchFamily="34" charset="-34"/>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ru-RU"/>
              <a:t>Образец подзаголовка</a:t>
            </a:r>
            <a:endParaRPr lang="en-US" dirty="0"/>
          </a:p>
        </p:txBody>
      </p:sp>
      <p:cxnSp>
        <p:nvCxnSpPr>
          <p:cNvPr id="9" name="Прямая соединительная линия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Дата 3">
            <a:extLst>
              <a:ext uri="{FF2B5EF4-FFF2-40B4-BE49-F238E27FC236}">
                <a16:creationId xmlns:a16="http://schemas.microsoft.com/office/drawing/2014/main" id="{9925CCF1-92C0-4AF3-BFAF-4921631915AB}"/>
              </a:ext>
            </a:extLst>
          </p:cNvPr>
          <p:cNvSpPr>
            <a:spLocks noGrp="1"/>
          </p:cNvSpPr>
          <p:nvPr>
            <p:ph type="dt" sz="half" idx="10"/>
          </p:nvPr>
        </p:nvSpPr>
        <p:spPr/>
        <p:txBody>
          <a:bodyPr rtlCol="0"/>
          <a:lstStyle/>
          <a:p>
            <a:pPr rtl="0"/>
            <a:fld id="{E4483CCE-460A-4C5C-988C-786F5AB8C1AF}" type="datetime1">
              <a:rPr lang="ru-RU" smtClean="0"/>
              <a:t>10.04.2025</a:t>
            </a:fld>
            <a:endParaRPr lang="en-US" dirty="0"/>
          </a:p>
        </p:txBody>
      </p:sp>
      <p:sp>
        <p:nvSpPr>
          <p:cNvPr id="5" name="Нижний колонтитул 4">
            <a:extLst>
              <a:ext uri="{FF2B5EF4-FFF2-40B4-BE49-F238E27FC236}">
                <a16:creationId xmlns:a16="http://schemas.microsoft.com/office/drawing/2014/main" id="{051A78A9-3DFF-4937-A9F2-5D8CF495F367}"/>
              </a:ext>
            </a:extLst>
          </p:cNvPr>
          <p:cNvSpPr>
            <a:spLocks noGrp="1"/>
          </p:cNvSpPr>
          <p:nvPr>
            <p:ph type="ftr" sz="quarter" idx="11"/>
          </p:nvPr>
        </p:nvSpPr>
        <p:spPr/>
        <p:txBody>
          <a:bodyPr rtlCol="0"/>
          <a:lstStyle/>
          <a:p>
            <a:pPr rtl="0"/>
            <a:endParaRPr lang="en-US" dirty="0"/>
          </a:p>
        </p:txBody>
      </p:sp>
      <p:sp>
        <p:nvSpPr>
          <p:cNvPr id="6" name="Номер слайда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4258331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p>
            <a:pPr rtl="0"/>
            <a:r>
              <a:rPr lang="ru-RU"/>
              <a:t>Образец заголовка</a:t>
            </a:r>
            <a:endParaRPr lang="en-US" dirty="0"/>
          </a:p>
        </p:txBody>
      </p:sp>
      <p:sp>
        <p:nvSpPr>
          <p:cNvPr id="3" name="Вертикальный текст 2"/>
          <p:cNvSpPr>
            <a:spLocks noGrp="1"/>
          </p:cNvSpPr>
          <p:nvPr>
            <p:ph type="body" orient="vert" idx="1"/>
          </p:nvPr>
        </p:nvSpPr>
        <p:spPr/>
        <p:txBody>
          <a:bodyPr vert="eaVert" lIns="45720" tIns="0" rIns="45720" bIns="0" rtlCol="0"/>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7" name="Дата 6">
            <a:extLst>
              <a:ext uri="{FF2B5EF4-FFF2-40B4-BE49-F238E27FC236}">
                <a16:creationId xmlns:a16="http://schemas.microsoft.com/office/drawing/2014/main" id="{7D5506EE-1026-4F35-9ACC-BD05BE0F9B36}"/>
              </a:ext>
            </a:extLst>
          </p:cNvPr>
          <p:cNvSpPr>
            <a:spLocks noGrp="1"/>
          </p:cNvSpPr>
          <p:nvPr>
            <p:ph type="dt" sz="half" idx="10"/>
          </p:nvPr>
        </p:nvSpPr>
        <p:spPr/>
        <p:txBody>
          <a:bodyPr rtlCol="0"/>
          <a:lstStyle/>
          <a:p>
            <a:pPr rtl="0"/>
            <a:fld id="{A7FCFBF7-A603-45BB-8F09-8290D36402AD}" type="datetime1">
              <a:rPr lang="ru-RU" smtClean="0"/>
              <a:t>10.04.2025</a:t>
            </a:fld>
            <a:endParaRPr lang="en-US" dirty="0"/>
          </a:p>
        </p:txBody>
      </p:sp>
      <p:sp>
        <p:nvSpPr>
          <p:cNvPr id="8" name="Нижний колонтитул 7">
            <a:extLst>
              <a:ext uri="{FF2B5EF4-FFF2-40B4-BE49-F238E27FC236}">
                <a16:creationId xmlns:a16="http://schemas.microsoft.com/office/drawing/2014/main" id="{B7696E5F-8D95-4450-AE52-5438E6EDE2BF}"/>
              </a:ext>
            </a:extLst>
          </p:cNvPr>
          <p:cNvSpPr>
            <a:spLocks noGrp="1"/>
          </p:cNvSpPr>
          <p:nvPr>
            <p:ph type="ftr" sz="quarter" idx="11"/>
          </p:nvPr>
        </p:nvSpPr>
        <p:spPr/>
        <p:txBody>
          <a:bodyPr rtlCol="0"/>
          <a:lstStyle/>
          <a:p>
            <a:pPr rtl="0"/>
            <a:endParaRPr lang="en-US" dirty="0"/>
          </a:p>
        </p:txBody>
      </p:sp>
      <p:sp>
        <p:nvSpPr>
          <p:cNvPr id="9" name="Номер слайда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672269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9" name="Прямоугольник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Вертикальный заголовок 1"/>
          <p:cNvSpPr>
            <a:spLocks noGrp="1"/>
          </p:cNvSpPr>
          <p:nvPr>
            <p:ph type="title" orient="vert"/>
          </p:nvPr>
        </p:nvSpPr>
        <p:spPr>
          <a:xfrm>
            <a:off x="8724900" y="412302"/>
            <a:ext cx="2628900" cy="5759898"/>
          </a:xfrm>
        </p:spPr>
        <p:txBody>
          <a:bodyPr vert="eaVert" rtlCol="0"/>
          <a:lstStyle/>
          <a:p>
            <a:pPr rtl="0"/>
            <a:r>
              <a:rPr lang="ru-RU"/>
              <a:t>Образец заголовка</a:t>
            </a:r>
            <a:endParaRPr lang="en-US" dirty="0"/>
          </a:p>
        </p:txBody>
      </p:sp>
      <p:sp>
        <p:nvSpPr>
          <p:cNvPr id="3" name="Вертикальный текст 2"/>
          <p:cNvSpPr>
            <a:spLocks noGrp="1"/>
          </p:cNvSpPr>
          <p:nvPr>
            <p:ph type="body" orient="vert" idx="1"/>
          </p:nvPr>
        </p:nvSpPr>
        <p:spPr>
          <a:xfrm>
            <a:off x="838200" y="412302"/>
            <a:ext cx="7734300" cy="5759898"/>
          </a:xfrm>
        </p:spPr>
        <p:txBody>
          <a:bodyPr vert="eaVert" lIns="45720" tIns="0" rIns="45720" bIns="0" rtlCol="0"/>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7" name="Дата 6">
            <a:extLst>
              <a:ext uri="{FF2B5EF4-FFF2-40B4-BE49-F238E27FC236}">
                <a16:creationId xmlns:a16="http://schemas.microsoft.com/office/drawing/2014/main" id="{AF33D6B0-F070-45C4-A472-19F432BE3932}"/>
              </a:ext>
            </a:extLst>
          </p:cNvPr>
          <p:cNvSpPr>
            <a:spLocks noGrp="1"/>
          </p:cNvSpPr>
          <p:nvPr>
            <p:ph type="dt" sz="half" idx="10"/>
          </p:nvPr>
        </p:nvSpPr>
        <p:spPr/>
        <p:txBody>
          <a:bodyPr rtlCol="0"/>
          <a:lstStyle/>
          <a:p>
            <a:pPr rtl="0"/>
            <a:fld id="{3283C761-8E53-410D-87B3-0842D92E9EDC}" type="datetime1">
              <a:rPr lang="ru-RU" smtClean="0"/>
              <a:t>10.04.2025</a:t>
            </a:fld>
            <a:endParaRPr lang="en-US" dirty="0"/>
          </a:p>
        </p:txBody>
      </p:sp>
      <p:sp>
        <p:nvSpPr>
          <p:cNvPr id="8" name="Нижний колонтитул 7">
            <a:extLst>
              <a:ext uri="{FF2B5EF4-FFF2-40B4-BE49-F238E27FC236}">
                <a16:creationId xmlns:a16="http://schemas.microsoft.com/office/drawing/2014/main" id="{9975399F-DAB2-410D-967F-ED17E6F796E7}"/>
              </a:ext>
            </a:extLst>
          </p:cNvPr>
          <p:cNvSpPr>
            <a:spLocks noGrp="1"/>
          </p:cNvSpPr>
          <p:nvPr>
            <p:ph type="ftr" sz="quarter" idx="11"/>
          </p:nvPr>
        </p:nvSpPr>
        <p:spPr/>
        <p:txBody>
          <a:bodyPr rtlCol="0"/>
          <a:lstStyle/>
          <a:p>
            <a:pPr rtl="0"/>
            <a:endParaRPr lang="en-US" dirty="0"/>
          </a:p>
        </p:txBody>
      </p:sp>
      <p:sp>
        <p:nvSpPr>
          <p:cNvPr id="10" name="Номер слайда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761827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p>
            <a:pPr rtl="0"/>
            <a:r>
              <a:rPr lang="ru-RU"/>
              <a:t>Образец заголовка</a:t>
            </a:r>
            <a:endParaRPr lang="en-US" dirty="0"/>
          </a:p>
        </p:txBody>
      </p:sp>
      <p:sp>
        <p:nvSpPr>
          <p:cNvPr id="3" name="Объект 2"/>
          <p:cNvSpPr>
            <a:spLocks noGrp="1"/>
          </p:cNvSpPr>
          <p:nvPr>
            <p:ph idx="1"/>
          </p:nvPr>
        </p:nvSpPr>
        <p:spPr/>
        <p:txBody>
          <a:bodyPr rtlCol="0"/>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7" name="Дата 6">
            <a:extLst>
              <a:ext uri="{FF2B5EF4-FFF2-40B4-BE49-F238E27FC236}">
                <a16:creationId xmlns:a16="http://schemas.microsoft.com/office/drawing/2014/main" id="{354D8B55-9EA8-4B81-8E84-9B93B0A27559}"/>
              </a:ext>
            </a:extLst>
          </p:cNvPr>
          <p:cNvSpPr>
            <a:spLocks noGrp="1"/>
          </p:cNvSpPr>
          <p:nvPr>
            <p:ph type="dt" sz="half" idx="10"/>
          </p:nvPr>
        </p:nvSpPr>
        <p:spPr/>
        <p:txBody>
          <a:bodyPr rtlCol="0"/>
          <a:lstStyle/>
          <a:p>
            <a:pPr rtl="0"/>
            <a:fld id="{B80ACA80-08F3-44FB-BEE4-6EF2B191E248}" type="datetime1">
              <a:rPr lang="ru-RU" smtClean="0"/>
              <a:t>10.04.2025</a:t>
            </a:fld>
            <a:endParaRPr lang="en-US" dirty="0"/>
          </a:p>
        </p:txBody>
      </p:sp>
      <p:sp>
        <p:nvSpPr>
          <p:cNvPr id="8" name="Нижний колонтитул 7">
            <a:extLst>
              <a:ext uri="{FF2B5EF4-FFF2-40B4-BE49-F238E27FC236}">
                <a16:creationId xmlns:a16="http://schemas.microsoft.com/office/drawing/2014/main" id="{062CA021-2578-47CB-822C-BDDFF7223B28}"/>
              </a:ext>
            </a:extLst>
          </p:cNvPr>
          <p:cNvSpPr>
            <a:spLocks noGrp="1"/>
          </p:cNvSpPr>
          <p:nvPr>
            <p:ph type="ftr" sz="quarter" idx="11"/>
          </p:nvPr>
        </p:nvSpPr>
        <p:spPr/>
        <p:txBody>
          <a:bodyPr rtlCol="0"/>
          <a:lstStyle/>
          <a:p>
            <a:pPr rtl="0"/>
            <a:endParaRPr lang="en-US" dirty="0"/>
          </a:p>
        </p:txBody>
      </p:sp>
      <p:sp>
        <p:nvSpPr>
          <p:cNvPr id="9" name="Номер слайда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892670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10" name="Прямоугольник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p:nvPr>
        </p:nvSpPr>
        <p:spPr>
          <a:xfrm>
            <a:off x="1097280" y="758952"/>
            <a:ext cx="10058400" cy="3566160"/>
          </a:xfrm>
        </p:spPr>
        <p:txBody>
          <a:bodyPr rtlCol="0" anchor="b" anchorCtr="0">
            <a:normAutofit/>
          </a:bodyPr>
          <a:lstStyle>
            <a:lvl1pPr>
              <a:lnSpc>
                <a:spcPct val="90000"/>
              </a:lnSpc>
              <a:defRPr sz="8000" b="0">
                <a:solidFill>
                  <a:schemeClr val="tx1">
                    <a:lumMod val="85000"/>
                    <a:lumOff val="15000"/>
                  </a:schemeClr>
                </a:solidFill>
              </a:defRPr>
            </a:lvl1pPr>
          </a:lstStyle>
          <a:p>
            <a:pPr rtl="0"/>
            <a:r>
              <a:rPr lang="ru-RU"/>
              <a:t>Образец заголовка</a:t>
            </a:r>
            <a:endParaRPr lang="en-US" dirty="0"/>
          </a:p>
        </p:txBody>
      </p:sp>
      <p:sp>
        <p:nvSpPr>
          <p:cNvPr id="3" name="Текст 2"/>
          <p:cNvSpPr>
            <a:spLocks noGrp="1"/>
          </p:cNvSpPr>
          <p:nvPr>
            <p:ph type="body" idx="1"/>
          </p:nvPr>
        </p:nvSpPr>
        <p:spPr>
          <a:xfrm>
            <a:off x="1097280" y="4663440"/>
            <a:ext cx="10058400" cy="1143000"/>
          </a:xfrm>
        </p:spPr>
        <p:txBody>
          <a:bodyPr lIns="91440" rIns="91440" rtlCol="0" anchor="t" anchorCtr="0">
            <a:normAutofit/>
          </a:bodyPr>
          <a:lstStyle>
            <a:lvl1pPr marL="0" indent="0">
              <a:buNone/>
              <a:defRPr sz="2400" cap="all" spc="200" baseline="0">
                <a:solidFill>
                  <a:schemeClr val="tx1"/>
                </a:solidFill>
                <a:latin typeface="Calibri" panose="020F0502020204030204" pitchFamily="34" charset="0"/>
                <a:cs typeface="Calibri" panose="020F050202020403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ru-RU"/>
              <a:t>Образец текста</a:t>
            </a:r>
          </a:p>
        </p:txBody>
      </p:sp>
      <p:cxnSp>
        <p:nvCxnSpPr>
          <p:cNvPr id="9" name="Прямая соединительная линия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Дата 6">
            <a:extLst>
              <a:ext uri="{FF2B5EF4-FFF2-40B4-BE49-F238E27FC236}">
                <a16:creationId xmlns:a16="http://schemas.microsoft.com/office/drawing/2014/main" id="{AAF2E137-EC28-48F8-9198-1F02539029B6}"/>
              </a:ext>
            </a:extLst>
          </p:cNvPr>
          <p:cNvSpPr>
            <a:spLocks noGrp="1"/>
          </p:cNvSpPr>
          <p:nvPr>
            <p:ph type="dt" sz="half" idx="10"/>
          </p:nvPr>
        </p:nvSpPr>
        <p:spPr/>
        <p:txBody>
          <a:bodyPr rtlCol="0"/>
          <a:lstStyle/>
          <a:p>
            <a:pPr rtl="0"/>
            <a:fld id="{863F6FD8-E028-4237-8217-580D944FD1B5}" type="datetime1">
              <a:rPr lang="ru-RU" smtClean="0"/>
              <a:t>10.04.2025</a:t>
            </a:fld>
            <a:endParaRPr lang="en-US" dirty="0"/>
          </a:p>
        </p:txBody>
      </p:sp>
      <p:sp>
        <p:nvSpPr>
          <p:cNvPr id="8" name="Нижний колонтитул 7">
            <a:extLst>
              <a:ext uri="{FF2B5EF4-FFF2-40B4-BE49-F238E27FC236}">
                <a16:creationId xmlns:a16="http://schemas.microsoft.com/office/drawing/2014/main" id="{189422CD-6F62-4DD6-89EF-07A60B42D219}"/>
              </a:ext>
            </a:extLst>
          </p:cNvPr>
          <p:cNvSpPr>
            <a:spLocks noGrp="1"/>
          </p:cNvSpPr>
          <p:nvPr>
            <p:ph type="ftr" sz="quarter" idx="11"/>
          </p:nvPr>
        </p:nvSpPr>
        <p:spPr/>
        <p:txBody>
          <a:bodyPr rtlCol="0"/>
          <a:lstStyle/>
          <a:p>
            <a:pPr rtl="0"/>
            <a:endParaRPr lang="en-US" dirty="0"/>
          </a:p>
        </p:txBody>
      </p:sp>
      <p:sp>
        <p:nvSpPr>
          <p:cNvPr id="11" name="Номер слайда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304162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Заголовок 7"/>
          <p:cNvSpPr>
            <a:spLocks noGrp="1"/>
          </p:cNvSpPr>
          <p:nvPr>
            <p:ph type="title"/>
          </p:nvPr>
        </p:nvSpPr>
        <p:spPr>
          <a:xfrm>
            <a:off x="1097280" y="286603"/>
            <a:ext cx="10058400" cy="1450757"/>
          </a:xfrm>
        </p:spPr>
        <p:txBody>
          <a:bodyPr rtlCol="0"/>
          <a:lstStyle/>
          <a:p>
            <a:pPr rtl="0"/>
            <a:r>
              <a:rPr lang="ru-RU"/>
              <a:t>Образец заголовка</a:t>
            </a:r>
            <a:endParaRPr lang="en-US" dirty="0"/>
          </a:p>
        </p:txBody>
      </p:sp>
      <p:sp>
        <p:nvSpPr>
          <p:cNvPr id="3" name="Объект 2"/>
          <p:cNvSpPr>
            <a:spLocks noGrp="1"/>
          </p:cNvSpPr>
          <p:nvPr>
            <p:ph sz="half" idx="1"/>
          </p:nvPr>
        </p:nvSpPr>
        <p:spPr>
          <a:xfrm>
            <a:off x="1097280" y="2120900"/>
            <a:ext cx="4639736" cy="3748193"/>
          </a:xfrm>
        </p:spPr>
        <p:txBody>
          <a:bodyPr rtlCol="0"/>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4" name="Объект 3"/>
          <p:cNvSpPr>
            <a:spLocks noGrp="1"/>
          </p:cNvSpPr>
          <p:nvPr>
            <p:ph sz="half" idx="2"/>
          </p:nvPr>
        </p:nvSpPr>
        <p:spPr>
          <a:xfrm>
            <a:off x="6515944" y="2120900"/>
            <a:ext cx="4639736" cy="3748194"/>
          </a:xfrm>
        </p:spPr>
        <p:txBody>
          <a:bodyPr rtlCol="0"/>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2" name="Дата 1">
            <a:extLst>
              <a:ext uri="{FF2B5EF4-FFF2-40B4-BE49-F238E27FC236}">
                <a16:creationId xmlns:a16="http://schemas.microsoft.com/office/drawing/2014/main" id="{5782D47D-B0DC-4C40-BCC6-BBBA32584A38}"/>
              </a:ext>
            </a:extLst>
          </p:cNvPr>
          <p:cNvSpPr>
            <a:spLocks noGrp="1"/>
          </p:cNvSpPr>
          <p:nvPr>
            <p:ph type="dt" sz="half" idx="10"/>
          </p:nvPr>
        </p:nvSpPr>
        <p:spPr/>
        <p:txBody>
          <a:bodyPr rtlCol="0"/>
          <a:lstStyle/>
          <a:p>
            <a:pPr rtl="0"/>
            <a:fld id="{DD5FFEF6-C09B-4464-8D61-D2EBAAFF5CFE}" type="datetime1">
              <a:rPr lang="ru-RU" smtClean="0"/>
              <a:t>10.04.2025</a:t>
            </a:fld>
            <a:endParaRPr lang="en-US" dirty="0"/>
          </a:p>
        </p:txBody>
      </p:sp>
      <p:sp>
        <p:nvSpPr>
          <p:cNvPr id="9" name="Нижний колонтитул 8">
            <a:extLst>
              <a:ext uri="{FF2B5EF4-FFF2-40B4-BE49-F238E27FC236}">
                <a16:creationId xmlns:a16="http://schemas.microsoft.com/office/drawing/2014/main" id="{4690D34E-7EBD-44B2-83CA-4C126A18D7EF}"/>
              </a:ext>
            </a:extLst>
          </p:cNvPr>
          <p:cNvSpPr>
            <a:spLocks noGrp="1"/>
          </p:cNvSpPr>
          <p:nvPr>
            <p:ph type="ftr" sz="quarter" idx="11"/>
          </p:nvPr>
        </p:nvSpPr>
        <p:spPr/>
        <p:txBody>
          <a:bodyPr rtlCol="0"/>
          <a:lstStyle/>
          <a:p>
            <a:pPr rtl="0"/>
            <a:endParaRPr lang="en-US" dirty="0"/>
          </a:p>
        </p:txBody>
      </p:sp>
      <p:sp>
        <p:nvSpPr>
          <p:cNvPr id="10" name="Номер слайда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4256663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Заголовок 9"/>
          <p:cNvSpPr>
            <a:spLocks noGrp="1"/>
          </p:cNvSpPr>
          <p:nvPr>
            <p:ph type="title"/>
          </p:nvPr>
        </p:nvSpPr>
        <p:spPr>
          <a:xfrm>
            <a:off x="1097280" y="286603"/>
            <a:ext cx="10058400" cy="1450757"/>
          </a:xfrm>
        </p:spPr>
        <p:txBody>
          <a:bodyPr rtlCol="0"/>
          <a:lstStyle/>
          <a:p>
            <a:pPr rtl="0"/>
            <a:r>
              <a:rPr lang="ru-RU"/>
              <a:t>Образец заголовка</a:t>
            </a:r>
            <a:endParaRPr lang="en-US" dirty="0"/>
          </a:p>
        </p:txBody>
      </p:sp>
      <p:sp>
        <p:nvSpPr>
          <p:cNvPr id="3" name="Текст 2"/>
          <p:cNvSpPr>
            <a:spLocks noGrp="1"/>
          </p:cNvSpPr>
          <p:nvPr>
            <p:ph type="body" idx="1"/>
          </p:nvPr>
        </p:nvSpPr>
        <p:spPr>
          <a:xfrm>
            <a:off x="1097280" y="2057400"/>
            <a:ext cx="4639736" cy="736282"/>
          </a:xfrm>
        </p:spPr>
        <p:txBody>
          <a:bodyPr lIns="91440" rIns="91440" rtlCol="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a:t>Образец текста</a:t>
            </a:r>
          </a:p>
        </p:txBody>
      </p:sp>
      <p:sp>
        <p:nvSpPr>
          <p:cNvPr id="4" name="Объект 3"/>
          <p:cNvSpPr>
            <a:spLocks noGrp="1"/>
          </p:cNvSpPr>
          <p:nvPr>
            <p:ph sz="half" idx="2"/>
          </p:nvPr>
        </p:nvSpPr>
        <p:spPr>
          <a:xfrm>
            <a:off x="1097280" y="2958274"/>
            <a:ext cx="4639736" cy="2910821"/>
          </a:xfrm>
        </p:spPr>
        <p:txBody>
          <a:bodyPr rtlCol="0"/>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5" name="Текст 4"/>
          <p:cNvSpPr>
            <a:spLocks noGrp="1"/>
          </p:cNvSpPr>
          <p:nvPr>
            <p:ph type="body" sz="quarter" idx="3"/>
          </p:nvPr>
        </p:nvSpPr>
        <p:spPr>
          <a:xfrm>
            <a:off x="6515944" y="2057400"/>
            <a:ext cx="4639736" cy="736282"/>
          </a:xfrm>
        </p:spPr>
        <p:txBody>
          <a:bodyPr lIns="91440" rIns="91440" rtlCol="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a:t>Образец текста</a:t>
            </a:r>
          </a:p>
        </p:txBody>
      </p:sp>
      <p:sp>
        <p:nvSpPr>
          <p:cNvPr id="6" name="Объект 5"/>
          <p:cNvSpPr>
            <a:spLocks noGrp="1"/>
          </p:cNvSpPr>
          <p:nvPr>
            <p:ph sz="quarter" idx="4"/>
          </p:nvPr>
        </p:nvSpPr>
        <p:spPr>
          <a:xfrm>
            <a:off x="6515944" y="2958273"/>
            <a:ext cx="4639736" cy="2910821"/>
          </a:xfrm>
        </p:spPr>
        <p:txBody>
          <a:bodyPr rtlCol="0"/>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2" name="Дата 1">
            <a:extLst>
              <a:ext uri="{FF2B5EF4-FFF2-40B4-BE49-F238E27FC236}">
                <a16:creationId xmlns:a16="http://schemas.microsoft.com/office/drawing/2014/main" id="{8AF8A515-AA94-45D1-9223-5C2272618D85}"/>
              </a:ext>
            </a:extLst>
          </p:cNvPr>
          <p:cNvSpPr>
            <a:spLocks noGrp="1"/>
          </p:cNvSpPr>
          <p:nvPr>
            <p:ph type="dt" sz="half" idx="10"/>
          </p:nvPr>
        </p:nvSpPr>
        <p:spPr/>
        <p:txBody>
          <a:bodyPr rtlCol="0"/>
          <a:lstStyle/>
          <a:p>
            <a:pPr rtl="0"/>
            <a:fld id="{C01561F5-3834-4AD8-ABA4-B0802F37503C}" type="datetime1">
              <a:rPr lang="ru-RU" smtClean="0"/>
              <a:t>10.04.2025</a:t>
            </a:fld>
            <a:endParaRPr lang="en-US" dirty="0"/>
          </a:p>
        </p:txBody>
      </p:sp>
      <p:sp>
        <p:nvSpPr>
          <p:cNvPr id="11" name="Нижний колонтитул 10">
            <a:extLst>
              <a:ext uri="{FF2B5EF4-FFF2-40B4-BE49-F238E27FC236}">
                <a16:creationId xmlns:a16="http://schemas.microsoft.com/office/drawing/2014/main" id="{D052F5BC-98E0-4D60-AD67-9547738B7DD4}"/>
              </a:ext>
            </a:extLst>
          </p:cNvPr>
          <p:cNvSpPr>
            <a:spLocks noGrp="1"/>
          </p:cNvSpPr>
          <p:nvPr>
            <p:ph type="ftr" sz="quarter" idx="11"/>
          </p:nvPr>
        </p:nvSpPr>
        <p:spPr/>
        <p:txBody>
          <a:bodyPr rtlCol="0"/>
          <a:lstStyle/>
          <a:p>
            <a:pPr rtl="0"/>
            <a:endParaRPr lang="en-US" dirty="0"/>
          </a:p>
        </p:txBody>
      </p:sp>
      <p:sp>
        <p:nvSpPr>
          <p:cNvPr id="12" name="Номер слайда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068194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p>
            <a:pPr rtl="0"/>
            <a:r>
              <a:rPr lang="ru-RU"/>
              <a:t>Образец заголовка</a:t>
            </a:r>
            <a:endParaRPr lang="en-US" dirty="0"/>
          </a:p>
        </p:txBody>
      </p:sp>
      <p:sp>
        <p:nvSpPr>
          <p:cNvPr id="6" name="Дата 5">
            <a:extLst>
              <a:ext uri="{FF2B5EF4-FFF2-40B4-BE49-F238E27FC236}">
                <a16:creationId xmlns:a16="http://schemas.microsoft.com/office/drawing/2014/main" id="{7392073F-158F-44A3-8913-917AFFC1BC20}"/>
              </a:ext>
            </a:extLst>
          </p:cNvPr>
          <p:cNvSpPr>
            <a:spLocks noGrp="1"/>
          </p:cNvSpPr>
          <p:nvPr>
            <p:ph type="dt" sz="half" idx="10"/>
          </p:nvPr>
        </p:nvSpPr>
        <p:spPr/>
        <p:txBody>
          <a:bodyPr rtlCol="0"/>
          <a:lstStyle/>
          <a:p>
            <a:pPr rtl="0"/>
            <a:fld id="{53846D37-1B56-47B3-9A98-836ACFC655C9}" type="datetime1">
              <a:rPr lang="ru-RU" smtClean="0"/>
              <a:t>10.04.2025</a:t>
            </a:fld>
            <a:endParaRPr lang="en-US" dirty="0"/>
          </a:p>
        </p:txBody>
      </p:sp>
      <p:sp>
        <p:nvSpPr>
          <p:cNvPr id="7" name="Нижний колонтитул 6">
            <a:extLst>
              <a:ext uri="{FF2B5EF4-FFF2-40B4-BE49-F238E27FC236}">
                <a16:creationId xmlns:a16="http://schemas.microsoft.com/office/drawing/2014/main" id="{EED72207-24CA-42B7-A975-2F8E41CBA904}"/>
              </a:ext>
            </a:extLst>
          </p:cNvPr>
          <p:cNvSpPr>
            <a:spLocks noGrp="1"/>
          </p:cNvSpPr>
          <p:nvPr>
            <p:ph type="ftr" sz="quarter" idx="11"/>
          </p:nvPr>
        </p:nvSpPr>
        <p:spPr/>
        <p:txBody>
          <a:bodyPr rtlCol="0"/>
          <a:lstStyle/>
          <a:p>
            <a:pPr rtl="0"/>
            <a:endParaRPr lang="en-US" dirty="0"/>
          </a:p>
        </p:txBody>
      </p:sp>
      <p:sp>
        <p:nvSpPr>
          <p:cNvPr id="8" name="Номер слайда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811860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0" name="Прямоугольник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Дата 1">
            <a:extLst>
              <a:ext uri="{FF2B5EF4-FFF2-40B4-BE49-F238E27FC236}">
                <a16:creationId xmlns:a16="http://schemas.microsoft.com/office/drawing/2014/main" id="{94E9223F-721F-47BF-9FD5-0F8D12FF0DE1}"/>
              </a:ext>
            </a:extLst>
          </p:cNvPr>
          <p:cNvSpPr>
            <a:spLocks noGrp="1"/>
          </p:cNvSpPr>
          <p:nvPr>
            <p:ph type="dt" sz="half" idx="10"/>
          </p:nvPr>
        </p:nvSpPr>
        <p:spPr/>
        <p:txBody>
          <a:bodyPr rtlCol="0"/>
          <a:lstStyle/>
          <a:p>
            <a:pPr rtl="0"/>
            <a:fld id="{C441C549-A328-416C-9540-BB6B8BC3EC56}" type="datetime1">
              <a:rPr lang="ru-RU" smtClean="0"/>
              <a:t>10.04.2025</a:t>
            </a:fld>
            <a:endParaRPr lang="en-US" dirty="0"/>
          </a:p>
        </p:txBody>
      </p:sp>
      <p:sp>
        <p:nvSpPr>
          <p:cNvPr id="3" name="Нижний колонтитул 2">
            <a:extLst>
              <a:ext uri="{FF2B5EF4-FFF2-40B4-BE49-F238E27FC236}">
                <a16:creationId xmlns:a16="http://schemas.microsoft.com/office/drawing/2014/main" id="{05915714-6BBA-4593-8591-4E26F7D58D9F}"/>
              </a:ext>
            </a:extLst>
          </p:cNvPr>
          <p:cNvSpPr>
            <a:spLocks noGrp="1"/>
          </p:cNvSpPr>
          <p:nvPr>
            <p:ph type="ftr" sz="quarter" idx="11"/>
          </p:nvPr>
        </p:nvSpPr>
        <p:spPr/>
        <p:txBody>
          <a:bodyPr rtlCol="0"/>
          <a:lstStyle/>
          <a:p>
            <a:pPr rtl="0"/>
            <a:endParaRPr lang="en-US" dirty="0"/>
          </a:p>
        </p:txBody>
      </p:sp>
      <p:sp>
        <p:nvSpPr>
          <p:cNvPr id="4" name="Номер слайда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2001422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оугольник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p:nvPr>
        </p:nvSpPr>
        <p:spPr>
          <a:xfrm>
            <a:off x="643466" y="786383"/>
            <a:ext cx="3517567" cy="2093975"/>
          </a:xfrm>
        </p:spPr>
        <p:txBody>
          <a:bodyPr rtlCol="0" anchor="b">
            <a:normAutofit/>
          </a:bodyPr>
          <a:lstStyle>
            <a:lvl1pPr>
              <a:lnSpc>
                <a:spcPct val="90000"/>
              </a:lnSpc>
              <a:defRPr sz="3600" b="0">
                <a:solidFill>
                  <a:srgbClr val="FFFFFF"/>
                </a:solidFill>
              </a:defRPr>
            </a:lvl1pPr>
          </a:lstStyle>
          <a:p>
            <a:pPr rtl="0"/>
            <a:r>
              <a:rPr lang="ru-RU"/>
              <a:t>Образец заголовка</a:t>
            </a:r>
            <a:endParaRPr lang="en-US" dirty="0"/>
          </a:p>
        </p:txBody>
      </p:sp>
      <p:sp>
        <p:nvSpPr>
          <p:cNvPr id="3" name="Объект 2"/>
          <p:cNvSpPr>
            <a:spLocks noGrp="1"/>
          </p:cNvSpPr>
          <p:nvPr>
            <p:ph idx="1"/>
          </p:nvPr>
        </p:nvSpPr>
        <p:spPr>
          <a:xfrm>
            <a:off x="5458984" y="812799"/>
            <a:ext cx="5928344" cy="5294757"/>
          </a:xfrm>
        </p:spPr>
        <p:txBody>
          <a:bodyPr rtlCol="0"/>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4" name="Текст 3"/>
          <p:cNvSpPr>
            <a:spLocks noGrp="1"/>
          </p:cNvSpPr>
          <p:nvPr>
            <p:ph type="body" sz="half" idx="2"/>
          </p:nvPr>
        </p:nvSpPr>
        <p:spPr>
          <a:xfrm>
            <a:off x="643465" y="3043050"/>
            <a:ext cx="3517567" cy="3064505"/>
          </a:xfrm>
        </p:spPr>
        <p:txBody>
          <a:bodyPr lIns="91440" rIns="91440" rtlCol="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ru-RU"/>
              <a:t>Образец текста</a:t>
            </a:r>
          </a:p>
        </p:txBody>
      </p:sp>
      <p:sp>
        <p:nvSpPr>
          <p:cNvPr id="5" name="Дата 4"/>
          <p:cNvSpPr>
            <a:spLocks noGrp="1"/>
          </p:cNvSpPr>
          <p:nvPr>
            <p:ph type="dt" sz="half" idx="10"/>
          </p:nvPr>
        </p:nvSpPr>
        <p:spPr>
          <a:xfrm>
            <a:off x="643464" y="6446520"/>
            <a:ext cx="3517568" cy="365125"/>
          </a:xfrm>
        </p:spPr>
        <p:txBody>
          <a:bodyPr rtlCol="0"/>
          <a:lstStyle>
            <a:lvl1pPr algn="l">
              <a:defRPr/>
            </a:lvl1pPr>
          </a:lstStyle>
          <a:p>
            <a:pPr rtl="0"/>
            <a:fld id="{F44FF9F4-737A-483D-9F92-47C96226BA67}" type="datetime1">
              <a:rPr lang="ru-RU" smtClean="0"/>
              <a:t>10.04.2025</a:t>
            </a:fld>
            <a:endParaRPr lang="en-US" dirty="0"/>
          </a:p>
        </p:txBody>
      </p:sp>
      <p:sp>
        <p:nvSpPr>
          <p:cNvPr id="6" name="Нижний колонтитул 5"/>
          <p:cNvSpPr>
            <a:spLocks noGrp="1"/>
          </p:cNvSpPr>
          <p:nvPr>
            <p:ph type="ftr" sz="quarter" idx="11"/>
          </p:nvPr>
        </p:nvSpPr>
        <p:spPr>
          <a:xfrm>
            <a:off x="5458983" y="6446520"/>
            <a:ext cx="5334019" cy="365125"/>
          </a:xfrm>
        </p:spPr>
        <p:txBody>
          <a:bodyPr rtlCol="0"/>
          <a:lstStyle>
            <a:lvl1pPr algn="l">
              <a:defRPr>
                <a:solidFill>
                  <a:schemeClr val="tx2"/>
                </a:solidFill>
              </a:defRPr>
            </a:lvl1pPr>
          </a:lstStyle>
          <a:p>
            <a:pPr rtl="0"/>
            <a:endParaRPr lang="en-US" dirty="0"/>
          </a:p>
        </p:txBody>
      </p:sp>
      <p:sp>
        <p:nvSpPr>
          <p:cNvPr id="7" name="Номер слайда 6"/>
          <p:cNvSpPr>
            <a:spLocks noGrp="1"/>
          </p:cNvSpPr>
          <p:nvPr>
            <p:ph type="sldNum" sz="quarter" idx="12"/>
          </p:nvPr>
        </p:nvSpPr>
        <p:spPr/>
        <p:txBody>
          <a:bodyPr rtlCol="0"/>
          <a:lstStyle>
            <a:lvl1pPr>
              <a:defRPr>
                <a:solidFill>
                  <a:schemeClr val="tx2"/>
                </a:solidFill>
              </a:defRPr>
            </a:lvl1pPr>
          </a:lstStyle>
          <a:p>
            <a:pPr rtl="0"/>
            <a:fld id="{3A98EE3D-8CD1-4C3F-BD1C-C98C9596463C}" type="slidenum">
              <a:rPr lang="en-US" smtClean="0"/>
              <a:pPr rtl="0"/>
              <a:t>‹№›</a:t>
            </a:fld>
            <a:endParaRPr lang="en-US" dirty="0"/>
          </a:p>
        </p:txBody>
      </p:sp>
    </p:spTree>
    <p:extLst>
      <p:ext uri="{BB962C8B-B14F-4D97-AF65-F5344CB8AC3E}">
        <p14:creationId xmlns:p14="http://schemas.microsoft.com/office/powerpoint/2010/main" val="1933282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Прямоугольник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Рисунок 2"/>
          <p:cNvSpPr>
            <a:spLocks noGrp="1" noChangeAspect="1"/>
          </p:cNvSpPr>
          <p:nvPr>
            <p:ph type="pic" idx="1"/>
          </p:nvPr>
        </p:nvSpPr>
        <p:spPr>
          <a:xfrm>
            <a:off x="15" y="0"/>
            <a:ext cx="12191985" cy="4578350"/>
          </a:xfrm>
          <a:solidFill>
            <a:schemeClr val="bg1">
              <a:lumMod val="85000"/>
            </a:schemeClr>
          </a:solidFill>
        </p:spPr>
        <p:txBody>
          <a:bodyPr lIns="457200" tIns="457200"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ru-RU"/>
              <a:t>Вставка рисунка</a:t>
            </a:r>
            <a:endParaRPr lang="en-US" dirty="0"/>
          </a:p>
        </p:txBody>
      </p:sp>
      <p:sp>
        <p:nvSpPr>
          <p:cNvPr id="2" name="Заголовок 1"/>
          <p:cNvSpPr>
            <a:spLocks noGrp="1"/>
          </p:cNvSpPr>
          <p:nvPr>
            <p:ph type="title"/>
          </p:nvPr>
        </p:nvSpPr>
        <p:spPr>
          <a:xfrm>
            <a:off x="1097279" y="4799362"/>
            <a:ext cx="10113645" cy="743682"/>
          </a:xfrm>
        </p:spPr>
        <p:txBody>
          <a:bodyPr tIns="0" bIns="0" rtlCol="0" anchor="b">
            <a:noAutofit/>
          </a:bodyPr>
          <a:lstStyle>
            <a:lvl1pPr>
              <a:defRPr sz="3600" b="0">
                <a:solidFill>
                  <a:srgbClr val="FFFFFF"/>
                </a:solidFill>
              </a:defRPr>
            </a:lvl1pPr>
          </a:lstStyle>
          <a:p>
            <a:pPr rtl="0"/>
            <a:r>
              <a:rPr lang="ru-RU"/>
              <a:t>Образец заголовка</a:t>
            </a:r>
            <a:endParaRPr lang="en-US" dirty="0"/>
          </a:p>
        </p:txBody>
      </p:sp>
      <p:sp>
        <p:nvSpPr>
          <p:cNvPr id="4" name="Текст 3"/>
          <p:cNvSpPr>
            <a:spLocks noGrp="1"/>
          </p:cNvSpPr>
          <p:nvPr>
            <p:ph type="body" sz="half" idx="2"/>
          </p:nvPr>
        </p:nvSpPr>
        <p:spPr>
          <a:xfrm>
            <a:off x="1097279" y="5715000"/>
            <a:ext cx="10113264" cy="609600"/>
          </a:xfrm>
        </p:spPr>
        <p:txBody>
          <a:bodyPr lIns="91440" tIns="0" rIns="91440" bIns="0" rtlCol="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ru-RU"/>
              <a:t>Образец текста</a:t>
            </a:r>
          </a:p>
        </p:txBody>
      </p:sp>
      <p:sp>
        <p:nvSpPr>
          <p:cNvPr id="5" name="Дата 4"/>
          <p:cNvSpPr>
            <a:spLocks noGrp="1"/>
          </p:cNvSpPr>
          <p:nvPr>
            <p:ph type="dt" sz="half" idx="10"/>
          </p:nvPr>
        </p:nvSpPr>
        <p:spPr/>
        <p:txBody>
          <a:bodyPr rtlCol="0"/>
          <a:lstStyle>
            <a:lvl1pPr>
              <a:defRPr/>
            </a:lvl1pPr>
          </a:lstStyle>
          <a:p>
            <a:pPr rtl="0"/>
            <a:fld id="{3A6DF263-DE91-40B2-8940-06D0C05CAD69}" type="datetime1">
              <a:rPr lang="ru-RU" smtClean="0"/>
              <a:t>10.04.2025</a:t>
            </a:fld>
            <a:endParaRPr lang="en-US" dirty="0"/>
          </a:p>
        </p:txBody>
      </p:sp>
      <p:sp>
        <p:nvSpPr>
          <p:cNvPr id="6" name="Нижний колонтитул 5"/>
          <p:cNvSpPr>
            <a:spLocks noGrp="1"/>
          </p:cNvSpPr>
          <p:nvPr>
            <p:ph type="ftr" sz="quarter" idx="11"/>
          </p:nvPr>
        </p:nvSpPr>
        <p:spPr>
          <a:xfrm>
            <a:off x="1097279" y="6446838"/>
            <a:ext cx="6818262" cy="365125"/>
          </a:xfrm>
        </p:spPr>
        <p:txBody>
          <a:bodyPr rtlCol="0"/>
          <a:lstStyle/>
          <a:p>
            <a:pPr algn="l" rtl="0"/>
            <a:endParaRPr lang="en-US" dirty="0"/>
          </a:p>
        </p:txBody>
      </p:sp>
      <p:sp>
        <p:nvSpPr>
          <p:cNvPr id="7" name="Номер слайда 6"/>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523267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Прямоугольник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pPr rtl="0"/>
            <a:r>
              <a:rPr lang="ru" dirty="0"/>
              <a:t>Стиль образца заголовка</a:t>
            </a:r>
            <a:endParaRPr lang="en-US" dirty="0"/>
          </a:p>
        </p:txBody>
      </p:sp>
      <p:sp>
        <p:nvSpPr>
          <p:cNvPr id="3" name="Текст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rtl="0"/>
            <a:r>
              <a:rPr lang="ru" dirty="0"/>
              <a:t>Щелкните, чтобы изменить стили текста образца слайда</a:t>
            </a:r>
          </a:p>
          <a:p>
            <a:pPr lvl="1" rtl="0"/>
            <a:r>
              <a:rPr lang="ru" dirty="0"/>
              <a:t>Второй уровень</a:t>
            </a:r>
          </a:p>
          <a:p>
            <a:pPr lvl="2" rtl="0"/>
            <a:r>
              <a:rPr lang="ru" dirty="0"/>
              <a:t>Третий уровень</a:t>
            </a:r>
          </a:p>
          <a:p>
            <a:pPr lvl="3" rtl="0"/>
            <a:r>
              <a:rPr lang="ru" dirty="0"/>
              <a:t>Четвертый уровень</a:t>
            </a:r>
          </a:p>
          <a:p>
            <a:pPr lvl="4" rtl="0"/>
            <a:r>
              <a:rPr lang="ru" dirty="0"/>
              <a:t>Пятый уровень</a:t>
            </a:r>
            <a:endParaRPr lang="en-US" dirty="0"/>
          </a:p>
        </p:txBody>
      </p:sp>
      <p:sp>
        <p:nvSpPr>
          <p:cNvPr id="4" name="Дата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800">
                <a:solidFill>
                  <a:srgbClr val="FFFFFF"/>
                </a:solidFill>
                <a:latin typeface="+mn-lt"/>
                <a:cs typeface="Calibri" panose="020F0502020204030204" pitchFamily="34" charset="0"/>
              </a:defRPr>
            </a:lvl1pPr>
          </a:lstStyle>
          <a:p>
            <a:fld id="{43A4A5AA-84BF-4E4E-9DE0-AFE8FC23B14D}" type="datetime1">
              <a:rPr lang="ru-RU" smtClean="0"/>
              <a:t>10.04.2025</a:t>
            </a:fld>
            <a:endParaRPr lang="en-US" dirty="0"/>
          </a:p>
        </p:txBody>
      </p:sp>
      <p:sp>
        <p:nvSpPr>
          <p:cNvPr id="5" name="Нижний колонтитул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800" cap="all" baseline="0">
                <a:solidFill>
                  <a:srgbClr val="FFFFFF"/>
                </a:solidFill>
                <a:latin typeface="+mn-lt"/>
                <a:cs typeface="Calibri" panose="020F0502020204030204" pitchFamily="34" charset="0"/>
              </a:defRPr>
            </a:lvl1pPr>
          </a:lstStyle>
          <a:p>
            <a:endParaRPr lang="en-US" dirty="0"/>
          </a:p>
        </p:txBody>
      </p:sp>
      <p:sp>
        <p:nvSpPr>
          <p:cNvPr id="6" name="Номер слайда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800">
                <a:solidFill>
                  <a:srgbClr val="FFFFFF"/>
                </a:solidFill>
                <a:latin typeface="+mn-lt"/>
                <a:cs typeface="Calibri" panose="020F0502020204030204" pitchFamily="34" charset="0"/>
              </a:defRPr>
            </a:lvl1pPr>
          </a:lstStyle>
          <a:p>
            <a:fld id="{3A98EE3D-8CD1-4C3F-BD1C-C98C9596463C}" type="slidenum">
              <a:rPr lang="en-US" smtClean="0"/>
              <a:pPr/>
              <a:t>‹№›</a:t>
            </a:fld>
            <a:endParaRPr lang="en-US" dirty="0"/>
          </a:p>
        </p:txBody>
      </p:sp>
      <p:cxnSp>
        <p:nvCxnSpPr>
          <p:cNvPr id="10" name="Прямая соединительная линия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4982234"/>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47" r:id="rId3"/>
    <p:sldLayoutId id="2147483743" r:id="rId4"/>
    <p:sldLayoutId id="2147483738" r:id="rId5"/>
    <p:sldLayoutId id="2147483732" r:id="rId6"/>
    <p:sldLayoutId id="2147483733" r:id="rId7"/>
    <p:sldLayoutId id="2147483734" r:id="rId8"/>
    <p:sldLayoutId id="2147483735" r:id="rId9"/>
    <p:sldLayoutId id="2147483736" r:id="rId10"/>
    <p:sldLayoutId id="2147483737" r:id="rId11"/>
  </p:sldLayoutIdLst>
  <p:hf hdr="0" ftr="0" dt="0"/>
  <p:txStyles>
    <p:title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Calibri" panose="020F0502020204030204" pitchFamily="34" charset="0"/>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Calibri" panose="020F0502020204030204" pitchFamily="34" charset="0"/>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Calibri" panose="020F0502020204030204" pitchFamily="34" charset="0"/>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Calibri" panose="020F0502020204030204" pitchFamily="34" charset="0"/>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Calibri" panose="020F0502020204030204"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hyperlink" Target="http://www.bloomberg.com/"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7E6FF94F-C4EF-7725-93EA-ABAB692AE906}"/>
              </a:ext>
            </a:extLst>
          </p:cNvPr>
          <p:cNvSpPr>
            <a:spLocks noGrp="1"/>
          </p:cNvSpPr>
          <p:nvPr>
            <p:ph type="ctrTitle"/>
          </p:nvPr>
        </p:nvSpPr>
        <p:spPr>
          <a:xfrm>
            <a:off x="804985" y="2235199"/>
            <a:ext cx="11027508" cy="2097727"/>
          </a:xfrm>
        </p:spPr>
        <p:txBody>
          <a:bodyPr>
            <a:noAutofit/>
          </a:bodyPr>
          <a:lstStyle/>
          <a:p>
            <a:r>
              <a:rPr lang="uk-UA" altLang="ru-RU" sz="4400" b="1" dirty="0">
                <a:solidFill>
                  <a:schemeClr val="accent2"/>
                </a:solidFill>
              </a:rPr>
              <a:t>Тема 7. Міжнародні валютно-фінансові та кредитні </a:t>
            </a:r>
            <a:r>
              <a:rPr lang="uk-UA" altLang="ru-RU" sz="4400" b="1" dirty="0" err="1">
                <a:solidFill>
                  <a:schemeClr val="accent2"/>
                </a:solidFill>
              </a:rPr>
              <a:t>ві</a:t>
            </a:r>
            <a:r>
              <a:rPr lang="ru-RU" altLang="ru-RU" sz="4400" b="1" dirty="0" err="1">
                <a:solidFill>
                  <a:schemeClr val="accent2"/>
                </a:solidFill>
              </a:rPr>
              <a:t>дносини</a:t>
            </a:r>
            <a:endParaRPr lang="uk-UA" sz="4400" dirty="0"/>
          </a:p>
        </p:txBody>
      </p:sp>
    </p:spTree>
  </p:cSld>
  <p:clrMapOvr>
    <a:masterClrMapping/>
  </p:clrMapOvr>
  <p:transition>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номера слайда 3">
            <a:extLst>
              <a:ext uri="{FF2B5EF4-FFF2-40B4-BE49-F238E27FC236}">
                <a16:creationId xmlns:a16="http://schemas.microsoft.com/office/drawing/2014/main" id="{F404F772-4830-4557-022C-EF5553173195}"/>
              </a:ext>
            </a:extLst>
          </p:cNvPr>
          <p:cNvSpPr>
            <a:spLocks noGrp="1"/>
          </p:cNvSpPr>
          <p:nvPr>
            <p:ph type="sldNum" sz="quarter" idx="12"/>
          </p:nvPr>
        </p:nvSpPr>
        <p:spPr/>
        <p:txBody>
          <a:bodyPr/>
          <a:lstStyle/>
          <a:p>
            <a:pPr rtl="0"/>
            <a:fld id="{3A98EE3D-8CD1-4C3F-BD1C-C98C9596463C}" type="slidenum">
              <a:rPr lang="en-US" smtClean="0"/>
              <a:t>10</a:t>
            </a:fld>
            <a:endParaRPr lang="en-US" dirty="0"/>
          </a:p>
        </p:txBody>
      </p:sp>
      <p:sp>
        <p:nvSpPr>
          <p:cNvPr id="2" name="Заголовок 1">
            <a:extLst>
              <a:ext uri="{FF2B5EF4-FFF2-40B4-BE49-F238E27FC236}">
                <a16:creationId xmlns:a16="http://schemas.microsoft.com/office/drawing/2014/main" id="{8546F636-78F8-D537-47D6-A918F6B3C65F}"/>
              </a:ext>
            </a:extLst>
          </p:cNvPr>
          <p:cNvSpPr>
            <a:spLocks noGrp="1"/>
          </p:cNvSpPr>
          <p:nvPr>
            <p:ph type="title" idx="4294967295"/>
          </p:nvPr>
        </p:nvSpPr>
        <p:spPr>
          <a:xfrm>
            <a:off x="770021" y="0"/>
            <a:ext cx="10058400" cy="1449387"/>
          </a:xfrm>
        </p:spPr>
        <p:txBody>
          <a:bodyPr>
            <a:normAutofit/>
          </a:bodyPr>
          <a:lstStyle/>
          <a:p>
            <a:r>
              <a:rPr lang="uk-UA" altLang="ru-RU" sz="4000" b="1" dirty="0">
                <a:solidFill>
                  <a:srgbClr val="000099"/>
                </a:solidFill>
              </a:rPr>
              <a:t>Стан економіки країни-емітента.</a:t>
            </a:r>
            <a:endParaRPr lang="uk-UA" sz="4000" dirty="0"/>
          </a:p>
        </p:txBody>
      </p:sp>
      <p:sp>
        <p:nvSpPr>
          <p:cNvPr id="3" name="Місце для вмісту 2">
            <a:extLst>
              <a:ext uri="{FF2B5EF4-FFF2-40B4-BE49-F238E27FC236}">
                <a16:creationId xmlns:a16="http://schemas.microsoft.com/office/drawing/2014/main" id="{A8487227-0B77-EAE9-C96B-6A91459FFB25}"/>
              </a:ext>
            </a:extLst>
          </p:cNvPr>
          <p:cNvSpPr>
            <a:spLocks noGrp="1"/>
          </p:cNvSpPr>
          <p:nvPr>
            <p:ph idx="4294967295"/>
          </p:nvPr>
        </p:nvSpPr>
        <p:spPr>
          <a:xfrm>
            <a:off x="1925052" y="1449387"/>
            <a:ext cx="10058400" cy="3760788"/>
          </a:xfrm>
        </p:spPr>
        <p:txBody>
          <a:bodyPr/>
          <a:lstStyle/>
          <a:p>
            <a:r>
              <a:rPr lang="uk-UA" altLang="ru-RU" sz="2000" b="1" dirty="0"/>
              <a:t>Більшість країн щомісяця або щокварталу оприлюднюють інформацію про дефіцит торговельного балансу, ВВП країни, безробіття, індекси виробничих цін, індекси споживчих цін, обсяги промислового виробництва, індекси роздрібних продажів, обсяги виробництва товарів тривалого користування, інформацію про середню заробітну плату тощо. </a:t>
            </a:r>
          </a:p>
          <a:p>
            <a:endParaRPr lang="uk-UA" dirty="0"/>
          </a:p>
        </p:txBody>
      </p:sp>
      <p:sp>
        <p:nvSpPr>
          <p:cNvPr id="5" name="Заголовок 1">
            <a:extLst>
              <a:ext uri="{FF2B5EF4-FFF2-40B4-BE49-F238E27FC236}">
                <a16:creationId xmlns:a16="http://schemas.microsoft.com/office/drawing/2014/main" id="{4A08DDA4-E7A4-5909-6082-AF8EA1F44D16}"/>
              </a:ext>
            </a:extLst>
          </p:cNvPr>
          <p:cNvSpPr txBox="1">
            <a:spLocks/>
          </p:cNvSpPr>
          <p:nvPr/>
        </p:nvSpPr>
        <p:spPr>
          <a:xfrm>
            <a:off x="641684" y="2704306"/>
            <a:ext cx="10058400" cy="1449387"/>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a:lstStyle>
          <a:p>
            <a:r>
              <a:rPr lang="uk-UA" altLang="ru-RU" sz="4800" b="1" dirty="0">
                <a:solidFill>
                  <a:srgbClr val="000099"/>
                </a:solidFill>
              </a:rPr>
              <a:t>Стан платіжного балансу </a:t>
            </a:r>
            <a:endParaRPr lang="uk-UA" dirty="0"/>
          </a:p>
        </p:txBody>
      </p:sp>
      <p:sp>
        <p:nvSpPr>
          <p:cNvPr id="7" name="TextBox 6">
            <a:extLst>
              <a:ext uri="{FF2B5EF4-FFF2-40B4-BE49-F238E27FC236}">
                <a16:creationId xmlns:a16="http://schemas.microsoft.com/office/drawing/2014/main" id="{49159300-6814-6B2F-2BE4-87F450762874}"/>
              </a:ext>
            </a:extLst>
          </p:cNvPr>
          <p:cNvSpPr txBox="1"/>
          <p:nvPr/>
        </p:nvSpPr>
        <p:spPr>
          <a:xfrm>
            <a:off x="1925052" y="4324388"/>
            <a:ext cx="9673390" cy="646331"/>
          </a:xfrm>
          <a:prstGeom prst="rect">
            <a:avLst/>
          </a:prstGeom>
          <a:noFill/>
        </p:spPr>
        <p:txBody>
          <a:bodyPr wrap="square">
            <a:spAutoFit/>
          </a:bodyPr>
          <a:lstStyle/>
          <a:p>
            <a:r>
              <a:rPr lang="uk-UA" altLang="ru-RU" sz="1800" b="1" dirty="0">
                <a:latin typeface="Times New Roman" panose="02020603050405020304" pitchFamily="18" charset="0"/>
              </a:rPr>
              <a:t>безпосередньо впливає на попит та пропозицію валюти, на рівень курсу, викликає відхилення від співвідношення валют за їхньою купівельною спроможністю</a:t>
            </a:r>
            <a:endParaRPr lang="uk-UA" dirty="0"/>
          </a:p>
        </p:txBody>
      </p:sp>
    </p:spTree>
    <p:extLst>
      <p:ext uri="{BB962C8B-B14F-4D97-AF65-F5344CB8AC3E}">
        <p14:creationId xmlns:p14="http://schemas.microsoft.com/office/powerpoint/2010/main" val="38738966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3727C2C-B667-151B-A183-4FE64240BAAE}"/>
              </a:ext>
            </a:extLst>
          </p:cNvPr>
          <p:cNvSpPr>
            <a:spLocks noGrp="1"/>
          </p:cNvSpPr>
          <p:nvPr>
            <p:ph type="title"/>
          </p:nvPr>
        </p:nvSpPr>
        <p:spPr/>
        <p:txBody>
          <a:bodyPr>
            <a:normAutofit/>
          </a:bodyPr>
          <a:lstStyle/>
          <a:p>
            <a:r>
              <a:rPr lang="uk-UA" altLang="ru-RU" sz="4000" b="1" i="1" dirty="0">
                <a:solidFill>
                  <a:srgbClr val="242674"/>
                </a:solidFill>
              </a:rPr>
              <a:t>Грошово-кредитна політика ЦБ</a:t>
            </a:r>
            <a:r>
              <a:rPr lang="uk-UA" altLang="ru-RU" sz="4000" b="1" dirty="0"/>
              <a:t> країни і провідних країн світу. </a:t>
            </a:r>
            <a:endParaRPr lang="uk-UA" sz="4000" dirty="0"/>
          </a:p>
        </p:txBody>
      </p:sp>
      <p:sp>
        <p:nvSpPr>
          <p:cNvPr id="3" name="Місце для вмісту 2">
            <a:extLst>
              <a:ext uri="{FF2B5EF4-FFF2-40B4-BE49-F238E27FC236}">
                <a16:creationId xmlns:a16="http://schemas.microsoft.com/office/drawing/2014/main" id="{4999921F-24EE-C1E4-C319-FB13BA97CBE4}"/>
              </a:ext>
            </a:extLst>
          </p:cNvPr>
          <p:cNvSpPr>
            <a:spLocks noGrp="1"/>
          </p:cNvSpPr>
          <p:nvPr>
            <p:ph idx="1"/>
          </p:nvPr>
        </p:nvSpPr>
        <p:spPr/>
        <p:txBody>
          <a:bodyPr>
            <a:normAutofit lnSpcReduction="10000"/>
          </a:bodyPr>
          <a:lstStyle/>
          <a:p>
            <a:pPr algn="just">
              <a:lnSpc>
                <a:spcPct val="90000"/>
              </a:lnSpc>
              <a:buFont typeface="Wingdings" panose="05000000000000000000" pitchFamily="2" charset="2"/>
              <a:buNone/>
            </a:pPr>
            <a:r>
              <a:rPr lang="uk-UA" altLang="ru-RU" b="1" dirty="0"/>
              <a:t>При прогнозуванні курсу валют велике значення мають зміни ставки ЦБ. 	</a:t>
            </a:r>
          </a:p>
          <a:p>
            <a:pPr algn="just">
              <a:lnSpc>
                <a:spcPct val="90000"/>
              </a:lnSpc>
              <a:buFont typeface="Wingdings" panose="05000000000000000000" pitchFamily="2" charset="2"/>
              <a:buNone/>
            </a:pPr>
            <a:r>
              <a:rPr lang="uk-UA" altLang="ru-RU" b="1" dirty="0"/>
              <a:t>В умовах стабільної політичної й економічної ситуації зростання ставки призводить до зростання курсу національної валюти. </a:t>
            </a:r>
          </a:p>
          <a:p>
            <a:pPr algn="just">
              <a:lnSpc>
                <a:spcPct val="90000"/>
              </a:lnSpc>
              <a:buFont typeface="Wingdings" panose="05000000000000000000" pitchFamily="2" charset="2"/>
              <a:buNone/>
            </a:pPr>
            <a:endParaRPr lang="uk-UA" altLang="ru-RU" b="1" dirty="0"/>
          </a:p>
          <a:p>
            <a:pPr algn="just">
              <a:lnSpc>
                <a:spcPct val="90000"/>
              </a:lnSpc>
              <a:buFont typeface="Wingdings" panose="05000000000000000000" pitchFamily="2" charset="2"/>
              <a:buNone/>
            </a:pPr>
            <a:endParaRPr lang="uk-UA" altLang="ru-RU" b="1" dirty="0"/>
          </a:p>
          <a:p>
            <a:pPr algn="just">
              <a:lnSpc>
                <a:spcPct val="90000"/>
              </a:lnSpc>
              <a:buFont typeface="Wingdings" panose="05000000000000000000" pitchFamily="2" charset="2"/>
              <a:buNone/>
            </a:pPr>
            <a:endParaRPr lang="uk-UA" altLang="ru-RU" b="1" dirty="0"/>
          </a:p>
          <a:p>
            <a:pPr algn="just">
              <a:lnSpc>
                <a:spcPct val="90000"/>
              </a:lnSpc>
              <a:buFont typeface="Wingdings" panose="05000000000000000000" pitchFamily="2" charset="2"/>
              <a:buNone/>
            </a:pPr>
            <a:endParaRPr lang="uk-UA" altLang="ru-RU" b="1" dirty="0"/>
          </a:p>
          <a:p>
            <a:pPr algn="just"/>
            <a:r>
              <a:rPr lang="uk-UA" altLang="ru-RU" b="1" dirty="0"/>
              <a:t>міжнародний рух капіталів (перш за все короткотермінових);</a:t>
            </a:r>
          </a:p>
          <a:p>
            <a:pPr algn="just"/>
            <a:r>
              <a:rPr lang="uk-UA" altLang="ru-RU" b="1" dirty="0"/>
              <a:t>на операції валютних ринків та ринків позичкових капіталів.</a:t>
            </a:r>
          </a:p>
          <a:p>
            <a:endParaRPr lang="uk-UA" dirty="0"/>
          </a:p>
        </p:txBody>
      </p:sp>
      <p:sp>
        <p:nvSpPr>
          <p:cNvPr id="4" name="Місце для номера слайда 3">
            <a:extLst>
              <a:ext uri="{FF2B5EF4-FFF2-40B4-BE49-F238E27FC236}">
                <a16:creationId xmlns:a16="http://schemas.microsoft.com/office/drawing/2014/main" id="{30F3B227-7FB3-0F92-9980-B9F031467DE6}"/>
              </a:ext>
            </a:extLst>
          </p:cNvPr>
          <p:cNvSpPr>
            <a:spLocks noGrp="1"/>
          </p:cNvSpPr>
          <p:nvPr>
            <p:ph type="sldNum" sz="quarter" idx="12"/>
          </p:nvPr>
        </p:nvSpPr>
        <p:spPr/>
        <p:txBody>
          <a:bodyPr/>
          <a:lstStyle/>
          <a:p>
            <a:pPr rtl="0"/>
            <a:fld id="{3A98EE3D-8CD1-4C3F-BD1C-C98C9596463C}" type="slidenum">
              <a:rPr lang="en-US" smtClean="0"/>
              <a:t>11</a:t>
            </a:fld>
            <a:endParaRPr lang="en-US" dirty="0"/>
          </a:p>
        </p:txBody>
      </p:sp>
      <p:sp>
        <p:nvSpPr>
          <p:cNvPr id="5" name="Заголовок 1">
            <a:extLst>
              <a:ext uri="{FF2B5EF4-FFF2-40B4-BE49-F238E27FC236}">
                <a16:creationId xmlns:a16="http://schemas.microsoft.com/office/drawing/2014/main" id="{E323F4D9-81CF-3C81-E654-563B0383AAC0}"/>
              </a:ext>
            </a:extLst>
          </p:cNvPr>
          <p:cNvSpPr txBox="1">
            <a:spLocks/>
          </p:cNvSpPr>
          <p:nvPr/>
        </p:nvSpPr>
        <p:spPr>
          <a:xfrm>
            <a:off x="935182" y="3263267"/>
            <a:ext cx="10058400" cy="1450757"/>
          </a:xfrm>
          <a:prstGeom prst="rect">
            <a:avLst/>
          </a:prstGeom>
        </p:spPr>
        <p:txBody>
          <a:bodyPr vert="horz" lIns="91440" tIns="45720" rIns="91440" bIns="45720" rtlCol="0" anchor="b">
            <a:normAutofit fontScale="97500"/>
          </a:bodyPr>
          <a:lst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a:lstStyle>
          <a:p>
            <a:pPr algn="just">
              <a:buFont typeface="Wingdings" panose="05000000000000000000" pitchFamily="2" charset="2"/>
              <a:buNone/>
            </a:pPr>
            <a:r>
              <a:rPr lang="uk-UA" altLang="ru-RU" sz="4000" b="1" i="1" dirty="0">
                <a:solidFill>
                  <a:srgbClr val="002060"/>
                </a:solidFill>
              </a:rPr>
              <a:t>Різниця процентних ставок в різних країнах впливає на:</a:t>
            </a:r>
            <a:endParaRPr lang="uk-UA" altLang="ru-RU" sz="4000" b="1" dirty="0">
              <a:solidFill>
                <a:srgbClr val="002060"/>
              </a:solidFill>
            </a:endParaRPr>
          </a:p>
        </p:txBody>
      </p:sp>
    </p:spTree>
    <p:extLst>
      <p:ext uri="{BB962C8B-B14F-4D97-AF65-F5344CB8AC3E}">
        <p14:creationId xmlns:p14="http://schemas.microsoft.com/office/powerpoint/2010/main" val="784228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AFBD1ED-3C73-FADA-3111-53D996501E60}"/>
              </a:ext>
            </a:extLst>
          </p:cNvPr>
          <p:cNvSpPr>
            <a:spLocks noGrp="1"/>
          </p:cNvSpPr>
          <p:nvPr>
            <p:ph type="title"/>
          </p:nvPr>
        </p:nvSpPr>
        <p:spPr/>
        <p:txBody>
          <a:bodyPr/>
          <a:lstStyle/>
          <a:p>
            <a:r>
              <a:rPr lang="uk-UA" altLang="ru-RU" sz="4800" b="1" dirty="0">
                <a:solidFill>
                  <a:schemeClr val="accent2"/>
                </a:solidFill>
              </a:rPr>
              <a:t>РЕЖИМИ ВАЛЮТНИХ КУРСІВ</a:t>
            </a:r>
            <a:endParaRPr lang="uk-UA" dirty="0"/>
          </a:p>
        </p:txBody>
      </p:sp>
      <p:sp>
        <p:nvSpPr>
          <p:cNvPr id="3" name="Місце для вмісту 2">
            <a:extLst>
              <a:ext uri="{FF2B5EF4-FFF2-40B4-BE49-F238E27FC236}">
                <a16:creationId xmlns:a16="http://schemas.microsoft.com/office/drawing/2014/main" id="{2DE600F9-AF2A-A15B-4C48-447315B70F9C}"/>
              </a:ext>
            </a:extLst>
          </p:cNvPr>
          <p:cNvSpPr>
            <a:spLocks noGrp="1"/>
          </p:cNvSpPr>
          <p:nvPr>
            <p:ph idx="1"/>
          </p:nvPr>
        </p:nvSpPr>
        <p:spPr/>
        <p:txBody>
          <a:bodyPr/>
          <a:lstStyle/>
          <a:p>
            <a:pPr marL="571500" indent="-571500">
              <a:buFont typeface="Wingdings" panose="05000000000000000000" pitchFamily="2" charset="2"/>
              <a:buNone/>
            </a:pPr>
            <a:r>
              <a:rPr lang="uk-UA" altLang="ru-RU" sz="2800" b="1" dirty="0"/>
              <a:t>Розглядають:</a:t>
            </a:r>
          </a:p>
          <a:p>
            <a:pPr marL="571500" indent="-571500" algn="just">
              <a:buFont typeface="Wingdings" panose="05000000000000000000" pitchFamily="2" charset="2"/>
              <a:buNone/>
            </a:pPr>
            <a:r>
              <a:rPr lang="uk-UA" altLang="ru-RU" sz="2800" b="1" dirty="0"/>
              <a:t>1.	 Фіксований валютний курс.</a:t>
            </a:r>
          </a:p>
          <a:p>
            <a:pPr marL="571500" indent="-571500" algn="just">
              <a:buFont typeface="Wingdings" panose="05000000000000000000" pitchFamily="2" charset="2"/>
              <a:buNone/>
            </a:pPr>
            <a:r>
              <a:rPr lang="uk-UA" altLang="ru-RU" sz="2800" b="1" dirty="0"/>
              <a:t>2.	 Плаваючий валютний курс.</a:t>
            </a:r>
          </a:p>
          <a:p>
            <a:pPr marL="571500" indent="-571500" algn="just">
              <a:buFont typeface="Wingdings" panose="05000000000000000000" pitchFamily="2" charset="2"/>
              <a:buNone/>
            </a:pPr>
            <a:r>
              <a:rPr lang="uk-UA" altLang="ru-RU" sz="2800" b="1" dirty="0"/>
              <a:t>3.	 Змішаний валютний курс.</a:t>
            </a:r>
          </a:p>
          <a:p>
            <a:endParaRPr lang="uk-UA" dirty="0"/>
          </a:p>
        </p:txBody>
      </p:sp>
      <p:sp>
        <p:nvSpPr>
          <p:cNvPr id="4" name="Місце для номера слайда 3">
            <a:extLst>
              <a:ext uri="{FF2B5EF4-FFF2-40B4-BE49-F238E27FC236}">
                <a16:creationId xmlns:a16="http://schemas.microsoft.com/office/drawing/2014/main" id="{C65C182D-1E0D-E1BB-B731-2423012459DC}"/>
              </a:ext>
            </a:extLst>
          </p:cNvPr>
          <p:cNvSpPr>
            <a:spLocks noGrp="1"/>
          </p:cNvSpPr>
          <p:nvPr>
            <p:ph type="sldNum" sz="quarter" idx="12"/>
          </p:nvPr>
        </p:nvSpPr>
        <p:spPr/>
        <p:txBody>
          <a:bodyPr/>
          <a:lstStyle/>
          <a:p>
            <a:pPr rtl="0"/>
            <a:fld id="{3A98EE3D-8CD1-4C3F-BD1C-C98C9596463C}" type="slidenum">
              <a:rPr lang="en-US" smtClean="0"/>
              <a:t>12</a:t>
            </a:fld>
            <a:endParaRPr lang="en-US" dirty="0"/>
          </a:p>
        </p:txBody>
      </p:sp>
    </p:spTree>
    <p:extLst>
      <p:ext uri="{BB962C8B-B14F-4D97-AF65-F5344CB8AC3E}">
        <p14:creationId xmlns:p14="http://schemas.microsoft.com/office/powerpoint/2010/main" val="1324640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CBF3023-E325-531D-B4D0-3082AFF49FBA}"/>
              </a:ext>
            </a:extLst>
          </p:cNvPr>
          <p:cNvSpPr>
            <a:spLocks noGrp="1"/>
          </p:cNvSpPr>
          <p:nvPr>
            <p:ph type="title"/>
          </p:nvPr>
        </p:nvSpPr>
        <p:spPr/>
        <p:txBody>
          <a:bodyPr/>
          <a:lstStyle/>
          <a:p>
            <a:r>
              <a:rPr lang="uk-UA" altLang="ru-RU" sz="4800" b="1" dirty="0">
                <a:solidFill>
                  <a:schemeClr val="accent2"/>
                </a:solidFill>
              </a:rPr>
              <a:t>Фіксований валютний курс</a:t>
            </a:r>
            <a:endParaRPr lang="uk-UA" dirty="0"/>
          </a:p>
        </p:txBody>
      </p:sp>
      <p:sp>
        <p:nvSpPr>
          <p:cNvPr id="3" name="Місце для вмісту 2">
            <a:extLst>
              <a:ext uri="{FF2B5EF4-FFF2-40B4-BE49-F238E27FC236}">
                <a16:creationId xmlns:a16="http://schemas.microsoft.com/office/drawing/2014/main" id="{2815AC6B-1859-0CB6-9C0A-07D6A4B065DA}"/>
              </a:ext>
            </a:extLst>
          </p:cNvPr>
          <p:cNvSpPr>
            <a:spLocks noGrp="1"/>
          </p:cNvSpPr>
          <p:nvPr>
            <p:ph idx="1"/>
          </p:nvPr>
        </p:nvSpPr>
        <p:spPr/>
        <p:txBody>
          <a:bodyPr>
            <a:normAutofit lnSpcReduction="10000"/>
          </a:bodyPr>
          <a:lstStyle/>
          <a:p>
            <a:pPr algn="just">
              <a:lnSpc>
                <a:spcPct val="90000"/>
              </a:lnSpc>
              <a:buFont typeface="Wingdings" panose="05000000000000000000" pitchFamily="2" charset="2"/>
              <a:buNone/>
            </a:pPr>
            <a:r>
              <a:rPr lang="uk-UA" altLang="ru-RU" sz="2800" b="1" i="1" dirty="0">
                <a:solidFill>
                  <a:srgbClr val="0000FF"/>
                </a:solidFill>
              </a:rPr>
              <a:t>Тверда фіксація</a:t>
            </a:r>
            <a:r>
              <a:rPr lang="uk-UA" altLang="ru-RU" sz="2800" b="1" dirty="0"/>
              <a:t> - фіксація </a:t>
            </a:r>
            <a:r>
              <a:rPr lang="ru-RU" altLang="ru-RU" sz="2800" b="1" dirty="0"/>
              <a:t>Центробанком </a:t>
            </a:r>
            <a:r>
              <a:rPr lang="uk-UA" altLang="ru-RU" sz="2800" b="1" dirty="0"/>
              <a:t>на невизначений термін, може змінюватися без попереднього попередження. Може значно змінюватись, якщо порушується рівновага або спостерігається значний вплив на курс з боку ринку. </a:t>
            </a:r>
          </a:p>
          <a:p>
            <a:pPr algn="just">
              <a:lnSpc>
                <a:spcPct val="90000"/>
              </a:lnSpc>
            </a:pPr>
            <a:r>
              <a:rPr lang="uk-UA" altLang="ru-RU" sz="2800" b="1" dirty="0"/>
              <a:t>режим характерний для </a:t>
            </a:r>
            <a:r>
              <a:rPr lang="uk-UA" altLang="ru-RU" sz="2800" b="1" dirty="0" err="1"/>
              <a:t>Бреттон-Вудської</a:t>
            </a:r>
            <a:r>
              <a:rPr lang="uk-UA" altLang="ru-RU" sz="2800" b="1" dirty="0"/>
              <a:t> системи ±1%; </a:t>
            </a:r>
          </a:p>
          <a:p>
            <a:pPr algn="just">
              <a:lnSpc>
                <a:spcPct val="90000"/>
              </a:lnSpc>
            </a:pPr>
            <a:r>
              <a:rPr lang="uk-UA" altLang="ru-RU" sz="2800" b="1" dirty="0"/>
              <a:t>фіксація на довгостроковий період використовувалась тоді, коли капітал був об'єктом контролю (</a:t>
            </a:r>
            <a:r>
              <a:rPr lang="uk-UA" altLang="ru-RU" sz="2800" b="1" dirty="0" err="1"/>
              <a:t>англ</a:t>
            </a:r>
            <a:r>
              <a:rPr lang="uk-UA" altLang="ru-RU" sz="2800" b="1" dirty="0"/>
              <a:t>. та ірландський фунт до 1979 </a:t>
            </a:r>
            <a:r>
              <a:rPr lang="en-US" altLang="ru-RU" sz="2800" b="1" dirty="0"/>
              <a:t>p</a:t>
            </a:r>
            <a:r>
              <a:rPr lang="uk-UA" altLang="ru-RU" sz="2800" b="1" dirty="0"/>
              <a:t>.).</a:t>
            </a:r>
          </a:p>
          <a:p>
            <a:pPr algn="just">
              <a:lnSpc>
                <a:spcPct val="90000"/>
              </a:lnSpc>
            </a:pPr>
            <a:r>
              <a:rPr lang="uk-UA" altLang="ru-RU" sz="2800" b="1" dirty="0"/>
              <a:t>може бути занадто коштовним;</a:t>
            </a:r>
          </a:p>
          <a:p>
            <a:endParaRPr lang="uk-UA" dirty="0"/>
          </a:p>
        </p:txBody>
      </p:sp>
      <p:sp>
        <p:nvSpPr>
          <p:cNvPr id="4" name="Місце для номера слайда 3">
            <a:extLst>
              <a:ext uri="{FF2B5EF4-FFF2-40B4-BE49-F238E27FC236}">
                <a16:creationId xmlns:a16="http://schemas.microsoft.com/office/drawing/2014/main" id="{64FFD74F-32E9-AA60-E621-DD995394CC09}"/>
              </a:ext>
            </a:extLst>
          </p:cNvPr>
          <p:cNvSpPr>
            <a:spLocks noGrp="1"/>
          </p:cNvSpPr>
          <p:nvPr>
            <p:ph type="sldNum" sz="quarter" idx="12"/>
          </p:nvPr>
        </p:nvSpPr>
        <p:spPr/>
        <p:txBody>
          <a:bodyPr/>
          <a:lstStyle/>
          <a:p>
            <a:pPr rtl="0"/>
            <a:fld id="{3A98EE3D-8CD1-4C3F-BD1C-C98C9596463C}" type="slidenum">
              <a:rPr lang="en-US" smtClean="0"/>
              <a:t>13</a:t>
            </a:fld>
            <a:endParaRPr lang="en-US" dirty="0"/>
          </a:p>
        </p:txBody>
      </p:sp>
    </p:spTree>
    <p:extLst>
      <p:ext uri="{BB962C8B-B14F-4D97-AF65-F5344CB8AC3E}">
        <p14:creationId xmlns:p14="http://schemas.microsoft.com/office/powerpoint/2010/main" val="18289548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номера слайда 3">
            <a:extLst>
              <a:ext uri="{FF2B5EF4-FFF2-40B4-BE49-F238E27FC236}">
                <a16:creationId xmlns:a16="http://schemas.microsoft.com/office/drawing/2014/main" id="{F85D2BF7-3501-E96C-EC2B-1EC8542AB194}"/>
              </a:ext>
            </a:extLst>
          </p:cNvPr>
          <p:cNvSpPr>
            <a:spLocks noGrp="1"/>
          </p:cNvSpPr>
          <p:nvPr>
            <p:ph type="sldNum" sz="quarter" idx="12"/>
          </p:nvPr>
        </p:nvSpPr>
        <p:spPr/>
        <p:txBody>
          <a:bodyPr/>
          <a:lstStyle/>
          <a:p>
            <a:pPr rtl="0"/>
            <a:fld id="{3A98EE3D-8CD1-4C3F-BD1C-C98C9596463C}" type="slidenum">
              <a:rPr lang="en-US" smtClean="0"/>
              <a:t>14</a:t>
            </a:fld>
            <a:endParaRPr lang="en-US" dirty="0"/>
          </a:p>
        </p:txBody>
      </p:sp>
      <p:sp>
        <p:nvSpPr>
          <p:cNvPr id="6" name="TextBox 5">
            <a:extLst>
              <a:ext uri="{FF2B5EF4-FFF2-40B4-BE49-F238E27FC236}">
                <a16:creationId xmlns:a16="http://schemas.microsoft.com/office/drawing/2014/main" id="{D98DBB2F-5E06-8F1D-387A-5E912AB35241}"/>
              </a:ext>
            </a:extLst>
          </p:cNvPr>
          <p:cNvSpPr txBox="1"/>
          <p:nvPr/>
        </p:nvSpPr>
        <p:spPr>
          <a:xfrm>
            <a:off x="486611" y="607543"/>
            <a:ext cx="10651957" cy="4358116"/>
          </a:xfrm>
          <a:prstGeom prst="rect">
            <a:avLst/>
          </a:prstGeom>
          <a:noFill/>
        </p:spPr>
        <p:txBody>
          <a:bodyPr wrap="square">
            <a:spAutoFit/>
          </a:bodyPr>
          <a:lstStyle/>
          <a:p>
            <a:pPr algn="just">
              <a:lnSpc>
                <a:spcPct val="90000"/>
              </a:lnSpc>
              <a:buFont typeface="Wingdings" panose="05000000000000000000" pitchFamily="2" charset="2"/>
              <a:buNone/>
            </a:pPr>
            <a:r>
              <a:rPr lang="uk-UA" altLang="ru-RU" sz="1800" b="1" i="1" dirty="0">
                <a:solidFill>
                  <a:srgbClr val="0000FF"/>
                </a:solidFill>
              </a:rPr>
              <a:t>"</a:t>
            </a:r>
            <a:r>
              <a:rPr lang="uk-UA" altLang="ru-RU" sz="2800" b="1" i="1" dirty="0">
                <a:solidFill>
                  <a:srgbClr val="0000FF"/>
                </a:solidFill>
              </a:rPr>
              <a:t>Повзуча прив'язка" (</a:t>
            </a:r>
            <a:r>
              <a:rPr lang="en-US" altLang="ru-RU" sz="2800" b="1" i="1" dirty="0">
                <a:solidFill>
                  <a:srgbClr val="0000FF"/>
                </a:solidFill>
              </a:rPr>
              <a:t>crawling peg</a:t>
            </a:r>
            <a:r>
              <a:rPr lang="uk-UA" altLang="ru-RU" sz="2800" b="1" i="1" dirty="0">
                <a:solidFill>
                  <a:srgbClr val="0000FF"/>
                </a:solidFill>
              </a:rPr>
              <a:t>)</a:t>
            </a:r>
            <a:r>
              <a:rPr lang="uk-UA" altLang="ru-RU" sz="2800" b="1" dirty="0">
                <a:solidFill>
                  <a:srgbClr val="0000FF"/>
                </a:solidFill>
              </a:rPr>
              <a:t>,</a:t>
            </a:r>
            <a:r>
              <a:rPr lang="uk-UA" altLang="ru-RU" sz="2800" b="1" dirty="0"/>
              <a:t> - курс розраховується на основі фіксації по відношенню до базової валюти, але зв'язок між динамікою національного та базового курсу не автоматичний, а за спеціальною обумовленою формулою, яка враховує визначені розбіжності (наприклад, у темпах інфляції).</a:t>
            </a:r>
          </a:p>
          <a:p>
            <a:pPr marL="514350" indent="-514350" algn="just">
              <a:lnSpc>
                <a:spcPct val="90000"/>
              </a:lnSpc>
              <a:buFont typeface="Wingdings" panose="05000000000000000000" pitchFamily="2" charset="2"/>
              <a:buChar char="q"/>
            </a:pPr>
            <a:r>
              <a:rPr lang="uk-UA" altLang="ru-RU" sz="2800" b="1" dirty="0"/>
              <a:t>За умов використання такого режиму та з метою  досягнення певних цілей у сфері контрольованого коригування курсу ЦБ використовує</a:t>
            </a:r>
            <a:r>
              <a:rPr lang="ru-RU" altLang="ru-RU" sz="2800" b="1" dirty="0"/>
              <a:t> </a:t>
            </a:r>
            <a:r>
              <a:rPr lang="ru-RU" altLang="ru-RU" sz="2800" b="1" dirty="0" err="1"/>
              <a:t>валютні</a:t>
            </a:r>
            <a:r>
              <a:rPr lang="ru-RU" altLang="ru-RU" sz="2800" b="1" dirty="0"/>
              <a:t> </a:t>
            </a:r>
            <a:r>
              <a:rPr lang="uk-UA" altLang="ru-RU" sz="2800" b="1" dirty="0"/>
              <a:t>інтервенції.</a:t>
            </a:r>
          </a:p>
          <a:p>
            <a:pPr marL="514350" indent="-514350" algn="just">
              <a:lnSpc>
                <a:spcPct val="90000"/>
              </a:lnSpc>
              <a:buFont typeface="Wingdings" panose="05000000000000000000" pitchFamily="2" charset="2"/>
              <a:buChar char="q"/>
            </a:pPr>
            <a:r>
              <a:rPr lang="uk-UA" altLang="ru-RU" sz="2800" b="1" dirty="0"/>
              <a:t>Застосовується досить часто, але дає позитивний результат лише тоді, коли дії ринку відповідають прогнозам </a:t>
            </a:r>
            <a:r>
              <a:rPr lang="ru-RU" altLang="ru-RU" sz="2800" b="1" dirty="0"/>
              <a:t>Центробанку </a:t>
            </a:r>
            <a:r>
              <a:rPr lang="uk-UA" altLang="ru-RU" sz="2800" b="1" dirty="0"/>
              <a:t>щодо динаміки руху валютного курсу.</a:t>
            </a:r>
          </a:p>
        </p:txBody>
      </p:sp>
    </p:spTree>
    <p:extLst>
      <p:ext uri="{BB962C8B-B14F-4D97-AF65-F5344CB8AC3E}">
        <p14:creationId xmlns:p14="http://schemas.microsoft.com/office/powerpoint/2010/main" val="34101023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30B3129-1250-AA5D-7941-9A7DDF07E89E}"/>
              </a:ext>
            </a:extLst>
          </p:cNvPr>
          <p:cNvSpPr>
            <a:spLocks noGrp="1"/>
          </p:cNvSpPr>
          <p:nvPr>
            <p:ph type="title"/>
          </p:nvPr>
        </p:nvSpPr>
        <p:spPr/>
        <p:txBody>
          <a:bodyPr/>
          <a:lstStyle/>
          <a:p>
            <a:r>
              <a:rPr lang="uk-UA" altLang="ru-RU" b="1" i="1" dirty="0">
                <a:solidFill>
                  <a:srgbClr val="0000FF"/>
                </a:solidFill>
              </a:rPr>
              <a:t>Фіксація у рамках валютного коридору</a:t>
            </a:r>
            <a:endParaRPr lang="uk-UA" dirty="0"/>
          </a:p>
        </p:txBody>
      </p:sp>
      <p:sp>
        <p:nvSpPr>
          <p:cNvPr id="3" name="Місце для вмісту 2">
            <a:extLst>
              <a:ext uri="{FF2B5EF4-FFF2-40B4-BE49-F238E27FC236}">
                <a16:creationId xmlns:a16="http://schemas.microsoft.com/office/drawing/2014/main" id="{0EE7899B-3C50-C012-9DA0-D9F1FC415E7C}"/>
              </a:ext>
            </a:extLst>
          </p:cNvPr>
          <p:cNvSpPr>
            <a:spLocks noGrp="1"/>
          </p:cNvSpPr>
          <p:nvPr>
            <p:ph idx="1"/>
          </p:nvPr>
        </p:nvSpPr>
        <p:spPr/>
        <p:txBody>
          <a:bodyPr/>
          <a:lstStyle/>
          <a:p>
            <a:r>
              <a:rPr lang="ru-RU" sz="2400" b="1" dirty="0"/>
              <a:t>За такого режиму </a:t>
            </a:r>
            <a:r>
              <a:rPr lang="ru-RU" sz="2400" b="1" dirty="0" err="1"/>
              <a:t>курсові</a:t>
            </a:r>
            <a:r>
              <a:rPr lang="ru-RU" sz="2400" b="1" dirty="0"/>
              <a:t> </a:t>
            </a:r>
            <a:r>
              <a:rPr lang="ru-RU" sz="2400" b="1" dirty="0" err="1"/>
              <a:t>коливання</a:t>
            </a:r>
            <a:r>
              <a:rPr lang="ru-RU" sz="2400" b="1" dirty="0"/>
              <a:t> </a:t>
            </a:r>
            <a:r>
              <a:rPr lang="ru-RU" sz="2400" b="1" dirty="0" err="1"/>
              <a:t>дозволяються</a:t>
            </a:r>
            <a:r>
              <a:rPr lang="ru-RU" sz="2400" b="1" dirty="0"/>
              <a:t> в рамках </a:t>
            </a:r>
            <a:r>
              <a:rPr lang="ru-RU" sz="2400" b="1" dirty="0" err="1"/>
              <a:t>визначених</a:t>
            </a:r>
            <a:r>
              <a:rPr lang="ru-RU" sz="2400" b="1" dirty="0"/>
              <a:t> меж. З </a:t>
            </a:r>
            <a:r>
              <a:rPr lang="ru-RU" sz="2400" b="1" dirty="0" err="1"/>
              <a:t>цією</a:t>
            </a:r>
            <a:r>
              <a:rPr lang="ru-RU" sz="2400" b="1" dirty="0"/>
              <a:t> метою ЦБ проводить </a:t>
            </a:r>
            <a:r>
              <a:rPr lang="ru-RU" sz="2400" b="1" dirty="0" err="1"/>
              <a:t>інтервенції</a:t>
            </a:r>
            <a:r>
              <a:rPr lang="ru-RU" sz="2400" b="1" dirty="0"/>
              <a:t>. </a:t>
            </a:r>
          </a:p>
          <a:p>
            <a:r>
              <a:rPr lang="ru-RU" sz="2400" b="1" dirty="0" err="1"/>
              <a:t>Застосовувався</a:t>
            </a:r>
            <a:r>
              <a:rPr lang="ru-RU" sz="2400" b="1" dirty="0"/>
              <a:t> у ЄВС: </a:t>
            </a:r>
            <a:r>
              <a:rPr lang="ru-RU" sz="2400" b="1" dirty="0" err="1"/>
              <a:t>валютний</a:t>
            </a:r>
            <a:r>
              <a:rPr lang="ru-RU" sz="2400" b="1" dirty="0"/>
              <a:t> курс </a:t>
            </a:r>
            <a:r>
              <a:rPr lang="ru-RU" sz="2400" b="1" dirty="0" err="1"/>
              <a:t>міг</a:t>
            </a:r>
            <a:r>
              <a:rPr lang="ru-RU" sz="2400" b="1" dirty="0"/>
              <a:t> </a:t>
            </a:r>
            <a:r>
              <a:rPr lang="ru-RU" sz="2400" b="1" dirty="0" err="1"/>
              <a:t>коливатися</a:t>
            </a:r>
            <a:r>
              <a:rPr lang="ru-RU" sz="2400" b="1" dirty="0"/>
              <a:t> в межах </a:t>
            </a:r>
            <a:r>
              <a:rPr lang="ru-RU" sz="2400" b="1" dirty="0" err="1"/>
              <a:t>від</a:t>
            </a:r>
            <a:r>
              <a:rPr lang="ru-RU" sz="2400" b="1" dirty="0"/>
              <a:t> 2,25% з 1993 до ±15%. </a:t>
            </a:r>
          </a:p>
          <a:p>
            <a:endParaRPr lang="uk-UA" dirty="0"/>
          </a:p>
        </p:txBody>
      </p:sp>
      <p:sp>
        <p:nvSpPr>
          <p:cNvPr id="4" name="Місце для номера слайда 3">
            <a:extLst>
              <a:ext uri="{FF2B5EF4-FFF2-40B4-BE49-F238E27FC236}">
                <a16:creationId xmlns:a16="http://schemas.microsoft.com/office/drawing/2014/main" id="{73D1FDBF-1456-4518-E87A-8EBC59A858D2}"/>
              </a:ext>
            </a:extLst>
          </p:cNvPr>
          <p:cNvSpPr>
            <a:spLocks noGrp="1"/>
          </p:cNvSpPr>
          <p:nvPr>
            <p:ph type="sldNum" sz="quarter" idx="12"/>
          </p:nvPr>
        </p:nvSpPr>
        <p:spPr/>
        <p:txBody>
          <a:bodyPr/>
          <a:lstStyle/>
          <a:p>
            <a:pPr rtl="0"/>
            <a:fld id="{3A98EE3D-8CD1-4C3F-BD1C-C98C9596463C}" type="slidenum">
              <a:rPr lang="en-US" smtClean="0"/>
              <a:t>15</a:t>
            </a:fld>
            <a:endParaRPr lang="en-US" dirty="0"/>
          </a:p>
        </p:txBody>
      </p:sp>
    </p:spTree>
    <p:extLst>
      <p:ext uri="{BB962C8B-B14F-4D97-AF65-F5344CB8AC3E}">
        <p14:creationId xmlns:p14="http://schemas.microsoft.com/office/powerpoint/2010/main" val="31862677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E0E5727-B627-F9C8-33F3-AD1F8DC5CA80}"/>
              </a:ext>
            </a:extLst>
          </p:cNvPr>
          <p:cNvSpPr>
            <a:spLocks noGrp="1"/>
          </p:cNvSpPr>
          <p:nvPr>
            <p:ph type="title"/>
          </p:nvPr>
        </p:nvSpPr>
        <p:spPr/>
        <p:txBody>
          <a:bodyPr>
            <a:normAutofit fontScale="90000"/>
          </a:bodyPr>
          <a:lstStyle/>
          <a:p>
            <a:r>
              <a:rPr lang="uk-UA" altLang="ru-RU" sz="4800" b="1" i="1" dirty="0">
                <a:solidFill>
                  <a:srgbClr val="0000FF"/>
                </a:solidFill>
              </a:rPr>
              <a:t>Курс фіксований валютною радою, або «золотий стандарт».</a:t>
            </a:r>
            <a:r>
              <a:rPr lang="uk-UA" altLang="ru-RU" sz="4800" b="1" i="1" dirty="0"/>
              <a:t> </a:t>
            </a:r>
            <a:endParaRPr lang="uk-UA" dirty="0"/>
          </a:p>
        </p:txBody>
      </p:sp>
      <p:sp>
        <p:nvSpPr>
          <p:cNvPr id="3" name="Місце для вмісту 2">
            <a:extLst>
              <a:ext uri="{FF2B5EF4-FFF2-40B4-BE49-F238E27FC236}">
                <a16:creationId xmlns:a16="http://schemas.microsoft.com/office/drawing/2014/main" id="{CC7CAEB8-D0C2-81EB-D0E8-F263E762972C}"/>
              </a:ext>
            </a:extLst>
          </p:cNvPr>
          <p:cNvSpPr>
            <a:spLocks noGrp="1"/>
          </p:cNvSpPr>
          <p:nvPr>
            <p:ph idx="1"/>
          </p:nvPr>
        </p:nvSpPr>
        <p:spPr/>
        <p:txBody>
          <a:bodyPr/>
          <a:lstStyle/>
          <a:p>
            <a:r>
              <a:rPr lang="uk-UA" sz="2400" b="1" dirty="0"/>
              <a:t>Грошова маса (готівка + кошти на рахунках у банках) має бути повністю покрита резервами іноземної валюти (золотом) за фіксованим курсом. </a:t>
            </a:r>
          </a:p>
          <a:p>
            <a:r>
              <a:rPr lang="uk-UA" sz="2400" b="1" dirty="0"/>
              <a:t>За такого режиму фіксації  запроваджується жорстка дисципліна, що забезпечує повну конвертованість грошової маси за фіксованим курсом, який відповідно через арбітраж наближається до ринкового його значення.</a:t>
            </a:r>
          </a:p>
          <a:p>
            <a:endParaRPr lang="uk-UA" dirty="0"/>
          </a:p>
        </p:txBody>
      </p:sp>
      <p:sp>
        <p:nvSpPr>
          <p:cNvPr id="4" name="Місце для номера слайда 3">
            <a:extLst>
              <a:ext uri="{FF2B5EF4-FFF2-40B4-BE49-F238E27FC236}">
                <a16:creationId xmlns:a16="http://schemas.microsoft.com/office/drawing/2014/main" id="{13692FCF-35E2-3B73-531D-3B08D65E4F19}"/>
              </a:ext>
            </a:extLst>
          </p:cNvPr>
          <p:cNvSpPr>
            <a:spLocks noGrp="1"/>
          </p:cNvSpPr>
          <p:nvPr>
            <p:ph type="sldNum" sz="quarter" idx="12"/>
          </p:nvPr>
        </p:nvSpPr>
        <p:spPr/>
        <p:txBody>
          <a:bodyPr/>
          <a:lstStyle/>
          <a:p>
            <a:pPr rtl="0"/>
            <a:fld id="{3A98EE3D-8CD1-4C3F-BD1C-C98C9596463C}" type="slidenum">
              <a:rPr lang="en-US" smtClean="0"/>
              <a:t>16</a:t>
            </a:fld>
            <a:endParaRPr lang="en-US" dirty="0"/>
          </a:p>
        </p:txBody>
      </p:sp>
    </p:spTree>
    <p:extLst>
      <p:ext uri="{BB962C8B-B14F-4D97-AF65-F5344CB8AC3E}">
        <p14:creationId xmlns:p14="http://schemas.microsoft.com/office/powerpoint/2010/main" val="66421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1C4A57-A5B1-E358-08F0-B687106DE936}"/>
              </a:ext>
            </a:extLst>
          </p:cNvPr>
          <p:cNvSpPr>
            <a:spLocks noGrp="1"/>
          </p:cNvSpPr>
          <p:nvPr>
            <p:ph type="title"/>
          </p:nvPr>
        </p:nvSpPr>
        <p:spPr/>
        <p:txBody>
          <a:bodyPr/>
          <a:lstStyle/>
          <a:p>
            <a:r>
              <a:rPr lang="uk-UA" altLang="ru-RU" b="1" dirty="0">
                <a:solidFill>
                  <a:srgbClr val="0000FF"/>
                </a:solidFill>
              </a:rPr>
              <a:t>2. Плаваючий</a:t>
            </a:r>
            <a:r>
              <a:rPr lang="uk-UA" altLang="ru-RU" dirty="0"/>
              <a:t> </a:t>
            </a:r>
            <a:endParaRPr lang="uk-UA" dirty="0"/>
          </a:p>
        </p:txBody>
      </p:sp>
      <p:sp>
        <p:nvSpPr>
          <p:cNvPr id="3" name="Місце для вмісту 2">
            <a:extLst>
              <a:ext uri="{FF2B5EF4-FFF2-40B4-BE49-F238E27FC236}">
                <a16:creationId xmlns:a16="http://schemas.microsoft.com/office/drawing/2014/main" id="{73911335-BFC2-903E-8C3B-53FF501927BC}"/>
              </a:ext>
            </a:extLst>
          </p:cNvPr>
          <p:cNvSpPr>
            <a:spLocks noGrp="1"/>
          </p:cNvSpPr>
          <p:nvPr>
            <p:ph idx="1"/>
          </p:nvPr>
        </p:nvSpPr>
        <p:spPr/>
        <p:txBody>
          <a:bodyPr/>
          <a:lstStyle/>
          <a:p>
            <a:pPr algn="just">
              <a:lnSpc>
                <a:spcPct val="90000"/>
              </a:lnSpc>
              <a:buFont typeface="Wingdings" panose="05000000000000000000" pitchFamily="2" charset="2"/>
              <a:buNone/>
            </a:pPr>
            <a:r>
              <a:rPr lang="uk-UA" altLang="ru-RU" sz="2800" b="1" dirty="0"/>
              <a:t>а) </a:t>
            </a:r>
            <a:r>
              <a:rPr lang="uk-UA" altLang="ru-RU" sz="2800" b="1" i="1" dirty="0">
                <a:solidFill>
                  <a:srgbClr val="0000FF"/>
                </a:solidFill>
              </a:rPr>
              <a:t>вільно плаваючий</a:t>
            </a:r>
            <a:r>
              <a:rPr lang="uk-UA" altLang="ru-RU" sz="2800" b="1" dirty="0"/>
              <a:t>. На практиці в довгостроковому плані застосовується </a:t>
            </a:r>
            <a:r>
              <a:rPr lang="uk-UA" altLang="ru-RU" sz="2800" b="1" dirty="0" err="1"/>
              <a:t>рідко</a:t>
            </a:r>
            <a:r>
              <a:rPr lang="uk-UA" altLang="ru-RU" sz="2800" b="1" dirty="0"/>
              <a:t>. Як правило, </a:t>
            </a:r>
            <a:r>
              <a:rPr lang="ru-RU" altLang="ru-RU" sz="2800" b="1" dirty="0"/>
              <a:t>ЦБ </a:t>
            </a:r>
            <a:r>
              <a:rPr lang="uk-UA" altLang="ru-RU" sz="2800" b="1" dirty="0"/>
              <a:t>намагається провести інтервенції.</a:t>
            </a:r>
          </a:p>
          <a:p>
            <a:pPr algn="just">
              <a:lnSpc>
                <a:spcPct val="90000"/>
              </a:lnSpc>
              <a:buFont typeface="Wingdings" panose="05000000000000000000" pitchFamily="2" charset="2"/>
              <a:buNone/>
            </a:pPr>
            <a:r>
              <a:rPr lang="uk-UA" altLang="ru-RU" sz="2800" b="1" dirty="0"/>
              <a:t>б) </a:t>
            </a:r>
            <a:r>
              <a:rPr lang="uk-UA" altLang="ru-RU" sz="2800" b="1" i="1" dirty="0">
                <a:solidFill>
                  <a:srgbClr val="0000FF"/>
                </a:solidFill>
              </a:rPr>
              <a:t>керованого (регульованого) плавання</a:t>
            </a:r>
            <a:r>
              <a:rPr lang="uk-UA" altLang="ru-RU" sz="2800" b="1" dirty="0"/>
              <a:t>. </a:t>
            </a:r>
            <a:r>
              <a:rPr lang="ru-RU" altLang="ru-RU" sz="2800" b="1" dirty="0"/>
              <a:t>ЦБ </a:t>
            </a:r>
            <a:r>
              <a:rPr lang="uk-UA" altLang="ru-RU" sz="2800" b="1" dirty="0"/>
              <a:t>проводить інтервенції, але тільки з метою підтримки рівноваги. Часто використовується. </a:t>
            </a:r>
            <a:r>
              <a:rPr lang="ru-RU" altLang="ru-RU" sz="2800" b="1" dirty="0"/>
              <a:t>ЦБ </a:t>
            </a:r>
            <a:r>
              <a:rPr lang="uk-UA" altLang="ru-RU" sz="2800" b="1" dirty="0"/>
              <a:t>повинен чітко передбачати короткострокові та довгострокові тенденції у зміні курсу.</a:t>
            </a:r>
          </a:p>
          <a:p>
            <a:endParaRPr lang="uk-UA" dirty="0"/>
          </a:p>
        </p:txBody>
      </p:sp>
      <p:sp>
        <p:nvSpPr>
          <p:cNvPr id="4" name="Місце для номера слайда 3">
            <a:extLst>
              <a:ext uri="{FF2B5EF4-FFF2-40B4-BE49-F238E27FC236}">
                <a16:creationId xmlns:a16="http://schemas.microsoft.com/office/drawing/2014/main" id="{70DB84BD-521F-670E-15E7-E123EAF4827A}"/>
              </a:ext>
            </a:extLst>
          </p:cNvPr>
          <p:cNvSpPr>
            <a:spLocks noGrp="1"/>
          </p:cNvSpPr>
          <p:nvPr>
            <p:ph type="sldNum" sz="quarter" idx="12"/>
          </p:nvPr>
        </p:nvSpPr>
        <p:spPr/>
        <p:txBody>
          <a:bodyPr/>
          <a:lstStyle/>
          <a:p>
            <a:pPr rtl="0"/>
            <a:fld id="{3A98EE3D-8CD1-4C3F-BD1C-C98C9596463C}" type="slidenum">
              <a:rPr lang="en-US" smtClean="0"/>
              <a:t>17</a:t>
            </a:fld>
            <a:endParaRPr lang="en-US" dirty="0"/>
          </a:p>
        </p:txBody>
      </p:sp>
    </p:spTree>
    <p:extLst>
      <p:ext uri="{BB962C8B-B14F-4D97-AF65-F5344CB8AC3E}">
        <p14:creationId xmlns:p14="http://schemas.microsoft.com/office/powerpoint/2010/main" val="26912443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C1A2019-D8BF-BA24-F2C8-EED42481A27F}"/>
              </a:ext>
            </a:extLst>
          </p:cNvPr>
          <p:cNvSpPr>
            <a:spLocks noGrp="1"/>
          </p:cNvSpPr>
          <p:nvPr>
            <p:ph type="title"/>
          </p:nvPr>
        </p:nvSpPr>
        <p:spPr/>
        <p:txBody>
          <a:bodyPr/>
          <a:lstStyle/>
          <a:p>
            <a:r>
              <a:rPr lang="uk-UA" altLang="ru-RU" b="1" dirty="0">
                <a:solidFill>
                  <a:srgbClr val="0000FF"/>
                </a:solidFill>
              </a:rPr>
              <a:t>3. Змішаний</a:t>
            </a:r>
            <a:r>
              <a:rPr lang="uk-UA" altLang="ru-RU" dirty="0"/>
              <a:t> </a:t>
            </a:r>
            <a:endParaRPr lang="uk-UA" dirty="0"/>
          </a:p>
        </p:txBody>
      </p:sp>
      <p:sp>
        <p:nvSpPr>
          <p:cNvPr id="3" name="Місце для вмісту 2">
            <a:extLst>
              <a:ext uri="{FF2B5EF4-FFF2-40B4-BE49-F238E27FC236}">
                <a16:creationId xmlns:a16="http://schemas.microsoft.com/office/drawing/2014/main" id="{98289A44-734D-C2CB-B929-7E08BEF6C66F}"/>
              </a:ext>
            </a:extLst>
          </p:cNvPr>
          <p:cNvSpPr>
            <a:spLocks noGrp="1"/>
          </p:cNvSpPr>
          <p:nvPr>
            <p:ph idx="1"/>
          </p:nvPr>
        </p:nvSpPr>
        <p:spPr/>
        <p:txBody>
          <a:bodyPr>
            <a:normAutofit fontScale="92500" lnSpcReduction="10000"/>
          </a:bodyPr>
          <a:lstStyle/>
          <a:p>
            <a:pPr>
              <a:lnSpc>
                <a:spcPct val="90000"/>
              </a:lnSpc>
              <a:buFont typeface="Wingdings" panose="05000000000000000000" pitchFamily="2" charset="2"/>
              <a:buNone/>
            </a:pPr>
            <a:r>
              <a:rPr lang="uk-UA" altLang="ru-RU" sz="2000" b="1" dirty="0"/>
              <a:t>а)до одної валюти</a:t>
            </a:r>
          </a:p>
          <a:p>
            <a:pPr>
              <a:lnSpc>
                <a:spcPct val="90000"/>
              </a:lnSpc>
              <a:buFont typeface="Wingdings" panose="05000000000000000000" pitchFamily="2" charset="2"/>
              <a:buNone/>
            </a:pPr>
            <a:r>
              <a:rPr lang="uk-UA" altLang="ru-RU" sz="2000" b="1" dirty="0"/>
              <a:t>б) до групи валют</a:t>
            </a:r>
          </a:p>
          <a:p>
            <a:pPr algn="just">
              <a:lnSpc>
                <a:spcPct val="90000"/>
              </a:lnSpc>
              <a:buFont typeface="Wingdings" panose="05000000000000000000" pitchFamily="2" charset="2"/>
              <a:buNone/>
            </a:pPr>
            <a:r>
              <a:rPr lang="uk-UA" altLang="ru-RU" sz="2000" b="1" i="1" dirty="0">
                <a:solidFill>
                  <a:srgbClr val="0000FF"/>
                </a:solidFill>
              </a:rPr>
              <a:t>Змішане плавання</a:t>
            </a:r>
            <a:r>
              <a:rPr lang="uk-UA" altLang="ru-RU" sz="2000" b="1" dirty="0"/>
              <a:t> - це групове плавання. Воно було характерно для країн ЄВС. Для них було встановлені два режими валютних курсів:</a:t>
            </a:r>
          </a:p>
          <a:p>
            <a:pPr algn="just">
              <a:lnSpc>
                <a:spcPct val="90000"/>
              </a:lnSpc>
              <a:buFont typeface="Wingdings" panose="05000000000000000000" pitchFamily="2" charset="2"/>
              <a:buNone/>
            </a:pPr>
            <a:r>
              <a:rPr lang="uk-UA" altLang="ru-RU" sz="2000" b="1" dirty="0"/>
              <a:t>для операцій в рамках інтеграційного об</a:t>
            </a:r>
            <a:r>
              <a:rPr lang="en-US" altLang="ru-RU" sz="2000" b="1" dirty="0"/>
              <a:t>’</a:t>
            </a:r>
            <a:r>
              <a:rPr lang="uk-UA" altLang="ru-RU" sz="2000" b="1" dirty="0"/>
              <a:t>єднання</a:t>
            </a:r>
            <a:r>
              <a:rPr lang="en-US" altLang="ru-RU" sz="2000" b="1" dirty="0"/>
              <a:t> </a:t>
            </a:r>
            <a:endParaRPr lang="uk-UA" altLang="ru-RU" sz="2000" b="1" dirty="0"/>
          </a:p>
          <a:p>
            <a:pPr algn="just">
              <a:lnSpc>
                <a:spcPct val="90000"/>
              </a:lnSpc>
              <a:buFontTx/>
              <a:buChar char="-"/>
            </a:pPr>
            <a:r>
              <a:rPr lang="uk-UA" altLang="ru-RU" sz="2000" b="1" dirty="0"/>
              <a:t>внутрішній, межі коливання ±15% з 1993 р.</a:t>
            </a:r>
            <a:r>
              <a:rPr lang="en-US" altLang="ru-RU" sz="2000" b="1" dirty="0"/>
              <a:t>$</a:t>
            </a:r>
            <a:r>
              <a:rPr lang="uk-UA" altLang="ru-RU" sz="2000" b="1" dirty="0"/>
              <a:t> </a:t>
            </a:r>
          </a:p>
          <a:p>
            <a:pPr algn="just">
              <a:lnSpc>
                <a:spcPct val="90000"/>
              </a:lnSpc>
              <a:buFontTx/>
              <a:buChar char="-"/>
            </a:pPr>
            <a:r>
              <a:rPr lang="uk-UA" altLang="ru-RU" sz="2000" b="1" dirty="0"/>
              <a:t>зовнішній для операцій з третіми країнами.</a:t>
            </a:r>
          </a:p>
          <a:p>
            <a:pPr algn="just">
              <a:lnSpc>
                <a:spcPct val="90000"/>
              </a:lnSpc>
              <a:buFont typeface="Wingdings" panose="05000000000000000000" pitchFamily="2" charset="2"/>
              <a:buNone/>
            </a:pPr>
            <a:r>
              <a:rPr lang="uk-UA" altLang="ru-RU" sz="2000" b="1" dirty="0"/>
              <a:t>Курси валют сумісно плавають по відношенню до інших валют, які не входили до ЄВС.</a:t>
            </a:r>
          </a:p>
          <a:p>
            <a:pPr algn="just">
              <a:lnSpc>
                <a:spcPct val="90000"/>
              </a:lnSpc>
              <a:buFont typeface="Wingdings" panose="05000000000000000000" pitchFamily="2" charset="2"/>
              <a:buNone/>
            </a:pPr>
            <a:r>
              <a:rPr lang="uk-UA" altLang="ru-RU" sz="2000" b="1" dirty="0"/>
              <a:t>Крім того, до цих режимів - режим спеціального курсу в країнах </a:t>
            </a:r>
            <a:r>
              <a:rPr lang="ru-RU" altLang="ru-RU" sz="2000" b="1" dirty="0"/>
              <a:t>ОПЕК, </a:t>
            </a:r>
            <a:r>
              <a:rPr lang="uk-UA" altLang="ru-RU" sz="2000" b="1" dirty="0"/>
              <a:t>Саудівська Аравії, ОАЕ, Бахрейну та інших, прив'язаний до вартості нафти.</a:t>
            </a:r>
          </a:p>
          <a:p>
            <a:endParaRPr lang="uk-UA" dirty="0"/>
          </a:p>
        </p:txBody>
      </p:sp>
      <p:sp>
        <p:nvSpPr>
          <p:cNvPr id="4" name="Місце для номера слайда 3">
            <a:extLst>
              <a:ext uri="{FF2B5EF4-FFF2-40B4-BE49-F238E27FC236}">
                <a16:creationId xmlns:a16="http://schemas.microsoft.com/office/drawing/2014/main" id="{6A7987FA-4CEA-ED5A-A3EC-6664F7FFDCEC}"/>
              </a:ext>
            </a:extLst>
          </p:cNvPr>
          <p:cNvSpPr>
            <a:spLocks noGrp="1"/>
          </p:cNvSpPr>
          <p:nvPr>
            <p:ph type="sldNum" sz="quarter" idx="12"/>
          </p:nvPr>
        </p:nvSpPr>
        <p:spPr/>
        <p:txBody>
          <a:bodyPr/>
          <a:lstStyle/>
          <a:p>
            <a:pPr rtl="0"/>
            <a:fld id="{3A98EE3D-8CD1-4C3F-BD1C-C98C9596463C}" type="slidenum">
              <a:rPr lang="en-US" smtClean="0"/>
              <a:t>18</a:t>
            </a:fld>
            <a:endParaRPr lang="en-US" dirty="0"/>
          </a:p>
        </p:txBody>
      </p:sp>
    </p:spTree>
    <p:extLst>
      <p:ext uri="{BB962C8B-B14F-4D97-AF65-F5344CB8AC3E}">
        <p14:creationId xmlns:p14="http://schemas.microsoft.com/office/powerpoint/2010/main" val="29238754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769E209A-5543-5004-77FC-096F74FF643A}"/>
              </a:ext>
            </a:extLst>
          </p:cNvPr>
          <p:cNvSpPr>
            <a:spLocks noGrp="1" noChangeArrowheads="1"/>
          </p:cNvSpPr>
          <p:nvPr>
            <p:ph type="title"/>
          </p:nvPr>
        </p:nvSpPr>
        <p:spPr>
          <a:xfrm>
            <a:off x="1066800" y="670142"/>
            <a:ext cx="10058400" cy="1450757"/>
          </a:xfrm>
        </p:spPr>
        <p:txBody>
          <a:bodyPr anchor="b">
            <a:normAutofit fontScale="90000"/>
          </a:bodyPr>
          <a:lstStyle/>
          <a:p>
            <a:pPr eaLnBrk="1" hangingPunct="1"/>
            <a:r>
              <a:rPr lang="uk-UA" altLang="ru-RU" b="1" dirty="0"/>
              <a:t>Валютний кошик Спеціальних прав запозичення (СПЗ)</a:t>
            </a:r>
            <a:r>
              <a:rPr lang="uk-UA" altLang="ru-RU" dirty="0"/>
              <a:t> </a:t>
            </a:r>
            <a:br>
              <a:rPr lang="uk-UA" altLang="ru-RU" dirty="0"/>
            </a:br>
            <a:endParaRPr lang="uk-UA" altLang="ru-RU" dirty="0"/>
          </a:p>
        </p:txBody>
      </p:sp>
      <p:sp>
        <p:nvSpPr>
          <p:cNvPr id="12291" name="Rectangle 3">
            <a:extLst>
              <a:ext uri="{FF2B5EF4-FFF2-40B4-BE49-F238E27FC236}">
                <a16:creationId xmlns:a16="http://schemas.microsoft.com/office/drawing/2014/main" id="{604E98CD-7197-B56F-49A9-91CEA114BDF6}"/>
              </a:ext>
            </a:extLst>
          </p:cNvPr>
          <p:cNvSpPr>
            <a:spLocks noGrp="1" noChangeArrowheads="1"/>
          </p:cNvSpPr>
          <p:nvPr>
            <p:ph sz="half" idx="1"/>
          </p:nvPr>
        </p:nvSpPr>
        <p:spPr>
          <a:xfrm>
            <a:off x="1097280" y="2120900"/>
            <a:ext cx="10058400" cy="3748193"/>
          </a:xfrm>
        </p:spPr>
        <p:txBody>
          <a:bodyPr>
            <a:normAutofit/>
          </a:bodyPr>
          <a:lstStyle/>
          <a:p>
            <a:pPr eaLnBrk="1" hangingPunct="1">
              <a:buFont typeface="Wingdings" panose="05000000000000000000" pitchFamily="2" charset="2"/>
              <a:buNone/>
            </a:pPr>
            <a:r>
              <a:rPr lang="uk-UA" altLang="ru-RU" b="1" dirty="0"/>
              <a:t>Переглядається раз на 5 років, залежить від:</a:t>
            </a:r>
          </a:p>
          <a:p>
            <a:pPr>
              <a:buFont typeface="Arial" panose="020B0604020202020204" pitchFamily="34" charset="0"/>
              <a:buChar char="•"/>
            </a:pPr>
            <a:r>
              <a:rPr lang="uk-UA" altLang="ru-RU" dirty="0"/>
              <a:t>питомої ваги ВВП країни емітента у світовому ВВП;</a:t>
            </a:r>
          </a:p>
          <a:p>
            <a:pPr>
              <a:buFont typeface="Arial" panose="020B0604020202020204" pitchFamily="34" charset="0"/>
              <a:buChar char="•"/>
            </a:pPr>
            <a:r>
              <a:rPr lang="uk-UA" altLang="ru-RU" dirty="0"/>
              <a:t>питомої ваги використання цієї валюти у міжнародних розрахунках;</a:t>
            </a:r>
          </a:p>
          <a:p>
            <a:pPr>
              <a:buFont typeface="Arial" panose="020B0604020202020204" pitchFamily="34" charset="0"/>
              <a:buChar char="•"/>
            </a:pPr>
            <a:r>
              <a:rPr lang="uk-UA" altLang="ru-RU" dirty="0"/>
              <a:t>питомої ваги використання валюти у МР.</a:t>
            </a:r>
          </a:p>
        </p:txBody>
      </p:sp>
      <p:sp>
        <p:nvSpPr>
          <p:cNvPr id="12296" name="Content Placeholder 3">
            <a:extLst>
              <a:ext uri="{FF2B5EF4-FFF2-40B4-BE49-F238E27FC236}">
                <a16:creationId xmlns:a16="http://schemas.microsoft.com/office/drawing/2014/main" id="{F94024D2-A9C0-9065-CBE2-2227D095B585}"/>
              </a:ext>
            </a:extLst>
          </p:cNvPr>
          <p:cNvSpPr>
            <a:spLocks noGrp="1"/>
          </p:cNvSpPr>
          <p:nvPr>
            <p:ph sz="half" idx="2"/>
          </p:nvPr>
        </p:nvSpPr>
        <p:spPr>
          <a:xfrm>
            <a:off x="6515944" y="2120900"/>
            <a:ext cx="4639736" cy="3748194"/>
          </a:xfrm>
        </p:spPr>
        <p:txBody>
          <a:bodyPr/>
          <a:lstStyle/>
          <a:p>
            <a:endParaRPr lang="en-US"/>
          </a:p>
        </p:txBody>
      </p:sp>
      <p:sp>
        <p:nvSpPr>
          <p:cNvPr id="12298" name="Slide Number Placeholder 4">
            <a:extLst>
              <a:ext uri="{FF2B5EF4-FFF2-40B4-BE49-F238E27FC236}">
                <a16:creationId xmlns:a16="http://schemas.microsoft.com/office/drawing/2014/main" id="{6725954E-B41B-252B-D3A5-7D8393642C92}"/>
              </a:ext>
            </a:extLst>
          </p:cNvPr>
          <p:cNvSpPr>
            <a:spLocks noGrp="1"/>
          </p:cNvSpPr>
          <p:nvPr>
            <p:ph type="sldNum" sz="quarter" idx="12"/>
          </p:nvPr>
        </p:nvSpPr>
        <p:spPr>
          <a:xfrm>
            <a:off x="10993582" y="6446838"/>
            <a:ext cx="780010" cy="365125"/>
          </a:xfrm>
        </p:spPr>
        <p:txBody>
          <a:bodyPr/>
          <a:lstStyle/>
          <a:p>
            <a:pPr rtl="0">
              <a:spcAft>
                <a:spcPts val="600"/>
              </a:spcAft>
            </a:pPr>
            <a:fld id="{3A98EE3D-8CD1-4C3F-BD1C-C98C9596463C}" type="slidenum">
              <a:rPr lang="en-US" smtClean="0"/>
              <a:pPr rtl="0">
                <a:spcAft>
                  <a:spcPts val="600"/>
                </a:spcAft>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0A864B7-7552-35FD-94B4-8AE715F0EE43}"/>
              </a:ext>
            </a:extLst>
          </p:cNvPr>
          <p:cNvSpPr>
            <a:spLocks noGrp="1"/>
          </p:cNvSpPr>
          <p:nvPr>
            <p:ph type="title"/>
          </p:nvPr>
        </p:nvSpPr>
        <p:spPr>
          <a:xfrm>
            <a:off x="1066800" y="368571"/>
            <a:ext cx="10058400" cy="1450757"/>
          </a:xfrm>
        </p:spPr>
        <p:txBody>
          <a:bodyPr/>
          <a:lstStyle/>
          <a:p>
            <a:r>
              <a:rPr lang="uk-UA" dirty="0"/>
              <a:t>Семінар 8</a:t>
            </a:r>
          </a:p>
        </p:txBody>
      </p:sp>
      <p:sp>
        <p:nvSpPr>
          <p:cNvPr id="3" name="Місце для вмісту 2">
            <a:extLst>
              <a:ext uri="{FF2B5EF4-FFF2-40B4-BE49-F238E27FC236}">
                <a16:creationId xmlns:a16="http://schemas.microsoft.com/office/drawing/2014/main" id="{E3A2A798-158F-AE1E-81EE-DBC0B49C2B87}"/>
              </a:ext>
            </a:extLst>
          </p:cNvPr>
          <p:cNvSpPr>
            <a:spLocks noGrp="1"/>
          </p:cNvSpPr>
          <p:nvPr>
            <p:ph idx="1"/>
          </p:nvPr>
        </p:nvSpPr>
        <p:spPr/>
        <p:txBody>
          <a:bodyPr/>
          <a:lstStyle/>
          <a:p>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uk-UA" dirty="0"/>
          </a:p>
        </p:txBody>
      </p:sp>
      <p:sp>
        <p:nvSpPr>
          <p:cNvPr id="4" name="Місце для номера слайда 3">
            <a:extLst>
              <a:ext uri="{FF2B5EF4-FFF2-40B4-BE49-F238E27FC236}">
                <a16:creationId xmlns:a16="http://schemas.microsoft.com/office/drawing/2014/main" id="{3A553884-F8B5-7DB5-0300-FB6860EBB2B3}"/>
              </a:ext>
            </a:extLst>
          </p:cNvPr>
          <p:cNvSpPr>
            <a:spLocks noGrp="1"/>
          </p:cNvSpPr>
          <p:nvPr>
            <p:ph type="sldNum" sz="quarter" idx="12"/>
          </p:nvPr>
        </p:nvSpPr>
        <p:spPr/>
        <p:txBody>
          <a:bodyPr/>
          <a:lstStyle/>
          <a:p>
            <a:pPr rtl="0"/>
            <a:fld id="{3A98EE3D-8CD1-4C3F-BD1C-C98C9596463C}" type="slidenum">
              <a:rPr lang="en-US" smtClean="0"/>
              <a:t>2</a:t>
            </a:fld>
            <a:endParaRPr lang="en-US" dirty="0"/>
          </a:p>
        </p:txBody>
      </p:sp>
      <p:pic>
        <p:nvPicPr>
          <p:cNvPr id="5" name="Picture 2">
            <a:extLst>
              <a:ext uri="{FF2B5EF4-FFF2-40B4-BE49-F238E27FC236}">
                <a16:creationId xmlns:a16="http://schemas.microsoft.com/office/drawing/2014/main" id="{300E7BAC-C9FF-66BB-59D2-FEA51DD49C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22350" y="988908"/>
            <a:ext cx="5992559" cy="4621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0739AEE7-42A8-4772-4DE7-AEC0209E224F}"/>
              </a:ext>
            </a:extLst>
          </p:cNvPr>
          <p:cNvSpPr txBox="1"/>
          <p:nvPr/>
        </p:nvSpPr>
        <p:spPr>
          <a:xfrm>
            <a:off x="1036320" y="2240280"/>
            <a:ext cx="3749040" cy="1754326"/>
          </a:xfrm>
          <a:prstGeom prst="rect">
            <a:avLst/>
          </a:prstGeom>
          <a:noFill/>
        </p:spPr>
        <p:txBody>
          <a:bodyPr wrap="square" rtlCol="0">
            <a:spAutoFit/>
          </a:bodyPr>
          <a:lstStyle/>
          <a:p>
            <a:r>
              <a:rPr lang="uk-UA" dirty="0"/>
              <a:t>Потрібно поділитись на 4 групи і кожній з груп підготувати інформацію про один із ринків, які зображені на рисунку праворуч, включивши </a:t>
            </a:r>
            <a:r>
              <a:rPr lang="ru-RU" dirty="0" err="1"/>
              <a:t>динаміку</a:t>
            </a:r>
            <a:r>
              <a:rPr lang="ru-RU" dirty="0"/>
              <a:t>, структуру та </a:t>
            </a:r>
            <a:r>
              <a:rPr lang="ru-RU" dirty="0" err="1"/>
              <a:t>головні</a:t>
            </a:r>
            <a:r>
              <a:rPr lang="ru-RU" dirty="0"/>
              <a:t> </a:t>
            </a:r>
            <a:r>
              <a:rPr lang="ru-RU" dirty="0" err="1"/>
              <a:t>тенденції</a:t>
            </a:r>
            <a:r>
              <a:rPr lang="ru-RU" dirty="0"/>
              <a:t> на ринку.</a:t>
            </a:r>
            <a:endParaRPr lang="uk-UA" dirty="0"/>
          </a:p>
        </p:txBody>
      </p:sp>
    </p:spTree>
    <p:extLst>
      <p:ext uri="{BB962C8B-B14F-4D97-AF65-F5344CB8AC3E}">
        <p14:creationId xmlns:p14="http://schemas.microsoft.com/office/powerpoint/2010/main" val="41846787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B275135F-C37C-6A34-2486-9B9A0667A133}"/>
              </a:ext>
            </a:extLst>
          </p:cNvPr>
          <p:cNvSpPr>
            <a:spLocks noGrp="1" noChangeArrowheads="1"/>
          </p:cNvSpPr>
          <p:nvPr>
            <p:ph type="title"/>
          </p:nvPr>
        </p:nvSpPr>
        <p:spPr>
          <a:xfrm>
            <a:off x="-2133599" y="334051"/>
            <a:ext cx="10058400" cy="1450757"/>
          </a:xfrm>
        </p:spPr>
        <p:txBody>
          <a:bodyPr>
            <a:normAutofit/>
          </a:bodyPr>
          <a:lstStyle/>
          <a:p>
            <a:pPr algn="ctr" eaLnBrk="1" hangingPunct="1"/>
            <a:r>
              <a:rPr lang="ru-RU" sz="2400" b="1" i="0" dirty="0">
                <a:solidFill>
                  <a:srgbClr val="202122"/>
                </a:solidFill>
                <a:effectLst/>
                <a:latin typeface="Arial" panose="020B0604020202020204" pitchFamily="34" charset="0"/>
              </a:rPr>
              <a:t>Склад </a:t>
            </a:r>
            <a:r>
              <a:rPr lang="ru-RU" sz="2400" b="1" i="0" dirty="0" err="1">
                <a:solidFill>
                  <a:srgbClr val="202122"/>
                </a:solidFill>
                <a:effectLst/>
                <a:latin typeface="Arial" panose="020B0604020202020204" pitchFamily="34" charset="0"/>
              </a:rPr>
              <a:t>кошика</a:t>
            </a:r>
            <a:r>
              <a:rPr lang="ru-RU" sz="2400" b="1" i="0" dirty="0">
                <a:solidFill>
                  <a:srgbClr val="202122"/>
                </a:solidFill>
                <a:effectLst/>
                <a:latin typeface="Arial" panose="020B0604020202020204" pitchFamily="34" charset="0"/>
              </a:rPr>
              <a:t> (</a:t>
            </a:r>
            <a:r>
              <a:rPr lang="ru-RU" sz="2400" b="1" i="0" dirty="0" err="1">
                <a:solidFill>
                  <a:srgbClr val="202122"/>
                </a:solidFill>
                <a:effectLst/>
                <a:latin typeface="Arial" panose="020B0604020202020204" pitchFamily="34" charset="0"/>
              </a:rPr>
              <a:t>ціна</a:t>
            </a:r>
            <a:r>
              <a:rPr lang="ru-RU" sz="2400" b="1" i="0" dirty="0">
                <a:solidFill>
                  <a:srgbClr val="202122"/>
                </a:solidFill>
                <a:effectLst/>
                <a:latin typeface="Arial" panose="020B0604020202020204" pitchFamily="34" charset="0"/>
              </a:rPr>
              <a:t> 1 SDR)</a:t>
            </a:r>
            <a:endParaRPr lang="ru-RU" altLang="ru-RU" sz="9600" dirty="0"/>
          </a:p>
        </p:txBody>
      </p:sp>
      <p:sp>
        <p:nvSpPr>
          <p:cNvPr id="13324" name="Rectangle 14">
            <a:extLst>
              <a:ext uri="{FF2B5EF4-FFF2-40B4-BE49-F238E27FC236}">
                <a16:creationId xmlns:a16="http://schemas.microsoft.com/office/drawing/2014/main" id="{1BCDC8BD-0D49-F029-EB9C-D140A07753D0}"/>
              </a:ext>
            </a:extLst>
          </p:cNvPr>
          <p:cNvSpPr>
            <a:spLocks noChangeArrowheads="1"/>
          </p:cNvSpPr>
          <p:nvPr/>
        </p:nvSpPr>
        <p:spPr bwMode="auto">
          <a:xfrm>
            <a:off x="2895601" y="1883719"/>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ru-RU" altLang="ru-RU"/>
          </a:p>
        </p:txBody>
      </p:sp>
      <p:sp>
        <p:nvSpPr>
          <p:cNvPr id="13325" name="Rectangle 16">
            <a:extLst>
              <a:ext uri="{FF2B5EF4-FFF2-40B4-BE49-F238E27FC236}">
                <a16:creationId xmlns:a16="http://schemas.microsoft.com/office/drawing/2014/main" id="{42EC6C7C-297A-2336-5D90-316E0056B276}"/>
              </a:ext>
            </a:extLst>
          </p:cNvPr>
          <p:cNvSpPr>
            <a:spLocks noChangeArrowheads="1"/>
          </p:cNvSpPr>
          <p:nvPr/>
        </p:nvSpPr>
        <p:spPr bwMode="auto">
          <a:xfrm>
            <a:off x="2895601" y="1883719"/>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ru-RU" altLang="ru-RU"/>
          </a:p>
        </p:txBody>
      </p:sp>
      <p:sp>
        <p:nvSpPr>
          <p:cNvPr id="13326" name="Rectangle 18">
            <a:extLst>
              <a:ext uri="{FF2B5EF4-FFF2-40B4-BE49-F238E27FC236}">
                <a16:creationId xmlns:a16="http://schemas.microsoft.com/office/drawing/2014/main" id="{FA21DAC2-230D-784C-6211-420A415DE36D}"/>
              </a:ext>
            </a:extLst>
          </p:cNvPr>
          <p:cNvSpPr>
            <a:spLocks noChangeArrowheads="1"/>
          </p:cNvSpPr>
          <p:nvPr/>
        </p:nvSpPr>
        <p:spPr bwMode="auto">
          <a:xfrm>
            <a:off x="2895601" y="1883719"/>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ru-RU" altLang="ru-RU"/>
          </a:p>
        </p:txBody>
      </p:sp>
      <p:sp>
        <p:nvSpPr>
          <p:cNvPr id="13327" name="Rectangle 20">
            <a:extLst>
              <a:ext uri="{FF2B5EF4-FFF2-40B4-BE49-F238E27FC236}">
                <a16:creationId xmlns:a16="http://schemas.microsoft.com/office/drawing/2014/main" id="{CC339980-1E75-9F20-D3E8-4A397D67D843}"/>
              </a:ext>
            </a:extLst>
          </p:cNvPr>
          <p:cNvSpPr>
            <a:spLocks noChangeArrowheads="1"/>
          </p:cNvSpPr>
          <p:nvPr/>
        </p:nvSpPr>
        <p:spPr bwMode="auto">
          <a:xfrm>
            <a:off x="2895601" y="1883719"/>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ru-RU" altLang="ru-RU"/>
          </a:p>
        </p:txBody>
      </p:sp>
      <p:sp>
        <p:nvSpPr>
          <p:cNvPr id="13328" name="Rectangle 22">
            <a:extLst>
              <a:ext uri="{FF2B5EF4-FFF2-40B4-BE49-F238E27FC236}">
                <a16:creationId xmlns:a16="http://schemas.microsoft.com/office/drawing/2014/main" id="{89FF40E1-64AC-71B1-8A60-F734645DECE4}"/>
              </a:ext>
            </a:extLst>
          </p:cNvPr>
          <p:cNvSpPr>
            <a:spLocks noChangeArrowheads="1"/>
          </p:cNvSpPr>
          <p:nvPr/>
        </p:nvSpPr>
        <p:spPr bwMode="auto">
          <a:xfrm>
            <a:off x="2895601" y="1883719"/>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ru-RU" altLang="ru-RU"/>
          </a:p>
        </p:txBody>
      </p:sp>
      <p:sp>
        <p:nvSpPr>
          <p:cNvPr id="13329" name="Rectangle 49">
            <a:extLst>
              <a:ext uri="{FF2B5EF4-FFF2-40B4-BE49-F238E27FC236}">
                <a16:creationId xmlns:a16="http://schemas.microsoft.com/office/drawing/2014/main" id="{69BEECBE-CF4E-F54D-EFBD-19DD9AD2F9AF}"/>
              </a:ext>
            </a:extLst>
          </p:cNvPr>
          <p:cNvSpPr>
            <a:spLocks noChangeArrowheads="1"/>
          </p:cNvSpPr>
          <p:nvPr/>
        </p:nvSpPr>
        <p:spPr bwMode="auto">
          <a:xfrm>
            <a:off x="2895601" y="1883719"/>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ru-RU" altLang="ru-RU"/>
          </a:p>
        </p:txBody>
      </p:sp>
      <p:sp>
        <p:nvSpPr>
          <p:cNvPr id="13330" name="Rectangle 51">
            <a:extLst>
              <a:ext uri="{FF2B5EF4-FFF2-40B4-BE49-F238E27FC236}">
                <a16:creationId xmlns:a16="http://schemas.microsoft.com/office/drawing/2014/main" id="{34D8F7CD-CCF5-D7E1-32AE-4E5A45C85271}"/>
              </a:ext>
            </a:extLst>
          </p:cNvPr>
          <p:cNvSpPr>
            <a:spLocks noChangeArrowheads="1"/>
          </p:cNvSpPr>
          <p:nvPr/>
        </p:nvSpPr>
        <p:spPr bwMode="auto">
          <a:xfrm>
            <a:off x="2895601" y="1883719"/>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ru-RU" altLang="ru-RU"/>
          </a:p>
        </p:txBody>
      </p:sp>
      <p:sp>
        <p:nvSpPr>
          <p:cNvPr id="13331" name="Rectangle 53">
            <a:extLst>
              <a:ext uri="{FF2B5EF4-FFF2-40B4-BE49-F238E27FC236}">
                <a16:creationId xmlns:a16="http://schemas.microsoft.com/office/drawing/2014/main" id="{7F541A4A-3630-AD8E-D315-4668EBBBD973}"/>
              </a:ext>
            </a:extLst>
          </p:cNvPr>
          <p:cNvSpPr>
            <a:spLocks noChangeArrowheads="1"/>
          </p:cNvSpPr>
          <p:nvPr/>
        </p:nvSpPr>
        <p:spPr bwMode="auto">
          <a:xfrm>
            <a:off x="2895601" y="1883719"/>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ru-RU" altLang="ru-RU" dirty="0"/>
          </a:p>
        </p:txBody>
      </p:sp>
      <p:pic>
        <p:nvPicPr>
          <p:cNvPr id="8" name="Рисунок 7">
            <a:extLst>
              <a:ext uri="{FF2B5EF4-FFF2-40B4-BE49-F238E27FC236}">
                <a16:creationId xmlns:a16="http://schemas.microsoft.com/office/drawing/2014/main" id="{624DC250-4E7D-D653-D2CC-0B0BF274B4C0}"/>
              </a:ext>
            </a:extLst>
          </p:cNvPr>
          <p:cNvPicPr>
            <a:picLocks noChangeAspect="1"/>
          </p:cNvPicPr>
          <p:nvPr/>
        </p:nvPicPr>
        <p:blipFill>
          <a:blip r:embed="rId2"/>
          <a:stretch>
            <a:fillRect/>
          </a:stretch>
        </p:blipFill>
        <p:spPr>
          <a:xfrm>
            <a:off x="5192201" y="109262"/>
            <a:ext cx="4988943" cy="6639476"/>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50" name="Rectangle 2">
            <a:extLst>
              <a:ext uri="{FF2B5EF4-FFF2-40B4-BE49-F238E27FC236}">
                <a16:creationId xmlns:a16="http://schemas.microsoft.com/office/drawing/2014/main" id="{5EB80A94-64BC-8595-125F-BB3B52FEFFC0}"/>
              </a:ext>
            </a:extLst>
          </p:cNvPr>
          <p:cNvSpPr>
            <a:spLocks noGrp="1" noChangeArrowheads="1"/>
          </p:cNvSpPr>
          <p:nvPr>
            <p:ph type="ctrTitle"/>
          </p:nvPr>
        </p:nvSpPr>
        <p:spPr>
          <a:xfrm>
            <a:off x="1097280" y="758952"/>
            <a:ext cx="10058400" cy="3566160"/>
          </a:xfrm>
        </p:spPr>
        <p:txBody>
          <a:bodyPr anchor="b">
            <a:normAutofit/>
          </a:bodyPr>
          <a:lstStyle/>
          <a:p>
            <a:pPr eaLnBrk="1" hangingPunct="1">
              <a:buFont typeface="Wingdings" panose="05000000000000000000" pitchFamily="2" charset="2"/>
              <a:buNone/>
            </a:pPr>
            <a:r>
              <a:rPr lang="uk-UA" altLang="ru-RU" sz="2600" b="1" dirty="0"/>
              <a:t>	Місце в кошику спеціальних прав запозичень МВФ юань зайняв в жовтні 2016р. </a:t>
            </a:r>
          </a:p>
          <a:p>
            <a:pPr eaLnBrk="1" hangingPunct="1">
              <a:buFont typeface="Wingdings" panose="05000000000000000000" pitchFamily="2" charset="2"/>
              <a:buNone/>
            </a:pPr>
            <a:r>
              <a:rPr lang="uk-UA" altLang="ru-RU" sz="2600" b="1" dirty="0"/>
              <a:t>	</a:t>
            </a:r>
            <a:br>
              <a:rPr lang="uk-UA" altLang="ru-RU" sz="2600" b="1" dirty="0"/>
            </a:br>
            <a:r>
              <a:rPr lang="uk-UA" altLang="ru-RU" sz="2600" b="1" dirty="0"/>
              <a:t>	Місця в ньому розподілені так: </a:t>
            </a:r>
          </a:p>
          <a:p>
            <a:pPr marL="514350" indent="-514350">
              <a:buFont typeface="+mj-lt"/>
              <a:buAutoNum type="arabicPeriod"/>
            </a:pPr>
            <a:r>
              <a:rPr lang="uk-UA" altLang="ru-RU" sz="2600" dirty="0"/>
              <a:t>долар – 43,38%, </a:t>
            </a:r>
          </a:p>
          <a:p>
            <a:pPr marL="514350" indent="-514350">
              <a:buFont typeface="+mj-lt"/>
              <a:buAutoNum type="arabicPeriod"/>
            </a:pPr>
            <a:r>
              <a:rPr lang="uk-UA" altLang="ru-RU" sz="2600" dirty="0"/>
              <a:t>євро – 29,31%, </a:t>
            </a:r>
          </a:p>
          <a:p>
            <a:pPr marL="514350" indent="-514350">
              <a:buFont typeface="+mj-lt"/>
              <a:buAutoNum type="arabicPeriod"/>
            </a:pPr>
            <a:r>
              <a:rPr lang="uk-UA" altLang="ru-RU" sz="2600" dirty="0"/>
              <a:t>юань – 12,28%, </a:t>
            </a:r>
          </a:p>
          <a:p>
            <a:pPr marL="514350" indent="-514350">
              <a:buFont typeface="+mj-lt"/>
              <a:buAutoNum type="arabicPeriod"/>
            </a:pPr>
            <a:r>
              <a:rPr lang="uk-UA" altLang="ru-RU" sz="2600" dirty="0"/>
              <a:t>єна – 7,59%, </a:t>
            </a:r>
          </a:p>
          <a:p>
            <a:pPr marL="514350" indent="-514350">
              <a:buFont typeface="+mj-lt"/>
              <a:buAutoNum type="arabicPeriod"/>
            </a:pPr>
            <a:r>
              <a:rPr lang="uk-UA" altLang="ru-RU" sz="2600" dirty="0"/>
              <a:t>фунт – 7,44%. </a:t>
            </a:r>
          </a:p>
          <a:p>
            <a:pPr eaLnBrk="1" hangingPunct="1">
              <a:buFont typeface="Wingdings" panose="05000000000000000000" pitchFamily="2" charset="2"/>
              <a:buNone/>
            </a:pPr>
            <a:endParaRPr lang="uk-UA" altLang="ru-RU" sz="2600"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7A95F6B6-F2E7-0751-E706-24F820D0F172}"/>
              </a:ext>
            </a:extLst>
          </p:cNvPr>
          <p:cNvSpPr>
            <a:spLocks noGrp="1" noChangeArrowheads="1"/>
          </p:cNvSpPr>
          <p:nvPr>
            <p:ph type="title"/>
          </p:nvPr>
        </p:nvSpPr>
        <p:spPr>
          <a:xfrm>
            <a:off x="1097280" y="286603"/>
            <a:ext cx="10058400" cy="1450757"/>
          </a:xfrm>
        </p:spPr>
        <p:txBody>
          <a:bodyPr anchor="b">
            <a:normAutofit/>
          </a:bodyPr>
          <a:lstStyle/>
          <a:p>
            <a:r>
              <a:rPr lang="uk-UA" altLang="ru-RU" sz="2200" b="1"/>
              <a:t>Міжнародний валютний фонд 30 листопада 2015 р. включив до свого кошику резервних валют китайський юань. Фактично МВФ визнав китайську валюту достатньо безпечною, щоб використовувати її як резервну.</a:t>
            </a:r>
          </a:p>
        </p:txBody>
      </p:sp>
      <p:sp>
        <p:nvSpPr>
          <p:cNvPr id="15363" name="Rectangle 3">
            <a:extLst>
              <a:ext uri="{FF2B5EF4-FFF2-40B4-BE49-F238E27FC236}">
                <a16:creationId xmlns:a16="http://schemas.microsoft.com/office/drawing/2014/main" id="{2E2BE9F7-B7C0-C2A5-C0BE-309A3CCB23C8}"/>
              </a:ext>
            </a:extLst>
          </p:cNvPr>
          <p:cNvSpPr>
            <a:spLocks noGrp="1" noChangeArrowheads="1"/>
          </p:cNvSpPr>
          <p:nvPr>
            <p:ph sz="half" idx="1"/>
          </p:nvPr>
        </p:nvSpPr>
        <p:spPr>
          <a:xfrm>
            <a:off x="1097280" y="2120900"/>
            <a:ext cx="10058400" cy="3748193"/>
          </a:xfrm>
        </p:spPr>
        <p:txBody>
          <a:bodyPr>
            <a:normAutofit fontScale="92500"/>
          </a:bodyPr>
          <a:lstStyle/>
          <a:p>
            <a:pPr>
              <a:lnSpc>
                <a:spcPct val="100000"/>
              </a:lnSpc>
              <a:buFont typeface="Wingdings" panose="05000000000000000000" pitchFamily="2" charset="2"/>
              <a:buNone/>
            </a:pPr>
            <a:r>
              <a:rPr lang="uk-UA" altLang="ru-RU" sz="2400" b="1" dirty="0"/>
              <a:t>Востаннє подібне рішення МВФ було прийнято в 1999 році, коли євро замінив у кошику німецьку марку та французький франк.</a:t>
            </a:r>
            <a:endParaRPr lang="uk-UA" altLang="ru-RU" sz="2400" b="1" i="1" dirty="0"/>
          </a:p>
          <a:p>
            <a:pPr>
              <a:lnSpc>
                <a:spcPct val="100000"/>
              </a:lnSpc>
              <a:buFont typeface="Wingdings" panose="05000000000000000000" pitchFamily="2" charset="2"/>
              <a:buNone/>
            </a:pPr>
            <a:r>
              <a:rPr lang="uk-UA" altLang="ru-RU" sz="2400" b="1" i="1" dirty="0"/>
              <a:t>"Рішення виконавчої ради фонду включити китайський юань в кошик спеціальних прав запозичення є важливою віхою в процесі інтеграції китайської економіки в глобальну фінансову систему, - заявила голова МВФ </a:t>
            </a:r>
            <a:r>
              <a:rPr lang="uk-UA" altLang="ru-RU" sz="2400" b="1" i="1" dirty="0" err="1"/>
              <a:t>Крістін</a:t>
            </a:r>
            <a:r>
              <a:rPr lang="uk-UA" altLang="ru-RU" sz="2400" b="1" i="1" dirty="0"/>
              <a:t> </a:t>
            </a:r>
            <a:r>
              <a:rPr lang="uk-UA" altLang="ru-RU" sz="2400" b="1" i="1" dirty="0" err="1"/>
              <a:t>Лагард</a:t>
            </a:r>
            <a:r>
              <a:rPr lang="uk-UA" altLang="ru-RU" sz="2400" b="1" i="1" dirty="0"/>
              <a:t> (наразі – президент ЄЦБ). - Це також визнання того прогресу, що його здійснила китайська влада протягом останніх років, реформуючи монетарну та фінансову системи Китаю. Продовження та поглиблення цих зусиль посилить міжнародну монетарну та фінансову систему, що, у свою чергу, підтримуватиме зростання та стабільність Китаю та світової економіки".</a:t>
            </a:r>
          </a:p>
        </p:txBody>
      </p:sp>
      <p:sp>
        <p:nvSpPr>
          <p:cNvPr id="15370" name="Slide Number Placeholder 4">
            <a:extLst>
              <a:ext uri="{FF2B5EF4-FFF2-40B4-BE49-F238E27FC236}">
                <a16:creationId xmlns:a16="http://schemas.microsoft.com/office/drawing/2014/main" id="{D5B42331-7F04-0767-4F16-BA2640576F5A}"/>
              </a:ext>
            </a:extLst>
          </p:cNvPr>
          <p:cNvSpPr>
            <a:spLocks noGrp="1"/>
          </p:cNvSpPr>
          <p:nvPr>
            <p:ph type="sldNum" sz="quarter" idx="12"/>
          </p:nvPr>
        </p:nvSpPr>
        <p:spPr>
          <a:xfrm>
            <a:off x="10993582" y="6446838"/>
            <a:ext cx="780010" cy="365125"/>
          </a:xfrm>
        </p:spPr>
        <p:txBody>
          <a:bodyPr/>
          <a:lstStyle/>
          <a:p>
            <a:pPr rtl="0">
              <a:spcAft>
                <a:spcPts val="600"/>
              </a:spcAft>
            </a:pPr>
            <a:fld id="{3A98EE3D-8CD1-4C3F-BD1C-C98C9596463C}" type="slidenum">
              <a:rPr lang="en-US" smtClean="0"/>
              <a:pPr rtl="0">
                <a:spcAft>
                  <a:spcPts val="600"/>
                </a:spcAft>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a:extLst>
              <a:ext uri="{FF2B5EF4-FFF2-40B4-BE49-F238E27FC236}">
                <a16:creationId xmlns:a16="http://schemas.microsoft.com/office/drawing/2014/main" id="{CD7F7E29-B90C-8BCC-BDEC-96B5AF86DF98}"/>
              </a:ext>
            </a:extLst>
          </p:cNvPr>
          <p:cNvSpPr>
            <a:spLocks noGrp="1"/>
          </p:cNvSpPr>
          <p:nvPr>
            <p:ph type="sldNum" sz="quarter" idx="12"/>
          </p:nvPr>
        </p:nvSpPr>
        <p:spPr/>
        <p:txBody>
          <a:bodyPr/>
          <a:lstStyle/>
          <a:p>
            <a:pPr rtl="0"/>
            <a:fld id="{3A98EE3D-8CD1-4C3F-BD1C-C98C9596463C}" type="slidenum">
              <a:rPr lang="en-US" smtClean="0"/>
              <a:t>23</a:t>
            </a:fld>
            <a:endParaRPr lang="en-US" dirty="0"/>
          </a:p>
        </p:txBody>
      </p:sp>
      <p:sp>
        <p:nvSpPr>
          <p:cNvPr id="5" name="Rectangle 3">
            <a:extLst>
              <a:ext uri="{FF2B5EF4-FFF2-40B4-BE49-F238E27FC236}">
                <a16:creationId xmlns:a16="http://schemas.microsoft.com/office/drawing/2014/main" id="{F904AF87-95D4-5681-48B8-37BFF2D04801}"/>
              </a:ext>
            </a:extLst>
          </p:cNvPr>
          <p:cNvSpPr txBox="1">
            <a:spLocks noChangeArrowheads="1"/>
          </p:cNvSpPr>
          <p:nvPr/>
        </p:nvSpPr>
        <p:spPr>
          <a:xfrm>
            <a:off x="593956" y="629518"/>
            <a:ext cx="11004087" cy="5598963"/>
          </a:xfrm>
          <a:prstGeom prst="rect">
            <a:avLst/>
          </a:prstGeom>
        </p:spPr>
        <p:txBody>
          <a:bodyPr>
            <a:normAutofit/>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Calibri" panose="020F0502020204030204" pitchFamily="34" charset="0"/>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Calibri" panose="020F0502020204030204" pitchFamily="34" charset="0"/>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Calibri" panose="020F0502020204030204" pitchFamily="34" charset="0"/>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Calibri" panose="020F0502020204030204" pitchFamily="34" charset="0"/>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Calibri" panose="020F0502020204030204"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80000"/>
              </a:lnSpc>
              <a:buFont typeface="Wingdings" panose="05000000000000000000" pitchFamily="2" charset="2"/>
              <a:buNone/>
            </a:pPr>
            <a:r>
              <a:rPr lang="uk-UA" altLang="ru-RU" b="1" dirty="0">
                <a:latin typeface="Times New Roman" panose="02020603050405020304" pitchFamily="18" charset="0"/>
              </a:rPr>
              <a:t>Спеціальні права запозичення, або SDR (</a:t>
            </a:r>
            <a:r>
              <a:rPr lang="uk-UA" altLang="ru-RU" b="1" dirty="0" err="1">
                <a:latin typeface="Times New Roman" panose="02020603050405020304" pitchFamily="18" charset="0"/>
              </a:rPr>
              <a:t>special</a:t>
            </a:r>
            <a:r>
              <a:rPr lang="uk-UA" altLang="ru-RU" b="1" dirty="0">
                <a:latin typeface="Times New Roman" panose="02020603050405020304" pitchFamily="18" charset="0"/>
              </a:rPr>
              <a:t> </a:t>
            </a:r>
            <a:r>
              <a:rPr lang="uk-UA" altLang="ru-RU" b="1" dirty="0" err="1">
                <a:latin typeface="Times New Roman" panose="02020603050405020304" pitchFamily="18" charset="0"/>
              </a:rPr>
              <a:t>drawing</a:t>
            </a:r>
            <a:r>
              <a:rPr lang="uk-UA" altLang="ru-RU" b="1" dirty="0">
                <a:latin typeface="Times New Roman" panose="02020603050405020304" pitchFamily="18" charset="0"/>
              </a:rPr>
              <a:t> </a:t>
            </a:r>
            <a:r>
              <a:rPr lang="uk-UA" altLang="ru-RU" b="1" dirty="0" err="1">
                <a:latin typeface="Times New Roman" panose="02020603050405020304" pitchFamily="18" charset="0"/>
              </a:rPr>
              <a:t>rights</a:t>
            </a:r>
            <a:r>
              <a:rPr lang="uk-UA" altLang="ru-RU" b="1" dirty="0">
                <a:latin typeface="Times New Roman" panose="02020603050405020304" pitchFamily="18" charset="0"/>
              </a:rPr>
              <a:t>) - не найпопулярніший фінансовий актив. </a:t>
            </a:r>
          </a:p>
          <a:p>
            <a:pPr algn="just">
              <a:lnSpc>
                <a:spcPct val="80000"/>
              </a:lnSpc>
              <a:buFont typeface="Wingdings" panose="05000000000000000000" pitchFamily="2" charset="2"/>
              <a:buNone/>
            </a:pPr>
            <a:r>
              <a:rPr lang="uk-UA" altLang="ru-RU" b="1" dirty="0">
                <a:latin typeface="Times New Roman" panose="02020603050405020304" pitchFamily="18" charset="0"/>
              </a:rPr>
              <a:t>Він був створений МВФ у 1969 р. та слугує засобом надання програм допомоги фонду тим країнам, які подібно до України знаходяться у складних фінансових умовах. </a:t>
            </a:r>
          </a:p>
          <a:p>
            <a:pPr algn="just">
              <a:lnSpc>
                <a:spcPct val="80000"/>
              </a:lnSpc>
              <a:buFont typeface="Wingdings" panose="05000000000000000000" pitchFamily="2" charset="2"/>
              <a:buNone/>
            </a:pPr>
            <a:r>
              <a:rPr lang="uk-UA" altLang="ru-RU" b="1" dirty="0">
                <a:latin typeface="Times New Roman" panose="02020603050405020304" pitchFamily="18" charset="0"/>
              </a:rPr>
              <a:t>В SDR тримають свої резерви у МВФ члени фонду. </a:t>
            </a:r>
          </a:p>
          <a:p>
            <a:pPr algn="just">
              <a:lnSpc>
                <a:spcPct val="80000"/>
              </a:lnSpc>
              <a:buFont typeface="Wingdings" panose="05000000000000000000" pitchFamily="2" charset="2"/>
              <a:buNone/>
            </a:pPr>
            <a:r>
              <a:rPr lang="uk-UA" altLang="ru-RU" b="1" dirty="0">
                <a:latin typeface="Times New Roman" panose="02020603050405020304" pitchFamily="18" charset="0"/>
              </a:rPr>
              <a:t>Ліквідність SDR не ідеальна - продати їх можна в обмін на гроші шляхом добровільної угоди з іншим членом МВФ або адміністративним методом, коли керівництво фонду наказує країнам із сильною зовнішньою фінансовою позицією придбати SDR у країн, в яких ця позиція слабка.</a:t>
            </a:r>
          </a:p>
          <a:p>
            <a:pPr algn="just">
              <a:lnSpc>
                <a:spcPct val="80000"/>
              </a:lnSpc>
              <a:buFont typeface="Wingdings" panose="05000000000000000000" pitchFamily="2" charset="2"/>
              <a:buNone/>
            </a:pPr>
            <a:r>
              <a:rPr lang="uk-UA" altLang="ru-RU" b="1" dirty="0">
                <a:latin typeface="Times New Roman" panose="02020603050405020304" pitchFamily="18" charset="0"/>
              </a:rPr>
              <a:t>Але є й інші способи використання SDR. Для прикладу, в SDR номінована ціна перепустки для проходження Суецьким каналом. </a:t>
            </a:r>
          </a:p>
          <a:p>
            <a:pPr algn="just">
              <a:lnSpc>
                <a:spcPct val="80000"/>
              </a:lnSpc>
              <a:buFont typeface="Wingdings" panose="05000000000000000000" pitchFamily="2" charset="2"/>
              <a:buNone/>
            </a:pPr>
            <a:r>
              <a:rPr lang="uk-UA" altLang="ru-RU" b="1" dirty="0">
                <a:latin typeface="Times New Roman" panose="02020603050405020304" pitchFamily="18" charset="0"/>
              </a:rPr>
              <a:t>У 1980-х роках виник ринок </a:t>
            </a:r>
            <a:r>
              <a:rPr lang="uk-UA" altLang="ru-RU" b="1" dirty="0" err="1">
                <a:latin typeface="Times New Roman" panose="02020603050405020304" pitchFamily="18" charset="0"/>
              </a:rPr>
              <a:t>бондів</a:t>
            </a:r>
            <a:r>
              <a:rPr lang="uk-UA" altLang="ru-RU" b="1" dirty="0">
                <a:latin typeface="Times New Roman" panose="02020603050405020304" pitchFamily="18" charset="0"/>
              </a:rPr>
              <a:t>, номінованих у SDR. Деякі експерти вважають такі цінні папери ефективним способом диверсифікації інвестиційного портфелю. Дехто пропонує встановлювати ціни на певні товари в SDR, щоб уникнути зайвої </a:t>
            </a:r>
            <a:r>
              <a:rPr lang="uk-UA" altLang="ru-RU" b="1" dirty="0" err="1">
                <a:latin typeface="Times New Roman" panose="02020603050405020304" pitchFamily="18" charset="0"/>
              </a:rPr>
              <a:t>волатильності</a:t>
            </a:r>
            <a:r>
              <a:rPr lang="uk-UA" altLang="ru-RU" b="1" dirty="0">
                <a:latin typeface="Times New Roman" panose="02020603050405020304" pitchFamily="18" charset="0"/>
              </a:rPr>
              <a:t>.</a:t>
            </a:r>
          </a:p>
        </p:txBody>
      </p:sp>
    </p:spTree>
    <p:extLst>
      <p:ext uri="{BB962C8B-B14F-4D97-AF65-F5344CB8AC3E}">
        <p14:creationId xmlns:p14="http://schemas.microsoft.com/office/powerpoint/2010/main" val="3598859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0E4385-C4E8-5B0E-7A12-784561AA35E3}"/>
              </a:ext>
            </a:extLst>
          </p:cNvPr>
          <p:cNvSpPr txBox="1"/>
          <p:nvPr/>
        </p:nvSpPr>
        <p:spPr>
          <a:xfrm>
            <a:off x="1097280" y="758952"/>
            <a:ext cx="10058400" cy="3566160"/>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altLang="ru-RU" sz="8000" b="1" spc="-50" dirty="0" err="1">
                <a:solidFill>
                  <a:schemeClr val="tx1">
                    <a:lumMod val="85000"/>
                    <a:lumOff val="15000"/>
                  </a:schemeClr>
                </a:solidFill>
                <a:latin typeface="+mj-lt"/>
                <a:ea typeface="+mj-ea"/>
                <a:cs typeface="+mj-cs"/>
              </a:rPr>
              <a:t>Конвертованість</a:t>
            </a:r>
            <a:r>
              <a:rPr lang="en-US" altLang="ru-RU" sz="8000" b="1" spc="-50" dirty="0">
                <a:solidFill>
                  <a:schemeClr val="tx1">
                    <a:lumMod val="85000"/>
                    <a:lumOff val="15000"/>
                  </a:schemeClr>
                </a:solidFill>
                <a:latin typeface="+mj-lt"/>
                <a:ea typeface="+mj-ea"/>
                <a:cs typeface="+mj-cs"/>
              </a:rPr>
              <a:t> </a:t>
            </a:r>
            <a:r>
              <a:rPr lang="en-US" altLang="ru-RU" sz="8000" b="1" spc="-50" dirty="0" err="1">
                <a:solidFill>
                  <a:schemeClr val="tx1">
                    <a:lumMod val="85000"/>
                    <a:lumOff val="15000"/>
                  </a:schemeClr>
                </a:solidFill>
                <a:latin typeface="+mj-lt"/>
                <a:ea typeface="+mj-ea"/>
                <a:cs typeface="+mj-cs"/>
              </a:rPr>
              <a:t>валюти</a:t>
            </a:r>
            <a:r>
              <a:rPr lang="en-US" altLang="ru-RU" sz="8000" b="1" spc="-50" dirty="0">
                <a:solidFill>
                  <a:schemeClr val="tx1">
                    <a:lumMod val="85000"/>
                    <a:lumOff val="15000"/>
                  </a:schemeClr>
                </a:solidFill>
                <a:latin typeface="+mj-lt"/>
                <a:ea typeface="+mj-ea"/>
                <a:cs typeface="+mj-cs"/>
              </a:rPr>
              <a:t> (currency convertibility) </a:t>
            </a:r>
            <a:endParaRPr lang="en-US" sz="8000" b="1" spc="-50" dirty="0">
              <a:solidFill>
                <a:schemeClr val="tx1">
                  <a:lumMod val="85000"/>
                  <a:lumOff val="15000"/>
                </a:schemeClr>
              </a:solidFill>
              <a:latin typeface="+mj-lt"/>
              <a:ea typeface="+mj-ea"/>
              <a:cs typeface="+mj-cs"/>
            </a:endParaRPr>
          </a:p>
        </p:txBody>
      </p:sp>
      <p:sp>
        <p:nvSpPr>
          <p:cNvPr id="21506" name="Rectangle 2">
            <a:extLst>
              <a:ext uri="{FF2B5EF4-FFF2-40B4-BE49-F238E27FC236}">
                <a16:creationId xmlns:a16="http://schemas.microsoft.com/office/drawing/2014/main" id="{7FC62CBE-FDB2-AD5A-3456-C5683683E3D3}"/>
              </a:ext>
            </a:extLst>
          </p:cNvPr>
          <p:cNvSpPr>
            <a:spLocks noGrp="1" noChangeArrowheads="1"/>
          </p:cNvSpPr>
          <p:nvPr>
            <p:ph type="subTitle" idx="1"/>
          </p:nvPr>
        </p:nvSpPr>
        <p:spPr>
          <a:xfrm>
            <a:off x="1100051" y="4645152"/>
            <a:ext cx="10058400" cy="1143000"/>
          </a:xfrm>
        </p:spPr>
        <p:txBody>
          <a:bodyPr vert="horz" lIns="91440" tIns="45720" rIns="91440" bIns="45720" rtlCol="0">
            <a:normAutofit/>
          </a:bodyPr>
          <a:lstStyle/>
          <a:p>
            <a:pPr>
              <a:lnSpc>
                <a:spcPct val="100000"/>
              </a:lnSpc>
            </a:pPr>
            <a:r>
              <a:rPr lang="uk-UA" altLang="ru-RU" sz="1700" b="1" dirty="0"/>
              <a:t>— </a:t>
            </a:r>
            <a:r>
              <a:rPr lang="uk-UA" altLang="ru-RU" sz="1700" b="1" cap="none" dirty="0"/>
              <a:t>здатність резидентів і нерезидентів вільно, без будь-яких  обмежень, обмінювати національну валюту на іноземну та використовувати іноземну валюту в угодах з реальними і фінансовими активами</a:t>
            </a:r>
            <a:r>
              <a:rPr lang="uk-UA" altLang="ru-RU" sz="1700" b="1" dirty="0"/>
              <a:t>.</a:t>
            </a:r>
            <a:endParaRPr lang="en-US" altLang="ru-RU" sz="1700" b="1" dirty="0"/>
          </a:p>
          <a:p>
            <a:pPr>
              <a:lnSpc>
                <a:spcPct val="100000"/>
              </a:lnSpc>
            </a:pPr>
            <a:endParaRPr lang="ru-RU" altLang="ru-RU" sz="1700"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C34CCCD2-18EB-730C-ADEC-8B4B1A345C7F}"/>
              </a:ext>
            </a:extLst>
          </p:cNvPr>
          <p:cNvSpPr>
            <a:spLocks noChangeArrowheads="1"/>
          </p:cNvSpPr>
          <p:nvPr/>
        </p:nvSpPr>
        <p:spPr bwMode="auto">
          <a:xfrm>
            <a:off x="4079876" y="616378"/>
            <a:ext cx="468371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r>
              <a:rPr lang="uk-UA" altLang="ru-RU" b="1" i="1" dirty="0">
                <a:solidFill>
                  <a:srgbClr val="000000"/>
                </a:solidFill>
                <a:latin typeface="Times New Roman" panose="02020603050405020304" pitchFamily="18" charset="0"/>
                <a:cs typeface="Times New Roman" panose="02020603050405020304" pitchFamily="18" charset="0"/>
              </a:rPr>
              <a:t>Класифікація </a:t>
            </a:r>
            <a:r>
              <a:rPr lang="uk-UA" altLang="ru-RU" b="1" i="1" dirty="0" err="1">
                <a:solidFill>
                  <a:srgbClr val="000000"/>
                </a:solidFill>
                <a:latin typeface="Times New Roman" panose="02020603050405020304" pitchFamily="18" charset="0"/>
                <a:cs typeface="Times New Roman" panose="02020603050405020304" pitchFamily="18" charset="0"/>
              </a:rPr>
              <a:t>конвертованостей</a:t>
            </a:r>
            <a:endParaRPr lang="ru-RU" altLang="ru-RU" b="1" dirty="0"/>
          </a:p>
          <a:p>
            <a:endParaRPr lang="ru-RU" altLang="ru-RU" b="1" dirty="0">
              <a:latin typeface="Times New Roman" panose="02020603050405020304" pitchFamily="18" charset="0"/>
            </a:endParaRPr>
          </a:p>
        </p:txBody>
      </p:sp>
      <p:pic>
        <p:nvPicPr>
          <p:cNvPr id="22531" name="Picture 3">
            <a:extLst>
              <a:ext uri="{FF2B5EF4-FFF2-40B4-BE49-F238E27FC236}">
                <a16:creationId xmlns:a16="http://schemas.microsoft.com/office/drawing/2014/main" id="{87A5F900-7E73-8A33-ACC5-24FFF94A27F7}"/>
              </a:ext>
            </a:extLst>
          </p:cNvPr>
          <p:cNvPicPr>
            <a:picLocks noChangeAspect="1" noChangeArrowheads="1"/>
          </p:cNvPicPr>
          <p:nvPr/>
        </p:nvPicPr>
        <p:blipFill>
          <a:blip r:embed="rId2">
            <a:lum bright="-48000" contrast="72000"/>
            <a:extLst>
              <a:ext uri="{28A0092B-C50C-407E-A947-70E740481C1C}">
                <a14:useLocalDpi xmlns:a14="http://schemas.microsoft.com/office/drawing/2010/main" val="0"/>
              </a:ext>
            </a:extLst>
          </a:blip>
          <a:srcRect/>
          <a:stretch>
            <a:fillRect/>
          </a:stretch>
        </p:blipFill>
        <p:spPr bwMode="auto">
          <a:xfrm>
            <a:off x="1524000" y="2133600"/>
            <a:ext cx="8675688"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E9629A84-287A-C69C-F75E-65CC3C446F0E}"/>
              </a:ext>
            </a:extLst>
          </p:cNvPr>
          <p:cNvSpPr>
            <a:spLocks noGrp="1" noChangeArrowheads="1"/>
          </p:cNvSpPr>
          <p:nvPr>
            <p:ph type="title"/>
          </p:nvPr>
        </p:nvSpPr>
        <p:spPr/>
        <p:txBody>
          <a:bodyPr/>
          <a:lstStyle/>
          <a:p>
            <a:pPr algn="ctr" eaLnBrk="1" hangingPunct="1"/>
            <a:r>
              <a:rPr lang="uk-UA" altLang="ru-RU" sz="2400" b="1">
                <a:solidFill>
                  <a:srgbClr val="0033CC"/>
                </a:solidFill>
              </a:rPr>
              <a:t>За ступенем конвертованості валюти можуть бути:</a:t>
            </a:r>
          </a:p>
        </p:txBody>
      </p:sp>
      <p:sp>
        <p:nvSpPr>
          <p:cNvPr id="23555" name="Rectangle 3">
            <a:extLst>
              <a:ext uri="{FF2B5EF4-FFF2-40B4-BE49-F238E27FC236}">
                <a16:creationId xmlns:a16="http://schemas.microsoft.com/office/drawing/2014/main" id="{3B785455-2001-5CF0-75CC-1BFE772864F7}"/>
              </a:ext>
            </a:extLst>
          </p:cNvPr>
          <p:cNvSpPr>
            <a:spLocks noGrp="1" noChangeArrowheads="1"/>
          </p:cNvSpPr>
          <p:nvPr>
            <p:ph type="body" idx="1"/>
          </p:nvPr>
        </p:nvSpPr>
        <p:spPr/>
        <p:txBody>
          <a:bodyPr/>
          <a:lstStyle/>
          <a:p>
            <a:pPr algn="just" eaLnBrk="1" hangingPunct="1"/>
            <a:r>
              <a:rPr lang="uk-UA" altLang="ru-RU" sz="2600" i="1">
                <a:solidFill>
                  <a:srgbClr val="B85440"/>
                </a:solidFill>
              </a:rPr>
              <a:t>вільно конвертовані (оборотні)</a:t>
            </a:r>
            <a:r>
              <a:rPr lang="uk-UA" altLang="ru-RU" sz="2600" i="1"/>
              <a:t> </a:t>
            </a:r>
            <a:r>
              <a:rPr lang="uk-UA" altLang="ru-RU" sz="2600" b="1"/>
              <a:t>валюти, без обмежень обмінюються  на будь-які іноземні валюти;</a:t>
            </a:r>
            <a:r>
              <a:rPr lang="uk-UA" altLang="ru-RU" sz="2600"/>
              <a:t> </a:t>
            </a:r>
          </a:p>
          <a:p>
            <a:pPr algn="just" eaLnBrk="1" hangingPunct="1"/>
            <a:r>
              <a:rPr lang="uk-UA" altLang="ru-RU" sz="2600" i="1">
                <a:solidFill>
                  <a:srgbClr val="B85440"/>
                </a:solidFill>
              </a:rPr>
              <a:t>частково конвертовані</a:t>
            </a:r>
            <a:r>
              <a:rPr lang="uk-UA" altLang="ru-RU" sz="2600">
                <a:solidFill>
                  <a:srgbClr val="B85440"/>
                </a:solidFill>
              </a:rPr>
              <a:t> валюти</a:t>
            </a:r>
            <a:r>
              <a:rPr lang="uk-UA" altLang="ru-RU" sz="2600"/>
              <a:t> країн, </a:t>
            </a:r>
            <a:r>
              <a:rPr lang="uk-UA" altLang="ru-RU" sz="2600" b="1"/>
              <a:t>де зберігаються валютні обмеження;</a:t>
            </a:r>
            <a:r>
              <a:rPr lang="uk-UA" altLang="ru-RU" sz="2600" b="1" i="1"/>
              <a:t> </a:t>
            </a:r>
            <a:endParaRPr lang="uk-UA" altLang="ru-RU" sz="2600" b="1"/>
          </a:p>
          <a:p>
            <a:pPr algn="just" eaLnBrk="1" hangingPunct="1"/>
            <a:r>
              <a:rPr lang="uk-UA" altLang="ru-RU" sz="2600" i="1">
                <a:solidFill>
                  <a:srgbClr val="B85440"/>
                </a:solidFill>
              </a:rPr>
              <a:t>неконвертовані (замкнуті</a:t>
            </a:r>
            <a:r>
              <a:rPr lang="uk-UA" altLang="ru-RU" sz="2600" b="1" i="1">
                <a:solidFill>
                  <a:srgbClr val="B85440"/>
                </a:solidFill>
              </a:rPr>
              <a:t>)</a:t>
            </a:r>
            <a:r>
              <a:rPr lang="uk-UA" altLang="ru-RU" sz="2600"/>
              <a:t> валюти країн, </a:t>
            </a:r>
            <a:r>
              <a:rPr lang="uk-UA" altLang="ru-RU" sz="2600" b="1"/>
              <a:t>де запроваджено заборону щодо обміну валют.</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40158395-7004-A596-8219-3B9C1B8D6474}"/>
              </a:ext>
            </a:extLst>
          </p:cNvPr>
          <p:cNvSpPr>
            <a:spLocks noGrp="1" noChangeArrowheads="1"/>
          </p:cNvSpPr>
          <p:nvPr>
            <p:ph type="ctrTitle"/>
          </p:nvPr>
        </p:nvSpPr>
        <p:spPr>
          <a:xfrm>
            <a:off x="1097280" y="758952"/>
            <a:ext cx="10058400" cy="3566160"/>
          </a:xfrm>
        </p:spPr>
        <p:txBody>
          <a:bodyPr anchor="b">
            <a:normAutofit/>
          </a:bodyPr>
          <a:lstStyle/>
          <a:p>
            <a:pPr marL="0" indent="804863">
              <a:buNone/>
            </a:pPr>
            <a:r>
              <a:rPr lang="uk-UA" altLang="ru-RU" sz="2600" b="1" i="1" dirty="0"/>
              <a:t>Резервна (ключова) валюта –</a:t>
            </a:r>
            <a:r>
              <a:rPr lang="uk-UA" altLang="ru-RU" sz="2600" b="1" dirty="0"/>
              <a:t> це</a:t>
            </a:r>
          </a:p>
          <a:p>
            <a:pPr marL="0" indent="804863">
              <a:buFontTx/>
              <a:buChar char="-"/>
            </a:pPr>
            <a:r>
              <a:rPr lang="uk-UA" altLang="ru-RU" sz="2600" dirty="0"/>
              <a:t>особлива категорія конвертованої національної валюти розвинутої країни; </a:t>
            </a:r>
          </a:p>
          <a:p>
            <a:pPr marL="0" indent="804863">
              <a:buFontTx/>
              <a:buChar char="-"/>
            </a:pPr>
            <a:r>
              <a:rPr lang="uk-UA" altLang="ru-RU" sz="2600" dirty="0"/>
              <a:t>виконує функції міжнародного платіжного й резервного засобу; </a:t>
            </a:r>
          </a:p>
          <a:p>
            <a:pPr marL="0" indent="804863">
              <a:buFontTx/>
              <a:buChar char="-"/>
            </a:pPr>
            <a:r>
              <a:rPr lang="uk-UA" altLang="ru-RU" sz="2600" dirty="0"/>
              <a:t>використовується як база визначення валютного паритету і валютного курсу для інших країн; </a:t>
            </a:r>
          </a:p>
          <a:p>
            <a:pPr marL="0" indent="804863">
              <a:buFontTx/>
              <a:buChar char="-"/>
            </a:pPr>
            <a:r>
              <a:rPr lang="uk-UA" altLang="ru-RU" sz="2600" dirty="0"/>
              <a:t>широко використовується під час валютних інтервенцій.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36979470-4EBD-2350-EFAA-44F713C9C0CE}"/>
              </a:ext>
            </a:extLst>
          </p:cNvPr>
          <p:cNvSpPr>
            <a:spLocks noGrp="1" noChangeArrowheads="1"/>
          </p:cNvSpPr>
          <p:nvPr>
            <p:ph type="title"/>
          </p:nvPr>
        </p:nvSpPr>
        <p:spPr>
          <a:xfrm>
            <a:off x="643466" y="786383"/>
            <a:ext cx="3517567" cy="2093975"/>
          </a:xfrm>
        </p:spPr>
        <p:txBody>
          <a:bodyPr anchor="b">
            <a:normAutofit/>
          </a:bodyPr>
          <a:lstStyle/>
          <a:p>
            <a:pPr eaLnBrk="1" hangingPunct="1"/>
            <a:r>
              <a:rPr lang="uk-UA" altLang="ru-RU" sz="2800" b="1" u="sng"/>
              <a:t>Передумови для виникнення резервних валют:</a:t>
            </a:r>
          </a:p>
        </p:txBody>
      </p:sp>
      <p:sp>
        <p:nvSpPr>
          <p:cNvPr id="25603" name="Rectangle 3">
            <a:extLst>
              <a:ext uri="{FF2B5EF4-FFF2-40B4-BE49-F238E27FC236}">
                <a16:creationId xmlns:a16="http://schemas.microsoft.com/office/drawing/2014/main" id="{C38DDAFB-1DDA-DE41-A802-73776447EE4E}"/>
              </a:ext>
            </a:extLst>
          </p:cNvPr>
          <p:cNvSpPr>
            <a:spLocks noGrp="1" noChangeArrowheads="1"/>
          </p:cNvSpPr>
          <p:nvPr>
            <p:ph idx="1"/>
          </p:nvPr>
        </p:nvSpPr>
        <p:spPr>
          <a:xfrm>
            <a:off x="5458984" y="812799"/>
            <a:ext cx="5928344" cy="5294757"/>
          </a:xfrm>
        </p:spPr>
        <p:txBody>
          <a:bodyPr>
            <a:normAutofit/>
          </a:bodyPr>
          <a:lstStyle/>
          <a:p>
            <a:pPr>
              <a:buFont typeface="Arial" panose="020B0604020202020204" pitchFamily="34" charset="0"/>
              <a:buChar char="•"/>
            </a:pPr>
            <a:r>
              <a:rPr lang="uk-UA" altLang="ru-RU" sz="2400" b="1" dirty="0"/>
              <a:t>країна, посідає провідне місце у світовій економіці;</a:t>
            </a:r>
          </a:p>
          <a:p>
            <a:pPr>
              <a:buFont typeface="Arial" panose="020B0604020202020204" pitchFamily="34" charset="0"/>
              <a:buChar char="•"/>
            </a:pPr>
            <a:r>
              <a:rPr lang="uk-UA" altLang="ru-RU" sz="2400" b="1" dirty="0"/>
              <a:t>існує розвинута система кредитно-банківських організацій (у країні та за її межами);</a:t>
            </a:r>
          </a:p>
          <a:p>
            <a:pPr>
              <a:buFont typeface="Arial" panose="020B0604020202020204" pitchFamily="34" charset="0"/>
              <a:buChar char="•"/>
            </a:pPr>
            <a:r>
              <a:rPr lang="uk-UA" altLang="ru-RU" sz="2400" b="1" dirty="0"/>
              <a:t>наявність потужного внутрішнього ринку позичкового капіталу;</a:t>
            </a:r>
          </a:p>
          <a:p>
            <a:pPr>
              <a:buFont typeface="Arial" panose="020B0604020202020204" pitchFamily="34" charset="0"/>
              <a:buChar char="•"/>
            </a:pPr>
            <a:r>
              <a:rPr lang="uk-UA" altLang="ru-RU" sz="2400" b="1" dirty="0"/>
              <a:t>відсутність валютних обмежень  й вільна    конвертованість національної валюти;     </a:t>
            </a:r>
          </a:p>
          <a:p>
            <a:pPr>
              <a:buFont typeface="Arial" panose="020B0604020202020204" pitchFamily="34" charset="0"/>
              <a:buChar char="•"/>
            </a:pPr>
            <a:r>
              <a:rPr lang="uk-UA" altLang="ru-RU" sz="2400" b="1" dirty="0"/>
              <a:t>наявність стабільного попиту на цю валюту з боку нерезидентів.</a:t>
            </a:r>
          </a:p>
        </p:txBody>
      </p:sp>
      <p:sp>
        <p:nvSpPr>
          <p:cNvPr id="25608" name="Text Placeholder 3">
            <a:extLst>
              <a:ext uri="{FF2B5EF4-FFF2-40B4-BE49-F238E27FC236}">
                <a16:creationId xmlns:a16="http://schemas.microsoft.com/office/drawing/2014/main" id="{F6F38EE2-4C54-5840-6E65-B293D00BDE41}"/>
              </a:ext>
            </a:extLst>
          </p:cNvPr>
          <p:cNvSpPr>
            <a:spLocks noGrp="1"/>
          </p:cNvSpPr>
          <p:nvPr>
            <p:ph type="body" sz="half" idx="2"/>
          </p:nvPr>
        </p:nvSpPr>
        <p:spPr>
          <a:xfrm>
            <a:off x="643465" y="3043050"/>
            <a:ext cx="3517567" cy="3064505"/>
          </a:xfrm>
        </p:spPr>
        <p:txBody>
          <a:bodyPr/>
          <a:lstStyle/>
          <a:p>
            <a:endParaRPr lang="en-US"/>
          </a:p>
        </p:txBody>
      </p:sp>
      <p:sp>
        <p:nvSpPr>
          <p:cNvPr id="25610" name="Slide Number Placeholder 4">
            <a:extLst>
              <a:ext uri="{FF2B5EF4-FFF2-40B4-BE49-F238E27FC236}">
                <a16:creationId xmlns:a16="http://schemas.microsoft.com/office/drawing/2014/main" id="{85C0C040-CC83-95BD-827B-AA1DDD75F3E8}"/>
              </a:ext>
            </a:extLst>
          </p:cNvPr>
          <p:cNvSpPr>
            <a:spLocks noGrp="1"/>
          </p:cNvSpPr>
          <p:nvPr>
            <p:ph type="sldNum" sz="quarter" idx="12"/>
          </p:nvPr>
        </p:nvSpPr>
        <p:spPr>
          <a:xfrm>
            <a:off x="10993582" y="6446838"/>
            <a:ext cx="780010" cy="365125"/>
          </a:xfrm>
        </p:spPr>
        <p:txBody>
          <a:bodyPr/>
          <a:lstStyle/>
          <a:p>
            <a:pPr rtl="0">
              <a:spcAft>
                <a:spcPts val="600"/>
              </a:spcAft>
            </a:pPr>
            <a:fld id="{3A98EE3D-8CD1-4C3F-BD1C-C98C9596463C}" type="slidenum">
              <a:rPr lang="en-US" smtClean="0"/>
              <a:pPr rtl="0">
                <a:spcAft>
                  <a:spcPts val="600"/>
                </a:spcAft>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05E9F07C-F0D9-5A4C-D479-CA4EFB5C82B5}"/>
              </a:ext>
            </a:extLst>
          </p:cNvPr>
          <p:cNvSpPr>
            <a:spLocks noGrp="1" noChangeArrowheads="1"/>
          </p:cNvSpPr>
          <p:nvPr>
            <p:ph type="title"/>
          </p:nvPr>
        </p:nvSpPr>
        <p:spPr/>
        <p:txBody>
          <a:bodyPr/>
          <a:lstStyle/>
          <a:p>
            <a:pPr algn="ctr" eaLnBrk="1" hangingPunct="1"/>
            <a:r>
              <a:rPr lang="uk-UA" altLang="ru-RU" sz="3400" b="1" dirty="0">
                <a:solidFill>
                  <a:schemeClr val="accent2"/>
                </a:solidFill>
              </a:rPr>
              <a:t>Вимоги до країн з резервною валютою:</a:t>
            </a:r>
          </a:p>
        </p:txBody>
      </p:sp>
      <p:sp>
        <p:nvSpPr>
          <p:cNvPr id="26627" name="Rectangle 3">
            <a:extLst>
              <a:ext uri="{FF2B5EF4-FFF2-40B4-BE49-F238E27FC236}">
                <a16:creationId xmlns:a16="http://schemas.microsoft.com/office/drawing/2014/main" id="{989F6149-50DD-62ED-E4C1-B23A38D0A210}"/>
              </a:ext>
            </a:extLst>
          </p:cNvPr>
          <p:cNvSpPr>
            <a:spLocks noGrp="1" noChangeArrowheads="1"/>
          </p:cNvSpPr>
          <p:nvPr>
            <p:ph type="body" idx="1"/>
          </p:nvPr>
        </p:nvSpPr>
        <p:spPr/>
        <p:txBody>
          <a:bodyPr/>
          <a:lstStyle/>
          <a:p>
            <a:pPr algn="just" eaLnBrk="1" hangingPunct="1">
              <a:buFont typeface="Arial" panose="020B0604020202020204" pitchFamily="34" charset="0"/>
              <a:buChar char="•"/>
            </a:pPr>
            <a:r>
              <a:rPr lang="uk-UA" altLang="ru-RU" sz="2600" b="1" dirty="0"/>
              <a:t>підтримувати стабільність цієї валюти;</a:t>
            </a:r>
          </a:p>
          <a:p>
            <a:pPr algn="just" eaLnBrk="1" hangingPunct="1">
              <a:buFont typeface="Arial" panose="020B0604020202020204" pitchFamily="34" charset="0"/>
              <a:buChar char="•"/>
            </a:pPr>
            <a:r>
              <a:rPr lang="uk-UA" altLang="ru-RU" sz="2600" b="1" dirty="0"/>
              <a:t>не запроваджувати обмеження;</a:t>
            </a:r>
          </a:p>
          <a:p>
            <a:pPr algn="just" eaLnBrk="1" hangingPunct="1">
              <a:buFont typeface="Arial" panose="020B0604020202020204" pitchFamily="34" charset="0"/>
              <a:buChar char="•"/>
            </a:pPr>
            <a:r>
              <a:rPr lang="uk-UA" altLang="ru-RU" sz="2600" b="1" dirty="0"/>
              <a:t>постійно вживати заходів з метою недопущення дефіциту платіжного балансу;</a:t>
            </a:r>
          </a:p>
          <a:p>
            <a:pPr algn="just" eaLnBrk="1" hangingPunct="1">
              <a:buFont typeface="Arial" panose="020B0604020202020204" pitchFamily="34" charset="0"/>
              <a:buChar char="•"/>
            </a:pPr>
            <a:r>
              <a:rPr lang="uk-UA" altLang="ru-RU" sz="2600" b="1" dirty="0"/>
              <a:t>узгоджувати національну економічну політику з завданням</a:t>
            </a:r>
            <a:br>
              <a:rPr lang="uk-UA" altLang="ru-RU" sz="2600" b="1" dirty="0"/>
            </a:br>
            <a:r>
              <a:rPr lang="uk-UA" altLang="ru-RU" sz="2600" b="1" dirty="0"/>
              <a:t>підтримки зовнішній рівноваги.</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F9AC4E68-54DC-2433-2A4F-8B9F975F168A}"/>
              </a:ext>
            </a:extLst>
          </p:cNvPr>
          <p:cNvSpPr>
            <a:spLocks noGrp="1" noChangeArrowheads="1"/>
          </p:cNvSpPr>
          <p:nvPr>
            <p:ph type="title"/>
          </p:nvPr>
        </p:nvSpPr>
        <p:spPr>
          <a:xfrm>
            <a:off x="2063751" y="304800"/>
            <a:ext cx="8035925" cy="1036638"/>
          </a:xfrm>
        </p:spPr>
        <p:txBody>
          <a:bodyPr anchor="ctr"/>
          <a:lstStyle/>
          <a:p>
            <a:pPr marL="647700" indent="-647700" algn="ctr">
              <a:defRPr/>
            </a:pPr>
            <a:r>
              <a:rPr lang="uk-UA" altLang="ru-RU" sz="2800" b="1" dirty="0">
                <a:solidFill>
                  <a:srgbClr val="003399"/>
                </a:solidFill>
                <a:effectLst>
                  <a:outerShdw blurRad="38100" dist="38100" dir="2700000" algn="tl">
                    <a:srgbClr val="C0C0C0"/>
                  </a:outerShdw>
                </a:effectLst>
                <a:cs typeface="Times New Roman" panose="02020603050405020304" pitchFamily="18" charset="0"/>
              </a:rPr>
              <a:t>1. </a:t>
            </a:r>
            <a:r>
              <a:rPr lang="uk-UA" altLang="ru-RU" sz="3400" b="1" dirty="0">
                <a:solidFill>
                  <a:srgbClr val="BB5541"/>
                </a:solidFill>
              </a:rPr>
              <a:t>Валютні відносини  та валютна система</a:t>
            </a:r>
            <a:endParaRPr lang="ru-RU" altLang="ru-RU" sz="2800" b="1" dirty="0"/>
          </a:p>
        </p:txBody>
      </p:sp>
      <p:sp>
        <p:nvSpPr>
          <p:cNvPr id="4099" name="Rectangle 3">
            <a:extLst>
              <a:ext uri="{FF2B5EF4-FFF2-40B4-BE49-F238E27FC236}">
                <a16:creationId xmlns:a16="http://schemas.microsoft.com/office/drawing/2014/main" id="{A7FBD0E6-5D16-A710-A4E2-15621CD6E7E0}"/>
              </a:ext>
            </a:extLst>
          </p:cNvPr>
          <p:cNvSpPr>
            <a:spLocks noGrp="1" noChangeArrowheads="1"/>
          </p:cNvSpPr>
          <p:nvPr>
            <p:ph type="body" idx="1"/>
          </p:nvPr>
        </p:nvSpPr>
        <p:spPr/>
        <p:txBody>
          <a:bodyPr/>
          <a:lstStyle/>
          <a:p>
            <a:pPr marL="609600" indent="-609600" algn="ctr">
              <a:buNone/>
            </a:pPr>
            <a:r>
              <a:rPr lang="uk-UA" altLang="ru-RU" b="1">
                <a:solidFill>
                  <a:srgbClr val="13110F"/>
                </a:solidFill>
                <a:cs typeface="Times New Roman" panose="02020603050405020304" pitchFamily="18" charset="0"/>
              </a:rPr>
              <a:t> </a:t>
            </a:r>
            <a:endParaRPr lang="ru-RU" altLang="ru-RU" sz="2100">
              <a:solidFill>
                <a:srgbClr val="13110F"/>
              </a:solidFill>
            </a:endParaRPr>
          </a:p>
        </p:txBody>
      </p:sp>
      <p:sp>
        <p:nvSpPr>
          <p:cNvPr id="4100" name="Rectangle 4">
            <a:extLst>
              <a:ext uri="{FF2B5EF4-FFF2-40B4-BE49-F238E27FC236}">
                <a16:creationId xmlns:a16="http://schemas.microsoft.com/office/drawing/2014/main" id="{2232F4B0-3BB5-2E7E-BA10-8EC192F07D33}"/>
              </a:ext>
            </a:extLst>
          </p:cNvPr>
          <p:cNvSpPr>
            <a:spLocks noChangeArrowheads="1"/>
          </p:cNvSpPr>
          <p:nvPr/>
        </p:nvSpPr>
        <p:spPr bwMode="auto">
          <a:xfrm>
            <a:off x="1097280" y="2108201"/>
            <a:ext cx="8640762" cy="3113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228600" algn="l"/>
              </a:tabLst>
              <a:defRPr sz="2400">
                <a:solidFill>
                  <a:schemeClr val="tx1"/>
                </a:solidFill>
                <a:latin typeface="Verdana" panose="020B0604030504040204" pitchFamily="34" charset="0"/>
              </a:defRPr>
            </a:lvl1pPr>
            <a:lvl2pPr marL="742950" indent="-285750">
              <a:tabLst>
                <a:tab pos="228600" algn="l"/>
              </a:tabLst>
              <a:defRPr sz="2400">
                <a:solidFill>
                  <a:schemeClr val="tx1"/>
                </a:solidFill>
                <a:latin typeface="Verdana" panose="020B0604030504040204" pitchFamily="34" charset="0"/>
              </a:defRPr>
            </a:lvl2pPr>
            <a:lvl3pPr marL="1143000" indent="-228600">
              <a:tabLst>
                <a:tab pos="228600" algn="l"/>
              </a:tabLst>
              <a:defRPr sz="2400">
                <a:solidFill>
                  <a:schemeClr val="tx1"/>
                </a:solidFill>
                <a:latin typeface="Verdana" panose="020B0604030504040204" pitchFamily="34" charset="0"/>
              </a:defRPr>
            </a:lvl3pPr>
            <a:lvl4pPr marL="1600200" indent="-228600">
              <a:tabLst>
                <a:tab pos="228600" algn="l"/>
              </a:tabLst>
              <a:defRPr sz="2400">
                <a:solidFill>
                  <a:schemeClr val="tx1"/>
                </a:solidFill>
                <a:latin typeface="Verdana" panose="020B0604030504040204" pitchFamily="34" charset="0"/>
              </a:defRPr>
            </a:lvl4pPr>
            <a:lvl5pPr marL="2057400" indent="-228600">
              <a:tabLst>
                <a:tab pos="228600" algn="l"/>
              </a:tabLst>
              <a:defRPr sz="2400">
                <a:solidFill>
                  <a:schemeClr val="tx1"/>
                </a:solidFill>
                <a:latin typeface="Verdana" panose="020B0604030504040204" pitchFamily="34" charset="0"/>
              </a:defRPr>
            </a:lvl5pPr>
            <a:lvl6pPr marL="2514600" indent="-228600" eaLnBrk="0" fontAlgn="base" hangingPunct="0">
              <a:spcBef>
                <a:spcPct val="0"/>
              </a:spcBef>
              <a:spcAft>
                <a:spcPct val="0"/>
              </a:spcAft>
              <a:tabLst>
                <a:tab pos="228600" algn="l"/>
              </a:tabLst>
              <a:defRPr sz="2400">
                <a:solidFill>
                  <a:schemeClr val="tx1"/>
                </a:solidFill>
                <a:latin typeface="Verdana" panose="020B0604030504040204" pitchFamily="34" charset="0"/>
              </a:defRPr>
            </a:lvl6pPr>
            <a:lvl7pPr marL="2971800" indent="-228600" eaLnBrk="0" fontAlgn="base" hangingPunct="0">
              <a:spcBef>
                <a:spcPct val="0"/>
              </a:spcBef>
              <a:spcAft>
                <a:spcPct val="0"/>
              </a:spcAft>
              <a:tabLst>
                <a:tab pos="228600" algn="l"/>
              </a:tabLst>
              <a:defRPr sz="2400">
                <a:solidFill>
                  <a:schemeClr val="tx1"/>
                </a:solidFill>
                <a:latin typeface="Verdana" panose="020B0604030504040204" pitchFamily="34" charset="0"/>
              </a:defRPr>
            </a:lvl7pPr>
            <a:lvl8pPr marL="3429000" indent="-228600" eaLnBrk="0" fontAlgn="base" hangingPunct="0">
              <a:spcBef>
                <a:spcPct val="0"/>
              </a:spcBef>
              <a:spcAft>
                <a:spcPct val="0"/>
              </a:spcAft>
              <a:tabLst>
                <a:tab pos="228600" algn="l"/>
              </a:tabLst>
              <a:defRPr sz="2400">
                <a:solidFill>
                  <a:schemeClr val="tx1"/>
                </a:solidFill>
                <a:latin typeface="Verdana" panose="020B0604030504040204" pitchFamily="34" charset="0"/>
              </a:defRPr>
            </a:lvl8pPr>
            <a:lvl9pPr marL="3886200" indent="-228600" eaLnBrk="0" fontAlgn="base" hangingPunct="0">
              <a:spcBef>
                <a:spcPct val="0"/>
              </a:spcBef>
              <a:spcAft>
                <a:spcPct val="0"/>
              </a:spcAft>
              <a:tabLst>
                <a:tab pos="228600" algn="l"/>
              </a:tabLst>
              <a:defRPr sz="2400">
                <a:solidFill>
                  <a:schemeClr val="tx1"/>
                </a:solidFill>
                <a:latin typeface="Verdana" panose="020B0604030504040204" pitchFamily="34" charset="0"/>
              </a:defRPr>
            </a:lvl9pPr>
          </a:lstStyle>
          <a:p>
            <a:pPr algn="just"/>
            <a:r>
              <a:rPr lang="uk-UA" altLang="ru-RU" sz="1800" b="1" dirty="0">
                <a:solidFill>
                  <a:srgbClr val="A50021"/>
                </a:solidFill>
              </a:rPr>
              <a:t>Міжнародні валютні відносини країн</a:t>
            </a:r>
            <a:r>
              <a:rPr lang="uk-UA" altLang="ru-RU" sz="1800" b="1" dirty="0"/>
              <a:t> - сукупність суспільних відносин, що виникають під час функціонування валюти у світовому господарстві й обслуговують взаємний обмін результатами діяльності національних господарств.</a:t>
            </a:r>
            <a:endParaRPr lang="en-US" altLang="ru-RU" sz="1800" b="1" dirty="0"/>
          </a:p>
          <a:p>
            <a:pPr algn="just"/>
            <a:endParaRPr lang="en-US" altLang="ru-RU" sz="1800" b="1" dirty="0"/>
          </a:p>
          <a:p>
            <a:pPr algn="just"/>
            <a:r>
              <a:rPr lang="uk-UA" altLang="ru-RU" sz="1800" b="1" dirty="0">
                <a:solidFill>
                  <a:srgbClr val="A50021"/>
                </a:solidFill>
              </a:rPr>
              <a:t>Валютна система:</a:t>
            </a:r>
          </a:p>
          <a:p>
            <a:pPr algn="just"/>
            <a:r>
              <a:rPr lang="uk-UA" altLang="ru-RU" sz="1800" b="1" dirty="0">
                <a:solidFill>
                  <a:srgbClr val="A50021"/>
                </a:solidFill>
              </a:rPr>
              <a:t>з </a:t>
            </a:r>
            <a:r>
              <a:rPr lang="uk-UA" altLang="ru-RU" sz="1800" b="1" dirty="0">
                <a:solidFill>
                  <a:schemeClr val="accent2"/>
                </a:solidFill>
              </a:rPr>
              <a:t>економічної</a:t>
            </a:r>
            <a:r>
              <a:rPr lang="uk-UA" altLang="ru-RU" sz="1800" b="1" dirty="0">
                <a:solidFill>
                  <a:srgbClr val="A50021"/>
                </a:solidFill>
              </a:rPr>
              <a:t> точки зору</a:t>
            </a:r>
            <a:r>
              <a:rPr lang="uk-UA" altLang="ru-RU" sz="1800" b="1" dirty="0"/>
              <a:t> - це сукупність валютно-економічних відносин, які історично склалися на основі інтернаціоналізації господарських </a:t>
            </a:r>
            <a:r>
              <a:rPr lang="uk-UA" altLang="ru-RU" sz="1800" b="1" dirty="0" err="1"/>
              <a:t>зв'язків</a:t>
            </a:r>
            <a:r>
              <a:rPr lang="uk-UA" altLang="ru-RU" sz="1800" b="1" dirty="0"/>
              <a:t>; </a:t>
            </a:r>
          </a:p>
          <a:p>
            <a:pPr algn="just"/>
            <a:r>
              <a:rPr lang="uk-UA" altLang="ru-RU" sz="1800" b="1" dirty="0">
                <a:solidFill>
                  <a:schemeClr val="accent2"/>
                </a:solidFill>
              </a:rPr>
              <a:t>з організаційно-юридичної</a:t>
            </a:r>
            <a:r>
              <a:rPr lang="uk-UA" altLang="ru-RU" sz="1800" b="1" dirty="0"/>
              <a:t> - державно-правова   форма організації валютних відносин.</a:t>
            </a:r>
            <a:r>
              <a:rPr lang="ru-RU" altLang="ru-RU" sz="1800" b="1" dirty="0"/>
              <a:t> </a:t>
            </a:r>
            <a:endParaRPr lang="en-US" altLang="ru-RU" sz="1800"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CA9BE993-8D10-D103-4C8F-85A024FE2800}"/>
              </a:ext>
            </a:extLst>
          </p:cNvPr>
          <p:cNvSpPr>
            <a:spLocks noGrp="1" noChangeArrowheads="1"/>
          </p:cNvSpPr>
          <p:nvPr>
            <p:ph type="title"/>
          </p:nvPr>
        </p:nvSpPr>
        <p:spPr>
          <a:xfrm>
            <a:off x="1097280" y="758953"/>
            <a:ext cx="10058400" cy="1859202"/>
          </a:xfrm>
        </p:spPr>
        <p:txBody>
          <a:bodyPr anchor="b">
            <a:normAutofit fontScale="90000"/>
          </a:bodyPr>
          <a:lstStyle/>
          <a:p>
            <a:pPr eaLnBrk="1" hangingPunct="1"/>
            <a:r>
              <a:rPr lang="uk-UA" altLang="ru-RU" sz="6800" b="1" i="1" dirty="0"/>
              <a:t>Конвертованість за типами операцій платіжного балансу</a:t>
            </a:r>
          </a:p>
        </p:txBody>
      </p:sp>
      <p:sp>
        <p:nvSpPr>
          <p:cNvPr id="27651" name="Rectangle 3">
            <a:extLst>
              <a:ext uri="{FF2B5EF4-FFF2-40B4-BE49-F238E27FC236}">
                <a16:creationId xmlns:a16="http://schemas.microsoft.com/office/drawing/2014/main" id="{FB1DD543-94B1-9D6C-E043-9DD3C7A7B596}"/>
              </a:ext>
            </a:extLst>
          </p:cNvPr>
          <p:cNvSpPr>
            <a:spLocks noGrp="1" noChangeArrowheads="1"/>
          </p:cNvSpPr>
          <p:nvPr>
            <p:ph type="body" idx="1"/>
          </p:nvPr>
        </p:nvSpPr>
        <p:spPr>
          <a:xfrm>
            <a:off x="1097280" y="4663440"/>
            <a:ext cx="10058400" cy="1143000"/>
          </a:xfrm>
        </p:spPr>
        <p:txBody>
          <a:bodyPr anchor="t">
            <a:normAutofit/>
          </a:bodyPr>
          <a:lstStyle/>
          <a:p>
            <a:pPr eaLnBrk="1" hangingPunct="1">
              <a:lnSpc>
                <a:spcPct val="100000"/>
              </a:lnSpc>
            </a:pPr>
            <a:r>
              <a:rPr lang="uk-UA" altLang="ru-RU" sz="1700" b="1" i="1" cap="none" dirty="0"/>
              <a:t>Конвертованість операцій пов'язаних з рухом капіталу (</a:t>
            </a:r>
            <a:r>
              <a:rPr lang="en-US" altLang="ru-RU" sz="1700" b="1" i="1" cap="none" dirty="0"/>
              <a:t>capital account convertibility) — </a:t>
            </a:r>
            <a:r>
              <a:rPr lang="uk-UA" altLang="ru-RU" sz="1700" b="1" i="1" cap="none" dirty="0"/>
              <a:t>відсутність обмежень на платежі і трансферти капіталу, такі як прямі й портфельні інвестиції, кредити тощо. </a:t>
            </a:r>
            <a:endParaRPr lang="uk-UA" altLang="ru-RU" sz="1700" b="1" cap="none" dirty="0"/>
          </a:p>
        </p:txBody>
      </p:sp>
      <p:sp>
        <p:nvSpPr>
          <p:cNvPr id="27656" name="Slide Number Placeholder 3">
            <a:extLst>
              <a:ext uri="{FF2B5EF4-FFF2-40B4-BE49-F238E27FC236}">
                <a16:creationId xmlns:a16="http://schemas.microsoft.com/office/drawing/2014/main" id="{0E3E0561-0FBA-1E54-0C1C-924F86CCABA0}"/>
              </a:ext>
            </a:extLst>
          </p:cNvPr>
          <p:cNvSpPr>
            <a:spLocks noGrp="1"/>
          </p:cNvSpPr>
          <p:nvPr>
            <p:ph type="sldNum" sz="quarter" idx="12"/>
          </p:nvPr>
        </p:nvSpPr>
        <p:spPr>
          <a:xfrm>
            <a:off x="10993582" y="6446838"/>
            <a:ext cx="780010" cy="365125"/>
          </a:xfrm>
        </p:spPr>
        <p:txBody>
          <a:bodyPr/>
          <a:lstStyle/>
          <a:p>
            <a:pPr rtl="0">
              <a:spcAft>
                <a:spcPts val="600"/>
              </a:spcAft>
            </a:pPr>
            <a:fld id="{3A98EE3D-8CD1-4C3F-BD1C-C98C9596463C}" type="slidenum">
              <a:rPr lang="en-US" smtClean="0"/>
              <a:pPr rtl="0">
                <a:spcAft>
                  <a:spcPts val="600"/>
                </a:spcAft>
              </a:pPr>
              <a:t>30</a:t>
            </a:fld>
            <a:endParaRPr lang="en-US"/>
          </a:p>
        </p:txBody>
      </p:sp>
      <p:sp>
        <p:nvSpPr>
          <p:cNvPr id="2" name="Rectangle 3">
            <a:extLst>
              <a:ext uri="{FF2B5EF4-FFF2-40B4-BE49-F238E27FC236}">
                <a16:creationId xmlns:a16="http://schemas.microsoft.com/office/drawing/2014/main" id="{53898942-396B-E249-3E72-CAB71E0A1B9F}"/>
              </a:ext>
            </a:extLst>
          </p:cNvPr>
          <p:cNvSpPr txBox="1">
            <a:spLocks noChangeArrowheads="1"/>
          </p:cNvSpPr>
          <p:nvPr/>
        </p:nvSpPr>
        <p:spPr>
          <a:xfrm>
            <a:off x="1218418" y="2963594"/>
            <a:ext cx="10058400" cy="1143000"/>
          </a:xfrm>
          <a:prstGeom prst="rect">
            <a:avLst/>
          </a:prstGeom>
        </p:spPr>
        <p:txBody>
          <a:bodyPr vert="horz" lIns="91440" tIns="45720" rIns="91440" bIns="45720" rtlCol="0" anchor="t" anchorCtr="0">
            <a:normAutofit/>
          </a:bodyPr>
          <a:lstStyle>
            <a:lvl1pPr marL="0" indent="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None/>
              <a:defRPr sz="2400" kern="1200" cap="all" spc="200" baseline="0">
                <a:solidFill>
                  <a:schemeClr val="tx1"/>
                </a:solidFill>
                <a:latin typeface="Calibri" panose="020F0502020204030204" pitchFamily="34" charset="0"/>
                <a:ea typeface="+mn-ea"/>
                <a:cs typeface="Calibri" panose="020F0502020204030204" pitchFamily="34" charset="0"/>
              </a:defRPr>
            </a:lvl1pPr>
            <a:lvl2pPr marL="457200" indent="0" algn="l" defTabSz="914400" rtl="0" eaLnBrk="1" latinLnBrk="0" hangingPunct="1">
              <a:lnSpc>
                <a:spcPct val="100000"/>
              </a:lnSpc>
              <a:spcBef>
                <a:spcPts val="200"/>
              </a:spcBef>
              <a:spcAft>
                <a:spcPts val="400"/>
              </a:spcAft>
              <a:buClrTx/>
              <a:buFont typeface="Calibri" pitchFamily="34" charset="0"/>
              <a:buNone/>
              <a:defRPr sz="1800" kern="1200">
                <a:solidFill>
                  <a:schemeClr val="tx1">
                    <a:tint val="75000"/>
                  </a:schemeClr>
                </a:solidFill>
                <a:latin typeface="+mn-lt"/>
                <a:ea typeface="+mn-ea"/>
                <a:cs typeface="Calibri" panose="020F0502020204030204" pitchFamily="34" charset="0"/>
              </a:defRPr>
            </a:lvl2pPr>
            <a:lvl3pPr marL="914400" indent="0" algn="l" defTabSz="914400" rtl="0" eaLnBrk="1" latinLnBrk="0" hangingPunct="1">
              <a:lnSpc>
                <a:spcPct val="100000"/>
              </a:lnSpc>
              <a:spcBef>
                <a:spcPts val="200"/>
              </a:spcBef>
              <a:spcAft>
                <a:spcPts val="400"/>
              </a:spcAft>
              <a:buClrTx/>
              <a:buFont typeface="Calibri" pitchFamily="34" charset="0"/>
              <a:buNone/>
              <a:defRPr sz="1600" kern="1200">
                <a:solidFill>
                  <a:schemeClr val="tx1">
                    <a:tint val="75000"/>
                  </a:schemeClr>
                </a:solidFill>
                <a:latin typeface="+mn-lt"/>
                <a:ea typeface="+mn-ea"/>
                <a:cs typeface="Calibri" panose="020F0502020204030204" pitchFamily="34" charset="0"/>
              </a:defRPr>
            </a:lvl3pPr>
            <a:lvl4pPr marL="1371600" indent="0" algn="l" defTabSz="914400" rtl="0" eaLnBrk="1" latinLnBrk="0" hangingPunct="1">
              <a:lnSpc>
                <a:spcPct val="100000"/>
              </a:lnSpc>
              <a:spcBef>
                <a:spcPts val="200"/>
              </a:spcBef>
              <a:spcAft>
                <a:spcPts val="400"/>
              </a:spcAft>
              <a:buClrTx/>
              <a:buFont typeface="Calibri" pitchFamily="34" charset="0"/>
              <a:buNone/>
              <a:defRPr sz="1400" kern="1200">
                <a:solidFill>
                  <a:schemeClr val="tx1">
                    <a:tint val="75000"/>
                  </a:schemeClr>
                </a:solidFill>
                <a:latin typeface="+mn-lt"/>
                <a:ea typeface="+mn-ea"/>
                <a:cs typeface="Calibri" panose="020F0502020204030204" pitchFamily="34" charset="0"/>
              </a:defRPr>
            </a:lvl4pPr>
            <a:lvl5pPr marL="1828800" indent="0" algn="l" defTabSz="914400" rtl="0" eaLnBrk="1" latinLnBrk="0" hangingPunct="1">
              <a:lnSpc>
                <a:spcPct val="100000"/>
              </a:lnSpc>
              <a:spcBef>
                <a:spcPts val="200"/>
              </a:spcBef>
              <a:spcAft>
                <a:spcPts val="400"/>
              </a:spcAft>
              <a:buClrTx/>
              <a:buFont typeface="Calibri" pitchFamily="34" charset="0"/>
              <a:buNone/>
              <a:defRPr sz="1400" kern="1200">
                <a:solidFill>
                  <a:schemeClr val="tx1">
                    <a:tint val="75000"/>
                  </a:schemeClr>
                </a:solidFill>
                <a:latin typeface="+mn-lt"/>
                <a:ea typeface="+mn-ea"/>
                <a:cs typeface="Calibri" panose="020F0502020204030204" pitchFamily="34" charset="0"/>
              </a:defRPr>
            </a:lvl5pPr>
            <a:lvl6pPr marL="2286000" indent="0" algn="l" defTabSz="914400" rtl="0" eaLnBrk="1" latinLnBrk="0" hangingPunct="1">
              <a:lnSpc>
                <a:spcPct val="90000"/>
              </a:lnSpc>
              <a:spcBef>
                <a:spcPts val="200"/>
              </a:spcBef>
              <a:spcAft>
                <a:spcPts val="400"/>
              </a:spcAft>
              <a:buClr>
                <a:schemeClr val="accent1"/>
              </a:buClr>
              <a:buFont typeface="Calibri"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200"/>
              </a:spcBef>
              <a:spcAft>
                <a:spcPts val="400"/>
              </a:spcAft>
              <a:buClr>
                <a:schemeClr val="accent1"/>
              </a:buClr>
              <a:buFont typeface="Calibri"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200"/>
              </a:spcBef>
              <a:spcAft>
                <a:spcPts val="400"/>
              </a:spcAft>
              <a:buClr>
                <a:schemeClr val="accent1"/>
              </a:buClr>
              <a:buFont typeface="Calibri"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200"/>
              </a:spcBef>
              <a:spcAft>
                <a:spcPts val="400"/>
              </a:spcAft>
              <a:buClr>
                <a:schemeClr val="accent1"/>
              </a:buClr>
              <a:buFont typeface="Calibri" pitchFamily="34" charset="0"/>
              <a:buNone/>
              <a:defRPr sz="1400" kern="1200">
                <a:solidFill>
                  <a:schemeClr val="tx1">
                    <a:tint val="75000"/>
                  </a:schemeClr>
                </a:solidFill>
                <a:latin typeface="+mn-lt"/>
                <a:ea typeface="+mn-ea"/>
                <a:cs typeface="+mn-cs"/>
              </a:defRPr>
            </a:lvl9pPr>
          </a:lstStyle>
          <a:p>
            <a:pPr>
              <a:lnSpc>
                <a:spcPct val="100000"/>
              </a:lnSpc>
            </a:pPr>
            <a:r>
              <a:rPr lang="uk-UA" altLang="ru-RU" sz="1700" b="1" i="1" cap="none" dirty="0"/>
              <a:t>Конвертованість за поточними операціями (</a:t>
            </a:r>
            <a:r>
              <a:rPr lang="uk-UA" altLang="ru-RU" sz="1700" b="1" i="1" cap="none" dirty="0" err="1"/>
              <a:t>current</a:t>
            </a:r>
            <a:r>
              <a:rPr lang="uk-UA" altLang="ru-RU" sz="1700" b="1" i="1" cap="none" dirty="0"/>
              <a:t> </a:t>
            </a:r>
            <a:r>
              <a:rPr lang="uk-UA" altLang="ru-RU" sz="1700" b="1" i="1" cap="none" dirty="0" err="1"/>
              <a:t>account</a:t>
            </a:r>
            <a:r>
              <a:rPr lang="uk-UA" altLang="ru-RU" sz="1700" b="1" i="1" cap="none" dirty="0"/>
              <a:t> </a:t>
            </a:r>
            <a:r>
              <a:rPr lang="uk-UA" altLang="ru-RU" sz="1700" b="1" i="1" cap="none" dirty="0" err="1"/>
              <a:t>convertibility</a:t>
            </a:r>
            <a:r>
              <a:rPr lang="uk-UA" altLang="ru-RU" sz="1700" b="1" i="1" cap="none" dirty="0"/>
              <a:t>) </a:t>
            </a:r>
            <a:r>
              <a:rPr lang="uk-UA" altLang="ru-RU" sz="1700" b="1" cap="none" dirty="0"/>
              <a:t>- відсутність обмежень на платежі й трансферти за поточними операціями (пов'язаними з торгівлею товарами, послугами, міждержавними переказами).</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5AD5322A-34D6-6055-77DA-400B8B7CD97D}"/>
              </a:ext>
            </a:extLst>
          </p:cNvPr>
          <p:cNvSpPr>
            <a:spLocks noGrp="1" noChangeArrowheads="1"/>
          </p:cNvSpPr>
          <p:nvPr>
            <p:ph type="title"/>
          </p:nvPr>
        </p:nvSpPr>
        <p:spPr>
          <a:xfrm>
            <a:off x="643466" y="786383"/>
            <a:ext cx="3517567" cy="2093975"/>
          </a:xfrm>
        </p:spPr>
        <p:txBody>
          <a:bodyPr anchor="b">
            <a:normAutofit/>
          </a:bodyPr>
          <a:lstStyle/>
          <a:p>
            <a:pPr eaLnBrk="1" hangingPunct="1"/>
            <a:r>
              <a:rPr lang="uk-UA" altLang="ru-RU" sz="2800" b="1" dirty="0"/>
              <a:t>Повна конвертованість </a:t>
            </a:r>
            <a:r>
              <a:rPr lang="en-US" altLang="ru-RU" sz="2800" b="1" dirty="0"/>
              <a:t>(full convertibility)</a:t>
            </a:r>
            <a:br>
              <a:rPr lang="en-US" altLang="ru-RU" sz="2800" b="1" dirty="0"/>
            </a:br>
            <a:endParaRPr lang="en-US" altLang="ru-RU" sz="2800" b="1" dirty="0"/>
          </a:p>
        </p:txBody>
      </p:sp>
      <p:sp>
        <p:nvSpPr>
          <p:cNvPr id="29699" name="Rectangle 3">
            <a:extLst>
              <a:ext uri="{FF2B5EF4-FFF2-40B4-BE49-F238E27FC236}">
                <a16:creationId xmlns:a16="http://schemas.microsoft.com/office/drawing/2014/main" id="{9D1BAB02-3A2E-4ADD-CD96-44CEC70C0E5C}"/>
              </a:ext>
            </a:extLst>
          </p:cNvPr>
          <p:cNvSpPr>
            <a:spLocks noGrp="1" noChangeArrowheads="1"/>
          </p:cNvSpPr>
          <p:nvPr>
            <p:ph idx="1"/>
          </p:nvPr>
        </p:nvSpPr>
        <p:spPr>
          <a:xfrm>
            <a:off x="5458984" y="812799"/>
            <a:ext cx="5928344" cy="5294757"/>
          </a:xfrm>
        </p:spPr>
        <p:txBody>
          <a:bodyPr>
            <a:normAutofit/>
          </a:bodyPr>
          <a:lstStyle/>
          <a:p>
            <a:pPr>
              <a:buFont typeface="Arial" panose="020B0604020202020204" pitchFamily="34" charset="0"/>
              <a:buChar char="•"/>
            </a:pPr>
            <a:r>
              <a:rPr lang="uk-UA" altLang="ru-RU" sz="2800" b="1" dirty="0"/>
              <a:t>відсутність контролю та будь-яких обмежень, як відносно поточних, так й капітальних операцій; </a:t>
            </a:r>
          </a:p>
          <a:p>
            <a:pPr eaLnBrk="1" hangingPunct="1">
              <a:buFont typeface="Arial" panose="020B0604020202020204" pitchFamily="34" charset="0"/>
              <a:buChar char="•"/>
            </a:pPr>
            <a:r>
              <a:rPr lang="uk-UA" altLang="ru-RU" sz="2800" b="1" dirty="0"/>
              <a:t>відсутність обмежень на експорт чи імпорт товарів і послуг, що можуть вплинути на їхню вартість; </a:t>
            </a:r>
          </a:p>
          <a:p>
            <a:pPr eaLnBrk="1" hangingPunct="1">
              <a:buFont typeface="Arial" panose="020B0604020202020204" pitchFamily="34" charset="0"/>
              <a:buChar char="•"/>
            </a:pPr>
            <a:r>
              <a:rPr lang="uk-UA" altLang="ru-RU" sz="2800" b="1" dirty="0"/>
              <a:t>наявність незначних процедурних елементів регулювання зовнішньої торгівлі, які істотно не перекручують світові ціни</a:t>
            </a:r>
            <a:r>
              <a:rPr lang="uk-UA" altLang="ru-RU" sz="2800" b="1" i="1" dirty="0"/>
              <a:t>.</a:t>
            </a:r>
          </a:p>
        </p:txBody>
      </p:sp>
      <p:sp>
        <p:nvSpPr>
          <p:cNvPr id="29704" name="Text Placeholder 3">
            <a:extLst>
              <a:ext uri="{FF2B5EF4-FFF2-40B4-BE49-F238E27FC236}">
                <a16:creationId xmlns:a16="http://schemas.microsoft.com/office/drawing/2014/main" id="{64E74784-C4CE-4925-BF6F-C7FD01D67D0B}"/>
              </a:ext>
            </a:extLst>
          </p:cNvPr>
          <p:cNvSpPr>
            <a:spLocks noGrp="1"/>
          </p:cNvSpPr>
          <p:nvPr>
            <p:ph type="body" sz="half" idx="2"/>
          </p:nvPr>
        </p:nvSpPr>
        <p:spPr>
          <a:xfrm>
            <a:off x="643465" y="3043050"/>
            <a:ext cx="3517567" cy="3064505"/>
          </a:xfrm>
        </p:spPr>
        <p:txBody>
          <a:bodyPr/>
          <a:lstStyle/>
          <a:p>
            <a:endParaRPr lang="en-US"/>
          </a:p>
        </p:txBody>
      </p:sp>
      <p:sp>
        <p:nvSpPr>
          <p:cNvPr id="29706" name="Slide Number Placeholder 4">
            <a:extLst>
              <a:ext uri="{FF2B5EF4-FFF2-40B4-BE49-F238E27FC236}">
                <a16:creationId xmlns:a16="http://schemas.microsoft.com/office/drawing/2014/main" id="{7F93623A-0980-D21A-0370-63064280DEA5}"/>
              </a:ext>
            </a:extLst>
          </p:cNvPr>
          <p:cNvSpPr>
            <a:spLocks noGrp="1"/>
          </p:cNvSpPr>
          <p:nvPr>
            <p:ph type="sldNum" sz="quarter" idx="12"/>
          </p:nvPr>
        </p:nvSpPr>
        <p:spPr>
          <a:xfrm>
            <a:off x="10993582" y="6446838"/>
            <a:ext cx="780010" cy="365125"/>
          </a:xfrm>
        </p:spPr>
        <p:txBody>
          <a:bodyPr/>
          <a:lstStyle/>
          <a:p>
            <a:pPr rtl="0">
              <a:spcAft>
                <a:spcPts val="600"/>
              </a:spcAft>
            </a:pPr>
            <a:fld id="{3A98EE3D-8CD1-4C3F-BD1C-C98C9596463C}" type="slidenum">
              <a:rPr lang="en-US" smtClean="0"/>
              <a:pPr rtl="0">
                <a:spcAft>
                  <a:spcPts val="600"/>
                </a:spcAft>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53FFBFC3-4DFB-867B-5E10-2CBB8CC72180}"/>
              </a:ext>
            </a:extLst>
          </p:cNvPr>
          <p:cNvSpPr>
            <a:spLocks noGrp="1" noChangeArrowheads="1"/>
          </p:cNvSpPr>
          <p:nvPr>
            <p:ph type="title"/>
          </p:nvPr>
        </p:nvSpPr>
        <p:spPr/>
        <p:txBody>
          <a:bodyPr anchor="b">
            <a:noAutofit/>
          </a:bodyPr>
          <a:lstStyle/>
          <a:p>
            <a:pPr eaLnBrk="1" hangingPunct="1"/>
            <a:r>
              <a:rPr lang="uk-UA" altLang="ru-RU" sz="4400" b="1" i="1" dirty="0"/>
              <a:t>По відношенню до резидентів конвертованість може бути</a:t>
            </a:r>
            <a:r>
              <a:rPr lang="uk-UA" altLang="ru-RU" sz="4400" dirty="0"/>
              <a:t> </a:t>
            </a:r>
          </a:p>
        </p:txBody>
      </p:sp>
      <p:sp>
        <p:nvSpPr>
          <p:cNvPr id="30723" name="Rectangle 3">
            <a:extLst>
              <a:ext uri="{FF2B5EF4-FFF2-40B4-BE49-F238E27FC236}">
                <a16:creationId xmlns:a16="http://schemas.microsoft.com/office/drawing/2014/main" id="{3A6CCBAC-95C0-114C-46FC-7C1B113FB53B}"/>
              </a:ext>
            </a:extLst>
          </p:cNvPr>
          <p:cNvSpPr>
            <a:spLocks noGrp="1" noChangeArrowheads="1"/>
          </p:cNvSpPr>
          <p:nvPr>
            <p:ph idx="1"/>
          </p:nvPr>
        </p:nvSpPr>
        <p:spPr/>
        <p:txBody>
          <a:bodyPr anchor="t">
            <a:normAutofit/>
          </a:bodyPr>
          <a:lstStyle/>
          <a:p>
            <a:pPr eaLnBrk="1" hangingPunct="1">
              <a:lnSpc>
                <a:spcPct val="100000"/>
              </a:lnSpc>
            </a:pPr>
            <a:r>
              <a:rPr lang="uk-UA" altLang="ru-RU" sz="2200" b="1" i="1" dirty="0"/>
              <a:t>Внутрішня </a:t>
            </a:r>
            <a:r>
              <a:rPr lang="en-US" altLang="ru-RU" sz="2200" b="1" i="1" dirty="0"/>
              <a:t>(internal convertibility)</a:t>
            </a:r>
            <a:r>
              <a:rPr lang="uk-UA" altLang="ru-RU" sz="2200" b="1" i="1" dirty="0"/>
              <a:t> </a:t>
            </a:r>
            <a:r>
              <a:rPr lang="uk-UA" altLang="ru-RU" sz="2200" b="1" dirty="0"/>
              <a:t>— право резидентів придбавати, утримувати та здійснювати операції усередині країни з активами у іноземній валюті. </a:t>
            </a:r>
          </a:p>
        </p:txBody>
      </p:sp>
      <p:sp>
        <p:nvSpPr>
          <p:cNvPr id="30728" name="Slide Number Placeholder 3">
            <a:extLst>
              <a:ext uri="{FF2B5EF4-FFF2-40B4-BE49-F238E27FC236}">
                <a16:creationId xmlns:a16="http://schemas.microsoft.com/office/drawing/2014/main" id="{CED8969E-AB95-1B5E-611C-FEE25884FF1E}"/>
              </a:ext>
            </a:extLst>
          </p:cNvPr>
          <p:cNvSpPr>
            <a:spLocks noGrp="1"/>
          </p:cNvSpPr>
          <p:nvPr>
            <p:ph type="sldNum" sz="quarter" idx="12"/>
          </p:nvPr>
        </p:nvSpPr>
        <p:spPr/>
        <p:txBody>
          <a:bodyPr/>
          <a:lstStyle/>
          <a:p>
            <a:pPr rtl="0">
              <a:spcAft>
                <a:spcPts val="600"/>
              </a:spcAft>
            </a:pPr>
            <a:fld id="{3A98EE3D-8CD1-4C3F-BD1C-C98C9596463C}" type="slidenum">
              <a:rPr lang="en-US" smtClean="0"/>
              <a:pPr rtl="0">
                <a:spcAft>
                  <a:spcPts val="600"/>
                </a:spcAft>
              </a:pPr>
              <a:t>32</a:t>
            </a:fld>
            <a:endParaRPr lang="en-US"/>
          </a:p>
        </p:txBody>
      </p:sp>
      <p:sp>
        <p:nvSpPr>
          <p:cNvPr id="2" name="Rectangle 3">
            <a:extLst>
              <a:ext uri="{FF2B5EF4-FFF2-40B4-BE49-F238E27FC236}">
                <a16:creationId xmlns:a16="http://schemas.microsoft.com/office/drawing/2014/main" id="{AB2465B2-6ECA-E1B7-F35A-DDEAAA2A1C5C}"/>
              </a:ext>
            </a:extLst>
          </p:cNvPr>
          <p:cNvSpPr txBox="1">
            <a:spLocks noChangeArrowheads="1"/>
          </p:cNvSpPr>
          <p:nvPr/>
        </p:nvSpPr>
        <p:spPr>
          <a:xfrm>
            <a:off x="1097280" y="2703621"/>
            <a:ext cx="10058400" cy="1450757"/>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a:lstStyle>
          <a:p>
            <a:r>
              <a:rPr lang="uk-UA" altLang="ru-RU" sz="2000" b="1" i="1" dirty="0">
                <a:latin typeface="+mn-lt"/>
              </a:rPr>
              <a:t>Зовнішня конвертованість </a:t>
            </a:r>
            <a:r>
              <a:rPr lang="en-US" altLang="ru-RU" sz="2000" b="1" i="1" dirty="0">
                <a:latin typeface="+mn-lt"/>
              </a:rPr>
              <a:t>(external convertibility)</a:t>
            </a:r>
            <a:r>
              <a:rPr lang="uk-UA" altLang="ru-RU" sz="2000" b="1" i="1" dirty="0">
                <a:latin typeface="+mn-lt"/>
              </a:rPr>
              <a:t> — право резидентів здійснювати операції з іноземною валютою з нерезидентами. </a:t>
            </a:r>
          </a:p>
          <a:p>
            <a:pPr>
              <a:buFont typeface="Wingdings" panose="05000000000000000000" pitchFamily="2" charset="2"/>
              <a:buNone/>
            </a:pPr>
            <a:r>
              <a:rPr lang="uk-UA" altLang="ru-RU" sz="2000" b="1" i="1" dirty="0">
                <a:latin typeface="+mn-lt"/>
              </a:rPr>
              <a:t>Поняття зовнішньої конвертованості практично цілком збігається з конвертованістю валюти за поточними та капітальними операціям. </a:t>
            </a:r>
          </a:p>
        </p:txBody>
      </p:sp>
      <p:sp>
        <p:nvSpPr>
          <p:cNvPr id="3" name="Rectangle 3">
            <a:extLst>
              <a:ext uri="{FF2B5EF4-FFF2-40B4-BE49-F238E27FC236}">
                <a16:creationId xmlns:a16="http://schemas.microsoft.com/office/drawing/2014/main" id="{88990236-D4BA-FE69-3BC3-C3E30964014D}"/>
              </a:ext>
            </a:extLst>
          </p:cNvPr>
          <p:cNvSpPr txBox="1">
            <a:spLocks noChangeArrowheads="1"/>
          </p:cNvSpPr>
          <p:nvPr/>
        </p:nvSpPr>
        <p:spPr>
          <a:xfrm>
            <a:off x="1066800" y="3669884"/>
            <a:ext cx="10058400" cy="1450757"/>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a:lstStyle>
          <a:p>
            <a:pPr>
              <a:buFont typeface="Wingdings" panose="05000000000000000000" pitchFamily="2" charset="2"/>
              <a:buNone/>
            </a:pPr>
            <a:r>
              <a:rPr lang="uk-UA" altLang="ru-RU" sz="2000" b="1" i="1" dirty="0">
                <a:latin typeface="+mn-lt"/>
              </a:rPr>
              <a:t>Товарна конвертованість </a:t>
            </a:r>
            <a:r>
              <a:rPr lang="en-US" altLang="ru-RU" sz="2000" b="1" i="1" dirty="0">
                <a:latin typeface="+mn-lt"/>
              </a:rPr>
              <a:t>(commodity convertibility)</a:t>
            </a:r>
            <a:r>
              <a:rPr lang="uk-UA" altLang="ru-RU" sz="2000" b="1" i="1" dirty="0">
                <a:latin typeface="+mn-lt"/>
              </a:rPr>
              <a:t> — здатність економіки постачати на світовий ринок  достатню кількість товарів і послуг з метою задоволення попиту резидентів й нерезидентів.</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84F2E147-5E0B-DE79-024F-575E4DE63C34}"/>
              </a:ext>
            </a:extLst>
          </p:cNvPr>
          <p:cNvSpPr>
            <a:spLocks noGrp="1" noChangeArrowheads="1"/>
          </p:cNvSpPr>
          <p:nvPr>
            <p:ph type="title"/>
          </p:nvPr>
        </p:nvSpPr>
        <p:spPr>
          <a:xfrm>
            <a:off x="1097280" y="286603"/>
            <a:ext cx="10058400" cy="1450757"/>
          </a:xfrm>
        </p:spPr>
        <p:txBody>
          <a:bodyPr anchor="b">
            <a:normAutofit/>
          </a:bodyPr>
          <a:lstStyle/>
          <a:p>
            <a:pPr eaLnBrk="1" hangingPunct="1"/>
            <a:r>
              <a:rPr lang="uk-UA" altLang="ru-RU" sz="3300" b="1" dirty="0"/>
              <a:t>Внутрішня конвертованість та паралельний обіг</a:t>
            </a:r>
            <a:endParaRPr lang="uk-UA" altLang="ru-RU" sz="3300" dirty="0"/>
          </a:p>
        </p:txBody>
      </p:sp>
      <p:sp>
        <p:nvSpPr>
          <p:cNvPr id="33795" name="Rectangle 3">
            <a:extLst>
              <a:ext uri="{FF2B5EF4-FFF2-40B4-BE49-F238E27FC236}">
                <a16:creationId xmlns:a16="http://schemas.microsoft.com/office/drawing/2014/main" id="{A435A3B9-C55E-C800-B4DF-44B468AFFAA6}"/>
              </a:ext>
            </a:extLst>
          </p:cNvPr>
          <p:cNvSpPr>
            <a:spLocks noGrp="1" noChangeArrowheads="1"/>
          </p:cNvSpPr>
          <p:nvPr>
            <p:ph sz="half" idx="1"/>
          </p:nvPr>
        </p:nvSpPr>
        <p:spPr>
          <a:xfrm>
            <a:off x="1097280" y="2120900"/>
            <a:ext cx="10058400" cy="3748193"/>
          </a:xfrm>
        </p:spPr>
        <p:txBody>
          <a:bodyPr>
            <a:normAutofit/>
          </a:bodyPr>
          <a:lstStyle/>
          <a:p>
            <a:pPr eaLnBrk="1" hangingPunct="1"/>
            <a:r>
              <a:rPr lang="uk-UA" altLang="ru-RU" sz="2400" b="1" i="1" dirty="0"/>
              <a:t>Внутрішня конвертованість</a:t>
            </a:r>
            <a:r>
              <a:rPr lang="uk-UA" altLang="ru-RU" sz="2400" b="1" dirty="0"/>
              <a:t> може розглядатися як причина виникнення </a:t>
            </a:r>
            <a:r>
              <a:rPr lang="uk-UA" altLang="ru-RU" sz="2400" b="1" i="1" dirty="0"/>
              <a:t>паралельного обігу валют</a:t>
            </a:r>
            <a:r>
              <a:rPr lang="uk-UA" altLang="ru-RU" sz="2400" b="1" dirty="0"/>
              <a:t> — використання однієї чи декількох іноземних валют у грошовій системі одночасно із національною, визнаною законним платіжним засобом.</a:t>
            </a:r>
          </a:p>
          <a:p>
            <a:pPr eaLnBrk="1" hangingPunct="1"/>
            <a:r>
              <a:rPr lang="uk-UA" altLang="ru-RU" sz="2400" b="1" dirty="0"/>
              <a:t>Паралельний обіг може приймати форму </a:t>
            </a:r>
            <a:r>
              <a:rPr lang="uk-UA" altLang="ru-RU" sz="2400" b="1" i="1" dirty="0"/>
              <a:t>валютного заміщення або доларизації.</a:t>
            </a:r>
          </a:p>
        </p:txBody>
      </p:sp>
      <p:sp>
        <p:nvSpPr>
          <p:cNvPr id="33802" name="Slide Number Placeholder 4">
            <a:extLst>
              <a:ext uri="{FF2B5EF4-FFF2-40B4-BE49-F238E27FC236}">
                <a16:creationId xmlns:a16="http://schemas.microsoft.com/office/drawing/2014/main" id="{81BF2BA6-BC70-5278-2F16-8D1D6D64CEA8}"/>
              </a:ext>
            </a:extLst>
          </p:cNvPr>
          <p:cNvSpPr>
            <a:spLocks noGrp="1"/>
          </p:cNvSpPr>
          <p:nvPr>
            <p:ph type="sldNum" sz="quarter" idx="12"/>
          </p:nvPr>
        </p:nvSpPr>
        <p:spPr>
          <a:xfrm>
            <a:off x="10993582" y="6446838"/>
            <a:ext cx="780010" cy="365125"/>
          </a:xfrm>
        </p:spPr>
        <p:txBody>
          <a:bodyPr/>
          <a:lstStyle/>
          <a:p>
            <a:pPr rtl="0">
              <a:spcAft>
                <a:spcPts val="600"/>
              </a:spcAft>
            </a:pPr>
            <a:fld id="{3A98EE3D-8CD1-4C3F-BD1C-C98C9596463C}" type="slidenum">
              <a:rPr lang="en-US" smtClean="0"/>
              <a:pPr rtl="0">
                <a:spcAft>
                  <a:spcPts val="600"/>
                </a:spcAft>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3D5EB76F-A652-86B5-BA63-33ACD8027C19}"/>
              </a:ext>
            </a:extLst>
          </p:cNvPr>
          <p:cNvSpPr>
            <a:spLocks noGrp="1" noChangeArrowheads="1"/>
          </p:cNvSpPr>
          <p:nvPr>
            <p:ph type="ctrTitle"/>
          </p:nvPr>
        </p:nvSpPr>
        <p:spPr>
          <a:xfrm>
            <a:off x="1097280" y="758952"/>
            <a:ext cx="10058400" cy="3566160"/>
          </a:xfrm>
        </p:spPr>
        <p:txBody>
          <a:bodyPr anchor="b">
            <a:normAutofit/>
          </a:bodyPr>
          <a:lstStyle/>
          <a:p>
            <a:pPr eaLnBrk="1" hangingPunct="1"/>
            <a:r>
              <a:rPr lang="uk-UA" altLang="ru-RU" sz="6200" b="1"/>
              <a:t>Паралельний обіг може мати такі форми:</a:t>
            </a:r>
            <a:br>
              <a:rPr lang="uk-UA" altLang="ru-RU" sz="6200" b="1"/>
            </a:br>
            <a:endParaRPr lang="uk-UA" altLang="ru-RU" sz="6200" b="1"/>
          </a:p>
        </p:txBody>
      </p:sp>
      <p:sp>
        <p:nvSpPr>
          <p:cNvPr id="34819" name="Rectangle 3">
            <a:extLst>
              <a:ext uri="{FF2B5EF4-FFF2-40B4-BE49-F238E27FC236}">
                <a16:creationId xmlns:a16="http://schemas.microsoft.com/office/drawing/2014/main" id="{569594E2-68A1-3C03-AB1C-77EC977EBAF5}"/>
              </a:ext>
            </a:extLst>
          </p:cNvPr>
          <p:cNvSpPr>
            <a:spLocks noGrp="1" noChangeArrowheads="1"/>
          </p:cNvSpPr>
          <p:nvPr>
            <p:ph type="subTitle" idx="1"/>
          </p:nvPr>
        </p:nvSpPr>
        <p:spPr>
          <a:xfrm>
            <a:off x="1100051" y="4645152"/>
            <a:ext cx="10058400" cy="1143000"/>
          </a:xfrm>
        </p:spPr>
        <p:txBody>
          <a:bodyPr>
            <a:normAutofit/>
          </a:bodyPr>
          <a:lstStyle/>
          <a:p>
            <a:pPr eaLnBrk="1" hangingPunct="1">
              <a:lnSpc>
                <a:spcPct val="100000"/>
              </a:lnSpc>
            </a:pPr>
            <a:r>
              <a:rPr lang="uk-UA" altLang="ru-RU" sz="1300" b="1" i="1" dirty="0"/>
              <a:t>Доларизація</a:t>
            </a:r>
            <a:r>
              <a:rPr lang="uk-UA" altLang="ru-RU" sz="1300" i="1" dirty="0"/>
              <a:t> </a:t>
            </a:r>
            <a:r>
              <a:rPr lang="uk-UA" altLang="ru-RU" sz="1300" b="1" dirty="0"/>
              <a:t>(</a:t>
            </a:r>
            <a:r>
              <a:rPr lang="en-US" altLang="ru-RU" sz="1300" b="1" dirty="0"/>
              <a:t>dollarization</a:t>
            </a:r>
            <a:r>
              <a:rPr lang="uk-UA" altLang="ru-RU" sz="1300" b="1" dirty="0"/>
              <a:t>) — використання іноземної валюти як засобу обігу, одиниці розрахунку і засобу заощадження.</a:t>
            </a:r>
          </a:p>
          <a:p>
            <a:pPr eaLnBrk="1" hangingPunct="1">
              <a:lnSpc>
                <a:spcPct val="100000"/>
              </a:lnSpc>
            </a:pPr>
            <a:r>
              <a:rPr lang="uk-UA" altLang="ru-RU" sz="1300" b="1" i="1" dirty="0"/>
              <a:t>Валютне заміщення</a:t>
            </a:r>
            <a:r>
              <a:rPr lang="uk-UA" altLang="ru-RU" sz="1300" i="1" dirty="0"/>
              <a:t> </a:t>
            </a:r>
            <a:r>
              <a:rPr lang="uk-UA" altLang="ru-RU" sz="1300" b="1" dirty="0"/>
              <a:t>(</a:t>
            </a:r>
            <a:r>
              <a:rPr lang="en-US" altLang="ru-RU" sz="1300" b="1" dirty="0"/>
              <a:t>currency substitution</a:t>
            </a:r>
            <a:r>
              <a:rPr lang="uk-UA" altLang="ru-RU" sz="1300" b="1" dirty="0"/>
              <a:t>) — використання іноземної валюти лише як засобу обігу.</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7B45868D-6183-6C7A-D501-E7B74E3BD238}"/>
              </a:ext>
            </a:extLst>
          </p:cNvPr>
          <p:cNvSpPr>
            <a:spLocks noGrp="1" noChangeArrowheads="1"/>
          </p:cNvSpPr>
          <p:nvPr>
            <p:ph type="title"/>
          </p:nvPr>
        </p:nvSpPr>
        <p:spPr>
          <a:xfrm>
            <a:off x="1097280" y="286603"/>
            <a:ext cx="10058400" cy="1450757"/>
          </a:xfrm>
        </p:spPr>
        <p:txBody>
          <a:bodyPr anchor="b">
            <a:normAutofit/>
          </a:bodyPr>
          <a:lstStyle/>
          <a:p>
            <a:pPr eaLnBrk="1" hangingPunct="1"/>
            <a:r>
              <a:rPr lang="uk-UA" altLang="ru-RU" b="1"/>
              <a:t>Валютний паритет</a:t>
            </a:r>
            <a:endParaRPr lang="uk-UA" altLang="ru-RU"/>
          </a:p>
        </p:txBody>
      </p:sp>
      <p:sp>
        <p:nvSpPr>
          <p:cNvPr id="35843" name="Rectangle 3">
            <a:extLst>
              <a:ext uri="{FF2B5EF4-FFF2-40B4-BE49-F238E27FC236}">
                <a16:creationId xmlns:a16="http://schemas.microsoft.com/office/drawing/2014/main" id="{716983E2-DCC2-389C-65E3-8C93A115B761}"/>
              </a:ext>
            </a:extLst>
          </p:cNvPr>
          <p:cNvSpPr>
            <a:spLocks noGrp="1" noChangeArrowheads="1"/>
          </p:cNvSpPr>
          <p:nvPr>
            <p:ph sz="half" idx="1"/>
          </p:nvPr>
        </p:nvSpPr>
        <p:spPr>
          <a:xfrm>
            <a:off x="1097279" y="2120900"/>
            <a:ext cx="10058399" cy="3748193"/>
          </a:xfrm>
        </p:spPr>
        <p:txBody>
          <a:bodyPr>
            <a:normAutofit/>
          </a:bodyPr>
          <a:lstStyle/>
          <a:p>
            <a:pPr eaLnBrk="1" hangingPunct="1">
              <a:lnSpc>
                <a:spcPct val="100000"/>
              </a:lnSpc>
            </a:pPr>
            <a:r>
              <a:rPr lang="uk-UA" altLang="ru-RU" sz="2800" b="1" dirty="0"/>
              <a:t>Елементом валютної системи є </a:t>
            </a:r>
            <a:r>
              <a:rPr lang="uk-UA" altLang="ru-RU" sz="2800" b="1" i="1" dirty="0"/>
              <a:t>валютний паритет </a:t>
            </a:r>
            <a:r>
              <a:rPr lang="uk-UA" altLang="ru-RU" sz="2800" b="1" dirty="0"/>
              <a:t>-  відношення між двома валютами, що встановлюється у законодавчому порядку. </a:t>
            </a:r>
          </a:p>
          <a:p>
            <a:pPr eaLnBrk="1" hangingPunct="1">
              <a:lnSpc>
                <a:spcPct val="100000"/>
              </a:lnSpc>
            </a:pPr>
            <a:r>
              <a:rPr lang="uk-UA" altLang="ru-RU" sz="2800" b="1" dirty="0"/>
              <a:t>Із скасуванням золотого вмісту валют (1978 р.) Статут МВФ передбачає що валютний паритет визначається на основі СПЗ. </a:t>
            </a:r>
          </a:p>
          <a:p>
            <a:pPr eaLnBrk="1" hangingPunct="1">
              <a:lnSpc>
                <a:spcPct val="100000"/>
              </a:lnSpc>
            </a:pPr>
            <a:r>
              <a:rPr lang="uk-UA" altLang="ru-RU" sz="2800" b="1" dirty="0"/>
              <a:t>Валюти багатьох країн на практиці «прив'язані» до однієї з резервних валют або до їх кошика.</a:t>
            </a:r>
          </a:p>
        </p:txBody>
      </p:sp>
      <p:sp>
        <p:nvSpPr>
          <p:cNvPr id="35850" name="Slide Number Placeholder 4">
            <a:extLst>
              <a:ext uri="{FF2B5EF4-FFF2-40B4-BE49-F238E27FC236}">
                <a16:creationId xmlns:a16="http://schemas.microsoft.com/office/drawing/2014/main" id="{DD1CF902-6E5E-4215-5036-DD99A516504B}"/>
              </a:ext>
            </a:extLst>
          </p:cNvPr>
          <p:cNvSpPr>
            <a:spLocks noGrp="1"/>
          </p:cNvSpPr>
          <p:nvPr>
            <p:ph type="sldNum" sz="quarter" idx="12"/>
          </p:nvPr>
        </p:nvSpPr>
        <p:spPr>
          <a:xfrm>
            <a:off x="10993582" y="6446838"/>
            <a:ext cx="780010" cy="365125"/>
          </a:xfrm>
        </p:spPr>
        <p:txBody>
          <a:bodyPr/>
          <a:lstStyle/>
          <a:p>
            <a:pPr rtl="0">
              <a:spcAft>
                <a:spcPts val="600"/>
              </a:spcAft>
            </a:pPr>
            <a:fld id="{3A98EE3D-8CD1-4C3F-BD1C-C98C9596463C}" type="slidenum">
              <a:rPr lang="en-US" smtClean="0"/>
              <a:pPr rtl="0">
                <a:spcAft>
                  <a:spcPts val="600"/>
                </a:spcAft>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49208CE-E24B-3C1F-11E2-2C607E860C57}"/>
              </a:ext>
            </a:extLst>
          </p:cNvPr>
          <p:cNvSpPr>
            <a:spLocks noGrp="1"/>
          </p:cNvSpPr>
          <p:nvPr>
            <p:ph type="title"/>
          </p:nvPr>
        </p:nvSpPr>
        <p:spPr/>
        <p:txBody>
          <a:bodyPr/>
          <a:lstStyle/>
          <a:p>
            <a:r>
              <a:rPr lang="uk-UA" altLang="ru-RU" sz="4800" b="1" dirty="0">
                <a:solidFill>
                  <a:srgbClr val="0000FF"/>
                </a:solidFill>
              </a:rPr>
              <a:t>Валютні ринки</a:t>
            </a:r>
            <a:endParaRPr lang="uk-UA" dirty="0"/>
          </a:p>
        </p:txBody>
      </p:sp>
      <p:sp>
        <p:nvSpPr>
          <p:cNvPr id="3" name="Місце для вмісту 2">
            <a:extLst>
              <a:ext uri="{FF2B5EF4-FFF2-40B4-BE49-F238E27FC236}">
                <a16:creationId xmlns:a16="http://schemas.microsoft.com/office/drawing/2014/main" id="{6681D5EE-5D04-C7F9-EED0-1CED3D328FAD}"/>
              </a:ext>
            </a:extLst>
          </p:cNvPr>
          <p:cNvSpPr>
            <a:spLocks noGrp="1"/>
          </p:cNvSpPr>
          <p:nvPr>
            <p:ph idx="1"/>
          </p:nvPr>
        </p:nvSpPr>
        <p:spPr/>
        <p:txBody>
          <a:bodyPr>
            <a:normAutofit fontScale="92500" lnSpcReduction="10000"/>
          </a:bodyPr>
          <a:lstStyle/>
          <a:p>
            <a:pPr algn="just"/>
            <a:r>
              <a:rPr lang="uk-UA" altLang="ru-RU" sz="1800" b="1" i="1" dirty="0">
                <a:solidFill>
                  <a:schemeClr val="accent2"/>
                </a:solidFill>
              </a:rPr>
              <a:t>Валютний ринок</a:t>
            </a:r>
            <a:r>
              <a:rPr lang="uk-UA" altLang="ru-RU" sz="1800" b="1" dirty="0">
                <a:solidFill>
                  <a:schemeClr val="accent2"/>
                </a:solidFill>
              </a:rPr>
              <a:t> у широкому розумінні</a:t>
            </a:r>
            <a:r>
              <a:rPr lang="uk-UA" altLang="ru-RU" sz="1800" b="1" dirty="0"/>
              <a:t> — це сфера економічних відносин, які виникають при здійсненні операцій з купівлі-продажу іноземної валюти і цінних паперів номінованих у іноземній валюті, а також операцій з інвестування капіталу у іноземній валюті. </a:t>
            </a:r>
          </a:p>
          <a:p>
            <a:pPr algn="just"/>
            <a:r>
              <a:rPr lang="uk-UA" altLang="ru-RU" sz="1800" b="1" dirty="0"/>
              <a:t>Саме на валютному ринку відбувається узгодження інтересів продавців і покупців валютних цінностей.</a:t>
            </a:r>
            <a:endParaRPr lang="en-US" altLang="ru-RU" sz="1800" b="1" dirty="0"/>
          </a:p>
          <a:p>
            <a:r>
              <a:rPr lang="uk-UA" sz="1800" b="1" dirty="0"/>
              <a:t>Валютні ринки можна також визначити, як офіційні центри, де відбувається купівля-продаж іноземних валют на основі попиту та пропозиції. </a:t>
            </a:r>
          </a:p>
          <a:p>
            <a:r>
              <a:rPr lang="uk-UA" sz="1800" b="1" dirty="0"/>
              <a:t>Вони обслуговують міжнародний платіжний обіг, пов'язаний з оплатою  зобов'язань юридичних або фізичних осіб різних країн. </a:t>
            </a:r>
          </a:p>
          <a:p>
            <a:r>
              <a:rPr lang="uk-UA" sz="1800" b="1" dirty="0"/>
              <a:t>З організаційно-технічної точки зору валютний ринок — це сукупність сучасних засобів телекомунікації,  які поєднують між собою учасників ринків різних країн, які здійснюють валютні операції й обслуговують міжнародні розрахунки.</a:t>
            </a:r>
          </a:p>
        </p:txBody>
      </p:sp>
      <p:sp>
        <p:nvSpPr>
          <p:cNvPr id="4" name="Місце для номера слайда 3">
            <a:extLst>
              <a:ext uri="{FF2B5EF4-FFF2-40B4-BE49-F238E27FC236}">
                <a16:creationId xmlns:a16="http://schemas.microsoft.com/office/drawing/2014/main" id="{69DFFEB8-B202-5B09-1304-E9D59A56490A}"/>
              </a:ext>
            </a:extLst>
          </p:cNvPr>
          <p:cNvSpPr>
            <a:spLocks noGrp="1"/>
          </p:cNvSpPr>
          <p:nvPr>
            <p:ph type="sldNum" sz="quarter" idx="12"/>
          </p:nvPr>
        </p:nvSpPr>
        <p:spPr/>
        <p:txBody>
          <a:bodyPr/>
          <a:lstStyle/>
          <a:p>
            <a:pPr rtl="0"/>
            <a:fld id="{3A98EE3D-8CD1-4C3F-BD1C-C98C9596463C}" type="slidenum">
              <a:rPr lang="en-US" smtClean="0"/>
              <a:t>36</a:t>
            </a:fld>
            <a:endParaRPr lang="en-US" dirty="0"/>
          </a:p>
        </p:txBody>
      </p:sp>
    </p:spTree>
    <p:extLst>
      <p:ext uri="{BB962C8B-B14F-4D97-AF65-F5344CB8AC3E}">
        <p14:creationId xmlns:p14="http://schemas.microsoft.com/office/powerpoint/2010/main" val="32050374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AF85100-A72B-E71D-DB99-01F3D4F73C65}"/>
              </a:ext>
            </a:extLst>
          </p:cNvPr>
          <p:cNvSpPr>
            <a:spLocks noGrp="1"/>
          </p:cNvSpPr>
          <p:nvPr>
            <p:ph type="title"/>
          </p:nvPr>
        </p:nvSpPr>
        <p:spPr>
          <a:xfrm>
            <a:off x="701040" y="495151"/>
            <a:ext cx="10850880" cy="1450757"/>
          </a:xfrm>
        </p:spPr>
        <p:txBody>
          <a:bodyPr>
            <a:normAutofit fontScale="90000"/>
          </a:bodyPr>
          <a:lstStyle/>
          <a:p>
            <a:r>
              <a:rPr lang="uk-UA" altLang="ru-RU" sz="4800" b="1" dirty="0">
                <a:solidFill>
                  <a:srgbClr val="0000FF"/>
                </a:solidFill>
              </a:rPr>
              <a:t>Рух валютних і фінансових потоків на валютних ринках здійснюється засобом:</a:t>
            </a:r>
            <a:endParaRPr lang="uk-UA" dirty="0"/>
          </a:p>
        </p:txBody>
      </p:sp>
      <p:sp>
        <p:nvSpPr>
          <p:cNvPr id="3" name="Місце для вмісту 2">
            <a:extLst>
              <a:ext uri="{FF2B5EF4-FFF2-40B4-BE49-F238E27FC236}">
                <a16:creationId xmlns:a16="http://schemas.microsoft.com/office/drawing/2014/main" id="{DFC2B7E5-B350-5E1F-B75A-FC37099FFA06}"/>
              </a:ext>
            </a:extLst>
          </p:cNvPr>
          <p:cNvSpPr>
            <a:spLocks noGrp="1"/>
          </p:cNvSpPr>
          <p:nvPr>
            <p:ph idx="1"/>
          </p:nvPr>
        </p:nvSpPr>
        <p:spPr/>
        <p:txBody>
          <a:bodyPr/>
          <a:lstStyle/>
          <a:p>
            <a:pPr algn="just">
              <a:lnSpc>
                <a:spcPct val="90000"/>
              </a:lnSpc>
              <a:buFont typeface="Wingdings" panose="05000000000000000000" pitchFamily="2" charset="2"/>
              <a:buChar char="q"/>
            </a:pPr>
            <a:r>
              <a:rPr lang="uk-UA" altLang="ru-RU" sz="2000" b="1" dirty="0"/>
              <a:t>валютних операцій;</a:t>
            </a:r>
            <a:endParaRPr lang="ru-RU" altLang="ru-RU" sz="2000" b="1" dirty="0"/>
          </a:p>
          <a:p>
            <a:pPr algn="just">
              <a:lnSpc>
                <a:spcPct val="90000"/>
              </a:lnSpc>
              <a:buFont typeface="Wingdings" panose="05000000000000000000" pitchFamily="2" charset="2"/>
              <a:buChar char="q"/>
            </a:pPr>
            <a:r>
              <a:rPr lang="uk-UA" altLang="ru-RU" sz="2000" b="1" dirty="0"/>
              <a:t>валютно-кредитного і розрахункового обслуговування придбання та продажу товарів та послуг;</a:t>
            </a:r>
            <a:endParaRPr lang="ru-RU" altLang="ru-RU" sz="2000" b="1" dirty="0"/>
          </a:p>
          <a:p>
            <a:pPr algn="just">
              <a:lnSpc>
                <a:spcPct val="90000"/>
              </a:lnSpc>
              <a:buFont typeface="Wingdings" panose="05000000000000000000" pitchFamily="2" charset="2"/>
              <a:buChar char="q"/>
            </a:pPr>
            <a:r>
              <a:rPr lang="uk-UA" altLang="ru-RU" sz="2000" b="1" dirty="0"/>
              <a:t>закордонного інвестування;</a:t>
            </a:r>
            <a:endParaRPr lang="ru-RU" altLang="ru-RU" sz="2000" b="1" dirty="0"/>
          </a:p>
          <a:p>
            <a:pPr algn="just">
              <a:lnSpc>
                <a:spcPct val="90000"/>
              </a:lnSpc>
              <a:buFont typeface="Wingdings" panose="05000000000000000000" pitchFamily="2" charset="2"/>
              <a:buChar char="q"/>
            </a:pPr>
            <a:r>
              <a:rPr lang="uk-UA" altLang="ru-RU" sz="2000" b="1" dirty="0"/>
              <a:t>операцій з цінними паперами;</a:t>
            </a:r>
            <a:endParaRPr lang="ru-RU" altLang="ru-RU" sz="2000" b="1" dirty="0"/>
          </a:p>
          <a:p>
            <a:pPr algn="just">
              <a:lnSpc>
                <a:spcPct val="90000"/>
              </a:lnSpc>
              <a:buFont typeface="Wingdings" panose="05000000000000000000" pitchFamily="2" charset="2"/>
              <a:buChar char="q"/>
            </a:pPr>
            <a:r>
              <a:rPr lang="uk-UA" altLang="ru-RU" sz="2000" b="1" dirty="0"/>
              <a:t>перерозподілу національних доходів у вигляді допомоги країнам, що розвиваються;</a:t>
            </a:r>
            <a:endParaRPr lang="ru-RU" altLang="ru-RU" sz="2000" b="1" dirty="0"/>
          </a:p>
          <a:p>
            <a:pPr algn="just">
              <a:lnSpc>
                <a:spcPct val="90000"/>
              </a:lnSpc>
              <a:buFont typeface="Wingdings" panose="05000000000000000000" pitchFamily="2" charset="2"/>
              <a:buChar char="q"/>
            </a:pPr>
            <a:r>
              <a:rPr lang="uk-UA" altLang="ru-RU" sz="2000" b="1" dirty="0"/>
              <a:t>внесків у міжнародні організації.</a:t>
            </a:r>
            <a:endParaRPr lang="ru-RU" altLang="ru-RU" sz="2000" b="1" dirty="0"/>
          </a:p>
          <a:p>
            <a:endParaRPr lang="uk-UA" dirty="0"/>
          </a:p>
        </p:txBody>
      </p:sp>
      <p:sp>
        <p:nvSpPr>
          <p:cNvPr id="4" name="Місце для номера слайда 3">
            <a:extLst>
              <a:ext uri="{FF2B5EF4-FFF2-40B4-BE49-F238E27FC236}">
                <a16:creationId xmlns:a16="http://schemas.microsoft.com/office/drawing/2014/main" id="{CD0671B7-60E2-AD96-D027-AB9D7536218A}"/>
              </a:ext>
            </a:extLst>
          </p:cNvPr>
          <p:cNvSpPr>
            <a:spLocks noGrp="1"/>
          </p:cNvSpPr>
          <p:nvPr>
            <p:ph type="sldNum" sz="quarter" idx="12"/>
          </p:nvPr>
        </p:nvSpPr>
        <p:spPr/>
        <p:txBody>
          <a:bodyPr/>
          <a:lstStyle/>
          <a:p>
            <a:pPr rtl="0"/>
            <a:fld id="{3A98EE3D-8CD1-4C3F-BD1C-C98C9596463C}" type="slidenum">
              <a:rPr lang="en-US" smtClean="0"/>
              <a:t>37</a:t>
            </a:fld>
            <a:endParaRPr lang="en-US" dirty="0"/>
          </a:p>
        </p:txBody>
      </p:sp>
    </p:spTree>
    <p:extLst>
      <p:ext uri="{BB962C8B-B14F-4D97-AF65-F5344CB8AC3E}">
        <p14:creationId xmlns:p14="http://schemas.microsoft.com/office/powerpoint/2010/main" val="4722037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2755F1B-1A52-184A-7AAE-F15459D22A95}"/>
              </a:ext>
            </a:extLst>
          </p:cNvPr>
          <p:cNvSpPr>
            <a:spLocks noGrp="1"/>
          </p:cNvSpPr>
          <p:nvPr>
            <p:ph type="title"/>
          </p:nvPr>
        </p:nvSpPr>
        <p:spPr/>
        <p:txBody>
          <a:bodyPr/>
          <a:lstStyle/>
          <a:p>
            <a:r>
              <a:rPr lang="uk-UA" altLang="ru-RU" b="1" dirty="0">
                <a:solidFill>
                  <a:srgbClr val="0000FF"/>
                </a:solidFill>
              </a:rPr>
              <a:t>ВР в структурі СФР</a:t>
            </a:r>
            <a:endParaRPr lang="uk-UA" dirty="0"/>
          </a:p>
        </p:txBody>
      </p:sp>
      <p:sp>
        <p:nvSpPr>
          <p:cNvPr id="3" name="Місце для вмісту 2">
            <a:extLst>
              <a:ext uri="{FF2B5EF4-FFF2-40B4-BE49-F238E27FC236}">
                <a16:creationId xmlns:a16="http://schemas.microsoft.com/office/drawing/2014/main" id="{D0C00D87-F802-20D8-4C58-9ABD143A3DCB}"/>
              </a:ext>
            </a:extLst>
          </p:cNvPr>
          <p:cNvSpPr>
            <a:spLocks noGrp="1"/>
          </p:cNvSpPr>
          <p:nvPr>
            <p:ph idx="1"/>
          </p:nvPr>
        </p:nvSpPr>
        <p:spPr/>
        <p:txBody>
          <a:bodyPr>
            <a:normAutofit fontScale="85000" lnSpcReduction="10000"/>
          </a:bodyPr>
          <a:lstStyle/>
          <a:p>
            <a:pPr marL="0" indent="0">
              <a:buNone/>
            </a:pPr>
            <a:r>
              <a:rPr lang="uk-UA" b="1" dirty="0"/>
              <a:t>Кожний елемент світового фінансового ринку — це ринок однієї групи фінансових активів, що складається з окремих сегментів, тобто з ринків окремого конкретного фінансового активу. </a:t>
            </a:r>
          </a:p>
          <a:p>
            <a:pPr marL="0" indent="0">
              <a:buNone/>
            </a:pPr>
            <a:r>
              <a:rPr lang="uk-UA" b="1" dirty="0"/>
              <a:t>Світовий фінансовий ринок охоплює такі взаємозалежні сегменти, які умовно можна відобразити у вигляді трьох основних кіл за рівнями:</a:t>
            </a:r>
          </a:p>
          <a:p>
            <a:pPr>
              <a:buFont typeface="Wingdings" panose="05000000000000000000" pitchFamily="2" charset="2"/>
              <a:buChar char="q"/>
            </a:pPr>
            <a:r>
              <a:rPr lang="uk-UA" b="1" dirty="0"/>
              <a:t>світовий фінансовий ринок на першому рівні </a:t>
            </a:r>
            <a:r>
              <a:rPr lang="uk-UA" b="1" dirty="0" err="1"/>
              <a:t>сегментоутворення</a:t>
            </a:r>
            <a:r>
              <a:rPr lang="uk-UA" b="1" dirty="0"/>
              <a:t> включає міжнародні валютні ринки, міжнародні ринки  похідних фінансових інструментів, міжнародні ринки боргових зобов’язань, міжнародні ринки титулів (прав) власності;</a:t>
            </a:r>
          </a:p>
          <a:p>
            <a:pPr>
              <a:buFont typeface="Wingdings" panose="05000000000000000000" pitchFamily="2" charset="2"/>
              <a:buChar char="q"/>
            </a:pPr>
            <a:r>
              <a:rPr lang="uk-UA" b="1" dirty="0"/>
              <a:t>світовий ринок на другому рівні  </a:t>
            </a:r>
            <a:r>
              <a:rPr lang="uk-UA" b="1" dirty="0" err="1"/>
              <a:t>сегментоутворення</a:t>
            </a:r>
            <a:r>
              <a:rPr lang="uk-UA" b="1" dirty="0"/>
              <a:t> включає міжнародні ринки капіталів,  міжнародні грошові ринки, міжнародні ринки боргових цінних паперів та міжнародні кредитні ринки;</a:t>
            </a:r>
          </a:p>
          <a:p>
            <a:pPr>
              <a:buFont typeface="Wingdings" panose="05000000000000000000" pitchFamily="2" charset="2"/>
              <a:buChar char="q"/>
            </a:pPr>
            <a:r>
              <a:rPr lang="uk-UA" b="1" dirty="0"/>
              <a:t>світовий ринок на третьому рівні  </a:t>
            </a:r>
            <a:r>
              <a:rPr lang="uk-UA" b="1" dirty="0" err="1"/>
              <a:t>сегментоутворення</a:t>
            </a:r>
            <a:r>
              <a:rPr lang="uk-UA" b="1" dirty="0"/>
              <a:t>  охоплює безліч спеціалізованих ринків фінансових активів та інструментів.</a:t>
            </a:r>
          </a:p>
          <a:p>
            <a:endParaRPr lang="uk-UA" dirty="0"/>
          </a:p>
        </p:txBody>
      </p:sp>
      <p:sp>
        <p:nvSpPr>
          <p:cNvPr id="4" name="Місце для номера слайда 3">
            <a:extLst>
              <a:ext uri="{FF2B5EF4-FFF2-40B4-BE49-F238E27FC236}">
                <a16:creationId xmlns:a16="http://schemas.microsoft.com/office/drawing/2014/main" id="{33C9D514-FA1C-B923-DD6F-1FEFCCD00D82}"/>
              </a:ext>
            </a:extLst>
          </p:cNvPr>
          <p:cNvSpPr>
            <a:spLocks noGrp="1"/>
          </p:cNvSpPr>
          <p:nvPr>
            <p:ph type="sldNum" sz="quarter" idx="12"/>
          </p:nvPr>
        </p:nvSpPr>
        <p:spPr/>
        <p:txBody>
          <a:bodyPr/>
          <a:lstStyle/>
          <a:p>
            <a:pPr rtl="0"/>
            <a:fld id="{3A98EE3D-8CD1-4C3F-BD1C-C98C9596463C}" type="slidenum">
              <a:rPr lang="en-US" smtClean="0"/>
              <a:t>38</a:t>
            </a:fld>
            <a:endParaRPr lang="en-US" dirty="0"/>
          </a:p>
        </p:txBody>
      </p:sp>
    </p:spTree>
    <p:extLst>
      <p:ext uri="{BB962C8B-B14F-4D97-AF65-F5344CB8AC3E}">
        <p14:creationId xmlns:p14="http://schemas.microsoft.com/office/powerpoint/2010/main" val="36073841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номера слайда 1">
            <a:extLst>
              <a:ext uri="{FF2B5EF4-FFF2-40B4-BE49-F238E27FC236}">
                <a16:creationId xmlns:a16="http://schemas.microsoft.com/office/drawing/2014/main" id="{0AC02367-145A-953B-B732-BDE4DB114EFE}"/>
              </a:ext>
            </a:extLst>
          </p:cNvPr>
          <p:cNvSpPr>
            <a:spLocks noGrp="1"/>
          </p:cNvSpPr>
          <p:nvPr>
            <p:ph type="sldNum" sz="quarter" idx="12"/>
          </p:nvPr>
        </p:nvSpPr>
        <p:spPr/>
        <p:txBody>
          <a:bodyPr/>
          <a:lstStyle/>
          <a:p>
            <a:pPr rtl="0"/>
            <a:fld id="{3A98EE3D-8CD1-4C3F-BD1C-C98C9596463C}" type="slidenum">
              <a:rPr lang="en-US" smtClean="0"/>
              <a:t>39</a:t>
            </a:fld>
            <a:endParaRPr lang="en-US" dirty="0"/>
          </a:p>
        </p:txBody>
      </p:sp>
      <p:pic>
        <p:nvPicPr>
          <p:cNvPr id="3" name="Picture 2">
            <a:extLst>
              <a:ext uri="{FF2B5EF4-FFF2-40B4-BE49-F238E27FC236}">
                <a16:creationId xmlns:a16="http://schemas.microsoft.com/office/drawing/2014/main" id="{05B40B35-E5F2-BA87-DBAA-CE8EC94777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6717" y="0"/>
            <a:ext cx="8314550" cy="6412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05022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B38633C1-D0AF-4001-6A6F-F4546AABE881}"/>
              </a:ext>
            </a:extLst>
          </p:cNvPr>
          <p:cNvSpPr>
            <a:spLocks noGrp="1" noChangeArrowheads="1"/>
          </p:cNvSpPr>
          <p:nvPr>
            <p:ph type="title"/>
          </p:nvPr>
        </p:nvSpPr>
        <p:spPr>
          <a:xfrm>
            <a:off x="1097280" y="286603"/>
            <a:ext cx="10058400" cy="1450757"/>
          </a:xfrm>
        </p:spPr>
        <p:txBody>
          <a:bodyPr anchor="b">
            <a:normAutofit/>
          </a:bodyPr>
          <a:lstStyle/>
          <a:p>
            <a:pPr eaLnBrk="1" hangingPunct="1"/>
            <a:r>
              <a:rPr lang="uk-UA" altLang="ru-RU" b="1"/>
              <a:t>Валютні системи</a:t>
            </a:r>
          </a:p>
        </p:txBody>
      </p:sp>
      <p:sp>
        <p:nvSpPr>
          <p:cNvPr id="5129" name="Slide Number Placeholder 3">
            <a:extLst>
              <a:ext uri="{FF2B5EF4-FFF2-40B4-BE49-F238E27FC236}">
                <a16:creationId xmlns:a16="http://schemas.microsoft.com/office/drawing/2014/main" id="{CA7672E7-674F-A363-FC23-10449F71EBE6}"/>
              </a:ext>
            </a:extLst>
          </p:cNvPr>
          <p:cNvSpPr>
            <a:spLocks noGrp="1"/>
          </p:cNvSpPr>
          <p:nvPr>
            <p:ph type="sldNum" sz="quarter" idx="12"/>
          </p:nvPr>
        </p:nvSpPr>
        <p:spPr>
          <a:xfrm>
            <a:off x="10993582" y="6446838"/>
            <a:ext cx="780010" cy="365125"/>
          </a:xfrm>
        </p:spPr>
        <p:txBody>
          <a:bodyPr/>
          <a:lstStyle/>
          <a:p>
            <a:pPr rtl="0">
              <a:spcAft>
                <a:spcPts val="600"/>
              </a:spcAft>
            </a:pPr>
            <a:fld id="{3A98EE3D-8CD1-4C3F-BD1C-C98C9596463C}" type="slidenum">
              <a:rPr lang="en-US" smtClean="0"/>
              <a:pPr rtl="0">
                <a:spcAft>
                  <a:spcPts val="600"/>
                </a:spcAft>
              </a:pPr>
              <a:t>4</a:t>
            </a:fld>
            <a:endParaRPr lang="en-US"/>
          </a:p>
        </p:txBody>
      </p:sp>
      <p:graphicFrame>
        <p:nvGraphicFramePr>
          <p:cNvPr id="5125" name="Rectangle 3">
            <a:extLst>
              <a:ext uri="{FF2B5EF4-FFF2-40B4-BE49-F238E27FC236}">
                <a16:creationId xmlns:a16="http://schemas.microsoft.com/office/drawing/2014/main" id="{771E3158-E292-6FB0-4B06-0BA11E3804AF}"/>
              </a:ext>
            </a:extLst>
          </p:cNvPr>
          <p:cNvGraphicFramePr/>
          <p:nvPr>
            <p:extLst>
              <p:ext uri="{D42A27DB-BD31-4B8C-83A1-F6EECF244321}">
                <p14:modId xmlns:p14="http://schemas.microsoft.com/office/powerpoint/2010/main" val="1204206748"/>
              </p:ext>
            </p:extLst>
          </p:nvPr>
        </p:nvGraphicFramePr>
        <p:xfrm>
          <a:off x="1097280" y="2108201"/>
          <a:ext cx="10058400" cy="37608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номера слайда 1">
            <a:extLst>
              <a:ext uri="{FF2B5EF4-FFF2-40B4-BE49-F238E27FC236}">
                <a16:creationId xmlns:a16="http://schemas.microsoft.com/office/drawing/2014/main" id="{827771C4-7AAF-D231-362B-097E5A06120F}"/>
              </a:ext>
            </a:extLst>
          </p:cNvPr>
          <p:cNvSpPr>
            <a:spLocks noGrp="1"/>
          </p:cNvSpPr>
          <p:nvPr>
            <p:ph type="sldNum" sz="quarter" idx="12"/>
          </p:nvPr>
        </p:nvSpPr>
        <p:spPr/>
        <p:txBody>
          <a:bodyPr/>
          <a:lstStyle/>
          <a:p>
            <a:pPr rtl="0"/>
            <a:fld id="{3A98EE3D-8CD1-4C3F-BD1C-C98C9596463C}" type="slidenum">
              <a:rPr lang="en-US" smtClean="0"/>
              <a:t>40</a:t>
            </a:fld>
            <a:endParaRPr lang="en-US" dirty="0"/>
          </a:p>
        </p:txBody>
      </p:sp>
      <p:sp>
        <p:nvSpPr>
          <p:cNvPr id="3" name="Rectangle 2">
            <a:extLst>
              <a:ext uri="{FF2B5EF4-FFF2-40B4-BE49-F238E27FC236}">
                <a16:creationId xmlns:a16="http://schemas.microsoft.com/office/drawing/2014/main" id="{BF8A9D28-601D-B0F7-86E3-A906E099A704}"/>
              </a:ext>
            </a:extLst>
          </p:cNvPr>
          <p:cNvSpPr txBox="1">
            <a:spLocks noChangeArrowheads="1"/>
          </p:cNvSpPr>
          <p:nvPr/>
        </p:nvSpPr>
        <p:spPr>
          <a:xfrm>
            <a:off x="470485" y="741947"/>
            <a:ext cx="10887326" cy="4022558"/>
          </a:xfrm>
          <a:prstGeom prst="rect">
            <a:avLst/>
          </a:prstGeom>
        </p:spPr>
        <p:txBody>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Calibri" panose="020F0502020204030204" pitchFamily="34" charset="0"/>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Calibri" panose="020F0502020204030204" pitchFamily="34" charset="0"/>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Calibri" panose="020F0502020204030204" pitchFamily="34" charset="0"/>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Calibri" panose="020F0502020204030204" pitchFamily="34" charset="0"/>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Calibri" panose="020F0502020204030204"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90000"/>
              </a:lnSpc>
              <a:buFont typeface="Wingdings" panose="05000000000000000000" pitchFamily="2" charset="2"/>
              <a:buNone/>
              <a:defRPr/>
            </a:pPr>
            <a:r>
              <a:rPr lang="uk-UA" altLang="ru-RU" sz="2600" b="1" dirty="0"/>
              <a:t>Наведена класифікація носить певним чином умовний характер завдяки:</a:t>
            </a:r>
          </a:p>
          <a:p>
            <a:pPr algn="just">
              <a:lnSpc>
                <a:spcPct val="90000"/>
              </a:lnSpc>
              <a:buFontTx/>
              <a:buChar char="-"/>
              <a:defRPr/>
            </a:pPr>
            <a:r>
              <a:rPr lang="uk-UA" altLang="ru-RU" sz="2600" b="1" dirty="0"/>
              <a:t> </a:t>
            </a:r>
            <a:r>
              <a:rPr lang="uk-UA" altLang="ru-RU" sz="2600" b="1" i="1" dirty="0">
                <a:solidFill>
                  <a:srgbClr val="0000FF"/>
                </a:solidFill>
                <a:effectLst>
                  <a:outerShdw blurRad="38100" dist="38100" dir="2700000" algn="tl">
                    <a:srgbClr val="C0C0C0"/>
                  </a:outerShdw>
                </a:effectLst>
              </a:rPr>
              <a:t>відсутності уніфікованого підходу</a:t>
            </a:r>
            <a:r>
              <a:rPr lang="uk-UA" altLang="ru-RU" sz="2600" b="1" dirty="0"/>
              <a:t> до визначення фінансових ринків;</a:t>
            </a:r>
          </a:p>
          <a:p>
            <a:pPr algn="just">
              <a:lnSpc>
                <a:spcPct val="90000"/>
              </a:lnSpc>
              <a:buFontTx/>
              <a:buChar char="-"/>
              <a:defRPr/>
            </a:pPr>
            <a:r>
              <a:rPr lang="uk-UA" altLang="ru-RU" sz="2600" b="1" dirty="0"/>
              <a:t> </a:t>
            </a:r>
            <a:r>
              <a:rPr lang="uk-UA" altLang="ru-RU" sz="2600" b="1" i="1" dirty="0">
                <a:solidFill>
                  <a:srgbClr val="0000FF"/>
                </a:solidFill>
                <a:effectLst>
                  <a:outerShdw blurRad="38100" dist="38100" dir="2700000" algn="tl">
                    <a:srgbClr val="C0C0C0"/>
                  </a:outerShdw>
                </a:effectLst>
              </a:rPr>
              <a:t>різноманітністю фінансових активів</a:t>
            </a:r>
            <a:r>
              <a:rPr lang="uk-UA" altLang="ru-RU" sz="2600" b="1" dirty="0"/>
              <a:t>, з якими здійснюються операції на цьому ринку;</a:t>
            </a:r>
          </a:p>
          <a:p>
            <a:pPr algn="just">
              <a:lnSpc>
                <a:spcPct val="90000"/>
              </a:lnSpc>
              <a:buFontTx/>
              <a:buChar char="-"/>
              <a:defRPr/>
            </a:pPr>
            <a:r>
              <a:rPr lang="uk-UA" altLang="ru-RU" sz="2600" b="1" dirty="0"/>
              <a:t> </a:t>
            </a:r>
            <a:r>
              <a:rPr lang="uk-UA" altLang="ru-RU" sz="2600" b="1" i="1" dirty="0">
                <a:solidFill>
                  <a:srgbClr val="0000FF"/>
                </a:solidFill>
                <a:effectLst>
                  <a:outerShdw blurRad="38100" dist="38100" dir="2700000" algn="tl">
                    <a:srgbClr val="C0C0C0"/>
                  </a:outerShdw>
                </a:effectLst>
              </a:rPr>
              <a:t>багатокомпонентним характером</a:t>
            </a:r>
            <a:r>
              <a:rPr lang="uk-UA" altLang="ru-RU" sz="2600" b="1" i="1" dirty="0">
                <a:solidFill>
                  <a:schemeClr val="folHlink"/>
                </a:solidFill>
                <a:effectLst>
                  <a:outerShdw blurRad="38100" dist="38100" dir="2700000" algn="tl">
                    <a:srgbClr val="C0C0C0"/>
                  </a:outerShdw>
                </a:effectLst>
              </a:rPr>
              <a:t> </a:t>
            </a:r>
            <a:r>
              <a:rPr lang="uk-UA" altLang="ru-RU" sz="2600" b="1" i="1" dirty="0">
                <a:effectLst>
                  <a:outerShdw blurRad="38100" dist="38100" dir="2700000" algn="tl">
                    <a:srgbClr val="C0C0C0"/>
                  </a:outerShdw>
                </a:effectLst>
              </a:rPr>
              <a:t>тих чи інших фінансових ринків</a:t>
            </a:r>
            <a:r>
              <a:rPr lang="uk-UA" altLang="ru-RU" sz="2600" b="1" dirty="0"/>
              <a:t> (наприклад, що містять одночасно борговий  та валютний компонент)</a:t>
            </a:r>
          </a:p>
        </p:txBody>
      </p:sp>
    </p:spTree>
    <p:extLst>
      <p:ext uri="{BB962C8B-B14F-4D97-AF65-F5344CB8AC3E}">
        <p14:creationId xmlns:p14="http://schemas.microsoft.com/office/powerpoint/2010/main" val="29284430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7EB4405-6B1A-316E-15E4-F465C578082F}"/>
              </a:ext>
            </a:extLst>
          </p:cNvPr>
          <p:cNvSpPr>
            <a:spLocks noGrp="1"/>
          </p:cNvSpPr>
          <p:nvPr>
            <p:ph type="title"/>
          </p:nvPr>
        </p:nvSpPr>
        <p:spPr/>
        <p:txBody>
          <a:bodyPr/>
          <a:lstStyle/>
          <a:p>
            <a:r>
              <a:rPr lang="uk-UA" altLang="ru-RU" sz="4800" b="1" dirty="0">
                <a:solidFill>
                  <a:srgbClr val="0000FF"/>
                </a:solidFill>
              </a:rPr>
              <a:t>Компоненти валютного ринку</a:t>
            </a:r>
            <a:endParaRPr lang="uk-UA" dirty="0"/>
          </a:p>
        </p:txBody>
      </p:sp>
      <p:sp>
        <p:nvSpPr>
          <p:cNvPr id="3" name="Місце для вмісту 2">
            <a:extLst>
              <a:ext uri="{FF2B5EF4-FFF2-40B4-BE49-F238E27FC236}">
                <a16:creationId xmlns:a16="http://schemas.microsoft.com/office/drawing/2014/main" id="{EE3E778F-9669-EAC5-ADC8-25B438698C67}"/>
              </a:ext>
            </a:extLst>
          </p:cNvPr>
          <p:cNvSpPr>
            <a:spLocks noGrp="1"/>
          </p:cNvSpPr>
          <p:nvPr>
            <p:ph idx="1"/>
          </p:nvPr>
        </p:nvSpPr>
        <p:spPr>
          <a:xfrm>
            <a:off x="705853" y="1979864"/>
            <a:ext cx="10449827" cy="4338637"/>
          </a:xfrm>
        </p:spPr>
        <p:txBody>
          <a:bodyPr>
            <a:normAutofit/>
          </a:bodyPr>
          <a:lstStyle/>
          <a:p>
            <a:pPr marL="609600" indent="-609600" algn="just">
              <a:lnSpc>
                <a:spcPct val="90000"/>
              </a:lnSpc>
              <a:buFont typeface="Wingdings" panose="05000000000000000000" pitchFamily="2" charset="2"/>
              <a:buNone/>
            </a:pPr>
            <a:r>
              <a:rPr lang="en-US" altLang="ru-RU" sz="2000" b="1" dirty="0"/>
              <a:t>1</a:t>
            </a:r>
            <a:r>
              <a:rPr lang="uk-UA" altLang="ru-RU" sz="2000" b="1" dirty="0"/>
              <a:t>.</a:t>
            </a:r>
            <a:r>
              <a:rPr lang="en-US" altLang="ru-RU" sz="2000" b="1" dirty="0"/>
              <a:t> </a:t>
            </a:r>
            <a:r>
              <a:rPr lang="uk-UA" altLang="ru-RU" sz="2000" b="1" i="1" dirty="0">
                <a:solidFill>
                  <a:srgbClr val="0000FF"/>
                </a:solidFill>
              </a:rPr>
              <a:t>Ринок готівкової валюти</a:t>
            </a:r>
            <a:r>
              <a:rPr lang="uk-UA" altLang="ru-RU" sz="2000" b="1" dirty="0"/>
              <a:t>, або </a:t>
            </a:r>
            <a:r>
              <a:rPr lang="uk-UA" altLang="ru-RU" sz="2000" b="1" dirty="0" err="1"/>
              <a:t>спот</a:t>
            </a:r>
            <a:r>
              <a:rPr lang="uk-UA" altLang="ru-RU" sz="2000" b="1" dirty="0"/>
              <a:t>-ринок, за обсягах домінує серед усіх ринків, пов'язаних з обігом валют. </a:t>
            </a:r>
            <a:endParaRPr lang="en-US" altLang="ru-RU" sz="2000" b="1" dirty="0"/>
          </a:p>
          <a:p>
            <a:pPr marL="609600" indent="-609600" algn="just">
              <a:lnSpc>
                <a:spcPct val="90000"/>
              </a:lnSpc>
              <a:buFont typeface="Wingdings" panose="05000000000000000000" pitchFamily="2" charset="2"/>
              <a:buNone/>
            </a:pPr>
            <a:r>
              <a:rPr lang="uk-UA" altLang="ru-RU" sz="2000" b="1" dirty="0"/>
              <a:t>На ньому продається і купується не лише готівкова валюта, але і векселі, чеки й інші фінансові інструменти, номіновані у іноземній валюті.</a:t>
            </a:r>
            <a:endParaRPr lang="en-US" altLang="ru-RU" sz="2000" b="1" dirty="0"/>
          </a:p>
          <a:p>
            <a:pPr marL="609600" indent="-609600" algn="just">
              <a:lnSpc>
                <a:spcPct val="90000"/>
              </a:lnSpc>
              <a:buFontTx/>
              <a:buNone/>
            </a:pPr>
            <a:r>
              <a:rPr lang="uk-UA" altLang="ru-RU" sz="2000" b="1" dirty="0"/>
              <a:t>Проте основне призначення цього ринку - купівля-продаж іноземної валюти. </a:t>
            </a:r>
            <a:endParaRPr lang="ru-RU" altLang="ru-RU" sz="2000" b="1" dirty="0"/>
          </a:p>
          <a:p>
            <a:pPr algn="just">
              <a:lnSpc>
                <a:spcPct val="90000"/>
              </a:lnSpc>
              <a:buFont typeface="Wingdings" panose="05000000000000000000" pitchFamily="2" charset="2"/>
              <a:buNone/>
            </a:pPr>
            <a:r>
              <a:rPr lang="uk-UA" altLang="ru-RU" sz="2000" b="1" dirty="0"/>
              <a:t>2. На </a:t>
            </a:r>
            <a:r>
              <a:rPr lang="uk-UA" altLang="ru-RU" sz="2000" b="1" i="1" dirty="0">
                <a:solidFill>
                  <a:srgbClr val="0000FF"/>
                </a:solidFill>
              </a:rPr>
              <a:t>строкових ринках</a:t>
            </a:r>
            <a:r>
              <a:rPr lang="uk-UA" altLang="ru-RU" sz="2000" b="1" dirty="0"/>
              <a:t> продаються документально оформлені права на купівлю-продаж валюти або валютних інструментів у визначений момент у майбутньому.</a:t>
            </a:r>
          </a:p>
          <a:p>
            <a:pPr algn="just">
              <a:lnSpc>
                <a:spcPct val="90000"/>
              </a:lnSpc>
              <a:buFont typeface="Wingdings" panose="05000000000000000000" pitchFamily="2" charset="2"/>
              <a:buNone/>
            </a:pPr>
            <a:r>
              <a:rPr lang="uk-UA" altLang="ru-RU" sz="2000" b="1" dirty="0"/>
              <a:t> Такі ринки дозволяють страхуватися (</a:t>
            </a:r>
            <a:r>
              <a:rPr lang="uk-UA" altLang="ru-RU" sz="2000" b="1" dirty="0" err="1"/>
              <a:t>хеджувати</a:t>
            </a:r>
            <a:r>
              <a:rPr lang="uk-UA" altLang="ru-RU" sz="2000" b="1" dirty="0"/>
              <a:t>) ризики зміни курсу іноземних валют, що у сучасних умовах необхідно для успішного здійснення більшості міжнародних торговельних і фінансових операцій. </a:t>
            </a:r>
          </a:p>
          <a:p>
            <a:pPr algn="just">
              <a:lnSpc>
                <a:spcPct val="90000"/>
              </a:lnSpc>
              <a:buFont typeface="Wingdings" panose="05000000000000000000" pitchFamily="2" charset="2"/>
              <a:buNone/>
            </a:pPr>
            <a:r>
              <a:rPr lang="uk-UA" altLang="ru-RU" sz="2000" b="1" dirty="0"/>
              <a:t>З цією метою використовують форвардні контракти на купівлю-продаж іноземної валюти, ф'ючерси, опціони, </a:t>
            </a:r>
            <a:r>
              <a:rPr lang="uk-UA" altLang="ru-RU" sz="2000" b="1" dirty="0" err="1"/>
              <a:t>свопи</a:t>
            </a:r>
            <a:r>
              <a:rPr lang="uk-UA" altLang="ru-RU" sz="2000" b="1" dirty="0"/>
              <a:t> й інші деривативи (похідні) інструменти. </a:t>
            </a:r>
            <a:endParaRPr lang="ru-RU" altLang="ru-RU" sz="2000" b="1" dirty="0"/>
          </a:p>
          <a:p>
            <a:endParaRPr lang="uk-UA" dirty="0"/>
          </a:p>
        </p:txBody>
      </p:sp>
      <p:sp>
        <p:nvSpPr>
          <p:cNvPr id="4" name="Місце для номера слайда 3">
            <a:extLst>
              <a:ext uri="{FF2B5EF4-FFF2-40B4-BE49-F238E27FC236}">
                <a16:creationId xmlns:a16="http://schemas.microsoft.com/office/drawing/2014/main" id="{9AFD16C3-7347-E3D0-1563-28AE188AD358}"/>
              </a:ext>
            </a:extLst>
          </p:cNvPr>
          <p:cNvSpPr>
            <a:spLocks noGrp="1"/>
          </p:cNvSpPr>
          <p:nvPr>
            <p:ph type="sldNum" sz="quarter" idx="12"/>
          </p:nvPr>
        </p:nvSpPr>
        <p:spPr/>
        <p:txBody>
          <a:bodyPr/>
          <a:lstStyle/>
          <a:p>
            <a:pPr rtl="0"/>
            <a:fld id="{3A98EE3D-8CD1-4C3F-BD1C-C98C9596463C}" type="slidenum">
              <a:rPr lang="en-US" smtClean="0"/>
              <a:t>41</a:t>
            </a:fld>
            <a:endParaRPr lang="en-US" dirty="0"/>
          </a:p>
        </p:txBody>
      </p:sp>
    </p:spTree>
    <p:extLst>
      <p:ext uri="{BB962C8B-B14F-4D97-AF65-F5344CB8AC3E}">
        <p14:creationId xmlns:p14="http://schemas.microsoft.com/office/powerpoint/2010/main" val="13201053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номера слайда 1">
            <a:extLst>
              <a:ext uri="{FF2B5EF4-FFF2-40B4-BE49-F238E27FC236}">
                <a16:creationId xmlns:a16="http://schemas.microsoft.com/office/drawing/2014/main" id="{29BE649B-A34A-86A1-F230-E802B8B6E16E}"/>
              </a:ext>
            </a:extLst>
          </p:cNvPr>
          <p:cNvSpPr>
            <a:spLocks noGrp="1"/>
          </p:cNvSpPr>
          <p:nvPr>
            <p:ph type="sldNum" sz="quarter" idx="12"/>
          </p:nvPr>
        </p:nvSpPr>
        <p:spPr/>
        <p:txBody>
          <a:bodyPr/>
          <a:lstStyle/>
          <a:p>
            <a:pPr rtl="0"/>
            <a:fld id="{3A98EE3D-8CD1-4C3F-BD1C-C98C9596463C}" type="slidenum">
              <a:rPr lang="en-US" smtClean="0"/>
              <a:t>42</a:t>
            </a:fld>
            <a:endParaRPr lang="en-US" dirty="0"/>
          </a:p>
        </p:txBody>
      </p:sp>
      <p:sp>
        <p:nvSpPr>
          <p:cNvPr id="3" name="Rectangle 2">
            <a:extLst>
              <a:ext uri="{FF2B5EF4-FFF2-40B4-BE49-F238E27FC236}">
                <a16:creationId xmlns:a16="http://schemas.microsoft.com/office/drawing/2014/main" id="{6D90687A-B3AC-26BE-0407-DE99EE7AA284}"/>
              </a:ext>
            </a:extLst>
          </p:cNvPr>
          <p:cNvSpPr txBox="1">
            <a:spLocks noChangeArrowheads="1"/>
          </p:cNvSpPr>
          <p:nvPr/>
        </p:nvSpPr>
        <p:spPr>
          <a:xfrm>
            <a:off x="395287" y="352926"/>
            <a:ext cx="11572123" cy="5773237"/>
          </a:xfrm>
          <a:prstGeom prst="rect">
            <a:avLst/>
          </a:prstGeom>
        </p:spPr>
        <p:txBody>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Calibri" panose="020F0502020204030204" pitchFamily="34" charset="0"/>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Calibri" panose="020F0502020204030204" pitchFamily="34" charset="0"/>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Calibri" panose="020F0502020204030204" pitchFamily="34" charset="0"/>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Calibri" panose="020F0502020204030204" pitchFamily="34" charset="0"/>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Calibri" panose="020F0502020204030204"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spcBef>
                <a:spcPts val="0"/>
              </a:spcBef>
              <a:buFont typeface="Wingdings" panose="05000000000000000000" pitchFamily="2" charset="2"/>
              <a:buNone/>
            </a:pPr>
            <a:r>
              <a:rPr lang="uk-UA" altLang="ru-RU" sz="2400" b="1" dirty="0"/>
              <a:t>3. </a:t>
            </a:r>
            <a:r>
              <a:rPr lang="uk-UA" altLang="ru-RU" sz="2400" b="1" i="1" dirty="0">
                <a:solidFill>
                  <a:srgbClr val="0000FF"/>
                </a:solidFill>
              </a:rPr>
              <a:t>Кредитний ринок</a:t>
            </a:r>
            <a:r>
              <a:rPr lang="uk-UA" altLang="ru-RU" sz="2400" b="1" dirty="0"/>
              <a:t> поділяють на:</a:t>
            </a:r>
          </a:p>
          <a:p>
            <a:pPr algn="just">
              <a:spcBef>
                <a:spcPts val="0"/>
              </a:spcBef>
            </a:pPr>
            <a:r>
              <a:rPr lang="uk-UA" altLang="ru-RU" sz="2400" i="1" dirty="0">
                <a:solidFill>
                  <a:srgbClr val="0000FF"/>
                </a:solidFill>
              </a:rPr>
              <a:t>короткострокові (до 1 року) грошові ринки</a:t>
            </a:r>
            <a:r>
              <a:rPr lang="uk-UA" altLang="ru-RU" sz="2400" b="1" dirty="0"/>
              <a:t> </a:t>
            </a:r>
          </a:p>
          <a:p>
            <a:pPr algn="just">
              <a:spcBef>
                <a:spcPts val="0"/>
              </a:spcBef>
            </a:pPr>
            <a:r>
              <a:rPr lang="uk-UA" altLang="ru-RU" sz="2400" i="1" dirty="0">
                <a:solidFill>
                  <a:srgbClr val="0000FF"/>
                </a:solidFill>
              </a:rPr>
              <a:t>ринки позичкового капіталу</a:t>
            </a:r>
            <a:r>
              <a:rPr lang="uk-UA" altLang="ru-RU" sz="2400" b="1" dirty="0"/>
              <a:t>, на яких кредити і позики даються на більш тривалі терміни. До таких ринків відносяться єврокредити, тобто кредити, що надаються у євровалюті.</a:t>
            </a:r>
          </a:p>
          <a:p>
            <a:pPr algn="just">
              <a:spcBef>
                <a:spcPts val="0"/>
              </a:spcBef>
              <a:buFont typeface="Wingdings" panose="05000000000000000000" pitchFamily="2" charset="2"/>
              <a:buNone/>
            </a:pPr>
            <a:r>
              <a:rPr lang="uk-UA" altLang="ru-RU" sz="2400" b="1" dirty="0"/>
              <a:t>4. </a:t>
            </a:r>
            <a:r>
              <a:rPr lang="uk-UA" altLang="ru-RU" sz="2400" b="1" i="1" dirty="0">
                <a:solidFill>
                  <a:srgbClr val="0000FF"/>
                </a:solidFill>
              </a:rPr>
              <a:t>Ринок валютних зобов'язань.</a:t>
            </a:r>
            <a:r>
              <a:rPr lang="uk-UA" altLang="ru-RU" sz="2400" b="1" dirty="0"/>
              <a:t> На цьому ринку йде купівля-продаж облігацій в іноземній валюті.</a:t>
            </a:r>
          </a:p>
          <a:p>
            <a:pPr algn="just">
              <a:spcBef>
                <a:spcPts val="0"/>
              </a:spcBef>
              <a:buFont typeface="Wingdings" panose="05000000000000000000" pitchFamily="2" charset="2"/>
              <a:buNone/>
            </a:pPr>
            <a:r>
              <a:rPr lang="uk-UA" altLang="ru-RU" sz="2400" b="1" dirty="0"/>
              <a:t> Окремий великий сегмент ринку складають операції з єврооблігаціями.</a:t>
            </a:r>
          </a:p>
          <a:p>
            <a:pPr algn="just">
              <a:lnSpc>
                <a:spcPct val="80000"/>
              </a:lnSpc>
              <a:spcBef>
                <a:spcPts val="0"/>
              </a:spcBef>
              <a:buFont typeface="Wingdings" panose="05000000000000000000" pitchFamily="2" charset="2"/>
              <a:buNone/>
            </a:pPr>
            <a:r>
              <a:rPr lang="uk-UA" altLang="ru-RU" sz="2400" b="1" dirty="0"/>
              <a:t>5. </a:t>
            </a:r>
            <a:r>
              <a:rPr lang="uk-UA" altLang="ru-RU" sz="2400" b="1" i="1" dirty="0">
                <a:solidFill>
                  <a:srgbClr val="0000FF"/>
                </a:solidFill>
              </a:rPr>
              <a:t>Ринок акцій і депозитарних розписок, номінованих у іноземній валюті. </a:t>
            </a:r>
          </a:p>
          <a:p>
            <a:pPr algn="just">
              <a:lnSpc>
                <a:spcPct val="80000"/>
              </a:lnSpc>
              <a:spcBef>
                <a:spcPts val="0"/>
              </a:spcBef>
              <a:buFont typeface="Wingdings" panose="05000000000000000000" pitchFamily="2" charset="2"/>
              <a:buNone/>
            </a:pPr>
            <a:r>
              <a:rPr lang="uk-UA" altLang="ru-RU" sz="2400" b="1" dirty="0"/>
              <a:t>Останні роки характеризуються тенденцією до посилення впливу ринку акцій на валютну систему і валютні курси. </a:t>
            </a:r>
          </a:p>
          <a:p>
            <a:pPr algn="just">
              <a:lnSpc>
                <a:spcPct val="80000"/>
              </a:lnSpc>
              <a:spcBef>
                <a:spcPts val="0"/>
              </a:spcBef>
              <a:buFont typeface="Wingdings" panose="05000000000000000000" pitchFamily="2" charset="2"/>
              <a:buNone/>
            </a:pPr>
            <a:r>
              <a:rPr lang="uk-UA" altLang="ru-RU" sz="2400" b="1" dirty="0"/>
              <a:t>Частину ринку акцій та інших титулів власності (цінних паперів, що підтверджують права власності їхнього власника стосовно визначеного підприємства), торгівля якими здійснюється в іноземній валюті, доцільно включати у валютний ринок.</a:t>
            </a:r>
            <a:endParaRPr lang="ru-RU" altLang="ru-RU" sz="2400" b="1" dirty="0"/>
          </a:p>
          <a:p>
            <a:pPr algn="just">
              <a:spcBef>
                <a:spcPts val="0"/>
              </a:spcBef>
              <a:buFont typeface="Wingdings" panose="05000000000000000000" pitchFamily="2" charset="2"/>
              <a:buNone/>
            </a:pPr>
            <a:endParaRPr lang="ru-RU" altLang="ru-RU" sz="2800" b="1" dirty="0"/>
          </a:p>
          <a:p>
            <a:pPr algn="just"/>
            <a:endParaRPr lang="uk-UA" altLang="ru-RU" sz="2800" b="1" dirty="0"/>
          </a:p>
          <a:p>
            <a:pPr algn="just">
              <a:buFont typeface="Wingdings" panose="05000000000000000000" pitchFamily="2" charset="2"/>
              <a:buNone/>
            </a:pPr>
            <a:endParaRPr lang="uk-UA" altLang="ru-RU" sz="2800" b="1" dirty="0"/>
          </a:p>
        </p:txBody>
      </p:sp>
    </p:spTree>
    <p:extLst>
      <p:ext uri="{BB962C8B-B14F-4D97-AF65-F5344CB8AC3E}">
        <p14:creationId xmlns:p14="http://schemas.microsoft.com/office/powerpoint/2010/main" val="5025300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137F5B-352A-A397-409E-700F1F84FB5C}"/>
              </a:ext>
            </a:extLst>
          </p:cNvPr>
          <p:cNvSpPr>
            <a:spLocks noGrp="1"/>
          </p:cNvSpPr>
          <p:nvPr>
            <p:ph type="title"/>
          </p:nvPr>
        </p:nvSpPr>
        <p:spPr/>
        <p:txBody>
          <a:bodyPr/>
          <a:lstStyle/>
          <a:p>
            <a:r>
              <a:rPr lang="uk-UA" altLang="ru-RU" sz="4800" b="1" dirty="0">
                <a:solidFill>
                  <a:srgbClr val="0000FF"/>
                </a:solidFill>
              </a:rPr>
              <a:t>Функції валютних ринків</a:t>
            </a:r>
            <a:endParaRPr lang="uk-UA" dirty="0"/>
          </a:p>
        </p:txBody>
      </p:sp>
      <p:sp>
        <p:nvSpPr>
          <p:cNvPr id="3" name="Місце для вмісту 2">
            <a:extLst>
              <a:ext uri="{FF2B5EF4-FFF2-40B4-BE49-F238E27FC236}">
                <a16:creationId xmlns:a16="http://schemas.microsoft.com/office/drawing/2014/main" id="{844FC56E-0751-0119-8C45-42D65AC294D7}"/>
              </a:ext>
            </a:extLst>
          </p:cNvPr>
          <p:cNvSpPr>
            <a:spLocks noGrp="1"/>
          </p:cNvSpPr>
          <p:nvPr>
            <p:ph idx="1"/>
          </p:nvPr>
        </p:nvSpPr>
        <p:spPr/>
        <p:txBody>
          <a:bodyPr>
            <a:normAutofit/>
          </a:bodyPr>
          <a:lstStyle/>
          <a:p>
            <a:pPr marL="1588" indent="-1588">
              <a:lnSpc>
                <a:spcPct val="80000"/>
              </a:lnSpc>
              <a:buFont typeface="Wingdings" panose="05000000000000000000" pitchFamily="2" charset="2"/>
              <a:buNone/>
            </a:pPr>
            <a:r>
              <a:rPr lang="uk-UA" altLang="ru-RU" sz="2000" b="1" dirty="0">
                <a:solidFill>
                  <a:srgbClr val="0000FF"/>
                </a:solidFill>
              </a:rPr>
              <a:t>Головними функціями валютних ринків є: </a:t>
            </a:r>
            <a:endParaRPr lang="ru-RU" altLang="ru-RU" sz="2000" b="1" dirty="0">
              <a:solidFill>
                <a:srgbClr val="0000FF"/>
              </a:solidFill>
            </a:endParaRPr>
          </a:p>
          <a:p>
            <a:pPr algn="just">
              <a:lnSpc>
                <a:spcPct val="80000"/>
              </a:lnSpc>
              <a:buFont typeface="Wingdings" panose="05000000000000000000" pitchFamily="2" charset="2"/>
              <a:buChar char="q"/>
            </a:pPr>
            <a:r>
              <a:rPr lang="uk-UA" altLang="ru-RU" sz="2400" b="1" dirty="0"/>
              <a:t>забезпечення  здійснення міжнародних розрахунків;</a:t>
            </a:r>
            <a:endParaRPr lang="ru-RU" altLang="ru-RU" sz="2400" b="1" dirty="0"/>
          </a:p>
          <a:p>
            <a:pPr algn="just">
              <a:lnSpc>
                <a:spcPct val="80000"/>
              </a:lnSpc>
              <a:buFont typeface="Wingdings" panose="05000000000000000000" pitchFamily="2" charset="2"/>
              <a:buChar char="q"/>
            </a:pPr>
            <a:r>
              <a:rPr lang="uk-UA" altLang="ru-RU" sz="2400" b="1" dirty="0"/>
              <a:t>страхування валютних ризиків;</a:t>
            </a:r>
            <a:endParaRPr lang="ru-RU" altLang="ru-RU" sz="2400" b="1" dirty="0"/>
          </a:p>
          <a:p>
            <a:pPr algn="just">
              <a:lnSpc>
                <a:spcPct val="80000"/>
              </a:lnSpc>
              <a:buFont typeface="Wingdings" panose="05000000000000000000" pitchFamily="2" charset="2"/>
              <a:buChar char="q"/>
            </a:pPr>
            <a:r>
              <a:rPr lang="uk-UA" altLang="ru-RU" sz="2400" b="1" dirty="0" err="1"/>
              <a:t>диверсифiкацiя</a:t>
            </a:r>
            <a:r>
              <a:rPr lang="uk-UA" altLang="ru-RU" sz="2400" b="1" dirty="0"/>
              <a:t> валютних резервів банків, підприємств, держав, </a:t>
            </a:r>
            <a:endParaRPr lang="ru-RU" altLang="ru-RU" sz="2400" b="1" dirty="0"/>
          </a:p>
          <a:p>
            <a:pPr algn="just">
              <a:lnSpc>
                <a:spcPct val="80000"/>
              </a:lnSpc>
              <a:buFont typeface="Wingdings" panose="05000000000000000000" pitchFamily="2" charset="2"/>
              <a:buChar char="q"/>
            </a:pPr>
            <a:r>
              <a:rPr lang="uk-UA" altLang="ru-RU" sz="2400" b="1" dirty="0"/>
              <a:t>отримання спекулятивного прибутку учасниками ринку;</a:t>
            </a:r>
          </a:p>
          <a:p>
            <a:pPr algn="just">
              <a:lnSpc>
                <a:spcPct val="80000"/>
              </a:lnSpc>
              <a:buFont typeface="Wingdings" panose="05000000000000000000" pitchFamily="2" charset="2"/>
              <a:buChar char="q"/>
            </a:pPr>
            <a:r>
              <a:rPr lang="uk-UA" altLang="ru-RU" sz="2400" b="1" dirty="0"/>
              <a:t>проведення валютної політики, спрямованої на державне регулювання національної економіки, і узгодження валютної політики в рамках світового господарства.</a:t>
            </a:r>
            <a:endParaRPr lang="ru-RU" altLang="ru-RU" sz="2400" b="1" dirty="0"/>
          </a:p>
          <a:p>
            <a:endParaRPr lang="uk-UA" dirty="0"/>
          </a:p>
        </p:txBody>
      </p:sp>
      <p:sp>
        <p:nvSpPr>
          <p:cNvPr id="4" name="Місце для номера слайда 3">
            <a:extLst>
              <a:ext uri="{FF2B5EF4-FFF2-40B4-BE49-F238E27FC236}">
                <a16:creationId xmlns:a16="http://schemas.microsoft.com/office/drawing/2014/main" id="{729494A9-FBC9-BEB0-1E9C-89F010FA62C0}"/>
              </a:ext>
            </a:extLst>
          </p:cNvPr>
          <p:cNvSpPr>
            <a:spLocks noGrp="1"/>
          </p:cNvSpPr>
          <p:nvPr>
            <p:ph type="sldNum" sz="quarter" idx="12"/>
          </p:nvPr>
        </p:nvSpPr>
        <p:spPr/>
        <p:txBody>
          <a:bodyPr/>
          <a:lstStyle/>
          <a:p>
            <a:pPr rtl="0"/>
            <a:fld id="{3A98EE3D-8CD1-4C3F-BD1C-C98C9596463C}" type="slidenum">
              <a:rPr lang="en-US" smtClean="0"/>
              <a:t>43</a:t>
            </a:fld>
            <a:endParaRPr lang="en-US" dirty="0"/>
          </a:p>
        </p:txBody>
      </p:sp>
    </p:spTree>
    <p:extLst>
      <p:ext uri="{BB962C8B-B14F-4D97-AF65-F5344CB8AC3E}">
        <p14:creationId xmlns:p14="http://schemas.microsoft.com/office/powerpoint/2010/main" val="20663418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2609733-56C6-14C7-DEFD-E855A61C6D8E}"/>
              </a:ext>
            </a:extLst>
          </p:cNvPr>
          <p:cNvSpPr>
            <a:spLocks noGrp="1"/>
          </p:cNvSpPr>
          <p:nvPr>
            <p:ph type="title"/>
          </p:nvPr>
        </p:nvSpPr>
        <p:spPr/>
        <p:txBody>
          <a:bodyPr/>
          <a:lstStyle/>
          <a:p>
            <a:r>
              <a:rPr lang="uk-UA" altLang="ru-RU" sz="4800" b="1" dirty="0">
                <a:solidFill>
                  <a:srgbClr val="0000FF"/>
                </a:solidFill>
              </a:rPr>
              <a:t>Цілодобова діяльність валютних ринків</a:t>
            </a:r>
            <a:endParaRPr lang="uk-UA" dirty="0"/>
          </a:p>
        </p:txBody>
      </p:sp>
      <p:sp>
        <p:nvSpPr>
          <p:cNvPr id="3" name="Місце для вмісту 2">
            <a:extLst>
              <a:ext uri="{FF2B5EF4-FFF2-40B4-BE49-F238E27FC236}">
                <a16:creationId xmlns:a16="http://schemas.microsoft.com/office/drawing/2014/main" id="{9C136FE0-D62B-CCBE-40C1-24C7C85EB40B}"/>
              </a:ext>
            </a:extLst>
          </p:cNvPr>
          <p:cNvSpPr>
            <a:spLocks noGrp="1"/>
          </p:cNvSpPr>
          <p:nvPr>
            <p:ph idx="1"/>
          </p:nvPr>
        </p:nvSpPr>
        <p:spPr/>
        <p:txBody>
          <a:bodyPr/>
          <a:lstStyle/>
          <a:p>
            <a:r>
              <a:rPr lang="uk-UA" dirty="0"/>
              <a:t>Функціонування валютних ринків не припиняється ні на хвилину. Свою роботу в календарній добі вони починають на Далекому Сході, у Новій Зеландії (Веллінгтон), проходячи послідовно годинні пояси — у Сіднеї, Токіо, Гонконзі, Сінгапурі, Москві, Франкфурті-на-Майні, Лондоні і закінчують день у Нью-Йорку і Лос-</a:t>
            </a:r>
            <a:r>
              <a:rPr lang="uk-UA" dirty="0" err="1"/>
              <a:t>Анджелесі</a:t>
            </a:r>
            <a:r>
              <a:rPr lang="uk-UA" dirty="0"/>
              <a:t>.</a:t>
            </a:r>
          </a:p>
          <a:p>
            <a:r>
              <a:rPr lang="uk-UA" dirty="0"/>
              <a:t>Відлік годинних поясів традиційно ведеться від нульового меридіану, що проходить через Гринвіч (передмістя Лондона), а час називається світовим чи </a:t>
            </a:r>
            <a:r>
              <a:rPr lang="en-US" dirty="0"/>
              <a:t>GMT — Greenwich Meridian Time. </a:t>
            </a:r>
          </a:p>
          <a:p>
            <a:r>
              <a:rPr lang="uk-UA" dirty="0"/>
              <a:t>У залежності від сезону (літнього чи зимового) час у різних фінансових центрах земної кулі буде відрізнятися від світового часу </a:t>
            </a:r>
            <a:r>
              <a:rPr lang="en-US" dirty="0"/>
              <a:t>GMT </a:t>
            </a:r>
            <a:r>
              <a:rPr lang="uk-UA" dirty="0"/>
              <a:t>на кількість годин.</a:t>
            </a:r>
          </a:p>
          <a:p>
            <a:endParaRPr lang="uk-UA" dirty="0"/>
          </a:p>
        </p:txBody>
      </p:sp>
      <p:sp>
        <p:nvSpPr>
          <p:cNvPr id="4" name="Місце для номера слайда 3">
            <a:extLst>
              <a:ext uri="{FF2B5EF4-FFF2-40B4-BE49-F238E27FC236}">
                <a16:creationId xmlns:a16="http://schemas.microsoft.com/office/drawing/2014/main" id="{561C117B-53F1-A260-41B2-C14D841317E6}"/>
              </a:ext>
            </a:extLst>
          </p:cNvPr>
          <p:cNvSpPr>
            <a:spLocks noGrp="1"/>
          </p:cNvSpPr>
          <p:nvPr>
            <p:ph type="sldNum" sz="quarter" idx="12"/>
          </p:nvPr>
        </p:nvSpPr>
        <p:spPr/>
        <p:txBody>
          <a:bodyPr/>
          <a:lstStyle/>
          <a:p>
            <a:pPr rtl="0"/>
            <a:fld id="{3A98EE3D-8CD1-4C3F-BD1C-C98C9596463C}" type="slidenum">
              <a:rPr lang="en-US" smtClean="0"/>
              <a:t>44</a:t>
            </a:fld>
            <a:endParaRPr lang="en-US" dirty="0"/>
          </a:p>
        </p:txBody>
      </p:sp>
    </p:spTree>
    <p:extLst>
      <p:ext uri="{BB962C8B-B14F-4D97-AF65-F5344CB8AC3E}">
        <p14:creationId xmlns:p14="http://schemas.microsoft.com/office/powerpoint/2010/main" val="244341607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898847-5B7A-1737-12A0-E3A4661FC031}"/>
              </a:ext>
            </a:extLst>
          </p:cNvPr>
          <p:cNvSpPr>
            <a:spLocks noGrp="1"/>
          </p:cNvSpPr>
          <p:nvPr>
            <p:ph type="title"/>
          </p:nvPr>
        </p:nvSpPr>
        <p:spPr/>
        <p:txBody>
          <a:bodyPr/>
          <a:lstStyle/>
          <a:p>
            <a:r>
              <a:rPr lang="uk-UA" altLang="ru-RU" sz="4800" b="1" dirty="0">
                <a:solidFill>
                  <a:srgbClr val="0000FF"/>
                </a:solidFill>
              </a:rPr>
              <a:t>Види  валютних</a:t>
            </a:r>
            <a:r>
              <a:rPr lang="uk-UA" altLang="ru-RU" sz="4800" dirty="0">
                <a:solidFill>
                  <a:srgbClr val="0000FF"/>
                </a:solidFill>
              </a:rPr>
              <a:t> </a:t>
            </a:r>
            <a:r>
              <a:rPr lang="uk-UA" altLang="ru-RU" sz="4800" b="1" dirty="0">
                <a:solidFill>
                  <a:srgbClr val="0000FF"/>
                </a:solidFill>
              </a:rPr>
              <a:t>ринків</a:t>
            </a:r>
            <a:endParaRPr lang="uk-UA" dirty="0"/>
          </a:p>
        </p:txBody>
      </p:sp>
      <p:sp>
        <p:nvSpPr>
          <p:cNvPr id="3" name="Місце для вмісту 2">
            <a:extLst>
              <a:ext uri="{FF2B5EF4-FFF2-40B4-BE49-F238E27FC236}">
                <a16:creationId xmlns:a16="http://schemas.microsoft.com/office/drawing/2014/main" id="{E3347B06-95EE-A68D-DA8D-3D71253DDCA6}"/>
              </a:ext>
            </a:extLst>
          </p:cNvPr>
          <p:cNvSpPr>
            <a:spLocks noGrp="1"/>
          </p:cNvSpPr>
          <p:nvPr>
            <p:ph idx="1"/>
          </p:nvPr>
        </p:nvSpPr>
        <p:spPr/>
        <p:txBody>
          <a:bodyPr>
            <a:normAutofit fontScale="92500" lnSpcReduction="10000"/>
          </a:bodyPr>
          <a:lstStyle/>
          <a:p>
            <a:pPr algn="just">
              <a:lnSpc>
                <a:spcPct val="90000"/>
              </a:lnSpc>
              <a:buFont typeface="Wingdings" panose="05000000000000000000" pitchFamily="2" charset="2"/>
              <a:buNone/>
            </a:pPr>
            <a:r>
              <a:rPr lang="uk-UA" altLang="ru-RU" sz="1800" b="1" dirty="0"/>
              <a:t>У залежності від обсягу та характеру валютних операцій, кількості  валют, що використовуються, рівня нормативно-правового регулювання валютні ринки поділяються на </a:t>
            </a:r>
            <a:r>
              <a:rPr lang="uk-UA" altLang="ru-RU" sz="1800" b="1" dirty="0">
                <a:solidFill>
                  <a:srgbClr val="0000FF"/>
                </a:solidFill>
              </a:rPr>
              <a:t>світові, регіональні і національні (місцеві).</a:t>
            </a:r>
            <a:endParaRPr lang="uk-UA" altLang="ru-RU" sz="1800" b="1" i="1" dirty="0">
              <a:solidFill>
                <a:srgbClr val="0000FF"/>
              </a:solidFill>
            </a:endParaRPr>
          </a:p>
          <a:p>
            <a:pPr algn="just">
              <a:lnSpc>
                <a:spcPct val="90000"/>
              </a:lnSpc>
              <a:buFont typeface="Wingdings" panose="05000000000000000000" pitchFamily="2" charset="2"/>
              <a:buNone/>
            </a:pPr>
            <a:r>
              <a:rPr lang="uk-UA" altLang="ru-RU" sz="1800" b="1" i="1" dirty="0">
                <a:solidFill>
                  <a:srgbClr val="0000FF"/>
                </a:solidFill>
              </a:rPr>
              <a:t>Світові валютні ринки</a:t>
            </a:r>
            <a:r>
              <a:rPr lang="uk-UA" altLang="ru-RU" sz="1800" b="1" dirty="0"/>
              <a:t> обслуговують рух грошових потоків, опосередковуючи міжнародний рух товарів, послуг, перерозподіл капіталів. </a:t>
            </a:r>
          </a:p>
          <a:p>
            <a:pPr algn="just">
              <a:lnSpc>
                <a:spcPct val="90000"/>
              </a:lnSpc>
              <a:buFont typeface="Wingdings" panose="05000000000000000000" pitchFamily="2" charset="2"/>
              <a:buNone/>
            </a:pPr>
            <a:r>
              <a:rPr lang="uk-UA" altLang="ru-RU" sz="1800" b="1" dirty="0"/>
              <a:t>У результаті тривалої конкуренції сформувалися світові фінансові центри, де зосередилися найбільші банки і біржі, спеціалізовані кредитно-фінансові інститути. </a:t>
            </a:r>
          </a:p>
          <a:p>
            <a:pPr algn="just">
              <a:lnSpc>
                <a:spcPct val="90000"/>
              </a:lnSpc>
              <a:buFont typeface="Wingdings" panose="05000000000000000000" pitchFamily="2" charset="2"/>
              <a:buNone/>
            </a:pPr>
            <a:r>
              <a:rPr lang="uk-UA" altLang="ru-RU" sz="1800" b="1" dirty="0"/>
              <a:t>Світові валютні ринки розташовані у світових фінансових центрах — у Західній Європі, США, на Далекому та Близькому Сході, в Південно-східній Азії.</a:t>
            </a:r>
          </a:p>
          <a:p>
            <a:pPr algn="just">
              <a:lnSpc>
                <a:spcPct val="90000"/>
              </a:lnSpc>
              <a:buFont typeface="Wingdings" panose="05000000000000000000" pitchFamily="2" charset="2"/>
              <a:buNone/>
            </a:pPr>
            <a:r>
              <a:rPr lang="uk-UA" altLang="ru-RU" sz="1800" b="1" dirty="0"/>
              <a:t> Найбільшими є валютні ринки в Лондоні, Нью-Йорку, </a:t>
            </a:r>
            <a:r>
              <a:rPr lang="uk-UA" altLang="ru-RU" sz="1800" b="1" dirty="0" err="1"/>
              <a:t>Франкфуртi</a:t>
            </a:r>
            <a:r>
              <a:rPr lang="uk-UA" altLang="ru-RU" sz="1800" b="1" dirty="0"/>
              <a:t>-на-</a:t>
            </a:r>
            <a:r>
              <a:rPr lang="uk-UA" altLang="ru-RU" sz="1800" b="1" dirty="0" err="1"/>
              <a:t>Майнi</a:t>
            </a:r>
            <a:r>
              <a:rPr lang="uk-UA" altLang="ru-RU" sz="1800" b="1" dirty="0"/>
              <a:t>, Парижі, </a:t>
            </a:r>
            <a:r>
              <a:rPr lang="uk-UA" altLang="ru-RU" sz="1800" b="1" dirty="0" err="1"/>
              <a:t>Цюриху</a:t>
            </a:r>
            <a:r>
              <a:rPr lang="uk-UA" altLang="ru-RU" sz="1800" b="1" dirty="0"/>
              <a:t>, Токіо, Сінгапурі. </a:t>
            </a:r>
          </a:p>
          <a:p>
            <a:pPr algn="just">
              <a:lnSpc>
                <a:spcPct val="90000"/>
              </a:lnSpc>
              <a:buFont typeface="Wingdings" panose="05000000000000000000" pitchFamily="2" charset="2"/>
              <a:buNone/>
            </a:pPr>
            <a:r>
              <a:rPr lang="uk-UA" altLang="ru-RU" sz="1800" b="1" dirty="0"/>
              <a:t>На світових валютних ринках банки проводять операції з ключовими валютами, які широко використовуються у світовому платіжному обігу. </a:t>
            </a:r>
            <a:endParaRPr lang="ru-RU" altLang="ru-RU" sz="1800" b="1" dirty="0"/>
          </a:p>
          <a:p>
            <a:pPr algn="just">
              <a:lnSpc>
                <a:spcPct val="90000"/>
              </a:lnSpc>
              <a:buFont typeface="Wingdings" panose="05000000000000000000" pitchFamily="2" charset="2"/>
              <a:buNone/>
            </a:pPr>
            <a:endParaRPr lang="ru-RU" altLang="ru-RU" sz="1800" b="1" dirty="0"/>
          </a:p>
          <a:p>
            <a:endParaRPr lang="uk-UA" dirty="0"/>
          </a:p>
        </p:txBody>
      </p:sp>
      <p:sp>
        <p:nvSpPr>
          <p:cNvPr id="4" name="Місце для номера слайда 3">
            <a:extLst>
              <a:ext uri="{FF2B5EF4-FFF2-40B4-BE49-F238E27FC236}">
                <a16:creationId xmlns:a16="http://schemas.microsoft.com/office/drawing/2014/main" id="{203C96DA-A692-E696-392B-28892EE561D9}"/>
              </a:ext>
            </a:extLst>
          </p:cNvPr>
          <p:cNvSpPr>
            <a:spLocks noGrp="1"/>
          </p:cNvSpPr>
          <p:nvPr>
            <p:ph type="sldNum" sz="quarter" idx="12"/>
          </p:nvPr>
        </p:nvSpPr>
        <p:spPr/>
        <p:txBody>
          <a:bodyPr/>
          <a:lstStyle/>
          <a:p>
            <a:pPr rtl="0"/>
            <a:fld id="{3A98EE3D-8CD1-4C3F-BD1C-C98C9596463C}" type="slidenum">
              <a:rPr lang="en-US" smtClean="0"/>
              <a:t>45</a:t>
            </a:fld>
            <a:endParaRPr lang="en-US" dirty="0"/>
          </a:p>
        </p:txBody>
      </p:sp>
    </p:spTree>
    <p:extLst>
      <p:ext uri="{BB962C8B-B14F-4D97-AF65-F5344CB8AC3E}">
        <p14:creationId xmlns:p14="http://schemas.microsoft.com/office/powerpoint/2010/main" val="396390341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AAE8CED-7A46-5DEA-1D3C-DCF821C328E4}"/>
              </a:ext>
            </a:extLst>
          </p:cNvPr>
          <p:cNvSpPr>
            <a:spLocks noGrp="1"/>
          </p:cNvSpPr>
          <p:nvPr>
            <p:ph type="title"/>
          </p:nvPr>
        </p:nvSpPr>
        <p:spPr>
          <a:xfrm>
            <a:off x="497305" y="286603"/>
            <a:ext cx="10658375" cy="1450757"/>
          </a:xfrm>
        </p:spPr>
        <p:txBody>
          <a:bodyPr>
            <a:noAutofit/>
          </a:bodyPr>
          <a:lstStyle/>
          <a:p>
            <a:r>
              <a:rPr lang="uk-UA" altLang="ru-RU" sz="3600" b="1" i="1" dirty="0">
                <a:solidFill>
                  <a:srgbClr val="0000FF"/>
                </a:solidFill>
              </a:rPr>
              <a:t>Регіональні валютні ринки</a:t>
            </a:r>
            <a:r>
              <a:rPr lang="uk-UA" altLang="ru-RU" sz="3600" b="1" dirty="0"/>
              <a:t> поряд із світовими центрами валютної торгівлі існують регіональні валютні ринки.</a:t>
            </a:r>
            <a:endParaRPr lang="uk-UA" sz="3600" dirty="0"/>
          </a:p>
        </p:txBody>
      </p:sp>
      <p:sp>
        <p:nvSpPr>
          <p:cNvPr id="3" name="Місце для вмісту 2">
            <a:extLst>
              <a:ext uri="{FF2B5EF4-FFF2-40B4-BE49-F238E27FC236}">
                <a16:creationId xmlns:a16="http://schemas.microsoft.com/office/drawing/2014/main" id="{31602E72-492E-4742-4EA0-B7D20BDBAE2C}"/>
              </a:ext>
            </a:extLst>
          </p:cNvPr>
          <p:cNvSpPr>
            <a:spLocks noGrp="1"/>
          </p:cNvSpPr>
          <p:nvPr>
            <p:ph idx="1"/>
          </p:nvPr>
        </p:nvSpPr>
        <p:spPr>
          <a:xfrm>
            <a:off x="593969" y="2014416"/>
            <a:ext cx="10996246" cy="3760891"/>
          </a:xfrm>
        </p:spPr>
        <p:txBody>
          <a:bodyPr>
            <a:normAutofit fontScale="92500" lnSpcReduction="20000"/>
          </a:bodyPr>
          <a:lstStyle/>
          <a:p>
            <a:pPr marL="0" indent="0" algn="just">
              <a:lnSpc>
                <a:spcPct val="80000"/>
              </a:lnSpc>
              <a:buFont typeface="Wingdings" panose="05000000000000000000" pitchFamily="2" charset="2"/>
              <a:buNone/>
            </a:pPr>
            <a:endParaRPr lang="uk-UA" altLang="ru-RU" sz="2400" b="1" dirty="0">
              <a:solidFill>
                <a:srgbClr val="0000FF"/>
              </a:solidFill>
              <a:latin typeface="+mj-lt"/>
            </a:endParaRPr>
          </a:p>
          <a:p>
            <a:pPr marL="0" indent="0" algn="just">
              <a:lnSpc>
                <a:spcPct val="80000"/>
              </a:lnSpc>
              <a:buNone/>
            </a:pPr>
            <a:r>
              <a:rPr kumimoji="0" lang="uk-UA" altLang="ru-RU" sz="3500" b="1" i="1" u="none" strike="noStrike" kern="1200" cap="none" spc="-50" normalizeH="0" baseline="0" noProof="0" dirty="0">
                <a:ln>
                  <a:noFill/>
                </a:ln>
                <a:solidFill>
                  <a:srgbClr val="0000FF"/>
                </a:solidFill>
                <a:effectLst/>
                <a:uLnTx/>
                <a:uFillTx/>
                <a:latin typeface="Bookman Old Style" panose="020F0302020204030204"/>
                <a:ea typeface="+mj-ea"/>
                <a:cs typeface="+mj-cs"/>
              </a:rPr>
              <a:t>Національні (місцеві) валютні ринки</a:t>
            </a:r>
            <a:r>
              <a:rPr lang="uk-UA" altLang="ru-RU" sz="2000" b="1" dirty="0">
                <a:latin typeface="+mj-lt"/>
              </a:rPr>
              <a:t>— це ринки конкретних держав. </a:t>
            </a:r>
          </a:p>
          <a:p>
            <a:pPr marL="0" indent="0" algn="just">
              <a:lnSpc>
                <a:spcPct val="80000"/>
              </a:lnSpc>
              <a:buFont typeface="Wingdings" panose="05000000000000000000" pitchFamily="2" charset="2"/>
              <a:buNone/>
            </a:pPr>
            <a:endParaRPr lang="uk-UA" altLang="ru-RU" sz="2000" b="1" dirty="0">
              <a:latin typeface="+mj-lt"/>
            </a:endParaRPr>
          </a:p>
          <a:p>
            <a:pPr marL="0" indent="0" algn="just">
              <a:lnSpc>
                <a:spcPct val="80000"/>
              </a:lnSpc>
              <a:buFont typeface="Wingdings" panose="05000000000000000000" pitchFamily="2" charset="2"/>
              <a:buNone/>
            </a:pPr>
            <a:r>
              <a:rPr lang="uk-UA" altLang="ru-RU" sz="2000" b="1" dirty="0">
                <a:latin typeface="+mj-lt"/>
              </a:rPr>
              <a:t>Під НВР розуміється уся сукупність операцій, здійснювана банками, що розташовані на території даної країни, з валютного обслуговування своїх клієнтів, у числі яких можуть бути компанії, приватні особи, банки, що не спеціалізуються на проведенні міжнародних валютних операцій, а також власних валютних операцій. </a:t>
            </a:r>
          </a:p>
          <a:p>
            <a:pPr marL="0" indent="0" algn="just">
              <a:lnSpc>
                <a:spcPct val="80000"/>
              </a:lnSpc>
              <a:buFont typeface="Wingdings" panose="05000000000000000000" pitchFamily="2" charset="2"/>
              <a:buNone/>
            </a:pPr>
            <a:endParaRPr lang="uk-UA" altLang="ru-RU" sz="2000" b="1" dirty="0">
              <a:latin typeface="+mj-lt"/>
            </a:endParaRPr>
          </a:p>
          <a:p>
            <a:pPr marL="0" indent="0" algn="just">
              <a:lnSpc>
                <a:spcPct val="80000"/>
              </a:lnSpc>
              <a:buFont typeface="Wingdings" panose="05000000000000000000" pitchFamily="2" charset="2"/>
              <a:buNone/>
            </a:pPr>
            <a:r>
              <a:rPr lang="uk-UA" altLang="ru-RU" sz="2000" b="1" dirty="0">
                <a:latin typeface="+mj-lt"/>
              </a:rPr>
              <a:t>У країнах з обмежувальним валютним законодавством офіційний валютний ринок звичайно доповнюється </a:t>
            </a:r>
            <a:r>
              <a:rPr lang="uk-UA" altLang="ru-RU" sz="2000" b="1" dirty="0">
                <a:solidFill>
                  <a:srgbClr val="0000FF"/>
                </a:solidFill>
                <a:latin typeface="+mj-lt"/>
              </a:rPr>
              <a:t>"чорним"</a:t>
            </a:r>
            <a:r>
              <a:rPr lang="uk-UA" altLang="ru-RU" sz="2000" b="1" dirty="0">
                <a:latin typeface="+mj-lt"/>
              </a:rPr>
              <a:t> (нелегальним ринком) і </a:t>
            </a:r>
            <a:r>
              <a:rPr lang="uk-UA" altLang="ru-RU" sz="2000" b="1" dirty="0">
                <a:solidFill>
                  <a:srgbClr val="0000FF"/>
                </a:solidFill>
                <a:latin typeface="+mj-lt"/>
              </a:rPr>
              <a:t>"сірим"</a:t>
            </a:r>
            <a:r>
              <a:rPr lang="uk-UA" altLang="ru-RU" sz="2000" b="1" dirty="0">
                <a:latin typeface="+mj-lt"/>
              </a:rPr>
              <a:t> ринком (на якому банки проводять операції з неконвертованими валютами).</a:t>
            </a:r>
            <a:endParaRPr lang="ru-RU" altLang="ru-RU" sz="2000" b="1" dirty="0">
              <a:latin typeface="+mj-lt"/>
            </a:endParaRPr>
          </a:p>
          <a:p>
            <a:endParaRPr lang="uk-UA" dirty="0"/>
          </a:p>
        </p:txBody>
      </p:sp>
      <p:sp>
        <p:nvSpPr>
          <p:cNvPr id="4" name="Місце для номера слайда 3">
            <a:extLst>
              <a:ext uri="{FF2B5EF4-FFF2-40B4-BE49-F238E27FC236}">
                <a16:creationId xmlns:a16="http://schemas.microsoft.com/office/drawing/2014/main" id="{9A40323E-5880-6485-1FEE-3A2D86C6C2E9}"/>
              </a:ext>
            </a:extLst>
          </p:cNvPr>
          <p:cNvSpPr>
            <a:spLocks noGrp="1"/>
          </p:cNvSpPr>
          <p:nvPr>
            <p:ph type="sldNum" sz="quarter" idx="12"/>
          </p:nvPr>
        </p:nvSpPr>
        <p:spPr/>
        <p:txBody>
          <a:bodyPr/>
          <a:lstStyle/>
          <a:p>
            <a:pPr rtl="0"/>
            <a:fld id="{3A98EE3D-8CD1-4C3F-BD1C-C98C9596463C}" type="slidenum">
              <a:rPr lang="en-US" smtClean="0"/>
              <a:t>46</a:t>
            </a:fld>
            <a:endParaRPr lang="en-US" dirty="0"/>
          </a:p>
        </p:txBody>
      </p:sp>
    </p:spTree>
    <p:extLst>
      <p:ext uri="{BB962C8B-B14F-4D97-AF65-F5344CB8AC3E}">
        <p14:creationId xmlns:p14="http://schemas.microsoft.com/office/powerpoint/2010/main" val="323997023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FEF796-6CC3-3E8D-5137-2E07910564E0}"/>
              </a:ext>
            </a:extLst>
          </p:cNvPr>
          <p:cNvSpPr>
            <a:spLocks noGrp="1"/>
          </p:cNvSpPr>
          <p:nvPr>
            <p:ph type="title"/>
          </p:nvPr>
        </p:nvSpPr>
        <p:spPr>
          <a:xfrm>
            <a:off x="1036320" y="368571"/>
            <a:ext cx="11155680" cy="1450757"/>
          </a:xfrm>
        </p:spPr>
        <p:txBody>
          <a:bodyPr>
            <a:noAutofit/>
          </a:bodyPr>
          <a:lstStyle/>
          <a:p>
            <a:r>
              <a:rPr lang="uk-UA" altLang="ru-RU" sz="3600" b="1" dirty="0"/>
              <a:t>У залежності від ступеня організації  валютні ринки можна поділити на </a:t>
            </a:r>
            <a:r>
              <a:rPr lang="uk-UA" altLang="ru-RU" sz="3600" b="1" i="1" dirty="0">
                <a:solidFill>
                  <a:srgbClr val="0000FF"/>
                </a:solidFill>
              </a:rPr>
              <a:t>організовані</a:t>
            </a:r>
            <a:r>
              <a:rPr lang="uk-UA" altLang="ru-RU" sz="3600" b="1" dirty="0"/>
              <a:t> та </a:t>
            </a:r>
            <a:r>
              <a:rPr lang="uk-UA" altLang="ru-RU" sz="3600" b="1" i="1" dirty="0">
                <a:solidFill>
                  <a:srgbClr val="000099"/>
                </a:solidFill>
              </a:rPr>
              <a:t>неорганізовані</a:t>
            </a:r>
            <a:r>
              <a:rPr lang="uk-UA" altLang="ru-RU" sz="3600" b="1" dirty="0"/>
              <a:t>.</a:t>
            </a:r>
            <a:endParaRPr lang="uk-UA" sz="3600" dirty="0"/>
          </a:p>
        </p:txBody>
      </p:sp>
      <p:sp>
        <p:nvSpPr>
          <p:cNvPr id="3" name="Місце для вмісту 2">
            <a:extLst>
              <a:ext uri="{FF2B5EF4-FFF2-40B4-BE49-F238E27FC236}">
                <a16:creationId xmlns:a16="http://schemas.microsoft.com/office/drawing/2014/main" id="{ABFDEAA9-0696-8549-C1C4-9882853631C8}"/>
              </a:ext>
            </a:extLst>
          </p:cNvPr>
          <p:cNvSpPr>
            <a:spLocks noGrp="1"/>
          </p:cNvSpPr>
          <p:nvPr>
            <p:ph idx="1"/>
          </p:nvPr>
        </p:nvSpPr>
        <p:spPr>
          <a:xfrm>
            <a:off x="687754" y="2108201"/>
            <a:ext cx="10467926" cy="3760891"/>
          </a:xfrm>
        </p:spPr>
        <p:txBody>
          <a:bodyPr>
            <a:normAutofit fontScale="77500" lnSpcReduction="20000"/>
          </a:bodyPr>
          <a:lstStyle/>
          <a:p>
            <a:r>
              <a:rPr lang="uk-UA" sz="2400" dirty="0">
                <a:solidFill>
                  <a:srgbClr val="0070C0"/>
                </a:solidFill>
                <a:latin typeface="+mj-lt"/>
              </a:rPr>
              <a:t>Організовані</a:t>
            </a:r>
            <a:r>
              <a:rPr lang="uk-UA" sz="2400" dirty="0">
                <a:latin typeface="+mj-lt"/>
              </a:rPr>
              <a:t> учасники працюють на </a:t>
            </a:r>
            <a:r>
              <a:rPr lang="uk-UA" sz="2400" dirty="0">
                <a:solidFill>
                  <a:srgbClr val="0070C0"/>
                </a:solidFill>
                <a:latin typeface="+mj-lt"/>
              </a:rPr>
              <a:t>біржовому валютному ринку</a:t>
            </a:r>
            <a:r>
              <a:rPr lang="uk-UA" sz="2400" dirty="0">
                <a:latin typeface="+mj-lt"/>
              </a:rPr>
              <a:t> - це організований ринок. </a:t>
            </a:r>
          </a:p>
          <a:p>
            <a:r>
              <a:rPr lang="uk-UA" sz="2400" dirty="0">
                <a:solidFill>
                  <a:srgbClr val="0070C0"/>
                </a:solidFill>
                <a:latin typeface="+mj-lt"/>
              </a:rPr>
              <a:t>Валютна біржа </a:t>
            </a:r>
            <a:r>
              <a:rPr lang="uk-UA" sz="2400" dirty="0">
                <a:latin typeface="+mj-lt"/>
              </a:rPr>
              <a:t>— звичайно некомерційне підприємство, оскільки її основне завдання полягає не в одержанні високого прибутку, а в організації торгів валютою та у мобілізації тимчасово вільних валютних ресурсів. </a:t>
            </a:r>
          </a:p>
          <a:p>
            <a:r>
              <a:rPr lang="uk-UA" sz="2400" dirty="0">
                <a:latin typeface="+mj-lt"/>
              </a:rPr>
              <a:t>У деяких країнах (наприклад, у Японії, Скандинавських країнах, у Франції тощо) роль валютних бірж полягає у встановленні курсу валюти, у фіксації довідкових курсів валют.</a:t>
            </a:r>
            <a:endParaRPr lang="en-US" sz="2400" dirty="0">
              <a:latin typeface="+mj-lt"/>
            </a:endParaRPr>
          </a:p>
          <a:p>
            <a:r>
              <a:rPr lang="ru-RU" sz="2400" dirty="0" err="1">
                <a:latin typeface="+mj-lt"/>
              </a:rPr>
              <a:t>Значна</a:t>
            </a:r>
            <a:r>
              <a:rPr lang="ru-RU" sz="2400" dirty="0">
                <a:latin typeface="+mj-lt"/>
              </a:rPr>
              <a:t> </a:t>
            </a:r>
            <a:r>
              <a:rPr lang="ru-RU" sz="2400" dirty="0" err="1">
                <a:latin typeface="+mj-lt"/>
              </a:rPr>
              <a:t>частка</a:t>
            </a:r>
            <a:r>
              <a:rPr lang="ru-RU" sz="2400" dirty="0">
                <a:latin typeface="+mj-lt"/>
              </a:rPr>
              <a:t> </a:t>
            </a:r>
            <a:r>
              <a:rPr lang="ru-RU" sz="2400" dirty="0" err="1">
                <a:latin typeface="+mj-lt"/>
              </a:rPr>
              <a:t>валютних</a:t>
            </a:r>
            <a:r>
              <a:rPr lang="ru-RU" sz="2400" dirty="0">
                <a:latin typeface="+mj-lt"/>
              </a:rPr>
              <a:t> </a:t>
            </a:r>
            <a:r>
              <a:rPr lang="ru-RU" sz="2400" dirty="0" err="1">
                <a:latin typeface="+mj-lt"/>
              </a:rPr>
              <a:t>операцій</a:t>
            </a:r>
            <a:r>
              <a:rPr lang="ru-RU" sz="2400" dirty="0">
                <a:latin typeface="+mj-lt"/>
              </a:rPr>
              <a:t> — до 90% — </a:t>
            </a:r>
            <a:r>
              <a:rPr lang="ru-RU" sz="2400" dirty="0" err="1">
                <a:latin typeface="+mj-lt"/>
              </a:rPr>
              <a:t>здійснюється</a:t>
            </a:r>
            <a:r>
              <a:rPr lang="ru-RU" sz="2400" dirty="0">
                <a:latin typeface="+mj-lt"/>
              </a:rPr>
              <a:t> на </a:t>
            </a:r>
            <a:r>
              <a:rPr lang="ru-RU" sz="2400" dirty="0" err="1">
                <a:latin typeface="+mj-lt"/>
              </a:rPr>
              <a:t>неорганізованому</a:t>
            </a:r>
            <a:r>
              <a:rPr lang="ru-RU" sz="2400" dirty="0">
                <a:latin typeface="+mj-lt"/>
              </a:rPr>
              <a:t>, </a:t>
            </a:r>
            <a:r>
              <a:rPr lang="ru-RU" sz="2400" dirty="0" err="1">
                <a:latin typeface="+mj-lt"/>
              </a:rPr>
              <a:t>позабіржовому</a:t>
            </a:r>
            <a:r>
              <a:rPr lang="ru-RU" sz="2400" dirty="0">
                <a:latin typeface="+mj-lt"/>
              </a:rPr>
              <a:t> </a:t>
            </a:r>
            <a:r>
              <a:rPr lang="ru-RU" sz="2400" dirty="0" err="1">
                <a:latin typeface="+mj-lt"/>
              </a:rPr>
              <a:t>або</a:t>
            </a:r>
            <a:r>
              <a:rPr lang="ru-RU" sz="2400" dirty="0">
                <a:latin typeface="+mj-lt"/>
              </a:rPr>
              <a:t> </a:t>
            </a:r>
            <a:r>
              <a:rPr lang="ru-RU" sz="2400" dirty="0" err="1">
                <a:latin typeface="+mj-lt"/>
              </a:rPr>
              <a:t>міжбанківському</a:t>
            </a:r>
            <a:r>
              <a:rPr lang="ru-RU" sz="2400" dirty="0">
                <a:latin typeface="+mj-lt"/>
              </a:rPr>
              <a:t> валютному ринку, на </a:t>
            </a:r>
            <a:r>
              <a:rPr lang="ru-RU" sz="2400" dirty="0" err="1">
                <a:latin typeface="+mj-lt"/>
              </a:rPr>
              <a:t>якому</a:t>
            </a:r>
            <a:r>
              <a:rPr lang="ru-RU" sz="2400" dirty="0">
                <a:latin typeface="+mj-lt"/>
              </a:rPr>
              <a:t> </a:t>
            </a:r>
            <a:r>
              <a:rPr lang="ru-RU" sz="2400" dirty="0" err="1">
                <a:latin typeface="+mj-lt"/>
              </a:rPr>
              <a:t>дилери</a:t>
            </a:r>
            <a:r>
              <a:rPr lang="ru-RU" sz="2400" dirty="0">
                <a:latin typeface="+mj-lt"/>
              </a:rPr>
              <a:t> </a:t>
            </a:r>
            <a:r>
              <a:rPr lang="ru-RU" sz="2400" dirty="0" err="1">
                <a:latin typeface="+mj-lt"/>
              </a:rPr>
              <a:t>проводять</a:t>
            </a:r>
            <a:r>
              <a:rPr lang="ru-RU" sz="2400" dirty="0">
                <a:latin typeface="+mj-lt"/>
              </a:rPr>
              <a:t> </a:t>
            </a:r>
            <a:r>
              <a:rPr lang="ru-RU" sz="2400" dirty="0" err="1">
                <a:latin typeface="+mj-lt"/>
              </a:rPr>
              <a:t>операції</a:t>
            </a:r>
            <a:r>
              <a:rPr lang="ru-RU" sz="2400" dirty="0">
                <a:latin typeface="+mj-lt"/>
              </a:rPr>
              <a:t> з </a:t>
            </a:r>
            <a:r>
              <a:rPr lang="ru-RU" sz="2400" dirty="0" err="1">
                <a:latin typeface="+mj-lt"/>
              </a:rPr>
              <a:t>використанням</a:t>
            </a:r>
            <a:r>
              <a:rPr lang="ru-RU" sz="2400" dirty="0">
                <a:latin typeface="+mj-lt"/>
              </a:rPr>
              <a:t> </a:t>
            </a:r>
            <a:r>
              <a:rPr lang="ru-RU" sz="2400" dirty="0" err="1">
                <a:latin typeface="+mj-lt"/>
              </a:rPr>
              <a:t>електронного</a:t>
            </a:r>
            <a:r>
              <a:rPr lang="ru-RU" sz="2400" dirty="0">
                <a:latin typeface="+mj-lt"/>
              </a:rPr>
              <a:t> і </a:t>
            </a:r>
            <a:r>
              <a:rPr lang="ru-RU" sz="2400" dirty="0" err="1">
                <a:latin typeface="+mj-lt"/>
              </a:rPr>
              <a:t>супутникового</a:t>
            </a:r>
            <a:r>
              <a:rPr lang="ru-RU" sz="2400" dirty="0">
                <a:latin typeface="+mj-lt"/>
              </a:rPr>
              <a:t> </a:t>
            </a:r>
            <a:r>
              <a:rPr lang="ru-RU" sz="2400" dirty="0" err="1">
                <a:latin typeface="+mj-lt"/>
              </a:rPr>
              <a:t>зв'язку</a:t>
            </a:r>
            <a:r>
              <a:rPr lang="ru-RU" sz="2400" dirty="0">
                <a:latin typeface="+mj-lt"/>
              </a:rPr>
              <a:t>.</a:t>
            </a:r>
          </a:p>
          <a:p>
            <a:endParaRPr lang="uk-UA" sz="2400" dirty="0">
              <a:latin typeface="+mj-lt"/>
            </a:endParaRPr>
          </a:p>
          <a:p>
            <a:endParaRPr lang="uk-UA" dirty="0"/>
          </a:p>
        </p:txBody>
      </p:sp>
      <p:sp>
        <p:nvSpPr>
          <p:cNvPr id="4" name="Місце для номера слайда 3">
            <a:extLst>
              <a:ext uri="{FF2B5EF4-FFF2-40B4-BE49-F238E27FC236}">
                <a16:creationId xmlns:a16="http://schemas.microsoft.com/office/drawing/2014/main" id="{60308D6D-8404-BD98-15FA-42B4498ABF0F}"/>
              </a:ext>
            </a:extLst>
          </p:cNvPr>
          <p:cNvSpPr>
            <a:spLocks noGrp="1"/>
          </p:cNvSpPr>
          <p:nvPr>
            <p:ph type="sldNum" sz="quarter" idx="12"/>
          </p:nvPr>
        </p:nvSpPr>
        <p:spPr/>
        <p:txBody>
          <a:bodyPr/>
          <a:lstStyle/>
          <a:p>
            <a:pPr rtl="0"/>
            <a:fld id="{3A98EE3D-8CD1-4C3F-BD1C-C98C9596463C}" type="slidenum">
              <a:rPr lang="en-US" smtClean="0"/>
              <a:t>47</a:t>
            </a:fld>
            <a:endParaRPr lang="en-US" dirty="0"/>
          </a:p>
        </p:txBody>
      </p:sp>
    </p:spTree>
    <p:extLst>
      <p:ext uri="{BB962C8B-B14F-4D97-AF65-F5344CB8AC3E}">
        <p14:creationId xmlns:p14="http://schemas.microsoft.com/office/powerpoint/2010/main" val="152816694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77B5C9-3E86-0C3F-E86C-AE1191EC30B0}"/>
              </a:ext>
            </a:extLst>
          </p:cNvPr>
          <p:cNvSpPr>
            <a:spLocks noGrp="1"/>
          </p:cNvSpPr>
          <p:nvPr>
            <p:ph type="title"/>
          </p:nvPr>
        </p:nvSpPr>
        <p:spPr/>
        <p:txBody>
          <a:bodyPr/>
          <a:lstStyle/>
          <a:p>
            <a:r>
              <a:rPr lang="uk-UA" dirty="0"/>
              <a:t>Класифікація валютних ринків</a:t>
            </a:r>
          </a:p>
        </p:txBody>
      </p:sp>
      <p:sp>
        <p:nvSpPr>
          <p:cNvPr id="3" name="Місце для тексту 2">
            <a:extLst>
              <a:ext uri="{FF2B5EF4-FFF2-40B4-BE49-F238E27FC236}">
                <a16:creationId xmlns:a16="http://schemas.microsoft.com/office/drawing/2014/main" id="{C0C7E2F9-23D7-DE0A-1C93-8BAFB6AD46AA}"/>
              </a:ext>
            </a:extLst>
          </p:cNvPr>
          <p:cNvSpPr>
            <a:spLocks noGrp="1"/>
          </p:cNvSpPr>
          <p:nvPr>
            <p:ph type="body" idx="1"/>
          </p:nvPr>
        </p:nvSpPr>
        <p:spPr/>
        <p:txBody>
          <a:bodyPr/>
          <a:lstStyle/>
          <a:p>
            <a:r>
              <a:rPr lang="uk-UA" altLang="ru-RU" b="1" dirty="0">
                <a:solidFill>
                  <a:srgbClr val="0000FF"/>
                </a:solidFill>
              </a:rPr>
              <a:t>За спеціалізацією:</a:t>
            </a:r>
            <a:endParaRPr lang="uk-UA" dirty="0"/>
          </a:p>
        </p:txBody>
      </p:sp>
      <p:sp>
        <p:nvSpPr>
          <p:cNvPr id="4" name="Місце для вмісту 3">
            <a:extLst>
              <a:ext uri="{FF2B5EF4-FFF2-40B4-BE49-F238E27FC236}">
                <a16:creationId xmlns:a16="http://schemas.microsoft.com/office/drawing/2014/main" id="{579F1B2F-6F2C-EE8D-6387-35077CA347B7}"/>
              </a:ext>
            </a:extLst>
          </p:cNvPr>
          <p:cNvSpPr>
            <a:spLocks noGrp="1"/>
          </p:cNvSpPr>
          <p:nvPr>
            <p:ph sz="half" idx="2"/>
          </p:nvPr>
        </p:nvSpPr>
        <p:spPr/>
        <p:txBody>
          <a:bodyPr/>
          <a:lstStyle/>
          <a:p>
            <a:pPr>
              <a:buFont typeface="Wingdings" panose="05000000000000000000" pitchFamily="2" charset="2"/>
              <a:buChar char="§"/>
            </a:pPr>
            <a:r>
              <a:rPr lang="uk-UA" altLang="ru-RU" b="1" dirty="0"/>
              <a:t>ринки відсоткових ставок на іноземні валюти;</a:t>
            </a:r>
          </a:p>
          <a:p>
            <a:pPr>
              <a:buFont typeface="Wingdings" panose="05000000000000000000" pitchFamily="2" charset="2"/>
              <a:buChar char="§"/>
            </a:pPr>
            <a:r>
              <a:rPr lang="uk-UA" altLang="ru-RU" b="1" dirty="0"/>
              <a:t>конверсійних операцій;</a:t>
            </a:r>
          </a:p>
          <a:p>
            <a:pPr>
              <a:buFont typeface="Wingdings" panose="05000000000000000000" pitchFamily="2" charset="2"/>
              <a:buChar char="§"/>
            </a:pPr>
            <a:r>
              <a:rPr lang="uk-UA" altLang="ru-RU" b="1" dirty="0"/>
              <a:t>окремих розрахункових одиниць.</a:t>
            </a:r>
            <a:endParaRPr lang="ru-RU" altLang="ru-RU" b="1" dirty="0"/>
          </a:p>
          <a:p>
            <a:endParaRPr lang="uk-UA" dirty="0"/>
          </a:p>
        </p:txBody>
      </p:sp>
      <p:sp>
        <p:nvSpPr>
          <p:cNvPr id="5" name="Місце для тексту 4">
            <a:extLst>
              <a:ext uri="{FF2B5EF4-FFF2-40B4-BE49-F238E27FC236}">
                <a16:creationId xmlns:a16="http://schemas.microsoft.com/office/drawing/2014/main" id="{5AE666CB-ABDF-BE15-1672-37116B1AE395}"/>
              </a:ext>
            </a:extLst>
          </p:cNvPr>
          <p:cNvSpPr>
            <a:spLocks noGrp="1"/>
          </p:cNvSpPr>
          <p:nvPr>
            <p:ph type="body" sz="quarter" idx="3"/>
          </p:nvPr>
        </p:nvSpPr>
        <p:spPr/>
        <p:txBody>
          <a:bodyPr/>
          <a:lstStyle/>
          <a:p>
            <a:r>
              <a:rPr lang="uk-UA" altLang="ru-RU" b="1" dirty="0">
                <a:solidFill>
                  <a:srgbClr val="000099"/>
                </a:solidFill>
              </a:rPr>
              <a:t>За об'єктами торгівлі:</a:t>
            </a:r>
            <a:endParaRPr lang="uk-UA" dirty="0"/>
          </a:p>
        </p:txBody>
      </p:sp>
      <p:sp>
        <p:nvSpPr>
          <p:cNvPr id="6" name="Місце для вмісту 5">
            <a:extLst>
              <a:ext uri="{FF2B5EF4-FFF2-40B4-BE49-F238E27FC236}">
                <a16:creationId xmlns:a16="http://schemas.microsoft.com/office/drawing/2014/main" id="{C588460B-2212-EF30-4E2B-58F22CB20DA7}"/>
              </a:ext>
            </a:extLst>
          </p:cNvPr>
          <p:cNvSpPr>
            <a:spLocks noGrp="1"/>
          </p:cNvSpPr>
          <p:nvPr>
            <p:ph sz="quarter" idx="4"/>
          </p:nvPr>
        </p:nvSpPr>
        <p:spPr/>
        <p:txBody>
          <a:bodyPr/>
          <a:lstStyle/>
          <a:p>
            <a:pPr algn="just">
              <a:buFont typeface="Wingdings" panose="05000000000000000000" pitchFamily="2" charset="2"/>
              <a:buChar char="§"/>
            </a:pPr>
            <a:r>
              <a:rPr lang="uk-UA" altLang="ru-RU" b="1" dirty="0" err="1">
                <a:solidFill>
                  <a:srgbClr val="000099"/>
                </a:solidFill>
              </a:rPr>
              <a:t>форексний</a:t>
            </a:r>
            <a:r>
              <a:rPr lang="uk-UA" altLang="ru-RU" b="1" dirty="0">
                <a:solidFill>
                  <a:srgbClr val="000099"/>
                </a:solidFill>
              </a:rPr>
              <a:t> ринок</a:t>
            </a:r>
            <a:r>
              <a:rPr lang="uk-UA" altLang="ru-RU" b="1" dirty="0"/>
              <a:t>, де торгують безготівковою валютою (</a:t>
            </a:r>
            <a:r>
              <a:rPr lang="uk-UA" altLang="ru-RU" b="1" dirty="0" err="1"/>
              <a:t>форексом</a:t>
            </a:r>
            <a:r>
              <a:rPr lang="uk-UA" altLang="ru-RU" b="1" dirty="0"/>
              <a:t>);</a:t>
            </a:r>
          </a:p>
          <a:p>
            <a:pPr algn="just">
              <a:buFont typeface="Wingdings" panose="05000000000000000000" pitchFamily="2" charset="2"/>
              <a:buChar char="§"/>
            </a:pPr>
            <a:r>
              <a:rPr lang="uk-UA" altLang="ru-RU" b="1" dirty="0">
                <a:solidFill>
                  <a:srgbClr val="000099"/>
                </a:solidFill>
              </a:rPr>
              <a:t>готівковий (банкнотний) ринок</a:t>
            </a:r>
            <a:r>
              <a:rPr lang="uk-UA" altLang="ru-RU" b="1" dirty="0"/>
              <a:t>, де валюта фізично рухається у просторі.</a:t>
            </a:r>
          </a:p>
          <a:p>
            <a:endParaRPr lang="uk-UA" dirty="0"/>
          </a:p>
        </p:txBody>
      </p:sp>
      <p:sp>
        <p:nvSpPr>
          <p:cNvPr id="7" name="Місце для номера слайда 6">
            <a:extLst>
              <a:ext uri="{FF2B5EF4-FFF2-40B4-BE49-F238E27FC236}">
                <a16:creationId xmlns:a16="http://schemas.microsoft.com/office/drawing/2014/main" id="{F9BE8CEA-2804-B29B-7B28-1DC27BF85CA3}"/>
              </a:ext>
            </a:extLst>
          </p:cNvPr>
          <p:cNvSpPr>
            <a:spLocks noGrp="1"/>
          </p:cNvSpPr>
          <p:nvPr>
            <p:ph type="sldNum" sz="quarter" idx="12"/>
          </p:nvPr>
        </p:nvSpPr>
        <p:spPr/>
        <p:txBody>
          <a:bodyPr/>
          <a:lstStyle/>
          <a:p>
            <a:pPr rtl="0"/>
            <a:fld id="{3A98EE3D-8CD1-4C3F-BD1C-C98C9596463C}" type="slidenum">
              <a:rPr lang="en-US" smtClean="0"/>
              <a:t>48</a:t>
            </a:fld>
            <a:endParaRPr lang="en-US" dirty="0"/>
          </a:p>
        </p:txBody>
      </p:sp>
    </p:spTree>
    <p:extLst>
      <p:ext uri="{BB962C8B-B14F-4D97-AF65-F5344CB8AC3E}">
        <p14:creationId xmlns:p14="http://schemas.microsoft.com/office/powerpoint/2010/main" val="7224570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89E5D90-8123-2FDE-028B-6DAD687C9E42}"/>
              </a:ext>
            </a:extLst>
          </p:cNvPr>
          <p:cNvSpPr>
            <a:spLocks noGrp="1"/>
          </p:cNvSpPr>
          <p:nvPr>
            <p:ph type="title"/>
          </p:nvPr>
        </p:nvSpPr>
        <p:spPr/>
        <p:txBody>
          <a:bodyPr/>
          <a:lstStyle/>
          <a:p>
            <a:r>
              <a:rPr lang="uk-UA" altLang="ru-RU" sz="4800" b="1" dirty="0">
                <a:solidFill>
                  <a:srgbClr val="000099"/>
                </a:solidFill>
              </a:rPr>
              <a:t>Суб’єкти міжнародних валютних ринків</a:t>
            </a:r>
            <a:endParaRPr lang="uk-UA" dirty="0"/>
          </a:p>
        </p:txBody>
      </p:sp>
      <p:sp>
        <p:nvSpPr>
          <p:cNvPr id="3" name="Місце для вмісту 2">
            <a:extLst>
              <a:ext uri="{FF2B5EF4-FFF2-40B4-BE49-F238E27FC236}">
                <a16:creationId xmlns:a16="http://schemas.microsoft.com/office/drawing/2014/main" id="{5FED4747-5414-FB50-9753-2DBDDDAB23A8}"/>
              </a:ext>
            </a:extLst>
          </p:cNvPr>
          <p:cNvSpPr>
            <a:spLocks noGrp="1"/>
          </p:cNvSpPr>
          <p:nvPr>
            <p:ph idx="1"/>
          </p:nvPr>
        </p:nvSpPr>
        <p:spPr/>
        <p:txBody>
          <a:bodyPr/>
          <a:lstStyle/>
          <a:p>
            <a:r>
              <a:rPr lang="uk-UA" sz="2400" b="1" dirty="0"/>
              <a:t>На валютному ринку рівень поточного курсу визначають маркет-</a:t>
            </a:r>
            <a:r>
              <a:rPr lang="uk-UA" sz="2400" b="1" dirty="0" err="1"/>
              <a:t>майкери</a:t>
            </a:r>
            <a:r>
              <a:rPr lang="uk-UA" sz="2400" b="1" dirty="0"/>
              <a:t> (потужні банки і фінансові компанії) – </a:t>
            </a:r>
            <a:r>
              <a:rPr lang="en-US" sz="2400" b="1" dirty="0"/>
              <a:t>Barclays Bank, </a:t>
            </a:r>
            <a:r>
              <a:rPr lang="en-US" sz="2400" b="1" dirty="0" err="1"/>
              <a:t>Citybank</a:t>
            </a:r>
            <a:r>
              <a:rPr lang="en-US" sz="2400" b="1" dirty="0"/>
              <a:t>, PLC, Chase Manhattan Bank, Fuji Bank, Deutsche Bank.</a:t>
            </a:r>
          </a:p>
          <a:p>
            <a:r>
              <a:rPr lang="uk-UA" sz="2400" b="1" dirty="0"/>
              <a:t>Решта учасників рухаються за лідерами та встановлюють схожі валютні курси.</a:t>
            </a:r>
          </a:p>
          <a:p>
            <a:endParaRPr lang="uk-UA" dirty="0"/>
          </a:p>
        </p:txBody>
      </p:sp>
      <p:sp>
        <p:nvSpPr>
          <p:cNvPr id="4" name="Місце для номера слайда 3">
            <a:extLst>
              <a:ext uri="{FF2B5EF4-FFF2-40B4-BE49-F238E27FC236}">
                <a16:creationId xmlns:a16="http://schemas.microsoft.com/office/drawing/2014/main" id="{FBBB190C-402A-B05A-1422-C65033EE2197}"/>
              </a:ext>
            </a:extLst>
          </p:cNvPr>
          <p:cNvSpPr>
            <a:spLocks noGrp="1"/>
          </p:cNvSpPr>
          <p:nvPr>
            <p:ph type="sldNum" sz="quarter" idx="12"/>
          </p:nvPr>
        </p:nvSpPr>
        <p:spPr/>
        <p:txBody>
          <a:bodyPr/>
          <a:lstStyle/>
          <a:p>
            <a:pPr rtl="0"/>
            <a:fld id="{3A98EE3D-8CD1-4C3F-BD1C-C98C9596463C}" type="slidenum">
              <a:rPr lang="en-US" smtClean="0"/>
              <a:t>49</a:t>
            </a:fld>
            <a:endParaRPr lang="en-US" dirty="0"/>
          </a:p>
        </p:txBody>
      </p:sp>
    </p:spTree>
    <p:extLst>
      <p:ext uri="{BB962C8B-B14F-4D97-AF65-F5344CB8AC3E}">
        <p14:creationId xmlns:p14="http://schemas.microsoft.com/office/powerpoint/2010/main" val="1378240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4" name="Slide Number Placeholder 3">
            <a:extLst>
              <a:ext uri="{FF2B5EF4-FFF2-40B4-BE49-F238E27FC236}">
                <a16:creationId xmlns:a16="http://schemas.microsoft.com/office/drawing/2014/main" id="{EEDB07A6-8CE4-5501-8778-31C54146C8B2}"/>
              </a:ext>
            </a:extLst>
          </p:cNvPr>
          <p:cNvSpPr>
            <a:spLocks noGrp="1"/>
          </p:cNvSpPr>
          <p:nvPr>
            <p:ph type="sldNum" sz="quarter" idx="12"/>
          </p:nvPr>
        </p:nvSpPr>
        <p:spPr/>
        <p:txBody>
          <a:bodyPr/>
          <a:lstStyle/>
          <a:p>
            <a:pPr>
              <a:spcAft>
                <a:spcPts val="600"/>
              </a:spcAft>
              <a:defRPr/>
            </a:pPr>
            <a:fld id="{78529964-C821-49C8-AE2D-9E0B2C14433B}" type="slidenum">
              <a:rPr lang="ru-RU" altLang="ru-RU"/>
              <a:pPr>
                <a:spcAft>
                  <a:spcPts val="600"/>
                </a:spcAft>
                <a:defRPr/>
              </a:pPr>
              <a:t>5</a:t>
            </a:fld>
            <a:endParaRPr lang="ru-RU" altLang="ru-RU"/>
          </a:p>
        </p:txBody>
      </p:sp>
      <p:sp>
        <p:nvSpPr>
          <p:cNvPr id="5" name="TextBox 4">
            <a:extLst>
              <a:ext uri="{FF2B5EF4-FFF2-40B4-BE49-F238E27FC236}">
                <a16:creationId xmlns:a16="http://schemas.microsoft.com/office/drawing/2014/main" id="{0403808E-72B7-F2C1-40B6-2E311CEEE310}"/>
              </a:ext>
            </a:extLst>
          </p:cNvPr>
          <p:cNvSpPr txBox="1"/>
          <p:nvPr/>
        </p:nvSpPr>
        <p:spPr>
          <a:xfrm>
            <a:off x="937846" y="530888"/>
            <a:ext cx="10835745" cy="3416320"/>
          </a:xfrm>
          <a:prstGeom prst="rect">
            <a:avLst/>
          </a:prstGeom>
          <a:noFill/>
        </p:spPr>
        <p:txBody>
          <a:bodyPr wrap="square">
            <a:spAutoFit/>
          </a:bodyPr>
          <a:lstStyle/>
          <a:p>
            <a:r>
              <a:rPr lang="uk-UA" sz="2400" b="1" i="1" u="sng" dirty="0"/>
              <a:t>Національна валютна система</a:t>
            </a:r>
            <a:r>
              <a:rPr lang="uk-UA" sz="2400" u="sng" dirty="0"/>
              <a:t> </a:t>
            </a:r>
            <a:r>
              <a:rPr lang="uk-UA" sz="2400" dirty="0"/>
              <a:t>-  </a:t>
            </a:r>
            <a:r>
              <a:rPr lang="uk-UA" sz="2400" b="1" dirty="0"/>
              <a:t>сукупність валютно-економічних відносин, за допомогою яких здійснюється міжнародний платіжний оборот, утворюються і використовуються валютні ресурси, необхідні для забезпечення процесу відтворення в країні. </a:t>
            </a:r>
            <a:endParaRPr lang="en-US" sz="2400" dirty="0"/>
          </a:p>
          <a:p>
            <a:endParaRPr lang="en-US" sz="2400" dirty="0"/>
          </a:p>
          <a:p>
            <a:endParaRPr lang="en-US" sz="2400" dirty="0"/>
          </a:p>
          <a:p>
            <a:endParaRPr lang="uk-UA" altLang="ru-RU" sz="2400" b="1" i="1" u="sng" dirty="0"/>
          </a:p>
          <a:p>
            <a:r>
              <a:rPr lang="uk-UA" altLang="ru-RU" sz="2400" b="1" i="1" u="sng" dirty="0"/>
              <a:t>Світова валютно-фінансова система</a:t>
            </a:r>
            <a:r>
              <a:rPr lang="uk-UA" altLang="ru-RU" sz="2400" b="1" i="1" dirty="0"/>
              <a:t> </a:t>
            </a:r>
            <a:r>
              <a:rPr lang="uk-UA" altLang="ru-RU" sz="2400" dirty="0"/>
              <a:t>— закріплена у міжнародних угодах з організації валютно-фінансових відносин.</a:t>
            </a:r>
            <a:endParaRPr lang="uk-UA" sz="24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номера слайда 1">
            <a:extLst>
              <a:ext uri="{FF2B5EF4-FFF2-40B4-BE49-F238E27FC236}">
                <a16:creationId xmlns:a16="http://schemas.microsoft.com/office/drawing/2014/main" id="{3D2FF110-3DB2-A854-FD56-98930E9DE01B}"/>
              </a:ext>
            </a:extLst>
          </p:cNvPr>
          <p:cNvSpPr>
            <a:spLocks noGrp="1"/>
          </p:cNvSpPr>
          <p:nvPr>
            <p:ph type="sldNum" sz="quarter" idx="12"/>
          </p:nvPr>
        </p:nvSpPr>
        <p:spPr/>
        <p:txBody>
          <a:bodyPr/>
          <a:lstStyle/>
          <a:p>
            <a:pPr rtl="0"/>
            <a:fld id="{3A98EE3D-8CD1-4C3F-BD1C-C98C9596463C}" type="slidenum">
              <a:rPr lang="en-US" smtClean="0"/>
              <a:t>50</a:t>
            </a:fld>
            <a:endParaRPr lang="en-US" dirty="0"/>
          </a:p>
        </p:txBody>
      </p:sp>
      <p:graphicFrame>
        <p:nvGraphicFramePr>
          <p:cNvPr id="3" name="Group 3">
            <a:extLst>
              <a:ext uri="{FF2B5EF4-FFF2-40B4-BE49-F238E27FC236}">
                <a16:creationId xmlns:a16="http://schemas.microsoft.com/office/drawing/2014/main" id="{BAF8224B-ABE0-BA69-1D89-149D5730149B}"/>
              </a:ext>
            </a:extLst>
          </p:cNvPr>
          <p:cNvGraphicFramePr>
            <a:graphicFrameLocks noGrp="1"/>
          </p:cNvGraphicFramePr>
          <p:nvPr>
            <p:extLst>
              <p:ext uri="{D42A27DB-BD31-4B8C-83A1-F6EECF244321}">
                <p14:modId xmlns:p14="http://schemas.microsoft.com/office/powerpoint/2010/main" val="1907236236"/>
              </p:ext>
            </p:extLst>
          </p:nvPr>
        </p:nvGraphicFramePr>
        <p:xfrm>
          <a:off x="1087980" y="314492"/>
          <a:ext cx="10016039" cy="5781508"/>
        </p:xfrm>
        <a:graphic>
          <a:graphicData uri="http://schemas.openxmlformats.org/drawingml/2006/table">
            <a:tbl>
              <a:tblPr/>
              <a:tblGrid>
                <a:gridCol w="2555933">
                  <a:extLst>
                    <a:ext uri="{9D8B030D-6E8A-4147-A177-3AD203B41FA5}">
                      <a16:colId xmlns:a16="http://schemas.microsoft.com/office/drawing/2014/main" val="20000"/>
                    </a:ext>
                  </a:extLst>
                </a:gridCol>
                <a:gridCol w="2791693">
                  <a:extLst>
                    <a:ext uri="{9D8B030D-6E8A-4147-A177-3AD203B41FA5}">
                      <a16:colId xmlns:a16="http://schemas.microsoft.com/office/drawing/2014/main" val="20001"/>
                    </a:ext>
                  </a:extLst>
                </a:gridCol>
                <a:gridCol w="4668413">
                  <a:extLst>
                    <a:ext uri="{9D8B030D-6E8A-4147-A177-3AD203B41FA5}">
                      <a16:colId xmlns:a16="http://schemas.microsoft.com/office/drawing/2014/main" val="20002"/>
                    </a:ext>
                  </a:extLst>
                </a:gridCol>
              </a:tblGrid>
              <a:tr h="734160">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indent="14288">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indent="-47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indent="-65088">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indent="-13335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uk-UA" altLang="ru-RU" sz="17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Національні учасники</a:t>
                      </a:r>
                      <a:endParaRPr kumimoji="0" lang="uk-UA" altLang="ru-RU" sz="1700" b="1"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rgbClr val="FFFF99"/>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indent="14288">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indent="-47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indent="-65088">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indent="-13335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uk-UA" altLang="ru-RU" sz="17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Структура ринків</a:t>
                      </a:r>
                      <a:endParaRPr kumimoji="0" lang="uk-UA" altLang="ru-RU" sz="1700" b="1"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rgbClr val="FFFF99"/>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indent="14288">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indent="-47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indent="-65088">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indent="-13335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uk-UA" altLang="ru-RU" sz="17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Міжнародні учасники</a:t>
                      </a:r>
                      <a:endParaRPr kumimoji="0" lang="uk-UA" altLang="ru-RU" sz="1700" b="1"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rgbClr val="FFFF99"/>
                    </a:solidFill>
                  </a:tcPr>
                </a:tc>
                <a:extLst>
                  <a:ext uri="{0D108BD9-81ED-4DB2-BD59-A6C34878D82A}">
                    <a16:rowId xmlns:a16="http://schemas.microsoft.com/office/drawing/2014/main" val="10000"/>
                  </a:ext>
                </a:extLst>
              </a:tr>
              <a:tr h="1046176">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indent="14288">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indent="-47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indent="-65088">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indent="-13335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l" defTabSz="914400" rtl="0" eaLnBrk="0" fontAlgn="base" latinLnBrk="0" hangingPunct="0">
                        <a:lnSpc>
                          <a:spcPct val="100000"/>
                        </a:lnSpc>
                        <a:spcBef>
                          <a:spcPct val="0"/>
                        </a:spcBef>
                        <a:spcAft>
                          <a:spcPct val="0"/>
                        </a:spcAft>
                        <a:buClr>
                          <a:schemeClr val="bg1"/>
                        </a:buClr>
                        <a:buSzTx/>
                        <a:buFontTx/>
                        <a:buNone/>
                        <a:tabLst/>
                      </a:pPr>
                      <a:r>
                        <a:rPr kumimoji="0" lang="uk-UA" altLang="ru-RU" sz="17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Національні компанії,ТНК</a:t>
                      </a:r>
                      <a:endParaRPr kumimoji="0" lang="ru-RU" altLang="ru-RU" sz="17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indent="14288">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indent="-47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indent="-65088">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indent="-13335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0" fontAlgn="base" latinLnBrk="0" hangingPunct="0">
                        <a:lnSpc>
                          <a:spcPct val="100000"/>
                        </a:lnSpc>
                        <a:spcBef>
                          <a:spcPct val="0"/>
                        </a:spcBef>
                        <a:spcAft>
                          <a:spcPct val="0"/>
                        </a:spcAft>
                        <a:buClr>
                          <a:schemeClr val="bg1"/>
                        </a:buClr>
                        <a:buSzTx/>
                        <a:buFontTx/>
                        <a:buNone/>
                        <a:tabLst/>
                      </a:pPr>
                      <a:r>
                        <a:rPr kumimoji="0" lang="uk-UA" altLang="ru-RU" sz="17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Валютні ринки, у тому числі ринок євровалют</a:t>
                      </a:r>
                      <a:endParaRPr kumimoji="0" lang="uk-UA" altLang="ru-RU" sz="1700" b="1" i="0" u="none" strike="noStrike" cap="none" normalizeH="0" baseline="0" dirty="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indent="14288">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indent="-47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indent="-65088">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indent="-13335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0" fontAlgn="base" latinLnBrk="0" hangingPunct="0">
                        <a:lnSpc>
                          <a:spcPct val="100000"/>
                        </a:lnSpc>
                        <a:spcBef>
                          <a:spcPct val="0"/>
                        </a:spcBef>
                        <a:spcAft>
                          <a:spcPct val="0"/>
                        </a:spcAft>
                        <a:buClr>
                          <a:schemeClr val="bg1"/>
                        </a:buClr>
                        <a:buSzTx/>
                        <a:buFontTx/>
                        <a:buNone/>
                        <a:tabLst/>
                      </a:pPr>
                      <a:r>
                        <a:rPr kumimoji="0" lang="uk-UA" altLang="ru-RU" sz="17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Міжнародні корпорації, ТНК</a:t>
                      </a:r>
                      <a:endParaRPr kumimoji="0" lang="uk-UA" altLang="ru-RU" sz="1700" b="1" i="0" u="none" strike="noStrike" cap="none" normalizeH="0" baseline="0" dirty="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34160">
                <a:tc rowSpan="4">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indent="14288">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indent="-47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indent="-65088">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indent="-13335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0" fontAlgn="base" latinLnBrk="0" hangingPunct="0">
                        <a:lnSpc>
                          <a:spcPct val="100000"/>
                        </a:lnSpc>
                        <a:spcBef>
                          <a:spcPct val="0"/>
                        </a:spcBef>
                        <a:spcAft>
                          <a:spcPct val="0"/>
                        </a:spcAft>
                        <a:buClr>
                          <a:schemeClr val="bg1"/>
                        </a:buClr>
                        <a:buSzTx/>
                        <a:buFontTx/>
                        <a:buNone/>
                        <a:tabLst/>
                      </a:pPr>
                      <a:r>
                        <a:rPr kumimoji="0" lang="uk-UA" altLang="ru-RU" sz="17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Банки і спеціалізовані кредитно-фінансові інститути, у тому числі страхові компанії</a:t>
                      </a:r>
                      <a:endParaRPr kumimoji="0" lang="uk-UA" altLang="ru-RU" sz="1700" b="1"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indent="14288">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indent="-47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indent="-65088">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indent="-13335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0" fontAlgn="base" latinLnBrk="0" hangingPunct="0">
                        <a:lnSpc>
                          <a:spcPct val="100000"/>
                        </a:lnSpc>
                        <a:spcBef>
                          <a:spcPct val="0"/>
                        </a:spcBef>
                        <a:spcAft>
                          <a:spcPct val="0"/>
                        </a:spcAft>
                        <a:buClr>
                          <a:schemeClr val="bg1"/>
                        </a:buClr>
                        <a:buSzTx/>
                        <a:buFontTx/>
                        <a:buNone/>
                        <a:tabLst/>
                      </a:pPr>
                      <a:r>
                        <a:rPr kumimoji="0" lang="uk-UA" altLang="ru-RU" sz="17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Ринки позичкових капіталів:</a:t>
                      </a:r>
                      <a:endParaRPr kumimoji="0" lang="uk-UA" altLang="ru-RU" sz="1700" b="1"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indent="14288">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indent="-47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indent="-65088">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indent="-13335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0" fontAlgn="base" latinLnBrk="0" hangingPunct="0">
                        <a:lnSpc>
                          <a:spcPct val="100000"/>
                        </a:lnSpc>
                        <a:spcBef>
                          <a:spcPct val="0"/>
                        </a:spcBef>
                        <a:spcAft>
                          <a:spcPct val="0"/>
                        </a:spcAft>
                        <a:buClr>
                          <a:schemeClr val="bg1"/>
                        </a:buClr>
                        <a:buSzTx/>
                        <a:buFontTx/>
                        <a:buNone/>
                        <a:tabLst/>
                      </a:pPr>
                      <a:r>
                        <a:rPr kumimoji="0" lang="uk-UA" altLang="ru-RU" sz="17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Міжнародні банки, ТНБ</a:t>
                      </a:r>
                      <a:endParaRPr kumimoji="0" lang="uk-UA" altLang="ru-RU" sz="1700" b="1"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22142">
                <a:tc vMerge="1">
                  <a:txBody>
                    <a:bodyPr/>
                    <a:lstStyle/>
                    <a:p>
                      <a:endParaRPr lang="ru-RU"/>
                    </a:p>
                  </a:txBody>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indent="14288">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indent="-47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indent="-65088">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indent="-13335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0" fontAlgn="base" latinLnBrk="0" hangingPunct="0">
                        <a:lnSpc>
                          <a:spcPct val="100000"/>
                        </a:lnSpc>
                        <a:spcBef>
                          <a:spcPct val="0"/>
                        </a:spcBef>
                        <a:spcAft>
                          <a:spcPct val="0"/>
                        </a:spcAft>
                        <a:buClr>
                          <a:schemeClr val="bg1"/>
                        </a:buClr>
                        <a:buSzTx/>
                        <a:buFontTx/>
                        <a:buNone/>
                        <a:tabLst/>
                      </a:pPr>
                      <a:r>
                        <a:rPr kumimoji="0" lang="uk-UA" altLang="ru-RU" sz="17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а) грошовий ринок</a:t>
                      </a:r>
                      <a:endParaRPr kumimoji="0" lang="uk-UA" altLang="ru-RU" sz="1700" b="1"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rowSpan="3">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indent="14288">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indent="-47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indent="-65088">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indent="-13335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0" fontAlgn="base" latinLnBrk="0" hangingPunct="0">
                        <a:lnSpc>
                          <a:spcPct val="100000"/>
                        </a:lnSpc>
                        <a:spcBef>
                          <a:spcPct val="0"/>
                        </a:spcBef>
                        <a:spcAft>
                          <a:spcPct val="0"/>
                        </a:spcAft>
                        <a:buClr>
                          <a:schemeClr val="bg1"/>
                        </a:buClr>
                        <a:buSzTx/>
                        <a:buFontTx/>
                        <a:buNone/>
                        <a:tabLst/>
                      </a:pPr>
                      <a:r>
                        <a:rPr kumimoji="0" lang="uk-UA" altLang="ru-RU" sz="17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Спеціалізовані кредитно-фінансові інститути, у тому числі страхові компанії</a:t>
                      </a:r>
                      <a:endParaRPr kumimoji="0" lang="uk-UA" altLang="ru-RU" sz="1700" b="1"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22142">
                <a:tc vMerge="1">
                  <a:txBody>
                    <a:bodyPr/>
                    <a:lstStyle/>
                    <a:p>
                      <a:endParaRPr lang="ru-RU"/>
                    </a:p>
                  </a:txBody>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indent="14288">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indent="-47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indent="-65088">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indent="-13335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0" fontAlgn="base" latinLnBrk="0" hangingPunct="0">
                        <a:lnSpc>
                          <a:spcPct val="100000"/>
                        </a:lnSpc>
                        <a:spcBef>
                          <a:spcPct val="0"/>
                        </a:spcBef>
                        <a:spcAft>
                          <a:spcPct val="0"/>
                        </a:spcAft>
                        <a:buClr>
                          <a:schemeClr val="bg1"/>
                        </a:buClr>
                        <a:buSzTx/>
                        <a:buFontTx/>
                        <a:buNone/>
                        <a:tabLst/>
                      </a:pPr>
                      <a:r>
                        <a:rPr kumimoji="0" lang="uk-UA" altLang="ru-RU" sz="17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б) ринок капіталів</a:t>
                      </a:r>
                      <a:endParaRPr kumimoji="0" lang="uk-UA" altLang="ru-RU" sz="1700" b="1"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vMerge="1">
                  <a:txBody>
                    <a:bodyPr/>
                    <a:lstStyle/>
                    <a:p>
                      <a:endParaRPr lang="ru-RU"/>
                    </a:p>
                  </a:txBody>
                  <a:tcPr/>
                </a:tc>
                <a:extLst>
                  <a:ext uri="{0D108BD9-81ED-4DB2-BD59-A6C34878D82A}">
                    <a16:rowId xmlns:a16="http://schemas.microsoft.com/office/drawing/2014/main" val="10004"/>
                  </a:ext>
                </a:extLst>
              </a:tr>
              <a:tr h="422142">
                <a:tc vMerge="1">
                  <a:txBody>
                    <a:bodyPr/>
                    <a:lstStyle/>
                    <a:p>
                      <a:endParaRPr lang="ru-RU"/>
                    </a:p>
                  </a:txBody>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indent="14288">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indent="-47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indent="-65088">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indent="-13335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0" fontAlgn="base" latinLnBrk="0" hangingPunct="0">
                        <a:lnSpc>
                          <a:spcPct val="100000"/>
                        </a:lnSpc>
                        <a:spcBef>
                          <a:spcPct val="0"/>
                        </a:spcBef>
                        <a:spcAft>
                          <a:spcPct val="0"/>
                        </a:spcAft>
                        <a:buClr>
                          <a:schemeClr val="bg1"/>
                        </a:buClr>
                        <a:buSzTx/>
                        <a:buFontTx/>
                        <a:buNone/>
                        <a:tabLst/>
                      </a:pPr>
                      <a:r>
                        <a:rPr kumimoji="0" lang="uk-UA" altLang="ru-RU" sz="17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в) євроринок</a:t>
                      </a:r>
                      <a:endParaRPr kumimoji="0" lang="uk-UA" altLang="ru-RU" sz="1700" b="1"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vMerge="1">
                  <a:txBody>
                    <a:bodyPr/>
                    <a:lstStyle/>
                    <a:p>
                      <a:endParaRPr lang="ru-RU"/>
                    </a:p>
                  </a:txBody>
                  <a:tcPr/>
                </a:tc>
                <a:extLst>
                  <a:ext uri="{0D108BD9-81ED-4DB2-BD59-A6C34878D82A}">
                    <a16:rowId xmlns:a16="http://schemas.microsoft.com/office/drawing/2014/main" val="10005"/>
                  </a:ext>
                </a:extLst>
              </a:tr>
              <a:tr h="734160">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indent="14288">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indent="-47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indent="-65088">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indent="-13335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0" fontAlgn="base" latinLnBrk="0" hangingPunct="0">
                        <a:lnSpc>
                          <a:spcPct val="100000"/>
                        </a:lnSpc>
                        <a:spcBef>
                          <a:spcPct val="0"/>
                        </a:spcBef>
                        <a:spcAft>
                          <a:spcPct val="0"/>
                        </a:spcAft>
                        <a:buClr>
                          <a:schemeClr val="bg1"/>
                        </a:buClr>
                        <a:buSzTx/>
                        <a:buFontTx/>
                        <a:buNone/>
                        <a:tabLst/>
                      </a:pPr>
                      <a:r>
                        <a:rPr kumimoji="0" lang="uk-UA" altLang="ru-RU" sz="17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Фондові і товарні біржі</a:t>
                      </a:r>
                      <a:endParaRPr kumimoji="0" lang="uk-UA" altLang="ru-RU" sz="1700" b="1"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471488">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909638">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306513">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169545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1526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6098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0670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5242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panose="05000000000000000000" pitchFamily="2" charset="2"/>
                        <a:buNone/>
                        <a:tabLst/>
                      </a:pPr>
                      <a:endParaRPr kumimoji="0" lang="ru-RU" altLang="ru-RU" sz="1700" b="1" i="0" u="none" strike="noStrike" cap="none" normalizeH="0" baseline="0">
                        <a:ln>
                          <a:noFill/>
                        </a:ln>
                        <a:solidFill>
                          <a:schemeClr val="tx1"/>
                        </a:solidFill>
                        <a:effectLst/>
                        <a:latin typeface="Verdana" panose="020B0604030504040204"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471488">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909638">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306513">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169545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1526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6098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0670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5242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panose="05000000000000000000" pitchFamily="2" charset="2"/>
                        <a:buNone/>
                        <a:tabLst/>
                      </a:pPr>
                      <a:endParaRPr kumimoji="0" lang="ru-RU" altLang="ru-RU" sz="1700" b="1" i="0" u="none" strike="noStrike" cap="none" normalizeH="0" baseline="0">
                        <a:ln>
                          <a:noFill/>
                        </a:ln>
                        <a:solidFill>
                          <a:schemeClr val="tx1"/>
                        </a:solidFill>
                        <a:effectLst/>
                        <a:latin typeface="Verdana" panose="020B0604030504040204"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22142">
                <a:tc rowSpan="3">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indent="14288">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indent="-47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indent="-65088">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indent="-13335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0" fontAlgn="base" latinLnBrk="0" hangingPunct="0">
                        <a:lnSpc>
                          <a:spcPct val="100000"/>
                        </a:lnSpc>
                        <a:spcBef>
                          <a:spcPct val="0"/>
                        </a:spcBef>
                        <a:spcAft>
                          <a:spcPct val="0"/>
                        </a:spcAft>
                        <a:buClr>
                          <a:schemeClr val="bg1"/>
                        </a:buClr>
                        <a:buSzTx/>
                        <a:buFontTx/>
                        <a:buNone/>
                        <a:tabLst/>
                      </a:pPr>
                      <a:r>
                        <a:rPr kumimoji="0" lang="uk-UA" altLang="ru-RU" sz="17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Державні установи</a:t>
                      </a:r>
                      <a:endParaRPr kumimoji="0" lang="uk-UA" altLang="ru-RU" sz="1700" b="1"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indent="14288">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indent="-47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indent="-65088">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indent="-13335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0" fontAlgn="base" latinLnBrk="0" hangingPunct="0">
                        <a:lnSpc>
                          <a:spcPct val="100000"/>
                        </a:lnSpc>
                        <a:spcBef>
                          <a:spcPct val="0"/>
                        </a:spcBef>
                        <a:spcAft>
                          <a:spcPct val="0"/>
                        </a:spcAft>
                        <a:buClr>
                          <a:schemeClr val="bg1"/>
                        </a:buClr>
                        <a:buSzTx/>
                        <a:buFontTx/>
                        <a:buNone/>
                        <a:tabLst/>
                      </a:pPr>
                      <a:r>
                        <a:rPr kumimoji="0" lang="uk-UA" altLang="ru-RU" sz="17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Фінансові ринки</a:t>
                      </a:r>
                      <a:endParaRPr kumimoji="0" lang="uk-UA" altLang="ru-RU" sz="1700" b="1"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indent="14288">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indent="-47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indent="-65088">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indent="-13335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0" fontAlgn="base" latinLnBrk="0" hangingPunct="0">
                        <a:lnSpc>
                          <a:spcPct val="100000"/>
                        </a:lnSpc>
                        <a:spcBef>
                          <a:spcPct val="0"/>
                        </a:spcBef>
                        <a:spcAft>
                          <a:spcPct val="0"/>
                        </a:spcAft>
                        <a:buClr>
                          <a:schemeClr val="bg1"/>
                        </a:buClr>
                        <a:buSzTx/>
                        <a:buFontTx/>
                        <a:buNone/>
                        <a:tabLst/>
                      </a:pPr>
                      <a:r>
                        <a:rPr kumimoji="0" lang="uk-UA" altLang="ru-RU" sz="17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Найбільші фондові і товарні біржі</a:t>
                      </a:r>
                      <a:endParaRPr kumimoji="0" lang="uk-UA" altLang="ru-RU" sz="1700" b="1"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22142">
                <a:tc vMerge="1">
                  <a:txBody>
                    <a:bodyPr/>
                    <a:lstStyle/>
                    <a:p>
                      <a:endParaRPr lang="ru-RU"/>
                    </a:p>
                  </a:txBody>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indent="14288">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indent="-47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indent="-65088">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indent="-13335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0" fontAlgn="base" latinLnBrk="0" hangingPunct="0">
                        <a:lnSpc>
                          <a:spcPct val="100000"/>
                        </a:lnSpc>
                        <a:spcBef>
                          <a:spcPct val="0"/>
                        </a:spcBef>
                        <a:spcAft>
                          <a:spcPct val="0"/>
                        </a:spcAft>
                        <a:buClr>
                          <a:schemeClr val="bg1"/>
                        </a:buClr>
                        <a:buSzTx/>
                        <a:buFontTx/>
                        <a:buNone/>
                        <a:tabLst/>
                      </a:pPr>
                      <a:r>
                        <a:rPr kumimoji="0" lang="uk-UA" altLang="ru-RU" sz="17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Страхові ринки</a:t>
                      </a:r>
                      <a:endParaRPr kumimoji="0" lang="uk-UA" altLang="ru-RU" sz="1700" b="1"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rowSpan="2">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indent="14288">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indent="-47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indent="-65088">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indent="-13335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0" fontAlgn="base" latinLnBrk="0" hangingPunct="0">
                        <a:lnSpc>
                          <a:spcPct val="100000"/>
                        </a:lnSpc>
                        <a:spcBef>
                          <a:spcPct val="0"/>
                        </a:spcBef>
                        <a:spcAft>
                          <a:spcPct val="0"/>
                        </a:spcAft>
                        <a:buClr>
                          <a:schemeClr val="bg1"/>
                        </a:buClr>
                        <a:buSzTx/>
                        <a:buFontTx/>
                        <a:buNone/>
                        <a:tabLst/>
                      </a:pPr>
                      <a:r>
                        <a:rPr kumimoji="0" lang="uk-UA" altLang="ru-RU" sz="17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Міжнародні валютно-кредитні і фінансові організації</a:t>
                      </a:r>
                      <a:endParaRPr kumimoji="0" lang="uk-UA" altLang="ru-RU" sz="1700" b="1"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422142">
                <a:tc vMerge="1">
                  <a:txBody>
                    <a:bodyPr/>
                    <a:lstStyle/>
                    <a:p>
                      <a:endParaRPr lang="ru-RU"/>
                    </a:p>
                  </a:txBody>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indent="14288">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indent="-47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indent="-65088">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indent="-13335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indent="-13335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0" fontAlgn="base" latinLnBrk="0" hangingPunct="0">
                        <a:lnSpc>
                          <a:spcPct val="100000"/>
                        </a:lnSpc>
                        <a:spcBef>
                          <a:spcPct val="0"/>
                        </a:spcBef>
                        <a:spcAft>
                          <a:spcPct val="0"/>
                        </a:spcAft>
                        <a:buClr>
                          <a:schemeClr val="bg1"/>
                        </a:buClr>
                        <a:buSzTx/>
                        <a:buFontTx/>
                        <a:buNone/>
                        <a:tabLst/>
                      </a:pPr>
                      <a:r>
                        <a:rPr kumimoji="0" lang="uk-UA" altLang="ru-RU" sz="17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Ринки золота</a:t>
                      </a:r>
                      <a:endParaRPr kumimoji="0" lang="uk-UA" altLang="ru-RU" sz="1700" b="1" i="0" u="none" strike="noStrike" cap="none" normalizeH="0" baseline="0" dirty="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vMerge="1">
                  <a:txBody>
                    <a:bodyPr/>
                    <a:lstStyle/>
                    <a:p>
                      <a:endParaRPr lang="ru-RU"/>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89986000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A5E2F3-B1AE-60F5-5172-AF8DD099B0E1}"/>
              </a:ext>
            </a:extLst>
          </p:cNvPr>
          <p:cNvSpPr>
            <a:spLocks noGrp="1"/>
          </p:cNvSpPr>
          <p:nvPr>
            <p:ph type="title"/>
          </p:nvPr>
        </p:nvSpPr>
        <p:spPr>
          <a:xfrm>
            <a:off x="449179" y="286603"/>
            <a:ext cx="11197389" cy="1450757"/>
          </a:xfrm>
        </p:spPr>
        <p:txBody>
          <a:bodyPr>
            <a:noAutofit/>
          </a:bodyPr>
          <a:lstStyle/>
          <a:p>
            <a:r>
              <a:rPr lang="uk-UA" altLang="ru-RU" sz="4000" b="1" u="sng" dirty="0">
                <a:solidFill>
                  <a:srgbClr val="000099"/>
                </a:solidFill>
              </a:rPr>
              <a:t>Центральні банки</a:t>
            </a:r>
            <a:r>
              <a:rPr lang="uk-UA" altLang="ru-RU" sz="4000" b="1" u="sng" dirty="0"/>
              <a:t> </a:t>
            </a:r>
            <a:r>
              <a:rPr lang="uk-UA" altLang="ru-RU" sz="4000" b="1" dirty="0"/>
              <a:t>виконують на фінансових ринках подвійну функцію. </a:t>
            </a:r>
            <a:endParaRPr lang="uk-UA" sz="4000" dirty="0"/>
          </a:p>
        </p:txBody>
      </p:sp>
      <p:sp>
        <p:nvSpPr>
          <p:cNvPr id="3" name="Місце для вмісту 2">
            <a:extLst>
              <a:ext uri="{FF2B5EF4-FFF2-40B4-BE49-F238E27FC236}">
                <a16:creationId xmlns:a16="http://schemas.microsoft.com/office/drawing/2014/main" id="{0E12AD75-E3A4-D4F3-5259-985B8CBED625}"/>
              </a:ext>
            </a:extLst>
          </p:cNvPr>
          <p:cNvSpPr>
            <a:spLocks noGrp="1"/>
          </p:cNvSpPr>
          <p:nvPr>
            <p:ph idx="1"/>
          </p:nvPr>
        </p:nvSpPr>
        <p:spPr>
          <a:xfrm>
            <a:off x="1080867" y="1872884"/>
            <a:ext cx="10030265" cy="4573954"/>
          </a:xfrm>
        </p:spPr>
        <p:txBody>
          <a:bodyPr>
            <a:normAutofit fontScale="85000" lnSpcReduction="20000"/>
          </a:bodyPr>
          <a:lstStyle/>
          <a:p>
            <a:r>
              <a:rPr lang="uk-UA" sz="1800" b="1" dirty="0">
                <a:latin typeface="+mj-lt"/>
              </a:rPr>
              <a:t>Насамперед вони </a:t>
            </a:r>
            <a:r>
              <a:rPr lang="uk-UA" sz="1800" b="1" dirty="0">
                <a:solidFill>
                  <a:srgbClr val="0070C0"/>
                </a:solidFill>
                <a:latin typeface="+mj-lt"/>
              </a:rPr>
              <a:t>є учасниками ринку,</a:t>
            </a:r>
            <a:r>
              <a:rPr lang="uk-UA" sz="1800" b="1" dirty="0">
                <a:latin typeface="+mj-lt"/>
              </a:rPr>
              <a:t> які мають, подібно до комерційних банків, </a:t>
            </a:r>
            <a:r>
              <a:rPr lang="uk-UA" sz="1800" b="1" dirty="0">
                <a:solidFill>
                  <a:srgbClr val="0070C0"/>
                </a:solidFill>
                <a:latin typeface="+mj-lt"/>
              </a:rPr>
              <a:t>власні економічні інтереси</a:t>
            </a:r>
            <a:r>
              <a:rPr lang="uk-UA" sz="1800" b="1" dirty="0">
                <a:latin typeface="+mj-lt"/>
              </a:rPr>
              <a:t>. </a:t>
            </a:r>
          </a:p>
          <a:p>
            <a:r>
              <a:rPr lang="uk-UA" sz="1800" b="1" dirty="0">
                <a:latin typeface="+mj-lt"/>
              </a:rPr>
              <a:t>Для своєї комерційної діяльності, як-от інкасація </a:t>
            </a:r>
            <a:r>
              <a:rPr lang="uk-UA" sz="1800" b="1" dirty="0" err="1">
                <a:latin typeface="+mj-lt"/>
              </a:rPr>
              <a:t>чеків</a:t>
            </a:r>
            <a:r>
              <a:rPr lang="uk-UA" sz="1800" b="1" dirty="0">
                <a:latin typeface="+mj-lt"/>
              </a:rPr>
              <a:t> та облік векселів, конвертація процентних доходів в іноземній валюті тощо, вони купують і продають цю валюту. </a:t>
            </a:r>
          </a:p>
          <a:p>
            <a:r>
              <a:rPr lang="uk-UA" sz="1800" b="1" dirty="0">
                <a:latin typeface="+mj-lt"/>
              </a:rPr>
              <a:t>Велику частку такої комерційної діяльності становлять платежі в іноземній валюті міжнародним організаціям.</a:t>
            </a:r>
          </a:p>
          <a:p>
            <a:r>
              <a:rPr lang="uk-UA" sz="1800" b="1" dirty="0">
                <a:latin typeface="+mj-lt"/>
              </a:rPr>
              <a:t>Іншим завданням центральних банків </a:t>
            </a:r>
            <a:r>
              <a:rPr lang="uk-UA" sz="1800" b="1" dirty="0">
                <a:solidFill>
                  <a:srgbClr val="0070C0"/>
                </a:solidFill>
                <a:latin typeface="+mj-lt"/>
              </a:rPr>
              <a:t>є забезпечення стабільності грошової та фінансової системи країни</a:t>
            </a:r>
            <a:r>
              <a:rPr lang="uk-UA" sz="1800" b="1" dirty="0">
                <a:latin typeface="+mj-lt"/>
              </a:rPr>
              <a:t>. </a:t>
            </a:r>
          </a:p>
          <a:p>
            <a:r>
              <a:rPr lang="uk-UA" sz="1800" b="1" dirty="0">
                <a:latin typeface="+mj-lt"/>
              </a:rPr>
              <a:t>Відтак вони беруть участь в операціях на валютних ринках з метою підтримки курсу національної валюти, проводячи валютні інтервенції. </a:t>
            </a:r>
          </a:p>
          <a:p>
            <a:r>
              <a:rPr lang="uk-UA" sz="1800" b="1" dirty="0">
                <a:latin typeface="+mj-lt"/>
              </a:rPr>
              <a:t>Центральні банки втручаються в ринкову ситуацію, купуючи та продаючи валюту, особливо у випадках екстремального відхилення курсів і відсутності гарантій нормального функціонування валютних ринків. </a:t>
            </a:r>
          </a:p>
          <a:p>
            <a:r>
              <a:rPr lang="uk-UA" sz="1800" b="1" dirty="0">
                <a:latin typeface="+mj-lt"/>
              </a:rPr>
              <a:t>Інтервенції центральних банків проводяться на міжбанківських ринках, за допомогою  брокерських контор, а також на біржах.</a:t>
            </a:r>
          </a:p>
        </p:txBody>
      </p:sp>
      <p:sp>
        <p:nvSpPr>
          <p:cNvPr id="4" name="Місце для номера слайда 3">
            <a:extLst>
              <a:ext uri="{FF2B5EF4-FFF2-40B4-BE49-F238E27FC236}">
                <a16:creationId xmlns:a16="http://schemas.microsoft.com/office/drawing/2014/main" id="{88E4F62D-6738-44CC-8347-5EB2E765D482}"/>
              </a:ext>
            </a:extLst>
          </p:cNvPr>
          <p:cNvSpPr>
            <a:spLocks noGrp="1"/>
          </p:cNvSpPr>
          <p:nvPr>
            <p:ph type="sldNum" sz="quarter" idx="12"/>
          </p:nvPr>
        </p:nvSpPr>
        <p:spPr/>
        <p:txBody>
          <a:bodyPr/>
          <a:lstStyle/>
          <a:p>
            <a:pPr rtl="0"/>
            <a:fld id="{3A98EE3D-8CD1-4C3F-BD1C-C98C9596463C}" type="slidenum">
              <a:rPr lang="en-US" smtClean="0"/>
              <a:t>51</a:t>
            </a:fld>
            <a:endParaRPr lang="en-US" dirty="0"/>
          </a:p>
        </p:txBody>
      </p:sp>
    </p:spTree>
    <p:extLst>
      <p:ext uri="{BB962C8B-B14F-4D97-AF65-F5344CB8AC3E}">
        <p14:creationId xmlns:p14="http://schemas.microsoft.com/office/powerpoint/2010/main" val="408487665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21BF2F0-6377-753E-A5C3-01E24C80D34E}"/>
              </a:ext>
            </a:extLst>
          </p:cNvPr>
          <p:cNvSpPr>
            <a:spLocks noGrp="1"/>
          </p:cNvSpPr>
          <p:nvPr>
            <p:ph type="title"/>
          </p:nvPr>
        </p:nvSpPr>
        <p:spPr/>
        <p:txBody>
          <a:bodyPr/>
          <a:lstStyle/>
          <a:p>
            <a:r>
              <a:rPr lang="uk-UA" altLang="ru-RU" b="1" i="1" dirty="0">
                <a:solidFill>
                  <a:srgbClr val="000099"/>
                </a:solidFill>
              </a:rPr>
              <a:t>Комерційні банки(ТНБ)</a:t>
            </a:r>
            <a:endParaRPr lang="uk-UA" dirty="0"/>
          </a:p>
        </p:txBody>
      </p:sp>
      <p:sp>
        <p:nvSpPr>
          <p:cNvPr id="3" name="Місце для вмісту 2">
            <a:extLst>
              <a:ext uri="{FF2B5EF4-FFF2-40B4-BE49-F238E27FC236}">
                <a16:creationId xmlns:a16="http://schemas.microsoft.com/office/drawing/2014/main" id="{B2C6D516-9C8F-1158-B3C0-032DC524824C}"/>
              </a:ext>
            </a:extLst>
          </p:cNvPr>
          <p:cNvSpPr>
            <a:spLocks noGrp="1"/>
          </p:cNvSpPr>
          <p:nvPr>
            <p:ph idx="1"/>
          </p:nvPr>
        </p:nvSpPr>
        <p:spPr/>
        <p:txBody>
          <a:bodyPr/>
          <a:lstStyle/>
          <a:p>
            <a:pPr marL="0" indent="0" algn="just">
              <a:lnSpc>
                <a:spcPct val="80000"/>
              </a:lnSpc>
              <a:buFont typeface="Wingdings" panose="05000000000000000000" pitchFamily="2" charset="2"/>
              <a:buNone/>
            </a:pPr>
            <a:r>
              <a:rPr lang="uk-UA" altLang="ru-RU" sz="2400" dirty="0">
                <a:latin typeface="+mj-lt"/>
              </a:rPr>
              <a:t>Постійне зростання міжнародних ділових стосунків обумовило в останні десятиліття і постійне збільшення обсягів міжбанківської валютної торгівлі, причому як за дорученням клієнтів, так і "за власний рахунок".</a:t>
            </a:r>
          </a:p>
          <a:p>
            <a:pPr marL="0" indent="0" algn="just">
              <a:lnSpc>
                <a:spcPct val="80000"/>
              </a:lnSpc>
              <a:buFont typeface="Wingdings" panose="05000000000000000000" pitchFamily="2" charset="2"/>
              <a:buNone/>
            </a:pPr>
            <a:r>
              <a:rPr lang="uk-UA" altLang="ru-RU" sz="2400" dirty="0">
                <a:latin typeface="+mj-lt"/>
              </a:rPr>
              <a:t>Доручення банківських клієнтів не зводяться тільки до придбання і постачання необхідної іноземної валюти або конвертації експортної виручки. </a:t>
            </a:r>
          </a:p>
          <a:p>
            <a:pPr marL="0" indent="0" algn="just">
              <a:lnSpc>
                <a:spcPct val="80000"/>
              </a:lnSpc>
              <a:buFont typeface="Wingdings" panose="05000000000000000000" pitchFamily="2" charset="2"/>
              <a:buNone/>
            </a:pPr>
            <a:r>
              <a:rPr lang="uk-UA" altLang="ru-RU" sz="2400" dirty="0">
                <a:latin typeface="+mj-lt"/>
              </a:rPr>
              <a:t>Клієнтам усе більш необхідні консультації фахівців про вигідні умови валютного обміну, а також інструменти страхування процентних і валютних ризиків.</a:t>
            </a:r>
            <a:endParaRPr lang="ru-RU" altLang="ru-RU" sz="2400" dirty="0">
              <a:latin typeface="+mj-lt"/>
            </a:endParaRPr>
          </a:p>
          <a:p>
            <a:endParaRPr lang="uk-UA" dirty="0"/>
          </a:p>
        </p:txBody>
      </p:sp>
      <p:sp>
        <p:nvSpPr>
          <p:cNvPr id="4" name="Місце для номера слайда 3">
            <a:extLst>
              <a:ext uri="{FF2B5EF4-FFF2-40B4-BE49-F238E27FC236}">
                <a16:creationId xmlns:a16="http://schemas.microsoft.com/office/drawing/2014/main" id="{D2FFDCC9-2283-6E9D-B611-6BF853036474}"/>
              </a:ext>
            </a:extLst>
          </p:cNvPr>
          <p:cNvSpPr>
            <a:spLocks noGrp="1"/>
          </p:cNvSpPr>
          <p:nvPr>
            <p:ph type="sldNum" sz="quarter" idx="12"/>
          </p:nvPr>
        </p:nvSpPr>
        <p:spPr/>
        <p:txBody>
          <a:bodyPr/>
          <a:lstStyle/>
          <a:p>
            <a:pPr rtl="0"/>
            <a:fld id="{3A98EE3D-8CD1-4C3F-BD1C-C98C9596463C}" type="slidenum">
              <a:rPr lang="en-US" smtClean="0"/>
              <a:t>52</a:t>
            </a:fld>
            <a:endParaRPr lang="en-US" dirty="0"/>
          </a:p>
        </p:txBody>
      </p:sp>
    </p:spTree>
    <p:extLst>
      <p:ext uri="{BB962C8B-B14F-4D97-AF65-F5344CB8AC3E}">
        <p14:creationId xmlns:p14="http://schemas.microsoft.com/office/powerpoint/2010/main" val="207246595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A194AF8-B158-98AF-8F9F-9A75EA91DD7D}"/>
              </a:ext>
            </a:extLst>
          </p:cNvPr>
          <p:cNvSpPr>
            <a:spLocks noGrp="1"/>
          </p:cNvSpPr>
          <p:nvPr>
            <p:ph type="title"/>
          </p:nvPr>
        </p:nvSpPr>
        <p:spPr/>
        <p:txBody>
          <a:bodyPr/>
          <a:lstStyle/>
          <a:p>
            <a:r>
              <a:rPr lang="uk-UA" altLang="ru-RU" b="1" i="1" dirty="0">
                <a:solidFill>
                  <a:srgbClr val="000099"/>
                </a:solidFill>
              </a:rPr>
              <a:t>Брокерські фірми</a:t>
            </a:r>
            <a:endParaRPr lang="uk-UA" dirty="0"/>
          </a:p>
        </p:txBody>
      </p:sp>
      <p:sp>
        <p:nvSpPr>
          <p:cNvPr id="3" name="Місце для вмісту 2">
            <a:extLst>
              <a:ext uri="{FF2B5EF4-FFF2-40B4-BE49-F238E27FC236}">
                <a16:creationId xmlns:a16="http://schemas.microsoft.com/office/drawing/2014/main" id="{EA0FFD64-89AB-47CB-8757-5C4C18FC9961}"/>
              </a:ext>
            </a:extLst>
          </p:cNvPr>
          <p:cNvSpPr>
            <a:spLocks noGrp="1"/>
          </p:cNvSpPr>
          <p:nvPr>
            <p:ph idx="1"/>
          </p:nvPr>
        </p:nvSpPr>
        <p:spPr/>
        <p:txBody>
          <a:bodyPr/>
          <a:lstStyle/>
          <a:p>
            <a:pPr marL="0" indent="0" algn="just">
              <a:lnSpc>
                <a:spcPct val="80000"/>
              </a:lnSpc>
              <a:buFont typeface="Wingdings" panose="05000000000000000000" pitchFamily="2" charset="2"/>
              <a:buNone/>
            </a:pPr>
            <a:r>
              <a:rPr lang="uk-UA" altLang="ru-RU" sz="1900" b="1" dirty="0" err="1">
                <a:latin typeface="+mj-lt"/>
              </a:rPr>
              <a:t>Ділінговим</a:t>
            </a:r>
            <a:r>
              <a:rPr lang="uk-UA" altLang="ru-RU" sz="1900" b="1" dirty="0">
                <a:latin typeface="+mj-lt"/>
              </a:rPr>
              <a:t> підрозділам банків, навіть якщо вони забезпечені сучасним  технологічним обладнанням і мають досвідчений персонал, досить складно постійно відслідковувати стан ринків і миттєво знаходити контрагентів для укладання найбільш вигідних угод. </a:t>
            </a:r>
          </a:p>
          <a:p>
            <a:pPr marL="0" indent="0" algn="just">
              <a:lnSpc>
                <a:spcPct val="80000"/>
              </a:lnSpc>
              <a:buFont typeface="Wingdings" panose="05000000000000000000" pitchFamily="2" charset="2"/>
              <a:buNone/>
            </a:pPr>
            <a:r>
              <a:rPr lang="uk-UA" altLang="ru-RU" sz="1900" b="1" dirty="0">
                <a:latin typeface="+mj-lt"/>
              </a:rPr>
              <a:t>Тому, часто, саме брокерські контори виконують функцію міжбанківського посередництва у валютних і процентних угодах. </a:t>
            </a:r>
          </a:p>
          <a:p>
            <a:pPr marL="0" indent="0" algn="just">
              <a:lnSpc>
                <a:spcPct val="80000"/>
              </a:lnSpc>
              <a:buFont typeface="Wingdings" panose="05000000000000000000" pitchFamily="2" charset="2"/>
              <a:buNone/>
            </a:pPr>
            <a:r>
              <a:rPr lang="uk-UA" altLang="ru-RU" sz="1900" b="1" dirty="0">
                <a:latin typeface="+mj-lt"/>
              </a:rPr>
              <a:t>Діяльність валютних брокерів, іноді, (наприклад у ФРН) зводиться виключно до ролі посередників: відкриття валютної позиції за рахунок власних коштів їм не дозволяється. </a:t>
            </a:r>
          </a:p>
          <a:p>
            <a:pPr marL="0" indent="0" algn="just">
              <a:lnSpc>
                <a:spcPct val="80000"/>
              </a:lnSpc>
              <a:buFont typeface="Wingdings" panose="05000000000000000000" pitchFamily="2" charset="2"/>
              <a:buNone/>
            </a:pPr>
            <a:r>
              <a:rPr lang="uk-UA" altLang="ru-RU" sz="1900" b="1" dirty="0">
                <a:latin typeface="+mj-lt"/>
              </a:rPr>
              <a:t>Акцент у роботі брокерів робиться на їхню участь у </a:t>
            </a:r>
            <a:r>
              <a:rPr lang="uk-UA" altLang="ru-RU" sz="1900" b="1" dirty="0" err="1">
                <a:latin typeface="+mj-lt"/>
              </a:rPr>
              <a:t>спот</a:t>
            </a:r>
            <a:r>
              <a:rPr lang="uk-UA" altLang="ru-RU" b="1" dirty="0">
                <a:latin typeface="+mj-lt"/>
              </a:rPr>
              <a:t> та</a:t>
            </a:r>
            <a:r>
              <a:rPr lang="uk-UA" altLang="ru-RU" sz="1900" b="1" dirty="0">
                <a:latin typeface="+mj-lt"/>
              </a:rPr>
              <a:t> </a:t>
            </a:r>
            <a:r>
              <a:rPr lang="uk-UA" altLang="ru-RU" sz="1900" b="1" dirty="0" err="1">
                <a:latin typeface="+mj-lt"/>
              </a:rPr>
              <a:t>своп</a:t>
            </a:r>
            <a:r>
              <a:rPr lang="uk-UA" altLang="ru-RU" sz="1900" b="1" dirty="0">
                <a:latin typeface="+mj-lt"/>
              </a:rPr>
              <a:t> угодах.</a:t>
            </a:r>
            <a:endParaRPr lang="ru-RU" altLang="ru-RU" sz="1900" b="1" dirty="0">
              <a:latin typeface="+mj-lt"/>
            </a:endParaRPr>
          </a:p>
          <a:p>
            <a:endParaRPr lang="uk-UA" dirty="0"/>
          </a:p>
        </p:txBody>
      </p:sp>
      <p:sp>
        <p:nvSpPr>
          <p:cNvPr id="4" name="Місце для номера слайда 3">
            <a:extLst>
              <a:ext uri="{FF2B5EF4-FFF2-40B4-BE49-F238E27FC236}">
                <a16:creationId xmlns:a16="http://schemas.microsoft.com/office/drawing/2014/main" id="{2B2C5EC5-BEFF-4301-5F7C-54DD766147DE}"/>
              </a:ext>
            </a:extLst>
          </p:cNvPr>
          <p:cNvSpPr>
            <a:spLocks noGrp="1"/>
          </p:cNvSpPr>
          <p:nvPr>
            <p:ph type="sldNum" sz="quarter" idx="12"/>
          </p:nvPr>
        </p:nvSpPr>
        <p:spPr/>
        <p:txBody>
          <a:bodyPr/>
          <a:lstStyle/>
          <a:p>
            <a:pPr rtl="0"/>
            <a:fld id="{3A98EE3D-8CD1-4C3F-BD1C-C98C9596463C}" type="slidenum">
              <a:rPr lang="en-US" smtClean="0"/>
              <a:t>53</a:t>
            </a:fld>
            <a:endParaRPr lang="en-US" dirty="0"/>
          </a:p>
        </p:txBody>
      </p:sp>
    </p:spTree>
    <p:extLst>
      <p:ext uri="{BB962C8B-B14F-4D97-AF65-F5344CB8AC3E}">
        <p14:creationId xmlns:p14="http://schemas.microsoft.com/office/powerpoint/2010/main" val="348341260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EAFA6581-A533-3943-2199-D2C814565890}"/>
              </a:ext>
            </a:extLst>
          </p:cNvPr>
          <p:cNvSpPr>
            <a:spLocks noGrp="1"/>
          </p:cNvSpPr>
          <p:nvPr>
            <p:ph sz="half" idx="1"/>
          </p:nvPr>
        </p:nvSpPr>
        <p:spPr>
          <a:xfrm>
            <a:off x="1097280" y="994611"/>
            <a:ext cx="4639736" cy="4874482"/>
          </a:xfrm>
        </p:spPr>
        <p:txBody>
          <a:bodyPr>
            <a:normAutofit fontScale="92500" lnSpcReduction="20000"/>
          </a:bodyPr>
          <a:lstStyle/>
          <a:p>
            <a:r>
              <a:rPr lang="uk-UA" altLang="ru-RU" sz="4000" b="1" i="1" dirty="0">
                <a:solidFill>
                  <a:srgbClr val="000099"/>
                </a:solidFill>
              </a:rPr>
              <a:t>Фірми</a:t>
            </a:r>
          </a:p>
          <a:p>
            <a:endParaRPr lang="uk-UA" sz="2000" b="1" i="1" dirty="0">
              <a:solidFill>
                <a:srgbClr val="000099"/>
              </a:solidFill>
              <a:latin typeface="+mj-lt"/>
            </a:endParaRPr>
          </a:p>
          <a:p>
            <a:pPr algn="just">
              <a:lnSpc>
                <a:spcPct val="90000"/>
              </a:lnSpc>
              <a:buFont typeface="Wingdings" panose="05000000000000000000" pitchFamily="2" charset="2"/>
              <a:buNone/>
            </a:pPr>
            <a:r>
              <a:rPr lang="uk-UA" altLang="ru-RU" sz="2400" b="1" dirty="0">
                <a:latin typeface="+mj-lt"/>
              </a:rPr>
              <a:t>Угоди з товарами і послугами за межами національних кордонів, а також інвестиції у інші країни оплачуються в іноземній валюті. </a:t>
            </a:r>
          </a:p>
          <a:p>
            <a:pPr algn="just">
              <a:lnSpc>
                <a:spcPct val="90000"/>
              </a:lnSpc>
              <a:buFont typeface="Wingdings" panose="05000000000000000000" pitchFamily="2" charset="2"/>
              <a:buNone/>
            </a:pPr>
            <a:endParaRPr lang="uk-UA" altLang="ru-RU" sz="2400" b="1" dirty="0">
              <a:latin typeface="+mj-lt"/>
            </a:endParaRPr>
          </a:p>
          <a:p>
            <a:pPr algn="just">
              <a:lnSpc>
                <a:spcPct val="90000"/>
              </a:lnSpc>
              <a:buFont typeface="Wingdings" panose="05000000000000000000" pitchFamily="2" charset="2"/>
              <a:buNone/>
            </a:pPr>
            <a:r>
              <a:rPr lang="uk-UA" altLang="ru-RU" sz="2400" b="1" dirty="0">
                <a:latin typeface="+mj-lt"/>
              </a:rPr>
              <a:t>Підприємства, що імпортують товари і послуги за іноземну валюту, піддаються курсовим ризикам у зв'язку з обміном валют. </a:t>
            </a:r>
            <a:endParaRPr lang="ru-RU" altLang="ru-RU" sz="2400" b="1" dirty="0">
              <a:latin typeface="+mj-lt"/>
            </a:endParaRPr>
          </a:p>
          <a:p>
            <a:endParaRPr lang="uk-UA" dirty="0"/>
          </a:p>
        </p:txBody>
      </p:sp>
      <p:sp>
        <p:nvSpPr>
          <p:cNvPr id="4" name="Місце для вмісту 3">
            <a:extLst>
              <a:ext uri="{FF2B5EF4-FFF2-40B4-BE49-F238E27FC236}">
                <a16:creationId xmlns:a16="http://schemas.microsoft.com/office/drawing/2014/main" id="{1900068B-BFA4-60DA-E58C-1BEF6524887F}"/>
              </a:ext>
            </a:extLst>
          </p:cNvPr>
          <p:cNvSpPr>
            <a:spLocks noGrp="1"/>
          </p:cNvSpPr>
          <p:nvPr>
            <p:ph sz="half" idx="2"/>
          </p:nvPr>
        </p:nvSpPr>
        <p:spPr>
          <a:xfrm>
            <a:off x="6515944" y="994611"/>
            <a:ext cx="5387298" cy="4874483"/>
          </a:xfrm>
        </p:spPr>
        <p:txBody>
          <a:bodyPr>
            <a:normAutofit fontScale="92500" lnSpcReduction="20000"/>
          </a:bodyPr>
          <a:lstStyle/>
          <a:p>
            <a:r>
              <a:rPr lang="uk-UA" altLang="ru-RU" sz="3500" b="1" i="1" dirty="0">
                <a:solidFill>
                  <a:srgbClr val="000099"/>
                </a:solidFill>
              </a:rPr>
              <a:t>Фізичні особи</a:t>
            </a:r>
          </a:p>
          <a:p>
            <a:endParaRPr lang="uk-UA" sz="2000" b="1" dirty="0">
              <a:solidFill>
                <a:srgbClr val="000099"/>
              </a:solidFill>
            </a:endParaRPr>
          </a:p>
          <a:p>
            <a:r>
              <a:rPr lang="uk-UA" sz="2200" b="1" dirty="0">
                <a:latin typeface="+mj-lt"/>
              </a:rPr>
              <a:t>Виконують на ринку роль інвесторів, купуючи ті чи інші цінні папери або позичаючи кошти на кредитному ринку.</a:t>
            </a:r>
          </a:p>
          <a:p>
            <a:r>
              <a:rPr lang="uk-UA" sz="2200" b="1" dirty="0">
                <a:latin typeface="+mj-lt"/>
              </a:rPr>
              <a:t>В країнах з розвиненою ринковою економікою до 70% населення вкладає кошти в різноманітні валюти. </a:t>
            </a:r>
          </a:p>
          <a:p>
            <a:r>
              <a:rPr lang="uk-UA" sz="2200" b="1" dirty="0">
                <a:latin typeface="+mj-lt"/>
              </a:rPr>
              <a:t>Значна частина населення отримує довгострокові іпотечні кредити та на інші цілі.</a:t>
            </a:r>
          </a:p>
          <a:p>
            <a:endParaRPr lang="uk-UA" dirty="0"/>
          </a:p>
        </p:txBody>
      </p:sp>
      <p:sp>
        <p:nvSpPr>
          <p:cNvPr id="5" name="Місце для номера слайда 4">
            <a:extLst>
              <a:ext uri="{FF2B5EF4-FFF2-40B4-BE49-F238E27FC236}">
                <a16:creationId xmlns:a16="http://schemas.microsoft.com/office/drawing/2014/main" id="{ED185EE7-600B-2308-9773-FBA905606952}"/>
              </a:ext>
            </a:extLst>
          </p:cNvPr>
          <p:cNvSpPr>
            <a:spLocks noGrp="1"/>
          </p:cNvSpPr>
          <p:nvPr>
            <p:ph type="sldNum" sz="quarter" idx="12"/>
          </p:nvPr>
        </p:nvSpPr>
        <p:spPr/>
        <p:txBody>
          <a:bodyPr/>
          <a:lstStyle/>
          <a:p>
            <a:pPr rtl="0"/>
            <a:fld id="{3A98EE3D-8CD1-4C3F-BD1C-C98C9596463C}" type="slidenum">
              <a:rPr lang="en-US" smtClean="0"/>
              <a:t>54</a:t>
            </a:fld>
            <a:endParaRPr lang="en-US" dirty="0"/>
          </a:p>
        </p:txBody>
      </p:sp>
    </p:spTree>
    <p:extLst>
      <p:ext uri="{BB962C8B-B14F-4D97-AF65-F5344CB8AC3E}">
        <p14:creationId xmlns:p14="http://schemas.microsoft.com/office/powerpoint/2010/main" val="129244203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D5A18910-EF79-095C-7570-A650C70F6BC8}"/>
              </a:ext>
            </a:extLst>
          </p:cNvPr>
          <p:cNvSpPr>
            <a:spLocks noGrp="1"/>
          </p:cNvSpPr>
          <p:nvPr>
            <p:ph idx="1"/>
          </p:nvPr>
        </p:nvSpPr>
        <p:spPr/>
        <p:txBody>
          <a:bodyPr/>
          <a:lstStyle/>
          <a:p>
            <a:endParaRPr lang="uk-UA"/>
          </a:p>
        </p:txBody>
      </p:sp>
      <p:sp>
        <p:nvSpPr>
          <p:cNvPr id="4" name="Місце для номера слайда 3">
            <a:extLst>
              <a:ext uri="{FF2B5EF4-FFF2-40B4-BE49-F238E27FC236}">
                <a16:creationId xmlns:a16="http://schemas.microsoft.com/office/drawing/2014/main" id="{69FAEEC7-3739-BB3C-23E2-B7140B17A05E}"/>
              </a:ext>
            </a:extLst>
          </p:cNvPr>
          <p:cNvSpPr>
            <a:spLocks noGrp="1"/>
          </p:cNvSpPr>
          <p:nvPr>
            <p:ph type="sldNum" sz="quarter" idx="12"/>
          </p:nvPr>
        </p:nvSpPr>
        <p:spPr/>
        <p:txBody>
          <a:bodyPr/>
          <a:lstStyle/>
          <a:p>
            <a:pPr rtl="0"/>
            <a:fld id="{3A98EE3D-8CD1-4C3F-BD1C-C98C9596463C}" type="slidenum">
              <a:rPr lang="en-US" smtClean="0"/>
              <a:t>55</a:t>
            </a:fld>
            <a:endParaRPr lang="en-US" dirty="0"/>
          </a:p>
        </p:txBody>
      </p:sp>
      <p:sp>
        <p:nvSpPr>
          <p:cNvPr id="5" name="Rectangle 3">
            <a:extLst>
              <a:ext uri="{FF2B5EF4-FFF2-40B4-BE49-F238E27FC236}">
                <a16:creationId xmlns:a16="http://schemas.microsoft.com/office/drawing/2014/main" id="{9B6BAEBE-23E4-6124-812D-99B1E2A0EA94}"/>
              </a:ext>
            </a:extLst>
          </p:cNvPr>
          <p:cNvSpPr>
            <a:spLocks noGrp="1" noChangeArrowheads="1"/>
          </p:cNvSpPr>
          <p:nvPr>
            <p:ph type="title"/>
          </p:nvPr>
        </p:nvSpPr>
        <p:spPr bwMode="auto">
          <a:xfrm>
            <a:off x="2107273" y="827365"/>
            <a:ext cx="803777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just" eaLnBrk="1" hangingPunct="1"/>
            <a:r>
              <a:rPr lang="uk-UA" altLang="ru-RU" sz="2000" b="1" dirty="0"/>
              <a:t>Класифікація суб’єктів  світового фінансового ринку </a:t>
            </a:r>
          </a:p>
        </p:txBody>
      </p:sp>
      <p:pic>
        <p:nvPicPr>
          <p:cNvPr id="6" name="Picture 4">
            <a:extLst>
              <a:ext uri="{FF2B5EF4-FFF2-40B4-BE49-F238E27FC236}">
                <a16:creationId xmlns:a16="http://schemas.microsoft.com/office/drawing/2014/main" id="{83F3DD60-49C8-B5A3-7A74-419934357F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96697"/>
            <a:ext cx="12320337" cy="5661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4944582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D52984-151C-0F93-25BA-B53C6024E666}"/>
              </a:ext>
            </a:extLst>
          </p:cNvPr>
          <p:cNvSpPr>
            <a:spLocks noGrp="1"/>
          </p:cNvSpPr>
          <p:nvPr>
            <p:ph type="title"/>
          </p:nvPr>
        </p:nvSpPr>
        <p:spPr/>
        <p:txBody>
          <a:bodyPr/>
          <a:lstStyle/>
          <a:p>
            <a:r>
              <a:rPr lang="uk-UA" altLang="ru-RU" sz="4800" b="1" dirty="0">
                <a:solidFill>
                  <a:srgbClr val="0000FF"/>
                </a:solidFill>
              </a:rPr>
              <a:t>Об’єкти валютного ринку</a:t>
            </a:r>
            <a:endParaRPr lang="uk-UA" dirty="0"/>
          </a:p>
        </p:txBody>
      </p:sp>
      <p:sp>
        <p:nvSpPr>
          <p:cNvPr id="3" name="Місце для тексту 2">
            <a:extLst>
              <a:ext uri="{FF2B5EF4-FFF2-40B4-BE49-F238E27FC236}">
                <a16:creationId xmlns:a16="http://schemas.microsoft.com/office/drawing/2014/main" id="{4F8AB320-3F17-3747-A467-D2E5D95886BA}"/>
              </a:ext>
            </a:extLst>
          </p:cNvPr>
          <p:cNvSpPr>
            <a:spLocks noGrp="1"/>
          </p:cNvSpPr>
          <p:nvPr>
            <p:ph type="body" idx="1"/>
          </p:nvPr>
        </p:nvSpPr>
        <p:spPr/>
        <p:txBody>
          <a:bodyPr>
            <a:normAutofit/>
          </a:bodyPr>
          <a:lstStyle/>
          <a:p>
            <a:r>
              <a:rPr lang="uk-UA" altLang="ru-RU" sz="2000" b="1" dirty="0" err="1">
                <a:solidFill>
                  <a:srgbClr val="0000FF"/>
                </a:solidFill>
              </a:rPr>
              <a:t>БезготівкоВА</a:t>
            </a:r>
            <a:r>
              <a:rPr lang="uk-UA" altLang="ru-RU" sz="2000" b="1" dirty="0">
                <a:solidFill>
                  <a:srgbClr val="0000FF"/>
                </a:solidFill>
              </a:rPr>
              <a:t> </a:t>
            </a:r>
            <a:r>
              <a:rPr lang="uk-UA" altLang="ru-RU" sz="2000" b="1" dirty="0" err="1">
                <a:solidFill>
                  <a:srgbClr val="0000FF"/>
                </a:solidFill>
              </a:rPr>
              <a:t>валютА</a:t>
            </a:r>
            <a:r>
              <a:rPr lang="uk-UA" altLang="ru-RU" sz="2000" b="1" dirty="0">
                <a:solidFill>
                  <a:srgbClr val="0000FF"/>
                </a:solidFill>
              </a:rPr>
              <a:t> (</a:t>
            </a:r>
            <a:r>
              <a:rPr lang="uk-UA" altLang="ru-RU" sz="2000" b="1" dirty="0" err="1">
                <a:solidFill>
                  <a:srgbClr val="0000FF"/>
                </a:solidFill>
              </a:rPr>
              <a:t>форекс</a:t>
            </a:r>
            <a:r>
              <a:rPr lang="uk-UA" altLang="ru-RU" sz="2000" b="1" dirty="0">
                <a:solidFill>
                  <a:srgbClr val="0000FF"/>
                </a:solidFill>
              </a:rPr>
              <a:t>)</a:t>
            </a:r>
          </a:p>
        </p:txBody>
      </p:sp>
      <p:sp>
        <p:nvSpPr>
          <p:cNvPr id="4" name="Місце для вмісту 3">
            <a:extLst>
              <a:ext uri="{FF2B5EF4-FFF2-40B4-BE49-F238E27FC236}">
                <a16:creationId xmlns:a16="http://schemas.microsoft.com/office/drawing/2014/main" id="{FD450743-761D-6A80-AE78-2528060C6081}"/>
              </a:ext>
            </a:extLst>
          </p:cNvPr>
          <p:cNvSpPr>
            <a:spLocks noGrp="1"/>
          </p:cNvSpPr>
          <p:nvPr>
            <p:ph sz="half" idx="2"/>
          </p:nvPr>
        </p:nvSpPr>
        <p:spPr/>
        <p:txBody>
          <a:bodyPr/>
          <a:lstStyle/>
          <a:p>
            <a:r>
              <a:rPr lang="uk-UA" altLang="ru-RU" sz="1900" b="1" dirty="0"/>
              <a:t>При безготівковому обороті безготівкові валюти, якими оперує валютний відділ банку представляють собою залишки по рахунках у іноземній валюті. Необхідні платежі переводяться з одного рахунку на іншій засобом бухгалтерських записів.</a:t>
            </a:r>
          </a:p>
          <a:p>
            <a:endParaRPr lang="uk-UA" dirty="0"/>
          </a:p>
        </p:txBody>
      </p:sp>
      <p:sp>
        <p:nvSpPr>
          <p:cNvPr id="5" name="Місце для тексту 4">
            <a:extLst>
              <a:ext uri="{FF2B5EF4-FFF2-40B4-BE49-F238E27FC236}">
                <a16:creationId xmlns:a16="http://schemas.microsoft.com/office/drawing/2014/main" id="{D5D6CE26-8E98-7041-6E31-BED51EC690DD}"/>
              </a:ext>
            </a:extLst>
          </p:cNvPr>
          <p:cNvSpPr>
            <a:spLocks noGrp="1"/>
          </p:cNvSpPr>
          <p:nvPr>
            <p:ph type="body" sz="quarter" idx="3"/>
          </p:nvPr>
        </p:nvSpPr>
        <p:spPr/>
        <p:txBody>
          <a:bodyPr>
            <a:normAutofit/>
          </a:bodyPr>
          <a:lstStyle/>
          <a:p>
            <a:r>
              <a:rPr lang="uk-UA" altLang="ru-RU" sz="2000" b="1" dirty="0" err="1">
                <a:solidFill>
                  <a:srgbClr val="0000FF"/>
                </a:solidFill>
              </a:rPr>
              <a:t>ГотівковА</a:t>
            </a:r>
            <a:r>
              <a:rPr lang="uk-UA" altLang="ru-RU" sz="2000" b="1" dirty="0">
                <a:solidFill>
                  <a:srgbClr val="0000FF"/>
                </a:solidFill>
              </a:rPr>
              <a:t> </a:t>
            </a:r>
            <a:r>
              <a:rPr lang="uk-UA" altLang="ru-RU" sz="2000" b="1" dirty="0" err="1">
                <a:solidFill>
                  <a:srgbClr val="0000FF"/>
                </a:solidFill>
              </a:rPr>
              <a:t>валютА</a:t>
            </a:r>
            <a:r>
              <a:rPr lang="uk-UA" altLang="ru-RU" sz="2000" b="1" dirty="0">
                <a:solidFill>
                  <a:srgbClr val="0000FF"/>
                </a:solidFill>
              </a:rPr>
              <a:t> (банкноти)</a:t>
            </a:r>
          </a:p>
        </p:txBody>
      </p:sp>
      <p:sp>
        <p:nvSpPr>
          <p:cNvPr id="6" name="Місце для вмісту 5">
            <a:extLst>
              <a:ext uri="{FF2B5EF4-FFF2-40B4-BE49-F238E27FC236}">
                <a16:creationId xmlns:a16="http://schemas.microsoft.com/office/drawing/2014/main" id="{A753F7B6-B948-F7F3-CA33-077EDDA8EDF9}"/>
              </a:ext>
            </a:extLst>
          </p:cNvPr>
          <p:cNvSpPr>
            <a:spLocks noGrp="1"/>
          </p:cNvSpPr>
          <p:nvPr>
            <p:ph sz="quarter" idx="4"/>
          </p:nvPr>
        </p:nvSpPr>
        <p:spPr/>
        <p:txBody>
          <a:bodyPr/>
          <a:lstStyle/>
          <a:p>
            <a:r>
              <a:rPr lang="uk-UA" altLang="ru-RU" sz="1900" b="1" dirty="0"/>
              <a:t>Валюта фізично рухається у просторі. При цьому підвищуються витрати на транспортування, охорону, страхування, зберігання валюти, підвищується </a:t>
            </a:r>
            <a:r>
              <a:rPr lang="uk-UA" altLang="ru-RU" sz="1900" b="1" dirty="0" err="1"/>
              <a:t>спред</a:t>
            </a:r>
            <a:r>
              <a:rPr lang="uk-UA" altLang="ru-RU" sz="1900" b="1" dirty="0"/>
              <a:t> з котирування іноземних банків</a:t>
            </a:r>
            <a:r>
              <a:rPr lang="ru-RU" altLang="ru-RU" sz="1900" b="1" dirty="0"/>
              <a:t> </a:t>
            </a:r>
          </a:p>
          <a:p>
            <a:endParaRPr lang="uk-UA" dirty="0"/>
          </a:p>
        </p:txBody>
      </p:sp>
      <p:sp>
        <p:nvSpPr>
          <p:cNvPr id="7" name="Місце для номера слайда 6">
            <a:extLst>
              <a:ext uri="{FF2B5EF4-FFF2-40B4-BE49-F238E27FC236}">
                <a16:creationId xmlns:a16="http://schemas.microsoft.com/office/drawing/2014/main" id="{71ACB76F-980C-C931-4135-9994EE2B1C05}"/>
              </a:ext>
            </a:extLst>
          </p:cNvPr>
          <p:cNvSpPr>
            <a:spLocks noGrp="1"/>
          </p:cNvSpPr>
          <p:nvPr>
            <p:ph type="sldNum" sz="quarter" idx="12"/>
          </p:nvPr>
        </p:nvSpPr>
        <p:spPr/>
        <p:txBody>
          <a:bodyPr/>
          <a:lstStyle/>
          <a:p>
            <a:pPr rtl="0"/>
            <a:fld id="{3A98EE3D-8CD1-4C3F-BD1C-C98C9596463C}" type="slidenum">
              <a:rPr lang="en-US" smtClean="0"/>
              <a:t>56</a:t>
            </a:fld>
            <a:endParaRPr lang="en-US" dirty="0"/>
          </a:p>
        </p:txBody>
      </p:sp>
    </p:spTree>
    <p:extLst>
      <p:ext uri="{BB962C8B-B14F-4D97-AF65-F5344CB8AC3E}">
        <p14:creationId xmlns:p14="http://schemas.microsoft.com/office/powerpoint/2010/main" val="269161860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30D2F8-9798-82FE-25B9-3117AFE8344C}"/>
              </a:ext>
            </a:extLst>
          </p:cNvPr>
          <p:cNvSpPr>
            <a:spLocks noGrp="1"/>
          </p:cNvSpPr>
          <p:nvPr>
            <p:ph type="title"/>
          </p:nvPr>
        </p:nvSpPr>
        <p:spPr/>
        <p:txBody>
          <a:bodyPr>
            <a:normAutofit/>
          </a:bodyPr>
          <a:lstStyle/>
          <a:p>
            <a:r>
              <a:rPr lang="uk-UA" altLang="ru-RU" sz="4800" b="1" dirty="0">
                <a:solidFill>
                  <a:srgbClr val="0000FF"/>
                </a:solidFill>
                <a:latin typeface="Times New Roman" panose="02020603050405020304" pitchFamily="18" charset="0"/>
                <a:cs typeface="Times New Roman" panose="02020603050405020304" pitchFamily="18" charset="0"/>
              </a:rPr>
              <a:t>Основні розбіжності між торгівлею  валютою та банкнотами</a:t>
            </a:r>
            <a:endParaRPr lang="uk-UA" dirty="0"/>
          </a:p>
        </p:txBody>
      </p:sp>
      <p:pic>
        <p:nvPicPr>
          <p:cNvPr id="6" name="Місце для вмісту 5">
            <a:extLst>
              <a:ext uri="{FF2B5EF4-FFF2-40B4-BE49-F238E27FC236}">
                <a16:creationId xmlns:a16="http://schemas.microsoft.com/office/drawing/2014/main" id="{6226FFAD-BED2-8ECD-23E8-A0FBB726DF2E}"/>
              </a:ext>
            </a:extLst>
          </p:cNvPr>
          <p:cNvPicPr>
            <a:picLocks noGrp="1" noChangeAspect="1"/>
          </p:cNvPicPr>
          <p:nvPr>
            <p:ph idx="1"/>
          </p:nvPr>
        </p:nvPicPr>
        <p:blipFill>
          <a:blip r:embed="rId2"/>
          <a:stretch>
            <a:fillRect/>
          </a:stretch>
        </p:blipFill>
        <p:spPr>
          <a:xfrm>
            <a:off x="1554480" y="1732499"/>
            <a:ext cx="9144000" cy="4807433"/>
          </a:xfrm>
        </p:spPr>
      </p:pic>
      <p:sp>
        <p:nvSpPr>
          <p:cNvPr id="4" name="Місце для номера слайда 3">
            <a:extLst>
              <a:ext uri="{FF2B5EF4-FFF2-40B4-BE49-F238E27FC236}">
                <a16:creationId xmlns:a16="http://schemas.microsoft.com/office/drawing/2014/main" id="{0255E4B9-3A5E-6DEC-3EFB-EEE682643559}"/>
              </a:ext>
            </a:extLst>
          </p:cNvPr>
          <p:cNvSpPr>
            <a:spLocks noGrp="1"/>
          </p:cNvSpPr>
          <p:nvPr>
            <p:ph type="sldNum" sz="quarter" idx="12"/>
          </p:nvPr>
        </p:nvSpPr>
        <p:spPr/>
        <p:txBody>
          <a:bodyPr/>
          <a:lstStyle/>
          <a:p>
            <a:pPr rtl="0"/>
            <a:fld id="{3A98EE3D-8CD1-4C3F-BD1C-C98C9596463C}" type="slidenum">
              <a:rPr lang="en-US" smtClean="0"/>
              <a:t>57</a:t>
            </a:fld>
            <a:endParaRPr lang="en-US" dirty="0"/>
          </a:p>
        </p:txBody>
      </p:sp>
    </p:spTree>
    <p:extLst>
      <p:ext uri="{BB962C8B-B14F-4D97-AF65-F5344CB8AC3E}">
        <p14:creationId xmlns:p14="http://schemas.microsoft.com/office/powerpoint/2010/main" val="112745938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номера слайда 1">
            <a:extLst>
              <a:ext uri="{FF2B5EF4-FFF2-40B4-BE49-F238E27FC236}">
                <a16:creationId xmlns:a16="http://schemas.microsoft.com/office/drawing/2014/main" id="{CDC0CD77-2101-D5DF-93E0-92C0167ADF41}"/>
              </a:ext>
            </a:extLst>
          </p:cNvPr>
          <p:cNvSpPr>
            <a:spLocks noGrp="1"/>
          </p:cNvSpPr>
          <p:nvPr>
            <p:ph type="sldNum" sz="quarter" idx="12"/>
          </p:nvPr>
        </p:nvSpPr>
        <p:spPr/>
        <p:txBody>
          <a:bodyPr/>
          <a:lstStyle/>
          <a:p>
            <a:pPr rtl="0"/>
            <a:fld id="{3A98EE3D-8CD1-4C3F-BD1C-C98C9596463C}" type="slidenum">
              <a:rPr lang="en-US" smtClean="0"/>
              <a:t>58</a:t>
            </a:fld>
            <a:endParaRPr lang="en-US" dirty="0"/>
          </a:p>
        </p:txBody>
      </p:sp>
      <p:sp>
        <p:nvSpPr>
          <p:cNvPr id="4" name="TextBox 3">
            <a:extLst>
              <a:ext uri="{FF2B5EF4-FFF2-40B4-BE49-F238E27FC236}">
                <a16:creationId xmlns:a16="http://schemas.microsoft.com/office/drawing/2014/main" id="{48E782BA-1F72-2C18-2AE4-4D70A41B912B}"/>
              </a:ext>
            </a:extLst>
          </p:cNvPr>
          <p:cNvSpPr txBox="1"/>
          <p:nvPr/>
        </p:nvSpPr>
        <p:spPr>
          <a:xfrm>
            <a:off x="577516" y="613443"/>
            <a:ext cx="10587789" cy="4662815"/>
          </a:xfrm>
          <a:prstGeom prst="rect">
            <a:avLst/>
          </a:prstGeom>
          <a:noFill/>
        </p:spPr>
        <p:txBody>
          <a:bodyPr wrap="square">
            <a:spAutoFit/>
          </a:bodyPr>
          <a:lstStyle/>
          <a:p>
            <a:pPr algn="just">
              <a:lnSpc>
                <a:spcPct val="90000"/>
              </a:lnSpc>
              <a:buFont typeface="Wingdings" panose="05000000000000000000" pitchFamily="2" charset="2"/>
              <a:buNone/>
            </a:pPr>
            <a:r>
              <a:rPr lang="uk-UA" altLang="ru-RU" sz="2400" b="1" dirty="0">
                <a:latin typeface="+mj-lt"/>
              </a:rPr>
              <a:t>На валютні біржі припадає тільки близько 5% усіх конверсійних угод, більш 90-93% угод здійснюється на міжбанківському ринку. </a:t>
            </a:r>
          </a:p>
          <a:p>
            <a:pPr algn="just">
              <a:lnSpc>
                <a:spcPct val="90000"/>
              </a:lnSpc>
              <a:buFont typeface="Wingdings" panose="05000000000000000000" pitchFamily="2" charset="2"/>
              <a:buNone/>
            </a:pPr>
            <a:r>
              <a:rPr lang="uk-UA" altLang="ru-RU" sz="2400" b="1" dirty="0">
                <a:latin typeface="+mj-lt"/>
              </a:rPr>
              <a:t>У даний час основним інфраструктурним елементом міжбанківських взаємодій є система </a:t>
            </a:r>
            <a:r>
              <a:rPr lang="uk-UA" altLang="ru-RU" sz="2400" b="1" dirty="0">
                <a:solidFill>
                  <a:srgbClr val="3333FF"/>
                </a:solidFill>
                <a:latin typeface="+mj-lt"/>
              </a:rPr>
              <a:t>SWIFT (</a:t>
            </a:r>
            <a:r>
              <a:rPr lang="en-US" altLang="ru-RU" sz="2400" b="1" dirty="0">
                <a:solidFill>
                  <a:srgbClr val="3333FF"/>
                </a:solidFill>
                <a:latin typeface="+mj-lt"/>
              </a:rPr>
              <a:t>Society for World-Wide Interbank Financial Telecommunications</a:t>
            </a:r>
            <a:r>
              <a:rPr lang="uk-UA" altLang="ru-RU" sz="2400" b="1" dirty="0">
                <a:solidFill>
                  <a:srgbClr val="3333FF"/>
                </a:solidFill>
                <a:latin typeface="+mj-lt"/>
              </a:rPr>
              <a:t>, тобто Суспільство міжнародних міжбанківських фінансових телекомунікацій</a:t>
            </a:r>
            <a:r>
              <a:rPr lang="uk-UA" altLang="ru-RU" sz="2400" b="1" dirty="0">
                <a:latin typeface="+mj-lt"/>
              </a:rPr>
              <a:t>). </a:t>
            </a:r>
          </a:p>
          <a:p>
            <a:pPr algn="just">
              <a:lnSpc>
                <a:spcPct val="90000"/>
              </a:lnSpc>
              <a:buFont typeface="Wingdings" panose="05000000000000000000" pitchFamily="2" charset="2"/>
              <a:buNone/>
            </a:pPr>
            <a:r>
              <a:rPr lang="uk-UA" altLang="ru-RU" sz="2400" b="1" dirty="0">
                <a:latin typeface="+mj-lt"/>
              </a:rPr>
              <a:t>SWIFT існує з 1973 р. </a:t>
            </a:r>
          </a:p>
          <a:p>
            <a:pPr algn="just">
              <a:lnSpc>
                <a:spcPct val="90000"/>
              </a:lnSpc>
              <a:buFont typeface="Wingdings" panose="05000000000000000000" pitchFamily="2" charset="2"/>
              <a:buNone/>
            </a:pPr>
            <a:endParaRPr lang="uk-UA" sz="2400" b="1" dirty="0">
              <a:latin typeface="+mj-lt"/>
            </a:endParaRPr>
          </a:p>
          <a:p>
            <a:pPr algn="just">
              <a:lnSpc>
                <a:spcPct val="90000"/>
              </a:lnSpc>
              <a:buFont typeface="Wingdings" panose="05000000000000000000" pitchFamily="2" charset="2"/>
              <a:buNone/>
            </a:pPr>
            <a:r>
              <a:rPr lang="uk-UA" sz="2400" b="1" dirty="0">
                <a:latin typeface="+mj-lt"/>
              </a:rPr>
              <a:t>Інформаційне забезпечення валютного ринку здійснюють такі всесвітньо відомі компанії, як англійська </a:t>
            </a:r>
            <a:r>
              <a:rPr lang="en-US" sz="2400" b="1" dirty="0">
                <a:latin typeface="+mj-lt"/>
              </a:rPr>
              <a:t>Thomson Reuters, </a:t>
            </a:r>
            <a:r>
              <a:rPr lang="uk-UA" sz="2400" b="1" dirty="0">
                <a:latin typeface="+mj-lt"/>
              </a:rPr>
              <a:t>американські  </a:t>
            </a:r>
            <a:r>
              <a:rPr lang="en-US" sz="2400" b="1" dirty="0">
                <a:latin typeface="+mj-lt"/>
              </a:rPr>
              <a:t>Bloomberg, </a:t>
            </a:r>
            <a:r>
              <a:rPr lang="uk-UA" sz="2400" b="1" dirty="0">
                <a:latin typeface="+mj-lt"/>
              </a:rPr>
              <a:t>датська </a:t>
            </a:r>
            <a:r>
              <a:rPr lang="en-US" sz="2400" b="1" dirty="0" err="1">
                <a:latin typeface="+mj-lt"/>
              </a:rPr>
              <a:t>Tenfore</a:t>
            </a:r>
            <a:r>
              <a:rPr lang="en-US" sz="2400" b="1" dirty="0">
                <a:latin typeface="+mj-lt"/>
              </a:rPr>
              <a:t>.</a:t>
            </a:r>
          </a:p>
          <a:p>
            <a:pPr algn="just">
              <a:lnSpc>
                <a:spcPct val="90000"/>
              </a:lnSpc>
              <a:buFont typeface="Wingdings" panose="05000000000000000000" pitchFamily="2" charset="2"/>
              <a:buNone/>
            </a:pPr>
            <a:endParaRPr lang="uk-UA" dirty="0"/>
          </a:p>
        </p:txBody>
      </p:sp>
    </p:spTree>
    <p:extLst>
      <p:ext uri="{BB962C8B-B14F-4D97-AF65-F5344CB8AC3E}">
        <p14:creationId xmlns:p14="http://schemas.microsoft.com/office/powerpoint/2010/main" val="279710283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Місце для номера слайда 4">
            <a:extLst>
              <a:ext uri="{FF2B5EF4-FFF2-40B4-BE49-F238E27FC236}">
                <a16:creationId xmlns:a16="http://schemas.microsoft.com/office/drawing/2014/main" id="{21F827B0-9133-B1FD-0855-F2ED05439E40}"/>
              </a:ext>
            </a:extLst>
          </p:cNvPr>
          <p:cNvSpPr>
            <a:spLocks noGrp="1"/>
          </p:cNvSpPr>
          <p:nvPr>
            <p:ph type="sldNum" sz="quarter" idx="12"/>
          </p:nvPr>
        </p:nvSpPr>
        <p:spPr/>
        <p:txBody>
          <a:bodyPr/>
          <a:lstStyle/>
          <a:p>
            <a:pPr rtl="0"/>
            <a:fld id="{3A98EE3D-8CD1-4C3F-BD1C-C98C9596463C}" type="slidenum">
              <a:rPr lang="en-US" smtClean="0"/>
              <a:t>59</a:t>
            </a:fld>
            <a:endParaRPr lang="en-US" dirty="0"/>
          </a:p>
        </p:txBody>
      </p:sp>
      <p:sp>
        <p:nvSpPr>
          <p:cNvPr id="3" name="Місце для вмісту 2">
            <a:extLst>
              <a:ext uri="{FF2B5EF4-FFF2-40B4-BE49-F238E27FC236}">
                <a16:creationId xmlns:a16="http://schemas.microsoft.com/office/drawing/2014/main" id="{3485D740-DFFB-8247-1A06-741AFB1E4D5D}"/>
              </a:ext>
            </a:extLst>
          </p:cNvPr>
          <p:cNvSpPr>
            <a:spLocks noGrp="1"/>
          </p:cNvSpPr>
          <p:nvPr>
            <p:ph sz="half" idx="4294967295"/>
          </p:nvPr>
        </p:nvSpPr>
        <p:spPr>
          <a:xfrm>
            <a:off x="1059601" y="95134"/>
            <a:ext cx="4640263" cy="3749675"/>
          </a:xfrm>
        </p:spPr>
        <p:txBody>
          <a:bodyPr>
            <a:normAutofit/>
          </a:bodyPr>
          <a:lstStyle/>
          <a:p>
            <a:pPr marL="0" indent="0" algn="just">
              <a:lnSpc>
                <a:spcPct val="90000"/>
              </a:lnSpc>
              <a:buNone/>
            </a:pPr>
            <a:r>
              <a:rPr lang="en-US" altLang="ru-RU" sz="2000" b="1" dirty="0">
                <a:solidFill>
                  <a:srgbClr val="0000FF"/>
                </a:solidFill>
              </a:rPr>
              <a:t>Thomson Reuters</a:t>
            </a:r>
            <a:r>
              <a:rPr lang="uk-UA" altLang="ru-RU" sz="2000" b="1" dirty="0"/>
              <a:t> - найпотужніша інформаційна компанія, що контролює 40% світового інформаційного ринку. </a:t>
            </a:r>
          </a:p>
          <a:p>
            <a:pPr marL="495300" indent="-495300" algn="just">
              <a:lnSpc>
                <a:spcPct val="90000"/>
              </a:lnSpc>
              <a:buFont typeface="Wingdings" panose="05000000000000000000" pitchFamily="2" charset="2"/>
              <a:buNone/>
            </a:pPr>
            <a:r>
              <a:rPr lang="uk-UA" altLang="ru-RU" sz="2000" b="1" dirty="0" err="1">
                <a:solidFill>
                  <a:srgbClr val="0000FF"/>
                </a:solidFill>
              </a:rPr>
              <a:t>Thomson</a:t>
            </a:r>
            <a:r>
              <a:rPr lang="uk-UA" altLang="ru-RU" sz="2000" b="1" dirty="0">
                <a:solidFill>
                  <a:srgbClr val="0000FF"/>
                </a:solidFill>
              </a:rPr>
              <a:t> </a:t>
            </a:r>
            <a:r>
              <a:rPr lang="uk-UA" altLang="ru-RU" sz="2000" b="1" dirty="0" err="1">
                <a:solidFill>
                  <a:srgbClr val="0000FF"/>
                </a:solidFill>
              </a:rPr>
              <a:t>Reuters</a:t>
            </a:r>
            <a:r>
              <a:rPr lang="uk-UA" altLang="ru-RU" sz="2000" b="1" dirty="0"/>
              <a:t> — </a:t>
            </a:r>
            <a:r>
              <a:rPr lang="uk-UA" altLang="ru-RU" sz="2000" b="1" dirty="0" err="1"/>
              <a:t>медіакомпанія</a:t>
            </a:r>
            <a:r>
              <a:rPr lang="uk-UA" altLang="ru-RU" sz="2000" b="1" dirty="0"/>
              <a:t>, утворена в результаті придбання </a:t>
            </a:r>
            <a:r>
              <a:rPr lang="uk-UA" altLang="ru-RU" sz="2000" b="1" dirty="0" err="1"/>
              <a:t>медіакорпорацією</a:t>
            </a:r>
            <a:r>
              <a:rPr lang="uk-UA" altLang="ru-RU" sz="2000" b="1" dirty="0"/>
              <a:t> </a:t>
            </a:r>
            <a:r>
              <a:rPr lang="uk-UA" altLang="ru-RU" sz="2000" b="1" dirty="0" err="1"/>
              <a:t>Thomson</a:t>
            </a:r>
            <a:r>
              <a:rPr lang="uk-UA" altLang="ru-RU" sz="2000" b="1" dirty="0"/>
              <a:t> у квітні 2008 року агенції Рейтер (</a:t>
            </a:r>
            <a:r>
              <a:rPr lang="uk-UA" altLang="ru-RU" sz="2000" b="1" dirty="0" err="1"/>
              <a:t>Reuters</a:t>
            </a:r>
            <a:r>
              <a:rPr lang="uk-UA" altLang="ru-RU" sz="2000" b="1" dirty="0"/>
              <a:t> </a:t>
            </a:r>
            <a:r>
              <a:rPr lang="uk-UA" altLang="ru-RU" sz="2000" b="1" dirty="0" err="1"/>
              <a:t>Group</a:t>
            </a:r>
            <a:r>
              <a:rPr lang="uk-UA" altLang="ru-RU" sz="2000" b="1" dirty="0"/>
              <a:t> </a:t>
            </a:r>
            <a:r>
              <a:rPr lang="uk-UA" altLang="ru-RU" sz="2000" b="1" dirty="0" err="1"/>
              <a:t>plc</a:t>
            </a:r>
            <a:r>
              <a:rPr lang="uk-UA" altLang="ru-RU" sz="2000" b="1" dirty="0"/>
              <a:t>). </a:t>
            </a:r>
          </a:p>
          <a:p>
            <a:pPr marL="495300" indent="-495300" algn="just">
              <a:lnSpc>
                <a:spcPct val="90000"/>
              </a:lnSpc>
              <a:buFont typeface="Wingdings" panose="05000000000000000000" pitchFamily="2" charset="2"/>
              <a:buNone/>
            </a:pPr>
            <a:r>
              <a:rPr lang="uk-UA" altLang="ru-RU" sz="2000" b="1" dirty="0"/>
              <a:t>Докладна інформація про компанію представлена на сайті </a:t>
            </a:r>
            <a:r>
              <a:rPr lang="uk-UA" altLang="ru-RU" sz="2000" b="1" dirty="0">
                <a:solidFill>
                  <a:srgbClr val="0000FF"/>
                </a:solidFill>
              </a:rPr>
              <a:t>http://thomsonreuters.com/ </a:t>
            </a:r>
          </a:p>
          <a:p>
            <a:endParaRPr lang="uk-UA" dirty="0"/>
          </a:p>
        </p:txBody>
      </p:sp>
      <p:sp>
        <p:nvSpPr>
          <p:cNvPr id="4" name="Місце для вмісту 3">
            <a:extLst>
              <a:ext uri="{FF2B5EF4-FFF2-40B4-BE49-F238E27FC236}">
                <a16:creationId xmlns:a16="http://schemas.microsoft.com/office/drawing/2014/main" id="{0916A831-A1DA-4ABC-C221-7C1DA25902C1}"/>
              </a:ext>
            </a:extLst>
          </p:cNvPr>
          <p:cNvSpPr>
            <a:spLocks noGrp="1"/>
          </p:cNvSpPr>
          <p:nvPr>
            <p:ph sz="half" idx="4294967295"/>
          </p:nvPr>
        </p:nvSpPr>
        <p:spPr>
          <a:xfrm>
            <a:off x="6951663" y="349250"/>
            <a:ext cx="5240337" cy="3748088"/>
          </a:xfrm>
        </p:spPr>
        <p:txBody>
          <a:bodyPr>
            <a:normAutofit/>
          </a:bodyPr>
          <a:lstStyle/>
          <a:p>
            <a:pPr marL="0" indent="0">
              <a:buNone/>
            </a:pPr>
            <a:r>
              <a:rPr lang="uk-UA" altLang="ru-RU" sz="2000" b="1" dirty="0" err="1">
                <a:solidFill>
                  <a:srgbClr val="000099"/>
                </a:solidFill>
              </a:rPr>
              <a:t>Bloomberg</a:t>
            </a:r>
            <a:r>
              <a:rPr lang="uk-UA" altLang="ru-RU" sz="2000" b="1" dirty="0"/>
              <a:t> </a:t>
            </a:r>
          </a:p>
          <a:p>
            <a:pPr marL="0" indent="0">
              <a:buNone/>
            </a:pPr>
            <a:r>
              <a:rPr lang="uk-UA" altLang="ru-RU" sz="2000" b="1" dirty="0"/>
              <a:t>Контролює 16% ринку і продовжує розширюватися. </a:t>
            </a:r>
            <a:r>
              <a:rPr lang="uk-UA" altLang="ru-RU" sz="2000" b="1" dirty="0" err="1"/>
              <a:t>Bloomberg</a:t>
            </a:r>
            <a:r>
              <a:rPr lang="uk-UA" altLang="ru-RU" sz="2000" b="1" dirty="0"/>
              <a:t> дозволяє працювати на валютному </a:t>
            </a:r>
            <a:r>
              <a:rPr lang="uk-UA" altLang="ru-RU" sz="2000" b="1" dirty="0" err="1"/>
              <a:t>спот</a:t>
            </a:r>
            <a:r>
              <a:rPr lang="uk-UA" altLang="ru-RU" sz="2000" b="1" dirty="0"/>
              <a:t>-ринку і надає непогані програмні засоби для технічного аналізу. Огляди й аналіз світових валютних ринків агентства </a:t>
            </a:r>
            <a:r>
              <a:rPr lang="uk-UA" altLang="ru-RU" sz="2000" b="1" dirty="0" err="1"/>
              <a:t>Bloomberg</a:t>
            </a:r>
            <a:r>
              <a:rPr lang="uk-UA" altLang="ru-RU" sz="2000" b="1" dirty="0"/>
              <a:t> можна знайти на його сайті </a:t>
            </a:r>
            <a:r>
              <a:rPr lang="uk-UA" altLang="ru-RU" sz="2000" b="1" dirty="0">
                <a:hlinkClick r:id="rId2"/>
              </a:rPr>
              <a:t>www.bloomberg.com</a:t>
            </a:r>
            <a:r>
              <a:rPr lang="uk-UA" altLang="ru-RU" sz="2000" b="1" dirty="0"/>
              <a:t>.</a:t>
            </a:r>
          </a:p>
          <a:p>
            <a:endParaRPr lang="uk-UA" dirty="0"/>
          </a:p>
        </p:txBody>
      </p:sp>
      <p:sp>
        <p:nvSpPr>
          <p:cNvPr id="6" name="Місце для вмісту 3">
            <a:extLst>
              <a:ext uri="{FF2B5EF4-FFF2-40B4-BE49-F238E27FC236}">
                <a16:creationId xmlns:a16="http://schemas.microsoft.com/office/drawing/2014/main" id="{A514A238-DE6C-4EB2-E81D-D9A3CB755CB4}"/>
              </a:ext>
            </a:extLst>
          </p:cNvPr>
          <p:cNvSpPr txBox="1">
            <a:spLocks/>
          </p:cNvSpPr>
          <p:nvPr/>
        </p:nvSpPr>
        <p:spPr>
          <a:xfrm>
            <a:off x="1219200" y="4455025"/>
            <a:ext cx="10315074" cy="1849522"/>
          </a:xfrm>
          <a:prstGeom prst="rect">
            <a:avLst/>
          </a:prstGeom>
        </p:spPr>
        <p:txBody>
          <a:bodyPr vert="horz" lIns="0" tIns="45720" rIns="0" bIns="45720" rtlCol="0">
            <a:normAutofit/>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Calibri" panose="020F0502020204030204" pitchFamily="34" charset="0"/>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Calibri" panose="020F0502020204030204" pitchFamily="34" charset="0"/>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Calibri" panose="020F0502020204030204" pitchFamily="34" charset="0"/>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Calibri" panose="020F0502020204030204" pitchFamily="34" charset="0"/>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Calibri" panose="020F0502020204030204"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endParaRPr lang="uk-UA" dirty="0"/>
          </a:p>
        </p:txBody>
      </p:sp>
      <p:sp>
        <p:nvSpPr>
          <p:cNvPr id="7" name="Місце для вмісту 3">
            <a:extLst>
              <a:ext uri="{FF2B5EF4-FFF2-40B4-BE49-F238E27FC236}">
                <a16:creationId xmlns:a16="http://schemas.microsoft.com/office/drawing/2014/main" id="{FCDCC1B9-521C-1E26-CA9F-1483DCC56FC3}"/>
              </a:ext>
            </a:extLst>
          </p:cNvPr>
          <p:cNvSpPr txBox="1">
            <a:spLocks/>
          </p:cNvSpPr>
          <p:nvPr/>
        </p:nvSpPr>
        <p:spPr>
          <a:xfrm>
            <a:off x="1351547" y="4304847"/>
            <a:ext cx="10050380" cy="1849523"/>
          </a:xfrm>
          <a:prstGeom prst="rect">
            <a:avLst/>
          </a:prstGeom>
        </p:spPr>
        <p:txBody>
          <a:bodyPr vert="horz" lIns="0" tIns="45720" rIns="0" bIns="45720" rtlCol="0">
            <a:normAutofit/>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Calibri" panose="020F0502020204030204" pitchFamily="34" charset="0"/>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Calibri" panose="020F0502020204030204" pitchFamily="34" charset="0"/>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Calibri" panose="020F0502020204030204" pitchFamily="34" charset="0"/>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Calibri" panose="020F0502020204030204" pitchFamily="34" charset="0"/>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Calibri" panose="020F0502020204030204"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uk-UA" altLang="ru-RU" sz="2000" b="1" dirty="0" err="1">
                <a:solidFill>
                  <a:srgbClr val="000099"/>
                </a:solidFill>
              </a:rPr>
              <a:t>Tenfore</a:t>
            </a:r>
            <a:r>
              <a:rPr lang="uk-UA" altLang="ru-RU" sz="2000" b="1" dirty="0"/>
              <a:t> була створена у 70-х роках і являє собою глобальну супутникову інформаційну систему. Її відрізняє простота використання і низькі витрати на монтаж й експлуатацію. Програмне забезпечення працює під Windows. Додатково поставляються система поглибленого технічного аналізу і програма для проведення багатомірного кореляційного аналізу.</a:t>
            </a:r>
            <a:endParaRPr lang="ru-RU" altLang="ru-RU" sz="2000" b="1" dirty="0"/>
          </a:p>
          <a:p>
            <a:endParaRPr lang="uk-UA" dirty="0"/>
          </a:p>
        </p:txBody>
      </p:sp>
    </p:spTree>
    <p:extLst>
      <p:ext uri="{BB962C8B-B14F-4D97-AF65-F5344CB8AC3E}">
        <p14:creationId xmlns:p14="http://schemas.microsoft.com/office/powerpoint/2010/main" val="11570388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2E292D60-E751-F347-7310-2637676B922F}"/>
              </a:ext>
            </a:extLst>
          </p:cNvPr>
          <p:cNvSpPr>
            <a:spLocks noGrp="1" noChangeArrowheads="1"/>
          </p:cNvSpPr>
          <p:nvPr>
            <p:ph type="body" idx="1"/>
          </p:nvPr>
        </p:nvSpPr>
        <p:spPr/>
        <p:txBody>
          <a:bodyPr/>
          <a:lstStyle/>
          <a:p>
            <a:pPr marL="609600" indent="-609600" algn="ctr">
              <a:buNone/>
            </a:pPr>
            <a:r>
              <a:rPr lang="uk-UA" altLang="ru-RU" b="1">
                <a:solidFill>
                  <a:srgbClr val="13110F"/>
                </a:solidFill>
                <a:cs typeface="Times New Roman" panose="02020603050405020304" pitchFamily="18" charset="0"/>
              </a:rPr>
              <a:t> </a:t>
            </a:r>
            <a:endParaRPr lang="ru-RU" altLang="ru-RU" sz="2100">
              <a:solidFill>
                <a:srgbClr val="13110F"/>
              </a:solidFill>
            </a:endParaRPr>
          </a:p>
        </p:txBody>
      </p:sp>
      <p:sp>
        <p:nvSpPr>
          <p:cNvPr id="9219" name="Rectangle 6">
            <a:extLst>
              <a:ext uri="{FF2B5EF4-FFF2-40B4-BE49-F238E27FC236}">
                <a16:creationId xmlns:a16="http://schemas.microsoft.com/office/drawing/2014/main" id="{9AD1E42E-9C77-37C5-98B2-F903FAF84F82}"/>
              </a:ext>
            </a:extLst>
          </p:cNvPr>
          <p:cNvSpPr>
            <a:spLocks noChangeArrowheads="1"/>
          </p:cNvSpPr>
          <p:nvPr/>
        </p:nvSpPr>
        <p:spPr bwMode="auto">
          <a:xfrm>
            <a:off x="1524000" y="180332"/>
            <a:ext cx="9144000" cy="461665"/>
          </a:xfrm>
          <a:prstGeom prst="rect">
            <a:avLst/>
          </a:prstGeom>
          <a:noFill/>
          <a:ln>
            <a:noFill/>
          </a:ln>
          <a:effectLst/>
        </p:spPr>
        <p:txBody>
          <a:bodyPr wrap="square" anchor="ctr">
            <a:spAutoFit/>
          </a:bodyP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ctr" eaLnBrk="1" hangingPunct="1"/>
            <a:r>
              <a:rPr lang="uk-UA" altLang="ru-RU" b="1" dirty="0">
                <a:latin typeface="Times New Roman" panose="02020603050405020304" pitchFamily="18" charset="0"/>
                <a:cs typeface="Times New Roman" panose="02020603050405020304" pitchFamily="18" charset="0"/>
              </a:rPr>
              <a:t>Основні елементи </a:t>
            </a:r>
            <a:r>
              <a:rPr lang="uk-UA" altLang="ru-RU" b="1" dirty="0">
                <a:solidFill>
                  <a:srgbClr val="000000"/>
                </a:solidFill>
                <a:latin typeface="Times New Roman" panose="02020603050405020304" pitchFamily="18" charset="0"/>
                <a:cs typeface="Times New Roman" panose="02020603050405020304" pitchFamily="18" charset="0"/>
              </a:rPr>
              <a:t>національної</a:t>
            </a:r>
            <a:r>
              <a:rPr lang="uk-UA" altLang="ru-RU" b="1" dirty="0">
                <a:latin typeface="Times New Roman" panose="02020603050405020304" pitchFamily="18" charset="0"/>
                <a:cs typeface="Times New Roman" panose="02020603050405020304" pitchFamily="18" charset="0"/>
              </a:rPr>
              <a:t> і </a:t>
            </a:r>
            <a:r>
              <a:rPr lang="uk-UA" altLang="ru-RU" b="1" dirty="0">
                <a:solidFill>
                  <a:srgbClr val="000000"/>
                </a:solidFill>
                <a:latin typeface="Times New Roman" panose="02020603050405020304" pitchFamily="18" charset="0"/>
                <a:cs typeface="Times New Roman" panose="02020603050405020304" pitchFamily="18" charset="0"/>
              </a:rPr>
              <a:t>світової</a:t>
            </a:r>
            <a:r>
              <a:rPr lang="uk-UA" altLang="ru-RU" b="1" dirty="0">
                <a:latin typeface="Times New Roman" panose="02020603050405020304" pitchFamily="18" charset="0"/>
                <a:cs typeface="Times New Roman" panose="02020603050405020304" pitchFamily="18" charset="0"/>
              </a:rPr>
              <a:t> валютних систем</a:t>
            </a:r>
            <a:endParaRPr lang="ru-RU" altLang="ru-RU" b="1" dirty="0">
              <a:latin typeface="Times New Roman" panose="02020603050405020304" pitchFamily="18" charset="0"/>
            </a:endParaRPr>
          </a:p>
        </p:txBody>
      </p:sp>
      <p:graphicFrame>
        <p:nvGraphicFramePr>
          <p:cNvPr id="60686" name="Group 270">
            <a:extLst>
              <a:ext uri="{FF2B5EF4-FFF2-40B4-BE49-F238E27FC236}">
                <a16:creationId xmlns:a16="http://schemas.microsoft.com/office/drawing/2014/main" id="{CBFB1F00-D47D-865A-2D78-A68DFEBD89FD}"/>
              </a:ext>
            </a:extLst>
          </p:cNvPr>
          <p:cNvGraphicFramePr>
            <a:graphicFrameLocks noGrp="1"/>
          </p:cNvGraphicFramePr>
          <p:nvPr>
            <p:extLst>
              <p:ext uri="{D42A27DB-BD31-4B8C-83A1-F6EECF244321}">
                <p14:modId xmlns:p14="http://schemas.microsoft.com/office/powerpoint/2010/main" val="2450145058"/>
              </p:ext>
            </p:extLst>
          </p:nvPr>
        </p:nvGraphicFramePr>
        <p:xfrm>
          <a:off x="1215851" y="760417"/>
          <a:ext cx="9939829" cy="5650286"/>
        </p:xfrm>
        <a:graphic>
          <a:graphicData uri="http://schemas.openxmlformats.org/drawingml/2006/table">
            <a:tbl>
              <a:tblPr/>
              <a:tblGrid>
                <a:gridCol w="521150">
                  <a:extLst>
                    <a:ext uri="{9D8B030D-6E8A-4147-A177-3AD203B41FA5}">
                      <a16:colId xmlns:a16="http://schemas.microsoft.com/office/drawing/2014/main" val="20000"/>
                    </a:ext>
                  </a:extLst>
                </a:gridCol>
                <a:gridCol w="4453942">
                  <a:extLst>
                    <a:ext uri="{9D8B030D-6E8A-4147-A177-3AD203B41FA5}">
                      <a16:colId xmlns:a16="http://schemas.microsoft.com/office/drawing/2014/main" val="20001"/>
                    </a:ext>
                  </a:extLst>
                </a:gridCol>
                <a:gridCol w="464203">
                  <a:extLst>
                    <a:ext uri="{9D8B030D-6E8A-4147-A177-3AD203B41FA5}">
                      <a16:colId xmlns:a16="http://schemas.microsoft.com/office/drawing/2014/main" val="20002"/>
                    </a:ext>
                  </a:extLst>
                </a:gridCol>
                <a:gridCol w="4500534">
                  <a:extLst>
                    <a:ext uri="{9D8B030D-6E8A-4147-A177-3AD203B41FA5}">
                      <a16:colId xmlns:a16="http://schemas.microsoft.com/office/drawing/2014/main" val="20003"/>
                    </a:ext>
                  </a:extLst>
                </a:gridCol>
              </a:tblGrid>
              <a:tr h="299947">
                <a:tc gridSpan="2">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ru-RU" sz="14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Національна валютна система</a:t>
                      </a:r>
                      <a:endParaRPr kumimoji="0" lang="ru-RU" altLang="ru-RU" sz="1400" b="1" i="0" u="none" strike="noStrike" cap="none" normalizeH="0" baseline="0">
                        <a:ln>
                          <a:noFill/>
                        </a:ln>
                        <a:solidFill>
                          <a:schemeClr val="tx1"/>
                        </a:solidFill>
                        <a:effectLst/>
                        <a:latin typeface="Uk_Caslon" charset="0"/>
                        <a:cs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97FBB8"/>
                    </a:solidFill>
                  </a:tcPr>
                </a:tc>
                <a:tc hMerge="1">
                  <a:txBody>
                    <a:bodyPr/>
                    <a:lstStyle/>
                    <a:p>
                      <a:endParaRPr lang="ru-RU"/>
                    </a:p>
                  </a:txBody>
                  <a:tcPr/>
                </a:tc>
                <a:tc gridSpan="2">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ru-RU" sz="14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Світова валютна система</a:t>
                      </a:r>
                      <a:endParaRPr kumimoji="0" lang="ru-RU" altLang="ru-RU" sz="1400" b="1" i="0" u="none" strike="noStrike" cap="none" normalizeH="0" baseline="0">
                        <a:ln>
                          <a:noFill/>
                        </a:ln>
                        <a:solidFill>
                          <a:schemeClr val="tx1"/>
                        </a:solidFill>
                        <a:effectLst/>
                        <a:latin typeface="Uk_Caslon" charset="0"/>
                        <a:cs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97FBB8"/>
                    </a:solidFill>
                  </a:tcPr>
                </a:tc>
                <a:tc hMerge="1">
                  <a:txBody>
                    <a:bodyPr/>
                    <a:lstStyle/>
                    <a:p>
                      <a:endParaRPr lang="ru-RU"/>
                    </a:p>
                  </a:txBody>
                  <a:tcPr/>
                </a:tc>
                <a:extLst>
                  <a:ext uri="{0D108BD9-81ED-4DB2-BD59-A6C34878D82A}">
                    <a16:rowId xmlns:a16="http://schemas.microsoft.com/office/drawing/2014/main" val="10000"/>
                  </a:ext>
                </a:extLst>
              </a:tr>
              <a:tr h="569890">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1</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DFDFDF"/>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Національна валюта</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1</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DFDFDF"/>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Резервні валюти, міжнародні рахункові одиниці</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69890">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2</a:t>
                      </a:r>
                      <a:endParaRPr kumimoji="0" lang="uk-UA" altLang="ru-RU" sz="1600" b="1" i="0" u="none" strike="noStrike" cap="none" normalizeH="0" baseline="0" dirty="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DFDFDF"/>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Ступінь конвертованості національної валюти</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2</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DFDFDF"/>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Умови взаємної конвертованості валют</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29941">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3</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DFDFDF"/>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Паритет національної валюти</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3</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DFDFDF"/>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Уніфікований режим валютних паритетів</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29941">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4</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DFDFDF"/>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Режим курсу національної валюти</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4</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DFDFDF"/>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Регламентація режимів валютних курсів</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69890">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5</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DFDFDF"/>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Міжнародна валютна ліквідність країни</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5</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DFDFDF"/>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Міждержавне регулювання міжнародної валютної ліквідності</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69890">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6</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DFDFDF"/>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Наявність або відсутність валютних обмежень</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6</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DFDFDF"/>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Міждержавне регулювання валютних обмежень</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620986">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7</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DFDFDF"/>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Міжнародні кредитні засоби обігу, регламентація правил їхнього використання</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7</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DFDFDF"/>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Уніфікація правил використання міжнародних кредитних засобів обігу</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569890">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8</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DFDFDF"/>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Регламентація міжнародних розрахунків країни</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8</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DFDFDF"/>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Уніфікація основних форм міжнародних розрахунків</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569890">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9</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DFDFDF"/>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Режим національного  валютного ринку і ринку золота </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9</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DFDFDF"/>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Режим світових валютних ринків і ринків золота</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569890">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10</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DFDFDF"/>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Національні інституції, що обслуговують і регулюють валютні відносини</a:t>
                      </a:r>
                      <a:endParaRPr kumimoji="0" lang="uk-UA" altLang="ru-RU" sz="1600" b="1" i="0" u="none" strike="noStrike" cap="none" normalizeH="0" baseline="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10</a:t>
                      </a:r>
                      <a:endParaRPr kumimoji="0" lang="uk-UA" altLang="ru-RU" sz="1600" b="1" i="0" u="none" strike="noStrike" cap="none" normalizeH="0" baseline="0" dirty="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DFDFDF"/>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Міжнародні організації, що здійснюють міждержавне валютне регулювання</a:t>
                      </a:r>
                      <a:endParaRPr kumimoji="0" lang="uk-UA" altLang="ru-RU" sz="1600" b="1" i="0" u="none" strike="noStrike" cap="none" normalizeH="0" baseline="0" dirty="0">
                        <a:ln>
                          <a:noFill/>
                        </a:ln>
                        <a:solidFill>
                          <a:schemeClr val="tx1"/>
                        </a:solidFill>
                        <a:effectLst/>
                        <a:latin typeface="Times New Roman" panose="02020603050405020304" pitchFamily="18" charset="0"/>
                      </a:endParaRPr>
                    </a:p>
                  </a:txBody>
                  <a:tcPr marT="45725" marB="4572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10"/>
                  </a:ext>
                </a:extLst>
              </a:tr>
            </a:tbl>
          </a:graphicData>
        </a:graphic>
      </p:graphicFrame>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AA448A7-FA8B-62F7-4373-C0038DE734A1}"/>
              </a:ext>
            </a:extLst>
          </p:cNvPr>
          <p:cNvSpPr>
            <a:spLocks noGrp="1"/>
          </p:cNvSpPr>
          <p:nvPr>
            <p:ph type="title"/>
          </p:nvPr>
        </p:nvSpPr>
        <p:spPr/>
        <p:txBody>
          <a:bodyPr>
            <a:normAutofit fontScale="90000"/>
          </a:bodyPr>
          <a:lstStyle/>
          <a:p>
            <a:r>
              <a:rPr lang="uk-UA" altLang="ru-RU" sz="4800" b="1" dirty="0">
                <a:solidFill>
                  <a:srgbClr val="0000FF"/>
                </a:solidFill>
              </a:rPr>
              <a:t>Найбільш потужні і впливові за своїми характеристиками біржі</a:t>
            </a:r>
            <a:r>
              <a:rPr lang="ru-RU" altLang="ru-RU" sz="4800" dirty="0">
                <a:solidFill>
                  <a:srgbClr val="0000FF"/>
                </a:solidFill>
              </a:rPr>
              <a:t> :</a:t>
            </a:r>
            <a:endParaRPr lang="uk-UA" dirty="0"/>
          </a:p>
        </p:txBody>
      </p:sp>
      <p:sp>
        <p:nvSpPr>
          <p:cNvPr id="3" name="Місце для вмісту 2">
            <a:extLst>
              <a:ext uri="{FF2B5EF4-FFF2-40B4-BE49-F238E27FC236}">
                <a16:creationId xmlns:a16="http://schemas.microsoft.com/office/drawing/2014/main" id="{7655128B-7C5F-2041-5B68-A67792F43596}"/>
              </a:ext>
            </a:extLst>
          </p:cNvPr>
          <p:cNvSpPr>
            <a:spLocks noGrp="1"/>
          </p:cNvSpPr>
          <p:nvPr>
            <p:ph idx="1"/>
          </p:nvPr>
        </p:nvSpPr>
        <p:spPr>
          <a:xfrm>
            <a:off x="664308" y="2100387"/>
            <a:ext cx="10608603" cy="3917460"/>
          </a:xfrm>
        </p:spPr>
        <p:txBody>
          <a:bodyPr>
            <a:normAutofit fontScale="77500" lnSpcReduction="20000"/>
          </a:bodyPr>
          <a:lstStyle/>
          <a:p>
            <a:pPr algn="just">
              <a:lnSpc>
                <a:spcPct val="120000"/>
              </a:lnSpc>
              <a:buFont typeface="Wingdings" panose="05000000000000000000" pitchFamily="2" charset="2"/>
              <a:buChar char="q"/>
            </a:pPr>
            <a:r>
              <a:rPr lang="uk-UA" altLang="ru-RU" sz="2000" b="1" dirty="0"/>
              <a:t>Лондонська міжнародна біржа фінансових ф’ючерсів (</a:t>
            </a:r>
            <a:r>
              <a:rPr lang="en-US" altLang="ru-RU" sz="2000" b="1" dirty="0">
                <a:solidFill>
                  <a:srgbClr val="0000FF"/>
                </a:solidFill>
              </a:rPr>
              <a:t>London International Financial Futures Exchange — LIFFE</a:t>
            </a:r>
            <a:r>
              <a:rPr lang="uk-UA" altLang="ru-RU" sz="2000" b="1" dirty="0">
                <a:solidFill>
                  <a:srgbClr val="0000FF"/>
                </a:solidFill>
              </a:rPr>
              <a:t>);</a:t>
            </a:r>
          </a:p>
          <a:p>
            <a:pPr algn="just">
              <a:lnSpc>
                <a:spcPct val="120000"/>
              </a:lnSpc>
              <a:buFont typeface="Wingdings" panose="05000000000000000000" pitchFamily="2" charset="2"/>
              <a:buChar char="q"/>
            </a:pPr>
            <a:r>
              <a:rPr lang="uk-UA" altLang="ru-RU" sz="2000" b="1" dirty="0" err="1"/>
              <a:t>Чикагська</a:t>
            </a:r>
            <a:r>
              <a:rPr lang="uk-UA" altLang="ru-RU" sz="2000" b="1" dirty="0"/>
              <a:t> товарна біржа (</a:t>
            </a:r>
            <a:r>
              <a:rPr lang="en-US" altLang="ru-RU" sz="2000" b="1" dirty="0">
                <a:solidFill>
                  <a:srgbClr val="0000FF"/>
                </a:solidFill>
              </a:rPr>
              <a:t>Chicago Mercantile Exchange – CME</a:t>
            </a:r>
            <a:r>
              <a:rPr lang="uk-UA" altLang="ru-RU" sz="2000" b="1" dirty="0">
                <a:solidFill>
                  <a:srgbClr val="0000FF"/>
                </a:solidFill>
              </a:rPr>
              <a:t>);</a:t>
            </a:r>
          </a:p>
          <a:p>
            <a:pPr algn="just">
              <a:lnSpc>
                <a:spcPct val="120000"/>
              </a:lnSpc>
              <a:buFont typeface="Wingdings" panose="05000000000000000000" pitchFamily="2" charset="2"/>
              <a:buChar char="q"/>
            </a:pPr>
            <a:r>
              <a:rPr lang="uk-UA" altLang="ru-RU" sz="2000" b="1" dirty="0"/>
              <a:t>Філадельфійська товарна біржа (</a:t>
            </a:r>
            <a:r>
              <a:rPr lang="en-US" altLang="ru-RU" sz="2000" b="1" dirty="0">
                <a:solidFill>
                  <a:srgbClr val="0000FF"/>
                </a:solidFill>
              </a:rPr>
              <a:t>Philadelphia Board of Trade – PBOT</a:t>
            </a:r>
            <a:r>
              <a:rPr lang="uk-UA" altLang="ru-RU" sz="2000" b="1" dirty="0">
                <a:solidFill>
                  <a:srgbClr val="0000FF"/>
                </a:solidFill>
              </a:rPr>
              <a:t>);</a:t>
            </a:r>
            <a:endParaRPr lang="uk-UA" altLang="ru-RU" sz="2000" b="1" dirty="0"/>
          </a:p>
          <a:p>
            <a:pPr algn="just">
              <a:lnSpc>
                <a:spcPct val="120000"/>
              </a:lnSpc>
              <a:buFont typeface="Wingdings" panose="05000000000000000000" pitchFamily="2" charset="2"/>
              <a:buChar char="q"/>
            </a:pPr>
            <a:r>
              <a:rPr lang="uk-UA" altLang="ru-RU" sz="2000" b="1" dirty="0"/>
              <a:t>Швейцарська біржа фінансових ф`ючерсів та опціонів (</a:t>
            </a:r>
            <a:r>
              <a:rPr lang="en-US" altLang="ru-RU" sz="2000" b="1" dirty="0">
                <a:solidFill>
                  <a:srgbClr val="0000FF"/>
                </a:solidFill>
              </a:rPr>
              <a:t>Swiss Options and Financial Futures Exchange – SOFFEX</a:t>
            </a:r>
            <a:r>
              <a:rPr lang="uk-UA" altLang="ru-RU" sz="2000" b="1" dirty="0"/>
              <a:t>).</a:t>
            </a:r>
          </a:p>
          <a:p>
            <a:pPr algn="just">
              <a:lnSpc>
                <a:spcPct val="120000"/>
              </a:lnSpc>
              <a:buFont typeface="Wingdings" panose="05000000000000000000" pitchFamily="2" charset="2"/>
              <a:buChar char="q"/>
            </a:pPr>
            <a:r>
              <a:rPr lang="uk-UA" altLang="ru-RU" sz="2000" b="1" dirty="0"/>
              <a:t>Європейська опціонна біржа в Амстердамі (</a:t>
            </a:r>
            <a:r>
              <a:rPr lang="en-US" altLang="ru-RU" sz="2000" b="1" dirty="0">
                <a:solidFill>
                  <a:srgbClr val="0000FF"/>
                </a:solidFill>
              </a:rPr>
              <a:t>European Options Exchange — ЕОЕ</a:t>
            </a:r>
            <a:r>
              <a:rPr lang="uk-UA" altLang="ru-RU" sz="2000" b="1" dirty="0"/>
              <a:t>);</a:t>
            </a:r>
          </a:p>
          <a:p>
            <a:pPr algn="just">
              <a:lnSpc>
                <a:spcPct val="120000"/>
              </a:lnSpc>
              <a:buFont typeface="Wingdings" panose="05000000000000000000" pitchFamily="2" charset="2"/>
              <a:buChar char="q"/>
            </a:pPr>
            <a:r>
              <a:rPr lang="uk-UA" altLang="ru-RU" sz="2000" b="1" dirty="0"/>
              <a:t>Німецька строкова біржа у Франкфурті (</a:t>
            </a:r>
            <a:r>
              <a:rPr lang="en-US" altLang="ru-RU" sz="2000" b="1" dirty="0">
                <a:solidFill>
                  <a:srgbClr val="0000FF"/>
                </a:solidFill>
              </a:rPr>
              <a:t>Deutsche </a:t>
            </a:r>
            <a:r>
              <a:rPr lang="en-US" altLang="ru-RU" sz="2000" b="1" dirty="0" err="1">
                <a:solidFill>
                  <a:srgbClr val="0000FF"/>
                </a:solidFill>
              </a:rPr>
              <a:t>Terminboerse</a:t>
            </a:r>
            <a:r>
              <a:rPr lang="en-US" altLang="ru-RU" sz="2000" b="1" dirty="0">
                <a:solidFill>
                  <a:srgbClr val="0000FF"/>
                </a:solidFill>
              </a:rPr>
              <a:t> — DTB</a:t>
            </a:r>
            <a:r>
              <a:rPr lang="uk-UA" altLang="ru-RU" sz="2000" b="1" dirty="0"/>
              <a:t>);</a:t>
            </a:r>
          </a:p>
          <a:p>
            <a:pPr algn="just">
              <a:lnSpc>
                <a:spcPct val="120000"/>
              </a:lnSpc>
              <a:buFont typeface="Wingdings" panose="05000000000000000000" pitchFamily="2" charset="2"/>
              <a:buChar char="q"/>
            </a:pPr>
            <a:r>
              <a:rPr lang="uk-UA" altLang="ru-RU" sz="2000" b="1" dirty="0"/>
              <a:t>Міжнародна грошова біржа у Сінгапуру (</a:t>
            </a:r>
            <a:r>
              <a:rPr lang="en-US" altLang="ru-RU" sz="2000" b="1" dirty="0">
                <a:solidFill>
                  <a:srgbClr val="0000FF"/>
                </a:solidFill>
              </a:rPr>
              <a:t>Singapore International Monetary Exchange – SIMEX</a:t>
            </a:r>
            <a:r>
              <a:rPr lang="uk-UA" altLang="ru-RU" sz="2000" b="1" dirty="0"/>
              <a:t>);</a:t>
            </a:r>
          </a:p>
          <a:p>
            <a:pPr algn="just">
              <a:lnSpc>
                <a:spcPct val="120000"/>
              </a:lnSpc>
              <a:buFont typeface="Wingdings" panose="05000000000000000000" pitchFamily="2" charset="2"/>
              <a:buChar char="q"/>
            </a:pPr>
            <a:r>
              <a:rPr lang="uk-UA" altLang="ru-RU" sz="2000" b="1" dirty="0"/>
              <a:t>Біржа строкової торгівлі у Сіднеї (</a:t>
            </a:r>
            <a:r>
              <a:rPr lang="en-US" altLang="ru-RU" sz="2000" b="1" dirty="0">
                <a:solidFill>
                  <a:srgbClr val="0000FF"/>
                </a:solidFill>
              </a:rPr>
              <a:t>Sydney Futures Exchange — SFE); </a:t>
            </a:r>
          </a:p>
          <a:p>
            <a:pPr algn="just">
              <a:lnSpc>
                <a:spcPct val="120000"/>
              </a:lnSpc>
              <a:buFont typeface="Wingdings" panose="05000000000000000000" pitchFamily="2" charset="2"/>
              <a:buChar char="q"/>
            </a:pPr>
            <a:r>
              <a:rPr lang="uk-UA" altLang="ru-RU" sz="2000" b="1" dirty="0"/>
              <a:t>Австрійська строкова опціонна біржа у Відні (</a:t>
            </a:r>
            <a:r>
              <a:rPr lang="en-US" altLang="ru-RU" sz="2000" b="1" dirty="0" err="1">
                <a:solidFill>
                  <a:srgbClr val="0000FF"/>
                </a:solidFill>
              </a:rPr>
              <a:t>Oesterreichische</a:t>
            </a:r>
            <a:r>
              <a:rPr lang="en-US" altLang="ru-RU" sz="2000" b="1" dirty="0">
                <a:solidFill>
                  <a:srgbClr val="0000FF"/>
                </a:solidFill>
              </a:rPr>
              <a:t> Termin </a:t>
            </a:r>
            <a:r>
              <a:rPr lang="en-US" altLang="ru-RU" sz="2000" b="1" dirty="0" err="1">
                <a:solidFill>
                  <a:srgbClr val="0000FF"/>
                </a:solidFill>
              </a:rPr>
              <a:t>Optionsboerse</a:t>
            </a:r>
            <a:r>
              <a:rPr lang="en-US" altLang="ru-RU" sz="2000" b="1" dirty="0">
                <a:solidFill>
                  <a:srgbClr val="0000FF"/>
                </a:solidFill>
              </a:rPr>
              <a:t> — </a:t>
            </a:r>
            <a:r>
              <a:rPr lang="en-US" altLang="ru-RU" sz="2000" b="1" dirty="0" err="1">
                <a:solidFill>
                  <a:srgbClr val="0000FF"/>
                </a:solidFill>
              </a:rPr>
              <a:t>ОеТОВ</a:t>
            </a:r>
            <a:r>
              <a:rPr lang="uk-UA" altLang="ru-RU" sz="2000" b="1" dirty="0"/>
              <a:t>).</a:t>
            </a:r>
            <a:endParaRPr lang="ru-RU" altLang="ru-RU" sz="2000" b="1" dirty="0"/>
          </a:p>
          <a:p>
            <a:pPr marL="0" indent="630238" algn="just">
              <a:lnSpc>
                <a:spcPct val="80000"/>
              </a:lnSpc>
            </a:pPr>
            <a:endParaRPr lang="uk-UA" altLang="ru-RU" sz="2000" b="1" dirty="0"/>
          </a:p>
          <a:p>
            <a:endParaRPr lang="uk-UA" dirty="0"/>
          </a:p>
        </p:txBody>
      </p:sp>
      <p:sp>
        <p:nvSpPr>
          <p:cNvPr id="4" name="Місце для номера слайда 3">
            <a:extLst>
              <a:ext uri="{FF2B5EF4-FFF2-40B4-BE49-F238E27FC236}">
                <a16:creationId xmlns:a16="http://schemas.microsoft.com/office/drawing/2014/main" id="{BF6DEA27-C551-C4EB-2924-F541BEACF5E7}"/>
              </a:ext>
            </a:extLst>
          </p:cNvPr>
          <p:cNvSpPr>
            <a:spLocks noGrp="1"/>
          </p:cNvSpPr>
          <p:nvPr>
            <p:ph type="sldNum" sz="quarter" idx="12"/>
          </p:nvPr>
        </p:nvSpPr>
        <p:spPr/>
        <p:txBody>
          <a:bodyPr/>
          <a:lstStyle/>
          <a:p>
            <a:pPr rtl="0"/>
            <a:fld id="{3A98EE3D-8CD1-4C3F-BD1C-C98C9596463C}" type="slidenum">
              <a:rPr lang="en-US" smtClean="0"/>
              <a:t>60</a:t>
            </a:fld>
            <a:endParaRPr lang="en-US" dirty="0"/>
          </a:p>
        </p:txBody>
      </p:sp>
    </p:spTree>
    <p:extLst>
      <p:ext uri="{BB962C8B-B14F-4D97-AF65-F5344CB8AC3E}">
        <p14:creationId xmlns:p14="http://schemas.microsoft.com/office/powerpoint/2010/main" val="186682207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4FDAEE-98AE-D93C-18B9-818551E17680}"/>
              </a:ext>
            </a:extLst>
          </p:cNvPr>
          <p:cNvSpPr>
            <a:spLocks noGrp="1"/>
          </p:cNvSpPr>
          <p:nvPr>
            <p:ph type="title"/>
          </p:nvPr>
        </p:nvSpPr>
        <p:spPr/>
        <p:txBody>
          <a:bodyPr/>
          <a:lstStyle/>
          <a:p>
            <a:r>
              <a:rPr lang="uk-UA" dirty="0"/>
              <a:t>Дякую за увагу!</a:t>
            </a:r>
          </a:p>
        </p:txBody>
      </p:sp>
      <p:sp>
        <p:nvSpPr>
          <p:cNvPr id="3" name="Місце для тексту 2">
            <a:extLst>
              <a:ext uri="{FF2B5EF4-FFF2-40B4-BE49-F238E27FC236}">
                <a16:creationId xmlns:a16="http://schemas.microsoft.com/office/drawing/2014/main" id="{1FBB43FB-BE2C-782A-5B81-BC4AC069963B}"/>
              </a:ext>
            </a:extLst>
          </p:cNvPr>
          <p:cNvSpPr>
            <a:spLocks noGrp="1"/>
          </p:cNvSpPr>
          <p:nvPr>
            <p:ph type="body" idx="1"/>
          </p:nvPr>
        </p:nvSpPr>
        <p:spPr/>
        <p:txBody>
          <a:bodyPr/>
          <a:lstStyle/>
          <a:p>
            <a:endParaRPr lang="uk-UA"/>
          </a:p>
        </p:txBody>
      </p:sp>
      <p:sp>
        <p:nvSpPr>
          <p:cNvPr id="4" name="Місце для номера слайда 3">
            <a:extLst>
              <a:ext uri="{FF2B5EF4-FFF2-40B4-BE49-F238E27FC236}">
                <a16:creationId xmlns:a16="http://schemas.microsoft.com/office/drawing/2014/main" id="{A707E64C-E581-C1DC-9AA8-C2B64A7B824F}"/>
              </a:ext>
            </a:extLst>
          </p:cNvPr>
          <p:cNvSpPr>
            <a:spLocks noGrp="1"/>
          </p:cNvSpPr>
          <p:nvPr>
            <p:ph type="sldNum" sz="quarter" idx="12"/>
          </p:nvPr>
        </p:nvSpPr>
        <p:spPr/>
        <p:txBody>
          <a:bodyPr/>
          <a:lstStyle/>
          <a:p>
            <a:pPr rtl="0"/>
            <a:fld id="{3A98EE3D-8CD1-4C3F-BD1C-C98C9596463C}" type="slidenum">
              <a:rPr lang="en-US" smtClean="0"/>
              <a:t>61</a:t>
            </a:fld>
            <a:endParaRPr lang="en-US" dirty="0"/>
          </a:p>
        </p:txBody>
      </p:sp>
    </p:spTree>
    <p:extLst>
      <p:ext uri="{BB962C8B-B14F-4D97-AF65-F5344CB8AC3E}">
        <p14:creationId xmlns:p14="http://schemas.microsoft.com/office/powerpoint/2010/main" val="1382344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0BA4630F-DDDC-3524-FA33-CEF2DD7A57F1}"/>
              </a:ext>
            </a:extLst>
          </p:cNvPr>
          <p:cNvSpPr>
            <a:spLocks noGrp="1" noChangeArrowheads="1"/>
          </p:cNvSpPr>
          <p:nvPr>
            <p:ph type="title"/>
          </p:nvPr>
        </p:nvSpPr>
        <p:spPr>
          <a:xfrm>
            <a:off x="1097280" y="286603"/>
            <a:ext cx="10058400" cy="1450757"/>
          </a:xfrm>
        </p:spPr>
        <p:txBody>
          <a:bodyPr anchor="b">
            <a:normAutofit/>
          </a:bodyPr>
          <a:lstStyle/>
          <a:p>
            <a:pPr eaLnBrk="1" hangingPunct="1"/>
            <a:r>
              <a:rPr lang="uk-UA" altLang="ru-RU" b="1"/>
              <a:t>Валюта (</a:t>
            </a:r>
            <a:r>
              <a:rPr lang="en-US" altLang="ru-RU" b="1"/>
              <a:t>currency</a:t>
            </a:r>
            <a:r>
              <a:rPr lang="uk-UA" altLang="ru-RU" b="1"/>
              <a:t>)</a:t>
            </a:r>
          </a:p>
        </p:txBody>
      </p:sp>
      <p:sp>
        <p:nvSpPr>
          <p:cNvPr id="10253" name="Slide Number Placeholder 3">
            <a:extLst>
              <a:ext uri="{FF2B5EF4-FFF2-40B4-BE49-F238E27FC236}">
                <a16:creationId xmlns:a16="http://schemas.microsoft.com/office/drawing/2014/main" id="{BB8FE9CC-A62B-2D98-0EEF-72657F98B4C9}"/>
              </a:ext>
            </a:extLst>
          </p:cNvPr>
          <p:cNvSpPr>
            <a:spLocks noGrp="1"/>
          </p:cNvSpPr>
          <p:nvPr>
            <p:ph type="sldNum" sz="quarter" idx="12"/>
          </p:nvPr>
        </p:nvSpPr>
        <p:spPr>
          <a:xfrm>
            <a:off x="10993582" y="6446838"/>
            <a:ext cx="780010" cy="365125"/>
          </a:xfrm>
        </p:spPr>
        <p:txBody>
          <a:bodyPr/>
          <a:lstStyle/>
          <a:p>
            <a:pPr rtl="0">
              <a:spcAft>
                <a:spcPts val="600"/>
              </a:spcAft>
            </a:pPr>
            <a:fld id="{3A98EE3D-8CD1-4C3F-BD1C-C98C9596463C}" type="slidenum">
              <a:rPr lang="en-US" smtClean="0"/>
              <a:pPr rtl="0">
                <a:spcAft>
                  <a:spcPts val="600"/>
                </a:spcAft>
              </a:pPr>
              <a:t>7</a:t>
            </a:fld>
            <a:endParaRPr lang="en-US"/>
          </a:p>
        </p:txBody>
      </p:sp>
      <p:graphicFrame>
        <p:nvGraphicFramePr>
          <p:cNvPr id="10254" name="Rectangle 3">
            <a:extLst>
              <a:ext uri="{FF2B5EF4-FFF2-40B4-BE49-F238E27FC236}">
                <a16:creationId xmlns:a16="http://schemas.microsoft.com/office/drawing/2014/main" id="{E0F7BAB2-64FA-DEA3-1489-3F8D0E15DFE1}"/>
              </a:ext>
            </a:extLst>
          </p:cNvPr>
          <p:cNvGraphicFramePr/>
          <p:nvPr>
            <p:extLst>
              <p:ext uri="{D42A27DB-BD31-4B8C-83A1-F6EECF244321}">
                <p14:modId xmlns:p14="http://schemas.microsoft.com/office/powerpoint/2010/main" val="482413917"/>
              </p:ext>
            </p:extLst>
          </p:nvPr>
        </p:nvGraphicFramePr>
        <p:xfrm>
          <a:off x="1097280" y="2108201"/>
          <a:ext cx="10058400" cy="37608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7E3F095-5626-D879-7793-7D29193EBAF2}"/>
              </a:ext>
            </a:extLst>
          </p:cNvPr>
          <p:cNvSpPr>
            <a:spLocks noGrp="1"/>
          </p:cNvSpPr>
          <p:nvPr>
            <p:ph type="title"/>
          </p:nvPr>
        </p:nvSpPr>
        <p:spPr/>
        <p:txBody>
          <a:bodyPr>
            <a:normAutofit fontScale="90000"/>
          </a:bodyPr>
          <a:lstStyle/>
          <a:p>
            <a:r>
              <a:rPr lang="uk-UA" altLang="ru-RU" sz="4800" b="1" dirty="0">
                <a:solidFill>
                  <a:schemeClr val="accent2"/>
                </a:solidFill>
              </a:rPr>
              <a:t>Поняття валютного курсу та чинники, що його визначають</a:t>
            </a:r>
            <a:endParaRPr lang="uk-UA" dirty="0"/>
          </a:p>
        </p:txBody>
      </p:sp>
      <p:sp>
        <p:nvSpPr>
          <p:cNvPr id="3" name="Місце для вмісту 2">
            <a:extLst>
              <a:ext uri="{FF2B5EF4-FFF2-40B4-BE49-F238E27FC236}">
                <a16:creationId xmlns:a16="http://schemas.microsoft.com/office/drawing/2014/main" id="{3DDC719E-013D-C172-1876-05738372DC61}"/>
              </a:ext>
            </a:extLst>
          </p:cNvPr>
          <p:cNvSpPr>
            <a:spLocks noGrp="1"/>
          </p:cNvSpPr>
          <p:nvPr>
            <p:ph idx="1"/>
          </p:nvPr>
        </p:nvSpPr>
        <p:spPr>
          <a:xfrm>
            <a:off x="770021" y="2108201"/>
            <a:ext cx="11003571" cy="3760891"/>
          </a:xfrm>
        </p:spPr>
        <p:txBody>
          <a:bodyPr/>
          <a:lstStyle/>
          <a:p>
            <a:pPr algn="just">
              <a:lnSpc>
                <a:spcPct val="80000"/>
              </a:lnSpc>
              <a:buFont typeface="Wingdings" panose="05000000000000000000" pitchFamily="2" charset="2"/>
              <a:buNone/>
            </a:pPr>
            <a:r>
              <a:rPr lang="uk-UA" altLang="ru-RU" sz="2000" b="1" u="sng" dirty="0"/>
              <a:t>Цілі валютного курсу</a:t>
            </a:r>
            <a:r>
              <a:rPr lang="uk-UA" altLang="ru-RU" sz="2000" b="1" dirty="0"/>
              <a:t>:</a:t>
            </a:r>
          </a:p>
          <a:p>
            <a:pPr algn="just">
              <a:lnSpc>
                <a:spcPct val="80000"/>
              </a:lnSpc>
            </a:pPr>
            <a:r>
              <a:rPr lang="uk-UA" altLang="ru-RU" sz="2000" b="1" dirty="0"/>
              <a:t>взаємний обмін валютами під час торгівлі товарами, роботами, послугами, руху капіталів та кредитів;</a:t>
            </a:r>
          </a:p>
          <a:p>
            <a:pPr algn="just">
              <a:lnSpc>
                <a:spcPct val="80000"/>
              </a:lnSpc>
            </a:pPr>
            <a:r>
              <a:rPr lang="uk-UA" altLang="ru-RU" sz="2000" b="1" dirty="0"/>
              <a:t>порівняння цін світового та національних ринків;</a:t>
            </a:r>
          </a:p>
          <a:p>
            <a:pPr algn="just">
              <a:lnSpc>
                <a:spcPct val="80000"/>
              </a:lnSpc>
            </a:pPr>
            <a:r>
              <a:rPr lang="uk-UA" altLang="ru-RU" sz="2000" b="1" dirty="0"/>
              <a:t>перерахунок коштів у іноземній валюті.</a:t>
            </a:r>
            <a:endParaRPr lang="uk-UA" altLang="ru-RU" sz="2000" b="1" u="sng" dirty="0"/>
          </a:p>
          <a:p>
            <a:pPr algn="just">
              <a:lnSpc>
                <a:spcPct val="80000"/>
              </a:lnSpc>
              <a:buFont typeface="Wingdings" panose="05000000000000000000" pitchFamily="2" charset="2"/>
              <a:buNone/>
            </a:pPr>
            <a:r>
              <a:rPr lang="uk-UA" altLang="ru-RU" sz="2000" b="1" u="sng" dirty="0"/>
              <a:t>Зміст валютного курсу</a:t>
            </a:r>
            <a:r>
              <a:rPr lang="uk-UA" altLang="ru-RU" sz="2000" b="1" dirty="0"/>
              <a:t>:</a:t>
            </a:r>
          </a:p>
          <a:p>
            <a:pPr algn="just">
              <a:lnSpc>
                <a:spcPct val="80000"/>
              </a:lnSpc>
            </a:pPr>
            <a:r>
              <a:rPr lang="uk-UA" altLang="ru-RU" sz="2000" b="1" i="1" dirty="0">
                <a:solidFill>
                  <a:srgbClr val="0066FF"/>
                </a:solidFill>
              </a:rPr>
              <a:t>Валютний курс</a:t>
            </a:r>
            <a:r>
              <a:rPr lang="uk-UA" altLang="ru-RU" sz="2000" b="1" dirty="0"/>
              <a:t> – відношення між національною та іноземною валютами, що визначається їхньою купівельною спроможністю та іншими чинниками. </a:t>
            </a:r>
          </a:p>
          <a:p>
            <a:pPr algn="just">
              <a:lnSpc>
                <a:spcPct val="80000"/>
              </a:lnSpc>
            </a:pPr>
            <a:r>
              <a:rPr lang="uk-UA" altLang="ru-RU" sz="2000" b="1" i="1" dirty="0">
                <a:solidFill>
                  <a:srgbClr val="0066FF"/>
                </a:solidFill>
              </a:rPr>
              <a:t>Валютний курс</a:t>
            </a:r>
            <a:r>
              <a:rPr lang="uk-UA" altLang="ru-RU" sz="2000" b="1" dirty="0"/>
              <a:t> – ціна грошової одиниці одної країни, яка виражена у іноземній валюті.</a:t>
            </a:r>
          </a:p>
        </p:txBody>
      </p:sp>
      <p:sp>
        <p:nvSpPr>
          <p:cNvPr id="4" name="Місце для номера слайда 3">
            <a:extLst>
              <a:ext uri="{FF2B5EF4-FFF2-40B4-BE49-F238E27FC236}">
                <a16:creationId xmlns:a16="http://schemas.microsoft.com/office/drawing/2014/main" id="{3A3423E4-5F73-EE13-983D-78EA26D3A723}"/>
              </a:ext>
            </a:extLst>
          </p:cNvPr>
          <p:cNvSpPr>
            <a:spLocks noGrp="1"/>
          </p:cNvSpPr>
          <p:nvPr>
            <p:ph type="sldNum" sz="quarter" idx="12"/>
          </p:nvPr>
        </p:nvSpPr>
        <p:spPr/>
        <p:txBody>
          <a:bodyPr/>
          <a:lstStyle/>
          <a:p>
            <a:pPr rtl="0"/>
            <a:fld id="{3A98EE3D-8CD1-4C3F-BD1C-C98C9596463C}" type="slidenum">
              <a:rPr lang="en-US" smtClean="0"/>
              <a:t>8</a:t>
            </a:fld>
            <a:endParaRPr lang="en-US" dirty="0"/>
          </a:p>
        </p:txBody>
      </p:sp>
    </p:spTree>
    <p:extLst>
      <p:ext uri="{BB962C8B-B14F-4D97-AF65-F5344CB8AC3E}">
        <p14:creationId xmlns:p14="http://schemas.microsoft.com/office/powerpoint/2010/main" val="2351207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123716-D7CC-3EDB-B16D-E05A7ADE1C3E}"/>
              </a:ext>
            </a:extLst>
          </p:cNvPr>
          <p:cNvSpPr>
            <a:spLocks noGrp="1"/>
          </p:cNvSpPr>
          <p:nvPr>
            <p:ph type="title"/>
          </p:nvPr>
        </p:nvSpPr>
        <p:spPr/>
        <p:txBody>
          <a:bodyPr/>
          <a:lstStyle/>
          <a:p>
            <a:r>
              <a:rPr lang="uk-UA" altLang="ru-RU" sz="4800" b="1" dirty="0">
                <a:solidFill>
                  <a:schemeClr val="accent2"/>
                </a:solidFill>
              </a:rPr>
              <a:t>Чинники, що впливають на валютний курс:</a:t>
            </a:r>
            <a:endParaRPr lang="uk-UA" dirty="0"/>
          </a:p>
        </p:txBody>
      </p:sp>
      <p:sp>
        <p:nvSpPr>
          <p:cNvPr id="3" name="Місце для вмісту 2">
            <a:extLst>
              <a:ext uri="{FF2B5EF4-FFF2-40B4-BE49-F238E27FC236}">
                <a16:creationId xmlns:a16="http://schemas.microsoft.com/office/drawing/2014/main" id="{C2FB904F-77A5-3A0E-E7E1-A06FF25E0C91}"/>
              </a:ext>
            </a:extLst>
          </p:cNvPr>
          <p:cNvSpPr>
            <a:spLocks noGrp="1"/>
          </p:cNvSpPr>
          <p:nvPr>
            <p:ph idx="1"/>
          </p:nvPr>
        </p:nvSpPr>
        <p:spPr/>
        <p:txBody>
          <a:bodyPr/>
          <a:lstStyle/>
          <a:p>
            <a:pPr algn="just">
              <a:lnSpc>
                <a:spcPct val="80000"/>
              </a:lnSpc>
              <a:buFont typeface="Wingdings" panose="05000000000000000000" pitchFamily="2" charset="2"/>
              <a:buAutoNum type="arabicPeriod"/>
            </a:pPr>
            <a:r>
              <a:rPr lang="uk-UA" altLang="ru-RU" sz="2800" b="1" i="1" dirty="0">
                <a:solidFill>
                  <a:srgbClr val="242674"/>
                </a:solidFill>
              </a:rPr>
              <a:t>Стан світової економіки</a:t>
            </a:r>
            <a:r>
              <a:rPr lang="uk-UA" altLang="ru-RU" sz="2800" b="1" i="1" dirty="0"/>
              <a:t>.</a:t>
            </a:r>
            <a:r>
              <a:rPr lang="uk-UA" altLang="ru-RU" sz="2800" b="1" dirty="0"/>
              <a:t> У цю групу чинників входять:</a:t>
            </a:r>
          </a:p>
          <a:p>
            <a:pPr algn="just">
              <a:lnSpc>
                <a:spcPct val="80000"/>
              </a:lnSpc>
              <a:buFont typeface="Wingdings" panose="05000000000000000000" pitchFamily="2" charset="2"/>
              <a:buChar char="q"/>
            </a:pPr>
            <a:r>
              <a:rPr lang="uk-UA" altLang="ru-RU" sz="1800" dirty="0">
                <a:latin typeface="Times New Roman" panose="02020603050405020304" pitchFamily="18" charset="0"/>
              </a:rPr>
              <a:t>темпи зростання світового ВВП і ВВП провідних країн світу; </a:t>
            </a:r>
          </a:p>
          <a:p>
            <a:pPr algn="just">
              <a:lnSpc>
                <a:spcPct val="80000"/>
              </a:lnSpc>
              <a:buFont typeface="Wingdings" panose="05000000000000000000" pitchFamily="2" charset="2"/>
              <a:buChar char="q"/>
            </a:pPr>
            <a:r>
              <a:rPr lang="uk-UA" altLang="ru-RU" sz="1800" dirty="0">
                <a:latin typeface="Times New Roman" panose="02020603050405020304" pitchFamily="18" charset="0"/>
              </a:rPr>
              <a:t>кон</a:t>
            </a:r>
            <a:r>
              <a:rPr lang="uk-UA" altLang="ru-RU" sz="1800" dirty="0"/>
              <a:t>’</a:t>
            </a:r>
            <a:r>
              <a:rPr lang="uk-UA" altLang="ru-RU" sz="1800" dirty="0">
                <a:latin typeface="Times New Roman" panose="02020603050405020304" pitchFamily="18" charset="0"/>
              </a:rPr>
              <a:t>юнктура валютних ринків та спекулятивні валютні операції</a:t>
            </a:r>
          </a:p>
          <a:p>
            <a:pPr algn="just">
              <a:lnSpc>
                <a:spcPct val="80000"/>
              </a:lnSpc>
              <a:buFont typeface="Wingdings" panose="05000000000000000000" pitchFamily="2" charset="2"/>
              <a:buChar char="q"/>
            </a:pPr>
            <a:r>
              <a:rPr lang="uk-UA" altLang="ru-RU" sz="1800" dirty="0">
                <a:latin typeface="Times New Roman" panose="02020603050405020304" pitchFamily="18" charset="0"/>
              </a:rPr>
              <a:t>зміни в обсягах промислового виробництва; індекси фондових ринків провідних країн;</a:t>
            </a:r>
          </a:p>
          <a:p>
            <a:pPr algn="just">
              <a:lnSpc>
                <a:spcPct val="80000"/>
              </a:lnSpc>
              <a:buFont typeface="Wingdings" panose="05000000000000000000" pitchFamily="2" charset="2"/>
              <a:buChar char="q"/>
            </a:pPr>
            <a:r>
              <a:rPr lang="uk-UA" altLang="ru-RU" sz="1800" dirty="0">
                <a:latin typeface="Times New Roman" panose="02020603050405020304" pitchFamily="18" charset="0"/>
              </a:rPr>
              <a:t>ставки центральних банків провідних країн,  стан ринку зобов'язань; </a:t>
            </a:r>
          </a:p>
          <a:p>
            <a:pPr algn="just">
              <a:lnSpc>
                <a:spcPct val="80000"/>
              </a:lnSpc>
              <a:buFont typeface="Wingdings" panose="05000000000000000000" pitchFamily="2" charset="2"/>
              <a:buChar char="q"/>
            </a:pPr>
            <a:r>
              <a:rPr lang="uk-UA" altLang="ru-RU" sz="1800" dirty="0">
                <a:latin typeface="Times New Roman" panose="02020603050405020304" pitchFamily="18" charset="0"/>
              </a:rPr>
              <a:t>інформація про міжнародну торгівлю (обороти, основні товарні потоки і їхні зміни) й про рух капіталу (обсяги і напрямки прямих інвестицій, основні фінансові потоки);</a:t>
            </a:r>
          </a:p>
          <a:p>
            <a:pPr algn="just">
              <a:lnSpc>
                <a:spcPct val="80000"/>
              </a:lnSpc>
              <a:buFont typeface="Wingdings" panose="05000000000000000000" pitchFamily="2" charset="2"/>
              <a:buChar char="q"/>
            </a:pPr>
            <a:r>
              <a:rPr lang="uk-UA" altLang="ru-RU" sz="1800" dirty="0">
                <a:latin typeface="Times New Roman" panose="02020603050405020304" pitchFamily="18" charset="0"/>
              </a:rPr>
              <a:t>інформація про інші основні тенденції світової економіки. </a:t>
            </a:r>
          </a:p>
          <a:p>
            <a:endParaRPr lang="uk-UA" dirty="0"/>
          </a:p>
        </p:txBody>
      </p:sp>
      <p:sp>
        <p:nvSpPr>
          <p:cNvPr id="4" name="Місце для номера слайда 3">
            <a:extLst>
              <a:ext uri="{FF2B5EF4-FFF2-40B4-BE49-F238E27FC236}">
                <a16:creationId xmlns:a16="http://schemas.microsoft.com/office/drawing/2014/main" id="{7DD352E4-3D0D-B458-3154-34F9D8FA8A96}"/>
              </a:ext>
            </a:extLst>
          </p:cNvPr>
          <p:cNvSpPr>
            <a:spLocks noGrp="1"/>
          </p:cNvSpPr>
          <p:nvPr>
            <p:ph type="sldNum" sz="quarter" idx="12"/>
          </p:nvPr>
        </p:nvSpPr>
        <p:spPr/>
        <p:txBody>
          <a:bodyPr/>
          <a:lstStyle/>
          <a:p>
            <a:pPr rtl="0"/>
            <a:fld id="{3A98EE3D-8CD1-4C3F-BD1C-C98C9596463C}" type="slidenum">
              <a:rPr lang="en-US" smtClean="0"/>
              <a:t>9</a:t>
            </a:fld>
            <a:endParaRPr lang="en-US" dirty="0"/>
          </a:p>
        </p:txBody>
      </p:sp>
    </p:spTree>
    <p:extLst>
      <p:ext uri="{BB962C8B-B14F-4D97-AF65-F5344CB8AC3E}">
        <p14:creationId xmlns:p14="http://schemas.microsoft.com/office/powerpoint/2010/main" val="539307402"/>
      </p:ext>
    </p:extLst>
  </p:cSld>
  <p:clrMapOvr>
    <a:masterClrMapping/>
  </p:clrMapOvr>
</p:sld>
</file>

<file path=ppt/theme/theme1.xml><?xml version="1.0" encoding="utf-8"?>
<a:theme xmlns:a="http://schemas.openxmlformats.org/drawingml/2006/main" name="Пользовательские">
  <a:themeElements>
    <a:clrScheme name="Custom 37">
      <a:dk1>
        <a:srgbClr val="000000"/>
      </a:dk1>
      <a:lt1>
        <a:srgbClr val="FFFFFF"/>
      </a:lt1>
      <a:dk2>
        <a:srgbClr val="4A5356"/>
      </a:dk2>
      <a:lt2>
        <a:srgbClr val="E8E3CE"/>
      </a:lt2>
      <a:accent1>
        <a:srgbClr val="9BA8B7"/>
      </a:accent1>
      <a:accent2>
        <a:srgbClr val="E6A02E"/>
      </a:accent2>
      <a:accent3>
        <a:srgbClr val="BF6A3B"/>
      </a:accent3>
      <a:accent4>
        <a:srgbClr val="92987A"/>
      </a:accent4>
      <a:accent5>
        <a:srgbClr val="857659"/>
      </a:accent5>
      <a:accent6>
        <a:srgbClr val="A0988C"/>
      </a:accent6>
      <a:hlink>
        <a:srgbClr val="00B0F0"/>
      </a:hlink>
      <a:folHlink>
        <a:srgbClr val="738F97"/>
      </a:folHlink>
    </a:clrScheme>
    <a:fontScheme name="Retrospect">
      <a:majorFont>
        <a:latin typeface="Bookman Old Style"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Office_41798995_TF56160789" id="{80AA9D2D-EE59-4148-A11E-A51EEE828B28}" vid="{AEAFD717-D3C8-4034-8F7E-D5220B0CCEB8}"/>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{01FB4725-0141-4C85-953E-EAACAC2A827A}tf56160789_win32</Template>
  <TotalTime>520</TotalTime>
  <Words>4278</Words>
  <Application>Microsoft Office PowerPoint</Application>
  <PresentationFormat>Широкий екран</PresentationFormat>
  <Paragraphs>400</Paragraphs>
  <Slides>61</Slides>
  <Notes>0</Notes>
  <HiddenSlides>0</HiddenSlides>
  <MMClips>0</MMClips>
  <ScaleCrop>false</ScaleCrop>
  <HeadingPairs>
    <vt:vector size="6" baseType="variant">
      <vt:variant>
        <vt:lpstr>Використані шрифти</vt:lpstr>
      </vt:variant>
      <vt:variant>
        <vt:i4>8</vt:i4>
      </vt:variant>
      <vt:variant>
        <vt:lpstr>Тема</vt:lpstr>
      </vt:variant>
      <vt:variant>
        <vt:i4>1</vt:i4>
      </vt:variant>
      <vt:variant>
        <vt:lpstr>Заголовки слайдів</vt:lpstr>
      </vt:variant>
      <vt:variant>
        <vt:i4>61</vt:i4>
      </vt:variant>
    </vt:vector>
  </HeadingPairs>
  <TitlesOfParts>
    <vt:vector size="70" baseType="lpstr">
      <vt:lpstr>Arial</vt:lpstr>
      <vt:lpstr>Bookman Old Style</vt:lpstr>
      <vt:lpstr>Calibri</vt:lpstr>
      <vt:lpstr>Franklin Gothic Book</vt:lpstr>
      <vt:lpstr>Times New Roman</vt:lpstr>
      <vt:lpstr>Uk_Caslon</vt:lpstr>
      <vt:lpstr>Verdana</vt:lpstr>
      <vt:lpstr>Wingdings</vt:lpstr>
      <vt:lpstr>Пользовательские</vt:lpstr>
      <vt:lpstr>Тема 7. Міжнародні валютно-фінансові та кредитні відносини</vt:lpstr>
      <vt:lpstr>Семінар 8</vt:lpstr>
      <vt:lpstr>1. Валютні відносини  та валютна система</vt:lpstr>
      <vt:lpstr>Валютні системи</vt:lpstr>
      <vt:lpstr>Презентація PowerPoint</vt:lpstr>
      <vt:lpstr>Презентація PowerPoint</vt:lpstr>
      <vt:lpstr>Валюта (currency)</vt:lpstr>
      <vt:lpstr>Поняття валютного курсу та чинники, що його визначають</vt:lpstr>
      <vt:lpstr>Чинники, що впливають на валютний курс:</vt:lpstr>
      <vt:lpstr>Стан економіки країни-емітента.</vt:lpstr>
      <vt:lpstr>Грошово-кредитна політика ЦБ країни і провідних країн світу. </vt:lpstr>
      <vt:lpstr>РЕЖИМИ ВАЛЮТНИХ КУРСІВ</vt:lpstr>
      <vt:lpstr>Фіксований валютний курс</vt:lpstr>
      <vt:lpstr>Презентація PowerPoint</vt:lpstr>
      <vt:lpstr>Фіксація у рамках валютного коридору</vt:lpstr>
      <vt:lpstr>Курс фіксований валютною радою, або «золотий стандарт». </vt:lpstr>
      <vt:lpstr>2. Плаваючий </vt:lpstr>
      <vt:lpstr>3. Змішаний </vt:lpstr>
      <vt:lpstr>Валютний кошик Спеціальних прав запозичення (СПЗ)  </vt:lpstr>
      <vt:lpstr>Склад кошика (ціна 1 SDR)</vt:lpstr>
      <vt:lpstr> Місце в кошику спеціальних прав запозичень МВФ юань зайняв в жовтні 2016р.     Місця в ньому розподілені так:  долар – 43,38%,  євро – 29,31%,  юань – 12,28%,  єна – 7,59%,  фунт – 7,44%.  </vt:lpstr>
      <vt:lpstr>Міжнародний валютний фонд 30 листопада 2015 р. включив до свого кошику резервних валют китайський юань. Фактично МВФ визнав китайську валюту достатньо безпечною, щоб використовувати її як резервну.</vt:lpstr>
      <vt:lpstr>Презентація PowerPoint</vt:lpstr>
      <vt:lpstr>Презентація PowerPoint</vt:lpstr>
      <vt:lpstr>Презентація PowerPoint</vt:lpstr>
      <vt:lpstr>За ступенем конвертованості валюти можуть бути:</vt:lpstr>
      <vt:lpstr>Резервна (ключова) валюта – це особлива категорія конвертованої національної валюти розвинутої країни;  виконує функції міжнародного платіжного й резервного засобу;  використовується як база визначення валютного паритету і валютного курсу для інших країн;  широко використовується під час валютних інтервенцій. </vt:lpstr>
      <vt:lpstr>Передумови для виникнення резервних валют:</vt:lpstr>
      <vt:lpstr>Вимоги до країн з резервною валютою:</vt:lpstr>
      <vt:lpstr>Конвертованість за типами операцій платіжного балансу</vt:lpstr>
      <vt:lpstr>Повна конвертованість (full convertibility) </vt:lpstr>
      <vt:lpstr>По відношенню до резидентів конвертованість може бути </vt:lpstr>
      <vt:lpstr>Внутрішня конвертованість та паралельний обіг</vt:lpstr>
      <vt:lpstr>Паралельний обіг може мати такі форми: </vt:lpstr>
      <vt:lpstr>Валютний паритет</vt:lpstr>
      <vt:lpstr>Валютні ринки</vt:lpstr>
      <vt:lpstr>Рух валютних і фінансових потоків на валютних ринках здійснюється засобом:</vt:lpstr>
      <vt:lpstr>ВР в структурі СФР</vt:lpstr>
      <vt:lpstr>Презентація PowerPoint</vt:lpstr>
      <vt:lpstr>Презентація PowerPoint</vt:lpstr>
      <vt:lpstr>Компоненти валютного ринку</vt:lpstr>
      <vt:lpstr>Презентація PowerPoint</vt:lpstr>
      <vt:lpstr>Функції валютних ринків</vt:lpstr>
      <vt:lpstr>Цілодобова діяльність валютних ринків</vt:lpstr>
      <vt:lpstr>Види  валютних ринків</vt:lpstr>
      <vt:lpstr>Регіональні валютні ринки поряд із світовими центрами валютної торгівлі існують регіональні валютні ринки.</vt:lpstr>
      <vt:lpstr>У залежності від ступеня організації  валютні ринки можна поділити на організовані та неорганізовані.</vt:lpstr>
      <vt:lpstr>Класифікація валютних ринків</vt:lpstr>
      <vt:lpstr>Суб’єкти міжнародних валютних ринків</vt:lpstr>
      <vt:lpstr>Презентація PowerPoint</vt:lpstr>
      <vt:lpstr>Центральні банки виконують на фінансових ринках подвійну функцію. </vt:lpstr>
      <vt:lpstr>Комерційні банки(ТНБ)</vt:lpstr>
      <vt:lpstr>Брокерські фірми</vt:lpstr>
      <vt:lpstr>Презентація PowerPoint</vt:lpstr>
      <vt:lpstr>Класифікація суб’єктів  світового фінансового ринку </vt:lpstr>
      <vt:lpstr>Об’єкти валютного ринку</vt:lpstr>
      <vt:lpstr>Основні розбіжності між торгівлею  валютою та банкнотами</vt:lpstr>
      <vt:lpstr>Презентація PowerPoint</vt:lpstr>
      <vt:lpstr>Презентація PowerPoint</vt:lpstr>
      <vt:lpstr>Найбільш потужні і впливові за своїми характеристиками біржі :</vt:lpstr>
      <vt:lpstr>Дякую за увагу!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Кабачук Юрій Васильович</dc:creator>
  <cp:lastModifiedBy>Alex Shepel</cp:lastModifiedBy>
  <cp:revision>44</cp:revision>
  <dcterms:created xsi:type="dcterms:W3CDTF">2025-01-23T10:44:53Z</dcterms:created>
  <dcterms:modified xsi:type="dcterms:W3CDTF">2025-04-10T16:21:25Z</dcterms:modified>
</cp:coreProperties>
</file>