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Асиметрія ефектів торговельної інтеграції для малих і великих економік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© </a:t>
            </a:r>
            <a:r>
              <a:rPr lang="uk-UA" dirty="0" smtClean="0"/>
              <a:t>Чугаєв О.А, 2017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32339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uk-UA" sz="3200" b="1" dirty="0"/>
              <a:t>Особливості участі великих і малих економік у торговельній інтеграції</a:t>
            </a:r>
            <a:r>
              <a:rPr lang="uk-UA" sz="3200" dirty="0"/>
              <a:t/>
            </a:r>
            <a:br>
              <a:rPr lang="uk-UA" sz="3200" dirty="0"/>
            </a:br>
            <a:endParaRPr lang="uk-UA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1023440"/>
              </p:ext>
            </p:extLst>
          </p:nvPr>
        </p:nvGraphicFramePr>
        <p:xfrm>
          <a:off x="323528" y="980728"/>
          <a:ext cx="8352928" cy="540060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520280"/>
                <a:gridCol w="2448272"/>
                <a:gridCol w="3384376"/>
              </a:tblGrid>
              <a:tr h="337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Критерій</a:t>
                      </a:r>
                      <a:endParaRPr lang="uk-UA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</a:rPr>
                        <a:t>Велика економіка</a:t>
                      </a:r>
                      <a:endParaRPr lang="uk-UA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0070C0"/>
                          </a:solidFill>
                          <a:effectLst/>
                        </a:rPr>
                        <a:t>Мала економіка</a:t>
                      </a:r>
                      <a:endParaRPr lang="uk-UA" sz="18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401" marR="31401" marT="0" marB="0"/>
                </a:tc>
              </a:tr>
              <a:tr h="675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Виграш від торговельної інтеграції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</a:rPr>
                        <a:t>Виграш менший і не гарантований</a:t>
                      </a:r>
                      <a:endParaRPr lang="uk-UA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70C0"/>
                          </a:solidFill>
                          <a:effectLst/>
                        </a:rPr>
                        <a:t>Зазвичай виграшна, особливо від глобальної інтеграції</a:t>
                      </a:r>
                      <a:endParaRPr lang="uk-UA" sz="1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401" marR="31401" marT="0" marB="0"/>
                </a:tc>
              </a:tr>
              <a:tr h="1350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Позитивні стимули для інтеграції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</a:rPr>
                        <a:t>Політичні, посилення впливовості великого бізнесу</a:t>
                      </a:r>
                      <a:endParaRPr lang="uk-UA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70C0"/>
                          </a:solidFill>
                          <a:effectLst/>
                        </a:rPr>
                        <a:t>Знищення викривлення цін, збільшення асортименту товарів, вирівнювання умов для бізнесу, економічна відкритість</a:t>
                      </a:r>
                      <a:endParaRPr lang="uk-UA" sz="1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401" marR="31401" marT="0" marB="0"/>
                </a:tc>
              </a:tr>
              <a:tr h="3037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Негативні стимули проти інтеграції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</a:rPr>
                        <a:t>Ерозія ефекту великого внутрішнього ринку, ризик сепаратизму</a:t>
                      </a:r>
                      <a:endParaRPr lang="uk-UA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70C0"/>
                          </a:solidFill>
                          <a:effectLst/>
                        </a:rPr>
                        <a:t>Торгівля з країнами, розташованими далеко, залежність бюджету від оподаткування торгівлі, відхилення торгівлі, рентні відносини і бар’єри входження на ринок, збільшення </a:t>
                      </a:r>
                      <a:r>
                        <a:rPr lang="uk-UA" sz="1800" dirty="0" err="1">
                          <a:solidFill>
                            <a:srgbClr val="0070C0"/>
                          </a:solidFill>
                          <a:effectLst/>
                        </a:rPr>
                        <a:t>волатильності</a:t>
                      </a:r>
                      <a:r>
                        <a:rPr lang="uk-UA" sz="1800" dirty="0">
                          <a:solidFill>
                            <a:srgbClr val="0070C0"/>
                          </a:solidFill>
                          <a:effectLst/>
                        </a:rPr>
                        <a:t> економіки, політична залежність, гірші умови вступу до блоку</a:t>
                      </a:r>
                      <a:endParaRPr lang="uk-UA" sz="18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401" marR="3140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2435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uk-UA" sz="3200" b="1" dirty="0"/>
              <a:t>Особливості участі великих і малих економік у торговельній інтеграції</a:t>
            </a:r>
            <a:r>
              <a:rPr lang="uk-UA" sz="3200" dirty="0"/>
              <a:t/>
            </a:r>
            <a:br>
              <a:rPr lang="uk-UA" sz="3200" dirty="0"/>
            </a:br>
            <a:endParaRPr lang="uk-UA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9138160"/>
              </p:ext>
            </p:extLst>
          </p:nvPr>
        </p:nvGraphicFramePr>
        <p:xfrm>
          <a:off x="107504" y="969264"/>
          <a:ext cx="8928991" cy="574649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760783"/>
                <a:gridCol w="1818187"/>
                <a:gridCol w="1907904"/>
                <a:gridCol w="2442117"/>
              </a:tblGrid>
              <a:tr h="2128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Критерій</a:t>
                      </a:r>
                      <a:endParaRPr lang="uk-UA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FF0000"/>
                          </a:solidFill>
                          <a:effectLst/>
                        </a:rPr>
                        <a:t>Велика економіка</a:t>
                      </a:r>
                      <a:endParaRPr lang="uk-UA" sz="16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70C0"/>
                          </a:solidFill>
                          <a:effectLst/>
                        </a:rPr>
                        <a:t>Мала економіка</a:t>
                      </a:r>
                      <a:endParaRPr lang="uk-UA" sz="16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B050"/>
                          </a:solidFill>
                          <a:effectLst/>
                        </a:rPr>
                        <a:t>Примітки</a:t>
                      </a:r>
                      <a:endParaRPr lang="uk-UA" sz="1600" b="1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401" marR="31401" marT="0" marB="0"/>
                </a:tc>
              </a:tr>
              <a:tr h="8513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Схильність до інтеграції на практиці</a:t>
                      </a:r>
                      <a:endParaRPr lang="uk-U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</a:rPr>
                        <a:t>Більша</a:t>
                      </a:r>
                      <a:endParaRPr lang="uk-UA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70C0"/>
                          </a:solidFill>
                          <a:effectLst/>
                        </a:rPr>
                        <a:t>Менша</a:t>
                      </a:r>
                      <a:endParaRPr lang="uk-UA" sz="16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B050"/>
                          </a:solidFill>
                          <a:effectLst/>
                        </a:rPr>
                        <a:t>Але в глобальному масштабі наявність великої кількості малих країн прискорювала інтеграцію</a:t>
                      </a:r>
                      <a:endParaRPr lang="uk-UA" sz="16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401" marR="31401" marT="0" marB="0"/>
                </a:tc>
              </a:tr>
              <a:tr h="4256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Відносні фіксовані витрати на переговори про торговельну інтеграцію</a:t>
                      </a:r>
                      <a:endParaRPr lang="uk-U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</a:rPr>
                        <a:t>Низькі</a:t>
                      </a:r>
                      <a:endParaRPr lang="uk-UA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70C0"/>
                          </a:solidFill>
                          <a:effectLst/>
                        </a:rPr>
                        <a:t>Високі</a:t>
                      </a:r>
                      <a:endParaRPr lang="uk-UA" sz="16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B050"/>
                          </a:solidFill>
                          <a:effectLst/>
                        </a:rPr>
                        <a:t> </a:t>
                      </a:r>
                      <a:endParaRPr lang="uk-UA" sz="16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401" marR="31401" marT="0" marB="0"/>
                </a:tc>
              </a:tr>
              <a:tr h="532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З</a:t>
                      </a:r>
                      <a:r>
                        <a:rPr lang="ru-RU" sz="1600">
                          <a:effectLst/>
                        </a:rPr>
                        <a:t>в’</a:t>
                      </a:r>
                      <a:r>
                        <a:rPr lang="uk-UA" sz="1600">
                          <a:effectLst/>
                        </a:rPr>
                        <a:t>язані тарифи при вступі до СОТ як прояв переговорної сили</a:t>
                      </a:r>
                      <a:endParaRPr lang="uk-U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</a:rPr>
                        <a:t>Вищі</a:t>
                      </a:r>
                      <a:endParaRPr lang="uk-UA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70C0"/>
                          </a:solidFill>
                          <a:effectLst/>
                        </a:rPr>
                        <a:t>Нижчі</a:t>
                      </a:r>
                      <a:endParaRPr lang="uk-UA" sz="16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B050"/>
                          </a:solidFill>
                          <a:effectLst/>
                        </a:rPr>
                        <a:t>Виняток – малі економіки внаслідок низького рівня розвитку</a:t>
                      </a:r>
                      <a:endParaRPr lang="uk-UA" sz="16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401" marR="31401" marT="0" marB="0"/>
                </a:tc>
              </a:tr>
              <a:tr h="2128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Неповнота інтеграції</a:t>
                      </a:r>
                      <a:endParaRPr lang="uk-U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</a:rPr>
                        <a:t>Відносний виграш</a:t>
                      </a:r>
                      <a:endParaRPr lang="uk-UA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70C0"/>
                          </a:solidFill>
                          <a:effectLst/>
                        </a:rPr>
                        <a:t>Відносний програш</a:t>
                      </a:r>
                      <a:endParaRPr lang="uk-UA" sz="16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B050"/>
                          </a:solidFill>
                          <a:effectLst/>
                        </a:rPr>
                        <a:t> </a:t>
                      </a:r>
                      <a:endParaRPr lang="uk-UA" sz="16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401" marR="31401" marT="0" marB="0"/>
                </a:tc>
              </a:tr>
              <a:tr h="2128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Бажані партнери по інтеграції</a:t>
                      </a:r>
                      <a:endParaRPr lang="uk-U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</a:rPr>
                        <a:t>Малі країни</a:t>
                      </a:r>
                      <a:endParaRPr lang="uk-UA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70C0"/>
                          </a:solidFill>
                          <a:effectLst/>
                        </a:rPr>
                        <a:t>Великий інтеграційний блок</a:t>
                      </a:r>
                      <a:endParaRPr lang="uk-UA" sz="16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B050"/>
                          </a:solidFill>
                          <a:effectLst/>
                        </a:rPr>
                        <a:t> </a:t>
                      </a:r>
                      <a:endParaRPr lang="uk-UA" sz="16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401" marR="31401" marT="0" marB="0"/>
                </a:tc>
              </a:tr>
              <a:tr h="5023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Преференційний доступ на ринки інших країн на невзаємній основі</a:t>
                      </a:r>
                      <a:endParaRPr lang="uk-U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</a:rPr>
                        <a:t>Обмежений</a:t>
                      </a:r>
                      <a:endParaRPr lang="uk-UA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70C0"/>
                          </a:solidFill>
                          <a:effectLst/>
                        </a:rPr>
                        <a:t>Поширений</a:t>
                      </a:r>
                      <a:endParaRPr lang="uk-UA" sz="16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401" marR="31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B050"/>
                          </a:solidFill>
                          <a:effectLst/>
                        </a:rPr>
                        <a:t> </a:t>
                      </a:r>
                      <a:endParaRPr lang="uk-UA" sz="16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401" marR="31401" marT="0" marB="0"/>
                </a:tc>
              </a:tr>
              <a:tr h="430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Ерозія преференційного доступу на ринки</a:t>
                      </a:r>
                      <a:endParaRPr lang="uk-U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FF0000"/>
                          </a:solidFill>
                          <a:effectLst/>
                        </a:rPr>
                        <a:t>Менша</a:t>
                      </a:r>
                      <a:endParaRPr lang="uk-UA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70C0"/>
                          </a:solidFill>
                          <a:effectLst/>
                        </a:rPr>
                        <a:t>Більша</a:t>
                      </a:r>
                      <a:endParaRPr lang="uk-UA" sz="16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B050"/>
                          </a:solidFill>
                          <a:effectLst/>
                        </a:rPr>
                        <a:t>Проте ризик обмеження преференційного доступу  залежить від причин збільшення економіки </a:t>
                      </a:r>
                      <a:endParaRPr lang="uk-UA" sz="16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8689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00B050"/>
                </a:solidFill>
              </a:rPr>
              <a:t>Укра</a:t>
            </a:r>
            <a:r>
              <a:rPr lang="uk-UA" dirty="0" err="1" smtClean="0">
                <a:solidFill>
                  <a:srgbClr val="00B050"/>
                </a:solidFill>
              </a:rPr>
              <a:t>їна</a:t>
            </a:r>
            <a:endParaRPr lang="uk-UA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6093296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Волатильність економіки – ризик</a:t>
            </a:r>
          </a:p>
          <a:p>
            <a:r>
              <a:rPr lang="uk-UA" dirty="0" smtClean="0"/>
              <a:t>Фіскальна роль мита вже після вступу до СОТ</a:t>
            </a:r>
          </a:p>
          <a:p>
            <a:r>
              <a:rPr lang="uk-UA" dirty="0" smtClean="0"/>
              <a:t>Відносно менші зв</a:t>
            </a:r>
            <a:r>
              <a:rPr lang="en-US" dirty="0" smtClean="0"/>
              <a:t>’</a:t>
            </a:r>
            <a:r>
              <a:rPr lang="uk-UA" dirty="0" err="1" smtClean="0"/>
              <a:t>язані</a:t>
            </a:r>
            <a:r>
              <a:rPr lang="uk-UA" dirty="0" smtClean="0"/>
              <a:t> тарифи при вступі до СОТ</a:t>
            </a:r>
          </a:p>
          <a:p>
            <a:r>
              <a:rPr lang="uk-UA" dirty="0" smtClean="0"/>
              <a:t>Угода про асоціацію з ЄС швидше зменшує ефект відхилення торгівлі безпосередньо, але реакція Росії – непрямий штучний ефект відхилення торгівлі</a:t>
            </a:r>
          </a:p>
          <a:p>
            <a:r>
              <a:rPr lang="uk-UA" dirty="0" smtClean="0"/>
              <a:t>Рентні відносини і бар</a:t>
            </a:r>
            <a:r>
              <a:rPr lang="en-US" dirty="0" smtClean="0"/>
              <a:t>’</a:t>
            </a:r>
            <a:r>
              <a:rPr lang="uk-UA" dirty="0" err="1" smtClean="0"/>
              <a:t>єри</a:t>
            </a:r>
            <a:r>
              <a:rPr lang="uk-UA" dirty="0" smtClean="0"/>
              <a:t> входу на ринок (технічне регулювання, неформальні)</a:t>
            </a:r>
          </a:p>
          <a:p>
            <a:r>
              <a:rPr lang="uk-UA" dirty="0" smtClean="0"/>
              <a:t>ЄС легше розширитися за рахунок менших країн</a:t>
            </a:r>
          </a:p>
          <a:p>
            <a:r>
              <a:rPr lang="uk-UA" dirty="0" smtClean="0"/>
              <a:t>Менші можливості користування односторонніми преференціями, ніж у малих країн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9786" y="116632"/>
            <a:ext cx="107156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9035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ru-RU" dirty="0" err="1">
                <a:solidFill>
                  <a:srgbClr val="00B050"/>
                </a:solidFill>
              </a:rPr>
              <a:t>Укра</a:t>
            </a:r>
            <a:r>
              <a:rPr lang="uk-UA" dirty="0" err="1">
                <a:solidFill>
                  <a:srgbClr val="00B050"/>
                </a:solidFill>
              </a:rPr>
              <a:t>їна</a:t>
            </a:r>
            <a:endParaRPr lang="uk-UA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27546"/>
            <a:ext cx="8229600" cy="5930453"/>
          </a:xfrm>
        </p:spPr>
        <p:txBody>
          <a:bodyPr>
            <a:normAutofit fontScale="85000" lnSpcReduction="20000"/>
          </a:bodyPr>
          <a:lstStyle/>
          <a:p>
            <a:r>
              <a:rPr lang="uk-UA" dirty="0"/>
              <a:t>Політичне домінування – ЄС більший, але всередині більш збалансоване членство; ЄАЕС – менший, але всередині домінування 1 країни</a:t>
            </a:r>
          </a:p>
          <a:p>
            <a:r>
              <a:rPr lang="ru-RU" dirty="0" err="1" smtClean="0"/>
              <a:t>Політична</a:t>
            </a:r>
            <a:r>
              <a:rPr lang="ru-RU" dirty="0" smtClean="0"/>
              <a:t> </a:t>
            </a:r>
            <a:r>
              <a:rPr lang="ru-RU" dirty="0" err="1" smtClean="0"/>
              <a:t>впливовість</a:t>
            </a:r>
            <a:r>
              <a:rPr lang="ru-RU" dirty="0" smtClean="0"/>
              <a:t> – ГУАМ?</a:t>
            </a:r>
          </a:p>
          <a:p>
            <a:r>
              <a:rPr lang="ru-RU" dirty="0" err="1" smtClean="0"/>
              <a:t>Інтеграція</a:t>
            </a:r>
            <a:r>
              <a:rPr lang="ru-RU" dirty="0" smtClean="0"/>
              <a:t> з ЄС – </a:t>
            </a:r>
            <a:r>
              <a:rPr lang="ru-RU" dirty="0" err="1" smtClean="0"/>
              <a:t>переговорна</a:t>
            </a:r>
            <a:r>
              <a:rPr lang="ru-RU" dirty="0" smtClean="0"/>
              <a:t> </a:t>
            </a:r>
            <a:r>
              <a:rPr lang="ru-RU" dirty="0" err="1" smtClean="0"/>
              <a:t>позиція</a:t>
            </a:r>
            <a:r>
              <a:rPr lang="ru-RU" dirty="0" smtClean="0"/>
              <a:t>: </a:t>
            </a:r>
            <a:r>
              <a:rPr lang="ru-RU" dirty="0" err="1" smtClean="0"/>
              <a:t>технічне</a:t>
            </a:r>
            <a:r>
              <a:rPr lang="ru-RU" dirty="0" smtClean="0"/>
              <a:t> </a:t>
            </a:r>
            <a:r>
              <a:rPr lang="ru-RU" dirty="0" err="1" smtClean="0"/>
              <a:t>регулювання</a:t>
            </a:r>
            <a:r>
              <a:rPr lang="ru-RU" dirty="0" smtClean="0"/>
              <a:t> </a:t>
            </a:r>
            <a:r>
              <a:rPr lang="en-US" dirty="0" smtClean="0"/>
              <a:t>vs. </a:t>
            </a:r>
            <a:r>
              <a:rPr lang="uk-UA" dirty="0" smtClean="0"/>
              <a:t>тарифне  регулювання + фінансова допомога</a:t>
            </a:r>
          </a:p>
          <a:p>
            <a:r>
              <a:rPr lang="uk-UA" dirty="0" smtClean="0"/>
              <a:t>Перспективи </a:t>
            </a:r>
            <a:r>
              <a:rPr lang="en-US" dirty="0" smtClean="0"/>
              <a:t> </a:t>
            </a:r>
            <a:r>
              <a:rPr lang="ru-RU" dirty="0" smtClean="0"/>
              <a:t>ЗВТ</a:t>
            </a:r>
            <a:r>
              <a:rPr lang="en-US" dirty="0" smtClean="0"/>
              <a:t> </a:t>
            </a:r>
            <a:r>
              <a:rPr lang="uk-UA" dirty="0" smtClean="0"/>
              <a:t>з країнами схожого розміру економіки</a:t>
            </a:r>
          </a:p>
          <a:p>
            <a:r>
              <a:rPr lang="uk-UA" dirty="0" smtClean="0"/>
              <a:t>Можливості:</a:t>
            </a:r>
          </a:p>
          <a:p>
            <a:r>
              <a:rPr lang="uk-UA" dirty="0" smtClean="0"/>
              <a:t>- участь у коаліціях країн;</a:t>
            </a:r>
          </a:p>
          <a:p>
            <a:r>
              <a:rPr lang="uk-UA" dirty="0" smtClean="0"/>
              <a:t>- зв</a:t>
            </a:r>
            <a:r>
              <a:rPr lang="en-US" dirty="0" smtClean="0"/>
              <a:t>’</a:t>
            </a:r>
            <a:r>
              <a:rPr lang="ru-RU" dirty="0" err="1" smtClean="0"/>
              <a:t>язуюча</a:t>
            </a:r>
            <a:r>
              <a:rPr lang="ru-RU" dirty="0" smtClean="0"/>
              <a:t> ланка </a:t>
            </a:r>
            <a:r>
              <a:rPr lang="uk-UA" dirty="0" smtClean="0"/>
              <a:t>між інтеграційними блоками;</a:t>
            </a:r>
          </a:p>
          <a:p>
            <a:r>
              <a:rPr lang="uk-UA" dirty="0" smtClean="0"/>
              <a:t>- колективні переговори;</a:t>
            </a:r>
          </a:p>
          <a:p>
            <a:r>
              <a:rPr lang="uk-UA" dirty="0" smtClean="0"/>
              <a:t>- відкриття ринку залежно від досягнення цільових орієнтирів.</a:t>
            </a:r>
            <a:endParaRPr lang="uk-UA" dirty="0"/>
          </a:p>
          <a:p>
            <a:endParaRPr lang="uk-UA" dirty="0" smtClean="0"/>
          </a:p>
          <a:p>
            <a:endParaRPr lang="uk-UA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927547" cy="927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90113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383</Words>
  <Application>Microsoft Office PowerPoint</Application>
  <PresentationFormat>Экран (4:3)</PresentationFormat>
  <Paragraphs>69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Асиметрія ефектів торговельної інтеграції для малих і великих економік</vt:lpstr>
      <vt:lpstr>Особливості участі великих і малих економік у торговельній інтеграції </vt:lpstr>
      <vt:lpstr>Особливості участі великих і малих економік у торговельній інтеграції </vt:lpstr>
      <vt:lpstr>Україна</vt:lpstr>
      <vt:lpstr>Україна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Асиметрія ефектів торговельної інтеграції для малих і великих економік</dc:title>
  <dc:creator>llpx llpx</dc:creator>
  <cp:lastModifiedBy>User</cp:lastModifiedBy>
  <cp:revision>10</cp:revision>
  <dcterms:created xsi:type="dcterms:W3CDTF">2017-09-12T15:50:56Z</dcterms:created>
  <dcterms:modified xsi:type="dcterms:W3CDTF">2017-09-21T09:31:52Z</dcterms:modified>
</cp:coreProperties>
</file>