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6" r:id="rId3"/>
    <p:sldId id="279" r:id="rId4"/>
    <p:sldId id="257" r:id="rId5"/>
    <p:sldId id="258" r:id="rId6"/>
    <p:sldId id="280" r:id="rId7"/>
    <p:sldId id="281" r:id="rId8"/>
    <p:sldId id="261" r:id="rId9"/>
    <p:sldId id="260" r:id="rId10"/>
    <p:sldId id="262" r:id="rId11"/>
    <p:sldId id="263" r:id="rId12"/>
    <p:sldId id="278" r:id="rId13"/>
    <p:sldId id="277" r:id="rId14"/>
    <p:sldId id="265" r:id="rId15"/>
    <p:sldId id="264" r:id="rId16"/>
    <p:sldId id="338" r:id="rId17"/>
    <p:sldId id="267" r:id="rId18"/>
    <p:sldId id="339" r:id="rId19"/>
    <p:sldId id="340" r:id="rId20"/>
    <p:sldId id="341" r:id="rId21"/>
    <p:sldId id="268" r:id="rId22"/>
    <p:sldId id="269" r:id="rId23"/>
    <p:sldId id="270" r:id="rId24"/>
    <p:sldId id="343" r:id="rId25"/>
    <p:sldId id="342" r:id="rId26"/>
    <p:sldId id="271" r:id="rId27"/>
    <p:sldId id="272" r:id="rId28"/>
    <p:sldId id="273" r:id="rId29"/>
    <p:sldId id="344" r:id="rId30"/>
    <p:sldId id="276" r:id="rId31"/>
    <p:sldId id="259" r:id="rId32"/>
    <p:sldId id="345" r:id="rId33"/>
  </p:sldIdLst>
  <p:sldSz cx="9144000" cy="6858000" type="screen4x3"/>
  <p:notesSz cx="7053263" cy="9309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84" y="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A331DC-6EA6-4EFD-9058-158F22BE579C}" type="doc">
      <dgm:prSet loTypeId="urn:microsoft.com/office/officeart/2005/8/layout/process4" loCatId="process" qsTypeId="urn:microsoft.com/office/officeart/2005/8/quickstyle/simple2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48BF1D4-587B-4BA2-BB31-73CB8E482501}">
      <dgm:prSet/>
      <dgm:spPr/>
      <dgm:t>
        <a:bodyPr/>
        <a:lstStyle/>
        <a:p>
          <a:r>
            <a:rPr lang="uk-UA"/>
            <a:t>Держава може відмовитися від імунітету свого дипломата в разі звинувачення:</a:t>
          </a:r>
          <a:endParaRPr lang="en-US"/>
        </a:p>
      </dgm:t>
    </dgm:pt>
    <dgm:pt modelId="{D3076045-BD31-43AC-82C3-5089829DC674}" type="parTrans" cxnId="{DE50B252-57E2-4835-BD11-6EC63872F9B2}">
      <dgm:prSet/>
      <dgm:spPr/>
      <dgm:t>
        <a:bodyPr/>
        <a:lstStyle/>
        <a:p>
          <a:endParaRPr lang="en-US"/>
        </a:p>
      </dgm:t>
    </dgm:pt>
    <dgm:pt modelId="{734A4811-0B5C-4F07-B1C3-3FE0A0DCB6CA}" type="sibTrans" cxnId="{DE50B252-57E2-4835-BD11-6EC63872F9B2}">
      <dgm:prSet/>
      <dgm:spPr/>
      <dgm:t>
        <a:bodyPr/>
        <a:lstStyle/>
        <a:p>
          <a:endParaRPr lang="en-US"/>
        </a:p>
      </dgm:t>
    </dgm:pt>
    <dgm:pt modelId="{BDA2B08D-1EEF-4C3F-8091-789F155D39F0}">
      <dgm:prSet/>
      <dgm:spPr/>
      <dgm:t>
        <a:bodyPr/>
        <a:lstStyle/>
        <a:p>
          <a:r>
            <a:rPr lang="uk-UA" dirty="0"/>
            <a:t>для притягнення до судового процесу</a:t>
          </a:r>
          <a:endParaRPr lang="en-US" dirty="0"/>
        </a:p>
      </dgm:t>
    </dgm:pt>
    <dgm:pt modelId="{6DCEC917-A3BC-4816-89D0-8849A79F1212}" type="parTrans" cxnId="{BE1BF7BF-13F8-4B05-887D-95219083CA80}">
      <dgm:prSet/>
      <dgm:spPr/>
      <dgm:t>
        <a:bodyPr/>
        <a:lstStyle/>
        <a:p>
          <a:endParaRPr lang="en-US"/>
        </a:p>
      </dgm:t>
    </dgm:pt>
    <dgm:pt modelId="{80462A05-4ABA-4012-945A-22130CFA77B7}" type="sibTrans" cxnId="{BE1BF7BF-13F8-4B05-887D-95219083CA80}">
      <dgm:prSet/>
      <dgm:spPr/>
      <dgm:t>
        <a:bodyPr/>
        <a:lstStyle/>
        <a:p>
          <a:endParaRPr lang="en-US"/>
        </a:p>
      </dgm:t>
    </dgm:pt>
    <dgm:pt modelId="{72B7F590-114F-4BE8-BD31-F2C8EF7CD2DF}">
      <dgm:prSet/>
      <dgm:spPr/>
      <dgm:t>
        <a:bodyPr/>
        <a:lstStyle/>
        <a:p>
          <a:r>
            <a:rPr lang="uk-UA"/>
            <a:t>для виконання рішення суду</a:t>
          </a:r>
          <a:endParaRPr lang="en-US"/>
        </a:p>
      </dgm:t>
    </dgm:pt>
    <dgm:pt modelId="{AC268006-89AA-4B09-9335-990172E07E22}" type="parTrans" cxnId="{F6D4A295-EC6C-4E32-B470-6E63945150E3}">
      <dgm:prSet/>
      <dgm:spPr/>
      <dgm:t>
        <a:bodyPr/>
        <a:lstStyle/>
        <a:p>
          <a:endParaRPr lang="en-US"/>
        </a:p>
      </dgm:t>
    </dgm:pt>
    <dgm:pt modelId="{7CD8A14F-D286-4D31-AE1B-87B188E35143}" type="sibTrans" cxnId="{F6D4A295-EC6C-4E32-B470-6E63945150E3}">
      <dgm:prSet/>
      <dgm:spPr/>
      <dgm:t>
        <a:bodyPr/>
        <a:lstStyle/>
        <a:p>
          <a:endParaRPr lang="en-US"/>
        </a:p>
      </dgm:t>
    </dgm:pt>
    <dgm:pt modelId="{4BB00228-DF15-4B09-8956-7F5F81A80783}" type="pres">
      <dgm:prSet presAssocID="{4BA331DC-6EA6-4EFD-9058-158F22BE579C}" presName="Name0" presStyleCnt="0">
        <dgm:presLayoutVars>
          <dgm:dir/>
          <dgm:animLvl val="lvl"/>
          <dgm:resizeHandles val="exact"/>
        </dgm:presLayoutVars>
      </dgm:prSet>
      <dgm:spPr/>
    </dgm:pt>
    <dgm:pt modelId="{6A97E8C7-875C-42CA-9C5A-33386E790B87}" type="pres">
      <dgm:prSet presAssocID="{72B7F590-114F-4BE8-BD31-F2C8EF7CD2DF}" presName="boxAndChildren" presStyleCnt="0"/>
      <dgm:spPr/>
    </dgm:pt>
    <dgm:pt modelId="{DDF06501-5B48-4F2C-BE40-91D8896AD2D2}" type="pres">
      <dgm:prSet presAssocID="{72B7F590-114F-4BE8-BD31-F2C8EF7CD2DF}" presName="parentTextBox" presStyleLbl="node1" presStyleIdx="0" presStyleCnt="3"/>
      <dgm:spPr/>
    </dgm:pt>
    <dgm:pt modelId="{10F07683-1F13-4C28-9D23-D68E3F7DE617}" type="pres">
      <dgm:prSet presAssocID="{80462A05-4ABA-4012-945A-22130CFA77B7}" presName="sp" presStyleCnt="0"/>
      <dgm:spPr/>
    </dgm:pt>
    <dgm:pt modelId="{32D3C19F-472C-43A0-A49B-DB13E9CE4AE0}" type="pres">
      <dgm:prSet presAssocID="{BDA2B08D-1EEF-4C3F-8091-789F155D39F0}" presName="arrowAndChildren" presStyleCnt="0"/>
      <dgm:spPr/>
    </dgm:pt>
    <dgm:pt modelId="{03B9BCBE-3613-48E1-9B03-57ACFEDCD912}" type="pres">
      <dgm:prSet presAssocID="{BDA2B08D-1EEF-4C3F-8091-789F155D39F0}" presName="parentTextArrow" presStyleLbl="node1" presStyleIdx="1" presStyleCnt="3"/>
      <dgm:spPr/>
    </dgm:pt>
    <dgm:pt modelId="{57043B19-EC24-47E9-AB98-519F7A20D998}" type="pres">
      <dgm:prSet presAssocID="{734A4811-0B5C-4F07-B1C3-3FE0A0DCB6CA}" presName="sp" presStyleCnt="0"/>
      <dgm:spPr/>
    </dgm:pt>
    <dgm:pt modelId="{2F0B9AC8-81E4-46E2-8978-04BE998E5A14}" type="pres">
      <dgm:prSet presAssocID="{448BF1D4-587B-4BA2-BB31-73CB8E482501}" presName="arrowAndChildren" presStyleCnt="0"/>
      <dgm:spPr/>
    </dgm:pt>
    <dgm:pt modelId="{1B223108-DC74-4846-97ED-8C65A37DA746}" type="pres">
      <dgm:prSet presAssocID="{448BF1D4-587B-4BA2-BB31-73CB8E482501}" presName="parentTextArrow" presStyleLbl="node1" presStyleIdx="2" presStyleCnt="3"/>
      <dgm:spPr/>
    </dgm:pt>
  </dgm:ptLst>
  <dgm:cxnLst>
    <dgm:cxn modelId="{C8B8931F-4134-4F83-B871-386A337E43BF}" type="presOf" srcId="{448BF1D4-587B-4BA2-BB31-73CB8E482501}" destId="{1B223108-DC74-4846-97ED-8C65A37DA746}" srcOrd="0" destOrd="0" presId="urn:microsoft.com/office/officeart/2005/8/layout/process4"/>
    <dgm:cxn modelId="{2EC0A222-0BE4-4B7B-B2BE-973B4E032439}" type="presOf" srcId="{BDA2B08D-1EEF-4C3F-8091-789F155D39F0}" destId="{03B9BCBE-3613-48E1-9B03-57ACFEDCD912}" srcOrd="0" destOrd="0" presId="urn:microsoft.com/office/officeart/2005/8/layout/process4"/>
    <dgm:cxn modelId="{406EE167-DE1A-49B1-8FD8-DCD0F486579C}" type="presOf" srcId="{4BA331DC-6EA6-4EFD-9058-158F22BE579C}" destId="{4BB00228-DF15-4B09-8956-7F5F81A80783}" srcOrd="0" destOrd="0" presId="urn:microsoft.com/office/officeart/2005/8/layout/process4"/>
    <dgm:cxn modelId="{DE50B252-57E2-4835-BD11-6EC63872F9B2}" srcId="{4BA331DC-6EA6-4EFD-9058-158F22BE579C}" destId="{448BF1D4-587B-4BA2-BB31-73CB8E482501}" srcOrd="0" destOrd="0" parTransId="{D3076045-BD31-43AC-82C3-5089829DC674}" sibTransId="{734A4811-0B5C-4F07-B1C3-3FE0A0DCB6CA}"/>
    <dgm:cxn modelId="{F6D4A295-EC6C-4E32-B470-6E63945150E3}" srcId="{4BA331DC-6EA6-4EFD-9058-158F22BE579C}" destId="{72B7F590-114F-4BE8-BD31-F2C8EF7CD2DF}" srcOrd="2" destOrd="0" parTransId="{AC268006-89AA-4B09-9335-990172E07E22}" sibTransId="{7CD8A14F-D286-4D31-AE1B-87B188E35143}"/>
    <dgm:cxn modelId="{45CBC2AA-DFCF-42E0-9097-913FE5C642F3}" type="presOf" srcId="{72B7F590-114F-4BE8-BD31-F2C8EF7CD2DF}" destId="{DDF06501-5B48-4F2C-BE40-91D8896AD2D2}" srcOrd="0" destOrd="0" presId="urn:microsoft.com/office/officeart/2005/8/layout/process4"/>
    <dgm:cxn modelId="{BE1BF7BF-13F8-4B05-887D-95219083CA80}" srcId="{4BA331DC-6EA6-4EFD-9058-158F22BE579C}" destId="{BDA2B08D-1EEF-4C3F-8091-789F155D39F0}" srcOrd="1" destOrd="0" parTransId="{6DCEC917-A3BC-4816-89D0-8849A79F1212}" sibTransId="{80462A05-4ABA-4012-945A-22130CFA77B7}"/>
    <dgm:cxn modelId="{14B791F6-DFE1-4DF9-9DBD-3CE3A5AFB448}" type="presParOf" srcId="{4BB00228-DF15-4B09-8956-7F5F81A80783}" destId="{6A97E8C7-875C-42CA-9C5A-33386E790B87}" srcOrd="0" destOrd="0" presId="urn:microsoft.com/office/officeart/2005/8/layout/process4"/>
    <dgm:cxn modelId="{343ED69A-7972-44C5-A495-0909987C9A1A}" type="presParOf" srcId="{6A97E8C7-875C-42CA-9C5A-33386E790B87}" destId="{DDF06501-5B48-4F2C-BE40-91D8896AD2D2}" srcOrd="0" destOrd="0" presId="urn:microsoft.com/office/officeart/2005/8/layout/process4"/>
    <dgm:cxn modelId="{590AF16F-87FC-4C1A-9B1D-7F0BB016FBAA}" type="presParOf" srcId="{4BB00228-DF15-4B09-8956-7F5F81A80783}" destId="{10F07683-1F13-4C28-9D23-D68E3F7DE617}" srcOrd="1" destOrd="0" presId="urn:microsoft.com/office/officeart/2005/8/layout/process4"/>
    <dgm:cxn modelId="{D4314139-021D-4139-AFF3-8B87979A8433}" type="presParOf" srcId="{4BB00228-DF15-4B09-8956-7F5F81A80783}" destId="{32D3C19F-472C-43A0-A49B-DB13E9CE4AE0}" srcOrd="2" destOrd="0" presId="urn:microsoft.com/office/officeart/2005/8/layout/process4"/>
    <dgm:cxn modelId="{796D604F-91BF-40D6-9D38-06B820C2F187}" type="presParOf" srcId="{32D3C19F-472C-43A0-A49B-DB13E9CE4AE0}" destId="{03B9BCBE-3613-48E1-9B03-57ACFEDCD912}" srcOrd="0" destOrd="0" presId="urn:microsoft.com/office/officeart/2005/8/layout/process4"/>
    <dgm:cxn modelId="{46BB19E8-BD87-4D83-A979-815C0841474E}" type="presParOf" srcId="{4BB00228-DF15-4B09-8956-7F5F81A80783}" destId="{57043B19-EC24-47E9-AB98-519F7A20D998}" srcOrd="3" destOrd="0" presId="urn:microsoft.com/office/officeart/2005/8/layout/process4"/>
    <dgm:cxn modelId="{4345E855-54E9-46A4-9B66-9C00E5189AFB}" type="presParOf" srcId="{4BB00228-DF15-4B09-8956-7F5F81A80783}" destId="{2F0B9AC8-81E4-46E2-8978-04BE998E5A14}" srcOrd="4" destOrd="0" presId="urn:microsoft.com/office/officeart/2005/8/layout/process4"/>
    <dgm:cxn modelId="{F99C02BC-F603-4505-ADE8-7A1063C86937}" type="presParOf" srcId="{2F0B9AC8-81E4-46E2-8978-04BE998E5A14}" destId="{1B223108-DC74-4846-97ED-8C65A37DA74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F06501-5B48-4F2C-BE40-91D8896AD2D2}">
      <dsp:nvSpPr>
        <dsp:cNvPr id="0" name=""/>
        <dsp:cNvSpPr/>
      </dsp:nvSpPr>
      <dsp:spPr>
        <a:xfrm>
          <a:off x="0" y="3441586"/>
          <a:ext cx="7772400" cy="11296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для виконання рішення суду</a:t>
          </a:r>
          <a:endParaRPr lang="en-US" sz="2600" kern="1200"/>
        </a:p>
      </dsp:txBody>
      <dsp:txXfrm>
        <a:off x="0" y="3441586"/>
        <a:ext cx="7772400" cy="1129605"/>
      </dsp:txXfrm>
    </dsp:sp>
    <dsp:sp modelId="{03B9BCBE-3613-48E1-9B03-57ACFEDCD912}">
      <dsp:nvSpPr>
        <dsp:cNvPr id="0" name=""/>
        <dsp:cNvSpPr/>
      </dsp:nvSpPr>
      <dsp:spPr>
        <a:xfrm rot="10800000">
          <a:off x="0" y="1721197"/>
          <a:ext cx="7772400" cy="173733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 dirty="0"/>
            <a:t>для притягнення до судового процесу</a:t>
          </a:r>
          <a:endParaRPr lang="en-US" sz="2600" kern="1200" dirty="0"/>
        </a:p>
      </dsp:txBody>
      <dsp:txXfrm rot="10800000">
        <a:off x="0" y="1721197"/>
        <a:ext cx="7772400" cy="1128867"/>
      </dsp:txXfrm>
    </dsp:sp>
    <dsp:sp modelId="{1B223108-DC74-4846-97ED-8C65A37DA746}">
      <dsp:nvSpPr>
        <dsp:cNvPr id="0" name=""/>
        <dsp:cNvSpPr/>
      </dsp:nvSpPr>
      <dsp:spPr>
        <a:xfrm rot="10800000">
          <a:off x="0" y="808"/>
          <a:ext cx="7772400" cy="173733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algn="t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kern="1200"/>
            <a:t>Держава може відмовитися від імунітету свого дипломата в разі звинувачення:</a:t>
          </a:r>
          <a:endParaRPr lang="en-US" sz="2600" kern="1200"/>
        </a:p>
      </dsp:txBody>
      <dsp:txXfrm rot="10800000">
        <a:off x="0" y="808"/>
        <a:ext cx="7772400" cy="11288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7205690" cy="3086120"/>
          </a:xfrm>
        </p:spPr>
        <p:txBody>
          <a:bodyPr>
            <a:normAutofit fontScale="92500" lnSpcReduction="10000"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uk-UA" dirty="0"/>
              <a:t>Поняття та походження дипломатичних привілеїв та імунітетів (ДПІ)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dirty="0"/>
              <a:t>Привілеї та імунітети дипломатичного представництва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dirty="0"/>
              <a:t>Свобода зносин представництва. Дипломатична пошта</a:t>
            </a:r>
          </a:p>
          <a:p>
            <a:pPr marL="514350" indent="-514350" algn="l">
              <a:buFont typeface="+mj-lt"/>
              <a:buAutoNum type="arabicPeriod"/>
            </a:pPr>
            <a:r>
              <a:rPr lang="uk-UA" dirty="0"/>
              <a:t>Особисті привілеї та імунітети персоналу дипломатичного представництва</a:t>
            </a:r>
            <a:endParaRPr lang="en-GB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Дипломатичні привілеї та імунітети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Представництво + персонал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  <a:p>
            <a:pPr lvl="0"/>
            <a:r>
              <a:rPr lang="uk-UA" b="1" dirty="0"/>
              <a:t>ДПІ представництва </a:t>
            </a:r>
            <a:r>
              <a:rPr lang="uk-UA" dirty="0"/>
              <a:t>як органу держави (не орган при </a:t>
            </a:r>
            <a:r>
              <a:rPr lang="uk-UA" dirty="0" err="1"/>
              <a:t>послі</a:t>
            </a:r>
            <a:r>
              <a:rPr lang="uk-UA" dirty="0"/>
              <a:t>)</a:t>
            </a:r>
          </a:p>
          <a:p>
            <a:pPr lvl="0"/>
            <a:endParaRPr lang="en-GB" dirty="0"/>
          </a:p>
          <a:p>
            <a:pPr lvl="0"/>
            <a:r>
              <a:rPr lang="uk-UA" b="1" dirty="0"/>
              <a:t>ДПІ персоналу</a:t>
            </a:r>
            <a:r>
              <a:rPr lang="uk-UA" dirty="0"/>
              <a:t>, акредитованого у державі перебування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74638"/>
            <a:ext cx="8286808" cy="1143000"/>
          </a:xfrm>
        </p:spPr>
        <p:txBody>
          <a:bodyPr>
            <a:normAutofit/>
          </a:bodyPr>
          <a:lstStyle/>
          <a:p>
            <a:r>
              <a:rPr lang="uk-UA" dirty="0"/>
              <a:t>Привілеї та імунітети представництва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51244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dirty="0"/>
              <a:t>Article 22</a:t>
            </a:r>
          </a:p>
          <a:p>
            <a:pPr>
              <a:buNone/>
            </a:pPr>
            <a:r>
              <a:rPr lang="en-GB" dirty="0"/>
              <a:t>1.The premises of the mission shall be inviolable. The agents of the receiving State may not enter</a:t>
            </a:r>
            <a:r>
              <a:rPr lang="uk-UA" dirty="0"/>
              <a:t> </a:t>
            </a:r>
            <a:r>
              <a:rPr lang="en-GB" dirty="0"/>
              <a:t>them, except with the consent of the head of the mission.</a:t>
            </a:r>
            <a:endParaRPr lang="uk-UA" dirty="0"/>
          </a:p>
          <a:p>
            <a:pPr>
              <a:buNone/>
            </a:pPr>
            <a:endParaRPr lang="uk-UA" dirty="0"/>
          </a:p>
          <a:p>
            <a:pPr>
              <a:buNone/>
            </a:pPr>
            <a:r>
              <a:rPr lang="uk-UA" dirty="0"/>
              <a:t>Особливі випадки:</a:t>
            </a:r>
          </a:p>
          <a:p>
            <a:r>
              <a:rPr lang="uk-UA" dirty="0"/>
              <a:t>Пожежа</a:t>
            </a:r>
          </a:p>
          <a:p>
            <a:r>
              <a:rPr lang="uk-UA" dirty="0"/>
              <a:t>Вторгнення</a:t>
            </a:r>
          </a:p>
          <a:p>
            <a:r>
              <a:rPr lang="uk-UA" dirty="0"/>
              <a:t>Захоплення представництва</a:t>
            </a:r>
          </a:p>
          <a:p>
            <a:r>
              <a:rPr lang="uk-UA" dirty="0"/>
              <a:t>Використання представництва не за призначенням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6100354"/>
          </a:xfrm>
        </p:spPr>
      </p:pic>
    </p:spTree>
    <p:extLst>
      <p:ext uri="{BB962C8B-B14F-4D97-AF65-F5344CB8AC3E}">
        <p14:creationId xmlns:p14="http://schemas.microsoft.com/office/powerpoint/2010/main" val="4074725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Дж.Ассандж</a:t>
            </a:r>
            <a:r>
              <a:rPr lang="uk-UA" dirty="0"/>
              <a:t> в посольстві Еквадору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/>
              <a:t>Перебування в посольстві з червня 2012</a:t>
            </a:r>
          </a:p>
          <a:p>
            <a:r>
              <a:rPr lang="uk-UA" dirty="0"/>
              <a:t>Політичний притулок від уряду Еквадору з серпня 2012</a:t>
            </a:r>
          </a:p>
          <a:p>
            <a:r>
              <a:rPr lang="uk-UA" dirty="0"/>
              <a:t>06.2012-10.2015 – цілодобовий караул поліції (більше 12 млн фунтів)</a:t>
            </a:r>
          </a:p>
          <a:p>
            <a:r>
              <a:rPr lang="uk-UA" dirty="0"/>
              <a:t>10.2016 – припинення доступу до інтернету для </a:t>
            </a:r>
            <a:r>
              <a:rPr lang="uk-UA" dirty="0" err="1"/>
              <a:t>Ассанджа</a:t>
            </a:r>
            <a:endParaRPr lang="en-US" dirty="0"/>
          </a:p>
          <a:p>
            <a:r>
              <a:rPr lang="uk-UA" dirty="0"/>
              <a:t>04.2019 – відкликання притулку урядом Еквадору, арешт </a:t>
            </a:r>
            <a:r>
              <a:rPr lang="uk-UA" dirty="0" err="1"/>
              <a:t>Ассанджа</a:t>
            </a:r>
            <a:endParaRPr lang="uk-U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3530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Дипломатичний притулок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uk-UA" dirty="0"/>
          </a:p>
          <a:p>
            <a:pPr>
              <a:buNone/>
            </a:pPr>
            <a:r>
              <a:rPr lang="uk-UA" b="1" dirty="0"/>
              <a:t>Принципи надання притулку (Е. </a:t>
            </a:r>
            <a:r>
              <a:rPr lang="uk-UA" b="1" dirty="0" err="1"/>
              <a:t>Сатоу</a:t>
            </a:r>
            <a:r>
              <a:rPr lang="uk-UA" b="1" dirty="0"/>
              <a:t>):</a:t>
            </a:r>
          </a:p>
          <a:p>
            <a:pPr lvl="0"/>
            <a:r>
              <a:rPr lang="uk-UA" dirty="0"/>
              <a:t>обмеження практики надання притулку до мінімуму</a:t>
            </a:r>
            <a:endParaRPr lang="en-GB" dirty="0"/>
          </a:p>
          <a:p>
            <a:pPr lvl="0"/>
            <a:r>
              <a:rPr lang="uk-UA" dirty="0"/>
              <a:t>заборона спілкування особам, що отримали притулок, з прихильниками поза місією</a:t>
            </a:r>
            <a:endParaRPr lang="en-GB" dirty="0"/>
          </a:p>
          <a:p>
            <a:r>
              <a:rPr lang="uk-UA" dirty="0"/>
              <a:t>якомога швидше залишення місії/країни після узгодження цього питання з державою перебування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358246" cy="1143000"/>
          </a:xfrm>
        </p:spPr>
        <p:txBody>
          <a:bodyPr>
            <a:normAutofit/>
          </a:bodyPr>
          <a:lstStyle/>
          <a:p>
            <a:r>
              <a:rPr lang="uk-UA" dirty="0"/>
              <a:t>Привілеї та імунітети представництва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GB" dirty="0"/>
              <a:t>Article 22</a:t>
            </a:r>
          </a:p>
          <a:p>
            <a:pPr>
              <a:buNone/>
            </a:pPr>
            <a:r>
              <a:rPr lang="en-GB" dirty="0"/>
              <a:t>2.The receiving State is under a special duty to take all appropriate steps to protect the premises</a:t>
            </a:r>
            <a:r>
              <a:rPr lang="uk-UA" dirty="0"/>
              <a:t> </a:t>
            </a:r>
            <a:r>
              <a:rPr lang="en-GB" dirty="0"/>
              <a:t>of the mission against any intrusion or damage and to prevent any disturbance of the peace of the</a:t>
            </a:r>
            <a:r>
              <a:rPr lang="uk-UA" dirty="0"/>
              <a:t> </a:t>
            </a:r>
            <a:r>
              <a:rPr lang="en-GB" dirty="0"/>
              <a:t>mission or impairment of its dignity.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icture containing outdoor, people, large, standing&#10;&#10;Description automatically generated">
            <a:extLst>
              <a:ext uri="{FF2B5EF4-FFF2-40B4-BE49-F238E27FC236}">
                <a16:creationId xmlns:a16="http://schemas.microsoft.com/office/drawing/2014/main" id="{3CD4AF5D-5199-4356-9845-312DAA3A5A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" r="1" b="1"/>
          <a:stretch/>
        </p:blipFill>
        <p:spPr>
          <a:xfrm>
            <a:off x="15" y="858211"/>
            <a:ext cx="9143985" cy="514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8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358246" cy="1143000"/>
          </a:xfrm>
        </p:spPr>
        <p:txBody>
          <a:bodyPr>
            <a:normAutofit/>
          </a:bodyPr>
          <a:lstStyle/>
          <a:p>
            <a:r>
              <a:rPr lang="uk-UA" dirty="0"/>
              <a:t>Привілеї та імунітети представництва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en-GB" dirty="0"/>
              <a:t>Article 22</a:t>
            </a:r>
          </a:p>
          <a:p>
            <a:pPr>
              <a:buNone/>
            </a:pPr>
            <a:r>
              <a:rPr lang="en-GB" dirty="0"/>
              <a:t>3.The premises of the mission, their furnishings and other property thereon and the means of</a:t>
            </a:r>
            <a:r>
              <a:rPr lang="uk-UA" dirty="0"/>
              <a:t> </a:t>
            </a:r>
            <a:r>
              <a:rPr lang="en-GB" dirty="0"/>
              <a:t>transport of the mission shall be immune from search, requisition, attachment or execution.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A1080-1409-4E0A-BA66-230A4873A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A close up of a sign&#10;&#10;Description automatically generated">
            <a:extLst>
              <a:ext uri="{FF2B5EF4-FFF2-40B4-BE49-F238E27FC236}">
                <a16:creationId xmlns:a16="http://schemas.microsoft.com/office/drawing/2014/main" id="{2514EFEA-9D37-4656-BB61-727D13C60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463" y="4896287"/>
            <a:ext cx="5197642" cy="1485041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FA06A7-9F00-4195-B772-424ED6290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727" y="548680"/>
            <a:ext cx="4223084" cy="23667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5D2080-D5A3-44E9-B4B8-A583AE371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9769" y="3317492"/>
            <a:ext cx="5462337" cy="1142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290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5AEE3-7A42-459E-9767-F25214B8D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>
            <a:normAutofit/>
          </a:bodyPr>
          <a:lstStyle/>
          <a:p>
            <a:r>
              <a:rPr lang="uk-UA"/>
              <a:t>Дипломатичні номерні знаки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F1720-7EF1-4428-813A-BA5DBE6980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07704" y="1600200"/>
            <a:ext cx="6779096" cy="4495800"/>
          </a:xfrm>
        </p:spPr>
        <p:txBody>
          <a:bodyPr>
            <a:normAutofit/>
          </a:bodyPr>
          <a:lstStyle/>
          <a:p>
            <a:pPr marL="429816" indent="-429816">
              <a:lnSpc>
                <a:spcPct val="90000"/>
              </a:lnSpc>
              <a:buNone/>
            </a:pPr>
            <a:r>
              <a:rPr lang="ru-RU" sz="1800" dirty="0" err="1"/>
              <a:t>CDP</a:t>
            </a:r>
            <a:r>
              <a:rPr lang="ru-RU" sz="1800" dirty="0"/>
              <a:t> – для  </a:t>
            </a:r>
            <a:r>
              <a:rPr lang="ru-RU" sz="1800" dirty="0" err="1"/>
              <a:t>автомобілів</a:t>
            </a:r>
            <a:r>
              <a:rPr lang="ru-RU" sz="1800" dirty="0"/>
              <a:t>  глав  </a:t>
            </a:r>
            <a:r>
              <a:rPr lang="ru-RU" sz="1800" dirty="0" err="1"/>
              <a:t>дипломатичних</a:t>
            </a:r>
            <a:r>
              <a:rPr lang="ru-RU" sz="1800" dirty="0"/>
              <a:t>  </a:t>
            </a:r>
            <a:r>
              <a:rPr lang="ru-RU" sz="1800" dirty="0" err="1"/>
              <a:t>представництв</a:t>
            </a:r>
            <a:r>
              <a:rPr lang="ru-RU" sz="1800" dirty="0"/>
              <a:t>  та  </a:t>
            </a:r>
            <a:r>
              <a:rPr lang="ru-RU" sz="1800" dirty="0" err="1"/>
              <a:t>міжнародних</a:t>
            </a:r>
            <a:r>
              <a:rPr lang="ru-RU" sz="1800" dirty="0"/>
              <a:t> </a:t>
            </a:r>
            <a:r>
              <a:rPr lang="ru-RU" sz="1800" dirty="0" err="1"/>
              <a:t>організацій</a:t>
            </a:r>
            <a:r>
              <a:rPr lang="ru-RU" sz="1800" dirty="0"/>
              <a:t> (формат </a:t>
            </a:r>
            <a:r>
              <a:rPr lang="ru-RU" sz="1800" dirty="0" err="1"/>
              <a:t>CDP</a:t>
            </a:r>
            <a:r>
              <a:rPr lang="ru-RU" sz="1800" dirty="0"/>
              <a:t> </a:t>
            </a:r>
            <a:r>
              <a:rPr lang="ru-RU" sz="1800" dirty="0" err="1"/>
              <a:t>ХХХ</a:t>
            </a:r>
            <a:r>
              <a:rPr lang="ru-RU" sz="1800" dirty="0"/>
              <a:t>)</a:t>
            </a:r>
          </a:p>
          <a:p>
            <a:pPr marL="429816" indent="-429816">
              <a:lnSpc>
                <a:spcPct val="90000"/>
              </a:lnSpc>
            </a:pPr>
            <a:endParaRPr lang="ru-RU" sz="1800" dirty="0"/>
          </a:p>
          <a:p>
            <a:pPr marL="429816" indent="-429816">
              <a:lnSpc>
                <a:spcPct val="90000"/>
              </a:lnSpc>
              <a:buNone/>
            </a:pPr>
            <a:r>
              <a:rPr lang="ru-RU" sz="1800" dirty="0" err="1"/>
              <a:t>DP</a:t>
            </a:r>
            <a:r>
              <a:rPr lang="ru-RU" sz="1800" dirty="0"/>
              <a:t> – для  </a:t>
            </a:r>
            <a:r>
              <a:rPr lang="ru-RU" sz="1800" dirty="0" err="1"/>
              <a:t>службових</a:t>
            </a:r>
            <a:r>
              <a:rPr lang="ru-RU" sz="1800" dirty="0"/>
              <a:t>  </a:t>
            </a:r>
            <a:r>
              <a:rPr lang="ru-RU" sz="1800" dirty="0" err="1"/>
              <a:t>автомобілів</a:t>
            </a:r>
            <a:r>
              <a:rPr lang="ru-RU" sz="1800" dirty="0"/>
              <a:t>  </a:t>
            </a:r>
            <a:r>
              <a:rPr lang="ru-RU" sz="1800" dirty="0" err="1"/>
              <a:t>дипломатичних</a:t>
            </a:r>
            <a:r>
              <a:rPr lang="ru-RU" sz="1800" dirty="0"/>
              <a:t> </a:t>
            </a:r>
            <a:r>
              <a:rPr lang="ru-RU" sz="1800" dirty="0" err="1"/>
              <a:t>представництв</a:t>
            </a:r>
            <a:r>
              <a:rPr lang="ru-RU" sz="1800" dirty="0"/>
              <a:t>,  </a:t>
            </a:r>
            <a:r>
              <a:rPr lang="ru-RU" sz="1800" dirty="0" err="1"/>
              <a:t>консульських</a:t>
            </a:r>
            <a:r>
              <a:rPr lang="ru-RU" sz="1800" dirty="0"/>
              <a:t>  </a:t>
            </a:r>
            <a:r>
              <a:rPr lang="ru-RU" sz="1800" dirty="0" err="1"/>
              <a:t>установ</a:t>
            </a:r>
            <a:r>
              <a:rPr lang="ru-RU" sz="1800" dirty="0"/>
              <a:t>  і </a:t>
            </a:r>
            <a:r>
              <a:rPr lang="ru-RU" sz="1800" dirty="0" err="1"/>
              <a:t>міжнародних</a:t>
            </a:r>
            <a:r>
              <a:rPr lang="ru-RU" sz="1800" dirty="0"/>
              <a:t> </a:t>
            </a:r>
            <a:r>
              <a:rPr lang="ru-RU" sz="1800" dirty="0" err="1"/>
              <a:t>організацій</a:t>
            </a:r>
            <a:r>
              <a:rPr lang="ru-RU" sz="1800" dirty="0"/>
              <a:t>, </a:t>
            </a:r>
            <a:r>
              <a:rPr lang="ru-RU" sz="1800" dirty="0" err="1"/>
              <a:t>членів</a:t>
            </a:r>
            <a:r>
              <a:rPr lang="ru-RU" sz="1800" dirty="0"/>
              <a:t> дипломатичного персоналу </a:t>
            </a:r>
            <a:r>
              <a:rPr lang="ru-RU" sz="1800" dirty="0" err="1"/>
              <a:t>згаданих</a:t>
            </a:r>
            <a:r>
              <a:rPr lang="ru-RU" sz="1800" dirty="0"/>
              <a:t> </a:t>
            </a:r>
            <a:r>
              <a:rPr lang="ru-RU" sz="1800" dirty="0" err="1"/>
              <a:t>установ</a:t>
            </a:r>
            <a:r>
              <a:rPr lang="ru-RU" sz="1800" dirty="0"/>
              <a:t>, а </a:t>
            </a:r>
            <a:r>
              <a:rPr lang="ru-RU" sz="1800" dirty="0" err="1"/>
              <a:t>також</a:t>
            </a:r>
            <a:r>
              <a:rPr lang="ru-RU" sz="1800" dirty="0"/>
              <a:t> </a:t>
            </a:r>
            <a:r>
              <a:rPr lang="ru-RU" sz="1800" dirty="0" err="1"/>
              <a:t>членів</a:t>
            </a:r>
            <a:r>
              <a:rPr lang="ru-RU" sz="1800" dirty="0"/>
              <a:t> </a:t>
            </a:r>
            <a:r>
              <a:rPr lang="ru-RU" sz="1800" dirty="0" err="1"/>
              <a:t>їхніх</a:t>
            </a:r>
            <a:r>
              <a:rPr lang="ru-RU" sz="1800" dirty="0"/>
              <a:t> </a:t>
            </a:r>
            <a:r>
              <a:rPr lang="ru-RU" sz="1800" dirty="0" err="1"/>
              <a:t>сімей</a:t>
            </a:r>
            <a:r>
              <a:rPr lang="ru-RU" sz="1800" dirty="0"/>
              <a:t> (формат </a:t>
            </a:r>
            <a:r>
              <a:rPr lang="ru-RU" sz="1800" dirty="0" err="1"/>
              <a:t>DP</a:t>
            </a:r>
            <a:r>
              <a:rPr lang="ru-RU" sz="1800" dirty="0"/>
              <a:t> </a:t>
            </a:r>
            <a:r>
              <a:rPr lang="ru-RU" sz="1800" dirty="0" err="1"/>
              <a:t>ХХХ</a:t>
            </a:r>
            <a:r>
              <a:rPr lang="ru-RU" sz="1800" dirty="0"/>
              <a:t> 123)</a:t>
            </a:r>
          </a:p>
          <a:p>
            <a:pPr marL="429816" indent="-429816">
              <a:lnSpc>
                <a:spcPct val="90000"/>
              </a:lnSpc>
            </a:pPr>
            <a:endParaRPr lang="ru-RU" sz="1800" dirty="0"/>
          </a:p>
          <a:p>
            <a:pPr marL="429816" indent="-429816">
              <a:lnSpc>
                <a:spcPct val="90000"/>
              </a:lnSpc>
              <a:buNone/>
            </a:pPr>
            <a:r>
              <a:rPr lang="ru-RU" sz="1800" dirty="0"/>
              <a:t>S – для  </a:t>
            </a:r>
            <a:r>
              <a:rPr lang="ru-RU" sz="1800" dirty="0" err="1"/>
              <a:t>автомобілів</a:t>
            </a:r>
            <a:r>
              <a:rPr lang="ru-RU" sz="1800" dirty="0"/>
              <a:t>  </a:t>
            </a:r>
            <a:r>
              <a:rPr lang="ru-RU" sz="1800" dirty="0" err="1"/>
              <a:t>адміністративно-технічного</a:t>
            </a:r>
            <a:r>
              <a:rPr lang="ru-RU" sz="1800" dirty="0"/>
              <a:t> персоналу </a:t>
            </a:r>
            <a:r>
              <a:rPr lang="ru-RU" sz="1800" dirty="0" err="1"/>
              <a:t>дипломатичних</a:t>
            </a:r>
            <a:r>
              <a:rPr lang="ru-RU" sz="1800" dirty="0"/>
              <a:t> </a:t>
            </a:r>
            <a:r>
              <a:rPr lang="ru-RU" sz="1800" dirty="0" err="1"/>
              <a:t>представництв</a:t>
            </a:r>
            <a:r>
              <a:rPr lang="ru-RU" sz="1800" dirty="0"/>
              <a:t>, </a:t>
            </a:r>
            <a:r>
              <a:rPr lang="ru-RU" sz="1800" dirty="0" err="1"/>
              <a:t>консульських</a:t>
            </a:r>
            <a:r>
              <a:rPr lang="ru-RU" sz="1800" dirty="0"/>
              <a:t> </a:t>
            </a:r>
            <a:r>
              <a:rPr lang="ru-RU" sz="1800" dirty="0" err="1"/>
              <a:t>установ</a:t>
            </a:r>
            <a:r>
              <a:rPr lang="ru-RU" sz="1800" dirty="0"/>
              <a:t> і </a:t>
            </a:r>
            <a:r>
              <a:rPr lang="ru-RU" sz="1800" dirty="0" err="1"/>
              <a:t>міжнародних</a:t>
            </a:r>
            <a:r>
              <a:rPr lang="ru-RU" sz="1800" dirty="0"/>
              <a:t> </a:t>
            </a:r>
            <a:r>
              <a:rPr lang="ru-RU" sz="1800" dirty="0" err="1"/>
              <a:t>організацій</a:t>
            </a:r>
            <a:r>
              <a:rPr lang="ru-RU" sz="1800" dirty="0"/>
              <a:t>, а </a:t>
            </a:r>
            <a:r>
              <a:rPr lang="ru-RU" sz="1800" dirty="0" err="1"/>
              <a:t>також</a:t>
            </a:r>
            <a:r>
              <a:rPr lang="ru-RU" sz="1800" dirty="0"/>
              <a:t> </a:t>
            </a:r>
            <a:r>
              <a:rPr lang="ru-RU" sz="1800" dirty="0" err="1"/>
              <a:t>членів</a:t>
            </a:r>
            <a:r>
              <a:rPr lang="ru-RU" sz="1800" dirty="0"/>
              <a:t> </a:t>
            </a:r>
            <a:r>
              <a:rPr lang="ru-RU" sz="1800" dirty="0" err="1"/>
              <a:t>їхніх</a:t>
            </a:r>
            <a:r>
              <a:rPr lang="ru-RU" sz="1800" dirty="0"/>
              <a:t> </a:t>
            </a:r>
            <a:r>
              <a:rPr lang="ru-RU" sz="1800" dirty="0" err="1"/>
              <a:t>сімей</a:t>
            </a:r>
            <a:r>
              <a:rPr lang="ru-RU" sz="1800" dirty="0"/>
              <a:t> (формат S </a:t>
            </a:r>
            <a:r>
              <a:rPr lang="ru-RU" sz="1800" dirty="0" err="1"/>
              <a:t>ХХХ</a:t>
            </a:r>
            <a:r>
              <a:rPr lang="ru-RU" sz="1800" dirty="0"/>
              <a:t> 123)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40771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DBE00-1003-4A1D-9A60-AB36EBB3B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uk-UA" sz="2200" err="1"/>
              <a:t>Вітторе</a:t>
            </a:r>
            <a:r>
              <a:rPr lang="uk-UA" sz="2200"/>
              <a:t> Карпаччо, «Прибуття англійських послів» (1498 р.)</a:t>
            </a:r>
            <a:endParaRPr lang="en-US" sz="22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B1D09-F08F-4BC2-B954-E0D7873E0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>
            <a:normAutofit/>
          </a:bodyPr>
          <a:lstStyle/>
          <a:p>
            <a:endParaRPr lang="en-US" dirty="0">
              <a:effectLst/>
            </a:endParaRPr>
          </a:p>
          <a:p>
            <a:endParaRPr lang="en-US" dirty="0"/>
          </a:p>
        </p:txBody>
      </p:sp>
      <p:pic>
        <p:nvPicPr>
          <p:cNvPr id="5" name="Picture 4" descr="A group of people standing in front of a building&#10;&#10;Description automatically generated">
            <a:extLst>
              <a:ext uri="{FF2B5EF4-FFF2-40B4-BE49-F238E27FC236}">
                <a16:creationId xmlns:a16="http://schemas.microsoft.com/office/drawing/2014/main" id="{EE1A9D56-14F8-41AB-B816-46A9B53598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" r="5082" b="-1"/>
          <a:stretch/>
        </p:blipFill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noFill/>
          <a:ln w="63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69302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14B373A-BC21-4BD0-B615-3BC098943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uk-UA" sz="3100"/>
              <a:t>Суми несплачених штрафів за 2002-2019 рр. (округ Колумбія, США). Всього - $745,280</a:t>
            </a:r>
            <a:endParaRPr lang="en-US" sz="31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250CC8-32EE-409A-9AD0-80025AE5D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547813"/>
            <a:ext cx="7772400" cy="43719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13535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74638"/>
            <a:ext cx="8358246" cy="1143000"/>
          </a:xfrm>
        </p:spPr>
        <p:txBody>
          <a:bodyPr>
            <a:normAutofit/>
          </a:bodyPr>
          <a:lstStyle/>
          <a:p>
            <a:r>
              <a:rPr lang="uk-UA" dirty="0"/>
              <a:t>Привілеї та імунітети представництва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uk-UA" dirty="0"/>
          </a:p>
          <a:p>
            <a:pPr lvl="0"/>
            <a:r>
              <a:rPr lang="uk-UA" dirty="0"/>
              <a:t>користування символікою (ст.20).</a:t>
            </a:r>
            <a:endParaRPr lang="en-GB" dirty="0"/>
          </a:p>
          <a:p>
            <a:pPr lvl="0"/>
            <a:r>
              <a:rPr lang="uk-UA" dirty="0"/>
              <a:t>звільнення приміщення від місцевих податків (крім експлуатаційних витрат)</a:t>
            </a:r>
            <a:endParaRPr lang="en-GB" dirty="0"/>
          </a:p>
          <a:p>
            <a:r>
              <a:rPr lang="uk-UA" dirty="0"/>
              <a:t>звільнення від митного огляду щодо предметів для офіційного користування</a:t>
            </a:r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Свобода зносин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  <a:p>
            <a:r>
              <a:rPr lang="uk-UA" dirty="0"/>
              <a:t>свобода зносин зі своїм урядом та іншими представництвами </a:t>
            </a:r>
            <a:r>
              <a:rPr lang="uk-UA" dirty="0" err="1"/>
              <a:t>акредитуючої</a:t>
            </a:r>
            <a:r>
              <a:rPr lang="uk-UA" dirty="0"/>
              <a:t> держави</a:t>
            </a:r>
          </a:p>
          <a:p>
            <a:r>
              <a:rPr lang="uk-UA" dirty="0"/>
              <a:t>радіопередавач</a:t>
            </a:r>
          </a:p>
          <a:p>
            <a:r>
              <a:rPr lang="uk-UA" dirty="0"/>
              <a:t>недоторканність архівів і документів представництва</a:t>
            </a:r>
          </a:p>
          <a:p>
            <a:r>
              <a:rPr lang="uk-UA" dirty="0"/>
              <a:t>недоторканність офіційної кореспонденції представництва 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Дипломатична пошта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772814"/>
            <a:ext cx="3657600" cy="4246985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– це </a:t>
            </a:r>
            <a:r>
              <a:rPr lang="uk-UA" dirty="0" err="1"/>
              <a:t>“мішок</a:t>
            </a:r>
            <a:r>
              <a:rPr lang="uk-UA" dirty="0"/>
              <a:t>, сумка, конверт або будь-якого виду </a:t>
            </a:r>
            <a:r>
              <a:rPr lang="uk-UA" dirty="0" err="1"/>
              <a:t>пакет”</a:t>
            </a:r>
            <a:r>
              <a:rPr lang="uk-UA" dirty="0"/>
              <a:t>, які закриті і опечатані сургучевою печаткою або опломбовані з зовнішнього боку уповноваженими органами держави.</a:t>
            </a:r>
          </a:p>
          <a:p>
            <a:endParaRPr lang="uk-UA" dirty="0"/>
          </a:p>
        </p:txBody>
      </p:sp>
      <p:pic>
        <p:nvPicPr>
          <p:cNvPr id="8" name="Picture 7" descr="A sign on the side of a box&#10;&#10;Description automatically generated">
            <a:extLst>
              <a:ext uri="{FF2B5EF4-FFF2-40B4-BE49-F238E27FC236}">
                <a16:creationId xmlns:a16="http://schemas.microsoft.com/office/drawing/2014/main" id="{106EF77C-A9F7-4F52-B7D7-87D145B8C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49883"/>
            <a:ext cx="4139952" cy="5481296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22D020-A8DA-4587-A6CA-3BA6EA241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id="{410B0363-9E47-47FA-A949-B7052765085B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065873"/>
            <a:ext cx="6804248" cy="3810379"/>
          </a:xfrm>
        </p:spPr>
      </p:pic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5CB3B28-F07F-4FF1-84DC-DB542945D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58593" cy="3573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0733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65066-3F95-4217-BAAF-C911B5B23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Дипломатична пошта: правила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B6C203-1831-4B00-8FBC-6228B99D0A9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/>
              <a:t>не підлягає ні розпакуванню, ні затриманню</a:t>
            </a:r>
          </a:p>
          <a:p>
            <a:r>
              <a:rPr lang="uk-UA" dirty="0"/>
              <a:t>в разі підозри щодо вмісту – огляд з дозволу відправника у присутності дипломатичного представника</a:t>
            </a:r>
          </a:p>
          <a:p>
            <a:r>
              <a:rPr lang="uk-UA" dirty="0"/>
              <a:t>в разі, якщо огляд не дозволено, пошта повертається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1772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dirty="0"/>
              <a:t>Дипломатична пошта: особистий супровід</a:t>
            </a:r>
            <a:endParaRPr lang="en-GB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  <a:p>
            <a:pPr lvl="0"/>
            <a:r>
              <a:rPr lang="uk-UA" dirty="0"/>
              <a:t>Дипломатичний кур’єр (співробітник фельд’єгерської служби)</a:t>
            </a:r>
            <a:endParaRPr lang="en-GB" dirty="0"/>
          </a:p>
          <a:p>
            <a:pPr lvl="0"/>
            <a:r>
              <a:rPr lang="uk-UA" dirty="0"/>
              <a:t>Дипкур’єр </a:t>
            </a:r>
            <a:r>
              <a:rPr lang="uk-UA" dirty="0" err="1"/>
              <a:t>ad</a:t>
            </a:r>
            <a:r>
              <a:rPr lang="uk-UA" dirty="0"/>
              <a:t> </a:t>
            </a:r>
            <a:r>
              <a:rPr lang="uk-UA" dirty="0" err="1"/>
              <a:t>hoc</a:t>
            </a:r>
            <a:r>
              <a:rPr lang="uk-UA" dirty="0"/>
              <a:t> (дипломат)</a:t>
            </a:r>
            <a:endParaRPr lang="en-GB" dirty="0"/>
          </a:p>
          <a:p>
            <a:pPr lvl="0"/>
            <a:r>
              <a:rPr lang="uk-UA" dirty="0"/>
              <a:t>Командир екіпажу цивільного літака (не кур’єр і не дипломат)</a:t>
            </a:r>
            <a:endParaRPr lang="en-GB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76483"/>
            <a:ext cx="9144000" cy="4981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690509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Особисті привілеї та імунітети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GB" dirty="0"/>
              <a:t>Article 29</a:t>
            </a:r>
          </a:p>
          <a:p>
            <a:pPr>
              <a:buNone/>
            </a:pPr>
            <a:r>
              <a:rPr lang="en-GB" dirty="0"/>
              <a:t>The person of a diplomatic agent shall be inviolable. He shall not be liable to any form of arrest</a:t>
            </a:r>
            <a:r>
              <a:rPr lang="uk-UA" dirty="0"/>
              <a:t> </a:t>
            </a:r>
            <a:r>
              <a:rPr lang="en-GB" dirty="0"/>
              <a:t>or detention. The receiving State shall treat him with due respect and shall take all appropriate steps to</a:t>
            </a:r>
            <a:r>
              <a:rPr lang="uk-UA" dirty="0"/>
              <a:t> </a:t>
            </a:r>
            <a:r>
              <a:rPr lang="en-GB" dirty="0"/>
              <a:t>prevent any attack on his person, freedom or dignity.</a:t>
            </a:r>
            <a:endParaRPr lang="uk-UA" dirty="0"/>
          </a:p>
          <a:p>
            <a:pPr>
              <a:buNone/>
            </a:pPr>
            <a:endParaRPr lang="uk-UA" dirty="0"/>
          </a:p>
          <a:p>
            <a:pPr lvl="0"/>
            <a:r>
              <a:rPr lang="uk-UA" dirty="0"/>
              <a:t>АТП має той же обсяг, що і </a:t>
            </a:r>
            <a:r>
              <a:rPr lang="uk-UA" dirty="0" err="1"/>
              <a:t>ДП</a:t>
            </a:r>
            <a:r>
              <a:rPr lang="uk-UA" dirty="0"/>
              <a:t>, за винятком того, що від цивільної та адміністративної юрисдикції – лише службовий імунітет</a:t>
            </a:r>
            <a:endParaRPr lang="en-GB" dirty="0"/>
          </a:p>
          <a:p>
            <a:r>
              <a:rPr lang="uk-UA" dirty="0"/>
              <a:t>ОП користується лише службовим імунітетом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16AA3-D3B0-4E18-A003-FBFDBC4E8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</p:spPr>
        <p:txBody>
          <a:bodyPr anchor="b">
            <a:normAutofit/>
          </a:bodyPr>
          <a:lstStyle/>
          <a:p>
            <a:r>
              <a:rPr lang="uk-UA" dirty="0"/>
              <a:t>Відмова від імунітету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E2ABC95-878F-4821-86D4-08E106A042B7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472099356"/>
              </p:ext>
            </p:extLst>
          </p:nvPr>
        </p:nvGraphicFramePr>
        <p:xfrm>
          <a:off x="914400" y="1447800"/>
          <a:ext cx="7772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324661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Формування інституту дипломатичних імунітетів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  <a:p>
            <a:r>
              <a:rPr lang="uk-UA" dirty="0"/>
              <a:t>Повага до послів та їхня недоторканність</a:t>
            </a:r>
          </a:p>
          <a:p>
            <a:r>
              <a:rPr lang="uk-UA" dirty="0"/>
              <a:t>Недоторканність дипломатичної пошти</a:t>
            </a:r>
          </a:p>
          <a:p>
            <a:r>
              <a:rPr lang="uk-UA" dirty="0"/>
              <a:t>Погіршення відносин в разі образи/ув’язнення/вбивства послів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93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/>
              <a:t>ДПІ</a:t>
            </a:r>
            <a:r>
              <a:rPr lang="uk-UA" dirty="0"/>
              <a:t> для членів родини дипломата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42910" y="1447800"/>
            <a:ext cx="8215370" cy="45720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uk-UA" b="1" dirty="0"/>
              <a:t>Члени родини дипломата – родичі, які:</a:t>
            </a:r>
          </a:p>
          <a:p>
            <a:pPr>
              <a:buNone/>
            </a:pPr>
            <a:r>
              <a:rPr lang="uk-UA" dirty="0"/>
              <a:t>	- проживають в помешканні дипломата</a:t>
            </a:r>
          </a:p>
          <a:p>
            <a:pPr>
              <a:buNone/>
            </a:pPr>
            <a:r>
              <a:rPr lang="uk-UA" dirty="0"/>
              <a:t>	- матеріально залежать від дипломата</a:t>
            </a:r>
          </a:p>
          <a:p>
            <a:pPr algn="ctr">
              <a:buNone/>
            </a:pPr>
            <a:endParaRPr lang="uk-UA" b="1" dirty="0"/>
          </a:p>
          <a:p>
            <a:pPr algn="ctr">
              <a:buNone/>
            </a:pPr>
            <a:r>
              <a:rPr lang="uk-UA" b="1" dirty="0"/>
              <a:t>Мають право на </a:t>
            </a:r>
            <a:r>
              <a:rPr lang="uk-UA" b="1" dirty="0" err="1"/>
              <a:t>ДПІ</a:t>
            </a:r>
            <a:r>
              <a:rPr lang="uk-UA" b="1" dirty="0"/>
              <a:t>:</a:t>
            </a:r>
          </a:p>
          <a:p>
            <a:pPr>
              <a:buNone/>
            </a:pPr>
            <a:r>
              <a:rPr lang="uk-UA" b="1" dirty="0"/>
              <a:t>Родичі членів дипломатичного персоналу</a:t>
            </a:r>
          </a:p>
          <a:p>
            <a:r>
              <a:rPr lang="uk-UA" dirty="0"/>
              <a:t>якщо вони не є громадянами держави перебування</a:t>
            </a:r>
          </a:p>
          <a:p>
            <a:pPr>
              <a:buNone/>
            </a:pPr>
            <a:r>
              <a:rPr lang="uk-UA" b="1" dirty="0"/>
              <a:t>Родичі членів адміністративно-технічного персоналу</a:t>
            </a:r>
          </a:p>
          <a:p>
            <a:r>
              <a:rPr lang="uk-UA" dirty="0"/>
              <a:t>якщо вони не є громадянами держави перебування</a:t>
            </a:r>
          </a:p>
          <a:p>
            <a:pPr lvl="0"/>
            <a:r>
              <a:rPr lang="uk-UA" dirty="0"/>
              <a:t>якщо проживають постійно в державі перебування</a:t>
            </a:r>
            <a:endParaRPr lang="en-GB" dirty="0"/>
          </a:p>
          <a:p>
            <a:endParaRPr lang="en-GB" dirty="0"/>
          </a:p>
          <a:p>
            <a:pPr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085928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Дипломатичні привілеї та імунітети: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1916832"/>
            <a:ext cx="7772400" cy="4102968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dirty="0"/>
              <a:t>теорія </a:t>
            </a:r>
            <a:r>
              <a:rPr lang="en-US" dirty="0"/>
              <a:t>vs</a:t>
            </a:r>
            <a:r>
              <a:rPr lang="uk-UA" dirty="0"/>
              <a:t> практика</a:t>
            </a:r>
          </a:p>
          <a:p>
            <a:pPr>
              <a:buNone/>
            </a:pPr>
            <a:endParaRPr lang="uk-UA" dirty="0"/>
          </a:p>
          <a:p>
            <a:pPr>
              <a:lnSpc>
                <a:spcPct val="150000"/>
              </a:lnSpc>
            </a:pPr>
            <a:r>
              <a:rPr lang="uk-UA" dirty="0"/>
              <a:t>Розрізнення </a:t>
            </a:r>
            <a:r>
              <a:rPr lang="uk-UA" dirty="0" err="1"/>
              <a:t>ДПІ</a:t>
            </a:r>
            <a:r>
              <a:rPr lang="uk-UA" dirty="0"/>
              <a:t> представництва і персоналу</a:t>
            </a:r>
          </a:p>
          <a:p>
            <a:pPr>
              <a:lnSpc>
                <a:spcPct val="150000"/>
              </a:lnSpc>
            </a:pPr>
            <a:r>
              <a:rPr lang="uk-UA" dirty="0" err="1"/>
              <a:t>ДПІ</a:t>
            </a:r>
            <a:r>
              <a:rPr lang="uk-UA" dirty="0"/>
              <a:t> як персоналу, так і членів родин</a:t>
            </a:r>
          </a:p>
          <a:p>
            <a:pPr>
              <a:lnSpc>
                <a:spcPct val="150000"/>
              </a:lnSpc>
            </a:pPr>
            <a:r>
              <a:rPr lang="uk-UA" dirty="0"/>
              <a:t>Податкові та митні </a:t>
            </a:r>
            <a:r>
              <a:rPr lang="uk-UA" dirty="0" err="1"/>
              <a:t>ДПІ</a:t>
            </a:r>
            <a:r>
              <a:rPr lang="uk-UA" dirty="0"/>
              <a:t>, засобів пересування</a:t>
            </a:r>
          </a:p>
          <a:p>
            <a:pPr>
              <a:lnSpc>
                <a:spcPct val="150000"/>
              </a:lnSpc>
            </a:pPr>
            <a:r>
              <a:rPr lang="uk-UA" dirty="0" err="1"/>
              <a:t>ДПІ</a:t>
            </a:r>
            <a:r>
              <a:rPr lang="uk-UA" dirty="0"/>
              <a:t> дипломатів до і після початку повноважень</a:t>
            </a:r>
          </a:p>
          <a:p>
            <a:pPr>
              <a:lnSpc>
                <a:spcPct val="150000"/>
              </a:lnSpc>
            </a:pPr>
            <a:r>
              <a:rPr lang="uk-UA" dirty="0" err="1"/>
              <a:t>ДПІ</a:t>
            </a:r>
            <a:r>
              <a:rPr lang="uk-UA" dirty="0"/>
              <a:t> дипломатичних </a:t>
            </a:r>
            <a:r>
              <a:rPr lang="uk-UA" dirty="0" err="1"/>
              <a:t>кур</a:t>
            </a:r>
            <a:r>
              <a:rPr lang="en-US" dirty="0"/>
              <a:t>’</a:t>
            </a:r>
            <a:r>
              <a:rPr lang="uk-UA" dirty="0" err="1"/>
              <a:t>єрів</a:t>
            </a:r>
            <a:endParaRPr lang="uk-UA" dirty="0"/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1">
            <a:extLst>
              <a:ext uri="{FF2B5EF4-FFF2-40B4-BE49-F238E27FC236}">
                <a16:creationId xmlns:a16="http://schemas.microsoft.com/office/drawing/2014/main" id="{F644C649-86A2-4F0B-A8CD-5AA37E02EC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518572-6C5A-4F3C-87B2-314C4EABF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>
            <a:normAutofit/>
          </a:bodyPr>
          <a:lstStyle/>
          <a:p>
            <a:r>
              <a:rPr lang="uk-UA" dirty="0"/>
              <a:t>Дякую за увагу!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668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Теорії: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b="1" dirty="0"/>
              <a:t>Представництво</a:t>
            </a:r>
          </a:p>
          <a:p>
            <a:pPr lvl="1"/>
            <a:r>
              <a:rPr lang="en-US" dirty="0"/>
              <a:t>Alter ego</a:t>
            </a:r>
            <a:endParaRPr lang="uk-UA" dirty="0"/>
          </a:p>
          <a:p>
            <a:pPr lvl="1"/>
            <a:endParaRPr lang="uk-UA" dirty="0"/>
          </a:p>
          <a:p>
            <a:r>
              <a:rPr lang="uk-UA" b="1" dirty="0"/>
              <a:t>Екстериторіальність</a:t>
            </a:r>
          </a:p>
          <a:p>
            <a:pPr lvl="1"/>
            <a:r>
              <a:rPr lang="uk-UA" dirty="0"/>
              <a:t>Територія посольства = територія </a:t>
            </a:r>
            <a:r>
              <a:rPr lang="uk-UA" dirty="0" err="1"/>
              <a:t>акредитуючої</a:t>
            </a:r>
            <a:r>
              <a:rPr lang="uk-UA" dirty="0"/>
              <a:t> країни (</a:t>
            </a:r>
            <a:r>
              <a:rPr lang="en-US" dirty="0" err="1"/>
              <a:t>droit</a:t>
            </a:r>
            <a:r>
              <a:rPr lang="en-US" dirty="0"/>
              <a:t> de </a:t>
            </a:r>
            <a:r>
              <a:rPr lang="en-US" dirty="0" err="1"/>
              <a:t>chapelle</a:t>
            </a:r>
            <a:r>
              <a:rPr lang="en-US" dirty="0"/>
              <a:t>, </a:t>
            </a:r>
            <a:r>
              <a:rPr lang="uk-UA" dirty="0"/>
              <a:t>дипломатичний притулок)</a:t>
            </a:r>
          </a:p>
          <a:p>
            <a:pPr lvl="1"/>
            <a:r>
              <a:rPr lang="uk-UA" dirty="0"/>
              <a:t>Персонал </a:t>
            </a:r>
            <a:r>
              <a:rPr lang="uk-UA" dirty="0" err="1"/>
              <a:t>“продовжує</a:t>
            </a:r>
            <a:r>
              <a:rPr lang="uk-UA" dirty="0"/>
              <a:t> </a:t>
            </a:r>
            <a:r>
              <a:rPr lang="uk-UA" dirty="0" err="1"/>
              <a:t>перебувати”</a:t>
            </a:r>
            <a:r>
              <a:rPr lang="uk-UA" dirty="0"/>
              <a:t> в своїй країні</a:t>
            </a:r>
          </a:p>
          <a:p>
            <a:pPr lvl="1"/>
            <a:endParaRPr lang="uk-UA" dirty="0"/>
          </a:p>
          <a:p>
            <a:r>
              <a:rPr lang="uk-UA" b="1" dirty="0"/>
              <a:t>Функціональна необхідність</a:t>
            </a:r>
          </a:p>
          <a:p>
            <a:pPr lvl="1"/>
            <a:r>
              <a:rPr lang="uk-UA" dirty="0"/>
              <a:t>службовий імунітет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Сучасне </a:t>
            </a:r>
            <a:r>
              <a:rPr lang="uk-UA" dirty="0" err="1"/>
              <a:t>обгрунтування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uk-UA" dirty="0"/>
          </a:p>
          <a:p>
            <a:pPr>
              <a:buNone/>
            </a:pPr>
            <a:r>
              <a:rPr lang="uk-UA" b="1" dirty="0"/>
              <a:t>принцип суверенної рівності держав</a:t>
            </a:r>
            <a:r>
              <a:rPr lang="uk-UA" dirty="0"/>
              <a:t>, на основі якого дипломатичне представництво як орган держави звільняється від юрисдикції держави перебування</a:t>
            </a:r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Історія регулювання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  <a:p>
            <a:r>
              <a:rPr lang="uk-UA" dirty="0"/>
              <a:t>Звичай, заснований на принципі взаємності</a:t>
            </a:r>
          </a:p>
          <a:p>
            <a:r>
              <a:rPr lang="uk-UA" dirty="0"/>
              <a:t>Національне законодавство</a:t>
            </a:r>
          </a:p>
          <a:p>
            <a:pPr lvl="1"/>
            <a:r>
              <a:rPr lang="en-US" dirty="0"/>
              <a:t>Diplomatic Privileges Act 1708</a:t>
            </a:r>
            <a:endParaRPr lang="uk-UA" dirty="0"/>
          </a:p>
          <a:p>
            <a:r>
              <a:rPr lang="uk-UA" dirty="0"/>
              <a:t>Двосторонні угоди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84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/>
              <a:t>Кодифікація дипломатичного права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uk-UA" dirty="0"/>
              <a:t>Гаванська конвенція 1928 р.</a:t>
            </a:r>
            <a:endParaRPr lang="en-US" dirty="0"/>
          </a:p>
          <a:p>
            <a:r>
              <a:rPr lang="uk-UA" dirty="0"/>
              <a:t>Віденська конвенція 1961 р. (192)</a:t>
            </a:r>
          </a:p>
          <a:p>
            <a:r>
              <a:rPr lang="uk-UA" dirty="0"/>
              <a:t>Конвенція про запобігання та покарання за злочини проти осіб, які користуються міжнародним захистом, включаючи дипломатичних агентів – 1973 р. (180)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034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Віденська конвенція 1961 р.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uk-UA" dirty="0"/>
              <a:t>“… привілеї та імунітети надаються не для вигід окремих осіб, а для забезпечення </a:t>
            </a:r>
            <a:r>
              <a:rPr lang="uk-UA" u="sng" dirty="0"/>
              <a:t>ефективного здійснення функцій</a:t>
            </a:r>
            <a:r>
              <a:rPr lang="uk-UA" dirty="0"/>
              <a:t> дипломатичних представництв як </a:t>
            </a:r>
            <a:r>
              <a:rPr lang="uk-UA" u="sng" dirty="0"/>
              <a:t>органів, що представляють </a:t>
            </a:r>
            <a:r>
              <a:rPr lang="uk-UA" u="sng" dirty="0" err="1"/>
              <a:t>держави</a:t>
            </a:r>
            <a:r>
              <a:rPr lang="uk-UA" dirty="0" err="1"/>
              <a:t>”</a:t>
            </a:r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Привілеї + імунітети</a:t>
            </a:r>
            <a:endParaRPr lang="en-GB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uk-UA" dirty="0"/>
          </a:p>
          <a:p>
            <a:r>
              <a:rPr lang="uk-UA" b="1" dirty="0"/>
              <a:t>Імунітети</a:t>
            </a:r>
            <a:r>
              <a:rPr lang="uk-UA" dirty="0"/>
              <a:t> – вилучення з юрисдикції держави перебування</a:t>
            </a:r>
          </a:p>
          <a:p>
            <a:endParaRPr lang="en-GB" dirty="0"/>
          </a:p>
          <a:p>
            <a:r>
              <a:rPr lang="uk-UA" b="1" dirty="0"/>
              <a:t>Привілеї</a:t>
            </a:r>
            <a:r>
              <a:rPr lang="uk-UA" dirty="0"/>
              <a:t> – додаткові права (кодифікація ввічливості)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924</Words>
  <Application>Microsoft Office PowerPoint</Application>
  <PresentationFormat>On-screen Show (4:3)</PresentationFormat>
  <Paragraphs>132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8" baseType="lpstr">
      <vt:lpstr>Calibri</vt:lpstr>
      <vt:lpstr>Cambria</vt:lpstr>
      <vt:lpstr>Franklin Gothic Book</vt:lpstr>
      <vt:lpstr>Perpetua</vt:lpstr>
      <vt:lpstr>Wingdings 2</vt:lpstr>
      <vt:lpstr>Справедливость</vt:lpstr>
      <vt:lpstr>Дипломатичні привілеї та імунітети</vt:lpstr>
      <vt:lpstr>Вітторе Карпаччо, «Прибуття англійських послів» (1498 р.)</vt:lpstr>
      <vt:lpstr>Формування інституту дипломатичних імунітетів</vt:lpstr>
      <vt:lpstr>Теорії:</vt:lpstr>
      <vt:lpstr>Сучасне обгрунтування</vt:lpstr>
      <vt:lpstr>Історія регулювання</vt:lpstr>
      <vt:lpstr>Кодифікація дипломатичного права</vt:lpstr>
      <vt:lpstr>Віденська конвенція 1961 р.</vt:lpstr>
      <vt:lpstr>Привілеї + імунітети</vt:lpstr>
      <vt:lpstr>Представництво + персонал</vt:lpstr>
      <vt:lpstr>Привілеї та імунітети представництва</vt:lpstr>
      <vt:lpstr>PowerPoint Presentation</vt:lpstr>
      <vt:lpstr>Дж.Ассандж в посольстві Еквадору</vt:lpstr>
      <vt:lpstr>Дипломатичний притулок</vt:lpstr>
      <vt:lpstr>Привілеї та імунітети представництва</vt:lpstr>
      <vt:lpstr>PowerPoint Presentation</vt:lpstr>
      <vt:lpstr>Привілеї та імунітети представництва</vt:lpstr>
      <vt:lpstr>PowerPoint Presentation</vt:lpstr>
      <vt:lpstr>Дипломатичні номерні знаки</vt:lpstr>
      <vt:lpstr>Суми несплачених штрафів за 2002-2019 рр. (округ Колумбія, США). Всього - $745,280</vt:lpstr>
      <vt:lpstr>Привілеї та імунітети представництва</vt:lpstr>
      <vt:lpstr>Свобода зносин</vt:lpstr>
      <vt:lpstr>Дипломатична пошта</vt:lpstr>
      <vt:lpstr>PowerPoint Presentation</vt:lpstr>
      <vt:lpstr>Дипломатична пошта: правила</vt:lpstr>
      <vt:lpstr>Дипломатична пошта: особистий супровід</vt:lpstr>
      <vt:lpstr>PowerPoint Presentation</vt:lpstr>
      <vt:lpstr>Особисті привілеї та імунітети</vt:lpstr>
      <vt:lpstr>Відмова від імунітету</vt:lpstr>
      <vt:lpstr>ДПІ для членів родини дипломата</vt:lpstr>
      <vt:lpstr>Дипломатичні привілеї та імунітети:</vt:lpstr>
      <vt:lpstr>Дякую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Дипломатичні привілеї та імунітети</dc:title>
  <dc:creator>Петюр Роман Костянтинович</dc:creator>
  <cp:lastModifiedBy>Петюр Роман Костянтинович</cp:lastModifiedBy>
  <cp:revision>1</cp:revision>
  <dcterms:created xsi:type="dcterms:W3CDTF">2020-10-23T07:47:43Z</dcterms:created>
  <dcterms:modified xsi:type="dcterms:W3CDTF">2020-10-23T07:48:06Z</dcterms:modified>
</cp:coreProperties>
</file>