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8" r:id="rId4"/>
    <p:sldId id="291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4" autoAdjust="0"/>
    <p:restoredTop sz="94676" autoAdjust="0"/>
  </p:normalViewPr>
  <p:slideViewPr>
    <p:cSldViewPr>
      <p:cViewPr varScale="1">
        <p:scale>
          <a:sx n="75" d="100"/>
          <a:sy n="75" d="100"/>
        </p:scale>
        <p:origin x="-10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2186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ibrary.sacredheart.edu/c.php?g=29803&amp;p=18590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Sampling</a:t>
            </a:r>
            <a:endParaRPr lang="uk-U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O.Chugaiev</a:t>
            </a:r>
            <a:endParaRPr lang="uk-U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8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Sampling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fontScale="62500" lnSpcReduction="20000"/>
          </a:bodyPr>
          <a:lstStyle/>
          <a:p>
            <a:pPr marL="342900" lvl="3" indent="-342900">
              <a:buFont typeface="Arial" pitchFamily="34" charset="0"/>
              <a:buChar char="•"/>
            </a:pPr>
            <a:r>
              <a:rPr lang="en-US" sz="3100" dirty="0"/>
              <a:t>Sample is a part of the population</a:t>
            </a:r>
          </a:p>
          <a:p>
            <a:r>
              <a:rPr lang="en-US" dirty="0" smtClean="0"/>
              <a:t>Population – all the relevant cases / units for practical reasons, e.g.:</a:t>
            </a:r>
          </a:p>
          <a:p>
            <a:pPr lvl="1"/>
            <a:r>
              <a:rPr lang="en-US" dirty="0" smtClean="0"/>
              <a:t>all modern countries</a:t>
            </a:r>
          </a:p>
          <a:p>
            <a:pPr lvl="1"/>
            <a:r>
              <a:rPr lang="en-US" dirty="0" smtClean="0"/>
              <a:t>all companies</a:t>
            </a:r>
          </a:p>
          <a:p>
            <a:pPr lvl="1"/>
            <a:r>
              <a:rPr lang="en-US" dirty="0" smtClean="0"/>
              <a:t>all people</a:t>
            </a:r>
          </a:p>
          <a:p>
            <a:pPr lvl="1"/>
            <a:r>
              <a:rPr lang="en-US" dirty="0" smtClean="0"/>
              <a:t>all countries with a particular quality (e.g. small countries if the recommendations are to be made for such type of countries)</a:t>
            </a:r>
          </a:p>
          <a:p>
            <a:pPr lvl="1"/>
            <a:r>
              <a:rPr lang="en-US" dirty="0"/>
              <a:t>all </a:t>
            </a:r>
            <a:r>
              <a:rPr lang="en-US" dirty="0" smtClean="0"/>
              <a:t>people with a particular quality (e.g. adult persons, city dwellers…) etc.</a:t>
            </a:r>
          </a:p>
          <a:p>
            <a:pPr lvl="1"/>
            <a:r>
              <a:rPr lang="en-US" dirty="0" smtClean="0"/>
              <a:t>all country-years  in modern period of history and the near future (if the results are to be applied in the near future for macroeconomic policy making)</a:t>
            </a:r>
          </a:p>
          <a:p>
            <a:pPr marL="342900" lvl="3" indent="-342900">
              <a:buFont typeface="Arial" pitchFamily="34" charset="0"/>
              <a:buChar char="•"/>
            </a:pPr>
            <a:r>
              <a:rPr lang="en-US" sz="3200" dirty="0" smtClean="0"/>
              <a:t>Usually it is difficult to get data for the entire population because:</a:t>
            </a:r>
          </a:p>
          <a:p>
            <a:pPr lvl="1"/>
            <a:r>
              <a:rPr lang="en-US" dirty="0" smtClean="0"/>
              <a:t>missing data in databases</a:t>
            </a:r>
            <a:endParaRPr lang="en-US" dirty="0"/>
          </a:p>
          <a:p>
            <a:pPr lvl="1"/>
            <a:r>
              <a:rPr lang="en-US" dirty="0" smtClean="0"/>
              <a:t>too </a:t>
            </a:r>
            <a:r>
              <a:rPr lang="en-US" dirty="0"/>
              <a:t>costly</a:t>
            </a:r>
          </a:p>
          <a:p>
            <a:pPr lvl="1"/>
            <a:r>
              <a:rPr lang="en-US" dirty="0" smtClean="0"/>
              <a:t>indefinite </a:t>
            </a:r>
            <a:r>
              <a:rPr lang="en-US" dirty="0"/>
              <a:t>future </a:t>
            </a:r>
          </a:p>
          <a:p>
            <a:pPr marL="342900" lvl="3" indent="-342900">
              <a:buFont typeface="Arial" pitchFamily="34" charset="0"/>
              <a:buChar char="•"/>
            </a:pPr>
            <a:r>
              <a:rPr lang="en-US" sz="3100" dirty="0"/>
              <a:t>Therefore a sample is analyzed usually and the </a:t>
            </a:r>
            <a:r>
              <a:rPr lang="en-US" sz="3100" dirty="0" smtClean="0"/>
              <a:t>research results </a:t>
            </a:r>
            <a:r>
              <a:rPr lang="en-US" sz="3100" dirty="0"/>
              <a:t>are generalized to the entire population with a certain level of </a:t>
            </a:r>
            <a:r>
              <a:rPr lang="en-US" sz="3100" dirty="0" smtClean="0"/>
              <a:t>confidence</a:t>
            </a:r>
          </a:p>
          <a:p>
            <a:pPr marL="342900" lvl="3" indent="-342900">
              <a:buFont typeface="Arial" pitchFamily="34" charset="0"/>
              <a:buChar char="•"/>
            </a:pPr>
            <a:r>
              <a:rPr lang="en-US" sz="3100" dirty="0" smtClean="0"/>
              <a:t>Sometimes multi-level sampling, e.g. samples of individuals in a sample of cities</a:t>
            </a:r>
          </a:p>
          <a:p>
            <a:pPr marL="342900" lvl="3" indent="-342900">
              <a:buFont typeface="Arial" pitchFamily="34" charset="0"/>
              <a:buChar char="•"/>
            </a:pPr>
            <a:r>
              <a:rPr lang="en-US" sz="3100" dirty="0" smtClean="0"/>
              <a:t>Replication of a study with different samples (people, places, time) may help to ensure reliability of findings</a:t>
            </a:r>
            <a:endParaRPr lang="en-US" sz="3100" dirty="0"/>
          </a:p>
          <a:p>
            <a:pPr marL="342900" lvl="3" indent="-342900">
              <a:buFont typeface="Arial" pitchFamily="34" charset="0"/>
              <a:buChar char="•"/>
            </a:pPr>
            <a:endParaRPr lang="en-US" sz="3100" dirty="0"/>
          </a:p>
          <a:p>
            <a:pPr lvl="1"/>
            <a:endParaRPr lang="en-US" dirty="0" smtClean="0"/>
          </a:p>
          <a:p>
            <a:pPr lvl="1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60503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sampling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Simple random sample: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same chance </a:t>
            </a:r>
            <a:r>
              <a:rPr lang="en-US" dirty="0" smtClean="0"/>
              <a:t>for each case to </a:t>
            </a:r>
            <a:r>
              <a:rPr lang="en-US" dirty="0"/>
              <a:t>be included in the </a:t>
            </a:r>
            <a:r>
              <a:rPr lang="en-US" dirty="0" smtClean="0"/>
              <a:t>sample, e.g. random number generation, each number corresponding to a particular case/unit </a:t>
            </a:r>
          </a:p>
          <a:p>
            <a:r>
              <a:rPr lang="en-US" dirty="0" smtClean="0"/>
              <a:t>Systematic </a:t>
            </a:r>
            <a:r>
              <a:rPr lang="en-US" dirty="0"/>
              <a:t>sample:</a:t>
            </a:r>
          </a:p>
          <a:p>
            <a:pPr lvl="1"/>
            <a:r>
              <a:rPr lang="en-US" dirty="0" smtClean="0"/>
              <a:t>every </a:t>
            </a:r>
            <a:r>
              <a:rPr lang="en-US" dirty="0"/>
              <a:t>n</a:t>
            </a:r>
            <a:r>
              <a:rPr lang="en-US" baseline="30000" dirty="0"/>
              <a:t>th</a:t>
            </a:r>
            <a:r>
              <a:rPr lang="en-US" dirty="0"/>
              <a:t> object  in the list is </a:t>
            </a:r>
            <a:r>
              <a:rPr lang="en-US" dirty="0" smtClean="0"/>
              <a:t>selected</a:t>
            </a:r>
            <a:endParaRPr lang="uk-UA" dirty="0"/>
          </a:p>
          <a:p>
            <a:r>
              <a:rPr lang="en-US" dirty="0"/>
              <a:t>Stratified random </a:t>
            </a:r>
            <a:r>
              <a:rPr lang="en-US" dirty="0" smtClean="0"/>
              <a:t>sample:</a:t>
            </a:r>
          </a:p>
          <a:p>
            <a:pPr lvl="1"/>
            <a:r>
              <a:rPr lang="en-US" dirty="0" smtClean="0"/>
              <a:t>population </a:t>
            </a:r>
            <a:r>
              <a:rPr lang="en-US" dirty="0"/>
              <a:t>is divided into subgroups (strata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representatives of </a:t>
            </a:r>
            <a:r>
              <a:rPr lang="en-US" dirty="0"/>
              <a:t>each stratum </a:t>
            </a:r>
            <a:r>
              <a:rPr lang="en-US" dirty="0" smtClean="0"/>
              <a:t>are included in a sample</a:t>
            </a:r>
          </a:p>
          <a:p>
            <a:pPr lvl="1"/>
            <a:r>
              <a:rPr lang="en-US" dirty="0" smtClean="0"/>
              <a:t>considering </a:t>
            </a:r>
            <a:r>
              <a:rPr lang="en-US" dirty="0"/>
              <a:t>the shares of each stratum in the </a:t>
            </a:r>
            <a:r>
              <a:rPr lang="en-US" dirty="0" smtClean="0"/>
              <a:t>population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ensure representativeness of the sample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7778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"/>
            <a:ext cx="8229600" cy="647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Nonprobability sampling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6019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Convenience </a:t>
            </a:r>
            <a:r>
              <a:rPr lang="en-US" dirty="0"/>
              <a:t>(accidental/availability sample) </a:t>
            </a:r>
            <a:r>
              <a:rPr lang="en-US" dirty="0" smtClean="0"/>
              <a:t>sample:</a:t>
            </a:r>
          </a:p>
          <a:p>
            <a:pPr lvl="1"/>
            <a:r>
              <a:rPr lang="en-US" sz="2900" dirty="0"/>
              <a:t>easily </a:t>
            </a:r>
            <a:r>
              <a:rPr lang="en-US" sz="2900" dirty="0" smtClean="0"/>
              <a:t>accessible cases </a:t>
            </a:r>
            <a:r>
              <a:rPr lang="en-US" sz="2900" dirty="0"/>
              <a:t>(e.g. students in a class, </a:t>
            </a:r>
            <a:r>
              <a:rPr lang="en-US" sz="2900" dirty="0" smtClean="0"/>
              <a:t>colleagues)</a:t>
            </a:r>
          </a:p>
          <a:p>
            <a:pPr lvl="1"/>
            <a:r>
              <a:rPr lang="en-US" sz="2900" dirty="0"/>
              <a:t>less time </a:t>
            </a:r>
            <a:r>
              <a:rPr lang="en-US" sz="2900" dirty="0" smtClean="0"/>
              <a:t>consuming, </a:t>
            </a:r>
            <a:r>
              <a:rPr lang="en-US" sz="2900" dirty="0"/>
              <a:t>cheaper</a:t>
            </a:r>
          </a:p>
          <a:p>
            <a:pPr lvl="1"/>
            <a:r>
              <a:rPr lang="en-US" sz="2900" dirty="0" smtClean="0"/>
              <a:t>risk </a:t>
            </a:r>
            <a:r>
              <a:rPr lang="en-US" sz="2900" dirty="0"/>
              <a:t>of being </a:t>
            </a:r>
            <a:r>
              <a:rPr lang="en-US" sz="2900" dirty="0" err="1"/>
              <a:t>nonrepresentative</a:t>
            </a:r>
            <a:endParaRPr lang="en-US" sz="2900" dirty="0"/>
          </a:p>
          <a:p>
            <a:pPr lvl="1"/>
            <a:r>
              <a:rPr lang="en-US" sz="2900" dirty="0" smtClean="0"/>
              <a:t>OK </a:t>
            </a:r>
            <a:r>
              <a:rPr lang="en-US" sz="2900" dirty="0"/>
              <a:t>for preliminary </a:t>
            </a:r>
            <a:r>
              <a:rPr lang="en-US" sz="2900" dirty="0" smtClean="0"/>
              <a:t>research</a:t>
            </a:r>
            <a:endParaRPr lang="uk-UA" sz="2900" dirty="0"/>
          </a:p>
          <a:p>
            <a:r>
              <a:rPr lang="en-US" dirty="0" smtClean="0"/>
              <a:t>Purposive sample:</a:t>
            </a:r>
          </a:p>
          <a:p>
            <a:pPr lvl="1"/>
            <a:r>
              <a:rPr lang="en-US" sz="2900" dirty="0" smtClean="0"/>
              <a:t>individuals with certain </a:t>
            </a:r>
            <a:r>
              <a:rPr lang="en-US" sz="2900" dirty="0"/>
              <a:t>attributes are included in a </a:t>
            </a:r>
            <a:r>
              <a:rPr lang="en-US" sz="2900" dirty="0" smtClean="0"/>
              <a:t>sample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Expert sampling</a:t>
            </a:r>
            <a:endParaRPr lang="uk-UA" sz="3200" dirty="0"/>
          </a:p>
          <a:p>
            <a:pPr lvl="1"/>
            <a:r>
              <a:rPr lang="en-US" sz="2900" dirty="0"/>
              <a:t>experts with certain knowledge / experience (e.g. business or political </a:t>
            </a:r>
            <a:r>
              <a:rPr lang="en-US" sz="2900" dirty="0" smtClean="0"/>
              <a:t>experts)</a:t>
            </a:r>
            <a:endParaRPr lang="uk-UA" sz="2900" dirty="0"/>
          </a:p>
          <a:p>
            <a:r>
              <a:rPr lang="en-US" dirty="0" smtClean="0"/>
              <a:t>Snowball samples:</a:t>
            </a:r>
          </a:p>
          <a:p>
            <a:pPr lvl="1"/>
            <a:r>
              <a:rPr lang="en-US" sz="2900" dirty="0" smtClean="0"/>
              <a:t>first group of people </a:t>
            </a:r>
            <a:r>
              <a:rPr lang="en-US" sz="2900" dirty="0"/>
              <a:t>with certain attributes </a:t>
            </a:r>
            <a:r>
              <a:rPr lang="en-US" sz="2900" dirty="0" smtClean="0"/>
              <a:t>is selected and interviewed</a:t>
            </a:r>
          </a:p>
          <a:p>
            <a:pPr lvl="1"/>
            <a:r>
              <a:rPr lang="en-US" sz="2900" dirty="0" smtClean="0"/>
              <a:t>respondents are asked to recommend other persons </a:t>
            </a:r>
            <a:r>
              <a:rPr lang="en-US" sz="2900" dirty="0"/>
              <a:t>with </a:t>
            </a:r>
            <a:r>
              <a:rPr lang="en-US" sz="2900" dirty="0" smtClean="0"/>
              <a:t>such attributes to join the sample </a:t>
            </a:r>
          </a:p>
          <a:p>
            <a:pPr lvl="1"/>
            <a:r>
              <a:rPr lang="en-US" sz="2900" dirty="0" smtClean="0"/>
              <a:t>like </a:t>
            </a:r>
            <a:r>
              <a:rPr lang="en-US" sz="2900" dirty="0"/>
              <a:t>chain </a:t>
            </a:r>
            <a:r>
              <a:rPr lang="en-US" sz="2900" dirty="0" smtClean="0"/>
              <a:t>reaction</a:t>
            </a:r>
          </a:p>
          <a:p>
            <a:pPr lvl="1"/>
            <a:r>
              <a:rPr lang="en-US" sz="2900" dirty="0" smtClean="0"/>
              <a:t>less representative, but a good option for study of persons who are less accessible</a:t>
            </a:r>
            <a:endParaRPr lang="uk-UA" dirty="0"/>
          </a:p>
          <a:p>
            <a:r>
              <a:rPr lang="en-US" dirty="0" smtClean="0"/>
              <a:t>Quota sample:</a:t>
            </a:r>
          </a:p>
          <a:p>
            <a:pPr lvl="1"/>
            <a:r>
              <a:rPr lang="en-US" sz="2900" dirty="0" smtClean="0"/>
              <a:t>creating a </a:t>
            </a:r>
            <a:r>
              <a:rPr lang="en-US" sz="2900" dirty="0"/>
              <a:t>table of strata based on certain attributes (gender, education</a:t>
            </a:r>
            <a:r>
              <a:rPr lang="en-US" sz="2900" dirty="0" smtClean="0"/>
              <a:t>…)</a:t>
            </a:r>
          </a:p>
          <a:p>
            <a:pPr lvl="1"/>
            <a:r>
              <a:rPr lang="en-US" sz="2900" dirty="0" smtClean="0"/>
              <a:t>then nonprobability </a:t>
            </a:r>
            <a:r>
              <a:rPr lang="en-US" sz="2900" dirty="0"/>
              <a:t>sampling procedure </a:t>
            </a:r>
            <a:r>
              <a:rPr lang="en-US" sz="2900" dirty="0" smtClean="0"/>
              <a:t>is applied for </a:t>
            </a:r>
            <a:r>
              <a:rPr lang="en-US" sz="2900" dirty="0"/>
              <a:t>each </a:t>
            </a:r>
            <a:r>
              <a:rPr lang="en-US" sz="2900" dirty="0" smtClean="0"/>
              <a:t>stratum</a:t>
            </a:r>
            <a:endParaRPr lang="uk-UA" sz="29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Modal instance sampling</a:t>
            </a:r>
            <a:endParaRPr lang="uk-UA" sz="3200" dirty="0"/>
          </a:p>
          <a:p>
            <a:pPr lvl="1"/>
            <a:r>
              <a:rPr lang="en-US" sz="2900" dirty="0"/>
              <a:t>using the most frequent cases (e.g. persons with average age, income and educational level)</a:t>
            </a:r>
            <a:endParaRPr lang="uk-UA" sz="29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Heterogeneity sampling</a:t>
            </a:r>
            <a:endParaRPr lang="uk-UA" sz="3200" dirty="0"/>
          </a:p>
          <a:p>
            <a:pPr lvl="1"/>
            <a:r>
              <a:rPr lang="en-US" sz="2900" dirty="0" smtClean="0"/>
              <a:t>to represent all types of units/cases regardless their shares in a population, to get a broad range of responses, if not interested in what are the average responses</a:t>
            </a:r>
            <a:endParaRPr lang="uk-UA" sz="29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52384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D. de </a:t>
            </a:r>
            <a:r>
              <a:rPr lang="en-US" dirty="0" smtClean="0"/>
              <a:t>Vaus (2008) </a:t>
            </a:r>
            <a:r>
              <a:rPr lang="en-US" dirty="0"/>
              <a:t>Comparative and Cross-National </a:t>
            </a:r>
            <a:r>
              <a:rPr lang="en-US" dirty="0" smtClean="0"/>
              <a:t>Designs. In </a:t>
            </a:r>
            <a:r>
              <a:rPr lang="uk-UA" dirty="0" err="1"/>
              <a:t>Pertti</a:t>
            </a:r>
            <a:r>
              <a:rPr lang="uk-UA" dirty="0"/>
              <a:t> </a:t>
            </a:r>
            <a:r>
              <a:rPr lang="uk-UA" dirty="0" err="1"/>
              <a:t>Alasuutari</a:t>
            </a:r>
            <a:r>
              <a:rPr lang="uk-UA" dirty="0"/>
              <a:t>, </a:t>
            </a:r>
            <a:r>
              <a:rPr lang="uk-UA" dirty="0" err="1"/>
              <a:t>Leonard</a:t>
            </a:r>
            <a:r>
              <a:rPr lang="uk-UA" dirty="0"/>
              <a:t> </a:t>
            </a:r>
            <a:r>
              <a:rPr lang="uk-UA" dirty="0" err="1"/>
              <a:t>Bickman</a:t>
            </a:r>
            <a:r>
              <a:rPr lang="uk-UA" dirty="0"/>
              <a:t>, </a:t>
            </a:r>
            <a:r>
              <a:rPr lang="uk-UA" dirty="0" err="1"/>
              <a:t>Julia</a:t>
            </a:r>
            <a:r>
              <a:rPr lang="uk-UA" dirty="0"/>
              <a:t> </a:t>
            </a:r>
            <a:r>
              <a:rPr lang="uk-UA" dirty="0" err="1"/>
              <a:t>Brannen</a:t>
            </a:r>
            <a:r>
              <a:rPr lang="uk-UA" dirty="0"/>
              <a:t>, </a:t>
            </a:r>
            <a:r>
              <a:rPr lang="uk-UA" dirty="0" err="1"/>
              <a:t>eds</a:t>
            </a:r>
            <a:r>
              <a:rPr lang="uk-UA" dirty="0"/>
              <a:t>., The </a:t>
            </a:r>
            <a:r>
              <a:rPr lang="uk-UA" dirty="0" err="1"/>
              <a:t>Sage</a:t>
            </a:r>
            <a:r>
              <a:rPr lang="uk-UA" dirty="0"/>
              <a:t> </a:t>
            </a:r>
            <a:r>
              <a:rPr lang="uk-UA" dirty="0" err="1"/>
              <a:t>Handbook</a:t>
            </a:r>
            <a:r>
              <a:rPr lang="uk-UA" dirty="0"/>
              <a:t> of Social Research </a:t>
            </a:r>
            <a:r>
              <a:rPr lang="uk-UA" dirty="0" err="1"/>
              <a:t>Methods</a:t>
            </a:r>
            <a:r>
              <a:rPr lang="uk-UA" dirty="0"/>
              <a:t>, </a:t>
            </a:r>
            <a:r>
              <a:rPr lang="uk-UA" dirty="0" err="1"/>
              <a:t>London</a:t>
            </a:r>
            <a:r>
              <a:rPr lang="uk-UA" dirty="0"/>
              <a:t>, </a:t>
            </a:r>
            <a:r>
              <a:rPr lang="uk-UA" dirty="0" err="1" smtClean="0"/>
              <a:t>Sage</a:t>
            </a:r>
            <a:r>
              <a:rPr lang="uk-UA" dirty="0" smtClean="0"/>
              <a:t>.</a:t>
            </a:r>
            <a:r>
              <a:rPr lang="en-US" dirty="0" smtClean="0"/>
              <a:t> </a:t>
            </a:r>
            <a:r>
              <a:rPr lang="en-US" dirty="0"/>
              <a:t>P.249-264. </a:t>
            </a:r>
          </a:p>
          <a:p>
            <a:r>
              <a:rPr lang="en-US" dirty="0"/>
              <a:t>E.A. </a:t>
            </a:r>
            <a:r>
              <a:rPr lang="en-US" dirty="0" err="1"/>
              <a:t>Patall</a:t>
            </a:r>
            <a:r>
              <a:rPr lang="en-US" dirty="0"/>
              <a:t>, </a:t>
            </a:r>
            <a:r>
              <a:rPr lang="en-US" dirty="0" err="1" smtClean="0"/>
              <a:t>H.Cooper</a:t>
            </a:r>
            <a:r>
              <a:rPr lang="en-US" dirty="0" smtClean="0"/>
              <a:t> (2008) Conducting </a:t>
            </a:r>
            <a:r>
              <a:rPr lang="en-US" dirty="0"/>
              <a:t>a </a:t>
            </a:r>
            <a:r>
              <a:rPr lang="en-US" dirty="0" smtClean="0"/>
              <a:t>meta-analysis. In </a:t>
            </a:r>
            <a:r>
              <a:rPr lang="uk-UA" dirty="0" err="1"/>
              <a:t>Pertti</a:t>
            </a:r>
            <a:r>
              <a:rPr lang="uk-UA" dirty="0"/>
              <a:t> </a:t>
            </a:r>
            <a:r>
              <a:rPr lang="uk-UA" dirty="0" err="1"/>
              <a:t>Alasuutari</a:t>
            </a:r>
            <a:r>
              <a:rPr lang="uk-UA" dirty="0"/>
              <a:t>, </a:t>
            </a:r>
            <a:r>
              <a:rPr lang="uk-UA" dirty="0" err="1"/>
              <a:t>Leonard</a:t>
            </a:r>
            <a:r>
              <a:rPr lang="uk-UA" dirty="0"/>
              <a:t> </a:t>
            </a:r>
            <a:r>
              <a:rPr lang="uk-UA" dirty="0" err="1"/>
              <a:t>Bickman</a:t>
            </a:r>
            <a:r>
              <a:rPr lang="uk-UA" dirty="0"/>
              <a:t>, </a:t>
            </a:r>
            <a:r>
              <a:rPr lang="uk-UA" dirty="0" err="1"/>
              <a:t>Julia</a:t>
            </a:r>
            <a:r>
              <a:rPr lang="uk-UA" dirty="0"/>
              <a:t> </a:t>
            </a:r>
            <a:r>
              <a:rPr lang="uk-UA" dirty="0" err="1"/>
              <a:t>Brannen</a:t>
            </a:r>
            <a:r>
              <a:rPr lang="uk-UA" dirty="0"/>
              <a:t>, </a:t>
            </a:r>
            <a:r>
              <a:rPr lang="uk-UA" dirty="0" err="1"/>
              <a:t>eds</a:t>
            </a:r>
            <a:r>
              <a:rPr lang="uk-UA" dirty="0"/>
              <a:t>., The </a:t>
            </a:r>
            <a:r>
              <a:rPr lang="uk-UA" dirty="0" err="1"/>
              <a:t>Sage</a:t>
            </a:r>
            <a:r>
              <a:rPr lang="uk-UA" dirty="0"/>
              <a:t> </a:t>
            </a:r>
            <a:r>
              <a:rPr lang="uk-UA" dirty="0" err="1"/>
              <a:t>Handbook</a:t>
            </a:r>
            <a:r>
              <a:rPr lang="uk-UA" dirty="0"/>
              <a:t> of Social Research </a:t>
            </a:r>
            <a:r>
              <a:rPr lang="uk-UA" dirty="0" err="1"/>
              <a:t>Methods</a:t>
            </a:r>
            <a:r>
              <a:rPr lang="uk-UA" dirty="0"/>
              <a:t>, </a:t>
            </a:r>
            <a:r>
              <a:rPr lang="uk-UA" dirty="0" err="1"/>
              <a:t>London</a:t>
            </a:r>
            <a:r>
              <a:rPr lang="uk-UA" dirty="0"/>
              <a:t>, </a:t>
            </a:r>
            <a:r>
              <a:rPr lang="uk-UA" dirty="0" err="1" smtClean="0"/>
              <a:t>Sage</a:t>
            </a:r>
            <a:r>
              <a:rPr lang="uk-UA" dirty="0" smtClean="0"/>
              <a:t>.</a:t>
            </a:r>
            <a:r>
              <a:rPr lang="en-US" dirty="0" smtClean="0"/>
              <a:t> </a:t>
            </a:r>
            <a:r>
              <a:rPr lang="en-US" dirty="0"/>
              <a:t>P.536-554.</a:t>
            </a:r>
          </a:p>
          <a:p>
            <a:r>
              <a:rPr lang="en-US" dirty="0" smtClean="0"/>
              <a:t>Hair </a:t>
            </a:r>
            <a:r>
              <a:rPr lang="en-US" dirty="0"/>
              <a:t>J., Anderson R., Tatham R., Black W. </a:t>
            </a:r>
            <a:r>
              <a:rPr lang="en-US" dirty="0" smtClean="0"/>
              <a:t>(1998) Multivariate </a:t>
            </a:r>
            <a:r>
              <a:rPr lang="en-US" dirty="0"/>
              <a:t>Data Analysis. </a:t>
            </a:r>
            <a:r>
              <a:rPr lang="en-US" dirty="0" smtClean="0"/>
              <a:t>Fifth </a:t>
            </a:r>
            <a:r>
              <a:rPr lang="en-US" dirty="0"/>
              <a:t>edition. </a:t>
            </a:r>
            <a:r>
              <a:rPr lang="en-US" dirty="0" smtClean="0"/>
              <a:t>Upper </a:t>
            </a:r>
            <a:r>
              <a:rPr lang="en-US" dirty="0"/>
              <a:t>Saddle River, New Jersey: Prentice Hall </a:t>
            </a:r>
            <a:r>
              <a:rPr lang="en-US" dirty="0" smtClean="0"/>
              <a:t>Inc.</a:t>
            </a:r>
            <a:endParaRPr lang="en-US" dirty="0"/>
          </a:p>
          <a:p>
            <a:r>
              <a:rPr lang="en-US" dirty="0" smtClean="0"/>
              <a:t>Howard </a:t>
            </a:r>
            <a:r>
              <a:rPr lang="en-US" dirty="0"/>
              <a:t>Lune, Bruce L. </a:t>
            </a:r>
            <a:r>
              <a:rPr lang="en-US" dirty="0" smtClean="0"/>
              <a:t>Berg (2017) </a:t>
            </a:r>
            <a:r>
              <a:rPr lang="en-US" dirty="0"/>
              <a:t>Qualitative Research Methods for the Social Sciences, Pearson, Ninth edition/global </a:t>
            </a:r>
            <a:r>
              <a:rPr lang="en-US" dirty="0" smtClean="0"/>
              <a:t>edition.</a:t>
            </a:r>
            <a:endParaRPr lang="uk-UA" dirty="0"/>
          </a:p>
          <a:p>
            <a:r>
              <a:rPr lang="en-US" dirty="0"/>
              <a:t>Organizing Academic Research Papers: Limitations of the Study. </a:t>
            </a:r>
            <a:r>
              <a:rPr lang="it-IT" dirty="0"/>
              <a:t>https://library.sacredheart.edu/c.php?g=29803&amp;p=185934</a:t>
            </a:r>
            <a:endParaRPr lang="uk-UA" dirty="0"/>
          </a:p>
          <a:p>
            <a:r>
              <a:rPr lang="en-US" dirty="0" smtClean="0"/>
              <a:t>Organizing </a:t>
            </a:r>
            <a:r>
              <a:rPr lang="en-US" dirty="0"/>
              <a:t>Academic Research Papers: Types of Research Designs.</a:t>
            </a:r>
            <a:r>
              <a:rPr lang="en-US" dirty="0">
                <a:hlinkClick r:id="rId2"/>
              </a:rPr>
              <a:t> </a:t>
            </a:r>
            <a:r>
              <a:rPr lang="en-US" dirty="0"/>
              <a:t>https://library.sacredheart.edu/c.php?g=29803&amp;p=185902</a:t>
            </a:r>
          </a:p>
          <a:p>
            <a:r>
              <a:rPr lang="en-US" dirty="0"/>
              <a:t>Organizing Academic Research Papers: Writing a Research Proposal. https://library.sacredheart.edu/c.php?g=29803&amp;p=185956</a:t>
            </a:r>
          </a:p>
          <a:p>
            <a:r>
              <a:rPr lang="it-IT" dirty="0" smtClean="0"/>
              <a:t>Research </a:t>
            </a:r>
            <a:r>
              <a:rPr lang="it-IT" dirty="0"/>
              <a:t>design. </a:t>
            </a:r>
            <a:r>
              <a:rPr lang="en-US" dirty="0"/>
              <a:t>https://en.wikipedia.org/wiki/Research_design</a:t>
            </a:r>
          </a:p>
          <a:p>
            <a:r>
              <a:rPr lang="en-GB" dirty="0" smtClean="0"/>
              <a:t>Steven </a:t>
            </a:r>
            <a:r>
              <a:rPr lang="en-GB" dirty="0"/>
              <a:t>J. Taylor, Robert Bogdan, Marjorie </a:t>
            </a:r>
            <a:r>
              <a:rPr lang="en-GB" dirty="0" err="1" smtClean="0"/>
              <a:t>DeVault</a:t>
            </a:r>
            <a:r>
              <a:rPr lang="en-GB" dirty="0" smtClean="0"/>
              <a:t> (2016) Introduction </a:t>
            </a:r>
            <a:r>
              <a:rPr lang="en-GB" dirty="0"/>
              <a:t>to Qualitative Research Methods: A Guidebook and Resource, New Jersey, Wiley &amp; </a:t>
            </a:r>
            <a:r>
              <a:rPr lang="en-GB" dirty="0" smtClean="0"/>
              <a:t>Sons.</a:t>
            </a:r>
            <a:endParaRPr lang="uk-UA" dirty="0"/>
          </a:p>
          <a:p>
            <a:r>
              <a:rPr lang="en-US" sz="3100" dirty="0" err="1" smtClean="0"/>
              <a:t>Trochim</a:t>
            </a:r>
            <a:r>
              <a:rPr lang="en-US" sz="3100" dirty="0"/>
              <a:t>, William M.K</a:t>
            </a:r>
            <a:r>
              <a:rPr lang="en-US" sz="3100" dirty="0" smtClean="0"/>
              <a:t>. (2020) The </a:t>
            </a:r>
            <a:r>
              <a:rPr lang="en-US" sz="3100" dirty="0"/>
              <a:t>Research Methods Knowledge Base. Internet page at URL: https://conjointly.com/kb</a:t>
            </a:r>
            <a:r>
              <a:rPr lang="en-US" sz="3100" dirty="0" smtClean="0"/>
              <a:t>/</a:t>
            </a:r>
            <a:endParaRPr lang="en-US" sz="3100" dirty="0"/>
          </a:p>
          <a:p>
            <a:endParaRPr lang="uk-UA" sz="2000" dirty="0"/>
          </a:p>
          <a:p>
            <a:endParaRPr lang="uk-UA" sz="3100" dirty="0"/>
          </a:p>
          <a:p>
            <a:endParaRPr lang="uk-UA" sz="2000" dirty="0"/>
          </a:p>
          <a:p>
            <a:endParaRPr lang="en-US" sz="3100" dirty="0"/>
          </a:p>
          <a:p>
            <a:endParaRPr lang="uk-UA" dirty="0"/>
          </a:p>
          <a:p>
            <a:endParaRPr lang="en-US" b="1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69025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1802</TotalTime>
  <Words>678</Words>
  <Application>Microsoft Office PowerPoint</Application>
  <PresentationFormat>On-screen Show (4:3)</PresentationFormat>
  <Paragraphs>68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Sampling</vt:lpstr>
      <vt:lpstr>Sampling</vt:lpstr>
      <vt:lpstr>Probability sampling</vt:lpstr>
      <vt:lpstr>Nonprobability sampling</vt:lpstr>
      <vt:lpstr>Bibliography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Research</dc:title>
  <dc:creator>llpx llpx</dc:creator>
  <cp:lastModifiedBy>User</cp:lastModifiedBy>
  <cp:revision>247</cp:revision>
  <dcterms:created xsi:type="dcterms:W3CDTF">2006-08-16T00:00:00Z</dcterms:created>
  <dcterms:modified xsi:type="dcterms:W3CDTF">2021-09-05T10:54:40Z</dcterms:modified>
</cp:coreProperties>
</file>