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58" r:id="rId3"/>
    <p:sldId id="262" r:id="rId4"/>
    <p:sldId id="259" r:id="rId5"/>
    <p:sldId id="260" r:id="rId6"/>
    <p:sldId id="282" r:id="rId7"/>
    <p:sldId id="261" r:id="rId8"/>
    <p:sldId id="263" r:id="rId9"/>
    <p:sldId id="283" r:id="rId10"/>
    <p:sldId id="284" r:id="rId11"/>
    <p:sldId id="264" r:id="rId12"/>
    <p:sldId id="265" r:id="rId13"/>
    <p:sldId id="266" r:id="rId14"/>
    <p:sldId id="267" r:id="rId15"/>
    <p:sldId id="268" r:id="rId16"/>
    <p:sldId id="269" r:id="rId17"/>
    <p:sldId id="270" r:id="rId18"/>
    <p:sldId id="271" r:id="rId19"/>
    <p:sldId id="272" r:id="rId20"/>
    <p:sldId id="274" r:id="rId21"/>
    <p:sldId id="273" r:id="rId22"/>
    <p:sldId id="275" r:id="rId23"/>
    <p:sldId id="276" r:id="rId24"/>
    <p:sldId id="278" r:id="rId25"/>
    <p:sldId id="277" r:id="rId26"/>
    <p:sldId id="279" r:id="rId27"/>
    <p:sldId id="285" r:id="rId28"/>
    <p:sldId id="280" r:id="rId29"/>
    <p:sldId id="281" r:id="rId3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106" d="100"/>
          <a:sy n="106" d="100"/>
        </p:scale>
        <p:origin x="78"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FE270A-F81D-4A36-B5D5-A8688FEFDEC8}" type="datetimeFigureOut">
              <a:rPr lang="ru-RU" smtClean="0"/>
              <a:t>28.10.2021</a:t>
            </a:fld>
            <a:endParaRPr lang="ru-R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953D0B-50DE-4D56-B56F-10227253FFC8}" type="slidenum">
              <a:rPr lang="ru-RU" smtClean="0"/>
              <a:t>‹#›</a:t>
            </a:fld>
            <a:endParaRPr lang="ru-RU"/>
          </a:p>
        </p:txBody>
      </p:sp>
    </p:spTree>
    <p:extLst>
      <p:ext uri="{BB962C8B-B14F-4D97-AF65-F5344CB8AC3E}">
        <p14:creationId xmlns:p14="http://schemas.microsoft.com/office/powerpoint/2010/main" val="3150521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A2953D0B-50DE-4D56-B56F-10227253FFC8}" type="slidenum">
              <a:rPr lang="ru-RU" smtClean="0"/>
              <a:t>7</a:t>
            </a:fld>
            <a:endParaRPr lang="ru-RU"/>
          </a:p>
        </p:txBody>
      </p:sp>
    </p:spTree>
    <p:extLst>
      <p:ext uri="{BB962C8B-B14F-4D97-AF65-F5344CB8AC3E}">
        <p14:creationId xmlns:p14="http://schemas.microsoft.com/office/powerpoint/2010/main" val="376643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A2953D0B-50DE-4D56-B56F-10227253FFC8}" type="slidenum">
              <a:rPr lang="ru-RU" smtClean="0"/>
              <a:t>22</a:t>
            </a:fld>
            <a:endParaRPr lang="ru-RU"/>
          </a:p>
        </p:txBody>
      </p:sp>
    </p:spTree>
    <p:extLst>
      <p:ext uri="{BB962C8B-B14F-4D97-AF65-F5344CB8AC3E}">
        <p14:creationId xmlns:p14="http://schemas.microsoft.com/office/powerpoint/2010/main" val="3899711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FDE62-CE3B-47AF-8220-9B2D595AD2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ru-RU"/>
          </a:p>
        </p:txBody>
      </p:sp>
      <p:sp>
        <p:nvSpPr>
          <p:cNvPr id="3" name="Subtitle 2">
            <a:extLst>
              <a:ext uri="{FF2B5EF4-FFF2-40B4-BE49-F238E27FC236}">
                <a16:creationId xmlns:a16="http://schemas.microsoft.com/office/drawing/2014/main" id="{DA50E68D-6307-483A-B429-3359690A5B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a:p>
        </p:txBody>
      </p:sp>
      <p:sp>
        <p:nvSpPr>
          <p:cNvPr id="4" name="Date Placeholder 3">
            <a:extLst>
              <a:ext uri="{FF2B5EF4-FFF2-40B4-BE49-F238E27FC236}">
                <a16:creationId xmlns:a16="http://schemas.microsoft.com/office/drawing/2014/main" id="{641CD7E4-DD9A-4354-9789-156472C39A87}"/>
              </a:ext>
            </a:extLst>
          </p:cNvPr>
          <p:cNvSpPr>
            <a:spLocks noGrp="1"/>
          </p:cNvSpPr>
          <p:nvPr>
            <p:ph type="dt" sz="half" idx="10"/>
          </p:nvPr>
        </p:nvSpPr>
        <p:spPr/>
        <p:txBody>
          <a:bodyPr/>
          <a:lstStyle/>
          <a:p>
            <a:fld id="{9D6D92E9-F5FB-40BD-BE89-C8ABF4FF1E67}" type="datetimeFigureOut">
              <a:rPr lang="ru-RU" smtClean="0"/>
              <a:t>28.10.2021</a:t>
            </a:fld>
            <a:endParaRPr lang="ru-RU"/>
          </a:p>
        </p:txBody>
      </p:sp>
      <p:sp>
        <p:nvSpPr>
          <p:cNvPr id="5" name="Footer Placeholder 4">
            <a:extLst>
              <a:ext uri="{FF2B5EF4-FFF2-40B4-BE49-F238E27FC236}">
                <a16:creationId xmlns:a16="http://schemas.microsoft.com/office/drawing/2014/main" id="{1750B981-3070-4A1C-8AD8-BB355B19948C}"/>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E7B19060-10FF-4B52-9B03-676EBC6BD2A1}"/>
              </a:ext>
            </a:extLst>
          </p:cNvPr>
          <p:cNvSpPr>
            <a:spLocks noGrp="1"/>
          </p:cNvSpPr>
          <p:nvPr>
            <p:ph type="sldNum" sz="quarter" idx="12"/>
          </p:nvPr>
        </p:nvSpPr>
        <p:spPr/>
        <p:txBody>
          <a:bodyPr/>
          <a:lstStyle/>
          <a:p>
            <a:fld id="{7031BA6D-D2D8-4146-90C0-0CE6E6342841}" type="slidenum">
              <a:rPr lang="ru-RU" smtClean="0"/>
              <a:t>‹#›</a:t>
            </a:fld>
            <a:endParaRPr lang="ru-RU"/>
          </a:p>
        </p:txBody>
      </p:sp>
    </p:spTree>
    <p:extLst>
      <p:ext uri="{BB962C8B-B14F-4D97-AF65-F5344CB8AC3E}">
        <p14:creationId xmlns:p14="http://schemas.microsoft.com/office/powerpoint/2010/main" val="2601230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9B624-D9EA-4732-8AD2-AC58A941D40F}"/>
              </a:ext>
            </a:extLst>
          </p:cNvPr>
          <p:cNvSpPr>
            <a:spLocks noGrp="1"/>
          </p:cNvSpPr>
          <p:nvPr>
            <p:ph type="title"/>
          </p:nvPr>
        </p:nvSpPr>
        <p:spPr/>
        <p:txBody>
          <a:bodyPr/>
          <a:lstStyle/>
          <a:p>
            <a:r>
              <a:rPr lang="en-US"/>
              <a:t>Click to edit Master title style</a:t>
            </a:r>
            <a:endParaRPr lang="ru-RU"/>
          </a:p>
        </p:txBody>
      </p:sp>
      <p:sp>
        <p:nvSpPr>
          <p:cNvPr id="3" name="Vertical Text Placeholder 2">
            <a:extLst>
              <a:ext uri="{FF2B5EF4-FFF2-40B4-BE49-F238E27FC236}">
                <a16:creationId xmlns:a16="http://schemas.microsoft.com/office/drawing/2014/main" id="{850DEE88-26A3-4DED-AF7E-5F6F910DD5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700DBAF1-8B76-451B-8B9D-12756AE8AC3E}"/>
              </a:ext>
            </a:extLst>
          </p:cNvPr>
          <p:cNvSpPr>
            <a:spLocks noGrp="1"/>
          </p:cNvSpPr>
          <p:nvPr>
            <p:ph type="dt" sz="half" idx="10"/>
          </p:nvPr>
        </p:nvSpPr>
        <p:spPr/>
        <p:txBody>
          <a:bodyPr/>
          <a:lstStyle/>
          <a:p>
            <a:fld id="{9D6D92E9-F5FB-40BD-BE89-C8ABF4FF1E67}" type="datetimeFigureOut">
              <a:rPr lang="ru-RU" smtClean="0"/>
              <a:t>28.10.2021</a:t>
            </a:fld>
            <a:endParaRPr lang="ru-RU"/>
          </a:p>
        </p:txBody>
      </p:sp>
      <p:sp>
        <p:nvSpPr>
          <p:cNvPr id="5" name="Footer Placeholder 4">
            <a:extLst>
              <a:ext uri="{FF2B5EF4-FFF2-40B4-BE49-F238E27FC236}">
                <a16:creationId xmlns:a16="http://schemas.microsoft.com/office/drawing/2014/main" id="{2E3573D9-0FF2-4DB2-81F4-3C2F8C20347E}"/>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AFF1055C-22E4-4695-9C06-2307CF468953}"/>
              </a:ext>
            </a:extLst>
          </p:cNvPr>
          <p:cNvSpPr>
            <a:spLocks noGrp="1"/>
          </p:cNvSpPr>
          <p:nvPr>
            <p:ph type="sldNum" sz="quarter" idx="12"/>
          </p:nvPr>
        </p:nvSpPr>
        <p:spPr/>
        <p:txBody>
          <a:bodyPr/>
          <a:lstStyle/>
          <a:p>
            <a:fld id="{7031BA6D-D2D8-4146-90C0-0CE6E6342841}" type="slidenum">
              <a:rPr lang="ru-RU" smtClean="0"/>
              <a:t>‹#›</a:t>
            </a:fld>
            <a:endParaRPr lang="ru-RU"/>
          </a:p>
        </p:txBody>
      </p:sp>
    </p:spTree>
    <p:extLst>
      <p:ext uri="{BB962C8B-B14F-4D97-AF65-F5344CB8AC3E}">
        <p14:creationId xmlns:p14="http://schemas.microsoft.com/office/powerpoint/2010/main" val="385500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88B6CB-546E-48A7-8038-8FC5B4F8F94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ru-RU"/>
          </a:p>
        </p:txBody>
      </p:sp>
      <p:sp>
        <p:nvSpPr>
          <p:cNvPr id="3" name="Vertical Text Placeholder 2">
            <a:extLst>
              <a:ext uri="{FF2B5EF4-FFF2-40B4-BE49-F238E27FC236}">
                <a16:creationId xmlns:a16="http://schemas.microsoft.com/office/drawing/2014/main" id="{DE886886-D66C-4339-9321-52224EC42C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9A065A6B-D32A-4B48-B252-0BCA722A984D}"/>
              </a:ext>
            </a:extLst>
          </p:cNvPr>
          <p:cNvSpPr>
            <a:spLocks noGrp="1"/>
          </p:cNvSpPr>
          <p:nvPr>
            <p:ph type="dt" sz="half" idx="10"/>
          </p:nvPr>
        </p:nvSpPr>
        <p:spPr/>
        <p:txBody>
          <a:bodyPr/>
          <a:lstStyle/>
          <a:p>
            <a:fld id="{9D6D92E9-F5FB-40BD-BE89-C8ABF4FF1E67}" type="datetimeFigureOut">
              <a:rPr lang="ru-RU" smtClean="0"/>
              <a:t>28.10.2021</a:t>
            </a:fld>
            <a:endParaRPr lang="ru-RU"/>
          </a:p>
        </p:txBody>
      </p:sp>
      <p:sp>
        <p:nvSpPr>
          <p:cNvPr id="5" name="Footer Placeholder 4">
            <a:extLst>
              <a:ext uri="{FF2B5EF4-FFF2-40B4-BE49-F238E27FC236}">
                <a16:creationId xmlns:a16="http://schemas.microsoft.com/office/drawing/2014/main" id="{3EE67A0C-E800-4C94-B65F-CA4625D6B56A}"/>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DE026842-78A8-4AF0-B86A-2899B0004EEB}"/>
              </a:ext>
            </a:extLst>
          </p:cNvPr>
          <p:cNvSpPr>
            <a:spLocks noGrp="1"/>
          </p:cNvSpPr>
          <p:nvPr>
            <p:ph type="sldNum" sz="quarter" idx="12"/>
          </p:nvPr>
        </p:nvSpPr>
        <p:spPr/>
        <p:txBody>
          <a:bodyPr/>
          <a:lstStyle/>
          <a:p>
            <a:fld id="{7031BA6D-D2D8-4146-90C0-0CE6E6342841}" type="slidenum">
              <a:rPr lang="ru-RU" smtClean="0"/>
              <a:t>‹#›</a:t>
            </a:fld>
            <a:endParaRPr lang="ru-RU"/>
          </a:p>
        </p:txBody>
      </p:sp>
    </p:spTree>
    <p:extLst>
      <p:ext uri="{BB962C8B-B14F-4D97-AF65-F5344CB8AC3E}">
        <p14:creationId xmlns:p14="http://schemas.microsoft.com/office/powerpoint/2010/main" val="570887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329A7-D009-4866-86A4-C3AB39BBAABE}"/>
              </a:ext>
            </a:extLst>
          </p:cNvPr>
          <p:cNvSpPr>
            <a:spLocks noGrp="1"/>
          </p:cNvSpPr>
          <p:nvPr>
            <p:ph type="title"/>
          </p:nvPr>
        </p:nvSpPr>
        <p:spPr/>
        <p:txBody>
          <a:bodyPr/>
          <a:lstStyle/>
          <a:p>
            <a:r>
              <a:rPr lang="en-US"/>
              <a:t>Click to edit Master title style</a:t>
            </a:r>
            <a:endParaRPr lang="ru-RU"/>
          </a:p>
        </p:txBody>
      </p:sp>
      <p:sp>
        <p:nvSpPr>
          <p:cNvPr id="3" name="Content Placeholder 2">
            <a:extLst>
              <a:ext uri="{FF2B5EF4-FFF2-40B4-BE49-F238E27FC236}">
                <a16:creationId xmlns:a16="http://schemas.microsoft.com/office/drawing/2014/main" id="{176DCD65-9807-4A16-88A1-358C517197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3412C580-8884-4475-96EF-CE19136E1C47}"/>
              </a:ext>
            </a:extLst>
          </p:cNvPr>
          <p:cNvSpPr>
            <a:spLocks noGrp="1"/>
          </p:cNvSpPr>
          <p:nvPr>
            <p:ph type="dt" sz="half" idx="10"/>
          </p:nvPr>
        </p:nvSpPr>
        <p:spPr/>
        <p:txBody>
          <a:bodyPr/>
          <a:lstStyle/>
          <a:p>
            <a:fld id="{9D6D92E9-F5FB-40BD-BE89-C8ABF4FF1E67}" type="datetimeFigureOut">
              <a:rPr lang="ru-RU" smtClean="0"/>
              <a:t>28.10.2021</a:t>
            </a:fld>
            <a:endParaRPr lang="ru-RU"/>
          </a:p>
        </p:txBody>
      </p:sp>
      <p:sp>
        <p:nvSpPr>
          <p:cNvPr id="5" name="Footer Placeholder 4">
            <a:extLst>
              <a:ext uri="{FF2B5EF4-FFF2-40B4-BE49-F238E27FC236}">
                <a16:creationId xmlns:a16="http://schemas.microsoft.com/office/drawing/2014/main" id="{D9AF46FF-902F-4198-897C-E2D4D9C46920}"/>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F314C614-61B6-4751-9318-C5981D5ED77A}"/>
              </a:ext>
            </a:extLst>
          </p:cNvPr>
          <p:cNvSpPr>
            <a:spLocks noGrp="1"/>
          </p:cNvSpPr>
          <p:nvPr>
            <p:ph type="sldNum" sz="quarter" idx="12"/>
          </p:nvPr>
        </p:nvSpPr>
        <p:spPr/>
        <p:txBody>
          <a:bodyPr/>
          <a:lstStyle/>
          <a:p>
            <a:fld id="{7031BA6D-D2D8-4146-90C0-0CE6E6342841}" type="slidenum">
              <a:rPr lang="ru-RU" smtClean="0"/>
              <a:t>‹#›</a:t>
            </a:fld>
            <a:endParaRPr lang="ru-RU"/>
          </a:p>
        </p:txBody>
      </p:sp>
    </p:spTree>
    <p:extLst>
      <p:ext uri="{BB962C8B-B14F-4D97-AF65-F5344CB8AC3E}">
        <p14:creationId xmlns:p14="http://schemas.microsoft.com/office/powerpoint/2010/main" val="2715724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14959-5A55-4154-8D91-7BEDD20A25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ru-RU"/>
          </a:p>
        </p:txBody>
      </p:sp>
      <p:sp>
        <p:nvSpPr>
          <p:cNvPr id="3" name="Text Placeholder 2">
            <a:extLst>
              <a:ext uri="{FF2B5EF4-FFF2-40B4-BE49-F238E27FC236}">
                <a16:creationId xmlns:a16="http://schemas.microsoft.com/office/drawing/2014/main" id="{7EE33D08-99D1-4AF9-AD1C-CE581238B8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D6BA6A-4D74-405D-BC3B-A7D02BD46D50}"/>
              </a:ext>
            </a:extLst>
          </p:cNvPr>
          <p:cNvSpPr>
            <a:spLocks noGrp="1"/>
          </p:cNvSpPr>
          <p:nvPr>
            <p:ph type="dt" sz="half" idx="10"/>
          </p:nvPr>
        </p:nvSpPr>
        <p:spPr/>
        <p:txBody>
          <a:bodyPr/>
          <a:lstStyle/>
          <a:p>
            <a:fld id="{9D6D92E9-F5FB-40BD-BE89-C8ABF4FF1E67}" type="datetimeFigureOut">
              <a:rPr lang="ru-RU" smtClean="0"/>
              <a:t>28.10.2021</a:t>
            </a:fld>
            <a:endParaRPr lang="ru-RU"/>
          </a:p>
        </p:txBody>
      </p:sp>
      <p:sp>
        <p:nvSpPr>
          <p:cNvPr id="5" name="Footer Placeholder 4">
            <a:extLst>
              <a:ext uri="{FF2B5EF4-FFF2-40B4-BE49-F238E27FC236}">
                <a16:creationId xmlns:a16="http://schemas.microsoft.com/office/drawing/2014/main" id="{CC3FF43B-4294-49A1-A376-74216AA08571}"/>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9C96A9B4-0C51-4A08-B94F-4040981C6A1D}"/>
              </a:ext>
            </a:extLst>
          </p:cNvPr>
          <p:cNvSpPr>
            <a:spLocks noGrp="1"/>
          </p:cNvSpPr>
          <p:nvPr>
            <p:ph type="sldNum" sz="quarter" idx="12"/>
          </p:nvPr>
        </p:nvSpPr>
        <p:spPr/>
        <p:txBody>
          <a:bodyPr/>
          <a:lstStyle/>
          <a:p>
            <a:fld id="{7031BA6D-D2D8-4146-90C0-0CE6E6342841}" type="slidenum">
              <a:rPr lang="ru-RU" smtClean="0"/>
              <a:t>‹#›</a:t>
            </a:fld>
            <a:endParaRPr lang="ru-RU"/>
          </a:p>
        </p:txBody>
      </p:sp>
    </p:spTree>
    <p:extLst>
      <p:ext uri="{BB962C8B-B14F-4D97-AF65-F5344CB8AC3E}">
        <p14:creationId xmlns:p14="http://schemas.microsoft.com/office/powerpoint/2010/main" val="2332149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8DFDD-037E-4541-A4B9-15714F68702C}"/>
              </a:ext>
            </a:extLst>
          </p:cNvPr>
          <p:cNvSpPr>
            <a:spLocks noGrp="1"/>
          </p:cNvSpPr>
          <p:nvPr>
            <p:ph type="title"/>
          </p:nvPr>
        </p:nvSpPr>
        <p:spPr/>
        <p:txBody>
          <a:bodyPr/>
          <a:lstStyle/>
          <a:p>
            <a:r>
              <a:rPr lang="en-US"/>
              <a:t>Click to edit Master title style</a:t>
            </a:r>
            <a:endParaRPr lang="ru-RU"/>
          </a:p>
        </p:txBody>
      </p:sp>
      <p:sp>
        <p:nvSpPr>
          <p:cNvPr id="3" name="Content Placeholder 2">
            <a:extLst>
              <a:ext uri="{FF2B5EF4-FFF2-40B4-BE49-F238E27FC236}">
                <a16:creationId xmlns:a16="http://schemas.microsoft.com/office/drawing/2014/main" id="{13AEE82F-9334-4D78-BE58-12D5229561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a:extLst>
              <a:ext uri="{FF2B5EF4-FFF2-40B4-BE49-F238E27FC236}">
                <a16:creationId xmlns:a16="http://schemas.microsoft.com/office/drawing/2014/main" id="{21700272-DFE0-471A-8C43-92E9156E663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Date Placeholder 4">
            <a:extLst>
              <a:ext uri="{FF2B5EF4-FFF2-40B4-BE49-F238E27FC236}">
                <a16:creationId xmlns:a16="http://schemas.microsoft.com/office/drawing/2014/main" id="{6E7B2061-BE85-443F-ADEC-37CBD7FD3AFC}"/>
              </a:ext>
            </a:extLst>
          </p:cNvPr>
          <p:cNvSpPr>
            <a:spLocks noGrp="1"/>
          </p:cNvSpPr>
          <p:nvPr>
            <p:ph type="dt" sz="half" idx="10"/>
          </p:nvPr>
        </p:nvSpPr>
        <p:spPr/>
        <p:txBody>
          <a:bodyPr/>
          <a:lstStyle/>
          <a:p>
            <a:fld id="{9D6D92E9-F5FB-40BD-BE89-C8ABF4FF1E67}" type="datetimeFigureOut">
              <a:rPr lang="ru-RU" smtClean="0"/>
              <a:t>28.10.2021</a:t>
            </a:fld>
            <a:endParaRPr lang="ru-RU"/>
          </a:p>
        </p:txBody>
      </p:sp>
      <p:sp>
        <p:nvSpPr>
          <p:cNvPr id="6" name="Footer Placeholder 5">
            <a:extLst>
              <a:ext uri="{FF2B5EF4-FFF2-40B4-BE49-F238E27FC236}">
                <a16:creationId xmlns:a16="http://schemas.microsoft.com/office/drawing/2014/main" id="{0B0FDB59-7D7D-4D8C-A3FA-68B3AA62F5FE}"/>
              </a:ext>
            </a:extLst>
          </p:cNvPr>
          <p:cNvSpPr>
            <a:spLocks noGrp="1"/>
          </p:cNvSpPr>
          <p:nvPr>
            <p:ph type="ftr" sz="quarter" idx="11"/>
          </p:nvPr>
        </p:nvSpPr>
        <p:spPr/>
        <p:txBody>
          <a:bodyPr/>
          <a:lstStyle/>
          <a:p>
            <a:endParaRPr lang="ru-RU"/>
          </a:p>
        </p:txBody>
      </p:sp>
      <p:sp>
        <p:nvSpPr>
          <p:cNvPr id="7" name="Slide Number Placeholder 6">
            <a:extLst>
              <a:ext uri="{FF2B5EF4-FFF2-40B4-BE49-F238E27FC236}">
                <a16:creationId xmlns:a16="http://schemas.microsoft.com/office/drawing/2014/main" id="{3CB323AE-6AA8-42FC-B6E9-24C7C27D0F59}"/>
              </a:ext>
            </a:extLst>
          </p:cNvPr>
          <p:cNvSpPr>
            <a:spLocks noGrp="1"/>
          </p:cNvSpPr>
          <p:nvPr>
            <p:ph type="sldNum" sz="quarter" idx="12"/>
          </p:nvPr>
        </p:nvSpPr>
        <p:spPr/>
        <p:txBody>
          <a:bodyPr/>
          <a:lstStyle/>
          <a:p>
            <a:fld id="{7031BA6D-D2D8-4146-90C0-0CE6E6342841}" type="slidenum">
              <a:rPr lang="ru-RU" smtClean="0"/>
              <a:t>‹#›</a:t>
            </a:fld>
            <a:endParaRPr lang="ru-RU"/>
          </a:p>
        </p:txBody>
      </p:sp>
    </p:spTree>
    <p:extLst>
      <p:ext uri="{BB962C8B-B14F-4D97-AF65-F5344CB8AC3E}">
        <p14:creationId xmlns:p14="http://schemas.microsoft.com/office/powerpoint/2010/main" val="3349052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762C4-23E2-4EF8-9C54-BD7837515A85}"/>
              </a:ext>
            </a:extLst>
          </p:cNvPr>
          <p:cNvSpPr>
            <a:spLocks noGrp="1"/>
          </p:cNvSpPr>
          <p:nvPr>
            <p:ph type="title"/>
          </p:nvPr>
        </p:nvSpPr>
        <p:spPr>
          <a:xfrm>
            <a:off x="839788" y="365125"/>
            <a:ext cx="10515600" cy="1325563"/>
          </a:xfrm>
        </p:spPr>
        <p:txBody>
          <a:bodyPr/>
          <a:lstStyle/>
          <a:p>
            <a:r>
              <a:rPr lang="en-US"/>
              <a:t>Click to edit Master title style</a:t>
            </a:r>
            <a:endParaRPr lang="ru-RU"/>
          </a:p>
        </p:txBody>
      </p:sp>
      <p:sp>
        <p:nvSpPr>
          <p:cNvPr id="3" name="Text Placeholder 2">
            <a:extLst>
              <a:ext uri="{FF2B5EF4-FFF2-40B4-BE49-F238E27FC236}">
                <a16:creationId xmlns:a16="http://schemas.microsoft.com/office/drawing/2014/main" id="{A52B17CF-D3E4-4607-A7A3-ACA3B73E73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75A91F-9822-4214-B658-EBA062A30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Text Placeholder 4">
            <a:extLst>
              <a:ext uri="{FF2B5EF4-FFF2-40B4-BE49-F238E27FC236}">
                <a16:creationId xmlns:a16="http://schemas.microsoft.com/office/drawing/2014/main" id="{33CA8A29-0522-4711-B0ED-6CAB002EF8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6C4728-DC40-44F7-B7BC-5129872F6B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Date Placeholder 6">
            <a:extLst>
              <a:ext uri="{FF2B5EF4-FFF2-40B4-BE49-F238E27FC236}">
                <a16:creationId xmlns:a16="http://schemas.microsoft.com/office/drawing/2014/main" id="{4D12AC1F-62B3-4C4F-8ABD-08E9EFB3019E}"/>
              </a:ext>
            </a:extLst>
          </p:cNvPr>
          <p:cNvSpPr>
            <a:spLocks noGrp="1"/>
          </p:cNvSpPr>
          <p:nvPr>
            <p:ph type="dt" sz="half" idx="10"/>
          </p:nvPr>
        </p:nvSpPr>
        <p:spPr/>
        <p:txBody>
          <a:bodyPr/>
          <a:lstStyle/>
          <a:p>
            <a:fld id="{9D6D92E9-F5FB-40BD-BE89-C8ABF4FF1E67}" type="datetimeFigureOut">
              <a:rPr lang="ru-RU" smtClean="0"/>
              <a:t>28.10.2021</a:t>
            </a:fld>
            <a:endParaRPr lang="ru-RU"/>
          </a:p>
        </p:txBody>
      </p:sp>
      <p:sp>
        <p:nvSpPr>
          <p:cNvPr id="8" name="Footer Placeholder 7">
            <a:extLst>
              <a:ext uri="{FF2B5EF4-FFF2-40B4-BE49-F238E27FC236}">
                <a16:creationId xmlns:a16="http://schemas.microsoft.com/office/drawing/2014/main" id="{FE7A201B-9108-4DE4-9E6F-28361E6527D3}"/>
              </a:ext>
            </a:extLst>
          </p:cNvPr>
          <p:cNvSpPr>
            <a:spLocks noGrp="1"/>
          </p:cNvSpPr>
          <p:nvPr>
            <p:ph type="ftr" sz="quarter" idx="11"/>
          </p:nvPr>
        </p:nvSpPr>
        <p:spPr/>
        <p:txBody>
          <a:bodyPr/>
          <a:lstStyle/>
          <a:p>
            <a:endParaRPr lang="ru-RU"/>
          </a:p>
        </p:txBody>
      </p:sp>
      <p:sp>
        <p:nvSpPr>
          <p:cNvPr id="9" name="Slide Number Placeholder 8">
            <a:extLst>
              <a:ext uri="{FF2B5EF4-FFF2-40B4-BE49-F238E27FC236}">
                <a16:creationId xmlns:a16="http://schemas.microsoft.com/office/drawing/2014/main" id="{4C499DF8-5DA7-4F25-AAC1-68F7B8027A26}"/>
              </a:ext>
            </a:extLst>
          </p:cNvPr>
          <p:cNvSpPr>
            <a:spLocks noGrp="1"/>
          </p:cNvSpPr>
          <p:nvPr>
            <p:ph type="sldNum" sz="quarter" idx="12"/>
          </p:nvPr>
        </p:nvSpPr>
        <p:spPr/>
        <p:txBody>
          <a:bodyPr/>
          <a:lstStyle/>
          <a:p>
            <a:fld id="{7031BA6D-D2D8-4146-90C0-0CE6E6342841}" type="slidenum">
              <a:rPr lang="ru-RU" smtClean="0"/>
              <a:t>‹#›</a:t>
            </a:fld>
            <a:endParaRPr lang="ru-RU"/>
          </a:p>
        </p:txBody>
      </p:sp>
    </p:spTree>
    <p:extLst>
      <p:ext uri="{BB962C8B-B14F-4D97-AF65-F5344CB8AC3E}">
        <p14:creationId xmlns:p14="http://schemas.microsoft.com/office/powerpoint/2010/main" val="1090144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F4FCA-A28A-4552-96A7-C374CBCA5937}"/>
              </a:ext>
            </a:extLst>
          </p:cNvPr>
          <p:cNvSpPr>
            <a:spLocks noGrp="1"/>
          </p:cNvSpPr>
          <p:nvPr>
            <p:ph type="title"/>
          </p:nvPr>
        </p:nvSpPr>
        <p:spPr/>
        <p:txBody>
          <a:bodyPr/>
          <a:lstStyle/>
          <a:p>
            <a:r>
              <a:rPr lang="en-US"/>
              <a:t>Click to edit Master title style</a:t>
            </a:r>
            <a:endParaRPr lang="ru-RU"/>
          </a:p>
        </p:txBody>
      </p:sp>
      <p:sp>
        <p:nvSpPr>
          <p:cNvPr id="3" name="Date Placeholder 2">
            <a:extLst>
              <a:ext uri="{FF2B5EF4-FFF2-40B4-BE49-F238E27FC236}">
                <a16:creationId xmlns:a16="http://schemas.microsoft.com/office/drawing/2014/main" id="{A174E0FE-2D31-4C21-84BD-21FDDA83BA2F}"/>
              </a:ext>
            </a:extLst>
          </p:cNvPr>
          <p:cNvSpPr>
            <a:spLocks noGrp="1"/>
          </p:cNvSpPr>
          <p:nvPr>
            <p:ph type="dt" sz="half" idx="10"/>
          </p:nvPr>
        </p:nvSpPr>
        <p:spPr/>
        <p:txBody>
          <a:bodyPr/>
          <a:lstStyle/>
          <a:p>
            <a:fld id="{9D6D92E9-F5FB-40BD-BE89-C8ABF4FF1E67}" type="datetimeFigureOut">
              <a:rPr lang="ru-RU" smtClean="0"/>
              <a:t>28.10.2021</a:t>
            </a:fld>
            <a:endParaRPr lang="ru-RU"/>
          </a:p>
        </p:txBody>
      </p:sp>
      <p:sp>
        <p:nvSpPr>
          <p:cNvPr id="4" name="Footer Placeholder 3">
            <a:extLst>
              <a:ext uri="{FF2B5EF4-FFF2-40B4-BE49-F238E27FC236}">
                <a16:creationId xmlns:a16="http://schemas.microsoft.com/office/drawing/2014/main" id="{6E1FF1AC-DC67-425D-8C18-35C4023424A9}"/>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4E63019-C692-4884-88EE-26E4F6834900}"/>
              </a:ext>
            </a:extLst>
          </p:cNvPr>
          <p:cNvSpPr>
            <a:spLocks noGrp="1"/>
          </p:cNvSpPr>
          <p:nvPr>
            <p:ph type="sldNum" sz="quarter" idx="12"/>
          </p:nvPr>
        </p:nvSpPr>
        <p:spPr/>
        <p:txBody>
          <a:bodyPr/>
          <a:lstStyle/>
          <a:p>
            <a:fld id="{7031BA6D-D2D8-4146-90C0-0CE6E6342841}" type="slidenum">
              <a:rPr lang="ru-RU" smtClean="0"/>
              <a:t>‹#›</a:t>
            </a:fld>
            <a:endParaRPr lang="ru-RU"/>
          </a:p>
        </p:txBody>
      </p:sp>
    </p:spTree>
    <p:extLst>
      <p:ext uri="{BB962C8B-B14F-4D97-AF65-F5344CB8AC3E}">
        <p14:creationId xmlns:p14="http://schemas.microsoft.com/office/powerpoint/2010/main" val="1373171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97C943-3F75-4849-9A67-23D316DE8CD0}"/>
              </a:ext>
            </a:extLst>
          </p:cNvPr>
          <p:cNvSpPr>
            <a:spLocks noGrp="1"/>
          </p:cNvSpPr>
          <p:nvPr>
            <p:ph type="dt" sz="half" idx="10"/>
          </p:nvPr>
        </p:nvSpPr>
        <p:spPr/>
        <p:txBody>
          <a:bodyPr/>
          <a:lstStyle/>
          <a:p>
            <a:fld id="{9D6D92E9-F5FB-40BD-BE89-C8ABF4FF1E67}" type="datetimeFigureOut">
              <a:rPr lang="ru-RU" smtClean="0"/>
              <a:t>28.10.2021</a:t>
            </a:fld>
            <a:endParaRPr lang="ru-RU"/>
          </a:p>
        </p:txBody>
      </p:sp>
      <p:sp>
        <p:nvSpPr>
          <p:cNvPr id="3" name="Footer Placeholder 2">
            <a:extLst>
              <a:ext uri="{FF2B5EF4-FFF2-40B4-BE49-F238E27FC236}">
                <a16:creationId xmlns:a16="http://schemas.microsoft.com/office/drawing/2014/main" id="{C814FBE5-00D3-48A4-8BC6-7DB84DEBF5DC}"/>
              </a:ext>
            </a:extLst>
          </p:cNvPr>
          <p:cNvSpPr>
            <a:spLocks noGrp="1"/>
          </p:cNvSpPr>
          <p:nvPr>
            <p:ph type="ftr" sz="quarter" idx="11"/>
          </p:nvPr>
        </p:nvSpPr>
        <p:spPr/>
        <p:txBody>
          <a:bodyPr/>
          <a:lstStyle/>
          <a:p>
            <a:endParaRPr lang="ru-RU"/>
          </a:p>
        </p:txBody>
      </p:sp>
      <p:sp>
        <p:nvSpPr>
          <p:cNvPr id="4" name="Slide Number Placeholder 3">
            <a:extLst>
              <a:ext uri="{FF2B5EF4-FFF2-40B4-BE49-F238E27FC236}">
                <a16:creationId xmlns:a16="http://schemas.microsoft.com/office/drawing/2014/main" id="{34CB7470-8E10-4AF4-AED1-C5AC330C67BF}"/>
              </a:ext>
            </a:extLst>
          </p:cNvPr>
          <p:cNvSpPr>
            <a:spLocks noGrp="1"/>
          </p:cNvSpPr>
          <p:nvPr>
            <p:ph type="sldNum" sz="quarter" idx="12"/>
          </p:nvPr>
        </p:nvSpPr>
        <p:spPr/>
        <p:txBody>
          <a:bodyPr/>
          <a:lstStyle/>
          <a:p>
            <a:fld id="{7031BA6D-D2D8-4146-90C0-0CE6E6342841}" type="slidenum">
              <a:rPr lang="ru-RU" smtClean="0"/>
              <a:t>‹#›</a:t>
            </a:fld>
            <a:endParaRPr lang="ru-RU"/>
          </a:p>
        </p:txBody>
      </p:sp>
    </p:spTree>
    <p:extLst>
      <p:ext uri="{BB962C8B-B14F-4D97-AF65-F5344CB8AC3E}">
        <p14:creationId xmlns:p14="http://schemas.microsoft.com/office/powerpoint/2010/main" val="3737459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EC7D6-ED03-4C80-A2A1-2BC6996F78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Content Placeholder 2">
            <a:extLst>
              <a:ext uri="{FF2B5EF4-FFF2-40B4-BE49-F238E27FC236}">
                <a16:creationId xmlns:a16="http://schemas.microsoft.com/office/drawing/2014/main" id="{4D56DDA6-4907-4F06-B8DB-EF930F91D1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Text Placeholder 3">
            <a:extLst>
              <a:ext uri="{FF2B5EF4-FFF2-40B4-BE49-F238E27FC236}">
                <a16:creationId xmlns:a16="http://schemas.microsoft.com/office/drawing/2014/main" id="{E5F0A38A-806E-4D36-8698-41282AD420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459AEA-E5D2-43F1-868D-C5B6FFB5362B}"/>
              </a:ext>
            </a:extLst>
          </p:cNvPr>
          <p:cNvSpPr>
            <a:spLocks noGrp="1"/>
          </p:cNvSpPr>
          <p:nvPr>
            <p:ph type="dt" sz="half" idx="10"/>
          </p:nvPr>
        </p:nvSpPr>
        <p:spPr/>
        <p:txBody>
          <a:bodyPr/>
          <a:lstStyle/>
          <a:p>
            <a:fld id="{9D6D92E9-F5FB-40BD-BE89-C8ABF4FF1E67}" type="datetimeFigureOut">
              <a:rPr lang="ru-RU" smtClean="0"/>
              <a:t>28.10.2021</a:t>
            </a:fld>
            <a:endParaRPr lang="ru-RU"/>
          </a:p>
        </p:txBody>
      </p:sp>
      <p:sp>
        <p:nvSpPr>
          <p:cNvPr id="6" name="Footer Placeholder 5">
            <a:extLst>
              <a:ext uri="{FF2B5EF4-FFF2-40B4-BE49-F238E27FC236}">
                <a16:creationId xmlns:a16="http://schemas.microsoft.com/office/drawing/2014/main" id="{B6E4E57B-AD21-4912-9741-BEE936D59C7A}"/>
              </a:ext>
            </a:extLst>
          </p:cNvPr>
          <p:cNvSpPr>
            <a:spLocks noGrp="1"/>
          </p:cNvSpPr>
          <p:nvPr>
            <p:ph type="ftr" sz="quarter" idx="11"/>
          </p:nvPr>
        </p:nvSpPr>
        <p:spPr/>
        <p:txBody>
          <a:bodyPr/>
          <a:lstStyle/>
          <a:p>
            <a:endParaRPr lang="ru-RU"/>
          </a:p>
        </p:txBody>
      </p:sp>
      <p:sp>
        <p:nvSpPr>
          <p:cNvPr id="7" name="Slide Number Placeholder 6">
            <a:extLst>
              <a:ext uri="{FF2B5EF4-FFF2-40B4-BE49-F238E27FC236}">
                <a16:creationId xmlns:a16="http://schemas.microsoft.com/office/drawing/2014/main" id="{48D321E8-D743-468D-9B09-3F70BFA55E0E}"/>
              </a:ext>
            </a:extLst>
          </p:cNvPr>
          <p:cNvSpPr>
            <a:spLocks noGrp="1"/>
          </p:cNvSpPr>
          <p:nvPr>
            <p:ph type="sldNum" sz="quarter" idx="12"/>
          </p:nvPr>
        </p:nvSpPr>
        <p:spPr/>
        <p:txBody>
          <a:bodyPr/>
          <a:lstStyle/>
          <a:p>
            <a:fld id="{7031BA6D-D2D8-4146-90C0-0CE6E6342841}" type="slidenum">
              <a:rPr lang="ru-RU" smtClean="0"/>
              <a:t>‹#›</a:t>
            </a:fld>
            <a:endParaRPr lang="ru-RU"/>
          </a:p>
        </p:txBody>
      </p:sp>
    </p:spTree>
    <p:extLst>
      <p:ext uri="{BB962C8B-B14F-4D97-AF65-F5344CB8AC3E}">
        <p14:creationId xmlns:p14="http://schemas.microsoft.com/office/powerpoint/2010/main" val="701983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76AF4-ED1C-440D-BDFB-19B875F24D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Picture Placeholder 2">
            <a:extLst>
              <a:ext uri="{FF2B5EF4-FFF2-40B4-BE49-F238E27FC236}">
                <a16:creationId xmlns:a16="http://schemas.microsoft.com/office/drawing/2014/main" id="{EAE79A89-A37D-4BAF-A7F2-63310E7151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Text Placeholder 3">
            <a:extLst>
              <a:ext uri="{FF2B5EF4-FFF2-40B4-BE49-F238E27FC236}">
                <a16:creationId xmlns:a16="http://schemas.microsoft.com/office/drawing/2014/main" id="{70354CB8-CB28-444F-8312-12FA69CF5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BE98DA-CB53-4F79-80E3-6AD6480D0996}"/>
              </a:ext>
            </a:extLst>
          </p:cNvPr>
          <p:cNvSpPr>
            <a:spLocks noGrp="1"/>
          </p:cNvSpPr>
          <p:nvPr>
            <p:ph type="dt" sz="half" idx="10"/>
          </p:nvPr>
        </p:nvSpPr>
        <p:spPr/>
        <p:txBody>
          <a:bodyPr/>
          <a:lstStyle/>
          <a:p>
            <a:fld id="{9D6D92E9-F5FB-40BD-BE89-C8ABF4FF1E67}" type="datetimeFigureOut">
              <a:rPr lang="ru-RU" smtClean="0"/>
              <a:t>28.10.2021</a:t>
            </a:fld>
            <a:endParaRPr lang="ru-RU"/>
          </a:p>
        </p:txBody>
      </p:sp>
      <p:sp>
        <p:nvSpPr>
          <p:cNvPr id="6" name="Footer Placeholder 5">
            <a:extLst>
              <a:ext uri="{FF2B5EF4-FFF2-40B4-BE49-F238E27FC236}">
                <a16:creationId xmlns:a16="http://schemas.microsoft.com/office/drawing/2014/main" id="{EC115A5B-415B-4089-8EC5-E5A1FCECC079}"/>
              </a:ext>
            </a:extLst>
          </p:cNvPr>
          <p:cNvSpPr>
            <a:spLocks noGrp="1"/>
          </p:cNvSpPr>
          <p:nvPr>
            <p:ph type="ftr" sz="quarter" idx="11"/>
          </p:nvPr>
        </p:nvSpPr>
        <p:spPr/>
        <p:txBody>
          <a:bodyPr/>
          <a:lstStyle/>
          <a:p>
            <a:endParaRPr lang="ru-RU"/>
          </a:p>
        </p:txBody>
      </p:sp>
      <p:sp>
        <p:nvSpPr>
          <p:cNvPr id="7" name="Slide Number Placeholder 6">
            <a:extLst>
              <a:ext uri="{FF2B5EF4-FFF2-40B4-BE49-F238E27FC236}">
                <a16:creationId xmlns:a16="http://schemas.microsoft.com/office/drawing/2014/main" id="{40C8AD4B-DEB2-40E5-97B3-CB04E6940BD7}"/>
              </a:ext>
            </a:extLst>
          </p:cNvPr>
          <p:cNvSpPr>
            <a:spLocks noGrp="1"/>
          </p:cNvSpPr>
          <p:nvPr>
            <p:ph type="sldNum" sz="quarter" idx="12"/>
          </p:nvPr>
        </p:nvSpPr>
        <p:spPr/>
        <p:txBody>
          <a:bodyPr/>
          <a:lstStyle/>
          <a:p>
            <a:fld id="{7031BA6D-D2D8-4146-90C0-0CE6E6342841}" type="slidenum">
              <a:rPr lang="ru-RU" smtClean="0"/>
              <a:t>‹#›</a:t>
            </a:fld>
            <a:endParaRPr lang="ru-RU"/>
          </a:p>
        </p:txBody>
      </p:sp>
    </p:spTree>
    <p:extLst>
      <p:ext uri="{BB962C8B-B14F-4D97-AF65-F5344CB8AC3E}">
        <p14:creationId xmlns:p14="http://schemas.microsoft.com/office/powerpoint/2010/main" val="2228341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BD4BDA-5D1D-46CB-B7CF-D6E8C7F618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ru-RU"/>
          </a:p>
        </p:txBody>
      </p:sp>
      <p:sp>
        <p:nvSpPr>
          <p:cNvPr id="3" name="Text Placeholder 2">
            <a:extLst>
              <a:ext uri="{FF2B5EF4-FFF2-40B4-BE49-F238E27FC236}">
                <a16:creationId xmlns:a16="http://schemas.microsoft.com/office/drawing/2014/main" id="{D6337BBB-362D-4565-9A40-0C19406CBF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FCB543A9-85AA-41E1-B48F-F907E93413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6D92E9-F5FB-40BD-BE89-C8ABF4FF1E67}" type="datetimeFigureOut">
              <a:rPr lang="ru-RU" smtClean="0"/>
              <a:t>28.10.2021</a:t>
            </a:fld>
            <a:endParaRPr lang="ru-RU"/>
          </a:p>
        </p:txBody>
      </p:sp>
      <p:sp>
        <p:nvSpPr>
          <p:cNvPr id="5" name="Footer Placeholder 4">
            <a:extLst>
              <a:ext uri="{FF2B5EF4-FFF2-40B4-BE49-F238E27FC236}">
                <a16:creationId xmlns:a16="http://schemas.microsoft.com/office/drawing/2014/main" id="{E6B4CABC-8D19-4F9A-A7EC-767C87CAA7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a:extLst>
              <a:ext uri="{FF2B5EF4-FFF2-40B4-BE49-F238E27FC236}">
                <a16:creationId xmlns:a16="http://schemas.microsoft.com/office/drawing/2014/main" id="{4AE99159-CA8F-4AAC-9DAA-4B4AFF045D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1BA6D-D2D8-4146-90C0-0CE6E6342841}" type="slidenum">
              <a:rPr lang="ru-RU" smtClean="0"/>
              <a:t>‹#›</a:t>
            </a:fld>
            <a:endParaRPr lang="ru-RU"/>
          </a:p>
        </p:txBody>
      </p:sp>
    </p:spTree>
    <p:extLst>
      <p:ext uri="{BB962C8B-B14F-4D97-AF65-F5344CB8AC3E}">
        <p14:creationId xmlns:p14="http://schemas.microsoft.com/office/powerpoint/2010/main" val="3327941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hyperlink" Target="https://uk.wikipedia.org/w/index.php?title=%D0%94%D0%B5%D0%BA%D0%BB%D0%B0%D1%80%D0%B0%D1%86%D1%96%D1%8F_%D1%82%D0%B8%D1%81%D1%8F%D1%87%D0%BE%D0%BB%D1%96%D1%82%D1%82%D1%8F_%D0%9E%D0%9E%D0%9D&amp;action=edit&amp;redlink=1"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eur-lex.europa.eu/legal-content/EN/TXT/?uri=COM%3A2020%3A152%3AFIN" TargetMode="Externa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hudoc.echr.coe.int/eng#{%22itemid%22:[%22001-200842%22]}" TargetMode="External"/><Relationship Id="rId2" Type="http://schemas.openxmlformats.org/officeDocument/2006/relationships/hyperlink" Target="http://www.jurnaluljuridic.in.ua/archive/2016/3/38.pdf" TargetMode="Externa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2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naiau.kiev.ua/files/zakon_ukr/gender/Martsenyuk_Gender_and_non_discrimination_.pdf" TargetMode="External"/><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hyperlink" Target="http://www.filmsforaction.org/watch/the_codes_of_gender_2009/"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n focus: How the drinks industry is tackling gender inequality - The  Drinks Business | A.D.S. Wine News">
            <a:extLst>
              <a:ext uri="{FF2B5EF4-FFF2-40B4-BE49-F238E27FC236}">
                <a16:creationId xmlns:a16="http://schemas.microsoft.com/office/drawing/2014/main" id="{FEFA0334-AE9C-433C-823A-11C0D0833B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091" r="22149"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459A91-9B90-401F-8493-09A1EC965252}"/>
              </a:ext>
            </a:extLst>
          </p:cNvPr>
          <p:cNvSpPr>
            <a:spLocks noGrp="1"/>
          </p:cNvSpPr>
          <p:nvPr>
            <p:ph type="ctrTitle"/>
          </p:nvPr>
        </p:nvSpPr>
        <p:spPr>
          <a:xfrm>
            <a:off x="477981" y="1122363"/>
            <a:ext cx="4023360" cy="3204134"/>
          </a:xfrm>
        </p:spPr>
        <p:txBody>
          <a:bodyPr anchor="b">
            <a:normAutofit/>
          </a:bodyPr>
          <a:lstStyle/>
          <a:p>
            <a:pPr algn="l"/>
            <a:r>
              <a:rPr lang="uk-UA" sz="3700">
                <a:latin typeface="Bahnschrift Condensed" panose="020B0502040204020203" pitchFamily="34" charset="0"/>
                <a:cs typeface="Aldhabi" panose="01000000000000000000" pitchFamily="2" charset="-78"/>
              </a:rPr>
              <a:t>ГЕНДЕРНА (НЕ)РІВНІСТЬ: </a:t>
            </a:r>
            <a:br>
              <a:rPr lang="uk-UA" sz="3700">
                <a:latin typeface="Bahnschrift Condensed" panose="020B0502040204020203" pitchFamily="34" charset="0"/>
                <a:cs typeface="Aldhabi" panose="01000000000000000000" pitchFamily="2" charset="-78"/>
              </a:rPr>
            </a:br>
            <a:r>
              <a:rPr lang="uk-UA" sz="3700">
                <a:latin typeface="Bahnschrift Condensed" panose="020B0502040204020203" pitchFamily="34" charset="0"/>
                <a:cs typeface="Aldhabi" panose="01000000000000000000" pitchFamily="2" charset="-78"/>
              </a:rPr>
              <a:t>ГЛОБАЛЬНА ПРОБЛЕМА ЛЮДСТВА ЧИ ЕЛЕМЕНТ МАНІПУЛЮВАННЯ СВІДОМІСТЮ?</a:t>
            </a:r>
            <a:endParaRPr lang="ru-RU" sz="3700">
              <a:latin typeface="Bahnschrift Condensed" panose="020B0502040204020203" pitchFamily="34" charset="0"/>
              <a:cs typeface="Aldhabi" panose="01000000000000000000" pitchFamily="2" charset="-78"/>
            </a:endParaRPr>
          </a:p>
        </p:txBody>
      </p:sp>
      <p:sp>
        <p:nvSpPr>
          <p:cNvPr id="3" name="Subtitle 2">
            <a:extLst>
              <a:ext uri="{FF2B5EF4-FFF2-40B4-BE49-F238E27FC236}">
                <a16:creationId xmlns:a16="http://schemas.microsoft.com/office/drawing/2014/main" id="{91AB59F0-E741-4D0D-A202-65C50E34DBEB}"/>
              </a:ext>
            </a:extLst>
          </p:cNvPr>
          <p:cNvSpPr>
            <a:spLocks noGrp="1"/>
          </p:cNvSpPr>
          <p:nvPr>
            <p:ph type="subTitle" idx="1"/>
          </p:nvPr>
        </p:nvSpPr>
        <p:spPr>
          <a:xfrm>
            <a:off x="557879" y="4868822"/>
            <a:ext cx="4023359" cy="1208141"/>
          </a:xfrm>
        </p:spPr>
        <p:txBody>
          <a:bodyPr>
            <a:normAutofit fontScale="92500" lnSpcReduction="10000"/>
          </a:bodyPr>
          <a:lstStyle/>
          <a:p>
            <a:pPr algn="l"/>
            <a:r>
              <a:rPr lang="uk-UA" sz="1600" dirty="0">
                <a:latin typeface="Bahnschrift Condensed" panose="020B0502040204020203" pitchFamily="34" charset="0"/>
              </a:rPr>
              <a:t>Підготувала</a:t>
            </a:r>
          </a:p>
          <a:p>
            <a:pPr algn="l"/>
            <a:r>
              <a:rPr lang="uk-UA" sz="1600" dirty="0">
                <a:latin typeface="Bahnschrift Condensed" panose="020B0502040204020203" pitchFamily="34" charset="0"/>
              </a:rPr>
              <a:t>Студентка І курсу</a:t>
            </a:r>
          </a:p>
          <a:p>
            <a:pPr algn="l"/>
            <a:r>
              <a:rPr lang="uk-UA" sz="1600" dirty="0">
                <a:latin typeface="Bahnschrift Condensed" panose="020B0502040204020203" pitchFamily="34" charset="0"/>
              </a:rPr>
              <a:t>Спеціальності «Міжнародні комунікації»</a:t>
            </a:r>
          </a:p>
          <a:p>
            <a:pPr algn="l"/>
            <a:r>
              <a:rPr lang="uk-UA" sz="1600" dirty="0">
                <a:latin typeface="Bahnschrift Condensed" panose="020B0502040204020203" pitchFamily="34" charset="0"/>
              </a:rPr>
              <a:t>Гринишин Неля</a:t>
            </a:r>
            <a:endParaRPr lang="ru-RU" sz="1600" dirty="0">
              <a:latin typeface="Bahnschrift Condensed" panose="020B0502040204020203" pitchFamily="34" charset="0"/>
            </a:endParaRP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849695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476D70-6E7A-4BAB-8A84-733A3585D2BE}"/>
              </a:ext>
            </a:extLst>
          </p:cNvPr>
          <p:cNvPicPr>
            <a:picLocks noChangeAspect="1"/>
          </p:cNvPicPr>
          <p:nvPr/>
        </p:nvPicPr>
        <p:blipFill rotWithShape="1">
          <a:blip r:embed="rId2"/>
          <a:srcRect l="30383" t="24489" r="31199" b="34694"/>
          <a:stretch/>
        </p:blipFill>
        <p:spPr>
          <a:xfrm>
            <a:off x="358521" y="522513"/>
            <a:ext cx="6023618" cy="3956179"/>
          </a:xfrm>
          <a:prstGeom prst="rect">
            <a:avLst/>
          </a:prstGeom>
        </p:spPr>
      </p:pic>
      <p:pic>
        <p:nvPicPr>
          <p:cNvPr id="5" name="Picture 4">
            <a:extLst>
              <a:ext uri="{FF2B5EF4-FFF2-40B4-BE49-F238E27FC236}">
                <a16:creationId xmlns:a16="http://schemas.microsoft.com/office/drawing/2014/main" id="{064AD26F-BCC9-43DA-A8E0-CD987386F44A}"/>
              </a:ext>
            </a:extLst>
          </p:cNvPr>
          <p:cNvPicPr>
            <a:picLocks noChangeAspect="1"/>
          </p:cNvPicPr>
          <p:nvPr/>
        </p:nvPicPr>
        <p:blipFill rotWithShape="1">
          <a:blip r:embed="rId3"/>
          <a:srcRect l="23801" t="14150" r="42066" b="28163"/>
          <a:stretch/>
        </p:blipFill>
        <p:spPr>
          <a:xfrm>
            <a:off x="6978723" y="1799245"/>
            <a:ext cx="5213277" cy="4956119"/>
          </a:xfrm>
          <a:prstGeom prst="rect">
            <a:avLst/>
          </a:prstGeom>
        </p:spPr>
      </p:pic>
    </p:spTree>
    <p:extLst>
      <p:ext uri="{BB962C8B-B14F-4D97-AF65-F5344CB8AC3E}">
        <p14:creationId xmlns:p14="http://schemas.microsoft.com/office/powerpoint/2010/main" val="2691523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93062723-6941-4ABE-8146-AC6FA530B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9" name="Rectangle 78">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6E8AC4-6A15-4853-85E3-7D73EA346515}"/>
              </a:ext>
            </a:extLst>
          </p:cNvPr>
          <p:cNvSpPr>
            <a:spLocks noGrp="1"/>
          </p:cNvSpPr>
          <p:nvPr>
            <p:ph type="title"/>
          </p:nvPr>
        </p:nvSpPr>
        <p:spPr>
          <a:xfrm>
            <a:off x="838200" y="4440602"/>
            <a:ext cx="3093720" cy="1645920"/>
          </a:xfrm>
        </p:spPr>
        <p:txBody>
          <a:bodyPr>
            <a:normAutofit/>
          </a:bodyPr>
          <a:lstStyle/>
          <a:p>
            <a:r>
              <a:rPr lang="uk-UA" sz="2600">
                <a:latin typeface="Bahnschrift Condensed" panose="020B0502040204020203" pitchFamily="34" charset="0"/>
              </a:rPr>
              <a:t>ІСТОРИЧНІ ПЕРЕДУМОВИ РЕАГУВАННЯ НА ПРОБЛЕМУ</a:t>
            </a:r>
            <a:endParaRPr lang="ru-RU" sz="2600">
              <a:latin typeface="Bahnschrift Condensed" panose="020B0502040204020203" pitchFamily="34" charset="0"/>
            </a:endParaRPr>
          </a:p>
        </p:txBody>
      </p:sp>
      <p:pic>
        <p:nvPicPr>
          <p:cNvPr id="9218" name="Picture 2" descr="Суфражистки — Википедия">
            <a:extLst>
              <a:ext uri="{FF2B5EF4-FFF2-40B4-BE49-F238E27FC236}">
                <a16:creationId xmlns:a16="http://schemas.microsoft.com/office/drawing/2014/main" id="{E0267A63-E607-4437-A22C-C8A084AFFE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287"/>
          <a:stretch/>
        </p:blipFill>
        <p:spPr bwMode="auto">
          <a:xfrm>
            <a:off x="3139409" y="-7867"/>
            <a:ext cx="2926060" cy="4005072"/>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Кристина Пизанская — Википедия">
            <a:extLst>
              <a:ext uri="{FF2B5EF4-FFF2-40B4-BE49-F238E27FC236}">
                <a16:creationId xmlns:a16="http://schemas.microsoft.com/office/drawing/2014/main" id="{5E02229E-F452-4FA1-A843-5013D21B90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57" r="13542" b="3"/>
          <a:stretch/>
        </p:blipFill>
        <p:spPr bwMode="auto">
          <a:xfrm>
            <a:off x="130646" y="0"/>
            <a:ext cx="2935224" cy="4005067"/>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A Brief Summary Of The First Wave Of Feminism">
            <a:extLst>
              <a:ext uri="{FF2B5EF4-FFF2-40B4-BE49-F238E27FC236}">
                <a16:creationId xmlns:a16="http://schemas.microsoft.com/office/drawing/2014/main" id="{8A510BFE-90AD-4FC5-939A-D99598ABC0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641" r="27311" b="4"/>
          <a:stretch/>
        </p:blipFill>
        <p:spPr bwMode="auto">
          <a:xfrm>
            <a:off x="6174474" y="13"/>
            <a:ext cx="2935224" cy="400507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The Confidence Gap May Not Predict the Gender Pay Gap: Indignant Thoughts  on That PNAS Paper – Skepchick">
            <a:extLst>
              <a:ext uri="{FF2B5EF4-FFF2-40B4-BE49-F238E27FC236}">
                <a16:creationId xmlns:a16="http://schemas.microsoft.com/office/drawing/2014/main" id="{91842A9F-A103-4E19-BD33-2948759B22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855" r="11859" b="3"/>
          <a:stretch/>
        </p:blipFill>
        <p:spPr bwMode="auto">
          <a:xfrm>
            <a:off x="9256776" y="-9"/>
            <a:ext cx="2935224" cy="4005072"/>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80">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112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2EA3A4E-5D55-44B5-98DC-73296ADC5BD0}"/>
              </a:ext>
            </a:extLst>
          </p:cNvPr>
          <p:cNvSpPr>
            <a:spLocks noGrp="1"/>
          </p:cNvSpPr>
          <p:nvPr>
            <p:ph idx="1"/>
          </p:nvPr>
        </p:nvSpPr>
        <p:spPr>
          <a:xfrm>
            <a:off x="3471169" y="4125628"/>
            <a:ext cx="10056861" cy="2740239"/>
          </a:xfrm>
        </p:spPr>
        <p:txBody>
          <a:bodyPr anchor="ctr">
            <a:normAutofit fontScale="55000" lnSpcReduction="20000"/>
          </a:bodyPr>
          <a:lstStyle/>
          <a:p>
            <a:pPr>
              <a:lnSpc>
                <a:spcPct val="120000"/>
              </a:lnSpc>
              <a:spcBef>
                <a:spcPts val="600"/>
              </a:spcBef>
            </a:pPr>
            <a:r>
              <a:rPr lang="ru-RU" sz="3000" dirty="0">
                <a:effectLst/>
                <a:latin typeface="Bahnschrift Condensed" panose="020B0502040204020203" pitchFamily="34" charset="0"/>
                <a:ea typeface="Calibri" panose="020F0502020204030204" pitchFamily="34" charset="0"/>
              </a:rPr>
              <a:t>1405 - </a:t>
            </a:r>
            <a:r>
              <a:rPr lang="ru-RU" sz="3000" dirty="0" err="1">
                <a:effectLst/>
                <a:latin typeface="Bahnschrift Condensed" panose="020B0502040204020203" pitchFamily="34" charset="0"/>
                <a:ea typeface="Calibri" panose="020F0502020204030204" pitchFamily="34" charset="0"/>
              </a:rPr>
              <a:t>праця</a:t>
            </a:r>
            <a:r>
              <a:rPr lang="ru-RU" sz="3000" dirty="0">
                <a:effectLst/>
                <a:latin typeface="Bahnschrift Condensed" panose="020B0502040204020203" pitchFamily="34" charset="0"/>
                <a:ea typeface="Calibri" panose="020F0502020204030204" pitchFamily="34" charset="0"/>
              </a:rPr>
              <a:t> </a:t>
            </a:r>
            <a:r>
              <a:rPr lang="ru-RU" sz="3000" dirty="0" err="1">
                <a:effectLst/>
                <a:latin typeface="Bahnschrift Condensed" panose="020B0502040204020203" pitchFamily="34" charset="0"/>
                <a:ea typeface="Calibri" panose="020F0502020204030204" pitchFamily="34" charset="0"/>
              </a:rPr>
              <a:t>Кристини</a:t>
            </a:r>
            <a:r>
              <a:rPr lang="ru-RU" sz="3000" dirty="0">
                <a:effectLst/>
                <a:latin typeface="Bahnschrift Condensed" panose="020B0502040204020203" pitchFamily="34" charset="0"/>
                <a:ea typeface="Calibri" panose="020F0502020204030204" pitchFamily="34" charset="0"/>
              </a:rPr>
              <a:t> </a:t>
            </a:r>
            <a:r>
              <a:rPr lang="ru-RU" sz="3000" dirty="0" err="1">
                <a:effectLst/>
                <a:latin typeface="Bahnschrift Condensed" panose="020B0502040204020203" pitchFamily="34" charset="0"/>
                <a:ea typeface="Calibri" panose="020F0502020204030204" pitchFamily="34" charset="0"/>
              </a:rPr>
              <a:t>Пізанської</a:t>
            </a:r>
            <a:r>
              <a:rPr lang="ru-RU" sz="3000" dirty="0">
                <a:effectLst/>
                <a:latin typeface="Bahnschrift Condensed" panose="020B0502040204020203" pitchFamily="34" charset="0"/>
                <a:ea typeface="Calibri" panose="020F0502020204030204" pitchFamily="34" charset="0"/>
              </a:rPr>
              <a:t> «Книга про Град </a:t>
            </a:r>
            <a:r>
              <a:rPr lang="ru-RU" sz="3000" dirty="0" err="1">
                <a:effectLst/>
                <a:latin typeface="Bahnschrift Condensed" panose="020B0502040204020203" pitchFamily="34" charset="0"/>
                <a:ea typeface="Calibri" panose="020F0502020204030204" pitchFamily="34" charset="0"/>
              </a:rPr>
              <a:t>Жіночий</a:t>
            </a:r>
            <a:r>
              <a:rPr lang="ru-RU" sz="3000" dirty="0">
                <a:effectLst/>
                <a:latin typeface="Bahnschrift Condensed" panose="020B0502040204020203" pitchFamily="34" charset="0"/>
                <a:ea typeface="Calibri" panose="020F0502020204030204" pitchFamily="34" charset="0"/>
              </a:rPr>
              <a:t>»</a:t>
            </a:r>
          </a:p>
          <a:p>
            <a:pPr>
              <a:lnSpc>
                <a:spcPct val="120000"/>
              </a:lnSpc>
              <a:spcBef>
                <a:spcPts val="600"/>
              </a:spcBef>
            </a:pPr>
            <a:r>
              <a:rPr lang="ru-RU" sz="3000" dirty="0">
                <a:effectLst/>
                <a:latin typeface="Bahnschrift Condensed" panose="020B0502040204020203" pitchFamily="34" charset="0"/>
                <a:ea typeface="Calibri" panose="020F0502020204030204" pitchFamily="34" charset="0"/>
              </a:rPr>
              <a:t>1791</a:t>
            </a:r>
            <a:r>
              <a:rPr lang="ru-RU" sz="3000" dirty="0">
                <a:latin typeface="Bahnschrift Condensed" panose="020B0502040204020203" pitchFamily="34" charset="0"/>
                <a:ea typeface="Calibri" panose="020F0502020204030204" pitchFamily="34" charset="0"/>
              </a:rPr>
              <a:t> – </a:t>
            </a:r>
            <a:r>
              <a:rPr lang="ru-RU" sz="3000" dirty="0" err="1">
                <a:latin typeface="Bahnschrift Condensed" panose="020B0502040204020203" pitchFamily="34" charset="0"/>
                <a:ea typeface="Calibri" panose="020F0502020204030204" pitchFamily="34" charset="0"/>
              </a:rPr>
              <a:t>твір</a:t>
            </a:r>
            <a:r>
              <a:rPr lang="ru-RU" sz="3000" dirty="0">
                <a:latin typeface="Bahnschrift Condensed" panose="020B0502040204020203" pitchFamily="34" charset="0"/>
                <a:ea typeface="Calibri" panose="020F0502020204030204" pitchFamily="34" charset="0"/>
              </a:rPr>
              <a:t> </a:t>
            </a:r>
            <a:r>
              <a:rPr lang="ru-RU" sz="3000" dirty="0" err="1">
                <a:effectLst/>
                <a:latin typeface="Bahnschrift Condensed" panose="020B0502040204020203" pitchFamily="34" charset="0"/>
                <a:ea typeface="Calibri" panose="020F0502020204030204" pitchFamily="34" charset="0"/>
              </a:rPr>
              <a:t>Олімпії</a:t>
            </a:r>
            <a:r>
              <a:rPr lang="ru-RU" sz="3000" dirty="0">
                <a:effectLst/>
                <a:latin typeface="Bahnschrift Condensed" panose="020B0502040204020203" pitchFamily="34" charset="0"/>
                <a:ea typeface="Calibri" panose="020F0502020204030204" pitchFamily="34" charset="0"/>
              </a:rPr>
              <a:t> де Гуж «</a:t>
            </a:r>
            <a:r>
              <a:rPr lang="ru-RU" sz="3000" dirty="0" err="1">
                <a:effectLst/>
                <a:latin typeface="Bahnschrift Condensed" panose="020B0502040204020203" pitchFamily="34" charset="0"/>
                <a:ea typeface="Calibri" panose="020F0502020204030204" pitchFamily="34" charset="0"/>
              </a:rPr>
              <a:t>Декларацію</a:t>
            </a:r>
            <a:r>
              <a:rPr lang="ru-RU" sz="3000" dirty="0">
                <a:effectLst/>
                <a:latin typeface="Bahnschrift Condensed" panose="020B0502040204020203" pitchFamily="34" charset="0"/>
                <a:ea typeface="Calibri" panose="020F0502020204030204" pitchFamily="34" charset="0"/>
              </a:rPr>
              <a:t> прав </a:t>
            </a:r>
            <a:r>
              <a:rPr lang="ru-RU" sz="3000" dirty="0" err="1">
                <a:effectLst/>
                <a:latin typeface="Bahnschrift Condensed" panose="020B0502040204020203" pitchFamily="34" charset="0"/>
                <a:ea typeface="Calibri" panose="020F0502020204030204" pitchFamily="34" charset="0"/>
              </a:rPr>
              <a:t>жінки</a:t>
            </a:r>
            <a:r>
              <a:rPr lang="ru-RU" sz="3000" dirty="0">
                <a:effectLst/>
                <a:latin typeface="Bahnschrift Condensed" panose="020B0502040204020203" pitchFamily="34" charset="0"/>
                <a:ea typeface="Calibri" panose="020F0502020204030204" pitchFamily="34" charset="0"/>
              </a:rPr>
              <a:t> і </a:t>
            </a:r>
            <a:r>
              <a:rPr lang="ru-RU" sz="3000" dirty="0" err="1">
                <a:effectLst/>
                <a:latin typeface="Bahnschrift Condensed" panose="020B0502040204020203" pitchFamily="34" charset="0"/>
                <a:ea typeface="Calibri" panose="020F0502020204030204" pitchFamily="34" charset="0"/>
              </a:rPr>
              <a:t>громадянки</a:t>
            </a:r>
            <a:r>
              <a:rPr lang="ru-RU" sz="3000" dirty="0">
                <a:effectLst/>
                <a:latin typeface="Bahnschrift Condensed" panose="020B0502040204020203" pitchFamily="34" charset="0"/>
                <a:ea typeface="Calibri" panose="020F0502020204030204" pitchFamily="34" charset="0"/>
              </a:rPr>
              <a:t>» </a:t>
            </a:r>
          </a:p>
          <a:p>
            <a:pPr>
              <a:lnSpc>
                <a:spcPct val="120000"/>
              </a:lnSpc>
              <a:spcBef>
                <a:spcPts val="600"/>
              </a:spcBef>
            </a:pPr>
            <a:r>
              <a:rPr lang="ru-RU" sz="3000" dirty="0">
                <a:effectLst/>
                <a:latin typeface="Bahnschrift Condensed" panose="020B0502040204020203" pitchFamily="34" charset="0"/>
                <a:ea typeface="Calibri" panose="020F0502020204030204" pitchFamily="34" charset="0"/>
              </a:rPr>
              <a:t>1830-ті роки </a:t>
            </a:r>
            <a:r>
              <a:rPr lang="ru-RU" sz="3000" dirty="0">
                <a:latin typeface="Bahnschrift Condensed" panose="020B0502040204020203" pitchFamily="34" charset="0"/>
                <a:ea typeface="Calibri" panose="020F0502020204030204" pitchFamily="34" charset="0"/>
              </a:rPr>
              <a:t>– рух суфражисток </a:t>
            </a:r>
            <a:r>
              <a:rPr lang="ru-RU" sz="3000" dirty="0">
                <a:effectLst/>
                <a:latin typeface="Bahnschrift Condensed" panose="020B0502040204020203" pitchFamily="34" charset="0"/>
                <a:ea typeface="Calibri" panose="020F0502020204030204" pitchFamily="34" charset="0"/>
              </a:rPr>
              <a:t>(</a:t>
            </a:r>
            <a:r>
              <a:rPr lang="ru-RU" sz="3000" dirty="0" err="1">
                <a:effectLst/>
                <a:latin typeface="Bahnschrift Condensed" panose="020B0502040204020203" pitchFamily="34" charset="0"/>
                <a:ea typeface="Calibri" panose="020F0502020204030204" pitchFamily="34" charset="0"/>
              </a:rPr>
              <a:t>боротьба</a:t>
            </a:r>
            <a:r>
              <a:rPr lang="ru-RU" sz="3000" dirty="0">
                <a:effectLst/>
                <a:latin typeface="Bahnschrift Condensed" panose="020B0502040204020203" pitchFamily="34" charset="0"/>
                <a:ea typeface="Calibri" panose="020F0502020204030204" pitchFamily="34" charset="0"/>
              </a:rPr>
              <a:t> за право голосу)</a:t>
            </a:r>
          </a:p>
          <a:p>
            <a:pPr>
              <a:lnSpc>
                <a:spcPct val="120000"/>
              </a:lnSpc>
              <a:spcBef>
                <a:spcPts val="600"/>
              </a:spcBef>
            </a:pPr>
            <a:r>
              <a:rPr lang="ru-RU" sz="3000" dirty="0">
                <a:effectLst/>
                <a:latin typeface="Bahnschrift Condensed" panose="020B0502040204020203" pitchFamily="34" charset="0"/>
                <a:ea typeface="Calibri" panose="020F0502020204030204" pitchFamily="34" charset="0"/>
              </a:rPr>
              <a:t>1893</a:t>
            </a:r>
            <a:r>
              <a:rPr lang="ru-RU" sz="3000" dirty="0">
                <a:latin typeface="Bahnschrift Condensed" panose="020B0502040204020203" pitchFamily="34" charset="0"/>
                <a:ea typeface="Calibri" panose="020F0502020204030204" pitchFamily="34" charset="0"/>
              </a:rPr>
              <a:t> – </a:t>
            </a:r>
            <a:r>
              <a:rPr lang="ru-RU" sz="3000" dirty="0">
                <a:effectLst/>
                <a:latin typeface="Bahnschrift Condensed" panose="020B0502040204020203" pitchFamily="34" charset="0"/>
                <a:ea typeface="Calibri" panose="020F0502020204030204" pitchFamily="34" charset="0"/>
              </a:rPr>
              <a:t>перша </a:t>
            </a:r>
            <a:r>
              <a:rPr lang="ru-RU" sz="3000" dirty="0" err="1">
                <a:effectLst/>
                <a:latin typeface="Bahnschrift Condensed" panose="020B0502040204020203" pitchFamily="34" charset="0"/>
                <a:ea typeface="Calibri" panose="020F0502020204030204" pitchFamily="34" charset="0"/>
              </a:rPr>
              <a:t>країна</a:t>
            </a:r>
            <a:r>
              <a:rPr lang="ru-RU" sz="3000" dirty="0">
                <a:effectLst/>
                <a:latin typeface="Bahnschrift Condensed" panose="020B0502040204020203" pitchFamily="34" charset="0"/>
                <a:ea typeface="Calibri" panose="020F0502020204030204" pitchFamily="34" charset="0"/>
              </a:rPr>
              <a:t> у </a:t>
            </a:r>
            <a:r>
              <a:rPr lang="ru-RU" sz="3000" dirty="0" err="1">
                <a:effectLst/>
                <a:latin typeface="Bahnschrift Condensed" panose="020B0502040204020203" pitchFamily="34" charset="0"/>
                <a:ea typeface="Calibri" panose="020F0502020204030204" pitchFamily="34" charset="0"/>
              </a:rPr>
              <a:t>світі</a:t>
            </a:r>
            <a:r>
              <a:rPr lang="ru-RU" sz="3000" dirty="0">
                <a:effectLst/>
                <a:latin typeface="Bahnschrift Condensed" panose="020B0502040204020203" pitchFamily="34" charset="0"/>
                <a:ea typeface="Calibri" panose="020F0502020204030204" pitchFamily="34" charset="0"/>
              </a:rPr>
              <a:t>, яка </a:t>
            </a:r>
            <a:r>
              <a:rPr lang="ru-RU" sz="3000" dirty="0" err="1">
                <a:effectLst/>
                <a:latin typeface="Bahnschrift Condensed" panose="020B0502040204020203" pitchFamily="34" charset="0"/>
                <a:ea typeface="Calibri" panose="020F0502020204030204" pitchFamily="34" charset="0"/>
              </a:rPr>
              <a:t>надала</a:t>
            </a:r>
            <a:r>
              <a:rPr lang="ru-RU" sz="3000" dirty="0">
                <a:effectLst/>
                <a:latin typeface="Bahnschrift Condensed" panose="020B0502040204020203" pitchFamily="34" charset="0"/>
                <a:ea typeface="Calibri" panose="020F0502020204030204" pitchFamily="34" charset="0"/>
              </a:rPr>
              <a:t> </a:t>
            </a:r>
            <a:r>
              <a:rPr lang="ru-RU" sz="3000" dirty="0" err="1">
                <a:effectLst/>
                <a:latin typeface="Bahnschrift Condensed" panose="020B0502040204020203" pitchFamily="34" charset="0"/>
                <a:ea typeface="Calibri" panose="020F0502020204030204" pitchFamily="34" charset="0"/>
              </a:rPr>
              <a:t>жінкам</a:t>
            </a:r>
            <a:r>
              <a:rPr lang="ru-RU" sz="3000" dirty="0">
                <a:effectLst/>
                <a:latin typeface="Bahnschrift Condensed" panose="020B0502040204020203" pitchFamily="34" charset="0"/>
                <a:ea typeface="Calibri" panose="020F0502020204030204" pitchFamily="34" charset="0"/>
              </a:rPr>
              <a:t> право голосу </a:t>
            </a:r>
          </a:p>
          <a:p>
            <a:pPr>
              <a:lnSpc>
                <a:spcPct val="120000"/>
              </a:lnSpc>
              <a:spcBef>
                <a:spcPts val="600"/>
              </a:spcBef>
            </a:pPr>
            <a:r>
              <a:rPr lang="ru-RU" sz="3000" dirty="0">
                <a:effectLst/>
                <a:latin typeface="Bahnschrift Condensed" panose="020B0502040204020203" pitchFamily="34" charset="0"/>
                <a:ea typeface="Calibri" panose="020F0502020204030204" pitchFamily="34" charset="0"/>
              </a:rPr>
              <a:t>1905</a:t>
            </a:r>
            <a:r>
              <a:rPr lang="ru-RU" sz="3000" dirty="0">
                <a:latin typeface="Bahnschrift Condensed" panose="020B0502040204020203" pitchFamily="34" charset="0"/>
                <a:ea typeface="Calibri" panose="020F0502020204030204" pitchFamily="34" charset="0"/>
              </a:rPr>
              <a:t> - </a:t>
            </a:r>
            <a:r>
              <a:rPr lang="ru-RU" sz="3000" dirty="0">
                <a:effectLst/>
                <a:latin typeface="Bahnschrift Condensed" panose="020B0502040204020203" pitchFamily="34" charset="0"/>
                <a:ea typeface="Calibri" panose="020F0502020204030204" pitchFamily="34" charset="0"/>
              </a:rPr>
              <a:t>перша </a:t>
            </a:r>
            <a:r>
              <a:rPr lang="ru-RU" sz="3000" dirty="0" err="1">
                <a:effectLst/>
                <a:latin typeface="Bahnschrift Condensed" panose="020B0502040204020203" pitchFamily="34" charset="0"/>
                <a:ea typeface="Calibri" panose="020F0502020204030204" pitchFamily="34" charset="0"/>
              </a:rPr>
              <a:t>країна</a:t>
            </a:r>
            <a:r>
              <a:rPr lang="ru-RU" sz="3000" dirty="0">
                <a:effectLst/>
                <a:latin typeface="Bahnschrift Condensed" panose="020B0502040204020203" pitchFamily="34" charset="0"/>
                <a:ea typeface="Calibri" panose="020F0502020204030204" pitchFamily="34" charset="0"/>
              </a:rPr>
              <a:t> у </a:t>
            </a:r>
            <a:r>
              <a:rPr lang="ru-RU" sz="3000" dirty="0" err="1">
                <a:effectLst/>
                <a:latin typeface="Bahnschrift Condensed" panose="020B0502040204020203" pitchFamily="34" charset="0"/>
                <a:ea typeface="Calibri" panose="020F0502020204030204" pitchFamily="34" charset="0"/>
              </a:rPr>
              <a:t>Європі</a:t>
            </a:r>
            <a:r>
              <a:rPr lang="ru-RU" sz="3000" dirty="0">
                <a:effectLst/>
                <a:latin typeface="Bahnschrift Condensed" panose="020B0502040204020203" pitchFamily="34" charset="0"/>
                <a:ea typeface="Calibri" panose="020F0502020204030204" pitchFamily="34" charset="0"/>
              </a:rPr>
              <a:t>, яка </a:t>
            </a:r>
            <a:r>
              <a:rPr lang="ru-RU" sz="3000" dirty="0" err="1">
                <a:effectLst/>
                <a:latin typeface="Bahnschrift Condensed" panose="020B0502040204020203" pitchFamily="34" charset="0"/>
                <a:ea typeface="Calibri" panose="020F0502020204030204" pitchFamily="34" charset="0"/>
              </a:rPr>
              <a:t>надала</a:t>
            </a:r>
            <a:r>
              <a:rPr lang="ru-RU" sz="3000" dirty="0">
                <a:effectLst/>
                <a:latin typeface="Bahnschrift Condensed" panose="020B0502040204020203" pitchFamily="34" charset="0"/>
                <a:ea typeface="Calibri" panose="020F0502020204030204" pitchFamily="34" charset="0"/>
              </a:rPr>
              <a:t> </a:t>
            </a:r>
            <a:r>
              <a:rPr lang="ru-RU" sz="3000" dirty="0" err="1">
                <a:effectLst/>
                <a:latin typeface="Bahnschrift Condensed" panose="020B0502040204020203" pitchFamily="34" charset="0"/>
                <a:ea typeface="Calibri" panose="020F0502020204030204" pitchFamily="34" charset="0"/>
              </a:rPr>
              <a:t>жінкам</a:t>
            </a:r>
            <a:r>
              <a:rPr lang="ru-RU" sz="3000" dirty="0">
                <a:effectLst/>
                <a:latin typeface="Bahnschrift Condensed" panose="020B0502040204020203" pitchFamily="34" charset="0"/>
                <a:ea typeface="Calibri" panose="020F0502020204030204" pitchFamily="34" charset="0"/>
              </a:rPr>
              <a:t> право голосу</a:t>
            </a:r>
          </a:p>
          <a:p>
            <a:pPr>
              <a:lnSpc>
                <a:spcPct val="120000"/>
              </a:lnSpc>
              <a:spcBef>
                <a:spcPts val="600"/>
              </a:spcBef>
            </a:pPr>
            <a:r>
              <a:rPr lang="ru-RU" sz="3000" dirty="0">
                <a:effectLst/>
                <a:latin typeface="Bahnschrift Condensed" panose="020B0502040204020203" pitchFamily="34" charset="0"/>
                <a:ea typeface="Calibri" panose="020F0502020204030204" pitchFamily="34" charset="0"/>
              </a:rPr>
              <a:t>1890-ті – </a:t>
            </a:r>
            <a:r>
              <a:rPr lang="ru-RU" sz="3000" dirty="0" err="1">
                <a:effectLst/>
                <a:latin typeface="Bahnschrift Condensed" panose="020B0502040204020203" pitchFamily="34" charset="0"/>
                <a:ea typeface="Calibri" panose="020F0502020204030204" pitchFamily="34" charset="0"/>
              </a:rPr>
              <a:t>поширення</a:t>
            </a:r>
            <a:r>
              <a:rPr lang="ru-RU" sz="3000" dirty="0">
                <a:effectLst/>
                <a:latin typeface="Bahnschrift Condensed" panose="020B0502040204020203" pitchFamily="34" charset="0"/>
                <a:ea typeface="Calibri" panose="020F0502020204030204" pitchFamily="34" charset="0"/>
              </a:rPr>
              <a:t> </a:t>
            </a:r>
            <a:r>
              <a:rPr lang="ru-RU" sz="3000" dirty="0" err="1">
                <a:latin typeface="Bahnschrift Condensed" panose="020B0502040204020203" pitchFamily="34" charset="0"/>
                <a:ea typeface="Calibri" panose="020F0502020204030204" pitchFamily="34" charset="0"/>
              </a:rPr>
              <a:t>п</a:t>
            </a:r>
            <a:r>
              <a:rPr lang="ru-RU" sz="3000" dirty="0" err="1">
                <a:effectLst/>
                <a:latin typeface="Bahnschrift Condensed" panose="020B0502040204020203" pitchFamily="34" charset="0"/>
                <a:ea typeface="Calibri" panose="020F0502020204030204" pitchFamily="34" charset="0"/>
              </a:rPr>
              <a:t>рофеміністичного</a:t>
            </a:r>
            <a:r>
              <a:rPr lang="ru-RU" sz="3000" dirty="0">
                <a:effectLst/>
                <a:latin typeface="Bahnschrift Condensed" panose="020B0502040204020203" pitchFamily="34" charset="0"/>
                <a:ea typeface="Calibri" panose="020F0502020204030204" pitchFamily="34" charset="0"/>
              </a:rPr>
              <a:t> </a:t>
            </a:r>
            <a:r>
              <a:rPr lang="ru-RU" sz="3000" dirty="0" err="1">
                <a:effectLst/>
                <a:latin typeface="Bahnschrift Condensed" panose="020B0502040204020203" pitchFamily="34" charset="0"/>
                <a:ea typeface="Calibri" panose="020F0502020204030204" pitchFamily="34" charset="0"/>
              </a:rPr>
              <a:t>чоловічого</a:t>
            </a:r>
            <a:r>
              <a:rPr lang="ru-RU" sz="3000" dirty="0">
                <a:effectLst/>
                <a:latin typeface="Bahnschrift Condensed" panose="020B0502040204020203" pitchFamily="34" charset="0"/>
                <a:ea typeface="Calibri" panose="020F0502020204030204" pitchFamily="34" charset="0"/>
              </a:rPr>
              <a:t> руху</a:t>
            </a:r>
          </a:p>
          <a:p>
            <a:pPr>
              <a:lnSpc>
                <a:spcPct val="120000"/>
              </a:lnSpc>
              <a:spcBef>
                <a:spcPts val="600"/>
              </a:spcBef>
            </a:pPr>
            <a:r>
              <a:rPr lang="uk-UA" sz="3000" dirty="0">
                <a:effectLst/>
                <a:latin typeface="Bahnschrift Condensed" panose="020B0502040204020203" pitchFamily="34" charset="0"/>
                <a:ea typeface="Calibri" panose="020F0502020204030204" pitchFamily="34" charset="0"/>
              </a:rPr>
              <a:t>1949</a:t>
            </a:r>
            <a:r>
              <a:rPr lang="ru-RU" sz="3000" dirty="0">
                <a:latin typeface="Bahnschrift Condensed" panose="020B0502040204020203" pitchFamily="34" charset="0"/>
                <a:ea typeface="Calibri" panose="020F0502020204030204" pitchFamily="34" charset="0"/>
              </a:rPr>
              <a:t> - </a:t>
            </a:r>
            <a:r>
              <a:rPr lang="uk-UA" sz="3000" dirty="0">
                <a:effectLst/>
                <a:latin typeface="Bahnschrift Condensed" panose="020B0502040204020203" pitchFamily="34" charset="0"/>
                <a:ea typeface="Calibri" panose="020F0502020204030204" pitchFamily="34" charset="0"/>
              </a:rPr>
              <a:t>відома праця французької </a:t>
            </a:r>
            <a:r>
              <a:rPr lang="uk-UA" sz="3000" dirty="0" err="1">
                <a:effectLst/>
                <a:latin typeface="Bahnschrift Condensed" panose="020B0502040204020203" pitchFamily="34" charset="0"/>
                <a:ea typeface="Calibri" panose="020F0502020204030204" pitchFamily="34" charset="0"/>
              </a:rPr>
              <a:t>філософині</a:t>
            </a:r>
            <a:r>
              <a:rPr lang="uk-UA" sz="3000" dirty="0">
                <a:effectLst/>
                <a:latin typeface="Bahnschrift Condensed" panose="020B0502040204020203" pitchFamily="34" charset="0"/>
                <a:ea typeface="Calibri" panose="020F0502020204030204" pitchFamily="34" charset="0"/>
              </a:rPr>
              <a:t> </a:t>
            </a:r>
            <a:r>
              <a:rPr lang="uk-UA" sz="3000" dirty="0" err="1">
                <a:effectLst/>
                <a:latin typeface="Bahnschrift Condensed" panose="020B0502040204020203" pitchFamily="34" charset="0"/>
                <a:ea typeface="Calibri" panose="020F0502020204030204" pitchFamily="34" charset="0"/>
              </a:rPr>
              <a:t>Сімони</a:t>
            </a:r>
            <a:r>
              <a:rPr lang="uk-UA" sz="3000" dirty="0">
                <a:effectLst/>
                <a:latin typeface="Bahnschrift Condensed" panose="020B0502040204020203" pitchFamily="34" charset="0"/>
                <a:ea typeface="Calibri" panose="020F0502020204030204" pitchFamily="34" charset="0"/>
              </a:rPr>
              <a:t> де </a:t>
            </a:r>
            <a:r>
              <a:rPr lang="uk-UA" sz="3000" dirty="0" err="1">
                <a:effectLst/>
                <a:latin typeface="Bahnschrift Condensed" panose="020B0502040204020203" pitchFamily="34" charset="0"/>
                <a:ea typeface="Calibri" panose="020F0502020204030204" pitchFamily="34" charset="0"/>
              </a:rPr>
              <a:t>Бовуар</a:t>
            </a:r>
            <a:r>
              <a:rPr lang="uk-UA" sz="3000" dirty="0">
                <a:effectLst/>
                <a:latin typeface="Bahnschrift Condensed" panose="020B0502040204020203" pitchFamily="34" charset="0"/>
                <a:ea typeface="Calibri" panose="020F0502020204030204" pitchFamily="34" charset="0"/>
              </a:rPr>
              <a:t> «Друга стать»</a:t>
            </a:r>
            <a:r>
              <a:rPr lang="ru-RU" sz="3000" dirty="0">
                <a:latin typeface="Bahnschrift Condensed" panose="020B0502040204020203" pitchFamily="34" charset="0"/>
                <a:ea typeface="Calibri" panose="020F0502020204030204" pitchFamily="34" charset="0"/>
              </a:rPr>
              <a:t>, початок «</a:t>
            </a:r>
            <a:r>
              <a:rPr lang="ru-RU" sz="3000" dirty="0" err="1">
                <a:latin typeface="Bahnschrift Condensed" panose="020B0502040204020203" pitchFamily="34" charset="0"/>
                <a:ea typeface="Calibri" panose="020F0502020204030204" pitchFamily="34" charset="0"/>
              </a:rPr>
              <a:t>другої</a:t>
            </a:r>
            <a:r>
              <a:rPr lang="ru-RU" sz="3000" dirty="0">
                <a:latin typeface="Bahnschrift Condensed" panose="020B0502040204020203" pitchFamily="34" charset="0"/>
                <a:ea typeface="Calibri" panose="020F0502020204030204" pitchFamily="34" charset="0"/>
              </a:rPr>
              <a:t> </a:t>
            </a:r>
            <a:r>
              <a:rPr lang="ru-RU" sz="3000" dirty="0" err="1">
                <a:latin typeface="Bahnschrift Condensed" panose="020B0502040204020203" pitchFamily="34" charset="0"/>
                <a:ea typeface="Calibri" panose="020F0502020204030204" pitchFamily="34" charset="0"/>
              </a:rPr>
              <a:t>хвилі</a:t>
            </a:r>
            <a:r>
              <a:rPr lang="ru-RU" sz="3000" dirty="0">
                <a:latin typeface="Bahnschrift Condensed" panose="020B0502040204020203" pitchFamily="34" charset="0"/>
                <a:ea typeface="Calibri" panose="020F0502020204030204" pitchFamily="34" charset="0"/>
              </a:rPr>
              <a:t>» </a:t>
            </a:r>
            <a:r>
              <a:rPr lang="ru-RU" sz="3000" dirty="0" err="1">
                <a:latin typeface="Bahnschrift Condensed" panose="020B0502040204020203" pitchFamily="34" charset="0"/>
                <a:ea typeface="Calibri" panose="020F0502020204030204" pitchFamily="34" charset="0"/>
              </a:rPr>
              <a:t>фемінізму</a:t>
            </a:r>
            <a:endParaRPr lang="ru-RU" sz="3000" dirty="0">
              <a:latin typeface="Bahnschrift Condensed" panose="020B0502040204020203" pitchFamily="34" charset="0"/>
              <a:ea typeface="Calibri" panose="020F0502020204030204" pitchFamily="34" charset="0"/>
            </a:endParaRPr>
          </a:p>
          <a:p>
            <a:pPr>
              <a:lnSpc>
                <a:spcPct val="120000"/>
              </a:lnSpc>
              <a:spcBef>
                <a:spcPts val="600"/>
              </a:spcBef>
            </a:pPr>
            <a:r>
              <a:rPr lang="ru-RU" sz="3000" dirty="0">
                <a:effectLst/>
                <a:latin typeface="Bahnschrift Condensed" panose="020B0502040204020203" pitchFamily="34" charset="0"/>
                <a:ea typeface="Calibri" panose="020F0502020204030204" pitchFamily="34" charset="0"/>
              </a:rPr>
              <a:t>1990-ті – </a:t>
            </a:r>
            <a:r>
              <a:rPr lang="ru-RU" sz="3000" dirty="0">
                <a:latin typeface="Bahnschrift Condensed" panose="020B0502040204020203" pitchFamily="34" charset="0"/>
                <a:ea typeface="Calibri" panose="020F0502020204030204" pitchFamily="34" charset="0"/>
              </a:rPr>
              <a:t>«</a:t>
            </a:r>
            <a:r>
              <a:rPr lang="ru-RU" sz="3000" dirty="0" err="1">
                <a:latin typeface="Bahnschrift Condensed" panose="020B0502040204020203" pitchFamily="34" charset="0"/>
                <a:ea typeface="Calibri" panose="020F0502020204030204" pitchFamily="34" charset="0"/>
              </a:rPr>
              <a:t>т</a:t>
            </a:r>
            <a:r>
              <a:rPr lang="ru-RU" sz="3000" dirty="0" err="1">
                <a:effectLst/>
                <a:latin typeface="Bahnschrift Condensed" panose="020B0502040204020203" pitchFamily="34" charset="0"/>
                <a:ea typeface="Calibri" panose="020F0502020204030204" pitchFamily="34" charset="0"/>
              </a:rPr>
              <a:t>ретя</a:t>
            </a:r>
            <a:r>
              <a:rPr lang="ru-RU" sz="3000" dirty="0">
                <a:effectLst/>
                <a:latin typeface="Bahnschrift Condensed" panose="020B0502040204020203" pitchFamily="34" charset="0"/>
                <a:ea typeface="Calibri" panose="020F0502020204030204" pitchFamily="34" charset="0"/>
              </a:rPr>
              <a:t> </a:t>
            </a:r>
            <a:r>
              <a:rPr lang="ru-RU" sz="3000" dirty="0" err="1">
                <a:effectLst/>
                <a:latin typeface="Bahnschrift Condensed" panose="020B0502040204020203" pitchFamily="34" charset="0"/>
                <a:ea typeface="Calibri" panose="020F0502020204030204" pitchFamily="34" charset="0"/>
              </a:rPr>
              <a:t>хвиля</a:t>
            </a:r>
            <a:r>
              <a:rPr lang="ru-RU" sz="3000" dirty="0">
                <a:effectLst/>
                <a:latin typeface="Bahnschrift Condensed" panose="020B0502040204020203" pitchFamily="34" charset="0"/>
                <a:ea typeface="Calibri" panose="020F0502020204030204" pitchFamily="34" charset="0"/>
              </a:rPr>
              <a:t>», </a:t>
            </a:r>
            <a:r>
              <a:rPr lang="ru-RU" sz="3000" dirty="0" err="1">
                <a:effectLst/>
                <a:latin typeface="Bahnschrift Condensed" panose="020B0502040204020203" pitchFamily="34" charset="0"/>
                <a:ea typeface="SimSun" panose="02010600030101010101" pitchFamily="2" charset="-122"/>
              </a:rPr>
              <a:t>змінюється</a:t>
            </a:r>
            <a:r>
              <a:rPr lang="ru-RU" sz="3000" dirty="0">
                <a:effectLst/>
                <a:latin typeface="Bahnschrift Condensed" panose="020B0502040204020203" pitchFamily="34" charset="0"/>
                <a:ea typeface="SimSun" panose="02010600030101010101" pitchFamily="2" charset="-122"/>
              </a:rPr>
              <a:t> </a:t>
            </a:r>
            <a:r>
              <a:rPr lang="ru-RU" sz="3000" dirty="0" err="1">
                <a:effectLst/>
                <a:latin typeface="Bahnschrift Condensed" panose="020B0502040204020203" pitchFamily="34" charset="0"/>
                <a:ea typeface="SimSun" panose="02010600030101010101" pitchFamily="2" charset="-122"/>
              </a:rPr>
              <a:t>підхід</a:t>
            </a:r>
            <a:r>
              <a:rPr lang="ru-RU" sz="3000" dirty="0">
                <a:effectLst/>
                <a:latin typeface="Bahnschrift Condensed" panose="020B0502040204020203" pitchFamily="34" charset="0"/>
                <a:ea typeface="SimSun" panose="02010600030101010101" pitchFamily="2" charset="-122"/>
              </a:rPr>
              <a:t> до постановки </a:t>
            </a:r>
            <a:r>
              <a:rPr lang="ru-RU" sz="3000" dirty="0" err="1">
                <a:effectLst/>
                <a:latin typeface="Bahnschrift Condensed" panose="020B0502040204020203" pitchFamily="34" charset="0"/>
                <a:ea typeface="SimSun" panose="02010600030101010101" pitchFamily="2" charset="-122"/>
              </a:rPr>
              <a:t>проблеми</a:t>
            </a:r>
            <a:endParaRPr lang="ru-RU" sz="3000" dirty="0">
              <a:effectLst/>
              <a:latin typeface="Bahnschrift Condensed" panose="020B0502040204020203" pitchFamily="34" charset="0"/>
              <a:ea typeface="SimSun" panose="02010600030101010101" pitchFamily="2" charset="-122"/>
            </a:endParaRPr>
          </a:p>
          <a:p>
            <a:endParaRPr lang="ru-RU" sz="600" dirty="0"/>
          </a:p>
        </p:txBody>
      </p:sp>
    </p:spTree>
    <p:extLst>
      <p:ext uri="{BB962C8B-B14F-4D97-AF65-F5344CB8AC3E}">
        <p14:creationId xmlns:p14="http://schemas.microsoft.com/office/powerpoint/2010/main" val="3805937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4"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8A5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A6A5E7F-7CC8-4CBA-A80F-05B726C416E7}"/>
              </a:ext>
            </a:extLst>
          </p:cNvPr>
          <p:cNvSpPr>
            <a:spLocks noGrp="1"/>
          </p:cNvSpPr>
          <p:nvPr>
            <p:ph type="title"/>
          </p:nvPr>
        </p:nvSpPr>
        <p:spPr>
          <a:xfrm>
            <a:off x="524256" y="516804"/>
            <a:ext cx="6594189" cy="1625210"/>
          </a:xfrm>
        </p:spPr>
        <p:txBody>
          <a:bodyPr>
            <a:normAutofit/>
          </a:bodyPr>
          <a:lstStyle/>
          <a:p>
            <a:pPr algn="ctr"/>
            <a:r>
              <a:rPr lang="uk-UA" sz="2800" dirty="0">
                <a:solidFill>
                  <a:srgbClr val="FFFFFF"/>
                </a:solidFill>
                <a:effectLst/>
                <a:latin typeface="Bahnschrift Condensed" panose="020B0502040204020203" pitchFamily="34" charset="0"/>
                <a:ea typeface="Calibri" panose="020F0502020204030204" pitchFamily="34" charset="0"/>
              </a:rPr>
              <a:t>У ширшому контексті забезпечення гендерної рівності, тобто, рівних прав і можливостей для жінок і чоловіків вписується у поняття прав людини</a:t>
            </a:r>
            <a:endParaRPr lang="ru-RU" sz="2800" dirty="0">
              <a:solidFill>
                <a:srgbClr val="FFFFFF"/>
              </a:solidFill>
              <a:latin typeface="Bahnschrift Condensed" panose="020B0502040204020203" pitchFamily="34" charset="0"/>
            </a:endParaRPr>
          </a:p>
        </p:txBody>
      </p:sp>
      <p:sp>
        <p:nvSpPr>
          <p:cNvPr id="10245" name="Rectangle 72">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Online Course: Engaging Men and Boys in Gender Equality Programming |  International Knowledge Network of Women in Politics">
            <a:extLst>
              <a:ext uri="{FF2B5EF4-FFF2-40B4-BE49-F238E27FC236}">
                <a16:creationId xmlns:a16="http://schemas.microsoft.com/office/drawing/2014/main" id="{5431460B-6D8C-43BE-B325-B9F392E218E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9184" y="2481071"/>
            <a:ext cx="6986016" cy="3957052"/>
          </a:xfrm>
          <a:prstGeom prst="rect">
            <a:avLst/>
          </a:prstGeom>
          <a:noFill/>
          <a:extLst>
            <a:ext uri="{909E8E84-426E-40DD-AFC4-6F175D3DCCD1}">
              <a14:hiddenFill xmlns:a14="http://schemas.microsoft.com/office/drawing/2010/main">
                <a:solidFill>
                  <a:srgbClr val="FFFFFF"/>
                </a:solidFill>
              </a14:hiddenFill>
            </a:ext>
          </a:extLst>
        </p:spPr>
      </p:pic>
      <p:sp>
        <p:nvSpPr>
          <p:cNvPr id="10246" name="Rectangle 7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913BDB2-37C1-4504-AA69-FAB3CE4E4A78}"/>
              </a:ext>
            </a:extLst>
          </p:cNvPr>
          <p:cNvSpPr>
            <a:spLocks noGrp="1"/>
          </p:cNvSpPr>
          <p:nvPr>
            <p:ph idx="1"/>
          </p:nvPr>
        </p:nvSpPr>
        <p:spPr>
          <a:xfrm>
            <a:off x="7723573" y="750714"/>
            <a:ext cx="3944171" cy="5804097"/>
          </a:xfrm>
        </p:spPr>
        <p:txBody>
          <a:bodyPr anchor="ctr">
            <a:normAutofit/>
          </a:bodyPr>
          <a:lstStyle/>
          <a:p>
            <a:pPr marL="0" indent="0" algn="ctr">
              <a:buNone/>
            </a:pPr>
            <a:r>
              <a:rPr lang="ru-RU" sz="1600" dirty="0">
                <a:solidFill>
                  <a:srgbClr val="FFFFFF"/>
                </a:solidFill>
                <a:effectLst/>
                <a:latin typeface="Bahnschrift Condensed" panose="020B0502040204020203" pitchFamily="34" charset="0"/>
                <a:ea typeface="Calibri" panose="020F0502020204030204" pitchFamily="34" charset="0"/>
              </a:rPr>
              <a:t>«</a:t>
            </a:r>
            <a:r>
              <a:rPr lang="ru-RU" sz="1600" dirty="0" err="1">
                <a:solidFill>
                  <a:srgbClr val="FFFFFF"/>
                </a:solidFill>
                <a:effectLst/>
                <a:latin typeface="Bahnschrift Condensed" panose="020B0502040204020203" pitchFamily="34" charset="0"/>
                <a:ea typeface="Calibri" panose="020F0502020204030204" pitchFamily="34" charset="0"/>
              </a:rPr>
              <a:t>Загальна</a:t>
            </a:r>
            <a:r>
              <a:rPr lang="ru-RU" sz="1600" dirty="0">
                <a:solidFill>
                  <a:srgbClr val="FFFFFF"/>
                </a:solidFill>
                <a:effectLst/>
                <a:latin typeface="Bahnschrift Condensed" panose="020B0502040204020203" pitchFamily="34" charset="0"/>
                <a:ea typeface="Calibri" panose="020F0502020204030204" pitchFamily="34" charset="0"/>
              </a:rPr>
              <a:t> </a:t>
            </a:r>
            <a:r>
              <a:rPr lang="ru-RU" sz="1600" dirty="0" err="1">
                <a:solidFill>
                  <a:srgbClr val="FFFFFF"/>
                </a:solidFill>
                <a:effectLst/>
                <a:latin typeface="Bahnschrift Condensed" panose="020B0502040204020203" pitchFamily="34" charset="0"/>
                <a:ea typeface="Calibri" panose="020F0502020204030204" pitchFamily="34" charset="0"/>
              </a:rPr>
              <a:t>декларація</a:t>
            </a:r>
            <a:r>
              <a:rPr lang="ru-RU" sz="1600" dirty="0">
                <a:solidFill>
                  <a:srgbClr val="FFFFFF"/>
                </a:solidFill>
                <a:effectLst/>
                <a:latin typeface="Bahnschrift Condensed" panose="020B0502040204020203" pitchFamily="34" charset="0"/>
                <a:ea typeface="Calibri" panose="020F0502020204030204" pitchFamily="34" charset="0"/>
              </a:rPr>
              <a:t> прав </a:t>
            </a:r>
            <a:r>
              <a:rPr lang="ru-RU" sz="1600" dirty="0" err="1">
                <a:solidFill>
                  <a:srgbClr val="FFFFFF"/>
                </a:solidFill>
                <a:effectLst/>
                <a:latin typeface="Bahnschrift Condensed" panose="020B0502040204020203" pitchFamily="34" charset="0"/>
                <a:ea typeface="Calibri" panose="020F0502020204030204" pitchFamily="34" charset="0"/>
              </a:rPr>
              <a:t>людини</a:t>
            </a:r>
            <a:r>
              <a:rPr lang="ru-RU" sz="1600" dirty="0">
                <a:solidFill>
                  <a:srgbClr val="FFFFFF"/>
                </a:solidFill>
                <a:effectLst/>
                <a:latin typeface="Bahnschrift Condensed" panose="020B0502040204020203" pitchFamily="34" charset="0"/>
                <a:ea typeface="Calibri" panose="020F0502020204030204" pitchFamily="34" charset="0"/>
              </a:rPr>
              <a:t>» </a:t>
            </a:r>
            <a:r>
              <a:rPr lang="ru-RU" sz="1600" dirty="0" err="1">
                <a:solidFill>
                  <a:srgbClr val="FFFFFF"/>
                </a:solidFill>
                <a:effectLst/>
                <a:latin typeface="Bahnschrift Condensed" panose="020B0502040204020203" pitchFamily="34" charset="0"/>
                <a:ea typeface="Calibri" panose="020F0502020204030204" pitchFamily="34" charset="0"/>
              </a:rPr>
              <a:t>була</a:t>
            </a:r>
            <a:r>
              <a:rPr lang="ru-RU" sz="1600" dirty="0">
                <a:solidFill>
                  <a:srgbClr val="FFFFFF"/>
                </a:solidFill>
                <a:effectLst/>
                <a:latin typeface="Bahnschrift Condensed" panose="020B0502040204020203" pitchFamily="34" charset="0"/>
                <a:ea typeface="Calibri" panose="020F0502020204030204" pitchFamily="34" charset="0"/>
              </a:rPr>
              <a:t> </a:t>
            </a:r>
            <a:r>
              <a:rPr lang="ru-RU" sz="1600" dirty="0" err="1">
                <a:solidFill>
                  <a:srgbClr val="FFFFFF"/>
                </a:solidFill>
                <a:effectLst/>
                <a:latin typeface="Bahnschrift Condensed" panose="020B0502040204020203" pitchFamily="34" charset="0"/>
                <a:ea typeface="Calibri" panose="020F0502020204030204" pitchFamily="34" charset="0"/>
              </a:rPr>
              <a:t>прийнята</a:t>
            </a:r>
            <a:r>
              <a:rPr lang="ru-RU" sz="1600" dirty="0">
                <a:solidFill>
                  <a:srgbClr val="FFFFFF"/>
                </a:solidFill>
                <a:effectLst/>
                <a:latin typeface="Bahnschrift Condensed" panose="020B0502040204020203" pitchFamily="34" charset="0"/>
                <a:ea typeface="Calibri" panose="020F0502020204030204" pitchFamily="34" charset="0"/>
              </a:rPr>
              <a:t> Генеральною </a:t>
            </a:r>
            <a:r>
              <a:rPr lang="ru-RU" sz="1600" dirty="0" err="1">
                <a:solidFill>
                  <a:srgbClr val="FFFFFF"/>
                </a:solidFill>
                <a:effectLst/>
                <a:latin typeface="Bahnschrift Condensed" panose="020B0502040204020203" pitchFamily="34" charset="0"/>
                <a:ea typeface="Calibri" panose="020F0502020204030204" pitchFamily="34" charset="0"/>
              </a:rPr>
              <a:t>Асамблеєю</a:t>
            </a:r>
            <a:r>
              <a:rPr lang="ru-RU" sz="1600" dirty="0">
                <a:solidFill>
                  <a:srgbClr val="FFFFFF"/>
                </a:solidFill>
                <a:effectLst/>
                <a:latin typeface="Bahnschrift Condensed" panose="020B0502040204020203" pitchFamily="34" charset="0"/>
                <a:ea typeface="Calibri" panose="020F0502020204030204" pitchFamily="34" charset="0"/>
              </a:rPr>
              <a:t> ООН 10 </a:t>
            </a:r>
            <a:r>
              <a:rPr lang="ru-RU" sz="1600" dirty="0" err="1">
                <a:solidFill>
                  <a:srgbClr val="FFFFFF"/>
                </a:solidFill>
                <a:effectLst/>
                <a:latin typeface="Bahnschrift Condensed" panose="020B0502040204020203" pitchFamily="34" charset="0"/>
                <a:ea typeface="Calibri" panose="020F0502020204030204" pitchFamily="34" charset="0"/>
              </a:rPr>
              <a:t>грудня</a:t>
            </a:r>
            <a:r>
              <a:rPr lang="ru-RU" sz="1600" dirty="0">
                <a:solidFill>
                  <a:srgbClr val="FFFFFF"/>
                </a:solidFill>
                <a:effectLst/>
                <a:latin typeface="Bahnschrift Condensed" panose="020B0502040204020203" pitchFamily="34" charset="0"/>
                <a:ea typeface="Calibri" panose="020F0502020204030204" pitchFamily="34" charset="0"/>
              </a:rPr>
              <a:t> 1948 року</a:t>
            </a:r>
            <a:endParaRPr lang="uk-UA" sz="1600" dirty="0">
              <a:solidFill>
                <a:srgbClr val="FFFFFF"/>
              </a:solidFill>
              <a:latin typeface="Bahnschrift Condensed" panose="020B0502040204020203" pitchFamily="34" charset="0"/>
              <a:ea typeface="Calibri" panose="020F0502020204030204" pitchFamily="34" charset="0"/>
            </a:endParaRPr>
          </a:p>
          <a:p>
            <a:pPr marL="0" indent="0" algn="ctr">
              <a:buNone/>
            </a:pPr>
            <a:r>
              <a:rPr lang="ru-RU" sz="1600" dirty="0" err="1">
                <a:solidFill>
                  <a:srgbClr val="FFFFFF"/>
                </a:solidFill>
                <a:effectLst/>
                <a:highlight>
                  <a:srgbClr val="800080"/>
                </a:highlight>
                <a:latin typeface="Bahnschrift Condensed" panose="020B0502040204020203" pitchFamily="34" charset="0"/>
                <a:ea typeface="Calibri" panose="020F0502020204030204" pitchFamily="34" charset="0"/>
              </a:rPr>
              <a:t>Стаття</a:t>
            </a:r>
            <a:r>
              <a:rPr lang="ru-RU" sz="1600" dirty="0">
                <a:solidFill>
                  <a:srgbClr val="FFFFFF"/>
                </a:solidFill>
                <a:effectLst/>
                <a:highlight>
                  <a:srgbClr val="800080"/>
                </a:highlight>
                <a:latin typeface="Bahnschrift Condensed" panose="020B0502040204020203" pitchFamily="34" charset="0"/>
                <a:ea typeface="Calibri" panose="020F0502020204030204" pitchFamily="34" charset="0"/>
              </a:rPr>
              <a:t> 1. </a:t>
            </a:r>
            <a:r>
              <a:rPr lang="ru-RU" sz="1600" dirty="0" err="1">
                <a:solidFill>
                  <a:srgbClr val="FFFFFF"/>
                </a:solidFill>
                <a:effectLst/>
                <a:highlight>
                  <a:srgbClr val="800080"/>
                </a:highlight>
                <a:latin typeface="Bahnschrift Condensed" panose="020B0502040204020203" pitchFamily="34" charset="0"/>
                <a:ea typeface="Calibri" panose="020F0502020204030204" pitchFamily="34" charset="0"/>
              </a:rPr>
              <a:t>Всі</a:t>
            </a:r>
            <a:r>
              <a:rPr lang="ru-RU" sz="1600" dirty="0">
                <a:solidFill>
                  <a:srgbClr val="FFFFFF"/>
                </a:solidFill>
                <a:effectLst/>
                <a:highlight>
                  <a:srgbClr val="800080"/>
                </a:highlight>
                <a:latin typeface="Bahnschrift Condensed" panose="020B0502040204020203" pitchFamily="34" charset="0"/>
                <a:ea typeface="Calibri" panose="020F0502020204030204" pitchFamily="34" charset="0"/>
              </a:rPr>
              <a:t> люди </a:t>
            </a:r>
            <a:r>
              <a:rPr lang="ru-RU" sz="1600" dirty="0" err="1">
                <a:solidFill>
                  <a:srgbClr val="FFFFFF"/>
                </a:solidFill>
                <a:effectLst/>
                <a:highlight>
                  <a:srgbClr val="800080"/>
                </a:highlight>
                <a:latin typeface="Bahnschrift Condensed" panose="020B0502040204020203" pitchFamily="34" charset="0"/>
                <a:ea typeface="Calibri" panose="020F0502020204030204" pitchFamily="34" charset="0"/>
              </a:rPr>
              <a:t>народжуються</a:t>
            </a:r>
            <a:r>
              <a:rPr lang="ru-RU" sz="1600" dirty="0">
                <a:solidFill>
                  <a:srgbClr val="FFFFFF"/>
                </a:solidFill>
                <a:effectLst/>
                <a:highlight>
                  <a:srgbClr val="800080"/>
                </a:highlight>
                <a:latin typeface="Bahnschrift Condensed" panose="020B0502040204020203" pitchFamily="34" charset="0"/>
                <a:ea typeface="Calibri" panose="020F0502020204030204" pitchFamily="34" charset="0"/>
              </a:rPr>
              <a:t> </a:t>
            </a:r>
            <a:r>
              <a:rPr lang="ru-RU" sz="1600" dirty="0" err="1">
                <a:solidFill>
                  <a:srgbClr val="FFFFFF"/>
                </a:solidFill>
                <a:effectLst/>
                <a:highlight>
                  <a:srgbClr val="800080"/>
                </a:highlight>
                <a:latin typeface="Bahnschrift Condensed" panose="020B0502040204020203" pitchFamily="34" charset="0"/>
                <a:ea typeface="Calibri" panose="020F0502020204030204" pitchFamily="34" charset="0"/>
              </a:rPr>
              <a:t>вільними</a:t>
            </a:r>
            <a:r>
              <a:rPr lang="ru-RU" sz="1600" dirty="0">
                <a:solidFill>
                  <a:srgbClr val="FFFFFF"/>
                </a:solidFill>
                <a:effectLst/>
                <a:highlight>
                  <a:srgbClr val="800080"/>
                </a:highlight>
                <a:latin typeface="Bahnschrift Condensed" panose="020B0502040204020203" pitchFamily="34" charset="0"/>
                <a:ea typeface="Calibri" panose="020F0502020204030204" pitchFamily="34" charset="0"/>
              </a:rPr>
              <a:t> і </a:t>
            </a:r>
            <a:r>
              <a:rPr lang="ru-RU" sz="1600" dirty="0" err="1">
                <a:solidFill>
                  <a:srgbClr val="FFFFFF"/>
                </a:solidFill>
                <a:effectLst/>
                <a:highlight>
                  <a:srgbClr val="800080"/>
                </a:highlight>
                <a:latin typeface="Bahnschrift Condensed" panose="020B0502040204020203" pitchFamily="34" charset="0"/>
                <a:ea typeface="Calibri" panose="020F0502020204030204" pitchFamily="34" charset="0"/>
              </a:rPr>
              <a:t>рівними</a:t>
            </a:r>
            <a:r>
              <a:rPr lang="ru-RU" sz="1600" dirty="0">
                <a:solidFill>
                  <a:srgbClr val="FFFFFF"/>
                </a:solidFill>
                <a:effectLst/>
                <a:highlight>
                  <a:srgbClr val="800080"/>
                </a:highlight>
                <a:latin typeface="Bahnschrift Condensed" panose="020B0502040204020203" pitchFamily="34" charset="0"/>
                <a:ea typeface="Calibri" panose="020F0502020204030204" pitchFamily="34" charset="0"/>
              </a:rPr>
              <a:t> у </a:t>
            </a:r>
            <a:r>
              <a:rPr lang="ru-RU" sz="1600" dirty="0" err="1">
                <a:solidFill>
                  <a:srgbClr val="FFFFFF"/>
                </a:solidFill>
                <a:effectLst/>
                <a:highlight>
                  <a:srgbClr val="800080"/>
                </a:highlight>
                <a:latin typeface="Bahnschrift Condensed" panose="020B0502040204020203" pitchFamily="34" charset="0"/>
                <a:ea typeface="Calibri" panose="020F0502020204030204" pitchFamily="34" charset="0"/>
              </a:rPr>
              <a:t>своїй</a:t>
            </a:r>
            <a:r>
              <a:rPr lang="ru-RU" sz="1600" dirty="0">
                <a:solidFill>
                  <a:srgbClr val="FFFFFF"/>
                </a:solidFill>
                <a:effectLst/>
                <a:highlight>
                  <a:srgbClr val="800080"/>
                </a:highlight>
                <a:latin typeface="Bahnschrift Condensed" panose="020B0502040204020203" pitchFamily="34" charset="0"/>
                <a:ea typeface="Calibri" panose="020F0502020204030204" pitchFamily="34" charset="0"/>
              </a:rPr>
              <a:t> </a:t>
            </a:r>
            <a:r>
              <a:rPr lang="ru-RU" sz="1600" dirty="0" err="1">
                <a:solidFill>
                  <a:srgbClr val="FFFFFF"/>
                </a:solidFill>
                <a:effectLst/>
                <a:highlight>
                  <a:srgbClr val="800080"/>
                </a:highlight>
                <a:latin typeface="Bahnschrift Condensed" panose="020B0502040204020203" pitchFamily="34" charset="0"/>
                <a:ea typeface="Calibri" panose="020F0502020204030204" pitchFamily="34" charset="0"/>
              </a:rPr>
              <a:t>гідності</a:t>
            </a:r>
            <a:r>
              <a:rPr lang="ru-RU" sz="1600" dirty="0">
                <a:solidFill>
                  <a:srgbClr val="FFFFFF"/>
                </a:solidFill>
                <a:effectLst/>
                <a:highlight>
                  <a:srgbClr val="800080"/>
                </a:highlight>
                <a:latin typeface="Bahnschrift Condensed" panose="020B0502040204020203" pitchFamily="34" charset="0"/>
                <a:ea typeface="Calibri" panose="020F0502020204030204" pitchFamily="34" charset="0"/>
              </a:rPr>
              <a:t> та правах. Вони </a:t>
            </a:r>
            <a:r>
              <a:rPr lang="ru-RU" sz="1600" dirty="0" err="1">
                <a:solidFill>
                  <a:srgbClr val="FFFFFF"/>
                </a:solidFill>
                <a:effectLst/>
                <a:highlight>
                  <a:srgbClr val="800080"/>
                </a:highlight>
                <a:latin typeface="Bahnschrift Condensed" panose="020B0502040204020203" pitchFamily="34" charset="0"/>
                <a:ea typeface="Calibri" panose="020F0502020204030204" pitchFamily="34" charset="0"/>
              </a:rPr>
              <a:t>наділені</a:t>
            </a:r>
            <a:r>
              <a:rPr lang="ru-RU" sz="1600" dirty="0">
                <a:solidFill>
                  <a:srgbClr val="FFFFFF"/>
                </a:solidFill>
                <a:effectLst/>
                <a:highlight>
                  <a:srgbClr val="800080"/>
                </a:highlight>
                <a:latin typeface="Bahnschrift Condensed" panose="020B0502040204020203" pitchFamily="34" charset="0"/>
                <a:ea typeface="Calibri" panose="020F0502020204030204" pitchFamily="34" charset="0"/>
              </a:rPr>
              <a:t> </a:t>
            </a:r>
            <a:r>
              <a:rPr lang="ru-RU" sz="1600" dirty="0" err="1">
                <a:solidFill>
                  <a:srgbClr val="FFFFFF"/>
                </a:solidFill>
                <a:effectLst/>
                <a:highlight>
                  <a:srgbClr val="800080"/>
                </a:highlight>
                <a:latin typeface="Bahnschrift Condensed" panose="020B0502040204020203" pitchFamily="34" charset="0"/>
                <a:ea typeface="Calibri" panose="020F0502020204030204" pitchFamily="34" charset="0"/>
              </a:rPr>
              <a:t>розумом</a:t>
            </a:r>
            <a:r>
              <a:rPr lang="ru-RU" sz="1600" dirty="0">
                <a:solidFill>
                  <a:srgbClr val="FFFFFF"/>
                </a:solidFill>
                <a:effectLst/>
                <a:highlight>
                  <a:srgbClr val="800080"/>
                </a:highlight>
                <a:latin typeface="Bahnschrift Condensed" panose="020B0502040204020203" pitchFamily="34" charset="0"/>
                <a:ea typeface="Calibri" panose="020F0502020204030204" pitchFamily="34" charset="0"/>
              </a:rPr>
              <a:t> і </a:t>
            </a:r>
            <a:r>
              <a:rPr lang="ru-RU" sz="1600" dirty="0" err="1">
                <a:solidFill>
                  <a:srgbClr val="FFFFFF"/>
                </a:solidFill>
                <a:effectLst/>
                <a:highlight>
                  <a:srgbClr val="800080"/>
                </a:highlight>
                <a:latin typeface="Bahnschrift Condensed" panose="020B0502040204020203" pitchFamily="34" charset="0"/>
                <a:ea typeface="Calibri" panose="020F0502020204030204" pitchFamily="34" charset="0"/>
              </a:rPr>
              <a:t>совістю</a:t>
            </a:r>
            <a:r>
              <a:rPr lang="ru-RU" sz="1600" dirty="0">
                <a:solidFill>
                  <a:srgbClr val="FFFFFF"/>
                </a:solidFill>
                <a:effectLst/>
                <a:highlight>
                  <a:srgbClr val="800080"/>
                </a:highlight>
                <a:latin typeface="Bahnschrift Condensed" panose="020B0502040204020203" pitchFamily="34" charset="0"/>
                <a:ea typeface="Calibri" panose="020F0502020204030204" pitchFamily="34" charset="0"/>
              </a:rPr>
              <a:t> і </a:t>
            </a:r>
            <a:r>
              <a:rPr lang="ru-RU" sz="1600" dirty="0" err="1">
                <a:solidFill>
                  <a:srgbClr val="FFFFFF"/>
                </a:solidFill>
                <a:effectLst/>
                <a:highlight>
                  <a:srgbClr val="800080"/>
                </a:highlight>
                <a:latin typeface="Bahnschrift Condensed" panose="020B0502040204020203" pitchFamily="34" charset="0"/>
                <a:ea typeface="Calibri" panose="020F0502020204030204" pitchFamily="34" charset="0"/>
              </a:rPr>
              <a:t>повинні</a:t>
            </a:r>
            <a:r>
              <a:rPr lang="ru-RU" sz="1600" dirty="0">
                <a:solidFill>
                  <a:srgbClr val="FFFFFF"/>
                </a:solidFill>
                <a:effectLst/>
                <a:highlight>
                  <a:srgbClr val="800080"/>
                </a:highlight>
                <a:latin typeface="Bahnschrift Condensed" panose="020B0502040204020203" pitchFamily="34" charset="0"/>
                <a:ea typeface="Calibri" panose="020F0502020204030204" pitchFamily="34" charset="0"/>
              </a:rPr>
              <a:t> </a:t>
            </a:r>
            <a:r>
              <a:rPr lang="ru-RU" sz="1600" dirty="0" err="1">
                <a:solidFill>
                  <a:srgbClr val="FFFFFF"/>
                </a:solidFill>
                <a:effectLst/>
                <a:highlight>
                  <a:srgbClr val="800080"/>
                </a:highlight>
                <a:latin typeface="Bahnschrift Condensed" panose="020B0502040204020203" pitchFamily="34" charset="0"/>
                <a:ea typeface="Calibri" panose="020F0502020204030204" pitchFamily="34" charset="0"/>
              </a:rPr>
              <a:t>діяти</a:t>
            </a:r>
            <a:r>
              <a:rPr lang="ru-RU" sz="1600" dirty="0">
                <a:solidFill>
                  <a:srgbClr val="FFFFFF"/>
                </a:solidFill>
                <a:effectLst/>
                <a:highlight>
                  <a:srgbClr val="800080"/>
                </a:highlight>
                <a:latin typeface="Bahnschrift Condensed" panose="020B0502040204020203" pitchFamily="34" charset="0"/>
                <a:ea typeface="Calibri" panose="020F0502020204030204" pitchFamily="34" charset="0"/>
              </a:rPr>
              <a:t> у </a:t>
            </a:r>
            <a:r>
              <a:rPr lang="ru-RU" sz="1600" dirty="0" err="1">
                <a:solidFill>
                  <a:srgbClr val="FFFFFF"/>
                </a:solidFill>
                <a:effectLst/>
                <a:highlight>
                  <a:srgbClr val="800080"/>
                </a:highlight>
                <a:latin typeface="Bahnschrift Condensed" panose="020B0502040204020203" pitchFamily="34" charset="0"/>
                <a:ea typeface="Calibri" panose="020F0502020204030204" pitchFamily="34" charset="0"/>
              </a:rPr>
              <a:t>відношенні</a:t>
            </a:r>
            <a:r>
              <a:rPr lang="ru-RU" sz="1600" dirty="0">
                <a:solidFill>
                  <a:srgbClr val="FFFFFF"/>
                </a:solidFill>
                <a:effectLst/>
                <a:highlight>
                  <a:srgbClr val="800080"/>
                </a:highlight>
                <a:latin typeface="Bahnschrift Condensed" panose="020B0502040204020203" pitchFamily="34" charset="0"/>
                <a:ea typeface="Calibri" panose="020F0502020204030204" pitchFamily="34" charset="0"/>
              </a:rPr>
              <a:t> один до одного в </a:t>
            </a:r>
            <a:r>
              <a:rPr lang="ru-RU" sz="1600" dirty="0" err="1">
                <a:solidFill>
                  <a:srgbClr val="FFFFFF"/>
                </a:solidFill>
                <a:effectLst/>
                <a:highlight>
                  <a:srgbClr val="800080"/>
                </a:highlight>
                <a:latin typeface="Bahnschrift Condensed" panose="020B0502040204020203" pitchFamily="34" charset="0"/>
                <a:ea typeface="Calibri" panose="020F0502020204030204" pitchFamily="34" charset="0"/>
              </a:rPr>
              <a:t>дусі</a:t>
            </a:r>
            <a:r>
              <a:rPr lang="ru-RU" sz="1600" dirty="0">
                <a:solidFill>
                  <a:srgbClr val="FFFFFF"/>
                </a:solidFill>
                <a:effectLst/>
                <a:highlight>
                  <a:srgbClr val="800080"/>
                </a:highlight>
                <a:latin typeface="Bahnschrift Condensed" panose="020B0502040204020203" pitchFamily="34" charset="0"/>
                <a:ea typeface="Calibri" panose="020F0502020204030204" pitchFamily="34" charset="0"/>
              </a:rPr>
              <a:t> </a:t>
            </a:r>
            <a:r>
              <a:rPr lang="ru-RU" sz="1600" dirty="0" err="1">
                <a:solidFill>
                  <a:srgbClr val="FFFFFF"/>
                </a:solidFill>
                <a:effectLst/>
                <a:highlight>
                  <a:srgbClr val="800080"/>
                </a:highlight>
                <a:latin typeface="Bahnschrift Condensed" panose="020B0502040204020203" pitchFamily="34" charset="0"/>
                <a:ea typeface="Calibri" panose="020F0502020204030204" pitchFamily="34" charset="0"/>
              </a:rPr>
              <a:t>братерства</a:t>
            </a:r>
            <a:endParaRPr lang="ru-RU" sz="1600" dirty="0">
              <a:solidFill>
                <a:srgbClr val="FFFFFF"/>
              </a:solidFill>
              <a:highlight>
                <a:srgbClr val="800080"/>
              </a:highlight>
              <a:latin typeface="Bahnschrift Condensed" panose="020B0502040204020203" pitchFamily="34" charset="0"/>
              <a:ea typeface="Calibri" panose="020F0502020204030204" pitchFamily="34" charset="0"/>
            </a:endParaRPr>
          </a:p>
          <a:p>
            <a:r>
              <a:rPr lang="uk-UA" sz="1600" dirty="0">
                <a:solidFill>
                  <a:srgbClr val="FFFFFF"/>
                </a:solidFill>
                <a:effectLst/>
                <a:latin typeface="Bahnschrift Condensed" panose="020B0502040204020203" pitchFamily="34" charset="0"/>
                <a:ea typeface="Calibri" panose="020F0502020204030204" pitchFamily="34" charset="0"/>
              </a:rPr>
              <a:t>Конвенція ООН про ліквідацію всіх форм дискримінації щодо жінок (1981), Міжнародний пакт про економічні, соціальні та культурні права (1966), Міжнародний пакт про громадянські та політичні права (1966)</a:t>
            </a:r>
          </a:p>
          <a:p>
            <a:r>
              <a:rPr lang="uk-UA" sz="1600" dirty="0">
                <a:solidFill>
                  <a:srgbClr val="FFFFFF"/>
                </a:solidFill>
                <a:effectLst/>
                <a:latin typeface="Bahnschrift Condensed" panose="020B0502040204020203" pitchFamily="34" charset="0"/>
                <a:ea typeface="Calibri" panose="020F0502020204030204" pitchFamily="34" charset="0"/>
              </a:rPr>
              <a:t>Конвенція стосовно рабства, Конвенція про рівне винагородження чоловіків і жінок за працю рівної цінності, Конвенція про статус біженців, Конвенція про боротьбу з дискримінацією у галузі освіти, Конвенція про ліквідацію всіх форм расової дискримінації</a:t>
            </a:r>
            <a:endParaRPr lang="uk-UA" sz="1600" dirty="0">
              <a:solidFill>
                <a:srgbClr val="FFFFFF"/>
              </a:solidFill>
              <a:latin typeface="Bahnschrift Condensed" panose="020B0502040204020203" pitchFamily="34" charset="0"/>
              <a:ea typeface="Calibri" panose="020F0502020204030204" pitchFamily="34" charset="0"/>
            </a:endParaRPr>
          </a:p>
          <a:p>
            <a:r>
              <a:rPr lang="ru-RU" sz="1600" dirty="0" err="1">
                <a:solidFill>
                  <a:srgbClr val="FFFFFF"/>
                </a:solidFill>
                <a:effectLst/>
                <a:latin typeface="Bahnschrift Condensed" panose="020B0502040204020203" pitchFamily="34" charset="0"/>
                <a:ea typeface="Calibri" panose="020F0502020204030204" pitchFamily="34" charset="0"/>
              </a:rPr>
              <a:t>Основним</a:t>
            </a:r>
            <a:r>
              <a:rPr lang="ru-RU" sz="1600" dirty="0">
                <a:solidFill>
                  <a:srgbClr val="FFFFFF"/>
                </a:solidFill>
                <a:effectLst/>
                <a:latin typeface="Bahnschrift Condensed" panose="020B0502040204020203" pitchFamily="34" charset="0"/>
                <a:ea typeface="Calibri" panose="020F0502020204030204" pitchFamily="34" charset="0"/>
              </a:rPr>
              <a:t> документом у </a:t>
            </a:r>
            <a:r>
              <a:rPr lang="ru-RU" sz="1600" dirty="0" err="1">
                <a:solidFill>
                  <a:srgbClr val="FFFFFF"/>
                </a:solidFill>
                <a:effectLst/>
                <a:latin typeface="Bahnschrift Condensed" panose="020B0502040204020203" pitchFamily="34" charset="0"/>
                <a:ea typeface="Calibri" panose="020F0502020204030204" pitchFamily="34" charset="0"/>
              </a:rPr>
              <a:t>європейській</a:t>
            </a:r>
            <a:r>
              <a:rPr lang="ru-RU" sz="1600" dirty="0">
                <a:solidFill>
                  <a:srgbClr val="FFFFFF"/>
                </a:solidFill>
                <a:effectLst/>
                <a:latin typeface="Bahnschrift Condensed" panose="020B0502040204020203" pitchFamily="34" charset="0"/>
                <a:ea typeface="Calibri" panose="020F0502020204030204" pitchFamily="34" charset="0"/>
              </a:rPr>
              <a:t> </a:t>
            </a:r>
            <a:r>
              <a:rPr lang="ru-RU" sz="1600" dirty="0" err="1">
                <a:solidFill>
                  <a:srgbClr val="FFFFFF"/>
                </a:solidFill>
                <a:effectLst/>
                <a:latin typeface="Bahnschrift Condensed" panose="020B0502040204020203" pitchFamily="34" charset="0"/>
                <a:ea typeface="Calibri" panose="020F0502020204030204" pitchFamily="34" charset="0"/>
              </a:rPr>
              <a:t>юридичній</a:t>
            </a:r>
            <a:r>
              <a:rPr lang="ru-RU" sz="1600" dirty="0">
                <a:solidFill>
                  <a:srgbClr val="FFFFFF"/>
                </a:solidFill>
                <a:effectLst/>
                <a:latin typeface="Bahnschrift Condensed" panose="020B0502040204020203" pitchFamily="34" charset="0"/>
                <a:ea typeface="Calibri" panose="020F0502020204030204" pitchFamily="34" charset="0"/>
              </a:rPr>
              <a:t> </a:t>
            </a:r>
            <a:r>
              <a:rPr lang="ru-RU" sz="1600" dirty="0" err="1">
                <a:solidFill>
                  <a:srgbClr val="FFFFFF"/>
                </a:solidFill>
                <a:effectLst/>
                <a:latin typeface="Bahnschrift Condensed" panose="020B0502040204020203" pitchFamily="34" charset="0"/>
                <a:ea typeface="Calibri" panose="020F0502020204030204" pitchFamily="34" charset="0"/>
              </a:rPr>
              <a:t>системі</a:t>
            </a:r>
            <a:r>
              <a:rPr lang="ru-RU" sz="1600" dirty="0">
                <a:solidFill>
                  <a:srgbClr val="FFFFFF"/>
                </a:solidFill>
                <a:effectLst/>
                <a:latin typeface="Bahnschrift Condensed" panose="020B0502040204020203" pitchFamily="34" charset="0"/>
                <a:ea typeface="Calibri" panose="020F0502020204030204" pitchFamily="34" charset="0"/>
              </a:rPr>
              <a:t> </a:t>
            </a:r>
            <a:r>
              <a:rPr lang="ru-RU" sz="1600" dirty="0" err="1">
                <a:solidFill>
                  <a:srgbClr val="FFFFFF"/>
                </a:solidFill>
                <a:effectLst/>
                <a:latin typeface="Bahnschrift Condensed" panose="020B0502040204020203" pitchFamily="34" charset="0"/>
                <a:ea typeface="Calibri" panose="020F0502020204030204" pitchFamily="34" charset="0"/>
              </a:rPr>
              <a:t>антидискримінаційних</a:t>
            </a:r>
            <a:r>
              <a:rPr lang="ru-RU" sz="1600" dirty="0">
                <a:solidFill>
                  <a:srgbClr val="FFFFFF"/>
                </a:solidFill>
                <a:effectLst/>
                <a:latin typeface="Bahnschrift Condensed" panose="020B0502040204020203" pitchFamily="34" charset="0"/>
                <a:ea typeface="Calibri" panose="020F0502020204030204" pitchFamily="34" charset="0"/>
              </a:rPr>
              <a:t> норм є </a:t>
            </a:r>
            <a:r>
              <a:rPr lang="ru-RU" sz="1600" dirty="0" err="1">
                <a:solidFill>
                  <a:srgbClr val="FFFFFF"/>
                </a:solidFill>
                <a:effectLst/>
                <a:latin typeface="Bahnschrift Condensed" panose="020B0502040204020203" pitchFamily="34" charset="0"/>
                <a:ea typeface="Calibri" panose="020F0502020204030204" pitchFamily="34" charset="0"/>
              </a:rPr>
              <a:t>Конвенція</a:t>
            </a:r>
            <a:r>
              <a:rPr lang="ru-RU" sz="1600" dirty="0">
                <a:solidFill>
                  <a:srgbClr val="FFFFFF"/>
                </a:solidFill>
                <a:effectLst/>
                <a:latin typeface="Bahnschrift Condensed" panose="020B0502040204020203" pitchFamily="34" charset="0"/>
                <a:ea typeface="Calibri" panose="020F0502020204030204" pitchFamily="34" charset="0"/>
              </a:rPr>
              <a:t> про </a:t>
            </a:r>
            <a:r>
              <a:rPr lang="ru-RU" sz="1600" dirty="0" err="1">
                <a:solidFill>
                  <a:srgbClr val="FFFFFF"/>
                </a:solidFill>
                <a:effectLst/>
                <a:latin typeface="Bahnschrift Condensed" panose="020B0502040204020203" pitchFamily="34" charset="0"/>
                <a:ea typeface="Calibri" panose="020F0502020204030204" pitchFamily="34" charset="0"/>
              </a:rPr>
              <a:t>захист</a:t>
            </a:r>
            <a:r>
              <a:rPr lang="ru-RU" sz="1600" dirty="0">
                <a:solidFill>
                  <a:srgbClr val="FFFFFF"/>
                </a:solidFill>
                <a:effectLst/>
                <a:latin typeface="Bahnschrift Condensed" panose="020B0502040204020203" pitchFamily="34" charset="0"/>
                <a:ea typeface="Calibri" panose="020F0502020204030204" pitchFamily="34" charset="0"/>
              </a:rPr>
              <a:t> прав </a:t>
            </a:r>
            <a:r>
              <a:rPr lang="ru-RU" sz="1600" dirty="0" err="1">
                <a:solidFill>
                  <a:srgbClr val="FFFFFF"/>
                </a:solidFill>
                <a:effectLst/>
                <a:latin typeface="Bahnschrift Condensed" panose="020B0502040204020203" pitchFamily="34" charset="0"/>
                <a:ea typeface="Calibri" panose="020F0502020204030204" pitchFamily="34" charset="0"/>
              </a:rPr>
              <a:t>людини</a:t>
            </a:r>
            <a:r>
              <a:rPr lang="ru-RU" sz="1600" dirty="0">
                <a:solidFill>
                  <a:srgbClr val="FFFFFF"/>
                </a:solidFill>
                <a:effectLst/>
                <a:latin typeface="Bahnschrift Condensed" panose="020B0502040204020203" pitchFamily="34" charset="0"/>
                <a:ea typeface="Calibri" panose="020F0502020204030204" pitchFamily="34" charset="0"/>
              </a:rPr>
              <a:t> та </a:t>
            </a:r>
            <a:r>
              <a:rPr lang="ru-RU" sz="1600" dirty="0" err="1">
                <a:solidFill>
                  <a:srgbClr val="FFFFFF"/>
                </a:solidFill>
                <a:effectLst/>
                <a:latin typeface="Bahnschrift Condensed" panose="020B0502040204020203" pitchFamily="34" charset="0"/>
                <a:ea typeface="Calibri" panose="020F0502020204030204" pitchFamily="34" charset="0"/>
              </a:rPr>
              <a:t>основоположних</a:t>
            </a:r>
            <a:r>
              <a:rPr lang="ru-RU" sz="1600" dirty="0">
                <a:solidFill>
                  <a:srgbClr val="FFFFFF"/>
                </a:solidFill>
                <a:effectLst/>
                <a:latin typeface="Bahnschrift Condensed" panose="020B0502040204020203" pitchFamily="34" charset="0"/>
                <a:ea typeface="Calibri" panose="020F0502020204030204" pitchFamily="34" charset="0"/>
              </a:rPr>
              <a:t> свобод 1950 року</a:t>
            </a:r>
            <a:endParaRPr lang="uk-UA" sz="1600" dirty="0">
              <a:solidFill>
                <a:srgbClr val="FFFFFF"/>
              </a:solidFill>
              <a:effectLst/>
              <a:latin typeface="Bahnschrift Condensed" panose="020B0502040204020203" pitchFamily="34" charset="0"/>
              <a:ea typeface="Calibri" panose="020F0502020204030204" pitchFamily="34" charset="0"/>
            </a:endParaRPr>
          </a:p>
          <a:p>
            <a:endParaRPr lang="uk-UA" sz="1100" dirty="0">
              <a:solidFill>
                <a:srgbClr val="FFFFFF"/>
              </a:solidFill>
              <a:effectLst/>
              <a:latin typeface="Times New Roman" panose="02020603050405020304" pitchFamily="18" charset="0"/>
              <a:ea typeface="Calibri" panose="020F0502020204030204" pitchFamily="34" charset="0"/>
            </a:endParaRPr>
          </a:p>
          <a:p>
            <a:endParaRPr lang="ru-RU" sz="1100" dirty="0">
              <a:solidFill>
                <a:srgbClr val="FFFFFF"/>
              </a:solidFill>
            </a:endParaRPr>
          </a:p>
        </p:txBody>
      </p:sp>
    </p:spTree>
    <p:extLst>
      <p:ext uri="{BB962C8B-B14F-4D97-AF65-F5344CB8AC3E}">
        <p14:creationId xmlns:p14="http://schemas.microsoft.com/office/powerpoint/2010/main" val="33855411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a:extLst>
              <a:ext uri="{FF2B5EF4-FFF2-40B4-BE49-F238E27FC236}">
                <a16:creationId xmlns:a16="http://schemas.microsoft.com/office/drawing/2014/main" id="{E1A9B8F8-9BE3-48FA-9321-54706AAC2085}"/>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l="26551" r="26010" b="-1"/>
          <a:stretch/>
        </p:blipFill>
        <p:spPr bwMode="auto">
          <a:xfrm>
            <a:off x="20" y="10"/>
            <a:ext cx="8450297"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8C1D3F6-E633-4092-9BDD-7F8E74BFF1FE}"/>
              </a:ext>
            </a:extLst>
          </p:cNvPr>
          <p:cNvSpPr>
            <a:spLocks noGrp="1"/>
          </p:cNvSpPr>
          <p:nvPr>
            <p:ph type="title"/>
          </p:nvPr>
        </p:nvSpPr>
        <p:spPr>
          <a:xfrm>
            <a:off x="573428" y="-323956"/>
            <a:ext cx="5251316" cy="1627636"/>
          </a:xfrm>
        </p:spPr>
        <p:txBody>
          <a:bodyPr>
            <a:normAutofit/>
          </a:bodyPr>
          <a:lstStyle/>
          <a:p>
            <a:r>
              <a:rPr lang="uk-UA" dirty="0">
                <a:solidFill>
                  <a:srgbClr val="FFFFFF"/>
                </a:solidFill>
                <a:latin typeface="Bahnschrift Condensed" panose="020B0502040204020203" pitchFamily="34" charset="0"/>
              </a:rPr>
              <a:t>ВИЗНАЧНІ ПОДІЇ </a:t>
            </a:r>
            <a:endParaRPr lang="ru-RU" dirty="0">
              <a:solidFill>
                <a:srgbClr val="FFFFFF"/>
              </a:solidFill>
              <a:latin typeface="Bahnschrift Condensed" panose="020B0502040204020203" pitchFamily="34" charset="0"/>
            </a:endParaRPr>
          </a:p>
        </p:txBody>
      </p:sp>
      <p:sp>
        <p:nvSpPr>
          <p:cNvPr id="3" name="Content Placeholder 2">
            <a:extLst>
              <a:ext uri="{FF2B5EF4-FFF2-40B4-BE49-F238E27FC236}">
                <a16:creationId xmlns:a16="http://schemas.microsoft.com/office/drawing/2014/main" id="{889410B4-582A-4639-B111-B8727AB062CA}"/>
              </a:ext>
            </a:extLst>
          </p:cNvPr>
          <p:cNvSpPr>
            <a:spLocks noGrp="1"/>
          </p:cNvSpPr>
          <p:nvPr>
            <p:ph idx="1"/>
          </p:nvPr>
        </p:nvSpPr>
        <p:spPr>
          <a:xfrm>
            <a:off x="410548" y="979714"/>
            <a:ext cx="5402424" cy="5635690"/>
          </a:xfrm>
        </p:spPr>
        <p:txBody>
          <a:bodyPr>
            <a:normAutofit/>
          </a:bodyPr>
          <a:lstStyle/>
          <a:p>
            <a:r>
              <a:rPr lang="uk-UA" sz="2400" dirty="0">
                <a:solidFill>
                  <a:srgbClr val="FFFFFF"/>
                </a:solidFill>
                <a:effectLst/>
                <a:highlight>
                  <a:srgbClr val="800080"/>
                </a:highlight>
                <a:latin typeface="Bahnschrift Condensed" panose="020B0502040204020203" pitchFamily="34" charset="0"/>
                <a:ea typeface="Calibri" panose="020F0502020204030204" pitchFamily="34" charset="0"/>
              </a:rPr>
              <a:t>Пекін, 1995 рік </a:t>
            </a:r>
            <a:r>
              <a:rPr lang="uk-UA" sz="2400" dirty="0">
                <a:solidFill>
                  <a:srgbClr val="FFFFFF"/>
                </a:solidFill>
                <a:effectLst/>
                <a:latin typeface="Bahnschrift Condensed" panose="020B0502040204020203" pitchFamily="34" charset="0"/>
                <a:ea typeface="Calibri" panose="020F0502020204030204" pitchFamily="34" charset="0"/>
              </a:rPr>
              <a:t>- Четверта Всесвітня конференція ООН зі становища жінок </a:t>
            </a:r>
          </a:p>
          <a:p>
            <a:pPr>
              <a:buFont typeface="Wingdings" panose="05000000000000000000" pitchFamily="2" charset="2"/>
              <a:buChar char="ü"/>
            </a:pPr>
            <a:r>
              <a:rPr lang="uk-UA" sz="2400" dirty="0">
                <a:solidFill>
                  <a:srgbClr val="FFFFFF"/>
                </a:solidFill>
                <a:effectLst/>
                <a:latin typeface="Bahnschrift Condensed" panose="020B0502040204020203" pitchFamily="34" charset="0"/>
                <a:ea typeface="SimSun" panose="02010600030101010101" pitchFamily="2" charset="-122"/>
              </a:rPr>
              <a:t>було прийнято найбільш резонансі документи щодо гендерної рівності – Декларацію і Платформу Дій (Пекінська Платформа Дій)</a:t>
            </a:r>
          </a:p>
          <a:p>
            <a:pPr>
              <a:buFont typeface="Wingdings" panose="05000000000000000000" pitchFamily="2" charset="2"/>
              <a:buChar char="ü"/>
            </a:pPr>
            <a:r>
              <a:rPr lang="uk-UA" sz="2400" dirty="0">
                <a:solidFill>
                  <a:srgbClr val="FFFFFF"/>
                </a:solidFill>
                <a:latin typeface="Bahnschrift Condensed" panose="020B0502040204020203" pitchFamily="34" charset="0"/>
                <a:ea typeface="SimSun" panose="02010600030101010101" pitchFamily="2" charset="-122"/>
              </a:rPr>
              <a:t>На конференції йшлося </a:t>
            </a:r>
            <a:r>
              <a:rPr lang="uk-UA" sz="2400" dirty="0">
                <a:solidFill>
                  <a:srgbClr val="FFFFFF"/>
                </a:solidFill>
                <a:effectLst/>
                <a:latin typeface="Bahnschrift Condensed" panose="020B0502040204020203" pitchFamily="34" charset="0"/>
                <a:ea typeface="SimSun" panose="02010600030101010101" pitchFamily="2" charset="-122"/>
              </a:rPr>
              <a:t>про розширення прав і можливостей жінок у контексті забезпечення рівноправності між жінками і чоловіками</a:t>
            </a:r>
          </a:p>
          <a:p>
            <a:pPr>
              <a:buFont typeface="Wingdings" panose="05000000000000000000" pitchFamily="2" charset="2"/>
              <a:buChar char="ü"/>
            </a:pPr>
            <a:r>
              <a:rPr lang="uk-UA" sz="2400" dirty="0">
                <a:solidFill>
                  <a:srgbClr val="FFFFFF"/>
                </a:solidFill>
                <a:effectLst/>
                <a:latin typeface="Bahnschrift Condensed" panose="020B0502040204020203" pitchFamily="34" charset="0"/>
                <a:ea typeface="SimSun" panose="02010600030101010101" pitchFamily="2" charset="-122"/>
              </a:rPr>
              <a:t>зазначено, що саме ця ідея становить передумову для досягнення політичної, соціальної, економічної та культурної безпеки у відносинах між народами</a:t>
            </a:r>
          </a:p>
          <a:p>
            <a:pPr>
              <a:buFont typeface="Wingdings" panose="05000000000000000000" pitchFamily="2" charset="2"/>
              <a:buChar char="ü"/>
            </a:pPr>
            <a:r>
              <a:rPr lang="uk-UA" sz="2400" dirty="0">
                <a:solidFill>
                  <a:srgbClr val="FFFFFF"/>
                </a:solidFill>
                <a:latin typeface="Bahnschrift Condensed" panose="020B0502040204020203" pitchFamily="34" charset="0"/>
                <a:ea typeface="SimSun" panose="02010600030101010101" pitchFamily="2" charset="-122"/>
              </a:rPr>
              <a:t>у</a:t>
            </a:r>
            <a:r>
              <a:rPr lang="ru-RU" sz="2400" dirty="0">
                <a:solidFill>
                  <a:srgbClr val="FFFFFF"/>
                </a:solidFill>
                <a:effectLst/>
                <a:latin typeface="Bahnschrift Condensed" panose="020B0502040204020203" pitchFamily="34" charset="0"/>
                <a:ea typeface="SimSun" panose="02010600030101010101" pitchFamily="2" charset="-122"/>
              </a:rPr>
              <a:t>ряди </a:t>
            </a:r>
            <a:r>
              <a:rPr lang="ru-RU" sz="2400" dirty="0" err="1">
                <a:solidFill>
                  <a:srgbClr val="FFFFFF"/>
                </a:solidFill>
                <a:effectLst/>
                <a:latin typeface="Bahnschrift Condensed" panose="020B0502040204020203" pitchFamily="34" charset="0"/>
                <a:ea typeface="SimSun" panose="02010600030101010101" pitchFamily="2" charset="-122"/>
              </a:rPr>
              <a:t>також</a:t>
            </a:r>
            <a:r>
              <a:rPr lang="ru-RU" sz="2400" dirty="0">
                <a:solidFill>
                  <a:srgbClr val="FFFFFF"/>
                </a:solidFill>
                <a:effectLst/>
                <a:latin typeface="Bahnschrift Condensed" panose="020B0502040204020203" pitchFamily="34" charset="0"/>
                <a:ea typeface="SimSun" panose="02010600030101010101" pitchFamily="2" charset="-122"/>
              </a:rPr>
              <a:t> </a:t>
            </a:r>
            <a:r>
              <a:rPr lang="ru-RU" sz="2400" dirty="0" err="1">
                <a:solidFill>
                  <a:srgbClr val="FFFFFF"/>
                </a:solidFill>
                <a:effectLst/>
                <a:latin typeface="Bahnschrift Condensed" panose="020B0502040204020203" pitchFamily="34" charset="0"/>
                <a:ea typeface="SimSun" panose="02010600030101010101" pitchFamily="2" charset="-122"/>
              </a:rPr>
              <a:t>визнали</a:t>
            </a:r>
            <a:r>
              <a:rPr lang="ru-RU" sz="2400" dirty="0">
                <a:solidFill>
                  <a:srgbClr val="FFFFFF"/>
                </a:solidFill>
                <a:effectLst/>
                <a:latin typeface="Bahnschrift Condensed" panose="020B0502040204020203" pitchFamily="34" charset="0"/>
                <a:ea typeface="SimSun" panose="02010600030101010101" pitchFamily="2" charset="-122"/>
              </a:rPr>
              <a:t> потребу </a:t>
            </a:r>
            <a:r>
              <a:rPr lang="ru-RU" sz="2400" dirty="0" err="1">
                <a:solidFill>
                  <a:srgbClr val="FFFFFF"/>
                </a:solidFill>
                <a:effectLst/>
                <a:latin typeface="Bahnschrift Condensed" panose="020B0502040204020203" pitchFamily="34" charset="0"/>
                <a:ea typeface="SimSun" panose="02010600030101010101" pitchFamily="2" charset="-122"/>
              </a:rPr>
              <a:t>враховувати</a:t>
            </a:r>
            <a:r>
              <a:rPr lang="ru-RU" sz="2400" dirty="0">
                <a:solidFill>
                  <a:srgbClr val="FFFFFF"/>
                </a:solidFill>
                <a:effectLst/>
                <a:latin typeface="Bahnschrift Condensed" panose="020B0502040204020203" pitchFamily="34" charset="0"/>
                <a:ea typeface="SimSun" panose="02010600030101010101" pitchFamily="2" charset="-122"/>
              </a:rPr>
              <a:t> </a:t>
            </a:r>
            <a:r>
              <a:rPr lang="ru-RU" sz="2400" dirty="0" err="1">
                <a:solidFill>
                  <a:srgbClr val="FFFFFF"/>
                </a:solidFill>
                <a:effectLst/>
                <a:latin typeface="Bahnschrift Condensed" panose="020B0502040204020203" pitchFamily="34" charset="0"/>
                <a:ea typeface="SimSun" panose="02010600030101010101" pitchFamily="2" charset="-122"/>
              </a:rPr>
              <a:t>гендерний</a:t>
            </a:r>
            <a:r>
              <a:rPr lang="ru-RU" sz="2400" dirty="0">
                <a:solidFill>
                  <a:srgbClr val="FFFFFF"/>
                </a:solidFill>
                <a:effectLst/>
                <a:latin typeface="Bahnschrift Condensed" panose="020B0502040204020203" pitchFamily="34" charset="0"/>
                <a:ea typeface="SimSun" panose="02010600030101010101" pitchFamily="2" charset="-122"/>
              </a:rPr>
              <a:t> </a:t>
            </a:r>
            <a:r>
              <a:rPr lang="ru-RU" sz="2400" dirty="0" err="1">
                <a:solidFill>
                  <a:srgbClr val="FFFFFF"/>
                </a:solidFill>
                <a:effectLst/>
                <a:latin typeface="Bahnschrift Condensed" panose="020B0502040204020203" pitchFamily="34" charset="0"/>
                <a:ea typeface="SimSun" panose="02010600030101010101" pitchFamily="2" charset="-122"/>
              </a:rPr>
              <a:t>підхід</a:t>
            </a:r>
            <a:r>
              <a:rPr lang="ru-RU" sz="2400" dirty="0">
                <a:solidFill>
                  <a:srgbClr val="FFFFFF"/>
                </a:solidFill>
                <a:effectLst/>
                <a:latin typeface="Bahnschrift Condensed" panose="020B0502040204020203" pitchFamily="34" charset="0"/>
                <a:ea typeface="SimSun" panose="02010600030101010101" pitchFamily="2" charset="-122"/>
              </a:rPr>
              <a:t> у </a:t>
            </a:r>
            <a:r>
              <a:rPr lang="ru-RU" sz="2400" dirty="0" err="1">
                <a:solidFill>
                  <a:srgbClr val="FFFFFF"/>
                </a:solidFill>
                <a:effectLst/>
                <a:latin typeface="Bahnschrift Condensed" panose="020B0502040204020203" pitchFamily="34" charset="0"/>
                <a:ea typeface="SimSun" panose="02010600030101010101" pitchFamily="2" charset="-122"/>
              </a:rPr>
              <a:t>політиці</a:t>
            </a:r>
            <a:r>
              <a:rPr lang="ru-RU" sz="2400" dirty="0">
                <a:solidFill>
                  <a:srgbClr val="FFFFFF"/>
                </a:solidFill>
                <a:effectLst/>
                <a:latin typeface="Bahnschrift Condensed" panose="020B0502040204020203" pitchFamily="34" charset="0"/>
                <a:ea typeface="SimSun" panose="02010600030101010101" pitchFamily="2" charset="-122"/>
              </a:rPr>
              <a:t> та </a:t>
            </a:r>
            <a:r>
              <a:rPr lang="ru-RU" sz="2400" dirty="0" err="1">
                <a:solidFill>
                  <a:srgbClr val="FFFFFF"/>
                </a:solidFill>
                <a:effectLst/>
                <a:latin typeface="Bahnschrift Condensed" panose="020B0502040204020203" pitchFamily="34" charset="0"/>
                <a:ea typeface="SimSun" panose="02010600030101010101" pitchFamily="2" charset="-122"/>
              </a:rPr>
              <a:t>програмах</a:t>
            </a:r>
            <a:endParaRPr lang="ru-RU" sz="2400" dirty="0">
              <a:solidFill>
                <a:srgbClr val="FFFFFF"/>
              </a:solidFill>
              <a:effectLst/>
              <a:latin typeface="Bahnschrift Condensed" panose="020B0502040204020203" pitchFamily="34" charset="0"/>
              <a:ea typeface="SimSun" panose="02010600030101010101" pitchFamily="2" charset="-122"/>
            </a:endParaRPr>
          </a:p>
          <a:p>
            <a:pPr>
              <a:buFont typeface="Wingdings" panose="05000000000000000000" pitchFamily="2" charset="2"/>
              <a:buChar char="ü"/>
            </a:pPr>
            <a:endParaRPr lang="ru-RU" sz="1400" dirty="0">
              <a:solidFill>
                <a:srgbClr val="FFFFFF"/>
              </a:solidFill>
            </a:endParaRPr>
          </a:p>
        </p:txBody>
      </p:sp>
      <p:pic>
        <p:nvPicPr>
          <p:cNvPr id="11268" name="Picture 4" descr="The 1995 Beijing Declaration Promised Gender Equality — But It Has Fallen  Short">
            <a:extLst>
              <a:ext uri="{FF2B5EF4-FFF2-40B4-BE49-F238E27FC236}">
                <a16:creationId xmlns:a16="http://schemas.microsoft.com/office/drawing/2014/main" id="{A8584540-E8C9-47BA-9A36-93657C1B3F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893" r="16200" b="-1"/>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923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6D731904-7733-45B0-902C-289497204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5" name="Rectangle 74">
            <a:extLst>
              <a:ext uri="{FF2B5EF4-FFF2-40B4-BE49-F238E27FC236}">
                <a16:creationId xmlns:a16="http://schemas.microsoft.com/office/drawing/2014/main" id="{504E6397-35D7-4AEC-9DA9-B7F6B12B8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292" name="Picture 4" descr="The Millennium Development Goals - Humanium">
            <a:extLst>
              <a:ext uri="{FF2B5EF4-FFF2-40B4-BE49-F238E27FC236}">
                <a16:creationId xmlns:a16="http://schemas.microsoft.com/office/drawing/2014/main" id="{DF5CE9D8-B21A-4FE7-AC11-E83F1ACF50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32"/>
          <a:stretch/>
        </p:blipFill>
        <p:spPr bwMode="auto">
          <a:xfrm>
            <a:off x="6" y="10"/>
            <a:ext cx="4884383" cy="3995918"/>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United Nations Conferences, Meetings and Events">
            <a:extLst>
              <a:ext uri="{FF2B5EF4-FFF2-40B4-BE49-F238E27FC236}">
                <a16:creationId xmlns:a16="http://schemas.microsoft.com/office/drawing/2014/main" id="{FC40C94C-E58D-49DD-A81D-B2BD475CB3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25" r="6036" b="-1"/>
          <a:stretch/>
        </p:blipFill>
        <p:spPr bwMode="auto">
          <a:xfrm>
            <a:off x="5074877" y="10"/>
            <a:ext cx="7117118" cy="3995918"/>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62C5A04F-2AEB-4631-8314-A8B812E1E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79" name="Rectangle 78">
            <a:extLst>
              <a:ext uri="{FF2B5EF4-FFF2-40B4-BE49-F238E27FC236}">
                <a16:creationId xmlns:a16="http://schemas.microsoft.com/office/drawing/2014/main" id="{4B2B1C70-BF3F-41BD-871B-63D8F911F7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060723E-23B6-41DF-9667-D574229074DB}"/>
              </a:ext>
            </a:extLst>
          </p:cNvPr>
          <p:cNvSpPr>
            <a:spLocks noGrp="1"/>
          </p:cNvSpPr>
          <p:nvPr>
            <p:ph idx="1"/>
          </p:nvPr>
        </p:nvSpPr>
        <p:spPr>
          <a:xfrm>
            <a:off x="5349240" y="4440602"/>
            <a:ext cx="6007608" cy="1645920"/>
          </a:xfrm>
        </p:spPr>
        <p:txBody>
          <a:bodyPr anchor="ctr">
            <a:normAutofit fontScale="92500" lnSpcReduction="20000"/>
          </a:bodyPr>
          <a:lstStyle/>
          <a:p>
            <a:pPr>
              <a:buFont typeface="Wingdings" panose="05000000000000000000" pitchFamily="2" charset="2"/>
              <a:buChar char="ü"/>
            </a:pPr>
            <a:r>
              <a:rPr lang="uk-UA" sz="1800" dirty="0">
                <a:effectLst/>
                <a:latin typeface="Bahnschrift Condensed" panose="020B0502040204020203" pitchFamily="34" charset="0"/>
                <a:ea typeface="Calibri" panose="020F0502020204030204" pitchFamily="34" charset="0"/>
              </a:rPr>
              <a:t>визнано на глобальному рівні, що стратегією забезпечення гендерної рівності є «гендерна </a:t>
            </a:r>
            <a:r>
              <a:rPr lang="uk-UA" sz="1800" dirty="0" err="1">
                <a:effectLst/>
                <a:latin typeface="Bahnschrift Condensed" panose="020B0502040204020203" pitchFamily="34" charset="0"/>
                <a:ea typeface="Calibri" panose="020F0502020204030204" pitchFamily="34" charset="0"/>
              </a:rPr>
              <a:t>пріоритетизація</a:t>
            </a:r>
            <a:r>
              <a:rPr lang="uk-UA" sz="1800" dirty="0">
                <a:effectLst/>
                <a:latin typeface="Bahnschrift Condensed" panose="020B0502040204020203" pitchFamily="34" charset="0"/>
                <a:ea typeface="Calibri" panose="020F0502020204030204" pitchFamily="34" charset="0"/>
              </a:rPr>
              <a:t>», яка </a:t>
            </a:r>
            <a:r>
              <a:rPr lang="uk-UA" sz="1800" dirty="0">
                <a:effectLst/>
                <a:latin typeface="Bahnschrift Condensed" panose="020B0502040204020203" pitchFamily="34" charset="0"/>
                <a:ea typeface="SimSun" panose="02010600030101010101" pitchFamily="2" charset="-122"/>
              </a:rPr>
              <a:t>передбачає (ре)організацію, вдосконалення, формування та оцінку політичних процесів у такий спосіб, щоб учасники процесу прийняття політичних рішень використовували гендерний підхід в усіх галузях політики і на всіх етапах</a:t>
            </a:r>
          </a:p>
          <a:p>
            <a:pPr>
              <a:buFont typeface="Wingdings" panose="05000000000000000000" pitchFamily="2" charset="2"/>
              <a:buChar char="ü"/>
            </a:pPr>
            <a:r>
              <a:rPr lang="ru-RU" sz="1800" dirty="0" err="1">
                <a:effectLst/>
                <a:latin typeface="Bahnschrift Condensed" panose="020B0502040204020203" pitchFamily="34" charset="0"/>
              </a:rPr>
              <a:t>всі</a:t>
            </a:r>
            <a:r>
              <a:rPr lang="ru-RU" sz="1800" dirty="0">
                <a:effectLst/>
                <a:latin typeface="Bahnschrift Condensed" panose="020B0502040204020203" pitchFamily="34" charset="0"/>
              </a:rPr>
              <a:t> </a:t>
            </a:r>
            <a:r>
              <a:rPr lang="ru-RU" sz="1800" dirty="0" err="1">
                <a:effectLst/>
                <a:latin typeface="Bahnschrift Condensed" panose="020B0502040204020203" pitchFamily="34" charset="0"/>
              </a:rPr>
              <a:t>присутні</a:t>
            </a:r>
            <a:r>
              <a:rPr lang="ru-RU" sz="1800" dirty="0">
                <a:effectLst/>
                <a:latin typeface="Bahnschrift Condensed" panose="020B0502040204020203" pitchFamily="34" charset="0"/>
              </a:rPr>
              <a:t> </a:t>
            </a:r>
            <a:r>
              <a:rPr lang="ru-RU" sz="1800" dirty="0" err="1">
                <a:effectLst/>
                <a:latin typeface="Bahnschrift Condensed" panose="020B0502040204020203" pitchFamily="34" charset="0"/>
              </a:rPr>
              <a:t>світові</a:t>
            </a:r>
            <a:r>
              <a:rPr lang="ru-RU" sz="1800" dirty="0">
                <a:effectLst/>
                <a:latin typeface="Bahnschrift Condensed" panose="020B0502040204020203" pitchFamily="34" charset="0"/>
              </a:rPr>
              <a:t> </a:t>
            </a:r>
            <a:r>
              <a:rPr lang="ru-RU" sz="1800" dirty="0" err="1">
                <a:effectLst/>
                <a:latin typeface="Bahnschrift Condensed" panose="020B0502040204020203" pitchFamily="34" charset="0"/>
              </a:rPr>
              <a:t>лідери</a:t>
            </a:r>
            <a:r>
              <a:rPr lang="ru-RU" sz="1800" dirty="0">
                <a:effectLst/>
                <a:latin typeface="Bahnschrift Condensed" panose="020B0502040204020203" pitchFamily="34" charset="0"/>
              </a:rPr>
              <a:t> </a:t>
            </a:r>
            <a:r>
              <a:rPr lang="ru-RU" sz="1800" dirty="0" err="1">
                <a:effectLst/>
                <a:latin typeface="Bahnschrift Condensed" panose="020B0502040204020203" pitchFamily="34" charset="0"/>
              </a:rPr>
              <a:t>прийняли</a:t>
            </a:r>
            <a:r>
              <a:rPr lang="ru-RU" sz="1800" dirty="0">
                <a:effectLst/>
                <a:latin typeface="Bahnschrift Condensed" panose="020B0502040204020203" pitchFamily="34" charset="0"/>
              </a:rPr>
              <a:t> </a:t>
            </a:r>
            <a:r>
              <a:rPr lang="ru-RU" sz="1800" strike="noStrike" dirty="0" err="1">
                <a:effectLst/>
                <a:latin typeface="Bahnschrift Condensed" panose="020B0502040204020203" pitchFamily="34" charset="0"/>
                <a:hlinkClick r:id="rId4" tooltip="Декларація тисячоліття ООН (ще не написана)">
                  <a:extLst>
                    <a:ext uri="{A12FA001-AC4F-418D-AE19-62706E023703}">
                      <ahyp:hlinkClr xmlns:ahyp="http://schemas.microsoft.com/office/drawing/2018/hyperlinkcolor" val="tx"/>
                    </a:ext>
                  </a:extLst>
                </a:hlinkClick>
              </a:rPr>
              <a:t>Декларацію</a:t>
            </a:r>
            <a:r>
              <a:rPr lang="ru-RU" sz="1800" strike="noStrike" dirty="0">
                <a:effectLst/>
                <a:latin typeface="Bahnschrift Condensed" panose="020B0502040204020203" pitchFamily="34" charset="0"/>
                <a:hlinkClick r:id="rId4" tooltip="Декларація тисячоліття ООН (ще не написана)">
                  <a:extLst>
                    <a:ext uri="{A12FA001-AC4F-418D-AE19-62706E023703}">
                      <ahyp:hlinkClr xmlns:ahyp="http://schemas.microsoft.com/office/drawing/2018/hyperlinkcolor" val="tx"/>
                    </a:ext>
                  </a:extLst>
                </a:hlinkClick>
              </a:rPr>
              <a:t> </a:t>
            </a:r>
            <a:r>
              <a:rPr lang="ru-RU" sz="1800" strike="noStrike" dirty="0" err="1">
                <a:effectLst/>
                <a:latin typeface="Bahnschrift Condensed" panose="020B0502040204020203" pitchFamily="34" charset="0"/>
                <a:hlinkClick r:id="rId4" tooltip="Декларація тисячоліття ООН (ще не написана)">
                  <a:extLst>
                    <a:ext uri="{A12FA001-AC4F-418D-AE19-62706E023703}">
                      <ahyp:hlinkClr xmlns:ahyp="http://schemas.microsoft.com/office/drawing/2018/hyperlinkcolor" val="tx"/>
                    </a:ext>
                  </a:extLst>
                </a:hlinkClick>
              </a:rPr>
              <a:t>тисячоліття</a:t>
            </a:r>
            <a:r>
              <a:rPr lang="ru-RU" sz="1800" strike="noStrike" dirty="0">
                <a:effectLst/>
                <a:latin typeface="Bahnschrift Condensed" panose="020B0502040204020203" pitchFamily="34" charset="0"/>
                <a:hlinkClick r:id="rId4" tooltip="Декларація тисячоліття ООН (ще не написана)">
                  <a:extLst>
                    <a:ext uri="{A12FA001-AC4F-418D-AE19-62706E023703}">
                      <ahyp:hlinkClr xmlns:ahyp="http://schemas.microsoft.com/office/drawing/2018/hyperlinkcolor" val="tx"/>
                    </a:ext>
                  </a:extLst>
                </a:hlinkClick>
              </a:rPr>
              <a:t> ООН</a:t>
            </a:r>
            <a:r>
              <a:rPr lang="ru-RU" sz="1800" dirty="0">
                <a:effectLst/>
                <a:latin typeface="Bahnschrift Condensed" panose="020B0502040204020203" pitchFamily="34" charset="0"/>
              </a:rPr>
              <a:t>, в </a:t>
            </a:r>
            <a:r>
              <a:rPr lang="ru-RU" sz="1800" dirty="0" err="1">
                <a:effectLst/>
                <a:latin typeface="Bahnschrift Condensed" panose="020B0502040204020203" pitchFamily="34" charset="0"/>
              </a:rPr>
              <a:t>якій</a:t>
            </a:r>
            <a:r>
              <a:rPr lang="ru-RU" sz="1800" dirty="0">
                <a:effectLst/>
                <a:latin typeface="Bahnschrift Condensed" panose="020B0502040204020203" pitchFamily="34" charset="0"/>
              </a:rPr>
              <a:t> </a:t>
            </a:r>
            <a:r>
              <a:rPr lang="ru-RU" sz="1800" dirty="0" err="1">
                <a:effectLst/>
                <a:latin typeface="Bahnschrift Condensed" panose="020B0502040204020203" pitchFamily="34" charset="0"/>
              </a:rPr>
              <a:t>було</a:t>
            </a:r>
            <a:r>
              <a:rPr lang="ru-RU" sz="1800" dirty="0">
                <a:effectLst/>
                <a:latin typeface="Bahnschrift Condensed" panose="020B0502040204020203" pitchFamily="34" charset="0"/>
              </a:rPr>
              <a:t> представлено </a:t>
            </a:r>
            <a:r>
              <a:rPr lang="ru-RU" sz="1800" dirty="0" err="1">
                <a:effectLst/>
                <a:latin typeface="Bahnschrift Condensed" panose="020B0502040204020203" pitchFamily="34" charset="0"/>
              </a:rPr>
              <a:t>вісім</a:t>
            </a:r>
            <a:r>
              <a:rPr lang="ru-RU" sz="1800" dirty="0">
                <a:effectLst/>
                <a:latin typeface="Bahnschrift Condensed" panose="020B0502040204020203" pitchFamily="34" charset="0"/>
              </a:rPr>
              <a:t> </a:t>
            </a:r>
            <a:r>
              <a:rPr lang="ru-RU" sz="1800" dirty="0" err="1">
                <a:effectLst/>
                <a:latin typeface="Bahnschrift Condensed" panose="020B0502040204020203" pitchFamily="34" charset="0"/>
              </a:rPr>
              <a:t>цілей</a:t>
            </a:r>
            <a:endParaRPr lang="ru-RU" sz="1800" dirty="0"/>
          </a:p>
        </p:txBody>
      </p:sp>
      <p:sp>
        <p:nvSpPr>
          <p:cNvPr id="5" name="TextBox 4">
            <a:extLst>
              <a:ext uri="{FF2B5EF4-FFF2-40B4-BE49-F238E27FC236}">
                <a16:creationId xmlns:a16="http://schemas.microsoft.com/office/drawing/2014/main" id="{85A309D8-E101-4D9B-920A-F34A5B599805}"/>
              </a:ext>
            </a:extLst>
          </p:cNvPr>
          <p:cNvSpPr txBox="1"/>
          <p:nvPr/>
        </p:nvSpPr>
        <p:spPr>
          <a:xfrm>
            <a:off x="791432" y="4872966"/>
            <a:ext cx="4142481" cy="1107996"/>
          </a:xfrm>
          <a:prstGeom prst="rect">
            <a:avLst/>
          </a:prstGeom>
          <a:noFill/>
        </p:spPr>
        <p:txBody>
          <a:bodyPr wrap="none" rtlCol="0">
            <a:spAutoFit/>
          </a:bodyPr>
          <a:lstStyle/>
          <a:p>
            <a:r>
              <a:rPr lang="uk-UA" sz="2400" dirty="0">
                <a:effectLst/>
                <a:latin typeface="Bahnschrift Condensed" panose="020B0502040204020203" pitchFamily="34" charset="0"/>
                <a:ea typeface="Calibri" panose="020F0502020204030204" pitchFamily="34" charset="0"/>
              </a:rPr>
              <a:t>Засідання Генеральної Асамблеї ООН, </a:t>
            </a:r>
          </a:p>
          <a:p>
            <a:r>
              <a:rPr lang="uk-UA" sz="2400" dirty="0">
                <a:effectLst/>
                <a:latin typeface="Bahnschrift Condensed" panose="020B0502040204020203" pitchFamily="34" charset="0"/>
                <a:ea typeface="Calibri" panose="020F0502020204030204" pitchFamily="34" charset="0"/>
              </a:rPr>
              <a:t>2000 рік</a:t>
            </a:r>
          </a:p>
          <a:p>
            <a:endParaRPr lang="ru-RU" sz="1600" dirty="0"/>
          </a:p>
        </p:txBody>
      </p:sp>
    </p:spTree>
    <p:extLst>
      <p:ext uri="{BB962C8B-B14F-4D97-AF65-F5344CB8AC3E}">
        <p14:creationId xmlns:p14="http://schemas.microsoft.com/office/powerpoint/2010/main" val="20985509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9C771A-BB14-416C-88BE-B64E8C3619C4}"/>
              </a:ext>
            </a:extLst>
          </p:cNvPr>
          <p:cNvSpPr>
            <a:spLocks noGrp="1"/>
          </p:cNvSpPr>
          <p:nvPr>
            <p:ph idx="1"/>
          </p:nvPr>
        </p:nvSpPr>
        <p:spPr>
          <a:xfrm>
            <a:off x="113362" y="498839"/>
            <a:ext cx="7304475" cy="1605083"/>
          </a:xfrm>
        </p:spPr>
        <p:txBody>
          <a:bodyPr anchor="ctr">
            <a:noAutofit/>
          </a:bodyPr>
          <a:lstStyle/>
          <a:p>
            <a:pPr marL="0" indent="0" algn="l">
              <a:buNone/>
            </a:pPr>
            <a:r>
              <a:rPr lang="ru-RU" sz="1800" b="0" i="0" dirty="0">
                <a:effectLst/>
                <a:latin typeface="Bahnschrift Condensed" panose="020B0502040204020203" pitchFamily="34" charset="0"/>
              </a:rPr>
              <a:t>ООН </a:t>
            </a:r>
            <a:r>
              <a:rPr lang="ru-RU" sz="1800" b="0" i="0" dirty="0" err="1">
                <a:effectLst/>
                <a:latin typeface="Bahnschrift Condensed" panose="020B0502040204020203" pitchFamily="34" charset="0"/>
              </a:rPr>
              <a:t>Жінки</a:t>
            </a:r>
            <a:r>
              <a:rPr lang="ru-RU" sz="1800" b="0" i="0" dirty="0">
                <a:effectLst/>
                <a:latin typeface="Bahnschrift Condensed" panose="020B0502040204020203" pitchFamily="34" charset="0"/>
              </a:rPr>
              <a:t> є структурою </a:t>
            </a:r>
            <a:r>
              <a:rPr lang="ru-RU" sz="1800" b="0" i="0" dirty="0" err="1">
                <a:effectLst/>
                <a:latin typeface="Bahnschrift Condensed" panose="020B0502040204020203" pitchFamily="34" charset="0"/>
              </a:rPr>
              <a:t>Організації</a:t>
            </a:r>
            <a:r>
              <a:rPr lang="ru-RU" sz="1800" b="0" i="0" dirty="0">
                <a:effectLst/>
                <a:latin typeface="Bahnschrift Condensed" panose="020B0502040204020203" pitchFamily="34" charset="0"/>
              </a:rPr>
              <a:t> </a:t>
            </a:r>
            <a:r>
              <a:rPr lang="ru-RU" sz="1800" b="0" i="0" dirty="0" err="1">
                <a:effectLst/>
                <a:latin typeface="Bahnschrift Condensed" panose="020B0502040204020203" pitchFamily="34" charset="0"/>
              </a:rPr>
              <a:t>Об’єднаних</a:t>
            </a:r>
            <a:r>
              <a:rPr lang="ru-RU" sz="1800" b="0" i="0" dirty="0">
                <a:effectLst/>
                <a:latin typeface="Bahnschrift Condensed" panose="020B0502040204020203" pitchFamily="34" charset="0"/>
              </a:rPr>
              <a:t> </a:t>
            </a:r>
            <a:r>
              <a:rPr lang="ru-RU" sz="1800" b="0" i="0" dirty="0" err="1">
                <a:effectLst/>
                <a:latin typeface="Bahnschrift Condensed" panose="020B0502040204020203" pitchFamily="34" charset="0"/>
              </a:rPr>
              <a:t>Націй</a:t>
            </a:r>
            <a:r>
              <a:rPr lang="ru-RU" sz="1800" b="0" i="0" dirty="0">
                <a:effectLst/>
                <a:latin typeface="Bahnschrift Condensed" panose="020B0502040204020203" pitchFamily="34" charset="0"/>
              </a:rPr>
              <a:t>, яка </a:t>
            </a:r>
            <a:r>
              <a:rPr lang="ru-RU" sz="1800" b="0" i="0" dirty="0" err="1">
                <a:effectLst/>
                <a:latin typeface="Bahnschrift Condensed" panose="020B0502040204020203" pitchFamily="34" charset="0"/>
              </a:rPr>
              <a:t>зосереджує</a:t>
            </a:r>
            <a:r>
              <a:rPr lang="ru-RU" sz="1800" b="0" i="0" dirty="0">
                <a:effectLst/>
                <a:latin typeface="Bahnschrift Condensed" panose="020B0502040204020203" pitchFamily="34" charset="0"/>
              </a:rPr>
              <a:t> </a:t>
            </a:r>
            <a:r>
              <a:rPr lang="ru-RU" sz="1800" b="0" i="0" dirty="0" err="1">
                <a:effectLst/>
                <a:latin typeface="Bahnschrift Condensed" panose="020B0502040204020203" pitchFamily="34" charset="0"/>
              </a:rPr>
              <a:t>свої</a:t>
            </a:r>
            <a:r>
              <a:rPr lang="ru-RU" sz="1800" b="0" i="0" dirty="0">
                <a:effectLst/>
                <a:latin typeface="Bahnschrift Condensed" panose="020B0502040204020203" pitchFamily="34" charset="0"/>
              </a:rPr>
              <a:t> </a:t>
            </a:r>
            <a:r>
              <a:rPr lang="ru-RU" sz="1800" b="0" i="0" dirty="0" err="1">
                <a:effectLst/>
                <a:latin typeface="Bahnschrift Condensed" panose="020B0502040204020203" pitchFamily="34" charset="0"/>
              </a:rPr>
              <a:t>зусилля</a:t>
            </a:r>
            <a:r>
              <a:rPr lang="ru-RU" sz="1800" b="0" i="0" dirty="0">
                <a:effectLst/>
                <a:latin typeface="Bahnschrift Condensed" panose="020B0502040204020203" pitchFamily="34" charset="0"/>
              </a:rPr>
              <a:t> на </a:t>
            </a:r>
            <a:r>
              <a:rPr lang="ru-RU" sz="1800" b="0" i="0" dirty="0" err="1">
                <a:effectLst/>
                <a:latin typeface="Bahnschrift Condensed" panose="020B0502040204020203" pitchFamily="34" charset="0"/>
              </a:rPr>
              <a:t>досягненні</a:t>
            </a:r>
            <a:r>
              <a:rPr lang="ru-RU" sz="1800" b="0" i="0" dirty="0">
                <a:effectLst/>
                <a:latin typeface="Bahnschrift Condensed" panose="020B0502040204020203" pitchFamily="34" charset="0"/>
              </a:rPr>
              <a:t> </a:t>
            </a:r>
            <a:r>
              <a:rPr lang="ru-RU" sz="1800" b="0" i="0" dirty="0" err="1">
                <a:effectLst/>
                <a:latin typeface="Bahnschrift Condensed" panose="020B0502040204020203" pitchFamily="34" charset="0"/>
              </a:rPr>
              <a:t>ґендерної</a:t>
            </a:r>
            <a:r>
              <a:rPr lang="ru-RU" sz="1800" b="0" i="0" dirty="0">
                <a:effectLst/>
                <a:latin typeface="Bahnschrift Condensed" panose="020B0502040204020203" pitchFamily="34" charset="0"/>
              </a:rPr>
              <a:t> </a:t>
            </a:r>
            <a:r>
              <a:rPr lang="ru-RU" sz="1800" b="0" i="0" dirty="0" err="1">
                <a:effectLst/>
                <a:latin typeface="Bahnschrift Condensed" panose="020B0502040204020203" pitchFamily="34" charset="0"/>
              </a:rPr>
              <a:t>рівності</a:t>
            </a:r>
            <a:r>
              <a:rPr lang="ru-RU" sz="1800" b="0" i="0" dirty="0">
                <a:effectLst/>
                <a:latin typeface="Bahnschrift Condensed" panose="020B0502040204020203" pitchFamily="34" charset="0"/>
              </a:rPr>
              <a:t> та </a:t>
            </a:r>
            <a:r>
              <a:rPr lang="ru-RU" sz="1800" b="0" i="0" dirty="0" err="1">
                <a:effectLst/>
                <a:latin typeface="Bahnschrift Condensed" panose="020B0502040204020203" pitchFamily="34" charset="0"/>
              </a:rPr>
              <a:t>розширенні</a:t>
            </a:r>
            <a:r>
              <a:rPr lang="ru-RU" sz="1800" b="0" i="0" dirty="0">
                <a:effectLst/>
                <a:latin typeface="Bahnschrift Condensed" panose="020B0502040204020203" pitchFamily="34" charset="0"/>
              </a:rPr>
              <a:t> прав і </a:t>
            </a:r>
            <a:r>
              <a:rPr lang="ru-RU" sz="1800" b="0" i="0" dirty="0" err="1">
                <a:effectLst/>
                <a:latin typeface="Bahnschrift Condensed" panose="020B0502040204020203" pitchFamily="34" charset="0"/>
              </a:rPr>
              <a:t>можливостей</a:t>
            </a:r>
            <a:r>
              <a:rPr lang="ru-RU" sz="1800" b="0" i="0" dirty="0">
                <a:effectLst/>
                <a:latin typeface="Bahnschrift Condensed" panose="020B0502040204020203" pitchFamily="34" charset="0"/>
              </a:rPr>
              <a:t> </a:t>
            </a:r>
            <a:r>
              <a:rPr lang="ru-RU" sz="1800" b="0" i="0" dirty="0" err="1">
                <a:effectLst/>
                <a:latin typeface="Bahnschrift Condensed" panose="020B0502040204020203" pitchFamily="34" charset="0"/>
              </a:rPr>
              <a:t>жінок</a:t>
            </a:r>
            <a:r>
              <a:rPr lang="ru-RU" sz="1800" b="0" i="0" dirty="0">
                <a:effectLst/>
                <a:latin typeface="Bahnschrift Condensed" panose="020B0502040204020203" pitchFamily="34" charset="0"/>
              </a:rPr>
              <a:t>.</a:t>
            </a:r>
          </a:p>
          <a:p>
            <a:pPr marL="0" indent="0" algn="l">
              <a:buNone/>
            </a:pPr>
            <a:r>
              <a:rPr lang="ru-RU" sz="1800" b="0" i="0" dirty="0">
                <a:effectLst/>
                <a:latin typeface="Bahnschrift Condensed" panose="020B0502040204020203" pitchFamily="34" charset="0"/>
              </a:rPr>
              <a:t>Структура ООН </a:t>
            </a:r>
            <a:r>
              <a:rPr lang="ru-RU" sz="1800" b="0" i="0" dirty="0" err="1">
                <a:effectLst/>
                <a:latin typeface="Bahnschrift Condensed" panose="020B0502040204020203" pitchFamily="34" charset="0"/>
              </a:rPr>
              <a:t>Жінки</a:t>
            </a:r>
            <a:r>
              <a:rPr lang="ru-RU" sz="1800" b="0" i="0" dirty="0">
                <a:effectLst/>
                <a:latin typeface="Bahnschrift Condensed" panose="020B0502040204020203" pitchFamily="34" charset="0"/>
              </a:rPr>
              <a:t> </a:t>
            </a:r>
            <a:r>
              <a:rPr lang="ru-RU" sz="1800" b="0" i="0" dirty="0" err="1">
                <a:effectLst/>
                <a:latin typeface="Bahnschrift Condensed" panose="020B0502040204020203" pitchFamily="34" charset="0"/>
              </a:rPr>
              <a:t>надає</a:t>
            </a:r>
            <a:r>
              <a:rPr lang="ru-RU" sz="1800" b="0" i="0" dirty="0">
                <a:effectLst/>
                <a:latin typeface="Bahnschrift Condensed" panose="020B0502040204020203" pitchFamily="34" charset="0"/>
              </a:rPr>
              <a:t> </a:t>
            </a:r>
            <a:r>
              <a:rPr lang="ru-RU" sz="1800" b="0" i="0" dirty="0" err="1">
                <a:effectLst/>
                <a:latin typeface="Bahnschrift Condensed" panose="020B0502040204020203" pitchFamily="34" charset="0"/>
              </a:rPr>
              <a:t>підтримку</a:t>
            </a:r>
            <a:r>
              <a:rPr lang="ru-RU" sz="1800" b="0" i="0" dirty="0">
                <a:effectLst/>
                <a:latin typeface="Bahnschrift Condensed" panose="020B0502040204020203" pitchFamily="34" charset="0"/>
              </a:rPr>
              <a:t> державам-членам ООН у </a:t>
            </a:r>
            <a:r>
              <a:rPr lang="ru-RU" sz="1800" b="0" i="0" dirty="0" err="1">
                <a:effectLst/>
                <a:latin typeface="Bahnschrift Condensed" panose="020B0502040204020203" pitchFamily="34" charset="0"/>
              </a:rPr>
              <a:t>встановленні</a:t>
            </a:r>
            <a:r>
              <a:rPr lang="ru-RU" sz="1800" b="0" i="0" dirty="0">
                <a:effectLst/>
                <a:latin typeface="Bahnschrift Condensed" panose="020B0502040204020203" pitchFamily="34" charset="0"/>
              </a:rPr>
              <a:t> </a:t>
            </a:r>
            <a:r>
              <a:rPr lang="ru-RU" sz="1800" b="0" i="0" dirty="0" err="1">
                <a:effectLst/>
                <a:latin typeface="Bahnschrift Condensed" panose="020B0502040204020203" pitchFamily="34" charset="0"/>
              </a:rPr>
              <a:t>глобальних</a:t>
            </a:r>
            <a:r>
              <a:rPr lang="ru-RU" sz="1800" b="0" i="0" dirty="0">
                <a:effectLst/>
                <a:latin typeface="Bahnschrift Condensed" panose="020B0502040204020203" pitchFamily="34" charset="0"/>
              </a:rPr>
              <a:t> </a:t>
            </a:r>
            <a:r>
              <a:rPr lang="ru-RU" sz="1800" b="0" i="0" dirty="0" err="1">
                <a:effectLst/>
                <a:latin typeface="Bahnschrift Condensed" panose="020B0502040204020203" pitchFamily="34" charset="0"/>
              </a:rPr>
              <a:t>стандартів</a:t>
            </a:r>
            <a:r>
              <a:rPr lang="ru-RU" sz="1800" b="0" i="0" dirty="0">
                <a:effectLst/>
                <a:latin typeface="Bahnschrift Condensed" panose="020B0502040204020203" pitchFamily="34" charset="0"/>
              </a:rPr>
              <a:t> для </a:t>
            </a:r>
            <a:r>
              <a:rPr lang="ru-RU" sz="1800" b="0" i="0" dirty="0" err="1">
                <a:effectLst/>
                <a:latin typeface="Bahnschrift Condensed" panose="020B0502040204020203" pitchFamily="34" charset="0"/>
              </a:rPr>
              <a:t>досягнення</a:t>
            </a:r>
            <a:r>
              <a:rPr lang="ru-RU" sz="1800" b="0" i="0" dirty="0">
                <a:effectLst/>
                <a:latin typeface="Bahnschrift Condensed" panose="020B0502040204020203" pitchFamily="34" charset="0"/>
              </a:rPr>
              <a:t> </a:t>
            </a:r>
            <a:r>
              <a:rPr lang="ru-RU" sz="1800" b="0" i="0" dirty="0" err="1">
                <a:effectLst/>
                <a:latin typeface="Bahnschrift Condensed" panose="020B0502040204020203" pitchFamily="34" charset="0"/>
              </a:rPr>
              <a:t>ґендерної</a:t>
            </a:r>
            <a:r>
              <a:rPr lang="ru-RU" sz="1800" b="0" i="0" dirty="0">
                <a:effectLst/>
                <a:latin typeface="Bahnschrift Condensed" panose="020B0502040204020203" pitchFamily="34" charset="0"/>
              </a:rPr>
              <a:t> </a:t>
            </a:r>
            <a:r>
              <a:rPr lang="ru-RU" sz="1800" b="0" i="0" dirty="0" err="1">
                <a:effectLst/>
                <a:latin typeface="Bahnschrift Condensed" panose="020B0502040204020203" pitchFamily="34" charset="0"/>
              </a:rPr>
              <a:t>рівності</a:t>
            </a:r>
            <a:r>
              <a:rPr lang="ru-RU" sz="1800" b="0" i="0" dirty="0">
                <a:effectLst/>
                <a:latin typeface="Bahnschrift Condensed" panose="020B0502040204020203" pitchFamily="34" charset="0"/>
              </a:rPr>
              <a:t> та </a:t>
            </a:r>
            <a:r>
              <a:rPr lang="ru-RU" sz="1800" b="0" i="0" dirty="0" err="1">
                <a:effectLst/>
                <a:latin typeface="Bahnschrift Condensed" panose="020B0502040204020203" pitchFamily="34" charset="0"/>
              </a:rPr>
              <a:t>працює</a:t>
            </a:r>
            <a:r>
              <a:rPr lang="ru-RU" sz="1800" b="0" i="0" dirty="0">
                <a:effectLst/>
                <a:latin typeface="Bahnschrift Condensed" panose="020B0502040204020203" pitchFamily="34" charset="0"/>
              </a:rPr>
              <a:t> разом з </a:t>
            </a:r>
            <a:r>
              <a:rPr lang="ru-RU" sz="1800" b="0" i="0" dirty="0" err="1">
                <a:effectLst/>
                <a:latin typeface="Bahnschrift Condensed" panose="020B0502040204020203" pitchFamily="34" charset="0"/>
              </a:rPr>
              <a:t>державними</a:t>
            </a:r>
            <a:r>
              <a:rPr lang="ru-RU" sz="1800" b="0" i="0" dirty="0">
                <a:effectLst/>
                <a:latin typeface="Bahnschrift Condensed" panose="020B0502040204020203" pitchFamily="34" charset="0"/>
              </a:rPr>
              <a:t> органами та </a:t>
            </a:r>
            <a:r>
              <a:rPr lang="ru-RU" sz="1800" b="0" i="0" dirty="0" err="1">
                <a:effectLst/>
                <a:latin typeface="Bahnschrift Condensed" panose="020B0502040204020203" pitchFamily="34" charset="0"/>
              </a:rPr>
              <a:t>громадянським</a:t>
            </a:r>
            <a:r>
              <a:rPr lang="ru-RU" sz="1800" b="0" i="0" dirty="0">
                <a:effectLst/>
                <a:latin typeface="Bahnschrift Condensed" panose="020B0502040204020203" pitchFamily="34" charset="0"/>
              </a:rPr>
              <a:t> </a:t>
            </a:r>
            <a:r>
              <a:rPr lang="ru-RU" sz="1800" b="0" i="0" dirty="0" err="1">
                <a:effectLst/>
                <a:latin typeface="Bahnschrift Condensed" panose="020B0502040204020203" pitchFamily="34" charset="0"/>
              </a:rPr>
              <a:t>суспільством</a:t>
            </a:r>
            <a:r>
              <a:rPr lang="ru-RU" sz="1800" b="0" i="0" dirty="0">
                <a:effectLst/>
                <a:latin typeface="Bahnschrift Condensed" panose="020B0502040204020203" pitchFamily="34" charset="0"/>
              </a:rPr>
              <a:t> над </a:t>
            </a:r>
            <a:r>
              <a:rPr lang="ru-RU" sz="1800" b="0" i="0" dirty="0" err="1">
                <a:effectLst/>
                <a:latin typeface="Bahnschrift Condensed" panose="020B0502040204020203" pitchFamily="34" charset="0"/>
              </a:rPr>
              <a:t>розробкою</a:t>
            </a:r>
            <a:r>
              <a:rPr lang="ru-RU" sz="1800" b="0" i="0" dirty="0">
                <a:effectLst/>
                <a:latin typeface="Bahnschrift Condensed" panose="020B0502040204020203" pitchFamily="34" charset="0"/>
              </a:rPr>
              <a:t> </a:t>
            </a:r>
            <a:r>
              <a:rPr lang="ru-RU" sz="1800" b="0" i="0" dirty="0" err="1">
                <a:effectLst/>
                <a:latin typeface="Bahnschrift Condensed" panose="020B0502040204020203" pitchFamily="34" charset="0"/>
              </a:rPr>
              <a:t>законів</a:t>
            </a:r>
            <a:r>
              <a:rPr lang="ru-RU" sz="1800" b="0" i="0" dirty="0">
                <a:effectLst/>
                <a:latin typeface="Bahnschrift Condensed" panose="020B0502040204020203" pitchFamily="34" charset="0"/>
              </a:rPr>
              <a:t>, </a:t>
            </a:r>
            <a:r>
              <a:rPr lang="ru-RU" sz="1800" b="0" i="0" dirty="0" err="1">
                <a:effectLst/>
                <a:latin typeface="Bahnschrift Condensed" panose="020B0502040204020203" pitchFamily="34" charset="0"/>
              </a:rPr>
              <a:t>стратегій</a:t>
            </a:r>
            <a:r>
              <a:rPr lang="ru-RU" sz="1800" b="0" i="0" dirty="0">
                <a:effectLst/>
                <a:latin typeface="Bahnschrift Condensed" panose="020B0502040204020203" pitchFamily="34" charset="0"/>
              </a:rPr>
              <a:t>, </a:t>
            </a:r>
            <a:r>
              <a:rPr lang="ru-RU" sz="1800" b="0" i="0" dirty="0" err="1">
                <a:effectLst/>
                <a:latin typeface="Bahnschrift Condensed" panose="020B0502040204020203" pitchFamily="34" charset="0"/>
              </a:rPr>
              <a:t>програм</a:t>
            </a:r>
            <a:r>
              <a:rPr lang="ru-RU" sz="1800" b="0" i="0" dirty="0">
                <a:effectLst/>
                <a:latin typeface="Bahnschrift Condensed" panose="020B0502040204020203" pitchFamily="34" charset="0"/>
              </a:rPr>
              <a:t> та </a:t>
            </a:r>
            <a:r>
              <a:rPr lang="ru-RU" sz="1800" b="0" i="0" dirty="0" err="1">
                <a:effectLst/>
                <a:latin typeface="Bahnschrift Condensed" panose="020B0502040204020203" pitchFamily="34" charset="0"/>
              </a:rPr>
              <a:t>послуг</a:t>
            </a:r>
            <a:r>
              <a:rPr lang="ru-RU" sz="1800" b="0" i="0" dirty="0">
                <a:effectLst/>
                <a:latin typeface="Bahnschrift Condensed" panose="020B0502040204020203" pitchFamily="34" charset="0"/>
              </a:rPr>
              <a:t> для </a:t>
            </a:r>
            <a:r>
              <a:rPr lang="ru-RU" sz="1800" b="0" i="0" dirty="0" err="1">
                <a:effectLst/>
                <a:latin typeface="Bahnschrift Condensed" panose="020B0502040204020203" pitchFamily="34" charset="0"/>
              </a:rPr>
              <a:t>дотримання</a:t>
            </a:r>
            <a:r>
              <a:rPr lang="ru-RU" sz="1800" b="0" i="0" dirty="0">
                <a:effectLst/>
                <a:latin typeface="Bahnschrift Condensed" panose="020B0502040204020203" pitchFamily="34" charset="0"/>
              </a:rPr>
              <a:t> </a:t>
            </a:r>
            <a:r>
              <a:rPr lang="ru-RU" sz="1800" b="0" i="0" dirty="0" err="1">
                <a:effectLst/>
                <a:latin typeface="Bahnschrift Condensed" panose="020B0502040204020203" pitchFamily="34" charset="0"/>
              </a:rPr>
              <a:t>цих</a:t>
            </a:r>
            <a:r>
              <a:rPr lang="ru-RU" sz="1800" b="0" i="0" dirty="0">
                <a:effectLst/>
                <a:latin typeface="Bahnschrift Condensed" panose="020B0502040204020203" pitchFamily="34" charset="0"/>
              </a:rPr>
              <a:t> </a:t>
            </a:r>
            <a:r>
              <a:rPr lang="ru-RU" sz="1800" b="0" i="0" dirty="0" err="1">
                <a:effectLst/>
                <a:latin typeface="Bahnschrift Condensed" panose="020B0502040204020203" pitchFamily="34" charset="0"/>
              </a:rPr>
              <a:t>стандартів</a:t>
            </a:r>
            <a:r>
              <a:rPr lang="ru-RU" sz="1800" b="0" i="0" dirty="0">
                <a:effectLst/>
                <a:latin typeface="Bahnschrift Condensed" panose="020B0502040204020203" pitchFamily="34" charset="0"/>
              </a:rPr>
              <a:t>. </a:t>
            </a:r>
            <a:r>
              <a:rPr lang="ru-RU" sz="1800" b="0" i="0" dirty="0" err="1">
                <a:effectLst/>
                <a:latin typeface="Bahnschrift Condensed" panose="020B0502040204020203" pitchFamily="34" charset="0"/>
              </a:rPr>
              <a:t>Офіси</a:t>
            </a:r>
            <a:r>
              <a:rPr lang="ru-RU" sz="1800" b="0" i="0" dirty="0">
                <a:effectLst/>
                <a:latin typeface="Bahnschrift Condensed" panose="020B0502040204020203" pitchFamily="34" charset="0"/>
              </a:rPr>
              <a:t> </a:t>
            </a:r>
            <a:r>
              <a:rPr lang="ru-RU" sz="1800" b="0" i="0" dirty="0" err="1">
                <a:effectLst/>
                <a:latin typeface="Bahnschrift Condensed" panose="020B0502040204020203" pitchFamily="34" charset="0"/>
              </a:rPr>
              <a:t>структури</a:t>
            </a:r>
            <a:r>
              <a:rPr lang="ru-RU" sz="1800" b="0" i="0" dirty="0">
                <a:effectLst/>
                <a:latin typeface="Bahnschrift Condensed" panose="020B0502040204020203" pitchFamily="34" charset="0"/>
              </a:rPr>
              <a:t> ООН </a:t>
            </a:r>
            <a:r>
              <a:rPr lang="ru-RU" sz="1800" b="0" i="0" dirty="0" err="1">
                <a:effectLst/>
                <a:latin typeface="Bahnschrift Condensed" panose="020B0502040204020203" pitchFamily="34" charset="0"/>
              </a:rPr>
              <a:t>Жінки</a:t>
            </a:r>
            <a:r>
              <a:rPr lang="ru-RU" sz="1800" b="0" i="0" dirty="0">
                <a:effectLst/>
                <a:latin typeface="Bahnschrift Condensed" panose="020B0502040204020203" pitchFamily="34" charset="0"/>
              </a:rPr>
              <a:t> на </a:t>
            </a:r>
            <a:r>
              <a:rPr lang="ru-RU" sz="1800" b="0" i="0" dirty="0" err="1">
                <a:effectLst/>
                <a:latin typeface="Bahnschrift Condensed" panose="020B0502040204020203" pitchFamily="34" charset="0"/>
              </a:rPr>
              <a:t>рівні</a:t>
            </a:r>
            <a:r>
              <a:rPr lang="ru-RU" sz="1800" b="0" i="0" dirty="0">
                <a:effectLst/>
                <a:latin typeface="Bahnschrift Condensed" panose="020B0502040204020203" pitchFamily="34" charset="0"/>
              </a:rPr>
              <a:t> </a:t>
            </a:r>
            <a:r>
              <a:rPr lang="ru-RU" sz="1800" b="0" i="0" dirty="0" err="1">
                <a:effectLst/>
                <a:latin typeface="Bahnschrift Condensed" panose="020B0502040204020203" pitchFamily="34" charset="0"/>
              </a:rPr>
              <a:t>країн</a:t>
            </a:r>
            <a:r>
              <a:rPr lang="ru-RU" sz="1800" b="0" i="0" dirty="0">
                <a:effectLst/>
                <a:latin typeface="Bahnschrift Condensed" panose="020B0502040204020203" pitchFamily="34" charset="0"/>
              </a:rPr>
              <a:t> активно </a:t>
            </a:r>
            <a:r>
              <a:rPr lang="ru-RU" sz="1800" b="0" i="0" dirty="0" err="1">
                <a:effectLst/>
                <a:latin typeface="Bahnschrift Condensed" panose="020B0502040204020203" pitchFamily="34" charset="0"/>
              </a:rPr>
              <a:t>працюють</a:t>
            </a:r>
            <a:r>
              <a:rPr lang="ru-RU" sz="1800" b="0" i="0" dirty="0">
                <a:effectLst/>
                <a:latin typeface="Bahnschrift Condensed" panose="020B0502040204020203" pitchFamily="34" charset="0"/>
              </a:rPr>
              <a:t> в </a:t>
            </a:r>
            <a:r>
              <a:rPr lang="ru-RU" sz="1800" b="0" i="0" dirty="0" err="1">
                <a:effectLst/>
                <a:latin typeface="Bahnschrift Condensed" panose="020B0502040204020203" pitchFamily="34" charset="0"/>
              </a:rPr>
              <a:t>усіх</a:t>
            </a:r>
            <a:r>
              <a:rPr lang="ru-RU" sz="1800" b="0" i="0" dirty="0">
                <a:effectLst/>
                <a:latin typeface="Bahnschrift Condensed" panose="020B0502040204020203" pitchFamily="34" charset="0"/>
              </a:rPr>
              <a:t> </a:t>
            </a:r>
            <a:r>
              <a:rPr lang="ru-RU" sz="1800" b="0" i="0" dirty="0" err="1">
                <a:effectLst/>
                <a:latin typeface="Bahnschrift Condensed" panose="020B0502040204020203" pitchFamily="34" charset="0"/>
              </a:rPr>
              <a:t>регіонах</a:t>
            </a:r>
            <a:r>
              <a:rPr lang="ru-RU" sz="1800" b="0" i="0" dirty="0">
                <a:effectLst/>
                <a:latin typeface="Bahnschrift Condensed" panose="020B0502040204020203" pitchFamily="34" charset="0"/>
              </a:rPr>
              <a:t> </a:t>
            </a:r>
            <a:r>
              <a:rPr lang="ru-RU" sz="1800" b="0" i="0" dirty="0" err="1">
                <a:effectLst/>
                <a:latin typeface="Bahnschrift Condensed" panose="020B0502040204020203" pitchFamily="34" charset="0"/>
              </a:rPr>
              <a:t>світу</a:t>
            </a:r>
            <a:r>
              <a:rPr lang="ru-RU" sz="1800" b="0" i="0" dirty="0">
                <a:effectLst/>
                <a:latin typeface="Bahnschrift Condensed" panose="020B0502040204020203" pitchFamily="34" charset="0"/>
              </a:rPr>
              <a:t>, </a:t>
            </a:r>
            <a:r>
              <a:rPr lang="ru-RU" sz="1800" b="0" i="0" dirty="0" err="1">
                <a:effectLst/>
                <a:latin typeface="Bahnschrift Condensed" panose="020B0502040204020203" pitchFamily="34" charset="0"/>
              </a:rPr>
              <a:t>спрямовуючи</a:t>
            </a:r>
            <a:r>
              <a:rPr lang="ru-RU" sz="1800" b="0" i="0" dirty="0">
                <a:effectLst/>
                <a:latin typeface="Bahnschrift Condensed" panose="020B0502040204020203" pitchFamily="34" charset="0"/>
              </a:rPr>
              <a:t> </a:t>
            </a:r>
            <a:r>
              <a:rPr lang="ru-RU" sz="1800" b="0" i="0" dirty="0" err="1">
                <a:effectLst/>
                <a:latin typeface="Bahnschrift Condensed" panose="020B0502040204020203" pitchFamily="34" charset="0"/>
              </a:rPr>
              <a:t>конкретні</a:t>
            </a:r>
            <a:r>
              <a:rPr lang="ru-RU" sz="1800" b="0" i="0" dirty="0">
                <a:effectLst/>
                <a:latin typeface="Bahnschrift Condensed" panose="020B0502040204020203" pitchFamily="34" charset="0"/>
              </a:rPr>
              <a:t> </a:t>
            </a:r>
            <a:r>
              <a:rPr lang="ru-RU" sz="1800" b="0" i="0" dirty="0" err="1">
                <a:effectLst/>
                <a:latin typeface="Bahnschrift Condensed" panose="020B0502040204020203" pitchFamily="34" charset="0"/>
              </a:rPr>
              <a:t>дії</a:t>
            </a:r>
            <a:r>
              <a:rPr lang="ru-RU" sz="1800" b="0" i="0" dirty="0">
                <a:effectLst/>
                <a:latin typeface="Bahnschrift Condensed" panose="020B0502040204020203" pitchFamily="34" charset="0"/>
              </a:rPr>
              <a:t> на </a:t>
            </a:r>
            <a:r>
              <a:rPr lang="ru-RU" sz="1800" b="0" i="0" dirty="0" err="1">
                <a:effectLst/>
                <a:latin typeface="Bahnschrift Condensed" panose="020B0502040204020203" pitchFamily="34" charset="0"/>
              </a:rPr>
              <a:t>допомогу</a:t>
            </a:r>
            <a:r>
              <a:rPr lang="ru-RU" sz="1800" b="0" i="0" dirty="0">
                <a:effectLst/>
                <a:latin typeface="Bahnschrift Condensed" panose="020B0502040204020203" pitchFamily="34" charset="0"/>
              </a:rPr>
              <a:t> </a:t>
            </a:r>
            <a:r>
              <a:rPr lang="ru-RU" sz="1800" b="0" i="0" dirty="0" err="1">
                <a:effectLst/>
                <a:latin typeface="Bahnschrift Condensed" panose="020B0502040204020203" pitchFamily="34" charset="0"/>
              </a:rPr>
              <a:t>жінкам</a:t>
            </a:r>
            <a:r>
              <a:rPr lang="ru-RU" sz="1800" b="0" i="0" dirty="0">
                <a:effectLst/>
                <a:latin typeface="Bahnschrift Condensed" panose="020B0502040204020203" pitchFamily="34" charset="0"/>
              </a:rPr>
              <a:t> у </a:t>
            </a:r>
            <a:r>
              <a:rPr lang="ru-RU" sz="1800" b="0" i="0" dirty="0" err="1">
                <a:effectLst/>
                <a:latin typeface="Bahnschrift Condensed" panose="020B0502040204020203" pitchFamily="34" charset="0"/>
              </a:rPr>
              <a:t>відстоюванні</a:t>
            </a:r>
            <a:r>
              <a:rPr lang="ru-RU" sz="1800" b="0" i="0" dirty="0">
                <a:effectLst/>
                <a:latin typeface="Bahnschrift Condensed" panose="020B0502040204020203" pitchFamily="34" charset="0"/>
              </a:rPr>
              <a:t> </a:t>
            </a:r>
            <a:r>
              <a:rPr lang="ru-RU" sz="1800" b="0" i="0" dirty="0" err="1">
                <a:effectLst/>
                <a:latin typeface="Bahnschrift Condensed" panose="020B0502040204020203" pitchFamily="34" charset="0"/>
              </a:rPr>
              <a:t>своїх</a:t>
            </a:r>
            <a:r>
              <a:rPr lang="ru-RU" sz="1800" b="0" i="0" dirty="0">
                <a:effectLst/>
                <a:latin typeface="Bahnschrift Condensed" panose="020B0502040204020203" pitchFamily="34" charset="0"/>
              </a:rPr>
              <a:t> прав та </a:t>
            </a:r>
            <a:r>
              <a:rPr lang="ru-RU" sz="1800" b="0" i="0" dirty="0" err="1">
                <a:effectLst/>
                <a:latin typeface="Bahnschrift Condensed" panose="020B0502040204020203" pitchFamily="34" charset="0"/>
              </a:rPr>
              <a:t>розширенні</a:t>
            </a:r>
            <a:r>
              <a:rPr lang="ru-RU" sz="1800" b="0" i="0" dirty="0">
                <a:effectLst/>
                <a:latin typeface="Bahnschrift Condensed" panose="020B0502040204020203" pitchFamily="34" charset="0"/>
              </a:rPr>
              <a:t> </a:t>
            </a:r>
            <a:r>
              <a:rPr lang="ru-RU" sz="1800" b="0" i="0" dirty="0" err="1">
                <a:effectLst/>
                <a:latin typeface="Bahnschrift Condensed" panose="020B0502040204020203" pitchFamily="34" charset="0"/>
              </a:rPr>
              <a:t>своїх</a:t>
            </a:r>
            <a:r>
              <a:rPr lang="ru-RU" sz="1800" b="0" i="0" dirty="0">
                <a:effectLst/>
                <a:latin typeface="Bahnschrift Condensed" panose="020B0502040204020203" pitchFamily="34" charset="0"/>
              </a:rPr>
              <a:t> </a:t>
            </a:r>
            <a:r>
              <a:rPr lang="ru-RU" sz="1800" b="0" i="0" dirty="0" err="1">
                <a:effectLst/>
                <a:latin typeface="Bahnschrift Condensed" panose="020B0502040204020203" pitchFamily="34" charset="0"/>
              </a:rPr>
              <a:t>можливостей</a:t>
            </a:r>
            <a:r>
              <a:rPr lang="ru-RU" sz="1800" b="0" i="0" dirty="0">
                <a:effectLst/>
                <a:latin typeface="Bahnschrift Condensed" panose="020B0502040204020203" pitchFamily="34" charset="0"/>
              </a:rPr>
              <a:t>.</a:t>
            </a:r>
          </a:p>
          <a:p>
            <a:pPr marL="0" indent="0">
              <a:buNone/>
            </a:pPr>
            <a:endParaRPr lang="ru-RU" sz="2000" dirty="0">
              <a:latin typeface="Bahnschrift Condensed" panose="020B0502040204020203" pitchFamily="34" charset="0"/>
            </a:endParaRPr>
          </a:p>
        </p:txBody>
      </p:sp>
      <p:sp>
        <p:nvSpPr>
          <p:cNvPr id="75" name="Rectangle 74">
            <a:extLst>
              <a:ext uri="{FF2B5EF4-FFF2-40B4-BE49-F238E27FC236}">
                <a16:creationId xmlns:a16="http://schemas.microsoft.com/office/drawing/2014/main" id="{5AAE9118-0436-4488-AC4A-C14DF6A7B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2211010"/>
            <a:ext cx="12192002" cy="464699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ounded Rectangle 26">
            <a:extLst>
              <a:ext uri="{FF2B5EF4-FFF2-40B4-BE49-F238E27FC236}">
                <a16:creationId xmlns:a16="http://schemas.microsoft.com/office/drawing/2014/main" id="{1B10F861-B8F1-49C7-BD58-EAB20CEE7F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Як Україна досягає Цілей Сталого Розвитку і де криються проблеми - портал  новин LB.ua">
            <a:extLst>
              <a:ext uri="{FF2B5EF4-FFF2-40B4-BE49-F238E27FC236}">
                <a16:creationId xmlns:a16="http://schemas.microsoft.com/office/drawing/2014/main" id="{1B6966E9-6493-426B-B8FC-319724DABC3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01959" y="2742397"/>
            <a:ext cx="4652777" cy="3291840"/>
          </a:xfrm>
          <a:prstGeom prst="rect">
            <a:avLst/>
          </a:prstGeom>
          <a:noFill/>
          <a:extLst>
            <a:ext uri="{909E8E84-426E-40DD-AFC4-6F175D3DCCD1}">
              <a14:hiddenFill xmlns:a14="http://schemas.microsoft.com/office/drawing/2010/main">
                <a:solidFill>
                  <a:srgbClr val="FFFFFF"/>
                </a:solidFill>
              </a14:hiddenFill>
            </a:ext>
          </a:extLst>
        </p:spPr>
      </p:pic>
      <p:sp>
        <p:nvSpPr>
          <p:cNvPr id="79" name="Rounded Rectangle 16">
            <a:extLst>
              <a:ext uri="{FF2B5EF4-FFF2-40B4-BE49-F238E27FC236}">
                <a16:creationId xmlns:a16="http://schemas.microsoft.com/office/drawing/2014/main" id="{61F6E425-22AB-4DA2-8FAC-58ADB58EF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4749"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ООН-женщины — Википедия">
            <a:extLst>
              <a:ext uri="{FF2B5EF4-FFF2-40B4-BE49-F238E27FC236}">
                <a16:creationId xmlns:a16="http://schemas.microsoft.com/office/drawing/2014/main" id="{EE3416ED-4586-4A9E-8EF7-C23043FC3B8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76484" y="3182041"/>
            <a:ext cx="4974336" cy="24125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BD45BB4-10B6-4977-AA1D-0404ED4F58ED}"/>
              </a:ext>
            </a:extLst>
          </p:cNvPr>
          <p:cNvPicPr>
            <a:picLocks noChangeAspect="1"/>
          </p:cNvPicPr>
          <p:nvPr/>
        </p:nvPicPr>
        <p:blipFill rotWithShape="1">
          <a:blip r:embed="rId4"/>
          <a:srcRect l="22041" t="14695" r="23698" b="29705"/>
          <a:stretch/>
        </p:blipFill>
        <p:spPr>
          <a:xfrm>
            <a:off x="7737232" y="0"/>
            <a:ext cx="4131086" cy="2211010"/>
          </a:xfrm>
          <a:prstGeom prst="rect">
            <a:avLst/>
          </a:prstGeom>
        </p:spPr>
      </p:pic>
    </p:spTree>
    <p:extLst>
      <p:ext uri="{BB962C8B-B14F-4D97-AF65-F5344CB8AC3E}">
        <p14:creationId xmlns:p14="http://schemas.microsoft.com/office/powerpoint/2010/main" val="2530214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550F5B9-399F-4FAD-AE6C-ED65F9A43A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C062E60F-5CD4-4268-8359-807663468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288350"/>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686530D-2DC2-4967-A5B1-5895F930DCF9}"/>
              </a:ext>
            </a:extLst>
          </p:cNvPr>
          <p:cNvSpPr>
            <a:spLocks noGrp="1"/>
          </p:cNvSpPr>
          <p:nvPr>
            <p:ph type="title"/>
          </p:nvPr>
        </p:nvSpPr>
        <p:spPr>
          <a:xfrm>
            <a:off x="841248" y="510047"/>
            <a:ext cx="3300984" cy="1645920"/>
          </a:xfrm>
        </p:spPr>
        <p:txBody>
          <a:bodyPr>
            <a:normAutofit/>
          </a:bodyPr>
          <a:lstStyle/>
          <a:p>
            <a:r>
              <a:rPr lang="uk-UA" sz="2800">
                <a:latin typeface="Bahnschrift Condensed" panose="020B0502040204020203" pitchFamily="34" charset="0"/>
              </a:rPr>
              <a:t>ПОЛІТИКА ЄС У СФЕРІ ЗАБЕЗПЕЧЕННЯ ГЕНДЕРНОЇ РІВНОСТІ</a:t>
            </a:r>
            <a:endParaRPr lang="ru-RU" sz="2800">
              <a:latin typeface="Bahnschrift Condensed" panose="020B0502040204020203" pitchFamily="34" charset="0"/>
            </a:endParaRPr>
          </a:p>
        </p:txBody>
      </p:sp>
      <p:sp>
        <p:nvSpPr>
          <p:cNvPr id="18" name="Rectangle 17">
            <a:extLst>
              <a:ext uri="{FF2B5EF4-FFF2-40B4-BE49-F238E27FC236}">
                <a16:creationId xmlns:a16="http://schemas.microsoft.com/office/drawing/2014/main" id="{BB341EC3-1810-4D33-BA3F-E2D0AA0EC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980964"/>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0127CDE-2B99-47A8-BB3C-7D17519105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10864" y="1323863"/>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2E9BA51-6130-4701-89BE-5CEDCA25C80F}"/>
              </a:ext>
            </a:extLst>
          </p:cNvPr>
          <p:cNvSpPr>
            <a:spLocks noGrp="1"/>
          </p:cNvSpPr>
          <p:nvPr>
            <p:ph idx="1"/>
          </p:nvPr>
        </p:nvSpPr>
        <p:spPr>
          <a:xfrm>
            <a:off x="3743565" y="3190901"/>
            <a:ext cx="7727249" cy="3654750"/>
          </a:xfrm>
        </p:spPr>
        <p:txBody>
          <a:bodyPr anchor="ctr">
            <a:normAutofit/>
          </a:bodyPr>
          <a:lstStyle/>
          <a:p>
            <a:r>
              <a:rPr lang="ru-RU" sz="1600" strike="noStrike" dirty="0" err="1">
                <a:effectLst/>
                <a:latin typeface="Bahnschrift Condensed" panose="020B0502040204020203" pitchFamily="34" charset="0"/>
              </a:rPr>
              <a:t>Рівність</a:t>
            </a:r>
            <a:r>
              <a:rPr lang="ru-RU" sz="1600" strike="noStrike" dirty="0">
                <a:effectLst/>
                <a:latin typeface="Bahnschrift Condensed" panose="020B0502040204020203" pitchFamily="34" charset="0"/>
              </a:rPr>
              <a:t> </a:t>
            </a:r>
            <a:r>
              <a:rPr lang="ru-RU" sz="1600" strike="noStrike" dirty="0" err="1">
                <a:effectLst/>
                <a:latin typeface="Bahnschrift Condensed" panose="020B0502040204020203" pitchFamily="34" charset="0"/>
              </a:rPr>
              <a:t>жінок</a:t>
            </a:r>
            <a:r>
              <a:rPr lang="ru-RU" sz="1600" strike="noStrike" dirty="0">
                <a:effectLst/>
                <a:latin typeface="Bahnschrift Condensed" panose="020B0502040204020203" pitchFamily="34" charset="0"/>
              </a:rPr>
              <a:t> і </a:t>
            </a:r>
            <a:r>
              <a:rPr lang="ru-RU" sz="1600" strike="noStrike" dirty="0" err="1">
                <a:effectLst/>
                <a:latin typeface="Bahnschrift Condensed" panose="020B0502040204020203" pitchFamily="34" charset="0"/>
              </a:rPr>
              <a:t>чоловіків</a:t>
            </a:r>
            <a:r>
              <a:rPr lang="ru-RU" sz="1600" strike="noStrike" dirty="0">
                <a:effectLst/>
                <a:latin typeface="Bahnschrift Condensed" panose="020B0502040204020203" pitchFamily="34" charset="0"/>
              </a:rPr>
              <a:t> є </a:t>
            </a:r>
            <a:r>
              <a:rPr lang="ru-RU" sz="1600" strike="noStrike" dirty="0" err="1">
                <a:effectLst/>
                <a:latin typeface="Bahnschrift Condensed" panose="020B0502040204020203" pitchFamily="34" charset="0"/>
              </a:rPr>
              <a:t>однією</a:t>
            </a:r>
            <a:r>
              <a:rPr lang="ru-RU" sz="1600" strike="noStrike" dirty="0">
                <a:effectLst/>
                <a:latin typeface="Bahnschrift Condensed" panose="020B0502040204020203" pitchFamily="34" charset="0"/>
              </a:rPr>
              <a:t> з </a:t>
            </a:r>
            <a:r>
              <a:rPr lang="ru-RU" sz="1600" strike="noStrike" dirty="0" err="1">
                <a:effectLst/>
                <a:latin typeface="Bahnschrift Condensed" panose="020B0502040204020203" pitchFamily="34" charset="0"/>
              </a:rPr>
              <a:t>основоположних</a:t>
            </a:r>
            <a:r>
              <a:rPr lang="ru-RU" sz="1600" strike="noStrike" dirty="0">
                <a:effectLst/>
                <a:latin typeface="Bahnschrift Condensed" panose="020B0502040204020203" pitchFamily="34" charset="0"/>
              </a:rPr>
              <a:t> </a:t>
            </a:r>
            <a:r>
              <a:rPr lang="ru-RU" sz="1600" strike="noStrike" dirty="0" err="1">
                <a:effectLst/>
                <a:latin typeface="Bahnschrift Condensed" panose="020B0502040204020203" pitchFamily="34" charset="0"/>
              </a:rPr>
              <a:t>цінностей</a:t>
            </a:r>
            <a:r>
              <a:rPr lang="ru-RU" sz="1600" strike="noStrike" dirty="0">
                <a:effectLst/>
                <a:latin typeface="Bahnschrift Condensed" panose="020B0502040204020203" pitchFamily="34" charset="0"/>
              </a:rPr>
              <a:t> </a:t>
            </a:r>
            <a:r>
              <a:rPr lang="ru-RU" sz="1600" strike="noStrike" dirty="0" err="1">
                <a:effectLst/>
                <a:latin typeface="Bahnschrift Condensed" panose="020B0502040204020203" pitchFamily="34" charset="0"/>
              </a:rPr>
              <a:t>Європейського</a:t>
            </a:r>
            <a:r>
              <a:rPr lang="ru-RU" sz="1600" strike="noStrike" dirty="0">
                <a:effectLst/>
                <a:latin typeface="Bahnschrift Condensed" panose="020B0502040204020203" pitchFamily="34" charset="0"/>
              </a:rPr>
              <a:t> Союзу. </a:t>
            </a:r>
            <a:r>
              <a:rPr lang="ru-RU" sz="1600" strike="noStrike" dirty="0" err="1">
                <a:effectLst/>
                <a:latin typeface="Bahnschrift Condensed" panose="020B0502040204020203" pitchFamily="34" charset="0"/>
              </a:rPr>
              <a:t>Це</a:t>
            </a:r>
            <a:r>
              <a:rPr lang="ru-RU" sz="1600" strike="noStrike" dirty="0">
                <a:effectLst/>
                <a:latin typeface="Bahnschrift Condensed" panose="020B0502040204020203" pitchFamily="34" charset="0"/>
              </a:rPr>
              <a:t> </a:t>
            </a:r>
            <a:r>
              <a:rPr lang="ru-RU" sz="1600" strike="noStrike" dirty="0" err="1">
                <a:effectLst/>
                <a:latin typeface="Bahnschrift Condensed" panose="020B0502040204020203" pitchFamily="34" charset="0"/>
              </a:rPr>
              <a:t>бере</a:t>
            </a:r>
            <a:r>
              <a:rPr lang="ru-RU" sz="1600" strike="noStrike" dirty="0">
                <a:effectLst/>
                <a:latin typeface="Bahnschrift Condensed" panose="020B0502040204020203" pitchFamily="34" charset="0"/>
              </a:rPr>
              <a:t> початок з 1957 року, коли принцип </a:t>
            </a:r>
            <a:r>
              <a:rPr lang="ru-RU" sz="1600" strike="noStrike" dirty="0" err="1">
                <a:effectLst/>
                <a:latin typeface="Bahnschrift Condensed" panose="020B0502040204020203" pitchFamily="34" charset="0"/>
              </a:rPr>
              <a:t>рівної</a:t>
            </a:r>
            <a:r>
              <a:rPr lang="ru-RU" sz="1600" strike="noStrike" dirty="0">
                <a:effectLst/>
                <a:latin typeface="Bahnschrift Condensed" panose="020B0502040204020203" pitchFamily="34" charset="0"/>
              </a:rPr>
              <a:t> оплати за </a:t>
            </a:r>
            <a:r>
              <a:rPr lang="ru-RU" sz="1600" strike="noStrike" dirty="0" err="1">
                <a:effectLst/>
                <a:latin typeface="Bahnschrift Condensed" panose="020B0502040204020203" pitchFamily="34" charset="0"/>
              </a:rPr>
              <a:t>працю</a:t>
            </a:r>
            <a:r>
              <a:rPr lang="ru-RU" sz="1600" strike="noStrike" dirty="0">
                <a:effectLst/>
                <a:latin typeface="Bahnschrift Condensed" panose="020B0502040204020203" pitchFamily="34" charset="0"/>
              </a:rPr>
              <a:t> </a:t>
            </a:r>
            <a:r>
              <a:rPr lang="ru-RU" sz="1600" strike="noStrike" dirty="0" err="1">
                <a:effectLst/>
                <a:latin typeface="Bahnschrift Condensed" panose="020B0502040204020203" pitchFamily="34" charset="0"/>
              </a:rPr>
              <a:t>рівної</a:t>
            </a:r>
            <a:r>
              <a:rPr lang="ru-RU" sz="1600" strike="noStrike" dirty="0">
                <a:effectLst/>
                <a:latin typeface="Bahnschrift Condensed" panose="020B0502040204020203" pitchFamily="34" charset="0"/>
              </a:rPr>
              <a:t> </a:t>
            </a:r>
            <a:r>
              <a:rPr lang="ru-RU" sz="1600" strike="noStrike" dirty="0" err="1">
                <a:effectLst/>
                <a:latin typeface="Bahnschrift Condensed" panose="020B0502040204020203" pitchFamily="34" charset="0"/>
              </a:rPr>
              <a:t>цінності</a:t>
            </a:r>
            <a:r>
              <a:rPr lang="ru-RU" sz="1600" strike="noStrike" dirty="0">
                <a:effectLst/>
                <a:latin typeface="Bahnschrift Condensed" panose="020B0502040204020203" pitchFamily="34" charset="0"/>
              </a:rPr>
              <a:t> став </a:t>
            </a:r>
            <a:r>
              <a:rPr lang="ru-RU" sz="1600" strike="noStrike" dirty="0" err="1">
                <a:effectLst/>
                <a:latin typeface="Bahnschrift Condensed" panose="020B0502040204020203" pitchFamily="34" charset="0"/>
              </a:rPr>
              <a:t>частиною</a:t>
            </a:r>
            <a:r>
              <a:rPr lang="ru-RU" sz="1600" strike="noStrike" dirty="0">
                <a:effectLst/>
                <a:latin typeface="Bahnschrift Condensed" panose="020B0502040204020203" pitchFamily="34" charset="0"/>
              </a:rPr>
              <a:t> </a:t>
            </a:r>
            <a:r>
              <a:rPr lang="ru-RU" sz="1600" strike="noStrike" dirty="0" err="1">
                <a:effectLst/>
                <a:latin typeface="Bahnschrift Condensed" panose="020B0502040204020203" pitchFamily="34" charset="0"/>
              </a:rPr>
              <a:t>Римського</a:t>
            </a:r>
            <a:r>
              <a:rPr lang="ru-RU" sz="1600" strike="noStrike" dirty="0">
                <a:effectLst/>
                <a:latin typeface="Bahnschrift Condensed" panose="020B0502040204020203" pitchFamily="34" charset="0"/>
              </a:rPr>
              <a:t> договору </a:t>
            </a:r>
            <a:endParaRPr lang="en-US" sz="1600" strike="noStrike" dirty="0">
              <a:effectLst/>
              <a:latin typeface="Bahnschrift Condensed" panose="020B0502040204020203" pitchFamily="34" charset="0"/>
            </a:endParaRPr>
          </a:p>
          <a:p>
            <a:r>
              <a:rPr lang="ru-RU" sz="1600" strike="noStrike" dirty="0">
                <a:effectLst/>
                <a:latin typeface="Bahnschrift Condensed" panose="020B0502040204020203" pitchFamily="34" charset="0"/>
              </a:rPr>
              <a:t>5 </a:t>
            </a:r>
            <a:r>
              <a:rPr lang="ru-RU" sz="1600" strike="noStrike" dirty="0" err="1">
                <a:effectLst/>
                <a:latin typeface="Bahnschrift Condensed" panose="020B0502040204020203" pitchFamily="34" charset="0"/>
              </a:rPr>
              <a:t>березня</a:t>
            </a:r>
            <a:r>
              <a:rPr lang="ru-RU" sz="1600" strike="noStrike" dirty="0">
                <a:effectLst/>
                <a:latin typeface="Bahnschrift Condensed" panose="020B0502040204020203" pitchFamily="34" charset="0"/>
              </a:rPr>
              <a:t> 2020 року </a:t>
            </a:r>
            <a:r>
              <a:rPr lang="ru-RU" sz="1600" strike="noStrike" dirty="0" err="1">
                <a:effectLst/>
                <a:latin typeface="Bahnschrift Condensed" panose="020B0502040204020203" pitchFamily="34" charset="0"/>
              </a:rPr>
              <a:t>Європейська</a:t>
            </a:r>
            <a:r>
              <a:rPr lang="ru-RU" sz="1600" strike="noStrike" dirty="0">
                <a:effectLst/>
                <a:latin typeface="Bahnschrift Condensed" panose="020B0502040204020203" pitchFamily="34" charset="0"/>
              </a:rPr>
              <a:t> </a:t>
            </a:r>
            <a:r>
              <a:rPr lang="ru-RU" sz="1600" strike="noStrike" dirty="0" err="1">
                <a:effectLst/>
                <a:latin typeface="Bahnschrift Condensed" panose="020B0502040204020203" pitchFamily="34" charset="0"/>
              </a:rPr>
              <a:t>комісія</a:t>
            </a:r>
            <a:r>
              <a:rPr lang="ru-RU" sz="1600" strike="noStrike" dirty="0">
                <a:effectLst/>
                <a:latin typeface="Bahnschrift Condensed" panose="020B0502040204020203" pitchFamily="34" charset="0"/>
              </a:rPr>
              <a:t> </a:t>
            </a:r>
            <a:r>
              <a:rPr lang="ru-RU" sz="1600" strike="noStrike" dirty="0" err="1">
                <a:effectLst/>
                <a:latin typeface="Bahnschrift Condensed" panose="020B0502040204020203" pitchFamily="34" charset="0"/>
              </a:rPr>
              <a:t>опублікувала</a:t>
            </a:r>
            <a:r>
              <a:rPr lang="ru-RU" sz="1600" strike="noStrike" dirty="0">
                <a:effectLst/>
                <a:latin typeface="Bahnschrift Condensed" panose="020B0502040204020203" pitchFamily="34" charset="0"/>
              </a:rPr>
              <a:t> </a:t>
            </a:r>
            <a:r>
              <a:rPr lang="ru-RU" sz="1600" strike="noStrike" dirty="0">
                <a:effectLst/>
                <a:latin typeface="Bahnschrift Condensed" panose="020B0502040204020203" pitchFamily="34" charset="0"/>
                <a:hlinkClick r:id="rId2">
                  <a:extLst>
                    <a:ext uri="{A12FA001-AC4F-418D-AE19-62706E023703}">
                      <ahyp:hlinkClr xmlns:ahyp="http://schemas.microsoft.com/office/drawing/2018/hyperlinkcolor" val="tx"/>
                    </a:ext>
                  </a:extLst>
                </a:hlinkClick>
              </a:rPr>
              <a:t>«Союз </a:t>
            </a:r>
            <a:r>
              <a:rPr lang="ru-RU" sz="1600" strike="noStrike" dirty="0" err="1">
                <a:effectLst/>
                <a:latin typeface="Bahnschrift Condensed" panose="020B0502040204020203" pitchFamily="34" charset="0"/>
                <a:hlinkClick r:id="rId2">
                  <a:extLst>
                    <a:ext uri="{A12FA001-AC4F-418D-AE19-62706E023703}">
                      <ahyp:hlinkClr xmlns:ahyp="http://schemas.microsoft.com/office/drawing/2018/hyperlinkcolor" val="tx"/>
                    </a:ext>
                  </a:extLst>
                </a:hlinkClick>
              </a:rPr>
              <a:t>рівності</a:t>
            </a:r>
            <a:r>
              <a:rPr lang="ru-RU" sz="1600" strike="noStrike" dirty="0">
                <a:effectLst/>
                <a:latin typeface="Bahnschrift Condensed" panose="020B0502040204020203" pitchFamily="34" charset="0"/>
                <a:hlinkClick r:id="rId2">
                  <a:extLst>
                    <a:ext uri="{A12FA001-AC4F-418D-AE19-62706E023703}">
                      <ahyp:hlinkClr xmlns:ahyp="http://schemas.microsoft.com/office/drawing/2018/hyperlinkcolor" val="tx"/>
                    </a:ext>
                  </a:extLst>
                </a:hlinkClick>
              </a:rPr>
              <a:t>: </a:t>
            </a:r>
            <a:r>
              <a:rPr lang="ru-RU" sz="1600" strike="noStrike" dirty="0" err="1">
                <a:effectLst/>
                <a:latin typeface="Bahnschrift Condensed" panose="020B0502040204020203" pitchFamily="34" charset="0"/>
                <a:hlinkClick r:id="rId2">
                  <a:extLst>
                    <a:ext uri="{A12FA001-AC4F-418D-AE19-62706E023703}">
                      <ahyp:hlinkClr xmlns:ahyp="http://schemas.microsoft.com/office/drawing/2018/hyperlinkcolor" val="tx"/>
                    </a:ext>
                  </a:extLst>
                </a:hlinkClick>
              </a:rPr>
              <a:t>стратегія</a:t>
            </a:r>
            <a:r>
              <a:rPr lang="ru-RU" sz="1600" strike="noStrike" dirty="0">
                <a:effectLst/>
                <a:latin typeface="Bahnschrift Condensed" panose="020B0502040204020203" pitchFamily="34" charset="0"/>
                <a:hlinkClick r:id="rId2">
                  <a:extLst>
                    <a:ext uri="{A12FA001-AC4F-418D-AE19-62706E023703}">
                      <ahyp:hlinkClr xmlns:ahyp="http://schemas.microsoft.com/office/drawing/2018/hyperlinkcolor" val="tx"/>
                    </a:ext>
                  </a:extLst>
                </a:hlinkClick>
              </a:rPr>
              <a:t> </a:t>
            </a:r>
            <a:r>
              <a:rPr lang="ru-RU" sz="1600" strike="noStrike" dirty="0" err="1">
                <a:effectLst/>
                <a:latin typeface="Bahnschrift Condensed" panose="020B0502040204020203" pitchFamily="34" charset="0"/>
                <a:hlinkClick r:id="rId2">
                  <a:extLst>
                    <a:ext uri="{A12FA001-AC4F-418D-AE19-62706E023703}">
                      <ahyp:hlinkClr xmlns:ahyp="http://schemas.microsoft.com/office/drawing/2018/hyperlinkcolor" val="tx"/>
                    </a:ext>
                  </a:extLst>
                </a:hlinkClick>
              </a:rPr>
              <a:t>гендерної</a:t>
            </a:r>
            <a:r>
              <a:rPr lang="ru-RU" sz="1600" strike="noStrike" dirty="0">
                <a:effectLst/>
                <a:latin typeface="Bahnschrift Condensed" panose="020B0502040204020203" pitchFamily="34" charset="0"/>
                <a:hlinkClick r:id="rId2">
                  <a:extLst>
                    <a:ext uri="{A12FA001-AC4F-418D-AE19-62706E023703}">
                      <ahyp:hlinkClr xmlns:ahyp="http://schemas.microsoft.com/office/drawing/2018/hyperlinkcolor" val="tx"/>
                    </a:ext>
                  </a:extLst>
                </a:hlinkClick>
              </a:rPr>
              <a:t> </a:t>
            </a:r>
            <a:r>
              <a:rPr lang="ru-RU" sz="1600" strike="noStrike" dirty="0" err="1">
                <a:effectLst/>
                <a:latin typeface="Bahnschrift Condensed" panose="020B0502040204020203" pitchFamily="34" charset="0"/>
                <a:hlinkClick r:id="rId2">
                  <a:extLst>
                    <a:ext uri="{A12FA001-AC4F-418D-AE19-62706E023703}">
                      <ahyp:hlinkClr xmlns:ahyp="http://schemas.microsoft.com/office/drawing/2018/hyperlinkcolor" val="tx"/>
                    </a:ext>
                  </a:extLst>
                </a:hlinkClick>
              </a:rPr>
              <a:t>рівності</a:t>
            </a:r>
            <a:r>
              <a:rPr lang="ru-RU" sz="1600" strike="noStrike" dirty="0">
                <a:effectLst/>
                <a:latin typeface="Bahnschrift Condensed" panose="020B0502040204020203" pitchFamily="34" charset="0"/>
                <a:hlinkClick r:id="rId2">
                  <a:extLst>
                    <a:ext uri="{A12FA001-AC4F-418D-AE19-62706E023703}">
                      <ahyp:hlinkClr xmlns:ahyp="http://schemas.microsoft.com/office/drawing/2018/hyperlinkcolor" val="tx"/>
                    </a:ext>
                  </a:extLst>
                </a:hlinkClick>
              </a:rPr>
              <a:t> на 2020-2025 роки»</a:t>
            </a:r>
            <a:r>
              <a:rPr lang="ru-RU" sz="1600" strike="noStrike" dirty="0">
                <a:effectLst/>
                <a:latin typeface="Bahnschrift Condensed" panose="020B0502040204020203" pitchFamily="34" charset="0"/>
              </a:rPr>
              <a:t> як одну </a:t>
            </a:r>
            <a:r>
              <a:rPr lang="ru-RU" sz="1600" strike="noStrike" dirty="0" err="1">
                <a:effectLst/>
                <a:latin typeface="Bahnschrift Condensed" panose="020B0502040204020203" pitchFamily="34" charset="0"/>
              </a:rPr>
              <a:t>із</a:t>
            </a:r>
            <a:r>
              <a:rPr lang="ru-RU" sz="1600" strike="noStrike" dirty="0">
                <a:effectLst/>
                <a:latin typeface="Bahnschrift Condensed" panose="020B0502040204020203" pitchFamily="34" charset="0"/>
              </a:rPr>
              <a:t> </a:t>
            </a:r>
            <a:r>
              <a:rPr lang="ru-RU" sz="1600" strike="noStrike" dirty="0" err="1">
                <a:effectLst/>
                <a:latin typeface="Bahnschrift Condensed" panose="020B0502040204020203" pitchFamily="34" charset="0"/>
              </a:rPr>
              <a:t>серії</a:t>
            </a:r>
            <a:r>
              <a:rPr lang="ru-RU" sz="1600" strike="noStrike" dirty="0">
                <a:effectLst/>
                <a:latin typeface="Bahnschrift Condensed" panose="020B0502040204020203" pitchFamily="34" charset="0"/>
              </a:rPr>
              <a:t> </a:t>
            </a:r>
            <a:r>
              <a:rPr lang="ru-RU" sz="1600" strike="noStrike" dirty="0" err="1">
                <a:effectLst/>
                <a:latin typeface="Bahnschrift Condensed" panose="020B0502040204020203" pitchFamily="34" charset="0"/>
              </a:rPr>
              <a:t>ініціатив</a:t>
            </a:r>
            <a:r>
              <a:rPr lang="ru-RU" sz="1600" strike="noStrike" dirty="0">
                <a:effectLst/>
                <a:latin typeface="Bahnschrift Condensed" panose="020B0502040204020203" pitchFamily="34" charset="0"/>
              </a:rPr>
              <a:t> та </a:t>
            </a:r>
            <a:r>
              <a:rPr lang="ru-RU" sz="1600" strike="noStrike" dirty="0" err="1">
                <a:effectLst/>
                <a:latin typeface="Bahnschrift Condensed" panose="020B0502040204020203" pitchFamily="34" charset="0"/>
              </a:rPr>
              <a:t>стратегій</a:t>
            </a:r>
            <a:r>
              <a:rPr lang="ru-RU" sz="1600" strike="noStrike" dirty="0">
                <a:effectLst/>
                <a:latin typeface="Bahnschrift Condensed" panose="020B0502040204020203" pitchFamily="34" charset="0"/>
              </a:rPr>
              <a:t> ЄС </a:t>
            </a:r>
            <a:r>
              <a:rPr lang="ru-RU" sz="1600" strike="noStrike" dirty="0" err="1">
                <a:effectLst/>
                <a:latin typeface="Bahnschrift Condensed" panose="020B0502040204020203" pitchFamily="34" charset="0"/>
              </a:rPr>
              <a:t>щодо</a:t>
            </a:r>
            <a:r>
              <a:rPr lang="ru-RU" sz="1600" strike="noStrike" dirty="0">
                <a:effectLst/>
                <a:latin typeface="Bahnschrift Condensed" panose="020B0502040204020203" pitchFamily="34" charset="0"/>
              </a:rPr>
              <a:t> </a:t>
            </a:r>
            <a:r>
              <a:rPr lang="ru-RU" sz="1600" strike="noStrike" dirty="0" err="1">
                <a:effectLst/>
                <a:latin typeface="Bahnschrift Condensed" panose="020B0502040204020203" pitchFamily="34" charset="0"/>
              </a:rPr>
              <a:t>рівності</a:t>
            </a:r>
            <a:r>
              <a:rPr lang="ru-RU" sz="1600" strike="noStrike" dirty="0">
                <a:effectLst/>
                <a:latin typeface="Bahnschrift Condensed" panose="020B0502040204020203" pitchFamily="34" charset="0"/>
              </a:rPr>
              <a:t>, </a:t>
            </a:r>
            <a:r>
              <a:rPr lang="ru-RU" sz="1600" strike="noStrike" dirty="0" err="1">
                <a:effectLst/>
                <a:latin typeface="Bahnschrift Condensed" panose="020B0502040204020203" pitchFamily="34" charset="0"/>
              </a:rPr>
              <a:t>різноманітності</a:t>
            </a:r>
            <a:r>
              <a:rPr lang="ru-RU" sz="1600" strike="noStrike" dirty="0">
                <a:effectLst/>
                <a:latin typeface="Bahnschrift Condensed" panose="020B0502040204020203" pitchFamily="34" charset="0"/>
              </a:rPr>
              <a:t> та </a:t>
            </a:r>
            <a:r>
              <a:rPr lang="ru-RU" sz="1600" strike="noStrike" dirty="0" err="1">
                <a:effectLst/>
                <a:latin typeface="Bahnschrift Condensed" panose="020B0502040204020203" pitchFamily="34" charset="0"/>
              </a:rPr>
              <a:t>включеності</a:t>
            </a:r>
            <a:r>
              <a:rPr lang="en-US" sz="1600" strike="noStrike" dirty="0">
                <a:effectLst/>
                <a:latin typeface="Bahnschrift Condensed" panose="020B0502040204020203" pitchFamily="34" charset="0"/>
              </a:rPr>
              <a:t>. </a:t>
            </a:r>
            <a:r>
              <a:rPr lang="ru-RU" sz="1600" dirty="0" err="1">
                <a:effectLst/>
                <a:latin typeface="Bahnschrift Condensed" panose="020B0502040204020203" pitchFamily="34" charset="0"/>
              </a:rPr>
              <a:t>Стратегія</a:t>
            </a:r>
            <a:r>
              <a:rPr lang="ru-RU" sz="1600" dirty="0">
                <a:effectLst/>
                <a:latin typeface="Bahnschrift Condensed" panose="020B0502040204020203" pitchFamily="34" charset="0"/>
              </a:rPr>
              <a:t> </a:t>
            </a:r>
            <a:r>
              <a:rPr lang="ru-RU" sz="1600" dirty="0" err="1">
                <a:effectLst/>
                <a:latin typeface="Bahnschrift Condensed" panose="020B0502040204020203" pitchFamily="34" charset="0"/>
              </a:rPr>
              <a:t>гендерної</a:t>
            </a:r>
            <a:r>
              <a:rPr lang="ru-RU" sz="1600" dirty="0">
                <a:effectLst/>
                <a:latin typeface="Bahnschrift Condensed" panose="020B0502040204020203" pitchFamily="34" charset="0"/>
              </a:rPr>
              <a:t> </a:t>
            </a:r>
            <a:r>
              <a:rPr lang="ru-RU" sz="1600" dirty="0" err="1">
                <a:effectLst/>
                <a:latin typeface="Bahnschrift Condensed" panose="020B0502040204020203" pitchFamily="34" charset="0"/>
              </a:rPr>
              <a:t>рівності</a:t>
            </a:r>
            <a:r>
              <a:rPr lang="ru-RU" sz="1600" dirty="0">
                <a:effectLst/>
                <a:latin typeface="Bahnschrift Condensed" panose="020B0502040204020203" pitchFamily="34" charset="0"/>
              </a:rPr>
              <a:t> на 2020-2025 роки</a:t>
            </a:r>
            <a:r>
              <a:rPr lang="uk-UA" sz="1600" dirty="0">
                <a:latin typeface="Bahnschrift Condensed" panose="020B0502040204020203" pitchFamily="34" charset="0"/>
              </a:rPr>
              <a:t>:</a:t>
            </a:r>
          </a:p>
          <a:p>
            <a:pPr>
              <a:buFont typeface="Wingdings" panose="05000000000000000000" pitchFamily="2" charset="2"/>
              <a:buChar char="ü"/>
            </a:pPr>
            <a:r>
              <a:rPr lang="ru-RU" sz="1600" strike="noStrike" dirty="0" err="1">
                <a:effectLst/>
                <a:latin typeface="Bahnschrift Condensed" panose="020B0502040204020203" pitchFamily="34" charset="0"/>
              </a:rPr>
              <a:t>Рівна</a:t>
            </a:r>
            <a:r>
              <a:rPr lang="ru-RU" sz="1600" strike="noStrike" dirty="0">
                <a:effectLst/>
                <a:latin typeface="Bahnschrift Condensed" panose="020B0502040204020203" pitchFamily="34" charset="0"/>
              </a:rPr>
              <a:t> </a:t>
            </a:r>
            <a:r>
              <a:rPr lang="ru-RU" sz="1600" strike="noStrike" dirty="0" err="1">
                <a:effectLst/>
                <a:latin typeface="Bahnschrift Condensed" panose="020B0502040204020203" pitchFamily="34" charset="0"/>
              </a:rPr>
              <a:t>економічна</a:t>
            </a:r>
            <a:r>
              <a:rPr lang="ru-RU" sz="1600" strike="noStrike" dirty="0">
                <a:effectLst/>
                <a:latin typeface="Bahnschrift Condensed" panose="020B0502040204020203" pitchFamily="34" charset="0"/>
              </a:rPr>
              <a:t> </a:t>
            </a:r>
            <a:r>
              <a:rPr lang="ru-RU" sz="1600" strike="noStrike" dirty="0" err="1">
                <a:effectLst/>
                <a:latin typeface="Bahnschrift Condensed" panose="020B0502040204020203" pitchFamily="34" charset="0"/>
              </a:rPr>
              <a:t>незалежність</a:t>
            </a:r>
            <a:r>
              <a:rPr lang="ru-RU" sz="1600" strike="noStrike" dirty="0">
                <a:effectLst/>
                <a:latin typeface="Bahnschrift Condensed" panose="020B0502040204020203" pitchFamily="34" charset="0"/>
              </a:rPr>
              <a:t> для </a:t>
            </a:r>
            <a:r>
              <a:rPr lang="ru-RU" sz="1600" strike="noStrike" dirty="0" err="1">
                <a:effectLst/>
                <a:latin typeface="Bahnschrift Condensed" panose="020B0502040204020203" pitchFamily="34" charset="0"/>
              </a:rPr>
              <a:t>жінок</a:t>
            </a:r>
            <a:r>
              <a:rPr lang="ru-RU" sz="1600" strike="noStrike" dirty="0">
                <a:effectLst/>
                <a:latin typeface="Bahnschrift Condensed" panose="020B0502040204020203" pitchFamily="34" charset="0"/>
              </a:rPr>
              <a:t> і </a:t>
            </a:r>
            <a:r>
              <a:rPr lang="ru-RU" sz="1600" strike="noStrike" dirty="0" err="1">
                <a:effectLst/>
                <a:latin typeface="Bahnschrift Condensed" panose="020B0502040204020203" pitchFamily="34" charset="0"/>
              </a:rPr>
              <a:t>чоловіків</a:t>
            </a:r>
            <a:r>
              <a:rPr lang="ru-RU" sz="1600" strike="noStrike" dirty="0">
                <a:effectLst/>
                <a:latin typeface="Bahnschrift Condensed" panose="020B0502040204020203" pitchFamily="34" charset="0"/>
              </a:rPr>
              <a:t>;</a:t>
            </a:r>
          </a:p>
          <a:p>
            <a:pPr>
              <a:buFont typeface="Wingdings" panose="05000000000000000000" pitchFamily="2" charset="2"/>
              <a:buChar char="ü"/>
            </a:pPr>
            <a:r>
              <a:rPr lang="ru-RU" sz="1600" strike="noStrike" dirty="0" err="1">
                <a:effectLst/>
                <a:latin typeface="Bahnschrift Condensed" panose="020B0502040204020203" pitchFamily="34" charset="0"/>
              </a:rPr>
              <a:t>Рівна</a:t>
            </a:r>
            <a:r>
              <a:rPr lang="ru-RU" sz="1600" strike="noStrike" dirty="0">
                <a:effectLst/>
                <a:latin typeface="Bahnschrift Condensed" panose="020B0502040204020203" pitchFamily="34" charset="0"/>
              </a:rPr>
              <a:t> оплата за </a:t>
            </a:r>
            <a:r>
              <a:rPr lang="ru-RU" sz="1600" strike="noStrike" dirty="0" err="1">
                <a:effectLst/>
                <a:latin typeface="Bahnschrift Condensed" panose="020B0502040204020203" pitchFamily="34" charset="0"/>
              </a:rPr>
              <a:t>працю</a:t>
            </a:r>
            <a:r>
              <a:rPr lang="ru-RU" sz="1600" strike="noStrike" dirty="0">
                <a:effectLst/>
                <a:latin typeface="Bahnschrift Condensed" panose="020B0502040204020203" pitchFamily="34" charset="0"/>
              </a:rPr>
              <a:t>;</a:t>
            </a:r>
          </a:p>
          <a:p>
            <a:pPr>
              <a:buFont typeface="Wingdings" panose="05000000000000000000" pitchFamily="2" charset="2"/>
              <a:buChar char="ü"/>
            </a:pPr>
            <a:r>
              <a:rPr lang="ru-RU" sz="1600" strike="noStrike" dirty="0" err="1">
                <a:effectLst/>
                <a:latin typeface="Bahnschrift Condensed" panose="020B0502040204020203" pitchFamily="34" charset="0"/>
              </a:rPr>
              <a:t>Рівність</a:t>
            </a:r>
            <a:r>
              <a:rPr lang="ru-RU" sz="1600" strike="noStrike" dirty="0">
                <a:effectLst/>
                <a:latin typeface="Bahnschrift Condensed" panose="020B0502040204020203" pitchFamily="34" charset="0"/>
              </a:rPr>
              <a:t> у </a:t>
            </a:r>
            <a:r>
              <a:rPr lang="ru-RU" sz="1600" strike="noStrike" dirty="0" err="1">
                <a:effectLst/>
                <a:latin typeface="Bahnschrift Condensed" panose="020B0502040204020203" pitchFamily="34" charset="0"/>
              </a:rPr>
              <a:t>прийнятті</a:t>
            </a:r>
            <a:r>
              <a:rPr lang="ru-RU" sz="1600" strike="noStrike" dirty="0">
                <a:effectLst/>
                <a:latin typeface="Bahnschrift Condensed" panose="020B0502040204020203" pitchFamily="34" charset="0"/>
              </a:rPr>
              <a:t> </a:t>
            </a:r>
            <a:r>
              <a:rPr lang="ru-RU" sz="1600" strike="noStrike" dirty="0" err="1">
                <a:effectLst/>
                <a:latin typeface="Bahnschrift Condensed" panose="020B0502040204020203" pitchFamily="34" charset="0"/>
              </a:rPr>
              <a:t>рішень</a:t>
            </a:r>
            <a:r>
              <a:rPr lang="ru-RU" sz="1600" strike="noStrike" dirty="0">
                <a:effectLst/>
                <a:latin typeface="Bahnschrift Condensed" panose="020B0502040204020203" pitchFamily="34" charset="0"/>
              </a:rPr>
              <a:t>;</a:t>
            </a:r>
          </a:p>
          <a:p>
            <a:pPr>
              <a:buFont typeface="Wingdings" panose="05000000000000000000" pitchFamily="2" charset="2"/>
              <a:buChar char="ü"/>
            </a:pPr>
            <a:r>
              <a:rPr lang="ru-RU" sz="1600" strike="noStrike" dirty="0" err="1">
                <a:effectLst/>
                <a:latin typeface="Bahnschrift Condensed" panose="020B0502040204020203" pitchFamily="34" charset="0"/>
              </a:rPr>
              <a:t>Гідність</a:t>
            </a:r>
            <a:r>
              <a:rPr lang="ru-RU" sz="1600" strike="noStrike" dirty="0">
                <a:effectLst/>
                <a:latin typeface="Bahnschrift Condensed" panose="020B0502040204020203" pitchFamily="34" charset="0"/>
              </a:rPr>
              <a:t>, </a:t>
            </a:r>
            <a:r>
              <a:rPr lang="ru-RU" sz="1600" strike="noStrike" dirty="0" err="1">
                <a:effectLst/>
                <a:latin typeface="Bahnschrift Condensed" panose="020B0502040204020203" pitchFamily="34" charset="0"/>
              </a:rPr>
              <a:t>чесність</a:t>
            </a:r>
            <a:r>
              <a:rPr lang="ru-RU" sz="1600" strike="noStrike" dirty="0">
                <a:effectLst/>
                <a:latin typeface="Bahnschrift Condensed" panose="020B0502040204020203" pitchFamily="34" charset="0"/>
              </a:rPr>
              <a:t> і </a:t>
            </a:r>
            <a:r>
              <a:rPr lang="ru-RU" sz="1600" strike="noStrike" dirty="0" err="1">
                <a:effectLst/>
                <a:latin typeface="Bahnschrift Condensed" panose="020B0502040204020203" pitchFamily="34" charset="0"/>
              </a:rPr>
              <a:t>припинення</a:t>
            </a:r>
            <a:r>
              <a:rPr lang="ru-RU" sz="1600" strike="noStrike" dirty="0">
                <a:effectLst/>
                <a:latin typeface="Bahnschrift Condensed" panose="020B0502040204020203" pitchFamily="34" charset="0"/>
              </a:rPr>
              <a:t> гендерного </a:t>
            </a:r>
            <a:r>
              <a:rPr lang="ru-RU" sz="1600" strike="noStrike" dirty="0" err="1">
                <a:effectLst/>
                <a:latin typeface="Bahnschrift Condensed" panose="020B0502040204020203" pitchFamily="34" charset="0"/>
              </a:rPr>
              <a:t>насильства</a:t>
            </a:r>
            <a:r>
              <a:rPr lang="ru-RU" sz="1600" strike="noStrike" dirty="0">
                <a:effectLst/>
                <a:latin typeface="Bahnschrift Condensed" panose="020B0502040204020203" pitchFamily="34" charset="0"/>
              </a:rPr>
              <a:t>; </a:t>
            </a:r>
          </a:p>
          <a:p>
            <a:pPr>
              <a:buFont typeface="Wingdings" panose="05000000000000000000" pitchFamily="2" charset="2"/>
              <a:buChar char="ü"/>
            </a:pPr>
            <a:r>
              <a:rPr lang="ru-RU" sz="1600" strike="noStrike" dirty="0" err="1">
                <a:effectLst/>
                <a:latin typeface="Bahnschrift Condensed" panose="020B0502040204020203" pitchFamily="34" charset="0"/>
              </a:rPr>
              <a:t>Сприяння</a:t>
            </a:r>
            <a:r>
              <a:rPr lang="ru-RU" sz="1600" strike="noStrike" dirty="0">
                <a:effectLst/>
                <a:latin typeface="Bahnschrift Condensed" panose="020B0502040204020203" pitchFamily="34" charset="0"/>
              </a:rPr>
              <a:t> </a:t>
            </a:r>
            <a:r>
              <a:rPr lang="ru-RU" sz="1600" strike="noStrike" dirty="0" err="1">
                <a:effectLst/>
                <a:latin typeface="Bahnschrift Condensed" panose="020B0502040204020203" pitchFamily="34" charset="0"/>
              </a:rPr>
              <a:t>гендерній</a:t>
            </a:r>
            <a:r>
              <a:rPr lang="ru-RU" sz="1600" strike="noStrike" dirty="0">
                <a:effectLst/>
                <a:latin typeface="Bahnschrift Condensed" panose="020B0502040204020203" pitchFamily="34" charset="0"/>
              </a:rPr>
              <a:t> </a:t>
            </a:r>
            <a:r>
              <a:rPr lang="ru-RU" sz="1600" strike="noStrike" dirty="0" err="1">
                <a:effectLst/>
                <a:latin typeface="Bahnschrift Condensed" panose="020B0502040204020203" pitchFamily="34" charset="0"/>
              </a:rPr>
              <a:t>рівності</a:t>
            </a:r>
            <a:r>
              <a:rPr lang="ru-RU" sz="1600" strike="noStrike" dirty="0">
                <a:effectLst/>
                <a:latin typeface="Bahnschrift Condensed" panose="020B0502040204020203" pitchFamily="34" charset="0"/>
              </a:rPr>
              <a:t> за межами ЄС</a:t>
            </a:r>
            <a:endParaRPr lang="ru-RU" sz="1600" dirty="0">
              <a:effectLst/>
              <a:latin typeface="Bahnschrift Condensed" panose="020B0502040204020203" pitchFamily="34" charset="0"/>
            </a:endParaRPr>
          </a:p>
          <a:p>
            <a:endParaRPr lang="ru-RU" sz="700" dirty="0"/>
          </a:p>
        </p:txBody>
      </p:sp>
      <p:pic>
        <p:nvPicPr>
          <p:cNvPr id="5" name="Picture 4">
            <a:extLst>
              <a:ext uri="{FF2B5EF4-FFF2-40B4-BE49-F238E27FC236}">
                <a16:creationId xmlns:a16="http://schemas.microsoft.com/office/drawing/2014/main" id="{768775B6-179D-4992-A9C4-0FFCFEDCCE4C}"/>
              </a:ext>
            </a:extLst>
          </p:cNvPr>
          <p:cNvPicPr>
            <a:picLocks noChangeAspect="1"/>
          </p:cNvPicPr>
          <p:nvPr/>
        </p:nvPicPr>
        <p:blipFill rotWithShape="1">
          <a:blip r:embed="rId3"/>
          <a:srcRect l="18674" t="26123" r="20025" b="18911"/>
          <a:stretch/>
        </p:blipFill>
        <p:spPr>
          <a:xfrm>
            <a:off x="4030396" y="0"/>
            <a:ext cx="8161603" cy="3340359"/>
          </a:xfrm>
          <a:prstGeom prst="rect">
            <a:avLst/>
          </a:prstGeom>
        </p:spPr>
      </p:pic>
      <p:pic>
        <p:nvPicPr>
          <p:cNvPr id="7" name="Picture 6">
            <a:extLst>
              <a:ext uri="{FF2B5EF4-FFF2-40B4-BE49-F238E27FC236}">
                <a16:creationId xmlns:a16="http://schemas.microsoft.com/office/drawing/2014/main" id="{FC8B2518-E038-451B-8F92-CE7D1E7FDFC2}"/>
              </a:ext>
            </a:extLst>
          </p:cNvPr>
          <p:cNvPicPr>
            <a:picLocks noChangeAspect="1"/>
          </p:cNvPicPr>
          <p:nvPr/>
        </p:nvPicPr>
        <p:blipFill rotWithShape="1">
          <a:blip r:embed="rId4"/>
          <a:srcRect l="44234" t="13333" r="28904" b="22041"/>
          <a:stretch/>
        </p:blipFill>
        <p:spPr>
          <a:xfrm>
            <a:off x="159117" y="1925082"/>
            <a:ext cx="3584448" cy="4850805"/>
          </a:xfrm>
          <a:prstGeom prst="rect">
            <a:avLst/>
          </a:prstGeom>
        </p:spPr>
      </p:pic>
      <p:pic>
        <p:nvPicPr>
          <p:cNvPr id="9" name="Picture 8">
            <a:extLst>
              <a:ext uri="{FF2B5EF4-FFF2-40B4-BE49-F238E27FC236}">
                <a16:creationId xmlns:a16="http://schemas.microsoft.com/office/drawing/2014/main" id="{99A4B6BD-34E6-422D-878B-9FC300B62811}"/>
              </a:ext>
            </a:extLst>
          </p:cNvPr>
          <p:cNvPicPr>
            <a:picLocks noChangeAspect="1"/>
          </p:cNvPicPr>
          <p:nvPr/>
        </p:nvPicPr>
        <p:blipFill rotWithShape="1">
          <a:blip r:embed="rId5"/>
          <a:srcRect l="29158" t="16326" r="15969" b="17415"/>
          <a:stretch/>
        </p:blipFill>
        <p:spPr>
          <a:xfrm>
            <a:off x="7893698" y="4480334"/>
            <a:ext cx="4139187" cy="2328292"/>
          </a:xfrm>
          <a:prstGeom prst="rect">
            <a:avLst/>
          </a:prstGeom>
        </p:spPr>
      </p:pic>
    </p:spTree>
    <p:extLst>
      <p:ext uri="{BB962C8B-B14F-4D97-AF65-F5344CB8AC3E}">
        <p14:creationId xmlns:p14="http://schemas.microsoft.com/office/powerpoint/2010/main" val="18458657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6139ED3-02D7-4C1A-93B8-8415F128F941}"/>
              </a:ext>
            </a:extLst>
          </p:cNvPr>
          <p:cNvPicPr>
            <a:picLocks noChangeAspect="1"/>
          </p:cNvPicPr>
          <p:nvPr/>
        </p:nvPicPr>
        <p:blipFill rotWithShape="1">
          <a:blip r:embed="rId2"/>
          <a:srcRect l="38228" t="16699" r="22961" b="13916"/>
          <a:stretch/>
        </p:blipFill>
        <p:spPr>
          <a:xfrm>
            <a:off x="8771138" y="3417884"/>
            <a:ext cx="3420862" cy="3440116"/>
          </a:xfrm>
          <a:prstGeom prst="rect">
            <a:avLst/>
          </a:prstGeom>
        </p:spPr>
      </p:pic>
      <p:sp>
        <p:nvSpPr>
          <p:cNvPr id="3" name="Content Placeholder 2">
            <a:extLst>
              <a:ext uri="{FF2B5EF4-FFF2-40B4-BE49-F238E27FC236}">
                <a16:creationId xmlns:a16="http://schemas.microsoft.com/office/drawing/2014/main" id="{FB06231D-4493-4AE5-A139-F32CF150E5E6}"/>
              </a:ext>
            </a:extLst>
          </p:cNvPr>
          <p:cNvSpPr>
            <a:spLocks noGrp="1"/>
          </p:cNvSpPr>
          <p:nvPr>
            <p:ph idx="1"/>
          </p:nvPr>
        </p:nvSpPr>
        <p:spPr>
          <a:xfrm>
            <a:off x="838200" y="289788"/>
            <a:ext cx="10515600" cy="4351338"/>
          </a:xfrm>
        </p:spPr>
        <p:txBody>
          <a:bodyPr>
            <a:normAutofit/>
          </a:bodyPr>
          <a:lstStyle/>
          <a:p>
            <a:pPr marL="342900" lvl="0" indent="-342900" algn="ctr">
              <a:buFont typeface="Symbol" panose="05050102010706020507" pitchFamily="18" charset="2"/>
              <a:buChar char=""/>
            </a:pPr>
            <a:r>
              <a:rPr lang="ru-RU" sz="2000" dirty="0" err="1">
                <a:effectLst/>
                <a:latin typeface="Bahnschrift Condensed" panose="020B0502040204020203" pitchFamily="34" charset="0"/>
                <a:ea typeface="SimSun" panose="02010600030101010101" pitchFamily="2" charset="-122"/>
              </a:rPr>
              <a:t>Індекс</a:t>
            </a:r>
            <a:r>
              <a:rPr lang="ru-RU" sz="2000" dirty="0">
                <a:effectLst/>
                <a:latin typeface="Bahnschrift Condensed" panose="020B0502040204020203" pitchFamily="34" charset="0"/>
                <a:ea typeface="SimSun" panose="02010600030101010101" pitchFamily="2" charset="-122"/>
              </a:rPr>
              <a:t> </a:t>
            </a:r>
            <a:r>
              <a:rPr lang="ru-RU" sz="2000" dirty="0" err="1">
                <a:effectLst/>
                <a:latin typeface="Bahnschrift Condensed" panose="020B0502040204020203" pitchFamily="34" charset="0"/>
                <a:ea typeface="SimSun" panose="02010600030101010101" pitchFamily="2" charset="-122"/>
              </a:rPr>
              <a:t>із</a:t>
            </a:r>
            <a:r>
              <a:rPr lang="ru-RU" sz="2000" dirty="0">
                <a:effectLst/>
                <a:latin typeface="Bahnschrift Condensed" panose="020B0502040204020203" pitchFamily="34" charset="0"/>
                <a:ea typeface="SimSun" panose="02010600030101010101" pitchFamily="2" charset="-122"/>
              </a:rPr>
              <a:t> </a:t>
            </a:r>
            <a:r>
              <a:rPr lang="ru-RU" sz="2000" dirty="0" err="1">
                <a:effectLst/>
                <a:latin typeface="Bahnschrift Condensed" panose="020B0502040204020203" pitchFamily="34" charset="0"/>
                <a:ea typeface="SimSun" panose="02010600030101010101" pitchFamily="2" charset="-122"/>
              </a:rPr>
              <a:t>гендерної</a:t>
            </a:r>
            <a:r>
              <a:rPr lang="ru-RU" sz="2000" dirty="0">
                <a:effectLst/>
                <a:latin typeface="Bahnschrift Condensed" panose="020B0502040204020203" pitchFamily="34" charset="0"/>
                <a:ea typeface="SimSun" panose="02010600030101010101" pitchFamily="2" charset="-122"/>
              </a:rPr>
              <a:t> </a:t>
            </a:r>
            <a:r>
              <a:rPr lang="ru-RU" sz="2000" dirty="0" err="1">
                <a:effectLst/>
                <a:latin typeface="Bahnschrift Condensed" panose="020B0502040204020203" pitchFamily="34" charset="0"/>
                <a:ea typeface="SimSun" panose="02010600030101010101" pitchFamily="2" charset="-122"/>
              </a:rPr>
              <a:t>рівності</a:t>
            </a:r>
            <a:r>
              <a:rPr lang="ru-RU" sz="2000" dirty="0">
                <a:effectLst/>
                <a:latin typeface="Bahnschrift Condensed" panose="020B0502040204020203" pitchFamily="34" charset="0"/>
                <a:ea typeface="SimSun" panose="02010600030101010101" pitchFamily="2" charset="-122"/>
              </a:rPr>
              <a:t> (</a:t>
            </a:r>
            <a:r>
              <a:rPr lang="en-GB" sz="2000" dirty="0">
                <a:effectLst/>
                <a:latin typeface="Bahnschrift Condensed" panose="020B0502040204020203" pitchFamily="34" charset="0"/>
                <a:ea typeface="SimSun" panose="02010600030101010101" pitchFamily="2" charset="-122"/>
              </a:rPr>
              <a:t>Gender Equality Index</a:t>
            </a:r>
            <a:r>
              <a:rPr lang="ru-RU" sz="2000" dirty="0">
                <a:effectLst/>
                <a:latin typeface="Bahnschrift Condensed" panose="020B0502040204020203" pitchFamily="34" charset="0"/>
                <a:ea typeface="SimSun" panose="02010600030101010101" pitchFamily="2" charset="-122"/>
              </a:rPr>
              <a:t>) – один </a:t>
            </a:r>
            <a:r>
              <a:rPr lang="ru-RU" sz="2000" dirty="0" err="1">
                <a:effectLst/>
                <a:latin typeface="Bahnschrift Condensed" panose="020B0502040204020203" pitchFamily="34" charset="0"/>
                <a:ea typeface="SimSun" panose="02010600030101010101" pitchFamily="2" charset="-122"/>
              </a:rPr>
              <a:t>із</a:t>
            </a:r>
            <a:r>
              <a:rPr lang="ru-RU" sz="2000" dirty="0">
                <a:effectLst/>
                <a:latin typeface="Bahnschrift Condensed" panose="020B0502040204020203" pitchFamily="34" charset="0"/>
                <a:ea typeface="SimSun" panose="02010600030101010101" pitchFamily="2" charset="-122"/>
              </a:rPr>
              <a:t> </a:t>
            </a:r>
            <a:r>
              <a:rPr lang="ru-RU" sz="2000" dirty="0" err="1">
                <a:effectLst/>
                <a:latin typeface="Bahnschrift Condensed" panose="020B0502040204020203" pitchFamily="34" charset="0"/>
                <a:ea typeface="SimSun" panose="02010600030101010101" pitchFamily="2" charset="-122"/>
              </a:rPr>
              <a:t>важливих</a:t>
            </a:r>
            <a:r>
              <a:rPr lang="ru-RU" sz="2000" dirty="0">
                <a:effectLst/>
                <a:latin typeface="Bahnschrift Condensed" panose="020B0502040204020203" pitchFamily="34" charset="0"/>
                <a:ea typeface="SimSun" panose="02010600030101010101" pitchFamily="2" charset="-122"/>
              </a:rPr>
              <a:t> </a:t>
            </a:r>
            <a:r>
              <a:rPr lang="ru-RU" sz="2000" dirty="0" err="1">
                <a:effectLst/>
                <a:latin typeface="Bahnschrift Condensed" panose="020B0502040204020203" pitchFamily="34" charset="0"/>
                <a:ea typeface="SimSun" panose="02010600030101010101" pitchFamily="2" charset="-122"/>
              </a:rPr>
              <a:t>компонентів</a:t>
            </a:r>
            <a:r>
              <a:rPr lang="ru-RU" sz="2000" dirty="0">
                <a:effectLst/>
                <a:latin typeface="Bahnschrift Condensed" panose="020B0502040204020203" pitchFamily="34" charset="0"/>
                <a:ea typeface="SimSun" panose="02010600030101010101" pitchFamily="2" charset="-122"/>
              </a:rPr>
              <a:t> </a:t>
            </a:r>
            <a:r>
              <a:rPr lang="ru-RU" sz="2000" dirty="0" err="1">
                <a:effectLst/>
                <a:latin typeface="Bahnschrift Condensed" panose="020B0502040204020203" pitchFamily="34" charset="0"/>
                <a:ea typeface="SimSun" panose="02010600030101010101" pitchFamily="2" charset="-122"/>
              </a:rPr>
              <a:t>щорічного</a:t>
            </a:r>
            <a:r>
              <a:rPr lang="ru-RU" sz="2000" dirty="0">
                <a:effectLst/>
                <a:latin typeface="Bahnschrift Condensed" panose="020B0502040204020203" pitchFamily="34" charset="0"/>
                <a:ea typeface="SimSun" panose="02010600030101010101" pitchFamily="2" charset="-122"/>
              </a:rPr>
              <a:t> </a:t>
            </a:r>
            <a:r>
              <a:rPr lang="ru-RU" sz="2000" dirty="0" err="1">
                <a:effectLst/>
                <a:latin typeface="Bahnschrift Condensed" panose="020B0502040204020203" pitchFamily="34" charset="0"/>
                <a:ea typeface="SimSun" panose="02010600030101010101" pitchFamily="2" charset="-122"/>
              </a:rPr>
              <a:t>міжнародного</a:t>
            </a:r>
            <a:r>
              <a:rPr lang="ru-RU" sz="2000" dirty="0">
                <a:effectLst/>
                <a:latin typeface="Bahnschrift Condensed" panose="020B0502040204020203" pitchFamily="34" charset="0"/>
                <a:ea typeface="SimSun" panose="02010600030101010101" pitchFamily="2" charset="-122"/>
              </a:rPr>
              <a:t> </a:t>
            </a:r>
            <a:r>
              <a:rPr lang="ru-RU" sz="2000" dirty="0" err="1">
                <a:effectLst/>
                <a:latin typeface="Bahnschrift Condensed" panose="020B0502040204020203" pitchFamily="34" charset="0"/>
                <a:ea typeface="SimSun" panose="02010600030101010101" pitchFamily="2" charset="-122"/>
              </a:rPr>
              <a:t>Звіту</a:t>
            </a:r>
            <a:r>
              <a:rPr lang="ru-RU" sz="2000" dirty="0">
                <a:effectLst/>
                <a:latin typeface="Bahnschrift Condensed" panose="020B0502040204020203" pitchFamily="34" charset="0"/>
                <a:ea typeface="SimSun" panose="02010600030101010101" pitchFamily="2" charset="-122"/>
              </a:rPr>
              <a:t> </a:t>
            </a:r>
            <a:r>
              <a:rPr lang="ru-RU" sz="2000" dirty="0" err="1">
                <a:effectLst/>
                <a:latin typeface="Bahnschrift Condensed" panose="020B0502040204020203" pitchFamily="34" charset="0"/>
                <a:ea typeface="SimSun" panose="02010600030101010101" pitchFamily="2" charset="-122"/>
              </a:rPr>
              <a:t>із</a:t>
            </a:r>
            <a:r>
              <a:rPr lang="ru-RU" sz="2000" dirty="0">
                <a:effectLst/>
                <a:latin typeface="Bahnschrift Condensed" panose="020B0502040204020203" pitchFamily="34" charset="0"/>
                <a:ea typeface="SimSun" panose="02010600030101010101" pitchFamily="2" charset="-122"/>
              </a:rPr>
              <a:t> </a:t>
            </a:r>
            <a:r>
              <a:rPr lang="ru-RU" sz="2000" dirty="0" err="1">
                <a:effectLst/>
                <a:latin typeface="Bahnschrift Condensed" panose="020B0502040204020203" pitchFamily="34" charset="0"/>
                <a:ea typeface="SimSun" panose="02010600030101010101" pitchFamily="2" charset="-122"/>
              </a:rPr>
              <a:t>людського</a:t>
            </a:r>
            <a:r>
              <a:rPr lang="ru-RU" sz="2000" dirty="0">
                <a:effectLst/>
                <a:latin typeface="Bahnschrift Condensed" panose="020B0502040204020203" pitchFamily="34" charset="0"/>
                <a:ea typeface="SimSun" panose="02010600030101010101" pitchFamily="2" charset="-122"/>
              </a:rPr>
              <a:t> </a:t>
            </a:r>
            <a:r>
              <a:rPr lang="ru-RU" sz="2000" dirty="0" err="1">
                <a:effectLst/>
                <a:latin typeface="Bahnschrift Condensed" panose="020B0502040204020203" pitchFamily="34" charset="0"/>
                <a:ea typeface="SimSun" panose="02010600030101010101" pitchFamily="2" charset="-122"/>
              </a:rPr>
              <a:t>розвитку</a:t>
            </a:r>
            <a:r>
              <a:rPr lang="ru-RU" sz="2000" dirty="0">
                <a:effectLst/>
                <a:latin typeface="Bahnschrift Condensed" panose="020B0502040204020203" pitchFamily="34" charset="0"/>
                <a:ea typeface="SimSun" panose="02010600030101010101" pitchFamily="2" charset="-122"/>
              </a:rPr>
              <a:t> </a:t>
            </a:r>
            <a:r>
              <a:rPr lang="ru-RU" sz="2000" dirty="0" err="1">
                <a:effectLst/>
                <a:latin typeface="Bahnschrift Condensed" panose="020B0502040204020203" pitchFamily="34" charset="0"/>
                <a:ea typeface="SimSun" panose="02010600030101010101" pitchFamily="2" charset="-122"/>
              </a:rPr>
              <a:t>Програми</a:t>
            </a:r>
            <a:r>
              <a:rPr lang="ru-RU" sz="2000" dirty="0">
                <a:effectLst/>
                <a:latin typeface="Bahnschrift Condensed" panose="020B0502040204020203" pitchFamily="34" charset="0"/>
                <a:ea typeface="SimSun" panose="02010600030101010101" pitchFamily="2" charset="-122"/>
              </a:rPr>
              <a:t> </a:t>
            </a:r>
            <a:r>
              <a:rPr lang="ru-RU" sz="2000" dirty="0" err="1">
                <a:effectLst/>
                <a:latin typeface="Bahnschrift Condensed" panose="020B0502040204020203" pitchFamily="34" charset="0"/>
                <a:ea typeface="SimSun" panose="02010600030101010101" pitchFamily="2" charset="-122"/>
              </a:rPr>
              <a:t>розвитку</a:t>
            </a:r>
            <a:r>
              <a:rPr lang="ru-RU" sz="2000" dirty="0">
                <a:effectLst/>
                <a:latin typeface="Bahnschrift Condensed" panose="020B0502040204020203" pitchFamily="34" charset="0"/>
                <a:ea typeface="SimSun" panose="02010600030101010101" pitchFamily="2" charset="-122"/>
              </a:rPr>
              <a:t> ООН (</a:t>
            </a:r>
            <a:r>
              <a:rPr lang="en-GB" sz="2000" dirty="0">
                <a:effectLst/>
                <a:latin typeface="Bahnschrift Condensed" panose="020B0502040204020203" pitchFamily="34" charset="0"/>
                <a:ea typeface="SimSun" panose="02010600030101010101" pitchFamily="2" charset="-122"/>
              </a:rPr>
              <a:t>UNDP Human Development Report</a:t>
            </a:r>
            <a:r>
              <a:rPr lang="ru-RU" sz="2000" dirty="0">
                <a:effectLst/>
                <a:latin typeface="Bahnschrift Condensed" panose="020B0502040204020203" pitchFamily="34" charset="0"/>
                <a:ea typeface="SimSun" panose="02010600030101010101" pitchFamily="2" charset="-122"/>
              </a:rPr>
              <a:t>).</a:t>
            </a:r>
          </a:p>
          <a:p>
            <a:pPr marL="342900" lvl="0" indent="-342900" algn="ctr">
              <a:buFont typeface="Symbol" panose="05050102010706020507" pitchFamily="18" charset="2"/>
              <a:buChar char=""/>
            </a:pPr>
            <a:r>
              <a:rPr lang="uk-UA" sz="2000" dirty="0">
                <a:latin typeface="Bahnschrift Condensed" panose="020B0502040204020203" pitchFamily="34" charset="0"/>
                <a:ea typeface="SimSun" panose="02010600030101010101" pitchFamily="2" charset="-122"/>
              </a:rPr>
              <a:t>М</a:t>
            </a:r>
            <a:r>
              <a:rPr lang="uk-UA" sz="2000" dirty="0">
                <a:effectLst/>
                <a:latin typeface="Bahnschrift Condensed" panose="020B0502040204020203" pitchFamily="34" charset="0"/>
                <a:ea typeface="SimSun" panose="02010600030101010101" pitchFamily="2" charset="-122"/>
              </a:rPr>
              <a:t>іжнародний звіт Рівня свободи у світі (</a:t>
            </a:r>
            <a:r>
              <a:rPr lang="en-GB" sz="2000" dirty="0">
                <a:effectLst/>
                <a:latin typeface="Bahnschrift Condensed" panose="020B0502040204020203" pitchFamily="34" charset="0"/>
                <a:ea typeface="SimSun" panose="02010600030101010101" pitchFamily="2" charset="-122"/>
              </a:rPr>
              <a:t>Freedom in the World</a:t>
            </a:r>
            <a:r>
              <a:rPr lang="uk-UA" sz="2000" dirty="0">
                <a:effectLst/>
                <a:latin typeface="Bahnschrift Condensed" panose="020B0502040204020203" pitchFamily="34" charset="0"/>
                <a:ea typeface="SimSun" panose="02010600030101010101" pitchFamily="2" charset="-122"/>
              </a:rPr>
              <a:t>, </a:t>
            </a:r>
            <a:r>
              <a:rPr lang="en-GB" sz="2000" dirty="0">
                <a:effectLst/>
                <a:latin typeface="Bahnschrift Condensed" panose="020B0502040204020203" pitchFamily="34" charset="0"/>
                <a:ea typeface="SimSun" panose="02010600030101010101" pitchFamily="2" charset="-122"/>
              </a:rPr>
              <a:t>Freedom House</a:t>
            </a:r>
            <a:r>
              <a:rPr lang="uk-UA" sz="2000" dirty="0">
                <a:effectLst/>
                <a:latin typeface="Bahnschrift Condensed" panose="020B0502040204020203" pitchFamily="34" charset="0"/>
                <a:ea typeface="SimSun" panose="02010600030101010101" pitchFamily="2" charset="-122"/>
              </a:rPr>
              <a:t>), де є розділ про «особисту автономію та індивідуальні права».</a:t>
            </a:r>
            <a:endParaRPr lang="ru-RU" sz="2000" dirty="0">
              <a:effectLst/>
              <a:latin typeface="Bahnschrift Condensed" panose="020B0502040204020203" pitchFamily="34" charset="0"/>
              <a:ea typeface="SimSun" panose="02010600030101010101" pitchFamily="2" charset="-122"/>
            </a:endParaRPr>
          </a:p>
          <a:p>
            <a:pPr marL="342900" lvl="0" indent="-342900" algn="ctr">
              <a:buFont typeface="Symbol" panose="05050102010706020507" pitchFamily="18" charset="2"/>
              <a:buChar char=""/>
            </a:pPr>
            <a:r>
              <a:rPr lang="uk-UA" sz="2000" dirty="0">
                <a:latin typeface="Bahnschrift Condensed" panose="020B0502040204020203" pitchFamily="34" charset="0"/>
                <a:ea typeface="SimSun" panose="02010600030101010101" pitchFamily="2" charset="-122"/>
              </a:rPr>
              <a:t>З</a:t>
            </a:r>
            <a:r>
              <a:rPr lang="uk-UA" sz="2000" dirty="0">
                <a:effectLst/>
                <a:latin typeface="Bahnschrift Condensed" panose="020B0502040204020203" pitchFamily="34" charset="0"/>
                <a:ea typeface="SimSun" panose="02010600030101010101" pitchFamily="2" charset="-122"/>
              </a:rPr>
              <a:t>віт із глобального гендерного розриву (</a:t>
            </a:r>
            <a:r>
              <a:rPr lang="en-GB" sz="2000" dirty="0">
                <a:effectLst/>
                <a:latin typeface="Bahnschrift Condensed" panose="020B0502040204020203" pitchFamily="34" charset="0"/>
                <a:ea typeface="SimSun" panose="02010600030101010101" pitchFamily="2" charset="-122"/>
              </a:rPr>
              <a:t>Global Gender Gap Report</a:t>
            </a:r>
            <a:r>
              <a:rPr lang="uk-UA" sz="2000" dirty="0">
                <a:effectLst/>
                <a:latin typeface="Bahnschrift Condensed" panose="020B0502040204020203" pitchFamily="34" charset="0"/>
                <a:ea typeface="SimSun" panose="02010600030101010101" pitchFamily="2" charset="-122"/>
              </a:rPr>
              <a:t>), що готується Світовим економічним форумом (</a:t>
            </a:r>
            <a:r>
              <a:rPr lang="en-GB" sz="2000" dirty="0">
                <a:effectLst/>
                <a:latin typeface="Bahnschrift Condensed" panose="020B0502040204020203" pitchFamily="34" charset="0"/>
                <a:ea typeface="SimSun" panose="02010600030101010101" pitchFamily="2" charset="-122"/>
              </a:rPr>
              <a:t>World Economic Forum</a:t>
            </a:r>
            <a:r>
              <a:rPr lang="uk-UA" sz="2000" dirty="0">
                <a:effectLst/>
                <a:latin typeface="Bahnschrift Condensed" panose="020B0502040204020203" pitchFamily="34" charset="0"/>
                <a:ea typeface="SimSun" panose="02010600030101010101" pitchFamily="2" charset="-122"/>
              </a:rPr>
              <a:t>), де вимірюється величина гендерного розриву (</a:t>
            </a:r>
            <a:r>
              <a:rPr lang="en-GB" sz="2000" dirty="0">
                <a:effectLst/>
                <a:latin typeface="Bahnschrift Condensed" panose="020B0502040204020203" pitchFamily="34" charset="0"/>
                <a:ea typeface="SimSun" panose="02010600030101010101" pitchFamily="2" charset="-122"/>
              </a:rPr>
              <a:t>gender gap</a:t>
            </a:r>
            <a:r>
              <a:rPr lang="uk-UA" sz="2000" dirty="0">
                <a:effectLst/>
                <a:latin typeface="Bahnschrift Condensed" panose="020B0502040204020203" pitchFamily="34" charset="0"/>
                <a:ea typeface="SimSun" panose="02010600030101010101" pitchFamily="2" charset="-122"/>
              </a:rPr>
              <a:t>) у чотирьох важливих сферах нерівності між чоловіками та жінками: економічна участь, рівень освіти, політичне представництво та сфера здоров’я </a:t>
            </a:r>
            <a:endParaRPr lang="ru-RU" sz="2000" dirty="0">
              <a:latin typeface="Bahnschrift Condensed" panose="020B0502040204020203" pitchFamily="34" charset="0"/>
            </a:endParaRPr>
          </a:p>
        </p:txBody>
      </p:sp>
      <p:sp>
        <p:nvSpPr>
          <p:cNvPr id="5" name="TextBox 4">
            <a:extLst>
              <a:ext uri="{FF2B5EF4-FFF2-40B4-BE49-F238E27FC236}">
                <a16:creationId xmlns:a16="http://schemas.microsoft.com/office/drawing/2014/main" id="{936170C9-12EC-45BA-BCFC-6780965BB2FF}"/>
              </a:ext>
            </a:extLst>
          </p:cNvPr>
          <p:cNvSpPr txBox="1"/>
          <p:nvPr/>
        </p:nvSpPr>
        <p:spPr>
          <a:xfrm>
            <a:off x="1378258" y="2702323"/>
            <a:ext cx="6094520" cy="461665"/>
          </a:xfrm>
          <a:prstGeom prst="rect">
            <a:avLst/>
          </a:prstGeom>
          <a:noFill/>
        </p:spPr>
        <p:txBody>
          <a:bodyPr wrap="square">
            <a:spAutoFit/>
          </a:bodyPr>
          <a:lstStyle/>
          <a:p>
            <a:r>
              <a:rPr lang="uk-UA" sz="2400" dirty="0">
                <a:solidFill>
                  <a:srgbClr val="954B92"/>
                </a:solidFill>
                <a:latin typeface="Bahnschrift Condensed" panose="020B0502040204020203" pitchFamily="34" charset="0"/>
              </a:rPr>
              <a:t>Дані станом на жовтень 2021 року</a:t>
            </a:r>
            <a:endParaRPr lang="ru-RU" sz="2400" dirty="0">
              <a:latin typeface="Bahnschrift Condensed" panose="020B0502040204020203" pitchFamily="34" charset="0"/>
            </a:endParaRPr>
          </a:p>
        </p:txBody>
      </p:sp>
      <p:sp>
        <p:nvSpPr>
          <p:cNvPr id="11" name="TextBox 10">
            <a:extLst>
              <a:ext uri="{FF2B5EF4-FFF2-40B4-BE49-F238E27FC236}">
                <a16:creationId xmlns:a16="http://schemas.microsoft.com/office/drawing/2014/main" id="{8169CDD7-4B06-47FD-8942-24D2BF93B9B0}"/>
              </a:ext>
            </a:extLst>
          </p:cNvPr>
          <p:cNvSpPr txBox="1"/>
          <p:nvPr/>
        </p:nvSpPr>
        <p:spPr>
          <a:xfrm>
            <a:off x="6906827" y="4072622"/>
            <a:ext cx="1864311" cy="2785378"/>
          </a:xfrm>
          <a:prstGeom prst="rect">
            <a:avLst/>
          </a:prstGeom>
          <a:solidFill>
            <a:schemeClr val="accent2"/>
          </a:solidFill>
        </p:spPr>
        <p:txBody>
          <a:bodyPr wrap="square">
            <a:spAutoFit/>
          </a:bodyPr>
          <a:lstStyle/>
          <a:p>
            <a:pPr algn="ctr"/>
            <a:r>
              <a:rPr lang="de-DE" sz="1400" dirty="0">
                <a:latin typeface="Bahnschrift Condensed" panose="020B0502040204020203" pitchFamily="34" charset="0"/>
              </a:rPr>
              <a:t>1 Iceland</a:t>
            </a:r>
            <a:endParaRPr lang="uk-UA" sz="1400" dirty="0">
              <a:latin typeface="Bahnschrift Condensed" panose="020B0502040204020203" pitchFamily="34" charset="0"/>
            </a:endParaRPr>
          </a:p>
          <a:p>
            <a:pPr algn="ctr"/>
            <a:r>
              <a:rPr lang="de-DE" sz="1400" dirty="0">
                <a:latin typeface="Bahnschrift Condensed" panose="020B0502040204020203" pitchFamily="34" charset="0"/>
              </a:rPr>
              <a:t>2 </a:t>
            </a:r>
            <a:r>
              <a:rPr lang="de-DE" sz="1400" dirty="0" err="1">
                <a:latin typeface="Bahnschrift Condensed" panose="020B0502040204020203" pitchFamily="34" charset="0"/>
              </a:rPr>
              <a:t>Finland</a:t>
            </a:r>
            <a:endParaRPr lang="uk-UA" sz="1400" dirty="0">
              <a:latin typeface="Bahnschrift Condensed" panose="020B0502040204020203" pitchFamily="34" charset="0"/>
            </a:endParaRPr>
          </a:p>
          <a:p>
            <a:pPr algn="ctr"/>
            <a:r>
              <a:rPr lang="de-DE" sz="1400" dirty="0">
                <a:latin typeface="Bahnschrift Condensed" panose="020B0502040204020203" pitchFamily="34" charset="0"/>
              </a:rPr>
              <a:t>3 </a:t>
            </a:r>
            <a:r>
              <a:rPr lang="de-DE" sz="1400" dirty="0" err="1">
                <a:latin typeface="Bahnschrift Condensed" panose="020B0502040204020203" pitchFamily="34" charset="0"/>
              </a:rPr>
              <a:t>Norway</a:t>
            </a:r>
            <a:endParaRPr lang="uk-UA" sz="1400" dirty="0">
              <a:latin typeface="Bahnschrift Condensed" panose="020B0502040204020203" pitchFamily="34" charset="0"/>
            </a:endParaRPr>
          </a:p>
          <a:p>
            <a:pPr algn="ctr"/>
            <a:r>
              <a:rPr lang="de-DE" sz="1400" dirty="0">
                <a:latin typeface="Bahnschrift Condensed" panose="020B0502040204020203" pitchFamily="34" charset="0"/>
              </a:rPr>
              <a:t>7 Rwanda</a:t>
            </a:r>
            <a:endParaRPr lang="uk-UA" sz="1400" dirty="0">
              <a:latin typeface="Bahnschrift Condensed" panose="020B0502040204020203" pitchFamily="34" charset="0"/>
            </a:endParaRPr>
          </a:p>
          <a:p>
            <a:pPr algn="ctr"/>
            <a:r>
              <a:rPr lang="de-DE" sz="1400" dirty="0">
                <a:latin typeface="Bahnschrift Condensed" panose="020B0502040204020203" pitchFamily="34" charset="0"/>
              </a:rPr>
              <a:t>11 Germany</a:t>
            </a:r>
            <a:endParaRPr lang="uk-UA" sz="1400" dirty="0">
              <a:latin typeface="Bahnschrift Condensed" panose="020B0502040204020203" pitchFamily="34" charset="0"/>
            </a:endParaRPr>
          </a:p>
          <a:p>
            <a:pPr algn="ctr"/>
            <a:r>
              <a:rPr lang="de-DE" sz="1400" dirty="0">
                <a:latin typeface="Bahnschrift Condensed" panose="020B0502040204020203" pitchFamily="34" charset="0"/>
              </a:rPr>
              <a:t>30 United States</a:t>
            </a:r>
            <a:endParaRPr lang="uk-UA" sz="1400" dirty="0">
              <a:latin typeface="Bahnschrift Condensed" panose="020B0502040204020203" pitchFamily="34" charset="0"/>
            </a:endParaRPr>
          </a:p>
          <a:p>
            <a:pPr algn="ctr"/>
            <a:r>
              <a:rPr lang="de-DE" sz="1400" dirty="0">
                <a:latin typeface="Bahnschrift Condensed" panose="020B0502040204020203" pitchFamily="34" charset="0"/>
              </a:rPr>
              <a:t>107 China</a:t>
            </a:r>
            <a:endParaRPr lang="uk-UA" sz="1400" dirty="0">
              <a:latin typeface="Bahnschrift Condensed" panose="020B0502040204020203" pitchFamily="34" charset="0"/>
            </a:endParaRPr>
          </a:p>
          <a:p>
            <a:pPr algn="ctr"/>
            <a:r>
              <a:rPr lang="de-DE" sz="1400" dirty="0">
                <a:latin typeface="Bahnschrift Condensed" panose="020B0502040204020203" pitchFamily="34" charset="0"/>
              </a:rPr>
              <a:t>156 Afghanistan</a:t>
            </a:r>
            <a:endParaRPr lang="uk-UA" sz="1400" dirty="0">
              <a:latin typeface="Bahnschrift Condensed" panose="020B0502040204020203" pitchFamily="34" charset="0"/>
            </a:endParaRPr>
          </a:p>
          <a:p>
            <a:pPr algn="ctr"/>
            <a:endParaRPr lang="uk-UA" sz="1200" dirty="0">
              <a:latin typeface="Bahnschrift Condensed" panose="020B0502040204020203" pitchFamily="34" charset="0"/>
            </a:endParaRPr>
          </a:p>
          <a:p>
            <a:pPr algn="ctr"/>
            <a:r>
              <a:rPr lang="uk-UA" dirty="0">
                <a:latin typeface="Bahnschrift Condensed" panose="020B0502040204020203" pitchFamily="34" charset="0"/>
              </a:rPr>
              <a:t>? </a:t>
            </a:r>
            <a:r>
              <a:rPr lang="de-DE" dirty="0">
                <a:latin typeface="Bahnschrift Condensed" panose="020B0502040204020203" pitchFamily="34" charset="0"/>
              </a:rPr>
              <a:t>Ukraine</a:t>
            </a:r>
            <a:endParaRPr lang="uk-UA" dirty="0">
              <a:latin typeface="Bahnschrift Condensed" panose="020B0502040204020203" pitchFamily="34" charset="0"/>
            </a:endParaRPr>
          </a:p>
          <a:p>
            <a:endParaRPr lang="uk-UA" sz="1100" dirty="0"/>
          </a:p>
          <a:p>
            <a:endParaRPr lang="uk-UA" sz="1100" dirty="0"/>
          </a:p>
          <a:p>
            <a:endParaRPr lang="ru-RU" sz="1100" dirty="0"/>
          </a:p>
        </p:txBody>
      </p:sp>
      <p:pic>
        <p:nvPicPr>
          <p:cNvPr id="4" name="Picture 3">
            <a:extLst>
              <a:ext uri="{FF2B5EF4-FFF2-40B4-BE49-F238E27FC236}">
                <a16:creationId xmlns:a16="http://schemas.microsoft.com/office/drawing/2014/main" id="{D52DAF09-97F4-4196-9B37-71FAF85A761B}"/>
              </a:ext>
            </a:extLst>
          </p:cNvPr>
          <p:cNvPicPr>
            <a:picLocks noChangeAspect="1"/>
          </p:cNvPicPr>
          <p:nvPr/>
        </p:nvPicPr>
        <p:blipFill rotWithShape="1">
          <a:blip r:embed="rId3"/>
          <a:srcRect l="21772" t="10227" r="5776" b="20259"/>
          <a:stretch/>
        </p:blipFill>
        <p:spPr>
          <a:xfrm>
            <a:off x="25766" y="3122699"/>
            <a:ext cx="6736408" cy="3735301"/>
          </a:xfrm>
          <a:prstGeom prst="rect">
            <a:avLst/>
          </a:prstGeom>
        </p:spPr>
      </p:pic>
    </p:spTree>
    <p:extLst>
      <p:ext uri="{BB962C8B-B14F-4D97-AF65-F5344CB8AC3E}">
        <p14:creationId xmlns:p14="http://schemas.microsoft.com/office/powerpoint/2010/main" val="2591402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26FF42C2-EA15-4154-B242-E98E88CED9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7" name="Rectangle 76">
            <a:extLst>
              <a:ext uri="{FF2B5EF4-FFF2-40B4-BE49-F238E27FC236}">
                <a16:creationId xmlns:a16="http://schemas.microsoft.com/office/drawing/2014/main" id="{D79DE9F7-28C4-4856-BA57-D696E124C1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927413"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D7B0E05-8637-4FEF-A0FA-C56FD8B9FE5F}"/>
              </a:ext>
            </a:extLst>
          </p:cNvPr>
          <p:cNvSpPr>
            <a:spLocks noGrp="1"/>
          </p:cNvSpPr>
          <p:nvPr>
            <p:ph type="title"/>
          </p:nvPr>
        </p:nvSpPr>
        <p:spPr>
          <a:xfrm>
            <a:off x="1016183" y="969264"/>
            <a:ext cx="4056530" cy="1106424"/>
          </a:xfrm>
        </p:spPr>
        <p:txBody>
          <a:bodyPr>
            <a:normAutofit/>
          </a:bodyPr>
          <a:lstStyle/>
          <a:p>
            <a:r>
              <a:rPr lang="uk-UA" sz="2800" dirty="0">
                <a:latin typeface="Bahnschrift Condensed" panose="020B0502040204020203" pitchFamily="34" charset="0"/>
              </a:rPr>
              <a:t>ГЕНДЕРНА РІВНІСТЬ В УКРАЇНІ</a:t>
            </a:r>
            <a:endParaRPr lang="ru-RU" sz="2800" dirty="0">
              <a:latin typeface="Bahnschrift Condensed" panose="020B0502040204020203" pitchFamily="34" charset="0"/>
            </a:endParaRPr>
          </a:p>
        </p:txBody>
      </p:sp>
      <p:sp>
        <p:nvSpPr>
          <p:cNvPr id="79" name="Rectangle 78">
            <a:extLst>
              <a:ext uri="{FF2B5EF4-FFF2-40B4-BE49-F238E27FC236}">
                <a16:creationId xmlns:a16="http://schemas.microsoft.com/office/drawing/2014/main" id="{E1F9ED9C-121B-44C6-A308-5824769C4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043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4A5F8185-F27B-4E99-A06C-007336FE3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121408"/>
            <a:ext cx="395865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53DF005-1D29-4FF0-B554-C6FEBC0F3B4D}"/>
              </a:ext>
            </a:extLst>
          </p:cNvPr>
          <p:cNvSpPr>
            <a:spLocks noGrp="1"/>
          </p:cNvSpPr>
          <p:nvPr>
            <p:ph idx="1"/>
          </p:nvPr>
        </p:nvSpPr>
        <p:spPr>
          <a:xfrm>
            <a:off x="838199" y="2084832"/>
            <a:ext cx="4056530" cy="4044712"/>
          </a:xfrm>
        </p:spPr>
        <p:txBody>
          <a:bodyPr>
            <a:normAutofit fontScale="85000" lnSpcReduction="10000"/>
          </a:bodyPr>
          <a:lstStyle/>
          <a:p>
            <a:pPr marL="0" indent="0" algn="ctr">
              <a:buNone/>
            </a:pPr>
            <a:r>
              <a:rPr lang="uk-UA" sz="1900" dirty="0">
                <a:effectLst/>
                <a:highlight>
                  <a:srgbClr val="FFFF00"/>
                </a:highlight>
                <a:latin typeface="Bahnschrift Condensed" panose="020B0502040204020203" pitchFamily="34" charset="0"/>
                <a:ea typeface="SimSun" panose="02010600030101010101" pitchFamily="2" charset="-122"/>
              </a:rPr>
              <a:t>Закон України «Про забезпечення рівних прав та можливостей чоловіків і жінок»: </a:t>
            </a:r>
          </a:p>
          <a:p>
            <a:pPr marL="0" indent="0" algn="ctr">
              <a:buNone/>
            </a:pPr>
            <a:r>
              <a:rPr lang="uk-UA" sz="1900" dirty="0">
                <a:effectLst/>
                <a:latin typeface="Bahnschrift Condensed" panose="020B0502040204020203" pitchFamily="34" charset="0"/>
                <a:ea typeface="SimSun" panose="02010600030101010101" pitchFamily="2" charset="-122"/>
              </a:rPr>
              <a:t>«дискримінація за ознакою статі </a:t>
            </a:r>
            <a:r>
              <a:rPr lang="en-GB" sz="1900" dirty="0">
                <a:effectLst/>
                <a:latin typeface="Bahnschrift Condensed" panose="020B0502040204020203" pitchFamily="34" charset="0"/>
                <a:ea typeface="SimSun" panose="02010600030101010101" pitchFamily="2" charset="-122"/>
                <a:sym typeface="Symbol" panose="05050102010706020507" pitchFamily="18" charset="2"/>
              </a:rPr>
              <a:t></a:t>
            </a:r>
            <a:r>
              <a:rPr lang="uk-UA" sz="1900" dirty="0">
                <a:effectLst/>
                <a:latin typeface="Bahnschrift Condensed" panose="020B0502040204020203" pitchFamily="34" charset="0"/>
                <a:ea typeface="SimSun" panose="02010600030101010101" pitchFamily="2" charset="-122"/>
              </a:rPr>
              <a:t> дії чи бездіяльність, що виражають будь-яке розрізнення, виняток або привілеї за ознакою статі, якщо вони спрямовані на обмеження або унеможливлюють визнання, користування чи здійснення на рівних підставах прав і свобод людини для жінок і чоловіків»</a:t>
            </a:r>
          </a:p>
          <a:p>
            <a:pPr marL="0" indent="0" algn="ctr">
              <a:buNone/>
            </a:pPr>
            <a:r>
              <a:rPr lang="ru-RU" sz="1800" dirty="0" err="1">
                <a:solidFill>
                  <a:srgbClr val="C00000"/>
                </a:solidFill>
                <a:effectLst/>
                <a:latin typeface="Bahnschrift Condensed" panose="020B0502040204020203" pitchFamily="34" charset="0"/>
                <a:ea typeface="Calibri" panose="020F0502020204030204" pitchFamily="34" charset="0"/>
              </a:rPr>
              <a:t>ґендерна</a:t>
            </a:r>
            <a:r>
              <a:rPr lang="ru-RU" sz="1800" dirty="0">
                <a:solidFill>
                  <a:srgbClr val="C00000"/>
                </a:solidFill>
                <a:effectLst/>
                <a:latin typeface="Bahnschrift Condensed" panose="020B0502040204020203" pitchFamily="34" charset="0"/>
                <a:ea typeface="Calibri" panose="020F0502020204030204" pitchFamily="34" charset="0"/>
              </a:rPr>
              <a:t> </a:t>
            </a:r>
            <a:r>
              <a:rPr lang="ru-RU" sz="1800" dirty="0" err="1">
                <a:solidFill>
                  <a:srgbClr val="C00000"/>
                </a:solidFill>
                <a:effectLst/>
                <a:latin typeface="Bahnschrift Condensed" panose="020B0502040204020203" pitchFamily="34" charset="0"/>
                <a:ea typeface="Calibri" panose="020F0502020204030204" pitchFamily="34" charset="0"/>
              </a:rPr>
              <a:t>рівність</a:t>
            </a:r>
            <a:r>
              <a:rPr lang="ru-RU" sz="1800" dirty="0">
                <a:solidFill>
                  <a:srgbClr val="C00000"/>
                </a:solidFill>
                <a:effectLst/>
                <a:latin typeface="Bahnschrift Condensed" panose="020B0502040204020203" pitchFamily="34" charset="0"/>
                <a:ea typeface="Calibri" panose="020F0502020204030204" pitchFamily="34" charset="0"/>
              </a:rPr>
              <a:t> </a:t>
            </a:r>
            <a:r>
              <a:rPr lang="ru-RU" sz="1800" dirty="0" err="1">
                <a:solidFill>
                  <a:srgbClr val="C00000"/>
                </a:solidFill>
                <a:effectLst/>
                <a:latin typeface="Bahnschrift Condensed" panose="020B0502040204020203" pitchFamily="34" charset="0"/>
                <a:ea typeface="Calibri" panose="020F0502020204030204" pitchFamily="34" charset="0"/>
              </a:rPr>
              <a:t>визначається</a:t>
            </a:r>
            <a:r>
              <a:rPr lang="ru-RU" sz="1800" dirty="0">
                <a:solidFill>
                  <a:srgbClr val="C00000"/>
                </a:solidFill>
                <a:effectLst/>
                <a:latin typeface="Bahnschrift Condensed" panose="020B0502040204020203" pitchFamily="34" charset="0"/>
                <a:ea typeface="Calibri" panose="020F0502020204030204" pitchFamily="34" charset="0"/>
              </a:rPr>
              <a:t> як «</a:t>
            </a:r>
            <a:r>
              <a:rPr lang="ru-RU" sz="1800" dirty="0" err="1">
                <a:solidFill>
                  <a:srgbClr val="C00000"/>
                </a:solidFill>
                <a:effectLst/>
                <a:latin typeface="Bahnschrift Condensed" panose="020B0502040204020203" pitchFamily="34" charset="0"/>
                <a:ea typeface="Calibri" panose="020F0502020204030204" pitchFamily="34" charset="0"/>
              </a:rPr>
              <a:t>рівний</a:t>
            </a:r>
            <a:r>
              <a:rPr lang="ru-RU" sz="1800" dirty="0">
                <a:solidFill>
                  <a:srgbClr val="C00000"/>
                </a:solidFill>
                <a:effectLst/>
                <a:latin typeface="Bahnschrift Condensed" panose="020B0502040204020203" pitchFamily="34" charset="0"/>
                <a:ea typeface="Calibri" panose="020F0502020204030204" pitchFamily="34" charset="0"/>
              </a:rPr>
              <a:t> </a:t>
            </a:r>
            <a:r>
              <a:rPr lang="ru-RU" sz="1800" dirty="0" err="1">
                <a:solidFill>
                  <a:srgbClr val="C00000"/>
                </a:solidFill>
                <a:effectLst/>
                <a:latin typeface="Bahnschrift Condensed" panose="020B0502040204020203" pitchFamily="34" charset="0"/>
                <a:ea typeface="Calibri" panose="020F0502020204030204" pitchFamily="34" charset="0"/>
              </a:rPr>
              <a:t>правовий</a:t>
            </a:r>
            <a:r>
              <a:rPr lang="ru-RU" sz="1800" dirty="0">
                <a:solidFill>
                  <a:srgbClr val="C00000"/>
                </a:solidFill>
                <a:effectLst/>
                <a:latin typeface="Bahnschrift Condensed" panose="020B0502040204020203" pitchFamily="34" charset="0"/>
                <a:ea typeface="Calibri" panose="020F0502020204030204" pitchFamily="34" charset="0"/>
              </a:rPr>
              <a:t> статус </a:t>
            </a:r>
            <a:r>
              <a:rPr lang="ru-RU" sz="1800" dirty="0" err="1">
                <a:solidFill>
                  <a:srgbClr val="C00000"/>
                </a:solidFill>
                <a:effectLst/>
                <a:latin typeface="Bahnschrift Condensed" panose="020B0502040204020203" pitchFamily="34" charset="0"/>
                <a:ea typeface="Calibri" panose="020F0502020204030204" pitchFamily="34" charset="0"/>
              </a:rPr>
              <a:t>жінок</a:t>
            </a:r>
            <a:r>
              <a:rPr lang="ru-RU" sz="1800" dirty="0">
                <a:solidFill>
                  <a:srgbClr val="C00000"/>
                </a:solidFill>
                <a:effectLst/>
                <a:latin typeface="Bahnschrift Condensed" panose="020B0502040204020203" pitchFamily="34" charset="0"/>
                <a:ea typeface="Calibri" panose="020F0502020204030204" pitchFamily="34" charset="0"/>
              </a:rPr>
              <a:t> і </a:t>
            </a:r>
            <a:r>
              <a:rPr lang="ru-RU" sz="1800" dirty="0" err="1">
                <a:solidFill>
                  <a:srgbClr val="C00000"/>
                </a:solidFill>
                <a:effectLst/>
                <a:latin typeface="Bahnschrift Condensed" panose="020B0502040204020203" pitchFamily="34" charset="0"/>
                <a:ea typeface="Calibri" panose="020F0502020204030204" pitchFamily="34" charset="0"/>
              </a:rPr>
              <a:t>чоловіків</a:t>
            </a:r>
            <a:r>
              <a:rPr lang="ru-RU" sz="1800" dirty="0">
                <a:solidFill>
                  <a:srgbClr val="C00000"/>
                </a:solidFill>
                <a:effectLst/>
                <a:latin typeface="Bahnschrift Condensed" panose="020B0502040204020203" pitchFamily="34" charset="0"/>
                <a:ea typeface="Calibri" panose="020F0502020204030204" pitchFamily="34" charset="0"/>
              </a:rPr>
              <a:t> та </a:t>
            </a:r>
            <a:r>
              <a:rPr lang="ru-RU" sz="1800" dirty="0" err="1">
                <a:solidFill>
                  <a:srgbClr val="C00000"/>
                </a:solidFill>
                <a:effectLst/>
                <a:latin typeface="Bahnschrift Condensed" panose="020B0502040204020203" pitchFamily="34" charset="0"/>
                <a:ea typeface="Calibri" panose="020F0502020204030204" pitchFamily="34" charset="0"/>
              </a:rPr>
              <a:t>рівні</a:t>
            </a:r>
            <a:r>
              <a:rPr lang="ru-RU" sz="1800" dirty="0">
                <a:solidFill>
                  <a:srgbClr val="C00000"/>
                </a:solidFill>
                <a:effectLst/>
                <a:latin typeface="Bahnschrift Condensed" panose="020B0502040204020203" pitchFamily="34" charset="0"/>
                <a:ea typeface="Calibri" panose="020F0502020204030204" pitchFamily="34" charset="0"/>
              </a:rPr>
              <a:t> </a:t>
            </a:r>
            <a:r>
              <a:rPr lang="ru-RU" sz="1800" dirty="0" err="1">
                <a:solidFill>
                  <a:srgbClr val="C00000"/>
                </a:solidFill>
                <a:effectLst/>
                <a:latin typeface="Bahnschrift Condensed" panose="020B0502040204020203" pitchFamily="34" charset="0"/>
                <a:ea typeface="Calibri" panose="020F0502020204030204" pitchFamily="34" charset="0"/>
              </a:rPr>
              <a:t>можливості</a:t>
            </a:r>
            <a:r>
              <a:rPr lang="ru-RU" sz="1800" dirty="0">
                <a:solidFill>
                  <a:srgbClr val="C00000"/>
                </a:solidFill>
                <a:effectLst/>
                <a:latin typeface="Bahnschrift Condensed" panose="020B0502040204020203" pitchFamily="34" charset="0"/>
                <a:ea typeface="Calibri" panose="020F0502020204030204" pitchFamily="34" charset="0"/>
              </a:rPr>
              <a:t> для </a:t>
            </a:r>
            <a:r>
              <a:rPr lang="ru-RU" sz="1800" dirty="0" err="1">
                <a:solidFill>
                  <a:srgbClr val="C00000"/>
                </a:solidFill>
                <a:effectLst/>
                <a:latin typeface="Bahnschrift Condensed" panose="020B0502040204020203" pitchFamily="34" charset="0"/>
                <a:ea typeface="Calibri" panose="020F0502020204030204" pitchFamily="34" charset="0"/>
              </a:rPr>
              <a:t>його</a:t>
            </a:r>
            <a:r>
              <a:rPr lang="ru-RU" sz="1800" dirty="0">
                <a:solidFill>
                  <a:srgbClr val="C00000"/>
                </a:solidFill>
                <a:effectLst/>
                <a:latin typeface="Bahnschrift Condensed" panose="020B0502040204020203" pitchFamily="34" charset="0"/>
                <a:ea typeface="Calibri" panose="020F0502020204030204" pitchFamily="34" charset="0"/>
              </a:rPr>
              <a:t> </a:t>
            </a:r>
            <a:r>
              <a:rPr lang="ru-RU" sz="1800" dirty="0" err="1">
                <a:solidFill>
                  <a:srgbClr val="C00000"/>
                </a:solidFill>
                <a:effectLst/>
                <a:latin typeface="Bahnschrift Condensed" panose="020B0502040204020203" pitchFamily="34" charset="0"/>
                <a:ea typeface="Calibri" panose="020F0502020204030204" pitchFamily="34" charset="0"/>
              </a:rPr>
              <a:t>реалізації</a:t>
            </a:r>
            <a:r>
              <a:rPr lang="ru-RU" sz="1800" dirty="0">
                <a:solidFill>
                  <a:srgbClr val="C00000"/>
                </a:solidFill>
                <a:effectLst/>
                <a:latin typeface="Bahnschrift Condensed" panose="020B0502040204020203" pitchFamily="34" charset="0"/>
                <a:ea typeface="Calibri" panose="020F0502020204030204" pitchFamily="34" charset="0"/>
              </a:rPr>
              <a:t>, </a:t>
            </a:r>
            <a:r>
              <a:rPr lang="ru-RU" sz="1800" dirty="0" err="1">
                <a:solidFill>
                  <a:srgbClr val="C00000"/>
                </a:solidFill>
                <a:effectLst/>
                <a:latin typeface="Bahnschrift Condensed" panose="020B0502040204020203" pitchFamily="34" charset="0"/>
                <a:ea typeface="Calibri" panose="020F0502020204030204" pitchFamily="34" charset="0"/>
              </a:rPr>
              <a:t>що</a:t>
            </a:r>
            <a:r>
              <a:rPr lang="ru-RU" sz="1800" dirty="0">
                <a:solidFill>
                  <a:srgbClr val="C00000"/>
                </a:solidFill>
                <a:effectLst/>
                <a:latin typeface="Bahnschrift Condensed" panose="020B0502040204020203" pitchFamily="34" charset="0"/>
                <a:ea typeface="Calibri" panose="020F0502020204030204" pitchFamily="34" charset="0"/>
              </a:rPr>
              <a:t> </a:t>
            </a:r>
            <a:r>
              <a:rPr lang="ru-RU" sz="1800" dirty="0" err="1">
                <a:solidFill>
                  <a:srgbClr val="C00000"/>
                </a:solidFill>
                <a:effectLst/>
                <a:latin typeface="Bahnschrift Condensed" panose="020B0502040204020203" pitchFamily="34" charset="0"/>
                <a:ea typeface="Calibri" panose="020F0502020204030204" pitchFamily="34" charset="0"/>
              </a:rPr>
              <a:t>дозволяє</a:t>
            </a:r>
            <a:r>
              <a:rPr lang="ru-RU" sz="1800" dirty="0">
                <a:solidFill>
                  <a:srgbClr val="C00000"/>
                </a:solidFill>
                <a:effectLst/>
                <a:latin typeface="Bahnschrift Condensed" panose="020B0502040204020203" pitchFamily="34" charset="0"/>
                <a:ea typeface="Calibri" panose="020F0502020204030204" pitchFamily="34" charset="0"/>
              </a:rPr>
              <a:t> особам </a:t>
            </a:r>
            <a:r>
              <a:rPr lang="ru-RU" sz="1800" dirty="0" err="1">
                <a:solidFill>
                  <a:srgbClr val="C00000"/>
                </a:solidFill>
                <a:effectLst/>
                <a:latin typeface="Bahnschrift Condensed" panose="020B0502040204020203" pitchFamily="34" charset="0"/>
                <a:ea typeface="Calibri" panose="020F0502020204030204" pitchFamily="34" charset="0"/>
              </a:rPr>
              <a:t>обох</a:t>
            </a:r>
            <a:r>
              <a:rPr lang="ru-RU" sz="1800" dirty="0">
                <a:solidFill>
                  <a:srgbClr val="C00000"/>
                </a:solidFill>
                <a:effectLst/>
                <a:latin typeface="Bahnschrift Condensed" panose="020B0502040204020203" pitchFamily="34" charset="0"/>
                <a:ea typeface="Calibri" panose="020F0502020204030204" pitchFamily="34" charset="0"/>
              </a:rPr>
              <a:t> статей </a:t>
            </a:r>
            <a:r>
              <a:rPr lang="ru-RU" sz="1800" dirty="0" err="1">
                <a:solidFill>
                  <a:srgbClr val="C00000"/>
                </a:solidFill>
                <a:effectLst/>
                <a:latin typeface="Bahnschrift Condensed" panose="020B0502040204020203" pitchFamily="34" charset="0"/>
                <a:ea typeface="Calibri" panose="020F0502020204030204" pitchFamily="34" charset="0"/>
              </a:rPr>
              <a:t>брати</a:t>
            </a:r>
            <a:r>
              <a:rPr lang="ru-RU" sz="1800" dirty="0">
                <a:solidFill>
                  <a:srgbClr val="C00000"/>
                </a:solidFill>
                <a:effectLst/>
                <a:latin typeface="Bahnschrift Condensed" panose="020B0502040204020203" pitchFamily="34" charset="0"/>
                <a:ea typeface="Calibri" panose="020F0502020204030204" pitchFamily="34" charset="0"/>
              </a:rPr>
              <a:t> </a:t>
            </a:r>
            <a:r>
              <a:rPr lang="ru-RU" sz="1800" dirty="0" err="1">
                <a:solidFill>
                  <a:srgbClr val="C00000"/>
                </a:solidFill>
                <a:effectLst/>
                <a:latin typeface="Bahnschrift Condensed" panose="020B0502040204020203" pitchFamily="34" charset="0"/>
                <a:ea typeface="Calibri" panose="020F0502020204030204" pitchFamily="34" charset="0"/>
              </a:rPr>
              <a:t>рівну</a:t>
            </a:r>
            <a:r>
              <a:rPr lang="ru-RU" sz="1800" dirty="0">
                <a:solidFill>
                  <a:srgbClr val="C00000"/>
                </a:solidFill>
                <a:effectLst/>
                <a:latin typeface="Bahnschrift Condensed" panose="020B0502040204020203" pitchFamily="34" charset="0"/>
                <a:ea typeface="Calibri" panose="020F0502020204030204" pitchFamily="34" charset="0"/>
              </a:rPr>
              <a:t> участь у </a:t>
            </a:r>
            <a:r>
              <a:rPr lang="ru-RU" sz="1800" dirty="0" err="1">
                <a:solidFill>
                  <a:srgbClr val="C00000"/>
                </a:solidFill>
                <a:effectLst/>
                <a:latin typeface="Bahnschrift Condensed" panose="020B0502040204020203" pitchFamily="34" charset="0"/>
                <a:ea typeface="Calibri" panose="020F0502020204030204" pitchFamily="34" charset="0"/>
              </a:rPr>
              <a:t>всіх</a:t>
            </a:r>
            <a:r>
              <a:rPr lang="ru-RU" sz="1800" dirty="0">
                <a:solidFill>
                  <a:srgbClr val="C00000"/>
                </a:solidFill>
                <a:effectLst/>
                <a:latin typeface="Bahnschrift Condensed" panose="020B0502040204020203" pitchFamily="34" charset="0"/>
                <a:ea typeface="Calibri" panose="020F0502020204030204" pitchFamily="34" charset="0"/>
              </a:rPr>
              <a:t> сферах </a:t>
            </a:r>
            <a:r>
              <a:rPr lang="ru-RU" sz="1800" dirty="0" err="1">
                <a:solidFill>
                  <a:srgbClr val="C00000"/>
                </a:solidFill>
                <a:effectLst/>
                <a:latin typeface="Bahnschrift Condensed" panose="020B0502040204020203" pitchFamily="34" charset="0"/>
                <a:ea typeface="Calibri" panose="020F0502020204030204" pitchFamily="34" charset="0"/>
              </a:rPr>
              <a:t>життєдіяльності</a:t>
            </a:r>
            <a:r>
              <a:rPr lang="ru-RU" sz="1800" dirty="0">
                <a:solidFill>
                  <a:srgbClr val="C00000"/>
                </a:solidFill>
                <a:effectLst/>
                <a:latin typeface="Bahnschrift Condensed" panose="020B0502040204020203" pitchFamily="34" charset="0"/>
                <a:ea typeface="Calibri" panose="020F0502020204030204" pitchFamily="34" charset="0"/>
              </a:rPr>
              <a:t> </a:t>
            </a:r>
            <a:r>
              <a:rPr lang="ru-RU" sz="1800" dirty="0" err="1">
                <a:solidFill>
                  <a:srgbClr val="C00000"/>
                </a:solidFill>
                <a:effectLst/>
                <a:latin typeface="Bahnschrift Condensed" panose="020B0502040204020203" pitchFamily="34" charset="0"/>
                <a:ea typeface="Calibri" panose="020F0502020204030204" pitchFamily="34" charset="0"/>
              </a:rPr>
              <a:t>суспільства</a:t>
            </a:r>
            <a:r>
              <a:rPr lang="ru-RU" sz="1800" dirty="0">
                <a:solidFill>
                  <a:srgbClr val="C00000"/>
                </a:solidFill>
                <a:effectLst/>
                <a:latin typeface="Bahnschrift Condensed" panose="020B0502040204020203" pitchFamily="34" charset="0"/>
                <a:ea typeface="Calibri" panose="020F0502020204030204" pitchFamily="34" charset="0"/>
              </a:rPr>
              <a:t>»</a:t>
            </a:r>
            <a:endParaRPr lang="uk-UA" sz="1900" dirty="0">
              <a:solidFill>
                <a:srgbClr val="C00000"/>
              </a:solidFill>
              <a:effectLst/>
              <a:latin typeface="Bahnschrift Condensed" panose="020B0502040204020203" pitchFamily="34" charset="0"/>
              <a:ea typeface="SimSun" panose="02010600030101010101" pitchFamily="2" charset="-122"/>
            </a:endParaRPr>
          </a:p>
          <a:p>
            <a:r>
              <a:rPr lang="uk-UA" sz="1900" dirty="0">
                <a:effectLst/>
                <a:latin typeface="Bahnschrift Condensed" panose="020B0502040204020203" pitchFamily="34" charset="0"/>
                <a:ea typeface="SimSun" panose="02010600030101010101" pitchFamily="2" charset="-122"/>
              </a:rPr>
              <a:t>Офіс Віце-прем’єрки з питань європейської та євроатлантичної інтеграції</a:t>
            </a:r>
          </a:p>
          <a:p>
            <a:r>
              <a:rPr lang="uk-UA" sz="1900" dirty="0">
                <a:effectLst/>
                <a:latin typeface="Bahnschrift Condensed" panose="020B0502040204020203" pitchFamily="34" charset="0"/>
                <a:ea typeface="SimSun" panose="02010600030101010101" pitchFamily="2" charset="-122"/>
              </a:rPr>
              <a:t>Урядовий офіс з координації європейської та євроатлантичної інтеграції</a:t>
            </a:r>
          </a:p>
          <a:p>
            <a:r>
              <a:rPr lang="ru-RU" sz="1900" i="0" dirty="0" err="1">
                <a:effectLst/>
                <a:latin typeface="Bahnschrift Condensed" panose="020B0502040204020203" pitchFamily="34" charset="0"/>
              </a:rPr>
              <a:t>Урядова</a:t>
            </a:r>
            <a:r>
              <a:rPr lang="ru-RU" sz="1900" i="0" dirty="0">
                <a:effectLst/>
                <a:latin typeface="Bahnschrift Condensed" panose="020B0502040204020203" pitchFamily="34" charset="0"/>
              </a:rPr>
              <a:t> </a:t>
            </a:r>
            <a:r>
              <a:rPr lang="ru-RU" sz="1900" i="0" dirty="0" err="1">
                <a:effectLst/>
                <a:latin typeface="Bahnschrift Condensed" panose="020B0502040204020203" pitchFamily="34" charset="0"/>
              </a:rPr>
              <a:t>уповноважена</a:t>
            </a:r>
            <a:r>
              <a:rPr lang="ru-RU" sz="1900" i="0" dirty="0">
                <a:effectLst/>
                <a:latin typeface="Bahnschrift Condensed" panose="020B0502040204020203" pitchFamily="34" charset="0"/>
              </a:rPr>
              <a:t> з </a:t>
            </a:r>
            <a:r>
              <a:rPr lang="ru-RU" sz="1900" i="0" dirty="0" err="1">
                <a:effectLst/>
                <a:latin typeface="Bahnschrift Condensed" panose="020B0502040204020203" pitchFamily="34" charset="0"/>
              </a:rPr>
              <a:t>ґендерної</a:t>
            </a:r>
            <a:r>
              <a:rPr lang="ru-RU" sz="1900" i="0" dirty="0">
                <a:effectLst/>
                <a:latin typeface="Bahnschrift Condensed" panose="020B0502040204020203" pitchFamily="34" charset="0"/>
              </a:rPr>
              <a:t> </a:t>
            </a:r>
            <a:r>
              <a:rPr lang="ru-RU" sz="1900" i="0" dirty="0" err="1">
                <a:effectLst/>
                <a:latin typeface="Bahnschrift Condensed" panose="020B0502040204020203" pitchFamily="34" charset="0"/>
              </a:rPr>
              <a:t>політики</a:t>
            </a:r>
            <a:endParaRPr lang="ru-RU" sz="1900" dirty="0">
              <a:effectLst/>
              <a:latin typeface="Bahnschrift Condensed" panose="020B0502040204020203" pitchFamily="34" charset="0"/>
              <a:ea typeface="SimSun" panose="02010600030101010101" pitchFamily="2" charset="-122"/>
            </a:endParaRPr>
          </a:p>
          <a:p>
            <a:endParaRPr lang="ru-RU" sz="1800" dirty="0"/>
          </a:p>
        </p:txBody>
      </p:sp>
      <p:pic>
        <p:nvPicPr>
          <p:cNvPr id="3074" name="Picture 2" descr="Урядова уповноважена з питань гендерної політики Катерина Левченко:  Ініціатива Girl2Leader Ukraine вкрай важлива для суспільства - Girl2Leader  Ukraine">
            <a:extLst>
              <a:ext uri="{FF2B5EF4-FFF2-40B4-BE49-F238E27FC236}">
                <a16:creationId xmlns:a16="http://schemas.microsoft.com/office/drawing/2014/main" id="{D9855E1A-4912-412B-A795-851ECAFF52F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846705" y="777298"/>
            <a:ext cx="2873668" cy="191817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Зустріч з Віце-прем&amp;#39;єркою з питань європейської та євроатлантичної  інтеграції України Ольгою Стефанішиною - European Business Association">
            <a:extLst>
              <a:ext uri="{FF2B5EF4-FFF2-40B4-BE49-F238E27FC236}">
                <a16:creationId xmlns:a16="http://schemas.microsoft.com/office/drawing/2014/main" id="{924BDED5-FB97-4D98-BAAD-6D51C8469FF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962365" y="778931"/>
            <a:ext cx="2873668" cy="191098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УРЯДОВИЙ ОФІС КООРДИНАЦІЇ ЄВРОПЕЙСЬКОЇ ТА ЄВРОАТЛАНТИЧНОЇ ІНТЕГРАЦІЇ">
            <a:extLst>
              <a:ext uri="{FF2B5EF4-FFF2-40B4-BE49-F238E27FC236}">
                <a16:creationId xmlns:a16="http://schemas.microsoft.com/office/drawing/2014/main" id="{E223A9D2-03EE-4381-AD64-EE2598E1826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846705" y="3370787"/>
            <a:ext cx="5989328" cy="2534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6258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Ґендерна рівність не може бути насаджена - урядова уповноважена - WCU -  Жiночий консорцiум України">
            <a:extLst>
              <a:ext uri="{FF2B5EF4-FFF2-40B4-BE49-F238E27FC236}">
                <a16:creationId xmlns:a16="http://schemas.microsoft.com/office/drawing/2014/main" id="{C3BA7DD5-1C0A-4C0A-BDD5-4CE4F6CE8B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88" r="28414" b="909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A9543CC-AA5C-4BD8-B2C6-D50A0202E93B}"/>
              </a:ext>
            </a:extLst>
          </p:cNvPr>
          <p:cNvSpPr>
            <a:spLocks noGrp="1"/>
          </p:cNvSpPr>
          <p:nvPr>
            <p:ph type="title"/>
          </p:nvPr>
        </p:nvSpPr>
        <p:spPr>
          <a:xfrm>
            <a:off x="1341636" y="1359050"/>
            <a:ext cx="3438144" cy="1124712"/>
          </a:xfrm>
        </p:spPr>
        <p:txBody>
          <a:bodyPr anchor="b">
            <a:noAutofit/>
          </a:bodyPr>
          <a:lstStyle/>
          <a:p>
            <a:r>
              <a:rPr lang="ru-RU" sz="3200" dirty="0" err="1">
                <a:effectLst/>
                <a:latin typeface="Bahnschrift Condensed" panose="020B0502040204020203" pitchFamily="34" charset="0"/>
                <a:ea typeface="Calibri" panose="020F0502020204030204" pitchFamily="34" charset="0"/>
              </a:rPr>
              <a:t>Антиґендерна</a:t>
            </a:r>
            <a:r>
              <a:rPr lang="ru-RU" sz="3200" dirty="0">
                <a:effectLst/>
                <a:latin typeface="Bahnschrift Condensed" panose="020B0502040204020203" pitchFamily="34" charset="0"/>
                <a:ea typeface="Calibri" panose="020F0502020204030204" pitchFamily="34" charset="0"/>
              </a:rPr>
              <a:t> </a:t>
            </a:r>
            <a:r>
              <a:rPr lang="ru-RU" sz="3200" dirty="0" err="1">
                <a:effectLst/>
                <a:latin typeface="Bahnschrift Condensed" panose="020B0502040204020203" pitchFamily="34" charset="0"/>
                <a:ea typeface="Calibri" panose="020F0502020204030204" pitchFamily="34" charset="0"/>
              </a:rPr>
              <a:t>ідеологія</a:t>
            </a:r>
            <a:r>
              <a:rPr lang="ru-RU" sz="3200" dirty="0">
                <a:effectLst/>
                <a:latin typeface="Bahnschrift Condensed" panose="020B0502040204020203" pitchFamily="34" charset="0"/>
                <a:ea typeface="Calibri" panose="020F0502020204030204" pitchFamily="34" charset="0"/>
              </a:rPr>
              <a:t> в </a:t>
            </a:r>
            <a:r>
              <a:rPr lang="ru-RU" sz="3200" dirty="0" err="1">
                <a:effectLst/>
                <a:latin typeface="Bahnschrift Condensed" panose="020B0502040204020203" pitchFamily="34" charset="0"/>
                <a:ea typeface="Calibri" panose="020F0502020204030204" pitchFamily="34" charset="0"/>
              </a:rPr>
              <a:t>світлі</a:t>
            </a:r>
            <a:r>
              <a:rPr lang="ru-RU" sz="3200" dirty="0">
                <a:effectLst/>
                <a:latin typeface="Bahnschrift Condensed" panose="020B0502040204020203" pitchFamily="34" charset="0"/>
                <a:ea typeface="Calibri" panose="020F0502020204030204" pitchFamily="34" charset="0"/>
              </a:rPr>
              <a:t> </a:t>
            </a:r>
            <a:r>
              <a:rPr lang="ru-RU" sz="3200" dirty="0" err="1">
                <a:effectLst/>
                <a:latin typeface="Bahnschrift Condensed" panose="020B0502040204020203" pitchFamily="34" charset="0"/>
                <a:ea typeface="Calibri" panose="020F0502020204030204" pitchFamily="34" charset="0"/>
              </a:rPr>
              <a:t>гібридної</a:t>
            </a:r>
            <a:r>
              <a:rPr lang="ru-RU" sz="3200" dirty="0">
                <a:effectLst/>
                <a:latin typeface="Bahnschrift Condensed" panose="020B0502040204020203" pitchFamily="34" charset="0"/>
                <a:ea typeface="Calibri" panose="020F0502020204030204" pitchFamily="34" charset="0"/>
              </a:rPr>
              <a:t> </a:t>
            </a:r>
            <a:r>
              <a:rPr lang="ru-RU" sz="3200" dirty="0" err="1">
                <a:effectLst/>
                <a:latin typeface="Bahnschrift Condensed" panose="020B0502040204020203" pitchFamily="34" charset="0"/>
                <a:ea typeface="Calibri" panose="020F0502020204030204" pitchFamily="34" charset="0"/>
              </a:rPr>
              <a:t>війни</a:t>
            </a:r>
            <a:br>
              <a:rPr lang="ru-RU" sz="2000" dirty="0">
                <a:effectLst/>
                <a:latin typeface="Times New Roman" panose="02020603050405020304" pitchFamily="18" charset="0"/>
                <a:ea typeface="Calibri" panose="020F0502020204030204" pitchFamily="34" charset="0"/>
              </a:rPr>
            </a:br>
            <a:endParaRPr lang="ru-RU" sz="2000" dirty="0"/>
          </a:p>
        </p:txBody>
      </p:sp>
      <p:sp>
        <p:nvSpPr>
          <p:cNvPr id="75" name="Rectangle 7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6296083-25BE-4ACD-A266-7BD64FD3D6BA}"/>
              </a:ext>
            </a:extLst>
          </p:cNvPr>
          <p:cNvSpPr>
            <a:spLocks noGrp="1"/>
          </p:cNvSpPr>
          <p:nvPr>
            <p:ph idx="1"/>
          </p:nvPr>
        </p:nvSpPr>
        <p:spPr>
          <a:xfrm>
            <a:off x="371093" y="2510019"/>
            <a:ext cx="4312873" cy="4198877"/>
          </a:xfrm>
        </p:spPr>
        <p:txBody>
          <a:bodyPr anchor="t">
            <a:normAutofit lnSpcReduction="10000"/>
          </a:bodyPr>
          <a:lstStyle/>
          <a:p>
            <a:pPr marL="0" indent="0" algn="ctr">
              <a:buNone/>
            </a:pPr>
            <a:r>
              <a:rPr lang="ru-RU" sz="1600" dirty="0">
                <a:effectLst/>
                <a:latin typeface="Bahnschrift Condensed" panose="020B0502040204020203" pitchFamily="34" charset="0"/>
                <a:ea typeface="Calibri" panose="020F0502020204030204" pitchFamily="34" charset="0"/>
              </a:rPr>
              <a:t>2000-ні роки - почали </a:t>
            </a:r>
            <a:r>
              <a:rPr lang="ru-RU" sz="1600" dirty="0" err="1">
                <a:effectLst/>
                <a:latin typeface="Bahnschrift Condensed" panose="020B0502040204020203" pitchFamily="34" charset="0"/>
                <a:ea typeface="Calibri" panose="020F0502020204030204" pitchFamily="34" charset="0"/>
              </a:rPr>
              <a:t>з’являтися</a:t>
            </a:r>
            <a:r>
              <a:rPr lang="ru-RU" sz="1600" dirty="0">
                <a:effectLst/>
                <a:latin typeface="Bahnschrift Condensed" panose="020B0502040204020203" pitchFamily="34" charset="0"/>
                <a:ea typeface="Calibri" panose="020F0502020204030204" pitchFamily="34" charset="0"/>
              </a:rPr>
              <a:t> </a:t>
            </a:r>
            <a:r>
              <a:rPr lang="ru-RU" sz="1600" dirty="0" err="1">
                <a:effectLst/>
                <a:latin typeface="Bahnschrift Condensed" panose="020B0502040204020203" pitchFamily="34" charset="0"/>
                <a:ea typeface="Calibri" panose="020F0502020204030204" pitchFamily="34" charset="0"/>
              </a:rPr>
              <a:t>перші</a:t>
            </a:r>
            <a:r>
              <a:rPr lang="ru-RU" sz="1600" dirty="0">
                <a:effectLst/>
                <a:latin typeface="Bahnschrift Condensed" panose="020B0502040204020203" pitchFamily="34" charset="0"/>
                <a:ea typeface="Calibri" panose="020F0502020204030204" pitchFamily="34" charset="0"/>
              </a:rPr>
              <a:t> </a:t>
            </a:r>
            <a:r>
              <a:rPr lang="ru-RU" sz="1600" dirty="0" err="1">
                <a:effectLst/>
                <a:latin typeface="Bahnschrift Condensed" panose="020B0502040204020203" pitchFamily="34" charset="0"/>
                <a:ea typeface="Calibri" panose="020F0502020204030204" pitchFamily="34" charset="0"/>
              </a:rPr>
              <a:t>ініціативи</a:t>
            </a:r>
            <a:r>
              <a:rPr lang="ru-RU" sz="1600" dirty="0">
                <a:effectLst/>
                <a:latin typeface="Bahnschrift Condensed" panose="020B0502040204020203" pitchFamily="34" charset="0"/>
                <a:ea typeface="Calibri" panose="020F0502020204030204" pitchFamily="34" charset="0"/>
              </a:rPr>
              <a:t> з </a:t>
            </a:r>
            <a:r>
              <a:rPr lang="ru-RU" sz="1600" dirty="0" err="1">
                <a:effectLst/>
                <a:latin typeface="Bahnschrift Condensed" panose="020B0502040204020203" pitchFamily="34" charset="0"/>
                <a:ea typeface="Calibri" panose="020F0502020204030204" pitchFamily="34" charset="0"/>
              </a:rPr>
              <a:t>протидії</a:t>
            </a:r>
            <a:r>
              <a:rPr lang="ru-RU" sz="1600" dirty="0">
                <a:effectLst/>
                <a:latin typeface="Bahnschrift Condensed" panose="020B0502040204020203" pitchFamily="34" charset="0"/>
                <a:ea typeface="Calibri" panose="020F0502020204030204" pitchFamily="34" charset="0"/>
              </a:rPr>
              <a:t> «</a:t>
            </a:r>
            <a:r>
              <a:rPr lang="ru-RU" sz="1600" dirty="0" err="1">
                <a:effectLst/>
                <a:latin typeface="Bahnschrift Condensed" panose="020B0502040204020203" pitchFamily="34" charset="0"/>
                <a:ea typeface="Calibri" panose="020F0502020204030204" pitchFamily="34" charset="0"/>
              </a:rPr>
              <a:t>ґендерній</a:t>
            </a:r>
            <a:r>
              <a:rPr lang="ru-RU" sz="1600" dirty="0">
                <a:effectLst/>
                <a:latin typeface="Bahnschrift Condensed" panose="020B0502040204020203" pitchFamily="34" charset="0"/>
                <a:ea typeface="Calibri" panose="020F0502020204030204" pitchFamily="34" charset="0"/>
              </a:rPr>
              <a:t> </a:t>
            </a:r>
            <a:r>
              <a:rPr lang="ru-RU" sz="1600" dirty="0" err="1">
                <a:effectLst/>
                <a:latin typeface="Bahnschrift Condensed" panose="020B0502040204020203" pitchFamily="34" charset="0"/>
                <a:ea typeface="Calibri" panose="020F0502020204030204" pitchFamily="34" charset="0"/>
              </a:rPr>
              <a:t>ідеології</a:t>
            </a:r>
            <a:r>
              <a:rPr lang="ru-RU" sz="1600" dirty="0">
                <a:effectLst/>
                <a:latin typeface="Bahnschrift Condensed" panose="020B0502040204020203" pitchFamily="34" charset="0"/>
                <a:ea typeface="Calibri" panose="020F0502020204030204" pitchFamily="34" charset="0"/>
              </a:rPr>
              <a:t>» в </a:t>
            </a:r>
            <a:r>
              <a:rPr lang="ru-RU" sz="1600" dirty="0" err="1">
                <a:effectLst/>
                <a:latin typeface="Bahnschrift Condensed" panose="020B0502040204020203" pitchFamily="34" charset="0"/>
                <a:ea typeface="Calibri" panose="020F0502020204030204" pitchFamily="34" charset="0"/>
              </a:rPr>
              <a:t>Україні</a:t>
            </a:r>
            <a:r>
              <a:rPr lang="ru-RU" sz="1600" dirty="0">
                <a:effectLst/>
                <a:latin typeface="Bahnschrift Condensed" panose="020B0502040204020203" pitchFamily="34" charset="0"/>
                <a:ea typeface="Calibri" panose="020F0502020204030204" pitchFamily="34" charset="0"/>
              </a:rPr>
              <a:t>, </a:t>
            </a:r>
            <a:r>
              <a:rPr lang="ru-RU" sz="1600" dirty="0" err="1">
                <a:effectLst/>
                <a:latin typeface="Bahnschrift Condensed" panose="020B0502040204020203" pitchFamily="34" charset="0"/>
                <a:ea typeface="Calibri" panose="020F0502020204030204" pitchFamily="34" charset="0"/>
              </a:rPr>
              <a:t>які</a:t>
            </a:r>
            <a:r>
              <a:rPr lang="ru-RU" sz="1600" dirty="0">
                <a:effectLst/>
                <a:latin typeface="Bahnschrift Condensed" panose="020B0502040204020203" pitchFamily="34" charset="0"/>
                <a:ea typeface="Calibri" panose="020F0502020204030204" pitchFamily="34" charset="0"/>
              </a:rPr>
              <a:t> часто </a:t>
            </a:r>
            <a:r>
              <a:rPr lang="ru-RU" sz="1600" dirty="0" err="1">
                <a:effectLst/>
                <a:latin typeface="Bahnschrift Condensed" panose="020B0502040204020203" pitchFamily="34" charset="0"/>
                <a:ea typeface="Calibri" panose="020F0502020204030204" pitchFamily="34" charset="0"/>
              </a:rPr>
              <a:t>були</a:t>
            </a:r>
            <a:r>
              <a:rPr lang="ru-RU" sz="1600" dirty="0">
                <a:effectLst/>
                <a:latin typeface="Bahnschrift Condensed" panose="020B0502040204020203" pitchFamily="34" charset="0"/>
                <a:ea typeface="Calibri" panose="020F0502020204030204" pitchFamily="34" charset="0"/>
              </a:rPr>
              <a:t> </a:t>
            </a:r>
            <a:r>
              <a:rPr lang="ru-RU" sz="1600" dirty="0" err="1">
                <a:effectLst/>
                <a:latin typeface="Bahnschrift Condensed" panose="020B0502040204020203" pitchFamily="34" charset="0"/>
                <a:ea typeface="Calibri" panose="020F0502020204030204" pitchFamily="34" charset="0"/>
              </a:rPr>
              <a:t>пов’язані</a:t>
            </a:r>
            <a:r>
              <a:rPr lang="ru-RU" sz="1600" dirty="0">
                <a:effectLst/>
                <a:latin typeface="Bahnschrift Condensed" panose="020B0502040204020203" pitchFamily="34" charset="0"/>
                <a:ea typeface="Calibri" panose="020F0502020204030204" pitchFamily="34" charset="0"/>
              </a:rPr>
              <a:t> з </a:t>
            </a:r>
            <a:r>
              <a:rPr lang="ru-RU" sz="1600" dirty="0" err="1">
                <a:effectLst/>
                <a:latin typeface="Bahnschrift Condensed" panose="020B0502040204020203" pitchFamily="34" charset="0"/>
                <a:ea typeface="Calibri" panose="020F0502020204030204" pitchFamily="34" charset="0"/>
              </a:rPr>
              <a:t>проросійськими</a:t>
            </a:r>
            <a:r>
              <a:rPr lang="ru-RU" sz="1600" dirty="0">
                <a:effectLst/>
                <a:latin typeface="Bahnschrift Condensed" panose="020B0502040204020203" pitchFamily="34" charset="0"/>
                <a:ea typeface="Calibri" panose="020F0502020204030204" pitchFamily="34" charset="0"/>
              </a:rPr>
              <a:t> і </a:t>
            </a:r>
            <a:r>
              <a:rPr lang="ru-RU" sz="1600" dirty="0" err="1">
                <a:effectLst/>
                <a:latin typeface="Bahnschrift Condensed" panose="020B0502040204020203" pitchFamily="34" charset="0"/>
                <a:ea typeface="Calibri" panose="020F0502020204030204" pitchFamily="34" charset="0"/>
              </a:rPr>
              <a:t>панслов’янськими</a:t>
            </a:r>
            <a:r>
              <a:rPr lang="ru-RU" sz="1600" dirty="0">
                <a:effectLst/>
                <a:latin typeface="Bahnschrift Condensed" panose="020B0502040204020203" pitchFamily="34" charset="0"/>
                <a:ea typeface="Calibri" panose="020F0502020204030204" pitchFamily="34" charset="0"/>
              </a:rPr>
              <a:t> рухами, </a:t>
            </a:r>
            <a:r>
              <a:rPr lang="ru-RU" sz="1600" dirty="0" err="1">
                <a:effectLst/>
                <a:latin typeface="Bahnschrift Condensed" panose="020B0502040204020203" pitchFamily="34" charset="0"/>
                <a:ea typeface="Calibri" panose="020F0502020204030204" pitchFamily="34" charset="0"/>
              </a:rPr>
              <a:t>критичними</a:t>
            </a:r>
            <a:r>
              <a:rPr lang="ru-RU" sz="1600" dirty="0">
                <a:effectLst/>
                <a:latin typeface="Bahnschrift Condensed" panose="020B0502040204020203" pitchFamily="34" charset="0"/>
                <a:ea typeface="Calibri" panose="020F0502020204030204" pitchFamily="34" charset="0"/>
              </a:rPr>
              <a:t> до перспектив </a:t>
            </a:r>
            <a:r>
              <a:rPr lang="ru-RU" sz="1600" dirty="0" err="1">
                <a:effectLst/>
                <a:latin typeface="Bahnschrift Condensed" panose="020B0502040204020203" pitchFamily="34" charset="0"/>
                <a:ea typeface="Calibri" panose="020F0502020204030204" pitchFamily="34" charset="0"/>
              </a:rPr>
              <a:t>євроінтеграції</a:t>
            </a:r>
            <a:r>
              <a:rPr lang="ru-RU" sz="1600" dirty="0">
                <a:effectLst/>
                <a:latin typeface="Bahnschrift Condensed" panose="020B0502040204020203" pitchFamily="34" charset="0"/>
                <a:ea typeface="Calibri" panose="020F0502020204030204" pitchFamily="34" charset="0"/>
              </a:rPr>
              <a:t> </a:t>
            </a:r>
            <a:r>
              <a:rPr lang="ru-RU" sz="1600" dirty="0" err="1">
                <a:effectLst/>
                <a:latin typeface="Bahnschrift Condensed" panose="020B0502040204020203" pitchFamily="34" charset="0"/>
                <a:ea typeface="Calibri" panose="020F0502020204030204" pitchFamily="34" charset="0"/>
              </a:rPr>
              <a:t>України</a:t>
            </a:r>
            <a:r>
              <a:rPr lang="ru-RU" sz="1600" dirty="0">
                <a:latin typeface="Bahnschrift Condensed" panose="020B0502040204020203" pitchFamily="34" charset="0"/>
                <a:ea typeface="Calibri" panose="020F0502020204030204" pitchFamily="34" charset="0"/>
              </a:rPr>
              <a:t> та </a:t>
            </a:r>
            <a:r>
              <a:rPr lang="ru-RU" sz="1600" dirty="0" err="1">
                <a:latin typeface="Bahnschrift Condensed" panose="020B0502040204020203" pitchFamily="34" charset="0"/>
                <a:ea typeface="Calibri" panose="020F0502020204030204" pitchFamily="34" charset="0"/>
              </a:rPr>
              <a:t>супроводжувались</a:t>
            </a:r>
            <a:r>
              <a:rPr lang="ru-RU" sz="1600" dirty="0">
                <a:latin typeface="Bahnschrift Condensed" panose="020B0502040204020203" pitchFamily="34" charset="0"/>
                <a:ea typeface="Calibri" panose="020F0502020204030204" pitchFamily="34" charset="0"/>
              </a:rPr>
              <a:t> </a:t>
            </a:r>
            <a:r>
              <a:rPr lang="ru-RU" sz="1600" dirty="0" err="1">
                <a:effectLst/>
                <a:latin typeface="Bahnschrift Condensed" panose="020B0502040204020203" pitchFamily="34" charset="0"/>
                <a:ea typeface="Calibri" panose="020F0502020204030204" pitchFamily="34" charset="0"/>
              </a:rPr>
              <a:t>переважно</a:t>
            </a:r>
            <a:r>
              <a:rPr lang="ru-RU" sz="1600" dirty="0">
                <a:effectLst/>
                <a:latin typeface="Bahnschrift Condensed" panose="020B0502040204020203" pitchFamily="34" charset="0"/>
                <a:ea typeface="Calibri" panose="020F0502020204030204" pitchFamily="34" charset="0"/>
              </a:rPr>
              <a:t> у </a:t>
            </a:r>
            <a:r>
              <a:rPr lang="ru-RU" sz="1600" dirty="0" err="1">
                <a:effectLst/>
                <a:latin typeface="Bahnschrift Condensed" panose="020B0502040204020203" pitchFamily="34" charset="0"/>
                <a:ea typeface="Calibri" panose="020F0502020204030204" pitchFamily="34" charset="0"/>
              </a:rPr>
              <a:t>наративах</a:t>
            </a:r>
            <a:r>
              <a:rPr lang="ru-RU" sz="1600" dirty="0">
                <a:effectLst/>
                <a:latin typeface="Bahnschrift Condensed" panose="020B0502040204020203" pitchFamily="34" charset="0"/>
                <a:ea typeface="Calibri" panose="020F0502020204030204" pitchFamily="34" charset="0"/>
              </a:rPr>
              <a:t> </a:t>
            </a:r>
            <a:r>
              <a:rPr lang="ru-RU" sz="1600" dirty="0" err="1">
                <a:effectLst/>
                <a:latin typeface="Bahnschrift Condensed" panose="020B0502040204020203" pitchFamily="34" charset="0"/>
                <a:ea typeface="Calibri" panose="020F0502020204030204" pitchFamily="34" charset="0"/>
              </a:rPr>
              <a:t>маргінальних</a:t>
            </a:r>
            <a:r>
              <a:rPr lang="ru-RU" sz="1600" dirty="0">
                <a:effectLst/>
                <a:latin typeface="Bahnschrift Condensed" panose="020B0502040204020203" pitchFamily="34" charset="0"/>
                <a:ea typeface="Calibri" panose="020F0502020204030204" pitchFamily="34" charset="0"/>
              </a:rPr>
              <a:t> </a:t>
            </a:r>
            <a:r>
              <a:rPr lang="ru-RU" sz="1600" dirty="0" err="1">
                <a:effectLst/>
                <a:latin typeface="Bahnschrift Condensed" panose="020B0502040204020203" pitchFamily="34" charset="0"/>
                <a:ea typeface="Calibri" panose="020F0502020204030204" pitchFamily="34" charset="0"/>
              </a:rPr>
              <a:t>рухів</a:t>
            </a:r>
            <a:r>
              <a:rPr lang="ru-RU" sz="1600" dirty="0">
                <a:effectLst/>
                <a:latin typeface="Bahnschrift Condensed" panose="020B0502040204020203" pitchFamily="34" charset="0"/>
                <a:ea typeface="Calibri" panose="020F0502020204030204" pitchFamily="34" charset="0"/>
              </a:rPr>
              <a:t> за «</a:t>
            </a:r>
            <a:r>
              <a:rPr lang="ru-RU" sz="1600" dirty="0" err="1">
                <a:effectLst/>
                <a:latin typeface="Bahnschrift Condensed" panose="020B0502040204020203" pitchFamily="34" charset="0"/>
                <a:ea typeface="Calibri" panose="020F0502020204030204" pitchFamily="34" charset="0"/>
              </a:rPr>
              <a:t>слов’янську</a:t>
            </a:r>
            <a:r>
              <a:rPr lang="ru-RU" sz="1600" dirty="0">
                <a:effectLst/>
                <a:latin typeface="Bahnschrift Condensed" panose="020B0502040204020203" pitchFamily="34" charset="0"/>
                <a:ea typeface="Calibri" panose="020F0502020204030204" pitchFamily="34" charset="0"/>
              </a:rPr>
              <a:t> </a:t>
            </a:r>
            <a:r>
              <a:rPr lang="ru-RU" sz="1600" dirty="0" err="1">
                <a:effectLst/>
                <a:latin typeface="Bahnschrift Condensed" panose="020B0502040204020203" pitchFamily="34" charset="0"/>
                <a:ea typeface="Calibri" panose="020F0502020204030204" pitchFamily="34" charset="0"/>
              </a:rPr>
              <a:t>єдність</a:t>
            </a:r>
            <a:r>
              <a:rPr lang="ru-RU" sz="1600" dirty="0">
                <a:effectLst/>
                <a:latin typeface="Bahnschrift Condensed" panose="020B0502040204020203" pitchFamily="34" charset="0"/>
                <a:ea typeface="Calibri" panose="020F0502020204030204" pitchFamily="34" charset="0"/>
              </a:rPr>
              <a:t>», </a:t>
            </a:r>
            <a:r>
              <a:rPr lang="ru-RU" sz="1600" dirty="0" err="1">
                <a:effectLst/>
                <a:latin typeface="Bahnschrift Condensed" panose="020B0502040204020203" pitchFamily="34" charset="0"/>
                <a:ea typeface="Calibri" panose="020F0502020204030204" pitchFamily="34" charset="0"/>
              </a:rPr>
              <a:t>проти</a:t>
            </a:r>
            <a:r>
              <a:rPr lang="ru-RU" sz="1600" dirty="0">
                <a:effectLst/>
                <a:latin typeface="Bahnschrift Condensed" panose="020B0502040204020203" pitchFamily="34" charset="0"/>
                <a:ea typeface="Calibri" panose="020F0502020204030204" pitchFamily="34" charset="0"/>
              </a:rPr>
              <a:t> </a:t>
            </a:r>
            <a:r>
              <a:rPr lang="ru-RU" sz="1600" dirty="0" err="1">
                <a:effectLst/>
                <a:latin typeface="Bahnschrift Condensed" panose="020B0502040204020203" pitchFamily="34" charset="0"/>
                <a:ea typeface="Calibri" panose="020F0502020204030204" pitchFamily="34" charset="0"/>
              </a:rPr>
              <a:t>євроінтеграції</a:t>
            </a:r>
            <a:r>
              <a:rPr lang="ru-RU" sz="1600" dirty="0">
                <a:effectLst/>
                <a:latin typeface="Bahnschrift Condensed" panose="020B0502040204020203" pitchFamily="34" charset="0"/>
                <a:ea typeface="Calibri" panose="020F0502020204030204" pitchFamily="34" charset="0"/>
              </a:rPr>
              <a:t>, </a:t>
            </a:r>
            <a:r>
              <a:rPr lang="ru-RU" sz="1600" dirty="0" err="1">
                <a:effectLst/>
                <a:latin typeface="Bahnschrift Condensed" panose="020B0502040204020203" pitchFamily="34" charset="0"/>
                <a:ea typeface="Calibri" panose="020F0502020204030204" pitchFamily="34" charset="0"/>
              </a:rPr>
              <a:t>проти</a:t>
            </a:r>
            <a:r>
              <a:rPr lang="ru-RU" sz="1600" dirty="0">
                <a:effectLst/>
                <a:latin typeface="Bahnschrift Condensed" panose="020B0502040204020203" pitchFamily="34" charset="0"/>
                <a:ea typeface="Calibri" panose="020F0502020204030204" pitchFamily="34" charset="0"/>
              </a:rPr>
              <a:t> Джорджа Сороса </a:t>
            </a:r>
            <a:r>
              <a:rPr lang="uk-UA" sz="1600" dirty="0">
                <a:effectLst/>
                <a:latin typeface="Bahnschrift Condensed" panose="020B0502040204020203" pitchFamily="34" charset="0"/>
                <a:ea typeface="Calibri" panose="020F0502020204030204" pitchFamily="34" charset="0"/>
              </a:rPr>
              <a:t>тощо. </a:t>
            </a:r>
          </a:p>
          <a:p>
            <a:pPr marL="0" indent="0" algn="just">
              <a:buNone/>
            </a:pPr>
            <a:r>
              <a:rPr lang="en-US" sz="1600" dirty="0">
                <a:effectLst/>
                <a:latin typeface="Bahnschrift Condensed" panose="020B0502040204020203" pitchFamily="34" charset="0"/>
                <a:ea typeface="Calibri" panose="020F0502020204030204" pitchFamily="34" charset="0"/>
              </a:rPr>
              <a:t>1</a:t>
            </a:r>
            <a:r>
              <a:rPr lang="en-US" sz="1600" dirty="0">
                <a:solidFill>
                  <a:srgbClr val="C00000"/>
                </a:solidFill>
                <a:effectLst/>
                <a:latin typeface="Bahnschrift Condensed" panose="020B0502040204020203" pitchFamily="34" charset="0"/>
                <a:ea typeface="Calibri" panose="020F0502020204030204" pitchFamily="34" charset="0"/>
              </a:rPr>
              <a:t>. </a:t>
            </a:r>
            <a:r>
              <a:rPr lang="ru-RU" sz="1600" dirty="0" err="1">
                <a:solidFill>
                  <a:srgbClr val="C00000"/>
                </a:solidFill>
                <a:effectLst/>
                <a:latin typeface="Bahnschrift Condensed" panose="020B0502040204020203" pitchFamily="34" charset="0"/>
                <a:ea typeface="Calibri" panose="020F0502020204030204" pitchFamily="34" charset="0"/>
              </a:rPr>
              <a:t>Нівелювання</a:t>
            </a:r>
            <a:r>
              <a:rPr lang="ru-RU" sz="1600" dirty="0">
                <a:solidFill>
                  <a:srgbClr val="C00000"/>
                </a:solidFill>
                <a:effectLst/>
                <a:latin typeface="Bahnschrift Condensed" panose="020B0502040204020203" pitchFamily="34" charset="0"/>
                <a:ea typeface="Calibri" panose="020F0502020204030204" pitchFamily="34" charset="0"/>
              </a:rPr>
              <a:t> </a:t>
            </a:r>
            <a:r>
              <a:rPr lang="ru-RU" sz="1600" dirty="0" err="1">
                <a:solidFill>
                  <a:srgbClr val="C00000"/>
                </a:solidFill>
                <a:effectLst/>
                <a:latin typeface="Bahnschrift Condensed" panose="020B0502040204020203" pitchFamily="34" charset="0"/>
                <a:ea typeface="Calibri" panose="020F0502020204030204" pitchFamily="34" charset="0"/>
              </a:rPr>
              <a:t>європейських</a:t>
            </a:r>
            <a:r>
              <a:rPr lang="ru-RU" sz="1600" dirty="0">
                <a:solidFill>
                  <a:srgbClr val="C00000"/>
                </a:solidFill>
                <a:effectLst/>
                <a:latin typeface="Bahnschrift Condensed" panose="020B0502040204020203" pitchFamily="34" charset="0"/>
                <a:ea typeface="Calibri" panose="020F0502020204030204" pitchFamily="34" charset="0"/>
              </a:rPr>
              <a:t> </a:t>
            </a:r>
            <a:r>
              <a:rPr lang="ru-RU" sz="1600" dirty="0" err="1">
                <a:solidFill>
                  <a:srgbClr val="C00000"/>
                </a:solidFill>
                <a:effectLst/>
                <a:latin typeface="Bahnschrift Condensed" panose="020B0502040204020203" pitchFamily="34" charset="0"/>
                <a:ea typeface="Calibri" panose="020F0502020204030204" pitchFamily="34" charset="0"/>
              </a:rPr>
              <a:t>цінностей</a:t>
            </a:r>
            <a:r>
              <a:rPr lang="ru-RU" sz="1600" dirty="0">
                <a:solidFill>
                  <a:srgbClr val="C00000"/>
                </a:solidFill>
                <a:effectLst/>
                <a:latin typeface="Bahnschrift Condensed" panose="020B0502040204020203" pitchFamily="34" charset="0"/>
                <a:ea typeface="Calibri" panose="020F0502020204030204" pitchFamily="34" charset="0"/>
              </a:rPr>
              <a:t> </a:t>
            </a:r>
            <a:r>
              <a:rPr lang="ru-RU" sz="1600" dirty="0">
                <a:effectLst/>
                <a:latin typeface="Bahnschrift Condensed" panose="020B0502040204020203" pitchFamily="34" charset="0"/>
                <a:ea typeface="Calibri" panose="020F0502020204030204" pitchFamily="34" charset="0"/>
              </a:rPr>
              <a:t>(</a:t>
            </a:r>
            <a:r>
              <a:rPr lang="ru-RU" sz="1600" dirty="0" err="1">
                <a:effectLst/>
                <a:latin typeface="Bahnschrift Condensed" panose="020B0502040204020203" pitchFamily="34" charset="0"/>
                <a:ea typeface="Calibri" panose="020F0502020204030204" pitchFamily="34" charset="0"/>
              </a:rPr>
              <a:t>меседж</a:t>
            </a:r>
            <a:r>
              <a:rPr lang="ru-RU" sz="1600" dirty="0">
                <a:effectLst/>
                <a:latin typeface="Bahnschrift Condensed" panose="020B0502040204020203" pitchFamily="34" charset="0"/>
                <a:ea typeface="Calibri" panose="020F0502020204030204" pitchFamily="34" charset="0"/>
              </a:rPr>
              <a:t>: у </a:t>
            </a:r>
            <a:r>
              <a:rPr lang="ru-RU" sz="1600" dirty="0" err="1">
                <a:effectLst/>
                <a:latin typeface="Bahnschrift Condensed" panose="020B0502040204020203" pitchFamily="34" charset="0"/>
                <a:ea typeface="Calibri" panose="020F0502020204030204" pitchFamily="34" charset="0"/>
              </a:rPr>
              <a:t>світі</a:t>
            </a:r>
            <a:r>
              <a:rPr lang="ru-RU" sz="1600" dirty="0">
                <a:effectLst/>
                <a:latin typeface="Bahnschrift Condensed" panose="020B0502040204020203" pitchFamily="34" charset="0"/>
                <a:ea typeface="Calibri" panose="020F0502020204030204" pitchFamily="34" charset="0"/>
              </a:rPr>
              <a:t> </a:t>
            </a:r>
            <a:r>
              <a:rPr lang="ru-RU" sz="1600" dirty="0" err="1">
                <a:effectLst/>
                <a:latin typeface="Bahnschrift Condensed" panose="020B0502040204020203" pitchFamily="34" charset="0"/>
                <a:ea typeface="Calibri" panose="020F0502020204030204" pitchFamily="34" charset="0"/>
              </a:rPr>
              <a:t>чиняться</a:t>
            </a:r>
            <a:r>
              <a:rPr lang="ru-RU" sz="1600" dirty="0">
                <a:effectLst/>
                <a:latin typeface="Bahnschrift Condensed" panose="020B0502040204020203" pitchFamily="34" charset="0"/>
                <a:ea typeface="Calibri" panose="020F0502020204030204" pitchFamily="34" charset="0"/>
              </a:rPr>
              <a:t> </a:t>
            </a:r>
            <a:r>
              <a:rPr lang="ru-RU" sz="1600" dirty="0" err="1">
                <a:effectLst/>
                <a:latin typeface="Bahnschrift Condensed" panose="020B0502040204020203" pitchFamily="34" charset="0"/>
                <a:ea typeface="Calibri" panose="020F0502020204030204" pitchFamily="34" charset="0"/>
              </a:rPr>
              <a:t>спроби</a:t>
            </a:r>
            <a:r>
              <a:rPr lang="ru-RU" sz="1600" dirty="0">
                <a:effectLst/>
                <a:latin typeface="Bahnschrift Condensed" panose="020B0502040204020203" pitchFamily="34" charset="0"/>
                <a:ea typeface="Calibri" panose="020F0502020204030204" pitchFamily="34" charset="0"/>
              </a:rPr>
              <a:t> </a:t>
            </a:r>
            <a:r>
              <a:rPr lang="ru-RU" sz="1600" dirty="0" err="1">
                <a:effectLst/>
                <a:latin typeface="Bahnschrift Condensed" panose="020B0502040204020203" pitchFamily="34" charset="0"/>
                <a:ea typeface="Calibri" panose="020F0502020204030204" pitchFamily="34" charset="0"/>
              </a:rPr>
              <a:t>знівелювати</a:t>
            </a:r>
            <a:r>
              <a:rPr lang="ru-RU" sz="1600" dirty="0">
                <a:effectLst/>
                <a:latin typeface="Bahnschrift Condensed" panose="020B0502040204020203" pitchFamily="34" charset="0"/>
                <a:ea typeface="Calibri" panose="020F0502020204030204" pitchFamily="34" charset="0"/>
              </a:rPr>
              <a:t> </a:t>
            </a:r>
            <a:r>
              <a:rPr lang="ru-RU" sz="1600" dirty="0" err="1">
                <a:effectLst/>
                <a:latin typeface="Bahnschrift Condensed" panose="020B0502040204020203" pitchFamily="34" charset="0"/>
                <a:ea typeface="Calibri" panose="020F0502020204030204" pitchFamily="34" charset="0"/>
              </a:rPr>
              <a:t>цінність</a:t>
            </a:r>
            <a:r>
              <a:rPr lang="ru-RU" sz="1600" dirty="0">
                <a:effectLst/>
                <a:latin typeface="Bahnschrift Condensed" panose="020B0502040204020203" pitchFamily="34" charset="0"/>
                <a:ea typeface="Calibri" panose="020F0502020204030204" pitchFamily="34" charset="0"/>
              </a:rPr>
              <a:t> </a:t>
            </a:r>
            <a:r>
              <a:rPr lang="ru-RU" sz="1600" dirty="0" err="1">
                <a:effectLst/>
                <a:latin typeface="Bahnschrift Condensed" panose="020B0502040204020203" pitchFamily="34" charset="0"/>
                <a:ea typeface="Calibri" panose="020F0502020204030204" pitchFamily="34" charset="0"/>
              </a:rPr>
              <a:t>сім’ї</a:t>
            </a:r>
            <a:r>
              <a:rPr lang="ru-RU" sz="1600" dirty="0">
                <a:effectLst/>
                <a:latin typeface="Bahnschrift Condensed" panose="020B0502040204020203" pitchFamily="34" charset="0"/>
                <a:ea typeface="Calibri" panose="020F0502020204030204" pitchFamily="34" charset="0"/>
              </a:rPr>
              <a:t> та </a:t>
            </a:r>
            <a:r>
              <a:rPr lang="ru-RU" sz="1600" dirty="0" err="1">
                <a:effectLst/>
                <a:latin typeface="Bahnschrift Condensed" panose="020B0502040204020203" pitchFamily="34" charset="0"/>
                <a:ea typeface="Calibri" panose="020F0502020204030204" pitchFamily="34" charset="0"/>
              </a:rPr>
              <a:t>викривити</a:t>
            </a:r>
            <a:r>
              <a:rPr lang="ru-RU" sz="1600" dirty="0">
                <a:effectLst/>
                <a:latin typeface="Bahnschrift Condensed" panose="020B0502040204020203" pitchFamily="34" charset="0"/>
                <a:ea typeface="Calibri" panose="020F0502020204030204" pitchFamily="34" charset="0"/>
              </a:rPr>
              <a:t> правду про </a:t>
            </a:r>
            <a:r>
              <a:rPr lang="ru-RU" sz="1600" dirty="0" err="1">
                <a:effectLst/>
                <a:latin typeface="Bahnschrift Condensed" panose="020B0502040204020203" pitchFamily="34" charset="0"/>
                <a:ea typeface="Calibri" panose="020F0502020204030204" pitchFamily="34" charset="0"/>
              </a:rPr>
              <a:t>неї</a:t>
            </a:r>
            <a:r>
              <a:rPr lang="ru-RU" sz="1600" dirty="0">
                <a:effectLst/>
                <a:latin typeface="Bahnschrift Condensed" panose="020B0502040204020203" pitchFamily="34" charset="0"/>
                <a:ea typeface="Calibri" panose="020F0502020204030204" pitchFamily="34" charset="0"/>
              </a:rPr>
              <a:t>). </a:t>
            </a:r>
          </a:p>
          <a:p>
            <a:pPr marL="0" indent="0" algn="just">
              <a:buNone/>
            </a:pPr>
            <a:r>
              <a:rPr lang="ru-RU" sz="1600" dirty="0">
                <a:effectLst/>
                <a:latin typeface="Bahnschrift Condensed" panose="020B0502040204020203" pitchFamily="34" charset="0"/>
                <a:ea typeface="Calibri" panose="020F0502020204030204" pitchFamily="34" charset="0"/>
              </a:rPr>
              <a:t>2. </a:t>
            </a:r>
            <a:r>
              <a:rPr lang="ru-RU" sz="1600" dirty="0" err="1">
                <a:solidFill>
                  <a:srgbClr val="C00000"/>
                </a:solidFill>
                <a:effectLst/>
                <a:latin typeface="Bahnschrift Condensed" panose="020B0502040204020203" pitchFamily="34" charset="0"/>
                <a:ea typeface="Calibri" panose="020F0502020204030204" pitchFamily="34" charset="0"/>
              </a:rPr>
              <a:t>Маніпулятивне</a:t>
            </a:r>
            <a:r>
              <a:rPr lang="ru-RU" sz="1600" dirty="0">
                <a:solidFill>
                  <a:srgbClr val="C00000"/>
                </a:solidFill>
                <a:effectLst/>
                <a:latin typeface="Bahnschrift Condensed" panose="020B0502040204020203" pitchFamily="34" charset="0"/>
                <a:ea typeface="Calibri" panose="020F0502020204030204" pitchFamily="34" charset="0"/>
              </a:rPr>
              <a:t> </a:t>
            </a:r>
            <a:r>
              <a:rPr lang="ru-RU" sz="1600" dirty="0" err="1">
                <a:solidFill>
                  <a:srgbClr val="C00000"/>
                </a:solidFill>
                <a:effectLst/>
                <a:latin typeface="Bahnschrift Condensed" panose="020B0502040204020203" pitchFamily="34" charset="0"/>
                <a:ea typeface="Calibri" panose="020F0502020204030204" pitchFamily="34" charset="0"/>
              </a:rPr>
              <a:t>використання</a:t>
            </a:r>
            <a:r>
              <a:rPr lang="ru-RU" sz="1600" dirty="0">
                <a:solidFill>
                  <a:srgbClr val="C00000"/>
                </a:solidFill>
                <a:effectLst/>
                <a:latin typeface="Bahnschrift Condensed" panose="020B0502040204020203" pitchFamily="34" charset="0"/>
                <a:ea typeface="Calibri" panose="020F0502020204030204" pitchFamily="34" charset="0"/>
              </a:rPr>
              <a:t> понять </a:t>
            </a:r>
            <a:r>
              <a:rPr lang="ru-RU" sz="1600" dirty="0">
                <a:effectLst/>
                <a:latin typeface="Bahnschrift Condensed" panose="020B0502040204020203" pitchFamily="34" charset="0"/>
                <a:ea typeface="Calibri" panose="020F0502020204030204" pitchFamily="34" charset="0"/>
              </a:rPr>
              <a:t>«сексуальна </a:t>
            </a:r>
            <a:r>
              <a:rPr lang="ru-RU" sz="1600" dirty="0" err="1">
                <a:effectLst/>
                <a:latin typeface="Bahnschrift Condensed" panose="020B0502040204020203" pitchFamily="34" charset="0"/>
                <a:ea typeface="Calibri" panose="020F0502020204030204" pitchFamily="34" charset="0"/>
              </a:rPr>
              <a:t>орієнтація</a:t>
            </a:r>
            <a:r>
              <a:rPr lang="ru-RU" sz="1600" dirty="0">
                <a:effectLst/>
                <a:latin typeface="Bahnschrift Condensed" panose="020B0502040204020203" pitchFamily="34" charset="0"/>
                <a:ea typeface="Calibri" panose="020F0502020204030204" pitchFamily="34" charset="0"/>
              </a:rPr>
              <a:t>», «</a:t>
            </a:r>
            <a:r>
              <a:rPr lang="ru-RU" sz="1600" dirty="0" err="1">
                <a:effectLst/>
                <a:latin typeface="Bahnschrift Condensed" panose="020B0502040204020203" pitchFamily="34" charset="0"/>
                <a:ea typeface="Calibri" panose="020F0502020204030204" pitchFamily="34" charset="0"/>
              </a:rPr>
              <a:t>нетрадиційна</a:t>
            </a:r>
            <a:r>
              <a:rPr lang="ru-RU" sz="1600" dirty="0">
                <a:effectLst/>
                <a:latin typeface="Bahnschrift Condensed" panose="020B0502040204020203" pitchFamily="34" charset="0"/>
                <a:ea typeface="Calibri" panose="020F0502020204030204" pitchFamily="34" charset="0"/>
              </a:rPr>
              <a:t> </a:t>
            </a:r>
            <a:r>
              <a:rPr lang="ru-RU" sz="1600" dirty="0" err="1">
                <a:effectLst/>
                <a:latin typeface="Bahnschrift Condensed" panose="020B0502040204020203" pitchFamily="34" charset="0"/>
                <a:ea typeface="Calibri" panose="020F0502020204030204" pitchFamily="34" charset="0"/>
              </a:rPr>
              <a:t>орієнтація</a:t>
            </a:r>
            <a:r>
              <a:rPr lang="ru-RU" sz="1600" dirty="0">
                <a:effectLst/>
                <a:latin typeface="Bahnschrift Condensed" panose="020B0502040204020203" pitchFamily="34" charset="0"/>
                <a:ea typeface="Calibri" panose="020F0502020204030204" pitchFamily="34" charset="0"/>
              </a:rPr>
              <a:t>», «</a:t>
            </a:r>
            <a:r>
              <a:rPr lang="ru-RU" sz="1600" dirty="0" err="1">
                <a:effectLst/>
                <a:latin typeface="Bahnschrift Condensed" panose="020B0502040204020203" pitchFamily="34" charset="0"/>
                <a:ea typeface="Calibri" panose="020F0502020204030204" pitchFamily="34" charset="0"/>
              </a:rPr>
              <a:t>європейські</a:t>
            </a:r>
            <a:r>
              <a:rPr lang="ru-RU" sz="1600" dirty="0">
                <a:effectLst/>
                <a:latin typeface="Bahnschrift Condensed" panose="020B0502040204020203" pitchFamily="34" charset="0"/>
                <a:ea typeface="Calibri" panose="020F0502020204030204" pitchFamily="34" charset="0"/>
              </a:rPr>
              <a:t> </a:t>
            </a:r>
            <a:r>
              <a:rPr lang="ru-RU" sz="1600" dirty="0" err="1">
                <a:effectLst/>
                <a:latin typeface="Bahnschrift Condensed" panose="020B0502040204020203" pitchFamily="34" charset="0"/>
                <a:ea typeface="Calibri" panose="020F0502020204030204" pitchFamily="34" charset="0"/>
              </a:rPr>
              <a:t>цінності</a:t>
            </a:r>
            <a:r>
              <a:rPr lang="ru-RU" sz="1600" dirty="0">
                <a:effectLst/>
                <a:latin typeface="Bahnschrift Condensed" panose="020B0502040204020203" pitchFamily="34" charset="0"/>
                <a:ea typeface="Calibri" panose="020F0502020204030204" pitchFamily="34" charset="0"/>
              </a:rPr>
              <a:t>», «</a:t>
            </a:r>
            <a:r>
              <a:rPr lang="ru-RU" sz="1600" dirty="0" err="1">
                <a:effectLst/>
                <a:latin typeface="Bahnschrift Condensed" panose="020B0502040204020203" pitchFamily="34" charset="0"/>
                <a:ea typeface="Calibri" panose="020F0502020204030204" pitchFamily="34" charset="0"/>
              </a:rPr>
              <a:t>ґендер</a:t>
            </a:r>
            <a:r>
              <a:rPr lang="ru-RU" sz="1600" dirty="0">
                <a:effectLst/>
                <a:latin typeface="Bahnschrift Condensed" panose="020B0502040204020203" pitchFamily="34" charset="0"/>
                <a:ea typeface="Calibri" panose="020F0502020204030204" pitchFamily="34" charset="0"/>
              </a:rPr>
              <a:t>» як таких, </a:t>
            </a:r>
            <a:r>
              <a:rPr lang="ru-RU" sz="1600" dirty="0" err="1">
                <a:effectLst/>
                <a:latin typeface="Bahnschrift Condensed" panose="020B0502040204020203" pitchFamily="34" charset="0"/>
                <a:ea typeface="Calibri" panose="020F0502020204030204" pitchFamily="34" charset="0"/>
              </a:rPr>
              <a:t>що</a:t>
            </a:r>
            <a:r>
              <a:rPr lang="ru-RU" sz="1600" dirty="0">
                <a:effectLst/>
                <a:latin typeface="Bahnschrift Condensed" panose="020B0502040204020203" pitchFamily="34" charset="0"/>
                <a:ea typeface="Calibri" panose="020F0502020204030204" pitchFamily="34" charset="0"/>
              </a:rPr>
              <a:t> </a:t>
            </a:r>
            <a:r>
              <a:rPr lang="ru-RU" sz="1600" dirty="0" err="1">
                <a:effectLst/>
                <a:latin typeface="Bahnschrift Condensed" panose="020B0502040204020203" pitchFamily="34" charset="0"/>
                <a:ea typeface="Calibri" panose="020F0502020204030204" pitchFamily="34" charset="0"/>
              </a:rPr>
              <a:t>просувають</a:t>
            </a:r>
            <a:r>
              <a:rPr lang="ru-RU" sz="1600" dirty="0">
                <a:effectLst/>
                <a:latin typeface="Bahnschrift Condensed" panose="020B0502040204020203" pitchFamily="34" charset="0"/>
                <a:ea typeface="Calibri" panose="020F0502020204030204" pitchFamily="34" charset="0"/>
              </a:rPr>
              <a:t> </a:t>
            </a:r>
            <a:r>
              <a:rPr lang="ru-RU" sz="1600" dirty="0" err="1">
                <a:effectLst/>
                <a:latin typeface="Bahnschrift Condensed" panose="020B0502040204020203" pitchFamily="34" charset="0"/>
                <a:ea typeface="Calibri" panose="020F0502020204030204" pitchFamily="34" charset="0"/>
              </a:rPr>
              <a:t>ідеологію</a:t>
            </a:r>
            <a:r>
              <a:rPr lang="ru-RU" sz="1600" dirty="0">
                <a:effectLst/>
                <a:latin typeface="Bahnschrift Condensed" panose="020B0502040204020203" pitchFamily="34" charset="0"/>
                <a:ea typeface="Calibri" panose="020F0502020204030204" pitchFamily="34" charset="0"/>
              </a:rPr>
              <a:t> ЛГБТ-</a:t>
            </a:r>
            <a:r>
              <a:rPr lang="ru-RU" sz="1600" dirty="0" err="1">
                <a:effectLst/>
                <a:latin typeface="Bahnschrift Condensed" panose="020B0502040204020203" pitchFamily="34" charset="0"/>
                <a:ea typeface="Calibri" panose="020F0502020204030204" pitchFamily="34" charset="0"/>
              </a:rPr>
              <a:t>спільнот</a:t>
            </a:r>
            <a:r>
              <a:rPr lang="ru-RU" sz="1600" dirty="0">
                <a:effectLst/>
                <a:latin typeface="Bahnschrift Condensed" panose="020B0502040204020203" pitchFamily="34" charset="0"/>
                <a:ea typeface="Calibri" panose="020F0502020204030204" pitchFamily="34" charset="0"/>
              </a:rPr>
              <a:t> і </a:t>
            </a:r>
            <a:r>
              <a:rPr lang="ru-RU" sz="1600" dirty="0" err="1">
                <a:effectLst/>
                <a:latin typeface="Bahnschrift Condensed" panose="020B0502040204020203" pitchFamily="34" charset="0"/>
                <a:ea typeface="Calibri" panose="020F0502020204030204" pitchFamily="34" charset="0"/>
              </a:rPr>
              <a:t>зумовлюють</a:t>
            </a:r>
            <a:r>
              <a:rPr lang="ru-RU" sz="1600" dirty="0">
                <a:effectLst/>
                <a:latin typeface="Bahnschrift Condensed" panose="020B0502040204020203" pitchFamily="34" charset="0"/>
                <a:ea typeface="Calibri" panose="020F0502020204030204" pitchFamily="34" charset="0"/>
              </a:rPr>
              <a:t> </a:t>
            </a:r>
            <a:r>
              <a:rPr lang="ru-RU" sz="1600" dirty="0" err="1">
                <a:effectLst/>
                <a:latin typeface="Bahnschrift Condensed" panose="020B0502040204020203" pitchFamily="34" charset="0"/>
                <a:ea typeface="Calibri" panose="020F0502020204030204" pitchFamily="34" charset="0"/>
              </a:rPr>
              <a:t>розпад</a:t>
            </a:r>
            <a:r>
              <a:rPr lang="ru-RU" sz="1600" dirty="0">
                <a:effectLst/>
                <a:latin typeface="Bahnschrift Condensed" panose="020B0502040204020203" pitchFamily="34" charset="0"/>
                <a:ea typeface="Calibri" panose="020F0502020204030204" pitchFamily="34" charset="0"/>
              </a:rPr>
              <a:t> </a:t>
            </a:r>
            <a:r>
              <a:rPr lang="ru-RU" sz="1600" dirty="0" err="1">
                <a:effectLst/>
                <a:latin typeface="Bahnschrift Condensed" panose="020B0502040204020203" pitchFamily="34" charset="0"/>
                <a:ea typeface="Calibri" panose="020F0502020204030204" pitchFamily="34" charset="0"/>
              </a:rPr>
              <a:t>інституту</a:t>
            </a:r>
            <a:r>
              <a:rPr lang="ru-RU" sz="1600" dirty="0">
                <a:effectLst/>
                <a:latin typeface="Bahnschrift Condensed" panose="020B0502040204020203" pitchFamily="34" charset="0"/>
                <a:ea typeface="Calibri" panose="020F0502020204030204" pitchFamily="34" charset="0"/>
              </a:rPr>
              <a:t> </a:t>
            </a:r>
            <a:r>
              <a:rPr lang="ru-RU" sz="1600" dirty="0" err="1">
                <a:effectLst/>
                <a:latin typeface="Bahnschrift Condensed" panose="020B0502040204020203" pitchFamily="34" charset="0"/>
                <a:ea typeface="Calibri" panose="020F0502020204030204" pitchFamily="34" charset="0"/>
              </a:rPr>
              <a:t>сім’ї</a:t>
            </a:r>
            <a:r>
              <a:rPr lang="ru-RU" sz="1600" dirty="0">
                <a:effectLst/>
                <a:latin typeface="Bahnschrift Condensed" panose="020B0502040204020203" pitchFamily="34" charset="0"/>
                <a:ea typeface="Calibri" panose="020F0502020204030204" pitchFamily="34" charset="0"/>
              </a:rPr>
              <a:t> в </a:t>
            </a:r>
            <a:r>
              <a:rPr lang="ru-RU" sz="1600" dirty="0" err="1">
                <a:effectLst/>
                <a:latin typeface="Bahnschrift Condensed" panose="020B0502040204020203" pitchFamily="34" charset="0"/>
                <a:ea typeface="Calibri" panose="020F0502020204030204" pitchFamily="34" charset="0"/>
              </a:rPr>
              <a:t>Україні</a:t>
            </a:r>
            <a:r>
              <a:rPr lang="ru-RU" sz="1600" dirty="0">
                <a:effectLst/>
                <a:latin typeface="Bahnschrift Condensed" panose="020B0502040204020203" pitchFamily="34" charset="0"/>
                <a:ea typeface="Calibri" panose="020F0502020204030204" pitchFamily="34" charset="0"/>
              </a:rPr>
              <a:t>. </a:t>
            </a:r>
          </a:p>
          <a:p>
            <a:pPr marL="0" indent="0" algn="just">
              <a:buNone/>
            </a:pPr>
            <a:r>
              <a:rPr lang="ru-RU" sz="1600" dirty="0">
                <a:effectLst/>
                <a:latin typeface="Bahnschrift Condensed" panose="020B0502040204020203" pitchFamily="34" charset="0"/>
                <a:ea typeface="Calibri" panose="020F0502020204030204" pitchFamily="34" charset="0"/>
              </a:rPr>
              <a:t>3. </a:t>
            </a:r>
            <a:r>
              <a:rPr lang="ru-RU" sz="1600" dirty="0" err="1">
                <a:solidFill>
                  <a:srgbClr val="C00000"/>
                </a:solidFill>
                <a:effectLst/>
                <a:latin typeface="Bahnschrift Condensed" panose="020B0502040204020203" pitchFamily="34" charset="0"/>
                <a:ea typeface="Calibri" panose="020F0502020204030204" pitchFamily="34" charset="0"/>
              </a:rPr>
              <a:t>Формування</a:t>
            </a:r>
            <a:r>
              <a:rPr lang="ru-RU" sz="1600" dirty="0">
                <a:solidFill>
                  <a:srgbClr val="C00000"/>
                </a:solidFill>
                <a:effectLst/>
                <a:latin typeface="Bahnschrift Condensed" panose="020B0502040204020203" pitchFamily="34" charset="0"/>
                <a:ea typeface="Calibri" panose="020F0502020204030204" pitchFamily="34" charset="0"/>
              </a:rPr>
              <a:t> образу </a:t>
            </a:r>
            <a:r>
              <a:rPr lang="ru-RU" sz="1600" dirty="0" err="1">
                <a:solidFill>
                  <a:srgbClr val="C00000"/>
                </a:solidFill>
                <a:effectLst/>
                <a:latin typeface="Bahnschrift Condensed" panose="020B0502040204020203" pitchFamily="34" charset="0"/>
                <a:ea typeface="Calibri" panose="020F0502020204030204" pitchFamily="34" charset="0"/>
              </a:rPr>
              <a:t>України</a:t>
            </a:r>
            <a:r>
              <a:rPr lang="ru-RU" sz="1600" dirty="0">
                <a:solidFill>
                  <a:srgbClr val="C00000"/>
                </a:solidFill>
                <a:effectLst/>
                <a:latin typeface="Bahnschrift Condensed" panose="020B0502040204020203" pitchFamily="34" charset="0"/>
                <a:ea typeface="Calibri" panose="020F0502020204030204" pitchFamily="34" charset="0"/>
              </a:rPr>
              <a:t> як </a:t>
            </a:r>
            <a:r>
              <a:rPr lang="ru-RU" sz="1600" dirty="0" err="1">
                <a:solidFill>
                  <a:srgbClr val="C00000"/>
                </a:solidFill>
                <a:effectLst/>
                <a:latin typeface="Bahnschrift Condensed" panose="020B0502040204020203" pitchFamily="34" charset="0"/>
                <a:ea typeface="Calibri" panose="020F0502020204030204" pitchFamily="34" charset="0"/>
              </a:rPr>
              <a:t>країни</a:t>
            </a:r>
            <a:r>
              <a:rPr lang="ru-RU" sz="1600" dirty="0">
                <a:solidFill>
                  <a:srgbClr val="C00000"/>
                </a:solidFill>
                <a:effectLst/>
                <a:latin typeface="Bahnschrift Condensed" panose="020B0502040204020203" pitchFamily="34" charset="0"/>
                <a:ea typeface="Calibri" panose="020F0502020204030204" pitchFamily="34" charset="0"/>
              </a:rPr>
              <a:t>, </a:t>
            </a:r>
            <a:r>
              <a:rPr lang="ru-RU" sz="1600" dirty="0" err="1">
                <a:solidFill>
                  <a:srgbClr val="C00000"/>
                </a:solidFill>
                <a:effectLst/>
                <a:latin typeface="Bahnschrift Condensed" panose="020B0502040204020203" pitchFamily="34" charset="0"/>
                <a:ea typeface="Calibri" panose="020F0502020204030204" pitchFamily="34" charset="0"/>
              </a:rPr>
              <a:t>що</a:t>
            </a:r>
            <a:r>
              <a:rPr lang="ru-RU" sz="1600" dirty="0">
                <a:solidFill>
                  <a:srgbClr val="C00000"/>
                </a:solidFill>
                <a:effectLst/>
                <a:latin typeface="Bahnschrift Condensed" panose="020B0502040204020203" pitchFamily="34" charset="0"/>
                <a:ea typeface="Calibri" panose="020F0502020204030204" pitchFamily="34" charset="0"/>
              </a:rPr>
              <a:t>, на </a:t>
            </a:r>
            <a:r>
              <a:rPr lang="ru-RU" sz="1600" dirty="0" err="1">
                <a:solidFill>
                  <a:srgbClr val="C00000"/>
                </a:solidFill>
                <a:effectLst/>
                <a:latin typeface="Bahnschrift Condensed" panose="020B0502040204020203" pitchFamily="34" charset="0"/>
                <a:ea typeface="Calibri" panose="020F0502020204030204" pitchFamily="34" charset="0"/>
              </a:rPr>
              <a:t>відміну</a:t>
            </a:r>
            <a:r>
              <a:rPr lang="ru-RU" sz="1600" dirty="0">
                <a:solidFill>
                  <a:srgbClr val="C00000"/>
                </a:solidFill>
                <a:effectLst/>
                <a:latin typeface="Bahnschrift Condensed" panose="020B0502040204020203" pitchFamily="34" charset="0"/>
                <a:ea typeface="Calibri" panose="020F0502020204030204" pitchFamily="34" charset="0"/>
              </a:rPr>
              <a:t> </a:t>
            </a:r>
            <a:r>
              <a:rPr lang="ru-RU" sz="1600" dirty="0" err="1">
                <a:solidFill>
                  <a:srgbClr val="C00000"/>
                </a:solidFill>
                <a:effectLst/>
                <a:latin typeface="Bahnschrift Condensed" panose="020B0502040204020203" pitchFamily="34" charset="0"/>
                <a:ea typeface="Calibri" panose="020F0502020204030204" pitchFamily="34" charset="0"/>
              </a:rPr>
              <a:t>від</a:t>
            </a:r>
            <a:r>
              <a:rPr lang="ru-RU" sz="1600" dirty="0">
                <a:solidFill>
                  <a:srgbClr val="C00000"/>
                </a:solidFill>
                <a:effectLst/>
                <a:latin typeface="Bahnschrift Condensed" panose="020B0502040204020203" pitchFamily="34" charset="0"/>
                <a:ea typeface="Calibri" panose="020F0502020204030204" pitchFamily="34" charset="0"/>
              </a:rPr>
              <a:t> ЄС, </a:t>
            </a:r>
            <a:r>
              <a:rPr lang="ru-RU" sz="1600" dirty="0" err="1">
                <a:solidFill>
                  <a:srgbClr val="C00000"/>
                </a:solidFill>
                <a:effectLst/>
                <a:latin typeface="Bahnschrift Condensed" panose="020B0502040204020203" pitchFamily="34" charset="0"/>
                <a:ea typeface="Calibri" panose="020F0502020204030204" pitchFamily="34" charset="0"/>
              </a:rPr>
              <a:t>зберігає</a:t>
            </a:r>
            <a:r>
              <a:rPr lang="ru-RU" sz="1600" dirty="0">
                <a:solidFill>
                  <a:srgbClr val="C00000"/>
                </a:solidFill>
                <a:effectLst/>
                <a:latin typeface="Bahnschrift Condensed" panose="020B0502040204020203" pitchFamily="34" charset="0"/>
                <a:ea typeface="Calibri" panose="020F0502020204030204" pitchFamily="34" charset="0"/>
              </a:rPr>
              <a:t> </a:t>
            </a:r>
            <a:r>
              <a:rPr lang="ru-RU" sz="1600" dirty="0" err="1">
                <a:solidFill>
                  <a:srgbClr val="C00000"/>
                </a:solidFill>
                <a:effectLst/>
                <a:latin typeface="Bahnschrift Condensed" panose="020B0502040204020203" pitchFamily="34" charset="0"/>
                <a:ea typeface="Calibri" panose="020F0502020204030204" pitchFamily="34" charset="0"/>
              </a:rPr>
              <a:t>традиційні</a:t>
            </a:r>
            <a:r>
              <a:rPr lang="ru-RU" sz="1600" dirty="0">
                <a:solidFill>
                  <a:srgbClr val="C00000"/>
                </a:solidFill>
                <a:effectLst/>
                <a:latin typeface="Bahnschrift Condensed" panose="020B0502040204020203" pitchFamily="34" charset="0"/>
                <a:ea typeface="Calibri" panose="020F0502020204030204" pitchFamily="34" charset="0"/>
              </a:rPr>
              <a:t> </a:t>
            </a:r>
            <a:r>
              <a:rPr lang="ru-RU" sz="1600" dirty="0" err="1">
                <a:solidFill>
                  <a:srgbClr val="C00000"/>
                </a:solidFill>
                <a:effectLst/>
                <a:latin typeface="Bahnschrift Condensed" panose="020B0502040204020203" pitchFamily="34" charset="0"/>
                <a:ea typeface="Calibri" panose="020F0502020204030204" pitchFamily="34" charset="0"/>
              </a:rPr>
              <a:t>моральні</a:t>
            </a:r>
            <a:r>
              <a:rPr lang="ru-RU" sz="1600" dirty="0">
                <a:solidFill>
                  <a:srgbClr val="C00000"/>
                </a:solidFill>
                <a:effectLst/>
                <a:latin typeface="Bahnschrift Condensed" panose="020B0502040204020203" pitchFamily="34" charset="0"/>
                <a:ea typeface="Calibri" panose="020F0502020204030204" pitchFamily="34" charset="0"/>
              </a:rPr>
              <a:t> </a:t>
            </a:r>
            <a:r>
              <a:rPr lang="ru-RU" sz="1600" dirty="0" err="1">
                <a:solidFill>
                  <a:srgbClr val="C00000"/>
                </a:solidFill>
                <a:effectLst/>
                <a:latin typeface="Bahnschrift Condensed" panose="020B0502040204020203" pitchFamily="34" charset="0"/>
                <a:ea typeface="Calibri" panose="020F0502020204030204" pitchFamily="34" charset="0"/>
              </a:rPr>
              <a:t>цінності</a:t>
            </a:r>
            <a:r>
              <a:rPr lang="ru-RU" sz="1600" dirty="0">
                <a:effectLst/>
                <a:latin typeface="Bahnschrift Condensed" panose="020B0502040204020203" pitchFamily="34" charset="0"/>
                <a:ea typeface="Calibri" panose="020F0502020204030204" pitchFamily="34" charset="0"/>
              </a:rPr>
              <a:t>, є </a:t>
            </a:r>
            <a:r>
              <a:rPr lang="ru-RU" sz="1600" dirty="0" err="1">
                <a:effectLst/>
                <a:latin typeface="Bahnschrift Condensed" panose="020B0502040204020203" pitchFamily="34" charset="0"/>
                <a:ea typeface="Calibri" panose="020F0502020204030204" pitchFamily="34" charset="0"/>
              </a:rPr>
              <a:t>останнім</a:t>
            </a:r>
            <a:r>
              <a:rPr lang="ru-RU" sz="1600" dirty="0">
                <a:effectLst/>
                <a:latin typeface="Bahnschrift Condensed" panose="020B0502040204020203" pitchFamily="34" charset="0"/>
                <a:ea typeface="Calibri" panose="020F0502020204030204" pitchFamily="34" charset="0"/>
              </a:rPr>
              <a:t> оплотом </a:t>
            </a:r>
            <a:r>
              <a:rPr lang="ru-RU" sz="1600" dirty="0" err="1">
                <a:effectLst/>
                <a:latin typeface="Bahnschrift Condensed" panose="020B0502040204020203" pitchFamily="34" charset="0"/>
                <a:ea typeface="Calibri" panose="020F0502020204030204" pitchFamily="34" charset="0"/>
              </a:rPr>
              <a:t>традиційної</a:t>
            </a:r>
            <a:r>
              <a:rPr lang="ru-RU" sz="1600" dirty="0">
                <a:effectLst/>
                <a:latin typeface="Bahnschrift Condensed" panose="020B0502040204020203" pitchFamily="34" charset="0"/>
                <a:ea typeface="Calibri" panose="020F0502020204030204" pitchFamily="34" charset="0"/>
              </a:rPr>
              <a:t> </a:t>
            </a:r>
            <a:r>
              <a:rPr lang="ru-RU" sz="1600" dirty="0" err="1">
                <a:effectLst/>
                <a:latin typeface="Bahnschrift Condensed" panose="020B0502040204020203" pitchFamily="34" charset="0"/>
                <a:ea typeface="Calibri" panose="020F0502020204030204" pitchFamily="34" charset="0"/>
              </a:rPr>
              <a:t>сім’ї</a:t>
            </a:r>
            <a:r>
              <a:rPr lang="ru-RU" sz="1600" dirty="0">
                <a:effectLst/>
                <a:latin typeface="Bahnschrift Condensed" panose="020B0502040204020203" pitchFamily="34" charset="0"/>
                <a:ea typeface="Calibri" panose="020F0502020204030204" pitchFamily="34" charset="0"/>
              </a:rPr>
              <a:t> (</a:t>
            </a:r>
            <a:r>
              <a:rPr lang="ru-RU" sz="1600" dirty="0" err="1">
                <a:effectLst/>
                <a:latin typeface="Bahnschrift Condensed" panose="020B0502040204020203" pitchFamily="34" charset="0"/>
                <a:ea typeface="Calibri" panose="020F0502020204030204" pitchFamily="34" charset="0"/>
              </a:rPr>
              <a:t>меседж</a:t>
            </a:r>
            <a:r>
              <a:rPr lang="ru-RU" sz="1600" dirty="0">
                <a:effectLst/>
                <a:latin typeface="Bahnschrift Condensed" panose="020B0502040204020203" pitchFamily="34" charset="0"/>
                <a:ea typeface="Calibri" panose="020F0502020204030204" pitchFamily="34" charset="0"/>
              </a:rPr>
              <a:t>: в </a:t>
            </a:r>
            <a:r>
              <a:rPr lang="ru-RU" sz="1600" dirty="0" err="1">
                <a:effectLst/>
                <a:latin typeface="Bahnschrift Condensed" panose="020B0502040204020203" pitchFamily="34" charset="0"/>
                <a:ea typeface="Calibri" panose="020F0502020204030204" pitchFamily="34" charset="0"/>
              </a:rPr>
              <a:t>Європі</a:t>
            </a:r>
            <a:r>
              <a:rPr lang="ru-RU" sz="1600" dirty="0">
                <a:effectLst/>
                <a:latin typeface="Bahnschrift Condensed" panose="020B0502040204020203" pitchFamily="34" charset="0"/>
                <a:ea typeface="Calibri" panose="020F0502020204030204" pitchFamily="34" charset="0"/>
              </a:rPr>
              <a:t> </a:t>
            </a:r>
            <a:r>
              <a:rPr lang="ru-RU" sz="1600" dirty="0" err="1">
                <a:effectLst/>
                <a:latin typeface="Bahnschrift Condensed" panose="020B0502040204020203" pitchFamily="34" charset="0"/>
                <a:ea typeface="Calibri" panose="020F0502020204030204" pitchFamily="34" charset="0"/>
              </a:rPr>
              <a:t>ці</a:t>
            </a:r>
            <a:r>
              <a:rPr lang="ru-RU" sz="1600" dirty="0">
                <a:effectLst/>
                <a:latin typeface="Bahnschrift Condensed" panose="020B0502040204020203" pitchFamily="34" charset="0"/>
                <a:ea typeface="Calibri" panose="020F0502020204030204" pitchFamily="34" charset="0"/>
              </a:rPr>
              <a:t> </a:t>
            </a:r>
            <a:r>
              <a:rPr lang="ru-RU" sz="1600" dirty="0" err="1">
                <a:effectLst/>
                <a:latin typeface="Bahnschrift Condensed" panose="020B0502040204020203" pitchFamily="34" charset="0"/>
                <a:ea typeface="Calibri" panose="020F0502020204030204" pitchFamily="34" charset="0"/>
              </a:rPr>
              <a:t>цінності</a:t>
            </a:r>
            <a:r>
              <a:rPr lang="ru-RU" sz="1600" dirty="0">
                <a:effectLst/>
                <a:latin typeface="Bahnschrift Condensed" panose="020B0502040204020203" pitchFamily="34" charset="0"/>
                <a:ea typeface="Calibri" panose="020F0502020204030204" pitchFamily="34" charset="0"/>
              </a:rPr>
              <a:t> </a:t>
            </a:r>
            <a:r>
              <a:rPr lang="ru-RU" sz="1600" dirty="0" err="1">
                <a:effectLst/>
                <a:latin typeface="Bahnschrift Condensed" panose="020B0502040204020203" pitchFamily="34" charset="0"/>
                <a:ea typeface="Calibri" panose="020F0502020204030204" pitchFamily="34" charset="0"/>
              </a:rPr>
              <a:t>падають</a:t>
            </a:r>
            <a:r>
              <a:rPr lang="ru-RU" sz="1600" dirty="0">
                <a:effectLst/>
                <a:latin typeface="Bahnschrift Condensed" panose="020B0502040204020203" pitchFamily="34" charset="0"/>
                <a:ea typeface="Calibri" panose="020F0502020204030204" pitchFamily="34" charset="0"/>
              </a:rPr>
              <a:t>, в </a:t>
            </a:r>
            <a:r>
              <a:rPr lang="ru-RU" sz="1600" dirty="0" err="1">
                <a:effectLst/>
                <a:latin typeface="Bahnschrift Condensed" panose="020B0502040204020203" pitchFamily="34" charset="0"/>
                <a:ea typeface="Calibri" panose="020F0502020204030204" pitchFamily="34" charset="0"/>
              </a:rPr>
              <a:t>Україні</a:t>
            </a:r>
            <a:r>
              <a:rPr lang="ru-RU" sz="1600" dirty="0">
                <a:effectLst/>
                <a:latin typeface="Bahnschrift Condensed" panose="020B0502040204020203" pitchFamily="34" charset="0"/>
                <a:ea typeface="Calibri" panose="020F0502020204030204" pitchFamily="34" charset="0"/>
              </a:rPr>
              <a:t> </a:t>
            </a:r>
            <a:r>
              <a:rPr lang="ru-RU" sz="1600" dirty="0" err="1">
                <a:effectLst/>
                <a:latin typeface="Bahnschrift Condensed" panose="020B0502040204020203" pitchFamily="34" charset="0"/>
                <a:ea typeface="Calibri" panose="020F0502020204030204" pitchFamily="34" charset="0"/>
              </a:rPr>
              <a:t>зберігаються</a:t>
            </a:r>
            <a:r>
              <a:rPr lang="ru-RU" sz="1600" dirty="0">
                <a:effectLst/>
                <a:latin typeface="Bahnschrift Condensed" panose="020B0502040204020203" pitchFamily="34" charset="0"/>
                <a:ea typeface="Calibri" panose="020F0502020204030204" pitchFamily="34" charset="0"/>
              </a:rPr>
              <a:t>; в ЄС </a:t>
            </a:r>
            <a:r>
              <a:rPr lang="ru-RU" sz="1600" dirty="0" err="1">
                <a:effectLst/>
                <a:latin typeface="Bahnschrift Condensed" panose="020B0502040204020203" pitchFamily="34" charset="0"/>
                <a:ea typeface="Calibri" panose="020F0502020204030204" pitchFamily="34" charset="0"/>
              </a:rPr>
              <a:t>продаються</a:t>
            </a:r>
            <a:r>
              <a:rPr lang="ru-RU" sz="1600" dirty="0">
                <a:effectLst/>
                <a:latin typeface="Bahnschrift Condensed" panose="020B0502040204020203" pitchFamily="34" charset="0"/>
                <a:ea typeface="Calibri" panose="020F0502020204030204" pitchFamily="34" charset="0"/>
              </a:rPr>
              <a:t> </a:t>
            </a:r>
            <a:r>
              <a:rPr lang="ru-RU" sz="1600" dirty="0" err="1">
                <a:effectLst/>
                <a:latin typeface="Bahnschrift Condensed" panose="020B0502040204020203" pitchFamily="34" charset="0"/>
                <a:ea typeface="Calibri" panose="020F0502020204030204" pitchFamily="34" charset="0"/>
              </a:rPr>
              <a:t>храми</a:t>
            </a:r>
            <a:r>
              <a:rPr lang="ru-RU" sz="1600" dirty="0">
                <a:effectLst/>
                <a:latin typeface="Bahnschrift Condensed" panose="020B0502040204020203" pitchFamily="34" charset="0"/>
                <a:ea typeface="Calibri" panose="020F0502020204030204" pitchFamily="34" charset="0"/>
              </a:rPr>
              <a:t>, а в </a:t>
            </a:r>
            <a:r>
              <a:rPr lang="ru-RU" sz="1600" dirty="0" err="1">
                <a:effectLst/>
                <a:latin typeface="Bahnschrift Condensed" panose="020B0502040204020203" pitchFamily="34" charset="0"/>
                <a:ea typeface="Calibri" panose="020F0502020204030204" pitchFamily="34" charset="0"/>
              </a:rPr>
              <a:t>Україні</a:t>
            </a:r>
            <a:r>
              <a:rPr lang="ru-RU" sz="1600" dirty="0">
                <a:effectLst/>
                <a:latin typeface="Bahnschrift Condensed" panose="020B0502040204020203" pitchFamily="34" charset="0"/>
                <a:ea typeface="Calibri" panose="020F0502020204030204" pitchFamily="34" charset="0"/>
              </a:rPr>
              <a:t> </a:t>
            </a:r>
            <a:r>
              <a:rPr lang="ru-RU" sz="1600" dirty="0" err="1">
                <a:effectLst/>
                <a:latin typeface="Bahnschrift Condensed" panose="020B0502040204020203" pitchFamily="34" charset="0"/>
                <a:ea typeface="Calibri" panose="020F0502020204030204" pitchFamily="34" charset="0"/>
              </a:rPr>
              <a:t>храми</a:t>
            </a:r>
            <a:r>
              <a:rPr lang="ru-RU" sz="1600" dirty="0">
                <a:effectLst/>
                <a:latin typeface="Bahnschrift Condensed" panose="020B0502040204020203" pitchFamily="34" charset="0"/>
                <a:ea typeface="Calibri" panose="020F0502020204030204" pitchFamily="34" charset="0"/>
              </a:rPr>
              <a:t> </a:t>
            </a:r>
            <a:r>
              <a:rPr lang="ru-RU" sz="1600" dirty="0" err="1">
                <a:effectLst/>
                <a:latin typeface="Bahnschrift Condensed" panose="020B0502040204020203" pitchFamily="34" charset="0"/>
                <a:ea typeface="Calibri" panose="020F0502020204030204" pitchFamily="34" charset="0"/>
              </a:rPr>
              <a:t>будуються</a:t>
            </a:r>
            <a:r>
              <a:rPr lang="ru-RU" sz="1100" dirty="0">
                <a:effectLst/>
                <a:latin typeface="Bahnschrift Condensed" panose="020B0502040204020203" pitchFamily="34" charset="0"/>
                <a:ea typeface="Calibri" panose="020F0502020204030204" pitchFamily="34" charset="0"/>
              </a:rPr>
              <a:t>)</a:t>
            </a:r>
          </a:p>
          <a:p>
            <a:endParaRPr lang="ru-RU" sz="1100" dirty="0"/>
          </a:p>
        </p:txBody>
      </p:sp>
      <p:sp>
        <p:nvSpPr>
          <p:cNvPr id="10" name="TextBox 9">
            <a:extLst>
              <a:ext uri="{FF2B5EF4-FFF2-40B4-BE49-F238E27FC236}">
                <a16:creationId xmlns:a16="http://schemas.microsoft.com/office/drawing/2014/main" id="{E3FE115D-276D-4C64-90C7-84D4FAA3FCCB}"/>
              </a:ext>
            </a:extLst>
          </p:cNvPr>
          <p:cNvSpPr txBox="1"/>
          <p:nvPr/>
        </p:nvSpPr>
        <p:spPr>
          <a:xfrm>
            <a:off x="4779780" y="549455"/>
            <a:ext cx="3232001" cy="3293209"/>
          </a:xfrm>
          <a:prstGeom prst="rect">
            <a:avLst/>
          </a:prstGeom>
          <a:noFill/>
        </p:spPr>
        <p:txBody>
          <a:bodyPr wrap="square">
            <a:spAutoFit/>
          </a:bodyPr>
          <a:lstStyle/>
          <a:p>
            <a:pPr algn="ctr"/>
            <a:r>
              <a:rPr lang="ru-RU" sz="1600" dirty="0">
                <a:solidFill>
                  <a:srgbClr val="C00000"/>
                </a:solidFill>
                <a:effectLst/>
                <a:latin typeface="Bahnschrift Condensed" panose="020B0502040204020203" pitchFamily="34" charset="0"/>
                <a:ea typeface="Calibri" panose="020F0502020204030204" pitchFamily="34" charset="0"/>
              </a:rPr>
              <a:t>«Вони </a:t>
            </a:r>
            <a:r>
              <a:rPr lang="ru-RU" sz="1600" dirty="0" err="1">
                <a:solidFill>
                  <a:srgbClr val="C00000"/>
                </a:solidFill>
                <a:effectLst/>
                <a:latin typeface="Bahnschrift Condensed" panose="020B0502040204020203" pitchFamily="34" charset="0"/>
                <a:ea typeface="Calibri" panose="020F0502020204030204" pitchFamily="34" charset="0"/>
              </a:rPr>
              <a:t>активізувалися</a:t>
            </a:r>
            <a:r>
              <a:rPr lang="ru-RU" sz="1600" dirty="0">
                <a:solidFill>
                  <a:srgbClr val="C00000"/>
                </a:solidFill>
                <a:effectLst/>
                <a:latin typeface="Bahnschrift Condensed" panose="020B0502040204020203" pitchFamily="34" charset="0"/>
                <a:ea typeface="Calibri" panose="020F0502020204030204" pitchFamily="34" charset="0"/>
              </a:rPr>
              <a:t> в </a:t>
            </a:r>
            <a:r>
              <a:rPr lang="ru-RU" sz="1600" dirty="0" err="1">
                <a:solidFill>
                  <a:srgbClr val="C00000"/>
                </a:solidFill>
                <a:effectLst/>
                <a:latin typeface="Bahnschrift Condensed" panose="020B0502040204020203" pitchFamily="34" charset="0"/>
                <a:ea typeface="Calibri" panose="020F0502020204030204" pitchFamily="34" charset="0"/>
              </a:rPr>
              <a:t>Україні</a:t>
            </a:r>
            <a:r>
              <a:rPr lang="ru-RU" sz="1600" dirty="0">
                <a:solidFill>
                  <a:srgbClr val="C00000"/>
                </a:solidFill>
                <a:effectLst/>
                <a:latin typeface="Bahnschrift Condensed" panose="020B0502040204020203" pitchFamily="34" charset="0"/>
                <a:ea typeface="Calibri" panose="020F0502020204030204" pitchFamily="34" charset="0"/>
              </a:rPr>
              <a:t> 2010 року — </a:t>
            </a:r>
            <a:r>
              <a:rPr lang="ru-RU" sz="1600" dirty="0" err="1">
                <a:solidFill>
                  <a:srgbClr val="C00000"/>
                </a:solidFill>
                <a:effectLst/>
                <a:latin typeface="Bahnschrift Condensed" panose="020B0502040204020203" pitchFamily="34" charset="0"/>
                <a:ea typeface="Calibri" panose="020F0502020204030204" pitchFamily="34" charset="0"/>
              </a:rPr>
              <a:t>одразу</a:t>
            </a:r>
            <a:r>
              <a:rPr lang="ru-RU" sz="1600" dirty="0">
                <a:solidFill>
                  <a:srgbClr val="C00000"/>
                </a:solidFill>
                <a:effectLst/>
                <a:latin typeface="Bahnschrift Condensed" panose="020B0502040204020203" pitchFamily="34" charset="0"/>
                <a:ea typeface="Calibri" panose="020F0502020204030204" pitchFamily="34" charset="0"/>
              </a:rPr>
              <a:t> </a:t>
            </a:r>
            <a:r>
              <a:rPr lang="ru-RU" sz="1600" dirty="0" err="1">
                <a:solidFill>
                  <a:srgbClr val="C00000"/>
                </a:solidFill>
                <a:effectLst/>
                <a:latin typeface="Bahnschrift Condensed" panose="020B0502040204020203" pitchFamily="34" charset="0"/>
                <a:ea typeface="Calibri" panose="020F0502020204030204" pitchFamily="34" charset="0"/>
              </a:rPr>
              <a:t>після</a:t>
            </a:r>
            <a:r>
              <a:rPr lang="ru-RU" sz="1600" dirty="0">
                <a:solidFill>
                  <a:srgbClr val="C00000"/>
                </a:solidFill>
                <a:effectLst/>
                <a:latin typeface="Bahnschrift Condensed" panose="020B0502040204020203" pitchFamily="34" charset="0"/>
                <a:ea typeface="Calibri" panose="020F0502020204030204" pitchFamily="34" charset="0"/>
              </a:rPr>
              <a:t> приходу до </a:t>
            </a:r>
            <a:r>
              <a:rPr lang="ru-RU" sz="1600" dirty="0" err="1">
                <a:solidFill>
                  <a:srgbClr val="C00000"/>
                </a:solidFill>
                <a:effectLst/>
                <a:latin typeface="Bahnschrift Condensed" panose="020B0502040204020203" pitchFamily="34" charset="0"/>
                <a:ea typeface="Calibri" panose="020F0502020204030204" pitchFamily="34" charset="0"/>
              </a:rPr>
              <a:t>влади</a:t>
            </a:r>
            <a:r>
              <a:rPr lang="ru-RU" sz="1600" dirty="0">
                <a:solidFill>
                  <a:srgbClr val="C00000"/>
                </a:solidFill>
                <a:effectLst/>
                <a:latin typeface="Bahnschrift Condensed" panose="020B0502040204020203" pitchFamily="34" charset="0"/>
                <a:ea typeface="Calibri" panose="020F0502020204030204" pitchFamily="34" charset="0"/>
              </a:rPr>
              <a:t> Януковича. </a:t>
            </a:r>
            <a:r>
              <a:rPr lang="ru-RU" sz="1600" dirty="0" err="1">
                <a:solidFill>
                  <a:srgbClr val="C00000"/>
                </a:solidFill>
                <a:effectLst/>
                <a:latin typeface="Bahnschrift Condensed" panose="020B0502040204020203" pitchFamily="34" charset="0"/>
                <a:ea typeface="Calibri" panose="020F0502020204030204" pitchFamily="34" charset="0"/>
              </a:rPr>
              <a:t>Зникли</a:t>
            </a:r>
            <a:r>
              <a:rPr lang="ru-RU" sz="1600" dirty="0">
                <a:solidFill>
                  <a:srgbClr val="C00000"/>
                </a:solidFill>
                <a:effectLst/>
                <a:latin typeface="Bahnschrift Condensed" panose="020B0502040204020203" pitchFamily="34" charset="0"/>
                <a:ea typeface="Calibri" panose="020F0502020204030204" pitchFamily="34" charset="0"/>
              </a:rPr>
              <a:t> у </a:t>
            </a:r>
            <a:r>
              <a:rPr lang="ru-RU" sz="1600" dirty="0" err="1">
                <a:solidFill>
                  <a:srgbClr val="C00000"/>
                </a:solidFill>
                <a:effectLst/>
                <a:latin typeface="Bahnschrift Condensed" panose="020B0502040204020203" pitchFamily="34" charset="0"/>
                <a:ea typeface="Calibri" panose="020F0502020204030204" pitchFamily="34" charset="0"/>
              </a:rPr>
              <a:t>вересні</a:t>
            </a:r>
            <a:r>
              <a:rPr lang="ru-RU" sz="1600" dirty="0">
                <a:solidFill>
                  <a:srgbClr val="C00000"/>
                </a:solidFill>
                <a:effectLst/>
                <a:latin typeface="Bahnschrift Condensed" panose="020B0502040204020203" pitchFamily="34" charset="0"/>
                <a:ea typeface="Calibri" panose="020F0502020204030204" pitchFamily="34" charset="0"/>
              </a:rPr>
              <a:t> 2013-го. </a:t>
            </a:r>
            <a:r>
              <a:rPr lang="ru-RU" sz="1600" dirty="0" err="1">
                <a:solidFill>
                  <a:srgbClr val="C00000"/>
                </a:solidFill>
                <a:effectLst/>
                <a:latin typeface="Bahnschrift Condensed" panose="020B0502040204020203" pitchFamily="34" charset="0"/>
                <a:ea typeface="Calibri" panose="020F0502020204030204" pitchFamily="34" charset="0"/>
              </a:rPr>
              <a:t>Тоді</a:t>
            </a:r>
            <a:r>
              <a:rPr lang="ru-RU" sz="1600" dirty="0">
                <a:solidFill>
                  <a:srgbClr val="C00000"/>
                </a:solidFill>
                <a:effectLst/>
                <a:latin typeface="Bahnschrift Condensed" panose="020B0502040204020203" pitchFamily="34" charset="0"/>
                <a:ea typeface="Calibri" panose="020F0502020204030204" pitchFamily="34" charset="0"/>
              </a:rPr>
              <a:t> ми не </a:t>
            </a:r>
            <a:r>
              <a:rPr lang="ru-RU" sz="1600" dirty="0" err="1">
                <a:solidFill>
                  <a:srgbClr val="C00000"/>
                </a:solidFill>
                <a:effectLst/>
                <a:latin typeface="Bahnschrift Condensed" panose="020B0502040204020203" pitchFamily="34" charset="0"/>
                <a:ea typeface="Calibri" panose="020F0502020204030204" pitchFamily="34" charset="0"/>
              </a:rPr>
              <a:t>розуміли</a:t>
            </a:r>
            <a:r>
              <a:rPr lang="ru-RU" sz="1600" dirty="0">
                <a:solidFill>
                  <a:srgbClr val="C00000"/>
                </a:solidFill>
                <a:effectLst/>
                <a:latin typeface="Bahnschrift Condensed" panose="020B0502040204020203" pitchFamily="34" charset="0"/>
                <a:ea typeface="Calibri" panose="020F0502020204030204" pitchFamily="34" charset="0"/>
              </a:rPr>
              <a:t>: </a:t>
            </a:r>
            <a:r>
              <a:rPr lang="ru-RU" sz="1600" dirty="0" err="1">
                <a:solidFill>
                  <a:srgbClr val="C00000"/>
                </a:solidFill>
                <a:effectLst/>
                <a:latin typeface="Bahnschrift Condensed" panose="020B0502040204020203" pitchFamily="34" charset="0"/>
                <a:ea typeface="Calibri" panose="020F0502020204030204" pitchFamily="34" charset="0"/>
              </a:rPr>
              <a:t>чому</a:t>
            </a:r>
            <a:r>
              <a:rPr lang="ru-RU" sz="1600" dirty="0">
                <a:solidFill>
                  <a:srgbClr val="C00000"/>
                </a:solidFill>
                <a:effectLst/>
                <a:latin typeface="Bahnschrift Condensed" panose="020B0502040204020203" pitchFamily="34" charset="0"/>
                <a:ea typeface="Calibri" panose="020F0502020204030204" pitchFamily="34" charset="0"/>
              </a:rPr>
              <a:t>? </a:t>
            </a:r>
            <a:r>
              <a:rPr lang="ru-RU" sz="1600" dirty="0" err="1">
                <a:solidFill>
                  <a:srgbClr val="C00000"/>
                </a:solidFill>
                <a:effectLst/>
                <a:latin typeface="Bahnschrift Condensed" panose="020B0502040204020203" pitchFamily="34" charset="0"/>
                <a:ea typeface="Calibri" panose="020F0502020204030204" pitchFamily="34" charset="0"/>
              </a:rPr>
              <a:t>Зрозуміли</a:t>
            </a:r>
            <a:r>
              <a:rPr lang="ru-RU" sz="1600" dirty="0">
                <a:solidFill>
                  <a:srgbClr val="C00000"/>
                </a:solidFill>
                <a:effectLst/>
                <a:latin typeface="Bahnschrift Condensed" panose="020B0502040204020203" pitchFamily="34" charset="0"/>
                <a:ea typeface="Calibri" panose="020F0502020204030204" pitchFamily="34" charset="0"/>
              </a:rPr>
              <a:t> з початком </a:t>
            </a:r>
            <a:r>
              <a:rPr lang="ru-RU" sz="1600" dirty="0" err="1">
                <a:solidFill>
                  <a:srgbClr val="C00000"/>
                </a:solidFill>
                <a:effectLst/>
                <a:latin typeface="Bahnschrift Condensed" panose="020B0502040204020203" pitchFamily="34" charset="0"/>
                <a:ea typeface="Calibri" panose="020F0502020204030204" pitchFamily="34" charset="0"/>
              </a:rPr>
              <a:t>російської</a:t>
            </a:r>
            <a:r>
              <a:rPr lang="ru-RU" sz="1600" dirty="0">
                <a:solidFill>
                  <a:srgbClr val="C00000"/>
                </a:solidFill>
                <a:effectLst/>
                <a:latin typeface="Bahnschrift Condensed" panose="020B0502040204020203" pitchFamily="34" charset="0"/>
                <a:ea typeface="Calibri" panose="020F0502020204030204" pitchFamily="34" charset="0"/>
              </a:rPr>
              <a:t> </a:t>
            </a:r>
            <a:r>
              <a:rPr lang="ru-RU" sz="1600" dirty="0" err="1">
                <a:solidFill>
                  <a:srgbClr val="C00000"/>
                </a:solidFill>
                <a:effectLst/>
                <a:latin typeface="Bahnschrift Condensed" panose="020B0502040204020203" pitchFamily="34" charset="0"/>
                <a:ea typeface="Calibri" panose="020F0502020204030204" pitchFamily="34" charset="0"/>
              </a:rPr>
              <a:t>окупації</a:t>
            </a:r>
            <a:r>
              <a:rPr lang="ru-RU" sz="1600" dirty="0">
                <a:solidFill>
                  <a:srgbClr val="C00000"/>
                </a:solidFill>
                <a:effectLst/>
                <a:latin typeface="Bahnschrift Condensed" panose="020B0502040204020203" pitchFamily="34" charset="0"/>
                <a:ea typeface="Calibri" panose="020F0502020204030204" pitchFamily="34" charset="0"/>
              </a:rPr>
              <a:t> </a:t>
            </a:r>
            <a:r>
              <a:rPr lang="ru-RU" sz="1600" dirty="0" err="1">
                <a:solidFill>
                  <a:srgbClr val="C00000"/>
                </a:solidFill>
                <a:effectLst/>
                <a:latin typeface="Bahnschrift Condensed" panose="020B0502040204020203" pitchFamily="34" charset="0"/>
                <a:ea typeface="Calibri" panose="020F0502020204030204" pitchFamily="34" charset="0"/>
              </a:rPr>
              <a:t>Криму</a:t>
            </a:r>
            <a:r>
              <a:rPr lang="ru-RU" sz="1600" dirty="0">
                <a:solidFill>
                  <a:srgbClr val="C00000"/>
                </a:solidFill>
                <a:effectLst/>
                <a:latin typeface="Bahnschrift Condensed" panose="020B0502040204020203" pitchFamily="34" charset="0"/>
                <a:ea typeface="Calibri" panose="020F0502020204030204" pitchFamily="34" charset="0"/>
              </a:rPr>
              <a:t>. </a:t>
            </a:r>
            <a:r>
              <a:rPr lang="ru-RU" sz="1600" dirty="0" err="1">
                <a:solidFill>
                  <a:srgbClr val="C00000"/>
                </a:solidFill>
                <a:effectLst/>
                <a:latin typeface="Bahnschrift Condensed" panose="020B0502040204020203" pitchFamily="34" charset="0"/>
                <a:ea typeface="Calibri" panose="020F0502020204030204" pitchFamily="34" charset="0"/>
              </a:rPr>
              <a:t>Знов</a:t>
            </a:r>
            <a:r>
              <a:rPr lang="ru-RU" sz="1600" dirty="0">
                <a:solidFill>
                  <a:srgbClr val="C00000"/>
                </a:solidFill>
                <a:effectLst/>
                <a:latin typeface="Bahnschrift Condensed" panose="020B0502040204020203" pitchFamily="34" charset="0"/>
                <a:ea typeface="Calibri" panose="020F0502020204030204" pitchFamily="34" charset="0"/>
              </a:rPr>
              <a:t> почали </a:t>
            </a:r>
            <a:r>
              <a:rPr lang="ru-RU" sz="1600" dirty="0" err="1">
                <a:solidFill>
                  <a:srgbClr val="C00000"/>
                </a:solidFill>
                <a:effectLst/>
                <a:latin typeface="Bahnschrift Condensed" panose="020B0502040204020203" pitchFamily="34" charset="0"/>
                <a:ea typeface="Calibri" panose="020F0502020204030204" pitchFamily="34" charset="0"/>
              </a:rPr>
              <a:t>набирати</a:t>
            </a:r>
            <a:r>
              <a:rPr lang="ru-RU" sz="1600" dirty="0">
                <a:solidFill>
                  <a:srgbClr val="C00000"/>
                </a:solidFill>
                <a:effectLst/>
                <a:latin typeface="Bahnschrift Condensed" panose="020B0502040204020203" pitchFamily="34" charset="0"/>
                <a:ea typeface="Calibri" panose="020F0502020204030204" pitchFamily="34" charset="0"/>
              </a:rPr>
              <a:t> силу </a:t>
            </a:r>
            <a:r>
              <a:rPr lang="ru-RU" sz="1600" dirty="0" err="1">
                <a:solidFill>
                  <a:srgbClr val="C00000"/>
                </a:solidFill>
                <a:effectLst/>
                <a:latin typeface="Bahnschrift Condensed" panose="020B0502040204020203" pitchFamily="34" charset="0"/>
                <a:ea typeface="Calibri" panose="020F0502020204030204" pitchFamily="34" charset="0"/>
              </a:rPr>
              <a:t>вже</a:t>
            </a:r>
            <a:r>
              <a:rPr lang="ru-RU" sz="1600" dirty="0">
                <a:solidFill>
                  <a:srgbClr val="C00000"/>
                </a:solidFill>
                <a:effectLst/>
                <a:latin typeface="Bahnschrift Condensed" panose="020B0502040204020203" pitchFamily="34" charset="0"/>
                <a:ea typeface="Calibri" panose="020F0502020204030204" pitchFamily="34" charset="0"/>
              </a:rPr>
              <a:t> в 2016-му. Я </a:t>
            </a:r>
            <a:r>
              <a:rPr lang="ru-RU" sz="1600" dirty="0" err="1">
                <a:solidFill>
                  <a:srgbClr val="C00000"/>
                </a:solidFill>
                <a:effectLst/>
                <a:latin typeface="Bahnschrift Condensed" panose="020B0502040204020203" pitchFamily="34" charset="0"/>
                <a:ea typeface="Calibri" panose="020F0502020204030204" pitchFamily="34" charset="0"/>
              </a:rPr>
              <a:t>вбачаю</a:t>
            </a:r>
            <a:r>
              <a:rPr lang="ru-RU" sz="1600" dirty="0">
                <a:solidFill>
                  <a:srgbClr val="C00000"/>
                </a:solidFill>
                <a:effectLst/>
                <a:latin typeface="Bahnschrift Condensed" panose="020B0502040204020203" pitchFamily="34" charset="0"/>
                <a:ea typeface="Calibri" panose="020F0502020204030204" pitchFamily="34" charset="0"/>
              </a:rPr>
              <a:t> в </a:t>
            </a:r>
            <a:r>
              <a:rPr lang="ru-RU" sz="1600" dirty="0" err="1">
                <a:solidFill>
                  <a:srgbClr val="C00000"/>
                </a:solidFill>
                <a:effectLst/>
                <a:latin typeface="Bahnschrift Condensed" panose="020B0502040204020203" pitchFamily="34" charset="0"/>
                <a:ea typeface="Calibri" panose="020F0502020204030204" pitchFamily="34" charset="0"/>
              </a:rPr>
              <a:t>цьому</a:t>
            </a:r>
            <a:r>
              <a:rPr lang="ru-RU" sz="1600" dirty="0">
                <a:solidFill>
                  <a:srgbClr val="C00000"/>
                </a:solidFill>
                <a:effectLst/>
                <a:latin typeface="Bahnschrift Condensed" panose="020B0502040204020203" pitchFamily="34" charset="0"/>
                <a:ea typeface="Calibri" panose="020F0502020204030204" pitchFamily="34" charset="0"/>
              </a:rPr>
              <a:t> </a:t>
            </a:r>
            <a:r>
              <a:rPr lang="ru-RU" sz="1600" dirty="0" err="1">
                <a:solidFill>
                  <a:srgbClr val="C00000"/>
                </a:solidFill>
                <a:effectLst/>
                <a:latin typeface="Bahnschrift Condensed" panose="020B0502040204020203" pitchFamily="34" charset="0"/>
                <a:ea typeface="Calibri" panose="020F0502020204030204" pitchFamily="34" charset="0"/>
              </a:rPr>
              <a:t>закономірність</a:t>
            </a:r>
            <a:r>
              <a:rPr lang="ru-RU" sz="1600" dirty="0">
                <a:solidFill>
                  <a:srgbClr val="C00000"/>
                </a:solidFill>
                <a:effectLst/>
                <a:latin typeface="Bahnschrift Condensed" panose="020B0502040204020203" pitchFamily="34" charset="0"/>
                <a:ea typeface="Calibri" panose="020F0502020204030204" pitchFamily="34" charset="0"/>
              </a:rPr>
              <a:t>. </a:t>
            </a:r>
            <a:r>
              <a:rPr lang="ru-RU" sz="1600" dirty="0" err="1">
                <a:solidFill>
                  <a:srgbClr val="C00000"/>
                </a:solidFill>
                <a:effectLst/>
                <a:latin typeface="Bahnschrift Condensed" panose="020B0502040204020203" pitchFamily="34" charset="0"/>
                <a:ea typeface="Calibri" panose="020F0502020204030204" pitchFamily="34" charset="0"/>
              </a:rPr>
              <a:t>Цілеспрямовану</a:t>
            </a:r>
            <a:r>
              <a:rPr lang="ru-RU" sz="1600" dirty="0">
                <a:solidFill>
                  <a:srgbClr val="C00000"/>
                </a:solidFill>
                <a:effectLst/>
                <a:latin typeface="Bahnschrift Condensed" panose="020B0502040204020203" pitchFamily="34" charset="0"/>
                <a:ea typeface="Calibri" panose="020F0502020204030204" pitchFamily="34" charset="0"/>
              </a:rPr>
              <a:t> роботу </a:t>
            </a:r>
            <a:r>
              <a:rPr lang="ru-RU" sz="1600" dirty="0" err="1">
                <a:solidFill>
                  <a:srgbClr val="C00000"/>
                </a:solidFill>
                <a:effectLst/>
                <a:latin typeface="Bahnschrift Condensed" panose="020B0502040204020203" pitchFamily="34" charset="0"/>
                <a:ea typeface="Calibri" panose="020F0502020204030204" pitchFamily="34" charset="0"/>
              </a:rPr>
              <a:t>політтехнологів</a:t>
            </a:r>
            <a:r>
              <a:rPr lang="ru-RU" sz="1600" dirty="0">
                <a:solidFill>
                  <a:srgbClr val="C00000"/>
                </a:solidFill>
                <a:effectLst/>
                <a:latin typeface="Bahnschrift Condensed" panose="020B0502040204020203" pitchFamily="34" charset="0"/>
                <a:ea typeface="Calibri" panose="020F0502020204030204" pitchFamily="34" charset="0"/>
              </a:rPr>
              <a:t>. І </a:t>
            </a:r>
            <a:r>
              <a:rPr lang="ru-RU" sz="1600" dirty="0" err="1">
                <a:solidFill>
                  <a:srgbClr val="C00000"/>
                </a:solidFill>
                <a:effectLst/>
                <a:latin typeface="Bahnschrift Condensed" panose="020B0502040204020203" pitchFamily="34" charset="0"/>
                <a:ea typeface="Calibri" panose="020F0502020204030204" pitchFamily="34" charset="0"/>
              </a:rPr>
              <a:t>сьогодні</a:t>
            </a:r>
            <a:r>
              <a:rPr lang="ru-RU" sz="1600" dirty="0">
                <a:solidFill>
                  <a:srgbClr val="C00000"/>
                </a:solidFill>
                <a:effectLst/>
                <a:latin typeface="Bahnschrift Condensed" panose="020B0502040204020203" pitchFamily="34" charset="0"/>
                <a:ea typeface="Calibri" panose="020F0502020204030204" pitchFamily="34" charset="0"/>
              </a:rPr>
              <a:t> </a:t>
            </a:r>
            <a:r>
              <a:rPr lang="ru-RU" sz="1600" dirty="0" err="1">
                <a:solidFill>
                  <a:srgbClr val="C00000"/>
                </a:solidFill>
                <a:effectLst/>
                <a:latin typeface="Bahnschrift Condensed" panose="020B0502040204020203" pitchFamily="34" charset="0"/>
                <a:ea typeface="Calibri" panose="020F0502020204030204" pitchFamily="34" charset="0"/>
              </a:rPr>
              <a:t>вже</a:t>
            </a:r>
            <a:r>
              <a:rPr lang="ru-RU" sz="1600" dirty="0">
                <a:solidFill>
                  <a:srgbClr val="C00000"/>
                </a:solidFill>
                <a:effectLst/>
                <a:latin typeface="Bahnschrift Condensed" panose="020B0502040204020203" pitchFamily="34" charset="0"/>
                <a:ea typeface="Calibri" panose="020F0502020204030204" pitchFamily="34" charset="0"/>
              </a:rPr>
              <a:t> не секрет, </a:t>
            </a:r>
            <a:r>
              <a:rPr lang="ru-RU" sz="1600" dirty="0" err="1">
                <a:solidFill>
                  <a:srgbClr val="C00000"/>
                </a:solidFill>
                <a:effectLst/>
                <a:latin typeface="Bahnschrift Condensed" panose="020B0502040204020203" pitchFamily="34" charset="0"/>
                <a:ea typeface="Calibri" panose="020F0502020204030204" pitchFamily="34" charset="0"/>
              </a:rPr>
              <a:t>що</a:t>
            </a:r>
            <a:r>
              <a:rPr lang="ru-RU" sz="1600" dirty="0">
                <a:solidFill>
                  <a:srgbClr val="C00000"/>
                </a:solidFill>
                <a:effectLst/>
                <a:latin typeface="Bahnschrift Condensed" panose="020B0502040204020203" pitchFamily="34" charset="0"/>
                <a:ea typeface="Calibri" panose="020F0502020204030204" pitchFamily="34" charset="0"/>
              </a:rPr>
              <a:t> </a:t>
            </a:r>
            <a:r>
              <a:rPr lang="ru-RU" sz="1600" dirty="0" err="1">
                <a:solidFill>
                  <a:srgbClr val="C00000"/>
                </a:solidFill>
                <a:effectLst/>
                <a:latin typeface="Bahnschrift Condensed" panose="020B0502040204020203" pitchFamily="34" charset="0"/>
                <a:ea typeface="Calibri" panose="020F0502020204030204" pitchFamily="34" charset="0"/>
              </a:rPr>
              <a:t>антиґендерні</a:t>
            </a:r>
            <a:r>
              <a:rPr lang="ru-RU" sz="1600" dirty="0">
                <a:solidFill>
                  <a:srgbClr val="C00000"/>
                </a:solidFill>
                <a:effectLst/>
                <a:latin typeface="Bahnschrift Condensed" panose="020B0502040204020203" pitchFamily="34" charset="0"/>
                <a:ea typeface="Calibri" panose="020F0502020204030204" pitchFamily="34" charset="0"/>
              </a:rPr>
              <a:t> рухи є </a:t>
            </a:r>
            <a:r>
              <a:rPr lang="ru-RU" sz="1600" dirty="0" err="1">
                <a:solidFill>
                  <a:srgbClr val="C00000"/>
                </a:solidFill>
                <a:effectLst/>
                <a:latin typeface="Bahnschrift Condensed" panose="020B0502040204020203" pitchFamily="34" charset="0"/>
                <a:ea typeface="Calibri" panose="020F0502020204030204" pitchFamily="34" charset="0"/>
              </a:rPr>
              <a:t>окремою</a:t>
            </a:r>
            <a:r>
              <a:rPr lang="ru-RU" sz="1600" dirty="0">
                <a:solidFill>
                  <a:srgbClr val="C00000"/>
                </a:solidFill>
                <a:effectLst/>
                <a:latin typeface="Bahnschrift Condensed" panose="020B0502040204020203" pitchFamily="34" charset="0"/>
                <a:ea typeface="Calibri" panose="020F0502020204030204" pitchFamily="34" charset="0"/>
              </a:rPr>
              <a:t> </a:t>
            </a:r>
            <a:r>
              <a:rPr lang="ru-RU" sz="1600" dirty="0" err="1">
                <a:solidFill>
                  <a:srgbClr val="C00000"/>
                </a:solidFill>
                <a:effectLst/>
                <a:latin typeface="Bahnschrift Condensed" panose="020B0502040204020203" pitchFamily="34" charset="0"/>
                <a:ea typeface="Calibri" panose="020F0502020204030204" pitchFamily="34" charset="0"/>
              </a:rPr>
              <a:t>зброєю</a:t>
            </a:r>
            <a:r>
              <a:rPr lang="ru-RU" sz="1600" dirty="0">
                <a:solidFill>
                  <a:srgbClr val="C00000"/>
                </a:solidFill>
                <a:effectLst/>
                <a:latin typeface="Bahnschrift Condensed" panose="020B0502040204020203" pitchFamily="34" charset="0"/>
                <a:ea typeface="Calibri" panose="020F0502020204030204" pitchFamily="34" charset="0"/>
              </a:rPr>
              <a:t> </a:t>
            </a:r>
            <a:r>
              <a:rPr lang="ru-RU" sz="1600" dirty="0" err="1">
                <a:solidFill>
                  <a:srgbClr val="C00000"/>
                </a:solidFill>
                <a:effectLst/>
                <a:latin typeface="Bahnschrift Condensed" panose="020B0502040204020203" pitchFamily="34" charset="0"/>
                <a:ea typeface="Calibri" panose="020F0502020204030204" pitchFamily="34" charset="0"/>
              </a:rPr>
              <a:t>гібридної</a:t>
            </a:r>
            <a:r>
              <a:rPr lang="ru-RU" sz="1600" dirty="0">
                <a:solidFill>
                  <a:srgbClr val="C00000"/>
                </a:solidFill>
                <a:effectLst/>
                <a:latin typeface="Bahnschrift Condensed" panose="020B0502040204020203" pitchFamily="34" charset="0"/>
                <a:ea typeface="Calibri" panose="020F0502020204030204" pitchFamily="34" charset="0"/>
              </a:rPr>
              <a:t> </a:t>
            </a:r>
            <a:r>
              <a:rPr lang="ru-RU" sz="1600" dirty="0" err="1">
                <a:solidFill>
                  <a:srgbClr val="C00000"/>
                </a:solidFill>
                <a:effectLst/>
                <a:latin typeface="Bahnschrift Condensed" panose="020B0502040204020203" pitchFamily="34" charset="0"/>
                <a:ea typeface="Calibri" panose="020F0502020204030204" pitchFamily="34" charset="0"/>
              </a:rPr>
              <a:t>війни</a:t>
            </a:r>
            <a:r>
              <a:rPr lang="ru-RU" sz="1600" dirty="0">
                <a:solidFill>
                  <a:srgbClr val="C00000"/>
                </a:solidFill>
                <a:effectLst/>
                <a:latin typeface="Bahnschrift Condensed" panose="020B0502040204020203" pitchFamily="34" charset="0"/>
                <a:ea typeface="Calibri" panose="020F0502020204030204" pitchFamily="34" charset="0"/>
              </a:rPr>
              <a:t>, мета </a:t>
            </a:r>
            <a:r>
              <a:rPr lang="ru-RU" sz="1600" dirty="0" err="1">
                <a:solidFill>
                  <a:srgbClr val="C00000"/>
                </a:solidFill>
                <a:effectLst/>
                <a:latin typeface="Bahnschrift Condensed" panose="020B0502040204020203" pitchFamily="34" charset="0"/>
                <a:ea typeface="Calibri" panose="020F0502020204030204" pitchFamily="34" charset="0"/>
              </a:rPr>
              <a:t>якої</a:t>
            </a:r>
            <a:r>
              <a:rPr lang="ru-RU" sz="1600" dirty="0">
                <a:solidFill>
                  <a:srgbClr val="C00000"/>
                </a:solidFill>
                <a:effectLst/>
                <a:latin typeface="Bahnschrift Condensed" panose="020B0502040204020203" pitchFamily="34" charset="0"/>
                <a:ea typeface="Calibri" panose="020F0502020204030204" pitchFamily="34" charset="0"/>
              </a:rPr>
              <a:t> — </a:t>
            </a:r>
            <a:r>
              <a:rPr lang="ru-RU" sz="1600" dirty="0" err="1">
                <a:solidFill>
                  <a:srgbClr val="C00000"/>
                </a:solidFill>
                <a:effectLst/>
                <a:latin typeface="Bahnschrift Condensed" panose="020B0502040204020203" pitchFamily="34" charset="0"/>
                <a:ea typeface="Calibri" panose="020F0502020204030204" pitchFamily="34" charset="0"/>
              </a:rPr>
              <a:t>зупинити</a:t>
            </a:r>
            <a:r>
              <a:rPr lang="ru-RU" sz="1600" dirty="0">
                <a:solidFill>
                  <a:srgbClr val="C00000"/>
                </a:solidFill>
                <a:effectLst/>
                <a:latin typeface="Bahnschrift Condensed" panose="020B0502040204020203" pitchFamily="34" charset="0"/>
                <a:ea typeface="Calibri" panose="020F0502020204030204" pitchFamily="34" charset="0"/>
              </a:rPr>
              <a:t> </a:t>
            </a:r>
            <a:r>
              <a:rPr lang="ru-RU" sz="1600" dirty="0" err="1">
                <a:solidFill>
                  <a:srgbClr val="C00000"/>
                </a:solidFill>
                <a:effectLst/>
                <a:latin typeface="Bahnschrift Condensed" panose="020B0502040204020203" pitchFamily="34" charset="0"/>
                <a:ea typeface="Calibri" panose="020F0502020204030204" pitchFamily="34" charset="0"/>
              </a:rPr>
              <a:t>європейську</a:t>
            </a:r>
            <a:r>
              <a:rPr lang="ru-RU" sz="1600" dirty="0">
                <a:solidFill>
                  <a:srgbClr val="C00000"/>
                </a:solidFill>
                <a:effectLst/>
                <a:latin typeface="Bahnschrift Condensed" panose="020B0502040204020203" pitchFamily="34" charset="0"/>
                <a:ea typeface="Calibri" panose="020F0502020204030204" pitchFamily="34" charset="0"/>
              </a:rPr>
              <a:t> </a:t>
            </a:r>
            <a:r>
              <a:rPr lang="ru-RU" sz="1600" dirty="0" err="1">
                <a:solidFill>
                  <a:srgbClr val="C00000"/>
                </a:solidFill>
                <a:effectLst/>
                <a:latin typeface="Bahnschrift Condensed" panose="020B0502040204020203" pitchFamily="34" charset="0"/>
                <a:ea typeface="Calibri" panose="020F0502020204030204" pitchFamily="34" charset="0"/>
              </a:rPr>
              <a:t>інтеграцію</a:t>
            </a:r>
            <a:r>
              <a:rPr lang="ru-RU" sz="1600" dirty="0">
                <a:solidFill>
                  <a:srgbClr val="C00000"/>
                </a:solidFill>
                <a:effectLst/>
                <a:latin typeface="Bahnschrift Condensed" panose="020B0502040204020203" pitchFamily="34" charset="0"/>
                <a:ea typeface="Calibri" panose="020F0502020204030204" pitchFamily="34" charset="0"/>
              </a:rPr>
              <a:t> </a:t>
            </a:r>
            <a:r>
              <a:rPr lang="en-US" sz="1600" dirty="0" err="1">
                <a:solidFill>
                  <a:srgbClr val="C00000"/>
                </a:solidFill>
                <a:effectLst/>
                <a:latin typeface="Bahnschrift Condensed" panose="020B0502040204020203" pitchFamily="34" charset="0"/>
                <a:ea typeface="Calibri" panose="020F0502020204030204" pitchFamily="34" charset="0"/>
              </a:rPr>
              <a:t>України</a:t>
            </a:r>
            <a:r>
              <a:rPr lang="en-US" sz="1600" dirty="0">
                <a:solidFill>
                  <a:srgbClr val="C00000"/>
                </a:solidFill>
                <a:effectLst/>
                <a:latin typeface="Bahnschrift Condensed" panose="020B0502040204020203" pitchFamily="34" charset="0"/>
                <a:ea typeface="Calibri" panose="020F0502020204030204" pitchFamily="34" charset="0"/>
              </a:rPr>
              <a:t> </a:t>
            </a:r>
            <a:r>
              <a:rPr lang="en-US" sz="1600" dirty="0" err="1">
                <a:solidFill>
                  <a:srgbClr val="C00000"/>
                </a:solidFill>
                <a:effectLst/>
                <a:latin typeface="Bahnschrift Condensed" panose="020B0502040204020203" pitchFamily="34" charset="0"/>
                <a:ea typeface="Calibri" panose="020F0502020204030204" pitchFamily="34" charset="0"/>
              </a:rPr>
              <a:t>та</a:t>
            </a:r>
            <a:r>
              <a:rPr lang="en-US" sz="1600" dirty="0">
                <a:solidFill>
                  <a:srgbClr val="C00000"/>
                </a:solidFill>
                <a:effectLst/>
                <a:latin typeface="Bahnschrift Condensed" panose="020B0502040204020203" pitchFamily="34" charset="0"/>
                <a:ea typeface="Calibri" panose="020F0502020204030204" pitchFamily="34" charset="0"/>
              </a:rPr>
              <a:t> </a:t>
            </a:r>
            <a:r>
              <a:rPr lang="en-US" sz="1600" dirty="0" err="1">
                <a:solidFill>
                  <a:srgbClr val="C00000"/>
                </a:solidFill>
                <a:effectLst/>
                <a:latin typeface="Bahnschrift Condensed" panose="020B0502040204020203" pitchFamily="34" charset="0"/>
                <a:ea typeface="Calibri" panose="020F0502020204030204" pitchFamily="34" charset="0"/>
              </a:rPr>
              <a:t>повернути</a:t>
            </a:r>
            <a:r>
              <a:rPr lang="en-US" sz="1600" dirty="0">
                <a:solidFill>
                  <a:srgbClr val="C00000"/>
                </a:solidFill>
                <a:effectLst/>
                <a:latin typeface="Bahnschrift Condensed" panose="020B0502040204020203" pitchFamily="34" charset="0"/>
                <a:ea typeface="Calibri" panose="020F0502020204030204" pitchFamily="34" charset="0"/>
              </a:rPr>
              <a:t> </a:t>
            </a:r>
            <a:r>
              <a:rPr lang="en-US" sz="1600" dirty="0" err="1">
                <a:solidFill>
                  <a:srgbClr val="C00000"/>
                </a:solidFill>
                <a:effectLst/>
                <a:latin typeface="Bahnschrift Condensed" panose="020B0502040204020203" pitchFamily="34" charset="0"/>
                <a:ea typeface="Calibri" panose="020F0502020204030204" pitchFamily="34" charset="0"/>
              </a:rPr>
              <a:t>нашу</a:t>
            </a:r>
            <a:r>
              <a:rPr lang="en-US" sz="1600" dirty="0">
                <a:solidFill>
                  <a:srgbClr val="C00000"/>
                </a:solidFill>
                <a:effectLst/>
                <a:latin typeface="Bahnschrift Condensed" panose="020B0502040204020203" pitchFamily="34" charset="0"/>
                <a:ea typeface="Calibri" panose="020F0502020204030204" pitchFamily="34" charset="0"/>
              </a:rPr>
              <a:t> </a:t>
            </a:r>
            <a:r>
              <a:rPr lang="en-US" sz="1600" dirty="0" err="1">
                <a:solidFill>
                  <a:srgbClr val="C00000"/>
                </a:solidFill>
                <a:effectLst/>
                <a:latin typeface="Bahnschrift Condensed" panose="020B0502040204020203" pitchFamily="34" charset="0"/>
                <a:ea typeface="Calibri" panose="020F0502020204030204" pitchFamily="34" charset="0"/>
              </a:rPr>
              <a:t>державу</a:t>
            </a:r>
            <a:r>
              <a:rPr lang="en-US" sz="1600" dirty="0">
                <a:solidFill>
                  <a:srgbClr val="C00000"/>
                </a:solidFill>
                <a:effectLst/>
                <a:latin typeface="Bahnschrift Condensed" panose="020B0502040204020203" pitchFamily="34" charset="0"/>
                <a:ea typeface="Calibri" panose="020F0502020204030204" pitchFamily="34" charset="0"/>
              </a:rPr>
              <a:t> «в </a:t>
            </a:r>
            <a:r>
              <a:rPr lang="en-US" sz="1600" dirty="0" err="1">
                <a:solidFill>
                  <a:srgbClr val="C00000"/>
                </a:solidFill>
                <a:effectLst/>
                <a:latin typeface="Bahnschrift Condensed" panose="020B0502040204020203" pitchFamily="34" charset="0"/>
                <a:ea typeface="Calibri" panose="020F0502020204030204" pitchFamily="34" charset="0"/>
              </a:rPr>
              <a:t>лоно</a:t>
            </a:r>
            <a:r>
              <a:rPr lang="en-US" sz="1600" dirty="0">
                <a:solidFill>
                  <a:srgbClr val="C00000"/>
                </a:solidFill>
                <a:effectLst/>
                <a:latin typeface="Bahnschrift Condensed" panose="020B0502040204020203" pitchFamily="34" charset="0"/>
                <a:ea typeface="Calibri" panose="020F0502020204030204" pitchFamily="34" charset="0"/>
              </a:rPr>
              <a:t>» </a:t>
            </a:r>
            <a:r>
              <a:rPr lang="en-US" sz="1600" dirty="0" err="1">
                <a:solidFill>
                  <a:srgbClr val="C00000"/>
                </a:solidFill>
                <a:effectLst/>
                <a:latin typeface="Bahnschrift Condensed" panose="020B0502040204020203" pitchFamily="34" charset="0"/>
                <a:ea typeface="Calibri" panose="020F0502020204030204" pitchFamily="34" charset="0"/>
              </a:rPr>
              <a:t>колишньої</a:t>
            </a:r>
            <a:r>
              <a:rPr lang="en-US" sz="1600" dirty="0">
                <a:solidFill>
                  <a:srgbClr val="C00000"/>
                </a:solidFill>
                <a:effectLst/>
                <a:latin typeface="Bahnschrift Condensed" panose="020B0502040204020203" pitchFamily="34" charset="0"/>
                <a:ea typeface="Calibri" panose="020F0502020204030204" pitchFamily="34" charset="0"/>
              </a:rPr>
              <a:t> </a:t>
            </a:r>
            <a:r>
              <a:rPr lang="en-US" sz="1600" dirty="0" err="1">
                <a:solidFill>
                  <a:srgbClr val="C00000"/>
                </a:solidFill>
                <a:effectLst/>
                <a:latin typeface="Bahnschrift Condensed" panose="020B0502040204020203" pitchFamily="34" charset="0"/>
                <a:ea typeface="Calibri" panose="020F0502020204030204" pitchFamily="34" charset="0"/>
              </a:rPr>
              <a:t>імперії</a:t>
            </a:r>
            <a:r>
              <a:rPr lang="uk-UA" sz="1600" dirty="0">
                <a:solidFill>
                  <a:srgbClr val="C00000"/>
                </a:solidFill>
                <a:effectLst/>
                <a:latin typeface="Bahnschrift Condensed" panose="020B0502040204020203" pitchFamily="34" charset="0"/>
                <a:ea typeface="Calibri" panose="020F0502020204030204" pitchFamily="34" charset="0"/>
              </a:rPr>
              <a:t>»</a:t>
            </a:r>
            <a:endParaRPr lang="ru-RU" sz="1600" dirty="0">
              <a:solidFill>
                <a:srgbClr val="C00000"/>
              </a:solidFill>
              <a:effectLst/>
              <a:latin typeface="Bahnschrift Condensed" panose="020B0502040204020203" pitchFamily="34" charset="0"/>
              <a:ea typeface="Calibri" panose="020F0502020204030204" pitchFamily="34" charset="0"/>
            </a:endParaRPr>
          </a:p>
        </p:txBody>
      </p:sp>
    </p:spTree>
    <p:extLst>
      <p:ext uri="{BB962C8B-B14F-4D97-AF65-F5344CB8AC3E}">
        <p14:creationId xmlns:p14="http://schemas.microsoft.com/office/powerpoint/2010/main" val="1205173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34B548AE-17B0-45A8-851F-FB303568BF5C}"/>
              </a:ext>
            </a:extLst>
          </p:cNvPr>
          <p:cNvSpPr>
            <a:spLocks noGrp="1"/>
          </p:cNvSpPr>
          <p:nvPr>
            <p:ph type="title"/>
          </p:nvPr>
        </p:nvSpPr>
        <p:spPr>
          <a:xfrm>
            <a:off x="70638" y="160727"/>
            <a:ext cx="5956151" cy="1325563"/>
          </a:xfrm>
        </p:spPr>
        <p:txBody>
          <a:bodyPr anchor="b">
            <a:normAutofit/>
          </a:bodyPr>
          <a:lstStyle/>
          <a:p>
            <a:r>
              <a:rPr lang="uk-UA" dirty="0">
                <a:solidFill>
                  <a:schemeClr val="bg1"/>
                </a:solidFill>
                <a:latin typeface="Bahnschrift Condensed" panose="020B0502040204020203" pitchFamily="34" charset="0"/>
              </a:rPr>
              <a:t>ТЕОРЕТИЧНІ ВИТОКИ ПРОБЛЕМИ</a:t>
            </a:r>
            <a:endParaRPr lang="ru-RU" dirty="0">
              <a:solidFill>
                <a:schemeClr val="bg1"/>
              </a:solidFill>
            </a:endParaRPr>
          </a:p>
        </p:txBody>
      </p:sp>
      <p:cxnSp>
        <p:nvCxnSpPr>
          <p:cNvPr id="13" name="Straight Connector 12">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E3F2A5C5-DDA3-4F6B-A47F-03331BECAA80}"/>
              </a:ext>
            </a:extLst>
          </p:cNvPr>
          <p:cNvSpPr>
            <a:spLocks noGrp="1"/>
          </p:cNvSpPr>
          <p:nvPr>
            <p:ph idx="1"/>
          </p:nvPr>
        </p:nvSpPr>
        <p:spPr>
          <a:xfrm>
            <a:off x="370668" y="2322920"/>
            <a:ext cx="5572217" cy="3711571"/>
          </a:xfrm>
        </p:spPr>
        <p:txBody>
          <a:bodyPr>
            <a:normAutofit fontScale="92500" lnSpcReduction="10000"/>
          </a:bodyPr>
          <a:lstStyle/>
          <a:p>
            <a:r>
              <a:rPr lang="ru-RU" sz="2600" dirty="0" err="1">
                <a:solidFill>
                  <a:schemeClr val="bg1"/>
                </a:solidFill>
                <a:latin typeface="Bahnschrift Condensed" panose="020B0502040204020203" pitchFamily="34" charset="0"/>
                <a:ea typeface="Calibri" panose="020F0502020204030204" pitchFamily="34" charset="0"/>
              </a:rPr>
              <a:t>Термін</a:t>
            </a:r>
            <a:r>
              <a:rPr lang="ru-RU" sz="2600" dirty="0">
                <a:solidFill>
                  <a:schemeClr val="bg1"/>
                </a:solidFill>
                <a:latin typeface="Bahnschrift Condensed" panose="020B0502040204020203" pitchFamily="34" charset="0"/>
                <a:ea typeface="Calibri" panose="020F0502020204030204" pitchFamily="34" charset="0"/>
              </a:rPr>
              <a:t> «г</a:t>
            </a:r>
            <a:r>
              <a:rPr lang="ru-RU" sz="2600" dirty="0">
                <a:solidFill>
                  <a:schemeClr val="bg1"/>
                </a:solidFill>
                <a:effectLst/>
                <a:latin typeface="Bahnschrift Condensed" panose="020B0502040204020203" pitchFamily="34" charset="0"/>
                <a:ea typeface="Calibri" panose="020F0502020204030204" pitchFamily="34" charset="0"/>
              </a:rPr>
              <a:t>ендер» - </a:t>
            </a:r>
            <a:r>
              <a:rPr lang="ru-RU" sz="2600" dirty="0" err="1">
                <a:solidFill>
                  <a:schemeClr val="bg1"/>
                </a:solidFill>
                <a:effectLst/>
                <a:latin typeface="Bahnschrift Condensed" panose="020B0502040204020203" pitchFamily="34" charset="0"/>
                <a:ea typeface="Calibri" panose="020F0502020204030204" pitchFamily="34" charset="0"/>
              </a:rPr>
              <a:t>це</a:t>
            </a:r>
            <a:r>
              <a:rPr lang="ru-RU" sz="2600" dirty="0">
                <a:solidFill>
                  <a:schemeClr val="bg1"/>
                </a:solidFill>
                <a:effectLst/>
                <a:latin typeface="Bahnschrift Condensed" panose="020B0502040204020203" pitchFamily="34" charset="0"/>
                <a:ea typeface="Calibri" panose="020F0502020204030204" pitchFamily="34" charset="0"/>
              </a:rPr>
              <a:t> комплекс </a:t>
            </a:r>
            <a:r>
              <a:rPr lang="ru-RU" sz="2600" dirty="0" err="1">
                <a:solidFill>
                  <a:schemeClr val="bg1"/>
                </a:solidFill>
                <a:effectLst/>
                <a:latin typeface="Bahnschrift Condensed" panose="020B0502040204020203" pitchFamily="34" charset="0"/>
                <a:ea typeface="Calibri" panose="020F0502020204030204" pitchFamily="34" charset="0"/>
              </a:rPr>
              <a:t>культурних</a:t>
            </a:r>
            <a:r>
              <a:rPr lang="ru-RU" sz="2600" dirty="0">
                <a:solidFill>
                  <a:schemeClr val="bg1"/>
                </a:solidFill>
                <a:effectLst/>
                <a:latin typeface="Bahnschrift Condensed" panose="020B0502040204020203" pitchFamily="34" charset="0"/>
                <a:ea typeface="Calibri" panose="020F0502020204030204" pitchFamily="34" charset="0"/>
              </a:rPr>
              <a:t> і </a:t>
            </a:r>
            <a:r>
              <a:rPr lang="ru-RU" sz="2600" dirty="0" err="1">
                <a:solidFill>
                  <a:schemeClr val="bg1"/>
                </a:solidFill>
                <a:effectLst/>
                <a:latin typeface="Bahnschrift Condensed" panose="020B0502040204020203" pitchFamily="34" charset="0"/>
                <a:ea typeface="Calibri" panose="020F0502020204030204" pitchFamily="34" charset="0"/>
              </a:rPr>
              <a:t>соціальних</a:t>
            </a:r>
            <a:r>
              <a:rPr lang="ru-RU" sz="2600" dirty="0">
                <a:solidFill>
                  <a:schemeClr val="bg1"/>
                </a:solidFill>
                <a:effectLst/>
                <a:latin typeface="Bahnschrift Condensed" panose="020B0502040204020203" pitchFamily="34" charset="0"/>
                <a:ea typeface="Calibri" panose="020F0502020204030204" pitchFamily="34" charset="0"/>
              </a:rPr>
              <a:t> характеристик, </a:t>
            </a:r>
            <a:r>
              <a:rPr lang="ru-RU" sz="2600" dirty="0" err="1">
                <a:solidFill>
                  <a:schemeClr val="bg1"/>
                </a:solidFill>
                <a:effectLst/>
                <a:latin typeface="Bahnschrift Condensed" panose="020B0502040204020203" pitchFamily="34" charset="0"/>
                <a:ea typeface="Calibri" panose="020F0502020204030204" pitchFamily="34" charset="0"/>
              </a:rPr>
              <a:t>що</a:t>
            </a:r>
            <a:r>
              <a:rPr lang="ru-RU" sz="2600" dirty="0">
                <a:solidFill>
                  <a:schemeClr val="bg1"/>
                </a:solidFill>
                <a:effectLst/>
                <a:latin typeface="Bahnschrift Condensed" panose="020B0502040204020203" pitchFamily="34" charset="0"/>
                <a:ea typeface="Calibri" panose="020F0502020204030204" pitchFamily="34" charset="0"/>
              </a:rPr>
              <a:t> </a:t>
            </a:r>
            <a:r>
              <a:rPr lang="ru-RU" sz="2600" dirty="0" err="1">
                <a:solidFill>
                  <a:schemeClr val="bg1"/>
                </a:solidFill>
                <a:effectLst/>
                <a:latin typeface="Bahnschrift Condensed" panose="020B0502040204020203" pitchFamily="34" charset="0"/>
                <a:ea typeface="Calibri" panose="020F0502020204030204" pitchFamily="34" charset="0"/>
              </a:rPr>
              <a:t>охоплює</a:t>
            </a:r>
            <a:r>
              <a:rPr lang="ru-RU" sz="2600" dirty="0">
                <a:solidFill>
                  <a:schemeClr val="bg1"/>
                </a:solidFill>
                <a:effectLst/>
                <a:latin typeface="Bahnschrift Condensed" panose="020B0502040204020203" pitchFamily="34" charset="0"/>
                <a:ea typeface="Calibri" panose="020F0502020204030204" pitchFamily="34" charset="0"/>
              </a:rPr>
              <a:t> </a:t>
            </a:r>
            <a:r>
              <a:rPr lang="ru-RU" sz="2600" dirty="0" err="1">
                <a:solidFill>
                  <a:schemeClr val="bg1"/>
                </a:solidFill>
                <a:effectLst/>
                <a:latin typeface="Bahnschrift Condensed" panose="020B0502040204020203" pitchFamily="34" charset="0"/>
                <a:ea typeface="Calibri" panose="020F0502020204030204" pitchFamily="34" charset="0"/>
              </a:rPr>
              <a:t>всі</a:t>
            </a:r>
            <a:r>
              <a:rPr lang="ru-RU" sz="2600" dirty="0">
                <a:solidFill>
                  <a:schemeClr val="bg1"/>
                </a:solidFill>
                <a:effectLst/>
                <a:latin typeface="Bahnschrift Condensed" panose="020B0502040204020203" pitchFamily="34" charset="0"/>
                <a:ea typeface="Calibri" panose="020F0502020204030204" pitchFamily="34" charset="0"/>
              </a:rPr>
              <a:t> </a:t>
            </a:r>
            <a:r>
              <a:rPr lang="ru-RU" sz="2600" dirty="0" err="1">
                <a:solidFill>
                  <a:schemeClr val="bg1"/>
                </a:solidFill>
                <a:effectLst/>
                <a:latin typeface="Bahnschrift Condensed" panose="020B0502040204020203" pitchFamily="34" charset="0"/>
                <a:ea typeface="Calibri" panose="020F0502020204030204" pitchFamily="34" charset="0"/>
              </a:rPr>
              <a:t>сфери</a:t>
            </a:r>
            <a:r>
              <a:rPr lang="ru-RU" sz="2600" dirty="0">
                <a:solidFill>
                  <a:schemeClr val="bg1"/>
                </a:solidFill>
                <a:effectLst/>
                <a:latin typeface="Bahnschrift Condensed" panose="020B0502040204020203" pitchFamily="34" charset="0"/>
                <a:ea typeface="Calibri" panose="020F0502020204030204" pitchFamily="34" charset="0"/>
              </a:rPr>
              <a:t> </a:t>
            </a:r>
            <a:r>
              <a:rPr lang="ru-RU" sz="2600" dirty="0" err="1">
                <a:solidFill>
                  <a:schemeClr val="bg1"/>
                </a:solidFill>
                <a:effectLst/>
                <a:latin typeface="Bahnschrift Condensed" panose="020B0502040204020203" pitchFamily="34" charset="0"/>
                <a:ea typeface="Calibri" panose="020F0502020204030204" pitchFamily="34" charset="0"/>
              </a:rPr>
              <a:t>діяльності</a:t>
            </a:r>
            <a:r>
              <a:rPr lang="ru-RU" sz="2600" dirty="0">
                <a:solidFill>
                  <a:schemeClr val="bg1"/>
                </a:solidFill>
                <a:effectLst/>
                <a:latin typeface="Bahnschrift Condensed" panose="020B0502040204020203" pitchFamily="34" charset="0"/>
                <a:ea typeface="Calibri" panose="020F0502020204030204" pitchFamily="34" charset="0"/>
              </a:rPr>
              <a:t> </a:t>
            </a:r>
            <a:r>
              <a:rPr lang="ru-RU" sz="2600" dirty="0" err="1">
                <a:solidFill>
                  <a:schemeClr val="bg1"/>
                </a:solidFill>
                <a:effectLst/>
                <a:latin typeface="Bahnschrift Condensed" panose="020B0502040204020203" pitchFamily="34" charset="0"/>
                <a:ea typeface="Calibri" panose="020F0502020204030204" pitchFamily="34" charset="0"/>
              </a:rPr>
              <a:t>людини</a:t>
            </a:r>
            <a:endParaRPr lang="ru-RU" sz="2600" dirty="0">
              <a:solidFill>
                <a:schemeClr val="bg1"/>
              </a:solidFill>
              <a:latin typeface="Bahnschrift Condensed" panose="020B0502040204020203" pitchFamily="34" charset="0"/>
              <a:ea typeface="Calibri" panose="020F0502020204030204" pitchFamily="34" charset="0"/>
            </a:endParaRPr>
          </a:p>
          <a:p>
            <a:endParaRPr lang="ru-RU" sz="2600" dirty="0">
              <a:solidFill>
                <a:schemeClr val="bg1"/>
              </a:solidFill>
              <a:effectLst/>
              <a:latin typeface="Bahnschrift Condensed" panose="020B0502040204020203" pitchFamily="34" charset="0"/>
              <a:ea typeface="Calibri" panose="020F0502020204030204" pitchFamily="34" charset="0"/>
            </a:endParaRPr>
          </a:p>
          <a:p>
            <a:r>
              <a:rPr lang="ru-RU" sz="2600" dirty="0">
                <a:solidFill>
                  <a:schemeClr val="bg1"/>
                </a:solidFill>
                <a:latin typeface="Bahnschrift Condensed" panose="020B0502040204020203" pitchFamily="34" charset="0"/>
                <a:ea typeface="Calibri" panose="020F0502020204030204" pitchFamily="34" charset="0"/>
              </a:rPr>
              <a:t>Г</a:t>
            </a:r>
            <a:r>
              <a:rPr lang="ru-RU" sz="2600" dirty="0">
                <a:solidFill>
                  <a:schemeClr val="bg1"/>
                </a:solidFill>
                <a:effectLst/>
                <a:latin typeface="Bahnschrift Condensed" panose="020B0502040204020203" pitchFamily="34" charset="0"/>
                <a:ea typeface="Calibri" panose="020F0502020204030204" pitchFamily="34" charset="0"/>
              </a:rPr>
              <a:t>ендер є не </a:t>
            </a:r>
            <a:r>
              <a:rPr lang="ru-RU" sz="2600" dirty="0" err="1">
                <a:solidFill>
                  <a:schemeClr val="bg1"/>
                </a:solidFill>
                <a:effectLst/>
                <a:latin typeface="Bahnschrift Condensed" panose="020B0502040204020203" pitchFamily="34" charset="0"/>
                <a:ea typeface="Calibri" panose="020F0502020204030204" pitchFamily="34" charset="0"/>
              </a:rPr>
              <a:t>біологічною</a:t>
            </a:r>
            <a:r>
              <a:rPr lang="ru-RU" sz="2600" dirty="0">
                <a:solidFill>
                  <a:schemeClr val="bg1"/>
                </a:solidFill>
                <a:effectLst/>
                <a:latin typeface="Bahnschrift Condensed" panose="020B0502040204020203" pitchFamily="34" charset="0"/>
                <a:ea typeface="Calibri" panose="020F0502020204030204" pitchFamily="34" charset="0"/>
              </a:rPr>
              <a:t>, а </a:t>
            </a:r>
            <a:r>
              <a:rPr lang="ru-RU" sz="2600" dirty="0" err="1">
                <a:solidFill>
                  <a:schemeClr val="bg1"/>
                </a:solidFill>
                <a:effectLst/>
                <a:latin typeface="Bahnschrift Condensed" panose="020B0502040204020203" pitchFamily="34" charset="0"/>
                <a:ea typeface="Calibri" panose="020F0502020204030204" pitchFamily="34" charset="0"/>
              </a:rPr>
              <a:t>соціокультурною</a:t>
            </a:r>
            <a:r>
              <a:rPr lang="ru-RU" sz="2600" dirty="0">
                <a:solidFill>
                  <a:schemeClr val="bg1"/>
                </a:solidFill>
                <a:effectLst/>
                <a:latin typeface="Bahnschrift Condensed" panose="020B0502040204020203" pitchFamily="34" charset="0"/>
                <a:ea typeface="Calibri" panose="020F0502020204030204" pitchFamily="34" charset="0"/>
              </a:rPr>
              <a:t> </a:t>
            </a:r>
            <a:r>
              <a:rPr lang="ru-RU" sz="2600" dirty="0" err="1">
                <a:solidFill>
                  <a:schemeClr val="bg1"/>
                </a:solidFill>
                <a:effectLst/>
                <a:latin typeface="Bahnschrift Condensed" panose="020B0502040204020203" pitchFamily="34" charset="0"/>
                <a:ea typeface="Calibri" panose="020F0502020204030204" pitchFamily="34" charset="0"/>
              </a:rPr>
              <a:t>категорією</a:t>
            </a:r>
            <a:r>
              <a:rPr lang="ru-RU" sz="2600" dirty="0">
                <a:solidFill>
                  <a:schemeClr val="bg1"/>
                </a:solidFill>
                <a:effectLst/>
                <a:latin typeface="Bahnschrift Condensed" panose="020B0502040204020203" pitchFamily="34" charset="0"/>
                <a:ea typeface="Calibri" panose="020F0502020204030204" pitchFamily="34" charset="0"/>
              </a:rPr>
              <a:t>: </a:t>
            </a:r>
            <a:r>
              <a:rPr lang="ru-RU" sz="2600" dirty="0" err="1">
                <a:solidFill>
                  <a:schemeClr val="bg1"/>
                </a:solidFill>
                <a:effectLst/>
                <a:latin typeface="Bahnschrift Condensed" panose="020B0502040204020203" pitchFamily="34" charset="0"/>
                <a:ea typeface="Calibri" panose="020F0502020204030204" pitchFamily="34" charset="0"/>
              </a:rPr>
              <a:t>індивід</a:t>
            </a:r>
            <a:r>
              <a:rPr lang="ru-RU" sz="2600" dirty="0">
                <a:solidFill>
                  <a:schemeClr val="bg1"/>
                </a:solidFill>
                <a:effectLst/>
                <a:latin typeface="Bahnschrift Condensed" panose="020B0502040204020203" pitchFamily="34" charset="0"/>
                <a:ea typeface="Calibri" panose="020F0502020204030204" pitchFamily="34" charset="0"/>
              </a:rPr>
              <a:t> не </a:t>
            </a:r>
            <a:r>
              <a:rPr lang="ru-RU" sz="2600" dirty="0" err="1">
                <a:solidFill>
                  <a:schemeClr val="bg1"/>
                </a:solidFill>
                <a:effectLst/>
                <a:latin typeface="Bahnschrift Condensed" panose="020B0502040204020203" pitchFamily="34" charset="0"/>
                <a:ea typeface="Calibri" panose="020F0502020204030204" pitchFamily="34" charset="0"/>
              </a:rPr>
              <a:t>отримує</a:t>
            </a:r>
            <a:r>
              <a:rPr lang="ru-RU" sz="2600" dirty="0">
                <a:solidFill>
                  <a:schemeClr val="bg1"/>
                </a:solidFill>
                <a:effectLst/>
                <a:latin typeface="Bahnschrift Condensed" panose="020B0502040204020203" pitchFamily="34" charset="0"/>
                <a:ea typeface="Calibri" panose="020F0502020204030204" pitchFamily="34" charset="0"/>
              </a:rPr>
              <a:t> «гендер» автоматично </a:t>
            </a:r>
            <a:r>
              <a:rPr lang="ru-RU" sz="2600" dirty="0" err="1">
                <a:solidFill>
                  <a:schemeClr val="bg1"/>
                </a:solidFill>
                <a:effectLst/>
                <a:latin typeface="Bahnschrift Condensed" panose="020B0502040204020203" pitchFamily="34" charset="0"/>
                <a:ea typeface="Calibri" panose="020F0502020204030204" pitchFamily="34" charset="0"/>
              </a:rPr>
              <a:t>від</a:t>
            </a:r>
            <a:r>
              <a:rPr lang="ru-RU" sz="2600" dirty="0">
                <a:solidFill>
                  <a:schemeClr val="bg1"/>
                </a:solidFill>
                <a:effectLst/>
                <a:latin typeface="Bahnschrift Condensed" panose="020B0502040204020203" pitchFamily="34" charset="0"/>
                <a:ea typeface="Calibri" panose="020F0502020204030204" pitchFamily="34" charset="0"/>
              </a:rPr>
              <a:t> </a:t>
            </a:r>
            <a:r>
              <a:rPr lang="ru-RU" sz="2600" dirty="0" err="1">
                <a:solidFill>
                  <a:schemeClr val="bg1"/>
                </a:solidFill>
                <a:effectLst/>
                <a:latin typeface="Bahnschrift Condensed" panose="020B0502040204020203" pitchFamily="34" charset="0"/>
                <a:ea typeface="Calibri" panose="020F0502020204030204" pitchFamily="34" charset="0"/>
              </a:rPr>
              <a:t>народження</a:t>
            </a:r>
            <a:r>
              <a:rPr lang="ru-RU" sz="2600" dirty="0">
                <a:solidFill>
                  <a:schemeClr val="bg1"/>
                </a:solidFill>
                <a:effectLst/>
                <a:latin typeface="Bahnschrift Condensed" panose="020B0502040204020203" pitchFamily="34" charset="0"/>
                <a:ea typeface="Calibri" panose="020F0502020204030204" pitchFamily="34" charset="0"/>
              </a:rPr>
              <a:t>, а </a:t>
            </a:r>
            <a:r>
              <a:rPr lang="ru-RU" sz="2600" dirty="0" err="1">
                <a:solidFill>
                  <a:schemeClr val="bg1"/>
                </a:solidFill>
                <a:effectLst/>
                <a:latin typeface="Bahnschrift Condensed" panose="020B0502040204020203" pitchFamily="34" charset="0"/>
                <a:ea typeface="Calibri" panose="020F0502020204030204" pitchFamily="34" charset="0"/>
              </a:rPr>
              <a:t>набуває</a:t>
            </a:r>
            <a:r>
              <a:rPr lang="ru-RU" sz="2600" dirty="0">
                <a:solidFill>
                  <a:schemeClr val="bg1"/>
                </a:solidFill>
                <a:effectLst/>
                <a:latin typeface="Bahnschrift Condensed" panose="020B0502040204020203" pitchFamily="34" charset="0"/>
                <a:ea typeface="Calibri" panose="020F0502020204030204" pitchFamily="34" charset="0"/>
              </a:rPr>
              <a:t> у </a:t>
            </a:r>
            <a:r>
              <a:rPr lang="ru-RU" sz="2600" dirty="0" err="1">
                <a:solidFill>
                  <a:schemeClr val="bg1"/>
                </a:solidFill>
                <a:effectLst/>
                <a:latin typeface="Bahnschrift Condensed" panose="020B0502040204020203" pitchFamily="34" charset="0"/>
                <a:ea typeface="Calibri" panose="020F0502020204030204" pitchFamily="34" charset="0"/>
              </a:rPr>
              <a:t>процесі</a:t>
            </a:r>
            <a:r>
              <a:rPr lang="ru-RU" sz="2600" dirty="0">
                <a:solidFill>
                  <a:schemeClr val="bg1"/>
                </a:solidFill>
                <a:effectLst/>
                <a:latin typeface="Bahnschrift Condensed" panose="020B0502040204020203" pitchFamily="34" charset="0"/>
                <a:ea typeface="Calibri" panose="020F0502020204030204" pitchFamily="34" charset="0"/>
              </a:rPr>
              <a:t> </a:t>
            </a:r>
            <a:r>
              <a:rPr lang="ru-RU" sz="2600" dirty="0" err="1">
                <a:solidFill>
                  <a:schemeClr val="bg1"/>
                </a:solidFill>
                <a:effectLst/>
                <a:latin typeface="Bahnschrift Condensed" panose="020B0502040204020203" pitchFamily="34" charset="0"/>
                <a:ea typeface="Calibri" panose="020F0502020204030204" pitchFamily="34" charset="0"/>
              </a:rPr>
              <a:t>включення</a:t>
            </a:r>
            <a:r>
              <a:rPr lang="ru-RU" sz="2600" dirty="0">
                <a:solidFill>
                  <a:schemeClr val="bg1"/>
                </a:solidFill>
                <a:effectLst/>
                <a:latin typeface="Bahnschrift Condensed" panose="020B0502040204020203" pitchFamily="34" charset="0"/>
                <a:ea typeface="Calibri" panose="020F0502020204030204" pitchFamily="34" charset="0"/>
              </a:rPr>
              <a:t> в </a:t>
            </a:r>
            <a:r>
              <a:rPr lang="ru-RU" sz="2600" dirty="0" err="1">
                <a:solidFill>
                  <a:schemeClr val="bg1"/>
                </a:solidFill>
                <a:effectLst/>
                <a:latin typeface="Bahnschrift Condensed" panose="020B0502040204020203" pitchFamily="34" charset="0"/>
                <a:ea typeface="Calibri" panose="020F0502020204030204" pitchFamily="34" charset="0"/>
              </a:rPr>
              <a:t>суспільне</a:t>
            </a:r>
            <a:r>
              <a:rPr lang="ru-RU" sz="2600" dirty="0">
                <a:solidFill>
                  <a:schemeClr val="bg1"/>
                </a:solidFill>
                <a:effectLst/>
                <a:latin typeface="Bahnschrift Condensed" panose="020B0502040204020203" pitchFamily="34" charset="0"/>
                <a:ea typeface="Calibri" panose="020F0502020204030204" pitchFamily="34" charset="0"/>
              </a:rPr>
              <a:t> </a:t>
            </a:r>
            <a:r>
              <a:rPr lang="ru-RU" sz="2600" dirty="0" err="1">
                <a:solidFill>
                  <a:schemeClr val="bg1"/>
                </a:solidFill>
                <a:effectLst/>
                <a:latin typeface="Bahnschrift Condensed" panose="020B0502040204020203" pitchFamily="34" charset="0"/>
                <a:ea typeface="Calibri" panose="020F0502020204030204" pitchFamily="34" charset="0"/>
              </a:rPr>
              <a:t>життя</a:t>
            </a:r>
            <a:endParaRPr lang="ru-RU" sz="2600" dirty="0">
              <a:solidFill>
                <a:schemeClr val="bg1"/>
              </a:solidFill>
              <a:latin typeface="Bahnschrift Condensed" panose="020B0502040204020203" pitchFamily="34" charset="0"/>
              <a:ea typeface="Calibri" panose="020F0502020204030204" pitchFamily="34" charset="0"/>
            </a:endParaRPr>
          </a:p>
          <a:p>
            <a:endParaRPr lang="ru-RU" sz="2600" dirty="0">
              <a:solidFill>
                <a:schemeClr val="bg1"/>
              </a:solidFill>
              <a:effectLst/>
              <a:latin typeface="Bahnschrift Condensed" panose="020B0502040204020203" pitchFamily="34" charset="0"/>
              <a:ea typeface="Calibri" panose="020F0502020204030204" pitchFamily="34" charset="0"/>
            </a:endParaRPr>
          </a:p>
          <a:p>
            <a:r>
              <a:rPr lang="ru-RU" sz="2600" dirty="0">
                <a:solidFill>
                  <a:schemeClr val="bg1"/>
                </a:solidFill>
                <a:latin typeface="Bahnschrift Condensed" panose="020B0502040204020203" pitchFamily="34" charset="0"/>
                <a:ea typeface="Calibri" panose="020F0502020204030204" pitchFamily="34" charset="0"/>
              </a:rPr>
              <a:t>Г</a:t>
            </a:r>
            <a:r>
              <a:rPr lang="ru-RU" sz="2600" dirty="0">
                <a:solidFill>
                  <a:schemeClr val="bg1"/>
                </a:solidFill>
                <a:effectLst/>
                <a:latin typeface="Bahnschrift Condensed" panose="020B0502040204020203" pitchFamily="34" charset="0"/>
                <a:ea typeface="Calibri" panose="020F0502020204030204" pitchFamily="34" charset="0"/>
              </a:rPr>
              <a:t>ендер </a:t>
            </a:r>
            <a:r>
              <a:rPr lang="ru-RU" sz="2600" dirty="0" err="1">
                <a:solidFill>
                  <a:schemeClr val="bg1"/>
                </a:solidFill>
                <a:effectLst/>
                <a:latin typeface="Bahnschrift Condensed" panose="020B0502040204020203" pitchFamily="34" charset="0"/>
                <a:ea typeface="Calibri" panose="020F0502020204030204" pitchFamily="34" charset="0"/>
              </a:rPr>
              <a:t>має</a:t>
            </a:r>
            <a:r>
              <a:rPr lang="ru-RU" sz="2600" dirty="0">
                <a:solidFill>
                  <a:schemeClr val="bg1"/>
                </a:solidFill>
                <a:effectLst/>
                <a:latin typeface="Bahnschrift Condensed" panose="020B0502040204020203" pitchFamily="34" charset="0"/>
                <a:ea typeface="Calibri" panose="020F0502020204030204" pitchFamily="34" charset="0"/>
              </a:rPr>
              <a:t> </a:t>
            </a:r>
            <a:r>
              <a:rPr lang="ru-RU" sz="2600" dirty="0" err="1">
                <a:solidFill>
                  <a:schemeClr val="bg1"/>
                </a:solidFill>
                <a:effectLst/>
                <a:latin typeface="Bahnschrift Condensed" panose="020B0502040204020203" pitchFamily="34" charset="0"/>
                <a:ea typeface="Calibri" panose="020F0502020204030204" pitchFamily="34" charset="0"/>
              </a:rPr>
              <a:t>множинний</a:t>
            </a:r>
            <a:r>
              <a:rPr lang="ru-RU" sz="2600" dirty="0">
                <a:solidFill>
                  <a:schemeClr val="bg1"/>
                </a:solidFill>
                <a:effectLst/>
                <a:latin typeface="Bahnschrift Condensed" panose="020B0502040204020203" pitchFamily="34" charset="0"/>
                <a:ea typeface="Calibri" panose="020F0502020204030204" pitchFamily="34" charset="0"/>
              </a:rPr>
              <a:t> і </a:t>
            </a:r>
            <a:r>
              <a:rPr lang="ru-RU" sz="2600" dirty="0" err="1">
                <a:solidFill>
                  <a:schemeClr val="bg1"/>
                </a:solidFill>
                <a:effectLst/>
                <a:latin typeface="Bahnschrift Condensed" panose="020B0502040204020203" pitchFamily="34" charset="0"/>
                <a:ea typeface="Calibri" panose="020F0502020204030204" pitchFamily="34" charset="0"/>
              </a:rPr>
              <a:t>ситуативний</a:t>
            </a:r>
            <a:r>
              <a:rPr lang="ru-RU" sz="2600" dirty="0">
                <a:solidFill>
                  <a:schemeClr val="bg1"/>
                </a:solidFill>
                <a:effectLst/>
                <a:latin typeface="Bahnschrift Condensed" panose="020B0502040204020203" pitchFamily="34" charset="0"/>
                <a:ea typeface="Calibri" panose="020F0502020204030204" pitchFamily="34" charset="0"/>
              </a:rPr>
              <a:t> характер</a:t>
            </a:r>
          </a:p>
          <a:p>
            <a:endParaRPr lang="ru-RU" sz="2000" dirty="0">
              <a:solidFill>
                <a:schemeClr val="bg1"/>
              </a:solidFill>
              <a:effectLst/>
              <a:latin typeface="Times New Roman" panose="02020603050405020304" pitchFamily="18" charset="0"/>
              <a:ea typeface="Calibri" panose="020F0502020204030204" pitchFamily="34" charset="0"/>
            </a:endParaRPr>
          </a:p>
          <a:p>
            <a:endParaRPr lang="ru-RU" sz="2000" dirty="0">
              <a:solidFill>
                <a:schemeClr val="bg1"/>
              </a:solidFill>
            </a:endParaRPr>
          </a:p>
        </p:txBody>
      </p:sp>
      <p:pic>
        <p:nvPicPr>
          <p:cNvPr id="5" name="Picture 4" descr="Столлер Роберт Дж. «Перверсия. Эротическая форма ненависти» |  PSYFACTOR-self.ru">
            <a:extLst>
              <a:ext uri="{FF2B5EF4-FFF2-40B4-BE49-F238E27FC236}">
                <a16:creationId xmlns:a16="http://schemas.microsoft.com/office/drawing/2014/main" id="{871DDDD3-8A44-4137-9AA9-2A535E8C69D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62827" y="369913"/>
            <a:ext cx="2153371" cy="278453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John Money - Wikipedia">
            <a:extLst>
              <a:ext uri="{FF2B5EF4-FFF2-40B4-BE49-F238E27FC236}">
                <a16:creationId xmlns:a16="http://schemas.microsoft.com/office/drawing/2014/main" id="{F3D972C8-8242-459C-B994-D2D801FFFF4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440715" y="3730267"/>
            <a:ext cx="2784532" cy="278453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A685290-5168-48A6-9BFF-5685C371F677}"/>
              </a:ext>
            </a:extLst>
          </p:cNvPr>
          <p:cNvSpPr txBox="1"/>
          <p:nvPr/>
        </p:nvSpPr>
        <p:spPr>
          <a:xfrm>
            <a:off x="9921012" y="2483790"/>
            <a:ext cx="1951175" cy="830997"/>
          </a:xfrm>
          <a:prstGeom prst="rect">
            <a:avLst/>
          </a:prstGeom>
          <a:noFill/>
        </p:spPr>
        <p:txBody>
          <a:bodyPr wrap="none" rtlCol="0">
            <a:spAutoFit/>
          </a:bodyPr>
          <a:lstStyle/>
          <a:p>
            <a:r>
              <a:rPr lang="ru-RU" sz="1600" dirty="0">
                <a:solidFill>
                  <a:schemeClr val="bg1"/>
                </a:solidFill>
                <a:effectLst/>
                <a:latin typeface="Bahnschrift Condensed" panose="020B0502040204020203" pitchFamily="34" charset="0"/>
                <a:ea typeface="Calibri" panose="020F0502020204030204" pitchFamily="34" charset="0"/>
              </a:rPr>
              <a:t>Джон </a:t>
            </a:r>
            <a:r>
              <a:rPr lang="ru-RU" sz="1600" dirty="0" err="1">
                <a:solidFill>
                  <a:schemeClr val="bg1"/>
                </a:solidFill>
                <a:effectLst/>
                <a:latin typeface="Bahnschrift Condensed" panose="020B0502040204020203" pitchFamily="34" charset="0"/>
                <a:ea typeface="Calibri" panose="020F0502020204030204" pitchFamily="34" charset="0"/>
              </a:rPr>
              <a:t>Мані</a:t>
            </a:r>
            <a:r>
              <a:rPr lang="ru-RU" sz="1600" dirty="0">
                <a:solidFill>
                  <a:schemeClr val="bg1"/>
                </a:solidFill>
                <a:latin typeface="Bahnschrift Condensed" panose="020B0502040204020203" pitchFamily="34" charset="0"/>
                <a:ea typeface="Calibri" panose="020F0502020204030204" pitchFamily="34" charset="0"/>
              </a:rPr>
              <a:t>, </a:t>
            </a:r>
          </a:p>
          <a:p>
            <a:r>
              <a:rPr lang="ru-RU" sz="1600" dirty="0" err="1">
                <a:solidFill>
                  <a:schemeClr val="bg1"/>
                </a:solidFill>
                <a:latin typeface="Bahnschrift Condensed" panose="020B0502040204020203" pitchFamily="34" charset="0"/>
                <a:ea typeface="Calibri" panose="020F0502020204030204" pitchFamily="34" charset="0"/>
              </a:rPr>
              <a:t>американський</a:t>
            </a:r>
            <a:r>
              <a:rPr lang="ru-RU" sz="1600" dirty="0">
                <a:solidFill>
                  <a:schemeClr val="bg1"/>
                </a:solidFill>
                <a:latin typeface="Bahnschrift Condensed" panose="020B0502040204020203" pitchFamily="34" charset="0"/>
                <a:ea typeface="Calibri" panose="020F0502020204030204" pitchFamily="34" charset="0"/>
              </a:rPr>
              <a:t> психолог </a:t>
            </a:r>
          </a:p>
          <a:p>
            <a:r>
              <a:rPr lang="ru-RU" sz="1600" dirty="0">
                <a:solidFill>
                  <a:schemeClr val="bg1"/>
                </a:solidFill>
                <a:latin typeface="Bahnschrift Condensed" panose="020B0502040204020203" pitchFamily="34" charset="0"/>
                <a:ea typeface="Calibri" panose="020F0502020204030204" pitchFamily="34" charset="0"/>
              </a:rPr>
              <a:t>та сексолог</a:t>
            </a:r>
            <a:endParaRPr lang="ru-RU" sz="1600" dirty="0">
              <a:solidFill>
                <a:schemeClr val="bg1"/>
              </a:solidFill>
              <a:latin typeface="Bahnschrift Condensed" panose="020B0502040204020203" pitchFamily="34" charset="0"/>
            </a:endParaRPr>
          </a:p>
        </p:txBody>
      </p:sp>
      <p:sp>
        <p:nvSpPr>
          <p:cNvPr id="14" name="TextBox 13">
            <a:extLst>
              <a:ext uri="{FF2B5EF4-FFF2-40B4-BE49-F238E27FC236}">
                <a16:creationId xmlns:a16="http://schemas.microsoft.com/office/drawing/2014/main" id="{060598E9-9985-4D9F-BB92-CFC6585D25B9}"/>
              </a:ext>
            </a:extLst>
          </p:cNvPr>
          <p:cNvSpPr txBox="1"/>
          <p:nvPr/>
        </p:nvSpPr>
        <p:spPr>
          <a:xfrm>
            <a:off x="6569370" y="6143023"/>
            <a:ext cx="2282997" cy="584775"/>
          </a:xfrm>
          <a:prstGeom prst="rect">
            <a:avLst/>
          </a:prstGeom>
          <a:noFill/>
        </p:spPr>
        <p:txBody>
          <a:bodyPr wrap="none" rtlCol="0">
            <a:spAutoFit/>
          </a:bodyPr>
          <a:lstStyle/>
          <a:p>
            <a:r>
              <a:rPr lang="ru-RU" sz="1600" dirty="0">
                <a:solidFill>
                  <a:schemeClr val="bg1"/>
                </a:solidFill>
                <a:effectLst/>
                <a:latin typeface="Bahnschrift Condensed" panose="020B0502040204020203" pitchFamily="34" charset="0"/>
                <a:ea typeface="Calibri" panose="020F0502020204030204" pitchFamily="34" charset="0"/>
              </a:rPr>
              <a:t>Роберт </a:t>
            </a:r>
            <a:r>
              <a:rPr lang="ru-RU" sz="1600" dirty="0" err="1">
                <a:solidFill>
                  <a:schemeClr val="bg1"/>
                </a:solidFill>
                <a:effectLst/>
                <a:latin typeface="Bahnschrift Condensed" panose="020B0502040204020203" pitchFamily="34" charset="0"/>
                <a:ea typeface="Calibri" panose="020F0502020204030204" pitchFamily="34" charset="0"/>
              </a:rPr>
              <a:t>Столлер</a:t>
            </a:r>
            <a:r>
              <a:rPr lang="ru-RU" sz="1600" dirty="0">
                <a:solidFill>
                  <a:schemeClr val="bg1"/>
                </a:solidFill>
                <a:latin typeface="Bahnschrift Condensed" panose="020B0502040204020203" pitchFamily="34" charset="0"/>
                <a:ea typeface="Calibri" panose="020F0502020204030204" pitchFamily="34" charset="0"/>
              </a:rPr>
              <a:t>, </a:t>
            </a:r>
          </a:p>
          <a:p>
            <a:r>
              <a:rPr lang="ru-RU" sz="1600" dirty="0" err="1">
                <a:solidFill>
                  <a:schemeClr val="bg1"/>
                </a:solidFill>
                <a:latin typeface="Bahnschrift Condensed" panose="020B0502040204020203" pitchFamily="34" charset="0"/>
                <a:ea typeface="Calibri" panose="020F0502020204030204" pitchFamily="34" charset="0"/>
              </a:rPr>
              <a:t>а</a:t>
            </a:r>
            <a:r>
              <a:rPr lang="ru-RU" sz="1600" dirty="0" err="1">
                <a:solidFill>
                  <a:schemeClr val="bg1"/>
                </a:solidFill>
                <a:effectLst/>
                <a:latin typeface="Bahnschrift Condensed" panose="020B0502040204020203" pitchFamily="34" charset="0"/>
                <a:ea typeface="Calibri" panose="020F0502020204030204" pitchFamily="34" charset="0"/>
              </a:rPr>
              <a:t>мериканський</a:t>
            </a:r>
            <a:r>
              <a:rPr lang="ru-RU" sz="1600" dirty="0">
                <a:solidFill>
                  <a:schemeClr val="bg1"/>
                </a:solidFill>
                <a:effectLst/>
                <a:latin typeface="Bahnschrift Condensed" panose="020B0502040204020203" pitchFamily="34" charset="0"/>
                <a:ea typeface="Calibri" panose="020F0502020204030204" pitchFamily="34" charset="0"/>
              </a:rPr>
              <a:t> </a:t>
            </a:r>
            <a:r>
              <a:rPr lang="ru-RU" sz="1600" dirty="0" err="1">
                <a:solidFill>
                  <a:schemeClr val="bg1"/>
                </a:solidFill>
                <a:effectLst/>
                <a:latin typeface="Bahnschrift Condensed" panose="020B0502040204020203" pitchFamily="34" charset="0"/>
                <a:ea typeface="Calibri" panose="020F0502020204030204" pitchFamily="34" charset="0"/>
              </a:rPr>
              <a:t>психоаналітик</a:t>
            </a:r>
            <a:endParaRPr lang="ru-RU" sz="1600" dirty="0">
              <a:solidFill>
                <a:schemeClr val="bg1"/>
              </a:solidFill>
              <a:latin typeface="Bahnschrift Condensed" panose="020B0502040204020203" pitchFamily="34" charset="0"/>
            </a:endParaRPr>
          </a:p>
        </p:txBody>
      </p:sp>
    </p:spTree>
    <p:extLst>
      <p:ext uri="{BB962C8B-B14F-4D97-AF65-F5344CB8AC3E}">
        <p14:creationId xmlns:p14="http://schemas.microsoft.com/office/powerpoint/2010/main" val="40577167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D7F307E1-26FA-4252-94D1-9711C4518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Время Януковича ещё будут вспоминать как «Золотой век» | Олесь Бузина -  Авторский сайт-сообщество">
            <a:extLst>
              <a:ext uri="{FF2B5EF4-FFF2-40B4-BE49-F238E27FC236}">
                <a16:creationId xmlns:a16="http://schemas.microsoft.com/office/drawing/2014/main" id="{00EDF3DA-CA9A-4963-B213-73204BE057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083" b="-2"/>
          <a:stretch/>
        </p:blipFill>
        <p:spPr bwMode="auto">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5126" name="Picture 6" descr="Денис Шмигаль, прем’єр-міністр України">
            <a:extLst>
              <a:ext uri="{FF2B5EF4-FFF2-40B4-BE49-F238E27FC236}">
                <a16:creationId xmlns:a16="http://schemas.microsoft.com/office/drawing/2014/main" id="{44B2BB71-75D0-4F39-A3D4-10AD2BDEC4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410" r="3035" b="-1"/>
          <a:stretch/>
        </p:blipFill>
        <p:spPr bwMode="auto">
          <a:xfrm>
            <a:off x="8530121" y="3456433"/>
            <a:ext cx="3661880" cy="3401568"/>
          </a:xfrm>
          <a:custGeom>
            <a:avLst/>
            <a:gdLst/>
            <a:ahLst/>
            <a:cxnLst/>
            <a:rect l="l" t="t" r="r" b="b"/>
            <a:pathLst>
              <a:path w="3661880" h="3401568">
                <a:moveTo>
                  <a:pt x="774544" y="0"/>
                </a:moveTo>
                <a:lnTo>
                  <a:pt x="3661880" y="0"/>
                </a:lnTo>
                <a:lnTo>
                  <a:pt x="3661880" y="3401568"/>
                </a:lnTo>
                <a:lnTo>
                  <a:pt x="0" y="3401568"/>
                </a:lnTo>
                <a:lnTo>
                  <a:pt x="104462" y="3186501"/>
                </a:lnTo>
                <a:cubicBezTo>
                  <a:pt x="492537" y="2345513"/>
                  <a:pt x="732594" y="1346092"/>
                  <a:pt x="769909" y="268359"/>
                </a:cubicBezTo>
                <a:close/>
              </a:path>
            </a:pathLst>
          </a:custGeom>
          <a:noFill/>
          <a:extLst>
            <a:ext uri="{909E8E84-426E-40DD-AFC4-6F175D3DCCD1}">
              <a14:hiddenFill xmlns:a14="http://schemas.microsoft.com/office/drawing/2010/main">
                <a:solidFill>
                  <a:srgbClr val="FFFFFF"/>
                </a:solidFill>
              </a14:hiddenFill>
            </a:ext>
          </a:extLst>
        </p:spPr>
      </p:pic>
      <p:pic>
        <p:nvPicPr>
          <p:cNvPr id="5128" name="Picture 8" descr="Дубінський прокоментував своє виключення з фракції &amp;quot; Слуги народу&amp;quot; - новини  ZIKUA.TV">
            <a:extLst>
              <a:ext uri="{FF2B5EF4-FFF2-40B4-BE49-F238E27FC236}">
                <a16:creationId xmlns:a16="http://schemas.microsoft.com/office/drawing/2014/main" id="{F9AF287A-814A-4CD5-AC4A-4DA4A0E7B67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70" r="10370"/>
          <a:stretch/>
        </p:blipFill>
        <p:spPr bwMode="auto">
          <a:xfrm>
            <a:off x="5168353" y="3456432"/>
            <a:ext cx="4064598" cy="3401568"/>
          </a:xfrm>
          <a:custGeom>
            <a:avLst/>
            <a:gdLst/>
            <a:ahLst/>
            <a:cxnLst/>
            <a:rect l="l" t="t" r="r" b="b"/>
            <a:pathLst>
              <a:path w="4064598" h="3401568">
                <a:moveTo>
                  <a:pt x="749132" y="0"/>
                </a:moveTo>
                <a:lnTo>
                  <a:pt x="4064598" y="0"/>
                </a:lnTo>
                <a:lnTo>
                  <a:pt x="4059963" y="268360"/>
                </a:lnTo>
                <a:cubicBezTo>
                  <a:pt x="4022649" y="1346093"/>
                  <a:pt x="3782591" y="2345514"/>
                  <a:pt x="3394516" y="3186502"/>
                </a:cubicBezTo>
                <a:lnTo>
                  <a:pt x="3290055" y="3401568"/>
                </a:lnTo>
                <a:lnTo>
                  <a:pt x="0" y="3401568"/>
                </a:lnTo>
                <a:lnTo>
                  <a:pt x="79008" y="3238906"/>
                </a:lnTo>
                <a:cubicBezTo>
                  <a:pt x="502362" y="2321466"/>
                  <a:pt x="749563" y="1215476"/>
                  <a:pt x="749563" y="24956"/>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79" name="Freeform: Shape 78">
            <a:extLst>
              <a:ext uri="{FF2B5EF4-FFF2-40B4-BE49-F238E27FC236}">
                <a16:creationId xmlns:a16="http://schemas.microsoft.com/office/drawing/2014/main" id="{398DFB7A-5FB9-4FBB-8BD1-0DBC6A365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1" name="Freeform: Shape 80">
            <a:extLst>
              <a:ext uri="{FF2B5EF4-FFF2-40B4-BE49-F238E27FC236}">
                <a16:creationId xmlns:a16="http://schemas.microsoft.com/office/drawing/2014/main" id="{357E4EC5-5150-4D8A-B97F-668E90752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364B896-5A4B-4867-9D60-733C12F6CDF8}"/>
              </a:ext>
            </a:extLst>
          </p:cNvPr>
          <p:cNvSpPr>
            <a:spLocks noGrp="1"/>
          </p:cNvSpPr>
          <p:nvPr>
            <p:ph type="title"/>
          </p:nvPr>
        </p:nvSpPr>
        <p:spPr>
          <a:xfrm>
            <a:off x="448056" y="685800"/>
            <a:ext cx="4922338" cy="1325563"/>
          </a:xfrm>
        </p:spPr>
        <p:txBody>
          <a:bodyPr>
            <a:normAutofit/>
          </a:bodyPr>
          <a:lstStyle/>
          <a:p>
            <a:pPr algn="ctr"/>
            <a:r>
              <a:rPr lang="ru-RU" sz="5400" b="0" i="0" dirty="0">
                <a:solidFill>
                  <a:srgbClr val="1F2124"/>
                </a:solidFill>
                <a:effectLst/>
                <a:latin typeface="Bahnschrift Condensed" panose="020B0502040204020203" pitchFamily="34" charset="0"/>
              </a:rPr>
              <a:t>тон </a:t>
            </a:r>
            <a:r>
              <a:rPr lang="ru-RU" sz="5400" b="0" i="0" dirty="0" err="1">
                <a:solidFill>
                  <a:srgbClr val="1F2124"/>
                </a:solidFill>
                <a:effectLst/>
                <a:latin typeface="Bahnschrift Condensed" panose="020B0502040204020203" pitchFamily="34" charset="0"/>
              </a:rPr>
              <a:t>too</a:t>
            </a:r>
            <a:r>
              <a:rPr lang="ru-RU" sz="5400" b="0" i="0" dirty="0">
                <a:solidFill>
                  <a:srgbClr val="1F2124"/>
                </a:solidFill>
                <a:effectLst/>
                <a:latin typeface="Bahnschrift Condensed" panose="020B0502040204020203" pitchFamily="34" charset="0"/>
              </a:rPr>
              <a:t> </a:t>
            </a:r>
            <a:r>
              <a:rPr lang="ru-RU" sz="5400" b="0" i="0" dirty="0" err="1">
                <a:solidFill>
                  <a:srgbClr val="1F2124"/>
                </a:solidFill>
                <a:effectLst/>
                <a:latin typeface="Bahnschrift Condensed" panose="020B0502040204020203" pitchFamily="34" charset="0"/>
              </a:rPr>
              <a:t>much</a:t>
            </a:r>
            <a:r>
              <a:rPr lang="ru-RU" sz="5400" b="0" i="0" dirty="0">
                <a:solidFill>
                  <a:srgbClr val="1F2124"/>
                </a:solidFill>
                <a:effectLst/>
                <a:latin typeface="Bahnschrift Condensed" panose="020B0502040204020203" pitchFamily="34" charset="0"/>
              </a:rPr>
              <a:t> ?</a:t>
            </a:r>
            <a:endParaRPr lang="ru-RU" sz="4800" dirty="0">
              <a:latin typeface="Bahnschrift Condensed" panose="020B0502040204020203" pitchFamily="34" charset="0"/>
            </a:endParaRPr>
          </a:p>
        </p:txBody>
      </p:sp>
      <p:sp>
        <p:nvSpPr>
          <p:cNvPr id="83" name="Rectangle 82">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220F011-EBF0-49AC-A54B-A89B0A624917}"/>
              </a:ext>
            </a:extLst>
          </p:cNvPr>
          <p:cNvSpPr>
            <a:spLocks noGrp="1"/>
          </p:cNvSpPr>
          <p:nvPr>
            <p:ph idx="1"/>
          </p:nvPr>
        </p:nvSpPr>
        <p:spPr>
          <a:xfrm>
            <a:off x="448056" y="2514599"/>
            <a:ext cx="5122216" cy="4170285"/>
          </a:xfrm>
        </p:spPr>
        <p:txBody>
          <a:bodyPr>
            <a:normAutofit/>
          </a:bodyPr>
          <a:lstStyle/>
          <a:p>
            <a:pPr algn="ctr">
              <a:lnSpc>
                <a:spcPct val="100000"/>
              </a:lnSpc>
            </a:pPr>
            <a:r>
              <a:rPr lang="ru-RU" sz="2400" dirty="0">
                <a:effectLst/>
                <a:latin typeface="Bahnschrift Condensed" panose="020B0502040204020203" pitchFamily="34" charset="0"/>
                <a:ea typeface="Calibri" panose="020F0502020204030204" pitchFamily="34" charset="0"/>
              </a:rPr>
              <a:t>«І у </a:t>
            </a:r>
            <a:r>
              <a:rPr lang="ru-RU" sz="2400" dirty="0" err="1">
                <a:effectLst/>
                <a:latin typeface="Bahnschrift Condensed" panose="020B0502040204020203" pitchFamily="34" charset="0"/>
                <a:ea typeface="Calibri" panose="020F0502020204030204" pitchFamily="34" charset="0"/>
              </a:rPr>
              <a:t>містах</a:t>
            </a:r>
            <a:r>
              <a:rPr lang="ru-RU" sz="2400" dirty="0">
                <a:effectLst/>
                <a:latin typeface="Bahnschrift Condensed" panose="020B0502040204020203" pitchFamily="34" charset="0"/>
                <a:ea typeface="Calibri" panose="020F0502020204030204" pitchFamily="34" charset="0"/>
              </a:rPr>
              <a:t> </a:t>
            </a:r>
            <a:r>
              <a:rPr lang="ru-RU" sz="2400" dirty="0" err="1">
                <a:effectLst/>
                <a:latin typeface="Bahnschrift Condensed" panose="020B0502040204020203" pitchFamily="34" charset="0"/>
                <a:ea typeface="Calibri" panose="020F0502020204030204" pitchFamily="34" charset="0"/>
              </a:rPr>
              <a:t>українських</a:t>
            </a:r>
            <a:r>
              <a:rPr lang="ru-RU" sz="2400" dirty="0">
                <a:effectLst/>
                <a:latin typeface="Bahnschrift Condensed" panose="020B0502040204020203" pitchFamily="34" charset="0"/>
                <a:ea typeface="Calibri" panose="020F0502020204030204" pitchFamily="34" charset="0"/>
              </a:rPr>
              <a:t> </a:t>
            </a:r>
            <a:r>
              <a:rPr lang="ru-RU" sz="2400" dirty="0" err="1">
                <a:effectLst/>
                <a:latin typeface="Bahnschrift Condensed" panose="020B0502040204020203" pitchFamily="34" charset="0"/>
                <a:ea typeface="Calibri" panose="020F0502020204030204" pitchFamily="34" charset="0"/>
              </a:rPr>
              <a:t>почнуть</a:t>
            </a:r>
            <a:r>
              <a:rPr lang="ru-RU" sz="2400" dirty="0">
                <a:effectLst/>
                <a:latin typeface="Bahnschrift Condensed" panose="020B0502040204020203" pitchFamily="34" charset="0"/>
                <a:ea typeface="Calibri" panose="020F0502020204030204" pitchFamily="34" charset="0"/>
              </a:rPr>
              <a:t> </a:t>
            </a:r>
            <a:r>
              <a:rPr lang="ru-RU" sz="2400" dirty="0" err="1">
                <a:effectLst/>
                <a:latin typeface="Bahnschrift Condensed" panose="020B0502040204020203" pitchFamily="34" charset="0"/>
                <a:ea typeface="Calibri" panose="020F0502020204030204" pitchFamily="34" charset="0"/>
              </a:rPr>
              <a:t>роздягатися</a:t>
            </a:r>
            <a:r>
              <a:rPr lang="ru-RU" sz="2400" dirty="0">
                <a:effectLst/>
                <a:latin typeface="Bahnschrift Condensed" panose="020B0502040204020203" pitchFamily="34" charset="0"/>
                <a:ea typeface="Calibri" panose="020F0502020204030204" pitchFamily="34" charset="0"/>
              </a:rPr>
              <a:t> </a:t>
            </a:r>
            <a:r>
              <a:rPr lang="ru-RU" sz="2400" dirty="0" err="1">
                <a:effectLst/>
                <a:latin typeface="Bahnschrift Condensed" panose="020B0502040204020203" pitchFamily="34" charset="0"/>
                <a:ea typeface="Calibri" panose="020F0502020204030204" pitchFamily="34" charset="0"/>
              </a:rPr>
              <a:t>жінки</a:t>
            </a:r>
            <a:r>
              <a:rPr lang="ru-RU" sz="2400" dirty="0">
                <a:effectLst/>
                <a:latin typeface="Bahnschrift Condensed" panose="020B0502040204020203" pitchFamily="34" charset="0"/>
                <a:ea typeface="Calibri" panose="020F0502020204030204" pitchFamily="34" charset="0"/>
              </a:rPr>
              <a:t>. </a:t>
            </a:r>
            <a:r>
              <a:rPr lang="ru-RU" sz="2400" dirty="0" err="1">
                <a:effectLst/>
                <a:latin typeface="Bahnschrift Condensed" panose="020B0502040204020203" pitchFamily="34" charset="0"/>
                <a:ea typeface="Calibri" panose="020F0502020204030204" pitchFamily="34" charset="0"/>
              </a:rPr>
              <a:t>Побачити</a:t>
            </a:r>
            <a:r>
              <a:rPr lang="ru-RU" sz="2400" dirty="0">
                <a:effectLst/>
                <a:latin typeface="Bahnschrift Condensed" panose="020B0502040204020203" pitchFamily="34" charset="0"/>
                <a:ea typeface="Calibri" panose="020F0502020204030204" pitchFamily="34" charset="0"/>
              </a:rPr>
              <a:t> </a:t>
            </a:r>
            <a:r>
              <a:rPr lang="ru-RU" sz="2400" dirty="0" err="1">
                <a:effectLst/>
                <a:latin typeface="Bahnschrift Condensed" panose="020B0502040204020203" pitchFamily="34" charset="0"/>
                <a:ea typeface="Calibri" panose="020F0502020204030204" pitchFamily="34" charset="0"/>
              </a:rPr>
              <a:t>цю</a:t>
            </a:r>
            <a:r>
              <a:rPr lang="ru-RU" sz="2400" dirty="0">
                <a:effectLst/>
                <a:latin typeface="Bahnschrift Condensed" panose="020B0502040204020203" pitchFamily="34" charset="0"/>
                <a:ea typeface="Calibri" panose="020F0502020204030204" pitchFamily="34" charset="0"/>
              </a:rPr>
              <a:t> красу – </a:t>
            </a:r>
            <a:r>
              <a:rPr lang="ru-RU" sz="2400" dirty="0" err="1">
                <a:effectLst/>
                <a:latin typeface="Bahnschrift Condensed" panose="020B0502040204020203" pitchFamily="34" charset="0"/>
                <a:ea typeface="Calibri" panose="020F0502020204030204" pitchFamily="34" charset="0"/>
              </a:rPr>
              <a:t>це</a:t>
            </a:r>
            <a:r>
              <a:rPr lang="ru-RU" sz="2400" dirty="0">
                <a:effectLst/>
                <a:latin typeface="Bahnschrift Condensed" panose="020B0502040204020203" pitchFamily="34" charset="0"/>
                <a:ea typeface="Calibri" panose="020F0502020204030204" pitchFamily="34" charset="0"/>
              </a:rPr>
              <a:t> </a:t>
            </a:r>
            <a:r>
              <a:rPr lang="ru-RU" sz="2400" dirty="0" err="1">
                <a:effectLst/>
                <a:latin typeface="Bahnschrift Condensed" panose="020B0502040204020203" pitchFamily="34" charset="0"/>
                <a:ea typeface="Calibri" panose="020F0502020204030204" pitchFamily="34" charset="0"/>
              </a:rPr>
              <a:t>чудово</a:t>
            </a:r>
            <a:r>
              <a:rPr lang="ru-RU" sz="2400" dirty="0">
                <a:effectLst/>
                <a:latin typeface="Bahnschrift Condensed" panose="020B0502040204020203" pitchFamily="34" charset="0"/>
                <a:ea typeface="Calibri" panose="020F0502020204030204" pitchFamily="34" charset="0"/>
              </a:rPr>
              <a:t>»</a:t>
            </a:r>
          </a:p>
          <a:p>
            <a:pPr algn="ctr">
              <a:lnSpc>
                <a:spcPct val="100000"/>
              </a:lnSpc>
            </a:pPr>
            <a:r>
              <a:rPr lang="ru-RU" sz="2400" b="0" i="0" dirty="0">
                <a:effectLst/>
                <a:latin typeface="Bahnschrift Condensed" panose="020B0502040204020203" pitchFamily="34" charset="0"/>
              </a:rPr>
              <a:t>«Прошу </a:t>
            </a:r>
            <a:r>
              <a:rPr lang="ru-RU" sz="2400" b="0" i="0" dirty="0" err="1">
                <a:effectLst/>
                <a:latin typeface="Bahnschrift Condensed" panose="020B0502040204020203" pitchFamily="34" charset="0"/>
              </a:rPr>
              <a:t>нижче</a:t>
            </a:r>
            <a:r>
              <a:rPr lang="ru-RU" sz="2400" b="0" i="0" dirty="0">
                <a:effectLst/>
                <a:latin typeface="Bahnschrift Condensed" panose="020B0502040204020203" pitchFamily="34" charset="0"/>
              </a:rPr>
              <a:t> </a:t>
            </a:r>
            <a:r>
              <a:rPr lang="ru-RU" sz="2400" b="0" i="0" dirty="0" err="1">
                <a:effectLst/>
                <a:latin typeface="Bahnschrift Condensed" panose="020B0502040204020203" pitchFamily="34" charset="0"/>
              </a:rPr>
              <a:t>ніж</a:t>
            </a:r>
            <a:r>
              <a:rPr lang="ru-RU" sz="2400" b="0" i="0" dirty="0">
                <a:effectLst/>
                <a:latin typeface="Bahnschrift Condensed" panose="020B0502040204020203" pitchFamily="34" charset="0"/>
              </a:rPr>
              <a:t> 175 </a:t>
            </a:r>
            <a:r>
              <a:rPr lang="ru-RU" sz="2400" b="0" i="0" dirty="0" err="1">
                <a:effectLst/>
                <a:latin typeface="Bahnschrift Condensed" panose="020B0502040204020203" pitchFamily="34" charset="0"/>
              </a:rPr>
              <a:t>сантиметрів</a:t>
            </a:r>
            <a:r>
              <a:rPr lang="ru-RU" sz="2400" b="0" i="0" dirty="0">
                <a:effectLst/>
                <a:latin typeface="Bahnschrift Condensed" panose="020B0502040204020203" pitchFamily="34" charset="0"/>
              </a:rPr>
              <a:t> не </a:t>
            </a:r>
            <a:r>
              <a:rPr lang="ru-RU" sz="2400" b="0" i="0" dirty="0" err="1">
                <a:effectLst/>
                <a:latin typeface="Bahnschrift Condensed" panose="020B0502040204020203" pitchFamily="34" charset="0"/>
              </a:rPr>
              <a:t>турбувати</a:t>
            </a:r>
            <a:r>
              <a:rPr lang="ru-RU" sz="2400" b="0" i="0" dirty="0">
                <a:effectLst/>
                <a:latin typeface="Bahnschrift Condensed" panose="020B0502040204020203" pitchFamily="34" charset="0"/>
              </a:rPr>
              <a:t>»</a:t>
            </a:r>
            <a:endParaRPr lang="ru-RU" sz="2400" dirty="0">
              <a:latin typeface="Bahnschrift Condensed" panose="020B0502040204020203" pitchFamily="34" charset="0"/>
            </a:endParaRPr>
          </a:p>
          <a:p>
            <a:pPr algn="ctr">
              <a:lnSpc>
                <a:spcPct val="100000"/>
              </a:lnSpc>
            </a:pPr>
            <a:r>
              <a:rPr lang="ru-RU" sz="2400" b="0" i="0" dirty="0">
                <a:effectLst/>
                <a:latin typeface="Bahnschrift Condensed" panose="020B0502040204020203" pitchFamily="34" charset="0"/>
              </a:rPr>
              <a:t>«Баба </a:t>
            </a:r>
            <a:r>
              <a:rPr lang="ru-RU" sz="2400" b="0" i="0" dirty="0" err="1">
                <a:effectLst/>
                <a:latin typeface="Bahnschrift Condensed" panose="020B0502040204020203" pitchFamily="34" charset="0"/>
              </a:rPr>
              <a:t>робоча</a:t>
            </a:r>
            <a:r>
              <a:rPr lang="ru-RU" sz="2400" b="0" i="0" dirty="0">
                <a:effectLst/>
                <a:latin typeface="Bahnschrift Condensed" panose="020B0502040204020203" pitchFamily="34" charset="0"/>
              </a:rPr>
              <a:t>», «Чуть-чуть тюнинг»</a:t>
            </a:r>
          </a:p>
          <a:p>
            <a:pPr algn="ctr">
              <a:lnSpc>
                <a:spcPct val="100000"/>
              </a:lnSpc>
            </a:pPr>
            <a:r>
              <a:rPr lang="ru-RU" sz="2400" dirty="0">
                <a:effectLst/>
                <a:latin typeface="Bahnschrift Condensed" panose="020B0502040204020203" pitchFamily="34" charset="0"/>
                <a:ea typeface="Calibri" panose="020F0502020204030204" pitchFamily="34" charset="0"/>
              </a:rPr>
              <a:t>«Я б все ж не ставив </a:t>
            </a:r>
            <a:r>
              <a:rPr lang="ru-RU" sz="2400" dirty="0" err="1">
                <a:effectLst/>
                <a:latin typeface="Bahnschrift Condensed" panose="020B0502040204020203" pitchFamily="34" charset="0"/>
                <a:ea typeface="Calibri" panose="020F0502020204030204" pitchFamily="34" charset="0"/>
              </a:rPr>
              <a:t>жінок</a:t>
            </a:r>
            <a:r>
              <a:rPr lang="ru-RU" sz="2400" dirty="0">
                <a:effectLst/>
                <a:latin typeface="Bahnschrift Condensed" panose="020B0502040204020203" pitchFamily="34" charset="0"/>
                <a:ea typeface="Calibri" panose="020F0502020204030204" pitchFamily="34" charset="0"/>
              </a:rPr>
              <a:t> </a:t>
            </a:r>
            <a:r>
              <a:rPr lang="ru-RU" sz="2400" dirty="0" err="1">
                <a:effectLst/>
                <a:latin typeface="Bahnschrift Condensed" panose="020B0502040204020203" pitchFamily="34" charset="0"/>
                <a:ea typeface="Calibri" panose="020F0502020204030204" pitchFamily="34" charset="0"/>
              </a:rPr>
              <a:t>судити</a:t>
            </a:r>
            <a:r>
              <a:rPr lang="ru-RU" sz="2400" dirty="0">
                <a:effectLst/>
                <a:latin typeface="Bahnschrift Condensed" panose="020B0502040204020203" pitchFamily="34" charset="0"/>
                <a:ea typeface="Calibri" panose="020F0502020204030204" pitchFamily="34" charset="0"/>
              </a:rPr>
              <a:t> </a:t>
            </a:r>
            <a:r>
              <a:rPr lang="ru-RU" sz="2400" dirty="0" err="1">
                <a:effectLst/>
                <a:latin typeface="Bahnschrift Condensed" panose="020B0502040204020203" pitchFamily="34" charset="0"/>
                <a:ea typeface="Calibri" panose="020F0502020204030204" pitchFamily="34" charset="0"/>
              </a:rPr>
              <a:t>матчі</a:t>
            </a:r>
            <a:r>
              <a:rPr lang="ru-RU" sz="2400" dirty="0">
                <a:effectLst/>
                <a:latin typeface="Bahnschrift Condensed" panose="020B0502040204020203" pitchFamily="34" charset="0"/>
                <a:ea typeface="Calibri" panose="020F0502020204030204" pitchFamily="34" charset="0"/>
              </a:rPr>
              <a:t>, тому </a:t>
            </a:r>
            <a:r>
              <a:rPr lang="ru-RU" sz="2400" dirty="0" err="1">
                <a:effectLst/>
                <a:latin typeface="Bahnschrift Condensed" panose="020B0502040204020203" pitchFamily="34" charset="0"/>
                <a:ea typeface="Calibri" panose="020F0502020204030204" pitchFamily="34" charset="0"/>
              </a:rPr>
              <a:t>що</a:t>
            </a:r>
            <a:r>
              <a:rPr lang="ru-RU" sz="2400" dirty="0">
                <a:effectLst/>
                <a:latin typeface="Bahnschrift Condensed" panose="020B0502040204020203" pitchFamily="34" charset="0"/>
                <a:ea typeface="Calibri" panose="020F0502020204030204" pitchFamily="34" charset="0"/>
              </a:rPr>
              <a:t> вони </a:t>
            </a:r>
            <a:r>
              <a:rPr lang="ru-RU" sz="2400" dirty="0" err="1">
                <a:effectLst/>
                <a:latin typeface="Bahnschrift Condensed" panose="020B0502040204020203" pitchFamily="34" charset="0"/>
                <a:ea typeface="Calibri" panose="020F0502020204030204" pitchFamily="34" charset="0"/>
              </a:rPr>
              <a:t>занадто</a:t>
            </a:r>
            <a:r>
              <a:rPr lang="ru-RU" sz="2400" dirty="0">
                <a:effectLst/>
                <a:latin typeface="Bahnschrift Condensed" panose="020B0502040204020203" pitchFamily="34" charset="0"/>
                <a:ea typeface="Calibri" panose="020F0502020204030204" pitchFamily="34" charset="0"/>
              </a:rPr>
              <a:t> </a:t>
            </a:r>
            <a:r>
              <a:rPr lang="ru-RU" sz="2400" dirty="0" err="1">
                <a:effectLst/>
                <a:latin typeface="Bahnschrift Condensed" panose="020B0502040204020203" pitchFamily="34" charset="0"/>
                <a:ea typeface="Calibri" panose="020F0502020204030204" pitchFamily="34" charset="0"/>
              </a:rPr>
              <a:t>сентиментальні</a:t>
            </a:r>
            <a:r>
              <a:rPr lang="ru-RU" sz="2400" dirty="0">
                <a:effectLst/>
                <a:latin typeface="Bahnschrift Condensed" panose="020B0502040204020203" pitchFamily="34" charset="0"/>
                <a:ea typeface="Calibri" panose="020F0502020204030204" pitchFamily="34" charset="0"/>
              </a:rPr>
              <a:t>, а через </a:t>
            </a:r>
            <a:r>
              <a:rPr lang="ru-RU" sz="2400" dirty="0" err="1">
                <a:effectLst/>
                <a:latin typeface="Bahnschrift Condensed" panose="020B0502040204020203" pitchFamily="34" charset="0"/>
                <a:ea typeface="Calibri" panose="020F0502020204030204" pitchFamily="34" charset="0"/>
              </a:rPr>
              <a:t>це</a:t>
            </a:r>
            <a:r>
              <a:rPr lang="ru-RU" sz="2400" dirty="0">
                <a:effectLst/>
                <a:latin typeface="Bahnschrift Condensed" panose="020B0502040204020203" pitchFamily="34" charset="0"/>
                <a:ea typeface="Calibri" panose="020F0502020204030204" pitchFamily="34" charset="0"/>
              </a:rPr>
              <a:t>, </a:t>
            </a:r>
            <a:r>
              <a:rPr lang="ru-RU" sz="2400" dirty="0" err="1">
                <a:effectLst/>
                <a:latin typeface="Bahnschrift Condensed" panose="020B0502040204020203" pitchFamily="34" charset="0"/>
                <a:ea typeface="Calibri" panose="020F0502020204030204" pitchFamily="34" charset="0"/>
              </a:rPr>
              <a:t>можливо</a:t>
            </a:r>
            <a:r>
              <a:rPr lang="ru-RU" sz="2400" dirty="0">
                <a:effectLst/>
                <a:latin typeface="Bahnschrift Condensed" panose="020B0502040204020203" pitchFamily="34" charset="0"/>
                <a:ea typeface="Calibri" panose="020F0502020204030204" pitchFamily="34" charset="0"/>
              </a:rPr>
              <a:t>, </a:t>
            </a:r>
            <a:r>
              <a:rPr lang="ru-RU" sz="2400" dirty="0" err="1">
                <a:effectLst/>
                <a:latin typeface="Bahnschrift Condensed" panose="020B0502040204020203" pitchFamily="34" charset="0"/>
                <a:ea typeface="Calibri" panose="020F0502020204030204" pitchFamily="34" charset="0"/>
              </a:rPr>
              <a:t>починають</a:t>
            </a:r>
            <a:r>
              <a:rPr lang="ru-RU" sz="2400" dirty="0">
                <a:effectLst/>
                <a:latin typeface="Bahnschrift Condensed" panose="020B0502040204020203" pitchFamily="34" charset="0"/>
                <a:ea typeface="Calibri" panose="020F0502020204030204" pitchFamily="34" charset="0"/>
              </a:rPr>
              <a:t> </a:t>
            </a:r>
            <a:r>
              <a:rPr lang="ru-RU" sz="2400" dirty="0" err="1">
                <a:effectLst/>
                <a:latin typeface="Bahnschrift Condensed" panose="020B0502040204020203" pitchFamily="34" charset="0"/>
                <a:ea typeface="Calibri" panose="020F0502020204030204" pitchFamily="34" charset="0"/>
              </a:rPr>
              <a:t>допомагати</a:t>
            </a:r>
            <a:r>
              <a:rPr lang="ru-RU" sz="2400" dirty="0">
                <a:effectLst/>
                <a:latin typeface="Bahnschrift Condensed" panose="020B0502040204020203" pitchFamily="34" charset="0"/>
                <a:ea typeface="Calibri" panose="020F0502020204030204" pitchFamily="34" charset="0"/>
              </a:rPr>
              <a:t> </a:t>
            </a:r>
            <a:r>
              <a:rPr lang="ru-RU" sz="2400" dirty="0" err="1">
                <a:effectLst/>
                <a:latin typeface="Bahnschrift Condensed" panose="020B0502040204020203" pitchFamily="34" charset="0"/>
                <a:ea typeface="Calibri" panose="020F0502020204030204" pitchFamily="34" charset="0"/>
              </a:rPr>
              <a:t>комусь</a:t>
            </a:r>
            <a:r>
              <a:rPr lang="ru-RU" sz="2400" dirty="0">
                <a:effectLst/>
                <a:latin typeface="Bahnschrift Condensed" panose="020B0502040204020203" pitchFamily="34" charset="0"/>
                <a:ea typeface="Calibri" panose="020F0502020204030204" pitchFamily="34" charset="0"/>
              </a:rPr>
              <a:t>»</a:t>
            </a:r>
            <a:endParaRPr lang="ru-RU" sz="2400" dirty="0">
              <a:latin typeface="Bahnschrift Condensed" panose="020B0502040204020203" pitchFamily="34" charset="0"/>
            </a:endParaRPr>
          </a:p>
        </p:txBody>
      </p:sp>
      <p:pic>
        <p:nvPicPr>
          <p:cNvPr id="5124" name="Picture 4" descr="Мирча Луческу: «Роналдо — величайший футболист, которого я когда-либо  тренировал»">
            <a:extLst>
              <a:ext uri="{FF2B5EF4-FFF2-40B4-BE49-F238E27FC236}">
                <a16:creationId xmlns:a16="http://schemas.microsoft.com/office/drawing/2014/main" id="{79AE751E-48C5-4291-A0D1-ABEE6487072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216" r="34216"/>
          <a:stretch/>
        </p:blipFill>
        <p:spPr bwMode="auto">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8148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894E13-68AA-44CB-BB85-4D719D310C22}"/>
              </a:ext>
            </a:extLst>
          </p:cNvPr>
          <p:cNvSpPr>
            <a:spLocks noGrp="1"/>
          </p:cNvSpPr>
          <p:nvPr>
            <p:ph idx="1"/>
          </p:nvPr>
        </p:nvSpPr>
        <p:spPr>
          <a:xfrm>
            <a:off x="935854" y="377101"/>
            <a:ext cx="10515600" cy="4351338"/>
          </a:xfrm>
        </p:spPr>
        <p:txBody>
          <a:bodyPr>
            <a:normAutofit/>
          </a:bodyPr>
          <a:lstStyle/>
          <a:p>
            <a:pPr algn="ctr"/>
            <a:r>
              <a:rPr lang="uk-UA" sz="2000" dirty="0">
                <a:effectLst/>
                <a:latin typeface="Bahnschrift Condensed" panose="020B0502040204020203" pitchFamily="34" charset="0"/>
                <a:ea typeface="Calibri" panose="020F0502020204030204" pitchFamily="34" charset="0"/>
              </a:rPr>
              <a:t>Під </a:t>
            </a:r>
            <a:r>
              <a:rPr lang="ru-RU" sz="2000" dirty="0" err="1">
                <a:effectLst/>
                <a:latin typeface="Bahnschrift Condensed" panose="020B0502040204020203" pitchFamily="34" charset="0"/>
                <a:ea typeface="Calibri" panose="020F0502020204030204" pitchFamily="34" charset="0"/>
              </a:rPr>
              <a:t>ґе</a:t>
            </a:r>
            <a:r>
              <a:rPr lang="uk-UA" sz="2000" dirty="0" err="1">
                <a:effectLst/>
                <a:latin typeface="Bahnschrift Condensed" panose="020B0502040204020203" pitchFamily="34" charset="0"/>
                <a:ea typeface="Calibri" panose="020F0502020204030204" pitchFamily="34" charset="0"/>
              </a:rPr>
              <a:t>ндерними</a:t>
            </a:r>
            <a:r>
              <a:rPr lang="uk-UA" sz="2000" dirty="0">
                <a:effectLst/>
                <a:latin typeface="Bahnschrift Condensed" panose="020B0502040204020203" pitchFamily="34" charset="0"/>
                <a:ea typeface="Calibri" panose="020F0502020204030204" pitchFamily="34" charset="0"/>
              </a:rPr>
              <a:t> стереотипами розуміють узагальнені усталені уявлення про те, якими є чоловіки й жінки та якою діяльністю вони повинні займатися.</a:t>
            </a:r>
          </a:p>
          <a:p>
            <a:pPr marL="514350" indent="-514350" algn="ctr">
              <a:buFont typeface="+mj-lt"/>
              <a:buAutoNum type="arabicPeriod"/>
            </a:pPr>
            <a:r>
              <a:rPr lang="ru-RU" sz="2000" dirty="0" err="1">
                <a:effectLst/>
                <a:latin typeface="Bahnschrift Condensed" panose="020B0502040204020203" pitchFamily="34" charset="0"/>
                <a:ea typeface="Calibri" panose="020F0502020204030204" pitchFamily="34" charset="0"/>
              </a:rPr>
              <a:t>Група</a:t>
            </a:r>
            <a:r>
              <a:rPr lang="ru-RU" sz="2000" dirty="0">
                <a:effectLst/>
                <a:latin typeface="Bahnschrift Condensed" panose="020B0502040204020203" pitchFamily="34" charset="0"/>
                <a:ea typeface="Calibri" panose="020F0502020204030204" pitchFamily="34" charset="0"/>
              </a:rPr>
              <a:t> </a:t>
            </a:r>
            <a:r>
              <a:rPr lang="ru-RU" sz="2000" dirty="0" err="1">
                <a:effectLst/>
                <a:latin typeface="Bahnschrift Condensed" panose="020B0502040204020203" pitchFamily="34" charset="0"/>
                <a:ea typeface="Calibri" panose="020F0502020204030204" pitchFamily="34" charset="0"/>
              </a:rPr>
              <a:t>гендерних</a:t>
            </a:r>
            <a:r>
              <a:rPr lang="ru-RU" sz="2000" dirty="0">
                <a:effectLst/>
                <a:latin typeface="Bahnschrift Condensed" panose="020B0502040204020203" pitchFamily="34" charset="0"/>
                <a:ea typeface="Calibri" panose="020F0502020204030204" pitchFamily="34" charset="0"/>
              </a:rPr>
              <a:t> </a:t>
            </a:r>
            <a:r>
              <a:rPr lang="ru-RU" sz="2000" dirty="0" err="1">
                <a:effectLst/>
                <a:latin typeface="Bahnschrift Condensed" panose="020B0502040204020203" pitchFamily="34" charset="0"/>
                <a:ea typeface="Calibri" panose="020F0502020204030204" pitchFamily="34" charset="0"/>
              </a:rPr>
              <a:t>стереотипів</a:t>
            </a:r>
            <a:r>
              <a:rPr lang="ru-RU" sz="2000" dirty="0">
                <a:effectLst/>
                <a:latin typeface="Bahnschrift Condensed" panose="020B0502040204020203" pitchFamily="34" charset="0"/>
                <a:ea typeface="Calibri" panose="020F0502020204030204" pitchFamily="34" charset="0"/>
              </a:rPr>
              <a:t> </a:t>
            </a:r>
            <a:r>
              <a:rPr lang="ru-RU" sz="2000" dirty="0" err="1">
                <a:effectLst/>
                <a:latin typeface="Bahnschrift Condensed" panose="020B0502040204020203" pitchFamily="34" charset="0"/>
                <a:ea typeface="Calibri" panose="020F0502020204030204" pitchFamily="34" charset="0"/>
              </a:rPr>
              <a:t>маскулінності-фемінності</a:t>
            </a:r>
            <a:r>
              <a:rPr lang="ru-RU" sz="2000" dirty="0">
                <a:effectLst/>
                <a:latin typeface="Bahnschrift Condensed" panose="020B0502040204020203" pitchFamily="34" charset="0"/>
                <a:ea typeface="Calibri" panose="020F0502020204030204" pitchFamily="34" charset="0"/>
              </a:rPr>
              <a:t> в </a:t>
            </a:r>
            <a:r>
              <a:rPr lang="ru-RU" sz="2000" dirty="0" err="1">
                <a:effectLst/>
                <a:latin typeface="Bahnschrift Condensed" panose="020B0502040204020203" pitchFamily="34" charset="0"/>
                <a:ea typeface="Calibri" panose="020F0502020204030204" pitchFamily="34" charset="0"/>
              </a:rPr>
              <a:t>рекламі</a:t>
            </a:r>
            <a:r>
              <a:rPr lang="ru-RU" sz="2000" dirty="0">
                <a:effectLst/>
                <a:latin typeface="Bahnschrift Condensed" panose="020B0502040204020203" pitchFamily="34" charset="0"/>
                <a:ea typeface="Calibri" panose="020F0502020204030204" pitchFamily="34" charset="0"/>
              </a:rPr>
              <a:t>. </a:t>
            </a:r>
            <a:endParaRPr lang="uk-UA" sz="2000" dirty="0">
              <a:latin typeface="Bahnschrift Condensed" panose="020B0502040204020203" pitchFamily="34" charset="0"/>
              <a:ea typeface="Calibri" panose="020F0502020204030204" pitchFamily="34" charset="0"/>
            </a:endParaRPr>
          </a:p>
          <a:p>
            <a:pPr marL="514350" indent="-514350" algn="ctr">
              <a:buFont typeface="+mj-lt"/>
              <a:buAutoNum type="arabicPeriod"/>
            </a:pPr>
            <a:r>
              <a:rPr lang="ru-RU" sz="2000" dirty="0" err="1">
                <a:effectLst/>
                <a:latin typeface="Bahnschrift Condensed" panose="020B0502040204020203" pitchFamily="34" charset="0"/>
                <a:ea typeface="Calibri" panose="020F0502020204030204" pitchFamily="34" charset="0"/>
              </a:rPr>
              <a:t>Група</a:t>
            </a:r>
            <a:r>
              <a:rPr lang="ru-RU" sz="2000" dirty="0">
                <a:effectLst/>
                <a:latin typeface="Bahnschrift Condensed" panose="020B0502040204020203" pitchFamily="34" charset="0"/>
                <a:ea typeface="Calibri" panose="020F0502020204030204" pitchFamily="34" charset="0"/>
              </a:rPr>
              <a:t> </a:t>
            </a:r>
            <a:r>
              <a:rPr lang="ru-RU" sz="2000" dirty="0" err="1">
                <a:effectLst/>
                <a:latin typeface="Bahnschrift Condensed" panose="020B0502040204020203" pitchFamily="34" charset="0"/>
                <a:ea typeface="Calibri" panose="020F0502020204030204" pitchFamily="34" charset="0"/>
              </a:rPr>
              <a:t>гендерних</a:t>
            </a:r>
            <a:r>
              <a:rPr lang="ru-RU" sz="2000" dirty="0">
                <a:effectLst/>
                <a:latin typeface="Bahnschrift Condensed" panose="020B0502040204020203" pitchFamily="34" charset="0"/>
                <a:ea typeface="Calibri" panose="020F0502020204030204" pitchFamily="34" charset="0"/>
              </a:rPr>
              <a:t> </a:t>
            </a:r>
            <a:r>
              <a:rPr lang="ru-RU" sz="2000" dirty="0" err="1">
                <a:effectLst/>
                <a:latin typeface="Bahnschrift Condensed" panose="020B0502040204020203" pitchFamily="34" charset="0"/>
                <a:ea typeface="Calibri" panose="020F0502020204030204" pitchFamily="34" charset="0"/>
              </a:rPr>
              <a:t>стереотипів</a:t>
            </a:r>
            <a:r>
              <a:rPr lang="ru-RU" sz="2000" dirty="0">
                <a:effectLst/>
                <a:latin typeface="Bahnschrift Condensed" panose="020B0502040204020203" pitchFamily="34" charset="0"/>
                <a:ea typeface="Calibri" panose="020F0502020204030204" pitchFamily="34" charset="0"/>
              </a:rPr>
              <a:t>, яка </a:t>
            </a:r>
            <a:r>
              <a:rPr lang="ru-RU" sz="2000" dirty="0" err="1">
                <a:effectLst/>
                <a:latin typeface="Bahnschrift Condensed" panose="020B0502040204020203" pitchFamily="34" charset="0"/>
                <a:ea typeface="Calibri" panose="020F0502020204030204" pitchFamily="34" charset="0"/>
              </a:rPr>
              <a:t>стосується</a:t>
            </a:r>
            <a:r>
              <a:rPr lang="ru-RU" sz="2000" dirty="0">
                <a:effectLst/>
                <a:latin typeface="Bahnschrift Condensed" panose="020B0502040204020203" pitchFamily="34" charset="0"/>
                <a:ea typeface="Calibri" panose="020F0502020204030204" pitchFamily="34" charset="0"/>
              </a:rPr>
              <a:t> </a:t>
            </a:r>
            <a:r>
              <a:rPr lang="ru-RU" sz="2000" dirty="0" err="1">
                <a:effectLst/>
                <a:latin typeface="Bahnschrift Condensed" panose="020B0502040204020203" pitchFamily="34" charset="0"/>
                <a:ea typeface="Calibri" panose="020F0502020204030204" pitchFamily="34" charset="0"/>
              </a:rPr>
              <a:t>закріплення</a:t>
            </a:r>
            <a:r>
              <a:rPr lang="ru-RU" sz="2000" dirty="0">
                <a:effectLst/>
                <a:latin typeface="Bahnschrift Condensed" panose="020B0502040204020203" pitchFamily="34" charset="0"/>
                <a:ea typeface="Calibri" panose="020F0502020204030204" pitchFamily="34" charset="0"/>
              </a:rPr>
              <a:t> </a:t>
            </a:r>
            <a:r>
              <a:rPr lang="ru-RU" sz="2000" dirty="0" err="1">
                <a:effectLst/>
                <a:latin typeface="Bahnschrift Condensed" panose="020B0502040204020203" pitchFamily="34" charset="0"/>
                <a:ea typeface="Calibri" panose="020F0502020204030204" pitchFamily="34" charset="0"/>
              </a:rPr>
              <a:t>сімейних</a:t>
            </a:r>
            <a:r>
              <a:rPr lang="ru-RU" sz="2000" dirty="0">
                <a:effectLst/>
                <a:latin typeface="Bahnschrift Condensed" panose="020B0502040204020203" pitchFamily="34" charset="0"/>
                <a:ea typeface="Calibri" panose="020F0502020204030204" pitchFamily="34" charset="0"/>
              </a:rPr>
              <a:t> і </a:t>
            </a:r>
            <a:r>
              <a:rPr lang="ru-RU" sz="2000" dirty="0" err="1">
                <a:effectLst/>
                <a:latin typeface="Bahnschrift Condensed" panose="020B0502040204020203" pitchFamily="34" charset="0"/>
                <a:ea typeface="Calibri" panose="020F0502020204030204" pitchFamily="34" charset="0"/>
              </a:rPr>
              <a:t>професійних</a:t>
            </a:r>
            <a:r>
              <a:rPr lang="ru-RU" sz="2000" dirty="0">
                <a:effectLst/>
                <a:latin typeface="Bahnschrift Condensed" panose="020B0502040204020203" pitchFamily="34" charset="0"/>
                <a:ea typeface="Calibri" panose="020F0502020204030204" pitchFamily="34" charset="0"/>
              </a:rPr>
              <a:t> ролей </a:t>
            </a:r>
            <a:r>
              <a:rPr lang="ru-RU" sz="2000" dirty="0" err="1">
                <a:effectLst/>
                <a:latin typeface="Bahnschrift Condensed" panose="020B0502040204020203" pitchFamily="34" charset="0"/>
                <a:ea typeface="Calibri" panose="020F0502020204030204" pitchFamily="34" charset="0"/>
              </a:rPr>
              <a:t>відповідно</a:t>
            </a:r>
            <a:r>
              <a:rPr lang="ru-RU" sz="2000" dirty="0">
                <a:effectLst/>
                <a:latin typeface="Bahnschrift Condensed" panose="020B0502040204020203" pitchFamily="34" charset="0"/>
                <a:ea typeface="Calibri" panose="020F0502020204030204" pitchFamily="34" charset="0"/>
              </a:rPr>
              <a:t> до </a:t>
            </a:r>
            <a:r>
              <a:rPr lang="ru-RU" sz="2000" dirty="0" err="1">
                <a:effectLst/>
                <a:latin typeface="Bahnschrift Condensed" panose="020B0502040204020203" pitchFamily="34" charset="0"/>
                <a:ea typeface="Calibri" panose="020F0502020204030204" pitchFamily="34" charset="0"/>
              </a:rPr>
              <a:t>статі</a:t>
            </a:r>
            <a:endParaRPr lang="uk-UA" sz="2000" dirty="0">
              <a:effectLst/>
              <a:latin typeface="Bahnschrift Condensed" panose="020B0502040204020203" pitchFamily="34" charset="0"/>
              <a:ea typeface="Calibri" panose="020F0502020204030204" pitchFamily="34" charset="0"/>
            </a:endParaRPr>
          </a:p>
          <a:p>
            <a:pPr marL="514350" indent="-514350" algn="ctr">
              <a:buFont typeface="+mj-lt"/>
              <a:buAutoNum type="arabicPeriod"/>
            </a:pPr>
            <a:r>
              <a:rPr lang="ru-RU" sz="2000" dirty="0" err="1">
                <a:effectLst/>
                <a:latin typeface="Bahnschrift Condensed" panose="020B0502040204020203" pitchFamily="34" charset="0"/>
                <a:ea typeface="Calibri" panose="020F0502020204030204" pitchFamily="34" charset="0"/>
              </a:rPr>
              <a:t>Традиційні</a:t>
            </a:r>
            <a:r>
              <a:rPr lang="ru-RU" sz="2000" dirty="0">
                <a:effectLst/>
                <a:latin typeface="Bahnschrift Condensed" panose="020B0502040204020203" pitchFamily="34" charset="0"/>
                <a:ea typeface="Calibri" panose="020F0502020204030204" pitchFamily="34" charset="0"/>
              </a:rPr>
              <a:t> </a:t>
            </a:r>
            <a:r>
              <a:rPr lang="ru-RU" sz="2000" dirty="0" err="1">
                <a:effectLst/>
                <a:latin typeface="Bahnschrift Condensed" panose="020B0502040204020203" pitchFamily="34" charset="0"/>
                <a:ea typeface="Calibri" panose="020F0502020204030204" pitchFamily="34" charset="0"/>
              </a:rPr>
              <a:t>ресурси</a:t>
            </a:r>
            <a:r>
              <a:rPr lang="ru-RU" sz="2000" dirty="0">
                <a:effectLst/>
                <a:latin typeface="Bahnschrift Condensed" panose="020B0502040204020203" pitchFamily="34" charset="0"/>
                <a:ea typeface="Calibri" panose="020F0502020204030204" pitchFamily="34" charset="0"/>
              </a:rPr>
              <a:t>, за </a:t>
            </a:r>
            <a:r>
              <a:rPr lang="ru-RU" sz="2000" dirty="0" err="1">
                <a:effectLst/>
                <a:latin typeface="Bahnschrift Condensed" panose="020B0502040204020203" pitchFamily="34" charset="0"/>
                <a:ea typeface="Calibri" panose="020F0502020204030204" pitchFamily="34" charset="0"/>
              </a:rPr>
              <a:t>якими</a:t>
            </a:r>
            <a:r>
              <a:rPr lang="ru-RU" sz="2000" dirty="0">
                <a:effectLst/>
                <a:latin typeface="Bahnschrift Condensed" panose="020B0502040204020203" pitchFamily="34" charset="0"/>
                <a:ea typeface="Calibri" panose="020F0502020204030204" pitchFamily="34" charset="0"/>
              </a:rPr>
              <a:t> </a:t>
            </a:r>
            <a:r>
              <a:rPr lang="ru-RU" sz="2000" dirty="0" err="1">
                <a:effectLst/>
                <a:latin typeface="Bahnschrift Condensed" panose="020B0502040204020203" pitchFamily="34" charset="0"/>
                <a:ea typeface="Calibri" panose="020F0502020204030204" pitchFamily="34" charset="0"/>
              </a:rPr>
              <a:t>сегрегують</a:t>
            </a:r>
            <a:r>
              <a:rPr lang="ru-RU" sz="2000" dirty="0">
                <a:effectLst/>
                <a:latin typeface="Bahnschrift Condensed" panose="020B0502040204020203" pitchFamily="34" charset="0"/>
                <a:ea typeface="Calibri" panose="020F0502020204030204" pitchFamily="34" charset="0"/>
              </a:rPr>
              <a:t> </a:t>
            </a:r>
            <a:r>
              <a:rPr lang="ru-RU" sz="2000" dirty="0" err="1">
                <a:effectLst/>
                <a:latin typeface="Bahnschrift Condensed" panose="020B0502040204020203" pitchFamily="34" charset="0"/>
                <a:ea typeface="Calibri" panose="020F0502020204030204" pitchFamily="34" charset="0"/>
              </a:rPr>
              <a:t>жінок</a:t>
            </a:r>
            <a:r>
              <a:rPr lang="ru-RU" sz="2000" dirty="0">
                <a:effectLst/>
                <a:latin typeface="Bahnschrift Condensed" panose="020B0502040204020203" pitchFamily="34" charset="0"/>
                <a:ea typeface="Calibri" panose="020F0502020204030204" pitchFamily="34" charset="0"/>
              </a:rPr>
              <a:t> і </a:t>
            </a:r>
            <a:r>
              <a:rPr lang="ru-RU" sz="2000" dirty="0" err="1">
                <a:effectLst/>
                <a:latin typeface="Bahnschrift Condensed" panose="020B0502040204020203" pitchFamily="34" charset="0"/>
                <a:ea typeface="Calibri" panose="020F0502020204030204" pitchFamily="34" charset="0"/>
              </a:rPr>
              <a:t>чоловіків</a:t>
            </a:r>
            <a:r>
              <a:rPr lang="ru-RU" sz="2000" dirty="0">
                <a:effectLst/>
                <a:latin typeface="Bahnschrift Condensed" panose="020B0502040204020203" pitchFamily="34" charset="0"/>
                <a:ea typeface="Calibri" panose="020F0502020204030204" pitchFamily="34" charset="0"/>
              </a:rPr>
              <a:t> – </a:t>
            </a:r>
            <a:r>
              <a:rPr lang="ru-RU" sz="2000" dirty="0" err="1">
                <a:effectLst/>
                <a:latin typeface="Bahnschrift Condensed" panose="020B0502040204020203" pitchFamily="34" charset="0"/>
                <a:ea typeface="Calibri" panose="020F0502020204030204" pitchFamily="34" charset="0"/>
              </a:rPr>
              <a:t>це</a:t>
            </a:r>
            <a:r>
              <a:rPr lang="ru-RU" sz="2000" dirty="0">
                <a:effectLst/>
                <a:latin typeface="Bahnschrift Condensed" panose="020B0502040204020203" pitchFamily="34" charset="0"/>
                <a:ea typeface="Calibri" panose="020F0502020204030204" pitchFamily="34" charset="0"/>
              </a:rPr>
              <a:t> </a:t>
            </a:r>
            <a:r>
              <a:rPr lang="ru-RU" sz="2000" dirty="0" err="1">
                <a:effectLst/>
                <a:latin typeface="Bahnschrift Condensed" panose="020B0502040204020203" pitchFamily="34" charset="0"/>
                <a:ea typeface="Calibri" panose="020F0502020204030204" pitchFamily="34" charset="0"/>
              </a:rPr>
              <a:t>зовнішня</a:t>
            </a:r>
            <a:r>
              <a:rPr lang="ru-RU" sz="2000" dirty="0">
                <a:effectLst/>
                <a:latin typeface="Bahnschrift Condensed" panose="020B0502040204020203" pitchFamily="34" charset="0"/>
                <a:ea typeface="Calibri" panose="020F0502020204030204" pitchFamily="34" charset="0"/>
              </a:rPr>
              <a:t> краса і </a:t>
            </a:r>
            <a:r>
              <a:rPr lang="ru-RU" sz="2000" dirty="0" err="1">
                <a:effectLst/>
                <a:latin typeface="Bahnschrift Condensed" panose="020B0502040204020203" pitchFamily="34" charset="0"/>
                <a:ea typeface="Calibri" panose="020F0502020204030204" pitchFamily="34" charset="0"/>
              </a:rPr>
              <a:t>фізична</a:t>
            </a:r>
            <a:r>
              <a:rPr lang="ru-RU" sz="2000" dirty="0">
                <a:effectLst/>
                <a:latin typeface="Bahnschrift Condensed" panose="020B0502040204020203" pitchFamily="34" charset="0"/>
                <a:ea typeface="Calibri" panose="020F0502020204030204" pitchFamily="34" charset="0"/>
              </a:rPr>
              <a:t> сила</a:t>
            </a:r>
          </a:p>
          <a:p>
            <a:pPr marL="514350" indent="-514350" algn="ctr">
              <a:buFont typeface="+mj-lt"/>
              <a:buAutoNum type="arabicPeriod"/>
            </a:pPr>
            <a:r>
              <a:rPr lang="uk-UA" sz="2000" dirty="0">
                <a:effectLst/>
                <a:latin typeface="Bahnschrift Condensed" panose="020B0502040204020203" pitchFamily="34" charset="0"/>
                <a:ea typeface="Calibri" panose="020F0502020204030204" pitchFamily="34" charset="0"/>
              </a:rPr>
              <a:t>Тілесні канони (норми жіночого та чоловічого тіла) </a:t>
            </a:r>
            <a:endParaRPr lang="ru-RU" sz="2000" dirty="0">
              <a:latin typeface="Bahnschrift Condensed" panose="020B0502040204020203" pitchFamily="34" charset="0"/>
            </a:endParaRPr>
          </a:p>
        </p:txBody>
      </p:sp>
      <p:pic>
        <p:nvPicPr>
          <p:cNvPr id="6146" name="Picture 2" descr="Сексизм як традиція: приклади дискримінації жінок у рекламі українських  рітейлерів – Асоціація рітейлерів України">
            <a:extLst>
              <a:ext uri="{FF2B5EF4-FFF2-40B4-BE49-F238E27FC236}">
                <a16:creationId xmlns:a16="http://schemas.microsoft.com/office/drawing/2014/main" id="{7E7342D0-DB92-4DC4-AE6D-EE879F026A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7042" y="3429000"/>
            <a:ext cx="3874958" cy="234285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Самый сильный человек мира Василий Вирастюк снялся в рекламе смартфона  Samsung Galaxy J | Sostav.ua">
            <a:extLst>
              <a:ext uri="{FF2B5EF4-FFF2-40B4-BE49-F238E27FC236}">
                <a16:creationId xmlns:a16="http://schemas.microsoft.com/office/drawing/2014/main" id="{ABCCA93F-8129-4834-9CB1-CE61B90DD3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761" y="3646269"/>
            <a:ext cx="3780699" cy="209980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omemakers – Center for Emotional Intelligence">
            <a:extLst>
              <a:ext uri="{FF2B5EF4-FFF2-40B4-BE49-F238E27FC236}">
                <a16:creationId xmlns:a16="http://schemas.microsoft.com/office/drawing/2014/main" id="{3250EECF-BB5F-43F4-9BAD-F7FAC84688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095" r="23643"/>
          <a:stretch/>
        </p:blipFill>
        <p:spPr bwMode="auto">
          <a:xfrm>
            <a:off x="4798830" y="2693172"/>
            <a:ext cx="3137808" cy="4070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498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646DD6-4D73-40EE-A816-D1C05DCEF4BE}"/>
              </a:ext>
            </a:extLst>
          </p:cNvPr>
          <p:cNvPicPr>
            <a:picLocks noChangeAspect="1"/>
          </p:cNvPicPr>
          <p:nvPr/>
        </p:nvPicPr>
        <p:blipFill rotWithShape="1">
          <a:blip r:embed="rId3"/>
          <a:srcRect l="10638" t="40876" r="44094" b="16598"/>
          <a:stretch/>
        </p:blipFill>
        <p:spPr>
          <a:xfrm>
            <a:off x="749556" y="871649"/>
            <a:ext cx="5079687" cy="2684209"/>
          </a:xfrm>
          <a:prstGeom prst="rect">
            <a:avLst/>
          </a:prstGeom>
        </p:spPr>
      </p:pic>
      <p:pic>
        <p:nvPicPr>
          <p:cNvPr id="7170" name="Picture 2" descr="Ukrainian Women&amp;#39;s Fund | Український Жіночий Фонд - YouTube">
            <a:extLst>
              <a:ext uri="{FF2B5EF4-FFF2-40B4-BE49-F238E27FC236}">
                <a16:creationId xmlns:a16="http://schemas.microsoft.com/office/drawing/2014/main" id="{D5F94E7F-1C2D-4829-A0F5-838C97A3810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266" b="24082"/>
          <a:stretch/>
        </p:blipFill>
        <p:spPr bwMode="auto">
          <a:xfrm>
            <a:off x="2445339" y="111967"/>
            <a:ext cx="1688122" cy="88884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D7DBC85-06E6-40CC-AC6C-CD6672D09740}"/>
              </a:ext>
            </a:extLst>
          </p:cNvPr>
          <p:cNvPicPr>
            <a:picLocks noChangeAspect="1"/>
          </p:cNvPicPr>
          <p:nvPr/>
        </p:nvPicPr>
        <p:blipFill rotWithShape="1">
          <a:blip r:embed="rId5"/>
          <a:srcRect l="39783" t="15510" r="22934" b="4761"/>
          <a:stretch/>
        </p:blipFill>
        <p:spPr>
          <a:xfrm>
            <a:off x="6558686" y="134476"/>
            <a:ext cx="5496470" cy="6611557"/>
          </a:xfrm>
          <a:prstGeom prst="rect">
            <a:avLst/>
          </a:prstGeom>
        </p:spPr>
      </p:pic>
      <p:pic>
        <p:nvPicPr>
          <p:cNvPr id="15" name="Picture 14">
            <a:extLst>
              <a:ext uri="{FF2B5EF4-FFF2-40B4-BE49-F238E27FC236}">
                <a16:creationId xmlns:a16="http://schemas.microsoft.com/office/drawing/2014/main" id="{81A4FF38-3052-4C63-B03B-C34B4E534FE4}"/>
              </a:ext>
            </a:extLst>
          </p:cNvPr>
          <p:cNvPicPr>
            <a:picLocks noChangeAspect="1"/>
          </p:cNvPicPr>
          <p:nvPr/>
        </p:nvPicPr>
        <p:blipFill rotWithShape="1">
          <a:blip r:embed="rId6"/>
          <a:srcRect l="58087" t="42313" r="11378" b="14932"/>
          <a:stretch/>
        </p:blipFill>
        <p:spPr>
          <a:xfrm>
            <a:off x="459580" y="3426692"/>
            <a:ext cx="3722915" cy="3319341"/>
          </a:xfrm>
          <a:prstGeom prst="rect">
            <a:avLst/>
          </a:prstGeom>
        </p:spPr>
      </p:pic>
      <p:pic>
        <p:nvPicPr>
          <p:cNvPr id="7172" name="Picture 4">
            <a:extLst>
              <a:ext uri="{FF2B5EF4-FFF2-40B4-BE49-F238E27FC236}">
                <a16:creationId xmlns:a16="http://schemas.microsoft.com/office/drawing/2014/main" id="{5856797F-9155-4DEF-9CAA-4B37B59DFF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4905" y="3640117"/>
            <a:ext cx="1789059" cy="2892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31172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F62D787-E125-4B28-801A-15016126F353}"/>
              </a:ext>
            </a:extLst>
          </p:cNvPr>
          <p:cNvSpPr>
            <a:spLocks noGrp="1"/>
          </p:cNvSpPr>
          <p:nvPr>
            <p:ph type="title"/>
          </p:nvPr>
        </p:nvSpPr>
        <p:spPr>
          <a:xfrm>
            <a:off x="649270" y="4615840"/>
            <a:ext cx="3885141" cy="1526741"/>
          </a:xfrm>
        </p:spPr>
        <p:txBody>
          <a:bodyPr>
            <a:normAutofit/>
          </a:bodyPr>
          <a:lstStyle/>
          <a:p>
            <a:pPr algn="r"/>
            <a:r>
              <a:rPr lang="uk-UA" sz="3000">
                <a:solidFill>
                  <a:schemeClr val="bg1"/>
                </a:solidFill>
                <a:latin typeface="Bahnschrift Condensed" panose="020B0502040204020203" pitchFamily="34" charset="0"/>
              </a:rPr>
              <a:t>УСПІШНІ ТЕНДЕНЦІЇ В УКРАЇНІ</a:t>
            </a:r>
            <a:endParaRPr lang="ru-RU" sz="3000">
              <a:solidFill>
                <a:schemeClr val="bg1"/>
              </a:solidFill>
              <a:latin typeface="Bahnschrift Condensed" panose="020B0502040204020203" pitchFamily="34" charset="0"/>
            </a:endParaRPr>
          </a:p>
        </p:txBody>
      </p:sp>
      <p:pic>
        <p:nvPicPr>
          <p:cNvPr id="1026" name="Picture 2" descr="Чи здатна гендерна квота посилити жіноче лідерство в політиці? - портал  новин LB.ua">
            <a:extLst>
              <a:ext uri="{FF2B5EF4-FFF2-40B4-BE49-F238E27FC236}">
                <a16:creationId xmlns:a16="http://schemas.microsoft.com/office/drawing/2014/main" id="{B5C91167-5D67-466F-BC05-02C66217B2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562" r="-3" b="30117"/>
          <a:stretch/>
        </p:blipFill>
        <p:spPr bwMode="auto">
          <a:xfrm>
            <a:off x="380785" y="343017"/>
            <a:ext cx="5559480" cy="37490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У пандемії — жіноче обличчя». Марш жінок у Києві — за рівність прав і проти  насильства: як це було | Громадське телебачення">
            <a:extLst>
              <a:ext uri="{FF2B5EF4-FFF2-40B4-BE49-F238E27FC236}">
                <a16:creationId xmlns:a16="http://schemas.microsoft.com/office/drawing/2014/main" id="{5E43EF99-C0B7-4CB0-835D-E89CFB7DD9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884" r="-3" b="-3"/>
          <a:stretch/>
        </p:blipFill>
        <p:spPr bwMode="auto">
          <a:xfrm>
            <a:off x="6251736" y="357013"/>
            <a:ext cx="5546955" cy="3749040"/>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8085552-0171-4602-9AC5-43E11E6B5DC9}"/>
              </a:ext>
            </a:extLst>
          </p:cNvPr>
          <p:cNvSpPr>
            <a:spLocks noGrp="1"/>
          </p:cNvSpPr>
          <p:nvPr>
            <p:ph idx="1"/>
          </p:nvPr>
        </p:nvSpPr>
        <p:spPr>
          <a:xfrm>
            <a:off x="4945336" y="4615840"/>
            <a:ext cx="6886763" cy="1690460"/>
          </a:xfrm>
        </p:spPr>
        <p:txBody>
          <a:bodyPr anchor="ctr">
            <a:normAutofit fontScale="92500" lnSpcReduction="20000"/>
          </a:bodyPr>
          <a:lstStyle/>
          <a:p>
            <a:pPr>
              <a:buFont typeface="Wingdings" panose="05000000000000000000" pitchFamily="2" charset="2"/>
              <a:buChar char="ü"/>
            </a:pPr>
            <a:r>
              <a:rPr lang="uk-UA" sz="1700">
                <a:solidFill>
                  <a:schemeClr val="bg1"/>
                </a:solidFill>
                <a:effectLst/>
                <a:latin typeface="Bahnschrift Condensed" panose="020B0502040204020203" pitchFamily="34" charset="0"/>
                <a:ea typeface="Calibri" panose="020F0502020204030204" pitchFamily="34" charset="0"/>
              </a:rPr>
              <a:t>Гендерна квота. </a:t>
            </a:r>
            <a:r>
              <a:rPr lang="ru-RU" sz="1700">
                <a:solidFill>
                  <a:schemeClr val="bg1"/>
                </a:solidFill>
                <a:effectLst/>
                <a:latin typeface="Bahnschrift Condensed" panose="020B0502040204020203" pitchFamily="34" charset="0"/>
                <a:ea typeface="Calibri" panose="020F0502020204030204" pitchFamily="34" charset="0"/>
              </a:rPr>
              <a:t>Унаслідок застосування квот представництво жінок в обласних радах за результатами виборів зросло з 15,3 до 28%, а в міських радах великих міст — з 19,7 до 30,9%. Більше жінок було обрано до міських рад загалом по Україні (з 29,1 до 32,9%), до районних рад (з 24 до 34,3%) та районних у місті рад (з 33,3 до 43,2%).</a:t>
            </a:r>
          </a:p>
          <a:p>
            <a:pPr>
              <a:buFont typeface="Wingdings" panose="05000000000000000000" pitchFamily="2" charset="2"/>
              <a:buChar char="ü"/>
            </a:pPr>
            <a:r>
              <a:rPr lang="ru-RU" sz="1700">
                <a:solidFill>
                  <a:schemeClr val="bg1"/>
                </a:solidFill>
                <a:latin typeface="Bahnschrift Condensed" panose="020B0502040204020203" pitchFamily="34" charset="0"/>
              </a:rPr>
              <a:t>Мобілізація громад задля розширення прав та можливостей (СМЕ)</a:t>
            </a:r>
          </a:p>
          <a:p>
            <a:pPr>
              <a:buFont typeface="Wingdings" panose="05000000000000000000" pitchFamily="2" charset="2"/>
              <a:buChar char="ü"/>
            </a:pPr>
            <a:r>
              <a:rPr lang="ru-RU" sz="1700">
                <a:solidFill>
                  <a:schemeClr val="bg1"/>
                </a:solidFill>
                <a:latin typeface="Bahnschrift Condensed" panose="020B0502040204020203" pitchFamily="34" charset="0"/>
              </a:rPr>
              <a:t>Посилення </a:t>
            </a:r>
            <a:r>
              <a:rPr lang="ru-RU" sz="1700" b="0" i="0">
                <a:solidFill>
                  <a:schemeClr val="bg1"/>
                </a:solidFill>
                <a:effectLst/>
                <a:latin typeface="Bahnschrift Condensed" panose="020B0502040204020203" pitchFamily="34" charset="0"/>
              </a:rPr>
              <a:t>жіночого/феміністичного руху в Україні </a:t>
            </a:r>
          </a:p>
          <a:p>
            <a:pPr>
              <a:buFont typeface="Wingdings" panose="05000000000000000000" pitchFamily="2" charset="2"/>
              <a:buChar char="ü"/>
            </a:pPr>
            <a:r>
              <a:rPr lang="ru-RU" sz="1700">
                <a:solidFill>
                  <a:schemeClr val="bg1"/>
                </a:solidFill>
                <a:latin typeface="Bahnschrift Condensed" panose="020B0502040204020203" pitchFamily="34" charset="0"/>
              </a:rPr>
              <a:t>Використання гендерно паритетної мови</a:t>
            </a:r>
          </a:p>
          <a:p>
            <a:pPr>
              <a:buFont typeface="Wingdings" panose="05000000000000000000" pitchFamily="2" charset="2"/>
              <a:buChar char="ü"/>
            </a:pPr>
            <a:endParaRPr lang="ru-RU" sz="1200" dirty="0">
              <a:solidFill>
                <a:schemeClr val="bg1"/>
              </a:solidFill>
            </a:endParaRPr>
          </a:p>
        </p:txBody>
      </p:sp>
    </p:spTree>
    <p:extLst>
      <p:ext uri="{BB962C8B-B14F-4D97-AF65-F5344CB8AC3E}">
        <p14:creationId xmlns:p14="http://schemas.microsoft.com/office/powerpoint/2010/main" val="33311534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321732"/>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Grenada To Consider Gender Equality When Developing Climate Change  Mitigation And Adaptation Projects - REAL FM GRENADA">
            <a:extLst>
              <a:ext uri="{FF2B5EF4-FFF2-40B4-BE49-F238E27FC236}">
                <a16:creationId xmlns:a16="http://schemas.microsoft.com/office/drawing/2014/main" id="{2EA4A40A-03DE-4D6C-8DB3-8A2DDC00F3C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5022" y="549714"/>
            <a:ext cx="6483354" cy="3646887"/>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0891"/>
            <a:ext cx="7058307" cy="1964266"/>
          </a:xfrm>
          <a:prstGeom prst="rect">
            <a:avLst/>
          </a:prstGeom>
          <a:solidFill>
            <a:srgbClr val="806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69FC87-941A-4ADD-A8E1-E543B1101443}"/>
              </a:ext>
            </a:extLst>
          </p:cNvPr>
          <p:cNvSpPr>
            <a:spLocks noGrp="1"/>
          </p:cNvSpPr>
          <p:nvPr>
            <p:ph type="title"/>
          </p:nvPr>
        </p:nvSpPr>
        <p:spPr>
          <a:xfrm>
            <a:off x="1466648" y="4740419"/>
            <a:ext cx="6594189" cy="1625210"/>
          </a:xfrm>
        </p:spPr>
        <p:txBody>
          <a:bodyPr>
            <a:normAutofit/>
          </a:bodyPr>
          <a:lstStyle/>
          <a:p>
            <a:r>
              <a:rPr lang="uk-UA" dirty="0">
                <a:solidFill>
                  <a:srgbClr val="FFFFFF"/>
                </a:solidFill>
                <a:latin typeface="Bahnschrift Condensed" panose="020B0502040204020203" pitchFamily="34" charset="0"/>
              </a:rPr>
              <a:t>МІЖНАРОДНИЙ ДОСВІД</a:t>
            </a:r>
            <a:endParaRPr lang="ru-RU" dirty="0">
              <a:solidFill>
                <a:srgbClr val="FFFFFF"/>
              </a:solidFill>
              <a:latin typeface="Bahnschrift Condensed" panose="020B0502040204020203" pitchFamily="34" charset="0"/>
            </a:endParaRPr>
          </a:p>
        </p:txBody>
      </p:sp>
      <p:sp>
        <p:nvSpPr>
          <p:cNvPr id="75" name="Rectangle 7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6462FF7-A968-4629-86AC-9521FB023DCA}"/>
              </a:ext>
            </a:extLst>
          </p:cNvPr>
          <p:cNvSpPr>
            <a:spLocks noGrp="1"/>
          </p:cNvSpPr>
          <p:nvPr>
            <p:ph idx="1"/>
          </p:nvPr>
        </p:nvSpPr>
        <p:spPr>
          <a:xfrm>
            <a:off x="7582563" y="917724"/>
            <a:ext cx="4085181" cy="5361777"/>
          </a:xfrm>
        </p:spPr>
        <p:txBody>
          <a:bodyPr anchor="ctr">
            <a:normAutofit/>
          </a:bodyPr>
          <a:lstStyle/>
          <a:p>
            <a:pPr>
              <a:buFont typeface="Wingdings" panose="05000000000000000000" pitchFamily="2" charset="2"/>
              <a:buChar char="ü"/>
            </a:pPr>
            <a:r>
              <a:rPr lang="ru-RU" sz="1600" b="0" i="0" dirty="0">
                <a:solidFill>
                  <a:srgbClr val="FFFFFF"/>
                </a:solidFill>
                <a:effectLst/>
                <a:latin typeface="Bahnschrift Condensed" panose="020B0502040204020203" pitchFamily="34" charset="0"/>
              </a:rPr>
              <a:t>З 1970-х </a:t>
            </a:r>
            <a:r>
              <a:rPr lang="ru-RU" sz="1600" b="0" i="0" dirty="0" err="1">
                <a:solidFill>
                  <a:srgbClr val="FFFFFF"/>
                </a:solidFill>
                <a:effectLst/>
                <a:latin typeface="Bahnschrift Condensed" panose="020B0502040204020203" pitchFamily="34" charset="0"/>
              </a:rPr>
              <a:t>років</a:t>
            </a:r>
            <a:r>
              <a:rPr lang="ru-RU" sz="1600" b="0" i="0" dirty="0">
                <a:solidFill>
                  <a:srgbClr val="FFFFFF"/>
                </a:solidFill>
                <a:effectLst/>
                <a:latin typeface="Bahnschrift Condensed" panose="020B0502040204020203" pitchFamily="34" charset="0"/>
              </a:rPr>
              <a:t> </a:t>
            </a:r>
            <a:r>
              <a:rPr lang="ru-RU" sz="1600" b="1" i="0" dirty="0" err="1">
                <a:solidFill>
                  <a:srgbClr val="FFFFFF"/>
                </a:solidFill>
                <a:effectLst/>
                <a:latin typeface="Bahnschrift Condensed" panose="020B0502040204020203" pitchFamily="34" charset="0"/>
              </a:rPr>
              <a:t>Швеція</a:t>
            </a:r>
            <a:r>
              <a:rPr lang="ru-RU" sz="1600" b="0" i="0" dirty="0">
                <a:solidFill>
                  <a:srgbClr val="FFFFFF"/>
                </a:solidFill>
                <a:effectLst/>
                <a:latin typeface="Bahnschrift Condensed" panose="020B0502040204020203" pitchFamily="34" charset="0"/>
              </a:rPr>
              <a:t> </a:t>
            </a:r>
            <a:r>
              <a:rPr lang="ru-RU" sz="1600" b="0" i="0" dirty="0" err="1">
                <a:solidFill>
                  <a:srgbClr val="FFFFFF"/>
                </a:solidFill>
                <a:effectLst/>
                <a:latin typeface="Bahnschrift Condensed" panose="020B0502040204020203" pitchFamily="34" charset="0"/>
              </a:rPr>
              <a:t>запровадила</a:t>
            </a:r>
            <a:r>
              <a:rPr lang="ru-RU" sz="1600" b="0" i="0" dirty="0">
                <a:solidFill>
                  <a:srgbClr val="FFFFFF"/>
                </a:solidFill>
                <a:effectLst/>
                <a:latin typeface="Bahnschrift Condensed" panose="020B0502040204020203" pitchFamily="34" charset="0"/>
              </a:rPr>
              <a:t> </a:t>
            </a:r>
            <a:r>
              <a:rPr lang="ru-RU" sz="1600" b="0" i="0" dirty="0" err="1">
                <a:solidFill>
                  <a:srgbClr val="FFFFFF"/>
                </a:solidFill>
                <a:effectLst/>
                <a:latin typeface="Bahnschrift Condensed" panose="020B0502040204020203" pitchFamily="34" charset="0"/>
              </a:rPr>
              <a:t>чоловічі</a:t>
            </a:r>
            <a:r>
              <a:rPr lang="ru-RU" sz="1600" b="0" i="0" dirty="0">
                <a:solidFill>
                  <a:srgbClr val="FFFFFF"/>
                </a:solidFill>
                <a:effectLst/>
                <a:latin typeface="Bahnschrift Condensed" panose="020B0502040204020203" pitchFamily="34" charset="0"/>
              </a:rPr>
              <a:t> </a:t>
            </a:r>
            <a:r>
              <a:rPr lang="ru-RU" sz="1600" b="0" i="0" dirty="0" err="1">
                <a:solidFill>
                  <a:srgbClr val="FFFFFF"/>
                </a:solidFill>
                <a:effectLst/>
                <a:latin typeface="Bahnschrift Condensed" panose="020B0502040204020203" pitchFamily="34" charset="0"/>
              </a:rPr>
              <a:t>декретні</a:t>
            </a:r>
            <a:r>
              <a:rPr lang="ru-RU" sz="1600" b="0" i="0" dirty="0">
                <a:solidFill>
                  <a:srgbClr val="FFFFFF"/>
                </a:solidFill>
                <a:effectLst/>
                <a:latin typeface="Bahnschrift Condensed" panose="020B0502040204020203" pitchFamily="34" charset="0"/>
              </a:rPr>
              <a:t> </a:t>
            </a:r>
            <a:r>
              <a:rPr lang="ru-RU" sz="1600" b="0" i="0" dirty="0" err="1">
                <a:solidFill>
                  <a:srgbClr val="FFFFFF"/>
                </a:solidFill>
                <a:effectLst/>
                <a:latin typeface="Bahnschrift Condensed" panose="020B0502040204020203" pitchFamily="34" charset="0"/>
              </a:rPr>
              <a:t>відпустки</a:t>
            </a:r>
            <a:r>
              <a:rPr lang="ru-RU" sz="1600" b="0" i="0" dirty="0">
                <a:solidFill>
                  <a:srgbClr val="FFFFFF"/>
                </a:solidFill>
                <a:effectLst/>
                <a:latin typeface="Bahnschrift Condensed" panose="020B0502040204020203" pitchFamily="34" charset="0"/>
              </a:rPr>
              <a:t>. </a:t>
            </a:r>
            <a:r>
              <a:rPr lang="ru-RU" sz="1600" b="0" i="0" dirty="0" err="1">
                <a:solidFill>
                  <a:srgbClr val="FFFFFF"/>
                </a:solidFill>
                <a:effectLst/>
                <a:latin typeface="Bahnschrift Condensed" panose="020B0502040204020203" pitchFamily="34" charset="0"/>
              </a:rPr>
              <a:t>Нині</a:t>
            </a:r>
            <a:r>
              <a:rPr lang="ru-RU" sz="1600" b="0" i="0" dirty="0">
                <a:solidFill>
                  <a:srgbClr val="FFFFFF"/>
                </a:solidFill>
                <a:effectLst/>
                <a:latin typeface="Bahnschrift Condensed" panose="020B0502040204020203" pitchFamily="34" charset="0"/>
              </a:rPr>
              <a:t> </a:t>
            </a:r>
            <a:r>
              <a:rPr lang="ru-RU" sz="1600" b="0" i="0" dirty="0" err="1">
                <a:solidFill>
                  <a:srgbClr val="FFFFFF"/>
                </a:solidFill>
                <a:effectLst/>
                <a:latin typeface="Bahnschrift Condensed" panose="020B0502040204020203" pitchFamily="34" charset="0"/>
              </a:rPr>
              <a:t>відпустка</a:t>
            </a:r>
            <a:r>
              <a:rPr lang="ru-RU" sz="1600" b="0" i="0" dirty="0">
                <a:solidFill>
                  <a:srgbClr val="FFFFFF"/>
                </a:solidFill>
                <a:effectLst/>
                <a:latin typeface="Bahnschrift Condensed" panose="020B0502040204020203" pitchFamily="34" charset="0"/>
              </a:rPr>
              <a:t> по догляду за </a:t>
            </a:r>
            <a:r>
              <a:rPr lang="ru-RU" sz="1600" b="0" i="0" dirty="0" err="1">
                <a:solidFill>
                  <a:srgbClr val="FFFFFF"/>
                </a:solidFill>
                <a:effectLst/>
                <a:latin typeface="Bahnschrift Condensed" panose="020B0502040204020203" pitchFamily="34" charset="0"/>
              </a:rPr>
              <a:t>дитиною</a:t>
            </a:r>
            <a:r>
              <a:rPr lang="ru-RU" sz="1600" b="0" i="0" dirty="0">
                <a:solidFill>
                  <a:srgbClr val="FFFFFF"/>
                </a:solidFill>
                <a:effectLst/>
                <a:latin typeface="Bahnschrift Condensed" panose="020B0502040204020203" pitchFamily="34" charset="0"/>
              </a:rPr>
              <a:t> </a:t>
            </a:r>
            <a:r>
              <a:rPr lang="ru-RU" sz="1600" b="0" i="0" dirty="0" err="1">
                <a:solidFill>
                  <a:srgbClr val="FFFFFF"/>
                </a:solidFill>
                <a:effectLst/>
                <a:latin typeface="Bahnschrift Condensed" panose="020B0502040204020203" pitchFamily="34" charset="0"/>
              </a:rPr>
              <a:t>триває</a:t>
            </a:r>
            <a:r>
              <a:rPr lang="ru-RU" sz="1600" b="0" i="0" dirty="0">
                <a:solidFill>
                  <a:srgbClr val="FFFFFF"/>
                </a:solidFill>
                <a:effectLst/>
                <a:latin typeface="Bahnschrift Condensed" panose="020B0502040204020203" pitchFamily="34" charset="0"/>
              </a:rPr>
              <a:t> 480 </a:t>
            </a:r>
            <a:r>
              <a:rPr lang="ru-RU" sz="1600" b="0" i="0" dirty="0" err="1">
                <a:solidFill>
                  <a:srgbClr val="FFFFFF"/>
                </a:solidFill>
                <a:effectLst/>
                <a:latin typeface="Bahnschrift Condensed" panose="020B0502040204020203" pitchFamily="34" charset="0"/>
              </a:rPr>
              <a:t>днів</a:t>
            </a:r>
            <a:r>
              <a:rPr lang="ru-RU" sz="1600" b="0" i="0" dirty="0">
                <a:solidFill>
                  <a:srgbClr val="FFFFFF"/>
                </a:solidFill>
                <a:effectLst/>
                <a:latin typeface="Bahnschrift Condensed" panose="020B0502040204020203" pitchFamily="34" charset="0"/>
              </a:rPr>
              <a:t>. Батьки </a:t>
            </a:r>
            <a:r>
              <a:rPr lang="ru-RU" sz="1600" b="0" i="0" dirty="0" err="1">
                <a:solidFill>
                  <a:srgbClr val="FFFFFF"/>
                </a:solidFill>
                <a:effectLst/>
                <a:latin typeface="Bahnschrift Condensed" panose="020B0502040204020203" pitchFamily="34" charset="0"/>
              </a:rPr>
              <a:t>можуть</a:t>
            </a:r>
            <a:r>
              <a:rPr lang="ru-RU" sz="1600" b="0" i="0" dirty="0">
                <a:solidFill>
                  <a:srgbClr val="FFFFFF"/>
                </a:solidFill>
                <a:effectLst/>
                <a:latin typeface="Bahnschrift Condensed" panose="020B0502040204020203" pitchFamily="34" charset="0"/>
              </a:rPr>
              <a:t> </a:t>
            </a:r>
            <a:r>
              <a:rPr lang="ru-RU" sz="1600" b="0" i="0" dirty="0" err="1">
                <a:solidFill>
                  <a:srgbClr val="FFFFFF"/>
                </a:solidFill>
                <a:effectLst/>
                <a:latin typeface="Bahnschrift Condensed" panose="020B0502040204020203" pitchFamily="34" charset="0"/>
              </a:rPr>
              <a:t>розділити</a:t>
            </a:r>
            <a:r>
              <a:rPr lang="ru-RU" sz="1600" b="0" i="0" dirty="0">
                <a:solidFill>
                  <a:srgbClr val="FFFFFF"/>
                </a:solidFill>
                <a:effectLst/>
                <a:latin typeface="Bahnschrift Condensed" panose="020B0502040204020203" pitchFamily="34" charset="0"/>
              </a:rPr>
              <a:t> </a:t>
            </a:r>
            <a:r>
              <a:rPr lang="ru-RU" sz="1600" b="0" i="0" dirty="0" err="1">
                <a:solidFill>
                  <a:srgbClr val="FFFFFF"/>
                </a:solidFill>
                <a:effectLst/>
                <a:latin typeface="Bahnschrift Condensed" panose="020B0502040204020203" pitchFamily="34" charset="0"/>
              </a:rPr>
              <a:t>її</a:t>
            </a:r>
            <a:r>
              <a:rPr lang="ru-RU" sz="1600" b="0" i="0" dirty="0">
                <a:solidFill>
                  <a:srgbClr val="FFFFFF"/>
                </a:solidFill>
                <a:effectLst/>
                <a:latin typeface="Bahnschrift Condensed" panose="020B0502040204020203" pitchFamily="34" charset="0"/>
              </a:rPr>
              <a:t> на </a:t>
            </a:r>
            <a:r>
              <a:rPr lang="ru-RU" sz="1600" b="0" i="0" dirty="0" err="1">
                <a:solidFill>
                  <a:srgbClr val="FFFFFF"/>
                </a:solidFill>
                <a:effectLst/>
                <a:latin typeface="Bahnschrift Condensed" panose="020B0502040204020203" pitchFamily="34" charset="0"/>
              </a:rPr>
              <a:t>свій</a:t>
            </a:r>
            <a:r>
              <a:rPr lang="ru-RU" sz="1600" b="0" i="0" dirty="0">
                <a:solidFill>
                  <a:srgbClr val="FFFFFF"/>
                </a:solidFill>
                <a:effectLst/>
                <a:latin typeface="Bahnschrift Condensed" panose="020B0502040204020203" pitchFamily="34" charset="0"/>
              </a:rPr>
              <a:t> </a:t>
            </a:r>
            <a:r>
              <a:rPr lang="ru-RU" sz="1600" b="0" i="0" dirty="0" err="1">
                <a:solidFill>
                  <a:srgbClr val="FFFFFF"/>
                </a:solidFill>
                <a:effectLst/>
                <a:latin typeface="Bahnschrift Condensed" panose="020B0502040204020203" pitchFamily="34" charset="0"/>
              </a:rPr>
              <a:t>розсуд</a:t>
            </a:r>
            <a:r>
              <a:rPr lang="ru-RU" sz="1600" b="0" i="0" dirty="0">
                <a:solidFill>
                  <a:srgbClr val="FFFFFF"/>
                </a:solidFill>
                <a:effectLst/>
                <a:latin typeface="Bahnschrift Condensed" panose="020B0502040204020203" pitchFamily="34" charset="0"/>
              </a:rPr>
              <a:t>, але </a:t>
            </a:r>
            <a:r>
              <a:rPr lang="ru-RU" sz="1600" b="0" i="0" dirty="0" err="1">
                <a:solidFill>
                  <a:srgbClr val="FFFFFF"/>
                </a:solidFill>
                <a:effectLst/>
                <a:latin typeface="Bahnschrift Condensed" panose="020B0502040204020203" pitchFamily="34" charset="0"/>
              </a:rPr>
              <a:t>щонайменше</a:t>
            </a:r>
            <a:r>
              <a:rPr lang="ru-RU" sz="1600" b="0" i="0" dirty="0">
                <a:solidFill>
                  <a:srgbClr val="FFFFFF"/>
                </a:solidFill>
                <a:effectLst/>
                <a:latin typeface="Bahnschrift Condensed" panose="020B0502040204020203" pitchFamily="34" charset="0"/>
              </a:rPr>
              <a:t> 90 </a:t>
            </a:r>
            <a:r>
              <a:rPr lang="ru-RU" sz="1600" b="0" i="0" dirty="0" err="1">
                <a:solidFill>
                  <a:srgbClr val="FFFFFF"/>
                </a:solidFill>
                <a:effectLst/>
                <a:latin typeface="Bahnschrift Condensed" panose="020B0502040204020203" pitchFamily="34" charset="0"/>
              </a:rPr>
              <a:t>днів</a:t>
            </a:r>
            <a:r>
              <a:rPr lang="ru-RU" sz="1600" b="0" i="0" dirty="0">
                <a:solidFill>
                  <a:srgbClr val="FFFFFF"/>
                </a:solidFill>
                <a:effectLst/>
                <a:latin typeface="Bahnschrift Condensed" panose="020B0502040204020203" pitchFamily="34" charset="0"/>
              </a:rPr>
              <a:t> </a:t>
            </a:r>
            <a:r>
              <a:rPr lang="ru-RU" sz="1600" b="0" i="0" dirty="0" err="1">
                <a:solidFill>
                  <a:srgbClr val="FFFFFF"/>
                </a:solidFill>
                <a:effectLst/>
                <a:latin typeface="Bahnschrift Condensed" panose="020B0502040204020203" pitchFamily="34" charset="0"/>
              </a:rPr>
              <a:t>із</a:t>
            </a:r>
            <a:r>
              <a:rPr lang="ru-RU" sz="1600" b="0" i="0" dirty="0">
                <a:solidFill>
                  <a:srgbClr val="FFFFFF"/>
                </a:solidFill>
                <a:effectLst/>
                <a:latin typeface="Bahnschrift Condensed" panose="020B0502040204020203" pitchFamily="34" charset="0"/>
              </a:rPr>
              <a:t> </a:t>
            </a:r>
            <a:r>
              <a:rPr lang="ru-RU" sz="1600" b="0" i="0" dirty="0" err="1">
                <a:solidFill>
                  <a:srgbClr val="FFFFFF"/>
                </a:solidFill>
                <a:effectLst/>
                <a:latin typeface="Bahnschrift Condensed" panose="020B0502040204020203" pitchFamily="34" charset="0"/>
              </a:rPr>
              <a:t>малюком</a:t>
            </a:r>
            <a:r>
              <a:rPr lang="ru-RU" sz="1600" b="0" i="0" dirty="0">
                <a:solidFill>
                  <a:srgbClr val="FFFFFF"/>
                </a:solidFill>
                <a:effectLst/>
                <a:latin typeface="Bahnschrift Condensed" panose="020B0502040204020203" pitchFamily="34" charset="0"/>
              </a:rPr>
              <a:t> повинен провести </a:t>
            </a:r>
            <a:r>
              <a:rPr lang="ru-RU" sz="1600" b="0" i="0" dirty="0" err="1">
                <a:solidFill>
                  <a:srgbClr val="FFFFFF"/>
                </a:solidFill>
                <a:effectLst/>
                <a:latin typeface="Bahnschrift Condensed" panose="020B0502040204020203" pitchFamily="34" charset="0"/>
              </a:rPr>
              <a:t>кожен</a:t>
            </a:r>
            <a:r>
              <a:rPr lang="ru-RU" sz="1600" b="0" i="0" dirty="0">
                <a:solidFill>
                  <a:srgbClr val="FFFFFF"/>
                </a:solidFill>
                <a:effectLst/>
                <a:latin typeface="Bahnschrift Condensed" panose="020B0502040204020203" pitchFamily="34" charset="0"/>
              </a:rPr>
              <a:t> і </a:t>
            </a:r>
            <a:r>
              <a:rPr lang="ru-RU" sz="1600" b="0" i="0" dirty="0" err="1">
                <a:solidFill>
                  <a:srgbClr val="FFFFFF"/>
                </a:solidFill>
                <a:effectLst/>
                <a:latin typeface="Bahnschrift Condensed" panose="020B0502040204020203" pitchFamily="34" charset="0"/>
              </a:rPr>
              <a:t>кожна</a:t>
            </a:r>
            <a:r>
              <a:rPr lang="ru-RU" sz="1600" b="0" i="0" dirty="0">
                <a:solidFill>
                  <a:srgbClr val="FFFFFF"/>
                </a:solidFill>
                <a:effectLst/>
                <a:latin typeface="Bahnschrift Condensed" panose="020B0502040204020203" pitchFamily="34" charset="0"/>
              </a:rPr>
              <a:t>. </a:t>
            </a:r>
            <a:r>
              <a:rPr lang="ru-RU" sz="1600" b="0" i="0" dirty="0" err="1">
                <a:solidFill>
                  <a:srgbClr val="FFFFFF"/>
                </a:solidFill>
                <a:effectLst/>
                <a:latin typeface="Bahnschrift Condensed" panose="020B0502040204020203" pitchFamily="34" charset="0"/>
              </a:rPr>
              <a:t>Тобто</a:t>
            </a:r>
            <a:r>
              <a:rPr lang="ru-RU" sz="1600" b="0" i="0" dirty="0">
                <a:solidFill>
                  <a:srgbClr val="FFFFFF"/>
                </a:solidFill>
                <a:effectLst/>
                <a:latin typeface="Bahnschrift Condensed" panose="020B0502040204020203" pitchFamily="34" charset="0"/>
              </a:rPr>
              <a:t> на три </a:t>
            </a:r>
            <a:r>
              <a:rPr lang="ru-RU" sz="1600" b="0" i="0" dirty="0" err="1">
                <a:solidFill>
                  <a:srgbClr val="FFFFFF"/>
                </a:solidFill>
                <a:effectLst/>
                <a:latin typeface="Bahnschrift Condensed" panose="020B0502040204020203" pitchFamily="34" charset="0"/>
              </a:rPr>
              <a:t>місяці</a:t>
            </a:r>
            <a:r>
              <a:rPr lang="ru-RU" sz="1600" b="0" i="0" dirty="0">
                <a:solidFill>
                  <a:srgbClr val="FFFFFF"/>
                </a:solidFill>
                <a:effectLst/>
                <a:latin typeface="Bahnschrift Condensed" panose="020B0502040204020203" pitchFamily="34" charset="0"/>
              </a:rPr>
              <a:t> </a:t>
            </a:r>
            <a:r>
              <a:rPr lang="ru-RU" sz="1600" b="0" i="0" dirty="0" err="1">
                <a:solidFill>
                  <a:srgbClr val="FFFFFF"/>
                </a:solidFill>
                <a:effectLst/>
                <a:latin typeface="Bahnschrift Condensed" panose="020B0502040204020203" pitchFamily="34" charset="0"/>
              </a:rPr>
              <a:t>батько</a:t>
            </a:r>
            <a:r>
              <a:rPr lang="ru-RU" sz="1600" b="0" i="0" dirty="0">
                <a:solidFill>
                  <a:srgbClr val="FFFFFF"/>
                </a:solidFill>
                <a:effectLst/>
                <a:latin typeface="Bahnschrift Condensed" panose="020B0502040204020203" pitchFamily="34" charset="0"/>
              </a:rPr>
              <a:t> </a:t>
            </a:r>
            <a:r>
              <a:rPr lang="ru-RU" sz="1600" b="0" i="0" dirty="0" err="1">
                <a:solidFill>
                  <a:srgbClr val="FFFFFF"/>
                </a:solidFill>
                <a:effectLst/>
                <a:latin typeface="Bahnschrift Condensed" panose="020B0502040204020203" pitchFamily="34" charset="0"/>
              </a:rPr>
              <a:t>зобов’язаний</a:t>
            </a:r>
            <a:r>
              <a:rPr lang="ru-RU" sz="1600" b="0" i="0" dirty="0">
                <a:solidFill>
                  <a:srgbClr val="FFFFFF"/>
                </a:solidFill>
                <a:effectLst/>
                <a:latin typeface="Bahnschrift Condensed" panose="020B0502040204020203" pitchFamily="34" charset="0"/>
              </a:rPr>
              <a:t> </a:t>
            </a:r>
            <a:r>
              <a:rPr lang="ru-RU" sz="1600" b="0" i="0" dirty="0" err="1">
                <a:solidFill>
                  <a:srgbClr val="FFFFFF"/>
                </a:solidFill>
                <a:effectLst/>
                <a:latin typeface="Bahnschrift Condensed" panose="020B0502040204020203" pitchFamily="34" charset="0"/>
              </a:rPr>
              <a:t>залишити</a:t>
            </a:r>
            <a:r>
              <a:rPr lang="ru-RU" sz="1600" b="0" i="0" dirty="0">
                <a:solidFill>
                  <a:srgbClr val="FFFFFF"/>
                </a:solidFill>
                <a:effectLst/>
                <a:latin typeface="Bahnschrift Condensed" panose="020B0502040204020203" pitchFamily="34" charset="0"/>
              </a:rPr>
              <a:t> роботу і провести </a:t>
            </a:r>
            <a:r>
              <a:rPr lang="ru-RU" sz="1600" b="0" i="0" dirty="0" err="1">
                <a:solidFill>
                  <a:srgbClr val="FFFFFF"/>
                </a:solidFill>
                <a:effectLst/>
                <a:latin typeface="Bahnschrift Condensed" panose="020B0502040204020203" pitchFamily="34" charset="0"/>
              </a:rPr>
              <a:t>цей</a:t>
            </a:r>
            <a:r>
              <a:rPr lang="ru-RU" sz="1600" b="0" i="0" dirty="0">
                <a:solidFill>
                  <a:srgbClr val="FFFFFF"/>
                </a:solidFill>
                <a:effectLst/>
                <a:latin typeface="Bahnschrift Condensed" panose="020B0502040204020203" pitchFamily="34" charset="0"/>
              </a:rPr>
              <a:t> час </a:t>
            </a:r>
            <a:r>
              <a:rPr lang="ru-RU" sz="1600" b="0" i="0" dirty="0" err="1">
                <a:solidFill>
                  <a:srgbClr val="FFFFFF"/>
                </a:solidFill>
                <a:effectLst/>
                <a:latin typeface="Bahnschrift Condensed" panose="020B0502040204020203" pitchFamily="34" charset="0"/>
              </a:rPr>
              <a:t>зі</a:t>
            </a:r>
            <a:r>
              <a:rPr lang="ru-RU" sz="1600" b="0" i="0" dirty="0">
                <a:solidFill>
                  <a:srgbClr val="FFFFFF"/>
                </a:solidFill>
                <a:effectLst/>
                <a:latin typeface="Bahnschrift Condensed" panose="020B0502040204020203" pitchFamily="34" charset="0"/>
              </a:rPr>
              <a:t> </a:t>
            </a:r>
            <a:r>
              <a:rPr lang="ru-RU" sz="1600" b="0" i="0" dirty="0" err="1">
                <a:solidFill>
                  <a:srgbClr val="FFFFFF"/>
                </a:solidFill>
                <a:effectLst/>
                <a:latin typeface="Bahnschrift Condensed" panose="020B0502040204020203" pitchFamily="34" charset="0"/>
              </a:rPr>
              <a:t>своєю</a:t>
            </a:r>
            <a:r>
              <a:rPr lang="ru-RU" sz="1600" b="0" i="0" dirty="0">
                <a:solidFill>
                  <a:srgbClr val="FFFFFF"/>
                </a:solidFill>
                <a:effectLst/>
                <a:latin typeface="Bahnschrift Condensed" panose="020B0502040204020203" pitchFamily="34" charset="0"/>
              </a:rPr>
              <a:t> </a:t>
            </a:r>
            <a:r>
              <a:rPr lang="ru-RU" sz="1600" b="0" i="0" dirty="0" err="1">
                <a:solidFill>
                  <a:srgbClr val="FFFFFF"/>
                </a:solidFill>
                <a:effectLst/>
                <a:latin typeface="Bahnschrift Condensed" panose="020B0502040204020203" pitchFamily="34" charset="0"/>
              </a:rPr>
              <a:t>дитиною</a:t>
            </a:r>
            <a:r>
              <a:rPr lang="ru-RU" sz="1600" b="0" i="0" dirty="0">
                <a:solidFill>
                  <a:srgbClr val="FFFFFF"/>
                </a:solidFill>
                <a:effectLst/>
                <a:latin typeface="Bahnschrift Condensed" panose="020B0502040204020203" pitchFamily="34" charset="0"/>
              </a:rPr>
              <a:t>. </a:t>
            </a:r>
          </a:p>
          <a:p>
            <a:pPr>
              <a:buFont typeface="Wingdings" panose="05000000000000000000" pitchFamily="2" charset="2"/>
              <a:buChar char="ü"/>
            </a:pPr>
            <a:r>
              <a:rPr lang="ru-RU" sz="1600" b="0" i="0" dirty="0">
                <a:solidFill>
                  <a:srgbClr val="FFFFFF"/>
                </a:solidFill>
                <a:effectLst/>
                <a:latin typeface="Bahnschrift Condensed" panose="020B0502040204020203" pitchFamily="34" charset="0"/>
              </a:rPr>
              <a:t>У </a:t>
            </a:r>
            <a:r>
              <a:rPr lang="ru-RU" sz="1600" b="1" i="0" dirty="0" err="1">
                <a:solidFill>
                  <a:srgbClr val="FFFFFF"/>
                </a:solidFill>
                <a:effectLst/>
                <a:latin typeface="Bahnschrift Condensed" panose="020B0502040204020203" pitchFamily="34" charset="0"/>
              </a:rPr>
              <a:t>Великій</a:t>
            </a:r>
            <a:r>
              <a:rPr lang="ru-RU" sz="1600" b="1" i="0" dirty="0">
                <a:solidFill>
                  <a:srgbClr val="FFFFFF"/>
                </a:solidFill>
                <a:effectLst/>
                <a:latin typeface="Bahnschrift Condensed" panose="020B0502040204020203" pitchFamily="34" charset="0"/>
              </a:rPr>
              <a:t> </a:t>
            </a:r>
            <a:r>
              <a:rPr lang="ru-RU" sz="1600" b="1" i="0" dirty="0" err="1">
                <a:solidFill>
                  <a:srgbClr val="FFFFFF"/>
                </a:solidFill>
                <a:effectLst/>
                <a:latin typeface="Bahnschrift Condensed" panose="020B0502040204020203" pitchFamily="34" charset="0"/>
              </a:rPr>
              <a:t>Британії</a:t>
            </a:r>
            <a:r>
              <a:rPr lang="ru-RU" sz="1600" b="0" i="0" dirty="0">
                <a:solidFill>
                  <a:srgbClr val="FFFFFF"/>
                </a:solidFill>
                <a:effectLst/>
                <a:latin typeface="Bahnschrift Condensed" panose="020B0502040204020203" pitchFamily="34" charset="0"/>
              </a:rPr>
              <a:t> </a:t>
            </a:r>
            <a:r>
              <a:rPr lang="ru-RU" sz="1600" b="0" i="0" dirty="0" err="1">
                <a:solidFill>
                  <a:srgbClr val="FFFFFF"/>
                </a:solidFill>
                <a:effectLst/>
                <a:latin typeface="Bahnschrift Condensed" panose="020B0502040204020203" pitchFamily="34" charset="0"/>
              </a:rPr>
              <a:t>нині</a:t>
            </a:r>
            <a:r>
              <a:rPr lang="ru-RU" sz="1600" b="0" i="0" dirty="0">
                <a:solidFill>
                  <a:srgbClr val="FFFFFF"/>
                </a:solidFill>
                <a:effectLst/>
                <a:latin typeface="Bahnschrift Condensed" panose="020B0502040204020203" pitchFamily="34" charset="0"/>
              </a:rPr>
              <a:t> </a:t>
            </a:r>
            <a:r>
              <a:rPr lang="ru-RU" sz="1600" b="0" i="0" dirty="0" err="1">
                <a:solidFill>
                  <a:srgbClr val="FFFFFF"/>
                </a:solidFill>
                <a:effectLst/>
                <a:latin typeface="Bahnschrift Condensed" panose="020B0502040204020203" pitchFamily="34" charset="0"/>
              </a:rPr>
              <a:t>формується</a:t>
            </a:r>
            <a:r>
              <a:rPr lang="ru-RU" sz="1600" b="0" i="0" dirty="0">
                <a:solidFill>
                  <a:srgbClr val="FFFFFF"/>
                </a:solidFill>
                <a:effectLst/>
                <a:latin typeface="Bahnschrift Condensed" panose="020B0502040204020203" pitchFamily="34" charset="0"/>
              </a:rPr>
              <a:t> </a:t>
            </a:r>
            <a:r>
              <a:rPr lang="ru-RU" sz="1600" b="0" i="0" dirty="0" err="1">
                <a:solidFill>
                  <a:srgbClr val="FFFFFF"/>
                </a:solidFill>
                <a:effectLst/>
                <a:latin typeface="Bahnschrift Condensed" panose="020B0502040204020203" pitchFamily="34" charset="0"/>
              </a:rPr>
              <a:t>потужний</a:t>
            </a:r>
            <a:r>
              <a:rPr lang="ru-RU" sz="1600" b="0" i="0" dirty="0">
                <a:solidFill>
                  <a:srgbClr val="FFFFFF"/>
                </a:solidFill>
                <a:effectLst/>
                <a:latin typeface="Bahnschrift Condensed" panose="020B0502040204020203" pitchFamily="34" charset="0"/>
              </a:rPr>
              <a:t> рух </a:t>
            </a:r>
            <a:r>
              <a:rPr lang="ru-RU" sz="1600" b="0" i="0" dirty="0" err="1">
                <a:solidFill>
                  <a:srgbClr val="FFFFFF"/>
                </a:solidFill>
                <a:effectLst/>
                <a:latin typeface="Bahnschrift Condensed" panose="020B0502040204020203" pitchFamily="34" charset="0"/>
              </a:rPr>
              <a:t>із</a:t>
            </a:r>
            <a:r>
              <a:rPr lang="ru-RU" sz="1600" b="0" i="0" dirty="0">
                <a:solidFill>
                  <a:srgbClr val="FFFFFF"/>
                </a:solidFill>
                <a:effectLst/>
                <a:latin typeface="Bahnschrift Condensed" panose="020B0502040204020203" pitchFamily="34" charset="0"/>
              </a:rPr>
              <a:t> </a:t>
            </a:r>
            <a:r>
              <a:rPr lang="ru-RU" sz="1600" b="0" i="0" dirty="0" err="1">
                <a:solidFill>
                  <a:srgbClr val="FFFFFF"/>
                </a:solidFill>
                <a:effectLst/>
                <a:latin typeface="Bahnschrift Condensed" panose="020B0502040204020203" pitchFamily="34" charset="0"/>
              </a:rPr>
              <a:t>залучення</a:t>
            </a:r>
            <a:r>
              <a:rPr lang="ru-RU" sz="1600" b="0" i="0" dirty="0">
                <a:solidFill>
                  <a:srgbClr val="FFFFFF"/>
                </a:solidFill>
                <a:effectLst/>
                <a:latin typeface="Bahnschrift Condensed" panose="020B0502040204020203" pitchFamily="34" charset="0"/>
              </a:rPr>
              <a:t> </a:t>
            </a:r>
            <a:r>
              <a:rPr lang="ru-RU" sz="1600" b="0" i="0" dirty="0" err="1">
                <a:solidFill>
                  <a:srgbClr val="FFFFFF"/>
                </a:solidFill>
                <a:effectLst/>
                <a:latin typeface="Bahnschrift Condensed" panose="020B0502040204020203" pitchFamily="34" charset="0"/>
              </a:rPr>
              <a:t>жінок</a:t>
            </a:r>
            <a:r>
              <a:rPr lang="ru-RU" sz="1600" b="0" i="0" dirty="0">
                <a:solidFill>
                  <a:srgbClr val="FFFFFF"/>
                </a:solidFill>
                <a:effectLst/>
                <a:latin typeface="Bahnschrift Condensed" panose="020B0502040204020203" pitchFamily="34" charset="0"/>
              </a:rPr>
              <a:t> до </a:t>
            </a:r>
            <a:r>
              <a:rPr lang="ru-RU" sz="1600" b="0" i="0" dirty="0" err="1">
                <a:solidFill>
                  <a:srgbClr val="FFFFFF"/>
                </a:solidFill>
                <a:effectLst/>
                <a:latin typeface="Bahnschrift Condensed" panose="020B0502040204020203" pitchFamily="34" charset="0"/>
              </a:rPr>
              <a:t>високотехнологічних</a:t>
            </a:r>
            <a:r>
              <a:rPr lang="ru-RU" sz="1600" b="0" i="0" dirty="0">
                <a:solidFill>
                  <a:srgbClr val="FFFFFF"/>
                </a:solidFill>
                <a:effectLst/>
                <a:latin typeface="Bahnschrift Condensed" panose="020B0502040204020203" pitchFamily="34" charset="0"/>
              </a:rPr>
              <a:t> </a:t>
            </a:r>
            <a:r>
              <a:rPr lang="ru-RU" sz="1600" b="0" i="0" dirty="0" err="1">
                <a:solidFill>
                  <a:srgbClr val="FFFFFF"/>
                </a:solidFill>
                <a:effectLst/>
                <a:latin typeface="Bahnschrift Condensed" panose="020B0502040204020203" pitchFamily="34" charset="0"/>
              </a:rPr>
              <a:t>секторів</a:t>
            </a:r>
            <a:r>
              <a:rPr lang="ru-RU" sz="1600" b="0" i="0" dirty="0">
                <a:solidFill>
                  <a:srgbClr val="FFFFFF"/>
                </a:solidFill>
                <a:effectLst/>
                <a:latin typeface="Bahnschrift Condensed" panose="020B0502040204020203" pitchFamily="34" charset="0"/>
              </a:rPr>
              <a:t> та </a:t>
            </a:r>
            <a:r>
              <a:rPr lang="ru-RU" sz="1600" b="0" i="0" dirty="0" err="1">
                <a:solidFill>
                  <a:srgbClr val="FFFFFF"/>
                </a:solidFill>
                <a:effectLst/>
                <a:latin typeface="Bahnschrift Condensed" panose="020B0502040204020203" pitchFamily="34" charset="0"/>
              </a:rPr>
              <a:t>інших</a:t>
            </a:r>
            <a:r>
              <a:rPr lang="ru-RU" sz="1600" b="0" i="0" dirty="0">
                <a:solidFill>
                  <a:srgbClr val="FFFFFF"/>
                </a:solidFill>
                <a:effectLst/>
                <a:latin typeface="Bahnschrift Condensed" panose="020B0502040204020203" pitchFamily="34" charset="0"/>
              </a:rPr>
              <a:t> </a:t>
            </a:r>
            <a:r>
              <a:rPr lang="ru-RU" sz="1600" b="0" i="0" dirty="0" err="1">
                <a:solidFill>
                  <a:srgbClr val="FFFFFF"/>
                </a:solidFill>
                <a:effectLst/>
                <a:latin typeface="Bahnschrift Condensed" panose="020B0502040204020203" pitchFamily="34" charset="0"/>
              </a:rPr>
              <a:t>професій</a:t>
            </a:r>
            <a:r>
              <a:rPr lang="ru-RU" sz="1600" b="0" i="0" dirty="0">
                <a:solidFill>
                  <a:srgbClr val="FFFFFF"/>
                </a:solidFill>
                <a:effectLst/>
                <a:latin typeface="Bahnschrift Condensed" panose="020B0502040204020203" pitchFamily="34" charset="0"/>
              </a:rPr>
              <a:t>, </a:t>
            </a:r>
            <a:r>
              <a:rPr lang="ru-RU" sz="1600" b="0" i="0" dirty="0" err="1">
                <a:solidFill>
                  <a:srgbClr val="FFFFFF"/>
                </a:solidFill>
                <a:effectLst/>
                <a:latin typeface="Bahnschrift Condensed" panose="020B0502040204020203" pitchFamily="34" charset="0"/>
              </a:rPr>
              <a:t>які</a:t>
            </a:r>
            <a:r>
              <a:rPr lang="ru-RU" sz="1600" b="0" i="0" dirty="0">
                <a:solidFill>
                  <a:srgbClr val="FFFFFF"/>
                </a:solidFill>
                <a:effectLst/>
                <a:latin typeface="Bahnschrift Condensed" panose="020B0502040204020203" pitchFamily="34" charset="0"/>
              </a:rPr>
              <a:t> </a:t>
            </a:r>
            <a:r>
              <a:rPr lang="ru-RU" sz="1600" b="0" i="0" dirty="0" err="1">
                <a:solidFill>
                  <a:srgbClr val="FFFFFF"/>
                </a:solidFill>
                <a:effectLst/>
                <a:latin typeface="Bahnschrift Condensed" panose="020B0502040204020203" pitchFamily="34" charset="0"/>
              </a:rPr>
              <a:t>традиційно</a:t>
            </a:r>
            <a:r>
              <a:rPr lang="ru-RU" sz="1600" b="0" i="0" dirty="0">
                <a:solidFill>
                  <a:srgbClr val="FFFFFF"/>
                </a:solidFill>
                <a:effectLst/>
                <a:latin typeface="Bahnschrift Condensed" panose="020B0502040204020203" pitchFamily="34" charset="0"/>
              </a:rPr>
              <a:t> </a:t>
            </a:r>
            <a:r>
              <a:rPr lang="ru-RU" sz="1600" b="0" i="0" dirty="0" err="1">
                <a:solidFill>
                  <a:srgbClr val="FFFFFF"/>
                </a:solidFill>
                <a:effectLst/>
                <a:latin typeface="Bahnschrift Condensed" panose="020B0502040204020203" pitchFamily="34" charset="0"/>
              </a:rPr>
              <a:t>вважалися</a:t>
            </a:r>
            <a:r>
              <a:rPr lang="ru-RU" sz="1600" b="0" i="0" dirty="0">
                <a:solidFill>
                  <a:srgbClr val="FFFFFF"/>
                </a:solidFill>
                <a:effectLst/>
                <a:latin typeface="Bahnschrift Condensed" panose="020B0502040204020203" pitchFamily="34" charset="0"/>
              </a:rPr>
              <a:t> </a:t>
            </a:r>
            <a:r>
              <a:rPr lang="ru-RU" sz="1600" b="0" i="0" dirty="0" err="1">
                <a:solidFill>
                  <a:srgbClr val="FFFFFF"/>
                </a:solidFill>
                <a:effectLst/>
                <a:latin typeface="Bahnschrift Condensed" panose="020B0502040204020203" pitchFamily="34" charset="0"/>
              </a:rPr>
              <a:t>чоловічими</a:t>
            </a:r>
            <a:r>
              <a:rPr lang="ru-RU" sz="1600" b="0" i="0" dirty="0">
                <a:solidFill>
                  <a:srgbClr val="FFFFFF"/>
                </a:solidFill>
                <a:effectLst/>
                <a:latin typeface="Bahnschrift Condensed" panose="020B0502040204020203" pitchFamily="34" charset="0"/>
              </a:rPr>
              <a:t>. </a:t>
            </a:r>
            <a:r>
              <a:rPr lang="ru-RU" sz="1600" b="0" i="0" dirty="0" err="1">
                <a:solidFill>
                  <a:srgbClr val="FFFFFF"/>
                </a:solidFill>
                <a:effectLst/>
                <a:latin typeface="Bahnschrift Condensed" panose="020B0502040204020203" pitchFamily="34" charset="0"/>
              </a:rPr>
              <a:t>Водночас</a:t>
            </a:r>
            <a:r>
              <a:rPr lang="ru-RU" sz="1600" b="0" i="0" dirty="0">
                <a:solidFill>
                  <a:srgbClr val="FFFFFF"/>
                </a:solidFill>
                <a:effectLst/>
                <a:latin typeface="Bahnschrift Condensed" panose="020B0502040204020203" pitchFamily="34" charset="0"/>
              </a:rPr>
              <a:t> </a:t>
            </a:r>
            <a:r>
              <a:rPr lang="ru-RU" sz="1600" b="0" i="0" dirty="0" err="1">
                <a:solidFill>
                  <a:srgbClr val="FFFFFF"/>
                </a:solidFill>
                <a:effectLst/>
                <a:latin typeface="Bahnschrift Condensed" panose="020B0502040204020203" pitchFamily="34" charset="0"/>
              </a:rPr>
              <a:t>переоцінюється</a:t>
            </a:r>
            <a:r>
              <a:rPr lang="ru-RU" sz="1600" b="0" i="0" dirty="0">
                <a:solidFill>
                  <a:srgbClr val="FFFFFF"/>
                </a:solidFill>
                <a:effectLst/>
                <a:latin typeface="Bahnschrift Condensed" panose="020B0502040204020203" pitchFamily="34" charset="0"/>
              </a:rPr>
              <a:t> і </a:t>
            </a:r>
            <a:r>
              <a:rPr lang="ru-RU" sz="1600" b="0" i="0" dirty="0" err="1">
                <a:solidFill>
                  <a:srgbClr val="FFFFFF"/>
                </a:solidFill>
                <a:effectLst/>
                <a:latin typeface="Bahnschrift Condensed" panose="020B0502040204020203" pitchFamily="34" charset="0"/>
              </a:rPr>
              <a:t>внесок</a:t>
            </a:r>
            <a:r>
              <a:rPr lang="ru-RU" sz="1600" b="0" i="0" dirty="0">
                <a:solidFill>
                  <a:srgbClr val="FFFFFF"/>
                </a:solidFill>
                <a:effectLst/>
                <a:latin typeface="Bahnschrift Condensed" panose="020B0502040204020203" pitchFamily="34" charset="0"/>
              </a:rPr>
              <a:t> в </a:t>
            </a:r>
            <a:r>
              <a:rPr lang="ru-RU" sz="1600" b="0" i="0" dirty="0" err="1">
                <a:solidFill>
                  <a:srgbClr val="FFFFFF"/>
                </a:solidFill>
                <a:effectLst/>
                <a:latin typeface="Bahnschrift Condensed" panose="020B0502040204020203" pitchFamily="34" charset="0"/>
              </a:rPr>
              <a:t>економіку</a:t>
            </a:r>
            <a:r>
              <a:rPr lang="ru-RU" sz="1600" b="0" i="0" dirty="0">
                <a:solidFill>
                  <a:srgbClr val="FFFFFF"/>
                </a:solidFill>
                <a:effectLst/>
                <a:latin typeface="Bahnschrift Condensed" panose="020B0502040204020203" pitchFamily="34" charset="0"/>
              </a:rPr>
              <a:t> </a:t>
            </a:r>
            <a:r>
              <a:rPr lang="ru-RU" sz="1600" b="0" i="0" dirty="0" err="1">
                <a:solidFill>
                  <a:srgbClr val="FFFFFF"/>
                </a:solidFill>
                <a:effectLst/>
                <a:latin typeface="Bahnschrift Condensed" panose="020B0502040204020203" pitchFamily="34" charset="0"/>
              </a:rPr>
              <a:t>жінок</a:t>
            </a:r>
            <a:r>
              <a:rPr lang="ru-RU" sz="1600" b="0" i="0" dirty="0">
                <a:solidFill>
                  <a:srgbClr val="FFFFFF"/>
                </a:solidFill>
                <a:effectLst/>
                <a:latin typeface="Bahnschrift Condensed" panose="020B0502040204020203" pitchFamily="34" charset="0"/>
              </a:rPr>
              <a:t>, </a:t>
            </a:r>
            <a:r>
              <a:rPr lang="ru-RU" sz="1600" b="0" i="0" dirty="0" err="1">
                <a:solidFill>
                  <a:srgbClr val="FFFFFF"/>
                </a:solidFill>
                <a:effectLst/>
                <a:latin typeface="Bahnschrift Condensed" panose="020B0502040204020203" pitchFamily="34" charset="0"/>
              </a:rPr>
              <a:t>яких</a:t>
            </a:r>
            <a:r>
              <a:rPr lang="ru-RU" sz="1600" b="0" i="0" dirty="0">
                <a:solidFill>
                  <a:srgbClr val="FFFFFF"/>
                </a:solidFill>
                <a:effectLst/>
                <a:latin typeface="Bahnschrift Condensed" panose="020B0502040204020203" pitchFamily="34" charset="0"/>
              </a:rPr>
              <a:t> </a:t>
            </a:r>
            <a:r>
              <a:rPr lang="ru-RU" sz="1600" b="0" i="0" dirty="0" err="1">
                <a:solidFill>
                  <a:srgbClr val="FFFFFF"/>
                </a:solidFill>
                <a:effectLst/>
                <a:latin typeface="Bahnschrift Condensed" panose="020B0502040204020203" pitchFamily="34" charset="0"/>
              </a:rPr>
              <a:t>прийнято</a:t>
            </a:r>
            <a:r>
              <a:rPr lang="ru-RU" sz="1600" b="0" i="0" dirty="0">
                <a:solidFill>
                  <a:srgbClr val="FFFFFF"/>
                </a:solidFill>
                <a:effectLst/>
                <a:latin typeface="Bahnschrift Condensed" panose="020B0502040204020203" pitchFamily="34" charset="0"/>
              </a:rPr>
              <a:t> </a:t>
            </a:r>
            <a:r>
              <a:rPr lang="ru-RU" sz="1600" b="0" i="0" dirty="0" err="1">
                <a:solidFill>
                  <a:srgbClr val="FFFFFF"/>
                </a:solidFill>
                <a:effectLst/>
                <a:latin typeface="Bahnschrift Condensed" panose="020B0502040204020203" pitchFamily="34" charset="0"/>
              </a:rPr>
              <a:t>називати</a:t>
            </a:r>
            <a:r>
              <a:rPr lang="ru-RU" sz="1600" b="0" i="0" dirty="0">
                <a:solidFill>
                  <a:srgbClr val="FFFFFF"/>
                </a:solidFill>
                <a:effectLst/>
                <a:latin typeface="Bahnschrift Condensed" panose="020B0502040204020203" pitchFamily="34" charset="0"/>
              </a:rPr>
              <a:t> </a:t>
            </a:r>
            <a:r>
              <a:rPr lang="ru-RU" sz="1600" b="0" i="0" dirty="0" err="1">
                <a:solidFill>
                  <a:srgbClr val="FFFFFF"/>
                </a:solidFill>
                <a:effectLst/>
                <a:latin typeface="Bahnschrift Condensed" panose="020B0502040204020203" pitchFamily="34" charset="0"/>
              </a:rPr>
              <a:t>домогосподарками</a:t>
            </a:r>
            <a:r>
              <a:rPr lang="ru-RU" sz="1600" b="0" i="0" dirty="0">
                <a:solidFill>
                  <a:srgbClr val="FFFFFF"/>
                </a:solidFill>
                <a:effectLst/>
                <a:latin typeface="Bahnschrift Condensed" panose="020B0502040204020203" pitchFamily="34" charset="0"/>
              </a:rPr>
              <a:t>: вони </a:t>
            </a:r>
            <a:r>
              <a:rPr lang="ru-RU" sz="1600" b="0" i="0" dirty="0" err="1">
                <a:solidFill>
                  <a:srgbClr val="FFFFFF"/>
                </a:solidFill>
                <a:effectLst/>
                <a:latin typeface="Bahnschrift Condensed" panose="020B0502040204020203" pitchFamily="34" charset="0"/>
              </a:rPr>
              <a:t>також</a:t>
            </a:r>
            <a:r>
              <a:rPr lang="ru-RU" sz="1600" b="0" i="0" dirty="0">
                <a:solidFill>
                  <a:srgbClr val="FFFFFF"/>
                </a:solidFill>
                <a:effectLst/>
                <a:latin typeface="Bahnschrift Condensed" panose="020B0502040204020203" pitchFamily="34" charset="0"/>
              </a:rPr>
              <a:t> </a:t>
            </a:r>
            <a:r>
              <a:rPr lang="ru-RU" sz="1600" b="0" i="0" dirty="0" err="1">
                <a:solidFill>
                  <a:srgbClr val="FFFFFF"/>
                </a:solidFill>
                <a:effectLst/>
                <a:latin typeface="Bahnschrift Condensed" panose="020B0502040204020203" pitchFamily="34" charset="0"/>
              </a:rPr>
              <a:t>створюють</a:t>
            </a:r>
            <a:r>
              <a:rPr lang="ru-RU" sz="1600" b="0" i="0" dirty="0">
                <a:solidFill>
                  <a:srgbClr val="FFFFFF"/>
                </a:solidFill>
                <a:effectLst/>
                <a:latin typeface="Bahnschrift Condensed" panose="020B0502040204020203" pitchFamily="34" charset="0"/>
              </a:rPr>
              <a:t> </a:t>
            </a:r>
            <a:r>
              <a:rPr lang="ru-RU" sz="1600" b="0" i="0" dirty="0" err="1">
                <a:solidFill>
                  <a:srgbClr val="FFFFFF"/>
                </a:solidFill>
                <a:effectLst/>
                <a:latin typeface="Bahnschrift Condensed" panose="020B0502040204020203" pitchFamily="34" charset="0"/>
              </a:rPr>
              <a:t>продукти</a:t>
            </a:r>
            <a:r>
              <a:rPr lang="ru-RU" sz="1600" b="0" i="0" dirty="0">
                <a:solidFill>
                  <a:srgbClr val="FFFFFF"/>
                </a:solidFill>
                <a:effectLst/>
                <a:latin typeface="Bahnschrift Condensed" panose="020B0502040204020203" pitchFamily="34" charset="0"/>
              </a:rPr>
              <a:t> і </a:t>
            </a:r>
            <a:r>
              <a:rPr lang="ru-RU" sz="1600" b="0" i="0" dirty="0" err="1">
                <a:solidFill>
                  <a:srgbClr val="FFFFFF"/>
                </a:solidFill>
                <a:effectLst/>
                <a:latin typeface="Bahnschrift Condensed" panose="020B0502040204020203" pitchFamily="34" charset="0"/>
              </a:rPr>
              <a:t>цінності</a:t>
            </a:r>
            <a:r>
              <a:rPr lang="ru-RU" sz="1600" b="0" i="0" dirty="0">
                <a:solidFill>
                  <a:srgbClr val="FFFFFF"/>
                </a:solidFill>
                <a:effectLst/>
                <a:latin typeface="Bahnschrift Condensed" panose="020B0502040204020203" pitchFamily="34" charset="0"/>
              </a:rPr>
              <a:t>, вони є </a:t>
            </a:r>
            <a:r>
              <a:rPr lang="ru-RU" sz="1600" b="0" i="0" dirty="0" err="1">
                <a:solidFill>
                  <a:srgbClr val="FFFFFF"/>
                </a:solidFill>
                <a:effectLst/>
                <a:latin typeface="Bahnschrift Condensed" panose="020B0502040204020203" pitchFamily="34" charset="0"/>
              </a:rPr>
              <a:t>споживачами</a:t>
            </a:r>
            <a:r>
              <a:rPr lang="ru-RU" sz="1600" b="0" i="0" dirty="0">
                <a:solidFill>
                  <a:srgbClr val="FFFFFF"/>
                </a:solidFill>
                <a:effectLst/>
                <a:latin typeface="Bahnschrift Condensed" panose="020B0502040204020203" pitchFamily="34" charset="0"/>
              </a:rPr>
              <a:t> </a:t>
            </a:r>
            <a:r>
              <a:rPr lang="ru-RU" sz="1600" b="0" i="0" dirty="0" err="1">
                <a:solidFill>
                  <a:srgbClr val="FFFFFF"/>
                </a:solidFill>
                <a:effectLst/>
                <a:latin typeface="Bahnschrift Condensed" panose="020B0502040204020203" pitchFamily="34" charset="0"/>
              </a:rPr>
              <a:t>товарів</a:t>
            </a:r>
            <a:r>
              <a:rPr lang="ru-RU" sz="1600" b="0" i="0" dirty="0">
                <a:solidFill>
                  <a:srgbClr val="FFFFFF"/>
                </a:solidFill>
                <a:effectLst/>
                <a:latin typeface="Bahnschrift Condensed" panose="020B0502040204020203" pitchFamily="34" charset="0"/>
              </a:rPr>
              <a:t> і </a:t>
            </a:r>
            <a:r>
              <a:rPr lang="ru-RU" sz="1600" b="0" i="0" dirty="0" err="1">
                <a:solidFill>
                  <a:srgbClr val="FFFFFF"/>
                </a:solidFill>
                <a:effectLst/>
                <a:latin typeface="Bahnschrift Condensed" panose="020B0502040204020203" pitchFamily="34" charset="0"/>
              </a:rPr>
              <a:t>послуг</a:t>
            </a:r>
            <a:r>
              <a:rPr lang="ru-RU" sz="1600" b="0" i="0" dirty="0">
                <a:solidFill>
                  <a:srgbClr val="FFFFFF"/>
                </a:solidFill>
                <a:effectLst/>
                <a:latin typeface="Bahnschrift Condensed" panose="020B0502040204020203" pitchFamily="34" charset="0"/>
              </a:rPr>
              <a:t>, </a:t>
            </a:r>
            <a:r>
              <a:rPr lang="ru-RU" sz="1600" b="0" i="0" dirty="0" err="1">
                <a:solidFill>
                  <a:srgbClr val="FFFFFF"/>
                </a:solidFill>
                <a:effectLst/>
                <a:latin typeface="Bahnschrift Condensed" panose="020B0502040204020203" pitchFamily="34" charset="0"/>
              </a:rPr>
              <a:t>учасницями</a:t>
            </a:r>
            <a:r>
              <a:rPr lang="ru-RU" sz="1600" b="0" i="0" dirty="0">
                <a:solidFill>
                  <a:srgbClr val="FFFFFF"/>
                </a:solidFill>
                <a:effectLst/>
                <a:latin typeface="Bahnschrift Condensed" panose="020B0502040204020203" pitchFamily="34" charset="0"/>
              </a:rPr>
              <a:t> </a:t>
            </a:r>
            <a:r>
              <a:rPr lang="ru-RU" sz="1600" b="0" i="0" dirty="0" err="1">
                <a:solidFill>
                  <a:srgbClr val="FFFFFF"/>
                </a:solidFill>
                <a:effectLst/>
                <a:latin typeface="Bahnschrift Condensed" panose="020B0502040204020203" pitchFamily="34" charset="0"/>
              </a:rPr>
              <a:t>фінансової</a:t>
            </a:r>
            <a:r>
              <a:rPr lang="ru-RU" sz="1600" b="0" i="0" dirty="0">
                <a:solidFill>
                  <a:srgbClr val="FFFFFF"/>
                </a:solidFill>
                <a:effectLst/>
                <a:latin typeface="Bahnschrift Condensed" panose="020B0502040204020203" pitchFamily="34" charset="0"/>
              </a:rPr>
              <a:t> </a:t>
            </a:r>
            <a:r>
              <a:rPr lang="ru-RU" sz="1600" b="0" i="0" dirty="0" err="1">
                <a:solidFill>
                  <a:srgbClr val="FFFFFF"/>
                </a:solidFill>
                <a:effectLst/>
                <a:latin typeface="Bahnschrift Condensed" panose="020B0502040204020203" pitchFamily="34" charset="0"/>
              </a:rPr>
              <a:t>екосистеми</a:t>
            </a:r>
            <a:r>
              <a:rPr lang="ru-RU" sz="1600" b="0" i="0" dirty="0">
                <a:solidFill>
                  <a:srgbClr val="FFFFFF"/>
                </a:solidFill>
                <a:effectLst/>
                <a:latin typeface="Bahnschrift Condensed" panose="020B0502040204020203" pitchFamily="34" charset="0"/>
              </a:rPr>
              <a:t>.</a:t>
            </a:r>
          </a:p>
          <a:p>
            <a:pPr>
              <a:buFont typeface="Wingdings" panose="05000000000000000000" pitchFamily="2" charset="2"/>
              <a:buChar char="ü"/>
            </a:pPr>
            <a:r>
              <a:rPr lang="ru-RU" sz="1600" b="0" i="0" dirty="0">
                <a:solidFill>
                  <a:srgbClr val="FFFFFF"/>
                </a:solidFill>
                <a:effectLst/>
                <a:latin typeface="Bahnschrift Condensed" panose="020B0502040204020203" pitchFamily="34" charset="0"/>
              </a:rPr>
              <a:t>У </a:t>
            </a:r>
            <a:r>
              <a:rPr lang="ru-RU" sz="1600" b="1" i="0" dirty="0" err="1">
                <a:solidFill>
                  <a:srgbClr val="FFFFFF"/>
                </a:solidFill>
                <a:effectLst/>
                <a:latin typeface="Bahnschrift Condensed" panose="020B0502040204020203" pitchFamily="34" charset="0"/>
              </a:rPr>
              <a:t>Канаді</a:t>
            </a:r>
            <a:r>
              <a:rPr lang="ru-RU" sz="1600" b="0" i="0" dirty="0">
                <a:solidFill>
                  <a:srgbClr val="FFFFFF"/>
                </a:solidFill>
                <a:effectLst/>
                <a:latin typeface="Bahnschrift Condensed" panose="020B0502040204020203" pitchFamily="34" charset="0"/>
              </a:rPr>
              <a:t>, перш </a:t>
            </a:r>
            <a:r>
              <a:rPr lang="ru-RU" sz="1600" b="0" i="0" dirty="0" err="1">
                <a:solidFill>
                  <a:srgbClr val="FFFFFF"/>
                </a:solidFill>
                <a:effectLst/>
                <a:latin typeface="Bahnschrift Condensed" panose="020B0502040204020203" pitchFamily="34" charset="0"/>
              </a:rPr>
              <a:t>ніж</a:t>
            </a:r>
            <a:r>
              <a:rPr lang="ru-RU" sz="1600" b="0" i="0" dirty="0">
                <a:solidFill>
                  <a:srgbClr val="FFFFFF"/>
                </a:solidFill>
                <a:effectLst/>
                <a:latin typeface="Bahnschrift Condensed" panose="020B0502040204020203" pitchFamily="34" charset="0"/>
              </a:rPr>
              <a:t> </a:t>
            </a:r>
            <a:r>
              <a:rPr lang="ru-RU" sz="1600" b="0" i="0" dirty="0" err="1">
                <a:solidFill>
                  <a:srgbClr val="FFFFFF"/>
                </a:solidFill>
                <a:effectLst/>
                <a:latin typeface="Bahnschrift Condensed" panose="020B0502040204020203" pitchFamily="34" charset="0"/>
              </a:rPr>
              <a:t>ухвалити</a:t>
            </a:r>
            <a:r>
              <a:rPr lang="ru-RU" sz="1600" b="0" i="0" dirty="0">
                <a:solidFill>
                  <a:srgbClr val="FFFFFF"/>
                </a:solidFill>
                <a:effectLst/>
                <a:latin typeface="Bahnschrift Condensed" panose="020B0502040204020203" pitchFamily="34" charset="0"/>
              </a:rPr>
              <a:t> будь-яке </a:t>
            </a:r>
            <a:r>
              <a:rPr lang="ru-RU" sz="1600" b="0" i="0" dirty="0" err="1">
                <a:solidFill>
                  <a:srgbClr val="FFFFFF"/>
                </a:solidFill>
                <a:effectLst/>
                <a:latin typeface="Bahnschrift Condensed" panose="020B0502040204020203" pitchFamily="34" charset="0"/>
              </a:rPr>
              <a:t>рішення</a:t>
            </a:r>
            <a:r>
              <a:rPr lang="ru-RU" sz="1600" b="0" i="0" dirty="0">
                <a:solidFill>
                  <a:srgbClr val="FFFFFF"/>
                </a:solidFill>
                <a:effectLst/>
                <a:latin typeface="Bahnschrift Condensed" panose="020B0502040204020203" pitchFamily="34" charset="0"/>
              </a:rPr>
              <a:t> з </a:t>
            </a:r>
            <a:r>
              <a:rPr lang="ru-RU" sz="1600" b="0" i="0" dirty="0" err="1">
                <a:solidFill>
                  <a:srgbClr val="FFFFFF"/>
                </a:solidFill>
                <a:effectLst/>
                <a:latin typeface="Bahnschrift Condensed" panose="020B0502040204020203" pitchFamily="34" charset="0"/>
              </a:rPr>
              <a:t>економічними</a:t>
            </a:r>
            <a:r>
              <a:rPr lang="ru-RU" sz="1600" b="0" i="0" dirty="0">
                <a:solidFill>
                  <a:srgbClr val="FFFFFF"/>
                </a:solidFill>
                <a:effectLst/>
                <a:latin typeface="Bahnschrift Condensed" panose="020B0502040204020203" pitchFamily="34" charset="0"/>
              </a:rPr>
              <a:t> </a:t>
            </a:r>
            <a:r>
              <a:rPr lang="ru-RU" sz="1600" b="0" i="0" dirty="0" err="1">
                <a:solidFill>
                  <a:srgbClr val="FFFFFF"/>
                </a:solidFill>
                <a:effectLst/>
                <a:latin typeface="Bahnschrift Condensed" panose="020B0502040204020203" pitchFamily="34" charset="0"/>
              </a:rPr>
              <a:t>наслідками</a:t>
            </a:r>
            <a:r>
              <a:rPr lang="ru-RU" sz="1600" b="0" i="0" dirty="0">
                <a:solidFill>
                  <a:srgbClr val="FFFFFF"/>
                </a:solidFill>
                <a:effectLst/>
                <a:latin typeface="Bahnschrift Condensed" panose="020B0502040204020203" pitchFamily="34" charset="0"/>
              </a:rPr>
              <a:t>, </a:t>
            </a:r>
            <a:r>
              <a:rPr lang="ru-RU" sz="1600" b="0" i="0" dirty="0" err="1">
                <a:solidFill>
                  <a:srgbClr val="FFFFFF"/>
                </a:solidFill>
                <a:effectLst/>
                <a:latin typeface="Bahnschrift Condensed" panose="020B0502040204020203" pitchFamily="34" charset="0"/>
              </a:rPr>
              <a:t>застосовується</a:t>
            </a:r>
            <a:r>
              <a:rPr lang="ru-RU" sz="1600" b="0" i="0" dirty="0">
                <a:solidFill>
                  <a:srgbClr val="FFFFFF"/>
                </a:solidFill>
                <a:effectLst/>
                <a:latin typeface="Bahnschrift Condensed" panose="020B0502040204020203" pitchFamily="34" charset="0"/>
              </a:rPr>
              <a:t> методика </a:t>
            </a:r>
            <a:r>
              <a:rPr lang="ru-RU" sz="1600" b="0" i="0" dirty="0" err="1">
                <a:solidFill>
                  <a:srgbClr val="FFFFFF"/>
                </a:solidFill>
                <a:effectLst/>
                <a:latin typeface="Bahnschrift Condensed" panose="020B0502040204020203" pitchFamily="34" charset="0"/>
              </a:rPr>
              <a:t>дослідження</a:t>
            </a:r>
            <a:r>
              <a:rPr lang="ru-RU" sz="1600" b="0" i="0" dirty="0">
                <a:solidFill>
                  <a:srgbClr val="FFFFFF"/>
                </a:solidFill>
                <a:effectLst/>
                <a:latin typeface="Bahnschrift Condensed" panose="020B0502040204020203" pitchFamily="34" charset="0"/>
              </a:rPr>
              <a:t> «</a:t>
            </a:r>
            <a:r>
              <a:rPr lang="ru-RU" sz="1600" b="0" i="0" dirty="0" err="1">
                <a:solidFill>
                  <a:srgbClr val="FFFFFF"/>
                </a:solidFill>
                <a:effectLst/>
                <a:latin typeface="Bahnschrift Condensed" panose="020B0502040204020203" pitchFamily="34" charset="0"/>
              </a:rPr>
              <a:t>ґендерний</a:t>
            </a:r>
            <a:r>
              <a:rPr lang="ru-RU" sz="1600" b="0" i="0" dirty="0">
                <a:solidFill>
                  <a:srgbClr val="FFFFFF"/>
                </a:solidFill>
                <a:effectLst/>
                <a:latin typeface="Bahnschrift Condensed" panose="020B0502040204020203" pitchFamily="34" charset="0"/>
              </a:rPr>
              <a:t> </a:t>
            </a:r>
            <a:r>
              <a:rPr lang="ru-RU" sz="1600" b="0" i="0" dirty="0" err="1">
                <a:solidFill>
                  <a:srgbClr val="FFFFFF"/>
                </a:solidFill>
                <a:effectLst/>
                <a:latin typeface="Bahnschrift Condensed" panose="020B0502040204020203" pitchFamily="34" charset="0"/>
              </a:rPr>
              <a:t>аналіз</a:t>
            </a:r>
            <a:r>
              <a:rPr lang="ru-RU" sz="1600" b="0" i="0" dirty="0">
                <a:solidFill>
                  <a:srgbClr val="FFFFFF"/>
                </a:solidFill>
                <a:effectLst/>
                <a:latin typeface="Bahnschrift Condensed" panose="020B0502040204020203" pitchFamily="34" charset="0"/>
              </a:rPr>
              <a:t> плюс». </a:t>
            </a:r>
            <a:r>
              <a:rPr lang="ru-RU" sz="1600" b="0" i="0" dirty="0" err="1">
                <a:solidFill>
                  <a:srgbClr val="FFFFFF"/>
                </a:solidFill>
                <a:effectLst/>
                <a:latin typeface="Bahnschrift Condensed" panose="020B0502040204020203" pitchFamily="34" charset="0"/>
              </a:rPr>
              <a:t>Аналізуються</a:t>
            </a:r>
            <a:r>
              <a:rPr lang="ru-RU" sz="1600" b="0" i="0" dirty="0">
                <a:solidFill>
                  <a:srgbClr val="FFFFFF"/>
                </a:solidFill>
                <a:effectLst/>
                <a:latin typeface="Bahnschrift Condensed" panose="020B0502040204020203" pitchFamily="34" charset="0"/>
              </a:rPr>
              <a:t> </a:t>
            </a:r>
            <a:r>
              <a:rPr lang="ru-RU" sz="1600" b="0" i="0" dirty="0" err="1">
                <a:solidFill>
                  <a:srgbClr val="FFFFFF"/>
                </a:solidFill>
                <a:effectLst/>
                <a:latin typeface="Bahnschrift Condensed" panose="020B0502040204020203" pitchFamily="34" charset="0"/>
              </a:rPr>
              <a:t>інтереси</a:t>
            </a:r>
            <a:r>
              <a:rPr lang="ru-RU" sz="1600" b="0" i="0" dirty="0">
                <a:solidFill>
                  <a:srgbClr val="FFFFFF"/>
                </a:solidFill>
                <a:effectLst/>
                <a:latin typeface="Bahnschrift Condensed" panose="020B0502040204020203" pitchFamily="34" charset="0"/>
              </a:rPr>
              <a:t> </a:t>
            </a:r>
            <a:r>
              <a:rPr lang="ru-RU" sz="1600" b="0" i="0" dirty="0" err="1">
                <a:solidFill>
                  <a:srgbClr val="FFFFFF"/>
                </a:solidFill>
                <a:effectLst/>
                <a:latin typeface="Bahnschrift Condensed" panose="020B0502040204020203" pitchFamily="34" charset="0"/>
              </a:rPr>
              <a:t>різних</a:t>
            </a:r>
            <a:r>
              <a:rPr lang="ru-RU" sz="1600" b="0" i="0" dirty="0">
                <a:solidFill>
                  <a:srgbClr val="FFFFFF"/>
                </a:solidFill>
                <a:effectLst/>
                <a:latin typeface="Bahnschrift Condensed" panose="020B0502040204020203" pitchFamily="34" charset="0"/>
              </a:rPr>
              <a:t> </a:t>
            </a:r>
            <a:r>
              <a:rPr lang="ru-RU" sz="1600" b="0" i="0" dirty="0" err="1">
                <a:solidFill>
                  <a:srgbClr val="FFFFFF"/>
                </a:solidFill>
                <a:effectLst/>
                <a:latin typeface="Bahnschrift Condensed" panose="020B0502040204020203" pitchFamily="34" charset="0"/>
              </a:rPr>
              <a:t>груп</a:t>
            </a:r>
            <a:r>
              <a:rPr lang="ru-RU" sz="1600" b="0" i="0" dirty="0">
                <a:solidFill>
                  <a:srgbClr val="FFFFFF"/>
                </a:solidFill>
                <a:effectLst/>
                <a:latin typeface="Bahnschrift Condensed" panose="020B0502040204020203" pitchFamily="34" charset="0"/>
              </a:rPr>
              <a:t>, як на них </a:t>
            </a:r>
            <a:r>
              <a:rPr lang="ru-RU" sz="1600" b="0" i="0" dirty="0" err="1">
                <a:solidFill>
                  <a:srgbClr val="FFFFFF"/>
                </a:solidFill>
                <a:effectLst/>
                <a:latin typeface="Bahnschrift Condensed" panose="020B0502040204020203" pitchFamily="34" charset="0"/>
              </a:rPr>
              <a:t>впливає</a:t>
            </a:r>
            <a:r>
              <a:rPr lang="ru-RU" sz="1600" b="0" i="0" dirty="0">
                <a:solidFill>
                  <a:srgbClr val="FFFFFF"/>
                </a:solidFill>
                <a:effectLst/>
                <a:latin typeface="Bahnschrift Condensed" panose="020B0502040204020203" pitchFamily="34" charset="0"/>
              </a:rPr>
              <a:t> </a:t>
            </a:r>
            <a:r>
              <a:rPr lang="ru-RU" sz="1600" b="0" i="0" dirty="0" err="1">
                <a:solidFill>
                  <a:srgbClr val="FFFFFF"/>
                </a:solidFill>
                <a:effectLst/>
                <a:latin typeface="Bahnschrift Condensed" panose="020B0502040204020203" pitchFamily="34" charset="0"/>
              </a:rPr>
              <a:t>певна</a:t>
            </a:r>
            <a:r>
              <a:rPr lang="ru-RU" sz="1600" b="0" i="0" dirty="0">
                <a:solidFill>
                  <a:srgbClr val="FFFFFF"/>
                </a:solidFill>
                <a:effectLst/>
                <a:latin typeface="Bahnschrift Condensed" panose="020B0502040204020203" pitchFamily="34" charset="0"/>
              </a:rPr>
              <a:t> проблема, </a:t>
            </a:r>
            <a:r>
              <a:rPr lang="ru-RU" sz="1600" b="0" i="0" dirty="0" err="1">
                <a:solidFill>
                  <a:srgbClr val="FFFFFF"/>
                </a:solidFill>
                <a:effectLst/>
                <a:latin typeface="Bahnschrift Condensed" panose="020B0502040204020203" pitchFamily="34" charset="0"/>
              </a:rPr>
              <a:t>чи</a:t>
            </a:r>
            <a:r>
              <a:rPr lang="ru-RU" sz="1600" b="0" i="0" dirty="0">
                <a:solidFill>
                  <a:srgbClr val="FFFFFF"/>
                </a:solidFill>
                <a:effectLst/>
                <a:latin typeface="Bahnschrift Condensed" panose="020B0502040204020203" pitchFamily="34" charset="0"/>
              </a:rPr>
              <a:t> у </a:t>
            </a:r>
            <a:r>
              <a:rPr lang="ru-RU" sz="1600" b="0" i="0" dirty="0" err="1">
                <a:solidFill>
                  <a:srgbClr val="FFFFFF"/>
                </a:solidFill>
                <a:effectLst/>
                <a:latin typeface="Bahnschrift Condensed" panose="020B0502040204020203" pitchFamily="34" charset="0"/>
              </a:rPr>
              <a:t>всіх</a:t>
            </a:r>
            <a:r>
              <a:rPr lang="ru-RU" sz="1600" b="0" i="0" dirty="0">
                <a:solidFill>
                  <a:srgbClr val="FFFFFF"/>
                </a:solidFill>
                <a:effectLst/>
                <a:latin typeface="Bahnschrift Condensed" panose="020B0502040204020203" pitchFamily="34" charset="0"/>
              </a:rPr>
              <a:t> </a:t>
            </a:r>
            <a:r>
              <a:rPr lang="ru-RU" sz="1600" b="0" i="0" dirty="0" err="1">
                <a:solidFill>
                  <a:srgbClr val="FFFFFF"/>
                </a:solidFill>
                <a:effectLst/>
                <a:latin typeface="Bahnschrift Condensed" panose="020B0502040204020203" pitchFamily="34" charset="0"/>
              </a:rPr>
              <a:t>груп</a:t>
            </a:r>
            <a:r>
              <a:rPr lang="ru-RU" sz="1600" b="0" i="0" dirty="0">
                <a:solidFill>
                  <a:srgbClr val="FFFFFF"/>
                </a:solidFill>
                <a:effectLst/>
                <a:latin typeface="Bahnschrift Condensed" panose="020B0502040204020203" pitchFamily="34" charset="0"/>
              </a:rPr>
              <a:t> є доступ до </a:t>
            </a:r>
            <a:r>
              <a:rPr lang="ru-RU" sz="1600" b="0" i="0" dirty="0" err="1">
                <a:solidFill>
                  <a:srgbClr val="FFFFFF"/>
                </a:solidFill>
                <a:effectLst/>
                <a:latin typeface="Bahnschrift Condensed" panose="020B0502040204020203" pitchFamily="34" charset="0"/>
              </a:rPr>
              <a:t>необхідних</a:t>
            </a:r>
            <a:r>
              <a:rPr lang="ru-RU" sz="1600" b="0" i="0" dirty="0">
                <a:solidFill>
                  <a:srgbClr val="FFFFFF"/>
                </a:solidFill>
                <a:effectLst/>
                <a:latin typeface="Bahnschrift Condensed" panose="020B0502040204020203" pitchFamily="34" charset="0"/>
              </a:rPr>
              <a:t> </a:t>
            </a:r>
            <a:r>
              <a:rPr lang="ru-RU" sz="1600" b="0" i="0" dirty="0" err="1">
                <a:solidFill>
                  <a:srgbClr val="FFFFFF"/>
                </a:solidFill>
                <a:effectLst/>
                <a:latin typeface="Bahnschrift Condensed" panose="020B0502040204020203" pitchFamily="34" charset="0"/>
              </a:rPr>
              <a:t>послуг</a:t>
            </a:r>
            <a:r>
              <a:rPr lang="ru-RU" sz="1600" b="0" i="0" dirty="0">
                <a:solidFill>
                  <a:srgbClr val="FFFFFF"/>
                </a:solidFill>
                <a:effectLst/>
                <a:latin typeface="Bahnschrift Condensed" panose="020B0502040204020203" pitchFamily="34" charset="0"/>
              </a:rPr>
              <a:t> та </a:t>
            </a:r>
            <a:r>
              <a:rPr lang="ru-RU" sz="1600" b="0" i="0" dirty="0" err="1">
                <a:solidFill>
                  <a:srgbClr val="FFFFFF"/>
                </a:solidFill>
                <a:effectLst/>
                <a:latin typeface="Bahnschrift Condensed" panose="020B0502040204020203" pitchFamily="34" charset="0"/>
              </a:rPr>
              <a:t>ресурсів</a:t>
            </a:r>
            <a:r>
              <a:rPr lang="ru-RU" sz="1600" b="0" i="0" dirty="0">
                <a:solidFill>
                  <a:srgbClr val="FFFFFF"/>
                </a:solidFill>
                <a:effectLst/>
                <a:latin typeface="Bahnschrift Condensed" panose="020B0502040204020203" pitchFamily="34" charset="0"/>
              </a:rPr>
              <a:t>. </a:t>
            </a:r>
          </a:p>
          <a:p>
            <a:pPr marL="0" indent="0">
              <a:buNone/>
            </a:pPr>
            <a:endParaRPr lang="ru-RU" sz="1400" dirty="0">
              <a:solidFill>
                <a:srgbClr val="FFFFFF"/>
              </a:solidFill>
            </a:endParaRPr>
          </a:p>
        </p:txBody>
      </p:sp>
    </p:spTree>
    <p:extLst>
      <p:ext uri="{BB962C8B-B14F-4D97-AF65-F5344CB8AC3E}">
        <p14:creationId xmlns:p14="http://schemas.microsoft.com/office/powerpoint/2010/main" val="41918665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Чотири основних принципи Стамбульської конвенції Ради Європи про  запобігання та протидію насильству cтосовно жінок та домашньому насильству  | Євроінтеграційний портал">
            <a:extLst>
              <a:ext uri="{FF2B5EF4-FFF2-40B4-BE49-F238E27FC236}">
                <a16:creationId xmlns:a16="http://schemas.microsoft.com/office/drawing/2014/main" id="{EBA17CDE-9991-4A17-82C6-9CACF0E627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22" r="2145" b="4535"/>
          <a:stretch/>
        </p:blipFill>
        <p:spPr bwMode="auto">
          <a:xfrm>
            <a:off x="0" y="1026367"/>
            <a:ext cx="6027928" cy="49918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C59315A-ACBF-4593-B990-078F47AB5A97}"/>
              </a:ext>
            </a:extLst>
          </p:cNvPr>
          <p:cNvPicPr>
            <a:picLocks noChangeAspect="1"/>
          </p:cNvPicPr>
          <p:nvPr/>
        </p:nvPicPr>
        <p:blipFill rotWithShape="1">
          <a:blip r:embed="rId3"/>
          <a:srcRect l="32832" t="18232" r="34949" b="16462"/>
          <a:stretch/>
        </p:blipFill>
        <p:spPr>
          <a:xfrm>
            <a:off x="6164072" y="0"/>
            <a:ext cx="5875176" cy="6698539"/>
          </a:xfrm>
          <a:prstGeom prst="rect">
            <a:avLst/>
          </a:prstGeom>
        </p:spPr>
      </p:pic>
    </p:spTree>
    <p:extLst>
      <p:ext uri="{BB962C8B-B14F-4D97-AF65-F5344CB8AC3E}">
        <p14:creationId xmlns:p14="http://schemas.microsoft.com/office/powerpoint/2010/main" val="30424011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Мешканка Харківської області заплатить штраф за домашнє насильство над  чоловіком">
            <a:extLst>
              <a:ext uri="{FF2B5EF4-FFF2-40B4-BE49-F238E27FC236}">
                <a16:creationId xmlns:a16="http://schemas.microsoft.com/office/drawing/2014/main" id="{F322B941-0ED3-45F8-9BA6-9C002F9225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168" r="-2" b="-2"/>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0621F5-7E91-4A5B-A117-188310F19E68}"/>
              </a:ext>
            </a:extLst>
          </p:cNvPr>
          <p:cNvPicPr>
            <a:picLocks noChangeAspect="1"/>
          </p:cNvPicPr>
          <p:nvPr/>
        </p:nvPicPr>
        <p:blipFill rotWithShape="1">
          <a:blip r:embed="rId3"/>
          <a:srcRect t="24299" r="38236" b="45634"/>
          <a:stretch/>
        </p:blipFill>
        <p:spPr>
          <a:xfrm>
            <a:off x="1876694" y="3555027"/>
            <a:ext cx="10315306" cy="2921698"/>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73" name="Freeform: Shape 72">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Freeform: Shape 74">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1296066C-91A6-4BF2-A7AB-D4BC188F0830}"/>
              </a:ext>
            </a:extLst>
          </p:cNvPr>
          <p:cNvSpPr>
            <a:spLocks noGrp="1"/>
          </p:cNvSpPr>
          <p:nvPr>
            <p:ph type="title"/>
          </p:nvPr>
        </p:nvSpPr>
        <p:spPr>
          <a:xfrm>
            <a:off x="440876" y="600731"/>
            <a:ext cx="4832802" cy="1721845"/>
          </a:xfrm>
        </p:spPr>
        <p:txBody>
          <a:bodyPr>
            <a:normAutofit fontScale="90000"/>
          </a:bodyPr>
          <a:lstStyle/>
          <a:p>
            <a:r>
              <a:rPr lang="ru-RU" sz="3100" b="0" i="0" dirty="0">
                <a:solidFill>
                  <a:srgbClr val="C00000"/>
                </a:solidFill>
                <a:effectLst/>
                <a:latin typeface="Bahnschrift Condensed" panose="020B0502040204020203" pitchFamily="34" charset="0"/>
              </a:rPr>
              <a:t>65% </a:t>
            </a:r>
            <a:r>
              <a:rPr lang="ru-RU" sz="3100" b="0" i="0" dirty="0" err="1">
                <a:solidFill>
                  <a:srgbClr val="C00000"/>
                </a:solidFill>
                <a:effectLst/>
                <a:latin typeface="Bahnschrift Condensed" panose="020B0502040204020203" pitchFamily="34" charset="0"/>
              </a:rPr>
              <a:t>українських</a:t>
            </a:r>
            <a:r>
              <a:rPr lang="ru-RU" sz="3100" b="0" i="0" dirty="0">
                <a:solidFill>
                  <a:srgbClr val="C00000"/>
                </a:solidFill>
                <a:effectLst/>
                <a:latin typeface="Bahnschrift Condensed" panose="020B0502040204020203" pitchFamily="34" charset="0"/>
              </a:rPr>
              <a:t> </a:t>
            </a:r>
            <a:r>
              <a:rPr lang="ru-RU" sz="3100" b="0" i="0" dirty="0" err="1">
                <a:solidFill>
                  <a:srgbClr val="C00000"/>
                </a:solidFill>
                <a:effectLst/>
                <a:latin typeface="Bahnschrift Condensed" panose="020B0502040204020203" pitchFamily="34" charset="0"/>
              </a:rPr>
              <a:t>чоловіків</a:t>
            </a:r>
            <a:r>
              <a:rPr lang="ru-RU" sz="3100" b="0" i="0" dirty="0">
                <a:solidFill>
                  <a:srgbClr val="C00000"/>
                </a:solidFill>
                <a:effectLst/>
                <a:latin typeface="Bahnschrift Condensed" panose="020B0502040204020203" pitchFamily="34" charset="0"/>
              </a:rPr>
              <a:t> у </a:t>
            </a:r>
            <a:r>
              <a:rPr lang="ru-RU" sz="3100" b="0" i="0" dirty="0" err="1">
                <a:solidFill>
                  <a:srgbClr val="C00000"/>
                </a:solidFill>
                <a:effectLst/>
                <a:latin typeface="Bahnschrift Condensed" panose="020B0502040204020203" pitchFamily="34" charset="0"/>
              </a:rPr>
              <a:t>дитинстві</a:t>
            </a:r>
            <a:r>
              <a:rPr lang="ru-RU" sz="3100" b="0" i="0" dirty="0">
                <a:solidFill>
                  <a:srgbClr val="C00000"/>
                </a:solidFill>
                <a:effectLst/>
                <a:latin typeface="Bahnschrift Condensed" panose="020B0502040204020203" pitchFamily="34" charset="0"/>
              </a:rPr>
              <a:t> </a:t>
            </a:r>
            <a:r>
              <a:rPr lang="ru-RU" sz="3100" b="0" i="0" dirty="0" err="1">
                <a:solidFill>
                  <a:srgbClr val="C00000"/>
                </a:solidFill>
                <a:effectLst/>
                <a:latin typeface="Bahnschrift Condensed" panose="020B0502040204020203" pitchFamily="34" charset="0"/>
              </a:rPr>
              <a:t>були</a:t>
            </a:r>
            <a:r>
              <a:rPr lang="ru-RU" sz="3100" b="0" i="0" dirty="0">
                <a:solidFill>
                  <a:srgbClr val="C00000"/>
                </a:solidFill>
                <a:effectLst/>
                <a:latin typeface="Bahnschrift Condensed" panose="020B0502040204020203" pitchFamily="34" charset="0"/>
              </a:rPr>
              <a:t> жертвами </a:t>
            </a:r>
            <a:r>
              <a:rPr lang="ru-RU" sz="3100" b="0" i="0" dirty="0" err="1">
                <a:solidFill>
                  <a:srgbClr val="C00000"/>
                </a:solidFill>
                <a:effectLst/>
                <a:latin typeface="Bahnschrift Condensed" panose="020B0502040204020203" pitchFamily="34" charset="0"/>
              </a:rPr>
              <a:t>домашнього</a:t>
            </a:r>
            <a:r>
              <a:rPr lang="ru-RU" sz="3100" b="0" i="0" dirty="0">
                <a:solidFill>
                  <a:srgbClr val="C00000"/>
                </a:solidFill>
                <a:effectLst/>
                <a:latin typeface="Bahnschrift Condensed" panose="020B0502040204020203" pitchFamily="34" charset="0"/>
              </a:rPr>
              <a:t> </a:t>
            </a:r>
            <a:r>
              <a:rPr lang="ru-RU" sz="3100" b="0" i="0" dirty="0" err="1">
                <a:solidFill>
                  <a:srgbClr val="C00000"/>
                </a:solidFill>
                <a:effectLst/>
                <a:latin typeface="Bahnschrift Condensed" panose="020B0502040204020203" pitchFamily="34" charset="0"/>
              </a:rPr>
              <a:t>насильства</a:t>
            </a:r>
            <a:r>
              <a:rPr lang="ru-RU" sz="3100" b="0" i="0" dirty="0">
                <a:solidFill>
                  <a:srgbClr val="C00000"/>
                </a:solidFill>
                <a:effectLst/>
                <a:latin typeface="Bahnschrift Condensed" panose="020B0502040204020203" pitchFamily="34" charset="0"/>
              </a:rPr>
              <a:t> – </a:t>
            </a:r>
            <a:r>
              <a:rPr lang="ru-RU" sz="3100" b="0" i="0" dirty="0" err="1">
                <a:solidFill>
                  <a:srgbClr val="C00000"/>
                </a:solidFill>
                <a:effectLst/>
                <a:latin typeface="Bahnschrift Condensed" panose="020B0502040204020203" pitchFamily="34" charset="0"/>
              </a:rPr>
              <a:t>соцопитування</a:t>
            </a:r>
            <a:r>
              <a:rPr lang="ru-RU" sz="3100" b="0" i="0" dirty="0">
                <a:solidFill>
                  <a:srgbClr val="C00000"/>
                </a:solidFill>
                <a:effectLst/>
                <a:latin typeface="Bahnschrift Condensed" panose="020B0502040204020203" pitchFamily="34" charset="0"/>
              </a:rPr>
              <a:t> </a:t>
            </a:r>
            <a:r>
              <a:rPr lang="de-DE" sz="3100" b="0" i="0" dirty="0">
                <a:solidFill>
                  <a:srgbClr val="C00000"/>
                </a:solidFill>
                <a:effectLst/>
                <a:latin typeface="Bahnschrift Condensed" panose="020B0502040204020203" pitchFamily="34" charset="0"/>
              </a:rPr>
              <a:t>Amnesty International</a:t>
            </a:r>
            <a:br>
              <a:rPr lang="de-DE" sz="2100" b="0" i="0" dirty="0">
                <a:effectLst/>
                <a:latin typeface="Skolar-Light-Cyrillic"/>
              </a:rPr>
            </a:br>
            <a:endParaRPr lang="ru-RU" sz="2100" dirty="0"/>
          </a:p>
        </p:txBody>
      </p:sp>
      <p:sp>
        <p:nvSpPr>
          <p:cNvPr id="77" name="Rectangle 76">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79" name="Rectangle 78">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A12004FC-468C-4A1C-8C9C-26F43BAA9B0A}"/>
              </a:ext>
            </a:extLst>
          </p:cNvPr>
          <p:cNvSpPr>
            <a:spLocks noGrp="1"/>
          </p:cNvSpPr>
          <p:nvPr>
            <p:ph idx="1"/>
          </p:nvPr>
        </p:nvSpPr>
        <p:spPr>
          <a:xfrm>
            <a:off x="440876" y="3364992"/>
            <a:ext cx="5400840" cy="3664351"/>
          </a:xfrm>
        </p:spPr>
        <p:txBody>
          <a:bodyPr>
            <a:normAutofit/>
          </a:bodyPr>
          <a:lstStyle/>
          <a:p>
            <a:r>
              <a:rPr lang="ru-RU" sz="3600" dirty="0" err="1">
                <a:effectLst/>
                <a:latin typeface="Bahnschrift Condensed" panose="020B0502040204020203" pitchFamily="34" charset="0"/>
              </a:rPr>
              <a:t>Фізичне</a:t>
            </a:r>
            <a:r>
              <a:rPr lang="ru-RU" sz="3600" dirty="0">
                <a:effectLst/>
                <a:latin typeface="Bahnschrift Condensed" panose="020B0502040204020203" pitchFamily="34" charset="0"/>
              </a:rPr>
              <a:t> </a:t>
            </a:r>
            <a:r>
              <a:rPr lang="ru-RU" sz="3600" dirty="0" err="1">
                <a:effectLst/>
                <a:latin typeface="Bahnschrift Condensed" panose="020B0502040204020203" pitchFamily="34" charset="0"/>
              </a:rPr>
              <a:t>насильство</a:t>
            </a:r>
            <a:r>
              <a:rPr lang="ru-RU" sz="3600" dirty="0">
                <a:effectLst/>
                <a:latin typeface="Bahnschrift Condensed" panose="020B0502040204020203" pitchFamily="34" charset="0"/>
              </a:rPr>
              <a:t> на </a:t>
            </a:r>
            <a:r>
              <a:rPr lang="ru-RU" sz="3600" dirty="0" err="1">
                <a:effectLst/>
                <a:latin typeface="Bahnschrift Condensed" panose="020B0502040204020203" pitchFamily="34" charset="0"/>
              </a:rPr>
              <a:t>вулиці</a:t>
            </a:r>
            <a:endParaRPr lang="ru-RU" sz="3600" dirty="0">
              <a:latin typeface="Bahnschrift Condensed" panose="020B0502040204020203" pitchFamily="34" charset="0"/>
            </a:endParaRPr>
          </a:p>
          <a:p>
            <a:r>
              <a:rPr lang="ru-RU" sz="3600" dirty="0" err="1">
                <a:effectLst/>
                <a:latin typeface="Bahnschrift Condensed" panose="020B0502040204020203" pitchFamily="34" charset="0"/>
              </a:rPr>
              <a:t>Булінг</a:t>
            </a:r>
            <a:r>
              <a:rPr lang="ru-RU" sz="3600" dirty="0">
                <a:effectLst/>
                <a:latin typeface="Bahnschrift Condensed" panose="020B0502040204020203" pitchFamily="34" charset="0"/>
              </a:rPr>
              <a:t> у </a:t>
            </a:r>
            <a:r>
              <a:rPr lang="ru-RU" sz="3600" dirty="0" err="1">
                <a:effectLst/>
                <a:latin typeface="Bahnschrift Condensed" panose="020B0502040204020203" pitchFamily="34" charset="0"/>
              </a:rPr>
              <a:t>школі</a:t>
            </a:r>
            <a:endParaRPr lang="ru-RU" sz="3600" dirty="0">
              <a:effectLst/>
              <a:latin typeface="Bahnschrift Condensed" panose="020B0502040204020203" pitchFamily="34" charset="0"/>
            </a:endParaRPr>
          </a:p>
          <a:p>
            <a:r>
              <a:rPr lang="ru-RU" sz="3600" dirty="0" err="1">
                <a:effectLst/>
                <a:latin typeface="Bahnschrift Condensed" panose="020B0502040204020203" pitchFamily="34" charset="0"/>
              </a:rPr>
              <a:t>Домашнє</a:t>
            </a:r>
            <a:r>
              <a:rPr lang="ru-RU" sz="3600" dirty="0">
                <a:effectLst/>
                <a:latin typeface="Bahnschrift Condensed" panose="020B0502040204020203" pitchFamily="34" charset="0"/>
              </a:rPr>
              <a:t> </a:t>
            </a:r>
            <a:r>
              <a:rPr lang="ru-RU" sz="3600" dirty="0" err="1">
                <a:effectLst/>
                <a:latin typeface="Bahnschrift Condensed" panose="020B0502040204020203" pitchFamily="34" charset="0"/>
              </a:rPr>
              <a:t>насильство</a:t>
            </a:r>
            <a:endParaRPr lang="ru-RU" sz="3600" dirty="0">
              <a:latin typeface="Bahnschrift Condensed" panose="020B0502040204020203" pitchFamily="34" charset="0"/>
            </a:endParaRPr>
          </a:p>
        </p:txBody>
      </p:sp>
    </p:spTree>
    <p:extLst>
      <p:ext uri="{BB962C8B-B14F-4D97-AF65-F5344CB8AC3E}">
        <p14:creationId xmlns:p14="http://schemas.microsoft.com/office/powerpoint/2010/main" val="42113695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1176A-0295-4B7E-948B-EF881171168D}"/>
              </a:ext>
            </a:extLst>
          </p:cNvPr>
          <p:cNvSpPr>
            <a:spLocks noGrp="1"/>
          </p:cNvSpPr>
          <p:nvPr>
            <p:ph type="title"/>
          </p:nvPr>
        </p:nvSpPr>
        <p:spPr>
          <a:xfrm>
            <a:off x="4353757" y="0"/>
            <a:ext cx="10515600" cy="1325563"/>
          </a:xfrm>
        </p:spPr>
        <p:txBody>
          <a:bodyPr>
            <a:normAutofit/>
          </a:bodyPr>
          <a:lstStyle/>
          <a:p>
            <a:r>
              <a:rPr lang="uk-UA" sz="3600" dirty="0">
                <a:latin typeface="Bahnschrift Condensed" panose="020B0502040204020203" pitchFamily="34" charset="0"/>
              </a:rPr>
              <a:t>КІБЕРНАСИЛЬСТВО</a:t>
            </a:r>
            <a:endParaRPr lang="ru-RU" sz="3600" dirty="0">
              <a:latin typeface="Bahnschrift Condensed" panose="020B0502040204020203" pitchFamily="34" charset="0"/>
            </a:endParaRPr>
          </a:p>
        </p:txBody>
      </p:sp>
      <p:sp>
        <p:nvSpPr>
          <p:cNvPr id="3" name="Content Placeholder 2">
            <a:extLst>
              <a:ext uri="{FF2B5EF4-FFF2-40B4-BE49-F238E27FC236}">
                <a16:creationId xmlns:a16="http://schemas.microsoft.com/office/drawing/2014/main" id="{470A2523-BED2-4A5A-9410-1090E2962069}"/>
              </a:ext>
            </a:extLst>
          </p:cNvPr>
          <p:cNvSpPr>
            <a:spLocks noGrp="1"/>
          </p:cNvSpPr>
          <p:nvPr>
            <p:ph idx="1"/>
          </p:nvPr>
        </p:nvSpPr>
        <p:spPr>
          <a:xfrm>
            <a:off x="838200" y="1042564"/>
            <a:ext cx="10515600" cy="1965140"/>
          </a:xfrm>
        </p:spPr>
        <p:txBody>
          <a:bodyPr>
            <a:normAutofit/>
          </a:bodyPr>
          <a:lstStyle/>
          <a:p>
            <a:pPr marL="0" indent="0" algn="ctr">
              <a:buNone/>
            </a:pPr>
            <a:r>
              <a:rPr lang="ru-RU" sz="2000" strike="noStrike" dirty="0" err="1">
                <a:solidFill>
                  <a:srgbClr val="0563C1"/>
                </a:solidFill>
                <a:effectLst/>
                <a:latin typeface="Bahnschrift Condensed" panose="020B0502040204020203" pitchFamily="34" charset="0"/>
                <a:hlinkClick r:id="rId2">
                  <a:extLst>
                    <a:ext uri="{A12FA001-AC4F-418D-AE19-62706E023703}">
                      <ahyp:hlinkClr xmlns:ahyp="http://schemas.microsoft.com/office/drawing/2018/hyperlinkcolor" val="tx"/>
                    </a:ext>
                  </a:extLst>
                </a:hlinkClick>
              </a:rPr>
              <a:t>Кібернасильство</a:t>
            </a:r>
            <a:r>
              <a:rPr lang="ru-RU" sz="2000" strike="noStrike" dirty="0">
                <a:solidFill>
                  <a:schemeClr val="tx1">
                    <a:lumMod val="95000"/>
                    <a:lumOff val="5000"/>
                  </a:schemeClr>
                </a:solidFill>
                <a:effectLst/>
                <a:latin typeface="Bahnschrift Condensed" panose="020B0502040204020203" pitchFamily="34" charset="0"/>
                <a:hlinkClick r:id="rId2">
                  <a:extLst>
                    <a:ext uri="{A12FA001-AC4F-418D-AE19-62706E023703}">
                      <ahyp:hlinkClr xmlns:ahyp="http://schemas.microsoft.com/office/drawing/2018/hyperlinkcolor" val="tx"/>
                    </a:ext>
                  </a:extLst>
                </a:hlinkClick>
              </a:rPr>
              <a:t> </a:t>
            </a:r>
            <a:r>
              <a:rPr lang="ru-RU" sz="2000" dirty="0">
                <a:solidFill>
                  <a:schemeClr val="tx1">
                    <a:lumMod val="95000"/>
                    <a:lumOff val="5000"/>
                  </a:schemeClr>
                </a:solidFill>
                <a:effectLst/>
                <a:latin typeface="Bahnschrift Condensed" panose="020B0502040204020203" pitchFamily="34" charset="0"/>
              </a:rPr>
              <a:t>– </a:t>
            </a:r>
            <a:r>
              <a:rPr lang="ru-RU" sz="2000" dirty="0" err="1">
                <a:solidFill>
                  <a:schemeClr val="tx1">
                    <a:lumMod val="95000"/>
                    <a:lumOff val="5000"/>
                  </a:schemeClr>
                </a:solidFill>
                <a:effectLst/>
                <a:latin typeface="Bahnschrift Condensed" panose="020B0502040204020203" pitchFamily="34" charset="0"/>
              </a:rPr>
              <a:t>це</a:t>
            </a:r>
            <a:r>
              <a:rPr lang="ru-RU" sz="2000" dirty="0">
                <a:solidFill>
                  <a:schemeClr val="tx1">
                    <a:lumMod val="95000"/>
                    <a:lumOff val="5000"/>
                  </a:schemeClr>
                </a:solidFill>
                <a:effectLst/>
                <a:latin typeface="Bahnschrift Condensed" panose="020B0502040204020203" pitchFamily="34" charset="0"/>
              </a:rPr>
              <a:t> </a:t>
            </a:r>
            <a:r>
              <a:rPr lang="ru-RU" sz="2000" dirty="0" err="1">
                <a:solidFill>
                  <a:schemeClr val="tx1">
                    <a:lumMod val="95000"/>
                    <a:lumOff val="5000"/>
                  </a:schemeClr>
                </a:solidFill>
                <a:effectLst/>
                <a:latin typeface="Bahnschrift Condensed" panose="020B0502040204020203" pitchFamily="34" charset="0"/>
              </a:rPr>
              <a:t>систематичні</a:t>
            </a:r>
            <a:r>
              <a:rPr lang="ru-RU" sz="2000" dirty="0">
                <a:solidFill>
                  <a:schemeClr val="tx1">
                    <a:lumMod val="95000"/>
                    <a:lumOff val="5000"/>
                  </a:schemeClr>
                </a:solidFill>
                <a:effectLst/>
                <a:latin typeface="Bahnschrift Condensed" panose="020B0502040204020203" pitchFamily="34" charset="0"/>
              </a:rPr>
              <a:t> </a:t>
            </a:r>
            <a:r>
              <a:rPr lang="ru-RU" sz="2000" dirty="0" err="1">
                <a:solidFill>
                  <a:schemeClr val="tx1">
                    <a:lumMod val="95000"/>
                    <a:lumOff val="5000"/>
                  </a:schemeClr>
                </a:solidFill>
                <a:effectLst/>
                <a:latin typeface="Bahnschrift Condensed" panose="020B0502040204020203" pitchFamily="34" charset="0"/>
              </a:rPr>
              <a:t>умисні</a:t>
            </a:r>
            <a:r>
              <a:rPr lang="ru-RU" sz="2000" dirty="0">
                <a:solidFill>
                  <a:schemeClr val="tx1">
                    <a:lumMod val="95000"/>
                    <a:lumOff val="5000"/>
                  </a:schemeClr>
                </a:solidFill>
                <a:effectLst/>
                <a:latin typeface="Bahnschrift Condensed" panose="020B0502040204020203" pitchFamily="34" charset="0"/>
              </a:rPr>
              <a:t> </a:t>
            </a:r>
            <a:r>
              <a:rPr lang="ru-RU" sz="2000" dirty="0" err="1">
                <a:solidFill>
                  <a:schemeClr val="tx1">
                    <a:lumMod val="95000"/>
                    <a:lumOff val="5000"/>
                  </a:schemeClr>
                </a:solidFill>
                <a:effectLst/>
                <a:latin typeface="Bahnschrift Condensed" panose="020B0502040204020203" pitchFamily="34" charset="0"/>
              </a:rPr>
              <a:t>дії</a:t>
            </a:r>
            <a:r>
              <a:rPr lang="ru-RU" sz="2000" dirty="0">
                <a:solidFill>
                  <a:schemeClr val="tx1">
                    <a:lumMod val="95000"/>
                    <a:lumOff val="5000"/>
                  </a:schemeClr>
                </a:solidFill>
                <a:effectLst/>
                <a:latin typeface="Bahnschrift Condensed" panose="020B0502040204020203" pitchFamily="34" charset="0"/>
              </a:rPr>
              <a:t> з боку особи </a:t>
            </a:r>
            <a:r>
              <a:rPr lang="ru-RU" sz="2000" dirty="0" err="1">
                <a:solidFill>
                  <a:schemeClr val="tx1">
                    <a:lumMod val="95000"/>
                    <a:lumOff val="5000"/>
                  </a:schemeClr>
                </a:solidFill>
                <a:effectLst/>
                <a:latin typeface="Bahnschrift Condensed" panose="020B0502040204020203" pitchFamily="34" charset="0"/>
              </a:rPr>
              <a:t>або</a:t>
            </a:r>
            <a:r>
              <a:rPr lang="ru-RU" sz="2000" dirty="0">
                <a:solidFill>
                  <a:schemeClr val="tx1">
                    <a:lumMod val="95000"/>
                    <a:lumOff val="5000"/>
                  </a:schemeClr>
                </a:solidFill>
                <a:effectLst/>
                <a:latin typeface="Bahnschrift Condensed" panose="020B0502040204020203" pitchFamily="34" charset="0"/>
              </a:rPr>
              <a:t> </a:t>
            </a:r>
            <a:r>
              <a:rPr lang="ru-RU" sz="2000" dirty="0" err="1">
                <a:solidFill>
                  <a:schemeClr val="tx1">
                    <a:lumMod val="95000"/>
                    <a:lumOff val="5000"/>
                  </a:schemeClr>
                </a:solidFill>
                <a:effectLst/>
                <a:latin typeface="Bahnschrift Condensed" panose="020B0502040204020203" pitchFamily="34" charset="0"/>
              </a:rPr>
              <a:t>групи</a:t>
            </a:r>
            <a:r>
              <a:rPr lang="ru-RU" sz="2000" dirty="0">
                <a:solidFill>
                  <a:schemeClr val="tx1">
                    <a:lumMod val="95000"/>
                    <a:lumOff val="5000"/>
                  </a:schemeClr>
                </a:solidFill>
                <a:effectLst/>
                <a:latin typeface="Bahnschrift Condensed" panose="020B0502040204020203" pitchFamily="34" charset="0"/>
              </a:rPr>
              <a:t> </a:t>
            </a:r>
            <a:r>
              <a:rPr lang="ru-RU" sz="2000" dirty="0" err="1">
                <a:solidFill>
                  <a:schemeClr val="tx1">
                    <a:lumMod val="95000"/>
                    <a:lumOff val="5000"/>
                  </a:schemeClr>
                </a:solidFill>
                <a:effectLst/>
                <a:latin typeface="Bahnschrift Condensed" panose="020B0502040204020203" pitchFamily="34" charset="0"/>
              </a:rPr>
              <a:t>осіб</a:t>
            </a:r>
            <a:r>
              <a:rPr lang="ru-RU" sz="2000" dirty="0">
                <a:solidFill>
                  <a:schemeClr val="tx1">
                    <a:lumMod val="95000"/>
                    <a:lumOff val="5000"/>
                  </a:schemeClr>
                </a:solidFill>
                <a:effectLst/>
                <a:latin typeface="Bahnschrift Condensed" panose="020B0502040204020203" pitchFamily="34" charset="0"/>
              </a:rPr>
              <a:t> </a:t>
            </a:r>
            <a:r>
              <a:rPr lang="ru-RU" sz="2000" dirty="0" err="1">
                <a:solidFill>
                  <a:schemeClr val="tx1">
                    <a:lumMod val="95000"/>
                    <a:lumOff val="5000"/>
                  </a:schemeClr>
                </a:solidFill>
                <a:effectLst/>
                <a:latin typeface="Bahnschrift Condensed" panose="020B0502040204020203" pitchFamily="34" charset="0"/>
              </a:rPr>
              <a:t>із</a:t>
            </a:r>
            <a:r>
              <a:rPr lang="ru-RU" sz="2000" dirty="0">
                <a:solidFill>
                  <a:schemeClr val="tx1">
                    <a:lumMod val="95000"/>
                    <a:lumOff val="5000"/>
                  </a:schemeClr>
                </a:solidFill>
                <a:effectLst/>
                <a:latin typeface="Bahnschrift Condensed" panose="020B0502040204020203" pitchFamily="34" charset="0"/>
              </a:rPr>
              <a:t> </a:t>
            </a:r>
            <a:r>
              <a:rPr lang="ru-RU" sz="2000" dirty="0" err="1">
                <a:solidFill>
                  <a:schemeClr val="tx1">
                    <a:lumMod val="95000"/>
                    <a:lumOff val="5000"/>
                  </a:schemeClr>
                </a:solidFill>
                <a:effectLst/>
                <a:latin typeface="Bahnschrift Condensed" panose="020B0502040204020203" pitchFamily="34" charset="0"/>
              </a:rPr>
              <a:t>використанням</a:t>
            </a:r>
            <a:r>
              <a:rPr lang="ru-RU" sz="2000" dirty="0">
                <a:solidFill>
                  <a:schemeClr val="tx1">
                    <a:lumMod val="95000"/>
                    <a:lumOff val="5000"/>
                  </a:schemeClr>
                </a:solidFill>
                <a:effectLst/>
                <a:latin typeface="Bahnschrift Condensed" panose="020B0502040204020203" pitchFamily="34" charset="0"/>
              </a:rPr>
              <a:t> </a:t>
            </a:r>
            <a:r>
              <a:rPr lang="ru-RU" sz="2000" dirty="0" err="1">
                <a:solidFill>
                  <a:schemeClr val="tx1">
                    <a:lumMod val="95000"/>
                    <a:lumOff val="5000"/>
                  </a:schemeClr>
                </a:solidFill>
                <a:effectLst/>
                <a:latin typeface="Bahnschrift Condensed" panose="020B0502040204020203" pitchFamily="34" charset="0"/>
              </a:rPr>
              <a:t>інформаційно-комунікаційних</a:t>
            </a:r>
            <a:r>
              <a:rPr lang="ru-RU" sz="2000" dirty="0">
                <a:solidFill>
                  <a:schemeClr val="tx1">
                    <a:lumMod val="95000"/>
                    <a:lumOff val="5000"/>
                  </a:schemeClr>
                </a:solidFill>
                <a:effectLst/>
                <a:latin typeface="Bahnschrift Condensed" panose="020B0502040204020203" pitchFamily="34" charset="0"/>
              </a:rPr>
              <a:t> </a:t>
            </a:r>
            <a:r>
              <a:rPr lang="ru-RU" sz="2000" dirty="0" err="1">
                <a:solidFill>
                  <a:schemeClr val="tx1">
                    <a:lumMod val="95000"/>
                    <a:lumOff val="5000"/>
                  </a:schemeClr>
                </a:solidFill>
                <a:effectLst/>
                <a:latin typeface="Bahnschrift Condensed" panose="020B0502040204020203" pitchFamily="34" charset="0"/>
              </a:rPr>
              <a:t>засобів</a:t>
            </a:r>
            <a:r>
              <a:rPr lang="ru-RU" sz="2000" dirty="0">
                <a:solidFill>
                  <a:schemeClr val="tx1">
                    <a:lumMod val="95000"/>
                    <a:lumOff val="5000"/>
                  </a:schemeClr>
                </a:solidFill>
                <a:effectLst/>
                <a:latin typeface="Bahnschrift Condensed" panose="020B0502040204020203" pitchFamily="34" charset="0"/>
              </a:rPr>
              <a:t>, </a:t>
            </a:r>
            <a:r>
              <a:rPr lang="ru-RU" sz="2000" dirty="0" err="1">
                <a:solidFill>
                  <a:schemeClr val="tx1">
                    <a:lumMod val="95000"/>
                    <a:lumOff val="5000"/>
                  </a:schemeClr>
                </a:solidFill>
                <a:effectLst/>
                <a:latin typeface="Bahnschrift Condensed" panose="020B0502040204020203" pitchFamily="34" charset="0"/>
              </a:rPr>
              <a:t>спрямовані</a:t>
            </a:r>
            <a:r>
              <a:rPr lang="ru-RU" sz="2000" dirty="0">
                <a:solidFill>
                  <a:schemeClr val="tx1">
                    <a:lumMod val="95000"/>
                    <a:lumOff val="5000"/>
                  </a:schemeClr>
                </a:solidFill>
                <a:effectLst/>
                <a:latin typeface="Bahnschrift Condensed" panose="020B0502040204020203" pitchFamily="34" charset="0"/>
              </a:rPr>
              <a:t> </a:t>
            </a:r>
            <a:r>
              <a:rPr lang="ru-RU" sz="2000" dirty="0" err="1">
                <a:solidFill>
                  <a:schemeClr val="tx1">
                    <a:lumMod val="95000"/>
                    <a:lumOff val="5000"/>
                  </a:schemeClr>
                </a:solidFill>
                <a:effectLst/>
                <a:latin typeface="Bahnschrift Condensed" panose="020B0502040204020203" pitchFamily="34" charset="0"/>
              </a:rPr>
              <a:t>проти</a:t>
            </a:r>
            <a:r>
              <a:rPr lang="ru-RU" sz="2000" dirty="0">
                <a:solidFill>
                  <a:schemeClr val="tx1">
                    <a:lumMod val="95000"/>
                    <a:lumOff val="5000"/>
                  </a:schemeClr>
                </a:solidFill>
                <a:effectLst/>
                <a:latin typeface="Bahnschrift Condensed" panose="020B0502040204020203" pitchFamily="34" charset="0"/>
              </a:rPr>
              <a:t> </a:t>
            </a:r>
            <a:r>
              <a:rPr lang="ru-RU" sz="2000" dirty="0" err="1">
                <a:solidFill>
                  <a:schemeClr val="tx1">
                    <a:lumMod val="95000"/>
                    <a:lumOff val="5000"/>
                  </a:schemeClr>
                </a:solidFill>
                <a:effectLst/>
                <a:latin typeface="Bahnschrift Condensed" panose="020B0502040204020203" pitchFamily="34" charset="0"/>
              </a:rPr>
              <a:t>іншої</a:t>
            </a:r>
            <a:r>
              <a:rPr lang="ru-RU" sz="2000" dirty="0">
                <a:solidFill>
                  <a:schemeClr val="tx1">
                    <a:lumMod val="95000"/>
                    <a:lumOff val="5000"/>
                  </a:schemeClr>
                </a:solidFill>
                <a:effectLst/>
                <a:latin typeface="Bahnschrift Condensed" panose="020B0502040204020203" pitchFamily="34" charset="0"/>
              </a:rPr>
              <a:t> особи , </a:t>
            </a:r>
            <a:r>
              <a:rPr lang="ru-RU" sz="2000" dirty="0" err="1">
                <a:solidFill>
                  <a:schemeClr val="tx1">
                    <a:lumMod val="95000"/>
                    <a:lumOff val="5000"/>
                  </a:schemeClr>
                </a:solidFill>
                <a:effectLst/>
                <a:latin typeface="Bahnschrift Condensed" panose="020B0502040204020203" pitchFamily="34" charset="0"/>
              </a:rPr>
              <a:t>що</a:t>
            </a:r>
            <a:r>
              <a:rPr lang="ru-RU" sz="2000" dirty="0">
                <a:solidFill>
                  <a:schemeClr val="tx1">
                    <a:lumMod val="95000"/>
                    <a:lumOff val="5000"/>
                  </a:schemeClr>
                </a:solidFill>
                <a:effectLst/>
                <a:latin typeface="Bahnschrift Condensed" panose="020B0502040204020203" pitchFamily="34" charset="0"/>
              </a:rPr>
              <a:t> </a:t>
            </a:r>
            <a:r>
              <a:rPr lang="ru-RU" sz="2000" dirty="0" err="1">
                <a:solidFill>
                  <a:schemeClr val="tx1">
                    <a:lumMod val="95000"/>
                    <a:lumOff val="5000"/>
                  </a:schemeClr>
                </a:solidFill>
                <a:effectLst/>
                <a:latin typeface="Bahnschrift Condensed" panose="020B0502040204020203" pitchFamily="34" charset="0"/>
              </a:rPr>
              <a:t>характеризуються</a:t>
            </a:r>
            <a:r>
              <a:rPr lang="ru-RU" sz="2000" dirty="0">
                <a:solidFill>
                  <a:schemeClr val="tx1">
                    <a:lumMod val="95000"/>
                    <a:lumOff val="5000"/>
                  </a:schemeClr>
                </a:solidFill>
                <a:effectLst/>
                <a:latin typeface="Bahnschrift Condensed" panose="020B0502040204020203" pitchFamily="34" charset="0"/>
              </a:rPr>
              <a:t> </a:t>
            </a:r>
            <a:r>
              <a:rPr lang="ru-RU" sz="2000" dirty="0" err="1">
                <a:solidFill>
                  <a:schemeClr val="tx1">
                    <a:lumMod val="95000"/>
                    <a:lumOff val="5000"/>
                  </a:schemeClr>
                </a:solidFill>
                <a:effectLst/>
                <a:latin typeface="Bahnschrift Condensed" panose="020B0502040204020203" pitchFamily="34" charset="0"/>
              </a:rPr>
              <a:t>створенням</a:t>
            </a:r>
            <a:r>
              <a:rPr lang="ru-RU" sz="2000" dirty="0">
                <a:solidFill>
                  <a:schemeClr val="tx1">
                    <a:lumMod val="95000"/>
                    <a:lumOff val="5000"/>
                  </a:schemeClr>
                </a:solidFill>
                <a:effectLst/>
                <a:latin typeface="Bahnschrift Condensed" panose="020B0502040204020203" pitchFamily="34" charset="0"/>
              </a:rPr>
              <a:t> </a:t>
            </a:r>
            <a:r>
              <a:rPr lang="ru-RU" sz="2000" dirty="0" err="1">
                <a:solidFill>
                  <a:schemeClr val="tx1">
                    <a:lumMod val="95000"/>
                    <a:lumOff val="5000"/>
                  </a:schemeClr>
                </a:solidFill>
                <a:effectLst/>
                <a:latin typeface="Bahnschrift Condensed" panose="020B0502040204020203" pitchFamily="34" charset="0"/>
              </a:rPr>
              <a:t>ворожої</a:t>
            </a:r>
            <a:r>
              <a:rPr lang="ru-RU" sz="2000" dirty="0">
                <a:solidFill>
                  <a:schemeClr val="tx1">
                    <a:lumMod val="95000"/>
                    <a:lumOff val="5000"/>
                  </a:schemeClr>
                </a:solidFill>
                <a:effectLst/>
                <a:latin typeface="Bahnschrift Condensed" panose="020B0502040204020203" pitchFamily="34" charset="0"/>
              </a:rPr>
              <a:t>, </a:t>
            </a:r>
            <a:r>
              <a:rPr lang="ru-RU" sz="2000" dirty="0" err="1">
                <a:solidFill>
                  <a:schemeClr val="tx1">
                    <a:lumMod val="95000"/>
                    <a:lumOff val="5000"/>
                  </a:schemeClr>
                </a:solidFill>
                <a:effectLst/>
                <a:latin typeface="Bahnschrift Condensed" panose="020B0502040204020203" pitchFamily="34" charset="0"/>
              </a:rPr>
              <a:t>принизливої</a:t>
            </a:r>
            <a:r>
              <a:rPr lang="ru-RU" sz="2000" dirty="0">
                <a:solidFill>
                  <a:schemeClr val="tx1">
                    <a:lumMod val="95000"/>
                    <a:lumOff val="5000"/>
                  </a:schemeClr>
                </a:solidFill>
                <a:effectLst/>
                <a:latin typeface="Bahnschrift Condensed" panose="020B0502040204020203" pitchFamily="34" charset="0"/>
              </a:rPr>
              <a:t> обстановки й метою </a:t>
            </a:r>
            <a:r>
              <a:rPr lang="ru-RU" sz="2000" dirty="0" err="1">
                <a:solidFill>
                  <a:schemeClr val="tx1">
                    <a:lumMod val="95000"/>
                    <a:lumOff val="5000"/>
                  </a:schemeClr>
                </a:solidFill>
                <a:effectLst/>
                <a:latin typeface="Bahnschrift Condensed" panose="020B0502040204020203" pitchFamily="34" charset="0"/>
              </a:rPr>
              <a:t>або</a:t>
            </a:r>
            <a:r>
              <a:rPr lang="ru-RU" sz="2000" dirty="0">
                <a:solidFill>
                  <a:schemeClr val="tx1">
                    <a:lumMod val="95000"/>
                    <a:lumOff val="5000"/>
                  </a:schemeClr>
                </a:solidFill>
                <a:effectLst/>
                <a:latin typeface="Bahnschrift Condensed" panose="020B0502040204020203" pitchFamily="34" charset="0"/>
              </a:rPr>
              <a:t> </a:t>
            </a:r>
            <a:r>
              <a:rPr lang="ru-RU" sz="2000" dirty="0" err="1">
                <a:solidFill>
                  <a:schemeClr val="tx1">
                    <a:lumMod val="95000"/>
                    <a:lumOff val="5000"/>
                  </a:schemeClr>
                </a:solidFill>
                <a:effectLst/>
                <a:latin typeface="Bahnschrift Condensed" panose="020B0502040204020203" pitchFamily="34" charset="0"/>
              </a:rPr>
              <a:t>наслідкам</a:t>
            </a:r>
            <a:r>
              <a:rPr lang="ru-RU" sz="2000" dirty="0">
                <a:solidFill>
                  <a:schemeClr val="tx1">
                    <a:lumMod val="95000"/>
                    <a:lumOff val="5000"/>
                  </a:schemeClr>
                </a:solidFill>
                <a:effectLst/>
                <a:latin typeface="Bahnschrift Condensed" panose="020B0502040204020203" pitchFamily="34" charset="0"/>
              </a:rPr>
              <a:t> </a:t>
            </a:r>
            <a:r>
              <a:rPr lang="ru-RU" sz="2000" dirty="0" err="1">
                <a:solidFill>
                  <a:schemeClr val="tx1">
                    <a:lumMod val="95000"/>
                    <a:lumOff val="5000"/>
                  </a:schemeClr>
                </a:solidFill>
                <a:effectLst/>
                <a:latin typeface="Bahnschrift Condensed" panose="020B0502040204020203" pitchFamily="34" charset="0"/>
              </a:rPr>
              <a:t>яких</a:t>
            </a:r>
            <a:r>
              <a:rPr lang="ru-RU" sz="2000" dirty="0">
                <a:solidFill>
                  <a:schemeClr val="tx1">
                    <a:lumMod val="95000"/>
                    <a:lumOff val="5000"/>
                  </a:schemeClr>
                </a:solidFill>
                <a:effectLst/>
                <a:latin typeface="Bahnschrift Condensed" panose="020B0502040204020203" pitchFamily="34" charset="0"/>
              </a:rPr>
              <a:t> є </a:t>
            </a:r>
            <a:r>
              <a:rPr lang="ru-RU" sz="2000" dirty="0" err="1">
                <a:solidFill>
                  <a:schemeClr val="tx1">
                    <a:lumMod val="95000"/>
                    <a:lumOff val="5000"/>
                  </a:schemeClr>
                </a:solidFill>
                <a:effectLst/>
                <a:latin typeface="Bahnschrift Condensed" panose="020B0502040204020203" pitchFamily="34" charset="0"/>
              </a:rPr>
              <a:t>залякування</a:t>
            </a:r>
            <a:r>
              <a:rPr lang="ru-RU" sz="2000" dirty="0">
                <a:solidFill>
                  <a:schemeClr val="tx1">
                    <a:lumMod val="95000"/>
                    <a:lumOff val="5000"/>
                  </a:schemeClr>
                </a:solidFill>
                <a:effectLst/>
                <a:latin typeface="Bahnschrift Condensed" panose="020B0502040204020203" pitchFamily="34" charset="0"/>
              </a:rPr>
              <a:t>, </a:t>
            </a:r>
            <a:r>
              <a:rPr lang="ru-RU" sz="2000" dirty="0" err="1">
                <a:solidFill>
                  <a:schemeClr val="tx1">
                    <a:lumMod val="95000"/>
                    <a:lumOff val="5000"/>
                  </a:schemeClr>
                </a:solidFill>
                <a:effectLst/>
                <a:latin typeface="Bahnschrift Condensed" panose="020B0502040204020203" pitchFamily="34" charset="0"/>
              </a:rPr>
              <a:t>порушення</a:t>
            </a:r>
            <a:r>
              <a:rPr lang="ru-RU" sz="2000" dirty="0">
                <a:solidFill>
                  <a:schemeClr val="tx1">
                    <a:lumMod val="95000"/>
                    <a:lumOff val="5000"/>
                  </a:schemeClr>
                </a:solidFill>
                <a:effectLst/>
                <a:latin typeface="Bahnschrift Condensed" panose="020B0502040204020203" pitchFamily="34" charset="0"/>
              </a:rPr>
              <a:t> права на </a:t>
            </a:r>
            <a:r>
              <a:rPr lang="ru-RU" sz="2000" dirty="0" err="1">
                <a:solidFill>
                  <a:schemeClr val="tx1">
                    <a:lumMod val="95000"/>
                    <a:lumOff val="5000"/>
                  </a:schemeClr>
                </a:solidFill>
                <a:effectLst/>
                <a:latin typeface="Bahnschrift Condensed" panose="020B0502040204020203" pitchFamily="34" charset="0"/>
              </a:rPr>
              <a:t>безпечне</a:t>
            </a:r>
            <a:r>
              <a:rPr lang="ru-RU" sz="2000" dirty="0">
                <a:solidFill>
                  <a:schemeClr val="tx1">
                    <a:lumMod val="95000"/>
                    <a:lumOff val="5000"/>
                  </a:schemeClr>
                </a:solidFill>
                <a:effectLst/>
                <a:latin typeface="Bahnschrift Condensed" panose="020B0502040204020203" pitchFamily="34" charset="0"/>
              </a:rPr>
              <a:t> </a:t>
            </a:r>
            <a:r>
              <a:rPr lang="ru-RU" sz="2000" dirty="0" err="1">
                <a:solidFill>
                  <a:schemeClr val="tx1">
                    <a:lumMod val="95000"/>
                    <a:lumOff val="5000"/>
                  </a:schemeClr>
                </a:solidFill>
                <a:effectLst/>
                <a:latin typeface="Bahnschrift Condensed" panose="020B0502040204020203" pitchFamily="34" charset="0"/>
              </a:rPr>
              <a:t>навчання</a:t>
            </a:r>
            <a:r>
              <a:rPr lang="ru-RU" sz="2000" dirty="0">
                <a:solidFill>
                  <a:schemeClr val="tx1">
                    <a:lumMod val="95000"/>
                    <a:lumOff val="5000"/>
                  </a:schemeClr>
                </a:solidFill>
                <a:effectLst/>
                <a:latin typeface="Bahnschrift Condensed" panose="020B0502040204020203" pitchFamily="34" charset="0"/>
              </a:rPr>
              <a:t>, </a:t>
            </a:r>
            <a:r>
              <a:rPr lang="ru-RU" sz="2000" dirty="0" err="1">
                <a:solidFill>
                  <a:schemeClr val="tx1">
                    <a:lumMod val="95000"/>
                    <a:lumOff val="5000"/>
                  </a:schemeClr>
                </a:solidFill>
                <a:effectLst/>
                <a:latin typeface="Bahnschrift Condensed" panose="020B0502040204020203" pitchFamily="34" charset="0"/>
              </a:rPr>
              <a:t>повагу</a:t>
            </a:r>
            <a:r>
              <a:rPr lang="ru-RU" sz="2000" dirty="0">
                <a:solidFill>
                  <a:schemeClr val="tx1">
                    <a:lumMod val="95000"/>
                    <a:lumOff val="5000"/>
                  </a:schemeClr>
                </a:solidFill>
                <a:effectLst/>
                <a:latin typeface="Bahnschrift Condensed" panose="020B0502040204020203" pitchFamily="34" charset="0"/>
              </a:rPr>
              <a:t>, честь, </a:t>
            </a:r>
            <a:r>
              <a:rPr lang="ru-RU" sz="2000" dirty="0" err="1">
                <a:solidFill>
                  <a:schemeClr val="tx1">
                    <a:lumMod val="95000"/>
                    <a:lumOff val="5000"/>
                  </a:schemeClr>
                </a:solidFill>
                <a:effectLst/>
                <a:latin typeface="Bahnschrift Condensed" panose="020B0502040204020203" pitchFamily="34" charset="0"/>
              </a:rPr>
              <a:t>гідність</a:t>
            </a:r>
            <a:r>
              <a:rPr lang="ru-RU" sz="2000" dirty="0">
                <a:solidFill>
                  <a:schemeClr val="tx1">
                    <a:lumMod val="95000"/>
                    <a:lumOff val="5000"/>
                  </a:schemeClr>
                </a:solidFill>
                <a:effectLst/>
                <a:latin typeface="Bahnschrift Condensed" panose="020B0502040204020203" pitchFamily="34" charset="0"/>
              </a:rPr>
              <a:t>, </a:t>
            </a:r>
            <a:r>
              <a:rPr lang="ru-RU" sz="2000" dirty="0" err="1">
                <a:solidFill>
                  <a:schemeClr val="tx1">
                    <a:lumMod val="95000"/>
                    <a:lumOff val="5000"/>
                  </a:schemeClr>
                </a:solidFill>
                <a:effectLst/>
                <a:latin typeface="Bahnschrift Condensed" panose="020B0502040204020203" pitchFamily="34" charset="0"/>
              </a:rPr>
              <a:t>майно</a:t>
            </a:r>
            <a:r>
              <a:rPr lang="ru-RU" sz="2000" dirty="0">
                <a:solidFill>
                  <a:schemeClr val="tx1">
                    <a:lumMod val="95000"/>
                    <a:lumOff val="5000"/>
                  </a:schemeClr>
                </a:solidFill>
                <a:effectLst/>
                <a:latin typeface="Bahnschrift Condensed" panose="020B0502040204020203" pitchFamily="34" charset="0"/>
              </a:rPr>
              <a:t>, </a:t>
            </a:r>
            <a:r>
              <a:rPr lang="ru-RU" sz="2000" dirty="0" err="1">
                <a:solidFill>
                  <a:schemeClr val="tx1">
                    <a:lumMod val="95000"/>
                    <a:lumOff val="5000"/>
                  </a:schemeClr>
                </a:solidFill>
                <a:effectLst/>
                <a:latin typeface="Bahnschrift Condensed" panose="020B0502040204020203" pitchFamily="34" charset="0"/>
              </a:rPr>
              <a:t>здоров’я</a:t>
            </a:r>
            <a:r>
              <a:rPr lang="ru-RU" sz="2000" dirty="0">
                <a:solidFill>
                  <a:schemeClr val="tx1">
                    <a:lumMod val="95000"/>
                    <a:lumOff val="5000"/>
                  </a:schemeClr>
                </a:solidFill>
                <a:effectLst/>
                <a:latin typeface="Bahnschrift Condensed" panose="020B0502040204020203" pitchFamily="34" charset="0"/>
              </a:rPr>
              <a:t> і </a:t>
            </a:r>
            <a:r>
              <a:rPr lang="ru-RU" sz="2000" dirty="0" err="1">
                <a:solidFill>
                  <a:schemeClr val="tx1">
                    <a:lumMod val="95000"/>
                    <a:lumOff val="5000"/>
                  </a:schemeClr>
                </a:solidFill>
                <a:effectLst/>
                <a:latin typeface="Bahnschrift Condensed" panose="020B0502040204020203" pitchFamily="34" charset="0"/>
              </a:rPr>
              <a:t>життя</a:t>
            </a:r>
            <a:r>
              <a:rPr lang="ru-RU" sz="2000" dirty="0">
                <a:solidFill>
                  <a:schemeClr val="tx1">
                    <a:lumMod val="95000"/>
                    <a:lumOff val="5000"/>
                  </a:schemeClr>
                </a:solidFill>
                <a:effectLst/>
                <a:latin typeface="Bahnschrift Condensed" panose="020B0502040204020203" pitchFamily="34" charset="0"/>
              </a:rPr>
              <a:t> та </a:t>
            </a:r>
            <a:r>
              <a:rPr lang="ru-RU" sz="2000" dirty="0" err="1">
                <a:solidFill>
                  <a:schemeClr val="tx1">
                    <a:lumMod val="95000"/>
                    <a:lumOff val="5000"/>
                  </a:schemeClr>
                </a:solidFill>
                <a:effectLst/>
                <a:latin typeface="Bahnschrift Condensed" panose="020B0502040204020203" pitchFamily="34" charset="0"/>
              </a:rPr>
              <a:t>обмеження</a:t>
            </a:r>
            <a:r>
              <a:rPr lang="ru-RU" sz="2000" dirty="0">
                <a:solidFill>
                  <a:schemeClr val="tx1">
                    <a:lumMod val="95000"/>
                    <a:lumOff val="5000"/>
                  </a:schemeClr>
                </a:solidFill>
                <a:effectLst/>
                <a:latin typeface="Bahnschrift Condensed" panose="020B0502040204020203" pitchFamily="34" charset="0"/>
              </a:rPr>
              <a:t> </a:t>
            </a:r>
            <a:r>
              <a:rPr lang="ru-RU" sz="2000" dirty="0" err="1">
                <a:solidFill>
                  <a:schemeClr val="tx1">
                    <a:lumMod val="95000"/>
                    <a:lumOff val="5000"/>
                  </a:schemeClr>
                </a:solidFill>
                <a:effectLst/>
                <a:latin typeface="Bahnschrift Condensed" panose="020B0502040204020203" pitchFamily="34" charset="0"/>
              </a:rPr>
              <a:t>свободи</a:t>
            </a:r>
            <a:r>
              <a:rPr lang="ru-RU" sz="2000" dirty="0">
                <a:solidFill>
                  <a:schemeClr val="tx1">
                    <a:lumMod val="95000"/>
                    <a:lumOff val="5000"/>
                  </a:schemeClr>
                </a:solidFill>
                <a:effectLst/>
                <a:latin typeface="Bahnschrift Condensed" panose="020B0502040204020203" pitchFamily="34" charset="0"/>
              </a:rPr>
              <a:t> </a:t>
            </a:r>
            <a:r>
              <a:rPr lang="ru-RU" sz="2000" dirty="0" err="1">
                <a:solidFill>
                  <a:schemeClr val="tx1">
                    <a:lumMod val="95000"/>
                    <a:lumOff val="5000"/>
                  </a:schemeClr>
                </a:solidFill>
                <a:effectLst/>
                <a:latin typeface="Bahnschrift Condensed" panose="020B0502040204020203" pitchFamily="34" charset="0"/>
              </a:rPr>
              <a:t>волевиявлення</a:t>
            </a:r>
            <a:r>
              <a:rPr lang="ru-RU" sz="2000" dirty="0">
                <a:solidFill>
                  <a:schemeClr val="tx1">
                    <a:lumMod val="95000"/>
                    <a:lumOff val="5000"/>
                  </a:schemeClr>
                </a:solidFill>
                <a:effectLst/>
                <a:latin typeface="Bahnschrift Condensed" panose="020B0502040204020203" pitchFamily="34" charset="0"/>
              </a:rPr>
              <a:t> особи</a:t>
            </a:r>
          </a:p>
        </p:txBody>
      </p:sp>
      <p:sp>
        <p:nvSpPr>
          <p:cNvPr id="5" name="TextBox 4">
            <a:extLst>
              <a:ext uri="{FF2B5EF4-FFF2-40B4-BE49-F238E27FC236}">
                <a16:creationId xmlns:a16="http://schemas.microsoft.com/office/drawing/2014/main" id="{DEA4DC86-7463-47ED-A7EB-B289D99D0448}"/>
              </a:ext>
            </a:extLst>
          </p:cNvPr>
          <p:cNvSpPr txBox="1"/>
          <p:nvPr/>
        </p:nvSpPr>
        <p:spPr>
          <a:xfrm>
            <a:off x="936531" y="4074283"/>
            <a:ext cx="6094520" cy="369332"/>
          </a:xfrm>
          <a:prstGeom prst="rect">
            <a:avLst/>
          </a:prstGeom>
          <a:noFill/>
        </p:spPr>
        <p:txBody>
          <a:bodyPr wrap="square">
            <a:spAutoFit/>
          </a:bodyPr>
          <a:lstStyle/>
          <a:p>
            <a:r>
              <a:rPr lang="ru-RU" b="1" dirty="0">
                <a:solidFill>
                  <a:schemeClr val="tx1">
                    <a:lumMod val="95000"/>
                    <a:lumOff val="5000"/>
                  </a:schemeClr>
                </a:solidFill>
                <a:latin typeface="Bahnschrift Condensed" panose="020B0502040204020203" pitchFamily="34" charset="0"/>
              </a:rPr>
              <a:t>С</a:t>
            </a:r>
            <a:r>
              <a:rPr lang="ru-RU" b="1" dirty="0">
                <a:solidFill>
                  <a:schemeClr val="tx1">
                    <a:lumMod val="95000"/>
                    <a:lumOff val="5000"/>
                  </a:schemeClr>
                </a:solidFill>
                <a:effectLst/>
                <a:latin typeface="Bahnschrift Condensed" panose="020B0502040204020203" pitchFamily="34" charset="0"/>
              </a:rPr>
              <a:t>права ЄСПЛ </a:t>
            </a:r>
            <a:r>
              <a:rPr lang="de-DE" b="1" strike="noStrike" dirty="0" err="1">
                <a:solidFill>
                  <a:schemeClr val="tx1">
                    <a:lumMod val="95000"/>
                    <a:lumOff val="5000"/>
                  </a:schemeClr>
                </a:solidFill>
                <a:effectLst/>
                <a:latin typeface="Bahnschrift Condensed" panose="020B0502040204020203" pitchFamily="34" charset="0"/>
                <a:hlinkClick r:id="rId3">
                  <a:extLst>
                    <a:ext uri="{A12FA001-AC4F-418D-AE19-62706E023703}">
                      <ahyp:hlinkClr xmlns:ahyp="http://schemas.microsoft.com/office/drawing/2018/hyperlinkcolor" val="tx"/>
                    </a:ext>
                  </a:extLst>
                </a:hlinkClick>
              </a:rPr>
              <a:t>Buturugă</a:t>
            </a:r>
            <a:r>
              <a:rPr lang="de-DE" b="1" strike="noStrike" dirty="0">
                <a:solidFill>
                  <a:schemeClr val="tx1">
                    <a:lumMod val="95000"/>
                    <a:lumOff val="5000"/>
                  </a:schemeClr>
                </a:solidFill>
                <a:effectLst/>
                <a:latin typeface="Bahnschrift Condensed" panose="020B0502040204020203" pitchFamily="34" charset="0"/>
                <a:hlinkClick r:id="rId3">
                  <a:extLst>
                    <a:ext uri="{A12FA001-AC4F-418D-AE19-62706E023703}">
                      <ahyp:hlinkClr xmlns:ahyp="http://schemas.microsoft.com/office/drawing/2018/hyperlinkcolor" val="tx"/>
                    </a:ext>
                  </a:extLst>
                </a:hlinkClick>
              </a:rPr>
              <a:t> v. Romania</a:t>
            </a:r>
            <a:r>
              <a:rPr lang="de-DE" b="1" dirty="0">
                <a:solidFill>
                  <a:schemeClr val="tx1">
                    <a:lumMod val="95000"/>
                    <a:lumOff val="5000"/>
                  </a:schemeClr>
                </a:solidFill>
                <a:effectLst/>
                <a:latin typeface="Bahnschrift Condensed" panose="020B0502040204020203" pitchFamily="34" charset="0"/>
              </a:rPr>
              <a:t> </a:t>
            </a:r>
            <a:endParaRPr lang="ru-RU" b="1" dirty="0">
              <a:solidFill>
                <a:schemeClr val="tx1">
                  <a:lumMod val="95000"/>
                  <a:lumOff val="5000"/>
                </a:schemeClr>
              </a:solidFill>
              <a:latin typeface="Bahnschrift Condensed" panose="020B0502040204020203" pitchFamily="34" charset="0"/>
            </a:endParaRPr>
          </a:p>
        </p:txBody>
      </p:sp>
      <p:pic>
        <p:nvPicPr>
          <p:cNvPr id="1026" name="Picture 2" descr="Понад 50% виявлених ЄСПЛ порушень прав стосується свободи та недоторканості  / Публикации / Судебно-юридическая газета">
            <a:extLst>
              <a:ext uri="{FF2B5EF4-FFF2-40B4-BE49-F238E27FC236}">
                <a16:creationId xmlns:a16="http://schemas.microsoft.com/office/drawing/2014/main" id="{1A9EC947-BF14-440C-AC2C-9BE1539621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5129" y="2576808"/>
            <a:ext cx="6827333" cy="4220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40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The best Gender Equality ETFs | justETF">
            <a:extLst>
              <a:ext uri="{FF2B5EF4-FFF2-40B4-BE49-F238E27FC236}">
                <a16:creationId xmlns:a16="http://schemas.microsoft.com/office/drawing/2014/main" id="{1F909861-B361-4174-AFF7-2F3A8571EC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135" r="-1" b="-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68380E-2BF5-4B90-9D68-F1DAA539F816}"/>
              </a:ext>
            </a:extLst>
          </p:cNvPr>
          <p:cNvSpPr>
            <a:spLocks noGrp="1"/>
          </p:cNvSpPr>
          <p:nvPr>
            <p:ph type="title"/>
          </p:nvPr>
        </p:nvSpPr>
        <p:spPr>
          <a:xfrm>
            <a:off x="7166510" y="0"/>
            <a:ext cx="5006265" cy="1899912"/>
          </a:xfrm>
        </p:spPr>
        <p:txBody>
          <a:bodyPr>
            <a:normAutofit/>
          </a:bodyPr>
          <a:lstStyle/>
          <a:p>
            <a:pPr algn="ctr"/>
            <a:r>
              <a:rPr lang="uk-UA" sz="4000" dirty="0">
                <a:latin typeface="Bahnschrift Condensed" panose="020B0502040204020203" pitchFamily="34" charset="0"/>
              </a:rPr>
              <a:t>КРОКИ ЗАДЛЯ ПОКРАЩЕННЯ СТАНОВИЩА</a:t>
            </a:r>
            <a:endParaRPr lang="ru-RU" sz="4000" dirty="0">
              <a:latin typeface="Bahnschrift Condensed" panose="020B0502040204020203" pitchFamily="34" charset="0"/>
            </a:endParaRPr>
          </a:p>
        </p:txBody>
      </p:sp>
      <p:sp>
        <p:nvSpPr>
          <p:cNvPr id="3" name="Content Placeholder 2">
            <a:extLst>
              <a:ext uri="{FF2B5EF4-FFF2-40B4-BE49-F238E27FC236}">
                <a16:creationId xmlns:a16="http://schemas.microsoft.com/office/drawing/2014/main" id="{800D2141-A9AE-4EAE-A32A-3D44D9C12E59}"/>
              </a:ext>
            </a:extLst>
          </p:cNvPr>
          <p:cNvSpPr>
            <a:spLocks noGrp="1"/>
          </p:cNvSpPr>
          <p:nvPr>
            <p:ph idx="1"/>
          </p:nvPr>
        </p:nvSpPr>
        <p:spPr>
          <a:xfrm>
            <a:off x="7456336" y="1808871"/>
            <a:ext cx="4426611" cy="5140170"/>
          </a:xfrm>
        </p:spPr>
        <p:txBody>
          <a:bodyPr>
            <a:normAutofit/>
          </a:bodyPr>
          <a:lstStyle/>
          <a:p>
            <a:pPr algn="ctr"/>
            <a:r>
              <a:rPr lang="ru-RU" sz="2000" i="0" dirty="0" err="1">
                <a:effectLst/>
                <a:latin typeface="Bahnschrift Condensed" panose="020B0502040204020203" pitchFamily="34" charset="0"/>
              </a:rPr>
              <a:t>Залучати</a:t>
            </a:r>
            <a:r>
              <a:rPr lang="ru-RU" sz="2000" i="0" dirty="0">
                <a:effectLst/>
                <a:latin typeface="Bahnschrift Condensed" panose="020B0502040204020203" pitchFamily="34" charset="0"/>
              </a:rPr>
              <a:t> </a:t>
            </a:r>
            <a:r>
              <a:rPr lang="ru-RU" sz="2000" i="0" dirty="0" err="1">
                <a:effectLst/>
                <a:latin typeface="Bahnschrift Condensed" panose="020B0502040204020203" pitchFamily="34" charset="0"/>
              </a:rPr>
              <a:t>чоловіків</a:t>
            </a:r>
            <a:r>
              <a:rPr lang="ru-RU" sz="2000" i="0" dirty="0">
                <a:effectLst/>
                <a:latin typeface="Bahnschrift Condensed" panose="020B0502040204020203" pitchFamily="34" charset="0"/>
              </a:rPr>
              <a:t> до </a:t>
            </a:r>
            <a:r>
              <a:rPr lang="ru-RU" sz="2000" i="0" dirty="0" err="1">
                <a:effectLst/>
                <a:latin typeface="Bahnschrift Condensed" panose="020B0502040204020203" pitchFamily="34" charset="0"/>
              </a:rPr>
              <a:t>захисту</a:t>
            </a:r>
            <a:r>
              <a:rPr lang="ru-RU" sz="2000" i="0" dirty="0">
                <a:effectLst/>
                <a:latin typeface="Bahnschrift Condensed" panose="020B0502040204020203" pitchFamily="34" charset="0"/>
              </a:rPr>
              <a:t> прав </a:t>
            </a:r>
            <a:r>
              <a:rPr lang="ru-RU" sz="2000" i="0" dirty="0" err="1">
                <a:effectLst/>
                <a:latin typeface="Bahnschrift Condensed" panose="020B0502040204020203" pitchFamily="34" charset="0"/>
              </a:rPr>
              <a:t>жінок</a:t>
            </a:r>
            <a:endParaRPr lang="ru-RU" sz="2000" dirty="0">
              <a:latin typeface="Bahnschrift Condensed" panose="020B0502040204020203" pitchFamily="34" charset="0"/>
            </a:endParaRPr>
          </a:p>
          <a:p>
            <a:pPr algn="ctr"/>
            <a:r>
              <a:rPr lang="ru-RU" sz="2000" i="0" dirty="0" err="1">
                <a:effectLst/>
                <a:latin typeface="Bahnschrift Condensed" panose="020B0502040204020203" pitchFamily="34" charset="0"/>
              </a:rPr>
              <a:t>Рушій</a:t>
            </a:r>
            <a:r>
              <a:rPr lang="ru-RU" sz="2000" i="0" dirty="0">
                <a:effectLst/>
                <a:latin typeface="Bahnschrift Condensed" panose="020B0502040204020203" pitchFamily="34" charset="0"/>
              </a:rPr>
              <a:t> </a:t>
            </a:r>
            <a:r>
              <a:rPr lang="ru-RU" sz="2000" i="0" dirty="0" err="1">
                <a:effectLst/>
                <a:latin typeface="Bahnschrift Condensed" panose="020B0502040204020203" pitchFamily="34" charset="0"/>
              </a:rPr>
              <a:t>справжніх</a:t>
            </a:r>
            <a:r>
              <a:rPr lang="ru-RU" sz="2000" i="0" dirty="0">
                <a:effectLst/>
                <a:latin typeface="Bahnschrift Condensed" panose="020B0502040204020203" pitchFamily="34" charset="0"/>
              </a:rPr>
              <a:t> </a:t>
            </a:r>
            <a:r>
              <a:rPr lang="ru-RU" sz="2000" i="0" dirty="0" err="1">
                <a:effectLst/>
                <a:latin typeface="Bahnschrift Condensed" panose="020B0502040204020203" pitchFamily="34" charset="0"/>
              </a:rPr>
              <a:t>системних</a:t>
            </a:r>
            <a:r>
              <a:rPr lang="ru-RU" sz="2000" i="0" dirty="0">
                <a:effectLst/>
                <a:latin typeface="Bahnschrift Condensed" panose="020B0502040204020203" pitchFamily="34" charset="0"/>
              </a:rPr>
              <a:t> </a:t>
            </a:r>
            <a:r>
              <a:rPr lang="ru-RU" sz="2000" i="0" dirty="0" err="1">
                <a:effectLst/>
                <a:latin typeface="Bahnschrift Condensed" panose="020B0502040204020203" pitchFamily="34" charset="0"/>
              </a:rPr>
              <a:t>змін</a:t>
            </a:r>
            <a:r>
              <a:rPr lang="ru-RU" sz="2000" i="0" dirty="0">
                <a:effectLst/>
                <a:latin typeface="Bahnschrift Condensed" panose="020B0502040204020203" pitchFamily="34" charset="0"/>
              </a:rPr>
              <a:t> – </a:t>
            </a:r>
            <a:r>
              <a:rPr lang="ru-RU" sz="2000" i="0" dirty="0" err="1">
                <a:effectLst/>
                <a:latin typeface="Bahnschrift Condensed" panose="020B0502040204020203" pitchFamily="34" charset="0"/>
              </a:rPr>
              <a:t>це</a:t>
            </a:r>
            <a:r>
              <a:rPr lang="ru-RU" sz="2000" i="0" dirty="0">
                <a:effectLst/>
                <a:latin typeface="Bahnschrift Condensed" panose="020B0502040204020203" pitchFamily="34" charset="0"/>
              </a:rPr>
              <a:t> </a:t>
            </a:r>
            <a:r>
              <a:rPr lang="ru-RU" sz="2000" i="0" dirty="0" err="1">
                <a:effectLst/>
                <a:latin typeface="Bahnschrift Condensed" panose="020B0502040204020203" pitchFamily="34" charset="0"/>
              </a:rPr>
              <a:t>жіночий</a:t>
            </a:r>
            <a:r>
              <a:rPr lang="ru-RU" sz="2000" i="0" dirty="0">
                <a:effectLst/>
                <a:latin typeface="Bahnschrift Condensed" panose="020B0502040204020203" pitchFamily="34" charset="0"/>
              </a:rPr>
              <a:t> рух</a:t>
            </a:r>
          </a:p>
          <a:p>
            <a:pPr algn="ctr"/>
            <a:r>
              <a:rPr lang="ru-RU" sz="2000" i="0" dirty="0">
                <a:effectLst/>
                <a:latin typeface="Bahnschrift Condensed" panose="020B0502040204020203" pitchFamily="34" charset="0"/>
              </a:rPr>
              <a:t>Для </a:t>
            </a:r>
            <a:r>
              <a:rPr lang="ru-RU" sz="2000" i="0" dirty="0" err="1">
                <a:effectLst/>
                <a:latin typeface="Bahnschrift Condensed" panose="020B0502040204020203" pitchFamily="34" charset="0"/>
              </a:rPr>
              <a:t>ефективного</a:t>
            </a:r>
            <a:r>
              <a:rPr lang="ru-RU" sz="2000" i="0" dirty="0">
                <a:effectLst/>
                <a:latin typeface="Bahnschrift Condensed" panose="020B0502040204020203" pitchFamily="34" charset="0"/>
              </a:rPr>
              <a:t> </a:t>
            </a:r>
            <a:r>
              <a:rPr lang="ru-RU" sz="2000" i="0" dirty="0" err="1">
                <a:effectLst/>
                <a:latin typeface="Bahnschrift Condensed" panose="020B0502040204020203" pitchFamily="34" charset="0"/>
              </a:rPr>
              <a:t>жіночого</a:t>
            </a:r>
            <a:r>
              <a:rPr lang="ru-RU" sz="2000" i="0" dirty="0">
                <a:effectLst/>
                <a:latin typeface="Bahnschrift Condensed" panose="020B0502040204020203" pitchFamily="34" charset="0"/>
              </a:rPr>
              <a:t> руху </a:t>
            </a:r>
            <a:r>
              <a:rPr lang="ru-RU" sz="2000" i="0" dirty="0" err="1">
                <a:effectLst/>
                <a:latin typeface="Bahnschrift Condensed" panose="020B0502040204020203" pitchFamily="34" charset="0"/>
              </a:rPr>
              <a:t>потрібно</a:t>
            </a:r>
            <a:r>
              <a:rPr lang="ru-RU" sz="2000" i="0" dirty="0">
                <a:effectLst/>
                <a:latin typeface="Bahnschrift Condensed" panose="020B0502040204020203" pitchFamily="34" charset="0"/>
              </a:rPr>
              <a:t> </a:t>
            </a:r>
            <a:r>
              <a:rPr lang="ru-RU" sz="2000" i="0" dirty="0" err="1">
                <a:effectLst/>
                <a:latin typeface="Bahnschrift Condensed" panose="020B0502040204020203" pitchFamily="34" charset="0"/>
              </a:rPr>
              <a:t>будувати</a:t>
            </a:r>
            <a:r>
              <a:rPr lang="ru-RU" sz="2000" i="0" dirty="0">
                <a:effectLst/>
                <a:latin typeface="Bahnschrift Condensed" panose="020B0502040204020203" pitchFamily="34" charset="0"/>
              </a:rPr>
              <a:t> і </a:t>
            </a:r>
            <a:r>
              <a:rPr lang="ru-RU" sz="2000" i="0" dirty="0" err="1">
                <a:effectLst/>
                <a:latin typeface="Bahnschrift Condensed" panose="020B0502040204020203" pitchFamily="34" charset="0"/>
              </a:rPr>
              <a:t>постійно</a:t>
            </a:r>
            <a:r>
              <a:rPr lang="ru-RU" sz="2000" i="0" dirty="0">
                <a:effectLst/>
                <a:latin typeface="Bahnschrift Condensed" panose="020B0502040204020203" pitchFamily="34" charset="0"/>
              </a:rPr>
              <a:t> </a:t>
            </a:r>
            <a:r>
              <a:rPr lang="ru-RU" sz="2000" i="0" dirty="0" err="1">
                <a:effectLst/>
                <a:latin typeface="Bahnschrift Condensed" panose="020B0502040204020203" pitchFamily="34" charset="0"/>
              </a:rPr>
              <a:t>оновлювати</a:t>
            </a:r>
            <a:r>
              <a:rPr lang="ru-RU" sz="2000" i="0" dirty="0">
                <a:effectLst/>
                <a:latin typeface="Bahnschrift Condensed" panose="020B0502040204020203" pitchFamily="34" charset="0"/>
              </a:rPr>
              <a:t> </a:t>
            </a:r>
            <a:r>
              <a:rPr lang="ru-RU" sz="2000" i="0" dirty="0" err="1">
                <a:effectLst/>
                <a:latin typeface="Bahnschrift Condensed" panose="020B0502040204020203" pitchFamily="34" charset="0"/>
              </a:rPr>
              <a:t>стратегії</a:t>
            </a:r>
            <a:endParaRPr lang="ru-RU" sz="2000" dirty="0">
              <a:latin typeface="Bahnschrift Condensed" panose="020B0502040204020203" pitchFamily="34" charset="0"/>
            </a:endParaRPr>
          </a:p>
          <a:p>
            <a:pPr algn="ctr"/>
            <a:r>
              <a:rPr lang="ru-RU" sz="2000" i="0" dirty="0" err="1">
                <a:effectLst/>
                <a:latin typeface="Bahnschrift Condensed" panose="020B0502040204020203" pitchFamily="34" charset="0"/>
              </a:rPr>
              <a:t>Зробити</a:t>
            </a:r>
            <a:r>
              <a:rPr lang="ru-RU" sz="2000" i="0" dirty="0">
                <a:effectLst/>
                <a:latin typeface="Bahnschrift Condensed" panose="020B0502040204020203" pitchFamily="34" charset="0"/>
              </a:rPr>
              <a:t> голос </a:t>
            </a:r>
            <a:r>
              <a:rPr lang="ru-RU" sz="2000" i="0" dirty="0" err="1">
                <a:effectLst/>
                <a:latin typeface="Bahnschrift Condensed" panose="020B0502040204020203" pitchFamily="34" charset="0"/>
              </a:rPr>
              <a:t>феміністок</a:t>
            </a:r>
            <a:r>
              <a:rPr lang="ru-RU" sz="2000" i="0" dirty="0">
                <a:effectLst/>
                <a:latin typeface="Bahnschrift Condensed" panose="020B0502040204020203" pitchFamily="34" charset="0"/>
              </a:rPr>
              <a:t> </a:t>
            </a:r>
            <a:r>
              <a:rPr lang="ru-RU" sz="2000" i="0" dirty="0" err="1">
                <a:effectLst/>
                <a:latin typeface="Bahnschrift Condensed" panose="020B0502040204020203" pitchFamily="34" charset="0"/>
              </a:rPr>
              <a:t>голоснішим</a:t>
            </a:r>
            <a:r>
              <a:rPr lang="ru-RU" sz="2000" i="0" dirty="0">
                <a:effectLst/>
                <a:latin typeface="Bahnschrift Condensed" panose="020B0502040204020203" pitchFamily="34" charset="0"/>
              </a:rPr>
              <a:t>: </a:t>
            </a:r>
            <a:r>
              <a:rPr lang="ru-RU" sz="2000" i="0" dirty="0" err="1">
                <a:effectLst/>
                <a:latin typeface="Bahnschrift Condensed" panose="020B0502040204020203" pitchFamily="34" charset="0"/>
              </a:rPr>
              <a:t>медіапідтримка</a:t>
            </a:r>
            <a:r>
              <a:rPr lang="ru-RU" sz="2000" i="0" dirty="0">
                <a:effectLst/>
                <a:latin typeface="Bahnschrift Condensed" panose="020B0502040204020203" pitchFamily="34" charset="0"/>
              </a:rPr>
              <a:t> і </a:t>
            </a:r>
            <a:r>
              <a:rPr lang="ru-RU" sz="2000" i="0" dirty="0" err="1">
                <a:effectLst/>
                <a:latin typeface="Bahnschrift Condensed" panose="020B0502040204020203" pitchFamily="34" charset="0"/>
              </a:rPr>
              <a:t>селебрітіс</a:t>
            </a:r>
            <a:endParaRPr lang="ru-RU" sz="2000" i="0" dirty="0">
              <a:effectLst/>
              <a:latin typeface="Bahnschrift Condensed" panose="020B0502040204020203" pitchFamily="34" charset="0"/>
            </a:endParaRPr>
          </a:p>
          <a:p>
            <a:pPr algn="ctr"/>
            <a:r>
              <a:rPr lang="ru-RU" sz="2000" i="0" dirty="0" err="1">
                <a:effectLst/>
                <a:latin typeface="Bahnschrift Condensed" panose="020B0502040204020203" pitchFamily="34" charset="0"/>
              </a:rPr>
              <a:t>Залучити</a:t>
            </a:r>
            <a:r>
              <a:rPr lang="ru-RU" sz="2000" i="0" dirty="0">
                <a:effectLst/>
                <a:latin typeface="Bahnschrift Condensed" panose="020B0502040204020203" pitchFamily="34" charset="0"/>
              </a:rPr>
              <a:t> </a:t>
            </a:r>
            <a:r>
              <a:rPr lang="ru-RU" sz="2000" i="0" dirty="0" err="1">
                <a:effectLst/>
                <a:latin typeface="Bahnschrift Condensed" panose="020B0502040204020203" pitchFamily="34" charset="0"/>
              </a:rPr>
              <a:t>більше</a:t>
            </a:r>
            <a:r>
              <a:rPr lang="ru-RU" sz="2000" i="0" dirty="0">
                <a:effectLst/>
                <a:latin typeface="Bahnschrift Condensed" panose="020B0502040204020203" pitchFamily="34" charset="0"/>
              </a:rPr>
              <a:t> </a:t>
            </a:r>
            <a:r>
              <a:rPr lang="ru-RU" sz="2000" i="0" dirty="0" err="1">
                <a:effectLst/>
                <a:latin typeface="Bahnschrift Condensed" panose="020B0502040204020203" pitchFamily="34" charset="0"/>
              </a:rPr>
              <a:t>жінок</a:t>
            </a:r>
            <a:r>
              <a:rPr lang="ru-RU" sz="2000" i="0" dirty="0">
                <a:effectLst/>
                <a:latin typeface="Bahnschrift Condensed" panose="020B0502040204020203" pitchFamily="34" charset="0"/>
              </a:rPr>
              <a:t> до </a:t>
            </a:r>
            <a:r>
              <a:rPr lang="ru-RU" sz="2000" i="0" dirty="0" err="1">
                <a:effectLst/>
                <a:latin typeface="Bahnschrift Condensed" panose="020B0502040204020203" pitchFamily="34" charset="0"/>
              </a:rPr>
              <a:t>розбудови</a:t>
            </a:r>
            <a:r>
              <a:rPr lang="ru-RU" sz="2000" i="0" dirty="0">
                <a:effectLst/>
                <a:latin typeface="Bahnschrift Condensed" panose="020B0502040204020203" pitchFamily="34" charset="0"/>
              </a:rPr>
              <a:t> миру</a:t>
            </a:r>
            <a:endParaRPr lang="ru-RU" sz="2000" dirty="0">
              <a:latin typeface="Bahnschrift Condensed" panose="020B0502040204020203" pitchFamily="34" charset="0"/>
            </a:endParaRPr>
          </a:p>
          <a:p>
            <a:pPr algn="ctr"/>
            <a:r>
              <a:rPr lang="ru-RU" sz="2000" i="0" dirty="0">
                <a:effectLst/>
                <a:latin typeface="Bahnschrift Condensed" panose="020B0502040204020203" pitchFamily="34" charset="0"/>
              </a:rPr>
              <a:t>Не </a:t>
            </a:r>
            <a:r>
              <a:rPr lang="ru-RU" sz="2000" i="0" dirty="0" err="1">
                <a:effectLst/>
                <a:latin typeface="Bahnschrift Condensed" panose="020B0502040204020203" pitchFamily="34" charset="0"/>
              </a:rPr>
              <a:t>замовчувати</a:t>
            </a:r>
            <a:r>
              <a:rPr lang="ru-RU" sz="2000" i="0" dirty="0">
                <a:effectLst/>
                <a:latin typeface="Bahnschrift Condensed" panose="020B0502040204020203" pitchFamily="34" charset="0"/>
              </a:rPr>
              <a:t> </a:t>
            </a:r>
            <a:r>
              <a:rPr lang="ru-RU" sz="2000" i="0" dirty="0" err="1">
                <a:effectLst/>
                <a:latin typeface="Bahnschrift Condensed" panose="020B0502040204020203" pitchFamily="34" charset="0"/>
              </a:rPr>
              <a:t>складні</a:t>
            </a:r>
            <a:r>
              <a:rPr lang="ru-RU" sz="2000" i="0" dirty="0">
                <a:effectLst/>
                <a:latin typeface="Bahnschrift Condensed" panose="020B0502040204020203" pitchFamily="34" charset="0"/>
              </a:rPr>
              <a:t> й </a:t>
            </a:r>
            <a:r>
              <a:rPr lang="ru-RU" sz="2000" i="0" dirty="0" err="1">
                <a:effectLst/>
                <a:latin typeface="Bahnschrift Condensed" panose="020B0502040204020203" pitchFamily="34" charset="0"/>
              </a:rPr>
              <a:t>незручні</a:t>
            </a:r>
            <a:r>
              <a:rPr lang="ru-RU" sz="2000" i="0" dirty="0">
                <a:effectLst/>
                <a:latin typeface="Bahnschrift Condensed" panose="020B0502040204020203" pitchFamily="34" charset="0"/>
              </a:rPr>
              <a:t> </a:t>
            </a:r>
            <a:r>
              <a:rPr lang="ru-RU" sz="2000" i="0" dirty="0" err="1">
                <a:effectLst/>
                <a:latin typeface="Bahnschrift Condensed" panose="020B0502040204020203" pitchFamily="34" charset="0"/>
              </a:rPr>
              <a:t>питання</a:t>
            </a:r>
            <a:endParaRPr lang="ru-RU" sz="2000" i="0" dirty="0">
              <a:effectLst/>
              <a:latin typeface="Bahnschrift Condensed" panose="020B0502040204020203" pitchFamily="34" charset="0"/>
            </a:endParaRPr>
          </a:p>
          <a:p>
            <a:pPr algn="ctr"/>
            <a:r>
              <a:rPr lang="ru-RU" sz="2000" i="0" dirty="0">
                <a:effectLst/>
                <a:latin typeface="Bahnschrift Condensed" panose="020B0502040204020203" pitchFamily="34" charset="0"/>
              </a:rPr>
              <a:t>Не </a:t>
            </a:r>
            <a:r>
              <a:rPr lang="ru-RU" sz="2000" i="0" dirty="0" err="1">
                <a:effectLst/>
                <a:latin typeface="Bahnschrift Condensed" panose="020B0502040204020203" pitchFamily="34" charset="0"/>
              </a:rPr>
              <a:t>боятися</a:t>
            </a:r>
            <a:r>
              <a:rPr lang="ru-RU" sz="2000" i="0" dirty="0">
                <a:effectLst/>
                <a:latin typeface="Bahnschrift Condensed" panose="020B0502040204020203" pitchFamily="34" charset="0"/>
              </a:rPr>
              <a:t> тих, </a:t>
            </a:r>
            <a:r>
              <a:rPr lang="ru-RU" sz="2000" i="0" dirty="0" err="1">
                <a:effectLst/>
                <a:latin typeface="Bahnschrift Condensed" panose="020B0502040204020203" pitchFamily="34" charset="0"/>
              </a:rPr>
              <a:t>хто</a:t>
            </a:r>
            <a:r>
              <a:rPr lang="ru-RU" sz="2000" i="0" dirty="0">
                <a:effectLst/>
                <a:latin typeface="Bahnschrift Condensed" panose="020B0502040204020203" pitchFamily="34" charset="0"/>
              </a:rPr>
              <a:t> </a:t>
            </a:r>
            <a:r>
              <a:rPr lang="ru-RU" sz="2000" i="0" dirty="0" err="1">
                <a:effectLst/>
                <a:latin typeface="Bahnschrift Condensed" panose="020B0502040204020203" pitchFamily="34" charset="0"/>
              </a:rPr>
              <a:t>проти</a:t>
            </a:r>
            <a:r>
              <a:rPr lang="ru-RU" sz="2000" i="0" dirty="0">
                <a:effectLst/>
                <a:latin typeface="Bahnschrift Condensed" panose="020B0502040204020203" pitchFamily="34" charset="0"/>
              </a:rPr>
              <a:t> </a:t>
            </a:r>
            <a:r>
              <a:rPr lang="ru-RU" sz="2000" i="0" dirty="0" err="1">
                <a:effectLst/>
                <a:latin typeface="Bahnschrift Condensed" panose="020B0502040204020203" pitchFamily="34" charset="0"/>
              </a:rPr>
              <a:t>ґендерної</a:t>
            </a:r>
            <a:r>
              <a:rPr lang="ru-RU" sz="2000" i="0" dirty="0">
                <a:effectLst/>
                <a:latin typeface="Bahnschrift Condensed" panose="020B0502040204020203" pitchFamily="34" charset="0"/>
              </a:rPr>
              <a:t> </a:t>
            </a:r>
            <a:r>
              <a:rPr lang="ru-RU" sz="2000" i="0" dirty="0" err="1">
                <a:effectLst/>
                <a:latin typeface="Bahnschrift Condensed" panose="020B0502040204020203" pitchFamily="34" charset="0"/>
              </a:rPr>
              <a:t>рівності</a:t>
            </a:r>
            <a:endParaRPr lang="ru-RU" sz="2000" dirty="0">
              <a:latin typeface="Bahnschrift Condensed" panose="020B0502040204020203" pitchFamily="34" charset="0"/>
            </a:endParaRPr>
          </a:p>
          <a:p>
            <a:pPr algn="ctr"/>
            <a:r>
              <a:rPr lang="ru-RU" sz="2000" i="0" dirty="0">
                <a:effectLst/>
                <a:latin typeface="Bahnschrift Condensed" panose="020B0502040204020203" pitchFamily="34" charset="0"/>
              </a:rPr>
              <a:t>Знати </a:t>
            </a:r>
            <a:r>
              <a:rPr lang="ru-RU" sz="2000" i="0" dirty="0" err="1">
                <a:effectLst/>
                <a:latin typeface="Bahnschrift Condensed" panose="020B0502040204020203" pitchFamily="34" charset="0"/>
              </a:rPr>
              <a:t>свої</a:t>
            </a:r>
            <a:r>
              <a:rPr lang="ru-RU" sz="2000" i="0" dirty="0">
                <a:effectLst/>
                <a:latin typeface="Bahnschrift Condensed" panose="020B0502040204020203" pitchFamily="34" charset="0"/>
              </a:rPr>
              <a:t> права і </a:t>
            </a:r>
            <a:r>
              <a:rPr lang="ru-RU" sz="2000" i="0" dirty="0" err="1">
                <a:effectLst/>
                <a:latin typeface="Bahnschrift Condensed" panose="020B0502040204020203" pitchFamily="34" charset="0"/>
              </a:rPr>
              <a:t>стежити</a:t>
            </a:r>
            <a:r>
              <a:rPr lang="ru-RU" sz="2000" i="0" dirty="0">
                <a:effectLst/>
                <a:latin typeface="Bahnschrift Condensed" panose="020B0502040204020203" pitchFamily="34" charset="0"/>
              </a:rPr>
              <a:t> за </a:t>
            </a:r>
            <a:r>
              <a:rPr lang="ru-RU" sz="2000" i="0" dirty="0" err="1">
                <a:effectLst/>
                <a:latin typeface="Bahnschrift Condensed" panose="020B0502040204020203" pitchFamily="34" charset="0"/>
              </a:rPr>
              <a:t>тим</a:t>
            </a:r>
            <a:r>
              <a:rPr lang="ru-RU" sz="2000" i="0" dirty="0">
                <a:effectLst/>
                <a:latin typeface="Bahnschrift Condensed" panose="020B0502040204020203" pitchFamily="34" charset="0"/>
              </a:rPr>
              <a:t>, як </a:t>
            </a:r>
            <a:r>
              <a:rPr lang="ru-RU" sz="2000" i="0" dirty="0" err="1">
                <a:effectLst/>
                <a:latin typeface="Bahnschrift Condensed" panose="020B0502040204020203" pitchFamily="34" charset="0"/>
              </a:rPr>
              <a:t>Україна</a:t>
            </a:r>
            <a:r>
              <a:rPr lang="ru-RU" sz="2000" i="0" dirty="0">
                <a:effectLst/>
                <a:latin typeface="Bahnschrift Condensed" panose="020B0502040204020203" pitchFamily="34" charset="0"/>
              </a:rPr>
              <a:t> </a:t>
            </a:r>
            <a:r>
              <a:rPr lang="ru-RU" sz="2000" i="0" dirty="0" err="1">
                <a:effectLst/>
                <a:latin typeface="Bahnschrift Condensed" panose="020B0502040204020203" pitchFamily="34" charset="0"/>
              </a:rPr>
              <a:t>виконує</a:t>
            </a:r>
            <a:r>
              <a:rPr lang="ru-RU" sz="2000" i="0" dirty="0">
                <a:effectLst/>
                <a:latin typeface="Bahnschrift Condensed" panose="020B0502040204020203" pitchFamily="34" charset="0"/>
              </a:rPr>
              <a:t> </a:t>
            </a:r>
            <a:r>
              <a:rPr lang="ru-RU" sz="2000" i="0" dirty="0" err="1">
                <a:effectLst/>
                <a:latin typeface="Bahnschrift Condensed" panose="020B0502040204020203" pitchFamily="34" charset="0"/>
              </a:rPr>
              <a:t>міжнародні</a:t>
            </a:r>
            <a:r>
              <a:rPr lang="ru-RU" sz="2000" i="0" dirty="0">
                <a:effectLst/>
                <a:latin typeface="Bahnschrift Condensed" panose="020B0502040204020203" pitchFamily="34" charset="0"/>
              </a:rPr>
              <a:t> </a:t>
            </a:r>
            <a:r>
              <a:rPr lang="ru-RU" sz="2000" i="0" dirty="0" err="1">
                <a:effectLst/>
                <a:latin typeface="Bahnschrift Condensed" panose="020B0502040204020203" pitchFamily="34" charset="0"/>
              </a:rPr>
              <a:t>зобов’язання</a:t>
            </a:r>
            <a:r>
              <a:rPr lang="ru-RU" sz="2000" i="0" dirty="0">
                <a:effectLst/>
                <a:latin typeface="Bahnschrift Condensed" panose="020B0502040204020203" pitchFamily="34" charset="0"/>
              </a:rPr>
              <a:t> і </a:t>
            </a:r>
            <a:r>
              <a:rPr lang="ru-RU" sz="2000" i="0" dirty="0" err="1">
                <a:effectLst/>
                <a:latin typeface="Bahnschrift Condensed" panose="020B0502040204020203" pitchFamily="34" charset="0"/>
              </a:rPr>
              <a:t>власні</a:t>
            </a:r>
            <a:r>
              <a:rPr lang="ru-RU" sz="2000" i="0" dirty="0">
                <a:effectLst/>
                <a:latin typeface="Bahnschrift Condensed" panose="020B0502040204020203" pitchFamily="34" charset="0"/>
              </a:rPr>
              <a:t> </a:t>
            </a:r>
            <a:r>
              <a:rPr lang="ru-RU" sz="2000" i="0" dirty="0" err="1">
                <a:effectLst/>
                <a:latin typeface="Bahnschrift Condensed" panose="020B0502040204020203" pitchFamily="34" charset="0"/>
              </a:rPr>
              <a:t>закони</a:t>
            </a:r>
            <a:endParaRPr lang="ru-RU" sz="2000" dirty="0">
              <a:latin typeface="Bahnschrift Condensed" panose="020B0502040204020203" pitchFamily="34" charset="0"/>
            </a:endParaRPr>
          </a:p>
        </p:txBody>
      </p:sp>
    </p:spTree>
    <p:extLst>
      <p:ext uri="{BB962C8B-B14F-4D97-AF65-F5344CB8AC3E}">
        <p14:creationId xmlns:p14="http://schemas.microsoft.com/office/powerpoint/2010/main" val="30093357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Gender Equality: Not There Yet | Global Finance Magazine">
            <a:extLst>
              <a:ext uri="{FF2B5EF4-FFF2-40B4-BE49-F238E27FC236}">
                <a16:creationId xmlns:a16="http://schemas.microsoft.com/office/drawing/2014/main" id="{2733EF99-EECC-44BD-BB04-B48C592C81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265"/>
          <a:stretch/>
        </p:blipFill>
        <p:spPr bwMode="auto">
          <a:xfrm>
            <a:off x="20" y="10"/>
            <a:ext cx="12191980" cy="4465973"/>
          </a:xfrm>
          <a:prstGeom prst="rect">
            <a:avLst/>
          </a:prstGeom>
          <a:noFill/>
          <a:extLst>
            <a:ext uri="{909E8E84-426E-40DD-AFC4-6F175D3DCCD1}">
              <a14:hiddenFill xmlns:a14="http://schemas.microsoft.com/office/drawing/2010/main">
                <a:solidFill>
                  <a:srgbClr val="FFFFFF"/>
                </a:solidFill>
              </a14:hiddenFill>
            </a:ext>
          </a:extLst>
        </p:spPr>
      </p:pic>
      <p:sp>
        <p:nvSpPr>
          <p:cNvPr id="193" name="Rectangle: Rounded Corners 192">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9382538"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01833F97-BF84-4F7C-A643-464ABBD36D98}"/>
              </a:ext>
            </a:extLst>
          </p:cNvPr>
          <p:cNvSpPr>
            <a:spLocks noGrp="1"/>
          </p:cNvSpPr>
          <p:nvPr>
            <p:ph type="title"/>
          </p:nvPr>
        </p:nvSpPr>
        <p:spPr>
          <a:xfrm>
            <a:off x="566928" y="4203278"/>
            <a:ext cx="8557193" cy="536063"/>
          </a:xfrm>
        </p:spPr>
        <p:txBody>
          <a:bodyPr>
            <a:normAutofit fontScale="90000"/>
          </a:bodyPr>
          <a:lstStyle/>
          <a:p>
            <a:r>
              <a:rPr lang="uk-UA" sz="3600" dirty="0">
                <a:solidFill>
                  <a:schemeClr val="bg1"/>
                </a:solidFill>
                <a:latin typeface="Bahnschrift Condensed" panose="020B0502040204020203" pitchFamily="34" charset="0"/>
              </a:rPr>
              <a:t>ДЯКУЮ ЗА УВАГУ!</a:t>
            </a:r>
            <a:endParaRPr lang="ru-RU" sz="3600" dirty="0">
              <a:solidFill>
                <a:schemeClr val="bg1"/>
              </a:solidFill>
              <a:latin typeface="Bahnschrift Condensed" panose="020B0502040204020203" pitchFamily="34" charset="0"/>
            </a:endParaRPr>
          </a:p>
        </p:txBody>
      </p:sp>
      <p:sp>
        <p:nvSpPr>
          <p:cNvPr id="3" name="Content Placeholder 2">
            <a:extLst>
              <a:ext uri="{FF2B5EF4-FFF2-40B4-BE49-F238E27FC236}">
                <a16:creationId xmlns:a16="http://schemas.microsoft.com/office/drawing/2014/main" id="{8BCB230B-E112-41F7-9A2F-A7B3629CED63}"/>
              </a:ext>
            </a:extLst>
          </p:cNvPr>
          <p:cNvSpPr>
            <a:spLocks noGrp="1"/>
          </p:cNvSpPr>
          <p:nvPr>
            <p:ph idx="1"/>
          </p:nvPr>
        </p:nvSpPr>
        <p:spPr>
          <a:xfrm>
            <a:off x="167951" y="4889078"/>
            <a:ext cx="12024049" cy="1817710"/>
          </a:xfrm>
        </p:spPr>
        <p:txBody>
          <a:bodyPr>
            <a:normAutofit lnSpcReduction="10000"/>
          </a:bodyPr>
          <a:lstStyle/>
          <a:p>
            <a:pPr marL="0" indent="0">
              <a:buNone/>
            </a:pPr>
            <a:r>
              <a:rPr lang="uk-UA" sz="1800" b="1" dirty="0">
                <a:latin typeface="Bahnschrift Condensed" panose="020B0502040204020203" pitchFamily="34" charset="0"/>
              </a:rPr>
              <a:t>Рекомендації для читання і перегляду</a:t>
            </a:r>
          </a:p>
          <a:p>
            <a:pPr>
              <a:buFont typeface="Wingdings" panose="05000000000000000000" pitchFamily="2" charset="2"/>
              <a:buChar char="Ø"/>
            </a:pPr>
            <a:r>
              <a:rPr lang="ru-RU" sz="1800" dirty="0">
                <a:latin typeface="Bahnschrift Condensed" panose="020B0502040204020203" pitchFamily="34" charset="0"/>
              </a:rPr>
              <a:t>Гендерна </a:t>
            </a:r>
            <a:r>
              <a:rPr lang="ru-RU" sz="1800" dirty="0" err="1">
                <a:latin typeface="Bahnschrift Condensed" panose="020B0502040204020203" pitchFamily="34" charset="0"/>
              </a:rPr>
              <a:t>рівність</a:t>
            </a:r>
            <a:r>
              <a:rPr lang="ru-RU" sz="1800" dirty="0">
                <a:latin typeface="Bahnschrift Condensed" panose="020B0502040204020203" pitchFamily="34" charset="0"/>
              </a:rPr>
              <a:t> і </a:t>
            </a:r>
            <a:r>
              <a:rPr lang="ru-RU" sz="1800" dirty="0" err="1">
                <a:latin typeface="Bahnschrift Condensed" panose="020B0502040204020203" pitchFamily="34" charset="0"/>
              </a:rPr>
              <a:t>недискримінація</a:t>
            </a:r>
            <a:r>
              <a:rPr lang="ru-RU" sz="1800" dirty="0">
                <a:latin typeface="Bahnschrift Condensed" panose="020B0502040204020203" pitchFamily="34" charset="0"/>
              </a:rPr>
              <a:t>: </a:t>
            </a:r>
            <a:r>
              <a:rPr lang="ru-RU" sz="1800" dirty="0" err="1">
                <a:latin typeface="Bahnschrift Condensed" panose="020B0502040204020203" pitchFamily="34" charset="0"/>
              </a:rPr>
              <a:t>посібник</a:t>
            </a:r>
            <a:r>
              <a:rPr lang="ru-RU" sz="1800" dirty="0">
                <a:latin typeface="Bahnschrift Condensed" panose="020B0502040204020203" pitchFamily="34" charset="0"/>
              </a:rPr>
              <a:t> для </a:t>
            </a:r>
            <a:r>
              <a:rPr lang="ru-RU" sz="1800" dirty="0" err="1">
                <a:latin typeface="Bahnschrift Condensed" panose="020B0502040204020203" pitchFamily="34" charset="0"/>
              </a:rPr>
              <a:t>експертів</a:t>
            </a:r>
            <a:r>
              <a:rPr lang="ru-RU" sz="1800" dirty="0">
                <a:latin typeface="Bahnschrift Condensed" panose="020B0502040204020203" pitchFamily="34" charset="0"/>
              </a:rPr>
              <a:t> і </a:t>
            </a:r>
            <a:r>
              <a:rPr lang="ru-RU" sz="1800" dirty="0" err="1">
                <a:latin typeface="Bahnschrift Condensed" panose="020B0502040204020203" pitchFamily="34" charset="0"/>
              </a:rPr>
              <a:t>експерток</a:t>
            </a:r>
            <a:r>
              <a:rPr lang="ru-RU" sz="1800" dirty="0">
                <a:latin typeface="Bahnschrift Condensed" panose="020B0502040204020203" pitchFamily="34" charset="0"/>
              </a:rPr>
              <a:t> </a:t>
            </a:r>
            <a:r>
              <a:rPr lang="ru-RU" sz="1800" dirty="0" err="1">
                <a:latin typeface="Bahnschrift Condensed" panose="020B0502040204020203" pitchFamily="34" charset="0"/>
              </a:rPr>
              <a:t>аналітичних</a:t>
            </a:r>
            <a:r>
              <a:rPr lang="ru-RU" sz="1800" dirty="0">
                <a:latin typeface="Bahnschrift Condensed" panose="020B0502040204020203" pitchFamily="34" charset="0"/>
              </a:rPr>
              <a:t> </a:t>
            </a:r>
            <a:r>
              <a:rPr lang="ru-RU" sz="1800" dirty="0" err="1">
                <a:latin typeface="Bahnschrift Condensed" panose="020B0502040204020203" pitchFamily="34" charset="0"/>
              </a:rPr>
              <a:t>центрів</a:t>
            </a:r>
            <a:r>
              <a:rPr lang="ru-RU" sz="1800" dirty="0">
                <a:latin typeface="Bahnschrift Condensed" panose="020B0502040204020203" pitchFamily="34" charset="0"/>
              </a:rPr>
              <a:t>. Режим доступу: </a:t>
            </a:r>
            <a:r>
              <a:rPr lang="de-DE" sz="1800" dirty="0">
                <a:latin typeface="Bahnschrift Condensed" panose="020B0502040204020203" pitchFamily="34" charset="0"/>
                <a:hlinkClick r:id="rId3"/>
              </a:rPr>
              <a:t>https://www.naiau.kiev.ua/files/zakon_ukr/gender/Martsenyuk_Gender_and_non_discrimination_.pdf</a:t>
            </a:r>
            <a:endParaRPr lang="uk-UA" sz="1800" dirty="0">
              <a:latin typeface="Bahnschrift Condensed" panose="020B0502040204020203" pitchFamily="34" charset="0"/>
            </a:endParaRPr>
          </a:p>
          <a:p>
            <a:pPr>
              <a:buFont typeface="Wingdings" panose="05000000000000000000" pitchFamily="2" charset="2"/>
              <a:buChar char="Ø"/>
            </a:pPr>
            <a:r>
              <a:rPr lang="ru-RU" sz="1800" dirty="0" err="1">
                <a:effectLst/>
                <a:latin typeface="Bahnschrift Condensed" panose="020B0502040204020203" pitchFamily="34" charset="0"/>
                <a:ea typeface="Calibri" panose="020F0502020204030204" pitchFamily="34" charset="0"/>
              </a:rPr>
              <a:t>Кіммел</a:t>
            </a:r>
            <a:r>
              <a:rPr lang="ru-RU" sz="1800" dirty="0">
                <a:effectLst/>
                <a:latin typeface="Bahnschrift Condensed" panose="020B0502040204020203" pitchFamily="34" charset="0"/>
                <a:ea typeface="Calibri" panose="020F0502020204030204" pitchFamily="34" charset="0"/>
              </a:rPr>
              <a:t> М. </a:t>
            </a:r>
            <a:r>
              <a:rPr lang="ru-RU" sz="1800" dirty="0" err="1">
                <a:effectLst/>
                <a:latin typeface="Bahnschrift Condensed" panose="020B0502040204020203" pitchFamily="34" charset="0"/>
                <a:ea typeface="Calibri" panose="020F0502020204030204" pitchFamily="34" charset="0"/>
              </a:rPr>
              <a:t>Гендероване</a:t>
            </a:r>
            <a:r>
              <a:rPr lang="ru-RU" sz="1800" dirty="0">
                <a:effectLst/>
                <a:latin typeface="Bahnschrift Condensed" panose="020B0502040204020203" pitchFamily="34" charset="0"/>
                <a:ea typeface="Calibri" panose="020F0502020204030204" pitchFamily="34" charset="0"/>
              </a:rPr>
              <a:t> </a:t>
            </a:r>
            <a:r>
              <a:rPr lang="ru-RU" sz="1800" dirty="0" err="1">
                <a:effectLst/>
                <a:latin typeface="Bahnschrift Condensed" panose="020B0502040204020203" pitchFamily="34" charset="0"/>
                <a:ea typeface="Calibri" panose="020F0502020204030204" pitchFamily="34" charset="0"/>
              </a:rPr>
              <a:t>суспільство</a:t>
            </a:r>
            <a:r>
              <a:rPr lang="ru-RU" sz="1800" dirty="0">
                <a:effectLst/>
                <a:latin typeface="Bahnschrift Condensed" panose="020B0502040204020203" pitchFamily="34" charset="0"/>
                <a:ea typeface="Calibri" panose="020F0502020204030204" pitchFamily="34" charset="0"/>
              </a:rPr>
              <a:t> / Майкл С. </a:t>
            </a:r>
            <a:r>
              <a:rPr lang="ru-RU" sz="1800" dirty="0" err="1">
                <a:effectLst/>
                <a:latin typeface="Bahnschrift Condensed" panose="020B0502040204020203" pitchFamily="34" charset="0"/>
                <a:ea typeface="Calibri" panose="020F0502020204030204" pitchFamily="34" charset="0"/>
              </a:rPr>
              <a:t>Кіммел</a:t>
            </a:r>
            <a:r>
              <a:rPr lang="ru-RU" sz="1800" dirty="0">
                <a:effectLst/>
                <a:latin typeface="Bahnschrift Condensed" panose="020B0502040204020203" pitchFamily="34" charset="0"/>
                <a:ea typeface="Calibri" panose="020F0502020204030204" pitchFamily="34" charset="0"/>
              </a:rPr>
              <a:t>; [пер. з англ. Сусанна </a:t>
            </a:r>
            <a:r>
              <a:rPr lang="ru-RU" sz="1800" dirty="0" err="1">
                <a:effectLst/>
                <a:latin typeface="Bahnschrift Condensed" panose="020B0502040204020203" pitchFamily="34" charset="0"/>
                <a:ea typeface="Calibri" panose="020F0502020204030204" pitchFamily="34" charset="0"/>
              </a:rPr>
              <a:t>Альошкіна</a:t>
            </a:r>
            <a:r>
              <a:rPr lang="ru-RU" sz="1800" dirty="0">
                <a:effectLst/>
                <a:latin typeface="Bahnschrift Condensed" panose="020B0502040204020203" pitchFamily="34" charset="0"/>
                <a:ea typeface="Calibri" panose="020F0502020204030204" pitchFamily="34" charset="0"/>
              </a:rPr>
              <a:t>; наук. ред. </a:t>
            </a:r>
            <a:r>
              <a:rPr lang="ru-RU" sz="1800" dirty="0" err="1">
                <a:effectLst/>
                <a:latin typeface="Bahnschrift Condensed" panose="020B0502040204020203" pitchFamily="34" charset="0"/>
                <a:ea typeface="Calibri" panose="020F0502020204030204" pitchFamily="34" charset="0"/>
              </a:rPr>
              <a:t>Світлана</a:t>
            </a:r>
            <a:r>
              <a:rPr lang="ru-RU" sz="1800" dirty="0">
                <a:effectLst/>
                <a:latin typeface="Bahnschrift Condensed" panose="020B0502040204020203" pitchFamily="34" charset="0"/>
                <a:ea typeface="Calibri" panose="020F0502020204030204" pitchFamily="34" charset="0"/>
              </a:rPr>
              <a:t> </a:t>
            </a:r>
            <a:r>
              <a:rPr lang="ru-RU" sz="1800" dirty="0" err="1">
                <a:effectLst/>
                <a:latin typeface="Bahnschrift Condensed" panose="020B0502040204020203" pitchFamily="34" charset="0"/>
                <a:ea typeface="Calibri" panose="020F0502020204030204" pitchFamily="34" charset="0"/>
              </a:rPr>
              <a:t>Оксамитна</a:t>
            </a:r>
            <a:r>
              <a:rPr lang="ru-RU" sz="1800" dirty="0">
                <a:effectLst/>
                <a:latin typeface="Bahnschrift Condensed" panose="020B0502040204020203" pitchFamily="34" charset="0"/>
                <a:ea typeface="Calibri" panose="020F0502020204030204" pitchFamily="34" charset="0"/>
              </a:rPr>
              <a:t>]. – К.: Сфера, 2003. – 490 с. </a:t>
            </a:r>
            <a:endParaRPr lang="uk-UA" sz="1800" dirty="0">
              <a:effectLst/>
              <a:latin typeface="Bahnschrift Condensed" panose="020B0502040204020203" pitchFamily="34" charset="0"/>
              <a:ea typeface="Calibri" panose="020F0502020204030204" pitchFamily="34" charset="0"/>
            </a:endParaRPr>
          </a:p>
          <a:p>
            <a:pPr>
              <a:buFont typeface="Wingdings" panose="05000000000000000000" pitchFamily="2" charset="2"/>
              <a:buChar char="Ø"/>
            </a:pPr>
            <a:r>
              <a:rPr lang="ru-RU" sz="1800" dirty="0" err="1">
                <a:effectLst/>
                <a:latin typeface="Bahnschrift Condensed" panose="020B0502040204020203" pitchFamily="34" charset="0"/>
                <a:ea typeface="Calibri" panose="020F0502020204030204" pitchFamily="34" charset="0"/>
              </a:rPr>
              <a:t>Навчальний</a:t>
            </a:r>
            <a:r>
              <a:rPr lang="ru-RU" sz="1800" dirty="0">
                <a:effectLst/>
                <a:latin typeface="Bahnschrift Condensed" panose="020B0502040204020203" pitchFamily="34" charset="0"/>
                <a:ea typeface="Calibri" panose="020F0502020204030204" pitchFamily="34" charset="0"/>
              </a:rPr>
              <a:t> </a:t>
            </a:r>
            <a:r>
              <a:rPr lang="ru-RU" sz="1800" dirty="0" err="1">
                <a:effectLst/>
                <a:latin typeface="Bahnschrift Condensed" panose="020B0502040204020203" pitchFamily="34" charset="0"/>
                <a:ea typeface="Calibri" panose="020F0502020204030204" pitchFamily="34" charset="0"/>
              </a:rPr>
              <a:t>фільм</a:t>
            </a:r>
            <a:r>
              <a:rPr lang="ru-RU" sz="1800" dirty="0">
                <a:effectLst/>
                <a:latin typeface="Bahnschrift Condensed" panose="020B0502040204020203" pitchFamily="34" charset="0"/>
                <a:ea typeface="Calibri" panose="020F0502020204030204" pitchFamily="34" charset="0"/>
              </a:rPr>
              <a:t> </a:t>
            </a:r>
            <a:r>
              <a:rPr lang="ru-RU" sz="1800" dirty="0" err="1">
                <a:effectLst/>
                <a:latin typeface="Bahnschrift Condensed" panose="020B0502040204020203" pitchFamily="34" charset="0"/>
                <a:ea typeface="Calibri" panose="020F0502020204030204" pitchFamily="34" charset="0"/>
              </a:rPr>
              <a:t>англійською</a:t>
            </a:r>
            <a:r>
              <a:rPr lang="ru-RU" sz="1800" dirty="0">
                <a:effectLst/>
                <a:latin typeface="Bahnschrift Condensed" panose="020B0502040204020203" pitchFamily="34" charset="0"/>
                <a:ea typeface="Calibri" panose="020F0502020204030204" pitchFamily="34" charset="0"/>
              </a:rPr>
              <a:t> </a:t>
            </a:r>
            <a:r>
              <a:rPr lang="ru-RU" sz="1800" dirty="0" err="1">
                <a:effectLst/>
                <a:latin typeface="Bahnschrift Condensed" panose="020B0502040204020203" pitchFamily="34" charset="0"/>
                <a:ea typeface="Calibri" panose="020F0502020204030204" pitchFamily="34" charset="0"/>
              </a:rPr>
              <a:t>мовою</a:t>
            </a:r>
            <a:r>
              <a:rPr lang="ru-RU" sz="1800" dirty="0">
                <a:effectLst/>
                <a:latin typeface="Bahnschrift Condensed" panose="020B0502040204020203" pitchFamily="34" charset="0"/>
                <a:ea typeface="Calibri" panose="020F0502020204030204" pitchFamily="34" charset="0"/>
              </a:rPr>
              <a:t> </a:t>
            </a:r>
            <a:r>
              <a:rPr lang="en-US" sz="1800" dirty="0">
                <a:effectLst/>
                <a:latin typeface="Bahnschrift Condensed" panose="020B0502040204020203" pitchFamily="34" charset="0"/>
                <a:ea typeface="Calibri" panose="020F0502020204030204" pitchFamily="34" charset="0"/>
              </a:rPr>
              <a:t>«</a:t>
            </a:r>
            <a:r>
              <a:rPr lang="ru-RU" sz="1800" dirty="0" err="1">
                <a:effectLst/>
                <a:latin typeface="Bahnschrift Condensed" panose="020B0502040204020203" pitchFamily="34" charset="0"/>
                <a:ea typeface="Calibri" panose="020F0502020204030204" pitchFamily="34" charset="0"/>
              </a:rPr>
              <a:t>Коди</a:t>
            </a:r>
            <a:r>
              <a:rPr lang="ru-RU" sz="1800" dirty="0">
                <a:effectLst/>
                <a:latin typeface="Bahnschrift Condensed" panose="020B0502040204020203" pitchFamily="34" charset="0"/>
                <a:ea typeface="Calibri" panose="020F0502020204030204" pitchFamily="34" charset="0"/>
              </a:rPr>
              <a:t> гендеру</a:t>
            </a:r>
            <a:r>
              <a:rPr lang="en-US" sz="1800" dirty="0">
                <a:effectLst/>
                <a:latin typeface="Bahnschrift Condensed" panose="020B0502040204020203" pitchFamily="34" charset="0"/>
                <a:ea typeface="Calibri" panose="020F0502020204030204" pitchFamily="34" charset="0"/>
              </a:rPr>
              <a:t>» (The Codes of Gender) (2009) </a:t>
            </a:r>
            <a:r>
              <a:rPr lang="ru-RU" sz="1800" dirty="0" err="1">
                <a:effectLst/>
                <a:latin typeface="Bahnschrift Condensed" panose="020B0502040204020203" pitchFamily="34" charset="0"/>
                <a:ea typeface="Calibri" panose="020F0502020204030204" pitchFamily="34" charset="0"/>
              </a:rPr>
              <a:t>Детальніше</a:t>
            </a:r>
            <a:r>
              <a:rPr lang="ru-RU" sz="1800" dirty="0">
                <a:effectLst/>
                <a:latin typeface="Bahnschrift Condensed" panose="020B0502040204020203" pitchFamily="34" charset="0"/>
                <a:ea typeface="Calibri" panose="020F0502020204030204" pitchFamily="34" charset="0"/>
              </a:rPr>
              <a:t> </a:t>
            </a:r>
            <a:r>
              <a:rPr lang="en-US" sz="1800" u="sng" dirty="0">
                <a:effectLst/>
                <a:latin typeface="Bahnschrift Condensed" panose="020B0502040204020203" pitchFamily="34" charset="0"/>
                <a:ea typeface="Calibri" panose="020F0502020204030204" pitchFamily="34" charset="0"/>
                <a:hlinkClick r:id="rId4"/>
              </a:rPr>
              <a:t>http://www.filmsforaction.org/watch/the_codes_of_gender_2009/</a:t>
            </a:r>
            <a:endParaRPr lang="ru-RU" sz="1800" dirty="0">
              <a:effectLst/>
              <a:latin typeface="Bahnschrift Condensed" panose="020B0502040204020203" pitchFamily="34" charset="0"/>
              <a:ea typeface="Calibri" panose="020F0502020204030204" pitchFamily="34" charset="0"/>
            </a:endParaRPr>
          </a:p>
          <a:p>
            <a:pPr>
              <a:buFont typeface="Wingdings" panose="05000000000000000000" pitchFamily="2" charset="2"/>
              <a:buChar char="Ø"/>
            </a:pPr>
            <a:endParaRPr lang="ru-RU" sz="12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28503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Delivering Gender Equality and Health: The Lancet Series on Gender  Equality, Norms and Health - Women Deliver">
            <a:extLst>
              <a:ext uri="{FF2B5EF4-FFF2-40B4-BE49-F238E27FC236}">
                <a16:creationId xmlns:a16="http://schemas.microsoft.com/office/drawing/2014/main" id="{97EA3256-3848-41FA-93F6-03CCD522F0B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1099"/>
          <a:stretch/>
        </p:blipFill>
        <p:spPr bwMode="auto">
          <a:xfrm>
            <a:off x="1" y="0"/>
            <a:ext cx="1218345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59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Download Gender Identity Concept for free | Gender equality art, Gender  equality poster, Identity art">
            <a:extLst>
              <a:ext uri="{FF2B5EF4-FFF2-40B4-BE49-F238E27FC236}">
                <a16:creationId xmlns:a16="http://schemas.microsoft.com/office/drawing/2014/main" id="{9D299279-5D74-4C19-85C1-81782B7347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 b="-3"/>
          <a:stretch/>
        </p:blipFill>
        <p:spPr bwMode="auto">
          <a:xfrm>
            <a:off x="739959" y="1095407"/>
            <a:ext cx="4754947" cy="4754947"/>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noFill/>
          <a:ln w="28575">
            <a:noFill/>
          </a:ln>
          <a:extLst>
            <a:ext uri="{909E8E84-426E-40DD-AFC4-6F175D3DCCD1}">
              <a14:hiddenFill xmlns:a14="http://schemas.microsoft.com/office/drawing/2010/main">
                <a:solidFill>
                  <a:srgbClr val="FFFFFF"/>
                </a:solidFill>
              </a14:hiddenFill>
            </a:ext>
          </a:extLst>
        </p:spPr>
      </p:pic>
      <p:grpSp>
        <p:nvGrpSpPr>
          <p:cNvPr id="73" name="Group 72">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74" name="Freeform: Shape 73">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75" name="Freeform: Shape 74">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3" name="Content Placeholder 2">
            <a:extLst>
              <a:ext uri="{FF2B5EF4-FFF2-40B4-BE49-F238E27FC236}">
                <a16:creationId xmlns:a16="http://schemas.microsoft.com/office/drawing/2014/main" id="{7F63A090-06A2-4B08-9753-F8EE9D3625FF}"/>
              </a:ext>
            </a:extLst>
          </p:cNvPr>
          <p:cNvSpPr>
            <a:spLocks noGrp="1"/>
          </p:cNvSpPr>
          <p:nvPr>
            <p:ph idx="1"/>
          </p:nvPr>
        </p:nvSpPr>
        <p:spPr>
          <a:xfrm>
            <a:off x="6300186" y="301840"/>
            <a:ext cx="5356041" cy="6001306"/>
          </a:xfrm>
        </p:spPr>
        <p:txBody>
          <a:bodyPr>
            <a:normAutofit/>
          </a:bodyPr>
          <a:lstStyle/>
          <a:p>
            <a:r>
              <a:rPr lang="ru-RU" sz="2000" dirty="0">
                <a:solidFill>
                  <a:schemeClr val="bg1"/>
                </a:solidFill>
                <a:effectLst/>
                <a:latin typeface="Bahnschrift Condensed" panose="020B0502040204020203" pitchFamily="34" charset="0"/>
                <a:ea typeface="SimSun" panose="02010600030101010101" pitchFamily="2" charset="-122"/>
              </a:rPr>
              <a:t>1. </a:t>
            </a:r>
            <a:r>
              <a:rPr lang="ru-RU" sz="2000" dirty="0" err="1">
                <a:solidFill>
                  <a:schemeClr val="bg1"/>
                </a:solidFill>
                <a:effectLst/>
                <a:latin typeface="Bahnschrift Condensed" panose="020B0502040204020203" pitchFamily="34" charset="0"/>
                <a:ea typeface="SimSun" panose="02010600030101010101" pitchFamily="2" charset="-122"/>
              </a:rPr>
              <a:t>Гендерні</a:t>
            </a:r>
            <a:r>
              <a:rPr lang="ru-RU" sz="2000" dirty="0">
                <a:solidFill>
                  <a:schemeClr val="bg1"/>
                </a:solidFill>
                <a:effectLst/>
                <a:latin typeface="Bahnschrift Condensed" panose="020B0502040204020203" pitchFamily="34" charset="0"/>
                <a:ea typeface="SimSun" panose="02010600030101010101" pitchFamily="2" charset="-122"/>
              </a:rPr>
              <a:t> </a:t>
            </a:r>
            <a:r>
              <a:rPr lang="ru-RU" sz="2000" dirty="0" err="1">
                <a:solidFill>
                  <a:schemeClr val="bg1"/>
                </a:solidFill>
                <a:effectLst/>
                <a:latin typeface="Bahnschrift Condensed" panose="020B0502040204020203" pitchFamily="34" charset="0"/>
                <a:ea typeface="SimSun" panose="02010600030101010101" pitchFamily="2" charset="-122"/>
              </a:rPr>
              <a:t>відносини</a:t>
            </a:r>
            <a:r>
              <a:rPr lang="ru-RU" sz="2000" dirty="0">
                <a:solidFill>
                  <a:schemeClr val="bg1"/>
                </a:solidFill>
                <a:effectLst/>
                <a:latin typeface="Bahnschrift Condensed" panose="020B0502040204020203" pitchFamily="34" charset="0"/>
                <a:ea typeface="SimSun" panose="02010600030101010101" pitchFamily="2" charset="-122"/>
              </a:rPr>
              <a:t> – </a:t>
            </a:r>
            <a:r>
              <a:rPr lang="ru-RU" sz="2000" dirty="0" err="1">
                <a:solidFill>
                  <a:schemeClr val="bg1"/>
                </a:solidFill>
                <a:effectLst/>
                <a:latin typeface="Bahnschrift Condensed" panose="020B0502040204020203" pitchFamily="34" charset="0"/>
                <a:ea typeface="SimSun" panose="02010600030101010101" pitchFamily="2" charset="-122"/>
              </a:rPr>
              <a:t>це</a:t>
            </a:r>
            <a:r>
              <a:rPr lang="ru-RU" sz="2000" dirty="0">
                <a:solidFill>
                  <a:schemeClr val="bg1"/>
                </a:solidFill>
                <a:effectLst/>
                <a:latin typeface="Bahnschrift Condensed" panose="020B0502040204020203" pitchFamily="34" charset="0"/>
                <a:ea typeface="SimSun" panose="02010600030101010101" pitchFamily="2" charset="-122"/>
              </a:rPr>
              <a:t> </a:t>
            </a:r>
            <a:r>
              <a:rPr lang="ru-RU" sz="2000" dirty="0" err="1">
                <a:solidFill>
                  <a:schemeClr val="bg1"/>
                </a:solidFill>
                <a:effectLst/>
                <a:latin typeface="Bahnschrift Condensed" panose="020B0502040204020203" pitchFamily="34" charset="0"/>
                <a:ea typeface="SimSun" panose="02010600030101010101" pitchFamily="2" charset="-122"/>
              </a:rPr>
              <a:t>відносини</a:t>
            </a:r>
            <a:r>
              <a:rPr lang="ru-RU" sz="2000" dirty="0">
                <a:solidFill>
                  <a:schemeClr val="bg1"/>
                </a:solidFill>
                <a:effectLst/>
                <a:latin typeface="Bahnschrift Condensed" panose="020B0502040204020203" pitchFamily="34" charset="0"/>
                <a:ea typeface="SimSun" panose="02010600030101010101" pitchFamily="2" charset="-122"/>
              </a:rPr>
              <a:t> </a:t>
            </a:r>
            <a:r>
              <a:rPr lang="ru-RU" sz="2000" dirty="0" err="1">
                <a:solidFill>
                  <a:schemeClr val="bg1"/>
                </a:solidFill>
                <a:effectLst/>
                <a:latin typeface="Bahnschrift Condensed" panose="020B0502040204020203" pitchFamily="34" charset="0"/>
                <a:ea typeface="SimSun" panose="02010600030101010101" pitchFamily="2" charset="-122"/>
              </a:rPr>
              <a:t>влади</a:t>
            </a:r>
            <a:r>
              <a:rPr lang="ru-RU" sz="2000" dirty="0">
                <a:solidFill>
                  <a:schemeClr val="bg1"/>
                </a:solidFill>
                <a:effectLst/>
                <a:latin typeface="Bahnschrift Condensed" panose="020B0502040204020203" pitchFamily="34" charset="0"/>
                <a:ea typeface="SimSun" panose="02010600030101010101" pitchFamily="2" charset="-122"/>
              </a:rPr>
              <a:t>, </a:t>
            </a:r>
            <a:r>
              <a:rPr lang="ru-RU" sz="2000" dirty="0" err="1">
                <a:solidFill>
                  <a:schemeClr val="bg1"/>
                </a:solidFill>
                <a:effectLst/>
                <a:latin typeface="Bahnschrift Condensed" panose="020B0502040204020203" pitchFamily="34" charset="0"/>
                <a:ea typeface="SimSun" panose="02010600030101010101" pitchFamily="2" charset="-122"/>
              </a:rPr>
              <a:t>які</a:t>
            </a:r>
            <a:r>
              <a:rPr lang="ru-RU" sz="2000" dirty="0">
                <a:solidFill>
                  <a:schemeClr val="bg1"/>
                </a:solidFill>
                <a:effectLst/>
                <a:latin typeface="Bahnschrift Condensed" panose="020B0502040204020203" pitchFamily="34" charset="0"/>
                <a:ea typeface="SimSun" panose="02010600030101010101" pitchFamily="2" charset="-122"/>
              </a:rPr>
              <a:t> </a:t>
            </a:r>
            <a:r>
              <a:rPr lang="ru-RU" sz="2000" dirty="0" err="1">
                <a:solidFill>
                  <a:schemeClr val="bg1"/>
                </a:solidFill>
                <a:effectLst/>
                <a:latin typeface="Bahnschrift Condensed" panose="020B0502040204020203" pitchFamily="34" charset="0"/>
                <a:ea typeface="SimSun" panose="02010600030101010101" pitchFamily="2" charset="-122"/>
              </a:rPr>
              <a:t>містять</a:t>
            </a:r>
            <a:r>
              <a:rPr lang="ru-RU" sz="2000" dirty="0">
                <a:solidFill>
                  <a:schemeClr val="bg1"/>
                </a:solidFill>
                <a:effectLst/>
                <a:latin typeface="Bahnschrift Condensed" panose="020B0502040204020203" pitchFamily="34" charset="0"/>
                <a:ea typeface="SimSun" panose="02010600030101010101" pitchFamily="2" charset="-122"/>
              </a:rPr>
              <a:t> </a:t>
            </a:r>
            <a:r>
              <a:rPr lang="ru-RU" sz="2000" dirty="0" err="1">
                <a:solidFill>
                  <a:schemeClr val="bg1"/>
                </a:solidFill>
                <a:effectLst/>
                <a:latin typeface="Bahnschrift Condensed" panose="020B0502040204020203" pitchFamily="34" charset="0"/>
                <a:ea typeface="SimSun" panose="02010600030101010101" pitchFamily="2" charset="-122"/>
              </a:rPr>
              <a:t>нерівності</a:t>
            </a:r>
            <a:r>
              <a:rPr lang="ru-RU" sz="2000" dirty="0">
                <a:solidFill>
                  <a:schemeClr val="bg1"/>
                </a:solidFill>
                <a:effectLst/>
                <a:latin typeface="Bahnschrift Condensed" panose="020B0502040204020203" pitchFamily="34" charset="0"/>
                <a:ea typeface="SimSun" panose="02010600030101010101" pitchFamily="2" charset="-122"/>
              </a:rPr>
              <a:t>, </a:t>
            </a:r>
            <a:r>
              <a:rPr lang="ru-RU" sz="2000" dirty="0" err="1">
                <a:solidFill>
                  <a:schemeClr val="bg1"/>
                </a:solidFill>
                <a:effectLst/>
                <a:latin typeface="Bahnschrift Condensed" panose="020B0502040204020203" pitchFamily="34" charset="0"/>
                <a:ea typeface="SimSun" panose="02010600030101010101" pitchFamily="2" charset="-122"/>
              </a:rPr>
              <a:t>що</a:t>
            </a:r>
            <a:r>
              <a:rPr lang="ru-RU" sz="2000" dirty="0">
                <a:solidFill>
                  <a:schemeClr val="bg1"/>
                </a:solidFill>
                <a:effectLst/>
                <a:latin typeface="Bahnschrift Condensed" panose="020B0502040204020203" pitchFamily="34" charset="0"/>
                <a:ea typeface="SimSun" panose="02010600030101010101" pitchFamily="2" charset="-122"/>
              </a:rPr>
              <a:t> «</a:t>
            </a:r>
            <a:r>
              <a:rPr lang="ru-RU" sz="2000" dirty="0" err="1">
                <a:solidFill>
                  <a:schemeClr val="bg1"/>
                </a:solidFill>
                <a:effectLst/>
                <a:latin typeface="Bahnschrift Condensed" panose="020B0502040204020203" pitchFamily="34" charset="0"/>
                <a:ea typeface="SimSun" panose="02010600030101010101" pitchFamily="2" charset="-122"/>
              </a:rPr>
              <a:t>вбудовані</a:t>
            </a:r>
            <a:r>
              <a:rPr lang="ru-RU" sz="2000" dirty="0">
                <a:solidFill>
                  <a:schemeClr val="bg1"/>
                </a:solidFill>
                <a:effectLst/>
                <a:latin typeface="Bahnschrift Condensed" panose="020B0502040204020203" pitchFamily="34" charset="0"/>
                <a:ea typeface="SimSun" panose="02010600030101010101" pitchFamily="2" charset="-122"/>
              </a:rPr>
              <a:t>» у </a:t>
            </a:r>
            <a:r>
              <a:rPr lang="ru-RU" sz="2000" dirty="0" err="1">
                <a:solidFill>
                  <a:schemeClr val="bg1"/>
                </a:solidFill>
                <a:effectLst/>
                <a:latin typeface="Bahnschrift Condensed" panose="020B0502040204020203" pitchFamily="34" charset="0"/>
                <a:ea typeface="SimSun" panose="02010600030101010101" pitchFamily="2" charset="-122"/>
              </a:rPr>
              <a:t>соціальні</a:t>
            </a:r>
            <a:r>
              <a:rPr lang="ru-RU" sz="2000" dirty="0">
                <a:solidFill>
                  <a:schemeClr val="bg1"/>
                </a:solidFill>
                <a:effectLst/>
                <a:latin typeface="Bahnschrift Condensed" panose="020B0502040204020203" pitchFamily="34" charset="0"/>
                <a:ea typeface="SimSun" panose="02010600030101010101" pitchFamily="2" charset="-122"/>
              </a:rPr>
              <a:t> </a:t>
            </a:r>
            <a:r>
              <a:rPr lang="ru-RU" sz="2000" dirty="0" err="1">
                <a:solidFill>
                  <a:schemeClr val="bg1"/>
                </a:solidFill>
                <a:effectLst/>
                <a:latin typeface="Bahnschrift Condensed" panose="020B0502040204020203" pitchFamily="34" charset="0"/>
                <a:ea typeface="SimSun" panose="02010600030101010101" pitchFamily="2" charset="-122"/>
              </a:rPr>
              <a:t>інститути</a:t>
            </a:r>
            <a:r>
              <a:rPr lang="ru-RU" sz="2000" dirty="0">
                <a:solidFill>
                  <a:schemeClr val="bg1"/>
                </a:solidFill>
                <a:effectLst/>
                <a:latin typeface="Bahnschrift Condensed" panose="020B0502040204020203" pitchFamily="34" charset="0"/>
                <a:ea typeface="SimSun" panose="02010600030101010101" pitchFamily="2" charset="-122"/>
              </a:rPr>
              <a:t>. </a:t>
            </a:r>
            <a:r>
              <a:rPr lang="ru-RU" sz="2000" dirty="0" err="1">
                <a:solidFill>
                  <a:schemeClr val="bg1"/>
                </a:solidFill>
                <a:effectLst/>
                <a:latin typeface="Bahnschrift Condensed" panose="020B0502040204020203" pitchFamily="34" charset="0"/>
                <a:ea typeface="SimSun" panose="02010600030101010101" pitchFamily="2" charset="-122"/>
              </a:rPr>
              <a:t>Тобто</a:t>
            </a:r>
            <a:r>
              <a:rPr lang="ru-RU" sz="2000" dirty="0">
                <a:solidFill>
                  <a:schemeClr val="bg1"/>
                </a:solidFill>
                <a:effectLst/>
                <a:latin typeface="Bahnschrift Condensed" panose="020B0502040204020203" pitchFamily="34" charset="0"/>
                <a:ea typeface="SimSun" panose="02010600030101010101" pitchFamily="2" charset="-122"/>
              </a:rPr>
              <a:t>, гендер – </a:t>
            </a:r>
            <a:r>
              <a:rPr lang="ru-RU" sz="2000" dirty="0" err="1">
                <a:solidFill>
                  <a:schemeClr val="bg1"/>
                </a:solidFill>
                <a:effectLst/>
                <a:latin typeface="Bahnschrift Condensed" panose="020B0502040204020203" pitchFamily="34" charset="0"/>
                <a:ea typeface="SimSun" panose="02010600030101010101" pitchFamily="2" charset="-122"/>
              </a:rPr>
              <a:t>це</a:t>
            </a:r>
            <a:r>
              <a:rPr lang="ru-RU" sz="2000" dirty="0">
                <a:solidFill>
                  <a:schemeClr val="bg1"/>
                </a:solidFill>
                <a:effectLst/>
                <a:latin typeface="Bahnschrift Condensed" panose="020B0502040204020203" pitchFamily="34" charset="0"/>
                <a:ea typeface="SimSun" panose="02010600030101010101" pitchFamily="2" charset="-122"/>
              </a:rPr>
              <a:t> не просто роль, яку ми </a:t>
            </a:r>
            <a:r>
              <a:rPr lang="ru-RU" sz="2000" dirty="0" err="1">
                <a:solidFill>
                  <a:schemeClr val="bg1"/>
                </a:solidFill>
                <a:effectLst/>
                <a:latin typeface="Bahnschrift Condensed" panose="020B0502040204020203" pitchFamily="34" charset="0"/>
                <a:ea typeface="SimSun" panose="02010600030101010101" pitchFamily="2" charset="-122"/>
              </a:rPr>
              <a:t>граємо</a:t>
            </a:r>
            <a:r>
              <a:rPr lang="ru-RU" sz="2000" dirty="0">
                <a:solidFill>
                  <a:schemeClr val="bg1"/>
                </a:solidFill>
                <a:effectLst/>
                <a:latin typeface="Bahnschrift Condensed" panose="020B0502040204020203" pitchFamily="34" charset="0"/>
                <a:ea typeface="SimSun" panose="02010600030101010101" pitchFamily="2" charset="-122"/>
              </a:rPr>
              <a:t> </a:t>
            </a:r>
            <a:r>
              <a:rPr lang="ru-RU" sz="2000" dirty="0" err="1">
                <a:solidFill>
                  <a:schemeClr val="bg1"/>
                </a:solidFill>
                <a:effectLst/>
                <a:latin typeface="Bahnschrift Condensed" panose="020B0502040204020203" pitchFamily="34" charset="0"/>
                <a:ea typeface="SimSun" panose="02010600030101010101" pitchFamily="2" charset="-122"/>
              </a:rPr>
              <a:t>залежно</a:t>
            </a:r>
            <a:r>
              <a:rPr lang="ru-RU" sz="2000" dirty="0">
                <a:solidFill>
                  <a:schemeClr val="bg1"/>
                </a:solidFill>
                <a:effectLst/>
                <a:latin typeface="Bahnschrift Condensed" panose="020B0502040204020203" pitchFamily="34" charset="0"/>
                <a:ea typeface="SimSun" panose="02010600030101010101" pitchFamily="2" charset="-122"/>
              </a:rPr>
              <a:t> </a:t>
            </a:r>
            <a:r>
              <a:rPr lang="ru-RU" sz="2000" dirty="0" err="1">
                <a:solidFill>
                  <a:schemeClr val="bg1"/>
                </a:solidFill>
                <a:effectLst/>
                <a:latin typeface="Bahnschrift Condensed" panose="020B0502040204020203" pitchFamily="34" charset="0"/>
                <a:ea typeface="SimSun" panose="02010600030101010101" pitchFamily="2" charset="-122"/>
              </a:rPr>
              <a:t>від</a:t>
            </a:r>
            <a:r>
              <a:rPr lang="ru-RU" sz="2000" dirty="0">
                <a:solidFill>
                  <a:schemeClr val="bg1"/>
                </a:solidFill>
                <a:effectLst/>
                <a:latin typeface="Bahnschrift Condensed" panose="020B0502040204020203" pitchFamily="34" charset="0"/>
                <a:ea typeface="SimSun" panose="02010600030101010101" pitchFamily="2" charset="-122"/>
              </a:rPr>
              <a:t> </a:t>
            </a:r>
            <a:r>
              <a:rPr lang="ru-RU" sz="2000" dirty="0" err="1">
                <a:solidFill>
                  <a:schemeClr val="bg1"/>
                </a:solidFill>
                <a:effectLst/>
                <a:latin typeface="Bahnschrift Condensed" panose="020B0502040204020203" pitchFamily="34" charset="0"/>
                <a:ea typeface="SimSun" panose="02010600030101010101" pitchFamily="2" charset="-122"/>
              </a:rPr>
              <a:t>нашого</a:t>
            </a:r>
            <a:r>
              <a:rPr lang="ru-RU" sz="2000" dirty="0">
                <a:solidFill>
                  <a:schemeClr val="bg1"/>
                </a:solidFill>
                <a:effectLst/>
                <a:latin typeface="Bahnschrift Condensed" panose="020B0502040204020203" pitchFamily="34" charset="0"/>
                <a:ea typeface="SimSun" panose="02010600030101010101" pitchFamily="2" charset="-122"/>
              </a:rPr>
              <a:t> </a:t>
            </a:r>
            <a:r>
              <a:rPr lang="ru-RU" sz="2000" dirty="0" err="1">
                <a:solidFill>
                  <a:schemeClr val="bg1"/>
                </a:solidFill>
                <a:effectLst/>
                <a:latin typeface="Bahnschrift Condensed" panose="020B0502040204020203" pitchFamily="34" charset="0"/>
                <a:ea typeface="SimSun" panose="02010600030101010101" pitchFamily="2" charset="-122"/>
              </a:rPr>
              <a:t>бажання</a:t>
            </a:r>
            <a:r>
              <a:rPr lang="ru-RU" sz="2000" dirty="0">
                <a:solidFill>
                  <a:schemeClr val="bg1"/>
                </a:solidFill>
                <a:effectLst/>
                <a:latin typeface="Bahnschrift Condensed" panose="020B0502040204020203" pitchFamily="34" charset="0"/>
                <a:ea typeface="SimSun" panose="02010600030101010101" pitchFamily="2" charset="-122"/>
              </a:rPr>
              <a:t> </a:t>
            </a:r>
            <a:r>
              <a:rPr lang="ru-RU" sz="2000" dirty="0" err="1">
                <a:solidFill>
                  <a:schemeClr val="bg1"/>
                </a:solidFill>
                <a:effectLst/>
                <a:latin typeface="Bahnschrift Condensed" panose="020B0502040204020203" pitchFamily="34" charset="0"/>
                <a:ea typeface="SimSun" panose="02010600030101010101" pitchFamily="2" charset="-122"/>
              </a:rPr>
              <a:t>чи</a:t>
            </a:r>
            <a:r>
              <a:rPr lang="ru-RU" sz="2000" dirty="0">
                <a:solidFill>
                  <a:schemeClr val="bg1"/>
                </a:solidFill>
                <a:effectLst/>
                <a:latin typeface="Bahnschrift Condensed" panose="020B0502040204020203" pitchFamily="34" charset="0"/>
                <a:ea typeface="SimSun" panose="02010600030101010101" pitchFamily="2" charset="-122"/>
              </a:rPr>
              <a:t> </a:t>
            </a:r>
            <a:r>
              <a:rPr lang="ru-RU" sz="2000" dirty="0" err="1">
                <a:solidFill>
                  <a:schemeClr val="bg1"/>
                </a:solidFill>
                <a:effectLst/>
                <a:latin typeface="Bahnschrift Condensed" panose="020B0502040204020203" pitchFamily="34" charset="0"/>
                <a:ea typeface="SimSun" panose="02010600030101010101" pitchFamily="2" charset="-122"/>
              </a:rPr>
              <a:t>небажання</a:t>
            </a:r>
            <a:r>
              <a:rPr lang="ru-RU" sz="2000" dirty="0">
                <a:solidFill>
                  <a:schemeClr val="bg1"/>
                </a:solidFill>
                <a:effectLst/>
                <a:latin typeface="Bahnschrift Condensed" panose="020B0502040204020203" pitchFamily="34" charset="0"/>
                <a:ea typeface="SimSun" panose="02010600030101010101" pitchFamily="2" charset="-122"/>
              </a:rPr>
              <a:t>. Гендер – </a:t>
            </a:r>
            <a:r>
              <a:rPr lang="ru-RU" sz="2000" dirty="0" err="1">
                <a:solidFill>
                  <a:schemeClr val="bg1"/>
                </a:solidFill>
                <a:effectLst/>
                <a:latin typeface="Bahnschrift Condensed" panose="020B0502040204020203" pitchFamily="34" charset="0"/>
                <a:ea typeface="SimSun" panose="02010600030101010101" pitchFamily="2" charset="-122"/>
              </a:rPr>
              <a:t>це</a:t>
            </a:r>
            <a:r>
              <a:rPr lang="ru-RU" sz="2000" dirty="0">
                <a:solidFill>
                  <a:schemeClr val="bg1"/>
                </a:solidFill>
                <a:effectLst/>
                <a:latin typeface="Bahnschrift Condensed" panose="020B0502040204020203" pitchFamily="34" charset="0"/>
                <a:ea typeface="SimSun" panose="02010600030101010101" pitchFamily="2" charset="-122"/>
              </a:rPr>
              <a:t> </a:t>
            </a:r>
            <a:r>
              <a:rPr lang="ru-RU" sz="2000" dirty="0" err="1">
                <a:solidFill>
                  <a:schemeClr val="bg1"/>
                </a:solidFill>
                <a:effectLst/>
                <a:latin typeface="Bahnschrift Condensed" panose="020B0502040204020203" pitchFamily="34" charset="0"/>
                <a:ea typeface="SimSun" panose="02010600030101010101" pitchFamily="2" charset="-122"/>
              </a:rPr>
              <a:t>радше</a:t>
            </a:r>
            <a:r>
              <a:rPr lang="ru-RU" sz="2000" dirty="0">
                <a:solidFill>
                  <a:schemeClr val="bg1"/>
                </a:solidFill>
                <a:effectLst/>
                <a:latin typeface="Bahnschrift Condensed" panose="020B0502040204020203" pitchFamily="34" charset="0"/>
                <a:ea typeface="SimSun" panose="02010600030101010101" pitchFamily="2" charset="-122"/>
              </a:rPr>
              <a:t> </a:t>
            </a:r>
            <a:r>
              <a:rPr lang="ru-RU" sz="2000" dirty="0" err="1">
                <a:solidFill>
                  <a:schemeClr val="bg1"/>
                </a:solidFill>
                <a:effectLst/>
                <a:latin typeface="Bahnschrift Condensed" panose="020B0502040204020203" pitchFamily="34" charset="0"/>
                <a:ea typeface="SimSun" panose="02010600030101010101" pitchFamily="2" charset="-122"/>
              </a:rPr>
              <a:t>базова</a:t>
            </a:r>
            <a:r>
              <a:rPr lang="ru-RU" sz="2000" dirty="0">
                <a:solidFill>
                  <a:schemeClr val="bg1"/>
                </a:solidFill>
                <a:effectLst/>
                <a:latin typeface="Bahnschrift Condensed" panose="020B0502040204020203" pitchFamily="34" charset="0"/>
                <a:ea typeface="SimSun" panose="02010600030101010101" pitchFamily="2" charset="-122"/>
              </a:rPr>
              <a:t> </a:t>
            </a:r>
            <a:r>
              <a:rPr lang="ru-RU" sz="2000" dirty="0" err="1">
                <a:solidFill>
                  <a:schemeClr val="bg1"/>
                </a:solidFill>
                <a:effectLst/>
                <a:latin typeface="Bahnschrift Condensed" panose="020B0502040204020203" pitchFamily="34" charset="0"/>
                <a:ea typeface="SimSun" panose="02010600030101010101" pitchFamily="2" charset="-122"/>
              </a:rPr>
              <a:t>ідентичність</a:t>
            </a:r>
            <a:r>
              <a:rPr lang="ru-RU" sz="2000" dirty="0">
                <a:solidFill>
                  <a:schemeClr val="bg1"/>
                </a:solidFill>
                <a:effectLst/>
                <a:latin typeface="Bahnschrift Condensed" panose="020B0502040204020203" pitchFamily="34" charset="0"/>
                <a:ea typeface="SimSun" panose="02010600030101010101" pitchFamily="2" charset="-122"/>
              </a:rPr>
              <a:t>, за </a:t>
            </a:r>
            <a:r>
              <a:rPr lang="ru-RU" sz="2000" dirty="0" err="1">
                <a:solidFill>
                  <a:schemeClr val="bg1"/>
                </a:solidFill>
                <a:effectLst/>
                <a:latin typeface="Bahnschrift Condensed" panose="020B0502040204020203" pitchFamily="34" charset="0"/>
                <a:ea typeface="SimSun" panose="02010600030101010101" pitchFamily="2" charset="-122"/>
              </a:rPr>
              <a:t>якою</a:t>
            </a:r>
            <a:r>
              <a:rPr lang="ru-RU" sz="2000" dirty="0">
                <a:solidFill>
                  <a:schemeClr val="bg1"/>
                </a:solidFill>
                <a:effectLst/>
                <a:latin typeface="Bahnschrift Condensed" panose="020B0502040204020203" pitchFamily="34" charset="0"/>
                <a:ea typeface="SimSun" panose="02010600030101010101" pitchFamily="2" charset="-122"/>
              </a:rPr>
              <a:t> люди </a:t>
            </a:r>
            <a:r>
              <a:rPr lang="ru-RU" sz="2000" dirty="0" err="1">
                <a:solidFill>
                  <a:schemeClr val="bg1"/>
                </a:solidFill>
                <a:effectLst/>
                <a:latin typeface="Bahnschrift Condensed" panose="020B0502040204020203" pitchFamily="34" charset="0"/>
                <a:ea typeface="SimSun" panose="02010600030101010101" pitchFamily="2" charset="-122"/>
              </a:rPr>
              <a:t>визначають</a:t>
            </a:r>
            <a:r>
              <a:rPr lang="ru-RU" sz="2000" dirty="0">
                <a:solidFill>
                  <a:schemeClr val="bg1"/>
                </a:solidFill>
                <a:effectLst/>
                <a:latin typeface="Bahnschrift Condensed" panose="020B0502040204020203" pitchFamily="34" charset="0"/>
                <a:ea typeface="SimSun" panose="02010600030101010101" pitchFamily="2" charset="-122"/>
              </a:rPr>
              <a:t> та </a:t>
            </a:r>
            <a:r>
              <a:rPr lang="ru-RU" sz="2000" dirty="0" err="1">
                <a:solidFill>
                  <a:schemeClr val="bg1"/>
                </a:solidFill>
                <a:effectLst/>
                <a:latin typeface="Bahnschrift Condensed" panose="020B0502040204020203" pitchFamily="34" charset="0"/>
                <a:ea typeface="SimSun" panose="02010600030101010101" pitchFamily="2" charset="-122"/>
              </a:rPr>
              <a:t>позиціонують</a:t>
            </a:r>
            <a:r>
              <a:rPr lang="ru-RU" sz="2000" dirty="0">
                <a:solidFill>
                  <a:schemeClr val="bg1"/>
                </a:solidFill>
                <a:effectLst/>
                <a:latin typeface="Bahnschrift Condensed" panose="020B0502040204020203" pitchFamily="34" charset="0"/>
                <a:ea typeface="SimSun" panose="02010600030101010101" pitchFamily="2" charset="-122"/>
              </a:rPr>
              <a:t> </a:t>
            </a:r>
            <a:r>
              <a:rPr lang="ru-RU" sz="2000" dirty="0" err="1">
                <a:solidFill>
                  <a:schemeClr val="bg1"/>
                </a:solidFill>
                <a:effectLst/>
                <a:latin typeface="Bahnschrift Condensed" panose="020B0502040204020203" pitchFamily="34" charset="0"/>
                <a:ea typeface="SimSun" panose="02010600030101010101" pitchFamily="2" charset="-122"/>
              </a:rPr>
              <a:t>однин</a:t>
            </a:r>
            <a:r>
              <a:rPr lang="ru-RU" sz="2000" dirty="0">
                <a:solidFill>
                  <a:schemeClr val="bg1"/>
                </a:solidFill>
                <a:effectLst/>
                <a:latin typeface="Bahnschrift Condensed" panose="020B0502040204020203" pitchFamily="34" charset="0"/>
                <a:ea typeface="SimSun" panose="02010600030101010101" pitchFamily="2" charset="-122"/>
              </a:rPr>
              <a:t> одного, </a:t>
            </a:r>
            <a:r>
              <a:rPr lang="ru-RU" sz="2000" dirty="0" err="1">
                <a:solidFill>
                  <a:schemeClr val="bg1"/>
                </a:solidFill>
                <a:effectLst/>
                <a:latin typeface="Bahnschrift Condensed" panose="020B0502040204020203" pitchFamily="34" charset="0"/>
                <a:ea typeface="SimSun" panose="02010600030101010101" pitchFamily="2" charset="-122"/>
              </a:rPr>
              <a:t>відповідно</a:t>
            </a:r>
            <a:r>
              <a:rPr lang="ru-RU" sz="2000" dirty="0">
                <a:solidFill>
                  <a:schemeClr val="bg1"/>
                </a:solidFill>
                <a:effectLst/>
                <a:latin typeface="Bahnschrift Condensed" panose="020B0502040204020203" pitchFamily="34" charset="0"/>
                <a:ea typeface="SimSun" panose="02010600030101010101" pitchFamily="2" charset="-122"/>
              </a:rPr>
              <a:t> до </a:t>
            </a:r>
            <a:r>
              <a:rPr lang="ru-RU" sz="2000" dirty="0" err="1">
                <a:solidFill>
                  <a:schemeClr val="bg1"/>
                </a:solidFill>
                <a:effectLst/>
                <a:latin typeface="Bahnschrift Condensed" panose="020B0502040204020203" pitchFamily="34" charset="0"/>
                <a:ea typeface="SimSun" panose="02010600030101010101" pitchFamily="2" charset="-122"/>
              </a:rPr>
              <a:t>якої</a:t>
            </a:r>
            <a:r>
              <a:rPr lang="ru-RU" sz="2000" dirty="0">
                <a:solidFill>
                  <a:schemeClr val="bg1"/>
                </a:solidFill>
                <a:effectLst/>
                <a:latin typeface="Bahnschrift Condensed" panose="020B0502040204020203" pitchFamily="34" charset="0"/>
                <a:ea typeface="SimSun" panose="02010600030101010101" pitchFamily="2" charset="-122"/>
              </a:rPr>
              <a:t> </a:t>
            </a:r>
            <a:r>
              <a:rPr lang="ru-RU" sz="2000" dirty="0" err="1">
                <a:solidFill>
                  <a:schemeClr val="bg1"/>
                </a:solidFill>
                <a:effectLst/>
                <a:latin typeface="Bahnschrift Condensed" panose="020B0502040204020203" pitchFamily="34" charset="0"/>
                <a:ea typeface="SimSun" panose="02010600030101010101" pitchFamily="2" charset="-122"/>
              </a:rPr>
              <a:t>очікується</a:t>
            </a:r>
            <a:r>
              <a:rPr lang="ru-RU" sz="2000" dirty="0">
                <a:solidFill>
                  <a:schemeClr val="bg1"/>
                </a:solidFill>
                <a:effectLst/>
                <a:latin typeface="Bahnschrift Condensed" panose="020B0502040204020203" pitchFamily="34" charset="0"/>
                <a:ea typeface="SimSun" panose="02010600030101010101" pitchFamily="2" charset="-122"/>
              </a:rPr>
              <a:t> наша </a:t>
            </a:r>
            <a:r>
              <a:rPr lang="ru-RU" sz="2000" dirty="0" err="1">
                <a:solidFill>
                  <a:schemeClr val="bg1"/>
                </a:solidFill>
                <a:effectLst/>
                <a:latin typeface="Bahnschrift Condensed" panose="020B0502040204020203" pitchFamily="34" charset="0"/>
                <a:ea typeface="SimSun" panose="02010600030101010101" pitchFamily="2" charset="-122"/>
              </a:rPr>
              <a:t>діяльність</a:t>
            </a:r>
            <a:r>
              <a:rPr lang="ru-RU" sz="2000" dirty="0">
                <a:solidFill>
                  <a:schemeClr val="bg1"/>
                </a:solidFill>
                <a:effectLst/>
                <a:latin typeface="Bahnschrift Condensed" panose="020B0502040204020203" pitchFamily="34" charset="0"/>
                <a:ea typeface="SimSun" panose="02010600030101010101" pitchFamily="2" charset="-122"/>
              </a:rPr>
              <a:t> у </a:t>
            </a:r>
            <a:r>
              <a:rPr lang="ru-RU" sz="2000" dirty="0" err="1">
                <a:solidFill>
                  <a:schemeClr val="bg1"/>
                </a:solidFill>
                <a:effectLst/>
                <a:latin typeface="Bahnschrift Condensed" panose="020B0502040204020203" pitchFamily="34" charset="0"/>
                <a:ea typeface="SimSun" panose="02010600030101010101" pitchFamily="2" charset="-122"/>
              </a:rPr>
              <a:t>суспільстві</a:t>
            </a:r>
            <a:r>
              <a:rPr lang="ru-RU" sz="2000" dirty="0">
                <a:solidFill>
                  <a:schemeClr val="bg1"/>
                </a:solidFill>
                <a:effectLst/>
                <a:latin typeface="Bahnschrift Condensed" panose="020B0502040204020203" pitchFamily="34" charset="0"/>
                <a:ea typeface="SimSun" panose="02010600030101010101" pitchFamily="2" charset="-122"/>
              </a:rPr>
              <a:t>. Гендеру «</a:t>
            </a:r>
            <a:r>
              <a:rPr lang="ru-RU" sz="2000" dirty="0" err="1">
                <a:solidFill>
                  <a:schemeClr val="bg1"/>
                </a:solidFill>
                <a:effectLst/>
                <a:latin typeface="Bahnschrift Condensed" panose="020B0502040204020203" pitchFamily="34" charset="0"/>
                <a:ea typeface="SimSun" panose="02010600030101010101" pitchFamily="2" charset="-122"/>
              </a:rPr>
              <a:t>навчаються</a:t>
            </a:r>
            <a:r>
              <a:rPr lang="ru-RU" sz="2000" dirty="0">
                <a:solidFill>
                  <a:schemeClr val="bg1"/>
                </a:solidFill>
                <a:effectLst/>
                <a:latin typeface="Bahnschrift Condensed" panose="020B0502040204020203" pitchFamily="34" charset="0"/>
                <a:ea typeface="SimSun" panose="02010600030101010101" pitchFamily="2" charset="-122"/>
              </a:rPr>
              <a:t>» шляхом </a:t>
            </a:r>
            <a:r>
              <a:rPr lang="ru-RU" sz="2000" dirty="0" err="1">
                <a:solidFill>
                  <a:schemeClr val="bg1"/>
                </a:solidFill>
                <a:effectLst/>
                <a:latin typeface="Bahnschrift Condensed" panose="020B0502040204020203" pitchFamily="34" charset="0"/>
                <a:ea typeface="SimSun" panose="02010600030101010101" pitchFamily="2" charset="-122"/>
              </a:rPr>
              <a:t>соціалізації</a:t>
            </a:r>
            <a:r>
              <a:rPr lang="ru-RU" sz="2000" dirty="0">
                <a:solidFill>
                  <a:schemeClr val="bg1"/>
                </a:solidFill>
                <a:effectLst/>
                <a:latin typeface="Bahnschrift Condensed" panose="020B0502040204020203" pitchFamily="34" charset="0"/>
                <a:ea typeface="SimSun" panose="02010600030101010101" pitchFamily="2" charset="-122"/>
              </a:rPr>
              <a:t> і гендер </a:t>
            </a:r>
            <a:r>
              <a:rPr lang="ru-RU" sz="2000" dirty="0" err="1">
                <a:solidFill>
                  <a:schemeClr val="bg1"/>
                </a:solidFill>
                <a:effectLst/>
                <a:latin typeface="Bahnschrift Condensed" panose="020B0502040204020203" pitchFamily="34" charset="0"/>
                <a:ea typeface="SimSun" panose="02010600030101010101" pitchFamily="2" charset="-122"/>
              </a:rPr>
              <a:t>конструюють</a:t>
            </a:r>
            <a:r>
              <a:rPr lang="ru-RU" sz="2000" dirty="0">
                <a:solidFill>
                  <a:schemeClr val="bg1"/>
                </a:solidFill>
                <a:effectLst/>
                <a:latin typeface="Bahnschrift Condensed" panose="020B0502040204020203" pitchFamily="34" charset="0"/>
                <a:ea typeface="SimSun" panose="02010600030101010101" pitchFamily="2" charset="-122"/>
              </a:rPr>
              <a:t> </a:t>
            </a:r>
            <a:r>
              <a:rPr lang="ru-RU" sz="2000" dirty="0" err="1">
                <a:solidFill>
                  <a:schemeClr val="bg1"/>
                </a:solidFill>
                <a:effectLst/>
                <a:latin typeface="Bahnschrift Condensed" panose="020B0502040204020203" pitchFamily="34" charset="0"/>
                <a:ea typeface="SimSun" panose="02010600030101010101" pitchFamily="2" charset="-122"/>
              </a:rPr>
              <a:t>протягом</a:t>
            </a:r>
            <a:r>
              <a:rPr lang="ru-RU" sz="2000" dirty="0">
                <a:solidFill>
                  <a:schemeClr val="bg1"/>
                </a:solidFill>
                <a:effectLst/>
                <a:latin typeface="Bahnschrift Condensed" panose="020B0502040204020203" pitchFamily="34" charset="0"/>
                <a:ea typeface="SimSun" panose="02010600030101010101" pitchFamily="2" charset="-122"/>
              </a:rPr>
              <a:t> </a:t>
            </a:r>
            <a:r>
              <a:rPr lang="ru-RU" sz="2000" dirty="0" err="1">
                <a:solidFill>
                  <a:schemeClr val="bg1"/>
                </a:solidFill>
                <a:effectLst/>
                <a:latin typeface="Bahnschrift Condensed" panose="020B0502040204020203" pitchFamily="34" charset="0"/>
                <a:ea typeface="SimSun" panose="02010600030101010101" pitchFamily="2" charset="-122"/>
              </a:rPr>
              <a:t>усього</a:t>
            </a:r>
            <a:r>
              <a:rPr lang="ru-RU" sz="2000" dirty="0">
                <a:solidFill>
                  <a:schemeClr val="bg1"/>
                </a:solidFill>
                <a:effectLst/>
                <a:latin typeface="Bahnschrift Condensed" panose="020B0502040204020203" pitchFamily="34" charset="0"/>
                <a:ea typeface="SimSun" panose="02010600030101010101" pitchFamily="2" charset="-122"/>
              </a:rPr>
              <a:t> </a:t>
            </a:r>
            <a:r>
              <a:rPr lang="ru-RU" sz="2000" dirty="0" err="1">
                <a:solidFill>
                  <a:schemeClr val="bg1"/>
                </a:solidFill>
                <a:effectLst/>
                <a:latin typeface="Bahnschrift Condensed" panose="020B0502040204020203" pitchFamily="34" charset="0"/>
                <a:ea typeface="SimSun" panose="02010600030101010101" pitchFamily="2" charset="-122"/>
              </a:rPr>
              <a:t>життя</a:t>
            </a:r>
            <a:endParaRPr lang="ru-RU" sz="2000" dirty="0">
              <a:solidFill>
                <a:schemeClr val="bg1"/>
              </a:solidFill>
              <a:effectLst/>
              <a:latin typeface="Bahnschrift Condensed" panose="020B0502040204020203" pitchFamily="34" charset="0"/>
              <a:ea typeface="SimSun" panose="02010600030101010101" pitchFamily="2" charset="-122"/>
            </a:endParaRPr>
          </a:p>
          <a:p>
            <a:r>
              <a:rPr lang="ru-RU" sz="2000" dirty="0">
                <a:solidFill>
                  <a:schemeClr val="bg1"/>
                </a:solidFill>
                <a:effectLst/>
                <a:latin typeface="Bahnschrift Condensed" panose="020B0502040204020203" pitchFamily="34" charset="0"/>
                <a:ea typeface="SimSun" panose="02010600030101010101" pitchFamily="2" charset="-122"/>
              </a:rPr>
              <a:t>2. Гендерна </a:t>
            </a:r>
            <a:r>
              <a:rPr lang="ru-RU" sz="2000" dirty="0" err="1">
                <a:solidFill>
                  <a:schemeClr val="bg1"/>
                </a:solidFill>
                <a:effectLst/>
                <a:latin typeface="Bahnschrift Condensed" panose="020B0502040204020203" pitchFamily="34" charset="0"/>
                <a:ea typeface="SimSun" panose="02010600030101010101" pitchFamily="2" charset="-122"/>
              </a:rPr>
              <a:t>нерівність</a:t>
            </a:r>
            <a:r>
              <a:rPr lang="ru-RU" sz="2000" dirty="0">
                <a:solidFill>
                  <a:schemeClr val="bg1"/>
                </a:solidFill>
                <a:effectLst/>
                <a:latin typeface="Bahnschrift Condensed" panose="020B0502040204020203" pitchFamily="34" charset="0"/>
                <a:ea typeface="SimSun" panose="02010600030101010101" pitchFamily="2" charset="-122"/>
              </a:rPr>
              <a:t> у </a:t>
            </a:r>
            <a:r>
              <a:rPr lang="ru-RU" sz="2000" dirty="0" err="1">
                <a:solidFill>
                  <a:schemeClr val="bg1"/>
                </a:solidFill>
                <a:effectLst/>
                <a:latin typeface="Bahnschrift Condensed" panose="020B0502040204020203" pitchFamily="34" charset="0"/>
                <a:ea typeface="SimSun" panose="02010600030101010101" pitchFamily="2" charset="-122"/>
              </a:rPr>
              <a:t>суспільстві</a:t>
            </a:r>
            <a:r>
              <a:rPr lang="ru-RU" sz="2000" dirty="0">
                <a:solidFill>
                  <a:schemeClr val="bg1"/>
                </a:solidFill>
                <a:effectLst/>
                <a:latin typeface="Bahnschrift Condensed" panose="020B0502040204020203" pitchFamily="34" charset="0"/>
                <a:ea typeface="SimSun" panose="02010600030101010101" pitchFamily="2" charset="-122"/>
              </a:rPr>
              <a:t> </a:t>
            </a:r>
            <a:r>
              <a:rPr lang="ru-RU" sz="2000" dirty="0" err="1">
                <a:solidFill>
                  <a:schemeClr val="bg1"/>
                </a:solidFill>
                <a:effectLst/>
                <a:latin typeface="Bahnschrift Condensed" panose="020B0502040204020203" pitchFamily="34" charset="0"/>
                <a:ea typeface="SimSun" panose="02010600030101010101" pitchFamily="2" charset="-122"/>
              </a:rPr>
              <a:t>передбачає</a:t>
            </a:r>
            <a:r>
              <a:rPr lang="ru-RU" sz="2000" dirty="0">
                <a:solidFill>
                  <a:schemeClr val="bg1"/>
                </a:solidFill>
                <a:effectLst/>
                <a:latin typeface="Bahnschrift Condensed" panose="020B0502040204020203" pitchFamily="34" charset="0"/>
                <a:ea typeface="SimSun" panose="02010600030101010101" pitchFamily="2" charset="-122"/>
              </a:rPr>
              <a:t> </a:t>
            </a:r>
            <a:r>
              <a:rPr lang="ru-RU" sz="2000" dirty="0" err="1">
                <a:solidFill>
                  <a:schemeClr val="bg1"/>
                </a:solidFill>
                <a:effectLst/>
                <a:latin typeface="Bahnschrift Condensed" panose="020B0502040204020203" pitchFamily="34" charset="0"/>
                <a:ea typeface="SimSun" panose="02010600030101010101" pitchFamily="2" charset="-122"/>
              </a:rPr>
              <a:t>нерівномірний</a:t>
            </a:r>
            <a:r>
              <a:rPr lang="ru-RU" sz="2000" dirty="0">
                <a:solidFill>
                  <a:schemeClr val="bg1"/>
                </a:solidFill>
                <a:effectLst/>
                <a:latin typeface="Bahnschrift Condensed" panose="020B0502040204020203" pitchFamily="34" charset="0"/>
                <a:ea typeface="SimSun" panose="02010600030101010101" pitchFamily="2" charset="-122"/>
              </a:rPr>
              <a:t> </a:t>
            </a:r>
            <a:r>
              <a:rPr lang="ru-RU" sz="2000" dirty="0" err="1">
                <a:solidFill>
                  <a:schemeClr val="bg1"/>
                </a:solidFill>
                <a:effectLst/>
                <a:latin typeface="Bahnschrift Condensed" panose="020B0502040204020203" pitchFamily="34" charset="0"/>
                <a:ea typeface="SimSun" panose="02010600030101010101" pitchFamily="2" charset="-122"/>
              </a:rPr>
              <a:t>розподіл</a:t>
            </a:r>
            <a:r>
              <a:rPr lang="ru-RU" sz="2000" dirty="0">
                <a:solidFill>
                  <a:schemeClr val="bg1"/>
                </a:solidFill>
                <a:effectLst/>
                <a:latin typeface="Bahnschrift Condensed" panose="020B0502040204020203" pitchFamily="34" charset="0"/>
                <a:ea typeface="SimSun" panose="02010600030101010101" pitchFamily="2" charset="-122"/>
              </a:rPr>
              <a:t> </a:t>
            </a:r>
            <a:r>
              <a:rPr lang="ru-RU" sz="2000" dirty="0" err="1">
                <a:solidFill>
                  <a:schemeClr val="bg1"/>
                </a:solidFill>
                <a:effectLst/>
                <a:latin typeface="Bahnschrift Condensed" panose="020B0502040204020203" pitchFamily="34" charset="0"/>
                <a:ea typeface="SimSun" panose="02010600030101010101" pitchFamily="2" charset="-122"/>
              </a:rPr>
              <a:t>основних</a:t>
            </a:r>
            <a:r>
              <a:rPr lang="ru-RU" sz="2000" dirty="0">
                <a:solidFill>
                  <a:schemeClr val="bg1"/>
                </a:solidFill>
                <a:effectLst/>
                <a:latin typeface="Bahnschrift Condensed" panose="020B0502040204020203" pitchFamily="34" charset="0"/>
                <a:ea typeface="SimSun" panose="02010600030101010101" pitchFamily="2" charset="-122"/>
              </a:rPr>
              <a:t> </a:t>
            </a:r>
            <a:r>
              <a:rPr lang="ru-RU" sz="2000" dirty="0" err="1">
                <a:solidFill>
                  <a:schemeClr val="bg1"/>
                </a:solidFill>
                <a:effectLst/>
                <a:latin typeface="Bahnschrift Condensed" panose="020B0502040204020203" pitchFamily="34" charset="0"/>
                <a:ea typeface="SimSun" panose="02010600030101010101" pitchFamily="2" charset="-122"/>
              </a:rPr>
              <a:t>ресурсів</a:t>
            </a:r>
            <a:r>
              <a:rPr lang="ru-RU" sz="2000" dirty="0">
                <a:solidFill>
                  <a:schemeClr val="bg1"/>
                </a:solidFill>
                <a:effectLst/>
                <a:latin typeface="Bahnschrift Condensed" panose="020B0502040204020203" pitchFamily="34" charset="0"/>
                <a:ea typeface="SimSun" panose="02010600030101010101" pitchFamily="2" charset="-122"/>
              </a:rPr>
              <a:t> – </a:t>
            </a:r>
            <a:r>
              <a:rPr lang="ru-RU" sz="2000" dirty="0" err="1">
                <a:solidFill>
                  <a:schemeClr val="bg1"/>
                </a:solidFill>
                <a:effectLst/>
                <a:latin typeface="Bahnschrift Condensed" panose="020B0502040204020203" pitchFamily="34" charset="0"/>
                <a:ea typeface="SimSun" panose="02010600030101010101" pitchFamily="2" charset="-122"/>
              </a:rPr>
              <a:t>влади</a:t>
            </a:r>
            <a:r>
              <a:rPr lang="ru-RU" sz="2000" dirty="0">
                <a:solidFill>
                  <a:schemeClr val="bg1"/>
                </a:solidFill>
                <a:effectLst/>
                <a:latin typeface="Bahnschrift Condensed" panose="020B0502040204020203" pitchFamily="34" charset="0"/>
                <a:ea typeface="SimSun" panose="02010600030101010101" pitchFamily="2" charset="-122"/>
              </a:rPr>
              <a:t>, грошей, а </a:t>
            </a:r>
            <a:r>
              <a:rPr lang="ru-RU" sz="2000" dirty="0" err="1">
                <a:solidFill>
                  <a:schemeClr val="bg1"/>
                </a:solidFill>
                <a:effectLst/>
                <a:latin typeface="Bahnschrift Condensed" panose="020B0502040204020203" pitchFamily="34" charset="0"/>
                <a:ea typeface="SimSun" panose="02010600030101010101" pitchFamily="2" charset="-122"/>
              </a:rPr>
              <a:t>також</a:t>
            </a:r>
            <a:r>
              <a:rPr lang="ru-RU" sz="2000" dirty="0">
                <a:solidFill>
                  <a:schemeClr val="bg1"/>
                </a:solidFill>
                <a:effectLst/>
                <a:latin typeface="Bahnschrift Condensed" panose="020B0502040204020203" pitchFamily="34" charset="0"/>
                <a:ea typeface="SimSun" panose="02010600030101010101" pitchFamily="2" charset="-122"/>
              </a:rPr>
              <a:t> часу</a:t>
            </a:r>
          </a:p>
          <a:p>
            <a:r>
              <a:rPr lang="ru-RU" sz="2000" dirty="0">
                <a:solidFill>
                  <a:schemeClr val="bg1"/>
                </a:solidFill>
                <a:effectLst/>
                <a:latin typeface="Bahnschrift Condensed" panose="020B0502040204020203" pitchFamily="34" charset="0"/>
                <a:ea typeface="SimSun" panose="02010600030101010101" pitchFamily="2" charset="-122"/>
              </a:rPr>
              <a:t>3. </a:t>
            </a:r>
            <a:r>
              <a:rPr lang="ru-RU" sz="2000" dirty="0" err="1">
                <a:solidFill>
                  <a:schemeClr val="bg1"/>
                </a:solidFill>
                <a:effectLst/>
                <a:latin typeface="Bahnschrift Condensed" panose="020B0502040204020203" pitchFamily="34" charset="0"/>
                <a:ea typeface="SimSun" panose="02010600030101010101" pitchFamily="2" charset="-122"/>
              </a:rPr>
              <a:t>Жінки</a:t>
            </a:r>
            <a:r>
              <a:rPr lang="ru-RU" sz="2000" dirty="0">
                <a:solidFill>
                  <a:schemeClr val="bg1"/>
                </a:solidFill>
                <a:effectLst/>
                <a:latin typeface="Bahnschrift Condensed" panose="020B0502040204020203" pitchFamily="34" charset="0"/>
                <a:ea typeface="SimSun" panose="02010600030101010101" pitchFamily="2" charset="-122"/>
              </a:rPr>
              <a:t> і </a:t>
            </a:r>
            <a:r>
              <a:rPr lang="ru-RU" sz="2000" dirty="0" err="1">
                <a:solidFill>
                  <a:schemeClr val="bg1"/>
                </a:solidFill>
                <a:effectLst/>
                <a:latin typeface="Bahnschrift Condensed" panose="020B0502040204020203" pitchFamily="34" charset="0"/>
                <a:ea typeface="SimSun" panose="02010600030101010101" pitchFamily="2" charset="-122"/>
              </a:rPr>
              <a:t>чоловіки</a:t>
            </a:r>
            <a:r>
              <a:rPr lang="ru-RU" sz="2000" dirty="0">
                <a:solidFill>
                  <a:schemeClr val="bg1"/>
                </a:solidFill>
                <a:effectLst/>
                <a:latin typeface="Bahnschrift Condensed" panose="020B0502040204020203" pitchFamily="34" charset="0"/>
                <a:ea typeface="SimSun" panose="02010600030101010101" pitchFamily="2" charset="-122"/>
              </a:rPr>
              <a:t> – </a:t>
            </a:r>
            <a:r>
              <a:rPr lang="ru-RU" sz="2000" dirty="0" err="1">
                <a:solidFill>
                  <a:schemeClr val="bg1"/>
                </a:solidFill>
                <a:effectLst/>
                <a:latin typeface="Bahnschrift Condensed" panose="020B0502040204020203" pitchFamily="34" charset="0"/>
                <a:ea typeface="SimSun" panose="02010600030101010101" pitchFamily="2" charset="-122"/>
              </a:rPr>
              <a:t>різні</a:t>
            </a:r>
            <a:r>
              <a:rPr lang="ru-RU" sz="2000" dirty="0">
                <a:solidFill>
                  <a:schemeClr val="bg1"/>
                </a:solidFill>
                <a:effectLst/>
                <a:latin typeface="Bahnschrift Condensed" panose="020B0502040204020203" pitchFamily="34" charset="0"/>
                <a:ea typeface="SimSun" panose="02010600030101010101" pitchFamily="2" charset="-122"/>
              </a:rPr>
              <a:t>. Вони </a:t>
            </a:r>
            <a:r>
              <a:rPr lang="ru-RU" sz="2000" dirty="0" err="1">
                <a:solidFill>
                  <a:schemeClr val="bg1"/>
                </a:solidFill>
                <a:effectLst/>
                <a:latin typeface="Bahnschrift Condensed" panose="020B0502040204020203" pitchFamily="34" charset="0"/>
                <a:ea typeface="SimSun" panose="02010600030101010101" pitchFamily="2" charset="-122"/>
              </a:rPr>
              <a:t>відрізняються</a:t>
            </a:r>
            <a:r>
              <a:rPr lang="ru-RU" sz="2000" dirty="0">
                <a:solidFill>
                  <a:schemeClr val="bg1"/>
                </a:solidFill>
                <a:effectLst/>
                <a:latin typeface="Bahnschrift Condensed" panose="020B0502040204020203" pitchFamily="34" charset="0"/>
                <a:ea typeface="SimSun" panose="02010600030101010101" pitchFamily="2" charset="-122"/>
              </a:rPr>
              <a:t> за </a:t>
            </a:r>
            <a:r>
              <a:rPr lang="ru-RU" sz="2000" dirty="0" err="1">
                <a:solidFill>
                  <a:schemeClr val="bg1"/>
                </a:solidFill>
                <a:effectLst/>
                <a:latin typeface="Bahnschrift Condensed" panose="020B0502040204020203" pitchFamily="34" charset="0"/>
                <a:ea typeface="SimSun" panose="02010600030101010101" pitchFamily="2" charset="-122"/>
              </a:rPr>
              <a:t>віком</a:t>
            </a:r>
            <a:r>
              <a:rPr lang="ru-RU" sz="2000" dirty="0">
                <a:solidFill>
                  <a:schemeClr val="bg1"/>
                </a:solidFill>
                <a:effectLst/>
                <a:latin typeface="Bahnschrift Condensed" panose="020B0502040204020203" pitchFamily="34" charset="0"/>
                <a:ea typeface="SimSun" panose="02010600030101010101" pitchFamily="2" charset="-122"/>
              </a:rPr>
              <a:t>, </a:t>
            </a:r>
            <a:r>
              <a:rPr lang="ru-RU" sz="2000" dirty="0" err="1">
                <a:solidFill>
                  <a:schemeClr val="bg1"/>
                </a:solidFill>
                <a:effectLst/>
                <a:latin typeface="Bahnschrift Condensed" panose="020B0502040204020203" pitchFamily="34" charset="0"/>
                <a:ea typeface="SimSun" panose="02010600030101010101" pitchFamily="2" charset="-122"/>
              </a:rPr>
              <a:t>економічним</a:t>
            </a:r>
            <a:r>
              <a:rPr lang="ru-RU" sz="2000" dirty="0">
                <a:solidFill>
                  <a:schemeClr val="bg1"/>
                </a:solidFill>
                <a:effectLst/>
                <a:latin typeface="Bahnschrift Condensed" panose="020B0502040204020203" pitchFamily="34" charset="0"/>
                <a:ea typeface="SimSun" panose="02010600030101010101" pitchFamily="2" charset="-122"/>
              </a:rPr>
              <a:t> становищем (</a:t>
            </a:r>
            <a:r>
              <a:rPr lang="ru-RU" sz="2000" dirty="0" err="1">
                <a:solidFill>
                  <a:schemeClr val="bg1"/>
                </a:solidFill>
                <a:effectLst/>
                <a:latin typeface="Bahnschrift Condensed" panose="020B0502040204020203" pitchFamily="34" charset="0"/>
                <a:ea typeface="SimSun" panose="02010600030101010101" pitchFamily="2" charset="-122"/>
              </a:rPr>
              <a:t>класом</a:t>
            </a:r>
            <a:r>
              <a:rPr lang="ru-RU" sz="2000" dirty="0">
                <a:solidFill>
                  <a:schemeClr val="bg1"/>
                </a:solidFill>
                <a:effectLst/>
                <a:latin typeface="Bahnschrift Condensed" panose="020B0502040204020203" pitchFamily="34" charset="0"/>
                <a:ea typeface="SimSun" panose="02010600030101010101" pitchFamily="2" charset="-122"/>
              </a:rPr>
              <a:t>), </a:t>
            </a:r>
            <a:r>
              <a:rPr lang="ru-RU" sz="2000" dirty="0" err="1">
                <a:solidFill>
                  <a:schemeClr val="bg1"/>
                </a:solidFill>
                <a:effectLst/>
                <a:latin typeface="Bahnschrift Condensed" panose="020B0502040204020203" pitchFamily="34" charset="0"/>
                <a:ea typeface="SimSun" panose="02010600030101010101" pitchFamily="2" charset="-122"/>
              </a:rPr>
              <a:t>національною</a:t>
            </a:r>
            <a:r>
              <a:rPr lang="ru-RU" sz="2000" dirty="0">
                <a:solidFill>
                  <a:schemeClr val="bg1"/>
                </a:solidFill>
                <a:effectLst/>
                <a:latin typeface="Bahnschrift Condensed" panose="020B0502040204020203" pitchFamily="34" charset="0"/>
                <a:ea typeface="SimSun" panose="02010600030101010101" pitchFamily="2" charset="-122"/>
              </a:rPr>
              <a:t> </a:t>
            </a:r>
            <a:r>
              <a:rPr lang="ru-RU" sz="2000" dirty="0" err="1">
                <a:solidFill>
                  <a:schemeClr val="bg1"/>
                </a:solidFill>
                <a:effectLst/>
                <a:latin typeface="Bahnschrift Condensed" panose="020B0502040204020203" pitchFamily="34" charset="0"/>
                <a:ea typeface="SimSun" panose="02010600030101010101" pitchFamily="2" charset="-122"/>
              </a:rPr>
              <a:t>приналежністю</a:t>
            </a:r>
            <a:r>
              <a:rPr lang="ru-RU" sz="2000" dirty="0">
                <a:solidFill>
                  <a:schemeClr val="bg1"/>
                </a:solidFill>
                <a:effectLst/>
                <a:latin typeface="Bahnschrift Condensed" panose="020B0502040204020203" pitchFamily="34" charset="0"/>
                <a:ea typeface="SimSun" panose="02010600030101010101" pitchFamily="2" charset="-122"/>
              </a:rPr>
              <a:t>, </a:t>
            </a:r>
            <a:r>
              <a:rPr lang="ru-RU" sz="2000" dirty="0" err="1">
                <a:solidFill>
                  <a:schemeClr val="bg1"/>
                </a:solidFill>
                <a:effectLst/>
                <a:latin typeface="Bahnschrift Condensed" panose="020B0502040204020203" pitchFamily="34" charset="0"/>
                <a:ea typeface="SimSun" panose="02010600030101010101" pitchFamily="2" charset="-122"/>
              </a:rPr>
              <a:t>сексуальністю</a:t>
            </a:r>
            <a:r>
              <a:rPr lang="ru-RU" sz="2000" dirty="0">
                <a:solidFill>
                  <a:schemeClr val="bg1"/>
                </a:solidFill>
                <a:effectLst/>
                <a:latin typeface="Bahnschrift Condensed" panose="020B0502040204020203" pitchFamily="34" charset="0"/>
                <a:ea typeface="SimSun" panose="02010600030101010101" pitchFamily="2" charset="-122"/>
              </a:rPr>
              <a:t>, станом </a:t>
            </a:r>
            <a:r>
              <a:rPr lang="ru-RU" sz="2000" dirty="0" err="1">
                <a:solidFill>
                  <a:schemeClr val="bg1"/>
                </a:solidFill>
                <a:effectLst/>
                <a:latin typeface="Bahnschrift Condensed" panose="020B0502040204020203" pitchFamily="34" charset="0"/>
                <a:ea typeface="SimSun" panose="02010600030101010101" pitchFamily="2" charset="-122"/>
              </a:rPr>
              <a:t>здоров’я</a:t>
            </a:r>
            <a:r>
              <a:rPr lang="ru-RU" sz="2000" dirty="0">
                <a:solidFill>
                  <a:schemeClr val="bg1"/>
                </a:solidFill>
                <a:effectLst/>
                <a:latin typeface="Bahnschrift Condensed" panose="020B0502040204020203" pitchFamily="34" charset="0"/>
                <a:ea typeface="SimSun" panose="02010600030101010101" pitchFamily="2" charset="-122"/>
              </a:rPr>
              <a:t>, </a:t>
            </a:r>
            <a:r>
              <a:rPr lang="ru-RU" sz="2000" dirty="0" err="1">
                <a:solidFill>
                  <a:schemeClr val="bg1"/>
                </a:solidFill>
                <a:effectLst/>
                <a:latin typeface="Bahnschrift Condensed" panose="020B0502040204020203" pitchFamily="34" charset="0"/>
                <a:ea typeface="SimSun" panose="02010600030101010101" pitchFamily="2" charset="-122"/>
              </a:rPr>
              <a:t>регіоном</a:t>
            </a:r>
            <a:r>
              <a:rPr lang="ru-RU" sz="2000" dirty="0">
                <a:solidFill>
                  <a:schemeClr val="bg1"/>
                </a:solidFill>
                <a:effectLst/>
                <a:latin typeface="Bahnschrift Condensed" panose="020B0502040204020203" pitchFamily="34" charset="0"/>
                <a:ea typeface="SimSun" panose="02010600030101010101" pitchFamily="2" charset="-122"/>
              </a:rPr>
              <a:t>. </a:t>
            </a:r>
          </a:p>
          <a:p>
            <a:r>
              <a:rPr lang="ru-RU" sz="2000" dirty="0">
                <a:solidFill>
                  <a:schemeClr val="bg1"/>
                </a:solidFill>
                <a:effectLst/>
                <a:latin typeface="Bahnschrift Condensed" panose="020B0502040204020203" pitchFamily="34" charset="0"/>
                <a:ea typeface="SimSun" panose="02010600030101010101" pitchFamily="2" charset="-122"/>
              </a:rPr>
              <a:t>4. </a:t>
            </a:r>
            <a:r>
              <a:rPr lang="ru-RU" sz="2000" dirty="0" err="1">
                <a:solidFill>
                  <a:schemeClr val="bg1"/>
                </a:solidFill>
                <a:effectLst/>
                <a:latin typeface="Bahnschrift Condensed" panose="020B0502040204020203" pitchFamily="34" charset="0"/>
                <a:ea typeface="SimSun" panose="02010600030101010101" pitchFamily="2" charset="-122"/>
              </a:rPr>
              <a:t>Гендерні</a:t>
            </a:r>
            <a:r>
              <a:rPr lang="ru-RU" sz="2000" dirty="0">
                <a:solidFill>
                  <a:schemeClr val="bg1"/>
                </a:solidFill>
                <a:effectLst/>
                <a:latin typeface="Bahnschrift Condensed" panose="020B0502040204020203" pitchFamily="34" charset="0"/>
                <a:ea typeface="SimSun" panose="02010600030101010101" pitchFamily="2" charset="-122"/>
              </a:rPr>
              <a:t> </a:t>
            </a:r>
            <a:r>
              <a:rPr lang="ru-RU" sz="2000" dirty="0" err="1">
                <a:solidFill>
                  <a:schemeClr val="bg1"/>
                </a:solidFill>
                <a:effectLst/>
                <a:latin typeface="Bahnschrift Condensed" panose="020B0502040204020203" pitchFamily="34" charset="0"/>
                <a:ea typeface="SimSun" panose="02010600030101010101" pitchFamily="2" charset="-122"/>
              </a:rPr>
              <a:t>відносини</a:t>
            </a:r>
            <a:r>
              <a:rPr lang="ru-RU" sz="2000" dirty="0">
                <a:solidFill>
                  <a:schemeClr val="bg1"/>
                </a:solidFill>
                <a:effectLst/>
                <a:latin typeface="Bahnschrift Condensed" panose="020B0502040204020203" pitchFamily="34" charset="0"/>
                <a:ea typeface="SimSun" panose="02010600030101010101" pitchFamily="2" charset="-122"/>
              </a:rPr>
              <a:t> </a:t>
            </a:r>
            <a:r>
              <a:rPr lang="ru-RU" sz="2000" dirty="0" err="1">
                <a:solidFill>
                  <a:schemeClr val="bg1"/>
                </a:solidFill>
                <a:effectLst/>
                <a:latin typeface="Bahnschrift Condensed" panose="020B0502040204020203" pitchFamily="34" charset="0"/>
                <a:ea typeface="SimSun" panose="02010600030101010101" pitchFamily="2" charset="-122"/>
              </a:rPr>
              <a:t>змінюються</a:t>
            </a:r>
            <a:r>
              <a:rPr lang="ru-RU" sz="2000" dirty="0">
                <a:solidFill>
                  <a:schemeClr val="bg1"/>
                </a:solidFill>
                <a:effectLst/>
                <a:latin typeface="Bahnschrift Condensed" panose="020B0502040204020203" pitchFamily="34" charset="0"/>
                <a:ea typeface="SimSun" panose="02010600030101010101" pitchFamily="2" charset="-122"/>
              </a:rPr>
              <a:t> </a:t>
            </a:r>
            <a:r>
              <a:rPr lang="ru-RU" sz="2000" dirty="0" err="1">
                <a:solidFill>
                  <a:schemeClr val="bg1"/>
                </a:solidFill>
                <a:effectLst/>
                <a:latin typeface="Bahnschrift Condensed" panose="020B0502040204020203" pitchFamily="34" charset="0"/>
                <a:ea typeface="SimSun" panose="02010600030101010101" pitchFamily="2" charset="-122"/>
              </a:rPr>
              <a:t>із</a:t>
            </a:r>
            <a:r>
              <a:rPr lang="ru-RU" sz="2000" dirty="0">
                <a:solidFill>
                  <a:schemeClr val="bg1"/>
                </a:solidFill>
                <a:effectLst/>
                <a:latin typeface="Bahnschrift Condensed" panose="020B0502040204020203" pitchFamily="34" charset="0"/>
                <a:ea typeface="SimSun" panose="02010600030101010101" pitchFamily="2" charset="-122"/>
              </a:rPr>
              <a:t> часом, </a:t>
            </a:r>
            <a:r>
              <a:rPr lang="ru-RU" sz="2000" dirty="0" err="1">
                <a:solidFill>
                  <a:schemeClr val="bg1"/>
                </a:solidFill>
                <a:effectLst/>
                <a:latin typeface="Bahnschrift Condensed" panose="020B0502040204020203" pitchFamily="34" charset="0"/>
                <a:ea typeface="SimSun" panose="02010600030101010101" pitchFamily="2" charset="-122"/>
              </a:rPr>
              <a:t>ситуацією</a:t>
            </a:r>
            <a:r>
              <a:rPr lang="ru-RU" sz="2000" dirty="0">
                <a:solidFill>
                  <a:schemeClr val="bg1"/>
                </a:solidFill>
                <a:effectLst/>
                <a:latin typeface="Bahnschrift Condensed" panose="020B0502040204020203" pitchFamily="34" charset="0"/>
                <a:ea typeface="SimSun" panose="02010600030101010101" pitchFamily="2" charset="-122"/>
              </a:rPr>
              <a:t>, </a:t>
            </a:r>
            <a:r>
              <a:rPr lang="ru-RU" sz="2000" dirty="0" err="1">
                <a:solidFill>
                  <a:schemeClr val="bg1"/>
                </a:solidFill>
                <a:effectLst/>
                <a:latin typeface="Bahnschrift Condensed" panose="020B0502040204020203" pitchFamily="34" charset="0"/>
                <a:ea typeface="SimSun" panose="02010600030101010101" pitchFamily="2" charset="-122"/>
              </a:rPr>
              <a:t>залежно</a:t>
            </a:r>
            <a:r>
              <a:rPr lang="ru-RU" sz="2000" dirty="0">
                <a:solidFill>
                  <a:schemeClr val="bg1"/>
                </a:solidFill>
                <a:effectLst/>
                <a:latin typeface="Bahnschrift Condensed" panose="020B0502040204020203" pitchFamily="34" charset="0"/>
                <a:ea typeface="SimSun" panose="02010600030101010101" pitchFamily="2" charset="-122"/>
              </a:rPr>
              <a:t> </a:t>
            </a:r>
            <a:r>
              <a:rPr lang="ru-RU" sz="2000" dirty="0" err="1">
                <a:solidFill>
                  <a:schemeClr val="bg1"/>
                </a:solidFill>
                <a:effectLst/>
                <a:latin typeface="Bahnschrift Condensed" panose="020B0502040204020203" pitchFamily="34" charset="0"/>
                <a:ea typeface="SimSun" panose="02010600030101010101" pitchFamily="2" charset="-122"/>
              </a:rPr>
              <a:t>від</a:t>
            </a:r>
            <a:r>
              <a:rPr lang="ru-RU" sz="2000" dirty="0">
                <a:solidFill>
                  <a:schemeClr val="bg1"/>
                </a:solidFill>
                <a:effectLst/>
                <a:latin typeface="Bahnschrift Condensed" panose="020B0502040204020203" pitchFamily="34" charset="0"/>
                <a:ea typeface="SimSun" panose="02010600030101010101" pitchFamily="2" charset="-122"/>
              </a:rPr>
              <a:t> </a:t>
            </a:r>
            <a:r>
              <a:rPr lang="ru-RU" sz="2000" dirty="0" err="1">
                <a:solidFill>
                  <a:schemeClr val="bg1"/>
                </a:solidFill>
                <a:effectLst/>
                <a:latin typeface="Bahnschrift Condensed" panose="020B0502040204020203" pitchFamily="34" charset="0"/>
                <a:ea typeface="SimSun" panose="02010600030101010101" pitchFamily="2" charset="-122"/>
              </a:rPr>
              <a:t>обставин</a:t>
            </a:r>
            <a:r>
              <a:rPr lang="ru-RU" sz="2000" dirty="0">
                <a:solidFill>
                  <a:schemeClr val="bg1"/>
                </a:solidFill>
                <a:effectLst/>
                <a:latin typeface="Bahnschrift Condensed" panose="020B0502040204020203" pitchFamily="34" charset="0"/>
                <a:ea typeface="SimSun" panose="02010600030101010101" pitchFamily="2" charset="-122"/>
              </a:rPr>
              <a:t>. </a:t>
            </a:r>
            <a:r>
              <a:rPr lang="ru-RU" sz="2000" dirty="0" err="1">
                <a:solidFill>
                  <a:schemeClr val="bg1"/>
                </a:solidFill>
                <a:effectLst/>
                <a:latin typeface="Bahnschrift Condensed" panose="020B0502040204020203" pitchFamily="34" charset="0"/>
                <a:ea typeface="SimSun" panose="02010600030101010101" pitchFamily="2" charset="-122"/>
              </a:rPr>
              <a:t>Гендерну</a:t>
            </a:r>
            <a:r>
              <a:rPr lang="ru-RU" sz="2000" dirty="0">
                <a:solidFill>
                  <a:schemeClr val="bg1"/>
                </a:solidFill>
                <a:effectLst/>
                <a:latin typeface="Bahnschrift Condensed" panose="020B0502040204020203" pitchFamily="34" charset="0"/>
                <a:ea typeface="SimSun" panose="02010600030101010101" pitchFamily="2" charset="-122"/>
              </a:rPr>
              <a:t> </a:t>
            </a:r>
            <a:r>
              <a:rPr lang="ru-RU" sz="2000" dirty="0" err="1">
                <a:solidFill>
                  <a:schemeClr val="bg1"/>
                </a:solidFill>
                <a:effectLst/>
                <a:latin typeface="Bahnschrift Condensed" panose="020B0502040204020203" pitchFamily="34" charset="0"/>
                <a:ea typeface="SimSun" panose="02010600030101010101" pitchFamily="2" charset="-122"/>
              </a:rPr>
              <a:t>нерівність</a:t>
            </a:r>
            <a:r>
              <a:rPr lang="ru-RU" sz="2000" dirty="0">
                <a:solidFill>
                  <a:schemeClr val="bg1"/>
                </a:solidFill>
                <a:effectLst/>
                <a:latin typeface="Bahnschrift Condensed" panose="020B0502040204020203" pitchFamily="34" charset="0"/>
                <a:ea typeface="SimSun" panose="02010600030101010101" pitchFamily="2" charset="-122"/>
              </a:rPr>
              <a:t>, яку </a:t>
            </a:r>
            <a:r>
              <a:rPr lang="ru-RU" sz="2000" dirty="0" err="1">
                <a:solidFill>
                  <a:schemeClr val="bg1"/>
                </a:solidFill>
                <a:effectLst/>
                <a:latin typeface="Bahnschrift Condensed" panose="020B0502040204020203" pitchFamily="34" charset="0"/>
                <a:ea typeface="SimSun" panose="02010600030101010101" pitchFamily="2" charset="-122"/>
              </a:rPr>
              <a:t>вважають</a:t>
            </a:r>
            <a:r>
              <a:rPr lang="ru-RU" sz="2000" dirty="0">
                <a:solidFill>
                  <a:schemeClr val="bg1"/>
                </a:solidFill>
                <a:effectLst/>
                <a:latin typeface="Bahnschrift Condensed" panose="020B0502040204020203" pitchFamily="34" charset="0"/>
                <a:ea typeface="SimSun" panose="02010600030101010101" pitchFamily="2" charset="-122"/>
              </a:rPr>
              <a:t> </a:t>
            </a:r>
            <a:r>
              <a:rPr lang="ru-RU" sz="2000" dirty="0" err="1">
                <a:solidFill>
                  <a:schemeClr val="bg1"/>
                </a:solidFill>
                <a:effectLst/>
                <a:latin typeface="Bahnschrift Condensed" panose="020B0502040204020203" pitchFamily="34" charset="0"/>
                <a:ea typeface="SimSun" panose="02010600030101010101" pitchFamily="2" charset="-122"/>
              </a:rPr>
              <a:t>несправедливістю</a:t>
            </a:r>
            <a:r>
              <a:rPr lang="ru-RU" sz="2000" dirty="0">
                <a:solidFill>
                  <a:schemeClr val="bg1"/>
                </a:solidFill>
                <a:effectLst/>
                <a:latin typeface="Bahnschrift Condensed" panose="020B0502040204020203" pitchFamily="34" charset="0"/>
                <a:ea typeface="SimSun" panose="02010600030101010101" pitchFamily="2" charset="-122"/>
              </a:rPr>
              <a:t>, </a:t>
            </a:r>
            <a:r>
              <a:rPr lang="ru-RU" sz="2000" dirty="0" err="1">
                <a:solidFill>
                  <a:schemeClr val="bg1"/>
                </a:solidFill>
                <a:effectLst/>
                <a:latin typeface="Bahnschrift Condensed" panose="020B0502040204020203" pitchFamily="34" charset="0"/>
                <a:ea typeface="SimSun" panose="02010600030101010101" pitchFamily="2" charset="-122"/>
              </a:rPr>
              <a:t>можливо</a:t>
            </a:r>
            <a:r>
              <a:rPr lang="ru-RU" sz="2000" dirty="0">
                <a:solidFill>
                  <a:schemeClr val="bg1"/>
                </a:solidFill>
                <a:effectLst/>
                <a:latin typeface="Bahnschrift Condensed" panose="020B0502040204020203" pitchFamily="34" charset="0"/>
                <a:ea typeface="SimSun" panose="02010600030101010101" pitchFamily="2" charset="-122"/>
              </a:rPr>
              <a:t> </a:t>
            </a:r>
            <a:r>
              <a:rPr lang="ru-RU" sz="2000" dirty="0" err="1">
                <a:solidFill>
                  <a:schemeClr val="bg1"/>
                </a:solidFill>
                <a:effectLst/>
                <a:latin typeface="Bahnschrift Condensed" panose="020B0502040204020203" pitchFamily="34" charset="0"/>
                <a:ea typeface="SimSun" panose="02010600030101010101" pitchFamily="2" charset="-122"/>
              </a:rPr>
              <a:t>подолати</a:t>
            </a:r>
            <a:r>
              <a:rPr lang="ru-RU" sz="2000" dirty="0">
                <a:solidFill>
                  <a:schemeClr val="bg1"/>
                </a:solidFill>
                <a:effectLst/>
                <a:latin typeface="Bahnschrift Condensed" panose="020B0502040204020203" pitchFamily="34" charset="0"/>
                <a:ea typeface="SimSun" panose="02010600030101010101" pitchFamily="2" charset="-122"/>
              </a:rPr>
              <a:t> шляхом </a:t>
            </a:r>
            <a:r>
              <a:rPr lang="ru-RU" sz="2000" dirty="0" err="1">
                <a:solidFill>
                  <a:schemeClr val="bg1"/>
                </a:solidFill>
                <a:effectLst/>
                <a:latin typeface="Bahnschrift Condensed" panose="020B0502040204020203" pitchFamily="34" charset="0"/>
                <a:ea typeface="SimSun" panose="02010600030101010101" pitchFamily="2" charset="-122"/>
              </a:rPr>
              <a:t>боротьби</a:t>
            </a:r>
            <a:r>
              <a:rPr lang="ru-RU" sz="2000" dirty="0">
                <a:solidFill>
                  <a:schemeClr val="bg1"/>
                </a:solidFill>
                <a:effectLst/>
                <a:latin typeface="Bahnschrift Condensed" panose="020B0502040204020203" pitchFamily="34" charset="0"/>
                <a:ea typeface="SimSun" panose="02010600030101010101" pitchFamily="2" charset="-122"/>
              </a:rPr>
              <a:t> за </a:t>
            </a:r>
            <a:r>
              <a:rPr lang="ru-RU" sz="2000" dirty="0" err="1">
                <a:solidFill>
                  <a:schemeClr val="bg1"/>
                </a:solidFill>
                <a:effectLst/>
                <a:latin typeface="Bahnschrift Condensed" panose="020B0502040204020203" pitchFamily="34" charset="0"/>
                <a:ea typeface="SimSun" panose="02010600030101010101" pitchFamily="2" charset="-122"/>
              </a:rPr>
              <a:t>рівні</a:t>
            </a:r>
            <a:r>
              <a:rPr lang="ru-RU" sz="2000" dirty="0">
                <a:solidFill>
                  <a:schemeClr val="bg1"/>
                </a:solidFill>
                <a:effectLst/>
                <a:latin typeface="Bahnschrift Condensed" panose="020B0502040204020203" pitchFamily="34" charset="0"/>
                <a:ea typeface="SimSun" panose="02010600030101010101" pitchFamily="2" charset="-122"/>
              </a:rPr>
              <a:t> права і </a:t>
            </a:r>
            <a:r>
              <a:rPr lang="ru-RU" sz="2000" dirty="0" err="1">
                <a:solidFill>
                  <a:schemeClr val="bg1"/>
                </a:solidFill>
                <a:effectLst/>
                <a:latin typeface="Bahnschrift Condensed" panose="020B0502040204020203" pitchFamily="34" charset="0"/>
                <a:ea typeface="SimSun" panose="02010600030101010101" pitchFamily="2" charset="-122"/>
              </a:rPr>
              <a:t>можливості</a:t>
            </a:r>
            <a:r>
              <a:rPr lang="ru-RU" sz="2000" dirty="0">
                <a:solidFill>
                  <a:schemeClr val="bg1"/>
                </a:solidFill>
                <a:effectLst/>
                <a:latin typeface="Bahnschrift Condensed" panose="020B0502040204020203" pitchFamily="34" charset="0"/>
                <a:ea typeface="SimSun" panose="02010600030101010101" pitchFamily="2" charset="-122"/>
              </a:rPr>
              <a:t>.</a:t>
            </a:r>
          </a:p>
          <a:p>
            <a:endParaRPr lang="ru-RU" sz="1300" dirty="0">
              <a:solidFill>
                <a:schemeClr val="bg1"/>
              </a:solidFill>
            </a:endParaRPr>
          </a:p>
        </p:txBody>
      </p:sp>
      <p:grpSp>
        <p:nvGrpSpPr>
          <p:cNvPr id="77"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78" name="Freeform: Shape 77">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077861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30" name="Rectangle 76">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26" name="Picture 6" descr="Let us devote solid funding, courageous advocacy and unbending political  will to achieving gender equality around the world. There is no greater  investment in our common future” Ban Ki Moon. How far">
            <a:extLst>
              <a:ext uri="{FF2B5EF4-FFF2-40B4-BE49-F238E27FC236}">
                <a16:creationId xmlns:a16="http://schemas.microsoft.com/office/drawing/2014/main" id="{54E6EE60-7D64-49CE-8A25-CD66DD1053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61" b="13403"/>
          <a:stretch/>
        </p:blipFill>
        <p:spPr bwMode="auto">
          <a:xfrm>
            <a:off x="470421" y="459184"/>
            <a:ext cx="3217333" cy="284641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Facts about Economic Gender Inequality">
            <a:extLst>
              <a:ext uri="{FF2B5EF4-FFF2-40B4-BE49-F238E27FC236}">
                <a16:creationId xmlns:a16="http://schemas.microsoft.com/office/drawing/2014/main" id="{B5AC4BA7-C644-4F83-A763-B6D0E1B5CCE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09076" y="716110"/>
            <a:ext cx="3217333" cy="2332566"/>
          </a:xfrm>
          <a:prstGeom prst="rect">
            <a:avLst/>
          </a:prstGeom>
          <a:noFill/>
          <a:extLst>
            <a:ext uri="{909E8E84-426E-40DD-AFC4-6F175D3DCCD1}">
              <a14:hiddenFill xmlns:a14="http://schemas.microsoft.com/office/drawing/2010/main">
                <a:solidFill>
                  <a:srgbClr val="FFFFFF"/>
                </a:solidFill>
              </a14:hiddenFill>
            </a:ext>
          </a:extLst>
        </p:spPr>
      </p:pic>
      <p:grpSp>
        <p:nvGrpSpPr>
          <p:cNvPr id="5131" name="Graphic 38">
            <a:extLst>
              <a:ext uri="{FF2B5EF4-FFF2-40B4-BE49-F238E27FC236}">
                <a16:creationId xmlns:a16="http://schemas.microsoft.com/office/drawing/2014/main" id="{1E8369D0-2C3B-4E27-AC6C-A246AC28CD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6918" y="3541604"/>
            <a:ext cx="1910252" cy="709660"/>
            <a:chOff x="2267504" y="2540250"/>
            <a:chExt cx="1990951" cy="739640"/>
          </a:xfrm>
          <a:solidFill>
            <a:schemeClr val="bg1"/>
          </a:solidFill>
        </p:grpSpPr>
        <p:sp>
          <p:nvSpPr>
            <p:cNvPr id="80" name="Freeform: Shape 79">
              <a:extLst>
                <a:ext uri="{FF2B5EF4-FFF2-40B4-BE49-F238E27FC236}">
                  <a16:creationId xmlns:a16="http://schemas.microsoft.com/office/drawing/2014/main" id="{A3D5586F-4573-4C57-9793-1EBFDC8963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5132" name="Freeform: Shape 80">
              <a:extLst>
                <a:ext uri="{FF2B5EF4-FFF2-40B4-BE49-F238E27FC236}">
                  <a16:creationId xmlns:a16="http://schemas.microsoft.com/office/drawing/2014/main" id="{5EED35EF-93A0-4921-941C-ECC67AE2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pic>
        <p:nvPicPr>
          <p:cNvPr id="5128" name="Picture 8" descr="Gender Inequality and Social Entrepreneurship - Social Change Central">
            <a:extLst>
              <a:ext uri="{FF2B5EF4-FFF2-40B4-BE49-F238E27FC236}">
                <a16:creationId xmlns:a16="http://schemas.microsoft.com/office/drawing/2014/main" id="{5DF8A09D-637C-4045-AACC-BBD575DE48A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625273" y="3779158"/>
            <a:ext cx="3217333" cy="2131483"/>
          </a:xfrm>
          <a:prstGeom prst="rect">
            <a:avLst/>
          </a:prstGeom>
          <a:noFill/>
          <a:extLst>
            <a:ext uri="{909E8E84-426E-40DD-AFC4-6F175D3DCCD1}">
              <a14:hiddenFill xmlns:a14="http://schemas.microsoft.com/office/drawing/2010/main">
                <a:solidFill>
                  <a:srgbClr val="FFFFFF"/>
                </a:solidFill>
              </a14:hiddenFill>
            </a:ext>
          </a:extLst>
        </p:spPr>
      </p:pic>
      <p:sp>
        <p:nvSpPr>
          <p:cNvPr id="5133" name="Graphic 212">
            <a:extLst>
              <a:ext uri="{FF2B5EF4-FFF2-40B4-BE49-F238E27FC236}">
                <a16:creationId xmlns:a16="http://schemas.microsoft.com/office/drawing/2014/main" id="{E7C065BD-BDC2-4800-908F-25C30F042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6803" y="4091012"/>
            <a:ext cx="869294" cy="86929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85" name="Graphic 212">
            <a:extLst>
              <a:ext uri="{FF2B5EF4-FFF2-40B4-BE49-F238E27FC236}">
                <a16:creationId xmlns:a16="http://schemas.microsoft.com/office/drawing/2014/main" id="{612A1BC7-2F25-41BC-A0DC-8680CE996B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6803" y="4091012"/>
            <a:ext cx="869294" cy="86929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3" name="Content Placeholder 2">
            <a:extLst>
              <a:ext uri="{FF2B5EF4-FFF2-40B4-BE49-F238E27FC236}">
                <a16:creationId xmlns:a16="http://schemas.microsoft.com/office/drawing/2014/main" id="{24E8207A-CCAA-4708-A486-CF84F8BA68FA}"/>
              </a:ext>
            </a:extLst>
          </p:cNvPr>
          <p:cNvSpPr>
            <a:spLocks noGrp="1"/>
          </p:cNvSpPr>
          <p:nvPr>
            <p:ph idx="1"/>
          </p:nvPr>
        </p:nvSpPr>
        <p:spPr>
          <a:xfrm>
            <a:off x="7435210" y="1554219"/>
            <a:ext cx="4126571" cy="4449877"/>
          </a:xfrm>
        </p:spPr>
        <p:txBody>
          <a:bodyPr>
            <a:normAutofit fontScale="92500" lnSpcReduction="10000"/>
          </a:bodyPr>
          <a:lstStyle/>
          <a:p>
            <a:pPr algn="ctr"/>
            <a:r>
              <a:rPr lang="ru-RU" dirty="0" err="1">
                <a:solidFill>
                  <a:schemeClr val="bg1"/>
                </a:solidFill>
                <a:effectLst/>
                <a:latin typeface="Bahnschrift Condensed" panose="020B0502040204020203" pitchFamily="34" charset="0"/>
                <a:ea typeface="SimSun" panose="02010600030101010101" pitchFamily="2" charset="-122"/>
              </a:rPr>
              <a:t>Інтеграція</a:t>
            </a:r>
            <a:r>
              <a:rPr lang="ru-RU" dirty="0">
                <a:solidFill>
                  <a:schemeClr val="bg1"/>
                </a:solidFill>
                <a:effectLst/>
                <a:latin typeface="Bahnschrift Condensed" panose="020B0502040204020203" pitchFamily="34" charset="0"/>
                <a:ea typeface="SimSun" panose="02010600030101010101" pitchFamily="2" charset="-122"/>
              </a:rPr>
              <a:t> </a:t>
            </a:r>
            <a:r>
              <a:rPr lang="ru-RU" dirty="0" err="1">
                <a:solidFill>
                  <a:schemeClr val="bg1"/>
                </a:solidFill>
                <a:effectLst/>
                <a:latin typeface="Bahnschrift Condensed" panose="020B0502040204020203" pitchFamily="34" charset="0"/>
                <a:ea typeface="SimSun" panose="02010600030101010101" pitchFamily="2" charset="-122"/>
              </a:rPr>
              <a:t>гендерної</a:t>
            </a:r>
            <a:r>
              <a:rPr lang="ru-RU" dirty="0">
                <a:solidFill>
                  <a:schemeClr val="bg1"/>
                </a:solidFill>
                <a:effectLst/>
                <a:latin typeface="Bahnschrift Condensed" panose="020B0502040204020203" pitchFamily="34" charset="0"/>
                <a:ea typeface="SimSun" panose="02010600030101010101" pitchFamily="2" charset="-122"/>
              </a:rPr>
              <a:t> проблематики </a:t>
            </a:r>
            <a:r>
              <a:rPr lang="ru-RU" dirty="0" err="1">
                <a:solidFill>
                  <a:schemeClr val="bg1"/>
                </a:solidFill>
                <a:effectLst/>
                <a:latin typeface="Bahnschrift Condensed" panose="020B0502040204020203" pitchFamily="34" charset="0"/>
                <a:ea typeface="SimSun" panose="02010600030101010101" pitchFamily="2" charset="-122"/>
              </a:rPr>
              <a:t>була</a:t>
            </a:r>
            <a:r>
              <a:rPr lang="ru-RU" dirty="0">
                <a:solidFill>
                  <a:schemeClr val="bg1"/>
                </a:solidFill>
                <a:effectLst/>
                <a:latin typeface="Bahnschrift Condensed" panose="020B0502040204020203" pitchFamily="34" charset="0"/>
                <a:ea typeface="SimSun" panose="02010600030101010101" pitchFamily="2" charset="-122"/>
              </a:rPr>
              <a:t> </a:t>
            </a:r>
            <a:r>
              <a:rPr lang="ru-RU" dirty="0" err="1">
                <a:solidFill>
                  <a:schemeClr val="bg1"/>
                </a:solidFill>
                <a:effectLst/>
                <a:latin typeface="Bahnschrift Condensed" panose="020B0502040204020203" pitchFamily="34" charset="0"/>
                <a:ea typeface="SimSun" panose="02010600030101010101" pitchFamily="2" charset="-122"/>
              </a:rPr>
              <a:t>визнана</a:t>
            </a:r>
            <a:r>
              <a:rPr lang="ru-RU" dirty="0">
                <a:solidFill>
                  <a:schemeClr val="bg1"/>
                </a:solidFill>
                <a:effectLst/>
                <a:latin typeface="Bahnschrift Condensed" panose="020B0502040204020203" pitchFamily="34" charset="0"/>
                <a:ea typeface="SimSun" panose="02010600030101010101" pitchFamily="2" charset="-122"/>
              </a:rPr>
              <a:t> на </a:t>
            </a:r>
            <a:r>
              <a:rPr lang="ru-RU" dirty="0" err="1">
                <a:solidFill>
                  <a:schemeClr val="bg1"/>
                </a:solidFill>
                <a:effectLst/>
                <a:latin typeface="Bahnschrift Condensed" panose="020B0502040204020203" pitchFamily="34" charset="0"/>
                <a:ea typeface="SimSun" panose="02010600030101010101" pitchFamily="2" charset="-122"/>
              </a:rPr>
              <a:t>міжнародному</a:t>
            </a:r>
            <a:r>
              <a:rPr lang="ru-RU" dirty="0">
                <a:solidFill>
                  <a:schemeClr val="bg1"/>
                </a:solidFill>
                <a:effectLst/>
                <a:latin typeface="Bahnschrift Condensed" panose="020B0502040204020203" pitchFamily="34" charset="0"/>
                <a:ea typeface="SimSun" panose="02010600030101010101" pitchFamily="2" charset="-122"/>
              </a:rPr>
              <a:t> </a:t>
            </a:r>
            <a:r>
              <a:rPr lang="ru-RU" dirty="0" err="1">
                <a:solidFill>
                  <a:schemeClr val="bg1"/>
                </a:solidFill>
                <a:effectLst/>
                <a:latin typeface="Bahnschrift Condensed" panose="020B0502040204020203" pitchFamily="34" charset="0"/>
                <a:ea typeface="SimSun" panose="02010600030101010101" pitchFamily="2" charset="-122"/>
              </a:rPr>
              <a:t>рівні</a:t>
            </a:r>
            <a:r>
              <a:rPr lang="ru-RU" dirty="0">
                <a:solidFill>
                  <a:schemeClr val="bg1"/>
                </a:solidFill>
                <a:effectLst/>
                <a:latin typeface="Bahnschrift Condensed" panose="020B0502040204020203" pitchFamily="34" charset="0"/>
                <a:ea typeface="SimSun" panose="02010600030101010101" pitchFamily="2" charset="-122"/>
              </a:rPr>
              <a:t> як </a:t>
            </a:r>
            <a:r>
              <a:rPr lang="ru-RU" dirty="0" err="1">
                <a:solidFill>
                  <a:schemeClr val="bg1"/>
                </a:solidFill>
                <a:effectLst/>
                <a:latin typeface="Bahnschrift Condensed" panose="020B0502040204020203" pitchFamily="34" charset="0"/>
                <a:ea typeface="SimSun" panose="02010600030101010101" pitchFamily="2" charset="-122"/>
              </a:rPr>
              <a:t>стратегія</a:t>
            </a:r>
            <a:r>
              <a:rPr lang="ru-RU" dirty="0">
                <a:solidFill>
                  <a:schemeClr val="bg1"/>
                </a:solidFill>
                <a:effectLst/>
                <a:latin typeface="Bahnschrift Condensed" panose="020B0502040204020203" pitchFamily="34" charset="0"/>
                <a:ea typeface="SimSun" panose="02010600030101010101" pitchFamily="2" charset="-122"/>
              </a:rPr>
              <a:t> </a:t>
            </a:r>
            <a:r>
              <a:rPr lang="ru-RU" dirty="0" err="1">
                <a:solidFill>
                  <a:schemeClr val="bg1"/>
                </a:solidFill>
                <a:effectLst/>
                <a:latin typeface="Bahnschrift Condensed" panose="020B0502040204020203" pitchFamily="34" charset="0"/>
                <a:ea typeface="SimSun" panose="02010600030101010101" pitchFamily="2" charset="-122"/>
              </a:rPr>
              <a:t>досягнення</a:t>
            </a:r>
            <a:r>
              <a:rPr lang="ru-RU" dirty="0">
                <a:solidFill>
                  <a:schemeClr val="bg1"/>
                </a:solidFill>
                <a:effectLst/>
                <a:latin typeface="Bahnschrift Condensed" panose="020B0502040204020203" pitchFamily="34" charset="0"/>
                <a:ea typeface="SimSun" panose="02010600030101010101" pitchFamily="2" charset="-122"/>
              </a:rPr>
              <a:t> </a:t>
            </a:r>
            <a:r>
              <a:rPr lang="ru-RU" dirty="0" err="1">
                <a:solidFill>
                  <a:schemeClr val="bg1"/>
                </a:solidFill>
                <a:effectLst/>
                <a:latin typeface="Bahnschrift Condensed" panose="020B0502040204020203" pitchFamily="34" charset="0"/>
                <a:ea typeface="SimSun" panose="02010600030101010101" pitchFamily="2" charset="-122"/>
              </a:rPr>
              <a:t>гендерної</a:t>
            </a:r>
            <a:r>
              <a:rPr lang="ru-RU" dirty="0">
                <a:solidFill>
                  <a:schemeClr val="bg1"/>
                </a:solidFill>
                <a:effectLst/>
                <a:latin typeface="Bahnschrift Condensed" panose="020B0502040204020203" pitchFamily="34" charset="0"/>
                <a:ea typeface="SimSun" panose="02010600030101010101" pitchFamily="2" charset="-122"/>
              </a:rPr>
              <a:t> </a:t>
            </a:r>
            <a:r>
              <a:rPr lang="ru-RU" dirty="0" err="1">
                <a:solidFill>
                  <a:schemeClr val="bg1"/>
                </a:solidFill>
                <a:effectLst/>
                <a:latin typeface="Bahnschrift Condensed" panose="020B0502040204020203" pitchFamily="34" charset="0"/>
                <a:ea typeface="SimSun" panose="02010600030101010101" pitchFamily="2" charset="-122"/>
              </a:rPr>
              <a:t>рівності</a:t>
            </a:r>
            <a:r>
              <a:rPr lang="ru-RU" dirty="0">
                <a:solidFill>
                  <a:schemeClr val="bg1"/>
                </a:solidFill>
                <a:effectLst/>
                <a:latin typeface="Bahnschrift Condensed" panose="020B0502040204020203" pitchFamily="34" charset="0"/>
                <a:ea typeface="SimSun" panose="02010600030101010101" pitchFamily="2" charset="-122"/>
              </a:rPr>
              <a:t>. </a:t>
            </a:r>
            <a:r>
              <a:rPr lang="ru-RU" dirty="0" err="1">
                <a:solidFill>
                  <a:schemeClr val="bg1"/>
                </a:solidFill>
                <a:effectLst/>
                <a:latin typeface="Bahnschrift Condensed" panose="020B0502040204020203" pitchFamily="34" charset="0"/>
                <a:ea typeface="SimSun" panose="02010600030101010101" pitchFamily="2" charset="-122"/>
              </a:rPr>
              <a:t>Це</a:t>
            </a:r>
            <a:r>
              <a:rPr lang="ru-RU" dirty="0">
                <a:solidFill>
                  <a:schemeClr val="bg1"/>
                </a:solidFill>
                <a:effectLst/>
                <a:latin typeface="Bahnschrift Condensed" panose="020B0502040204020203" pitchFamily="34" charset="0"/>
                <a:ea typeface="SimSun" panose="02010600030101010101" pitchFamily="2" charset="-122"/>
              </a:rPr>
              <a:t> </a:t>
            </a:r>
            <a:r>
              <a:rPr lang="ru-RU" dirty="0" err="1">
                <a:solidFill>
                  <a:schemeClr val="bg1"/>
                </a:solidFill>
                <a:effectLst/>
                <a:latin typeface="Bahnschrift Condensed" panose="020B0502040204020203" pitchFamily="34" charset="0"/>
                <a:ea typeface="SimSun" panose="02010600030101010101" pitchFamily="2" charset="-122"/>
              </a:rPr>
              <a:t>передбачає</a:t>
            </a:r>
            <a:r>
              <a:rPr lang="ru-RU" dirty="0">
                <a:solidFill>
                  <a:schemeClr val="bg1"/>
                </a:solidFill>
                <a:effectLst/>
                <a:latin typeface="Bahnschrift Condensed" panose="020B0502040204020203" pitchFamily="34" charset="0"/>
                <a:ea typeface="SimSun" panose="02010600030101010101" pitchFamily="2" charset="-122"/>
              </a:rPr>
              <a:t> </a:t>
            </a:r>
            <a:r>
              <a:rPr lang="ru-RU" dirty="0" err="1">
                <a:solidFill>
                  <a:schemeClr val="bg1"/>
                </a:solidFill>
                <a:effectLst/>
                <a:latin typeface="Bahnschrift Condensed" panose="020B0502040204020203" pitchFamily="34" charset="0"/>
                <a:ea typeface="SimSun" panose="02010600030101010101" pitchFamily="2" charset="-122"/>
              </a:rPr>
              <a:t>інтеграцію</a:t>
            </a:r>
            <a:r>
              <a:rPr lang="ru-RU" dirty="0">
                <a:solidFill>
                  <a:schemeClr val="bg1"/>
                </a:solidFill>
                <a:effectLst/>
                <a:latin typeface="Bahnschrift Condensed" panose="020B0502040204020203" pitchFamily="34" charset="0"/>
                <a:ea typeface="SimSun" panose="02010600030101010101" pitchFamily="2" charset="-122"/>
              </a:rPr>
              <a:t> </a:t>
            </a:r>
            <a:r>
              <a:rPr lang="ru-RU" dirty="0" err="1">
                <a:solidFill>
                  <a:schemeClr val="bg1"/>
                </a:solidFill>
                <a:effectLst/>
                <a:latin typeface="Bahnschrift Condensed" panose="020B0502040204020203" pitchFamily="34" charset="0"/>
                <a:ea typeface="SimSun" panose="02010600030101010101" pitchFamily="2" charset="-122"/>
              </a:rPr>
              <a:t>гендерної</a:t>
            </a:r>
            <a:r>
              <a:rPr lang="ru-RU" dirty="0">
                <a:solidFill>
                  <a:schemeClr val="bg1"/>
                </a:solidFill>
                <a:effectLst/>
                <a:latin typeface="Bahnschrift Condensed" panose="020B0502040204020203" pitchFamily="34" charset="0"/>
                <a:ea typeface="SimSun" panose="02010600030101010101" pitchFamily="2" charset="-122"/>
              </a:rPr>
              <a:t> </a:t>
            </a:r>
            <a:r>
              <a:rPr lang="ru-RU" dirty="0" err="1">
                <a:solidFill>
                  <a:schemeClr val="bg1"/>
                </a:solidFill>
                <a:effectLst/>
                <a:latin typeface="Bahnschrift Condensed" panose="020B0502040204020203" pitchFamily="34" charset="0"/>
                <a:ea typeface="SimSun" panose="02010600030101010101" pitchFamily="2" charset="-122"/>
              </a:rPr>
              <a:t>перспективи</a:t>
            </a:r>
            <a:r>
              <a:rPr lang="ru-RU" dirty="0">
                <a:solidFill>
                  <a:schemeClr val="bg1"/>
                </a:solidFill>
                <a:effectLst/>
                <a:latin typeface="Bahnschrift Condensed" panose="020B0502040204020203" pitchFamily="34" charset="0"/>
                <a:ea typeface="SimSun" panose="02010600030101010101" pitchFamily="2" charset="-122"/>
              </a:rPr>
              <a:t> у </a:t>
            </a:r>
            <a:r>
              <a:rPr lang="ru-RU" dirty="0" err="1">
                <a:solidFill>
                  <a:schemeClr val="bg1"/>
                </a:solidFill>
                <a:effectLst/>
                <a:latin typeface="Bahnschrift Condensed" panose="020B0502040204020203" pitchFamily="34" charset="0"/>
                <a:ea typeface="SimSun" panose="02010600030101010101" pitchFamily="2" charset="-122"/>
              </a:rPr>
              <a:t>підготовку</a:t>
            </a:r>
            <a:r>
              <a:rPr lang="ru-RU" dirty="0">
                <a:solidFill>
                  <a:schemeClr val="bg1"/>
                </a:solidFill>
                <a:effectLst/>
                <a:latin typeface="Bahnschrift Condensed" panose="020B0502040204020203" pitchFamily="34" charset="0"/>
                <a:ea typeface="SimSun" panose="02010600030101010101" pitchFamily="2" charset="-122"/>
              </a:rPr>
              <a:t>, </a:t>
            </a:r>
            <a:r>
              <a:rPr lang="ru-RU" dirty="0" err="1">
                <a:solidFill>
                  <a:schemeClr val="bg1"/>
                </a:solidFill>
                <a:effectLst/>
                <a:latin typeface="Bahnschrift Condensed" panose="020B0502040204020203" pitchFamily="34" charset="0"/>
                <a:ea typeface="SimSun" panose="02010600030101010101" pitchFamily="2" charset="-122"/>
              </a:rPr>
              <a:t>розробку</a:t>
            </a:r>
            <a:r>
              <a:rPr lang="ru-RU" dirty="0">
                <a:solidFill>
                  <a:schemeClr val="bg1"/>
                </a:solidFill>
                <a:effectLst/>
                <a:latin typeface="Bahnschrift Condensed" panose="020B0502040204020203" pitchFamily="34" charset="0"/>
                <a:ea typeface="SimSun" panose="02010600030101010101" pitchFamily="2" charset="-122"/>
              </a:rPr>
              <a:t>, </a:t>
            </a:r>
            <a:r>
              <a:rPr lang="ru-RU" dirty="0" err="1">
                <a:solidFill>
                  <a:schemeClr val="bg1"/>
                </a:solidFill>
                <a:effectLst/>
                <a:latin typeface="Bahnschrift Condensed" panose="020B0502040204020203" pitchFamily="34" charset="0"/>
                <a:ea typeface="SimSun" panose="02010600030101010101" pitchFamily="2" charset="-122"/>
              </a:rPr>
              <a:t>впровадження</a:t>
            </a:r>
            <a:r>
              <a:rPr lang="ru-RU" dirty="0">
                <a:solidFill>
                  <a:schemeClr val="bg1"/>
                </a:solidFill>
                <a:effectLst/>
                <a:latin typeface="Bahnschrift Condensed" panose="020B0502040204020203" pitchFamily="34" charset="0"/>
                <a:ea typeface="SimSun" panose="02010600030101010101" pitchFamily="2" charset="-122"/>
              </a:rPr>
              <a:t>, </a:t>
            </a:r>
            <a:r>
              <a:rPr lang="ru-RU" dirty="0" err="1">
                <a:solidFill>
                  <a:schemeClr val="bg1"/>
                </a:solidFill>
                <a:effectLst/>
                <a:latin typeface="Bahnschrift Condensed" panose="020B0502040204020203" pitchFamily="34" charset="0"/>
                <a:ea typeface="SimSun" panose="02010600030101010101" pitchFamily="2" charset="-122"/>
              </a:rPr>
              <a:t>моніторинг</a:t>
            </a:r>
            <a:r>
              <a:rPr lang="ru-RU" dirty="0">
                <a:solidFill>
                  <a:schemeClr val="bg1"/>
                </a:solidFill>
                <a:effectLst/>
                <a:latin typeface="Bahnschrift Condensed" panose="020B0502040204020203" pitchFamily="34" charset="0"/>
                <a:ea typeface="SimSun" panose="02010600030101010101" pitchFamily="2" charset="-122"/>
              </a:rPr>
              <a:t> та </a:t>
            </a:r>
            <a:r>
              <a:rPr lang="ru-RU" dirty="0" err="1">
                <a:solidFill>
                  <a:schemeClr val="bg1"/>
                </a:solidFill>
                <a:effectLst/>
                <a:latin typeface="Bahnschrift Condensed" panose="020B0502040204020203" pitchFamily="34" charset="0"/>
                <a:ea typeface="SimSun" panose="02010600030101010101" pitchFamily="2" charset="-122"/>
              </a:rPr>
              <a:t>оцінку</a:t>
            </a:r>
            <a:r>
              <a:rPr lang="ru-RU" dirty="0">
                <a:solidFill>
                  <a:schemeClr val="bg1"/>
                </a:solidFill>
                <a:effectLst/>
                <a:latin typeface="Bahnschrift Condensed" panose="020B0502040204020203" pitchFamily="34" charset="0"/>
                <a:ea typeface="SimSun" panose="02010600030101010101" pitchFamily="2" charset="-122"/>
              </a:rPr>
              <a:t> </a:t>
            </a:r>
            <a:r>
              <a:rPr lang="ru-RU" dirty="0" err="1">
                <a:solidFill>
                  <a:schemeClr val="bg1"/>
                </a:solidFill>
                <a:effectLst/>
                <a:latin typeface="Bahnschrift Condensed" panose="020B0502040204020203" pitchFamily="34" charset="0"/>
                <a:ea typeface="SimSun" panose="02010600030101010101" pitchFamily="2" charset="-122"/>
              </a:rPr>
              <a:t>політики</a:t>
            </a:r>
            <a:r>
              <a:rPr lang="ru-RU" dirty="0">
                <a:solidFill>
                  <a:schemeClr val="bg1"/>
                </a:solidFill>
                <a:effectLst/>
                <a:latin typeface="Bahnschrift Condensed" panose="020B0502040204020203" pitchFamily="34" charset="0"/>
                <a:ea typeface="SimSun" panose="02010600030101010101" pitchFamily="2" charset="-122"/>
              </a:rPr>
              <a:t>, </a:t>
            </a:r>
            <a:r>
              <a:rPr lang="ru-RU" dirty="0" err="1">
                <a:solidFill>
                  <a:schemeClr val="bg1"/>
                </a:solidFill>
                <a:effectLst/>
                <a:latin typeface="Bahnschrift Condensed" panose="020B0502040204020203" pitchFamily="34" charset="0"/>
                <a:ea typeface="SimSun" panose="02010600030101010101" pitchFamily="2" charset="-122"/>
              </a:rPr>
              <a:t>регуляторних</a:t>
            </a:r>
            <a:r>
              <a:rPr lang="ru-RU" dirty="0">
                <a:solidFill>
                  <a:schemeClr val="bg1"/>
                </a:solidFill>
                <a:effectLst/>
                <a:latin typeface="Bahnschrift Condensed" panose="020B0502040204020203" pitchFamily="34" charset="0"/>
                <a:ea typeface="SimSun" panose="02010600030101010101" pitchFamily="2" charset="-122"/>
              </a:rPr>
              <a:t> </a:t>
            </a:r>
            <a:r>
              <a:rPr lang="ru-RU" dirty="0" err="1">
                <a:solidFill>
                  <a:schemeClr val="bg1"/>
                </a:solidFill>
                <a:effectLst/>
                <a:latin typeface="Bahnschrift Condensed" panose="020B0502040204020203" pitchFamily="34" charset="0"/>
                <a:ea typeface="SimSun" panose="02010600030101010101" pitchFamily="2" charset="-122"/>
              </a:rPr>
              <a:t>заходів</a:t>
            </a:r>
            <a:r>
              <a:rPr lang="ru-RU" dirty="0">
                <a:solidFill>
                  <a:schemeClr val="bg1"/>
                </a:solidFill>
                <a:effectLst/>
                <a:latin typeface="Bahnschrift Condensed" panose="020B0502040204020203" pitchFamily="34" charset="0"/>
                <a:ea typeface="SimSun" panose="02010600030101010101" pitchFamily="2" charset="-122"/>
              </a:rPr>
              <a:t> та </a:t>
            </a:r>
            <a:r>
              <a:rPr lang="ru-RU" dirty="0" err="1">
                <a:solidFill>
                  <a:schemeClr val="bg1"/>
                </a:solidFill>
                <a:effectLst/>
                <a:latin typeface="Bahnschrift Condensed" panose="020B0502040204020203" pitchFamily="34" charset="0"/>
                <a:ea typeface="SimSun" panose="02010600030101010101" pitchFamily="2" charset="-122"/>
              </a:rPr>
              <a:t>програм</a:t>
            </a:r>
            <a:r>
              <a:rPr lang="ru-RU" dirty="0">
                <a:solidFill>
                  <a:schemeClr val="bg1"/>
                </a:solidFill>
                <a:effectLst/>
                <a:latin typeface="Bahnschrift Condensed" panose="020B0502040204020203" pitchFamily="34" charset="0"/>
                <a:ea typeface="SimSun" panose="02010600030101010101" pitchFamily="2" charset="-122"/>
              </a:rPr>
              <a:t> </a:t>
            </a:r>
            <a:r>
              <a:rPr lang="ru-RU" dirty="0" err="1">
                <a:solidFill>
                  <a:schemeClr val="bg1"/>
                </a:solidFill>
                <a:effectLst/>
                <a:latin typeface="Bahnschrift Condensed" panose="020B0502040204020203" pitchFamily="34" charset="0"/>
                <a:ea typeface="SimSun" panose="02010600030101010101" pitchFamily="2" charset="-122"/>
              </a:rPr>
              <a:t>витрат</a:t>
            </a:r>
            <a:r>
              <a:rPr lang="ru-RU" dirty="0">
                <a:solidFill>
                  <a:schemeClr val="bg1"/>
                </a:solidFill>
                <a:effectLst/>
                <a:latin typeface="Bahnschrift Condensed" panose="020B0502040204020203" pitchFamily="34" charset="0"/>
                <a:ea typeface="SimSun" panose="02010600030101010101" pitchFamily="2" charset="-122"/>
              </a:rPr>
              <a:t> з метою </a:t>
            </a:r>
            <a:r>
              <a:rPr lang="ru-RU" dirty="0" err="1">
                <a:solidFill>
                  <a:schemeClr val="bg1"/>
                </a:solidFill>
                <a:effectLst/>
                <a:latin typeface="Bahnschrift Condensed" panose="020B0502040204020203" pitchFamily="34" charset="0"/>
                <a:ea typeface="SimSun" panose="02010600030101010101" pitchFamily="2" charset="-122"/>
              </a:rPr>
              <a:t>сприяння</a:t>
            </a:r>
            <a:r>
              <a:rPr lang="ru-RU" dirty="0">
                <a:solidFill>
                  <a:schemeClr val="bg1"/>
                </a:solidFill>
                <a:effectLst/>
                <a:latin typeface="Bahnschrift Condensed" panose="020B0502040204020203" pitchFamily="34" charset="0"/>
                <a:ea typeface="SimSun" panose="02010600030101010101" pitchFamily="2" charset="-122"/>
              </a:rPr>
              <a:t> </a:t>
            </a:r>
            <a:r>
              <a:rPr lang="ru-RU" dirty="0" err="1">
                <a:solidFill>
                  <a:schemeClr val="bg1"/>
                </a:solidFill>
                <a:effectLst/>
                <a:latin typeface="Bahnschrift Condensed" panose="020B0502040204020203" pitchFamily="34" charset="0"/>
                <a:ea typeface="SimSun" panose="02010600030101010101" pitchFamily="2" charset="-122"/>
              </a:rPr>
              <a:t>рівності</a:t>
            </a:r>
            <a:r>
              <a:rPr lang="ru-RU" dirty="0">
                <a:solidFill>
                  <a:schemeClr val="bg1"/>
                </a:solidFill>
                <a:effectLst/>
                <a:latin typeface="Bahnschrift Condensed" panose="020B0502040204020203" pitchFamily="34" charset="0"/>
                <a:ea typeface="SimSun" panose="02010600030101010101" pitchFamily="2" charset="-122"/>
              </a:rPr>
              <a:t> </a:t>
            </a:r>
            <a:r>
              <a:rPr lang="ru-RU" dirty="0" err="1">
                <a:solidFill>
                  <a:schemeClr val="bg1"/>
                </a:solidFill>
                <a:effectLst/>
                <a:latin typeface="Bahnschrift Condensed" panose="020B0502040204020203" pitchFamily="34" charset="0"/>
                <a:ea typeface="SimSun" panose="02010600030101010101" pitchFamily="2" charset="-122"/>
              </a:rPr>
              <a:t>між</a:t>
            </a:r>
            <a:r>
              <a:rPr lang="ru-RU" dirty="0">
                <a:solidFill>
                  <a:schemeClr val="bg1"/>
                </a:solidFill>
                <a:effectLst/>
                <a:latin typeface="Bahnschrift Condensed" panose="020B0502040204020203" pitchFamily="34" charset="0"/>
                <a:ea typeface="SimSun" panose="02010600030101010101" pitchFamily="2" charset="-122"/>
              </a:rPr>
              <a:t> </a:t>
            </a:r>
            <a:r>
              <a:rPr lang="ru-RU" dirty="0" err="1">
                <a:solidFill>
                  <a:schemeClr val="bg1"/>
                </a:solidFill>
                <a:effectLst/>
                <a:latin typeface="Bahnschrift Condensed" panose="020B0502040204020203" pitchFamily="34" charset="0"/>
                <a:ea typeface="SimSun" panose="02010600030101010101" pitchFamily="2" charset="-122"/>
              </a:rPr>
              <a:t>жінками</a:t>
            </a:r>
            <a:r>
              <a:rPr lang="ru-RU" dirty="0">
                <a:solidFill>
                  <a:schemeClr val="bg1"/>
                </a:solidFill>
                <a:effectLst/>
                <a:latin typeface="Bahnschrift Condensed" panose="020B0502040204020203" pitchFamily="34" charset="0"/>
                <a:ea typeface="SimSun" panose="02010600030101010101" pitchFamily="2" charset="-122"/>
              </a:rPr>
              <a:t> та </a:t>
            </a:r>
            <a:r>
              <a:rPr lang="ru-RU" dirty="0" err="1">
                <a:solidFill>
                  <a:schemeClr val="bg1"/>
                </a:solidFill>
                <a:effectLst/>
                <a:latin typeface="Bahnschrift Condensed" panose="020B0502040204020203" pitchFamily="34" charset="0"/>
                <a:ea typeface="SimSun" panose="02010600030101010101" pitchFamily="2" charset="-122"/>
              </a:rPr>
              <a:t>чоловіками</a:t>
            </a:r>
            <a:r>
              <a:rPr lang="ru-RU" dirty="0">
                <a:solidFill>
                  <a:schemeClr val="bg1"/>
                </a:solidFill>
                <a:effectLst/>
                <a:latin typeface="Bahnschrift Condensed" panose="020B0502040204020203" pitchFamily="34" charset="0"/>
                <a:ea typeface="SimSun" panose="02010600030101010101" pitchFamily="2" charset="-122"/>
              </a:rPr>
              <a:t> та </a:t>
            </a:r>
            <a:r>
              <a:rPr lang="ru-RU" dirty="0" err="1">
                <a:solidFill>
                  <a:schemeClr val="bg1"/>
                </a:solidFill>
                <a:effectLst/>
                <a:latin typeface="Bahnschrift Condensed" panose="020B0502040204020203" pitchFamily="34" charset="0"/>
                <a:ea typeface="SimSun" panose="02010600030101010101" pitchFamily="2" charset="-122"/>
              </a:rPr>
              <a:t>боротьби</a:t>
            </a:r>
            <a:r>
              <a:rPr lang="ru-RU" dirty="0">
                <a:solidFill>
                  <a:schemeClr val="bg1"/>
                </a:solidFill>
                <a:effectLst/>
                <a:latin typeface="Bahnschrift Condensed" panose="020B0502040204020203" pitchFamily="34" charset="0"/>
                <a:ea typeface="SimSun" panose="02010600030101010101" pitchFamily="2" charset="-122"/>
              </a:rPr>
              <a:t> з </a:t>
            </a:r>
            <a:r>
              <a:rPr lang="ru-RU" dirty="0" err="1">
                <a:solidFill>
                  <a:schemeClr val="bg1"/>
                </a:solidFill>
                <a:effectLst/>
                <a:latin typeface="Bahnschrift Condensed" panose="020B0502040204020203" pitchFamily="34" charset="0"/>
                <a:ea typeface="SimSun" panose="02010600030101010101" pitchFamily="2" charset="-122"/>
              </a:rPr>
              <a:t>дискримінацією</a:t>
            </a:r>
            <a:endParaRPr lang="en-US" dirty="0">
              <a:solidFill>
                <a:schemeClr val="bg1"/>
              </a:solidFill>
              <a:effectLst/>
              <a:latin typeface="Bahnschrift Condensed" panose="020B0502040204020203" pitchFamily="34" charset="0"/>
              <a:ea typeface="SimSun" panose="02010600030101010101" pitchFamily="2" charset="-122"/>
            </a:endParaRPr>
          </a:p>
          <a:p>
            <a:endParaRPr lang="ru-RU" sz="1800" dirty="0">
              <a:solidFill>
                <a:schemeClr val="bg1"/>
              </a:solidFill>
              <a:effectLst/>
              <a:latin typeface="Arial" panose="020B0604020202020204" pitchFamily="34" charset="0"/>
              <a:ea typeface="SimSun" panose="02010600030101010101" pitchFamily="2" charset="-122"/>
            </a:endParaRPr>
          </a:p>
          <a:p>
            <a:endParaRPr lang="ru-RU" sz="1800" dirty="0">
              <a:solidFill>
                <a:schemeClr val="bg1"/>
              </a:solidFill>
            </a:endParaRPr>
          </a:p>
        </p:txBody>
      </p:sp>
      <p:sp>
        <p:nvSpPr>
          <p:cNvPr id="4" name="TextBox 3">
            <a:extLst>
              <a:ext uri="{FF2B5EF4-FFF2-40B4-BE49-F238E27FC236}">
                <a16:creationId xmlns:a16="http://schemas.microsoft.com/office/drawing/2014/main" id="{4E86FE9D-3090-4951-8AA0-6AB73F00BDFB}"/>
              </a:ext>
            </a:extLst>
          </p:cNvPr>
          <p:cNvSpPr txBox="1"/>
          <p:nvPr/>
        </p:nvSpPr>
        <p:spPr>
          <a:xfrm>
            <a:off x="3664698" y="2961938"/>
            <a:ext cx="3506088" cy="461665"/>
          </a:xfrm>
          <a:prstGeom prst="rect">
            <a:avLst/>
          </a:prstGeom>
          <a:noFill/>
        </p:spPr>
        <p:txBody>
          <a:bodyPr wrap="none" rtlCol="0">
            <a:spAutoFit/>
          </a:bodyPr>
          <a:lstStyle/>
          <a:p>
            <a:r>
              <a:rPr lang="uk-UA" sz="2400" dirty="0">
                <a:solidFill>
                  <a:schemeClr val="bg1"/>
                </a:solidFill>
                <a:effectLst/>
                <a:latin typeface="Bahnschrift Condensed" panose="020B0502040204020203" pitchFamily="34" charset="0"/>
                <a:ea typeface="Calibri" panose="020F0502020204030204" pitchFamily="34" charset="0"/>
              </a:rPr>
              <a:t>Економічна гендерна нерівність</a:t>
            </a:r>
            <a:endParaRPr lang="ru-RU" sz="2400" dirty="0">
              <a:solidFill>
                <a:schemeClr val="bg1"/>
              </a:solidFill>
              <a:latin typeface="Bahnschrift Condensed" panose="020B0502040204020203" pitchFamily="34" charset="0"/>
            </a:endParaRPr>
          </a:p>
        </p:txBody>
      </p:sp>
      <p:sp>
        <p:nvSpPr>
          <p:cNvPr id="20" name="TextBox 19">
            <a:extLst>
              <a:ext uri="{FF2B5EF4-FFF2-40B4-BE49-F238E27FC236}">
                <a16:creationId xmlns:a16="http://schemas.microsoft.com/office/drawing/2014/main" id="{065776A1-B348-4D6D-9031-257D4785B7B5}"/>
              </a:ext>
            </a:extLst>
          </p:cNvPr>
          <p:cNvSpPr txBox="1"/>
          <p:nvPr/>
        </p:nvSpPr>
        <p:spPr>
          <a:xfrm>
            <a:off x="470421" y="18443"/>
            <a:ext cx="6094520" cy="461665"/>
          </a:xfrm>
          <a:prstGeom prst="rect">
            <a:avLst/>
          </a:prstGeom>
          <a:noFill/>
        </p:spPr>
        <p:txBody>
          <a:bodyPr wrap="square">
            <a:spAutoFit/>
          </a:bodyPr>
          <a:lstStyle/>
          <a:p>
            <a:r>
              <a:rPr lang="ru-RU" sz="2400" dirty="0" err="1">
                <a:solidFill>
                  <a:schemeClr val="bg1"/>
                </a:solidFill>
                <a:latin typeface="Bahnschrift Condensed" panose="020B0502040204020203" pitchFamily="34" charset="0"/>
                <a:ea typeface="Calibri" panose="020F0502020204030204" pitchFamily="34" charset="0"/>
              </a:rPr>
              <a:t>П</a:t>
            </a:r>
            <a:r>
              <a:rPr lang="ru-RU" sz="2400" dirty="0" err="1">
                <a:solidFill>
                  <a:schemeClr val="bg1"/>
                </a:solidFill>
                <a:effectLst/>
                <a:latin typeface="Bahnschrift Condensed" panose="020B0502040204020203" pitchFamily="34" charset="0"/>
                <a:ea typeface="Calibri" panose="020F0502020204030204" pitchFamily="34" charset="0"/>
              </a:rPr>
              <a:t>олітична</a:t>
            </a:r>
            <a:r>
              <a:rPr lang="ru-RU" sz="2400" dirty="0">
                <a:solidFill>
                  <a:schemeClr val="bg1"/>
                </a:solidFill>
                <a:effectLst/>
                <a:latin typeface="Bahnschrift Condensed" panose="020B0502040204020203" pitchFamily="34" charset="0"/>
                <a:ea typeface="Calibri" panose="020F0502020204030204" pitchFamily="34" charset="0"/>
              </a:rPr>
              <a:t> гендерна </a:t>
            </a:r>
            <a:r>
              <a:rPr lang="ru-RU" sz="2400" dirty="0" err="1">
                <a:solidFill>
                  <a:schemeClr val="bg1"/>
                </a:solidFill>
                <a:effectLst/>
                <a:latin typeface="Bahnschrift Condensed" panose="020B0502040204020203" pitchFamily="34" charset="0"/>
                <a:ea typeface="Calibri" panose="020F0502020204030204" pitchFamily="34" charset="0"/>
              </a:rPr>
              <a:t>нерівність</a:t>
            </a:r>
            <a:r>
              <a:rPr lang="ru-RU" sz="2400" dirty="0">
                <a:solidFill>
                  <a:schemeClr val="bg1"/>
                </a:solidFill>
                <a:effectLst/>
                <a:latin typeface="Bahnschrift Condensed" panose="020B0502040204020203" pitchFamily="34" charset="0"/>
                <a:ea typeface="Calibri" panose="020F0502020204030204" pitchFamily="34" charset="0"/>
              </a:rPr>
              <a:t> </a:t>
            </a:r>
            <a:endParaRPr lang="ru-RU" sz="2400" dirty="0">
              <a:solidFill>
                <a:schemeClr val="bg1"/>
              </a:solidFill>
              <a:latin typeface="Bahnschrift Condensed" panose="020B0502040204020203" pitchFamily="34" charset="0"/>
            </a:endParaRPr>
          </a:p>
        </p:txBody>
      </p:sp>
      <p:sp>
        <p:nvSpPr>
          <p:cNvPr id="6" name="TextBox 5">
            <a:extLst>
              <a:ext uri="{FF2B5EF4-FFF2-40B4-BE49-F238E27FC236}">
                <a16:creationId xmlns:a16="http://schemas.microsoft.com/office/drawing/2014/main" id="{583CBB26-072D-4BD7-A55D-AF98F31841EF}"/>
              </a:ext>
            </a:extLst>
          </p:cNvPr>
          <p:cNvSpPr txBox="1"/>
          <p:nvPr/>
        </p:nvSpPr>
        <p:spPr>
          <a:xfrm>
            <a:off x="2625273" y="5937151"/>
            <a:ext cx="3397084" cy="461665"/>
          </a:xfrm>
          <a:prstGeom prst="rect">
            <a:avLst/>
          </a:prstGeom>
          <a:noFill/>
        </p:spPr>
        <p:txBody>
          <a:bodyPr wrap="none" rtlCol="0">
            <a:spAutoFit/>
          </a:bodyPr>
          <a:lstStyle/>
          <a:p>
            <a:r>
              <a:rPr lang="uk-UA" sz="2400" dirty="0">
                <a:solidFill>
                  <a:schemeClr val="bg1"/>
                </a:solidFill>
                <a:latin typeface="Bahnschrift Condensed" panose="020B0502040204020203" pitchFamily="34" charset="0"/>
              </a:rPr>
              <a:t>Соціальна гендерна нерівність</a:t>
            </a:r>
            <a:endParaRPr lang="ru-RU" sz="2400" dirty="0">
              <a:solidFill>
                <a:schemeClr val="bg1"/>
              </a:solidFill>
              <a:latin typeface="Bahnschrift Condensed" panose="020B0502040204020203" pitchFamily="34" charset="0"/>
            </a:endParaRPr>
          </a:p>
        </p:txBody>
      </p:sp>
    </p:spTree>
    <p:extLst>
      <p:ext uri="{BB962C8B-B14F-4D97-AF65-F5344CB8AC3E}">
        <p14:creationId xmlns:p14="http://schemas.microsoft.com/office/powerpoint/2010/main" val="3339150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 schematic&#10;&#10;Description automatically generated">
            <a:extLst>
              <a:ext uri="{FF2B5EF4-FFF2-40B4-BE49-F238E27FC236}">
                <a16:creationId xmlns:a16="http://schemas.microsoft.com/office/drawing/2014/main" id="{E4C7771D-172E-4529-AA2A-D21377852DA1}"/>
              </a:ext>
            </a:extLst>
          </p:cNvPr>
          <p:cNvPicPr>
            <a:picLocks noChangeAspect="1"/>
          </p:cNvPicPr>
          <p:nvPr/>
        </p:nvPicPr>
        <p:blipFill rotWithShape="1">
          <a:blip r:embed="rId2"/>
          <a:srcRect l="38963" t="47320" r="26563" b="17047"/>
          <a:stretch/>
        </p:blipFill>
        <p:spPr bwMode="auto">
          <a:xfrm>
            <a:off x="363894" y="226031"/>
            <a:ext cx="11280710" cy="655855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33566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50" name="Picture 6">
            <a:extLst>
              <a:ext uri="{FF2B5EF4-FFF2-40B4-BE49-F238E27FC236}">
                <a16:creationId xmlns:a16="http://schemas.microsoft.com/office/drawing/2014/main" id="{01175342-D404-4A07-B0EC-F8974DCCDC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093"/>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Gender inequality: by the numbers – The Kirkwood Call">
            <a:extLst>
              <a:ext uri="{FF2B5EF4-FFF2-40B4-BE49-F238E27FC236}">
                <a16:creationId xmlns:a16="http://schemas.microsoft.com/office/drawing/2014/main" id="{CDBCA586-7E6A-436A-BA7C-966357BB075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 b="11124"/>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4780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Pandemic Leads to Rise in Violence Against Women in Arab Societies, UN  Study Finds - The Media Line">
            <a:extLst>
              <a:ext uri="{FF2B5EF4-FFF2-40B4-BE49-F238E27FC236}">
                <a16:creationId xmlns:a16="http://schemas.microsoft.com/office/drawing/2014/main" id="{2DB1D0FD-FF66-4C01-86EA-F43ADAFB2F89}"/>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954042F-BFD7-4B74-970B-A41A62D2BE41}"/>
              </a:ext>
            </a:extLst>
          </p:cNvPr>
          <p:cNvSpPr>
            <a:spLocks noGrp="1"/>
          </p:cNvSpPr>
          <p:nvPr>
            <p:ph idx="1"/>
          </p:nvPr>
        </p:nvSpPr>
        <p:spPr>
          <a:xfrm>
            <a:off x="737571" y="1060043"/>
            <a:ext cx="10881173" cy="5784448"/>
          </a:xfrm>
        </p:spPr>
        <p:txBody>
          <a:bodyPr>
            <a:normAutofit lnSpcReduction="10000"/>
          </a:bodyPr>
          <a:lstStyle/>
          <a:p>
            <a:pPr marL="0" indent="0">
              <a:buNone/>
            </a:pPr>
            <a:r>
              <a:rPr lang="en-US" dirty="0" err="1">
                <a:effectLst/>
                <a:latin typeface="Bahnschrift Condensed" panose="020B0502040204020203" pitchFamily="34" charset="0"/>
                <a:ea typeface="Calibri" panose="020F0502020204030204" pitchFamily="34" charset="0"/>
                <a:cs typeface="Times New Roman" panose="02020603050405020304" pitchFamily="18" charset="0"/>
              </a:rPr>
              <a:t>Ступінь</a:t>
            </a:r>
            <a:r>
              <a:rPr lang="en-US" dirty="0">
                <a:effectLst/>
                <a:latin typeface="Bahnschrift Condensed" panose="020B0502040204020203" pitchFamily="34" charset="0"/>
                <a:ea typeface="Calibri" panose="020F0502020204030204" pitchFamily="34" charset="0"/>
                <a:cs typeface="Times New Roman" panose="02020603050405020304" pitchFamily="18" charset="0"/>
              </a:rPr>
              <a:t> і </a:t>
            </a:r>
            <a:r>
              <a:rPr lang="en-US" dirty="0" err="1">
                <a:effectLst/>
                <a:latin typeface="Bahnschrift Condensed" panose="020B0502040204020203" pitchFamily="34" charset="0"/>
                <a:ea typeface="Calibri" panose="020F0502020204030204" pitchFamily="34" charset="0"/>
                <a:cs typeface="Times New Roman" panose="02020603050405020304" pitchFamily="18" charset="0"/>
              </a:rPr>
              <a:t>причини</a:t>
            </a:r>
            <a:r>
              <a:rPr lang="en-US" dirty="0">
                <a:effectLst/>
                <a:latin typeface="Bahnschrift Condensed" panose="020B0502040204020203" pitchFamily="34" charset="0"/>
                <a:ea typeface="Calibri" panose="020F0502020204030204" pitchFamily="34" charset="0"/>
                <a:cs typeface="Times New Roman" panose="02020603050405020304" pitchFamily="18" charset="0"/>
              </a:rPr>
              <a:t> </a:t>
            </a:r>
            <a:r>
              <a:rPr lang="en-US" dirty="0" err="1">
                <a:effectLst/>
                <a:latin typeface="Bahnschrift Condensed" panose="020B0502040204020203" pitchFamily="34" charset="0"/>
                <a:ea typeface="Calibri" panose="020F0502020204030204" pitchFamily="34" charset="0"/>
                <a:cs typeface="Times New Roman" panose="02020603050405020304" pitchFamily="18" charset="0"/>
              </a:rPr>
              <a:t>гендерної</a:t>
            </a:r>
            <a:r>
              <a:rPr lang="en-US" dirty="0">
                <a:effectLst/>
                <a:latin typeface="Bahnschrift Condensed" panose="020B0502040204020203" pitchFamily="34" charset="0"/>
                <a:ea typeface="Calibri" panose="020F0502020204030204" pitchFamily="34" charset="0"/>
                <a:cs typeface="Times New Roman" panose="02020603050405020304" pitchFamily="18" charset="0"/>
              </a:rPr>
              <a:t> </a:t>
            </a:r>
            <a:r>
              <a:rPr lang="en-US" dirty="0" err="1">
                <a:effectLst/>
                <a:latin typeface="Bahnschrift Condensed" panose="020B0502040204020203" pitchFamily="34" charset="0"/>
                <a:ea typeface="Calibri" panose="020F0502020204030204" pitchFamily="34" charset="0"/>
                <a:cs typeface="Times New Roman" panose="02020603050405020304" pitchFamily="18" charset="0"/>
              </a:rPr>
              <a:t>нерівності</a:t>
            </a:r>
            <a:r>
              <a:rPr lang="en-US" dirty="0">
                <a:effectLst/>
                <a:latin typeface="Bahnschrift Condensed" panose="020B0502040204020203" pitchFamily="34" charset="0"/>
                <a:ea typeface="Calibri" panose="020F0502020204030204" pitchFamily="34" charset="0"/>
                <a:cs typeface="Times New Roman" panose="02020603050405020304" pitchFamily="18" charset="0"/>
              </a:rPr>
              <a:t> </a:t>
            </a:r>
            <a:r>
              <a:rPr lang="en-US" dirty="0" err="1">
                <a:effectLst/>
                <a:latin typeface="Bahnschrift Condensed" panose="020B0502040204020203" pitchFamily="34" charset="0"/>
                <a:ea typeface="Calibri" panose="020F0502020204030204" pitchFamily="34" charset="0"/>
                <a:cs typeface="Times New Roman" panose="02020603050405020304" pitchFamily="18" charset="0"/>
              </a:rPr>
              <a:t>різняться</a:t>
            </a:r>
            <a:r>
              <a:rPr lang="en-US" dirty="0">
                <a:effectLst/>
                <a:latin typeface="Bahnschrift Condensed" panose="020B0502040204020203" pitchFamily="34" charset="0"/>
                <a:ea typeface="Calibri" panose="020F0502020204030204" pitchFamily="34" charset="0"/>
                <a:cs typeface="Times New Roman" panose="02020603050405020304" pitchFamily="18" charset="0"/>
              </a:rPr>
              <a:t> в </a:t>
            </a:r>
            <a:r>
              <a:rPr lang="en-US" dirty="0" err="1">
                <a:effectLst/>
                <a:latin typeface="Bahnschrift Condensed" panose="020B0502040204020203" pitchFamily="34" charset="0"/>
                <a:ea typeface="Calibri" panose="020F0502020204030204" pitchFamily="34" charset="0"/>
                <a:cs typeface="Times New Roman" panose="02020603050405020304" pitchFamily="18" charset="0"/>
              </a:rPr>
              <a:t>усьому</a:t>
            </a:r>
            <a:r>
              <a:rPr lang="en-US" dirty="0">
                <a:effectLst/>
                <a:latin typeface="Bahnschrift Condensed" panose="020B0502040204020203" pitchFamily="34" charset="0"/>
                <a:ea typeface="Calibri" panose="020F0502020204030204" pitchFamily="34" charset="0"/>
                <a:cs typeface="Times New Roman" panose="02020603050405020304" pitchFamily="18" charset="0"/>
              </a:rPr>
              <a:t> </a:t>
            </a:r>
            <a:r>
              <a:rPr lang="en-US" dirty="0" err="1">
                <a:effectLst/>
                <a:latin typeface="Bahnschrift Condensed" panose="020B0502040204020203" pitchFamily="34" charset="0"/>
                <a:ea typeface="Calibri" panose="020F0502020204030204" pitchFamily="34" charset="0"/>
                <a:cs typeface="Times New Roman" panose="02020603050405020304" pitchFamily="18" charset="0"/>
              </a:rPr>
              <a:t>світі</a:t>
            </a:r>
            <a:r>
              <a:rPr lang="en-US" dirty="0">
                <a:effectLst/>
                <a:latin typeface="Bahnschrift Condensed" panose="020B0502040204020203" pitchFamily="34" charset="0"/>
                <a:ea typeface="Calibri" panose="020F0502020204030204" pitchFamily="34" charset="0"/>
                <a:cs typeface="Times New Roman" panose="02020603050405020304" pitchFamily="18" charset="0"/>
              </a:rPr>
              <a:t>. </a:t>
            </a:r>
            <a:r>
              <a:rPr lang="en-US" dirty="0" err="1">
                <a:effectLst/>
                <a:latin typeface="Bahnschrift Condensed" panose="020B0502040204020203" pitchFamily="34" charset="0"/>
                <a:ea typeface="Calibri" panose="020F0502020204030204" pitchFamily="34" charset="0"/>
                <a:cs typeface="Times New Roman" panose="02020603050405020304" pitchFamily="18" charset="0"/>
              </a:rPr>
              <a:t>Помітними</a:t>
            </a:r>
            <a:r>
              <a:rPr lang="en-US" dirty="0">
                <a:effectLst/>
                <a:latin typeface="Bahnschrift Condensed" panose="020B0502040204020203" pitchFamily="34" charset="0"/>
                <a:ea typeface="Calibri" panose="020F0502020204030204" pitchFamily="34" charset="0"/>
                <a:cs typeface="Times New Roman" panose="02020603050405020304" pitchFamily="18" charset="0"/>
              </a:rPr>
              <a:t> </a:t>
            </a:r>
            <a:r>
              <a:rPr lang="en-US" dirty="0" err="1">
                <a:effectLst/>
                <a:latin typeface="Bahnschrift Condensed" panose="020B0502040204020203" pitchFamily="34" charset="0"/>
                <a:ea typeface="Calibri" panose="020F0502020204030204" pitchFamily="34" charset="0"/>
                <a:cs typeface="Times New Roman" panose="02020603050405020304" pitchFamily="18" charset="0"/>
              </a:rPr>
              <a:t>злочинами</a:t>
            </a:r>
            <a:r>
              <a:rPr lang="en-US" dirty="0">
                <a:effectLst/>
                <a:latin typeface="Bahnschrift Condensed" panose="020B0502040204020203" pitchFamily="34" charset="0"/>
                <a:ea typeface="Calibri" panose="020F0502020204030204" pitchFamily="34" charset="0"/>
                <a:cs typeface="Times New Roman" panose="02020603050405020304" pitchFamily="18" charset="0"/>
              </a:rPr>
              <a:t> </a:t>
            </a:r>
            <a:r>
              <a:rPr lang="en-US" dirty="0" err="1">
                <a:effectLst/>
                <a:latin typeface="Bahnschrift Condensed" panose="020B0502040204020203" pitchFamily="34" charset="0"/>
                <a:ea typeface="Calibri" panose="020F0502020204030204" pitchFamily="34" charset="0"/>
                <a:cs typeface="Times New Roman" panose="02020603050405020304" pitchFamily="18" charset="0"/>
              </a:rPr>
              <a:t>проти</a:t>
            </a:r>
            <a:r>
              <a:rPr lang="en-US" dirty="0">
                <a:effectLst/>
                <a:latin typeface="Bahnschrift Condensed" panose="020B0502040204020203" pitchFamily="34" charset="0"/>
                <a:ea typeface="Calibri" panose="020F0502020204030204" pitchFamily="34" charset="0"/>
                <a:cs typeface="Times New Roman" panose="02020603050405020304" pitchFamily="18" charset="0"/>
              </a:rPr>
              <a:t> </a:t>
            </a:r>
            <a:r>
              <a:rPr lang="en-US" dirty="0" err="1">
                <a:effectLst/>
                <a:latin typeface="Bahnschrift Condensed" panose="020B0502040204020203" pitchFamily="34" charset="0"/>
                <a:ea typeface="Calibri" panose="020F0502020204030204" pitchFamily="34" charset="0"/>
                <a:cs typeface="Times New Roman" panose="02020603050405020304" pitchFamily="18" charset="0"/>
              </a:rPr>
              <a:t>жінок</a:t>
            </a:r>
            <a:r>
              <a:rPr lang="en-US" dirty="0">
                <a:effectLst/>
                <a:latin typeface="Bahnschrift Condensed" panose="020B0502040204020203" pitchFamily="34" charset="0"/>
                <a:ea typeface="Calibri" panose="020F0502020204030204" pitchFamily="34" charset="0"/>
                <a:cs typeface="Times New Roman" panose="02020603050405020304" pitchFamily="18" charset="0"/>
              </a:rPr>
              <a:t> є</a:t>
            </a:r>
            <a:r>
              <a:rPr lang="uk-UA" dirty="0">
                <a:effectLst/>
                <a:latin typeface="Bahnschrift Condensed" panose="020B0502040204020203" pitchFamily="34" charset="0"/>
                <a:ea typeface="Calibri" panose="020F0502020204030204" pitchFamily="34" charset="0"/>
                <a:cs typeface="Times New Roman" panose="02020603050405020304" pitchFamily="18" charset="0"/>
              </a:rPr>
              <a:t>:</a:t>
            </a:r>
          </a:p>
          <a:p>
            <a:r>
              <a:rPr lang="ru-RU" dirty="0">
                <a:effectLst/>
                <a:latin typeface="Bahnschrift Condensed" panose="020B0502040204020203" pitchFamily="34" charset="0"/>
                <a:ea typeface="Calibri" panose="020F0502020204030204" pitchFamily="34" charset="0"/>
                <a:cs typeface="Times New Roman" panose="02020603050405020304" pitchFamily="18" charset="0"/>
              </a:rPr>
              <a:t>Н</a:t>
            </a:r>
            <a:r>
              <a:rPr lang="en-US" dirty="0" err="1">
                <a:effectLst/>
                <a:latin typeface="Bahnschrift Condensed" panose="020B0502040204020203" pitchFamily="34" charset="0"/>
                <a:ea typeface="Calibri" panose="020F0502020204030204" pitchFamily="34" charset="0"/>
                <a:cs typeface="Times New Roman" panose="02020603050405020304" pitchFamily="18" charset="0"/>
              </a:rPr>
              <a:t>асильство</a:t>
            </a:r>
            <a:endParaRPr lang="uk-UA" dirty="0">
              <a:latin typeface="Bahnschrift Condensed" panose="020B0502040204020203" pitchFamily="34" charset="0"/>
              <a:ea typeface="Calibri" panose="020F0502020204030204" pitchFamily="34" charset="0"/>
              <a:cs typeface="Times New Roman" panose="02020603050405020304" pitchFamily="18" charset="0"/>
            </a:endParaRPr>
          </a:p>
          <a:p>
            <a:r>
              <a:rPr lang="en-US" dirty="0" err="1">
                <a:effectLst/>
                <a:latin typeface="Bahnschrift Condensed" panose="020B0502040204020203" pitchFamily="34" charset="0"/>
                <a:ea typeface="Calibri" panose="020F0502020204030204" pitchFamily="34" charset="0"/>
                <a:cs typeface="Times New Roman" panose="02020603050405020304" pitchFamily="18" charset="0"/>
              </a:rPr>
              <a:t>феміцид</a:t>
            </a:r>
            <a:r>
              <a:rPr lang="en-US" dirty="0">
                <a:effectLst/>
                <a:latin typeface="Bahnschrift Condensed" panose="020B0502040204020203" pitchFamily="34" charset="0"/>
                <a:ea typeface="Calibri" panose="020F0502020204030204" pitchFamily="34" charset="0"/>
                <a:cs typeface="Times New Roman" panose="02020603050405020304" pitchFamily="18" charset="0"/>
              </a:rPr>
              <a:t> (</a:t>
            </a:r>
            <a:r>
              <a:rPr lang="en-US" dirty="0" err="1">
                <a:effectLst/>
                <a:latin typeface="Bahnschrift Condensed" panose="020B0502040204020203" pitchFamily="34" charset="0"/>
                <a:ea typeface="Calibri" panose="020F0502020204030204" pitchFamily="34" charset="0"/>
                <a:cs typeface="Times New Roman" panose="02020603050405020304" pitchFamily="18" charset="0"/>
              </a:rPr>
              <a:t>вбивство</a:t>
            </a:r>
            <a:r>
              <a:rPr lang="en-US" dirty="0">
                <a:effectLst/>
                <a:latin typeface="Bahnschrift Condensed" panose="020B0502040204020203" pitchFamily="34" charset="0"/>
                <a:ea typeface="Calibri" panose="020F0502020204030204" pitchFamily="34" charset="0"/>
                <a:cs typeface="Times New Roman" panose="02020603050405020304" pitchFamily="18" charset="0"/>
              </a:rPr>
              <a:t> </a:t>
            </a:r>
            <a:r>
              <a:rPr lang="en-US" dirty="0" err="1">
                <a:effectLst/>
                <a:latin typeface="Bahnschrift Condensed" panose="020B0502040204020203" pitchFamily="34" charset="0"/>
                <a:ea typeface="Calibri" panose="020F0502020204030204" pitchFamily="34" charset="0"/>
                <a:cs typeface="Times New Roman" panose="02020603050405020304" pitchFamily="18" charset="0"/>
              </a:rPr>
              <a:t>жінок</a:t>
            </a:r>
            <a:r>
              <a:rPr lang="en-US" dirty="0">
                <a:effectLst/>
                <a:latin typeface="Bahnschrift Condensed" panose="020B0502040204020203" pitchFamily="34" charset="0"/>
                <a:ea typeface="Calibri" panose="020F0502020204030204" pitchFamily="34" charset="0"/>
                <a:cs typeface="Times New Roman" panose="02020603050405020304" pitchFamily="18" charset="0"/>
              </a:rPr>
              <a:t>) </a:t>
            </a:r>
            <a:endParaRPr lang="uk-UA" dirty="0">
              <a:effectLst/>
              <a:latin typeface="Bahnschrift Condensed" panose="020B0502040204020203" pitchFamily="34" charset="0"/>
              <a:ea typeface="Calibri" panose="020F0502020204030204" pitchFamily="34" charset="0"/>
              <a:cs typeface="Times New Roman" panose="02020603050405020304" pitchFamily="18" charset="0"/>
            </a:endParaRPr>
          </a:p>
          <a:p>
            <a:r>
              <a:rPr lang="en-US" dirty="0" err="1">
                <a:effectLst/>
                <a:latin typeface="Bahnschrift Condensed" panose="020B0502040204020203" pitchFamily="34" charset="0"/>
                <a:ea typeface="Calibri" panose="020F0502020204030204" pitchFamily="34" charset="0"/>
                <a:cs typeface="Times New Roman" panose="02020603050405020304" pitchFamily="18" charset="0"/>
              </a:rPr>
              <a:t>зґвалтування</a:t>
            </a:r>
            <a:r>
              <a:rPr lang="en-US" dirty="0">
                <a:effectLst/>
                <a:latin typeface="Bahnschrift Condensed" panose="020B0502040204020203" pitchFamily="34" charset="0"/>
                <a:ea typeface="Calibri" panose="020F0502020204030204" pitchFamily="34" charset="0"/>
                <a:cs typeface="Times New Roman" panose="02020603050405020304" pitchFamily="18" charset="0"/>
              </a:rPr>
              <a:t> (</a:t>
            </a:r>
            <a:r>
              <a:rPr lang="en-US" dirty="0" err="1">
                <a:effectLst/>
                <a:latin typeface="Bahnschrift Condensed" panose="020B0502040204020203" pitchFamily="34" charset="0"/>
                <a:ea typeface="Calibri" panose="020F0502020204030204" pitchFamily="34" charset="0"/>
                <a:cs typeface="Times New Roman" panose="02020603050405020304" pitchFamily="18" charset="0"/>
              </a:rPr>
              <a:t>згвалтування</a:t>
            </a:r>
            <a:r>
              <a:rPr lang="en-US" dirty="0">
                <a:effectLst/>
                <a:latin typeface="Bahnschrift Condensed" panose="020B0502040204020203" pitchFamily="34" charset="0"/>
                <a:ea typeface="Calibri" panose="020F0502020204030204" pitchFamily="34" charset="0"/>
                <a:cs typeface="Times New Roman" panose="02020603050405020304" pitchFamily="18" charset="0"/>
              </a:rPr>
              <a:t> </a:t>
            </a:r>
            <a:r>
              <a:rPr lang="en-US" dirty="0" err="1">
                <a:effectLst/>
                <a:latin typeface="Bahnschrift Condensed" panose="020B0502040204020203" pitchFamily="34" charset="0"/>
                <a:ea typeface="Calibri" panose="020F0502020204030204" pitchFamily="34" charset="0"/>
                <a:cs typeface="Times New Roman" panose="02020603050405020304" pitchFamily="18" charset="0"/>
              </a:rPr>
              <a:t>на</a:t>
            </a:r>
            <a:r>
              <a:rPr lang="en-US" dirty="0">
                <a:effectLst/>
                <a:latin typeface="Bahnschrift Condensed" panose="020B0502040204020203" pitchFamily="34" charset="0"/>
                <a:ea typeface="Calibri" panose="020F0502020204030204" pitchFamily="34" charset="0"/>
                <a:cs typeface="Times New Roman" panose="02020603050405020304" pitchFamily="18" charset="0"/>
              </a:rPr>
              <a:t> </a:t>
            </a:r>
            <a:r>
              <a:rPr lang="en-US" dirty="0" err="1">
                <a:effectLst/>
                <a:latin typeface="Bahnschrift Condensed" panose="020B0502040204020203" pitchFamily="34" charset="0"/>
                <a:ea typeface="Calibri" panose="020F0502020204030204" pitchFamily="34" charset="0"/>
                <a:cs typeface="Times New Roman" panose="02020603050405020304" pitchFamily="18" charset="0"/>
              </a:rPr>
              <a:t>воєнній</a:t>
            </a:r>
            <a:r>
              <a:rPr lang="en-US" dirty="0">
                <a:effectLst/>
                <a:latin typeface="Bahnschrift Condensed" panose="020B0502040204020203" pitchFamily="34" charset="0"/>
                <a:ea typeface="Calibri" panose="020F0502020204030204" pitchFamily="34" charset="0"/>
                <a:cs typeface="Times New Roman" panose="02020603050405020304" pitchFamily="18" charset="0"/>
              </a:rPr>
              <a:t> </a:t>
            </a:r>
            <a:r>
              <a:rPr lang="en-US" dirty="0" err="1">
                <a:effectLst/>
                <a:latin typeface="Bahnschrift Condensed" panose="020B0502040204020203" pitchFamily="34" charset="0"/>
                <a:ea typeface="Calibri" panose="020F0502020204030204" pitchFamily="34" charset="0"/>
                <a:cs typeface="Times New Roman" panose="02020603050405020304" pitchFamily="18" charset="0"/>
              </a:rPr>
              <a:t>позиції</a:t>
            </a:r>
            <a:r>
              <a:rPr lang="en-US" dirty="0">
                <a:effectLst/>
                <a:latin typeface="Bahnschrift Condensed" panose="020B0502040204020203" pitchFamily="34" charset="0"/>
                <a:ea typeface="Calibri" panose="020F0502020204030204" pitchFamily="34" charset="0"/>
                <a:cs typeface="Times New Roman" panose="02020603050405020304" pitchFamily="18" charset="0"/>
              </a:rPr>
              <a:t>) </a:t>
            </a:r>
            <a:endParaRPr lang="uk-UA" dirty="0">
              <a:effectLst/>
              <a:latin typeface="Bahnschrift Condensed" panose="020B0502040204020203" pitchFamily="34" charset="0"/>
              <a:ea typeface="Calibri" panose="020F0502020204030204" pitchFamily="34" charset="0"/>
              <a:cs typeface="Times New Roman" panose="02020603050405020304" pitchFamily="18" charset="0"/>
            </a:endParaRPr>
          </a:p>
          <a:p>
            <a:r>
              <a:rPr lang="en-US" dirty="0" err="1">
                <a:effectLst/>
                <a:latin typeface="Bahnschrift Condensed" panose="020B0502040204020203" pitchFamily="34" charset="0"/>
                <a:ea typeface="Calibri" panose="020F0502020204030204" pitchFamily="34" charset="0"/>
                <a:cs typeface="Times New Roman" panose="02020603050405020304" pitchFamily="18" charset="0"/>
              </a:rPr>
              <a:t>вбивство</a:t>
            </a:r>
            <a:r>
              <a:rPr lang="en-US" dirty="0">
                <a:effectLst/>
                <a:latin typeface="Bahnschrift Condensed" panose="020B0502040204020203" pitchFamily="34" charset="0"/>
                <a:ea typeface="Calibri" panose="020F0502020204030204" pitchFamily="34" charset="0"/>
                <a:cs typeface="Times New Roman" panose="02020603050405020304" pitchFamily="18" charset="0"/>
              </a:rPr>
              <a:t> </a:t>
            </a:r>
            <a:r>
              <a:rPr lang="en-US" dirty="0" err="1">
                <a:effectLst/>
                <a:latin typeface="Bahnschrift Condensed" panose="020B0502040204020203" pitchFamily="34" charset="0"/>
                <a:ea typeface="Calibri" panose="020F0502020204030204" pitchFamily="34" charset="0"/>
                <a:cs typeface="Times New Roman" panose="02020603050405020304" pitchFamily="18" charset="0"/>
              </a:rPr>
              <a:t>за</a:t>
            </a:r>
            <a:r>
              <a:rPr lang="en-US" dirty="0">
                <a:effectLst/>
                <a:latin typeface="Bahnschrift Condensed" panose="020B0502040204020203" pitchFamily="34" charset="0"/>
                <a:ea typeface="Calibri" panose="020F0502020204030204" pitchFamily="34" charset="0"/>
                <a:cs typeface="Times New Roman" panose="02020603050405020304" pitchFamily="18" charset="0"/>
              </a:rPr>
              <a:t> </a:t>
            </a:r>
            <a:r>
              <a:rPr lang="uk-UA" dirty="0">
                <a:effectLst/>
                <a:latin typeface="Bahnschrift Condensed" panose="020B0502040204020203" pitchFamily="34" charset="0"/>
                <a:ea typeface="Calibri" panose="020F0502020204030204" pitchFamily="34" charset="0"/>
                <a:cs typeface="Times New Roman" panose="02020603050405020304" pitchFamily="18" charset="0"/>
              </a:rPr>
              <a:t>«безчестя»</a:t>
            </a:r>
          </a:p>
          <a:p>
            <a:r>
              <a:rPr lang="uk-UA" dirty="0">
                <a:latin typeface="Bahnschrift Condensed" panose="020B0502040204020203" pitchFamily="34" charset="0"/>
                <a:cs typeface="Times New Roman" panose="02020603050405020304" pitchFamily="18" charset="0"/>
              </a:rPr>
              <a:t>бинтування ніг</a:t>
            </a:r>
          </a:p>
          <a:p>
            <a:r>
              <a:rPr lang="en-US" dirty="0" err="1">
                <a:effectLst/>
                <a:latin typeface="Bahnschrift Condensed" panose="020B0502040204020203" pitchFamily="34" charset="0"/>
                <a:ea typeface="Calibri" panose="020F0502020204030204" pitchFamily="34" charset="0"/>
                <a:cs typeface="Times New Roman" panose="02020603050405020304" pitchFamily="18" charset="0"/>
              </a:rPr>
              <a:t>спалювання</a:t>
            </a:r>
            <a:r>
              <a:rPr lang="en-US" dirty="0">
                <a:effectLst/>
                <a:latin typeface="Bahnschrift Condensed" panose="020B0502040204020203" pitchFamily="34" charset="0"/>
                <a:ea typeface="Calibri" panose="020F0502020204030204" pitchFamily="34" charset="0"/>
                <a:cs typeface="Times New Roman" panose="02020603050405020304" pitchFamily="18" charset="0"/>
              </a:rPr>
              <a:t> </a:t>
            </a:r>
            <a:r>
              <a:rPr lang="en-US" dirty="0" err="1">
                <a:effectLst/>
                <a:latin typeface="Bahnschrift Condensed" panose="020B0502040204020203" pitchFamily="34" charset="0"/>
                <a:ea typeface="Calibri" panose="020F0502020204030204" pitchFamily="34" charset="0"/>
                <a:cs typeface="Times New Roman" panose="02020603050405020304" pitchFamily="18" charset="0"/>
              </a:rPr>
              <a:t>нареченої</a:t>
            </a:r>
            <a:endParaRPr lang="uk-UA" dirty="0">
              <a:effectLst/>
              <a:latin typeface="Bahnschrift Condensed" panose="020B0502040204020203" pitchFamily="34" charset="0"/>
              <a:ea typeface="Calibri" panose="020F0502020204030204" pitchFamily="34" charset="0"/>
              <a:cs typeface="Times New Roman" panose="02020603050405020304" pitchFamily="18" charset="0"/>
            </a:endParaRPr>
          </a:p>
          <a:p>
            <a:r>
              <a:rPr lang="uk-UA" dirty="0">
                <a:latin typeface="Bahnschrift Condensed" panose="020B0502040204020203" pitchFamily="34" charset="0"/>
                <a:ea typeface="Calibri" panose="020F0502020204030204" pitchFamily="34" charset="0"/>
                <a:cs typeface="Times New Roman" panose="02020603050405020304" pitchFamily="18" charset="0"/>
              </a:rPr>
              <a:t>обрізання дівчат та жінок</a:t>
            </a:r>
          </a:p>
          <a:p>
            <a:r>
              <a:rPr lang="uk-UA" dirty="0">
                <a:latin typeface="Bahnschrift Condensed" panose="020B0502040204020203" pitchFamily="34" charset="0"/>
                <a:ea typeface="Calibri" panose="020F0502020204030204" pitchFamily="34" charset="0"/>
                <a:cs typeface="Times New Roman" panose="02020603050405020304" pitchFamily="18" charset="0"/>
              </a:rPr>
              <a:t>с</a:t>
            </a:r>
            <a:r>
              <a:rPr lang="en-US" dirty="0" err="1">
                <a:effectLst/>
                <a:latin typeface="Bahnschrift Condensed" panose="020B0502040204020203" pitchFamily="34" charset="0"/>
                <a:ea typeface="Calibri" panose="020F0502020204030204" pitchFamily="34" charset="0"/>
                <a:cs typeface="Times New Roman" panose="02020603050405020304" pitchFamily="18" charset="0"/>
              </a:rPr>
              <a:t>елективний</a:t>
            </a:r>
            <a:r>
              <a:rPr lang="en-US" dirty="0">
                <a:effectLst/>
                <a:latin typeface="Bahnschrift Condensed" panose="020B0502040204020203" pitchFamily="34" charset="0"/>
                <a:ea typeface="Calibri" panose="020F0502020204030204" pitchFamily="34" charset="0"/>
                <a:cs typeface="Times New Roman" panose="02020603050405020304" pitchFamily="18" charset="0"/>
              </a:rPr>
              <a:t> </a:t>
            </a:r>
            <a:r>
              <a:rPr lang="en-US" dirty="0" err="1">
                <a:effectLst/>
                <a:latin typeface="Bahnschrift Condensed" panose="020B0502040204020203" pitchFamily="34" charset="0"/>
                <a:ea typeface="Calibri" panose="020F0502020204030204" pitchFamily="34" charset="0"/>
                <a:cs typeface="Times New Roman" panose="02020603050405020304" pitchFamily="18" charset="0"/>
              </a:rPr>
              <a:t>аборт</a:t>
            </a:r>
            <a:endParaRPr lang="uk-UA" dirty="0">
              <a:effectLst/>
              <a:latin typeface="Bahnschrift Condensed" panose="020B0502040204020203" pitchFamily="34" charset="0"/>
              <a:ea typeface="Calibri" panose="020F0502020204030204" pitchFamily="34" charset="0"/>
              <a:cs typeface="Times New Roman" panose="02020603050405020304" pitchFamily="18" charset="0"/>
            </a:endParaRPr>
          </a:p>
          <a:p>
            <a:r>
              <a:rPr lang="uk-UA" dirty="0">
                <a:latin typeface="Bahnschrift Condensed" panose="020B0502040204020203" pitchFamily="34" charset="0"/>
                <a:ea typeface="Calibri" panose="020F0502020204030204" pitchFamily="34" charset="0"/>
                <a:cs typeface="Times New Roman" panose="02020603050405020304" pitchFamily="18" charset="0"/>
              </a:rPr>
              <a:t>Тортури, що знаходять своє коріння в історичних епохах: груша страждань, </a:t>
            </a:r>
            <a:r>
              <a:rPr lang="ru-RU" b="0" i="0" dirty="0" err="1">
                <a:effectLst/>
                <a:latin typeface="Bahnschrift Condensed" panose="020B0502040204020203" pitchFamily="34" charset="0"/>
              </a:rPr>
              <a:t>катування</a:t>
            </a:r>
            <a:r>
              <a:rPr lang="ru-RU" b="0" i="0" dirty="0">
                <a:effectLst/>
                <a:latin typeface="Bahnschrift Condensed" panose="020B0502040204020203" pitchFamily="34" charset="0"/>
              </a:rPr>
              <a:t> </a:t>
            </a:r>
            <a:r>
              <a:rPr lang="ru-RU" b="0" i="0" dirty="0" err="1">
                <a:effectLst/>
                <a:latin typeface="Bahnschrift Condensed" panose="020B0502040204020203" pitchFamily="34" charset="0"/>
              </a:rPr>
              <a:t>безсонням</a:t>
            </a:r>
            <a:r>
              <a:rPr lang="ru-RU" b="0" i="0" dirty="0">
                <a:effectLst/>
                <a:latin typeface="Bahnschrift Condensed" panose="020B0502040204020203" pitchFamily="34" charset="0"/>
              </a:rPr>
              <a:t>, </a:t>
            </a:r>
            <a:r>
              <a:rPr lang="ru-RU" dirty="0" err="1">
                <a:latin typeface="Bahnschrift Condensed" panose="020B0502040204020203" pitchFamily="34" charset="0"/>
              </a:rPr>
              <a:t>с</a:t>
            </a:r>
            <a:r>
              <a:rPr lang="ru-RU" b="0" i="0" dirty="0" err="1">
                <a:effectLst/>
                <a:latin typeface="Bahnschrift Condensed" panose="020B0502040204020203" pitchFamily="34" charset="0"/>
              </a:rPr>
              <a:t>тілець</a:t>
            </a:r>
            <a:r>
              <a:rPr lang="ru-RU" b="0" i="0" dirty="0">
                <a:effectLst/>
                <a:latin typeface="Bahnschrift Condensed" panose="020B0502040204020203" pitchFamily="34" charset="0"/>
              </a:rPr>
              <a:t> </a:t>
            </a:r>
            <a:r>
              <a:rPr lang="ru-RU" b="0" i="0" dirty="0" err="1">
                <a:effectLst/>
                <a:latin typeface="Bahnschrift Condensed" panose="020B0502040204020203" pitchFamily="34" charset="0"/>
              </a:rPr>
              <a:t>відьми</a:t>
            </a:r>
            <a:r>
              <a:rPr lang="ru-RU" dirty="0">
                <a:latin typeface="Bahnschrift Condensed" panose="020B0502040204020203" pitchFamily="34" charset="0"/>
              </a:rPr>
              <a:t> та </a:t>
            </a:r>
            <a:r>
              <a:rPr lang="ru-RU" dirty="0" err="1">
                <a:latin typeface="Bahnschrift Condensed" panose="020B0502040204020203" pitchFamily="34" charset="0"/>
              </a:rPr>
              <a:t>інші</a:t>
            </a:r>
            <a:endParaRPr lang="ru-RU" b="0" i="0" dirty="0">
              <a:effectLst/>
              <a:latin typeface="Bahnschrift Condensed" panose="020B0502040204020203" pitchFamily="34" charset="0"/>
            </a:endParaRPr>
          </a:p>
          <a:p>
            <a:endParaRPr lang="uk-UA" sz="1000" dirty="0">
              <a:effectLst/>
              <a:latin typeface="ProximaNova"/>
              <a:ea typeface="Calibri" panose="020F0502020204030204" pitchFamily="34" charset="0"/>
              <a:cs typeface="Times New Roman" panose="02020603050405020304" pitchFamily="18" charset="0"/>
            </a:endParaRPr>
          </a:p>
          <a:p>
            <a:endParaRPr lang="uk-UA" sz="1000" dirty="0">
              <a:latin typeface="ProximaNova"/>
              <a:cs typeface="Times New Roman" panose="02020603050405020304" pitchFamily="18" charset="0"/>
            </a:endParaRPr>
          </a:p>
          <a:p>
            <a:endParaRPr lang="ru-RU" sz="1000" dirty="0"/>
          </a:p>
        </p:txBody>
      </p:sp>
    </p:spTree>
    <p:extLst>
      <p:ext uri="{BB962C8B-B14F-4D97-AF65-F5344CB8AC3E}">
        <p14:creationId xmlns:p14="http://schemas.microsoft.com/office/powerpoint/2010/main" val="2793723556"/>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47AE5B-8FD3-45BF-97FF-FBD34592E7FB}"/>
              </a:ext>
            </a:extLst>
          </p:cNvPr>
          <p:cNvPicPr>
            <a:picLocks noChangeAspect="1"/>
          </p:cNvPicPr>
          <p:nvPr/>
        </p:nvPicPr>
        <p:blipFill rotWithShape="1">
          <a:blip r:embed="rId2"/>
          <a:srcRect l="21352" t="13333" r="40229" b="32653"/>
          <a:stretch/>
        </p:blipFill>
        <p:spPr>
          <a:xfrm>
            <a:off x="133708" y="363893"/>
            <a:ext cx="5498059" cy="4348067"/>
          </a:xfrm>
          <a:prstGeom prst="rect">
            <a:avLst/>
          </a:prstGeom>
        </p:spPr>
      </p:pic>
      <p:pic>
        <p:nvPicPr>
          <p:cNvPr id="7" name="Picture 6">
            <a:extLst>
              <a:ext uri="{FF2B5EF4-FFF2-40B4-BE49-F238E27FC236}">
                <a16:creationId xmlns:a16="http://schemas.microsoft.com/office/drawing/2014/main" id="{31E3F3E4-29F5-46A1-A38B-32DC720599D4}"/>
              </a:ext>
            </a:extLst>
          </p:cNvPr>
          <p:cNvPicPr>
            <a:picLocks noChangeAspect="1"/>
          </p:cNvPicPr>
          <p:nvPr/>
        </p:nvPicPr>
        <p:blipFill rotWithShape="1">
          <a:blip r:embed="rId3"/>
          <a:srcRect l="33214" t="29115" r="34336" b="30068"/>
          <a:stretch/>
        </p:blipFill>
        <p:spPr>
          <a:xfrm>
            <a:off x="5892093" y="2146040"/>
            <a:ext cx="6145264" cy="4348067"/>
          </a:xfrm>
          <a:prstGeom prst="rect">
            <a:avLst/>
          </a:prstGeom>
        </p:spPr>
      </p:pic>
    </p:spTree>
    <p:extLst>
      <p:ext uri="{BB962C8B-B14F-4D97-AF65-F5344CB8AC3E}">
        <p14:creationId xmlns:p14="http://schemas.microsoft.com/office/powerpoint/2010/main" val="3885613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514</TotalTime>
  <Words>2153</Words>
  <Application>Microsoft Office PowerPoint</Application>
  <PresentationFormat>Widescreen</PresentationFormat>
  <Paragraphs>140</Paragraphs>
  <Slides>29</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Arial</vt:lpstr>
      <vt:lpstr>Bahnschrift Condensed</vt:lpstr>
      <vt:lpstr>Calibri</vt:lpstr>
      <vt:lpstr>Calibri Light</vt:lpstr>
      <vt:lpstr>ProximaNova</vt:lpstr>
      <vt:lpstr>Skolar-Light-Cyrillic</vt:lpstr>
      <vt:lpstr>Symbol</vt:lpstr>
      <vt:lpstr>Times New Roman</vt:lpstr>
      <vt:lpstr>Wingdings</vt:lpstr>
      <vt:lpstr>Office Theme</vt:lpstr>
      <vt:lpstr>ГЕНДЕРНА (НЕ)РІВНІСТЬ:  ГЛОБАЛЬНА ПРОБЛЕМА ЛЮДСТВА ЧИ ЕЛЕМЕНТ МАНІПУЛЮВАННЯ СВІДОМІСТЮ?</vt:lpstr>
      <vt:lpstr>ТЕОРЕТИЧНІ ВИТОКИ ПРОБЛЕМИ</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ІСТОРИЧНІ ПЕРЕДУМОВИ РЕАГУВАННЯ НА ПРОБЛЕМУ</vt:lpstr>
      <vt:lpstr>У ширшому контексті забезпечення гендерної рівності, тобто, рівних прав і можливостей для жінок і чоловіків вписується у поняття прав людини</vt:lpstr>
      <vt:lpstr>ВИЗНАЧНІ ПОДІЇ </vt:lpstr>
      <vt:lpstr>PowerPoint Presentation</vt:lpstr>
      <vt:lpstr>PowerPoint Presentation</vt:lpstr>
      <vt:lpstr>ПОЛІТИКА ЄС У СФЕРІ ЗАБЕЗПЕЧЕННЯ ГЕНДЕРНОЇ РІВНОСТІ</vt:lpstr>
      <vt:lpstr>PowerPoint Presentation</vt:lpstr>
      <vt:lpstr>ГЕНДЕРНА РІВНІСТЬ В УКРАЇНІ</vt:lpstr>
      <vt:lpstr>Антиґендерна ідеологія в світлі гібридної війни </vt:lpstr>
      <vt:lpstr>тон too much ?</vt:lpstr>
      <vt:lpstr>PowerPoint Presentation</vt:lpstr>
      <vt:lpstr>PowerPoint Presentation</vt:lpstr>
      <vt:lpstr>УСПІШНІ ТЕНДЕНЦІЇ В УКРАЇНІ</vt:lpstr>
      <vt:lpstr>МІЖНАРОДНИЙ ДОСВІД</vt:lpstr>
      <vt:lpstr>PowerPoint Presentation</vt:lpstr>
      <vt:lpstr>65% українських чоловіків у дитинстві були жертвами домашнього насильства – соцопитування Amnesty International </vt:lpstr>
      <vt:lpstr>КІБЕРНАСИЛЬСТВО</vt:lpstr>
      <vt:lpstr>КРОКИ ЗАДЛЯ ПОКРАЩЕННЯ СТАНОВИЩА</vt:lpstr>
      <vt:lpstr>ДЯКУЮ ЗА УВАГУ!</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ГЕНДЕРНА (НЕ)РІВНІСТЬ:  ГЛОБАЛЬНА ПРОБЛЕМА ЛЮДСТВА ЧИ ЕЛЕМЕНТ МАНІПУЛЮВАННЯ СВІДОМІСТЮ?</dc:title>
  <dc:creator>Гринишин Неля Олегівна</dc:creator>
  <cp:lastModifiedBy>Гринишин Неля Олегівна</cp:lastModifiedBy>
  <cp:revision>6</cp:revision>
  <dcterms:created xsi:type="dcterms:W3CDTF">2021-10-25T13:31:03Z</dcterms:created>
  <dcterms:modified xsi:type="dcterms:W3CDTF">2021-10-28T09:42:53Z</dcterms:modified>
</cp:coreProperties>
</file>