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74" r:id="rId5"/>
    <p:sldId id="275" r:id="rId6"/>
    <p:sldId id="279" r:id="rId7"/>
    <p:sldId id="280" r:id="rId8"/>
    <p:sldId id="281" r:id="rId9"/>
    <p:sldId id="287" r:id="rId10"/>
    <p:sldId id="260" r:id="rId11"/>
    <p:sldId id="277" r:id="rId12"/>
    <p:sldId id="261" r:id="rId13"/>
    <p:sldId id="262" r:id="rId14"/>
    <p:sldId id="264" r:id="rId15"/>
    <p:sldId id="285" r:id="rId16"/>
    <p:sldId id="288" r:id="rId17"/>
    <p:sldId id="282" r:id="rId18"/>
    <p:sldId id="265" r:id="rId19"/>
    <p:sldId id="284" r:id="rId20"/>
    <p:sldId id="266" r:id="rId21"/>
    <p:sldId id="286" r:id="rId22"/>
    <p:sldId id="267" r:id="rId23"/>
    <p:sldId id="270" r:id="rId24"/>
    <p:sldId id="269" r:id="rId25"/>
    <p:sldId id="289" r:id="rId26"/>
    <p:sldId id="290" r:id="rId27"/>
    <p:sldId id="291" r:id="rId28"/>
    <p:sldId id="292" r:id="rId29"/>
    <p:sldId id="293" r:id="rId30"/>
    <p:sldId id="294" r:id="rId31"/>
    <p:sldId id="268" r:id="rId32"/>
    <p:sldId id="2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харська Єлизавета Михайлівна" initials="КЄМ" lastIdx="1" clrIdx="0">
    <p:extLst>
      <p:ext uri="{19B8F6BF-5375-455C-9EA6-DF929625EA0E}">
        <p15:presenceInfo xmlns:p15="http://schemas.microsoft.com/office/powerpoint/2012/main" userId="S::mi2016.Kukharska@clouds.iir.edu.ua::119867b5-e085-4a93-bc4b-4d42cd8e28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68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outlineViewPr>
    <p:cViewPr>
      <p:scale>
        <a:sx n="33" d="100"/>
        <a:sy n="33" d="100"/>
      </p:scale>
      <p:origin x="0" y="-19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34D6-4E55-4475-BB28-F74423EA9BA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6071D-915F-4A00-8ABF-C68FDF34883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Самсунг </a:t>
            </a:r>
            <a:r>
              <a:rPr lang="ru-RU" dirty="0" err="1"/>
              <a:t>з’явилися</a:t>
            </a:r>
            <a:r>
              <a:rPr lang="ru-RU" dirty="0"/>
              <a:t> у 69-році. </a:t>
            </a:r>
            <a:r>
              <a:rPr lang="ru-RU" dirty="0" err="1"/>
              <a:t>Тоді</a:t>
            </a:r>
            <a:r>
              <a:rPr lang="ru-RU" dirty="0"/>
              <a:t> вони продавали </a:t>
            </a:r>
            <a:r>
              <a:rPr lang="ru-RU" dirty="0" err="1"/>
              <a:t>добрива</a:t>
            </a:r>
            <a:r>
              <a:rPr lang="ru-RU" dirty="0"/>
              <a:t>.</a:t>
            </a:r>
          </a:p>
          <a:p>
            <a:r>
              <a:rPr lang="ru-RU" dirty="0" err="1"/>
              <a:t>Дякуючи</a:t>
            </a:r>
            <a:r>
              <a:rPr lang="ru-RU" dirty="0"/>
              <a:t> анти-</a:t>
            </a:r>
            <a:r>
              <a:rPr lang="ru-RU" dirty="0" err="1"/>
              <a:t>японському</a:t>
            </a:r>
            <a:r>
              <a:rPr lang="ru-RU" dirty="0"/>
              <a:t> сентименту </a:t>
            </a:r>
            <a:r>
              <a:rPr lang="ru-RU" dirty="0" err="1"/>
              <a:t>регіон</a:t>
            </a:r>
            <a:r>
              <a:rPr lang="ru-RU" dirty="0"/>
              <a:t> </a:t>
            </a:r>
            <a:r>
              <a:rPr lang="ru-RU" dirty="0" err="1"/>
              <a:t>зацікавився</a:t>
            </a:r>
            <a:r>
              <a:rPr lang="ru-RU" dirty="0"/>
              <a:t> </a:t>
            </a:r>
            <a:r>
              <a:rPr lang="ru-RU" dirty="0" err="1"/>
              <a:t>їхніми</a:t>
            </a:r>
            <a:r>
              <a:rPr lang="ru-RU" dirty="0"/>
              <a:t> продуктами. </a:t>
            </a:r>
          </a:p>
          <a:p>
            <a:r>
              <a:rPr lang="ru-RU" dirty="0"/>
              <a:t>Першими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телевізори</a:t>
            </a:r>
            <a:r>
              <a:rPr lang="ru-RU" dirty="0"/>
              <a:t>, </a:t>
            </a:r>
            <a:r>
              <a:rPr lang="ru-RU" dirty="0" err="1"/>
              <a:t>кальтулятори</a:t>
            </a:r>
            <a:r>
              <a:rPr lang="ru-RU" dirty="0"/>
              <a:t>, холодильники, </a:t>
            </a:r>
            <a:r>
              <a:rPr lang="ru-RU" dirty="0" err="1"/>
              <a:t>пральні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У 80-90 вони </a:t>
            </a:r>
            <a:r>
              <a:rPr lang="ru-RU" dirty="0" err="1"/>
              <a:t>інвестували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бренд –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як </a:t>
            </a:r>
            <a:r>
              <a:rPr lang="ru-RU" dirty="0" err="1"/>
              <a:t>дешеві</a:t>
            </a:r>
            <a:r>
              <a:rPr lang="ru-RU" dirty="0"/>
              <a:t>.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сценарій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– </a:t>
            </a:r>
            <a:r>
              <a:rPr lang="ru-RU" dirty="0" err="1"/>
              <a:t>більше</a:t>
            </a:r>
            <a:r>
              <a:rPr lang="ru-RU" dirty="0"/>
              <a:t> грошей на дизайн, </a:t>
            </a:r>
            <a:r>
              <a:rPr lang="ru-RU" dirty="0" err="1"/>
              <a:t>інвестування</a:t>
            </a:r>
            <a:r>
              <a:rPr lang="ru-RU" dirty="0"/>
              <a:t> в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виробляли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. У 90х стали </a:t>
            </a:r>
            <a:r>
              <a:rPr lang="ru-RU" dirty="0" err="1"/>
              <a:t>передовими</a:t>
            </a:r>
            <a:r>
              <a:rPr lang="ru-RU" dirty="0"/>
              <a:t>  з </a:t>
            </a:r>
            <a:r>
              <a:rPr lang="ru-RU" dirty="0" err="1"/>
              <a:t>виробництва</a:t>
            </a:r>
            <a:r>
              <a:rPr lang="ru-RU" dirty="0"/>
              <a:t> плат </a:t>
            </a:r>
            <a:r>
              <a:rPr lang="ru-RU" dirty="0" err="1"/>
              <a:t>пам’яті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 2005 вони вперше обійшли японських Соні – за побутовою технікою, а в 2007 Моторолу – за телефонами.</a:t>
            </a:r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Безкінечні екрані, менші бортики, нові процесори і плати</a:t>
            </a:r>
          </a:p>
          <a:p>
            <a:r>
              <a:rPr lang="uk-UA" dirty="0"/>
              <a:t>Команда 1600 дизайнерів, 210 нагород з 2006</a:t>
            </a:r>
          </a:p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6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1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7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56071D-915F-4A00-8ABF-C68FDF3488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2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1BF2C-DE6F-4884-BA9D-CF7801590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89A07DD-9EA2-4001-9FEF-A494794BB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7CEF75-E425-4898-89CF-F2C128A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F07A90-86E8-48D3-AB6C-245FDB595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DC33F-692A-4C4E-83A5-B4D90340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24CE5-97BE-45A6-B0DB-22911E1A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CF0CE0-23A7-4AD5-BC67-6C19089B1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E6264A-DEA9-4A7A-A9EA-C7FC290D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0BBF55-D766-42F2-82F6-E1994269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A7513A5-6130-4412-966A-AB276AC2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BD11968-028B-472F-9282-5A60596D0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FF17B1-16D2-4F21-85FA-FB2BAE4D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26956A-2FC5-41BA-9B79-A5D5DEDE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E34945-ACAB-4A8B-B84F-BD1C557B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F4802-AF6D-4F65-BA23-7B43237E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BE93A-7ED4-4BBD-8C61-15522B66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C17508-E07A-42DF-A9FF-7FE46691A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2B71BB-21FA-465D-A48B-E036C82D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13A99C-EC9D-4A8E-B13B-17FE8272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4F16369-5BD8-4001-AF00-64F139C7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E73C1-BEB2-483D-939C-B47A4780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881C8B-44B8-4892-A170-CF255567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D67A32-DABF-4748-A5AF-1DE1AA7D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E4239BB-EDEC-4A7C-948D-85C5C7A9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37DA06-186F-497F-828C-79252BA8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0D7BC-8216-41A9-9C51-DA6B3CFA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15E20A2-4138-45AF-AFF0-8F61D8251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FB33AFD-3DA0-47CF-924C-8A718F73B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DC8E8FC-9A99-4540-8AD6-4C76A77B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F6AF29-FABF-40E9-A544-17F547E1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41F846-5059-41BE-BA1C-7FC3E4F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3FA2B-77AF-41C0-A293-9C3A2FCBD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DFE1C7A-70AA-4BA7-A4E1-A9393197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647D87-0545-4176-BE77-C6AFB7C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8992F6-1C6F-4CD8-85BC-9E5F6C196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C352DAF-00FE-448E-9A74-EFDBA83D5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5CE4F8-9935-40DB-979C-B3346A9D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7F9DF6-67CE-4FA2-BEBF-1B46AFC2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5851F99-1061-4002-A265-15DA7849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7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B0F4B-93E0-4A57-A8ED-B3DA3D06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5124C4B-3DE7-43DA-830A-CEE439C0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873EAF-A1AB-4896-A92F-A0812358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DE898F-3308-4E3D-8617-32F4111F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F78CEAE-9A2E-4C18-8754-9B486DF1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4F31798-2E51-445C-886C-45E4EBE4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6360630-0322-4B3D-8216-9D4737D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8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10363-A33D-4185-B01E-F6DD1E6A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47CF5A-9A31-45C0-A445-8DBF1CC3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3EE030-C398-4EA1-A37C-5E62DCF57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93E30B-E85B-4CCE-B0D0-1753F462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963CE3-2267-4DF3-8068-E4EB8703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9151CD4-8057-41C0-98AA-A20B1C08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6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8745-C3E7-48A8-9C01-30CF34F8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4DDEB9-F659-4278-B80F-B320BD9248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3C23730-3356-4FA6-A193-17F05085A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F49AA8D-C1ED-4064-B4BE-E2A9E7F3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4E85C5-9AF7-452B-B8CC-701183C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44D775-D8B3-42C6-A47A-0C80D406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5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C733AAA-CEF6-42AF-B3FC-240B944B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7200C7-E471-4FCF-A982-53E9869E1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EC60F0-DBD0-4825-896D-1E10A7CC7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90CDC-0F24-4718-910D-48C2DC009885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B133D6-88CA-4B21-9B6D-402C86962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24AE62-37B7-4331-9172-DE16FB1D6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259F-49DC-47B4-B897-E1F97A08453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ідзаголовок 2">
            <a:extLst>
              <a:ext uri="{FF2B5EF4-FFF2-40B4-BE49-F238E27FC236}">
                <a16:creationId xmlns:a16="http://schemas.microsoft.com/office/drawing/2014/main" id="{35E0C44B-EFA2-43BF-BE45-06591755DE34}"/>
              </a:ext>
            </a:extLst>
          </p:cNvPr>
          <p:cNvSpPr txBox="1">
            <a:spLocks/>
          </p:cNvSpPr>
          <p:nvPr/>
        </p:nvSpPr>
        <p:spPr>
          <a:xfrm>
            <a:off x="804672" y="4744825"/>
            <a:ext cx="10592174" cy="1000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SAMSUNG</a:t>
            </a: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8D443DC-47E4-4C4E-A483-82C51F7C9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5696" r="13122" b="1167"/>
          <a:stretch/>
        </p:blipFill>
        <p:spPr bwMode="auto">
          <a:xfrm>
            <a:off x="-1" y="-949736"/>
            <a:ext cx="12192001" cy="56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76" name="Freeform: Shape 7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74D929-5C5C-4368-B50B-5A4CF3B61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5825175"/>
            <a:ext cx="9416898" cy="484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dirty="0" err="1">
                <a:solidFill>
                  <a:schemeClr val="tx2"/>
                </a:solidFill>
              </a:rPr>
              <a:t>Підготувала</a:t>
            </a:r>
            <a:r>
              <a:rPr lang="en-US" sz="2000" dirty="0">
                <a:solidFill>
                  <a:schemeClr val="tx2"/>
                </a:solidFill>
              </a:rPr>
              <a:t> Кухарська Єлизавета</a:t>
            </a:r>
          </a:p>
          <a:p>
            <a:pPr algn="l"/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t: Samsung Profits Recover in 2020 | Statista">
            <a:extLst>
              <a:ext uri="{FF2B5EF4-FFF2-40B4-BE49-F238E27FC236}">
                <a16:creationId xmlns:a16="http://schemas.microsoft.com/office/drawing/2014/main" id="{46A22BB5-FAFF-4BAF-8A9F-BDE698652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0" b="17889"/>
          <a:stretch/>
        </p:blipFill>
        <p:spPr bwMode="auto">
          <a:xfrm>
            <a:off x="1535607" y="643467"/>
            <a:ext cx="912078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55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91329-610B-415A-9D68-22463748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Продукти</a:t>
            </a:r>
            <a:endParaRPr lang="en-US" dirty="0"/>
          </a:p>
        </p:txBody>
      </p:sp>
      <p:pic>
        <p:nvPicPr>
          <p:cNvPr id="13314" name="Picture 2" descr="Офіційні продукти Samsung — якість та підтримка споживачів – Samsung  Newsroom Україна">
            <a:extLst>
              <a:ext uri="{FF2B5EF4-FFF2-40B4-BE49-F238E27FC236}">
                <a16:creationId xmlns:a16="http://schemas.microsoft.com/office/drawing/2014/main" id="{2EAA837B-4A93-4967-85B8-86ED8D48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-22407"/>
          <a:stretch/>
        </p:blipFill>
        <p:spPr bwMode="auto">
          <a:xfrm>
            <a:off x="3172166" y="1"/>
            <a:ext cx="13795034" cy="685800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33B399-BD07-487A-928A-768C6450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normAutofit/>
          </a:bodyPr>
          <a:lstStyle/>
          <a:p>
            <a:r>
              <a:rPr lang="uk-UA" dirty="0"/>
              <a:t>Телефони</a:t>
            </a:r>
          </a:p>
          <a:p>
            <a:r>
              <a:rPr lang="uk-UA" dirty="0" err="1"/>
              <a:t>Хард-драйви</a:t>
            </a:r>
            <a:endParaRPr lang="uk-UA" dirty="0"/>
          </a:p>
          <a:p>
            <a:r>
              <a:rPr lang="uk-UA" dirty="0"/>
              <a:t>Телевізори і монітори</a:t>
            </a:r>
          </a:p>
          <a:p>
            <a:r>
              <a:rPr lang="uk-UA" dirty="0"/>
              <a:t>Принтери</a:t>
            </a:r>
          </a:p>
          <a:p>
            <a:r>
              <a:rPr lang="uk-UA" dirty="0"/>
              <a:t>Колонки</a:t>
            </a:r>
          </a:p>
          <a:p>
            <a:r>
              <a:rPr lang="uk-UA" dirty="0"/>
              <a:t>Камери</a:t>
            </a:r>
          </a:p>
          <a:p>
            <a:r>
              <a:rPr lang="uk-UA" dirty="0"/>
              <a:t>Побутова техніка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7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фіційні продукти Samsung — якість та підтримка споживачів – Samsung  Newsroom Україна">
            <a:extLst>
              <a:ext uri="{FF2B5EF4-FFF2-40B4-BE49-F238E27FC236}">
                <a16:creationId xmlns:a16="http://schemas.microsoft.com/office/drawing/2014/main" id="{848931CA-9AF1-412A-93D4-F04EA2CCE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7" r="-22407"/>
          <a:stretch/>
        </p:blipFill>
        <p:spPr bwMode="auto">
          <a:xfrm>
            <a:off x="3172166" y="1"/>
            <a:ext cx="13795034" cy="6858000"/>
          </a:xfrm>
          <a:prstGeom prst="chevr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CEB8F-B644-4931-9006-9C39DB29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Дочірні послуги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462D0C-7E70-418C-AE80-D86F6CB6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Напівпровідники, плати</a:t>
            </a:r>
            <a:endParaRPr lang="en-US" dirty="0"/>
          </a:p>
          <a:p>
            <a:r>
              <a:rPr lang="uk-UA" dirty="0"/>
              <a:t>Карти пам’яті</a:t>
            </a:r>
            <a:endParaRPr lang="en-US" dirty="0"/>
          </a:p>
          <a:p>
            <a:r>
              <a:rPr lang="uk-UA" dirty="0" err="1"/>
              <a:t>Тізен</a:t>
            </a:r>
            <a:r>
              <a:rPr lang="uk-UA" dirty="0"/>
              <a:t> ОС</a:t>
            </a:r>
          </a:p>
          <a:p>
            <a:r>
              <a:rPr lang="en-US" dirty="0"/>
              <a:t>LCD </a:t>
            </a:r>
            <a:r>
              <a:rPr lang="uk-UA" dirty="0"/>
              <a:t>та </a:t>
            </a:r>
            <a:r>
              <a:rPr lang="en-US" dirty="0"/>
              <a:t>OLED </a:t>
            </a:r>
            <a:r>
              <a:rPr lang="uk-UA" dirty="0"/>
              <a:t>дисплеї</a:t>
            </a:r>
          </a:p>
          <a:p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2D339-7E95-477C-8091-E3332750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Місце Samsung на ринку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1E815FF-E468-4971-8D60-F82458462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2794" r="12578" b="9168"/>
          <a:stretch/>
        </p:blipFill>
        <p:spPr bwMode="auto">
          <a:xfrm>
            <a:off x="-2745" y="-1"/>
            <a:ext cx="12194745" cy="40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06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C91B-7713-4D95-9382-C12FF2D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Головні конкурент</a:t>
            </a:r>
            <a:r>
              <a:rPr lang="ru-RU" dirty="0"/>
              <a:t>и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486F82-1B9B-4F8C-A554-D3C608BC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FDC7A3-1D02-4BB2-8F79-78905DA01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91" y="2790254"/>
            <a:ext cx="1591817" cy="1890519"/>
          </a:xfrm>
          <a:prstGeom prst="rect">
            <a:avLst/>
          </a:prstGeom>
        </p:spPr>
      </p:pic>
      <p:pic>
        <p:nvPicPr>
          <p:cNvPr id="14344" name="Picture 8" descr="Sony Logo, history, meaning, symbol, PNG">
            <a:extLst>
              <a:ext uri="{FF2B5EF4-FFF2-40B4-BE49-F238E27FC236}">
                <a16:creationId xmlns:a16="http://schemas.microsoft.com/office/drawing/2014/main" id="{1B8CDC08-0458-4EB2-9639-F18829B7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0" y="1894127"/>
            <a:ext cx="3186230" cy="17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uawei Logo, history, meaning, symbol, PNG">
            <a:extLst>
              <a:ext uri="{FF2B5EF4-FFF2-40B4-BE49-F238E27FC236}">
                <a16:creationId xmlns:a16="http://schemas.microsoft.com/office/drawing/2014/main" id="{81668EE9-1E4B-4294-A0F6-A0ECE1E85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7744"/>
          <a:stretch/>
        </p:blipFill>
        <p:spPr bwMode="auto">
          <a:xfrm>
            <a:off x="8483339" y="4104623"/>
            <a:ext cx="2199902" cy="189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11B06F1A-9EF4-4635-8FAF-DCB8FAD67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01" y="4182628"/>
            <a:ext cx="2455659" cy="16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Xiaomi — Википедия">
            <a:extLst>
              <a:ext uri="{FF2B5EF4-FFF2-40B4-BE49-F238E27FC236}">
                <a16:creationId xmlns:a16="http://schemas.microsoft.com/office/drawing/2014/main" id="{45637EC5-7C0F-4FB1-B3FC-30A88A1B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51" y="1538480"/>
            <a:ext cx="3360924" cy="18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0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C91B-7713-4D95-9382-C12FF2D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Рейтинг інновацій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486F82-1B9B-4F8C-A554-D3C608BC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27728A-4F53-489B-9CAA-0CB07216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626049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4946F76-CB56-4686-8471-1E5780976715}"/>
              </a:ext>
            </a:extLst>
          </p:cNvPr>
          <p:cNvSpPr/>
          <p:nvPr/>
        </p:nvSpPr>
        <p:spPr>
          <a:xfrm>
            <a:off x="838200" y="4328160"/>
            <a:ext cx="10515600" cy="4114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C91B-7713-4D95-9382-C12FF2D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Доля ринку телефонів</a:t>
            </a:r>
            <a:endParaRPr lang="en-US" dirty="0"/>
          </a:p>
        </p:txBody>
      </p:sp>
      <p:pic>
        <p:nvPicPr>
          <p:cNvPr id="2050" name="Picture 2" descr="Market share of smartphone brands based on the number of shipments in Q2 2020.">
            <a:extLst>
              <a:ext uri="{FF2B5EF4-FFF2-40B4-BE49-F238E27FC236}">
                <a16:creationId xmlns:a16="http://schemas.microsoft.com/office/drawing/2014/main" id="{C442E8AE-F0C5-446F-9CF9-6752669B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2876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rket share of smartphone brands in Q1 2020 based on number of shipments">
            <a:extLst>
              <a:ext uri="{FF2B5EF4-FFF2-40B4-BE49-F238E27FC236}">
                <a16:creationId xmlns:a16="http://schemas.microsoft.com/office/drawing/2014/main" id="{B05F4076-DE34-4F14-8BC2-F3D4B6B04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9" y="2092876"/>
            <a:ext cx="57150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7C91B-7713-4D95-9382-C12FF2D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Доля ринку телефонів (за поставками)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486F82-1B9B-4F8C-A554-D3C608BC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hart: Apple Tops Smartphone Market With All-Time Record | Statista">
            <a:extLst>
              <a:ext uri="{FF2B5EF4-FFF2-40B4-BE49-F238E27FC236}">
                <a16:creationId xmlns:a16="http://schemas.microsoft.com/office/drawing/2014/main" id="{BCD58F59-1D3D-4AE6-A3B4-6A930FDF0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2" b="13556"/>
          <a:stretch/>
        </p:blipFill>
        <p:spPr bwMode="auto">
          <a:xfrm>
            <a:off x="1706880" y="1604099"/>
            <a:ext cx="8778240" cy="511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28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Головні конкуренти серед </a:t>
            </a:r>
            <a:r>
              <a:rPr lang="en-US" dirty="0"/>
              <a:t>Android (</a:t>
            </a:r>
            <a:r>
              <a:rPr lang="uk-UA" dirty="0"/>
              <a:t>Світ)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trategy Analytics: Samsung Galaxy A51 is World&amp;#39;s Bestselling Android  Smartphone Model in Q1 2020">
            <a:extLst>
              <a:ext uri="{FF2B5EF4-FFF2-40B4-BE49-F238E27FC236}">
                <a16:creationId xmlns:a16="http://schemas.microsoft.com/office/drawing/2014/main" id="{F712469D-25E0-4FC0-99A8-BDE0F90F9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" t="3101" r="1696" b="3093"/>
          <a:stretch/>
        </p:blipFill>
        <p:spPr bwMode="auto">
          <a:xfrm>
            <a:off x="1845547" y="1690688"/>
            <a:ext cx="8500906" cy="478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11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Головні конкуренти серед </a:t>
            </a:r>
            <a:r>
              <a:rPr lang="en-US" dirty="0"/>
              <a:t>Android (</a:t>
            </a:r>
            <a:r>
              <a:rPr lang="uk-UA" dirty="0"/>
              <a:t>США)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Strategy Analytics: Samsung Galaxy S20+ is Top 5G Smartphone Model in US in  Q1 2020 | Business Wire">
            <a:extLst>
              <a:ext uri="{FF2B5EF4-FFF2-40B4-BE49-F238E27FC236}">
                <a16:creationId xmlns:a16="http://schemas.microsoft.com/office/drawing/2014/main" id="{90DF5AED-C517-4F71-8C75-FBA009E87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2224" r="1410" b="2224"/>
          <a:stretch/>
        </p:blipFill>
        <p:spPr bwMode="auto">
          <a:xfrm>
            <a:off x="2458496" y="1554402"/>
            <a:ext cx="7275008" cy="47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8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D1908-9D90-4AC2-B359-F05E7FEC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Хто такі Samsung?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BE672BA-A37C-48C2-AB2B-BC0193B77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25724" r="12344" b="4932"/>
          <a:stretch/>
        </p:blipFill>
        <p:spPr bwMode="auto">
          <a:xfrm>
            <a:off x="-1" y="0"/>
            <a:ext cx="12192001" cy="42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80" name="Freeform: Shape 79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7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uk-UA" dirty="0" err="1"/>
              <a:t>онкуренти</a:t>
            </a:r>
            <a:r>
              <a:rPr lang="uk-UA" dirty="0"/>
              <a:t> серед інших товарів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643"/>
            <a:ext cx="10515600" cy="4432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Рейтинг над</a:t>
            </a:r>
            <a:r>
              <a:rPr lang="uk-UA" dirty="0" err="1"/>
              <a:t>ійності</a:t>
            </a:r>
            <a:r>
              <a:rPr lang="uk-UA" dirty="0"/>
              <a:t> </a:t>
            </a:r>
            <a:r>
              <a:rPr lang="en-US" dirty="0"/>
              <a:t>SSD-</a:t>
            </a:r>
            <a:r>
              <a:rPr lang="ru-RU" dirty="0"/>
              <a:t>плат</a:t>
            </a:r>
            <a:endParaRPr lang="en-US" dirty="0"/>
          </a:p>
        </p:txBody>
      </p:sp>
      <p:pic>
        <p:nvPicPr>
          <p:cNvPr id="19458" name="Picture 2" descr="Which SSDs are the most reliable? Massive study sheds some light -  ExtremeTech">
            <a:extLst>
              <a:ext uri="{FF2B5EF4-FFF2-40B4-BE49-F238E27FC236}">
                <a16:creationId xmlns:a16="http://schemas.microsoft.com/office/drawing/2014/main" id="{24CD7B4E-6262-4866-BF8C-5618939FE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/>
          <a:stretch/>
        </p:blipFill>
        <p:spPr bwMode="auto">
          <a:xfrm>
            <a:off x="1842334" y="1952944"/>
            <a:ext cx="8507331" cy="409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56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uk-UA" dirty="0" err="1"/>
              <a:t>онкуренти</a:t>
            </a:r>
            <a:r>
              <a:rPr lang="uk-UA" dirty="0"/>
              <a:t> серед інших товарів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643"/>
            <a:ext cx="10515600" cy="4432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Рейтинг </a:t>
            </a:r>
            <a:r>
              <a:rPr lang="uk-UA" dirty="0"/>
              <a:t>виробників дисплеїв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ECEE6A-DD3B-4DBD-B345-FBCBCEFD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74" y="1938251"/>
            <a:ext cx="7698051" cy="386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4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1E7D9D-9B30-44E5-A945-7560BE8F4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49" t="-1" r="1157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/>
              <a:t>Чим </a:t>
            </a:r>
            <a:r>
              <a:rPr lang="en-US" sz="4000"/>
              <a:t>Samsung </a:t>
            </a:r>
            <a:r>
              <a:rPr lang="uk-UA" sz="4000"/>
              <a:t>цікаві?</a:t>
            </a:r>
            <a:endParaRPr lang="en-US" sz="40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uk-UA" sz="2000"/>
              <a:t>Інвестиції в технології і ноу-хау</a:t>
            </a:r>
          </a:p>
          <a:p>
            <a:r>
              <a:rPr lang="uk-UA" sz="2000"/>
              <a:t>Першими зробили телефон під 5</a:t>
            </a:r>
            <a:r>
              <a:rPr lang="en-US" sz="2000"/>
              <a:t>G</a:t>
            </a:r>
            <a:endParaRPr lang="uk-UA" sz="2000"/>
          </a:p>
          <a:p>
            <a:r>
              <a:rPr lang="uk-UA" sz="2000"/>
              <a:t>Інвестиції в повний цикл виробництва</a:t>
            </a:r>
          </a:p>
          <a:p>
            <a:r>
              <a:rPr lang="en-US" sz="2000"/>
              <a:t>GR – </a:t>
            </a:r>
            <a:r>
              <a:rPr lang="ru-RU" sz="2000"/>
              <a:t>екслюзивні дозволи для тестувань</a:t>
            </a:r>
            <a:endParaRPr lang="uk-UA" sz="2000"/>
          </a:p>
          <a:p>
            <a:r>
              <a:rPr lang="uk-UA" sz="2000"/>
              <a:t>Дизайн-процес</a:t>
            </a:r>
          </a:p>
          <a:p>
            <a:r>
              <a:rPr lang="uk-UA" sz="2000"/>
              <a:t>Нелімітовані бюджети в маркетинг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1783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315A-2585-4EE2-A846-FA2A5A39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Рекомендації на майбутнє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C68D906-705D-4F30-8B58-9132450AE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1" b="7119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59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1B292-E599-4CF4-9F5E-A975F755F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2" r="5145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uk-UA" sz="4000"/>
              <a:t>Зони ризику</a:t>
            </a:r>
            <a:endParaRPr lang="en-US" sz="40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0608B1-A31C-476F-A16A-E9C877C96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uk-UA" sz="2000" dirty="0"/>
              <a:t>Негативний фідбек клієнтів</a:t>
            </a:r>
          </a:p>
          <a:p>
            <a:r>
              <a:rPr lang="uk-UA" sz="2000" dirty="0"/>
              <a:t>Зменшення </a:t>
            </a:r>
            <a:r>
              <a:rPr lang="uk-UA" sz="2000" dirty="0" err="1"/>
              <a:t>інноваційності</a:t>
            </a:r>
            <a:r>
              <a:rPr lang="uk-UA" sz="2000" dirty="0"/>
              <a:t> </a:t>
            </a:r>
          </a:p>
          <a:p>
            <a:r>
              <a:rPr lang="uk-UA" sz="2000" dirty="0"/>
              <a:t>Занепад головних напрямків виробництва</a:t>
            </a:r>
          </a:p>
          <a:p>
            <a:r>
              <a:rPr lang="uk-UA" sz="2000" dirty="0"/>
              <a:t>Перевірки якості</a:t>
            </a:r>
          </a:p>
          <a:p>
            <a:r>
              <a:rPr lang="uk-UA" sz="2000" dirty="0"/>
              <a:t>Юридичні скандали</a:t>
            </a:r>
          </a:p>
          <a:p>
            <a:r>
              <a:rPr lang="uk-UA" sz="2000" dirty="0"/>
              <a:t>Повільний запуск </a:t>
            </a:r>
            <a:r>
              <a:rPr lang="en-US" sz="2000" dirty="0"/>
              <a:t>5G</a:t>
            </a:r>
            <a:endParaRPr lang="uk-UA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137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4000"/>
              <a:t>Ризик: </a:t>
            </a:r>
            <a:r>
              <a:rPr lang="uk-UA" sz="4000"/>
              <a:t>Негативний фідбек клієнтів</a:t>
            </a:r>
            <a:endParaRPr lang="en-US" sz="40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 2018-2019 нові </a:t>
            </a:r>
            <a:r>
              <a:rPr lang="en-US" sz="2000" dirty="0"/>
              <a:t>Samsung Galaxy </a:t>
            </a:r>
            <a:r>
              <a:rPr lang="uk-UA" sz="2000" dirty="0"/>
              <a:t>мали низьку ефективність, погані камери і віддали долю ринку </a:t>
            </a:r>
            <a:r>
              <a:rPr lang="en-US" sz="2000" dirty="0"/>
              <a:t>Apple. </a:t>
            </a:r>
            <a:r>
              <a:rPr lang="uk-UA" sz="2000" dirty="0"/>
              <a:t>Серед критиків склався стереотип, що їх ігнорують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Кращий моніторинг відгуків</a:t>
            </a:r>
            <a:endParaRPr lang="en-US" sz="2000" dirty="0"/>
          </a:p>
          <a:p>
            <a:pPr>
              <a:buFontTx/>
              <a:buChar char="-"/>
            </a:pPr>
            <a:r>
              <a:rPr lang="uk-UA" sz="2000" dirty="0"/>
              <a:t>Інвестиції в </a:t>
            </a:r>
            <a:r>
              <a:rPr lang="en-US" sz="2000" dirty="0"/>
              <a:t>QA </a:t>
            </a:r>
            <a:r>
              <a:rPr lang="uk-UA" sz="2000" dirty="0"/>
              <a:t>відділи</a:t>
            </a:r>
          </a:p>
          <a:p>
            <a:pPr>
              <a:buFontTx/>
              <a:buChar char="-"/>
            </a:pPr>
            <a:r>
              <a:rPr lang="uk-UA" sz="2000" dirty="0"/>
              <a:t>Управління очікуваннями інвесторів</a:t>
            </a:r>
          </a:p>
          <a:p>
            <a:pPr>
              <a:buFontTx/>
              <a:buChar char="-"/>
            </a:pPr>
            <a:r>
              <a:rPr lang="uk-UA" sz="2000" dirty="0"/>
              <a:t>Стратегія кількості – стратегія якості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0BF894-A84E-4CDB-9EDF-A3AE57B5C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8" r="1" b="2428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6817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4000" dirty="0" err="1"/>
              <a:t>Ризик</a:t>
            </a:r>
            <a:r>
              <a:rPr lang="ru-RU" sz="4000" dirty="0"/>
              <a:t>: </a:t>
            </a:r>
            <a:r>
              <a:rPr lang="uk-UA" sz="4000" dirty="0"/>
              <a:t>Зменшення </a:t>
            </a:r>
            <a:r>
              <a:rPr lang="uk-UA" sz="4000" dirty="0" err="1"/>
              <a:t>інноваційності</a:t>
            </a:r>
            <a:endParaRPr lang="en-US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000" dirty="0"/>
              <a:t>У 2018-2019 нові </a:t>
            </a:r>
            <a:r>
              <a:rPr lang="en-US" sz="2000" dirty="0"/>
              <a:t>Samsung Galaxy </a:t>
            </a:r>
            <a:r>
              <a:rPr lang="uk-UA" sz="2000" dirty="0"/>
              <a:t>мали низьку ефективність, погані камери і віддали долю ринку </a:t>
            </a:r>
            <a:r>
              <a:rPr lang="en-US" sz="2000" dirty="0"/>
              <a:t>Apple. </a:t>
            </a:r>
            <a:r>
              <a:rPr lang="uk-UA" sz="2000" dirty="0"/>
              <a:t>Серед критиків склався стереотип, що їх ігнорують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Активізація венчурного фонду </a:t>
            </a:r>
            <a:r>
              <a:rPr lang="en-US" sz="2000" dirty="0"/>
              <a:t>Samsung Catalyst Fund</a:t>
            </a:r>
          </a:p>
          <a:p>
            <a:pPr>
              <a:buFontTx/>
              <a:buChar char="-"/>
            </a:pPr>
            <a:r>
              <a:rPr lang="uk-UA" sz="2000" dirty="0"/>
              <a:t>Створення інкубаторів, </a:t>
            </a:r>
            <a:r>
              <a:rPr lang="uk-UA" sz="2000" dirty="0" err="1"/>
              <a:t>коачінгу</a:t>
            </a:r>
            <a:endParaRPr lang="uk-UA" sz="2000" dirty="0"/>
          </a:p>
          <a:p>
            <a:pPr>
              <a:buFontTx/>
              <a:buChar char="-"/>
            </a:pPr>
            <a:r>
              <a:rPr lang="uk-UA" sz="2000" dirty="0"/>
              <a:t>Ціль збільшити </a:t>
            </a:r>
            <a:r>
              <a:rPr lang="uk-UA" sz="2000" dirty="0" err="1"/>
              <a:t>інноваційність</a:t>
            </a:r>
            <a:r>
              <a:rPr lang="uk-UA" sz="2000" dirty="0"/>
              <a:t> продуктів</a:t>
            </a:r>
          </a:p>
          <a:p>
            <a:pPr>
              <a:buFontTx/>
              <a:buChar char="-"/>
            </a:pPr>
            <a:r>
              <a:rPr lang="uk-UA" sz="2000" dirty="0"/>
              <a:t>Збільшити відсоток витрат на дослідження</a:t>
            </a:r>
          </a:p>
          <a:p>
            <a:pPr>
              <a:buFontTx/>
              <a:buChar char="-"/>
            </a:pPr>
            <a:r>
              <a:rPr lang="uk-UA" sz="2000" dirty="0"/>
              <a:t>Подальший розвиток гнучких смартфонів</a:t>
            </a:r>
          </a:p>
        </p:txBody>
      </p:sp>
      <p:pic>
        <p:nvPicPr>
          <p:cNvPr id="3074" name="Picture 2" descr="Samsung boosted by increased online life during lockdown - Telecoms.com">
            <a:extLst>
              <a:ext uri="{FF2B5EF4-FFF2-40B4-BE49-F238E27FC236}">
                <a16:creationId xmlns:a16="http://schemas.microsoft.com/office/drawing/2014/main" id="{CCA767C5-C351-4ECD-B6E6-8B011BCB8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7"/>
          <a:stretch/>
        </p:blipFill>
        <p:spPr bwMode="auto">
          <a:xfrm>
            <a:off x="6121836" y="1392972"/>
            <a:ext cx="577445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10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3700"/>
              <a:t>Ризик: </a:t>
            </a:r>
            <a:r>
              <a:rPr lang="uk-UA" sz="3700"/>
              <a:t>Занепад головних напрямків виробництва</a:t>
            </a:r>
            <a:endParaRPr lang="en-US" sz="37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Продаж напівпровідників дав 76% прибутку в 2018, а в 2019 – 50%. Світова криза чипів.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Інвестиція в нові технології</a:t>
            </a:r>
          </a:p>
          <a:p>
            <a:pPr>
              <a:buFontTx/>
              <a:buChar char="-"/>
            </a:pPr>
            <a:r>
              <a:rPr lang="uk-UA" sz="2000" dirty="0"/>
              <a:t>Ініціювання стратегій повернення старої техніки</a:t>
            </a:r>
          </a:p>
          <a:p>
            <a:pPr>
              <a:buFontTx/>
              <a:buChar char="-"/>
            </a:pPr>
            <a:r>
              <a:rPr lang="uk-UA" sz="2000" dirty="0"/>
              <a:t>Перехід від стратегії кількості до стратегії якості.</a:t>
            </a:r>
          </a:p>
        </p:txBody>
      </p:sp>
      <p:pic>
        <p:nvPicPr>
          <p:cNvPr id="8" name="Picture 2" descr="A handy guide to Samsung&amp;#39;s insane array of Galaxy devices | Samsung, Samsung  tablet, Galaxy phone">
            <a:extLst>
              <a:ext uri="{FF2B5EF4-FFF2-40B4-BE49-F238E27FC236}">
                <a16:creationId xmlns:a16="http://schemas.microsoft.com/office/drawing/2014/main" id="{ECF0DE6A-17E6-4FD2-930A-91D13723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81" y="401934"/>
            <a:ext cx="4233688" cy="60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4000"/>
              <a:t>Ризик: </a:t>
            </a:r>
            <a:r>
              <a:rPr lang="uk-UA" sz="4000" dirty="0"/>
              <a:t>Перевірки якості</a:t>
            </a:r>
            <a:endParaRPr lang="en-US" sz="400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У 2016 </a:t>
            </a:r>
            <a:r>
              <a:rPr lang="en-US" sz="2000" dirty="0"/>
              <a:t>Galaxy Note 7 </a:t>
            </a:r>
            <a:r>
              <a:rPr lang="uk-UA" sz="2000" dirty="0"/>
              <a:t>випадково вибухав. У 2019 </a:t>
            </a:r>
            <a:r>
              <a:rPr lang="en-US" sz="2000" dirty="0"/>
              <a:t>Galaxy Fold </a:t>
            </a:r>
            <a:r>
              <a:rPr lang="ru-RU" sz="2000" dirty="0"/>
              <a:t>почали </a:t>
            </a:r>
            <a:r>
              <a:rPr lang="ru-RU" sz="2000"/>
              <a:t>продаватися</a:t>
            </a:r>
            <a:r>
              <a:rPr lang="ru-RU" sz="2000" dirty="0"/>
              <a:t> без </a:t>
            </a:r>
            <a:r>
              <a:rPr lang="ru-RU" sz="2000"/>
              <a:t>належного</a:t>
            </a:r>
            <a:r>
              <a:rPr lang="ru-RU" sz="2000" dirty="0"/>
              <a:t> </a:t>
            </a:r>
            <a:r>
              <a:rPr lang="ru-RU" sz="2000"/>
              <a:t>тестування</a:t>
            </a:r>
            <a:r>
              <a:rPr lang="ru-RU" sz="2000" dirty="0"/>
              <a:t> і </a:t>
            </a:r>
            <a:r>
              <a:rPr lang="ru-RU" sz="2000"/>
              <a:t>ломалися</a:t>
            </a:r>
            <a:r>
              <a:rPr lang="ru-RU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Інвестиції в </a:t>
            </a:r>
            <a:r>
              <a:rPr lang="en-US" sz="2000" dirty="0"/>
              <a:t>QA </a:t>
            </a:r>
            <a:r>
              <a:rPr lang="uk-UA" sz="2000" dirty="0"/>
              <a:t>відділи</a:t>
            </a:r>
          </a:p>
          <a:p>
            <a:pPr>
              <a:buFontTx/>
              <a:buChar char="-"/>
            </a:pPr>
            <a:r>
              <a:rPr lang="uk-UA" sz="2000" dirty="0"/>
              <a:t>Управління очікуваннями інвесторів</a:t>
            </a:r>
          </a:p>
          <a:p>
            <a:pPr>
              <a:buFontTx/>
              <a:buChar char="-"/>
            </a:pPr>
            <a:r>
              <a:rPr lang="uk-UA" sz="2000" dirty="0"/>
              <a:t>Стратегія кількості – стратегія якості</a:t>
            </a:r>
          </a:p>
        </p:txBody>
      </p:sp>
      <p:pic>
        <p:nvPicPr>
          <p:cNvPr id="8" name="Picture 2" descr="Samsung Galaxy Note 7 Hurts Samsung Profits: CHART">
            <a:extLst>
              <a:ext uri="{FF2B5EF4-FFF2-40B4-BE49-F238E27FC236}">
                <a16:creationId xmlns:a16="http://schemas.microsoft.com/office/drawing/2014/main" id="{EE95A64D-2EC5-4312-8647-F78557A5F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-1201"/>
          <a:stretch/>
        </p:blipFill>
        <p:spPr bwMode="auto">
          <a:xfrm>
            <a:off x="5829175" y="1111796"/>
            <a:ext cx="6248508" cy="46344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37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4000"/>
              <a:t>Ризик</a:t>
            </a:r>
            <a:r>
              <a:rPr lang="ru-RU" sz="4000" dirty="0"/>
              <a:t>: </a:t>
            </a:r>
            <a:r>
              <a:rPr lang="uk-UA" sz="4000" dirty="0"/>
              <a:t>Юридичні скандали</a:t>
            </a:r>
            <a:endParaRPr lang="en-US" sz="40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Президент Лі Сан-Ху і віце-президент і нащадок бізнесу Лі Джей-</a:t>
            </a:r>
            <a:r>
              <a:rPr lang="uk-UA" sz="2000" dirty="0" err="1"/>
              <a:t>Йон</a:t>
            </a:r>
            <a:r>
              <a:rPr lang="uk-UA" sz="2000" dirty="0"/>
              <a:t> були голосно ув’язненні.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Диверсифікація влади</a:t>
            </a:r>
          </a:p>
          <a:p>
            <a:pPr>
              <a:buFontTx/>
              <a:buChar char="-"/>
            </a:pPr>
            <a:r>
              <a:rPr lang="uk-UA" sz="2000" dirty="0"/>
              <a:t>Залучення зовнішніх менеджерів</a:t>
            </a:r>
          </a:p>
          <a:p>
            <a:pPr>
              <a:buFontTx/>
              <a:buChar char="-"/>
            </a:pPr>
            <a:r>
              <a:rPr lang="uk-UA" sz="2000" dirty="0"/>
              <a:t>Відкритість та підзвітність</a:t>
            </a:r>
          </a:p>
          <a:p>
            <a:pPr>
              <a:buFontTx/>
              <a:buChar char="-"/>
            </a:pPr>
            <a:r>
              <a:rPr lang="uk-UA" sz="2000" dirty="0"/>
              <a:t>Збільшення «військового бюджету»</a:t>
            </a:r>
          </a:p>
        </p:txBody>
      </p:sp>
      <p:pic>
        <p:nvPicPr>
          <p:cNvPr id="6146" name="Picture 2" descr="Samsung Group Corruption Trial Sows Doubts About Leadership | Fortune">
            <a:extLst>
              <a:ext uri="{FF2B5EF4-FFF2-40B4-BE49-F238E27FC236}">
                <a16:creationId xmlns:a16="http://schemas.microsoft.com/office/drawing/2014/main" id="{4CFEB142-02A4-411A-BF50-DF5D7EBB9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r="15340" b="2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0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FF9C-CA3A-425B-A9D9-EF2DD4B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Суть діяльності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04C678-6B41-4222-84F0-13D2923A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Samsung — </a:t>
            </a:r>
            <a:r>
              <a:rPr lang="uk-UA" dirty="0"/>
              <a:t>це південнокорейська ТНК, що виробляє різноманітну електроніку – від телефонів до холодильників.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86790C0-4101-43AA-A49B-886B1612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2" y="3429000"/>
            <a:ext cx="7267575" cy="243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72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2FC57-D3FF-4FE0-8E4F-BFB7A7F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ru-RU" sz="4000"/>
              <a:t>Ризик</a:t>
            </a:r>
            <a:r>
              <a:rPr lang="ru-RU" sz="4000" dirty="0"/>
              <a:t>: </a:t>
            </a:r>
            <a:r>
              <a:rPr lang="uk-UA" sz="4000" dirty="0"/>
              <a:t>Повільний запуск </a:t>
            </a:r>
            <a:r>
              <a:rPr lang="en-US" sz="4000" dirty="0"/>
              <a:t>5G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7F53B8-690D-4C4B-84C1-13FF2E86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Запуск </a:t>
            </a:r>
            <a:r>
              <a:rPr lang="en-US" sz="2000" dirty="0"/>
              <a:t>5G </a:t>
            </a:r>
            <a:r>
              <a:rPr lang="uk-UA" sz="2000" dirty="0"/>
              <a:t>по світу очікувався в 2018, але він все відкладався і досі на рівні тендерів і патентів.</a:t>
            </a:r>
            <a:endParaRPr lang="en-US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Можливі рішення:</a:t>
            </a:r>
          </a:p>
          <a:p>
            <a:pPr>
              <a:buFontTx/>
              <a:buChar char="-"/>
            </a:pPr>
            <a:r>
              <a:rPr lang="uk-UA" sz="2000" dirty="0"/>
              <a:t>Посилювання </a:t>
            </a:r>
            <a:r>
              <a:rPr lang="en-US" sz="2000" dirty="0"/>
              <a:t>GR </a:t>
            </a:r>
            <a:r>
              <a:rPr lang="ru-RU" sz="2000" dirty="0"/>
              <a:t>та </a:t>
            </a:r>
            <a:r>
              <a:rPr lang="ru-RU" sz="2000"/>
              <a:t>лобіювання</a:t>
            </a:r>
            <a:r>
              <a:rPr lang="en-US" sz="2000" dirty="0"/>
              <a:t> </a:t>
            </a:r>
            <a:r>
              <a:rPr lang="ru-RU" sz="2000" dirty="0"/>
              <a:t>технолог</a:t>
            </a:r>
            <a:r>
              <a:rPr lang="uk-UA" sz="2000"/>
              <a:t>ії</a:t>
            </a:r>
            <a:endParaRPr lang="uk-UA" sz="2000" dirty="0"/>
          </a:p>
          <a:p>
            <a:pPr>
              <a:buFontTx/>
              <a:buChar char="-"/>
            </a:pPr>
            <a:r>
              <a:rPr lang="uk-UA" sz="2000" dirty="0"/>
              <a:t>Об’єднання з іншими технологічними корпораціями.</a:t>
            </a:r>
          </a:p>
          <a:p>
            <a:pPr>
              <a:buFontTx/>
              <a:buChar char="-"/>
            </a:pPr>
            <a:endParaRPr lang="uk-UA" sz="2000" dirty="0"/>
          </a:p>
        </p:txBody>
      </p:sp>
      <p:pic>
        <p:nvPicPr>
          <p:cNvPr id="7170" name="Picture 2" descr="Samsung Galaxy S20+ 5G SM-G9860 – 5G Forum for 5G Gadgets &amp;amp; Broadband">
            <a:extLst>
              <a:ext uri="{FF2B5EF4-FFF2-40B4-BE49-F238E27FC236}">
                <a16:creationId xmlns:a16="http://schemas.microsoft.com/office/drawing/2014/main" id="{96A9D146-9B3E-4267-B2BA-097688142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7166" b="2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89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71933-BA1D-41D7-A640-99A4C174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ризиків</a:t>
            </a:r>
            <a:endParaRPr lang="en-US" dirty="0"/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3A5B95A-A2C8-4134-BB77-6FB5EA8D2B6D}"/>
              </a:ext>
            </a:extLst>
          </p:cNvPr>
          <p:cNvGrpSpPr/>
          <p:nvPr/>
        </p:nvGrpSpPr>
        <p:grpSpPr>
          <a:xfrm>
            <a:off x="1981200" y="1690688"/>
            <a:ext cx="8229600" cy="4573904"/>
            <a:chOff x="1737360" y="1690688"/>
            <a:chExt cx="8229600" cy="4573904"/>
          </a:xfrm>
          <a:solidFill>
            <a:schemeClr val="bg2"/>
          </a:solidFill>
        </p:grpSpPr>
        <p:sp>
          <p:nvSpPr>
            <p:cNvPr id="4" name="Прямокутник 3">
              <a:extLst>
                <a:ext uri="{FF2B5EF4-FFF2-40B4-BE49-F238E27FC236}">
                  <a16:creationId xmlns:a16="http://schemas.microsoft.com/office/drawing/2014/main" id="{6651A337-2C86-46E0-8CE2-9C62A0326AF8}"/>
                </a:ext>
              </a:extLst>
            </p:cNvPr>
            <p:cNvSpPr/>
            <p:nvPr/>
          </p:nvSpPr>
          <p:spPr>
            <a:xfrm>
              <a:off x="1737360" y="1690688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59A45B69-5AA1-4F7E-99DD-D0A991A19D72}"/>
                </a:ext>
              </a:extLst>
            </p:cNvPr>
            <p:cNvSpPr/>
            <p:nvPr/>
          </p:nvSpPr>
          <p:spPr>
            <a:xfrm>
              <a:off x="5943600" y="1690688"/>
              <a:ext cx="4023360" cy="21945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5A3F6B87-20A1-4D1D-BBEF-68F12EDEB52A}"/>
                </a:ext>
              </a:extLst>
            </p:cNvPr>
            <p:cNvSpPr/>
            <p:nvPr/>
          </p:nvSpPr>
          <p:spPr>
            <a:xfrm>
              <a:off x="1737360" y="4070032"/>
              <a:ext cx="4023360" cy="21945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Прямокутник 6">
              <a:extLst>
                <a:ext uri="{FF2B5EF4-FFF2-40B4-BE49-F238E27FC236}">
                  <a16:creationId xmlns:a16="http://schemas.microsoft.com/office/drawing/2014/main" id="{0F5EFE9F-B3E5-4CDF-97C0-80D1681C03FD}"/>
                </a:ext>
              </a:extLst>
            </p:cNvPr>
            <p:cNvSpPr/>
            <p:nvPr/>
          </p:nvSpPr>
          <p:spPr>
            <a:xfrm>
              <a:off x="5943600" y="4070032"/>
              <a:ext cx="4023360" cy="21945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D420BFC-C643-429E-8625-66E2D7AC1BBF}"/>
              </a:ext>
            </a:extLst>
          </p:cNvPr>
          <p:cNvSpPr txBox="1"/>
          <p:nvPr/>
        </p:nvSpPr>
        <p:spPr>
          <a:xfrm>
            <a:off x="5412159" y="638936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Ймовірність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39953-8B2D-496E-B0E0-E57158F3FCCE}"/>
              </a:ext>
            </a:extLst>
          </p:cNvPr>
          <p:cNvSpPr txBox="1"/>
          <p:nvPr/>
        </p:nvSpPr>
        <p:spPr>
          <a:xfrm rot="16200000">
            <a:off x="1190095" y="375535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Вплив</a:t>
            </a:r>
            <a:endParaRPr lang="en-US" dirty="0"/>
          </a:p>
        </p:txBody>
      </p: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id="{C227EAE1-6AF0-4C87-9526-CDB427D93D37}"/>
              </a:ext>
            </a:extLst>
          </p:cNvPr>
          <p:cNvCxnSpPr/>
          <p:nvPr/>
        </p:nvCxnSpPr>
        <p:spPr>
          <a:xfrm>
            <a:off x="1981200" y="6360674"/>
            <a:ext cx="8229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4C9C2E8F-1954-4055-9A5D-1F5E98105430}"/>
              </a:ext>
            </a:extLst>
          </p:cNvPr>
          <p:cNvCxnSpPr>
            <a:cxnSpLocks/>
          </p:cNvCxnSpPr>
          <p:nvPr/>
        </p:nvCxnSpPr>
        <p:spPr>
          <a:xfrm flipV="1">
            <a:off x="1874520" y="1690688"/>
            <a:ext cx="0" cy="46699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63F7393-89A0-48B7-AC48-F870E4F638E0}"/>
              </a:ext>
            </a:extLst>
          </p:cNvPr>
          <p:cNvSpPr/>
          <p:nvPr/>
        </p:nvSpPr>
        <p:spPr>
          <a:xfrm>
            <a:off x="2646400" y="2034341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Фідбек клієнтів</a:t>
            </a:r>
            <a:endParaRPr lang="en-US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6CC3A5C-24AA-472E-A6D1-AE0188B2BFDF}"/>
              </a:ext>
            </a:extLst>
          </p:cNvPr>
          <p:cNvSpPr/>
          <p:nvPr/>
        </p:nvSpPr>
        <p:spPr>
          <a:xfrm>
            <a:off x="6852640" y="2939622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Контроль якості</a:t>
            </a:r>
            <a:endParaRPr lang="en-US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455C1B4A-05D7-4E8D-950A-0CDF753A28E6}"/>
              </a:ext>
            </a:extLst>
          </p:cNvPr>
          <p:cNvSpPr/>
          <p:nvPr/>
        </p:nvSpPr>
        <p:spPr>
          <a:xfrm>
            <a:off x="6852639" y="4916103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Юридичні скандали</a:t>
            </a:r>
            <a:endParaRPr lang="en-US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150A8B7C-52DA-4F5F-82FE-5C449E6132AE}"/>
              </a:ext>
            </a:extLst>
          </p:cNvPr>
          <p:cNvSpPr/>
          <p:nvPr/>
        </p:nvSpPr>
        <p:spPr>
          <a:xfrm>
            <a:off x="2646399" y="4916103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Відкладення 5</a:t>
            </a:r>
            <a:r>
              <a:rPr lang="en-US" dirty="0"/>
              <a:t>G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DB554855-ECE8-450B-91E7-48569BA81817}"/>
              </a:ext>
            </a:extLst>
          </p:cNvPr>
          <p:cNvSpPr/>
          <p:nvPr/>
        </p:nvSpPr>
        <p:spPr>
          <a:xfrm>
            <a:off x="2684501" y="2905982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Спад </a:t>
            </a:r>
            <a:r>
              <a:rPr lang="uk-UA" dirty="0" err="1"/>
              <a:t>інноваційності</a:t>
            </a:r>
            <a:endParaRPr lang="en-US" dirty="0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0AFFCDF0-0E13-424B-A5C0-72F50F1118DF}"/>
              </a:ext>
            </a:extLst>
          </p:cNvPr>
          <p:cNvSpPr/>
          <p:nvPr/>
        </p:nvSpPr>
        <p:spPr>
          <a:xfrm>
            <a:off x="6852639" y="2126733"/>
            <a:ext cx="2692959" cy="50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Занепад інших лінійок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4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16D47-1A2B-4109-A474-1B3C3180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Дякую за увагу!</a:t>
            </a:r>
          </a:p>
        </p:txBody>
      </p:sp>
      <p:pic>
        <p:nvPicPr>
          <p:cNvPr id="7170" name="Picture 2" descr="Samsung | Samsung US">
            <a:extLst>
              <a:ext uri="{FF2B5EF4-FFF2-40B4-BE49-F238E27FC236}">
                <a16:creationId xmlns:a16="http://schemas.microsoft.com/office/drawing/2014/main" id="{098E22C7-5256-42F9-9986-12E9BC649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 b="27482"/>
          <a:stretch/>
        </p:blipFill>
        <p:spPr bwMode="auto">
          <a:xfrm>
            <a:off x="-1" y="10"/>
            <a:ext cx="12192001" cy="420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74" name="Freeform: Shape 7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5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FF9C-CA3A-425B-A9D9-EF2DD4B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Масштаби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04C678-6B41-4222-84F0-13D2923A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Станом на 2019 </a:t>
            </a:r>
            <a:r>
              <a:rPr lang="ru-RU" dirty="0" err="1"/>
              <a:t>рік</a:t>
            </a:r>
            <a:r>
              <a:rPr lang="ru-RU" dirty="0"/>
              <a:t> Samsung Electronics є другою за величиною </a:t>
            </a:r>
            <a:r>
              <a:rPr lang="ru-RU" dirty="0" err="1"/>
              <a:t>технологічною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за доходом. </a:t>
            </a:r>
          </a:p>
          <a:p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ринкова</a:t>
            </a:r>
            <a:r>
              <a:rPr lang="ru-RU" dirty="0"/>
              <a:t> </a:t>
            </a:r>
            <a:r>
              <a:rPr lang="ru-RU" dirty="0" err="1"/>
              <a:t>капіталізація</a:t>
            </a:r>
            <a:r>
              <a:rPr lang="ru-RU" dirty="0"/>
              <a:t> становила 520 </a:t>
            </a:r>
            <a:r>
              <a:rPr lang="ru-RU" dirty="0" err="1"/>
              <a:t>мільярдів</a:t>
            </a:r>
            <a:r>
              <a:rPr lang="ru-RU" dirty="0"/>
              <a:t> </a:t>
            </a:r>
            <a:r>
              <a:rPr lang="ru-RU" dirty="0" err="1"/>
              <a:t>доларів</a:t>
            </a:r>
            <a:r>
              <a:rPr lang="ru-RU" dirty="0"/>
              <a:t> США, </a:t>
            </a:r>
            <a:r>
              <a:rPr lang="ru-RU" dirty="0" err="1"/>
              <a:t>що</a:t>
            </a:r>
            <a:r>
              <a:rPr lang="ru-RU" dirty="0"/>
              <a:t> робить </a:t>
            </a:r>
            <a:r>
              <a:rPr lang="ru-RU" dirty="0" err="1"/>
              <a:t>її</a:t>
            </a:r>
            <a:r>
              <a:rPr lang="ru-RU" dirty="0"/>
              <a:t> 12-ою за величиною у </a:t>
            </a:r>
            <a:r>
              <a:rPr lang="ru-RU" dirty="0" err="1"/>
              <a:t>світі</a:t>
            </a:r>
            <a:r>
              <a:rPr lang="ru-RU" dirty="0"/>
              <a:t>.</a:t>
            </a:r>
          </a:p>
          <a:p>
            <a:r>
              <a:rPr lang="uk-UA" dirty="0"/>
              <a:t>Вона є або була найбільшим </a:t>
            </a:r>
            <a:r>
              <a:rPr lang="uk-UA" dirty="0" err="1"/>
              <a:t>виробников</a:t>
            </a:r>
            <a:r>
              <a:rPr lang="uk-UA" dirty="0"/>
              <a:t> телефонів (2011-2021), телевізорів (з 2006), </a:t>
            </a:r>
            <a:r>
              <a:rPr lang="uk-UA" dirty="0" err="1"/>
              <a:t>електрочипів</a:t>
            </a:r>
            <a:r>
              <a:rPr lang="uk-UA" dirty="0"/>
              <a:t> (досі), напівпровідників (2017-2018)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FF9C-CA3A-425B-A9D9-EF2DD4B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Керівництво</a:t>
            </a:r>
            <a:endParaRPr lang="en-US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2990473C-5B23-49BA-A108-56236045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774" y="5802688"/>
            <a:ext cx="1914525" cy="50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/>
              <a:t>Корпорація</a:t>
            </a:r>
            <a:endParaRPr lang="en-US" dirty="0"/>
          </a:p>
        </p:txBody>
      </p:sp>
      <p:pic>
        <p:nvPicPr>
          <p:cNvPr id="4098" name="Picture 2" descr="Amid uncertainties, Samsung leaves key CEOs unchanged">
            <a:extLst>
              <a:ext uri="{FF2B5EF4-FFF2-40B4-BE49-F238E27FC236}">
                <a16:creationId xmlns:a16="http://schemas.microsoft.com/office/drawing/2014/main" id="{66B232AC-F1A5-4D90-AE40-37E7415C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5625"/>
            <a:ext cx="8077200" cy="38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Місце для вмісту 4">
            <a:extLst>
              <a:ext uri="{FF2B5EF4-FFF2-40B4-BE49-F238E27FC236}">
                <a16:creationId xmlns:a16="http://schemas.microsoft.com/office/drawing/2014/main" id="{0E644E2C-143A-4AE3-A3A0-6D4C2E17F8D8}"/>
              </a:ext>
            </a:extLst>
          </p:cNvPr>
          <p:cNvSpPr txBox="1">
            <a:spLocks/>
          </p:cNvSpPr>
          <p:nvPr/>
        </p:nvSpPr>
        <p:spPr>
          <a:xfrm>
            <a:off x="5138737" y="5802688"/>
            <a:ext cx="1914525" cy="50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/>
              <a:t>Споживча техніка</a:t>
            </a:r>
            <a:endParaRPr lang="en-US" dirty="0"/>
          </a:p>
        </p:txBody>
      </p:sp>
      <p:sp>
        <p:nvSpPr>
          <p:cNvPr id="8" name="Місце для вмісту 4">
            <a:extLst>
              <a:ext uri="{FF2B5EF4-FFF2-40B4-BE49-F238E27FC236}">
                <a16:creationId xmlns:a16="http://schemas.microsoft.com/office/drawing/2014/main" id="{5E7B4E9C-C31D-4B26-8C83-950AACBCDCCC}"/>
              </a:ext>
            </a:extLst>
          </p:cNvPr>
          <p:cNvSpPr txBox="1">
            <a:spLocks/>
          </p:cNvSpPr>
          <p:nvPr/>
        </p:nvSpPr>
        <p:spPr>
          <a:xfrm>
            <a:off x="7886702" y="5807901"/>
            <a:ext cx="1914525" cy="509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dirty="0"/>
              <a:t>ІТ і Мобільний зв’язок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FF9C-CA3A-425B-A9D9-EF2DD4B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Історія бренду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04C678-6B41-4222-84F0-13D2923A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7E360F-65C8-4FF1-A1DA-4550E9C0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9040" r="50288" b="3790"/>
          <a:stretch/>
        </p:blipFill>
        <p:spPr bwMode="auto">
          <a:xfrm>
            <a:off x="533401" y="1482571"/>
            <a:ext cx="11025326" cy="511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7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DFF9C-CA3A-425B-A9D9-EF2DD4BA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Історія бренду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04C678-6B41-4222-84F0-13D2923A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7E360F-65C8-4FF1-A1DA-4550E9C0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2" t="5175" r="-213" b="5860"/>
          <a:stretch/>
        </p:blipFill>
        <p:spPr bwMode="auto">
          <a:xfrm>
            <a:off x="533400" y="1361406"/>
            <a:ext cx="11277599" cy="52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8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CE3C-6135-4A2B-9CBD-4D902D91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uk-UA" dirty="0" err="1"/>
              <a:t>кандал</a:t>
            </a:r>
            <a:r>
              <a:rPr lang="uk-UA" dirty="0"/>
              <a:t> з Лі Джей-</a:t>
            </a:r>
            <a:r>
              <a:rPr lang="uk-UA" dirty="0" err="1"/>
              <a:t>Йоном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4C9031-38F8-480E-A38D-03C2CF0C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50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Лі Джей-</a:t>
            </a:r>
            <a:r>
              <a:rPr lang="uk-UA" dirty="0" err="1"/>
              <a:t>Йон</a:t>
            </a:r>
            <a:r>
              <a:rPr lang="uk-UA" dirty="0"/>
              <a:t> є нащадком власника </a:t>
            </a:r>
            <a:r>
              <a:rPr lang="en-US" dirty="0"/>
              <a:t>Samsung Group </a:t>
            </a:r>
            <a:r>
              <a:rPr lang="uk-UA" dirty="0"/>
              <a:t>і є віце-президентом компанії.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З 201</a:t>
            </a:r>
            <a:r>
              <a:rPr lang="en-US" dirty="0"/>
              <a:t>7</a:t>
            </a:r>
            <a:r>
              <a:rPr lang="uk-UA" dirty="0"/>
              <a:t> його судять за:</a:t>
            </a:r>
          </a:p>
          <a:p>
            <a:pPr marL="0" indent="0">
              <a:buNone/>
            </a:pPr>
            <a:r>
              <a:rPr lang="uk-UA" i="1" dirty="0"/>
              <a:t>Хабарництво, наркотики, маніпулювання біржами, нечесний </a:t>
            </a:r>
            <a:r>
              <a:rPr lang="uk-UA" i="1" dirty="0" err="1"/>
              <a:t>трейдинг</a:t>
            </a:r>
            <a:r>
              <a:rPr lang="uk-UA" i="1" dirty="0"/>
              <a:t>, неправдиву фінансову звітність, вплив на політиків</a:t>
            </a:r>
            <a:endParaRPr lang="en-US" i="1" dirty="0"/>
          </a:p>
        </p:txBody>
      </p:sp>
      <p:pic>
        <p:nvPicPr>
          <p:cNvPr id="12290" name="Picture 2" descr="In A Familiar-Sounding Story, Samsung Heir Lee Jae-Yong Was Sent To Prison  For Bribing The Former President Of South Korea">
            <a:extLst>
              <a:ext uri="{FF2B5EF4-FFF2-40B4-BE49-F238E27FC236}">
                <a16:creationId xmlns:a16="http://schemas.microsoft.com/office/drawing/2014/main" id="{F1BE881A-82F3-4205-B10E-22279BCE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6" y="1825625"/>
            <a:ext cx="6646334" cy="44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7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FCE3C-6135-4A2B-9CBD-4D902D910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uk-UA" dirty="0" err="1"/>
              <a:t>кандал</a:t>
            </a:r>
            <a:r>
              <a:rPr lang="uk-UA" dirty="0"/>
              <a:t> з Лі Сан-Хун</a:t>
            </a:r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4C9031-38F8-480E-A38D-03C2CF0C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450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Лі Джей-</a:t>
            </a:r>
            <a:r>
              <a:rPr lang="uk-UA" dirty="0" err="1"/>
              <a:t>Йон</a:t>
            </a:r>
            <a:r>
              <a:rPr lang="uk-UA" dirty="0"/>
              <a:t> є президентом </a:t>
            </a:r>
            <a:r>
              <a:rPr lang="en-US" dirty="0"/>
              <a:t>Samsung Group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ru-RU" dirty="0"/>
              <a:t>У</a:t>
            </a:r>
            <a:r>
              <a:rPr lang="uk-UA" dirty="0"/>
              <a:t> 201</a:t>
            </a:r>
            <a:r>
              <a:rPr lang="en-US" dirty="0"/>
              <a:t>8</a:t>
            </a:r>
            <a:r>
              <a:rPr lang="uk-UA" dirty="0"/>
              <a:t> його судили за неправомірне придушення профспілок і їх діяльності.</a:t>
            </a:r>
            <a:endParaRPr lang="en-US" i="1" dirty="0"/>
          </a:p>
        </p:txBody>
      </p:sp>
      <p:pic>
        <p:nvPicPr>
          <p:cNvPr id="1028" name="Picture 4" descr="Председателя совета директоров Samsung отправили в тюрьму | gagadget.com">
            <a:extLst>
              <a:ext uri="{FF2B5EF4-FFF2-40B4-BE49-F238E27FC236}">
                <a16:creationId xmlns:a16="http://schemas.microsoft.com/office/drawing/2014/main" id="{806F80C4-9856-41F6-BFE6-3572960FE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9" y="1825625"/>
            <a:ext cx="6895401" cy="38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98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C8765E17D8F6F47BD939A469EEF77F2" ma:contentTypeVersion="11" ma:contentTypeDescription="Створення нового документа." ma:contentTypeScope="" ma:versionID="85608cfe60b87226958928dcedd89617">
  <xsd:schema xmlns:xsd="http://www.w3.org/2001/XMLSchema" xmlns:xs="http://www.w3.org/2001/XMLSchema" xmlns:p="http://schemas.microsoft.com/office/2006/metadata/properties" xmlns:ns2="16e1d87d-2a8c-480d-8bf4-a8051d5e4132" xmlns:ns3="22d75ae7-9901-46c3-9ad2-b9cd825bc4a6" targetNamespace="http://schemas.microsoft.com/office/2006/metadata/properties" ma:root="true" ma:fieldsID="7c43dc9f4a578f2604c0114de3286c8d" ns2:_="" ns3:_="">
    <xsd:import namespace="16e1d87d-2a8c-480d-8bf4-a8051d5e4132"/>
    <xsd:import namespace="22d75ae7-9901-46c3-9ad2-b9cd825bc4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1d87d-2a8c-480d-8bf4-a8051d5e4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75ae7-9901-46c3-9ad2-b9cd825bc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CBCF2-2485-45EB-9103-2337AADD604E}"/>
</file>

<file path=customXml/itemProps2.xml><?xml version="1.0" encoding="utf-8"?>
<ds:datastoreItem xmlns:ds="http://schemas.openxmlformats.org/officeDocument/2006/customXml" ds:itemID="{F0054209-125A-4A59-A09A-40C5FDEE1914}"/>
</file>

<file path=customXml/itemProps3.xml><?xml version="1.0" encoding="utf-8"?>
<ds:datastoreItem xmlns:ds="http://schemas.openxmlformats.org/officeDocument/2006/customXml" ds:itemID="{C3E879AB-76DA-4DA5-AAE4-301E2F88C668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689</Words>
  <Application>Microsoft Office PowerPoint</Application>
  <PresentationFormat>Широкий екран</PresentationFormat>
  <Paragraphs>134</Paragraphs>
  <Slides>32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Презентація PowerPoint</vt:lpstr>
      <vt:lpstr>Хто такі Samsung?</vt:lpstr>
      <vt:lpstr>Суть діяльності</vt:lpstr>
      <vt:lpstr>Масштаби</vt:lpstr>
      <vt:lpstr>Керівництво</vt:lpstr>
      <vt:lpstr>Історія бренду</vt:lpstr>
      <vt:lpstr>Історія бренду</vt:lpstr>
      <vt:lpstr>Cкандал з Лі Джей-Йоном</vt:lpstr>
      <vt:lpstr>Cкандал з Лі Сан-Хун</vt:lpstr>
      <vt:lpstr>Презентація PowerPoint</vt:lpstr>
      <vt:lpstr>Продукти</vt:lpstr>
      <vt:lpstr>Дочірні послуги</vt:lpstr>
      <vt:lpstr>Місце Samsung на ринку</vt:lpstr>
      <vt:lpstr>Головні конкуренти</vt:lpstr>
      <vt:lpstr>Рейтинг інновацій</vt:lpstr>
      <vt:lpstr>Доля ринку телефонів</vt:lpstr>
      <vt:lpstr>Доля ринку телефонів (за поставками)</vt:lpstr>
      <vt:lpstr>Головні конкуренти серед Android (Світ)</vt:lpstr>
      <vt:lpstr>Головні конкуренти серед Android (США)</vt:lpstr>
      <vt:lpstr>Конкуренти серед інших товарів</vt:lpstr>
      <vt:lpstr>Конкуренти серед інших товарів</vt:lpstr>
      <vt:lpstr>Чим Samsung цікаві?</vt:lpstr>
      <vt:lpstr>Рекомендації на майбутнє</vt:lpstr>
      <vt:lpstr>Зони ризику</vt:lpstr>
      <vt:lpstr>Ризик: Негативний фідбек клієнтів</vt:lpstr>
      <vt:lpstr>Ризик: Зменшення інноваційності</vt:lpstr>
      <vt:lpstr>Ризик: Занепад головних напрямків виробництва</vt:lpstr>
      <vt:lpstr>Ризик: Перевірки якості</vt:lpstr>
      <vt:lpstr>Ризик: Юридичні скандали</vt:lpstr>
      <vt:lpstr>Ризик: Повільний запуск 5G</vt:lpstr>
      <vt:lpstr>Матриця ризиків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Кухарська Єлизавета Михайлівна</dc:creator>
  <cp:lastModifiedBy>Кухарська Єлизавета Михайлівна</cp:lastModifiedBy>
  <cp:revision>3</cp:revision>
  <dcterms:created xsi:type="dcterms:W3CDTF">2021-10-26T19:43:20Z</dcterms:created>
  <dcterms:modified xsi:type="dcterms:W3CDTF">2021-10-27T07:36:17Z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0x010100AC8765E17D8F6F47BD939A469EEF77F2</vt:lpwstr>
  </property>
</Properties>
</file>