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58" r:id="rId5"/>
    <p:sldId id="257"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9F672A-7E24-49B4-8A5A-87FBCC120838}"/>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E35CDC62-82A8-4D42-8B86-A4175E5702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6CD0B755-482B-4438-8220-30BB89E14617}"/>
              </a:ext>
            </a:extLst>
          </p:cNvPr>
          <p:cNvSpPr>
            <a:spLocks noGrp="1"/>
          </p:cNvSpPr>
          <p:nvPr>
            <p:ph type="dt" sz="half" idx="10"/>
          </p:nvPr>
        </p:nvSpPr>
        <p:spPr/>
        <p:txBody>
          <a:bodyPr/>
          <a:lstStyle/>
          <a:p>
            <a:fld id="{6A3C4F5E-50F4-4091-B6A9-EC94CA42F196}" type="datetimeFigureOut">
              <a:rPr lang="uk-UA" smtClean="0"/>
              <a:t>18.11.2021</a:t>
            </a:fld>
            <a:endParaRPr lang="uk-UA"/>
          </a:p>
        </p:txBody>
      </p:sp>
      <p:sp>
        <p:nvSpPr>
          <p:cNvPr id="5" name="Місце для нижнього колонтитула 4">
            <a:extLst>
              <a:ext uri="{FF2B5EF4-FFF2-40B4-BE49-F238E27FC236}">
                <a16:creationId xmlns:a16="http://schemas.microsoft.com/office/drawing/2014/main" id="{0EB8E168-E612-4473-AD9B-36D97D72E4B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2721B467-6B51-43C9-8B9B-FA5D431CB4D8}"/>
              </a:ext>
            </a:extLst>
          </p:cNvPr>
          <p:cNvSpPr>
            <a:spLocks noGrp="1"/>
          </p:cNvSpPr>
          <p:nvPr>
            <p:ph type="sldNum" sz="quarter" idx="12"/>
          </p:nvPr>
        </p:nvSpPr>
        <p:spPr/>
        <p:txBody>
          <a:bodyPr/>
          <a:lstStyle/>
          <a:p>
            <a:fld id="{FB1B4380-65F2-4EF2-BB7D-BF9C0BBF5AE3}" type="slidenum">
              <a:rPr lang="uk-UA" smtClean="0"/>
              <a:t>‹№›</a:t>
            </a:fld>
            <a:endParaRPr lang="uk-UA"/>
          </a:p>
        </p:txBody>
      </p:sp>
    </p:spTree>
    <p:extLst>
      <p:ext uri="{BB962C8B-B14F-4D97-AF65-F5344CB8AC3E}">
        <p14:creationId xmlns:p14="http://schemas.microsoft.com/office/powerpoint/2010/main" val="1031847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C2ED4D-6DF8-47D4-98F2-B6A701219081}"/>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9AB00EBD-A39D-4ECB-84E4-2EB203889634}"/>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DF5E029A-D3F4-4B8B-93C4-044003215380}"/>
              </a:ext>
            </a:extLst>
          </p:cNvPr>
          <p:cNvSpPr>
            <a:spLocks noGrp="1"/>
          </p:cNvSpPr>
          <p:nvPr>
            <p:ph type="dt" sz="half" idx="10"/>
          </p:nvPr>
        </p:nvSpPr>
        <p:spPr/>
        <p:txBody>
          <a:bodyPr/>
          <a:lstStyle/>
          <a:p>
            <a:fld id="{6A3C4F5E-50F4-4091-B6A9-EC94CA42F196}" type="datetimeFigureOut">
              <a:rPr lang="uk-UA" smtClean="0"/>
              <a:t>18.11.2021</a:t>
            </a:fld>
            <a:endParaRPr lang="uk-UA"/>
          </a:p>
        </p:txBody>
      </p:sp>
      <p:sp>
        <p:nvSpPr>
          <p:cNvPr id="5" name="Місце для нижнього колонтитула 4">
            <a:extLst>
              <a:ext uri="{FF2B5EF4-FFF2-40B4-BE49-F238E27FC236}">
                <a16:creationId xmlns:a16="http://schemas.microsoft.com/office/drawing/2014/main" id="{506727E2-2FEE-48DE-B543-41CB086FF562}"/>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B6E0B31A-0CE0-4044-B150-42B0F98CBF7A}"/>
              </a:ext>
            </a:extLst>
          </p:cNvPr>
          <p:cNvSpPr>
            <a:spLocks noGrp="1"/>
          </p:cNvSpPr>
          <p:nvPr>
            <p:ph type="sldNum" sz="quarter" idx="12"/>
          </p:nvPr>
        </p:nvSpPr>
        <p:spPr/>
        <p:txBody>
          <a:bodyPr/>
          <a:lstStyle/>
          <a:p>
            <a:fld id="{FB1B4380-65F2-4EF2-BB7D-BF9C0BBF5AE3}" type="slidenum">
              <a:rPr lang="uk-UA" smtClean="0"/>
              <a:t>‹№›</a:t>
            </a:fld>
            <a:endParaRPr lang="uk-UA"/>
          </a:p>
        </p:txBody>
      </p:sp>
    </p:spTree>
    <p:extLst>
      <p:ext uri="{BB962C8B-B14F-4D97-AF65-F5344CB8AC3E}">
        <p14:creationId xmlns:p14="http://schemas.microsoft.com/office/powerpoint/2010/main" val="4040602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871D2503-F222-4DA0-9F3A-5B77AE46F318}"/>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90190AE8-3EEF-4CC5-BC9F-E78B97D80C2E}"/>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4C066AB2-B85C-4F37-ADF0-BB0ED04B8085}"/>
              </a:ext>
            </a:extLst>
          </p:cNvPr>
          <p:cNvSpPr>
            <a:spLocks noGrp="1"/>
          </p:cNvSpPr>
          <p:nvPr>
            <p:ph type="dt" sz="half" idx="10"/>
          </p:nvPr>
        </p:nvSpPr>
        <p:spPr/>
        <p:txBody>
          <a:bodyPr/>
          <a:lstStyle/>
          <a:p>
            <a:fld id="{6A3C4F5E-50F4-4091-B6A9-EC94CA42F196}" type="datetimeFigureOut">
              <a:rPr lang="uk-UA" smtClean="0"/>
              <a:t>18.11.2021</a:t>
            </a:fld>
            <a:endParaRPr lang="uk-UA"/>
          </a:p>
        </p:txBody>
      </p:sp>
      <p:sp>
        <p:nvSpPr>
          <p:cNvPr id="5" name="Місце для нижнього колонтитула 4">
            <a:extLst>
              <a:ext uri="{FF2B5EF4-FFF2-40B4-BE49-F238E27FC236}">
                <a16:creationId xmlns:a16="http://schemas.microsoft.com/office/drawing/2014/main" id="{A6E36B5F-D6F3-401B-BEAE-F1F198BF9E8D}"/>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3D972FF6-9D2B-4566-BCC9-57B47345F622}"/>
              </a:ext>
            </a:extLst>
          </p:cNvPr>
          <p:cNvSpPr>
            <a:spLocks noGrp="1"/>
          </p:cNvSpPr>
          <p:nvPr>
            <p:ph type="sldNum" sz="quarter" idx="12"/>
          </p:nvPr>
        </p:nvSpPr>
        <p:spPr/>
        <p:txBody>
          <a:bodyPr/>
          <a:lstStyle/>
          <a:p>
            <a:fld id="{FB1B4380-65F2-4EF2-BB7D-BF9C0BBF5AE3}" type="slidenum">
              <a:rPr lang="uk-UA" smtClean="0"/>
              <a:t>‹№›</a:t>
            </a:fld>
            <a:endParaRPr lang="uk-UA"/>
          </a:p>
        </p:txBody>
      </p:sp>
    </p:spTree>
    <p:extLst>
      <p:ext uri="{BB962C8B-B14F-4D97-AF65-F5344CB8AC3E}">
        <p14:creationId xmlns:p14="http://schemas.microsoft.com/office/powerpoint/2010/main" val="2868618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40DF82-23EE-4237-BD09-394DAF476266}"/>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F54D9299-0973-4564-9F2A-9D3316A31141}"/>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005ECE7B-24FD-4381-A066-12B00CF113D7}"/>
              </a:ext>
            </a:extLst>
          </p:cNvPr>
          <p:cNvSpPr>
            <a:spLocks noGrp="1"/>
          </p:cNvSpPr>
          <p:nvPr>
            <p:ph type="dt" sz="half" idx="10"/>
          </p:nvPr>
        </p:nvSpPr>
        <p:spPr/>
        <p:txBody>
          <a:bodyPr/>
          <a:lstStyle/>
          <a:p>
            <a:fld id="{6A3C4F5E-50F4-4091-B6A9-EC94CA42F196}" type="datetimeFigureOut">
              <a:rPr lang="uk-UA" smtClean="0"/>
              <a:t>18.11.2021</a:t>
            </a:fld>
            <a:endParaRPr lang="uk-UA"/>
          </a:p>
        </p:txBody>
      </p:sp>
      <p:sp>
        <p:nvSpPr>
          <p:cNvPr id="5" name="Місце для нижнього колонтитула 4">
            <a:extLst>
              <a:ext uri="{FF2B5EF4-FFF2-40B4-BE49-F238E27FC236}">
                <a16:creationId xmlns:a16="http://schemas.microsoft.com/office/drawing/2014/main" id="{FEB5245E-FD79-463B-9AED-25DFE7CF8F38}"/>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D0202FB6-3E61-4C70-BB44-8B2E1EC260B1}"/>
              </a:ext>
            </a:extLst>
          </p:cNvPr>
          <p:cNvSpPr>
            <a:spLocks noGrp="1"/>
          </p:cNvSpPr>
          <p:nvPr>
            <p:ph type="sldNum" sz="quarter" idx="12"/>
          </p:nvPr>
        </p:nvSpPr>
        <p:spPr/>
        <p:txBody>
          <a:bodyPr/>
          <a:lstStyle/>
          <a:p>
            <a:fld id="{FB1B4380-65F2-4EF2-BB7D-BF9C0BBF5AE3}" type="slidenum">
              <a:rPr lang="uk-UA" smtClean="0"/>
              <a:t>‹№›</a:t>
            </a:fld>
            <a:endParaRPr lang="uk-UA"/>
          </a:p>
        </p:txBody>
      </p:sp>
    </p:spTree>
    <p:extLst>
      <p:ext uri="{BB962C8B-B14F-4D97-AF65-F5344CB8AC3E}">
        <p14:creationId xmlns:p14="http://schemas.microsoft.com/office/powerpoint/2010/main" val="4244381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BC2659-4A89-42A5-8C2F-71BD7138EBF6}"/>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B1C96787-7EDA-48AE-85E2-7309D86A65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E7FE4B77-40D7-4E52-9445-0B538EC22591}"/>
              </a:ext>
            </a:extLst>
          </p:cNvPr>
          <p:cNvSpPr>
            <a:spLocks noGrp="1"/>
          </p:cNvSpPr>
          <p:nvPr>
            <p:ph type="dt" sz="half" idx="10"/>
          </p:nvPr>
        </p:nvSpPr>
        <p:spPr/>
        <p:txBody>
          <a:bodyPr/>
          <a:lstStyle/>
          <a:p>
            <a:fld id="{6A3C4F5E-50F4-4091-B6A9-EC94CA42F196}" type="datetimeFigureOut">
              <a:rPr lang="uk-UA" smtClean="0"/>
              <a:t>18.11.2021</a:t>
            </a:fld>
            <a:endParaRPr lang="uk-UA"/>
          </a:p>
        </p:txBody>
      </p:sp>
      <p:sp>
        <p:nvSpPr>
          <p:cNvPr id="5" name="Місце для нижнього колонтитула 4">
            <a:extLst>
              <a:ext uri="{FF2B5EF4-FFF2-40B4-BE49-F238E27FC236}">
                <a16:creationId xmlns:a16="http://schemas.microsoft.com/office/drawing/2014/main" id="{5432ADE0-F84C-43A2-80EA-3C46157C4DF5}"/>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9A6FDA73-F99C-4FA9-8FEC-DCE251BA6D38}"/>
              </a:ext>
            </a:extLst>
          </p:cNvPr>
          <p:cNvSpPr>
            <a:spLocks noGrp="1"/>
          </p:cNvSpPr>
          <p:nvPr>
            <p:ph type="sldNum" sz="quarter" idx="12"/>
          </p:nvPr>
        </p:nvSpPr>
        <p:spPr/>
        <p:txBody>
          <a:bodyPr/>
          <a:lstStyle/>
          <a:p>
            <a:fld id="{FB1B4380-65F2-4EF2-BB7D-BF9C0BBF5AE3}" type="slidenum">
              <a:rPr lang="uk-UA" smtClean="0"/>
              <a:t>‹№›</a:t>
            </a:fld>
            <a:endParaRPr lang="uk-UA"/>
          </a:p>
        </p:txBody>
      </p:sp>
    </p:spTree>
    <p:extLst>
      <p:ext uri="{BB962C8B-B14F-4D97-AF65-F5344CB8AC3E}">
        <p14:creationId xmlns:p14="http://schemas.microsoft.com/office/powerpoint/2010/main" val="51541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B9E8A0-A59D-4C65-B656-52BCD1F3830B}"/>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873183C3-8CB0-47E3-A7A9-9F36562F63AD}"/>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E739524A-FDF8-4265-9D83-4FC60B72141E}"/>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2504319F-420F-43E2-9995-65E6D5B5A15C}"/>
              </a:ext>
            </a:extLst>
          </p:cNvPr>
          <p:cNvSpPr>
            <a:spLocks noGrp="1"/>
          </p:cNvSpPr>
          <p:nvPr>
            <p:ph type="dt" sz="half" idx="10"/>
          </p:nvPr>
        </p:nvSpPr>
        <p:spPr/>
        <p:txBody>
          <a:bodyPr/>
          <a:lstStyle/>
          <a:p>
            <a:fld id="{6A3C4F5E-50F4-4091-B6A9-EC94CA42F196}" type="datetimeFigureOut">
              <a:rPr lang="uk-UA" smtClean="0"/>
              <a:t>18.11.2021</a:t>
            </a:fld>
            <a:endParaRPr lang="uk-UA"/>
          </a:p>
        </p:txBody>
      </p:sp>
      <p:sp>
        <p:nvSpPr>
          <p:cNvPr id="6" name="Місце для нижнього колонтитула 5">
            <a:extLst>
              <a:ext uri="{FF2B5EF4-FFF2-40B4-BE49-F238E27FC236}">
                <a16:creationId xmlns:a16="http://schemas.microsoft.com/office/drawing/2014/main" id="{A0D46E6B-A7DD-4569-B883-50091F7B06C1}"/>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A77757F5-0212-405D-B848-5863B8ADF1B4}"/>
              </a:ext>
            </a:extLst>
          </p:cNvPr>
          <p:cNvSpPr>
            <a:spLocks noGrp="1"/>
          </p:cNvSpPr>
          <p:nvPr>
            <p:ph type="sldNum" sz="quarter" idx="12"/>
          </p:nvPr>
        </p:nvSpPr>
        <p:spPr/>
        <p:txBody>
          <a:bodyPr/>
          <a:lstStyle/>
          <a:p>
            <a:fld id="{FB1B4380-65F2-4EF2-BB7D-BF9C0BBF5AE3}" type="slidenum">
              <a:rPr lang="uk-UA" smtClean="0"/>
              <a:t>‹№›</a:t>
            </a:fld>
            <a:endParaRPr lang="uk-UA"/>
          </a:p>
        </p:txBody>
      </p:sp>
    </p:spTree>
    <p:extLst>
      <p:ext uri="{BB962C8B-B14F-4D97-AF65-F5344CB8AC3E}">
        <p14:creationId xmlns:p14="http://schemas.microsoft.com/office/powerpoint/2010/main" val="3114417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AD0C90-D79F-4EC6-B2C2-D359610A9347}"/>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70EBBF8D-D3D2-4C17-AE3E-F53601AD05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A39622D9-351E-43EA-A567-2C91A9F21E5E}"/>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0D57B24F-619B-45BE-9D50-A74C841550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DEEC08F9-CC33-4C83-9A32-AB9B28C4D049}"/>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80546D05-5134-47D2-B70D-06215807B7F3}"/>
              </a:ext>
            </a:extLst>
          </p:cNvPr>
          <p:cNvSpPr>
            <a:spLocks noGrp="1"/>
          </p:cNvSpPr>
          <p:nvPr>
            <p:ph type="dt" sz="half" idx="10"/>
          </p:nvPr>
        </p:nvSpPr>
        <p:spPr/>
        <p:txBody>
          <a:bodyPr/>
          <a:lstStyle/>
          <a:p>
            <a:fld id="{6A3C4F5E-50F4-4091-B6A9-EC94CA42F196}" type="datetimeFigureOut">
              <a:rPr lang="uk-UA" smtClean="0"/>
              <a:t>18.11.2021</a:t>
            </a:fld>
            <a:endParaRPr lang="uk-UA"/>
          </a:p>
        </p:txBody>
      </p:sp>
      <p:sp>
        <p:nvSpPr>
          <p:cNvPr id="8" name="Місце для нижнього колонтитула 7">
            <a:extLst>
              <a:ext uri="{FF2B5EF4-FFF2-40B4-BE49-F238E27FC236}">
                <a16:creationId xmlns:a16="http://schemas.microsoft.com/office/drawing/2014/main" id="{3C9985BE-D167-48A9-9ABC-E27343A8742D}"/>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C6434B99-2213-4124-9283-F0ECCCA0F5B6}"/>
              </a:ext>
            </a:extLst>
          </p:cNvPr>
          <p:cNvSpPr>
            <a:spLocks noGrp="1"/>
          </p:cNvSpPr>
          <p:nvPr>
            <p:ph type="sldNum" sz="quarter" idx="12"/>
          </p:nvPr>
        </p:nvSpPr>
        <p:spPr/>
        <p:txBody>
          <a:bodyPr/>
          <a:lstStyle/>
          <a:p>
            <a:fld id="{FB1B4380-65F2-4EF2-BB7D-BF9C0BBF5AE3}" type="slidenum">
              <a:rPr lang="uk-UA" smtClean="0"/>
              <a:t>‹№›</a:t>
            </a:fld>
            <a:endParaRPr lang="uk-UA"/>
          </a:p>
        </p:txBody>
      </p:sp>
    </p:spTree>
    <p:extLst>
      <p:ext uri="{BB962C8B-B14F-4D97-AF65-F5344CB8AC3E}">
        <p14:creationId xmlns:p14="http://schemas.microsoft.com/office/powerpoint/2010/main" val="363966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E21F2C-9BD4-4744-8906-C80AF6F71625}"/>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4BE0FF73-56D3-43F1-A5C5-FF4FA215BBE7}"/>
              </a:ext>
            </a:extLst>
          </p:cNvPr>
          <p:cNvSpPr>
            <a:spLocks noGrp="1"/>
          </p:cNvSpPr>
          <p:nvPr>
            <p:ph type="dt" sz="half" idx="10"/>
          </p:nvPr>
        </p:nvSpPr>
        <p:spPr/>
        <p:txBody>
          <a:bodyPr/>
          <a:lstStyle/>
          <a:p>
            <a:fld id="{6A3C4F5E-50F4-4091-B6A9-EC94CA42F196}" type="datetimeFigureOut">
              <a:rPr lang="uk-UA" smtClean="0"/>
              <a:t>18.11.2021</a:t>
            </a:fld>
            <a:endParaRPr lang="uk-UA"/>
          </a:p>
        </p:txBody>
      </p:sp>
      <p:sp>
        <p:nvSpPr>
          <p:cNvPr id="4" name="Місце для нижнього колонтитула 3">
            <a:extLst>
              <a:ext uri="{FF2B5EF4-FFF2-40B4-BE49-F238E27FC236}">
                <a16:creationId xmlns:a16="http://schemas.microsoft.com/office/drawing/2014/main" id="{E2FB5057-B76F-4953-8B67-7D48C515CDE1}"/>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3C4751D1-D3E9-4B15-B43F-86554394B30C}"/>
              </a:ext>
            </a:extLst>
          </p:cNvPr>
          <p:cNvSpPr>
            <a:spLocks noGrp="1"/>
          </p:cNvSpPr>
          <p:nvPr>
            <p:ph type="sldNum" sz="quarter" idx="12"/>
          </p:nvPr>
        </p:nvSpPr>
        <p:spPr/>
        <p:txBody>
          <a:bodyPr/>
          <a:lstStyle/>
          <a:p>
            <a:fld id="{FB1B4380-65F2-4EF2-BB7D-BF9C0BBF5AE3}" type="slidenum">
              <a:rPr lang="uk-UA" smtClean="0"/>
              <a:t>‹№›</a:t>
            </a:fld>
            <a:endParaRPr lang="uk-UA"/>
          </a:p>
        </p:txBody>
      </p:sp>
    </p:spTree>
    <p:extLst>
      <p:ext uri="{BB962C8B-B14F-4D97-AF65-F5344CB8AC3E}">
        <p14:creationId xmlns:p14="http://schemas.microsoft.com/office/powerpoint/2010/main" val="2494267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3E420FED-CDB3-4DCB-85BC-1A3862473DCA}"/>
              </a:ext>
            </a:extLst>
          </p:cNvPr>
          <p:cNvSpPr>
            <a:spLocks noGrp="1"/>
          </p:cNvSpPr>
          <p:nvPr>
            <p:ph type="dt" sz="half" idx="10"/>
          </p:nvPr>
        </p:nvSpPr>
        <p:spPr/>
        <p:txBody>
          <a:bodyPr/>
          <a:lstStyle/>
          <a:p>
            <a:fld id="{6A3C4F5E-50F4-4091-B6A9-EC94CA42F196}" type="datetimeFigureOut">
              <a:rPr lang="uk-UA" smtClean="0"/>
              <a:t>18.11.2021</a:t>
            </a:fld>
            <a:endParaRPr lang="uk-UA"/>
          </a:p>
        </p:txBody>
      </p:sp>
      <p:sp>
        <p:nvSpPr>
          <p:cNvPr id="3" name="Місце для нижнього колонтитула 2">
            <a:extLst>
              <a:ext uri="{FF2B5EF4-FFF2-40B4-BE49-F238E27FC236}">
                <a16:creationId xmlns:a16="http://schemas.microsoft.com/office/drawing/2014/main" id="{325FCF8A-5221-456F-915D-22FF00E7A388}"/>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9AC2FA2F-5D61-46FD-9929-68CDF896DBB1}"/>
              </a:ext>
            </a:extLst>
          </p:cNvPr>
          <p:cNvSpPr>
            <a:spLocks noGrp="1"/>
          </p:cNvSpPr>
          <p:nvPr>
            <p:ph type="sldNum" sz="quarter" idx="12"/>
          </p:nvPr>
        </p:nvSpPr>
        <p:spPr/>
        <p:txBody>
          <a:bodyPr/>
          <a:lstStyle/>
          <a:p>
            <a:fld id="{FB1B4380-65F2-4EF2-BB7D-BF9C0BBF5AE3}" type="slidenum">
              <a:rPr lang="uk-UA" smtClean="0"/>
              <a:t>‹№›</a:t>
            </a:fld>
            <a:endParaRPr lang="uk-UA"/>
          </a:p>
        </p:txBody>
      </p:sp>
    </p:spTree>
    <p:extLst>
      <p:ext uri="{BB962C8B-B14F-4D97-AF65-F5344CB8AC3E}">
        <p14:creationId xmlns:p14="http://schemas.microsoft.com/office/powerpoint/2010/main" val="58407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555851-E400-4B8F-A3F1-1EBC4BBC102C}"/>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D581D31D-CB34-489B-8516-0F120FB440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BC216EA3-5F40-4751-8E1F-CFF38A9E8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E6193A89-E0C9-4C7D-A310-EFF4165D458E}"/>
              </a:ext>
            </a:extLst>
          </p:cNvPr>
          <p:cNvSpPr>
            <a:spLocks noGrp="1"/>
          </p:cNvSpPr>
          <p:nvPr>
            <p:ph type="dt" sz="half" idx="10"/>
          </p:nvPr>
        </p:nvSpPr>
        <p:spPr/>
        <p:txBody>
          <a:bodyPr/>
          <a:lstStyle/>
          <a:p>
            <a:fld id="{6A3C4F5E-50F4-4091-B6A9-EC94CA42F196}" type="datetimeFigureOut">
              <a:rPr lang="uk-UA" smtClean="0"/>
              <a:t>18.11.2021</a:t>
            </a:fld>
            <a:endParaRPr lang="uk-UA"/>
          </a:p>
        </p:txBody>
      </p:sp>
      <p:sp>
        <p:nvSpPr>
          <p:cNvPr id="6" name="Місце для нижнього колонтитула 5">
            <a:extLst>
              <a:ext uri="{FF2B5EF4-FFF2-40B4-BE49-F238E27FC236}">
                <a16:creationId xmlns:a16="http://schemas.microsoft.com/office/drawing/2014/main" id="{A0BA6786-DF75-42EB-B900-2B4B2D9040C7}"/>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D167A917-2F5C-4FE1-9831-AC7EECDDE844}"/>
              </a:ext>
            </a:extLst>
          </p:cNvPr>
          <p:cNvSpPr>
            <a:spLocks noGrp="1"/>
          </p:cNvSpPr>
          <p:nvPr>
            <p:ph type="sldNum" sz="quarter" idx="12"/>
          </p:nvPr>
        </p:nvSpPr>
        <p:spPr/>
        <p:txBody>
          <a:bodyPr/>
          <a:lstStyle/>
          <a:p>
            <a:fld id="{FB1B4380-65F2-4EF2-BB7D-BF9C0BBF5AE3}" type="slidenum">
              <a:rPr lang="uk-UA" smtClean="0"/>
              <a:t>‹№›</a:t>
            </a:fld>
            <a:endParaRPr lang="uk-UA"/>
          </a:p>
        </p:txBody>
      </p:sp>
    </p:spTree>
    <p:extLst>
      <p:ext uri="{BB962C8B-B14F-4D97-AF65-F5344CB8AC3E}">
        <p14:creationId xmlns:p14="http://schemas.microsoft.com/office/powerpoint/2010/main" val="2199996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E5876F-ADBE-409A-9BBA-DB03D99D856D}"/>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01F6955C-4AE1-4A1E-941B-F08FEF5E9D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F8BCC31A-8695-4090-B76B-139F96D1F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DEF64920-C419-4175-9FFE-B66FB3B03DBE}"/>
              </a:ext>
            </a:extLst>
          </p:cNvPr>
          <p:cNvSpPr>
            <a:spLocks noGrp="1"/>
          </p:cNvSpPr>
          <p:nvPr>
            <p:ph type="dt" sz="half" idx="10"/>
          </p:nvPr>
        </p:nvSpPr>
        <p:spPr/>
        <p:txBody>
          <a:bodyPr/>
          <a:lstStyle/>
          <a:p>
            <a:fld id="{6A3C4F5E-50F4-4091-B6A9-EC94CA42F196}" type="datetimeFigureOut">
              <a:rPr lang="uk-UA" smtClean="0"/>
              <a:t>18.11.2021</a:t>
            </a:fld>
            <a:endParaRPr lang="uk-UA"/>
          </a:p>
        </p:txBody>
      </p:sp>
      <p:sp>
        <p:nvSpPr>
          <p:cNvPr id="6" name="Місце для нижнього колонтитула 5">
            <a:extLst>
              <a:ext uri="{FF2B5EF4-FFF2-40B4-BE49-F238E27FC236}">
                <a16:creationId xmlns:a16="http://schemas.microsoft.com/office/drawing/2014/main" id="{34CAB267-F516-44FC-B65A-EC00A47773DA}"/>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DE42F3DF-1B8D-4F5D-B2D5-5FCB212486C9}"/>
              </a:ext>
            </a:extLst>
          </p:cNvPr>
          <p:cNvSpPr>
            <a:spLocks noGrp="1"/>
          </p:cNvSpPr>
          <p:nvPr>
            <p:ph type="sldNum" sz="quarter" idx="12"/>
          </p:nvPr>
        </p:nvSpPr>
        <p:spPr/>
        <p:txBody>
          <a:bodyPr/>
          <a:lstStyle/>
          <a:p>
            <a:fld id="{FB1B4380-65F2-4EF2-BB7D-BF9C0BBF5AE3}" type="slidenum">
              <a:rPr lang="uk-UA" smtClean="0"/>
              <a:t>‹№›</a:t>
            </a:fld>
            <a:endParaRPr lang="uk-UA"/>
          </a:p>
        </p:txBody>
      </p:sp>
    </p:spTree>
    <p:extLst>
      <p:ext uri="{BB962C8B-B14F-4D97-AF65-F5344CB8AC3E}">
        <p14:creationId xmlns:p14="http://schemas.microsoft.com/office/powerpoint/2010/main" val="1936399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9A0966EC-3CF1-4EEC-893D-166D4E23B9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215231FD-3F95-4713-B55F-1E58279E60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31FE54C5-514B-413F-B589-DB27815665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C4F5E-50F4-4091-B6A9-EC94CA42F196}" type="datetimeFigureOut">
              <a:rPr lang="uk-UA" smtClean="0"/>
              <a:t>18.11.2021</a:t>
            </a:fld>
            <a:endParaRPr lang="uk-UA"/>
          </a:p>
        </p:txBody>
      </p:sp>
      <p:sp>
        <p:nvSpPr>
          <p:cNvPr id="5" name="Місце для нижнього колонтитула 4">
            <a:extLst>
              <a:ext uri="{FF2B5EF4-FFF2-40B4-BE49-F238E27FC236}">
                <a16:creationId xmlns:a16="http://schemas.microsoft.com/office/drawing/2014/main" id="{465B677A-B149-4850-BED6-AC859DA070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591A40AE-F1BB-414F-A63A-07AD924177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B4380-65F2-4EF2-BB7D-BF9C0BBF5AE3}" type="slidenum">
              <a:rPr lang="uk-UA" smtClean="0"/>
              <a:t>‹№›</a:t>
            </a:fld>
            <a:endParaRPr lang="uk-UA"/>
          </a:p>
        </p:txBody>
      </p:sp>
    </p:spTree>
    <p:extLst>
      <p:ext uri="{BB962C8B-B14F-4D97-AF65-F5344CB8AC3E}">
        <p14:creationId xmlns:p14="http://schemas.microsoft.com/office/powerpoint/2010/main" val="2022923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prep.org/" TargetMode="External"/><Relationship Id="rId1" Type="http://schemas.openxmlformats.org/officeDocument/2006/relationships/slideLayout" Target="../slideLayouts/slideLayout2.xml"/><Relationship Id="rId4" Type="http://schemas.openxmlformats.org/officeDocument/2006/relationships/hyperlink" Target="https://www.dfat.gov.au/geo/pacific/engagement/supporting-sustainable-oceans-and-livelihood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hare.usaid.gov/views/QUADCountryCOVID-19ResponseDashboard/Indo-PacificRegionOverview?%3AshowAppBanner=false&amp;%3Adisplay_count=n&amp;%3AshowVizHome=n&amp;%3Aorigin=viz_share_link&amp;%3AisGuestRedirectFromVizportal=y&amp;%3Aembed=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forumsec.org/" TargetMode="External"/><Relationship Id="rId1" Type="http://schemas.openxmlformats.org/officeDocument/2006/relationships/slideLayout" Target="../slideLayouts/slideLayout2.xml"/><Relationship Id="rId5" Type="http://schemas.openxmlformats.org/officeDocument/2006/relationships/hyperlink" Target="https://www.dfat.gov.au/geo/pacific/development-assistance/effective-governance-pacific-regional" TargetMode="External"/><Relationship Id="rId4" Type="http://schemas.openxmlformats.org/officeDocument/2006/relationships/hyperlink" Target="https://www.dfat.gov.au/international-relations/regional-architecture/pacific-islands/Pages/pacific-islands-forum-foreign-ministers-meeti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dfat.gov.au/geo/pacific/development-assistance/effective-governance-pacific-regional" TargetMode="External"/><Relationship Id="rId2" Type="http://schemas.openxmlformats.org/officeDocument/2006/relationships/hyperlink" Target="http://www.spc.int/"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ffa.int/about" TargetMode="External"/><Relationship Id="rId1" Type="http://schemas.openxmlformats.org/officeDocument/2006/relationships/slideLayout" Target="../slideLayouts/slideLayout2.xml"/><Relationship Id="rId4" Type="http://schemas.openxmlformats.org/officeDocument/2006/relationships/hyperlink" Target="https://www.dfat.gov.au/geo/pacific/development-assistance/fisheries-assistance-pacific-region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C9976E37-8F62-43ED-BBAF-F8A6D43DC9B2}"/>
              </a:ext>
            </a:extLst>
          </p:cNvPr>
          <p:cNvSpPr>
            <a:spLocks noGrp="1"/>
          </p:cNvSpPr>
          <p:nvPr>
            <p:ph type="ctrTitle"/>
          </p:nvPr>
        </p:nvSpPr>
        <p:spPr>
          <a:xfrm>
            <a:off x="9267909" y="2023110"/>
            <a:ext cx="2469624" cy="2846070"/>
          </a:xfrm>
        </p:spPr>
        <p:txBody>
          <a:bodyPr anchor="ctr">
            <a:normAutofit/>
          </a:bodyPr>
          <a:lstStyle/>
          <a:p>
            <a:pPr algn="l"/>
            <a:r>
              <a:rPr lang="uk-UA" sz="3400"/>
              <a:t>Інтеграційні процеси та об’єднання Австралії та Океанії</a:t>
            </a:r>
          </a:p>
        </p:txBody>
      </p:sp>
      <p:sp>
        <p:nvSpPr>
          <p:cNvPr id="3" name="Підзаголовок 2">
            <a:extLst>
              <a:ext uri="{FF2B5EF4-FFF2-40B4-BE49-F238E27FC236}">
                <a16:creationId xmlns:a16="http://schemas.microsoft.com/office/drawing/2014/main" id="{449B3641-D40B-4BAF-8E4C-756096E155E6}"/>
              </a:ext>
            </a:extLst>
          </p:cNvPr>
          <p:cNvSpPr>
            <a:spLocks noGrp="1"/>
          </p:cNvSpPr>
          <p:nvPr>
            <p:ph type="subTitle" idx="1"/>
          </p:nvPr>
        </p:nvSpPr>
        <p:spPr>
          <a:xfrm>
            <a:off x="9267908" y="5086350"/>
            <a:ext cx="2446465" cy="1178298"/>
          </a:xfrm>
        </p:spPr>
        <p:txBody>
          <a:bodyPr>
            <a:normAutofit/>
          </a:bodyPr>
          <a:lstStyle/>
          <a:p>
            <a:pPr algn="l"/>
            <a:endParaRPr lang="uk-UA" sz="500" dirty="0"/>
          </a:p>
        </p:txBody>
      </p:sp>
      <p:sp>
        <p:nvSpPr>
          <p:cNvPr id="11" name="Rectangle 1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descr="Зображення, що містить карта&#10;&#10;Автоматично згенерований опис">
            <a:extLst>
              <a:ext uri="{FF2B5EF4-FFF2-40B4-BE49-F238E27FC236}">
                <a16:creationId xmlns:a16="http://schemas.microsoft.com/office/drawing/2014/main" id="{5F08ACDA-5CBF-41F8-AB75-531ACD1D401D}"/>
              </a:ext>
            </a:extLst>
          </p:cNvPr>
          <p:cNvPicPr>
            <a:picLocks noChangeAspect="1"/>
          </p:cNvPicPr>
          <p:nvPr/>
        </p:nvPicPr>
        <p:blipFill>
          <a:blip r:embed="rId2"/>
          <a:stretch>
            <a:fillRect/>
          </a:stretch>
        </p:blipFill>
        <p:spPr>
          <a:xfrm>
            <a:off x="1040243" y="858525"/>
            <a:ext cx="6618293" cy="5211906"/>
          </a:xfrm>
          <a:prstGeom prst="rect">
            <a:avLst/>
          </a:prstGeom>
        </p:spPr>
      </p:pic>
      <p:sp>
        <p:nvSpPr>
          <p:cNvPr id="15" name="Rectangle 1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932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ACCD3812-3B12-4A4C-BD8E-415ACB02DE89}"/>
              </a:ext>
            </a:extLst>
          </p:cNvPr>
          <p:cNvSpPr>
            <a:spLocks noGrp="1"/>
          </p:cNvSpPr>
          <p:nvPr>
            <p:ph type="title"/>
          </p:nvPr>
        </p:nvSpPr>
        <p:spPr>
          <a:xfrm>
            <a:off x="795528" y="386930"/>
            <a:ext cx="10141799" cy="1300554"/>
          </a:xfrm>
        </p:spPr>
        <p:txBody>
          <a:bodyPr anchor="b">
            <a:normAutofit/>
          </a:bodyPr>
          <a:lstStyle/>
          <a:p>
            <a:r>
              <a:rPr lang="en-US" b="0" i="0" u="sng">
                <a:effectLst/>
                <a:latin typeface="-apple-system"/>
                <a:hlinkClick r:id="rId2"/>
              </a:rPr>
              <a:t>The Secretariat of the Pacific Regional Environment Programme (SPREP)</a:t>
            </a:r>
            <a:r>
              <a:rPr lang="en-US" b="0" i="0">
                <a:effectLst/>
                <a:latin typeface="-apple-system"/>
              </a:rPr>
              <a:t> </a:t>
            </a:r>
            <a:endParaRPr lang="uk-UA"/>
          </a:p>
        </p:txBody>
      </p:sp>
      <p:sp>
        <p:nvSpPr>
          <p:cNvPr id="18" name="Rectangle 17">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a:extLst>
              <a:ext uri="{FF2B5EF4-FFF2-40B4-BE49-F238E27FC236}">
                <a16:creationId xmlns:a16="http://schemas.microsoft.com/office/drawing/2014/main" id="{6E49168B-9E8E-41DA-A08A-83F8423A78B8}"/>
              </a:ext>
            </a:extLst>
          </p:cNvPr>
          <p:cNvPicPr>
            <a:picLocks noChangeAspect="1"/>
          </p:cNvPicPr>
          <p:nvPr/>
        </p:nvPicPr>
        <p:blipFill>
          <a:blip r:embed="rId3"/>
          <a:stretch>
            <a:fillRect/>
          </a:stretch>
        </p:blipFill>
        <p:spPr>
          <a:xfrm>
            <a:off x="635295" y="3475770"/>
            <a:ext cx="5150277" cy="1812134"/>
          </a:xfrm>
          <a:prstGeom prst="rect">
            <a:avLst/>
          </a:prstGeom>
        </p:spPr>
      </p:pic>
      <p:sp>
        <p:nvSpPr>
          <p:cNvPr id="3" name="Місце для вмісту 2">
            <a:extLst>
              <a:ext uri="{FF2B5EF4-FFF2-40B4-BE49-F238E27FC236}">
                <a16:creationId xmlns:a16="http://schemas.microsoft.com/office/drawing/2014/main" id="{F9756098-6680-4B95-BB91-EF534EB8E4BD}"/>
              </a:ext>
            </a:extLst>
          </p:cNvPr>
          <p:cNvSpPr>
            <a:spLocks noGrp="1"/>
          </p:cNvSpPr>
          <p:nvPr>
            <p:ph idx="1"/>
          </p:nvPr>
        </p:nvSpPr>
        <p:spPr>
          <a:xfrm>
            <a:off x="5638800" y="2599509"/>
            <a:ext cx="5298527" cy="3639450"/>
          </a:xfrm>
        </p:spPr>
        <p:txBody>
          <a:bodyPr anchor="ctr">
            <a:normAutofit/>
          </a:bodyPr>
          <a:lstStyle/>
          <a:p>
            <a:pPr>
              <a:buFont typeface="Arial" panose="020B0604020202020204" pitchFamily="34" charset="0"/>
              <a:buChar char="•"/>
            </a:pPr>
            <a:r>
              <a:rPr lang="en-US" sz="1600" b="0" i="0" dirty="0">
                <a:effectLst/>
                <a:latin typeface="-apple-system"/>
              </a:rPr>
              <a:t>provides assistance in order to protect and improve the Pacific environment and to ensure sustainable development for present and future generations. For example, SPREP contributes to Pacific engagement on United Nations Framework Convention on Climate Change (UNFCCC) negotiations. Australia provides $4.3 million core funding to SPREP annually, as well as additional program funding. For example, the Pacific Ocean Litter Project ($16 million, 2019-2025) focuses on reducing the sources of single-use plastics in the marine environment. See the </a:t>
            </a:r>
            <a:r>
              <a:rPr lang="en-US" sz="1600" b="0" i="0" u="sng" dirty="0">
                <a:effectLst/>
                <a:latin typeface="-apple-system"/>
                <a:hlinkClick r:id="rId4"/>
              </a:rPr>
              <a:t>Australia and the Pacific: partnering to support sustainable oceans and livelihoods</a:t>
            </a:r>
            <a:r>
              <a:rPr lang="en-US" sz="1600" b="0" i="0" dirty="0">
                <a:effectLst/>
                <a:latin typeface="-apple-system"/>
              </a:rPr>
              <a:t> page for further information on Australia’s support to SPREP and other regional environmental protection assistance.</a:t>
            </a:r>
          </a:p>
          <a:p>
            <a:endParaRPr lang="uk-UA" sz="1400" dirty="0"/>
          </a:p>
        </p:txBody>
      </p:sp>
      <p:sp>
        <p:nvSpPr>
          <p:cNvPr id="22" name="Rectangle 21">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998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64CE7B0-E0AC-4851-9405-C57B8554611F}"/>
              </a:ext>
            </a:extLst>
          </p:cNvPr>
          <p:cNvSpPr>
            <a:spLocks noGrp="1"/>
          </p:cNvSpPr>
          <p:nvPr>
            <p:ph type="title"/>
          </p:nvPr>
        </p:nvSpPr>
        <p:spPr>
          <a:xfrm>
            <a:off x="795528" y="386930"/>
            <a:ext cx="10141799" cy="1300554"/>
          </a:xfrm>
        </p:spPr>
        <p:txBody>
          <a:bodyPr anchor="b">
            <a:normAutofit/>
          </a:bodyPr>
          <a:lstStyle/>
          <a:p>
            <a:r>
              <a:rPr lang="en-US" sz="2600"/>
              <a:t>Council of Regional Organizations of the Pacific (CROP). </a:t>
            </a:r>
            <a:br>
              <a:rPr lang="en-US" sz="2600"/>
            </a:br>
            <a:br>
              <a:rPr lang="en-US" sz="2600"/>
            </a:br>
            <a:endParaRPr lang="uk-UA" sz="2600"/>
          </a:p>
        </p:txBody>
      </p:sp>
      <p:sp>
        <p:nvSpPr>
          <p:cNvPr id="11" name="Rectangle 10">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a:extLst>
              <a:ext uri="{FF2B5EF4-FFF2-40B4-BE49-F238E27FC236}">
                <a16:creationId xmlns:a16="http://schemas.microsoft.com/office/drawing/2014/main" id="{A337EEAE-4963-46D0-BB36-98AF2AF34FF1}"/>
              </a:ext>
            </a:extLst>
          </p:cNvPr>
          <p:cNvPicPr>
            <a:picLocks noChangeAspect="1"/>
          </p:cNvPicPr>
          <p:nvPr/>
        </p:nvPicPr>
        <p:blipFill>
          <a:blip r:embed="rId2"/>
          <a:stretch>
            <a:fillRect/>
          </a:stretch>
        </p:blipFill>
        <p:spPr>
          <a:xfrm>
            <a:off x="635295" y="2776909"/>
            <a:ext cx="5150277" cy="3209855"/>
          </a:xfrm>
          <a:prstGeom prst="rect">
            <a:avLst/>
          </a:prstGeom>
        </p:spPr>
      </p:pic>
      <p:sp>
        <p:nvSpPr>
          <p:cNvPr id="3" name="Місце для вмісту 2">
            <a:extLst>
              <a:ext uri="{FF2B5EF4-FFF2-40B4-BE49-F238E27FC236}">
                <a16:creationId xmlns:a16="http://schemas.microsoft.com/office/drawing/2014/main" id="{E335FE6F-8D29-401E-91E6-19DCF69CB815}"/>
              </a:ext>
            </a:extLst>
          </p:cNvPr>
          <p:cNvSpPr>
            <a:spLocks noGrp="1"/>
          </p:cNvSpPr>
          <p:nvPr>
            <p:ph idx="1"/>
          </p:nvPr>
        </p:nvSpPr>
        <p:spPr>
          <a:xfrm>
            <a:off x="6406429" y="2599509"/>
            <a:ext cx="4530898" cy="3639450"/>
          </a:xfrm>
        </p:spPr>
        <p:txBody>
          <a:bodyPr anchor="ctr">
            <a:normAutofit/>
          </a:bodyPr>
          <a:lstStyle/>
          <a:p>
            <a:r>
              <a:rPr lang="en-US" sz="1100"/>
              <a:t>for further information on Australia’s support to USP and other regional education assistance)</a:t>
            </a:r>
          </a:p>
          <a:p>
            <a:r>
              <a:rPr lang="en-US" sz="1100"/>
              <a:t>The Pacific Islands Development Program (PIDP), housed in the East-West Center in Hawaii, assists Pacific Islands Leaders to advance their collective efforts to achieve and sustain equitable social and economic development consistent with the goals of the Pacific islands region's people</a:t>
            </a:r>
          </a:p>
          <a:p>
            <a:r>
              <a:rPr lang="en-US" sz="1100"/>
              <a:t>The South Pacific Tourism Organisation (SPTO), which is the mandated inter-governmental body for the tourism sector in the region, with the mission to market and develop tourism in the South Pacific</a:t>
            </a:r>
          </a:p>
          <a:p>
            <a:r>
              <a:rPr lang="en-US" sz="1100"/>
              <a:t>The Pacific Power Association (PPA), which promotes the direct cooperation of Pacific island power utilities in technical training, exchange of information, sharing of senior management and engineering expertise and other activities of benefit to the members</a:t>
            </a:r>
          </a:p>
          <a:p>
            <a:r>
              <a:rPr lang="en-US" sz="1100"/>
              <a:t>The Pacific Aviation Safety Office (PASO) which oversees aviation safety and security in the Pacific Islands using guidelines provided by the International Civil Aviation Organisation (ICAO).</a:t>
            </a:r>
          </a:p>
          <a:p>
            <a:endParaRPr lang="uk-UA" sz="1100"/>
          </a:p>
        </p:txBody>
      </p:sp>
      <p:sp>
        <p:nvSpPr>
          <p:cNvPr id="15" name="Rectangle 14">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9299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Заголовок 1">
            <a:extLst>
              <a:ext uri="{FF2B5EF4-FFF2-40B4-BE49-F238E27FC236}">
                <a16:creationId xmlns:a16="http://schemas.microsoft.com/office/drawing/2014/main" id="{D5013A67-EF5D-45BB-A364-B1A209BD92DA}"/>
              </a:ext>
            </a:extLst>
          </p:cNvPr>
          <p:cNvSpPr>
            <a:spLocks noGrp="1"/>
          </p:cNvSpPr>
          <p:nvPr>
            <p:ph type="title"/>
          </p:nvPr>
        </p:nvSpPr>
        <p:spPr>
          <a:xfrm>
            <a:off x="904877" y="795527"/>
            <a:ext cx="10488547" cy="1190912"/>
          </a:xfrm>
        </p:spPr>
        <p:txBody>
          <a:bodyPr>
            <a:normAutofit/>
          </a:bodyPr>
          <a:lstStyle/>
          <a:p>
            <a:pPr algn="ctr"/>
            <a:r>
              <a:rPr lang="en-US" sz="4000"/>
              <a:t>Pacific Islands Forum Ministerial Meetings</a:t>
            </a:r>
            <a:br>
              <a:rPr lang="en-US" sz="4000"/>
            </a:br>
            <a:endParaRPr lang="uk-UA" sz="4000"/>
          </a:p>
        </p:txBody>
      </p:sp>
      <p:sp>
        <p:nvSpPr>
          <p:cNvPr id="34" name="Rectangle 33">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37BDC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a:extLst>
              <a:ext uri="{FF2B5EF4-FFF2-40B4-BE49-F238E27FC236}">
                <a16:creationId xmlns:a16="http://schemas.microsoft.com/office/drawing/2014/main" id="{4410C1DD-5432-4C90-9104-E35B1C193639}"/>
              </a:ext>
            </a:extLst>
          </p:cNvPr>
          <p:cNvPicPr>
            <a:picLocks noChangeAspect="1"/>
          </p:cNvPicPr>
          <p:nvPr/>
        </p:nvPicPr>
        <p:blipFill rotWithShape="1">
          <a:blip r:embed="rId2"/>
          <a:srcRect b="23"/>
          <a:stretch/>
        </p:blipFill>
        <p:spPr>
          <a:xfrm>
            <a:off x="1103257" y="2416047"/>
            <a:ext cx="4626864" cy="3346704"/>
          </a:xfrm>
          <a:prstGeom prst="rect">
            <a:avLst/>
          </a:prstGeom>
          <a:ln w="12700">
            <a:noFill/>
          </a:ln>
        </p:spPr>
      </p:pic>
      <p:sp>
        <p:nvSpPr>
          <p:cNvPr id="3" name="Місце для вмісту 2">
            <a:extLst>
              <a:ext uri="{FF2B5EF4-FFF2-40B4-BE49-F238E27FC236}">
                <a16:creationId xmlns:a16="http://schemas.microsoft.com/office/drawing/2014/main" id="{50D7D6B6-1998-456B-ABB9-441F199F8362}"/>
              </a:ext>
            </a:extLst>
          </p:cNvPr>
          <p:cNvSpPr>
            <a:spLocks noGrp="1"/>
          </p:cNvSpPr>
          <p:nvPr>
            <p:ph idx="1"/>
          </p:nvPr>
        </p:nvSpPr>
        <p:spPr>
          <a:xfrm>
            <a:off x="6380703" y="2228850"/>
            <a:ext cx="5028928" cy="3699669"/>
          </a:xfrm>
        </p:spPr>
        <p:txBody>
          <a:bodyPr anchor="ctr">
            <a:normAutofit/>
          </a:bodyPr>
          <a:lstStyle/>
          <a:p>
            <a:pPr>
              <a:buClr>
                <a:srgbClr val="37BDCF"/>
              </a:buClr>
            </a:pPr>
            <a:r>
              <a:rPr lang="en-US" sz="1800"/>
              <a:t>In addition to the annual Leaders Retreat, the Pacific Islands Forum convenes a range of other high-level ministerial meetings. There are standing annual meetings of Forum Foreign Ministers and Forum Economic Ministers Meetings. An annual meeting of Pacific Women Leaders will commence in 2021 and Forum Trade Ministers will begin to meet every two years. The Forum also coordinates with other Pacific regional organisations to facilitate high-level government contact.</a:t>
            </a:r>
            <a:endParaRPr lang="uk-UA" sz="1800"/>
          </a:p>
        </p:txBody>
      </p:sp>
    </p:spTree>
    <p:extLst>
      <p:ext uri="{BB962C8B-B14F-4D97-AF65-F5344CB8AC3E}">
        <p14:creationId xmlns:p14="http://schemas.microsoft.com/office/powerpoint/2010/main" val="4163522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C8C427CB-586E-464A-AF76-14DFCC7198B0}"/>
              </a:ext>
            </a:extLst>
          </p:cNvPr>
          <p:cNvSpPr>
            <a:spLocks noGrp="1"/>
          </p:cNvSpPr>
          <p:nvPr>
            <p:ph type="title"/>
          </p:nvPr>
        </p:nvSpPr>
        <p:spPr>
          <a:xfrm>
            <a:off x="7239014" y="525982"/>
            <a:ext cx="4282983" cy="1200361"/>
          </a:xfrm>
        </p:spPr>
        <p:txBody>
          <a:bodyPr anchor="b">
            <a:normAutofit/>
          </a:bodyPr>
          <a:lstStyle/>
          <a:p>
            <a:r>
              <a:rPr lang="uk-UA" sz="3600"/>
              <a:t>Регіональна архітектура</a:t>
            </a:r>
          </a:p>
        </p:txBody>
      </p:sp>
      <p:sp>
        <p:nvSpPr>
          <p:cNvPr id="25" name="Rectangle 2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a:extLst>
              <a:ext uri="{FF2B5EF4-FFF2-40B4-BE49-F238E27FC236}">
                <a16:creationId xmlns:a16="http://schemas.microsoft.com/office/drawing/2014/main" id="{45EA6165-911C-470B-B18F-BDBEB1A42F59}"/>
              </a:ext>
            </a:extLst>
          </p:cNvPr>
          <p:cNvPicPr>
            <a:picLocks noChangeAspect="1"/>
          </p:cNvPicPr>
          <p:nvPr/>
        </p:nvPicPr>
        <p:blipFill rotWithShape="1">
          <a:blip r:embed="rId2"/>
          <a:srcRect r="42743" b="-1"/>
          <a:stretch/>
        </p:blipFill>
        <p:spPr>
          <a:xfrm>
            <a:off x="1217447" y="650494"/>
            <a:ext cx="4345611" cy="5324142"/>
          </a:xfrm>
          <a:prstGeom prst="rect">
            <a:avLst/>
          </a:prstGeom>
        </p:spPr>
      </p:pic>
      <p:sp>
        <p:nvSpPr>
          <p:cNvPr id="29" name="Rectangle 2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B108B075-1E93-40AE-A10F-2CC2BC2CE798}"/>
              </a:ext>
            </a:extLst>
          </p:cNvPr>
          <p:cNvSpPr>
            <a:spLocks noGrp="1"/>
          </p:cNvSpPr>
          <p:nvPr>
            <p:ph idx="1"/>
          </p:nvPr>
        </p:nvSpPr>
        <p:spPr>
          <a:xfrm>
            <a:off x="7239012" y="2031101"/>
            <a:ext cx="4282984" cy="3511943"/>
          </a:xfrm>
        </p:spPr>
        <p:txBody>
          <a:bodyPr anchor="ctr">
            <a:normAutofit/>
          </a:bodyPr>
          <a:lstStyle/>
          <a:p>
            <a:r>
              <a:rPr lang="uk-UA" sz="1800"/>
              <a:t>Частина взаємодії з регіонами АСЕАН, Східної Азії, Індотихооканського простору</a:t>
            </a:r>
          </a:p>
          <a:p>
            <a:r>
              <a:rPr lang="uk-UA" sz="1800"/>
              <a:t>Безпекові ініціативи</a:t>
            </a:r>
          </a:p>
          <a:p>
            <a:r>
              <a:rPr lang="uk-UA" sz="1800"/>
              <a:t>Особливі відносини Австралія-Нова Зеланідя</a:t>
            </a:r>
          </a:p>
          <a:p>
            <a:endParaRPr lang="uk-UA" sz="1800"/>
          </a:p>
        </p:txBody>
      </p:sp>
      <p:sp>
        <p:nvSpPr>
          <p:cNvPr id="31" name="Rectangle 3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583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41D4F90C-6799-4479-957B-02D2C4485628}"/>
              </a:ext>
            </a:extLst>
          </p:cNvPr>
          <p:cNvSpPr>
            <a:spLocks noGrp="1"/>
          </p:cNvSpPr>
          <p:nvPr>
            <p:ph type="title"/>
          </p:nvPr>
        </p:nvSpPr>
        <p:spPr>
          <a:xfrm>
            <a:off x="1043631" y="873940"/>
            <a:ext cx="4928291" cy="1035781"/>
          </a:xfrm>
        </p:spPr>
        <p:txBody>
          <a:bodyPr anchor="ctr">
            <a:normAutofit/>
          </a:bodyPr>
          <a:lstStyle/>
          <a:p>
            <a:r>
              <a:rPr lang="en-US" sz="3300" b="1" i="0">
                <a:effectLst/>
                <a:latin typeface="-apple-system"/>
              </a:rPr>
              <a:t>Quad</a:t>
            </a:r>
            <a:r>
              <a:rPr lang="uk-UA" sz="3300" b="1" i="0">
                <a:effectLst/>
                <a:latin typeface="-apple-system"/>
              </a:rPr>
              <a:t>, вересень 2021</a:t>
            </a:r>
            <a:br>
              <a:rPr lang="en-US" sz="3300" b="1" i="0">
                <a:effectLst/>
                <a:latin typeface="-apple-system"/>
              </a:rPr>
            </a:br>
            <a:endParaRPr lang="uk-UA" sz="3300"/>
          </a:p>
        </p:txBody>
      </p:sp>
      <p:sp>
        <p:nvSpPr>
          <p:cNvPr id="3" name="Місце для вмісту 2">
            <a:extLst>
              <a:ext uri="{FF2B5EF4-FFF2-40B4-BE49-F238E27FC236}">
                <a16:creationId xmlns:a16="http://schemas.microsoft.com/office/drawing/2014/main" id="{DC0D0F96-F33B-4E50-A99A-4D5F3FB75DEC}"/>
              </a:ext>
            </a:extLst>
          </p:cNvPr>
          <p:cNvSpPr>
            <a:spLocks noGrp="1"/>
          </p:cNvSpPr>
          <p:nvPr>
            <p:ph idx="1"/>
          </p:nvPr>
        </p:nvSpPr>
        <p:spPr>
          <a:xfrm>
            <a:off x="1045029" y="2524721"/>
            <a:ext cx="4991629" cy="3677123"/>
          </a:xfrm>
        </p:spPr>
        <p:txBody>
          <a:bodyPr anchor="ctr">
            <a:normAutofit/>
          </a:bodyPr>
          <a:lstStyle/>
          <a:p>
            <a:r>
              <a:rPr lang="en-US" sz="1000" b="0" i="0">
                <a:effectLst/>
                <a:latin typeface="-apple-system"/>
              </a:rPr>
              <a:t>Australia's Quad partnership with India, Japan and the United States is a key pillar of our Indo-Pacific agenda. The Quad is a diplomatic network of four countries committed to supporting an open, inclusive and resilient region. It complements our other bilateral, regional and multilateral cooperation, including with ASEAN.</a:t>
            </a:r>
          </a:p>
          <a:p>
            <a:r>
              <a:rPr lang="en-US" sz="1000" b="0" i="0">
                <a:effectLst/>
                <a:latin typeface="-apple-system"/>
              </a:rPr>
              <a:t>The Quad has a positive, practical agenda to respond to the defining challenges of our time, including COVID-19 vaccines, critical and emerging technology, cyber security, climate change, infrastructure, maritime security, countering disinformation, counter-terrorism, and humanitarian assistance and disaster relief.</a:t>
            </a:r>
          </a:p>
          <a:p>
            <a:r>
              <a:rPr lang="en-US" sz="1000" b="0" i="0">
                <a:effectLst/>
                <a:latin typeface="-apple-system"/>
              </a:rPr>
              <a:t>The Quad Vaccines Partnership is expanding access to safe and effective COVID-19 vaccines in the Indo-Pacific by boosting supply, sharing vaccine doses, and supporting vaccine rollouts across the region. Australia’s $100 million contribution will focus on vaccine procurement and ‘last-mile’ delivery support to Southeast Asia. For full details of Quad partners’ regional support see the </a:t>
            </a:r>
            <a:r>
              <a:rPr lang="en-US" sz="1000" b="0" i="0" u="sng">
                <a:effectLst/>
                <a:latin typeface="-apple-system"/>
                <a:hlinkClick r:id="rId2"/>
              </a:rPr>
              <a:t>Quad Partnership COVID-19 Dashboard</a:t>
            </a:r>
            <a:r>
              <a:rPr lang="en-US" sz="1000" b="0" i="0">
                <a:effectLst/>
                <a:latin typeface="-apple-system"/>
              </a:rPr>
              <a:t>.</a:t>
            </a:r>
          </a:p>
          <a:p>
            <a:r>
              <a:rPr lang="en-US" sz="1000" b="0" i="0">
                <a:effectLst/>
                <a:latin typeface="-apple-system"/>
              </a:rPr>
              <a:t>Quad partners are steadfast supporters of ASEAN centrality, the ASEAN-led architecture and ASEAN’s Outlook on Indo-Pacific.</a:t>
            </a:r>
          </a:p>
          <a:p>
            <a:r>
              <a:rPr lang="en-US" sz="1000" b="0" i="0">
                <a:effectLst/>
                <a:latin typeface="-apple-system"/>
              </a:rPr>
              <a:t>The Quad's origins date back to our cooperation in the wake of the December 2004 tsunami, which created an unprecedented humanitarian crisis around the Indian Ocean. At that time, Quad countries coordinated rapid humanitarian assistance and disaster relief.</a:t>
            </a:r>
          </a:p>
          <a:p>
            <a:endParaRPr lang="uk-UA" sz="1000"/>
          </a:p>
        </p:txBody>
      </p:sp>
      <p:pic>
        <p:nvPicPr>
          <p:cNvPr id="4" name="Рисунок 3">
            <a:extLst>
              <a:ext uri="{FF2B5EF4-FFF2-40B4-BE49-F238E27FC236}">
                <a16:creationId xmlns:a16="http://schemas.microsoft.com/office/drawing/2014/main" id="{04983B42-4108-4F75-9242-29D017031249}"/>
              </a:ext>
            </a:extLst>
          </p:cNvPr>
          <p:cNvPicPr>
            <a:picLocks noChangeAspect="1"/>
          </p:cNvPicPr>
          <p:nvPr/>
        </p:nvPicPr>
        <p:blipFill rotWithShape="1">
          <a:blip r:embed="rId3"/>
          <a:srcRect l="21699" r="17164" b="-1"/>
          <a:stretch/>
        </p:blipFill>
        <p:spPr>
          <a:xfrm>
            <a:off x="6788383" y="613147"/>
            <a:ext cx="4565417" cy="5593443"/>
          </a:xfrm>
          <a:prstGeom prst="rect">
            <a:avLst/>
          </a:prstGeom>
        </p:spPr>
      </p:pic>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435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8DB71A99-11E8-4CAD-980F-753AC5DF29E0}"/>
              </a:ext>
            </a:extLst>
          </p:cNvPr>
          <p:cNvSpPr>
            <a:spLocks noGrp="1"/>
          </p:cNvSpPr>
          <p:nvPr>
            <p:ph type="title"/>
          </p:nvPr>
        </p:nvSpPr>
        <p:spPr>
          <a:xfrm>
            <a:off x="795528" y="386930"/>
            <a:ext cx="10141799" cy="1300554"/>
          </a:xfrm>
        </p:spPr>
        <p:txBody>
          <a:bodyPr anchor="b">
            <a:normAutofit/>
          </a:bodyPr>
          <a:lstStyle/>
          <a:p>
            <a:r>
              <a:rPr lang="en-US" sz="2300" b="1" i="0">
                <a:effectLst/>
                <a:latin typeface="-apple-system"/>
              </a:rPr>
              <a:t>Quad meetings and processes</a:t>
            </a:r>
            <a:br>
              <a:rPr lang="en-US" sz="2300" b="1" i="0">
                <a:effectLst/>
                <a:latin typeface="-apple-system"/>
              </a:rPr>
            </a:br>
            <a:r>
              <a:rPr lang="en-US" sz="2300" b="0" i="0">
                <a:effectLst/>
                <a:latin typeface="-apple-system"/>
              </a:rPr>
              <a:t>four primary channels – Leaders, Foreign Ministers, Senior Officials, and Experts.</a:t>
            </a:r>
            <a:br>
              <a:rPr lang="en-US" sz="2300" b="0" i="0">
                <a:effectLst/>
                <a:latin typeface="-apple-system"/>
              </a:rPr>
            </a:br>
            <a:endParaRPr lang="uk-UA" sz="2300"/>
          </a:p>
        </p:txBody>
      </p:sp>
      <p:sp>
        <p:nvSpPr>
          <p:cNvPr id="11" name="Rectangle 10">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a:extLst>
              <a:ext uri="{FF2B5EF4-FFF2-40B4-BE49-F238E27FC236}">
                <a16:creationId xmlns:a16="http://schemas.microsoft.com/office/drawing/2014/main" id="{E9C0291E-E5A4-480E-94F8-DC132528AB95}"/>
              </a:ext>
            </a:extLst>
          </p:cNvPr>
          <p:cNvPicPr>
            <a:picLocks noChangeAspect="1"/>
          </p:cNvPicPr>
          <p:nvPr/>
        </p:nvPicPr>
        <p:blipFill rotWithShape="1">
          <a:blip r:embed="rId2"/>
          <a:srcRect t="3720" r="-1" b="-1"/>
          <a:stretch/>
        </p:blipFill>
        <p:spPr>
          <a:xfrm>
            <a:off x="635295" y="2524715"/>
            <a:ext cx="5150277" cy="3714244"/>
          </a:xfrm>
          <a:prstGeom prst="rect">
            <a:avLst/>
          </a:prstGeom>
        </p:spPr>
      </p:pic>
      <p:sp>
        <p:nvSpPr>
          <p:cNvPr id="3" name="Місце для вмісту 2">
            <a:extLst>
              <a:ext uri="{FF2B5EF4-FFF2-40B4-BE49-F238E27FC236}">
                <a16:creationId xmlns:a16="http://schemas.microsoft.com/office/drawing/2014/main" id="{8EE08D14-5353-41E9-948E-FC7DFCDD5CA5}"/>
              </a:ext>
            </a:extLst>
          </p:cNvPr>
          <p:cNvSpPr>
            <a:spLocks noGrp="1"/>
          </p:cNvSpPr>
          <p:nvPr>
            <p:ph idx="1"/>
          </p:nvPr>
        </p:nvSpPr>
        <p:spPr>
          <a:xfrm>
            <a:off x="6406429" y="2599509"/>
            <a:ext cx="4530898" cy="3639450"/>
          </a:xfrm>
        </p:spPr>
        <p:txBody>
          <a:bodyPr anchor="ctr">
            <a:normAutofit/>
          </a:bodyPr>
          <a:lstStyle/>
          <a:p>
            <a:r>
              <a:rPr lang="en-US" sz="1000"/>
              <a:t>First in-person Quad Leaders' Summit: 24 September 2021</a:t>
            </a:r>
          </a:p>
          <a:p>
            <a:r>
              <a:rPr lang="en-US" sz="1000"/>
              <a:t>At the Summit, leaders outlined progress, and announced further initiatives, on existing cooperation on COVID-19 vaccines, critical and emerging technology, and combatting climate change. They also launched new Quad cooperation on infrastructure, cyber, the sustainable and stable use of outer space, and cultivating next-generation STEM talent.</a:t>
            </a:r>
          </a:p>
          <a:p>
            <a:r>
              <a:rPr lang="en-US" sz="1000"/>
              <a:t>Leaders have agreed to meet annually.</a:t>
            </a:r>
          </a:p>
          <a:p>
            <a:r>
              <a:rPr lang="en-US" sz="1000"/>
              <a:t>Foreign Ministers' Meetings</a:t>
            </a:r>
          </a:p>
          <a:p>
            <a:r>
              <a:rPr lang="en-US" sz="1000"/>
              <a:t>Quad Leaders’ meetings build on extensive engagement by Quad Foreign Ministers, who have met three times. The last Quad Foreign Ministers’ Meeting was held virtually on 18 February 2021, preceded by meetings in Tokyo in October 2020 and New York in September 2019.</a:t>
            </a:r>
          </a:p>
          <a:p>
            <a:r>
              <a:rPr lang="en-US" sz="1000"/>
              <a:t>Regular Senior Officials' Meetings</a:t>
            </a:r>
          </a:p>
          <a:p>
            <a:r>
              <a:rPr lang="en-US" sz="1000"/>
              <a:t>Eight Quad Senior Officials' Meetings have been held since November 2017. At these meetings, officials exchange strategic assessments and progress practical cooperation led by leaders and Foreign Ministers.</a:t>
            </a:r>
          </a:p>
          <a:p>
            <a:r>
              <a:rPr lang="en-US" sz="1000"/>
              <a:t>Senior Quad experts engage regularly across the breadth of the Quad's practical cooperation agenda.</a:t>
            </a:r>
          </a:p>
          <a:p>
            <a:endParaRPr lang="uk-UA" sz="1000"/>
          </a:p>
        </p:txBody>
      </p:sp>
      <p:sp>
        <p:nvSpPr>
          <p:cNvPr id="15" name="Rectangle 14">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240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8CEE0E6A-1F75-4C0C-94C3-896B39F53C6C}"/>
              </a:ext>
            </a:extLst>
          </p:cNvPr>
          <p:cNvSpPr>
            <a:spLocks noGrp="1"/>
          </p:cNvSpPr>
          <p:nvPr>
            <p:ph type="title"/>
          </p:nvPr>
        </p:nvSpPr>
        <p:spPr>
          <a:xfrm>
            <a:off x="795528" y="386930"/>
            <a:ext cx="10141799" cy="1300554"/>
          </a:xfrm>
        </p:spPr>
        <p:txBody>
          <a:bodyPr anchor="b">
            <a:normAutofit/>
          </a:bodyPr>
          <a:lstStyle/>
          <a:p>
            <a:r>
              <a:rPr lang="en-US" sz="2600"/>
              <a:t>MIKTA – Mexico, Indonesia, the Republic of Korea, Turkey and Australia</a:t>
            </a:r>
            <a:br>
              <a:rPr lang="en-US" sz="2600"/>
            </a:br>
            <a:endParaRPr lang="uk-UA" sz="2600"/>
          </a:p>
        </p:txBody>
      </p:sp>
      <p:sp>
        <p:nvSpPr>
          <p:cNvPr id="11" name="Rectangle 10">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a:extLst>
              <a:ext uri="{FF2B5EF4-FFF2-40B4-BE49-F238E27FC236}">
                <a16:creationId xmlns:a16="http://schemas.microsoft.com/office/drawing/2014/main" id="{76110E6B-FEFA-486A-B787-F782AAC2BE74}"/>
              </a:ext>
            </a:extLst>
          </p:cNvPr>
          <p:cNvPicPr>
            <a:picLocks noChangeAspect="1"/>
          </p:cNvPicPr>
          <p:nvPr/>
        </p:nvPicPr>
        <p:blipFill>
          <a:blip r:embed="rId2"/>
          <a:stretch>
            <a:fillRect/>
          </a:stretch>
        </p:blipFill>
        <p:spPr>
          <a:xfrm>
            <a:off x="635295" y="3126457"/>
            <a:ext cx="5150277" cy="2510759"/>
          </a:xfrm>
          <a:prstGeom prst="rect">
            <a:avLst/>
          </a:prstGeom>
        </p:spPr>
      </p:pic>
      <p:sp>
        <p:nvSpPr>
          <p:cNvPr id="3" name="Місце для вмісту 2">
            <a:extLst>
              <a:ext uri="{FF2B5EF4-FFF2-40B4-BE49-F238E27FC236}">
                <a16:creationId xmlns:a16="http://schemas.microsoft.com/office/drawing/2014/main" id="{BD1378CF-1164-4B55-9059-2C9A1F5CE129}"/>
              </a:ext>
            </a:extLst>
          </p:cNvPr>
          <p:cNvSpPr>
            <a:spLocks noGrp="1"/>
          </p:cNvSpPr>
          <p:nvPr>
            <p:ph idx="1"/>
          </p:nvPr>
        </p:nvSpPr>
        <p:spPr>
          <a:xfrm>
            <a:off x="6406429" y="2599509"/>
            <a:ext cx="4530898" cy="3639450"/>
          </a:xfrm>
        </p:spPr>
        <p:txBody>
          <a:bodyPr anchor="ctr">
            <a:normAutofit/>
          </a:bodyPr>
          <a:lstStyle/>
          <a:p>
            <a:r>
              <a:rPr lang="en-US" sz="1300"/>
              <a:t>MIKTA is a diverse and cross-regional grouping of powers that brings together Mexico, Indonesia, the Republic of Korea (ROK), Turkey and Australia. MIKTA aims to bridge divides in the multilateral system and build consensus on complex and challenging issues, drawing on the diverse perspectives of its members and their shared interest in an effective, rules-based global order.</a:t>
            </a:r>
          </a:p>
          <a:p>
            <a:endParaRPr lang="en-US" sz="1300"/>
          </a:p>
          <a:p>
            <a:r>
              <a:rPr lang="en-US" sz="1300"/>
              <a:t>MIKTA is led by foreign ministers, who first came together at the inaugural MIKTA meeting in September 2013. Since then, our exchanges have grown to encompass collaboration between academics, diplomats, journalists, parliamentarians, and experts. It has focused discussions and statements in areas ranging from trade to cyber, health, gender equality, governance and sustainable development. For example, in April 2020, MIKTA foreign ministers released a statement about the impacts of COVID‑19.</a:t>
            </a:r>
            <a:endParaRPr lang="uk-UA" sz="1300"/>
          </a:p>
        </p:txBody>
      </p:sp>
      <p:sp>
        <p:nvSpPr>
          <p:cNvPr id="15" name="Rectangle 14">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412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Заголовок 1">
            <a:extLst>
              <a:ext uri="{FF2B5EF4-FFF2-40B4-BE49-F238E27FC236}">
                <a16:creationId xmlns:a16="http://schemas.microsoft.com/office/drawing/2014/main" id="{31B8D8E0-E1F7-407D-BA7F-9F2A895CBE68}"/>
              </a:ext>
            </a:extLst>
          </p:cNvPr>
          <p:cNvSpPr>
            <a:spLocks noGrp="1"/>
          </p:cNvSpPr>
          <p:nvPr>
            <p:ph type="title"/>
          </p:nvPr>
        </p:nvSpPr>
        <p:spPr>
          <a:xfrm>
            <a:off x="838201" y="3998018"/>
            <a:ext cx="3981854" cy="2216513"/>
          </a:xfrm>
        </p:spPr>
        <p:txBody>
          <a:bodyPr>
            <a:normAutofit/>
          </a:bodyPr>
          <a:lstStyle/>
          <a:p>
            <a:r>
              <a:rPr lang="en-US" sz="3700" b="0" i="0">
                <a:effectLst/>
                <a:latin typeface="-apple-system"/>
              </a:rPr>
              <a:t>The Australia - New Zealand Closer Economic Relations Trade Agreement</a:t>
            </a:r>
            <a:endParaRPr lang="uk-UA" sz="3700"/>
          </a:p>
        </p:txBody>
      </p:sp>
      <p:sp>
        <p:nvSpPr>
          <p:cNvPr id="11" name="Arc 10">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Рисунок 3">
            <a:extLst>
              <a:ext uri="{FF2B5EF4-FFF2-40B4-BE49-F238E27FC236}">
                <a16:creationId xmlns:a16="http://schemas.microsoft.com/office/drawing/2014/main" id="{DC9F69C5-DFED-4A88-AC64-EB309997DAC6}"/>
              </a:ext>
            </a:extLst>
          </p:cNvPr>
          <p:cNvPicPr>
            <a:picLocks noChangeAspect="1"/>
          </p:cNvPicPr>
          <p:nvPr/>
        </p:nvPicPr>
        <p:blipFill>
          <a:blip r:embed="rId2"/>
          <a:stretch>
            <a:fillRect/>
          </a:stretch>
        </p:blipFill>
        <p:spPr>
          <a:xfrm>
            <a:off x="659914" y="1191154"/>
            <a:ext cx="10872172" cy="1984171"/>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Місце для вмісту 2">
            <a:extLst>
              <a:ext uri="{FF2B5EF4-FFF2-40B4-BE49-F238E27FC236}">
                <a16:creationId xmlns:a16="http://schemas.microsoft.com/office/drawing/2014/main" id="{CE900016-B7FC-4CE4-A062-CCE63953A0DA}"/>
              </a:ext>
            </a:extLst>
          </p:cNvPr>
          <p:cNvSpPr>
            <a:spLocks noGrp="1"/>
          </p:cNvSpPr>
          <p:nvPr>
            <p:ph idx="1"/>
          </p:nvPr>
        </p:nvSpPr>
        <p:spPr>
          <a:xfrm>
            <a:off x="4970835" y="3998019"/>
            <a:ext cx="6382966" cy="2216512"/>
          </a:xfrm>
        </p:spPr>
        <p:txBody>
          <a:bodyPr>
            <a:normAutofit/>
          </a:bodyPr>
          <a:lstStyle/>
          <a:p>
            <a:r>
              <a:rPr lang="en-US" sz="700" b="0" i="0">
                <a:effectLst/>
                <a:latin typeface="-apple-system"/>
              </a:rPr>
              <a:t>one of the most comprehensive bilateral free trade agreements in existence. It covers substantially all trans-Tasman trade in goods, including agricultural products, and was the first to include free trade in services.</a:t>
            </a:r>
            <a:endParaRPr lang="uk-UA" sz="700" b="0" i="0">
              <a:effectLst/>
              <a:latin typeface="-apple-system"/>
            </a:endParaRPr>
          </a:p>
          <a:p>
            <a:r>
              <a:rPr lang="en-US" sz="700" b="1" i="0">
                <a:effectLst/>
                <a:latin typeface="-apple-system"/>
              </a:rPr>
              <a:t>Key interests and benefits</a:t>
            </a:r>
          </a:p>
          <a:p>
            <a:pPr>
              <a:buFont typeface="Arial" panose="020B0604020202020204" pitchFamily="34" charset="0"/>
              <a:buChar char="•"/>
            </a:pPr>
            <a:r>
              <a:rPr lang="en-US" sz="700" b="1" i="0">
                <a:effectLst/>
                <a:latin typeface="-apple-system"/>
              </a:rPr>
              <a:t>All tariffs</a:t>
            </a:r>
            <a:r>
              <a:rPr lang="en-US" sz="700" b="0" i="0">
                <a:effectLst/>
                <a:latin typeface="-apple-system"/>
              </a:rPr>
              <a:t> and quantitative import or export restrictions on trade in goods originating in the Free Trade Area are prohibited under ANZCERTA.</a:t>
            </a:r>
          </a:p>
          <a:p>
            <a:pPr>
              <a:buFont typeface="Arial" panose="020B0604020202020204" pitchFamily="34" charset="0"/>
              <a:buChar char="•"/>
            </a:pPr>
            <a:r>
              <a:rPr lang="en-US" sz="700" b="0" i="0">
                <a:effectLst/>
                <a:latin typeface="-apple-system"/>
              </a:rPr>
              <a:t>Contains measures to </a:t>
            </a:r>
            <a:r>
              <a:rPr lang="en-US" sz="700" b="1" i="0" err="1">
                <a:effectLst/>
                <a:latin typeface="-apple-system"/>
              </a:rPr>
              <a:t>minimise</a:t>
            </a:r>
            <a:r>
              <a:rPr lang="en-US" sz="700" b="1" i="0">
                <a:effectLst/>
                <a:latin typeface="-apple-system"/>
              </a:rPr>
              <a:t> market distortions</a:t>
            </a:r>
            <a:r>
              <a:rPr lang="en-US" sz="700" b="0" i="0">
                <a:effectLst/>
                <a:latin typeface="-apple-system"/>
              </a:rPr>
              <a:t> in trade in goods, including through domestic industry assistance and export subsidies and incentives.</a:t>
            </a:r>
          </a:p>
          <a:p>
            <a:pPr>
              <a:buFont typeface="Arial" panose="020B0604020202020204" pitchFamily="34" charset="0"/>
              <a:buChar char="•"/>
            </a:pPr>
            <a:r>
              <a:rPr lang="en-US" sz="700" b="0" i="0">
                <a:effectLst/>
                <a:latin typeface="-apple-system"/>
              </a:rPr>
              <a:t>The </a:t>
            </a:r>
            <a:r>
              <a:rPr lang="en-US" sz="700" b="0" i="0" err="1">
                <a:effectLst/>
                <a:latin typeface="-apple-system"/>
              </a:rPr>
              <a:t>harmonisation</a:t>
            </a:r>
            <a:r>
              <a:rPr lang="en-US" sz="700" b="0" i="0">
                <a:effectLst/>
                <a:latin typeface="-apple-system"/>
              </a:rPr>
              <a:t> of </a:t>
            </a:r>
            <a:r>
              <a:rPr lang="en-US" sz="700" b="1" i="0">
                <a:effectLst/>
                <a:latin typeface="-apple-system"/>
              </a:rPr>
              <a:t>Trans-Tasman food standards</a:t>
            </a:r>
            <a:r>
              <a:rPr lang="en-US" sz="700" b="0" i="0">
                <a:effectLst/>
                <a:latin typeface="-apple-system"/>
              </a:rPr>
              <a:t> through the Australia New Zealand Food Authority (ANZFA) Agreement of 1995 means lower compliance costs for industry, fewer regulatory barriers, and more consumer choice.</a:t>
            </a:r>
          </a:p>
          <a:p>
            <a:pPr>
              <a:buFont typeface="Arial" panose="020B0604020202020204" pitchFamily="34" charset="0"/>
              <a:buChar char="•"/>
            </a:pPr>
            <a:r>
              <a:rPr lang="en-US" sz="700" b="1" i="0">
                <a:effectLst/>
                <a:latin typeface="-apple-system"/>
              </a:rPr>
              <a:t>Mutual recognition</a:t>
            </a:r>
            <a:r>
              <a:rPr lang="en-US" sz="700" b="0" i="0">
                <a:effectLst/>
                <a:latin typeface="-apple-system"/>
              </a:rPr>
              <a:t> of goods and occupations removes technical barriers to trade and impediments to the movement of skilled personnel between jurisdictions without the need for complete </a:t>
            </a:r>
            <a:r>
              <a:rPr lang="en-US" sz="700" b="0" i="0" err="1">
                <a:effectLst/>
                <a:latin typeface="-apple-system"/>
              </a:rPr>
              <a:t>harmonisation</a:t>
            </a:r>
            <a:r>
              <a:rPr lang="en-US" sz="700" b="0" i="0">
                <a:effectLst/>
                <a:latin typeface="-apple-system"/>
              </a:rPr>
              <a:t> of standards and professional qualifications.</a:t>
            </a:r>
          </a:p>
          <a:p>
            <a:pPr>
              <a:buFont typeface="Arial" panose="020B0604020202020204" pitchFamily="34" charset="0"/>
              <a:buChar char="•"/>
            </a:pPr>
            <a:r>
              <a:rPr lang="en-US" sz="700" b="0" i="0">
                <a:effectLst/>
                <a:latin typeface="-apple-system"/>
              </a:rPr>
              <a:t>The Protocol on </a:t>
            </a:r>
            <a:r>
              <a:rPr lang="en-US" sz="700" b="1" i="0">
                <a:effectLst/>
                <a:latin typeface="-apple-system"/>
              </a:rPr>
              <a:t>Investment</a:t>
            </a:r>
            <a:r>
              <a:rPr lang="en-US" sz="700" b="0" i="0">
                <a:effectLst/>
                <a:latin typeface="-apple-system"/>
              </a:rPr>
              <a:t> to ANZCERTA entered into force on 1 March 2013. Under the Protocol investors in both countries benefit from lower compliance costs, higher screening thresholds and greater legal certainty when investing in their Trans-Tasman </a:t>
            </a:r>
            <a:r>
              <a:rPr lang="en-US" sz="700" b="0" i="0" err="1">
                <a:effectLst/>
                <a:latin typeface="-apple-system"/>
              </a:rPr>
              <a:t>neighbour</a:t>
            </a:r>
            <a:r>
              <a:rPr lang="en-US" sz="700" b="0" i="0">
                <a:effectLst/>
                <a:latin typeface="-apple-system"/>
              </a:rPr>
              <a:t>. </a:t>
            </a:r>
          </a:p>
          <a:p>
            <a:endParaRPr lang="uk-UA" sz="700"/>
          </a:p>
        </p:txBody>
      </p:sp>
    </p:spTree>
    <p:extLst>
      <p:ext uri="{BB962C8B-B14F-4D97-AF65-F5344CB8AC3E}">
        <p14:creationId xmlns:p14="http://schemas.microsoft.com/office/powerpoint/2010/main" val="2249382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7201941" cy="1508760"/>
          </a:xfrm>
          <a:prstGeom prst="rect">
            <a:avLst/>
          </a:prstGeom>
          <a:solidFill>
            <a:srgbClr val="4C81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Заголовок 1">
            <a:extLst>
              <a:ext uri="{FF2B5EF4-FFF2-40B4-BE49-F238E27FC236}">
                <a16:creationId xmlns:a16="http://schemas.microsoft.com/office/drawing/2014/main" id="{7BC26A55-912D-44B4-9D42-F3E125DAB6DF}"/>
              </a:ext>
            </a:extLst>
          </p:cNvPr>
          <p:cNvSpPr>
            <a:spLocks noGrp="1"/>
          </p:cNvSpPr>
          <p:nvPr>
            <p:ph type="title"/>
          </p:nvPr>
        </p:nvSpPr>
        <p:spPr>
          <a:xfrm>
            <a:off x="777240" y="694944"/>
            <a:ext cx="6610388" cy="1042416"/>
          </a:xfrm>
        </p:spPr>
        <p:txBody>
          <a:bodyPr>
            <a:normAutofit/>
          </a:bodyPr>
          <a:lstStyle/>
          <a:p>
            <a:r>
              <a:rPr lang="en-US" sz="4200">
                <a:solidFill>
                  <a:srgbClr val="FFFFFF"/>
                </a:solidFill>
              </a:rPr>
              <a:t>AUKUS</a:t>
            </a:r>
            <a:endParaRPr lang="uk-UA" sz="4200">
              <a:solidFill>
                <a:srgbClr val="FFFFFF"/>
              </a:solidFill>
            </a:endParaRPr>
          </a:p>
        </p:txBody>
      </p:sp>
      <p:sp>
        <p:nvSpPr>
          <p:cNvPr id="11" name="Rectangle 10">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2"/>
            <a:ext cx="1861718" cy="1506594"/>
          </a:xfrm>
          <a:prstGeom prst="rect">
            <a:avLst/>
          </a:prstGeom>
          <a:solidFill>
            <a:srgbClr val="1DB6CA">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0314" y="453269"/>
            <a:ext cx="1862765"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33A87B69-D1B1-4DA7-B224-F220FC523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2130552"/>
            <a:ext cx="7205472" cy="4270248"/>
          </a:xfrm>
          <a:prstGeom prst="rect">
            <a:avLst/>
          </a:prstGeom>
          <a:solidFill>
            <a:srgbClr val="1DB6CA">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Рисунок 3">
            <a:extLst>
              <a:ext uri="{FF2B5EF4-FFF2-40B4-BE49-F238E27FC236}">
                <a16:creationId xmlns:a16="http://schemas.microsoft.com/office/drawing/2014/main" id="{D488F099-8739-4512-996E-C0A3B1A51007}"/>
              </a:ext>
            </a:extLst>
          </p:cNvPr>
          <p:cNvPicPr>
            <a:picLocks noChangeAspect="1"/>
          </p:cNvPicPr>
          <p:nvPr/>
        </p:nvPicPr>
        <p:blipFill>
          <a:blip r:embed="rId2"/>
          <a:stretch>
            <a:fillRect/>
          </a:stretch>
        </p:blipFill>
        <p:spPr>
          <a:xfrm>
            <a:off x="670142" y="2361534"/>
            <a:ext cx="6795370" cy="3805407"/>
          </a:xfrm>
          <a:prstGeom prst="rect">
            <a:avLst/>
          </a:prstGeom>
        </p:spPr>
      </p:pic>
      <p:sp>
        <p:nvSpPr>
          <p:cNvPr id="17" name="Rectangle 1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2127680"/>
            <a:ext cx="3887324"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CA0188C7-40F5-4268-93D5-40F9A29A5D5E}"/>
              </a:ext>
            </a:extLst>
          </p:cNvPr>
          <p:cNvSpPr>
            <a:spLocks noGrp="1"/>
          </p:cNvSpPr>
          <p:nvPr>
            <p:ph idx="1"/>
          </p:nvPr>
        </p:nvSpPr>
        <p:spPr>
          <a:xfrm>
            <a:off x="8109311" y="2393792"/>
            <a:ext cx="3360212" cy="3740893"/>
          </a:xfrm>
        </p:spPr>
        <p:txBody>
          <a:bodyPr anchor="ctr">
            <a:normAutofit/>
          </a:bodyPr>
          <a:lstStyle/>
          <a:p>
            <a:r>
              <a:rPr lang="en-US" sz="1800"/>
              <a:t>September 2021</a:t>
            </a:r>
          </a:p>
          <a:p>
            <a:r>
              <a:rPr lang="en-US" sz="1800"/>
              <a:t>Partnership with USA and UK</a:t>
            </a:r>
          </a:p>
          <a:p>
            <a:r>
              <a:rPr lang="en-US" sz="1800"/>
              <a:t>Uncertainty, global transformation</a:t>
            </a:r>
            <a:endParaRPr lang="uk-UA" sz="1800"/>
          </a:p>
        </p:txBody>
      </p:sp>
    </p:spTree>
    <p:extLst>
      <p:ext uri="{BB962C8B-B14F-4D97-AF65-F5344CB8AC3E}">
        <p14:creationId xmlns:p14="http://schemas.microsoft.com/office/powerpoint/2010/main" val="175450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17B2A8-8155-414E-B046-9EE4023A263D}"/>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6CAAB50A-8C5F-42CA-BBD1-0F5522423028}"/>
              </a:ext>
            </a:extLst>
          </p:cNvPr>
          <p:cNvSpPr>
            <a:spLocks noGrp="1"/>
          </p:cNvSpPr>
          <p:nvPr>
            <p:ph idx="1"/>
          </p:nvPr>
        </p:nvSpPr>
        <p:spPr/>
        <p:txBody>
          <a:bodyPr/>
          <a:lstStyle/>
          <a:p>
            <a:r>
              <a:rPr lang="uk-UA" dirty="0"/>
              <a:t>8,525,989 </a:t>
            </a:r>
            <a:r>
              <a:rPr lang="uk-UA" dirty="0" err="1"/>
              <a:t>кв.км</a:t>
            </a:r>
            <a:endParaRPr lang="uk-UA" dirty="0"/>
          </a:p>
          <a:p>
            <a:r>
              <a:rPr lang="uk-UA" dirty="0"/>
              <a:t> 41 млн </a:t>
            </a:r>
            <a:r>
              <a:rPr lang="uk-UA" dirty="0" err="1"/>
              <a:t>чол</a:t>
            </a:r>
            <a:endParaRPr lang="uk-UA" dirty="0"/>
          </a:p>
          <a:p>
            <a:r>
              <a:rPr lang="uk-UA" dirty="0"/>
              <a:t>Як високо розвинені економіки з високим рівнем життя та індексом людського розвитку: Австралія, Нова Зеландія, Нова Каледонія, </a:t>
            </a:r>
            <a:r>
              <a:rPr lang="uk-UA" dirty="0" err="1"/>
              <a:t>Фр.Полінезія</a:t>
            </a:r>
            <a:r>
              <a:rPr lang="uk-UA" dirty="0"/>
              <a:t> та Гаваї</a:t>
            </a:r>
          </a:p>
          <a:p>
            <a:r>
              <a:rPr lang="uk-UA" dirty="0"/>
              <a:t>Мало розвинені: Папуа Нова Гвінея, Індонезійська Нова Гвінея, Вануату, Кірібаті, Тувалу</a:t>
            </a:r>
          </a:p>
          <a:p>
            <a:r>
              <a:rPr lang="uk-UA" dirty="0"/>
              <a:t>Фіджі, Палау ,Тонга - </a:t>
            </a:r>
            <a:r>
              <a:rPr lang="uk-UA" dirty="0" err="1"/>
              <a:t>середньорозвиненя</a:t>
            </a:r>
            <a:endParaRPr lang="uk-UA" dirty="0"/>
          </a:p>
          <a:p>
            <a:endParaRPr lang="uk-UA" dirty="0"/>
          </a:p>
        </p:txBody>
      </p:sp>
    </p:spTree>
    <p:extLst>
      <p:ext uri="{BB962C8B-B14F-4D97-AF65-F5344CB8AC3E}">
        <p14:creationId xmlns:p14="http://schemas.microsoft.com/office/powerpoint/2010/main" val="2900305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8779DC-50B3-441E-8B7B-4ADD5668882E}"/>
              </a:ext>
            </a:extLst>
          </p:cNvPr>
          <p:cNvSpPr>
            <a:spLocks noGrp="1"/>
          </p:cNvSpPr>
          <p:nvPr>
            <p:ph type="title"/>
          </p:nvPr>
        </p:nvSpPr>
        <p:spPr/>
        <p:txBody>
          <a:bodyPr/>
          <a:lstStyle/>
          <a:p>
            <a:r>
              <a:rPr lang="uk-UA" dirty="0"/>
              <a:t>Чинники розвитку процесів співробітництва</a:t>
            </a:r>
          </a:p>
        </p:txBody>
      </p:sp>
      <p:sp>
        <p:nvSpPr>
          <p:cNvPr id="3" name="Місце для вмісту 2">
            <a:extLst>
              <a:ext uri="{FF2B5EF4-FFF2-40B4-BE49-F238E27FC236}">
                <a16:creationId xmlns:a16="http://schemas.microsoft.com/office/drawing/2014/main" id="{2D2B8C2D-9B94-4B70-AC02-1B16E75D6D2D}"/>
              </a:ext>
            </a:extLst>
          </p:cNvPr>
          <p:cNvSpPr>
            <a:spLocks noGrp="1"/>
          </p:cNvSpPr>
          <p:nvPr>
            <p:ph idx="1"/>
          </p:nvPr>
        </p:nvSpPr>
        <p:spPr/>
        <p:txBody>
          <a:bodyPr/>
          <a:lstStyle/>
          <a:p>
            <a:r>
              <a:rPr lang="uk-UA" dirty="0"/>
              <a:t>Об’єктивні причини – острівні території</a:t>
            </a:r>
          </a:p>
          <a:p>
            <a:r>
              <a:rPr lang="uk-UA" dirty="0"/>
              <a:t>Диспропорції розвитку</a:t>
            </a:r>
          </a:p>
          <a:p>
            <a:r>
              <a:rPr lang="uk-UA" dirty="0"/>
              <a:t>Іноземна присутність</a:t>
            </a:r>
            <a:r>
              <a:rPr lang="en-US" dirty="0"/>
              <a:t>,</a:t>
            </a:r>
            <a:r>
              <a:rPr lang="uk-UA" dirty="0"/>
              <a:t> вплив</a:t>
            </a:r>
          </a:p>
          <a:p>
            <a:r>
              <a:rPr lang="uk-UA" dirty="0"/>
              <a:t>Залежність від кліматичних змін, несприятливі умови для СГ та виробництва</a:t>
            </a:r>
          </a:p>
          <a:p>
            <a:r>
              <a:rPr lang="uk-UA" dirty="0"/>
              <a:t>Низька заселеність, відносно пізня урбанізація 1970+, однак зараз більшість ТО держав мають високу щільність населення у містах (окрім Папуа НГ)</a:t>
            </a:r>
          </a:p>
          <a:p>
            <a:r>
              <a:rPr lang="uk-UA" dirty="0"/>
              <a:t>Низький виробничий потенціал</a:t>
            </a:r>
          </a:p>
        </p:txBody>
      </p:sp>
    </p:spTree>
    <p:extLst>
      <p:ext uri="{BB962C8B-B14F-4D97-AF65-F5344CB8AC3E}">
        <p14:creationId xmlns:p14="http://schemas.microsoft.com/office/powerpoint/2010/main" val="1912629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E40780-AD11-48AD-9D85-6FC16A3C88B8}"/>
              </a:ext>
            </a:extLst>
          </p:cNvPr>
          <p:cNvSpPr>
            <a:spLocks noGrp="1"/>
          </p:cNvSpPr>
          <p:nvPr>
            <p:ph type="title"/>
          </p:nvPr>
        </p:nvSpPr>
        <p:spPr/>
        <p:txBody>
          <a:bodyPr/>
          <a:lstStyle/>
          <a:p>
            <a:r>
              <a:rPr lang="uk-UA" dirty="0"/>
              <a:t>Політичний розвиток</a:t>
            </a:r>
          </a:p>
        </p:txBody>
      </p:sp>
      <p:sp>
        <p:nvSpPr>
          <p:cNvPr id="3" name="Місце для вмісту 2">
            <a:extLst>
              <a:ext uri="{FF2B5EF4-FFF2-40B4-BE49-F238E27FC236}">
                <a16:creationId xmlns:a16="http://schemas.microsoft.com/office/drawing/2014/main" id="{2BE3CA3E-0221-46EB-AD91-D418D9590518}"/>
              </a:ext>
            </a:extLst>
          </p:cNvPr>
          <p:cNvSpPr>
            <a:spLocks noGrp="1"/>
          </p:cNvSpPr>
          <p:nvPr>
            <p:ph idx="1"/>
          </p:nvPr>
        </p:nvSpPr>
        <p:spPr/>
        <p:txBody>
          <a:bodyPr/>
          <a:lstStyle/>
          <a:p>
            <a:r>
              <a:rPr lang="uk-UA" dirty="0"/>
              <a:t>держави регіону (Австралія, Нова Зеландія)</a:t>
            </a:r>
          </a:p>
          <a:p>
            <a:r>
              <a:rPr lang="uk-UA" dirty="0"/>
              <a:t>Володіння інших держав (Франція, Британія, США)</a:t>
            </a:r>
          </a:p>
          <a:p>
            <a:r>
              <a:rPr lang="uk-UA" dirty="0"/>
              <a:t>Коралові атоли та острови</a:t>
            </a:r>
          </a:p>
        </p:txBody>
      </p:sp>
    </p:spTree>
    <p:extLst>
      <p:ext uri="{BB962C8B-B14F-4D97-AF65-F5344CB8AC3E}">
        <p14:creationId xmlns:p14="http://schemas.microsoft.com/office/powerpoint/2010/main" val="978305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669214CD-58FD-4DEC-9188-FBC108CC6527}"/>
              </a:ext>
            </a:extLst>
          </p:cNvPr>
          <p:cNvSpPr>
            <a:spLocks noGrp="1"/>
          </p:cNvSpPr>
          <p:nvPr>
            <p:ph type="title"/>
          </p:nvPr>
        </p:nvSpPr>
        <p:spPr>
          <a:xfrm>
            <a:off x="838200" y="585216"/>
            <a:ext cx="10515600" cy="1325563"/>
          </a:xfrm>
        </p:spPr>
        <p:txBody>
          <a:bodyPr>
            <a:normAutofit/>
          </a:bodyPr>
          <a:lstStyle/>
          <a:p>
            <a:r>
              <a:rPr lang="uk-UA">
                <a:solidFill>
                  <a:srgbClr val="FFFFFF"/>
                </a:solidFill>
              </a:rPr>
              <a:t>Регіоналізація</a:t>
            </a:r>
          </a:p>
        </p:txBody>
      </p:sp>
      <p:pic>
        <p:nvPicPr>
          <p:cNvPr id="4" name="Місце для вмісту 3">
            <a:extLst>
              <a:ext uri="{FF2B5EF4-FFF2-40B4-BE49-F238E27FC236}">
                <a16:creationId xmlns:a16="http://schemas.microsoft.com/office/drawing/2014/main" id="{17B7FDFB-1B79-4FA8-84F3-3E43CFE00A51}"/>
              </a:ext>
            </a:extLst>
          </p:cNvPr>
          <p:cNvPicPr>
            <a:picLocks noChangeAspect="1"/>
          </p:cNvPicPr>
          <p:nvPr/>
        </p:nvPicPr>
        <p:blipFill rotWithShape="1">
          <a:blip r:embed="rId2"/>
          <a:srcRect r="1606"/>
          <a:stretch/>
        </p:blipFill>
        <p:spPr>
          <a:xfrm>
            <a:off x="841248" y="2516777"/>
            <a:ext cx="6236208" cy="3660185"/>
          </a:xfrm>
          <a:prstGeom prst="rect">
            <a:avLst/>
          </a:prstGeom>
        </p:spPr>
      </p:pic>
      <p:sp>
        <p:nvSpPr>
          <p:cNvPr id="8" name="Content Placeholder 7">
            <a:extLst>
              <a:ext uri="{FF2B5EF4-FFF2-40B4-BE49-F238E27FC236}">
                <a16:creationId xmlns:a16="http://schemas.microsoft.com/office/drawing/2014/main" id="{68759388-5F76-409D-AF16-6068E5685CC2}"/>
              </a:ext>
            </a:extLst>
          </p:cNvPr>
          <p:cNvSpPr>
            <a:spLocks noGrp="1"/>
          </p:cNvSpPr>
          <p:nvPr>
            <p:ph idx="1"/>
          </p:nvPr>
        </p:nvSpPr>
        <p:spPr>
          <a:xfrm>
            <a:off x="7546848" y="2516777"/>
            <a:ext cx="3803904" cy="3660185"/>
          </a:xfrm>
        </p:spPr>
        <p:txBody>
          <a:bodyPr anchor="ctr">
            <a:normAutofit/>
          </a:bodyPr>
          <a:lstStyle/>
          <a:p>
            <a:r>
              <a:rPr lang="uk-UA" sz="2200" dirty="0"/>
              <a:t>Мікронезія,</a:t>
            </a:r>
          </a:p>
          <a:p>
            <a:r>
              <a:rPr lang="uk-UA" sz="2200" dirty="0" err="1"/>
              <a:t>Мелонезія</a:t>
            </a:r>
            <a:endParaRPr lang="uk-UA" sz="2200" dirty="0"/>
          </a:p>
          <a:p>
            <a:r>
              <a:rPr lang="uk-UA" sz="2200" dirty="0"/>
              <a:t>Полінезія</a:t>
            </a:r>
          </a:p>
          <a:p>
            <a:r>
              <a:rPr lang="uk-UA" sz="2200" dirty="0" err="1"/>
              <a:t>Австралазія</a:t>
            </a:r>
            <a:endParaRPr lang="en-US" sz="2200" dirty="0"/>
          </a:p>
        </p:txBody>
      </p:sp>
    </p:spTree>
    <p:extLst>
      <p:ext uri="{BB962C8B-B14F-4D97-AF65-F5344CB8AC3E}">
        <p14:creationId xmlns:p14="http://schemas.microsoft.com/office/powerpoint/2010/main" val="1386004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A5A62DA-7A1A-4B84-A36A-73B8297913D9}"/>
              </a:ext>
            </a:extLst>
          </p:cNvPr>
          <p:cNvSpPr>
            <a:spLocks noGrp="1"/>
          </p:cNvSpPr>
          <p:nvPr>
            <p:ph type="title"/>
          </p:nvPr>
        </p:nvSpPr>
        <p:spPr>
          <a:xfrm>
            <a:off x="686834" y="1153572"/>
            <a:ext cx="3200400" cy="4461163"/>
          </a:xfrm>
        </p:spPr>
        <p:txBody>
          <a:bodyPr>
            <a:normAutofit/>
          </a:bodyPr>
          <a:lstStyle/>
          <a:p>
            <a:r>
              <a:rPr lang="uk-UA" sz="3400">
                <a:solidFill>
                  <a:srgbClr val="FFFFFF"/>
                </a:solidFill>
              </a:rPr>
              <a:t>Форми співробітництва</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Місце для вмісту 2">
            <a:extLst>
              <a:ext uri="{FF2B5EF4-FFF2-40B4-BE49-F238E27FC236}">
                <a16:creationId xmlns:a16="http://schemas.microsoft.com/office/drawing/2014/main" id="{5F7C20E6-7B06-4DAF-BD8A-6F76D2454E19}"/>
              </a:ext>
            </a:extLst>
          </p:cNvPr>
          <p:cNvSpPr>
            <a:spLocks noGrp="1"/>
          </p:cNvSpPr>
          <p:nvPr>
            <p:ph idx="1"/>
          </p:nvPr>
        </p:nvSpPr>
        <p:spPr>
          <a:xfrm>
            <a:off x="4447308" y="591344"/>
            <a:ext cx="6906491" cy="5585619"/>
          </a:xfrm>
        </p:spPr>
        <p:txBody>
          <a:bodyPr anchor="ctr">
            <a:normAutofit/>
          </a:bodyPr>
          <a:lstStyle/>
          <a:p>
            <a:r>
              <a:rPr lang="uk-UA" sz="2600"/>
              <a:t>Міжнародні організації</a:t>
            </a:r>
          </a:p>
          <a:p>
            <a:r>
              <a:rPr lang="uk-UA" sz="2600"/>
              <a:t>Безпекові альянси низького рівня </a:t>
            </a:r>
            <a:r>
              <a:rPr lang="uk-UA" sz="2600" err="1"/>
              <a:t>інституціоналізації</a:t>
            </a:r>
            <a:endParaRPr lang="uk-UA" sz="2600"/>
          </a:p>
          <a:p>
            <a:r>
              <a:rPr lang="uk-UA" sz="2600"/>
              <a:t>Інтеграційні утворення фінансово-монетарного характеру</a:t>
            </a:r>
          </a:p>
          <a:p>
            <a:r>
              <a:rPr lang="uk-UA" sz="2600"/>
              <a:t> Допомога Австралії та Нової Зеландії країнам регіону</a:t>
            </a:r>
          </a:p>
          <a:p>
            <a:pPr marL="0" indent="0">
              <a:buNone/>
            </a:pPr>
            <a:r>
              <a:rPr lang="en-US" sz="2600" b="1" i="0">
                <a:effectLst/>
                <a:latin typeface="-apple-system"/>
              </a:rPr>
              <a:t>Pacific Islands Forum Secretariat (PIFS)</a:t>
            </a:r>
            <a:r>
              <a:rPr lang="uk-UA" sz="2600" b="1" i="0">
                <a:effectLst/>
                <a:latin typeface="-apple-system"/>
              </a:rPr>
              <a:t> </a:t>
            </a:r>
            <a:r>
              <a:rPr lang="en-US" sz="2600" b="1" i="0">
                <a:effectLst/>
                <a:latin typeface="-apple-system"/>
              </a:rPr>
              <a:t>$24.96 million in core contributions, 2018-2021</a:t>
            </a:r>
            <a:endParaRPr lang="uk-UA" sz="2600" b="1" i="0">
              <a:effectLst/>
              <a:latin typeface="-apple-system"/>
            </a:endParaRPr>
          </a:p>
          <a:p>
            <a:r>
              <a:rPr lang="en-US" sz="2600" b="1" i="0">
                <a:effectLst/>
                <a:latin typeface="-apple-system"/>
              </a:rPr>
              <a:t>Pacific Community (SPC)</a:t>
            </a:r>
            <a:r>
              <a:rPr lang="uk-UA" sz="2600" b="1" i="0">
                <a:effectLst/>
                <a:latin typeface="-apple-system"/>
              </a:rPr>
              <a:t> </a:t>
            </a:r>
            <a:r>
              <a:rPr lang="en-US" sz="2600" b="1" i="0">
                <a:effectLst/>
                <a:latin typeface="-apple-system"/>
              </a:rPr>
              <a:t>$42.5 million in core contributions, 2021-23</a:t>
            </a:r>
            <a:endParaRPr lang="uk-UA" sz="2600" b="1" i="0">
              <a:effectLst/>
              <a:latin typeface="-apple-system"/>
            </a:endParaRPr>
          </a:p>
          <a:p>
            <a:r>
              <a:rPr lang="uk-UA" sz="2600" b="1">
                <a:latin typeface="-apple-system"/>
              </a:rPr>
              <a:t>Без’ядерна зона</a:t>
            </a:r>
            <a:endParaRPr lang="en-US" sz="2600" b="1" i="0">
              <a:effectLst/>
              <a:latin typeface="-apple-system"/>
            </a:endParaRPr>
          </a:p>
          <a:p>
            <a:pPr marL="0" indent="0">
              <a:buNone/>
            </a:pPr>
            <a:endParaRPr lang="en-US" sz="2600" b="1" i="0">
              <a:effectLst/>
              <a:latin typeface="-apple-system"/>
            </a:endParaRPr>
          </a:p>
          <a:p>
            <a:pPr marL="0" indent="0">
              <a:buNone/>
            </a:pPr>
            <a:endParaRPr lang="uk-UA" sz="2600"/>
          </a:p>
        </p:txBody>
      </p:sp>
    </p:spTree>
    <p:extLst>
      <p:ext uri="{BB962C8B-B14F-4D97-AF65-F5344CB8AC3E}">
        <p14:creationId xmlns:p14="http://schemas.microsoft.com/office/powerpoint/2010/main" val="2499450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DD80A952-4C86-4E27-841D-6D267E3E64F6}"/>
              </a:ext>
            </a:extLst>
          </p:cNvPr>
          <p:cNvSpPr>
            <a:spLocks noGrp="1"/>
          </p:cNvSpPr>
          <p:nvPr>
            <p:ph type="title"/>
          </p:nvPr>
        </p:nvSpPr>
        <p:spPr>
          <a:xfrm>
            <a:off x="5894962" y="479493"/>
            <a:ext cx="5458838" cy="1325563"/>
          </a:xfrm>
        </p:spPr>
        <p:txBody>
          <a:bodyPr>
            <a:normAutofit/>
          </a:bodyPr>
          <a:lstStyle/>
          <a:p>
            <a:r>
              <a:rPr lang="en-US" b="0" i="0" u="sng">
                <a:effectLst/>
                <a:latin typeface="-apple-system"/>
                <a:hlinkClick r:id="rId2"/>
              </a:rPr>
              <a:t>The Pacific Islands Forum (PIF)</a:t>
            </a:r>
            <a:r>
              <a:rPr lang="en-US" b="0" i="0">
                <a:effectLst/>
                <a:latin typeface="-apple-system"/>
              </a:rPr>
              <a:t> </a:t>
            </a:r>
            <a:endParaRPr lang="uk-UA" dirty="0"/>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Рисунок 3">
            <a:extLst>
              <a:ext uri="{FF2B5EF4-FFF2-40B4-BE49-F238E27FC236}">
                <a16:creationId xmlns:a16="http://schemas.microsoft.com/office/drawing/2014/main" id="{A05E3B70-48D3-40D2-8FED-C42B802586D2}"/>
              </a:ext>
            </a:extLst>
          </p:cNvPr>
          <p:cNvPicPr>
            <a:picLocks noChangeAspect="1"/>
          </p:cNvPicPr>
          <p:nvPr/>
        </p:nvPicPr>
        <p:blipFill>
          <a:blip r:embed="rId3"/>
          <a:stretch>
            <a:fillRect/>
          </a:stretch>
        </p:blipFill>
        <p:spPr>
          <a:xfrm>
            <a:off x="703182" y="2000490"/>
            <a:ext cx="4777381" cy="268727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Місце для вмісту 2">
            <a:extLst>
              <a:ext uri="{FF2B5EF4-FFF2-40B4-BE49-F238E27FC236}">
                <a16:creationId xmlns:a16="http://schemas.microsoft.com/office/drawing/2014/main" id="{3EF656F4-BEFB-4634-9040-1D2197323BD9}"/>
              </a:ext>
            </a:extLst>
          </p:cNvPr>
          <p:cNvSpPr>
            <a:spLocks noGrp="1"/>
          </p:cNvSpPr>
          <p:nvPr>
            <p:ph idx="1"/>
          </p:nvPr>
        </p:nvSpPr>
        <p:spPr>
          <a:xfrm>
            <a:off x="5894962" y="1984443"/>
            <a:ext cx="5458838" cy="4192520"/>
          </a:xfrm>
        </p:spPr>
        <p:txBody>
          <a:bodyPr>
            <a:normAutofit/>
          </a:bodyPr>
          <a:lstStyle/>
          <a:p>
            <a:pPr>
              <a:buFont typeface="Arial" panose="020B0604020202020204" pitchFamily="34" charset="0"/>
              <a:buChar char="•"/>
            </a:pPr>
            <a:r>
              <a:rPr lang="en-US" sz="1500" b="0" i="0">
                <a:effectLst/>
                <a:latin typeface="-apple-system"/>
              </a:rPr>
              <a:t>is the region's principal political grouping. Established in 1971, its membership comprises Australia, Cook Islands, Federated States of Micronesia, Fiji, French Polynesia, Kiribati, Nauru, New Caledonia, New Zealand, Niue, Palau, Papua New Guinea, Republic of Marshall Islands, Samoa, Solomon Islands, Tonga, Tuvalu, and Vanuatu. Tokelau and Wallis and Futuna are associate members. The Forum's annual Leaders' Retreat is the peak regional political meeting for political discussions on deeper regional cooperation and integration. DFAT also supports Australia’s participation in the annual and ad-hoc </a:t>
            </a:r>
            <a:r>
              <a:rPr lang="en-US" sz="1500" b="0" i="0" u="sng">
                <a:effectLst/>
                <a:latin typeface="-apple-system"/>
                <a:hlinkClick r:id="rId4"/>
              </a:rPr>
              <a:t>Forum Ministerial Meetings</a:t>
            </a:r>
            <a:r>
              <a:rPr lang="en-US" sz="1500" b="0" i="0">
                <a:effectLst/>
                <a:latin typeface="-apple-system"/>
              </a:rPr>
              <a:t>. Forum members are serviced by a Secretariat based in Suva, Fiji. In 2020, Australia contributed approximately 32% of the budget for the PIF Secretariat. See the </a:t>
            </a:r>
            <a:r>
              <a:rPr lang="en-US" sz="1500" b="0" i="0" u="sng">
                <a:effectLst/>
                <a:latin typeface="-apple-system"/>
                <a:hlinkClick r:id="rId5"/>
              </a:rPr>
              <a:t>Pacific Regional – effective regional institutions</a:t>
            </a:r>
            <a:r>
              <a:rPr lang="en-US" sz="1500" b="0" i="0">
                <a:effectLst/>
                <a:latin typeface="-apple-system"/>
              </a:rPr>
              <a:t> page for further information about Australia’s support to the PIF.</a:t>
            </a:r>
          </a:p>
          <a:p>
            <a:endParaRPr lang="uk-UA" sz="1500"/>
          </a:p>
        </p:txBody>
      </p:sp>
    </p:spTree>
    <p:extLst>
      <p:ext uri="{BB962C8B-B14F-4D97-AF65-F5344CB8AC3E}">
        <p14:creationId xmlns:p14="http://schemas.microsoft.com/office/powerpoint/2010/main" val="3712233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5F2F41E7-0197-4A00-811C-235CB3B4312B}"/>
              </a:ext>
            </a:extLst>
          </p:cNvPr>
          <p:cNvSpPr>
            <a:spLocks noGrp="1"/>
          </p:cNvSpPr>
          <p:nvPr>
            <p:ph type="title"/>
          </p:nvPr>
        </p:nvSpPr>
        <p:spPr>
          <a:xfrm>
            <a:off x="793662" y="386930"/>
            <a:ext cx="10066122" cy="1298448"/>
          </a:xfrm>
        </p:spPr>
        <p:txBody>
          <a:bodyPr anchor="b">
            <a:normAutofit/>
          </a:bodyPr>
          <a:lstStyle/>
          <a:p>
            <a:r>
              <a:rPr lang="en-US" sz="4800" b="0" i="0" u="sng">
                <a:effectLst/>
                <a:latin typeface="-apple-system"/>
                <a:hlinkClick r:id="rId2"/>
              </a:rPr>
              <a:t>The Pacific Community (SPC)</a:t>
            </a:r>
            <a:r>
              <a:rPr lang="en-US" sz="4800" b="0" i="0">
                <a:effectLst/>
                <a:latin typeface="-apple-system"/>
              </a:rPr>
              <a:t> </a:t>
            </a:r>
            <a:endParaRPr lang="uk-UA" sz="4800"/>
          </a:p>
        </p:txBody>
      </p:sp>
      <p:sp>
        <p:nvSpPr>
          <p:cNvPr id="17"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D2C8FC16-EC5C-4CE4-AD3A-00D0BBD3B7D4}"/>
              </a:ext>
            </a:extLst>
          </p:cNvPr>
          <p:cNvSpPr>
            <a:spLocks noGrp="1"/>
          </p:cNvSpPr>
          <p:nvPr>
            <p:ph idx="1"/>
          </p:nvPr>
        </p:nvSpPr>
        <p:spPr>
          <a:xfrm>
            <a:off x="793660" y="2599509"/>
            <a:ext cx="6088821" cy="3639450"/>
          </a:xfrm>
        </p:spPr>
        <p:txBody>
          <a:bodyPr anchor="ctr">
            <a:normAutofit lnSpcReduction="10000"/>
          </a:bodyPr>
          <a:lstStyle/>
          <a:p>
            <a:pPr>
              <a:buFont typeface="Arial" panose="020B0604020202020204" pitchFamily="34" charset="0"/>
              <a:buChar char="•"/>
            </a:pPr>
            <a:r>
              <a:rPr lang="en-US" sz="1800" b="0" i="0" dirty="0">
                <a:effectLst/>
                <a:latin typeface="-apple-system"/>
              </a:rPr>
              <a:t>delivers technical assistance, policy advice, training and research services for the region. The SPC membership comprises American Samoa, Australia, Cook Islands, Federated States of Micronesia, Fiji, France, French Polynesia, Guam, Kiribati, Marshall Islands, Nauru, New Caledonia, New Zealand, Niue, Northern Mariana Islands, Palau, Papua New Guinea, Pitcairn Islands, Samoa, Solomon Islands, Tokelau, Tonga, Tuvalu, United States of America, Vanuatu, and Wallis and Futuna. Its programs span a number of sectors addressing sustainable economic development, natural resource and environmental management, and human and social development. In 2020, Australia contributed approximately 28.5% of the SPC budget. See the </a:t>
            </a:r>
            <a:r>
              <a:rPr lang="en-US" sz="1800" b="0" i="0" u="sng" dirty="0">
                <a:effectLst/>
                <a:latin typeface="-apple-system"/>
                <a:hlinkClick r:id="rId3"/>
              </a:rPr>
              <a:t>Pacific Regional – effective regional institutions</a:t>
            </a:r>
            <a:r>
              <a:rPr lang="en-US" sz="1800" b="0" i="0" dirty="0">
                <a:effectLst/>
                <a:latin typeface="-apple-system"/>
              </a:rPr>
              <a:t> page for further information about Australia’s support to SPC.</a:t>
            </a:r>
          </a:p>
          <a:p>
            <a:endParaRPr lang="uk-UA" sz="1400" dirty="0"/>
          </a:p>
        </p:txBody>
      </p:sp>
      <p:pic>
        <p:nvPicPr>
          <p:cNvPr id="4" name="Рисунок 3">
            <a:extLst>
              <a:ext uri="{FF2B5EF4-FFF2-40B4-BE49-F238E27FC236}">
                <a16:creationId xmlns:a16="http://schemas.microsoft.com/office/drawing/2014/main" id="{A641A594-C572-4081-A508-2EBA1D10DA64}"/>
              </a:ext>
            </a:extLst>
          </p:cNvPr>
          <p:cNvPicPr>
            <a:picLocks noChangeAspect="1"/>
          </p:cNvPicPr>
          <p:nvPr/>
        </p:nvPicPr>
        <p:blipFill>
          <a:blip r:embed="rId4"/>
          <a:stretch>
            <a:fillRect/>
          </a:stretch>
        </p:blipFill>
        <p:spPr>
          <a:xfrm>
            <a:off x="7691119" y="3093795"/>
            <a:ext cx="3370689" cy="1856238"/>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119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B9E17C6C-FB88-462A-AD62-FACC688FFB81}"/>
              </a:ext>
            </a:extLst>
          </p:cNvPr>
          <p:cNvSpPr>
            <a:spLocks noGrp="1"/>
          </p:cNvSpPr>
          <p:nvPr>
            <p:ph type="title"/>
          </p:nvPr>
        </p:nvSpPr>
        <p:spPr>
          <a:xfrm>
            <a:off x="5894962" y="479493"/>
            <a:ext cx="5458838" cy="1325563"/>
          </a:xfrm>
        </p:spPr>
        <p:txBody>
          <a:bodyPr>
            <a:normAutofit/>
          </a:bodyPr>
          <a:lstStyle/>
          <a:p>
            <a:r>
              <a:rPr lang="en-US" b="0" i="0" u="sng">
                <a:effectLst/>
                <a:latin typeface="-apple-system"/>
                <a:hlinkClick r:id="rId2"/>
              </a:rPr>
              <a:t>The Forum Fisheries Agency (FFA)</a:t>
            </a:r>
            <a:r>
              <a:rPr lang="en-US" b="0" i="0">
                <a:effectLst/>
                <a:latin typeface="-apple-system"/>
              </a:rPr>
              <a:t> </a:t>
            </a:r>
            <a:endParaRPr lang="uk-UA" dirty="0"/>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Рисунок 3">
            <a:extLst>
              <a:ext uri="{FF2B5EF4-FFF2-40B4-BE49-F238E27FC236}">
                <a16:creationId xmlns:a16="http://schemas.microsoft.com/office/drawing/2014/main" id="{C6C77FE2-BC54-44FE-8C3A-D399BDE6015F}"/>
              </a:ext>
            </a:extLst>
          </p:cNvPr>
          <p:cNvPicPr>
            <a:picLocks noChangeAspect="1"/>
          </p:cNvPicPr>
          <p:nvPr/>
        </p:nvPicPr>
        <p:blipFill>
          <a:blip r:embed="rId3"/>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Місце для вмісту 2">
            <a:extLst>
              <a:ext uri="{FF2B5EF4-FFF2-40B4-BE49-F238E27FC236}">
                <a16:creationId xmlns:a16="http://schemas.microsoft.com/office/drawing/2014/main" id="{D0BA9A19-E61C-479C-A385-6992C3F0B0A5}"/>
              </a:ext>
            </a:extLst>
          </p:cNvPr>
          <p:cNvSpPr>
            <a:spLocks noGrp="1"/>
          </p:cNvSpPr>
          <p:nvPr>
            <p:ph idx="1"/>
          </p:nvPr>
        </p:nvSpPr>
        <p:spPr>
          <a:xfrm>
            <a:off x="5894962" y="1984443"/>
            <a:ext cx="5458838" cy="4192520"/>
          </a:xfrm>
        </p:spPr>
        <p:txBody>
          <a:bodyPr>
            <a:normAutofit/>
          </a:bodyPr>
          <a:lstStyle/>
          <a:p>
            <a:pPr>
              <a:buFont typeface="Arial" panose="020B0604020202020204" pitchFamily="34" charset="0"/>
              <a:buChar char="•"/>
            </a:pPr>
            <a:r>
              <a:rPr lang="en-US" sz="1800" b="0" i="0">
                <a:effectLst/>
                <a:latin typeface="-apple-system"/>
              </a:rPr>
              <a:t>is an advisory body that assists members to strengthen national capacity and regional solidarity to </a:t>
            </a:r>
            <a:r>
              <a:rPr lang="en-US" sz="1800" b="0" i="0" err="1">
                <a:effectLst/>
                <a:latin typeface="-apple-system"/>
              </a:rPr>
              <a:t>maximise</a:t>
            </a:r>
            <a:r>
              <a:rPr lang="en-US" sz="1800" b="0" i="0">
                <a:effectLst/>
                <a:latin typeface="-apple-system"/>
              </a:rPr>
              <a:t> benefits from the conservation and sustainable use of their tuna fisheries resources. Alongside fisheries management and development assistance, the FFA operates the Regional Fisheries Surveillance Centre which provides a central link for coordinated action against Illegal, Unreported and Unregulated (IUU) fishing. In 2019-20, Australia contributed approximately 16.75% of the FFA budget. See the </a:t>
            </a:r>
            <a:r>
              <a:rPr lang="en-US" sz="1800" b="0" i="0" u="sng">
                <a:effectLst/>
                <a:latin typeface="-apple-system"/>
                <a:hlinkClick r:id="rId4"/>
              </a:rPr>
              <a:t>Pacific Regional – Economic growth: fisheries assistance</a:t>
            </a:r>
            <a:r>
              <a:rPr lang="en-US" sz="1800" b="0" i="0">
                <a:effectLst/>
                <a:latin typeface="-apple-system"/>
              </a:rPr>
              <a:t> page for further information on Australia’s support to the FFA and other regional fisheries assistance.</a:t>
            </a:r>
          </a:p>
          <a:p>
            <a:endParaRPr lang="uk-UA" sz="1800"/>
          </a:p>
        </p:txBody>
      </p:sp>
    </p:spTree>
    <p:extLst>
      <p:ext uri="{BB962C8B-B14F-4D97-AF65-F5344CB8AC3E}">
        <p14:creationId xmlns:p14="http://schemas.microsoft.com/office/powerpoint/2010/main" val="2269137985"/>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1846</Words>
  <Application>Microsoft Office PowerPoint</Application>
  <PresentationFormat>Широкий екран</PresentationFormat>
  <Paragraphs>81</Paragraphs>
  <Slides>18</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18</vt:i4>
      </vt:variant>
    </vt:vector>
  </HeadingPairs>
  <TitlesOfParts>
    <vt:vector size="23" baseType="lpstr">
      <vt:lpstr>-apple-system</vt:lpstr>
      <vt:lpstr>Arial</vt:lpstr>
      <vt:lpstr>Calibri</vt:lpstr>
      <vt:lpstr>Calibri Light</vt:lpstr>
      <vt:lpstr>Тема Office</vt:lpstr>
      <vt:lpstr>Інтеграційні процеси та об’єднання Австралії та Океанії</vt:lpstr>
      <vt:lpstr>Презентація PowerPoint</vt:lpstr>
      <vt:lpstr>Чинники розвитку процесів співробітництва</vt:lpstr>
      <vt:lpstr>Політичний розвиток</vt:lpstr>
      <vt:lpstr>Регіоналізація</vt:lpstr>
      <vt:lpstr>Форми співробітництва</vt:lpstr>
      <vt:lpstr>The Pacific Islands Forum (PIF) </vt:lpstr>
      <vt:lpstr>The Pacific Community (SPC) </vt:lpstr>
      <vt:lpstr>The Forum Fisheries Agency (FFA) </vt:lpstr>
      <vt:lpstr>The Secretariat of the Pacific Regional Environment Programme (SPREP) </vt:lpstr>
      <vt:lpstr>Council of Regional Organizations of the Pacific (CROP).   </vt:lpstr>
      <vt:lpstr>Pacific Islands Forum Ministerial Meetings </vt:lpstr>
      <vt:lpstr>Регіональна архітектура</vt:lpstr>
      <vt:lpstr>Quad, вересень 2021 </vt:lpstr>
      <vt:lpstr>Quad meetings and processes four primary channels – Leaders, Foreign Ministers, Senior Officials, and Experts. </vt:lpstr>
      <vt:lpstr>MIKTA – Mexico, Indonesia, the Republic of Korea, Turkey and Australia </vt:lpstr>
      <vt:lpstr>The Australia - New Zealand Closer Economic Relations Trade Agreement</vt:lpstr>
      <vt:lpstr>AUKUS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Інтеграційні процеси та об’єднання Австралії та Океанії</dc:title>
  <dc:creator>Ковтун Олена Юріївна</dc:creator>
  <cp:lastModifiedBy>Ковтун Олена Юріївна</cp:lastModifiedBy>
  <cp:revision>2</cp:revision>
  <dcterms:created xsi:type="dcterms:W3CDTF">2021-11-18T05:22:12Z</dcterms:created>
  <dcterms:modified xsi:type="dcterms:W3CDTF">2021-11-18T06:32:24Z</dcterms:modified>
</cp:coreProperties>
</file>