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na Kovtun" initials="OK" lastIdx="1" clrIdx="0">
    <p:extLst>
      <p:ext uri="{19B8F6BF-5375-455C-9EA6-DF929625EA0E}">
        <p15:presenceInfo xmlns:p15="http://schemas.microsoft.com/office/powerpoint/2012/main" userId="e0a376413af126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04T05:29:24.864" idx="1">
    <p:pos x="2364" y="1176"/>
    <p:text>Союз міжнародних асоціацій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22955-7FB0-4DAE-9985-60A0D9A54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BE0ADFC-263E-440D-9C4D-138902C26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B105871-9768-434A-83D9-BEFDF6BE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996D5E5-2663-462C-8B42-77C20619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C53CE2B-B10B-46B0-9A6F-5A10D3A39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879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82B9C-742C-48D7-9136-CB89D0DB2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397ACD7-1041-4A3F-8B7F-B900D49AA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8FC27ED-A265-4BC5-9E97-679E0195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74F4115-EA2F-488E-8CEF-87961ED7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ACABBEE-28BA-4E7F-B01E-ADD1E491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291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855F410-B09A-4113-B7A9-0216AA75A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4C1EB69-03AF-4AC5-BE99-9B5D1EC24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949D35D-C65E-4687-B823-AE4DBEA2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0E4648C-B19D-411D-BA7E-B58CB6966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07584AA-5980-406D-9DA2-987B2286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028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4A42D-2FE1-4A66-A1EF-773D7DD0D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7A81AB-2FA9-4C8B-B127-63064811D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C0FF6EC-E95B-4303-B160-73E4A0DFC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8F6BB3-F0A6-4BCB-9724-20D1D15BD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02EC0CC-54E7-490F-BF05-EEB3F4D8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51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ED5FC-F787-4A16-9C77-C51990FE8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2D00106-2C98-409D-B965-C410FB237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B56E69D-DF10-4627-8BBE-2EDD1485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7F0574A-5357-4F61-8BA0-7079F6FD0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3A5026D-ECEB-43DF-B1F2-63857705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269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AC880-3C89-4343-86B1-5CF42DB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54174B-C7E8-4169-BDC8-392D61058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4ED6B59-370A-4C3B-B518-3CB23F59B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EBD5F39-9684-43EA-AC8B-A10A44FF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906B693-3EEA-48BF-8945-923B78E98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DF96C6B-6187-430E-BF9A-4C240850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771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40D6A-8B90-434F-8111-2AF42031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41D2B13-637F-4F35-B1F8-B8F515A6C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B06870A-0E19-44D1-8724-FC0153D01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C294119-AE24-4245-8BC2-3A0AD04B1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F661DF9-6737-4384-84B3-2DC3EAF91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60816198-3C15-441C-AA47-6AD16C9B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0A4B13A-BEE7-4FF7-9DFC-5E34AA77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E4D914F-B52F-466F-8401-8DEE0CD4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880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F777E-2D4E-4773-AA7A-2301F8401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DC20656D-A57C-4E76-B117-35C04F54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B6983D2-11D3-4D1D-BE96-F68392E0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122AC58-AC58-49EC-BA6C-A08493C62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334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47D60FD-DA7E-404A-9E05-40BDEEB1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26CACDC-99D9-4DD5-8F4B-5D98E17B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00E02CF-F5C3-44DD-AA3D-A6B0D385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094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B520-8EB2-4CEE-8F51-443C4C625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78B8EE-D04F-45E2-83BB-C13C4BD00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F6385EB-67E4-4607-A204-551F333AC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1F98A32-8EF0-4435-8612-7B78DAEED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FC08AB5-324F-4A83-9791-D1A53B97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6B26039-88AC-461A-A36F-A7E4E3F9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674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63F9D-8270-4B16-8B5E-C5A6CFAC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08494E9-15E5-431A-BD6E-4F628F4D9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1897844-4B7A-4722-9367-1C4C3ED7A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9DA7B60-D492-4481-9DD8-B909A972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7378F7F-4AA7-447B-A0A8-18021F52A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B0E6420-548E-429D-A4BD-CB6ED6CC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310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2FD39F9-9663-41CF-B738-4059ECAC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8159DCB-2DEC-49F6-BBF8-25E1BD023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944AAF2-0056-4DDA-B7E5-367C4B242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779B4-5953-4528-9AFE-05973953F9C2}" type="datetimeFigureOut">
              <a:rPr lang="uk-UA" smtClean="0"/>
              <a:t>04.10.2021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A349B7E-3876-45C9-BD5A-AA15C7CC2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0C8C8C3-BE02-4CA0-9BD9-30D2CFB33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C81B3-3385-4ECA-BA67-8B19F6BE3B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474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151EB-5ABA-4595-B51D-57F2F5E9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uk-UA" sz="4600"/>
              <a:t>Категорія міжнародних організацій у сучасних міжнародних відносинах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B00EC8F-16BD-4C2B-9186-461FDC83A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719618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uk-UA" sz="1400"/>
              <a:t>1.Поняття «міжнародна організація», «міжнародний інститут»</a:t>
            </a:r>
          </a:p>
          <a:p>
            <a:pPr algn="l"/>
            <a:r>
              <a:rPr lang="uk-UA" sz="1400"/>
              <a:t>2.Ознаки міжнародної організації</a:t>
            </a:r>
          </a:p>
          <a:p>
            <a:pPr algn="l"/>
            <a:r>
              <a:rPr lang="uk-UA" sz="1400"/>
              <a:t>3.Класифікація міжнародних організацій</a:t>
            </a:r>
          </a:p>
        </p:txBody>
      </p:sp>
    </p:spTree>
    <p:extLst>
      <p:ext uri="{BB962C8B-B14F-4D97-AF65-F5344CB8AC3E}">
        <p14:creationId xmlns:p14="http://schemas.microsoft.com/office/powerpoint/2010/main" val="72942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1DAF95-F09D-4F78-A0B8-945D7C04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Географічне охоплення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DDA9FF9-8616-44FB-AF67-1EB1C45B6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Глобальні (ООН)</a:t>
            </a:r>
          </a:p>
          <a:p>
            <a:r>
              <a:rPr lang="uk-UA" sz="2400"/>
              <a:t>Трансрегіональні (НАТО, ОБСЄ, </a:t>
            </a:r>
            <a:r>
              <a:rPr lang="en-GB" sz="2400"/>
              <a:t>AUKUS</a:t>
            </a:r>
            <a:r>
              <a:rPr lang="uk-UA" sz="2400"/>
              <a:t>)</a:t>
            </a:r>
          </a:p>
          <a:p>
            <a:r>
              <a:rPr lang="uk-UA" sz="2400"/>
              <a:t>Регіональні (ЄС, СНД, АС)</a:t>
            </a:r>
          </a:p>
          <a:p>
            <a:r>
              <a:rPr lang="uk-UA" sz="2400"/>
              <a:t>Субрегіональні (ОДЕР-ГУАМ, РДБМ)</a:t>
            </a:r>
          </a:p>
        </p:txBody>
      </p:sp>
    </p:spTree>
    <p:extLst>
      <p:ext uri="{BB962C8B-B14F-4D97-AF65-F5344CB8AC3E}">
        <p14:creationId xmlns:p14="http://schemas.microsoft.com/office/powerpoint/2010/main" val="26713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E1D8E4-ACE8-4454-B767-DBD5644E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uk-UA" sz="3100">
                <a:solidFill>
                  <a:schemeClr val="bg1"/>
                </a:solidFill>
              </a:rPr>
              <a:t>Мета, цілі, завдання/сфери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5349FA-EEB6-41C8-9DDF-C3A64F76B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uk-UA" sz="2400"/>
              <a:t>Універсальні</a:t>
            </a:r>
          </a:p>
          <a:p>
            <a:r>
              <a:rPr lang="uk-UA" sz="2400"/>
              <a:t>спеціалізовані</a:t>
            </a:r>
          </a:p>
        </p:txBody>
      </p:sp>
    </p:spTree>
    <p:extLst>
      <p:ext uri="{BB962C8B-B14F-4D97-AF65-F5344CB8AC3E}">
        <p14:creationId xmlns:p14="http://schemas.microsoft.com/office/powerpoint/2010/main" val="3933415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CE2135-0F33-44C7-882D-3D374809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Сфера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59B27D-A031-4568-995F-0AB5F4394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Економічні</a:t>
            </a:r>
          </a:p>
          <a:p>
            <a:r>
              <a:rPr lang="uk-UA" sz="2400"/>
              <a:t>Безпекові</a:t>
            </a:r>
          </a:p>
          <a:p>
            <a:r>
              <a:rPr lang="uk-UA" sz="2400"/>
              <a:t>З питань екології і т.д.</a:t>
            </a:r>
          </a:p>
        </p:txBody>
      </p:sp>
    </p:spTree>
    <p:extLst>
      <p:ext uri="{BB962C8B-B14F-4D97-AF65-F5344CB8AC3E}">
        <p14:creationId xmlns:p14="http://schemas.microsoft.com/office/powerpoint/2010/main" val="2846948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FC1FE-1E46-468C-815F-581A62F4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Набуття членства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0D141A-6661-40A3-BBBB-28EEA0459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uk-UA" sz="2400"/>
              <a:t>Відкриті</a:t>
            </a:r>
          </a:p>
          <a:p>
            <a:r>
              <a:rPr lang="uk-UA" sz="2400"/>
              <a:t>закриті</a:t>
            </a:r>
          </a:p>
        </p:txBody>
      </p:sp>
    </p:spTree>
    <p:extLst>
      <p:ext uri="{BB962C8B-B14F-4D97-AF65-F5344CB8AC3E}">
        <p14:creationId xmlns:p14="http://schemas.microsoft.com/office/powerpoint/2010/main" val="142869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00FDC-7E29-4A95-9BEF-E4B7FE2A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 sz="3100">
                <a:solidFill>
                  <a:schemeClr val="bg1"/>
                </a:solidFill>
              </a:rPr>
              <a:t>наднаціональність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94F3E20-135D-47E7-8497-C9E73C614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Класичні міждержавні організаації</a:t>
            </a:r>
          </a:p>
          <a:p>
            <a:r>
              <a:rPr lang="uk-UA" sz="2400"/>
              <a:t>Інтеграційні угруповання</a:t>
            </a:r>
          </a:p>
        </p:txBody>
      </p:sp>
    </p:spTree>
    <p:extLst>
      <p:ext uri="{BB962C8B-B14F-4D97-AF65-F5344CB8AC3E}">
        <p14:creationId xmlns:p14="http://schemas.microsoft.com/office/powerpoint/2010/main" val="615966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570A4-5B36-442B-A4D8-4970B630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Типова інституційна структура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489320-80F6-4EDD-8D69-170A55A18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Орган, що визначає стратегічні питання (рада глав держав, урядів)</a:t>
            </a:r>
          </a:p>
          <a:p>
            <a:r>
              <a:rPr lang="uk-UA" sz="2400"/>
              <a:t>Орган, що здійснює керівництво у період між зустрічами глав держав (Рада МЗС та інш. Профільних міністрів за потреби)</a:t>
            </a:r>
          </a:p>
          <a:p>
            <a:r>
              <a:rPr lang="uk-UA" sz="2400"/>
              <a:t>Виконавчий комітет</a:t>
            </a:r>
          </a:p>
          <a:p>
            <a:r>
              <a:rPr lang="uk-UA" sz="2400"/>
              <a:t>секретаріат</a:t>
            </a:r>
          </a:p>
          <a:p>
            <a:endParaRPr lang="uk-UA" sz="2400"/>
          </a:p>
          <a:p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432802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64009-899A-4FBB-A69E-ADC77B7FA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uk-UA" sz="3700">
                <a:solidFill>
                  <a:schemeClr val="bg1"/>
                </a:solidFill>
              </a:rPr>
              <a:t>Голосування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DC0E0D-D17F-46A0-995E-495C31133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uk-UA" sz="2400"/>
              <a:t>Проста більшість</a:t>
            </a:r>
          </a:p>
          <a:p>
            <a:r>
              <a:rPr lang="uk-UA" sz="2400"/>
              <a:t>Кваліфікована більшість</a:t>
            </a:r>
          </a:p>
          <a:p>
            <a:r>
              <a:rPr lang="uk-UA" sz="2400"/>
              <a:t>Зважене голосування</a:t>
            </a:r>
          </a:p>
          <a:p>
            <a:r>
              <a:rPr lang="uk-UA" sz="2400"/>
              <a:t>консенсус</a:t>
            </a:r>
          </a:p>
        </p:txBody>
      </p:sp>
    </p:spTree>
    <p:extLst>
      <p:ext uri="{BB962C8B-B14F-4D97-AF65-F5344CB8AC3E}">
        <p14:creationId xmlns:p14="http://schemas.microsoft.com/office/powerpoint/2010/main" val="659313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C43373-A441-4AFB-9834-6AF7939A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uk-UA" sz="3700">
                <a:solidFill>
                  <a:schemeClr val="bg1"/>
                </a:solidFill>
              </a:rPr>
              <a:t>Характер рішень органів міжнародних організацій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0B5C14-5851-4F23-8465-7371A3376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uk-UA" sz="2400"/>
              <a:t>Обов’язковий</a:t>
            </a:r>
          </a:p>
          <a:p>
            <a:r>
              <a:rPr lang="uk-UA" sz="2400"/>
              <a:t>рекомендаційний</a:t>
            </a:r>
          </a:p>
        </p:txBody>
      </p:sp>
    </p:spTree>
    <p:extLst>
      <p:ext uri="{BB962C8B-B14F-4D97-AF65-F5344CB8AC3E}">
        <p14:creationId xmlns:p14="http://schemas.microsoft.com/office/powerpoint/2010/main" val="261741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4E08C2-9B97-4FF9-8592-8DC8B740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Роль в МВ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4768A3-D7C2-4760-B6B0-827D5550C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en-GB" sz="2400"/>
              <a:t>250 </a:t>
            </a:r>
            <a:r>
              <a:rPr lang="uk-UA" sz="2400"/>
              <a:t>міжурядових</a:t>
            </a:r>
          </a:p>
          <a:p>
            <a:r>
              <a:rPr lang="uk-UA" sz="2400"/>
              <a:t>6 000 неурядових</a:t>
            </a:r>
          </a:p>
          <a:p>
            <a:r>
              <a:rPr lang="uk-UA" sz="2400"/>
              <a:t>Різноманітність за складом, географічним охопленням, цілями</a:t>
            </a:r>
          </a:p>
          <a:p>
            <a:r>
              <a:rPr lang="uk-UA" sz="2400"/>
              <a:t>Попри існування міжнародних спільнот у давнину в сучасному вигляді з’явились у ІІ пол. ХІХ ст.</a:t>
            </a:r>
          </a:p>
        </p:txBody>
      </p:sp>
    </p:spTree>
    <p:extLst>
      <p:ext uri="{BB962C8B-B14F-4D97-AF65-F5344CB8AC3E}">
        <p14:creationId xmlns:p14="http://schemas.microsoft.com/office/powerpoint/2010/main" val="424654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D4A57-6FF2-47F8-A01C-1F2E7840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Міжнародний інститут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F9440B-A78C-4990-8120-9ECA6304D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r>
              <a:rPr lang="uk-UA" sz="2400"/>
              <a:t>Різний контекст</a:t>
            </a:r>
          </a:p>
          <a:p>
            <a:r>
              <a:rPr lang="uk-UA" sz="2400"/>
              <a:t>Як до міжнародних організацій, так і їх інституцій (органів)</a:t>
            </a:r>
          </a:p>
          <a:p>
            <a:r>
              <a:rPr lang="uk-UA" sz="2400"/>
              <a:t>Широке охоплення, зокрема і ТНК, ФПГ, терористичні рухі</a:t>
            </a:r>
          </a:p>
        </p:txBody>
      </p:sp>
    </p:spTree>
    <p:extLst>
      <p:ext uri="{BB962C8B-B14F-4D97-AF65-F5344CB8AC3E}">
        <p14:creationId xmlns:p14="http://schemas.microsoft.com/office/powerpoint/2010/main" val="89847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81E38-126A-4188-A789-D664B8EA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Міжнародна організація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AE28D90-DC2F-40A1-8477-E35A060DA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Утворюється представниками більше ніж 2 сторін</a:t>
            </a:r>
          </a:p>
          <a:p>
            <a:r>
              <a:rPr lang="uk-UA" sz="2400"/>
              <a:t>Має визначені цілі</a:t>
            </a:r>
          </a:p>
          <a:p>
            <a:r>
              <a:rPr lang="uk-UA" sz="2400"/>
              <a:t>Має інституційну структуру</a:t>
            </a:r>
          </a:p>
          <a:p>
            <a:endParaRPr lang="uk-UA" sz="2400"/>
          </a:p>
        </p:txBody>
      </p:sp>
    </p:spTree>
    <p:extLst>
      <p:ext uri="{BB962C8B-B14F-4D97-AF65-F5344CB8AC3E}">
        <p14:creationId xmlns:p14="http://schemas.microsoft.com/office/powerpoint/2010/main" val="357404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C8DD42-F186-48CD-871B-FCBCD717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uk-UA" sz="2100">
                <a:solidFill>
                  <a:schemeClr val="bg1"/>
                </a:solidFill>
              </a:rPr>
              <a:t>Міжнародна міждержавна/міжурядова організація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D13EF13-578A-4F16-A0A2-C4A82AC75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r>
              <a:rPr lang="uk-UA" sz="2400"/>
              <a:t>Утворюється на підставі установчого договору,аявність статуту</a:t>
            </a:r>
          </a:p>
          <a:p>
            <a:r>
              <a:rPr lang="uk-UA" sz="2400"/>
              <a:t>Представники держави</a:t>
            </a:r>
          </a:p>
          <a:p>
            <a:r>
              <a:rPr lang="uk-UA" sz="2400"/>
              <a:t>Чіткі цілі та завдання</a:t>
            </a:r>
          </a:p>
          <a:p>
            <a:r>
              <a:rPr lang="uk-UA" sz="2400"/>
              <a:t>Інституційна структура</a:t>
            </a:r>
          </a:p>
          <a:p>
            <a:r>
              <a:rPr lang="uk-UA" sz="2400"/>
              <a:t>Бюджет</a:t>
            </a:r>
          </a:p>
          <a:p>
            <a:r>
              <a:rPr lang="uk-UA" sz="2400"/>
              <a:t>Порядок набуття членства/виходу з організації</a:t>
            </a:r>
          </a:p>
        </p:txBody>
      </p:sp>
    </p:spTree>
    <p:extLst>
      <p:ext uri="{BB962C8B-B14F-4D97-AF65-F5344CB8AC3E}">
        <p14:creationId xmlns:p14="http://schemas.microsoft.com/office/powerpoint/2010/main" val="3242576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AF78C-6252-490D-8C0F-F4D154A2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Міждержавна організація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5F8E83-04D2-4637-AAE2-44EBE2465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r>
              <a:rPr lang="uk-UA" sz="2400"/>
              <a:t>Постійно діюча форма організації співробітництва між державами, заснована на підставі установчого договору і у відповідності до цілей та завдань, визначених в статуті, яка має чітку інституційну структуру (систему органів), порядок фінансування діяльності (бюджет), а також порядок вступу і виходу з неї, утворена представниками більше ніж двох держав</a:t>
            </a:r>
          </a:p>
        </p:txBody>
      </p:sp>
    </p:spTree>
    <p:extLst>
      <p:ext uri="{BB962C8B-B14F-4D97-AF65-F5344CB8AC3E}">
        <p14:creationId xmlns:p14="http://schemas.microsoft.com/office/powerpoint/2010/main" val="201906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33DC8-C696-43F7-BB17-B46D115F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 sz="2400">
                <a:solidFill>
                  <a:schemeClr val="bg1"/>
                </a:solidFill>
              </a:rPr>
              <a:t>Міжнародна недержавна/неурядова організація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CE529C-A04D-4F98-8AE6-8FA328580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Утворюється громадянами/професійними спільнотами/ГО різнонаціональних сторін</a:t>
            </a:r>
          </a:p>
          <a:p>
            <a:r>
              <a:rPr lang="uk-UA" sz="2400"/>
              <a:t>Має визначені цілі</a:t>
            </a:r>
          </a:p>
          <a:p>
            <a:r>
              <a:rPr lang="uk-UA" sz="2400"/>
              <a:t>Певна сфера діяльності </a:t>
            </a:r>
          </a:p>
        </p:txBody>
      </p:sp>
    </p:spTree>
    <p:extLst>
      <p:ext uri="{BB962C8B-B14F-4D97-AF65-F5344CB8AC3E}">
        <p14:creationId xmlns:p14="http://schemas.microsoft.com/office/powerpoint/2010/main" val="210977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7CDE7-2451-4224-8937-657805E7E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Міжнародна організація праці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2EB85C-5F3D-4D2F-ABE8-7766A59AD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uk-UA" sz="2400"/>
              <a:t>1919</a:t>
            </a:r>
          </a:p>
          <a:p>
            <a:r>
              <a:rPr lang="uk-UA" sz="2400"/>
              <a:t>Принцип трипартизму (держава-роботодавці-профспілки)</a:t>
            </a:r>
          </a:p>
          <a:p>
            <a:r>
              <a:rPr lang="uk-UA" sz="2400"/>
              <a:t>Унікальний випадок</a:t>
            </a:r>
          </a:p>
        </p:txBody>
      </p:sp>
    </p:spTree>
    <p:extLst>
      <p:ext uri="{BB962C8B-B14F-4D97-AF65-F5344CB8AC3E}">
        <p14:creationId xmlns:p14="http://schemas.microsoft.com/office/powerpoint/2010/main" val="100042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5C179-23A3-4379-BA49-38913266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2898276" cy="5576770"/>
          </a:xfrm>
        </p:spPr>
        <p:txBody>
          <a:bodyPr anchor="t">
            <a:normAutofit/>
          </a:bodyPr>
          <a:lstStyle/>
          <a:p>
            <a:r>
              <a:rPr lang="uk-UA" sz="3700">
                <a:solidFill>
                  <a:schemeClr val="bg1"/>
                </a:solidFill>
              </a:rPr>
              <a:t>Класифікація, критерії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A17DE4-C7E8-40B3-AF97-8821CF487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5605373" cy="5326911"/>
          </a:xfrm>
        </p:spPr>
        <p:txBody>
          <a:bodyPr>
            <a:normAutofit/>
          </a:bodyPr>
          <a:lstStyle/>
          <a:p>
            <a:r>
              <a:rPr lang="uk-UA" sz="2400"/>
              <a:t>Географічний</a:t>
            </a:r>
          </a:p>
          <a:p>
            <a:r>
              <a:rPr lang="uk-UA" sz="2400"/>
              <a:t>Мета, цілі, завдання</a:t>
            </a:r>
          </a:p>
          <a:p>
            <a:r>
              <a:rPr lang="uk-UA" sz="2400"/>
              <a:t>Сфера співробітництва</a:t>
            </a:r>
          </a:p>
          <a:p>
            <a:r>
              <a:rPr lang="uk-UA" sz="2400"/>
              <a:t>Порядок набуття членства</a:t>
            </a:r>
          </a:p>
          <a:p>
            <a:r>
              <a:rPr lang="uk-UA" sz="2400"/>
              <a:t>Наднаціональність </a:t>
            </a:r>
          </a:p>
        </p:txBody>
      </p:sp>
    </p:spTree>
    <p:extLst>
      <p:ext uri="{BB962C8B-B14F-4D97-AF65-F5344CB8AC3E}">
        <p14:creationId xmlns:p14="http://schemas.microsoft.com/office/powerpoint/2010/main" val="18700818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348</Words>
  <Application>Microsoft Office PowerPoint</Application>
  <PresentationFormat>Широкий екран</PresentationFormat>
  <Paragraphs>71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Категорія міжнародних організацій у сучасних міжнародних відносинах</vt:lpstr>
      <vt:lpstr>Роль в МВ</vt:lpstr>
      <vt:lpstr>Міжнародний інститут</vt:lpstr>
      <vt:lpstr>Міжнародна організація</vt:lpstr>
      <vt:lpstr>Міжнародна міждержавна/міжурядова організація</vt:lpstr>
      <vt:lpstr>Міждержавна організація</vt:lpstr>
      <vt:lpstr>Міжнародна недержавна/неурядова організація</vt:lpstr>
      <vt:lpstr>Міжнародна організація праці</vt:lpstr>
      <vt:lpstr>Класифікація, критерії</vt:lpstr>
      <vt:lpstr>Географічне охоплення</vt:lpstr>
      <vt:lpstr>Мета, цілі, завдання/сфери</vt:lpstr>
      <vt:lpstr>Сфера</vt:lpstr>
      <vt:lpstr>Набуття членства</vt:lpstr>
      <vt:lpstr>наднаціональність</vt:lpstr>
      <vt:lpstr>Типова інституційна структура</vt:lpstr>
      <vt:lpstr>Голосування </vt:lpstr>
      <vt:lpstr>Характер рішень органів міжнародних організацій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Категорія міжнародних організацій у сучасних міжнародних відносинах</dc:title>
  <dc:creator>Olena Kovtun</dc:creator>
  <cp:lastModifiedBy>Olena Kovtun</cp:lastModifiedBy>
  <cp:revision>2</cp:revision>
  <dcterms:created xsi:type="dcterms:W3CDTF">2021-10-04T02:26:07Z</dcterms:created>
  <dcterms:modified xsi:type="dcterms:W3CDTF">2021-10-04T02:59:53Z</dcterms:modified>
</cp:coreProperties>
</file>