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8" r:id="rId3"/>
    <p:sldId id="339" r:id="rId4"/>
    <p:sldId id="340" r:id="rId5"/>
    <p:sldId id="341" r:id="rId6"/>
    <p:sldId id="329" r:id="rId7"/>
    <p:sldId id="330" r:id="rId8"/>
    <p:sldId id="311" r:id="rId9"/>
    <p:sldId id="328"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44" r:id="rId24"/>
    <p:sldId id="343" r:id="rId25"/>
    <p:sldId id="342" r:id="rId26"/>
    <p:sldId id="325" r:id="rId27"/>
    <p:sldId id="326" r:id="rId28"/>
    <p:sldId id="331" r:id="rId29"/>
    <p:sldId id="257" r:id="rId30"/>
    <p:sldId id="303" r:id="rId31"/>
    <p:sldId id="258" r:id="rId32"/>
    <p:sldId id="259" r:id="rId33"/>
    <p:sldId id="260" r:id="rId34"/>
    <p:sldId id="332" r:id="rId35"/>
    <p:sldId id="261" r:id="rId36"/>
    <p:sldId id="262" r:id="rId37"/>
    <p:sldId id="333" r:id="rId38"/>
    <p:sldId id="263" r:id="rId39"/>
    <p:sldId id="264" r:id="rId40"/>
    <p:sldId id="265" r:id="rId41"/>
    <p:sldId id="266" r:id="rId42"/>
    <p:sldId id="267" r:id="rId43"/>
    <p:sldId id="268" r:id="rId44"/>
    <p:sldId id="288" r:id="rId45"/>
    <p:sldId id="289" r:id="rId46"/>
    <p:sldId id="269" r:id="rId47"/>
    <p:sldId id="270" r:id="rId48"/>
    <p:sldId id="271" r:id="rId49"/>
    <p:sldId id="272" r:id="rId50"/>
    <p:sldId id="298" r:id="rId51"/>
    <p:sldId id="300" r:id="rId52"/>
    <p:sldId id="299" r:id="rId53"/>
    <p:sldId id="301" r:id="rId54"/>
    <p:sldId id="302" r:id="rId55"/>
    <p:sldId id="273" r:id="rId56"/>
    <p:sldId id="274" r:id="rId57"/>
    <p:sldId id="275" r:id="rId58"/>
    <p:sldId id="276" r:id="rId59"/>
    <p:sldId id="277" r:id="rId60"/>
    <p:sldId id="278" r:id="rId61"/>
    <p:sldId id="279" r:id="rId62"/>
    <p:sldId id="280" r:id="rId63"/>
    <p:sldId id="281" r:id="rId64"/>
    <p:sldId id="282" r:id="rId65"/>
    <p:sldId id="283" r:id="rId66"/>
    <p:sldId id="284" r:id="rId67"/>
    <p:sldId id="285" r:id="rId68"/>
    <p:sldId id="286" r:id="rId69"/>
    <p:sldId id="287" r:id="rId70"/>
    <p:sldId id="290" r:id="rId71"/>
    <p:sldId id="291" r:id="rId72"/>
    <p:sldId id="292" r:id="rId73"/>
    <p:sldId id="293" r:id="rId74"/>
    <p:sldId id="294" r:id="rId75"/>
    <p:sldId id="295" r:id="rId76"/>
    <p:sldId id="296" r:id="rId77"/>
    <p:sldId id="297" r:id="rId78"/>
    <p:sldId id="334" r:id="rId79"/>
    <p:sldId id="335" r:id="rId80"/>
    <p:sldId id="336" r:id="rId81"/>
    <p:sldId id="347" r:id="rId82"/>
    <p:sldId id="345" r:id="rId83"/>
    <p:sldId id="346" r:id="rId84"/>
    <p:sldId id="337"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83" d="100"/>
          <a:sy n="83" d="100"/>
        </p:scale>
        <p:origin x="55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2/4/2024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2/4/2024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2/4/2024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www.znannya.org/?view=concept%3A351"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znannya.org/?view=concept%3A379" TargetMode="External"/><Relationship Id="rId2" Type="http://schemas.openxmlformats.org/officeDocument/2006/relationships/hyperlink" Target="http://www.znannya.org/?view=concept%3A40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3BB64-9B60-4A19-BA4D-A9ED61ACA0D6}"/>
              </a:ext>
            </a:extLst>
          </p:cNvPr>
          <p:cNvSpPr>
            <a:spLocks noGrp="1"/>
          </p:cNvSpPr>
          <p:nvPr>
            <p:ph type="ctrTitle"/>
          </p:nvPr>
        </p:nvSpPr>
        <p:spPr/>
        <p:txBody>
          <a:bodyPr/>
          <a:lstStyle/>
          <a:p>
            <a:r>
              <a:rPr lang="uk-UA" b="1" dirty="0"/>
              <a:t>ЕЛЕКТРОННЕ УРЯДУВАННЯ</a:t>
            </a:r>
            <a:endParaRPr lang="ru-RU" b="1" dirty="0"/>
          </a:p>
        </p:txBody>
      </p:sp>
      <p:sp>
        <p:nvSpPr>
          <p:cNvPr id="3" name="Подзаголовок 2">
            <a:extLst>
              <a:ext uri="{FF2B5EF4-FFF2-40B4-BE49-F238E27FC236}">
                <a16:creationId xmlns:a16="http://schemas.microsoft.com/office/drawing/2014/main" id="{F7E32757-B1AE-45F2-B2E5-5CF494FA5521}"/>
              </a:ext>
            </a:extLst>
          </p:cNvPr>
          <p:cNvSpPr>
            <a:spLocks noGrp="1"/>
          </p:cNvSpPr>
          <p:nvPr>
            <p:ph type="subTitle" idx="1"/>
          </p:nvPr>
        </p:nvSpPr>
        <p:spPr/>
        <p:txBody>
          <a:bodyPr/>
          <a:lstStyle/>
          <a:p>
            <a:r>
              <a:rPr lang="uk-UA" b="1" dirty="0">
                <a:latin typeface="Times New Roman" panose="02020603050405020304" pitchFamily="18" charset="0"/>
                <a:cs typeface="Times New Roman" panose="02020603050405020304" pitchFamily="18" charset="0"/>
              </a:rPr>
              <a:t>Визначення та основні характеристики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9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B2AA64-D8A9-4008-00A1-9327A1D32252}"/>
              </a:ext>
            </a:extLst>
          </p:cNvPr>
          <p:cNvSpPr txBox="1"/>
          <p:nvPr/>
        </p:nvSpPr>
        <p:spPr>
          <a:xfrm>
            <a:off x="1311564" y="1953116"/>
            <a:ext cx="10169236" cy="1709892"/>
          </a:xfrm>
          <a:prstGeom prst="rect">
            <a:avLst/>
          </a:prstGeom>
          <a:noFill/>
        </p:spPr>
        <p:txBody>
          <a:bodyPr wrap="square">
            <a:spAutoFit/>
          </a:bodyPr>
          <a:lstStyle/>
          <a:p>
            <a:pPr indent="450215" algn="just">
              <a:lnSpc>
                <a:spcPct val="150000"/>
              </a:lnSpc>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Ідеологія інформаційного суспільства включає різні погляди, концепції та теоретичні підходи до розвитку і використання інформаційних технологій та комунікаційних мереж в суспільстві. У межах нашої дисципліни розглянемо лише кілька основних теорій інформаційного суспільства, що представляють різні погляди, за їх авторами. </a:t>
            </a:r>
            <a:endParaRPr lang="ru-RU" sz="18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5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E45E-4EA6-7109-54DE-E70A997434B0}"/>
              </a:ext>
            </a:extLst>
          </p:cNvPr>
          <p:cNvSpPr txBox="1"/>
          <p:nvPr/>
        </p:nvSpPr>
        <p:spPr>
          <a:xfrm>
            <a:off x="4812145" y="157376"/>
            <a:ext cx="6299199" cy="5654561"/>
          </a:xfrm>
          <a:prstGeom prst="rect">
            <a:avLst/>
          </a:prstGeom>
          <a:noFill/>
        </p:spPr>
        <p:txBody>
          <a:bodyPr wrap="square">
            <a:spAutoFit/>
          </a:bodyPr>
          <a:lstStyle/>
          <a:p>
            <a:pPr indent="450215" algn="just">
              <a:lnSpc>
                <a:spcPct val="150000"/>
              </a:lnSpc>
              <a:spcAft>
                <a:spcPts val="800"/>
              </a:spcAf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1800" b="1" i="1" dirty="0" err="1">
                <a:effectLst/>
                <a:latin typeface="Times New Roman" panose="02020603050405020304" pitchFamily="18" charset="0"/>
                <a:ea typeface="Calibri" panose="020F0502020204030204" pitchFamily="34" charset="0"/>
                <a:cs typeface="Times New Roman" panose="02020603050405020304" pitchFamily="18" charset="0"/>
              </a:rPr>
              <a:t>Маклюена</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Херберт</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Маршалл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Маклюен</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Herbert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Marshall</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McLuhan</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(1911-1980) канадський культуролог, філософ, комунікаційний теоретик, який відомий своєю концепцією «світового села»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Global</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Village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Він стверджував, що розвиток технологій комунікації, зокрема телебачення та інших мас-медіа, змінює спосіб, яким люди сприймають і розуміють світ, перетворюючи його в глобальне суспільство.</a:t>
            </a:r>
          </a:p>
          <a:p>
            <a:pPr indent="450215" algn="just">
              <a:lnSpc>
                <a:spcPct val="150000"/>
              </a:lnSpc>
              <a:spcAft>
                <a:spcPts val="8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На думку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Херберта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Маршалла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Маклюена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визначається впливом засобів масової комунікації, зокрема телебачення та інших мас-медіа, на спосіб сприйняття, розуміння та організацію суспільства.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D96EFB57-E79F-6AD5-96FC-D5686DB25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0"/>
            <a:ext cx="4017962" cy="577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5A0E2-10F5-6D64-F689-FFEF76CF131B}"/>
              </a:ext>
            </a:extLst>
          </p:cNvPr>
          <p:cNvSpPr txBox="1"/>
          <p:nvPr/>
        </p:nvSpPr>
        <p:spPr>
          <a:xfrm>
            <a:off x="1015999" y="305184"/>
            <a:ext cx="10778837" cy="6127255"/>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Він висунув концепцію «світового села»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McLuhan</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1962</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1964</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1968), яка стверджує, що розвиток технологій комунікації об'єднує всі людські спільноти в єдиний глобальний простір; він доводить, що в результаті появи електронних засобів комунікації земна куля «стиснулася» до розмірів «села», стала можливим інтерактивна передача повідомлень з будь-яких точок світу в будь-які інші. Цей термін використовується для позначення ідеї, що засоби масової комунікації та інформаційні технології зближують різні куточки світу, створюючи враження, що весь світ перетворюється на єдине село або спільноту, де інформація швидко поширюється та взаємодія між людьми стає легшою та швидшою незалежно від географічних відстаней.</a:t>
            </a:r>
          </a:p>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Маклюен</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наголошував, що засоби масової комунікації мають глибокий вплив на політичні, культурні, соціальні та психологічні аспекти нашого життя. Він вважав, що форма комунікації має надзвичайно важливе значення, оскільки вона визначає спосіб, яким ми сприймаємо світ і взаємодіємо з ним.</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1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031A54F-141A-5F0A-1819-915DE1A59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26" y="-1"/>
            <a:ext cx="5986670" cy="4830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B4ED17-AF8E-7270-55EB-1F3268DC38DB}"/>
              </a:ext>
            </a:extLst>
          </p:cNvPr>
          <p:cNvSpPr txBox="1"/>
          <p:nvPr/>
        </p:nvSpPr>
        <p:spPr>
          <a:xfrm>
            <a:off x="6826501" y="797204"/>
            <a:ext cx="5245427" cy="4653453"/>
          </a:xfrm>
          <a:prstGeom prst="rect">
            <a:avLst/>
          </a:prstGeom>
          <a:noFill/>
        </p:spPr>
        <p:txBody>
          <a:bodyPr wrap="square">
            <a:spAutoFit/>
          </a:bodyPr>
          <a:lstStyle/>
          <a:p>
            <a:pPr algn="just">
              <a:lnSpc>
                <a:spcPct val="150000"/>
              </a:lnSpc>
            </a:pPr>
            <a:r>
              <a:rPr lang="uk-UA" sz="2000" b="1" i="1" kern="0" dirty="0">
                <a:effectLst/>
                <a:latin typeface="Times New Roman" panose="02020603050405020304" pitchFamily="18" charset="0"/>
                <a:ea typeface="Calibri" panose="020F0502020204030204" pitchFamily="34" charset="0"/>
              </a:rPr>
              <a:t>Теорія </a:t>
            </a:r>
            <a:r>
              <a:rPr lang="uk-UA" sz="2000" b="1" i="1" kern="0" dirty="0" err="1">
                <a:effectLst/>
                <a:latin typeface="Times New Roman" panose="02020603050405020304" pitchFamily="18" charset="0"/>
                <a:ea typeface="Calibri" panose="020F0502020204030204" pitchFamily="34" charset="0"/>
              </a:rPr>
              <a:t>Бодрійяра</a:t>
            </a:r>
            <a:r>
              <a:rPr lang="uk-UA" sz="2000" b="1" i="1" kern="0" dirty="0">
                <a:effectLst/>
                <a:latin typeface="Times New Roman" panose="02020603050405020304" pitchFamily="18" charset="0"/>
                <a:ea typeface="Calibri" panose="020F0502020204030204" pitchFamily="34" charset="0"/>
              </a:rPr>
              <a:t>.</a:t>
            </a:r>
            <a:r>
              <a:rPr lang="uk-UA" sz="2000" kern="0" dirty="0">
                <a:effectLst/>
                <a:latin typeface="Times New Roman" panose="02020603050405020304" pitchFamily="18" charset="0"/>
                <a:ea typeface="Calibri" panose="020F0502020204030204" pitchFamily="34" charset="0"/>
              </a:rPr>
              <a:t> Жан </a:t>
            </a:r>
            <a:r>
              <a:rPr lang="uk-UA" sz="2000" kern="0" dirty="0" err="1">
                <a:effectLst/>
                <a:latin typeface="Times New Roman" panose="02020603050405020304" pitchFamily="18" charset="0"/>
                <a:ea typeface="Calibri" panose="020F0502020204030204" pitchFamily="34" charset="0"/>
              </a:rPr>
              <a:t>Бодрійяр</a:t>
            </a:r>
            <a:r>
              <a:rPr lang="uk-UA" sz="2000" kern="0" dirty="0">
                <a:effectLst/>
                <a:latin typeface="Times New Roman" panose="02020603050405020304" pitchFamily="18" charset="0"/>
                <a:ea typeface="Calibri" panose="020F0502020204030204" pitchFamily="34" charset="0"/>
              </a:rPr>
              <a:t> (</a:t>
            </a:r>
            <a:r>
              <a:rPr lang="uk-UA" sz="2000" kern="0" dirty="0" err="1">
                <a:effectLst/>
                <a:latin typeface="Times New Roman" panose="02020603050405020304" pitchFamily="18" charset="0"/>
                <a:ea typeface="Calibri" panose="020F0502020204030204" pitchFamily="34" charset="0"/>
              </a:rPr>
              <a:t>Jean</a:t>
            </a:r>
            <a:r>
              <a:rPr lang="uk-UA" sz="2000" kern="0" dirty="0">
                <a:effectLst/>
                <a:latin typeface="Times New Roman" panose="02020603050405020304" pitchFamily="18" charset="0"/>
                <a:ea typeface="Calibri" panose="020F0502020204030204" pitchFamily="34" charset="0"/>
              </a:rPr>
              <a:t> </a:t>
            </a:r>
            <a:r>
              <a:rPr lang="uk-UA" sz="2000" kern="0" dirty="0" err="1">
                <a:effectLst/>
                <a:latin typeface="Times New Roman" panose="02020603050405020304" pitchFamily="18" charset="0"/>
                <a:ea typeface="Calibri" panose="020F0502020204030204" pitchFamily="34" charset="0"/>
              </a:rPr>
              <a:t>Baudrillard</a:t>
            </a:r>
            <a:r>
              <a:rPr lang="uk-UA" sz="2000" kern="0" dirty="0">
                <a:effectLst/>
                <a:latin typeface="Times New Roman" panose="02020603050405020304" pitchFamily="18" charset="0"/>
                <a:ea typeface="Calibri" panose="020F0502020204030204" pitchFamily="34" charset="0"/>
              </a:rPr>
              <a:t>) (1929-2007) французький філософ і соціолог, засновник нової метафізичної теорії, який розвинув концепцію «</a:t>
            </a:r>
            <a:r>
              <a:rPr lang="uk-UA" sz="2000" kern="0" dirty="0" err="1">
                <a:effectLst/>
                <a:latin typeface="Times New Roman" panose="02020603050405020304" pitchFamily="18" charset="0"/>
                <a:ea typeface="Calibri" panose="020F0502020204030204" pitchFamily="34" charset="0"/>
              </a:rPr>
              <a:t>симулякра</a:t>
            </a:r>
            <a:r>
              <a:rPr lang="uk-UA" sz="2000" kern="0" dirty="0">
                <a:effectLst/>
                <a:latin typeface="Times New Roman" panose="02020603050405020304" pitchFamily="18" charset="0"/>
                <a:ea typeface="Calibri" panose="020F0502020204030204" pitchFamily="34" charset="0"/>
              </a:rPr>
              <a:t> і </a:t>
            </a:r>
            <a:r>
              <a:rPr lang="uk-UA" sz="2000" kern="0" dirty="0" err="1">
                <a:effectLst/>
                <a:latin typeface="Times New Roman" panose="02020603050405020304" pitchFamily="18" charset="0"/>
                <a:ea typeface="Calibri" panose="020F0502020204030204" pitchFamily="34" charset="0"/>
              </a:rPr>
              <a:t>гіперреальності</a:t>
            </a:r>
            <a:r>
              <a:rPr lang="uk-UA" sz="2000" kern="0" dirty="0">
                <a:effectLst/>
                <a:latin typeface="Times New Roman" panose="02020603050405020304" pitchFamily="18" charset="0"/>
                <a:ea typeface="Calibri" panose="020F0502020204030204" pitchFamily="34" charset="0"/>
              </a:rPr>
              <a:t>». Він стверджував, що в інформаційному суспільстві реальність стає підробкою, а суспільство все більше опирається на симуляцію та імітацію, що впливає на наше сприйняття світу (</a:t>
            </a:r>
            <a:r>
              <a:rPr lang="uk-UA" sz="2000" kern="0" dirty="0" err="1">
                <a:solidFill>
                  <a:srgbClr val="202122"/>
                </a:solidFill>
                <a:effectLst/>
                <a:latin typeface="Times New Roman" panose="02020603050405020304" pitchFamily="18" charset="0"/>
                <a:ea typeface="Calibri" panose="020F0502020204030204" pitchFamily="34" charset="0"/>
              </a:rPr>
              <a:t>Baudrillard</a:t>
            </a:r>
            <a:r>
              <a:rPr lang="uk-UA" sz="2000" kern="0" dirty="0">
                <a:solidFill>
                  <a:srgbClr val="202122"/>
                </a:solidFill>
                <a:effectLst/>
                <a:latin typeface="Times New Roman" panose="02020603050405020304" pitchFamily="18" charset="0"/>
                <a:ea typeface="Calibri" panose="020F0502020204030204" pitchFamily="34" charset="0"/>
              </a:rPr>
              <a:t>,</a:t>
            </a:r>
            <a:r>
              <a:rPr lang="uk-UA" sz="2000" i="1" kern="0" dirty="0">
                <a:solidFill>
                  <a:srgbClr val="202122"/>
                </a:solidFill>
                <a:effectLst/>
                <a:latin typeface="Times New Roman" panose="02020603050405020304" pitchFamily="18" charset="0"/>
                <a:ea typeface="Calibri" panose="020F0502020204030204" pitchFamily="34" charset="0"/>
              </a:rPr>
              <a:t> </a:t>
            </a:r>
            <a:r>
              <a:rPr lang="uk-UA" sz="2000" kern="0" dirty="0">
                <a:solidFill>
                  <a:srgbClr val="202122"/>
                </a:solidFill>
                <a:effectLst/>
                <a:latin typeface="Times New Roman" panose="02020603050405020304" pitchFamily="18" charset="0"/>
                <a:ea typeface="Calibri" panose="020F0502020204030204" pitchFamily="34" charset="0"/>
              </a:rPr>
              <a:t>1983; 1990)</a:t>
            </a:r>
            <a:endParaRPr lang="ru-RU" sz="2000" dirty="0"/>
          </a:p>
        </p:txBody>
      </p:sp>
    </p:spTree>
    <p:extLst>
      <p:ext uri="{BB962C8B-B14F-4D97-AF65-F5344CB8AC3E}">
        <p14:creationId xmlns:p14="http://schemas.microsoft.com/office/powerpoint/2010/main" val="4868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565D4-BBC8-641E-7B3B-98302386DD63}"/>
              </a:ext>
            </a:extLst>
          </p:cNvPr>
          <p:cNvSpPr txBox="1"/>
          <p:nvPr/>
        </p:nvSpPr>
        <p:spPr>
          <a:xfrm>
            <a:off x="840509" y="263527"/>
            <a:ext cx="10400146" cy="6011902"/>
          </a:xfrm>
          <a:prstGeom prst="rect">
            <a:avLst/>
          </a:prstGeom>
          <a:noFill/>
        </p:spPr>
        <p:txBody>
          <a:bodyPr wrap="square">
            <a:spAutoFit/>
          </a:bodyPr>
          <a:lstStyle/>
          <a:p>
            <a:pPr algn="just">
              <a:lnSpc>
                <a:spcPct val="150000"/>
              </a:lnSpc>
            </a:pPr>
            <a:endParaRPr lang="uk-UA" sz="2000" kern="0" dirty="0">
              <a:solidFill>
                <a:srgbClr val="000000"/>
              </a:solidFill>
              <a:effectLst/>
              <a:latin typeface="Times New Roman" panose="02020603050405020304" pitchFamily="18" charset="0"/>
              <a:ea typeface="Calibri" panose="020F0502020204030204" pitchFamily="34" charset="0"/>
            </a:endParaRPr>
          </a:p>
          <a:p>
            <a:pPr algn="just">
              <a:lnSpc>
                <a:spcPct val="150000"/>
              </a:lnSpc>
            </a:pPr>
            <a:r>
              <a:rPr lang="uk-UA" sz="2000" kern="0" dirty="0">
                <a:solidFill>
                  <a:srgbClr val="000000"/>
                </a:solidFill>
                <a:effectLst/>
                <a:latin typeface="Times New Roman" panose="02020603050405020304" pitchFamily="18" charset="0"/>
                <a:ea typeface="Calibri" panose="020F0502020204030204" pitchFamily="34" charset="0"/>
              </a:rPr>
              <a:t>Як вважав Жан </a:t>
            </a:r>
            <a:r>
              <a:rPr lang="uk-UA" sz="2000" kern="0" dirty="0" err="1">
                <a:solidFill>
                  <a:srgbClr val="000000"/>
                </a:solidFill>
                <a:effectLst/>
                <a:latin typeface="Times New Roman" panose="02020603050405020304" pitchFamily="18" charset="0"/>
                <a:ea typeface="Calibri" panose="020F0502020204030204" pitchFamily="34" charset="0"/>
              </a:rPr>
              <a:t>Бодрійяр</a:t>
            </a:r>
            <a:r>
              <a:rPr lang="uk-UA" sz="2000" kern="0" dirty="0">
                <a:solidFill>
                  <a:srgbClr val="000000"/>
                </a:solidFill>
                <a:effectLst/>
                <a:latin typeface="Times New Roman" panose="02020603050405020304" pitchFamily="18" charset="0"/>
                <a:ea typeface="Calibri" panose="020F0502020204030204" pitchFamily="34" charset="0"/>
              </a:rPr>
              <a:t>, інформаційне суспільство характеризується поняттями «</a:t>
            </a:r>
            <a:r>
              <a:rPr lang="uk-UA" sz="2000" kern="0" dirty="0" err="1">
                <a:solidFill>
                  <a:srgbClr val="000000"/>
                </a:solidFill>
                <a:effectLst/>
                <a:latin typeface="Times New Roman" panose="02020603050405020304" pitchFamily="18" charset="0"/>
                <a:ea typeface="Calibri" panose="020F0502020204030204" pitchFamily="34" charset="0"/>
              </a:rPr>
              <a:t>симулякрів</a:t>
            </a:r>
            <a:r>
              <a:rPr lang="uk-UA" sz="2000" kern="0" dirty="0">
                <a:solidFill>
                  <a:srgbClr val="000000"/>
                </a:solidFill>
                <a:effectLst/>
                <a:latin typeface="Times New Roman" panose="02020603050405020304" pitchFamily="18" charset="0"/>
                <a:ea typeface="Calibri" panose="020F0502020204030204" pitchFamily="34" charset="0"/>
              </a:rPr>
              <a:t>», «</a:t>
            </a:r>
            <a:r>
              <a:rPr lang="uk-UA" sz="2000" kern="0" dirty="0" err="1">
                <a:solidFill>
                  <a:srgbClr val="000000"/>
                </a:solidFill>
                <a:effectLst/>
                <a:latin typeface="Times New Roman" panose="02020603050405020304" pitchFamily="18" charset="0"/>
                <a:ea typeface="Calibri" panose="020F0502020204030204" pitchFamily="34" charset="0"/>
              </a:rPr>
              <a:t>гіперреальності</a:t>
            </a:r>
            <a:r>
              <a:rPr lang="uk-UA" sz="2000" kern="0" dirty="0">
                <a:solidFill>
                  <a:srgbClr val="000000"/>
                </a:solidFill>
                <a:effectLst/>
                <a:latin typeface="Times New Roman" panose="02020603050405020304" pitchFamily="18" charset="0"/>
                <a:ea typeface="Calibri" panose="020F0502020204030204" pitchFamily="34" charset="0"/>
              </a:rPr>
              <a:t>» та «структурної революції», він доводив, що в сучасному світі інформація стає підробкою реальності, а суспільство все більше опирається на симуляцію та імітацію.</a:t>
            </a:r>
          </a:p>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Згідно з теорією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симулякри</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це копії або підробки реальності, які втрачають зв'язок з оригіналом і стають самостійними об'єктами. Автор стверджував, що в інформаційному суспільстві багато аспектів нашого життя, включаючи політику, економіку, культуру і мас-медіа, базуються на симуляції та імітації.</a:t>
            </a:r>
            <a:r>
              <a:rPr lang="uk-UA" sz="200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Гіперреальність</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це стан, коли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симулякри</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стають більш реальними або значущими, ніж оригінали. У суспільстві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гіперреальності</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реальність втрачає свою оригінальність і перетворюється на постійну імітацію, де межа між реальністю та симуляцією стає розмитою.</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0682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A5ECF9-B8D2-1C15-F105-B3256B59D17B}"/>
              </a:ext>
            </a:extLst>
          </p:cNvPr>
          <p:cNvSpPr txBox="1"/>
          <p:nvPr/>
        </p:nvSpPr>
        <p:spPr>
          <a:xfrm>
            <a:off x="868217" y="1403927"/>
            <a:ext cx="11000509" cy="4300536"/>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«Структурна революція», запропонована Жаном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Бодрійяром</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є концептуальною рамкою, що висвітлює зміни в суспільстві та культурі, викликані розвитком інформаційних технологій та засобів комунікації. Він використовує термін «революція», щоб підкреслити руйнування і перетворення, що відбуваються внаслідок цих змін. Структурна революція, на думку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веде до децентралізації влади, змінюючи спосіб, яким влада і контроль здійснюються в суспільстві. Він підкреслює важливість розуміння впливу цих змін і критичного ставлення до нових форм влади та контролю, що виникають у цифрову епоху.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Структурна революція Жана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розкриває низку концептуальних питань, пов'язаних з трансформацією суспільства, культури та способу сприйняття в епоху інформаційних технологій.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50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C5266FB-D907-E6B1-ACB1-DF0E4CA5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3" y="0"/>
            <a:ext cx="4583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FEEDE7-DDF0-FEE0-589C-636756C97DD8}"/>
              </a:ext>
            </a:extLst>
          </p:cNvPr>
          <p:cNvSpPr txBox="1"/>
          <p:nvPr/>
        </p:nvSpPr>
        <p:spPr>
          <a:xfrm>
            <a:off x="5634181" y="110530"/>
            <a:ext cx="6096000" cy="6608860"/>
          </a:xfrm>
          <a:prstGeom prst="rect">
            <a:avLst/>
          </a:prstGeom>
          <a:noFill/>
        </p:spPr>
        <p:txBody>
          <a:bodyPr wrap="square">
            <a:spAutoFit/>
          </a:bodyPr>
          <a:lstStyle/>
          <a:p>
            <a:pPr indent="450215" algn="just">
              <a:lnSpc>
                <a:spcPct val="150000"/>
              </a:lnSpc>
              <a:spcAft>
                <a:spcPts val="800"/>
              </a:spcAft>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Мануель</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Manuel</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Castells</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(нар.1942) іспанський соціолог,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постмарксист</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комунікаційний теоретик, який досліджував роль інформаційних технологій у формуванні сучасного суспільства. Він розвинув концепцію «інформаційного капіталізму» і стверджував, що інформаційні технології і комунікації впливають на всі сфери суспільства, включаючи політику, економіку і культуру.</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Згідно з теорією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 це нова соціальна форма, що виникає в результаті розвитку інформаційних технологій і заснована на передачі, обробленні і використанні інформації.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79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FBA16-93AD-7CCE-864A-342A1D5CB1D0}"/>
              </a:ext>
            </a:extLst>
          </p:cNvPr>
          <p:cNvSpPr txBox="1"/>
          <p:nvPr/>
        </p:nvSpPr>
        <p:spPr>
          <a:xfrm>
            <a:off x="785091" y="188793"/>
            <a:ext cx="11268363" cy="6346417"/>
          </a:xfrm>
          <a:prstGeom prst="rect">
            <a:avLst/>
          </a:prstGeom>
          <a:noFill/>
        </p:spPr>
        <p:txBody>
          <a:bodyPr wrap="square">
            <a:spAutoFit/>
          </a:bodyPr>
          <a:lstStyle/>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розглядає інформаційне суспільство як етап в загальної еволюції суспільства, в якому інформаційні технології і комунікація відіграють ключову роль.</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Одним з найбільш відомих та впливових творів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є трилогія «Інформаційна епоха: економіка, суспільство та культура» </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0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Castells</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1996; 1997; 1998).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У цих роботах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аналізує роль інформаційних технологій у формуванні нових соціальних структур, економічних змін та культурних процесів.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Він також відомий своїми дослідженнями у сфері мережевого суспільства та ролі комунікаційних технологій у формуванні нових форм соціальних взаємодій. Автор використовує поняття «розподіленої влади» для опису сучасних суспільних структур, де мережі і комунікаційні зв'язки стають ключовими елементами організації суспільства.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активно досліджує вплив глобалізації на соціальні, політичні та економічні процеси та підкреслює важливість розуміння соціальних трансформацій, що відбуваються внаслідок глибинного впровадження інформаційних технологій, та їх впливу на індивідів, суспільство та культуру.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47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8D7174C-7345-CF70-A4E0-AAF51AC5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61"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1899BD-0370-8106-D92F-89A3A98156C5}"/>
              </a:ext>
            </a:extLst>
          </p:cNvPr>
          <p:cNvSpPr txBox="1"/>
          <p:nvPr/>
        </p:nvSpPr>
        <p:spPr>
          <a:xfrm>
            <a:off x="6567882" y="0"/>
            <a:ext cx="5347027" cy="6602898"/>
          </a:xfrm>
          <a:prstGeom prst="rect">
            <a:avLst/>
          </a:prstGeom>
          <a:noFill/>
        </p:spPr>
        <p:txBody>
          <a:bodyPr wrap="square">
            <a:spAutoFit/>
          </a:bodyPr>
          <a:lstStyle/>
          <a:p>
            <a:pPr indent="450215" algn="just">
              <a:lnSpc>
                <a:spcPct val="150000"/>
              </a:lnSpc>
              <a:spcAft>
                <a:spcPts val="800"/>
              </a:spcAft>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П'єр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Pierre</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Lévy</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(нар.1956) французький філософ, комунікаційний теоретик, який вивчав вплив інформаційних технологій на суспільство і культуру. Він стверджував, що Інтернет і мережева комунікація сприяють створенню «колективного інтелекту», який використовується для спільного розв'язання проблем і продукування нових знань.</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uk-UA" sz="2000" kern="0" dirty="0">
                <a:effectLst/>
                <a:latin typeface="Times New Roman" panose="02020603050405020304" pitchFamily="18" charset="0"/>
                <a:ea typeface="Calibri" panose="020F0502020204030204" pitchFamily="34" charset="0"/>
                <a:cs typeface="Times New Roman" panose="02020603050405020304" pitchFamily="18" charset="0"/>
              </a:rPr>
              <a:t>Як зазначав П’єр </a:t>
            </a:r>
            <a:r>
              <a:rPr lang="uk-UA" sz="2000" kern="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kern="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 це суспільство, у якому інформація є основним ресурсом і знаходиться в центрі всіх сфер життя, включаючи економіку, політику, культуру та освіту.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21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C8FF8-DBC4-5285-5611-0FABDF06606D}"/>
              </a:ext>
            </a:extLst>
          </p:cNvPr>
          <p:cNvSpPr txBox="1"/>
          <p:nvPr/>
        </p:nvSpPr>
        <p:spPr>
          <a:xfrm>
            <a:off x="785090" y="0"/>
            <a:ext cx="11028218" cy="6588150"/>
          </a:xfrm>
          <a:prstGeom prst="rect">
            <a:avLst/>
          </a:prstGeom>
          <a:noFill/>
        </p:spPr>
        <p:txBody>
          <a:bodyPr wrap="square">
            <a:spAutoFit/>
          </a:bodyPr>
          <a:lstStyle/>
          <a:p>
            <a:pPr indent="450215" algn="just">
              <a:lnSpc>
                <a:spcPct val="150000"/>
              </a:lnSpc>
              <a:spcAft>
                <a:spcPts val="800"/>
              </a:spcAft>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Концепція колективного інтелекту, запропонована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 його працях «Колективний інтелект: новий світ людства в кіберпросторі» та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Кіберкультура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Lévy</a:t>
            </a:r>
            <a:r>
              <a:rPr lang="uk-UA"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1994; </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1997)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описує явище, коли колектив людей або група здатні до спільного вирішення складних проблем та генерації нових знань, використовуючи сукупний інтелект, досвід та інформацію, яка є доступною через цифрові мережі та технології комунікації.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 цією концепцією, яку він розвинув у своїй праці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Кібердемократія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Lévy</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2002)</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індивідуальні знання та інтелект кожної людини можуть бути поєднані та використані для створення колективного інтелекту, який перевищує можливості кожного окремого індивіда. Колективний інтелект може бути використаний для розв'язання складних проблем, створення нових ідей та інновацій й прийняття рішень в демократичному суспільстві.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Ключовою ідеєю концепції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кібердемократії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заснованої на використанні колективного інтелекту є те, що взаємодія, співпраця та обмін інформацією між людьми можуть привести до виникнення нових знань та управлінських можливостей, які недоступні окремим індивідам. Ця концепція часто пов'язується з використанням соціальних мереж, спільної роботи, спілкування та інших форм колективної діяльності, що стимулюють обмін ідеями та спільну генерацію знань та політичних рішень.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59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4A67BF-B2D1-4F0A-B784-6A994771433E}"/>
              </a:ext>
            </a:extLst>
          </p:cNvPr>
          <p:cNvSpPr txBox="1"/>
          <p:nvPr/>
        </p:nvSpPr>
        <p:spPr>
          <a:xfrm>
            <a:off x="5575853" y="131750"/>
            <a:ext cx="6532062" cy="6097182"/>
          </a:xfrm>
          <a:prstGeom prst="rect">
            <a:avLst/>
          </a:prstGeom>
          <a:noFill/>
        </p:spPr>
        <p:txBody>
          <a:bodyPr wrap="square">
            <a:spAutoFit/>
          </a:bodyPr>
          <a:lstStyle/>
          <a:p>
            <a:pPr algn="ctr">
              <a:lnSpc>
                <a:spcPct val="115000"/>
              </a:lnSpc>
              <a:spcAft>
                <a:spcPts val="800"/>
              </a:spcAft>
            </a:pPr>
            <a:endPar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БАЛИ РОЗПОДІЛЯЮТЬСЯ НАСТУПНИМ ЧИНОМ</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Залікова модульна контрольна робота</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(проводиться на останній лекції у вигляді тестового завдання закритої форми в системі </a:t>
            </a:r>
            <a:r>
              <a:rPr lang="uk-UA" sz="2000" kern="100" spc="-30" dirty="0" err="1">
                <a:effectLst/>
                <a:latin typeface="Times New Roman" panose="02020603050405020304" pitchFamily="18" charset="0"/>
                <a:ea typeface="Calibri" panose="020F0502020204030204" pitchFamily="34" charset="0"/>
                <a:cs typeface="Times New Roman" panose="02020603050405020304" pitchFamily="18" charset="0"/>
              </a:rPr>
              <a:t>Moodle</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20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spc="-30" dirty="0" err="1">
                <a:effectLst/>
                <a:latin typeface="Times New Roman" panose="02020603050405020304" pitchFamily="18" charset="0"/>
                <a:ea typeface="Calibri" panose="020F0502020204030204" pitchFamily="34" charset="0"/>
                <a:cs typeface="Times New Roman" panose="02020603050405020304" pitchFamily="18" charset="0"/>
              </a:rPr>
              <a:t>МКР</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 №1</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(проводиться на лекції на першому модульному тижні у вигляді тестового завдання закритої форми в системі </a:t>
            </a:r>
            <a:r>
              <a:rPr lang="uk-UA" sz="2000" kern="100" spc="-30" dirty="0" err="1">
                <a:effectLst/>
                <a:latin typeface="Times New Roman" panose="02020603050405020304" pitchFamily="18" charset="0"/>
                <a:ea typeface="Calibri" panose="020F0502020204030204" pitchFamily="34" charset="0"/>
                <a:cs typeface="Times New Roman" panose="02020603050405020304" pitchFamily="18" charset="0"/>
              </a:rPr>
              <a:t>Moodle</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15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b="1" kern="100" spc="-30" dirty="0" err="1">
                <a:effectLst/>
                <a:latin typeface="Times New Roman" panose="02020603050405020304" pitchFamily="18" charset="0"/>
                <a:ea typeface="Calibri" panose="020F0502020204030204" pitchFamily="34" charset="0"/>
                <a:cs typeface="Times New Roman" panose="02020603050405020304" pitchFamily="18" charset="0"/>
              </a:rPr>
              <a:t>МКР</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 №2</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(проводиться на останньому семінарському занятті в формі ділової гри «Засідання Кабінету Міністрів України: проблеми та перспективи впровадження е-уряду в Україні»)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15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414BE464-01AC-4E87-F01D-941B1F553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0"/>
            <a:ext cx="4762500" cy="3703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DC967A-4A8F-8EB4-1A21-FB3099014ED9}"/>
              </a:ext>
            </a:extLst>
          </p:cNvPr>
          <p:cNvSpPr txBox="1"/>
          <p:nvPr/>
        </p:nvSpPr>
        <p:spPr>
          <a:xfrm>
            <a:off x="1200727" y="4270845"/>
            <a:ext cx="3703782" cy="1479700"/>
          </a:xfrm>
          <a:prstGeom prst="rect">
            <a:avLst/>
          </a:prstGeom>
          <a:noFill/>
        </p:spPr>
        <p:txBody>
          <a:bodyPr wrap="square">
            <a:spAutoFit/>
          </a:bodyPr>
          <a:lstStyle/>
          <a:p>
            <a:pPr algn="just">
              <a:lnSpc>
                <a:spcPct val="115000"/>
              </a:lnSpc>
              <a:spcAft>
                <a:spcPts val="800"/>
              </a:spcAft>
            </a:pPr>
            <a:r>
              <a:rPr lang="uk-UA" sz="2000" b="1"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Загальна активність</a:t>
            </a: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на семінарських заняттях та участь у дискусіях </a:t>
            </a:r>
            <a:r>
              <a:rPr lang="uk-UA" sz="200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 5 балів </a:t>
            </a:r>
            <a:r>
              <a:rPr lang="uk-UA" sz="200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03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197C153-03FD-8F09-F9A5-2B97440B7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58"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D2A0B2-0867-0406-22CB-2E93AC162CEC}"/>
              </a:ext>
            </a:extLst>
          </p:cNvPr>
          <p:cNvSpPr txBox="1"/>
          <p:nvPr/>
        </p:nvSpPr>
        <p:spPr>
          <a:xfrm>
            <a:off x="5590260" y="1865745"/>
            <a:ext cx="6324650" cy="3838871"/>
          </a:xfrm>
          <a:prstGeom prst="rect">
            <a:avLst/>
          </a:prstGeom>
          <a:noFill/>
        </p:spPr>
        <p:txBody>
          <a:bodyPr wrap="square">
            <a:spAutoFit/>
          </a:bodyPr>
          <a:lstStyle/>
          <a:p>
            <a:pPr indent="450215" algn="just">
              <a:lnSpc>
                <a:spcPct val="150000"/>
              </a:lnSpc>
              <a:spcAft>
                <a:spcPts val="800"/>
              </a:spcAft>
            </a:pPr>
            <a:r>
              <a:rPr lang="uk-UA"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Тоффлера</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автора концепції «Третьої хвилі».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Елвін</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Тоффлер</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Alvin</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Toffler</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(1928-2016), американський футуролог, соціолог, комунікаційний теоретик, який вивчав вплив технологій та зміни в суспільстві. </a:t>
            </a:r>
          </a:p>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Він є одним із найбільш відомих та впливових авторів у галузі прогнозування майбутнього та розуміння сучасного світу.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78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A5933-6B7E-F90A-243F-B6BFD93718C6}"/>
              </a:ext>
            </a:extLst>
          </p:cNvPr>
          <p:cNvSpPr txBox="1"/>
          <p:nvPr/>
        </p:nvSpPr>
        <p:spPr>
          <a:xfrm>
            <a:off x="877455" y="840509"/>
            <a:ext cx="10566400" cy="6018437"/>
          </a:xfrm>
          <a:prstGeom prst="rect">
            <a:avLst/>
          </a:prstGeom>
          <a:noFill/>
        </p:spPr>
        <p:txBody>
          <a:bodyPr wrap="square">
            <a:spAutoFit/>
          </a:bodyPr>
          <a:lstStyle/>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 своїх творах  «Шок майбутнього» (</a:t>
            </a:r>
            <a:r>
              <a:rPr lang="uk-UA" sz="20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Toffler</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1970), «Третя хвиля» (</a:t>
            </a:r>
            <a:r>
              <a:rPr lang="uk-UA" sz="20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Toffler</a:t>
            </a:r>
            <a:r>
              <a:rPr lang="uk-UA" sz="2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він розглядає питання впливу технологічних змін на індивіда та суспільство, зосереджуючись на понятті «майбутнього шоку» – стресу, викликаного надмірною швидкістю змін, досліджує розподіл знань, багатства та влади в епоху інформаційної економіки та звертає увага на важливість глобальної взаємодії для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розв’яння</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нагальних проблем людства.</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Концепція «Третьої хвилі» висуває ідею про те, що людство пережило дві головні хвилі історичного розвитку – перша була пов'язана з винайденням сільського господарства, а друга – з появою промисловості. Третя хвиля ж, за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Тоффлером</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є наступним етапом еволюції суспільства.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У цілому,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Тоффлер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вбачає в інформаційному суспільстві нову стадію розвитку, що принесе з собою як нові можливості, так і нові виклики, вимагаючи адаптації та розуміння цих змін для створення стабільного та продуктивного суспільства.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50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F425A-B96A-8103-135E-144F99CB8B31}"/>
              </a:ext>
            </a:extLst>
          </p:cNvPr>
          <p:cNvSpPr txBox="1"/>
          <p:nvPr/>
        </p:nvSpPr>
        <p:spPr>
          <a:xfrm>
            <a:off x="932873" y="928569"/>
            <a:ext cx="10704946" cy="4191981"/>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Ці ідеологи, як і багато інших, зробили свій величезний внесок не тільки у розвиток інформаційного суспільства, розширюючи наше розуміння впливу інформаційних технологій на суспільне життя, культуру та людські взаємовідносини, але й заклали основи розуміння як необхідності модернізації державного управління, що вже неспроможне функціонувати без змін в епоху інформаційного суспільства, так і фундаментальної риси модернізації державного апарату, де урядові установи відповіли на подібні виклики сучасності зусиллями по перетворенню робочих процесів, орієнтованих на роботу з громадянами в площину ІКТ і переосмислення підходу до розуміння громадянина з суто бюрократичного до клієнтського, що використовувався до цього лише в бізнесі.</a:t>
            </a:r>
          </a:p>
        </p:txBody>
      </p:sp>
    </p:spTree>
    <p:extLst>
      <p:ext uri="{BB962C8B-B14F-4D97-AF65-F5344CB8AC3E}">
        <p14:creationId xmlns:p14="http://schemas.microsoft.com/office/powerpoint/2010/main" val="123678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101FF-6B70-42F0-CCBA-DF55F23C1204}"/>
              </a:ext>
            </a:extLst>
          </p:cNvPr>
          <p:cNvSpPr txBox="1"/>
          <p:nvPr/>
        </p:nvSpPr>
        <p:spPr>
          <a:xfrm>
            <a:off x="895927" y="166362"/>
            <a:ext cx="11194473"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Підсумовуючи, можна загалом констатувати, що концепт інформаційної цивілізації належить до сфери суспільно-політичних наук і використовується для опису та аналізу суспільства, в якому інформація та інформаційні технології визначають основні аспекти життя і діяльності людей. Цей концепт відображає зміни, що відбуваються у суспільстві під впливом інформаційно-комунікаційних технологій та широкого доступу до інформації і включають в себе наступні риси.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Розвиток інформаційних технологій</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Прискорений розвиток інформаційно-комунікаційних технологій, таких як Інтернет, мобільні пристрої та гаджети, штучний інтелект та хмарні технології, змінюють способи зберігання, оброблення та передачі інформації.</a:t>
            </a: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ролі інформації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Інформація стає основним ресурсом та центральним елементом суспільства, вона визначає спосіб життя, економічну діяльність, політику, культуру та інші сфери суспільного життя.</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51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80D292-00BC-21BB-58BB-26C744E697F8}"/>
              </a:ext>
            </a:extLst>
          </p:cNvPr>
          <p:cNvSpPr txBox="1"/>
          <p:nvPr/>
        </p:nvSpPr>
        <p:spPr>
          <a:xfrm>
            <a:off x="1228435" y="0"/>
            <a:ext cx="10538691" cy="6506268"/>
          </a:xfrm>
          <a:prstGeom prst="rect">
            <a:avLst/>
          </a:prstGeom>
          <a:noFill/>
        </p:spPr>
        <p:txBody>
          <a:bodyPr wrap="square">
            <a:spAutoFit/>
          </a:bodyPr>
          <a:lstStyle/>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швидкості та доступності інформації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Завдяки розвитку інформаційно-комунікаційних технологій, інформація стає доступною широкому загалу людей у режимі реального часу, зростає і швидкість передачі, обміну та поширення інформації, зникають часові та просторові бар’єри.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Зміна способів комунікації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Інформаційні технології дають можливість людям зв'язуватися та спілкуватися за допомогою різних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медіаформатів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включаючи соціальні мережі, електронну пошту, чати та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відеозв'язок</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що призводить до зміни комунікаційних звичок та соціальних взаємодій.</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Зміна економічної моделі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Інформаційна цивілізація перетворює традиційну економічну модель на модель, де в основі лежать знання та інформація, зростає значення інтелектуальної праці, інновацій та технологічного прогресу для економічного розвитку.</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64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F3953-EA8C-383B-64DA-FE36A16A24F0}"/>
              </a:ext>
            </a:extLst>
          </p:cNvPr>
          <p:cNvSpPr txBox="1"/>
          <p:nvPr/>
        </p:nvSpPr>
        <p:spPr>
          <a:xfrm>
            <a:off x="965199" y="156712"/>
            <a:ext cx="9929091" cy="6046271"/>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Політичні та соціальні зміни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Інформаційна цивілізація впливає на політичну систему, громадянське суспільство та соціальні відносини, зростає роль громадської думки, громадських рухів та активної участі громадян у прийнятті рішень та впливів на державну політику.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концепт дає змогу розуміти сучасні тренди та трансформації у суспільствах по всьому світу та визначити особливості інформаційної епохи, в якій ми живемо.</a:t>
            </a:r>
          </a:p>
          <a:p>
            <a:pPr indent="450215" algn="just">
              <a:lnSpc>
                <a:spcPct val="150000"/>
              </a:lnSpc>
            </a:pPr>
            <a:endParaRPr lang="uk-UA" sz="200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lvl="6" indent="450215" algn="just">
              <a:lnSpc>
                <a:spcPct val="150000"/>
              </a:lnSpc>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 І, власне, тут вперше і зародилась ідея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електронізації</a:t>
            </a: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 державного апарату задля задоволення потреб громадян, як клієнтів, з точки зору бізнес-підходу клієнт-сервіс.</a:t>
            </a:r>
            <a:endParaRPr lang="ru-RU" sz="1600" b="1"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12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C2DD2-2DE2-BC2A-EFF5-F143D2A591B8}"/>
              </a:ext>
            </a:extLst>
          </p:cNvPr>
          <p:cNvSpPr txBox="1"/>
          <p:nvPr/>
        </p:nvSpPr>
        <p:spPr>
          <a:xfrm>
            <a:off x="775855" y="0"/>
            <a:ext cx="10945090" cy="6711453"/>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У загальному розумінні, електронне урядування - </a:t>
            </a: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це використання ІКТ для забезпечення та покращення надання державних послуг, управління державними процесами та взаємодії між урядом та громадянами з метою удосконалення доступу громадян до державних послуг, оптимізації роботи урядових органів, покращенні прозорості та ефективності управління, зниженні бюрократичних бар'єрів, підвищенні відкритості урядових органів та сприянні участі громадян у прийнятті рішень.</a:t>
            </a:r>
            <a:endParaRPr lang="ru-RU" sz="1600" b="1"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Електронне урядування включає в себе впровадження різноманітних технологічних рішень, таких як веб-сайти державних органів, електронні форми звернень, онлайн-платформи для надання послуг, електронні системи управління документами, цифрові ідентифікаційні засоби, електронні системи голосування та багато іншого.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Ці технологічні інновації сприяють покращенню відносин між урядом і громадянами, роблять державні послуги більш доступними та зручними для отримання, а також сприяють створенню відкритого та демократичного уряду із трансформацією розуміння самої ролі уряду від механізмів примусу до засад рівного партнерства.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03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25652-F6EC-A849-29DA-29A61B4C3B00}"/>
              </a:ext>
            </a:extLst>
          </p:cNvPr>
          <p:cNvSpPr txBox="1"/>
          <p:nvPr/>
        </p:nvSpPr>
        <p:spPr>
          <a:xfrm>
            <a:off x="951344" y="368807"/>
            <a:ext cx="11028219" cy="5320495"/>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Концепція електронного урядування сформувалася в результаті поступового розвитку інформаційних технологій та їхнього впливу на урядові структури та способи взаємодії з громадянами.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Початковий</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етап</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становлення концепції електронного уряду  з 1970-х років, пов’язаний з початком використання комп'ютерів у державних структурах для автоматизації роботи та обробки даних.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Етапом появи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самого поняття «електронного урядування» вважаються 1990-ті роки, коли під час цього періоду починається активний розвиток Інтернету та інформаційних технологій, що сприяє виникненню поняття «електронного урядування». Держави починають впроваджувати онлайн-сервіси та платформи для спрощення доступу громадян до державних послуг, особливого успіху тут досягають США, Велика Британія, Сінгапур тощо.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45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020504-8952-F4D7-093F-26D990E6E1E8}"/>
              </a:ext>
            </a:extLst>
          </p:cNvPr>
          <p:cNvSpPr txBox="1"/>
          <p:nvPr/>
        </p:nvSpPr>
        <p:spPr>
          <a:xfrm>
            <a:off x="785090" y="73273"/>
            <a:ext cx="11203709" cy="6249788"/>
          </a:xfrm>
          <a:prstGeom prst="rect">
            <a:avLst/>
          </a:prstGeom>
          <a:noFill/>
        </p:spPr>
        <p:txBody>
          <a:bodyPr wrap="square">
            <a:spAutoFit/>
          </a:bodyPr>
          <a:lstStyle/>
          <a:p>
            <a:pPr indent="450215" algn="just">
              <a:lnSpc>
                <a:spcPct val="150000"/>
              </a:lnSpc>
              <a:spcAft>
                <a:spcPts val="8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Наступним етапом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є прискорення розвитку 2000-х років, коли більшість провідних країн почали активно впроваджувати онлайн-сервіси, електронні форми звернень, реєстрації та інші послуги під гаслами економічної та ресурсної ефективності, що вивели у формулу «24\7», де державні послуги надаються 24 години на добу і 7 днів на тиждень. Зростаючий вплив Інтернету та комп'ютеризація в державних структурах прискорили процес розвитку електронного урядування.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Ще одним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важливим етапом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став розвиток інтерактивності та інтерфейсів, що відбувся з 2010-х років завдяки розвитку і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гіпер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-поширенню соціальних мереж, мобільних технологій та інших інтерактивних інструментів, що дозволило урядам створити більш інтерактивні та зручні платформи для взаємодії з громадянами в режимі реального часу із застосуванням двосторонньої персоніфікованої комунікації уряд-громадянин.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Сучасний етап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розвитку електронного урядування характеризується застосуванням новітніх технологій, таких як штучний інтелект, аналіз великих даних,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блокчейн</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та інших, що поступово впроваджуються для покращення якості послуг та ефективності управління.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75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5B5EC-9305-4B75-963D-1C40AE52B450}"/>
              </a:ext>
            </a:extLst>
          </p:cNvPr>
          <p:cNvSpPr>
            <a:spLocks noGrp="1"/>
          </p:cNvSpPr>
          <p:nvPr>
            <p:ph type="title"/>
          </p:nvPr>
        </p:nvSpPr>
        <p:spPr>
          <a:xfrm>
            <a:off x="1371600" y="685800"/>
            <a:ext cx="9601200" cy="304800"/>
          </a:xfrm>
        </p:spPr>
        <p:txBody>
          <a:bodyPr>
            <a:noAutofit/>
          </a:bodyPr>
          <a:lstStyle/>
          <a:p>
            <a:pPr algn="ctr"/>
            <a:r>
              <a:rPr lang="uk-UA" sz="2000" b="1" kern="0" dirty="0">
                <a:effectLst/>
                <a:latin typeface="Times New Roman" panose="02020603050405020304" pitchFamily="18" charset="0"/>
                <a:ea typeface="Times New Roman" panose="02020603050405020304" pitchFamily="18" charset="0"/>
              </a:rPr>
              <a:t>ІСТОРІЯ ВИНИКНЕННЯ Е-УРЯДУВАННЯ</a:t>
            </a:r>
            <a:br>
              <a:rPr lang="uk-UA" sz="2000" b="1" kern="0" dirty="0">
                <a:effectLst/>
                <a:latin typeface="Times New Roman" panose="02020603050405020304" pitchFamily="18" charset="0"/>
                <a:ea typeface="Times New Roman" panose="02020603050405020304" pitchFamily="18" charset="0"/>
              </a:rPr>
            </a:br>
            <a:br>
              <a:rPr lang="ru-RU" sz="2000" b="1" kern="0" dirty="0">
                <a:effectLst/>
                <a:latin typeface="Times New Roman" panose="02020603050405020304" pitchFamily="18" charset="0"/>
                <a:ea typeface="Times New Roman" panose="02020603050405020304" pitchFamily="18" charset="0"/>
              </a:rPr>
            </a:br>
            <a:endParaRPr lang="ru-RU" sz="4800" dirty="0"/>
          </a:p>
        </p:txBody>
      </p:sp>
      <p:sp>
        <p:nvSpPr>
          <p:cNvPr id="3" name="Объект 2">
            <a:extLst>
              <a:ext uri="{FF2B5EF4-FFF2-40B4-BE49-F238E27FC236}">
                <a16:creationId xmlns:a16="http://schemas.microsoft.com/office/drawing/2014/main" id="{C679D956-AB17-41F0-BA09-060C5E35FFB4}"/>
              </a:ext>
            </a:extLst>
          </p:cNvPr>
          <p:cNvSpPr>
            <a:spLocks noGrp="1"/>
          </p:cNvSpPr>
          <p:nvPr>
            <p:ph idx="1"/>
          </p:nvPr>
        </p:nvSpPr>
        <p:spPr>
          <a:xfrm>
            <a:off x="1440872" y="1754908"/>
            <a:ext cx="9531927" cy="4112491"/>
          </a:xfrm>
        </p:spPr>
        <p:txBody>
          <a:bodyPr>
            <a:normAutofit/>
          </a:bodyPr>
          <a:lstStyle/>
          <a:p>
            <a:pPr marL="140970" marR="410210" indent="0" algn="just">
              <a:lnSpc>
                <a:spcPct val="150000"/>
              </a:lnSpc>
              <a:buNone/>
            </a:pPr>
            <a:r>
              <a:rPr lang="uk-UA" dirty="0">
                <a:effectLst/>
                <a:latin typeface="Times New Roman" panose="02020603050405020304" pitchFamily="18" charset="0"/>
                <a:ea typeface="Times New Roman" panose="02020603050405020304" pitchFamily="18" charset="0"/>
              </a:rPr>
              <a:t>Поява е-урядування пов’язується з впровадженням наприкінці </a:t>
            </a:r>
            <a:r>
              <a:rPr lang="uk-UA" dirty="0" err="1">
                <a:effectLst/>
                <a:latin typeface="Times New Roman" panose="02020603050405020304" pitchFamily="18" charset="0"/>
                <a:ea typeface="Times New Roman" panose="02020603050405020304" pitchFamily="18" charset="0"/>
              </a:rPr>
              <a:t>ХХ</a:t>
            </a:r>
            <a:r>
              <a:rPr lang="uk-UA" dirty="0">
                <a:effectLst/>
                <a:latin typeface="Times New Roman" panose="02020603050405020304" pitchFamily="18" charset="0"/>
                <a:ea typeface="Times New Roman" panose="02020603050405020304" pitchFamily="18" charset="0"/>
              </a:rPr>
              <a:t> століття в багатьох розвинутих країнах змін у моделях державного управління, наблизивши їх адекватність до інформаційних, екологічних, економічних та соціальних наднаціональних викликів часу. Основними критеріями цих моделей були вимоги оптимального співвідношення професійних і технологічних основ в адміністрації.</a:t>
            </a:r>
            <a:endParaRPr lang="ru-RU"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29255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ED692-FC6B-D7B3-4AE6-14AE5EB11785}"/>
              </a:ext>
            </a:extLst>
          </p:cNvPr>
          <p:cNvSpPr txBox="1"/>
          <p:nvPr/>
        </p:nvSpPr>
        <p:spPr>
          <a:xfrm>
            <a:off x="1126837" y="97152"/>
            <a:ext cx="10871200" cy="6302366"/>
          </a:xfrm>
          <a:prstGeom prst="rect">
            <a:avLst/>
          </a:prstGeom>
          <a:noFill/>
        </p:spPr>
        <p:txBody>
          <a:bodyPr wrap="square">
            <a:spAutoFit/>
          </a:bodyPr>
          <a:lstStyle/>
          <a:p>
            <a:pPr algn="ctr">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Індивідуальне завдання №1</a:t>
            </a:r>
            <a:r>
              <a:rPr lang="uk-UA" sz="2000" b="1" kern="100" spc="-30" dirty="0">
                <a:latin typeface="Times New Roman" panose="02020603050405020304" pitchFamily="18" charset="0"/>
                <a:ea typeface="Calibri" panose="020F0502020204030204" pitchFamily="34" charset="0"/>
                <a:cs typeface="Times New Roman" panose="02020603050405020304" pitchFamily="18" charset="0"/>
              </a:rPr>
              <a:t> </a:t>
            </a:r>
            <a:r>
              <a:rPr lang="uk-UA" sz="2000" b="1" kern="100" spc="-3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Дослідити </a:t>
            </a: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рівень впровадження інформаційного суспільства в обраній країні за 2023 рік</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15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(граничний термін здачі роботи 2ге семінарське заняття: до 5ти балів за виступ та до 10 балів за письмову роботу, завантажену в </a:t>
            </a:r>
            <a:r>
              <a:rPr lang="en-US" sz="2000" kern="100" spc="-30" dirty="0">
                <a:effectLst/>
                <a:latin typeface="Times New Roman" panose="02020603050405020304" pitchFamily="18" charset="0"/>
                <a:ea typeface="Calibri" panose="020F0502020204030204" pitchFamily="34" charset="0"/>
                <a:cs typeface="Times New Roman" panose="02020603050405020304" pitchFamily="18" charset="0"/>
              </a:rPr>
              <a:t>e-learning.iir.edu.ua</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В індивідуальній роботі потрібно розробити та побудувати пелюсткову діаграму рівня впровадження інформаційного суспільства в обраній країні на 2023 рік, використовуючи міжнародні індекси, рейтинги та статистичні дані за наступними критеріями з короткою характеристикою кожного:</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Інформаційні технології та інфраструктура</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Комунікаційні мережі та інтернет</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Цифрові медіа та соціальні мережі</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Інформаційні ресурси та контент</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Інформаційна грамотність та освіта</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Електронна комерція та електронні платежі</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Захист інформації та </a:t>
            </a:r>
            <a:r>
              <a:rPr lang="uk-UA" sz="2000" kern="100" dirty="0" err="1">
                <a:effectLst/>
                <a:latin typeface="Times New Roman" panose="02020603050405020304" pitchFamily="18" charset="0"/>
                <a:ea typeface="Calibri" panose="020F0502020204030204" pitchFamily="34" charset="0"/>
                <a:cs typeface="Times New Roman" panose="02020603050405020304" pitchFamily="18" charset="0"/>
              </a:rPr>
              <a:t>кібербезпека</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83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32887-345A-B078-9632-CB8DECAE0119}"/>
              </a:ext>
            </a:extLst>
          </p:cNvPr>
          <p:cNvSpPr>
            <a:spLocks noGrp="1"/>
          </p:cNvSpPr>
          <p:nvPr>
            <p:ph type="title"/>
          </p:nvPr>
        </p:nvSpPr>
        <p:spPr>
          <a:xfrm>
            <a:off x="1371600" y="685800"/>
            <a:ext cx="9601200" cy="1004455"/>
          </a:xfrm>
        </p:spPr>
        <p:txBody>
          <a:bodyPr/>
          <a:lstStyle/>
          <a:p>
            <a:endParaRPr lang="ru-RU" dirty="0"/>
          </a:p>
        </p:txBody>
      </p:sp>
      <p:sp>
        <p:nvSpPr>
          <p:cNvPr id="3" name="Объект 2">
            <a:extLst>
              <a:ext uri="{FF2B5EF4-FFF2-40B4-BE49-F238E27FC236}">
                <a16:creationId xmlns:a16="http://schemas.microsoft.com/office/drawing/2014/main" id="{38DEA67B-8AF8-B5AF-12FE-D40B2F57B56A}"/>
              </a:ext>
            </a:extLst>
          </p:cNvPr>
          <p:cNvSpPr>
            <a:spLocks noGrp="1"/>
          </p:cNvSpPr>
          <p:nvPr>
            <p:ph idx="1"/>
          </p:nvPr>
        </p:nvSpPr>
        <p:spPr>
          <a:xfrm>
            <a:off x="674255" y="2050473"/>
            <a:ext cx="11240654" cy="3816927"/>
          </a:xfrm>
        </p:spPr>
        <p:txBody>
          <a:bodyPr>
            <a:normAutofit fontScale="85000" lnSpcReduction="20000"/>
          </a:bodyPr>
          <a:lstStyle/>
          <a:p>
            <a:pPr marL="140970" marR="410210" indent="0" algn="just">
              <a:lnSpc>
                <a:spcPct val="150000"/>
              </a:lnSpc>
              <a:buNone/>
            </a:pPr>
            <a:r>
              <a:rPr lang="uk-UA" sz="2400" dirty="0">
                <a:effectLst/>
                <a:latin typeface="Times New Roman" panose="02020603050405020304" pitchFamily="18" charset="0"/>
                <a:ea typeface="Times New Roman" panose="02020603050405020304" pitchFamily="18" charset="0"/>
              </a:rPr>
              <a:t>Прийнято розглядати наступні етапи створення е – урядування в більшості країн:</a:t>
            </a:r>
            <a:endParaRPr lang="ru-RU" sz="2400" dirty="0">
              <a:effectLst/>
              <a:latin typeface="Times New Roman" panose="02020603050405020304" pitchFamily="18" charset="0"/>
              <a:ea typeface="Times New Roman" panose="02020603050405020304" pitchFamily="18" charset="0"/>
            </a:endParaRPr>
          </a:p>
          <a:p>
            <a:pPr marL="342900" marR="407670" lvl="0" indent="-342900" algn="just">
              <a:lnSpc>
                <a:spcPct val="150000"/>
              </a:lnSpc>
              <a:buSzPts val="1400"/>
              <a:buFont typeface="Times New Roman" panose="02020603050405020304" pitchFamily="18" charset="0"/>
              <a:buAutoNum type="arabicPeriod"/>
              <a:tabLst>
                <a:tab pos="1040130" algn="l"/>
              </a:tabLst>
            </a:pPr>
            <a:r>
              <a:rPr lang="uk-UA" sz="2400" spc="0" dirty="0">
                <a:effectLst/>
                <a:latin typeface="Times New Roman" panose="02020603050405020304" pitchFamily="18" charset="0"/>
                <a:ea typeface="Times New Roman" panose="02020603050405020304" pitchFamily="18" charset="0"/>
              </a:rPr>
              <a:t>електронне управління (е- управління) / е – </a:t>
            </a:r>
            <a:r>
              <a:rPr lang="uk-UA" sz="2400" spc="0" dirty="0" err="1">
                <a:effectLst/>
                <a:latin typeface="Times New Roman" panose="02020603050405020304" pitchFamily="18" charset="0"/>
                <a:ea typeface="Times New Roman" panose="02020603050405020304" pitchFamily="18" charset="0"/>
              </a:rPr>
              <a:t>Governance</a:t>
            </a:r>
            <a:r>
              <a:rPr lang="uk-UA" sz="2400" spc="0" dirty="0">
                <a:effectLst/>
                <a:latin typeface="Times New Roman" panose="02020603050405020304" pitchFamily="18" charset="0"/>
                <a:ea typeface="Times New Roman" panose="02020603050405020304" pitchFamily="18" charset="0"/>
              </a:rPr>
              <a:t> , „он- </a:t>
            </a:r>
            <a:r>
              <a:rPr lang="uk-UA" sz="2400" spc="-5" dirty="0" err="1">
                <a:effectLst/>
                <a:latin typeface="Times New Roman" panose="02020603050405020304" pitchFamily="18" charset="0"/>
                <a:ea typeface="Times New Roman" panose="02020603050405020304" pitchFamily="18" charset="0"/>
              </a:rPr>
              <a:t>л</a:t>
            </a:r>
            <a:r>
              <a:rPr lang="uk-UA" sz="2400" spc="0" dirty="0" err="1">
                <a:effectLst/>
                <a:latin typeface="Times New Roman" panose="02020603050405020304" pitchFamily="18" charset="0"/>
                <a:ea typeface="Times New Roman" panose="02020603050405020304" pitchFamily="18" charset="0"/>
              </a:rPr>
              <a:t>ай</a:t>
            </a:r>
            <a:r>
              <a:rPr lang="uk-UA" sz="2400" spc="-10" dirty="0" err="1">
                <a:effectLst/>
                <a:latin typeface="Times New Roman" panose="02020603050405020304" pitchFamily="18" charset="0"/>
                <a:ea typeface="Times New Roman" panose="02020603050405020304" pitchFamily="18" charset="0"/>
              </a:rPr>
              <a:t>н</a:t>
            </a:r>
            <a:r>
              <a:rPr lang="uk-UA" sz="2400" spc="0" dirty="0" err="1">
                <a:effectLst/>
                <a:latin typeface="Times New Roman" panose="02020603050405020304" pitchFamily="18" charset="0"/>
                <a:ea typeface="Times New Roman" panose="02020603050405020304" pitchFamily="18" charset="0"/>
              </a:rPr>
              <a:t>о</a:t>
            </a:r>
            <a:r>
              <a:rPr lang="uk-UA" sz="2400" spc="-5" dirty="0" err="1">
                <a:effectLst/>
                <a:latin typeface="Times New Roman" panose="02020603050405020304" pitchFamily="18" charset="0"/>
                <a:ea typeface="Times New Roman" panose="02020603050405020304" pitchFamily="18" charset="0"/>
              </a:rPr>
              <a:t>в</a:t>
            </a:r>
            <a:r>
              <a:rPr lang="uk-UA" sz="2400" spc="-15" dirty="0" err="1">
                <a:effectLst/>
                <a:latin typeface="Times New Roman" panose="02020603050405020304" pitchFamily="18" charset="0"/>
                <a:ea typeface="Times New Roman" panose="02020603050405020304" pitchFamily="18" charset="0"/>
              </a:rPr>
              <a:t>и</a:t>
            </a:r>
            <a:r>
              <a:rPr lang="uk-UA" sz="2400" spc="0" dirty="0" err="1">
                <a:effectLst/>
                <a:latin typeface="Times New Roman" panose="02020603050405020304" pitchFamily="18" charset="0"/>
                <a:ea typeface="Times New Roman" panose="02020603050405020304" pitchFamily="18" charset="0"/>
              </a:rPr>
              <a:t>й</a:t>
            </a:r>
            <a:r>
              <a:rPr lang="uk-UA" sz="2400" spc="0" dirty="0">
                <a:effectLst/>
                <a:latin typeface="Times New Roman" panose="02020603050405020304" pitchFamily="18" charset="0"/>
                <a:ea typeface="Times New Roman" panose="02020603050405020304" pitchFamily="18" charset="0"/>
              </a:rPr>
              <a:t> </a:t>
            </a:r>
            <a:r>
              <a:rPr lang="uk-UA" sz="2400" spc="-25" dirty="0">
                <a:effectLst/>
                <a:latin typeface="Times New Roman" panose="02020603050405020304" pitchFamily="18" charset="0"/>
                <a:ea typeface="Times New Roman" panose="02020603050405020304" pitchFamily="18" charset="0"/>
              </a:rPr>
              <a:t>у</a:t>
            </a:r>
            <a:r>
              <a:rPr lang="uk-UA" sz="2400" spc="0" dirty="0">
                <a:effectLst/>
                <a:latin typeface="Times New Roman" panose="02020603050405020304" pitchFamily="18" charset="0"/>
                <a:ea typeface="Times New Roman" panose="02020603050405020304" pitchFamily="18" charset="0"/>
              </a:rPr>
              <a:t>ря</a:t>
            </a:r>
            <a:r>
              <a:rPr lang="uk-UA" sz="2400" spc="5" dirty="0">
                <a:effectLst/>
                <a:latin typeface="Times New Roman" panose="02020603050405020304" pitchFamily="18" charset="0"/>
                <a:ea typeface="Times New Roman" panose="02020603050405020304" pitchFamily="18" charset="0"/>
              </a:rPr>
              <a:t>д</a:t>
            </a:r>
            <a:r>
              <a:rPr lang="uk-UA" sz="2400" spc="0" dirty="0">
                <a:effectLst/>
                <a:latin typeface="Times New Roman" panose="02020603050405020304" pitchFamily="18" charset="0"/>
                <a:ea typeface="Times New Roman" panose="02020603050405020304" pitchFamily="18" charset="0"/>
              </a:rPr>
              <a:t>―</a:t>
            </a:r>
            <a:r>
              <a:rPr lang="uk-UA" sz="2400" spc="-25" dirty="0">
                <a:effectLst/>
                <a:latin typeface="Times New Roman" panose="02020603050405020304" pitchFamily="18" charset="0"/>
                <a:ea typeface="Times New Roman" panose="02020603050405020304" pitchFamily="18" charset="0"/>
              </a:rPr>
              <a:t> </a:t>
            </a:r>
            <a:r>
              <a:rPr lang="uk-UA" sz="2400" spc="5" dirty="0">
                <a:effectLst/>
                <a:latin typeface="Times New Roman" panose="02020603050405020304" pitchFamily="18" charset="0"/>
                <a:ea typeface="Times New Roman" panose="02020603050405020304" pitchFamily="18" charset="0"/>
              </a:rPr>
              <a:t>(</a:t>
            </a:r>
            <a:r>
              <a:rPr lang="uk-UA" sz="2400" spc="-15" dirty="0">
                <a:effectLst/>
                <a:latin typeface="Times New Roman" panose="02020603050405020304" pitchFamily="18" charset="0"/>
                <a:ea typeface="Times New Roman" panose="02020603050405020304" pitchFamily="18" charset="0"/>
              </a:rPr>
              <a:t>„</a:t>
            </a:r>
            <a:r>
              <a:rPr lang="uk-UA" sz="2400" spc="0" dirty="0" err="1">
                <a:effectLst/>
                <a:latin typeface="Times New Roman" panose="02020603050405020304" pitchFamily="18" charset="0"/>
                <a:ea typeface="Times New Roman" panose="02020603050405020304" pitchFamily="18" charset="0"/>
              </a:rPr>
              <a:t>Go</a:t>
            </a:r>
            <a:r>
              <a:rPr lang="uk-UA" sz="2400" spc="-10" dirty="0" err="1">
                <a:effectLst/>
                <a:latin typeface="Times New Roman" panose="02020603050405020304" pitchFamily="18" charset="0"/>
                <a:ea typeface="Times New Roman" panose="02020603050405020304" pitchFamily="18" charset="0"/>
              </a:rPr>
              <a:t>v</a:t>
            </a:r>
            <a:r>
              <a:rPr lang="uk-UA" sz="2400" spc="0" dirty="0" err="1">
                <a:effectLst/>
                <a:latin typeface="Times New Roman" panose="02020603050405020304" pitchFamily="18" charset="0"/>
                <a:ea typeface="Times New Roman" panose="02020603050405020304" pitchFamily="18" charset="0"/>
              </a:rPr>
              <a:t>er</a:t>
            </a:r>
            <a:r>
              <a:rPr lang="uk-UA" sz="2400" spc="5" dirty="0" err="1">
                <a:effectLst/>
                <a:latin typeface="Times New Roman" panose="02020603050405020304" pitchFamily="18" charset="0"/>
                <a:ea typeface="Times New Roman" panose="02020603050405020304" pitchFamily="18" charset="0"/>
              </a:rPr>
              <a:t>n</a:t>
            </a:r>
            <a:r>
              <a:rPr lang="uk-UA" sz="2400" spc="-25" dirty="0" err="1">
                <a:effectLst/>
                <a:latin typeface="Times New Roman" panose="02020603050405020304" pitchFamily="18" charset="0"/>
                <a:ea typeface="Times New Roman" panose="02020603050405020304" pitchFamily="18" charset="0"/>
              </a:rPr>
              <a:t>m</a:t>
            </a:r>
            <a:r>
              <a:rPr lang="uk-UA" sz="2400" spc="0" dirty="0" err="1">
                <a:effectLst/>
                <a:latin typeface="Times New Roman" panose="02020603050405020304" pitchFamily="18" charset="0"/>
                <a:ea typeface="Times New Roman" panose="02020603050405020304" pitchFamily="18" charset="0"/>
              </a:rPr>
              <a:t>e</a:t>
            </a:r>
            <a:r>
              <a:rPr lang="uk-UA" sz="2400" spc="5" dirty="0" err="1">
                <a:effectLst/>
                <a:latin typeface="Times New Roman" panose="02020603050405020304" pitchFamily="18" charset="0"/>
                <a:ea typeface="Times New Roman" panose="02020603050405020304" pitchFamily="18" charset="0"/>
              </a:rPr>
              <a:t>n</a:t>
            </a:r>
            <a:r>
              <a:rPr lang="uk-UA" sz="2400" spc="20" dirty="0" err="1">
                <a:effectLst/>
                <a:latin typeface="Times New Roman" panose="02020603050405020304" pitchFamily="18" charset="0"/>
                <a:ea typeface="Times New Roman" panose="02020603050405020304" pitchFamily="18" charset="0"/>
              </a:rPr>
              <a:t>t</a:t>
            </a:r>
            <a:r>
              <a:rPr lang="uk-UA" sz="2400" spc="-10" dirty="0" err="1">
                <a:effectLst/>
                <a:latin typeface="Times New Roman" panose="02020603050405020304" pitchFamily="18" charset="0"/>
                <a:ea typeface="Times New Roman" panose="02020603050405020304" pitchFamily="18" charset="0"/>
              </a:rPr>
              <a:t>-o</a:t>
            </a:r>
            <a:r>
              <a:rPr lang="uk-UA" sz="2400" spc="5" dirty="0" err="1">
                <a:effectLst/>
                <a:latin typeface="Times New Roman" panose="02020603050405020304" pitchFamily="18" charset="0"/>
                <a:ea typeface="Times New Roman" panose="02020603050405020304" pitchFamily="18" charset="0"/>
              </a:rPr>
              <a:t>n</a:t>
            </a:r>
            <a:r>
              <a:rPr lang="uk-UA" sz="2400" spc="0" dirty="0" err="1">
                <a:effectLst/>
                <a:latin typeface="Times New Roman" panose="02020603050405020304" pitchFamily="18" charset="0"/>
                <a:ea typeface="Times New Roman" panose="02020603050405020304" pitchFamily="18" charset="0"/>
              </a:rPr>
              <a:t>-</a:t>
            </a:r>
            <a:r>
              <a:rPr lang="uk-UA" sz="2400" spc="-10" dirty="0" err="1">
                <a:effectLst/>
                <a:latin typeface="Times New Roman" panose="02020603050405020304" pitchFamily="18" charset="0"/>
                <a:ea typeface="Times New Roman" panose="02020603050405020304" pitchFamily="18" charset="0"/>
              </a:rPr>
              <a:t>l</a:t>
            </a:r>
            <a:r>
              <a:rPr lang="uk-UA" sz="2400" spc="0" dirty="0" err="1">
                <a:effectLst/>
                <a:latin typeface="Times New Roman" panose="02020603050405020304" pitchFamily="18" charset="0"/>
                <a:ea typeface="Times New Roman" panose="02020603050405020304" pitchFamily="18" charset="0"/>
              </a:rPr>
              <a:t>i</a:t>
            </a:r>
            <a:r>
              <a:rPr lang="uk-UA" sz="2400" spc="-10" dirty="0" err="1">
                <a:effectLst/>
                <a:latin typeface="Times New Roman" panose="02020603050405020304" pitchFamily="18" charset="0"/>
                <a:ea typeface="Times New Roman" panose="02020603050405020304" pitchFamily="18" charset="0"/>
              </a:rPr>
              <a:t>n</a:t>
            </a:r>
            <a:r>
              <a:rPr lang="uk-UA" sz="2400" spc="0" dirty="0" err="1">
                <a:effectLst/>
                <a:latin typeface="Times New Roman" panose="02020603050405020304" pitchFamily="18" charset="0"/>
                <a:ea typeface="Times New Roman" panose="02020603050405020304" pitchFamily="18" charset="0"/>
              </a:rPr>
              <a:t>e</a:t>
            </a:r>
            <a:r>
              <a:rPr lang="uk-UA" sz="2400" spc="0" dirty="0">
                <a:effectLst/>
                <a:latin typeface="Times New Roman" panose="02020603050405020304" pitchFamily="18" charset="0"/>
                <a:ea typeface="Times New Roman" panose="02020603050405020304" pitchFamily="18" charset="0"/>
              </a:rPr>
              <a:t>―</a:t>
            </a:r>
            <a:r>
              <a:rPr lang="uk-UA" sz="2400" spc="-25" dirty="0">
                <a:effectLst/>
                <a:latin typeface="Times New Roman" panose="02020603050405020304" pitchFamily="18" charset="0"/>
                <a:ea typeface="Times New Roman" panose="02020603050405020304" pitchFamily="18" charset="0"/>
              </a:rPr>
              <a:t> </a:t>
            </a:r>
            <a:r>
              <a:rPr lang="uk-UA" sz="2400" spc="5" dirty="0">
                <a:effectLst/>
                <a:latin typeface="Times New Roman" panose="02020603050405020304" pitchFamily="18" charset="0"/>
                <a:ea typeface="Times New Roman" panose="02020603050405020304" pitchFamily="18" charset="0"/>
              </a:rPr>
              <a:t>(</a:t>
            </a:r>
            <a:r>
              <a:rPr lang="uk-UA" sz="2400" spc="-10" dirty="0" err="1">
                <a:effectLst/>
                <a:latin typeface="Times New Roman" panose="02020603050405020304" pitchFamily="18" charset="0"/>
                <a:ea typeface="Times New Roman" panose="02020603050405020304" pitchFamily="18" charset="0"/>
              </a:rPr>
              <a:t>GOL</a:t>
            </a:r>
            <a:r>
              <a:rPr lang="uk-UA" sz="2400" spc="0" dirty="0">
                <a:effectLst/>
                <a:latin typeface="Times New Roman" panose="02020603050405020304" pitchFamily="18" charset="0"/>
                <a:ea typeface="Times New Roman" panose="02020603050405020304" pitchFamily="18" charset="0"/>
              </a:rPr>
              <a:t>)).</a:t>
            </a:r>
            <a:endParaRPr lang="ru-RU" sz="2400" spc="0" dirty="0">
              <a:effectLst/>
              <a:latin typeface="Times New Roman" panose="02020603050405020304" pitchFamily="18" charset="0"/>
              <a:ea typeface="Times New Roman" panose="02020603050405020304" pitchFamily="18" charset="0"/>
            </a:endParaRPr>
          </a:p>
          <a:p>
            <a:pPr marL="140970" marR="413385" indent="0" algn="just">
              <a:lnSpc>
                <a:spcPct val="150000"/>
              </a:lnSpc>
              <a:buNone/>
            </a:pPr>
            <a:r>
              <a:rPr lang="uk-UA" sz="2400" dirty="0">
                <a:effectLst/>
                <a:latin typeface="Times New Roman" panose="02020603050405020304" pitchFamily="18" charset="0"/>
                <a:ea typeface="Times New Roman" panose="02020603050405020304" pitchFamily="18" charset="0"/>
              </a:rPr>
              <a:t>Сутність: управління, що здійснюється на основі використання інформаційно-комунікаційних технологій. Зміст заходів: впровадження засобів обчислювальної техніки на робочі місця державних і муніципальних службовців; розвиток електронної інфраструктури державного і муніципального управління. </a:t>
            </a:r>
          </a:p>
          <a:p>
            <a:pPr marL="140970" marR="413385" indent="0" algn="just">
              <a:lnSpc>
                <a:spcPct val="150000"/>
              </a:lnSpc>
              <a:buNone/>
            </a:pPr>
            <a:r>
              <a:rPr lang="uk-UA" sz="2400" dirty="0">
                <a:effectLst/>
                <a:latin typeface="Times New Roman" panose="02020603050405020304" pitchFamily="18" charset="0"/>
                <a:ea typeface="Times New Roman" panose="02020603050405020304" pitchFamily="18" charset="0"/>
              </a:rPr>
              <a:t>Результати: автоматизовано частину адміністративно-управлінської діяльності.</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20785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B4823-A168-40DA-958A-834C4F00BC33}"/>
              </a:ext>
            </a:extLst>
          </p:cNvPr>
          <p:cNvSpPr txBox="1"/>
          <p:nvPr/>
        </p:nvSpPr>
        <p:spPr>
          <a:xfrm>
            <a:off x="1089890" y="640512"/>
            <a:ext cx="10963564" cy="5576976"/>
          </a:xfrm>
          <a:prstGeom prst="rect">
            <a:avLst/>
          </a:prstGeom>
          <a:noFill/>
        </p:spPr>
        <p:txBody>
          <a:bodyPr wrap="square">
            <a:spAutoFit/>
          </a:bodyPr>
          <a:lstStyle/>
          <a:p>
            <a:pPr marL="0" lvl="0" indent="0" algn="just">
              <a:lnSpc>
                <a:spcPct val="150000"/>
              </a:lnSpc>
              <a:buSzPts val="1400"/>
              <a:buNone/>
              <a:tabLst>
                <a:tab pos="1040130" algn="l"/>
              </a:tabLst>
            </a:pPr>
            <a:r>
              <a:rPr lang="uk-UA" sz="2000" spc="0" dirty="0">
                <a:effectLst/>
                <a:latin typeface="Times New Roman" panose="02020603050405020304" pitchFamily="18" charset="0"/>
                <a:ea typeface="Times New Roman" panose="02020603050405020304" pitchFamily="18" charset="0"/>
              </a:rPr>
              <a:t>2 . елект</a:t>
            </a:r>
            <a:r>
              <a:rPr lang="uk-UA" sz="2000" spc="-10" dirty="0">
                <a:effectLst/>
                <a:latin typeface="Times New Roman" panose="02020603050405020304" pitchFamily="18" charset="0"/>
                <a:ea typeface="Times New Roman" panose="02020603050405020304" pitchFamily="18" charset="0"/>
              </a:rPr>
              <a:t>р</a:t>
            </a:r>
            <a:r>
              <a:rPr lang="uk-UA" sz="2000" spc="0" dirty="0">
                <a:effectLst/>
                <a:latin typeface="Times New Roman" panose="02020603050405020304" pitchFamily="18" charset="0"/>
                <a:ea typeface="Times New Roman" panose="02020603050405020304" pitchFamily="18" charset="0"/>
              </a:rPr>
              <a:t>о</a:t>
            </a:r>
            <a:r>
              <a:rPr lang="uk-UA" sz="2000" spc="-10" dirty="0">
                <a:effectLst/>
                <a:latin typeface="Times New Roman" panose="02020603050405020304" pitchFamily="18" charset="0"/>
                <a:ea typeface="Times New Roman" panose="02020603050405020304" pitchFamily="18" charset="0"/>
              </a:rPr>
              <a:t>нн</a:t>
            </a:r>
            <a:r>
              <a:rPr lang="uk-UA" sz="2000" spc="0" dirty="0">
                <a:effectLst/>
                <a:latin typeface="Times New Roman" panose="02020603050405020304" pitchFamily="18" charset="0"/>
                <a:ea typeface="Times New Roman" panose="02020603050405020304" pitchFamily="18" charset="0"/>
              </a:rPr>
              <a:t>ий </a:t>
            </a:r>
            <a:r>
              <a:rPr lang="uk-UA" sz="2000" spc="-25" dirty="0">
                <a:effectLst/>
                <a:latin typeface="Times New Roman" panose="02020603050405020304" pitchFamily="18" charset="0"/>
                <a:ea typeface="Times New Roman" panose="02020603050405020304" pitchFamily="18" charset="0"/>
              </a:rPr>
              <a:t>у</a:t>
            </a:r>
            <a:r>
              <a:rPr lang="uk-UA" sz="2000" spc="0" dirty="0">
                <a:effectLst/>
                <a:latin typeface="Times New Roman" panose="02020603050405020304" pitchFamily="18" charset="0"/>
                <a:ea typeface="Times New Roman" panose="02020603050405020304" pitchFamily="18" charset="0"/>
              </a:rPr>
              <a:t>ряд</a:t>
            </a:r>
            <a:r>
              <a:rPr lang="uk-UA" sz="2000" spc="5" dirty="0">
                <a:effectLst/>
                <a:latin typeface="Times New Roman" panose="02020603050405020304" pitchFamily="18" charset="0"/>
                <a:ea typeface="Times New Roman" panose="02020603050405020304" pitchFamily="18" charset="0"/>
              </a:rPr>
              <a:t> </a:t>
            </a:r>
            <a:r>
              <a:rPr lang="uk-UA" sz="2000" spc="-15" dirty="0">
                <a:effectLst/>
                <a:latin typeface="Times New Roman" panose="02020603050405020304" pitchFamily="18" charset="0"/>
                <a:ea typeface="Times New Roman" panose="02020603050405020304" pitchFamily="18" charset="0"/>
              </a:rPr>
              <a:t>„</a:t>
            </a:r>
            <a:r>
              <a:rPr lang="uk-UA" sz="2000" spc="-10" dirty="0" err="1">
                <a:effectLst/>
                <a:latin typeface="Times New Roman" panose="02020603050405020304" pitchFamily="18" charset="0"/>
                <a:ea typeface="Times New Roman" panose="02020603050405020304" pitchFamily="18" charset="0"/>
              </a:rPr>
              <a:t>E</a:t>
            </a:r>
            <a:r>
              <a:rPr lang="uk-UA" sz="2000" spc="0" dirty="0" err="1">
                <a:effectLst/>
                <a:latin typeface="Times New Roman" panose="02020603050405020304" pitchFamily="18" charset="0"/>
                <a:ea typeface="Times New Roman" panose="02020603050405020304" pitchFamily="18" charset="0"/>
              </a:rPr>
              <a:t>lec</a:t>
            </a:r>
            <a:r>
              <a:rPr lang="uk-UA" sz="2000" spc="5" dirty="0" err="1">
                <a:effectLst/>
                <a:latin typeface="Times New Roman" panose="02020603050405020304" pitchFamily="18" charset="0"/>
                <a:ea typeface="Times New Roman" panose="02020603050405020304" pitchFamily="18" charset="0"/>
              </a:rPr>
              <a:t>t</a:t>
            </a:r>
            <a:r>
              <a:rPr lang="uk-UA" sz="2000" spc="-15" dirty="0" err="1">
                <a:effectLst/>
                <a:latin typeface="Times New Roman" panose="02020603050405020304" pitchFamily="18" charset="0"/>
                <a:ea typeface="Times New Roman" panose="02020603050405020304" pitchFamily="18" charset="0"/>
              </a:rPr>
              <a:t>r</a:t>
            </a:r>
            <a:r>
              <a:rPr lang="uk-UA" sz="2000" spc="-10" dirty="0" err="1">
                <a:effectLst/>
                <a:latin typeface="Times New Roman" panose="02020603050405020304" pitchFamily="18" charset="0"/>
                <a:ea typeface="Times New Roman" panose="02020603050405020304" pitchFamily="18" charset="0"/>
              </a:rPr>
              <a:t>o</a:t>
            </a:r>
            <a:r>
              <a:rPr lang="uk-UA" sz="2000" spc="0" dirty="0" err="1">
                <a:effectLst/>
                <a:latin typeface="Times New Roman" panose="02020603050405020304" pitchFamily="18" charset="0"/>
                <a:ea typeface="Times New Roman" panose="02020603050405020304" pitchFamily="18" charset="0"/>
              </a:rPr>
              <a:t>n</a:t>
            </a:r>
            <a:r>
              <a:rPr lang="uk-UA" sz="2000" spc="-10" dirty="0" err="1">
                <a:effectLst/>
                <a:latin typeface="Times New Roman" panose="02020603050405020304" pitchFamily="18" charset="0"/>
                <a:ea typeface="Times New Roman" panose="02020603050405020304" pitchFamily="18" charset="0"/>
              </a:rPr>
              <a:t>i</a:t>
            </a:r>
            <a:r>
              <a:rPr lang="uk-UA" sz="2000" spc="0" dirty="0" err="1">
                <a:effectLst/>
                <a:latin typeface="Times New Roman" panose="02020603050405020304" pitchFamily="18" charset="0"/>
                <a:ea typeface="Times New Roman" panose="02020603050405020304" pitchFamily="18" charset="0"/>
              </a:rPr>
              <a:t>c</a:t>
            </a:r>
            <a:r>
              <a:rPr lang="uk-UA" sz="2000" spc="0" dirty="0">
                <a:effectLst/>
                <a:latin typeface="Times New Roman" panose="02020603050405020304" pitchFamily="18" charset="0"/>
                <a:ea typeface="Times New Roman" panose="02020603050405020304" pitchFamily="18" charset="0"/>
              </a:rPr>
              <a:t> </a:t>
            </a:r>
            <a:r>
              <a:rPr lang="uk-UA" sz="2000" spc="-10" dirty="0" err="1">
                <a:effectLst/>
                <a:latin typeface="Times New Roman" panose="02020603050405020304" pitchFamily="18" charset="0"/>
                <a:ea typeface="Times New Roman" panose="02020603050405020304" pitchFamily="18" charset="0"/>
              </a:rPr>
              <a:t>G</a:t>
            </a:r>
            <a:r>
              <a:rPr lang="uk-UA" sz="2000" spc="0" dirty="0" err="1">
                <a:effectLst/>
                <a:latin typeface="Times New Roman" panose="02020603050405020304" pitchFamily="18" charset="0"/>
                <a:ea typeface="Times New Roman" panose="02020603050405020304" pitchFamily="18" charset="0"/>
              </a:rPr>
              <a:t>o</a:t>
            </a:r>
            <a:r>
              <a:rPr lang="uk-UA" sz="2000" spc="-10" dirty="0" err="1">
                <a:effectLst/>
                <a:latin typeface="Times New Roman" panose="02020603050405020304" pitchFamily="18" charset="0"/>
                <a:ea typeface="Times New Roman" panose="02020603050405020304" pitchFamily="18" charset="0"/>
              </a:rPr>
              <a:t>v</a:t>
            </a:r>
            <a:r>
              <a:rPr lang="uk-UA" sz="2000" spc="0" dirty="0" err="1">
                <a:effectLst/>
                <a:latin typeface="Times New Roman" panose="02020603050405020304" pitchFamily="18" charset="0"/>
                <a:ea typeface="Times New Roman" panose="02020603050405020304" pitchFamily="18" charset="0"/>
              </a:rPr>
              <a:t>e</a:t>
            </a:r>
            <a:r>
              <a:rPr lang="uk-UA" sz="2000" spc="-15" dirty="0" err="1">
                <a:effectLst/>
                <a:latin typeface="Times New Roman" panose="02020603050405020304" pitchFamily="18" charset="0"/>
                <a:ea typeface="Times New Roman" panose="02020603050405020304" pitchFamily="18" charset="0"/>
              </a:rPr>
              <a:t>r</a:t>
            </a:r>
            <a:r>
              <a:rPr lang="uk-UA" sz="2000" spc="0" dirty="0" err="1">
                <a:effectLst/>
                <a:latin typeface="Times New Roman" panose="02020603050405020304" pitchFamily="18" charset="0"/>
                <a:ea typeface="Times New Roman" panose="02020603050405020304" pitchFamily="18" charset="0"/>
              </a:rPr>
              <a:t>n</a:t>
            </a:r>
            <a:r>
              <a:rPr lang="uk-UA" sz="2000" spc="-25" dirty="0" err="1">
                <a:effectLst/>
                <a:latin typeface="Times New Roman" panose="02020603050405020304" pitchFamily="18" charset="0"/>
                <a:ea typeface="Times New Roman" panose="02020603050405020304" pitchFamily="18" charset="0"/>
              </a:rPr>
              <a:t>m</a:t>
            </a:r>
            <a:r>
              <a:rPr lang="uk-UA" sz="2000" spc="10" dirty="0" err="1">
                <a:effectLst/>
                <a:latin typeface="Times New Roman" panose="02020603050405020304" pitchFamily="18" charset="0"/>
                <a:ea typeface="Times New Roman" panose="02020603050405020304" pitchFamily="18" charset="0"/>
              </a:rPr>
              <a:t>e</a:t>
            </a:r>
            <a:r>
              <a:rPr lang="uk-UA" sz="2000" spc="0" dirty="0" err="1">
                <a:effectLst/>
                <a:latin typeface="Times New Roman" panose="02020603050405020304" pitchFamily="18" charset="0"/>
                <a:ea typeface="Times New Roman" panose="02020603050405020304" pitchFamily="18" charset="0"/>
              </a:rPr>
              <a:t>nt</a:t>
            </a:r>
            <a:r>
              <a:rPr lang="uk-UA" sz="2000" spc="0" dirty="0">
                <a:effectLst/>
                <a:latin typeface="Times New Roman" panose="02020603050405020304" pitchFamily="18" charset="0"/>
                <a:ea typeface="Times New Roman" panose="02020603050405020304" pitchFamily="18" charset="0"/>
              </a:rPr>
              <a:t>―</a:t>
            </a:r>
            <a:r>
              <a:rPr lang="uk-UA" sz="2000" spc="-2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або</a:t>
            </a:r>
            <a:r>
              <a:rPr lang="uk-UA" sz="2000" spc="5" dirty="0">
                <a:effectLst/>
                <a:latin typeface="Times New Roman" panose="02020603050405020304" pitchFamily="18" charset="0"/>
                <a:ea typeface="Times New Roman" panose="02020603050405020304" pitchFamily="18" charset="0"/>
              </a:rPr>
              <a:t> </a:t>
            </a:r>
            <a:r>
              <a:rPr lang="uk-UA" sz="2000" spc="-30" dirty="0">
                <a:effectLst/>
                <a:latin typeface="Times New Roman" panose="02020603050405020304" pitchFamily="18" charset="0"/>
                <a:ea typeface="Times New Roman" panose="02020603050405020304" pitchFamily="18" charset="0"/>
              </a:rPr>
              <a:t>„</a:t>
            </a:r>
            <a:r>
              <a:rPr lang="uk-UA" sz="2000" spc="30" dirty="0">
                <a:effectLst/>
                <a:latin typeface="Times New Roman" panose="02020603050405020304" pitchFamily="18" charset="0"/>
                <a:ea typeface="Times New Roman" panose="02020603050405020304" pitchFamily="18" charset="0"/>
              </a:rPr>
              <a:t>e</a:t>
            </a:r>
            <a:r>
              <a:rPr lang="uk-UA" sz="2000" spc="0" dirty="0">
                <a:effectLst/>
                <a:latin typeface="Times New Roman" panose="02020603050405020304" pitchFamily="18" charset="0"/>
                <a:ea typeface="Times New Roman" panose="02020603050405020304" pitchFamily="18" charset="0"/>
              </a:rPr>
              <a:t>-</a:t>
            </a:r>
            <a:r>
              <a:rPr lang="uk-UA" sz="2000" spc="-10" dirty="0" err="1">
                <a:effectLst/>
                <a:latin typeface="Times New Roman" panose="02020603050405020304" pitchFamily="18" charset="0"/>
                <a:ea typeface="Times New Roman" panose="02020603050405020304" pitchFamily="18" charset="0"/>
              </a:rPr>
              <a:t>G</a:t>
            </a:r>
            <a:r>
              <a:rPr lang="uk-UA" sz="2000" spc="0" dirty="0" err="1">
                <a:effectLst/>
                <a:latin typeface="Times New Roman" panose="02020603050405020304" pitchFamily="18" charset="0"/>
                <a:ea typeface="Times New Roman" panose="02020603050405020304" pitchFamily="18" charset="0"/>
              </a:rPr>
              <a:t>over</a:t>
            </a:r>
            <a:r>
              <a:rPr lang="uk-UA" sz="2000" spc="5" dirty="0" err="1">
                <a:effectLst/>
                <a:latin typeface="Times New Roman" panose="02020603050405020304" pitchFamily="18" charset="0"/>
                <a:ea typeface="Times New Roman" panose="02020603050405020304" pitchFamily="18" charset="0"/>
              </a:rPr>
              <a:t>n</a:t>
            </a:r>
            <a:r>
              <a:rPr lang="uk-UA" sz="2000" spc="-25" dirty="0" err="1">
                <a:effectLst/>
                <a:latin typeface="Times New Roman" panose="02020603050405020304" pitchFamily="18" charset="0"/>
                <a:ea typeface="Times New Roman" panose="02020603050405020304" pitchFamily="18" charset="0"/>
              </a:rPr>
              <a:t>m</a:t>
            </a:r>
            <a:r>
              <a:rPr lang="uk-UA" sz="2000" spc="0" dirty="0" err="1">
                <a:effectLst/>
                <a:latin typeface="Times New Roman" panose="02020603050405020304" pitchFamily="18" charset="0"/>
                <a:ea typeface="Times New Roman" panose="02020603050405020304" pitchFamily="18" charset="0"/>
              </a:rPr>
              <a:t>e</a:t>
            </a:r>
            <a:r>
              <a:rPr lang="uk-UA" sz="2000" spc="5" dirty="0" err="1">
                <a:effectLst/>
                <a:latin typeface="Times New Roman" panose="02020603050405020304" pitchFamily="18" charset="0"/>
                <a:ea typeface="Times New Roman" panose="02020603050405020304" pitchFamily="18" charset="0"/>
              </a:rPr>
              <a:t>n</a:t>
            </a:r>
            <a:r>
              <a:rPr lang="uk-UA" sz="2000" spc="0" dirty="0" err="1">
                <a:effectLst/>
                <a:latin typeface="Times New Roman" panose="02020603050405020304" pitchFamily="18" charset="0"/>
                <a:ea typeface="Times New Roman" panose="02020603050405020304" pitchFamily="18" charset="0"/>
              </a:rPr>
              <a:t>t</a:t>
            </a:r>
            <a:r>
              <a:rPr lang="uk-UA" sz="2000" spc="-25" dirty="0">
                <a:effectLst/>
                <a:latin typeface="Times New Roman" panose="02020603050405020304" pitchFamily="18" charset="0"/>
                <a:ea typeface="Times New Roman" panose="02020603050405020304" pitchFamily="18" charset="0"/>
              </a:rPr>
              <a:t>―</a:t>
            </a:r>
            <a:r>
              <a:rPr lang="uk-UA" sz="2000" spc="0" dirty="0">
                <a:effectLst/>
                <a:latin typeface="Times New Roman" panose="02020603050405020304" pitchFamily="18" charset="0"/>
                <a:ea typeface="Times New Roman" panose="02020603050405020304" pitchFamily="18" charset="0"/>
              </a:rPr>
              <a:t>.</a:t>
            </a:r>
          </a:p>
          <a:p>
            <a:pPr marL="0" lvl="0" indent="0" algn="just">
              <a:lnSpc>
                <a:spcPct val="150000"/>
              </a:lnSpc>
              <a:buSzPts val="1400"/>
              <a:buNone/>
              <a:tabLst>
                <a:tab pos="1040130" algn="l"/>
              </a:tabLst>
            </a:pPr>
            <a:endParaRPr lang="ru-RU" sz="2000" spc="0" dirty="0">
              <a:effectLst/>
              <a:latin typeface="Times New Roman" panose="02020603050405020304" pitchFamily="18" charset="0"/>
              <a:ea typeface="Times New Roman" panose="02020603050405020304" pitchFamily="18" charset="0"/>
            </a:endParaRPr>
          </a:p>
          <a:p>
            <a:pPr marL="140970" marR="410210" indent="0" algn="just">
              <a:lnSpc>
                <a:spcPct val="150000"/>
              </a:lnSpc>
              <a:buNone/>
            </a:pPr>
            <a:r>
              <a:rPr lang="uk-UA" sz="2000" dirty="0">
                <a:effectLst/>
                <a:latin typeface="Times New Roman" panose="02020603050405020304" pitchFamily="18" charset="0"/>
                <a:ea typeface="Times New Roman" panose="02020603050405020304" pitchFamily="18" charset="0"/>
              </a:rPr>
              <a:t>Сутність: інформаційна взаємодія органів публічної влади і суспільства з  </a:t>
            </a:r>
            <a:r>
              <a:rPr lang="uk-UA" sz="2000" spc="-85" dirty="0">
                <a:effectLst/>
                <a:latin typeface="Times New Roman" panose="02020603050405020304" pitchFamily="18" charset="0"/>
                <a:ea typeface="Times New Roman" panose="02020603050405020304" pitchFamily="18" charset="0"/>
              </a:rPr>
              <a:t> </a:t>
            </a:r>
            <a:r>
              <a:rPr lang="uk-UA" sz="2000" spc="-5" dirty="0">
                <a:effectLst/>
                <a:latin typeface="Times New Roman" panose="02020603050405020304" pitchFamily="18" charset="0"/>
                <a:ea typeface="Times New Roman" panose="02020603050405020304" pitchFamily="18" charset="0"/>
              </a:rPr>
              <a:t>викор</a:t>
            </a:r>
            <a:r>
              <a:rPr lang="uk-UA" sz="2000" spc="5" dirty="0">
                <a:effectLst/>
                <a:latin typeface="Times New Roman" panose="02020603050405020304" pitchFamily="18" charset="0"/>
                <a:ea typeface="Times New Roman" panose="02020603050405020304" pitchFamily="18" charset="0"/>
              </a:rPr>
              <a:t>и</a:t>
            </a:r>
            <a:r>
              <a:rPr lang="uk-UA" sz="2000" dirty="0">
                <a:effectLst/>
                <a:latin typeface="Times New Roman" panose="02020603050405020304" pitchFamily="18" charset="0"/>
                <a:ea typeface="Times New Roman" panose="02020603050405020304" pitchFamily="18" charset="0"/>
              </a:rPr>
              <a:t>с</a:t>
            </a:r>
            <a:r>
              <a:rPr lang="uk-UA" sz="2000" spc="-15" dirty="0">
                <a:effectLst/>
                <a:latin typeface="Times New Roman" panose="02020603050405020304" pitchFamily="18" charset="0"/>
                <a:ea typeface="Times New Roman" panose="02020603050405020304" pitchFamily="18" charset="0"/>
              </a:rPr>
              <a:t>т</a:t>
            </a:r>
            <a:r>
              <a:rPr lang="uk-UA" sz="2000" dirty="0">
                <a:effectLst/>
                <a:latin typeface="Times New Roman" panose="02020603050405020304" pitchFamily="18" charset="0"/>
                <a:ea typeface="Times New Roman" panose="02020603050405020304" pitchFamily="18" charset="0"/>
              </a:rPr>
              <a:t>а</a:t>
            </a:r>
            <a:r>
              <a:rPr lang="uk-UA" sz="2000" spc="-10" dirty="0">
                <a:effectLst/>
                <a:latin typeface="Times New Roman" panose="02020603050405020304" pitchFamily="18" charset="0"/>
                <a:ea typeface="Times New Roman" panose="02020603050405020304" pitchFamily="18" charset="0"/>
              </a:rPr>
              <a:t>н</a:t>
            </a:r>
            <a:r>
              <a:rPr lang="uk-UA" sz="2000" dirty="0">
                <a:effectLst/>
                <a:latin typeface="Times New Roman" panose="02020603050405020304" pitchFamily="18" charset="0"/>
                <a:ea typeface="Times New Roman" panose="02020603050405020304" pitchFamily="18" charset="0"/>
              </a:rPr>
              <a:t>ням  </a:t>
            </a:r>
            <a:r>
              <a:rPr lang="uk-UA" sz="2000" spc="-80" dirty="0">
                <a:effectLst/>
                <a:latin typeface="Times New Roman" panose="02020603050405020304" pitchFamily="18" charset="0"/>
                <a:ea typeface="Times New Roman" panose="02020603050405020304" pitchFamily="18" charset="0"/>
              </a:rPr>
              <a:t> </a:t>
            </a:r>
            <a:r>
              <a:rPr lang="uk-UA" sz="2000" spc="-15" dirty="0">
                <a:effectLst/>
                <a:latin typeface="Times New Roman" panose="02020603050405020304" pitchFamily="18" charset="0"/>
                <a:ea typeface="Times New Roman" panose="02020603050405020304" pitchFamily="18" charset="0"/>
              </a:rPr>
              <a:t>І</a:t>
            </a:r>
            <a:r>
              <a:rPr lang="uk-UA" sz="2000" dirty="0">
                <a:effectLst/>
                <a:latin typeface="Times New Roman" panose="02020603050405020304" pitchFamily="18" charset="0"/>
                <a:ea typeface="Times New Roman" panose="02020603050405020304" pitchFamily="18" charset="0"/>
              </a:rPr>
              <a:t>К</a:t>
            </a:r>
            <a:r>
              <a:rPr lang="uk-UA" sz="2000" spc="-10" dirty="0">
                <a:effectLst/>
                <a:latin typeface="Times New Roman" panose="02020603050405020304" pitchFamily="18" charset="0"/>
                <a:ea typeface="Times New Roman" panose="02020603050405020304" pitchFamily="18" charset="0"/>
              </a:rPr>
              <a:t>Т</a:t>
            </a:r>
            <a:r>
              <a:rPr lang="uk-UA" sz="2000" dirty="0">
                <a:effectLst/>
                <a:latin typeface="Times New Roman" panose="02020603050405020304" pitchFamily="18" charset="0"/>
                <a:ea typeface="Times New Roman" panose="02020603050405020304" pitchFamily="18" charset="0"/>
              </a:rPr>
              <a:t>,  </a:t>
            </a:r>
            <a:r>
              <a:rPr lang="uk-UA" sz="2000" spc="-70" dirty="0">
                <a:effectLst/>
                <a:latin typeface="Times New Roman" panose="02020603050405020304" pitchFamily="18" charset="0"/>
                <a:ea typeface="Times New Roman" panose="02020603050405020304" pitchFamily="18" charset="0"/>
              </a:rPr>
              <a:t> </a:t>
            </a:r>
            <a:r>
              <a:rPr lang="uk-UA" sz="2000" spc="-25" dirty="0">
                <a:effectLst/>
                <a:latin typeface="Times New Roman" panose="02020603050405020304" pitchFamily="18" charset="0"/>
                <a:ea typeface="Times New Roman" panose="02020603050405020304" pitchFamily="18" charset="0"/>
              </a:rPr>
              <a:t>„</a:t>
            </a:r>
            <a:r>
              <a:rPr lang="uk-UA" sz="2000" dirty="0">
                <a:effectLst/>
                <a:latin typeface="Times New Roman" panose="02020603050405020304" pitchFamily="18" charset="0"/>
                <a:ea typeface="Times New Roman" panose="02020603050405020304" pitchFamily="18" charset="0"/>
              </a:rPr>
              <a:t>мережевий―  </a:t>
            </a:r>
            <a:r>
              <a:rPr lang="uk-UA" sz="2000" spc="-9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етап  </a:t>
            </a:r>
            <a:r>
              <a:rPr lang="uk-UA" sz="2000" spc="-8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т</a:t>
            </a:r>
            <a:r>
              <a:rPr lang="uk-UA" sz="2000" spc="-10" dirty="0">
                <a:effectLst/>
                <a:latin typeface="Times New Roman" panose="02020603050405020304" pitchFamily="18" charset="0"/>
                <a:ea typeface="Times New Roman" panose="02020603050405020304" pitchFamily="18" charset="0"/>
              </a:rPr>
              <a:t>р</a:t>
            </a:r>
            <a:r>
              <a:rPr lang="uk-UA" sz="2000" dirty="0">
                <a:effectLst/>
                <a:latin typeface="Times New Roman" panose="02020603050405020304" pitchFamily="18" charset="0"/>
                <a:ea typeface="Times New Roman" panose="02020603050405020304" pitchFamily="18" charset="0"/>
              </a:rPr>
              <a:t>ан</a:t>
            </a:r>
            <a:r>
              <a:rPr lang="uk-UA" sz="2000" spc="-15" dirty="0">
                <a:effectLst/>
                <a:latin typeface="Times New Roman" panose="02020603050405020304" pitchFamily="18" charset="0"/>
                <a:ea typeface="Times New Roman" panose="02020603050405020304" pitchFamily="18" charset="0"/>
              </a:rPr>
              <a:t>с</a:t>
            </a:r>
            <a:r>
              <a:rPr lang="uk-UA" sz="2000" dirty="0">
                <a:effectLst/>
                <a:latin typeface="Times New Roman" panose="02020603050405020304" pitchFamily="18" charset="0"/>
                <a:ea typeface="Times New Roman" panose="02020603050405020304" pitchFamily="18" charset="0"/>
              </a:rPr>
              <a:t>форм</a:t>
            </a:r>
            <a:r>
              <a:rPr lang="uk-UA" sz="2000" spc="-10" dirty="0">
                <a:effectLst/>
                <a:latin typeface="Times New Roman" panose="02020603050405020304" pitchFamily="18" charset="0"/>
                <a:ea typeface="Times New Roman" panose="02020603050405020304" pitchFamily="18" charset="0"/>
              </a:rPr>
              <a:t>ац</a:t>
            </a:r>
            <a:r>
              <a:rPr lang="uk-UA" sz="2000" dirty="0">
                <a:effectLst/>
                <a:latin typeface="Times New Roman" panose="02020603050405020304" pitchFamily="18" charset="0"/>
                <a:ea typeface="Times New Roman" panose="02020603050405020304" pitchFamily="18" charset="0"/>
              </a:rPr>
              <a:t>ії  </a:t>
            </a:r>
            <a:r>
              <a:rPr lang="uk-UA" sz="2000" spc="-9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ін</a:t>
            </a:r>
            <a:r>
              <a:rPr lang="uk-UA" sz="2000" spc="-10" dirty="0">
                <a:effectLst/>
                <a:latin typeface="Times New Roman" panose="02020603050405020304" pitchFamily="18" charset="0"/>
                <a:ea typeface="Times New Roman" panose="02020603050405020304" pitchFamily="18" charset="0"/>
              </a:rPr>
              <a:t>фо</a:t>
            </a:r>
            <a:r>
              <a:rPr lang="uk-UA" sz="2000" dirty="0">
                <a:effectLst/>
                <a:latin typeface="Times New Roman" panose="02020603050405020304" pitchFamily="18" charset="0"/>
                <a:ea typeface="Times New Roman" panose="02020603050405020304" pitchFamily="18" charset="0"/>
              </a:rPr>
              <a:t>рма</a:t>
            </a:r>
            <a:r>
              <a:rPr lang="uk-UA" sz="2000" spc="-10" dirty="0">
                <a:effectLst/>
                <a:latin typeface="Times New Roman" panose="02020603050405020304" pitchFamily="18" charset="0"/>
                <a:ea typeface="Times New Roman" panose="02020603050405020304" pitchFamily="18" charset="0"/>
              </a:rPr>
              <a:t>ці</a:t>
            </a:r>
            <a:r>
              <a:rPr lang="uk-UA" sz="2000" dirty="0">
                <a:effectLst/>
                <a:latin typeface="Times New Roman" panose="02020603050405020304" pitchFamily="18" charset="0"/>
                <a:ea typeface="Times New Roman" panose="02020603050405020304" pitchFamily="18" charset="0"/>
              </a:rPr>
              <a:t>й</a:t>
            </a:r>
            <a:r>
              <a:rPr lang="uk-UA" sz="2000" spc="-10" dirty="0">
                <a:effectLst/>
                <a:latin typeface="Times New Roman" panose="02020603050405020304" pitchFamily="18" charset="0"/>
                <a:ea typeface="Times New Roman" panose="02020603050405020304" pitchFamily="18" charset="0"/>
              </a:rPr>
              <a:t>но</a:t>
            </a:r>
            <a:r>
              <a:rPr lang="uk-UA" sz="2000" spc="-15" dirty="0">
                <a:effectLst/>
                <a:latin typeface="Times New Roman" panose="02020603050405020304" pitchFamily="18" charset="0"/>
                <a:ea typeface="Times New Roman" panose="02020603050405020304" pitchFamily="18" charset="0"/>
              </a:rPr>
              <a:t>г</a:t>
            </a:r>
            <a:r>
              <a:rPr lang="uk-UA" sz="2000" dirty="0">
                <a:effectLst/>
                <a:latin typeface="Times New Roman" panose="02020603050405020304" pitchFamily="18" charset="0"/>
                <a:ea typeface="Times New Roman" panose="02020603050405020304" pitchFamily="18" charset="0"/>
              </a:rPr>
              <a:t>о суспільства. Зміст заходів: реформування органів та систем державного управління з метою підвищення їх ефективності та відповідальності, введення децентралізації та елементів ринкових відношень, покращення управління ресурсами. </a:t>
            </a:r>
          </a:p>
          <a:p>
            <a:pPr marL="140970" marR="410210" indent="0" algn="just">
              <a:lnSpc>
                <a:spcPct val="150000"/>
              </a:lnSpc>
              <a:buNone/>
            </a:pPr>
            <a:endParaRPr lang="uk-UA" sz="2000" dirty="0">
              <a:latin typeface="Times New Roman" panose="02020603050405020304" pitchFamily="18" charset="0"/>
              <a:ea typeface="Times New Roman" panose="02020603050405020304" pitchFamily="18" charset="0"/>
            </a:endParaRPr>
          </a:p>
          <a:p>
            <a:pPr marL="140970" marR="410210" indent="0" algn="just">
              <a:lnSpc>
                <a:spcPct val="150000"/>
              </a:lnSpc>
              <a:buNone/>
            </a:pPr>
            <a:r>
              <a:rPr lang="uk-UA" sz="2000" dirty="0">
                <a:effectLst/>
                <a:latin typeface="Times New Roman" panose="02020603050405020304" pitchFamily="18" charset="0"/>
                <a:ea typeface="Times New Roman" panose="02020603050405020304" pitchFamily="18" charset="0"/>
              </a:rPr>
              <a:t>Результати: адміністративні (скорочення чисельності держапарату та внутрішніх нормативних документів; впровадження адміністративних регламентів та стандартів якості); технологічні (застосування інформаційних технологій в забезпеченні державного управління).</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297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EC68B5-A763-4B6E-B99D-D1434E804C10}"/>
              </a:ext>
            </a:extLst>
          </p:cNvPr>
          <p:cNvSpPr txBox="1"/>
          <p:nvPr/>
        </p:nvSpPr>
        <p:spPr>
          <a:xfrm>
            <a:off x="1219200" y="997526"/>
            <a:ext cx="10252363" cy="4191981"/>
          </a:xfrm>
          <a:prstGeom prst="rect">
            <a:avLst/>
          </a:prstGeom>
          <a:noFill/>
        </p:spPr>
        <p:txBody>
          <a:bodyPr wrap="square">
            <a:spAutoFit/>
          </a:bodyPr>
          <a:lstStyle/>
          <a:p>
            <a:pPr marL="0" marR="412115" lvl="0" indent="0" algn="just">
              <a:lnSpc>
                <a:spcPct val="150000"/>
              </a:lnSpc>
              <a:buSzPts val="1400"/>
              <a:buNone/>
              <a:tabLst>
                <a:tab pos="1040130" algn="l"/>
              </a:tabLst>
            </a:pPr>
            <a:r>
              <a:rPr lang="uk-UA" sz="2000" spc="0" dirty="0">
                <a:effectLst/>
                <a:latin typeface="Times New Roman" panose="02020603050405020304" pitchFamily="18" charset="0"/>
                <a:ea typeface="Times New Roman" panose="02020603050405020304" pitchFamily="18" charset="0"/>
              </a:rPr>
              <a:t>3. елект</a:t>
            </a:r>
            <a:r>
              <a:rPr lang="uk-UA" sz="2000" spc="-10" dirty="0">
                <a:effectLst/>
                <a:latin typeface="Times New Roman" panose="02020603050405020304" pitchFamily="18" charset="0"/>
                <a:ea typeface="Times New Roman" panose="02020603050405020304" pitchFamily="18" charset="0"/>
              </a:rPr>
              <a:t>р</a:t>
            </a:r>
            <a:r>
              <a:rPr lang="uk-UA" sz="2000" spc="0" dirty="0">
                <a:effectLst/>
                <a:latin typeface="Times New Roman" panose="02020603050405020304" pitchFamily="18" charset="0"/>
                <a:ea typeface="Times New Roman" panose="02020603050405020304" pitchFamily="18" charset="0"/>
              </a:rPr>
              <a:t>о</a:t>
            </a:r>
            <a:r>
              <a:rPr lang="uk-UA" sz="2000" spc="-10" dirty="0">
                <a:effectLst/>
                <a:latin typeface="Times New Roman" panose="02020603050405020304" pitchFamily="18" charset="0"/>
                <a:ea typeface="Times New Roman" panose="02020603050405020304" pitchFamily="18" charset="0"/>
              </a:rPr>
              <a:t>н</a:t>
            </a:r>
            <a:r>
              <a:rPr lang="uk-UA" sz="2000" spc="0" dirty="0">
                <a:effectLst/>
                <a:latin typeface="Times New Roman" panose="02020603050405020304" pitchFamily="18" charset="0"/>
                <a:ea typeface="Times New Roman" panose="02020603050405020304" pitchFamily="18" charset="0"/>
              </a:rPr>
              <a:t>не </a:t>
            </a:r>
            <a:r>
              <a:rPr lang="uk-UA" sz="2000" spc="-165" dirty="0">
                <a:effectLst/>
                <a:latin typeface="Times New Roman" panose="02020603050405020304" pitchFamily="18" charset="0"/>
                <a:ea typeface="Times New Roman" panose="02020603050405020304" pitchFamily="18" charset="0"/>
              </a:rPr>
              <a:t> </a:t>
            </a:r>
            <a:r>
              <a:rPr lang="uk-UA" sz="2000" spc="-20" dirty="0">
                <a:effectLst/>
                <a:latin typeface="Times New Roman" panose="02020603050405020304" pitchFamily="18" charset="0"/>
                <a:ea typeface="Times New Roman" panose="02020603050405020304" pitchFamily="18" charset="0"/>
              </a:rPr>
              <a:t>у</a:t>
            </a:r>
            <a:r>
              <a:rPr lang="uk-UA" sz="2000" spc="0" dirty="0">
                <a:effectLst/>
                <a:latin typeface="Times New Roman" panose="02020603050405020304" pitchFamily="18" charset="0"/>
                <a:ea typeface="Times New Roman" panose="02020603050405020304" pitchFamily="18" charset="0"/>
              </a:rPr>
              <a:t>ря</a:t>
            </a:r>
            <a:r>
              <a:rPr lang="uk-UA" sz="2000" spc="5" dirty="0">
                <a:effectLst/>
                <a:latin typeface="Times New Roman" panose="02020603050405020304" pitchFamily="18" charset="0"/>
                <a:ea typeface="Times New Roman" panose="02020603050405020304" pitchFamily="18" charset="0"/>
              </a:rPr>
              <a:t>д</a:t>
            </a:r>
            <a:r>
              <a:rPr lang="uk-UA" sz="2000" spc="-20" dirty="0">
                <a:effectLst/>
                <a:latin typeface="Times New Roman" panose="02020603050405020304" pitchFamily="18" charset="0"/>
                <a:ea typeface="Times New Roman" panose="02020603050405020304" pitchFamily="18" charset="0"/>
              </a:rPr>
              <a:t>у</a:t>
            </a:r>
            <a:r>
              <a:rPr lang="uk-UA" sz="2000" spc="-5" dirty="0">
                <a:effectLst/>
                <a:latin typeface="Times New Roman" panose="02020603050405020304" pitchFamily="18" charset="0"/>
                <a:ea typeface="Times New Roman" panose="02020603050405020304" pitchFamily="18" charset="0"/>
              </a:rPr>
              <a:t>ван</a:t>
            </a:r>
            <a:r>
              <a:rPr lang="uk-UA" sz="2000" spc="5" dirty="0">
                <a:effectLst/>
                <a:latin typeface="Times New Roman" panose="02020603050405020304" pitchFamily="18" charset="0"/>
                <a:ea typeface="Times New Roman" panose="02020603050405020304" pitchFamily="18" charset="0"/>
              </a:rPr>
              <a:t>н</a:t>
            </a:r>
            <a:r>
              <a:rPr lang="uk-UA" sz="2000" spc="0" dirty="0">
                <a:effectLst/>
                <a:latin typeface="Times New Roman" panose="02020603050405020304" pitchFamily="18" charset="0"/>
                <a:ea typeface="Times New Roman" panose="02020603050405020304" pitchFamily="18" charset="0"/>
              </a:rPr>
              <a:t>я </a:t>
            </a:r>
            <a:r>
              <a:rPr lang="uk-UA" sz="2000" spc="-160" dirty="0">
                <a:effectLst/>
                <a:latin typeface="Times New Roman" panose="02020603050405020304" pitchFamily="18" charset="0"/>
                <a:ea typeface="Times New Roman" panose="02020603050405020304" pitchFamily="18" charset="0"/>
              </a:rPr>
              <a:t> </a:t>
            </a:r>
            <a:r>
              <a:rPr lang="uk-UA" sz="2000" spc="-25" dirty="0">
                <a:effectLst/>
                <a:latin typeface="Times New Roman" panose="02020603050405020304" pitchFamily="18" charset="0"/>
                <a:ea typeface="Times New Roman" panose="02020603050405020304" pitchFamily="18" charset="0"/>
              </a:rPr>
              <a:t>„</a:t>
            </a:r>
            <a:r>
              <a:rPr lang="uk-UA" sz="2000" spc="15" dirty="0">
                <a:effectLst/>
                <a:latin typeface="Times New Roman" panose="02020603050405020304" pitchFamily="18" charset="0"/>
                <a:ea typeface="Times New Roman" panose="02020603050405020304" pitchFamily="18" charset="0"/>
              </a:rPr>
              <a:t>e</a:t>
            </a:r>
            <a:r>
              <a:rPr lang="uk-UA" sz="2000" spc="0" dirty="0">
                <a:effectLst/>
                <a:latin typeface="Times New Roman" panose="02020603050405020304" pitchFamily="18" charset="0"/>
                <a:ea typeface="Times New Roman" panose="02020603050405020304" pitchFamily="18" charset="0"/>
              </a:rPr>
              <a:t>-</a:t>
            </a:r>
            <a:r>
              <a:rPr lang="uk-UA" sz="2000" spc="0" dirty="0" err="1">
                <a:effectLst/>
                <a:latin typeface="Times New Roman" panose="02020603050405020304" pitchFamily="18" charset="0"/>
                <a:ea typeface="Times New Roman" panose="02020603050405020304" pitchFamily="18" charset="0"/>
              </a:rPr>
              <a:t>g</a:t>
            </a:r>
            <a:r>
              <a:rPr lang="uk-UA" sz="2000" spc="-10" dirty="0" err="1">
                <a:effectLst/>
                <a:latin typeface="Times New Roman" panose="02020603050405020304" pitchFamily="18" charset="0"/>
                <a:ea typeface="Times New Roman" panose="02020603050405020304" pitchFamily="18" charset="0"/>
              </a:rPr>
              <a:t>o</a:t>
            </a:r>
            <a:r>
              <a:rPr lang="uk-UA" sz="2000" spc="0" dirty="0" err="1">
                <a:effectLst/>
                <a:latin typeface="Times New Roman" panose="02020603050405020304" pitchFamily="18" charset="0"/>
                <a:ea typeface="Times New Roman" panose="02020603050405020304" pitchFamily="18" charset="0"/>
              </a:rPr>
              <a:t>ve</a:t>
            </a:r>
            <a:r>
              <a:rPr lang="uk-UA" sz="2000" spc="-15" dirty="0" err="1">
                <a:effectLst/>
                <a:latin typeface="Times New Roman" panose="02020603050405020304" pitchFamily="18" charset="0"/>
                <a:ea typeface="Times New Roman" panose="02020603050405020304" pitchFamily="18" charset="0"/>
              </a:rPr>
              <a:t>r</a:t>
            </a:r>
            <a:r>
              <a:rPr lang="uk-UA" sz="2000" spc="-10" dirty="0" err="1">
                <a:effectLst/>
                <a:latin typeface="Times New Roman" panose="02020603050405020304" pitchFamily="18" charset="0"/>
                <a:ea typeface="Times New Roman" panose="02020603050405020304" pitchFamily="18" charset="0"/>
              </a:rPr>
              <a:t>n</a:t>
            </a:r>
            <a:r>
              <a:rPr lang="uk-UA" sz="2000" spc="0" dirty="0" err="1">
                <a:effectLst/>
                <a:latin typeface="Times New Roman" panose="02020603050405020304" pitchFamily="18" charset="0"/>
                <a:ea typeface="Times New Roman" panose="02020603050405020304" pitchFamily="18" charset="0"/>
              </a:rPr>
              <a:t>i</a:t>
            </a:r>
            <a:r>
              <a:rPr lang="uk-UA" sz="2000" spc="-10" dirty="0" err="1">
                <a:effectLst/>
                <a:latin typeface="Times New Roman" panose="02020603050405020304" pitchFamily="18" charset="0"/>
                <a:ea typeface="Times New Roman" panose="02020603050405020304" pitchFamily="18" charset="0"/>
              </a:rPr>
              <a:t>n</a:t>
            </a:r>
            <a:r>
              <a:rPr lang="uk-UA" sz="2000" spc="0" dirty="0" err="1">
                <a:effectLst/>
                <a:latin typeface="Times New Roman" panose="02020603050405020304" pitchFamily="18" charset="0"/>
                <a:ea typeface="Times New Roman" panose="02020603050405020304" pitchFamily="18" charset="0"/>
              </a:rPr>
              <a:t>g</a:t>
            </a:r>
            <a:r>
              <a:rPr lang="uk-UA" sz="2000" spc="-25" dirty="0">
                <a:effectLst/>
                <a:latin typeface="Times New Roman" panose="02020603050405020304" pitchFamily="18" charset="0"/>
                <a:ea typeface="Times New Roman" panose="02020603050405020304" pitchFamily="18" charset="0"/>
              </a:rPr>
              <a:t>―</a:t>
            </a:r>
            <a:r>
              <a:rPr lang="uk-UA" sz="2000" spc="0" dirty="0">
                <a:effectLst/>
                <a:latin typeface="Times New Roman" panose="02020603050405020304" pitchFamily="18" charset="0"/>
                <a:ea typeface="Times New Roman" panose="02020603050405020304" pitchFamily="18" charset="0"/>
              </a:rPr>
              <a:t>. </a:t>
            </a:r>
            <a:r>
              <a:rPr lang="uk-UA" sz="2000" spc="-155" dirty="0">
                <a:effectLst/>
                <a:latin typeface="Times New Roman" panose="02020603050405020304" pitchFamily="18" charset="0"/>
                <a:ea typeface="Times New Roman" panose="02020603050405020304" pitchFamily="18" charset="0"/>
              </a:rPr>
              <a:t> </a:t>
            </a:r>
          </a:p>
          <a:p>
            <a:pPr marL="0" marR="412115" lvl="0" indent="0" algn="just">
              <a:lnSpc>
                <a:spcPct val="150000"/>
              </a:lnSpc>
              <a:buSzPts val="1400"/>
              <a:buNone/>
              <a:tabLst>
                <a:tab pos="1040130" algn="l"/>
              </a:tabLst>
            </a:pPr>
            <a:endParaRPr lang="uk-UA" sz="2000" spc="-155" dirty="0">
              <a:effectLst/>
              <a:latin typeface="Times New Roman" panose="02020603050405020304" pitchFamily="18" charset="0"/>
              <a:ea typeface="Times New Roman" panose="02020603050405020304" pitchFamily="18" charset="0"/>
            </a:endParaRPr>
          </a:p>
          <a:p>
            <a:pPr marL="0" marR="412115" lvl="0" indent="0" algn="just">
              <a:lnSpc>
                <a:spcPct val="150000"/>
              </a:lnSpc>
              <a:buSzPts val="1400"/>
              <a:buNone/>
              <a:tabLst>
                <a:tab pos="1040130" algn="l"/>
              </a:tabLst>
            </a:pPr>
            <a:r>
              <a:rPr lang="uk-UA" sz="2000" spc="0" dirty="0">
                <a:effectLst/>
                <a:latin typeface="Times New Roman" panose="02020603050405020304" pitchFamily="18" charset="0"/>
                <a:ea typeface="Times New Roman" panose="02020603050405020304" pitchFamily="18" charset="0"/>
              </a:rPr>
              <a:t>С</a:t>
            </a:r>
            <a:r>
              <a:rPr lang="uk-UA" sz="2000" spc="-20" dirty="0">
                <a:effectLst/>
                <a:latin typeface="Times New Roman" panose="02020603050405020304" pitchFamily="18" charset="0"/>
                <a:ea typeface="Times New Roman" panose="02020603050405020304" pitchFamily="18" charset="0"/>
              </a:rPr>
              <a:t>у</a:t>
            </a:r>
            <a:r>
              <a:rPr lang="uk-UA" sz="2000" spc="5" dirty="0">
                <a:effectLst/>
                <a:latin typeface="Times New Roman" panose="02020603050405020304" pitchFamily="18" charset="0"/>
                <a:ea typeface="Times New Roman" panose="02020603050405020304" pitchFamily="18" charset="0"/>
              </a:rPr>
              <a:t>т</a:t>
            </a:r>
            <a:r>
              <a:rPr lang="uk-UA" sz="2000" spc="0" dirty="0">
                <a:effectLst/>
                <a:latin typeface="Times New Roman" panose="02020603050405020304" pitchFamily="18" charset="0"/>
                <a:ea typeface="Times New Roman" panose="02020603050405020304" pitchFamily="18" charset="0"/>
              </a:rPr>
              <a:t>ніст</a:t>
            </a:r>
            <a:r>
              <a:rPr lang="uk-UA" sz="2000" spc="-10" dirty="0">
                <a:effectLst/>
                <a:latin typeface="Times New Roman" panose="02020603050405020304" pitchFamily="18" charset="0"/>
                <a:ea typeface="Times New Roman" panose="02020603050405020304" pitchFamily="18" charset="0"/>
              </a:rPr>
              <a:t>ь</a:t>
            </a:r>
            <a:r>
              <a:rPr lang="uk-UA" sz="2000" spc="0" dirty="0">
                <a:effectLst/>
                <a:latin typeface="Times New Roman" panose="02020603050405020304" pitchFamily="18" charset="0"/>
                <a:ea typeface="Times New Roman" panose="02020603050405020304" pitchFamily="18" charset="0"/>
              </a:rPr>
              <a:t>: </a:t>
            </a:r>
            <a:r>
              <a:rPr lang="uk-UA" sz="2000" spc="-160" dirty="0">
                <a:effectLst/>
                <a:latin typeface="Times New Roman" panose="02020603050405020304" pitchFamily="18" charset="0"/>
                <a:ea typeface="Times New Roman" panose="02020603050405020304" pitchFamily="18" charset="0"/>
              </a:rPr>
              <a:t> </a:t>
            </a:r>
            <a:r>
              <a:rPr lang="uk-UA" sz="2000" spc="-5" dirty="0">
                <a:effectLst/>
                <a:latin typeface="Times New Roman" panose="02020603050405020304" pitchFamily="18" charset="0"/>
                <a:ea typeface="Times New Roman" panose="02020603050405020304" pitchFamily="18" charset="0"/>
              </a:rPr>
              <a:t>в</a:t>
            </a:r>
            <a:r>
              <a:rPr lang="uk-UA" sz="2000" spc="-10" dirty="0">
                <a:effectLst/>
                <a:latin typeface="Times New Roman" panose="02020603050405020304" pitchFamily="18" charset="0"/>
                <a:ea typeface="Times New Roman" panose="02020603050405020304" pitchFamily="18" charset="0"/>
              </a:rPr>
              <a:t>з</a:t>
            </a:r>
            <a:r>
              <a:rPr lang="uk-UA" sz="2000" spc="0" dirty="0">
                <a:effectLst/>
                <a:latin typeface="Times New Roman" panose="02020603050405020304" pitchFamily="18" charset="0"/>
                <a:ea typeface="Times New Roman" panose="02020603050405020304" pitchFamily="18" charset="0"/>
              </a:rPr>
              <a:t>аєм</a:t>
            </a:r>
            <a:r>
              <a:rPr lang="uk-UA" sz="2000" spc="-10" dirty="0">
                <a:effectLst/>
                <a:latin typeface="Times New Roman" panose="02020603050405020304" pitchFamily="18" charset="0"/>
                <a:ea typeface="Times New Roman" panose="02020603050405020304" pitchFamily="18" charset="0"/>
              </a:rPr>
              <a:t>од</a:t>
            </a:r>
            <a:r>
              <a:rPr lang="uk-UA" sz="2000" spc="0" dirty="0">
                <a:effectLst/>
                <a:latin typeface="Times New Roman" panose="02020603050405020304" pitchFamily="18" charset="0"/>
                <a:ea typeface="Times New Roman" panose="02020603050405020304" pitchFamily="18" charset="0"/>
              </a:rPr>
              <a:t>ії </a:t>
            </a:r>
            <a:r>
              <a:rPr lang="uk-UA" sz="2000" spc="-170"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рі</a:t>
            </a:r>
            <a:r>
              <a:rPr lang="uk-UA" sz="2000" spc="-15" dirty="0">
                <a:effectLst/>
                <a:latin typeface="Times New Roman" panose="02020603050405020304" pitchFamily="18" charset="0"/>
                <a:ea typeface="Times New Roman" panose="02020603050405020304" pitchFamily="18" charset="0"/>
              </a:rPr>
              <a:t>з</a:t>
            </a:r>
            <a:r>
              <a:rPr lang="uk-UA" sz="2000" spc="-10" dirty="0">
                <a:effectLst/>
                <a:latin typeface="Times New Roman" panose="02020603050405020304" pitchFamily="18" charset="0"/>
                <a:ea typeface="Times New Roman" panose="02020603050405020304" pitchFamily="18" charset="0"/>
              </a:rPr>
              <a:t>ни</a:t>
            </a:r>
            <a:r>
              <a:rPr lang="uk-UA" sz="2000" spc="0" dirty="0">
                <a:effectLst/>
                <a:latin typeface="Times New Roman" panose="02020603050405020304" pitchFamily="18" charset="0"/>
                <a:ea typeface="Times New Roman" panose="02020603050405020304" pitchFamily="18" charset="0"/>
              </a:rPr>
              <a:t>х суб’єктів, таких як громадян, бізнес структур і урядових установ на місцевому, регіональному і глобальному рівнях. Зміст заходів: </a:t>
            </a:r>
            <a:r>
              <a:rPr lang="uk-UA" sz="2000" spc="0" dirty="0" err="1">
                <a:effectLst/>
                <a:latin typeface="Times New Roman" panose="02020603050405020304" pitchFamily="18" charset="0"/>
                <a:ea typeface="Times New Roman" panose="02020603050405020304" pitchFamily="18" charset="0"/>
              </a:rPr>
              <a:t>обєднання</a:t>
            </a:r>
            <a:r>
              <a:rPr lang="uk-UA" sz="2000" spc="0" dirty="0">
                <a:effectLst/>
                <a:latin typeface="Times New Roman" panose="02020603050405020304" pitchFamily="18" charset="0"/>
                <a:ea typeface="Times New Roman" panose="02020603050405020304" pitchFamily="18" charset="0"/>
              </a:rPr>
              <a:t> д</a:t>
            </a:r>
            <a:r>
              <a:rPr lang="uk-UA" sz="2000" spc="-5" dirty="0">
                <a:effectLst/>
                <a:latin typeface="Times New Roman" panose="02020603050405020304" pitchFamily="18" charset="0"/>
                <a:ea typeface="Times New Roman" panose="02020603050405020304" pitchFamily="18" charset="0"/>
              </a:rPr>
              <a:t>в</a:t>
            </a:r>
            <a:r>
              <a:rPr lang="uk-UA" sz="2000" spc="-10" dirty="0">
                <a:effectLst/>
                <a:latin typeface="Times New Roman" panose="02020603050405020304" pitchFamily="18" charset="0"/>
                <a:ea typeface="Times New Roman" panose="02020603050405020304" pitchFamily="18" charset="0"/>
              </a:rPr>
              <a:t>о</a:t>
            </a:r>
            <a:r>
              <a:rPr lang="uk-UA" sz="2000" spc="0" dirty="0">
                <a:effectLst/>
                <a:latin typeface="Times New Roman" panose="02020603050405020304" pitchFamily="18" charset="0"/>
                <a:ea typeface="Times New Roman" panose="02020603050405020304" pitchFamily="18" charset="0"/>
              </a:rPr>
              <a:t>х   </a:t>
            </a:r>
            <a:r>
              <a:rPr lang="uk-UA" sz="2000" spc="50" dirty="0">
                <a:effectLst/>
                <a:latin typeface="Times New Roman" panose="02020603050405020304" pitchFamily="18" charset="0"/>
                <a:ea typeface="Times New Roman" panose="02020603050405020304" pitchFamily="18" charset="0"/>
              </a:rPr>
              <a:t> </a:t>
            </a:r>
            <a:r>
              <a:rPr lang="uk-UA" sz="2000" spc="-10" dirty="0">
                <a:effectLst/>
                <a:latin typeface="Times New Roman" panose="02020603050405020304" pitchFamily="18" charset="0"/>
                <a:ea typeface="Times New Roman" panose="02020603050405020304" pitchFamily="18" charset="0"/>
              </a:rPr>
              <a:t>к</a:t>
            </a:r>
            <a:r>
              <a:rPr lang="uk-UA" sz="2000" spc="0" dirty="0">
                <a:effectLst/>
                <a:latin typeface="Times New Roman" panose="02020603050405020304" pitchFamily="18" charset="0"/>
                <a:ea typeface="Times New Roman" panose="02020603050405020304" pitchFamily="18" charset="0"/>
              </a:rPr>
              <a:t>ом</a:t>
            </a:r>
            <a:r>
              <a:rPr lang="uk-UA" sz="2000" spc="-10" dirty="0">
                <a:effectLst/>
                <a:latin typeface="Times New Roman" panose="02020603050405020304" pitchFamily="18" charset="0"/>
                <a:ea typeface="Times New Roman" panose="02020603050405020304" pitchFamily="18" charset="0"/>
              </a:rPr>
              <a:t>по</a:t>
            </a:r>
            <a:r>
              <a:rPr lang="uk-UA" sz="2000" spc="0" dirty="0">
                <a:effectLst/>
                <a:latin typeface="Times New Roman" panose="02020603050405020304" pitchFamily="18" charset="0"/>
                <a:ea typeface="Times New Roman" panose="02020603050405020304" pitchFamily="18" charset="0"/>
              </a:rPr>
              <a:t>нен</a:t>
            </a:r>
            <a:r>
              <a:rPr lang="uk-UA" sz="2000" spc="-15" dirty="0">
                <a:effectLst/>
                <a:latin typeface="Times New Roman" panose="02020603050405020304" pitchFamily="18" charset="0"/>
                <a:ea typeface="Times New Roman" panose="02020603050405020304" pitchFamily="18" charset="0"/>
              </a:rPr>
              <a:t>т</a:t>
            </a:r>
            <a:r>
              <a:rPr lang="uk-UA" sz="2000" spc="0" dirty="0">
                <a:effectLst/>
                <a:latin typeface="Times New Roman" panose="02020603050405020304" pitchFamily="18" charset="0"/>
                <a:ea typeface="Times New Roman" panose="02020603050405020304" pitchFamily="18" charset="0"/>
              </a:rPr>
              <a:t>ів   </a:t>
            </a:r>
            <a:r>
              <a:rPr lang="uk-UA" sz="2000" spc="45" dirty="0">
                <a:effectLst/>
                <a:latin typeface="Times New Roman" panose="02020603050405020304" pitchFamily="18" charset="0"/>
                <a:ea typeface="Times New Roman" panose="02020603050405020304" pitchFamily="18" charset="0"/>
              </a:rPr>
              <a:t> </a:t>
            </a:r>
            <a:r>
              <a:rPr lang="uk-UA" sz="2000" spc="-25" dirty="0">
                <a:effectLst/>
                <a:latin typeface="Times New Roman" panose="02020603050405020304" pitchFamily="18" charset="0"/>
                <a:ea typeface="Times New Roman" panose="02020603050405020304" pitchFamily="18" charset="0"/>
              </a:rPr>
              <a:t>„</a:t>
            </a:r>
            <a:r>
              <a:rPr lang="uk-UA" sz="2000" spc="0" dirty="0">
                <a:effectLst/>
                <a:latin typeface="Times New Roman" panose="02020603050405020304" pitchFamily="18" charset="0"/>
                <a:ea typeface="Times New Roman" panose="02020603050405020304" pitchFamily="18" charset="0"/>
              </a:rPr>
              <a:t>електр</a:t>
            </a:r>
            <a:r>
              <a:rPr lang="uk-UA" sz="2000" spc="5" dirty="0">
                <a:effectLst/>
                <a:latin typeface="Times New Roman" panose="02020603050405020304" pitchFamily="18" charset="0"/>
                <a:ea typeface="Times New Roman" panose="02020603050405020304" pitchFamily="18" charset="0"/>
              </a:rPr>
              <a:t>о</a:t>
            </a:r>
            <a:r>
              <a:rPr lang="uk-UA" sz="2000" spc="-10" dirty="0">
                <a:effectLst/>
                <a:latin typeface="Times New Roman" panose="02020603050405020304" pitchFamily="18" charset="0"/>
                <a:ea typeface="Times New Roman" panose="02020603050405020304" pitchFamily="18" charset="0"/>
              </a:rPr>
              <a:t>нн</a:t>
            </a:r>
            <a:r>
              <a:rPr lang="uk-UA" sz="2000" spc="0" dirty="0">
                <a:effectLst/>
                <a:latin typeface="Times New Roman" panose="02020603050405020304" pitchFamily="18" charset="0"/>
                <a:ea typeface="Times New Roman" panose="02020603050405020304" pitchFamily="18" charset="0"/>
              </a:rPr>
              <a:t>ий   </a:t>
            </a:r>
            <a:r>
              <a:rPr lang="uk-UA" sz="2000" spc="50" dirty="0">
                <a:effectLst/>
                <a:latin typeface="Times New Roman" panose="02020603050405020304" pitchFamily="18" charset="0"/>
                <a:ea typeface="Times New Roman" panose="02020603050405020304" pitchFamily="18" charset="0"/>
              </a:rPr>
              <a:t> </a:t>
            </a:r>
            <a:r>
              <a:rPr lang="uk-UA" sz="2000" spc="-20" dirty="0">
                <a:effectLst/>
                <a:latin typeface="Times New Roman" panose="02020603050405020304" pitchFamily="18" charset="0"/>
                <a:ea typeface="Times New Roman" panose="02020603050405020304" pitchFamily="18" charset="0"/>
              </a:rPr>
              <a:t>у</a:t>
            </a:r>
            <a:r>
              <a:rPr lang="uk-UA" sz="2000" spc="0" dirty="0">
                <a:effectLst/>
                <a:latin typeface="Times New Roman" panose="02020603050405020304" pitchFamily="18" charset="0"/>
                <a:ea typeface="Times New Roman" panose="02020603050405020304" pitchFamily="18" charset="0"/>
              </a:rPr>
              <a:t>р</a:t>
            </a:r>
            <a:r>
              <a:rPr lang="uk-UA" sz="2000" spc="-10" dirty="0">
                <a:effectLst/>
                <a:latin typeface="Times New Roman" panose="02020603050405020304" pitchFamily="18" charset="0"/>
                <a:ea typeface="Times New Roman" panose="02020603050405020304" pitchFamily="18" charset="0"/>
              </a:rPr>
              <a:t>я</a:t>
            </a:r>
            <a:r>
              <a:rPr lang="uk-UA" sz="2000" spc="0" dirty="0">
                <a:effectLst/>
                <a:latin typeface="Times New Roman" panose="02020603050405020304" pitchFamily="18" charset="0"/>
                <a:ea typeface="Times New Roman" panose="02020603050405020304" pitchFamily="18" charset="0"/>
              </a:rPr>
              <a:t>д―   </a:t>
            </a:r>
            <a:r>
              <a:rPr lang="uk-UA" sz="2000" spc="2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та   </a:t>
            </a:r>
            <a:r>
              <a:rPr lang="uk-UA" sz="2000" spc="60" dirty="0">
                <a:effectLst/>
                <a:latin typeface="Times New Roman" panose="02020603050405020304" pitchFamily="18" charset="0"/>
                <a:ea typeface="Times New Roman" panose="02020603050405020304" pitchFamily="18" charset="0"/>
              </a:rPr>
              <a:t> </a:t>
            </a:r>
            <a:r>
              <a:rPr lang="uk-UA" sz="2000" spc="-15" dirty="0">
                <a:effectLst/>
                <a:latin typeface="Times New Roman" panose="02020603050405020304" pitchFamily="18" charset="0"/>
                <a:ea typeface="Times New Roman" panose="02020603050405020304" pitchFamily="18" charset="0"/>
              </a:rPr>
              <a:t>„</a:t>
            </a:r>
            <a:r>
              <a:rPr lang="uk-UA" sz="2000" spc="0" dirty="0">
                <a:effectLst/>
                <a:latin typeface="Times New Roman" panose="02020603050405020304" pitchFamily="18" charset="0"/>
                <a:ea typeface="Times New Roman" panose="02020603050405020304" pitchFamily="18" charset="0"/>
              </a:rPr>
              <a:t>електрон</a:t>
            </a:r>
            <a:r>
              <a:rPr lang="uk-UA" sz="2000" spc="5" dirty="0">
                <a:effectLst/>
                <a:latin typeface="Times New Roman" panose="02020603050405020304" pitchFamily="18" charset="0"/>
                <a:ea typeface="Times New Roman" panose="02020603050405020304" pitchFamily="18" charset="0"/>
              </a:rPr>
              <a:t>н</a:t>
            </a:r>
            <a:r>
              <a:rPr lang="uk-UA" sz="2000" spc="0" dirty="0">
                <a:effectLst/>
                <a:latin typeface="Times New Roman" panose="02020603050405020304" pitchFamily="18" charset="0"/>
                <a:ea typeface="Times New Roman" panose="02020603050405020304" pitchFamily="18" charset="0"/>
              </a:rPr>
              <a:t>а   </a:t>
            </a:r>
            <a:r>
              <a:rPr lang="uk-UA" sz="2000" spc="3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де</a:t>
            </a:r>
            <a:r>
              <a:rPr lang="uk-UA" sz="2000" spc="-15" dirty="0">
                <a:effectLst/>
                <a:latin typeface="Times New Roman" panose="02020603050405020304" pitchFamily="18" charset="0"/>
                <a:ea typeface="Times New Roman" panose="02020603050405020304" pitchFamily="18" charset="0"/>
              </a:rPr>
              <a:t>м</a:t>
            </a:r>
            <a:r>
              <a:rPr lang="uk-UA" sz="2000" spc="0" dirty="0">
                <a:effectLst/>
                <a:latin typeface="Times New Roman" panose="02020603050405020304" pitchFamily="18" charset="0"/>
                <a:ea typeface="Times New Roman" panose="02020603050405020304" pitchFamily="18" charset="0"/>
              </a:rPr>
              <a:t>о</a:t>
            </a:r>
            <a:r>
              <a:rPr lang="uk-UA" sz="2000" spc="-10" dirty="0">
                <a:effectLst/>
                <a:latin typeface="Times New Roman" panose="02020603050405020304" pitchFamily="18" charset="0"/>
                <a:ea typeface="Times New Roman" panose="02020603050405020304" pitchFamily="18" charset="0"/>
              </a:rPr>
              <a:t>к</a:t>
            </a:r>
            <a:r>
              <a:rPr lang="uk-UA" sz="2000" spc="0" dirty="0">
                <a:effectLst/>
                <a:latin typeface="Times New Roman" panose="02020603050405020304" pitchFamily="18" charset="0"/>
                <a:ea typeface="Times New Roman" panose="02020603050405020304" pitchFamily="18" charset="0"/>
              </a:rPr>
              <a:t>ра</a:t>
            </a:r>
            <a:r>
              <a:rPr lang="uk-UA" sz="2000" spc="-15" dirty="0">
                <a:effectLst/>
                <a:latin typeface="Times New Roman" panose="02020603050405020304" pitchFamily="18" charset="0"/>
                <a:ea typeface="Times New Roman" panose="02020603050405020304" pitchFamily="18" charset="0"/>
              </a:rPr>
              <a:t>т</a:t>
            </a:r>
            <a:r>
              <a:rPr lang="uk-UA" sz="2000" spc="0" dirty="0">
                <a:effectLst/>
                <a:latin typeface="Times New Roman" panose="02020603050405020304" pitchFamily="18" charset="0"/>
                <a:ea typeface="Times New Roman" panose="02020603050405020304" pitchFamily="18" charset="0"/>
              </a:rPr>
              <a:t>ія</a:t>
            </a:r>
            <a:r>
              <a:rPr lang="uk-UA" sz="2000" spc="-25" dirty="0">
                <a:effectLst/>
                <a:latin typeface="Times New Roman" panose="02020603050405020304" pitchFamily="18" charset="0"/>
                <a:ea typeface="Times New Roman" panose="02020603050405020304" pitchFamily="18" charset="0"/>
              </a:rPr>
              <a:t>―</a:t>
            </a:r>
            <a:r>
              <a:rPr lang="uk-UA" sz="2000" spc="0" dirty="0">
                <a:effectLst/>
                <a:latin typeface="Times New Roman" panose="02020603050405020304" pitchFamily="18" charset="0"/>
                <a:ea typeface="Times New Roman" panose="02020603050405020304" pitchFamily="18" charset="0"/>
              </a:rPr>
              <a:t>. </a:t>
            </a:r>
          </a:p>
          <a:p>
            <a:pPr marL="0" marR="412115" lvl="0" indent="0" algn="just">
              <a:lnSpc>
                <a:spcPct val="150000"/>
              </a:lnSpc>
              <a:buSzPts val="1400"/>
              <a:buNone/>
              <a:tabLst>
                <a:tab pos="1040130" algn="l"/>
              </a:tabLst>
            </a:pPr>
            <a:endParaRPr lang="uk-UA" sz="2000" dirty="0">
              <a:latin typeface="Times New Roman" panose="02020603050405020304" pitchFamily="18" charset="0"/>
              <a:ea typeface="Times New Roman" panose="02020603050405020304" pitchFamily="18" charset="0"/>
            </a:endParaRPr>
          </a:p>
          <a:p>
            <a:pPr marL="0" marR="412115" lvl="0" indent="0" algn="just">
              <a:lnSpc>
                <a:spcPct val="150000"/>
              </a:lnSpc>
              <a:buSzPts val="1400"/>
              <a:buNone/>
              <a:tabLst>
                <a:tab pos="1040130" algn="l"/>
              </a:tabLst>
            </a:pPr>
            <a:r>
              <a:rPr lang="uk-UA" sz="2000" spc="0" dirty="0">
                <a:effectLst/>
                <a:latin typeface="Times New Roman" panose="02020603050405020304" pitchFamily="18" charset="0"/>
                <a:ea typeface="Times New Roman" panose="02020603050405020304" pitchFamily="18" charset="0"/>
              </a:rPr>
              <a:t>Результати: вдосконалення взаємодії всього суспільства в</a:t>
            </a:r>
            <a:r>
              <a:rPr lang="uk-UA" sz="2000" spc="21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процесах ухвалення державних рішень, державного регулювання і надання загальнозначущих урядових послуг.</a:t>
            </a:r>
            <a:endParaRPr lang="ru-RU" sz="20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91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6D6B73-2B8E-4139-B440-CD713290393D}"/>
              </a:ext>
            </a:extLst>
          </p:cNvPr>
          <p:cNvSpPr txBox="1"/>
          <p:nvPr/>
        </p:nvSpPr>
        <p:spPr>
          <a:xfrm>
            <a:off x="636233" y="81677"/>
            <a:ext cx="10919534" cy="6747809"/>
          </a:xfrm>
          <a:prstGeom prst="rect">
            <a:avLst/>
          </a:prstGeom>
          <a:noFill/>
        </p:spPr>
        <p:txBody>
          <a:bodyPr wrap="square">
            <a:spAutoFit/>
          </a:bodyPr>
          <a:lstStyle/>
          <a:p>
            <a:pPr marL="140970" marR="1202055" indent="448945" algn="r">
              <a:lnSpc>
                <a:spcPct val="150000"/>
              </a:lnSpc>
            </a:pPr>
            <a:r>
              <a:rPr lang="uk-UA" sz="2800" b="1" dirty="0">
                <a:effectLst/>
                <a:latin typeface="Times New Roman" panose="02020603050405020304" pitchFamily="18" charset="0"/>
                <a:ea typeface="Times New Roman" panose="02020603050405020304" pitchFamily="18" charset="0"/>
              </a:rPr>
              <a:t>Схематично, перехід до е-урядування починається з</a:t>
            </a:r>
            <a:r>
              <a:rPr lang="uk-UA" sz="2800" b="1" spc="-90" dirty="0">
                <a:effectLst/>
                <a:latin typeface="Times New Roman" panose="02020603050405020304" pitchFamily="18" charset="0"/>
                <a:ea typeface="Times New Roman" panose="02020603050405020304" pitchFamily="18" charset="0"/>
              </a:rPr>
              <a:t> </a:t>
            </a:r>
            <a:r>
              <a:rPr lang="uk-UA" sz="2800" b="1" dirty="0">
                <a:effectLst/>
                <a:latin typeface="Times New Roman" panose="02020603050405020304" pitchFamily="18" charset="0"/>
                <a:ea typeface="Times New Roman" panose="02020603050405020304" pitchFamily="18" charset="0"/>
              </a:rPr>
              <a:t>того,</a:t>
            </a:r>
            <a:r>
              <a:rPr lang="uk-UA" sz="2800" b="1" spc="-20" dirty="0">
                <a:effectLst/>
                <a:latin typeface="Times New Roman" panose="02020603050405020304" pitchFamily="18" charset="0"/>
                <a:ea typeface="Times New Roman" panose="02020603050405020304" pitchFamily="18" charset="0"/>
              </a:rPr>
              <a:t> </a:t>
            </a:r>
            <a:r>
              <a:rPr lang="uk-UA" sz="2800" b="1" dirty="0">
                <a:effectLst/>
                <a:latin typeface="Times New Roman" panose="02020603050405020304" pitchFamily="18" charset="0"/>
                <a:ea typeface="Times New Roman" panose="02020603050405020304" pitchFamily="18" charset="0"/>
              </a:rPr>
              <a:t>що: </a:t>
            </a:r>
            <a:r>
              <a:rPr lang="uk-UA" sz="2800" b="1" spc="165" dirty="0">
                <a:effectLst/>
                <a:latin typeface="Times New Roman" panose="02020603050405020304" pitchFamily="18" charset="0"/>
                <a:ea typeface="Times New Roman" panose="02020603050405020304" pitchFamily="18" charset="0"/>
              </a:rPr>
              <a:t> </a:t>
            </a:r>
            <a:endParaRPr lang="ru-RU" sz="2000" b="1" dirty="0">
              <a:effectLst/>
              <a:latin typeface="Times New Roman" panose="02020603050405020304" pitchFamily="18" charset="0"/>
              <a:ea typeface="Times New Roman" panose="02020603050405020304" pitchFamily="18" charset="0"/>
            </a:endParaRPr>
          </a:p>
          <a:p>
            <a:pPr marL="1143000" marR="1202055" lvl="2" indent="-228600" algn="just">
              <a:lnSpc>
                <a:spcPct val="150000"/>
              </a:lnSpc>
              <a:spcAft>
                <a:spcPts val="0"/>
              </a:spcAft>
              <a:buFont typeface="+mj-lt"/>
              <a:buAutoNum type="arabicPeriod"/>
            </a:pPr>
            <a:r>
              <a:rPr lang="uk-UA" sz="2000" u="none" strike="noStrike" dirty="0">
                <a:solidFill>
                  <a:srgbClr val="434343"/>
                </a:solidFill>
                <a:effectLst/>
                <a:latin typeface="Times New Roman" panose="02020603050405020304" pitchFamily="18" charset="0"/>
                <a:ea typeface="Times New Roman" panose="02020603050405020304" pitchFamily="18" charset="0"/>
              </a:rPr>
              <a:t>органи влади </a:t>
            </a:r>
            <a:r>
              <a:rPr lang="uk-UA" sz="2000" dirty="0">
                <a:effectLst/>
                <a:latin typeface="Times New Roman" panose="02020603050405020304" pitchFamily="18" charset="0"/>
                <a:ea typeface="Times New Roman" panose="02020603050405020304" pitchFamily="18" charset="0"/>
              </a:rPr>
              <a:t>починають використовувати</a:t>
            </a:r>
            <a:r>
              <a:rPr lang="uk-UA" sz="2000" spc="-10" dirty="0">
                <a:effectLst/>
                <a:latin typeface="Times New Roman" panose="02020603050405020304" pitchFamily="18" charset="0"/>
                <a:ea typeface="Times New Roman" panose="02020603050405020304" pitchFamily="18" charset="0"/>
              </a:rPr>
              <a:t> </a:t>
            </a:r>
            <a:r>
              <a:rPr lang="uk-UA" sz="2000" u="none" strike="noStrike" dirty="0">
                <a:solidFill>
                  <a:srgbClr val="434343"/>
                </a:solidFill>
                <a:effectLst/>
                <a:latin typeface="Times New Roman" panose="02020603050405020304" pitchFamily="18" charset="0"/>
                <a:ea typeface="Times New Roman" panose="02020603050405020304" pitchFamily="18" charset="0"/>
              </a:rPr>
              <a:t>Інтернет</a:t>
            </a:r>
            <a:r>
              <a:rPr lang="uk-UA" sz="2000" dirty="0">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marL="1143000" marR="414655" lvl="2" indent="-228600" algn="just">
              <a:lnSpc>
                <a:spcPct val="150000"/>
              </a:lnSpc>
              <a:spcAft>
                <a:spcPts val="0"/>
              </a:spcAft>
              <a:buFont typeface="+mj-lt"/>
              <a:buAutoNum type="arabicPeriod"/>
            </a:pPr>
            <a:r>
              <a:rPr lang="uk-UA" sz="2000" dirty="0">
                <a:effectLst/>
                <a:latin typeface="Times New Roman" panose="02020603050405020304" pitchFamily="18" charset="0"/>
                <a:ea typeface="Times New Roman" panose="02020603050405020304" pitchFamily="18" charset="0"/>
              </a:rPr>
              <a:t>потім вони надають повну динамічну інформацію з можливістю пошуку за базами даних і службою відповідей на посилання електронною поштою;</a:t>
            </a:r>
            <a:endParaRPr lang="ru-RU" sz="2000" dirty="0">
              <a:effectLst/>
              <a:latin typeface="Times New Roman" panose="02020603050405020304" pitchFamily="18" charset="0"/>
              <a:ea typeface="Times New Roman" panose="02020603050405020304" pitchFamily="18" charset="0"/>
            </a:endParaRPr>
          </a:p>
          <a:p>
            <a:pPr marL="1143000" marR="410210" lvl="2" indent="-228600" algn="just">
              <a:lnSpc>
                <a:spcPct val="150000"/>
              </a:lnSpc>
              <a:spcAft>
                <a:spcPts val="0"/>
              </a:spcAft>
              <a:buFont typeface="+mj-lt"/>
              <a:buAutoNum type="arabicPeriod"/>
            </a:pPr>
            <a:r>
              <a:rPr lang="uk-UA" sz="2000" dirty="0">
                <a:effectLst/>
                <a:latin typeface="Times New Roman" panose="02020603050405020304" pitchFamily="18" charset="0"/>
                <a:ea typeface="Times New Roman" panose="02020603050405020304" pitchFamily="18" charset="0"/>
              </a:rPr>
              <a:t>наступним кроком є надання </a:t>
            </a:r>
            <a:r>
              <a:rPr lang="uk-UA" sz="2000" u="none" strike="noStrike" dirty="0">
                <a:solidFill>
                  <a:srgbClr val="434343"/>
                </a:solidFill>
                <a:effectLst/>
                <a:latin typeface="Times New Roman" panose="02020603050405020304" pitchFamily="18" charset="0"/>
                <a:ea typeface="Times New Roman" panose="02020603050405020304" pitchFamily="18" charset="0"/>
              </a:rPr>
              <a:t>органами влади </a:t>
            </a:r>
            <a:r>
              <a:rPr lang="uk-UA" sz="2000" dirty="0">
                <a:effectLst/>
                <a:latin typeface="Times New Roman" panose="02020603050405020304" pitchFamily="18" charset="0"/>
                <a:ea typeface="Times New Roman" panose="02020603050405020304" pitchFamily="18" charset="0"/>
              </a:rPr>
              <a:t>інтерактивних послуг, які дозволяють громадянам, зайшовши на відповідний офіційний веб-сайт, заповнити різноманітні форми, бланки, ставити запитання, призначати зустрічі, шукати роботу</a:t>
            </a:r>
            <a:r>
              <a:rPr lang="uk-UA" sz="2000" spc="-2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тощо;</a:t>
            </a:r>
            <a:endParaRPr lang="ru-RU" sz="2000" dirty="0">
              <a:effectLst/>
              <a:latin typeface="Times New Roman" panose="02020603050405020304" pitchFamily="18" charset="0"/>
              <a:ea typeface="Times New Roman" panose="02020603050405020304" pitchFamily="18" charset="0"/>
            </a:endParaRPr>
          </a:p>
          <a:p>
            <a:pPr marL="1143000" marR="412115" lvl="2" indent="-228600" algn="just">
              <a:lnSpc>
                <a:spcPct val="150000"/>
              </a:lnSpc>
              <a:spcAft>
                <a:spcPts val="0"/>
              </a:spcAft>
              <a:buFont typeface="+mj-lt"/>
              <a:buAutoNum type="arabicPeriod"/>
            </a:pPr>
            <a:r>
              <a:rPr lang="uk-UA" sz="2000" dirty="0">
                <a:effectLst/>
                <a:latin typeface="Times New Roman" panose="02020603050405020304" pitchFamily="18" charset="0"/>
                <a:ea typeface="Times New Roman" panose="02020603050405020304" pitchFamily="18" charset="0"/>
              </a:rPr>
              <a:t>наступний крок - можливість отримання адміністративні послуг через </a:t>
            </a:r>
            <a:r>
              <a:rPr lang="uk-UA" sz="2000" u="none" strike="noStrike" dirty="0">
                <a:solidFill>
                  <a:srgbClr val="434343"/>
                </a:solidFill>
                <a:effectLst/>
                <a:latin typeface="Times New Roman" panose="02020603050405020304" pitchFamily="18" charset="0"/>
                <a:ea typeface="Times New Roman" panose="02020603050405020304" pitchFamily="18" charset="0"/>
              </a:rPr>
              <a:t>Інтернет</a:t>
            </a:r>
            <a:r>
              <a:rPr lang="uk-UA" sz="2000" dirty="0">
                <a:effectLst/>
                <a:latin typeface="Times New Roman" panose="02020603050405020304" pitchFamily="18" charset="0"/>
                <a:ea typeface="Times New Roman" panose="02020603050405020304" pitchFamily="18" charset="0"/>
              </a:rPr>
              <a:t>: отримання ліцензій, дозволів, подання податкових декларацій, сплата штрафів, звернення за соціальними пільгами тощо. Це, у свою чергу, </a:t>
            </a:r>
            <a:r>
              <a:rPr lang="uk-UA" sz="2000" spc="-5" dirty="0">
                <a:effectLst/>
                <a:latin typeface="Times New Roman" panose="02020603050405020304" pitchFamily="18" charset="0"/>
                <a:ea typeface="Times New Roman" panose="02020603050405020304" pitchFamily="18" charset="0"/>
              </a:rPr>
              <a:t>вимага</a:t>
            </a:r>
            <a:r>
              <a:rPr lang="uk-UA" sz="2000" dirty="0">
                <a:effectLst/>
                <a:latin typeface="Times New Roman" panose="02020603050405020304" pitchFamily="18" charset="0"/>
                <a:ea typeface="Times New Roman" panose="02020603050405020304" pitchFamily="18" charset="0"/>
              </a:rPr>
              <a:t>є </a:t>
            </a:r>
            <a:r>
              <a:rPr lang="uk-UA" sz="2000" spc="-150" dirty="0">
                <a:effectLst/>
                <a:latin typeface="Times New Roman" panose="02020603050405020304" pitchFamily="18" charset="0"/>
                <a:ea typeface="Times New Roman" panose="02020603050405020304" pitchFamily="18" charset="0"/>
              </a:rPr>
              <a:t> </a:t>
            </a:r>
            <a:r>
              <a:rPr lang="uk-UA" sz="2000" spc="-10" dirty="0">
                <a:effectLst/>
                <a:latin typeface="Times New Roman" panose="02020603050405020304" pitchFamily="18" charset="0"/>
                <a:ea typeface="Times New Roman" panose="02020603050405020304" pitchFamily="18" charset="0"/>
              </a:rPr>
              <a:t>пі</a:t>
            </a:r>
            <a:r>
              <a:rPr lang="uk-UA" sz="2000" dirty="0">
                <a:effectLst/>
                <a:latin typeface="Times New Roman" panose="02020603050405020304" pitchFamily="18" charset="0"/>
                <a:ea typeface="Times New Roman" panose="02020603050405020304" pitchFamily="18" charset="0"/>
              </a:rPr>
              <a:t>д</a:t>
            </a:r>
            <a:r>
              <a:rPr lang="uk-UA" sz="2000" spc="-5" dirty="0">
                <a:effectLst/>
                <a:latin typeface="Times New Roman" panose="02020603050405020304" pitchFamily="18" charset="0"/>
                <a:ea typeface="Times New Roman" panose="02020603050405020304" pitchFamily="18" charset="0"/>
              </a:rPr>
              <a:t>вищ</a:t>
            </a:r>
            <a:r>
              <a:rPr lang="uk-UA" sz="2000" spc="-15" dirty="0">
                <a:effectLst/>
                <a:latin typeface="Times New Roman" panose="02020603050405020304" pitchFamily="18" charset="0"/>
                <a:ea typeface="Times New Roman" panose="02020603050405020304" pitchFamily="18" charset="0"/>
              </a:rPr>
              <a:t>е</a:t>
            </a:r>
            <a:r>
              <a:rPr lang="uk-UA" sz="2000" spc="-10" dirty="0">
                <a:effectLst/>
                <a:latin typeface="Times New Roman" panose="02020603050405020304" pitchFamily="18" charset="0"/>
                <a:ea typeface="Times New Roman" panose="02020603050405020304" pitchFamily="18" charset="0"/>
              </a:rPr>
              <a:t>нн</a:t>
            </a:r>
            <a:r>
              <a:rPr lang="uk-UA" sz="2000" dirty="0">
                <a:effectLst/>
                <a:latin typeface="Times New Roman" panose="02020603050405020304" pitchFamily="18" charset="0"/>
                <a:ea typeface="Times New Roman" panose="02020603050405020304" pitchFamily="18" charset="0"/>
              </a:rPr>
              <a:t>я </a:t>
            </a:r>
            <a:r>
              <a:rPr lang="uk-UA" sz="2000" spc="-15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без</a:t>
            </a:r>
            <a:r>
              <a:rPr lang="uk-UA" sz="2000" spc="-10" dirty="0">
                <a:effectLst/>
                <a:latin typeface="Times New Roman" panose="02020603050405020304" pitchFamily="18" charset="0"/>
                <a:ea typeface="Times New Roman" panose="02020603050405020304" pitchFamily="18" charset="0"/>
              </a:rPr>
              <a:t>п</a:t>
            </a:r>
            <a:r>
              <a:rPr lang="uk-UA" sz="2000" dirty="0">
                <a:effectLst/>
                <a:latin typeface="Times New Roman" panose="02020603050405020304" pitchFamily="18" charset="0"/>
                <a:ea typeface="Times New Roman" panose="02020603050405020304" pitchFamily="18" charset="0"/>
              </a:rPr>
              <a:t>еки </a:t>
            </a:r>
            <a:r>
              <a:rPr lang="uk-UA" sz="2000" spc="-15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a:t>
            </a:r>
            <a:r>
              <a:rPr lang="uk-UA" sz="2000" spc="-10" dirty="0">
                <a:effectLst/>
                <a:latin typeface="Times New Roman" panose="02020603050405020304" pitchFamily="18" charset="0"/>
                <a:ea typeface="Times New Roman" panose="02020603050405020304" pitchFamily="18" charset="0"/>
              </a:rPr>
              <a:t>н</a:t>
            </a:r>
            <a:r>
              <a:rPr lang="uk-UA" sz="2000" dirty="0">
                <a:effectLst/>
                <a:latin typeface="Times New Roman" panose="02020603050405020304" pitchFamily="18" charset="0"/>
                <a:ea typeface="Times New Roman" panose="02020603050405020304" pitchFamily="18" charset="0"/>
              </a:rPr>
              <a:t>фраст</a:t>
            </a:r>
            <a:r>
              <a:rPr lang="uk-UA" sz="2000" spc="-10" dirty="0">
                <a:effectLst/>
                <a:latin typeface="Times New Roman" panose="02020603050405020304" pitchFamily="18" charset="0"/>
                <a:ea typeface="Times New Roman" panose="02020603050405020304" pitchFamily="18" charset="0"/>
              </a:rPr>
              <a:t>р</a:t>
            </a:r>
            <a:r>
              <a:rPr lang="uk-UA" sz="2000" spc="-20" dirty="0">
                <a:effectLst/>
                <a:latin typeface="Times New Roman" panose="02020603050405020304" pitchFamily="18" charset="0"/>
                <a:ea typeface="Times New Roman" panose="02020603050405020304" pitchFamily="18" charset="0"/>
              </a:rPr>
              <a:t>у</a:t>
            </a:r>
            <a:r>
              <a:rPr lang="uk-UA" sz="2000" dirty="0">
                <a:effectLst/>
                <a:latin typeface="Times New Roman" panose="02020603050405020304" pitchFamily="18" charset="0"/>
                <a:ea typeface="Times New Roman" panose="02020603050405020304" pitchFamily="18" charset="0"/>
              </a:rPr>
              <a:t>к</a:t>
            </a:r>
            <a:r>
              <a:rPr lang="uk-UA" sz="2000" spc="10" dirty="0">
                <a:effectLst/>
                <a:latin typeface="Times New Roman" panose="02020603050405020304" pitchFamily="18" charset="0"/>
                <a:ea typeface="Times New Roman" panose="02020603050405020304" pitchFamily="18" charset="0"/>
              </a:rPr>
              <a:t>т</a:t>
            </a:r>
            <a:r>
              <a:rPr lang="uk-UA" sz="2000" spc="-20" dirty="0">
                <a:effectLst/>
                <a:latin typeface="Times New Roman" panose="02020603050405020304" pitchFamily="18" charset="0"/>
                <a:ea typeface="Times New Roman" panose="02020603050405020304" pitchFamily="18" charset="0"/>
              </a:rPr>
              <a:t>у</a:t>
            </a:r>
            <a:r>
              <a:rPr lang="uk-UA" sz="2000" dirty="0">
                <a:effectLst/>
                <a:latin typeface="Times New Roman" panose="02020603050405020304" pitchFamily="18" charset="0"/>
                <a:ea typeface="Times New Roman" panose="02020603050405020304" pitchFamily="18" charset="0"/>
              </a:rPr>
              <a:t>ри </a:t>
            </a:r>
            <a:r>
              <a:rPr lang="uk-UA" sz="2000" spc="-135" dirty="0">
                <a:effectLst/>
                <a:latin typeface="Times New Roman" panose="02020603050405020304" pitchFamily="18" charset="0"/>
                <a:ea typeface="Times New Roman" panose="02020603050405020304" pitchFamily="18" charset="0"/>
              </a:rPr>
              <a:t> </a:t>
            </a:r>
            <a:r>
              <a:rPr lang="uk-UA" sz="2000" spc="-5" dirty="0">
                <a:effectLst/>
                <a:latin typeface="Times New Roman" panose="02020603050405020304" pitchFamily="18" charset="0"/>
                <a:ea typeface="Times New Roman" panose="02020603050405020304" pitchFamily="18" charset="0"/>
              </a:rPr>
              <a:t>―</a:t>
            </a:r>
            <a:r>
              <a:rPr lang="uk-UA" sz="2000" i="1" dirty="0">
                <a:effectLst/>
                <a:latin typeface="Times New Roman" panose="02020603050405020304" pitchFamily="18" charset="0"/>
                <a:ea typeface="Times New Roman" panose="02020603050405020304" pitchFamily="18" charset="0"/>
              </a:rPr>
              <a:t>е</a:t>
            </a:r>
            <a:r>
              <a:rPr lang="uk-UA" sz="2000" spc="10" dirty="0">
                <a:effectLst/>
                <a:latin typeface="Times New Roman" panose="02020603050405020304" pitchFamily="18" charset="0"/>
                <a:ea typeface="Times New Roman" panose="02020603050405020304" pitchFamily="18" charset="0"/>
              </a:rPr>
              <a:t>-</a:t>
            </a:r>
            <a:r>
              <a:rPr lang="uk-UA" sz="2000" spc="-20" dirty="0">
                <a:effectLst/>
                <a:latin typeface="Times New Roman" panose="02020603050405020304" pitchFamily="18" charset="0"/>
                <a:ea typeface="Times New Roman" panose="02020603050405020304" pitchFamily="18" charset="0"/>
              </a:rPr>
              <a:t>у</a:t>
            </a:r>
            <a:r>
              <a:rPr lang="uk-UA" sz="2000" dirty="0">
                <a:effectLst/>
                <a:latin typeface="Times New Roman" panose="02020603050405020304" pitchFamily="18" charset="0"/>
                <a:ea typeface="Times New Roman" panose="02020603050405020304" pitchFamily="18" charset="0"/>
              </a:rPr>
              <a:t>ря</a:t>
            </a:r>
            <a:r>
              <a:rPr lang="uk-UA" sz="2000" spc="5" dirty="0">
                <a:effectLst/>
                <a:latin typeface="Times New Roman" panose="02020603050405020304" pitchFamily="18" charset="0"/>
                <a:ea typeface="Times New Roman" panose="02020603050405020304" pitchFamily="18" charset="0"/>
              </a:rPr>
              <a:t>д</a:t>
            </a:r>
            <a:r>
              <a:rPr lang="uk-UA" sz="2000" spc="-20" dirty="0">
                <a:effectLst/>
                <a:latin typeface="Times New Roman" panose="02020603050405020304" pitchFamily="18" charset="0"/>
                <a:ea typeface="Times New Roman" panose="02020603050405020304" pitchFamily="18" charset="0"/>
              </a:rPr>
              <a:t>у</a:t>
            </a:r>
            <a:r>
              <a:rPr lang="uk-UA" sz="2000" spc="-5" dirty="0">
                <a:effectLst/>
                <a:latin typeface="Times New Roman" panose="02020603050405020304" pitchFamily="18" charset="0"/>
                <a:ea typeface="Times New Roman" panose="02020603050405020304" pitchFamily="18" charset="0"/>
              </a:rPr>
              <a:t>ван</a:t>
            </a:r>
            <a:r>
              <a:rPr lang="uk-UA" sz="2000" spc="5" dirty="0">
                <a:effectLst/>
                <a:latin typeface="Times New Roman" panose="02020603050405020304" pitchFamily="18" charset="0"/>
                <a:ea typeface="Times New Roman" panose="02020603050405020304" pitchFamily="18" charset="0"/>
              </a:rPr>
              <a:t>н</a:t>
            </a:r>
            <a:r>
              <a:rPr lang="uk-UA" sz="2000" dirty="0">
                <a:effectLst/>
                <a:latin typeface="Times New Roman" panose="02020603050405020304" pitchFamily="18" charset="0"/>
                <a:ea typeface="Times New Roman" panose="02020603050405020304" pitchFamily="18" charset="0"/>
              </a:rPr>
              <a:t>я‖, </a:t>
            </a:r>
            <a:r>
              <a:rPr lang="uk-UA" sz="2000" spc="-15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що </a:t>
            </a:r>
            <a:r>
              <a:rPr lang="uk-UA" sz="2000" spc="-150" dirty="0">
                <a:effectLst/>
                <a:latin typeface="Times New Roman" panose="02020603050405020304" pitchFamily="18" charset="0"/>
                <a:ea typeface="Times New Roman" panose="02020603050405020304" pitchFamily="18" charset="0"/>
              </a:rPr>
              <a:t> </a:t>
            </a:r>
            <a:r>
              <a:rPr lang="uk-UA" sz="2000" spc="-15" dirty="0">
                <a:effectLst/>
                <a:latin typeface="Times New Roman" panose="02020603050405020304" pitchFamily="18" charset="0"/>
                <a:ea typeface="Times New Roman" panose="02020603050405020304" pitchFamily="18" charset="0"/>
              </a:rPr>
              <a:t>м</a:t>
            </a:r>
            <a:r>
              <a:rPr lang="uk-UA" sz="2000" dirty="0">
                <a:effectLst/>
                <a:latin typeface="Times New Roman" panose="02020603050405020304" pitchFamily="18" charset="0"/>
                <a:ea typeface="Times New Roman" panose="02020603050405020304" pitchFamily="18" charset="0"/>
              </a:rPr>
              <a:t>о</a:t>
            </a:r>
            <a:r>
              <a:rPr lang="uk-UA" sz="2000" spc="-10" dirty="0">
                <a:effectLst/>
                <a:latin typeface="Times New Roman" panose="02020603050405020304" pitchFamily="18" charset="0"/>
                <a:ea typeface="Times New Roman" panose="02020603050405020304" pitchFamily="18" charset="0"/>
              </a:rPr>
              <a:t>ж</a:t>
            </a:r>
            <a:r>
              <a:rPr lang="uk-UA" sz="2000" dirty="0">
                <a:effectLst/>
                <a:latin typeface="Times New Roman" panose="02020603050405020304" pitchFamily="18" charset="0"/>
                <a:ea typeface="Times New Roman" panose="02020603050405020304" pitchFamily="18" charset="0"/>
              </a:rPr>
              <a:t>на, </a:t>
            </a:r>
            <a:r>
              <a:rPr lang="uk-UA" sz="2000" spc="-155" dirty="0">
                <a:effectLst/>
                <a:latin typeface="Times New Roman" panose="02020603050405020304" pitchFamily="18" charset="0"/>
                <a:ea typeface="Times New Roman" panose="02020603050405020304" pitchFamily="18" charset="0"/>
              </a:rPr>
              <a:t> </a:t>
            </a:r>
            <a:r>
              <a:rPr lang="uk-UA" sz="2000" spc="-10" dirty="0">
                <a:effectLst/>
                <a:latin typeface="Times New Roman" panose="02020603050405020304" pitchFamily="18" charset="0"/>
                <a:ea typeface="Times New Roman" panose="02020603050405020304" pitchFamily="18" charset="0"/>
              </a:rPr>
              <a:t>я</a:t>
            </a:r>
            <a:r>
              <a:rPr lang="uk-UA" sz="2000" dirty="0">
                <a:effectLst/>
                <a:latin typeface="Times New Roman" panose="02020603050405020304" pitchFamily="18" charset="0"/>
                <a:ea typeface="Times New Roman" panose="02020603050405020304" pitchFamily="18" charset="0"/>
              </a:rPr>
              <a:t>к правило, досягти шляхом застосування електронних підписів і сертифікатів, а також</a:t>
            </a:r>
            <a:r>
              <a:rPr lang="uk-UA" sz="2000" spc="-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смарт-карт;</a:t>
            </a:r>
            <a:endParaRPr lang="ru-RU" sz="2000" dirty="0">
              <a:effectLst/>
              <a:latin typeface="Times New Roman" panose="02020603050405020304" pitchFamily="18" charset="0"/>
              <a:ea typeface="Times New Roman" panose="02020603050405020304" pitchFamily="18" charset="0"/>
            </a:endParaRPr>
          </a:p>
          <a:p>
            <a:pPr marL="914400" marR="410845" indent="448945" algn="just">
              <a:lnSpc>
                <a:spcPct val="150000"/>
              </a:lnSpc>
              <a:spcAft>
                <a:spcPts val="0"/>
              </a:spcAft>
            </a:pPr>
            <a:r>
              <a:rPr lang="uk-UA" sz="1400" dirty="0">
                <a:effectLst/>
                <a:latin typeface="Times New Roman" panose="02020603050405020304" pitchFamily="18" charset="0"/>
                <a:ea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810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F6571-5BC9-F95B-E366-7196716521E1}"/>
              </a:ext>
            </a:extLst>
          </p:cNvPr>
          <p:cNvSpPr txBox="1"/>
          <p:nvPr/>
        </p:nvSpPr>
        <p:spPr>
          <a:xfrm>
            <a:off x="905164" y="1316934"/>
            <a:ext cx="10631054" cy="3730317"/>
          </a:xfrm>
          <a:prstGeom prst="rect">
            <a:avLst/>
          </a:prstGeom>
          <a:noFill/>
        </p:spPr>
        <p:txBody>
          <a:bodyPr wrap="square">
            <a:spAutoFit/>
          </a:bodyPr>
          <a:lstStyle/>
          <a:p>
            <a:pPr marR="410845" lvl="2" algn="just">
              <a:lnSpc>
                <a:spcPct val="150000"/>
              </a:lnSpc>
              <a:spcAft>
                <a:spcPts val="0"/>
              </a:spcAft>
            </a:pPr>
            <a:r>
              <a:rPr lang="uk-UA" sz="2000" dirty="0">
                <a:effectLst/>
                <a:latin typeface="Times New Roman" panose="02020603050405020304" pitchFamily="18" charset="0"/>
                <a:ea typeface="Times New Roman" panose="02020603050405020304" pitchFamily="18" charset="0"/>
              </a:rPr>
              <a:t>5. потім </a:t>
            </a:r>
            <a:r>
              <a:rPr lang="uk-UA" sz="2000" u="none" strike="noStrike" dirty="0">
                <a:solidFill>
                  <a:srgbClr val="434343"/>
                </a:solidFill>
                <a:effectLst/>
                <a:latin typeface="Times New Roman" panose="02020603050405020304" pitchFamily="18" charset="0"/>
                <a:ea typeface="Times New Roman" panose="02020603050405020304" pitchFamily="18" charset="0"/>
              </a:rPr>
              <a:t>органи влади </a:t>
            </a:r>
            <a:r>
              <a:rPr lang="uk-UA" sz="2000" dirty="0">
                <a:effectLst/>
                <a:latin typeface="Times New Roman" panose="02020603050405020304" pitchFamily="18" charset="0"/>
                <a:ea typeface="Times New Roman" panose="02020603050405020304" pitchFamily="18" charset="0"/>
              </a:rPr>
              <a:t>можуть створювати спеціальні веб-портали, які б дозволили громадянам переходити від однієї служби до іншої без необхідності знову посвідчувати свою особу. Інформація і послуги можуть бути тематично згруповані за життєвими ситуаціями або за конкретними галузями і в такому вигляді надані громадянам. Тоді ж кількість процедур об</a:t>
            </a:r>
            <a:r>
              <a:rPr lang="uk-UA" sz="2000" spc="-15" dirty="0">
                <a:effectLst/>
                <a:latin typeface="Times New Roman" panose="02020603050405020304" pitchFamily="18" charset="0"/>
                <a:ea typeface="Times New Roman" panose="02020603050405020304" pitchFamily="18" charset="0"/>
              </a:rPr>
              <a:t>м</a:t>
            </a:r>
            <a:r>
              <a:rPr lang="uk-UA" sz="2000" spc="-10" dirty="0">
                <a:effectLst/>
                <a:latin typeface="Times New Roman" panose="02020603050405020304" pitchFamily="18" charset="0"/>
                <a:ea typeface="Times New Roman" panose="02020603050405020304" pitchFamily="18" charset="0"/>
              </a:rPr>
              <a:t>і</a:t>
            </a:r>
            <a:r>
              <a:rPr lang="uk-UA" sz="2000" dirty="0">
                <a:effectLst/>
                <a:latin typeface="Times New Roman" panose="02020603050405020304" pitchFamily="18" charset="0"/>
                <a:ea typeface="Times New Roman" panose="02020603050405020304" pitchFamily="18" charset="0"/>
              </a:rPr>
              <a:t>ну</a:t>
            </a:r>
            <a:r>
              <a:rPr lang="uk-UA" sz="2000" spc="5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інформ</a:t>
            </a:r>
            <a:r>
              <a:rPr lang="uk-UA" sz="2000" spc="-10" dirty="0">
                <a:effectLst/>
                <a:latin typeface="Times New Roman" panose="02020603050405020304" pitchFamily="18" charset="0"/>
                <a:ea typeface="Times New Roman" panose="02020603050405020304" pitchFamily="18" charset="0"/>
              </a:rPr>
              <a:t>а</a:t>
            </a:r>
            <a:r>
              <a:rPr lang="uk-UA" sz="2000" dirty="0">
                <a:effectLst/>
                <a:latin typeface="Times New Roman" panose="02020603050405020304" pitchFamily="18" charset="0"/>
                <a:ea typeface="Times New Roman" panose="02020603050405020304" pitchFamily="18" charset="0"/>
              </a:rPr>
              <a:t>ці</a:t>
            </a:r>
            <a:r>
              <a:rPr lang="uk-UA" sz="2000" spc="-15" dirty="0">
                <a:effectLst/>
                <a:latin typeface="Times New Roman" panose="02020603050405020304" pitchFamily="18" charset="0"/>
                <a:ea typeface="Times New Roman" panose="02020603050405020304" pitchFamily="18" charset="0"/>
              </a:rPr>
              <a:t>є</a:t>
            </a:r>
            <a:r>
              <a:rPr lang="uk-UA" sz="2000" dirty="0">
                <a:effectLst/>
                <a:latin typeface="Times New Roman" panose="02020603050405020304" pitchFamily="18" charset="0"/>
                <a:ea typeface="Times New Roman" panose="02020603050405020304" pitchFamily="18" charset="0"/>
              </a:rPr>
              <a:t>ю</a:t>
            </a:r>
            <a:r>
              <a:rPr lang="uk-UA" sz="2000" spc="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че</a:t>
            </a:r>
            <a:r>
              <a:rPr lang="uk-UA" sz="2000" spc="5" dirty="0">
                <a:effectLst/>
                <a:latin typeface="Times New Roman" panose="02020603050405020304" pitchFamily="18" charset="0"/>
                <a:ea typeface="Times New Roman" panose="02020603050405020304" pitchFamily="18" charset="0"/>
              </a:rPr>
              <a:t>р</a:t>
            </a:r>
            <a:r>
              <a:rPr lang="uk-UA" sz="2000" dirty="0">
                <a:effectLst/>
                <a:latin typeface="Times New Roman" panose="02020603050405020304" pitchFamily="18" charset="0"/>
                <a:ea typeface="Times New Roman" panose="02020603050405020304" pitchFamily="18" charset="0"/>
              </a:rPr>
              <a:t>ез</a:t>
            </a:r>
            <a:r>
              <a:rPr lang="uk-UA" sz="2000" spc="85" dirty="0">
                <a:effectLst/>
                <a:latin typeface="Times New Roman" panose="02020603050405020304" pitchFamily="18" charset="0"/>
                <a:ea typeface="Times New Roman" panose="02020603050405020304" pitchFamily="18" charset="0"/>
              </a:rPr>
              <a:t> </a:t>
            </a:r>
            <a:r>
              <a:rPr lang="uk-UA" sz="2000" u="none" strike="noStrike" dirty="0">
                <a:solidFill>
                  <a:srgbClr val="434343"/>
                </a:solidFill>
                <a:effectLst/>
                <a:latin typeface="Times New Roman" panose="02020603050405020304" pitchFamily="18" charset="0"/>
                <a:ea typeface="Times New Roman" panose="02020603050405020304" pitchFamily="18" charset="0"/>
              </a:rPr>
              <a:t>Інт</a:t>
            </a:r>
            <a:r>
              <a:rPr lang="uk-UA" sz="2000" u="none" strike="noStrike" spc="-15" dirty="0">
                <a:solidFill>
                  <a:srgbClr val="434343"/>
                </a:solidFill>
                <a:effectLst/>
                <a:latin typeface="Times New Roman" panose="02020603050405020304" pitchFamily="18" charset="0"/>
                <a:ea typeface="Times New Roman" panose="02020603050405020304" pitchFamily="18" charset="0"/>
              </a:rPr>
              <a:t>е</a:t>
            </a:r>
            <a:r>
              <a:rPr lang="uk-UA" sz="2000" u="none" strike="noStrike" spc="-10" dirty="0">
                <a:solidFill>
                  <a:srgbClr val="434343"/>
                </a:solidFill>
                <a:effectLst/>
                <a:latin typeface="Times New Roman" panose="02020603050405020304" pitchFamily="18" charset="0"/>
                <a:ea typeface="Times New Roman" panose="02020603050405020304" pitchFamily="18" charset="0"/>
              </a:rPr>
              <a:t>р</a:t>
            </a:r>
            <a:r>
              <a:rPr lang="uk-UA" sz="2000" u="none" strike="noStrike" dirty="0">
                <a:solidFill>
                  <a:srgbClr val="434343"/>
                </a:solidFill>
                <a:effectLst/>
                <a:latin typeface="Times New Roman" panose="02020603050405020304" pitchFamily="18" charset="0"/>
                <a:ea typeface="Times New Roman" panose="02020603050405020304" pitchFamily="18" charset="0"/>
              </a:rPr>
              <a:t>нет</a:t>
            </a:r>
            <a:r>
              <a:rPr lang="uk-UA" sz="2000" u="none" strike="noStrike" spc="70" dirty="0">
                <a:solidFill>
                  <a:srgbClr val="434343"/>
                </a:solidFill>
                <a:effectLst/>
                <a:latin typeface="Times New Roman" panose="02020603050405020304" pitchFamily="18" charset="0"/>
                <a:ea typeface="Times New Roman" panose="02020603050405020304" pitchFamily="18" charset="0"/>
              </a:rPr>
              <a:t> </a:t>
            </a:r>
            <a:r>
              <a:rPr lang="uk-UA" sz="2000" spc="-10" dirty="0">
                <a:effectLst/>
                <a:latin typeface="Times New Roman" panose="02020603050405020304" pitchFamily="18" charset="0"/>
                <a:ea typeface="Times New Roman" panose="02020603050405020304" pitchFamily="18" charset="0"/>
              </a:rPr>
              <a:t>до</a:t>
            </a:r>
            <a:r>
              <a:rPr lang="uk-UA" sz="2000" dirty="0">
                <a:effectLst/>
                <a:latin typeface="Times New Roman" panose="02020603050405020304" pitchFamily="18" charset="0"/>
                <a:ea typeface="Times New Roman" panose="02020603050405020304" pitchFamily="18" charset="0"/>
              </a:rPr>
              <a:t>сяг</a:t>
            </a:r>
            <a:r>
              <a:rPr lang="uk-UA" sz="2000" spc="5" dirty="0">
                <a:effectLst/>
                <a:latin typeface="Times New Roman" panose="02020603050405020304" pitchFamily="18" charset="0"/>
                <a:ea typeface="Times New Roman" panose="02020603050405020304" pitchFamily="18" charset="0"/>
              </a:rPr>
              <a:t>н</a:t>
            </a:r>
            <a:r>
              <a:rPr lang="uk-UA" sz="2000" dirty="0">
                <a:effectLst/>
                <a:latin typeface="Times New Roman" panose="02020603050405020304" pitchFamily="18" charset="0"/>
                <a:ea typeface="Times New Roman" panose="02020603050405020304" pitchFamily="18" charset="0"/>
              </a:rPr>
              <a:t>е</a:t>
            </a:r>
            <a:r>
              <a:rPr lang="uk-UA" sz="2000" spc="5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рі</a:t>
            </a:r>
            <a:r>
              <a:rPr lang="uk-UA" sz="2000" spc="-15" dirty="0">
                <a:effectLst/>
                <a:latin typeface="Times New Roman" panose="02020603050405020304" pitchFamily="18" charset="0"/>
                <a:ea typeface="Times New Roman" panose="02020603050405020304" pitchFamily="18" charset="0"/>
              </a:rPr>
              <a:t>в</a:t>
            </a:r>
            <a:r>
              <a:rPr lang="uk-UA" sz="2000" dirty="0">
                <a:effectLst/>
                <a:latin typeface="Times New Roman" panose="02020603050405020304" pitchFamily="18" charset="0"/>
                <a:ea typeface="Times New Roman" panose="02020603050405020304" pitchFamily="18" charset="0"/>
              </a:rPr>
              <a:t>ня</a:t>
            </a:r>
            <a:r>
              <a:rPr lang="uk-UA" sz="2000" spc="70" dirty="0">
                <a:effectLst/>
                <a:latin typeface="Times New Roman" panose="02020603050405020304" pitchFamily="18" charset="0"/>
                <a:ea typeface="Times New Roman" panose="02020603050405020304" pitchFamily="18" charset="0"/>
              </a:rPr>
              <a:t> </a:t>
            </a:r>
            <a:r>
              <a:rPr lang="uk-UA" sz="2000" spc="-25" dirty="0">
                <a:effectLst/>
                <a:latin typeface="Times New Roman" panose="02020603050405020304" pitchFamily="18" charset="0"/>
                <a:ea typeface="Times New Roman" panose="02020603050405020304" pitchFamily="18" charset="0"/>
              </a:rPr>
              <a:t>―</a:t>
            </a:r>
            <a:r>
              <a:rPr lang="uk-UA" sz="2000" dirty="0">
                <a:effectLst/>
                <a:latin typeface="Times New Roman" panose="02020603050405020304" pitchFamily="18" charset="0"/>
                <a:ea typeface="Times New Roman" panose="02020603050405020304" pitchFamily="18" charset="0"/>
              </a:rPr>
              <a:t>к</a:t>
            </a:r>
            <a:r>
              <a:rPr lang="uk-UA" sz="2000" spc="5" dirty="0">
                <a:effectLst/>
                <a:latin typeface="Times New Roman" panose="02020603050405020304" pitchFamily="18" charset="0"/>
                <a:ea typeface="Times New Roman" panose="02020603050405020304" pitchFamily="18" charset="0"/>
              </a:rPr>
              <a:t>р</a:t>
            </a:r>
            <a:r>
              <a:rPr lang="uk-UA" sz="2000" dirty="0">
                <a:effectLst/>
                <a:latin typeface="Times New Roman" panose="02020603050405020304" pitchFamily="18" charset="0"/>
                <a:ea typeface="Times New Roman" panose="02020603050405020304" pitchFamily="18" charset="0"/>
              </a:rPr>
              <a:t>ити</a:t>
            </a:r>
            <a:r>
              <a:rPr lang="uk-UA" sz="2000" spc="-10" dirty="0">
                <a:effectLst/>
                <a:latin typeface="Times New Roman" panose="02020603050405020304" pitchFamily="18" charset="0"/>
                <a:ea typeface="Times New Roman" panose="02020603050405020304" pitchFamily="18" charset="0"/>
              </a:rPr>
              <a:t>ч</a:t>
            </a:r>
            <a:r>
              <a:rPr lang="uk-UA" sz="2000" dirty="0">
                <a:effectLst/>
                <a:latin typeface="Times New Roman" panose="02020603050405020304" pitchFamily="18" charset="0"/>
                <a:ea typeface="Times New Roman" panose="02020603050405020304" pitchFamily="18" charset="0"/>
              </a:rPr>
              <a:t>н</a:t>
            </a:r>
            <a:r>
              <a:rPr lang="uk-UA" sz="2000" spc="-10" dirty="0">
                <a:effectLst/>
                <a:latin typeface="Times New Roman" panose="02020603050405020304" pitchFamily="18" charset="0"/>
                <a:ea typeface="Times New Roman" panose="02020603050405020304" pitchFamily="18" charset="0"/>
              </a:rPr>
              <a:t>о</a:t>
            </a:r>
            <a:r>
              <a:rPr lang="uk-UA" sz="2000" dirty="0">
                <a:effectLst/>
                <a:latin typeface="Times New Roman" panose="02020603050405020304" pitchFamily="18" charset="0"/>
                <a:ea typeface="Times New Roman" panose="02020603050405020304" pitchFamily="18" charset="0"/>
              </a:rPr>
              <a:t>ї</a:t>
            </a:r>
            <a:r>
              <a:rPr lang="uk-UA" sz="2000" spc="7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ма</a:t>
            </a:r>
            <a:r>
              <a:rPr lang="uk-UA" sz="2000" spc="5" dirty="0">
                <a:effectLst/>
                <a:latin typeface="Times New Roman" panose="02020603050405020304" pitchFamily="18" charset="0"/>
                <a:ea typeface="Times New Roman" panose="02020603050405020304" pitchFamily="18" charset="0"/>
              </a:rPr>
              <a:t>с</a:t>
            </a:r>
            <a:r>
              <a:rPr lang="uk-UA" sz="2000" dirty="0">
                <a:effectLst/>
                <a:latin typeface="Times New Roman" panose="02020603050405020304" pitchFamily="18" charset="0"/>
                <a:ea typeface="Times New Roman" panose="02020603050405020304" pitchFamily="18" charset="0"/>
              </a:rPr>
              <a:t>и‖,</a:t>
            </a:r>
            <a:r>
              <a:rPr lang="uk-UA" sz="2000" spc="6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a:t>
            </a:r>
            <a:r>
              <a:rPr lang="uk-UA" sz="2000" spc="70" dirty="0">
                <a:effectLst/>
                <a:latin typeface="Times New Roman" panose="02020603050405020304" pitchFamily="18" charset="0"/>
                <a:ea typeface="Times New Roman" panose="02020603050405020304" pitchFamily="18" charset="0"/>
              </a:rPr>
              <a:t> </a:t>
            </a:r>
            <a:r>
              <a:rPr lang="uk-UA" sz="2000" spc="-20" dirty="0">
                <a:effectLst/>
                <a:latin typeface="Times New Roman" panose="02020603050405020304" pitchFamily="18" charset="0"/>
                <a:ea typeface="Times New Roman" panose="02020603050405020304" pitchFamily="18" charset="0"/>
              </a:rPr>
              <a:t>у</a:t>
            </a:r>
            <a:r>
              <a:rPr lang="uk-UA" sz="2000" dirty="0">
                <a:effectLst/>
                <a:latin typeface="Times New Roman" panose="02020603050405020304" pitchFamily="18" charset="0"/>
                <a:ea typeface="Times New Roman" panose="02020603050405020304" pitchFamily="18" charset="0"/>
              </a:rPr>
              <a:t>же</a:t>
            </a:r>
            <a:r>
              <a:rPr lang="uk-UA" sz="2000" spc="7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не веб-сайти будуть представляти ті чи інші бюрократичні структури, а навпаки, організаційні структури будуть відображати існування в Інтернеті публічної служби, орієнтованої на потреби громадян.</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6360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A865F-98BD-4EB9-92A7-D29E07443E23}"/>
              </a:ext>
            </a:extLst>
          </p:cNvPr>
          <p:cNvSpPr txBox="1"/>
          <p:nvPr/>
        </p:nvSpPr>
        <p:spPr>
          <a:xfrm>
            <a:off x="794326" y="271380"/>
            <a:ext cx="11102109" cy="5987345"/>
          </a:xfrm>
          <a:prstGeom prst="rect">
            <a:avLst/>
          </a:prstGeom>
          <a:noFill/>
        </p:spPr>
        <p:txBody>
          <a:bodyPr wrap="square">
            <a:spAutoFit/>
          </a:bodyPr>
          <a:lstStyle/>
          <a:p>
            <a:pPr marL="590550" algn="ctr">
              <a:lnSpc>
                <a:spcPts val="1595"/>
              </a:lnSpc>
              <a:spcBef>
                <a:spcPts val="10"/>
              </a:spcBef>
              <a:spcAft>
                <a:spcPts val="0"/>
              </a:spcAft>
            </a:pPr>
            <a:r>
              <a:rPr lang="uk-UA" sz="2000" b="1" kern="0" dirty="0">
                <a:effectLst/>
                <a:latin typeface="Times New Roman" panose="02020603050405020304" pitchFamily="18" charset="0"/>
                <a:ea typeface="Times New Roman" panose="02020603050405020304" pitchFamily="18" charset="0"/>
              </a:rPr>
              <a:t>ТЕОРЕТИЧНІ ЗАСАДИ ЕЛЕКТРОННОГО УРЯДУВАННЯ</a:t>
            </a:r>
          </a:p>
          <a:p>
            <a:pPr marL="590550" algn="just">
              <a:lnSpc>
                <a:spcPts val="1595"/>
              </a:lnSpc>
              <a:spcBef>
                <a:spcPts val="10"/>
              </a:spcBef>
              <a:spcAft>
                <a:spcPts val="0"/>
              </a:spcAft>
            </a:pPr>
            <a:endParaRPr lang="ru-RU" sz="1800" b="1" kern="0" dirty="0">
              <a:effectLst/>
              <a:latin typeface="Times New Roman" panose="02020603050405020304" pitchFamily="18" charset="0"/>
              <a:ea typeface="Times New Roman" panose="02020603050405020304" pitchFamily="18" charset="0"/>
            </a:endParaRPr>
          </a:p>
          <a:p>
            <a:pPr marL="140970" marR="396875" indent="448945" algn="just">
              <a:lnSpc>
                <a:spcPct val="150000"/>
              </a:lnSpc>
            </a:pPr>
            <a:r>
              <a:rPr lang="uk-UA" sz="2000" b="1" dirty="0">
                <a:effectLst/>
                <a:latin typeface="Times New Roman" panose="02020603050405020304" pitchFamily="18" charset="0"/>
                <a:ea typeface="Times New Roman" panose="02020603050405020304" pitchFamily="18" charset="0"/>
              </a:rPr>
              <a:t>Теорія нового державного менеджменту </a:t>
            </a:r>
            <a:r>
              <a:rPr lang="uk-UA" sz="2000" dirty="0">
                <a:effectLst/>
                <a:latin typeface="Times New Roman" panose="02020603050405020304" pitchFamily="18" charset="0"/>
                <a:ea typeface="Times New Roman" panose="02020603050405020304" pitchFamily="18" charset="0"/>
              </a:rPr>
              <a:t>(</a:t>
            </a:r>
            <a:r>
              <a:rPr lang="uk-UA" sz="2000" dirty="0" err="1">
                <a:effectLst/>
                <a:latin typeface="Times New Roman" panose="02020603050405020304" pitchFamily="18" charset="0"/>
                <a:ea typeface="Times New Roman" panose="02020603050405020304" pitchFamily="18" charset="0"/>
              </a:rPr>
              <a:t>new</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public</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management</a:t>
            </a:r>
            <a:r>
              <a:rPr lang="uk-UA" sz="2000" dirty="0">
                <a:effectLst/>
                <a:latin typeface="Times New Roman" panose="02020603050405020304" pitchFamily="18" charset="0"/>
                <a:ea typeface="Times New Roman" panose="02020603050405020304" pitchFamily="18" charset="0"/>
              </a:rPr>
              <a:t>), головна ідеологами якої були М. Тетчер та Р. Рейган, знайшла найбільше практичне відображення в адміністративних реформах 80 - 90-х років у</a:t>
            </a:r>
            <a:r>
              <a:rPr lang="uk-UA" sz="2000" spc="-195" dirty="0">
                <a:effectLst/>
                <a:latin typeface="Times New Roman" panose="02020603050405020304" pitchFamily="18" charset="0"/>
                <a:ea typeface="Times New Roman" panose="02020603050405020304" pitchFamily="18" charset="0"/>
              </a:rPr>
              <a:t> </a:t>
            </a:r>
            <a:r>
              <a:rPr lang="uk-UA" sz="2000" spc="-80" dirty="0">
                <a:effectLst/>
                <a:latin typeface="Times New Roman" panose="02020603050405020304" pitchFamily="18" charset="0"/>
                <a:ea typeface="Times New Roman" panose="02020603050405020304" pitchFamily="18" charset="0"/>
              </a:rPr>
              <a:t>США, </a:t>
            </a:r>
            <a:r>
              <a:rPr lang="uk-UA" sz="2000" dirty="0">
                <a:effectLst/>
                <a:latin typeface="Times New Roman" panose="02020603050405020304" pitchFamily="18" charset="0"/>
                <a:ea typeface="Times New Roman" panose="02020603050405020304" pitchFamily="18" charset="0"/>
              </a:rPr>
              <a:t>Великій Британії, Канаді, Австралії, Новій Зеландії (англосаксонська  модель). Її головною спрямованістю є підвищення ефективності (економічної, соціальні, організаційної) та результативності держаного управління, а також надання якісних своєчасних послуг населенню й</a:t>
            </a:r>
            <a:r>
              <a:rPr lang="uk-UA" sz="2000" spc="-17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бізнесу.</a:t>
            </a:r>
            <a:endParaRPr lang="ru-RU" sz="2000" dirty="0">
              <a:effectLst/>
              <a:latin typeface="Times New Roman" panose="02020603050405020304" pitchFamily="18" charset="0"/>
              <a:ea typeface="Times New Roman" panose="02020603050405020304" pitchFamily="18" charset="0"/>
            </a:endParaRPr>
          </a:p>
          <a:p>
            <a:pPr marL="140970" marR="414020" indent="448945" algn="just">
              <a:lnSpc>
                <a:spcPct val="150000"/>
              </a:lnSpc>
            </a:pPr>
            <a:r>
              <a:rPr lang="uk-UA" sz="2000" dirty="0">
                <a:effectLst/>
                <a:latin typeface="Times New Roman" panose="02020603050405020304" pitchFamily="18" charset="0"/>
                <a:ea typeface="Times New Roman" panose="02020603050405020304" pitchFamily="18" charset="0"/>
              </a:rPr>
              <a:t>Основною причиною модернізації державного апарату були бюджетний дефіцит та зростання тиску на державні витрати комбінації факторів соціального порядку, обумовленої зростанням кількості пенсіонерів при катастрофічному зниженні економічно активного населення, зростанням безробіття та постійним збільшенням очікувань населення не тільки щодо загальних стандартів життя, але й відносно стандартів суспільних послуг, що надаються</a:t>
            </a:r>
            <a:r>
              <a:rPr lang="uk-UA" sz="2000" spc="-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державою.</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9078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97A6DB-1A0F-4C80-BF24-912C192A98CE}"/>
              </a:ext>
            </a:extLst>
          </p:cNvPr>
          <p:cNvSpPr txBox="1"/>
          <p:nvPr/>
        </p:nvSpPr>
        <p:spPr>
          <a:xfrm>
            <a:off x="975468" y="871774"/>
            <a:ext cx="10741980" cy="4191981"/>
          </a:xfrm>
          <a:prstGeom prst="rect">
            <a:avLst/>
          </a:prstGeom>
          <a:noFill/>
        </p:spPr>
        <p:txBody>
          <a:bodyPr wrap="square">
            <a:spAutoFit/>
          </a:bodyPr>
          <a:lstStyle/>
          <a:p>
            <a:pPr marL="140970" marR="410210" indent="448945" algn="just">
              <a:lnSpc>
                <a:spcPct val="150000"/>
              </a:lnSpc>
              <a:tabLst>
                <a:tab pos="1372870" algn="l"/>
                <a:tab pos="1741170" algn="l"/>
                <a:tab pos="2034540" algn="l"/>
                <a:tab pos="2419350" algn="l"/>
                <a:tab pos="3469640" algn="l"/>
                <a:tab pos="3518535" algn="l"/>
                <a:tab pos="4284345" algn="l"/>
                <a:tab pos="4663440" algn="l"/>
                <a:tab pos="4989195" algn="l"/>
                <a:tab pos="5344795" algn="l"/>
                <a:tab pos="5922645" algn="l"/>
              </a:tabLst>
            </a:pPr>
            <a:r>
              <a:rPr lang="uk-UA" sz="2000" dirty="0">
                <a:effectLst/>
                <a:latin typeface="Times New Roman" panose="02020603050405020304" pitchFamily="18" charset="0"/>
                <a:ea typeface="Times New Roman" panose="02020603050405020304" pitchFamily="18" charset="0"/>
              </a:rPr>
              <a:t>Теоретиками	нового	державного	менеджменту	Д.	</a:t>
            </a:r>
            <a:r>
              <a:rPr lang="uk-UA" sz="2000" dirty="0" err="1">
                <a:effectLst/>
                <a:latin typeface="Times New Roman" panose="02020603050405020304" pitchFamily="18" charset="0"/>
                <a:ea typeface="Times New Roman" panose="02020603050405020304" pitchFamily="18" charset="0"/>
              </a:rPr>
              <a:t>Осборном</a:t>
            </a:r>
            <a:r>
              <a:rPr lang="uk-UA" sz="2000" dirty="0">
                <a:effectLst/>
                <a:latin typeface="Times New Roman" panose="02020603050405020304" pitchFamily="18" charset="0"/>
                <a:ea typeface="Times New Roman" panose="02020603050405020304" pitchFamily="18" charset="0"/>
              </a:rPr>
              <a:t>	</a:t>
            </a:r>
            <a:r>
              <a:rPr lang="uk-UA" sz="2000" spc="-35" dirty="0">
                <a:effectLst/>
                <a:latin typeface="Times New Roman" panose="02020603050405020304" pitchFamily="18" charset="0"/>
                <a:ea typeface="Times New Roman" panose="02020603050405020304" pitchFamily="18" charset="0"/>
              </a:rPr>
              <a:t>та </a:t>
            </a:r>
            <a:r>
              <a:rPr lang="uk-UA" sz="2000" dirty="0">
                <a:effectLst/>
                <a:latin typeface="Times New Roman" panose="02020603050405020304" pitchFamily="18" charset="0"/>
                <a:ea typeface="Times New Roman" panose="02020603050405020304" pitchFamily="18" charset="0"/>
              </a:rPr>
              <a:t>Т.</a:t>
            </a:r>
            <a:r>
              <a:rPr lang="uk-UA" sz="2000" spc="-15"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Геблером</a:t>
            </a:r>
            <a:r>
              <a:rPr lang="uk-UA" sz="2000" dirty="0">
                <a:effectLst/>
                <a:latin typeface="Times New Roman" panose="02020603050405020304" pitchFamily="18" charset="0"/>
                <a:ea typeface="Times New Roman" panose="02020603050405020304" pitchFamily="18" charset="0"/>
              </a:rPr>
              <a:t>	було		сформульовано		</a:t>
            </a:r>
          </a:p>
          <a:p>
            <a:pPr marL="140970" marR="410210" indent="448945" algn="ctr">
              <a:lnSpc>
                <a:spcPct val="150000"/>
              </a:lnSpc>
              <a:tabLst>
                <a:tab pos="1372870" algn="l"/>
                <a:tab pos="1741170" algn="l"/>
                <a:tab pos="2034540" algn="l"/>
                <a:tab pos="2419350" algn="l"/>
                <a:tab pos="3469640" algn="l"/>
                <a:tab pos="3518535" algn="l"/>
                <a:tab pos="4284345" algn="l"/>
                <a:tab pos="4663440" algn="l"/>
                <a:tab pos="4989195" algn="l"/>
                <a:tab pos="5344795" algn="l"/>
                <a:tab pos="5922645" algn="l"/>
              </a:tabLst>
            </a:pPr>
            <a:r>
              <a:rPr lang="uk-UA" sz="2000" b="1" i="1" dirty="0">
                <a:effectLst/>
                <a:latin typeface="Times New Roman" panose="02020603050405020304" pitchFamily="18" charset="0"/>
                <a:ea typeface="Times New Roman" panose="02020603050405020304" pitchFamily="18" charset="0"/>
              </a:rPr>
              <a:t>базові 	принципи	</a:t>
            </a:r>
            <a:r>
              <a:rPr lang="uk-UA" sz="2000" b="1" i="1" spc="-15" dirty="0">
                <a:effectLst/>
                <a:latin typeface="Times New Roman" panose="02020603050405020304" pitchFamily="18" charset="0"/>
                <a:ea typeface="Times New Roman" panose="02020603050405020304" pitchFamily="18" charset="0"/>
              </a:rPr>
              <a:t>концепції</a:t>
            </a:r>
            <a:r>
              <a:rPr lang="ru-RU" sz="2000" spc="-15" dirty="0">
                <a:latin typeface="Times New Roman" panose="02020603050405020304" pitchFamily="18" charset="0"/>
                <a:ea typeface="Times New Roman" panose="02020603050405020304" pitchFamily="18" charset="0"/>
              </a:rPr>
              <a:t> </a:t>
            </a:r>
            <a:r>
              <a:rPr lang="uk-UA" sz="2000" b="1" i="1" dirty="0">
                <a:effectLst/>
                <a:latin typeface="Times New Roman" panose="02020603050405020304" pitchFamily="18" charset="0"/>
                <a:ea typeface="Times New Roman" panose="02020603050405020304" pitchFamily="18" charset="0"/>
              </a:rPr>
              <a:t>«</a:t>
            </a:r>
            <a:r>
              <a:rPr lang="uk-UA" sz="2000" b="1" i="1" dirty="0" err="1">
                <a:effectLst/>
                <a:latin typeface="Times New Roman" panose="02020603050405020304" pitchFamily="18" charset="0"/>
                <a:ea typeface="Times New Roman" panose="02020603050405020304" pitchFamily="18" charset="0"/>
              </a:rPr>
              <a:t>мененджеризму</a:t>
            </a:r>
            <a:r>
              <a:rPr lang="uk-UA" sz="2000" b="1" i="1" dirty="0">
                <a:effectLst/>
                <a:latin typeface="Times New Roman" panose="02020603050405020304" pitchFamily="18" charset="0"/>
                <a:ea typeface="Times New Roman" panose="02020603050405020304" pitchFamily="18" charset="0"/>
              </a:rPr>
              <a:t>»:</a:t>
            </a:r>
          </a:p>
          <a:p>
            <a:pPr marL="140970" indent="448945" algn="l">
              <a:lnSpc>
                <a:spcPct val="150000"/>
              </a:lnSpc>
            </a:pPr>
            <a:endParaRPr lang="ru-RU" sz="2000" dirty="0">
              <a:effectLst/>
              <a:latin typeface="Times New Roman" panose="02020603050405020304" pitchFamily="18" charset="0"/>
              <a:ea typeface="Times New Roman" panose="02020603050405020304" pitchFamily="18" charset="0"/>
            </a:endParaRPr>
          </a:p>
          <a:p>
            <a:pPr marL="342900" lvl="0" indent="-342900" algn="l">
              <a:lnSpc>
                <a:spcPct val="150000"/>
              </a:lnSpc>
              <a:buFont typeface="Wingdings" panose="05000000000000000000" pitchFamily="2" charset="2"/>
              <a:buChar char=""/>
            </a:pPr>
            <a:r>
              <a:rPr lang="uk-UA" sz="2000" dirty="0">
                <a:effectLst/>
                <a:latin typeface="Times New Roman" panose="02020603050405020304" pitchFamily="18" charset="0"/>
                <a:ea typeface="Times New Roman" panose="02020603050405020304" pitchFamily="18" charset="0"/>
              </a:rPr>
              <a:t>розвивати конкуренцію між органами влади щодо надання публічних послуг та можливості вибору для</a:t>
            </a:r>
            <a:r>
              <a:rPr lang="uk-UA" sz="2000" spc="-4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користувачів;</a:t>
            </a:r>
            <a:endParaRPr lang="ru-RU" sz="2000" dirty="0">
              <a:effectLst/>
              <a:latin typeface="Times New Roman" panose="02020603050405020304" pitchFamily="18" charset="0"/>
              <a:ea typeface="Times New Roman" panose="02020603050405020304" pitchFamily="18" charset="0"/>
            </a:endParaRPr>
          </a:p>
          <a:p>
            <a:pPr marL="342900" marR="414655" lvl="0" indent="-342900" algn="just">
              <a:lnSpc>
                <a:spcPct val="150000"/>
              </a:lnSpc>
              <a:spcAft>
                <a:spcPts val="0"/>
              </a:spcAft>
              <a:buFont typeface="Wingdings" panose="05000000000000000000" pitchFamily="2" charset="2"/>
              <a:buChar char=""/>
              <a:tabLst>
                <a:tab pos="773430" algn="l"/>
              </a:tabLst>
            </a:pPr>
            <a:r>
              <a:rPr lang="uk-UA" sz="2000" dirty="0">
                <a:effectLst/>
                <a:latin typeface="Times New Roman" panose="02020603050405020304" pitchFamily="18" charset="0"/>
                <a:ea typeface="Times New Roman" panose="02020603050405020304" pitchFamily="18" charset="0"/>
              </a:rPr>
              <a:t>розширювати права громадян щодо контролю за владаю та їх безпосередньої участі в державному</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управлінні;</a:t>
            </a:r>
            <a:endParaRPr lang="ru-RU"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694690" algn="l"/>
              </a:tabLst>
            </a:pPr>
            <a:r>
              <a:rPr lang="uk-UA" sz="2000" dirty="0">
                <a:effectLst/>
                <a:latin typeface="Times New Roman" panose="02020603050405020304" pitchFamily="18" charset="0"/>
                <a:ea typeface="Times New Roman" panose="02020603050405020304" pitchFamily="18" charset="0"/>
              </a:rPr>
              <a:t>оцінювати роботу влади не за витратами, а за кінцевими</a:t>
            </a:r>
            <a:r>
              <a:rPr lang="uk-UA" sz="2000" spc="-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результатам;</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3972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6A27C-693B-A0DF-4913-12EBB420C0D3}"/>
              </a:ext>
            </a:extLst>
          </p:cNvPr>
          <p:cNvSpPr txBox="1"/>
          <p:nvPr/>
        </p:nvSpPr>
        <p:spPr>
          <a:xfrm>
            <a:off x="997528" y="1563841"/>
            <a:ext cx="10631054" cy="3730317"/>
          </a:xfrm>
          <a:prstGeom prst="rect">
            <a:avLst/>
          </a:prstGeom>
          <a:noFill/>
        </p:spPr>
        <p:txBody>
          <a:bodyPr wrap="square">
            <a:spAutoFit/>
          </a:bodyPr>
          <a:lstStyle/>
          <a:p>
            <a:pPr marL="342900" marR="415290" lvl="0" indent="-342900" algn="just">
              <a:lnSpc>
                <a:spcPct val="150000"/>
              </a:lnSpc>
              <a:spcAft>
                <a:spcPts val="0"/>
              </a:spcAft>
              <a:buFont typeface="Wingdings" panose="05000000000000000000" pitchFamily="2" charset="2"/>
              <a:buChar char=""/>
              <a:tabLst>
                <a:tab pos="828675" algn="l"/>
              </a:tabLst>
            </a:pPr>
            <a:r>
              <a:rPr lang="uk-UA" sz="2000" dirty="0">
                <a:effectLst/>
                <a:latin typeface="Times New Roman" panose="02020603050405020304" pitchFamily="18" charset="0"/>
                <a:ea typeface="Times New Roman" panose="02020603050405020304" pitchFamily="18" charset="0"/>
              </a:rPr>
              <a:t>керуватись цілями (місією), а не законами та правилами; перетворювати клієнтів у вільних користувачів індивідуалізованих послуг; випереджати виникнення</a:t>
            </a:r>
            <a:r>
              <a:rPr lang="uk-UA" sz="2000" spc="-2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проблем;</a:t>
            </a:r>
            <a:endParaRPr lang="ru-RU"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694690" algn="l"/>
              </a:tabLst>
            </a:pPr>
            <a:r>
              <a:rPr lang="uk-UA" sz="2000" dirty="0">
                <a:effectLst/>
                <a:latin typeface="Times New Roman" panose="02020603050405020304" pitchFamily="18" charset="0"/>
                <a:ea typeface="Times New Roman" panose="02020603050405020304" pitchFamily="18" charset="0"/>
              </a:rPr>
              <a:t>заробляти більше, ніж</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витрачати;</a:t>
            </a:r>
            <a:endParaRPr lang="ru-RU"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694690" algn="l"/>
              </a:tabLst>
            </a:pPr>
            <a:r>
              <a:rPr lang="uk-UA" sz="2000" dirty="0">
                <a:effectLst/>
                <a:latin typeface="Times New Roman" panose="02020603050405020304" pitchFamily="18" charset="0"/>
                <a:ea typeface="Times New Roman" panose="02020603050405020304" pitchFamily="18" charset="0"/>
              </a:rPr>
              <a:t>застосування інформаційно-комунікаційних</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технологій;</a:t>
            </a:r>
            <a:endParaRPr lang="ru-RU"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694690" algn="l"/>
              </a:tabLst>
            </a:pPr>
            <a:r>
              <a:rPr lang="uk-UA" sz="2000" dirty="0">
                <a:effectLst/>
                <a:latin typeface="Times New Roman" panose="02020603050405020304" pitchFamily="18" charset="0"/>
                <a:ea typeface="Times New Roman" panose="02020603050405020304" pitchFamily="18" charset="0"/>
              </a:rPr>
              <a:t>децентралізувати та підвищити гнучкість</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управління;</a:t>
            </a:r>
            <a:endParaRPr lang="ru-RU" sz="2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694690" algn="l"/>
              </a:tabLst>
            </a:pPr>
            <a:r>
              <a:rPr lang="uk-UA" sz="2000" dirty="0">
                <a:effectLst/>
                <a:latin typeface="Times New Roman" panose="02020603050405020304" pitchFamily="18" charset="0"/>
                <a:ea typeface="Times New Roman" panose="02020603050405020304" pitchFamily="18" charset="0"/>
              </a:rPr>
              <a:t>надавати переваги ринковим механізмам, аніж</a:t>
            </a:r>
            <a:r>
              <a:rPr lang="uk-UA" sz="2000" spc="-4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бюрократичним;</a:t>
            </a:r>
            <a:endParaRPr lang="ru-RU" sz="2000" dirty="0">
              <a:effectLst/>
              <a:latin typeface="Times New Roman" panose="02020603050405020304" pitchFamily="18" charset="0"/>
              <a:ea typeface="Times New Roman" panose="02020603050405020304" pitchFamily="18" charset="0"/>
            </a:endParaRPr>
          </a:p>
          <a:p>
            <a:pPr marL="342900" marR="414020" lvl="0" indent="-342900" algn="just">
              <a:lnSpc>
                <a:spcPct val="150000"/>
              </a:lnSpc>
              <a:spcAft>
                <a:spcPts val="0"/>
              </a:spcAft>
              <a:buFont typeface="Wingdings" panose="05000000000000000000" pitchFamily="2" charset="2"/>
              <a:buChar char=""/>
              <a:tabLst>
                <a:tab pos="819150" algn="l"/>
              </a:tabLst>
            </a:pPr>
            <a:r>
              <a:rPr lang="uk-UA" sz="2000" dirty="0">
                <a:effectLst/>
                <a:latin typeface="Times New Roman" panose="02020603050405020304" pitchFamily="18" charset="0"/>
                <a:ea typeface="Times New Roman" panose="02020603050405020304" pitchFamily="18" charset="0"/>
              </a:rPr>
              <a:t>концентруватись не стільки на наданні послуг, скільки на стимулюванні інтеграції зусиль та дій усіх суб'єктів електронного урядування.</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275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D1F7B4-5726-4425-8C3B-66FC685F35C3}"/>
              </a:ext>
            </a:extLst>
          </p:cNvPr>
          <p:cNvSpPr txBox="1"/>
          <p:nvPr/>
        </p:nvSpPr>
        <p:spPr>
          <a:xfrm>
            <a:off x="918614" y="162482"/>
            <a:ext cx="11398929" cy="6315640"/>
          </a:xfrm>
          <a:prstGeom prst="rect">
            <a:avLst/>
          </a:prstGeom>
          <a:noFill/>
        </p:spPr>
        <p:txBody>
          <a:bodyPr wrap="square">
            <a:spAutoFit/>
          </a:bodyPr>
          <a:lstStyle/>
          <a:p>
            <a:pPr marL="140970" marR="409575" indent="448945" algn="just"/>
            <a:endParaRPr lang="uk-UA" dirty="0">
              <a:latin typeface="Times New Roman" panose="02020603050405020304" pitchFamily="18" charset="0"/>
              <a:ea typeface="Times New Roman" panose="02020603050405020304" pitchFamily="18" charset="0"/>
            </a:endParaRPr>
          </a:p>
          <a:p>
            <a:pPr marL="140970" marR="409575" indent="448945" algn="just">
              <a:lnSpc>
                <a:spcPct val="150000"/>
              </a:lnSpc>
            </a:pPr>
            <a:r>
              <a:rPr lang="uk-UA" sz="2000" dirty="0">
                <a:effectLst/>
                <a:latin typeface="Times New Roman" panose="02020603050405020304" pitchFamily="18" charset="0"/>
                <a:ea typeface="Times New Roman" panose="02020603050405020304" pitchFamily="18" charset="0"/>
              </a:rPr>
              <a:t>При цьому домінуючою тенденцією в рамках нового державного менеджменту є економічна - </a:t>
            </a:r>
            <a:r>
              <a:rPr lang="uk-UA" sz="2000" dirty="0" err="1">
                <a:effectLst/>
                <a:latin typeface="Times New Roman" panose="02020603050405020304" pitchFamily="18" charset="0"/>
                <a:ea typeface="Times New Roman" panose="02020603050405020304" pitchFamily="18" charset="0"/>
              </a:rPr>
              <a:t>маркетизація</a:t>
            </a:r>
            <a:r>
              <a:rPr lang="uk-UA" sz="2000" dirty="0">
                <a:effectLst/>
                <a:latin typeface="Times New Roman" panose="02020603050405020304" pitchFamily="18" charset="0"/>
                <a:ea typeface="Times New Roman" panose="02020603050405020304" pitchFamily="18" charset="0"/>
              </a:rPr>
              <a:t>, та організаційна - </a:t>
            </a:r>
            <a:r>
              <a:rPr lang="uk-UA" sz="2000" dirty="0" err="1">
                <a:effectLst/>
                <a:latin typeface="Times New Roman" panose="02020603050405020304" pitchFamily="18" charset="0"/>
                <a:ea typeface="Times New Roman" panose="02020603050405020304" pitchFamily="18" charset="0"/>
              </a:rPr>
              <a:t>дебюрократизація</a:t>
            </a:r>
            <a:r>
              <a:rPr lang="uk-UA" sz="2000" dirty="0">
                <a:effectLst/>
                <a:latin typeface="Times New Roman" panose="02020603050405020304" pitchFamily="18" charset="0"/>
                <a:ea typeface="Times New Roman" panose="02020603050405020304" pitchFamily="18" charset="0"/>
              </a:rPr>
              <a:t>.</a:t>
            </a:r>
          </a:p>
          <a:p>
            <a:pPr marL="140970" marR="409575" indent="448945" algn="just">
              <a:lnSpc>
                <a:spcPct val="150000"/>
              </a:lnSpc>
            </a:pPr>
            <a:endParaRPr lang="ru-RU" sz="2000" dirty="0">
              <a:effectLst/>
              <a:latin typeface="Times New Roman" panose="02020603050405020304" pitchFamily="18" charset="0"/>
              <a:ea typeface="Times New Roman" panose="02020603050405020304" pitchFamily="18" charset="0"/>
            </a:endParaRPr>
          </a:p>
          <a:p>
            <a:pPr marL="140970" marR="409575" indent="448945" algn="just">
              <a:lnSpc>
                <a:spcPct val="150000"/>
              </a:lnSpc>
            </a:pPr>
            <a:r>
              <a:rPr lang="uk-UA" sz="2000" dirty="0">
                <a:effectLst/>
                <a:latin typeface="Times New Roman" panose="02020603050405020304" pitchFamily="18" charset="0"/>
                <a:ea typeface="Times New Roman" panose="02020603050405020304" pitchFamily="18" charset="0"/>
              </a:rPr>
              <a:t> </a:t>
            </a:r>
            <a:r>
              <a:rPr lang="uk-UA" sz="2000" b="1" dirty="0" err="1">
                <a:effectLst/>
                <a:latin typeface="Times New Roman" panose="02020603050405020304" pitchFamily="18" charset="0"/>
                <a:ea typeface="Times New Roman" panose="02020603050405020304" pitchFamily="18" charset="0"/>
              </a:rPr>
              <a:t>Маркетизація</a:t>
            </a:r>
            <a:r>
              <a:rPr lang="uk-UA" sz="2000" dirty="0">
                <a:effectLst/>
                <a:latin typeface="Times New Roman" panose="02020603050405020304" pitchFamily="18" charset="0"/>
                <a:ea typeface="Times New Roman" panose="02020603050405020304" pitchFamily="18" charset="0"/>
              </a:rPr>
              <a:t> означає: впровадження в широкому сенсі ринкових методів та принципів в державне управління, спрямованих, насамперед на скорочення складу та обсягу державних функцій та передачі частки з них недержавному сектору, у тому числі, оперативних, зменшення навантаження на державні бюджети усіх рівнів в умовах нестачі державних ресурсів. </a:t>
            </a:r>
          </a:p>
          <a:p>
            <a:pPr marL="140970" marR="409575" indent="448945" algn="just">
              <a:lnSpc>
                <a:spcPct val="150000"/>
              </a:lnSpc>
            </a:pPr>
            <a:endParaRPr lang="ru-RU" sz="2000" dirty="0">
              <a:effectLst/>
              <a:latin typeface="Times New Roman" panose="02020603050405020304" pitchFamily="18" charset="0"/>
              <a:ea typeface="Times New Roman" panose="02020603050405020304" pitchFamily="18" charset="0"/>
            </a:endParaRPr>
          </a:p>
          <a:p>
            <a:pPr marL="140970" marR="409575" indent="448945" algn="just">
              <a:lnSpc>
                <a:spcPct val="150000"/>
              </a:lnSpc>
            </a:pPr>
            <a:r>
              <a:rPr lang="uk-UA" sz="2000" dirty="0">
                <a:effectLst/>
                <a:latin typeface="Times New Roman" panose="02020603050405020304" pitchFamily="18" charset="0"/>
                <a:ea typeface="Times New Roman" panose="02020603050405020304" pitchFamily="18" charset="0"/>
              </a:rPr>
              <a:t>Ті ж важливі для суспільства та держави функції, що передаються державою в приватний сектор економіки, держава залишає контролювати шляхом укладання відповідних контрактів з бізнесом (процес </a:t>
            </a:r>
            <a:r>
              <a:rPr lang="uk-UA" sz="2000" dirty="0" err="1">
                <a:effectLst/>
                <a:latin typeface="Times New Roman" panose="02020603050405020304" pitchFamily="18" charset="0"/>
                <a:ea typeface="Times New Roman" panose="02020603050405020304" pitchFamily="18" charset="0"/>
              </a:rPr>
              <a:t>контрактизації</a:t>
            </a:r>
            <a:r>
              <a:rPr lang="uk-UA" sz="2000" dirty="0">
                <a:effectLst/>
                <a:latin typeface="Times New Roman" panose="02020603050405020304" pitchFamily="18" charset="0"/>
                <a:ea typeface="Times New Roman" panose="02020603050405020304" pitchFamily="18" charset="0"/>
              </a:rPr>
              <a:t>). Крім того, в рамках цього напряму передбачається здійснення чіткого розмежування в структурі державного управління між визначенням політики та регулюванням, надзором та виробництвом</a:t>
            </a:r>
            <a:r>
              <a:rPr lang="uk-UA" sz="2000" spc="-10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послуг.</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4976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6F76A4-F2E1-4B26-9AE3-DF3785B32FB3}"/>
              </a:ext>
            </a:extLst>
          </p:cNvPr>
          <p:cNvSpPr txBox="1"/>
          <p:nvPr/>
        </p:nvSpPr>
        <p:spPr>
          <a:xfrm>
            <a:off x="683491" y="61066"/>
            <a:ext cx="11508509" cy="6038641"/>
          </a:xfrm>
          <a:prstGeom prst="rect">
            <a:avLst/>
          </a:prstGeom>
          <a:noFill/>
        </p:spPr>
        <p:txBody>
          <a:bodyPr wrap="square">
            <a:spAutoFit/>
          </a:bodyPr>
          <a:lstStyle/>
          <a:p>
            <a:pPr marL="140970" marR="410210" indent="448945" algn="ctr">
              <a:lnSpc>
                <a:spcPct val="150000"/>
              </a:lnSpc>
              <a:spcBef>
                <a:spcPts val="20"/>
              </a:spcBef>
              <a:spcAft>
                <a:spcPts val="0"/>
              </a:spcAft>
            </a:pPr>
            <a:r>
              <a:rPr lang="uk-UA" sz="2000" b="1" kern="0" dirty="0">
                <a:effectLst/>
                <a:latin typeface="Times New Roman" panose="02020603050405020304" pitchFamily="18" charset="0"/>
                <a:ea typeface="Times New Roman" panose="02020603050405020304" pitchFamily="18" charset="0"/>
              </a:rPr>
              <a:t>МІЖНАРОДНІ ТА НАЦІОНАЛЬНІ ДОКУМЕНТИ ЩОДО РОЛІ ТА МІСЦЯ ДЕРЖАВИ У РОЗВИТКУ ІНФОРМАЦІЙНОГО СУСПІЛЬСТВА ТА ЕЛЕКТРОННОГО</a:t>
            </a:r>
            <a:r>
              <a:rPr lang="uk-UA" sz="2000" b="1" kern="0" spc="-50" dirty="0">
                <a:effectLst/>
                <a:latin typeface="Times New Roman" panose="02020603050405020304" pitchFamily="18" charset="0"/>
                <a:ea typeface="Times New Roman" panose="02020603050405020304" pitchFamily="18" charset="0"/>
              </a:rPr>
              <a:t> </a:t>
            </a:r>
            <a:r>
              <a:rPr lang="uk-UA" sz="2000" b="1" kern="0" dirty="0">
                <a:effectLst/>
                <a:latin typeface="Times New Roman" panose="02020603050405020304" pitchFamily="18" charset="0"/>
                <a:ea typeface="Times New Roman" panose="02020603050405020304" pitchFamily="18" charset="0"/>
              </a:rPr>
              <a:t>УРЯДУВАННЯ</a:t>
            </a:r>
            <a:endParaRPr lang="ru-RU" sz="2000" b="1" kern="0" dirty="0">
              <a:effectLst/>
              <a:latin typeface="Times New Roman" panose="02020603050405020304" pitchFamily="18" charset="0"/>
              <a:ea typeface="Times New Roman" panose="02020603050405020304" pitchFamily="18" charset="0"/>
            </a:endParaRPr>
          </a:p>
          <a:p>
            <a:pPr marL="140970" marR="409575" indent="448945" algn="just">
              <a:lnSpc>
                <a:spcPct val="150000"/>
              </a:lnSpc>
            </a:pPr>
            <a:r>
              <a:rPr lang="uk-UA" sz="2000" dirty="0">
                <a:effectLst/>
                <a:latin typeface="Times New Roman" panose="02020603050405020304" pitchFamily="18" charset="0"/>
                <a:ea typeface="Times New Roman" panose="02020603050405020304" pitchFamily="18" charset="0"/>
              </a:rPr>
              <a:t>Необхідність здійснення державного впливу та формування з цією метою окремої державної політики в сфері інформаційного суспільства визначена, насамперед в документах Туніського (2005 р.) та Женевського (2003 р.) всесвітніх самітів з питань розвитку інформаційного суспільства, в </a:t>
            </a:r>
            <a:r>
              <a:rPr lang="uk-UA" sz="2000" dirty="0" err="1">
                <a:effectLst/>
                <a:latin typeface="Times New Roman" panose="02020603050405020304" pitchFamily="18" charset="0"/>
                <a:ea typeface="Times New Roman" panose="02020603050405020304" pitchFamily="18" charset="0"/>
              </a:rPr>
              <a:t>Окінавській</a:t>
            </a:r>
            <a:r>
              <a:rPr lang="uk-UA" sz="2000" dirty="0">
                <a:effectLst/>
                <a:latin typeface="Times New Roman" panose="02020603050405020304" pitchFamily="18" charset="0"/>
                <a:ea typeface="Times New Roman" panose="02020603050405020304" pitchFamily="18" charset="0"/>
              </a:rPr>
              <a:t> хартії з розвитку глобального інформаційного суспільства, в Стратегії та Програмі ЄС з розвитку інформаційного суспільства, а також в законах України «Про Національну програму інформатизації» та «Про основні засади розбудови інформаційного суспільства в Україні на 2007- 2015 роки». </a:t>
            </a:r>
            <a:endParaRPr lang="uk-UA" sz="2000" b="1" i="1" dirty="0">
              <a:effectLst/>
              <a:latin typeface="Times New Roman" panose="02020603050405020304" pitchFamily="18" charset="0"/>
              <a:ea typeface="Times New Roman" panose="02020603050405020304" pitchFamily="18" charset="0"/>
            </a:endParaRPr>
          </a:p>
          <a:p>
            <a:pPr marL="140970" marR="409575" indent="448945" algn="just">
              <a:lnSpc>
                <a:spcPct val="150000"/>
              </a:lnSpc>
            </a:pPr>
            <a:r>
              <a:rPr lang="uk-UA" sz="2000" b="1" i="1" dirty="0">
                <a:effectLst/>
                <a:latin typeface="Times New Roman" panose="02020603050405020304" pitchFamily="18" charset="0"/>
                <a:ea typeface="Times New Roman" panose="02020603050405020304" pitchFamily="18" charset="0"/>
              </a:rPr>
              <a:t>Згідно з цими та іншими документами саме на державу покладається головна організуюча, координуюча та контролююча роль у відношеннях, що виникають в процесі розбудови інформаційного суспільства та впровадження електронного урядування між основними її суб'єктами: державою, бізнесом, міжнародними та громадськими</a:t>
            </a:r>
            <a:r>
              <a:rPr lang="uk-UA" sz="2000" b="1" i="1" spc="-35" dirty="0">
                <a:effectLst/>
                <a:latin typeface="Times New Roman" panose="02020603050405020304" pitchFamily="18" charset="0"/>
                <a:ea typeface="Times New Roman" panose="02020603050405020304" pitchFamily="18" charset="0"/>
              </a:rPr>
              <a:t> </a:t>
            </a:r>
            <a:r>
              <a:rPr lang="uk-UA" sz="2000" b="1" i="1" dirty="0">
                <a:effectLst/>
                <a:latin typeface="Times New Roman" panose="02020603050405020304" pitchFamily="18" charset="0"/>
                <a:ea typeface="Times New Roman" panose="02020603050405020304" pitchFamily="18" charset="0"/>
              </a:rPr>
              <a:t>організаціями.</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580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425E9-A939-4192-E58D-5FFFDD474FCD}"/>
              </a:ext>
            </a:extLst>
          </p:cNvPr>
          <p:cNvSpPr txBox="1"/>
          <p:nvPr/>
        </p:nvSpPr>
        <p:spPr>
          <a:xfrm>
            <a:off x="997527" y="652590"/>
            <a:ext cx="10418617" cy="6040756"/>
          </a:xfrm>
          <a:prstGeom prst="rect">
            <a:avLst/>
          </a:prstGeom>
          <a:noFill/>
        </p:spPr>
        <p:txBody>
          <a:bodyPr wrap="square">
            <a:spAutoFit/>
          </a:bodyPr>
          <a:lstStyle/>
          <a:p>
            <a:pPr algn="ctr">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Індивідуальне завдання №2</a:t>
            </a:r>
            <a:r>
              <a:rPr lang="uk-UA" sz="2000" b="1" kern="100" spc="-3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lang="en-US" sz="2000" kern="1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n-US" sz="2000" kern="1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Електронне урядування в обраній країні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15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(граничний термін здачі роботи 5те семінарське заняття: до 5ти балів за виступ та до 10 балів за письмову роботу)</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uk-UA" sz="2000" dirty="0">
                <a:solidFill>
                  <a:srgbClr val="212529"/>
                </a:solidFill>
                <a:effectLst/>
                <a:latin typeface="Times New Roman" panose="02020603050405020304" pitchFamily="18" charset="0"/>
                <a:ea typeface="Times New Roman" panose="02020603050405020304" pitchFamily="18" charset="0"/>
              </a:rPr>
              <a:t>Робота виконується за наступним планом</a:t>
            </a:r>
            <a:endParaRPr lang="en-US" sz="2000" dirty="0">
              <a:solidFill>
                <a:srgbClr val="212529"/>
              </a:solidFill>
              <a:effectLst/>
              <a:latin typeface="Times New Roman" panose="02020603050405020304" pitchFamily="18" charset="0"/>
              <a:ea typeface="Times New Roman" panose="02020603050405020304" pitchFamily="18" charset="0"/>
            </a:endParaRPr>
          </a:p>
          <a:p>
            <a:pPr algn="just">
              <a:lnSpc>
                <a:spcPct val="115000"/>
              </a:lnSpc>
            </a:pPr>
            <a:endParaRPr lang="ru-RU" sz="2000" dirty="0">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r>
              <a:rPr lang="uk-UA" sz="2000" dirty="0">
                <a:solidFill>
                  <a:srgbClr val="212529"/>
                </a:solidFill>
                <a:effectLst/>
                <a:latin typeface="Times New Roman" panose="02020603050405020304" pitchFamily="18" charset="0"/>
                <a:ea typeface="Times New Roman" panose="02020603050405020304" pitchFamily="18" charset="0"/>
              </a:rPr>
              <a:t>Коротка характеристика країни</a:t>
            </a:r>
            <a:endParaRPr lang="ru-RU" sz="2000" dirty="0">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r>
              <a:rPr lang="uk-UA" sz="2000" dirty="0">
                <a:solidFill>
                  <a:srgbClr val="212529"/>
                </a:solidFill>
                <a:effectLst/>
                <a:latin typeface="Times New Roman" panose="02020603050405020304" pitchFamily="18" charset="0"/>
                <a:ea typeface="Times New Roman" panose="02020603050405020304" pitchFamily="18" charset="0"/>
              </a:rPr>
              <a:t>Огляд влади та основних державних діячів</a:t>
            </a:r>
            <a:endParaRPr lang="ru-RU" sz="2000" dirty="0">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r>
              <a:rPr lang="uk-UA" sz="2000" dirty="0">
                <a:solidFill>
                  <a:srgbClr val="212529"/>
                </a:solidFill>
                <a:effectLst/>
                <a:latin typeface="Times New Roman" panose="02020603050405020304" pitchFamily="18" charset="0"/>
                <a:ea typeface="Times New Roman" panose="02020603050405020304" pitchFamily="18" charset="0"/>
              </a:rPr>
              <a:t>Характеристика законодавства та програм в галузі е-урядування</a:t>
            </a:r>
            <a:endParaRPr lang="ru-RU" sz="2000" dirty="0">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r>
              <a:rPr lang="uk-UA" sz="2000" dirty="0">
                <a:solidFill>
                  <a:srgbClr val="212529"/>
                </a:solidFill>
                <a:effectLst/>
                <a:latin typeface="Times New Roman" panose="02020603050405020304" pitchFamily="18" charset="0"/>
                <a:ea typeface="Times New Roman" panose="02020603050405020304" pitchFamily="18" charset="0"/>
              </a:rPr>
              <a:t>Основні досягнення країни</a:t>
            </a:r>
            <a:endParaRPr lang="ru-RU" sz="2000" dirty="0">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r>
              <a:rPr lang="uk-UA" sz="2000" dirty="0">
                <a:solidFill>
                  <a:srgbClr val="212529"/>
                </a:solidFill>
                <a:effectLst/>
                <a:latin typeface="Times New Roman" panose="02020603050405020304" pitchFamily="18" charset="0"/>
                <a:ea typeface="Times New Roman" panose="02020603050405020304" pitchFamily="18" charset="0"/>
              </a:rPr>
              <a:t>Основні проблеми та шляхи їх вирішення</a:t>
            </a:r>
            <a:endParaRPr lang="en-US" sz="2000" dirty="0">
              <a:solidFill>
                <a:srgbClr val="212529"/>
              </a:solidFill>
              <a:effectLst/>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endParaRPr lang="en-US" sz="2000" dirty="0">
              <a:solidFill>
                <a:srgbClr val="212529"/>
              </a:solidFill>
              <a:latin typeface="Times New Roman" panose="02020603050405020304" pitchFamily="18" charset="0"/>
              <a:ea typeface="Times New Roman" panose="02020603050405020304" pitchFamily="18" charset="0"/>
            </a:endParaRPr>
          </a:p>
          <a:p>
            <a:pPr marL="1257300" lvl="2" indent="-342900" algn="just">
              <a:lnSpc>
                <a:spcPct val="115000"/>
              </a:lnSpc>
              <a:buFont typeface="Wingdings" panose="05000000000000000000" pitchFamily="2" charset="2"/>
              <a:buChar char="q"/>
            </a:pPr>
            <a:endParaRPr lang="en-US" sz="2000" dirty="0">
              <a:solidFill>
                <a:srgbClr val="212529"/>
              </a:solidFill>
              <a:effectLst/>
              <a:latin typeface="Times New Roman" panose="02020603050405020304" pitchFamily="18" charset="0"/>
              <a:ea typeface="Times New Roman" panose="02020603050405020304" pitchFamily="18" charset="0"/>
            </a:endParaRPr>
          </a:p>
          <a:p>
            <a:pPr lvl="2" algn="just">
              <a:lnSpc>
                <a:spcPct val="115000"/>
              </a:lnSpc>
            </a:pPr>
            <a:endParaRPr lang="en-US" sz="2000" dirty="0">
              <a:solidFill>
                <a:srgbClr val="212529"/>
              </a:solidFill>
              <a:latin typeface="Times New Roman" panose="02020603050405020304" pitchFamily="18" charset="0"/>
              <a:ea typeface="Times New Roman" panose="02020603050405020304" pitchFamily="18" charset="0"/>
            </a:endParaRPr>
          </a:p>
          <a:p>
            <a:pPr lvl="2" algn="just">
              <a:lnSpc>
                <a:spcPct val="115000"/>
              </a:lnSpc>
            </a:pPr>
            <a:r>
              <a:rPr lang="en-US" sz="2000" dirty="0">
                <a:solidFill>
                  <a:srgbClr val="212529"/>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uk-UA" sz="2000" dirty="0">
                <a:solidFill>
                  <a:srgbClr val="212529"/>
                </a:solidFill>
                <a:effectLst/>
                <a:latin typeface="Times New Roman" panose="02020603050405020304" pitchFamily="18" charset="0"/>
                <a:ea typeface="Times New Roman" panose="02020603050405020304" pitchFamily="18" charset="0"/>
                <a:sym typeface="Wingdings" panose="05000000000000000000" pitchFamily="2" charset="2"/>
              </a:rPr>
              <a:t>В індивідуальних завданнях №1 та №2 країна має бути одна й та сама</a:t>
            </a:r>
            <a:endParaRPr lang="ru-RU" sz="20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253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8C43E-BEA2-4736-BD18-92417B093919}"/>
              </a:ext>
            </a:extLst>
          </p:cNvPr>
          <p:cNvSpPr txBox="1"/>
          <p:nvPr/>
        </p:nvSpPr>
        <p:spPr>
          <a:xfrm>
            <a:off x="652373" y="-78968"/>
            <a:ext cx="11410317" cy="6454139"/>
          </a:xfrm>
          <a:prstGeom prst="rect">
            <a:avLst/>
          </a:prstGeom>
          <a:noFill/>
        </p:spPr>
        <p:txBody>
          <a:bodyPr wrap="square">
            <a:spAutoFit/>
          </a:bodyPr>
          <a:lstStyle/>
          <a:p>
            <a:pPr marL="140970" marR="412115" indent="448945" algn="just">
              <a:lnSpc>
                <a:spcPct val="130000"/>
              </a:lnSpc>
            </a:pPr>
            <a:r>
              <a:rPr lang="uk-UA" sz="2000" dirty="0">
                <a:effectLst/>
                <a:latin typeface="Times New Roman" panose="02020603050405020304" pitchFamily="18" charset="0"/>
                <a:ea typeface="Times New Roman" panose="02020603050405020304" pitchFamily="18" charset="0"/>
              </a:rPr>
              <a:t>Розвиток інформаційного суспільства та інформаційних технологій стимулює</a:t>
            </a:r>
            <a:r>
              <a:rPr lang="uk-UA" sz="2000" spc="2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країни</a:t>
            </a:r>
            <a:r>
              <a:rPr lang="uk-UA" sz="2000" spc="2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й</a:t>
            </a:r>
            <a:r>
              <a:rPr lang="uk-UA" sz="2000" spc="2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органи</a:t>
            </a:r>
            <a:r>
              <a:rPr lang="uk-UA" sz="2000" spc="25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державного</a:t>
            </a:r>
            <a:r>
              <a:rPr lang="uk-UA" sz="2000" spc="27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управління</a:t>
            </a:r>
            <a:r>
              <a:rPr lang="uk-UA" sz="2000" spc="25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до</a:t>
            </a:r>
            <a:r>
              <a:rPr lang="uk-UA" sz="2000" spc="26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прийняття концепції</a:t>
            </a:r>
            <a:r>
              <a:rPr lang="ru-RU" sz="2000" dirty="0">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«електронного уряду». Вона спрямована на досягнення таких цілей:</a:t>
            </a:r>
            <a:endParaRPr lang="ru-RU" sz="2000" dirty="0">
              <a:effectLst/>
              <a:latin typeface="Times New Roman" panose="02020603050405020304" pitchFamily="18" charset="0"/>
              <a:ea typeface="Times New Roman" panose="02020603050405020304" pitchFamily="18" charset="0"/>
            </a:endParaRPr>
          </a:p>
          <a:p>
            <a:pPr marL="1143000" lvl="2" indent="-228600" algn="just">
              <a:lnSpc>
                <a:spcPct val="130000"/>
              </a:lnSpc>
              <a:buSzPts val="1400"/>
              <a:buFont typeface="+mj-lt"/>
              <a:buAutoNum type="arabicPeriod"/>
              <a:tabLst>
                <a:tab pos="786130" algn="l"/>
              </a:tabLst>
            </a:pPr>
            <a:r>
              <a:rPr lang="uk-UA" sz="2000" i="1" dirty="0">
                <a:effectLst/>
                <a:latin typeface="Times New Roman" panose="02020603050405020304" pitchFamily="18" charset="0"/>
                <a:ea typeface="Times New Roman" panose="02020603050405020304" pitchFamily="18" charset="0"/>
              </a:rPr>
              <a:t>Надавати населенню інтегровані послуги в мережі</a:t>
            </a:r>
            <a:r>
              <a:rPr lang="uk-UA" sz="2000" i="1" spc="-30" dirty="0">
                <a:effectLst/>
                <a:latin typeface="Times New Roman" panose="02020603050405020304" pitchFamily="18" charset="0"/>
                <a:ea typeface="Times New Roman" panose="02020603050405020304" pitchFamily="18" charset="0"/>
              </a:rPr>
              <a:t> </a:t>
            </a:r>
            <a:r>
              <a:rPr lang="uk-UA" sz="2000" i="1" dirty="0">
                <a:effectLst/>
                <a:latin typeface="Times New Roman" panose="02020603050405020304" pitchFamily="18" charset="0"/>
                <a:ea typeface="Times New Roman" panose="02020603050405020304" pitchFamily="18" charset="0"/>
              </a:rPr>
              <a:t>Інтернет.</a:t>
            </a:r>
            <a:endParaRPr lang="ru-RU" sz="2000" dirty="0">
              <a:effectLst/>
              <a:latin typeface="Times New Roman" panose="02020603050405020304" pitchFamily="18" charset="0"/>
              <a:ea typeface="Times New Roman" panose="02020603050405020304" pitchFamily="18" charset="0"/>
            </a:endParaRPr>
          </a:p>
          <a:p>
            <a:pPr marL="1143000" lvl="2" indent="-228600" algn="just">
              <a:lnSpc>
                <a:spcPct val="130000"/>
              </a:lnSpc>
              <a:buSzPts val="1400"/>
              <a:buFont typeface="+mj-lt"/>
              <a:buAutoNum type="arabicPeriod"/>
              <a:tabLst>
                <a:tab pos="786130" algn="l"/>
              </a:tabLst>
            </a:pPr>
            <a:r>
              <a:rPr lang="uk-UA" sz="2000" i="1" dirty="0">
                <a:effectLst/>
                <a:latin typeface="Times New Roman" panose="02020603050405020304" pitchFamily="18" charset="0"/>
                <a:ea typeface="Times New Roman" panose="02020603050405020304" pitchFamily="18" charset="0"/>
              </a:rPr>
              <a:t> Перебудувати відносини з населенням. </a:t>
            </a:r>
            <a:r>
              <a:rPr lang="uk-UA" sz="2000" dirty="0">
                <a:effectLst/>
                <a:latin typeface="Times New Roman" panose="02020603050405020304" pitchFamily="18" charset="0"/>
                <a:ea typeface="Times New Roman" panose="02020603050405020304" pitchFamily="18" charset="0"/>
              </a:rPr>
              <a:t>Замість того, щоб надавати однакові послуги всім громадянам, державні установи можуть використовувати нові інформаційні технології для надання персоналізованих послуг фізичним та юридичним особам. Громадяни стають більш відповідальними за свої відносини з державними органами на основі поновлення довіри до державного</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сектора.</a:t>
            </a:r>
            <a:endParaRPr lang="ru-RU" sz="2000" dirty="0">
              <a:effectLst/>
              <a:latin typeface="Times New Roman" panose="02020603050405020304" pitchFamily="18" charset="0"/>
              <a:ea typeface="Times New Roman" panose="02020603050405020304" pitchFamily="18" charset="0"/>
            </a:endParaRPr>
          </a:p>
          <a:p>
            <a:pPr marL="1143000" marR="409575" lvl="2" indent="-228600" algn="just">
              <a:lnSpc>
                <a:spcPct val="130000"/>
              </a:lnSpc>
              <a:spcAft>
                <a:spcPts val="0"/>
              </a:spcAft>
              <a:buSzPts val="1400"/>
              <a:buFont typeface="+mj-lt"/>
              <a:buAutoNum type="arabicPeriod"/>
              <a:tabLst>
                <a:tab pos="839470" algn="l"/>
              </a:tabLst>
            </a:pPr>
            <a:r>
              <a:rPr lang="uk-UA" sz="2000" i="1" dirty="0">
                <a:effectLst/>
                <a:latin typeface="Times New Roman" panose="02020603050405020304" pitchFamily="18" charset="0"/>
                <a:ea typeface="Times New Roman" panose="02020603050405020304" pitchFamily="18" charset="0"/>
              </a:rPr>
              <a:t>Побороти інформаційну нерівність. </a:t>
            </a:r>
            <a:r>
              <a:rPr lang="uk-UA" sz="2000" dirty="0">
                <a:effectLst/>
                <a:latin typeface="Times New Roman" panose="02020603050405020304" pitchFamily="18" charset="0"/>
                <a:ea typeface="Times New Roman" panose="02020603050405020304" pitchFamily="18" charset="0"/>
              </a:rPr>
              <a:t>Держава може зробити нові технології доступнішими для менш забезпечених прошарків суспільства, а також організувати навчання комп'ютерній грамотності, особливо молоді та людей похилого</a:t>
            </a:r>
            <a:r>
              <a:rPr lang="uk-UA" sz="2000" spc="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віку.</a:t>
            </a:r>
            <a:endParaRPr lang="ru-RU" sz="2000" dirty="0">
              <a:effectLst/>
              <a:latin typeface="Times New Roman" panose="02020603050405020304" pitchFamily="18" charset="0"/>
              <a:ea typeface="Times New Roman" panose="02020603050405020304" pitchFamily="18" charset="0"/>
            </a:endParaRPr>
          </a:p>
          <a:p>
            <a:pPr marL="1143000" marR="414020" lvl="2" indent="-228600" algn="just">
              <a:lnSpc>
                <a:spcPct val="130000"/>
              </a:lnSpc>
              <a:spcAft>
                <a:spcPts val="0"/>
              </a:spcAft>
              <a:buSzPts val="1400"/>
              <a:buFont typeface="+mj-lt"/>
              <a:buAutoNum type="arabicPeriod"/>
              <a:tabLst>
                <a:tab pos="819150" algn="l"/>
              </a:tabLst>
            </a:pPr>
            <a:r>
              <a:rPr lang="uk-UA" sz="2000" i="1" dirty="0">
                <a:effectLst/>
                <a:latin typeface="Times New Roman" panose="02020603050405020304" pitchFamily="18" charset="0"/>
                <a:ea typeface="Times New Roman" panose="02020603050405020304" pitchFamily="18" charset="0"/>
              </a:rPr>
              <a:t>Забезпечити громадянам можливість навчатися протягом усього життя. </a:t>
            </a:r>
            <a:r>
              <a:rPr lang="uk-UA" sz="2000" dirty="0">
                <a:effectLst/>
                <a:latin typeface="Times New Roman" panose="02020603050405020304" pitchFamily="18" charset="0"/>
                <a:ea typeface="Times New Roman" panose="02020603050405020304" pitchFamily="18" charset="0"/>
              </a:rPr>
              <a:t>Ідея безперервного навчання, яке не припиняється після закінчення школи чи вузу, може втілитися в життя через поширення електронного (дистанційного) навчання спеціалістів у галузі обробки і аналізу інформації (</a:t>
            </a:r>
            <a:r>
              <a:rPr lang="uk-UA" sz="2000" i="1" dirty="0" err="1">
                <a:effectLst/>
                <a:latin typeface="Times New Roman" panose="02020603050405020304" pitchFamily="18" charset="0"/>
                <a:ea typeface="Times New Roman" panose="02020603050405020304" pitchFamily="18" charset="0"/>
              </a:rPr>
              <a:t>knowledge</a:t>
            </a:r>
            <a:r>
              <a:rPr lang="uk-UA" sz="2000" i="1" spc="-5"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workers</a:t>
            </a:r>
            <a:r>
              <a:rPr lang="uk-UA" sz="2000" dirty="0">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7331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C9163-62FA-4359-A12B-A30132A7AB7D}"/>
              </a:ext>
            </a:extLst>
          </p:cNvPr>
          <p:cNvSpPr txBox="1"/>
          <p:nvPr/>
        </p:nvSpPr>
        <p:spPr>
          <a:xfrm>
            <a:off x="210912" y="0"/>
            <a:ext cx="11833306" cy="6454139"/>
          </a:xfrm>
          <a:prstGeom prst="rect">
            <a:avLst/>
          </a:prstGeom>
          <a:noFill/>
        </p:spPr>
        <p:txBody>
          <a:bodyPr wrap="square">
            <a:spAutoFit/>
          </a:bodyPr>
          <a:lstStyle/>
          <a:p>
            <a:pPr marR="411480" lvl="2" algn="just">
              <a:lnSpc>
                <a:spcPct val="130000"/>
              </a:lnSpc>
              <a:spcAft>
                <a:spcPts val="0"/>
              </a:spcAft>
              <a:buSzPts val="1400"/>
              <a:tabLst>
                <a:tab pos="849630" algn="l"/>
              </a:tabLst>
            </a:pPr>
            <a:r>
              <a:rPr lang="uk-UA" sz="2000" i="1" dirty="0">
                <a:effectLst/>
                <a:latin typeface="Times New Roman" panose="02020603050405020304" pitchFamily="18" charset="0"/>
                <a:ea typeface="Times New Roman" panose="02020603050405020304" pitchFamily="18" charset="0"/>
              </a:rPr>
              <a:t>5. Сприяти розвитку економіки. </a:t>
            </a:r>
            <a:r>
              <a:rPr lang="uk-UA" sz="2000" dirty="0">
                <a:effectLst/>
                <a:latin typeface="Times New Roman" panose="02020603050405020304" pitchFamily="18" charset="0"/>
                <a:ea typeface="Times New Roman" panose="02020603050405020304" pitchFamily="18" charset="0"/>
              </a:rPr>
              <a:t>Приватні компанії, що провадять електронну комерцію, орієнтуються не лише на місцевих споживачів, а виходять на нові ринки, що сприяє підвищенню рівня професійної підготовки і зайнятості населення на</a:t>
            </a:r>
            <a:r>
              <a:rPr lang="uk-UA" sz="2000" spc="-15"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місцях.</a:t>
            </a:r>
          </a:p>
          <a:p>
            <a:pPr marR="411480" lvl="2" algn="just">
              <a:lnSpc>
                <a:spcPct val="130000"/>
              </a:lnSpc>
              <a:spcAft>
                <a:spcPts val="0"/>
              </a:spcAft>
              <a:buSzPts val="1400"/>
              <a:tabLst>
                <a:tab pos="849630" algn="l"/>
              </a:tabLst>
            </a:pPr>
            <a:r>
              <a:rPr lang="ru-RU" sz="2000" dirty="0">
                <a:latin typeface="Times New Roman" panose="02020603050405020304" pitchFamily="18" charset="0"/>
                <a:ea typeface="Times New Roman" panose="02020603050405020304" pitchFamily="18" charset="0"/>
              </a:rPr>
              <a:t>6. </a:t>
            </a:r>
            <a:r>
              <a:rPr lang="uk-UA" sz="2000" i="1" dirty="0">
                <a:effectLst/>
                <a:latin typeface="Times New Roman" panose="02020603050405020304" pitchFamily="18" charset="0"/>
                <a:ea typeface="Times New Roman" panose="02020603050405020304" pitchFamily="18" charset="0"/>
              </a:rPr>
              <a:t>Розробляти ефективні нормативно-правові акти та здійснювати раціональну політику. </a:t>
            </a:r>
            <a:r>
              <a:rPr lang="uk-UA" sz="2000" dirty="0">
                <a:effectLst/>
                <a:latin typeface="Times New Roman" panose="02020603050405020304" pitchFamily="18" charset="0"/>
                <a:ea typeface="Times New Roman" panose="02020603050405020304" pitchFamily="18" charset="0"/>
              </a:rPr>
              <a:t>Інформаційне суспільство ставить перед органами законодавчої влади безліч нових проблем, серед них — ідентифікація громадян і посвідчення особи, конфіденційність, захист даних, питання юрисдикції в кіберпросторі, оподаткування електронної комерції, </a:t>
            </a:r>
            <a:r>
              <a:rPr lang="uk-UA" sz="2000" dirty="0" err="1">
                <a:effectLst/>
                <a:latin typeface="Times New Roman" panose="02020603050405020304" pitchFamily="18" charset="0"/>
                <a:ea typeface="Times New Roman" panose="02020603050405020304" pitchFamily="18" charset="0"/>
              </a:rPr>
              <a:t>кібер</a:t>
            </a:r>
            <a:r>
              <a:rPr lang="uk-UA" sz="2000" dirty="0">
                <a:effectLst/>
                <a:latin typeface="Times New Roman" panose="02020603050405020304" pitchFamily="18" charset="0"/>
                <a:ea typeface="Times New Roman" panose="02020603050405020304" pitchFamily="18" charset="0"/>
              </a:rPr>
              <a:t>- злочинність і </a:t>
            </a:r>
            <a:r>
              <a:rPr lang="uk-UA" sz="2000" dirty="0" err="1">
                <a:effectLst/>
                <a:latin typeface="Times New Roman" panose="02020603050405020304" pitchFamily="18" charset="0"/>
                <a:ea typeface="Times New Roman" panose="02020603050405020304" pitchFamily="18" charset="0"/>
              </a:rPr>
              <a:t>кібер</a:t>
            </a:r>
            <a:r>
              <a:rPr lang="uk-UA" sz="2000" dirty="0">
                <a:effectLst/>
                <a:latin typeface="Times New Roman" panose="02020603050405020304" pitchFamily="18" charset="0"/>
                <a:ea typeface="Times New Roman" panose="02020603050405020304" pitchFamily="18" charset="0"/>
              </a:rPr>
              <a:t>-тероризм. Держава повинна створити гнучке законодавство, стимулюючи довіру до всіх видів електронних операцій і зберігаючи рівновагу між необхідністю економічного розвитку та потребами забезпечення конфіденційності</a:t>
            </a:r>
            <a:r>
              <a:rPr lang="uk-UA" sz="2000" spc="-20"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інформації.</a:t>
            </a:r>
            <a:endParaRPr lang="ru-RU" sz="2000" dirty="0">
              <a:effectLst/>
              <a:latin typeface="Times New Roman" panose="02020603050405020304" pitchFamily="18" charset="0"/>
              <a:ea typeface="Times New Roman" panose="02020603050405020304" pitchFamily="18" charset="0"/>
            </a:endParaRPr>
          </a:p>
          <a:p>
            <a:pPr marR="408940" lvl="2" algn="just">
              <a:lnSpc>
                <a:spcPct val="130000"/>
              </a:lnSpc>
              <a:buSzPts val="1400"/>
              <a:tabLst>
                <a:tab pos="793750" algn="l"/>
              </a:tabLst>
            </a:pPr>
            <a:r>
              <a:rPr lang="uk-UA" sz="2000" i="1" dirty="0">
                <a:effectLst/>
                <a:latin typeface="Times New Roman" panose="02020603050405020304" pitchFamily="18" charset="0"/>
                <a:ea typeface="Times New Roman" panose="02020603050405020304" pitchFamily="18" charset="0"/>
              </a:rPr>
              <a:t>7. Створити форми управління з активним залученням громадськості. </a:t>
            </a:r>
            <a:r>
              <a:rPr lang="uk-UA" sz="2000" dirty="0">
                <a:effectLst/>
                <a:latin typeface="Times New Roman" panose="02020603050405020304" pitchFamily="18" charset="0"/>
                <a:ea typeface="Times New Roman" panose="02020603050405020304" pitchFamily="18" charset="0"/>
              </a:rPr>
              <a:t>Широка інформатизація відносин органів державної влади з суспільством врешті-решт може забезпечити реалізацію «прямої демократії», без проміжних ланок, у яких втрачається і спотворюється інформація. На місцевому рівні муніципальні органи вже нині підтримують проведення дебатів, діяльність дискусійних форумів в Інтернеті, що допомагає їм у прийнятті рішень.</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2521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png">
            <a:extLst>
              <a:ext uri="{FF2B5EF4-FFF2-40B4-BE49-F238E27FC236}">
                <a16:creationId xmlns:a16="http://schemas.microsoft.com/office/drawing/2014/main" id="{92091E2E-6A86-4E84-847F-9F51153DA20E}"/>
              </a:ext>
            </a:extLst>
          </p:cNvPr>
          <p:cNvPicPr/>
          <p:nvPr/>
        </p:nvPicPr>
        <p:blipFill>
          <a:blip r:embed="rId2" cstate="print"/>
          <a:stretch>
            <a:fillRect/>
          </a:stretch>
        </p:blipFill>
        <p:spPr>
          <a:xfrm>
            <a:off x="2352675" y="514350"/>
            <a:ext cx="7839075" cy="4991099"/>
          </a:xfrm>
          <a:prstGeom prst="rect">
            <a:avLst/>
          </a:prstGeom>
        </p:spPr>
      </p:pic>
    </p:spTree>
    <p:extLst>
      <p:ext uri="{BB962C8B-B14F-4D97-AF65-F5344CB8AC3E}">
        <p14:creationId xmlns:p14="http://schemas.microsoft.com/office/powerpoint/2010/main" val="2282181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853CA-2CCE-4501-BFAC-0E8127ED928E}"/>
              </a:ext>
            </a:extLst>
          </p:cNvPr>
          <p:cNvSpPr txBox="1"/>
          <p:nvPr/>
        </p:nvSpPr>
        <p:spPr>
          <a:xfrm>
            <a:off x="379048" y="148904"/>
            <a:ext cx="11655933" cy="6885026"/>
          </a:xfrm>
          <a:prstGeom prst="rect">
            <a:avLst/>
          </a:prstGeom>
          <a:noFill/>
        </p:spPr>
        <p:txBody>
          <a:bodyPr wrap="square">
            <a:spAutoFit/>
          </a:bodyPr>
          <a:lstStyle/>
          <a:p>
            <a:pPr marL="590550" algn="ctr">
              <a:lnSpc>
                <a:spcPct val="150000"/>
              </a:lnSpc>
              <a:spcBef>
                <a:spcPts val="5"/>
              </a:spcBef>
              <a:spcAft>
                <a:spcPts val="0"/>
              </a:spcAft>
            </a:pPr>
            <a:r>
              <a:rPr lang="uk-UA" sz="2000" b="1" kern="0" dirty="0">
                <a:effectLst/>
                <a:latin typeface="Times New Roman" panose="02020603050405020304" pitchFamily="18" charset="0"/>
                <a:ea typeface="Times New Roman" panose="02020603050405020304" pitchFamily="18" charset="0"/>
              </a:rPr>
              <a:t>Основні модулі електронного уряду </a:t>
            </a:r>
            <a:endParaRPr lang="uk-UA" sz="2000" b="1" kern="0" dirty="0">
              <a:latin typeface="Times New Roman" panose="02020603050405020304" pitchFamily="18" charset="0"/>
              <a:ea typeface="Times New Roman" panose="02020603050405020304" pitchFamily="18" charset="0"/>
            </a:endParaRPr>
          </a:p>
          <a:p>
            <a:pPr marL="590550" algn="just">
              <a:lnSpc>
                <a:spcPct val="150000"/>
              </a:lnSpc>
              <a:spcBef>
                <a:spcPts val="5"/>
              </a:spcBef>
              <a:spcAft>
                <a:spcPts val="0"/>
              </a:spcAft>
            </a:pPr>
            <a:r>
              <a:rPr lang="uk-UA" sz="2000" dirty="0">
                <a:effectLst/>
                <a:latin typeface="Times New Roman" panose="02020603050405020304" pitchFamily="18" charset="0"/>
                <a:ea typeface="Times New Roman" panose="02020603050405020304" pitchFamily="18" charset="0"/>
              </a:rPr>
              <a:t>У сучасному сприйнятті електронний уряд складається з трьох основних модулів: </a:t>
            </a:r>
          </a:p>
          <a:p>
            <a:pPr marL="590550" algn="ctr">
              <a:lnSpc>
                <a:spcPct val="150000"/>
              </a:lnSpc>
              <a:spcBef>
                <a:spcPts val="5"/>
              </a:spcBef>
              <a:spcAft>
                <a:spcPts val="0"/>
              </a:spcAft>
            </a:pPr>
            <a:r>
              <a:rPr lang="uk-UA" sz="2000" b="1" dirty="0">
                <a:effectLst/>
                <a:latin typeface="Times New Roman" panose="02020603050405020304" pitchFamily="18" charset="0"/>
                <a:ea typeface="Times New Roman" panose="02020603050405020304" pitchFamily="18" charset="0"/>
              </a:rPr>
              <a:t>G2G </a:t>
            </a:r>
            <a:r>
              <a:rPr lang="uk-UA" sz="2000"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government</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to</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government</a:t>
            </a:r>
            <a:r>
              <a:rPr lang="uk-UA" sz="2000" i="1"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(уряд – урядові), </a:t>
            </a:r>
          </a:p>
          <a:p>
            <a:pPr marL="590550" algn="ctr">
              <a:lnSpc>
                <a:spcPct val="150000"/>
              </a:lnSpc>
              <a:spcBef>
                <a:spcPts val="5"/>
              </a:spcBef>
              <a:spcAft>
                <a:spcPts val="0"/>
              </a:spcAft>
            </a:pPr>
            <a:r>
              <a:rPr lang="uk-UA" sz="2000" b="1" dirty="0">
                <a:effectLst/>
                <a:latin typeface="Times New Roman" panose="02020603050405020304" pitchFamily="18" charset="0"/>
                <a:ea typeface="Times New Roman" panose="02020603050405020304" pitchFamily="18" charset="0"/>
              </a:rPr>
              <a:t>G2B –</a:t>
            </a:r>
            <a:r>
              <a:rPr lang="uk-UA" sz="2000"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government</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to</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business</a:t>
            </a:r>
            <a:r>
              <a:rPr lang="uk-UA" sz="2000" i="1"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(уряд – бізнесу), </a:t>
            </a:r>
          </a:p>
          <a:p>
            <a:pPr marL="590550" algn="ctr">
              <a:lnSpc>
                <a:spcPct val="150000"/>
              </a:lnSpc>
              <a:spcBef>
                <a:spcPts val="5"/>
              </a:spcBef>
              <a:spcAft>
                <a:spcPts val="0"/>
              </a:spcAft>
            </a:pPr>
            <a:r>
              <a:rPr lang="uk-UA" sz="2000" b="1" dirty="0">
                <a:effectLst/>
                <a:latin typeface="Times New Roman" panose="02020603050405020304" pitchFamily="18" charset="0"/>
                <a:ea typeface="Times New Roman" panose="02020603050405020304" pitchFamily="18" charset="0"/>
              </a:rPr>
              <a:t>G2C</a:t>
            </a:r>
            <a:r>
              <a:rPr lang="uk-UA" sz="2000" dirty="0">
                <a:effectLst/>
                <a:latin typeface="Times New Roman" panose="02020603050405020304" pitchFamily="18" charset="0"/>
                <a:ea typeface="Times New Roman" panose="02020603050405020304" pitchFamily="18" charset="0"/>
              </a:rPr>
              <a:t> – </a:t>
            </a:r>
            <a:r>
              <a:rPr lang="uk-UA" sz="2000" i="1" dirty="0" err="1">
                <a:effectLst/>
                <a:latin typeface="Times New Roman" panose="02020603050405020304" pitchFamily="18" charset="0"/>
                <a:ea typeface="Times New Roman" panose="02020603050405020304" pitchFamily="18" charset="0"/>
              </a:rPr>
              <a:t>government</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to</a:t>
            </a:r>
            <a:r>
              <a:rPr lang="uk-UA" sz="2000" i="1" dirty="0">
                <a:effectLst/>
                <a:latin typeface="Times New Roman" panose="02020603050405020304" pitchFamily="18" charset="0"/>
                <a:ea typeface="Times New Roman" panose="02020603050405020304" pitchFamily="18" charset="0"/>
              </a:rPr>
              <a:t> </a:t>
            </a:r>
            <a:r>
              <a:rPr lang="uk-UA" sz="2000" i="1" dirty="0" err="1">
                <a:effectLst/>
                <a:latin typeface="Times New Roman" panose="02020603050405020304" pitchFamily="18" charset="0"/>
                <a:ea typeface="Times New Roman" panose="02020603050405020304" pitchFamily="18" charset="0"/>
              </a:rPr>
              <a:t>citizens</a:t>
            </a:r>
            <a:r>
              <a:rPr lang="uk-UA" sz="2000" i="1"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(уряд – громадянам), і включає численні прикладні елементи. </a:t>
            </a:r>
            <a:endParaRPr lang="uk-UA" sz="2000" dirty="0">
              <a:latin typeface="Times New Roman" panose="02020603050405020304" pitchFamily="18" charset="0"/>
              <a:ea typeface="Times New Roman" panose="02020603050405020304" pitchFamily="18" charset="0"/>
            </a:endParaRPr>
          </a:p>
          <a:p>
            <a:pPr marL="590550" algn="just">
              <a:lnSpc>
                <a:spcPct val="150000"/>
              </a:lnSpc>
              <a:spcBef>
                <a:spcPts val="5"/>
              </a:spcBef>
              <a:spcAft>
                <a:spcPts val="0"/>
              </a:spcAft>
            </a:pPr>
            <a:r>
              <a:rPr lang="uk-UA" sz="2000" dirty="0">
                <a:effectLst/>
                <a:latin typeface="Times New Roman" panose="02020603050405020304" pitchFamily="18" charset="0"/>
                <a:ea typeface="Times New Roman" panose="02020603050405020304" pitchFamily="18" charset="0"/>
              </a:rPr>
              <a:t>Серед них – </a:t>
            </a:r>
          </a:p>
          <a:p>
            <a:pPr marL="876300" indent="-285750" algn="just">
              <a:lnSpc>
                <a:spcPct val="150000"/>
              </a:lnSpc>
              <a:spcBef>
                <a:spcPts val="600"/>
              </a:spcBef>
              <a:spcAft>
                <a:spcPts val="0"/>
              </a:spcAft>
              <a:buFont typeface="Wingdings" panose="05000000000000000000" pitchFamily="2" charset="2"/>
              <a:buChar char="Ø"/>
            </a:pPr>
            <a:r>
              <a:rPr lang="uk-UA" sz="2000" dirty="0">
                <a:effectLst/>
                <a:latin typeface="Times New Roman" panose="02020603050405020304" pitchFamily="18" charset="0"/>
                <a:ea typeface="Times New Roman" panose="02020603050405020304" pitchFamily="18" charset="0"/>
              </a:rPr>
              <a:t>вільний доступ громадян до державної інформації; </a:t>
            </a:r>
          </a:p>
          <a:p>
            <a:pPr marL="876300" indent="-285750" algn="just">
              <a:lnSpc>
                <a:spcPct val="150000"/>
              </a:lnSpc>
              <a:spcBef>
                <a:spcPts val="600"/>
              </a:spcBef>
              <a:spcAft>
                <a:spcPts val="0"/>
              </a:spcAft>
              <a:buFont typeface="Wingdings" panose="05000000000000000000" pitchFamily="2" charset="2"/>
              <a:buChar char="Ø"/>
            </a:pPr>
            <a:r>
              <a:rPr lang="uk-UA" sz="2000" dirty="0">
                <a:effectLst/>
                <a:latin typeface="Times New Roman" panose="02020603050405020304" pitchFamily="18" charset="0"/>
                <a:ea typeface="Times New Roman" panose="02020603050405020304" pitchFamily="18" charset="0"/>
              </a:rPr>
              <a:t>переведення державних органів  на </a:t>
            </a:r>
            <a:r>
              <a:rPr lang="uk-UA" sz="2000" dirty="0" err="1">
                <a:effectLst/>
                <a:latin typeface="Times New Roman" panose="02020603050405020304" pitchFamily="18" charset="0"/>
                <a:ea typeface="Times New Roman" panose="02020603050405020304" pitchFamily="18" charset="0"/>
              </a:rPr>
              <a:t>безпаперове</a:t>
            </a:r>
            <a:r>
              <a:rPr lang="uk-UA" sz="2000" dirty="0">
                <a:effectLst/>
                <a:latin typeface="Times New Roman" panose="02020603050405020304" pitchFamily="18" charset="0"/>
                <a:ea typeface="Times New Roman" panose="02020603050405020304" pitchFamily="18" charset="0"/>
              </a:rPr>
              <a:t> діловодство; </a:t>
            </a:r>
          </a:p>
          <a:p>
            <a:pPr marL="876300" indent="-285750" algn="just">
              <a:lnSpc>
                <a:spcPct val="150000"/>
              </a:lnSpc>
              <a:spcBef>
                <a:spcPts val="600"/>
              </a:spcBef>
              <a:spcAft>
                <a:spcPts val="0"/>
              </a:spcAft>
              <a:buFont typeface="Wingdings" panose="05000000000000000000" pitchFamily="2" charset="2"/>
              <a:buChar char="Ø"/>
            </a:pPr>
            <a:r>
              <a:rPr lang="uk-UA" sz="2000" dirty="0">
                <a:effectLst/>
                <a:latin typeface="Times New Roman" panose="02020603050405020304" pitchFamily="18" charset="0"/>
                <a:ea typeface="Times New Roman" panose="02020603050405020304" pitchFamily="18" charset="0"/>
              </a:rPr>
              <a:t>планування для всіх державних органів показників ефективності роботи на рік і регулярний їх контроль, який здійснюється і парламентом, і громадянами; </a:t>
            </a:r>
          </a:p>
          <a:p>
            <a:pPr marL="876300" indent="-285750" algn="just">
              <a:lnSpc>
                <a:spcPct val="150000"/>
              </a:lnSpc>
              <a:spcBef>
                <a:spcPts val="600"/>
              </a:spcBef>
              <a:spcAft>
                <a:spcPts val="0"/>
              </a:spcAft>
              <a:buFont typeface="Wingdings" panose="05000000000000000000" pitchFamily="2" charset="2"/>
              <a:buChar char="Ø"/>
            </a:pPr>
            <a:r>
              <a:rPr lang="uk-UA" sz="2000" dirty="0">
                <a:effectLst/>
                <a:latin typeface="Times New Roman" panose="02020603050405020304" pitchFamily="18" charset="0"/>
                <a:ea typeface="Times New Roman" panose="02020603050405020304" pitchFamily="18" charset="0"/>
              </a:rPr>
              <a:t>запровадження в державних органах пластикових карток для ідентифікації державних службовців, виплати їм зарплати та інших виплат; </a:t>
            </a:r>
          </a:p>
          <a:p>
            <a:pPr marL="876300" indent="-285750" algn="just">
              <a:lnSpc>
                <a:spcPct val="150000"/>
              </a:lnSpc>
              <a:spcBef>
                <a:spcPts val="600"/>
              </a:spcBef>
              <a:spcAft>
                <a:spcPts val="0"/>
              </a:spcAft>
              <a:buFont typeface="Wingdings" panose="05000000000000000000" pitchFamily="2" charset="2"/>
              <a:buChar char="Ø"/>
            </a:pPr>
            <a:r>
              <a:rPr lang="uk-UA" sz="2000" dirty="0">
                <a:effectLst/>
                <a:latin typeface="Times New Roman" panose="02020603050405020304" pitchFamily="18" charset="0"/>
                <a:ea typeface="Times New Roman" panose="02020603050405020304" pitchFamily="18" charset="0"/>
              </a:rPr>
              <a:t>перенесення в інформаційні мережі більшості стандартних трансакцій між державою та громадянами чи бізнесом тощо.</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4332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9BD32-E9D6-41D7-84EE-B73A2B8D1611}"/>
              </a:ext>
            </a:extLst>
          </p:cNvPr>
          <p:cNvSpPr txBox="1"/>
          <p:nvPr/>
        </p:nvSpPr>
        <p:spPr>
          <a:xfrm>
            <a:off x="764958" y="0"/>
            <a:ext cx="11214605" cy="6500113"/>
          </a:xfrm>
          <a:prstGeom prst="rect">
            <a:avLst/>
          </a:prstGeom>
          <a:noFill/>
        </p:spPr>
        <p:txBody>
          <a:bodyPr wrap="square">
            <a:spAutoFit/>
          </a:bodyPr>
          <a:lstStyle/>
          <a:p>
            <a:pPr algn="ctr">
              <a:lnSpc>
                <a:spcPct val="150000"/>
              </a:lnSpc>
            </a:pPr>
            <a:r>
              <a:rPr lang="ru-RU" sz="2000" b="1" i="0" u="none" strike="noStrike" baseline="0" dirty="0" err="1">
                <a:latin typeface="TimesNewRomanPS-BoldMT"/>
              </a:rPr>
              <a:t>ПЕРЕВАГИ</a:t>
            </a:r>
            <a:r>
              <a:rPr lang="ru-RU" sz="2000" b="1" i="0" u="none" strike="noStrike" baseline="0" dirty="0">
                <a:latin typeface="TimesNewRomanPS-BoldMT"/>
              </a:rPr>
              <a:t> </a:t>
            </a:r>
            <a:r>
              <a:rPr lang="ru-RU" sz="2000" b="1" i="0" u="none" strike="noStrike" baseline="0" dirty="0" err="1">
                <a:latin typeface="TimesNewRomanPS-BoldMT"/>
              </a:rPr>
              <a:t>ЕЛЕКТРОННОГО</a:t>
            </a:r>
            <a:r>
              <a:rPr lang="ru-RU" sz="2000" b="1" i="0" u="none" strike="noStrike" baseline="0" dirty="0">
                <a:latin typeface="TimesNewRomanPS-BoldMT"/>
              </a:rPr>
              <a:t> УРЯДУ. </a:t>
            </a:r>
            <a:endParaRPr lang="en-US" sz="2000" b="1" i="0" u="none" strike="noStrike" baseline="0" dirty="0">
              <a:latin typeface="TimesNewRomanPS-BoldMT"/>
            </a:endParaRPr>
          </a:p>
          <a:p>
            <a:pPr algn="l">
              <a:lnSpc>
                <a:spcPct val="150000"/>
              </a:lnSpc>
            </a:pPr>
            <a:endParaRPr lang="en-US" sz="2000" b="1" i="0" u="none" strike="noStrike" baseline="0" dirty="0">
              <a:latin typeface="TimesNewRomanPS-BoldMT"/>
            </a:endParaRPr>
          </a:p>
          <a:p>
            <a:pPr algn="just">
              <a:lnSpc>
                <a:spcPct val="150000"/>
              </a:lnSpc>
            </a:pPr>
            <a:r>
              <a:rPr lang="ru-RU" sz="2000" b="0" i="0" u="none" strike="noStrike" baseline="0" dirty="0" err="1">
                <a:latin typeface="TimesNewRomanPSMT"/>
              </a:rPr>
              <a:t>Вивчення</a:t>
            </a:r>
            <a:r>
              <a:rPr lang="ru-RU" sz="2000" b="0" i="0" u="none" strike="noStrike" baseline="0" dirty="0">
                <a:latin typeface="TimesNewRomanPSMT"/>
              </a:rPr>
              <a:t> </a:t>
            </a:r>
            <a:r>
              <a:rPr lang="ru-RU" sz="2000" b="0" i="0" u="none" strike="noStrike" baseline="0" dirty="0" err="1">
                <a:latin typeface="TimesNewRomanPSMT"/>
              </a:rPr>
              <a:t>досвіду</a:t>
            </a:r>
            <a:r>
              <a:rPr lang="ru-RU" sz="2000" b="0" i="0" u="none" strike="noStrike" baseline="0" dirty="0">
                <a:latin typeface="TimesNewRomanPSMT"/>
              </a:rPr>
              <a:t> </a:t>
            </a:r>
            <a:r>
              <a:rPr lang="ru-RU" sz="2000" b="0" i="0" u="none" strike="noStrike" baseline="0" dirty="0" err="1">
                <a:latin typeface="TimesNewRomanPSMT"/>
              </a:rPr>
              <a:t>передових</a:t>
            </a:r>
            <a:r>
              <a:rPr lang="ru-RU" sz="2000" b="0" i="0" u="none" strike="noStrike" baseline="0" dirty="0">
                <a:latin typeface="TimesNewRomanPSMT"/>
              </a:rPr>
              <a:t> у</a:t>
            </a:r>
            <a:r>
              <a:rPr lang="en-US" sz="2000" b="0" i="0" u="none" strike="noStrike" baseline="0" dirty="0">
                <a:latin typeface="TimesNewRomanPSMT"/>
              </a:rPr>
              <a:t> </a:t>
            </a:r>
            <a:r>
              <a:rPr lang="ru-RU" sz="2000" b="0" i="0" u="none" strike="noStrike" baseline="0" dirty="0" err="1">
                <a:latin typeface="TimesNewRomanPSMT"/>
              </a:rPr>
              <a:t>впровадженні</a:t>
            </a:r>
            <a:r>
              <a:rPr lang="ru-RU" sz="2000" b="0" i="0" u="none" strike="noStrike" baseline="0" dirty="0">
                <a:latin typeface="TimesNewRomanPSMT"/>
              </a:rPr>
              <a:t> Е -</a:t>
            </a:r>
            <a:r>
              <a:rPr lang="ru-RU" sz="2000" b="0" i="0" u="none" strike="noStrike" baseline="0" dirty="0" err="1">
                <a:latin typeface="TimesNewRomanPSMT"/>
              </a:rPr>
              <a:t>урядів</a:t>
            </a:r>
            <a:r>
              <a:rPr lang="ru-RU" sz="2000" b="0" i="0" u="none" strike="noStrike" baseline="0" dirty="0">
                <a:latin typeface="TimesNewRomanPSMT"/>
              </a:rPr>
              <a:t> </a:t>
            </a:r>
            <a:r>
              <a:rPr lang="ru-RU" sz="2000" b="0" i="0" u="none" strike="noStrike" baseline="0" dirty="0" err="1">
                <a:latin typeface="TimesNewRomanPSMT"/>
              </a:rPr>
              <a:t>країн</a:t>
            </a:r>
            <a:r>
              <a:rPr lang="ru-RU" sz="2000" b="0" i="0" u="none" strike="noStrike" baseline="0" dirty="0">
                <a:latin typeface="TimesNewRomanPSMT"/>
              </a:rPr>
              <a:t> </a:t>
            </a:r>
            <a:r>
              <a:rPr lang="ru-RU" sz="2000" b="0" i="0" u="none" strike="noStrike" baseline="0" dirty="0" err="1">
                <a:latin typeface="TimesNewRomanPSMT"/>
              </a:rPr>
              <a:t>дозволяє</a:t>
            </a:r>
            <a:r>
              <a:rPr lang="ru-RU" sz="2000" b="0" i="0" u="none" strike="noStrike" baseline="0" dirty="0">
                <a:latin typeface="TimesNewRomanPSMT"/>
              </a:rPr>
              <a:t> </a:t>
            </a:r>
            <a:r>
              <a:rPr lang="ru-RU" sz="2000" b="0" i="0" u="none" strike="noStrike" baseline="0" dirty="0" err="1">
                <a:latin typeface="TimesNewRomanPSMT"/>
              </a:rPr>
              <a:t>зафіксувати</a:t>
            </a:r>
            <a:r>
              <a:rPr lang="ru-RU" sz="2000" b="0" i="0" u="none" strike="noStrike" baseline="0" dirty="0">
                <a:latin typeface="TimesNewRomanPSMT"/>
              </a:rPr>
              <a:t> </a:t>
            </a:r>
            <a:r>
              <a:rPr lang="ru-RU" sz="2000" b="0" i="0" u="none" strike="noStrike" baseline="0" dirty="0" err="1">
                <a:latin typeface="TimesNewRomanPSMT"/>
              </a:rPr>
              <a:t>наступні</a:t>
            </a:r>
            <a:r>
              <a:rPr lang="ru-RU" sz="2000" b="0" i="0" u="none" strike="noStrike" baseline="0" dirty="0">
                <a:latin typeface="TimesNewRomanPSMT"/>
              </a:rPr>
              <a:t> </a:t>
            </a:r>
            <a:r>
              <a:rPr lang="ru-RU" sz="2000" b="0" i="0" u="none" strike="noStrike" baseline="0" dirty="0" err="1">
                <a:latin typeface="TimesNewRomanPSMT"/>
              </a:rPr>
              <a:t>головні</a:t>
            </a:r>
            <a:r>
              <a:rPr lang="ru-RU" sz="2000" b="0" i="0" u="none" strike="noStrike" baseline="0" dirty="0">
                <a:latin typeface="TimesNewRomanPSMT"/>
              </a:rPr>
              <a:t> </a:t>
            </a:r>
            <a:r>
              <a:rPr lang="ru-RU" sz="2000" b="0" i="0" u="none" strike="noStrike" baseline="0" dirty="0" err="1">
                <a:latin typeface="TimesNewRomanPSMT"/>
              </a:rPr>
              <a:t>переваги</a:t>
            </a:r>
            <a:r>
              <a:rPr lang="ru-RU" sz="2000" b="0" i="0" u="none" strike="noStrike" baseline="0" dirty="0">
                <a:latin typeface="TimesNewRomanPSMT"/>
              </a:rPr>
              <a:t>, </a:t>
            </a:r>
            <a:r>
              <a:rPr lang="ru-RU" sz="2000" b="0" i="0" u="none" strike="noStrike" baseline="0" dirty="0" err="1">
                <a:latin typeface="TimesNewRomanPSMT"/>
              </a:rPr>
              <a:t>які</a:t>
            </a:r>
            <a:r>
              <a:rPr lang="ru-RU" sz="2000" b="0" i="0" u="none" strike="noStrike" baseline="0" dirty="0">
                <a:latin typeface="TimesNewRomanPSMT"/>
              </a:rPr>
              <a:t> </a:t>
            </a:r>
            <a:r>
              <a:rPr lang="ru-RU" sz="2000" b="0" i="0" u="none" strike="noStrike" baseline="0" dirty="0" err="1">
                <a:latin typeface="TimesNewRomanPSMT"/>
              </a:rPr>
              <a:t>отримує</a:t>
            </a:r>
            <a:r>
              <a:rPr lang="en-US" sz="2000" dirty="0">
                <a:latin typeface="TimesNewRomanPSMT"/>
              </a:rPr>
              <a:t> </a:t>
            </a:r>
            <a:r>
              <a:rPr lang="ru-RU" sz="2000" b="0" i="0" u="none" strike="noStrike" baseline="0" dirty="0" err="1">
                <a:latin typeface="TimesNewRomanPSMT"/>
              </a:rPr>
              <a:t>суспільство</a:t>
            </a:r>
            <a:r>
              <a:rPr lang="ru-RU" sz="2000" b="0" i="0" u="none" strike="noStrike" baseline="0" dirty="0">
                <a:latin typeface="TimesNewRomanPSMT"/>
              </a:rPr>
              <a:t>:</a:t>
            </a:r>
            <a:endParaRPr lang="en-US" sz="2000" b="0" i="0" u="none" strike="noStrike" baseline="0" dirty="0">
              <a:latin typeface="TimesNewRomanPSMT"/>
            </a:endParaRPr>
          </a:p>
          <a:p>
            <a:pPr algn="just">
              <a:lnSpc>
                <a:spcPct val="150000"/>
              </a:lnSpc>
            </a:pPr>
            <a:endParaRPr lang="ru-RU" sz="2000" b="0" i="0" u="none" strike="noStrike" baseline="0" dirty="0">
              <a:latin typeface="TimesNewRomanPSMT"/>
            </a:endParaRPr>
          </a:p>
          <a:p>
            <a:pPr algn="just">
              <a:lnSpc>
                <a:spcPct val="150000"/>
              </a:lnSpc>
            </a:pPr>
            <a:r>
              <a:rPr lang="ru-RU" sz="2000" b="0" i="0" u="none" strike="noStrike" baseline="0" dirty="0">
                <a:latin typeface="TimesNewRomanPSMT"/>
              </a:rPr>
              <a:t>- </a:t>
            </a:r>
            <a:r>
              <a:rPr lang="ru-RU" sz="2000" b="0" i="0" u="none" strike="noStrike" baseline="0" dirty="0" err="1">
                <a:latin typeface="TimesNewRomanPSMT"/>
              </a:rPr>
              <a:t>по-перше</a:t>
            </a:r>
            <a:r>
              <a:rPr lang="ru-RU" sz="2000" b="0" i="0" u="none" strike="noStrike" baseline="0" dirty="0">
                <a:latin typeface="TimesNewRomanPSMT"/>
              </a:rPr>
              <a:t>, </a:t>
            </a:r>
            <a:r>
              <a:rPr lang="ru-RU" sz="2000" b="0" i="0" u="none" strike="noStrike" baseline="0" dirty="0" err="1">
                <a:latin typeface="TimesNewRomanPSMT"/>
              </a:rPr>
              <a:t>нові</a:t>
            </a:r>
            <a:r>
              <a:rPr lang="ru-RU" sz="2000" b="0" i="0" u="none" strike="noStrike" baseline="0" dirty="0">
                <a:latin typeface="TimesNewRomanPSMT"/>
              </a:rPr>
              <a:t> </a:t>
            </a:r>
            <a:r>
              <a:rPr lang="ru-RU" sz="2000" b="0" i="0" u="none" strike="noStrike" baseline="0" dirty="0" err="1">
                <a:latin typeface="TimesNewRomanPSMT"/>
              </a:rPr>
              <a:t>технологічні</a:t>
            </a:r>
            <a:r>
              <a:rPr lang="ru-RU" sz="2000" b="0" i="0" u="none" strike="noStrike" baseline="0" dirty="0">
                <a:latin typeface="TimesNewRomanPSMT"/>
              </a:rPr>
              <a:t> </a:t>
            </a:r>
            <a:r>
              <a:rPr lang="ru-RU" sz="2000" b="0" i="0" u="none" strike="noStrike" baseline="0" dirty="0" err="1">
                <a:latin typeface="TimesNewRomanPSMT"/>
              </a:rPr>
              <a:t>ІКТ-можливості</a:t>
            </a:r>
            <a:r>
              <a:rPr lang="ru-RU" sz="2000" b="0" i="0" u="none" strike="noStrike" baseline="0" dirty="0">
                <a:latin typeface="TimesNewRomanPSMT"/>
              </a:rPr>
              <a:t> </a:t>
            </a:r>
            <a:r>
              <a:rPr lang="ru-RU" sz="2000" b="0" i="0" u="none" strike="noStrike" baseline="0" dirty="0" err="1">
                <a:latin typeface="TimesNewRomanPSMT"/>
              </a:rPr>
              <a:t>дозволяють</a:t>
            </a:r>
            <a:r>
              <a:rPr lang="ru-RU" sz="2000" b="0" i="0" u="none" strike="noStrike" baseline="0" dirty="0">
                <a:latin typeface="TimesNewRomanPSMT"/>
              </a:rPr>
              <a:t> </a:t>
            </a:r>
            <a:r>
              <a:rPr lang="ru-RU" sz="2000" b="0" i="0" u="none" strike="noStrike" baseline="0" dirty="0" err="1">
                <a:latin typeface="TimesNewRomanPSMT"/>
              </a:rPr>
              <a:t>надавати</a:t>
            </a:r>
            <a:r>
              <a:rPr lang="ru-RU" sz="2000" b="0" i="0" u="none" strike="noStrike" baseline="0" dirty="0">
                <a:latin typeface="TimesNewRomanPSMT"/>
              </a:rPr>
              <a:t> </a:t>
            </a:r>
            <a:r>
              <a:rPr lang="ru-RU" sz="2000" b="0" i="0" u="none" strike="noStrike" baseline="0" dirty="0" err="1">
                <a:latin typeface="TimesNewRomanPSMT"/>
              </a:rPr>
              <a:t>урядові</a:t>
            </a:r>
            <a:r>
              <a:rPr lang="ru-RU" sz="2000" b="0" i="0" u="none" strike="noStrike" baseline="0" dirty="0">
                <a:latin typeface="TimesNewRomanPSMT"/>
              </a:rPr>
              <a:t> </a:t>
            </a:r>
            <a:r>
              <a:rPr lang="ru-RU" sz="2000" b="0" i="0" u="none" strike="noStrike" baseline="0" dirty="0" err="1">
                <a:latin typeface="TimesNewRomanPSMT"/>
              </a:rPr>
              <a:t>послуги</a:t>
            </a:r>
            <a:endParaRPr lang="ru-RU" sz="2000" b="0" i="0" u="none" strike="noStrike" baseline="0" dirty="0">
              <a:latin typeface="TimesNewRomanPSMT"/>
            </a:endParaRPr>
          </a:p>
          <a:p>
            <a:pPr algn="just">
              <a:lnSpc>
                <a:spcPct val="150000"/>
              </a:lnSpc>
            </a:pPr>
            <a:r>
              <a:rPr lang="ru-RU" sz="2000" b="0" i="0" u="none" strike="noStrike" baseline="0" dirty="0">
                <a:latin typeface="TimesNewRomanPSMT"/>
              </a:rPr>
              <a:t>24 годину на добу, 7 </a:t>
            </a:r>
            <a:r>
              <a:rPr lang="ru-RU" sz="2000" b="0" i="0" u="none" strike="noStrike" baseline="0" dirty="0" err="1">
                <a:latin typeface="TimesNewRomanPSMT"/>
              </a:rPr>
              <a:t>днів</a:t>
            </a:r>
            <a:r>
              <a:rPr lang="ru-RU" sz="2000" b="0" i="0" u="none" strike="noStrike" baseline="0" dirty="0">
                <a:latin typeface="TimesNewRomanPSMT"/>
              </a:rPr>
              <a:t> на </a:t>
            </a:r>
            <a:r>
              <a:rPr lang="ru-RU" sz="2000" b="0" i="0" u="none" strike="noStrike" baseline="0" dirty="0" err="1">
                <a:latin typeface="TimesNewRomanPSMT"/>
              </a:rPr>
              <a:t>тиждень</a:t>
            </a:r>
            <a:r>
              <a:rPr lang="ru-RU" sz="2000" b="0" i="0" u="none" strike="noStrike" baseline="0" dirty="0">
                <a:latin typeface="TimesNewRomanPSMT"/>
              </a:rPr>
              <a:t> (24/7);</a:t>
            </a:r>
            <a:endParaRPr lang="en-US" sz="2000" b="0" i="0" u="none" strike="noStrike" baseline="0" dirty="0">
              <a:latin typeface="TimesNewRomanPSMT"/>
            </a:endParaRPr>
          </a:p>
          <a:p>
            <a:pPr algn="just">
              <a:lnSpc>
                <a:spcPct val="150000"/>
              </a:lnSpc>
            </a:pPr>
            <a:endParaRPr lang="ru-RU" sz="2000" b="0" i="0" u="none" strike="noStrike" baseline="0" dirty="0">
              <a:latin typeface="TimesNewRomanPSMT"/>
            </a:endParaRPr>
          </a:p>
          <a:p>
            <a:pPr algn="just">
              <a:lnSpc>
                <a:spcPct val="150000"/>
              </a:lnSpc>
            </a:pPr>
            <a:r>
              <a:rPr lang="ru-RU" sz="2000" b="0" i="0" u="none" strike="noStrike" baseline="0" dirty="0">
                <a:latin typeface="TimesNewRomanPSMT"/>
              </a:rPr>
              <a:t>- </a:t>
            </a:r>
            <a:r>
              <a:rPr lang="ru-RU" sz="2000" b="0" i="0" u="none" strike="noStrike" baseline="0" dirty="0" err="1">
                <a:latin typeface="TimesNewRomanPSMT"/>
              </a:rPr>
              <a:t>по-друге</a:t>
            </a:r>
            <a:r>
              <a:rPr lang="ru-RU" sz="2000" b="0" i="0" u="none" strike="noStrike" baseline="0" dirty="0">
                <a:latin typeface="TimesNewRomanPSMT"/>
              </a:rPr>
              <a:t>, </a:t>
            </a:r>
            <a:r>
              <a:rPr lang="ru-RU" sz="2000" b="0" i="0" u="none" strike="noStrike" baseline="0" dirty="0" err="1">
                <a:latin typeface="TimesNewRomanPSMT"/>
              </a:rPr>
              <a:t>питання</a:t>
            </a:r>
            <a:r>
              <a:rPr lang="ru-RU" sz="2000" b="0" i="0" u="none" strike="noStrike" baseline="0" dirty="0">
                <a:latin typeface="TimesNewRomanPSMT"/>
              </a:rPr>
              <a:t> </a:t>
            </a:r>
            <a:r>
              <a:rPr lang="ru-RU" sz="2000" b="0" i="0" u="none" strike="noStrike" baseline="0" dirty="0" err="1">
                <a:latin typeface="TimesNewRomanPSMT"/>
              </a:rPr>
              <a:t>відновлення</a:t>
            </a:r>
            <a:r>
              <a:rPr lang="ru-RU" sz="2000" b="0" i="0" u="none" strike="noStrike" baseline="0" dirty="0">
                <a:latin typeface="TimesNewRomanPSMT"/>
              </a:rPr>
              <a:t> </a:t>
            </a:r>
            <a:r>
              <a:rPr lang="ru-RU" sz="2000" b="0" i="0" u="none" strike="noStrike" baseline="0" dirty="0" err="1">
                <a:latin typeface="TimesNewRomanPSMT"/>
              </a:rPr>
              <a:t>прямої</a:t>
            </a:r>
            <a:r>
              <a:rPr lang="ru-RU" sz="2000" b="0" i="0" u="none" strike="noStrike" baseline="0" dirty="0">
                <a:latin typeface="TimesNewRomanPSMT"/>
              </a:rPr>
              <a:t> </a:t>
            </a:r>
            <a:r>
              <a:rPr lang="ru-RU" sz="2000" b="0" i="0" u="none" strike="noStrike" baseline="0" dirty="0" err="1">
                <a:latin typeface="TimesNewRomanPSMT"/>
              </a:rPr>
              <a:t>форми</a:t>
            </a:r>
            <a:r>
              <a:rPr lang="ru-RU" sz="2000" b="0" i="0" u="none" strike="noStrike" baseline="0" dirty="0">
                <a:latin typeface="TimesNewRomanPSMT"/>
              </a:rPr>
              <a:t> </a:t>
            </a:r>
            <a:r>
              <a:rPr lang="ru-RU" sz="2000" b="0" i="0" u="none" strike="noStrike" baseline="0" dirty="0" err="1">
                <a:latin typeface="TimesNewRomanPSMT"/>
              </a:rPr>
              <a:t>демократії</a:t>
            </a:r>
            <a:r>
              <a:rPr lang="ru-RU" sz="2000" b="0" i="0" u="none" strike="noStrike" baseline="0" dirty="0">
                <a:latin typeface="TimesNewRomanPSMT"/>
              </a:rPr>
              <a:t> </a:t>
            </a:r>
            <a:r>
              <a:rPr lang="ru-RU" sz="2000" b="0" i="0" u="none" strike="noStrike" baseline="0" dirty="0" err="1">
                <a:latin typeface="TimesNewRomanPSMT"/>
              </a:rPr>
              <a:t>стає</a:t>
            </a:r>
            <a:r>
              <a:rPr lang="ru-RU" sz="2000" b="0" i="0" u="none" strike="noStrike" baseline="0" dirty="0">
                <a:latin typeface="TimesNewRomanPSMT"/>
              </a:rPr>
              <a:t> </a:t>
            </a:r>
            <a:r>
              <a:rPr lang="ru-RU" sz="2000" b="0" i="0" u="none" strike="noStrike" baseline="0" dirty="0" err="1">
                <a:latin typeface="TimesNewRomanPSMT"/>
              </a:rPr>
              <a:t>реальністю</a:t>
            </a:r>
            <a:r>
              <a:rPr lang="ru-RU" sz="2000" b="0" i="0" u="none" strike="noStrike" baseline="0" dirty="0">
                <a:latin typeface="TimesNewRomanPSMT"/>
              </a:rPr>
              <a:t> </a:t>
            </a:r>
            <a:r>
              <a:rPr lang="ru-RU" sz="2000" b="0" i="0" u="none" strike="noStrike" baseline="0" dirty="0" err="1">
                <a:latin typeface="TimesNewRomanPSMT"/>
              </a:rPr>
              <a:t>найближчої</a:t>
            </a:r>
            <a:endParaRPr lang="ru-RU" sz="2000" b="0" i="0" u="none" strike="noStrike" baseline="0" dirty="0">
              <a:latin typeface="TimesNewRomanPSMT"/>
            </a:endParaRPr>
          </a:p>
          <a:p>
            <a:pPr algn="just">
              <a:lnSpc>
                <a:spcPct val="150000"/>
              </a:lnSpc>
            </a:pPr>
            <a:r>
              <a:rPr lang="ru-RU" sz="2000" b="0" i="0" u="none" strike="noStrike" baseline="0" dirty="0" err="1">
                <a:latin typeface="TimesNewRomanPSMT"/>
              </a:rPr>
              <a:t>перспективи</a:t>
            </a:r>
            <a:r>
              <a:rPr lang="ru-RU" sz="2000" b="0" i="0" u="none" strike="noStrike" baseline="0" dirty="0">
                <a:latin typeface="TimesNewRomanPSMT"/>
              </a:rPr>
              <a:t>. Уже нема </a:t>
            </a:r>
            <a:r>
              <a:rPr lang="ru-RU" sz="2000" b="0" i="0" u="none" strike="noStrike" baseline="0" dirty="0" err="1">
                <a:latin typeface="TimesNewRomanPSMT"/>
              </a:rPr>
              <a:t>технологічних</a:t>
            </a:r>
            <a:r>
              <a:rPr lang="ru-RU" sz="2000" b="0" i="0" u="none" strike="noStrike" baseline="0" dirty="0">
                <a:latin typeface="TimesNewRomanPSMT"/>
              </a:rPr>
              <a:t> </a:t>
            </a:r>
            <a:r>
              <a:rPr lang="ru-RU" sz="2000" b="0" i="0" u="none" strike="noStrike" baseline="0" dirty="0" err="1">
                <a:latin typeface="TimesNewRomanPSMT"/>
              </a:rPr>
              <a:t>перепон</a:t>
            </a:r>
            <a:r>
              <a:rPr lang="ru-RU" sz="2000" b="0" i="0" u="none" strike="noStrike" baseline="0" dirty="0">
                <a:latin typeface="TimesNewRomanPSMT"/>
              </a:rPr>
              <a:t> для прямого контакту </a:t>
            </a:r>
            <a:r>
              <a:rPr lang="ru-RU" sz="2000" b="0" i="0" u="none" strike="noStrike" baseline="0" dirty="0" err="1">
                <a:latin typeface="TimesNewRomanPSMT"/>
              </a:rPr>
              <a:t>громадян</a:t>
            </a:r>
            <a:r>
              <a:rPr lang="ru-RU" sz="2000" b="0" i="0" u="none" strike="noStrike" baseline="0" dirty="0">
                <a:latin typeface="TimesNewRomanPSMT"/>
              </a:rPr>
              <a:t> з</a:t>
            </a:r>
          </a:p>
          <a:p>
            <a:pPr algn="just">
              <a:lnSpc>
                <a:spcPct val="150000"/>
              </a:lnSpc>
            </a:pPr>
            <a:r>
              <a:rPr lang="ru-RU" sz="2000" b="0" i="0" u="none" strike="noStrike" baseline="0" dirty="0" err="1">
                <a:latin typeface="TimesNewRomanPSMT"/>
              </a:rPr>
              <a:t>урядовцями</a:t>
            </a:r>
            <a:r>
              <a:rPr lang="ru-RU" sz="2000" b="0" i="0" u="none" strike="noStrike" baseline="0" dirty="0">
                <a:latin typeface="TimesNewRomanPSMT"/>
              </a:rPr>
              <a:t>;</a:t>
            </a:r>
            <a:endParaRPr lang="en-US" sz="2000" b="0" i="0" u="none" strike="noStrike" baseline="0" dirty="0">
              <a:latin typeface="TimesNewRomanPSMT"/>
            </a:endParaRPr>
          </a:p>
          <a:p>
            <a:pPr algn="just">
              <a:lnSpc>
                <a:spcPct val="150000"/>
              </a:lnSpc>
            </a:pPr>
            <a:endParaRPr lang="ru-RU" sz="2000" b="0" i="0" u="none" strike="noStrike" baseline="0" dirty="0">
              <a:latin typeface="TimesNewRomanPSMT"/>
            </a:endParaRPr>
          </a:p>
          <a:p>
            <a:pPr algn="just">
              <a:lnSpc>
                <a:spcPct val="150000"/>
              </a:lnSpc>
            </a:pPr>
            <a:r>
              <a:rPr lang="ru-RU" sz="2000" b="0" i="0" u="none" strike="noStrike" baseline="0" dirty="0">
                <a:latin typeface="TimesNewRomanPSMT"/>
              </a:rPr>
              <a:t>- </a:t>
            </a:r>
            <a:r>
              <a:rPr lang="ru-RU" sz="2000" b="0" i="0" u="none" strike="noStrike" baseline="0" dirty="0" err="1">
                <a:latin typeface="TimesNewRomanPSMT"/>
              </a:rPr>
              <a:t>по-третє</a:t>
            </a:r>
            <a:r>
              <a:rPr lang="ru-RU" sz="2000" b="0" i="0" u="none" strike="noStrike" baseline="0" dirty="0">
                <a:latin typeface="TimesNewRomanPSMT"/>
              </a:rPr>
              <a:t>, критично </a:t>
            </a:r>
            <a:r>
              <a:rPr lang="ru-RU" sz="2000" b="0" i="0" u="none" strike="noStrike" baseline="0" dirty="0" err="1">
                <a:latin typeface="TimesNewRomanPSMT"/>
              </a:rPr>
              <a:t>важливим</a:t>
            </a:r>
            <a:r>
              <a:rPr lang="ru-RU" sz="2000" b="0" i="0" u="none" strike="noStrike" baseline="0" dirty="0">
                <a:latin typeface="TimesNewRomanPSMT"/>
              </a:rPr>
              <a:t> для </a:t>
            </a:r>
            <a:r>
              <a:rPr lang="ru-RU" sz="2000" b="0" i="0" u="none" strike="noStrike" baseline="0" dirty="0" err="1">
                <a:latin typeface="TimesNewRomanPSMT"/>
              </a:rPr>
              <a:t>впровадження</a:t>
            </a:r>
            <a:r>
              <a:rPr lang="ru-RU" sz="2000" b="0" i="0" u="none" strike="noStrike" baseline="0" dirty="0">
                <a:latin typeface="TimesNewRomanPSMT"/>
              </a:rPr>
              <a:t> Е -уряду є </a:t>
            </a:r>
            <a:r>
              <a:rPr lang="ru-RU" sz="2000" b="0" i="0" u="none" strike="noStrike" baseline="0" dirty="0" err="1">
                <a:latin typeface="TimesNewRomanPSMT"/>
              </a:rPr>
              <a:t>успішне</a:t>
            </a:r>
            <a:r>
              <a:rPr lang="ru-RU" sz="2000" b="0" i="0" u="none" strike="noStrike" baseline="0" dirty="0">
                <a:latin typeface="TimesNewRomanPSMT"/>
              </a:rPr>
              <a:t> </a:t>
            </a:r>
            <a:r>
              <a:rPr lang="ru-RU" sz="2000" b="0" i="0" u="none" strike="noStrike" baseline="0" dirty="0" err="1">
                <a:latin typeface="TimesNewRomanPSMT"/>
              </a:rPr>
              <a:t>вирішення</a:t>
            </a:r>
            <a:endParaRPr lang="ru-RU" sz="2000" b="0" i="0" u="none" strike="noStrike" baseline="0" dirty="0">
              <a:latin typeface="TimesNewRomanPSMT"/>
            </a:endParaRPr>
          </a:p>
          <a:p>
            <a:pPr algn="just">
              <a:lnSpc>
                <a:spcPct val="150000"/>
              </a:lnSpc>
            </a:pPr>
            <a:r>
              <a:rPr lang="ru-RU" sz="2000" b="0" i="0" u="none" strike="noStrike" baseline="0" dirty="0">
                <a:latin typeface="TimesNewRomanPSMT"/>
              </a:rPr>
              <a:t>нормативно-</a:t>
            </a:r>
            <a:r>
              <a:rPr lang="ru-RU" sz="2000" b="0" i="0" u="none" strike="noStrike" baseline="0" dirty="0" err="1">
                <a:latin typeface="TimesNewRomanPSMT"/>
              </a:rPr>
              <a:t>правових</a:t>
            </a:r>
            <a:r>
              <a:rPr lang="ru-RU" sz="2000" b="0" i="0" u="none" strike="noStrike" baseline="0" dirty="0">
                <a:latin typeface="TimesNewRomanPSMT"/>
              </a:rPr>
              <a:t> </a:t>
            </a:r>
            <a:r>
              <a:rPr lang="ru-RU" sz="2000" b="0" i="0" u="none" strike="noStrike" baseline="0" dirty="0" err="1">
                <a:latin typeface="TimesNewRomanPSMT"/>
              </a:rPr>
              <a:t>питань</a:t>
            </a:r>
            <a:r>
              <a:rPr lang="ru-RU" sz="2000" b="0" i="0" u="none" strike="noStrike" baseline="0" dirty="0">
                <a:latin typeface="TimesNewRomanPSMT"/>
              </a:rPr>
              <a:t> </a:t>
            </a:r>
            <a:r>
              <a:rPr lang="ru-RU" sz="2000" b="0" i="0" u="none" strike="noStrike" baseline="0" dirty="0" err="1">
                <a:latin typeface="TimesNewRomanPSMT"/>
              </a:rPr>
              <a:t>удосконалення</a:t>
            </a:r>
            <a:r>
              <a:rPr lang="ru-RU" sz="2000" b="0" i="0" u="none" strike="noStrike" baseline="0" dirty="0">
                <a:latin typeface="TimesNewRomanPSMT"/>
              </a:rPr>
              <a:t> </a:t>
            </a:r>
            <a:r>
              <a:rPr lang="ru-RU" sz="2000" b="0" i="0" u="none" strike="noStrike" baseline="0" dirty="0" err="1">
                <a:latin typeface="TimesNewRomanPSMT"/>
              </a:rPr>
              <a:t>роботи</a:t>
            </a:r>
            <a:r>
              <a:rPr lang="ru-RU" sz="2000" b="0" i="0" u="none" strike="noStrike" baseline="0" dirty="0">
                <a:latin typeface="TimesNewRomanPSMT"/>
              </a:rPr>
              <a:t> уряду на </a:t>
            </a:r>
            <a:r>
              <a:rPr lang="ru-RU" sz="2000" b="0" i="0" u="none" strike="noStrike" baseline="0" dirty="0" err="1">
                <a:latin typeface="TimesNewRomanPSMT"/>
              </a:rPr>
              <a:t>основі</a:t>
            </a:r>
            <a:r>
              <a:rPr lang="ru-RU" sz="2000" b="0" i="0" u="none" strike="noStrike" baseline="0" dirty="0">
                <a:latin typeface="TimesNewRomanPSMT"/>
              </a:rPr>
              <a:t> </a:t>
            </a:r>
            <a:r>
              <a:rPr lang="ru-RU" sz="2000" b="0" i="0" u="none" strike="noStrike" baseline="0" dirty="0" err="1">
                <a:latin typeface="TimesNewRomanPSMT"/>
              </a:rPr>
              <a:t>використання</a:t>
            </a:r>
            <a:r>
              <a:rPr lang="ru-RU" sz="2000" b="0" i="0" u="none" strike="noStrike" baseline="0" dirty="0">
                <a:latin typeface="TimesNewRomanPSMT"/>
              </a:rPr>
              <a:t> </a:t>
            </a:r>
            <a:r>
              <a:rPr lang="ru-RU" sz="2000" b="0" i="0" u="none" strike="noStrike" baseline="0" dirty="0" err="1">
                <a:latin typeface="TimesNewRomanPSMT"/>
              </a:rPr>
              <a:t>ІКТ</a:t>
            </a:r>
            <a:r>
              <a:rPr lang="ru-RU" sz="2000" b="0" i="0" u="none" strike="noStrike" baseline="0" dirty="0">
                <a:latin typeface="TimesNewRomanPSMT"/>
              </a:rPr>
              <a:t>.</a:t>
            </a:r>
            <a:endParaRPr lang="ru-RU" dirty="0"/>
          </a:p>
        </p:txBody>
      </p:sp>
    </p:spTree>
    <p:extLst>
      <p:ext uri="{BB962C8B-B14F-4D97-AF65-F5344CB8AC3E}">
        <p14:creationId xmlns:p14="http://schemas.microsoft.com/office/powerpoint/2010/main" val="3533891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E4CCE6-8236-4291-8966-1DB764C416E9}"/>
              </a:ext>
            </a:extLst>
          </p:cNvPr>
          <p:cNvSpPr txBox="1"/>
          <p:nvPr/>
        </p:nvSpPr>
        <p:spPr>
          <a:xfrm>
            <a:off x="1047565" y="1030562"/>
            <a:ext cx="10724225" cy="4708981"/>
          </a:xfrm>
          <a:prstGeom prst="rect">
            <a:avLst/>
          </a:prstGeom>
          <a:noFill/>
        </p:spPr>
        <p:txBody>
          <a:bodyPr wrap="square">
            <a:spAutoFit/>
          </a:bodyPr>
          <a:lstStyle/>
          <a:p>
            <a:pPr algn="just"/>
            <a:r>
              <a:rPr lang="ru-RU" sz="2000" b="0" i="0" u="none" strike="noStrike" baseline="0" dirty="0" err="1">
                <a:latin typeface="TimesNewRomanPSMT"/>
              </a:rPr>
              <a:t>Вибравши</a:t>
            </a:r>
            <a:r>
              <a:rPr lang="ru-RU" sz="2000" b="0" i="0" u="none" strike="noStrike" baseline="0" dirty="0">
                <a:latin typeface="TimesNewRomanPSMT"/>
              </a:rPr>
              <a:t> </a:t>
            </a:r>
            <a:r>
              <a:rPr lang="ru-RU" sz="2000" b="0" i="0" u="none" strike="noStrike" baseline="0" dirty="0" err="1">
                <a:latin typeface="TimesNewRomanPSMT"/>
              </a:rPr>
              <a:t>деякі</a:t>
            </a:r>
            <a:r>
              <a:rPr lang="ru-RU" sz="2000" b="0" i="0" u="none" strike="noStrike" baseline="0" dirty="0">
                <a:latin typeface="TimesNewRomanPSMT"/>
              </a:rPr>
              <a:t> </a:t>
            </a:r>
            <a:r>
              <a:rPr lang="ru-RU" sz="2000" b="0" i="0" u="none" strike="noStrike" baseline="0" dirty="0" err="1">
                <a:latin typeface="TimesNewRomanPSMT"/>
              </a:rPr>
              <a:t>позитивні</a:t>
            </a:r>
            <a:r>
              <a:rPr lang="ru-RU" sz="2000" b="0" i="0" u="none" strike="noStrike" baseline="0" dirty="0">
                <a:latin typeface="TimesNewRomanPSMT"/>
              </a:rPr>
              <a:t> </a:t>
            </a:r>
            <a:r>
              <a:rPr lang="ru-RU" sz="2000" b="0" i="0" u="none" strike="noStrike" baseline="0" dirty="0" err="1">
                <a:latin typeface="TimesNewRomanPSMT"/>
              </a:rPr>
              <a:t>приклади</a:t>
            </a:r>
            <a:r>
              <a:rPr lang="ru-RU" sz="2000" b="0" i="0" u="none" strike="noStrike" baseline="0" dirty="0">
                <a:latin typeface="TimesNewRomanPSMT"/>
              </a:rPr>
              <a:t> </a:t>
            </a:r>
            <a:r>
              <a:rPr lang="ru-RU" sz="2000" b="0" i="0" u="none" strike="noStrike" baseline="0" dirty="0" err="1">
                <a:latin typeface="TimesNewRomanPSMT"/>
              </a:rPr>
              <a:t>із</a:t>
            </a:r>
            <a:r>
              <a:rPr lang="ru-RU" sz="2000" b="0" i="0" u="none" strike="noStrike" baseline="0" dirty="0">
                <a:latin typeface="TimesNewRomanPSMT"/>
              </a:rPr>
              <a:t> </a:t>
            </a:r>
            <a:r>
              <a:rPr lang="ru-RU" sz="2000" b="0" i="0" u="none" strike="noStrike" baseline="0" dirty="0" err="1">
                <a:latin typeface="TimesNewRomanPSMT"/>
              </a:rPr>
              <a:t>світового</a:t>
            </a:r>
            <a:r>
              <a:rPr lang="ru-RU" sz="2000" b="0" i="0" u="none" strike="noStrike" baseline="0" dirty="0">
                <a:latin typeface="TimesNewRomanPSMT"/>
              </a:rPr>
              <a:t> </a:t>
            </a:r>
            <a:r>
              <a:rPr lang="ru-RU" sz="2000" b="0" i="0" u="none" strike="noStrike" baseline="0" dirty="0" err="1">
                <a:latin typeface="TimesNewRomanPSMT"/>
              </a:rPr>
              <a:t>досвіду</a:t>
            </a:r>
            <a:r>
              <a:rPr lang="ru-RU" sz="2000" b="0" i="0" u="none" strike="noStrike" baseline="0" dirty="0">
                <a:latin typeface="TimesNewRomanPSMT"/>
              </a:rPr>
              <a:t> </a:t>
            </a:r>
            <a:r>
              <a:rPr lang="ru-RU" sz="2000" b="0" i="0" u="none" strike="noStrike" baseline="0" dirty="0" err="1">
                <a:latin typeface="TimesNewRomanPSMT"/>
              </a:rPr>
              <a:t>запровадження</a:t>
            </a:r>
            <a:r>
              <a:rPr lang="ru-RU" sz="2000" b="0" i="0" u="none" strike="noStrike" baseline="0" dirty="0">
                <a:latin typeface="TimesNewRomanPSMT"/>
              </a:rPr>
              <a:t> </a:t>
            </a:r>
            <a:r>
              <a:rPr lang="ru-RU" sz="2000" b="0" i="0" u="none" strike="noStrike" baseline="0" dirty="0" err="1">
                <a:latin typeface="TimesNewRomanPSMT"/>
              </a:rPr>
              <a:t>системи</a:t>
            </a:r>
            <a:r>
              <a:rPr lang="en-US" sz="2000" dirty="0">
                <a:latin typeface="TimesNewRomanPSMT"/>
              </a:rPr>
              <a:t> </a:t>
            </a:r>
            <a:r>
              <a:rPr lang="ru-RU" sz="2000" b="0" i="0" u="none" strike="noStrike" baseline="0" dirty="0" err="1">
                <a:latin typeface="TimesNewRomanPSMT"/>
              </a:rPr>
              <a:t>електронного</a:t>
            </a:r>
            <a:r>
              <a:rPr lang="ru-RU" sz="2000" b="0" i="0" u="none" strike="noStrike" baseline="0" dirty="0">
                <a:latin typeface="TimesNewRomanPSMT"/>
              </a:rPr>
              <a:t> </a:t>
            </a:r>
            <a:r>
              <a:rPr lang="ru-RU" sz="2000" b="0" i="0" u="none" strike="noStrike" baseline="0" dirty="0" err="1">
                <a:latin typeface="TimesNewRomanPSMT"/>
              </a:rPr>
              <a:t>урядування</a:t>
            </a:r>
            <a:r>
              <a:rPr lang="ru-RU" sz="2000" b="0" i="0" u="none" strike="noStrike" baseline="0" dirty="0">
                <a:latin typeface="TimesNewRomanPSMT"/>
              </a:rPr>
              <a:t>, з </a:t>
            </a:r>
            <a:r>
              <a:rPr lang="ru-RU" sz="2000" b="0" i="0" u="none" strike="noStrike" baseline="0" dirty="0" err="1">
                <a:latin typeface="TimesNewRomanPSMT"/>
              </a:rPr>
              <a:t>впевненістю</a:t>
            </a:r>
            <a:r>
              <a:rPr lang="ru-RU" sz="2000" b="0" i="0" u="none" strike="noStrike" baseline="0" dirty="0">
                <a:latin typeface="TimesNewRomanPSMT"/>
              </a:rPr>
              <a:t> </a:t>
            </a:r>
            <a:r>
              <a:rPr lang="ru-RU" sz="2000" b="0" i="0" u="none" strike="noStrike" baseline="0" dirty="0" err="1">
                <a:latin typeface="TimesNewRomanPSMT"/>
              </a:rPr>
              <a:t>можна</a:t>
            </a:r>
            <a:r>
              <a:rPr lang="ru-RU" sz="2000" b="0" i="0" u="none" strike="noStrike" baseline="0" dirty="0">
                <a:latin typeface="TimesNewRomanPSMT"/>
              </a:rPr>
              <a:t> </a:t>
            </a:r>
            <a:r>
              <a:rPr lang="ru-RU" sz="2000" b="0" i="0" u="none" strike="noStrike" baseline="0" dirty="0" err="1">
                <a:latin typeface="TimesNewRomanPSMT"/>
              </a:rPr>
              <a:t>констатувати</a:t>
            </a:r>
            <a:r>
              <a:rPr lang="ru-RU" sz="2000" b="0" i="0" u="none" strike="noStrike" baseline="0" dirty="0">
                <a:latin typeface="TimesNewRomanPSMT"/>
              </a:rPr>
              <a:t> </a:t>
            </a:r>
            <a:r>
              <a:rPr lang="ru-RU" sz="2000" b="0" i="0" u="none" strike="noStrike" baseline="0" dirty="0" err="1">
                <a:latin typeface="TimesNewRomanPSMT"/>
              </a:rPr>
              <a:t>її</a:t>
            </a:r>
            <a:r>
              <a:rPr lang="ru-RU" sz="2000" b="0" i="0" u="none" strike="noStrike" baseline="0" dirty="0">
                <a:latin typeface="TimesNewRomanPSMT"/>
              </a:rPr>
              <a:t> </a:t>
            </a:r>
            <a:r>
              <a:rPr lang="ru-RU" sz="2000" b="0" i="0" u="none" strike="noStrike" baseline="0" dirty="0" err="1">
                <a:latin typeface="TimesNewRomanPSMT"/>
              </a:rPr>
              <a:t>практичні</a:t>
            </a:r>
            <a:r>
              <a:rPr lang="ru-RU" sz="2000" b="0" i="0" u="none" strike="noStrike" baseline="0" dirty="0">
                <a:latin typeface="TimesNewRomanPSMT"/>
              </a:rPr>
              <a:t> </a:t>
            </a:r>
            <a:r>
              <a:rPr lang="ru-RU" sz="2000" b="0" i="0" u="none" strike="noStrike" baseline="0" dirty="0" err="1">
                <a:latin typeface="TimesNewRomanPSMT"/>
              </a:rPr>
              <a:t>переваги</a:t>
            </a:r>
            <a:r>
              <a:rPr lang="ru-RU" sz="2000" b="0" i="0" u="none" strike="noStrike" baseline="0" dirty="0">
                <a:latin typeface="TimesNewRomanPSMT"/>
              </a:rPr>
              <a:t>:</a:t>
            </a:r>
            <a:endParaRPr lang="en-US" sz="2000" b="0" i="0" u="none" strike="noStrike" baseline="0" dirty="0">
              <a:latin typeface="TimesNewRomanPSMT"/>
            </a:endParaRPr>
          </a:p>
          <a:p>
            <a:pPr algn="just"/>
            <a:endParaRPr lang="en-US" sz="2000" b="0" i="0" u="none" strike="noStrike" baseline="0" dirty="0">
              <a:latin typeface="TimesNewRomanPSMT"/>
            </a:endParaRPr>
          </a:p>
          <a:p>
            <a:pPr algn="just"/>
            <a:endParaRPr lang="ru-RU" sz="2000" b="0" i="0" u="none" strike="noStrike" baseline="0" dirty="0">
              <a:latin typeface="TimesNewRomanPSMT"/>
            </a:endParaRPr>
          </a:p>
          <a:p>
            <a:pPr algn="just"/>
            <a:r>
              <a:rPr lang="ru-RU" sz="2000" b="0" i="0" u="none" strike="noStrike" baseline="0" dirty="0">
                <a:latin typeface="TimesNewRomanPSMT"/>
              </a:rPr>
              <a:t>- </a:t>
            </a:r>
            <a:r>
              <a:rPr lang="ru-RU" sz="2000" b="0" i="1" u="none" strike="noStrike" baseline="0" dirty="0">
                <a:latin typeface="TimesNewRomanPS-ItalicMT"/>
              </a:rPr>
              <a:t>для </a:t>
            </a:r>
            <a:r>
              <a:rPr lang="ru-RU" sz="2000" b="0" i="1" u="none" strike="noStrike" baseline="0" dirty="0" err="1">
                <a:latin typeface="TimesNewRomanPS-ItalicMT"/>
              </a:rPr>
              <a:t>громадян</a:t>
            </a:r>
            <a:r>
              <a:rPr lang="ru-RU" sz="2000" b="0" i="1" u="none" strike="noStrike" baseline="0" dirty="0">
                <a:latin typeface="TimesNewRomanPS-ItalicMT"/>
              </a:rPr>
              <a:t> </a:t>
            </a:r>
            <a:r>
              <a:rPr lang="ru-RU" sz="2000" b="0" i="0" u="none" strike="noStrike" baseline="0" dirty="0">
                <a:latin typeface="TimesNewRomanPSMT"/>
              </a:rPr>
              <a:t>– </a:t>
            </a:r>
            <a:r>
              <a:rPr lang="ru-RU" sz="2000" b="0" i="0" u="none" strike="noStrike" baseline="0" dirty="0" err="1">
                <a:latin typeface="TimesNewRomanPSMT"/>
              </a:rPr>
              <a:t>одержувати</a:t>
            </a:r>
            <a:r>
              <a:rPr lang="ru-RU" sz="2000" b="0" i="0" u="none" strike="noStrike" baseline="0" dirty="0">
                <a:latin typeface="TimesNewRomanPSMT"/>
              </a:rPr>
              <a:t> </a:t>
            </a:r>
            <a:r>
              <a:rPr lang="ru-RU" sz="2000" b="0" i="0" u="none" strike="noStrike" baseline="0" dirty="0" err="1">
                <a:latin typeface="TimesNewRomanPSMT"/>
              </a:rPr>
              <a:t>послуги</a:t>
            </a:r>
            <a:r>
              <a:rPr lang="ru-RU" sz="2000" b="0" i="0" u="none" strike="noStrike" baseline="0" dirty="0">
                <a:latin typeface="TimesNewRomanPSMT"/>
              </a:rPr>
              <a:t>, </a:t>
            </a:r>
            <a:r>
              <a:rPr lang="ru-RU" sz="2000" b="0" i="0" u="none" strike="noStrike" baseline="0" dirty="0" err="1">
                <a:latin typeface="TimesNewRomanPSMT"/>
              </a:rPr>
              <a:t>надані</a:t>
            </a:r>
            <a:r>
              <a:rPr lang="ru-RU" sz="2000" b="0" i="0" u="none" strike="noStrike" baseline="0" dirty="0">
                <a:latin typeface="TimesNewRomanPSMT"/>
              </a:rPr>
              <a:t> органами та </a:t>
            </a:r>
            <a:r>
              <a:rPr lang="ru-RU" sz="2000" b="0" i="0" u="none" strike="noStrike" baseline="0" dirty="0" err="1">
                <a:latin typeface="TimesNewRomanPSMT"/>
              </a:rPr>
              <a:t>установами</a:t>
            </a:r>
            <a:r>
              <a:rPr lang="ru-RU" sz="2000" b="0" i="0" u="none" strike="noStrike" baseline="0" dirty="0">
                <a:latin typeface="TimesNewRomanPSMT"/>
              </a:rPr>
              <a:t>; </a:t>
            </a:r>
            <a:r>
              <a:rPr lang="ru-RU" sz="2000" b="0" i="0" u="none" strike="noStrike" baseline="0" dirty="0" err="1">
                <a:latin typeface="TimesNewRomanPSMT"/>
              </a:rPr>
              <a:t>мати</a:t>
            </a:r>
            <a:r>
              <a:rPr lang="ru-RU" sz="2000" b="0" i="0" u="none" strike="noStrike" baseline="0" dirty="0">
                <a:latin typeface="TimesNewRomanPSMT"/>
              </a:rPr>
              <a:t> до них</a:t>
            </a:r>
            <a:r>
              <a:rPr lang="en-US" sz="2000" b="0" i="0" u="none" strike="noStrike" baseline="0" dirty="0">
                <a:latin typeface="TimesNewRomanPSMT"/>
              </a:rPr>
              <a:t> </a:t>
            </a:r>
            <a:r>
              <a:rPr lang="ru-RU" sz="2000" b="0" i="0" u="none" strike="noStrike" baseline="0" dirty="0">
                <a:latin typeface="TimesNewRomanPSMT"/>
              </a:rPr>
              <a:t>доступ через мережу </a:t>
            </a:r>
            <a:r>
              <a:rPr lang="ru-RU" sz="2000" b="0" i="0" u="none" strike="noStrike" baseline="0" dirty="0" err="1">
                <a:latin typeface="TimesNewRomanPSMT"/>
              </a:rPr>
              <a:t>Інтернет</a:t>
            </a:r>
            <a:r>
              <a:rPr lang="ru-RU" sz="2000" b="0" i="0" u="none" strike="noStrike" baseline="0" dirty="0">
                <a:latin typeface="TimesNewRomanPSMT"/>
              </a:rPr>
              <a:t>; </a:t>
            </a:r>
            <a:r>
              <a:rPr lang="ru-RU" sz="2000" b="0" i="0" u="none" strike="noStrike" baseline="0" dirty="0" err="1">
                <a:latin typeface="TimesNewRomanPSMT"/>
              </a:rPr>
              <a:t>навчатися</a:t>
            </a:r>
            <a:r>
              <a:rPr lang="ru-RU" sz="2000" b="0" i="0" u="none" strike="noStrike" baseline="0" dirty="0">
                <a:latin typeface="TimesNewRomanPSMT"/>
              </a:rPr>
              <a:t> </a:t>
            </a:r>
            <a:r>
              <a:rPr lang="ru-RU" sz="2000" b="0" i="0" u="none" strike="noStrike" baseline="0" dirty="0" err="1">
                <a:latin typeface="TimesNewRomanPSMT"/>
              </a:rPr>
              <a:t>протягом</a:t>
            </a:r>
            <a:r>
              <a:rPr lang="ru-RU" sz="2000" b="0" i="0" u="none" strike="noStrike" baseline="0" dirty="0">
                <a:latin typeface="TimesNewRomanPSMT"/>
              </a:rPr>
              <a:t> </a:t>
            </a:r>
            <a:r>
              <a:rPr lang="ru-RU" sz="2000" b="0" i="0" u="none" strike="noStrike" baseline="0" dirty="0" err="1">
                <a:latin typeface="TimesNewRomanPSMT"/>
              </a:rPr>
              <a:t>усього</a:t>
            </a:r>
            <a:r>
              <a:rPr lang="ru-RU" sz="2000" b="0" i="0" u="none" strike="noStrike" baseline="0" dirty="0">
                <a:latin typeface="TimesNewRomanPSMT"/>
              </a:rPr>
              <a:t> </a:t>
            </a:r>
            <a:r>
              <a:rPr lang="ru-RU" sz="2000" b="0" i="0" u="none" strike="noStrike" baseline="0" dirty="0" err="1">
                <a:latin typeface="TimesNewRomanPSMT"/>
              </a:rPr>
              <a:t>життя</a:t>
            </a:r>
            <a:r>
              <a:rPr lang="ru-RU" sz="2000" b="0" i="0" u="none" strike="noStrike" baseline="0" dirty="0">
                <a:latin typeface="TimesNewRomanPSMT"/>
              </a:rPr>
              <a:t> і </a:t>
            </a:r>
            <a:r>
              <a:rPr lang="ru-RU" sz="2000" b="0" i="0" u="none" strike="noStrike" baseline="0" dirty="0" err="1">
                <a:latin typeface="TimesNewRomanPSMT"/>
              </a:rPr>
              <a:t>брати</a:t>
            </a:r>
            <a:r>
              <a:rPr lang="ru-RU" sz="2000" b="0" i="0" u="none" strike="noStrike" baseline="0" dirty="0">
                <a:latin typeface="TimesNewRomanPSMT"/>
              </a:rPr>
              <a:t> участь в </a:t>
            </a:r>
            <a:r>
              <a:rPr lang="ru-RU" sz="2000" b="0" i="0" u="none" strike="noStrike" baseline="0" dirty="0" err="1">
                <a:latin typeface="TimesNewRomanPSMT"/>
              </a:rPr>
              <a:t>управлінні</a:t>
            </a:r>
            <a:r>
              <a:rPr lang="en-US" sz="2000" dirty="0">
                <a:latin typeface="TimesNewRomanPSMT"/>
              </a:rPr>
              <a:t> </a:t>
            </a:r>
            <a:r>
              <a:rPr lang="ru-RU" sz="2000" b="0" i="0" u="none" strike="noStrike" baseline="0" dirty="0">
                <a:latin typeface="TimesNewRomanPSMT"/>
              </a:rPr>
              <a:t>державою;</a:t>
            </a:r>
            <a:endParaRPr lang="en-US" sz="2000" b="0" i="0" u="none" strike="noStrike" baseline="0" dirty="0">
              <a:latin typeface="TimesNewRomanPSMT"/>
            </a:endParaRPr>
          </a:p>
          <a:p>
            <a:pPr algn="just"/>
            <a:endParaRPr lang="en-US" sz="2000" b="0" i="0" u="none" strike="noStrike" baseline="0" dirty="0">
              <a:latin typeface="TimesNewRomanPSMT"/>
            </a:endParaRPr>
          </a:p>
          <a:p>
            <a:pPr algn="just"/>
            <a:endParaRPr lang="ru-RU" sz="2000" b="0" i="0" u="none" strike="noStrike" baseline="0" dirty="0">
              <a:latin typeface="TimesNewRomanPSMT"/>
            </a:endParaRPr>
          </a:p>
          <a:p>
            <a:pPr algn="just"/>
            <a:r>
              <a:rPr lang="ru-RU" sz="2000" b="0" i="0" u="none" strike="noStrike" baseline="0" dirty="0">
                <a:latin typeface="TimesNewRomanPSMT"/>
              </a:rPr>
              <a:t>- </a:t>
            </a:r>
            <a:r>
              <a:rPr lang="ru-RU" sz="2000" b="0" i="1" u="none" strike="noStrike" baseline="0" dirty="0">
                <a:latin typeface="TimesNewRomanPS-ItalicMT"/>
              </a:rPr>
              <a:t>для </a:t>
            </a:r>
            <a:r>
              <a:rPr lang="ru-RU" sz="2000" b="0" i="1" u="none" strike="noStrike" baseline="0" dirty="0" err="1">
                <a:latin typeface="TimesNewRomanPS-ItalicMT"/>
              </a:rPr>
              <a:t>бізнесу</a:t>
            </a:r>
            <a:r>
              <a:rPr lang="ru-RU" sz="2000" b="0" i="1" u="none" strike="noStrike" baseline="0" dirty="0">
                <a:latin typeface="TimesNewRomanPS-ItalicMT"/>
              </a:rPr>
              <a:t> </a:t>
            </a:r>
            <a:r>
              <a:rPr lang="ru-RU" sz="2000" b="0" i="0" u="none" strike="noStrike" baseline="0" dirty="0">
                <a:latin typeface="TimesNewRomanPSMT"/>
              </a:rPr>
              <a:t>– </a:t>
            </a:r>
            <a:r>
              <a:rPr lang="ru-RU" sz="2000" b="0" i="0" u="none" strike="noStrike" baseline="0" dirty="0" err="1">
                <a:latin typeface="TimesNewRomanPSMT"/>
              </a:rPr>
              <a:t>мати</a:t>
            </a:r>
            <a:r>
              <a:rPr lang="ru-RU" sz="2000" b="0" i="0" u="none" strike="noStrike" baseline="0" dirty="0">
                <a:latin typeface="TimesNewRomanPSMT"/>
              </a:rPr>
              <a:t> доступ до </a:t>
            </a:r>
            <a:r>
              <a:rPr lang="ru-RU" sz="2000" b="0" i="0" u="none" strike="noStrike" baseline="0" dirty="0" err="1">
                <a:latin typeface="TimesNewRomanPSMT"/>
              </a:rPr>
              <a:t>державних</a:t>
            </a:r>
            <a:r>
              <a:rPr lang="ru-RU" sz="2000" b="0" i="0" u="none" strike="noStrike" baseline="0" dirty="0">
                <a:latin typeface="TimesNewRomanPSMT"/>
              </a:rPr>
              <a:t> служб в </a:t>
            </a:r>
            <a:r>
              <a:rPr lang="ru-RU" sz="2000" b="0" i="0" u="none" strike="noStrike" baseline="0" dirty="0" err="1">
                <a:latin typeface="TimesNewRomanPSMT"/>
              </a:rPr>
              <a:t>Інтернеті</a:t>
            </a:r>
            <a:r>
              <a:rPr lang="ru-RU" sz="2000" b="0" i="0" u="none" strike="noStrike" baseline="0" dirty="0">
                <a:latin typeface="TimesNewRomanPSMT"/>
              </a:rPr>
              <a:t>, </a:t>
            </a:r>
            <a:r>
              <a:rPr lang="ru-RU" sz="2000" b="0" i="0" u="none" strike="noStrike" baseline="0" dirty="0" err="1">
                <a:latin typeface="TimesNewRomanPSMT"/>
              </a:rPr>
              <a:t>співпрацювати</a:t>
            </a:r>
            <a:r>
              <a:rPr lang="ru-RU" sz="2000" b="0" i="0" u="none" strike="noStrike" baseline="0" dirty="0">
                <a:latin typeface="TimesNewRomanPSMT"/>
              </a:rPr>
              <a:t> з</a:t>
            </a:r>
            <a:r>
              <a:rPr lang="en-US" sz="2000" b="0" i="0" u="none" strike="noStrike" baseline="0" dirty="0">
                <a:latin typeface="TimesNewRomanPSMT"/>
              </a:rPr>
              <a:t> </a:t>
            </a:r>
            <a:r>
              <a:rPr lang="ru-RU" sz="2000" b="0" i="0" u="none" strike="noStrike" baseline="0" dirty="0">
                <a:latin typeface="TimesNewRomanPSMT"/>
              </a:rPr>
              <a:t>державою з метою </a:t>
            </a:r>
            <a:r>
              <a:rPr lang="ru-RU" sz="2000" b="0" i="0" u="none" strike="noStrike" baseline="0" dirty="0" err="1">
                <a:latin typeface="TimesNewRomanPSMT"/>
              </a:rPr>
              <a:t>сприяння</a:t>
            </a:r>
            <a:r>
              <a:rPr lang="ru-RU" sz="2000" b="0" i="0" u="none" strike="noStrike" baseline="0" dirty="0">
                <a:latin typeface="TimesNewRomanPSMT"/>
              </a:rPr>
              <a:t> </a:t>
            </a:r>
            <a:r>
              <a:rPr lang="ru-RU" sz="2000" b="0" i="0" u="none" strike="noStrike" baseline="0" dirty="0" err="1">
                <a:latin typeface="TimesNewRomanPSMT"/>
              </a:rPr>
              <a:t>економічному</a:t>
            </a:r>
            <a:r>
              <a:rPr lang="ru-RU" sz="2000" b="0" i="0" u="none" strike="noStrike" baseline="0" dirty="0">
                <a:latin typeface="TimesNewRomanPSMT"/>
              </a:rPr>
              <a:t> </a:t>
            </a:r>
            <a:r>
              <a:rPr lang="ru-RU" sz="2000" b="0" i="0" u="none" strike="noStrike" baseline="0" dirty="0" err="1">
                <a:latin typeface="TimesNewRomanPSMT"/>
              </a:rPr>
              <a:t>розвитку</a:t>
            </a:r>
            <a:r>
              <a:rPr lang="ru-RU" sz="2000" b="0" i="0" u="none" strike="noStrike" baseline="0" dirty="0">
                <a:latin typeface="TimesNewRomanPSMT"/>
              </a:rPr>
              <a:t>;</a:t>
            </a:r>
            <a:endParaRPr lang="en-US" sz="2000" b="0" i="0" u="none" strike="noStrike" baseline="0" dirty="0">
              <a:latin typeface="TimesNewRomanPSMT"/>
            </a:endParaRPr>
          </a:p>
          <a:p>
            <a:pPr algn="just"/>
            <a:endParaRPr lang="en-US" sz="2000" b="0" i="0" u="none" strike="noStrike" baseline="0" dirty="0">
              <a:latin typeface="TimesNewRomanPSMT"/>
            </a:endParaRPr>
          </a:p>
          <a:p>
            <a:pPr algn="just"/>
            <a:endParaRPr lang="ru-RU" sz="2000" b="0" i="0" u="none" strike="noStrike" baseline="0" dirty="0">
              <a:latin typeface="TimesNewRomanPSMT"/>
            </a:endParaRPr>
          </a:p>
          <a:p>
            <a:pPr algn="just"/>
            <a:r>
              <a:rPr lang="ru-RU" sz="2000" b="0" i="0" u="none" strike="noStrike" baseline="0" dirty="0">
                <a:latin typeface="TimesNewRomanPSMT"/>
              </a:rPr>
              <a:t>- </a:t>
            </a:r>
            <a:r>
              <a:rPr lang="ru-RU" sz="2000" b="0" i="1" u="none" strike="noStrike" baseline="0" dirty="0">
                <a:latin typeface="TimesNewRomanPS-ItalicMT"/>
              </a:rPr>
              <a:t>для </a:t>
            </a:r>
            <a:r>
              <a:rPr lang="ru-RU" sz="2000" b="0" i="1" u="none" strike="noStrike" baseline="0" dirty="0" err="1">
                <a:latin typeface="TimesNewRomanPS-ItalicMT"/>
              </a:rPr>
              <a:t>державних</a:t>
            </a:r>
            <a:r>
              <a:rPr lang="ru-RU" sz="2000" b="0" i="1" u="none" strike="noStrike" baseline="0" dirty="0">
                <a:latin typeface="TimesNewRomanPS-ItalicMT"/>
              </a:rPr>
              <a:t> структур </a:t>
            </a:r>
            <a:r>
              <a:rPr lang="ru-RU" sz="2000" b="0" i="0" u="none" strike="noStrike" baseline="0" dirty="0">
                <a:latin typeface="TimesNewRomanPSMT"/>
              </a:rPr>
              <a:t>– </a:t>
            </a:r>
            <a:r>
              <a:rPr lang="ru-RU" sz="2000" b="0" i="0" u="none" strike="noStrike" baseline="0" dirty="0" err="1">
                <a:latin typeface="TimesNewRomanPSMT"/>
              </a:rPr>
              <a:t>підвищити</a:t>
            </a:r>
            <a:r>
              <a:rPr lang="ru-RU" sz="2000" b="0" i="0" u="none" strike="noStrike" baseline="0" dirty="0">
                <a:latin typeface="TimesNewRomanPSMT"/>
              </a:rPr>
              <a:t> свою </a:t>
            </a:r>
            <a:r>
              <a:rPr lang="ru-RU" sz="2000" b="0" i="0" u="none" strike="noStrike" baseline="0" dirty="0" err="1">
                <a:latin typeface="TimesNewRomanPSMT"/>
              </a:rPr>
              <a:t>ефективність</a:t>
            </a:r>
            <a:r>
              <a:rPr lang="ru-RU" sz="2000" b="0" i="0" u="none" strike="noStrike" baseline="0" dirty="0">
                <a:latin typeface="TimesNewRomanPSMT"/>
              </a:rPr>
              <a:t>; </a:t>
            </a:r>
            <a:r>
              <a:rPr lang="ru-RU" sz="2000" b="0" i="0" u="none" strike="noStrike" baseline="0" dirty="0" err="1">
                <a:latin typeface="TimesNewRomanPSMT"/>
              </a:rPr>
              <a:t>покращити</a:t>
            </a:r>
            <a:r>
              <a:rPr lang="ru-RU" sz="2000" b="0" i="0" u="none" strike="noStrike" baseline="0" dirty="0">
                <a:latin typeface="TimesNewRomanPSMT"/>
              </a:rPr>
              <a:t> </a:t>
            </a:r>
            <a:r>
              <a:rPr lang="ru-RU" sz="2000" b="0" i="0" u="none" strike="noStrike" baseline="0" dirty="0" err="1">
                <a:latin typeface="TimesNewRomanPSMT"/>
              </a:rPr>
              <a:t>відносини</a:t>
            </a:r>
            <a:r>
              <a:rPr lang="ru-RU" sz="2000" b="0" i="0" u="none" strike="noStrike" baseline="0" dirty="0">
                <a:latin typeface="TimesNewRomanPSMT"/>
              </a:rPr>
              <a:t> з</a:t>
            </a:r>
            <a:r>
              <a:rPr lang="en-US" sz="2000" b="0" i="0" u="none" strike="noStrike" baseline="0" dirty="0">
                <a:latin typeface="TimesNewRomanPSMT"/>
              </a:rPr>
              <a:t> </a:t>
            </a:r>
            <a:r>
              <a:rPr lang="ru-RU" sz="2000" b="0" i="0" u="none" strike="noStrike" baseline="0" dirty="0" err="1">
                <a:latin typeface="TimesNewRomanPSMT"/>
              </a:rPr>
              <a:t>клієнтами</a:t>
            </a:r>
            <a:r>
              <a:rPr lang="ru-RU" sz="2000" b="0" i="0" u="none" strike="noStrike" baseline="0" dirty="0">
                <a:latin typeface="TimesNewRomanPSMT"/>
              </a:rPr>
              <a:t> і </a:t>
            </a:r>
            <a:r>
              <a:rPr lang="ru-RU" sz="2000" b="0" i="0" u="none" strike="noStrike" baseline="0" dirty="0" err="1">
                <a:latin typeface="TimesNewRomanPSMT"/>
              </a:rPr>
              <a:t>залучити</a:t>
            </a:r>
            <a:r>
              <a:rPr lang="ru-RU" sz="2000" b="0" i="0" u="none" strike="noStrike" baseline="0" dirty="0">
                <a:latin typeface="TimesNewRomanPSMT"/>
              </a:rPr>
              <a:t> </a:t>
            </a:r>
            <a:r>
              <a:rPr lang="ru-RU" sz="2000" b="0" i="0" u="none" strike="noStrike" baseline="0" dirty="0" err="1">
                <a:latin typeface="TimesNewRomanPSMT"/>
              </a:rPr>
              <a:t>всіх</a:t>
            </a:r>
            <a:r>
              <a:rPr lang="ru-RU" sz="2000" b="0" i="0" u="none" strike="noStrike" baseline="0" dirty="0">
                <a:latin typeface="TimesNewRomanPSMT"/>
              </a:rPr>
              <a:t> </a:t>
            </a:r>
            <a:r>
              <a:rPr lang="ru-RU" sz="2000" b="0" i="0" u="none" strike="noStrike" baseline="0" dirty="0" err="1">
                <a:latin typeface="TimesNewRomanPSMT"/>
              </a:rPr>
              <a:t>громадян</a:t>
            </a:r>
            <a:r>
              <a:rPr lang="ru-RU" sz="2000" b="0" i="0" u="none" strike="noStrike" baseline="0" dirty="0">
                <a:latin typeface="TimesNewRomanPSMT"/>
              </a:rPr>
              <a:t> у </a:t>
            </a:r>
            <a:r>
              <a:rPr lang="ru-RU" sz="2000" b="0" i="0" u="none" strike="noStrike" baseline="0" dirty="0" err="1">
                <a:latin typeface="TimesNewRomanPSMT"/>
              </a:rPr>
              <a:t>політичні</a:t>
            </a:r>
            <a:r>
              <a:rPr lang="ru-RU" sz="2000" b="0" i="0" u="none" strike="noStrike" baseline="0" dirty="0">
                <a:latin typeface="TimesNewRomanPSMT"/>
              </a:rPr>
              <a:t> </a:t>
            </a:r>
            <a:r>
              <a:rPr lang="ru-RU" sz="2000" b="0" i="0" u="none" strike="noStrike" baseline="0" dirty="0" err="1">
                <a:latin typeface="TimesNewRomanPSMT"/>
              </a:rPr>
              <a:t>обговорення</a:t>
            </a:r>
            <a:r>
              <a:rPr lang="ru-RU" sz="2000" b="0" i="0" u="none" strike="noStrike" baseline="0" dirty="0">
                <a:latin typeface="TimesNewRomanPSMT"/>
              </a:rPr>
              <a:t>, </a:t>
            </a:r>
            <a:r>
              <a:rPr lang="ru-RU" sz="2000" b="0" i="0" u="none" strike="noStrike" baseline="0" dirty="0" err="1">
                <a:latin typeface="TimesNewRomanPSMT"/>
              </a:rPr>
              <a:t>зосередивши</a:t>
            </a:r>
            <a:r>
              <a:rPr lang="ru-RU" sz="2000" b="0" i="0" u="none" strike="noStrike" baseline="0" dirty="0">
                <a:latin typeface="TimesNewRomanPSMT"/>
              </a:rPr>
              <a:t> свою </a:t>
            </a:r>
            <a:r>
              <a:rPr lang="ru-RU" sz="2000" b="0" i="0" u="none" strike="noStrike" baseline="0" dirty="0" err="1">
                <a:latin typeface="TimesNewRomanPSMT"/>
              </a:rPr>
              <a:t>увагу</a:t>
            </a:r>
            <a:r>
              <a:rPr lang="ru-RU" sz="2000" b="0" i="0" u="none" strike="noStrike" baseline="0" dirty="0">
                <a:latin typeface="TimesNewRomanPSMT"/>
              </a:rPr>
              <a:t> на</a:t>
            </a:r>
            <a:r>
              <a:rPr lang="en-US" sz="2000" b="0" i="0" u="none" strike="noStrike" baseline="0" dirty="0">
                <a:latin typeface="TimesNewRomanPSMT"/>
              </a:rPr>
              <a:t> </a:t>
            </a:r>
            <a:r>
              <a:rPr lang="ru-RU" sz="2000" b="0" i="0" u="none" strike="noStrike" baseline="0" dirty="0" err="1">
                <a:latin typeface="TimesNewRomanPSMT"/>
              </a:rPr>
              <a:t>стратегічних</a:t>
            </a:r>
            <a:r>
              <a:rPr lang="ru-RU" sz="2000" b="0" i="0" u="none" strike="noStrike" baseline="0" dirty="0">
                <a:latin typeface="TimesNewRomanPSMT"/>
              </a:rPr>
              <a:t> </a:t>
            </a:r>
            <a:r>
              <a:rPr lang="ru-RU" sz="2000" b="0" i="0" u="none" strike="noStrike" baseline="0" dirty="0" err="1">
                <a:latin typeface="TimesNewRomanPSMT"/>
              </a:rPr>
              <a:t>напрямках</a:t>
            </a:r>
            <a:r>
              <a:rPr lang="ru-RU" sz="2000" b="0" i="0" u="none" strike="noStrike" baseline="0" dirty="0">
                <a:latin typeface="TimesNewRomanPSMT"/>
              </a:rPr>
              <a:t>.</a:t>
            </a:r>
            <a:endParaRPr lang="ru-RU" sz="2000" dirty="0"/>
          </a:p>
        </p:txBody>
      </p:sp>
    </p:spTree>
    <p:extLst>
      <p:ext uri="{BB962C8B-B14F-4D97-AF65-F5344CB8AC3E}">
        <p14:creationId xmlns:p14="http://schemas.microsoft.com/office/powerpoint/2010/main" val="417231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06544B-9D40-4387-8DA3-B6559867C678}"/>
              </a:ext>
            </a:extLst>
          </p:cNvPr>
          <p:cNvSpPr txBox="1"/>
          <p:nvPr/>
        </p:nvSpPr>
        <p:spPr>
          <a:xfrm>
            <a:off x="1523630" y="1439002"/>
            <a:ext cx="9144740" cy="3624326"/>
          </a:xfrm>
          <a:prstGeom prst="rect">
            <a:avLst/>
          </a:prstGeom>
          <a:noFill/>
        </p:spPr>
        <p:txBody>
          <a:bodyPr wrap="square">
            <a:spAutoFit/>
          </a:bodyPr>
          <a:lstStyle/>
          <a:p>
            <a:pPr marL="140970" marR="413385" indent="448945" algn="just">
              <a:spcAft>
                <a:spcPts val="0"/>
              </a:spcAft>
            </a:pPr>
            <a:r>
              <a:rPr lang="uk-UA" sz="2400" dirty="0">
                <a:effectLst/>
                <a:latin typeface="Times New Roman" panose="02020603050405020304" pitchFamily="18" charset="0"/>
                <a:ea typeface="Times New Roman" panose="02020603050405020304" pitchFamily="18" charset="0"/>
              </a:rPr>
              <a:t>З погляду змісту електронної взаємодії між суб'єктами електронного урядування виокремлюють </a:t>
            </a:r>
            <a:r>
              <a:rPr lang="uk-UA" sz="2400" b="1" dirty="0">
                <a:effectLst/>
                <a:latin typeface="Times New Roman" panose="02020603050405020304" pitchFamily="18" charset="0"/>
                <a:ea typeface="Times New Roman" panose="02020603050405020304" pitchFamily="18" charset="0"/>
              </a:rPr>
              <a:t>три основні моделі електронного урядування: </a:t>
            </a:r>
          </a:p>
          <a:p>
            <a:pPr marL="140970" marR="413385" indent="448945" algn="just">
              <a:spcAft>
                <a:spcPts val="0"/>
              </a:spcAft>
            </a:pPr>
            <a:endParaRPr lang="uk-UA" sz="2400" b="1" dirty="0">
              <a:latin typeface="Times New Roman" panose="02020603050405020304" pitchFamily="18" charset="0"/>
              <a:ea typeface="Times New Roman" panose="02020603050405020304" pitchFamily="18" charset="0"/>
            </a:endParaRPr>
          </a:p>
          <a:p>
            <a:pPr marL="140970" marR="413385" indent="448945" algn="ctr">
              <a:spcAft>
                <a:spcPts val="0"/>
              </a:spcAft>
            </a:pPr>
            <a:r>
              <a:rPr lang="uk-UA" sz="2400" dirty="0">
                <a:effectLst/>
                <a:latin typeface="Times New Roman" panose="02020603050405020304" pitchFamily="18" charset="0"/>
                <a:ea typeface="Times New Roman" panose="02020603050405020304" pitchFamily="18" charset="0"/>
              </a:rPr>
              <a:t>континентальну європейську, </a:t>
            </a:r>
          </a:p>
          <a:p>
            <a:pPr marL="140970" marR="413385" indent="448945" algn="ctr">
              <a:spcAft>
                <a:spcPts val="0"/>
              </a:spcAft>
            </a:pPr>
            <a:endParaRPr lang="uk-UA" sz="2400" dirty="0">
              <a:latin typeface="Times New Roman" panose="02020603050405020304" pitchFamily="18" charset="0"/>
              <a:ea typeface="Times New Roman" panose="02020603050405020304" pitchFamily="18" charset="0"/>
            </a:endParaRPr>
          </a:p>
          <a:p>
            <a:pPr marL="140970" marR="413385" indent="448945" algn="ctr">
              <a:spcAft>
                <a:spcPts val="0"/>
              </a:spcAft>
            </a:pPr>
            <a:r>
              <a:rPr lang="uk-UA" sz="2400" dirty="0">
                <a:effectLst/>
                <a:latin typeface="Times New Roman" panose="02020603050405020304" pitchFamily="18" charset="0"/>
                <a:ea typeface="Times New Roman" panose="02020603050405020304" pitchFamily="18" charset="0"/>
              </a:rPr>
              <a:t>англо-американську </a:t>
            </a:r>
            <a:endParaRPr lang="uk-UA" sz="2400" dirty="0">
              <a:latin typeface="Times New Roman" panose="02020603050405020304" pitchFamily="18" charset="0"/>
              <a:ea typeface="Times New Roman" panose="02020603050405020304" pitchFamily="18" charset="0"/>
            </a:endParaRPr>
          </a:p>
          <a:p>
            <a:pPr marL="140970" marR="413385" indent="448945" algn="ctr">
              <a:spcAft>
                <a:spcPts val="0"/>
              </a:spcAft>
            </a:pPr>
            <a:endParaRPr lang="uk-UA" sz="2400" dirty="0">
              <a:effectLst/>
              <a:latin typeface="Times New Roman" panose="02020603050405020304" pitchFamily="18" charset="0"/>
              <a:ea typeface="Times New Roman" panose="02020603050405020304" pitchFamily="18" charset="0"/>
            </a:endParaRPr>
          </a:p>
          <a:p>
            <a:pPr marL="140970" marR="413385" indent="448945" algn="ctr">
              <a:spcAft>
                <a:spcPts val="0"/>
              </a:spcAft>
            </a:pPr>
            <a:r>
              <a:rPr lang="uk-UA" sz="2400" dirty="0">
                <a:effectLst/>
                <a:latin typeface="Times New Roman" panose="02020603050405020304" pitchFamily="18" charset="0"/>
                <a:ea typeface="Times New Roman" panose="02020603050405020304" pitchFamily="18" charset="0"/>
              </a:rPr>
              <a:t>азіатську моделі.</a:t>
            </a:r>
            <a:endParaRPr lang="ru-RU" sz="2400" dirty="0">
              <a:effectLst/>
              <a:latin typeface="Times New Roman" panose="02020603050405020304" pitchFamily="18" charset="0"/>
              <a:ea typeface="Times New Roman" panose="02020603050405020304" pitchFamily="18" charset="0"/>
            </a:endParaRPr>
          </a:p>
          <a:p>
            <a:pPr marL="590550" algn="just">
              <a:lnSpc>
                <a:spcPts val="1605"/>
              </a:lnSpc>
            </a:pP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943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885D1-8E99-40D9-9A52-9631C3F19292}"/>
              </a:ext>
            </a:extLst>
          </p:cNvPr>
          <p:cNvSpPr txBox="1"/>
          <p:nvPr/>
        </p:nvSpPr>
        <p:spPr>
          <a:xfrm>
            <a:off x="604398" y="933283"/>
            <a:ext cx="11434439" cy="4665380"/>
          </a:xfrm>
          <a:prstGeom prst="rect">
            <a:avLst/>
          </a:prstGeom>
          <a:noFill/>
        </p:spPr>
        <p:txBody>
          <a:bodyPr wrap="square">
            <a:spAutoFit/>
          </a:bodyPr>
          <a:lstStyle/>
          <a:p>
            <a:pPr marL="590550" algn="r">
              <a:lnSpc>
                <a:spcPts val="1605"/>
              </a:lnSpc>
            </a:pPr>
            <a:r>
              <a:rPr lang="uk-UA" sz="3200" b="1" dirty="0" err="1">
                <a:effectLst/>
                <a:latin typeface="Times New Roman" panose="02020603050405020304" pitchFamily="18" charset="0"/>
                <a:ea typeface="Times New Roman" panose="02020603050405020304" pitchFamily="18" charset="0"/>
              </a:rPr>
              <a:t>Континентально</a:t>
            </a:r>
            <a:r>
              <a:rPr lang="uk-UA" sz="3200" b="1" dirty="0">
                <a:effectLst/>
                <a:latin typeface="Times New Roman" panose="02020603050405020304" pitchFamily="18" charset="0"/>
                <a:ea typeface="Times New Roman" panose="02020603050405020304" pitchFamily="18" charset="0"/>
              </a:rPr>
              <a:t> - європейська модель </a:t>
            </a:r>
            <a:r>
              <a:rPr lang="uk-UA" sz="3200" dirty="0">
                <a:effectLst/>
                <a:latin typeface="Times New Roman" panose="02020603050405020304" pitchFamily="18" charset="0"/>
                <a:ea typeface="Times New Roman" panose="02020603050405020304" pitchFamily="18" charset="0"/>
              </a:rPr>
              <a:t>:</a:t>
            </a:r>
          </a:p>
          <a:p>
            <a:pPr marL="590550" algn="just">
              <a:lnSpc>
                <a:spcPts val="1605"/>
              </a:lnSpc>
            </a:pPr>
            <a:endParaRPr lang="uk-UA" sz="2400" dirty="0">
              <a:latin typeface="Times New Roman" panose="02020603050405020304" pitchFamily="18" charset="0"/>
              <a:ea typeface="Times New Roman" panose="02020603050405020304" pitchFamily="18" charset="0"/>
            </a:endParaRPr>
          </a:p>
          <a:p>
            <a:pPr marL="590550" algn="just">
              <a:lnSpc>
                <a:spcPts val="1605"/>
              </a:lnSpc>
            </a:pPr>
            <a:endParaRPr lang="ru-RU" dirty="0">
              <a:effectLst/>
              <a:latin typeface="Times New Roman" panose="02020603050405020304" pitchFamily="18" charset="0"/>
              <a:ea typeface="Times New Roman" panose="02020603050405020304" pitchFamily="18" charset="0"/>
            </a:endParaRPr>
          </a:p>
          <a:p>
            <a:pPr marL="342900" marR="413385" lvl="0" indent="-342900" algn="just">
              <a:buSzPts val="1100"/>
              <a:buFont typeface="Arial" panose="020B0604020202020204" pitchFamily="34" charset="0"/>
              <a:buChar char="•"/>
              <a:tabLst>
                <a:tab pos="771525" algn="l"/>
                <a:tab pos="772160" algn="l"/>
                <a:tab pos="1675765" algn="l"/>
                <a:tab pos="2894330" algn="l"/>
                <a:tab pos="3698875" algn="l"/>
                <a:tab pos="5107305" algn="l"/>
              </a:tabLst>
            </a:pPr>
            <a:r>
              <a:rPr lang="uk-UA" sz="2400" dirty="0">
                <a:effectLst/>
                <a:latin typeface="Times New Roman" panose="02020603050405020304" pitchFamily="18" charset="0"/>
                <a:ea typeface="Arial" panose="020B0604020202020204" pitchFamily="34" charset="0"/>
              </a:rPr>
              <a:t>наявністю	 наддержавних	структур	(Європарламент,	</a:t>
            </a:r>
            <a:r>
              <a:rPr lang="uk-UA" sz="2400" spc="-5" dirty="0">
                <a:effectLst/>
                <a:latin typeface="Times New Roman" panose="02020603050405020304" pitchFamily="18" charset="0"/>
                <a:ea typeface="Arial" panose="020B0604020202020204" pitchFamily="34" charset="0"/>
              </a:rPr>
              <a:t>Єврокомісія,</a:t>
            </a:r>
            <a:r>
              <a:rPr lang="en-US" sz="2400" spc="-5" dirty="0">
                <a:effectLst/>
                <a:latin typeface="Times New Roman" panose="02020603050405020304" pitchFamily="18" charset="0"/>
                <a:ea typeface="Arial" panose="020B0604020202020204" pitchFamily="34" charset="0"/>
              </a:rPr>
              <a:t> </a:t>
            </a:r>
            <a:r>
              <a:rPr lang="uk-UA" sz="2400" dirty="0">
                <a:effectLst/>
                <a:latin typeface="Times New Roman" panose="02020603050405020304" pitchFamily="18" charset="0"/>
                <a:ea typeface="Arial" panose="020B0604020202020204" pitchFamily="34" charset="0"/>
              </a:rPr>
              <a:t>Європейський суд), рекомендації яких є обов'язковими для всіх країн</a:t>
            </a:r>
            <a:r>
              <a:rPr lang="uk-UA" sz="2400" spc="-125" dirty="0">
                <a:effectLst/>
                <a:latin typeface="Times New Roman" panose="02020603050405020304" pitchFamily="18" charset="0"/>
                <a:ea typeface="Arial" panose="020B0604020202020204" pitchFamily="34" charset="0"/>
              </a:rPr>
              <a:t> </a:t>
            </a:r>
            <a:r>
              <a:rPr lang="uk-UA" sz="2400" dirty="0">
                <a:effectLst/>
                <a:latin typeface="Times New Roman" panose="02020603050405020304" pitchFamily="18" charset="0"/>
                <a:ea typeface="Arial" panose="020B0604020202020204" pitchFamily="34" charset="0"/>
              </a:rPr>
              <a:t>ЄС;</a:t>
            </a:r>
          </a:p>
          <a:p>
            <a:pPr marL="342900" marR="413385" lvl="0" indent="-342900" algn="just">
              <a:buSzPts val="1100"/>
              <a:buFont typeface="Arial" panose="020B0604020202020204" pitchFamily="34" charset="0"/>
              <a:buChar char="•"/>
              <a:tabLst>
                <a:tab pos="771525" algn="l"/>
                <a:tab pos="772160" algn="l"/>
                <a:tab pos="1675765" algn="l"/>
                <a:tab pos="2894330" algn="l"/>
                <a:tab pos="3698875" algn="l"/>
                <a:tab pos="5107305" algn="l"/>
              </a:tabLst>
            </a:pPr>
            <a:endParaRPr lang="ru-RU" dirty="0">
              <a:effectLst/>
              <a:latin typeface="Times New Roman" panose="02020603050405020304" pitchFamily="18" charset="0"/>
              <a:ea typeface="Arial" panose="020B0604020202020204" pitchFamily="34" charset="0"/>
            </a:endParaRPr>
          </a:p>
          <a:p>
            <a:pPr marL="342900" lvl="0" indent="-342900" algn="just">
              <a:lnSpc>
                <a:spcPts val="1610"/>
              </a:lnSpc>
              <a:spcBef>
                <a:spcPts val="10"/>
              </a:spcBef>
              <a:spcAft>
                <a:spcPts val="0"/>
              </a:spcAft>
              <a:buSzPts val="1100"/>
              <a:buFont typeface="Arial" panose="020B0604020202020204" pitchFamily="34" charset="0"/>
              <a:buChar char="•"/>
              <a:tabLst>
                <a:tab pos="771525" algn="l"/>
                <a:tab pos="772160" algn="l"/>
              </a:tabLst>
            </a:pPr>
            <a:r>
              <a:rPr lang="uk-UA" sz="2400" dirty="0">
                <a:effectLst/>
                <a:latin typeface="Times New Roman" panose="02020603050405020304" pitchFamily="18" charset="0"/>
                <a:ea typeface="Arial" panose="020B0604020202020204" pitchFamily="34" charset="0"/>
              </a:rPr>
              <a:t>високим ступенем інтеграції європейських країн та</a:t>
            </a:r>
            <a:r>
              <a:rPr lang="uk-UA" sz="2400" spc="-20" dirty="0">
                <a:effectLst/>
                <a:latin typeface="Times New Roman" panose="02020603050405020304" pitchFamily="18" charset="0"/>
                <a:ea typeface="Arial" panose="020B0604020202020204" pitchFamily="34" charset="0"/>
              </a:rPr>
              <a:t> </a:t>
            </a:r>
            <a:r>
              <a:rPr lang="uk-UA" sz="2400" dirty="0">
                <a:effectLst/>
                <a:latin typeface="Times New Roman" panose="02020603050405020304" pitchFamily="18" charset="0"/>
                <a:ea typeface="Arial" panose="020B0604020202020204" pitchFamily="34" charset="0"/>
              </a:rPr>
              <a:t>народів;</a:t>
            </a:r>
          </a:p>
          <a:p>
            <a:pPr marL="342900" lvl="0" indent="-342900" algn="just">
              <a:lnSpc>
                <a:spcPts val="1610"/>
              </a:lnSpc>
              <a:spcBef>
                <a:spcPts val="10"/>
              </a:spcBef>
              <a:spcAft>
                <a:spcPts val="0"/>
              </a:spcAft>
              <a:buSzPts val="1100"/>
              <a:buFont typeface="Arial" panose="020B0604020202020204" pitchFamily="34" charset="0"/>
              <a:buChar char="•"/>
              <a:tabLst>
                <a:tab pos="771525" algn="l"/>
                <a:tab pos="772160" algn="l"/>
              </a:tabLst>
            </a:pPr>
            <a:endParaRPr lang="ru-RU" dirty="0">
              <a:effectLst/>
              <a:latin typeface="Times New Roman" panose="02020603050405020304" pitchFamily="18" charset="0"/>
              <a:ea typeface="Arial" panose="020B0604020202020204" pitchFamily="34" charset="0"/>
            </a:endParaRPr>
          </a:p>
          <a:p>
            <a:pPr marL="342900" marR="412115" lvl="0" indent="-342900" algn="just">
              <a:buSzPts val="1100"/>
              <a:buFont typeface="Arial" panose="020B0604020202020204" pitchFamily="34" charset="0"/>
              <a:buChar char="•"/>
              <a:tabLst>
                <a:tab pos="771525" algn="l"/>
                <a:tab pos="772160" algn="l"/>
              </a:tabLst>
            </a:pPr>
            <a:r>
              <a:rPr lang="uk-UA" sz="2400" dirty="0">
                <a:effectLst/>
                <a:latin typeface="Times New Roman" panose="02020603050405020304" pitchFamily="18" charset="0"/>
                <a:ea typeface="Arial" panose="020B0604020202020204" pitchFamily="34" charset="0"/>
              </a:rPr>
              <a:t>чітким законодавством, що регламентує інформаційні відносини в європейському інформаційному</a:t>
            </a:r>
            <a:r>
              <a:rPr lang="uk-UA" sz="2400" spc="-45" dirty="0">
                <a:effectLst/>
                <a:latin typeface="Times New Roman" panose="02020603050405020304" pitchFamily="18" charset="0"/>
                <a:ea typeface="Arial" panose="020B0604020202020204" pitchFamily="34" charset="0"/>
              </a:rPr>
              <a:t> </a:t>
            </a:r>
            <a:r>
              <a:rPr lang="uk-UA" sz="2400" dirty="0">
                <a:effectLst/>
                <a:latin typeface="Times New Roman" panose="02020603050405020304" pitchFamily="18" charset="0"/>
                <a:ea typeface="Arial" panose="020B0604020202020204" pitchFamily="34" charset="0"/>
              </a:rPr>
              <a:t>просторі.</a:t>
            </a:r>
          </a:p>
          <a:p>
            <a:pPr marL="342900" marR="412115" lvl="0" indent="-342900" algn="l">
              <a:buSzPts val="1100"/>
              <a:buFont typeface="Arial" panose="020B0604020202020204" pitchFamily="34" charset="0"/>
              <a:buChar char="•"/>
              <a:tabLst>
                <a:tab pos="771525" algn="l"/>
                <a:tab pos="772160" algn="l"/>
              </a:tabLst>
            </a:pPr>
            <a:endParaRPr lang="ru-RU" dirty="0">
              <a:effectLst/>
              <a:latin typeface="Times New Roman" panose="02020603050405020304" pitchFamily="18" charset="0"/>
              <a:ea typeface="Arial" panose="020B0604020202020204" pitchFamily="34" charset="0"/>
            </a:endParaRPr>
          </a:p>
          <a:p>
            <a:pPr marL="140970" marR="409575" indent="448945" algn="just">
              <a:spcBef>
                <a:spcPts val="335"/>
              </a:spcBef>
              <a:spcAft>
                <a:spcPts val="0"/>
              </a:spcAft>
            </a:pPr>
            <a:r>
              <a:rPr lang="uk-UA" sz="2400" dirty="0">
                <a:effectLst/>
                <a:latin typeface="Times New Roman" panose="02020603050405020304" pitchFamily="18" charset="0"/>
                <a:ea typeface="Times New Roman" panose="02020603050405020304" pitchFamily="18" charset="0"/>
              </a:rPr>
              <a:t>Управління та діяльність органів влади та наднаціональних структур в цій моделі спрямовані насамперед на потреби громадян - користувачів інформаційних систем та мереж (доступ до публічної інформації, оперативне отримання якісних послуг, участь у формуванні державної політики).</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2870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810AC-4C1F-42E6-B186-625161C281B9}"/>
              </a:ext>
            </a:extLst>
          </p:cNvPr>
          <p:cNvSpPr txBox="1"/>
          <p:nvPr/>
        </p:nvSpPr>
        <p:spPr>
          <a:xfrm>
            <a:off x="1204403" y="827040"/>
            <a:ext cx="10802870" cy="4401205"/>
          </a:xfrm>
          <a:prstGeom prst="rect">
            <a:avLst/>
          </a:prstGeom>
          <a:noFill/>
        </p:spPr>
        <p:txBody>
          <a:bodyPr wrap="square">
            <a:spAutoFit/>
          </a:bodyPr>
          <a:lstStyle/>
          <a:p>
            <a:pPr marL="140970" marR="409575" indent="448945" algn="r">
              <a:spcBef>
                <a:spcPts val="5"/>
              </a:spcBef>
              <a:spcAft>
                <a:spcPts val="0"/>
              </a:spcAft>
            </a:pPr>
            <a:r>
              <a:rPr lang="uk-UA" sz="2800" b="1" dirty="0">
                <a:effectLst/>
                <a:latin typeface="Times New Roman" panose="02020603050405020304" pitchFamily="18" charset="0"/>
                <a:ea typeface="Times New Roman" panose="02020603050405020304" pitchFamily="18" charset="0"/>
              </a:rPr>
              <a:t>Англо-американська модель (США, Канада, Велика Британія). </a:t>
            </a:r>
          </a:p>
          <a:p>
            <a:pPr marL="140970" marR="409575" indent="448945" algn="just">
              <a:spcBef>
                <a:spcPts val="5"/>
              </a:spcBef>
              <a:spcAft>
                <a:spcPts val="0"/>
              </a:spcAft>
            </a:pPr>
            <a:endParaRPr lang="uk-UA" sz="2800" b="1" dirty="0">
              <a:latin typeface="Times New Roman" panose="02020603050405020304" pitchFamily="18" charset="0"/>
              <a:ea typeface="Times New Roman" panose="02020603050405020304" pitchFamily="18" charset="0"/>
            </a:endParaRPr>
          </a:p>
          <a:p>
            <a:pPr marL="140970" marR="409575" indent="448945" algn="just">
              <a:spcBef>
                <a:spcPts val="5"/>
              </a:spcBef>
              <a:spcAft>
                <a:spcPts val="0"/>
              </a:spcAft>
            </a:pPr>
            <a:r>
              <a:rPr lang="uk-UA" sz="2800" dirty="0">
                <a:effectLst/>
                <a:latin typeface="Times New Roman" panose="02020603050405020304" pitchFamily="18" charset="0"/>
                <a:ea typeface="Times New Roman" panose="02020603050405020304" pitchFamily="18" charset="0"/>
              </a:rPr>
              <a:t>В США основний акцент зроблено на відкритість, прозорість та відповідальність влади перед громадянами. </a:t>
            </a:r>
            <a:endParaRPr lang="en-US" sz="2800" dirty="0">
              <a:effectLst/>
              <a:latin typeface="Times New Roman" panose="02020603050405020304" pitchFamily="18" charset="0"/>
              <a:ea typeface="Times New Roman" panose="02020603050405020304" pitchFamily="18" charset="0"/>
            </a:endParaRPr>
          </a:p>
          <a:p>
            <a:pPr marL="140970" marR="409575" indent="448945" algn="just">
              <a:spcBef>
                <a:spcPts val="5"/>
              </a:spcBef>
              <a:spcAft>
                <a:spcPts val="0"/>
              </a:spcAft>
            </a:pPr>
            <a:r>
              <a:rPr lang="uk-UA" sz="2800" dirty="0">
                <a:effectLst/>
                <a:latin typeface="Times New Roman" panose="02020603050405020304" pitchFamily="18" charset="0"/>
                <a:ea typeface="Times New Roman" panose="02020603050405020304" pitchFamily="18" charset="0"/>
              </a:rPr>
              <a:t>У Великій Британії акцент зроблено на: розширенні спектру послуг, що надаються владою громадянам та суб'єктам господарювання; підвищення ефективності діяльності органів влади; створення технічних та освітніх умов для повного  охоплення громадян адміністративними</a:t>
            </a:r>
            <a:r>
              <a:rPr lang="uk-UA" sz="2800" spc="-10"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послугами.</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8925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72A1B-F682-40D0-8506-05A435BBC494}"/>
              </a:ext>
            </a:extLst>
          </p:cNvPr>
          <p:cNvSpPr txBox="1"/>
          <p:nvPr/>
        </p:nvSpPr>
        <p:spPr>
          <a:xfrm>
            <a:off x="1141901" y="871424"/>
            <a:ext cx="9419207" cy="3970318"/>
          </a:xfrm>
          <a:prstGeom prst="rect">
            <a:avLst/>
          </a:prstGeom>
          <a:noFill/>
        </p:spPr>
        <p:txBody>
          <a:bodyPr wrap="square">
            <a:spAutoFit/>
          </a:bodyPr>
          <a:lstStyle/>
          <a:p>
            <a:pPr algn="r"/>
            <a:r>
              <a:rPr lang="uk-UA" sz="2800" b="1" dirty="0">
                <a:effectLst/>
                <a:latin typeface="Times New Roman" panose="02020603050405020304" pitchFamily="18" charset="0"/>
                <a:ea typeface="Times New Roman" panose="02020603050405020304" pitchFamily="18" charset="0"/>
              </a:rPr>
              <a:t>Азіатська модель електронного урядування</a:t>
            </a:r>
          </a:p>
          <a:p>
            <a:endParaRPr lang="uk-UA" sz="2800" b="1" dirty="0">
              <a:latin typeface="Times New Roman" panose="02020603050405020304" pitchFamily="18" charset="0"/>
              <a:ea typeface="Times New Roman" panose="02020603050405020304" pitchFamily="18" charset="0"/>
            </a:endParaRPr>
          </a:p>
          <a:p>
            <a:pPr algn="just"/>
            <a:r>
              <a:rPr lang="uk-UA" sz="2800" dirty="0">
                <a:latin typeface="Times New Roman" panose="02020603050405020304" pitchFamily="18" charset="0"/>
                <a:ea typeface="Times New Roman" panose="02020603050405020304" pitchFamily="18" charset="0"/>
              </a:rPr>
              <a:t>В</a:t>
            </a:r>
            <a:r>
              <a:rPr lang="uk-UA" sz="2800" dirty="0">
                <a:effectLst/>
                <a:latin typeface="Times New Roman" panose="02020603050405020304" pitchFamily="18" charset="0"/>
                <a:ea typeface="Times New Roman" panose="02020603050405020304" pitchFamily="18" charset="0"/>
              </a:rPr>
              <a:t>раховує особливості специфічного стилю управління, азіатський тип корпоративної культури та багаторівневу систему державного управління. </a:t>
            </a:r>
            <a:endParaRPr lang="en-US" sz="2800" dirty="0">
              <a:effectLst/>
              <a:latin typeface="Times New Roman" panose="02020603050405020304" pitchFamily="18" charset="0"/>
              <a:ea typeface="Times New Roman" panose="02020603050405020304" pitchFamily="18" charset="0"/>
            </a:endParaRPr>
          </a:p>
          <a:p>
            <a:pPr algn="just"/>
            <a:r>
              <a:rPr lang="uk-UA" sz="2800" dirty="0">
                <a:effectLst/>
                <a:latin typeface="Times New Roman" panose="02020603050405020304" pitchFamily="18" charset="0"/>
                <a:ea typeface="Times New Roman" panose="02020603050405020304" pitchFamily="18" charset="0"/>
              </a:rPr>
              <a:t>В цій моделі основні зусилля спрямовані на впровадження сучасних інформаційно-комунікаційних технологій у сферу освіти та культури.</a:t>
            </a:r>
          </a:p>
          <a:p>
            <a:pPr algn="just"/>
            <a:r>
              <a:rPr lang="uk-UA" sz="2800" dirty="0">
                <a:latin typeface="Times New Roman" panose="02020603050405020304" pitchFamily="18" charset="0"/>
                <a:ea typeface="Times New Roman" panose="02020603050405020304" pitchFamily="18" charset="0"/>
              </a:rPr>
              <a:t>Вона характеризується жорсткою владною вертикаллю.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74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71E2E-6972-93B3-265A-14DC6AF8407A}"/>
              </a:ext>
            </a:extLst>
          </p:cNvPr>
          <p:cNvSpPr txBox="1"/>
          <p:nvPr/>
        </p:nvSpPr>
        <p:spPr>
          <a:xfrm>
            <a:off x="1099127" y="338468"/>
            <a:ext cx="9993745" cy="5234575"/>
          </a:xfrm>
          <a:prstGeom prst="rect">
            <a:avLst/>
          </a:prstGeom>
          <a:noFill/>
        </p:spPr>
        <p:txBody>
          <a:bodyPr wrap="square">
            <a:spAutoFit/>
          </a:bodyPr>
          <a:lstStyle/>
          <a:p>
            <a:pPr algn="ctr">
              <a:lnSpc>
                <a:spcPct val="115000"/>
              </a:lnSpc>
              <a:spcAft>
                <a:spcPts val="800"/>
              </a:spcAft>
            </a:pP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Індивідуальне завдання №3</a:t>
            </a:r>
            <a:endParaRPr lang="uk-UA" sz="2000" b="1" kern="100" spc="-3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endPar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Муніципальний рівень розвитку концепції е-урядування (впровадження стратегії </a:t>
            </a:r>
            <a:r>
              <a:rPr lang="uk-UA" sz="2000" kern="100" spc="-30" dirty="0" err="1">
                <a:effectLst/>
                <a:latin typeface="Times New Roman" panose="02020603050405020304" pitchFamily="18" charset="0"/>
                <a:ea typeface="Calibri" panose="020F0502020204030204" pitchFamily="34" charset="0"/>
                <a:cs typeface="Times New Roman" panose="02020603050405020304" pitchFamily="18" charset="0"/>
              </a:rPr>
              <a:t>Smart</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kern="100" spc="-30" dirty="0" err="1">
                <a:effectLst/>
                <a:latin typeface="Times New Roman" panose="02020603050405020304" pitchFamily="18" charset="0"/>
                <a:ea typeface="Calibri" panose="020F0502020204030204" pitchFamily="34" charset="0"/>
                <a:cs typeface="Times New Roman" panose="02020603050405020304" pitchFamily="18" charset="0"/>
              </a:rPr>
              <a:t>City</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2000" b="1" kern="100" spc="-30" dirty="0">
                <a:effectLst/>
                <a:latin typeface="Times New Roman" panose="02020603050405020304" pitchFamily="18" charset="0"/>
                <a:ea typeface="Calibri" panose="020F0502020204030204" pitchFamily="34" charset="0"/>
                <a:cs typeface="Times New Roman" panose="02020603050405020304" pitchFamily="18" charset="0"/>
              </a:rPr>
              <a:t>до 15 балів</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 (граничний термін здачі роботи передостаннє семінарське заняття</a:t>
            </a:r>
            <a:r>
              <a:rPr lang="uk-UA" sz="2000" kern="100" spc="-30" dirty="0">
                <a:latin typeface="Times New Roman" panose="02020603050405020304" pitchFamily="18" charset="0"/>
                <a:ea typeface="Calibri" panose="020F0502020204030204" pitchFamily="34" charset="0"/>
                <a:cs typeface="Times New Roman" panose="02020603050405020304" pitchFamily="18" charset="0"/>
              </a:rPr>
              <a:t>: </a:t>
            </a:r>
            <a:r>
              <a:rPr lang="uk-UA" sz="2000" kern="100" spc="-30" dirty="0">
                <a:effectLst/>
                <a:latin typeface="Times New Roman" panose="02020603050405020304" pitchFamily="18" charset="0"/>
                <a:ea typeface="Calibri" panose="020F0502020204030204" pitchFamily="34" charset="0"/>
                <a:cs typeface="Times New Roman" panose="02020603050405020304" pitchFamily="18" charset="0"/>
              </a:rPr>
              <a:t>до 5ти балів за виступ та до 10 балів за письмову роботу)</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Робота виконується за наступним планом</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Коротка характеристика міста</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spcAft>
                <a:spcPts val="800"/>
              </a:spcAft>
              <a:buFont typeface="Wingdings" panose="05000000000000000000" pitchFamily="2" charset="2"/>
              <a:buChar char="q"/>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Огляд муніципальної влади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lgn="just">
              <a:lnSpc>
                <a:spcPct val="115000"/>
              </a:lnSpc>
              <a:spcAft>
                <a:spcPts val="800"/>
              </a:spcAft>
              <a:buFont typeface="Wingdings" panose="05000000000000000000" pitchFamily="2" charset="2"/>
              <a:buChar char="q"/>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Характеристика стратегій та програм </a:t>
            </a:r>
            <a:r>
              <a:rPr lang="uk-UA" sz="2000" kern="100" spc="-3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Smart</a:t>
            </a:r>
            <a:r>
              <a:rPr lang="uk-UA" sz="200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kern="100" spc="-3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City</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lgn="just">
              <a:lnSpc>
                <a:spcPct val="115000"/>
              </a:lnSpc>
              <a:spcAft>
                <a:spcPts val="800"/>
              </a:spcAft>
              <a:buFont typeface="Wingdings" panose="05000000000000000000" pitchFamily="2" charset="2"/>
              <a:buChar char="q"/>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Основні досягнення міста</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lgn="just">
              <a:lnSpc>
                <a:spcPct val="115000"/>
              </a:lnSpc>
              <a:spcAft>
                <a:spcPts val="800"/>
              </a:spcAft>
              <a:buFont typeface="Wingdings" panose="05000000000000000000" pitchFamily="2" charset="2"/>
              <a:buChar char="q"/>
            </a:pPr>
            <a:r>
              <a:rPr lang="uk-UA" sz="2000" kern="1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Основні проблеми та шляхи їх вирішення</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0393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49172-FA19-47F0-A400-4E3A555BEFE1}"/>
              </a:ext>
            </a:extLst>
          </p:cNvPr>
          <p:cNvSpPr txBox="1"/>
          <p:nvPr/>
        </p:nvSpPr>
        <p:spPr>
          <a:xfrm>
            <a:off x="838267" y="644020"/>
            <a:ext cx="11085878" cy="5576976"/>
          </a:xfrm>
          <a:prstGeom prst="rect">
            <a:avLst/>
          </a:prstGeom>
          <a:noFill/>
        </p:spPr>
        <p:txBody>
          <a:bodyPr wrap="square">
            <a:spAutoFit/>
          </a:bodyPr>
          <a:lstStyle/>
          <a:p>
            <a:pPr indent="450215" algn="just"/>
            <a:r>
              <a:rPr lang="uk-UA" sz="2000" dirty="0">
                <a:effectLst/>
                <a:latin typeface="Times New Roman" panose="02020603050405020304" pitchFamily="18" charset="0"/>
                <a:ea typeface="Times New Roman" panose="02020603050405020304" pitchFamily="18" charset="0"/>
              </a:rPr>
              <a:t>У світовій науковій літературі сьогодні виокремилися три головні підходи до розуміння електронного урядування.</a:t>
            </a:r>
          </a:p>
          <a:p>
            <a:pPr indent="450215" algn="just"/>
            <a:endParaRPr lang="ru-RU" sz="2000" dirty="0">
              <a:effectLst/>
              <a:latin typeface="Times New Roman" panose="02020603050405020304" pitchFamily="18" charset="0"/>
              <a:ea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І. Перша з відомих шкіл розглядає </a:t>
            </a:r>
            <a:r>
              <a:rPr lang="uk-UA" sz="2000" b="1" i="1" dirty="0">
                <a:effectLst/>
                <a:latin typeface="Times New Roman" panose="02020603050405020304" pitchFamily="18" charset="0"/>
                <a:ea typeface="Times New Roman" panose="02020603050405020304" pitchFamily="18" charset="0"/>
              </a:rPr>
              <a:t>електронне урядування як ефективне надання державних послуг за допомогою нових інформаційних технологій.</a:t>
            </a:r>
            <a:r>
              <a:rPr lang="uk-UA" sz="2000" dirty="0">
                <a:effectLst/>
                <a:latin typeface="Times New Roman" panose="02020603050405020304" pitchFamily="18" charset="0"/>
                <a:ea typeface="Times New Roman" panose="02020603050405020304" pitchFamily="18" charset="0"/>
              </a:rPr>
              <a:t> </a:t>
            </a: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Відповідно до цього підходу, уряд як велика корпорація має прагнути до задоволення інтересів своїх платників податків, а з цією метою – до підвищення своєї ефективності, так само як корпорація мусить підвищувати свою капіталізацію, змінюючи моделі роботи на більш технологічні й ефективні. </a:t>
            </a:r>
            <a:r>
              <a:rPr lang="uk-UA" sz="2000" i="1" dirty="0">
                <a:effectLst/>
                <a:latin typeface="Times New Roman" panose="02020603050405020304" pitchFamily="18" charset="0"/>
                <a:ea typeface="Times New Roman" panose="02020603050405020304" pitchFamily="18" charset="0"/>
              </a:rPr>
              <a:t>Саме цей підхід знайшов відображення в перших заявах політиків щодо розробки та запровадження електронного уряду. </a:t>
            </a: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Так, ще в 1993 році Альберт </a:t>
            </a:r>
            <a:r>
              <a:rPr lang="uk-UA" sz="2000" dirty="0" err="1">
                <a:effectLst/>
                <a:latin typeface="Times New Roman" panose="02020603050405020304" pitchFamily="18" charset="0"/>
                <a:ea typeface="Times New Roman" panose="02020603050405020304" pitchFamily="18" charset="0"/>
              </a:rPr>
              <a:t>Гор</a:t>
            </a:r>
            <a:r>
              <a:rPr lang="uk-UA" sz="2000" dirty="0">
                <a:effectLst/>
                <a:latin typeface="Times New Roman" panose="02020603050405020304" pitchFamily="18" charset="0"/>
                <a:ea typeface="Times New Roman" panose="02020603050405020304" pitchFamily="18" charset="0"/>
              </a:rPr>
              <a:t>, тоді віце-президент США, в своїй промові наголошував на впровадженні електронного уряду саме через застосування інформаційних технологій фінансової та інших комерційних сфер у державному секторі. </a:t>
            </a:r>
            <a:endParaRPr lang="ru-RU"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00130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CFD1B9-8172-4AD9-BA60-B124455E3C72}"/>
              </a:ext>
            </a:extLst>
          </p:cNvPr>
          <p:cNvSpPr txBox="1"/>
          <p:nvPr/>
        </p:nvSpPr>
        <p:spPr>
          <a:xfrm>
            <a:off x="933634" y="238012"/>
            <a:ext cx="11036693" cy="6832640"/>
          </a:xfrm>
          <a:prstGeom prst="rect">
            <a:avLst/>
          </a:prstGeom>
          <a:noFill/>
        </p:spPr>
        <p:txBody>
          <a:bodyPr wrap="square">
            <a:spAutoFit/>
          </a:bodyPr>
          <a:lstStyle/>
          <a:p>
            <a:pPr algn="just">
              <a:lnSpc>
                <a:spcPct val="150000"/>
              </a:lnSpc>
            </a:pPr>
            <a:r>
              <a:rPr lang="uk-UA" sz="2000" dirty="0">
                <a:effectLst/>
                <a:latin typeface="Times New Roman" panose="02020603050405020304" pitchFamily="18" charset="0"/>
                <a:ea typeface="Times New Roman" panose="02020603050405020304" pitchFamily="18" charset="0"/>
              </a:rPr>
              <a:t>Другий підхід сформували дослідники-технократи, школа яких розуміє </a:t>
            </a:r>
            <a:r>
              <a:rPr lang="uk-UA" sz="2000" b="1" i="1" dirty="0">
                <a:effectLst/>
                <a:latin typeface="Times New Roman" panose="02020603050405020304" pitchFamily="18" charset="0"/>
                <a:ea typeface="Times New Roman" panose="02020603050405020304" pitchFamily="18" charset="0"/>
              </a:rPr>
              <a:t>електронний уряд як організацію високого рівня інформатизації.</a:t>
            </a:r>
          </a:p>
          <a:p>
            <a:pPr>
              <a:lnSpc>
                <a:spcPct val="150000"/>
              </a:lnSpc>
            </a:pPr>
            <a:endParaRPr lang="uk-UA" sz="2000" b="1" i="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Адепти цього підходу наголошують на тому, що електронний уряд є елементом масштабного інформаційного перетворення суспільства. </a:t>
            </a:r>
            <a:endParaRPr lang="ru-RU" sz="2000" dirty="0">
              <a:effectLst/>
              <a:latin typeface="Times New Roman" panose="02020603050405020304" pitchFamily="18" charset="0"/>
              <a:ea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Зміна нормативно-правової бази, освітніх акцентів, принципів формування і витрачання бюджету, екологічних орієнтирів, перерозподіл зон пріоритетної компетенції державних і громадських структур, перенесення наголосів в економіці, оновлення і розширення ціннісних парадигм суспільства - усе це разом з багатьма іншими компонентами повноцінної життєдіяльності суспільства є підґрунтям для реінжинірингу державного управління, для створення і функціонування електронного уряду. Також зазначені науковці розглядають е-уряд як засіб взаємодії громадян та держави через прямий доступ населення й підприємств до інформації, до систем послуг адміністративних органів країни, регіону, міста, району, до демократичних інститутів суспільства. </a:t>
            </a:r>
            <a:endParaRPr lang="ru-RU" sz="20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737610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DB89B-EEEF-40A3-A726-3A56B05E3A41}"/>
              </a:ext>
            </a:extLst>
          </p:cNvPr>
          <p:cNvSpPr txBox="1"/>
          <p:nvPr/>
        </p:nvSpPr>
        <p:spPr>
          <a:xfrm>
            <a:off x="803205" y="0"/>
            <a:ext cx="11061576" cy="6961970"/>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rPr>
              <a:t>Третя школа, яка набуває в західній літературі все більше прихильників та поступово отримує визнання в Україні, розглядає </a:t>
            </a:r>
            <a:r>
              <a:rPr lang="uk-UA" sz="2000" b="1" i="1" dirty="0">
                <a:effectLst/>
                <a:latin typeface="Times New Roman" panose="02020603050405020304" pitchFamily="18" charset="0"/>
                <a:ea typeface="Times New Roman" panose="02020603050405020304" pitchFamily="18" charset="0"/>
              </a:rPr>
              <a:t>електронне урядування як нову парадигму (модель) управління в епоху знань</a:t>
            </a:r>
            <a:r>
              <a:rPr lang="uk-UA" sz="2000" dirty="0">
                <a:effectLst/>
                <a:latin typeface="Times New Roman" panose="02020603050405020304" pitchFamily="18" charset="0"/>
                <a:ea typeface="Times New Roman" panose="02020603050405020304" pitchFamily="18" charset="0"/>
              </a:rPr>
              <a:t>. Підхід залишає електронному наданню послуг, відповідно до першої школи, роль однієї з інноваційних технологій урядування, а інформатизації – роль засобу для трансформації уряду. Натомість підкреслюється поширення нових принципів і підходів до урядування, яке супроводжується перебудовою усієї системи управлінських процесів, подоланням стереотипів бюрократичної культури. Такого визначення дотримуються уряди розвинених країн та міжнародні організації. </a:t>
            </a:r>
          </a:p>
          <a:p>
            <a:pPr indent="450215" algn="just">
              <a:lnSpc>
                <a:spcPct val="150000"/>
              </a:lnSpc>
            </a:pPr>
            <a:r>
              <a:rPr lang="uk-UA" sz="2000" dirty="0">
                <a:effectLst/>
                <a:latin typeface="Times New Roman" panose="02020603050405020304" pitchFamily="18" charset="0"/>
                <a:ea typeface="Times New Roman" panose="02020603050405020304" pitchFamily="18" charset="0"/>
              </a:rPr>
              <a:t>електронний уряд - це система співпраці уряду і громадян (бізнесу, громадських організацій), яка базується на використанні інформаційно-комунікаційних технологій; це інформаційний простір, в якому взаємодія уряду та громадян (бізнесу, громадських організацій) організовується на основі синтезу: </a:t>
            </a:r>
            <a:endParaRPr lang="ru-RU" sz="2000" dirty="0">
              <a:effectLst/>
              <a:latin typeface="Times New Roman" panose="02020603050405020304" pitchFamily="18" charset="0"/>
              <a:ea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rPr>
              <a:t>- інформаційно-комунікаційних технологій;</a:t>
            </a:r>
            <a:endParaRPr lang="ru-RU" sz="2000" dirty="0">
              <a:effectLst/>
              <a:latin typeface="Times New Roman" panose="02020603050405020304" pitchFamily="18" charset="0"/>
              <a:ea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rPr>
              <a:t>		- нормативно-правової бази (прийняття рішень);</a:t>
            </a:r>
            <a:endParaRPr lang="ru-RU" sz="2000" dirty="0">
              <a:effectLst/>
              <a:latin typeface="Times New Roman" panose="02020603050405020304" pitchFamily="18" charset="0"/>
              <a:ea typeface="Times New Roman" panose="02020603050405020304" pitchFamily="18" charset="0"/>
            </a:endParaRPr>
          </a:p>
          <a:p>
            <a:pPr lvl="5">
              <a:lnSpc>
                <a:spcPct val="150000"/>
              </a:lnSpc>
            </a:pPr>
            <a:r>
              <a:rPr lang="uk-UA" sz="2000" dirty="0">
                <a:effectLst/>
                <a:latin typeface="Times New Roman" panose="02020603050405020304" pitchFamily="18" charset="0"/>
                <a:ea typeface="Times New Roman" panose="02020603050405020304" pitchFamily="18" charset="0"/>
              </a:rPr>
              <a:t>			- інформаційно-ресурсної бази</a:t>
            </a:r>
            <a:r>
              <a:rPr lang="uk-UA" sz="2000" dirty="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2612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CFABF-2455-4D46-BCC7-1BF8DE026C13}"/>
              </a:ext>
            </a:extLst>
          </p:cNvPr>
          <p:cNvSpPr txBox="1"/>
          <p:nvPr/>
        </p:nvSpPr>
        <p:spPr>
          <a:xfrm>
            <a:off x="694521" y="0"/>
            <a:ext cx="11405115" cy="6269473"/>
          </a:xfrm>
          <a:prstGeom prst="rect">
            <a:avLst/>
          </a:prstGeom>
          <a:noFill/>
        </p:spPr>
        <p:txBody>
          <a:bodyPr wrap="square">
            <a:spAutoFit/>
          </a:bodyPr>
          <a:lstStyle/>
          <a:p>
            <a:pPr indent="450215" algn="ctr"/>
            <a:r>
              <a:rPr lang="uk-UA" sz="2000" b="1" dirty="0">
                <a:effectLst/>
                <a:latin typeface="Times New Roman" panose="02020603050405020304" pitchFamily="18" charset="0"/>
                <a:ea typeface="Times New Roman" panose="02020603050405020304" pitchFamily="18" charset="0"/>
              </a:rPr>
              <a:t>ЕЛЕКТРОННИЙ УРЯД ТА ЕЛЕКТРОННЕ УРЯДУВАННЯ. </a:t>
            </a:r>
          </a:p>
          <a:p>
            <a:pPr indent="450215" algn="just"/>
            <a:endParaRPr lang="uk-UA" sz="2000" b="1" dirty="0">
              <a:effectLst/>
              <a:latin typeface="Times New Roman" panose="02020603050405020304" pitchFamily="18" charset="0"/>
              <a:ea typeface="Times New Roman" panose="02020603050405020304" pitchFamily="18" charset="0"/>
            </a:endParaRPr>
          </a:p>
          <a:p>
            <a:pPr indent="450215" algn="just">
              <a:lnSpc>
                <a:spcPct val="130000"/>
              </a:lnSpc>
            </a:pPr>
            <a:r>
              <a:rPr lang="uk-UA" sz="2000" dirty="0">
                <a:effectLst/>
                <a:latin typeface="Times New Roman" panose="02020603050405020304" pitchFamily="18" charset="0"/>
                <a:ea typeface="Times New Roman" panose="02020603050405020304" pitchFamily="18" charset="0"/>
              </a:rPr>
              <a:t>Необхідно зазначити, що в англомовній літературі поняття електронного урядування (e-</a:t>
            </a:r>
            <a:r>
              <a:rPr lang="uk-UA" sz="2000" dirty="0" err="1">
                <a:effectLst/>
                <a:latin typeface="Times New Roman" panose="02020603050405020304" pitchFamily="18" charset="0"/>
                <a:ea typeface="Times New Roman" panose="02020603050405020304" pitchFamily="18" charset="0"/>
              </a:rPr>
              <a:t>governance</a:t>
            </a:r>
            <a:r>
              <a:rPr lang="uk-UA" sz="2000" dirty="0">
                <a:effectLst/>
                <a:latin typeface="Times New Roman" panose="02020603050405020304" pitchFamily="18" charset="0"/>
                <a:ea typeface="Times New Roman" panose="02020603050405020304" pitchFamily="18" charset="0"/>
              </a:rPr>
              <a:t>) та електронного уряду (e-</a:t>
            </a:r>
            <a:r>
              <a:rPr lang="uk-UA" sz="2000" dirty="0" err="1">
                <a:effectLst/>
                <a:latin typeface="Times New Roman" panose="02020603050405020304" pitchFamily="18" charset="0"/>
                <a:ea typeface="Times New Roman" panose="02020603050405020304" pitchFamily="18" charset="0"/>
              </a:rPr>
              <a:t>government</a:t>
            </a:r>
            <a:r>
              <a:rPr lang="uk-UA" sz="2000" dirty="0">
                <a:effectLst/>
                <a:latin typeface="Times New Roman" panose="02020603050405020304" pitchFamily="18" charset="0"/>
                <a:ea typeface="Times New Roman" panose="02020603050405020304" pitchFamily="18" charset="0"/>
              </a:rPr>
              <a:t>) почали відокремлюватись лише останнім часом. Завдяки </a:t>
            </a:r>
            <a:r>
              <a:rPr lang="uk-UA" sz="2000" dirty="0" err="1">
                <a:effectLst/>
                <a:latin typeface="Times New Roman" panose="02020603050405020304" pitchFamily="18" charset="0"/>
                <a:ea typeface="Times New Roman" panose="02020603050405020304" pitchFamily="18" charset="0"/>
              </a:rPr>
              <a:t>поліваріантності</a:t>
            </a:r>
            <a:r>
              <a:rPr lang="uk-UA" sz="2000" dirty="0">
                <a:effectLst/>
                <a:latin typeface="Times New Roman" panose="02020603050405020304" pitchFamily="18" charset="0"/>
                <a:ea typeface="Times New Roman" panose="02020603050405020304" pitchFamily="18" charset="0"/>
              </a:rPr>
              <a:t> англійської мови в багатьох публікаціях ці терміни використовуються як тотожні, але за контекстом можна зрозуміти, що під «е-</a:t>
            </a:r>
            <a:r>
              <a:rPr lang="uk-UA" sz="2000" dirty="0" err="1">
                <a:effectLst/>
                <a:latin typeface="Times New Roman" panose="02020603050405020304" pitchFamily="18" charset="0"/>
                <a:ea typeface="Times New Roman" panose="02020603050405020304" pitchFamily="18" charset="0"/>
              </a:rPr>
              <a:t>government</a:t>
            </a:r>
            <a:r>
              <a:rPr lang="uk-UA" sz="2000" dirty="0">
                <a:effectLst/>
                <a:latin typeface="Times New Roman" panose="02020603050405020304" pitchFamily="18" charset="0"/>
                <a:ea typeface="Times New Roman" panose="02020603050405020304" pitchFamily="18" charset="0"/>
              </a:rPr>
              <a:t>» автори мають на увазі не орган державної влади чи місцевого самоврядування, а нову систему принципів урядування, співвіднесену із новими технологіями і цифровими можливостями. </a:t>
            </a:r>
          </a:p>
          <a:p>
            <a:pPr indent="450215" algn="just">
              <a:lnSpc>
                <a:spcPct val="130000"/>
              </a:lnSpc>
            </a:pPr>
            <a:endParaRPr lang="ru-RU" sz="2000" dirty="0">
              <a:effectLst/>
              <a:latin typeface="Times New Roman" panose="02020603050405020304" pitchFamily="18" charset="0"/>
              <a:ea typeface="Times New Roman" panose="02020603050405020304" pitchFamily="18" charset="0"/>
            </a:endParaRPr>
          </a:p>
          <a:p>
            <a:pPr indent="450215" algn="just">
              <a:lnSpc>
                <a:spcPct val="130000"/>
              </a:lnSpc>
            </a:pPr>
            <a:r>
              <a:rPr lang="uk-UA" sz="2000" dirty="0">
                <a:effectLst/>
                <a:latin typeface="Times New Roman" panose="02020603050405020304" pitchFamily="18" charset="0"/>
                <a:ea typeface="Times New Roman" panose="02020603050405020304" pitchFamily="18" charset="0"/>
              </a:rPr>
              <a:t>З розвитком термінологічної бази в сфері електронного уряду дослідники все чіткіше окреслюють відмінність між електронним урядуванням та електронним урядом. Наприклад, Т. </a:t>
            </a:r>
            <a:r>
              <a:rPr lang="uk-UA" sz="2000" dirty="0" err="1">
                <a:effectLst/>
                <a:latin typeface="Times New Roman" panose="02020603050405020304" pitchFamily="18" charset="0"/>
                <a:ea typeface="Times New Roman" panose="02020603050405020304" pitchFamily="18" charset="0"/>
              </a:rPr>
              <a:t>Райлі</a:t>
            </a:r>
            <a:r>
              <a:rPr lang="uk-UA" sz="2000" dirty="0">
                <a:effectLst/>
                <a:latin typeface="Times New Roman" panose="02020603050405020304" pitchFamily="18" charset="0"/>
                <a:ea typeface="Times New Roman" panose="02020603050405020304" pitchFamily="18" charset="0"/>
              </a:rPr>
              <a:t> зазначає, що електронне урядування має відношення до концепцій, поглядів та питань навколо функції уряду, тоді як електронний уряд має зв’язок із специфічними практичними структурами уряду, які впроваджують такі концепції на практиці. Електронний уряд може бути продуктивнішим варіантом звичайного уряду, якщо він добре впроваджений та керований. Електронне урядування може розвинутись у суспільне управління, якщо воно добре побудоване і належним чином взаємопов’язане.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2220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8AE58-ABD2-4931-8552-2D18C129B483}"/>
              </a:ext>
            </a:extLst>
          </p:cNvPr>
          <p:cNvSpPr txBox="1"/>
          <p:nvPr/>
        </p:nvSpPr>
        <p:spPr>
          <a:xfrm>
            <a:off x="698376" y="79387"/>
            <a:ext cx="11373551" cy="6453946"/>
          </a:xfrm>
          <a:prstGeom prst="rect">
            <a:avLst/>
          </a:prstGeom>
          <a:noFill/>
        </p:spPr>
        <p:txBody>
          <a:bodyPr wrap="square">
            <a:spAutoFit/>
          </a:bodyPr>
          <a:lstStyle/>
          <a:p>
            <a:pPr algn="just">
              <a:lnSpc>
                <a:spcPct val="130000"/>
              </a:lnSpc>
            </a:pPr>
            <a:r>
              <a:rPr lang="uk-UA" sz="2000" dirty="0">
                <a:effectLst/>
                <a:latin typeface="Times New Roman" panose="02020603050405020304" pitchFamily="18" charset="0"/>
                <a:ea typeface="Times New Roman" panose="02020603050405020304" pitchFamily="18" charset="0"/>
              </a:rPr>
              <a:t>Д. </a:t>
            </a:r>
            <a:r>
              <a:rPr lang="uk-UA" sz="2000" dirty="0" err="1">
                <a:effectLst/>
                <a:latin typeface="Times New Roman" panose="02020603050405020304" pitchFamily="18" charset="0"/>
                <a:ea typeface="Times New Roman" panose="02020603050405020304" pitchFamily="18" charset="0"/>
              </a:rPr>
              <a:t>Кеттл</a:t>
            </a:r>
            <a:r>
              <a:rPr lang="uk-UA" sz="2000" dirty="0">
                <a:effectLst/>
                <a:latin typeface="Times New Roman" panose="02020603050405020304" pitchFamily="18" charset="0"/>
                <a:ea typeface="Times New Roman" panose="02020603050405020304" pitchFamily="18" charset="0"/>
              </a:rPr>
              <a:t> у контексті історичного аналізу американського державного управління також наводить різницю між електронним урядом та урядуванням, враховуючи, що </a:t>
            </a:r>
            <a:r>
              <a:rPr lang="uk-UA" sz="2000" b="1" i="1" dirty="0">
                <a:effectLst/>
                <a:latin typeface="Times New Roman" panose="02020603050405020304" pitchFamily="18" charset="0"/>
                <a:ea typeface="Times New Roman" panose="02020603050405020304" pitchFamily="18" charset="0"/>
              </a:rPr>
              <a:t>уряд – це інституційна структура, яку суспільство використовує для перетворення політичних програм на програми дій та законодавство, а урядування – наслідок взаємодії уряду, державних службовців та громадян через політичний процес, процес розробки державної політики, створення програм та надання послуг.</a:t>
            </a:r>
          </a:p>
          <a:p>
            <a:pPr algn="just">
              <a:lnSpc>
                <a:spcPct val="130000"/>
              </a:lnSpc>
            </a:pPr>
            <a:endParaRPr lang="uk-UA" sz="2000" b="1" i="1" dirty="0">
              <a:effectLst/>
              <a:latin typeface="Times New Roman" panose="02020603050405020304" pitchFamily="18" charset="0"/>
              <a:ea typeface="Times New Roman" panose="02020603050405020304" pitchFamily="18" charset="0"/>
            </a:endParaRPr>
          </a:p>
          <a:p>
            <a:pPr indent="450215" algn="just">
              <a:lnSpc>
                <a:spcPct val="130000"/>
              </a:lnSpc>
            </a:pPr>
            <a:r>
              <a:rPr lang="uk-UA" sz="2000" dirty="0">
                <a:effectLst/>
                <a:latin typeface="Times New Roman" panose="02020603050405020304" pitchFamily="18" charset="0"/>
                <a:ea typeface="Times New Roman" panose="02020603050405020304" pitchFamily="18" charset="0"/>
              </a:rPr>
              <a:t>електронний уряд − це застосування інформаційних і комунікаційних технологій у державних адміністративних органах у поєднанні з організаційними змінами і новими методами для поліпшення послуг державного сектору і демократичних процесів, а також зміцнення політики держави (визначення Європейської Комісії);</a:t>
            </a:r>
          </a:p>
          <a:p>
            <a:pPr indent="450215" algn="just">
              <a:lnSpc>
                <a:spcPct val="130000"/>
              </a:lnSpc>
            </a:pPr>
            <a:endParaRPr lang="ru-RU" sz="2000" dirty="0">
              <a:effectLst/>
              <a:latin typeface="Times New Roman" panose="02020603050405020304" pitchFamily="18" charset="0"/>
              <a:ea typeface="Times New Roman" panose="02020603050405020304" pitchFamily="18" charset="0"/>
            </a:endParaRPr>
          </a:p>
          <a:p>
            <a:pPr algn="just">
              <a:lnSpc>
                <a:spcPct val="130000"/>
              </a:lnSpc>
            </a:pPr>
            <a:r>
              <a:rPr lang="uk-UA" sz="2000" dirty="0">
                <a:effectLst/>
                <a:latin typeface="Times New Roman" panose="02020603050405020304" pitchFamily="18" charset="0"/>
                <a:ea typeface="Calibri" panose="020F0502020204030204" pitchFamily="34" charset="0"/>
              </a:rPr>
              <a:t>	електронне урядування - це форма організації державного управління, за якого відбувається активна взаємодія органів державної влади та органів місцевого самоврядування між собою, з суспільством, людиною та громадянином, бізнесом за допомогою інформаційно-комунікативних технологій </a:t>
            </a:r>
            <a:endParaRPr lang="ru-RU" sz="2000" dirty="0"/>
          </a:p>
        </p:txBody>
      </p:sp>
    </p:spTree>
    <p:extLst>
      <p:ext uri="{BB962C8B-B14F-4D97-AF65-F5344CB8AC3E}">
        <p14:creationId xmlns:p14="http://schemas.microsoft.com/office/powerpoint/2010/main" val="3741714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23D6BF-5373-424B-B619-DB06E01B7FD9}"/>
              </a:ext>
            </a:extLst>
          </p:cNvPr>
          <p:cNvSpPr txBox="1"/>
          <p:nvPr/>
        </p:nvSpPr>
        <p:spPr>
          <a:xfrm>
            <a:off x="985422" y="522289"/>
            <a:ext cx="10475650" cy="4473340"/>
          </a:xfrm>
          <a:prstGeom prst="rect">
            <a:avLst/>
          </a:prstGeom>
          <a:noFill/>
        </p:spPr>
        <p:txBody>
          <a:bodyPr wrap="square">
            <a:spAutoFit/>
          </a:bodyPr>
          <a:lstStyle/>
          <a:p>
            <a:pPr marL="590550" algn="ctr">
              <a:lnSpc>
                <a:spcPct val="150000"/>
              </a:lnSpc>
              <a:spcBef>
                <a:spcPts val="600"/>
              </a:spcBef>
              <a:spcAft>
                <a:spcPts val="0"/>
              </a:spcAft>
            </a:pPr>
            <a:r>
              <a:rPr lang="uk-UA" sz="2800" b="1" kern="0" dirty="0">
                <a:effectLst/>
                <a:latin typeface="Times New Roman" panose="02020603050405020304" pitchFamily="18" charset="0"/>
                <a:ea typeface="Times New Roman" panose="02020603050405020304" pitchFamily="18" charset="0"/>
              </a:rPr>
              <a:t>Принципи створення і функціонування </a:t>
            </a:r>
          </a:p>
          <a:p>
            <a:pPr marL="590550" algn="ctr">
              <a:lnSpc>
                <a:spcPct val="150000"/>
              </a:lnSpc>
              <a:spcBef>
                <a:spcPts val="600"/>
              </a:spcBef>
              <a:spcAft>
                <a:spcPts val="0"/>
              </a:spcAft>
            </a:pPr>
            <a:r>
              <a:rPr lang="uk-UA" sz="2800" b="1" kern="0" dirty="0">
                <a:effectLst/>
                <a:latin typeface="Times New Roman" panose="02020603050405020304" pitchFamily="18" charset="0"/>
                <a:ea typeface="Times New Roman" panose="02020603050405020304" pitchFamily="18" charset="0"/>
              </a:rPr>
              <a:t>інформаційної системи </a:t>
            </a:r>
            <a:r>
              <a:rPr lang="uk-UA" sz="2800" b="1" dirty="0">
                <a:effectLst/>
                <a:latin typeface="Times New Roman" panose="02020603050405020304" pitchFamily="18" charset="0"/>
                <a:ea typeface="Times New Roman" panose="02020603050405020304" pitchFamily="18" charset="0"/>
              </a:rPr>
              <a:t>«Електронний уряд»</a:t>
            </a:r>
            <a:endParaRPr lang="ru-RU" sz="2800" dirty="0">
              <a:effectLst/>
              <a:latin typeface="Times New Roman" panose="02020603050405020304" pitchFamily="18" charset="0"/>
              <a:ea typeface="Times New Roman" panose="02020603050405020304" pitchFamily="18" charset="0"/>
            </a:endParaRPr>
          </a:p>
          <a:p>
            <a:pPr marL="140970" marR="412750" indent="448945" algn="just"/>
            <a:endParaRPr lang="uk-UA" sz="2800" dirty="0">
              <a:effectLst/>
              <a:latin typeface="Times New Roman" panose="02020603050405020304" pitchFamily="18" charset="0"/>
              <a:ea typeface="Times New Roman" panose="02020603050405020304" pitchFamily="18" charset="0"/>
            </a:endParaRPr>
          </a:p>
          <a:p>
            <a:pPr marL="140970" marR="412750" indent="448945" algn="just"/>
            <a:endParaRPr lang="uk-UA" sz="2800" dirty="0">
              <a:latin typeface="Times New Roman" panose="02020603050405020304" pitchFamily="18" charset="0"/>
              <a:ea typeface="Times New Roman" panose="02020603050405020304" pitchFamily="18" charset="0"/>
            </a:endParaRPr>
          </a:p>
          <a:p>
            <a:pPr marL="140970" marR="412750" indent="448945" algn="just">
              <a:lnSpc>
                <a:spcPct val="150000"/>
              </a:lnSpc>
            </a:pPr>
            <a:r>
              <a:rPr lang="uk-UA" sz="2400" dirty="0">
                <a:effectLst/>
                <a:latin typeface="Times New Roman" panose="02020603050405020304" pitchFamily="18" charset="0"/>
                <a:ea typeface="Times New Roman" panose="02020603050405020304" pitchFamily="18" charset="0"/>
              </a:rPr>
              <a:t>Ст</a:t>
            </a:r>
            <a:r>
              <a:rPr lang="uk-UA" sz="2400" spc="-5" dirty="0">
                <a:effectLst/>
                <a:latin typeface="Times New Roman" panose="02020603050405020304" pitchFamily="18" charset="0"/>
                <a:ea typeface="Times New Roman" panose="02020603050405020304" pitchFamily="18" charset="0"/>
              </a:rPr>
              <a:t>в</a:t>
            </a:r>
            <a:r>
              <a:rPr lang="uk-UA" sz="2400" dirty="0">
                <a:effectLst/>
                <a:latin typeface="Times New Roman" panose="02020603050405020304" pitchFamily="18" charset="0"/>
                <a:ea typeface="Times New Roman" panose="02020603050405020304" pitchFamily="18" charset="0"/>
              </a:rPr>
              <a:t>ор</a:t>
            </a:r>
            <a:r>
              <a:rPr lang="uk-UA" sz="2400" spc="-5" dirty="0">
                <a:effectLst/>
                <a:latin typeface="Times New Roman" panose="02020603050405020304" pitchFamily="18" charset="0"/>
                <a:ea typeface="Times New Roman" panose="02020603050405020304" pitchFamily="18" charset="0"/>
              </a:rPr>
              <a:t>юю</a:t>
            </a:r>
            <a:r>
              <a:rPr lang="uk-UA" sz="2400" spc="-10" dirty="0">
                <a:effectLst/>
                <a:latin typeface="Times New Roman" panose="02020603050405020304" pitchFamily="18" charset="0"/>
                <a:ea typeface="Times New Roman" panose="02020603050405020304" pitchFamily="18" charset="0"/>
              </a:rPr>
              <a:t>ч</a:t>
            </a:r>
            <a:r>
              <a:rPr lang="uk-UA" sz="2400" dirty="0">
                <a:effectLst/>
                <a:latin typeface="Times New Roman" panose="02020603050405020304" pitchFamily="18" charset="0"/>
                <a:ea typeface="Times New Roman" panose="02020603050405020304" pitchFamily="18" charset="0"/>
              </a:rPr>
              <a:t>и    </a:t>
            </a:r>
            <a:r>
              <a:rPr lang="uk-UA" sz="2400" spc="-9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і</a:t>
            </a:r>
            <a:r>
              <a:rPr lang="uk-UA" sz="2400" spc="-10" dirty="0">
                <a:effectLst/>
                <a:latin typeface="Times New Roman" panose="02020603050405020304" pitchFamily="18" charset="0"/>
                <a:ea typeface="Times New Roman" panose="02020603050405020304" pitchFamily="18" charset="0"/>
              </a:rPr>
              <a:t>н</a:t>
            </a:r>
            <a:r>
              <a:rPr lang="uk-UA" sz="2400" dirty="0">
                <a:effectLst/>
                <a:latin typeface="Times New Roman" panose="02020603050405020304" pitchFamily="18" charset="0"/>
                <a:ea typeface="Times New Roman" panose="02020603050405020304" pitchFamily="18" charset="0"/>
              </a:rPr>
              <a:t>фо</a:t>
            </a:r>
            <a:r>
              <a:rPr lang="uk-UA" sz="2400" spc="-10" dirty="0">
                <a:effectLst/>
                <a:latin typeface="Times New Roman" panose="02020603050405020304" pitchFamily="18" charset="0"/>
                <a:ea typeface="Times New Roman" panose="02020603050405020304" pitchFamily="18" charset="0"/>
              </a:rPr>
              <a:t>р</a:t>
            </a:r>
            <a:r>
              <a:rPr lang="uk-UA" sz="2400" dirty="0">
                <a:effectLst/>
                <a:latin typeface="Times New Roman" panose="02020603050405020304" pitchFamily="18" charset="0"/>
                <a:ea typeface="Times New Roman" panose="02020603050405020304" pitchFamily="18" charset="0"/>
              </a:rPr>
              <a:t>ма</a:t>
            </a:r>
            <a:r>
              <a:rPr lang="uk-UA" sz="2400" spc="-10" dirty="0">
                <a:effectLst/>
                <a:latin typeface="Times New Roman" panose="02020603050405020304" pitchFamily="18" charset="0"/>
                <a:ea typeface="Times New Roman" panose="02020603050405020304" pitchFamily="18" charset="0"/>
              </a:rPr>
              <a:t>ц</a:t>
            </a:r>
            <a:r>
              <a:rPr lang="uk-UA" sz="2400" dirty="0">
                <a:effectLst/>
                <a:latin typeface="Times New Roman" panose="02020603050405020304" pitchFamily="18" charset="0"/>
                <a:ea typeface="Times New Roman" panose="02020603050405020304" pitchFamily="18" charset="0"/>
              </a:rPr>
              <a:t>і</a:t>
            </a:r>
            <a:r>
              <a:rPr lang="uk-UA" sz="2400" spc="-10" dirty="0">
                <a:effectLst/>
                <a:latin typeface="Times New Roman" panose="02020603050405020304" pitchFamily="18" charset="0"/>
                <a:ea typeface="Times New Roman" panose="02020603050405020304" pitchFamily="18" charset="0"/>
              </a:rPr>
              <a:t>й</a:t>
            </a:r>
            <a:r>
              <a:rPr lang="uk-UA" sz="2400" dirty="0">
                <a:effectLst/>
                <a:latin typeface="Times New Roman" panose="02020603050405020304" pitchFamily="18" charset="0"/>
                <a:ea typeface="Times New Roman" panose="02020603050405020304" pitchFamily="18" charset="0"/>
              </a:rPr>
              <a:t>ну    </a:t>
            </a:r>
            <a:r>
              <a:rPr lang="uk-UA" sz="2400" spc="-10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систему    </a:t>
            </a:r>
            <a:r>
              <a:rPr lang="uk-UA" sz="2400" spc="-80" dirty="0">
                <a:effectLst/>
                <a:latin typeface="Times New Roman" panose="02020603050405020304" pitchFamily="18" charset="0"/>
                <a:ea typeface="Times New Roman" panose="02020603050405020304" pitchFamily="18" charset="0"/>
              </a:rPr>
              <a:t> </a:t>
            </a:r>
            <a:r>
              <a:rPr lang="uk-UA" sz="2400" spc="-25" dirty="0">
                <a:effectLst/>
                <a:latin typeface="Times New Roman" panose="02020603050405020304" pitchFamily="18" charset="0"/>
                <a:ea typeface="Times New Roman" panose="02020603050405020304" pitchFamily="18" charset="0"/>
              </a:rPr>
              <a:t>― </a:t>
            </a:r>
            <a:r>
              <a:rPr lang="uk-UA" sz="2400" spc="-10" dirty="0">
                <a:effectLst/>
                <a:latin typeface="Times New Roman" panose="02020603050405020304" pitchFamily="18" charset="0"/>
                <a:ea typeface="Times New Roman" panose="02020603050405020304" pitchFamily="18" charset="0"/>
              </a:rPr>
              <a:t>Е</a:t>
            </a:r>
            <a:r>
              <a:rPr lang="uk-UA" sz="2400" spc="-5" dirty="0">
                <a:effectLst/>
                <a:latin typeface="Times New Roman" panose="02020603050405020304" pitchFamily="18" charset="0"/>
                <a:ea typeface="Times New Roman" panose="02020603050405020304" pitchFamily="18" charset="0"/>
              </a:rPr>
              <a:t>л</a:t>
            </a:r>
            <a:r>
              <a:rPr lang="uk-UA" sz="2400" dirty="0">
                <a:effectLst/>
                <a:latin typeface="Times New Roman" panose="02020603050405020304" pitchFamily="18" charset="0"/>
                <a:ea typeface="Times New Roman" panose="02020603050405020304" pitchFamily="18" charset="0"/>
              </a:rPr>
              <a:t>ект</a:t>
            </a:r>
            <a:r>
              <a:rPr lang="uk-UA" sz="2400" spc="5" dirty="0">
                <a:effectLst/>
                <a:latin typeface="Times New Roman" panose="02020603050405020304" pitchFamily="18" charset="0"/>
                <a:ea typeface="Times New Roman" panose="02020603050405020304" pitchFamily="18" charset="0"/>
              </a:rPr>
              <a:t>р</a:t>
            </a:r>
            <a:r>
              <a:rPr lang="uk-UA" sz="2400" dirty="0">
                <a:effectLst/>
                <a:latin typeface="Times New Roman" panose="02020603050405020304" pitchFamily="18" charset="0"/>
                <a:ea typeface="Times New Roman" panose="02020603050405020304" pitchFamily="18" charset="0"/>
              </a:rPr>
              <a:t>о</a:t>
            </a:r>
            <a:r>
              <a:rPr lang="uk-UA" sz="2400" spc="-10" dirty="0">
                <a:effectLst/>
                <a:latin typeface="Times New Roman" panose="02020603050405020304" pitchFamily="18" charset="0"/>
                <a:ea typeface="Times New Roman" panose="02020603050405020304" pitchFamily="18" charset="0"/>
              </a:rPr>
              <a:t>н</a:t>
            </a:r>
            <a:r>
              <a:rPr lang="uk-UA" sz="2400" dirty="0">
                <a:effectLst/>
                <a:latin typeface="Times New Roman" panose="02020603050405020304" pitchFamily="18" charset="0"/>
                <a:ea typeface="Times New Roman" panose="02020603050405020304" pitchFamily="18" charset="0"/>
              </a:rPr>
              <a:t>н</a:t>
            </a:r>
            <a:r>
              <a:rPr lang="uk-UA" sz="2400" spc="-10" dirty="0">
                <a:effectLst/>
                <a:latin typeface="Times New Roman" panose="02020603050405020304" pitchFamily="18" charset="0"/>
                <a:ea typeface="Times New Roman" panose="02020603050405020304" pitchFamily="18" charset="0"/>
              </a:rPr>
              <a:t>и</a:t>
            </a:r>
            <a:r>
              <a:rPr lang="uk-UA" sz="2400" dirty="0">
                <a:effectLst/>
                <a:latin typeface="Times New Roman" panose="02020603050405020304" pitchFamily="18" charset="0"/>
                <a:ea typeface="Times New Roman" panose="02020603050405020304" pitchFamily="18" charset="0"/>
              </a:rPr>
              <a:t>й    </a:t>
            </a:r>
            <a:r>
              <a:rPr lang="uk-UA" sz="2400" spc="-95" dirty="0">
                <a:effectLst/>
                <a:latin typeface="Times New Roman" panose="02020603050405020304" pitchFamily="18" charset="0"/>
                <a:ea typeface="Times New Roman" panose="02020603050405020304" pitchFamily="18" charset="0"/>
              </a:rPr>
              <a:t> </a:t>
            </a:r>
            <a:r>
              <a:rPr lang="uk-UA" sz="2400" spc="-20" dirty="0">
                <a:effectLst/>
                <a:latin typeface="Times New Roman" panose="02020603050405020304" pitchFamily="18" charset="0"/>
                <a:ea typeface="Times New Roman" panose="02020603050405020304" pitchFamily="18" charset="0"/>
              </a:rPr>
              <a:t>у</a:t>
            </a:r>
            <a:r>
              <a:rPr lang="uk-UA" sz="2400" dirty="0">
                <a:effectLst/>
                <a:latin typeface="Times New Roman" panose="02020603050405020304" pitchFamily="18" charset="0"/>
                <a:ea typeface="Times New Roman" panose="02020603050405020304" pitchFamily="18" charset="0"/>
              </a:rPr>
              <a:t>ря</a:t>
            </a:r>
            <a:r>
              <a:rPr lang="uk-UA" sz="2400" spc="5" dirty="0">
                <a:effectLst/>
                <a:latin typeface="Times New Roman" panose="02020603050405020304" pitchFamily="18" charset="0"/>
                <a:ea typeface="Times New Roman" panose="02020603050405020304" pitchFamily="18" charset="0"/>
              </a:rPr>
              <a:t>д</a:t>
            </a:r>
            <a:r>
              <a:rPr lang="uk-UA" sz="2400" dirty="0">
                <a:effectLst/>
                <a:latin typeface="Times New Roman" panose="02020603050405020304" pitchFamily="18" charset="0"/>
                <a:ea typeface="Times New Roman" panose="02020603050405020304" pitchFamily="18" charset="0"/>
              </a:rPr>
              <a:t>,    </a:t>
            </a:r>
            <a:r>
              <a:rPr lang="uk-UA" sz="2400" spc="-9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сл</a:t>
            </a:r>
            <a:r>
              <a:rPr lang="uk-UA" sz="2400" spc="-10" dirty="0">
                <a:effectLst/>
                <a:latin typeface="Times New Roman" panose="02020603050405020304" pitchFamily="18" charset="0"/>
                <a:ea typeface="Times New Roman" panose="02020603050405020304" pitchFamily="18" charset="0"/>
              </a:rPr>
              <a:t>і</a:t>
            </a:r>
            <a:r>
              <a:rPr lang="uk-UA" sz="2400" dirty="0">
                <a:effectLst/>
                <a:latin typeface="Times New Roman" panose="02020603050405020304" pitchFamily="18" charset="0"/>
                <a:ea typeface="Times New Roman" panose="02020603050405020304" pitchFamily="18" charset="0"/>
              </a:rPr>
              <a:t>д керуватися принципами системності, розвитку, сумісності, стандартизації та ефективності, що їх використовують при проектуванні автоматизованих систем згідно з нормативними документами</a:t>
            </a:r>
            <a:r>
              <a:rPr lang="uk-UA" sz="2400" spc="5"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4132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78B4E-E30C-4155-831B-5C6BB5A0A4EA}"/>
              </a:ext>
            </a:extLst>
          </p:cNvPr>
          <p:cNvSpPr txBox="1"/>
          <p:nvPr/>
        </p:nvSpPr>
        <p:spPr>
          <a:xfrm>
            <a:off x="1411549" y="2831055"/>
            <a:ext cx="10014011" cy="2600199"/>
          </a:xfrm>
          <a:prstGeom prst="rect">
            <a:avLst/>
          </a:prstGeom>
          <a:noFill/>
        </p:spPr>
        <p:txBody>
          <a:bodyPr wrap="square">
            <a:spAutoFit/>
          </a:bodyPr>
          <a:lstStyle/>
          <a:p>
            <a:pPr marL="140970" marR="410210"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системності </a:t>
            </a:r>
            <a:r>
              <a:rPr lang="uk-UA" sz="2800" dirty="0">
                <a:effectLst/>
                <a:latin typeface="Times New Roman" panose="02020603050405020304" pitchFamily="18" charset="0"/>
                <a:ea typeface="Times New Roman" panose="02020603050405020304" pitchFamily="18" charset="0"/>
              </a:rPr>
              <a:t>передбачає встановлення між структурними елементами інформаційної системи </a:t>
            </a:r>
            <a:r>
              <a:rPr lang="uk-UA" sz="2800" dirty="0" err="1">
                <a:effectLst/>
                <a:latin typeface="Times New Roman" panose="02020603050405020304" pitchFamily="18" charset="0"/>
                <a:ea typeface="Times New Roman" panose="02020603050405020304" pitchFamily="18" charset="0"/>
              </a:rPr>
              <a:t>зв’язків</a:t>
            </a:r>
            <a:r>
              <a:rPr lang="uk-UA" sz="2800" dirty="0">
                <a:effectLst/>
                <a:latin typeface="Times New Roman" panose="02020603050405020304" pitchFamily="18" charset="0"/>
                <a:ea typeface="Times New Roman" panose="02020603050405020304" pitchFamily="18" charset="0"/>
              </a:rPr>
              <a:t>, які забезпечують цілісність функцій та проблем управління та діяльності державних органів.</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527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D7CF0C-139C-44B1-A409-1A303EB6B797}"/>
              </a:ext>
            </a:extLst>
          </p:cNvPr>
          <p:cNvSpPr txBox="1"/>
          <p:nvPr/>
        </p:nvSpPr>
        <p:spPr>
          <a:xfrm>
            <a:off x="1458448" y="1565673"/>
            <a:ext cx="10271464" cy="2600199"/>
          </a:xfrm>
          <a:prstGeom prst="rect">
            <a:avLst/>
          </a:prstGeom>
          <a:noFill/>
        </p:spPr>
        <p:txBody>
          <a:bodyPr wrap="square">
            <a:spAutoFit/>
          </a:bodyPr>
          <a:lstStyle/>
          <a:p>
            <a:pPr marL="140970" marR="412750"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розвитку (відкритості) </a:t>
            </a:r>
            <a:r>
              <a:rPr lang="uk-UA" sz="2800" dirty="0">
                <a:effectLst/>
                <a:latin typeface="Times New Roman" panose="02020603050405020304" pitchFamily="18" charset="0"/>
                <a:ea typeface="Times New Roman" panose="02020603050405020304" pitchFamily="18" charset="0"/>
              </a:rPr>
              <a:t>враховує можливість поповнення й оновлення функцій та складу інформаційної системи ―Електронний уряд‖ без порушення її функціонування.</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3367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EB23E-42EA-4628-8A85-4282952201F9}"/>
              </a:ext>
            </a:extLst>
          </p:cNvPr>
          <p:cNvSpPr txBox="1"/>
          <p:nvPr/>
        </p:nvSpPr>
        <p:spPr>
          <a:xfrm>
            <a:off x="813518" y="1667365"/>
            <a:ext cx="11295355" cy="2600199"/>
          </a:xfrm>
          <a:prstGeom prst="rect">
            <a:avLst/>
          </a:prstGeom>
          <a:noFill/>
        </p:spPr>
        <p:txBody>
          <a:bodyPr wrap="square">
            <a:spAutoFit/>
          </a:bodyPr>
          <a:lstStyle/>
          <a:p>
            <a:pPr marL="140970" marR="415290"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сумісності </a:t>
            </a:r>
            <a:r>
              <a:rPr lang="uk-UA" sz="2800" dirty="0">
                <a:effectLst/>
                <a:latin typeface="Times New Roman" panose="02020603050405020304" pitchFamily="18" charset="0"/>
                <a:ea typeface="Times New Roman" panose="02020603050405020304" pitchFamily="18" charset="0"/>
              </a:rPr>
              <a:t>означає, що при створенні системи мають бути реалізовані інформаційні інтерфейси, завдяки яким вона може взаємодіяти з іншими системами згідно з установленими правилами (наприклад з аналогічними системами країн СНД та ЄС).</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6088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6668B-F49E-41A8-96A4-1A769AB64495}"/>
              </a:ext>
            </a:extLst>
          </p:cNvPr>
          <p:cNvSpPr txBox="1"/>
          <p:nvPr/>
        </p:nvSpPr>
        <p:spPr>
          <a:xfrm>
            <a:off x="982552" y="2036774"/>
            <a:ext cx="10493406" cy="2600199"/>
          </a:xfrm>
          <a:prstGeom prst="rect">
            <a:avLst/>
          </a:prstGeom>
          <a:noFill/>
        </p:spPr>
        <p:txBody>
          <a:bodyPr wrap="square">
            <a:spAutoFit/>
          </a:bodyPr>
          <a:lstStyle/>
          <a:p>
            <a:pPr marL="140970" marR="412115"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стандартизації </a:t>
            </a:r>
            <a:r>
              <a:rPr lang="uk-UA" sz="2800" dirty="0">
                <a:effectLst/>
                <a:latin typeface="Times New Roman" panose="02020603050405020304" pitchFamily="18" charset="0"/>
                <a:ea typeface="Times New Roman" panose="02020603050405020304" pitchFamily="18" charset="0"/>
              </a:rPr>
              <a:t>забезпечує стандартизацію інформаційної системи та її складових для мінімізації всіх видів витрат, уніфікації прийомів, методів та інструкцій, якими керується користувач при роботі з системою.</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513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61A41-9B39-120D-EE5B-DB015298E20C}"/>
              </a:ext>
            </a:extLst>
          </p:cNvPr>
          <p:cNvSpPr txBox="1"/>
          <p:nvPr/>
        </p:nvSpPr>
        <p:spPr>
          <a:xfrm>
            <a:off x="1025236" y="526473"/>
            <a:ext cx="10668000" cy="5022785"/>
          </a:xfrm>
          <a:prstGeom prst="rect">
            <a:avLst/>
          </a:prstGeom>
          <a:noFill/>
        </p:spPr>
        <p:txBody>
          <a:bodyPr wrap="square">
            <a:spAutoFit/>
          </a:bodyPr>
          <a:lstStyle/>
          <a:p>
            <a:pPr marL="0" indent="0" algn="just">
              <a:lnSpc>
                <a:spcPct val="150000"/>
              </a:lnSpc>
              <a:buNone/>
            </a:pPr>
            <a:endParaRPr lang="uk-UA" kern="0" dirty="0">
              <a:effectLst/>
              <a:latin typeface="Times New Roman" panose="02020603050405020304" pitchFamily="18" charset="0"/>
              <a:ea typeface="Calibri" panose="020F0502020204030204" pitchFamily="34" charset="0"/>
            </a:endParaRPr>
          </a:p>
          <a:p>
            <a:pPr marL="0" indent="0" algn="just">
              <a:lnSpc>
                <a:spcPct val="150000"/>
              </a:lnSpc>
              <a:buNone/>
            </a:pPr>
            <a:endParaRPr lang="uk-UA" kern="0" dirty="0">
              <a:latin typeface="Times New Roman" panose="02020603050405020304" pitchFamily="18" charset="0"/>
              <a:ea typeface="Calibri" panose="020F0502020204030204" pitchFamily="34" charset="0"/>
            </a:endParaRPr>
          </a:p>
          <a:p>
            <a:pPr marL="0" indent="0" algn="just">
              <a:lnSpc>
                <a:spcPct val="150000"/>
              </a:lnSpc>
              <a:buNone/>
            </a:pPr>
            <a:r>
              <a:rPr lang="uk-UA" sz="2000" kern="0" dirty="0">
                <a:effectLst/>
                <a:latin typeface="Times New Roman" panose="02020603050405020304" pitchFamily="18" charset="0"/>
                <a:ea typeface="Calibri" panose="020F0502020204030204" pitchFamily="34" charset="0"/>
              </a:rPr>
              <a:t>Сучасна архітектура глобальної системи міжнародних відносин вибудована таким чином, що країна вже не в змозі існувати без зовнішніх </a:t>
            </a:r>
            <a:r>
              <a:rPr lang="uk-UA" sz="2000" kern="0" dirty="0" err="1">
                <a:effectLst/>
                <a:latin typeface="Times New Roman" panose="02020603050405020304" pitchFamily="18" charset="0"/>
                <a:ea typeface="Calibri" panose="020F0502020204030204" pitchFamily="34" charset="0"/>
              </a:rPr>
              <a:t>зв’язків</a:t>
            </a:r>
            <a:r>
              <a:rPr lang="uk-UA" sz="2000" kern="0" dirty="0">
                <a:effectLst/>
                <a:latin typeface="Times New Roman" panose="02020603050405020304" pitchFamily="18" charset="0"/>
                <a:ea typeface="Calibri" panose="020F0502020204030204" pitchFamily="34" charset="0"/>
              </a:rPr>
              <a:t>, і ці зв’язки з появою Інтернету перестали бути монопольною прерогативою державної влади, наразі вони функціонують на всіх рівнях і не піддаються державному регулюванню або цензурі у демократичних країнах. Така характерна особливість сучасних міжнародних відносин у цифрову добу дає нам можливість висунути тезу про те, що держава з її владними інституціям має пристосовуватись до нових реалій і змінювати свою роль з головного національного актора на світовій арені на просто актора, що робить все можливе задля задоволення потреб власних громадян у світовому інформаційному просторі.</a:t>
            </a:r>
            <a:endParaRPr lang="ru-RU" sz="2400" dirty="0"/>
          </a:p>
        </p:txBody>
      </p:sp>
    </p:spTree>
    <p:extLst>
      <p:ext uri="{BB962C8B-B14F-4D97-AF65-F5344CB8AC3E}">
        <p14:creationId xmlns:p14="http://schemas.microsoft.com/office/powerpoint/2010/main" val="1887700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2B356-BFDA-4A2A-97ED-963BF08651A5}"/>
              </a:ext>
            </a:extLst>
          </p:cNvPr>
          <p:cNvSpPr txBox="1"/>
          <p:nvPr/>
        </p:nvSpPr>
        <p:spPr>
          <a:xfrm>
            <a:off x="965155" y="1371848"/>
            <a:ext cx="10697592" cy="3892861"/>
          </a:xfrm>
          <a:prstGeom prst="rect">
            <a:avLst/>
          </a:prstGeom>
          <a:noFill/>
        </p:spPr>
        <p:txBody>
          <a:bodyPr wrap="square">
            <a:spAutoFit/>
          </a:bodyPr>
          <a:lstStyle/>
          <a:p>
            <a:pPr marL="140970" marR="409575"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ефективності </a:t>
            </a:r>
            <a:r>
              <a:rPr lang="uk-UA" sz="2800" dirty="0">
                <a:effectLst/>
                <a:latin typeface="Times New Roman" panose="02020603050405020304" pitchFamily="18" charset="0"/>
                <a:ea typeface="Times New Roman" panose="02020603050405020304" pitchFamily="18" charset="0"/>
              </a:rPr>
              <a:t>означає раціональне співвідношення між </a:t>
            </a:r>
            <a:r>
              <a:rPr lang="uk-UA" sz="2800" spc="-5" dirty="0">
                <a:effectLst/>
                <a:latin typeface="Times New Roman" panose="02020603050405020304" pitchFamily="18" charset="0"/>
                <a:ea typeface="Times New Roman" panose="02020603050405020304" pitchFamily="18" charset="0"/>
              </a:rPr>
              <a:t>вит</a:t>
            </a:r>
            <a:r>
              <a:rPr lang="uk-UA" sz="2800" spc="5" dirty="0">
                <a:effectLst/>
                <a:latin typeface="Times New Roman" panose="02020603050405020304" pitchFamily="18" charset="0"/>
                <a:ea typeface="Times New Roman" panose="02020603050405020304" pitchFamily="18" charset="0"/>
              </a:rPr>
              <a:t>р</a:t>
            </a:r>
            <a:r>
              <a:rPr lang="uk-UA" sz="2800" dirty="0">
                <a:effectLst/>
                <a:latin typeface="Times New Roman" panose="02020603050405020304" pitchFamily="18" charset="0"/>
                <a:ea typeface="Times New Roman" panose="02020603050405020304" pitchFamily="18" charset="0"/>
              </a:rPr>
              <a:t>а</a:t>
            </a:r>
            <a:r>
              <a:rPr lang="uk-UA" sz="2800" spc="-15" dirty="0">
                <a:effectLst/>
                <a:latin typeface="Times New Roman" panose="02020603050405020304" pitchFamily="18" charset="0"/>
                <a:ea typeface="Times New Roman" panose="02020603050405020304" pitchFamily="18" charset="0"/>
              </a:rPr>
              <a:t>т</a:t>
            </a:r>
            <a:r>
              <a:rPr lang="uk-UA" sz="2800" dirty="0">
                <a:effectLst/>
                <a:latin typeface="Times New Roman" panose="02020603050405020304" pitchFamily="18" charset="0"/>
                <a:ea typeface="Times New Roman" panose="02020603050405020304" pitchFamily="18" charset="0"/>
              </a:rPr>
              <a:t>ами   </a:t>
            </a:r>
            <a:r>
              <a:rPr lang="uk-UA" sz="2800" spc="-10" dirty="0">
                <a:effectLst/>
                <a:latin typeface="Times New Roman" panose="02020603050405020304" pitchFamily="18" charset="0"/>
                <a:ea typeface="Times New Roman" panose="02020603050405020304" pitchFamily="18" charset="0"/>
              </a:rPr>
              <a:t>н</a:t>
            </a:r>
            <a:r>
              <a:rPr lang="uk-UA" sz="2800" dirty="0">
                <a:effectLst/>
                <a:latin typeface="Times New Roman" panose="02020603050405020304" pitchFamily="18" charset="0"/>
                <a:ea typeface="Times New Roman" panose="02020603050405020304" pitchFamily="18" charset="0"/>
              </a:rPr>
              <a:t>а   ств</a:t>
            </a:r>
            <a:r>
              <a:rPr lang="uk-UA" sz="2800" spc="-10" dirty="0">
                <a:effectLst/>
                <a:latin typeface="Times New Roman" panose="02020603050405020304" pitchFamily="18" charset="0"/>
                <a:ea typeface="Times New Roman" panose="02020603050405020304" pitchFamily="18" charset="0"/>
              </a:rPr>
              <a:t>о</a:t>
            </a:r>
            <a:r>
              <a:rPr lang="uk-UA" sz="2800" dirty="0">
                <a:effectLst/>
                <a:latin typeface="Times New Roman" panose="02020603050405020304" pitchFamily="18" charset="0"/>
                <a:ea typeface="Times New Roman" panose="02020603050405020304" pitchFamily="18" charset="0"/>
              </a:rPr>
              <a:t>ре</a:t>
            </a:r>
            <a:r>
              <a:rPr lang="uk-UA" sz="2800" spc="-10" dirty="0">
                <a:effectLst/>
                <a:latin typeface="Times New Roman" panose="02020603050405020304" pitchFamily="18" charset="0"/>
                <a:ea typeface="Times New Roman" panose="02020603050405020304" pitchFamily="18" charset="0"/>
              </a:rPr>
              <a:t>н</a:t>
            </a:r>
            <a:r>
              <a:rPr lang="uk-UA" sz="2800" dirty="0">
                <a:effectLst/>
                <a:latin typeface="Times New Roman" panose="02020603050405020304" pitchFamily="18" charset="0"/>
                <a:ea typeface="Times New Roman" panose="02020603050405020304" pitchFamily="18" charset="0"/>
              </a:rPr>
              <a:t>ня   ін</a:t>
            </a:r>
            <a:r>
              <a:rPr lang="uk-UA" sz="2800" spc="-10" dirty="0">
                <a:effectLst/>
                <a:latin typeface="Times New Roman" panose="02020603050405020304" pitchFamily="18" charset="0"/>
                <a:ea typeface="Times New Roman" panose="02020603050405020304" pitchFamily="18" charset="0"/>
              </a:rPr>
              <a:t>фо</a:t>
            </a:r>
            <a:r>
              <a:rPr lang="uk-UA" sz="2800" dirty="0">
                <a:effectLst/>
                <a:latin typeface="Times New Roman" panose="02020603050405020304" pitchFamily="18" charset="0"/>
                <a:ea typeface="Times New Roman" panose="02020603050405020304" pitchFamily="18" charset="0"/>
              </a:rPr>
              <a:t>рм</a:t>
            </a:r>
            <a:r>
              <a:rPr lang="uk-UA" sz="2800" spc="-15" dirty="0">
                <a:effectLst/>
                <a:latin typeface="Times New Roman" panose="02020603050405020304" pitchFamily="18" charset="0"/>
                <a:ea typeface="Times New Roman" panose="02020603050405020304" pitchFamily="18" charset="0"/>
              </a:rPr>
              <a:t>а</a:t>
            </a:r>
            <a:r>
              <a:rPr lang="uk-UA" sz="2800" dirty="0">
                <a:effectLst/>
                <a:latin typeface="Times New Roman" panose="02020603050405020304" pitchFamily="18" charset="0"/>
                <a:ea typeface="Times New Roman" panose="02020603050405020304" pitchFamily="18" charset="0"/>
              </a:rPr>
              <a:t>ц</a:t>
            </a:r>
            <a:r>
              <a:rPr lang="uk-UA" sz="2800" spc="-10" dirty="0">
                <a:effectLst/>
                <a:latin typeface="Times New Roman" panose="02020603050405020304" pitchFamily="18" charset="0"/>
                <a:ea typeface="Times New Roman" panose="02020603050405020304" pitchFamily="18" charset="0"/>
              </a:rPr>
              <a:t>і</a:t>
            </a:r>
            <a:r>
              <a:rPr lang="uk-UA" sz="2800" dirty="0">
                <a:effectLst/>
                <a:latin typeface="Times New Roman" panose="02020603050405020304" pitchFamily="18" charset="0"/>
                <a:ea typeface="Times New Roman" panose="02020603050405020304" pitchFamily="18" charset="0"/>
              </a:rPr>
              <a:t>й</a:t>
            </a:r>
            <a:r>
              <a:rPr lang="uk-UA" sz="2800" spc="-10" dirty="0">
                <a:effectLst/>
                <a:latin typeface="Times New Roman" panose="02020603050405020304" pitchFamily="18" charset="0"/>
                <a:ea typeface="Times New Roman" panose="02020603050405020304" pitchFamily="18" charset="0"/>
              </a:rPr>
              <a:t>н</a:t>
            </a:r>
            <a:r>
              <a:rPr lang="uk-UA" sz="2800" dirty="0">
                <a:effectLst/>
                <a:latin typeface="Times New Roman" panose="02020603050405020304" pitchFamily="18" charset="0"/>
                <a:ea typeface="Times New Roman" panose="02020603050405020304" pitchFamily="18" charset="0"/>
              </a:rPr>
              <a:t>ої   </a:t>
            </a:r>
            <a:r>
              <a:rPr lang="uk-UA" sz="2800" spc="-15" dirty="0">
                <a:effectLst/>
                <a:latin typeface="Times New Roman" panose="02020603050405020304" pitchFamily="18" charset="0"/>
                <a:ea typeface="Times New Roman" panose="02020603050405020304" pitchFamily="18" charset="0"/>
              </a:rPr>
              <a:t>с</a:t>
            </a:r>
            <a:r>
              <a:rPr lang="uk-UA" sz="2800" dirty="0">
                <a:effectLst/>
                <a:latin typeface="Times New Roman" panose="02020603050405020304" pitchFamily="18" charset="0"/>
                <a:ea typeface="Times New Roman" panose="02020603050405020304" pitchFamily="18" charset="0"/>
              </a:rPr>
              <a:t>исте</a:t>
            </a:r>
            <a:r>
              <a:rPr lang="uk-UA" sz="2800" spc="-15" dirty="0">
                <a:effectLst/>
                <a:latin typeface="Times New Roman" panose="02020603050405020304" pitchFamily="18" charset="0"/>
                <a:ea typeface="Times New Roman" panose="02020603050405020304" pitchFamily="18" charset="0"/>
              </a:rPr>
              <a:t>м</a:t>
            </a:r>
            <a:r>
              <a:rPr lang="uk-UA" sz="2800" dirty="0">
                <a:effectLst/>
                <a:latin typeface="Times New Roman" panose="02020603050405020304" pitchFamily="18" charset="0"/>
                <a:ea typeface="Times New Roman" panose="02020603050405020304" pitchFamily="18" charset="0"/>
              </a:rPr>
              <a:t>и   </a:t>
            </a:r>
            <a:r>
              <a:rPr lang="uk-UA" sz="2800" spc="-15" dirty="0">
                <a:effectLst/>
                <a:latin typeface="Times New Roman" panose="02020603050405020304" pitchFamily="18" charset="0"/>
                <a:ea typeface="Times New Roman" panose="02020603050405020304" pitchFamily="18" charset="0"/>
              </a:rPr>
              <a:t>―</a:t>
            </a:r>
            <a:r>
              <a:rPr lang="uk-UA" sz="2800" spc="-10" dirty="0">
                <a:effectLst/>
                <a:latin typeface="Times New Roman" panose="02020603050405020304" pitchFamily="18" charset="0"/>
                <a:ea typeface="Times New Roman" panose="02020603050405020304" pitchFamily="18" charset="0"/>
              </a:rPr>
              <a:t>Е</a:t>
            </a:r>
            <a:r>
              <a:rPr lang="uk-UA" sz="2800" spc="-5" dirty="0">
                <a:effectLst/>
                <a:latin typeface="Times New Roman" panose="02020603050405020304" pitchFamily="18" charset="0"/>
                <a:ea typeface="Times New Roman" panose="02020603050405020304" pitchFamily="18" charset="0"/>
              </a:rPr>
              <a:t>л</a:t>
            </a:r>
            <a:r>
              <a:rPr lang="uk-UA" sz="2800" dirty="0">
                <a:effectLst/>
                <a:latin typeface="Times New Roman" panose="02020603050405020304" pitchFamily="18" charset="0"/>
                <a:ea typeface="Times New Roman" panose="02020603050405020304" pitchFamily="18" charset="0"/>
              </a:rPr>
              <a:t>ект</a:t>
            </a:r>
            <a:r>
              <a:rPr lang="uk-UA" sz="2800" spc="5" dirty="0">
                <a:effectLst/>
                <a:latin typeface="Times New Roman" panose="02020603050405020304" pitchFamily="18" charset="0"/>
                <a:ea typeface="Times New Roman" panose="02020603050405020304" pitchFamily="18" charset="0"/>
              </a:rPr>
              <a:t>р</a:t>
            </a:r>
            <a:r>
              <a:rPr lang="uk-UA" sz="2800" spc="-10" dirty="0">
                <a:effectLst/>
                <a:latin typeface="Times New Roman" panose="02020603050405020304" pitchFamily="18" charset="0"/>
                <a:ea typeface="Times New Roman" panose="02020603050405020304" pitchFamily="18" charset="0"/>
              </a:rPr>
              <a:t>о</a:t>
            </a:r>
            <a:r>
              <a:rPr lang="uk-UA" sz="2800" dirty="0">
                <a:effectLst/>
                <a:latin typeface="Times New Roman" panose="02020603050405020304" pitchFamily="18" charset="0"/>
                <a:ea typeface="Times New Roman" panose="02020603050405020304" pitchFamily="18" charset="0"/>
              </a:rPr>
              <a:t>н</a:t>
            </a:r>
            <a:r>
              <a:rPr lang="uk-UA" sz="2800" spc="-10" dirty="0">
                <a:effectLst/>
                <a:latin typeface="Times New Roman" panose="02020603050405020304" pitchFamily="18" charset="0"/>
                <a:ea typeface="Times New Roman" panose="02020603050405020304" pitchFamily="18" charset="0"/>
              </a:rPr>
              <a:t>ни</a:t>
            </a:r>
            <a:r>
              <a:rPr lang="uk-UA" sz="2800" dirty="0">
                <a:effectLst/>
                <a:latin typeface="Times New Roman" panose="02020603050405020304" pitchFamily="18" charset="0"/>
                <a:ea typeface="Times New Roman" panose="02020603050405020304" pitchFamily="18" charset="0"/>
              </a:rPr>
              <a:t>й   </a:t>
            </a:r>
            <a:r>
              <a:rPr lang="uk-UA" sz="2800" spc="-20" dirty="0">
                <a:effectLst/>
                <a:latin typeface="Times New Roman" panose="02020603050405020304" pitchFamily="18" charset="0"/>
                <a:ea typeface="Times New Roman" panose="02020603050405020304" pitchFamily="18" charset="0"/>
              </a:rPr>
              <a:t>у</a:t>
            </a:r>
            <a:r>
              <a:rPr lang="uk-UA" sz="2800" dirty="0">
                <a:effectLst/>
                <a:latin typeface="Times New Roman" panose="02020603050405020304" pitchFamily="18" charset="0"/>
                <a:ea typeface="Times New Roman" panose="02020603050405020304" pitchFamily="18" charset="0"/>
              </a:rPr>
              <a:t>ря</a:t>
            </a:r>
            <a:r>
              <a:rPr lang="uk-UA" sz="2800" spc="5" dirty="0">
                <a:effectLst/>
                <a:latin typeface="Times New Roman" panose="02020603050405020304" pitchFamily="18" charset="0"/>
                <a:ea typeface="Times New Roman" panose="02020603050405020304" pitchFamily="18" charset="0"/>
              </a:rPr>
              <a:t>д</a:t>
            </a:r>
            <a:r>
              <a:rPr lang="uk-UA" sz="2800" dirty="0">
                <a:effectLst/>
                <a:latin typeface="Times New Roman" panose="02020603050405020304" pitchFamily="18" charset="0"/>
                <a:ea typeface="Times New Roman" panose="02020603050405020304" pitchFamily="18" charset="0"/>
              </a:rPr>
              <a:t>‖   і цільовими ефектами, досягнутими завдяки її функціонуванню, причому вони можуть мати не тільки грошову форму, а й форму економії часу, підвищення якості та зручності державних послуг.</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7506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296944-0A48-440E-A2B1-8B037A332BE0}"/>
              </a:ext>
            </a:extLst>
          </p:cNvPr>
          <p:cNvSpPr txBox="1"/>
          <p:nvPr/>
        </p:nvSpPr>
        <p:spPr>
          <a:xfrm>
            <a:off x="1284123" y="891603"/>
            <a:ext cx="10031767" cy="4539191"/>
          </a:xfrm>
          <a:prstGeom prst="rect">
            <a:avLst/>
          </a:prstGeom>
          <a:noFill/>
        </p:spPr>
        <p:txBody>
          <a:bodyPr wrap="square">
            <a:spAutoFit/>
          </a:bodyPr>
          <a:lstStyle/>
          <a:p>
            <a:pPr marL="140970" marR="410845"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нових завдань </a:t>
            </a:r>
            <a:r>
              <a:rPr lang="uk-UA" sz="2800" dirty="0">
                <a:effectLst/>
                <a:latin typeface="Times New Roman" panose="02020603050405020304" pitchFamily="18" charset="0"/>
                <a:ea typeface="Times New Roman" panose="02020603050405020304" pitchFamily="18" charset="0"/>
              </a:rPr>
              <a:t>забезпечує врахування при визначенні переліку завдань, які доцільно включити до інформаційної системи, основних технологічних операцій обробки документів та завдань, що випливають з потреби</a:t>
            </a:r>
            <a:r>
              <a:rPr lang="uk-UA" sz="2800" spc="160"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забезпечення</a:t>
            </a:r>
            <a:r>
              <a:rPr lang="uk-UA" sz="2800" spc="155"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повноти,</a:t>
            </a:r>
            <a:r>
              <a:rPr lang="uk-UA" sz="2800" spc="165"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вчасності</a:t>
            </a:r>
            <a:r>
              <a:rPr lang="uk-UA" sz="2800" spc="165"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й</a:t>
            </a:r>
            <a:r>
              <a:rPr lang="uk-UA" sz="2800" spc="160"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оптимальності</a:t>
            </a:r>
            <a:r>
              <a:rPr lang="uk-UA" sz="2800" spc="160" dirty="0">
                <a:effectLst/>
                <a:latin typeface="Times New Roman" panose="02020603050405020304" pitchFamily="18" charset="0"/>
                <a:ea typeface="Times New Roman" panose="02020603050405020304" pitchFamily="18" charset="0"/>
              </a:rPr>
              <a:t> </a:t>
            </a:r>
            <a:r>
              <a:rPr lang="uk-UA" sz="2800" dirty="0">
                <a:effectLst/>
                <a:latin typeface="Times New Roman" panose="02020603050405020304" pitchFamily="18" charset="0"/>
                <a:ea typeface="Times New Roman" panose="02020603050405020304" pitchFamily="18" charset="0"/>
              </a:rPr>
              <a:t>прийняття державних рішень, які раніше не виконувалися через обмежені можливості обробки інформації.</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6650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0A745-FE27-4955-B767-C1D58C063A76}"/>
              </a:ext>
            </a:extLst>
          </p:cNvPr>
          <p:cNvSpPr txBox="1"/>
          <p:nvPr/>
        </p:nvSpPr>
        <p:spPr>
          <a:xfrm>
            <a:off x="1106121" y="836239"/>
            <a:ext cx="10768614" cy="5185522"/>
          </a:xfrm>
          <a:prstGeom prst="rect">
            <a:avLst/>
          </a:prstGeom>
          <a:noFill/>
        </p:spPr>
        <p:txBody>
          <a:bodyPr wrap="square">
            <a:spAutoFit/>
          </a:bodyPr>
          <a:lstStyle/>
          <a:p>
            <a:pPr marL="140970" marR="412750"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надійності </a:t>
            </a:r>
            <a:r>
              <a:rPr lang="uk-UA" sz="2800" dirty="0">
                <a:effectLst/>
                <a:latin typeface="Times New Roman" panose="02020603050405020304" pitchFamily="18" charset="0"/>
                <a:ea typeface="Times New Roman" panose="02020603050405020304" pitchFamily="18" charset="0"/>
              </a:rPr>
              <a:t>передбачає, що інформаційна система повинна функціонувати навіть у разі виходу з ладу технічних засобів та програмного забезпечення. Для цього інформація дублюється, використовуються джерела безперебійного живлення. Інформація для користувачів має бути точною, доступною і надаватися без затримки згідно із запитами. У разі виходу системи з ладу дані мають бути відновлені, а пошкодження – усунуті.</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4778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D51C84-2E79-48AC-989D-605BE616C547}"/>
              </a:ext>
            </a:extLst>
          </p:cNvPr>
          <p:cNvSpPr txBox="1"/>
          <p:nvPr/>
        </p:nvSpPr>
        <p:spPr>
          <a:xfrm>
            <a:off x="1094913" y="1667412"/>
            <a:ext cx="11097087" cy="3892861"/>
          </a:xfrm>
          <a:prstGeom prst="rect">
            <a:avLst/>
          </a:prstGeom>
          <a:noFill/>
        </p:spPr>
        <p:txBody>
          <a:bodyPr wrap="square">
            <a:spAutoFit/>
          </a:bodyPr>
          <a:lstStyle/>
          <a:p>
            <a:pPr marL="140970" marR="412750"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безпеки даних </a:t>
            </a:r>
            <a:r>
              <a:rPr lang="uk-UA" sz="2800" dirty="0">
                <a:effectLst/>
                <a:latin typeface="Times New Roman" panose="02020603050405020304" pitchFamily="18" charset="0"/>
                <a:ea typeface="Times New Roman" panose="02020603050405020304" pitchFamily="18" charset="0"/>
              </a:rPr>
              <a:t>означає, що інформаційні ресурси мають бути надійно захищені і при їх безпосередній обробці та зберіганні в системі, і в момент обміну між комп’ютерами; треба виключити можливість несанкціонованого доступу до даних; всі операції в системі реєструються, будь-яке порушення системи безпеки виявляється.</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5566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E73E8E-CA7B-478D-8667-F15AD455731E}"/>
              </a:ext>
            </a:extLst>
          </p:cNvPr>
          <p:cNvSpPr txBox="1"/>
          <p:nvPr/>
        </p:nvSpPr>
        <p:spPr>
          <a:xfrm>
            <a:off x="1051511" y="1565674"/>
            <a:ext cx="10830757" cy="1953868"/>
          </a:xfrm>
          <a:prstGeom prst="rect">
            <a:avLst/>
          </a:prstGeom>
          <a:noFill/>
        </p:spPr>
        <p:txBody>
          <a:bodyPr wrap="square">
            <a:spAutoFit/>
          </a:bodyPr>
          <a:lstStyle/>
          <a:p>
            <a:pPr marL="140970" marR="412115" indent="448945" algn="just">
              <a:lnSpc>
                <a:spcPct val="150000"/>
              </a:lnSpc>
              <a:spcAft>
                <a:spcPts val="0"/>
              </a:spcAft>
            </a:pPr>
            <a:r>
              <a:rPr lang="uk-UA" sz="2800" b="1" i="1" dirty="0">
                <a:effectLst/>
                <a:latin typeface="Times New Roman" panose="02020603050405020304" pitchFamily="18" charset="0"/>
                <a:ea typeface="Times New Roman" panose="02020603050405020304" pitchFamily="18" charset="0"/>
              </a:rPr>
              <a:t>Принцип єдиної інформаційної бази </a:t>
            </a:r>
            <a:r>
              <a:rPr lang="uk-UA" sz="2800" dirty="0">
                <a:effectLst/>
                <a:latin typeface="Times New Roman" panose="02020603050405020304" pitchFamily="18" charset="0"/>
                <a:ea typeface="Times New Roman" panose="02020603050405020304" pitchFamily="18" charset="0"/>
              </a:rPr>
              <a:t>вимагає застосування єдиної системи класифікації та кодування одних і тих самих структурних одиниць державних інформаційних ресурсів.</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3625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8DF091-8734-446A-A769-D9E0E87B121F}"/>
              </a:ext>
            </a:extLst>
          </p:cNvPr>
          <p:cNvSpPr txBox="1"/>
          <p:nvPr/>
        </p:nvSpPr>
        <p:spPr>
          <a:xfrm>
            <a:off x="1383572" y="1464118"/>
            <a:ext cx="9951868" cy="2600199"/>
          </a:xfrm>
          <a:prstGeom prst="rect">
            <a:avLst/>
          </a:prstGeom>
          <a:noFill/>
        </p:spPr>
        <p:txBody>
          <a:bodyPr wrap="square">
            <a:spAutoFit/>
          </a:bodyPr>
          <a:lstStyle/>
          <a:p>
            <a:pPr marL="140970" marR="409575" indent="448945" algn="just">
              <a:lnSpc>
                <a:spcPct val="150000"/>
              </a:lnSpc>
            </a:pPr>
            <a:r>
              <a:rPr lang="uk-UA" sz="2800" dirty="0">
                <a:effectLst/>
                <a:latin typeface="Times New Roman" panose="02020603050405020304" pitchFamily="18" charset="0"/>
                <a:ea typeface="Times New Roman" panose="02020603050405020304" pitchFamily="18" charset="0"/>
              </a:rPr>
              <a:t>Потреба дотримання </a:t>
            </a:r>
            <a:r>
              <a:rPr lang="uk-UA" sz="2800" b="1" i="1" dirty="0">
                <a:effectLst/>
                <a:latin typeface="Times New Roman" panose="02020603050405020304" pitchFamily="18" charset="0"/>
                <a:ea typeface="Times New Roman" panose="02020603050405020304" pitchFamily="18" charset="0"/>
              </a:rPr>
              <a:t>принципу продуктивності системи </a:t>
            </a:r>
            <a:r>
              <a:rPr lang="uk-UA" sz="2800" dirty="0">
                <a:effectLst/>
                <a:latin typeface="Times New Roman" panose="02020603050405020304" pitchFamily="18" charset="0"/>
                <a:ea typeface="Times New Roman" panose="02020603050405020304" pitchFamily="18" charset="0"/>
              </a:rPr>
              <a:t>випливає із значної нерівномірності надходження потоків інформації, яку слід обробляти в певні проміжки часу, і жорстких вимог до термінів її обробки.</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4978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AB6CA-DB49-494D-9E82-D70651C094CC}"/>
              </a:ext>
            </a:extLst>
          </p:cNvPr>
          <p:cNvSpPr txBox="1"/>
          <p:nvPr/>
        </p:nvSpPr>
        <p:spPr>
          <a:xfrm>
            <a:off x="1080924" y="965540"/>
            <a:ext cx="10635448" cy="4539191"/>
          </a:xfrm>
          <a:prstGeom prst="rect">
            <a:avLst/>
          </a:prstGeom>
          <a:noFill/>
        </p:spPr>
        <p:txBody>
          <a:bodyPr wrap="square">
            <a:spAutoFit/>
          </a:bodyPr>
          <a:lstStyle/>
          <a:p>
            <a:pPr marL="140970" marR="409575" indent="448945" algn="just">
              <a:lnSpc>
                <a:spcPct val="150000"/>
              </a:lnSpc>
            </a:pPr>
            <a:r>
              <a:rPr lang="uk-UA" sz="2800" b="1" i="1" dirty="0">
                <a:effectLst/>
                <a:latin typeface="Times New Roman" panose="02020603050405020304" pitchFamily="18" charset="0"/>
                <a:ea typeface="Times New Roman" panose="02020603050405020304" pitchFamily="18" charset="0"/>
              </a:rPr>
              <a:t>Принцип пристосування (адаптації) </a:t>
            </a:r>
            <a:r>
              <a:rPr lang="uk-UA" sz="2800" dirty="0">
                <a:effectLst/>
                <a:latin typeface="Times New Roman" panose="02020603050405020304" pitchFamily="18" charset="0"/>
                <a:ea typeface="Times New Roman" panose="02020603050405020304" pitchFamily="18" charset="0"/>
              </a:rPr>
              <a:t>означає придатність інформаційної системи до модифікації та розширення. Більше того, з часом система може бути повністю перероблена, але її інформаційні ресурси при цьому повинні зберігатися. Водночас із розширенням спектра завдань державних органів, обсягу послуг і кількості користувачів системи вона має бути спроможною до розширення без порушення цілісності.</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1352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6C9598-C8E5-45DD-A8EB-D8E7DF1122ED}"/>
              </a:ext>
            </a:extLst>
          </p:cNvPr>
          <p:cNvSpPr txBox="1"/>
          <p:nvPr/>
        </p:nvSpPr>
        <p:spPr>
          <a:xfrm>
            <a:off x="1089800" y="575730"/>
            <a:ext cx="10804126" cy="4191981"/>
          </a:xfrm>
          <a:prstGeom prst="rect">
            <a:avLst/>
          </a:prstGeom>
          <a:noFill/>
        </p:spPr>
        <p:txBody>
          <a:bodyPr wrap="square">
            <a:spAutoFit/>
          </a:bodyPr>
          <a:lstStyle/>
          <a:p>
            <a:pPr marL="140970" marR="412115" indent="448945" algn="just">
              <a:lnSpc>
                <a:spcPct val="150000"/>
              </a:lnSpc>
            </a:pPr>
            <a:r>
              <a:rPr lang="uk-UA" sz="2000" dirty="0">
                <a:effectLst/>
                <a:latin typeface="Times New Roman" panose="02020603050405020304" pitchFamily="18" charset="0"/>
                <a:ea typeface="Times New Roman" panose="02020603050405020304" pitchFamily="18" charset="0"/>
              </a:rPr>
              <a:t>Розглянувши модель та проаналізувавши принципи е-урядування, нескладно побачити і його реальні переваги. </a:t>
            </a:r>
          </a:p>
          <a:p>
            <a:pPr marL="140970" marR="412115" indent="448945" algn="just">
              <a:lnSpc>
                <a:spcPct val="150000"/>
              </a:lnSpc>
            </a:pPr>
            <a:r>
              <a:rPr lang="uk-UA" sz="2000" dirty="0">
                <a:effectLst/>
                <a:latin typeface="Times New Roman" panose="02020603050405020304" pitchFamily="18" charset="0"/>
                <a:ea typeface="Times New Roman" panose="02020603050405020304" pitchFamily="18" charset="0"/>
              </a:rPr>
              <a:t>До таких відносяться:</a:t>
            </a:r>
          </a:p>
          <a:p>
            <a:pPr marL="140970" marR="412115" indent="448945" algn="just">
              <a:lnSpc>
                <a:spcPct val="150000"/>
              </a:lnSpc>
            </a:pPr>
            <a:endParaRPr lang="ru-RU" sz="2000" dirty="0">
              <a:effectLst/>
              <a:latin typeface="Times New Roman" panose="02020603050405020304" pitchFamily="18" charset="0"/>
              <a:ea typeface="Times New Roman" panose="02020603050405020304" pitchFamily="18" charset="0"/>
            </a:endParaRPr>
          </a:p>
          <a:p>
            <a:pPr marR="409575"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прозорість та відкритість публічної адміністрації</a:t>
            </a:r>
            <a:r>
              <a:rPr lang="uk-UA" sz="2000" spc="0" dirty="0">
                <a:effectLst/>
                <a:latin typeface="Times New Roman" panose="02020603050405020304" pitchFamily="18" charset="0"/>
                <a:ea typeface="Times New Roman" panose="02020603050405020304" pitchFamily="18" charset="0"/>
              </a:rPr>
              <a:t>, прийняття прозорих рішень, завдяки чому громадяни мають можливість отримувати достовірну, точну та оперативну інформацію про діяльність </a:t>
            </a:r>
            <a:r>
              <a:rPr lang="uk-UA" sz="2000" u="none" strike="noStrike" spc="0"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органів влади</a:t>
            </a:r>
            <a:r>
              <a:rPr lang="uk-UA" sz="2000" spc="0" dirty="0">
                <a:effectLst/>
                <a:latin typeface="Times New Roman" panose="02020603050405020304" pitchFamily="18" charset="0"/>
                <a:ea typeface="Times New Roman" panose="02020603050405020304" pitchFamily="18" charset="0"/>
              </a:rPr>
              <a:t>, а відтак – брати участь у прийнятті ними відповідних</a:t>
            </a:r>
            <a:r>
              <a:rPr lang="uk-UA" sz="2000" spc="-5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рішень;</a:t>
            </a:r>
          </a:p>
          <a:p>
            <a:pPr marR="409575" lvl="0" algn="just">
              <a:lnSpc>
                <a:spcPct val="150000"/>
              </a:lnSpc>
              <a:buSzPts val="1400"/>
              <a:tabLst>
                <a:tab pos="784225" algn="l"/>
              </a:tabLst>
            </a:pPr>
            <a:endParaRPr lang="ru-RU" sz="2000" spc="0" dirty="0">
              <a:effectLst/>
              <a:latin typeface="Times New Roman" panose="02020603050405020304" pitchFamily="18" charset="0"/>
              <a:ea typeface="Times New Roman" panose="02020603050405020304" pitchFamily="18" charset="0"/>
            </a:endParaRPr>
          </a:p>
          <a:p>
            <a:pPr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економія матеріальних і часових</a:t>
            </a:r>
            <a:r>
              <a:rPr lang="uk-UA" sz="2000" b="1" i="1" spc="-5" dirty="0">
                <a:effectLst/>
                <a:latin typeface="Times New Roman" panose="02020603050405020304" pitchFamily="18" charset="0"/>
                <a:ea typeface="Times New Roman" panose="02020603050405020304" pitchFamily="18" charset="0"/>
              </a:rPr>
              <a:t> </a:t>
            </a:r>
            <a:r>
              <a:rPr lang="uk-UA" sz="2000" b="1" i="1" spc="0" dirty="0">
                <a:effectLst/>
                <a:latin typeface="Times New Roman" panose="02020603050405020304" pitchFamily="18" charset="0"/>
                <a:ea typeface="Times New Roman" panose="02020603050405020304" pitchFamily="18" charset="0"/>
              </a:rPr>
              <a:t>ресурсів</a:t>
            </a:r>
            <a:r>
              <a:rPr lang="uk-UA" sz="2000" b="0" i="0" spc="0" dirty="0">
                <a:effectLst/>
                <a:latin typeface="Times New Roman" panose="02020603050405020304" pitchFamily="18" charset="0"/>
                <a:ea typeface="Times New Roman" panose="02020603050405020304" pitchFamily="18" charset="0"/>
              </a:rPr>
              <a:t>;</a:t>
            </a:r>
            <a:endParaRPr lang="ru-RU" sz="2000" b="1" i="1"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4858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61F57-A31B-4CD9-AC7C-1F0EF98CAADE}"/>
              </a:ext>
            </a:extLst>
          </p:cNvPr>
          <p:cNvSpPr txBox="1"/>
          <p:nvPr/>
        </p:nvSpPr>
        <p:spPr>
          <a:xfrm>
            <a:off x="1153739" y="834245"/>
            <a:ext cx="10928411" cy="4653646"/>
          </a:xfrm>
          <a:prstGeom prst="rect">
            <a:avLst/>
          </a:prstGeom>
          <a:noFill/>
        </p:spPr>
        <p:txBody>
          <a:bodyPr wrap="square">
            <a:spAutoFit/>
          </a:bodyPr>
          <a:lstStyle/>
          <a:p>
            <a:pPr marR="410845"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оптимізація корпоративного управління </a:t>
            </a:r>
            <a:r>
              <a:rPr lang="uk-UA" sz="2000" spc="0" dirty="0">
                <a:effectLst/>
                <a:latin typeface="Times New Roman" panose="02020603050405020304" pitchFamily="18" charset="0"/>
                <a:ea typeface="Times New Roman" panose="02020603050405020304" pitchFamily="18" charset="0"/>
              </a:rPr>
              <a:t>(скорочувати витрати на здійснення будь-яких операцій, підвищувати якість роботи з клієнтом</a:t>
            </a:r>
            <a:r>
              <a:rPr lang="uk-UA" sz="2000" spc="-15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тощо);</a:t>
            </a:r>
          </a:p>
          <a:p>
            <a:pPr marR="410845" lvl="0" algn="just">
              <a:lnSpc>
                <a:spcPct val="150000"/>
              </a:lnSpc>
              <a:buSzPts val="1400"/>
              <a:tabLst>
                <a:tab pos="784225" algn="l"/>
              </a:tabLst>
            </a:pPr>
            <a:endParaRPr lang="uk-UA" sz="2000" spc="0" dirty="0">
              <a:effectLst/>
              <a:latin typeface="Times New Roman" panose="02020603050405020304" pitchFamily="18" charset="0"/>
              <a:ea typeface="Times New Roman" panose="02020603050405020304" pitchFamily="18" charset="0"/>
            </a:endParaRPr>
          </a:p>
          <a:p>
            <a:pPr marR="410845" lvl="0" algn="just">
              <a:lnSpc>
                <a:spcPct val="150000"/>
              </a:lnSpc>
              <a:buSzPts val="1400"/>
              <a:tabLst>
                <a:tab pos="784225" algn="l"/>
              </a:tabLst>
            </a:pPr>
            <a:endParaRPr lang="ru-RU" sz="2000" spc="0" dirty="0">
              <a:effectLst/>
              <a:latin typeface="Times New Roman" panose="02020603050405020304" pitchFamily="18" charset="0"/>
              <a:ea typeface="Times New Roman" panose="02020603050405020304" pitchFamily="18" charset="0"/>
            </a:endParaRPr>
          </a:p>
          <a:p>
            <a:pPr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підвищення якості надання адміністративних</a:t>
            </a:r>
            <a:r>
              <a:rPr lang="uk-UA" sz="2000" b="1" i="1" spc="-5" dirty="0">
                <a:effectLst/>
                <a:latin typeface="Times New Roman" panose="02020603050405020304" pitchFamily="18" charset="0"/>
                <a:ea typeface="Times New Roman" panose="02020603050405020304" pitchFamily="18" charset="0"/>
              </a:rPr>
              <a:t> </a:t>
            </a:r>
            <a:r>
              <a:rPr lang="uk-UA" sz="2000" b="1" i="1" spc="0" dirty="0">
                <a:effectLst/>
                <a:latin typeface="Times New Roman" panose="02020603050405020304" pitchFamily="18" charset="0"/>
                <a:ea typeface="Times New Roman" panose="02020603050405020304" pitchFamily="18" charset="0"/>
              </a:rPr>
              <a:t>послуг;</a:t>
            </a:r>
          </a:p>
          <a:p>
            <a:pPr lvl="0" algn="just">
              <a:lnSpc>
                <a:spcPct val="150000"/>
              </a:lnSpc>
              <a:buSzPts val="1400"/>
              <a:tabLst>
                <a:tab pos="784225" algn="l"/>
              </a:tabLst>
            </a:pPr>
            <a:endParaRPr lang="uk-UA" sz="2000" b="1" i="1" dirty="0">
              <a:latin typeface="Times New Roman" panose="02020603050405020304" pitchFamily="18" charset="0"/>
              <a:ea typeface="Times New Roman" panose="02020603050405020304" pitchFamily="18" charset="0"/>
            </a:endParaRPr>
          </a:p>
          <a:p>
            <a:pPr lvl="0" algn="just">
              <a:lnSpc>
                <a:spcPct val="150000"/>
              </a:lnSpc>
              <a:buSzPts val="1400"/>
              <a:tabLst>
                <a:tab pos="784225" algn="l"/>
              </a:tabLst>
            </a:pPr>
            <a:endParaRPr lang="ru-RU" sz="2000" b="1" i="1" spc="0" dirty="0">
              <a:effectLst/>
              <a:latin typeface="Times New Roman" panose="02020603050405020304" pitchFamily="18" charset="0"/>
              <a:ea typeface="Times New Roman" panose="02020603050405020304" pitchFamily="18" charset="0"/>
            </a:endParaRPr>
          </a:p>
          <a:p>
            <a:pPr marR="410210"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підвищення ефективності публічної адміністрації </a:t>
            </a:r>
            <a:r>
              <a:rPr lang="uk-UA" sz="2000" spc="0" dirty="0">
                <a:effectLst/>
                <a:latin typeface="Times New Roman" panose="02020603050405020304" pitchFamily="18" charset="0"/>
                <a:ea typeface="Times New Roman" panose="02020603050405020304" pitchFamily="18" charset="0"/>
              </a:rPr>
              <a:t>завдяки ефективнішому витрачанню бюджетних коштів, скороченню витрат на утримання державного апарату, якісному наданню адміністративних</a:t>
            </a:r>
            <a:r>
              <a:rPr lang="uk-UA" sz="2000" spc="-140"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послуг;</a:t>
            </a:r>
            <a:endParaRPr lang="ru-RU" sz="20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0698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1A899-C580-4E93-A16C-2A55D3C02323}"/>
              </a:ext>
            </a:extLst>
          </p:cNvPr>
          <p:cNvSpPr txBox="1"/>
          <p:nvPr/>
        </p:nvSpPr>
        <p:spPr>
          <a:xfrm>
            <a:off x="949192" y="1103185"/>
            <a:ext cx="10999433" cy="4191981"/>
          </a:xfrm>
          <a:prstGeom prst="rect">
            <a:avLst/>
          </a:prstGeom>
          <a:noFill/>
        </p:spPr>
        <p:txBody>
          <a:bodyPr wrap="square">
            <a:spAutoFit/>
          </a:bodyPr>
          <a:lstStyle/>
          <a:p>
            <a:pPr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зменшення корупції в органах</a:t>
            </a:r>
            <a:r>
              <a:rPr lang="uk-UA" sz="2000" b="1" i="1" spc="-5" dirty="0">
                <a:effectLst/>
                <a:latin typeface="Times New Roman" panose="02020603050405020304" pitchFamily="18" charset="0"/>
                <a:ea typeface="Times New Roman" panose="02020603050405020304" pitchFamily="18" charset="0"/>
              </a:rPr>
              <a:t> </a:t>
            </a:r>
            <a:r>
              <a:rPr lang="uk-UA" sz="2000" b="1" i="1" spc="0" dirty="0">
                <a:effectLst/>
                <a:latin typeface="Times New Roman" panose="02020603050405020304" pitchFamily="18" charset="0"/>
                <a:ea typeface="Times New Roman" panose="02020603050405020304" pitchFamily="18" charset="0"/>
              </a:rPr>
              <a:t>влади</a:t>
            </a:r>
            <a:r>
              <a:rPr lang="uk-UA" sz="2000" b="0" i="0" spc="0" dirty="0">
                <a:effectLst/>
                <a:latin typeface="Times New Roman" panose="02020603050405020304" pitchFamily="18" charset="0"/>
                <a:ea typeface="Times New Roman" panose="02020603050405020304" pitchFamily="18" charset="0"/>
              </a:rPr>
              <a:t>;</a:t>
            </a:r>
          </a:p>
          <a:p>
            <a:pPr lvl="0" algn="just">
              <a:lnSpc>
                <a:spcPct val="150000"/>
              </a:lnSpc>
              <a:buSzPts val="1400"/>
              <a:tabLst>
                <a:tab pos="784225" algn="l"/>
              </a:tabLst>
            </a:pPr>
            <a:endParaRPr lang="uk-UA" sz="2000" dirty="0">
              <a:latin typeface="Times New Roman" panose="02020603050405020304" pitchFamily="18" charset="0"/>
              <a:ea typeface="Times New Roman" panose="02020603050405020304" pitchFamily="18" charset="0"/>
            </a:endParaRPr>
          </a:p>
          <a:p>
            <a:pPr lvl="0" algn="just">
              <a:lnSpc>
                <a:spcPct val="150000"/>
              </a:lnSpc>
              <a:buSzPts val="1400"/>
              <a:tabLst>
                <a:tab pos="784225" algn="l"/>
              </a:tabLst>
            </a:pPr>
            <a:endParaRPr lang="ru-RU" sz="2000" b="1" i="1" spc="0" dirty="0">
              <a:effectLst/>
              <a:latin typeface="Times New Roman" panose="02020603050405020304" pitchFamily="18" charset="0"/>
              <a:ea typeface="Times New Roman" panose="02020603050405020304" pitchFamily="18" charset="0"/>
            </a:endParaRPr>
          </a:p>
          <a:p>
            <a:pPr marR="408940" lvl="0" algn="just">
              <a:lnSpc>
                <a:spcPct val="150000"/>
              </a:lnSpc>
              <a:buSzPts val="1400"/>
              <a:tabLst>
                <a:tab pos="784225" algn="l"/>
              </a:tabLst>
            </a:pPr>
            <a:r>
              <a:rPr lang="uk-UA" sz="2000" b="1" i="1" spc="0" dirty="0">
                <a:effectLst/>
                <a:latin typeface="Times New Roman" panose="02020603050405020304" pitchFamily="18" charset="0"/>
                <a:ea typeface="Times New Roman" panose="02020603050405020304" pitchFamily="18" charset="0"/>
              </a:rPr>
              <a:t>забезпечення умов для розвитку </a:t>
            </a:r>
            <a:r>
              <a:rPr lang="uk-UA" sz="2000" b="1" i="1" u="none" strike="noStrike" spc="0"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електронної демократії</a:t>
            </a:r>
            <a:r>
              <a:rPr lang="uk-UA" sz="2000" spc="0" dirty="0">
                <a:effectLst/>
                <a:latin typeface="Times New Roman" panose="02020603050405020304" pitchFamily="18" charset="0"/>
                <a:ea typeface="Times New Roman" panose="02020603050405020304" pitchFamily="18" charset="0"/>
              </a:rPr>
              <a:t>,  через яку фізичні і юридичні особи визначають, які саме послуги та яким чином їх надаватиме уряд, встановлюють відповідальність у рамках взаємодії, формують образ держави і суспільства - і е-урядування як окремого соціального інституту. Передумови для</a:t>
            </a:r>
            <a:r>
              <a:rPr lang="uk-UA" sz="2000" spc="5" dirty="0">
                <a:effectLst/>
                <a:latin typeface="Times New Roman" panose="02020603050405020304" pitchFamily="18" charset="0"/>
                <a:ea typeface="Times New Roman" panose="02020603050405020304" pitchFamily="18" charset="0"/>
              </a:rPr>
              <a:t> </a:t>
            </a:r>
            <a:r>
              <a:rPr lang="uk-UA" sz="2000" spc="0" dirty="0">
                <a:effectLst/>
                <a:latin typeface="Times New Roman" panose="02020603050405020304" pitchFamily="18" charset="0"/>
                <a:ea typeface="Times New Roman" panose="02020603050405020304" pitchFamily="18" charset="0"/>
              </a:rPr>
              <a:t>формування </a:t>
            </a:r>
            <a:r>
              <a:rPr lang="uk-UA" sz="2000" u="none" strike="noStrike" spc="0"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електронної</a:t>
            </a:r>
            <a:r>
              <a:rPr lang="uk-UA" sz="2000" spc="0" dirty="0">
                <a:effectLst/>
                <a:latin typeface="Times New Roman" panose="02020603050405020304" pitchFamily="18" charset="0"/>
                <a:ea typeface="Times New Roman" panose="02020603050405020304" pitchFamily="18" charset="0"/>
              </a:rPr>
              <a:t> демократії створює саме впровадження е-урядування, оскільки дає поштовх громадянам і компаніям для використання можливостей </a:t>
            </a:r>
            <a:r>
              <a:rPr lang="uk-UA" sz="2000" u="none" strike="noStrike" spc="0"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ІКТ </a:t>
            </a:r>
            <a:r>
              <a:rPr lang="uk-UA" sz="2000" spc="0" dirty="0">
                <a:effectLst/>
                <a:latin typeface="Times New Roman" panose="02020603050405020304" pitchFamily="18" charset="0"/>
                <a:ea typeface="Times New Roman" panose="02020603050405020304" pitchFamily="18" charset="0"/>
              </a:rPr>
              <a:t>на державному рівні .</a:t>
            </a:r>
            <a:endParaRPr lang="ru-RU" sz="16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042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B47BB-2C52-A89C-5037-4FC4A893B6A6}"/>
              </a:ext>
            </a:extLst>
          </p:cNvPr>
          <p:cNvSpPr txBox="1"/>
          <p:nvPr/>
        </p:nvSpPr>
        <p:spPr>
          <a:xfrm>
            <a:off x="1062182" y="1117845"/>
            <a:ext cx="10427854" cy="4659609"/>
          </a:xfrm>
          <a:prstGeom prst="rect">
            <a:avLst/>
          </a:prstGeom>
          <a:noFill/>
        </p:spPr>
        <p:txBody>
          <a:bodyPr wrap="square">
            <a:spAutoFit/>
          </a:bodyPr>
          <a:lstStyle/>
          <a:p>
            <a:pPr marL="0" indent="0" algn="just">
              <a:lnSpc>
                <a:spcPct val="150000"/>
              </a:lnSpc>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Останнє десятиліття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ХХ</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-сторіччя характерне глобальним «переосмисленням» уряду як такого: від уряду бюрократів, з його внутрішніми, закритими від громадськості зв’язками та механізмами функціонування до уряду підприємців, якому притаманні бізнес- та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клієнтсько</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орієнтовані механізми взаємодії, що працюють на швидкий результат, а саме задоволення потреб кінцевих споживачів в найкоротший термін.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Це «переосмислення» стало можливим і тісно пов’язане з трансформацією самого суспільства, в якому інформація виступає як центральний ресурс і має вирішальне значення у всіх сферах життя, включаючи економіку, політику, культуру, освіту та комунікацію. Це суспільство, де доступ до інформації, швидкість передачі даних і здатність до оброблення інформації стають ключовими факторами визначення розвитку і успіху.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0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8C758-DEC7-4C6B-96EC-25A36B6ED57D}"/>
              </a:ext>
            </a:extLst>
          </p:cNvPr>
          <p:cNvSpPr txBox="1"/>
          <p:nvPr/>
        </p:nvSpPr>
        <p:spPr>
          <a:xfrm>
            <a:off x="1899822" y="629396"/>
            <a:ext cx="10040644" cy="4602350"/>
          </a:xfrm>
          <a:prstGeom prst="rect">
            <a:avLst/>
          </a:prstGeom>
          <a:noFill/>
        </p:spPr>
        <p:txBody>
          <a:bodyPr wrap="square">
            <a:spAutoFit/>
          </a:bodyPr>
          <a:lstStyle/>
          <a:p>
            <a:pPr algn="ctr">
              <a:lnSpc>
                <a:spcPct val="150000"/>
              </a:lnSpc>
              <a:spcAft>
                <a:spcPts val="80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ЕТАПИ СТАНОВЛЕННЯ Е-УРЯДУВАННЯ</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Дослідження </a:t>
            </a: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Gartner</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проведене ще в 2000 році виділяє чотири етапи електронного уряду.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Модель класифікує електронний уряд на </a:t>
            </a: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чотирьох</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різних етапах, що є певною еволюцією стратегії побудови в окремій державі.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 Наявність: цей етап класифікується за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наявністтю</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простого веб-сайту, що надає інформацію, пасивного характеру яку інколи називають «брошурою», що вказує на той самий рівень функціональності, що й папір в інформаційному листку.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244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9C1323-1B1A-4D84-9BFE-97D08FE551EA}"/>
              </a:ext>
            </a:extLst>
          </p:cNvPr>
          <p:cNvSpPr txBox="1"/>
          <p:nvPr/>
        </p:nvSpPr>
        <p:spPr>
          <a:xfrm>
            <a:off x="1242873" y="1775406"/>
            <a:ext cx="10697592" cy="2249142"/>
          </a:xfrm>
          <a:prstGeom prst="rect">
            <a:avLst/>
          </a:prstGeom>
          <a:noFill/>
        </p:spPr>
        <p:txBody>
          <a:bodyPr wrap="square">
            <a:spAutoFit/>
          </a:bodyPr>
          <a:lstStyle/>
          <a:p>
            <a:pPr lvl="0" algn="just">
              <a:lnSpc>
                <a:spcPct val="150000"/>
              </a:lnSpc>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(2) Взаємодія: етап взаємодії пропонує прості взаємодії між урядом і громадянином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G</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урядом та бізнесом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G</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B</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або всередині уряду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G</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G</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На стадії взаємодії веб-сайти забезпечують вже певний контакт через електронну пошту та інші інтерактивні форми, що генерують інформаційні відповіді.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109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0CCA3-836F-4898-B2F9-D82052BAEE7F}"/>
              </a:ext>
            </a:extLst>
          </p:cNvPr>
          <p:cNvSpPr txBox="1"/>
          <p:nvPr/>
        </p:nvSpPr>
        <p:spPr>
          <a:xfrm>
            <a:off x="958788" y="1762365"/>
            <a:ext cx="10866268" cy="1695144"/>
          </a:xfrm>
          <a:prstGeom prst="rect">
            <a:avLst/>
          </a:prstGeom>
          <a:noFill/>
        </p:spPr>
        <p:txBody>
          <a:bodyPr wrap="square">
            <a:spAutoFit/>
          </a:bodyPr>
          <a:lstStyle/>
          <a:p>
            <a:pPr lvl="0">
              <a:lnSpc>
                <a:spcPct val="150000"/>
              </a:lnSpc>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Транзакція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тап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транзакцій</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дозволяє</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здійснювати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транзакції</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такі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як оплата за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поновлення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ліцензії</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Інтернеті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сплати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податків</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зборів</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подання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заявок на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контракти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закупівлю</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78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407781-FAE3-4B92-81B7-0CA4F4FBE56D}"/>
              </a:ext>
            </a:extLst>
          </p:cNvPr>
          <p:cNvSpPr txBox="1"/>
          <p:nvPr/>
        </p:nvSpPr>
        <p:spPr>
          <a:xfrm>
            <a:off x="1100831" y="1762365"/>
            <a:ext cx="10422385" cy="1695144"/>
          </a:xfrm>
          <a:prstGeom prst="rect">
            <a:avLst/>
          </a:prstGeom>
          <a:noFill/>
        </p:spPr>
        <p:txBody>
          <a:bodyPr wrap="square">
            <a:spAutoFit/>
          </a:bodyPr>
          <a:lstStyle/>
          <a:p>
            <a:pPr lvl="0" algn="just">
              <a:lnSpc>
                <a:spcPct val="150000"/>
              </a:lnSpc>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Трансформація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це н</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айвища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ступінь</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найбільш</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тісно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пов'язана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концепцією</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управління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передбачає</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переосмислення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самого розуміння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уряд</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ових</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функцій.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503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5231F-9121-4A90-8F1B-CA54C647668D}"/>
              </a:ext>
            </a:extLst>
          </p:cNvPr>
          <p:cNvSpPr txBox="1"/>
          <p:nvPr/>
        </p:nvSpPr>
        <p:spPr>
          <a:xfrm>
            <a:off x="930989" y="310080"/>
            <a:ext cx="10617693" cy="5115118"/>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Calibri" panose="020F0502020204030204" pitchFamily="34" charset="0"/>
              </a:rPr>
              <a:t>Українська дослідниця М. Демкова виділяє щонайменше </a:t>
            </a:r>
            <a:r>
              <a:rPr lang="uk-UA" sz="2000" b="1" dirty="0">
                <a:effectLst/>
                <a:latin typeface="Times New Roman" panose="02020603050405020304" pitchFamily="18" charset="0"/>
                <a:ea typeface="Calibri" panose="020F0502020204030204" pitchFamily="34" charset="0"/>
              </a:rPr>
              <a:t>чотири</a:t>
            </a:r>
            <a:r>
              <a:rPr lang="uk-UA" sz="2000" dirty="0">
                <a:effectLst/>
                <a:latin typeface="Times New Roman" panose="02020603050405020304" pitchFamily="18" charset="0"/>
                <a:ea typeface="Calibri" panose="020F0502020204030204" pitchFamily="34" charset="0"/>
              </a:rPr>
              <a:t> критерії-етапи для визначення рівня електронного урядування в державі:</a:t>
            </a:r>
          </a:p>
          <a:p>
            <a:pPr indent="450215" algn="just">
              <a:lnSpc>
                <a:spcPct val="150000"/>
              </a:lnSpc>
            </a:pPr>
            <a:endParaRPr lang="ru-RU" sz="2000" dirty="0">
              <a:effectLst/>
              <a:latin typeface="Times New Roman" panose="02020603050405020304" pitchFamily="18" charset="0"/>
              <a:ea typeface="Calibri" panose="020F0502020204030204" pitchFamily="34" charset="0"/>
            </a:endParaRPr>
          </a:p>
          <a:p>
            <a:pPr marL="342900" lvl="0" indent="-342900" algn="just">
              <a:lnSpc>
                <a:spcPct val="150000"/>
              </a:lnSpc>
              <a:buFont typeface="+mj-lt"/>
              <a:buAutoNum type="arabicPeriod"/>
            </a:pPr>
            <a:r>
              <a:rPr lang="uk-UA" sz="2000" dirty="0">
                <a:effectLst/>
                <a:latin typeface="Times New Roman" panose="02020603050405020304" pitchFamily="18" charset="0"/>
                <a:ea typeface="Calibri" panose="020F0502020204030204" pitchFamily="34" charset="0"/>
              </a:rPr>
              <a:t>Інформування громадян про діяльність органів виконавчої влади і місцевого самоврядування через Інформаційні технології (ІТ). </a:t>
            </a:r>
          </a:p>
          <a:p>
            <a:pPr marL="457200" lvl="0" indent="-457200" algn="just">
              <a:lnSpc>
                <a:spcPct val="150000"/>
              </a:lnSpc>
              <a:buFont typeface="+mj-lt"/>
              <a:buAutoNum type="arabicPeriod"/>
            </a:pPr>
            <a:endParaRPr lang="ru-RU" sz="2000" dirty="0">
              <a:effectLst/>
              <a:latin typeface="Times New Roman" panose="02020603050405020304" pitchFamily="18" charset="0"/>
              <a:ea typeface="Calibri" panose="020F0502020204030204" pitchFamily="34" charset="0"/>
            </a:endParaRPr>
          </a:p>
          <a:p>
            <a:pPr marL="342900" lvl="0" indent="-342900" algn="just">
              <a:lnSpc>
                <a:spcPct val="150000"/>
              </a:lnSpc>
              <a:buFont typeface="+mj-lt"/>
              <a:buAutoNum type="arabicPeriod"/>
            </a:pPr>
            <a:r>
              <a:rPr lang="uk-UA" sz="2000" dirty="0">
                <a:effectLst/>
                <a:latin typeface="Times New Roman" panose="02020603050405020304" pitchFamily="18" charset="0"/>
                <a:ea typeface="Calibri" panose="020F0502020204030204" pitchFamily="34" charset="0"/>
              </a:rPr>
              <a:t>Організація електронного документообігу в органах влади і місцевого самоврядування.</a:t>
            </a:r>
          </a:p>
          <a:p>
            <a:pPr marL="457200" lvl="0" indent="-457200" algn="just">
              <a:lnSpc>
                <a:spcPct val="150000"/>
              </a:lnSpc>
              <a:buFont typeface="+mj-lt"/>
              <a:buAutoNum type="arabicPeriod"/>
            </a:pPr>
            <a:endParaRPr lang="ru-RU" sz="2000" dirty="0">
              <a:effectLst/>
              <a:latin typeface="Times New Roman" panose="02020603050405020304" pitchFamily="18" charset="0"/>
              <a:ea typeface="Calibri" panose="020F0502020204030204" pitchFamily="34" charset="0"/>
            </a:endParaRPr>
          </a:p>
          <a:p>
            <a:pPr marL="342900" lvl="0" indent="-342900" algn="just">
              <a:lnSpc>
                <a:spcPct val="150000"/>
              </a:lnSpc>
              <a:buFont typeface="+mj-lt"/>
              <a:buAutoNum type="arabicPeriod"/>
            </a:pPr>
            <a:r>
              <a:rPr lang="uk-UA" sz="2000" dirty="0">
                <a:effectLst/>
                <a:latin typeface="Times New Roman" panose="02020603050405020304" pitchFamily="18" charset="0"/>
                <a:ea typeface="Calibri" panose="020F0502020204030204" pitchFamily="34" charset="0"/>
              </a:rPr>
              <a:t>Забезпечення можливості звернення громадян до органів державної влади через ІТ.</a:t>
            </a:r>
          </a:p>
          <a:p>
            <a:pPr marL="457200" lvl="0" indent="-457200" algn="just">
              <a:lnSpc>
                <a:spcPct val="150000"/>
              </a:lnSpc>
              <a:buFont typeface="+mj-lt"/>
              <a:buAutoNum type="arabicPeriod"/>
            </a:pPr>
            <a:endParaRPr lang="ru-RU" sz="2000" dirty="0">
              <a:effectLst/>
              <a:latin typeface="Times New Roman" panose="02020603050405020304" pitchFamily="18" charset="0"/>
              <a:ea typeface="Calibri" panose="020F0502020204030204" pitchFamily="34" charset="0"/>
            </a:endParaRPr>
          </a:p>
          <a:p>
            <a:pPr marL="342900" indent="-342900">
              <a:lnSpc>
                <a:spcPct val="150000"/>
              </a:lnSpc>
              <a:buFont typeface="+mj-lt"/>
              <a:buAutoNum type="arabicPeriod"/>
            </a:pPr>
            <a:r>
              <a:rPr lang="uk-UA" sz="2000" dirty="0">
                <a:effectLst/>
                <a:latin typeface="Times New Roman" panose="02020603050405020304" pitchFamily="18" charset="0"/>
                <a:ea typeface="Times New Roman" panose="02020603050405020304" pitchFamily="18" charset="0"/>
              </a:rPr>
              <a:t>Надання адміністративних послуг через ІТ</a:t>
            </a:r>
            <a:endParaRPr lang="ru-RU" sz="2000" dirty="0"/>
          </a:p>
        </p:txBody>
      </p:sp>
    </p:spTree>
    <p:extLst>
      <p:ext uri="{BB962C8B-B14F-4D97-AF65-F5344CB8AC3E}">
        <p14:creationId xmlns:p14="http://schemas.microsoft.com/office/powerpoint/2010/main" val="23645703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768FFC-5AF1-498D-B4A3-C12A7C5711E3}"/>
              </a:ext>
            </a:extLst>
          </p:cNvPr>
          <p:cNvSpPr txBox="1"/>
          <p:nvPr/>
        </p:nvSpPr>
        <p:spPr>
          <a:xfrm>
            <a:off x="1242874" y="579648"/>
            <a:ext cx="9676659" cy="6212278"/>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Calibri" panose="020F0502020204030204" pitchFamily="34" charset="0"/>
              </a:rPr>
              <a:t>ООН на офіційному порталі виділяє </a:t>
            </a:r>
            <a:r>
              <a:rPr lang="uk-UA" sz="2000" b="1" dirty="0">
                <a:effectLst/>
                <a:latin typeface="Times New Roman" panose="02020603050405020304" pitchFamily="18" charset="0"/>
                <a:ea typeface="Calibri" panose="020F0502020204030204" pitchFamily="34" charset="0"/>
              </a:rPr>
              <a:t>п`ять </a:t>
            </a:r>
            <a:r>
              <a:rPr lang="ru-RU" sz="2000" dirty="0" err="1">
                <a:effectLst/>
                <a:latin typeface="Times New Roman" panose="02020603050405020304" pitchFamily="18" charset="0"/>
                <a:ea typeface="Calibri" panose="020F0502020204030204" pitchFamily="34" charset="0"/>
              </a:rPr>
              <a:t>етапів</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ефективної</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системи</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електронного</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урядування</a:t>
            </a:r>
            <a:r>
              <a:rPr lang="uk-UA" sz="2000" dirty="0">
                <a:effectLst/>
                <a:latin typeface="Times New Roman" panose="02020603050405020304" pitchFamily="18" charset="0"/>
                <a:ea typeface="Calibri" panose="020F0502020204030204" pitchFamily="34" charset="0"/>
              </a:rPr>
              <a:t>:</a:t>
            </a:r>
          </a:p>
          <a:p>
            <a:pPr indent="450215" algn="just">
              <a:lnSpc>
                <a:spcPct val="150000"/>
              </a:lnSpc>
            </a:pPr>
            <a:endParaRPr lang="ru-RU" sz="2400" dirty="0">
              <a:effectLst/>
              <a:latin typeface="Times New Roman" panose="02020603050405020304" pitchFamily="18" charset="0"/>
              <a:ea typeface="Calibri" panose="020F0502020204030204" pitchFamily="34" charset="0"/>
            </a:endParaRPr>
          </a:p>
          <a:p>
            <a:pPr lvl="0" algn="just">
              <a:lnSpc>
                <a:spcPct val="150000"/>
              </a:lnSpc>
              <a:buClr>
                <a:srgbClr val="000000"/>
              </a:buClr>
            </a:pPr>
            <a:r>
              <a:rPr lang="uk-UA" sz="2000" dirty="0">
                <a:effectLst/>
                <a:latin typeface="Times New Roman" panose="02020603050405020304" pitchFamily="18" charset="0"/>
                <a:ea typeface="Calibri" panose="020F0502020204030204" pitchFamily="34" charset="0"/>
              </a:rPr>
              <a:t>на </a:t>
            </a:r>
            <a:r>
              <a:rPr lang="uk-UA" sz="2000" b="1" dirty="0">
                <a:effectLst/>
                <a:latin typeface="Times New Roman" panose="02020603050405020304" pitchFamily="18" charset="0"/>
                <a:ea typeface="Calibri" panose="020F0502020204030204" pitchFamily="34" charset="0"/>
              </a:rPr>
              <a:t>першому</a:t>
            </a:r>
            <a:r>
              <a:rPr lang="uk-UA" sz="2000" dirty="0">
                <a:effectLst/>
                <a:latin typeface="Times New Roman" panose="02020603050405020304" pitchFamily="18" charset="0"/>
                <a:ea typeface="Calibri" panose="020F0502020204030204" pitchFamily="34" charset="0"/>
              </a:rPr>
              <a:t> етапі створюються сайти різних міністерств і відомств, що містять інформацію про їхню місію і напрямки діяльності; сайти державних органів, як правило, не підтримуються централізовано і не об’єднуються в єдиний портал;</a:t>
            </a:r>
          </a:p>
          <a:p>
            <a:pPr lvl="0" algn="just">
              <a:lnSpc>
                <a:spcPct val="150000"/>
              </a:lnSpc>
              <a:buClr>
                <a:srgbClr val="000000"/>
              </a:buClr>
            </a:pPr>
            <a:endParaRPr lang="uk-UA" sz="2000" dirty="0">
              <a:effectLst/>
              <a:latin typeface="Times New Roman" panose="02020603050405020304" pitchFamily="18" charset="0"/>
              <a:ea typeface="Calibri" panose="020F0502020204030204" pitchFamily="34" charset="0"/>
            </a:endParaRPr>
          </a:p>
          <a:p>
            <a:pPr algn="just">
              <a:lnSpc>
                <a:spcPct val="150000"/>
              </a:lnSpc>
              <a:buClr>
                <a:srgbClr val="000000"/>
              </a:buClr>
            </a:pPr>
            <a:r>
              <a:rPr lang="uk-UA" sz="2000" dirty="0">
                <a:effectLst/>
                <a:latin typeface="Times New Roman" panose="02020603050405020304" pitchFamily="18" charset="0"/>
                <a:ea typeface="Calibri" panose="020F0502020204030204" pitchFamily="34" charset="0"/>
              </a:rPr>
              <a:t>на </a:t>
            </a:r>
            <a:r>
              <a:rPr lang="uk-UA" sz="2000" b="1" dirty="0">
                <a:effectLst/>
                <a:latin typeface="Times New Roman" panose="02020603050405020304" pitchFamily="18" charset="0"/>
                <a:ea typeface="Calibri" panose="020F0502020204030204" pitchFamily="34" charset="0"/>
              </a:rPr>
              <a:t>другому</a:t>
            </a:r>
            <a:r>
              <a:rPr lang="uk-UA" sz="2000" dirty="0">
                <a:effectLst/>
                <a:latin typeface="Times New Roman" panose="02020603050405020304" pitchFamily="18" charset="0"/>
                <a:ea typeface="Calibri" panose="020F0502020204030204" pitchFamily="34" charset="0"/>
              </a:rPr>
              <a:t> етапі з'являються перші елементи інтерактивності (наприклад, відправлення питань і одержання відповідей громадян за допомогою e-</a:t>
            </a:r>
            <a:r>
              <a:rPr lang="uk-UA" sz="2000" dirty="0" err="1">
                <a:effectLst/>
                <a:latin typeface="Times New Roman" panose="02020603050405020304" pitchFamily="18" charset="0"/>
                <a:ea typeface="Calibri" panose="020F0502020204030204" pitchFamily="34" charset="0"/>
              </a:rPr>
              <a:t>mail</a:t>
            </a:r>
            <a:r>
              <a:rPr lang="uk-UA" sz="2000" dirty="0">
                <a:effectLst/>
                <a:latin typeface="Times New Roman" panose="02020603050405020304" pitchFamily="18" charset="0"/>
                <a:ea typeface="Calibri" panose="020F0502020204030204" pitchFamily="34" charset="0"/>
              </a:rPr>
              <a:t>); можна одержувати зразки деяких довідок і форм; постійно публікуються новини про діяльність державних органів;</a:t>
            </a:r>
            <a:endParaRPr lang="ru-RU" sz="2400" dirty="0">
              <a:effectLst/>
              <a:latin typeface="Times New Roman" panose="02020603050405020304" pitchFamily="18" charset="0"/>
              <a:ea typeface="Calibri" panose="020F0502020204030204" pitchFamily="34" charset="0"/>
            </a:endParaRPr>
          </a:p>
          <a:p>
            <a:pPr lvl="0" algn="just">
              <a:lnSpc>
                <a:spcPct val="150000"/>
              </a:lnSpc>
              <a:buClr>
                <a:srgbClr val="000000"/>
              </a:buClr>
            </a:pPr>
            <a:endParaRPr lang="uk-UA" sz="2000" dirty="0">
              <a:effectLst/>
              <a:latin typeface="Times New Roman" panose="02020603050405020304" pitchFamily="18" charset="0"/>
              <a:ea typeface="Calibri" panose="020F0502020204030204" pitchFamily="34" charset="0"/>
            </a:endParaRPr>
          </a:p>
          <a:p>
            <a:pPr lvl="0" algn="just">
              <a:lnSpc>
                <a:spcPct val="150000"/>
              </a:lnSpc>
              <a:buClr>
                <a:srgbClr val="000000"/>
              </a:buClr>
            </a:pPr>
            <a:endParaRPr lang="ru-RU"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2412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84DF6-CD8B-4520-8BD2-A9DE572E811C}"/>
              </a:ext>
            </a:extLst>
          </p:cNvPr>
          <p:cNvSpPr txBox="1"/>
          <p:nvPr/>
        </p:nvSpPr>
        <p:spPr>
          <a:xfrm>
            <a:off x="1053483" y="158346"/>
            <a:ext cx="10085033" cy="7792967"/>
          </a:xfrm>
          <a:prstGeom prst="rect">
            <a:avLst/>
          </a:prstGeom>
          <a:noFill/>
        </p:spPr>
        <p:txBody>
          <a:bodyPr wrap="square">
            <a:spAutoFit/>
          </a:bodyPr>
          <a:lstStyle/>
          <a:p>
            <a:pPr lvl="0" algn="just">
              <a:lnSpc>
                <a:spcPct val="150000"/>
              </a:lnSpc>
              <a:buClr>
                <a:srgbClr val="000000"/>
              </a:buClr>
            </a:pPr>
            <a:r>
              <a:rPr lang="uk-UA" sz="2000" b="1" dirty="0">
                <a:effectLst/>
                <a:latin typeface="Times New Roman" panose="02020603050405020304" pitchFamily="18" charset="0"/>
                <a:ea typeface="Calibri" panose="020F0502020204030204" pitchFamily="34" charset="0"/>
              </a:rPr>
              <a:t>третій</a:t>
            </a:r>
            <a:r>
              <a:rPr lang="uk-UA" sz="2000" dirty="0">
                <a:effectLst/>
                <a:latin typeface="Times New Roman" panose="02020603050405020304" pitchFamily="18" charset="0"/>
                <a:ea typeface="Calibri" panose="020F0502020204030204" pitchFamily="34" charset="0"/>
              </a:rPr>
              <a:t> етап характеризує поява повноцінної інтерактивності – можливості здійснювати операції (сервіси) в онлайновому режимі, наприклад, сплатити штраф, замовити паспорт, продовжити дію деяких ліцензій і патентів; така конкретизація роботи електронного правління, що полягає вже не стільки в інформуванні, скільки в обслуговуванні, припускає створення спеціальних сайтів для підтримки цих сервісів не тільки для центральних, але і для міських і навіть районних органів влади</a:t>
            </a:r>
          </a:p>
          <a:p>
            <a:pPr lvl="0" algn="just">
              <a:lnSpc>
                <a:spcPct val="150000"/>
              </a:lnSpc>
              <a:buClr>
                <a:srgbClr val="000000"/>
              </a:buClr>
            </a:pPr>
            <a:r>
              <a:rPr lang="uk-UA" sz="2000" dirty="0">
                <a:effectLst/>
                <a:latin typeface="Times New Roman" panose="02020603050405020304" pitchFamily="18" charset="0"/>
                <a:ea typeface="Calibri" panose="020F0502020204030204" pitchFamily="34" charset="0"/>
              </a:rPr>
              <a:t>;</a:t>
            </a:r>
          </a:p>
          <a:p>
            <a:pPr algn="just">
              <a:lnSpc>
                <a:spcPct val="150000"/>
              </a:lnSpc>
              <a:buClr>
                <a:srgbClr val="000000"/>
              </a:buClr>
            </a:pPr>
            <a:r>
              <a:rPr lang="uk-UA" sz="2000" b="1" dirty="0">
                <a:effectLst/>
                <a:latin typeface="Times New Roman" panose="02020603050405020304" pitchFamily="18" charset="0"/>
                <a:ea typeface="Calibri" panose="020F0502020204030204" pitchFamily="34" charset="0"/>
              </a:rPr>
              <a:t>четвертий</a:t>
            </a:r>
            <a:r>
              <a:rPr lang="uk-UA" sz="2000" dirty="0">
                <a:effectLst/>
                <a:latin typeface="Times New Roman" panose="02020603050405020304" pitchFamily="18" charset="0"/>
                <a:ea typeface="Calibri" panose="020F0502020204030204" pitchFamily="34" charset="0"/>
              </a:rPr>
              <a:t> етап - створення об’єднаних порталів різних відомств і служб, через які можна здійснювати будь-які види транзакцій, для яких раніше було потрібно звертатися безпосередньо в державний орган; через регіональні портали стає можливою реєстрація підприємств, оформлення фінансових документів, легалізація іноземних документів тощо; з'являються регіональні портали, що поєднують у собі як увесь спектр державних послуг, так і послуги недержавного сектору – підключаються системи електронної комерції, інтернет-банкінгу тощо;</a:t>
            </a:r>
            <a:endParaRPr lang="ru-RU" sz="2400" dirty="0">
              <a:effectLst/>
              <a:latin typeface="Times New Roman" panose="02020603050405020304" pitchFamily="18" charset="0"/>
              <a:ea typeface="Calibri" panose="020F0502020204030204" pitchFamily="34" charset="0"/>
            </a:endParaRPr>
          </a:p>
          <a:p>
            <a:pPr lvl="0" algn="just">
              <a:lnSpc>
                <a:spcPct val="150000"/>
              </a:lnSpc>
              <a:buClr>
                <a:srgbClr val="000000"/>
              </a:buClr>
            </a:pPr>
            <a:endParaRPr lang="uk-UA" sz="1800" dirty="0">
              <a:effectLst/>
              <a:latin typeface="Times New Roman" panose="02020603050405020304" pitchFamily="18" charset="0"/>
              <a:ea typeface="Calibri" panose="020F0502020204030204" pitchFamily="34" charset="0"/>
            </a:endParaRPr>
          </a:p>
          <a:p>
            <a:pPr lvl="0" algn="just">
              <a:lnSpc>
                <a:spcPct val="150000"/>
              </a:lnSpc>
              <a:buClr>
                <a:srgbClr val="000000"/>
              </a:buClr>
            </a:pPr>
            <a:endParaRPr lang="uk-UA" dirty="0">
              <a:latin typeface="Times New Roman" panose="02020603050405020304" pitchFamily="18" charset="0"/>
              <a:ea typeface="Calibri" panose="020F0502020204030204" pitchFamily="34" charset="0"/>
            </a:endParaRPr>
          </a:p>
          <a:p>
            <a:pPr lvl="0" algn="just">
              <a:lnSpc>
                <a:spcPct val="150000"/>
              </a:lnSpc>
              <a:buClr>
                <a:srgbClr val="000000"/>
              </a:buClr>
            </a:pPr>
            <a:endParaRPr lang="ru-RU"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0900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4A67BF-B2D1-4F0A-B784-6A994771433E}"/>
              </a:ext>
            </a:extLst>
          </p:cNvPr>
          <p:cNvSpPr txBox="1"/>
          <p:nvPr/>
        </p:nvSpPr>
        <p:spPr>
          <a:xfrm>
            <a:off x="1615735" y="1747938"/>
            <a:ext cx="10093911" cy="2345322"/>
          </a:xfrm>
          <a:prstGeom prst="rect">
            <a:avLst/>
          </a:prstGeom>
          <a:noFill/>
        </p:spPr>
        <p:txBody>
          <a:bodyPr wrap="square">
            <a:spAutoFit/>
          </a:bodyPr>
          <a:lstStyle/>
          <a:p>
            <a:pPr lvl="0" algn="just">
              <a:lnSpc>
                <a:spcPct val="150000"/>
              </a:lnSpc>
              <a:buClr>
                <a:srgbClr val="000000"/>
              </a:buClr>
            </a:pPr>
            <a:r>
              <a:rPr lang="uk-UA" sz="2000" dirty="0">
                <a:effectLst/>
                <a:latin typeface="Times New Roman" panose="02020603050405020304" pitchFamily="18" charset="0"/>
                <a:ea typeface="Calibri" panose="020F0502020204030204" pitchFamily="34" charset="0"/>
              </a:rPr>
              <a:t>на </a:t>
            </a:r>
            <a:r>
              <a:rPr lang="uk-UA" sz="2000" b="1" dirty="0">
                <a:effectLst/>
                <a:latin typeface="Times New Roman" panose="02020603050405020304" pitchFamily="18" charset="0"/>
                <a:ea typeface="Calibri" panose="020F0502020204030204" pitchFamily="34" charset="0"/>
              </a:rPr>
              <a:t>п'ятому</a:t>
            </a:r>
            <a:r>
              <a:rPr lang="uk-UA" sz="2000" dirty="0">
                <a:effectLst/>
                <a:latin typeface="Times New Roman" panose="02020603050405020304" pitchFamily="18" charset="0"/>
                <a:ea typeface="Calibri" panose="020F0502020204030204" pitchFamily="34" charset="0"/>
              </a:rPr>
              <a:t> етапі проходить створення електронної системи державного управління на основі єдиних стандартів, а також урядового порталу як єдиної точки доступу до всіх послуг – і для громадян, і для бізнесу. Більшість фахівців вважає, що найвищим ступенем розвитку електронної демократії є запровадження електронної системи волевиявлення (електронного голосування).</a:t>
            </a:r>
            <a:endParaRPr lang="ru-RU"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3184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44B0E-909E-4EA8-98A7-295494DECA78}"/>
              </a:ext>
            </a:extLst>
          </p:cNvPr>
          <p:cNvSpPr txBox="1"/>
          <p:nvPr/>
        </p:nvSpPr>
        <p:spPr>
          <a:xfrm>
            <a:off x="969818" y="1237673"/>
            <a:ext cx="11018982" cy="3377207"/>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Наразі, кожна держава на шляху втілення концепції електронного урядування повинна пройти ряд послідовних кроків, що кожен з яких характеризується певним рівнем розвитку і спрямований на досягнення конкретних послідовних цілей.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Але перш ніж перейти до імплементації ідеї електронного урядування, держава повинна зосередити увагу  на розробці стратегій, планів та політики, визначити цілі, завдання та стратегічні кроки та оцінити потреби урядових органів та громадян у цифрових послугах, проаналізувати наявні ресурси та інфраструктуру, створити команду для розробки та впровадження.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388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E90B40-50C5-949C-F4F4-E4B357DA45A1}"/>
              </a:ext>
            </a:extLst>
          </p:cNvPr>
          <p:cNvSpPr txBox="1"/>
          <p:nvPr/>
        </p:nvSpPr>
        <p:spPr>
          <a:xfrm>
            <a:off x="886690" y="231142"/>
            <a:ext cx="11046691" cy="6070060"/>
          </a:xfrm>
          <a:prstGeom prst="rect">
            <a:avLst/>
          </a:prstGeom>
          <a:noFill/>
        </p:spPr>
        <p:txBody>
          <a:bodyPr wrap="square">
            <a:spAutoFit/>
          </a:bodyPr>
          <a:lstStyle/>
          <a:p>
            <a:pPr indent="450215" algn="just">
              <a:lnSpc>
                <a:spcPct val="150000"/>
              </a:lnSpc>
              <a:spcAft>
                <a:spcPts val="800"/>
              </a:spcAft>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Початкові кроки  імплементації електронного управління починаються з переходу до електронних систем: уряди переходять від паперової форми документообігу до використання електронних систем для зберігання, обробки та обміну інформацією, на рівні держави впроваджуються електронні бази даних, електронні форми звернень, електронні архіви тощо. Тобто, йде процес розробки та впровадження інформаційно-комунікаційних технологій для надання державних послуг, покращення комунікацій між урядом та громадянами, розробка платформ для взаємодії.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Наступним кроком стає розробка та впровадження онлайн-сервісів та інтернет-платформ: тут фокус урядово уваги зміщується з електронних систем до створення онлайн-платформ та веб-порталів для надання  спектру державних послуг,  громадяни та бізнес отримують можливість користуватись послугами онлайн, заповнювати форми, слідкувати за статусом заявок тощо. Запуск електронних послуг для громадян, які включають в себе доступ до документів, онлайн-платежі, електронні форми звернень та інші сервіси є своєрідним індикатором зацікавленості та готовності громадян залучитись до процесу управління державою на засадах рівності, демократії, справедливості та верховенства права.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4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FDC3CF-7BE6-AB44-F04F-2EB52806E8A2}"/>
              </a:ext>
            </a:extLst>
          </p:cNvPr>
          <p:cNvSpPr txBox="1"/>
          <p:nvPr/>
        </p:nvSpPr>
        <p:spPr>
          <a:xfrm>
            <a:off x="960581" y="581891"/>
            <a:ext cx="10751127" cy="5485476"/>
          </a:xfrm>
          <a:prstGeom prst="rect">
            <a:avLst/>
          </a:prstGeom>
          <a:noFill/>
        </p:spPr>
        <p:txBody>
          <a:bodyPr wrap="square">
            <a:spAutoFit/>
          </a:bodyPr>
          <a:lstStyle/>
          <a:p>
            <a:pPr indent="0" algn="just">
              <a:lnSpc>
                <a:spcPct val="150000"/>
              </a:lnSpc>
              <a:spcAft>
                <a:spcPts val="800"/>
              </a:spcAft>
              <a:buNone/>
            </a:pP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До основних характерних рис інформаційного суспільства можна віднести наступні.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uk-UA"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Глобальний характер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створює світові мережі, що розширюють межі спілкування та обміну інформацією між країнами та культурами, тим самим розмиває кордони не тільки між державами та континентами, а й між культурними, соціальними, ідеологічними світосприйняттями.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Зростання обміну інформацією</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Завдяки глобальному характеру, інформація швидко множиться та поширюється, індивіди, суспільні групи та організації активно обмінюються інформацією через різні канали, включаючи електронну пошту, соціальні медіа та мережі, месенджери та інші засоби комунікації.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382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81B7AA-C9D8-CAE9-F355-7819A2D660B5}"/>
              </a:ext>
            </a:extLst>
          </p:cNvPr>
          <p:cNvSpPr txBox="1"/>
          <p:nvPr/>
        </p:nvSpPr>
        <p:spPr>
          <a:xfrm>
            <a:off x="1016000" y="162352"/>
            <a:ext cx="10307782" cy="5326458"/>
          </a:xfrm>
          <a:prstGeom prst="rect">
            <a:avLst/>
          </a:prstGeom>
          <a:noFill/>
        </p:spPr>
        <p:txBody>
          <a:bodyPr wrap="square">
            <a:spAutoFit/>
          </a:bodyPr>
          <a:lstStyle/>
          <a:p>
            <a:pPr indent="450215" algn="just">
              <a:lnSpc>
                <a:spcPct val="150000"/>
              </a:lnSpc>
              <a:spcAft>
                <a:spcPts val="800"/>
              </a:spcAft>
            </a:pP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(3) Подальшим кроком на шляху до втілення електронного урядування є впровадження електронної демократії та участь громадян в державотворчих процесах: тут уряди активно впроваджують інструменти для залучення громадян до урядових процесів. Шляхом зацікавленості та заохочення громадян через використання відкритих даних, електронних петицій, громадських консультацій онлайн, інструментів для громадського моніторингу діяльності органів влади тощо. Тут вже можна говорити про дорожню карту з двостороннім рухом, коли не тільки держава покращує життя власних громадян, але й громадяни виявляють інтерес та через спеціальні механізми взаємодії, розбудовують власну державу, залучаючись до всіх процесів в середині.</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741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снимок экрана, программное обеспечение, Значок на компьютере&#10;&#10;Автоматически созданное описание">
            <a:extLst>
              <a:ext uri="{FF2B5EF4-FFF2-40B4-BE49-F238E27FC236}">
                <a16:creationId xmlns:a16="http://schemas.microsoft.com/office/drawing/2014/main" id="{69ED150F-C499-CD9D-5DA0-7BF6429983B6}"/>
              </a:ext>
            </a:extLst>
          </p:cNvPr>
          <p:cNvPicPr>
            <a:picLocks noChangeAspect="1"/>
          </p:cNvPicPr>
          <p:nvPr/>
        </p:nvPicPr>
        <p:blipFill rotWithShape="1">
          <a:blip r:embed="rId2"/>
          <a:srcRect l="22833" t="36716" r="63955" b="54859"/>
          <a:stretch/>
        </p:blipFill>
        <p:spPr bwMode="auto">
          <a:xfrm>
            <a:off x="1084894" y="254046"/>
            <a:ext cx="3590290" cy="128778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0D948BC-1D50-7333-EB2F-1CDD73A9BAFA}"/>
              </a:ext>
            </a:extLst>
          </p:cNvPr>
          <p:cNvSpPr txBox="1"/>
          <p:nvPr/>
        </p:nvSpPr>
        <p:spPr>
          <a:xfrm>
            <a:off x="1084894" y="110837"/>
            <a:ext cx="10501745" cy="6461897"/>
          </a:xfrm>
          <a:prstGeom prst="rect">
            <a:avLst/>
          </a:prstGeom>
          <a:noFill/>
        </p:spPr>
        <p:txBody>
          <a:bodyPr wrap="square">
            <a:spAutoFit/>
          </a:bodyPr>
          <a:lstStyle/>
          <a:p>
            <a:pPr lvl="8" algn="just">
              <a:lnSpc>
                <a:spcPct val="115000"/>
              </a:lnSpc>
              <a:spcAft>
                <a:spcPts val="800"/>
              </a:spcAft>
            </a:pPr>
            <a:endParaRPr lang="uk-UA"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8" algn="just">
              <a:lnSpc>
                <a:spcPct val="115000"/>
              </a:lnSpc>
              <a:spcAft>
                <a:spcPts val="800"/>
              </a:spcAft>
            </a:pPr>
            <a:r>
              <a:rPr lang="uk-UA" sz="2000" b="1" i="1" kern="100" dirty="0">
                <a:effectLst/>
                <a:latin typeface="Times New Roman" panose="02020603050405020304" pitchFamily="18" charset="0"/>
                <a:ea typeface="Calibri" panose="020F0502020204030204" pitchFamily="34" charset="0"/>
                <a:cs typeface="Times New Roman" panose="02020603050405020304" pitchFamily="18" charset="0"/>
              </a:rPr>
              <a:t>За допомогою штучного інтелекту було виокремлено 10 етапів становлення електронного уряду в державі:</a:t>
            </a:r>
          </a:p>
          <a:p>
            <a:pPr algn="just">
              <a:lnSpc>
                <a:spcPct val="115000"/>
              </a:lnSpc>
              <a:spcAft>
                <a:spcPts val="800"/>
              </a:spcAft>
            </a:pP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Становлення електронного уряду в державі може пройти кілька етапів, включаючи впровадження та розвиток електронних технологій для покращення взаємодії між владою та громадянами. Нижче подано загальні етапи, які можуть бути частиною цього процесу:</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1. Стратегічне планування:</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Розробка стратегії електронного урядування, визначення цілей та завдань, обговорення із зацікавленими сторонами та прийняття стратегічних рішень.</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2. Легальна база:</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Розробка та прийняття необхідних правових актів та нормативів, що регулюють використання електронних технологій у державному управлінні та надання публічних послуг.</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3. Розробка інфраструктури:</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Створення та модернізація технічної інфраструктури для забезпечення ефективної роботи електронних систем та платформ.</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576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97566-70A4-1A89-9D72-B226BA086E3A}"/>
              </a:ext>
            </a:extLst>
          </p:cNvPr>
          <p:cNvSpPr txBox="1"/>
          <p:nvPr/>
        </p:nvSpPr>
        <p:spPr>
          <a:xfrm>
            <a:off x="1283854" y="923637"/>
            <a:ext cx="10086109" cy="4317207"/>
          </a:xfrm>
          <a:prstGeom prst="rect">
            <a:avLst/>
          </a:prstGeom>
          <a:noFill/>
        </p:spPr>
        <p:txBody>
          <a:bodyPr wrap="square">
            <a:spAutoFit/>
          </a:bodyPr>
          <a:lstStyle/>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4. Електронна ідентифікація:</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Впровадження систем електронної ідентифікації та аутентифікації, що гарантує безпеку та конфіденційність даних.</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5. Розвиток електронних послуг:</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Поступове розширення спектру електронних послуг для громадян та підприємств, включаючи подачу заяв, оплату податків, отримання ліцензій, тощо.</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6. Обмін інформацією:</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Впровадження систем обміну інформацією між різними відомствами та рівнями уряду для покращення координації та управління даними.</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7. Безпека та конфіденційність:</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Забезпечення високого рівня безпеки електронних систем та захисту особистих даних громадян.</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730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3A0FA-27A9-8D87-C734-EBD9D282C2AC}"/>
              </a:ext>
            </a:extLst>
          </p:cNvPr>
          <p:cNvSpPr txBox="1"/>
          <p:nvPr/>
        </p:nvSpPr>
        <p:spPr>
          <a:xfrm>
            <a:off x="1209963" y="785091"/>
            <a:ext cx="10243127" cy="4773743"/>
          </a:xfrm>
          <a:prstGeom prst="rect">
            <a:avLst/>
          </a:prstGeom>
          <a:noFill/>
        </p:spPr>
        <p:txBody>
          <a:bodyPr wrap="square">
            <a:spAutoFit/>
          </a:bodyPr>
          <a:lstStyle/>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8. Залучення громадян:</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Створення механізмів для залучення громадян до участі в електронному урядуванні, включаючи засоби зворотного зв'язку та онлайн-консультації.</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9. Навчання та освіта:</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Проведення навчань та інформування громадян та працівників державних установ про використання електронних послуг та систем.</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10. Постійне вдосконалення:</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Проведення моніторингу та оцінки роботи електронного урядування для постійного вдосконалення систем та процесів.</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endParaRPr lang="uk-UA"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Ці етапи можуть відрізнятися в залежності від конкретної країни та її умов. Позитивна динаміка на кожному етапі допомагає досягти ефективності та високого рівня обслуговування громадян.</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894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71A2D-2489-235D-6D95-662135199184}"/>
              </a:ext>
            </a:extLst>
          </p:cNvPr>
          <p:cNvSpPr txBox="1"/>
          <p:nvPr/>
        </p:nvSpPr>
        <p:spPr>
          <a:xfrm>
            <a:off x="969817" y="162128"/>
            <a:ext cx="10594109" cy="6306214"/>
          </a:xfrm>
          <a:prstGeom prst="rect">
            <a:avLst/>
          </a:prstGeom>
          <a:noFill/>
        </p:spPr>
        <p:txBody>
          <a:bodyPr wrap="square">
            <a:spAutoFit/>
          </a:bodyPr>
          <a:lstStyle/>
          <a:p>
            <a:pPr indent="450215" algn="just">
              <a:lnSpc>
                <a:spcPct val="150000"/>
              </a:lnSpc>
              <a:spcAft>
                <a:spcPts val="800"/>
              </a:spcAft>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Не дивлячись на універсальність таких кроків, вони не є чітко відокремленими, але демонструють загальний шлях розвитку електронного урядування від базових технологічних систем до інновацій та високих технологій для покращення взаємодії між урядом та громадянами.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Постійне вдосконалення системи електронного урядування, адаптація до нових технологій та потреб громадян, впровадження інновацій та відгуки від користувачів, ось та мета та ідеологія процесу. Електронне урядування, це не про результат взаємодії, це про процес і постійний шлях удосконалення як держави так і її громадян, їх причетність до майбутнього, їх активна громадянська позиція.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Оцінка ефективності електронного урядування, вимірювання результатів, аналіз задач, вирішення проблем та впровадження коригувань, ось ті механізми, що є притаманними електронному урядуванню.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65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728EC-91AE-9D83-F0EA-792FC398EC37}"/>
              </a:ext>
            </a:extLst>
          </p:cNvPr>
          <p:cNvSpPr txBox="1"/>
          <p:nvPr/>
        </p:nvSpPr>
        <p:spPr>
          <a:xfrm>
            <a:off x="822035" y="729673"/>
            <a:ext cx="10317019" cy="4921219"/>
          </a:xfrm>
          <a:prstGeom prst="rect">
            <a:avLst/>
          </a:prstGeom>
          <a:noFill/>
        </p:spPr>
        <p:txBody>
          <a:bodyPr wrap="square">
            <a:spAutoFit/>
          </a:bodyPr>
          <a:lstStyle/>
          <a:p>
            <a:pPr indent="450215" algn="just">
              <a:lnSpc>
                <a:spcPct val="150000"/>
              </a:lnSpc>
              <a:spcAft>
                <a:spcPts val="800"/>
              </a:spcAft>
            </a:pPr>
            <a:endParaRPr lang="uk-UA"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Розвиток інформаційних технологій</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Комп'ютери, мобільні пристрої й інші гаджети, Інтернет та різноманітні інформаційні технології стають невід'ємною частиною інформаційного суспільства та способом життя індивіда і забезпечують широкий доступ до інформації та комунікації.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Залежність від інформації</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Інформація стає основним виробничим ресурсом, а інформаційні технології дають можливість у рази прискорити всі інформаційні процеси – від збору та оброблення до збереження і передачі інформації.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Трансформація способу життя</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впливає на всі сфери життя індивіда, змінюючи спосіб роботи, освіти, культури, комунікації та спілкування.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378517"/>
      </p:ext>
    </p:extLst>
  </p:cSld>
  <p:clrMapOvr>
    <a:masterClrMapping/>
  </p:clrMapOvr>
</p:sld>
</file>

<file path=ppt/theme/theme1.xml><?xml version="1.0" encoding="utf-8"?>
<a:theme xmlns:a="http://schemas.openxmlformats.org/drawingml/2006/main" name="Уголки">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35416</TotalTime>
  <Words>7605</Words>
  <Application>Microsoft Office PowerPoint</Application>
  <PresentationFormat>Широкоэкранный</PresentationFormat>
  <Paragraphs>354</Paragraphs>
  <Slides>84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84</vt:i4>
      </vt:variant>
    </vt:vector>
  </HeadingPairs>
  <TitlesOfParts>
    <vt:vector size="94" baseType="lpstr">
      <vt:lpstr>Arial</vt:lpstr>
      <vt:lpstr>Calibri</vt:lpstr>
      <vt:lpstr>Franklin Gothic Book</vt:lpstr>
      <vt:lpstr>Times New Roman</vt:lpstr>
      <vt:lpstr>TimesNewRomanPS-BoldMT</vt:lpstr>
      <vt:lpstr>TimesNewRomanPS-ItalicMT</vt:lpstr>
      <vt:lpstr>TimesNewRomanPSMT</vt:lpstr>
      <vt:lpstr>UkrainianSchoolBook</vt:lpstr>
      <vt:lpstr>Wingdings</vt:lpstr>
      <vt:lpstr>Уголки</vt:lpstr>
      <vt:lpstr>ЕЛЕКТРОННЕ УРЯДУВАННЯ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ІСТОРІЯ ВИНИКНЕННЯ Е-УРЯДУВАННЯ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УРЯДУВАННЯ</dc:title>
  <dc:creator>Андрєєва Ольга Миколаївна</dc:creator>
  <cp:lastModifiedBy>Андрєєва Ольга Миколаївна</cp:lastModifiedBy>
  <cp:revision>20</cp:revision>
  <dcterms:created xsi:type="dcterms:W3CDTF">2021-02-08T08:56:35Z</dcterms:created>
  <dcterms:modified xsi:type="dcterms:W3CDTF">2024-02-04T18:16:12Z</dcterms:modified>
</cp:coreProperties>
</file>