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6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FD0726-EB27-44A6-AB80-4AE95478FE3F}" v="14" dt="2020-11-06T07:30:20.459"/>
    <p1510:client id="{E62F737B-0D95-4735-9F24-01D772B2B3C6}" v="7809" dt="2020-09-17T11:14:35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овтун Олена Юріївна" userId="S::mod.koyu@clouds.iir.edu.ua::638e4b11-34b6-472f-bfbb-d2dadf0b2ea5" providerId="AD" clId="Web-{ABFD0726-EB27-44A6-AB80-4AE95478FE3F}"/>
    <pc:docChg chg="modSld">
      <pc:chgData name="Ковтун Олена Юріївна" userId="S::mod.koyu@clouds.iir.edu.ua::638e4b11-34b6-472f-bfbb-d2dadf0b2ea5" providerId="AD" clId="Web-{ABFD0726-EB27-44A6-AB80-4AE95478FE3F}" dt="2020-11-06T07:30:20.459" v="13" actId="20577"/>
      <pc:docMkLst>
        <pc:docMk/>
      </pc:docMkLst>
      <pc:sldChg chg="modSp">
        <pc:chgData name="Ковтун Олена Юріївна" userId="S::mod.koyu@clouds.iir.edu.ua::638e4b11-34b6-472f-bfbb-d2dadf0b2ea5" providerId="AD" clId="Web-{ABFD0726-EB27-44A6-AB80-4AE95478FE3F}" dt="2020-11-06T07:30:20.459" v="12" actId="20577"/>
        <pc:sldMkLst>
          <pc:docMk/>
          <pc:sldMk cId="3872838858" sldId="266"/>
        </pc:sldMkLst>
        <pc:spChg chg="mod">
          <ac:chgData name="Ковтун Олена Юріївна" userId="S::mod.koyu@clouds.iir.edu.ua::638e4b11-34b6-472f-bfbb-d2dadf0b2ea5" providerId="AD" clId="Web-{ABFD0726-EB27-44A6-AB80-4AE95478FE3F}" dt="2020-11-06T07:30:20.459" v="12" actId="20577"/>
          <ac:spMkLst>
            <pc:docMk/>
            <pc:sldMk cId="3872838858" sldId="266"/>
            <ac:spMk id="3" creationId="{2CDFBBFE-781C-4259-A295-8E7623BE0E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30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887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6257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703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179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308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588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1776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360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052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730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F0B57-8E6A-4005-9EDD-D258F6CC94AB}" type="datetimeFigureOut">
              <a:rPr lang="uk-UA" smtClean="0"/>
              <a:t>05.11.2020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18C70-803E-428A-BAB3-289BE172EF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8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sean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3375025"/>
            <a:ext cx="10515600" cy="1325563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bg1"/>
                </a:solidFill>
                <a:ea typeface="+mj-lt"/>
                <a:cs typeface="+mj-lt"/>
              </a:rPr>
              <a:t>Причини і передумови розвитку інтеграції в Азії та Океанії </a:t>
            </a:r>
            <a:endParaRPr lang="uk-UA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endParaRPr lang="uk-UA" b="1" dirty="0">
              <a:cs typeface="Calibri"/>
            </a:endParaRPr>
          </a:p>
          <a:p>
            <a:pPr algn="just"/>
            <a:endParaRPr lang="uk-UA" dirty="0">
              <a:cs typeface="Calibri"/>
            </a:endParaRPr>
          </a:p>
          <a:p>
            <a:pPr algn="just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0024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51E2E6-710C-4E3D-91BD-1E6F48A61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4800">
                <a:latin typeface="Calibri"/>
                <a:cs typeface="Calibri"/>
              </a:rPr>
              <a:t>Розвиток інтеграційних процесів на Далекому Сході.</a:t>
            </a:r>
            <a:endParaRPr lang="uk-UA" sz="48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CDFBBFE-781C-4259-A295-8E7623BE0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1500" dirty="0">
                <a:cs typeface="Calibri"/>
              </a:rPr>
              <a:t>Китай - проблеми внутрішньодержавної інтеграції (одна  держава - дві системи; Тайвань; уйгури та сусідство з центральноазіатськими республіками з помітними виступами ісламістів; територіальні претензії)</a:t>
            </a:r>
          </a:p>
          <a:p>
            <a:r>
              <a:rPr lang="uk-UA" sz="1500" dirty="0">
                <a:cs typeface="Calibri"/>
              </a:rPr>
              <a:t>Японія (концепція "</a:t>
            </a:r>
            <a:r>
              <a:rPr lang="uk-UA" sz="1500" dirty="0" err="1">
                <a:cs typeface="Calibri"/>
              </a:rPr>
              <a:t>стаї</a:t>
            </a:r>
            <a:r>
              <a:rPr lang="uk-UA" sz="1500" dirty="0">
                <a:cs typeface="Calibri"/>
              </a:rPr>
              <a:t> </a:t>
            </a:r>
            <a:r>
              <a:rPr lang="uk-UA" sz="1500" dirty="0" err="1">
                <a:cs typeface="Calibri"/>
              </a:rPr>
              <a:t>гусей</a:t>
            </a:r>
            <a:r>
              <a:rPr lang="uk-UA" sz="1500" dirty="0">
                <a:cs typeface="Calibri"/>
              </a:rPr>
              <a:t>, що летять", де Японії відводилось місце лідера від якої ланцюговою реакцією передавалась модель економічного розвитку азійським "тиграм/драконам"; територіальні питання з Росією; розташування на островах - об'єктивний чинник, що актуалізує питання </a:t>
            </a:r>
            <a:r>
              <a:rPr lang="uk-UA" sz="1500" dirty="0" err="1">
                <a:cs typeface="Calibri"/>
              </a:rPr>
              <a:t>внтурішньодержавної</a:t>
            </a:r>
            <a:r>
              <a:rPr lang="uk-UA" sz="1500" dirty="0">
                <a:cs typeface="Calibri"/>
              </a:rPr>
              <a:t> інтегрованості; географічно обумовлена віддаленість від активних регіональних процесах; перевага режиму ЗВТ ("Ефект киплячих спагеті" по проектам ЗВТ за участі азійських країн); підтримка проектів  Тихоокеанських форматів співпраці)</a:t>
            </a:r>
          </a:p>
          <a:p>
            <a:r>
              <a:rPr lang="uk-UA" sz="1500" dirty="0">
                <a:cs typeface="Calibri"/>
              </a:rPr>
              <a:t>Росія - активізувала діяльність як держава, яка розташована в цьому регіоні також. Використання регіональних механізмів співробітництва для неї - інструмент залучення до глобальних ринків і можливість додаткового каналу діалогу з Китаєм та США.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83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63CA5E-0766-47FD-A31C-10AB4843D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uk-UA" dirty="0">
                <a:latin typeface="Calibri"/>
                <a:cs typeface="Calibri"/>
              </a:rPr>
              <a:t>Передумови становлення і причини розвитку інтеграційних процесів в Азії.  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C4C01CD-4BB8-41B5-9DBE-67F9D312E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uk-UA" dirty="0">
                <a:cs typeface="Calibri"/>
              </a:rPr>
              <a:t>Макрорегіон, який виділяється за географічним критерієм</a:t>
            </a:r>
          </a:p>
          <a:p>
            <a:r>
              <a:rPr lang="uk-UA" dirty="0">
                <a:cs typeface="Calibri"/>
              </a:rPr>
              <a:t>Найбільший регіон (до 30% суходолу Землі та до 60% населення)</a:t>
            </a:r>
          </a:p>
          <a:p>
            <a:r>
              <a:rPr lang="uk-UA" dirty="0">
                <a:cs typeface="Calibri"/>
              </a:rPr>
              <a:t>Величезна </a:t>
            </a:r>
            <a:r>
              <a:rPr lang="uk-UA" dirty="0" err="1">
                <a:cs typeface="Calibri"/>
              </a:rPr>
              <a:t>різнорівневість</a:t>
            </a:r>
            <a:r>
              <a:rPr lang="uk-UA" dirty="0">
                <a:cs typeface="Calibri"/>
              </a:rPr>
              <a:t> і </a:t>
            </a:r>
            <a:r>
              <a:rPr lang="uk-UA" dirty="0" err="1">
                <a:cs typeface="Calibri"/>
              </a:rPr>
              <a:t>різнонаправленість</a:t>
            </a:r>
            <a:r>
              <a:rPr lang="uk-UA" dirty="0">
                <a:cs typeface="Calibri"/>
              </a:rPr>
              <a:t> розвитку (економічні моделі, політичні системи, демографія)</a:t>
            </a:r>
          </a:p>
          <a:p>
            <a:r>
              <a:rPr lang="uk-UA" dirty="0" err="1">
                <a:cs typeface="Calibri"/>
              </a:rPr>
              <a:t>Поліетнічність</a:t>
            </a:r>
            <a:r>
              <a:rPr lang="uk-UA" dirty="0">
                <a:cs typeface="Calibri"/>
              </a:rPr>
              <a:t> та </a:t>
            </a:r>
            <a:r>
              <a:rPr lang="uk-UA" dirty="0" err="1">
                <a:cs typeface="Calibri"/>
              </a:rPr>
              <a:t>полінаціональність</a:t>
            </a:r>
            <a:endParaRPr lang="uk-UA">
              <a:cs typeface="Calibri"/>
            </a:endParaRPr>
          </a:p>
          <a:p>
            <a:r>
              <a:rPr lang="uk-UA" dirty="0">
                <a:cs typeface="Calibri"/>
              </a:rPr>
              <a:t>Більшість держав мають колоніальне минуле</a:t>
            </a:r>
          </a:p>
          <a:p>
            <a:r>
              <a:rPr lang="uk-UA" dirty="0">
                <a:cs typeface="Calibri"/>
              </a:rPr>
              <a:t>Специфічний менталітет та світосприйняття, релігійно-ціннісні орієнтації</a:t>
            </a:r>
          </a:p>
          <a:p>
            <a:r>
              <a:rPr lang="uk-UA" dirty="0">
                <a:cs typeface="Calibri"/>
              </a:rPr>
              <a:t>Вплив і зацікавленість глобальних гравців</a:t>
            </a:r>
          </a:p>
          <a:p>
            <a:endParaRPr lang="uk-UA" dirty="0">
              <a:cs typeface="Calibri"/>
            </a:endParaRPr>
          </a:p>
          <a:p>
            <a:endParaRPr lang="uk-UA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178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764579-3932-4C77-BD7A-7FA0A68A5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4800">
                <a:latin typeface="Calibri"/>
                <a:cs typeface="Calibri"/>
              </a:rPr>
              <a:t>Особливості регіоналізації міжнародних відносин в Азії.</a:t>
            </a:r>
            <a:endParaRPr lang="uk-UA" sz="48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9769FC2-06BA-492D-8714-63DB9558A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400">
                <a:cs typeface="Calibri"/>
              </a:rPr>
              <a:t>Південно-Східна Азія</a:t>
            </a:r>
          </a:p>
          <a:p>
            <a:r>
              <a:rPr lang="uk-UA" sz="2400">
                <a:cs typeface="Calibri"/>
              </a:rPr>
              <a:t>Близький Схід</a:t>
            </a:r>
          </a:p>
          <a:p>
            <a:r>
              <a:rPr lang="uk-UA" sz="2400">
                <a:cs typeface="Calibri"/>
              </a:rPr>
              <a:t>Середній Схід</a:t>
            </a:r>
          </a:p>
          <a:p>
            <a:r>
              <a:rPr lang="uk-UA" sz="2400">
                <a:cs typeface="Calibri"/>
              </a:rPr>
              <a:t>Далекий Схід</a:t>
            </a:r>
          </a:p>
          <a:p>
            <a:r>
              <a:rPr lang="uk-UA" sz="2400">
                <a:cs typeface="Calibri"/>
              </a:rPr>
              <a:t>Австралія та Океанія (Мікронезія, Меланезія, Полінезія, Австралазія)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81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C348D-6FBA-42C8-8285-845B0208A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uk-UA" sz="2600">
                <a:latin typeface="Calibri"/>
                <a:cs typeface="Calibri"/>
              </a:rPr>
              <a:t>Теоретичні підходи представників азіатських держав до проблем і перспектив, форм, методів і напрямів розвитку інтеграції.</a:t>
            </a:r>
            <a:endParaRPr lang="uk-UA" sz="26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5CE9591-5D5E-46AC-853B-AE2F54A77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200">
                <a:cs typeface="Calibri"/>
              </a:rPr>
              <a:t>Залежить до якої національної школи належить дослідник</a:t>
            </a:r>
          </a:p>
          <a:p>
            <a:r>
              <a:rPr lang="uk-UA" sz="2200">
                <a:cs typeface="Calibri"/>
              </a:rPr>
              <a:t>Спроба запропонувати альтернативні західним підходам моделі міжнародної взаємодії, зокрема інтеграції</a:t>
            </a:r>
          </a:p>
          <a:p>
            <a:r>
              <a:rPr lang="uk-UA" sz="2200">
                <a:cs typeface="Calibri"/>
              </a:rPr>
              <a:t>Увага до ціннісних основ та принципів комунікації в рамках багатосторонніх механізмів</a:t>
            </a:r>
          </a:p>
          <a:p>
            <a:r>
              <a:rPr lang="uk-UA" sz="2200">
                <a:cs typeface="Calibri"/>
              </a:rPr>
              <a:t>Перевага співробітництву без створення жорстких інституалізованих структур, тим більше уникнення наднаціональності (вплив колоніального минулого та історії ХХ ст.)</a:t>
            </a:r>
          </a:p>
          <a:p>
            <a:r>
              <a:rPr lang="uk-UA" sz="2200">
                <a:cs typeface="Calibri"/>
              </a:rPr>
              <a:t>Апеляція до релігійної, етнічної спільності, іноді - протиставлення західній моделі</a:t>
            </a:r>
          </a:p>
        </p:txBody>
      </p:sp>
    </p:spTree>
    <p:extLst>
      <p:ext uri="{BB962C8B-B14F-4D97-AF65-F5344CB8AC3E}">
        <p14:creationId xmlns:p14="http://schemas.microsoft.com/office/powerpoint/2010/main" val="2687580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B96580-D2A7-4E4C-B8F9-531117AC4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dirty="0">
                <a:latin typeface="Calibri"/>
                <a:cs typeface="Calibri"/>
              </a:rPr>
              <a:t>Позиція провідних держав регіону щодо участі в інтеграційних проектах. 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02BF997-5734-4EE7-A2F4-339794F36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000">
                <a:cs typeface="Calibri"/>
              </a:rPr>
              <a:t>Глобальні лідери - КНР, Індія, Японія</a:t>
            </a:r>
          </a:p>
          <a:p>
            <a:r>
              <a:rPr lang="uk-UA" sz="2000">
                <a:cs typeface="Calibri"/>
              </a:rPr>
              <a:t>Держави регіонального рівня зі значним потенціалом Австралія, Індонезія, Пакистан, Корея, Філіппіни, Саудівська Аравія, Іран, Туреччина </a:t>
            </a:r>
          </a:p>
          <a:p>
            <a:r>
              <a:rPr lang="uk-UA" sz="2000">
                <a:cs typeface="Calibri"/>
              </a:rPr>
              <a:t>Для першої групи актуальними є процеси внутрішньої інтеграції (політичної та економічної); масштабність їхніх економік та розвитку зводить будь-які проекти міжнародної інтеграції до фактичної інкорпорації (поглинання) менших держав </a:t>
            </a:r>
          </a:p>
          <a:p>
            <a:r>
              <a:rPr lang="uk-UA" sz="2000">
                <a:cs typeface="Calibri"/>
              </a:rPr>
              <a:t>Для другої групи - механізм врегулювання існуючих проблем, зокрема забезпечення безпеки та стабільності, посилення власної ваги на міжнародній арені, забезпечення регіонального лідерства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769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933F2-02B4-4E9B-A009-A4701639C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3400">
                <a:latin typeface="Calibri"/>
                <a:cs typeface="Calibri"/>
              </a:rPr>
              <a:t>Особливості формування і функціонування інтеграційних об’єднань держав Близького Сходу. </a:t>
            </a:r>
            <a:endParaRPr lang="uk-UA" sz="3400">
              <a:ea typeface="+mj-lt"/>
              <a:cs typeface="+mj-lt"/>
            </a:endParaRPr>
          </a:p>
          <a:p>
            <a:endParaRPr lang="uk-UA" sz="3400">
              <a:cs typeface="Calibri Light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8561574-1F77-4F7B-88A2-4F8A3BA7A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1500">
                <a:cs typeface="Calibri"/>
              </a:rPr>
              <a:t>Різне тлумачення терміну і визначення географічних меж регіону</a:t>
            </a:r>
          </a:p>
          <a:p>
            <a:r>
              <a:rPr lang="uk-UA" sz="1500">
                <a:cs typeface="Calibri"/>
              </a:rPr>
              <a:t>Ідеї панарабізму, пантюркізму та панісламізму</a:t>
            </a:r>
          </a:p>
          <a:p>
            <a:r>
              <a:rPr lang="uk-UA" sz="1500">
                <a:cs typeface="Calibri"/>
              </a:rPr>
              <a:t>Колоніальне минуле - основа особливих відносин з європейськими державами</a:t>
            </a:r>
          </a:p>
          <a:p>
            <a:r>
              <a:rPr lang="uk-UA" sz="1500">
                <a:cs typeface="Calibri"/>
              </a:rPr>
              <a:t>Чинник Ізраїлю та Ірану</a:t>
            </a:r>
          </a:p>
          <a:p>
            <a:r>
              <a:rPr lang="uk-UA" sz="1500">
                <a:cs typeface="Calibri"/>
              </a:rPr>
              <a:t>Конкуренція між арабськими державами (Саудівська Аравія, Йорданія, Ірак (на певному етапі))</a:t>
            </a:r>
          </a:p>
          <a:p>
            <a:r>
              <a:rPr lang="uk-UA" sz="1500">
                <a:cs typeface="Calibri"/>
              </a:rPr>
              <a:t>Моделі ґрунтуються на європейському досвіді, однак рівня інтегрованості визначеного на етапі заснування об'єднань не досягнуто (ЛАД, РСАДПЗ тощо)</a:t>
            </a:r>
          </a:p>
          <a:p>
            <a:r>
              <a:rPr lang="uk-UA" sz="1500">
                <a:cs typeface="Calibri"/>
              </a:rPr>
              <a:t>Інтеграція як механізм державотворення (ОАР (невдала спроба), ОАЕ - вдала)</a:t>
            </a:r>
          </a:p>
          <a:p>
            <a:r>
              <a:rPr lang="uk-UA" sz="1500">
                <a:cs typeface="Calibri"/>
              </a:rPr>
              <a:t>Ресурсний потенціал та геостратегічне розташування - високий рівень уваги до регіону з боку глобальних гравців</a:t>
            </a:r>
          </a:p>
          <a:p>
            <a:endParaRPr lang="uk-UA" sz="150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250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F686F-1FC0-47B0-A00A-6E2BF27A2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3700">
                <a:latin typeface="Calibri"/>
                <a:cs typeface="Calibri"/>
              </a:rPr>
              <a:t>Особливості підходів держав регіону Південно-Східної Азії до розвитку інтеграції.  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FA8E5FD-5B1A-46AD-B8FF-A9F4BD743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200">
                <a:cs typeface="Calibri"/>
              </a:rPr>
              <a:t>Тривалий шлях до оформлення співробітництва та створення співтовариства</a:t>
            </a:r>
          </a:p>
          <a:p>
            <a:r>
              <a:rPr lang="uk-UA" sz="2200">
                <a:cs typeface="Calibri"/>
              </a:rPr>
              <a:t>"дух АСЕАН"</a:t>
            </a:r>
          </a:p>
          <a:p>
            <a:r>
              <a:rPr lang="uk-UA" sz="2200">
                <a:cs typeface="Calibri"/>
              </a:rPr>
              <a:t>Економічна інтеграція як механізм стабілізації безпекової ситуації в регіоні</a:t>
            </a:r>
          </a:p>
          <a:p>
            <a:r>
              <a:rPr lang="uk-UA" sz="2200">
                <a:cs typeface="Calibri"/>
              </a:rPr>
              <a:t>Формати АСЕАН + 3, АСЕАН +6, розвиток співробітництва з зовнішніми партнерами (як з державами, так і міжнародними організаціями)</a:t>
            </a:r>
          </a:p>
          <a:p>
            <a:r>
              <a:rPr lang="uk-UA" sz="2200">
                <a:cs typeface="Calibri"/>
              </a:rPr>
              <a:t>Більш детально - </a:t>
            </a:r>
            <a:r>
              <a:rPr lang="uk-UA" sz="2200">
                <a:ea typeface="+mn-lt"/>
                <a:cs typeface="+mn-lt"/>
                <a:hlinkClick r:id="rId2"/>
              </a:rPr>
              <a:t>https://asean.org/</a:t>
            </a:r>
            <a:endParaRPr lang="uk-UA" sz="2200">
              <a:ea typeface="+mn-lt"/>
              <a:cs typeface="+mn-lt"/>
            </a:endParaRPr>
          </a:p>
          <a:p>
            <a:endParaRPr lang="uk-UA" sz="220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221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1A5EB2-2FD5-48AA-81F4-CFB32288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uk-UA" sz="3800">
                <a:latin typeface="Calibri"/>
                <a:cs typeface="Calibri"/>
              </a:rPr>
              <a:t>Роль зовнішніх факторів у розвитку інтеграційних процесів в регіоні. </a:t>
            </a:r>
            <a:endParaRPr lang="uk-UA" sz="3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EFE83ED-C8AC-41B4-AE2E-42E9B0A4F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000">
                <a:cs typeface="Calibri"/>
              </a:rPr>
              <a:t>З точки  зору історичної ретроспективи саме зовнішні впливи призвели до "відкриття" азійських держав і їхнього залучення до світової системи міжнародних відносин</a:t>
            </a:r>
          </a:p>
          <a:p>
            <a:r>
              <a:rPr lang="uk-UA" sz="2000">
                <a:cs typeface="Calibri"/>
              </a:rPr>
              <a:t>Після ІІ Світової війни відносини з колишніми метрополіями та регіональними доміннтами (Китай, Японія тощо) визначили сучасну архітектуру регіональних відносин</a:t>
            </a:r>
          </a:p>
          <a:p>
            <a:r>
              <a:rPr lang="uk-UA" sz="2000">
                <a:cs typeface="Calibri"/>
              </a:rPr>
              <a:t>Де/стабілізація відносин в регіоні дуже часто є наслідком діяльності зовнішніх акторів</a:t>
            </a:r>
          </a:p>
          <a:p>
            <a:r>
              <a:rPr lang="uk-UA" sz="2000">
                <a:cs typeface="Calibri"/>
              </a:rPr>
              <a:t>Інтеграція все ж здебільшого є інтсрументом убезпечення від надмірних зовнішніх впливів і часто є механізмом забезпечення ефективних моделей розвитку та технологій</a:t>
            </a:r>
          </a:p>
        </p:txBody>
      </p:sp>
    </p:spTree>
    <p:extLst>
      <p:ext uri="{BB962C8B-B14F-4D97-AF65-F5344CB8AC3E}">
        <p14:creationId xmlns:p14="http://schemas.microsoft.com/office/powerpoint/2010/main" val="294198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50459F-EBDC-4E34-981A-0D32BF0FC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4800">
                <a:latin typeface="Calibri"/>
                <a:cs typeface="Calibri"/>
              </a:rPr>
              <a:t>Середній Схід у сучасних інтеграційних процесах.</a:t>
            </a:r>
            <a:endParaRPr lang="uk-UA" sz="48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0A59BDA-8CFD-4EEE-8D70-3A6085C37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1700">
                <a:cs typeface="Calibri"/>
              </a:rPr>
              <a:t>Найбільш "розмита" категорія (Middle east, Maddle Asia, Central asia etc.)</a:t>
            </a:r>
          </a:p>
          <a:p>
            <a:r>
              <a:rPr lang="uk-UA" sz="1700">
                <a:cs typeface="Calibri"/>
              </a:rPr>
              <a:t>В залежності від параметрів регіону мвизначаються особливості розвитку інтеграційних проектів</a:t>
            </a:r>
          </a:p>
          <a:p>
            <a:r>
              <a:rPr lang="uk-UA" sz="1700">
                <a:cs typeface="Calibri"/>
              </a:rPr>
              <a:t>Враховуючи існуючий стан розвитку держав (Афганістан, Пакистан, частково центральноазійські республіки) часто питання інтеграції є пріоритетним у внутрішній політиці</a:t>
            </a:r>
          </a:p>
          <a:p>
            <a:r>
              <a:rPr lang="uk-UA" sz="1700">
                <a:cs typeface="Calibri"/>
              </a:rPr>
              <a:t>Участь в проектах регіональної інтеграції обумовлена а) необхідністю міжнародної допомоги у врегулюванні існуючих проблем у сфері безпеки б) прагненням використати транзитний та ресурсний потенціал в) активізацією зовнішніх гравів (Китай, Росія, Туреччина..)</a:t>
            </a:r>
          </a:p>
          <a:p>
            <a:r>
              <a:rPr lang="uk-UA" sz="1700">
                <a:cs typeface="Calibri"/>
              </a:rPr>
              <a:t>Низький потенціал для співробітництва порівняно з іншими регіонами, велийкий особистісний чинник в державному управлінні, низький економічний розивток (за окремими виключеннями), брак ресурсів, висока конфліктогенність - несприятливі чинники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5989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2F8E5BE3894BA4D90CCAAF0554EF73D" ma:contentTypeVersion="3" ma:contentTypeDescription="Створення нового документа." ma:contentTypeScope="" ma:versionID="5f16002548707bbea16a5b1c1c889a8e">
  <xsd:schema xmlns:xsd="http://www.w3.org/2001/XMLSchema" xmlns:xs="http://www.w3.org/2001/XMLSchema" xmlns:p="http://schemas.microsoft.com/office/2006/metadata/properties" xmlns:ns2="9673c120-9262-46c1-b39c-4a8bbd4deab8" targetNamespace="http://schemas.microsoft.com/office/2006/metadata/properties" ma:root="true" ma:fieldsID="65b7021272fe647f8e4dc7f36f45041d" ns2:_="">
    <xsd:import namespace="9673c120-9262-46c1-b39c-4a8bbd4dea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73c120-9262-46c1-b39c-4a8bbd4dea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C5EA44-C59D-41E9-9859-C54117203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73c120-9262-46c1-b39c-4a8bbd4dea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9C917C-6811-4F7C-A90B-B3B6BA287D6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93799B3-7D41-4611-9D5C-253A8853E0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Тема Office</vt:lpstr>
      <vt:lpstr>Причини і передумови розвитку інтеграції в Азії та Океанії </vt:lpstr>
      <vt:lpstr>Передумови становлення і причини розвитку інтеграційних процесів в Азії.   </vt:lpstr>
      <vt:lpstr>Особливості регіоналізації міжнародних відносин в Азії.</vt:lpstr>
      <vt:lpstr>Теоретичні підходи представників азіатських держав до проблем і перспектив, форм, методів і напрямів розвитку інтеграції.</vt:lpstr>
      <vt:lpstr>Позиція провідних держав регіону щодо участі в інтеграційних проектах. </vt:lpstr>
      <vt:lpstr>Особливості формування і функціонування інтеграційних об’єднань держав Близького Сходу.  </vt:lpstr>
      <vt:lpstr>Особливості підходів держав регіону Південно-Східної Азії до розвитку інтеграції.  </vt:lpstr>
      <vt:lpstr>Роль зовнішніх факторів у розвитку інтеграційних процесів в регіоні. </vt:lpstr>
      <vt:lpstr>Середній Схід у сучасних інтеграційних процесах.</vt:lpstr>
      <vt:lpstr>Розвиток інтеграційних процесів на Далекому Сході.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/>
  <cp:lastModifiedBy/>
  <cp:revision>596</cp:revision>
  <dcterms:created xsi:type="dcterms:W3CDTF">2020-09-17T09:02:57Z</dcterms:created>
  <dcterms:modified xsi:type="dcterms:W3CDTF">2020-11-06T07:30:20Z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0x010100F2F8E5BE3894BA4D90CCAAF0554EF73D</vt:lpwstr>
  </property>
</Properties>
</file>