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1" r:id="rId2"/>
    <p:sldId id="322" r:id="rId3"/>
    <p:sldId id="326" r:id="rId4"/>
    <p:sldId id="327" r:id="rId5"/>
    <p:sldId id="328" r:id="rId6"/>
    <p:sldId id="329" r:id="rId7"/>
    <p:sldId id="332" r:id="rId8"/>
    <p:sldId id="256" r:id="rId9"/>
    <p:sldId id="257" r:id="rId10"/>
    <p:sldId id="345" r:id="rId11"/>
    <p:sldId id="346" r:id="rId12"/>
    <p:sldId id="348" r:id="rId13"/>
    <p:sldId id="349" r:id="rId14"/>
    <p:sldId id="350" r:id="rId15"/>
    <p:sldId id="336" r:id="rId16"/>
    <p:sldId id="265" r:id="rId17"/>
    <p:sldId id="353" r:id="rId18"/>
    <p:sldId id="354" r:id="rId19"/>
    <p:sldId id="270" r:id="rId20"/>
    <p:sldId id="272" r:id="rId21"/>
    <p:sldId id="273" r:id="rId22"/>
    <p:sldId id="275" r:id="rId23"/>
    <p:sldId id="276" r:id="rId24"/>
    <p:sldId id="280" r:id="rId25"/>
    <p:sldId id="283" r:id="rId26"/>
    <p:sldId id="281" r:id="rId27"/>
    <p:sldId id="284" r:id="rId28"/>
    <p:sldId id="338" r:id="rId29"/>
    <p:sldId id="287" r:id="rId30"/>
    <p:sldId id="341" r:id="rId31"/>
    <p:sldId id="291" r:id="rId32"/>
    <p:sldId id="292" r:id="rId33"/>
    <p:sldId id="343" r:id="rId34"/>
    <p:sldId id="344" r:id="rId35"/>
    <p:sldId id="296" r:id="rId36"/>
    <p:sldId id="298" r:id="rId37"/>
    <p:sldId id="299" r:id="rId38"/>
    <p:sldId id="300" r:id="rId39"/>
    <p:sldId id="302" r:id="rId40"/>
    <p:sldId id="303" r:id="rId41"/>
    <p:sldId id="304" r:id="rId42"/>
    <p:sldId id="355" r:id="rId43"/>
    <p:sldId id="356" r:id="rId44"/>
    <p:sldId id="357" r:id="rId45"/>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1" autoAdjust="0"/>
    <p:restoredTop sz="94660"/>
  </p:normalViewPr>
  <p:slideViewPr>
    <p:cSldViewPr>
      <p:cViewPr varScale="1">
        <p:scale>
          <a:sx n="74" d="100"/>
          <a:sy n="74" d="100"/>
        </p:scale>
        <p:origin x="-10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636847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1877326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2160398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1034518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52107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49620AF3-25A7-4D8F-A954-CD0F425AE6C6}" type="datetimeFigureOut">
              <a:rPr lang="uk-UA" smtClean="0"/>
              <a:t>27.02.2018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2658273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49620AF3-25A7-4D8F-A954-CD0F425AE6C6}" type="datetimeFigureOut">
              <a:rPr lang="uk-UA" smtClean="0"/>
              <a:t>27.02.2018</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268165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49620AF3-25A7-4D8F-A954-CD0F425AE6C6}" type="datetimeFigureOut">
              <a:rPr lang="uk-UA" smtClean="0"/>
              <a:t>27.02.2018</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1637515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9620AF3-25A7-4D8F-A954-CD0F425AE6C6}" type="datetimeFigureOut">
              <a:rPr lang="uk-UA" smtClean="0"/>
              <a:t>27.02.2018</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1559045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620AF3-25A7-4D8F-A954-CD0F425AE6C6}" type="datetimeFigureOut">
              <a:rPr lang="uk-UA" smtClean="0"/>
              <a:t>27.02.2018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337611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9620AF3-25A7-4D8F-A954-CD0F425AE6C6}" type="datetimeFigureOut">
              <a:rPr lang="uk-UA" smtClean="0"/>
              <a:t>27.02.2018</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A9B59F9F-7133-4023-A5D1-E5F38F930697}" type="slidenum">
              <a:rPr lang="uk-UA" smtClean="0"/>
              <a:t>‹#›</a:t>
            </a:fld>
            <a:endParaRPr lang="uk-UA"/>
          </a:p>
        </p:txBody>
      </p:sp>
    </p:spTree>
    <p:extLst>
      <p:ext uri="{BB962C8B-B14F-4D97-AF65-F5344CB8AC3E}">
        <p14:creationId xmlns:p14="http://schemas.microsoft.com/office/powerpoint/2010/main" val="121749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20AF3-25A7-4D8F-A954-CD0F425AE6C6}" type="datetimeFigureOut">
              <a:rPr lang="uk-UA" smtClean="0"/>
              <a:t>27.02.2018</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59F9F-7133-4023-A5D1-E5F38F930697}" type="slidenum">
              <a:rPr lang="uk-UA" smtClean="0"/>
              <a:t>‹#›</a:t>
            </a:fld>
            <a:endParaRPr lang="uk-UA"/>
          </a:p>
        </p:txBody>
      </p:sp>
    </p:spTree>
    <p:extLst>
      <p:ext uri="{BB962C8B-B14F-4D97-AF65-F5344CB8AC3E}">
        <p14:creationId xmlns:p14="http://schemas.microsoft.com/office/powerpoint/2010/main" val="1801286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ec.europa.eu/taxation_customs/customs/customs_duties/rules_origin/preferential/article_774_en.htm#proof_of_origin"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274638"/>
            <a:ext cx="7668344" cy="562074"/>
          </a:xfrm>
        </p:spPr>
        <p:txBody>
          <a:bodyPr>
            <a:noAutofit/>
          </a:bodyPr>
          <a:lstStyle/>
          <a:p>
            <a:r>
              <a:rPr lang="en-US" sz="3200" dirty="0" smtClean="0"/>
              <a:t>Economic Association with European countries</a:t>
            </a:r>
            <a:endParaRPr lang="uk-UA" sz="3200" dirty="0"/>
          </a:p>
        </p:txBody>
      </p:sp>
      <p:sp>
        <p:nvSpPr>
          <p:cNvPr id="3" name="Объект 2"/>
          <p:cNvSpPr>
            <a:spLocks noGrp="1"/>
          </p:cNvSpPr>
          <p:nvPr>
            <p:ph idx="1"/>
          </p:nvPr>
        </p:nvSpPr>
        <p:spPr>
          <a:xfrm>
            <a:off x="467544" y="1340768"/>
            <a:ext cx="8229600" cy="5112568"/>
          </a:xfrm>
        </p:spPr>
        <p:txBody>
          <a:bodyPr>
            <a:normAutofit fontScale="70000" lnSpcReduction="20000"/>
          </a:bodyPr>
          <a:lstStyle/>
          <a:p>
            <a:r>
              <a:rPr lang="en-US" dirty="0" smtClean="0"/>
              <a:t>Harmonization of national legislation with the EU legislation and international  agreements</a:t>
            </a:r>
          </a:p>
          <a:p>
            <a:r>
              <a:rPr lang="it-IT" dirty="0"/>
              <a:t>Ankara Association Agreement </a:t>
            </a:r>
            <a:r>
              <a:rPr lang="it-IT" dirty="0" smtClean="0"/>
              <a:t> with Turkey (1963), Cyprus (1972 – not active because of accession), Iceland, Norway, Lichtenstein (1992)</a:t>
            </a:r>
          </a:p>
          <a:p>
            <a:r>
              <a:rPr lang="it-IT" dirty="0" smtClean="0"/>
              <a:t>European agreements:  Poland, Hungary (1994), Romania, Bulgaria, Czech Republic and Slovakia (1995), Estonia, Lithuania and Latvia (1998), Slovenia (1999)</a:t>
            </a:r>
          </a:p>
          <a:p>
            <a:r>
              <a:rPr lang="it-IT" dirty="0" smtClean="0"/>
              <a:t>Stabilisation </a:t>
            </a:r>
            <a:r>
              <a:rPr lang="it-IT" dirty="0"/>
              <a:t>and association </a:t>
            </a:r>
            <a:r>
              <a:rPr lang="it-IT" dirty="0" smtClean="0"/>
              <a:t>agreements: Croatia (2001), Albania (2006), Montenegro (2007), Bosnia and Hertzegovina (2008), Macedonia (2004), Serbia (2013)</a:t>
            </a:r>
          </a:p>
          <a:p>
            <a:r>
              <a:rPr lang="it-IT" dirty="0" smtClean="0"/>
              <a:t>Association agreements with Georgia, Moldova and Ukraine (2014)</a:t>
            </a:r>
          </a:p>
          <a:p>
            <a:r>
              <a:rPr lang="it-IT" dirty="0"/>
              <a:t>European Economic Area Agreement : Iceland, Norway, Lichtenstein (</a:t>
            </a:r>
            <a:r>
              <a:rPr lang="it-IT" dirty="0" smtClean="0"/>
              <a:t>1992). 4 freedoms+ coordination of policies including social policy, consumer protection, environmental protection</a:t>
            </a:r>
            <a:endParaRPr lang="it-IT" dirty="0"/>
          </a:p>
          <a:p>
            <a:endParaRPr lang="it-IT"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1783713" cy="104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728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9" y="0"/>
            <a:ext cx="9144000" cy="562074"/>
          </a:xfrm>
        </p:spPr>
        <p:txBody>
          <a:bodyPr>
            <a:noAutofit/>
          </a:bodyPr>
          <a:lstStyle/>
          <a:p>
            <a:r>
              <a:rPr lang="en-US" sz="2800" b="1" dirty="0" smtClean="0"/>
              <a:t>TITLE </a:t>
            </a:r>
            <a:r>
              <a:rPr lang="uk-UA" sz="2800" b="1" dirty="0" smtClean="0"/>
              <a:t>IV </a:t>
            </a:r>
            <a:r>
              <a:rPr lang="it-IT" sz="2800" b="1" dirty="0"/>
              <a:t>TRADE AND TRADE-RELATED MATTERS</a:t>
            </a:r>
            <a:endParaRPr lang="uk-UA" sz="2800" dirty="0"/>
          </a:p>
        </p:txBody>
      </p:sp>
      <p:sp>
        <p:nvSpPr>
          <p:cNvPr id="3" name="Объект 2"/>
          <p:cNvSpPr>
            <a:spLocks noGrp="1"/>
          </p:cNvSpPr>
          <p:nvPr>
            <p:ph idx="1"/>
          </p:nvPr>
        </p:nvSpPr>
        <p:spPr>
          <a:xfrm>
            <a:off x="179512" y="764704"/>
            <a:ext cx="8964488" cy="6093296"/>
          </a:xfrm>
        </p:spPr>
        <p:txBody>
          <a:bodyPr>
            <a:normAutofit fontScale="70000" lnSpcReduction="20000"/>
          </a:bodyPr>
          <a:lstStyle/>
          <a:p>
            <a:pPr marL="0" indent="0">
              <a:buNone/>
            </a:pPr>
            <a:r>
              <a:rPr lang="it-IT" b="1" dirty="0"/>
              <a:t>CHAPTER </a:t>
            </a:r>
            <a:r>
              <a:rPr lang="it-IT" b="1" dirty="0" smtClean="0"/>
              <a:t> </a:t>
            </a:r>
            <a:r>
              <a:rPr lang="uk-UA" b="1" dirty="0" smtClean="0"/>
              <a:t>1 </a:t>
            </a:r>
            <a:r>
              <a:rPr lang="en-US" b="1" dirty="0"/>
              <a:t>NATIONAL TREATMENT AND MARKET ACCESS FOR </a:t>
            </a:r>
            <a:r>
              <a:rPr lang="en-US" b="1" dirty="0" smtClean="0"/>
              <a:t>GOODS</a:t>
            </a:r>
          </a:p>
          <a:p>
            <a:pPr marL="0" indent="0">
              <a:buNone/>
            </a:pPr>
            <a:endParaRPr lang="uk-UA" b="1" dirty="0" smtClean="0"/>
          </a:p>
          <a:p>
            <a:pPr marL="0" indent="0">
              <a:buNone/>
            </a:pPr>
            <a:r>
              <a:rPr lang="it-IT" b="1" dirty="0"/>
              <a:t>Section </a:t>
            </a:r>
            <a:r>
              <a:rPr lang="uk-UA" b="1" dirty="0" smtClean="0"/>
              <a:t>1 </a:t>
            </a:r>
            <a:r>
              <a:rPr lang="it-IT" b="1" dirty="0"/>
              <a:t>Common </a:t>
            </a:r>
            <a:r>
              <a:rPr lang="it-IT" b="1" dirty="0" smtClean="0"/>
              <a:t>Provisions</a:t>
            </a:r>
          </a:p>
          <a:p>
            <a:pPr marL="0" indent="0">
              <a:buNone/>
            </a:pPr>
            <a:endParaRPr lang="uk-UA" b="1" dirty="0" smtClean="0"/>
          </a:p>
          <a:p>
            <a:pPr marL="0" indent="0">
              <a:buNone/>
            </a:pPr>
            <a:r>
              <a:rPr lang="it-IT" b="1" dirty="0"/>
              <a:t>Article </a:t>
            </a:r>
            <a:r>
              <a:rPr lang="uk-UA" b="1" i="1" dirty="0" smtClean="0"/>
              <a:t>25 </a:t>
            </a:r>
            <a:r>
              <a:rPr lang="it-IT" b="1" dirty="0"/>
              <a:t>Objective</a:t>
            </a:r>
            <a:endParaRPr lang="uk-UA" dirty="0"/>
          </a:p>
          <a:p>
            <a:r>
              <a:rPr lang="en-US" dirty="0" smtClean="0"/>
              <a:t>Establishing FTA with a </a:t>
            </a:r>
            <a:r>
              <a:rPr lang="it-IT" dirty="0" smtClean="0"/>
              <a:t>transitional </a:t>
            </a:r>
            <a:r>
              <a:rPr lang="it-IT" dirty="0"/>
              <a:t>period </a:t>
            </a:r>
            <a:r>
              <a:rPr lang="it-IT" dirty="0" smtClean="0"/>
              <a:t>(10 years – Ukraine, 7 years – EU)</a:t>
            </a:r>
            <a:r>
              <a:rPr lang="uk-UA" dirty="0" smtClean="0"/>
              <a:t>.</a:t>
            </a:r>
            <a:endParaRPr lang="en-US" dirty="0" smtClean="0"/>
          </a:p>
          <a:p>
            <a:r>
              <a:rPr lang="en-US" dirty="0" smtClean="0"/>
              <a:t>Estimated benefits (customs duty elimination)  for Ukrainian exporters 487 </a:t>
            </a:r>
            <a:r>
              <a:rPr lang="en-US" dirty="0" err="1" smtClean="0"/>
              <a:t>mln</a:t>
            </a:r>
            <a:r>
              <a:rPr lang="en-US" dirty="0" smtClean="0"/>
              <a:t> </a:t>
            </a:r>
            <a:r>
              <a:rPr lang="en-US" dirty="0" err="1" smtClean="0"/>
              <a:t>dol</a:t>
            </a:r>
            <a:r>
              <a:rPr lang="en-US" dirty="0" smtClean="0"/>
              <a:t> annually (330 </a:t>
            </a:r>
            <a:r>
              <a:rPr lang="en-US" dirty="0" err="1" smtClean="0"/>
              <a:t>mln</a:t>
            </a:r>
            <a:r>
              <a:rPr lang="en-US" dirty="0" smtClean="0"/>
              <a:t> </a:t>
            </a:r>
            <a:r>
              <a:rPr lang="en-US" dirty="0" err="1" smtClean="0"/>
              <a:t>dol</a:t>
            </a:r>
            <a:r>
              <a:rPr lang="en-US" dirty="0" smtClean="0"/>
              <a:t> – for agriculture)</a:t>
            </a:r>
          </a:p>
          <a:p>
            <a:r>
              <a:rPr lang="en-US" dirty="0" smtClean="0"/>
              <a:t>For bilateral trade - average tariff to decrease from 4.95% to 2.45% in Ukraine, from 7.6% to 0.5% in the EU</a:t>
            </a:r>
          </a:p>
          <a:p>
            <a:r>
              <a:rPr lang="uk-UA" dirty="0" err="1"/>
              <a:t>Oxford</a:t>
            </a:r>
            <a:r>
              <a:rPr lang="uk-UA" dirty="0"/>
              <a:t> </a:t>
            </a:r>
            <a:r>
              <a:rPr lang="uk-UA" dirty="0" err="1"/>
              <a:t>Economics</a:t>
            </a:r>
            <a:r>
              <a:rPr lang="uk-UA" dirty="0"/>
              <a:t> </a:t>
            </a:r>
            <a:r>
              <a:rPr lang="en-US" dirty="0"/>
              <a:t>(2012</a:t>
            </a:r>
            <a:r>
              <a:rPr lang="en-US" dirty="0" smtClean="0"/>
              <a:t>): </a:t>
            </a:r>
            <a:r>
              <a:rPr lang="en-US" dirty="0"/>
              <a:t>for Ukraine largest benefits for agriculture, food and textile industries, trade and construction</a:t>
            </a:r>
          </a:p>
          <a:p>
            <a:endParaRPr lang="uk-UA" dirty="0" smtClean="0"/>
          </a:p>
          <a:p>
            <a:pPr marL="0" indent="0">
              <a:buNone/>
            </a:pPr>
            <a:r>
              <a:rPr lang="it-IT" b="1" dirty="0" smtClean="0"/>
              <a:t>Article </a:t>
            </a:r>
            <a:r>
              <a:rPr lang="uk-UA" b="1" i="1" dirty="0" smtClean="0"/>
              <a:t>26 </a:t>
            </a:r>
            <a:r>
              <a:rPr lang="it-IT" b="1" dirty="0"/>
              <a:t>Scope and coverage</a:t>
            </a:r>
            <a:endParaRPr lang="uk-UA" b="1" dirty="0" smtClean="0"/>
          </a:p>
          <a:p>
            <a:r>
              <a:rPr lang="it-IT" dirty="0"/>
              <a:t>rules of </a:t>
            </a:r>
            <a:r>
              <a:rPr lang="en-US" dirty="0"/>
              <a:t>origin in the Protocol 1</a:t>
            </a:r>
            <a:endParaRPr lang="uk-UA" dirty="0"/>
          </a:p>
          <a:p>
            <a:pPr marL="0" indent="0">
              <a:buNone/>
            </a:pPr>
            <a:endParaRPr lang="uk-UA" b="1" dirty="0"/>
          </a:p>
          <a:p>
            <a:endParaRPr lang="uk-UA"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469" y="5229200"/>
            <a:ext cx="1344393" cy="1120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172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it-IT" dirty="0" smtClean="0"/>
              <a:t>Rules </a:t>
            </a:r>
            <a:r>
              <a:rPr lang="it-IT" dirty="0"/>
              <a:t>of </a:t>
            </a:r>
            <a:r>
              <a:rPr lang="en-US" dirty="0"/>
              <a:t>origin</a:t>
            </a:r>
            <a:endParaRPr lang="uk-UA" dirty="0"/>
          </a:p>
        </p:txBody>
      </p:sp>
      <p:sp>
        <p:nvSpPr>
          <p:cNvPr id="3" name="Объект 2"/>
          <p:cNvSpPr>
            <a:spLocks noGrp="1"/>
          </p:cNvSpPr>
          <p:nvPr>
            <p:ph idx="1"/>
          </p:nvPr>
        </p:nvSpPr>
        <p:spPr>
          <a:xfrm>
            <a:off x="539552" y="764704"/>
            <a:ext cx="8435280" cy="6093296"/>
          </a:xfrm>
        </p:spPr>
        <p:txBody>
          <a:bodyPr>
            <a:normAutofit fontScale="77500" lnSpcReduction="20000"/>
          </a:bodyPr>
          <a:lstStyle/>
          <a:p>
            <a:r>
              <a:rPr lang="it-IT" sz="2900" dirty="0">
                <a:latin typeface="Times New Roman" panose="02020603050405020304" pitchFamily="18" charset="0"/>
                <a:cs typeface="Times New Roman" panose="02020603050405020304" pitchFamily="18" charset="0"/>
              </a:rPr>
              <a:t>Preferential treatment for goods:</a:t>
            </a:r>
          </a:p>
          <a:p>
            <a:pPr lvl="1"/>
            <a:r>
              <a:rPr lang="it-IT" sz="2500" dirty="0">
                <a:latin typeface="Times New Roman" panose="02020603050405020304" pitchFamily="18" charset="0"/>
                <a:cs typeface="Times New Roman" panose="02020603050405020304" pitchFamily="18" charset="0"/>
              </a:rPr>
              <a:t>direct supply within the territories of the EU and Ukraine</a:t>
            </a:r>
          </a:p>
          <a:p>
            <a:pPr lvl="1"/>
            <a:r>
              <a:rPr lang="it-IT" sz="2500" dirty="0">
                <a:latin typeface="Times New Roman" panose="02020603050405020304" pitchFamily="18" charset="0"/>
                <a:cs typeface="Times New Roman" panose="02020603050405020304" pitchFamily="18" charset="0"/>
              </a:rPr>
              <a:t>involving transit throu the third countries – if under survailance of customs authorities</a:t>
            </a:r>
          </a:p>
          <a:p>
            <a:pPr lvl="1"/>
            <a:r>
              <a:rPr lang="it-IT" sz="2500" dirty="0">
                <a:latin typeface="Times New Roman" panose="02020603050405020304" pitchFamily="18" charset="0"/>
                <a:cs typeface="Times New Roman" panose="02020603050405020304" pitchFamily="18" charset="0"/>
              </a:rPr>
              <a:t>after exhibitions in the third countries – subject to certain conditions</a:t>
            </a:r>
          </a:p>
          <a:p>
            <a:r>
              <a:rPr lang="en-US" sz="2900" dirty="0" err="1" smtClean="0">
                <a:latin typeface="Times New Roman" panose="02020603050405020304" pitchFamily="18" charset="0"/>
                <a:cs typeface="Times New Roman" panose="02020603050405020304" pitchFamily="18" charset="0"/>
              </a:rPr>
              <a:t>Cumulation</a:t>
            </a:r>
            <a:r>
              <a:rPr lang="en-US" sz="2900" dirty="0" smtClean="0">
                <a:latin typeface="Times New Roman" panose="02020603050405020304" pitchFamily="18" charset="0"/>
                <a:cs typeface="Times New Roman" panose="02020603050405020304" pitchFamily="18" charset="0"/>
              </a:rPr>
              <a:t> principle – e.g. preferential treatment in Ukraine for goods insufficiently processed </a:t>
            </a:r>
            <a:r>
              <a:rPr lang="en-US" sz="2900" dirty="0">
                <a:latin typeface="Times New Roman" panose="02020603050405020304" pitchFamily="18" charset="0"/>
                <a:cs typeface="Times New Roman" panose="02020603050405020304" pitchFamily="18" charset="0"/>
              </a:rPr>
              <a:t>in the EU </a:t>
            </a:r>
            <a:r>
              <a:rPr lang="en-US" sz="2900" dirty="0" smtClean="0">
                <a:latin typeface="Times New Roman" panose="02020603050405020304" pitchFamily="18" charset="0"/>
                <a:cs typeface="Times New Roman" panose="02020603050405020304" pitchFamily="18" charset="0"/>
              </a:rPr>
              <a:t>but if they </a:t>
            </a:r>
            <a:r>
              <a:rPr lang="it-IT" sz="2900" dirty="0" smtClean="0">
                <a:latin typeface="Times New Roman" panose="02020603050405020304" pitchFamily="18" charset="0"/>
                <a:cs typeface="Times New Roman" panose="02020603050405020304" pitchFamily="18" charset="0"/>
              </a:rPr>
              <a:t>incorporate materials </a:t>
            </a:r>
            <a:r>
              <a:rPr lang="it-IT" sz="2900" dirty="0">
                <a:latin typeface="Times New Roman" panose="02020603050405020304" pitchFamily="18" charset="0"/>
                <a:cs typeface="Times New Roman" panose="02020603050405020304" pitchFamily="18" charset="0"/>
              </a:rPr>
              <a:t>originating in </a:t>
            </a:r>
            <a:r>
              <a:rPr lang="it-IT" sz="2900" dirty="0" smtClean="0">
                <a:latin typeface="Times New Roman" panose="02020603050405020304" pitchFamily="18" charset="0"/>
                <a:cs typeface="Times New Roman" panose="02020603050405020304" pitchFamily="18" charset="0"/>
              </a:rPr>
              <a:t>Ukraine...</a:t>
            </a:r>
          </a:p>
          <a:p>
            <a:r>
              <a:rPr lang="en-US" sz="2900" dirty="0">
                <a:latin typeface="Times New Roman" panose="02020603050405020304" pitchFamily="18" charset="0"/>
                <a:cs typeface="Times New Roman" panose="02020603050405020304" pitchFamily="18" charset="0"/>
              </a:rPr>
              <a:t>Documents:</a:t>
            </a:r>
          </a:p>
          <a:p>
            <a:pPr lvl="1"/>
            <a:r>
              <a:rPr lang="it-IT" sz="2500" dirty="0">
                <a:latin typeface="Times New Roman" panose="02020603050405020304" pitchFamily="18" charset="0"/>
                <a:cs typeface="Times New Roman" panose="02020603050405020304" pitchFamily="18" charset="0"/>
              </a:rPr>
              <a:t>movement certificate EUR.1</a:t>
            </a:r>
          </a:p>
          <a:p>
            <a:pPr lvl="1"/>
            <a:r>
              <a:rPr lang="en-US" sz="2500" dirty="0">
                <a:latin typeface="Times New Roman" panose="02020603050405020304" pitchFamily="18" charset="0"/>
                <a:cs typeface="Times New Roman" panose="02020603050405020304" pitchFamily="18" charset="0"/>
              </a:rPr>
              <a:t>invoice declaration, given by the exporter (if low value consignment &lt;=6000 euro, or approved exporter)</a:t>
            </a:r>
          </a:p>
          <a:p>
            <a:pPr marL="342900" lvl="1" indent="-342900">
              <a:buFont typeface="Arial" panose="020B0604020202020204" pitchFamily="34" charset="0"/>
              <a:buChar char="•"/>
            </a:pPr>
            <a:r>
              <a:rPr lang="en-US" sz="2900" dirty="0">
                <a:latin typeface="Times New Roman" panose="02020603050405020304" pitchFamily="18" charset="0"/>
                <a:cs typeface="Times New Roman" panose="02020603050405020304" pitchFamily="18" charset="0"/>
              </a:rPr>
              <a:t>No proof of origin – for individuals if not for further sale (packages &lt;=500 euro, </a:t>
            </a:r>
            <a:r>
              <a:rPr lang="en-US" sz="2900" dirty="0" err="1">
                <a:latin typeface="Times New Roman" panose="02020603050405020304" pitchFamily="18" charset="0"/>
                <a:cs typeface="Times New Roman" panose="02020603050405020304" pitchFamily="18" charset="0"/>
              </a:rPr>
              <a:t>traveller’s</a:t>
            </a:r>
            <a:r>
              <a:rPr lang="en-US" sz="2900" dirty="0">
                <a:latin typeface="Times New Roman" panose="02020603050405020304" pitchFamily="18" charset="0"/>
                <a:cs typeface="Times New Roman" panose="02020603050405020304" pitchFamily="18" charset="0"/>
              </a:rPr>
              <a:t> luggage &lt;=1200 euro)</a:t>
            </a:r>
          </a:p>
          <a:p>
            <a:r>
              <a:rPr lang="en-US" sz="2900" dirty="0">
                <a:latin typeface="Times New Roman" panose="02020603050405020304" pitchFamily="18" charset="0"/>
                <a:cs typeface="Times New Roman" panose="02020603050405020304" pitchFamily="18" charset="0"/>
              </a:rPr>
              <a:t>Rules for certificate of origin: </a:t>
            </a:r>
            <a:r>
              <a:rPr lang="uk-UA" sz="1500" dirty="0">
                <a:latin typeface="Times New Roman" panose="02020603050405020304" pitchFamily="18" charset="0"/>
                <a:cs typeface="Times New Roman" panose="02020603050405020304" pitchFamily="18" charset="0"/>
                <a:hlinkClick r:id="rId2"/>
              </a:rPr>
              <a:t>http://ec.europa.eu/taxation_customs/customs/customs_duties/rules_origin/preferential/article_774_en.htm#proof_of_origin</a:t>
            </a:r>
            <a:endParaRPr lang="uk-UA" sz="1500" dirty="0">
              <a:latin typeface="Times New Roman" panose="02020603050405020304" pitchFamily="18" charset="0"/>
              <a:cs typeface="Times New Roman" panose="02020603050405020304" pitchFamily="18" charset="0"/>
            </a:endParaRPr>
          </a:p>
          <a:p>
            <a:r>
              <a:rPr lang="en-US" sz="2900" dirty="0">
                <a:latin typeface="Times New Roman" panose="02020603050405020304" pitchFamily="18" charset="0"/>
                <a:cs typeface="Times New Roman" panose="02020603050405020304" pitchFamily="18" charset="0"/>
              </a:rPr>
              <a:t>Proof of origin is usually valid for 4 months. </a:t>
            </a:r>
          </a:p>
          <a:p>
            <a:r>
              <a:rPr lang="en-US" sz="2900" dirty="0" smtClean="0">
                <a:latin typeface="Times New Roman" panose="02020603050405020304" pitchFamily="18" charset="0"/>
                <a:cs typeface="Times New Roman" panose="02020603050405020304" pitchFamily="18" charset="0"/>
              </a:rPr>
              <a:t>Ukraine joined </a:t>
            </a:r>
            <a:r>
              <a:rPr lang="en-US" sz="2900" dirty="0">
                <a:latin typeface="Times New Roman" panose="02020603050405020304" pitchFamily="18" charset="0"/>
                <a:cs typeface="Times New Roman" panose="02020603050405020304" pitchFamily="18" charset="0"/>
              </a:rPr>
              <a:t>Regional Convention on pan-Euro-Mediterranean preferential rules of origin </a:t>
            </a:r>
            <a:r>
              <a:rPr lang="en-US" sz="2900" dirty="0" smtClean="0">
                <a:latin typeface="Times New Roman" panose="02020603050405020304" pitchFamily="18" charset="0"/>
                <a:cs typeface="Times New Roman" panose="02020603050405020304" pitchFamily="18" charset="0"/>
              </a:rPr>
              <a:t>in 2018</a:t>
            </a:r>
            <a:endParaRPr lang="en-US" sz="2900" dirty="0">
              <a:latin typeface="Times New Roman" panose="02020603050405020304" pitchFamily="18" charset="0"/>
              <a:cs typeface="Times New Roman" panose="02020603050405020304" pitchFamily="18" charset="0"/>
            </a:endParaRPr>
          </a:p>
          <a:p>
            <a:endParaRPr lang="en-US" sz="2400" dirty="0"/>
          </a:p>
          <a:p>
            <a:pPr lvl="1"/>
            <a:endParaRPr lang="en-US" sz="2000" dirty="0" smtClean="0"/>
          </a:p>
          <a:p>
            <a:endParaRPr lang="uk-UA" sz="2900" dirty="0" smtClean="0">
              <a:solidFill>
                <a:srgbClr val="0070C0"/>
              </a:solidFill>
              <a:latin typeface="Times New Roman" panose="02020603050405020304" pitchFamily="18" charset="0"/>
              <a:cs typeface="Times New Roman" panose="02020603050405020304" pitchFamily="18" charset="0"/>
            </a:endParaRP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260648"/>
            <a:ext cx="1281113" cy="1008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04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5949"/>
            <a:ext cx="8856984" cy="634082"/>
          </a:xfrm>
        </p:spPr>
        <p:txBody>
          <a:bodyPr>
            <a:noAutofit/>
          </a:bodyPr>
          <a:lstStyle/>
          <a:p>
            <a:r>
              <a:rPr lang="en-US" sz="2400" b="1" dirty="0" smtClean="0"/>
              <a:t>Section </a:t>
            </a:r>
            <a:r>
              <a:rPr lang="uk-UA" sz="2400" b="1" dirty="0" smtClean="0"/>
              <a:t>2 </a:t>
            </a:r>
            <a:r>
              <a:rPr lang="en-US" sz="2400" b="1" dirty="0"/>
              <a:t>Elimination of Customs Duties, Fees and Other </a:t>
            </a:r>
            <a:r>
              <a:rPr lang="en-US" sz="2400" b="1" dirty="0" smtClean="0"/>
              <a:t>Charges</a:t>
            </a:r>
            <a:endParaRPr lang="uk-UA" sz="2400" dirty="0"/>
          </a:p>
        </p:txBody>
      </p:sp>
      <p:sp>
        <p:nvSpPr>
          <p:cNvPr id="3" name="Объект 2"/>
          <p:cNvSpPr>
            <a:spLocks noGrp="1"/>
          </p:cNvSpPr>
          <p:nvPr>
            <p:ph idx="1"/>
          </p:nvPr>
        </p:nvSpPr>
        <p:spPr>
          <a:xfrm>
            <a:off x="395536" y="836712"/>
            <a:ext cx="8424936" cy="6021288"/>
          </a:xfrm>
        </p:spPr>
        <p:txBody>
          <a:bodyPr>
            <a:normAutofit fontScale="55000" lnSpcReduction="20000"/>
          </a:bodyPr>
          <a:lstStyle/>
          <a:p>
            <a:pPr marL="0" indent="0">
              <a:buNone/>
            </a:pPr>
            <a:r>
              <a:rPr lang="it-IT" sz="3400" b="1" i="1" dirty="0" smtClean="0"/>
              <a:t>Article </a:t>
            </a:r>
            <a:r>
              <a:rPr lang="uk-UA" sz="3400" b="1" i="1" dirty="0" smtClean="0"/>
              <a:t>29 </a:t>
            </a:r>
            <a:r>
              <a:rPr lang="en-US" sz="3400" b="1" i="1" dirty="0"/>
              <a:t>Elimination of customs duties on imports</a:t>
            </a:r>
            <a:endParaRPr lang="uk-UA" sz="3400" b="1" i="1" dirty="0"/>
          </a:p>
          <a:p>
            <a:r>
              <a:rPr lang="en-US" sz="3400" dirty="0" smtClean="0"/>
              <a:t>Schedule in Annex I-A (+ annexed tariff quotas for a number of food products: 18% of exports from Ukraine to the EU and 4%of exports from the EU to Ukraine)</a:t>
            </a:r>
          </a:p>
          <a:p>
            <a:r>
              <a:rPr lang="it-IT" sz="3400" dirty="0"/>
              <a:t>worn clothing – 5 years transition period (Annex I-B</a:t>
            </a:r>
            <a:r>
              <a:rPr lang="it-IT" sz="3400" dirty="0" smtClean="0"/>
              <a:t>)</a:t>
            </a:r>
          </a:p>
          <a:p>
            <a:r>
              <a:rPr lang="it-IT" sz="3400" dirty="0" smtClean="0"/>
              <a:t>After 5 years – consultations about acceleration of elimination of customs duties</a:t>
            </a:r>
            <a:endParaRPr lang="en-US" sz="3400" dirty="0"/>
          </a:p>
          <a:p>
            <a:pPr marL="0" indent="0">
              <a:buNone/>
            </a:pPr>
            <a:r>
              <a:rPr lang="it-IT" sz="3400" b="1" i="1" dirty="0" smtClean="0"/>
              <a:t>Article </a:t>
            </a:r>
            <a:r>
              <a:rPr lang="uk-UA" sz="3400" b="1" i="1" dirty="0" smtClean="0"/>
              <a:t>30 </a:t>
            </a:r>
            <a:r>
              <a:rPr lang="it-IT" sz="3500" b="1" i="1" dirty="0"/>
              <a:t>Standstill</a:t>
            </a:r>
            <a:r>
              <a:rPr lang="uk-UA" sz="3500" b="1" i="1" dirty="0"/>
              <a:t> </a:t>
            </a:r>
          </a:p>
          <a:p>
            <a:r>
              <a:rPr lang="en-US" sz="3400" dirty="0" smtClean="0"/>
              <a:t>No increase of </a:t>
            </a:r>
            <a:r>
              <a:rPr lang="en-US" sz="3500" dirty="0"/>
              <a:t>existing tariffs, exceptions (increase after larger decrease </a:t>
            </a:r>
            <a:r>
              <a:rPr lang="en-US" sz="3500" dirty="0" smtClean="0"/>
              <a:t>/ </a:t>
            </a:r>
            <a:r>
              <a:rPr lang="it-IT" sz="3500" dirty="0" smtClean="0"/>
              <a:t>Dispute </a:t>
            </a:r>
            <a:r>
              <a:rPr lang="it-IT" sz="3500" dirty="0"/>
              <a:t>Settlement Body authorization</a:t>
            </a:r>
            <a:r>
              <a:rPr lang="en-US" sz="3500" dirty="0"/>
              <a:t>)</a:t>
            </a:r>
          </a:p>
          <a:p>
            <a:pPr marL="0" indent="0">
              <a:buNone/>
            </a:pPr>
            <a:r>
              <a:rPr lang="it-IT" sz="3400" b="1" i="1" dirty="0" smtClean="0"/>
              <a:t>Article </a:t>
            </a:r>
            <a:r>
              <a:rPr lang="uk-UA" sz="3400" b="1" i="1" dirty="0" smtClean="0"/>
              <a:t>31 </a:t>
            </a:r>
            <a:r>
              <a:rPr lang="it-IT" sz="3500" b="1" i="1" dirty="0"/>
              <a:t>Customs duties on exports</a:t>
            </a:r>
            <a:endParaRPr lang="uk-UA" sz="3500" b="1" i="1" dirty="0"/>
          </a:p>
          <a:p>
            <a:r>
              <a:rPr lang="it-IT" sz="3500" dirty="0"/>
              <a:t>Annex </a:t>
            </a:r>
            <a:r>
              <a:rPr lang="en-US" sz="3500" dirty="0"/>
              <a:t>I-C</a:t>
            </a:r>
            <a:r>
              <a:rPr lang="uk-UA" sz="3500" dirty="0"/>
              <a:t> – </a:t>
            </a:r>
            <a:r>
              <a:rPr lang="en-US" sz="3500" dirty="0"/>
              <a:t>Schedule for Ukraine </a:t>
            </a:r>
            <a:r>
              <a:rPr lang="uk-UA" sz="3500" dirty="0"/>
              <a:t>(</a:t>
            </a:r>
            <a:r>
              <a:rPr lang="en-US" sz="3500" dirty="0"/>
              <a:t>some animals and products</a:t>
            </a:r>
            <a:r>
              <a:rPr lang="uk-UA" sz="3500" dirty="0"/>
              <a:t>, </a:t>
            </a:r>
            <a:r>
              <a:rPr lang="it-IT" sz="3500" dirty="0"/>
              <a:t>oil-yielding crops</a:t>
            </a:r>
            <a:r>
              <a:rPr lang="uk-UA" sz="3500" dirty="0"/>
              <a:t>, </a:t>
            </a:r>
            <a:r>
              <a:rPr lang="it-IT" sz="3500" dirty="0"/>
              <a:t>metal scrap</a:t>
            </a:r>
            <a:r>
              <a:rPr lang="uk-UA" sz="3500" dirty="0"/>
              <a:t>) – 10 </a:t>
            </a:r>
            <a:r>
              <a:rPr lang="en-US" sz="3500" dirty="0"/>
              <a:t>years</a:t>
            </a:r>
          </a:p>
          <a:p>
            <a:r>
              <a:rPr lang="uk-UA" sz="3400" dirty="0" smtClean="0"/>
              <a:t>у </a:t>
            </a:r>
            <a:r>
              <a:rPr lang="it-IT" sz="3500" dirty="0"/>
              <a:t>Annex </a:t>
            </a:r>
            <a:r>
              <a:rPr lang="uk-UA" sz="3500" dirty="0"/>
              <a:t>І-D </a:t>
            </a:r>
            <a:r>
              <a:rPr lang="en-US" sz="3500" dirty="0"/>
              <a:t>- </a:t>
            </a:r>
            <a:r>
              <a:rPr lang="it-IT" sz="3500" dirty="0"/>
              <a:t>safeguard measures for </a:t>
            </a:r>
            <a:r>
              <a:rPr lang="it-IT" sz="3500" dirty="0" smtClean="0"/>
              <a:t>export duties  </a:t>
            </a:r>
            <a:r>
              <a:rPr lang="en-US" sz="3500" dirty="0"/>
              <a:t>Schedule </a:t>
            </a:r>
            <a:r>
              <a:rPr lang="it-IT" sz="3500" dirty="0"/>
              <a:t>for Ukraine </a:t>
            </a:r>
            <a:r>
              <a:rPr lang="uk-UA" sz="3500" dirty="0"/>
              <a:t>– 15 </a:t>
            </a:r>
            <a:r>
              <a:rPr lang="en-US" sz="3500" dirty="0"/>
              <a:t>years</a:t>
            </a:r>
            <a:endParaRPr lang="uk-UA" sz="3500" dirty="0"/>
          </a:p>
          <a:p>
            <a:pPr marL="0" indent="0">
              <a:buNone/>
            </a:pPr>
            <a:r>
              <a:rPr lang="it-IT" sz="3400" b="1" i="1" dirty="0" smtClean="0"/>
              <a:t>Article </a:t>
            </a:r>
            <a:r>
              <a:rPr lang="uk-UA" sz="3400" b="1" i="1" dirty="0" smtClean="0"/>
              <a:t>32 </a:t>
            </a:r>
            <a:r>
              <a:rPr lang="en-US" sz="3500" b="1" i="1" dirty="0"/>
              <a:t>Export subsidies and measures of equivalent effect</a:t>
            </a:r>
            <a:endParaRPr lang="uk-UA" sz="3500" b="1" i="1" dirty="0"/>
          </a:p>
          <a:p>
            <a:r>
              <a:rPr lang="en-US" sz="3400" dirty="0" smtClean="0"/>
              <a:t>No for agricultural products</a:t>
            </a:r>
            <a:r>
              <a:rPr lang="uk-UA" sz="3400" dirty="0" smtClean="0"/>
              <a:t>. </a:t>
            </a:r>
          </a:p>
          <a:p>
            <a:pPr marL="0" indent="0">
              <a:buNone/>
            </a:pPr>
            <a:r>
              <a:rPr lang="it-IT" sz="3400" b="1" i="1" dirty="0"/>
              <a:t>Article </a:t>
            </a:r>
            <a:r>
              <a:rPr lang="uk-UA" sz="3400" b="1" i="1" dirty="0" smtClean="0"/>
              <a:t>33 </a:t>
            </a:r>
            <a:r>
              <a:rPr lang="it-IT" sz="3500" b="1" i="1" dirty="0"/>
              <a:t>Fees and other charges</a:t>
            </a:r>
            <a:endParaRPr lang="uk-UA" sz="3500" b="1" i="1" dirty="0"/>
          </a:p>
          <a:p>
            <a:r>
              <a:rPr lang="it-IT" sz="3500" dirty="0"/>
              <a:t>in connection with the </a:t>
            </a:r>
            <a:r>
              <a:rPr lang="en-US" sz="3500" dirty="0"/>
              <a:t>importation or exportation of goods &lt;= approximate cost of services </a:t>
            </a:r>
            <a:r>
              <a:rPr lang="it-IT" sz="3500" dirty="0"/>
              <a:t>rendered , not protectionism or </a:t>
            </a:r>
            <a:r>
              <a:rPr lang="en-US" sz="3500" dirty="0"/>
              <a:t>fiscal purposes</a:t>
            </a:r>
            <a:r>
              <a:rPr lang="uk-UA" sz="3500" dirty="0"/>
              <a:t>. </a:t>
            </a:r>
          </a:p>
          <a:p>
            <a:endParaRPr lang="uk-UA" dirty="0"/>
          </a:p>
        </p:txBody>
      </p:sp>
    </p:spTree>
    <p:extLst>
      <p:ext uri="{BB962C8B-B14F-4D97-AF65-F5344CB8AC3E}">
        <p14:creationId xmlns:p14="http://schemas.microsoft.com/office/powerpoint/2010/main" val="40987758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80720"/>
          </a:xfrm>
        </p:spPr>
        <p:txBody>
          <a:bodyPr>
            <a:normAutofit fontScale="55000" lnSpcReduction="20000"/>
          </a:bodyPr>
          <a:lstStyle/>
          <a:p>
            <a:pPr marL="0" indent="0">
              <a:buNone/>
            </a:pPr>
            <a:r>
              <a:rPr lang="en-US" b="1" dirty="0" smtClean="0"/>
              <a:t>Section</a:t>
            </a:r>
            <a:r>
              <a:rPr lang="uk-UA" b="1" dirty="0" smtClean="0"/>
              <a:t>3 </a:t>
            </a:r>
            <a:r>
              <a:rPr lang="it-IT" b="1" dirty="0"/>
              <a:t>Non-Tariff Measures</a:t>
            </a:r>
            <a:endParaRPr lang="uk-UA" dirty="0"/>
          </a:p>
          <a:p>
            <a:pPr marL="0" indent="0">
              <a:buNone/>
            </a:pPr>
            <a:r>
              <a:rPr lang="it-IT" b="1" i="1" dirty="0"/>
              <a:t>Article </a:t>
            </a:r>
            <a:r>
              <a:rPr lang="uk-UA" b="1" i="1" dirty="0" smtClean="0"/>
              <a:t>34 </a:t>
            </a:r>
            <a:r>
              <a:rPr lang="uk-UA" b="1" dirty="0"/>
              <a:t>Національний режим </a:t>
            </a:r>
            <a:endParaRPr lang="uk-UA" dirty="0"/>
          </a:p>
          <a:p>
            <a:pPr marL="0" indent="0">
              <a:buNone/>
            </a:pPr>
            <a:r>
              <a:rPr lang="it-IT" b="1" i="1" dirty="0"/>
              <a:t>Article </a:t>
            </a:r>
            <a:r>
              <a:rPr lang="uk-UA" b="1" i="1" dirty="0" smtClean="0"/>
              <a:t>35 </a:t>
            </a:r>
            <a:r>
              <a:rPr lang="it-IT" b="1" dirty="0"/>
              <a:t>Import and export restrictions</a:t>
            </a:r>
            <a:endParaRPr lang="uk-UA" dirty="0"/>
          </a:p>
          <a:p>
            <a:r>
              <a:rPr lang="it-IT" dirty="0" smtClean="0"/>
              <a:t>Prohibited - except </a:t>
            </a:r>
            <a:r>
              <a:rPr lang="it-IT" dirty="0"/>
              <a:t>as </a:t>
            </a:r>
            <a:r>
              <a:rPr lang="it-IT" dirty="0" smtClean="0"/>
              <a:t>otherwise </a:t>
            </a:r>
            <a:r>
              <a:rPr lang="en-US" dirty="0" smtClean="0"/>
              <a:t>provided </a:t>
            </a:r>
            <a:r>
              <a:rPr lang="en-US" dirty="0"/>
              <a:t>in </a:t>
            </a:r>
            <a:r>
              <a:rPr lang="en-US" dirty="0" smtClean="0"/>
              <a:t>the AA or </a:t>
            </a:r>
            <a:r>
              <a:rPr lang="en-US" dirty="0"/>
              <a:t>in </a:t>
            </a:r>
            <a:r>
              <a:rPr lang="en-US" dirty="0" smtClean="0"/>
              <a:t>Article </a:t>
            </a:r>
            <a:r>
              <a:rPr lang="en-US" dirty="0"/>
              <a:t>XI of GATT 1994</a:t>
            </a:r>
            <a:r>
              <a:rPr lang="uk-UA" dirty="0" smtClean="0"/>
              <a:t>. </a:t>
            </a:r>
            <a:endParaRPr lang="uk-UA" dirty="0"/>
          </a:p>
          <a:p>
            <a:pPr marL="0" indent="0">
              <a:buNone/>
            </a:pPr>
            <a:endParaRPr lang="uk-UA" b="1" dirty="0" smtClean="0"/>
          </a:p>
          <a:p>
            <a:pPr marL="0" indent="0">
              <a:buNone/>
            </a:pPr>
            <a:r>
              <a:rPr lang="en-US" b="1" dirty="0"/>
              <a:t>Section </a:t>
            </a:r>
            <a:r>
              <a:rPr lang="uk-UA" b="1" dirty="0" smtClean="0"/>
              <a:t>4 </a:t>
            </a:r>
            <a:r>
              <a:rPr lang="en-US" b="1" dirty="0"/>
              <a:t>Specific Provisions Related to Goods</a:t>
            </a:r>
            <a:endParaRPr lang="uk-UA" dirty="0"/>
          </a:p>
          <a:p>
            <a:pPr marL="0" indent="0">
              <a:buNone/>
            </a:pPr>
            <a:r>
              <a:rPr lang="it-IT" b="1" i="1" dirty="0"/>
              <a:t>Article </a:t>
            </a:r>
            <a:r>
              <a:rPr lang="uk-UA" b="1" i="1" dirty="0" smtClean="0"/>
              <a:t>36 </a:t>
            </a:r>
            <a:r>
              <a:rPr lang="it-IT" b="1" dirty="0"/>
              <a:t>General exceptions</a:t>
            </a:r>
            <a:endParaRPr lang="uk-UA" dirty="0"/>
          </a:p>
          <a:p>
            <a:r>
              <a:rPr lang="en-US" dirty="0" smtClean="0"/>
              <a:t>Allowed – measures </a:t>
            </a:r>
            <a:r>
              <a:rPr lang="en-US" dirty="0"/>
              <a:t>in accordance with Articles XX and XXI of GATT 1994</a:t>
            </a:r>
            <a:r>
              <a:rPr lang="uk-UA" dirty="0" smtClean="0"/>
              <a:t>. </a:t>
            </a:r>
          </a:p>
          <a:p>
            <a:endParaRPr lang="uk-UA" dirty="0"/>
          </a:p>
          <a:p>
            <a:pPr marL="0" indent="0">
              <a:buNone/>
            </a:pPr>
            <a:r>
              <a:rPr lang="en-US" b="1" dirty="0"/>
              <a:t>Section </a:t>
            </a:r>
            <a:r>
              <a:rPr lang="uk-UA" b="1" dirty="0" smtClean="0"/>
              <a:t>5 </a:t>
            </a:r>
            <a:r>
              <a:rPr lang="en-US" b="1" dirty="0" smtClean="0"/>
              <a:t>Administrative Cooperation and Coordination with Other Countries</a:t>
            </a:r>
            <a:endParaRPr lang="uk-UA" dirty="0" smtClean="0"/>
          </a:p>
          <a:p>
            <a:pPr marL="0" indent="0">
              <a:buNone/>
            </a:pPr>
            <a:r>
              <a:rPr lang="it-IT" b="1" i="1" dirty="0" smtClean="0"/>
              <a:t>Article </a:t>
            </a:r>
            <a:r>
              <a:rPr lang="uk-UA" b="1" i="1" dirty="0" smtClean="0"/>
              <a:t>37 </a:t>
            </a:r>
            <a:r>
              <a:rPr lang="en-US" b="1" dirty="0" smtClean="0"/>
              <a:t>Special provisions on administrative cooperation</a:t>
            </a:r>
            <a:endParaRPr lang="uk-UA" dirty="0" smtClean="0"/>
          </a:p>
          <a:p>
            <a:r>
              <a:rPr lang="en-US" dirty="0" smtClean="0"/>
              <a:t>Temporary suspension of preferential treatment for a particular product – if non-cooperation / fraud in case of proof of origin – if imports &gt;</a:t>
            </a:r>
            <a:r>
              <a:rPr lang="en-US" dirty="0"/>
              <a:t> usual level of production and export capacity</a:t>
            </a:r>
            <a:endParaRPr lang="en-US" dirty="0" smtClean="0"/>
          </a:p>
          <a:p>
            <a:pPr marL="0" indent="0">
              <a:buNone/>
            </a:pPr>
            <a:endParaRPr lang="it-IT" b="1" i="1" dirty="0" smtClean="0"/>
          </a:p>
          <a:p>
            <a:pPr marL="0" indent="0">
              <a:buNone/>
            </a:pPr>
            <a:r>
              <a:rPr lang="it-IT" b="1" i="1" dirty="0" smtClean="0"/>
              <a:t>Article </a:t>
            </a:r>
            <a:r>
              <a:rPr lang="uk-UA" b="1" i="1" dirty="0" smtClean="0"/>
              <a:t>39 </a:t>
            </a:r>
            <a:r>
              <a:rPr lang="it-IT" b="1" dirty="0"/>
              <a:t>Agreements with other countries</a:t>
            </a:r>
            <a:endParaRPr lang="uk-UA" b="1" i="1" dirty="0"/>
          </a:p>
          <a:p>
            <a:r>
              <a:rPr lang="it-IT" dirty="0" smtClean="0"/>
              <a:t>Allows customs </a:t>
            </a:r>
            <a:r>
              <a:rPr lang="en-US" dirty="0" smtClean="0"/>
              <a:t>unions</a:t>
            </a:r>
            <a:r>
              <a:rPr lang="en-US" dirty="0"/>
              <a:t>, free trade areas or arrangements for frontier traffic except </a:t>
            </a:r>
            <a:r>
              <a:rPr lang="en-US" dirty="0" smtClean="0"/>
              <a:t> if conflict with the AA</a:t>
            </a:r>
          </a:p>
          <a:p>
            <a:r>
              <a:rPr lang="it-IT" dirty="0" smtClean="0"/>
              <a:t>consultations</a:t>
            </a:r>
            <a:r>
              <a:rPr lang="it-IT" dirty="0"/>
              <a:t> within the Trade </a:t>
            </a:r>
            <a:r>
              <a:rPr lang="it-IT" dirty="0" smtClean="0"/>
              <a:t>Committee, including  the EU enlargement issues</a:t>
            </a:r>
          </a:p>
          <a:p>
            <a:r>
              <a:rPr lang="it-IT" dirty="0" smtClean="0"/>
              <a:t>Ukraine must start negotiations about establishing FTAs with countries in customs unions with the EU</a:t>
            </a:r>
            <a:endParaRPr lang="en-US" dirty="0" smtClean="0"/>
          </a:p>
        </p:txBody>
      </p:sp>
    </p:spTree>
    <p:extLst>
      <p:ext uri="{BB962C8B-B14F-4D97-AF65-F5344CB8AC3E}">
        <p14:creationId xmlns:p14="http://schemas.microsoft.com/office/powerpoint/2010/main" val="2717980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48072"/>
          </a:xfrm>
        </p:spPr>
        <p:txBody>
          <a:bodyPr>
            <a:normAutofit fontScale="90000"/>
          </a:bodyPr>
          <a:lstStyle/>
          <a:p>
            <a:r>
              <a:rPr lang="it-IT" b="1" dirty="0"/>
              <a:t>CHAPTER </a:t>
            </a:r>
            <a:r>
              <a:rPr lang="uk-UA" b="1" dirty="0" smtClean="0"/>
              <a:t>2 </a:t>
            </a:r>
            <a:r>
              <a:rPr lang="it-IT" b="1" dirty="0"/>
              <a:t>TRADE REMEDIES</a:t>
            </a:r>
            <a:endParaRPr lang="uk-UA" dirty="0">
              <a:solidFill>
                <a:srgbClr val="FF0000"/>
              </a:solidFill>
            </a:endParaRPr>
          </a:p>
        </p:txBody>
      </p:sp>
      <p:sp>
        <p:nvSpPr>
          <p:cNvPr id="3" name="Объект 2"/>
          <p:cNvSpPr>
            <a:spLocks noGrp="1"/>
          </p:cNvSpPr>
          <p:nvPr>
            <p:ph idx="1"/>
          </p:nvPr>
        </p:nvSpPr>
        <p:spPr>
          <a:xfrm>
            <a:off x="107504" y="836712"/>
            <a:ext cx="8928992" cy="6021288"/>
          </a:xfrm>
        </p:spPr>
        <p:txBody>
          <a:bodyPr>
            <a:normAutofit fontScale="55000" lnSpcReduction="20000"/>
          </a:bodyPr>
          <a:lstStyle/>
          <a:p>
            <a:pPr marL="0" indent="0">
              <a:buNone/>
            </a:pPr>
            <a:r>
              <a:rPr lang="en-US" b="1" dirty="0" smtClean="0"/>
              <a:t>Section 1 </a:t>
            </a:r>
            <a:r>
              <a:rPr lang="uk-UA" b="1" dirty="0" smtClean="0"/>
              <a:t> </a:t>
            </a:r>
            <a:r>
              <a:rPr lang="it-IT" b="1" dirty="0"/>
              <a:t>Global Safeguard Measures</a:t>
            </a:r>
            <a:endParaRPr lang="uk-UA" dirty="0"/>
          </a:p>
          <a:p>
            <a:pPr marL="0" indent="0">
              <a:buNone/>
            </a:pPr>
            <a:r>
              <a:rPr lang="en-US" b="1" i="1" dirty="0" smtClean="0"/>
              <a:t>Article </a:t>
            </a:r>
            <a:r>
              <a:rPr lang="uk-UA" b="1" i="1" dirty="0" smtClean="0"/>
              <a:t>40 </a:t>
            </a:r>
            <a:r>
              <a:rPr lang="it-IT" b="1" dirty="0"/>
              <a:t>General provisions</a:t>
            </a:r>
            <a:endParaRPr lang="uk-UA" dirty="0"/>
          </a:p>
          <a:p>
            <a:r>
              <a:rPr lang="en-US" dirty="0"/>
              <a:t>Article XIX of GATT </a:t>
            </a:r>
            <a:r>
              <a:rPr lang="en-US" dirty="0" smtClean="0"/>
              <a:t>1994, the </a:t>
            </a:r>
            <a:r>
              <a:rPr lang="en-US" dirty="0"/>
              <a:t>Agreement on Safeguards </a:t>
            </a:r>
            <a:r>
              <a:rPr lang="en-US" dirty="0" smtClean="0"/>
              <a:t>, Article </a:t>
            </a:r>
            <a:r>
              <a:rPr lang="en-US" dirty="0"/>
              <a:t>5 of the Agreement on </a:t>
            </a:r>
            <a:r>
              <a:rPr lang="en-US" dirty="0" smtClean="0"/>
              <a:t>Agriculture</a:t>
            </a:r>
            <a:endParaRPr lang="uk-UA" dirty="0"/>
          </a:p>
          <a:p>
            <a:pPr marL="0" indent="0">
              <a:buNone/>
            </a:pPr>
            <a:r>
              <a:rPr lang="it-IT" b="1" i="1" dirty="0"/>
              <a:t>Article </a:t>
            </a:r>
            <a:r>
              <a:rPr lang="uk-UA" b="1" i="1" dirty="0" smtClean="0"/>
              <a:t>41 </a:t>
            </a:r>
            <a:r>
              <a:rPr lang="it-IT" b="1" dirty="0"/>
              <a:t>Transparency</a:t>
            </a:r>
            <a:endParaRPr lang="uk-UA" dirty="0"/>
          </a:p>
          <a:p>
            <a:r>
              <a:rPr lang="en-US" dirty="0"/>
              <a:t>notification to the other Party, if the latter </a:t>
            </a:r>
            <a:r>
              <a:rPr lang="en-US" dirty="0" smtClean="0"/>
              <a:t>is among </a:t>
            </a:r>
            <a:r>
              <a:rPr lang="en-US" dirty="0"/>
              <a:t>the </a:t>
            </a:r>
            <a:r>
              <a:rPr lang="en-US" dirty="0" smtClean="0"/>
              <a:t>5largest suppliers</a:t>
            </a:r>
            <a:r>
              <a:rPr lang="uk-UA" dirty="0" smtClean="0"/>
              <a:t> </a:t>
            </a:r>
            <a:endParaRPr lang="uk-UA" dirty="0"/>
          </a:p>
          <a:p>
            <a:pPr marL="0" indent="0">
              <a:buNone/>
            </a:pPr>
            <a:r>
              <a:rPr lang="it-IT" b="1" i="1" dirty="0" smtClean="0"/>
              <a:t>Article </a:t>
            </a:r>
            <a:r>
              <a:rPr lang="uk-UA" b="1" i="1" dirty="0" smtClean="0"/>
              <a:t>43 </a:t>
            </a:r>
            <a:r>
              <a:rPr lang="it-IT" b="1" dirty="0"/>
              <a:t>Developing country</a:t>
            </a:r>
            <a:endParaRPr lang="uk-UA" dirty="0"/>
          </a:p>
          <a:p>
            <a:r>
              <a:rPr lang="en-US" dirty="0" smtClean="0"/>
              <a:t>Ukraine – status of developing country: not affected by safeguard measures if its share &lt; 3% in the EU (if &lt;9% together with other similar countries)</a:t>
            </a:r>
          </a:p>
          <a:p>
            <a:pPr marL="0" indent="0">
              <a:buNone/>
            </a:pPr>
            <a:endParaRPr lang="en-US" b="1" dirty="0" smtClean="0"/>
          </a:p>
          <a:p>
            <a:pPr marL="0" indent="0">
              <a:buNone/>
            </a:pPr>
            <a:r>
              <a:rPr lang="en-US" b="1" dirty="0" smtClean="0"/>
              <a:t>Section </a:t>
            </a:r>
            <a:r>
              <a:rPr lang="uk-UA" b="1" dirty="0" smtClean="0"/>
              <a:t>2 </a:t>
            </a:r>
            <a:r>
              <a:rPr lang="en-US" b="1" dirty="0"/>
              <a:t>Safeguard Measures on Passenger Cars</a:t>
            </a:r>
            <a:endParaRPr lang="uk-UA" dirty="0" smtClean="0"/>
          </a:p>
          <a:p>
            <a:pPr marL="0" indent="0">
              <a:buNone/>
            </a:pPr>
            <a:r>
              <a:rPr lang="it-IT" b="1" i="1" dirty="0" smtClean="0"/>
              <a:t>Article </a:t>
            </a:r>
            <a:r>
              <a:rPr lang="uk-UA" b="1" i="1" dirty="0" smtClean="0"/>
              <a:t>44 </a:t>
            </a:r>
            <a:r>
              <a:rPr lang="en-US" b="1" dirty="0"/>
              <a:t>Safeguard measures on passenger cars</a:t>
            </a:r>
            <a:endParaRPr lang="uk-UA" dirty="0"/>
          </a:p>
          <a:p>
            <a:r>
              <a:rPr lang="en-US" dirty="0" smtClean="0"/>
              <a:t>Ukraine can increase import tariffs (according to the schedule in the </a:t>
            </a:r>
            <a:r>
              <a:rPr lang="it-IT" dirty="0"/>
              <a:t>Annex </a:t>
            </a:r>
            <a:r>
              <a:rPr lang="it-IT" dirty="0" smtClean="0"/>
              <a:t>II</a:t>
            </a:r>
            <a:r>
              <a:rPr lang="en-US" dirty="0" smtClean="0"/>
              <a:t>: 2-15 years) - if imports from the EU exceed the specified level</a:t>
            </a:r>
          </a:p>
          <a:p>
            <a:pPr marL="0" indent="0">
              <a:buNone/>
            </a:pPr>
            <a:endParaRPr lang="en-US" b="1" dirty="0" smtClean="0"/>
          </a:p>
          <a:p>
            <a:pPr marL="0" indent="0">
              <a:buNone/>
            </a:pPr>
            <a:r>
              <a:rPr lang="en-US" b="1" dirty="0" smtClean="0"/>
              <a:t>Section </a:t>
            </a:r>
            <a:r>
              <a:rPr lang="uk-UA" b="1" dirty="0"/>
              <a:t>4 </a:t>
            </a:r>
            <a:r>
              <a:rPr lang="it-IT" b="1" dirty="0"/>
              <a:t>Anti-dumping and Countervailing Measures</a:t>
            </a:r>
            <a:endParaRPr lang="uk-UA" dirty="0"/>
          </a:p>
          <a:p>
            <a:pPr marL="0" indent="0">
              <a:buNone/>
            </a:pPr>
            <a:r>
              <a:rPr lang="en-US" b="1" i="1" dirty="0"/>
              <a:t>Article </a:t>
            </a:r>
            <a:r>
              <a:rPr lang="uk-UA" b="1" i="1" dirty="0"/>
              <a:t>46 </a:t>
            </a:r>
            <a:r>
              <a:rPr lang="it-IT" b="1" dirty="0"/>
              <a:t>General provisions</a:t>
            </a:r>
            <a:endParaRPr lang="uk-UA" dirty="0"/>
          </a:p>
          <a:p>
            <a:r>
              <a:rPr lang="en-US" dirty="0"/>
              <a:t>WTO rules</a:t>
            </a:r>
            <a:endParaRPr lang="uk-UA" dirty="0"/>
          </a:p>
          <a:p>
            <a:pPr marL="0" indent="0">
              <a:buNone/>
            </a:pPr>
            <a:r>
              <a:rPr lang="en-US" b="1" i="1" dirty="0"/>
              <a:t>Article </a:t>
            </a:r>
            <a:r>
              <a:rPr lang="uk-UA" b="1" i="1" dirty="0"/>
              <a:t>50 </a:t>
            </a:r>
            <a:r>
              <a:rPr lang="en-US" b="1" dirty="0"/>
              <a:t>Application of measures and reviews</a:t>
            </a:r>
            <a:endParaRPr lang="uk-UA" dirty="0"/>
          </a:p>
          <a:p>
            <a:r>
              <a:rPr lang="it-IT" dirty="0"/>
              <a:t>preference to price undertakings offered by exporters instead of </a:t>
            </a:r>
            <a:r>
              <a:rPr lang="en-US" dirty="0"/>
              <a:t>anti-dumping or countervailing duty</a:t>
            </a:r>
            <a:endParaRPr lang="uk-UA" dirty="0"/>
          </a:p>
          <a:p>
            <a:endParaRPr lang="en-US" dirty="0" smtClean="0"/>
          </a:p>
          <a:p>
            <a:endParaRPr lang="uk-UA" dirty="0"/>
          </a:p>
          <a:p>
            <a:endParaRPr lang="uk-UA" dirty="0"/>
          </a:p>
          <a:p>
            <a:endParaRPr lang="uk-UA" dirty="0"/>
          </a:p>
        </p:txBody>
      </p:sp>
      <p:pic>
        <p:nvPicPr>
          <p:cNvPr id="4" name="Picture 6" descr="Картинки по запросу anti-dump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4509120"/>
            <a:ext cx="1384300" cy="98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2347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274638"/>
            <a:ext cx="9252520" cy="562074"/>
          </a:xfrm>
        </p:spPr>
        <p:txBody>
          <a:bodyPr>
            <a:noAutofit/>
          </a:bodyPr>
          <a:lstStyle/>
          <a:p>
            <a:r>
              <a:rPr lang="it-IT" sz="3600" b="1" dirty="0" smtClean="0"/>
              <a:t>CHAPTER </a:t>
            </a:r>
            <a:r>
              <a:rPr lang="uk-UA" sz="3600" b="1" dirty="0" smtClean="0"/>
              <a:t>3 </a:t>
            </a:r>
            <a:r>
              <a:rPr lang="it-IT" sz="3600" b="1" dirty="0"/>
              <a:t>TECHNICAL BARRIERS TO TRADE</a:t>
            </a:r>
            <a:r>
              <a:rPr lang="uk-UA" sz="3600" dirty="0"/>
              <a:t/>
            </a:r>
            <a:br>
              <a:rPr lang="uk-UA" sz="3600" dirty="0"/>
            </a:br>
            <a:endParaRPr lang="uk-UA" sz="3600" dirty="0"/>
          </a:p>
        </p:txBody>
      </p:sp>
      <p:sp>
        <p:nvSpPr>
          <p:cNvPr id="3" name="Объект 2"/>
          <p:cNvSpPr>
            <a:spLocks noGrp="1"/>
          </p:cNvSpPr>
          <p:nvPr>
            <p:ph idx="1"/>
          </p:nvPr>
        </p:nvSpPr>
        <p:spPr>
          <a:xfrm>
            <a:off x="107504" y="764704"/>
            <a:ext cx="8856984" cy="5976664"/>
          </a:xfrm>
        </p:spPr>
        <p:txBody>
          <a:bodyPr>
            <a:normAutofit fontScale="47500" lnSpcReduction="20000"/>
          </a:bodyPr>
          <a:lstStyle/>
          <a:p>
            <a:pPr marL="0" indent="0">
              <a:buNone/>
            </a:pPr>
            <a:r>
              <a:rPr lang="it-IT" b="1" i="1" dirty="0"/>
              <a:t>Article </a:t>
            </a:r>
            <a:r>
              <a:rPr lang="uk-UA" b="1" i="1" dirty="0" smtClean="0"/>
              <a:t>53 </a:t>
            </a:r>
            <a:r>
              <a:rPr lang="it-IT" b="1" dirty="0"/>
              <a:t>Scope and definitions</a:t>
            </a:r>
            <a:endParaRPr lang="uk-UA" b="1" dirty="0"/>
          </a:p>
          <a:p>
            <a:r>
              <a:rPr lang="it-IT" dirty="0" smtClean="0"/>
              <a:t>Technical </a:t>
            </a:r>
            <a:r>
              <a:rPr lang="en-US" dirty="0" smtClean="0"/>
              <a:t>regulations</a:t>
            </a:r>
            <a:r>
              <a:rPr lang="en-US" dirty="0"/>
              <a:t>, standards, and conformity </a:t>
            </a:r>
            <a:r>
              <a:rPr lang="en-US" dirty="0" smtClean="0"/>
              <a:t>assessment </a:t>
            </a:r>
            <a:r>
              <a:rPr lang="it-IT" dirty="0"/>
              <a:t>procedures</a:t>
            </a:r>
            <a:r>
              <a:rPr lang="uk-UA" dirty="0" smtClean="0"/>
              <a:t>. </a:t>
            </a:r>
            <a:endParaRPr lang="uk-UA" dirty="0"/>
          </a:p>
          <a:p>
            <a:r>
              <a:rPr lang="it-IT" dirty="0"/>
              <a:t>purchasing</a:t>
            </a:r>
          </a:p>
          <a:p>
            <a:r>
              <a:rPr lang="en-US" dirty="0" smtClean="0"/>
              <a:t>Does not </a:t>
            </a:r>
            <a:r>
              <a:rPr lang="en-US" dirty="0" err="1" smtClean="0"/>
              <a:t>appy</a:t>
            </a:r>
            <a:r>
              <a:rPr lang="en-US" dirty="0" smtClean="0"/>
              <a:t> to specifications </a:t>
            </a:r>
            <a:r>
              <a:rPr lang="en-US" dirty="0"/>
              <a:t>prepared by public authorities for their own production </a:t>
            </a:r>
            <a:r>
              <a:rPr lang="en-US" dirty="0" smtClean="0"/>
              <a:t>or </a:t>
            </a:r>
            <a:r>
              <a:rPr lang="it-IT" dirty="0" smtClean="0"/>
              <a:t>consumption </a:t>
            </a:r>
            <a:r>
              <a:rPr lang="it-IT" dirty="0"/>
              <a:t>requirements</a:t>
            </a:r>
            <a:r>
              <a:rPr lang="it-IT" dirty="0" smtClean="0"/>
              <a:t>.</a:t>
            </a:r>
          </a:p>
          <a:p>
            <a:pPr marL="0" indent="0">
              <a:buNone/>
            </a:pPr>
            <a:r>
              <a:rPr lang="it-IT" b="1" i="1" dirty="0" smtClean="0"/>
              <a:t>Article </a:t>
            </a:r>
            <a:r>
              <a:rPr lang="uk-UA" sz="3100" b="1" i="1" dirty="0" smtClean="0"/>
              <a:t>55 </a:t>
            </a:r>
            <a:r>
              <a:rPr lang="it-IT" b="1" dirty="0"/>
              <a:t>Technical cooperation</a:t>
            </a:r>
            <a:endParaRPr lang="uk-UA" b="1" dirty="0"/>
          </a:p>
          <a:p>
            <a:pPr marL="0" indent="0">
              <a:buNone/>
            </a:pPr>
            <a:r>
              <a:rPr lang="it-IT" b="1" i="1" dirty="0" smtClean="0"/>
              <a:t>Article </a:t>
            </a:r>
            <a:r>
              <a:rPr lang="uk-UA" sz="3100" b="1" i="1" dirty="0" smtClean="0"/>
              <a:t>56 </a:t>
            </a:r>
            <a:r>
              <a:rPr lang="en-US" b="1" dirty="0"/>
              <a:t>Approximation of technical regulations, standards, and conformity assessment</a:t>
            </a:r>
            <a:endParaRPr lang="uk-UA" b="1" dirty="0"/>
          </a:p>
          <a:p>
            <a:r>
              <a:rPr lang="en-US" dirty="0" smtClean="0"/>
              <a:t>Horizontal legislation – 1 year:</a:t>
            </a:r>
          </a:p>
          <a:p>
            <a:pPr lvl="1"/>
            <a:r>
              <a:rPr lang="it-IT" dirty="0"/>
              <a:t>General product </a:t>
            </a:r>
            <a:r>
              <a:rPr lang="it-IT" dirty="0" smtClean="0"/>
              <a:t>safety</a:t>
            </a:r>
          </a:p>
          <a:p>
            <a:pPr lvl="1"/>
            <a:r>
              <a:rPr lang="en-US" dirty="0"/>
              <a:t>Requirements for accreditation and market surveillance relating to the marketing of</a:t>
            </a:r>
          </a:p>
          <a:p>
            <a:pPr lvl="1"/>
            <a:r>
              <a:rPr lang="it-IT" dirty="0"/>
              <a:t>Products</a:t>
            </a:r>
          </a:p>
          <a:p>
            <a:pPr lvl="1"/>
            <a:r>
              <a:rPr lang="en-US" dirty="0"/>
              <a:t>Common framework for the marketing of products</a:t>
            </a:r>
          </a:p>
          <a:p>
            <a:pPr lvl="1"/>
            <a:r>
              <a:rPr lang="it-IT" dirty="0"/>
              <a:t>Units of measurement</a:t>
            </a:r>
          </a:p>
          <a:p>
            <a:pPr lvl="1"/>
            <a:r>
              <a:rPr lang="it-IT" dirty="0"/>
              <a:t>Liability for defective products</a:t>
            </a:r>
          </a:p>
          <a:p>
            <a:r>
              <a:rPr lang="en-US" sz="3300" dirty="0"/>
              <a:t>Vertical (sectoral) – mostly 2-5 years</a:t>
            </a:r>
          </a:p>
          <a:p>
            <a:r>
              <a:rPr lang="en-US" dirty="0" smtClean="0"/>
              <a:t>Ukraine </a:t>
            </a:r>
            <a:r>
              <a:rPr lang="en-US" dirty="0"/>
              <a:t>shall refrain from amending its </a:t>
            </a:r>
            <a:r>
              <a:rPr lang="en-US" dirty="0" smtClean="0"/>
              <a:t>legislation on technical regulation, </a:t>
            </a:r>
            <a:r>
              <a:rPr lang="en-US" dirty="0"/>
              <a:t>except </a:t>
            </a:r>
            <a:r>
              <a:rPr lang="en-US" dirty="0" smtClean="0"/>
              <a:t>for harmonization with the EU</a:t>
            </a:r>
          </a:p>
          <a:p>
            <a:r>
              <a:rPr lang="en-US" dirty="0" smtClean="0"/>
              <a:t>Transposing </a:t>
            </a:r>
            <a:r>
              <a:rPr lang="en-US" dirty="0"/>
              <a:t>the corpus of European standards </a:t>
            </a:r>
            <a:r>
              <a:rPr lang="en-US" dirty="0" smtClean="0"/>
              <a:t>as </a:t>
            </a:r>
            <a:r>
              <a:rPr lang="it-IT" dirty="0" smtClean="0"/>
              <a:t>national standards</a:t>
            </a:r>
          </a:p>
          <a:p>
            <a:r>
              <a:rPr lang="it-IT" dirty="0" smtClean="0"/>
              <a:t>Withdrawal of conflicting </a:t>
            </a:r>
            <a:r>
              <a:rPr lang="it-IT" dirty="0"/>
              <a:t>national standards,</a:t>
            </a:r>
            <a:endParaRPr lang="it-IT" dirty="0" smtClean="0"/>
          </a:p>
          <a:p>
            <a:pPr marL="0" indent="0">
              <a:buNone/>
            </a:pPr>
            <a:r>
              <a:rPr lang="it-IT" b="1" i="1" dirty="0" smtClean="0"/>
              <a:t>Article </a:t>
            </a:r>
            <a:r>
              <a:rPr lang="uk-UA" sz="3100" b="1" i="1" dirty="0" smtClean="0"/>
              <a:t>57 </a:t>
            </a:r>
            <a:r>
              <a:rPr lang="en-US" b="1" dirty="0"/>
              <a:t>Agreement on Conformity Assessment and Acceptance of Industrial Products</a:t>
            </a:r>
            <a:endParaRPr lang="uk-UA" b="1" dirty="0"/>
          </a:p>
          <a:p>
            <a:r>
              <a:rPr lang="en-US" dirty="0" smtClean="0"/>
              <a:t>Trade </a:t>
            </a:r>
            <a:r>
              <a:rPr lang="en-US" dirty="0"/>
              <a:t>between </a:t>
            </a:r>
            <a:r>
              <a:rPr lang="en-US" dirty="0" smtClean="0"/>
              <a:t>in </a:t>
            </a:r>
            <a:r>
              <a:rPr lang="en-US" dirty="0"/>
              <a:t>goods </a:t>
            </a:r>
            <a:r>
              <a:rPr lang="en-US" dirty="0" smtClean="0"/>
              <a:t>covered by </a:t>
            </a:r>
            <a:r>
              <a:rPr lang="en-US" dirty="0"/>
              <a:t>ACAA </a:t>
            </a:r>
            <a:r>
              <a:rPr lang="en-US" dirty="0" smtClean="0"/>
              <a:t> - under </a:t>
            </a:r>
            <a:r>
              <a:rPr lang="en-US" dirty="0"/>
              <a:t>the same conditions as </a:t>
            </a:r>
            <a:r>
              <a:rPr lang="en-US" dirty="0" smtClean="0"/>
              <a:t>trade between the EU member states.</a:t>
            </a:r>
          </a:p>
          <a:p>
            <a:r>
              <a:rPr lang="en-US" dirty="0" smtClean="0"/>
              <a:t>Before that – WTO </a:t>
            </a:r>
            <a:r>
              <a:rPr lang="it-IT" dirty="0" smtClean="0"/>
              <a:t>TBT </a:t>
            </a:r>
            <a:r>
              <a:rPr lang="it-IT" dirty="0"/>
              <a:t>Agreement</a:t>
            </a:r>
            <a:endParaRPr lang="en-US" dirty="0" smtClean="0"/>
          </a:p>
          <a:p>
            <a:pPr marL="0" indent="0">
              <a:buNone/>
            </a:pPr>
            <a:r>
              <a:rPr lang="it-IT" b="1" i="1" dirty="0" smtClean="0"/>
              <a:t>Article </a:t>
            </a:r>
            <a:r>
              <a:rPr lang="uk-UA" b="1" i="1" dirty="0" smtClean="0"/>
              <a:t>58 </a:t>
            </a:r>
            <a:r>
              <a:rPr lang="it-IT" b="1" dirty="0"/>
              <a:t>Marking and labelling</a:t>
            </a:r>
            <a:endParaRPr lang="uk-UA" b="1" dirty="0"/>
          </a:p>
          <a:p>
            <a:r>
              <a:rPr lang="en-US" dirty="0"/>
              <a:t>right to require the </a:t>
            </a:r>
            <a:r>
              <a:rPr lang="en-US" dirty="0" smtClean="0"/>
              <a:t>label </a:t>
            </a:r>
            <a:r>
              <a:rPr lang="en-US" dirty="0"/>
              <a:t>or </a:t>
            </a:r>
            <a:r>
              <a:rPr lang="en-US" dirty="0" smtClean="0"/>
              <a:t>marks  to </a:t>
            </a:r>
            <a:r>
              <a:rPr lang="en-US" dirty="0"/>
              <a:t>be in a specified </a:t>
            </a:r>
            <a:r>
              <a:rPr lang="en-US" dirty="0" smtClean="0"/>
              <a:t>language</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2280" y="2348880"/>
            <a:ext cx="1693863" cy="1268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689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490066"/>
          </a:xfrm>
        </p:spPr>
        <p:txBody>
          <a:bodyPr>
            <a:noAutofit/>
          </a:bodyPr>
          <a:lstStyle/>
          <a:p>
            <a:r>
              <a:rPr lang="it-IT" sz="2800" b="1" dirty="0"/>
              <a:t>CHAPTER </a:t>
            </a:r>
            <a:r>
              <a:rPr lang="uk-UA" sz="2800" b="1" dirty="0" smtClean="0"/>
              <a:t>4 </a:t>
            </a:r>
            <a:r>
              <a:rPr lang="it-IT" sz="2800" b="1" dirty="0"/>
              <a:t>SANITARY AND PHYTOSANITARY </a:t>
            </a:r>
            <a:r>
              <a:rPr lang="it-IT" sz="2800" b="1" dirty="0" smtClean="0"/>
              <a:t>MEASURES</a:t>
            </a:r>
            <a:endParaRPr lang="uk-UA" sz="2800" dirty="0"/>
          </a:p>
        </p:txBody>
      </p:sp>
      <p:sp>
        <p:nvSpPr>
          <p:cNvPr id="3" name="Объект 2"/>
          <p:cNvSpPr>
            <a:spLocks noGrp="1"/>
          </p:cNvSpPr>
          <p:nvPr>
            <p:ph idx="1"/>
          </p:nvPr>
        </p:nvSpPr>
        <p:spPr>
          <a:xfrm>
            <a:off x="457200" y="908720"/>
            <a:ext cx="8229600" cy="5760640"/>
          </a:xfrm>
        </p:spPr>
        <p:txBody>
          <a:bodyPr>
            <a:normAutofit fontScale="62500" lnSpcReduction="20000"/>
          </a:bodyPr>
          <a:lstStyle/>
          <a:p>
            <a:pPr marL="0" indent="0">
              <a:buNone/>
            </a:pPr>
            <a:r>
              <a:rPr lang="it-IT" b="1" i="1" dirty="0"/>
              <a:t>Article </a:t>
            </a:r>
            <a:r>
              <a:rPr lang="uk-UA" b="1" i="1" dirty="0" smtClean="0"/>
              <a:t>60 </a:t>
            </a:r>
            <a:r>
              <a:rPr lang="it-IT" b="1" dirty="0"/>
              <a:t>Multilateral obligations</a:t>
            </a:r>
            <a:endParaRPr lang="uk-UA" dirty="0"/>
          </a:p>
          <a:p>
            <a:r>
              <a:rPr lang="it-IT" dirty="0" smtClean="0"/>
              <a:t>reaffirming SPS </a:t>
            </a:r>
            <a:r>
              <a:rPr lang="it-IT" dirty="0"/>
              <a:t>Agreement</a:t>
            </a:r>
            <a:r>
              <a:rPr lang="uk-UA" dirty="0" smtClean="0"/>
              <a:t>. </a:t>
            </a:r>
            <a:endParaRPr lang="uk-UA" dirty="0"/>
          </a:p>
          <a:p>
            <a:pPr marL="0" indent="0">
              <a:buNone/>
            </a:pPr>
            <a:r>
              <a:rPr lang="uk-UA" b="1" i="1" dirty="0"/>
              <a:t>Стаття 61 </a:t>
            </a:r>
            <a:r>
              <a:rPr lang="it-IT" b="1" dirty="0"/>
              <a:t>Scope</a:t>
            </a:r>
            <a:endParaRPr lang="uk-UA" dirty="0"/>
          </a:p>
          <a:p>
            <a:r>
              <a:rPr lang="it-IT" dirty="0"/>
              <a:t>measures listed in </a:t>
            </a:r>
            <a:r>
              <a:rPr lang="it-IT" dirty="0" smtClean="0"/>
              <a:t>Annex IV </a:t>
            </a:r>
          </a:p>
          <a:p>
            <a:pPr marL="0" indent="0">
              <a:buNone/>
            </a:pPr>
            <a:r>
              <a:rPr lang="uk-UA" b="1" i="1" dirty="0" smtClean="0"/>
              <a:t>Стаття </a:t>
            </a:r>
            <a:r>
              <a:rPr lang="uk-UA" b="1" i="1" dirty="0"/>
              <a:t>64 </a:t>
            </a:r>
            <a:r>
              <a:rPr lang="it-IT" b="1" dirty="0"/>
              <a:t>Regulatory approximation</a:t>
            </a:r>
            <a:endParaRPr lang="uk-UA" dirty="0"/>
          </a:p>
          <a:p>
            <a:pPr marL="0" indent="0">
              <a:buNone/>
            </a:pPr>
            <a:r>
              <a:rPr lang="uk-UA" b="1" i="1" dirty="0" smtClean="0"/>
              <a:t>Стаття </a:t>
            </a:r>
            <a:r>
              <a:rPr lang="uk-UA" b="1" i="1" dirty="0"/>
              <a:t>65 </a:t>
            </a:r>
            <a:r>
              <a:rPr lang="en-US" b="1" dirty="0"/>
              <a:t>Recognition for trade purposes of animal health and pest status and regional conditions</a:t>
            </a:r>
            <a:endParaRPr lang="uk-UA" dirty="0"/>
          </a:p>
          <a:p>
            <a:r>
              <a:rPr lang="it-IT" dirty="0" smtClean="0"/>
              <a:t>Annexes </a:t>
            </a:r>
            <a:r>
              <a:rPr lang="uk-UA" dirty="0" smtClean="0"/>
              <a:t>VІ - VІІ  </a:t>
            </a:r>
          </a:p>
          <a:p>
            <a:pPr marL="0" indent="0">
              <a:buNone/>
            </a:pPr>
            <a:r>
              <a:rPr lang="it-IT" b="1" i="1" dirty="0"/>
              <a:t>Article </a:t>
            </a:r>
            <a:r>
              <a:rPr lang="uk-UA" b="1" i="1" dirty="0"/>
              <a:t>68 </a:t>
            </a:r>
            <a:r>
              <a:rPr lang="en-US" b="1" dirty="0"/>
              <a:t>Notification, consultation and facilitation of communication</a:t>
            </a:r>
            <a:endParaRPr lang="uk-UA" dirty="0"/>
          </a:p>
          <a:p>
            <a:r>
              <a:rPr lang="en-US" dirty="0"/>
              <a:t>notification within 2 working days of any serious public, animal or plant health risk </a:t>
            </a:r>
          </a:p>
          <a:p>
            <a:pPr marL="0" indent="0">
              <a:buNone/>
            </a:pPr>
            <a:r>
              <a:rPr lang="it-IT" b="1" i="1" dirty="0"/>
              <a:t>Article </a:t>
            </a:r>
            <a:r>
              <a:rPr lang="uk-UA" b="1" i="1" dirty="0"/>
              <a:t>70 </a:t>
            </a:r>
            <a:r>
              <a:rPr lang="it-IT" b="1" dirty="0"/>
              <a:t>Certification procedure</a:t>
            </a:r>
            <a:endParaRPr lang="uk-UA" dirty="0"/>
          </a:p>
          <a:p>
            <a:r>
              <a:rPr lang="en-US" dirty="0"/>
              <a:t>Annex </a:t>
            </a:r>
            <a:r>
              <a:rPr lang="uk-UA" dirty="0"/>
              <a:t>XІI.</a:t>
            </a:r>
          </a:p>
          <a:p>
            <a:pPr marL="0" indent="0">
              <a:buNone/>
            </a:pPr>
            <a:r>
              <a:rPr lang="it-IT" b="1" i="1" dirty="0"/>
              <a:t>Article </a:t>
            </a:r>
            <a:r>
              <a:rPr lang="uk-UA" b="1" i="1" dirty="0"/>
              <a:t>72 </a:t>
            </a:r>
            <a:r>
              <a:rPr lang="en-US" b="1" dirty="0"/>
              <a:t>Import checks and inspection fees</a:t>
            </a:r>
            <a:endParaRPr lang="uk-UA" dirty="0"/>
          </a:p>
          <a:p>
            <a:r>
              <a:rPr lang="en-US" dirty="0"/>
              <a:t>frequencies of physical import checks – Annex </a:t>
            </a:r>
            <a:r>
              <a:rPr lang="it-IT" dirty="0"/>
              <a:t>XI Part B</a:t>
            </a:r>
            <a:r>
              <a:rPr lang="uk-UA" dirty="0"/>
              <a:t>. </a:t>
            </a:r>
          </a:p>
          <a:p>
            <a:pPr marL="0" indent="0">
              <a:buNone/>
            </a:pPr>
            <a:r>
              <a:rPr lang="it-IT" b="1" i="1" dirty="0"/>
              <a:t>Article </a:t>
            </a:r>
            <a:r>
              <a:rPr lang="uk-UA" b="1" i="1" dirty="0"/>
              <a:t>73 </a:t>
            </a:r>
            <a:r>
              <a:rPr lang="it-IT" b="1" dirty="0"/>
              <a:t>Safeguard measures</a:t>
            </a:r>
            <a:endParaRPr lang="uk-UA" dirty="0"/>
          </a:p>
          <a:p>
            <a:r>
              <a:rPr lang="en-US" dirty="0"/>
              <a:t>If </a:t>
            </a:r>
            <a:r>
              <a:rPr lang="it-IT" dirty="0"/>
              <a:t>measures to control are </a:t>
            </a:r>
            <a:r>
              <a:rPr lang="en-US" dirty="0"/>
              <a:t>taken by the importing Party, the exporting Party is to take equivalent </a:t>
            </a:r>
            <a:r>
              <a:rPr lang="en-US" dirty="0" smtClean="0"/>
              <a:t>measures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980728"/>
            <a:ext cx="1214437" cy="938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149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346050"/>
          </a:xfrm>
        </p:spPr>
        <p:txBody>
          <a:bodyPr>
            <a:noAutofit/>
          </a:bodyPr>
          <a:lstStyle/>
          <a:p>
            <a:r>
              <a:rPr lang="en-US" sz="3200" b="1" dirty="0" smtClean="0"/>
              <a:t>Chapter </a:t>
            </a:r>
            <a:r>
              <a:rPr lang="uk-UA" sz="3200" b="1" dirty="0" smtClean="0"/>
              <a:t>5 </a:t>
            </a:r>
            <a:r>
              <a:rPr lang="it-IT" sz="3200" b="1" dirty="0"/>
              <a:t>CUSTOMS AND TRADE FACILIATION</a:t>
            </a:r>
            <a:endParaRPr lang="uk-UA" sz="3200" dirty="0"/>
          </a:p>
        </p:txBody>
      </p:sp>
      <p:sp>
        <p:nvSpPr>
          <p:cNvPr id="3" name="Объект 2"/>
          <p:cNvSpPr>
            <a:spLocks noGrp="1"/>
          </p:cNvSpPr>
          <p:nvPr>
            <p:ph idx="1"/>
          </p:nvPr>
        </p:nvSpPr>
        <p:spPr>
          <a:xfrm>
            <a:off x="179512" y="692696"/>
            <a:ext cx="8856984" cy="6165304"/>
          </a:xfrm>
        </p:spPr>
        <p:txBody>
          <a:bodyPr>
            <a:normAutofit fontScale="77500" lnSpcReduction="20000"/>
          </a:bodyPr>
          <a:lstStyle/>
          <a:p>
            <a:pPr marL="0" indent="0">
              <a:buNone/>
            </a:pPr>
            <a:r>
              <a:rPr lang="it-IT" b="1" i="1" dirty="0"/>
              <a:t>Article </a:t>
            </a:r>
            <a:r>
              <a:rPr lang="uk-UA" b="1" i="1" dirty="0" smtClean="0"/>
              <a:t>76 </a:t>
            </a:r>
            <a:r>
              <a:rPr lang="it-IT" b="1" dirty="0"/>
              <a:t>Legislation and procedures</a:t>
            </a:r>
            <a:endParaRPr lang="uk-UA" dirty="0"/>
          </a:p>
          <a:p>
            <a:pPr lvl="0"/>
            <a:r>
              <a:rPr lang="en-US" dirty="0" smtClean="0"/>
              <a:t>avoid </a:t>
            </a:r>
            <a:r>
              <a:rPr lang="en-US" dirty="0"/>
              <a:t>unnecessary or discriminatory burdens on economic operators </a:t>
            </a:r>
            <a:endParaRPr lang="en-US" dirty="0" smtClean="0"/>
          </a:p>
          <a:p>
            <a:r>
              <a:rPr lang="en-US" dirty="0"/>
              <a:t>single administrative document for </a:t>
            </a:r>
            <a:r>
              <a:rPr lang="en-US" dirty="0" smtClean="0"/>
              <a:t>customs </a:t>
            </a:r>
            <a:r>
              <a:rPr lang="it-IT" dirty="0" smtClean="0"/>
              <a:t>declarations</a:t>
            </a:r>
            <a:r>
              <a:rPr lang="it-IT" dirty="0"/>
              <a:t>;</a:t>
            </a:r>
            <a:endParaRPr lang="en-US" dirty="0"/>
          </a:p>
          <a:p>
            <a:pPr lvl="0"/>
            <a:r>
              <a:rPr lang="en-US" dirty="0" smtClean="0"/>
              <a:t>application of international </a:t>
            </a:r>
            <a:r>
              <a:rPr lang="en-US" dirty="0"/>
              <a:t>instruments applicable in the field of customs and </a:t>
            </a:r>
            <a:r>
              <a:rPr lang="en-US" dirty="0" smtClean="0"/>
              <a:t>trade (</a:t>
            </a:r>
            <a:r>
              <a:rPr lang="it-IT" dirty="0"/>
              <a:t>World Customs </a:t>
            </a:r>
            <a:r>
              <a:rPr lang="it-IT" dirty="0" smtClean="0"/>
              <a:t>Organization, WTO, the UN, </a:t>
            </a:r>
            <a:r>
              <a:rPr lang="en-US" dirty="0"/>
              <a:t>EC guidelines such as the Customs Blueprints</a:t>
            </a:r>
            <a:endParaRPr lang="en-US" dirty="0" smtClean="0"/>
          </a:p>
          <a:p>
            <a:pPr lvl="0"/>
            <a:r>
              <a:rPr lang="en-US" dirty="0" smtClean="0"/>
              <a:t>no requirements </a:t>
            </a:r>
            <a:r>
              <a:rPr lang="en-US" dirty="0"/>
              <a:t>for the mandatory use of customs brokers</a:t>
            </a:r>
          </a:p>
          <a:p>
            <a:r>
              <a:rPr lang="en-US" dirty="0" smtClean="0"/>
              <a:t>no </a:t>
            </a:r>
            <a:r>
              <a:rPr lang="en-US" dirty="0"/>
              <a:t>requirements for the mandatory use of pre-shipment inspections </a:t>
            </a:r>
            <a:r>
              <a:rPr lang="en-US" dirty="0" smtClean="0"/>
              <a:t>or </a:t>
            </a:r>
            <a:r>
              <a:rPr lang="it-IT" dirty="0" smtClean="0"/>
              <a:t>destination </a:t>
            </a:r>
            <a:r>
              <a:rPr lang="it-IT" dirty="0"/>
              <a:t>inspection</a:t>
            </a:r>
            <a:endParaRPr lang="en-US" dirty="0" smtClean="0"/>
          </a:p>
          <a:p>
            <a:pPr marL="0" indent="0">
              <a:buNone/>
            </a:pPr>
            <a:r>
              <a:rPr lang="it-IT" b="1" i="1" dirty="0"/>
              <a:t>Article </a:t>
            </a:r>
            <a:r>
              <a:rPr lang="uk-UA" b="1" i="1" dirty="0"/>
              <a:t>77 </a:t>
            </a:r>
            <a:r>
              <a:rPr lang="uk-UA" b="1" dirty="0"/>
              <a:t>Відносини з бізнес спільнотою </a:t>
            </a:r>
            <a:endParaRPr lang="uk-UA" dirty="0"/>
          </a:p>
          <a:p>
            <a:r>
              <a:rPr lang="uk-UA" dirty="0"/>
              <a:t>постійні консультаційні механізми між адміністративними органами та бізнес спільнотою</a:t>
            </a:r>
          </a:p>
          <a:p>
            <a:pPr marL="0" indent="0">
              <a:buNone/>
            </a:pPr>
            <a:r>
              <a:rPr lang="it-IT" b="1" i="1" dirty="0"/>
              <a:t>Article </a:t>
            </a:r>
            <a:r>
              <a:rPr lang="uk-UA" b="1" i="1" dirty="0"/>
              <a:t>78 </a:t>
            </a:r>
            <a:r>
              <a:rPr lang="it-IT" b="1" dirty="0"/>
              <a:t>Fees and charges</a:t>
            </a:r>
            <a:endParaRPr lang="uk-UA" dirty="0"/>
          </a:p>
          <a:p>
            <a:r>
              <a:rPr lang="uk-UA" dirty="0"/>
              <a:t>не можуть перевищувати вартість наданих послуг</a:t>
            </a:r>
          </a:p>
          <a:p>
            <a:r>
              <a:rPr lang="en-US" dirty="0"/>
              <a:t>shall not be calculated on an ad valorem basis </a:t>
            </a:r>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7462" y="5589240"/>
            <a:ext cx="803655" cy="80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9683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332656"/>
            <a:ext cx="8229600" cy="6264696"/>
          </a:xfrm>
        </p:spPr>
        <p:txBody>
          <a:bodyPr>
            <a:normAutofit fontScale="77500" lnSpcReduction="20000"/>
          </a:bodyPr>
          <a:lstStyle/>
          <a:p>
            <a:pPr marL="0" indent="0">
              <a:buNone/>
            </a:pPr>
            <a:r>
              <a:rPr lang="it-IT" b="1" i="1" dirty="0"/>
              <a:t>Article </a:t>
            </a:r>
            <a:r>
              <a:rPr lang="uk-UA" b="1" i="1" dirty="0"/>
              <a:t>79 </a:t>
            </a:r>
            <a:r>
              <a:rPr lang="it-IT" b="1" dirty="0"/>
              <a:t>Customs valuation</a:t>
            </a:r>
            <a:endParaRPr lang="uk-UA" dirty="0"/>
          </a:p>
          <a:p>
            <a:r>
              <a:rPr lang="en-US" dirty="0"/>
              <a:t>The Agreement on the Implementation of Article VII of GATT 1994</a:t>
            </a:r>
          </a:p>
          <a:p>
            <a:r>
              <a:rPr lang="it-IT" dirty="0"/>
              <a:t>Minimum customs </a:t>
            </a:r>
            <a:r>
              <a:rPr lang="en-US" dirty="0"/>
              <a:t>values shall not be used </a:t>
            </a:r>
          </a:p>
          <a:p>
            <a:pPr marL="0" indent="0">
              <a:buNone/>
            </a:pPr>
            <a:r>
              <a:rPr lang="it-IT" b="1" i="1" dirty="0" smtClean="0"/>
              <a:t>Article </a:t>
            </a:r>
            <a:r>
              <a:rPr lang="uk-UA" b="1" i="1" dirty="0" smtClean="0"/>
              <a:t>80 </a:t>
            </a:r>
            <a:r>
              <a:rPr lang="it-IT" b="1" dirty="0"/>
              <a:t>Customs cooperation</a:t>
            </a:r>
            <a:endParaRPr lang="uk-UA" dirty="0"/>
          </a:p>
          <a:p>
            <a:r>
              <a:rPr lang="en-US" dirty="0"/>
              <a:t>joint border controls where feasible and appropriate </a:t>
            </a:r>
            <a:endParaRPr lang="en-US" dirty="0" smtClean="0"/>
          </a:p>
          <a:p>
            <a:r>
              <a:rPr lang="en-US" dirty="0" smtClean="0"/>
              <a:t>mutual recognition of  </a:t>
            </a:r>
            <a:r>
              <a:rPr lang="en-US" dirty="0" err="1"/>
              <a:t>authorised</a:t>
            </a:r>
            <a:r>
              <a:rPr lang="en-US" dirty="0"/>
              <a:t> traders and </a:t>
            </a:r>
            <a:r>
              <a:rPr lang="en-US" dirty="0" smtClean="0"/>
              <a:t>customs </a:t>
            </a:r>
            <a:r>
              <a:rPr lang="it-IT" dirty="0" smtClean="0"/>
              <a:t>controls</a:t>
            </a:r>
            <a:r>
              <a:rPr lang="uk-UA" dirty="0" smtClean="0"/>
              <a:t> </a:t>
            </a:r>
          </a:p>
          <a:p>
            <a:pPr marL="0" indent="0">
              <a:buNone/>
            </a:pPr>
            <a:r>
              <a:rPr lang="it-IT" b="1" i="1" dirty="0"/>
              <a:t>Article </a:t>
            </a:r>
            <a:r>
              <a:rPr lang="uk-UA" b="1" i="1" dirty="0" smtClean="0"/>
              <a:t>81 </a:t>
            </a:r>
            <a:r>
              <a:rPr lang="it-IT" b="1" dirty="0"/>
              <a:t>Mutual administrative assistance in customs matters</a:t>
            </a:r>
            <a:endParaRPr lang="uk-UA" dirty="0"/>
          </a:p>
          <a:p>
            <a:pPr marL="0" indent="0">
              <a:buNone/>
            </a:pPr>
            <a:r>
              <a:rPr lang="it-IT" b="1" i="1" dirty="0"/>
              <a:t>Article </a:t>
            </a:r>
            <a:r>
              <a:rPr lang="uk-UA" b="1" i="1" dirty="0"/>
              <a:t>84 </a:t>
            </a:r>
            <a:r>
              <a:rPr lang="it-IT" b="1" dirty="0"/>
              <a:t>Approximation of customs legislation</a:t>
            </a:r>
            <a:endParaRPr lang="uk-UA" dirty="0"/>
          </a:p>
          <a:p>
            <a:r>
              <a:rPr lang="en-US" dirty="0"/>
              <a:t>Annex </a:t>
            </a:r>
            <a:r>
              <a:rPr lang="uk-UA" dirty="0"/>
              <a:t>XV (</a:t>
            </a:r>
            <a:r>
              <a:rPr lang="en-US" dirty="0"/>
              <a:t>Customs Code EU</a:t>
            </a:r>
            <a:r>
              <a:rPr lang="uk-UA" dirty="0"/>
              <a:t> </a:t>
            </a:r>
            <a:r>
              <a:rPr lang="ru-RU" dirty="0"/>
              <a:t> </a:t>
            </a:r>
            <a:r>
              <a:rPr lang="en-US" dirty="0"/>
              <a:t>etc., mostly </a:t>
            </a:r>
            <a:r>
              <a:rPr lang="uk-UA" dirty="0"/>
              <a:t>3 </a:t>
            </a:r>
            <a:r>
              <a:rPr lang="en-US" dirty="0"/>
              <a:t>years</a:t>
            </a:r>
            <a:r>
              <a:rPr lang="uk-UA" dirty="0"/>
              <a:t>) </a:t>
            </a:r>
            <a:endParaRPr lang="en-US" dirty="0"/>
          </a:p>
          <a:p>
            <a:r>
              <a:rPr lang="en-US" dirty="0"/>
              <a:t>Modernized Customs Code of the EU (</a:t>
            </a:r>
            <a:r>
              <a:rPr lang="it-IT" dirty="0"/>
              <a:t>Regulation (EC) No 450/2008</a:t>
            </a:r>
            <a:r>
              <a:rPr lang="en-US" dirty="0"/>
              <a:t>) – some provisions:</a:t>
            </a:r>
          </a:p>
          <a:p>
            <a:pPr lvl="1"/>
            <a:r>
              <a:rPr lang="it-IT" dirty="0"/>
              <a:t>excluded from approximation</a:t>
            </a:r>
          </a:p>
          <a:p>
            <a:pPr lvl="1"/>
            <a:r>
              <a:rPr lang="en-US" dirty="0"/>
              <a:t>approximation based on the best </a:t>
            </a:r>
            <a:r>
              <a:rPr lang="en-US" dirty="0" err="1"/>
              <a:t>endeavour</a:t>
            </a:r>
            <a:r>
              <a:rPr lang="en-US" dirty="0"/>
              <a:t> principle</a:t>
            </a:r>
          </a:p>
          <a:p>
            <a:pPr lvl="1"/>
            <a:r>
              <a:rPr lang="it-IT" dirty="0"/>
              <a:t>for incorporation into Ukrainian law</a:t>
            </a:r>
            <a:endParaRPr lang="uk-UA" dirty="0"/>
          </a:p>
          <a:p>
            <a:pPr marL="0" indent="0">
              <a:buNone/>
            </a:pPr>
            <a:endParaRPr lang="uk-UA" dirty="0"/>
          </a:p>
          <a:p>
            <a:endParaRPr lang="uk-UA"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7462" y="5589240"/>
            <a:ext cx="803655" cy="801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16334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260648"/>
            <a:ext cx="9361040" cy="648072"/>
          </a:xfrm>
        </p:spPr>
        <p:txBody>
          <a:bodyPr>
            <a:noAutofit/>
          </a:bodyPr>
          <a:lstStyle/>
          <a:p>
            <a:r>
              <a:rPr lang="it-IT" sz="2100" b="1" dirty="0" smtClean="0"/>
              <a:t>CHAPTER </a:t>
            </a:r>
            <a:r>
              <a:rPr lang="uk-UA" sz="2100" b="1" dirty="0" smtClean="0"/>
              <a:t>6 </a:t>
            </a:r>
            <a:r>
              <a:rPr lang="en-US" sz="2100" b="1" dirty="0"/>
              <a:t>ESTABLISHMENT, TRADE IN SERVICES AND ELECTRONIC COMMERCE</a:t>
            </a:r>
            <a:r>
              <a:rPr lang="uk-UA" sz="2800" dirty="0">
                <a:solidFill>
                  <a:srgbClr val="FF0000"/>
                </a:solidFill>
              </a:rPr>
              <a:t/>
            </a:r>
            <a:br>
              <a:rPr lang="uk-UA" sz="2800" dirty="0">
                <a:solidFill>
                  <a:srgbClr val="FF0000"/>
                </a:solidFill>
              </a:rPr>
            </a:br>
            <a:endParaRPr lang="uk-UA" sz="2800" dirty="0">
              <a:solidFill>
                <a:srgbClr val="FF0000"/>
              </a:solidFill>
            </a:endParaRPr>
          </a:p>
        </p:txBody>
      </p:sp>
      <p:sp>
        <p:nvSpPr>
          <p:cNvPr id="3" name="Объект 2"/>
          <p:cNvSpPr>
            <a:spLocks noGrp="1"/>
          </p:cNvSpPr>
          <p:nvPr>
            <p:ph idx="1"/>
          </p:nvPr>
        </p:nvSpPr>
        <p:spPr>
          <a:xfrm>
            <a:off x="457200" y="692696"/>
            <a:ext cx="8229600" cy="6165304"/>
          </a:xfrm>
        </p:spPr>
        <p:txBody>
          <a:bodyPr>
            <a:normAutofit fontScale="70000" lnSpcReduction="20000"/>
          </a:bodyPr>
          <a:lstStyle/>
          <a:p>
            <a:pPr marL="0" indent="0">
              <a:buNone/>
            </a:pPr>
            <a:r>
              <a:rPr lang="it-IT" b="1" dirty="0" smtClean="0"/>
              <a:t>Section </a:t>
            </a:r>
            <a:r>
              <a:rPr lang="uk-UA" b="1" dirty="0" smtClean="0"/>
              <a:t>І </a:t>
            </a:r>
            <a:r>
              <a:rPr lang="it-IT" b="1" dirty="0"/>
              <a:t>General Provisions</a:t>
            </a:r>
            <a:endParaRPr lang="uk-UA" dirty="0"/>
          </a:p>
          <a:p>
            <a:pPr marL="0" indent="0">
              <a:buNone/>
            </a:pPr>
            <a:r>
              <a:rPr lang="it-IT" b="1" i="1" dirty="0"/>
              <a:t>Article </a:t>
            </a:r>
            <a:r>
              <a:rPr lang="uk-UA" b="1" i="1" dirty="0" smtClean="0"/>
              <a:t>85 </a:t>
            </a:r>
            <a:r>
              <a:rPr lang="it-IT" b="1" dirty="0"/>
              <a:t>Objective, scope and coverage</a:t>
            </a:r>
            <a:endParaRPr lang="uk-UA" dirty="0"/>
          </a:p>
          <a:p>
            <a:r>
              <a:rPr lang="en-US" dirty="0" smtClean="0"/>
              <a:t>The Chapter does not apply to:</a:t>
            </a:r>
          </a:p>
          <a:p>
            <a:pPr lvl="1"/>
            <a:r>
              <a:rPr lang="it-IT" dirty="0"/>
              <a:t>Government </a:t>
            </a:r>
            <a:r>
              <a:rPr lang="it-IT" dirty="0" smtClean="0"/>
              <a:t>procurement</a:t>
            </a:r>
          </a:p>
          <a:p>
            <a:pPr lvl="1"/>
            <a:r>
              <a:rPr lang="it-IT" dirty="0" smtClean="0"/>
              <a:t>Subsidies</a:t>
            </a:r>
          </a:p>
          <a:p>
            <a:pPr lvl="1"/>
            <a:r>
              <a:rPr lang="en-US" dirty="0" smtClean="0"/>
              <a:t>Measures </a:t>
            </a:r>
            <a:r>
              <a:rPr lang="en-US" dirty="0"/>
              <a:t>affecting natural person seeking access </a:t>
            </a:r>
            <a:r>
              <a:rPr lang="en-US" dirty="0" smtClean="0"/>
              <a:t>to the </a:t>
            </a:r>
            <a:r>
              <a:rPr lang="en-US" dirty="0"/>
              <a:t>employment market </a:t>
            </a:r>
            <a:r>
              <a:rPr lang="en-US" dirty="0" smtClean="0"/>
              <a:t>/ regarding citizenship</a:t>
            </a:r>
            <a:r>
              <a:rPr lang="en-US" dirty="0"/>
              <a:t>, residence or employment on a permanent basis</a:t>
            </a:r>
          </a:p>
          <a:p>
            <a:pPr marL="0" indent="0">
              <a:buNone/>
            </a:pPr>
            <a:r>
              <a:rPr lang="it-IT" b="1" i="1" dirty="0" smtClean="0"/>
              <a:t>Article </a:t>
            </a:r>
            <a:r>
              <a:rPr lang="uk-UA" b="1" i="1" dirty="0" smtClean="0"/>
              <a:t>86 </a:t>
            </a:r>
            <a:r>
              <a:rPr lang="it-IT" b="1" dirty="0"/>
              <a:t>Definitions</a:t>
            </a:r>
            <a:endParaRPr lang="uk-UA" dirty="0"/>
          </a:p>
          <a:p>
            <a:r>
              <a:rPr lang="en-US" dirty="0" smtClean="0"/>
              <a:t>“Key </a:t>
            </a:r>
            <a:r>
              <a:rPr lang="en-US" dirty="0"/>
              <a:t>personnel" </a:t>
            </a:r>
            <a:r>
              <a:rPr lang="en-US" dirty="0" smtClean="0"/>
              <a:t>natural </a:t>
            </a:r>
            <a:r>
              <a:rPr lang="en-US" dirty="0"/>
              <a:t>persons  </a:t>
            </a:r>
            <a:r>
              <a:rPr lang="en-US" dirty="0" smtClean="0"/>
              <a:t>… responsible for the setting-up or the proper </a:t>
            </a:r>
            <a:r>
              <a:rPr lang="en-US" dirty="0"/>
              <a:t>control, administration and operation of an </a:t>
            </a:r>
            <a:r>
              <a:rPr lang="en-US" dirty="0" smtClean="0"/>
              <a:t>establishment</a:t>
            </a:r>
          </a:p>
          <a:p>
            <a:pPr marL="0" indent="0">
              <a:buNone/>
            </a:pPr>
            <a:r>
              <a:rPr lang="it-IT" b="1" dirty="0"/>
              <a:t>Section </a:t>
            </a:r>
            <a:r>
              <a:rPr lang="uk-UA" b="1" dirty="0" smtClean="0"/>
              <a:t>2 </a:t>
            </a:r>
            <a:r>
              <a:rPr lang="it-IT" b="1" dirty="0"/>
              <a:t>Establishment</a:t>
            </a:r>
            <a:endParaRPr lang="uk-UA" dirty="0"/>
          </a:p>
          <a:p>
            <a:pPr marL="0" indent="0">
              <a:buNone/>
            </a:pPr>
            <a:r>
              <a:rPr lang="it-IT" b="1" i="1" dirty="0"/>
              <a:t>Article </a:t>
            </a:r>
            <a:r>
              <a:rPr lang="uk-UA" b="1" i="1" dirty="0" smtClean="0"/>
              <a:t>87 </a:t>
            </a:r>
            <a:r>
              <a:rPr lang="it-IT" b="1" dirty="0" smtClean="0"/>
              <a:t>Scope </a:t>
            </a:r>
            <a:endParaRPr lang="uk-UA" dirty="0" smtClean="0"/>
          </a:p>
          <a:p>
            <a:r>
              <a:rPr lang="en-US" dirty="0" smtClean="0"/>
              <a:t>Doesn’t apply to some sectors, e.g. audiovisual, </a:t>
            </a:r>
            <a:r>
              <a:rPr lang="it-IT" dirty="0"/>
              <a:t>national maritime </a:t>
            </a:r>
            <a:r>
              <a:rPr lang="it-IT" dirty="0" smtClean="0"/>
              <a:t>cabotage, </a:t>
            </a:r>
            <a:r>
              <a:rPr lang="en-US" dirty="0" smtClean="0"/>
              <a:t>etc.</a:t>
            </a:r>
            <a:r>
              <a:rPr lang="uk-UA" dirty="0" smtClean="0"/>
              <a:t>: </a:t>
            </a:r>
          </a:p>
          <a:p>
            <a:pPr marL="0" indent="0">
              <a:buNone/>
            </a:pPr>
            <a:r>
              <a:rPr lang="it-IT" b="1" i="1" dirty="0" smtClean="0"/>
              <a:t>Article </a:t>
            </a:r>
            <a:r>
              <a:rPr lang="uk-UA" b="1" i="1" dirty="0" smtClean="0"/>
              <a:t>88 </a:t>
            </a:r>
            <a:r>
              <a:rPr lang="en-US" b="1" dirty="0"/>
              <a:t>National treatment and Most </a:t>
            </a:r>
            <a:r>
              <a:rPr lang="en-US" b="1" dirty="0" err="1"/>
              <a:t>Favourable</a:t>
            </a:r>
            <a:r>
              <a:rPr lang="en-US" b="1" dirty="0"/>
              <a:t> Nation treatment</a:t>
            </a:r>
            <a:endParaRPr lang="uk-UA" dirty="0"/>
          </a:p>
          <a:p>
            <a:r>
              <a:rPr lang="en-US" dirty="0" smtClean="0"/>
              <a:t>Except horizontal and sectoral </a:t>
            </a:r>
            <a:r>
              <a:rPr lang="it-IT" dirty="0" smtClean="0"/>
              <a:t>reservations </a:t>
            </a:r>
            <a:r>
              <a:rPr lang="en-US" dirty="0" smtClean="0"/>
              <a:t>in Annexes </a:t>
            </a:r>
            <a:r>
              <a:rPr lang="uk-UA" dirty="0" smtClean="0"/>
              <a:t>ХVI-D  (</a:t>
            </a:r>
            <a:r>
              <a:rPr lang="en-US" dirty="0" smtClean="0"/>
              <a:t>Ukraine</a:t>
            </a:r>
            <a:r>
              <a:rPr lang="uk-UA" dirty="0" smtClean="0"/>
              <a:t>) </a:t>
            </a:r>
            <a:r>
              <a:rPr lang="en-US" dirty="0" smtClean="0"/>
              <a:t>and</a:t>
            </a:r>
            <a:r>
              <a:rPr lang="uk-UA" dirty="0" smtClean="0"/>
              <a:t> XVI-A (</a:t>
            </a:r>
            <a:r>
              <a:rPr lang="en-US" dirty="0" smtClean="0"/>
              <a:t>the EU in general and specific by each Member State)</a:t>
            </a:r>
            <a:r>
              <a:rPr lang="uk-UA" dirty="0" smtClean="0"/>
              <a:t> </a:t>
            </a:r>
            <a:endParaRPr lang="uk-UA" dirty="0"/>
          </a:p>
          <a:p>
            <a:endParaRPr lang="uk-UA" dirty="0"/>
          </a:p>
          <a:p>
            <a:endParaRPr lang="uk-U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764704"/>
            <a:ext cx="2460625" cy="1116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238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47664" y="519671"/>
            <a:ext cx="7596336" cy="706090"/>
          </a:xfrm>
        </p:spPr>
        <p:txBody>
          <a:bodyPr>
            <a:noAutofit/>
          </a:bodyPr>
          <a:lstStyle/>
          <a:p>
            <a:r>
              <a:rPr lang="en-US" sz="2800" b="1" dirty="0"/>
              <a:t>Overseas Countries and Territories Association</a:t>
            </a:r>
            <a:endParaRPr lang="uk-UA" sz="2800" dirty="0"/>
          </a:p>
        </p:txBody>
      </p:sp>
      <p:sp>
        <p:nvSpPr>
          <p:cNvPr id="3" name="Объект 2"/>
          <p:cNvSpPr>
            <a:spLocks noGrp="1"/>
          </p:cNvSpPr>
          <p:nvPr>
            <p:ph idx="1"/>
          </p:nvPr>
        </p:nvSpPr>
        <p:spPr>
          <a:xfrm>
            <a:off x="467544" y="1628800"/>
            <a:ext cx="8229600" cy="4805940"/>
          </a:xfrm>
        </p:spPr>
        <p:txBody>
          <a:bodyPr>
            <a:normAutofit fontScale="70000" lnSpcReduction="20000"/>
          </a:bodyPr>
          <a:lstStyle/>
          <a:p>
            <a:r>
              <a:rPr lang="en-US" dirty="0" smtClean="0"/>
              <a:t>Special </a:t>
            </a:r>
            <a:r>
              <a:rPr lang="en-US" dirty="0"/>
              <a:t>relationship with one of the member states of the </a:t>
            </a:r>
            <a:r>
              <a:rPr lang="en-US" dirty="0" smtClean="0"/>
              <a:t>EU (Denmark, France, the Netherlands, United Kingdom)</a:t>
            </a:r>
          </a:p>
          <a:p>
            <a:r>
              <a:rPr lang="en-US" dirty="0" smtClean="0"/>
              <a:t>Cooperation </a:t>
            </a:r>
            <a:r>
              <a:rPr lang="en-US" dirty="0"/>
              <a:t>Treaty between the EU and </a:t>
            </a:r>
            <a:r>
              <a:rPr lang="en-US" dirty="0" smtClean="0"/>
              <a:t>OCTA (2008)</a:t>
            </a:r>
          </a:p>
          <a:p>
            <a:r>
              <a:rPr lang="en-US" dirty="0"/>
              <a:t>Treaty on the Functioning of the European </a:t>
            </a:r>
            <a:r>
              <a:rPr lang="en-US" dirty="0" smtClean="0"/>
              <a:t>Union - opportunity </a:t>
            </a:r>
            <a:r>
              <a:rPr lang="en-US" dirty="0"/>
              <a:t>to </a:t>
            </a:r>
            <a:r>
              <a:rPr lang="en-US" dirty="0" smtClean="0"/>
              <a:t>join the EU freedom </a:t>
            </a:r>
            <a:r>
              <a:rPr lang="en-US" dirty="0"/>
              <a:t>of movement for </a:t>
            </a:r>
            <a:r>
              <a:rPr lang="en-US" dirty="0" smtClean="0"/>
              <a:t>workers </a:t>
            </a:r>
            <a:r>
              <a:rPr lang="en-US" dirty="0"/>
              <a:t>and freedom of </a:t>
            </a:r>
            <a:r>
              <a:rPr lang="en-US" dirty="0" smtClean="0"/>
              <a:t>establishment (usually MFN treatment)</a:t>
            </a:r>
          </a:p>
          <a:p>
            <a:r>
              <a:rPr lang="en-US" dirty="0" smtClean="0"/>
              <a:t>Unilateral tariff preferences, economic cooperation</a:t>
            </a:r>
          </a:p>
          <a:p>
            <a:r>
              <a:rPr lang="en-US" dirty="0" smtClean="0"/>
              <a:t>Trilateral partnership (oversea territory, the EU Member States with special relations, European Commission), Overseas </a:t>
            </a:r>
            <a:r>
              <a:rPr lang="en-US" dirty="0"/>
              <a:t>Countries and Territories </a:t>
            </a:r>
            <a:r>
              <a:rPr lang="en-US" dirty="0" smtClean="0"/>
              <a:t>- </a:t>
            </a:r>
            <a:r>
              <a:rPr lang="en-US" dirty="0"/>
              <a:t>EU Forum </a:t>
            </a:r>
            <a:endParaRPr lang="en-US" dirty="0" smtClean="0"/>
          </a:p>
          <a:p>
            <a:r>
              <a:rPr lang="en-US" dirty="0"/>
              <a:t>Financial support:</a:t>
            </a:r>
            <a:r>
              <a:rPr lang="it-IT" dirty="0"/>
              <a:t> </a:t>
            </a:r>
            <a:endParaRPr lang="it-IT" dirty="0" smtClean="0"/>
          </a:p>
          <a:p>
            <a:pPr lvl="1"/>
            <a:r>
              <a:rPr lang="it-IT" dirty="0" smtClean="0"/>
              <a:t>European </a:t>
            </a:r>
            <a:r>
              <a:rPr lang="it-IT" dirty="0"/>
              <a:t>Development Fund (</a:t>
            </a:r>
            <a:r>
              <a:rPr lang="uk-UA" dirty="0"/>
              <a:t>2014-2020 365 </a:t>
            </a:r>
            <a:r>
              <a:rPr lang="en-US" dirty="0" err="1"/>
              <a:t>mln</a:t>
            </a:r>
            <a:r>
              <a:rPr lang="en-US" dirty="0"/>
              <a:t> euro</a:t>
            </a:r>
            <a:r>
              <a:rPr lang="it-IT" dirty="0" smtClean="0"/>
              <a:t>),</a:t>
            </a:r>
          </a:p>
          <a:p>
            <a:pPr lvl="1"/>
            <a:r>
              <a:rPr lang="en-US" dirty="0" smtClean="0"/>
              <a:t>financing </a:t>
            </a:r>
            <a:r>
              <a:rPr lang="en-US" dirty="0"/>
              <a:t>instrument for development cooperation (DCI), </a:t>
            </a:r>
            <a:r>
              <a:rPr lang="it-IT" dirty="0"/>
              <a:t>instrument for stability, humanitarian aid </a:t>
            </a:r>
            <a:r>
              <a:rPr lang="it-IT" dirty="0" smtClean="0"/>
              <a:t>instrument</a:t>
            </a:r>
          </a:p>
          <a:p>
            <a:pPr lvl="1"/>
            <a:r>
              <a:rPr lang="it-IT" dirty="0" smtClean="0"/>
              <a:t>The EU programs in the area of education , </a:t>
            </a:r>
            <a:r>
              <a:rPr lang="en-US" dirty="0" smtClean="0"/>
              <a:t>science, audiovisual sector, entrepreneurship are open for OCT</a:t>
            </a:r>
            <a:endParaRPr lang="en-US" dirty="0"/>
          </a:p>
          <a:p>
            <a:endParaRPr lang="uk-UA"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332656"/>
            <a:ext cx="1440160"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40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92500" lnSpcReduction="10000"/>
          </a:bodyPr>
          <a:lstStyle/>
          <a:p>
            <a:pPr marL="0" indent="0" algn="ctr">
              <a:buNone/>
            </a:pPr>
            <a:r>
              <a:rPr lang="it-IT" sz="3400" b="1" dirty="0"/>
              <a:t>Section </a:t>
            </a:r>
            <a:r>
              <a:rPr lang="uk-UA" sz="3400" b="1" dirty="0" smtClean="0"/>
              <a:t>3 </a:t>
            </a:r>
            <a:r>
              <a:rPr lang="en-US" sz="3400" b="1" dirty="0"/>
              <a:t>Cross Border Supply of Services</a:t>
            </a:r>
            <a:endParaRPr lang="uk-UA" sz="3400" b="1" i="1" dirty="0" smtClean="0"/>
          </a:p>
          <a:p>
            <a:pPr marL="0" indent="0">
              <a:buNone/>
            </a:pPr>
            <a:endParaRPr lang="it-IT" b="1" i="1" dirty="0" smtClean="0"/>
          </a:p>
          <a:p>
            <a:pPr marL="0" indent="0">
              <a:buNone/>
            </a:pPr>
            <a:r>
              <a:rPr lang="it-IT" b="1" i="1" dirty="0" smtClean="0"/>
              <a:t>Article </a:t>
            </a:r>
            <a:r>
              <a:rPr lang="uk-UA" b="1" i="1" dirty="0" smtClean="0"/>
              <a:t>92 </a:t>
            </a:r>
            <a:r>
              <a:rPr lang="it-IT" b="1" dirty="0"/>
              <a:t>Scope</a:t>
            </a:r>
            <a:endParaRPr lang="uk-UA" dirty="0"/>
          </a:p>
          <a:p>
            <a:r>
              <a:rPr lang="en-US" dirty="0" smtClean="0"/>
              <a:t>Doesn’t apply to </a:t>
            </a:r>
            <a:r>
              <a:rPr lang="uk-UA" dirty="0" smtClean="0"/>
              <a:t>: </a:t>
            </a:r>
            <a:endParaRPr lang="uk-UA" dirty="0"/>
          </a:p>
          <a:p>
            <a:r>
              <a:rPr lang="it-IT" dirty="0"/>
              <a:t>audio-visual </a:t>
            </a:r>
            <a:r>
              <a:rPr lang="it-IT" dirty="0" smtClean="0"/>
              <a:t>services</a:t>
            </a:r>
            <a:endParaRPr lang="it-IT" dirty="0"/>
          </a:p>
          <a:p>
            <a:r>
              <a:rPr lang="it-IT" dirty="0" smtClean="0"/>
              <a:t>national </a:t>
            </a:r>
            <a:r>
              <a:rPr lang="it-IT" dirty="0"/>
              <a:t>maritime </a:t>
            </a:r>
            <a:r>
              <a:rPr lang="it-IT" dirty="0" smtClean="0"/>
              <a:t>cabotage</a:t>
            </a:r>
            <a:endParaRPr lang="it-IT" dirty="0"/>
          </a:p>
          <a:p>
            <a:r>
              <a:rPr lang="en-US" dirty="0" smtClean="0"/>
              <a:t>domestic </a:t>
            </a:r>
            <a:r>
              <a:rPr lang="en-US" dirty="0"/>
              <a:t>and international air transport </a:t>
            </a:r>
            <a:r>
              <a:rPr lang="en-US" dirty="0" smtClean="0"/>
              <a:t>services </a:t>
            </a:r>
            <a:r>
              <a:rPr lang="uk-UA" dirty="0" smtClean="0"/>
              <a:t>…</a:t>
            </a:r>
            <a:endParaRPr lang="uk-UA" dirty="0"/>
          </a:p>
          <a:p>
            <a:pPr marL="0" indent="0">
              <a:buNone/>
            </a:pPr>
            <a:r>
              <a:rPr lang="it-IT" b="1" i="1" dirty="0"/>
              <a:t>Article </a:t>
            </a:r>
            <a:r>
              <a:rPr lang="uk-UA" b="1" i="1" dirty="0" smtClean="0"/>
              <a:t>93 </a:t>
            </a:r>
            <a:r>
              <a:rPr lang="it-IT" b="1" dirty="0"/>
              <a:t>Market access</a:t>
            </a:r>
            <a:endParaRPr lang="uk-UA" dirty="0"/>
          </a:p>
          <a:p>
            <a:r>
              <a:rPr lang="it-IT" dirty="0"/>
              <a:t>treatment no </a:t>
            </a:r>
            <a:r>
              <a:rPr lang="it-IT" dirty="0" smtClean="0"/>
              <a:t>less </a:t>
            </a:r>
            <a:r>
              <a:rPr lang="en-US" dirty="0" smtClean="0"/>
              <a:t>favorable </a:t>
            </a:r>
            <a:r>
              <a:rPr lang="en-US" dirty="0"/>
              <a:t>than </a:t>
            </a:r>
            <a:r>
              <a:rPr lang="en-US" dirty="0" smtClean="0"/>
              <a:t>in the commitments in Annexes </a:t>
            </a:r>
            <a:r>
              <a:rPr lang="uk-UA" dirty="0" smtClean="0"/>
              <a:t>ХVI-В </a:t>
            </a:r>
            <a:r>
              <a:rPr lang="en-US" dirty="0" smtClean="0"/>
              <a:t>and </a:t>
            </a:r>
            <a:r>
              <a:rPr lang="uk-UA" dirty="0" smtClean="0"/>
              <a:t>ХVI-Е</a:t>
            </a:r>
            <a:r>
              <a:rPr lang="uk-UA" dirty="0"/>
              <a:t>. </a:t>
            </a:r>
          </a:p>
          <a:p>
            <a:pPr marL="0" indent="0">
              <a:buNone/>
            </a:pPr>
            <a:r>
              <a:rPr lang="it-IT" b="1" i="1" dirty="0" smtClean="0"/>
              <a:t>Article </a:t>
            </a:r>
            <a:r>
              <a:rPr lang="uk-UA" b="1" i="1" dirty="0" smtClean="0"/>
              <a:t>94 </a:t>
            </a:r>
            <a:r>
              <a:rPr lang="it-IT" b="1" dirty="0"/>
              <a:t>National treatment</a:t>
            </a:r>
            <a:endParaRPr lang="uk-UA" dirty="0"/>
          </a:p>
          <a:p>
            <a:r>
              <a:rPr lang="en-US" dirty="0" smtClean="0"/>
              <a:t>sectors in the Annexes </a:t>
            </a:r>
            <a:r>
              <a:rPr lang="uk-UA" dirty="0" smtClean="0"/>
              <a:t>ХVI-В </a:t>
            </a:r>
            <a:r>
              <a:rPr lang="uk-UA" dirty="0"/>
              <a:t>та ХVI-Е. </a:t>
            </a:r>
          </a:p>
          <a:p>
            <a:endParaRPr lang="uk-UA" dirty="0"/>
          </a:p>
        </p:txBody>
      </p:sp>
    </p:spTree>
    <p:extLst>
      <p:ext uri="{BB962C8B-B14F-4D97-AF65-F5344CB8AC3E}">
        <p14:creationId xmlns:p14="http://schemas.microsoft.com/office/powerpoint/2010/main" val="38849468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6408712"/>
          </a:xfrm>
        </p:spPr>
        <p:txBody>
          <a:bodyPr>
            <a:normAutofit fontScale="70000" lnSpcReduction="20000"/>
          </a:bodyPr>
          <a:lstStyle/>
          <a:p>
            <a:pPr marL="0" indent="0" algn="ctr">
              <a:buNone/>
            </a:pPr>
            <a:r>
              <a:rPr lang="en-US" sz="4000" b="1" dirty="0" smtClean="0"/>
              <a:t>Section </a:t>
            </a:r>
            <a:r>
              <a:rPr lang="uk-UA" sz="4000" b="1" dirty="0" smtClean="0"/>
              <a:t>4 </a:t>
            </a:r>
            <a:r>
              <a:rPr lang="en-US" sz="4000" b="1" dirty="0" smtClean="0"/>
              <a:t>Temporary </a:t>
            </a:r>
            <a:r>
              <a:rPr lang="en-US" sz="4000" b="1" dirty="0"/>
              <a:t>Presence of Natural Persons for Business </a:t>
            </a:r>
            <a:r>
              <a:rPr lang="en-US" sz="4000" b="1" dirty="0" smtClean="0"/>
              <a:t>Purposes</a:t>
            </a:r>
            <a:endParaRPr lang="uk-UA" sz="4000" b="1" dirty="0" smtClean="0"/>
          </a:p>
          <a:p>
            <a:pPr marL="0" indent="0">
              <a:buNone/>
            </a:pPr>
            <a:endParaRPr lang="uk-UA" dirty="0"/>
          </a:p>
          <a:p>
            <a:pPr marL="0" indent="0">
              <a:buNone/>
            </a:pPr>
            <a:r>
              <a:rPr lang="it-IT" b="1" i="1" dirty="0" smtClean="0"/>
              <a:t>Article </a:t>
            </a:r>
            <a:r>
              <a:rPr lang="uk-UA" b="1" i="1" dirty="0" smtClean="0"/>
              <a:t>98 </a:t>
            </a:r>
            <a:r>
              <a:rPr lang="it-IT" b="1" dirty="0"/>
              <a:t>Key personnel</a:t>
            </a:r>
            <a:endParaRPr lang="uk-UA" dirty="0"/>
          </a:p>
          <a:p>
            <a:r>
              <a:rPr lang="it-IT" dirty="0"/>
              <a:t>entry </a:t>
            </a:r>
            <a:r>
              <a:rPr lang="it-IT" dirty="0" smtClean="0"/>
              <a:t>and temporary </a:t>
            </a:r>
            <a:r>
              <a:rPr lang="it-IT" dirty="0"/>
              <a:t>stay </a:t>
            </a:r>
            <a:r>
              <a:rPr lang="en-US" dirty="0" smtClean="0"/>
              <a:t>&lt;= 3 years</a:t>
            </a:r>
            <a:r>
              <a:rPr lang="uk-UA" dirty="0" smtClean="0"/>
              <a:t>…</a:t>
            </a:r>
          </a:p>
          <a:p>
            <a:pPr marL="0" indent="0">
              <a:buNone/>
            </a:pPr>
            <a:r>
              <a:rPr lang="it-IT" b="1" i="1" dirty="0"/>
              <a:t>Article </a:t>
            </a:r>
            <a:r>
              <a:rPr lang="uk-UA" b="1" i="1" dirty="0" smtClean="0"/>
              <a:t>99 </a:t>
            </a:r>
            <a:r>
              <a:rPr lang="it-IT" b="1" dirty="0"/>
              <a:t>Graduate trainees</a:t>
            </a:r>
            <a:r>
              <a:rPr lang="uk-UA" b="1" dirty="0" smtClean="0"/>
              <a:t> </a:t>
            </a:r>
            <a:endParaRPr lang="uk-UA" dirty="0"/>
          </a:p>
          <a:p>
            <a:r>
              <a:rPr lang="en-US" dirty="0"/>
              <a:t>&lt;= </a:t>
            </a:r>
            <a:r>
              <a:rPr lang="en-US" dirty="0" smtClean="0"/>
              <a:t>1 year </a:t>
            </a:r>
          </a:p>
          <a:p>
            <a:pPr marL="0" indent="0">
              <a:buNone/>
            </a:pPr>
            <a:r>
              <a:rPr lang="it-IT" b="1" i="1" dirty="0" smtClean="0"/>
              <a:t>Article </a:t>
            </a:r>
            <a:r>
              <a:rPr lang="uk-UA" b="1" i="1" dirty="0" smtClean="0"/>
              <a:t>100 </a:t>
            </a:r>
            <a:r>
              <a:rPr lang="it-IT" b="1" dirty="0"/>
              <a:t>Business services sellers</a:t>
            </a:r>
            <a:endParaRPr lang="uk-UA" dirty="0"/>
          </a:p>
          <a:p>
            <a:r>
              <a:rPr lang="en-US" dirty="0"/>
              <a:t>&lt;= </a:t>
            </a:r>
            <a:r>
              <a:rPr lang="en-US" dirty="0" smtClean="0"/>
              <a:t>90 </a:t>
            </a:r>
            <a:r>
              <a:rPr lang="en-US" dirty="0"/>
              <a:t>days in any 12 month period</a:t>
            </a:r>
            <a:r>
              <a:rPr lang="uk-UA" dirty="0" smtClean="0"/>
              <a:t>. </a:t>
            </a:r>
            <a:endParaRPr lang="uk-UA" dirty="0"/>
          </a:p>
          <a:p>
            <a:pPr marL="0" indent="0">
              <a:buNone/>
            </a:pPr>
            <a:r>
              <a:rPr lang="it-IT" b="1" i="1" dirty="0"/>
              <a:t>Article </a:t>
            </a:r>
            <a:r>
              <a:rPr lang="uk-UA" b="1" i="1" dirty="0" smtClean="0"/>
              <a:t>101 </a:t>
            </a:r>
            <a:r>
              <a:rPr lang="it-IT" b="1" dirty="0"/>
              <a:t>Contractual services suppliers</a:t>
            </a:r>
            <a:endParaRPr lang="uk-UA" dirty="0"/>
          </a:p>
          <a:p>
            <a:r>
              <a:rPr lang="en-US" dirty="0" smtClean="0"/>
              <a:t>Annexes </a:t>
            </a:r>
            <a:r>
              <a:rPr lang="uk-UA" dirty="0" smtClean="0"/>
              <a:t>ХVI-С </a:t>
            </a:r>
            <a:r>
              <a:rPr lang="en-US" dirty="0" smtClean="0"/>
              <a:t>and </a:t>
            </a:r>
            <a:r>
              <a:rPr lang="uk-UA" dirty="0" smtClean="0"/>
              <a:t>ХVI-F</a:t>
            </a:r>
            <a:r>
              <a:rPr lang="uk-UA" dirty="0"/>
              <a:t>: </a:t>
            </a:r>
          </a:p>
          <a:p>
            <a:pPr lvl="0"/>
            <a:r>
              <a:rPr lang="en-US" dirty="0"/>
              <a:t>&lt;= </a:t>
            </a:r>
            <a:r>
              <a:rPr lang="uk-UA" dirty="0" smtClean="0"/>
              <a:t>6 </a:t>
            </a:r>
            <a:r>
              <a:rPr lang="en-US" dirty="0" smtClean="0"/>
              <a:t>months</a:t>
            </a:r>
            <a:r>
              <a:rPr lang="uk-UA" dirty="0" smtClean="0"/>
              <a:t>; </a:t>
            </a:r>
          </a:p>
          <a:p>
            <a:r>
              <a:rPr lang="en-US" dirty="0"/>
              <a:t>&gt;=</a:t>
            </a:r>
            <a:r>
              <a:rPr lang="uk-UA" dirty="0"/>
              <a:t>6 </a:t>
            </a:r>
            <a:r>
              <a:rPr lang="it-IT" dirty="0"/>
              <a:t>years of professional experience in the sector</a:t>
            </a:r>
            <a:endParaRPr lang="uk-UA" dirty="0"/>
          </a:p>
          <a:p>
            <a:r>
              <a:rPr lang="en-US" dirty="0" smtClean="0"/>
              <a:t>university </a:t>
            </a:r>
            <a:r>
              <a:rPr lang="en-US" dirty="0"/>
              <a:t>degree or a qualification </a:t>
            </a:r>
            <a:r>
              <a:rPr lang="uk-UA" dirty="0" smtClean="0"/>
              <a:t>…</a:t>
            </a:r>
          </a:p>
          <a:p>
            <a:pPr marL="0" indent="0">
              <a:buNone/>
            </a:pPr>
            <a:r>
              <a:rPr lang="it-IT" b="1" i="1" dirty="0"/>
              <a:t>Article </a:t>
            </a:r>
            <a:r>
              <a:rPr lang="uk-UA" b="1" i="1" dirty="0" smtClean="0"/>
              <a:t>102 </a:t>
            </a:r>
            <a:r>
              <a:rPr lang="it-IT" b="1" dirty="0"/>
              <a:t>Independent professionals</a:t>
            </a:r>
            <a:r>
              <a:rPr lang="uk-UA" dirty="0"/>
              <a:t> </a:t>
            </a:r>
          </a:p>
          <a:p>
            <a:r>
              <a:rPr lang="en-US" dirty="0" smtClean="0"/>
              <a:t>similar requirements</a:t>
            </a:r>
            <a:endParaRPr lang="uk-UA" dirty="0" smtClean="0"/>
          </a:p>
          <a:p>
            <a:r>
              <a:rPr lang="en-US" dirty="0" smtClean="0"/>
              <a:t>&gt;=</a:t>
            </a:r>
            <a:r>
              <a:rPr lang="uk-UA" dirty="0" smtClean="0"/>
              <a:t>6 </a:t>
            </a:r>
            <a:r>
              <a:rPr lang="it-IT" dirty="0" smtClean="0"/>
              <a:t>years of professional experience</a:t>
            </a:r>
            <a:r>
              <a:rPr lang="it-IT" dirty="0"/>
              <a:t> in the </a:t>
            </a:r>
            <a:r>
              <a:rPr lang="it-IT" dirty="0" smtClean="0"/>
              <a:t>sector</a:t>
            </a:r>
            <a:endParaRPr lang="uk-UA" dirty="0"/>
          </a:p>
          <a:p>
            <a:endParaRPr lang="uk-UA" dirty="0" smtClean="0"/>
          </a:p>
        </p:txBody>
      </p:sp>
    </p:spTree>
    <p:extLst>
      <p:ext uri="{BB962C8B-B14F-4D97-AF65-F5344CB8AC3E}">
        <p14:creationId xmlns:p14="http://schemas.microsoft.com/office/powerpoint/2010/main" val="600020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061" y="28828"/>
            <a:ext cx="9144000" cy="562074"/>
          </a:xfrm>
        </p:spPr>
        <p:txBody>
          <a:bodyPr>
            <a:normAutofit fontScale="90000"/>
          </a:bodyPr>
          <a:lstStyle/>
          <a:p>
            <a:r>
              <a:rPr lang="it-IT" b="1" dirty="0" smtClean="0"/>
              <a:t>Section </a:t>
            </a:r>
            <a:r>
              <a:rPr lang="uk-UA" b="1" dirty="0" smtClean="0"/>
              <a:t>5 </a:t>
            </a:r>
            <a:r>
              <a:rPr lang="it-IT" b="1" dirty="0"/>
              <a:t>Regulatory </a:t>
            </a:r>
            <a:r>
              <a:rPr lang="it-IT" b="1" dirty="0" smtClean="0"/>
              <a:t>Framework</a:t>
            </a:r>
            <a:endParaRPr lang="uk-UA" dirty="0"/>
          </a:p>
        </p:txBody>
      </p:sp>
      <p:sp>
        <p:nvSpPr>
          <p:cNvPr id="3" name="Объект 2"/>
          <p:cNvSpPr>
            <a:spLocks noGrp="1"/>
          </p:cNvSpPr>
          <p:nvPr>
            <p:ph idx="1"/>
          </p:nvPr>
        </p:nvSpPr>
        <p:spPr>
          <a:xfrm>
            <a:off x="457200" y="692696"/>
            <a:ext cx="8229600" cy="5904656"/>
          </a:xfrm>
        </p:spPr>
        <p:txBody>
          <a:bodyPr>
            <a:normAutofit fontScale="85000" lnSpcReduction="20000"/>
          </a:bodyPr>
          <a:lstStyle/>
          <a:p>
            <a:pPr marL="0" indent="0">
              <a:buNone/>
            </a:pPr>
            <a:r>
              <a:rPr lang="it-IT" b="1" dirty="0" smtClean="0"/>
              <a:t>Sub-Section </a:t>
            </a:r>
            <a:r>
              <a:rPr lang="uk-UA" b="1" dirty="0" smtClean="0"/>
              <a:t>1 </a:t>
            </a:r>
            <a:r>
              <a:rPr lang="it-IT" b="1" dirty="0"/>
              <a:t>Domestic Regulation</a:t>
            </a:r>
            <a:endParaRPr lang="uk-UA" b="1" dirty="0" smtClean="0"/>
          </a:p>
          <a:p>
            <a:pPr marL="0" indent="0">
              <a:buNone/>
            </a:pPr>
            <a:r>
              <a:rPr lang="it-IT" b="1" i="1" dirty="0" smtClean="0"/>
              <a:t>Article </a:t>
            </a:r>
            <a:r>
              <a:rPr lang="uk-UA" b="1" i="1" dirty="0" smtClean="0"/>
              <a:t>104 </a:t>
            </a:r>
            <a:r>
              <a:rPr lang="it-IT" b="1" dirty="0"/>
              <a:t>Conditions for licensing</a:t>
            </a:r>
            <a:endParaRPr lang="uk-UA" dirty="0"/>
          </a:p>
          <a:p>
            <a:r>
              <a:rPr lang="en-US" dirty="0" smtClean="0"/>
              <a:t>Criteria to avoid arbitrary decisions by the competent authorities</a:t>
            </a:r>
          </a:p>
          <a:p>
            <a:r>
              <a:rPr lang="en-US" dirty="0"/>
              <a:t>may take into account legitimate public </a:t>
            </a:r>
            <a:r>
              <a:rPr lang="en-US" dirty="0" smtClean="0"/>
              <a:t>policy objectives</a:t>
            </a:r>
            <a:r>
              <a:rPr lang="en-US" dirty="0"/>
              <a:t>, including considerations of health, safety, the protection of </a:t>
            </a:r>
            <a:r>
              <a:rPr lang="en-US" dirty="0" smtClean="0"/>
              <a:t>the environment </a:t>
            </a:r>
            <a:r>
              <a:rPr lang="en-US" dirty="0"/>
              <a:t>and the preservation of cultural </a:t>
            </a:r>
            <a:r>
              <a:rPr lang="en-US" dirty="0" smtClean="0"/>
              <a:t>heritage</a:t>
            </a:r>
            <a:r>
              <a:rPr lang="uk-UA" dirty="0" smtClean="0"/>
              <a:t> </a:t>
            </a:r>
            <a:endParaRPr lang="uk-UA" dirty="0"/>
          </a:p>
          <a:p>
            <a:pPr marL="0" indent="0">
              <a:buNone/>
            </a:pPr>
            <a:r>
              <a:rPr lang="it-IT" b="1" dirty="0"/>
              <a:t>Sub-Section </a:t>
            </a:r>
            <a:r>
              <a:rPr lang="uk-UA" b="1" dirty="0" smtClean="0"/>
              <a:t>2 </a:t>
            </a:r>
            <a:r>
              <a:rPr lang="it-IT" b="1" dirty="0"/>
              <a:t>Provisions of General Application</a:t>
            </a:r>
            <a:endParaRPr lang="uk-UA" dirty="0"/>
          </a:p>
          <a:p>
            <a:pPr marL="0" indent="0">
              <a:buNone/>
            </a:pPr>
            <a:r>
              <a:rPr lang="it-IT" b="1" i="1" dirty="0"/>
              <a:t>Article </a:t>
            </a:r>
            <a:r>
              <a:rPr lang="uk-UA" b="1" i="1" dirty="0" smtClean="0"/>
              <a:t>106 </a:t>
            </a:r>
            <a:r>
              <a:rPr lang="it-IT" b="1" dirty="0"/>
              <a:t>Mutual recognition</a:t>
            </a:r>
            <a:endParaRPr lang="uk-UA" dirty="0"/>
          </a:p>
          <a:p>
            <a:r>
              <a:rPr lang="en-US" dirty="0" smtClean="0"/>
              <a:t>Allows requiring </a:t>
            </a:r>
            <a:r>
              <a:rPr lang="en-US" dirty="0"/>
              <a:t>that natural persons </a:t>
            </a:r>
            <a:r>
              <a:rPr lang="en-US" dirty="0" smtClean="0"/>
              <a:t>must possess </a:t>
            </a:r>
            <a:r>
              <a:rPr lang="en-US" dirty="0"/>
              <a:t>the necessary qualifications and/or professional </a:t>
            </a:r>
            <a:r>
              <a:rPr lang="en-US" dirty="0" smtClean="0"/>
              <a:t>experience</a:t>
            </a:r>
            <a:r>
              <a:rPr lang="uk-UA" dirty="0" smtClean="0"/>
              <a:t> </a:t>
            </a:r>
            <a:endParaRPr lang="uk-UA" dirty="0"/>
          </a:p>
          <a:p>
            <a:r>
              <a:rPr lang="en-US" dirty="0" smtClean="0"/>
              <a:t>The Parties shall negotiate an </a:t>
            </a:r>
            <a:r>
              <a:rPr lang="en-US" dirty="0"/>
              <a:t>agreement on the mutual recognition of requirements, qualifications, </a:t>
            </a:r>
            <a:r>
              <a:rPr lang="en-US" dirty="0" err="1"/>
              <a:t>licences</a:t>
            </a:r>
            <a:r>
              <a:rPr lang="en-US" dirty="0"/>
              <a:t> </a:t>
            </a:r>
            <a:r>
              <a:rPr lang="en-US" dirty="0" smtClean="0"/>
              <a:t>and </a:t>
            </a:r>
            <a:r>
              <a:rPr lang="it-IT" dirty="0" smtClean="0"/>
              <a:t>other </a:t>
            </a:r>
            <a:r>
              <a:rPr lang="it-IT" dirty="0"/>
              <a:t>regulations</a:t>
            </a:r>
            <a:r>
              <a:rPr lang="it-IT" dirty="0" smtClean="0"/>
              <a:t>...</a:t>
            </a:r>
          </a:p>
          <a:p>
            <a:pPr marL="0" indent="0">
              <a:buNone/>
            </a:pPr>
            <a:endParaRPr lang="uk-UA" dirty="0"/>
          </a:p>
        </p:txBody>
      </p:sp>
    </p:spTree>
    <p:extLst>
      <p:ext uri="{BB962C8B-B14F-4D97-AF65-F5344CB8AC3E}">
        <p14:creationId xmlns:p14="http://schemas.microsoft.com/office/powerpoint/2010/main" val="3779253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620688"/>
            <a:ext cx="8229600" cy="6048672"/>
          </a:xfrm>
        </p:spPr>
        <p:txBody>
          <a:bodyPr>
            <a:normAutofit fontScale="70000" lnSpcReduction="20000"/>
          </a:bodyPr>
          <a:lstStyle/>
          <a:p>
            <a:pPr marL="0" indent="0">
              <a:buNone/>
            </a:pPr>
            <a:r>
              <a:rPr lang="it-IT" b="1" dirty="0" smtClean="0"/>
              <a:t>Sectoral approximation of legislation is also in the Annexes</a:t>
            </a:r>
          </a:p>
          <a:p>
            <a:pPr marL="0" indent="0">
              <a:buNone/>
            </a:pPr>
            <a:r>
              <a:rPr lang="it-IT" b="1" dirty="0" smtClean="0"/>
              <a:t>Sub-Section </a:t>
            </a:r>
            <a:r>
              <a:rPr lang="uk-UA" b="1" dirty="0" smtClean="0"/>
              <a:t>3 </a:t>
            </a:r>
            <a:r>
              <a:rPr lang="it-IT" b="1" dirty="0"/>
              <a:t>Computer Services</a:t>
            </a:r>
            <a:endParaRPr lang="uk-UA" dirty="0"/>
          </a:p>
          <a:p>
            <a:pPr marL="0" indent="0">
              <a:buNone/>
            </a:pPr>
            <a:r>
              <a:rPr lang="it-IT" b="1" dirty="0" smtClean="0"/>
              <a:t>Sub-Section </a:t>
            </a:r>
            <a:r>
              <a:rPr lang="uk-UA" b="1" dirty="0" smtClean="0"/>
              <a:t>4 </a:t>
            </a:r>
            <a:r>
              <a:rPr lang="it-IT" b="1" dirty="0"/>
              <a:t>Postal and Courier Services</a:t>
            </a:r>
            <a:endParaRPr lang="uk-UA" dirty="0"/>
          </a:p>
          <a:p>
            <a:pPr marL="0" indent="0">
              <a:buNone/>
            </a:pPr>
            <a:r>
              <a:rPr lang="it-IT" b="1" dirty="0"/>
              <a:t>Sub-Section </a:t>
            </a:r>
            <a:r>
              <a:rPr lang="uk-UA" b="1" dirty="0"/>
              <a:t>5 </a:t>
            </a:r>
            <a:r>
              <a:rPr lang="it-IT" b="1" dirty="0"/>
              <a:t>Electronic communications</a:t>
            </a:r>
            <a:endParaRPr lang="uk-UA" dirty="0"/>
          </a:p>
          <a:p>
            <a:pPr marL="0" indent="0">
              <a:buNone/>
            </a:pPr>
            <a:r>
              <a:rPr lang="it-IT" b="1" i="1" dirty="0"/>
              <a:t>Article </a:t>
            </a:r>
            <a:r>
              <a:rPr lang="uk-UA" b="1" i="1" dirty="0"/>
              <a:t>116 </a:t>
            </a:r>
            <a:r>
              <a:rPr lang="it-IT" b="1" dirty="0"/>
              <a:t>Regulatory authority</a:t>
            </a:r>
            <a:endParaRPr lang="uk-UA" dirty="0"/>
          </a:p>
          <a:p>
            <a:r>
              <a:rPr lang="uk-UA" dirty="0"/>
              <a:t>відокремленість від будь-якого надавача послуг </a:t>
            </a:r>
          </a:p>
          <a:p>
            <a:r>
              <a:rPr lang="uk-UA" dirty="0"/>
              <a:t>прозорість та неупередженість рішень та процедур регулюючих відомств по відношенню до всіх учасників ринку.</a:t>
            </a:r>
          </a:p>
          <a:p>
            <a:pPr marL="0" indent="0">
              <a:buNone/>
            </a:pPr>
            <a:r>
              <a:rPr lang="it-IT" b="1" i="1" dirty="0" smtClean="0"/>
              <a:t>Article </a:t>
            </a:r>
            <a:r>
              <a:rPr lang="uk-UA" b="1" i="1" dirty="0"/>
              <a:t>118 </a:t>
            </a:r>
            <a:r>
              <a:rPr lang="it-IT" b="1" dirty="0"/>
              <a:t>Access and interconnection</a:t>
            </a:r>
            <a:endParaRPr lang="uk-UA" dirty="0"/>
          </a:p>
          <a:p>
            <a:pPr lvl="0"/>
            <a:r>
              <a:rPr lang="it-IT" dirty="0"/>
              <a:t>If the market is not effectively competitive </a:t>
            </a:r>
            <a:r>
              <a:rPr lang="uk-UA" dirty="0"/>
              <a:t>: </a:t>
            </a:r>
          </a:p>
          <a:p>
            <a:r>
              <a:rPr lang="en-US" dirty="0"/>
              <a:t>non-discrimination of service suppliers by the operator</a:t>
            </a:r>
            <a:r>
              <a:rPr lang="uk-UA" dirty="0"/>
              <a:t>; </a:t>
            </a:r>
          </a:p>
          <a:p>
            <a:r>
              <a:rPr lang="en-US" dirty="0"/>
              <a:t>vertically integrated company  - transparent wholesale prices and internal transfer prices to avoid unfair cross-subsidy </a:t>
            </a:r>
            <a:r>
              <a:rPr lang="uk-UA" dirty="0"/>
              <a:t>…</a:t>
            </a:r>
          </a:p>
          <a:p>
            <a:pPr marL="0" indent="0">
              <a:buNone/>
            </a:pPr>
            <a:r>
              <a:rPr lang="it-IT" b="1" i="1" dirty="0"/>
              <a:t>Article </a:t>
            </a:r>
            <a:r>
              <a:rPr lang="uk-UA" b="1" i="1" dirty="0"/>
              <a:t>121 </a:t>
            </a:r>
            <a:r>
              <a:rPr lang="en-US" b="1" dirty="0"/>
              <a:t>Cross-border provision of electronic communication services</a:t>
            </a:r>
            <a:endParaRPr lang="uk-UA" dirty="0"/>
          </a:p>
          <a:p>
            <a:r>
              <a:rPr lang="en-US" dirty="0"/>
              <a:t>No restricting measures</a:t>
            </a:r>
            <a:endParaRPr lang="uk-UA" dirty="0"/>
          </a:p>
          <a:p>
            <a:endParaRPr lang="uk-UA" dirty="0"/>
          </a:p>
        </p:txBody>
      </p:sp>
    </p:spTree>
    <p:extLst>
      <p:ext uri="{BB962C8B-B14F-4D97-AF65-F5344CB8AC3E}">
        <p14:creationId xmlns:p14="http://schemas.microsoft.com/office/powerpoint/2010/main" val="40807820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6669360"/>
          </a:xfrm>
        </p:spPr>
        <p:txBody>
          <a:bodyPr>
            <a:noAutofit/>
          </a:bodyPr>
          <a:lstStyle/>
          <a:p>
            <a:pPr marL="0" indent="0">
              <a:buNone/>
            </a:pPr>
            <a:r>
              <a:rPr lang="it-IT" sz="2000" b="1" dirty="0"/>
              <a:t>Sub-Section </a:t>
            </a:r>
            <a:r>
              <a:rPr lang="uk-UA" sz="2000" b="1" dirty="0" smtClean="0"/>
              <a:t>6 </a:t>
            </a:r>
            <a:r>
              <a:rPr lang="it-IT" sz="2000" b="1" dirty="0"/>
              <a:t>Financial </a:t>
            </a:r>
            <a:r>
              <a:rPr lang="it-IT" sz="2000" b="1" dirty="0" smtClean="0"/>
              <a:t>Services</a:t>
            </a:r>
          </a:p>
          <a:p>
            <a:pPr marL="0" indent="0">
              <a:buNone/>
            </a:pPr>
            <a:endParaRPr lang="it-IT" sz="2000" b="1" dirty="0" smtClean="0"/>
          </a:p>
          <a:p>
            <a:pPr marL="0" indent="0">
              <a:buNone/>
            </a:pPr>
            <a:r>
              <a:rPr lang="it-IT" sz="2000" b="1" i="1" dirty="0" smtClean="0"/>
              <a:t>Article </a:t>
            </a:r>
            <a:r>
              <a:rPr lang="uk-UA" sz="2000" b="1" i="1" dirty="0" smtClean="0"/>
              <a:t>125 </a:t>
            </a:r>
            <a:r>
              <a:rPr lang="it-IT" sz="2000" b="1" dirty="0"/>
              <a:t>Scope and definitions</a:t>
            </a:r>
            <a:endParaRPr lang="uk-UA" sz="2000" dirty="0"/>
          </a:p>
          <a:p>
            <a:r>
              <a:rPr lang="en-US" sz="2000" dirty="0" smtClean="0"/>
              <a:t>Including insurance services</a:t>
            </a:r>
          </a:p>
          <a:p>
            <a:pPr marL="0" indent="0">
              <a:buNone/>
            </a:pPr>
            <a:r>
              <a:rPr lang="it-IT" sz="2000" b="1" i="1" dirty="0" smtClean="0"/>
              <a:t>Article </a:t>
            </a:r>
            <a:r>
              <a:rPr lang="uk-UA" sz="2000" b="1" i="1" dirty="0" smtClean="0"/>
              <a:t>126 </a:t>
            </a:r>
            <a:r>
              <a:rPr lang="it-IT" sz="2000" b="1" dirty="0"/>
              <a:t>Prudential carve-out</a:t>
            </a:r>
            <a:endParaRPr lang="uk-UA" sz="2000" dirty="0"/>
          </a:p>
          <a:p>
            <a:r>
              <a:rPr lang="en-US" sz="2000" dirty="0"/>
              <a:t>may adopt or maintain measures for prudential reasons, such as</a:t>
            </a:r>
            <a:r>
              <a:rPr lang="en-US" sz="2000" dirty="0" smtClean="0"/>
              <a:t>:</a:t>
            </a:r>
          </a:p>
          <a:p>
            <a:pPr lvl="1"/>
            <a:r>
              <a:rPr lang="en-US" sz="1400" dirty="0"/>
              <a:t>protection of investors, depositors, </a:t>
            </a:r>
            <a:r>
              <a:rPr lang="en-US" sz="1400" dirty="0" smtClean="0"/>
              <a:t>policy-holders…</a:t>
            </a:r>
          </a:p>
          <a:p>
            <a:pPr lvl="1"/>
            <a:r>
              <a:rPr lang="en-US" sz="1400" dirty="0" smtClean="0"/>
              <a:t>ensuring </a:t>
            </a:r>
            <a:r>
              <a:rPr lang="en-US" sz="1400" dirty="0"/>
              <a:t>the integrity and stability of a Party's financial </a:t>
            </a:r>
            <a:r>
              <a:rPr lang="en-US" sz="1400" dirty="0" smtClean="0"/>
              <a:t>system</a:t>
            </a:r>
            <a:r>
              <a:rPr lang="uk-UA" sz="1400" dirty="0" smtClean="0"/>
              <a:t> </a:t>
            </a:r>
            <a:endParaRPr lang="uk-UA" sz="1400" dirty="0"/>
          </a:p>
          <a:p>
            <a:r>
              <a:rPr lang="en-US" sz="2000" dirty="0"/>
              <a:t>may require the registration of cross-border </a:t>
            </a:r>
            <a:r>
              <a:rPr lang="en-US" sz="2000" dirty="0" smtClean="0"/>
              <a:t>financial service </a:t>
            </a:r>
            <a:r>
              <a:rPr lang="en-US" sz="2000" dirty="0"/>
              <a:t>suppliers of the other Party and of financial </a:t>
            </a:r>
            <a:r>
              <a:rPr lang="en-US" sz="2000" dirty="0" smtClean="0"/>
              <a:t>instruments</a:t>
            </a:r>
            <a:r>
              <a:rPr lang="uk-UA" sz="2000" dirty="0" smtClean="0"/>
              <a:t> </a:t>
            </a:r>
            <a:endParaRPr lang="uk-UA" sz="2000" dirty="0"/>
          </a:p>
          <a:p>
            <a:pPr marL="0" indent="0">
              <a:buNone/>
            </a:pPr>
            <a:r>
              <a:rPr lang="it-IT" sz="2000" b="1" i="1" dirty="0"/>
              <a:t>Article </a:t>
            </a:r>
            <a:r>
              <a:rPr lang="uk-UA" sz="2000" b="1" dirty="0" smtClean="0"/>
              <a:t>127 </a:t>
            </a:r>
            <a:r>
              <a:rPr lang="it-IT" sz="2000" b="1" dirty="0"/>
              <a:t>Effective and transparent regulation</a:t>
            </a:r>
            <a:endParaRPr lang="uk-UA" sz="2000" dirty="0"/>
          </a:p>
          <a:p>
            <a:r>
              <a:rPr lang="it-IT" sz="2000" dirty="0" smtClean="0"/>
              <a:t>several internationally agreed </a:t>
            </a:r>
            <a:r>
              <a:rPr lang="en-US" sz="2000" dirty="0" smtClean="0"/>
              <a:t>standards </a:t>
            </a:r>
            <a:r>
              <a:rPr lang="en-US" sz="2000" dirty="0"/>
              <a:t>for regulation and </a:t>
            </a:r>
            <a:r>
              <a:rPr lang="en-US" sz="2000" dirty="0" smtClean="0"/>
              <a:t>supervision: </a:t>
            </a:r>
            <a:r>
              <a:rPr lang="it-IT" sz="2000" dirty="0"/>
              <a:t>the Basel Committee's “</a:t>
            </a:r>
            <a:r>
              <a:rPr lang="it-IT" sz="2000" dirty="0" smtClean="0"/>
              <a:t>Core </a:t>
            </a:r>
            <a:r>
              <a:rPr lang="en-US" sz="2000" dirty="0" smtClean="0"/>
              <a:t>Principle </a:t>
            </a:r>
            <a:r>
              <a:rPr lang="en-US" sz="2000" dirty="0"/>
              <a:t>for Effective Banking Supervision</a:t>
            </a:r>
            <a:r>
              <a:rPr lang="en-US" sz="2000" dirty="0" smtClean="0"/>
              <a:t>”, etc.</a:t>
            </a:r>
          </a:p>
          <a:p>
            <a:pPr marL="0" indent="0">
              <a:buNone/>
            </a:pPr>
            <a:r>
              <a:rPr lang="it-IT" sz="2000" b="1" i="1" dirty="0" smtClean="0"/>
              <a:t>Article </a:t>
            </a:r>
            <a:r>
              <a:rPr lang="uk-UA" sz="2000" b="1" i="1" dirty="0" smtClean="0"/>
              <a:t>130 </a:t>
            </a:r>
            <a:r>
              <a:rPr lang="it-IT" sz="2000" b="1" dirty="0"/>
              <a:t>Specific exceptions</a:t>
            </a:r>
            <a:endParaRPr lang="uk-UA" sz="2000" dirty="0"/>
          </a:p>
          <a:p>
            <a:r>
              <a:rPr lang="it-IT" sz="2000" dirty="0" smtClean="0"/>
              <a:t>Services </a:t>
            </a:r>
            <a:r>
              <a:rPr lang="en-US" sz="2000" dirty="0" smtClean="0"/>
              <a:t>forming </a:t>
            </a:r>
            <a:r>
              <a:rPr lang="en-US" sz="2000" dirty="0"/>
              <a:t>part of a public retirement plan or statutory system of social security</a:t>
            </a:r>
            <a:r>
              <a:rPr lang="uk-UA" sz="2000" dirty="0" smtClean="0"/>
              <a:t>... </a:t>
            </a:r>
            <a:endParaRPr lang="uk-UA" sz="2000" dirty="0"/>
          </a:p>
          <a:p>
            <a:r>
              <a:rPr lang="it-IT" sz="2000" dirty="0"/>
              <a:t>monetary or </a:t>
            </a:r>
            <a:r>
              <a:rPr lang="it-IT" sz="2000" dirty="0" smtClean="0"/>
              <a:t>exchange rate </a:t>
            </a:r>
            <a:r>
              <a:rPr lang="it-IT" sz="2000" dirty="0"/>
              <a:t>policies</a:t>
            </a:r>
            <a:r>
              <a:rPr lang="uk-UA" sz="2000" dirty="0" smtClean="0"/>
              <a:t>. </a:t>
            </a:r>
            <a:endParaRPr lang="en-US" sz="2000" dirty="0" smtClean="0"/>
          </a:p>
          <a:p>
            <a:endParaRPr lang="uk-UA" sz="16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04664"/>
            <a:ext cx="1604963"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853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8229600" cy="6858000"/>
          </a:xfrm>
        </p:spPr>
        <p:txBody>
          <a:bodyPr>
            <a:normAutofit fontScale="55000" lnSpcReduction="20000"/>
          </a:bodyPr>
          <a:lstStyle/>
          <a:p>
            <a:pPr marL="0" indent="0">
              <a:buNone/>
            </a:pPr>
            <a:r>
              <a:rPr lang="it-IT" sz="3600" b="1" dirty="0"/>
              <a:t>Sub-Section </a:t>
            </a:r>
            <a:r>
              <a:rPr lang="uk-UA" sz="3600" b="1" dirty="0"/>
              <a:t>7 </a:t>
            </a:r>
            <a:r>
              <a:rPr lang="it-IT" sz="3600" b="1" dirty="0"/>
              <a:t>Transport Services</a:t>
            </a:r>
            <a:endParaRPr lang="uk-UA" sz="3600" dirty="0"/>
          </a:p>
          <a:p>
            <a:pPr marL="0" indent="0">
              <a:buNone/>
            </a:pPr>
            <a:r>
              <a:rPr lang="it-IT" sz="3600" b="1" i="1" dirty="0"/>
              <a:t>Article </a:t>
            </a:r>
            <a:r>
              <a:rPr lang="uk-UA" sz="3600" b="1" i="1" dirty="0"/>
              <a:t>135 </a:t>
            </a:r>
            <a:r>
              <a:rPr lang="it-IT" sz="3600" b="1" dirty="0"/>
              <a:t>International maritime transport</a:t>
            </a:r>
            <a:endParaRPr lang="uk-UA" sz="3600" dirty="0"/>
          </a:p>
          <a:p>
            <a:r>
              <a:rPr lang="en-US" sz="3600" dirty="0"/>
              <a:t>between the ports of Ukraine and of the EU Member States / between the ports of the MS/ ports of Ukraine and third countries / ports of the MS and third countries</a:t>
            </a:r>
          </a:p>
          <a:p>
            <a:r>
              <a:rPr lang="en-US" sz="3600" dirty="0"/>
              <a:t>MFN and National treatment for access to infrastructure and services of ports </a:t>
            </a:r>
            <a:r>
              <a:rPr lang="uk-UA" sz="3600" dirty="0"/>
              <a:t>... </a:t>
            </a:r>
          </a:p>
          <a:p>
            <a:pPr marL="0" indent="0">
              <a:buNone/>
            </a:pPr>
            <a:r>
              <a:rPr lang="it-IT" sz="3600" b="1" i="1" dirty="0"/>
              <a:t>Article </a:t>
            </a:r>
            <a:r>
              <a:rPr lang="uk-UA" sz="3600" b="1" i="1" dirty="0"/>
              <a:t>136 </a:t>
            </a:r>
            <a:r>
              <a:rPr lang="en-US" sz="3600" b="1" dirty="0"/>
              <a:t>Road, rail and inland waterways transport</a:t>
            </a:r>
          </a:p>
          <a:p>
            <a:r>
              <a:rPr lang="en-US" sz="3600" dirty="0"/>
              <a:t>Market access - to be regulated by separate agreements </a:t>
            </a:r>
            <a:r>
              <a:rPr lang="uk-UA" sz="4400" dirty="0"/>
              <a:t> </a:t>
            </a:r>
          </a:p>
          <a:p>
            <a:r>
              <a:rPr lang="en-US" sz="3600" dirty="0"/>
              <a:t>&lt;= restrictions than before the AA’s entry into force</a:t>
            </a:r>
            <a:endParaRPr lang="uk-UA" sz="3600" dirty="0"/>
          </a:p>
          <a:p>
            <a:r>
              <a:rPr lang="en-US" sz="3600" dirty="0"/>
              <a:t>Existing bilateral agreements</a:t>
            </a:r>
            <a:endParaRPr lang="uk-UA" sz="3600" dirty="0"/>
          </a:p>
          <a:p>
            <a:pPr marL="0" indent="0">
              <a:buNone/>
            </a:pPr>
            <a:r>
              <a:rPr lang="it-IT" sz="3600" b="1" i="1" dirty="0"/>
              <a:t>Article </a:t>
            </a:r>
            <a:r>
              <a:rPr lang="uk-UA" sz="3600" b="1" i="1" dirty="0"/>
              <a:t>137 </a:t>
            </a:r>
            <a:r>
              <a:rPr lang="it-IT" sz="3600" b="1" dirty="0"/>
              <a:t>Air transport</a:t>
            </a:r>
            <a:r>
              <a:rPr lang="uk-UA" sz="3600" b="1" dirty="0"/>
              <a:t> </a:t>
            </a:r>
            <a:endParaRPr lang="uk-UA" sz="3600" dirty="0"/>
          </a:p>
          <a:p>
            <a:r>
              <a:rPr lang="en-US" sz="3600" dirty="0"/>
              <a:t>Similar </a:t>
            </a:r>
            <a:r>
              <a:rPr lang="en-US" sz="3600" dirty="0" smtClean="0"/>
              <a:t>provisions</a:t>
            </a:r>
          </a:p>
          <a:p>
            <a:pPr marL="0" indent="0">
              <a:buNone/>
            </a:pPr>
            <a:r>
              <a:rPr lang="it-IT" sz="3600" b="1" dirty="0" smtClean="0"/>
              <a:t>Section </a:t>
            </a:r>
            <a:r>
              <a:rPr lang="uk-UA" sz="3600" b="1" dirty="0"/>
              <a:t>6 </a:t>
            </a:r>
            <a:r>
              <a:rPr lang="it-IT" sz="3600" b="1" dirty="0"/>
              <a:t>Electronic Commerce</a:t>
            </a:r>
            <a:endParaRPr lang="uk-UA" sz="2900" dirty="0"/>
          </a:p>
          <a:p>
            <a:pPr marL="0" indent="0">
              <a:buNone/>
            </a:pPr>
            <a:r>
              <a:rPr lang="it-IT" sz="3600" b="1" i="1" dirty="0"/>
              <a:t>Article </a:t>
            </a:r>
            <a:r>
              <a:rPr lang="uk-UA" sz="3600" b="1" i="1" dirty="0"/>
              <a:t>139 </a:t>
            </a:r>
            <a:r>
              <a:rPr lang="it-IT" sz="3600" b="1" dirty="0"/>
              <a:t>Objective and principles</a:t>
            </a:r>
            <a:endParaRPr lang="uk-UA" sz="2900" dirty="0"/>
          </a:p>
          <a:p>
            <a:pPr lvl="0"/>
            <a:r>
              <a:rPr lang="en-US" sz="3600" dirty="0"/>
              <a:t>international standards of data protection</a:t>
            </a:r>
            <a:r>
              <a:rPr lang="uk-UA" sz="3600" dirty="0"/>
              <a:t>ї</a:t>
            </a:r>
            <a:endParaRPr lang="uk-UA" sz="2900" dirty="0"/>
          </a:p>
          <a:p>
            <a:pPr lvl="0"/>
            <a:r>
              <a:rPr lang="uk-UA" sz="3600" dirty="0"/>
              <a:t>не стягуються митні платежі</a:t>
            </a:r>
            <a:endParaRPr lang="uk-UA" sz="2900" dirty="0"/>
          </a:p>
          <a:p>
            <a:pPr marL="0" indent="0">
              <a:buNone/>
            </a:pPr>
            <a:r>
              <a:rPr lang="it-IT" sz="3600" b="1" i="1" dirty="0"/>
              <a:t>Article </a:t>
            </a:r>
            <a:r>
              <a:rPr lang="uk-UA" sz="3600" b="1" i="1" dirty="0"/>
              <a:t>140 </a:t>
            </a:r>
            <a:r>
              <a:rPr lang="en-US" sz="3600" b="1" dirty="0"/>
              <a:t>Regulatory aspects of electronic commerce</a:t>
            </a:r>
            <a:endParaRPr lang="uk-UA" sz="2900" dirty="0"/>
          </a:p>
          <a:p>
            <a:r>
              <a:rPr lang="en-US" sz="3600" dirty="0"/>
              <a:t>Cooperation:</a:t>
            </a:r>
          </a:p>
          <a:p>
            <a:pPr lvl="1"/>
            <a:r>
              <a:rPr lang="en-US" sz="2900" dirty="0"/>
              <a:t>recognition of certificates of electronic signatures</a:t>
            </a:r>
            <a:r>
              <a:rPr lang="uk-UA" sz="2900" dirty="0"/>
              <a:t> </a:t>
            </a:r>
            <a:endParaRPr lang="uk-UA" sz="2500" dirty="0"/>
          </a:p>
          <a:p>
            <a:pPr lvl="1"/>
            <a:r>
              <a:rPr lang="en-US" sz="2900" dirty="0"/>
              <a:t>liability of intermediary service providers</a:t>
            </a:r>
            <a:r>
              <a:rPr lang="uk-UA" sz="2900" dirty="0"/>
              <a:t> </a:t>
            </a:r>
            <a:endParaRPr lang="uk-UA" sz="2500" dirty="0"/>
          </a:p>
          <a:p>
            <a:pPr lvl="1"/>
            <a:r>
              <a:rPr lang="en-US" sz="2900" dirty="0"/>
              <a:t>treatment of unsolicited electronic commercial communications</a:t>
            </a:r>
            <a:r>
              <a:rPr lang="uk-UA" sz="2900" dirty="0"/>
              <a:t> </a:t>
            </a:r>
            <a:endParaRPr lang="uk-UA" sz="2500" dirty="0"/>
          </a:p>
          <a:p>
            <a:pPr lvl="1"/>
            <a:r>
              <a:rPr lang="it-IT" sz="2900" dirty="0"/>
              <a:t>protection of consumers</a:t>
            </a:r>
          </a:p>
          <a:p>
            <a:endParaRPr lang="en-US" dirty="0"/>
          </a:p>
          <a:p>
            <a:endParaRPr lang="uk-U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8224" y="3068960"/>
            <a:ext cx="2016224" cy="1511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96905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16632"/>
            <a:ext cx="8229600" cy="6741368"/>
          </a:xfrm>
        </p:spPr>
        <p:txBody>
          <a:bodyPr>
            <a:normAutofit fontScale="77500" lnSpcReduction="20000"/>
          </a:bodyPr>
          <a:lstStyle/>
          <a:p>
            <a:pPr marL="0" indent="0">
              <a:buNone/>
            </a:pPr>
            <a:endParaRPr lang="it-IT" b="1" dirty="0" smtClean="0"/>
          </a:p>
          <a:p>
            <a:pPr marL="0" indent="0">
              <a:buNone/>
            </a:pPr>
            <a:r>
              <a:rPr lang="it-IT" b="1" dirty="0" smtClean="0"/>
              <a:t>Section</a:t>
            </a:r>
            <a:r>
              <a:rPr lang="uk-UA" b="1" dirty="0"/>
              <a:t>7 </a:t>
            </a:r>
            <a:r>
              <a:rPr lang="it-IT" b="1" dirty="0"/>
              <a:t>Exceptions</a:t>
            </a:r>
            <a:endParaRPr lang="uk-UA" dirty="0"/>
          </a:p>
          <a:p>
            <a:pPr marL="0" indent="0">
              <a:buNone/>
            </a:pPr>
            <a:r>
              <a:rPr lang="it-IT" b="1" i="1" dirty="0"/>
              <a:t>Article </a:t>
            </a:r>
            <a:r>
              <a:rPr lang="uk-UA" b="1" i="1" dirty="0"/>
              <a:t>141 </a:t>
            </a:r>
            <a:r>
              <a:rPr lang="it-IT" b="1" dirty="0"/>
              <a:t>General exceptions</a:t>
            </a:r>
            <a:endParaRPr lang="uk-UA" dirty="0"/>
          </a:p>
          <a:p>
            <a:r>
              <a:rPr lang="en-US" dirty="0"/>
              <a:t>public security / public morals / maintaining public </a:t>
            </a:r>
            <a:r>
              <a:rPr lang="it-IT" dirty="0"/>
              <a:t>order</a:t>
            </a:r>
          </a:p>
          <a:p>
            <a:r>
              <a:rPr lang="en-US" dirty="0"/>
              <a:t>protection of human, animal or plant life or health</a:t>
            </a:r>
          </a:p>
          <a:p>
            <a:r>
              <a:rPr lang="en-US" dirty="0"/>
              <a:t>conservation of exhaustible natural resources if  the measures affect domestic entities too</a:t>
            </a:r>
          </a:p>
          <a:p>
            <a:r>
              <a:rPr lang="en-US" dirty="0"/>
              <a:t>protection of national treasures of artistic, historic or </a:t>
            </a:r>
            <a:r>
              <a:rPr lang="it-IT" dirty="0"/>
              <a:t>archaeological value;</a:t>
            </a:r>
          </a:p>
          <a:p>
            <a:r>
              <a:rPr lang="en-US" dirty="0"/>
              <a:t>prevention of deceptive and fraudulent practices …</a:t>
            </a:r>
          </a:p>
          <a:p>
            <a:r>
              <a:rPr lang="en-US" dirty="0"/>
              <a:t>protection of the privacy of individuals </a:t>
            </a:r>
          </a:p>
          <a:p>
            <a:r>
              <a:rPr lang="en-US" dirty="0"/>
              <a:t>collection of direct taxes </a:t>
            </a:r>
          </a:p>
          <a:p>
            <a:r>
              <a:rPr lang="en-US" dirty="0"/>
              <a:t>social security systems </a:t>
            </a:r>
          </a:p>
          <a:p>
            <a:r>
              <a:rPr lang="en-US" dirty="0"/>
              <a:t>exercise of official authority</a:t>
            </a:r>
          </a:p>
          <a:p>
            <a:pPr marL="0" indent="0">
              <a:buNone/>
            </a:pPr>
            <a:r>
              <a:rPr lang="it-IT" b="1" i="1" dirty="0"/>
              <a:t>Article </a:t>
            </a:r>
            <a:r>
              <a:rPr lang="uk-UA" b="1" i="1" dirty="0"/>
              <a:t>142 </a:t>
            </a:r>
            <a:r>
              <a:rPr lang="it-IT" b="1" dirty="0"/>
              <a:t>Taxation measures</a:t>
            </a:r>
            <a:endParaRPr lang="uk-UA" dirty="0"/>
          </a:p>
          <a:p>
            <a:pPr marL="0" indent="0">
              <a:buNone/>
            </a:pPr>
            <a:r>
              <a:rPr lang="it-IT" b="1" i="1" dirty="0"/>
              <a:t>Article </a:t>
            </a:r>
            <a:r>
              <a:rPr lang="uk-UA" b="1" i="1" dirty="0"/>
              <a:t>143 </a:t>
            </a:r>
            <a:r>
              <a:rPr lang="it-IT" b="1" dirty="0"/>
              <a:t>Security exceptions</a:t>
            </a:r>
            <a:endParaRPr lang="uk-UA" dirty="0"/>
          </a:p>
          <a:p>
            <a:pPr lvl="1"/>
            <a:endParaRPr lang="uk-UA" dirty="0"/>
          </a:p>
          <a:p>
            <a:endParaRPr lang="uk-UA" dirty="0"/>
          </a:p>
        </p:txBody>
      </p:sp>
    </p:spTree>
    <p:extLst>
      <p:ext uri="{BB962C8B-B14F-4D97-AF65-F5344CB8AC3E}">
        <p14:creationId xmlns:p14="http://schemas.microsoft.com/office/powerpoint/2010/main" val="31765982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0"/>
            <a:ext cx="8028384" cy="792088"/>
          </a:xfrm>
        </p:spPr>
        <p:txBody>
          <a:bodyPr>
            <a:noAutofit/>
          </a:bodyPr>
          <a:lstStyle/>
          <a:p>
            <a:r>
              <a:rPr lang="it-IT" sz="2200" b="1" dirty="0" smtClean="0"/>
              <a:t>CHAPTER </a:t>
            </a:r>
            <a:r>
              <a:rPr lang="uk-UA" sz="2200" b="1" dirty="0" smtClean="0"/>
              <a:t>7 </a:t>
            </a:r>
            <a:r>
              <a:rPr lang="en-US" sz="2200" b="1" dirty="0"/>
              <a:t>CURRENT PAYMENTS AND MOVEMENT OF </a:t>
            </a:r>
            <a:r>
              <a:rPr lang="en-US" sz="2200" b="1" dirty="0" smtClean="0"/>
              <a:t>CAPITAL</a:t>
            </a:r>
            <a:endParaRPr lang="uk-UA" sz="2200" dirty="0"/>
          </a:p>
        </p:txBody>
      </p:sp>
      <p:sp>
        <p:nvSpPr>
          <p:cNvPr id="3" name="Объект 2"/>
          <p:cNvSpPr>
            <a:spLocks noGrp="1"/>
          </p:cNvSpPr>
          <p:nvPr>
            <p:ph idx="1"/>
          </p:nvPr>
        </p:nvSpPr>
        <p:spPr>
          <a:xfrm>
            <a:off x="457200" y="980728"/>
            <a:ext cx="8229600" cy="5760640"/>
          </a:xfrm>
        </p:spPr>
        <p:txBody>
          <a:bodyPr>
            <a:normAutofit fontScale="62500" lnSpcReduction="20000"/>
          </a:bodyPr>
          <a:lstStyle/>
          <a:p>
            <a:pPr marL="0" indent="0">
              <a:buNone/>
            </a:pPr>
            <a:r>
              <a:rPr lang="it-IT" b="1" i="1" dirty="0"/>
              <a:t>Article </a:t>
            </a:r>
            <a:r>
              <a:rPr lang="uk-UA" b="1" i="1" dirty="0" smtClean="0"/>
              <a:t>144 </a:t>
            </a:r>
            <a:r>
              <a:rPr lang="it-IT" b="1" dirty="0"/>
              <a:t>Current payments</a:t>
            </a:r>
            <a:endParaRPr lang="uk-UA" dirty="0"/>
          </a:p>
          <a:p>
            <a:r>
              <a:rPr lang="it-IT" dirty="0"/>
              <a:t>no </a:t>
            </a:r>
            <a:r>
              <a:rPr lang="it-IT" dirty="0" smtClean="0"/>
              <a:t>restrictions, allow in </a:t>
            </a:r>
            <a:r>
              <a:rPr lang="it-IT" dirty="0"/>
              <a:t>freely convertible </a:t>
            </a:r>
            <a:r>
              <a:rPr lang="it-IT" dirty="0" smtClean="0"/>
              <a:t>currency</a:t>
            </a:r>
            <a:r>
              <a:rPr lang="en-US" dirty="0" smtClean="0"/>
              <a:t> - for payments </a:t>
            </a:r>
            <a:r>
              <a:rPr lang="en-US" dirty="0"/>
              <a:t>and transfers on the current account of balance of payments </a:t>
            </a:r>
            <a:endParaRPr lang="en-US" dirty="0" smtClean="0"/>
          </a:p>
          <a:p>
            <a:pPr marL="0" indent="0">
              <a:buNone/>
            </a:pPr>
            <a:r>
              <a:rPr lang="it-IT" b="1" i="1" dirty="0" smtClean="0"/>
              <a:t>Article </a:t>
            </a:r>
            <a:r>
              <a:rPr lang="uk-UA" b="1" i="1" dirty="0" smtClean="0"/>
              <a:t>145 </a:t>
            </a:r>
            <a:r>
              <a:rPr lang="it-IT" b="1" dirty="0"/>
              <a:t>Capital movements</a:t>
            </a:r>
            <a:endParaRPr lang="uk-UA" dirty="0"/>
          </a:p>
          <a:p>
            <a:r>
              <a:rPr lang="uk-UA" dirty="0" smtClean="0"/>
              <a:t>вільний </a:t>
            </a:r>
            <a:r>
              <a:rPr lang="uk-UA" dirty="0"/>
              <a:t>рух капіталу, пов’язаного з надходженням прямих інвестицій </a:t>
            </a:r>
            <a:r>
              <a:rPr lang="en-US" dirty="0" smtClean="0"/>
              <a:t>+ </a:t>
            </a:r>
            <a:r>
              <a:rPr lang="uk-UA" dirty="0" smtClean="0"/>
              <a:t>виплати </a:t>
            </a:r>
            <a:r>
              <a:rPr lang="uk-UA" dirty="0"/>
              <a:t>або репатріації </a:t>
            </a:r>
            <a:r>
              <a:rPr lang="uk-UA" dirty="0" smtClean="0"/>
              <a:t>інвестованих </a:t>
            </a:r>
            <a:r>
              <a:rPr lang="uk-UA" dirty="0"/>
              <a:t>капіталів та </a:t>
            </a:r>
            <a:r>
              <a:rPr lang="uk-UA" dirty="0" smtClean="0"/>
              <a:t>прибутку.</a:t>
            </a:r>
            <a:endParaRPr lang="en-US" dirty="0" smtClean="0"/>
          </a:p>
          <a:p>
            <a:r>
              <a:rPr lang="en-US" dirty="0"/>
              <a:t>free movement </a:t>
            </a:r>
            <a:r>
              <a:rPr lang="en-US" dirty="0" smtClean="0"/>
              <a:t> - transactions for direct investments  and </a:t>
            </a:r>
            <a:r>
              <a:rPr lang="en-US" dirty="0"/>
              <a:t>to the liquidation or repatriation of </a:t>
            </a:r>
            <a:r>
              <a:rPr lang="en-US" dirty="0" smtClean="0"/>
              <a:t>the capitals </a:t>
            </a:r>
            <a:r>
              <a:rPr lang="en-US" dirty="0"/>
              <a:t>and of any </a:t>
            </a:r>
            <a:r>
              <a:rPr lang="en-US" dirty="0" smtClean="0"/>
              <a:t>relevant profit – free movement</a:t>
            </a:r>
            <a:endParaRPr lang="en-US" dirty="0"/>
          </a:p>
          <a:p>
            <a:r>
              <a:rPr lang="en-US" dirty="0" smtClean="0"/>
              <a:t>free movement of capital relating to credits related to commercial transactions / provision of services – if a resident of one of the </a:t>
            </a:r>
            <a:r>
              <a:rPr lang="it-IT" dirty="0" smtClean="0"/>
              <a:t>Parties is participating</a:t>
            </a:r>
          </a:p>
          <a:p>
            <a:r>
              <a:rPr lang="en-US" dirty="0" smtClean="0"/>
              <a:t>free movement of capital relating to portfolio investments and financial loans </a:t>
            </a:r>
            <a:r>
              <a:rPr lang="en-US" dirty="0"/>
              <a:t>and credits by the investors of the other </a:t>
            </a:r>
            <a:r>
              <a:rPr lang="en-US" dirty="0" smtClean="0"/>
              <a:t>Party</a:t>
            </a:r>
          </a:p>
          <a:p>
            <a:r>
              <a:rPr lang="en-US" dirty="0" err="1"/>
              <a:t>liberalisation</a:t>
            </a:r>
            <a:r>
              <a:rPr lang="en-US" dirty="0"/>
              <a:t> of transactions on the capital </a:t>
            </a:r>
            <a:r>
              <a:rPr lang="en-US" dirty="0" smtClean="0"/>
              <a:t>and financial </a:t>
            </a:r>
            <a:r>
              <a:rPr lang="en-US" dirty="0"/>
              <a:t>account of balance of payments equivalent to the </a:t>
            </a:r>
            <a:r>
              <a:rPr lang="en-US" dirty="0" err="1"/>
              <a:t>liberalisation</a:t>
            </a:r>
            <a:r>
              <a:rPr lang="en-US" dirty="0"/>
              <a:t> in the </a:t>
            </a:r>
            <a:r>
              <a:rPr lang="en-US" dirty="0" smtClean="0"/>
              <a:t>EU prior </a:t>
            </a:r>
            <a:r>
              <a:rPr lang="en-US" dirty="0"/>
              <a:t>to the granting of internal market treatment </a:t>
            </a:r>
            <a:r>
              <a:rPr lang="en-US" dirty="0" smtClean="0"/>
              <a:t>for financial </a:t>
            </a:r>
            <a:r>
              <a:rPr lang="it-IT" dirty="0" smtClean="0"/>
              <a:t>services</a:t>
            </a:r>
            <a:endParaRPr lang="uk-UA" dirty="0"/>
          </a:p>
          <a:p>
            <a:pPr marL="0" indent="0">
              <a:buNone/>
            </a:pPr>
            <a:r>
              <a:rPr lang="it-IT" b="1" i="1" dirty="0" smtClean="0"/>
              <a:t>Article </a:t>
            </a:r>
            <a:r>
              <a:rPr lang="uk-UA" b="1" i="1" dirty="0" smtClean="0"/>
              <a:t>146 </a:t>
            </a:r>
            <a:r>
              <a:rPr lang="it-IT" b="1" dirty="0"/>
              <a:t>Safeguard measures</a:t>
            </a:r>
            <a:endParaRPr lang="uk-UA" dirty="0"/>
          </a:p>
          <a:p>
            <a:r>
              <a:rPr lang="it-IT" dirty="0" smtClean="0"/>
              <a:t>If serious </a:t>
            </a:r>
            <a:r>
              <a:rPr lang="en-US" dirty="0" smtClean="0"/>
              <a:t>difficulties </a:t>
            </a:r>
            <a:r>
              <a:rPr lang="en-US" dirty="0"/>
              <a:t>for the operation of exchange rate policy or monetary </a:t>
            </a:r>
            <a:r>
              <a:rPr lang="en-US" dirty="0" smtClean="0"/>
              <a:t>policy - &lt;=</a:t>
            </a:r>
            <a:r>
              <a:rPr lang="uk-UA" dirty="0" smtClean="0"/>
              <a:t>6 </a:t>
            </a:r>
            <a:r>
              <a:rPr lang="en-US" dirty="0" smtClean="0"/>
              <a:t>month</a:t>
            </a:r>
            <a:endParaRPr lang="uk-U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9" y="168567"/>
            <a:ext cx="1297286" cy="870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81007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346050"/>
          </a:xfrm>
        </p:spPr>
        <p:txBody>
          <a:bodyPr>
            <a:normAutofit fontScale="90000"/>
          </a:bodyPr>
          <a:lstStyle/>
          <a:p>
            <a:r>
              <a:rPr lang="uk-UA" b="1" dirty="0"/>
              <a:t>ГЛАВА 8 </a:t>
            </a:r>
            <a:r>
              <a:rPr lang="it-IT" b="1" dirty="0"/>
              <a:t>PUBLIC </a:t>
            </a:r>
            <a:r>
              <a:rPr lang="it-IT" b="1" dirty="0" smtClean="0"/>
              <a:t>PROCUREMENT</a:t>
            </a:r>
            <a:endParaRPr lang="uk-UA" dirty="0"/>
          </a:p>
        </p:txBody>
      </p:sp>
      <p:sp>
        <p:nvSpPr>
          <p:cNvPr id="3" name="Объект 2"/>
          <p:cNvSpPr>
            <a:spLocks noGrp="1"/>
          </p:cNvSpPr>
          <p:nvPr>
            <p:ph idx="1"/>
          </p:nvPr>
        </p:nvSpPr>
        <p:spPr>
          <a:xfrm>
            <a:off x="107504" y="620688"/>
            <a:ext cx="8928992" cy="6237312"/>
          </a:xfrm>
        </p:spPr>
        <p:txBody>
          <a:bodyPr>
            <a:normAutofit fontScale="47500" lnSpcReduction="20000"/>
          </a:bodyPr>
          <a:lstStyle/>
          <a:p>
            <a:pPr marL="0" indent="0">
              <a:buNone/>
            </a:pPr>
            <a:r>
              <a:rPr lang="it-IT" sz="4000" b="1" i="1" dirty="0"/>
              <a:t>Article </a:t>
            </a:r>
            <a:r>
              <a:rPr lang="uk-UA" sz="4000" b="1" i="1" dirty="0" smtClean="0"/>
              <a:t>148 </a:t>
            </a:r>
            <a:r>
              <a:rPr lang="it-IT" sz="4000" b="1" dirty="0"/>
              <a:t>Objectives</a:t>
            </a:r>
            <a:endParaRPr lang="uk-UA" sz="4000" b="1" dirty="0"/>
          </a:p>
          <a:p>
            <a:r>
              <a:rPr lang="en-US" sz="4000" dirty="0"/>
              <a:t>reciprocal and gradual opening of their respective procurement markets </a:t>
            </a:r>
            <a:endParaRPr lang="en-US" sz="4000" dirty="0" smtClean="0"/>
          </a:p>
          <a:p>
            <a:r>
              <a:rPr lang="en-US" sz="4000" dirty="0" smtClean="0"/>
              <a:t>approximation of legislation</a:t>
            </a:r>
          </a:p>
          <a:p>
            <a:r>
              <a:rPr lang="uk-UA" sz="3800" dirty="0" smtClean="0"/>
              <a:t>наближення </a:t>
            </a:r>
            <a:r>
              <a:rPr lang="uk-UA" sz="3800" dirty="0"/>
              <a:t>законодавства </a:t>
            </a:r>
            <a:r>
              <a:rPr lang="uk-UA" sz="3800" dirty="0" smtClean="0"/>
              <a:t>- </a:t>
            </a:r>
            <a:r>
              <a:rPr lang="uk-UA" sz="3800" dirty="0"/>
              <a:t>Директиві № 2004/18/ЄС Європейського Парламенту і Ради від 31 березня 2004 року про координацію процедур з проведення тендерів на укладення контрактів на виконання робіт, постачання товарів і надання </a:t>
            </a:r>
            <a:r>
              <a:rPr lang="uk-UA" sz="3800" dirty="0" smtClean="0"/>
              <a:t>послуг </a:t>
            </a:r>
            <a:r>
              <a:rPr lang="uk-UA" sz="3800" dirty="0"/>
              <a:t>і Директиви № 2004/17/ЄС Європейського Парламенту та Ради від 31 березня 2004 року про координацію процедур здійснення закупівель суб’єктами, що здійснюють свої діяльність у водному, енергетичному, транспортному та поштовому </a:t>
            </a:r>
            <a:r>
              <a:rPr lang="uk-UA" sz="3800" dirty="0" smtClean="0"/>
              <a:t>секторах</a:t>
            </a:r>
            <a:endParaRPr lang="uk-UA" sz="3800" dirty="0"/>
          </a:p>
          <a:p>
            <a:pPr marL="0" indent="0">
              <a:buNone/>
            </a:pPr>
            <a:r>
              <a:rPr lang="it-IT" sz="4000" b="1" i="1" dirty="0"/>
              <a:t>Article </a:t>
            </a:r>
            <a:r>
              <a:rPr lang="uk-UA" sz="4000" b="1" i="1" dirty="0" smtClean="0"/>
              <a:t>149 </a:t>
            </a:r>
            <a:r>
              <a:rPr lang="it-IT" sz="4000" b="1" dirty="0"/>
              <a:t>Scope</a:t>
            </a:r>
            <a:endParaRPr lang="uk-UA" sz="4000" b="1" dirty="0"/>
          </a:p>
          <a:p>
            <a:r>
              <a:rPr lang="en-US" sz="3800" dirty="0"/>
              <a:t>applies to works, supplies and services </a:t>
            </a:r>
            <a:r>
              <a:rPr lang="en-US" sz="3800" dirty="0" smtClean="0"/>
              <a:t>for public contracts + in </a:t>
            </a:r>
            <a:r>
              <a:rPr lang="en-US" sz="3800" dirty="0"/>
              <a:t>the utilities sectors and works and </a:t>
            </a:r>
            <a:r>
              <a:rPr lang="en-US" sz="3800" dirty="0" smtClean="0"/>
              <a:t>services </a:t>
            </a:r>
            <a:r>
              <a:rPr lang="it-IT" sz="3800" dirty="0" smtClean="0"/>
              <a:t>concessions</a:t>
            </a:r>
          </a:p>
          <a:p>
            <a:r>
              <a:rPr lang="it-IT" sz="3800" dirty="0" smtClean="0"/>
              <a:t>Contracts &gt; threshold level, e.g.:</a:t>
            </a:r>
          </a:p>
          <a:p>
            <a:pPr lvl="1"/>
            <a:r>
              <a:rPr lang="en-US" dirty="0"/>
              <a:t>EUR 133.000 for public supply and service contracts awarded by </a:t>
            </a:r>
            <a:r>
              <a:rPr lang="en-US" dirty="0" smtClean="0"/>
              <a:t>central government authorities…</a:t>
            </a:r>
          </a:p>
          <a:p>
            <a:pPr lvl="1"/>
            <a:r>
              <a:rPr lang="en-US" dirty="0" smtClean="0"/>
              <a:t>EUR </a:t>
            </a:r>
            <a:r>
              <a:rPr lang="en-US" dirty="0"/>
              <a:t>5.150.000 in the case of works contracts in the utilities </a:t>
            </a:r>
            <a:r>
              <a:rPr lang="en-US" dirty="0" smtClean="0"/>
              <a:t>sector</a:t>
            </a:r>
            <a:endParaRPr lang="en-US" dirty="0"/>
          </a:p>
          <a:p>
            <a:r>
              <a:rPr lang="en-US" sz="3800" dirty="0" smtClean="0"/>
              <a:t>The thresholds to be revised</a:t>
            </a:r>
          </a:p>
          <a:p>
            <a:pPr marL="0" indent="0">
              <a:buNone/>
            </a:pPr>
            <a:r>
              <a:rPr lang="it-IT" sz="4000" b="1" i="1" dirty="0" smtClean="0"/>
              <a:t>Article </a:t>
            </a:r>
            <a:r>
              <a:rPr lang="uk-UA" sz="4000" b="1" i="1" dirty="0" smtClean="0"/>
              <a:t>150 </a:t>
            </a:r>
            <a:r>
              <a:rPr lang="it-IT" sz="4000" b="1" dirty="0"/>
              <a:t>Institutional background</a:t>
            </a:r>
            <a:endParaRPr lang="uk-UA" sz="4000" b="1" dirty="0"/>
          </a:p>
          <a:p>
            <a:pPr marL="0" indent="0">
              <a:buNone/>
            </a:pPr>
            <a:r>
              <a:rPr lang="it-IT" sz="4000" b="1" i="1" dirty="0"/>
              <a:t>Article </a:t>
            </a:r>
            <a:r>
              <a:rPr lang="uk-UA" sz="4000" b="1" i="1" dirty="0"/>
              <a:t>151 </a:t>
            </a:r>
            <a:r>
              <a:rPr lang="en-US" sz="4000" b="1" dirty="0"/>
              <a:t>Basic standards regulating the award of contracts</a:t>
            </a:r>
            <a:endParaRPr lang="uk-UA" sz="4000" b="1" dirty="0"/>
          </a:p>
          <a:p>
            <a:r>
              <a:rPr lang="en-US" sz="3800" dirty="0"/>
              <a:t>All intended procurements are to be published</a:t>
            </a:r>
            <a:endParaRPr lang="uk-UA" sz="3800" dirty="0"/>
          </a:p>
          <a:p>
            <a:r>
              <a:rPr lang="en-US" sz="3800" dirty="0"/>
              <a:t>The description of the characteristics required of a work, supply or service should not refer to a specific source, trade marks, patents…. unless accompanied by the words ‘or equivalent’. </a:t>
            </a:r>
          </a:p>
          <a:p>
            <a:r>
              <a:rPr lang="en-US" sz="3800" dirty="0"/>
              <a:t>Upon request of an unsuccessful applicant, reasons must be provided in sufficient detail</a:t>
            </a:r>
          </a:p>
          <a:p>
            <a:pPr marL="0" indent="0">
              <a:buNone/>
            </a:pPr>
            <a:r>
              <a:rPr lang="it-IT" sz="4000" b="1" i="1" dirty="0"/>
              <a:t>Article </a:t>
            </a:r>
            <a:r>
              <a:rPr lang="uk-UA" sz="4000" b="1" i="1" dirty="0"/>
              <a:t>153 </a:t>
            </a:r>
            <a:r>
              <a:rPr lang="it-IT" sz="4000" b="1" dirty="0"/>
              <a:t>Legislative approximation</a:t>
            </a:r>
            <a:endParaRPr lang="uk-UA" sz="4000" b="1" dirty="0"/>
          </a:p>
          <a:p>
            <a:pPr marL="0" indent="0">
              <a:buNone/>
            </a:pPr>
            <a:endParaRPr lang="uk-UA" sz="4000" b="1" i="1" dirty="0"/>
          </a:p>
        </p:txBody>
      </p:sp>
    </p:spTree>
    <p:extLst>
      <p:ext uri="{BB962C8B-B14F-4D97-AF65-F5344CB8AC3E}">
        <p14:creationId xmlns:p14="http://schemas.microsoft.com/office/powerpoint/2010/main" val="9108213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it-IT" b="1" dirty="0" smtClean="0"/>
              <a:t>CHAPTER </a:t>
            </a:r>
            <a:r>
              <a:rPr lang="uk-UA" b="1" dirty="0" smtClean="0"/>
              <a:t>9 </a:t>
            </a:r>
            <a:r>
              <a:rPr lang="it-IT" b="1" dirty="0"/>
              <a:t>INTELLECTUAL </a:t>
            </a:r>
            <a:r>
              <a:rPr lang="it-IT" b="1" dirty="0" smtClean="0"/>
              <a:t>PROPERTY</a:t>
            </a:r>
            <a:endParaRPr lang="uk-UA" dirty="0"/>
          </a:p>
        </p:txBody>
      </p:sp>
      <p:sp>
        <p:nvSpPr>
          <p:cNvPr id="3" name="Объект 2"/>
          <p:cNvSpPr>
            <a:spLocks noGrp="1"/>
          </p:cNvSpPr>
          <p:nvPr>
            <p:ph idx="1"/>
          </p:nvPr>
        </p:nvSpPr>
        <p:spPr>
          <a:xfrm>
            <a:off x="323528" y="908720"/>
            <a:ext cx="8568952" cy="5760640"/>
          </a:xfrm>
        </p:spPr>
        <p:txBody>
          <a:bodyPr>
            <a:normAutofit fontScale="77500" lnSpcReduction="20000"/>
          </a:bodyPr>
          <a:lstStyle/>
          <a:p>
            <a:pPr marL="0" indent="0">
              <a:buNone/>
            </a:pPr>
            <a:r>
              <a:rPr lang="it-IT" b="1" dirty="0" smtClean="0"/>
              <a:t>Section </a:t>
            </a:r>
            <a:r>
              <a:rPr lang="uk-UA" b="1" dirty="0" smtClean="0"/>
              <a:t>2 </a:t>
            </a:r>
            <a:r>
              <a:rPr lang="en-US" b="1" dirty="0"/>
              <a:t>Standards Concerning Intellectual Property Rights</a:t>
            </a:r>
            <a:endParaRPr lang="uk-UA" dirty="0"/>
          </a:p>
          <a:p>
            <a:pPr marL="0" indent="0">
              <a:buNone/>
            </a:pPr>
            <a:r>
              <a:rPr lang="it-IT" b="1" dirty="0" smtClean="0"/>
              <a:t>Sub-section </a:t>
            </a:r>
            <a:r>
              <a:rPr lang="uk-UA" b="1" dirty="0" smtClean="0"/>
              <a:t>1 </a:t>
            </a:r>
            <a:r>
              <a:rPr lang="it-IT" b="1" dirty="0"/>
              <a:t>Copyright and Related Rights</a:t>
            </a:r>
            <a:endParaRPr lang="uk-UA" dirty="0"/>
          </a:p>
          <a:p>
            <a:pPr marL="0" indent="0">
              <a:buNone/>
            </a:pPr>
            <a:r>
              <a:rPr lang="it-IT" b="1" i="1" dirty="0" smtClean="0"/>
              <a:t>Article </a:t>
            </a:r>
            <a:r>
              <a:rPr lang="uk-UA" b="1" i="1" dirty="0" smtClean="0"/>
              <a:t>162 </a:t>
            </a:r>
            <a:r>
              <a:rPr lang="it-IT" b="1" dirty="0"/>
              <a:t>Duration of authors' rights</a:t>
            </a:r>
            <a:endParaRPr lang="uk-UA" dirty="0"/>
          </a:p>
          <a:p>
            <a:r>
              <a:rPr lang="en-US" dirty="0"/>
              <a:t>life of the author and for 70 years after</a:t>
            </a:r>
            <a:r>
              <a:rPr lang="uk-UA" dirty="0" smtClean="0"/>
              <a:t>…</a:t>
            </a:r>
            <a:endParaRPr lang="uk-UA" dirty="0"/>
          </a:p>
          <a:p>
            <a:pPr marL="0" indent="0">
              <a:buNone/>
            </a:pPr>
            <a:r>
              <a:rPr lang="it-IT" b="1" i="1" dirty="0"/>
              <a:t>Article </a:t>
            </a:r>
            <a:r>
              <a:rPr lang="uk-UA" b="1" i="1" dirty="0" smtClean="0"/>
              <a:t>163 </a:t>
            </a:r>
            <a:r>
              <a:rPr lang="en-US" b="1" dirty="0"/>
              <a:t>Duration of cinematographic or audiovisual works</a:t>
            </a:r>
            <a:endParaRPr lang="uk-UA" dirty="0"/>
          </a:p>
          <a:p>
            <a:pPr marL="0" indent="0">
              <a:buNone/>
            </a:pPr>
            <a:r>
              <a:rPr lang="it-IT" b="1" i="1" dirty="0" smtClean="0"/>
              <a:t>Article </a:t>
            </a:r>
            <a:r>
              <a:rPr lang="uk-UA" b="1" i="1" dirty="0" smtClean="0"/>
              <a:t>164 </a:t>
            </a:r>
            <a:r>
              <a:rPr lang="it-IT" b="1" dirty="0"/>
              <a:t>Duration of related rights</a:t>
            </a:r>
            <a:endParaRPr lang="uk-UA" dirty="0"/>
          </a:p>
          <a:p>
            <a:pPr marL="0" indent="0">
              <a:buNone/>
            </a:pPr>
            <a:r>
              <a:rPr lang="it-IT" b="1" i="1" dirty="0" smtClean="0"/>
              <a:t>Article </a:t>
            </a:r>
            <a:r>
              <a:rPr lang="uk-UA" b="1" i="1" dirty="0" smtClean="0"/>
              <a:t>165 </a:t>
            </a:r>
            <a:r>
              <a:rPr lang="en-US" b="1" dirty="0"/>
              <a:t>Protection of previously unpublished works</a:t>
            </a:r>
            <a:endParaRPr lang="uk-UA" dirty="0"/>
          </a:p>
          <a:p>
            <a:pPr marL="0" indent="0">
              <a:buNone/>
            </a:pPr>
            <a:r>
              <a:rPr lang="it-IT" b="1" i="1" dirty="0"/>
              <a:t>Article </a:t>
            </a:r>
            <a:r>
              <a:rPr lang="uk-UA" b="1" i="1" dirty="0"/>
              <a:t>166 </a:t>
            </a:r>
            <a:r>
              <a:rPr lang="it-IT" b="1" dirty="0"/>
              <a:t>Critical and scientific publications</a:t>
            </a:r>
            <a:endParaRPr lang="uk-UA" dirty="0"/>
          </a:p>
          <a:p>
            <a:pPr marL="0" indent="0">
              <a:buNone/>
            </a:pPr>
            <a:r>
              <a:rPr lang="it-IT" b="1" i="1" dirty="0"/>
              <a:t>Article </a:t>
            </a:r>
            <a:r>
              <a:rPr lang="uk-UA" b="1" i="1" dirty="0"/>
              <a:t>167 </a:t>
            </a:r>
            <a:r>
              <a:rPr lang="it-IT" b="1" dirty="0"/>
              <a:t>Protection of photographs</a:t>
            </a:r>
            <a:endParaRPr lang="uk-UA" dirty="0"/>
          </a:p>
          <a:p>
            <a:pPr marL="0" indent="0">
              <a:buNone/>
            </a:pPr>
            <a:r>
              <a:rPr lang="it-IT" b="1" i="1" dirty="0"/>
              <a:t>Article </a:t>
            </a:r>
            <a:r>
              <a:rPr lang="uk-UA" b="1" i="1" dirty="0"/>
              <a:t>168 </a:t>
            </a:r>
            <a:r>
              <a:rPr lang="en-US" b="1" dirty="0"/>
              <a:t>Cooperation on collective management of rights</a:t>
            </a:r>
            <a:endParaRPr lang="uk-UA" dirty="0"/>
          </a:p>
          <a:p>
            <a:pPr marL="0" indent="0">
              <a:buNone/>
            </a:pPr>
            <a:r>
              <a:rPr lang="it-IT" b="1" i="1" dirty="0"/>
              <a:t>Article </a:t>
            </a:r>
            <a:r>
              <a:rPr lang="uk-UA" b="1" i="1" dirty="0"/>
              <a:t>169 </a:t>
            </a:r>
            <a:r>
              <a:rPr lang="it-IT" b="1" dirty="0"/>
              <a:t>Fixation right</a:t>
            </a:r>
            <a:endParaRPr lang="uk-UA" dirty="0"/>
          </a:p>
          <a:p>
            <a:pPr marL="0" indent="0">
              <a:buNone/>
            </a:pPr>
            <a:r>
              <a:rPr lang="it-IT" b="1" i="1" dirty="0"/>
              <a:t>Article </a:t>
            </a:r>
            <a:r>
              <a:rPr lang="uk-UA" b="1" i="1" dirty="0"/>
              <a:t>170 </a:t>
            </a:r>
            <a:r>
              <a:rPr lang="en-US" b="1" dirty="0"/>
              <a:t>Broadcasting and communication to the public</a:t>
            </a:r>
          </a:p>
          <a:p>
            <a:pPr marL="0" indent="0">
              <a:buNone/>
            </a:pPr>
            <a:r>
              <a:rPr lang="it-IT" b="1" i="1" dirty="0"/>
              <a:t>Article </a:t>
            </a:r>
            <a:r>
              <a:rPr lang="uk-UA" b="1" i="1" dirty="0"/>
              <a:t>171 </a:t>
            </a:r>
            <a:r>
              <a:rPr lang="it-IT" b="1" dirty="0"/>
              <a:t>Distribution right</a:t>
            </a:r>
            <a:endParaRPr lang="uk-UA" dirty="0"/>
          </a:p>
          <a:p>
            <a:endParaRPr lang="uk-U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5589240"/>
            <a:ext cx="1936616" cy="1088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3899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58341"/>
            <a:ext cx="6923112" cy="418058"/>
          </a:xfrm>
        </p:spPr>
        <p:txBody>
          <a:bodyPr>
            <a:noAutofit/>
          </a:bodyPr>
          <a:lstStyle/>
          <a:p>
            <a:pPr lvl="1" algn="ctr" rtl="0">
              <a:spcBef>
                <a:spcPct val="0"/>
              </a:spcBef>
            </a:pPr>
            <a:r>
              <a:rPr lang="en-US" sz="2400" b="1" dirty="0" smtClean="0"/>
              <a:t>Euro-Mediterranean Association Agreements</a:t>
            </a:r>
            <a:endParaRPr lang="uk-UA" sz="2400" dirty="0"/>
          </a:p>
        </p:txBody>
      </p:sp>
      <p:sp>
        <p:nvSpPr>
          <p:cNvPr id="3" name="Объект 2"/>
          <p:cNvSpPr>
            <a:spLocks noGrp="1"/>
          </p:cNvSpPr>
          <p:nvPr>
            <p:ph idx="1"/>
          </p:nvPr>
        </p:nvSpPr>
        <p:spPr>
          <a:xfrm>
            <a:off x="457200" y="1052736"/>
            <a:ext cx="8229600" cy="5805264"/>
          </a:xfrm>
        </p:spPr>
        <p:txBody>
          <a:bodyPr>
            <a:normAutofit fontScale="77500" lnSpcReduction="20000"/>
          </a:bodyPr>
          <a:lstStyle/>
          <a:p>
            <a:r>
              <a:rPr lang="en-US" dirty="0" smtClean="0"/>
              <a:t>They often are an upgraded version of </a:t>
            </a:r>
            <a:r>
              <a:rPr lang="it-IT" dirty="0" smtClean="0"/>
              <a:t>Partnership </a:t>
            </a:r>
            <a:r>
              <a:rPr lang="it-IT" dirty="0"/>
              <a:t>and Cooperation Agreements</a:t>
            </a:r>
          </a:p>
          <a:p>
            <a:r>
              <a:rPr lang="en-US" dirty="0" smtClean="0"/>
              <a:t>Members: the EU, Algeria, Egypt, Israel, Jordan, </a:t>
            </a:r>
            <a:r>
              <a:rPr lang="en-US" dirty="0"/>
              <a:t>L</a:t>
            </a:r>
            <a:r>
              <a:rPr lang="en-US" dirty="0" smtClean="0"/>
              <a:t>ebanon, Morocco, Palestine, Tunisia + Libya, Syria (not in force, negotiations suspended)</a:t>
            </a:r>
          </a:p>
          <a:p>
            <a:r>
              <a:rPr lang="en-US" dirty="0" smtClean="0"/>
              <a:t>Economic, trade, financial , social cooperation, trade liberalization, DSM, competition, sustainable development, investment, migration control, labor legislation</a:t>
            </a:r>
          </a:p>
          <a:p>
            <a:r>
              <a:rPr lang="en-US" dirty="0" smtClean="0"/>
              <a:t>Motivation for cooperation between Mediterranean countries (</a:t>
            </a:r>
            <a:r>
              <a:rPr lang="it-IT" dirty="0"/>
              <a:t>Agadir Agreement between Tunisia, Morocco, Jordan, and </a:t>
            </a:r>
            <a:r>
              <a:rPr lang="it-IT" dirty="0" smtClean="0"/>
              <a:t>Egypt; FTA Israel - Jordan; FTAs with Turkey</a:t>
            </a:r>
            <a:r>
              <a:rPr lang="en-US" dirty="0" smtClean="0"/>
              <a:t>)</a:t>
            </a:r>
          </a:p>
          <a:p>
            <a:r>
              <a:rPr lang="en-US" dirty="0" smtClean="0"/>
              <a:t>Services are not covered</a:t>
            </a:r>
          </a:p>
          <a:p>
            <a:r>
              <a:rPr lang="en-US" dirty="0" smtClean="0"/>
              <a:t>Agricultural products – exemptions, but there are separate liberalization agreements with some members</a:t>
            </a:r>
          </a:p>
          <a:p>
            <a:r>
              <a:rPr lang="it-IT" dirty="0"/>
              <a:t>No membership </a:t>
            </a:r>
            <a:r>
              <a:rPr lang="it-IT" dirty="0" smtClean="0"/>
              <a:t>prospects, therefore soft harmonization with the EU legislation, no </a:t>
            </a:r>
            <a:r>
              <a:rPr lang="en-US" dirty="0" smtClean="0"/>
              <a:t>A</a:t>
            </a:r>
            <a:r>
              <a:rPr lang="uk-UA" dirty="0" err="1" smtClean="0"/>
              <a:t>quis</a:t>
            </a:r>
            <a:r>
              <a:rPr lang="uk-UA" dirty="0" smtClean="0"/>
              <a:t> </a:t>
            </a:r>
            <a:r>
              <a:rPr lang="uk-UA" dirty="0" err="1" smtClean="0"/>
              <a:t>communitaire</a:t>
            </a:r>
            <a:r>
              <a:rPr lang="en-US" dirty="0" smtClean="0"/>
              <a:t> implementation by Israel</a:t>
            </a:r>
          </a:p>
          <a:p>
            <a:pPr marL="0" indent="0">
              <a:buNone/>
            </a:pPr>
            <a:endParaRPr lang="uk-U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8341"/>
            <a:ext cx="1464567"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015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552728"/>
          </a:xfrm>
        </p:spPr>
        <p:txBody>
          <a:bodyPr>
            <a:normAutofit fontScale="77500" lnSpcReduction="20000"/>
          </a:bodyPr>
          <a:lstStyle/>
          <a:p>
            <a:pPr marL="0" indent="0">
              <a:buNone/>
            </a:pPr>
            <a:r>
              <a:rPr lang="it-IT" b="1" i="1" dirty="0" smtClean="0"/>
              <a:t>Article </a:t>
            </a:r>
            <a:r>
              <a:rPr lang="uk-UA" b="1" i="1" dirty="0" smtClean="0"/>
              <a:t>172 </a:t>
            </a:r>
            <a:r>
              <a:rPr lang="it-IT" b="1" dirty="0"/>
              <a:t>Limitations</a:t>
            </a:r>
            <a:endParaRPr lang="uk-UA" dirty="0"/>
          </a:p>
          <a:p>
            <a:r>
              <a:rPr lang="en-US" dirty="0" smtClean="0"/>
              <a:t>In articles </a:t>
            </a:r>
            <a:r>
              <a:rPr lang="uk-UA" dirty="0" smtClean="0"/>
              <a:t>169</a:t>
            </a:r>
            <a:r>
              <a:rPr lang="uk-UA" dirty="0"/>
              <a:t>, 170 та </a:t>
            </a:r>
            <a:r>
              <a:rPr lang="uk-UA" dirty="0" smtClean="0"/>
              <a:t>171</a:t>
            </a:r>
            <a:r>
              <a:rPr lang="en-US" dirty="0" smtClean="0"/>
              <a:t>: e.g. </a:t>
            </a:r>
            <a:r>
              <a:rPr lang="en-US" dirty="0"/>
              <a:t>use solely for the purposes of teaching or scientific research</a:t>
            </a:r>
            <a:endParaRPr lang="uk-UA" dirty="0"/>
          </a:p>
          <a:p>
            <a:pPr marL="0" indent="0">
              <a:buNone/>
            </a:pPr>
            <a:r>
              <a:rPr lang="it-IT" b="1" i="1" dirty="0" smtClean="0"/>
              <a:t>Article </a:t>
            </a:r>
            <a:r>
              <a:rPr lang="uk-UA" b="1" i="1" dirty="0" smtClean="0"/>
              <a:t>173 </a:t>
            </a:r>
            <a:r>
              <a:rPr lang="it-IT" b="1" dirty="0"/>
              <a:t>Reproduction right</a:t>
            </a:r>
            <a:endParaRPr lang="uk-UA" dirty="0"/>
          </a:p>
          <a:p>
            <a:pPr marL="0" indent="0">
              <a:buNone/>
            </a:pPr>
            <a:r>
              <a:rPr lang="it-IT" b="1" i="1" dirty="0"/>
              <a:t>Article </a:t>
            </a:r>
            <a:r>
              <a:rPr lang="uk-UA" b="1" i="1" dirty="0"/>
              <a:t>176 </a:t>
            </a:r>
            <a:r>
              <a:rPr lang="it-IT" b="1" dirty="0"/>
              <a:t>Protection of technological measures</a:t>
            </a:r>
            <a:endParaRPr lang="uk-UA" dirty="0"/>
          </a:p>
          <a:p>
            <a:pPr marL="0" indent="0">
              <a:buNone/>
            </a:pPr>
            <a:r>
              <a:rPr lang="it-IT" b="1" i="1" dirty="0"/>
              <a:t>Article </a:t>
            </a:r>
            <a:r>
              <a:rPr lang="uk-UA" b="1" i="1" dirty="0"/>
              <a:t>177 </a:t>
            </a:r>
            <a:r>
              <a:rPr lang="en-US" b="1" dirty="0"/>
              <a:t>Protection of rights management information</a:t>
            </a:r>
            <a:endParaRPr lang="uk-UA" dirty="0"/>
          </a:p>
          <a:p>
            <a:pPr marL="0" indent="0">
              <a:buNone/>
            </a:pPr>
            <a:r>
              <a:rPr lang="it-IT" b="1" i="1" dirty="0"/>
              <a:t>Article </a:t>
            </a:r>
            <a:r>
              <a:rPr lang="uk-UA" b="1" i="1" dirty="0"/>
              <a:t>178 </a:t>
            </a:r>
            <a:r>
              <a:rPr lang="en-US" b="1" dirty="0"/>
              <a:t>Right holders and subject matter of rental and lending right</a:t>
            </a:r>
            <a:endParaRPr lang="uk-UA" dirty="0"/>
          </a:p>
          <a:p>
            <a:pPr marL="0" indent="0">
              <a:buNone/>
            </a:pPr>
            <a:r>
              <a:rPr lang="it-IT" b="1" i="1" dirty="0"/>
              <a:t>Article </a:t>
            </a:r>
            <a:r>
              <a:rPr lang="uk-UA" b="1" i="1" dirty="0"/>
              <a:t>179 </a:t>
            </a:r>
            <a:r>
              <a:rPr lang="en-US" b="1" dirty="0" err="1"/>
              <a:t>Unwaivable</a:t>
            </a:r>
            <a:r>
              <a:rPr lang="en-US" b="1" dirty="0"/>
              <a:t> right to equitable remuneration</a:t>
            </a:r>
            <a:endParaRPr lang="uk-UA" dirty="0"/>
          </a:p>
          <a:p>
            <a:pPr marL="0" indent="0">
              <a:buNone/>
            </a:pPr>
            <a:r>
              <a:rPr lang="it-IT" b="1" i="1" dirty="0"/>
              <a:t>Article </a:t>
            </a:r>
            <a:r>
              <a:rPr lang="uk-UA" b="1" i="1" dirty="0"/>
              <a:t>180 </a:t>
            </a:r>
            <a:r>
              <a:rPr lang="it-IT" b="1" dirty="0"/>
              <a:t>Protection of computer programs</a:t>
            </a:r>
            <a:endParaRPr lang="uk-UA" dirty="0"/>
          </a:p>
          <a:p>
            <a:pPr marL="0" indent="0">
              <a:buNone/>
            </a:pPr>
            <a:r>
              <a:rPr lang="it-IT" b="1" i="1" dirty="0"/>
              <a:t>Article </a:t>
            </a:r>
            <a:r>
              <a:rPr lang="uk-UA" b="1" i="1" dirty="0"/>
              <a:t>181 </a:t>
            </a:r>
            <a:r>
              <a:rPr lang="it-IT" b="1" dirty="0"/>
              <a:t>Authorship of computer programs</a:t>
            </a:r>
          </a:p>
          <a:p>
            <a:pPr marL="0" indent="0">
              <a:buNone/>
            </a:pPr>
            <a:r>
              <a:rPr lang="it-IT" b="1" i="1" dirty="0"/>
              <a:t>Article </a:t>
            </a:r>
            <a:r>
              <a:rPr lang="uk-UA" b="1" i="1" dirty="0"/>
              <a:t>183 </a:t>
            </a:r>
            <a:r>
              <a:rPr lang="en-US" b="1" dirty="0"/>
              <a:t>Exceptions to the restricted acts relating to computer programs</a:t>
            </a:r>
            <a:endParaRPr lang="uk-UA" b="1" dirty="0"/>
          </a:p>
          <a:p>
            <a:pPr marL="0" indent="0">
              <a:buNone/>
            </a:pPr>
            <a:r>
              <a:rPr lang="it-IT" b="1" i="1" dirty="0"/>
              <a:t>Article </a:t>
            </a:r>
            <a:r>
              <a:rPr lang="uk-UA" b="1" i="1" dirty="0"/>
              <a:t>184 </a:t>
            </a:r>
            <a:r>
              <a:rPr lang="it-IT" b="1" dirty="0" smtClean="0"/>
              <a:t>Decompilation</a:t>
            </a:r>
          </a:p>
          <a:p>
            <a:pPr marL="0" indent="0">
              <a:buNone/>
            </a:pPr>
            <a:r>
              <a:rPr lang="it-IT" b="1" i="1" dirty="0"/>
              <a:t>Article </a:t>
            </a:r>
            <a:r>
              <a:rPr lang="uk-UA" b="1" i="1" dirty="0"/>
              <a:t>185 </a:t>
            </a:r>
            <a:r>
              <a:rPr lang="it-IT" b="1" dirty="0"/>
              <a:t>Protection of </a:t>
            </a:r>
            <a:r>
              <a:rPr lang="it-IT" b="1" dirty="0" smtClean="0"/>
              <a:t>databases</a:t>
            </a:r>
          </a:p>
          <a:p>
            <a:pPr marL="0" indent="0">
              <a:buNone/>
            </a:pPr>
            <a:r>
              <a:rPr lang="it-IT" b="1" i="1" dirty="0"/>
              <a:t>Article </a:t>
            </a:r>
            <a:r>
              <a:rPr lang="uk-UA" b="1" i="1" dirty="0"/>
              <a:t>191 </a:t>
            </a:r>
            <a:r>
              <a:rPr lang="en-US" b="1" dirty="0"/>
              <a:t>Broadcasting of </a:t>
            </a:r>
            <a:r>
              <a:rPr lang="en-US" b="1" dirty="0" err="1"/>
              <a:t>programmes</a:t>
            </a:r>
            <a:r>
              <a:rPr lang="en-US" b="1" dirty="0"/>
              <a:t> by satellite</a:t>
            </a:r>
            <a:endParaRPr lang="uk-UA" b="1" dirty="0"/>
          </a:p>
          <a:p>
            <a:pPr marL="0" indent="0">
              <a:buNone/>
            </a:pPr>
            <a:r>
              <a:rPr lang="it-IT" b="1" i="1" dirty="0"/>
              <a:t>Article </a:t>
            </a:r>
            <a:r>
              <a:rPr lang="uk-UA" b="1" i="1" dirty="0"/>
              <a:t>192 </a:t>
            </a:r>
            <a:r>
              <a:rPr lang="it-IT" b="1" dirty="0"/>
              <a:t>Cable retransmission</a:t>
            </a:r>
            <a:endParaRPr lang="uk-UA" b="1" dirty="0"/>
          </a:p>
          <a:p>
            <a:pPr marL="0" indent="0">
              <a:buNone/>
            </a:pPr>
            <a:endParaRPr lang="uk-UA" b="1" dirty="0"/>
          </a:p>
          <a:p>
            <a:pPr marL="0" indent="0">
              <a:buNone/>
            </a:pPr>
            <a:endParaRPr lang="uk-UA" b="1" dirty="0"/>
          </a:p>
          <a:p>
            <a:endParaRPr lang="uk-UA" dirty="0"/>
          </a:p>
        </p:txBody>
      </p:sp>
    </p:spTree>
    <p:extLst>
      <p:ext uri="{BB962C8B-B14F-4D97-AF65-F5344CB8AC3E}">
        <p14:creationId xmlns:p14="http://schemas.microsoft.com/office/powerpoint/2010/main" val="1380465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46050"/>
          </a:xfrm>
        </p:spPr>
        <p:txBody>
          <a:bodyPr>
            <a:normAutofit fontScale="90000"/>
          </a:bodyPr>
          <a:lstStyle/>
          <a:p>
            <a:r>
              <a:rPr lang="it-IT" b="1" dirty="0" smtClean="0"/>
              <a:t>Sub-section </a:t>
            </a:r>
            <a:r>
              <a:rPr lang="uk-UA" b="1" dirty="0" smtClean="0"/>
              <a:t>2 </a:t>
            </a:r>
            <a:r>
              <a:rPr lang="it-IT" b="1" dirty="0" smtClean="0"/>
              <a:t>Trademarks</a:t>
            </a:r>
            <a:endParaRPr lang="uk-UA" dirty="0"/>
          </a:p>
        </p:txBody>
      </p:sp>
      <p:sp>
        <p:nvSpPr>
          <p:cNvPr id="3" name="Объект 2"/>
          <p:cNvSpPr>
            <a:spLocks noGrp="1"/>
          </p:cNvSpPr>
          <p:nvPr>
            <p:ph idx="1"/>
          </p:nvPr>
        </p:nvSpPr>
        <p:spPr>
          <a:xfrm>
            <a:off x="457200" y="908720"/>
            <a:ext cx="8507288" cy="5949280"/>
          </a:xfrm>
        </p:spPr>
        <p:txBody>
          <a:bodyPr>
            <a:normAutofit fontScale="85000" lnSpcReduction="20000"/>
          </a:bodyPr>
          <a:lstStyle/>
          <a:p>
            <a:pPr marL="0" indent="0">
              <a:buNone/>
            </a:pPr>
            <a:r>
              <a:rPr lang="it-IT" b="1" i="1" dirty="0"/>
              <a:t>Article </a:t>
            </a:r>
            <a:r>
              <a:rPr lang="uk-UA" b="1" i="1" dirty="0" smtClean="0"/>
              <a:t>193 </a:t>
            </a:r>
            <a:r>
              <a:rPr lang="it-IT" b="1" dirty="0"/>
              <a:t>Registration procedure</a:t>
            </a:r>
            <a:endParaRPr lang="uk-UA" dirty="0"/>
          </a:p>
          <a:p>
            <a:r>
              <a:rPr lang="en-US" dirty="0" smtClean="0"/>
              <a:t>A trademark shall not be registered or shall be declared invalid  - if  it </a:t>
            </a:r>
            <a:r>
              <a:rPr lang="en-US" dirty="0"/>
              <a:t>is </a:t>
            </a:r>
            <a:r>
              <a:rPr lang="en-US" dirty="0" smtClean="0"/>
              <a:t>identical/similar </a:t>
            </a:r>
            <a:r>
              <a:rPr lang="en-US" dirty="0"/>
              <a:t>with an earlier trade mark, and the </a:t>
            </a:r>
            <a:r>
              <a:rPr lang="en-US" dirty="0" smtClean="0"/>
              <a:t>relevant goods </a:t>
            </a:r>
            <a:r>
              <a:rPr lang="en-US" dirty="0"/>
              <a:t>or services </a:t>
            </a:r>
            <a:r>
              <a:rPr lang="en-US" dirty="0" smtClean="0"/>
              <a:t>are identical/similar…</a:t>
            </a:r>
            <a:endParaRPr lang="en-US" dirty="0"/>
          </a:p>
          <a:p>
            <a:pPr marL="0" indent="0">
              <a:buNone/>
            </a:pPr>
            <a:r>
              <a:rPr lang="it-IT" b="1" i="1" dirty="0"/>
              <a:t>Article </a:t>
            </a:r>
            <a:r>
              <a:rPr lang="uk-UA" b="1" i="1" dirty="0" smtClean="0"/>
              <a:t>194 </a:t>
            </a:r>
            <a:r>
              <a:rPr lang="it-IT" b="1" dirty="0"/>
              <a:t>Well-known trademarks</a:t>
            </a:r>
            <a:endParaRPr lang="uk-UA" dirty="0"/>
          </a:p>
          <a:p>
            <a:pPr marL="0" indent="0">
              <a:buNone/>
            </a:pPr>
            <a:r>
              <a:rPr lang="it-IT" b="1" i="1" dirty="0" smtClean="0"/>
              <a:t>Article </a:t>
            </a:r>
            <a:r>
              <a:rPr lang="uk-UA" b="1" i="1" dirty="0" smtClean="0"/>
              <a:t>196 </a:t>
            </a:r>
            <a:r>
              <a:rPr lang="en-US" b="1" dirty="0"/>
              <a:t>Exceptions to the rights conferred by a trademark</a:t>
            </a:r>
            <a:endParaRPr lang="uk-UA" dirty="0"/>
          </a:p>
          <a:p>
            <a:r>
              <a:rPr lang="it-IT" dirty="0" smtClean="0"/>
              <a:t>E.g. geographical indications</a:t>
            </a:r>
          </a:p>
          <a:p>
            <a:r>
              <a:rPr lang="en-US" dirty="0" smtClean="0"/>
              <a:t>third party’s name </a:t>
            </a:r>
            <a:r>
              <a:rPr lang="en-US" dirty="0"/>
              <a:t>or </a:t>
            </a:r>
            <a:r>
              <a:rPr lang="en-US" dirty="0" smtClean="0"/>
              <a:t>address</a:t>
            </a:r>
          </a:p>
          <a:p>
            <a:pPr marL="0" indent="0">
              <a:buNone/>
            </a:pPr>
            <a:r>
              <a:rPr lang="it-IT" b="1" i="1" dirty="0" smtClean="0"/>
              <a:t>Article </a:t>
            </a:r>
            <a:r>
              <a:rPr lang="uk-UA" b="1" i="1" dirty="0" smtClean="0"/>
              <a:t>197 </a:t>
            </a:r>
            <a:r>
              <a:rPr lang="it-IT" b="1" dirty="0"/>
              <a:t>Use of trademarks</a:t>
            </a:r>
            <a:endParaRPr lang="uk-UA" dirty="0"/>
          </a:p>
          <a:p>
            <a:pPr marL="0" indent="0">
              <a:buNone/>
            </a:pPr>
            <a:r>
              <a:rPr lang="it-IT" b="1" i="1" dirty="0" smtClean="0"/>
              <a:t>Article </a:t>
            </a:r>
            <a:r>
              <a:rPr lang="uk-UA" b="1" i="1" dirty="0" smtClean="0"/>
              <a:t>198 </a:t>
            </a:r>
            <a:r>
              <a:rPr lang="it-IT" b="1" dirty="0"/>
              <a:t>Grounds for revocation</a:t>
            </a:r>
            <a:endParaRPr lang="uk-UA" dirty="0"/>
          </a:p>
          <a:p>
            <a:pPr marL="0" indent="0">
              <a:buNone/>
            </a:pPr>
            <a:r>
              <a:rPr lang="it-IT" b="1" i="1" dirty="0" smtClean="0"/>
              <a:t>Article </a:t>
            </a:r>
            <a:r>
              <a:rPr lang="uk-UA" b="1" i="1" dirty="0" smtClean="0"/>
              <a:t>200 </a:t>
            </a:r>
            <a:r>
              <a:rPr lang="it-IT" b="1" dirty="0"/>
              <a:t>Term of protection</a:t>
            </a:r>
            <a:endParaRPr lang="uk-UA" dirty="0"/>
          </a:p>
          <a:p>
            <a:r>
              <a:rPr lang="en-US" dirty="0" smtClean="0"/>
              <a:t>&gt;=10 years</a:t>
            </a:r>
            <a:r>
              <a:rPr lang="en-US" dirty="0"/>
              <a:t>, </a:t>
            </a:r>
            <a:r>
              <a:rPr lang="en-US" dirty="0" smtClean="0"/>
              <a:t>renewable </a:t>
            </a:r>
            <a:endParaRPr lang="uk-UA" dirty="0"/>
          </a:p>
          <a:p>
            <a:endParaRPr lang="uk-UA"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8384" y="5877272"/>
            <a:ext cx="846981" cy="846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6204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02366"/>
            <a:ext cx="8229600" cy="418058"/>
          </a:xfrm>
        </p:spPr>
        <p:txBody>
          <a:bodyPr>
            <a:noAutofit/>
          </a:bodyPr>
          <a:lstStyle/>
          <a:p>
            <a:r>
              <a:rPr lang="it-IT" sz="3600" b="1" dirty="0"/>
              <a:t>Sub-section </a:t>
            </a:r>
            <a:r>
              <a:rPr lang="uk-UA" sz="3600" b="1" dirty="0" smtClean="0"/>
              <a:t>3 </a:t>
            </a:r>
            <a:r>
              <a:rPr lang="it-IT" sz="3600" b="1" dirty="0"/>
              <a:t>Geographical </a:t>
            </a:r>
            <a:r>
              <a:rPr lang="it-IT" sz="3600" b="1" dirty="0" smtClean="0"/>
              <a:t>Indications</a:t>
            </a:r>
            <a:endParaRPr lang="uk-UA" sz="3600" dirty="0"/>
          </a:p>
        </p:txBody>
      </p:sp>
      <p:sp>
        <p:nvSpPr>
          <p:cNvPr id="3" name="Объект 2"/>
          <p:cNvSpPr>
            <a:spLocks noGrp="1"/>
          </p:cNvSpPr>
          <p:nvPr>
            <p:ph idx="1"/>
          </p:nvPr>
        </p:nvSpPr>
        <p:spPr>
          <a:xfrm>
            <a:off x="539552" y="836712"/>
            <a:ext cx="8229600" cy="6039884"/>
          </a:xfrm>
        </p:spPr>
        <p:txBody>
          <a:bodyPr>
            <a:normAutofit fontScale="70000" lnSpcReduction="20000"/>
          </a:bodyPr>
          <a:lstStyle/>
          <a:p>
            <a:pPr marL="0" indent="0">
              <a:buNone/>
            </a:pPr>
            <a:r>
              <a:rPr lang="it-IT" b="1" i="1" dirty="0" smtClean="0"/>
              <a:t>Article </a:t>
            </a:r>
            <a:r>
              <a:rPr lang="uk-UA" b="1" i="1" dirty="0" smtClean="0"/>
              <a:t>202 </a:t>
            </a:r>
            <a:r>
              <a:rPr lang="it-IT" b="1" dirty="0"/>
              <a:t>Established geographical indications</a:t>
            </a:r>
            <a:endParaRPr lang="uk-UA" sz="2800" dirty="0"/>
          </a:p>
          <a:p>
            <a:r>
              <a:rPr lang="it-IT" dirty="0" smtClean="0"/>
              <a:t>Legislation </a:t>
            </a:r>
            <a:r>
              <a:rPr lang="uk-UA" dirty="0" smtClean="0"/>
              <a:t>і</a:t>
            </a:r>
            <a:r>
              <a:rPr lang="en-US" dirty="0" smtClean="0"/>
              <a:t> and list of </a:t>
            </a:r>
            <a:r>
              <a:rPr lang="en-US" dirty="0"/>
              <a:t>geographical indications for </a:t>
            </a:r>
            <a:r>
              <a:rPr lang="it-IT" dirty="0"/>
              <a:t>agricultural products </a:t>
            </a:r>
            <a:r>
              <a:rPr lang="it-IT" dirty="0" smtClean="0"/>
              <a:t>, foodstuffs , </a:t>
            </a:r>
            <a:r>
              <a:rPr lang="en-US" dirty="0" smtClean="0"/>
              <a:t>wines and </a:t>
            </a:r>
            <a:r>
              <a:rPr lang="en-US" dirty="0"/>
              <a:t>spirit drinks </a:t>
            </a:r>
            <a:r>
              <a:rPr lang="en-US" dirty="0" smtClean="0"/>
              <a:t> - Annex </a:t>
            </a:r>
            <a:r>
              <a:rPr lang="uk-UA" dirty="0" smtClean="0"/>
              <a:t>ХХІІ </a:t>
            </a:r>
            <a:r>
              <a:rPr lang="en-US" dirty="0" smtClean="0"/>
              <a:t>in two languages</a:t>
            </a:r>
            <a:endParaRPr lang="uk-UA" sz="2800" dirty="0"/>
          </a:p>
          <a:p>
            <a:pPr marL="0" indent="0">
              <a:buNone/>
            </a:pPr>
            <a:r>
              <a:rPr lang="it-IT" b="1" i="1" dirty="0"/>
              <a:t>Article </a:t>
            </a:r>
            <a:r>
              <a:rPr lang="uk-UA" b="1" i="1" dirty="0" smtClean="0"/>
              <a:t>203 </a:t>
            </a:r>
            <a:r>
              <a:rPr lang="en-US" b="1" dirty="0"/>
              <a:t>Addition of new geographical indications</a:t>
            </a:r>
            <a:endParaRPr lang="uk-UA" sz="2800" dirty="0"/>
          </a:p>
          <a:p>
            <a:r>
              <a:rPr lang="en-US" dirty="0" smtClean="0"/>
              <a:t>No requirement </a:t>
            </a:r>
            <a:r>
              <a:rPr lang="en-US" dirty="0"/>
              <a:t>to protect </a:t>
            </a:r>
            <a:r>
              <a:rPr lang="en-US" dirty="0" smtClean="0"/>
              <a:t> - if conflicts </a:t>
            </a:r>
            <a:r>
              <a:rPr lang="en-US" dirty="0"/>
              <a:t>with the name of a plant variety or an animal </a:t>
            </a:r>
            <a:r>
              <a:rPr lang="en-US" dirty="0" smtClean="0"/>
              <a:t>breed</a:t>
            </a:r>
            <a:endParaRPr lang="uk-UA" sz="2800" dirty="0"/>
          </a:p>
          <a:p>
            <a:pPr marL="0" indent="0">
              <a:buNone/>
            </a:pPr>
            <a:r>
              <a:rPr lang="it-IT" b="1" i="1" dirty="0"/>
              <a:t>Article </a:t>
            </a:r>
            <a:r>
              <a:rPr lang="uk-UA" b="1" i="1" dirty="0" smtClean="0"/>
              <a:t>204 </a:t>
            </a:r>
            <a:r>
              <a:rPr lang="en-US" b="1" dirty="0"/>
              <a:t>Scope of protection of geographical indications</a:t>
            </a:r>
            <a:endParaRPr lang="uk-UA" sz="2800" dirty="0"/>
          </a:p>
          <a:p>
            <a:r>
              <a:rPr lang="en-US" dirty="0" smtClean="0"/>
              <a:t>Also protection against  the names accompanied </a:t>
            </a:r>
            <a:r>
              <a:rPr lang="en-US" dirty="0"/>
              <a:t>by an expression such as "style", "type", </a:t>
            </a:r>
            <a:r>
              <a:rPr lang="en-US" dirty="0" smtClean="0"/>
              <a:t>"</a:t>
            </a:r>
            <a:r>
              <a:rPr lang="en-US" dirty="0"/>
              <a:t>imitation", "</a:t>
            </a:r>
            <a:r>
              <a:rPr lang="en-US" dirty="0" err="1"/>
              <a:t>flavour</a:t>
            </a:r>
            <a:r>
              <a:rPr lang="en-US" dirty="0"/>
              <a:t>", "like" </a:t>
            </a:r>
            <a:r>
              <a:rPr lang="en-US" dirty="0" smtClean="0"/>
              <a:t>…</a:t>
            </a:r>
          </a:p>
          <a:p>
            <a:pPr marL="0" indent="0">
              <a:buNone/>
            </a:pPr>
            <a:r>
              <a:rPr lang="it-IT" b="1" i="1" dirty="0" smtClean="0"/>
              <a:t>Article </a:t>
            </a:r>
            <a:r>
              <a:rPr lang="uk-UA" b="1" i="1" dirty="0" smtClean="0"/>
              <a:t>206 </a:t>
            </a:r>
            <a:r>
              <a:rPr lang="it-IT" b="1" dirty="0"/>
              <a:t>Relationship with trade marks</a:t>
            </a:r>
            <a:endParaRPr lang="uk-UA" sz="2800" dirty="0"/>
          </a:p>
          <a:p>
            <a:r>
              <a:rPr lang="uk-UA" dirty="0" smtClean="0"/>
              <a:t>відмовляють </a:t>
            </a:r>
            <a:r>
              <a:rPr lang="uk-UA" dirty="0"/>
              <a:t>у реєстрації </a:t>
            </a:r>
            <a:r>
              <a:rPr lang="uk-UA" dirty="0" smtClean="0"/>
              <a:t>торговельну марку. </a:t>
            </a:r>
            <a:endParaRPr lang="uk-UA" sz="2800" dirty="0"/>
          </a:p>
          <a:p>
            <a:r>
              <a:rPr lang="uk-UA" dirty="0" smtClean="0"/>
              <a:t>не </a:t>
            </a:r>
            <a:r>
              <a:rPr lang="uk-UA" dirty="0"/>
              <a:t>зобов’язуються охороняти географічне якщо, добре відомої торговельної </a:t>
            </a:r>
            <a:r>
              <a:rPr lang="uk-UA" dirty="0" smtClean="0"/>
              <a:t>марки. </a:t>
            </a:r>
            <a:endParaRPr lang="uk-UA" sz="2800" dirty="0"/>
          </a:p>
          <a:p>
            <a:pPr marL="0" indent="0">
              <a:buNone/>
            </a:pPr>
            <a:r>
              <a:rPr lang="it-IT" b="1" i="1" dirty="0" smtClean="0"/>
              <a:t>Article </a:t>
            </a:r>
            <a:r>
              <a:rPr lang="uk-UA" b="1" i="1" dirty="0" smtClean="0"/>
              <a:t>208 </a:t>
            </a:r>
            <a:r>
              <a:rPr lang="it-IT" b="1" dirty="0"/>
              <a:t>Temporary measures</a:t>
            </a:r>
            <a:endParaRPr lang="uk-UA" sz="2800" dirty="0"/>
          </a:p>
          <a:p>
            <a:r>
              <a:rPr lang="en-US" dirty="0" smtClean="0"/>
              <a:t>10 / 7 –year transition period for </a:t>
            </a:r>
            <a:r>
              <a:rPr lang="en-US" sz="3300" dirty="0"/>
              <a:t>Ukraine for some drinks and cheese (e.g.</a:t>
            </a:r>
            <a:r>
              <a:rPr lang="it-IT" sz="3300" dirty="0"/>
              <a:t>Champagne, Cognac, Feta)</a:t>
            </a:r>
            <a:endParaRPr lang="uk-UA" sz="3300" dirty="0"/>
          </a:p>
          <a:p>
            <a:pPr marL="0" indent="0">
              <a:buNone/>
            </a:pPr>
            <a:endParaRPr lang="uk-UA" sz="2800" dirty="0"/>
          </a:p>
          <a:p>
            <a:endParaRPr lang="uk-U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2080" y="116632"/>
            <a:ext cx="786233" cy="1207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88775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360040"/>
          </a:xfrm>
        </p:spPr>
        <p:txBody>
          <a:bodyPr>
            <a:normAutofit fontScale="90000"/>
          </a:bodyPr>
          <a:lstStyle/>
          <a:p>
            <a:r>
              <a:rPr lang="it-IT" b="1" dirty="0"/>
              <a:t>Sub-section</a:t>
            </a:r>
            <a:r>
              <a:rPr lang="uk-UA" b="1" dirty="0" smtClean="0"/>
              <a:t> </a:t>
            </a:r>
            <a:r>
              <a:rPr lang="uk-UA" b="1" dirty="0"/>
              <a:t>4 </a:t>
            </a:r>
            <a:r>
              <a:rPr lang="it-IT" b="1" dirty="0" smtClean="0"/>
              <a:t>Designs</a:t>
            </a:r>
            <a:endParaRPr lang="uk-UA" dirty="0"/>
          </a:p>
        </p:txBody>
      </p:sp>
      <p:sp>
        <p:nvSpPr>
          <p:cNvPr id="3" name="Объект 2"/>
          <p:cNvSpPr>
            <a:spLocks noGrp="1"/>
          </p:cNvSpPr>
          <p:nvPr>
            <p:ph idx="1"/>
          </p:nvPr>
        </p:nvSpPr>
        <p:spPr>
          <a:xfrm>
            <a:off x="107504" y="1124744"/>
            <a:ext cx="8928992" cy="5733256"/>
          </a:xfrm>
        </p:spPr>
        <p:txBody>
          <a:bodyPr>
            <a:normAutofit/>
          </a:bodyPr>
          <a:lstStyle/>
          <a:p>
            <a:pPr marL="0" indent="0">
              <a:buNone/>
            </a:pPr>
            <a:r>
              <a:rPr lang="it-IT" sz="2800" b="1" i="1" dirty="0" smtClean="0"/>
              <a:t>Article </a:t>
            </a:r>
            <a:r>
              <a:rPr lang="uk-UA" sz="2800" b="1" i="1" dirty="0" smtClean="0"/>
              <a:t>213 </a:t>
            </a:r>
            <a:r>
              <a:rPr lang="it-IT" sz="2800" b="1" dirty="0"/>
              <a:t>Requirements for protection</a:t>
            </a:r>
            <a:endParaRPr lang="uk-UA" sz="2800" dirty="0"/>
          </a:p>
          <a:p>
            <a:r>
              <a:rPr lang="en-US" sz="2800" dirty="0" smtClean="0"/>
              <a:t>Protection - if Registered / made </a:t>
            </a:r>
            <a:r>
              <a:rPr lang="it-IT" sz="2800" dirty="0" smtClean="0"/>
              <a:t>available </a:t>
            </a:r>
            <a:r>
              <a:rPr lang="it-IT" sz="2800" dirty="0"/>
              <a:t>to the public </a:t>
            </a:r>
            <a:endParaRPr lang="it-IT" sz="2800" dirty="0" smtClean="0"/>
          </a:p>
          <a:p>
            <a:pPr marL="0" indent="0">
              <a:buNone/>
            </a:pPr>
            <a:r>
              <a:rPr lang="it-IT" sz="2800" b="1" i="1" dirty="0" smtClean="0"/>
              <a:t>Article </a:t>
            </a:r>
            <a:r>
              <a:rPr lang="uk-UA" sz="2800" b="1" i="1" dirty="0" smtClean="0"/>
              <a:t>214 </a:t>
            </a:r>
            <a:r>
              <a:rPr lang="it-IT" sz="2800" b="1" dirty="0"/>
              <a:t>Term of protection</a:t>
            </a:r>
            <a:endParaRPr lang="uk-UA" sz="2800" dirty="0"/>
          </a:p>
          <a:p>
            <a:r>
              <a:rPr lang="uk-UA" sz="2800" dirty="0"/>
              <a:t>щонайменше </a:t>
            </a:r>
            <a:r>
              <a:rPr lang="uk-UA" sz="2800" dirty="0" smtClean="0"/>
              <a:t>5 років із правом поновлення (але не більше 25 років)</a:t>
            </a:r>
            <a:endParaRPr lang="uk-UA" sz="2800" dirty="0"/>
          </a:p>
          <a:p>
            <a:r>
              <a:rPr lang="uk-UA" sz="2800" dirty="0"/>
              <a:t>незареєстрованих промислових зразків </a:t>
            </a:r>
            <a:r>
              <a:rPr lang="uk-UA" sz="2800" dirty="0" smtClean="0"/>
              <a:t>щонайменше </a:t>
            </a:r>
            <a:r>
              <a:rPr lang="uk-UA" sz="2800" dirty="0"/>
              <a:t>3 </a:t>
            </a:r>
            <a:r>
              <a:rPr lang="uk-UA" sz="2800" dirty="0" smtClean="0"/>
              <a:t>роки</a:t>
            </a:r>
            <a:endParaRPr lang="uk-UA" sz="2800" dirty="0"/>
          </a:p>
          <a:p>
            <a:pPr marL="0" indent="0">
              <a:buNone/>
            </a:pPr>
            <a:r>
              <a:rPr lang="it-IT" sz="2800" b="1" i="1" dirty="0" smtClean="0"/>
              <a:t>Article </a:t>
            </a:r>
            <a:r>
              <a:rPr lang="uk-UA" sz="2800" b="1" i="1" dirty="0" smtClean="0"/>
              <a:t>217 </a:t>
            </a:r>
            <a:r>
              <a:rPr lang="it-IT" sz="2800" b="1" dirty="0"/>
              <a:t>Exceptions</a:t>
            </a:r>
            <a:endParaRPr lang="uk-UA" sz="2800" dirty="0"/>
          </a:p>
          <a:p>
            <a:r>
              <a:rPr lang="en-US" sz="2800" dirty="0" smtClean="0"/>
              <a:t>E.g. </a:t>
            </a:r>
            <a:r>
              <a:rPr lang="it-IT" sz="2800" dirty="0"/>
              <a:t>for experimental purposes</a:t>
            </a:r>
            <a:endParaRPr lang="en-US" sz="2800" dirty="0" smtClean="0"/>
          </a:p>
          <a:p>
            <a:endParaRPr lang="uk-UA" dirty="0"/>
          </a:p>
        </p:txBody>
      </p:sp>
    </p:spTree>
    <p:extLst>
      <p:ext uri="{BB962C8B-B14F-4D97-AF65-F5344CB8AC3E}">
        <p14:creationId xmlns:p14="http://schemas.microsoft.com/office/powerpoint/2010/main" val="15473070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uk-UA" dirty="0" smtClean="0"/>
              <a:t/>
            </a:r>
            <a:br>
              <a:rPr lang="uk-UA" dirty="0" smtClean="0"/>
            </a:br>
            <a:endParaRPr lang="uk-UA" dirty="0"/>
          </a:p>
        </p:txBody>
      </p:sp>
      <p:sp>
        <p:nvSpPr>
          <p:cNvPr id="3" name="Объект 2"/>
          <p:cNvSpPr>
            <a:spLocks noGrp="1"/>
          </p:cNvSpPr>
          <p:nvPr>
            <p:ph idx="1"/>
          </p:nvPr>
        </p:nvSpPr>
        <p:spPr>
          <a:xfrm>
            <a:off x="107504" y="260648"/>
            <a:ext cx="9036496" cy="6597352"/>
          </a:xfrm>
        </p:spPr>
        <p:txBody>
          <a:bodyPr>
            <a:normAutofit fontScale="92500" lnSpcReduction="20000"/>
          </a:bodyPr>
          <a:lstStyle/>
          <a:p>
            <a:pPr marL="0" indent="0">
              <a:buNone/>
            </a:pPr>
            <a:r>
              <a:rPr lang="it-IT" b="1" dirty="0"/>
              <a:t>Sub-section</a:t>
            </a:r>
            <a:r>
              <a:rPr lang="uk-UA" b="1" dirty="0"/>
              <a:t> 5 </a:t>
            </a:r>
            <a:r>
              <a:rPr lang="it-IT" b="1" dirty="0"/>
              <a:t>Patents </a:t>
            </a:r>
            <a:endParaRPr lang="it-IT" b="1" dirty="0" smtClean="0"/>
          </a:p>
          <a:p>
            <a:pPr marL="0" indent="0">
              <a:buNone/>
            </a:pPr>
            <a:r>
              <a:rPr lang="it-IT" sz="2800" b="1" i="1" dirty="0" smtClean="0"/>
              <a:t>Article </a:t>
            </a:r>
            <a:r>
              <a:rPr lang="uk-UA" sz="2800" b="1" i="1" dirty="0" smtClean="0"/>
              <a:t>220 </a:t>
            </a:r>
            <a:r>
              <a:rPr lang="it-IT" sz="2800" b="1" dirty="0"/>
              <a:t>Supplementary protection certificate</a:t>
            </a:r>
            <a:endParaRPr lang="en-US" sz="2800" b="1" dirty="0" smtClean="0"/>
          </a:p>
          <a:p>
            <a:r>
              <a:rPr lang="en-US" dirty="0"/>
              <a:t>medicinal and plant protection products </a:t>
            </a:r>
          </a:p>
          <a:p>
            <a:pPr marL="0" indent="0">
              <a:buNone/>
            </a:pPr>
            <a:r>
              <a:rPr lang="it-IT" sz="2800" b="1" i="1" dirty="0" smtClean="0"/>
              <a:t>Article </a:t>
            </a:r>
            <a:r>
              <a:rPr lang="uk-UA" sz="2800" b="1" i="1" dirty="0" smtClean="0"/>
              <a:t>221 </a:t>
            </a:r>
            <a:r>
              <a:rPr lang="it-IT" sz="2800" b="1" dirty="0"/>
              <a:t>Protection of biotechnological inventions</a:t>
            </a:r>
            <a:endParaRPr lang="uk-UA" sz="2800" dirty="0"/>
          </a:p>
          <a:p>
            <a:r>
              <a:rPr lang="en-US" sz="2800" dirty="0" smtClean="0"/>
              <a:t>Non-patentable cases, including for ethical reasons</a:t>
            </a:r>
          </a:p>
          <a:p>
            <a:pPr marL="0" indent="0">
              <a:buNone/>
            </a:pPr>
            <a:r>
              <a:rPr lang="it-IT" sz="2800" b="1" i="1" dirty="0"/>
              <a:t>Article </a:t>
            </a:r>
            <a:r>
              <a:rPr lang="uk-UA" sz="2800" b="1" i="1" dirty="0" smtClean="0"/>
              <a:t>222 </a:t>
            </a:r>
            <a:r>
              <a:rPr lang="en-US" sz="2800" b="1" dirty="0"/>
              <a:t>Protection of data submitted to obtain an </a:t>
            </a:r>
            <a:r>
              <a:rPr lang="en-US" sz="2800" b="1" dirty="0" err="1"/>
              <a:t>authorisation</a:t>
            </a:r>
            <a:r>
              <a:rPr lang="en-US" sz="2800" b="1" dirty="0"/>
              <a:t> to put a medicinal product on</a:t>
            </a:r>
          </a:p>
          <a:p>
            <a:r>
              <a:rPr lang="it-IT" sz="2800" b="1" dirty="0"/>
              <a:t>the market</a:t>
            </a:r>
            <a:endParaRPr lang="uk-UA" sz="2800" dirty="0"/>
          </a:p>
          <a:p>
            <a:pPr marL="0" indent="0">
              <a:buNone/>
            </a:pPr>
            <a:r>
              <a:rPr lang="it-IT" sz="2800" b="1" i="1" dirty="0"/>
              <a:t>Article </a:t>
            </a:r>
            <a:r>
              <a:rPr lang="uk-UA" sz="2800" b="1" i="1" dirty="0" smtClean="0"/>
              <a:t>223 </a:t>
            </a:r>
            <a:r>
              <a:rPr lang="en-US" sz="2800" b="1" dirty="0"/>
              <a:t>Data protection on plant protection products</a:t>
            </a:r>
            <a:endParaRPr lang="uk-UA" sz="2800" dirty="0"/>
          </a:p>
          <a:p>
            <a:pPr marL="0" indent="0">
              <a:buNone/>
            </a:pPr>
            <a:endParaRPr lang="it-IT" b="1" dirty="0" smtClean="0"/>
          </a:p>
          <a:p>
            <a:pPr marL="0" indent="0">
              <a:buNone/>
            </a:pPr>
            <a:r>
              <a:rPr lang="it-IT" b="1" dirty="0" smtClean="0"/>
              <a:t>Sub-section </a:t>
            </a:r>
            <a:r>
              <a:rPr lang="uk-UA" b="1" dirty="0"/>
              <a:t>6 </a:t>
            </a:r>
            <a:r>
              <a:rPr lang="it-IT" b="1" dirty="0"/>
              <a:t>Topographies of semiconductor products</a:t>
            </a:r>
            <a:endParaRPr lang="uk-UA" b="1" dirty="0"/>
          </a:p>
          <a:p>
            <a:pPr marL="0" indent="0">
              <a:buNone/>
            </a:pPr>
            <a:endParaRPr lang="uk-UA" dirty="0"/>
          </a:p>
          <a:p>
            <a:pPr marL="0" indent="0">
              <a:buNone/>
            </a:pPr>
            <a:r>
              <a:rPr lang="it-IT" b="1" dirty="0"/>
              <a:t>Sub-section </a:t>
            </a:r>
            <a:r>
              <a:rPr lang="uk-UA" b="1" dirty="0"/>
              <a:t>7 </a:t>
            </a:r>
            <a:r>
              <a:rPr lang="it-IT" b="1" dirty="0"/>
              <a:t>Other Provisions</a:t>
            </a:r>
            <a:endParaRPr lang="uk-UA" dirty="0"/>
          </a:p>
          <a:p>
            <a:pPr marL="0" indent="0">
              <a:buNone/>
            </a:pPr>
            <a:r>
              <a:rPr lang="it-IT" sz="2800" b="1" i="1" dirty="0"/>
              <a:t>Article </a:t>
            </a:r>
            <a:r>
              <a:rPr lang="uk-UA" sz="2800" b="1" i="1" dirty="0"/>
              <a:t>228 </a:t>
            </a:r>
            <a:r>
              <a:rPr lang="it-IT" sz="2800" b="1" dirty="0"/>
              <a:t>Plant varieties</a:t>
            </a:r>
            <a:endParaRPr lang="uk-UA" sz="2800" dirty="0"/>
          </a:p>
          <a:p>
            <a:pPr marL="0" indent="0">
              <a:buNone/>
            </a:pPr>
            <a:r>
              <a:rPr lang="it-IT" sz="2800" b="1" i="1" dirty="0"/>
              <a:t>Article </a:t>
            </a:r>
            <a:r>
              <a:rPr lang="uk-UA" sz="2800" b="1" i="1" dirty="0"/>
              <a:t>229 </a:t>
            </a:r>
            <a:r>
              <a:rPr lang="en-US" sz="2800" b="1" dirty="0"/>
              <a:t>Genetic resources, traditional knowledge and folklore</a:t>
            </a:r>
            <a:endParaRPr lang="uk-UA" sz="2800" dirty="0"/>
          </a:p>
          <a:p>
            <a:endParaRPr lang="uk-UA" dirty="0"/>
          </a:p>
        </p:txBody>
      </p:sp>
    </p:spTree>
    <p:extLst>
      <p:ext uri="{BB962C8B-B14F-4D97-AF65-F5344CB8AC3E}">
        <p14:creationId xmlns:p14="http://schemas.microsoft.com/office/powerpoint/2010/main" val="31536828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88640"/>
            <a:ext cx="9144000" cy="418058"/>
          </a:xfrm>
        </p:spPr>
        <p:txBody>
          <a:bodyPr>
            <a:noAutofit/>
          </a:bodyPr>
          <a:lstStyle/>
          <a:p>
            <a:r>
              <a:rPr lang="it-IT" sz="3200" b="1" dirty="0" smtClean="0"/>
              <a:t>Section </a:t>
            </a:r>
            <a:r>
              <a:rPr lang="uk-UA" sz="3200" b="1" dirty="0" smtClean="0"/>
              <a:t>3 </a:t>
            </a:r>
            <a:r>
              <a:rPr lang="en-US" sz="3200" b="1" dirty="0"/>
              <a:t>Enforcement of Intellectual Property </a:t>
            </a:r>
            <a:r>
              <a:rPr lang="en-US" sz="3200" b="1" dirty="0" smtClean="0"/>
              <a:t>Rights</a:t>
            </a:r>
            <a:endParaRPr lang="uk-UA" sz="3200" dirty="0"/>
          </a:p>
        </p:txBody>
      </p:sp>
      <p:sp>
        <p:nvSpPr>
          <p:cNvPr id="3" name="Объект 2"/>
          <p:cNvSpPr>
            <a:spLocks noGrp="1"/>
          </p:cNvSpPr>
          <p:nvPr>
            <p:ph idx="1"/>
          </p:nvPr>
        </p:nvSpPr>
        <p:spPr>
          <a:xfrm>
            <a:off x="179512" y="980728"/>
            <a:ext cx="8784976" cy="5760640"/>
          </a:xfrm>
        </p:spPr>
        <p:txBody>
          <a:bodyPr>
            <a:normAutofit fontScale="70000" lnSpcReduction="20000"/>
          </a:bodyPr>
          <a:lstStyle/>
          <a:p>
            <a:pPr marL="0" indent="0">
              <a:buNone/>
            </a:pPr>
            <a:r>
              <a:rPr lang="it-IT" b="1" dirty="0" smtClean="0"/>
              <a:t>Sub-section</a:t>
            </a:r>
            <a:r>
              <a:rPr lang="uk-UA" b="1" dirty="0" smtClean="0"/>
              <a:t>1 </a:t>
            </a:r>
            <a:r>
              <a:rPr lang="en-US" b="1" dirty="0"/>
              <a:t>Civil Measures, Procedures and Remedies</a:t>
            </a:r>
            <a:endParaRPr lang="uk-UA" dirty="0"/>
          </a:p>
          <a:p>
            <a:pPr marL="0" indent="0">
              <a:buNone/>
            </a:pPr>
            <a:r>
              <a:rPr lang="it-IT" b="1" i="1" dirty="0"/>
              <a:t>Article </a:t>
            </a:r>
            <a:r>
              <a:rPr lang="uk-UA" b="1" i="1" dirty="0" smtClean="0"/>
              <a:t>232 </a:t>
            </a:r>
            <a:r>
              <a:rPr lang="en-US" b="1" dirty="0"/>
              <a:t>Presumption of authorship or ownership</a:t>
            </a:r>
            <a:endParaRPr lang="uk-UA" dirty="0"/>
          </a:p>
          <a:p>
            <a:pPr marL="0" indent="0">
              <a:buNone/>
            </a:pPr>
            <a:r>
              <a:rPr lang="it-IT" b="1" i="1" dirty="0" smtClean="0"/>
              <a:t>Article </a:t>
            </a:r>
            <a:r>
              <a:rPr lang="uk-UA" b="1" i="1" dirty="0" smtClean="0"/>
              <a:t>234 </a:t>
            </a:r>
            <a:r>
              <a:rPr lang="it-IT" b="1" dirty="0"/>
              <a:t>Measures for preserving evidence</a:t>
            </a:r>
            <a:endParaRPr lang="uk-UA" dirty="0"/>
          </a:p>
          <a:p>
            <a:pPr marL="0" indent="0">
              <a:buNone/>
            </a:pPr>
            <a:r>
              <a:rPr lang="it-IT" b="1" i="1" dirty="0" smtClean="0"/>
              <a:t>Article </a:t>
            </a:r>
            <a:r>
              <a:rPr lang="uk-UA" b="1" i="1" dirty="0" smtClean="0"/>
              <a:t>237 </a:t>
            </a:r>
            <a:r>
              <a:rPr lang="it-IT" b="1" dirty="0"/>
              <a:t>Corrective measures</a:t>
            </a:r>
            <a:endParaRPr lang="uk-UA" dirty="0"/>
          </a:p>
          <a:p>
            <a:pPr marL="0" indent="0">
              <a:buNone/>
            </a:pPr>
            <a:endParaRPr lang="it-IT" b="1" dirty="0" smtClean="0"/>
          </a:p>
          <a:p>
            <a:pPr marL="0" indent="0">
              <a:buNone/>
            </a:pPr>
            <a:r>
              <a:rPr lang="it-IT" b="1" dirty="0" smtClean="0"/>
              <a:t>Sub-section </a:t>
            </a:r>
            <a:r>
              <a:rPr lang="uk-UA" b="1" dirty="0"/>
              <a:t>2 </a:t>
            </a:r>
            <a:r>
              <a:rPr lang="en-US" b="1" dirty="0"/>
              <a:t>Liability of Intermediary Service Providers</a:t>
            </a:r>
            <a:endParaRPr lang="uk-UA" dirty="0"/>
          </a:p>
          <a:p>
            <a:pPr marL="0" indent="0">
              <a:buNone/>
            </a:pPr>
            <a:r>
              <a:rPr lang="it-IT" b="1" i="1" dirty="0"/>
              <a:t>Article </a:t>
            </a:r>
            <a:r>
              <a:rPr lang="uk-UA" b="1" i="1" dirty="0"/>
              <a:t>245 </a:t>
            </a:r>
            <a:r>
              <a:rPr lang="en-US" b="1" dirty="0"/>
              <a:t>Liability of intermediary service providers: "Mere conduit“</a:t>
            </a:r>
          </a:p>
          <a:p>
            <a:r>
              <a:rPr lang="en-US" sz="3100" dirty="0"/>
              <a:t>provision of access to a communication network</a:t>
            </a:r>
            <a:endParaRPr lang="uk-UA" sz="3100" dirty="0"/>
          </a:p>
          <a:p>
            <a:pPr marL="0" indent="0">
              <a:buNone/>
            </a:pPr>
            <a:r>
              <a:rPr lang="it-IT" b="1" i="1" dirty="0"/>
              <a:t>Article </a:t>
            </a:r>
            <a:r>
              <a:rPr lang="uk-UA" b="1" i="1" dirty="0"/>
              <a:t>246 </a:t>
            </a:r>
            <a:r>
              <a:rPr lang="en-US" b="1" dirty="0"/>
              <a:t>Liability of intermediary service providers: "Caching"</a:t>
            </a:r>
            <a:endParaRPr lang="uk-UA" dirty="0"/>
          </a:p>
          <a:p>
            <a:pPr marL="0" indent="0">
              <a:buNone/>
            </a:pPr>
            <a:r>
              <a:rPr lang="it-IT" b="1" i="1" dirty="0"/>
              <a:t>Article </a:t>
            </a:r>
            <a:r>
              <a:rPr lang="uk-UA" b="1" i="1" dirty="0"/>
              <a:t>247 </a:t>
            </a:r>
            <a:r>
              <a:rPr lang="en-US" b="1" dirty="0"/>
              <a:t>Liability of intermediary service providers: "Hosting"</a:t>
            </a:r>
            <a:endParaRPr lang="uk-UA" dirty="0"/>
          </a:p>
          <a:p>
            <a:r>
              <a:rPr lang="en-US" dirty="0"/>
              <a:t>Conditions when they are not liable</a:t>
            </a:r>
          </a:p>
          <a:p>
            <a:pPr marL="0" indent="0">
              <a:buNone/>
            </a:pPr>
            <a:r>
              <a:rPr lang="it-IT" b="1" i="1" dirty="0"/>
              <a:t>Article </a:t>
            </a:r>
            <a:r>
              <a:rPr lang="uk-UA" b="1" i="1" dirty="0"/>
              <a:t>248 </a:t>
            </a:r>
            <a:r>
              <a:rPr lang="en-US" b="1" dirty="0"/>
              <a:t>No general obligation to monitor</a:t>
            </a:r>
            <a:endParaRPr lang="uk-UA" dirty="0"/>
          </a:p>
          <a:p>
            <a:pPr marL="0" indent="0">
              <a:buNone/>
            </a:pPr>
            <a:endParaRPr lang="it-IT" b="1" dirty="0" smtClean="0"/>
          </a:p>
          <a:p>
            <a:pPr marL="0" indent="0">
              <a:buNone/>
            </a:pPr>
            <a:r>
              <a:rPr lang="it-IT" b="1" dirty="0" smtClean="0"/>
              <a:t>Sub-section </a:t>
            </a:r>
            <a:r>
              <a:rPr lang="uk-UA" b="1" dirty="0"/>
              <a:t>3 </a:t>
            </a:r>
            <a:r>
              <a:rPr lang="it-IT" b="1" dirty="0"/>
              <a:t>Other Provisions</a:t>
            </a:r>
            <a:endParaRPr lang="uk-UA" b="1" dirty="0"/>
          </a:p>
          <a:p>
            <a:pPr marL="0" indent="0">
              <a:buNone/>
            </a:pPr>
            <a:r>
              <a:rPr lang="it-IT" b="1" i="1" dirty="0"/>
              <a:t>Article </a:t>
            </a:r>
            <a:r>
              <a:rPr lang="uk-UA" b="1" i="1" dirty="0"/>
              <a:t>250 </a:t>
            </a:r>
            <a:r>
              <a:rPr lang="it-IT" b="1" dirty="0"/>
              <a:t>Border measures</a:t>
            </a:r>
            <a:endParaRPr lang="uk-UA" dirty="0"/>
          </a:p>
          <a:p>
            <a:r>
              <a:rPr lang="it-IT" dirty="0"/>
              <a:t>Against "counterfeit goods", "pirated goods", etc.</a:t>
            </a:r>
            <a:endParaRPr lang="en-US" dirty="0"/>
          </a:p>
          <a:p>
            <a:endParaRPr lang="uk-UA" dirty="0"/>
          </a:p>
        </p:txBody>
      </p:sp>
    </p:spTree>
    <p:extLst>
      <p:ext uri="{BB962C8B-B14F-4D97-AF65-F5344CB8AC3E}">
        <p14:creationId xmlns:p14="http://schemas.microsoft.com/office/powerpoint/2010/main" val="422237557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562074"/>
          </a:xfrm>
        </p:spPr>
        <p:txBody>
          <a:bodyPr>
            <a:noAutofit/>
          </a:bodyPr>
          <a:lstStyle/>
          <a:p>
            <a:r>
              <a:rPr lang="it-IT" sz="3200" b="1" dirty="0" smtClean="0"/>
              <a:t>CHAPTER </a:t>
            </a:r>
            <a:r>
              <a:rPr lang="uk-UA" sz="3200" b="1" dirty="0" smtClean="0"/>
              <a:t>10 </a:t>
            </a:r>
            <a:r>
              <a:rPr lang="it-IT" sz="3200" b="1" dirty="0" smtClean="0"/>
              <a:t>COMPETITION</a:t>
            </a:r>
            <a:endParaRPr lang="uk-UA" sz="3200" dirty="0"/>
          </a:p>
        </p:txBody>
      </p:sp>
      <p:sp>
        <p:nvSpPr>
          <p:cNvPr id="3" name="Объект 2"/>
          <p:cNvSpPr>
            <a:spLocks noGrp="1"/>
          </p:cNvSpPr>
          <p:nvPr>
            <p:ph idx="1"/>
          </p:nvPr>
        </p:nvSpPr>
        <p:spPr>
          <a:xfrm>
            <a:off x="457200" y="980728"/>
            <a:ext cx="8229600" cy="5877272"/>
          </a:xfrm>
        </p:spPr>
        <p:txBody>
          <a:bodyPr>
            <a:normAutofit fontScale="70000" lnSpcReduction="20000"/>
          </a:bodyPr>
          <a:lstStyle/>
          <a:p>
            <a:pPr marL="0" indent="0">
              <a:buNone/>
            </a:pPr>
            <a:r>
              <a:rPr lang="it-IT" b="1" dirty="0" smtClean="0"/>
              <a:t>Section </a:t>
            </a:r>
            <a:r>
              <a:rPr lang="uk-UA" b="1" dirty="0" smtClean="0"/>
              <a:t>1 </a:t>
            </a:r>
            <a:r>
              <a:rPr lang="it-IT" b="1" dirty="0"/>
              <a:t>Antitrust and Mergers</a:t>
            </a:r>
            <a:endParaRPr lang="uk-UA" dirty="0"/>
          </a:p>
          <a:p>
            <a:pPr marL="0" indent="0">
              <a:buNone/>
            </a:pPr>
            <a:r>
              <a:rPr lang="it-IT" b="1" i="1" dirty="0"/>
              <a:t>Article </a:t>
            </a:r>
            <a:r>
              <a:rPr lang="uk-UA" b="1" i="1" dirty="0" smtClean="0"/>
              <a:t>253 </a:t>
            </a:r>
            <a:r>
              <a:rPr lang="uk-UA" b="1" dirty="0"/>
              <a:t>Визначення </a:t>
            </a:r>
            <a:endParaRPr lang="uk-UA" dirty="0"/>
          </a:p>
          <a:p>
            <a:r>
              <a:rPr lang="uk-UA" dirty="0"/>
              <a:t> «відомство з питань конкуренції» </a:t>
            </a:r>
            <a:r>
              <a:rPr lang="uk-UA" dirty="0" smtClean="0"/>
              <a:t>Антимонопольний </a:t>
            </a:r>
            <a:r>
              <a:rPr lang="uk-UA" dirty="0"/>
              <a:t>комітет </a:t>
            </a:r>
            <a:r>
              <a:rPr lang="uk-UA" dirty="0" smtClean="0"/>
              <a:t>України</a:t>
            </a:r>
            <a:r>
              <a:rPr lang="en-US" dirty="0" smtClean="0"/>
              <a:t> </a:t>
            </a:r>
            <a:r>
              <a:rPr lang="uk-UA" dirty="0" smtClean="0"/>
              <a:t>і Європейська </a:t>
            </a:r>
            <a:r>
              <a:rPr lang="uk-UA" dirty="0"/>
              <a:t>Комісія. </a:t>
            </a:r>
          </a:p>
          <a:p>
            <a:r>
              <a:rPr lang="uk-UA" dirty="0" smtClean="0"/>
              <a:t>Терміни у </a:t>
            </a:r>
            <a:r>
              <a:rPr lang="uk-UA" dirty="0"/>
              <a:t>Додатку ХХІІІ </a:t>
            </a:r>
            <a:endParaRPr lang="uk-UA" dirty="0" smtClean="0"/>
          </a:p>
          <a:p>
            <a:pPr marL="0" indent="0">
              <a:buNone/>
            </a:pPr>
            <a:r>
              <a:rPr lang="it-IT" b="1" i="1" dirty="0"/>
              <a:t>Article </a:t>
            </a:r>
            <a:r>
              <a:rPr lang="uk-UA" b="1" i="1" dirty="0" smtClean="0"/>
              <a:t>254 </a:t>
            </a:r>
            <a:r>
              <a:rPr lang="it-IT" b="1" dirty="0"/>
              <a:t>Principles</a:t>
            </a:r>
            <a:endParaRPr lang="uk-UA" dirty="0"/>
          </a:p>
          <a:p>
            <a:r>
              <a:rPr lang="en-US" dirty="0" smtClean="0"/>
              <a:t>Not allowed:</a:t>
            </a:r>
          </a:p>
          <a:p>
            <a:pPr lvl="1"/>
            <a:r>
              <a:rPr lang="en-US" dirty="0"/>
              <a:t>agreements </a:t>
            </a:r>
            <a:r>
              <a:rPr lang="en-US" dirty="0" smtClean="0"/>
              <a:t>/ concerted </a:t>
            </a:r>
            <a:r>
              <a:rPr lang="en-US" dirty="0"/>
              <a:t>practices between undertakings, which </a:t>
            </a:r>
            <a:r>
              <a:rPr lang="en-US" dirty="0" smtClean="0"/>
              <a:t>substantially lessen competition</a:t>
            </a:r>
          </a:p>
          <a:p>
            <a:pPr lvl="1"/>
            <a:r>
              <a:rPr lang="en-US" dirty="0"/>
              <a:t>abuse </a:t>
            </a:r>
            <a:r>
              <a:rPr lang="en-US" dirty="0" smtClean="0"/>
              <a:t>of </a:t>
            </a:r>
            <a:r>
              <a:rPr lang="en-US" dirty="0"/>
              <a:t>a dominant </a:t>
            </a:r>
            <a:r>
              <a:rPr lang="en-US" dirty="0" smtClean="0"/>
              <a:t>position</a:t>
            </a:r>
          </a:p>
          <a:p>
            <a:pPr lvl="1"/>
            <a:r>
              <a:rPr lang="it-IT" dirty="0"/>
              <a:t>concentrations between undertakings</a:t>
            </a:r>
            <a:endParaRPr lang="en-US" dirty="0" smtClean="0"/>
          </a:p>
          <a:p>
            <a:pPr marL="0" indent="0">
              <a:buNone/>
            </a:pPr>
            <a:r>
              <a:rPr lang="it-IT" b="1" i="1" dirty="0" smtClean="0"/>
              <a:t>Article </a:t>
            </a:r>
            <a:r>
              <a:rPr lang="uk-UA" b="1" i="1" dirty="0" smtClean="0"/>
              <a:t>256 </a:t>
            </a:r>
            <a:r>
              <a:rPr lang="en-US" b="1" dirty="0"/>
              <a:t>Approximation of law and enforcement practice</a:t>
            </a:r>
            <a:endParaRPr lang="uk-UA" dirty="0"/>
          </a:p>
          <a:p>
            <a:r>
              <a:rPr lang="uk-UA" dirty="0"/>
              <a:t>Україна наблизить до </a:t>
            </a:r>
            <a:r>
              <a:rPr lang="uk-UA" i="1" dirty="0" err="1"/>
              <a:t>acquis</a:t>
            </a:r>
            <a:r>
              <a:rPr lang="uk-UA" i="1" dirty="0"/>
              <a:t> </a:t>
            </a:r>
            <a:r>
              <a:rPr lang="uk-UA" dirty="0"/>
              <a:t>ЄС </a:t>
            </a:r>
            <a:r>
              <a:rPr lang="uk-UA" dirty="0" smtClean="0"/>
              <a:t>– регламенти ЄС  - 3 роки</a:t>
            </a:r>
            <a:endParaRPr lang="uk-UA" dirty="0"/>
          </a:p>
          <a:p>
            <a:pPr marL="0" indent="0">
              <a:buNone/>
            </a:pPr>
            <a:r>
              <a:rPr lang="it-IT" b="1" i="1" dirty="0"/>
              <a:t>Article </a:t>
            </a:r>
            <a:r>
              <a:rPr lang="uk-UA" b="1" i="1" dirty="0" smtClean="0"/>
              <a:t>257 </a:t>
            </a:r>
            <a:r>
              <a:rPr lang="en-US" b="1" dirty="0"/>
              <a:t>Public enterprises and enterprises entrusted with special or exclusive rights</a:t>
            </a:r>
            <a:r>
              <a:rPr lang="uk-UA" b="1" dirty="0" smtClean="0"/>
              <a:t> </a:t>
            </a:r>
            <a:endParaRPr lang="uk-UA" dirty="0"/>
          </a:p>
          <a:p>
            <a:pPr marL="0" indent="0">
              <a:buNone/>
            </a:pPr>
            <a:r>
              <a:rPr lang="it-IT" b="1" i="1" dirty="0"/>
              <a:t>Article </a:t>
            </a:r>
            <a:r>
              <a:rPr lang="uk-UA" b="1" i="1" dirty="0" smtClean="0"/>
              <a:t>258 </a:t>
            </a:r>
            <a:r>
              <a:rPr lang="it-IT" b="1" dirty="0"/>
              <a:t>State monopolies </a:t>
            </a:r>
            <a:endParaRPr lang="it-IT" b="1" dirty="0" smtClean="0"/>
          </a:p>
          <a:p>
            <a:pPr marL="0" indent="0">
              <a:buNone/>
            </a:pPr>
            <a:r>
              <a:rPr lang="it-IT" b="1" i="1" dirty="0"/>
              <a:t>Article </a:t>
            </a:r>
            <a:r>
              <a:rPr lang="uk-UA" b="1" i="1" dirty="0" smtClean="0"/>
              <a:t>259 </a:t>
            </a:r>
            <a:r>
              <a:rPr lang="en-US" b="1" dirty="0"/>
              <a:t>Exchange of information and enforcement cooperation</a:t>
            </a:r>
            <a:endParaRPr lang="uk-UA" dirty="0"/>
          </a:p>
          <a:p>
            <a:endParaRPr lang="uk-U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60648"/>
            <a:ext cx="115093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114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29600" cy="764704"/>
          </a:xfrm>
        </p:spPr>
        <p:txBody>
          <a:bodyPr>
            <a:normAutofit/>
          </a:bodyPr>
          <a:lstStyle/>
          <a:p>
            <a:r>
              <a:rPr lang="it-IT" sz="4000" b="1" dirty="0"/>
              <a:t>Section </a:t>
            </a:r>
            <a:r>
              <a:rPr lang="uk-UA" sz="4000" b="1" dirty="0" smtClean="0"/>
              <a:t>2 </a:t>
            </a:r>
            <a:r>
              <a:rPr lang="it-IT" sz="4000" b="1" dirty="0"/>
              <a:t>State Aid</a:t>
            </a:r>
            <a:endParaRPr lang="uk-UA" sz="4000" b="1" dirty="0"/>
          </a:p>
        </p:txBody>
      </p:sp>
      <p:sp>
        <p:nvSpPr>
          <p:cNvPr id="3" name="Объект 2"/>
          <p:cNvSpPr>
            <a:spLocks noGrp="1"/>
          </p:cNvSpPr>
          <p:nvPr>
            <p:ph idx="1"/>
          </p:nvPr>
        </p:nvSpPr>
        <p:spPr>
          <a:xfrm>
            <a:off x="457200" y="764704"/>
            <a:ext cx="8229600" cy="5976664"/>
          </a:xfrm>
        </p:spPr>
        <p:txBody>
          <a:bodyPr>
            <a:normAutofit fontScale="47500" lnSpcReduction="20000"/>
          </a:bodyPr>
          <a:lstStyle/>
          <a:p>
            <a:pPr marL="0" indent="0">
              <a:buNone/>
            </a:pPr>
            <a:r>
              <a:rPr lang="it-IT" b="1" i="1" dirty="0" smtClean="0"/>
              <a:t>Article </a:t>
            </a:r>
            <a:r>
              <a:rPr lang="uk-UA" b="1" i="1" dirty="0" smtClean="0"/>
              <a:t>262 </a:t>
            </a:r>
            <a:r>
              <a:rPr lang="it-IT" b="1" dirty="0"/>
              <a:t>General principles</a:t>
            </a:r>
            <a:endParaRPr lang="uk-UA" dirty="0"/>
          </a:p>
          <a:p>
            <a:r>
              <a:rPr lang="en-US" dirty="0" smtClean="0"/>
              <a:t>Shouldn’t distort competition , exceptions</a:t>
            </a:r>
            <a:r>
              <a:rPr lang="uk-UA" dirty="0" smtClean="0"/>
              <a:t>: </a:t>
            </a:r>
            <a:endParaRPr lang="uk-UA" dirty="0"/>
          </a:p>
          <a:p>
            <a:r>
              <a:rPr lang="en-US" dirty="0" smtClean="0"/>
              <a:t>Social aid without </a:t>
            </a:r>
            <a:r>
              <a:rPr lang="en-US" dirty="0"/>
              <a:t>discrimination related to the origin of the products</a:t>
            </a:r>
          </a:p>
          <a:p>
            <a:r>
              <a:rPr lang="en-US" dirty="0" smtClean="0"/>
              <a:t>If natural </a:t>
            </a:r>
            <a:r>
              <a:rPr lang="en-US" dirty="0"/>
              <a:t>disasters or </a:t>
            </a:r>
            <a:r>
              <a:rPr lang="en-US" dirty="0" smtClean="0"/>
              <a:t>exceptional </a:t>
            </a:r>
            <a:r>
              <a:rPr lang="it-IT" dirty="0" smtClean="0"/>
              <a:t>occurrences</a:t>
            </a:r>
            <a:endParaRPr lang="uk-UA" dirty="0"/>
          </a:p>
          <a:p>
            <a:r>
              <a:rPr lang="uk-UA" dirty="0" smtClean="0"/>
              <a:t>(</a:t>
            </a:r>
            <a:r>
              <a:rPr lang="uk-UA" dirty="0"/>
              <a:t>b) </a:t>
            </a:r>
            <a:r>
              <a:rPr lang="uk-UA" dirty="0" smtClean="0"/>
              <a:t>сприяння </a:t>
            </a:r>
            <a:r>
              <a:rPr lang="uk-UA" dirty="0"/>
              <a:t>важливого проекту </a:t>
            </a:r>
            <a:r>
              <a:rPr lang="uk-UA" dirty="0" smtClean="0"/>
              <a:t>для </a:t>
            </a:r>
            <a:r>
              <a:rPr lang="uk-UA" dirty="0"/>
              <a:t>спільного Європейського </a:t>
            </a:r>
            <a:r>
              <a:rPr lang="uk-UA" dirty="0" smtClean="0"/>
              <a:t>інтересу (Сторін</a:t>
            </a:r>
            <a:r>
              <a:rPr lang="uk-UA" dirty="0"/>
              <a:t>) або для виправлення </a:t>
            </a:r>
            <a:r>
              <a:rPr lang="uk-UA" dirty="0" smtClean="0"/>
              <a:t>порушень роботи </a:t>
            </a:r>
            <a:r>
              <a:rPr lang="uk-UA" dirty="0"/>
              <a:t>в </a:t>
            </a:r>
            <a:r>
              <a:rPr lang="uk-UA" dirty="0" smtClean="0"/>
              <a:t>економіці;</a:t>
            </a:r>
            <a:endParaRPr lang="uk-UA" dirty="0"/>
          </a:p>
          <a:p>
            <a:r>
              <a:rPr lang="uk-UA" dirty="0"/>
              <a:t>(c) </a:t>
            </a:r>
            <a:r>
              <a:rPr lang="uk-UA" dirty="0" smtClean="0"/>
              <a:t>сприяння </a:t>
            </a:r>
            <a:r>
              <a:rPr lang="uk-UA" dirty="0"/>
              <a:t>розвитку певної економічної діяльності </a:t>
            </a:r>
            <a:r>
              <a:rPr lang="uk-UA" dirty="0" smtClean="0"/>
              <a:t>…; </a:t>
            </a:r>
            <a:endParaRPr lang="uk-UA" dirty="0"/>
          </a:p>
          <a:p>
            <a:r>
              <a:rPr lang="uk-UA" dirty="0"/>
              <a:t>(d) </a:t>
            </a:r>
            <a:r>
              <a:rPr lang="uk-UA" dirty="0" smtClean="0"/>
              <a:t>культури.</a:t>
            </a:r>
            <a:endParaRPr lang="uk-UA" dirty="0"/>
          </a:p>
          <a:p>
            <a:r>
              <a:rPr lang="uk-UA" dirty="0" smtClean="0"/>
              <a:t>(</a:t>
            </a:r>
            <a:r>
              <a:rPr lang="uk-UA" dirty="0"/>
              <a:t>f) </a:t>
            </a:r>
            <a:r>
              <a:rPr lang="uk-UA" dirty="0" smtClean="0"/>
              <a:t>інвестицій </a:t>
            </a:r>
            <a:r>
              <a:rPr lang="uk-UA" dirty="0"/>
              <a:t>для </a:t>
            </a:r>
            <a:r>
              <a:rPr lang="uk-UA" dirty="0" smtClean="0"/>
              <a:t>відповідності стандартам у </a:t>
            </a:r>
            <a:r>
              <a:rPr lang="uk-UA" dirty="0"/>
              <a:t>Додатку XXIX до Глави 6 «Екологія</a:t>
            </a:r>
            <a:r>
              <a:rPr lang="uk-UA" dirty="0" smtClean="0"/>
              <a:t>» ... </a:t>
            </a:r>
            <a:endParaRPr lang="en-US" dirty="0" smtClean="0"/>
          </a:p>
          <a:p>
            <a:r>
              <a:rPr lang="en-US" dirty="0" smtClean="0"/>
              <a:t>Promoting economic </a:t>
            </a:r>
            <a:r>
              <a:rPr lang="en-US" dirty="0"/>
              <a:t>development of </a:t>
            </a:r>
            <a:r>
              <a:rPr lang="en-US" dirty="0" smtClean="0"/>
              <a:t>least developed areas / with underemployment</a:t>
            </a:r>
            <a:endParaRPr lang="en-US" dirty="0"/>
          </a:p>
          <a:p>
            <a:r>
              <a:rPr lang="en-US" dirty="0" smtClean="0"/>
              <a:t>important </a:t>
            </a:r>
            <a:r>
              <a:rPr lang="en-US" dirty="0"/>
              <a:t>project in the common </a:t>
            </a:r>
            <a:r>
              <a:rPr lang="en-US" dirty="0" smtClean="0"/>
              <a:t>European / to </a:t>
            </a:r>
            <a:r>
              <a:rPr lang="en-US" dirty="0"/>
              <a:t>remedy a serious disturbance in the economy of </a:t>
            </a:r>
            <a:r>
              <a:rPr lang="en-US" dirty="0" smtClean="0"/>
              <a:t>the EU MS or </a:t>
            </a:r>
            <a:r>
              <a:rPr lang="en-US" dirty="0"/>
              <a:t>Ukraine;</a:t>
            </a:r>
          </a:p>
          <a:p>
            <a:r>
              <a:rPr lang="en-US" dirty="0" smtClean="0"/>
              <a:t>development </a:t>
            </a:r>
            <a:r>
              <a:rPr lang="en-US" dirty="0"/>
              <a:t>of certain economic activities </a:t>
            </a:r>
            <a:r>
              <a:rPr lang="en-US" dirty="0" smtClean="0"/>
              <a:t>without adverse effect for trading </a:t>
            </a:r>
            <a:r>
              <a:rPr lang="en-US" dirty="0"/>
              <a:t>conditions</a:t>
            </a:r>
          </a:p>
          <a:p>
            <a:r>
              <a:rPr lang="en-US" dirty="0" smtClean="0"/>
              <a:t>culture </a:t>
            </a:r>
            <a:r>
              <a:rPr lang="en-US" dirty="0"/>
              <a:t>and heritage </a:t>
            </a:r>
            <a:r>
              <a:rPr lang="en-US" dirty="0" smtClean="0"/>
              <a:t>conservation…</a:t>
            </a:r>
            <a:endParaRPr lang="en-US" dirty="0"/>
          </a:p>
          <a:p>
            <a:r>
              <a:rPr lang="en-US" dirty="0" smtClean="0"/>
              <a:t>investment  to achieve the environmental protection standards…., etc.</a:t>
            </a:r>
          </a:p>
          <a:p>
            <a:pPr marL="0" indent="0">
              <a:buNone/>
            </a:pPr>
            <a:r>
              <a:rPr lang="it-IT" b="1" i="1" dirty="0" smtClean="0"/>
              <a:t>Article </a:t>
            </a:r>
            <a:r>
              <a:rPr lang="uk-UA" b="1" i="1" dirty="0" smtClean="0"/>
              <a:t>263 </a:t>
            </a:r>
            <a:r>
              <a:rPr lang="it-IT" b="1" dirty="0"/>
              <a:t>Transparency</a:t>
            </a:r>
            <a:endParaRPr lang="uk-UA" dirty="0"/>
          </a:p>
          <a:p>
            <a:r>
              <a:rPr lang="en-US" dirty="0" smtClean="0"/>
              <a:t>Notification  - if &gt;200 thousand per undertaking during 3 years </a:t>
            </a:r>
          </a:p>
          <a:p>
            <a:r>
              <a:rPr lang="en-US" dirty="0" smtClean="0"/>
              <a:t>Website / sending information</a:t>
            </a:r>
          </a:p>
          <a:p>
            <a:pPr marL="0" indent="0">
              <a:buNone/>
            </a:pPr>
            <a:r>
              <a:rPr lang="it-IT" b="1" i="1" dirty="0" smtClean="0"/>
              <a:t>Article </a:t>
            </a:r>
            <a:r>
              <a:rPr lang="uk-UA" b="1" i="1" dirty="0" smtClean="0"/>
              <a:t>265 </a:t>
            </a:r>
            <a:r>
              <a:rPr lang="it-IT" b="1" dirty="0"/>
              <a:t>Relationship with WTO</a:t>
            </a:r>
            <a:endParaRPr lang="uk-UA" dirty="0"/>
          </a:p>
          <a:p>
            <a:r>
              <a:rPr lang="en-US" dirty="0"/>
              <a:t>right </a:t>
            </a:r>
            <a:r>
              <a:rPr lang="en-US" dirty="0" smtClean="0"/>
              <a:t>to </a:t>
            </a:r>
            <a:r>
              <a:rPr lang="en-US" dirty="0"/>
              <a:t>apply trade </a:t>
            </a:r>
            <a:r>
              <a:rPr lang="en-US" dirty="0" smtClean="0"/>
              <a:t>remedies</a:t>
            </a:r>
            <a:r>
              <a:rPr lang="uk-UA" dirty="0" smtClean="0"/>
              <a:t> </a:t>
            </a:r>
            <a:endParaRPr lang="uk-UA" dirty="0"/>
          </a:p>
          <a:p>
            <a:pPr marL="0" indent="0">
              <a:buNone/>
            </a:pPr>
            <a:r>
              <a:rPr lang="it-IT" b="1" i="1" dirty="0" smtClean="0"/>
              <a:t>Article </a:t>
            </a:r>
            <a:r>
              <a:rPr lang="uk-UA" b="1" i="1" dirty="0" smtClean="0"/>
              <a:t>267 </a:t>
            </a:r>
            <a:r>
              <a:rPr lang="en-US" b="1" dirty="0"/>
              <a:t>Domestic system of state aid control</a:t>
            </a:r>
            <a:endParaRPr lang="uk-UA" dirty="0"/>
          </a:p>
          <a:p>
            <a:r>
              <a:rPr lang="uk-UA" dirty="0" smtClean="0"/>
              <a:t>3 </a:t>
            </a:r>
            <a:r>
              <a:rPr lang="en-US" dirty="0" smtClean="0"/>
              <a:t>years </a:t>
            </a:r>
            <a:r>
              <a:rPr lang="uk-UA" dirty="0" smtClean="0"/>
              <a:t>- </a:t>
            </a:r>
            <a:r>
              <a:rPr lang="en-US" dirty="0"/>
              <a:t>national state aid </a:t>
            </a:r>
            <a:r>
              <a:rPr lang="en-US" dirty="0" smtClean="0"/>
              <a:t>legislation </a:t>
            </a:r>
            <a:r>
              <a:rPr lang="en-US" dirty="0"/>
              <a:t>and </a:t>
            </a:r>
            <a:r>
              <a:rPr lang="it-IT" dirty="0" smtClean="0"/>
              <a:t>operationally </a:t>
            </a:r>
            <a:r>
              <a:rPr lang="it-IT" dirty="0"/>
              <a:t>independent authority</a:t>
            </a:r>
            <a:endParaRPr lang="uk-UA" dirty="0"/>
          </a:p>
          <a:p>
            <a:r>
              <a:rPr lang="uk-UA" dirty="0" smtClean="0"/>
              <a:t>5 </a:t>
            </a:r>
            <a:r>
              <a:rPr lang="en-US" dirty="0" smtClean="0"/>
              <a:t>years </a:t>
            </a:r>
            <a:r>
              <a:rPr lang="uk-UA" dirty="0" smtClean="0"/>
              <a:t>- </a:t>
            </a:r>
            <a:r>
              <a:rPr lang="en-US" dirty="0"/>
              <a:t>comprehensive inventory of aid schemes</a:t>
            </a:r>
            <a:endParaRPr lang="uk-UA" dirty="0"/>
          </a:p>
          <a:p>
            <a:endParaRPr lang="uk-UA" dirty="0"/>
          </a:p>
        </p:txBody>
      </p:sp>
    </p:spTree>
    <p:extLst>
      <p:ext uri="{BB962C8B-B14F-4D97-AF65-F5344CB8AC3E}">
        <p14:creationId xmlns:p14="http://schemas.microsoft.com/office/powerpoint/2010/main" val="317743218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8058"/>
          </a:xfrm>
        </p:spPr>
        <p:txBody>
          <a:bodyPr>
            <a:noAutofit/>
          </a:bodyPr>
          <a:lstStyle/>
          <a:p>
            <a:r>
              <a:rPr lang="it-IT" sz="2800" b="1" dirty="0"/>
              <a:t>CHAPTER </a:t>
            </a:r>
            <a:r>
              <a:rPr lang="uk-UA" sz="2800" b="1" dirty="0" smtClean="0"/>
              <a:t>11 </a:t>
            </a:r>
            <a:r>
              <a:rPr lang="it-IT" sz="2800" b="1" dirty="0"/>
              <a:t>TRADE-RELATED ENERGY</a:t>
            </a:r>
            <a:endParaRPr lang="uk-UA" sz="2800" dirty="0"/>
          </a:p>
        </p:txBody>
      </p:sp>
      <p:sp>
        <p:nvSpPr>
          <p:cNvPr id="3" name="Объект 2"/>
          <p:cNvSpPr>
            <a:spLocks noGrp="1"/>
          </p:cNvSpPr>
          <p:nvPr>
            <p:ph idx="1"/>
          </p:nvPr>
        </p:nvSpPr>
        <p:spPr>
          <a:xfrm>
            <a:off x="457200" y="764704"/>
            <a:ext cx="8229600" cy="6093296"/>
          </a:xfrm>
        </p:spPr>
        <p:txBody>
          <a:bodyPr>
            <a:normAutofit fontScale="70000" lnSpcReduction="20000"/>
          </a:bodyPr>
          <a:lstStyle/>
          <a:p>
            <a:pPr marL="0" indent="0">
              <a:buNone/>
            </a:pPr>
            <a:r>
              <a:rPr lang="it-IT" b="1" i="1" dirty="0"/>
              <a:t>Article </a:t>
            </a:r>
            <a:r>
              <a:rPr lang="uk-UA" b="1" i="1" dirty="0" smtClean="0"/>
              <a:t>268 </a:t>
            </a:r>
            <a:r>
              <a:rPr lang="it-IT" b="1" dirty="0"/>
              <a:t>Definitions</a:t>
            </a:r>
            <a:endParaRPr lang="uk-UA" dirty="0"/>
          </a:p>
          <a:p>
            <a:r>
              <a:rPr lang="it-IT" dirty="0"/>
              <a:t>natural </a:t>
            </a:r>
            <a:r>
              <a:rPr lang="it-IT" dirty="0" smtClean="0"/>
              <a:t>gas, </a:t>
            </a:r>
            <a:r>
              <a:rPr lang="it-IT" dirty="0"/>
              <a:t>electrical energy </a:t>
            </a:r>
            <a:r>
              <a:rPr lang="it-IT" dirty="0" smtClean="0"/>
              <a:t>and </a:t>
            </a:r>
            <a:r>
              <a:rPr lang="it-IT" dirty="0"/>
              <a:t>crude oil </a:t>
            </a:r>
            <a:endParaRPr lang="uk-UA" dirty="0"/>
          </a:p>
          <a:p>
            <a:pPr marL="0" indent="0">
              <a:buNone/>
            </a:pPr>
            <a:r>
              <a:rPr lang="it-IT" b="1" i="1" dirty="0"/>
              <a:t>Article </a:t>
            </a:r>
            <a:r>
              <a:rPr lang="uk-UA" b="1" i="1" dirty="0" smtClean="0"/>
              <a:t>269 </a:t>
            </a:r>
            <a:r>
              <a:rPr lang="it-IT" b="1" dirty="0"/>
              <a:t>Domestic regulated prices</a:t>
            </a:r>
            <a:endParaRPr lang="uk-UA" dirty="0"/>
          </a:p>
          <a:p>
            <a:r>
              <a:rPr lang="en-US" dirty="0" smtClean="0"/>
              <a:t>Prices for </a:t>
            </a:r>
            <a:r>
              <a:rPr lang="en-US" dirty="0"/>
              <a:t>industrial consumers shall </a:t>
            </a:r>
            <a:r>
              <a:rPr lang="en-US" dirty="0" smtClean="0"/>
              <a:t>be determined </a:t>
            </a:r>
            <a:r>
              <a:rPr lang="en-US" dirty="0"/>
              <a:t>solely by supply and </a:t>
            </a:r>
            <a:r>
              <a:rPr lang="en-US" dirty="0" smtClean="0"/>
              <a:t>demand</a:t>
            </a:r>
          </a:p>
          <a:p>
            <a:r>
              <a:rPr lang="it-IT" dirty="0" smtClean="0"/>
              <a:t>Regulated </a:t>
            </a:r>
            <a:r>
              <a:rPr lang="it-IT" dirty="0"/>
              <a:t>price </a:t>
            </a:r>
            <a:r>
              <a:rPr lang="it-IT" dirty="0" smtClean="0"/>
              <a:t> - possible for natural </a:t>
            </a:r>
            <a:r>
              <a:rPr lang="it-IT" dirty="0"/>
              <a:t>gas, electrical </a:t>
            </a:r>
            <a:r>
              <a:rPr lang="it-IT" dirty="0" smtClean="0"/>
              <a:t>energy </a:t>
            </a:r>
            <a:endParaRPr lang="en-US" dirty="0" smtClean="0"/>
          </a:p>
          <a:p>
            <a:pPr marL="0" indent="0">
              <a:buNone/>
            </a:pPr>
            <a:r>
              <a:rPr lang="it-IT" b="1" i="1" dirty="0" smtClean="0"/>
              <a:t>Article </a:t>
            </a:r>
            <a:r>
              <a:rPr lang="uk-UA" b="1" i="1" dirty="0" smtClean="0"/>
              <a:t>270 </a:t>
            </a:r>
            <a:r>
              <a:rPr lang="it-IT" b="1" dirty="0"/>
              <a:t>Prohibition of dual pricing</a:t>
            </a:r>
            <a:endParaRPr lang="uk-UA" dirty="0"/>
          </a:p>
          <a:p>
            <a:r>
              <a:rPr lang="en-US" dirty="0" smtClean="0"/>
              <a:t>Shall not adopt a measure </a:t>
            </a:r>
            <a:r>
              <a:rPr lang="en-US" dirty="0"/>
              <a:t>resulting in a </a:t>
            </a:r>
            <a:r>
              <a:rPr lang="en-US" dirty="0" smtClean="0"/>
              <a:t>higher  price </a:t>
            </a:r>
            <a:r>
              <a:rPr lang="en-US" dirty="0"/>
              <a:t>for exports </a:t>
            </a:r>
            <a:r>
              <a:rPr lang="en-US" dirty="0" smtClean="0"/>
              <a:t> to </a:t>
            </a:r>
            <a:r>
              <a:rPr lang="en-US" dirty="0"/>
              <a:t>the other Party than the price </a:t>
            </a:r>
            <a:r>
              <a:rPr lang="en-US" dirty="0" smtClean="0"/>
              <a:t>for </a:t>
            </a:r>
            <a:r>
              <a:rPr lang="en-US" dirty="0"/>
              <a:t>domestic </a:t>
            </a:r>
            <a:r>
              <a:rPr lang="en-US" dirty="0" smtClean="0"/>
              <a:t>consumption</a:t>
            </a:r>
            <a:endParaRPr lang="uk-UA" dirty="0"/>
          </a:p>
          <a:p>
            <a:pPr marL="0" indent="0">
              <a:buNone/>
            </a:pPr>
            <a:r>
              <a:rPr lang="it-IT" b="1" i="1" dirty="0" smtClean="0"/>
              <a:t>Article </a:t>
            </a:r>
            <a:r>
              <a:rPr lang="uk-UA" b="1" i="1" dirty="0" smtClean="0"/>
              <a:t>276 </a:t>
            </a:r>
            <a:r>
              <a:rPr lang="it-IT" b="1" dirty="0"/>
              <a:t>Interruption</a:t>
            </a:r>
            <a:endParaRPr lang="uk-UA" dirty="0"/>
          </a:p>
          <a:p>
            <a:r>
              <a:rPr lang="en-US" dirty="0"/>
              <a:t>a Party shall not be held liable for an interruption </a:t>
            </a:r>
            <a:r>
              <a:rPr lang="en-US" dirty="0" smtClean="0"/>
              <a:t>as </a:t>
            </a:r>
            <a:r>
              <a:rPr lang="en-US" dirty="0"/>
              <a:t>a result of actions </a:t>
            </a:r>
            <a:r>
              <a:rPr lang="en-US" dirty="0" smtClean="0"/>
              <a:t>by a </a:t>
            </a:r>
            <a:r>
              <a:rPr lang="en-US" dirty="0"/>
              <a:t>third country </a:t>
            </a:r>
            <a:r>
              <a:rPr lang="en-US" dirty="0" smtClean="0"/>
              <a:t>/ entity of the latter</a:t>
            </a:r>
            <a:endParaRPr lang="uk-UA" dirty="0"/>
          </a:p>
          <a:p>
            <a:pPr marL="0" indent="0">
              <a:buNone/>
            </a:pPr>
            <a:r>
              <a:rPr lang="it-IT" b="1" i="1" dirty="0"/>
              <a:t>Article </a:t>
            </a:r>
            <a:r>
              <a:rPr lang="uk-UA" b="1" i="1" dirty="0" smtClean="0"/>
              <a:t>277 </a:t>
            </a:r>
            <a:r>
              <a:rPr lang="en-US" b="1" dirty="0"/>
              <a:t>Regulatory authority for electricity and gas</a:t>
            </a:r>
            <a:endParaRPr lang="uk-UA" dirty="0"/>
          </a:p>
          <a:p>
            <a:pPr marL="0" indent="0">
              <a:buNone/>
            </a:pPr>
            <a:r>
              <a:rPr lang="it-IT" b="1" i="1" dirty="0"/>
              <a:t>Article </a:t>
            </a:r>
            <a:r>
              <a:rPr lang="uk-UA" b="1" i="1" dirty="0" smtClean="0"/>
              <a:t>278 </a:t>
            </a:r>
            <a:r>
              <a:rPr lang="en-US" b="1" dirty="0"/>
              <a:t>Relationship with the Energy Community Treaty</a:t>
            </a:r>
            <a:endParaRPr lang="uk-UA" dirty="0"/>
          </a:p>
          <a:p>
            <a:pPr marL="0" indent="0">
              <a:buNone/>
            </a:pPr>
            <a:r>
              <a:rPr lang="it-IT" b="1" i="1" dirty="0"/>
              <a:t>Article </a:t>
            </a:r>
            <a:r>
              <a:rPr lang="uk-UA" b="1" i="1" dirty="0" smtClean="0"/>
              <a:t>279 </a:t>
            </a:r>
            <a:r>
              <a:rPr lang="en-US" b="1" dirty="0"/>
              <a:t>Access to and exercise of the activities of prospecting, exploring for and </a:t>
            </a:r>
            <a:r>
              <a:rPr lang="en-US" b="1" dirty="0" smtClean="0"/>
              <a:t>producing </a:t>
            </a:r>
            <a:r>
              <a:rPr lang="it-IT" b="1" dirty="0" smtClean="0"/>
              <a:t>hydrocarbons</a:t>
            </a:r>
          </a:p>
          <a:p>
            <a:pPr marL="0" indent="0">
              <a:buNone/>
            </a:pPr>
            <a:endParaRPr lang="uk-UA" dirty="0"/>
          </a:p>
          <a:p>
            <a:pPr marL="0" indent="0" algn="ctr">
              <a:buNone/>
            </a:pPr>
            <a:r>
              <a:rPr lang="it-IT" sz="4000" b="1" dirty="0" smtClean="0"/>
              <a:t>CHAPTER 12 </a:t>
            </a:r>
            <a:r>
              <a:rPr lang="it-IT" sz="4000" b="1" dirty="0"/>
              <a:t>TRANSPARENCY</a:t>
            </a:r>
            <a:endParaRPr lang="uk-UA" sz="4000"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8344" y="332656"/>
            <a:ext cx="1056673" cy="932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85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06090"/>
          </a:xfrm>
        </p:spPr>
        <p:txBody>
          <a:bodyPr>
            <a:noAutofit/>
          </a:bodyPr>
          <a:lstStyle/>
          <a:p>
            <a:r>
              <a:rPr lang="it-IT" sz="2800" b="1" dirty="0"/>
              <a:t>CHAPTER </a:t>
            </a:r>
            <a:r>
              <a:rPr lang="uk-UA" sz="2800" b="1" dirty="0" smtClean="0"/>
              <a:t>13 </a:t>
            </a:r>
            <a:r>
              <a:rPr lang="it-IT" sz="2800" b="1" dirty="0"/>
              <a:t>TRADE AND SUSTAINABLE </a:t>
            </a:r>
            <a:r>
              <a:rPr lang="it-IT" sz="2800" b="1" dirty="0" smtClean="0"/>
              <a:t>DEVELOPMENT</a:t>
            </a:r>
            <a:endParaRPr lang="uk-UA" sz="2800" dirty="0"/>
          </a:p>
        </p:txBody>
      </p:sp>
      <p:sp>
        <p:nvSpPr>
          <p:cNvPr id="3" name="Объект 2"/>
          <p:cNvSpPr>
            <a:spLocks noGrp="1"/>
          </p:cNvSpPr>
          <p:nvPr>
            <p:ph idx="1"/>
          </p:nvPr>
        </p:nvSpPr>
        <p:spPr>
          <a:xfrm>
            <a:off x="457200" y="1124744"/>
            <a:ext cx="8229600" cy="5733256"/>
          </a:xfrm>
        </p:spPr>
        <p:txBody>
          <a:bodyPr>
            <a:normAutofit fontScale="70000" lnSpcReduction="20000"/>
          </a:bodyPr>
          <a:lstStyle/>
          <a:p>
            <a:pPr marL="0" indent="0">
              <a:buNone/>
            </a:pPr>
            <a:r>
              <a:rPr lang="it-IT" b="1" i="1" dirty="0" smtClean="0"/>
              <a:t>Article </a:t>
            </a:r>
            <a:r>
              <a:rPr lang="uk-UA" b="1" i="1" dirty="0" smtClean="0"/>
              <a:t>291 </a:t>
            </a:r>
            <a:r>
              <a:rPr lang="en-US" b="1" dirty="0"/>
              <a:t>Multilateral </a:t>
            </a:r>
            <a:r>
              <a:rPr lang="en-US" b="1" dirty="0" smtClean="0"/>
              <a:t>labor </a:t>
            </a:r>
            <a:r>
              <a:rPr lang="en-US" b="1" dirty="0"/>
              <a:t>standards and agreements</a:t>
            </a:r>
            <a:endParaRPr lang="uk-UA" dirty="0"/>
          </a:p>
          <a:p>
            <a:r>
              <a:rPr lang="en-US" dirty="0" smtClean="0"/>
              <a:t>E.g. labor </a:t>
            </a:r>
            <a:r>
              <a:rPr lang="en-US" dirty="0"/>
              <a:t>standards should not be used for protectionist </a:t>
            </a:r>
            <a:r>
              <a:rPr lang="en-US" dirty="0" smtClean="0"/>
              <a:t>trade </a:t>
            </a:r>
            <a:r>
              <a:rPr lang="it-IT" dirty="0" smtClean="0"/>
              <a:t>purposes.</a:t>
            </a:r>
          </a:p>
          <a:p>
            <a:pPr marL="0" indent="0">
              <a:buNone/>
            </a:pPr>
            <a:r>
              <a:rPr lang="it-IT" b="1" i="1" dirty="0"/>
              <a:t>Article </a:t>
            </a:r>
            <a:r>
              <a:rPr lang="uk-UA" b="1" i="1" dirty="0" smtClean="0"/>
              <a:t>292 </a:t>
            </a:r>
            <a:r>
              <a:rPr lang="it-IT" b="1" dirty="0"/>
              <a:t>Multilateral environmental agreements</a:t>
            </a:r>
            <a:endParaRPr lang="uk-UA" dirty="0"/>
          </a:p>
          <a:p>
            <a:pPr marL="0" indent="0">
              <a:buNone/>
            </a:pPr>
            <a:r>
              <a:rPr lang="it-IT" b="1" i="1" dirty="0"/>
              <a:t>Article </a:t>
            </a:r>
            <a:r>
              <a:rPr lang="uk-UA" b="1" i="1" dirty="0" smtClean="0"/>
              <a:t>293 </a:t>
            </a:r>
            <a:r>
              <a:rPr lang="it-IT" b="1" dirty="0"/>
              <a:t>Trade favouring sustainable development</a:t>
            </a:r>
            <a:endParaRPr lang="uk-UA" dirty="0"/>
          </a:p>
          <a:p>
            <a:r>
              <a:rPr lang="it-IT" dirty="0" smtClean="0"/>
              <a:t>E.g. promoting trade in eco-labelled </a:t>
            </a:r>
            <a:r>
              <a:rPr lang="it-IT" dirty="0"/>
              <a:t>goods </a:t>
            </a:r>
            <a:endParaRPr lang="it-IT" dirty="0" smtClean="0"/>
          </a:p>
          <a:p>
            <a:pPr marL="0" indent="0">
              <a:buNone/>
            </a:pPr>
            <a:r>
              <a:rPr lang="it-IT" b="1" i="1" dirty="0"/>
              <a:t>Article </a:t>
            </a:r>
            <a:r>
              <a:rPr lang="uk-UA" b="1" i="1" dirty="0" smtClean="0"/>
              <a:t>294 </a:t>
            </a:r>
            <a:r>
              <a:rPr lang="it-IT" b="1" dirty="0"/>
              <a:t>Trade in forest products</a:t>
            </a:r>
            <a:endParaRPr lang="uk-UA" dirty="0"/>
          </a:p>
          <a:p>
            <a:r>
              <a:rPr lang="uk-UA" dirty="0"/>
              <a:t>сприяти торгівлі легальною і сталою лісовою продукцією. </a:t>
            </a:r>
          </a:p>
          <a:p>
            <a:pPr marL="0" indent="0">
              <a:buNone/>
            </a:pPr>
            <a:r>
              <a:rPr lang="it-IT" b="1" i="1" dirty="0"/>
              <a:t>Article </a:t>
            </a:r>
            <a:r>
              <a:rPr lang="uk-UA" b="1" i="1" dirty="0" smtClean="0"/>
              <a:t>295 </a:t>
            </a:r>
            <a:r>
              <a:rPr lang="it-IT" b="1" dirty="0"/>
              <a:t>Trade in fish products</a:t>
            </a:r>
            <a:endParaRPr lang="uk-UA" dirty="0"/>
          </a:p>
          <a:p>
            <a:pPr marL="0" indent="0">
              <a:buNone/>
            </a:pPr>
            <a:r>
              <a:rPr lang="it-IT" b="1" i="1" dirty="0" smtClean="0"/>
              <a:t>Article </a:t>
            </a:r>
            <a:r>
              <a:rPr lang="uk-UA" b="1" i="1" dirty="0" smtClean="0"/>
              <a:t>299 </a:t>
            </a:r>
            <a:r>
              <a:rPr lang="it-IT" b="1" dirty="0"/>
              <a:t>Civil society institutions</a:t>
            </a:r>
            <a:endParaRPr lang="uk-UA" dirty="0"/>
          </a:p>
          <a:p>
            <a:r>
              <a:rPr lang="it-IT" dirty="0"/>
              <a:t>Advisory Group </a:t>
            </a:r>
            <a:r>
              <a:rPr lang="it-IT" dirty="0" smtClean="0"/>
              <a:t>on sustainable </a:t>
            </a:r>
            <a:r>
              <a:rPr lang="it-IT" dirty="0"/>
              <a:t>development </a:t>
            </a:r>
            <a:r>
              <a:rPr lang="it-IT" dirty="0" smtClean="0"/>
              <a:t> - </a:t>
            </a:r>
            <a:r>
              <a:rPr lang="en-US" dirty="0"/>
              <a:t>independent representative </a:t>
            </a:r>
            <a:r>
              <a:rPr lang="en-US" dirty="0" err="1"/>
              <a:t>organisations</a:t>
            </a:r>
            <a:r>
              <a:rPr lang="en-US" dirty="0"/>
              <a:t> of </a:t>
            </a:r>
            <a:r>
              <a:rPr lang="en-US" dirty="0" smtClean="0"/>
              <a:t>civil society </a:t>
            </a:r>
            <a:r>
              <a:rPr lang="en-US" dirty="0"/>
              <a:t>in a balanced representation of employers and workers </a:t>
            </a:r>
            <a:r>
              <a:rPr lang="en-US" dirty="0" err="1"/>
              <a:t>organisations</a:t>
            </a:r>
            <a:r>
              <a:rPr lang="en-US" dirty="0"/>
              <a:t>, </a:t>
            </a:r>
            <a:r>
              <a:rPr lang="en-US" dirty="0" smtClean="0"/>
              <a:t>NGOs, etc.</a:t>
            </a:r>
            <a:r>
              <a:rPr lang="uk-UA" dirty="0" smtClean="0"/>
              <a:t> </a:t>
            </a:r>
            <a:endParaRPr lang="uk-UA" dirty="0"/>
          </a:p>
          <a:p>
            <a:pPr marL="0" indent="0">
              <a:buNone/>
            </a:pPr>
            <a:r>
              <a:rPr lang="uk-UA" b="1" i="1" dirty="0"/>
              <a:t>Стаття 300 </a:t>
            </a:r>
            <a:r>
              <a:rPr lang="it-IT" b="1" dirty="0"/>
              <a:t>Institutional and monitoring mechanisms</a:t>
            </a:r>
            <a:endParaRPr lang="uk-UA" dirty="0"/>
          </a:p>
          <a:p>
            <a:r>
              <a:rPr lang="it-IT" dirty="0"/>
              <a:t>Sub-Committee on Trade </a:t>
            </a:r>
            <a:r>
              <a:rPr lang="it-IT" dirty="0" smtClean="0"/>
              <a:t>and Sustainable </a:t>
            </a:r>
            <a:r>
              <a:rPr lang="it-IT" dirty="0"/>
              <a:t>Development </a:t>
            </a:r>
            <a:endParaRPr lang="it-IT" dirty="0" smtClean="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296" y="2204864"/>
            <a:ext cx="1389221"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4496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878420"/>
            <a:ext cx="8229600" cy="5979580"/>
          </a:xfrm>
        </p:spPr>
        <p:txBody>
          <a:bodyPr>
            <a:normAutofit fontScale="77500" lnSpcReduction="20000"/>
          </a:bodyPr>
          <a:lstStyle/>
          <a:p>
            <a:r>
              <a:rPr lang="en-US" dirty="0" smtClean="0"/>
              <a:t>Problem </a:t>
            </a:r>
            <a:r>
              <a:rPr lang="en-US" dirty="0"/>
              <a:t>– low volume of bilateral trade between Mediterranean partners, some are not WTO member states</a:t>
            </a:r>
          </a:p>
          <a:p>
            <a:r>
              <a:rPr lang="en-US" dirty="0"/>
              <a:t>Rules of origin, Regional Convention on pan-Euro-Mediterranean preferential rules of origin, </a:t>
            </a:r>
            <a:r>
              <a:rPr lang="fr-FR" dirty="0"/>
              <a:t>movement certificate EUR.1 or EUR-MED / </a:t>
            </a:r>
            <a:r>
              <a:rPr lang="it-IT" dirty="0"/>
              <a:t>invoice declaration incertaine cases</a:t>
            </a:r>
            <a:endParaRPr lang="en-US" dirty="0"/>
          </a:p>
          <a:p>
            <a:r>
              <a:rPr lang="en-US" dirty="0" smtClean="0"/>
              <a:t>In previous PCAs The EU virtually provided unilateral preferences for the partners (industrial goods). The Association Agreements – bilateral preferential treatment (quasi-unilateral in comparison to PCAs).</a:t>
            </a:r>
          </a:p>
          <a:p>
            <a:r>
              <a:rPr lang="en-US" dirty="0" smtClean="0"/>
              <a:t>Financial Assistance: MEDA program, EIB</a:t>
            </a:r>
          </a:p>
          <a:p>
            <a:r>
              <a:rPr lang="en-US" dirty="0" smtClean="0"/>
              <a:t>Different motivation in the EU:</a:t>
            </a:r>
          </a:p>
          <a:p>
            <a:pPr lvl="1"/>
            <a:r>
              <a:rPr lang="en-US" dirty="0" smtClean="0"/>
              <a:t>South EU countries  – more similar structure of production – less incentives for trade liberalization</a:t>
            </a:r>
          </a:p>
          <a:p>
            <a:pPr lvl="1"/>
            <a:r>
              <a:rPr lang="en-US" dirty="0" smtClean="0"/>
              <a:t>Northern EU </a:t>
            </a:r>
            <a:r>
              <a:rPr lang="en-US" dirty="0"/>
              <a:t>countries </a:t>
            </a:r>
            <a:r>
              <a:rPr lang="en-US" dirty="0" smtClean="0"/>
              <a:t> - beneficiaries – less barriers for their exports</a:t>
            </a:r>
          </a:p>
          <a:p>
            <a:r>
              <a:rPr lang="en-US" dirty="0" smtClean="0"/>
              <a:t>Motivation – trade is an substitute to migration, more stability in the region</a:t>
            </a:r>
          </a:p>
          <a:p>
            <a:endParaRPr lang="en-US" dirty="0" smtClean="0"/>
          </a:p>
          <a:p>
            <a:endParaRPr lang="en-US" dirty="0" smtClean="0"/>
          </a:p>
          <a:p>
            <a:endParaRPr lang="uk-UA" dirty="0"/>
          </a:p>
        </p:txBody>
      </p:sp>
      <p:sp>
        <p:nvSpPr>
          <p:cNvPr id="4" name="Заголовок 1"/>
          <p:cNvSpPr txBox="1">
            <a:spLocks/>
          </p:cNvSpPr>
          <p:nvPr/>
        </p:nvSpPr>
        <p:spPr>
          <a:xfrm>
            <a:off x="1907704" y="158341"/>
            <a:ext cx="6923112" cy="41805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2800" b="1" kern="0" dirty="0" smtClean="0">
                <a:solidFill>
                  <a:sysClr val="windowText" lastClr="000000"/>
                </a:solidFill>
              </a:rPr>
              <a:t>Euro-Mediterranean Association Agreements</a:t>
            </a:r>
            <a:endParaRPr lang="uk-UA" sz="2800" kern="0" dirty="0">
              <a:solidFill>
                <a:sysClr val="windowText" lastClr="000000"/>
              </a:solidFill>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8341"/>
            <a:ext cx="1464567"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4934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634082"/>
          </a:xfrm>
        </p:spPr>
        <p:txBody>
          <a:bodyPr>
            <a:normAutofit fontScale="90000"/>
          </a:bodyPr>
          <a:lstStyle/>
          <a:p>
            <a:r>
              <a:rPr lang="it-IT" b="1" dirty="0"/>
              <a:t>CHAPTER </a:t>
            </a:r>
            <a:r>
              <a:rPr lang="uk-UA" b="1" dirty="0" smtClean="0"/>
              <a:t>14 </a:t>
            </a:r>
            <a:r>
              <a:rPr lang="it-IT" b="1" dirty="0"/>
              <a:t>DISPUTE SETTLEMENT</a:t>
            </a:r>
            <a:endParaRPr lang="uk-UA" b="1" dirty="0"/>
          </a:p>
        </p:txBody>
      </p:sp>
      <p:sp>
        <p:nvSpPr>
          <p:cNvPr id="3" name="Объект 2"/>
          <p:cNvSpPr>
            <a:spLocks noGrp="1"/>
          </p:cNvSpPr>
          <p:nvPr>
            <p:ph idx="1"/>
          </p:nvPr>
        </p:nvSpPr>
        <p:spPr>
          <a:xfrm>
            <a:off x="251520" y="836712"/>
            <a:ext cx="8892480" cy="6021288"/>
          </a:xfrm>
        </p:spPr>
        <p:txBody>
          <a:bodyPr>
            <a:normAutofit fontScale="55000" lnSpcReduction="20000"/>
          </a:bodyPr>
          <a:lstStyle/>
          <a:p>
            <a:pPr marL="0" indent="0">
              <a:buNone/>
            </a:pPr>
            <a:r>
              <a:rPr lang="it-IT" b="1" i="1" dirty="0" smtClean="0"/>
              <a:t>Article </a:t>
            </a:r>
            <a:r>
              <a:rPr lang="uk-UA" b="1" i="1" dirty="0" smtClean="0"/>
              <a:t>305 </a:t>
            </a:r>
            <a:r>
              <a:rPr lang="it-IT" b="1" dirty="0"/>
              <a:t>Consultations</a:t>
            </a:r>
            <a:endParaRPr lang="uk-UA" dirty="0"/>
          </a:p>
          <a:p>
            <a:r>
              <a:rPr lang="en-US" dirty="0" smtClean="0"/>
              <a:t>30 days</a:t>
            </a:r>
          </a:p>
          <a:p>
            <a:r>
              <a:rPr lang="en-US" dirty="0" smtClean="0"/>
              <a:t>15 days – for </a:t>
            </a:r>
            <a:r>
              <a:rPr lang="it-IT" dirty="0"/>
              <a:t>on matters of </a:t>
            </a:r>
            <a:r>
              <a:rPr lang="it-IT" dirty="0" smtClean="0"/>
              <a:t>urgency (</a:t>
            </a:r>
            <a:r>
              <a:rPr lang="it-IT" dirty="0"/>
              <a:t>perishable </a:t>
            </a:r>
            <a:r>
              <a:rPr lang="it-IT" dirty="0" smtClean="0"/>
              <a:t>or seasonal goods)</a:t>
            </a:r>
          </a:p>
          <a:p>
            <a:r>
              <a:rPr lang="it-IT" dirty="0" smtClean="0"/>
              <a:t>3 days – if interruption of </a:t>
            </a:r>
            <a:r>
              <a:rPr lang="en-US" dirty="0"/>
              <a:t>transport of energy </a:t>
            </a:r>
            <a:r>
              <a:rPr lang="en-US" dirty="0" smtClean="0"/>
              <a:t>goods</a:t>
            </a:r>
          </a:p>
          <a:p>
            <a:pPr marL="0" indent="0">
              <a:buNone/>
            </a:pPr>
            <a:endParaRPr lang="it-IT" b="1" dirty="0" smtClean="0"/>
          </a:p>
          <a:p>
            <a:pPr marL="0" indent="0">
              <a:buNone/>
            </a:pPr>
            <a:r>
              <a:rPr lang="it-IT" b="1" dirty="0" smtClean="0"/>
              <a:t>Section </a:t>
            </a:r>
            <a:r>
              <a:rPr lang="uk-UA" b="1" dirty="0" smtClean="0"/>
              <a:t>1 </a:t>
            </a:r>
            <a:r>
              <a:rPr lang="it-IT" b="1" dirty="0"/>
              <a:t>Arbitration Procedure</a:t>
            </a:r>
            <a:endParaRPr lang="uk-UA" dirty="0"/>
          </a:p>
          <a:p>
            <a:pPr marL="0" indent="0">
              <a:buNone/>
            </a:pPr>
            <a:r>
              <a:rPr lang="it-IT" b="1" i="1" dirty="0" smtClean="0"/>
              <a:t>Article </a:t>
            </a:r>
            <a:r>
              <a:rPr lang="uk-UA" b="1" i="1" dirty="0" smtClean="0"/>
              <a:t>307 </a:t>
            </a:r>
            <a:r>
              <a:rPr lang="en-US" b="1" dirty="0"/>
              <a:t>Composition of the arbitration panel</a:t>
            </a:r>
            <a:endParaRPr lang="uk-UA" dirty="0"/>
          </a:p>
          <a:p>
            <a:r>
              <a:rPr lang="it-IT" dirty="0" smtClean="0"/>
              <a:t>3 arbitrators</a:t>
            </a:r>
            <a:r>
              <a:rPr lang="uk-UA" dirty="0" smtClean="0"/>
              <a:t> </a:t>
            </a:r>
            <a:endParaRPr lang="uk-UA" dirty="0"/>
          </a:p>
          <a:p>
            <a:r>
              <a:rPr lang="en-US" dirty="0" smtClean="0"/>
              <a:t>If  </a:t>
            </a:r>
            <a:r>
              <a:rPr lang="en-US" dirty="0"/>
              <a:t>the Parties are unable to agree on the composition </a:t>
            </a:r>
            <a:r>
              <a:rPr lang="en-US" dirty="0" smtClean="0"/>
              <a:t>– selecting by </a:t>
            </a:r>
            <a:r>
              <a:rPr lang="en-US" dirty="0"/>
              <a:t>lot from the </a:t>
            </a:r>
            <a:r>
              <a:rPr lang="en-US" dirty="0" smtClean="0"/>
              <a:t>list of </a:t>
            </a:r>
            <a:r>
              <a:rPr lang="en-US" dirty="0"/>
              <a:t>15 </a:t>
            </a:r>
            <a:r>
              <a:rPr lang="en-US" dirty="0" err="1" smtClean="0"/>
              <a:t>previousey</a:t>
            </a:r>
            <a:r>
              <a:rPr lang="en-US" dirty="0" smtClean="0"/>
              <a:t> selected persons</a:t>
            </a:r>
            <a:endParaRPr lang="uk-UA" dirty="0"/>
          </a:p>
          <a:p>
            <a:pPr marL="0" indent="0">
              <a:buNone/>
            </a:pPr>
            <a:r>
              <a:rPr lang="it-IT" b="1" i="1" dirty="0"/>
              <a:t>Article </a:t>
            </a:r>
            <a:r>
              <a:rPr lang="uk-UA" b="1" i="1" dirty="0" smtClean="0"/>
              <a:t>308 </a:t>
            </a:r>
            <a:r>
              <a:rPr lang="it-IT" b="1" dirty="0"/>
              <a:t>Interim Panel Report</a:t>
            </a:r>
            <a:endParaRPr lang="uk-UA" dirty="0"/>
          </a:p>
          <a:p>
            <a:r>
              <a:rPr lang="en-US" dirty="0" smtClean="0"/>
              <a:t>&lt;= 90 days</a:t>
            </a:r>
            <a:endParaRPr lang="uk-UA" dirty="0"/>
          </a:p>
          <a:p>
            <a:r>
              <a:rPr lang="en-US" dirty="0" smtClean="0"/>
              <a:t>comments by the Parties</a:t>
            </a:r>
          </a:p>
          <a:p>
            <a:r>
              <a:rPr lang="en-US" dirty="0" smtClean="0"/>
              <a:t>further analysis</a:t>
            </a:r>
          </a:p>
          <a:p>
            <a:r>
              <a:rPr lang="en-US" dirty="0" smtClean="0"/>
              <a:t>the </a:t>
            </a:r>
            <a:r>
              <a:rPr lang="en-US" dirty="0"/>
              <a:t>final arbitration panel ruling </a:t>
            </a:r>
            <a:endParaRPr lang="en-US" dirty="0" smtClean="0"/>
          </a:p>
          <a:p>
            <a:pPr marL="0" indent="0">
              <a:buNone/>
            </a:pPr>
            <a:r>
              <a:rPr lang="it-IT" b="1" i="1" dirty="0"/>
              <a:t>Article </a:t>
            </a:r>
            <a:r>
              <a:rPr lang="uk-UA" b="1" i="1" dirty="0" smtClean="0"/>
              <a:t>310 </a:t>
            </a:r>
            <a:r>
              <a:rPr lang="it-IT" b="1" dirty="0"/>
              <a:t>Arbitration panel ruling</a:t>
            </a:r>
            <a:endParaRPr lang="uk-UA" dirty="0"/>
          </a:p>
          <a:p>
            <a:pPr marL="0" indent="0">
              <a:buNone/>
            </a:pPr>
            <a:endParaRPr lang="it-IT" b="1" dirty="0" smtClean="0"/>
          </a:p>
          <a:p>
            <a:pPr marL="0" indent="0">
              <a:buNone/>
            </a:pPr>
            <a:r>
              <a:rPr lang="it-IT" b="1" dirty="0" smtClean="0"/>
              <a:t>Section </a:t>
            </a:r>
            <a:r>
              <a:rPr lang="uk-UA" b="1" dirty="0"/>
              <a:t>2 </a:t>
            </a:r>
            <a:r>
              <a:rPr lang="it-IT" b="1" dirty="0"/>
              <a:t>Compliance</a:t>
            </a:r>
            <a:endParaRPr lang="uk-UA" dirty="0"/>
          </a:p>
          <a:p>
            <a:pPr marL="0" indent="0">
              <a:buNone/>
            </a:pPr>
            <a:r>
              <a:rPr lang="it-IT" b="1" i="1" dirty="0"/>
              <a:t>Article </a:t>
            </a:r>
            <a:r>
              <a:rPr lang="uk-UA" b="1" i="1" dirty="0"/>
              <a:t>311 </a:t>
            </a:r>
            <a:r>
              <a:rPr lang="uk-UA" b="1" dirty="0"/>
              <a:t>Виконання постанови третейської групи </a:t>
            </a:r>
            <a:endParaRPr lang="uk-UA" dirty="0"/>
          </a:p>
          <a:p>
            <a:pPr marL="0" indent="0">
              <a:buNone/>
            </a:pPr>
            <a:r>
              <a:rPr lang="it-IT" b="1" i="1" dirty="0"/>
              <a:t>Article </a:t>
            </a:r>
            <a:r>
              <a:rPr lang="uk-UA" b="1" i="1" dirty="0"/>
              <a:t>312 </a:t>
            </a:r>
            <a:r>
              <a:rPr lang="en-US" b="1" dirty="0"/>
              <a:t>The reasonable period of time for compliance</a:t>
            </a:r>
            <a:endParaRPr lang="uk-UA" dirty="0"/>
          </a:p>
          <a:p>
            <a:r>
              <a:rPr lang="en-US" dirty="0"/>
              <a:t>30 days</a:t>
            </a:r>
            <a:r>
              <a:rPr lang="uk-UA" dirty="0"/>
              <a:t> - </a:t>
            </a:r>
            <a:r>
              <a:rPr lang="en-US" dirty="0"/>
              <a:t>the Party complained against shall notify of the time it considers it will require for compliance </a:t>
            </a:r>
          </a:p>
          <a:p>
            <a:pPr marL="0" indent="0">
              <a:buNone/>
            </a:pPr>
            <a:endParaRPr lang="it-IT" b="1" dirty="0" smtClean="0"/>
          </a:p>
          <a:p>
            <a:endParaRPr lang="uk-U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4365104"/>
            <a:ext cx="1426816" cy="72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07713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188640"/>
            <a:ext cx="8229600" cy="6669360"/>
          </a:xfrm>
        </p:spPr>
        <p:txBody>
          <a:bodyPr>
            <a:normAutofit fontScale="55000" lnSpcReduction="20000"/>
          </a:bodyPr>
          <a:lstStyle/>
          <a:p>
            <a:pPr marL="0" indent="0">
              <a:buNone/>
            </a:pPr>
            <a:r>
              <a:rPr lang="it-IT" b="1" i="1" dirty="0" smtClean="0"/>
              <a:t>Article </a:t>
            </a:r>
            <a:r>
              <a:rPr lang="uk-UA" b="1" i="1" dirty="0"/>
              <a:t>313 </a:t>
            </a:r>
            <a:r>
              <a:rPr lang="en-US" b="1" dirty="0"/>
              <a:t>Review of any measure taken to comply with the arbitration panel ruling</a:t>
            </a:r>
            <a:endParaRPr lang="uk-UA" dirty="0"/>
          </a:p>
          <a:p>
            <a:pPr marL="0" indent="0">
              <a:buNone/>
            </a:pPr>
            <a:r>
              <a:rPr lang="it-IT" b="1" i="1" dirty="0"/>
              <a:t>Article </a:t>
            </a:r>
            <a:r>
              <a:rPr lang="uk-UA" b="1" i="1" dirty="0"/>
              <a:t>314 </a:t>
            </a:r>
            <a:r>
              <a:rPr lang="it-IT" b="1" dirty="0"/>
              <a:t>Remedies for urgent energy disputes</a:t>
            </a:r>
            <a:endParaRPr lang="uk-UA" dirty="0"/>
          </a:p>
          <a:p>
            <a:pPr marL="0" indent="0">
              <a:buNone/>
            </a:pPr>
            <a:r>
              <a:rPr lang="it-IT" b="1" i="1" dirty="0" smtClean="0"/>
              <a:t>Article </a:t>
            </a:r>
            <a:r>
              <a:rPr lang="uk-UA" b="1" i="1" dirty="0" smtClean="0"/>
              <a:t>315 </a:t>
            </a:r>
            <a:r>
              <a:rPr lang="en-US" b="1" dirty="0"/>
              <a:t>Temporary remedies in case of non-compliance</a:t>
            </a:r>
            <a:endParaRPr lang="uk-UA" dirty="0"/>
          </a:p>
          <a:p>
            <a:r>
              <a:rPr lang="en-US" dirty="0"/>
              <a:t>If no agreement on compensation </a:t>
            </a:r>
            <a:r>
              <a:rPr lang="en-US" dirty="0" smtClean="0"/>
              <a:t>&lt;= 30  than the </a:t>
            </a:r>
            <a:r>
              <a:rPr lang="it-IT" dirty="0" smtClean="0"/>
              <a:t>complaining Party can suspend </a:t>
            </a:r>
            <a:r>
              <a:rPr lang="en-US" dirty="0" smtClean="0"/>
              <a:t>obligations within the FTA at </a:t>
            </a:r>
            <a:r>
              <a:rPr lang="en-US" dirty="0"/>
              <a:t>a level equivalent to the </a:t>
            </a:r>
            <a:r>
              <a:rPr lang="en-US" dirty="0" smtClean="0"/>
              <a:t>damage caused </a:t>
            </a:r>
            <a:r>
              <a:rPr lang="en-US" dirty="0"/>
              <a:t>by the violation</a:t>
            </a:r>
            <a:endParaRPr lang="en-US" dirty="0" smtClean="0"/>
          </a:p>
          <a:p>
            <a:r>
              <a:rPr lang="en-US" dirty="0"/>
              <a:t>the </a:t>
            </a:r>
            <a:r>
              <a:rPr lang="it-IT" dirty="0"/>
              <a:t>complaining Party </a:t>
            </a:r>
            <a:r>
              <a:rPr lang="en-US" dirty="0" smtClean="0"/>
              <a:t>may </a:t>
            </a:r>
            <a:r>
              <a:rPr lang="en-US" dirty="0"/>
              <a:t>choose to increase its </a:t>
            </a:r>
            <a:r>
              <a:rPr lang="en-US" dirty="0" smtClean="0"/>
              <a:t>tariff rates </a:t>
            </a:r>
            <a:r>
              <a:rPr lang="en-US" dirty="0"/>
              <a:t>to the </a:t>
            </a:r>
            <a:r>
              <a:rPr lang="en-US" dirty="0" smtClean="0"/>
              <a:t>MFN level</a:t>
            </a:r>
            <a:r>
              <a:rPr lang="uk-UA" dirty="0" smtClean="0"/>
              <a:t> </a:t>
            </a:r>
            <a:endParaRPr lang="uk-UA" dirty="0"/>
          </a:p>
          <a:p>
            <a:pPr marL="0" indent="0">
              <a:buNone/>
            </a:pPr>
            <a:endParaRPr lang="it-IT" b="1" dirty="0" smtClean="0"/>
          </a:p>
          <a:p>
            <a:pPr marL="0" indent="0">
              <a:buNone/>
            </a:pPr>
            <a:r>
              <a:rPr lang="it-IT" b="1" dirty="0" smtClean="0"/>
              <a:t>Section </a:t>
            </a:r>
            <a:r>
              <a:rPr lang="uk-UA" b="1" dirty="0" smtClean="0"/>
              <a:t>3 </a:t>
            </a:r>
            <a:r>
              <a:rPr lang="it-IT" b="1" dirty="0"/>
              <a:t>Common provisions</a:t>
            </a:r>
            <a:endParaRPr lang="uk-UA" dirty="0"/>
          </a:p>
          <a:p>
            <a:pPr marL="0" indent="0">
              <a:buNone/>
            </a:pPr>
            <a:r>
              <a:rPr lang="it-IT" b="1" i="1" dirty="0"/>
              <a:t>Article </a:t>
            </a:r>
            <a:r>
              <a:rPr lang="uk-UA" b="1" i="1" dirty="0" smtClean="0"/>
              <a:t>321 </a:t>
            </a:r>
            <a:r>
              <a:rPr lang="en-US" b="1" dirty="0"/>
              <a:t>Arbitration panel decisions and rulings</a:t>
            </a:r>
            <a:endParaRPr lang="uk-UA" dirty="0"/>
          </a:p>
          <a:p>
            <a:r>
              <a:rPr lang="en-US" dirty="0"/>
              <a:t>Any ruling of the arbitration panel shall be binding on the Parties and shall not create</a:t>
            </a:r>
          </a:p>
          <a:p>
            <a:r>
              <a:rPr lang="en-US" dirty="0"/>
              <a:t>any rights or obligations for natural or legal </a:t>
            </a:r>
            <a:r>
              <a:rPr lang="en-US" dirty="0" smtClean="0"/>
              <a:t>persons</a:t>
            </a:r>
            <a:endParaRPr lang="uk-UA" dirty="0" smtClean="0"/>
          </a:p>
          <a:p>
            <a:pPr marL="0" indent="0">
              <a:buNone/>
            </a:pPr>
            <a:r>
              <a:rPr lang="it-IT" b="1" i="1" dirty="0"/>
              <a:t>Article </a:t>
            </a:r>
            <a:r>
              <a:rPr lang="uk-UA" b="1" i="1" dirty="0" smtClean="0"/>
              <a:t>322 </a:t>
            </a:r>
            <a:r>
              <a:rPr lang="en-US" b="1" dirty="0"/>
              <a:t>Dispute settlement relating to regulatory approximation</a:t>
            </a:r>
            <a:endParaRPr lang="uk-UA" dirty="0"/>
          </a:p>
          <a:p>
            <a:r>
              <a:rPr lang="en-US" dirty="0" smtClean="0"/>
              <a:t>If a question </a:t>
            </a:r>
            <a:r>
              <a:rPr lang="en-US" dirty="0"/>
              <a:t>of interpretation of an act of the institutions of </a:t>
            </a:r>
            <a:r>
              <a:rPr lang="en-US" dirty="0" smtClean="0"/>
              <a:t>the European Union – then a request the Court </a:t>
            </a:r>
            <a:r>
              <a:rPr lang="en-US" dirty="0"/>
              <a:t>of Justice of the </a:t>
            </a:r>
            <a:r>
              <a:rPr lang="en-US" dirty="0" smtClean="0"/>
              <a:t>EU</a:t>
            </a:r>
            <a:r>
              <a:rPr lang="uk-UA" dirty="0" smtClean="0"/>
              <a:t> </a:t>
            </a:r>
            <a:endParaRPr lang="en-US" dirty="0" smtClean="0"/>
          </a:p>
          <a:p>
            <a:pPr marL="0" indent="0">
              <a:buNone/>
            </a:pPr>
            <a:endParaRPr lang="en-US" dirty="0"/>
          </a:p>
          <a:p>
            <a:pPr marL="0" indent="0" algn="ctr">
              <a:buNone/>
            </a:pPr>
            <a:r>
              <a:rPr lang="it-IT" b="1" dirty="0"/>
              <a:t>CHAPTER </a:t>
            </a:r>
            <a:r>
              <a:rPr lang="uk-UA" b="1" dirty="0"/>
              <a:t>15 </a:t>
            </a:r>
            <a:r>
              <a:rPr lang="it-IT" b="1" dirty="0"/>
              <a:t>MEDIATION MECHANISM</a:t>
            </a:r>
            <a:r>
              <a:rPr lang="uk-UA" dirty="0"/>
              <a:t/>
            </a:r>
            <a:br>
              <a:rPr lang="uk-UA" dirty="0"/>
            </a:br>
            <a:endParaRPr lang="uk-UA" dirty="0"/>
          </a:p>
          <a:p>
            <a:pPr marL="0" indent="0">
              <a:buNone/>
            </a:pPr>
            <a:r>
              <a:rPr lang="uk-UA" b="1" dirty="0" smtClean="0"/>
              <a:t> </a:t>
            </a:r>
            <a:r>
              <a:rPr lang="it-IT" b="1" i="1" dirty="0"/>
              <a:t>Article </a:t>
            </a:r>
            <a:r>
              <a:rPr lang="uk-UA" b="1" i="1" dirty="0" smtClean="0"/>
              <a:t>327 </a:t>
            </a:r>
            <a:r>
              <a:rPr lang="it-IT" b="1" dirty="0"/>
              <a:t>Objective and scope</a:t>
            </a:r>
            <a:endParaRPr lang="uk-UA" dirty="0"/>
          </a:p>
          <a:p>
            <a:pPr algn="just"/>
            <a:r>
              <a:rPr lang="en-US" dirty="0"/>
              <a:t>to facilitate the finding of a mutually agreed solution through a comprehensive and expeditious procedure with the assistance of a </a:t>
            </a:r>
            <a:r>
              <a:rPr lang="it-IT" dirty="0"/>
              <a:t>mediator.</a:t>
            </a:r>
            <a:endParaRPr lang="uk-UA" dirty="0"/>
          </a:p>
          <a:p>
            <a:pPr marL="0" indent="0">
              <a:buNone/>
            </a:pPr>
            <a:endParaRPr lang="uk-UA" dirty="0"/>
          </a:p>
          <a:p>
            <a:endParaRPr lang="uk-UA" dirty="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1519" y="2136389"/>
            <a:ext cx="1426816" cy="727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064004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Autofit/>
          </a:bodyPr>
          <a:lstStyle/>
          <a:p>
            <a:r>
              <a:rPr lang="it-IT" sz="2800" b="1" dirty="0"/>
              <a:t>TITLE </a:t>
            </a:r>
            <a:r>
              <a:rPr lang="uk-UA" sz="2800" b="1" dirty="0" smtClean="0"/>
              <a:t>VI</a:t>
            </a:r>
            <a:r>
              <a:rPr lang="uk-UA" sz="2800" b="1" dirty="0"/>
              <a:t>: </a:t>
            </a:r>
            <a:r>
              <a:rPr lang="it-IT" sz="2800" b="1" dirty="0"/>
              <a:t>FINANCIAL COOPERATION, WITH </a:t>
            </a:r>
            <a:r>
              <a:rPr lang="it-IT" sz="2800" b="1" dirty="0" smtClean="0"/>
              <a:t>ANTI-FRAUD PROVISIONS</a:t>
            </a:r>
            <a:endParaRPr lang="uk-UA" sz="2800" dirty="0"/>
          </a:p>
        </p:txBody>
      </p:sp>
      <p:sp>
        <p:nvSpPr>
          <p:cNvPr id="3" name="Объект 2"/>
          <p:cNvSpPr>
            <a:spLocks noGrp="1"/>
          </p:cNvSpPr>
          <p:nvPr>
            <p:ph idx="1"/>
          </p:nvPr>
        </p:nvSpPr>
        <p:spPr>
          <a:xfrm>
            <a:off x="457200" y="1916832"/>
            <a:ext cx="8229600" cy="3744416"/>
          </a:xfrm>
        </p:spPr>
        <p:txBody>
          <a:bodyPr>
            <a:normAutofit fontScale="70000" lnSpcReduction="20000"/>
          </a:bodyPr>
          <a:lstStyle/>
          <a:p>
            <a:pPr marL="0" indent="0">
              <a:buNone/>
            </a:pPr>
            <a:r>
              <a:rPr lang="it-IT" b="1" i="1" dirty="0"/>
              <a:t>Article </a:t>
            </a:r>
            <a:r>
              <a:rPr lang="uk-UA" b="1" i="1" dirty="0" smtClean="0"/>
              <a:t>453 </a:t>
            </a:r>
          </a:p>
          <a:p>
            <a:r>
              <a:rPr lang="en-US" dirty="0" smtClean="0"/>
              <a:t>Financial assistance for Ukraine</a:t>
            </a:r>
          </a:p>
          <a:p>
            <a:pPr marL="0" indent="0">
              <a:buNone/>
            </a:pPr>
            <a:r>
              <a:rPr lang="it-IT" b="1" i="1" dirty="0" smtClean="0"/>
              <a:t>Article </a:t>
            </a:r>
            <a:r>
              <a:rPr lang="uk-UA" b="1" i="1" dirty="0" smtClean="0"/>
              <a:t>458 </a:t>
            </a:r>
          </a:p>
          <a:p>
            <a:r>
              <a:rPr lang="en-US" dirty="0"/>
              <a:t>The Association Council shall be informed of </a:t>
            </a:r>
            <a:r>
              <a:rPr lang="en-US" dirty="0" smtClean="0"/>
              <a:t>implementation </a:t>
            </a:r>
            <a:r>
              <a:rPr lang="en-US" dirty="0"/>
              <a:t>of </a:t>
            </a:r>
            <a:r>
              <a:rPr lang="en-US" dirty="0" smtClean="0"/>
              <a:t>financial assistance</a:t>
            </a:r>
            <a:r>
              <a:rPr lang="en-US" dirty="0"/>
              <a:t>, and its impact upon pursuing the objectives of this Agreement. </a:t>
            </a:r>
            <a:endParaRPr lang="en-US" dirty="0" smtClean="0"/>
          </a:p>
          <a:p>
            <a:pPr marL="0" indent="0">
              <a:buNone/>
            </a:pPr>
            <a:r>
              <a:rPr lang="it-IT" b="1" i="1" dirty="0" smtClean="0"/>
              <a:t>Article </a:t>
            </a:r>
            <a:r>
              <a:rPr lang="uk-UA" b="1" i="1" dirty="0" smtClean="0"/>
              <a:t>459 </a:t>
            </a:r>
            <a:endParaRPr lang="uk-UA" dirty="0"/>
          </a:p>
          <a:p>
            <a:r>
              <a:rPr lang="it-IT" dirty="0"/>
              <a:t>principles of </a:t>
            </a:r>
            <a:r>
              <a:rPr lang="it-IT" dirty="0" smtClean="0"/>
              <a:t>sound </a:t>
            </a:r>
            <a:r>
              <a:rPr lang="en-US" dirty="0" smtClean="0"/>
              <a:t>financial </a:t>
            </a:r>
            <a:r>
              <a:rPr lang="en-US" dirty="0"/>
              <a:t>management </a:t>
            </a:r>
            <a:r>
              <a:rPr lang="en-US" dirty="0" smtClean="0"/>
              <a:t>as </a:t>
            </a:r>
            <a:r>
              <a:rPr lang="en-US" dirty="0"/>
              <a:t>set out in Annex </a:t>
            </a:r>
            <a:r>
              <a:rPr lang="en-US" dirty="0" smtClean="0"/>
              <a:t>XLII</a:t>
            </a:r>
          </a:p>
          <a:p>
            <a:r>
              <a:rPr lang="en-US" dirty="0"/>
              <a:t>g</a:t>
            </a:r>
            <a:r>
              <a:rPr lang="en-US" dirty="0" smtClean="0"/>
              <a:t>radually approximation of Ukrainian legislation, Annex XLIII (against corruption, money laundering, etc.</a:t>
            </a:r>
          </a:p>
          <a:p>
            <a:endParaRPr lang="uk-UA" dirty="0"/>
          </a:p>
        </p:txBody>
      </p:sp>
    </p:spTree>
    <p:extLst>
      <p:ext uri="{BB962C8B-B14F-4D97-AF65-F5344CB8AC3E}">
        <p14:creationId xmlns:p14="http://schemas.microsoft.com/office/powerpoint/2010/main" val="1796414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Autofit/>
          </a:bodyPr>
          <a:lstStyle/>
          <a:p>
            <a:r>
              <a:rPr lang="it-IT" sz="2400" b="1" dirty="0"/>
              <a:t>TITLE </a:t>
            </a:r>
            <a:r>
              <a:rPr lang="uk-UA" sz="2400" b="1" dirty="0" smtClean="0"/>
              <a:t>VII </a:t>
            </a:r>
            <a:r>
              <a:rPr lang="en-US" sz="2400" b="1" dirty="0" smtClean="0"/>
              <a:t>INSTITUTIONAL</a:t>
            </a:r>
            <a:r>
              <a:rPr lang="en-US" sz="2400" b="1" dirty="0"/>
              <a:t>, GENERAL AND FINAL </a:t>
            </a:r>
            <a:r>
              <a:rPr lang="en-US" sz="2400" b="1" dirty="0" smtClean="0"/>
              <a:t>PROVISIONS</a:t>
            </a:r>
            <a:r>
              <a:rPr lang="uk-UA" sz="2400" b="1" dirty="0" smtClean="0"/>
              <a:t> </a:t>
            </a:r>
            <a:r>
              <a:rPr lang="uk-UA" sz="2400" dirty="0"/>
              <a:t/>
            </a:r>
            <a:br>
              <a:rPr lang="uk-UA" sz="2400" dirty="0"/>
            </a:br>
            <a:endParaRPr lang="uk-UA" sz="2400" dirty="0"/>
          </a:p>
        </p:txBody>
      </p:sp>
      <p:sp>
        <p:nvSpPr>
          <p:cNvPr id="3" name="Объект 2"/>
          <p:cNvSpPr>
            <a:spLocks noGrp="1"/>
          </p:cNvSpPr>
          <p:nvPr>
            <p:ph idx="1"/>
          </p:nvPr>
        </p:nvSpPr>
        <p:spPr>
          <a:xfrm>
            <a:off x="457200" y="836712"/>
            <a:ext cx="8229600" cy="6021288"/>
          </a:xfrm>
        </p:spPr>
        <p:txBody>
          <a:bodyPr>
            <a:normAutofit fontScale="47500" lnSpcReduction="20000"/>
          </a:bodyPr>
          <a:lstStyle/>
          <a:p>
            <a:pPr marL="0" indent="0">
              <a:buNone/>
            </a:pPr>
            <a:r>
              <a:rPr lang="it-IT" b="1" dirty="0"/>
              <a:t>CHAPTER </a:t>
            </a:r>
            <a:r>
              <a:rPr lang="uk-UA" b="1" dirty="0" smtClean="0"/>
              <a:t>1 </a:t>
            </a:r>
            <a:r>
              <a:rPr lang="it-IT" b="1" dirty="0"/>
              <a:t>INSTITUTIONAL FRAMEWORK</a:t>
            </a:r>
            <a:endParaRPr lang="uk-UA" dirty="0"/>
          </a:p>
          <a:p>
            <a:pPr marL="0" indent="0">
              <a:buNone/>
            </a:pPr>
            <a:r>
              <a:rPr lang="it-IT" b="1" i="1" dirty="0"/>
              <a:t>Article </a:t>
            </a:r>
            <a:r>
              <a:rPr lang="uk-UA" b="1" i="1" dirty="0" smtClean="0"/>
              <a:t>460 </a:t>
            </a:r>
            <a:endParaRPr lang="uk-UA" dirty="0"/>
          </a:p>
          <a:p>
            <a:r>
              <a:rPr lang="en-US" dirty="0"/>
              <a:t>Summit meetings </a:t>
            </a:r>
            <a:r>
              <a:rPr lang="en-US" dirty="0" smtClean="0"/>
              <a:t>- once </a:t>
            </a:r>
            <a:r>
              <a:rPr lang="en-US" dirty="0"/>
              <a:t>a year </a:t>
            </a:r>
            <a:endParaRPr lang="en-US" dirty="0" smtClean="0"/>
          </a:p>
          <a:p>
            <a:r>
              <a:rPr lang="en-US" dirty="0"/>
              <a:t>overall guidance for the implementation of </a:t>
            </a:r>
            <a:r>
              <a:rPr lang="en-US" dirty="0" smtClean="0"/>
              <a:t>the AA</a:t>
            </a:r>
          </a:p>
          <a:p>
            <a:pPr marL="0" indent="0">
              <a:buNone/>
            </a:pPr>
            <a:r>
              <a:rPr lang="it-IT" b="1" i="1" dirty="0" smtClean="0"/>
              <a:t>Articles </a:t>
            </a:r>
            <a:r>
              <a:rPr lang="uk-UA" b="1" i="1" dirty="0" smtClean="0"/>
              <a:t>461 - 463</a:t>
            </a:r>
            <a:endParaRPr lang="uk-UA" dirty="0"/>
          </a:p>
          <a:p>
            <a:r>
              <a:rPr lang="it-IT" dirty="0"/>
              <a:t>Association Council </a:t>
            </a:r>
            <a:r>
              <a:rPr lang="uk-UA" dirty="0" smtClean="0"/>
              <a:t>- </a:t>
            </a:r>
            <a:r>
              <a:rPr lang="it-IT" dirty="0" smtClean="0"/>
              <a:t>monitoring the </a:t>
            </a:r>
            <a:r>
              <a:rPr lang="en-US" dirty="0" smtClean="0"/>
              <a:t>application </a:t>
            </a:r>
            <a:r>
              <a:rPr lang="en-US" dirty="0"/>
              <a:t>and implementation of the </a:t>
            </a:r>
            <a:r>
              <a:rPr lang="en-US" dirty="0" smtClean="0"/>
              <a:t>AA and periodically reviewing</a:t>
            </a:r>
          </a:p>
          <a:p>
            <a:r>
              <a:rPr lang="it-IT" dirty="0"/>
              <a:t>meet at ministerial level </a:t>
            </a:r>
            <a:r>
              <a:rPr lang="en-US" dirty="0" smtClean="0"/>
              <a:t>&gt;=once a year</a:t>
            </a:r>
            <a:r>
              <a:rPr lang="uk-UA" dirty="0" smtClean="0"/>
              <a:t> </a:t>
            </a:r>
          </a:p>
          <a:p>
            <a:r>
              <a:rPr lang="en-US" dirty="0"/>
              <a:t>consist of the members of the Council of the </a:t>
            </a:r>
            <a:r>
              <a:rPr lang="en-US" dirty="0" smtClean="0"/>
              <a:t>EU and </a:t>
            </a:r>
            <a:r>
              <a:rPr lang="en-US" dirty="0"/>
              <a:t>members of the European </a:t>
            </a:r>
            <a:r>
              <a:rPr lang="en-US" dirty="0" smtClean="0"/>
              <a:t>Commission +  members of </a:t>
            </a:r>
            <a:r>
              <a:rPr lang="en-US" dirty="0"/>
              <a:t>the Government of </a:t>
            </a:r>
            <a:r>
              <a:rPr lang="en-US" dirty="0" smtClean="0"/>
              <a:t>Ukraine</a:t>
            </a:r>
          </a:p>
          <a:p>
            <a:r>
              <a:rPr lang="it-IT" dirty="0" smtClean="0"/>
              <a:t>takes decisions and recommendations</a:t>
            </a:r>
          </a:p>
          <a:p>
            <a:r>
              <a:rPr lang="en-US" dirty="0"/>
              <a:t>may update or amend the Annexes </a:t>
            </a:r>
            <a:r>
              <a:rPr lang="en-US" dirty="0" smtClean="0"/>
              <a:t>considering the </a:t>
            </a:r>
            <a:r>
              <a:rPr lang="en-US" dirty="0"/>
              <a:t>evolution of EU law</a:t>
            </a:r>
            <a:endParaRPr lang="en-US" dirty="0" smtClean="0"/>
          </a:p>
          <a:p>
            <a:pPr marL="0" indent="0">
              <a:buNone/>
            </a:pPr>
            <a:r>
              <a:rPr lang="it-IT" b="1" i="1" dirty="0" smtClean="0"/>
              <a:t>Article </a:t>
            </a:r>
            <a:r>
              <a:rPr lang="uk-UA" b="1" i="1" dirty="0" smtClean="0"/>
              <a:t>464 - 466</a:t>
            </a:r>
            <a:endParaRPr lang="uk-UA" dirty="0"/>
          </a:p>
          <a:p>
            <a:r>
              <a:rPr lang="it-IT" dirty="0"/>
              <a:t>Association </a:t>
            </a:r>
            <a:r>
              <a:rPr lang="it-IT" dirty="0" smtClean="0"/>
              <a:t>Committee </a:t>
            </a:r>
            <a:r>
              <a:rPr lang="uk-UA" dirty="0" smtClean="0"/>
              <a:t>– </a:t>
            </a:r>
            <a:r>
              <a:rPr lang="en-US" dirty="0" smtClean="0"/>
              <a:t>assists the </a:t>
            </a:r>
            <a:r>
              <a:rPr lang="it-IT" dirty="0"/>
              <a:t>Association Council </a:t>
            </a:r>
            <a:endParaRPr lang="uk-UA" dirty="0" smtClean="0"/>
          </a:p>
          <a:p>
            <a:r>
              <a:rPr lang="en-US" dirty="0"/>
              <a:t>&gt;=once a year</a:t>
            </a:r>
            <a:r>
              <a:rPr lang="uk-UA" dirty="0"/>
              <a:t> </a:t>
            </a:r>
          </a:p>
          <a:p>
            <a:r>
              <a:rPr lang="it-IT" dirty="0"/>
              <a:t>special committees </a:t>
            </a:r>
            <a:r>
              <a:rPr lang="it-IT" dirty="0" smtClean="0"/>
              <a:t>and bodies, sub-committees</a:t>
            </a:r>
            <a:endParaRPr lang="uk-UA" dirty="0"/>
          </a:p>
          <a:p>
            <a:pPr marL="0" indent="0">
              <a:buNone/>
            </a:pPr>
            <a:r>
              <a:rPr lang="it-IT" b="1" i="1" dirty="0"/>
              <a:t>Article </a:t>
            </a:r>
            <a:r>
              <a:rPr lang="uk-UA" b="1" i="1" dirty="0" smtClean="0"/>
              <a:t>467 </a:t>
            </a:r>
            <a:endParaRPr lang="uk-UA" dirty="0"/>
          </a:p>
          <a:p>
            <a:r>
              <a:rPr lang="it-IT" dirty="0"/>
              <a:t>Parliamentary Association Committee </a:t>
            </a:r>
            <a:endParaRPr lang="it-IT" dirty="0" smtClean="0"/>
          </a:p>
          <a:p>
            <a:r>
              <a:rPr lang="it-IT" dirty="0"/>
              <a:t>Members of the </a:t>
            </a:r>
            <a:r>
              <a:rPr lang="it-IT" dirty="0" smtClean="0"/>
              <a:t>European </a:t>
            </a:r>
            <a:r>
              <a:rPr lang="en-US" dirty="0" smtClean="0"/>
              <a:t>Parliament + Members </a:t>
            </a:r>
            <a:r>
              <a:rPr lang="en-US" dirty="0"/>
              <a:t>of the </a:t>
            </a:r>
            <a:r>
              <a:rPr lang="en-US" dirty="0" smtClean="0"/>
              <a:t>Ukrainian parliament</a:t>
            </a:r>
          </a:p>
          <a:p>
            <a:r>
              <a:rPr lang="it-IT" dirty="0"/>
              <a:t>may make recommendations </a:t>
            </a:r>
            <a:endParaRPr lang="it-IT" dirty="0" smtClean="0"/>
          </a:p>
          <a:p>
            <a:pPr marL="0" indent="0">
              <a:buNone/>
            </a:pPr>
            <a:r>
              <a:rPr lang="it-IT" b="1" i="1" dirty="0" smtClean="0"/>
              <a:t>Article </a:t>
            </a:r>
            <a:r>
              <a:rPr lang="uk-UA" b="1" i="1" dirty="0" smtClean="0"/>
              <a:t>469 </a:t>
            </a:r>
            <a:endParaRPr lang="uk-UA" dirty="0"/>
          </a:p>
          <a:p>
            <a:r>
              <a:rPr lang="it-IT" dirty="0"/>
              <a:t>Civil Society </a:t>
            </a:r>
            <a:r>
              <a:rPr lang="it-IT" dirty="0" smtClean="0"/>
              <a:t>Platform - </a:t>
            </a:r>
            <a:r>
              <a:rPr lang="it-IT" dirty="0"/>
              <a:t>forum </a:t>
            </a:r>
            <a:r>
              <a:rPr lang="it-IT" dirty="0" smtClean="0"/>
              <a:t>for </a:t>
            </a:r>
            <a:r>
              <a:rPr lang="en-US" dirty="0" smtClean="0"/>
              <a:t>Members </a:t>
            </a:r>
            <a:r>
              <a:rPr lang="en-US" dirty="0"/>
              <a:t>of the European Economic and Social Committee (EESC) </a:t>
            </a:r>
            <a:r>
              <a:rPr lang="en-US" dirty="0" smtClean="0"/>
              <a:t>and </a:t>
            </a:r>
            <a:r>
              <a:rPr lang="en-US" dirty="0"/>
              <a:t>representatives of civil society </a:t>
            </a:r>
            <a:r>
              <a:rPr lang="en-US" dirty="0" smtClean="0"/>
              <a:t>of </a:t>
            </a:r>
            <a:r>
              <a:rPr lang="en-US" dirty="0"/>
              <a:t>Ukraine</a:t>
            </a:r>
            <a:r>
              <a:rPr lang="uk-UA" dirty="0" smtClean="0"/>
              <a:t> </a:t>
            </a:r>
            <a:endParaRPr lang="uk-UA" b="1" dirty="0" smtClean="0"/>
          </a:p>
        </p:txBody>
      </p:sp>
    </p:spTree>
    <p:extLst>
      <p:ext uri="{BB962C8B-B14F-4D97-AF65-F5344CB8AC3E}">
        <p14:creationId xmlns:p14="http://schemas.microsoft.com/office/powerpoint/2010/main" val="29675850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0"/>
            <a:ext cx="8229600" cy="7029400"/>
          </a:xfrm>
        </p:spPr>
        <p:txBody>
          <a:bodyPr>
            <a:normAutofit fontScale="40000" lnSpcReduction="20000"/>
          </a:bodyPr>
          <a:lstStyle/>
          <a:p>
            <a:pPr marL="0" indent="0" algn="ctr">
              <a:buNone/>
            </a:pPr>
            <a:r>
              <a:rPr lang="it-IT" sz="6000" b="1" dirty="0"/>
              <a:t>CHAPTER </a:t>
            </a:r>
            <a:r>
              <a:rPr lang="uk-UA" sz="6000" b="1" dirty="0" smtClean="0"/>
              <a:t>2 </a:t>
            </a:r>
            <a:r>
              <a:rPr lang="it-IT" sz="6000" b="1" dirty="0"/>
              <a:t>GENERAL AND FINAL PROVISIONS</a:t>
            </a:r>
            <a:endParaRPr lang="uk-UA" sz="6000" dirty="0"/>
          </a:p>
          <a:p>
            <a:pPr marL="0" indent="0">
              <a:buNone/>
            </a:pPr>
            <a:endParaRPr lang="en-US" sz="4800" b="1" i="1" dirty="0" smtClean="0"/>
          </a:p>
          <a:p>
            <a:pPr marL="0" indent="0">
              <a:buNone/>
            </a:pPr>
            <a:r>
              <a:rPr lang="uk-UA" sz="4800" b="1" i="1" dirty="0" smtClean="0"/>
              <a:t>Стаття </a:t>
            </a:r>
            <a:r>
              <a:rPr lang="uk-UA" sz="4800" b="1" i="1" dirty="0"/>
              <a:t>475 </a:t>
            </a:r>
            <a:r>
              <a:rPr lang="it-IT" sz="4800" b="1" dirty="0"/>
              <a:t>Monitoring</a:t>
            </a:r>
            <a:endParaRPr lang="uk-UA" sz="4800" dirty="0"/>
          </a:p>
          <a:p>
            <a:r>
              <a:rPr lang="en-US" sz="4800" dirty="0"/>
              <a:t>Association </a:t>
            </a:r>
            <a:r>
              <a:rPr lang="en-US" sz="4800" dirty="0" smtClean="0"/>
              <a:t>Council shall </a:t>
            </a:r>
            <a:r>
              <a:rPr lang="en-US" sz="4800" dirty="0"/>
              <a:t>agree on further market opening </a:t>
            </a:r>
            <a:r>
              <a:rPr lang="en-US" sz="4800" dirty="0" smtClean="0"/>
              <a:t>if the DCFTA </a:t>
            </a:r>
            <a:r>
              <a:rPr lang="uk-UA" sz="4800" dirty="0" smtClean="0"/>
              <a:t> </a:t>
            </a:r>
            <a:r>
              <a:rPr lang="en-US" sz="4800" dirty="0" smtClean="0"/>
              <a:t>has been implemented</a:t>
            </a:r>
            <a:endParaRPr lang="uk-UA" sz="4800" dirty="0"/>
          </a:p>
          <a:p>
            <a:pPr marL="0" indent="0">
              <a:buNone/>
            </a:pPr>
            <a:r>
              <a:rPr lang="it-IT" sz="4800" b="1" i="1" dirty="0" smtClean="0"/>
              <a:t>Article </a:t>
            </a:r>
            <a:r>
              <a:rPr lang="uk-UA" sz="4800" b="1" i="1" dirty="0" smtClean="0"/>
              <a:t>478 </a:t>
            </a:r>
            <a:r>
              <a:rPr lang="en-US" sz="4800" b="1" dirty="0"/>
              <a:t>Appropriate measures in case of non-fulfilment of obligations</a:t>
            </a:r>
            <a:endParaRPr lang="uk-UA" sz="4800" dirty="0"/>
          </a:p>
          <a:p>
            <a:r>
              <a:rPr lang="en-US" sz="4900" dirty="0" smtClean="0"/>
              <a:t>Priority to the measures which least disturb </a:t>
            </a:r>
            <a:r>
              <a:rPr lang="en-US" sz="4900" dirty="0"/>
              <a:t>the functioning </a:t>
            </a:r>
            <a:r>
              <a:rPr lang="en-US" sz="4900" dirty="0" smtClean="0"/>
              <a:t>the AA</a:t>
            </a:r>
          </a:p>
          <a:p>
            <a:pPr marL="0" indent="0">
              <a:buNone/>
            </a:pPr>
            <a:r>
              <a:rPr lang="it-IT" sz="4900" b="1" dirty="0"/>
              <a:t>Article </a:t>
            </a:r>
            <a:r>
              <a:rPr lang="uk-UA" sz="4900" b="1" dirty="0"/>
              <a:t>479 </a:t>
            </a:r>
            <a:r>
              <a:rPr lang="it-IT" sz="4900" b="1" dirty="0"/>
              <a:t>Relation to other Agreements</a:t>
            </a:r>
            <a:endParaRPr lang="uk-UA" sz="4900" b="1" dirty="0"/>
          </a:p>
          <a:p>
            <a:r>
              <a:rPr lang="en-US" sz="4900" dirty="0"/>
              <a:t>The Partnership and Cooperation Agreement </a:t>
            </a:r>
            <a:r>
              <a:rPr lang="en-US" sz="4900" dirty="0" smtClean="0"/>
              <a:t>(1994) is repealed </a:t>
            </a:r>
          </a:p>
          <a:p>
            <a:r>
              <a:rPr lang="it-IT" sz="4900" dirty="0"/>
              <a:t>References to </a:t>
            </a:r>
            <a:r>
              <a:rPr lang="en-US" sz="4900" dirty="0"/>
              <a:t>PPCA in other agreements between the Parties shall be construed as referring  to the AA</a:t>
            </a:r>
          </a:p>
          <a:p>
            <a:pPr marL="0" indent="0">
              <a:buNone/>
            </a:pPr>
            <a:r>
              <a:rPr lang="it-IT" sz="4800" b="1" i="1" dirty="0" smtClean="0"/>
              <a:t>Article </a:t>
            </a:r>
            <a:r>
              <a:rPr lang="uk-UA" sz="4800" b="1" i="1" dirty="0" smtClean="0"/>
              <a:t>481 </a:t>
            </a:r>
            <a:r>
              <a:rPr lang="it-IT" sz="4900" b="1" dirty="0"/>
              <a:t>Duration</a:t>
            </a:r>
            <a:endParaRPr lang="en-US" sz="4900" b="1" dirty="0"/>
          </a:p>
          <a:p>
            <a:r>
              <a:rPr lang="it-IT" sz="5000" dirty="0"/>
              <a:t>unlimited period </a:t>
            </a:r>
          </a:p>
          <a:p>
            <a:r>
              <a:rPr lang="en-US" sz="5000" dirty="0"/>
              <a:t>review of the achievement of objectives under the AA within </a:t>
            </a:r>
            <a:r>
              <a:rPr lang="it-IT" sz="5000" dirty="0"/>
              <a:t>five years </a:t>
            </a:r>
          </a:p>
          <a:p>
            <a:r>
              <a:rPr lang="en-US" sz="5000" dirty="0"/>
              <a:t>Denouncing is possible by notifying the other </a:t>
            </a:r>
            <a:r>
              <a:rPr lang="en-US" sz="4800" dirty="0" smtClean="0"/>
              <a:t>Party (termination after 6 </a:t>
            </a:r>
            <a:r>
              <a:rPr lang="en-US" sz="4800" dirty="0" err="1" smtClean="0"/>
              <a:t>monthes</a:t>
            </a:r>
            <a:r>
              <a:rPr lang="en-US" sz="4800" dirty="0" smtClean="0"/>
              <a:t>)</a:t>
            </a:r>
          </a:p>
          <a:p>
            <a:pPr marL="0" indent="0">
              <a:buNone/>
            </a:pPr>
            <a:r>
              <a:rPr lang="uk-UA" sz="4800" b="1" i="1" dirty="0" smtClean="0"/>
              <a:t>Стаття </a:t>
            </a:r>
            <a:r>
              <a:rPr lang="uk-UA" sz="4800" b="1" i="1" dirty="0"/>
              <a:t>485 </a:t>
            </a:r>
            <a:r>
              <a:rPr lang="it-IT" sz="4900" b="1" dirty="0"/>
              <a:t>Authentic Texts</a:t>
            </a:r>
            <a:endParaRPr lang="uk-UA" sz="4900" b="1" dirty="0"/>
          </a:p>
          <a:p>
            <a:r>
              <a:rPr lang="it-IT" sz="4900" dirty="0"/>
              <a:t>In 23 languages</a:t>
            </a:r>
          </a:p>
          <a:p>
            <a:r>
              <a:rPr lang="it-IT" sz="4900" dirty="0"/>
              <a:t>Each text being equally authentic</a:t>
            </a:r>
            <a:endParaRPr lang="uk-UA" sz="4900" dirty="0"/>
          </a:p>
          <a:p>
            <a:pPr marL="0" indent="0">
              <a:buNone/>
            </a:pPr>
            <a:r>
              <a:rPr lang="it-IT" sz="4800" b="1" i="1" dirty="0"/>
              <a:t>Article </a:t>
            </a:r>
            <a:r>
              <a:rPr lang="uk-UA" sz="4800" b="1" i="1" dirty="0" smtClean="0"/>
              <a:t>486 </a:t>
            </a:r>
            <a:r>
              <a:rPr lang="it-IT" sz="4900" b="1" dirty="0"/>
              <a:t>Entry into force</a:t>
            </a:r>
            <a:endParaRPr lang="uk-UA" sz="4900" b="1" dirty="0"/>
          </a:p>
          <a:p>
            <a:r>
              <a:rPr lang="en-US" sz="5000" dirty="0"/>
              <a:t>enter into force on the first day of the second month following</a:t>
            </a:r>
          </a:p>
          <a:p>
            <a:r>
              <a:rPr lang="en-US" sz="5000" dirty="0"/>
              <a:t>the date of the deposit of the last instrument of ratification or approval </a:t>
            </a:r>
          </a:p>
          <a:p>
            <a:r>
              <a:rPr lang="en-US" sz="5000" dirty="0"/>
              <a:t>Before that - temporary application of DCFTA</a:t>
            </a:r>
          </a:p>
          <a:p>
            <a:endParaRPr lang="uk-UA" dirty="0"/>
          </a:p>
        </p:txBody>
      </p:sp>
    </p:spTree>
    <p:extLst>
      <p:ext uri="{BB962C8B-B14F-4D97-AF65-F5344CB8AC3E}">
        <p14:creationId xmlns:p14="http://schemas.microsoft.com/office/powerpoint/2010/main" val="3700235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116632"/>
            <a:ext cx="6789440" cy="562074"/>
          </a:xfrm>
        </p:spPr>
        <p:txBody>
          <a:bodyPr>
            <a:noAutofit/>
          </a:bodyPr>
          <a:lstStyle/>
          <a:p>
            <a:pPr marL="0" lvl="1" rtl="0">
              <a:spcBef>
                <a:spcPct val="0"/>
              </a:spcBef>
            </a:pPr>
            <a:r>
              <a:rPr lang="en-US" sz="2400" b="1" kern="0" dirty="0" smtClean="0">
                <a:solidFill>
                  <a:sysClr val="windowText" lastClr="000000"/>
                </a:solidFill>
              </a:rPr>
              <a:t>Euro-Mediterranean Association Agreements</a:t>
            </a:r>
            <a:endParaRPr lang="uk-UA" sz="2400" kern="0" dirty="0">
              <a:solidFill>
                <a:sysClr val="windowText" lastClr="000000"/>
              </a:solidFill>
            </a:endParaRPr>
          </a:p>
        </p:txBody>
      </p:sp>
      <p:sp>
        <p:nvSpPr>
          <p:cNvPr id="3" name="Объект 2"/>
          <p:cNvSpPr>
            <a:spLocks noGrp="1"/>
          </p:cNvSpPr>
          <p:nvPr>
            <p:ph idx="1"/>
          </p:nvPr>
        </p:nvSpPr>
        <p:spPr>
          <a:xfrm>
            <a:off x="179512" y="1124744"/>
            <a:ext cx="8507288" cy="5733256"/>
          </a:xfrm>
        </p:spPr>
        <p:txBody>
          <a:bodyPr>
            <a:normAutofit fontScale="85000" lnSpcReduction="10000"/>
          </a:bodyPr>
          <a:lstStyle/>
          <a:p>
            <a:r>
              <a:rPr lang="en-US" dirty="0"/>
              <a:t>No significant trade diversion effect  in the countries where the EU had been the major trading partner or where the countries had already been members of FTA with other major partners (the US – Israel)</a:t>
            </a:r>
          </a:p>
          <a:p>
            <a:r>
              <a:rPr lang="en-US" dirty="0"/>
              <a:t>Risk of trade diversion for Egypt, Jordan, Lebanon (geographically diversified trade)</a:t>
            </a:r>
          </a:p>
          <a:p>
            <a:r>
              <a:rPr lang="en-US" dirty="0" smtClean="0"/>
              <a:t>Conformity assessment</a:t>
            </a:r>
            <a:r>
              <a:rPr lang="ru-RU" dirty="0" smtClean="0"/>
              <a:t> </a:t>
            </a:r>
            <a:r>
              <a:rPr lang="en-US" dirty="0" smtClean="0"/>
              <a:t>procedures  can be difficult</a:t>
            </a:r>
          </a:p>
          <a:p>
            <a:r>
              <a:rPr lang="en-US" dirty="0" smtClean="0"/>
              <a:t>Trade with Euro-Mediterranean partners = 10% of the EU trade</a:t>
            </a:r>
          </a:p>
          <a:p>
            <a:r>
              <a:rPr lang="en-US" dirty="0" smtClean="0"/>
              <a:t>EU – trade surplus usually</a:t>
            </a:r>
          </a:p>
          <a:p>
            <a:r>
              <a:rPr lang="en-US" dirty="0" smtClean="0"/>
              <a:t>Positive effect for exports of Egypt, Morocco,  moderately positive – the EU, neutral – Israel, Tunisia, negative – Algeria, Jordan (</a:t>
            </a:r>
            <a:r>
              <a:rPr lang="uk-UA" dirty="0" err="1"/>
              <a:t>Elmallah</a:t>
            </a:r>
            <a:r>
              <a:rPr lang="uk-UA" dirty="0"/>
              <a:t> M. </a:t>
            </a:r>
            <a:r>
              <a:rPr lang="en-US" dirty="0" smtClean="0"/>
              <a:t>(2014))</a:t>
            </a:r>
          </a:p>
          <a:p>
            <a:endParaRPr lang="uk-UA"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8341"/>
            <a:ext cx="1464567" cy="720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8850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4830"/>
            <a:ext cx="7061332" cy="490066"/>
          </a:xfrm>
        </p:spPr>
        <p:txBody>
          <a:bodyPr>
            <a:noAutofit/>
          </a:bodyPr>
          <a:lstStyle/>
          <a:p>
            <a:r>
              <a:rPr lang="en-US" sz="3200" b="1" dirty="0" smtClean="0"/>
              <a:t>Association Agreements with Latin American states</a:t>
            </a:r>
            <a:endParaRPr lang="uk-UA" sz="3200" b="1" dirty="0"/>
          </a:p>
        </p:txBody>
      </p:sp>
      <p:sp>
        <p:nvSpPr>
          <p:cNvPr id="3" name="Объект 2"/>
          <p:cNvSpPr>
            <a:spLocks noGrp="1"/>
          </p:cNvSpPr>
          <p:nvPr>
            <p:ph idx="1"/>
          </p:nvPr>
        </p:nvSpPr>
        <p:spPr>
          <a:xfrm>
            <a:off x="107504" y="1196752"/>
            <a:ext cx="8579296" cy="5661248"/>
          </a:xfrm>
        </p:spPr>
        <p:txBody>
          <a:bodyPr>
            <a:normAutofit fontScale="62500" lnSpcReduction="20000"/>
          </a:bodyPr>
          <a:lstStyle/>
          <a:p>
            <a:r>
              <a:rPr lang="en-US" dirty="0" smtClean="0"/>
              <a:t>Chili, Central American countries (in force),</a:t>
            </a:r>
          </a:p>
          <a:p>
            <a:r>
              <a:rPr lang="en-US" dirty="0" smtClean="0"/>
              <a:t>MERCOSUR (negotiations)</a:t>
            </a:r>
          </a:p>
          <a:p>
            <a:r>
              <a:rPr lang="en-US" dirty="0" smtClean="0"/>
              <a:t>Goods and services</a:t>
            </a:r>
          </a:p>
          <a:p>
            <a:r>
              <a:rPr lang="en-US" dirty="0" smtClean="0"/>
              <a:t>Central America (2013): Costa-Rica, Salvador, Guatemala, Honduras, Nicaragua, Panama</a:t>
            </a:r>
          </a:p>
          <a:p>
            <a:r>
              <a:rPr lang="en-US" dirty="0" smtClean="0"/>
              <a:t>Agriculture -  preferences under </a:t>
            </a:r>
            <a:r>
              <a:rPr lang="it-IT" dirty="0"/>
              <a:t>Generalised Scheme of Preferences . </a:t>
            </a:r>
            <a:r>
              <a:rPr lang="it-IT" dirty="0" smtClean="0"/>
              <a:t>Exceptions – bananas, sugar.</a:t>
            </a:r>
            <a:endParaRPr lang="en-US" dirty="0" smtClean="0"/>
          </a:p>
          <a:p>
            <a:r>
              <a:rPr lang="en-US" dirty="0" smtClean="0"/>
              <a:t>EU-MERCOSUR negotiations – problems:</a:t>
            </a:r>
          </a:p>
          <a:p>
            <a:pPr lvl="1"/>
            <a:r>
              <a:rPr lang="en-US" dirty="0" smtClean="0"/>
              <a:t>EU – exemption for agriculture, better services market access , geographical indications, transparency of government procurement, national treatment for investments</a:t>
            </a:r>
          </a:p>
          <a:p>
            <a:pPr lvl="1"/>
            <a:r>
              <a:rPr lang="en-US" dirty="0" smtClean="0"/>
              <a:t>MERCOSUR – special and differentiated treatment for its member states, longer transition period, deviations from reciprocity, liberalization of trade in agricultural products, deviation from single comprehensive agreement principle, no concessions in subsidized products,  intellectual property and geographical indications</a:t>
            </a:r>
          </a:p>
          <a:p>
            <a:r>
              <a:rPr lang="en-US" dirty="0" smtClean="0"/>
              <a:t>Motivation – the EU is a major trade partner (20% trade of MERCOSUR), MERCOSUR is the 6</a:t>
            </a:r>
            <a:r>
              <a:rPr lang="en-US" baseline="30000" dirty="0" smtClean="0"/>
              <a:t>th</a:t>
            </a:r>
            <a:r>
              <a:rPr lang="en-US" dirty="0" smtClean="0"/>
              <a:t> trade partner of the EU</a:t>
            </a:r>
          </a:p>
          <a:p>
            <a:r>
              <a:rPr lang="en-US" dirty="0" smtClean="0"/>
              <a:t>Since 2014 no preferential treatment for MERCOSUR countries under </a:t>
            </a:r>
            <a:r>
              <a:rPr lang="it-IT" dirty="0"/>
              <a:t>Generalised Scheme of Preferences (high middle-income countries except Paraguay)</a:t>
            </a:r>
          </a:p>
          <a:p>
            <a:endParaRPr lang="uk-UA" dirty="0"/>
          </a:p>
          <a:p>
            <a:endParaRPr lang="uk-UA" dirty="0"/>
          </a:p>
        </p:txBody>
      </p:sp>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149589"/>
            <a:ext cx="1460137" cy="1774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7162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 y="116632"/>
            <a:ext cx="9139303" cy="485268"/>
          </a:xfrm>
        </p:spPr>
        <p:txBody>
          <a:bodyPr>
            <a:noAutofit/>
          </a:bodyPr>
          <a:lstStyle/>
          <a:p>
            <a:r>
              <a:rPr lang="en-US" sz="3600" b="1" dirty="0" smtClean="0"/>
              <a:t>Tariffs and tariff preferences of the EU, 2012</a:t>
            </a:r>
            <a:endParaRPr lang="uk-UA" sz="3600"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857426276"/>
              </p:ext>
            </p:extLst>
          </p:nvPr>
        </p:nvGraphicFramePr>
        <p:xfrm>
          <a:off x="244819" y="908720"/>
          <a:ext cx="8568951" cy="5068819"/>
        </p:xfrm>
        <a:graphic>
          <a:graphicData uri="http://schemas.openxmlformats.org/drawingml/2006/table">
            <a:tbl>
              <a:tblPr firstRow="1" firstCol="1" bandRow="1" bandCol="1">
                <a:tableStyleId>{5940675A-B579-460E-94D1-54222C63F5DA}</a:tableStyleId>
              </a:tblPr>
              <a:tblGrid>
                <a:gridCol w="1665025"/>
                <a:gridCol w="1193030"/>
                <a:gridCol w="1193030"/>
                <a:gridCol w="1114799"/>
                <a:gridCol w="1232145"/>
                <a:gridCol w="1232145"/>
                <a:gridCol w="938777"/>
              </a:tblGrid>
              <a:tr h="405379">
                <a:tc rowSpan="2">
                  <a:txBody>
                    <a:bodyPr/>
                    <a:lstStyle/>
                    <a:p>
                      <a:pPr algn="just">
                        <a:spcAft>
                          <a:spcPts val="0"/>
                        </a:spcAft>
                      </a:pPr>
                      <a:r>
                        <a:rPr lang="en-US" sz="1800" dirty="0" smtClean="0">
                          <a:effectLst/>
                        </a:rPr>
                        <a:t>Country</a:t>
                      </a:r>
                      <a:endParaRPr lang="uk-UA" sz="2800" dirty="0">
                        <a:effectLst/>
                        <a:latin typeface="Times New Roman"/>
                        <a:ea typeface="Times New Roman"/>
                      </a:endParaRPr>
                    </a:p>
                  </a:txBody>
                  <a:tcPr marL="68580" marR="68580" marT="0" marB="0"/>
                </a:tc>
                <a:tc gridSpan="3">
                  <a:txBody>
                    <a:bodyPr/>
                    <a:lstStyle/>
                    <a:p>
                      <a:pPr algn="ctr">
                        <a:spcAft>
                          <a:spcPts val="0"/>
                        </a:spcAft>
                      </a:pPr>
                      <a:r>
                        <a:rPr lang="en-US" sz="1800" dirty="0" smtClean="0">
                          <a:effectLst/>
                        </a:rPr>
                        <a:t>Ag</a:t>
                      </a:r>
                      <a:endParaRPr lang="uk-UA" sz="2800" dirty="0">
                        <a:effectLst/>
                        <a:latin typeface="Times New Roman"/>
                        <a:ea typeface="Times New Roman"/>
                      </a:endParaRPr>
                    </a:p>
                  </a:txBody>
                  <a:tcPr marL="68580" marR="68580" marT="0" marB="0" anchor="ctr"/>
                </a:tc>
                <a:tc hMerge="1">
                  <a:txBody>
                    <a:bodyPr/>
                    <a:lstStyle/>
                    <a:p>
                      <a:endParaRPr lang="uk-UA"/>
                    </a:p>
                  </a:txBody>
                  <a:tcPr/>
                </a:tc>
                <a:tc hMerge="1">
                  <a:txBody>
                    <a:bodyPr/>
                    <a:lstStyle/>
                    <a:p>
                      <a:endParaRPr lang="uk-UA"/>
                    </a:p>
                  </a:txBody>
                  <a:tcPr/>
                </a:tc>
                <a:tc gridSpan="3">
                  <a:txBody>
                    <a:bodyPr/>
                    <a:lstStyle/>
                    <a:p>
                      <a:pPr algn="ctr">
                        <a:spcAft>
                          <a:spcPts val="0"/>
                        </a:spcAft>
                      </a:pPr>
                      <a:r>
                        <a:rPr lang="en-US" sz="1800" dirty="0" smtClean="0">
                          <a:effectLst/>
                        </a:rPr>
                        <a:t>Non-Ag</a:t>
                      </a:r>
                      <a:endParaRPr lang="uk-UA" sz="2800" dirty="0">
                        <a:effectLst/>
                        <a:latin typeface="Times New Roman"/>
                        <a:ea typeface="Times New Roman"/>
                      </a:endParaRPr>
                    </a:p>
                  </a:txBody>
                  <a:tcPr marL="68580" marR="68580" marT="0" marB="0" anchor="ctr"/>
                </a:tc>
                <a:tc hMerge="1">
                  <a:txBody>
                    <a:bodyPr/>
                    <a:lstStyle/>
                    <a:p>
                      <a:endParaRPr lang="uk-UA"/>
                    </a:p>
                  </a:txBody>
                  <a:tcPr/>
                </a:tc>
                <a:tc hMerge="1">
                  <a:txBody>
                    <a:bodyPr/>
                    <a:lstStyle/>
                    <a:p>
                      <a:endParaRPr lang="uk-UA"/>
                    </a:p>
                  </a:txBody>
                  <a:tcPr/>
                </a:tc>
              </a:tr>
              <a:tr h="890765">
                <a:tc vMerge="1">
                  <a:txBody>
                    <a:bodyPr/>
                    <a:lstStyle/>
                    <a:p>
                      <a:endParaRPr lang="uk-UA"/>
                    </a:p>
                  </a:txBody>
                  <a:tcPr/>
                </a:tc>
                <a:tc>
                  <a:txBody>
                    <a:bodyPr/>
                    <a:lstStyle/>
                    <a:p>
                      <a:pPr algn="just">
                        <a:spcAft>
                          <a:spcPts val="0"/>
                        </a:spcAft>
                      </a:pPr>
                      <a:r>
                        <a:rPr lang="en-US" sz="1800" dirty="0" smtClean="0"/>
                        <a:t>Av Tariff</a:t>
                      </a:r>
                      <a:r>
                        <a:rPr lang="uk-UA" sz="1800" dirty="0" smtClean="0"/>
                        <a:t>, </a:t>
                      </a:r>
                      <a:r>
                        <a:rPr lang="uk-UA" sz="1800" dirty="0"/>
                        <a:t>% </a:t>
                      </a:r>
                    </a:p>
                  </a:txBody>
                  <a:tcPr marL="68580" marR="68580" marT="0" marB="0"/>
                </a:tc>
                <a:tc>
                  <a:txBody>
                    <a:bodyPr/>
                    <a:lstStyle/>
                    <a:p>
                      <a:pPr algn="just">
                        <a:spcAft>
                          <a:spcPts val="0"/>
                        </a:spcAft>
                      </a:pPr>
                      <a:r>
                        <a:rPr lang="en-US" sz="1800" dirty="0" smtClean="0"/>
                        <a:t>Preferential</a:t>
                      </a:r>
                      <a:r>
                        <a:rPr lang="en-US" sz="1800" baseline="0" dirty="0" smtClean="0"/>
                        <a:t> margin</a:t>
                      </a:r>
                      <a:r>
                        <a:rPr lang="uk-UA" sz="1800" dirty="0" smtClean="0"/>
                        <a:t>, </a:t>
                      </a:r>
                      <a:r>
                        <a:rPr lang="en-US" sz="1800" dirty="0" smtClean="0"/>
                        <a:t>%</a:t>
                      </a:r>
                      <a:endParaRPr lang="uk-UA" sz="1800" dirty="0"/>
                    </a:p>
                  </a:txBody>
                  <a:tcPr marL="68580" marR="68580" marT="0" marB="0">
                    <a:noFill/>
                  </a:tcPr>
                </a:tc>
                <a:tc>
                  <a:txBody>
                    <a:bodyPr/>
                    <a:lstStyle/>
                    <a:p>
                      <a:pPr algn="just">
                        <a:spcAft>
                          <a:spcPts val="0"/>
                        </a:spcAft>
                      </a:pPr>
                      <a:r>
                        <a:rPr lang="en-US" sz="1800" dirty="0" smtClean="0"/>
                        <a:t>Benefits for exporters</a:t>
                      </a:r>
                      <a:r>
                        <a:rPr lang="uk-UA" sz="1800" dirty="0" smtClean="0"/>
                        <a:t>, </a:t>
                      </a:r>
                      <a:r>
                        <a:rPr lang="en-US" sz="1800" dirty="0" err="1" smtClean="0"/>
                        <a:t>mln</a:t>
                      </a:r>
                      <a:r>
                        <a:rPr lang="en-US" sz="1800" dirty="0" smtClean="0"/>
                        <a:t> </a:t>
                      </a:r>
                      <a:r>
                        <a:rPr lang="en-US" sz="1800" dirty="0" err="1" smtClean="0"/>
                        <a:t>dol</a:t>
                      </a:r>
                      <a:r>
                        <a:rPr lang="uk-UA" sz="1800" dirty="0" smtClean="0"/>
                        <a:t>.</a:t>
                      </a:r>
                      <a:endParaRPr lang="uk-UA" sz="1800" dirty="0"/>
                    </a:p>
                  </a:txBody>
                  <a:tcPr marL="68580" marR="68580" marT="0" marB="0">
                    <a:solidFill>
                      <a:schemeClr val="bg1"/>
                    </a:solidFill>
                  </a:tcPr>
                </a:tc>
                <a:tc>
                  <a:txBody>
                    <a:bodyPr/>
                    <a:lstStyle/>
                    <a:p>
                      <a:pPr algn="just">
                        <a:spcAft>
                          <a:spcPts val="0"/>
                        </a:spcAft>
                      </a:pPr>
                      <a:r>
                        <a:rPr lang="en-US" sz="1800" dirty="0" smtClean="0"/>
                        <a:t>Av Tariff</a:t>
                      </a:r>
                      <a:r>
                        <a:rPr lang="uk-UA" sz="1800" dirty="0" smtClean="0"/>
                        <a:t>, % </a:t>
                      </a:r>
                      <a:endParaRPr lang="uk-UA" sz="1800" dirty="0"/>
                    </a:p>
                  </a:txBody>
                  <a:tcPr marL="68580" marR="68580" marT="0" marB="0">
                    <a:solidFill>
                      <a:schemeClr val="bg1"/>
                    </a:solidFill>
                  </a:tcPr>
                </a:tc>
                <a:tc>
                  <a:txBody>
                    <a:bodyPr/>
                    <a:lstStyle/>
                    <a:p>
                      <a:pPr algn="just">
                        <a:spcAft>
                          <a:spcPts val="0"/>
                        </a:spcAft>
                      </a:pPr>
                      <a:r>
                        <a:rPr lang="en-US" sz="1800" dirty="0" smtClean="0"/>
                        <a:t>Preferential</a:t>
                      </a:r>
                      <a:r>
                        <a:rPr lang="en-US" sz="1800" baseline="0" dirty="0" smtClean="0"/>
                        <a:t> margin</a:t>
                      </a:r>
                      <a:r>
                        <a:rPr lang="uk-UA" sz="1800" dirty="0" smtClean="0"/>
                        <a:t>, </a:t>
                      </a:r>
                      <a:r>
                        <a:rPr lang="en-US" sz="1800" dirty="0" smtClean="0"/>
                        <a:t>%</a:t>
                      </a:r>
                      <a:endParaRPr lang="uk-UA" sz="1800" dirty="0"/>
                    </a:p>
                  </a:txBody>
                  <a:tcPr marL="68580" marR="68580" marT="0" marB="0">
                    <a:solidFill>
                      <a:schemeClr val="bg1"/>
                    </a:solidFill>
                  </a:tcPr>
                </a:tc>
                <a:tc>
                  <a:txBody>
                    <a:bodyPr/>
                    <a:lstStyle/>
                    <a:p>
                      <a:pPr algn="just">
                        <a:spcAft>
                          <a:spcPts val="0"/>
                        </a:spcAft>
                      </a:pPr>
                      <a:r>
                        <a:rPr lang="en-US" sz="1800" dirty="0" smtClean="0"/>
                        <a:t>Benefits for exporters</a:t>
                      </a:r>
                      <a:r>
                        <a:rPr lang="uk-UA" sz="1800" dirty="0" smtClean="0"/>
                        <a:t>, </a:t>
                      </a:r>
                      <a:r>
                        <a:rPr lang="en-US" sz="1800" dirty="0" err="1" smtClean="0"/>
                        <a:t>mln</a:t>
                      </a:r>
                      <a:r>
                        <a:rPr lang="en-US" sz="1800" dirty="0" smtClean="0"/>
                        <a:t> </a:t>
                      </a:r>
                      <a:r>
                        <a:rPr lang="en-US" sz="1800" dirty="0" err="1" smtClean="0"/>
                        <a:t>dol</a:t>
                      </a:r>
                      <a:r>
                        <a:rPr lang="uk-UA" sz="1800" dirty="0" smtClean="0"/>
                        <a:t>.</a:t>
                      </a:r>
                      <a:endParaRPr lang="uk-UA" sz="1800" dirty="0"/>
                    </a:p>
                  </a:txBody>
                  <a:tcPr marL="68580" marR="68580" marT="0" marB="0">
                    <a:solidFill>
                      <a:schemeClr val="bg1"/>
                    </a:solidFill>
                  </a:tcPr>
                </a:tc>
              </a:tr>
              <a:tr h="202689">
                <a:tc>
                  <a:txBody>
                    <a:bodyPr/>
                    <a:lstStyle/>
                    <a:p>
                      <a:pPr>
                        <a:spcAft>
                          <a:spcPts val="0"/>
                        </a:spcAft>
                      </a:pPr>
                      <a:r>
                        <a:rPr lang="en-US" sz="1800" dirty="0" smtClean="0">
                          <a:effectLst/>
                        </a:rPr>
                        <a:t>Egypt</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dirty="0" smtClean="0"/>
                        <a:t>9,5</a:t>
                      </a:r>
                      <a:endParaRPr lang="uk-UA" sz="1800" dirty="0"/>
                    </a:p>
                  </a:txBody>
                  <a:tcPr marL="68580" marR="68580" marT="0" marB="0" anchor="ctr"/>
                </a:tc>
                <a:tc>
                  <a:txBody>
                    <a:bodyPr/>
                    <a:lstStyle/>
                    <a:p>
                      <a:pPr algn="r">
                        <a:spcAft>
                          <a:spcPts val="0"/>
                        </a:spcAft>
                      </a:pPr>
                      <a:r>
                        <a:rPr lang="uk-UA" sz="1800" dirty="0"/>
                        <a:t>8,5</a:t>
                      </a:r>
                    </a:p>
                  </a:txBody>
                  <a:tcPr marL="68580" marR="68580" marT="0" marB="0" anchor="ctr">
                    <a:solidFill>
                      <a:schemeClr val="bg1"/>
                    </a:solidFill>
                  </a:tcPr>
                </a:tc>
                <a:tc>
                  <a:txBody>
                    <a:bodyPr/>
                    <a:lstStyle/>
                    <a:p>
                      <a:pPr algn="r">
                        <a:spcAft>
                          <a:spcPts val="0"/>
                        </a:spcAft>
                      </a:pPr>
                      <a:r>
                        <a:rPr lang="uk-UA" sz="1800"/>
                        <a:t>78,9</a:t>
                      </a:r>
                    </a:p>
                  </a:txBody>
                  <a:tcPr marL="68580" marR="68580" marT="0" marB="0" anchor="b">
                    <a:solidFill>
                      <a:schemeClr val="bg1"/>
                    </a:solidFill>
                  </a:tcPr>
                </a:tc>
                <a:tc>
                  <a:txBody>
                    <a:bodyPr/>
                    <a:lstStyle/>
                    <a:p>
                      <a:pPr algn="r">
                        <a:spcAft>
                          <a:spcPts val="0"/>
                        </a:spcAft>
                      </a:pPr>
                      <a:r>
                        <a:rPr lang="uk-UA" sz="1800" dirty="0"/>
                        <a:t>2,7</a:t>
                      </a:r>
                    </a:p>
                  </a:txBody>
                  <a:tcPr marL="68580" marR="68580" marT="0" marB="0" anchor="ctr">
                    <a:solidFill>
                      <a:schemeClr val="bg1"/>
                    </a:solidFill>
                  </a:tcPr>
                </a:tc>
                <a:tc>
                  <a:txBody>
                    <a:bodyPr/>
                    <a:lstStyle/>
                    <a:p>
                      <a:pPr algn="r">
                        <a:spcAft>
                          <a:spcPts val="0"/>
                        </a:spcAft>
                      </a:pPr>
                      <a:r>
                        <a:rPr lang="uk-UA" sz="1800" dirty="0"/>
                        <a:t>2,7</a:t>
                      </a:r>
                    </a:p>
                  </a:txBody>
                  <a:tcPr marL="68580" marR="68580" marT="0" marB="0" anchor="ctr">
                    <a:solidFill>
                      <a:schemeClr val="bg1"/>
                    </a:solidFill>
                  </a:tcPr>
                </a:tc>
                <a:tc>
                  <a:txBody>
                    <a:bodyPr/>
                    <a:lstStyle/>
                    <a:p>
                      <a:pPr algn="r">
                        <a:spcAft>
                          <a:spcPts val="0"/>
                        </a:spcAft>
                      </a:pPr>
                      <a:r>
                        <a:rPr lang="uk-UA" sz="1800"/>
                        <a:t>250,3</a:t>
                      </a:r>
                    </a:p>
                  </a:txBody>
                  <a:tcPr marL="68580" marR="68580" marT="0" marB="0" anchor="b">
                    <a:solidFill>
                      <a:schemeClr val="bg1"/>
                    </a:solidFill>
                  </a:tcPr>
                </a:tc>
              </a:tr>
              <a:tr h="202689">
                <a:tc>
                  <a:txBody>
                    <a:bodyPr/>
                    <a:lstStyle/>
                    <a:p>
                      <a:pPr>
                        <a:spcAft>
                          <a:spcPts val="0"/>
                        </a:spcAft>
                      </a:pPr>
                      <a:r>
                        <a:rPr lang="en-US" sz="1800" dirty="0" smtClean="0">
                          <a:effectLst/>
                        </a:rPr>
                        <a:t>Israel</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dirty="0"/>
                        <a:t>11,1</a:t>
                      </a:r>
                    </a:p>
                  </a:txBody>
                  <a:tcPr marL="68580" marR="68580" marT="0" marB="0" anchor="ctr"/>
                </a:tc>
                <a:tc>
                  <a:txBody>
                    <a:bodyPr/>
                    <a:lstStyle/>
                    <a:p>
                      <a:pPr algn="r">
                        <a:spcAft>
                          <a:spcPts val="0"/>
                        </a:spcAft>
                      </a:pPr>
                      <a:r>
                        <a:rPr lang="uk-UA" sz="1800"/>
                        <a:t>8,7</a:t>
                      </a:r>
                    </a:p>
                  </a:txBody>
                  <a:tcPr marL="68580" marR="68580" marT="0" marB="0" anchor="ctr">
                    <a:solidFill>
                      <a:schemeClr val="bg1"/>
                    </a:solidFill>
                  </a:tcPr>
                </a:tc>
                <a:tc>
                  <a:txBody>
                    <a:bodyPr/>
                    <a:lstStyle/>
                    <a:p>
                      <a:pPr algn="r">
                        <a:spcAft>
                          <a:spcPts val="0"/>
                        </a:spcAft>
                      </a:pPr>
                      <a:r>
                        <a:rPr lang="uk-UA" sz="1800" dirty="0"/>
                        <a:t>114,8</a:t>
                      </a:r>
                    </a:p>
                  </a:txBody>
                  <a:tcPr marL="68580" marR="68580" marT="0" marB="0" anchor="b">
                    <a:solidFill>
                      <a:schemeClr val="bg1"/>
                    </a:solidFill>
                  </a:tcPr>
                </a:tc>
                <a:tc>
                  <a:txBody>
                    <a:bodyPr/>
                    <a:lstStyle/>
                    <a:p>
                      <a:pPr algn="r">
                        <a:spcAft>
                          <a:spcPts val="0"/>
                        </a:spcAft>
                      </a:pPr>
                      <a:r>
                        <a:rPr lang="uk-UA" sz="1800" dirty="0"/>
                        <a:t>2,2</a:t>
                      </a:r>
                    </a:p>
                  </a:txBody>
                  <a:tcPr marL="68580" marR="68580" marT="0" marB="0" anchor="ctr">
                    <a:solidFill>
                      <a:schemeClr val="bg1"/>
                    </a:solidFill>
                  </a:tcPr>
                </a:tc>
                <a:tc>
                  <a:txBody>
                    <a:bodyPr/>
                    <a:lstStyle/>
                    <a:p>
                      <a:pPr algn="r">
                        <a:spcAft>
                          <a:spcPts val="0"/>
                        </a:spcAft>
                      </a:pPr>
                      <a:r>
                        <a:rPr lang="uk-UA" sz="1800" dirty="0"/>
                        <a:t>2,2</a:t>
                      </a:r>
                    </a:p>
                  </a:txBody>
                  <a:tcPr marL="68580" marR="68580" marT="0" marB="0" anchor="ctr">
                    <a:solidFill>
                      <a:schemeClr val="bg1"/>
                    </a:solidFill>
                  </a:tcPr>
                </a:tc>
                <a:tc>
                  <a:txBody>
                    <a:bodyPr/>
                    <a:lstStyle/>
                    <a:p>
                      <a:pPr algn="r">
                        <a:spcAft>
                          <a:spcPts val="0"/>
                        </a:spcAft>
                      </a:pPr>
                      <a:r>
                        <a:rPr lang="uk-UA" sz="1800"/>
                        <a:t>279,7</a:t>
                      </a:r>
                    </a:p>
                  </a:txBody>
                  <a:tcPr marL="68580" marR="68580" marT="0" marB="0" anchor="b">
                    <a:solidFill>
                      <a:schemeClr val="bg1"/>
                    </a:solidFill>
                  </a:tcPr>
                </a:tc>
              </a:tr>
              <a:tr h="202689">
                <a:tc>
                  <a:txBody>
                    <a:bodyPr/>
                    <a:lstStyle/>
                    <a:p>
                      <a:pPr>
                        <a:spcAft>
                          <a:spcPts val="0"/>
                        </a:spcAft>
                      </a:pPr>
                      <a:r>
                        <a:rPr lang="en-US" sz="1800" dirty="0" smtClean="0">
                          <a:effectLst/>
                        </a:rPr>
                        <a:t>Jordan</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dirty="0"/>
                        <a:t>21,1</a:t>
                      </a:r>
                    </a:p>
                  </a:txBody>
                  <a:tcPr marL="68580" marR="68580" marT="0" marB="0" anchor="ctr"/>
                </a:tc>
                <a:tc>
                  <a:txBody>
                    <a:bodyPr/>
                    <a:lstStyle/>
                    <a:p>
                      <a:pPr algn="r">
                        <a:spcAft>
                          <a:spcPts val="0"/>
                        </a:spcAft>
                      </a:pPr>
                      <a:r>
                        <a:rPr lang="uk-UA" sz="1800" dirty="0">
                          <a:solidFill>
                            <a:srgbClr val="FF0000"/>
                          </a:solidFill>
                        </a:rPr>
                        <a:t>21</a:t>
                      </a:r>
                    </a:p>
                  </a:txBody>
                  <a:tcPr marL="68580" marR="68580" marT="0" marB="0" anchor="ctr">
                    <a:solidFill>
                      <a:schemeClr val="bg1"/>
                    </a:solidFill>
                  </a:tcPr>
                </a:tc>
                <a:tc>
                  <a:txBody>
                    <a:bodyPr/>
                    <a:lstStyle/>
                    <a:p>
                      <a:pPr algn="r">
                        <a:spcAft>
                          <a:spcPts val="0"/>
                        </a:spcAft>
                      </a:pPr>
                      <a:r>
                        <a:rPr lang="uk-UA" sz="1800" dirty="0"/>
                        <a:t>6,1</a:t>
                      </a:r>
                    </a:p>
                  </a:txBody>
                  <a:tcPr marL="68580" marR="68580" marT="0" marB="0" anchor="b">
                    <a:solidFill>
                      <a:schemeClr val="bg1"/>
                    </a:solidFill>
                  </a:tcPr>
                </a:tc>
                <a:tc>
                  <a:txBody>
                    <a:bodyPr/>
                    <a:lstStyle/>
                    <a:p>
                      <a:pPr algn="r">
                        <a:spcAft>
                          <a:spcPts val="0"/>
                        </a:spcAft>
                      </a:pPr>
                      <a:r>
                        <a:rPr lang="uk-UA" sz="1800"/>
                        <a:t>2</a:t>
                      </a:r>
                    </a:p>
                  </a:txBody>
                  <a:tcPr marL="68580" marR="68580" marT="0" marB="0" anchor="ctr">
                    <a:solidFill>
                      <a:schemeClr val="bg1"/>
                    </a:solidFill>
                  </a:tcPr>
                </a:tc>
                <a:tc>
                  <a:txBody>
                    <a:bodyPr/>
                    <a:lstStyle/>
                    <a:p>
                      <a:pPr algn="r">
                        <a:spcAft>
                          <a:spcPts val="0"/>
                        </a:spcAft>
                      </a:pPr>
                      <a:r>
                        <a:rPr lang="uk-UA" sz="1800" dirty="0"/>
                        <a:t>2</a:t>
                      </a:r>
                    </a:p>
                  </a:txBody>
                  <a:tcPr marL="68580" marR="68580" marT="0" marB="0" anchor="ctr">
                    <a:solidFill>
                      <a:schemeClr val="bg1"/>
                    </a:solidFill>
                  </a:tcPr>
                </a:tc>
                <a:tc>
                  <a:txBody>
                    <a:bodyPr/>
                    <a:lstStyle/>
                    <a:p>
                      <a:pPr algn="r">
                        <a:spcAft>
                          <a:spcPts val="0"/>
                        </a:spcAft>
                      </a:pPr>
                      <a:r>
                        <a:rPr lang="uk-UA" sz="1800"/>
                        <a:t>7,5</a:t>
                      </a:r>
                    </a:p>
                  </a:txBody>
                  <a:tcPr marL="68580" marR="68580" marT="0" marB="0" anchor="b">
                    <a:solidFill>
                      <a:schemeClr val="bg1"/>
                    </a:solidFill>
                  </a:tcPr>
                </a:tc>
              </a:tr>
              <a:tr h="202689">
                <a:tc>
                  <a:txBody>
                    <a:bodyPr/>
                    <a:lstStyle/>
                    <a:p>
                      <a:pPr>
                        <a:spcAft>
                          <a:spcPts val="0"/>
                        </a:spcAft>
                      </a:pPr>
                      <a:r>
                        <a:rPr lang="en-US" sz="1800" dirty="0" smtClean="0">
                          <a:effectLst/>
                        </a:rPr>
                        <a:t>Morocco</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dirty="0"/>
                        <a:t>14,3</a:t>
                      </a:r>
                    </a:p>
                  </a:txBody>
                  <a:tcPr marL="68580" marR="68580" marT="0" marB="0" anchor="ctr"/>
                </a:tc>
                <a:tc>
                  <a:txBody>
                    <a:bodyPr/>
                    <a:lstStyle/>
                    <a:p>
                      <a:pPr algn="r">
                        <a:spcAft>
                          <a:spcPts val="0"/>
                        </a:spcAft>
                      </a:pPr>
                      <a:r>
                        <a:rPr lang="uk-UA" sz="1800"/>
                        <a:t>7,9</a:t>
                      </a:r>
                    </a:p>
                  </a:txBody>
                  <a:tcPr marL="68580" marR="68580" marT="0" marB="0" anchor="ctr">
                    <a:solidFill>
                      <a:schemeClr val="bg1"/>
                    </a:solidFill>
                  </a:tcPr>
                </a:tc>
                <a:tc>
                  <a:txBody>
                    <a:bodyPr/>
                    <a:lstStyle/>
                    <a:p>
                      <a:pPr algn="r">
                        <a:spcAft>
                          <a:spcPts val="0"/>
                        </a:spcAft>
                      </a:pPr>
                      <a:r>
                        <a:rPr lang="uk-UA" sz="1800" dirty="0">
                          <a:solidFill>
                            <a:srgbClr val="FF0000"/>
                          </a:solidFill>
                        </a:rPr>
                        <a:t>121,4</a:t>
                      </a:r>
                    </a:p>
                  </a:txBody>
                  <a:tcPr marL="68580" marR="68580" marT="0" marB="0" anchor="b">
                    <a:solidFill>
                      <a:schemeClr val="bg1"/>
                    </a:solidFill>
                  </a:tcPr>
                </a:tc>
                <a:tc>
                  <a:txBody>
                    <a:bodyPr/>
                    <a:lstStyle/>
                    <a:p>
                      <a:pPr algn="r">
                        <a:spcAft>
                          <a:spcPts val="0"/>
                        </a:spcAft>
                      </a:pPr>
                      <a:r>
                        <a:rPr lang="uk-UA" sz="1800" dirty="0"/>
                        <a:t>7,1</a:t>
                      </a:r>
                    </a:p>
                  </a:txBody>
                  <a:tcPr marL="68580" marR="68580" marT="0" marB="0" anchor="ctr">
                    <a:solidFill>
                      <a:schemeClr val="bg1"/>
                    </a:solidFill>
                  </a:tcPr>
                </a:tc>
                <a:tc>
                  <a:txBody>
                    <a:bodyPr/>
                    <a:lstStyle/>
                    <a:p>
                      <a:pPr algn="r">
                        <a:spcAft>
                          <a:spcPts val="0"/>
                        </a:spcAft>
                      </a:pPr>
                      <a:r>
                        <a:rPr lang="uk-UA" sz="1800" dirty="0"/>
                        <a:t>7,1</a:t>
                      </a:r>
                    </a:p>
                  </a:txBody>
                  <a:tcPr marL="68580" marR="68580" marT="0" marB="0" anchor="ctr">
                    <a:solidFill>
                      <a:schemeClr val="bg1"/>
                    </a:solidFill>
                  </a:tcPr>
                </a:tc>
                <a:tc>
                  <a:txBody>
                    <a:bodyPr/>
                    <a:lstStyle/>
                    <a:p>
                      <a:pPr algn="r">
                        <a:spcAft>
                          <a:spcPts val="0"/>
                        </a:spcAft>
                      </a:pPr>
                      <a:r>
                        <a:rPr lang="uk-UA" sz="1800" dirty="0">
                          <a:solidFill>
                            <a:srgbClr val="FF0000"/>
                          </a:solidFill>
                        </a:rPr>
                        <a:t>685,3</a:t>
                      </a:r>
                    </a:p>
                  </a:txBody>
                  <a:tcPr marL="68580" marR="68580" marT="0" marB="0" anchor="b">
                    <a:solidFill>
                      <a:schemeClr val="bg1"/>
                    </a:solidFill>
                  </a:tcPr>
                </a:tc>
              </a:tr>
              <a:tr h="202689">
                <a:tc>
                  <a:txBody>
                    <a:bodyPr/>
                    <a:lstStyle/>
                    <a:p>
                      <a:pPr>
                        <a:spcAft>
                          <a:spcPts val="0"/>
                        </a:spcAft>
                      </a:pPr>
                      <a:r>
                        <a:rPr lang="en-US" sz="1800" dirty="0" smtClean="0">
                          <a:effectLst/>
                        </a:rPr>
                        <a:t>Tunisia</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dirty="0">
                          <a:solidFill>
                            <a:srgbClr val="FF0000"/>
                          </a:solidFill>
                        </a:rPr>
                        <a:t>20,1</a:t>
                      </a:r>
                    </a:p>
                  </a:txBody>
                  <a:tcPr marL="68580" marR="68580" marT="0" marB="0" anchor="ctr"/>
                </a:tc>
                <a:tc>
                  <a:txBody>
                    <a:bodyPr/>
                    <a:lstStyle/>
                    <a:p>
                      <a:pPr algn="r">
                        <a:spcAft>
                          <a:spcPts val="0"/>
                        </a:spcAft>
                      </a:pPr>
                      <a:r>
                        <a:rPr lang="uk-UA" sz="1800" dirty="0"/>
                        <a:t>4,6</a:t>
                      </a:r>
                    </a:p>
                  </a:txBody>
                  <a:tcPr marL="68580" marR="68580" marT="0" marB="0" anchor="ctr">
                    <a:solidFill>
                      <a:schemeClr val="bg1"/>
                    </a:solidFill>
                  </a:tcPr>
                </a:tc>
                <a:tc>
                  <a:txBody>
                    <a:bodyPr/>
                    <a:lstStyle/>
                    <a:p>
                      <a:pPr algn="r">
                        <a:spcAft>
                          <a:spcPts val="0"/>
                        </a:spcAft>
                      </a:pPr>
                      <a:r>
                        <a:rPr lang="uk-UA" sz="1800" dirty="0"/>
                        <a:t>17,0</a:t>
                      </a:r>
                    </a:p>
                  </a:txBody>
                  <a:tcPr marL="68580" marR="68580" marT="0" marB="0" anchor="b">
                    <a:solidFill>
                      <a:schemeClr val="bg1"/>
                    </a:solidFill>
                  </a:tcPr>
                </a:tc>
                <a:tc>
                  <a:txBody>
                    <a:bodyPr/>
                    <a:lstStyle/>
                    <a:p>
                      <a:pPr algn="r">
                        <a:spcAft>
                          <a:spcPts val="0"/>
                        </a:spcAft>
                      </a:pPr>
                      <a:r>
                        <a:rPr lang="uk-UA" sz="1800" dirty="0"/>
                        <a:t>4,6</a:t>
                      </a:r>
                    </a:p>
                  </a:txBody>
                  <a:tcPr marL="68580" marR="68580" marT="0" marB="0" anchor="ctr">
                    <a:solidFill>
                      <a:schemeClr val="bg1"/>
                    </a:solidFill>
                  </a:tcPr>
                </a:tc>
                <a:tc>
                  <a:txBody>
                    <a:bodyPr/>
                    <a:lstStyle/>
                    <a:p>
                      <a:pPr algn="r">
                        <a:spcAft>
                          <a:spcPts val="0"/>
                        </a:spcAft>
                      </a:pPr>
                      <a:r>
                        <a:rPr lang="uk-UA" sz="1800" dirty="0"/>
                        <a:t>4,6</a:t>
                      </a:r>
                    </a:p>
                  </a:txBody>
                  <a:tcPr marL="68580" marR="68580" marT="0" marB="0" anchor="ctr">
                    <a:solidFill>
                      <a:schemeClr val="bg1"/>
                    </a:solidFill>
                  </a:tcPr>
                </a:tc>
                <a:tc>
                  <a:txBody>
                    <a:bodyPr/>
                    <a:lstStyle/>
                    <a:p>
                      <a:pPr algn="r">
                        <a:spcAft>
                          <a:spcPts val="0"/>
                        </a:spcAft>
                      </a:pPr>
                      <a:r>
                        <a:rPr lang="uk-UA" sz="1800"/>
                        <a:t>517,7</a:t>
                      </a:r>
                    </a:p>
                  </a:txBody>
                  <a:tcPr marL="68580" marR="68580" marT="0" marB="0" anchor="b">
                    <a:solidFill>
                      <a:schemeClr val="bg1"/>
                    </a:solidFill>
                  </a:tcPr>
                </a:tc>
              </a:tr>
              <a:tr h="202689">
                <a:tc>
                  <a:txBody>
                    <a:bodyPr/>
                    <a:lstStyle/>
                    <a:p>
                      <a:pPr>
                        <a:spcAft>
                          <a:spcPts val="0"/>
                        </a:spcAft>
                      </a:pPr>
                      <a:r>
                        <a:rPr lang="en-US" sz="1800" dirty="0" smtClean="0">
                          <a:effectLst/>
                        </a:rPr>
                        <a:t>Chili</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a:t>9</a:t>
                      </a:r>
                    </a:p>
                  </a:txBody>
                  <a:tcPr marL="68580" marR="68580" marT="0" marB="0" anchor="ctr"/>
                </a:tc>
                <a:tc>
                  <a:txBody>
                    <a:bodyPr/>
                    <a:lstStyle/>
                    <a:p>
                      <a:pPr algn="r">
                        <a:spcAft>
                          <a:spcPts val="0"/>
                        </a:spcAft>
                      </a:pPr>
                      <a:r>
                        <a:rPr lang="uk-UA" sz="1800" dirty="0"/>
                        <a:t>7,9</a:t>
                      </a:r>
                    </a:p>
                  </a:txBody>
                  <a:tcPr marL="68580" marR="68580" marT="0" marB="0" anchor="ctr">
                    <a:solidFill>
                      <a:schemeClr val="bg1"/>
                    </a:solidFill>
                  </a:tcPr>
                </a:tc>
                <a:tc>
                  <a:txBody>
                    <a:bodyPr/>
                    <a:lstStyle/>
                    <a:p>
                      <a:pPr algn="r">
                        <a:spcAft>
                          <a:spcPts val="0"/>
                        </a:spcAft>
                      </a:pPr>
                      <a:r>
                        <a:rPr lang="uk-UA" sz="1800" dirty="0">
                          <a:solidFill>
                            <a:srgbClr val="FF0000"/>
                          </a:solidFill>
                        </a:rPr>
                        <a:t>208,3</a:t>
                      </a:r>
                    </a:p>
                  </a:txBody>
                  <a:tcPr marL="68580" marR="68580" marT="0" marB="0" anchor="b">
                    <a:solidFill>
                      <a:schemeClr val="bg1"/>
                    </a:solidFill>
                  </a:tcPr>
                </a:tc>
                <a:tc>
                  <a:txBody>
                    <a:bodyPr/>
                    <a:lstStyle/>
                    <a:p>
                      <a:pPr algn="r">
                        <a:spcAft>
                          <a:spcPts val="0"/>
                        </a:spcAft>
                      </a:pPr>
                      <a:r>
                        <a:rPr lang="uk-UA" sz="1800" dirty="0"/>
                        <a:t>0,9</a:t>
                      </a:r>
                    </a:p>
                  </a:txBody>
                  <a:tcPr marL="68580" marR="68580" marT="0" marB="0" anchor="ctr">
                    <a:solidFill>
                      <a:schemeClr val="bg1"/>
                    </a:solidFill>
                  </a:tcPr>
                </a:tc>
                <a:tc>
                  <a:txBody>
                    <a:bodyPr/>
                    <a:lstStyle/>
                    <a:p>
                      <a:pPr algn="r">
                        <a:spcAft>
                          <a:spcPts val="0"/>
                        </a:spcAft>
                      </a:pPr>
                      <a:r>
                        <a:rPr lang="uk-UA" sz="1800" dirty="0"/>
                        <a:t>0,8</a:t>
                      </a:r>
                    </a:p>
                  </a:txBody>
                  <a:tcPr marL="68580" marR="68580" marT="0" marB="0" anchor="ctr">
                    <a:solidFill>
                      <a:schemeClr val="bg1"/>
                    </a:solidFill>
                  </a:tcPr>
                </a:tc>
                <a:tc>
                  <a:txBody>
                    <a:bodyPr/>
                    <a:lstStyle/>
                    <a:p>
                      <a:pPr algn="r">
                        <a:spcAft>
                          <a:spcPts val="0"/>
                        </a:spcAft>
                      </a:pPr>
                      <a:r>
                        <a:rPr lang="uk-UA" sz="1800" dirty="0"/>
                        <a:t>76,1</a:t>
                      </a:r>
                    </a:p>
                  </a:txBody>
                  <a:tcPr marL="68580" marR="68580" marT="0" marB="0" anchor="b">
                    <a:solidFill>
                      <a:schemeClr val="bg1"/>
                    </a:solidFill>
                  </a:tcPr>
                </a:tc>
              </a:tr>
              <a:tr h="202689">
                <a:tc>
                  <a:txBody>
                    <a:bodyPr/>
                    <a:lstStyle/>
                    <a:p>
                      <a:pPr>
                        <a:spcAft>
                          <a:spcPts val="0"/>
                        </a:spcAft>
                      </a:pPr>
                      <a:r>
                        <a:rPr lang="en-US" sz="1800" dirty="0" smtClean="0"/>
                        <a:t>Guatemala</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a:t>7,5</a:t>
                      </a:r>
                    </a:p>
                  </a:txBody>
                  <a:tcPr marL="68580" marR="68580" marT="0" marB="0" anchor="ctr"/>
                </a:tc>
                <a:tc>
                  <a:txBody>
                    <a:bodyPr/>
                    <a:lstStyle/>
                    <a:p>
                      <a:pPr algn="r">
                        <a:spcAft>
                          <a:spcPts val="0"/>
                        </a:spcAft>
                      </a:pPr>
                      <a:r>
                        <a:rPr lang="uk-UA" sz="1800"/>
                        <a:t>6,1</a:t>
                      </a:r>
                    </a:p>
                  </a:txBody>
                  <a:tcPr marL="68580" marR="68580" marT="0" marB="0" anchor="ctr">
                    <a:solidFill>
                      <a:schemeClr val="bg1"/>
                    </a:solidFill>
                  </a:tcPr>
                </a:tc>
                <a:tc>
                  <a:txBody>
                    <a:bodyPr/>
                    <a:lstStyle/>
                    <a:p>
                      <a:pPr algn="r">
                        <a:spcAft>
                          <a:spcPts val="0"/>
                        </a:spcAft>
                      </a:pPr>
                      <a:r>
                        <a:rPr lang="uk-UA" sz="1800"/>
                        <a:t>35,9</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a:t> </a:t>
                      </a:r>
                    </a:p>
                  </a:txBody>
                  <a:tcPr marL="68580" marR="68580" marT="0" marB="0" anchor="b">
                    <a:solidFill>
                      <a:schemeClr val="bg1"/>
                    </a:solidFill>
                  </a:tcPr>
                </a:tc>
              </a:tr>
              <a:tr h="202689">
                <a:tc>
                  <a:txBody>
                    <a:bodyPr/>
                    <a:lstStyle/>
                    <a:p>
                      <a:pPr>
                        <a:spcAft>
                          <a:spcPts val="0"/>
                        </a:spcAft>
                      </a:pPr>
                      <a:r>
                        <a:rPr lang="en-US" sz="1800" dirty="0" smtClean="0"/>
                        <a:t>Honduras</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a:t>1,1</a:t>
                      </a:r>
                    </a:p>
                  </a:txBody>
                  <a:tcPr marL="68580" marR="68580" marT="0" marB="0" anchor="ctr"/>
                </a:tc>
                <a:tc>
                  <a:txBody>
                    <a:bodyPr/>
                    <a:lstStyle/>
                    <a:p>
                      <a:pPr algn="r">
                        <a:spcAft>
                          <a:spcPts val="0"/>
                        </a:spcAft>
                      </a:pPr>
                      <a:r>
                        <a:rPr lang="uk-UA" sz="1800"/>
                        <a:t>1,1</a:t>
                      </a:r>
                    </a:p>
                  </a:txBody>
                  <a:tcPr marL="68580" marR="68580" marT="0" marB="0" anchor="ctr">
                    <a:solidFill>
                      <a:schemeClr val="bg1"/>
                    </a:solidFill>
                  </a:tcPr>
                </a:tc>
                <a:tc>
                  <a:txBody>
                    <a:bodyPr/>
                    <a:lstStyle/>
                    <a:p>
                      <a:pPr algn="r">
                        <a:spcAft>
                          <a:spcPts val="0"/>
                        </a:spcAft>
                      </a:pPr>
                      <a:r>
                        <a:rPr lang="uk-UA" sz="1800"/>
                        <a:t>12,4</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r>
              <a:tr h="202689">
                <a:tc>
                  <a:txBody>
                    <a:bodyPr/>
                    <a:lstStyle/>
                    <a:p>
                      <a:r>
                        <a:rPr lang="en-US" sz="1800" dirty="0" smtClean="0"/>
                        <a:t>Costa-Rica</a:t>
                      </a:r>
                    </a:p>
                  </a:txBody>
                  <a:tcPr marL="68580" marR="68580" marT="0" marB="0" anchor="b"/>
                </a:tc>
                <a:tc>
                  <a:txBody>
                    <a:bodyPr/>
                    <a:lstStyle/>
                    <a:p>
                      <a:pPr algn="r">
                        <a:spcAft>
                          <a:spcPts val="0"/>
                        </a:spcAft>
                      </a:pPr>
                      <a:r>
                        <a:rPr lang="uk-UA" sz="1800"/>
                        <a:t>11,8</a:t>
                      </a:r>
                    </a:p>
                  </a:txBody>
                  <a:tcPr marL="68580" marR="68580" marT="0" marB="0" anchor="ctr"/>
                </a:tc>
                <a:tc>
                  <a:txBody>
                    <a:bodyPr/>
                    <a:lstStyle/>
                    <a:p>
                      <a:pPr algn="r">
                        <a:spcAft>
                          <a:spcPts val="0"/>
                        </a:spcAft>
                      </a:pPr>
                      <a:r>
                        <a:rPr lang="uk-UA" sz="1800"/>
                        <a:t>11,6</a:t>
                      </a:r>
                    </a:p>
                  </a:txBody>
                  <a:tcPr marL="68580" marR="68580" marT="0" marB="0" anchor="ctr">
                    <a:solidFill>
                      <a:schemeClr val="bg1"/>
                    </a:solidFill>
                  </a:tcPr>
                </a:tc>
                <a:tc>
                  <a:txBody>
                    <a:bodyPr/>
                    <a:lstStyle/>
                    <a:p>
                      <a:pPr algn="r">
                        <a:spcAft>
                          <a:spcPts val="0"/>
                        </a:spcAft>
                      </a:pPr>
                      <a:r>
                        <a:rPr lang="uk-UA" sz="1800" dirty="0"/>
                        <a:t>194,4</a:t>
                      </a:r>
                    </a:p>
                  </a:txBody>
                  <a:tcPr marL="68580" marR="68580" marT="0" marB="0" anchor="b">
                    <a:solidFill>
                      <a:schemeClr val="bg1"/>
                    </a:solidFill>
                  </a:tcPr>
                </a:tc>
                <a:tc>
                  <a:txBody>
                    <a:bodyPr/>
                    <a:lstStyle/>
                    <a:p>
                      <a:pPr algn="r">
                        <a:spcAft>
                          <a:spcPts val="0"/>
                        </a:spcAft>
                      </a:pPr>
                      <a:r>
                        <a:rPr lang="uk-UA" sz="1800"/>
                        <a:t>0,1</a:t>
                      </a:r>
                    </a:p>
                  </a:txBody>
                  <a:tcPr marL="68580" marR="68580" marT="0" marB="0" anchor="ctr">
                    <a:solidFill>
                      <a:schemeClr val="bg1"/>
                    </a:solidFill>
                  </a:tcPr>
                </a:tc>
                <a:tc>
                  <a:txBody>
                    <a:bodyPr/>
                    <a:lstStyle/>
                    <a:p>
                      <a:pPr algn="r">
                        <a:spcAft>
                          <a:spcPts val="0"/>
                        </a:spcAft>
                      </a:pPr>
                      <a:r>
                        <a:rPr lang="uk-UA" sz="1800" dirty="0"/>
                        <a:t>0,1</a:t>
                      </a:r>
                    </a:p>
                  </a:txBody>
                  <a:tcPr marL="68580" marR="68580" marT="0" marB="0" anchor="ctr">
                    <a:solidFill>
                      <a:schemeClr val="bg1"/>
                    </a:solidFill>
                  </a:tcPr>
                </a:tc>
                <a:tc>
                  <a:txBody>
                    <a:bodyPr/>
                    <a:lstStyle/>
                    <a:p>
                      <a:pPr algn="r">
                        <a:spcAft>
                          <a:spcPts val="0"/>
                        </a:spcAft>
                      </a:pPr>
                      <a:r>
                        <a:rPr lang="uk-UA" sz="1800" dirty="0"/>
                        <a:t>7,4</a:t>
                      </a:r>
                    </a:p>
                  </a:txBody>
                  <a:tcPr marL="68580" marR="68580" marT="0" marB="0" anchor="b">
                    <a:solidFill>
                      <a:schemeClr val="bg1"/>
                    </a:solidFill>
                  </a:tcPr>
                </a:tc>
              </a:tr>
              <a:tr h="202689">
                <a:tc>
                  <a:txBody>
                    <a:bodyPr/>
                    <a:lstStyle/>
                    <a:p>
                      <a:pPr>
                        <a:spcAft>
                          <a:spcPts val="0"/>
                        </a:spcAft>
                      </a:pPr>
                      <a:r>
                        <a:rPr lang="en-US" sz="1800" dirty="0" smtClean="0"/>
                        <a:t>Nicaragua</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a:t>2,8</a:t>
                      </a:r>
                    </a:p>
                  </a:txBody>
                  <a:tcPr marL="68580" marR="68580" marT="0" marB="0" anchor="ctr"/>
                </a:tc>
                <a:tc>
                  <a:txBody>
                    <a:bodyPr/>
                    <a:lstStyle/>
                    <a:p>
                      <a:pPr algn="r">
                        <a:spcAft>
                          <a:spcPts val="0"/>
                        </a:spcAft>
                      </a:pPr>
                      <a:r>
                        <a:rPr lang="uk-UA" sz="1800"/>
                        <a:t>2,8</a:t>
                      </a:r>
                    </a:p>
                  </a:txBody>
                  <a:tcPr marL="68580" marR="68580" marT="0" marB="0" anchor="ctr">
                    <a:solidFill>
                      <a:schemeClr val="bg1"/>
                    </a:solidFill>
                  </a:tcPr>
                </a:tc>
                <a:tc>
                  <a:txBody>
                    <a:bodyPr/>
                    <a:lstStyle/>
                    <a:p>
                      <a:pPr algn="r">
                        <a:spcAft>
                          <a:spcPts val="0"/>
                        </a:spcAft>
                      </a:pPr>
                      <a:r>
                        <a:rPr lang="uk-UA" sz="1800" dirty="0"/>
                        <a:t>6,0</a:t>
                      </a:r>
                    </a:p>
                  </a:txBody>
                  <a:tcPr marL="68580" marR="68580" marT="0" marB="0" anchor="b">
                    <a:solidFill>
                      <a:schemeClr val="bg1"/>
                    </a:solidFill>
                  </a:tcPr>
                </a:tc>
                <a:tc>
                  <a:txBody>
                    <a:bodyPr/>
                    <a:lstStyle/>
                    <a:p>
                      <a:pPr algn="r">
                        <a:spcAft>
                          <a:spcPts val="0"/>
                        </a:spcAft>
                      </a:pPr>
                      <a:r>
                        <a:rPr lang="uk-UA" sz="1800" dirty="0"/>
                        <a:t>9,8</a:t>
                      </a:r>
                    </a:p>
                  </a:txBody>
                  <a:tcPr marL="68580" marR="68580" marT="0" marB="0" anchor="ctr">
                    <a:solidFill>
                      <a:schemeClr val="bg1"/>
                    </a:solidFill>
                  </a:tcPr>
                </a:tc>
                <a:tc>
                  <a:txBody>
                    <a:bodyPr/>
                    <a:lstStyle/>
                    <a:p>
                      <a:pPr algn="r">
                        <a:spcAft>
                          <a:spcPts val="0"/>
                        </a:spcAft>
                      </a:pPr>
                      <a:r>
                        <a:rPr lang="uk-UA" sz="1800" dirty="0">
                          <a:solidFill>
                            <a:srgbClr val="FF0000"/>
                          </a:solidFill>
                        </a:rPr>
                        <a:t>8,1</a:t>
                      </a:r>
                    </a:p>
                  </a:txBody>
                  <a:tcPr marL="68580" marR="68580" marT="0" marB="0" anchor="ctr">
                    <a:solidFill>
                      <a:schemeClr val="bg1"/>
                    </a:solidFill>
                  </a:tcPr>
                </a:tc>
                <a:tc>
                  <a:txBody>
                    <a:bodyPr/>
                    <a:lstStyle/>
                    <a:p>
                      <a:pPr algn="r">
                        <a:spcAft>
                          <a:spcPts val="0"/>
                        </a:spcAft>
                      </a:pPr>
                      <a:r>
                        <a:rPr lang="uk-UA" sz="1800" dirty="0"/>
                        <a:t>9,6</a:t>
                      </a:r>
                    </a:p>
                  </a:txBody>
                  <a:tcPr marL="68580" marR="68580" marT="0" marB="0" anchor="b">
                    <a:solidFill>
                      <a:schemeClr val="bg1"/>
                    </a:solidFill>
                  </a:tcPr>
                </a:tc>
              </a:tr>
              <a:tr h="202689">
                <a:tc>
                  <a:txBody>
                    <a:bodyPr/>
                    <a:lstStyle/>
                    <a:p>
                      <a:pPr>
                        <a:spcAft>
                          <a:spcPts val="0"/>
                        </a:spcAft>
                      </a:pPr>
                      <a:r>
                        <a:rPr lang="en-US" sz="1800" dirty="0" smtClean="0"/>
                        <a:t>Panama</a:t>
                      </a:r>
                      <a:endParaRPr lang="uk-UA" sz="2800" dirty="0">
                        <a:effectLst/>
                        <a:latin typeface="Times New Roman"/>
                        <a:ea typeface="Times New Roman"/>
                      </a:endParaRPr>
                    </a:p>
                  </a:txBody>
                  <a:tcPr marL="68580" marR="68580" marT="0" marB="0" anchor="b"/>
                </a:tc>
                <a:tc>
                  <a:txBody>
                    <a:bodyPr/>
                    <a:lstStyle/>
                    <a:p>
                      <a:pPr algn="r">
                        <a:spcAft>
                          <a:spcPts val="0"/>
                        </a:spcAft>
                      </a:pPr>
                      <a:r>
                        <a:rPr lang="uk-UA" sz="1800"/>
                        <a:t>13,3</a:t>
                      </a:r>
                    </a:p>
                  </a:txBody>
                  <a:tcPr marL="68580" marR="68580" marT="0" marB="0" anchor="ctr"/>
                </a:tc>
                <a:tc>
                  <a:txBody>
                    <a:bodyPr/>
                    <a:lstStyle/>
                    <a:p>
                      <a:pPr algn="r">
                        <a:spcAft>
                          <a:spcPts val="0"/>
                        </a:spcAft>
                      </a:pPr>
                      <a:r>
                        <a:rPr lang="uk-UA" sz="1800" dirty="0">
                          <a:solidFill>
                            <a:schemeClr val="tx1"/>
                          </a:solidFill>
                        </a:rPr>
                        <a:t>13,3</a:t>
                      </a:r>
                    </a:p>
                  </a:txBody>
                  <a:tcPr marL="68580" marR="68580" marT="0" marB="0" anchor="ctr">
                    <a:solidFill>
                      <a:schemeClr val="bg1"/>
                    </a:solidFill>
                  </a:tcPr>
                </a:tc>
                <a:tc>
                  <a:txBody>
                    <a:bodyPr/>
                    <a:lstStyle/>
                    <a:p>
                      <a:pPr algn="r">
                        <a:spcAft>
                          <a:spcPts val="0"/>
                        </a:spcAft>
                      </a:pPr>
                      <a:r>
                        <a:rPr lang="uk-UA" sz="1800"/>
                        <a:t>32,9</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r>
              <a:tr h="202689">
                <a:tc>
                  <a:txBody>
                    <a:bodyPr/>
                    <a:lstStyle/>
                    <a:p>
                      <a:r>
                        <a:rPr lang="en-US" sz="1800" dirty="0" smtClean="0"/>
                        <a:t>Salvador</a:t>
                      </a:r>
                    </a:p>
                  </a:txBody>
                  <a:tcPr marL="68580" marR="68580" marT="0" marB="0" anchor="b"/>
                </a:tc>
                <a:tc>
                  <a:txBody>
                    <a:bodyPr/>
                    <a:lstStyle/>
                    <a:p>
                      <a:pPr algn="r">
                        <a:spcAft>
                          <a:spcPts val="0"/>
                        </a:spcAft>
                      </a:pPr>
                      <a:r>
                        <a:rPr lang="uk-UA" sz="1800"/>
                        <a:t>0,9</a:t>
                      </a:r>
                    </a:p>
                  </a:txBody>
                  <a:tcPr marL="68580" marR="68580" marT="0" marB="0" anchor="ctr"/>
                </a:tc>
                <a:tc>
                  <a:txBody>
                    <a:bodyPr/>
                    <a:lstStyle/>
                    <a:p>
                      <a:pPr algn="r">
                        <a:spcAft>
                          <a:spcPts val="0"/>
                        </a:spcAft>
                      </a:pPr>
                      <a:r>
                        <a:rPr lang="uk-UA" sz="1800" dirty="0"/>
                        <a:t>0,9</a:t>
                      </a:r>
                    </a:p>
                  </a:txBody>
                  <a:tcPr marL="68580" marR="68580" marT="0" marB="0" anchor="ctr">
                    <a:solidFill>
                      <a:schemeClr val="bg1"/>
                    </a:solidFill>
                  </a:tcPr>
                </a:tc>
                <a:tc>
                  <a:txBody>
                    <a:bodyPr/>
                    <a:lstStyle/>
                    <a:p>
                      <a:pPr algn="r">
                        <a:spcAft>
                          <a:spcPts val="0"/>
                        </a:spcAft>
                      </a:pPr>
                      <a:r>
                        <a:rPr lang="uk-UA" sz="1800"/>
                        <a:t>1,2</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c>
                  <a:txBody>
                    <a:bodyPr/>
                    <a:lstStyle/>
                    <a:p>
                      <a:pPr>
                        <a:spcAft>
                          <a:spcPts val="0"/>
                        </a:spcAft>
                      </a:pPr>
                      <a:r>
                        <a:rPr lang="uk-UA" sz="1800" dirty="0"/>
                        <a:t> </a:t>
                      </a:r>
                    </a:p>
                  </a:txBody>
                  <a:tcPr marL="68580" marR="68580" marT="0" marB="0" anchor="b">
                    <a:solidFill>
                      <a:schemeClr val="bg1"/>
                    </a:solidFill>
                  </a:tcPr>
                </a:tc>
              </a:tr>
            </a:tbl>
          </a:graphicData>
        </a:graphic>
      </p:graphicFrame>
      <p:sp>
        <p:nvSpPr>
          <p:cNvPr id="3" name="Прямоугольник 2"/>
          <p:cNvSpPr/>
          <p:nvPr/>
        </p:nvSpPr>
        <p:spPr>
          <a:xfrm>
            <a:off x="210311" y="6206668"/>
            <a:ext cx="8928992" cy="523220"/>
          </a:xfrm>
          <a:prstGeom prst="rect">
            <a:avLst/>
          </a:prstGeom>
        </p:spPr>
        <p:txBody>
          <a:bodyPr wrap="square">
            <a:spAutoFit/>
          </a:bodyPr>
          <a:lstStyle/>
          <a:p>
            <a:r>
              <a:rPr lang="en-US" sz="1400" dirty="0"/>
              <a:t>Source; authors calculations and </a:t>
            </a:r>
            <a:r>
              <a:rPr lang="uk-UA" sz="1400" dirty="0" err="1" smtClean="0"/>
              <a:t>Tariff</a:t>
            </a:r>
            <a:r>
              <a:rPr lang="uk-UA" sz="1400" dirty="0" smtClean="0"/>
              <a:t> </a:t>
            </a:r>
            <a:r>
              <a:rPr lang="uk-UA" sz="1400" dirty="0" err="1"/>
              <a:t>Profiles</a:t>
            </a:r>
            <a:r>
              <a:rPr lang="en-US" sz="1400" dirty="0"/>
              <a:t> / World Trade Organization </a:t>
            </a:r>
            <a:r>
              <a:rPr lang="uk-UA" sz="1400" dirty="0"/>
              <a:t>[</a:t>
            </a:r>
            <a:r>
              <a:rPr lang="uk-UA" sz="1400" dirty="0" err="1"/>
              <a:t>Electronic</a:t>
            </a:r>
            <a:r>
              <a:rPr lang="uk-UA" sz="1400" dirty="0"/>
              <a:t> </a:t>
            </a:r>
            <a:r>
              <a:rPr lang="uk-UA" sz="1400" dirty="0" err="1"/>
              <a:t>Resource</a:t>
            </a:r>
            <a:r>
              <a:rPr lang="uk-UA" sz="1400" dirty="0"/>
              <a:t>]. – </a:t>
            </a:r>
            <a:r>
              <a:rPr lang="uk-UA" sz="1400" dirty="0" err="1"/>
              <a:t>Mode</a:t>
            </a:r>
            <a:r>
              <a:rPr lang="uk-UA" sz="1400" dirty="0"/>
              <a:t> </a:t>
            </a:r>
            <a:r>
              <a:rPr lang="uk-UA" sz="1400" dirty="0" err="1"/>
              <a:t>of</a:t>
            </a:r>
            <a:r>
              <a:rPr lang="uk-UA" sz="1400" dirty="0"/>
              <a:t> Access: URL:  http://stat.wto.org/TariffProfile/WSDBTariffPFHome.aspx?Language=E</a:t>
            </a:r>
          </a:p>
        </p:txBody>
      </p:sp>
    </p:spTree>
    <p:extLst>
      <p:ext uri="{BB962C8B-B14F-4D97-AF65-F5344CB8AC3E}">
        <p14:creationId xmlns:p14="http://schemas.microsoft.com/office/powerpoint/2010/main" val="1290975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1484784"/>
            <a:ext cx="7772400" cy="1470025"/>
          </a:xfrm>
        </p:spPr>
        <p:txBody>
          <a:bodyPr>
            <a:normAutofit/>
          </a:bodyPr>
          <a:lstStyle/>
          <a:p>
            <a:r>
              <a:rPr lang="en-US" dirty="0" smtClean="0"/>
              <a:t>The EU – Ukraine Association Agreement</a:t>
            </a:r>
            <a:endParaRPr lang="uk-U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933056"/>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563" y="3933056"/>
            <a:ext cx="1966754" cy="196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5873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txBox="1">
            <a:spLocks/>
          </p:cNvSpPr>
          <p:nvPr/>
        </p:nvSpPr>
        <p:spPr>
          <a:xfrm>
            <a:off x="457200" y="116632"/>
            <a:ext cx="8229600" cy="6597352"/>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b="1" dirty="0"/>
              <a:t>TITLE </a:t>
            </a:r>
            <a:r>
              <a:rPr lang="uk-UA" b="1" dirty="0"/>
              <a:t>I</a:t>
            </a:r>
            <a:r>
              <a:rPr lang="en-US" b="1" dirty="0"/>
              <a:t> </a:t>
            </a:r>
            <a:r>
              <a:rPr lang="it-IT" b="1" dirty="0"/>
              <a:t>GENERAL </a:t>
            </a:r>
            <a:r>
              <a:rPr lang="it-IT" b="1" dirty="0" smtClean="0"/>
              <a:t>PRINCIPLES</a:t>
            </a:r>
          </a:p>
          <a:p>
            <a:pPr marL="0" indent="0">
              <a:buNone/>
            </a:pPr>
            <a:endParaRPr lang="en-US" b="1" dirty="0"/>
          </a:p>
          <a:p>
            <a:pPr marL="0" indent="0">
              <a:buNone/>
            </a:pPr>
            <a:r>
              <a:rPr lang="en-US" b="1" dirty="0"/>
              <a:t>TITLE </a:t>
            </a:r>
            <a:r>
              <a:rPr lang="uk-UA" b="1" dirty="0"/>
              <a:t>ІІ </a:t>
            </a:r>
            <a:r>
              <a:rPr lang="it-IT" b="1" dirty="0"/>
              <a:t>POLITICAL DIALOGUE AND REFORM, POLITICAL </a:t>
            </a:r>
            <a:r>
              <a:rPr lang="en-US" b="1" dirty="0"/>
              <a:t>ASSOCIATION, COOPERATION AND CONVERGENCE IN THE FIELD OF FOREIGN AND SECURITY </a:t>
            </a:r>
            <a:r>
              <a:rPr lang="en-US" b="1" dirty="0" smtClean="0"/>
              <a:t>POLICY</a:t>
            </a:r>
          </a:p>
          <a:p>
            <a:pPr marL="0" indent="0">
              <a:buNone/>
            </a:pPr>
            <a:endParaRPr lang="en-US" b="1" dirty="0"/>
          </a:p>
          <a:p>
            <a:pPr marL="0" indent="0">
              <a:buNone/>
            </a:pPr>
            <a:r>
              <a:rPr lang="en-US" b="1" dirty="0"/>
              <a:t>TITLE </a:t>
            </a:r>
            <a:r>
              <a:rPr lang="uk-UA" b="1" dirty="0"/>
              <a:t>ІІІ </a:t>
            </a:r>
            <a:r>
              <a:rPr lang="it-IT" b="1" dirty="0"/>
              <a:t>JUSTICE, FREEDOM AND SECURITY</a:t>
            </a:r>
            <a:endParaRPr lang="uk-UA" dirty="0"/>
          </a:p>
          <a:p>
            <a:pPr marL="0" indent="0">
              <a:buNone/>
            </a:pPr>
            <a:r>
              <a:rPr lang="it-IT" b="1" dirty="0" smtClean="0"/>
              <a:t>Article </a:t>
            </a:r>
            <a:r>
              <a:rPr lang="uk-UA" b="1" i="1" dirty="0" smtClean="0"/>
              <a:t>16 </a:t>
            </a:r>
            <a:r>
              <a:rPr lang="en-US" b="1" dirty="0"/>
              <a:t>Cooperation on migration, asylum and border management</a:t>
            </a:r>
            <a:endParaRPr lang="uk-UA" dirty="0" smtClean="0"/>
          </a:p>
          <a:p>
            <a:pPr marL="0" indent="0">
              <a:buNone/>
            </a:pPr>
            <a:r>
              <a:rPr lang="it-IT" b="1" dirty="0" smtClean="0"/>
              <a:t>Article </a:t>
            </a:r>
            <a:r>
              <a:rPr lang="uk-UA" b="1" i="1" dirty="0" smtClean="0"/>
              <a:t>17 </a:t>
            </a:r>
            <a:r>
              <a:rPr lang="it-IT" b="1" dirty="0"/>
              <a:t>Treatment of workers</a:t>
            </a:r>
            <a:endParaRPr lang="uk-UA" dirty="0" smtClean="0"/>
          </a:p>
          <a:p>
            <a:r>
              <a:rPr lang="en-US" dirty="0" smtClean="0"/>
              <a:t>For legally employed workers - non-discrimination </a:t>
            </a:r>
            <a:r>
              <a:rPr lang="en-US" dirty="0"/>
              <a:t>based on nationality, as regards working conditions, remuneration </a:t>
            </a:r>
            <a:r>
              <a:rPr lang="en-US" dirty="0" smtClean="0"/>
              <a:t>or dismissal, </a:t>
            </a:r>
            <a:r>
              <a:rPr lang="en-US" dirty="0"/>
              <a:t>compared to the </a:t>
            </a:r>
            <a:r>
              <a:rPr lang="en-US" dirty="0" smtClean="0"/>
              <a:t>nationals</a:t>
            </a:r>
            <a:r>
              <a:rPr lang="uk-UA" dirty="0" smtClean="0"/>
              <a:t>.</a:t>
            </a:r>
          </a:p>
          <a:p>
            <a:pPr marL="0" indent="0">
              <a:buNone/>
            </a:pPr>
            <a:r>
              <a:rPr lang="it-IT" b="1" dirty="0"/>
              <a:t>Article </a:t>
            </a:r>
            <a:r>
              <a:rPr lang="uk-UA" b="1" i="1" dirty="0" smtClean="0"/>
              <a:t>18 </a:t>
            </a:r>
            <a:r>
              <a:rPr lang="it-IT" b="1" dirty="0"/>
              <a:t>Mobility of workers</a:t>
            </a:r>
            <a:endParaRPr lang="uk-UA" dirty="0" smtClean="0"/>
          </a:p>
          <a:p>
            <a:r>
              <a:rPr lang="en-US" dirty="0" smtClean="0"/>
              <a:t>Bilateral agreements</a:t>
            </a:r>
            <a:r>
              <a:rPr lang="ru-RU" dirty="0" smtClean="0"/>
              <a:t> </a:t>
            </a:r>
            <a:endParaRPr lang="uk-UA" dirty="0" smtClean="0"/>
          </a:p>
          <a:p>
            <a:pPr marL="0" indent="0">
              <a:buNone/>
            </a:pPr>
            <a:r>
              <a:rPr lang="it-IT" b="1" dirty="0"/>
              <a:t>Article </a:t>
            </a:r>
            <a:r>
              <a:rPr lang="ru-RU" b="1" i="1" dirty="0" smtClean="0"/>
              <a:t>19 </a:t>
            </a:r>
            <a:r>
              <a:rPr lang="it-IT" b="1" dirty="0"/>
              <a:t>Movement of persons</a:t>
            </a:r>
            <a:endParaRPr lang="uk-UA" dirty="0" smtClean="0"/>
          </a:p>
          <a:p>
            <a:r>
              <a:rPr lang="en-US" dirty="0"/>
              <a:t>Agreement </a:t>
            </a:r>
            <a:r>
              <a:rPr lang="en-US" dirty="0" smtClean="0"/>
              <a:t>on the Readmission </a:t>
            </a:r>
            <a:r>
              <a:rPr lang="en-US" dirty="0"/>
              <a:t>of Persons of 18 June 2007 </a:t>
            </a:r>
            <a:endParaRPr lang="en-US" dirty="0" smtClean="0"/>
          </a:p>
          <a:p>
            <a:r>
              <a:rPr lang="en-US" dirty="0"/>
              <a:t>Agreement </a:t>
            </a:r>
            <a:r>
              <a:rPr lang="en-US" dirty="0" smtClean="0"/>
              <a:t>on the Facilitation </a:t>
            </a:r>
            <a:r>
              <a:rPr lang="en-US" dirty="0"/>
              <a:t>of the Issuance of Visas of 18 June 2007 </a:t>
            </a:r>
            <a:r>
              <a:rPr lang="en-US" dirty="0" smtClean="0"/>
              <a:t>(but new Agreement in 2017 – conditional visa free travel)</a:t>
            </a:r>
            <a:r>
              <a:rPr lang="uk-UA" dirty="0" smtClean="0"/>
              <a:t> </a:t>
            </a:r>
          </a:p>
          <a:p>
            <a:pPr marL="0" indent="0">
              <a:buNone/>
            </a:pPr>
            <a:r>
              <a:rPr lang="it-IT" b="1" dirty="0"/>
              <a:t>Article </a:t>
            </a:r>
            <a:r>
              <a:rPr lang="uk-UA" b="1" i="1" dirty="0" smtClean="0"/>
              <a:t>20 </a:t>
            </a:r>
            <a:r>
              <a:rPr lang="en-US" b="1" dirty="0"/>
              <a:t>Money laundering and terrorism financing</a:t>
            </a:r>
            <a:endParaRPr lang="uk-UA" dirty="0" smtClean="0"/>
          </a:p>
          <a:p>
            <a:r>
              <a:rPr lang="en-US" dirty="0"/>
              <a:t>international </a:t>
            </a:r>
            <a:r>
              <a:rPr lang="en-US" dirty="0" smtClean="0"/>
              <a:t>standards - Financial Action Task </a:t>
            </a:r>
            <a:r>
              <a:rPr lang="en-US" dirty="0"/>
              <a:t>Force (FATF) and </a:t>
            </a:r>
            <a:r>
              <a:rPr lang="en-US" dirty="0" smtClean="0"/>
              <a:t>the EU</a:t>
            </a:r>
            <a:endParaRPr lang="uk-UA" dirty="0" smtClean="0"/>
          </a:p>
          <a:p>
            <a:pPr marL="0" indent="0">
              <a:buNone/>
            </a:pPr>
            <a:r>
              <a:rPr lang="it-IT" b="1" dirty="0"/>
              <a:t>Article </a:t>
            </a:r>
            <a:r>
              <a:rPr lang="uk-UA" b="1" i="1" dirty="0" smtClean="0"/>
              <a:t>22 </a:t>
            </a:r>
            <a:r>
              <a:rPr lang="en-US" b="1" dirty="0"/>
              <a:t>Fight against crime and </a:t>
            </a:r>
            <a:r>
              <a:rPr lang="en-US" b="1" dirty="0" smtClean="0"/>
              <a:t>corruption </a:t>
            </a:r>
            <a:endParaRPr lang="uk-UA" dirty="0" smtClean="0"/>
          </a:p>
          <a:p>
            <a:r>
              <a:rPr lang="en-US" dirty="0" smtClean="0"/>
              <a:t>fighting Illegal migration, </a:t>
            </a:r>
            <a:r>
              <a:rPr lang="it-IT" dirty="0" smtClean="0"/>
              <a:t>smuggling, tax evasion, corruption</a:t>
            </a:r>
            <a:endParaRPr lang="uk-UA" dirty="0" smtClean="0"/>
          </a:p>
          <a:p>
            <a:endParaRPr lang="uk-UA"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9475" y="1052736"/>
            <a:ext cx="1545357" cy="1042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6083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15354</TotalTime>
  <Words>5428</Words>
  <Application>Microsoft Office PowerPoint</Application>
  <PresentationFormat>Экран (4:3)</PresentationFormat>
  <Paragraphs>690</Paragraphs>
  <Slides>44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44</vt:i4>
      </vt:variant>
    </vt:vector>
  </HeadingPairs>
  <TitlesOfParts>
    <vt:vector size="45" baseType="lpstr">
      <vt:lpstr>Тема Office</vt:lpstr>
      <vt:lpstr>Economic Association with European countries</vt:lpstr>
      <vt:lpstr>Overseas Countries and Territories Association</vt:lpstr>
      <vt:lpstr>Euro-Mediterranean Association Agreements</vt:lpstr>
      <vt:lpstr>Презентация PowerPoint</vt:lpstr>
      <vt:lpstr>Euro-Mediterranean Association Agreements</vt:lpstr>
      <vt:lpstr>Association Agreements with Latin American states</vt:lpstr>
      <vt:lpstr>Tariffs and tariff preferences of the EU, 2012</vt:lpstr>
      <vt:lpstr>The EU – Ukraine Association Agreement</vt:lpstr>
      <vt:lpstr>Презентация PowerPoint</vt:lpstr>
      <vt:lpstr>TITLE IV TRADE AND TRADE-RELATED MATTERS</vt:lpstr>
      <vt:lpstr>Rules of origin</vt:lpstr>
      <vt:lpstr>Section 2 Elimination of Customs Duties, Fees and Other Charges</vt:lpstr>
      <vt:lpstr>Презентация PowerPoint</vt:lpstr>
      <vt:lpstr>CHAPTER 2 TRADE REMEDIES</vt:lpstr>
      <vt:lpstr>CHAPTER 3 TECHNICAL BARRIERS TO TRADE </vt:lpstr>
      <vt:lpstr>CHAPTER 4 SANITARY AND PHYTOSANITARY MEASURES</vt:lpstr>
      <vt:lpstr>Chapter 5 CUSTOMS AND TRADE FACILIATION</vt:lpstr>
      <vt:lpstr>Презентация PowerPoint</vt:lpstr>
      <vt:lpstr>CHAPTER 6 ESTABLISHMENT, TRADE IN SERVICES AND ELECTRONIC COMMERCE </vt:lpstr>
      <vt:lpstr>Презентация PowerPoint</vt:lpstr>
      <vt:lpstr>Презентация PowerPoint</vt:lpstr>
      <vt:lpstr>Section 5 Regulatory Framework</vt:lpstr>
      <vt:lpstr>Презентация PowerPoint</vt:lpstr>
      <vt:lpstr>Презентация PowerPoint</vt:lpstr>
      <vt:lpstr>Презентация PowerPoint</vt:lpstr>
      <vt:lpstr>Презентация PowerPoint</vt:lpstr>
      <vt:lpstr>CHAPTER 7 CURRENT PAYMENTS AND MOVEMENT OF CAPITAL</vt:lpstr>
      <vt:lpstr>ГЛАВА 8 PUBLIC PROCUREMENT</vt:lpstr>
      <vt:lpstr>CHAPTER 9 INTELLECTUAL PROPERTY</vt:lpstr>
      <vt:lpstr>Презентация PowerPoint</vt:lpstr>
      <vt:lpstr>Sub-section 2 Trademarks</vt:lpstr>
      <vt:lpstr>Sub-section 3 Geographical Indications</vt:lpstr>
      <vt:lpstr>Sub-section 4 Designs</vt:lpstr>
      <vt:lpstr> </vt:lpstr>
      <vt:lpstr>Section 3 Enforcement of Intellectual Property Rights</vt:lpstr>
      <vt:lpstr>CHAPTER 10 COMPETITION</vt:lpstr>
      <vt:lpstr>Section 2 State Aid</vt:lpstr>
      <vt:lpstr>CHAPTER 11 TRADE-RELATED ENERGY</vt:lpstr>
      <vt:lpstr>CHAPTER 13 TRADE AND SUSTAINABLE DEVELOPMENT</vt:lpstr>
      <vt:lpstr>CHAPTER 14 DISPUTE SETTLEMENT</vt:lpstr>
      <vt:lpstr>Презентация PowerPoint</vt:lpstr>
      <vt:lpstr>TITLE VI: FINANCIAL COOPERATION, WITH ANTI-FRAUD PROVISIONS</vt:lpstr>
      <vt:lpstr>TITLE VII INSTITUTIONAL, GENERAL AND FINAL PROVISIONS  </vt:lpstr>
      <vt:lpstr>Презентация PowerPoint</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УГОДА ПРО АСОЦІАЦІЮ МІЖ УКРАЇНОЮ, З ОДНІЄЇ СТОРОНИ, ТА ЄВРОПЕЙСЬКИМ СОЮЗОМ </dc:title>
  <dc:creator>User</dc:creator>
  <cp:lastModifiedBy>User</cp:lastModifiedBy>
  <cp:revision>287</cp:revision>
  <dcterms:created xsi:type="dcterms:W3CDTF">2014-03-11T07:50:56Z</dcterms:created>
  <dcterms:modified xsi:type="dcterms:W3CDTF">2018-02-27T12:14:15Z</dcterms:modified>
</cp:coreProperties>
</file>