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73" r:id="rId4"/>
    <p:sldId id="267" r:id="rId5"/>
    <p:sldId id="268" r:id="rId6"/>
    <p:sldId id="269" r:id="rId7"/>
    <p:sldId id="270" r:id="rId8"/>
    <p:sldId id="264" r:id="rId9"/>
    <p:sldId id="274" r:id="rId10"/>
    <p:sldId id="271" r:id="rId11"/>
    <p:sldId id="277" r:id="rId12"/>
    <p:sldId id="279" r:id="rId13"/>
    <p:sldId id="278" r:id="rId14"/>
    <p:sldId id="283" r:id="rId15"/>
    <p:sldId id="280" r:id="rId16"/>
    <p:sldId id="281" r:id="rId17"/>
    <p:sldId id="282" r:id="rId18"/>
    <p:sldId id="265" r:id="rId19"/>
    <p:sldId id="266" r:id="rId20"/>
    <p:sldId id="272" r:id="rId21"/>
    <p:sldId id="275" r:id="rId22"/>
    <p:sldId id="26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Online Research Methods</a:t>
            </a:r>
            <a:endParaRPr lang="uk-U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O.Chugaiev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65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Geodata</a:t>
            </a:r>
            <a:r>
              <a:rPr lang="en-US" dirty="0" smtClean="0">
                <a:solidFill>
                  <a:srgbClr val="0070C0"/>
                </a:solidFill>
              </a:rPr>
              <a:t> analysis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track movement of participants</a:t>
            </a:r>
          </a:p>
          <a:p>
            <a:r>
              <a:rPr lang="en-US" dirty="0" smtClean="0"/>
              <a:t>To describe where pictures where made</a:t>
            </a:r>
          </a:p>
          <a:p>
            <a:r>
              <a:rPr lang="en-US" dirty="0" smtClean="0"/>
              <a:t>Analyzing / creating maps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E.g. </a:t>
            </a:r>
            <a:r>
              <a:rPr lang="en-US" dirty="0" err="1" smtClean="0">
                <a:solidFill>
                  <a:srgbClr val="0070C0"/>
                </a:solidFill>
              </a:rPr>
              <a:t>Mappiness</a:t>
            </a:r>
            <a:r>
              <a:rPr lang="en-US" dirty="0" smtClean="0">
                <a:solidFill>
                  <a:srgbClr val="0070C0"/>
                </a:solidFill>
              </a:rPr>
              <a:t> project </a:t>
            </a:r>
            <a:r>
              <a:rPr lang="uk-UA" dirty="0">
                <a:solidFill>
                  <a:srgbClr val="0070C0"/>
                </a:solidFill>
              </a:rPr>
              <a:t>(</a:t>
            </a:r>
            <a:r>
              <a:rPr lang="uk-UA" dirty="0" err="1">
                <a:solidFill>
                  <a:srgbClr val="0070C0"/>
                </a:solidFill>
              </a:rPr>
              <a:t>homepage</a:t>
            </a:r>
            <a:r>
              <a:rPr lang="uk-UA" dirty="0">
                <a:solidFill>
                  <a:srgbClr val="0070C0"/>
                </a:solidFill>
              </a:rPr>
              <a:t>: </a:t>
            </a:r>
            <a:r>
              <a:rPr lang="uk-UA" dirty="0">
                <a:solidFill>
                  <a:srgbClr val="FF0000"/>
                </a:solidFill>
              </a:rPr>
              <a:t>http://www.mappiness.org.uk</a:t>
            </a:r>
            <a:r>
              <a:rPr lang="uk-UA" dirty="0" smtClean="0">
                <a:solidFill>
                  <a:srgbClr val="FF0000"/>
                </a:solidFill>
              </a:rPr>
              <a:t>/</a:t>
            </a:r>
            <a:r>
              <a:rPr lang="uk-UA" dirty="0" smtClean="0"/>
              <a:t>)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Mapping </a:t>
            </a:r>
            <a:r>
              <a:rPr lang="en-US" dirty="0" err="1" smtClean="0">
                <a:solidFill>
                  <a:srgbClr val="0070C0"/>
                </a:solidFill>
              </a:rPr>
              <a:t>happyness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To </a:t>
            </a:r>
            <a:r>
              <a:rPr lang="en-US" dirty="0">
                <a:solidFill>
                  <a:srgbClr val="0070C0"/>
                </a:solidFill>
              </a:rPr>
              <a:t>research how local environment may affect happiness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Mobile application asks about personal mood  periodically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Allows to take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picture of the location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Sends data on the </a:t>
            </a:r>
            <a:r>
              <a:rPr lang="en-US" dirty="0" err="1" smtClean="0">
                <a:solidFill>
                  <a:srgbClr val="0070C0"/>
                </a:solidFill>
              </a:rPr>
              <a:t>participnats</a:t>
            </a:r>
            <a:r>
              <a:rPr lang="en-US" dirty="0" smtClean="0">
                <a:solidFill>
                  <a:srgbClr val="0070C0"/>
                </a:solidFill>
              </a:rPr>
              <a:t>’ location and whom they are close to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People are more happy in natural </a:t>
            </a:r>
            <a:r>
              <a:rPr lang="en-US" dirty="0" smtClean="0">
                <a:solidFill>
                  <a:srgbClr val="0070C0"/>
                </a:solidFill>
              </a:rPr>
              <a:t>environment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uk-UA" dirty="0" err="1"/>
          </a:p>
        </p:txBody>
      </p:sp>
    </p:spTree>
    <p:extLst>
      <p:ext uri="{BB962C8B-B14F-4D97-AF65-F5344CB8AC3E}">
        <p14:creationId xmlns:p14="http://schemas.microsoft.com/office/powerpoint/2010/main" val="108719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r>
              <a:rPr lang="en-US" dirty="0" smtClean="0"/>
              <a:t>Log analysis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674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Electronic traces of human online behavior</a:t>
            </a:r>
          </a:p>
          <a:p>
            <a:r>
              <a:rPr lang="en-US" dirty="0"/>
              <a:t>Logs are data about </a:t>
            </a:r>
            <a:r>
              <a:rPr lang="en-US" dirty="0" smtClean="0"/>
              <a:t>data = </a:t>
            </a:r>
            <a:r>
              <a:rPr lang="en-US" dirty="0"/>
              <a:t>metadata</a:t>
            </a:r>
            <a:endParaRPr lang="en-US" dirty="0" smtClean="0"/>
          </a:p>
          <a:p>
            <a:r>
              <a:rPr lang="en-US" dirty="0" smtClean="0"/>
              <a:t>Log file analyzers</a:t>
            </a:r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Server logs are generated during browsing websites: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page requests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countries, regions, cities of visitors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time spent on a particular page/site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individual browsing patterns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purchases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Software: </a:t>
            </a:r>
            <a:r>
              <a:rPr lang="en-US" dirty="0" err="1" smtClean="0">
                <a:solidFill>
                  <a:srgbClr val="FF0000"/>
                </a:solidFill>
              </a:rPr>
              <a:t>AWStats</a:t>
            </a:r>
            <a:r>
              <a:rPr lang="en-US" dirty="0" smtClean="0">
                <a:solidFill>
                  <a:srgbClr val="FF0000"/>
                </a:solidFill>
              </a:rPr>
              <a:t>, Analog, Deep Log </a:t>
            </a:r>
            <a:r>
              <a:rPr lang="en-US" dirty="0" err="1" smtClean="0">
                <a:solidFill>
                  <a:srgbClr val="FF0000"/>
                </a:solidFill>
              </a:rPr>
              <a:t>Analizer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free</a:t>
            </a:r>
          </a:p>
          <a:p>
            <a:r>
              <a:rPr lang="uk-UA" dirty="0">
                <a:solidFill>
                  <a:srgbClr val="0070C0"/>
                </a:solidFill>
              </a:rPr>
              <a:t>Google Analytics(www.google.co.uk/analytics)</a:t>
            </a:r>
            <a:r>
              <a:rPr lang="en-US" dirty="0">
                <a:solidFill>
                  <a:srgbClr val="0070C0"/>
                </a:solidFill>
              </a:rPr>
              <a:t> to analyze data on web browsing activity.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Geotargeting</a:t>
            </a:r>
            <a:r>
              <a:rPr lang="en-US" dirty="0" smtClean="0">
                <a:solidFill>
                  <a:srgbClr val="0070C0"/>
                </a:solidFill>
              </a:rPr>
              <a:t> databases</a:t>
            </a:r>
            <a:r>
              <a:rPr lang="en-US" dirty="0">
                <a:solidFill>
                  <a:srgbClr val="0070C0"/>
                </a:solidFill>
              </a:rPr>
              <a:t> – for association between geographical area and IP </a:t>
            </a:r>
            <a:r>
              <a:rPr lang="en-US" dirty="0" smtClean="0">
                <a:solidFill>
                  <a:srgbClr val="0070C0"/>
                </a:solidFill>
              </a:rPr>
              <a:t>addresses, free versions are less accurate: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GeoLite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(free) https</a:t>
            </a:r>
            <a:r>
              <a:rPr lang="en-US" dirty="0">
                <a:solidFill>
                  <a:srgbClr val="FF0000"/>
                </a:solidFill>
              </a:rPr>
              <a:t>://dev.maxmind.com/geoip/geoip2/geolite2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</a:p>
          <a:p>
            <a:pPr lvl="1"/>
            <a:r>
              <a:rPr lang="it-IT" b="1" dirty="0" smtClean="0"/>
              <a:t>IP </a:t>
            </a:r>
            <a:r>
              <a:rPr lang="it-IT" b="1" dirty="0"/>
              <a:t>Location Lookup</a:t>
            </a:r>
            <a:r>
              <a:rPr lang="en-US" dirty="0" smtClean="0">
                <a:solidFill>
                  <a:srgbClr val="FF0000"/>
                </a:solidFill>
              </a:rPr>
              <a:t> (free)</a:t>
            </a:r>
            <a:r>
              <a:rPr lang="en-US" dirty="0"/>
              <a:t> http://www.ip2country.net/ip2country/lookup.html </a:t>
            </a:r>
            <a:endParaRPr lang="en-US" dirty="0" smtClean="0"/>
          </a:p>
          <a:p>
            <a:pPr lvl="1"/>
            <a:r>
              <a:rPr lang="en-US" dirty="0" err="1" smtClean="0"/>
              <a:t>MaxMind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IP2Country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Problem </a:t>
            </a:r>
            <a:r>
              <a:rPr lang="en-US" dirty="0">
                <a:solidFill>
                  <a:srgbClr val="0070C0"/>
                </a:solidFill>
              </a:rPr>
              <a:t>of identification: several session of the same user may not be identified as such because of dynamic IP address often unless log-in procedure or </a:t>
            </a:r>
            <a:r>
              <a:rPr lang="en-US" dirty="0" smtClean="0">
                <a:solidFill>
                  <a:srgbClr val="0070C0"/>
                </a:solidFill>
              </a:rPr>
              <a:t>cookies</a:t>
            </a:r>
          </a:p>
          <a:p>
            <a:r>
              <a:rPr lang="en-US" dirty="0">
                <a:solidFill>
                  <a:srgbClr val="0070C0"/>
                </a:solidFill>
              </a:rPr>
              <a:t>Log files can be distorted by web crawlers</a:t>
            </a:r>
          </a:p>
          <a:p>
            <a:r>
              <a:rPr lang="en-US" dirty="0">
                <a:solidFill>
                  <a:srgbClr val="FF0000"/>
                </a:solidFill>
              </a:rPr>
              <a:t>Google </a:t>
            </a:r>
            <a:r>
              <a:rPr lang="en-US" dirty="0" smtClean="0">
                <a:solidFill>
                  <a:srgbClr val="FF0000"/>
                </a:solidFill>
              </a:rPr>
              <a:t>trends: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statistics of search entries 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does </a:t>
            </a:r>
            <a:r>
              <a:rPr lang="en-US" dirty="0">
                <a:solidFill>
                  <a:srgbClr val="0070C0"/>
                </a:solidFill>
              </a:rPr>
              <a:t>not provide raw search request numbers, instead it provides relative shares within a sample(scale 0-100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for predicting sales of cars, houses, travels, hotbeds of epidemics etc.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overestimation is possible, therefore the results should be interpreted with caution, it is recommended to complement such method with other ones</a:t>
            </a:r>
            <a:endParaRPr lang="uk-UA" dirty="0">
              <a:solidFill>
                <a:srgbClr val="0070C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3195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analysis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Email </a:t>
            </a:r>
            <a:r>
              <a:rPr lang="en-US" dirty="0">
                <a:solidFill>
                  <a:srgbClr val="0070C0"/>
                </a:solidFill>
              </a:rPr>
              <a:t>server </a:t>
            </a:r>
            <a:r>
              <a:rPr lang="en-US" dirty="0" smtClean="0">
                <a:solidFill>
                  <a:srgbClr val="0070C0"/>
                </a:solidFill>
              </a:rPr>
              <a:t>logs:</a:t>
            </a:r>
          </a:p>
          <a:p>
            <a:pPr lvl="1"/>
            <a:r>
              <a:rPr lang="en-US" dirty="0"/>
              <a:t>information about interaction patterns of receiver, sender, time, frequency and directions of communication</a:t>
            </a:r>
            <a:endParaRPr lang="uk-UA" dirty="0"/>
          </a:p>
          <a:p>
            <a:pPr lvl="1"/>
            <a:r>
              <a:rPr lang="en-US" dirty="0" smtClean="0"/>
              <a:t>usually </a:t>
            </a:r>
            <a:r>
              <a:rPr lang="en-US" dirty="0"/>
              <a:t>content of the message is not part of the </a:t>
            </a:r>
            <a:r>
              <a:rPr lang="en-US" dirty="0" smtClean="0"/>
              <a:t>log</a:t>
            </a:r>
          </a:p>
          <a:p>
            <a:r>
              <a:rPr lang="en-US" dirty="0">
                <a:solidFill>
                  <a:srgbClr val="0070C0"/>
                </a:solidFill>
              </a:rPr>
              <a:t>Instant messenger </a:t>
            </a:r>
            <a:r>
              <a:rPr lang="en-US" dirty="0" smtClean="0">
                <a:solidFill>
                  <a:srgbClr val="0070C0"/>
                </a:solidFill>
              </a:rPr>
              <a:t>logs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Cookies:</a:t>
            </a:r>
          </a:p>
          <a:p>
            <a:pPr lvl="1"/>
            <a:r>
              <a:rPr lang="en-US" dirty="0" smtClean="0"/>
              <a:t>date </a:t>
            </a:r>
            <a:r>
              <a:rPr lang="en-US" dirty="0"/>
              <a:t>and time a person visited a website, actions </a:t>
            </a:r>
            <a:r>
              <a:rPr lang="en-US" dirty="0" err="1"/>
              <a:t>perfomed</a:t>
            </a:r>
            <a:r>
              <a:rPr lang="en-US" dirty="0"/>
              <a:t>… </a:t>
            </a:r>
            <a:endParaRPr lang="en-US" dirty="0" smtClean="0"/>
          </a:p>
          <a:p>
            <a:pPr lvl="1"/>
            <a:r>
              <a:rPr lang="en-US" dirty="0" smtClean="0"/>
              <a:t>cookies </a:t>
            </a:r>
            <a:r>
              <a:rPr lang="en-US" dirty="0"/>
              <a:t>are saved on the user’s </a:t>
            </a:r>
            <a:r>
              <a:rPr lang="en-US" dirty="0" smtClean="0"/>
              <a:t>computer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recognize previous </a:t>
            </a:r>
            <a:r>
              <a:rPr lang="en-US" dirty="0" smtClean="0"/>
              <a:t>visitors, for </a:t>
            </a:r>
            <a:r>
              <a:rPr lang="en-US" dirty="0"/>
              <a:t>assessing sample , suitable time of participation</a:t>
            </a:r>
            <a:endParaRPr lang="uk-UA" dirty="0"/>
          </a:p>
          <a:p>
            <a:r>
              <a:rPr lang="en-US" dirty="0">
                <a:solidFill>
                  <a:srgbClr val="0070C0"/>
                </a:solidFill>
              </a:rPr>
              <a:t>Mobile phone data:</a:t>
            </a:r>
          </a:p>
          <a:p>
            <a:pPr lvl="1"/>
            <a:r>
              <a:rPr lang="en-US" dirty="0"/>
              <a:t>CDR call detail records</a:t>
            </a:r>
          </a:p>
          <a:p>
            <a:pPr lvl="1"/>
            <a:r>
              <a:rPr lang="en-US" dirty="0"/>
              <a:t>Numbers of communicating people, duration, call </a:t>
            </a:r>
            <a:r>
              <a:rPr lang="en-US" dirty="0" err="1"/>
              <a:t>tupe</a:t>
            </a:r>
            <a:r>
              <a:rPr lang="en-US" dirty="0"/>
              <a:t>, location. </a:t>
            </a:r>
          </a:p>
          <a:p>
            <a:pPr lvl="1"/>
            <a:r>
              <a:rPr lang="en-US" dirty="0"/>
              <a:t>Analysis of traffic and people movements patterns</a:t>
            </a:r>
          </a:p>
          <a:p>
            <a:pPr lvl="1"/>
            <a:r>
              <a:rPr lang="en-US" dirty="0"/>
              <a:t>Access regulated by privacy policies and laws</a:t>
            </a:r>
          </a:p>
          <a:p>
            <a:pPr lvl="1"/>
            <a:r>
              <a:rPr lang="en-US" dirty="0"/>
              <a:t>May be </a:t>
            </a:r>
            <a:r>
              <a:rPr lang="en-US" dirty="0" err="1"/>
              <a:t>anonimized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8889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uk-UA" dirty="0" err="1">
                <a:solidFill>
                  <a:srgbClr val="0070C0"/>
                </a:solidFill>
              </a:rPr>
              <a:t>ocial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network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analysis</a:t>
            </a:r>
            <a:r>
              <a:rPr lang="uk-UA" dirty="0">
                <a:solidFill>
                  <a:srgbClr val="0070C0"/>
                </a:solidFill>
              </a:rPr>
              <a:t> (SNA</a:t>
            </a:r>
            <a:r>
              <a:rPr lang="uk-UA" dirty="0" smtClean="0">
                <a:solidFill>
                  <a:srgbClr val="0070C0"/>
                </a:solidFill>
              </a:rPr>
              <a:t>)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Analyzing “</a:t>
            </a:r>
            <a:r>
              <a:rPr lang="uk-UA" dirty="0" err="1" smtClean="0"/>
              <a:t>patterns</a:t>
            </a:r>
            <a:r>
              <a:rPr lang="uk-UA" dirty="0"/>
              <a:t>, </a:t>
            </a:r>
            <a:r>
              <a:rPr lang="uk-UA" dirty="0" err="1"/>
              <a:t>structures</a:t>
            </a:r>
            <a:r>
              <a:rPr lang="uk-UA" dirty="0"/>
              <a:t> and </a:t>
            </a:r>
            <a:r>
              <a:rPr lang="uk-UA" dirty="0" err="1"/>
              <a:t>movements</a:t>
            </a:r>
            <a:r>
              <a:rPr lang="uk-UA" dirty="0"/>
              <a:t> of </a:t>
            </a:r>
            <a:r>
              <a:rPr lang="uk-UA" dirty="0" err="1"/>
              <a:t>social</a:t>
            </a:r>
            <a:r>
              <a:rPr lang="uk-UA" dirty="0"/>
              <a:t> </a:t>
            </a:r>
            <a:r>
              <a:rPr lang="uk-UA" dirty="0" err="1"/>
              <a:t>groups</a:t>
            </a:r>
            <a:r>
              <a:rPr lang="uk-UA" dirty="0"/>
              <a:t> and </a:t>
            </a:r>
            <a:r>
              <a:rPr lang="uk-UA" dirty="0" err="1" smtClean="0"/>
              <a:t>communities</a:t>
            </a:r>
            <a:r>
              <a:rPr lang="en-US" dirty="0" smtClean="0"/>
              <a:t>” </a:t>
            </a:r>
            <a:r>
              <a:rPr lang="en-US" dirty="0"/>
              <a:t>(Hewson, 2008)</a:t>
            </a:r>
          </a:p>
          <a:p>
            <a:r>
              <a:rPr lang="en-US" dirty="0"/>
              <a:t>Decision on publication or sharing information is made by distributed users, not centralized editors, which improves representativeness of data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Creating </a:t>
            </a:r>
            <a:r>
              <a:rPr lang="en-US" dirty="0">
                <a:solidFill>
                  <a:srgbClr val="0070C0"/>
                </a:solidFill>
              </a:rPr>
              <a:t>input data / spreadsheet  – each analyzed case (message, e.g. tweet) may have several characteristics: the message content, user ID, social network, date, location, original post or repost, original source  etc.</a:t>
            </a:r>
            <a:endParaRPr lang="uk-UA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Possibly focus on most influential users / sources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Social </a:t>
            </a:r>
            <a:r>
              <a:rPr lang="en-US" dirty="0">
                <a:solidFill>
                  <a:srgbClr val="0070C0"/>
                </a:solidFill>
              </a:rPr>
              <a:t>relations studied with the mathematics of graphs. Graphical presentation of connection between data points (nodes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82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uk-UA" dirty="0" err="1"/>
              <a:t>ocial</a:t>
            </a:r>
            <a:r>
              <a:rPr lang="uk-UA" dirty="0"/>
              <a:t> </a:t>
            </a:r>
            <a:r>
              <a:rPr lang="uk-UA" dirty="0" err="1"/>
              <a:t>network</a:t>
            </a:r>
            <a:r>
              <a:rPr lang="uk-UA" dirty="0"/>
              <a:t> </a:t>
            </a:r>
            <a:r>
              <a:rPr lang="uk-UA" dirty="0" err="1"/>
              <a:t>analysis</a:t>
            </a:r>
            <a:r>
              <a:rPr lang="uk-UA" dirty="0"/>
              <a:t> (SNA)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Software tools:</a:t>
            </a:r>
          </a:p>
          <a:p>
            <a:pPr lvl="1"/>
            <a:r>
              <a:rPr lang="uk-UA" dirty="0" err="1">
                <a:solidFill>
                  <a:srgbClr val="0070C0"/>
                </a:solidFill>
              </a:rPr>
              <a:t>Webometrics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Analyst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–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free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– analysis of searches of such sources as </a:t>
            </a:r>
            <a:r>
              <a:rPr lang="uk-UA" dirty="0">
                <a:solidFill>
                  <a:srgbClr val="0070C0"/>
                </a:solidFill>
              </a:rPr>
              <a:t>Twitter </a:t>
            </a:r>
            <a:r>
              <a:rPr lang="en-US" dirty="0">
                <a:solidFill>
                  <a:srgbClr val="0070C0"/>
                </a:solidFill>
              </a:rPr>
              <a:t>(including images) </a:t>
            </a:r>
            <a:r>
              <a:rPr lang="uk-UA" dirty="0">
                <a:solidFill>
                  <a:srgbClr val="0070C0"/>
                </a:solidFill>
              </a:rPr>
              <a:t>and </a:t>
            </a:r>
            <a:r>
              <a:rPr lang="uk-UA" dirty="0" err="1">
                <a:solidFill>
                  <a:srgbClr val="0070C0"/>
                </a:solidFill>
              </a:rPr>
              <a:t>YouTube</a:t>
            </a:r>
            <a:r>
              <a:rPr lang="uk-UA" dirty="0">
                <a:solidFill>
                  <a:srgbClr val="0070C0"/>
                </a:solidFill>
              </a:rPr>
              <a:t> (http://lexiurl.wlv.ac.uk/index.html)</a:t>
            </a:r>
          </a:p>
          <a:p>
            <a:pPr lvl="1"/>
            <a:r>
              <a:rPr lang="it-IT" dirty="0">
                <a:solidFill>
                  <a:srgbClr val="0070C0"/>
                </a:solidFill>
              </a:rPr>
              <a:t>iScience Maps – t</a:t>
            </a:r>
            <a:r>
              <a:rPr lang="uk-UA" dirty="0" err="1">
                <a:solidFill>
                  <a:srgbClr val="0070C0"/>
                </a:solidFill>
              </a:rPr>
              <a:t>ool</a:t>
            </a:r>
            <a:r>
              <a:rPr lang="uk-UA" dirty="0">
                <a:solidFill>
                  <a:srgbClr val="0070C0"/>
                </a:solidFill>
              </a:rPr>
              <a:t> for </a:t>
            </a:r>
            <a:r>
              <a:rPr lang="uk-UA" dirty="0" err="1">
                <a:solidFill>
                  <a:srgbClr val="0070C0"/>
                </a:solidFill>
              </a:rPr>
              <a:t>searching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Twitter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uk-UA" dirty="0">
                <a:solidFill>
                  <a:srgbClr val="0070C0"/>
                </a:solidFill>
              </a:rPr>
              <a:t>http://maps.iscience.deusto.es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free software </a:t>
            </a:r>
            <a:r>
              <a:rPr lang="en-US" dirty="0" err="1">
                <a:solidFill>
                  <a:srgbClr val="FF0000"/>
                </a:solidFill>
              </a:rPr>
              <a:t>Wget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to download and save static profile pages of users </a:t>
            </a:r>
            <a:r>
              <a:rPr lang="en-US" dirty="0" smtClean="0"/>
              <a:t>(e.g. in Twitter) – </a:t>
            </a:r>
            <a:r>
              <a:rPr lang="en-US" dirty="0"/>
              <a:t>instead of dynamic web pages into static items to analyze situation in / by a particular period / moment of time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100" dirty="0" smtClean="0">
                <a:solidFill>
                  <a:srgbClr val="0070C0"/>
                </a:solidFill>
              </a:rPr>
              <a:t>API </a:t>
            </a:r>
            <a:r>
              <a:rPr lang="en-US" sz="3100" dirty="0">
                <a:solidFill>
                  <a:srgbClr val="0070C0"/>
                </a:solidFill>
              </a:rPr>
              <a:t>– Application Programing interfaces – for continuous monitoring of social media.</a:t>
            </a:r>
            <a:r>
              <a:rPr lang="en-US" sz="3100" dirty="0"/>
              <a:t> , E.g. monitoring likes, comments, but privacy policy restricts data access. E.g.: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Twitter REST API,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Facebook API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>
                <a:solidFill>
                  <a:srgbClr val="0070C0"/>
                </a:solidFill>
              </a:rPr>
              <a:t>Social Media Data Aggregators E.g.: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Curator (https://curator.io/) – free / paid service depending on functionality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Walls (https://walls.io/features/social-media-aggregator)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9345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uk-UA" dirty="0" err="1"/>
              <a:t>ocial</a:t>
            </a:r>
            <a:r>
              <a:rPr lang="uk-UA" dirty="0"/>
              <a:t> </a:t>
            </a:r>
            <a:r>
              <a:rPr lang="uk-UA" dirty="0" err="1"/>
              <a:t>network</a:t>
            </a:r>
            <a:r>
              <a:rPr lang="uk-UA" dirty="0"/>
              <a:t> </a:t>
            </a:r>
            <a:r>
              <a:rPr lang="uk-UA" dirty="0" err="1"/>
              <a:t>analysis</a:t>
            </a:r>
            <a:r>
              <a:rPr lang="uk-UA" dirty="0"/>
              <a:t> (SNA)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Social Media Data Aggregators / Social Media </a:t>
            </a:r>
            <a:r>
              <a:rPr lang="en-US" sz="2000" dirty="0" smtClean="0">
                <a:solidFill>
                  <a:srgbClr val="0070C0"/>
                </a:solidFill>
              </a:rPr>
              <a:t>Listeners: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For commercial, political, sociological purposes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E.g. to monitor attitude to brands, to check who’s voice is influential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Monitoring blogs, microblogging sites, </a:t>
            </a:r>
            <a:r>
              <a:rPr lang="en-US" sz="1600" dirty="0">
                <a:solidFill>
                  <a:srgbClr val="0070C0"/>
                </a:solidFill>
              </a:rPr>
              <a:t>social </a:t>
            </a:r>
            <a:r>
              <a:rPr lang="en-US" sz="1600" dirty="0" smtClean="0">
                <a:solidFill>
                  <a:srgbClr val="0070C0"/>
                </a:solidFill>
              </a:rPr>
              <a:t>networks, </a:t>
            </a:r>
            <a:r>
              <a:rPr lang="en-US" sz="1600" dirty="0">
                <a:solidFill>
                  <a:srgbClr val="0070C0"/>
                </a:solidFill>
              </a:rPr>
              <a:t>video sharing </a:t>
            </a:r>
            <a:r>
              <a:rPr lang="en-US" sz="1600" dirty="0" smtClean="0">
                <a:solidFill>
                  <a:srgbClr val="0070C0"/>
                </a:solidFill>
              </a:rPr>
              <a:t>sites, </a:t>
            </a:r>
            <a:r>
              <a:rPr lang="en-US" sz="1600" dirty="0">
                <a:solidFill>
                  <a:srgbClr val="0070C0"/>
                </a:solidFill>
              </a:rPr>
              <a:t>online news </a:t>
            </a:r>
            <a:r>
              <a:rPr lang="en-US" sz="1600" dirty="0" smtClean="0">
                <a:solidFill>
                  <a:srgbClr val="0070C0"/>
                </a:solidFill>
              </a:rPr>
              <a:t>websites, review sites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Entering search term (e.g. certain person, brand, country, location, event, trend, item, topic etc.)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Capturing the data related to the term from these sources will start, it is stopped after removing the term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Shows geographical concentration of the related content by countries / cities (e.g. topics of global or national concern) with a map and shares of countries  – but language bias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Words  most frequently associated with the term (located in the same posts)  – word maps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Amount of the related content and attitude / sentiment (positive / negative / neutral) – algorithm decides depending on context, variation of it across time and media platforms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Influential voices with posts containing the term </a:t>
            </a:r>
          </a:p>
          <a:p>
            <a:pPr lvl="1"/>
            <a:r>
              <a:rPr lang="en-US" sz="1600" dirty="0" smtClean="0"/>
              <a:t>Quantitative and qualitative analysis of the most influential voices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See example </a:t>
            </a:r>
            <a:r>
              <a:rPr lang="en-US" sz="1600" dirty="0">
                <a:solidFill>
                  <a:srgbClr val="FF0000"/>
                </a:solidFill>
              </a:rPr>
              <a:t>in </a:t>
            </a:r>
            <a:r>
              <a:rPr lang="en-GB" sz="1600" dirty="0" smtClean="0">
                <a:solidFill>
                  <a:srgbClr val="FF0000"/>
                </a:solidFill>
              </a:rPr>
              <a:t>Beer (2012) </a:t>
            </a:r>
            <a:r>
              <a:rPr lang="en-US" sz="1600" dirty="0" smtClean="0">
                <a:solidFill>
                  <a:srgbClr val="FF0000"/>
                </a:solidFill>
              </a:rPr>
              <a:t>https</a:t>
            </a:r>
            <a:r>
              <a:rPr lang="en-US" sz="1600" dirty="0">
                <a:solidFill>
                  <a:srgbClr val="FF0000"/>
                </a:solidFill>
              </a:rPr>
              <a:t>://</a:t>
            </a:r>
            <a:r>
              <a:rPr lang="en-US" sz="1600" dirty="0" smtClean="0">
                <a:solidFill>
                  <a:srgbClr val="FF0000"/>
                </a:solidFill>
              </a:rPr>
              <a:t>journals.sagepub.com/doi/pdf/10.5153/sro.2618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42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uk-UA" dirty="0" err="1"/>
              <a:t>ocial</a:t>
            </a:r>
            <a:r>
              <a:rPr lang="uk-UA" dirty="0"/>
              <a:t> </a:t>
            </a:r>
            <a:r>
              <a:rPr lang="uk-UA" dirty="0" err="1"/>
              <a:t>network</a:t>
            </a:r>
            <a:r>
              <a:rPr lang="uk-UA" dirty="0"/>
              <a:t> </a:t>
            </a:r>
            <a:r>
              <a:rPr lang="uk-UA" dirty="0" err="1"/>
              <a:t>analysis</a:t>
            </a:r>
            <a:r>
              <a:rPr lang="uk-UA" dirty="0"/>
              <a:t> (SNA)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Influence of voices /sources is </a:t>
            </a:r>
            <a:r>
              <a:rPr lang="en-US" sz="3200" dirty="0">
                <a:solidFill>
                  <a:srgbClr val="0070C0"/>
                </a:solidFill>
              </a:rPr>
              <a:t>measured by: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Simple measures like activity, comments in response, citation index, number of followers or more complex tools:</a:t>
            </a:r>
          </a:p>
          <a:p>
            <a:pPr lvl="1"/>
            <a:r>
              <a:rPr lang="en-US" sz="3200" dirty="0" err="1"/>
              <a:t>Klout</a:t>
            </a:r>
            <a:r>
              <a:rPr lang="en-US" sz="3200" dirty="0"/>
              <a:t> score (but no more available) based on 35 variables  including followers and active friends, actions (such as </a:t>
            </a:r>
            <a:r>
              <a:rPr lang="uk-UA" sz="3200" dirty="0" err="1"/>
              <a:t>retweets</a:t>
            </a:r>
            <a:r>
              <a:rPr lang="uk-UA" sz="3200" dirty="0"/>
              <a:t>, </a:t>
            </a:r>
            <a:r>
              <a:rPr lang="en-US" sz="3200" dirty="0"/>
              <a:t>sharing</a:t>
            </a:r>
            <a:r>
              <a:rPr lang="uk-UA" sz="3200" dirty="0"/>
              <a:t>, </a:t>
            </a:r>
            <a:r>
              <a:rPr lang="uk-UA" sz="3200" dirty="0" err="1"/>
              <a:t>likes</a:t>
            </a:r>
            <a:r>
              <a:rPr lang="en-US" sz="3200" dirty="0"/>
              <a:t>, </a:t>
            </a:r>
            <a:r>
              <a:rPr lang="uk-UA" sz="3200" dirty="0" err="1"/>
              <a:t>comments</a:t>
            </a:r>
            <a:r>
              <a:rPr lang="en-US" sz="3200" dirty="0"/>
              <a:t>), influence of the engaged audience </a:t>
            </a:r>
          </a:p>
          <a:p>
            <a:pPr lvl="1"/>
            <a:r>
              <a:rPr lang="it-IT" sz="3200" dirty="0">
                <a:solidFill>
                  <a:srgbClr val="FF0000"/>
                </a:solidFill>
              </a:rPr>
              <a:t>Social Mention (free)</a:t>
            </a:r>
          </a:p>
          <a:p>
            <a:pPr lvl="1"/>
            <a:r>
              <a:rPr lang="it-IT" sz="3200" dirty="0"/>
              <a:t>Twitter Counter</a:t>
            </a:r>
          </a:p>
          <a:p>
            <a:pPr lvl="1"/>
            <a:r>
              <a:rPr lang="it-IT" sz="3200" dirty="0"/>
              <a:t>Hootsuite Insights</a:t>
            </a:r>
          </a:p>
          <a:p>
            <a:pPr lvl="1"/>
            <a:r>
              <a:rPr lang="it-IT" sz="3200" dirty="0"/>
              <a:t>BuzzSumo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My example – shares in regions</a:t>
            </a:r>
            <a:endParaRPr lang="en-US" dirty="0">
              <a:solidFill>
                <a:srgbClr val="FF000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3939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impact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uk-UA" dirty="0" err="1"/>
              <a:t>Webometrics</a:t>
            </a:r>
            <a:r>
              <a:rPr lang="uk-UA" dirty="0"/>
              <a:t> </a:t>
            </a:r>
            <a:r>
              <a:rPr lang="uk-UA" dirty="0" err="1"/>
              <a:t>Analyst</a:t>
            </a:r>
            <a:r>
              <a:rPr lang="uk-UA" dirty="0"/>
              <a:t> (http://</a:t>
            </a:r>
            <a:r>
              <a:rPr lang="uk-UA" dirty="0" smtClean="0"/>
              <a:t>lexiurl.wlv.ac.uk/index.html</a:t>
            </a:r>
            <a:r>
              <a:rPr lang="en-US" dirty="0" smtClean="0"/>
              <a:t>) for:</a:t>
            </a:r>
          </a:p>
          <a:p>
            <a:pPr lvl="2"/>
            <a:r>
              <a:rPr lang="en-US" dirty="0"/>
              <a:t>Web Impact Reports – </a:t>
            </a:r>
            <a:r>
              <a:rPr lang="en-US" dirty="0" smtClean="0"/>
              <a:t>number of web pages with certain </a:t>
            </a:r>
            <a:r>
              <a:rPr lang="en-US" dirty="0"/>
              <a:t>words of </a:t>
            </a:r>
            <a:r>
              <a:rPr lang="en-US" dirty="0" smtClean="0"/>
              <a:t>phrases</a:t>
            </a:r>
            <a:endParaRPr lang="en-US" dirty="0"/>
          </a:p>
          <a:p>
            <a:pPr lvl="2"/>
            <a:r>
              <a:rPr lang="en-US" dirty="0" smtClean="0"/>
              <a:t>Citation analysis </a:t>
            </a:r>
          </a:p>
          <a:p>
            <a:pPr lvl="2"/>
            <a:r>
              <a:rPr lang="en-US" dirty="0"/>
              <a:t>Network diagrams </a:t>
            </a:r>
            <a:r>
              <a:rPr lang="en-US" dirty="0" smtClean="0"/>
              <a:t>of links </a:t>
            </a:r>
            <a:r>
              <a:rPr lang="en-US" dirty="0"/>
              <a:t>between </a:t>
            </a:r>
            <a:r>
              <a:rPr lang="en-US" dirty="0" smtClean="0"/>
              <a:t>web </a:t>
            </a:r>
            <a:r>
              <a:rPr lang="en-US" dirty="0"/>
              <a:t>sites</a:t>
            </a:r>
          </a:p>
          <a:p>
            <a:pPr lvl="1"/>
            <a:r>
              <a:rPr lang="uk-UA" dirty="0" err="1" smtClean="0">
                <a:solidFill>
                  <a:srgbClr val="0070C0"/>
                </a:solidFill>
              </a:rPr>
              <a:t>Google’s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N</a:t>
            </a:r>
            <a:r>
              <a:rPr lang="uk-UA" dirty="0">
                <a:solidFill>
                  <a:srgbClr val="0070C0"/>
                </a:solidFill>
              </a:rPr>
              <a:t>g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uk-UA" dirty="0" err="1">
                <a:solidFill>
                  <a:srgbClr val="0070C0"/>
                </a:solidFill>
              </a:rPr>
              <a:t>am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V</a:t>
            </a:r>
            <a:r>
              <a:rPr lang="uk-UA" dirty="0" err="1">
                <a:solidFill>
                  <a:srgbClr val="0070C0"/>
                </a:solidFill>
              </a:rPr>
              <a:t>iewer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/>
              <a:t>(</a:t>
            </a:r>
            <a:r>
              <a:rPr lang="uk-UA" dirty="0">
                <a:solidFill>
                  <a:srgbClr val="FF0000"/>
                </a:solidFill>
              </a:rPr>
              <a:t>https://books.google.com/ngrams</a:t>
            </a:r>
            <a:r>
              <a:rPr lang="uk-UA" dirty="0"/>
              <a:t>)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– frequency </a:t>
            </a:r>
            <a:r>
              <a:rPr lang="en-US" dirty="0">
                <a:solidFill>
                  <a:srgbClr val="0070C0"/>
                </a:solidFill>
              </a:rPr>
              <a:t>of words </a:t>
            </a:r>
            <a:r>
              <a:rPr lang="en-US" dirty="0" smtClean="0">
                <a:solidFill>
                  <a:srgbClr val="0070C0"/>
                </a:solidFill>
              </a:rPr>
              <a:t>or </a:t>
            </a:r>
            <a:r>
              <a:rPr lang="en-US" dirty="0">
                <a:solidFill>
                  <a:srgbClr val="0070C0"/>
                </a:solidFill>
              </a:rPr>
              <a:t>phrases in printed </a:t>
            </a:r>
            <a:r>
              <a:rPr lang="en-US" dirty="0" smtClean="0">
                <a:solidFill>
                  <a:srgbClr val="0070C0"/>
                </a:solidFill>
              </a:rPr>
              <a:t>publications – trends across time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My method</a:t>
            </a:r>
            <a:endParaRPr lang="en-US" dirty="0">
              <a:solidFill>
                <a:srgbClr val="FF000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624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Internet enables better access to participants, which can help to ensure representativeness of a </a:t>
            </a:r>
            <a:r>
              <a:rPr lang="en-US" dirty="0" smtClean="0"/>
              <a:t>sample – better </a:t>
            </a:r>
            <a:r>
              <a:rPr lang="uk-UA" dirty="0" err="1" smtClean="0"/>
              <a:t>geographical</a:t>
            </a:r>
            <a:r>
              <a:rPr lang="en-US" dirty="0" smtClean="0"/>
              <a:t> </a:t>
            </a:r>
            <a:r>
              <a:rPr lang="uk-UA" dirty="0" err="1" smtClean="0"/>
              <a:t>reach</a:t>
            </a:r>
            <a:r>
              <a:rPr lang="en-US" dirty="0" smtClean="0"/>
              <a:t>, diversity of participants, especially nowadays when internet is largely accessible</a:t>
            </a:r>
          </a:p>
          <a:p>
            <a:r>
              <a:rPr lang="en-US" dirty="0" smtClean="0"/>
              <a:t>Fast, less costly</a:t>
            </a:r>
          </a:p>
          <a:p>
            <a:r>
              <a:rPr lang="en-US" dirty="0" smtClean="0"/>
              <a:t>Potentially better disclosure</a:t>
            </a:r>
          </a:p>
          <a:p>
            <a:r>
              <a:rPr lang="en-US" dirty="0" smtClean="0"/>
              <a:t>Potentially more opportunities for unobtrusive research</a:t>
            </a:r>
          </a:p>
          <a:p>
            <a:r>
              <a:rPr lang="en-US" dirty="0" smtClean="0"/>
              <a:t>Automated checks for data</a:t>
            </a:r>
          </a:p>
          <a:p>
            <a:r>
              <a:rPr lang="en-US" dirty="0"/>
              <a:t>Reliability of memory </a:t>
            </a:r>
            <a:r>
              <a:rPr lang="en-US" dirty="0" smtClean="0"/>
              <a:t>problem is </a:t>
            </a:r>
            <a:r>
              <a:rPr lang="en-US" dirty="0"/>
              <a:t>less crucial as many </a:t>
            </a:r>
            <a:r>
              <a:rPr lang="en-US" dirty="0" smtClean="0"/>
              <a:t>online activities </a:t>
            </a:r>
            <a:r>
              <a:rPr lang="en-US" dirty="0"/>
              <a:t>are documented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954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More difficult to observe/control context (e.g. participant may be distracted from the researched activities)</a:t>
            </a:r>
          </a:p>
          <a:p>
            <a:r>
              <a:rPr lang="en-US" dirty="0" smtClean="0"/>
              <a:t>Display quality variation due to different software, hardware, internet connection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Representation bias is possible, e.g. population </a:t>
            </a:r>
            <a:r>
              <a:rPr lang="en-US" dirty="0">
                <a:solidFill>
                  <a:srgbClr val="0070C0"/>
                </a:solidFill>
              </a:rPr>
              <a:t>of bloggers is skewed relatively public opinion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Awareness </a:t>
            </a:r>
            <a:r>
              <a:rPr lang="en-US" dirty="0"/>
              <a:t>of lack of </a:t>
            </a:r>
            <a:r>
              <a:rPr lang="en-US" dirty="0" smtClean="0"/>
              <a:t>privacy may lead to the risk </a:t>
            </a:r>
            <a:r>
              <a:rPr lang="en-US" dirty="0"/>
              <a:t>of deception about identity </a:t>
            </a:r>
            <a:r>
              <a:rPr lang="en-US" dirty="0" smtClean="0"/>
              <a:t>parameters of </a:t>
            </a:r>
            <a:r>
              <a:rPr lang="en-US" dirty="0"/>
              <a:t>the subject (e.g. gender, </a:t>
            </a:r>
            <a:r>
              <a:rPr lang="en-US" dirty="0" smtClean="0"/>
              <a:t>age, profession </a:t>
            </a:r>
            <a:r>
              <a:rPr lang="en-US" dirty="0"/>
              <a:t>etc.), data poisoning (providing wrong </a:t>
            </a:r>
            <a:r>
              <a:rPr lang="en-US" dirty="0" smtClean="0"/>
              <a:t>information), self-censored communication </a:t>
            </a:r>
          </a:p>
          <a:p>
            <a:r>
              <a:rPr lang="en-US" dirty="0" smtClean="0"/>
              <a:t>Ensuring informed consent (e.g. checking whether adult person is responding)</a:t>
            </a:r>
          </a:p>
          <a:p>
            <a:r>
              <a:rPr lang="en-US" dirty="0" smtClean="0"/>
              <a:t>Blurred difference between public and private domains online which affects ethical choice between overt or covert research</a:t>
            </a:r>
          </a:p>
          <a:p>
            <a:r>
              <a:rPr lang="en-US" dirty="0"/>
              <a:t>When posting participation request  in online public spaces – get permission from moderator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63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=</a:t>
            </a:r>
            <a:r>
              <a:rPr lang="en-US" dirty="0" smtClean="0"/>
              <a:t>Internet-mediated </a:t>
            </a:r>
            <a:r>
              <a:rPr lang="en-US" dirty="0"/>
              <a:t>research </a:t>
            </a:r>
            <a:endParaRPr lang="en-US" dirty="0" smtClean="0"/>
          </a:p>
          <a:p>
            <a:r>
              <a:rPr lang="en-US" dirty="0" smtClean="0"/>
              <a:t>Primary research – collecting data online and further analysis of it</a:t>
            </a:r>
          </a:p>
          <a:p>
            <a:r>
              <a:rPr lang="en-US" dirty="0" smtClean="0"/>
              <a:t>Secondary research – using </a:t>
            </a:r>
            <a:r>
              <a:rPr lang="en-US" dirty="0"/>
              <a:t>previously collected data available online as a resource for future </a:t>
            </a:r>
            <a:r>
              <a:rPr lang="en-US" dirty="0" smtClean="0"/>
              <a:t>study: review of online research publications, analysis of data from preexisting online statistical databases, e.g</a:t>
            </a:r>
            <a:r>
              <a:rPr lang="en-US" dirty="0"/>
              <a:t>. World bank research datasets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Nonreactive </a:t>
            </a:r>
            <a:r>
              <a:rPr lang="en-US" dirty="0"/>
              <a:t>data collection – unobtrusive, indirect, naturalistic, </a:t>
            </a:r>
            <a:r>
              <a:rPr lang="en-US" dirty="0" err="1" smtClean="0"/>
              <a:t>nondisruptive</a:t>
            </a:r>
            <a:r>
              <a:rPr lang="en-US" dirty="0" smtClean="0"/>
              <a:t>: </a:t>
            </a:r>
            <a:r>
              <a:rPr lang="en-US" dirty="0" err="1" smtClean="0"/>
              <a:t>phisical</a:t>
            </a:r>
            <a:r>
              <a:rPr lang="en-US" dirty="0" smtClean="0"/>
              <a:t> </a:t>
            </a:r>
            <a:r>
              <a:rPr lang="en-US" dirty="0"/>
              <a:t>traces, simple observations, archival </a:t>
            </a:r>
            <a:r>
              <a:rPr lang="en-US" dirty="0" smtClean="0"/>
              <a:t>records</a:t>
            </a:r>
          </a:p>
          <a:p>
            <a:r>
              <a:rPr lang="en-US" dirty="0"/>
              <a:t>Reactive data collection </a:t>
            </a:r>
          </a:p>
          <a:p>
            <a:endParaRPr lang="en-US" dirty="0" smtClean="0"/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1208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quality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Accessibility </a:t>
            </a:r>
            <a:r>
              <a:rPr lang="en-US" dirty="0"/>
              <a:t>of data</a:t>
            </a:r>
            <a:endParaRPr lang="uk-UA" dirty="0"/>
          </a:p>
          <a:p>
            <a:r>
              <a:rPr lang="en-US" dirty="0"/>
              <a:t>Relevancy </a:t>
            </a:r>
            <a:endParaRPr lang="en-US" dirty="0" smtClean="0"/>
          </a:p>
          <a:p>
            <a:r>
              <a:rPr lang="en-US" dirty="0" smtClean="0"/>
              <a:t>Timeliness – Current </a:t>
            </a:r>
            <a:r>
              <a:rPr lang="en-US" dirty="0"/>
              <a:t>data is better </a:t>
            </a:r>
            <a:r>
              <a:rPr lang="en-US" dirty="0" smtClean="0"/>
              <a:t>than out-of-date</a:t>
            </a:r>
          </a:p>
          <a:p>
            <a:r>
              <a:rPr lang="en-US" dirty="0" smtClean="0"/>
              <a:t>Completeness – no or few cases with missing data</a:t>
            </a:r>
          </a:p>
          <a:p>
            <a:r>
              <a:rPr lang="en-US" dirty="0" smtClean="0"/>
              <a:t>Sufficient amount of data, redundancy may help to ensure generalization of results </a:t>
            </a:r>
          </a:p>
          <a:p>
            <a:r>
              <a:rPr lang="en-US" dirty="0" smtClean="0"/>
              <a:t>Accuracy, objectivity, </a:t>
            </a:r>
            <a:r>
              <a:rPr lang="en-US" dirty="0" smtClean="0">
                <a:solidFill>
                  <a:srgbClr val="FF0000"/>
                </a:solidFill>
              </a:rPr>
              <a:t>believability</a:t>
            </a:r>
            <a:r>
              <a:rPr lang="en-US" dirty="0" smtClean="0"/>
              <a:t>, reputation of the source</a:t>
            </a:r>
          </a:p>
          <a:p>
            <a:r>
              <a:rPr lang="en-US" dirty="0" smtClean="0"/>
              <a:t>Interpretability, easy to understand</a:t>
            </a:r>
          </a:p>
          <a:p>
            <a:r>
              <a:rPr lang="en-US" dirty="0" smtClean="0"/>
              <a:t>Representative </a:t>
            </a:r>
          </a:p>
          <a:p>
            <a:r>
              <a:rPr lang="en-US" dirty="0" smtClean="0"/>
              <a:t>Possible problems: </a:t>
            </a:r>
          </a:p>
          <a:p>
            <a:pPr lvl="1"/>
            <a:r>
              <a:rPr lang="en-US" dirty="0" smtClean="0"/>
              <a:t>Ambiguity – when multiple real world situations are represented by the same value in the data</a:t>
            </a:r>
          </a:p>
          <a:p>
            <a:pPr lvl="1"/>
            <a:r>
              <a:rPr lang="en-US" dirty="0" smtClean="0"/>
              <a:t>Meaninglessness – when </a:t>
            </a:r>
            <a:r>
              <a:rPr lang="en-US" dirty="0"/>
              <a:t>metadata linking data to the reality is </a:t>
            </a:r>
            <a:r>
              <a:rPr lang="en-US" dirty="0" smtClean="0"/>
              <a:t>lost, no connection of the data to the real world</a:t>
            </a:r>
            <a:endParaRPr lang="uk-UA" dirty="0"/>
          </a:p>
          <a:p>
            <a:r>
              <a:rPr lang="en-US" dirty="0" smtClean="0"/>
              <a:t>Cost </a:t>
            </a:r>
            <a:r>
              <a:rPr lang="en-US" dirty="0"/>
              <a:t>vs benefits in data quality improvement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860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data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Weyback</a:t>
            </a:r>
            <a:r>
              <a:rPr lang="en-US" dirty="0">
                <a:solidFill>
                  <a:srgbClr val="0070C0"/>
                </a:solidFill>
              </a:rPr>
              <a:t> machine – digital archive of the </a:t>
            </a:r>
            <a:r>
              <a:rPr lang="en-US" dirty="0" smtClean="0">
                <a:solidFill>
                  <a:srgbClr val="0070C0"/>
                </a:solidFill>
              </a:rPr>
              <a:t>internet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How </a:t>
            </a:r>
            <a:r>
              <a:rPr lang="en-US" dirty="0">
                <a:solidFill>
                  <a:srgbClr val="0070C0"/>
                </a:solidFill>
              </a:rPr>
              <a:t>websites looked in the </a:t>
            </a:r>
            <a:r>
              <a:rPr lang="en-US" dirty="0" smtClean="0">
                <a:solidFill>
                  <a:srgbClr val="0070C0"/>
                </a:solidFill>
              </a:rPr>
              <a:t>past </a:t>
            </a:r>
          </a:p>
          <a:p>
            <a:r>
              <a:rPr lang="en-US" dirty="0" smtClean="0"/>
              <a:t>But copyright problem and may be forbidden in some countries</a:t>
            </a:r>
          </a:p>
          <a:p>
            <a:r>
              <a:rPr lang="en-US" dirty="0">
                <a:solidFill>
                  <a:srgbClr val="FF0000"/>
                </a:solidFill>
              </a:rPr>
              <a:t>https://archive.org/web/</a:t>
            </a:r>
            <a:endParaRPr lang="uk-UA" dirty="0">
              <a:solidFill>
                <a:srgbClr val="FF00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3592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32500" lnSpcReduction="20000"/>
          </a:bodyPr>
          <a:lstStyle/>
          <a:p>
            <a:r>
              <a:rPr lang="en-US" b="1" dirty="0"/>
              <a:t>R. </a:t>
            </a:r>
            <a:r>
              <a:rPr lang="en-US" b="1" dirty="0" err="1" smtClean="0"/>
              <a:t>M.Lee</a:t>
            </a:r>
            <a:r>
              <a:rPr lang="en-US" b="1" dirty="0"/>
              <a:t>, </a:t>
            </a:r>
            <a:r>
              <a:rPr lang="en-US" b="1" dirty="0" err="1"/>
              <a:t>N.G.Fielding</a:t>
            </a:r>
            <a:r>
              <a:rPr lang="en-US" b="1" dirty="0"/>
              <a:t>, G. </a:t>
            </a:r>
            <a:r>
              <a:rPr lang="en-US" b="1" dirty="0" err="1" smtClean="0"/>
              <a:t>Blank</a:t>
            </a:r>
            <a:r>
              <a:rPr lang="en-US" b="1" dirty="0" err="1"/>
              <a:t>Online</a:t>
            </a:r>
            <a:r>
              <a:rPr lang="en-US" b="1" dirty="0"/>
              <a:t> Research methods in the social sciences: An Editorial </a:t>
            </a:r>
            <a:r>
              <a:rPr lang="en-US" b="1" dirty="0" smtClean="0"/>
              <a:t>Introduction</a:t>
            </a:r>
            <a:r>
              <a:rPr lang="en-US" b="1" dirty="0"/>
              <a:t> </a:t>
            </a:r>
            <a:r>
              <a:rPr lang="en-US" b="1" dirty="0" smtClean="0"/>
              <a:t>// </a:t>
            </a:r>
            <a:r>
              <a:rPr lang="en-US" dirty="0" smtClean="0"/>
              <a:t>Fielding</a:t>
            </a:r>
            <a:r>
              <a:rPr lang="en-US" dirty="0"/>
              <a:t>, Nigel G.; Lee, Raymond M. and Blank, Grant, eds., </a:t>
            </a:r>
            <a:r>
              <a:rPr lang="en-US" i="1" dirty="0"/>
              <a:t>The Sage Handbook of Online Research Methods </a:t>
            </a:r>
            <a:r>
              <a:rPr lang="en-US" dirty="0"/>
              <a:t>(2nd Ed.), London, Sage, (</a:t>
            </a:r>
            <a:r>
              <a:rPr lang="en-US" dirty="0" smtClean="0"/>
              <a:t>2008).</a:t>
            </a:r>
            <a:r>
              <a:rPr lang="en-US" b="1" dirty="0"/>
              <a:t> </a:t>
            </a:r>
            <a:r>
              <a:rPr lang="en-US" b="1" dirty="0" smtClean="0"/>
              <a:t>P.1-16. </a:t>
            </a:r>
          </a:p>
          <a:p>
            <a:r>
              <a:rPr lang="en-US" dirty="0" err="1" smtClean="0"/>
              <a:t>K.B.Rasmussen</a:t>
            </a:r>
            <a:r>
              <a:rPr lang="en-US" dirty="0" smtClean="0"/>
              <a:t>. Data </a:t>
            </a:r>
            <a:r>
              <a:rPr lang="en-US" dirty="0"/>
              <a:t>quality in online </a:t>
            </a:r>
            <a:r>
              <a:rPr lang="en-US" dirty="0" smtClean="0"/>
              <a:t>environments</a:t>
            </a:r>
            <a:r>
              <a:rPr lang="en-US" dirty="0"/>
              <a:t> </a:t>
            </a:r>
            <a:r>
              <a:rPr lang="en-US" b="1" dirty="0" smtClean="0"/>
              <a:t>// </a:t>
            </a:r>
            <a:r>
              <a:rPr lang="en-US" dirty="0"/>
              <a:t>Fielding, Nigel G.; Lee, Raymond M. and Blank, Grant, eds., </a:t>
            </a:r>
            <a:r>
              <a:rPr lang="en-US" i="1" dirty="0"/>
              <a:t>The Sage Handbook of Online Research Methods </a:t>
            </a:r>
            <a:r>
              <a:rPr lang="en-US" dirty="0"/>
              <a:t>(2nd Ed.), London, Sage, (2008).</a:t>
            </a:r>
            <a:r>
              <a:rPr lang="en-US" b="1" dirty="0"/>
              <a:t> </a:t>
            </a:r>
            <a:r>
              <a:rPr lang="en-US" dirty="0" smtClean="0"/>
              <a:t>P.38-53. </a:t>
            </a:r>
          </a:p>
          <a:p>
            <a:r>
              <a:rPr lang="en-US" dirty="0" err="1"/>
              <a:t>C.Hewson.</a:t>
            </a:r>
            <a:r>
              <a:rPr lang="en-US" dirty="0" err="1" smtClean="0"/>
              <a:t>Research</a:t>
            </a:r>
            <a:r>
              <a:rPr lang="en-US" dirty="0" smtClean="0"/>
              <a:t> </a:t>
            </a:r>
            <a:r>
              <a:rPr lang="en-US" dirty="0"/>
              <a:t>Design and tools for online research</a:t>
            </a:r>
            <a:r>
              <a:rPr lang="en-US" b="1" dirty="0" smtClean="0"/>
              <a:t>// </a:t>
            </a:r>
            <a:r>
              <a:rPr lang="en-US" dirty="0"/>
              <a:t>Fielding, Nigel G.; Lee, Raymond M. and Blank, Grant, eds., </a:t>
            </a:r>
            <a:r>
              <a:rPr lang="en-US" i="1" dirty="0"/>
              <a:t>The Sage Handbook of Online Research Methods </a:t>
            </a:r>
            <a:r>
              <a:rPr lang="en-US" dirty="0"/>
              <a:t>(2nd Ed.), London, Sage, (2008</a:t>
            </a:r>
            <a:r>
              <a:rPr lang="en-US" dirty="0" smtClean="0"/>
              <a:t>).</a:t>
            </a:r>
            <a:r>
              <a:rPr lang="en-US" dirty="0"/>
              <a:t> </a:t>
            </a:r>
            <a:r>
              <a:rPr lang="en-US" dirty="0" smtClean="0"/>
              <a:t>P.57-75. </a:t>
            </a:r>
            <a:endParaRPr lang="uk-UA" dirty="0"/>
          </a:p>
          <a:p>
            <a:r>
              <a:rPr lang="en-US" dirty="0" err="1" smtClean="0"/>
              <a:t>D.Janetzko</a:t>
            </a:r>
            <a:r>
              <a:rPr lang="en-US" dirty="0" smtClean="0"/>
              <a:t>. Nonreactive </a:t>
            </a:r>
            <a:r>
              <a:rPr lang="en-US" dirty="0"/>
              <a:t>data collection online </a:t>
            </a:r>
            <a:r>
              <a:rPr lang="en-US" b="1" dirty="0" smtClean="0"/>
              <a:t>// </a:t>
            </a:r>
            <a:r>
              <a:rPr lang="en-US" dirty="0"/>
              <a:t>Fielding, Nigel G.; Lee, Raymond M. and Blank, Grant, eds., </a:t>
            </a:r>
            <a:r>
              <a:rPr lang="en-US" i="1" dirty="0"/>
              <a:t>The Sage Handbook of Online Research Methods </a:t>
            </a:r>
            <a:r>
              <a:rPr lang="en-US" dirty="0"/>
              <a:t>(2nd Ed.), London, Sage, (2008</a:t>
            </a:r>
            <a:r>
              <a:rPr lang="en-US" dirty="0" smtClean="0"/>
              <a:t>).</a:t>
            </a:r>
            <a:r>
              <a:rPr lang="en-US" dirty="0"/>
              <a:t> </a:t>
            </a:r>
            <a:r>
              <a:rPr lang="en-US" dirty="0" smtClean="0"/>
              <a:t>P.76-92. </a:t>
            </a:r>
          </a:p>
          <a:p>
            <a:r>
              <a:rPr lang="en-GB" dirty="0"/>
              <a:t>David Beer, Using Social Media Data Aggregators to Do Social Research, </a:t>
            </a:r>
            <a:r>
              <a:rPr lang="en-GB" i="1" dirty="0" smtClean="0"/>
              <a:t>Sociological </a:t>
            </a:r>
            <a:r>
              <a:rPr lang="en-GB" i="1" dirty="0"/>
              <a:t>Research Online</a:t>
            </a:r>
            <a:r>
              <a:rPr lang="en-GB" dirty="0"/>
              <a:t>, 17 (3) 10, 2012</a:t>
            </a:r>
            <a:r>
              <a:rPr lang="en-GB" dirty="0" smtClean="0"/>
              <a:t>.</a:t>
            </a:r>
          </a:p>
          <a:p>
            <a:r>
              <a:rPr lang="en-GB" dirty="0"/>
              <a:t>Hewson, Claire, Research methods on the Internet, in: </a:t>
            </a:r>
            <a:r>
              <a:rPr lang="en-GB" dirty="0" err="1"/>
              <a:t>Cantoni</a:t>
            </a:r>
            <a:r>
              <a:rPr lang="en-GB" dirty="0"/>
              <a:t>, Lorenzo and </a:t>
            </a:r>
            <a:r>
              <a:rPr lang="en-GB" dirty="0" err="1"/>
              <a:t>Danowski</a:t>
            </a:r>
            <a:r>
              <a:rPr lang="en-GB" dirty="0"/>
              <a:t>, James A., eds. </a:t>
            </a:r>
            <a:r>
              <a:rPr lang="en-GB" i="1" dirty="0"/>
              <a:t>Communication and Technology</a:t>
            </a:r>
            <a:r>
              <a:rPr lang="en-GB" dirty="0"/>
              <a:t>, Handbooks of Communication Science Series (5), Berlin, De </a:t>
            </a:r>
            <a:r>
              <a:rPr lang="en-GB" dirty="0" err="1"/>
              <a:t>Gruyter</a:t>
            </a:r>
            <a:r>
              <a:rPr lang="en-GB" dirty="0"/>
              <a:t> Mouton, 2015, pp. 277–302. </a:t>
            </a:r>
            <a:endParaRPr lang="en-GB" dirty="0" smtClean="0"/>
          </a:p>
          <a:p>
            <a:r>
              <a:rPr lang="it-IT" dirty="0">
                <a:solidFill>
                  <a:srgbClr val="FF0000"/>
                </a:solidFill>
              </a:rPr>
              <a:t>Annette Markham, Elizabeth Buchanan (2012) Ethical Decision-Making and InternetResearch:</a:t>
            </a:r>
            <a:r>
              <a:rPr lang="en-US" dirty="0">
                <a:solidFill>
                  <a:srgbClr val="FF0000"/>
                </a:solidFill>
              </a:rPr>
              <a:t> Recommendations from the </a:t>
            </a:r>
            <a:r>
              <a:rPr lang="en-US" dirty="0" err="1">
                <a:solidFill>
                  <a:srgbClr val="FF0000"/>
                </a:solidFill>
              </a:rPr>
              <a:t>AoIR</a:t>
            </a:r>
            <a:r>
              <a:rPr lang="en-US" dirty="0">
                <a:solidFill>
                  <a:srgbClr val="FF0000"/>
                </a:solidFill>
              </a:rPr>
              <a:t> Ethics Working Committee. </a:t>
            </a:r>
            <a:r>
              <a:rPr lang="uk-UA" dirty="0" err="1">
                <a:solidFill>
                  <a:srgbClr val="FF0000"/>
                </a:solidFill>
              </a:rPr>
              <a:t>Association</a:t>
            </a:r>
            <a:r>
              <a:rPr lang="uk-UA" dirty="0">
                <a:solidFill>
                  <a:srgbClr val="FF0000"/>
                </a:solidFill>
              </a:rPr>
              <a:t> of </a:t>
            </a:r>
            <a:r>
              <a:rPr lang="uk-UA" dirty="0" err="1">
                <a:solidFill>
                  <a:srgbClr val="FF0000"/>
                </a:solidFill>
              </a:rPr>
              <a:t>Internet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err="1">
                <a:solidFill>
                  <a:srgbClr val="FF0000"/>
                </a:solidFill>
              </a:rPr>
              <a:t>Researchers</a:t>
            </a:r>
            <a:r>
              <a:rPr lang="it-IT" dirty="0">
                <a:solidFill>
                  <a:srgbClr val="FF0000"/>
                </a:solidFill>
              </a:rPr>
              <a:t>. http://</a:t>
            </a:r>
            <a:r>
              <a:rPr lang="it-IT" dirty="0" smtClean="0">
                <a:solidFill>
                  <a:srgbClr val="FF0000"/>
                </a:solidFill>
              </a:rPr>
              <a:t>aoir.org/reports/ethics2.pdf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Association of Internet Researchers. http://aoir.org</a:t>
            </a:r>
          </a:p>
          <a:p>
            <a:r>
              <a:rPr lang="en-US" dirty="0">
                <a:solidFill>
                  <a:srgbClr val="FF0000"/>
                </a:solidFill>
              </a:rPr>
              <a:t>GESIS - Leibniz-Institute for the Social </a:t>
            </a:r>
            <a:r>
              <a:rPr lang="en-US" dirty="0" smtClean="0">
                <a:solidFill>
                  <a:srgbClr val="FF0000"/>
                </a:solidFill>
              </a:rPr>
              <a:t>Sciences. </a:t>
            </a:r>
            <a:r>
              <a:rPr lang="it-IT" b="1" dirty="0" smtClean="0">
                <a:solidFill>
                  <a:srgbClr val="FF0000"/>
                </a:solidFill>
              </a:rPr>
              <a:t>GESIS </a:t>
            </a:r>
            <a:r>
              <a:rPr lang="it-IT" b="1" dirty="0">
                <a:solidFill>
                  <a:srgbClr val="FF0000"/>
                </a:solidFill>
              </a:rPr>
              <a:t>Survey </a:t>
            </a:r>
            <a:r>
              <a:rPr lang="it-IT" b="1" dirty="0" smtClean="0">
                <a:solidFill>
                  <a:srgbClr val="FF0000"/>
                </a:solidFill>
              </a:rPr>
              <a:t>Guidelines. </a:t>
            </a:r>
            <a:r>
              <a:rPr lang="en-US" b="1" dirty="0" smtClean="0">
                <a:solidFill>
                  <a:srgbClr val="FF0000"/>
                </a:solidFill>
              </a:rPr>
              <a:t>https</a:t>
            </a:r>
            <a:r>
              <a:rPr lang="en-US" b="1" dirty="0">
                <a:solidFill>
                  <a:srgbClr val="FF0000"/>
                </a:solidFill>
              </a:rPr>
              <a:t>://</a:t>
            </a:r>
            <a:r>
              <a:rPr lang="en-US" b="1" dirty="0" smtClean="0">
                <a:solidFill>
                  <a:srgbClr val="FF0000"/>
                </a:solidFill>
              </a:rPr>
              <a:t>www.gesis.org/en/gesis-survey-guidelines/home</a:t>
            </a:r>
          </a:p>
          <a:p>
            <a:r>
              <a:rPr lang="en-US" b="1" dirty="0" smtClean="0"/>
              <a:t>General </a:t>
            </a:r>
            <a:r>
              <a:rPr lang="en-US" b="1" dirty="0"/>
              <a:t>Online Research. https://www.gor.de</a:t>
            </a:r>
            <a:r>
              <a:rPr lang="en-US" b="1" dirty="0" smtClean="0"/>
              <a:t>/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Online Research Methods. https</a:t>
            </a:r>
            <a:r>
              <a:rPr lang="en-US" b="1" dirty="0">
                <a:solidFill>
                  <a:srgbClr val="FF0000"/>
                </a:solidFill>
              </a:rPr>
              <a:t>://www.restore.ac.uk/orm/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ESRC </a:t>
            </a:r>
            <a:r>
              <a:rPr lang="en-US" dirty="0">
                <a:solidFill>
                  <a:srgbClr val="FF0000"/>
                </a:solidFill>
              </a:rPr>
              <a:t>National Centre for Research Methods (NCRM</a:t>
            </a:r>
            <a:r>
              <a:rPr lang="en-US" dirty="0" smtClean="0">
                <a:solidFill>
                  <a:srgbClr val="FF0000"/>
                </a:solidFill>
              </a:rPr>
              <a:t>). </a:t>
            </a:r>
            <a:r>
              <a:rPr lang="it-IT" dirty="0" smtClean="0">
                <a:solidFill>
                  <a:srgbClr val="FF0000"/>
                </a:solidFill>
              </a:rPr>
              <a:t>Exploring Online Research Methods. </a:t>
            </a:r>
            <a:r>
              <a:rPr lang="it-IT" b="1" dirty="0">
                <a:solidFill>
                  <a:srgbClr val="FF0000"/>
                </a:solidFill>
              </a:rPr>
              <a:t>Workshop presentations and activities</a:t>
            </a:r>
            <a:r>
              <a:rPr lang="it-IT" b="1" dirty="0" smtClean="0">
                <a:solidFill>
                  <a:srgbClr val="FF0000"/>
                </a:solidFill>
              </a:rPr>
              <a:t>. </a:t>
            </a:r>
            <a:r>
              <a:rPr lang="it-IT" dirty="0" smtClean="0">
                <a:solidFill>
                  <a:srgbClr val="FF0000"/>
                </a:solidFill>
              </a:rPr>
              <a:t>https</a:t>
            </a:r>
            <a:r>
              <a:rPr lang="it-IT" dirty="0">
                <a:solidFill>
                  <a:srgbClr val="FF0000"/>
                </a:solidFill>
              </a:rPr>
              <a:t>://</a:t>
            </a:r>
            <a:r>
              <a:rPr lang="it-IT" dirty="0" smtClean="0">
                <a:solidFill>
                  <a:srgbClr val="FF0000"/>
                </a:solidFill>
              </a:rPr>
              <a:t>www.restore.ac.uk/orm/tutorresources/presentations/presentations.htm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Limesurvey(https</a:t>
            </a:r>
            <a:r>
              <a:rPr lang="it-IT" dirty="0">
                <a:solidFill>
                  <a:srgbClr val="FF0000"/>
                </a:solidFill>
              </a:rPr>
              <a:t>://www.limesurvey.com</a:t>
            </a:r>
            <a:r>
              <a:rPr lang="it-IT" dirty="0" smtClean="0">
                <a:solidFill>
                  <a:srgbClr val="FF0000"/>
                </a:solidFill>
              </a:rPr>
              <a:t>/)</a:t>
            </a:r>
          </a:p>
          <a:p>
            <a:r>
              <a:rPr lang="uk-UA" dirty="0">
                <a:solidFill>
                  <a:srgbClr val="FF0000"/>
                </a:solidFill>
              </a:rPr>
              <a:t>Oxford </a:t>
            </a:r>
            <a:r>
              <a:rPr lang="uk-UA" dirty="0" err="1">
                <a:solidFill>
                  <a:srgbClr val="FF0000"/>
                </a:solidFill>
              </a:rPr>
              <a:t>Internet</a:t>
            </a:r>
            <a:r>
              <a:rPr lang="uk-UA" dirty="0">
                <a:solidFill>
                  <a:srgbClr val="FF0000"/>
                </a:solidFill>
              </a:rPr>
              <a:t> Institute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i="1" dirty="0" err="1">
                <a:solidFill>
                  <a:srgbClr val="FF0000"/>
                </a:solidFill>
              </a:rPr>
              <a:t>Accessing</a:t>
            </a:r>
            <a:r>
              <a:rPr lang="uk-UA" i="1" dirty="0">
                <a:solidFill>
                  <a:srgbClr val="FF0000"/>
                </a:solidFill>
              </a:rPr>
              <a:t> and </a:t>
            </a:r>
            <a:r>
              <a:rPr lang="uk-UA" i="1" dirty="0" err="1">
                <a:solidFill>
                  <a:srgbClr val="FF0000"/>
                </a:solidFill>
              </a:rPr>
              <a:t>Using</a:t>
            </a:r>
            <a:r>
              <a:rPr lang="uk-UA" i="1" dirty="0">
                <a:solidFill>
                  <a:srgbClr val="FF0000"/>
                </a:solidFill>
              </a:rPr>
              <a:t> Big </a:t>
            </a:r>
            <a:r>
              <a:rPr lang="uk-UA" i="1" dirty="0" err="1">
                <a:solidFill>
                  <a:srgbClr val="FF0000"/>
                </a:solidFill>
              </a:rPr>
              <a:t>Data</a:t>
            </a:r>
            <a:r>
              <a:rPr lang="uk-UA" i="1" dirty="0">
                <a:solidFill>
                  <a:srgbClr val="FF0000"/>
                </a:solidFill>
              </a:rPr>
              <a:t> to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uk-UA" i="1" dirty="0" err="1">
                <a:solidFill>
                  <a:srgbClr val="FF0000"/>
                </a:solidFill>
              </a:rPr>
              <a:t>Advance</a:t>
            </a:r>
            <a:r>
              <a:rPr lang="uk-UA" i="1" dirty="0">
                <a:solidFill>
                  <a:srgbClr val="FF0000"/>
                </a:solidFill>
              </a:rPr>
              <a:t> Social </a:t>
            </a:r>
            <a:r>
              <a:rPr lang="uk-UA" i="1" dirty="0" err="1">
                <a:solidFill>
                  <a:srgbClr val="FF0000"/>
                </a:solidFill>
              </a:rPr>
              <a:t>Science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r>
              <a:rPr lang="uk-UA" i="1" dirty="0" err="1">
                <a:solidFill>
                  <a:srgbClr val="FF0000"/>
                </a:solidFill>
              </a:rPr>
              <a:t>Knowledge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uk-UA" dirty="0">
                <a:solidFill>
                  <a:srgbClr val="FF0000"/>
                </a:solidFill>
              </a:rPr>
              <a:t>www.oii.ox.ac.uk/research/projects/?id=98</a:t>
            </a:r>
            <a:r>
              <a:rPr lang="uk-UA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Rachel </a:t>
            </a:r>
            <a:r>
              <a:rPr lang="en-US" dirty="0" err="1" smtClean="0"/>
              <a:t>Perlmutter</a:t>
            </a:r>
            <a:r>
              <a:rPr lang="en-US" dirty="0"/>
              <a:t> (</a:t>
            </a:r>
            <a:r>
              <a:rPr lang="en-US" dirty="0" smtClean="0"/>
              <a:t>2018) </a:t>
            </a:r>
            <a:r>
              <a:rPr lang="en-US" b="1" dirty="0" err="1" smtClean="0"/>
              <a:t>Klout</a:t>
            </a:r>
            <a:r>
              <a:rPr lang="en-US" b="1" dirty="0" smtClean="0"/>
              <a:t> </a:t>
            </a:r>
            <a:r>
              <a:rPr lang="en-US" b="1" dirty="0"/>
              <a:t>Is Shutting Down, but Here Are 5 Social Media Tools You Can Use to Replace </a:t>
            </a:r>
            <a:r>
              <a:rPr lang="en-US" b="1" dirty="0" smtClean="0"/>
              <a:t>It  / Entrepreneur. https</a:t>
            </a:r>
            <a:r>
              <a:rPr lang="en-US" b="1" dirty="0"/>
              <a:t>://www.entrepreneur.com/article/313320</a:t>
            </a:r>
          </a:p>
          <a:p>
            <a:r>
              <a:rPr lang="it-IT" b="1" dirty="0">
                <a:solidFill>
                  <a:srgbClr val="FF0000"/>
                </a:solidFill>
              </a:rPr>
              <a:t>Webometric Analyst. http://lexiurl.wlv.ac.uk/index.html</a:t>
            </a:r>
          </a:p>
          <a:p>
            <a:r>
              <a:rPr lang="en-US" dirty="0"/>
              <a:t>A. </a:t>
            </a:r>
            <a:r>
              <a:rPr lang="en-US" dirty="0" err="1"/>
              <a:t>Baram-Tsabari</a:t>
            </a:r>
            <a:r>
              <a:rPr lang="en-US" dirty="0"/>
              <a:t>, </a:t>
            </a:r>
            <a:r>
              <a:rPr lang="en-US" dirty="0" err="1"/>
              <a:t>E.Segev</a:t>
            </a:r>
            <a:r>
              <a:rPr lang="en-US" dirty="0"/>
              <a:t>, </a:t>
            </a:r>
            <a:r>
              <a:rPr lang="en-US" dirty="0" err="1"/>
              <a:t>A.J.Sharon</a:t>
            </a:r>
            <a:r>
              <a:rPr lang="en-US" dirty="0"/>
              <a:t> . What’s new? The applications of data mining and big data in the social sciences // Fielding, Nigel G.; Lee, Raymond M. and Blank, Grant, eds., </a:t>
            </a:r>
            <a:r>
              <a:rPr lang="en-US" i="1" dirty="0"/>
              <a:t>The Sage Handbook of Online Research Methods </a:t>
            </a:r>
            <a:r>
              <a:rPr lang="en-US" dirty="0"/>
              <a:t>(2nd Ed.), London, Sage, (2008), </a:t>
            </a:r>
            <a:r>
              <a:rPr lang="en-US" dirty="0" smtClean="0"/>
              <a:t>P.92-107</a:t>
            </a:r>
          </a:p>
          <a:p>
            <a:r>
              <a:rPr lang="en-US" dirty="0"/>
              <a:t>Hair J., Anderson R., Tatham R., Black W. Multivariate Data Analysis. – Fifth edition. – Upper Saddle River, New Jersey: Prentice Hall Inc., 1998.</a:t>
            </a:r>
            <a:endParaRPr lang="uk-UA" dirty="0"/>
          </a:p>
          <a:p>
            <a:r>
              <a:rPr lang="en-GB" dirty="0"/>
              <a:t>Lewis, S. C., </a:t>
            </a:r>
            <a:r>
              <a:rPr lang="en-GB" dirty="0" err="1"/>
              <a:t>Zamith</a:t>
            </a:r>
            <a:r>
              <a:rPr lang="en-GB" dirty="0"/>
              <a:t>, R., &amp; </a:t>
            </a:r>
            <a:r>
              <a:rPr lang="en-GB" dirty="0" err="1"/>
              <a:t>Hermida</a:t>
            </a:r>
            <a:r>
              <a:rPr lang="en-GB" dirty="0"/>
              <a:t>, A. Content Analysis in an Era of Big Data: A Hybrid Approach to Computational and Manual Methods.</a:t>
            </a:r>
            <a:r>
              <a:rPr lang="en-GB" i="1" dirty="0"/>
              <a:t> Journal of Broadcasting &amp; Electronic Media</a:t>
            </a:r>
            <a:r>
              <a:rPr lang="en-GB" dirty="0"/>
              <a:t>, 57(1) (2013), pp. 34–52.</a:t>
            </a:r>
          </a:p>
          <a:p>
            <a:endParaRPr lang="en-US" dirty="0"/>
          </a:p>
          <a:p>
            <a:endParaRPr lang="uk-UA" dirty="0">
              <a:solidFill>
                <a:srgbClr val="FF0000"/>
              </a:solidFill>
            </a:endParaRPr>
          </a:p>
          <a:p>
            <a:endParaRPr lang="uk-UA" dirty="0">
              <a:solidFill>
                <a:srgbClr val="FF000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921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data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Metadata </a:t>
            </a:r>
            <a:r>
              <a:rPr lang="en-US" dirty="0"/>
              <a:t>– </a:t>
            </a:r>
            <a:r>
              <a:rPr lang="en-US" dirty="0" err="1"/>
              <a:t>documentality</a:t>
            </a:r>
            <a:r>
              <a:rPr lang="en-US" dirty="0"/>
              <a:t> of </a:t>
            </a:r>
            <a:r>
              <a:rPr lang="en-US" dirty="0" smtClean="0"/>
              <a:t>data, necessary for secondary research, data about data: source, definitions of indicators, time frame, </a:t>
            </a:r>
            <a:r>
              <a:rPr lang="en-US" dirty="0"/>
              <a:t>methodology of </a:t>
            </a:r>
            <a:r>
              <a:rPr lang="en-US" dirty="0" smtClean="0"/>
              <a:t>collection/calculation, transformation, notes fro specific cases </a:t>
            </a:r>
            <a:endParaRPr lang="uk-UA" dirty="0"/>
          </a:p>
          <a:p>
            <a:r>
              <a:rPr lang="en-US" dirty="0" err="1"/>
              <a:t>Paradata</a:t>
            </a:r>
            <a:r>
              <a:rPr lang="en-US" dirty="0"/>
              <a:t> – data produced as part of data </a:t>
            </a:r>
            <a:r>
              <a:rPr lang="en-US" dirty="0" smtClean="0"/>
              <a:t>collection </a:t>
            </a:r>
            <a:r>
              <a:rPr lang="en-US" dirty="0"/>
              <a:t>(attempts to contact, refusals, time spent for interviews</a:t>
            </a:r>
            <a:r>
              <a:rPr lang="en-US" dirty="0" smtClean="0"/>
              <a:t>)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304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Online survey / </a:t>
            </a:r>
            <a:r>
              <a:rPr lang="en-US" dirty="0" smtClean="0"/>
              <a:t>questionnaires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Special software:</a:t>
            </a:r>
          </a:p>
          <a:p>
            <a:pPr lvl="1"/>
            <a:r>
              <a:rPr lang="en-US" dirty="0" smtClean="0"/>
              <a:t>May use skip logic – choosing next questions to ask depending on the previous answers</a:t>
            </a:r>
          </a:p>
          <a:p>
            <a:pPr lvl="1"/>
            <a:r>
              <a:rPr lang="en-US" dirty="0" smtClean="0"/>
              <a:t>Question piping – customizing </a:t>
            </a:r>
            <a:r>
              <a:rPr lang="en-US" dirty="0"/>
              <a:t>next questions depending on the previous answers</a:t>
            </a:r>
          </a:p>
          <a:p>
            <a:pPr lvl="1"/>
            <a:r>
              <a:rPr lang="en-US" dirty="0" smtClean="0"/>
              <a:t>Check of completeness of answers and  their format</a:t>
            </a:r>
          </a:p>
          <a:p>
            <a:pPr lvl="1"/>
            <a:r>
              <a:rPr lang="en-US" dirty="0"/>
              <a:t>Online tools, desktop versions, mobile </a:t>
            </a:r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security batter than with email</a:t>
            </a:r>
            <a:endParaRPr lang="uk-UA" dirty="0"/>
          </a:p>
          <a:p>
            <a:r>
              <a:rPr lang="en-US" dirty="0" smtClean="0"/>
              <a:t>Resources:</a:t>
            </a:r>
          </a:p>
          <a:p>
            <a:pPr lvl="1"/>
            <a:r>
              <a:rPr lang="uk-UA" dirty="0" err="1"/>
              <a:t>WebSurveyMethodology</a:t>
            </a:r>
            <a:r>
              <a:rPr lang="uk-UA" dirty="0"/>
              <a:t> </a:t>
            </a:r>
            <a:r>
              <a:rPr lang="en-US" dirty="0"/>
              <a:t>/ </a:t>
            </a:r>
            <a:r>
              <a:rPr lang="uk-UA" dirty="0" err="1"/>
              <a:t>WebSM</a:t>
            </a:r>
            <a:r>
              <a:rPr lang="uk-UA" dirty="0"/>
              <a:t> </a:t>
            </a:r>
            <a:r>
              <a:rPr lang="uk-UA" dirty="0" err="1"/>
              <a:t>resource</a:t>
            </a:r>
            <a:r>
              <a:rPr lang="en-US" dirty="0"/>
              <a:t> </a:t>
            </a:r>
            <a:r>
              <a:rPr lang="uk-UA" dirty="0"/>
              <a:t>(websm.org) </a:t>
            </a:r>
            <a:r>
              <a:rPr lang="en-US" dirty="0"/>
              <a:t>– database of packages</a:t>
            </a:r>
          </a:p>
          <a:p>
            <a:pPr lvl="1"/>
            <a:r>
              <a:rPr lang="uk-UA" dirty="0" err="1"/>
              <a:t>Exploring</a:t>
            </a:r>
            <a:r>
              <a:rPr lang="uk-UA" dirty="0"/>
              <a:t> </a:t>
            </a:r>
            <a:r>
              <a:rPr lang="uk-UA" dirty="0" err="1"/>
              <a:t>Online</a:t>
            </a:r>
            <a:r>
              <a:rPr lang="uk-UA" dirty="0"/>
              <a:t> Research </a:t>
            </a:r>
            <a:r>
              <a:rPr lang="uk-UA" dirty="0" err="1"/>
              <a:t>Methods</a:t>
            </a:r>
            <a:r>
              <a:rPr lang="uk-UA" dirty="0"/>
              <a:t> (www.restore.ac.uk/orm/) </a:t>
            </a: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Software for </a:t>
            </a:r>
            <a:r>
              <a:rPr lang="en-US" sz="3200" dirty="0">
                <a:solidFill>
                  <a:srgbClr val="0070C0"/>
                </a:solidFill>
              </a:rPr>
              <a:t>administering </a:t>
            </a:r>
            <a:r>
              <a:rPr lang="en-US" sz="3200" dirty="0" smtClean="0">
                <a:solidFill>
                  <a:srgbClr val="0070C0"/>
                </a:solidFill>
              </a:rPr>
              <a:t>surveys</a:t>
            </a:r>
            <a:r>
              <a:rPr lang="en-US" sz="3200" dirty="0">
                <a:solidFill>
                  <a:srgbClr val="0070C0"/>
                </a:solidFill>
              </a:rPr>
              <a:t>: </a:t>
            </a:r>
          </a:p>
          <a:p>
            <a:pPr marL="742950" lvl="2" indent="-342900"/>
            <a:r>
              <a:rPr lang="uk-UA" sz="2500" dirty="0" err="1" smtClean="0">
                <a:solidFill>
                  <a:srgbClr val="0070C0"/>
                </a:solidFill>
              </a:rPr>
              <a:t>SurveyMonkey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>
                <a:solidFill>
                  <a:srgbClr val="0070C0"/>
                </a:solidFill>
              </a:rPr>
              <a:t>(</a:t>
            </a:r>
            <a:r>
              <a:rPr lang="uk-UA" sz="2500" dirty="0">
                <a:solidFill>
                  <a:srgbClr val="0070C0"/>
                </a:solidFill>
              </a:rPr>
              <a:t>surveymonk</a:t>
            </a:r>
            <a:r>
              <a:rPr lang="uk-UA" dirty="0">
                <a:solidFill>
                  <a:srgbClr val="0070C0"/>
                </a:solidFill>
              </a:rPr>
              <a:t>ey.com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marL="742950" lvl="2" indent="-342900"/>
            <a:r>
              <a:rPr lang="uk-UA" dirty="0" err="1" smtClean="0">
                <a:solidFill>
                  <a:srgbClr val="0070C0"/>
                </a:solidFill>
              </a:rPr>
              <a:t>Qualtrics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uk-UA" dirty="0">
                <a:solidFill>
                  <a:srgbClr val="0070C0"/>
                </a:solidFill>
              </a:rPr>
              <a:t>qualtrics.com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marL="742950" lvl="2" indent="-342900"/>
            <a:r>
              <a:rPr lang="en-US" dirty="0" err="1" smtClean="0">
                <a:solidFill>
                  <a:srgbClr val="FF0000"/>
                </a:solidFill>
              </a:rPr>
              <a:t>Limesurvey</a:t>
            </a:r>
            <a:r>
              <a:rPr lang="en-US" dirty="0" smtClean="0">
                <a:solidFill>
                  <a:srgbClr val="FF0000"/>
                </a:solidFill>
              </a:rPr>
              <a:t> (limesurvey.com) – free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>
                <a:solidFill>
                  <a:srgbClr val="0070C0"/>
                </a:solidFill>
              </a:rPr>
              <a:t>Google forms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100" dirty="0">
                <a:solidFill>
                  <a:srgbClr val="0070C0"/>
                </a:solidFill>
              </a:rPr>
              <a:t>Email </a:t>
            </a:r>
            <a:r>
              <a:rPr lang="en-US" sz="3100" dirty="0" smtClean="0">
                <a:solidFill>
                  <a:srgbClr val="0070C0"/>
                </a:solidFill>
              </a:rPr>
              <a:t>surveys, software for </a:t>
            </a:r>
            <a:r>
              <a:rPr lang="en-US" sz="3200" dirty="0">
                <a:solidFill>
                  <a:srgbClr val="0070C0"/>
                </a:solidFill>
              </a:rPr>
              <a:t>managing mailing lists</a:t>
            </a:r>
            <a:endParaRPr lang="en-US" sz="3100" dirty="0" smtClean="0">
              <a:solidFill>
                <a:srgbClr val="0070C0"/>
              </a:solidFill>
            </a:endParaRPr>
          </a:p>
          <a:p>
            <a:pPr marL="742950" lvl="2" indent="-342900"/>
            <a:r>
              <a:rPr lang="en-US" sz="2700" dirty="0" err="1" smtClean="0">
                <a:solidFill>
                  <a:srgbClr val="0070C0"/>
                </a:solidFill>
              </a:rPr>
              <a:t>ListServe</a:t>
            </a:r>
            <a:r>
              <a:rPr lang="en-US" sz="2700" dirty="0" smtClean="0">
                <a:solidFill>
                  <a:srgbClr val="0070C0"/>
                </a:solidFill>
              </a:rPr>
              <a:t> (http</a:t>
            </a:r>
            <a:r>
              <a:rPr lang="en-US" sz="2700" dirty="0">
                <a:solidFill>
                  <a:srgbClr val="0070C0"/>
                </a:solidFill>
              </a:rPr>
              <a:t>://</a:t>
            </a:r>
            <a:r>
              <a:rPr lang="en-US" sz="2700" dirty="0" smtClean="0">
                <a:solidFill>
                  <a:srgbClr val="0070C0"/>
                </a:solidFill>
              </a:rPr>
              <a:t>www.lsoft.com/products/listserv.asp) </a:t>
            </a:r>
          </a:p>
          <a:p>
            <a:pPr marL="742950" lvl="2" indent="-342900"/>
            <a:r>
              <a:rPr lang="en-US" sz="2700" dirty="0" err="1" smtClean="0">
                <a:solidFill>
                  <a:srgbClr val="0070C0"/>
                </a:solidFill>
              </a:rPr>
              <a:t>PhpList</a:t>
            </a:r>
            <a:r>
              <a:rPr lang="en-US" sz="2700" dirty="0" smtClean="0">
                <a:solidFill>
                  <a:srgbClr val="0070C0"/>
                </a:solidFill>
              </a:rPr>
              <a:t> (https</a:t>
            </a:r>
            <a:r>
              <a:rPr lang="en-US" sz="2700" dirty="0">
                <a:solidFill>
                  <a:srgbClr val="0070C0"/>
                </a:solidFill>
              </a:rPr>
              <a:t>://www.phplist.com</a:t>
            </a:r>
            <a:r>
              <a:rPr lang="en-US" sz="2700" dirty="0" smtClean="0">
                <a:solidFill>
                  <a:srgbClr val="0070C0"/>
                </a:solidFill>
              </a:rPr>
              <a:t>/)</a:t>
            </a:r>
            <a:endParaRPr lang="en-US" sz="2700" dirty="0">
              <a:solidFill>
                <a:srgbClr val="0070C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699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difficult to establish rapport</a:t>
            </a:r>
          </a:p>
          <a:p>
            <a:r>
              <a:rPr lang="en-US" dirty="0" smtClean="0"/>
              <a:t>Lack of information about nonverbal cues </a:t>
            </a:r>
          </a:p>
          <a:p>
            <a:r>
              <a:rPr lang="en-US" dirty="0" smtClean="0"/>
              <a:t>More difficult to manage asynchronous interviewing focus groups</a:t>
            </a:r>
          </a:p>
          <a:p>
            <a:r>
              <a:rPr lang="en-US" dirty="0" smtClean="0"/>
              <a:t>Chat rooms / multimedia tools (Skype, Zoom, Teams, Google Meet, Viber, Facebook Messenger etc.)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267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Instructing the subjects</a:t>
            </a:r>
          </a:p>
          <a:p>
            <a:r>
              <a:rPr lang="en-US" dirty="0" smtClean="0"/>
              <a:t>Audiovisual elements (pictures, video, audio), e.g. demonstrating video and observing reaction</a:t>
            </a:r>
          </a:p>
          <a:p>
            <a:r>
              <a:rPr lang="en-US" dirty="0" smtClean="0"/>
              <a:t>Assigning </a:t>
            </a:r>
            <a:r>
              <a:rPr lang="en-US" dirty="0"/>
              <a:t>participants to conditions</a:t>
            </a:r>
            <a:endParaRPr lang="en-US" dirty="0" smtClean="0"/>
          </a:p>
          <a:p>
            <a:r>
              <a:rPr lang="en-US" dirty="0" smtClean="0"/>
              <a:t>Exact timing</a:t>
            </a:r>
          </a:p>
          <a:p>
            <a:r>
              <a:rPr lang="uk-UA" dirty="0"/>
              <a:t>WEXTOR (</a:t>
            </a:r>
            <a:r>
              <a:rPr lang="uk-UA" dirty="0" err="1"/>
              <a:t>see</a:t>
            </a:r>
            <a:r>
              <a:rPr lang="uk-UA" dirty="0"/>
              <a:t>: http://wextor.org/wextor/en/)</a:t>
            </a:r>
            <a:r>
              <a:rPr lang="en-US" dirty="0"/>
              <a:t> – for </a:t>
            </a:r>
            <a:r>
              <a:rPr lang="uk-UA" dirty="0" err="1"/>
              <a:t>webbased</a:t>
            </a:r>
            <a:r>
              <a:rPr lang="en-US" dirty="0"/>
              <a:t> </a:t>
            </a:r>
            <a:r>
              <a:rPr lang="uk-UA" dirty="0" err="1"/>
              <a:t>experimental</a:t>
            </a:r>
            <a:r>
              <a:rPr lang="uk-UA" dirty="0"/>
              <a:t> </a:t>
            </a:r>
            <a:r>
              <a:rPr lang="uk-UA" dirty="0" err="1"/>
              <a:t>designs</a:t>
            </a: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uk-UA" sz="3200" dirty="0"/>
              <a:t>WEBEXP (</a:t>
            </a:r>
            <a:r>
              <a:rPr lang="uk-UA" sz="3200" dirty="0" err="1"/>
              <a:t>see</a:t>
            </a:r>
            <a:r>
              <a:rPr lang="uk-UA" sz="3200" dirty="0"/>
              <a:t>:</a:t>
            </a:r>
            <a:r>
              <a:rPr lang="en-US" sz="3200" dirty="0"/>
              <a:t> </a:t>
            </a:r>
            <a:r>
              <a:rPr lang="uk-UA" sz="3200" dirty="0"/>
              <a:t>www.webexp.info) </a:t>
            </a:r>
            <a:endParaRPr lang="en-US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Possible problem – </a:t>
            </a:r>
            <a:r>
              <a:rPr lang="en-US" sz="3200" dirty="0"/>
              <a:t>r</a:t>
            </a:r>
            <a:r>
              <a:rPr lang="en-US" sz="3200" dirty="0" smtClean="0"/>
              <a:t>educed </a:t>
            </a:r>
            <a:r>
              <a:rPr lang="en-US" sz="3200" dirty="0"/>
              <a:t>level of </a:t>
            </a:r>
            <a:r>
              <a:rPr lang="en-US" sz="3200" dirty="0" smtClean="0"/>
              <a:t>control</a:t>
            </a:r>
            <a:endParaRPr lang="uk-UA" sz="3200" dirty="0"/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/>
          </a:p>
          <a:p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6941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Unobtrusive observation of online discussion groups</a:t>
            </a:r>
          </a:p>
          <a:p>
            <a:r>
              <a:rPr lang="en-US" dirty="0"/>
              <a:t>Obtrusive observation – when participant know about being </a:t>
            </a:r>
            <a:r>
              <a:rPr lang="en-US" dirty="0" smtClean="0"/>
              <a:t>researched</a:t>
            </a:r>
          </a:p>
          <a:p>
            <a:r>
              <a:rPr lang="en-US" dirty="0" smtClean="0"/>
              <a:t>Social media networks </a:t>
            </a:r>
            <a:r>
              <a:rPr lang="en-US" dirty="0"/>
              <a:t>(</a:t>
            </a:r>
            <a:r>
              <a:rPr lang="en-US" dirty="0" smtClean="0"/>
              <a:t>Facebook, Twitter etc.)</a:t>
            </a:r>
          </a:p>
          <a:p>
            <a:r>
              <a:rPr lang="en-US" dirty="0" err="1" smtClean="0"/>
              <a:t>Multim</a:t>
            </a:r>
            <a:r>
              <a:rPr lang="uk-UA" dirty="0" err="1" smtClean="0"/>
              <a:t>edia</a:t>
            </a:r>
            <a:r>
              <a:rPr lang="uk-UA" dirty="0" smtClean="0"/>
              <a:t> </a:t>
            </a:r>
            <a:r>
              <a:rPr lang="uk-UA" dirty="0" err="1" smtClean="0"/>
              <a:t>sharing</a:t>
            </a:r>
            <a:r>
              <a:rPr lang="en-US" dirty="0" smtClean="0"/>
              <a:t> </a:t>
            </a:r>
            <a:r>
              <a:rPr lang="uk-UA" dirty="0" err="1" smtClean="0"/>
              <a:t>services</a:t>
            </a:r>
            <a:r>
              <a:rPr lang="uk-UA" dirty="0" smtClean="0"/>
              <a:t> (</a:t>
            </a:r>
            <a:r>
              <a:rPr lang="uk-UA" dirty="0" err="1" smtClean="0"/>
              <a:t>YouTube</a:t>
            </a:r>
            <a:r>
              <a:rPr lang="en-US" dirty="0" smtClean="0"/>
              <a:t>,  </a:t>
            </a:r>
            <a:r>
              <a:rPr lang="en-US" dirty="0" err="1" smtClean="0"/>
              <a:t>TikTok</a:t>
            </a:r>
            <a:r>
              <a:rPr lang="en-US" dirty="0" smtClean="0"/>
              <a:t> etc.)</a:t>
            </a:r>
          </a:p>
          <a:p>
            <a:r>
              <a:rPr lang="uk-UA" dirty="0" err="1"/>
              <a:t>Virtual</a:t>
            </a:r>
            <a:r>
              <a:rPr lang="uk-UA" dirty="0"/>
              <a:t> </a:t>
            </a:r>
            <a:r>
              <a:rPr lang="uk-UA" dirty="0" err="1"/>
              <a:t>Reality</a:t>
            </a:r>
            <a:r>
              <a:rPr lang="uk-UA" dirty="0"/>
              <a:t> </a:t>
            </a:r>
            <a:r>
              <a:rPr lang="uk-UA" dirty="0" err="1"/>
              <a:t>Environments</a:t>
            </a:r>
            <a:r>
              <a:rPr lang="uk-UA" dirty="0"/>
              <a:t> (</a:t>
            </a:r>
            <a:r>
              <a:rPr lang="uk-UA" dirty="0" err="1"/>
              <a:t>VREs</a:t>
            </a:r>
            <a:r>
              <a:rPr lang="uk-UA" dirty="0" smtClean="0"/>
              <a:t>)</a:t>
            </a:r>
            <a:r>
              <a:rPr lang="en-US" dirty="0" smtClean="0"/>
              <a:t> – participant observation of behavior of avatars: </a:t>
            </a:r>
            <a:r>
              <a:rPr lang="en-US" dirty="0" err="1" smtClean="0"/>
              <a:t>Cyberworlds</a:t>
            </a:r>
            <a:r>
              <a:rPr lang="en-US" dirty="0" smtClean="0"/>
              <a:t>, </a:t>
            </a:r>
            <a:r>
              <a:rPr lang="uk-UA" dirty="0" err="1"/>
              <a:t>SecondLife</a:t>
            </a:r>
            <a:r>
              <a:rPr lang="uk-UA" dirty="0"/>
              <a:t> (secondlife.com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en-US" dirty="0" smtClean="0"/>
              <a:t>Field notes, web logs</a:t>
            </a:r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249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analysis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Relatively static records available online unlike real-time interactions and discussions</a:t>
            </a:r>
          </a:p>
          <a:p>
            <a:r>
              <a:rPr lang="en-US" dirty="0" smtClean="0"/>
              <a:t>Unobtrusive</a:t>
            </a:r>
            <a:r>
              <a:rPr lang="en-US" dirty="0"/>
              <a:t>, unless the solicited documents are </a:t>
            </a:r>
            <a:r>
              <a:rPr lang="en-US" dirty="0" smtClean="0"/>
              <a:t>analyzed</a:t>
            </a:r>
          </a:p>
          <a:p>
            <a:r>
              <a:rPr lang="en-US" dirty="0" smtClean="0"/>
              <a:t>Blurred </a:t>
            </a:r>
            <a:r>
              <a:rPr lang="en-US" dirty="0"/>
              <a:t>difference between </a:t>
            </a:r>
            <a:r>
              <a:rPr lang="en-US" dirty="0" smtClean="0"/>
              <a:t>unobtrusive observation </a:t>
            </a:r>
            <a:r>
              <a:rPr lang="en-US" dirty="0"/>
              <a:t>and document analysis </a:t>
            </a:r>
            <a:endParaRPr lang="en-US" dirty="0" smtClean="0"/>
          </a:p>
          <a:p>
            <a:r>
              <a:rPr lang="en-US" dirty="0" smtClean="0"/>
              <a:t>E.g. </a:t>
            </a:r>
          </a:p>
          <a:p>
            <a:pPr lvl="1"/>
            <a:r>
              <a:rPr lang="en-US" dirty="0" smtClean="0"/>
              <a:t>blogs – like </a:t>
            </a:r>
            <a:r>
              <a:rPr lang="en-US" dirty="0"/>
              <a:t>traditional </a:t>
            </a:r>
            <a:r>
              <a:rPr lang="en-US" dirty="0" smtClean="0"/>
              <a:t>diaries</a:t>
            </a:r>
          </a:p>
          <a:p>
            <a:pPr lvl="1"/>
            <a:r>
              <a:rPr lang="en-US" dirty="0" smtClean="0"/>
              <a:t>databases (research papers, archive documents, legal acts…),</a:t>
            </a:r>
          </a:p>
          <a:p>
            <a:pPr lvl="1"/>
            <a:r>
              <a:rPr lang="en-US" dirty="0" smtClean="0"/>
              <a:t>online journals</a:t>
            </a:r>
          </a:p>
          <a:p>
            <a:pPr lvl="1"/>
            <a:r>
              <a:rPr lang="en-US" dirty="0" smtClean="0"/>
              <a:t>bibliography lists</a:t>
            </a:r>
          </a:p>
          <a:p>
            <a:pPr lvl="1"/>
            <a:r>
              <a:rPr lang="fr-FR" dirty="0" err="1"/>
              <a:t>artist’s</a:t>
            </a:r>
            <a:r>
              <a:rPr lang="fr-FR" dirty="0"/>
              <a:t> portfolios</a:t>
            </a:r>
            <a:endParaRPr lang="en-US" dirty="0" smtClean="0"/>
          </a:p>
          <a:p>
            <a:pPr lvl="1"/>
            <a:r>
              <a:rPr lang="en-US" dirty="0" smtClean="0"/>
              <a:t>other types of websites</a:t>
            </a:r>
          </a:p>
          <a:p>
            <a:r>
              <a:rPr lang="en-US" dirty="0"/>
              <a:t>Investigation of emails </a:t>
            </a:r>
            <a:r>
              <a:rPr lang="en-US" dirty="0" smtClean="0"/>
              <a:t>– ethical and legal issues?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2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with games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err="1" smtClean="0"/>
              <a:t>Agent-based</a:t>
            </a:r>
            <a:r>
              <a:rPr lang="uk-UA" dirty="0" smtClean="0"/>
              <a:t> </a:t>
            </a:r>
            <a:r>
              <a:rPr lang="uk-UA" dirty="0" err="1"/>
              <a:t>modelling</a:t>
            </a:r>
            <a:r>
              <a:rPr lang="uk-UA" dirty="0"/>
              <a:t> – </a:t>
            </a:r>
            <a:r>
              <a:rPr lang="uk-UA" dirty="0" err="1"/>
              <a:t>interaction</a:t>
            </a:r>
            <a:r>
              <a:rPr lang="uk-UA" dirty="0"/>
              <a:t> </a:t>
            </a:r>
            <a:r>
              <a:rPr lang="uk-UA" dirty="0" err="1"/>
              <a:t>between</a:t>
            </a:r>
            <a:r>
              <a:rPr lang="uk-UA" dirty="0"/>
              <a:t> </a:t>
            </a:r>
            <a:r>
              <a:rPr lang="uk-UA" dirty="0" err="1"/>
              <a:t>micro-units</a:t>
            </a:r>
            <a:r>
              <a:rPr lang="uk-UA" dirty="0"/>
              <a:t> / </a:t>
            </a:r>
            <a:r>
              <a:rPr lang="uk-UA" dirty="0" err="1"/>
              <a:t>agents</a:t>
            </a:r>
            <a:r>
              <a:rPr lang="uk-UA" dirty="0"/>
              <a:t> to </a:t>
            </a:r>
            <a:r>
              <a:rPr lang="uk-UA" dirty="0" err="1"/>
              <a:t>generate</a:t>
            </a:r>
            <a:r>
              <a:rPr lang="uk-UA" dirty="0"/>
              <a:t> </a:t>
            </a:r>
            <a:r>
              <a:rPr lang="uk-UA" dirty="0" err="1"/>
              <a:t>macro-patterns</a:t>
            </a:r>
            <a:endParaRPr lang="uk-UA" dirty="0"/>
          </a:p>
          <a:p>
            <a:r>
              <a:rPr lang="en-US" dirty="0" smtClean="0"/>
              <a:t>Researching games</a:t>
            </a:r>
          </a:p>
          <a:p>
            <a:r>
              <a:rPr lang="en-US" dirty="0"/>
              <a:t>P</a:t>
            </a:r>
            <a:r>
              <a:rPr lang="en-US" dirty="0" smtClean="0"/>
              <a:t>rocess </a:t>
            </a:r>
            <a:r>
              <a:rPr lang="en-US" dirty="0"/>
              <a:t>of </a:t>
            </a:r>
            <a:r>
              <a:rPr lang="en-US" dirty="0" smtClean="0"/>
              <a:t>playing</a:t>
            </a:r>
          </a:p>
          <a:p>
            <a:r>
              <a:rPr lang="en-US" dirty="0" smtClean="0"/>
              <a:t>Games as a simulation of social worlds</a:t>
            </a:r>
          </a:p>
          <a:p>
            <a:r>
              <a:rPr lang="en-US" dirty="0" smtClean="0"/>
              <a:t>Studying </a:t>
            </a:r>
            <a:r>
              <a:rPr lang="en-US" dirty="0"/>
              <a:t>interactions, </a:t>
            </a:r>
            <a:r>
              <a:rPr lang="en-US" dirty="0" smtClean="0"/>
              <a:t>negotiations, personal behavior, </a:t>
            </a:r>
            <a:r>
              <a:rPr lang="en-US" dirty="0" smtClean="0">
                <a:solidFill>
                  <a:srgbClr val="FF0000"/>
                </a:solidFill>
              </a:rPr>
              <a:t>international relations</a:t>
            </a:r>
          </a:p>
          <a:p>
            <a:r>
              <a:rPr lang="en-US" dirty="0" smtClean="0"/>
              <a:t>Problem – saving is not possible in reality – in games people may choose a more risky scenario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687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2399</Words>
  <Application>Microsoft Office PowerPoint</Application>
  <PresentationFormat>On-screen Show (4:3)</PresentationFormat>
  <Paragraphs>225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Online Research Methods</vt:lpstr>
      <vt:lpstr>Types</vt:lpstr>
      <vt:lpstr>Auxiliary data</vt:lpstr>
      <vt:lpstr>Online survey / questionnaires</vt:lpstr>
      <vt:lpstr>Interviews</vt:lpstr>
      <vt:lpstr>Experiments</vt:lpstr>
      <vt:lpstr>Observation</vt:lpstr>
      <vt:lpstr>Document analysis</vt:lpstr>
      <vt:lpstr>Simulation with games</vt:lpstr>
      <vt:lpstr>Geodata analysis</vt:lpstr>
      <vt:lpstr>Log analysis</vt:lpstr>
      <vt:lpstr>Log analysis</vt:lpstr>
      <vt:lpstr>Social network analysis (SNA)</vt:lpstr>
      <vt:lpstr>Social network analysis (SNA)</vt:lpstr>
      <vt:lpstr>Social network analysis (SNA)</vt:lpstr>
      <vt:lpstr>Social network analysis (SNA)</vt:lpstr>
      <vt:lpstr>Web impact</vt:lpstr>
      <vt:lpstr>Advantages</vt:lpstr>
      <vt:lpstr>Problems </vt:lpstr>
      <vt:lpstr>Data quality</vt:lpstr>
      <vt:lpstr>Past data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llpx llpx</dc:creator>
  <cp:lastModifiedBy>User</cp:lastModifiedBy>
  <cp:revision>327</cp:revision>
  <dcterms:created xsi:type="dcterms:W3CDTF">2006-08-16T00:00:00Z</dcterms:created>
  <dcterms:modified xsi:type="dcterms:W3CDTF">2021-04-21T16:46:20Z</dcterms:modified>
</cp:coreProperties>
</file>