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8" r:id="rId6"/>
    <p:sldId id="279" r:id="rId7"/>
    <p:sldId id="280" r:id="rId8"/>
    <p:sldId id="282" r:id="rId9"/>
    <p:sldId id="283" r:id="rId10"/>
    <p:sldId id="285" r:id="rId11"/>
    <p:sldId id="286" r:id="rId12"/>
    <p:sldId id="277" r:id="rId13"/>
    <p:sldId id="287" r:id="rId14"/>
    <p:sldId id="288" r:id="rId15"/>
    <p:sldId id="275" r:id="rId16"/>
    <p:sldId id="276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</p:sldIdLst>
  <p:sldSz cx="18288000" cy="10287000"/>
  <p:notesSz cx="6858000" cy="9144000"/>
  <p:embeddedFontLst>
    <p:embeddedFont>
      <p:font typeface="Arimo" panose="020B0604020202020204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lear Sans Regular" panose="020B0503030202020304" pitchFamily="34" charset="0"/>
      <p:regular r:id="rId38"/>
    </p:embeddedFont>
    <p:embeddedFont>
      <p:font typeface="Clear Sans Regular Bold" panose="020B0603030202020304" pitchFamily="34" charset="0"/>
      <p:regular r:id="rId39"/>
    </p:embeddedFont>
    <p:embeddedFont>
      <p:font typeface="Montserrat" pitchFamily="2" charset="77"/>
      <p:regular r:id="rId40"/>
      <p:bold r:id="rId41"/>
      <p:italic r:id="rId42"/>
      <p:boldItalic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Tenor Sans" panose="02000000000000000000" pitchFamily="2" charset="77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72" autoAdjust="0"/>
    <p:restoredTop sz="94607" autoAdjust="0"/>
  </p:normalViewPr>
  <p:slideViewPr>
    <p:cSldViewPr>
      <p:cViewPr varScale="1">
        <p:scale>
          <a:sx n="41" d="100"/>
          <a:sy n="41" d="100"/>
        </p:scale>
        <p:origin x="232" y="1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europe.in.ua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133204">
            <a:off x="-1567201" y="-3208716"/>
            <a:ext cx="13676622" cy="17292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111384">
            <a:off x="14901114" y="-692676"/>
            <a:ext cx="12122938" cy="116723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91620">
            <a:off x="-213391" y="-446545"/>
            <a:ext cx="13664723" cy="3403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19339" y="-705410"/>
            <a:ext cx="6337322" cy="4136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92806">
            <a:off x="8891850" y="8378163"/>
            <a:ext cx="4308252" cy="35249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19799" y="2933962"/>
            <a:ext cx="12033709" cy="426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00"/>
              </a:lnSpc>
            </a:pPr>
            <a:r>
              <a:rPr lang="en-US" sz="10999" spc="-219">
                <a:solidFill>
                  <a:srgbClr val="F4F4F4"/>
                </a:solidFill>
                <a:latin typeface="Tenor Sans"/>
              </a:rPr>
              <a:t>Моделі культурної дипломатії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6B305-3B14-4E5D-B1F4-4EADE54C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21" y="1"/>
            <a:ext cx="13899209" cy="1456007"/>
          </a:xfrm>
        </p:spPr>
        <p:txBody>
          <a:bodyPr>
            <a:normAutofit/>
          </a:bodyPr>
          <a:lstStyle/>
          <a:p>
            <a:r>
              <a:rPr lang="uk-UA" sz="4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 грудні 2012 р. ЄСЗД видала посібник для делегацій ЄС з питань інформації та зв'язку.</a:t>
            </a:r>
            <a:endParaRPr lang="ru-RU" sz="4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AD91D3-CA6B-4964-BFFD-00A175872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834" y="1645920"/>
            <a:ext cx="15973865" cy="82084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Делегаціям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пропонується зосередити «обмін повідомленнями і діяльність» навколо п'яти пріоритетних напрямів, «натхненних </a:t>
            </a: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просуванням цінностей ЄС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і ґрунтованих на гарантуванні миру, безпеки і процвітання». Це просування ЄС як: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головного партнера в демократичних трансформаціях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(зокрема, у країнах-сусідах ЄС);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найбільшого в світі гаранта співробітництва та розвитку;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світової економічної сили, яка реагує на кризу і використовує торгівлю як двигун змін;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просування ЄС як гаранта безпеки, який реагує на загрози глобальної безпеки;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просування прав людини унаслідок політичного діалогу на високому рівні з партнерами та програмами стратегічного співробітництва.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2561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596F5-956F-4339-945A-46712787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Напрями публічної дипломатії ЄС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B634F6-BFAD-4E3B-B4A1-753039A26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702" y="2511083"/>
            <a:ext cx="16895298" cy="7997483"/>
          </a:xfrm>
        </p:spPr>
        <p:txBody>
          <a:bodyPr>
            <a:normAutofit/>
          </a:bodyPr>
          <a:lstStyle/>
          <a:p>
            <a:pPr indent="675323" algn="just">
              <a:lnSpc>
                <a:spcPct val="150000"/>
              </a:lnSpc>
              <a:spcAft>
                <a:spcPts val="1200"/>
              </a:spcAft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Зовнішнім акторам публічна дипломатія пропонує певні моделі-символи, покликані свідчити про привабливість ЄС: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бренд «єдність в різноманітті»,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ідея «більше за більше», тобто хто проведе більш рішучі політичні реформи, тобто демократизацію, забезпечить захист прав людини і реформує судову систему, отримає більшу допомогу ЄС.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присудження Нобелевської премії миру (2012) «за роль ЄС в справі попередження війн між європейськими країнами, за просування демократії і прав людини»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79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274E1C-75A6-605E-C012-8E686F6CC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9400" y="536561"/>
            <a:ext cx="13411200" cy="1470025"/>
          </a:xfrm>
        </p:spPr>
        <p:txBody>
          <a:bodyPr/>
          <a:lstStyle/>
          <a:p>
            <a:r>
              <a:rPr lang="uk-UA" dirty="0"/>
              <a:t>Європейська культурна стратегія, 2007</a:t>
            </a:r>
            <a:endParaRPr lang="en-UA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5E08F2D-73E2-CFEA-7380-25C7DDC59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006586"/>
            <a:ext cx="16916400" cy="175260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uk-UA" dirty="0" err="1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П</a:t>
            </a:r>
            <a:r>
              <a:rPr lang="en-UA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ропагування культурної багатоплановості та інтелектуального діалогу; </a:t>
            </a:r>
            <a:endParaRPr lang="uk-UA" dirty="0">
              <a:solidFill>
                <a:srgbClr val="000000"/>
              </a:solidFill>
              <a:effectLst/>
              <a:latin typeface="Montserrat" pitchFamily="2" charset="77"/>
              <a:ea typeface="Times New Roman" panose="02020603050405020304" pitchFamily="18" charset="0"/>
            </a:endParaRPr>
          </a:p>
          <a:p>
            <a:pPr marL="514350" indent="-514350" algn="l">
              <a:buAutoNum type="arabicPeriod"/>
            </a:pPr>
            <a:r>
              <a:rPr lang="uk-UA" dirty="0" err="1">
                <a:solidFill>
                  <a:srgbClr val="000000"/>
                </a:solidFill>
                <a:latin typeface="Montserrat" pitchFamily="2" charset="77"/>
                <a:ea typeface="Times New Roman" panose="02020603050405020304" pitchFamily="18" charset="0"/>
              </a:rPr>
              <a:t>П</a:t>
            </a:r>
            <a:r>
              <a:rPr lang="en-UA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ропагування культури як каталізатора творчості; </a:t>
            </a:r>
            <a:endParaRPr lang="uk-UA" dirty="0">
              <a:solidFill>
                <a:srgbClr val="000000"/>
              </a:solidFill>
              <a:effectLst/>
              <a:latin typeface="Montserrat" pitchFamily="2" charset="77"/>
              <a:ea typeface="Times New Roman" panose="02020603050405020304" pitchFamily="18" charset="0"/>
            </a:endParaRPr>
          </a:p>
          <a:p>
            <a:pPr marL="514350" indent="-514350" algn="l">
              <a:buAutoNum type="arabicPeriod"/>
            </a:pPr>
            <a:r>
              <a:rPr lang="uk-UA" dirty="0" err="1">
                <a:solidFill>
                  <a:srgbClr val="000000"/>
                </a:solidFill>
                <a:latin typeface="Montserrat" pitchFamily="2" charset="77"/>
                <a:ea typeface="Times New Roman" panose="02020603050405020304" pitchFamily="18" charset="0"/>
              </a:rPr>
              <a:t>П</a:t>
            </a:r>
            <a:r>
              <a:rPr lang="en-UA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ропагування культури як життєво необхідного елементу міжнародних відносин Європейського Союзу.</a:t>
            </a:r>
            <a:endParaRPr lang="en-UA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A012987-6AA2-9EAB-87DE-5F6D754696CD}"/>
              </a:ext>
            </a:extLst>
          </p:cNvPr>
          <p:cNvSpPr txBox="1">
            <a:spLocks/>
          </p:cNvSpPr>
          <p:nvPr/>
        </p:nvSpPr>
        <p:spPr>
          <a:xfrm>
            <a:off x="2438400" y="3800022"/>
            <a:ext cx="13411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Культурна європейська платформа, 2016</a:t>
            </a:r>
            <a:endParaRPr lang="en-UA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E17A66E-918A-ABF4-BAF2-22346ABB8BA8}"/>
              </a:ext>
            </a:extLst>
          </p:cNvPr>
          <p:cNvSpPr txBox="1">
            <a:spLocks/>
          </p:cNvSpPr>
          <p:nvPr/>
        </p:nvSpPr>
        <p:spPr>
          <a:xfrm>
            <a:off x="2438400" y="6810389"/>
            <a:ext cx="13411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Нова європейська культурна стратегія, 2018</a:t>
            </a:r>
            <a:endParaRPr lang="en-UA" dirty="0"/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CAE3E005-9E54-A00C-243A-5EA4BBB6204C}"/>
              </a:ext>
            </a:extLst>
          </p:cNvPr>
          <p:cNvSpPr txBox="1">
            <a:spLocks/>
          </p:cNvSpPr>
          <p:nvPr/>
        </p:nvSpPr>
        <p:spPr>
          <a:xfrm>
            <a:off x="381000" y="4828635"/>
            <a:ext cx="169164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Arial" pitchFamily="34" charset="0"/>
              <a:buAutoNum type="arabicPeriod"/>
            </a:pPr>
            <a:r>
              <a:rPr lang="uk-UA" dirty="0"/>
              <a:t>Культурне різноманіття</a:t>
            </a:r>
          </a:p>
          <a:p>
            <a:pPr marL="514350" indent="-514350" algn="l">
              <a:buFont typeface="Arial" pitchFamily="34" charset="0"/>
              <a:buAutoNum type="arabicPeriod"/>
            </a:pPr>
            <a:r>
              <a:rPr lang="uk-UA" dirty="0"/>
              <a:t>Охорона культурної спадщини</a:t>
            </a:r>
          </a:p>
          <a:p>
            <a:pPr marL="514350" indent="-514350" algn="l">
              <a:buFont typeface="Arial" pitchFamily="34" charset="0"/>
              <a:buAutoNum type="arabicPeriod"/>
            </a:pPr>
            <a:r>
              <a:rPr lang="uk-UA" dirty="0"/>
              <a:t>Розбудова зовнішніх культурних </a:t>
            </a:r>
            <a:r>
              <a:rPr lang="uk-UA" dirty="0" err="1"/>
              <a:t>звязків</a:t>
            </a:r>
            <a:endParaRPr lang="uk-UA" dirty="0"/>
          </a:p>
          <a:p>
            <a:pPr marL="514350" indent="-514350" algn="l">
              <a:buFont typeface="Arial" pitchFamily="34" charset="0"/>
              <a:buAutoNum type="arabicPeriod"/>
            </a:pPr>
            <a:endParaRPr lang="en-UA" dirty="0"/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AD2242EC-1083-9AF4-EB87-69F7767A07C9}"/>
              </a:ext>
            </a:extLst>
          </p:cNvPr>
          <p:cNvSpPr txBox="1">
            <a:spLocks/>
          </p:cNvSpPr>
          <p:nvPr/>
        </p:nvSpPr>
        <p:spPr>
          <a:xfrm>
            <a:off x="685800" y="7997839"/>
            <a:ext cx="169164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Arial" pitchFamily="34" charset="0"/>
              <a:buAutoNum type="arabicPeriod"/>
            </a:pPr>
            <a:r>
              <a:rPr lang="uk-UA" dirty="0"/>
              <a:t>Культура як рушій </a:t>
            </a:r>
            <a:r>
              <a:rPr lang="uk-UA" dirty="0" err="1"/>
              <a:t>соціо</a:t>
            </a:r>
            <a:r>
              <a:rPr lang="uk-UA" dirty="0"/>
              <a:t>-економічного розвитку</a:t>
            </a:r>
          </a:p>
          <a:p>
            <a:pPr marL="514350" indent="-514350" algn="l">
              <a:buFont typeface="Arial" pitchFamily="34" charset="0"/>
              <a:buAutoNum type="arabicPeriod"/>
            </a:pPr>
            <a:r>
              <a:rPr lang="uk-UA" dirty="0"/>
              <a:t>Міжкультурний діалог</a:t>
            </a:r>
          </a:p>
          <a:p>
            <a:pPr marL="514350" indent="-514350" algn="l">
              <a:buFont typeface="Arial" pitchFamily="34" charset="0"/>
              <a:buAutoNum type="arabicPeriod"/>
            </a:pPr>
            <a:r>
              <a:rPr lang="uk-UA" dirty="0"/>
              <a:t>Збереження культурної спадщини</a:t>
            </a:r>
          </a:p>
          <a:p>
            <a:pPr marL="514350" indent="-514350" algn="l">
              <a:buFont typeface="Arial" pitchFamily="34" charset="0"/>
              <a:buAutoNum type="arabicPeriod"/>
            </a:pP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3918252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39CEF-40BB-F268-0DA9-C8C811005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5468600" cy="1143000"/>
          </a:xfrm>
        </p:spPr>
        <p:txBody>
          <a:bodyPr>
            <a:normAutofit fontScale="90000"/>
          </a:bodyPr>
          <a:lstStyle/>
          <a:p>
            <a:r>
              <a:rPr lang="ru-RU" b="1" i="0" dirty="0" err="1">
                <a:solidFill>
                  <a:srgbClr val="000000"/>
                </a:solidFill>
                <a:effectLst/>
                <a:latin typeface="Montserrat" pitchFamily="2" charset="77"/>
              </a:rPr>
              <a:t>Сучасні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Montserrat" pitchFamily="2" charset="77"/>
              </a:rPr>
              <a:t>європейські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Montserrat" pitchFamily="2" charset="77"/>
              </a:rPr>
              <a:t>програми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Montserrat" pitchFamily="2" charset="77"/>
              </a:rPr>
              <a:t>підтримки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Montserrat" pitchFamily="2" charset="77"/>
              </a:rPr>
              <a:t>культури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326E7-087D-2D83-66ED-322F3DAA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4935200" cy="4525963"/>
          </a:xfrm>
        </p:spPr>
        <p:txBody>
          <a:bodyPr/>
          <a:lstStyle/>
          <a:p>
            <a:r>
              <a:rPr lang="uk-UA" dirty="0"/>
              <a:t>З 1985 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77"/>
              </a:rPr>
              <a:t>«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Montserrat" pitchFamily="2" charset="77"/>
              </a:rPr>
              <a:t>Європейська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77"/>
              </a:rPr>
              <a:t> культурна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Montserrat" pitchFamily="2" charset="77"/>
              </a:rPr>
              <a:t>столиця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" pitchFamily="2" charset="77"/>
              </a:rPr>
              <a:t>».</a:t>
            </a:r>
          </a:p>
          <a:p>
            <a:r>
              <a:rPr lang="ru-RU" b="1" dirty="0">
                <a:solidFill>
                  <a:srgbClr val="000000"/>
                </a:solidFill>
                <a:latin typeface="Montserrat" pitchFamily="2" charset="77"/>
              </a:rPr>
              <a:t>2014 - 2020 </a:t>
            </a:r>
            <a:r>
              <a:rPr lang="ru-RU" b="0" i="0" dirty="0">
                <a:solidFill>
                  <a:srgbClr val="000000"/>
                </a:solidFill>
                <a:effectLst/>
                <a:latin typeface="Montserrat" pitchFamily="2" charset="77"/>
              </a:rPr>
              <a:t> </a:t>
            </a:r>
            <a:r>
              <a:rPr lang="ru-RU" b="1" i="0" dirty="0">
                <a:effectLst/>
                <a:latin typeface="Montserra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«Креативна Європа»</a:t>
            </a:r>
            <a:endParaRPr lang="ru-RU" b="1" i="0" dirty="0">
              <a:effectLst/>
              <a:latin typeface="Montserrat" pitchFamily="2" charset="77"/>
            </a:endParaRPr>
          </a:p>
          <a:p>
            <a:r>
              <a:rPr lang="ru-RU" b="1" dirty="0">
                <a:latin typeface="Montserrat" pitchFamily="2" charset="77"/>
              </a:rPr>
              <a:t>2017 - 2020 </a:t>
            </a:r>
            <a:r>
              <a:rPr lang="en-UA" b="1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Culture Bridges</a:t>
            </a:r>
            <a:r>
              <a:rPr lang="en-UA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A" dirty="0">
                <a:effectLst/>
              </a:rPr>
              <a:t> </a:t>
            </a:r>
            <a:endParaRPr lang="en-UA" b="1" dirty="0"/>
          </a:p>
        </p:txBody>
      </p:sp>
    </p:spTree>
    <p:extLst>
      <p:ext uri="{BB962C8B-B14F-4D97-AF65-F5344CB8AC3E}">
        <p14:creationId xmlns:p14="http://schemas.microsoft.com/office/powerpoint/2010/main" val="2567890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49CF-AE01-4077-0AC4-381CC43A5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Стратегічний трикутник ЄС як основа для культурної дипломатії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F5B6E-6AB3-538A-5CB1-AD7C13989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628900"/>
            <a:ext cx="15773400" cy="4525963"/>
          </a:xfrm>
        </p:spPr>
        <p:txBody>
          <a:bodyPr/>
          <a:lstStyle/>
          <a:p>
            <a:r>
              <a:rPr lang="uk-UA" dirty="0"/>
              <a:t>Культурна спадщина</a:t>
            </a:r>
          </a:p>
          <a:p>
            <a:r>
              <a:rPr lang="uk-UA" dirty="0"/>
              <a:t>Міжкультурний діалог</a:t>
            </a:r>
          </a:p>
          <a:p>
            <a:r>
              <a:rPr lang="uk-UA" dirty="0"/>
              <a:t>Розвиток культурних і креативних </a:t>
            </a:r>
            <a:r>
              <a:rPr lang="uk-UA" dirty="0" err="1"/>
              <a:t>студіій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3646895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6535" y="1000125"/>
            <a:ext cx="16851465" cy="847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Звіт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Держдепартаменту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uk-UA" sz="3000" dirty="0">
                <a:solidFill>
                  <a:srgbClr val="000000"/>
                </a:solidFill>
                <a:latin typeface="Clear Sans Regular"/>
              </a:rPr>
              <a:t>США 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2005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р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: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Культурна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дипломатія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 -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інструмент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що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може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протидіяти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ерозіі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̈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статусу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країни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в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міжнародному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співтоваристві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зважаючи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на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більшу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важливість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викори-стання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у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формуванні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світовоі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̈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думки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аніж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допомогою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військовоі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̈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та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економічноі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̈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сили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. 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endParaRPr lang="uk-UA" sz="3000" dirty="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Культурна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дипломатія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допомага</a:t>
            </a:r>
            <a:r>
              <a:rPr lang="uk-UA" sz="3000" dirty="0">
                <a:solidFill>
                  <a:srgbClr val="000000"/>
                </a:solidFill>
                <a:latin typeface="Clear Sans Regular"/>
              </a:rPr>
              <a:t>є: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endParaRPr lang="uk-UA" sz="3000" dirty="0">
              <a:solidFill>
                <a:srgbClr val="000000"/>
              </a:solidFill>
              <a:latin typeface="Clear Sans Regular"/>
            </a:endParaRPr>
          </a:p>
          <a:p>
            <a:pPr marL="457200" indent="-457200">
              <a:lnSpc>
                <a:spcPts val="39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створити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«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фундамент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довіри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»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іншими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народами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на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основі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якого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можна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формувати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різноманітні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політики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для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досягнення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по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літичних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економічних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військових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домовленостеи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̆; 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Clear Sans Regular"/>
            </a:endParaRPr>
          </a:p>
          <a:p>
            <a:pPr marL="457200" indent="-457200">
              <a:lnSpc>
                <a:spcPts val="39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утверджувати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спільні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для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країн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цінності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; </a:t>
            </a:r>
          </a:p>
          <a:p>
            <a:pPr marL="457200" indent="-457200">
              <a:lnSpc>
                <a:spcPts val="39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налагодити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зв’язки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впливовими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представниками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іноземних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суспільств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якими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неможливо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сконтактувати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через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традиційні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функціі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̈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посольства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; </a:t>
            </a:r>
          </a:p>
          <a:p>
            <a:pPr marL="457200" indent="-457200">
              <a:lnSpc>
                <a:spcPts val="39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налаштувати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гнучкии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̆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прийнятнии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̆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канал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комунікаціі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̈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для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зближення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країнами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дипло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матичні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відносини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якими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були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напружені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; </a:t>
            </a:r>
          </a:p>
          <a:p>
            <a:pPr marL="457200" indent="-457200">
              <a:lnSpc>
                <a:spcPts val="39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охопити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широку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аудиторію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зокрема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молодь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простих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громадян</a:t>
            </a:r>
            <a:endParaRPr lang="en-US" sz="3000" dirty="0">
              <a:solidFill>
                <a:srgbClr val="000000"/>
              </a:solidFill>
              <a:latin typeface="Clear Sans Regula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942975"/>
            <a:ext cx="18015438" cy="607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ДЕРЖДЕПАРТАМЕНТ;</a:t>
            </a:r>
          </a:p>
          <a:p>
            <a:pPr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USAID, Агентство США з міжнародного розвитку;</a:t>
            </a:r>
          </a:p>
          <a:p>
            <a:pPr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Консультативний комітет США з питань публічної дипломатії;</a:t>
            </a:r>
          </a:p>
          <a:p>
            <a:pPr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Бюро міжнародних інформаційних програм;</a:t>
            </a:r>
          </a:p>
          <a:p>
            <a:pPr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Дорадча комісія із громадської дипломатії ;</a:t>
            </a:r>
          </a:p>
          <a:p>
            <a:pPr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Міжнародний центр підтримки вчених ім. Вудро Вільсона ;</a:t>
            </a:r>
          </a:p>
          <a:p>
            <a:pPr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Фонд Карнеґі за міжнародний мир;</a:t>
            </a:r>
          </a:p>
          <a:p>
            <a:pPr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фондом Open Society Foundations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2209" y="6989926"/>
            <a:ext cx="3297074" cy="329707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76546" y="141605"/>
            <a:ext cx="38862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Суб'єкти КД: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4977" y="144047"/>
            <a:ext cx="18033023" cy="1002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endParaRPr/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СТРАТЕГІЯ ПУБЛІЧНОЇ ДИПЛОМАТІЇ УКРАЇНИ 2021-2025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1) ПРОСУВАННЯ СУЧАСНОГО УКРАЇНСЬКОГО КІНО, ОСОБЛИВО СПРИЯННЯ УЧАСТІ УКРАЇНСЬКИХ ФІЛЬМІВ У МІЖНАРОДНИХ КІНОФЕСТИВАЛЯХ;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2) ПРОСУВАННЯ СУЧАСНОЇ УКРАЇНСЬКОЇ КЛАСИЧНОЇ ТА ПОПУЛЯРНОЇ МУЗИКИ, СПРИЯННЯ СПІЛЬНИМ МІЖНАРОДНИМ ПРОЄКТАМ;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3) ПРОСУВАННЯ СУЧАСНОГО УКРАЇНСЬКОГО ТЕАТРУ ТА ПЕРФОРМАТИВНОГО МИСТЕЦТВА, ЗОКРЕМА ЧЕРЕЗ УЧАСТЬ У МІЖНАРОДНИХ ТЕАТРАЛЬНИХ ФЕСТИВАЛЯХ;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4) ПРОСУВАННЯ СУЧАСНОЇ УКРАЇНСЬКОЇ ЛІТЕРАТУРИ, СПРИЯННЯ УЧАСТІ УКРАЇНИ В ПРОВІДНИХ МІЖНАРОДНИХ КНИЖКОВИХ ВИСТАВКАХ, СПРИЯННЯ ПЕРЕКЛАДУ ТА ВИДАННЮ ТВОРІВ УКРАЇНСЬКИХ ПИСЬМЕННИКІВ ЗА КОРДОНОМ;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5) СПРИЯННЯ ВИДАВНИЧИМ ПРОЄКТАМ ДЛЯ ПУБЛІКАЦІЇ ІНОЗЕМНИМИ МОВАМИ КНИГ І БРОШУР З ПОПУЛЯРИЗАЦІЇ ІСТОРІЇ ТА СЬОГОДЕННЯ УКРАЇНИ;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6) ПРОСУВАННЯ УКРАЇНСЬКОГО КЛАСИЧНОГО І СУЧАСНОГО ВІЗУАЛЬНОГО МИСТЕЦТВА, ЗОКРЕМА ЗА ДОПОМОГОЮ ВИСТАВКОВИХ ПРОЄКТІВ ЗА КОРДОНОМ, МИСТЕЦЬКИХ ОБМІНІВ І КОЛАБОРАЦІЙ;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7) СПРИЯННЯ ПОПУЛЯРИЗАЦІЇ УКРАЇНСЬКИХ КРЕАТИВНИХ ІНДУСТРІЙ, ЗОКРЕМА ДИЗАЙНУ, МОДИ, АРХІТЕКТУРИ ТОЩО;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8) ПРЕЗЕНТАЦІЯ РОЗМАЇТТЯ УКРАЇНСЬКОГО МИСТЕЦТВА, ЗОКРЕМА ПРЕДСТАВЛЕННЯ УКРАЇНСЬКОЇ КУЛЬТУРИ Й МИСТЕЦТВА В РАМКАХ МІЖНАРОДНИХ ФЕСТИВАЛІВ, ФОРУМІВ, КОНФЕРЕНЦІЙ;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9) СПРИЯННЯ МІЖНАРОДНИМ ДОСЛІДНИЦЬКИМ ПРОЄКТАМ У ГАЛУЗІ КУЛЬТУРИ Й МИСТЕЦТВА, ЗАОХОЧЕННЯ ІНОЗЕМНИХ ФАХІВЦІВ ДО ВИВЧЕННЯ УКРАЇНСЬКОЇ КУЛЬТУРИ;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10) ПРОСУВАННЯ УКРАЇНСЬКОЇ КУЛЬТУРНОЇ СПАДЩИНИ; 11) ПОПУЛЯРИЗАЦІЯ УКРАЇНСЬКОЇ МОВИ У СВІТІ;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12) СПРИЯННЯ ПРОЄКТАМ У ГАЛУЗІ КУЛЬТУРИ Й МИСТЕЦТВА ПРЕДСТАВНИКІВ КОРІННИХ НАРОДІВ І НАЦІОНАЛЬНИХ МЕНШИН.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 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СУБ'ЄКТИ: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МІНІСТЕРСТВО КУЛЬТУРИ ТА ІНФОРМАЦІЙНОЇ ПОЛІТИКИ, УКРАЇНСЬКИЙ КУЛЬТУРНИЙ ФОНД (УКФ), ДЕРЖАВНЕ АГЕНТСТВО УКРАЇНИ З ПИТАНЬ КІНО (ДЕРЖКІНО), ДЕРЖАВНЕ АГЕНТСТВО УКРАЇНИ З ПИТАНЬ МИСТЕЦТВ ТА МИСТЕЦЬКОЇ ОСВІТИ (ДЕРЖМИСТЕЦТВО), УКРА- ЇНСЬКИЙ ІНСТИТУТ КНИГИ (УІК), УКРАЇНСЬКИЙ ІНСТИТУТ НАЦІОНАЛЬНОЇ ПАМ’ЯТІ (УІНП) ТОЩО, КУЛЬТУРНИМИ ІНСТИТУЦІЯМИ, НЕДЕРЖАВНИМИ УСТАНОВАМИ ТА ОРГАНІЗАЦІЯМИ, А ТАКОЖ ОБ’ЄДНАННЯ ЗАКОРДОННИХ УКРАЇНЦІВ. 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000000"/>
              </a:solidFill>
              <a:latin typeface="Clear Sans Regular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64121" y="0"/>
            <a:ext cx="11878404" cy="401490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5723" y="3919651"/>
            <a:ext cx="17376554" cy="6482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Зміцнення міжнародної і внутрішньої суб'єктності України засобами культурної дипломатії.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Open Sans"/>
              </a:rPr>
              <a:t>Завдання: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- Підвищення впізнаваності України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- Популяризація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Популяризація української мови та культури за кордоном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- Розбудова міжнародного діалогу через підтримку міжнародних обмінів, забезпечення участі України у проектах співпраці в галузі креативних індустрій, культури, освіти, науки, економіки та інших сферах</a:t>
            </a:r>
          </a:p>
          <a:p>
            <a:pPr>
              <a:lnSpc>
                <a:spcPts val="3920"/>
              </a:lnSpc>
            </a:pPr>
            <a:r>
              <a:rPr lang="en-US" sz="10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2800">
                <a:solidFill>
                  <a:srgbClr val="000000"/>
                </a:solidFill>
                <a:latin typeface="Open Sans"/>
              </a:rPr>
              <a:t>Поширення українського досвіду розвитку громадянського суспільства, державотворення, відданості цінностям свободи, демократії, національної єдності</a:t>
            </a:r>
          </a:p>
          <a:p>
            <a:pPr>
              <a:lnSpc>
                <a:spcPts val="6860"/>
              </a:lnSpc>
            </a:pPr>
            <a:endParaRPr lang="en-US" sz="280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67558" y="-1194060"/>
            <a:ext cx="5236924" cy="34182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396" y="0"/>
            <a:ext cx="4747970" cy="31280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75580" y="3219973"/>
            <a:ext cx="1213684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spc="-139">
                <a:solidFill>
                  <a:srgbClr val="697C01"/>
                </a:solidFill>
                <a:latin typeface="Tenor Sans"/>
              </a:rPr>
              <a:t>Культурна дипломатія ЄС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5717275"/>
            <a:ext cx="4386732" cy="2094539"/>
            <a:chOff x="0" y="0"/>
            <a:chExt cx="5848976" cy="2792718"/>
          </a:xfrm>
        </p:grpSpPr>
        <p:sp>
          <p:nvSpPr>
            <p:cNvPr id="6" name="TextBox 6"/>
            <p:cNvSpPr txBox="1"/>
            <p:nvPr/>
          </p:nvSpPr>
          <p:spPr>
            <a:xfrm>
              <a:off x="0" y="-28575"/>
              <a:ext cx="5848976" cy="195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000100"/>
                  </a:solidFill>
                  <a:latin typeface="Clear Sans Regular"/>
                </a:rPr>
                <a:t>інтеграція культурного виміру на всіх рівнях співробітництва;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26050"/>
              <a:ext cx="5848976" cy="466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994C38"/>
                  </a:solidFill>
                  <a:latin typeface="Clear Sans Regular"/>
                </a:rPr>
                <a:t>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950634" y="5688700"/>
            <a:ext cx="4386732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000100"/>
                </a:solidFill>
                <a:latin typeface="Clear Sans Regular"/>
              </a:rPr>
              <a:t>збереження культурних цінностей і розвиток міжкультурного діалогу;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80983" y="5688700"/>
            <a:ext cx="4386732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343C00"/>
                </a:solidFill>
                <a:latin typeface="Clear Sans Regular"/>
              </a:rPr>
              <a:t>розвиток культурної індустрії і підвищення доступу до культурних продуктів і послуг на ринок;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50634" y="8253123"/>
            <a:ext cx="4386732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343C00"/>
                </a:solidFill>
                <a:latin typeface="Clear Sans Regular"/>
              </a:rPr>
              <a:t> </a:t>
            </a:r>
            <a:r>
              <a:rPr lang="en-US" sz="1157">
                <a:solidFill>
                  <a:srgbClr val="343C00"/>
                </a:solidFill>
                <a:latin typeface="Arimo"/>
              </a:rPr>
              <a:t>повернення нелегально вивезених культурних об'єктів.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3192" y="211095"/>
            <a:ext cx="14222248" cy="844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999" u="none" spc="-139">
                <a:solidFill>
                  <a:srgbClr val="994C38"/>
                </a:solidFill>
                <a:latin typeface="Tenor Sans"/>
              </a:rPr>
              <a:t>"культурна дипломатія — це «використання культури держави на підтримання її зовнішньополітичних цілей чи дипломатії. Це дипломатична практика здебільшого урядів, але також груп урядів, як-от Європейський Союз»"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346821" y="8848869"/>
            <a:ext cx="7912479" cy="409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994C38"/>
                </a:solidFill>
                <a:latin typeface="Clear Sans Regular Bold"/>
              </a:rPr>
              <a:t>SIMON MARK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1225" y="-1999912"/>
            <a:ext cx="5138015" cy="41944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33847">
            <a:off x="-858217" y="8308699"/>
            <a:ext cx="4578625" cy="32050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2795">
            <a:off x="16807802" y="363335"/>
            <a:ext cx="4476368" cy="3662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38135">
            <a:off x="-1895593" y="6010151"/>
            <a:ext cx="3340048" cy="363048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04973"/>
            <a:ext cx="14222248" cy="535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000" spc="-100">
                <a:solidFill>
                  <a:srgbClr val="994C38"/>
                </a:solidFill>
                <a:latin typeface="Tenor Sans"/>
              </a:rPr>
              <a:t>«культурна дипломатія — це продаж іміджу країни засобами культури. [...] Мистецтво надає витонченості та “лагідності” політичним стратегіям. Допомагає утримати повагу до країни, нації, конкретної людини як пред- ставника суспільства. Політичні режими змінюються, а емоційна пам’ять залишається»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346821" y="8426104"/>
            <a:ext cx="7912479" cy="83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994C38"/>
                </a:solidFill>
                <a:latin typeface="Clear Sans Regular Bold"/>
              </a:rPr>
              <a:t>Є. ОНУХ (JERZY ONUCH), КУЛЬ- ТУРНИЙ ДИПЛОМАТ, ДИРЕКТОР ПОЛЬСЬКОГО ІНСТИТУТУ В УКРАЇНІ Й США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1225" y="-1999912"/>
            <a:ext cx="5138015" cy="41944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33847">
            <a:off x="-858217" y="8308699"/>
            <a:ext cx="4578625" cy="32050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2795">
            <a:off x="16807802" y="363335"/>
            <a:ext cx="4476368" cy="3662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38135">
            <a:off x="-1895593" y="6010151"/>
            <a:ext cx="3340048" cy="36304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163" y="0"/>
            <a:ext cx="1818167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1667"/>
            <a:ext cx="5657850" cy="5657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17369" y="1028700"/>
            <a:ext cx="4277458" cy="427745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6" name="Group 6"/>
          <p:cNvGrpSpPr/>
          <p:nvPr/>
        </p:nvGrpSpPr>
        <p:grpSpPr>
          <a:xfrm rot="899999">
            <a:off x="6548804" y="6001483"/>
            <a:ext cx="3468565" cy="346856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017369" y="1870124"/>
            <a:ext cx="4277458" cy="252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 Департамент стратегічного планування й інформації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36527" y="1847313"/>
            <a:ext cx="4242197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МЗС Великої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Британії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10111" y="6924871"/>
            <a:ext cx="3307259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"/>
              </a:rPr>
              <a:t>Британська 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"/>
              </a:rPr>
              <a:t>Рада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163" y="0"/>
            <a:ext cx="1818167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163" y="0"/>
            <a:ext cx="1818167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163" y="0"/>
            <a:ext cx="1818167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163" y="0"/>
            <a:ext cx="1818167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163" y="0"/>
            <a:ext cx="1818167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163" y="0"/>
            <a:ext cx="1818167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163" y="0"/>
            <a:ext cx="1818167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6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466" y="2231655"/>
            <a:ext cx="8206953" cy="3177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999" spc="-139">
                <a:solidFill>
                  <a:srgbClr val="F4F4F4"/>
                </a:solidFill>
                <a:latin typeface="Tenor Sans"/>
              </a:rPr>
              <a:t>Інституційний аспект культурної дипломатії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490107" y="660083"/>
            <a:ext cx="9444772" cy="8966834"/>
            <a:chOff x="0" y="0"/>
            <a:chExt cx="12593030" cy="11955779"/>
          </a:xfrm>
        </p:grpSpPr>
        <p:sp>
          <p:nvSpPr>
            <p:cNvPr id="4" name="TextBox 4"/>
            <p:cNvSpPr txBox="1"/>
            <p:nvPr/>
          </p:nvSpPr>
          <p:spPr>
            <a:xfrm>
              <a:off x="0" y="-57150"/>
              <a:ext cx="12593030" cy="676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F4F4F4"/>
                  </a:solidFill>
                  <a:latin typeface="Clear Sans Regular"/>
                </a:rPr>
                <a:t>Всебічна державна підтримка.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591098"/>
              <a:ext cx="12593030" cy="62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F4F4F4"/>
                  </a:solidFill>
                  <a:latin typeface="Clear Sans Regular"/>
                </a:rPr>
                <a:t>Підпорядкування відомствам у закордонних справах.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186006"/>
              <a:ext cx="12593030" cy="62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F4F4F4"/>
                  </a:solidFill>
                  <a:latin typeface="Clear Sans Regular"/>
                </a:rPr>
                <a:t>Популяризація мови та надання послуг з її вивчення.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80914"/>
              <a:ext cx="12593030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  <a:spcBef>
                  <a:spcPct val="0"/>
                </a:spcBef>
              </a:pPr>
              <a:r>
                <a:rPr lang="en-US" sz="2899">
                  <a:solidFill>
                    <a:srgbClr val="F4F4F4"/>
                  </a:solidFill>
                  <a:latin typeface="Clear Sans Regular"/>
                </a:rPr>
                <a:t>Ретрансляція європейських цінностей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397835"/>
              <a:ext cx="12593030" cy="5557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F4F4F4"/>
                  </a:solidFill>
                  <a:latin typeface="Clear Sans Regular"/>
                </a:rPr>
                <a:t>Відповідність культурним запитам країни перебування</a:t>
              </a:r>
            </a:p>
            <a:p>
              <a:pPr>
                <a:lnSpc>
                  <a:spcPts val="4059"/>
                </a:lnSpc>
              </a:pPr>
              <a:endParaRPr lang="en-US" sz="2899">
                <a:solidFill>
                  <a:srgbClr val="F4F4F4"/>
                </a:solidFill>
                <a:latin typeface="Clear Sans Regular"/>
              </a:endParaRPr>
            </a:p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F4F4F4"/>
                  </a:solidFill>
                  <a:latin typeface="Clear Sans Regular"/>
                </a:rPr>
                <a:t>Налагодження довготривалих зв’язків та розвиток продуктивного партнерства</a:t>
              </a:r>
            </a:p>
            <a:p>
              <a:pPr>
                <a:lnSpc>
                  <a:spcPts val="4059"/>
                </a:lnSpc>
              </a:pPr>
              <a:endParaRPr lang="en-US" sz="2899">
                <a:solidFill>
                  <a:srgbClr val="F4F4F4"/>
                </a:solidFill>
                <a:latin typeface="Clear Sans Regular"/>
              </a:endParaRPr>
            </a:p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F4F4F4"/>
                  </a:solidFill>
                  <a:latin typeface="Clear Sans Regular"/>
                </a:rPr>
                <a:t>Мережева структура.</a:t>
              </a:r>
            </a:p>
            <a:p>
              <a:pPr>
                <a:lnSpc>
                  <a:spcPts val="4619"/>
                </a:lnSpc>
              </a:pPr>
              <a:endParaRPr lang="en-US" sz="2899">
                <a:solidFill>
                  <a:srgbClr val="F4F4F4"/>
                </a:solidFill>
                <a:latin typeface="Clear Sans Regular"/>
              </a:endParaRPr>
            </a:p>
            <a:p>
              <a:pPr>
                <a:lnSpc>
                  <a:spcPts val="4199"/>
                </a:lnSpc>
                <a:spcBef>
                  <a:spcPct val="0"/>
                </a:spcBef>
              </a:pPr>
              <a:endParaRPr lang="en-US" sz="2899">
                <a:solidFill>
                  <a:srgbClr val="F4F4F4"/>
                </a:solidFill>
                <a:latin typeface="Clear Sans Regular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93830" y="8662311"/>
            <a:ext cx="4785310" cy="119197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734"/>
          <a:stretch>
            <a:fillRect/>
          </a:stretch>
        </p:blipFill>
        <p:spPr>
          <a:xfrm>
            <a:off x="4481457" y="0"/>
            <a:ext cx="9325087" cy="48703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5334733"/>
            <a:ext cx="17259300" cy="296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До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uk-UA" sz="3000" dirty="0">
                <a:solidFill>
                  <a:srgbClr val="000000"/>
                </a:solidFill>
                <a:latin typeface="Clear Sans Regular"/>
              </a:rPr>
              <a:t>основних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завдань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Британськоі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̈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ради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належать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: </a:t>
            </a: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зміцнення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позиціи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̆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Великоі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̈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Британіі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̈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кордоном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;</a:t>
            </a: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створення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умов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для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позитив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ного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сприйняття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боку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іноземних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урядів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бізнесменів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та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інвесторів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перспектив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тісноі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̈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співпраці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з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британськими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представниками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уряду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̆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бізнесу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; </a:t>
            </a: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установлення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різноманітних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міжкультурних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та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освітніх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контактів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із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громадянами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інших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lear Sans Regular"/>
              </a:rPr>
              <a:t>країн</a:t>
            </a:r>
            <a:r>
              <a:rPr lang="en-US" sz="3000" dirty="0">
                <a:solidFill>
                  <a:srgbClr val="000000"/>
                </a:solidFill>
                <a:latin typeface="Clear Sans Regular"/>
              </a:rPr>
              <a:t>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13839" y="5358006"/>
            <a:ext cx="9374161" cy="49289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13021"/>
            <a:ext cx="9297634" cy="57088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913839" y="1364004"/>
            <a:ext cx="937416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Модель культурної дипломатії США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788122" y="-1543516"/>
            <a:ext cx="13231624" cy="108018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99331" y="3261246"/>
            <a:ext cx="6376859" cy="3177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999" spc="-139">
                <a:solidFill>
                  <a:srgbClr val="994C38"/>
                </a:solidFill>
                <a:latin typeface="Tenor Sans"/>
              </a:rPr>
              <a:t>Суб'єкти культурної дипломатії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668624" y="2763583"/>
            <a:ext cx="6120913" cy="1431310"/>
            <a:chOff x="0" y="0"/>
            <a:chExt cx="8161218" cy="1908413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8161218" cy="109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994C38"/>
                  </a:solidFill>
                  <a:latin typeface="Clear Sans Regular Bold"/>
                </a:rPr>
                <a:t>ІНСТИТУТИ ДЕРЖАВНОЇ ВЛАДИ (В ТОМУ ЧИСЛІ, ДИППРЕДСТАВНИЦТВА)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441745"/>
              <a:ext cx="8161218" cy="466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68624" y="3966366"/>
            <a:ext cx="6120913" cy="409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994C38"/>
                </a:solidFill>
                <a:latin typeface="Clear Sans Regular Bold"/>
              </a:rPr>
              <a:t>КУЛЬТУНІ ІНСТИТУЦІЇ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94608">
            <a:off x="-2448828" y="-326604"/>
            <a:ext cx="4901306" cy="31992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0577">
            <a:off x="5517402" y="8015927"/>
            <a:ext cx="3562696" cy="161940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668624" y="4914972"/>
            <a:ext cx="6120913" cy="409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994C38"/>
                </a:solidFill>
                <a:latin typeface="Clear Sans Regular Bold"/>
              </a:rPr>
              <a:t>НЕУРЯДОВІ ОРГАНІЗАЦІЇ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68624" y="6210085"/>
            <a:ext cx="6120913" cy="409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994C38"/>
                </a:solidFill>
                <a:latin typeface="Clear Sans Regular Bold"/>
              </a:rPr>
              <a:t>ГОМАДСЬКІ АКТИВІСТИ, МИТЦІ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EC446E-A36E-49C1-BC5A-7BA846E1D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388" y="936165"/>
            <a:ext cx="12768596" cy="48400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Особливості</a:t>
            </a:r>
            <a:r>
              <a:rPr lang="ru-RU" dirty="0"/>
              <a:t> ПД ЄС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30D336-4CCE-4C59-A38A-65EDC9A37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1868555"/>
            <a:ext cx="17029044" cy="8269358"/>
          </a:xfrm>
        </p:spPr>
        <p:txBody>
          <a:bodyPr>
            <a:normAutofit/>
          </a:bodyPr>
          <a:lstStyle/>
          <a:p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Просувалась концепція трансформаційного характеру публічної дипломатії ЄС з акцентом на просування європейських цінностей. На думку керівників європейської дипломатії, вона повинна носити особливий характер </a:t>
            </a: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«тихої дипломатії», 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 має на увазі такий напрям дипломатичної діяльності, який на відміну від відкритої дипломатії сповідує конфіденційність, не будучи при цьому таємною дипломатією. </a:t>
            </a:r>
          </a:p>
          <a:p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Тиха дипломатія не звертається до світової  суспільної думки з метою тиску на конфліктуючі сторони, її задача — створити умови, при яких сторони можуть холоднокровно оцінити ситуацію, зважити всі «за» і «проти» будь-яких дій, дослухатись до незалежної і безпристрасної думки. </a:t>
            </a:r>
          </a:p>
          <a:p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Вважається, що делегації ЄС, мультикультурні по складу і такі, що не переслідують певний національний інтерес, — ідеальний інструмент тихої дипломатії, здатної попередити конфлікти і розв’язувати Гордієві вузли політики.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81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5ACF1-2A32-45AB-8EE7-C0C2B8A6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440121"/>
            <a:ext cx="8229600" cy="1143000"/>
          </a:xfrm>
        </p:spPr>
        <p:txBody>
          <a:bodyPr/>
          <a:lstStyle/>
          <a:p>
            <a:r>
              <a:rPr lang="ru-RU" dirty="0" err="1"/>
              <a:t>Особливості</a:t>
            </a:r>
            <a:r>
              <a:rPr lang="ru-RU" dirty="0"/>
              <a:t> ПД ЄС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80AAA3-A0B5-4C80-9D19-7D62CE26D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6306800" cy="4525963"/>
          </a:xfrm>
        </p:spPr>
        <p:txBody>
          <a:bodyPr>
            <a:normAutofit/>
          </a:bodyPr>
          <a:lstStyle/>
          <a:p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ЄС практикує публічну дипломатію через нечітко сформовану, </a:t>
            </a:r>
            <a:r>
              <a:rPr lang="uk-UA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децентралізовану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багатошарову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структуру відділів, </a:t>
            </a:r>
            <a:r>
              <a:rPr lang="uk-UA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нескоординовані напрями діяльності та програми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Комісія ЄС 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керує діяльністю у сфері публічної дипломатії через ГД з комунікації, оскільки він «відповідає за інформування та спілкування на тему політики Європейського Союзу з громадськістю».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7640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0B9E02-2F53-471B-839C-E3AFB9C61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8700"/>
            <a:ext cx="15910560" cy="880989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sz="4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Генеральний директорат з комунікацій </a:t>
            </a:r>
            <a:r>
              <a:rPr lang="uk-UA" sz="4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 відділ Комісії, відповідальний за роз'яснення політики ЄС зовнішній аудиторії. Він тримає Комісію в курсі політичних подій і тенденцій у громадській думці та засобах масової інформації. Він також координує комунікаційні кампанії в Комісії.</a:t>
            </a:r>
            <a:r>
              <a:rPr lang="uk-UA" sz="46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складі має 4 директорати </a:t>
            </a:r>
            <a:endParaRPr lang="uk-UA" sz="4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uk-UA" sz="46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Директорат політичної комунікації – у </a:t>
            </a:r>
            <a:r>
              <a:rPr lang="uk-UA" sz="46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uk-UA" sz="46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моніторинг медіа, </a:t>
            </a:r>
            <a:r>
              <a:rPr lang="uk-UA" sz="46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Євробарометр</a:t>
            </a:r>
            <a:r>
              <a:rPr lang="uk-UA" sz="46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6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uk-UA" sz="46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Директорат стратегічної комунікації – у </a:t>
            </a:r>
            <a:r>
              <a:rPr lang="uk-UA" sz="46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uk-UA" sz="46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46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міжінституійна</a:t>
            </a:r>
            <a:r>
              <a:rPr lang="uk-UA" sz="46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комунікація, веб комунікація.</a:t>
            </a:r>
            <a:endParaRPr lang="ru-RU" sz="46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uk-UA" sz="46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Директорат комунікації в країнах-членах – 27 представництв і 6 антен, громадянський діалог.</a:t>
            </a:r>
            <a:endParaRPr lang="ru-RU" sz="46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uk-UA" sz="46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Технічний директорат.</a:t>
            </a:r>
            <a:endParaRPr lang="ru-RU" sz="46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82410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37CBF79-FC49-4158-A303-043818BFD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6687800" cy="4525963"/>
          </a:xfrm>
        </p:spPr>
        <p:txBody>
          <a:bodyPr>
            <a:normAutofit/>
          </a:bodyPr>
          <a:lstStyle/>
          <a:p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Коротке тлумачення поняття публічної дипломатії від Європейської Комісії було викладене у буклеті, присвяченому святкуванню 50-ої річниці ЄС, – публічна дипломатія має справу з впливом на громадську думку</a:t>
            </a: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Її мета – просувати інтереси ЄС шляхом розуміння, оповіщення та впливу, тобто чіткого пояснення завдань, політичних заходів, діяльності ЄС і сприяння розумінню цих завдань через діалог з окремими громадянами, групами, установами та ЗМІ.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3944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2B463-6AD3-4244-BE1A-FEE817DDA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A09D7C-2EC7-4FC8-B5FE-F52FE3824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818" y="3200400"/>
            <a:ext cx="13841475" cy="6928338"/>
          </a:xfrm>
        </p:spPr>
        <p:txBody>
          <a:bodyPr>
            <a:normAutofit/>
          </a:bodyPr>
          <a:lstStyle/>
          <a:p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Нововведення, яке започаткувала Лісабонська угода, – створення </a:t>
            </a:r>
          </a:p>
          <a:p>
            <a:pPr marL="0" indent="0" algn="just">
              <a:buNone/>
            </a:pP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січня 2011 р. єдиного зовнішньополітичного органу ЄС – Європейської служби зовнішньої діяльності (ЄСЗД), що є своєрідним міністерством закордонних справ Союзу й об‘єднує зовнішньополітичні відділи та департаменти, що раніше входили до Європейської Комісії та Ради ЄС.</a:t>
            </a:r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uk-UA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Європейська служба зовнішніх дій абсолютно незалежна від інших установ і має власний бюджет. ЄСЗД керує зовнішньою політикою ЄС та співпрацює з Європейською Комісією з питань, котрі належать до їхньої спільної компетенції. 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106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1683</Words>
  <Application>Microsoft Macintosh PowerPoint</Application>
  <PresentationFormat>Custom</PresentationFormat>
  <Paragraphs>128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Symbol</vt:lpstr>
      <vt:lpstr>Calibri</vt:lpstr>
      <vt:lpstr>Wingdings</vt:lpstr>
      <vt:lpstr>Tenor Sans</vt:lpstr>
      <vt:lpstr>Clear Sans Regular</vt:lpstr>
      <vt:lpstr>Times New Roman</vt:lpstr>
      <vt:lpstr>Arial</vt:lpstr>
      <vt:lpstr>Arimo</vt:lpstr>
      <vt:lpstr>Montserrat</vt:lpstr>
      <vt:lpstr>Clear Sans Regular Bold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Особливості ПД ЄС</vt:lpstr>
      <vt:lpstr>Особливості ПД ЄС</vt:lpstr>
      <vt:lpstr>PowerPoint Presentation</vt:lpstr>
      <vt:lpstr>PowerPoint Presentation</vt:lpstr>
      <vt:lpstr>PowerPoint Presentation</vt:lpstr>
      <vt:lpstr>У грудні 2012 р. ЄСЗД видала посібник для делегацій ЄС з питань інформації та зв'язку.</vt:lpstr>
      <vt:lpstr>Напрями публічної дипломатії ЄС </vt:lpstr>
      <vt:lpstr>Європейська культурна стратегія, 2007</vt:lpstr>
      <vt:lpstr>Сучасні європейські програми підтримки культури</vt:lpstr>
      <vt:lpstr>Стратегічний трикутник ЄС як основа для культурної дипломатії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Моделі культурної дипломатії</dc:title>
  <cp:lastModifiedBy>Марта Коновалова</cp:lastModifiedBy>
  <cp:revision>7</cp:revision>
  <dcterms:created xsi:type="dcterms:W3CDTF">2006-08-16T00:00:00Z</dcterms:created>
  <dcterms:modified xsi:type="dcterms:W3CDTF">2022-10-24T08:14:39Z</dcterms:modified>
  <dc:identifier>DAEslYZQSmQ</dc:identifier>
</cp:coreProperties>
</file>