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6" r:id="rId4"/>
    <p:sldId id="268" r:id="rId5"/>
    <p:sldId id="267" r:id="rId6"/>
    <p:sldId id="265" r:id="rId7"/>
    <p:sldId id="270" r:id="rId8"/>
    <p:sldId id="264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Simulation Modelling. System Dynamics </a:t>
            </a:r>
            <a:endParaRPr lang="uk-U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O.Chugaiev</a:t>
            </a:r>
            <a:endParaRPr lang="uk-U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65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Essence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Simulation modelling / system dynamics – development of computer models simulating structure and behavior / developments in the analyzed system in time</a:t>
            </a:r>
          </a:p>
          <a:p>
            <a:r>
              <a:rPr lang="en-US" dirty="0" smtClean="0"/>
              <a:t>A </a:t>
            </a:r>
            <a:r>
              <a:rPr lang="en-US" dirty="0" smtClean="0"/>
              <a:t>model </a:t>
            </a:r>
            <a:r>
              <a:rPr lang="en-US" dirty="0" smtClean="0"/>
              <a:t>includes elements characterized by their attributes and relationships between them</a:t>
            </a:r>
          </a:p>
          <a:p>
            <a:r>
              <a:rPr lang="en-US" dirty="0" smtClean="0"/>
              <a:t>Simplified image of a reality</a:t>
            </a:r>
          </a:p>
          <a:p>
            <a:r>
              <a:rPr lang="en-US" dirty="0"/>
              <a:t>System dynamics model can be a part of case </a:t>
            </a:r>
            <a:r>
              <a:rPr lang="en-US" dirty="0" smtClean="0"/>
              <a:t>management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840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C</a:t>
            </a:r>
            <a:r>
              <a:rPr lang="uk-UA" dirty="0" err="1" smtClean="0"/>
              <a:t>ompartments</a:t>
            </a:r>
            <a:r>
              <a:rPr lang="en-US" dirty="0" smtClean="0"/>
              <a:t> – stock variables (at a particular date)</a:t>
            </a:r>
          </a:p>
          <a:p>
            <a:r>
              <a:rPr lang="en-US" dirty="0" smtClean="0"/>
              <a:t>F</a:t>
            </a:r>
            <a:r>
              <a:rPr lang="uk-UA" dirty="0" err="1" smtClean="0"/>
              <a:t>luxes</a:t>
            </a:r>
            <a:r>
              <a:rPr lang="en-US" dirty="0" smtClean="0"/>
              <a:t> – flow variables (per period of time)</a:t>
            </a:r>
          </a:p>
          <a:p>
            <a:r>
              <a:rPr lang="en-US" dirty="0"/>
              <a:t>P</a:t>
            </a:r>
            <a:r>
              <a:rPr lang="uk-UA" dirty="0" err="1" smtClean="0"/>
              <a:t>arameters</a:t>
            </a:r>
            <a:r>
              <a:rPr lang="en-US" dirty="0" smtClean="0"/>
              <a:t> – constant values</a:t>
            </a:r>
          </a:p>
          <a:p>
            <a:r>
              <a:rPr lang="en-US" dirty="0" smtClean="0"/>
              <a:t>C</a:t>
            </a:r>
            <a:r>
              <a:rPr lang="uk-UA" dirty="0" err="1" smtClean="0"/>
              <a:t>ontrol</a:t>
            </a:r>
            <a:r>
              <a:rPr lang="uk-UA" dirty="0" smtClean="0"/>
              <a:t> </a:t>
            </a:r>
            <a:r>
              <a:rPr lang="uk-UA" dirty="0" err="1"/>
              <a:t>variables</a:t>
            </a:r>
            <a:r>
              <a:rPr lang="uk-UA" dirty="0"/>
              <a:t> </a:t>
            </a:r>
            <a:r>
              <a:rPr lang="en-US" dirty="0" smtClean="0"/>
              <a:t>– to be manipulated by a researcher to achieve the best outcomes</a:t>
            </a:r>
          </a:p>
          <a:p>
            <a:r>
              <a:rPr lang="en-US" dirty="0" smtClean="0"/>
              <a:t>Some variables may be qualitative (e.g. dummy variables)</a:t>
            </a:r>
          </a:p>
          <a:p>
            <a:r>
              <a:rPr lang="en-US" dirty="0" smtClean="0"/>
              <a:t>Causal relationships between them, feedback loops</a:t>
            </a:r>
            <a:endParaRPr lang="en-US" dirty="0"/>
          </a:p>
          <a:p>
            <a:r>
              <a:rPr lang="en-US" dirty="0" smtClean="0"/>
              <a:t>To be selected by </a:t>
            </a:r>
            <a:r>
              <a:rPr lang="uk-UA" dirty="0" err="1"/>
              <a:t>study</a:t>
            </a:r>
            <a:r>
              <a:rPr lang="uk-UA" dirty="0"/>
              <a:t> </a:t>
            </a:r>
            <a:r>
              <a:rPr lang="uk-UA" dirty="0" err="1"/>
              <a:t>team</a:t>
            </a:r>
            <a:r>
              <a:rPr lang="uk-UA" dirty="0"/>
              <a:t>, </a:t>
            </a:r>
            <a:r>
              <a:rPr lang="uk-UA" dirty="0" err="1"/>
              <a:t>external</a:t>
            </a:r>
            <a:r>
              <a:rPr lang="uk-UA" dirty="0"/>
              <a:t> </a:t>
            </a:r>
            <a:r>
              <a:rPr lang="uk-UA" dirty="0" err="1"/>
              <a:t>experts</a:t>
            </a:r>
            <a:r>
              <a:rPr lang="uk-UA" dirty="0"/>
              <a:t>, </a:t>
            </a:r>
            <a:r>
              <a:rPr lang="uk-UA" dirty="0" err="1" smtClean="0"/>
              <a:t>case</a:t>
            </a:r>
            <a:r>
              <a:rPr lang="uk-UA" dirty="0" smtClean="0"/>
              <a:t> </a:t>
            </a:r>
            <a:r>
              <a:rPr lang="en-US" dirty="0" smtClean="0"/>
              <a:t>members</a:t>
            </a:r>
          </a:p>
        </p:txBody>
      </p:sp>
    </p:spTree>
    <p:extLst>
      <p:ext uri="{BB962C8B-B14F-4D97-AF65-F5344CB8AC3E}">
        <p14:creationId xmlns:p14="http://schemas.microsoft.com/office/powerpoint/2010/main" val="342838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models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dirty="0" smtClean="0"/>
              <a:t>Deterministic models – with </a:t>
            </a:r>
            <a:r>
              <a:rPr lang="en-US" dirty="0"/>
              <a:t>the determinate relationships between variables</a:t>
            </a:r>
          </a:p>
          <a:p>
            <a:pPr marL="34290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dirty="0" smtClean="0"/>
              <a:t>Stochastic </a:t>
            </a:r>
            <a:r>
              <a:rPr lang="en-US" dirty="0"/>
              <a:t>models – with </a:t>
            </a:r>
            <a:r>
              <a:rPr lang="en-US" dirty="0" err="1" smtClean="0"/>
              <a:t>randomnicity</a:t>
            </a:r>
            <a:r>
              <a:rPr lang="en-US" dirty="0" smtClean="0"/>
              <a:t> of future states</a:t>
            </a:r>
            <a:endParaRPr lang="en-US" dirty="0"/>
          </a:p>
          <a:p>
            <a:pPr marL="342900" lvl="1" indent="-342900">
              <a:lnSpc>
                <a:spcPct val="80000"/>
              </a:lnSpc>
              <a:buFont typeface="Arial" pitchFamily="34" charset="0"/>
              <a:buChar char="•"/>
            </a:pPr>
            <a:endParaRPr lang="en-US" dirty="0"/>
          </a:p>
          <a:p>
            <a:pPr marL="34290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dirty="0" smtClean="0"/>
              <a:t>Hard </a:t>
            </a:r>
            <a:r>
              <a:rPr lang="en-US" dirty="0"/>
              <a:t>– based on scientific facts</a:t>
            </a:r>
          </a:p>
          <a:p>
            <a:pPr marL="34290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dirty="0" smtClean="0"/>
              <a:t>Soft </a:t>
            </a:r>
            <a:r>
              <a:rPr lang="en-US" dirty="0"/>
              <a:t>– contain subjective assumptions </a:t>
            </a:r>
          </a:p>
          <a:p>
            <a:pPr marL="342900" lvl="1" indent="-342900">
              <a:lnSpc>
                <a:spcPct val="80000"/>
              </a:lnSpc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838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62000"/>
          </a:xfrm>
        </p:spPr>
        <p:txBody>
          <a:bodyPr/>
          <a:lstStyle/>
          <a:p>
            <a:r>
              <a:rPr lang="en-US" dirty="0"/>
              <a:t>Stages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867400"/>
          </a:xfrm>
        </p:spPr>
        <p:txBody>
          <a:bodyPr>
            <a:normAutofit fontScale="5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4100" dirty="0" smtClean="0"/>
              <a:t>Problem </a:t>
            </a:r>
            <a:r>
              <a:rPr lang="en-US" sz="4100" dirty="0" smtClean="0"/>
              <a:t>definition and decision </a:t>
            </a:r>
            <a:r>
              <a:rPr lang="en-US" sz="4100" dirty="0"/>
              <a:t>on the aim of </a:t>
            </a:r>
            <a:r>
              <a:rPr lang="en-US" sz="4100" dirty="0" smtClean="0"/>
              <a:t>modelling (forecasting, theory testing, risk assessment, optimization)</a:t>
            </a:r>
            <a:endParaRPr lang="en-US" sz="41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uk-UA" sz="4200" dirty="0" err="1"/>
              <a:t>System</a:t>
            </a:r>
            <a:r>
              <a:rPr lang="uk-UA" sz="4200" dirty="0"/>
              <a:t> </a:t>
            </a:r>
            <a:r>
              <a:rPr lang="uk-UA" sz="4200" dirty="0" err="1"/>
              <a:t>conceptualization</a:t>
            </a:r>
            <a:r>
              <a:rPr lang="en-US" sz="4200" dirty="0"/>
              <a:t>,</a:t>
            </a:r>
            <a:r>
              <a:rPr lang="uk-UA" sz="4200" dirty="0"/>
              <a:t> </a:t>
            </a:r>
            <a:r>
              <a:rPr lang="en-US" sz="4200" dirty="0" smtClean="0"/>
              <a:t>structuring </a:t>
            </a:r>
            <a:r>
              <a:rPr lang="en-US" sz="4100" dirty="0"/>
              <a:t>the model – elements , their attributes,  variables, relationships between them </a:t>
            </a:r>
            <a:r>
              <a:rPr lang="en-US" sz="4100" dirty="0" smtClean="0"/>
              <a:t>– creating word / graphic / mathematical model</a:t>
            </a:r>
            <a:endParaRPr lang="en-US" sz="41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100" dirty="0" smtClean="0"/>
              <a:t>Creating a computer model in software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100" dirty="0" smtClean="0"/>
              <a:t>Calibration / quantification – </a:t>
            </a:r>
            <a:r>
              <a:rPr lang="en-US" sz="4100" dirty="0"/>
              <a:t>measurement / estimation of </a:t>
            </a:r>
            <a:r>
              <a:rPr lang="en-US" sz="4100" dirty="0" smtClean="0"/>
              <a:t>variables (initial values) and functional relationships between them  </a:t>
            </a:r>
            <a:r>
              <a:rPr lang="en-US" sz="4100" dirty="0"/>
              <a:t>in the real system in order to include them in the </a:t>
            </a:r>
            <a:r>
              <a:rPr lang="en-US" sz="4100" dirty="0" smtClean="0"/>
              <a:t>model, optimization </a:t>
            </a:r>
            <a:r>
              <a:rPr lang="en-US" sz="4100" dirty="0"/>
              <a:t>of functional relationships to achieve the best fit to reality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100" dirty="0" smtClean="0"/>
              <a:t>Computer </a:t>
            </a:r>
            <a:r>
              <a:rPr lang="en-US" sz="4100" dirty="0"/>
              <a:t>simulation – running a simulation and observation of developments and outcomes  for </a:t>
            </a:r>
            <a:r>
              <a:rPr lang="en-US" sz="4100" dirty="0" smtClean="0"/>
              <a:t>forecasting future states of the system</a:t>
            </a:r>
            <a:endParaRPr lang="en-US" sz="41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100" dirty="0"/>
              <a:t>Sensitivity analysis – how the results change after changing input </a:t>
            </a:r>
            <a:r>
              <a:rPr lang="en-US" sz="4100" dirty="0" smtClean="0"/>
              <a:t>values in </a:t>
            </a:r>
            <a:r>
              <a:rPr lang="en-US" sz="4100" dirty="0"/>
              <a:t>the model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100" dirty="0"/>
              <a:t>Optimization of </a:t>
            </a:r>
            <a:r>
              <a:rPr lang="en-US" sz="4100" dirty="0" smtClean="0"/>
              <a:t>control variables to </a:t>
            </a:r>
            <a:r>
              <a:rPr lang="en-US" sz="4100" dirty="0"/>
              <a:t>achieve the best  </a:t>
            </a:r>
            <a:r>
              <a:rPr lang="en-US" sz="4100" dirty="0" smtClean="0"/>
              <a:t>outcomes </a:t>
            </a:r>
            <a:endParaRPr lang="en-US" sz="41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100" dirty="0" smtClean="0"/>
              <a:t>Visualization </a:t>
            </a:r>
            <a:r>
              <a:rPr lang="en-US" sz="4100" dirty="0"/>
              <a:t>/ graphical representation and </a:t>
            </a:r>
            <a:r>
              <a:rPr lang="en-US" sz="4100" dirty="0" smtClean="0"/>
              <a:t>animation (icons and arrows, plots after running)</a:t>
            </a:r>
            <a:endParaRPr lang="en-US" sz="41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838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Construct validity – if the elements are valid, the relationships are specified according to existing laws and regularities</a:t>
            </a:r>
          </a:p>
          <a:p>
            <a:r>
              <a:rPr lang="en-US" dirty="0" smtClean="0"/>
              <a:t>Predictive validity – if the model is able to predict future state accurately</a:t>
            </a:r>
          </a:p>
          <a:p>
            <a:r>
              <a:rPr lang="en-US" dirty="0" smtClean="0"/>
              <a:t>Another criterion </a:t>
            </a:r>
            <a:r>
              <a:rPr lang="en-US" dirty="0"/>
              <a:t>of validity – how understanding of a case is improved after simulation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838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Business: supply chains, asset management, marketing…</a:t>
            </a:r>
          </a:p>
          <a:p>
            <a:r>
              <a:rPr lang="en-US" dirty="0" smtClean="0"/>
              <a:t>Product design</a:t>
            </a:r>
          </a:p>
          <a:p>
            <a:r>
              <a:rPr lang="en-US" dirty="0" smtClean="0"/>
              <a:t>Transport 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Public administration</a:t>
            </a:r>
          </a:p>
          <a:p>
            <a:r>
              <a:rPr lang="en-US" dirty="0" smtClean="0"/>
              <a:t>Social interactions</a:t>
            </a:r>
          </a:p>
          <a:p>
            <a:r>
              <a:rPr lang="en-US" dirty="0" smtClean="0"/>
              <a:t>Natural sciences</a:t>
            </a:r>
          </a:p>
          <a:p>
            <a:r>
              <a:rPr lang="en-US" dirty="0" smtClean="0"/>
              <a:t>Healthcare</a:t>
            </a:r>
          </a:p>
          <a:p>
            <a:r>
              <a:rPr lang="en-US" dirty="0" smtClean="0"/>
              <a:t>Civil defense</a:t>
            </a:r>
          </a:p>
          <a:p>
            <a:r>
              <a:rPr lang="en-US" dirty="0" smtClean="0"/>
              <a:t>Military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2270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PowerSim</a:t>
            </a:r>
            <a:r>
              <a:rPr lang="en-US" dirty="0"/>
              <a:t> 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AnyLogic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Stella Simulator</a:t>
            </a:r>
          </a:p>
          <a:p>
            <a:r>
              <a:rPr lang="uk-UA" dirty="0" smtClean="0"/>
              <a:t>DYNAMO </a:t>
            </a:r>
            <a:r>
              <a:rPr lang="uk-UA" dirty="0" err="1" smtClean="0"/>
              <a:t>compiler</a:t>
            </a:r>
            <a:endParaRPr lang="en-US" dirty="0" smtClean="0"/>
          </a:p>
          <a:p>
            <a:r>
              <a:rPr lang="uk-UA" dirty="0"/>
              <a:t>RAMSES </a:t>
            </a:r>
            <a:endParaRPr lang="en-US" dirty="0" smtClean="0"/>
          </a:p>
          <a:p>
            <a:r>
              <a:rPr lang="en-US" dirty="0" smtClean="0"/>
              <a:t>Microsoft Excel – also possible</a:t>
            </a:r>
          </a:p>
        </p:txBody>
      </p:sp>
    </p:spTree>
    <p:extLst>
      <p:ext uri="{BB962C8B-B14F-4D97-AF65-F5344CB8AC3E}">
        <p14:creationId xmlns:p14="http://schemas.microsoft.com/office/powerpoint/2010/main" val="342838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Roland W. </a:t>
            </a:r>
            <a:r>
              <a:rPr lang="en-GB" dirty="0" err="1"/>
              <a:t>Scholz</a:t>
            </a:r>
            <a:r>
              <a:rPr lang="en-GB" dirty="0"/>
              <a:t>, Olaf </a:t>
            </a:r>
            <a:r>
              <a:rPr lang="en-GB" dirty="0" err="1"/>
              <a:t>Tietje</a:t>
            </a:r>
            <a:r>
              <a:rPr lang="en-GB" dirty="0"/>
              <a:t>, Embedded Case Study Methods: Integrating Quantitative and Qualitative Knowledge, London, Sage Publications, 2002</a:t>
            </a:r>
            <a:r>
              <a:rPr lang="en-GB" dirty="0" smtClean="0"/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/>
              <a:t>AnyLogic</a:t>
            </a:r>
            <a:r>
              <a:rPr lang="en-US" dirty="0" smtClean="0"/>
              <a:t>.</a:t>
            </a:r>
            <a:r>
              <a:rPr lang="it-IT" dirty="0"/>
              <a:t> https://www.anylogic.com</a:t>
            </a:r>
            <a:r>
              <a:rPr lang="it-IT" dirty="0" smtClean="0"/>
              <a:t>/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/>
              <a:t>PowerSim</a:t>
            </a:r>
            <a:r>
              <a:rPr lang="en-US" dirty="0" smtClean="0"/>
              <a:t>.</a:t>
            </a:r>
            <a:r>
              <a:rPr lang="en-US" dirty="0"/>
              <a:t> https://www.powersim.com/main/products-services/powersim_products/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it-IT" dirty="0"/>
              <a:t>Powersim Studio 10 Products.</a:t>
            </a:r>
            <a:r>
              <a:rPr lang="en-US" dirty="0"/>
              <a:t> https://www.powersim.com/main/products-services/powersim_products/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Stella Simulator. </a:t>
            </a:r>
            <a:r>
              <a:rPr lang="en-US" dirty="0" err="1"/>
              <a:t>Isee</a:t>
            </a:r>
            <a:r>
              <a:rPr lang="en-US" dirty="0"/>
              <a:t> systems. https://</a:t>
            </a:r>
            <a:r>
              <a:rPr lang="en-US" dirty="0" smtClean="0"/>
              <a:t>www.iseesystems.com/store/products/stella-simulator.aspx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Showcase. </a:t>
            </a:r>
            <a:r>
              <a:rPr lang="en-US" dirty="0" err="1" smtClean="0"/>
              <a:t>Isee</a:t>
            </a:r>
            <a:r>
              <a:rPr lang="en-US" dirty="0" smtClean="0"/>
              <a:t> </a:t>
            </a:r>
            <a:r>
              <a:rPr lang="en-US" dirty="0"/>
              <a:t>systems. </a:t>
            </a:r>
            <a:r>
              <a:rPr lang="en-US" dirty="0" smtClean="0"/>
              <a:t>https</a:t>
            </a:r>
            <a:r>
              <a:rPr lang="en-US" dirty="0"/>
              <a:t>://www.iseesystems.com/solutions/showcase/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it-IT" b="1" dirty="0"/>
          </a:p>
          <a:p>
            <a:pPr marL="342900" lvl="1" indent="-342900">
              <a:buFont typeface="Arial" pitchFamily="34" charset="0"/>
              <a:buChar char="•"/>
            </a:pPr>
            <a:endParaRPr lang="uk-UA" dirty="0"/>
          </a:p>
          <a:p>
            <a:endParaRPr lang="uk-UA" dirty="0"/>
          </a:p>
          <a:p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212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462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Simulation Modelling. System Dynamics </vt:lpstr>
      <vt:lpstr>Essence</vt:lpstr>
      <vt:lpstr>Elements</vt:lpstr>
      <vt:lpstr>Types of models</vt:lpstr>
      <vt:lpstr>Stages</vt:lpstr>
      <vt:lpstr>Validity</vt:lpstr>
      <vt:lpstr>Application </vt:lpstr>
      <vt:lpstr>Software</vt:lpstr>
      <vt:lpstr>Bibliography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</dc:title>
  <dc:creator>llpx llpx</dc:creator>
  <cp:lastModifiedBy>User</cp:lastModifiedBy>
  <cp:revision>189</cp:revision>
  <dcterms:created xsi:type="dcterms:W3CDTF">2006-08-16T00:00:00Z</dcterms:created>
  <dcterms:modified xsi:type="dcterms:W3CDTF">2021-03-28T09:03:38Z</dcterms:modified>
</cp:coreProperties>
</file>