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78" r:id="rId9"/>
    <p:sldId id="264" r:id="rId10"/>
    <p:sldId id="265" r:id="rId11"/>
    <p:sldId id="266" r:id="rId12"/>
    <p:sldId id="279" r:id="rId13"/>
    <p:sldId id="267" r:id="rId14"/>
    <p:sldId id="276" r:id="rId15"/>
    <p:sldId id="277" r:id="rId16"/>
    <p:sldId id="274" r:id="rId17"/>
    <p:sldId id="275" r:id="rId18"/>
    <p:sldId id="257" r:id="rId19"/>
    <p:sldId id="272" r:id="rId20"/>
    <p:sldId id="268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42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191E82-2659-482E-B9B7-FF6D6D93E30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7681F7-8F19-4954-9A82-15D9DCAA9209}">
      <dgm:prSet phldrT="[Текст]" custT="1"/>
      <dgm:spPr/>
      <dgm:t>
        <a:bodyPr/>
        <a:lstStyle/>
        <a:p>
          <a:r>
            <a:rPr lang="uk-UA" sz="2400" dirty="0">
              <a:solidFill>
                <a:schemeClr val="tx1"/>
              </a:solidFill>
            </a:rPr>
            <a:t>можуть бути встановлені за відсутності дипломатичних відносин, в умовах визнання де-факто</a:t>
          </a:r>
          <a:endParaRPr lang="en-GB" sz="2400" dirty="0">
            <a:solidFill>
              <a:schemeClr val="tx1"/>
            </a:solidFill>
          </a:endParaRPr>
        </a:p>
      </dgm:t>
    </dgm:pt>
    <dgm:pt modelId="{F31477DE-F3D3-43D4-9117-DF2DABA7AACD}" type="parTrans" cxnId="{00C8FEBB-6AD9-4E68-ABB4-3DDE06990BCA}">
      <dgm:prSet/>
      <dgm:spPr/>
      <dgm:t>
        <a:bodyPr/>
        <a:lstStyle/>
        <a:p>
          <a:endParaRPr lang="en-GB"/>
        </a:p>
      </dgm:t>
    </dgm:pt>
    <dgm:pt modelId="{8FA3648E-0B07-45DD-8867-18571A8B27AB}" type="sibTrans" cxnId="{00C8FEBB-6AD9-4E68-ABB4-3DDE06990BCA}">
      <dgm:prSet/>
      <dgm:spPr/>
      <dgm:t>
        <a:bodyPr/>
        <a:lstStyle/>
        <a:p>
          <a:endParaRPr lang="en-GB" sz="2400">
            <a:solidFill>
              <a:schemeClr val="tx1"/>
            </a:solidFill>
          </a:endParaRPr>
        </a:p>
      </dgm:t>
    </dgm:pt>
    <dgm:pt modelId="{B607D259-2936-40AF-BE0C-3D10F37F1260}">
      <dgm:prSet phldrT="[Текст]" custT="1"/>
      <dgm:spPr/>
      <dgm:t>
        <a:bodyPr/>
        <a:lstStyle/>
        <a:p>
          <a:r>
            <a:rPr lang="uk-UA" sz="2400" dirty="0">
              <a:solidFill>
                <a:schemeClr val="tx1"/>
              </a:solidFill>
            </a:rPr>
            <a:t>припинення дипломатичних відносин не тягне за собою автоматичного розриву консульських відносин</a:t>
          </a:r>
          <a:endParaRPr lang="en-GB" sz="2400" dirty="0">
            <a:solidFill>
              <a:schemeClr val="tx1"/>
            </a:solidFill>
          </a:endParaRPr>
        </a:p>
      </dgm:t>
    </dgm:pt>
    <dgm:pt modelId="{9ACF93AF-FDC0-40BB-BC57-8F1A489D1112}" type="parTrans" cxnId="{D9901F69-3DD7-4D5C-AC1A-EF351FEB85DC}">
      <dgm:prSet/>
      <dgm:spPr/>
      <dgm:t>
        <a:bodyPr/>
        <a:lstStyle/>
        <a:p>
          <a:endParaRPr lang="en-GB"/>
        </a:p>
      </dgm:t>
    </dgm:pt>
    <dgm:pt modelId="{B3C9B446-59D8-402B-8A64-AED58E95AA11}" type="sibTrans" cxnId="{D9901F69-3DD7-4D5C-AC1A-EF351FEB85DC}">
      <dgm:prSet/>
      <dgm:spPr/>
      <dgm:t>
        <a:bodyPr/>
        <a:lstStyle/>
        <a:p>
          <a:endParaRPr lang="en-GB" sz="2400">
            <a:solidFill>
              <a:schemeClr val="tx1"/>
            </a:solidFill>
          </a:endParaRPr>
        </a:p>
      </dgm:t>
    </dgm:pt>
    <dgm:pt modelId="{5782AC9E-463A-40B0-B585-E49CFA10D524}">
      <dgm:prSet phldrT="[Текст]" custT="1"/>
      <dgm:spPr/>
      <dgm:t>
        <a:bodyPr/>
        <a:lstStyle/>
        <a:p>
          <a:r>
            <a:rPr lang="uk-UA" sz="2400" dirty="0">
              <a:solidFill>
                <a:schemeClr val="tx1"/>
              </a:solidFill>
            </a:rPr>
            <a:t>встановлення дипломатичних відносин передбачає взаємну згоду на встановлення консульських</a:t>
          </a:r>
          <a:endParaRPr lang="en-GB" sz="2400" dirty="0">
            <a:solidFill>
              <a:schemeClr val="tx1"/>
            </a:solidFill>
          </a:endParaRPr>
        </a:p>
      </dgm:t>
    </dgm:pt>
    <dgm:pt modelId="{C49A092B-68DA-4A1B-A4B2-D38973B36113}" type="parTrans" cxnId="{7058151B-5BED-41AC-B21E-1F306D3D70D5}">
      <dgm:prSet/>
      <dgm:spPr/>
      <dgm:t>
        <a:bodyPr/>
        <a:lstStyle/>
        <a:p>
          <a:endParaRPr lang="en-GB"/>
        </a:p>
      </dgm:t>
    </dgm:pt>
    <dgm:pt modelId="{4D1C1315-2B25-4E82-A68C-BB62D7BAAF8E}" type="sibTrans" cxnId="{7058151B-5BED-41AC-B21E-1F306D3D70D5}">
      <dgm:prSet/>
      <dgm:spPr/>
      <dgm:t>
        <a:bodyPr/>
        <a:lstStyle/>
        <a:p>
          <a:endParaRPr lang="en-GB" sz="2400">
            <a:solidFill>
              <a:schemeClr val="tx1"/>
            </a:solidFill>
          </a:endParaRPr>
        </a:p>
      </dgm:t>
    </dgm:pt>
    <dgm:pt modelId="{AA0D085D-B1CC-4C90-AD54-CA98EF55B5A5}">
      <dgm:prSet custT="1"/>
      <dgm:spPr/>
      <dgm:t>
        <a:bodyPr/>
        <a:lstStyle/>
        <a:p>
          <a:r>
            <a:rPr lang="uk-UA" sz="2400" dirty="0">
              <a:solidFill>
                <a:schemeClr val="tx1"/>
              </a:solidFill>
            </a:rPr>
            <a:t>не носять представницького і політичного характеру</a:t>
          </a:r>
          <a:endParaRPr lang="en-GB" sz="2400" dirty="0"/>
        </a:p>
      </dgm:t>
    </dgm:pt>
    <dgm:pt modelId="{E8CCA06C-4653-4D28-B733-8C5521DF1CA6}" type="parTrans" cxnId="{C3FAA787-5CCC-4F99-A200-EEDE59E922D2}">
      <dgm:prSet/>
      <dgm:spPr/>
      <dgm:t>
        <a:bodyPr/>
        <a:lstStyle/>
        <a:p>
          <a:endParaRPr lang="en-GB"/>
        </a:p>
      </dgm:t>
    </dgm:pt>
    <dgm:pt modelId="{4470948C-3A4B-4ACA-837F-0882DD68B69D}" type="sibTrans" cxnId="{C3FAA787-5CCC-4F99-A200-EEDE59E922D2}">
      <dgm:prSet/>
      <dgm:spPr/>
      <dgm:t>
        <a:bodyPr/>
        <a:lstStyle/>
        <a:p>
          <a:endParaRPr lang="en-GB" sz="2400"/>
        </a:p>
      </dgm:t>
    </dgm:pt>
    <dgm:pt modelId="{21C3DCF0-0612-4554-A248-AA6C8F726632}" type="pres">
      <dgm:prSet presAssocID="{AF191E82-2659-482E-B9B7-FF6D6D93E30E}" presName="cycle" presStyleCnt="0">
        <dgm:presLayoutVars>
          <dgm:dir/>
          <dgm:resizeHandles val="exact"/>
        </dgm:presLayoutVars>
      </dgm:prSet>
      <dgm:spPr/>
    </dgm:pt>
    <dgm:pt modelId="{BC8C663D-34F1-4E23-BCB6-913EDA77C784}" type="pres">
      <dgm:prSet presAssocID="{4A7681F7-8F19-4954-9A82-15D9DCAA9209}" presName="node" presStyleLbl="node1" presStyleIdx="0" presStyleCnt="4" custScaleX="143743" custScaleY="144835" custRadScaleRad="87468" custRadScaleInc="1115">
        <dgm:presLayoutVars>
          <dgm:bulletEnabled val="1"/>
        </dgm:presLayoutVars>
      </dgm:prSet>
      <dgm:spPr/>
    </dgm:pt>
    <dgm:pt modelId="{0199E7F4-99BF-4A71-9C0B-5EF463828C5F}" type="pres">
      <dgm:prSet presAssocID="{4A7681F7-8F19-4954-9A82-15D9DCAA9209}" presName="spNode" presStyleCnt="0"/>
      <dgm:spPr/>
    </dgm:pt>
    <dgm:pt modelId="{4B826AB8-CC38-4EA5-94BA-2C1A070C3305}" type="pres">
      <dgm:prSet presAssocID="{8FA3648E-0B07-45DD-8867-18571A8B27AB}" presName="sibTrans" presStyleLbl="sibTrans1D1" presStyleIdx="0" presStyleCnt="4"/>
      <dgm:spPr/>
    </dgm:pt>
    <dgm:pt modelId="{16313319-5DB6-4D10-8A04-3D621FCB287F}" type="pres">
      <dgm:prSet presAssocID="{B607D259-2936-40AF-BE0C-3D10F37F1260}" presName="node" presStyleLbl="node1" presStyleIdx="1" presStyleCnt="4" custScaleX="138582" custScaleY="144945" custRadScaleRad="116116" custRadScaleInc="3587">
        <dgm:presLayoutVars>
          <dgm:bulletEnabled val="1"/>
        </dgm:presLayoutVars>
      </dgm:prSet>
      <dgm:spPr/>
    </dgm:pt>
    <dgm:pt modelId="{7F4FD728-0DCF-443F-931C-985488177D65}" type="pres">
      <dgm:prSet presAssocID="{B607D259-2936-40AF-BE0C-3D10F37F1260}" presName="spNode" presStyleCnt="0"/>
      <dgm:spPr/>
    </dgm:pt>
    <dgm:pt modelId="{40D34117-103D-4042-9EEF-DA3C7AB90335}" type="pres">
      <dgm:prSet presAssocID="{B3C9B446-59D8-402B-8A64-AED58E95AA11}" presName="sibTrans" presStyleLbl="sibTrans1D1" presStyleIdx="1" presStyleCnt="4"/>
      <dgm:spPr/>
    </dgm:pt>
    <dgm:pt modelId="{6F8D15EF-C70C-4513-B212-759FAAA5E6CB}" type="pres">
      <dgm:prSet presAssocID="{5782AC9E-463A-40B0-B585-E49CFA10D524}" presName="node" presStyleLbl="node1" presStyleIdx="2" presStyleCnt="4" custScaleX="131697" custScaleY="138368" custRadScaleRad="87467" custRadScaleInc="-720">
        <dgm:presLayoutVars>
          <dgm:bulletEnabled val="1"/>
        </dgm:presLayoutVars>
      </dgm:prSet>
      <dgm:spPr/>
    </dgm:pt>
    <dgm:pt modelId="{945E9373-7E2C-4912-A8D7-B3FF2C673F47}" type="pres">
      <dgm:prSet presAssocID="{5782AC9E-463A-40B0-B585-E49CFA10D524}" presName="spNode" presStyleCnt="0"/>
      <dgm:spPr/>
    </dgm:pt>
    <dgm:pt modelId="{263A1E57-019E-4254-AFB5-049AF3D8B613}" type="pres">
      <dgm:prSet presAssocID="{4D1C1315-2B25-4E82-A68C-BB62D7BAAF8E}" presName="sibTrans" presStyleLbl="sibTrans1D1" presStyleIdx="2" presStyleCnt="4"/>
      <dgm:spPr/>
    </dgm:pt>
    <dgm:pt modelId="{84361854-5745-4CEF-827E-1B080A9A3BBF}" type="pres">
      <dgm:prSet presAssocID="{AA0D085D-B1CC-4C90-AD54-CA98EF55B5A5}" presName="node" presStyleLbl="node1" presStyleIdx="3" presStyleCnt="4" custScaleX="121118" custScaleY="135546" custRadScaleRad="108027" custRadScaleInc="-7249">
        <dgm:presLayoutVars>
          <dgm:bulletEnabled val="1"/>
        </dgm:presLayoutVars>
      </dgm:prSet>
      <dgm:spPr/>
    </dgm:pt>
    <dgm:pt modelId="{1440BC03-A6CD-4DBA-8CD5-4296193E70A8}" type="pres">
      <dgm:prSet presAssocID="{AA0D085D-B1CC-4C90-AD54-CA98EF55B5A5}" presName="spNode" presStyleCnt="0"/>
      <dgm:spPr/>
    </dgm:pt>
    <dgm:pt modelId="{5A8C2783-38F9-48F9-8678-D3C15CE26E36}" type="pres">
      <dgm:prSet presAssocID="{4470948C-3A4B-4ACA-837F-0882DD68B69D}" presName="sibTrans" presStyleLbl="sibTrans1D1" presStyleIdx="3" presStyleCnt="4"/>
      <dgm:spPr/>
    </dgm:pt>
  </dgm:ptLst>
  <dgm:cxnLst>
    <dgm:cxn modelId="{B110750A-5438-4A1C-B0E3-A59234BE5E73}" type="presOf" srcId="{4470948C-3A4B-4ACA-837F-0882DD68B69D}" destId="{5A8C2783-38F9-48F9-8678-D3C15CE26E36}" srcOrd="0" destOrd="0" presId="urn:microsoft.com/office/officeart/2005/8/layout/cycle6"/>
    <dgm:cxn modelId="{7058151B-5BED-41AC-B21E-1F306D3D70D5}" srcId="{AF191E82-2659-482E-B9B7-FF6D6D93E30E}" destId="{5782AC9E-463A-40B0-B585-E49CFA10D524}" srcOrd="2" destOrd="0" parTransId="{C49A092B-68DA-4A1B-A4B2-D38973B36113}" sibTransId="{4D1C1315-2B25-4E82-A68C-BB62D7BAAF8E}"/>
    <dgm:cxn modelId="{9890291B-80CA-45B0-A838-B42634314114}" type="presOf" srcId="{B3C9B446-59D8-402B-8A64-AED58E95AA11}" destId="{40D34117-103D-4042-9EEF-DA3C7AB90335}" srcOrd="0" destOrd="0" presId="urn:microsoft.com/office/officeart/2005/8/layout/cycle6"/>
    <dgm:cxn modelId="{D9901F69-3DD7-4D5C-AC1A-EF351FEB85DC}" srcId="{AF191E82-2659-482E-B9B7-FF6D6D93E30E}" destId="{B607D259-2936-40AF-BE0C-3D10F37F1260}" srcOrd="1" destOrd="0" parTransId="{9ACF93AF-FDC0-40BB-BC57-8F1A489D1112}" sibTransId="{B3C9B446-59D8-402B-8A64-AED58E95AA11}"/>
    <dgm:cxn modelId="{EDE44A6F-709D-475A-A61F-D9B34EECC4D5}" type="presOf" srcId="{AF191E82-2659-482E-B9B7-FF6D6D93E30E}" destId="{21C3DCF0-0612-4554-A248-AA6C8F726632}" srcOrd="0" destOrd="0" presId="urn:microsoft.com/office/officeart/2005/8/layout/cycle6"/>
    <dgm:cxn modelId="{09CFE858-38B8-49E1-97FA-11A841FE9005}" type="presOf" srcId="{8FA3648E-0B07-45DD-8867-18571A8B27AB}" destId="{4B826AB8-CC38-4EA5-94BA-2C1A070C3305}" srcOrd="0" destOrd="0" presId="urn:microsoft.com/office/officeart/2005/8/layout/cycle6"/>
    <dgm:cxn modelId="{8E30205A-632B-4271-BB53-C9C315E2CCA3}" type="presOf" srcId="{4D1C1315-2B25-4E82-A68C-BB62D7BAAF8E}" destId="{263A1E57-019E-4254-AFB5-049AF3D8B613}" srcOrd="0" destOrd="0" presId="urn:microsoft.com/office/officeart/2005/8/layout/cycle6"/>
    <dgm:cxn modelId="{C3FAA787-5CCC-4F99-A200-EEDE59E922D2}" srcId="{AF191E82-2659-482E-B9B7-FF6D6D93E30E}" destId="{AA0D085D-B1CC-4C90-AD54-CA98EF55B5A5}" srcOrd="3" destOrd="0" parTransId="{E8CCA06C-4653-4D28-B733-8C5521DF1CA6}" sibTransId="{4470948C-3A4B-4ACA-837F-0882DD68B69D}"/>
    <dgm:cxn modelId="{B9B41398-561A-469F-B24D-9BFC463F592C}" type="presOf" srcId="{AA0D085D-B1CC-4C90-AD54-CA98EF55B5A5}" destId="{84361854-5745-4CEF-827E-1B080A9A3BBF}" srcOrd="0" destOrd="0" presId="urn:microsoft.com/office/officeart/2005/8/layout/cycle6"/>
    <dgm:cxn modelId="{D7ACDCBA-76B9-49BB-990F-C9C57509135B}" type="presOf" srcId="{4A7681F7-8F19-4954-9A82-15D9DCAA9209}" destId="{BC8C663D-34F1-4E23-BCB6-913EDA77C784}" srcOrd="0" destOrd="0" presId="urn:microsoft.com/office/officeart/2005/8/layout/cycle6"/>
    <dgm:cxn modelId="{00C8FEBB-6AD9-4E68-ABB4-3DDE06990BCA}" srcId="{AF191E82-2659-482E-B9B7-FF6D6D93E30E}" destId="{4A7681F7-8F19-4954-9A82-15D9DCAA9209}" srcOrd="0" destOrd="0" parTransId="{F31477DE-F3D3-43D4-9117-DF2DABA7AACD}" sibTransId="{8FA3648E-0B07-45DD-8867-18571A8B27AB}"/>
    <dgm:cxn modelId="{85728FBC-D646-40FF-B9E9-C3A4BFD7D7B1}" type="presOf" srcId="{B607D259-2936-40AF-BE0C-3D10F37F1260}" destId="{16313319-5DB6-4D10-8A04-3D621FCB287F}" srcOrd="0" destOrd="0" presId="urn:microsoft.com/office/officeart/2005/8/layout/cycle6"/>
    <dgm:cxn modelId="{DC7F8DE2-B224-4187-A0DC-9FEE776BA92A}" type="presOf" srcId="{5782AC9E-463A-40B0-B585-E49CFA10D524}" destId="{6F8D15EF-C70C-4513-B212-759FAAA5E6CB}" srcOrd="0" destOrd="0" presId="urn:microsoft.com/office/officeart/2005/8/layout/cycle6"/>
    <dgm:cxn modelId="{430D07BE-5EEC-4986-BC77-46D8558EF11C}" type="presParOf" srcId="{21C3DCF0-0612-4554-A248-AA6C8F726632}" destId="{BC8C663D-34F1-4E23-BCB6-913EDA77C784}" srcOrd="0" destOrd="0" presId="urn:microsoft.com/office/officeart/2005/8/layout/cycle6"/>
    <dgm:cxn modelId="{007E207A-07E2-45A2-9BE1-D7A89A3516F6}" type="presParOf" srcId="{21C3DCF0-0612-4554-A248-AA6C8F726632}" destId="{0199E7F4-99BF-4A71-9C0B-5EF463828C5F}" srcOrd="1" destOrd="0" presId="urn:microsoft.com/office/officeart/2005/8/layout/cycle6"/>
    <dgm:cxn modelId="{947C6D05-36DB-40DA-9BA1-44D534CC9750}" type="presParOf" srcId="{21C3DCF0-0612-4554-A248-AA6C8F726632}" destId="{4B826AB8-CC38-4EA5-94BA-2C1A070C3305}" srcOrd="2" destOrd="0" presId="urn:microsoft.com/office/officeart/2005/8/layout/cycle6"/>
    <dgm:cxn modelId="{6A1FE3AB-A47D-4539-A3F5-2458A61884A9}" type="presParOf" srcId="{21C3DCF0-0612-4554-A248-AA6C8F726632}" destId="{16313319-5DB6-4D10-8A04-3D621FCB287F}" srcOrd="3" destOrd="0" presId="urn:microsoft.com/office/officeart/2005/8/layout/cycle6"/>
    <dgm:cxn modelId="{A7795B91-8FC4-4EA8-93A3-42E3929E2116}" type="presParOf" srcId="{21C3DCF0-0612-4554-A248-AA6C8F726632}" destId="{7F4FD728-0DCF-443F-931C-985488177D65}" srcOrd="4" destOrd="0" presId="urn:microsoft.com/office/officeart/2005/8/layout/cycle6"/>
    <dgm:cxn modelId="{283CFBC4-F8DF-42FA-8A55-EBC982924BEA}" type="presParOf" srcId="{21C3DCF0-0612-4554-A248-AA6C8F726632}" destId="{40D34117-103D-4042-9EEF-DA3C7AB90335}" srcOrd="5" destOrd="0" presId="urn:microsoft.com/office/officeart/2005/8/layout/cycle6"/>
    <dgm:cxn modelId="{494FD3D5-C467-4E91-B7F1-51B36E95977D}" type="presParOf" srcId="{21C3DCF0-0612-4554-A248-AA6C8F726632}" destId="{6F8D15EF-C70C-4513-B212-759FAAA5E6CB}" srcOrd="6" destOrd="0" presId="urn:microsoft.com/office/officeart/2005/8/layout/cycle6"/>
    <dgm:cxn modelId="{880FEA0B-28E2-436D-B98B-E598D8711F63}" type="presParOf" srcId="{21C3DCF0-0612-4554-A248-AA6C8F726632}" destId="{945E9373-7E2C-4912-A8D7-B3FF2C673F47}" srcOrd="7" destOrd="0" presId="urn:microsoft.com/office/officeart/2005/8/layout/cycle6"/>
    <dgm:cxn modelId="{1C02B7C8-93A8-4B15-AEF9-D1ED2EC72908}" type="presParOf" srcId="{21C3DCF0-0612-4554-A248-AA6C8F726632}" destId="{263A1E57-019E-4254-AFB5-049AF3D8B613}" srcOrd="8" destOrd="0" presId="urn:microsoft.com/office/officeart/2005/8/layout/cycle6"/>
    <dgm:cxn modelId="{B8EDB9CC-9B0A-4580-9445-CD58938AD5D2}" type="presParOf" srcId="{21C3DCF0-0612-4554-A248-AA6C8F726632}" destId="{84361854-5745-4CEF-827E-1B080A9A3BBF}" srcOrd="9" destOrd="0" presId="urn:microsoft.com/office/officeart/2005/8/layout/cycle6"/>
    <dgm:cxn modelId="{75F285DC-D80C-4445-9BC5-75692FE629E5}" type="presParOf" srcId="{21C3DCF0-0612-4554-A248-AA6C8F726632}" destId="{1440BC03-A6CD-4DBA-8CD5-4296193E70A8}" srcOrd="10" destOrd="0" presId="urn:microsoft.com/office/officeart/2005/8/layout/cycle6"/>
    <dgm:cxn modelId="{D630A55E-7745-4EE5-A809-21BC52BD2535}" type="presParOf" srcId="{21C3DCF0-0612-4554-A248-AA6C8F726632}" destId="{5A8C2783-38F9-48F9-8678-D3C15CE26E36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C663D-34F1-4E23-BCB6-913EDA77C784}">
      <dsp:nvSpPr>
        <dsp:cNvPr id="0" name=""/>
        <dsp:cNvSpPr/>
      </dsp:nvSpPr>
      <dsp:spPr>
        <a:xfrm>
          <a:off x="2716700" y="-9"/>
          <a:ext cx="3523427" cy="23076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tx1"/>
              </a:solidFill>
            </a:rPr>
            <a:t>можуть бути встановлені за відсутності дипломатичних відносин, в умовах визнання де-факто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2829349" y="112640"/>
        <a:ext cx="3298129" cy="2082328"/>
      </dsp:txXfrm>
    </dsp:sp>
    <dsp:sp modelId="{4B826AB8-CC38-4EA5-94BA-2C1A070C3305}">
      <dsp:nvSpPr>
        <dsp:cNvPr id="0" name=""/>
        <dsp:cNvSpPr/>
      </dsp:nvSpPr>
      <dsp:spPr>
        <a:xfrm>
          <a:off x="3218062" y="1961433"/>
          <a:ext cx="5261341" cy="5261341"/>
        </a:xfrm>
        <a:custGeom>
          <a:avLst/>
          <a:gdLst/>
          <a:ahLst/>
          <a:cxnLst/>
          <a:rect l="0" t="0" r="0" b="0"/>
          <a:pathLst>
            <a:path>
              <a:moveTo>
                <a:pt x="3032563" y="30880"/>
              </a:moveTo>
              <a:arcTo wR="2630670" hR="2630670" stAng="16727255" swAng="1369643"/>
            </a:path>
          </a:pathLst>
        </a:custGeom>
        <a:noFill/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313319-5DB6-4D10-8A04-3D621FCB287F}">
      <dsp:nvSpPr>
        <dsp:cNvPr id="0" name=""/>
        <dsp:cNvSpPr/>
      </dsp:nvSpPr>
      <dsp:spPr>
        <a:xfrm>
          <a:off x="5747079" y="2357436"/>
          <a:ext cx="3396920" cy="23093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tx1"/>
              </a:solidFill>
            </a:rPr>
            <a:t>припинення дипломатичних відносин не тягне за собою автоматичного розриву консульських відносин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5859814" y="2470171"/>
        <a:ext cx="3171450" cy="2083908"/>
      </dsp:txXfrm>
    </dsp:sp>
    <dsp:sp modelId="{40D34117-103D-4042-9EEF-DA3C7AB90335}">
      <dsp:nvSpPr>
        <dsp:cNvPr id="0" name=""/>
        <dsp:cNvSpPr/>
      </dsp:nvSpPr>
      <dsp:spPr>
        <a:xfrm>
          <a:off x="3094986" y="-150248"/>
          <a:ext cx="5261341" cy="5261341"/>
        </a:xfrm>
        <a:custGeom>
          <a:avLst/>
          <a:gdLst/>
          <a:ahLst/>
          <a:cxnLst/>
          <a:rect l="0" t="0" r="0" b="0"/>
          <a:pathLst>
            <a:path>
              <a:moveTo>
                <a:pt x="4083779" y="4823592"/>
              </a:moveTo>
              <a:arcTo wR="2630670" hR="2630670" stAng="3388207" swAng="1521734"/>
            </a:path>
          </a:pathLst>
        </a:custGeom>
        <a:noFill/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8D15EF-C70C-4513-B212-759FAAA5E6CB}">
      <dsp:nvSpPr>
        <dsp:cNvPr id="0" name=""/>
        <dsp:cNvSpPr/>
      </dsp:nvSpPr>
      <dsp:spPr>
        <a:xfrm>
          <a:off x="2859577" y="4653417"/>
          <a:ext cx="3228155" cy="2204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tx1"/>
              </a:solidFill>
            </a:rPr>
            <a:t>встановлення дипломатичних відносин передбачає взаємну згоду на встановлення консульських</a:t>
          </a:r>
          <a:endParaRPr lang="en-GB" sz="2400" kern="1200" dirty="0">
            <a:solidFill>
              <a:schemeClr val="tx1"/>
            </a:solidFill>
          </a:endParaRPr>
        </a:p>
      </dsp:txBody>
      <dsp:txXfrm>
        <a:off x="2967196" y="4761036"/>
        <a:ext cx="3012917" cy="1989350"/>
      </dsp:txXfrm>
    </dsp:sp>
    <dsp:sp modelId="{263A1E57-019E-4254-AFB5-049AF3D8B613}">
      <dsp:nvSpPr>
        <dsp:cNvPr id="0" name=""/>
        <dsp:cNvSpPr/>
      </dsp:nvSpPr>
      <dsp:spPr>
        <a:xfrm>
          <a:off x="839479" y="-86371"/>
          <a:ext cx="5261341" cy="5261341"/>
        </a:xfrm>
        <a:custGeom>
          <a:avLst/>
          <a:gdLst/>
          <a:ahLst/>
          <a:cxnLst/>
          <a:rect l="0" t="0" r="0" b="0"/>
          <a:pathLst>
            <a:path>
              <a:moveTo>
                <a:pt x="2009601" y="5186977"/>
              </a:moveTo>
              <a:arcTo wR="2630670" hR="2630670" stAng="6219345" swAng="1392699"/>
            </a:path>
          </a:pathLst>
        </a:custGeom>
        <a:noFill/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361854-5745-4CEF-827E-1B080A9A3BBF}">
      <dsp:nvSpPr>
        <dsp:cNvPr id="0" name=""/>
        <dsp:cNvSpPr/>
      </dsp:nvSpPr>
      <dsp:spPr>
        <a:xfrm>
          <a:off x="140770" y="2482783"/>
          <a:ext cx="2968843" cy="21596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tx1"/>
              </a:solidFill>
            </a:rPr>
            <a:t>не носять представницького і політичного характеру</a:t>
          </a:r>
          <a:endParaRPr lang="en-GB" sz="2400" kern="1200" dirty="0"/>
        </a:p>
      </dsp:txBody>
      <dsp:txXfrm>
        <a:off x="246194" y="2588207"/>
        <a:ext cx="2757995" cy="1948778"/>
      </dsp:txXfrm>
    </dsp:sp>
    <dsp:sp modelId="{5A8C2783-38F9-48F9-8678-D3C15CE26E36}">
      <dsp:nvSpPr>
        <dsp:cNvPr id="0" name=""/>
        <dsp:cNvSpPr/>
      </dsp:nvSpPr>
      <dsp:spPr>
        <a:xfrm>
          <a:off x="898009" y="1830284"/>
          <a:ext cx="5261341" cy="5261341"/>
        </a:xfrm>
        <a:custGeom>
          <a:avLst/>
          <a:gdLst/>
          <a:ahLst/>
          <a:cxnLst/>
          <a:rect l="0" t="0" r="0" b="0"/>
          <a:pathLst>
            <a:path>
              <a:moveTo>
                <a:pt x="904513" y="645523"/>
              </a:moveTo>
              <a:arcTo wR="2630670" hR="2630670" stAng="13739511" swAng="1367922"/>
            </a:path>
          </a:pathLst>
        </a:custGeom>
        <a:noFill/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Консульські відносини.</a:t>
            </a:r>
            <a:br>
              <a:rPr lang="uk-UA" dirty="0"/>
            </a:br>
            <a:r>
              <a:rPr lang="uk-UA" dirty="0"/>
              <a:t>Консульські представництва.</a:t>
            </a:r>
            <a:endParaRPr lang="en-GB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363272" cy="1252728"/>
          </a:xfrm>
        </p:spPr>
        <p:txBody>
          <a:bodyPr>
            <a:normAutofit fontScale="90000"/>
          </a:bodyPr>
          <a:lstStyle/>
          <a:p>
            <a:r>
              <a:rPr lang="uk-UA" dirty="0"/>
              <a:t>Закордонні установи України,</a:t>
            </a:r>
            <a:br>
              <a:rPr lang="uk-UA" dirty="0"/>
            </a:br>
            <a:r>
              <a:rPr lang="uk-UA" dirty="0"/>
              <a:t>що здійснюють консульські функції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472518" cy="4625609"/>
          </a:xfrm>
        </p:spPr>
        <p:txBody>
          <a:bodyPr>
            <a:normAutofit/>
          </a:bodyPr>
          <a:lstStyle/>
          <a:p>
            <a:r>
              <a:rPr lang="ru-RU" dirty="0"/>
              <a:t>116 </a:t>
            </a:r>
            <a:r>
              <a:rPr lang="ru-RU" dirty="0" err="1"/>
              <a:t>установ</a:t>
            </a:r>
            <a:endParaRPr lang="ru-RU" dirty="0"/>
          </a:p>
          <a:p>
            <a:endParaRPr lang="ru-RU" dirty="0"/>
          </a:p>
          <a:p>
            <a:pPr lvl="1"/>
            <a:r>
              <a:rPr lang="ru-RU" dirty="0"/>
              <a:t>80 </a:t>
            </a:r>
            <a:r>
              <a:rPr lang="ru-RU" dirty="0" err="1"/>
              <a:t>консульських</a:t>
            </a:r>
            <a:r>
              <a:rPr lang="ru-RU" dirty="0"/>
              <a:t> </a:t>
            </a:r>
            <a:r>
              <a:rPr lang="ru-RU" dirty="0" err="1"/>
              <a:t>відділів</a:t>
            </a:r>
            <a:r>
              <a:rPr lang="ru-RU" dirty="0"/>
              <a:t> посольств</a:t>
            </a:r>
          </a:p>
          <a:p>
            <a:pPr lvl="1"/>
            <a:r>
              <a:rPr lang="ru-RU" dirty="0"/>
              <a:t>1</a:t>
            </a:r>
            <a:r>
              <a:rPr lang="en-US" dirty="0"/>
              <a:t>9</a:t>
            </a:r>
            <a:r>
              <a:rPr lang="ru-RU" dirty="0"/>
              <a:t> </a:t>
            </a:r>
            <a:r>
              <a:rPr lang="ru-RU" dirty="0" err="1"/>
              <a:t>генеральних</a:t>
            </a:r>
            <a:r>
              <a:rPr lang="ru-RU" dirty="0"/>
              <a:t> консульств</a:t>
            </a:r>
          </a:p>
          <a:p>
            <a:pPr lvl="1"/>
            <a:r>
              <a:rPr lang="ru-RU" dirty="0"/>
              <a:t>1</a:t>
            </a:r>
            <a:r>
              <a:rPr lang="en-US" dirty="0"/>
              <a:t>4</a:t>
            </a:r>
            <a:r>
              <a:rPr lang="ru-RU" dirty="0"/>
              <a:t> консульств</a:t>
            </a:r>
          </a:p>
          <a:p>
            <a:pPr lvl="1"/>
            <a:r>
              <a:rPr lang="ru-RU" dirty="0"/>
              <a:t>3 </a:t>
            </a:r>
            <a:r>
              <a:rPr lang="ru-RU" dirty="0" err="1"/>
              <a:t>консульських</a:t>
            </a:r>
            <a:r>
              <a:rPr lang="ru-RU" dirty="0"/>
              <a:t> </a:t>
            </a:r>
            <a:r>
              <a:rPr lang="ru-RU" dirty="0" err="1"/>
              <a:t>відділення</a:t>
            </a:r>
            <a:r>
              <a:rPr lang="ru-RU" dirty="0"/>
              <a:t> (Палестина, </a:t>
            </a:r>
            <a:r>
              <a:rPr lang="ru-RU" dirty="0" err="1"/>
              <a:t>БіГ</a:t>
            </a:r>
            <a:r>
              <a:rPr lang="ru-RU" dirty="0"/>
              <a:t>, </a:t>
            </a:r>
            <a:r>
              <a:rPr lang="ru-RU" dirty="0" err="1"/>
              <a:t>Чилі</a:t>
            </a:r>
            <a:r>
              <a:rPr lang="ru-RU" dirty="0"/>
              <a:t>)</a:t>
            </a:r>
          </a:p>
          <a:p>
            <a:pPr lvl="1">
              <a:buNone/>
            </a:pPr>
            <a:endParaRPr lang="ru-RU" dirty="0"/>
          </a:p>
          <a:p>
            <a:pPr lvl="1">
              <a:buNone/>
            </a:pPr>
            <a:r>
              <a:rPr lang="ru-RU" b="1" dirty="0"/>
              <a:t>+ 112 </a:t>
            </a:r>
            <a:r>
              <a:rPr lang="ru-RU" b="1" dirty="0" err="1"/>
              <a:t>почесних</a:t>
            </a:r>
            <a:r>
              <a:rPr lang="ru-RU" b="1" dirty="0"/>
              <a:t> консульств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Консульський округ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1" indent="0" algn="just">
              <a:lnSpc>
                <a:spcPct val="110000"/>
              </a:lnSpc>
              <a:buNone/>
            </a:pPr>
            <a:r>
              <a:rPr lang="en-US" sz="2600" dirty="0"/>
              <a:t>- </a:t>
            </a:r>
            <a:r>
              <a:rPr lang="uk-UA" sz="2600" dirty="0"/>
              <a:t>територія, на яку поширюється відповідальність дипломатичної установи в сфері консульських зносин</a:t>
            </a:r>
            <a:endParaRPr lang="en-US" sz="2600" dirty="0"/>
          </a:p>
          <a:p>
            <a:pPr marL="457200" lvl="1" indent="0">
              <a:lnSpc>
                <a:spcPct val="150000"/>
              </a:lnSpc>
              <a:buNone/>
            </a:pPr>
            <a:endParaRPr lang="en-US" dirty="0"/>
          </a:p>
          <a:p>
            <a:pPr marL="457200" lvl="1" indent="0">
              <a:lnSpc>
                <a:spcPct val="150000"/>
              </a:lnSpc>
              <a:buNone/>
            </a:pPr>
            <a:r>
              <a:rPr lang="uk-UA" dirty="0"/>
              <a:t>Може бути:</a:t>
            </a:r>
            <a:endParaRPr lang="en-US" dirty="0"/>
          </a:p>
          <a:p>
            <a:pPr lvl="0">
              <a:lnSpc>
                <a:spcPct val="150000"/>
              </a:lnSpc>
            </a:pPr>
            <a:r>
              <a:rPr lang="uk-UA" dirty="0"/>
              <a:t>вся територія держави</a:t>
            </a:r>
            <a:endParaRPr lang="en-GB" dirty="0"/>
          </a:p>
          <a:p>
            <a:pPr lvl="0"/>
            <a:r>
              <a:rPr lang="uk-UA" dirty="0"/>
              <a:t>територія декількох держав</a:t>
            </a:r>
            <a:endParaRPr lang="en-GB" dirty="0"/>
          </a:p>
          <a:p>
            <a:pPr lvl="0"/>
            <a:r>
              <a:rPr lang="uk-UA" dirty="0"/>
              <a:t>межі </a:t>
            </a:r>
            <a:r>
              <a:rPr lang="uk-UA" dirty="0" err="1"/>
              <a:t>адміністативно-територіальних</a:t>
            </a:r>
            <a:r>
              <a:rPr lang="uk-UA" dirty="0"/>
              <a:t> одиниць країни перебування</a:t>
            </a:r>
            <a:endParaRPr lang="en-GB" dirty="0"/>
          </a:p>
          <a:p>
            <a:r>
              <a:rPr lang="uk-UA" dirty="0"/>
              <a:t>межі порту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67EE06-59C9-4439-B48E-81C38F321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604" y="1479688"/>
            <a:ext cx="6691764" cy="40765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28D98D-605A-42C3-85F1-9B9C6EBDD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84" y="5229200"/>
            <a:ext cx="7086600" cy="8477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C6A86C-0215-488A-99DD-4DFD71598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84" y="6153150"/>
            <a:ext cx="7086600" cy="70485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C212E6F-2618-4848-B9EC-9A9507346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52400"/>
            <a:ext cx="8496944" cy="1251062"/>
          </a:xfrm>
        </p:spPr>
        <p:txBody>
          <a:bodyPr>
            <a:normAutofit fontScale="90000"/>
          </a:bodyPr>
          <a:lstStyle/>
          <a:p>
            <a:r>
              <a:rPr lang="uk-UA" dirty="0"/>
              <a:t>Консульські округи</a:t>
            </a:r>
            <a:br>
              <a:rPr lang="uk-UA" dirty="0"/>
            </a:br>
            <a:r>
              <a:rPr lang="uk-UA" dirty="0"/>
              <a:t>дипломатичних установ </a:t>
            </a:r>
            <a:r>
              <a:rPr lang="uk-UA" dirty="0" err="1"/>
              <a:t>КНР</a:t>
            </a:r>
            <a:r>
              <a:rPr lang="uk-UA" dirty="0"/>
              <a:t> в США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271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Категорії персоналу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uk-UA" dirty="0"/>
              <a:t>консульські посадові особи</a:t>
            </a:r>
            <a:endParaRPr lang="en-GB" dirty="0"/>
          </a:p>
          <a:p>
            <a:pPr lvl="0">
              <a:lnSpc>
                <a:spcPct val="150000"/>
              </a:lnSpc>
            </a:pPr>
            <a:r>
              <a:rPr lang="uk-UA" dirty="0"/>
              <a:t>консульські службовці</a:t>
            </a:r>
            <a:endParaRPr lang="en-GB" dirty="0"/>
          </a:p>
          <a:p>
            <a:pPr lvl="0">
              <a:lnSpc>
                <a:spcPct val="150000"/>
              </a:lnSpc>
            </a:pPr>
            <a:r>
              <a:rPr lang="uk-UA" dirty="0"/>
              <a:t>працівники обслуговуючого персоналу</a:t>
            </a: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Призначення глав консульських установ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Видача консульського патенту</a:t>
            </a:r>
          </a:p>
          <a:p>
            <a:pPr lvl="1"/>
            <a:r>
              <a:rPr lang="uk-UA" dirty="0"/>
              <a:t>Ім’я</a:t>
            </a:r>
          </a:p>
          <a:p>
            <a:pPr lvl="1"/>
            <a:r>
              <a:rPr lang="uk-UA" dirty="0"/>
              <a:t>Місцезнаходження установи</a:t>
            </a:r>
          </a:p>
          <a:p>
            <a:pPr lvl="1"/>
            <a:r>
              <a:rPr lang="uk-UA" dirty="0"/>
              <a:t>Клас установи</a:t>
            </a:r>
          </a:p>
          <a:p>
            <a:pPr lvl="1"/>
            <a:r>
              <a:rPr lang="uk-UA" dirty="0"/>
              <a:t>Межі консульського округу</a:t>
            </a:r>
          </a:p>
          <a:p>
            <a:pPr lvl="1"/>
            <a:endParaRPr lang="uk-UA" dirty="0"/>
          </a:p>
          <a:p>
            <a:r>
              <a:rPr lang="uk-UA" dirty="0"/>
              <a:t>Отримання консульської екзекватури</a:t>
            </a:r>
          </a:p>
          <a:p>
            <a:pPr lvl="1"/>
            <a:r>
              <a:rPr lang="uk-UA" dirty="0"/>
              <a:t>Окремий документ або дозвільний напис на патенті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56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66" y="0"/>
            <a:ext cx="7598867" cy="5699151"/>
          </a:xfrm>
        </p:spPr>
      </p:pic>
      <p:sp>
        <p:nvSpPr>
          <p:cNvPr id="4" name="Rectangle 3"/>
          <p:cNvSpPr/>
          <p:nvPr/>
        </p:nvSpPr>
        <p:spPr>
          <a:xfrm>
            <a:off x="809835" y="5681886"/>
            <a:ext cx="7524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28 </a:t>
            </a:r>
            <a:r>
              <a:rPr lang="ru-RU" dirty="0" err="1"/>
              <a:t>жовтня</a:t>
            </a:r>
            <a:r>
              <a:rPr lang="ru-RU" dirty="0"/>
              <a:t> 2019 року в МЗС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відбулась</a:t>
            </a:r>
            <a:r>
              <a:rPr lang="ru-RU" dirty="0"/>
              <a:t> </a:t>
            </a:r>
            <a:r>
              <a:rPr lang="ru-RU" dirty="0" err="1"/>
              <a:t>протокольна</a:t>
            </a:r>
            <a:r>
              <a:rPr lang="ru-RU" dirty="0"/>
              <a:t> </a:t>
            </a:r>
            <a:r>
              <a:rPr lang="ru-RU" dirty="0" err="1"/>
              <a:t>зустріч</a:t>
            </a:r>
            <a:r>
              <a:rPr lang="ru-RU" dirty="0"/>
              <a:t> заступника директора Департаменту </a:t>
            </a:r>
            <a:r>
              <a:rPr lang="ru-RU" dirty="0" err="1"/>
              <a:t>консульської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</a:t>
            </a:r>
            <a:r>
              <a:rPr lang="ru-RU" dirty="0" err="1"/>
              <a:t>Валерія</a:t>
            </a:r>
            <a:r>
              <a:rPr lang="ru-RU" dirty="0"/>
              <a:t> </a:t>
            </a:r>
            <a:r>
              <a:rPr lang="ru-RU" dirty="0" err="1"/>
              <a:t>Лобача</a:t>
            </a:r>
            <a:r>
              <a:rPr lang="ru-RU" dirty="0"/>
              <a:t> з </a:t>
            </a:r>
            <a:r>
              <a:rPr lang="ru-RU" dirty="0" err="1"/>
              <a:t>Генеральним</a:t>
            </a:r>
            <a:r>
              <a:rPr lang="ru-RU" dirty="0"/>
              <a:t> консулом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Польща</a:t>
            </a:r>
            <a:r>
              <a:rPr lang="ru-RU" dirty="0"/>
              <a:t> у </a:t>
            </a:r>
            <a:r>
              <a:rPr lang="ru-RU" dirty="0" err="1"/>
              <a:t>Львові</a:t>
            </a:r>
            <a:r>
              <a:rPr lang="ru-RU" dirty="0"/>
              <a:t> </a:t>
            </a:r>
            <a:r>
              <a:rPr lang="ru-RU" dirty="0" err="1"/>
              <a:t>пані</a:t>
            </a:r>
            <a:r>
              <a:rPr lang="ru-RU" dirty="0"/>
              <a:t> </a:t>
            </a:r>
            <a:r>
              <a:rPr lang="ru-RU" dirty="0" err="1"/>
              <a:t>Елізою</a:t>
            </a:r>
            <a:r>
              <a:rPr lang="ru-RU" dirty="0"/>
              <a:t> </a:t>
            </a:r>
            <a:r>
              <a:rPr lang="ru-RU" dirty="0" err="1"/>
              <a:t>Дзвонкєвіч</a:t>
            </a:r>
            <a:r>
              <a:rPr lang="ru-RU" dirty="0"/>
              <a:t>, у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Генеральному консулу </a:t>
            </a:r>
            <a:r>
              <a:rPr lang="ru-RU" dirty="0" err="1"/>
              <a:t>було</a:t>
            </a:r>
            <a:r>
              <a:rPr lang="ru-RU" dirty="0"/>
              <a:t> вручено </a:t>
            </a:r>
            <a:r>
              <a:rPr lang="ru-RU" dirty="0" err="1"/>
              <a:t>екзекватуру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05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Почесні (позаштатні) консули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168352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Громадяни України / іноземні громадяни</a:t>
            </a:r>
          </a:p>
          <a:p>
            <a:r>
              <a:rPr lang="uk-UA" dirty="0"/>
              <a:t>Помітне становище в державі перебування, бездоганна репутація</a:t>
            </a:r>
          </a:p>
          <a:p>
            <a:r>
              <a:rPr lang="uk-UA" dirty="0"/>
              <a:t>Сталі контакти з представниками урядових, ділових і громадських кіл</a:t>
            </a:r>
          </a:p>
          <a:p>
            <a:r>
              <a:rPr lang="uk-UA" dirty="0"/>
              <a:t>Не перебувають на державній службі України та держави перебування</a:t>
            </a:r>
          </a:p>
          <a:p>
            <a:r>
              <a:rPr lang="uk-UA" dirty="0"/>
              <a:t>Не є активними учасниками політичного життя</a:t>
            </a:r>
          </a:p>
          <a:p>
            <a:endParaRPr lang="uk-UA" dirty="0"/>
          </a:p>
          <a:p>
            <a:endParaRPr lang="en-US" dirty="0"/>
          </a:p>
        </p:txBody>
      </p:sp>
      <p:sp>
        <p:nvSpPr>
          <p:cNvPr id="4" name="Скругленный прямоугольник 4"/>
          <p:cNvSpPr/>
          <p:nvPr/>
        </p:nvSpPr>
        <p:spPr>
          <a:xfrm>
            <a:off x="457200" y="1665715"/>
            <a:ext cx="3826768" cy="12858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Консульський статут України (1994)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60032" y="1665715"/>
            <a:ext cx="3788494" cy="12858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</a:rPr>
              <a:t>Положення </a:t>
            </a:r>
            <a:r>
              <a:rPr lang="ru-RU" b="1" dirty="0">
                <a:solidFill>
                  <a:schemeClr val="tx1"/>
                </a:solidFill>
              </a:rPr>
              <a:t>про </a:t>
            </a:r>
            <a:r>
              <a:rPr lang="ru-RU" b="1" dirty="0" err="1">
                <a:solidFill>
                  <a:schemeClr val="tx1"/>
                </a:solidFill>
              </a:rPr>
              <a:t>нештатних</a:t>
            </a:r>
            <a:r>
              <a:rPr lang="ru-RU" b="1" dirty="0">
                <a:solidFill>
                  <a:schemeClr val="tx1"/>
                </a:solidFill>
              </a:rPr>
              <a:t> (</a:t>
            </a:r>
            <a:r>
              <a:rPr lang="ru-RU" b="1" dirty="0" err="1">
                <a:solidFill>
                  <a:schemeClr val="tx1"/>
                </a:solidFill>
              </a:rPr>
              <a:t>почесних</a:t>
            </a:r>
            <a:r>
              <a:rPr lang="ru-RU" b="1" dirty="0">
                <a:solidFill>
                  <a:schemeClr val="tx1"/>
                </a:solidFill>
              </a:rPr>
              <a:t>) </a:t>
            </a:r>
            <a:r>
              <a:rPr lang="ru-RU" b="1" dirty="0" err="1">
                <a:solidFill>
                  <a:schemeClr val="tx1"/>
                </a:solidFill>
              </a:rPr>
              <a:t>консулів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України</a:t>
            </a:r>
            <a:r>
              <a:rPr lang="uk-UA" b="1" dirty="0">
                <a:solidFill>
                  <a:schemeClr val="tx1"/>
                </a:solidFill>
              </a:rPr>
              <a:t> України (1997)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022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2"/>
            <a:ext cx="9144000" cy="72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90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Почесні (позаштатні) консули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>
            <a:normAutofit/>
          </a:bodyPr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en-US" dirty="0"/>
          </a:p>
          <a:p>
            <a:endParaRPr lang="uk-UA" dirty="0"/>
          </a:p>
          <a:p>
            <a:endParaRPr lang="uk-UA" dirty="0"/>
          </a:p>
          <a:p>
            <a:r>
              <a:rPr lang="ru-RU" sz="2100" dirty="0"/>
              <a:t>27 </a:t>
            </a:r>
            <a:r>
              <a:rPr lang="ru-RU" sz="2100" dirty="0" err="1"/>
              <a:t>січня</a:t>
            </a:r>
            <a:r>
              <a:rPr lang="ru-RU" sz="2100" dirty="0"/>
              <a:t> 2017 року </a:t>
            </a:r>
            <a:r>
              <a:rPr lang="ru-RU" sz="2100" dirty="0" err="1"/>
              <a:t>Надзвичайний</a:t>
            </a:r>
            <a:r>
              <a:rPr lang="ru-RU" sz="2100" dirty="0"/>
              <a:t> </a:t>
            </a:r>
            <a:r>
              <a:rPr lang="ru-RU" sz="2100" dirty="0" err="1"/>
              <a:t>і</a:t>
            </a:r>
            <a:r>
              <a:rPr lang="ru-RU" sz="2100" dirty="0"/>
              <a:t> </a:t>
            </a:r>
            <a:r>
              <a:rPr lang="ru-RU" sz="2100" dirty="0" err="1"/>
              <a:t>Повноважний</a:t>
            </a:r>
            <a:r>
              <a:rPr lang="ru-RU" sz="2100" dirty="0"/>
              <a:t> Посол </a:t>
            </a:r>
            <a:r>
              <a:rPr lang="ru-RU" sz="2100" dirty="0" err="1"/>
              <a:t>України</a:t>
            </a:r>
            <a:r>
              <a:rPr lang="ru-RU" sz="2100" dirty="0"/>
              <a:t> в </a:t>
            </a:r>
            <a:r>
              <a:rPr lang="ru-RU" sz="2100" dirty="0" err="1"/>
              <a:t>Королівстві</a:t>
            </a:r>
            <a:r>
              <a:rPr lang="ru-RU" sz="2100" dirty="0"/>
              <a:t> </a:t>
            </a:r>
            <a:r>
              <a:rPr lang="ru-RU" sz="2100" dirty="0" err="1"/>
              <a:t>Бельгія</a:t>
            </a:r>
            <a:r>
              <a:rPr lang="ru-RU" sz="2100" dirty="0"/>
              <a:t> </a:t>
            </a:r>
            <a:r>
              <a:rPr lang="ru-RU" sz="2100" dirty="0" err="1"/>
              <a:t>Микола</a:t>
            </a:r>
            <a:r>
              <a:rPr lang="ru-RU" sz="2100" dirty="0"/>
              <a:t> </a:t>
            </a:r>
            <a:r>
              <a:rPr lang="ru-RU" sz="2100" dirty="0" err="1"/>
              <a:t>Точицький</a:t>
            </a:r>
            <a:r>
              <a:rPr lang="ru-RU" sz="2100" dirty="0"/>
              <a:t> </a:t>
            </a:r>
            <a:r>
              <a:rPr lang="ru-RU" sz="2100" dirty="0" err="1"/>
              <a:t>підписав</a:t>
            </a:r>
            <a:r>
              <a:rPr lang="ru-RU" sz="2100" dirty="0"/>
              <a:t> Угоду про </a:t>
            </a:r>
            <a:r>
              <a:rPr lang="ru-RU" sz="2100" dirty="0" err="1"/>
              <a:t>виконання</a:t>
            </a:r>
            <a:r>
              <a:rPr lang="ru-RU" sz="2100" dirty="0"/>
              <a:t> </a:t>
            </a:r>
            <a:r>
              <a:rPr lang="ru-RU" sz="2100" dirty="0" err="1"/>
              <a:t>функцій</a:t>
            </a:r>
            <a:r>
              <a:rPr lang="ru-RU" sz="2100" dirty="0"/>
              <a:t> та </a:t>
            </a:r>
            <a:r>
              <a:rPr lang="ru-RU" sz="2100" dirty="0" err="1"/>
              <a:t>обов’язків</a:t>
            </a:r>
            <a:r>
              <a:rPr lang="ru-RU" sz="2100" dirty="0"/>
              <a:t> </a:t>
            </a:r>
            <a:r>
              <a:rPr lang="ru-RU" sz="2100" dirty="0" err="1"/>
              <a:t>Почесного</a:t>
            </a:r>
            <a:r>
              <a:rPr lang="ru-RU" sz="2100" dirty="0"/>
              <a:t> консула </a:t>
            </a:r>
            <a:r>
              <a:rPr lang="ru-RU" sz="2100" dirty="0" err="1"/>
              <a:t>України</a:t>
            </a:r>
            <a:r>
              <a:rPr lang="ru-RU" sz="2100" dirty="0"/>
              <a:t> у </a:t>
            </a:r>
            <a:r>
              <a:rPr lang="ru-RU" sz="2100" dirty="0" err="1"/>
              <a:t>м.Кіншаса</a:t>
            </a:r>
            <a:r>
              <a:rPr lang="ru-RU" sz="2100" dirty="0"/>
              <a:t> (Демократична </a:t>
            </a:r>
            <a:r>
              <a:rPr lang="ru-RU" sz="2100" dirty="0" err="1"/>
              <a:t>Республіка</a:t>
            </a:r>
            <a:r>
              <a:rPr lang="ru-RU" sz="2100" dirty="0"/>
              <a:t> Конго) </a:t>
            </a:r>
            <a:r>
              <a:rPr lang="ru-RU" sz="2100" dirty="0" err="1"/>
              <a:t>з</a:t>
            </a:r>
            <a:r>
              <a:rPr lang="ru-RU" sz="2100" dirty="0"/>
              <a:t> </a:t>
            </a:r>
            <a:r>
              <a:rPr lang="ru-RU" sz="2100" dirty="0" err="1"/>
              <a:t>Патріком</a:t>
            </a:r>
            <a:r>
              <a:rPr lang="ru-RU" sz="2100" dirty="0"/>
              <a:t> Болонья.</a:t>
            </a:r>
            <a:endParaRPr lang="uk-UA" sz="2100" dirty="0"/>
          </a:p>
        </p:txBody>
      </p:sp>
      <p:pic>
        <p:nvPicPr>
          <p:cNvPr id="4" name="Picture 2" descr="C:\Users\admin\Desktop\IMG_9978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00174"/>
            <a:ext cx="5214975" cy="34783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Консули України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429000"/>
            <a:ext cx="4643470" cy="2971800"/>
          </a:xfrm>
        </p:spPr>
        <p:txBody>
          <a:bodyPr>
            <a:normAutofit/>
          </a:bodyPr>
          <a:lstStyle/>
          <a:p>
            <a:r>
              <a:rPr lang="ru-RU" dirty="0"/>
              <a:t>4</a:t>
            </a:r>
            <a:r>
              <a:rPr lang="en-US" dirty="0"/>
              <a:t>7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– 1 особа</a:t>
            </a:r>
          </a:p>
          <a:p>
            <a:r>
              <a:rPr lang="ru-RU" dirty="0"/>
              <a:t>2</a:t>
            </a:r>
            <a:r>
              <a:rPr lang="en-US" dirty="0"/>
              <a:t>4</a:t>
            </a:r>
            <a:r>
              <a:rPr lang="ru-RU" dirty="0"/>
              <a:t> – 2 особи</a:t>
            </a:r>
          </a:p>
          <a:p>
            <a:r>
              <a:rPr lang="en-US" dirty="0"/>
              <a:t>2</a:t>
            </a:r>
            <a:r>
              <a:rPr lang="uk-UA" dirty="0"/>
              <a:t>4</a:t>
            </a:r>
            <a:r>
              <a:rPr lang="ru-RU" dirty="0"/>
              <a:t> – 3 особи</a:t>
            </a:r>
          </a:p>
          <a:p>
            <a:r>
              <a:rPr lang="uk-UA" dirty="0"/>
              <a:t>13</a:t>
            </a:r>
            <a:r>
              <a:rPr lang="ru-RU" dirty="0"/>
              <a:t> – 4 особи</a:t>
            </a:r>
          </a:p>
          <a:p>
            <a:endParaRPr lang="ru-RU" dirty="0"/>
          </a:p>
          <a:p>
            <a:endParaRPr lang="en-GB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714488"/>
            <a:ext cx="8286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/>
              <a:t>Консульську</a:t>
            </a:r>
            <a:r>
              <a:rPr lang="ru-RU" sz="3200" dirty="0"/>
              <a:t> службу за кордоном у 201</a:t>
            </a:r>
            <a:r>
              <a:rPr lang="en-US" sz="3200" dirty="0"/>
              <a:t>9</a:t>
            </a:r>
            <a:r>
              <a:rPr lang="ru-RU" sz="3200" dirty="0"/>
              <a:t> </a:t>
            </a:r>
            <a:r>
              <a:rPr lang="ru-RU" sz="3200" dirty="0" err="1"/>
              <a:t>році</a:t>
            </a:r>
            <a:r>
              <a:rPr lang="ru-RU" sz="3200" dirty="0"/>
              <a:t> несли 2</a:t>
            </a:r>
            <a:r>
              <a:rPr lang="en-US" sz="3200" dirty="0"/>
              <a:t>71</a:t>
            </a:r>
            <a:r>
              <a:rPr lang="ru-RU" sz="3200" dirty="0"/>
              <a:t> </a:t>
            </a:r>
            <a:r>
              <a:rPr lang="ru-RU" sz="3200" dirty="0" err="1"/>
              <a:t>консульськ</a:t>
            </a:r>
            <a:r>
              <a:rPr lang="uk-UA" sz="3200" dirty="0"/>
              <a:t>а</a:t>
            </a:r>
            <a:r>
              <a:rPr lang="ru-RU" sz="3200" dirty="0"/>
              <a:t> </a:t>
            </a:r>
            <a:r>
              <a:rPr lang="ru-RU" sz="3200" dirty="0" err="1"/>
              <a:t>посадова</a:t>
            </a:r>
            <a:r>
              <a:rPr lang="ru-RU" sz="3200" dirty="0"/>
              <a:t> особа: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3500438"/>
            <a:ext cx="40719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912" indent="-320040"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uk-UA" sz="3200" dirty="0"/>
              <a:t>3 установи – 5 осіб</a:t>
            </a:r>
          </a:p>
          <a:p>
            <a:pPr marL="438912" indent="-320040"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uk-UA" sz="3200" dirty="0"/>
              <a:t>2</a:t>
            </a:r>
            <a:r>
              <a:rPr lang="ru-RU" sz="3200" dirty="0"/>
              <a:t> установи</a:t>
            </a:r>
            <a:r>
              <a:rPr lang="en-US" sz="3200" dirty="0"/>
              <a:t> </a:t>
            </a:r>
            <a:r>
              <a:rPr lang="ru-RU" sz="3200" dirty="0"/>
              <a:t>– </a:t>
            </a:r>
            <a:r>
              <a:rPr lang="en-US" sz="3200" dirty="0"/>
              <a:t> 6</a:t>
            </a:r>
            <a:r>
              <a:rPr lang="ru-RU" sz="3200" dirty="0"/>
              <a:t> </a:t>
            </a:r>
            <a:r>
              <a:rPr lang="ru-RU" sz="3200" dirty="0" err="1"/>
              <a:t>осіб</a:t>
            </a:r>
            <a:endParaRPr lang="ru-RU" sz="3200" dirty="0"/>
          </a:p>
          <a:p>
            <a:pPr marL="438912" lvl="0" indent="-320040"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en-US" sz="3200" dirty="0"/>
              <a:t>1</a:t>
            </a:r>
            <a:r>
              <a:rPr lang="ru-RU" sz="3200" dirty="0"/>
              <a:t> </a:t>
            </a:r>
            <a:r>
              <a:rPr lang="ru-RU" sz="3200" dirty="0" err="1"/>
              <a:t>установа</a:t>
            </a:r>
            <a:r>
              <a:rPr lang="ru-RU" sz="3200" dirty="0"/>
              <a:t> – 7 </a:t>
            </a:r>
            <a:r>
              <a:rPr lang="ru-RU" sz="3200" dirty="0" err="1"/>
              <a:t>осіб</a:t>
            </a:r>
            <a:endParaRPr lang="ru-RU" sz="3200" dirty="0"/>
          </a:p>
          <a:p>
            <a:pPr marL="438912" lvl="0" indent="-320040"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ru-RU" sz="3200" dirty="0"/>
              <a:t>1 </a:t>
            </a:r>
            <a:r>
              <a:rPr lang="ru-RU" sz="3200" dirty="0" err="1"/>
              <a:t>установа</a:t>
            </a:r>
            <a:r>
              <a:rPr lang="ru-RU" sz="3200" dirty="0"/>
              <a:t> – 8 </a:t>
            </a:r>
            <a:r>
              <a:rPr lang="ru-RU" sz="3200" dirty="0" err="1"/>
              <a:t>осіб</a:t>
            </a:r>
            <a:endParaRPr lang="ru-RU" sz="3200" dirty="0"/>
          </a:p>
          <a:p>
            <a:pPr marL="438912" lvl="0" indent="-320040"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ru-RU" sz="3200" dirty="0"/>
              <a:t>1 </a:t>
            </a:r>
            <a:r>
              <a:rPr lang="ru-RU" sz="3200" dirty="0" err="1"/>
              <a:t>установа</a:t>
            </a:r>
            <a:r>
              <a:rPr lang="ru-RU" sz="3200" dirty="0"/>
              <a:t> – 10 </a:t>
            </a:r>
            <a:r>
              <a:rPr lang="ru-RU" sz="3200" dirty="0" err="1"/>
              <a:t>осіб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7158" y="1698987"/>
            <a:ext cx="4140230" cy="715355"/>
          </a:xfrm>
        </p:spPr>
        <p:txBody>
          <a:bodyPr>
            <a:normAutofit fontScale="92500"/>
          </a:bodyPr>
          <a:lstStyle/>
          <a:p>
            <a:pPr algn="ctr"/>
            <a:r>
              <a:rPr lang="uk-UA" dirty="0">
                <a:solidFill>
                  <a:srgbClr val="C00000"/>
                </a:solidFill>
              </a:rPr>
              <a:t>Дипломатичні відносини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b="1" dirty="0"/>
              <a:t>Мета</a:t>
            </a:r>
            <a:r>
              <a:rPr lang="uk-UA" dirty="0"/>
              <a:t>:</a:t>
            </a:r>
          </a:p>
          <a:p>
            <a:pPr marL="0" indent="0" algn="ctr">
              <a:buNone/>
            </a:pPr>
            <a:r>
              <a:rPr lang="uk-UA" dirty="0"/>
              <a:t>Представництво держави (правителя)</a:t>
            </a:r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b="1" dirty="0"/>
              <a:t>Методи</a:t>
            </a:r>
            <a:r>
              <a:rPr lang="uk-UA" dirty="0"/>
              <a:t>:</a:t>
            </a:r>
          </a:p>
          <a:p>
            <a:pPr marL="0" indent="0" algn="ctr">
              <a:buNone/>
            </a:pPr>
            <a:r>
              <a:rPr lang="uk-UA" dirty="0"/>
              <a:t>Переговори</a:t>
            </a:r>
          </a:p>
          <a:p>
            <a:pPr marL="0" indent="0" algn="ctr"/>
            <a:endParaRPr lang="uk-UA" dirty="0"/>
          </a:p>
          <a:p>
            <a:pPr marL="0" indent="0" algn="ctr"/>
            <a:endParaRPr lang="en-GB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100" dirty="0">
                <a:solidFill>
                  <a:srgbClr val="C00000"/>
                </a:solidFill>
              </a:rPr>
              <a:t>Консульські відносини</a:t>
            </a:r>
            <a:endParaRPr lang="en-GB" sz="2100" dirty="0">
              <a:solidFill>
                <a:srgbClr val="C0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b="1" dirty="0"/>
              <a:t>Мета</a:t>
            </a:r>
            <a:r>
              <a:rPr lang="uk-UA" dirty="0"/>
              <a:t>:</a:t>
            </a:r>
          </a:p>
          <a:p>
            <a:pPr marL="0" indent="0" algn="ctr">
              <a:buNone/>
            </a:pPr>
            <a:r>
              <a:rPr lang="uk-UA" dirty="0"/>
              <a:t>Захист громадян і комерційних агентів</a:t>
            </a:r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b="1" dirty="0"/>
              <a:t>Методи</a:t>
            </a:r>
            <a:r>
              <a:rPr lang="uk-UA" dirty="0"/>
              <a:t>:</a:t>
            </a:r>
          </a:p>
          <a:p>
            <a:pPr marL="0" indent="0" algn="ctr">
              <a:buNone/>
            </a:pPr>
            <a:r>
              <a:rPr lang="uk-UA" dirty="0"/>
              <a:t>Юридичний захист</a:t>
            </a:r>
            <a:endParaRPr lang="en-GB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dirty="0"/>
              <a:t>Історичний розвиток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uiExpand="1" build="p"/>
      <p:bldP spid="7" grpId="0" build="p"/>
      <p:bldP spid="8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Консульський корпус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Штатні та почесні консули, акредитовані в межах консульського округу</a:t>
            </a:r>
          </a:p>
          <a:p>
            <a:endParaRPr lang="uk-UA" dirty="0"/>
          </a:p>
          <a:p>
            <a:pPr algn="ctr">
              <a:buNone/>
            </a:pPr>
            <a:r>
              <a:rPr lang="uk-UA" dirty="0"/>
              <a:t>В Україні:</a:t>
            </a:r>
          </a:p>
          <a:p>
            <a:r>
              <a:rPr lang="uk-UA" dirty="0"/>
              <a:t>23 генеральних консульства</a:t>
            </a:r>
          </a:p>
          <a:p>
            <a:r>
              <a:rPr lang="uk-UA" dirty="0"/>
              <a:t>7 консульств</a:t>
            </a:r>
          </a:p>
          <a:p>
            <a:r>
              <a:rPr lang="uk-UA" dirty="0"/>
              <a:t>1 консульське агентство (Монголія)</a:t>
            </a:r>
          </a:p>
          <a:p>
            <a:r>
              <a:rPr lang="uk-UA"/>
              <a:t>109 почесних </a:t>
            </a:r>
            <a:r>
              <a:rPr lang="uk-UA" dirty="0"/>
              <a:t>консулів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012645" y="2967335"/>
            <a:ext cx="5118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Дякую за увагу!</a:t>
            </a:r>
            <a:endParaRPr lang="en-GB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2645" y="2967335"/>
            <a:ext cx="5118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i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Дякую за увагу!</a:t>
            </a:r>
            <a:endParaRPr lang="en-GB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Історичні різновиди консульського інституту</a:t>
            </a:r>
            <a:endParaRPr lang="en-GB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Давня Греція:</a:t>
            </a:r>
          </a:p>
          <a:p>
            <a:pPr lvl="1"/>
            <a:r>
              <a:rPr lang="uk-UA" dirty="0" err="1"/>
              <a:t>Проксен</a:t>
            </a:r>
            <a:r>
              <a:rPr lang="uk-UA" dirty="0"/>
              <a:t> (</a:t>
            </a:r>
            <a:r>
              <a:rPr lang="el-GR" i="1" dirty="0"/>
              <a:t>πρόξενος</a:t>
            </a:r>
            <a:r>
              <a:rPr lang="uk-UA" dirty="0"/>
              <a:t>)</a:t>
            </a:r>
          </a:p>
          <a:p>
            <a:pPr lvl="1"/>
            <a:endParaRPr lang="uk-UA" dirty="0"/>
          </a:p>
          <a:p>
            <a:r>
              <a:rPr lang="uk-UA" dirty="0"/>
              <a:t>Давній Рим</a:t>
            </a:r>
          </a:p>
          <a:p>
            <a:pPr lvl="1"/>
            <a:r>
              <a:rPr lang="uk-UA" dirty="0"/>
              <a:t>Претор (</a:t>
            </a:r>
            <a:r>
              <a:rPr lang="en-GB" i="1" dirty="0"/>
              <a:t>praetor </a:t>
            </a:r>
            <a:r>
              <a:rPr lang="en-GB" i="1" dirty="0" err="1"/>
              <a:t>peregrinus</a:t>
            </a:r>
            <a:r>
              <a:rPr lang="uk-UA" dirty="0"/>
              <a:t>)</a:t>
            </a:r>
          </a:p>
          <a:p>
            <a:pPr lvl="1">
              <a:buNone/>
            </a:pPr>
            <a:endParaRPr lang="uk-UA" dirty="0"/>
          </a:p>
          <a:p>
            <a:pPr lvl="1">
              <a:buNone/>
            </a:pPr>
            <a:r>
              <a:rPr lang="uk-UA" b="1" dirty="0"/>
              <a:t>Функції:</a:t>
            </a:r>
          </a:p>
          <a:p>
            <a:pPr lvl="1"/>
            <a:r>
              <a:rPr lang="uk-UA" dirty="0"/>
              <a:t>представництво інтересів іноземців</a:t>
            </a:r>
          </a:p>
          <a:p>
            <a:pPr lvl="1"/>
            <a:r>
              <a:rPr lang="uk-UA" dirty="0"/>
              <a:t>врегулювання суперечок з місцевими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Середньовіччя 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868519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Збірки правил морської торгівлі:</a:t>
            </a:r>
          </a:p>
          <a:p>
            <a:pPr lvl="1"/>
            <a:r>
              <a:rPr lang="en-GB" dirty="0"/>
              <a:t>Tabula </a:t>
            </a:r>
            <a:r>
              <a:rPr lang="en-GB" dirty="0" err="1"/>
              <a:t>Amalfitana</a:t>
            </a:r>
            <a:r>
              <a:rPr lang="uk-UA" dirty="0"/>
              <a:t> (ХІІ ст.)</a:t>
            </a:r>
            <a:endParaRPr lang="en-GB" dirty="0"/>
          </a:p>
          <a:p>
            <a:pPr lvl="1"/>
            <a:r>
              <a:rPr lang="en-GB" dirty="0" err="1"/>
              <a:t>Rôles</a:t>
            </a:r>
            <a:r>
              <a:rPr lang="en-GB" dirty="0"/>
              <a:t> </a:t>
            </a:r>
            <a:r>
              <a:rPr lang="en-GB" dirty="0" err="1"/>
              <a:t>d’Oléron</a:t>
            </a:r>
            <a:r>
              <a:rPr lang="uk-UA" dirty="0"/>
              <a:t> (ХІII ст. )</a:t>
            </a:r>
            <a:endParaRPr lang="en-GB" dirty="0"/>
          </a:p>
          <a:p>
            <a:pPr lvl="1"/>
            <a:r>
              <a:rPr lang="en-US" dirty="0" err="1"/>
              <a:t>Consolato</a:t>
            </a:r>
            <a:r>
              <a:rPr lang="en-US" dirty="0"/>
              <a:t> del mare</a:t>
            </a:r>
            <a:r>
              <a:rPr lang="uk-UA" dirty="0"/>
              <a:t> (ХІV ст.)</a:t>
            </a:r>
            <a:endParaRPr lang="en-GB" dirty="0"/>
          </a:p>
          <a:p>
            <a:pPr lvl="1"/>
            <a:r>
              <a:rPr lang="uk-UA" dirty="0" err="1"/>
              <a:t>Морскі</a:t>
            </a:r>
            <a:r>
              <a:rPr lang="uk-UA" dirty="0"/>
              <a:t> закони </a:t>
            </a:r>
            <a:r>
              <a:rPr lang="uk-UA" dirty="0" err="1"/>
              <a:t>Вісбі</a:t>
            </a:r>
            <a:r>
              <a:rPr lang="uk-UA" dirty="0"/>
              <a:t> (</a:t>
            </a:r>
            <a:r>
              <a:rPr lang="en-US" dirty="0" err="1"/>
              <a:t>Wisby</a:t>
            </a:r>
            <a:r>
              <a:rPr lang="uk-UA" dirty="0"/>
              <a:t>) (ХV ст.)</a:t>
            </a:r>
            <a:endParaRPr lang="en-GB" dirty="0"/>
          </a:p>
          <a:p>
            <a:pPr lvl="1"/>
            <a:r>
              <a:rPr lang="en-US" dirty="0" err="1"/>
              <a:t>Ordonnance</a:t>
            </a:r>
            <a:r>
              <a:rPr lang="en-US" dirty="0"/>
              <a:t> de la Marine</a:t>
            </a:r>
            <a:r>
              <a:rPr lang="uk-UA" dirty="0"/>
              <a:t> (1681)</a:t>
            </a:r>
            <a:endParaRPr lang="en-GB" dirty="0"/>
          </a:p>
          <a:p>
            <a:endParaRPr lang="uk-UA" dirty="0"/>
          </a:p>
          <a:p>
            <a:pPr>
              <a:buNone/>
            </a:pPr>
            <a:r>
              <a:rPr lang="uk-UA" dirty="0"/>
              <a:t>Перші консульські представництва (Каталонського королівства):</a:t>
            </a:r>
          </a:p>
          <a:p>
            <a:pPr lvl="1"/>
            <a:r>
              <a:rPr lang="uk-UA" dirty="0"/>
              <a:t>1282 – в Генуї</a:t>
            </a:r>
          </a:p>
          <a:p>
            <a:pPr lvl="1"/>
            <a:r>
              <a:rPr lang="uk-UA" dirty="0"/>
              <a:t>1345 – у Палермо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473352"/>
          </a:xfrm>
        </p:spPr>
        <p:txBody>
          <a:bodyPr>
            <a:normAutofit fontScale="90000"/>
          </a:bodyPr>
          <a:lstStyle/>
          <a:p>
            <a:r>
              <a:rPr lang="uk-UA" dirty="0"/>
              <a:t>ХІХ-ХХ століття:</a:t>
            </a:r>
            <a:br>
              <a:rPr lang="uk-UA" dirty="0"/>
            </a:br>
            <a:r>
              <a:rPr lang="uk-UA" dirty="0"/>
              <a:t>формування консульської служби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75191"/>
            <a:ext cx="8786874" cy="4939957"/>
          </a:xfrm>
        </p:spPr>
        <p:txBody>
          <a:bodyPr>
            <a:normAutofit fontScale="92500"/>
          </a:bodyPr>
          <a:lstStyle/>
          <a:p>
            <a:pPr lvl="0"/>
            <a:r>
              <a:rPr lang="uk-UA" dirty="0"/>
              <a:t>статус консула: 					комерційний агент 	     представник держави</a:t>
            </a:r>
            <a:endParaRPr lang="en-GB" dirty="0"/>
          </a:p>
          <a:p>
            <a:pPr lvl="0"/>
            <a:r>
              <a:rPr lang="uk-UA" dirty="0"/>
              <a:t>призначення консула:				переважно з числа своїх громадян</a:t>
            </a:r>
            <a:endParaRPr lang="en-GB" dirty="0"/>
          </a:p>
          <a:p>
            <a:pPr lvl="0"/>
            <a:r>
              <a:rPr lang="uk-UA" dirty="0"/>
              <a:t>вимоги до кандидатів на посаду консула:		іспити з права, знання іноземних мов</a:t>
            </a:r>
            <a:endParaRPr lang="en-GB" dirty="0"/>
          </a:p>
          <a:p>
            <a:pPr lvl="0"/>
            <a:r>
              <a:rPr lang="uk-UA" dirty="0"/>
              <a:t>інформаційно-аналітична функція:			звіти, рекомендації</a:t>
            </a:r>
            <a:endParaRPr lang="en-GB" dirty="0"/>
          </a:p>
          <a:p>
            <a:pPr lvl="0"/>
            <a:r>
              <a:rPr lang="uk-UA" dirty="0"/>
              <a:t>зростання персоналу консульських місій</a:t>
            </a:r>
            <a:endParaRPr lang="en-GB" dirty="0"/>
          </a:p>
          <a:p>
            <a:pPr lvl="0"/>
            <a:r>
              <a:rPr lang="uk-UA" dirty="0"/>
              <a:t>поділ на штатних і позаштатних консулів</a:t>
            </a:r>
            <a:endParaRPr lang="en-GB" dirty="0"/>
          </a:p>
          <a:p>
            <a:endParaRPr lang="en-GB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429124" y="2357430"/>
            <a:ext cx="64294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686800" cy="1252728"/>
          </a:xfrm>
        </p:spPr>
        <p:txBody>
          <a:bodyPr>
            <a:normAutofit fontScale="90000"/>
          </a:bodyPr>
          <a:lstStyle/>
          <a:p>
            <a:r>
              <a:rPr lang="uk-UA" dirty="0"/>
              <a:t>Міжнародно-правове регулювання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Двосторонні консульські конвенції</a:t>
            </a:r>
          </a:p>
          <a:p>
            <a:pPr lvl="1"/>
            <a:r>
              <a:rPr lang="uk-UA" dirty="0"/>
              <a:t>вперше - між Францією та Іспанією (1769)</a:t>
            </a:r>
          </a:p>
          <a:p>
            <a:pPr lvl="1"/>
            <a:endParaRPr lang="uk-UA" dirty="0"/>
          </a:p>
          <a:p>
            <a:r>
              <a:rPr lang="uk-UA" dirty="0"/>
              <a:t>Регіональні конвенції</a:t>
            </a:r>
          </a:p>
          <a:p>
            <a:pPr lvl="1"/>
            <a:r>
              <a:rPr lang="uk-UA" dirty="0"/>
              <a:t>Гаванська конвенція про консульських чиновників (1928)</a:t>
            </a:r>
          </a:p>
          <a:p>
            <a:pPr lvl="1"/>
            <a:endParaRPr lang="uk-UA" dirty="0"/>
          </a:p>
          <a:p>
            <a:r>
              <a:rPr lang="uk-UA" dirty="0"/>
              <a:t>Віденська конвенція про консульські зносини 1963 р. (180 учасників)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2339752" cy="1340768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lnSpc>
                <a:spcPct val="120000"/>
              </a:lnSpc>
              <a:buNone/>
            </a:pPr>
            <a:r>
              <a:rPr lang="uk-UA" sz="2800" b="1" dirty="0"/>
              <a:t>Дипломатичні</a:t>
            </a:r>
          </a:p>
          <a:p>
            <a:pPr marL="0" lvl="0" indent="0" algn="ctr">
              <a:lnSpc>
                <a:spcPct val="120000"/>
              </a:lnSpc>
              <a:buNone/>
            </a:pPr>
            <a:r>
              <a:rPr lang="en-US" sz="2800" b="1" dirty="0"/>
              <a:t>vs.</a:t>
            </a:r>
          </a:p>
          <a:p>
            <a:pPr marL="0" lvl="0" indent="0" algn="ctr">
              <a:lnSpc>
                <a:spcPct val="120000"/>
              </a:lnSpc>
              <a:buNone/>
            </a:pPr>
            <a:r>
              <a:rPr lang="uk-UA" sz="2800" b="1" dirty="0"/>
              <a:t>Консульські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2482214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361854-5745-4CEF-827E-1B080A9A3B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4361854-5745-4CEF-827E-1B080A9A3B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4361854-5745-4CEF-827E-1B080A9A3B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3A1E57-019E-4254-AFB5-049AF3D8B6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63A1E57-019E-4254-AFB5-049AF3D8B6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63A1E57-019E-4254-AFB5-049AF3D8B6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8D15EF-C70C-4513-B212-759FAAA5E6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6F8D15EF-C70C-4513-B212-759FAAA5E6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6F8D15EF-C70C-4513-B212-759FAAA5E6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D34117-103D-4042-9EEF-DA3C7AB903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40D34117-103D-4042-9EEF-DA3C7AB903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40D34117-103D-4042-9EEF-DA3C7AB903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313319-5DB6-4D10-8A04-3D621FCB28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16313319-5DB6-4D10-8A04-3D621FCB28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16313319-5DB6-4D10-8A04-3D621FCB28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826AB8-CC38-4EA5-94BA-2C1A070C33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4B826AB8-CC38-4EA5-94BA-2C1A070C33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4B826AB8-CC38-4EA5-94BA-2C1A070C33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8C663D-34F1-4E23-BCB6-913EDA77C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C8C663D-34F1-4E23-BCB6-913EDA77C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C8C663D-34F1-4E23-BCB6-913EDA77C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8C2783-38F9-48F9-8678-D3C15CE26E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5A8C2783-38F9-48F9-8678-D3C15CE26E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5A8C2783-38F9-48F9-8678-D3C15CE26E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 rev="1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A7259-3AE4-4AAD-BE9A-25AB7B27B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Консульські функції здійснюються: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0C69B-EA5B-4BC0-9E9E-3487B8583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348880"/>
            <a:ext cx="4608512" cy="4051920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Посольствами (консульські відділи)</a:t>
            </a:r>
          </a:p>
          <a:p>
            <a:pPr lvl="1"/>
            <a:r>
              <a:rPr lang="uk-UA" dirty="0"/>
              <a:t>відділеннями посольств</a:t>
            </a:r>
          </a:p>
          <a:p>
            <a:pPr lvl="1"/>
            <a:endParaRPr lang="uk-UA" dirty="0"/>
          </a:p>
          <a:p>
            <a:r>
              <a:rPr lang="uk-UA" dirty="0"/>
              <a:t>Консульськими установами (4 класи установ)</a:t>
            </a:r>
          </a:p>
          <a:p>
            <a:r>
              <a:rPr lang="uk-UA" dirty="0"/>
              <a:t>Почесними консулами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DE7A0C-71E6-469B-8ED2-2CA18A3719E1}"/>
              </a:ext>
            </a:extLst>
          </p:cNvPr>
          <p:cNvSpPr txBox="1">
            <a:spLocks/>
          </p:cNvSpPr>
          <p:nvPr/>
        </p:nvSpPr>
        <p:spPr>
          <a:xfrm>
            <a:off x="5508104" y="1916831"/>
            <a:ext cx="3181007" cy="4785721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39725" indent="0">
              <a:buNone/>
            </a:pPr>
            <a:r>
              <a:rPr lang="uk-UA" u="sng" dirty="0"/>
              <a:t>Регулювання:</a:t>
            </a:r>
          </a:p>
          <a:p>
            <a:pPr marL="1254125" indent="0">
              <a:buNone/>
            </a:pPr>
            <a:endParaRPr lang="uk-UA" dirty="0"/>
          </a:p>
          <a:p>
            <a:pPr marL="796925" indent="-457200">
              <a:buFont typeface="Wingdings" panose="05000000000000000000" pitchFamily="2" charset="2"/>
              <a:buChar char="Ø"/>
            </a:pPr>
            <a:r>
              <a:rPr lang="uk-UA" dirty="0"/>
              <a:t>ВК’61</a:t>
            </a:r>
          </a:p>
          <a:p>
            <a:pPr marL="339725" indent="0">
              <a:buNone/>
            </a:pPr>
            <a:endParaRPr lang="uk-UA" dirty="0"/>
          </a:p>
          <a:p>
            <a:pPr marL="339725" indent="0">
              <a:buNone/>
            </a:pPr>
            <a:endParaRPr lang="uk-UA" sz="1600" dirty="0"/>
          </a:p>
          <a:p>
            <a:pPr marL="339725" indent="0">
              <a:buNone/>
            </a:pPr>
            <a:endParaRPr lang="uk-UA" sz="1600" dirty="0"/>
          </a:p>
          <a:p>
            <a:pPr marL="682625" indent="-342900">
              <a:buFont typeface="Wingdings" panose="05000000000000000000" pitchFamily="2" charset="2"/>
              <a:buChar char="Ø"/>
            </a:pPr>
            <a:r>
              <a:rPr lang="uk-UA" sz="2400" dirty="0"/>
              <a:t>ВК’63</a:t>
            </a:r>
          </a:p>
          <a:p>
            <a:pPr marL="682625" indent="-342900">
              <a:buFont typeface="Wingdings" panose="05000000000000000000" pitchFamily="2" charset="2"/>
              <a:buChar char="Ø"/>
            </a:pPr>
            <a:r>
              <a:rPr lang="uk-UA" sz="2400" dirty="0"/>
              <a:t>Двосторонні консульські конвенції</a:t>
            </a:r>
          </a:p>
          <a:p>
            <a:pPr marL="339725" indent="0">
              <a:buNone/>
            </a:pPr>
            <a:endParaRPr lang="en-US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B7B3CF17-6186-49EC-ADB9-6BD53E21825B}"/>
              </a:ext>
            </a:extLst>
          </p:cNvPr>
          <p:cNvSpPr/>
          <p:nvPr/>
        </p:nvSpPr>
        <p:spPr>
          <a:xfrm>
            <a:off x="4932040" y="2492896"/>
            <a:ext cx="504056" cy="1440160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01BB6BDF-ED38-4484-96EE-99751156CB40}"/>
              </a:ext>
            </a:extLst>
          </p:cNvPr>
          <p:cNvSpPr/>
          <p:nvPr/>
        </p:nvSpPr>
        <p:spPr>
          <a:xfrm>
            <a:off x="4932040" y="4360505"/>
            <a:ext cx="507700" cy="1660783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033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Класи консульських установ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50000"/>
              </a:lnSpc>
            </a:pPr>
            <a:r>
              <a:rPr lang="uk-UA" dirty="0"/>
              <a:t>Генеральне консульство</a:t>
            </a:r>
            <a:endParaRPr lang="en-GB" dirty="0"/>
          </a:p>
          <a:p>
            <a:pPr lvl="0">
              <a:lnSpc>
                <a:spcPct val="150000"/>
              </a:lnSpc>
            </a:pPr>
            <a:r>
              <a:rPr lang="uk-UA" dirty="0"/>
              <a:t>Консульство</a:t>
            </a:r>
            <a:endParaRPr lang="en-GB" dirty="0"/>
          </a:p>
          <a:p>
            <a:pPr lvl="0">
              <a:lnSpc>
                <a:spcPct val="150000"/>
              </a:lnSpc>
            </a:pPr>
            <a:r>
              <a:rPr lang="uk-UA" dirty="0" err="1"/>
              <a:t>Віце-консульство</a:t>
            </a:r>
            <a:endParaRPr lang="en-GB" dirty="0"/>
          </a:p>
          <a:p>
            <a:pPr lvl="0">
              <a:lnSpc>
                <a:spcPct val="150000"/>
              </a:lnSpc>
            </a:pPr>
            <a:r>
              <a:rPr lang="uk-UA" dirty="0"/>
              <a:t>Консульське агентство</a:t>
            </a:r>
          </a:p>
          <a:p>
            <a:pPr lvl="0">
              <a:lnSpc>
                <a:spcPct val="150000"/>
              </a:lnSpc>
            </a:pPr>
            <a:endParaRPr lang="uk-UA" dirty="0"/>
          </a:p>
          <a:p>
            <a:pPr lvl="0">
              <a:lnSpc>
                <a:spcPct val="150000"/>
              </a:lnSpc>
              <a:buNone/>
            </a:pPr>
            <a:r>
              <a:rPr lang="uk-UA" b="1" dirty="0"/>
              <a:t>Консульський відділ посольства –</a:t>
            </a:r>
          </a:p>
          <a:p>
            <a:pPr lvl="0">
              <a:lnSpc>
                <a:spcPct val="150000"/>
              </a:lnSpc>
              <a:buNone/>
            </a:pPr>
            <a:r>
              <a:rPr lang="uk-UA" b="1" dirty="0"/>
              <a:t>не є окремою установою</a:t>
            </a:r>
            <a:endParaRPr lang="en-GB" b="1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1390</TotalTime>
  <Words>659</Words>
  <Application>Microsoft Office PowerPoint</Application>
  <PresentationFormat>On-screen Show (4:3)</PresentationFormat>
  <Paragraphs>149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Corbel</vt:lpstr>
      <vt:lpstr>Wingdings</vt:lpstr>
      <vt:lpstr>Wingdings 2</vt:lpstr>
      <vt:lpstr>Wingdings 3</vt:lpstr>
      <vt:lpstr>Модульная</vt:lpstr>
      <vt:lpstr>Консульські відносини. Консульські представництва.</vt:lpstr>
      <vt:lpstr>Історичний розвиток</vt:lpstr>
      <vt:lpstr>Історичні різновиди консульського інституту</vt:lpstr>
      <vt:lpstr>Середньовіччя </vt:lpstr>
      <vt:lpstr>ХІХ-ХХ століття: формування консульської служби</vt:lpstr>
      <vt:lpstr>Міжнародно-правове регулювання</vt:lpstr>
      <vt:lpstr>PowerPoint Presentation</vt:lpstr>
      <vt:lpstr>Консульські функції здійснюються:</vt:lpstr>
      <vt:lpstr>Класи консульських установ</vt:lpstr>
      <vt:lpstr>Закордонні установи України, що здійснюють консульські функції</vt:lpstr>
      <vt:lpstr>Консульський округ</vt:lpstr>
      <vt:lpstr>Консульські округи дипломатичних установ КНР в США</vt:lpstr>
      <vt:lpstr>Категорії персоналу</vt:lpstr>
      <vt:lpstr>Призначення глав консульських установ</vt:lpstr>
      <vt:lpstr>PowerPoint Presentation</vt:lpstr>
      <vt:lpstr>Почесні (позаштатні) консули</vt:lpstr>
      <vt:lpstr>PowerPoint Presentation</vt:lpstr>
      <vt:lpstr>Почесні (позаштатні) консули</vt:lpstr>
      <vt:lpstr>Консули України</vt:lpstr>
      <vt:lpstr>Консульський корпус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Встановлення консульських відносин Консульські представництва</dc:title>
  <dc:creator>admin</dc:creator>
  <cp:lastModifiedBy>Петюр Роман Костянтинович</cp:lastModifiedBy>
  <cp:revision>41</cp:revision>
  <dcterms:created xsi:type="dcterms:W3CDTF">2017-11-27T13:37:13Z</dcterms:created>
  <dcterms:modified xsi:type="dcterms:W3CDTF">2020-11-05T06:35:37Z</dcterms:modified>
</cp:coreProperties>
</file>