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6" r:id="rId1"/>
  </p:sldMasterIdLst>
  <p:notesMasterIdLst>
    <p:notesMasterId r:id="rId53"/>
  </p:notesMasterIdLst>
  <p:handoutMasterIdLst>
    <p:handoutMasterId r:id="rId54"/>
  </p:handoutMasterIdLst>
  <p:sldIdLst>
    <p:sldId id="286" r:id="rId2"/>
    <p:sldId id="333" r:id="rId3"/>
    <p:sldId id="334" r:id="rId4"/>
    <p:sldId id="355" r:id="rId5"/>
    <p:sldId id="275" r:id="rId6"/>
    <p:sldId id="363" r:id="rId7"/>
    <p:sldId id="364" r:id="rId8"/>
    <p:sldId id="356" r:id="rId9"/>
    <p:sldId id="369" r:id="rId10"/>
    <p:sldId id="370" r:id="rId11"/>
    <p:sldId id="287" r:id="rId12"/>
    <p:sldId id="321" r:id="rId13"/>
    <p:sldId id="319" r:id="rId14"/>
    <p:sldId id="320" r:id="rId15"/>
    <p:sldId id="373" r:id="rId16"/>
    <p:sldId id="337" r:id="rId17"/>
    <p:sldId id="338" r:id="rId18"/>
    <p:sldId id="339" r:id="rId19"/>
    <p:sldId id="340" r:id="rId20"/>
    <p:sldId id="367" r:id="rId21"/>
    <p:sldId id="368" r:id="rId22"/>
    <p:sldId id="357" r:id="rId23"/>
    <p:sldId id="342" r:id="rId24"/>
    <p:sldId id="358" r:id="rId25"/>
    <p:sldId id="269" r:id="rId26"/>
    <p:sldId id="371" r:id="rId27"/>
    <p:sldId id="344" r:id="rId28"/>
    <p:sldId id="309" r:id="rId29"/>
    <p:sldId id="260" r:id="rId30"/>
    <p:sldId id="262" r:id="rId31"/>
    <p:sldId id="375" r:id="rId32"/>
    <p:sldId id="362" r:id="rId33"/>
    <p:sldId id="350" r:id="rId34"/>
    <p:sldId id="365" r:id="rId35"/>
    <p:sldId id="352" r:id="rId36"/>
    <p:sldId id="366" r:id="rId37"/>
    <p:sldId id="274" r:id="rId38"/>
    <p:sldId id="265" r:id="rId39"/>
    <p:sldId id="266" r:id="rId40"/>
    <p:sldId id="270" r:id="rId41"/>
    <p:sldId id="271" r:id="rId42"/>
    <p:sldId id="359" r:id="rId43"/>
    <p:sldId id="276" r:id="rId44"/>
    <p:sldId id="277" r:id="rId45"/>
    <p:sldId id="278" r:id="rId46"/>
    <p:sldId id="280" r:id="rId47"/>
    <p:sldId id="281" r:id="rId48"/>
    <p:sldId id="360" r:id="rId49"/>
    <p:sldId id="285" r:id="rId50"/>
    <p:sldId id="284" r:id="rId51"/>
    <p:sldId id="374" r:id="rId5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11" autoAdjust="0"/>
    <p:restoredTop sz="94660"/>
  </p:normalViewPr>
  <p:slideViewPr>
    <p:cSldViewPr snapToGrid="0">
      <p:cViewPr varScale="1">
        <p:scale>
          <a:sx n="95" d="100"/>
          <a:sy n="95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67FC37-9A46-41E7-9595-E74B8847BEF6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C25818-5E4B-49C4-91EA-47AD760E5480}">
      <dgm:prSet/>
      <dgm:spPr/>
      <dgm:t>
        <a:bodyPr/>
        <a:lstStyle/>
        <a:p>
          <a:r>
            <a:rPr lang="uk-UA" dirty="0"/>
            <a:t>Семінарські заняття</a:t>
          </a:r>
          <a:r>
            <a:rPr lang="en-US" dirty="0"/>
            <a:t> (14 </a:t>
          </a:r>
          <a:r>
            <a:rPr lang="uk-UA" dirty="0"/>
            <a:t>занять по 5 балів): 70 балів</a:t>
          </a:r>
          <a:endParaRPr lang="en-US" dirty="0"/>
        </a:p>
      </dgm:t>
    </dgm:pt>
    <dgm:pt modelId="{DAD021D8-115D-4048-9BC5-5016F3906816}" type="parTrans" cxnId="{75C0A629-EECB-4C0F-A47C-5BAC91F88A4B}">
      <dgm:prSet/>
      <dgm:spPr/>
      <dgm:t>
        <a:bodyPr/>
        <a:lstStyle/>
        <a:p>
          <a:endParaRPr lang="en-US"/>
        </a:p>
      </dgm:t>
    </dgm:pt>
    <dgm:pt modelId="{AC4B2824-C73B-49C0-8030-4ED8CDB63A19}" type="sibTrans" cxnId="{75C0A629-EECB-4C0F-A47C-5BAC91F88A4B}">
      <dgm:prSet/>
      <dgm:spPr/>
      <dgm:t>
        <a:bodyPr/>
        <a:lstStyle/>
        <a:p>
          <a:endParaRPr lang="en-US"/>
        </a:p>
      </dgm:t>
    </dgm:pt>
    <dgm:pt modelId="{64AEBDD7-8A28-4A70-9B22-9C6EF7B12575}">
      <dgm:prSet/>
      <dgm:spPr/>
      <dgm:t>
        <a:bodyPr/>
        <a:lstStyle/>
        <a:p>
          <a:r>
            <a:rPr lang="uk-UA" dirty="0"/>
            <a:t>Модульна робота 1: 15 балів</a:t>
          </a:r>
          <a:endParaRPr lang="en-US" dirty="0"/>
        </a:p>
      </dgm:t>
    </dgm:pt>
    <dgm:pt modelId="{744C729B-F6B8-4186-9464-8222AC99EA9C}" type="parTrans" cxnId="{DDE06538-919B-4B54-948C-780DB24E3CE6}">
      <dgm:prSet/>
      <dgm:spPr/>
      <dgm:t>
        <a:bodyPr/>
        <a:lstStyle/>
        <a:p>
          <a:endParaRPr lang="en-US"/>
        </a:p>
      </dgm:t>
    </dgm:pt>
    <dgm:pt modelId="{C4F20F3F-8620-46CC-A081-8ED379138394}" type="sibTrans" cxnId="{DDE06538-919B-4B54-948C-780DB24E3CE6}">
      <dgm:prSet/>
      <dgm:spPr/>
      <dgm:t>
        <a:bodyPr/>
        <a:lstStyle/>
        <a:p>
          <a:endParaRPr lang="en-US"/>
        </a:p>
      </dgm:t>
    </dgm:pt>
    <dgm:pt modelId="{6BBDE499-0D7C-4F5E-B1EA-9F932ED0FD12}">
      <dgm:prSet/>
      <dgm:spPr/>
      <dgm:t>
        <a:bodyPr/>
        <a:lstStyle/>
        <a:p>
          <a:r>
            <a:rPr lang="uk-UA" dirty="0"/>
            <a:t>Модульна робота 2: 15 балів</a:t>
          </a:r>
          <a:endParaRPr lang="en-US" dirty="0"/>
        </a:p>
      </dgm:t>
    </dgm:pt>
    <dgm:pt modelId="{4CAFEC70-3256-4FDE-8EB1-5EC430B62450}" type="parTrans" cxnId="{E9D7600D-398C-4057-907E-4AF4A4DC2AB1}">
      <dgm:prSet/>
      <dgm:spPr/>
      <dgm:t>
        <a:bodyPr/>
        <a:lstStyle/>
        <a:p>
          <a:endParaRPr lang="en-US"/>
        </a:p>
      </dgm:t>
    </dgm:pt>
    <dgm:pt modelId="{8BF5C41C-DB6D-4125-913F-E4E8B736AF6F}" type="sibTrans" cxnId="{E9D7600D-398C-4057-907E-4AF4A4DC2AB1}">
      <dgm:prSet/>
      <dgm:spPr/>
      <dgm:t>
        <a:bodyPr/>
        <a:lstStyle/>
        <a:p>
          <a:endParaRPr lang="en-US"/>
        </a:p>
      </dgm:t>
    </dgm:pt>
    <dgm:pt modelId="{87EB84F8-64F4-4E1C-B510-8561BCD98C10}" type="pres">
      <dgm:prSet presAssocID="{2767FC37-9A46-41E7-9595-E74B8847BEF6}" presName="diagram" presStyleCnt="0">
        <dgm:presLayoutVars>
          <dgm:dir/>
          <dgm:resizeHandles val="exact"/>
        </dgm:presLayoutVars>
      </dgm:prSet>
      <dgm:spPr/>
    </dgm:pt>
    <dgm:pt modelId="{8444EC9A-B8D6-45BD-8DAE-FC5A650C5C50}" type="pres">
      <dgm:prSet presAssocID="{3AC25818-5E4B-49C4-91EA-47AD760E5480}" presName="node" presStyleLbl="node1" presStyleIdx="0" presStyleCnt="3">
        <dgm:presLayoutVars>
          <dgm:bulletEnabled val="1"/>
        </dgm:presLayoutVars>
      </dgm:prSet>
      <dgm:spPr/>
    </dgm:pt>
    <dgm:pt modelId="{81844EF2-2D1F-4F68-A6EA-63243A8B7297}" type="pres">
      <dgm:prSet presAssocID="{AC4B2824-C73B-49C0-8030-4ED8CDB63A19}" presName="sibTrans" presStyleCnt="0"/>
      <dgm:spPr/>
    </dgm:pt>
    <dgm:pt modelId="{335EA273-4D68-4C82-AEFA-1CF2D570DBB2}" type="pres">
      <dgm:prSet presAssocID="{64AEBDD7-8A28-4A70-9B22-9C6EF7B12575}" presName="node" presStyleLbl="node1" presStyleIdx="1" presStyleCnt="3" custLinFactY="51658" custLinFactNeighborY="100000">
        <dgm:presLayoutVars>
          <dgm:bulletEnabled val="1"/>
        </dgm:presLayoutVars>
      </dgm:prSet>
      <dgm:spPr/>
    </dgm:pt>
    <dgm:pt modelId="{C82042B7-1BE9-4537-AD06-853EACDA7990}" type="pres">
      <dgm:prSet presAssocID="{C4F20F3F-8620-46CC-A081-8ED379138394}" presName="sibTrans" presStyleCnt="0"/>
      <dgm:spPr/>
    </dgm:pt>
    <dgm:pt modelId="{58C118A8-D60B-49BF-8918-7AFAE639B921}" type="pres">
      <dgm:prSet presAssocID="{6BBDE499-0D7C-4F5E-B1EA-9F932ED0FD12}" presName="node" presStyleLbl="node1" presStyleIdx="2" presStyleCnt="3">
        <dgm:presLayoutVars>
          <dgm:bulletEnabled val="1"/>
        </dgm:presLayoutVars>
      </dgm:prSet>
      <dgm:spPr/>
    </dgm:pt>
  </dgm:ptLst>
  <dgm:cxnLst>
    <dgm:cxn modelId="{E9D7600D-398C-4057-907E-4AF4A4DC2AB1}" srcId="{2767FC37-9A46-41E7-9595-E74B8847BEF6}" destId="{6BBDE499-0D7C-4F5E-B1EA-9F932ED0FD12}" srcOrd="2" destOrd="0" parTransId="{4CAFEC70-3256-4FDE-8EB1-5EC430B62450}" sibTransId="{8BF5C41C-DB6D-4125-913F-E4E8B736AF6F}"/>
    <dgm:cxn modelId="{75C0A629-EECB-4C0F-A47C-5BAC91F88A4B}" srcId="{2767FC37-9A46-41E7-9595-E74B8847BEF6}" destId="{3AC25818-5E4B-49C4-91EA-47AD760E5480}" srcOrd="0" destOrd="0" parTransId="{DAD021D8-115D-4048-9BC5-5016F3906816}" sibTransId="{AC4B2824-C73B-49C0-8030-4ED8CDB63A19}"/>
    <dgm:cxn modelId="{DDE06538-919B-4B54-948C-780DB24E3CE6}" srcId="{2767FC37-9A46-41E7-9595-E74B8847BEF6}" destId="{64AEBDD7-8A28-4A70-9B22-9C6EF7B12575}" srcOrd="1" destOrd="0" parTransId="{744C729B-F6B8-4186-9464-8222AC99EA9C}" sibTransId="{C4F20F3F-8620-46CC-A081-8ED379138394}"/>
    <dgm:cxn modelId="{E67DE050-30BF-4690-BCA9-180F62ED2EE5}" type="presOf" srcId="{3AC25818-5E4B-49C4-91EA-47AD760E5480}" destId="{8444EC9A-B8D6-45BD-8DAE-FC5A650C5C50}" srcOrd="0" destOrd="0" presId="urn:microsoft.com/office/officeart/2005/8/layout/default"/>
    <dgm:cxn modelId="{1C38C07D-206D-4051-ACF3-DEDE7F3EAF9A}" type="presOf" srcId="{2767FC37-9A46-41E7-9595-E74B8847BEF6}" destId="{87EB84F8-64F4-4E1C-B510-8561BCD98C10}" srcOrd="0" destOrd="0" presId="urn:microsoft.com/office/officeart/2005/8/layout/default"/>
    <dgm:cxn modelId="{1B1F31C8-994D-4FDA-8D2F-0850AB6F5B24}" type="presOf" srcId="{6BBDE499-0D7C-4F5E-B1EA-9F932ED0FD12}" destId="{58C118A8-D60B-49BF-8918-7AFAE639B921}" srcOrd="0" destOrd="0" presId="urn:microsoft.com/office/officeart/2005/8/layout/default"/>
    <dgm:cxn modelId="{4262F8DD-CEFE-4617-9159-76B5159842DD}" type="presOf" srcId="{64AEBDD7-8A28-4A70-9B22-9C6EF7B12575}" destId="{335EA273-4D68-4C82-AEFA-1CF2D570DBB2}" srcOrd="0" destOrd="0" presId="urn:microsoft.com/office/officeart/2005/8/layout/default"/>
    <dgm:cxn modelId="{DEAAA16E-4622-4FA9-818E-C87758383207}" type="presParOf" srcId="{87EB84F8-64F4-4E1C-B510-8561BCD98C10}" destId="{8444EC9A-B8D6-45BD-8DAE-FC5A650C5C50}" srcOrd="0" destOrd="0" presId="urn:microsoft.com/office/officeart/2005/8/layout/default"/>
    <dgm:cxn modelId="{42B9DBEC-6BB6-4B92-B744-27A1C442632E}" type="presParOf" srcId="{87EB84F8-64F4-4E1C-B510-8561BCD98C10}" destId="{81844EF2-2D1F-4F68-A6EA-63243A8B7297}" srcOrd="1" destOrd="0" presId="urn:microsoft.com/office/officeart/2005/8/layout/default"/>
    <dgm:cxn modelId="{3D962502-B23A-4F1F-BEB3-D20C3840DA62}" type="presParOf" srcId="{87EB84F8-64F4-4E1C-B510-8561BCD98C10}" destId="{335EA273-4D68-4C82-AEFA-1CF2D570DBB2}" srcOrd="2" destOrd="0" presId="urn:microsoft.com/office/officeart/2005/8/layout/default"/>
    <dgm:cxn modelId="{8D646504-1D92-4BC6-B43B-42B06677A1FF}" type="presParOf" srcId="{87EB84F8-64F4-4E1C-B510-8561BCD98C10}" destId="{C82042B7-1BE9-4537-AD06-853EACDA7990}" srcOrd="3" destOrd="0" presId="urn:microsoft.com/office/officeart/2005/8/layout/default"/>
    <dgm:cxn modelId="{64BB9D9C-CA15-4FC6-A7C6-1A8A158E7446}" type="presParOf" srcId="{87EB84F8-64F4-4E1C-B510-8561BCD98C10}" destId="{58C118A8-D60B-49BF-8918-7AFAE639B92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2B65A42-2EDA-4BB2-A2D8-7BC6DCF03727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6F035BA-5D8E-4B23-A326-AB57CF8AF10B}">
      <dgm:prSet custT="1"/>
      <dgm:spPr/>
      <dgm:t>
        <a:bodyPr/>
        <a:lstStyle/>
        <a:p>
          <a:r>
            <a:rPr lang="uk-UA" sz="1400" b="1"/>
            <a:t>міжнародну торгівлю;</a:t>
          </a:r>
          <a:endParaRPr lang="en-US" sz="1400"/>
        </a:p>
      </dgm:t>
    </dgm:pt>
    <dgm:pt modelId="{5C12D6EA-EDE2-4496-A52E-98136A6F67F5}" type="parTrans" cxnId="{BC9BBDFC-1053-4DC0-8094-72B92B5866BA}">
      <dgm:prSet/>
      <dgm:spPr/>
      <dgm:t>
        <a:bodyPr/>
        <a:lstStyle/>
        <a:p>
          <a:endParaRPr lang="en-US"/>
        </a:p>
      </dgm:t>
    </dgm:pt>
    <dgm:pt modelId="{A75EF3F9-F183-4445-975F-053095666954}" type="sibTrans" cxnId="{BC9BBDFC-1053-4DC0-8094-72B92B5866BA}">
      <dgm:prSet/>
      <dgm:spPr/>
      <dgm:t>
        <a:bodyPr/>
        <a:lstStyle/>
        <a:p>
          <a:endParaRPr lang="en-US"/>
        </a:p>
      </dgm:t>
    </dgm:pt>
    <dgm:pt modelId="{97C1D7D4-355E-4E7D-8764-9B0D5513EA8C}">
      <dgm:prSet custT="1"/>
      <dgm:spPr/>
      <dgm:t>
        <a:bodyPr/>
        <a:lstStyle/>
        <a:p>
          <a:r>
            <a:rPr lang="uk-UA" sz="1400" b="1"/>
            <a:t>міжнародну спеціалізацію виробництва і науково-технічних робіт;</a:t>
          </a:r>
          <a:endParaRPr lang="en-US" sz="1400"/>
        </a:p>
      </dgm:t>
    </dgm:pt>
    <dgm:pt modelId="{423B6CD2-E016-4CA1-A13F-5C4C3F0B0BF1}" type="parTrans" cxnId="{2092285C-16F8-4060-B2DF-86F037EA2A46}">
      <dgm:prSet/>
      <dgm:spPr/>
      <dgm:t>
        <a:bodyPr/>
        <a:lstStyle/>
        <a:p>
          <a:endParaRPr lang="en-US"/>
        </a:p>
      </dgm:t>
    </dgm:pt>
    <dgm:pt modelId="{31391192-ED3D-4CA7-A10E-F0AF435F5E39}" type="sibTrans" cxnId="{2092285C-16F8-4060-B2DF-86F037EA2A46}">
      <dgm:prSet/>
      <dgm:spPr/>
      <dgm:t>
        <a:bodyPr/>
        <a:lstStyle/>
        <a:p>
          <a:endParaRPr lang="en-US"/>
        </a:p>
      </dgm:t>
    </dgm:pt>
    <dgm:pt modelId="{E7EAC788-406C-4D92-994A-A19CAD88E472}">
      <dgm:prSet custT="1"/>
      <dgm:spPr/>
      <dgm:t>
        <a:bodyPr/>
        <a:lstStyle/>
        <a:p>
          <a:r>
            <a:rPr lang="uk-UA" sz="1400" b="1"/>
            <a:t>обмін науково-технічними результатами; </a:t>
          </a:r>
          <a:endParaRPr lang="en-US" sz="1400"/>
        </a:p>
      </dgm:t>
    </dgm:pt>
    <dgm:pt modelId="{17EC76BC-45A6-4DB2-AC56-CC2BA817D840}" type="parTrans" cxnId="{49332702-D984-4AA9-B9B4-757D1B721873}">
      <dgm:prSet/>
      <dgm:spPr/>
      <dgm:t>
        <a:bodyPr/>
        <a:lstStyle/>
        <a:p>
          <a:endParaRPr lang="en-US"/>
        </a:p>
      </dgm:t>
    </dgm:pt>
    <dgm:pt modelId="{F750E025-889E-462F-B841-6CD550B0D2AB}" type="sibTrans" cxnId="{49332702-D984-4AA9-B9B4-757D1B721873}">
      <dgm:prSet/>
      <dgm:spPr/>
      <dgm:t>
        <a:bodyPr/>
        <a:lstStyle/>
        <a:p>
          <a:endParaRPr lang="en-US"/>
        </a:p>
      </dgm:t>
    </dgm:pt>
    <dgm:pt modelId="{9ED2BD97-91DA-4FE2-9268-8FDEAA46A513}">
      <dgm:prSet custT="1"/>
      <dgm:spPr/>
      <dgm:t>
        <a:bodyPr/>
        <a:lstStyle/>
        <a:p>
          <a:r>
            <a:rPr lang="uk-UA" sz="1400" b="1"/>
            <a:t>валютно-фінансові і кредитні зв'язки між країнами;</a:t>
          </a:r>
          <a:endParaRPr lang="en-US" sz="1400"/>
        </a:p>
      </dgm:t>
    </dgm:pt>
    <dgm:pt modelId="{4F41B802-980A-45BA-B022-993F256E446D}" type="parTrans" cxnId="{0DC7AF79-DA81-4CE9-ACE5-7F8B531F47E0}">
      <dgm:prSet/>
      <dgm:spPr/>
      <dgm:t>
        <a:bodyPr/>
        <a:lstStyle/>
        <a:p>
          <a:endParaRPr lang="en-US"/>
        </a:p>
      </dgm:t>
    </dgm:pt>
    <dgm:pt modelId="{19EA3CC2-AE1C-4E98-AAF2-6EC6ADBA2557}" type="sibTrans" cxnId="{0DC7AF79-DA81-4CE9-ACE5-7F8B531F47E0}">
      <dgm:prSet/>
      <dgm:spPr/>
      <dgm:t>
        <a:bodyPr/>
        <a:lstStyle/>
        <a:p>
          <a:endParaRPr lang="en-US"/>
        </a:p>
      </dgm:t>
    </dgm:pt>
    <dgm:pt modelId="{43F39586-D270-4F5F-925C-FD2EC7DA5EEF}">
      <dgm:prSet custT="1"/>
      <dgm:spPr/>
      <dgm:t>
        <a:bodyPr/>
        <a:lstStyle/>
        <a:p>
          <a:r>
            <a:rPr lang="uk-UA" sz="1400" b="1"/>
            <a:t>рух капіталу і робочої сили;</a:t>
          </a:r>
          <a:endParaRPr lang="en-US" sz="1400"/>
        </a:p>
      </dgm:t>
    </dgm:pt>
    <dgm:pt modelId="{1EBAA7F5-C6D2-47FA-BDCD-124C810F64E4}" type="parTrans" cxnId="{F86BD006-602C-4C18-81A9-FC4B12D0C3A8}">
      <dgm:prSet/>
      <dgm:spPr/>
      <dgm:t>
        <a:bodyPr/>
        <a:lstStyle/>
        <a:p>
          <a:endParaRPr lang="en-US"/>
        </a:p>
      </dgm:t>
    </dgm:pt>
    <dgm:pt modelId="{A9DF4D23-810F-4400-8D35-CF6BC473F67C}" type="sibTrans" cxnId="{F86BD006-602C-4C18-81A9-FC4B12D0C3A8}">
      <dgm:prSet/>
      <dgm:spPr/>
      <dgm:t>
        <a:bodyPr/>
        <a:lstStyle/>
        <a:p>
          <a:endParaRPr lang="en-US"/>
        </a:p>
      </dgm:t>
    </dgm:pt>
    <dgm:pt modelId="{02910842-5BC2-4B6B-AF6C-B1C62E40ED97}">
      <dgm:prSet custT="1"/>
      <dgm:spPr/>
      <dgm:t>
        <a:bodyPr/>
        <a:lstStyle/>
        <a:p>
          <a:r>
            <a:rPr lang="uk-UA" sz="1400" b="1"/>
            <a:t>діяльність міжнародних економічних організацій, господарське співробітництво в рішенні глобальних проблем;</a:t>
          </a:r>
          <a:endParaRPr lang="en-US" sz="1400"/>
        </a:p>
      </dgm:t>
    </dgm:pt>
    <dgm:pt modelId="{982BF3D1-733F-4E10-B9E1-1865053AC872}" type="parTrans" cxnId="{3F723AD6-B5CF-41FE-AC9C-BA8473D559B0}">
      <dgm:prSet/>
      <dgm:spPr/>
      <dgm:t>
        <a:bodyPr/>
        <a:lstStyle/>
        <a:p>
          <a:endParaRPr lang="en-US"/>
        </a:p>
      </dgm:t>
    </dgm:pt>
    <dgm:pt modelId="{7985F000-D3C7-430F-B254-80681933D7BD}" type="sibTrans" cxnId="{3F723AD6-B5CF-41FE-AC9C-BA8473D559B0}">
      <dgm:prSet/>
      <dgm:spPr/>
      <dgm:t>
        <a:bodyPr/>
        <a:lstStyle/>
        <a:p>
          <a:endParaRPr lang="en-US"/>
        </a:p>
      </dgm:t>
    </dgm:pt>
    <dgm:pt modelId="{E04B43B6-E956-4924-A7AD-F3092E9DC990}">
      <dgm:prSet custT="1"/>
      <dgm:spPr/>
      <dgm:t>
        <a:bodyPr/>
        <a:lstStyle/>
        <a:p>
          <a:r>
            <a:rPr lang="uk-UA" sz="1400" b="1"/>
            <a:t>міжнародні інформаційні зв'язки, формування і зростання ролі всесвітньої інформаційної мережі, здійснення комерційних операцій за допомогою комп'ютерів.</a:t>
          </a:r>
          <a:endParaRPr lang="en-US" sz="1400"/>
        </a:p>
      </dgm:t>
    </dgm:pt>
    <dgm:pt modelId="{5ED71087-BDB6-4D61-A60C-0F1AD9EB6659}" type="parTrans" cxnId="{8780347B-225A-47D9-B07E-15101D69B5CA}">
      <dgm:prSet/>
      <dgm:spPr/>
      <dgm:t>
        <a:bodyPr/>
        <a:lstStyle/>
        <a:p>
          <a:endParaRPr lang="en-US"/>
        </a:p>
      </dgm:t>
    </dgm:pt>
    <dgm:pt modelId="{F49C8B21-761E-4DD4-8F9E-9DBC95CB5104}" type="sibTrans" cxnId="{8780347B-225A-47D9-B07E-15101D69B5CA}">
      <dgm:prSet/>
      <dgm:spPr/>
      <dgm:t>
        <a:bodyPr/>
        <a:lstStyle/>
        <a:p>
          <a:endParaRPr lang="en-US"/>
        </a:p>
      </dgm:t>
    </dgm:pt>
    <dgm:pt modelId="{26031B38-BD97-443F-A4C7-61B3690FA9D4}" type="pres">
      <dgm:prSet presAssocID="{F2B65A42-2EDA-4BB2-A2D8-7BC6DCF03727}" presName="linear" presStyleCnt="0">
        <dgm:presLayoutVars>
          <dgm:animLvl val="lvl"/>
          <dgm:resizeHandles val="exact"/>
        </dgm:presLayoutVars>
      </dgm:prSet>
      <dgm:spPr/>
    </dgm:pt>
    <dgm:pt modelId="{D4EB3FF0-C6A5-4F28-B1B1-3733764410AB}" type="pres">
      <dgm:prSet presAssocID="{C6F035BA-5D8E-4B23-A326-AB57CF8AF10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1521FB5C-EC94-4063-A451-9BED6A40CDA9}" type="pres">
      <dgm:prSet presAssocID="{A75EF3F9-F183-4445-975F-053095666954}" presName="spacer" presStyleCnt="0"/>
      <dgm:spPr/>
    </dgm:pt>
    <dgm:pt modelId="{4D7585EE-064D-40F8-865B-9C89D8AAC534}" type="pres">
      <dgm:prSet presAssocID="{97C1D7D4-355E-4E7D-8764-9B0D5513EA8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89C01F7-8291-44EE-92CF-0D73F813DD2E}" type="pres">
      <dgm:prSet presAssocID="{31391192-ED3D-4CA7-A10E-F0AF435F5E39}" presName="spacer" presStyleCnt="0"/>
      <dgm:spPr/>
    </dgm:pt>
    <dgm:pt modelId="{B89E18FD-298A-43E5-A763-EE026CC8BC35}" type="pres">
      <dgm:prSet presAssocID="{E7EAC788-406C-4D92-994A-A19CAD88E47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310EF68-F29F-4A2C-93E5-CF3F8DA12989}" type="pres">
      <dgm:prSet presAssocID="{F750E025-889E-462F-B841-6CD550B0D2AB}" presName="spacer" presStyleCnt="0"/>
      <dgm:spPr/>
    </dgm:pt>
    <dgm:pt modelId="{E21743D2-8175-4211-8E8E-70E0AB5C8ADC}" type="pres">
      <dgm:prSet presAssocID="{9ED2BD97-91DA-4FE2-9268-8FDEAA46A51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AD8571B-21DC-45FC-B126-3CC0CEC17F61}" type="pres">
      <dgm:prSet presAssocID="{19EA3CC2-AE1C-4E98-AAF2-6EC6ADBA2557}" presName="spacer" presStyleCnt="0"/>
      <dgm:spPr/>
    </dgm:pt>
    <dgm:pt modelId="{27F6CF18-E48F-41A2-9386-476FB35393CC}" type="pres">
      <dgm:prSet presAssocID="{43F39586-D270-4F5F-925C-FD2EC7DA5EEF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C804B8D-CB71-422F-ADEA-390B0D14B420}" type="pres">
      <dgm:prSet presAssocID="{A9DF4D23-810F-4400-8D35-CF6BC473F67C}" presName="spacer" presStyleCnt="0"/>
      <dgm:spPr/>
    </dgm:pt>
    <dgm:pt modelId="{70D38A07-4923-4B5E-BDFE-B83A55817B3E}" type="pres">
      <dgm:prSet presAssocID="{02910842-5BC2-4B6B-AF6C-B1C62E40ED9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AC6085C-D62A-4144-B739-E4A481433A36}" type="pres">
      <dgm:prSet presAssocID="{7985F000-D3C7-430F-B254-80681933D7BD}" presName="spacer" presStyleCnt="0"/>
      <dgm:spPr/>
    </dgm:pt>
    <dgm:pt modelId="{FC671761-1588-49AB-81DC-4B485D53694C}" type="pres">
      <dgm:prSet presAssocID="{E04B43B6-E956-4924-A7AD-F3092E9DC99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9332702-D984-4AA9-B9B4-757D1B721873}" srcId="{F2B65A42-2EDA-4BB2-A2D8-7BC6DCF03727}" destId="{E7EAC788-406C-4D92-994A-A19CAD88E472}" srcOrd="2" destOrd="0" parTransId="{17EC76BC-45A6-4DB2-AC56-CC2BA817D840}" sibTransId="{F750E025-889E-462F-B841-6CD550B0D2AB}"/>
    <dgm:cxn modelId="{F86BD006-602C-4C18-81A9-FC4B12D0C3A8}" srcId="{F2B65A42-2EDA-4BB2-A2D8-7BC6DCF03727}" destId="{43F39586-D270-4F5F-925C-FD2EC7DA5EEF}" srcOrd="4" destOrd="0" parTransId="{1EBAA7F5-C6D2-47FA-BDCD-124C810F64E4}" sibTransId="{A9DF4D23-810F-4400-8D35-CF6BC473F67C}"/>
    <dgm:cxn modelId="{8D63FD0E-D150-422B-B390-DCCD3236C30C}" type="presOf" srcId="{F2B65A42-2EDA-4BB2-A2D8-7BC6DCF03727}" destId="{26031B38-BD97-443F-A4C7-61B3690FA9D4}" srcOrd="0" destOrd="0" presId="urn:microsoft.com/office/officeart/2005/8/layout/vList2"/>
    <dgm:cxn modelId="{2092285C-16F8-4060-B2DF-86F037EA2A46}" srcId="{F2B65A42-2EDA-4BB2-A2D8-7BC6DCF03727}" destId="{97C1D7D4-355E-4E7D-8764-9B0D5513EA8C}" srcOrd="1" destOrd="0" parTransId="{423B6CD2-E016-4CA1-A13F-5C4C3F0B0BF1}" sibTransId="{31391192-ED3D-4CA7-A10E-F0AF435F5E39}"/>
    <dgm:cxn modelId="{141F6642-5D77-4636-892D-9C666E7EA2ED}" type="presOf" srcId="{E7EAC788-406C-4D92-994A-A19CAD88E472}" destId="{B89E18FD-298A-43E5-A763-EE026CC8BC35}" srcOrd="0" destOrd="0" presId="urn:microsoft.com/office/officeart/2005/8/layout/vList2"/>
    <dgm:cxn modelId="{AB552251-5D76-45E9-91E4-8F12DE9D2BFA}" type="presOf" srcId="{C6F035BA-5D8E-4B23-A326-AB57CF8AF10B}" destId="{D4EB3FF0-C6A5-4F28-B1B1-3733764410AB}" srcOrd="0" destOrd="0" presId="urn:microsoft.com/office/officeart/2005/8/layout/vList2"/>
    <dgm:cxn modelId="{63788F73-D530-4660-BA9D-12DA671081BB}" type="presOf" srcId="{43F39586-D270-4F5F-925C-FD2EC7DA5EEF}" destId="{27F6CF18-E48F-41A2-9386-476FB35393CC}" srcOrd="0" destOrd="0" presId="urn:microsoft.com/office/officeart/2005/8/layout/vList2"/>
    <dgm:cxn modelId="{0DC7AF79-DA81-4CE9-ACE5-7F8B531F47E0}" srcId="{F2B65A42-2EDA-4BB2-A2D8-7BC6DCF03727}" destId="{9ED2BD97-91DA-4FE2-9268-8FDEAA46A513}" srcOrd="3" destOrd="0" parTransId="{4F41B802-980A-45BA-B022-993F256E446D}" sibTransId="{19EA3CC2-AE1C-4E98-AAF2-6EC6ADBA2557}"/>
    <dgm:cxn modelId="{8780347B-225A-47D9-B07E-15101D69B5CA}" srcId="{F2B65A42-2EDA-4BB2-A2D8-7BC6DCF03727}" destId="{E04B43B6-E956-4924-A7AD-F3092E9DC990}" srcOrd="6" destOrd="0" parTransId="{5ED71087-BDB6-4D61-A60C-0F1AD9EB6659}" sibTransId="{F49C8B21-761E-4DD4-8F9E-9DBC95CB5104}"/>
    <dgm:cxn modelId="{64BEA2C3-D466-48F9-9603-7A2C58A0B67A}" type="presOf" srcId="{E04B43B6-E956-4924-A7AD-F3092E9DC990}" destId="{FC671761-1588-49AB-81DC-4B485D53694C}" srcOrd="0" destOrd="0" presId="urn:microsoft.com/office/officeart/2005/8/layout/vList2"/>
    <dgm:cxn modelId="{754360C6-AAB1-4792-8FAC-113D526A1E77}" type="presOf" srcId="{9ED2BD97-91DA-4FE2-9268-8FDEAA46A513}" destId="{E21743D2-8175-4211-8E8E-70E0AB5C8ADC}" srcOrd="0" destOrd="0" presId="urn:microsoft.com/office/officeart/2005/8/layout/vList2"/>
    <dgm:cxn modelId="{93F1E6C6-FFB5-409A-99FB-4739AEF7CD16}" type="presOf" srcId="{97C1D7D4-355E-4E7D-8764-9B0D5513EA8C}" destId="{4D7585EE-064D-40F8-865B-9C89D8AAC534}" srcOrd="0" destOrd="0" presId="urn:microsoft.com/office/officeart/2005/8/layout/vList2"/>
    <dgm:cxn modelId="{3F723AD6-B5CF-41FE-AC9C-BA8473D559B0}" srcId="{F2B65A42-2EDA-4BB2-A2D8-7BC6DCF03727}" destId="{02910842-5BC2-4B6B-AF6C-B1C62E40ED97}" srcOrd="5" destOrd="0" parTransId="{982BF3D1-733F-4E10-B9E1-1865053AC872}" sibTransId="{7985F000-D3C7-430F-B254-80681933D7BD}"/>
    <dgm:cxn modelId="{BC9BBDFC-1053-4DC0-8094-72B92B5866BA}" srcId="{F2B65A42-2EDA-4BB2-A2D8-7BC6DCF03727}" destId="{C6F035BA-5D8E-4B23-A326-AB57CF8AF10B}" srcOrd="0" destOrd="0" parTransId="{5C12D6EA-EDE2-4496-A52E-98136A6F67F5}" sibTransId="{A75EF3F9-F183-4445-975F-053095666954}"/>
    <dgm:cxn modelId="{03FC0CFD-D675-4B92-9D7C-FB0CFDD34589}" type="presOf" srcId="{02910842-5BC2-4B6B-AF6C-B1C62E40ED97}" destId="{70D38A07-4923-4B5E-BDFE-B83A55817B3E}" srcOrd="0" destOrd="0" presId="urn:microsoft.com/office/officeart/2005/8/layout/vList2"/>
    <dgm:cxn modelId="{26061475-2263-4BB3-8447-566017ADEDE2}" type="presParOf" srcId="{26031B38-BD97-443F-A4C7-61B3690FA9D4}" destId="{D4EB3FF0-C6A5-4F28-B1B1-3733764410AB}" srcOrd="0" destOrd="0" presId="urn:microsoft.com/office/officeart/2005/8/layout/vList2"/>
    <dgm:cxn modelId="{D2126D0C-0220-4D30-8C0B-FC7A078634B5}" type="presParOf" srcId="{26031B38-BD97-443F-A4C7-61B3690FA9D4}" destId="{1521FB5C-EC94-4063-A451-9BED6A40CDA9}" srcOrd="1" destOrd="0" presId="urn:microsoft.com/office/officeart/2005/8/layout/vList2"/>
    <dgm:cxn modelId="{326F39DD-855B-4A2E-81B0-8660B08ECEA9}" type="presParOf" srcId="{26031B38-BD97-443F-A4C7-61B3690FA9D4}" destId="{4D7585EE-064D-40F8-865B-9C89D8AAC534}" srcOrd="2" destOrd="0" presId="urn:microsoft.com/office/officeart/2005/8/layout/vList2"/>
    <dgm:cxn modelId="{E023804B-D9B0-4054-8629-C61C1C7452C8}" type="presParOf" srcId="{26031B38-BD97-443F-A4C7-61B3690FA9D4}" destId="{789C01F7-8291-44EE-92CF-0D73F813DD2E}" srcOrd="3" destOrd="0" presId="urn:microsoft.com/office/officeart/2005/8/layout/vList2"/>
    <dgm:cxn modelId="{D068ACA7-9D6C-465D-9306-2662121677E7}" type="presParOf" srcId="{26031B38-BD97-443F-A4C7-61B3690FA9D4}" destId="{B89E18FD-298A-43E5-A763-EE026CC8BC35}" srcOrd="4" destOrd="0" presId="urn:microsoft.com/office/officeart/2005/8/layout/vList2"/>
    <dgm:cxn modelId="{235EE998-0E09-4DF1-BFDD-F41E1D8C8DAF}" type="presParOf" srcId="{26031B38-BD97-443F-A4C7-61B3690FA9D4}" destId="{C310EF68-F29F-4A2C-93E5-CF3F8DA12989}" srcOrd="5" destOrd="0" presId="urn:microsoft.com/office/officeart/2005/8/layout/vList2"/>
    <dgm:cxn modelId="{FFE85020-2CE6-4081-92E4-1274E7CE466D}" type="presParOf" srcId="{26031B38-BD97-443F-A4C7-61B3690FA9D4}" destId="{E21743D2-8175-4211-8E8E-70E0AB5C8ADC}" srcOrd="6" destOrd="0" presId="urn:microsoft.com/office/officeart/2005/8/layout/vList2"/>
    <dgm:cxn modelId="{1A4937A2-E453-4372-907D-2629A125871E}" type="presParOf" srcId="{26031B38-BD97-443F-A4C7-61B3690FA9D4}" destId="{BAD8571B-21DC-45FC-B126-3CC0CEC17F61}" srcOrd="7" destOrd="0" presId="urn:microsoft.com/office/officeart/2005/8/layout/vList2"/>
    <dgm:cxn modelId="{ADEBEC69-A63E-4426-94D8-6CCD38A58BCB}" type="presParOf" srcId="{26031B38-BD97-443F-A4C7-61B3690FA9D4}" destId="{27F6CF18-E48F-41A2-9386-476FB35393CC}" srcOrd="8" destOrd="0" presId="urn:microsoft.com/office/officeart/2005/8/layout/vList2"/>
    <dgm:cxn modelId="{127E805C-ED11-479A-AA35-30C7D03D48C0}" type="presParOf" srcId="{26031B38-BD97-443F-A4C7-61B3690FA9D4}" destId="{0C804B8D-CB71-422F-ADEA-390B0D14B420}" srcOrd="9" destOrd="0" presId="urn:microsoft.com/office/officeart/2005/8/layout/vList2"/>
    <dgm:cxn modelId="{706A9586-AFBC-44A2-8031-7772DFE4FDAC}" type="presParOf" srcId="{26031B38-BD97-443F-A4C7-61B3690FA9D4}" destId="{70D38A07-4923-4B5E-BDFE-B83A55817B3E}" srcOrd="10" destOrd="0" presId="urn:microsoft.com/office/officeart/2005/8/layout/vList2"/>
    <dgm:cxn modelId="{D576A8F3-7085-41D2-80D5-ED746E5D549F}" type="presParOf" srcId="{26031B38-BD97-443F-A4C7-61B3690FA9D4}" destId="{AAC6085C-D62A-4144-B739-E4A481433A36}" srcOrd="11" destOrd="0" presId="urn:microsoft.com/office/officeart/2005/8/layout/vList2"/>
    <dgm:cxn modelId="{9A78082B-441D-43F1-A5E6-94A0AC7845CA}" type="presParOf" srcId="{26031B38-BD97-443F-A4C7-61B3690FA9D4}" destId="{FC671761-1588-49AB-81DC-4B485D53694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AE14BD8-44EC-4D38-B35C-3CBE7B362C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7708F2-AA5A-4047-8861-C49496EE6545}">
      <dgm:prSet custT="1"/>
      <dgm:spPr/>
      <dgm:t>
        <a:bodyPr/>
        <a:lstStyle/>
        <a:p>
          <a:r>
            <a:rPr lang="uk-UA" sz="1800" dirty="0"/>
            <a:t>динамічний розвиток виробничо-інвестиційної діяльності;</a:t>
          </a:r>
          <a:endParaRPr lang="en-US" sz="1800" dirty="0"/>
        </a:p>
      </dgm:t>
    </dgm:pt>
    <dgm:pt modelId="{E6FDABAA-626E-4263-ADD1-38EC504F0AB4}" type="parTrans" cxnId="{A7B7E832-F8FD-4A41-BA46-C0576AD9D86B}">
      <dgm:prSet/>
      <dgm:spPr/>
      <dgm:t>
        <a:bodyPr/>
        <a:lstStyle/>
        <a:p>
          <a:endParaRPr lang="en-US"/>
        </a:p>
      </dgm:t>
    </dgm:pt>
    <dgm:pt modelId="{2764280B-9E47-4529-8A2F-7664CC7CF7C9}" type="sibTrans" cxnId="{A7B7E832-F8FD-4A41-BA46-C0576AD9D86B}">
      <dgm:prSet/>
      <dgm:spPr/>
      <dgm:t>
        <a:bodyPr/>
        <a:lstStyle/>
        <a:p>
          <a:endParaRPr lang="en-US"/>
        </a:p>
      </dgm:t>
    </dgm:pt>
    <dgm:pt modelId="{B2A9928C-60FB-4CF8-B7F1-3D40E864FA4F}">
      <dgm:prSet custT="1"/>
      <dgm:spPr/>
      <dgm:t>
        <a:bodyPr/>
        <a:lstStyle/>
        <a:p>
          <a:r>
            <a:rPr lang="uk-UA" sz="1800" dirty="0"/>
            <a:t>формування міжнародних економічних комплексів;</a:t>
          </a:r>
          <a:endParaRPr lang="en-US" sz="1800" dirty="0"/>
        </a:p>
      </dgm:t>
    </dgm:pt>
    <dgm:pt modelId="{4621E6FA-EB06-489D-BE93-E9CDD3ADA1E7}" type="parTrans" cxnId="{EC761822-4768-4132-9064-93EFD6175357}">
      <dgm:prSet/>
      <dgm:spPr/>
      <dgm:t>
        <a:bodyPr/>
        <a:lstStyle/>
        <a:p>
          <a:endParaRPr lang="en-US"/>
        </a:p>
      </dgm:t>
    </dgm:pt>
    <dgm:pt modelId="{61557312-BF01-44E0-BC7C-4192C64E8F20}" type="sibTrans" cxnId="{EC761822-4768-4132-9064-93EFD6175357}">
      <dgm:prSet/>
      <dgm:spPr/>
      <dgm:t>
        <a:bodyPr/>
        <a:lstStyle/>
        <a:p>
          <a:endParaRPr lang="en-US"/>
        </a:p>
      </dgm:t>
    </dgm:pt>
    <dgm:pt modelId="{DD73594E-A422-43DD-AA26-6787E2C27F2A}">
      <dgm:prSet custT="1"/>
      <dgm:spPr/>
      <dgm:t>
        <a:bodyPr/>
        <a:lstStyle/>
        <a:p>
          <a:r>
            <a:rPr lang="uk-UA" sz="1800"/>
            <a:t>передові позиції міжнародних науково-технічних зв'язків, торгівлі патентами, ліцензіями, «ноу-хау»;</a:t>
          </a:r>
          <a:endParaRPr lang="en-US" sz="1800"/>
        </a:p>
      </dgm:t>
    </dgm:pt>
    <dgm:pt modelId="{B9B1817D-B29C-49F9-9D4A-3750EC9234C9}" type="parTrans" cxnId="{014B0696-6E16-4ED9-ADE5-EE42F5A4459B}">
      <dgm:prSet/>
      <dgm:spPr/>
      <dgm:t>
        <a:bodyPr/>
        <a:lstStyle/>
        <a:p>
          <a:endParaRPr lang="en-US"/>
        </a:p>
      </dgm:t>
    </dgm:pt>
    <dgm:pt modelId="{52155030-5D1A-49A6-9F8B-5613ECFEE979}" type="sibTrans" cxnId="{014B0696-6E16-4ED9-ADE5-EE42F5A4459B}">
      <dgm:prSet/>
      <dgm:spPr/>
      <dgm:t>
        <a:bodyPr/>
        <a:lstStyle/>
        <a:p>
          <a:endParaRPr lang="en-US"/>
        </a:p>
      </dgm:t>
    </dgm:pt>
    <dgm:pt modelId="{7B31AF44-194F-427D-B9AC-D3E27D13508D}">
      <dgm:prSet custT="1"/>
      <dgm:spPr/>
      <dgm:t>
        <a:bodyPr/>
        <a:lstStyle/>
        <a:p>
          <a:r>
            <a:rPr lang="uk-UA" sz="1800" dirty="0"/>
            <a:t>зростання міжнародного фінансового ринку, ринку цінних паперів, ринку капіталів;</a:t>
          </a:r>
          <a:endParaRPr lang="en-US" sz="1800" dirty="0"/>
        </a:p>
      </dgm:t>
    </dgm:pt>
    <dgm:pt modelId="{0519F5EA-93E0-4A35-ACAF-FCB46112ECDE}" type="parTrans" cxnId="{501AA116-FBE2-4D60-8FF5-36C393C3502E}">
      <dgm:prSet/>
      <dgm:spPr/>
      <dgm:t>
        <a:bodyPr/>
        <a:lstStyle/>
        <a:p>
          <a:endParaRPr lang="en-US"/>
        </a:p>
      </dgm:t>
    </dgm:pt>
    <dgm:pt modelId="{7630D325-90AA-4D4D-BEB7-9C0F13A89501}" type="sibTrans" cxnId="{501AA116-FBE2-4D60-8FF5-36C393C3502E}">
      <dgm:prSet/>
      <dgm:spPr/>
      <dgm:t>
        <a:bodyPr/>
        <a:lstStyle/>
        <a:p>
          <a:endParaRPr lang="en-US"/>
        </a:p>
      </dgm:t>
    </dgm:pt>
    <dgm:pt modelId="{107B448C-9F0E-41D7-B21E-D8335F6F5D59}">
      <dgm:prSet custT="1"/>
      <dgm:spPr/>
      <dgm:t>
        <a:bodyPr/>
        <a:lstStyle/>
        <a:p>
          <a:r>
            <a:rPr lang="uk-UA" sz="1800" dirty="0" err="1"/>
            <a:t>транснаціоналізація</a:t>
          </a:r>
          <a:r>
            <a:rPr lang="uk-UA" sz="1800" dirty="0"/>
            <a:t> МЕВ;</a:t>
          </a:r>
          <a:endParaRPr lang="en-US" sz="1800" dirty="0"/>
        </a:p>
      </dgm:t>
    </dgm:pt>
    <dgm:pt modelId="{98750604-65C7-451E-AFC2-2188A57F2F82}" type="parTrans" cxnId="{28BA983B-3227-4428-A925-C78E6020D43B}">
      <dgm:prSet/>
      <dgm:spPr/>
      <dgm:t>
        <a:bodyPr/>
        <a:lstStyle/>
        <a:p>
          <a:endParaRPr lang="en-US"/>
        </a:p>
      </dgm:t>
    </dgm:pt>
    <dgm:pt modelId="{F5568B3D-2492-4BF0-806F-809E64AE0C2F}" type="sibTrans" cxnId="{28BA983B-3227-4428-A925-C78E6020D43B}">
      <dgm:prSet/>
      <dgm:spPr/>
      <dgm:t>
        <a:bodyPr/>
        <a:lstStyle/>
        <a:p>
          <a:endParaRPr lang="en-US"/>
        </a:p>
      </dgm:t>
    </dgm:pt>
    <dgm:pt modelId="{E37FF473-8770-4E3B-985D-1002E412E716}">
      <dgm:prSet custT="1"/>
      <dgm:spPr/>
      <dgm:t>
        <a:bodyPr/>
        <a:lstStyle/>
        <a:p>
          <a:r>
            <a:rPr lang="uk-UA" sz="1800" dirty="0"/>
            <a:t>загострення глобальних  економічних проблем;</a:t>
          </a:r>
          <a:endParaRPr lang="en-US" sz="1800" dirty="0"/>
        </a:p>
      </dgm:t>
    </dgm:pt>
    <dgm:pt modelId="{B7868ACF-ACB0-424D-BD48-4AF224210DF6}" type="parTrans" cxnId="{579BE59B-CA58-4BB0-9164-68C1225FCF4F}">
      <dgm:prSet/>
      <dgm:spPr/>
      <dgm:t>
        <a:bodyPr/>
        <a:lstStyle/>
        <a:p>
          <a:endParaRPr lang="en-US"/>
        </a:p>
      </dgm:t>
    </dgm:pt>
    <dgm:pt modelId="{44E3E49E-3E14-407E-B9E7-98E347B9B331}" type="sibTrans" cxnId="{579BE59B-CA58-4BB0-9164-68C1225FCF4F}">
      <dgm:prSet/>
      <dgm:spPr/>
      <dgm:t>
        <a:bodyPr/>
        <a:lstStyle/>
        <a:p>
          <a:endParaRPr lang="en-US"/>
        </a:p>
      </dgm:t>
    </dgm:pt>
    <dgm:pt modelId="{156B7839-B23B-471C-B266-4035AB1A7CA6}">
      <dgm:prSet custT="1"/>
      <dgm:spPr/>
      <dgm:t>
        <a:bodyPr/>
        <a:lstStyle/>
        <a:p>
          <a:r>
            <a:rPr lang="uk-UA" sz="1800" dirty="0"/>
            <a:t>створення могутніх міжнародних виробничо-економічних систем, що охоплюють великі галузі господарства</a:t>
          </a:r>
          <a:endParaRPr lang="en-US" sz="1800" dirty="0"/>
        </a:p>
      </dgm:t>
    </dgm:pt>
    <dgm:pt modelId="{0A11AE7A-668C-4170-88A3-20608212B0C0}" type="parTrans" cxnId="{EF7DF638-7423-4B18-8DFC-5511C65330F2}">
      <dgm:prSet/>
      <dgm:spPr/>
      <dgm:t>
        <a:bodyPr/>
        <a:lstStyle/>
        <a:p>
          <a:endParaRPr lang="en-US"/>
        </a:p>
      </dgm:t>
    </dgm:pt>
    <dgm:pt modelId="{9CF282F5-C86F-420A-A31C-9BE79F6D8F6C}" type="sibTrans" cxnId="{EF7DF638-7423-4B18-8DFC-5511C65330F2}">
      <dgm:prSet/>
      <dgm:spPr/>
      <dgm:t>
        <a:bodyPr/>
        <a:lstStyle/>
        <a:p>
          <a:endParaRPr lang="en-US"/>
        </a:p>
      </dgm:t>
    </dgm:pt>
    <dgm:pt modelId="{8321FC56-C708-4295-9929-9121818B6927}">
      <dgm:prSet custT="1"/>
      <dgm:spPr/>
      <dgm:t>
        <a:bodyPr/>
        <a:lstStyle/>
        <a:p>
          <a:r>
            <a:rPr lang="ru-RU" sz="1800" dirty="0" err="1"/>
            <a:t>посилення</a:t>
          </a:r>
          <a:r>
            <a:rPr lang="ru-RU" sz="1800" dirty="0"/>
            <a:t> </a:t>
          </a:r>
          <a:r>
            <a:rPr lang="ru-RU" sz="1800" dirty="0" err="1"/>
            <a:t>ролі</a:t>
          </a:r>
          <a:r>
            <a:rPr lang="ru-RU" sz="1800" dirty="0"/>
            <a:t>  </a:t>
          </a:r>
          <a:r>
            <a:rPr lang="ru-RU" sz="1800" dirty="0" err="1"/>
            <a:t>міжнародних</a:t>
          </a:r>
          <a:r>
            <a:rPr lang="ru-RU" sz="1800" dirty="0"/>
            <a:t> </a:t>
          </a:r>
          <a:r>
            <a:rPr lang="ru-RU" sz="1800" dirty="0" err="1"/>
            <a:t>економічних</a:t>
          </a:r>
          <a:r>
            <a:rPr lang="ru-RU" sz="1800" dirty="0"/>
            <a:t>  </a:t>
          </a:r>
          <a:r>
            <a:rPr lang="ru-RU" sz="1800" dirty="0" err="1"/>
            <a:t>організацій</a:t>
          </a:r>
          <a:r>
            <a:rPr lang="ru-RU" sz="1600" dirty="0"/>
            <a:t>.</a:t>
          </a:r>
          <a:endParaRPr lang="uk-UA" sz="1600" dirty="0"/>
        </a:p>
      </dgm:t>
    </dgm:pt>
    <dgm:pt modelId="{26DF2D21-11C2-478B-8EA8-74285FEF154B}" type="parTrans" cxnId="{FCB5FCE2-8862-46B4-8826-D45290121D6D}">
      <dgm:prSet/>
      <dgm:spPr/>
      <dgm:t>
        <a:bodyPr/>
        <a:lstStyle/>
        <a:p>
          <a:endParaRPr lang="uk-UA"/>
        </a:p>
      </dgm:t>
    </dgm:pt>
    <dgm:pt modelId="{74256925-1259-4800-BF2D-03AB5112B9A9}" type="sibTrans" cxnId="{FCB5FCE2-8862-46B4-8826-D45290121D6D}">
      <dgm:prSet/>
      <dgm:spPr/>
      <dgm:t>
        <a:bodyPr/>
        <a:lstStyle/>
        <a:p>
          <a:endParaRPr lang="uk-UA"/>
        </a:p>
      </dgm:t>
    </dgm:pt>
    <dgm:pt modelId="{20972A24-C125-4676-8CC4-708C61DA12F3}" type="pres">
      <dgm:prSet presAssocID="{7AE14BD8-44EC-4D38-B35C-3CBE7B362CCC}" presName="linear" presStyleCnt="0">
        <dgm:presLayoutVars>
          <dgm:animLvl val="lvl"/>
          <dgm:resizeHandles val="exact"/>
        </dgm:presLayoutVars>
      </dgm:prSet>
      <dgm:spPr/>
    </dgm:pt>
    <dgm:pt modelId="{CF46898F-BB66-4819-A86C-A0181649B7BD}" type="pres">
      <dgm:prSet presAssocID="{E27708F2-AA5A-4047-8861-C49496EE6545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0795F29-9264-4423-A78B-15C88673D59D}" type="pres">
      <dgm:prSet presAssocID="{2764280B-9E47-4529-8A2F-7664CC7CF7C9}" presName="spacer" presStyleCnt="0"/>
      <dgm:spPr/>
    </dgm:pt>
    <dgm:pt modelId="{3B708BB7-BBBC-4043-880F-33B833268D9E}" type="pres">
      <dgm:prSet presAssocID="{B2A9928C-60FB-4CF8-B7F1-3D40E864FA4F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AEAD7077-E7C0-48F6-95E5-492B2178C346}" type="pres">
      <dgm:prSet presAssocID="{61557312-BF01-44E0-BC7C-4192C64E8F20}" presName="spacer" presStyleCnt="0"/>
      <dgm:spPr/>
    </dgm:pt>
    <dgm:pt modelId="{C9D9FCE5-368F-4CAF-AB29-9340D74BB1A5}" type="pres">
      <dgm:prSet presAssocID="{DD73594E-A422-43DD-AA26-6787E2C27F2A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5788ED39-3797-4528-AA1D-C1CF50084F2B}" type="pres">
      <dgm:prSet presAssocID="{52155030-5D1A-49A6-9F8B-5613ECFEE979}" presName="spacer" presStyleCnt="0"/>
      <dgm:spPr/>
    </dgm:pt>
    <dgm:pt modelId="{1AF8E7DC-6F9C-45BE-8CF3-3A499F2B98B8}" type="pres">
      <dgm:prSet presAssocID="{7B31AF44-194F-427D-B9AC-D3E27D13508D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0C73ED04-04AA-4972-8C2F-26A3C97E15D6}" type="pres">
      <dgm:prSet presAssocID="{7630D325-90AA-4D4D-BEB7-9C0F13A89501}" presName="spacer" presStyleCnt="0"/>
      <dgm:spPr/>
    </dgm:pt>
    <dgm:pt modelId="{07664156-332E-4210-BABF-E70462B9DBC2}" type="pres">
      <dgm:prSet presAssocID="{107B448C-9F0E-41D7-B21E-D8335F6F5D59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2D6452B4-1D92-40D3-83A6-4007058CFC40}" type="pres">
      <dgm:prSet presAssocID="{F5568B3D-2492-4BF0-806F-809E64AE0C2F}" presName="spacer" presStyleCnt="0"/>
      <dgm:spPr/>
    </dgm:pt>
    <dgm:pt modelId="{115E7410-2D3A-48D5-ADD9-E7971DEEBDD9}" type="pres">
      <dgm:prSet presAssocID="{E37FF473-8770-4E3B-985D-1002E412E716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3BBE45B5-4425-4F6C-86F1-4CA64AE8E44D}" type="pres">
      <dgm:prSet presAssocID="{44E3E49E-3E14-407E-B9E7-98E347B9B331}" presName="spacer" presStyleCnt="0"/>
      <dgm:spPr/>
    </dgm:pt>
    <dgm:pt modelId="{F0C3977D-7314-4C34-9B8F-FAAE11ACAA5D}" type="pres">
      <dgm:prSet presAssocID="{156B7839-B23B-471C-B266-4035AB1A7CA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1A158817-5DC4-447F-A3CA-8603D5A93D1A}" type="pres">
      <dgm:prSet presAssocID="{9CF282F5-C86F-420A-A31C-9BE79F6D8F6C}" presName="spacer" presStyleCnt="0"/>
      <dgm:spPr/>
    </dgm:pt>
    <dgm:pt modelId="{45C3B8E5-B812-408B-AF61-33D6273BF4A9}" type="pres">
      <dgm:prSet presAssocID="{8321FC56-C708-4295-9929-9121818B6927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501AA116-FBE2-4D60-8FF5-36C393C3502E}" srcId="{7AE14BD8-44EC-4D38-B35C-3CBE7B362CCC}" destId="{7B31AF44-194F-427D-B9AC-D3E27D13508D}" srcOrd="3" destOrd="0" parTransId="{0519F5EA-93E0-4A35-ACAF-FCB46112ECDE}" sibTransId="{7630D325-90AA-4D4D-BEB7-9C0F13A89501}"/>
    <dgm:cxn modelId="{9410231D-8410-4BA6-B980-C47C679CA2A3}" type="presOf" srcId="{E27708F2-AA5A-4047-8861-C49496EE6545}" destId="{CF46898F-BB66-4819-A86C-A0181649B7BD}" srcOrd="0" destOrd="0" presId="urn:microsoft.com/office/officeart/2005/8/layout/vList2"/>
    <dgm:cxn modelId="{EC761822-4768-4132-9064-93EFD6175357}" srcId="{7AE14BD8-44EC-4D38-B35C-3CBE7B362CCC}" destId="{B2A9928C-60FB-4CF8-B7F1-3D40E864FA4F}" srcOrd="1" destOrd="0" parTransId="{4621E6FA-EB06-489D-BE93-E9CDD3ADA1E7}" sibTransId="{61557312-BF01-44E0-BC7C-4192C64E8F20}"/>
    <dgm:cxn modelId="{EEAB1027-62EC-4421-A395-71597644D4FA}" type="presOf" srcId="{107B448C-9F0E-41D7-B21E-D8335F6F5D59}" destId="{07664156-332E-4210-BABF-E70462B9DBC2}" srcOrd="0" destOrd="0" presId="urn:microsoft.com/office/officeart/2005/8/layout/vList2"/>
    <dgm:cxn modelId="{A7B7E832-F8FD-4A41-BA46-C0576AD9D86B}" srcId="{7AE14BD8-44EC-4D38-B35C-3CBE7B362CCC}" destId="{E27708F2-AA5A-4047-8861-C49496EE6545}" srcOrd="0" destOrd="0" parTransId="{E6FDABAA-626E-4263-ADD1-38EC504F0AB4}" sibTransId="{2764280B-9E47-4529-8A2F-7664CC7CF7C9}"/>
    <dgm:cxn modelId="{EF7DF638-7423-4B18-8DFC-5511C65330F2}" srcId="{7AE14BD8-44EC-4D38-B35C-3CBE7B362CCC}" destId="{156B7839-B23B-471C-B266-4035AB1A7CA6}" srcOrd="6" destOrd="0" parTransId="{0A11AE7A-668C-4170-88A3-20608212B0C0}" sibTransId="{9CF282F5-C86F-420A-A31C-9BE79F6D8F6C}"/>
    <dgm:cxn modelId="{28BA983B-3227-4428-A925-C78E6020D43B}" srcId="{7AE14BD8-44EC-4D38-B35C-3CBE7B362CCC}" destId="{107B448C-9F0E-41D7-B21E-D8335F6F5D59}" srcOrd="4" destOrd="0" parTransId="{98750604-65C7-451E-AFC2-2188A57F2F82}" sibTransId="{F5568B3D-2492-4BF0-806F-809E64AE0C2F}"/>
    <dgm:cxn modelId="{4E31CA83-AABC-4592-B720-A4B1C841E663}" type="presOf" srcId="{156B7839-B23B-471C-B266-4035AB1A7CA6}" destId="{F0C3977D-7314-4C34-9B8F-FAAE11ACAA5D}" srcOrd="0" destOrd="0" presId="urn:microsoft.com/office/officeart/2005/8/layout/vList2"/>
    <dgm:cxn modelId="{1BC3A38D-987B-438B-A012-B9F838964903}" type="presOf" srcId="{7AE14BD8-44EC-4D38-B35C-3CBE7B362CCC}" destId="{20972A24-C125-4676-8CC4-708C61DA12F3}" srcOrd="0" destOrd="0" presId="urn:microsoft.com/office/officeart/2005/8/layout/vList2"/>
    <dgm:cxn modelId="{014B0696-6E16-4ED9-ADE5-EE42F5A4459B}" srcId="{7AE14BD8-44EC-4D38-B35C-3CBE7B362CCC}" destId="{DD73594E-A422-43DD-AA26-6787E2C27F2A}" srcOrd="2" destOrd="0" parTransId="{B9B1817D-B29C-49F9-9D4A-3750EC9234C9}" sibTransId="{52155030-5D1A-49A6-9F8B-5613ECFEE979}"/>
    <dgm:cxn modelId="{579BE59B-CA58-4BB0-9164-68C1225FCF4F}" srcId="{7AE14BD8-44EC-4D38-B35C-3CBE7B362CCC}" destId="{E37FF473-8770-4E3B-985D-1002E412E716}" srcOrd="5" destOrd="0" parTransId="{B7868ACF-ACB0-424D-BD48-4AF224210DF6}" sibTransId="{44E3E49E-3E14-407E-B9E7-98E347B9B331}"/>
    <dgm:cxn modelId="{BABF93A0-FC3D-4EF4-BB15-2BA63DE99420}" type="presOf" srcId="{7B31AF44-194F-427D-B9AC-D3E27D13508D}" destId="{1AF8E7DC-6F9C-45BE-8CF3-3A499F2B98B8}" srcOrd="0" destOrd="0" presId="urn:microsoft.com/office/officeart/2005/8/layout/vList2"/>
    <dgm:cxn modelId="{4371E6AD-1D4A-45DD-A72B-E34A1D153FD2}" type="presOf" srcId="{B2A9928C-60FB-4CF8-B7F1-3D40E864FA4F}" destId="{3B708BB7-BBBC-4043-880F-33B833268D9E}" srcOrd="0" destOrd="0" presId="urn:microsoft.com/office/officeart/2005/8/layout/vList2"/>
    <dgm:cxn modelId="{1BEAFEB6-E488-496D-A250-ED55166D7FD2}" type="presOf" srcId="{DD73594E-A422-43DD-AA26-6787E2C27F2A}" destId="{C9D9FCE5-368F-4CAF-AB29-9340D74BB1A5}" srcOrd="0" destOrd="0" presId="urn:microsoft.com/office/officeart/2005/8/layout/vList2"/>
    <dgm:cxn modelId="{1BFBE1B7-15FF-43B6-A61D-6BB305079AE5}" type="presOf" srcId="{8321FC56-C708-4295-9929-9121818B6927}" destId="{45C3B8E5-B812-408B-AF61-33D6273BF4A9}" srcOrd="0" destOrd="0" presId="urn:microsoft.com/office/officeart/2005/8/layout/vList2"/>
    <dgm:cxn modelId="{FCB5FCE2-8862-46B4-8826-D45290121D6D}" srcId="{7AE14BD8-44EC-4D38-B35C-3CBE7B362CCC}" destId="{8321FC56-C708-4295-9929-9121818B6927}" srcOrd="7" destOrd="0" parTransId="{26DF2D21-11C2-478B-8EA8-74285FEF154B}" sibTransId="{74256925-1259-4800-BF2D-03AB5112B9A9}"/>
    <dgm:cxn modelId="{1689C3F3-F92D-4EBC-8F74-DABD06B5BC99}" type="presOf" srcId="{E37FF473-8770-4E3B-985D-1002E412E716}" destId="{115E7410-2D3A-48D5-ADD9-E7971DEEBDD9}" srcOrd="0" destOrd="0" presId="urn:microsoft.com/office/officeart/2005/8/layout/vList2"/>
    <dgm:cxn modelId="{5E6A62C4-0801-40C0-A4E3-2CD3009674FF}" type="presParOf" srcId="{20972A24-C125-4676-8CC4-708C61DA12F3}" destId="{CF46898F-BB66-4819-A86C-A0181649B7BD}" srcOrd="0" destOrd="0" presId="urn:microsoft.com/office/officeart/2005/8/layout/vList2"/>
    <dgm:cxn modelId="{19193138-9427-4140-AF7D-C7B9B2F1113B}" type="presParOf" srcId="{20972A24-C125-4676-8CC4-708C61DA12F3}" destId="{70795F29-9264-4423-A78B-15C88673D59D}" srcOrd="1" destOrd="0" presId="urn:microsoft.com/office/officeart/2005/8/layout/vList2"/>
    <dgm:cxn modelId="{C1F97867-4AB6-4F19-94DA-3458CBD0E42F}" type="presParOf" srcId="{20972A24-C125-4676-8CC4-708C61DA12F3}" destId="{3B708BB7-BBBC-4043-880F-33B833268D9E}" srcOrd="2" destOrd="0" presId="urn:microsoft.com/office/officeart/2005/8/layout/vList2"/>
    <dgm:cxn modelId="{3A7D4E98-37BD-45D7-B8CE-B5A695A57ED2}" type="presParOf" srcId="{20972A24-C125-4676-8CC4-708C61DA12F3}" destId="{AEAD7077-E7C0-48F6-95E5-492B2178C346}" srcOrd="3" destOrd="0" presId="urn:microsoft.com/office/officeart/2005/8/layout/vList2"/>
    <dgm:cxn modelId="{130CBC61-8E16-4826-A6E7-0DAF656FC5F1}" type="presParOf" srcId="{20972A24-C125-4676-8CC4-708C61DA12F3}" destId="{C9D9FCE5-368F-4CAF-AB29-9340D74BB1A5}" srcOrd="4" destOrd="0" presId="urn:microsoft.com/office/officeart/2005/8/layout/vList2"/>
    <dgm:cxn modelId="{44507C58-A26B-4408-9484-254BE111A375}" type="presParOf" srcId="{20972A24-C125-4676-8CC4-708C61DA12F3}" destId="{5788ED39-3797-4528-AA1D-C1CF50084F2B}" srcOrd="5" destOrd="0" presId="urn:microsoft.com/office/officeart/2005/8/layout/vList2"/>
    <dgm:cxn modelId="{581FCDE9-C5D9-4DF8-988B-91DB327563A7}" type="presParOf" srcId="{20972A24-C125-4676-8CC4-708C61DA12F3}" destId="{1AF8E7DC-6F9C-45BE-8CF3-3A499F2B98B8}" srcOrd="6" destOrd="0" presId="urn:microsoft.com/office/officeart/2005/8/layout/vList2"/>
    <dgm:cxn modelId="{5F16E341-8A21-48BB-945C-E253EB3ACA74}" type="presParOf" srcId="{20972A24-C125-4676-8CC4-708C61DA12F3}" destId="{0C73ED04-04AA-4972-8C2F-26A3C97E15D6}" srcOrd="7" destOrd="0" presId="urn:microsoft.com/office/officeart/2005/8/layout/vList2"/>
    <dgm:cxn modelId="{34DAC106-1893-456E-A745-1BF4B9B8329C}" type="presParOf" srcId="{20972A24-C125-4676-8CC4-708C61DA12F3}" destId="{07664156-332E-4210-BABF-E70462B9DBC2}" srcOrd="8" destOrd="0" presId="urn:microsoft.com/office/officeart/2005/8/layout/vList2"/>
    <dgm:cxn modelId="{5313B42C-C26D-4533-AB71-3BF3807433DB}" type="presParOf" srcId="{20972A24-C125-4676-8CC4-708C61DA12F3}" destId="{2D6452B4-1D92-40D3-83A6-4007058CFC40}" srcOrd="9" destOrd="0" presId="urn:microsoft.com/office/officeart/2005/8/layout/vList2"/>
    <dgm:cxn modelId="{40655B00-F266-4F4F-A0F2-2D64CD430415}" type="presParOf" srcId="{20972A24-C125-4676-8CC4-708C61DA12F3}" destId="{115E7410-2D3A-48D5-ADD9-E7971DEEBDD9}" srcOrd="10" destOrd="0" presId="urn:microsoft.com/office/officeart/2005/8/layout/vList2"/>
    <dgm:cxn modelId="{D6FF5065-7EE4-45AC-8650-93331545E893}" type="presParOf" srcId="{20972A24-C125-4676-8CC4-708C61DA12F3}" destId="{3BBE45B5-4425-4F6C-86F1-4CA64AE8E44D}" srcOrd="11" destOrd="0" presId="urn:microsoft.com/office/officeart/2005/8/layout/vList2"/>
    <dgm:cxn modelId="{7525CE9E-25DE-43AB-A929-4413351D16A4}" type="presParOf" srcId="{20972A24-C125-4676-8CC4-708C61DA12F3}" destId="{F0C3977D-7314-4C34-9B8F-FAAE11ACAA5D}" srcOrd="12" destOrd="0" presId="urn:microsoft.com/office/officeart/2005/8/layout/vList2"/>
    <dgm:cxn modelId="{BE81FEA8-72C7-41CB-BBFD-3EB5961D0281}" type="presParOf" srcId="{20972A24-C125-4676-8CC4-708C61DA12F3}" destId="{1A158817-5DC4-447F-A3CA-8603D5A93D1A}" srcOrd="13" destOrd="0" presId="urn:microsoft.com/office/officeart/2005/8/layout/vList2"/>
    <dgm:cxn modelId="{6CDEBA55-2A49-408A-9EC1-8CAF29747064}" type="presParOf" srcId="{20972A24-C125-4676-8CC4-708C61DA12F3}" destId="{45C3B8E5-B812-408B-AF61-33D6273BF4A9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4D35E43-B439-4D43-AA8A-AE646FBAA87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A1521B2-B6EB-4E8C-B46F-0CEDE9178D4A}">
      <dgm:prSet/>
      <dgm:spPr/>
      <dgm:t>
        <a:bodyPr/>
        <a:lstStyle/>
        <a:p>
          <a:r>
            <a:rPr lang="uk-UA"/>
            <a:t>За допомогою СП вирішується ряд проблем економічного розвитку (залучення зарубіжних інвестицій, впровадження нових технологічних процесів, сучасних методів управління виробництвом).</a:t>
          </a:r>
          <a:endParaRPr lang="en-US"/>
        </a:p>
      </dgm:t>
    </dgm:pt>
    <dgm:pt modelId="{DAC53349-EA70-4CA1-AE4D-B3FA707CECB6}" type="parTrans" cxnId="{33D062CA-031B-4899-BCC5-7693EABEB5AB}">
      <dgm:prSet/>
      <dgm:spPr/>
      <dgm:t>
        <a:bodyPr/>
        <a:lstStyle/>
        <a:p>
          <a:endParaRPr lang="en-US"/>
        </a:p>
      </dgm:t>
    </dgm:pt>
    <dgm:pt modelId="{D82F69C7-343D-457D-BA85-B32304E8FD5D}" type="sibTrans" cxnId="{33D062CA-031B-4899-BCC5-7693EABEB5AB}">
      <dgm:prSet/>
      <dgm:spPr/>
      <dgm:t>
        <a:bodyPr/>
        <a:lstStyle/>
        <a:p>
          <a:endParaRPr lang="en-US"/>
        </a:p>
      </dgm:t>
    </dgm:pt>
    <dgm:pt modelId="{85775187-8C1A-4082-A6F4-399F591D1988}">
      <dgm:prSet/>
      <dgm:spPr/>
      <dgm:t>
        <a:bodyPr/>
        <a:lstStyle/>
        <a:p>
          <a:r>
            <a:rPr lang="uk-UA"/>
            <a:t>СП сприяють насиченню внутрішнього ринку товарами, послугами, відкривають додаткові канали валютних надходжень.</a:t>
          </a:r>
          <a:r>
            <a:rPr lang="ru-RU"/>
            <a:t> </a:t>
          </a:r>
          <a:endParaRPr lang="en-US"/>
        </a:p>
      </dgm:t>
    </dgm:pt>
    <dgm:pt modelId="{4450F4D5-3476-46D7-86FB-77FA071E4B5A}" type="parTrans" cxnId="{D39C37E0-480E-48A6-8032-C3B1C1E07C16}">
      <dgm:prSet/>
      <dgm:spPr/>
      <dgm:t>
        <a:bodyPr/>
        <a:lstStyle/>
        <a:p>
          <a:endParaRPr lang="en-US"/>
        </a:p>
      </dgm:t>
    </dgm:pt>
    <dgm:pt modelId="{E2F85C0B-68B8-4C00-9866-4A21294D37FB}" type="sibTrans" cxnId="{D39C37E0-480E-48A6-8032-C3B1C1E07C16}">
      <dgm:prSet/>
      <dgm:spPr/>
      <dgm:t>
        <a:bodyPr/>
        <a:lstStyle/>
        <a:p>
          <a:endParaRPr lang="en-US"/>
        </a:p>
      </dgm:t>
    </dgm:pt>
    <dgm:pt modelId="{365E2311-157D-4F59-AFC9-F2738FB4EFF5}" type="pres">
      <dgm:prSet presAssocID="{54D35E43-B439-4D43-AA8A-AE646FBAA87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37E1AC-FDD4-4EDA-9E95-856C6B80B6C7}" type="pres">
      <dgm:prSet presAssocID="{FA1521B2-B6EB-4E8C-B46F-0CEDE9178D4A}" presName="root" presStyleCnt="0"/>
      <dgm:spPr/>
    </dgm:pt>
    <dgm:pt modelId="{A83DFCB8-E61B-4FCD-BD05-59516544FD26}" type="pres">
      <dgm:prSet presAssocID="{FA1521B2-B6EB-4E8C-B46F-0CEDE9178D4A}" presName="rootComposite" presStyleCnt="0"/>
      <dgm:spPr/>
    </dgm:pt>
    <dgm:pt modelId="{2DF19167-B3EA-4CCA-825B-173DC3DB59BC}" type="pres">
      <dgm:prSet presAssocID="{FA1521B2-B6EB-4E8C-B46F-0CEDE9178D4A}" presName="rootText" presStyleLbl="node1" presStyleIdx="0" presStyleCnt="2"/>
      <dgm:spPr/>
    </dgm:pt>
    <dgm:pt modelId="{4FDFFBC4-7950-4099-8D4A-408D49A88EFC}" type="pres">
      <dgm:prSet presAssocID="{FA1521B2-B6EB-4E8C-B46F-0CEDE9178D4A}" presName="rootConnector" presStyleLbl="node1" presStyleIdx="0" presStyleCnt="2"/>
      <dgm:spPr/>
    </dgm:pt>
    <dgm:pt modelId="{BD0FF10E-BA5D-45E0-954C-D4CE7B8EE9C2}" type="pres">
      <dgm:prSet presAssocID="{FA1521B2-B6EB-4E8C-B46F-0CEDE9178D4A}" presName="childShape" presStyleCnt="0"/>
      <dgm:spPr/>
    </dgm:pt>
    <dgm:pt modelId="{B84D87DC-D30A-459D-8356-80AFC30208B2}" type="pres">
      <dgm:prSet presAssocID="{85775187-8C1A-4082-A6F4-399F591D1988}" presName="root" presStyleCnt="0"/>
      <dgm:spPr/>
    </dgm:pt>
    <dgm:pt modelId="{D79F9562-3B84-4CD3-AB7A-3284230A88FC}" type="pres">
      <dgm:prSet presAssocID="{85775187-8C1A-4082-A6F4-399F591D1988}" presName="rootComposite" presStyleCnt="0"/>
      <dgm:spPr/>
    </dgm:pt>
    <dgm:pt modelId="{A1977C42-504A-45FA-A728-4054819F540E}" type="pres">
      <dgm:prSet presAssocID="{85775187-8C1A-4082-A6F4-399F591D1988}" presName="rootText" presStyleLbl="node1" presStyleIdx="1" presStyleCnt="2"/>
      <dgm:spPr/>
    </dgm:pt>
    <dgm:pt modelId="{3264DE66-D4A4-4768-B958-7865D6944EDF}" type="pres">
      <dgm:prSet presAssocID="{85775187-8C1A-4082-A6F4-399F591D1988}" presName="rootConnector" presStyleLbl="node1" presStyleIdx="1" presStyleCnt="2"/>
      <dgm:spPr/>
    </dgm:pt>
    <dgm:pt modelId="{A70497E0-8709-4927-A398-FE8202F77AF9}" type="pres">
      <dgm:prSet presAssocID="{85775187-8C1A-4082-A6F4-399F591D1988}" presName="childShape" presStyleCnt="0"/>
      <dgm:spPr/>
    </dgm:pt>
  </dgm:ptLst>
  <dgm:cxnLst>
    <dgm:cxn modelId="{4EA7412D-2647-44DF-A762-F066F2E21FF9}" type="presOf" srcId="{FA1521B2-B6EB-4E8C-B46F-0CEDE9178D4A}" destId="{4FDFFBC4-7950-4099-8D4A-408D49A88EFC}" srcOrd="1" destOrd="0" presId="urn:microsoft.com/office/officeart/2005/8/layout/hierarchy3"/>
    <dgm:cxn modelId="{33D062CA-031B-4899-BCC5-7693EABEB5AB}" srcId="{54D35E43-B439-4D43-AA8A-AE646FBAA876}" destId="{FA1521B2-B6EB-4E8C-B46F-0CEDE9178D4A}" srcOrd="0" destOrd="0" parTransId="{DAC53349-EA70-4CA1-AE4D-B3FA707CECB6}" sibTransId="{D82F69C7-343D-457D-BA85-B32304E8FD5D}"/>
    <dgm:cxn modelId="{DC63D5CC-69A0-46F9-B01D-D7B3B4F55C8B}" type="presOf" srcId="{FA1521B2-B6EB-4E8C-B46F-0CEDE9178D4A}" destId="{2DF19167-B3EA-4CCA-825B-173DC3DB59BC}" srcOrd="0" destOrd="0" presId="urn:microsoft.com/office/officeart/2005/8/layout/hierarchy3"/>
    <dgm:cxn modelId="{6B38C9D4-FB10-4CFE-B6A7-339EA9A51D60}" type="presOf" srcId="{85775187-8C1A-4082-A6F4-399F591D1988}" destId="{A1977C42-504A-45FA-A728-4054819F540E}" srcOrd="0" destOrd="0" presId="urn:microsoft.com/office/officeart/2005/8/layout/hierarchy3"/>
    <dgm:cxn modelId="{D39C37E0-480E-48A6-8032-C3B1C1E07C16}" srcId="{54D35E43-B439-4D43-AA8A-AE646FBAA876}" destId="{85775187-8C1A-4082-A6F4-399F591D1988}" srcOrd="1" destOrd="0" parTransId="{4450F4D5-3476-46D7-86FB-77FA071E4B5A}" sibTransId="{E2F85C0B-68B8-4C00-9866-4A21294D37FB}"/>
    <dgm:cxn modelId="{965874E6-F6D3-4F5D-94A6-C9539AA9523E}" type="presOf" srcId="{54D35E43-B439-4D43-AA8A-AE646FBAA876}" destId="{365E2311-157D-4F59-AFC9-F2738FB4EFF5}" srcOrd="0" destOrd="0" presId="urn:microsoft.com/office/officeart/2005/8/layout/hierarchy3"/>
    <dgm:cxn modelId="{CEFC85FE-B1B5-444B-A2BC-4F86AC527202}" type="presOf" srcId="{85775187-8C1A-4082-A6F4-399F591D1988}" destId="{3264DE66-D4A4-4768-B958-7865D6944EDF}" srcOrd="1" destOrd="0" presId="urn:microsoft.com/office/officeart/2005/8/layout/hierarchy3"/>
    <dgm:cxn modelId="{8423A71F-1CD9-4C9E-A8B8-3F1AF244B9F4}" type="presParOf" srcId="{365E2311-157D-4F59-AFC9-F2738FB4EFF5}" destId="{CB37E1AC-FDD4-4EDA-9E95-856C6B80B6C7}" srcOrd="0" destOrd="0" presId="urn:microsoft.com/office/officeart/2005/8/layout/hierarchy3"/>
    <dgm:cxn modelId="{B2F65A82-FB99-4A8A-B9DE-BE4974205B8E}" type="presParOf" srcId="{CB37E1AC-FDD4-4EDA-9E95-856C6B80B6C7}" destId="{A83DFCB8-E61B-4FCD-BD05-59516544FD26}" srcOrd="0" destOrd="0" presId="urn:microsoft.com/office/officeart/2005/8/layout/hierarchy3"/>
    <dgm:cxn modelId="{27BDD12F-7DEC-4C36-BF7A-031A036F7636}" type="presParOf" srcId="{A83DFCB8-E61B-4FCD-BD05-59516544FD26}" destId="{2DF19167-B3EA-4CCA-825B-173DC3DB59BC}" srcOrd="0" destOrd="0" presId="urn:microsoft.com/office/officeart/2005/8/layout/hierarchy3"/>
    <dgm:cxn modelId="{1F428730-C110-44F4-9676-A7A9B4FE397A}" type="presParOf" srcId="{A83DFCB8-E61B-4FCD-BD05-59516544FD26}" destId="{4FDFFBC4-7950-4099-8D4A-408D49A88EFC}" srcOrd="1" destOrd="0" presId="urn:microsoft.com/office/officeart/2005/8/layout/hierarchy3"/>
    <dgm:cxn modelId="{15E43B69-A01A-4A8D-8521-2BDBD4D5B717}" type="presParOf" srcId="{CB37E1AC-FDD4-4EDA-9E95-856C6B80B6C7}" destId="{BD0FF10E-BA5D-45E0-954C-D4CE7B8EE9C2}" srcOrd="1" destOrd="0" presId="urn:microsoft.com/office/officeart/2005/8/layout/hierarchy3"/>
    <dgm:cxn modelId="{6F1B8AC2-9DB5-4F9E-9650-44B407A6976E}" type="presParOf" srcId="{365E2311-157D-4F59-AFC9-F2738FB4EFF5}" destId="{B84D87DC-D30A-459D-8356-80AFC30208B2}" srcOrd="1" destOrd="0" presId="urn:microsoft.com/office/officeart/2005/8/layout/hierarchy3"/>
    <dgm:cxn modelId="{2D3440F1-D570-45E1-933C-96D63A5C6DA5}" type="presParOf" srcId="{B84D87DC-D30A-459D-8356-80AFC30208B2}" destId="{D79F9562-3B84-4CD3-AB7A-3284230A88FC}" srcOrd="0" destOrd="0" presId="urn:microsoft.com/office/officeart/2005/8/layout/hierarchy3"/>
    <dgm:cxn modelId="{F0D2520B-58F6-4422-8F92-8684E460160B}" type="presParOf" srcId="{D79F9562-3B84-4CD3-AB7A-3284230A88FC}" destId="{A1977C42-504A-45FA-A728-4054819F540E}" srcOrd="0" destOrd="0" presId="urn:microsoft.com/office/officeart/2005/8/layout/hierarchy3"/>
    <dgm:cxn modelId="{1C67EDCB-308F-4CE0-BA48-27AD377476E1}" type="presParOf" srcId="{D79F9562-3B84-4CD3-AB7A-3284230A88FC}" destId="{3264DE66-D4A4-4768-B958-7865D6944EDF}" srcOrd="1" destOrd="0" presId="urn:microsoft.com/office/officeart/2005/8/layout/hierarchy3"/>
    <dgm:cxn modelId="{62FD7FF3-72F7-4B3B-A6F9-37CDFB24F98A}" type="presParOf" srcId="{B84D87DC-D30A-459D-8356-80AFC30208B2}" destId="{A70497E0-8709-4927-A398-FE8202F77AF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8CAEEDB-E820-4514-A5E3-FEBC103EF7A3}" type="doc">
      <dgm:prSet loTypeId="urn:microsoft.com/office/officeart/2009/3/layout/SubStepProcess" loCatId="process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773A729-9138-44DF-9957-445C144161C3}">
      <dgm:prSet/>
      <dgm:spPr/>
      <dgm:t>
        <a:bodyPr/>
        <a:lstStyle/>
        <a:p>
          <a:r>
            <a:rPr lang="uk-UA"/>
            <a:t>відносна відособленість структурних елементів один від одного,</a:t>
          </a:r>
          <a:endParaRPr lang="en-US"/>
        </a:p>
      </dgm:t>
    </dgm:pt>
    <dgm:pt modelId="{DA63BDFB-3849-45A1-931C-D5D68001A51A}" type="parTrans" cxnId="{93B3179D-F453-476D-A029-038AB8F4592B}">
      <dgm:prSet/>
      <dgm:spPr/>
      <dgm:t>
        <a:bodyPr/>
        <a:lstStyle/>
        <a:p>
          <a:endParaRPr lang="en-US"/>
        </a:p>
      </dgm:t>
    </dgm:pt>
    <dgm:pt modelId="{EB51D630-EACB-48A1-A3B7-5DDE97D7D3D9}" type="sibTrans" cxnId="{93B3179D-F453-476D-A029-038AB8F4592B}">
      <dgm:prSet/>
      <dgm:spPr/>
      <dgm:t>
        <a:bodyPr/>
        <a:lstStyle/>
        <a:p>
          <a:endParaRPr lang="en-US"/>
        </a:p>
      </dgm:t>
    </dgm:pt>
    <dgm:pt modelId="{7FB470C4-FFF5-40AD-BC69-1166FDE967C1}">
      <dgm:prSet/>
      <dgm:spPr/>
      <dgm:t>
        <a:bodyPr/>
        <a:lstStyle/>
        <a:p>
          <a:r>
            <a:rPr lang="uk-UA"/>
            <a:t>різна спрямованість дії,</a:t>
          </a:r>
          <a:endParaRPr lang="en-US"/>
        </a:p>
      </dgm:t>
    </dgm:pt>
    <dgm:pt modelId="{CC075BD7-CCD6-484D-BB31-2BCE7C0E8D87}" type="parTrans" cxnId="{1541C5BA-9E2C-4763-9B85-8C42DED4734C}">
      <dgm:prSet/>
      <dgm:spPr/>
      <dgm:t>
        <a:bodyPr/>
        <a:lstStyle/>
        <a:p>
          <a:endParaRPr lang="en-US"/>
        </a:p>
      </dgm:t>
    </dgm:pt>
    <dgm:pt modelId="{3614746F-7A93-40EF-9B5B-21F9D074237E}" type="sibTrans" cxnId="{1541C5BA-9E2C-4763-9B85-8C42DED4734C}">
      <dgm:prSet/>
      <dgm:spPr/>
      <dgm:t>
        <a:bodyPr/>
        <a:lstStyle/>
        <a:p>
          <a:endParaRPr lang="en-US"/>
        </a:p>
      </dgm:t>
    </dgm:pt>
    <dgm:pt modelId="{74218A4C-6CC6-4E21-8171-A9F377CD1693}">
      <dgm:prSet/>
      <dgm:spPr/>
      <dgm:t>
        <a:bodyPr/>
        <a:lstStyle/>
        <a:p>
          <a:r>
            <a:rPr lang="uk-UA"/>
            <a:t>різна «технологія» кожної із сфер, що взаємодіють у світовій економіці.</a:t>
          </a:r>
          <a:endParaRPr lang="en-US"/>
        </a:p>
      </dgm:t>
    </dgm:pt>
    <dgm:pt modelId="{2BFA94D6-7967-4776-A61D-749BEF31D425}" type="parTrans" cxnId="{94AB79CD-F28A-4FC7-9F27-7074C6CFFBFD}">
      <dgm:prSet/>
      <dgm:spPr/>
      <dgm:t>
        <a:bodyPr/>
        <a:lstStyle/>
        <a:p>
          <a:endParaRPr lang="en-US"/>
        </a:p>
      </dgm:t>
    </dgm:pt>
    <dgm:pt modelId="{539BA90B-7158-415B-936E-CF0DAEB52E0E}" type="sibTrans" cxnId="{94AB79CD-F28A-4FC7-9F27-7074C6CFFBFD}">
      <dgm:prSet/>
      <dgm:spPr/>
      <dgm:t>
        <a:bodyPr/>
        <a:lstStyle/>
        <a:p>
          <a:endParaRPr lang="en-US"/>
        </a:p>
      </dgm:t>
    </dgm:pt>
    <dgm:pt modelId="{FA6089FE-0927-4560-A838-2E29E82151CD}" type="pres">
      <dgm:prSet presAssocID="{D8CAEEDB-E820-4514-A5E3-FEBC103EF7A3}" presName="Name0" presStyleCnt="0">
        <dgm:presLayoutVars>
          <dgm:chMax val="7"/>
          <dgm:dir/>
          <dgm:animOne val="branch"/>
        </dgm:presLayoutVars>
      </dgm:prSet>
      <dgm:spPr/>
    </dgm:pt>
    <dgm:pt modelId="{43498F26-7ED1-4615-BA9B-EB787F8E93FF}" type="pres">
      <dgm:prSet presAssocID="{D773A729-9138-44DF-9957-445C144161C3}" presName="parTx1" presStyleLbl="node1" presStyleIdx="0" presStyleCnt="3"/>
      <dgm:spPr/>
    </dgm:pt>
    <dgm:pt modelId="{D4463556-F146-4C11-A972-D774B3C3CDA1}" type="pres">
      <dgm:prSet presAssocID="{7FB470C4-FFF5-40AD-BC69-1166FDE967C1}" presName="parTx2" presStyleLbl="node1" presStyleIdx="1" presStyleCnt="3"/>
      <dgm:spPr/>
    </dgm:pt>
    <dgm:pt modelId="{BD50F2F2-C214-4700-9E56-D65A8925B864}" type="pres">
      <dgm:prSet presAssocID="{74218A4C-6CC6-4E21-8171-A9F377CD1693}" presName="parTx3" presStyleLbl="node1" presStyleIdx="2" presStyleCnt="3"/>
      <dgm:spPr/>
    </dgm:pt>
  </dgm:ptLst>
  <dgm:cxnLst>
    <dgm:cxn modelId="{DC14F842-05C1-4E1D-A6B8-004901DAE056}" type="presOf" srcId="{D773A729-9138-44DF-9957-445C144161C3}" destId="{43498F26-7ED1-4615-BA9B-EB787F8E93FF}" srcOrd="0" destOrd="0" presId="urn:microsoft.com/office/officeart/2009/3/layout/SubStepProcess"/>
    <dgm:cxn modelId="{7BB70991-6637-47BC-8626-4BDEEFBBBC54}" type="presOf" srcId="{7FB470C4-FFF5-40AD-BC69-1166FDE967C1}" destId="{D4463556-F146-4C11-A972-D774B3C3CDA1}" srcOrd="0" destOrd="0" presId="urn:microsoft.com/office/officeart/2009/3/layout/SubStepProcess"/>
    <dgm:cxn modelId="{BEF4439A-D8A2-49CD-B8A5-2ACF1F06A0E8}" type="presOf" srcId="{D8CAEEDB-E820-4514-A5E3-FEBC103EF7A3}" destId="{FA6089FE-0927-4560-A838-2E29E82151CD}" srcOrd="0" destOrd="0" presId="urn:microsoft.com/office/officeart/2009/3/layout/SubStepProcess"/>
    <dgm:cxn modelId="{93B3179D-F453-476D-A029-038AB8F4592B}" srcId="{D8CAEEDB-E820-4514-A5E3-FEBC103EF7A3}" destId="{D773A729-9138-44DF-9957-445C144161C3}" srcOrd="0" destOrd="0" parTransId="{DA63BDFB-3849-45A1-931C-D5D68001A51A}" sibTransId="{EB51D630-EACB-48A1-A3B7-5DDE97D7D3D9}"/>
    <dgm:cxn modelId="{1541C5BA-9E2C-4763-9B85-8C42DED4734C}" srcId="{D8CAEEDB-E820-4514-A5E3-FEBC103EF7A3}" destId="{7FB470C4-FFF5-40AD-BC69-1166FDE967C1}" srcOrd="1" destOrd="0" parTransId="{CC075BD7-CCD6-484D-BB31-2BCE7C0E8D87}" sibTransId="{3614746F-7A93-40EF-9B5B-21F9D074237E}"/>
    <dgm:cxn modelId="{496615C0-E674-49E5-BAC0-7FAE237D9928}" type="presOf" srcId="{74218A4C-6CC6-4E21-8171-A9F377CD1693}" destId="{BD50F2F2-C214-4700-9E56-D65A8925B864}" srcOrd="0" destOrd="0" presId="urn:microsoft.com/office/officeart/2009/3/layout/SubStepProcess"/>
    <dgm:cxn modelId="{94AB79CD-F28A-4FC7-9F27-7074C6CFFBFD}" srcId="{D8CAEEDB-E820-4514-A5E3-FEBC103EF7A3}" destId="{74218A4C-6CC6-4E21-8171-A9F377CD1693}" srcOrd="2" destOrd="0" parTransId="{2BFA94D6-7967-4776-A61D-749BEF31D425}" sibTransId="{539BA90B-7158-415B-936E-CF0DAEB52E0E}"/>
    <dgm:cxn modelId="{897E22F7-3DA8-46A1-BD41-FACCACCFE628}" type="presParOf" srcId="{FA6089FE-0927-4560-A838-2E29E82151CD}" destId="{43498F26-7ED1-4615-BA9B-EB787F8E93FF}" srcOrd="0" destOrd="0" presId="urn:microsoft.com/office/officeart/2009/3/layout/SubStepProcess"/>
    <dgm:cxn modelId="{C5C93C09-BB45-4539-AE8B-71C167D736E4}" type="presParOf" srcId="{FA6089FE-0927-4560-A838-2E29E82151CD}" destId="{D4463556-F146-4C11-A972-D774B3C3CDA1}" srcOrd="1" destOrd="0" presId="urn:microsoft.com/office/officeart/2009/3/layout/SubStepProcess"/>
    <dgm:cxn modelId="{C1A0182A-898B-4971-981B-8B979D83B2AF}" type="presParOf" srcId="{FA6089FE-0927-4560-A838-2E29E82151CD}" destId="{BD50F2F2-C214-4700-9E56-D65A8925B864}" srcOrd="2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1E70564-314D-4DFD-8D8E-3AB92FE0222A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3C191A1-0E35-4928-BAF1-1C510AC53E17}">
      <dgm:prSet/>
      <dgm:spPr/>
      <dgm:t>
        <a:bodyPr/>
        <a:lstStyle/>
        <a:p>
          <a:r>
            <a:rPr lang="uk-UA" b="1"/>
            <a:t>суперечності між науково-технічною і виробничою сферами</a:t>
          </a:r>
          <a:r>
            <a:rPr lang="ru-RU"/>
            <a:t> </a:t>
          </a:r>
          <a:endParaRPr lang="en-US"/>
        </a:p>
      </dgm:t>
    </dgm:pt>
    <dgm:pt modelId="{84BF94AC-BE6D-4D01-BE85-5D574AB45381}" type="parTrans" cxnId="{0035A6FE-D5FA-4090-B315-17D49D1079F0}">
      <dgm:prSet/>
      <dgm:spPr/>
      <dgm:t>
        <a:bodyPr/>
        <a:lstStyle/>
        <a:p>
          <a:endParaRPr lang="en-US"/>
        </a:p>
      </dgm:t>
    </dgm:pt>
    <dgm:pt modelId="{46B7DD2C-F14C-463A-A9E1-B3F9E4C1FDBD}" type="sibTrans" cxnId="{0035A6FE-D5FA-4090-B315-17D49D1079F0}">
      <dgm:prSet/>
      <dgm:spPr/>
      <dgm:t>
        <a:bodyPr/>
        <a:lstStyle/>
        <a:p>
          <a:endParaRPr lang="en-US"/>
        </a:p>
      </dgm:t>
    </dgm:pt>
    <dgm:pt modelId="{DD6BA37A-9D7C-4E5F-A621-F4CAF2614515}">
      <dgm:prSet/>
      <dgm:spPr/>
      <dgm:t>
        <a:bodyPr/>
        <a:lstStyle/>
        <a:p>
          <a:r>
            <a:rPr lang="uk-UA" b="1"/>
            <a:t>між сферами міжнародного виробництва й обігу</a:t>
          </a:r>
          <a:r>
            <a:rPr lang="ru-RU"/>
            <a:t> (</a:t>
          </a:r>
          <a:r>
            <a:rPr lang="uk-UA"/>
            <a:t>суперечності між затратами і цінами</a:t>
          </a:r>
          <a:r>
            <a:rPr lang="ru-RU"/>
            <a:t>, </a:t>
          </a:r>
          <a:r>
            <a:rPr lang="uk-UA"/>
            <a:t>продавцем і покупцем, натурально-речовою і вартісною формами товарів, товарною і грошовою масою, між попитом і пропозицією товарів та послуг на світовому ринку)</a:t>
          </a:r>
          <a:endParaRPr lang="en-US"/>
        </a:p>
      </dgm:t>
    </dgm:pt>
    <dgm:pt modelId="{C9EAAD0D-A352-45E0-97AC-757D30A5D052}" type="parTrans" cxnId="{CC4AA952-BA49-4A27-96E5-F1EC30E51507}">
      <dgm:prSet/>
      <dgm:spPr/>
      <dgm:t>
        <a:bodyPr/>
        <a:lstStyle/>
        <a:p>
          <a:endParaRPr lang="en-US"/>
        </a:p>
      </dgm:t>
    </dgm:pt>
    <dgm:pt modelId="{53CD2E45-770D-4EC8-921A-C9DF16F5292A}" type="sibTrans" cxnId="{CC4AA952-BA49-4A27-96E5-F1EC30E51507}">
      <dgm:prSet/>
      <dgm:spPr/>
      <dgm:t>
        <a:bodyPr/>
        <a:lstStyle/>
        <a:p>
          <a:endParaRPr lang="en-US"/>
        </a:p>
      </dgm:t>
    </dgm:pt>
    <dgm:pt modelId="{732CC711-514F-48D0-A835-FBC330978272}">
      <dgm:prSet/>
      <dgm:spPr/>
      <dgm:t>
        <a:bodyPr/>
        <a:lstStyle/>
        <a:p>
          <a:r>
            <a:rPr lang="uk-UA" b="1"/>
            <a:t>суперечність</a:t>
          </a:r>
          <a:r>
            <a:rPr lang="uk-UA"/>
            <a:t> </a:t>
          </a:r>
          <a:r>
            <a:rPr lang="uk-UA" b="1"/>
            <a:t>механізму управління світогосподарськими процесами</a:t>
          </a:r>
          <a:r>
            <a:rPr lang="ru-RU"/>
            <a:t> </a:t>
          </a:r>
          <a:endParaRPr lang="en-US"/>
        </a:p>
      </dgm:t>
    </dgm:pt>
    <dgm:pt modelId="{92C0CFE5-BB07-4989-9F1D-E4671C14D2D7}" type="parTrans" cxnId="{83D8DD86-9E74-43FA-96C9-A3CCDEEA3BA5}">
      <dgm:prSet/>
      <dgm:spPr/>
      <dgm:t>
        <a:bodyPr/>
        <a:lstStyle/>
        <a:p>
          <a:endParaRPr lang="en-US"/>
        </a:p>
      </dgm:t>
    </dgm:pt>
    <dgm:pt modelId="{7B61E910-54C4-45AB-84FC-B55D7A7161A7}" type="sibTrans" cxnId="{83D8DD86-9E74-43FA-96C9-A3CCDEEA3BA5}">
      <dgm:prSet/>
      <dgm:spPr/>
      <dgm:t>
        <a:bodyPr/>
        <a:lstStyle/>
        <a:p>
          <a:endParaRPr lang="en-US"/>
        </a:p>
      </dgm:t>
    </dgm:pt>
    <dgm:pt modelId="{7CD97F03-5991-4DB1-8722-D6B51CD75654}">
      <dgm:prSet/>
      <dgm:spPr/>
      <dgm:t>
        <a:bodyPr/>
        <a:lstStyle/>
        <a:p>
          <a:r>
            <a:rPr lang="uk-UA" b="1"/>
            <a:t>суперечності між суб'єктами МЕВ</a:t>
          </a:r>
          <a:r>
            <a:rPr lang="uk-UA"/>
            <a:t> </a:t>
          </a:r>
          <a:endParaRPr lang="en-US"/>
        </a:p>
      </dgm:t>
    </dgm:pt>
    <dgm:pt modelId="{7194FE61-016E-4EFD-9738-1DC6C6B42442}" type="parTrans" cxnId="{00941198-64EA-42D1-B41C-F91B7A884D97}">
      <dgm:prSet/>
      <dgm:spPr/>
      <dgm:t>
        <a:bodyPr/>
        <a:lstStyle/>
        <a:p>
          <a:endParaRPr lang="en-US"/>
        </a:p>
      </dgm:t>
    </dgm:pt>
    <dgm:pt modelId="{EC5C4199-ECA4-4D2F-AFBE-AB9883507748}" type="sibTrans" cxnId="{00941198-64EA-42D1-B41C-F91B7A884D97}">
      <dgm:prSet/>
      <dgm:spPr/>
      <dgm:t>
        <a:bodyPr/>
        <a:lstStyle/>
        <a:p>
          <a:endParaRPr lang="en-US"/>
        </a:p>
      </dgm:t>
    </dgm:pt>
    <dgm:pt modelId="{E6D0AE1F-5D77-44B7-B5B0-CC57F3EFAD35}" type="pres">
      <dgm:prSet presAssocID="{41E70564-314D-4DFD-8D8E-3AB92FE0222A}" presName="linear" presStyleCnt="0">
        <dgm:presLayoutVars>
          <dgm:animLvl val="lvl"/>
          <dgm:resizeHandles val="exact"/>
        </dgm:presLayoutVars>
      </dgm:prSet>
      <dgm:spPr/>
    </dgm:pt>
    <dgm:pt modelId="{33B5D241-8615-4DCE-B683-AD17BA2A2AD3}" type="pres">
      <dgm:prSet presAssocID="{E3C191A1-0E35-4928-BAF1-1C510AC53E1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B0BB52B-4F8E-45CC-837C-2D41BF1296E3}" type="pres">
      <dgm:prSet presAssocID="{46B7DD2C-F14C-463A-A9E1-B3F9E4C1FDBD}" presName="spacer" presStyleCnt="0"/>
      <dgm:spPr/>
    </dgm:pt>
    <dgm:pt modelId="{5C229C51-2267-4CCA-B7EB-02A36344A0D7}" type="pres">
      <dgm:prSet presAssocID="{DD6BA37A-9D7C-4E5F-A621-F4CAF261451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282C64-ADA1-4CFF-A366-9DFD99A70C4C}" type="pres">
      <dgm:prSet presAssocID="{53CD2E45-770D-4EC8-921A-C9DF16F5292A}" presName="spacer" presStyleCnt="0"/>
      <dgm:spPr/>
    </dgm:pt>
    <dgm:pt modelId="{2074ED65-68D7-4E32-A9F0-E79944399BA4}" type="pres">
      <dgm:prSet presAssocID="{732CC711-514F-48D0-A835-FBC33097827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F3FD00-B423-4811-A8C6-D5AF228B54E5}" type="pres">
      <dgm:prSet presAssocID="{7B61E910-54C4-45AB-84FC-B55D7A7161A7}" presName="spacer" presStyleCnt="0"/>
      <dgm:spPr/>
    </dgm:pt>
    <dgm:pt modelId="{31B534FF-3505-49DE-A38E-FEB6A573969F}" type="pres">
      <dgm:prSet presAssocID="{7CD97F03-5991-4DB1-8722-D6B51CD7565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D74A327-09A8-42E7-BE0E-624F014DD59F}" type="presOf" srcId="{41E70564-314D-4DFD-8D8E-3AB92FE0222A}" destId="{E6D0AE1F-5D77-44B7-B5B0-CC57F3EFAD35}" srcOrd="0" destOrd="0" presId="urn:microsoft.com/office/officeart/2005/8/layout/vList2"/>
    <dgm:cxn modelId="{4ECA9434-BCFC-438D-B165-BCBD1D7E5DD5}" type="presOf" srcId="{732CC711-514F-48D0-A835-FBC330978272}" destId="{2074ED65-68D7-4E32-A9F0-E79944399BA4}" srcOrd="0" destOrd="0" presId="urn:microsoft.com/office/officeart/2005/8/layout/vList2"/>
    <dgm:cxn modelId="{CC4AA952-BA49-4A27-96E5-F1EC30E51507}" srcId="{41E70564-314D-4DFD-8D8E-3AB92FE0222A}" destId="{DD6BA37A-9D7C-4E5F-A621-F4CAF2614515}" srcOrd="1" destOrd="0" parTransId="{C9EAAD0D-A352-45E0-97AC-757D30A5D052}" sibTransId="{53CD2E45-770D-4EC8-921A-C9DF16F5292A}"/>
    <dgm:cxn modelId="{83D8DD86-9E74-43FA-96C9-A3CCDEEA3BA5}" srcId="{41E70564-314D-4DFD-8D8E-3AB92FE0222A}" destId="{732CC711-514F-48D0-A835-FBC330978272}" srcOrd="2" destOrd="0" parTransId="{92C0CFE5-BB07-4989-9F1D-E4671C14D2D7}" sibTransId="{7B61E910-54C4-45AB-84FC-B55D7A7161A7}"/>
    <dgm:cxn modelId="{74C50592-2D52-4375-875D-1C0838BCCF9F}" type="presOf" srcId="{DD6BA37A-9D7C-4E5F-A621-F4CAF2614515}" destId="{5C229C51-2267-4CCA-B7EB-02A36344A0D7}" srcOrd="0" destOrd="0" presId="urn:microsoft.com/office/officeart/2005/8/layout/vList2"/>
    <dgm:cxn modelId="{00941198-64EA-42D1-B41C-F91B7A884D97}" srcId="{41E70564-314D-4DFD-8D8E-3AB92FE0222A}" destId="{7CD97F03-5991-4DB1-8722-D6B51CD75654}" srcOrd="3" destOrd="0" parTransId="{7194FE61-016E-4EFD-9738-1DC6C6B42442}" sibTransId="{EC5C4199-ECA4-4D2F-AFBE-AB9883507748}"/>
    <dgm:cxn modelId="{773B8BD8-748C-49EF-ACFF-41131D5A96CE}" type="presOf" srcId="{7CD97F03-5991-4DB1-8722-D6B51CD75654}" destId="{31B534FF-3505-49DE-A38E-FEB6A573969F}" srcOrd="0" destOrd="0" presId="urn:microsoft.com/office/officeart/2005/8/layout/vList2"/>
    <dgm:cxn modelId="{13187BE3-7891-4320-B415-3DCF4E1D7F65}" type="presOf" srcId="{E3C191A1-0E35-4928-BAF1-1C510AC53E17}" destId="{33B5D241-8615-4DCE-B683-AD17BA2A2AD3}" srcOrd="0" destOrd="0" presId="urn:microsoft.com/office/officeart/2005/8/layout/vList2"/>
    <dgm:cxn modelId="{0035A6FE-D5FA-4090-B315-17D49D1079F0}" srcId="{41E70564-314D-4DFD-8D8E-3AB92FE0222A}" destId="{E3C191A1-0E35-4928-BAF1-1C510AC53E17}" srcOrd="0" destOrd="0" parTransId="{84BF94AC-BE6D-4D01-BE85-5D574AB45381}" sibTransId="{46B7DD2C-F14C-463A-A9E1-B3F9E4C1FDBD}"/>
    <dgm:cxn modelId="{526D8B3D-72AC-4B82-9F20-A25415B43E5C}" type="presParOf" srcId="{E6D0AE1F-5D77-44B7-B5B0-CC57F3EFAD35}" destId="{33B5D241-8615-4DCE-B683-AD17BA2A2AD3}" srcOrd="0" destOrd="0" presId="urn:microsoft.com/office/officeart/2005/8/layout/vList2"/>
    <dgm:cxn modelId="{54B8D83C-94F7-49C8-AEAD-DFD8CD06A493}" type="presParOf" srcId="{E6D0AE1F-5D77-44B7-B5B0-CC57F3EFAD35}" destId="{EB0BB52B-4F8E-45CC-837C-2D41BF1296E3}" srcOrd="1" destOrd="0" presId="urn:microsoft.com/office/officeart/2005/8/layout/vList2"/>
    <dgm:cxn modelId="{0AA97828-100F-4D7F-AB29-2401B068E722}" type="presParOf" srcId="{E6D0AE1F-5D77-44B7-B5B0-CC57F3EFAD35}" destId="{5C229C51-2267-4CCA-B7EB-02A36344A0D7}" srcOrd="2" destOrd="0" presId="urn:microsoft.com/office/officeart/2005/8/layout/vList2"/>
    <dgm:cxn modelId="{C4F6E67A-791D-4199-BFF3-1DE2791745D1}" type="presParOf" srcId="{E6D0AE1F-5D77-44B7-B5B0-CC57F3EFAD35}" destId="{F8282C64-ADA1-4CFF-A366-9DFD99A70C4C}" srcOrd="3" destOrd="0" presId="urn:microsoft.com/office/officeart/2005/8/layout/vList2"/>
    <dgm:cxn modelId="{7BA36FB2-04EC-493D-BF9B-237BC3770BA0}" type="presParOf" srcId="{E6D0AE1F-5D77-44B7-B5B0-CC57F3EFAD35}" destId="{2074ED65-68D7-4E32-A9F0-E79944399BA4}" srcOrd="4" destOrd="0" presId="urn:microsoft.com/office/officeart/2005/8/layout/vList2"/>
    <dgm:cxn modelId="{8F5E6BD5-532A-4EFC-B632-895B16EF558A}" type="presParOf" srcId="{E6D0AE1F-5D77-44B7-B5B0-CC57F3EFAD35}" destId="{29F3FD00-B423-4811-A8C6-D5AF228B54E5}" srcOrd="5" destOrd="0" presId="urn:microsoft.com/office/officeart/2005/8/layout/vList2"/>
    <dgm:cxn modelId="{09FBA47F-BBB8-4BB4-98B9-CEC95A93B79C}" type="presParOf" srcId="{E6D0AE1F-5D77-44B7-B5B0-CC57F3EFAD35}" destId="{31B534FF-3505-49DE-A38E-FEB6A573969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71D0BC2-E30F-44EE-9876-70E74C8B5044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9D9D283-E473-43AC-A03F-0B2F94111968}">
      <dgm:prSet/>
      <dgm:spPr/>
      <dgm:t>
        <a:bodyPr/>
        <a:lstStyle/>
        <a:p>
          <a:r>
            <a:rPr lang="uk-UA" b="1" i="1"/>
            <a:t>Внутрішні (ендогенні)</a:t>
          </a:r>
          <a:r>
            <a:rPr lang="uk-UA" b="1"/>
            <a:t> - </a:t>
          </a:r>
          <a:r>
            <a:rPr lang="uk-UA"/>
            <a:t>зароджуються в надрах усіх підсистем і складових частин світового господарства в процесі їхнього розвитку і нагромадження певної критичної маси</a:t>
          </a:r>
          <a:r>
            <a:rPr lang="uk-UA" b="1"/>
            <a:t>.</a:t>
          </a:r>
          <a:endParaRPr lang="en-US"/>
        </a:p>
      </dgm:t>
    </dgm:pt>
    <dgm:pt modelId="{E3C11AC1-BDB9-4586-895F-1930056DB385}" type="parTrans" cxnId="{52109A42-C32B-4D1D-BD66-9CC089D7414B}">
      <dgm:prSet/>
      <dgm:spPr/>
      <dgm:t>
        <a:bodyPr/>
        <a:lstStyle/>
        <a:p>
          <a:endParaRPr lang="en-US"/>
        </a:p>
      </dgm:t>
    </dgm:pt>
    <dgm:pt modelId="{48B71D6C-7823-4E9F-92A8-452A024862A8}" type="sibTrans" cxnId="{52109A42-C32B-4D1D-BD66-9CC089D7414B}">
      <dgm:prSet/>
      <dgm:spPr/>
      <dgm:t>
        <a:bodyPr/>
        <a:lstStyle/>
        <a:p>
          <a:endParaRPr lang="en-US"/>
        </a:p>
      </dgm:t>
    </dgm:pt>
    <dgm:pt modelId="{10334F3B-24E8-4894-829D-5EDCEA842FFD}">
      <dgm:prSet/>
      <dgm:spPr/>
      <dgm:t>
        <a:bodyPr/>
        <a:lstStyle/>
        <a:p>
          <a:r>
            <a:rPr lang="uk-UA" b="1" i="1"/>
            <a:t>Зовнішні (екзогенні) - </a:t>
          </a:r>
          <a:r>
            <a:rPr lang="uk-UA"/>
            <a:t>пов'язані із взаємодією всіх компонентів світогосподарських зв'язків із зовнішнім середовищем. </a:t>
          </a:r>
          <a:endParaRPr lang="en-US"/>
        </a:p>
      </dgm:t>
    </dgm:pt>
    <dgm:pt modelId="{5D542ECB-9C6C-4D23-8F80-56A77F9E08CC}" type="parTrans" cxnId="{55651145-03F8-496B-9C3D-3BF8EF75295F}">
      <dgm:prSet/>
      <dgm:spPr/>
      <dgm:t>
        <a:bodyPr/>
        <a:lstStyle/>
        <a:p>
          <a:endParaRPr lang="en-US"/>
        </a:p>
      </dgm:t>
    </dgm:pt>
    <dgm:pt modelId="{DC1C8E97-6BCB-4483-856F-5139A9FC4348}" type="sibTrans" cxnId="{55651145-03F8-496B-9C3D-3BF8EF75295F}">
      <dgm:prSet/>
      <dgm:spPr/>
      <dgm:t>
        <a:bodyPr/>
        <a:lstStyle/>
        <a:p>
          <a:endParaRPr lang="en-US"/>
        </a:p>
      </dgm:t>
    </dgm:pt>
    <dgm:pt modelId="{7C161EC1-60EE-4B4A-AF11-B81E0BAF5A66}" type="pres">
      <dgm:prSet presAssocID="{D71D0BC2-E30F-44EE-9876-70E74C8B504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790F7E-D901-42A6-B176-5D99B24544ED}" type="pres">
      <dgm:prSet presAssocID="{49D9D283-E473-43AC-A03F-0B2F94111968}" presName="hierRoot1" presStyleCnt="0"/>
      <dgm:spPr/>
    </dgm:pt>
    <dgm:pt modelId="{1C0E7B63-6005-4C87-8DFF-E01E2AF431FE}" type="pres">
      <dgm:prSet presAssocID="{49D9D283-E473-43AC-A03F-0B2F94111968}" presName="composite" presStyleCnt="0"/>
      <dgm:spPr/>
    </dgm:pt>
    <dgm:pt modelId="{DBCFF776-9B8D-47D5-B105-DC026F32DEAA}" type="pres">
      <dgm:prSet presAssocID="{49D9D283-E473-43AC-A03F-0B2F94111968}" presName="background" presStyleLbl="node0" presStyleIdx="0" presStyleCnt="2"/>
      <dgm:spPr/>
    </dgm:pt>
    <dgm:pt modelId="{5B0719E8-0231-49B0-BFE8-97763B07E9EC}" type="pres">
      <dgm:prSet presAssocID="{49D9D283-E473-43AC-A03F-0B2F94111968}" presName="text" presStyleLbl="fgAcc0" presStyleIdx="0" presStyleCnt="2">
        <dgm:presLayoutVars>
          <dgm:chPref val="3"/>
        </dgm:presLayoutVars>
      </dgm:prSet>
      <dgm:spPr/>
    </dgm:pt>
    <dgm:pt modelId="{F5AC1BE6-C435-4C94-B03B-E8F9914E4119}" type="pres">
      <dgm:prSet presAssocID="{49D9D283-E473-43AC-A03F-0B2F94111968}" presName="hierChild2" presStyleCnt="0"/>
      <dgm:spPr/>
    </dgm:pt>
    <dgm:pt modelId="{A38DD774-228C-4BBE-977C-B7E52830B0D1}" type="pres">
      <dgm:prSet presAssocID="{10334F3B-24E8-4894-829D-5EDCEA842FFD}" presName="hierRoot1" presStyleCnt="0"/>
      <dgm:spPr/>
    </dgm:pt>
    <dgm:pt modelId="{E88AB475-8545-42A8-80AE-476A8074182C}" type="pres">
      <dgm:prSet presAssocID="{10334F3B-24E8-4894-829D-5EDCEA842FFD}" presName="composite" presStyleCnt="0"/>
      <dgm:spPr/>
    </dgm:pt>
    <dgm:pt modelId="{AC5A011F-A7A8-4929-9A78-9CA201A1C623}" type="pres">
      <dgm:prSet presAssocID="{10334F3B-24E8-4894-829D-5EDCEA842FFD}" presName="background" presStyleLbl="node0" presStyleIdx="1" presStyleCnt="2"/>
      <dgm:spPr/>
    </dgm:pt>
    <dgm:pt modelId="{827C1B93-F652-4867-8217-5C9F01B8E49A}" type="pres">
      <dgm:prSet presAssocID="{10334F3B-24E8-4894-829D-5EDCEA842FFD}" presName="text" presStyleLbl="fgAcc0" presStyleIdx="1" presStyleCnt="2">
        <dgm:presLayoutVars>
          <dgm:chPref val="3"/>
        </dgm:presLayoutVars>
      </dgm:prSet>
      <dgm:spPr/>
    </dgm:pt>
    <dgm:pt modelId="{29D04514-4755-4947-92F1-C7B445D11574}" type="pres">
      <dgm:prSet presAssocID="{10334F3B-24E8-4894-829D-5EDCEA842FFD}" presName="hierChild2" presStyleCnt="0"/>
      <dgm:spPr/>
    </dgm:pt>
  </dgm:ptLst>
  <dgm:cxnLst>
    <dgm:cxn modelId="{8486E816-FADF-4A60-A209-48DF8200E8F9}" type="presOf" srcId="{49D9D283-E473-43AC-A03F-0B2F94111968}" destId="{5B0719E8-0231-49B0-BFE8-97763B07E9EC}" srcOrd="0" destOrd="0" presId="urn:microsoft.com/office/officeart/2005/8/layout/hierarchy1"/>
    <dgm:cxn modelId="{D442251F-6A18-4915-B6BF-5B3D1A4AD175}" type="presOf" srcId="{10334F3B-24E8-4894-829D-5EDCEA842FFD}" destId="{827C1B93-F652-4867-8217-5C9F01B8E49A}" srcOrd="0" destOrd="0" presId="urn:microsoft.com/office/officeart/2005/8/layout/hierarchy1"/>
    <dgm:cxn modelId="{52109A42-C32B-4D1D-BD66-9CC089D7414B}" srcId="{D71D0BC2-E30F-44EE-9876-70E74C8B5044}" destId="{49D9D283-E473-43AC-A03F-0B2F94111968}" srcOrd="0" destOrd="0" parTransId="{E3C11AC1-BDB9-4586-895F-1930056DB385}" sibTransId="{48B71D6C-7823-4E9F-92A8-452A024862A8}"/>
    <dgm:cxn modelId="{55651145-03F8-496B-9C3D-3BF8EF75295F}" srcId="{D71D0BC2-E30F-44EE-9876-70E74C8B5044}" destId="{10334F3B-24E8-4894-829D-5EDCEA842FFD}" srcOrd="1" destOrd="0" parTransId="{5D542ECB-9C6C-4D23-8F80-56A77F9E08CC}" sibTransId="{DC1C8E97-6BCB-4483-856F-5139A9FC4348}"/>
    <dgm:cxn modelId="{C14EF182-05F3-4F6B-8CEA-EAC4CA0A0397}" type="presOf" srcId="{D71D0BC2-E30F-44EE-9876-70E74C8B5044}" destId="{7C161EC1-60EE-4B4A-AF11-B81E0BAF5A66}" srcOrd="0" destOrd="0" presId="urn:microsoft.com/office/officeart/2005/8/layout/hierarchy1"/>
    <dgm:cxn modelId="{02347DAD-258A-4241-8442-60168CC72891}" type="presParOf" srcId="{7C161EC1-60EE-4B4A-AF11-B81E0BAF5A66}" destId="{F9790F7E-D901-42A6-B176-5D99B24544ED}" srcOrd="0" destOrd="0" presId="urn:microsoft.com/office/officeart/2005/8/layout/hierarchy1"/>
    <dgm:cxn modelId="{19C82EB0-1104-42AF-BE12-BFD15F7E66A2}" type="presParOf" srcId="{F9790F7E-D901-42A6-B176-5D99B24544ED}" destId="{1C0E7B63-6005-4C87-8DFF-E01E2AF431FE}" srcOrd="0" destOrd="0" presId="urn:microsoft.com/office/officeart/2005/8/layout/hierarchy1"/>
    <dgm:cxn modelId="{859FB72E-C2EF-4249-97C9-FD12F2F6FBBF}" type="presParOf" srcId="{1C0E7B63-6005-4C87-8DFF-E01E2AF431FE}" destId="{DBCFF776-9B8D-47D5-B105-DC026F32DEAA}" srcOrd="0" destOrd="0" presId="urn:microsoft.com/office/officeart/2005/8/layout/hierarchy1"/>
    <dgm:cxn modelId="{E19ECB1A-946B-43E7-B359-0D2A4DBEBF0B}" type="presParOf" srcId="{1C0E7B63-6005-4C87-8DFF-E01E2AF431FE}" destId="{5B0719E8-0231-49B0-BFE8-97763B07E9EC}" srcOrd="1" destOrd="0" presId="urn:microsoft.com/office/officeart/2005/8/layout/hierarchy1"/>
    <dgm:cxn modelId="{8327ADD7-EC8E-4180-AEA8-F523A15D8623}" type="presParOf" srcId="{F9790F7E-D901-42A6-B176-5D99B24544ED}" destId="{F5AC1BE6-C435-4C94-B03B-E8F9914E4119}" srcOrd="1" destOrd="0" presId="urn:microsoft.com/office/officeart/2005/8/layout/hierarchy1"/>
    <dgm:cxn modelId="{6AC6B375-F482-4DC7-875B-C27FD44D1DBB}" type="presParOf" srcId="{7C161EC1-60EE-4B4A-AF11-B81E0BAF5A66}" destId="{A38DD774-228C-4BBE-977C-B7E52830B0D1}" srcOrd="1" destOrd="0" presId="urn:microsoft.com/office/officeart/2005/8/layout/hierarchy1"/>
    <dgm:cxn modelId="{7BDAE717-48A7-4EE9-B426-AB426CA9CB6A}" type="presParOf" srcId="{A38DD774-228C-4BBE-977C-B7E52830B0D1}" destId="{E88AB475-8545-42A8-80AE-476A8074182C}" srcOrd="0" destOrd="0" presId="urn:microsoft.com/office/officeart/2005/8/layout/hierarchy1"/>
    <dgm:cxn modelId="{5CF4BAD8-D9BF-4C82-A8C8-50877087EC9B}" type="presParOf" srcId="{E88AB475-8545-42A8-80AE-476A8074182C}" destId="{AC5A011F-A7A8-4929-9A78-9CA201A1C623}" srcOrd="0" destOrd="0" presId="urn:microsoft.com/office/officeart/2005/8/layout/hierarchy1"/>
    <dgm:cxn modelId="{402E4001-6303-492C-85C9-44EEF1639005}" type="presParOf" srcId="{E88AB475-8545-42A8-80AE-476A8074182C}" destId="{827C1B93-F652-4867-8217-5C9F01B8E49A}" srcOrd="1" destOrd="0" presId="urn:microsoft.com/office/officeart/2005/8/layout/hierarchy1"/>
    <dgm:cxn modelId="{04278BDC-755D-4C36-AB32-DCE20736B41F}" type="presParOf" srcId="{A38DD774-228C-4BBE-977C-B7E52830B0D1}" destId="{29D04514-4755-4947-92F1-C7B445D115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A6D2457-0708-4B16-AA8E-0CD3A756F28E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44D28976-38D1-42BF-AF8A-9B88CE16C48E}">
      <dgm:prSet/>
      <dgm:spPr/>
      <dgm:t>
        <a:bodyPr/>
        <a:lstStyle/>
        <a:p>
          <a:r>
            <a:rPr lang="uk-UA" b="1"/>
            <a:t>На мікрорівні: </a:t>
          </a:r>
          <a:r>
            <a:rPr lang="uk-UA"/>
            <a:t>досягається при обговоренні економічних умов контрактів та угод, техніко-економічному обґрунтуванні спільних заходів</a:t>
          </a:r>
          <a:r>
            <a:rPr lang="ru-RU"/>
            <a:t> </a:t>
          </a:r>
          <a:endParaRPr lang="en-US"/>
        </a:p>
      </dgm:t>
    </dgm:pt>
    <dgm:pt modelId="{6256E753-D60C-4C8B-A4EA-A8B68991472C}" type="parTrans" cxnId="{EF691382-2F53-4F70-AD40-8A951448544A}">
      <dgm:prSet/>
      <dgm:spPr/>
      <dgm:t>
        <a:bodyPr/>
        <a:lstStyle/>
        <a:p>
          <a:endParaRPr lang="en-US"/>
        </a:p>
      </dgm:t>
    </dgm:pt>
    <dgm:pt modelId="{E7DA68AD-F449-48A0-84C0-C83907E3C10C}" type="sibTrans" cxnId="{EF691382-2F53-4F70-AD40-8A951448544A}">
      <dgm:prSet/>
      <dgm:spPr/>
      <dgm:t>
        <a:bodyPr/>
        <a:lstStyle/>
        <a:p>
          <a:endParaRPr lang="en-US"/>
        </a:p>
      </dgm:t>
    </dgm:pt>
    <dgm:pt modelId="{823A5F7E-A84E-4FBB-BBC4-EE20C3EED21C}">
      <dgm:prSet/>
      <dgm:spPr/>
      <dgm:t>
        <a:bodyPr/>
        <a:lstStyle/>
        <a:p>
          <a:r>
            <a:rPr lang="uk-UA" b="1"/>
            <a:t>На макрорівні:</a:t>
          </a:r>
          <a:r>
            <a:rPr lang="uk-UA"/>
            <a:t> суперечності вирішуються в процесі розробки, підписання і реалізації міждержавних угод про економічне та науково-технічне співробітництво</a:t>
          </a:r>
          <a:r>
            <a:rPr lang="ru-RU"/>
            <a:t> </a:t>
          </a:r>
          <a:endParaRPr lang="en-US"/>
        </a:p>
      </dgm:t>
    </dgm:pt>
    <dgm:pt modelId="{B8A3D451-25B7-46F6-8F0E-E2A8507163DA}" type="parTrans" cxnId="{C5BC23A9-B882-4960-869E-D1B974987217}">
      <dgm:prSet/>
      <dgm:spPr/>
      <dgm:t>
        <a:bodyPr/>
        <a:lstStyle/>
        <a:p>
          <a:endParaRPr lang="en-US"/>
        </a:p>
      </dgm:t>
    </dgm:pt>
    <dgm:pt modelId="{C6AD6C1B-F946-4312-9624-DE7892A7D4C0}" type="sibTrans" cxnId="{C5BC23A9-B882-4960-869E-D1B974987217}">
      <dgm:prSet/>
      <dgm:spPr/>
      <dgm:t>
        <a:bodyPr/>
        <a:lstStyle/>
        <a:p>
          <a:endParaRPr lang="en-US"/>
        </a:p>
      </dgm:t>
    </dgm:pt>
    <dgm:pt modelId="{BA479CCC-2638-4C7C-868A-2A2F6CA2AB8E}" type="pres">
      <dgm:prSet presAssocID="{0A6D2457-0708-4B16-AA8E-0CD3A756F2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11A7FD5-1806-4FD7-92CC-8B81CEDD3459}" type="pres">
      <dgm:prSet presAssocID="{44D28976-38D1-42BF-AF8A-9B88CE16C48E}" presName="hierRoot1" presStyleCnt="0"/>
      <dgm:spPr/>
    </dgm:pt>
    <dgm:pt modelId="{4E370916-6658-4C67-91C5-C43064B88B98}" type="pres">
      <dgm:prSet presAssocID="{44D28976-38D1-42BF-AF8A-9B88CE16C48E}" presName="composite" presStyleCnt="0"/>
      <dgm:spPr/>
    </dgm:pt>
    <dgm:pt modelId="{705275ED-B653-4080-B369-C27229FB84E5}" type="pres">
      <dgm:prSet presAssocID="{44D28976-38D1-42BF-AF8A-9B88CE16C48E}" presName="background" presStyleLbl="node0" presStyleIdx="0" presStyleCnt="2"/>
      <dgm:spPr/>
    </dgm:pt>
    <dgm:pt modelId="{DEDD8724-D0AD-4197-B6EC-495046CDBA44}" type="pres">
      <dgm:prSet presAssocID="{44D28976-38D1-42BF-AF8A-9B88CE16C48E}" presName="text" presStyleLbl="fgAcc0" presStyleIdx="0" presStyleCnt="2">
        <dgm:presLayoutVars>
          <dgm:chPref val="3"/>
        </dgm:presLayoutVars>
      </dgm:prSet>
      <dgm:spPr/>
    </dgm:pt>
    <dgm:pt modelId="{94AF192A-ECE9-4F78-BFCB-9B9A2C0A5C14}" type="pres">
      <dgm:prSet presAssocID="{44D28976-38D1-42BF-AF8A-9B88CE16C48E}" presName="hierChild2" presStyleCnt="0"/>
      <dgm:spPr/>
    </dgm:pt>
    <dgm:pt modelId="{7068A56F-6AC7-41DC-A5D2-21883712452B}" type="pres">
      <dgm:prSet presAssocID="{823A5F7E-A84E-4FBB-BBC4-EE20C3EED21C}" presName="hierRoot1" presStyleCnt="0"/>
      <dgm:spPr/>
    </dgm:pt>
    <dgm:pt modelId="{89889A02-4E85-4FE9-A49C-D5405E3CBE48}" type="pres">
      <dgm:prSet presAssocID="{823A5F7E-A84E-4FBB-BBC4-EE20C3EED21C}" presName="composite" presStyleCnt="0"/>
      <dgm:spPr/>
    </dgm:pt>
    <dgm:pt modelId="{A3F43D9B-50DE-4572-93F7-E2694F3539BF}" type="pres">
      <dgm:prSet presAssocID="{823A5F7E-A84E-4FBB-BBC4-EE20C3EED21C}" presName="background" presStyleLbl="node0" presStyleIdx="1" presStyleCnt="2"/>
      <dgm:spPr/>
    </dgm:pt>
    <dgm:pt modelId="{49B3B6D7-4879-4894-993A-0D0002AF77F3}" type="pres">
      <dgm:prSet presAssocID="{823A5F7E-A84E-4FBB-BBC4-EE20C3EED21C}" presName="text" presStyleLbl="fgAcc0" presStyleIdx="1" presStyleCnt="2">
        <dgm:presLayoutVars>
          <dgm:chPref val="3"/>
        </dgm:presLayoutVars>
      </dgm:prSet>
      <dgm:spPr/>
    </dgm:pt>
    <dgm:pt modelId="{958A2835-4733-461E-B38D-D2444A4E8E02}" type="pres">
      <dgm:prSet presAssocID="{823A5F7E-A84E-4FBB-BBC4-EE20C3EED21C}" presName="hierChild2" presStyleCnt="0"/>
      <dgm:spPr/>
    </dgm:pt>
  </dgm:ptLst>
  <dgm:cxnLst>
    <dgm:cxn modelId="{767AD70B-826B-4FE7-8774-3CCFDABB8505}" type="presOf" srcId="{0A6D2457-0708-4B16-AA8E-0CD3A756F28E}" destId="{BA479CCC-2638-4C7C-868A-2A2F6CA2AB8E}" srcOrd="0" destOrd="0" presId="urn:microsoft.com/office/officeart/2005/8/layout/hierarchy1"/>
    <dgm:cxn modelId="{476EC458-40E2-487F-96FE-2A0D5318714E}" type="presOf" srcId="{44D28976-38D1-42BF-AF8A-9B88CE16C48E}" destId="{DEDD8724-D0AD-4197-B6EC-495046CDBA44}" srcOrd="0" destOrd="0" presId="urn:microsoft.com/office/officeart/2005/8/layout/hierarchy1"/>
    <dgm:cxn modelId="{EF691382-2F53-4F70-AD40-8A951448544A}" srcId="{0A6D2457-0708-4B16-AA8E-0CD3A756F28E}" destId="{44D28976-38D1-42BF-AF8A-9B88CE16C48E}" srcOrd="0" destOrd="0" parTransId="{6256E753-D60C-4C8B-A4EA-A8B68991472C}" sibTransId="{E7DA68AD-F449-48A0-84C0-C83907E3C10C}"/>
    <dgm:cxn modelId="{02CC6A98-ECAA-47EA-9FF1-7C92BFB1949A}" type="presOf" srcId="{823A5F7E-A84E-4FBB-BBC4-EE20C3EED21C}" destId="{49B3B6D7-4879-4894-993A-0D0002AF77F3}" srcOrd="0" destOrd="0" presId="urn:microsoft.com/office/officeart/2005/8/layout/hierarchy1"/>
    <dgm:cxn modelId="{C5BC23A9-B882-4960-869E-D1B974987217}" srcId="{0A6D2457-0708-4B16-AA8E-0CD3A756F28E}" destId="{823A5F7E-A84E-4FBB-BBC4-EE20C3EED21C}" srcOrd="1" destOrd="0" parTransId="{B8A3D451-25B7-46F6-8F0E-E2A8507163DA}" sibTransId="{C6AD6C1B-F946-4312-9624-DE7892A7D4C0}"/>
    <dgm:cxn modelId="{2448D1AB-D537-4256-BAA7-212AA3AA0D48}" type="presParOf" srcId="{BA479CCC-2638-4C7C-868A-2A2F6CA2AB8E}" destId="{911A7FD5-1806-4FD7-92CC-8B81CEDD3459}" srcOrd="0" destOrd="0" presId="urn:microsoft.com/office/officeart/2005/8/layout/hierarchy1"/>
    <dgm:cxn modelId="{8411081B-F951-4A10-A94C-3206E62B5E63}" type="presParOf" srcId="{911A7FD5-1806-4FD7-92CC-8B81CEDD3459}" destId="{4E370916-6658-4C67-91C5-C43064B88B98}" srcOrd="0" destOrd="0" presId="urn:microsoft.com/office/officeart/2005/8/layout/hierarchy1"/>
    <dgm:cxn modelId="{5D02102C-1510-4028-9675-E850769925A1}" type="presParOf" srcId="{4E370916-6658-4C67-91C5-C43064B88B98}" destId="{705275ED-B653-4080-B369-C27229FB84E5}" srcOrd="0" destOrd="0" presId="urn:microsoft.com/office/officeart/2005/8/layout/hierarchy1"/>
    <dgm:cxn modelId="{C7FDBE00-BCB9-41DD-89A1-F24DBA46A02C}" type="presParOf" srcId="{4E370916-6658-4C67-91C5-C43064B88B98}" destId="{DEDD8724-D0AD-4197-B6EC-495046CDBA44}" srcOrd="1" destOrd="0" presId="urn:microsoft.com/office/officeart/2005/8/layout/hierarchy1"/>
    <dgm:cxn modelId="{0ACC6C95-A96F-468F-AB05-99CBD77BBF08}" type="presParOf" srcId="{911A7FD5-1806-4FD7-92CC-8B81CEDD3459}" destId="{94AF192A-ECE9-4F78-BFCB-9B9A2C0A5C14}" srcOrd="1" destOrd="0" presId="urn:microsoft.com/office/officeart/2005/8/layout/hierarchy1"/>
    <dgm:cxn modelId="{0AA64EB7-ADE5-4D03-95C3-5685DCF757DC}" type="presParOf" srcId="{BA479CCC-2638-4C7C-868A-2A2F6CA2AB8E}" destId="{7068A56F-6AC7-41DC-A5D2-21883712452B}" srcOrd="1" destOrd="0" presId="urn:microsoft.com/office/officeart/2005/8/layout/hierarchy1"/>
    <dgm:cxn modelId="{3564D248-6135-4930-9A1B-4CE2A73DE160}" type="presParOf" srcId="{7068A56F-6AC7-41DC-A5D2-21883712452B}" destId="{89889A02-4E85-4FE9-A49C-D5405E3CBE48}" srcOrd="0" destOrd="0" presId="urn:microsoft.com/office/officeart/2005/8/layout/hierarchy1"/>
    <dgm:cxn modelId="{41719001-E94D-4636-9116-C6DBE1FCB96B}" type="presParOf" srcId="{89889A02-4E85-4FE9-A49C-D5405E3CBE48}" destId="{A3F43D9B-50DE-4572-93F7-E2694F3539BF}" srcOrd="0" destOrd="0" presId="urn:microsoft.com/office/officeart/2005/8/layout/hierarchy1"/>
    <dgm:cxn modelId="{E23BA087-0DD2-4685-B811-8655B29B61D2}" type="presParOf" srcId="{89889A02-4E85-4FE9-A49C-D5405E3CBE48}" destId="{49B3B6D7-4879-4894-993A-0D0002AF77F3}" srcOrd="1" destOrd="0" presId="urn:microsoft.com/office/officeart/2005/8/layout/hierarchy1"/>
    <dgm:cxn modelId="{764E95BC-33A5-4DB5-B6CD-26B2B3B0A52A}" type="presParOf" srcId="{7068A56F-6AC7-41DC-A5D2-21883712452B}" destId="{958A2835-4733-461E-B38D-D2444A4E8E0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A77BC6-038B-4126-802F-B98F7618FDE0}" type="doc">
      <dgm:prSet loTypeId="urn:microsoft.com/office/officeart/2005/8/layout/hierarchy1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6D7ABD-D9C5-4F4E-B3D3-07200AC29DB5}">
      <dgm:prSet/>
      <dgm:spPr/>
      <dgm:t>
        <a:bodyPr/>
        <a:lstStyle/>
        <a:p>
          <a:r>
            <a:rPr lang="uk-UA" b="1" i="1" dirty="0"/>
            <a:t>Змістовий модуль 1. </a:t>
          </a:r>
          <a:r>
            <a:rPr lang="uk-UA" b="1" dirty="0"/>
            <a:t>Система міжнародних економічних відносин. Історія МЕВ. Регулювання МЕВ. Міжнародна торгівля. </a:t>
          </a:r>
          <a:endParaRPr lang="en-US" dirty="0"/>
        </a:p>
      </dgm:t>
    </dgm:pt>
    <dgm:pt modelId="{84698772-59B3-4569-BCB9-736F7CF99430}" type="parTrans" cxnId="{6D2E2290-72C0-4355-95A9-14D38B6DEE08}">
      <dgm:prSet/>
      <dgm:spPr/>
      <dgm:t>
        <a:bodyPr/>
        <a:lstStyle/>
        <a:p>
          <a:endParaRPr lang="en-US"/>
        </a:p>
      </dgm:t>
    </dgm:pt>
    <dgm:pt modelId="{AC0F00D7-1CA9-46E9-B658-229E2EEC515C}" type="sibTrans" cxnId="{6D2E2290-72C0-4355-95A9-14D38B6DEE08}">
      <dgm:prSet/>
      <dgm:spPr/>
      <dgm:t>
        <a:bodyPr/>
        <a:lstStyle/>
        <a:p>
          <a:endParaRPr lang="en-US"/>
        </a:p>
      </dgm:t>
    </dgm:pt>
    <dgm:pt modelId="{349987BC-BD56-429F-B888-3CDCEA6CB0E5}">
      <dgm:prSet/>
      <dgm:spPr/>
      <dgm:t>
        <a:bodyPr/>
        <a:lstStyle/>
        <a:p>
          <a:r>
            <a:rPr lang="uk-UA" b="1" i="1" dirty="0"/>
            <a:t>Змістовий модуль 2. </a:t>
          </a:r>
          <a:r>
            <a:rPr lang="uk-UA" b="1" dirty="0"/>
            <a:t>Інші форми міжнародних економічних відносин</a:t>
          </a:r>
          <a:endParaRPr lang="en-US" dirty="0"/>
        </a:p>
      </dgm:t>
    </dgm:pt>
    <dgm:pt modelId="{FDC332B5-EEDF-4195-97BE-7099D606FD6A}" type="parTrans" cxnId="{25ADAC64-ABD6-45E9-8B0C-4A4954531DF1}">
      <dgm:prSet/>
      <dgm:spPr/>
      <dgm:t>
        <a:bodyPr/>
        <a:lstStyle/>
        <a:p>
          <a:endParaRPr lang="en-US"/>
        </a:p>
      </dgm:t>
    </dgm:pt>
    <dgm:pt modelId="{AD1DDD28-D1CC-4E55-B76B-F4C10F90542E}" type="sibTrans" cxnId="{25ADAC64-ABD6-45E9-8B0C-4A4954531DF1}">
      <dgm:prSet/>
      <dgm:spPr/>
      <dgm:t>
        <a:bodyPr/>
        <a:lstStyle/>
        <a:p>
          <a:endParaRPr lang="en-US"/>
        </a:p>
      </dgm:t>
    </dgm:pt>
    <dgm:pt modelId="{580CCC38-0506-4688-BAEC-96F8B8FBA118}" type="pres">
      <dgm:prSet presAssocID="{B6A77BC6-038B-4126-802F-B98F7618FD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D34317A-9B89-414B-85E5-D221B315A0F9}" type="pres">
      <dgm:prSet presAssocID="{0F6D7ABD-D9C5-4F4E-B3D3-07200AC29DB5}" presName="hierRoot1" presStyleCnt="0"/>
      <dgm:spPr/>
    </dgm:pt>
    <dgm:pt modelId="{2BA8FEA8-6689-4D39-8AD2-03E754E59C38}" type="pres">
      <dgm:prSet presAssocID="{0F6D7ABD-D9C5-4F4E-B3D3-07200AC29DB5}" presName="composite" presStyleCnt="0"/>
      <dgm:spPr/>
    </dgm:pt>
    <dgm:pt modelId="{47A4F73D-7036-4B02-A1FF-051E3E1C3DA5}" type="pres">
      <dgm:prSet presAssocID="{0F6D7ABD-D9C5-4F4E-B3D3-07200AC29DB5}" presName="background" presStyleLbl="node0" presStyleIdx="0" presStyleCnt="2"/>
      <dgm:spPr/>
    </dgm:pt>
    <dgm:pt modelId="{A2FB2133-BD1C-47D7-A47B-F46CED2ED51F}" type="pres">
      <dgm:prSet presAssocID="{0F6D7ABD-D9C5-4F4E-B3D3-07200AC29DB5}" presName="text" presStyleLbl="fgAcc0" presStyleIdx="0" presStyleCnt="2">
        <dgm:presLayoutVars>
          <dgm:chPref val="3"/>
        </dgm:presLayoutVars>
      </dgm:prSet>
      <dgm:spPr/>
    </dgm:pt>
    <dgm:pt modelId="{2BF24090-5923-44D7-819D-4CB09F8F4691}" type="pres">
      <dgm:prSet presAssocID="{0F6D7ABD-D9C5-4F4E-B3D3-07200AC29DB5}" presName="hierChild2" presStyleCnt="0"/>
      <dgm:spPr/>
    </dgm:pt>
    <dgm:pt modelId="{98A9671D-771F-491F-A2EB-6CBA81951AE3}" type="pres">
      <dgm:prSet presAssocID="{349987BC-BD56-429F-B888-3CDCEA6CB0E5}" presName="hierRoot1" presStyleCnt="0"/>
      <dgm:spPr/>
    </dgm:pt>
    <dgm:pt modelId="{94E503B5-882B-4C31-B278-2EEB156416F8}" type="pres">
      <dgm:prSet presAssocID="{349987BC-BD56-429F-B888-3CDCEA6CB0E5}" presName="composite" presStyleCnt="0"/>
      <dgm:spPr/>
    </dgm:pt>
    <dgm:pt modelId="{FE62C5EE-5972-4ED3-A1FE-8576D5A18196}" type="pres">
      <dgm:prSet presAssocID="{349987BC-BD56-429F-B888-3CDCEA6CB0E5}" presName="background" presStyleLbl="node0" presStyleIdx="1" presStyleCnt="2"/>
      <dgm:spPr/>
    </dgm:pt>
    <dgm:pt modelId="{04D40B59-F228-4B37-B716-6AAFBCCFBF13}" type="pres">
      <dgm:prSet presAssocID="{349987BC-BD56-429F-B888-3CDCEA6CB0E5}" presName="text" presStyleLbl="fgAcc0" presStyleIdx="1" presStyleCnt="2">
        <dgm:presLayoutVars>
          <dgm:chPref val="3"/>
        </dgm:presLayoutVars>
      </dgm:prSet>
      <dgm:spPr/>
    </dgm:pt>
    <dgm:pt modelId="{C4418E5E-7559-4F36-9320-861CDEFFFD4E}" type="pres">
      <dgm:prSet presAssocID="{349987BC-BD56-429F-B888-3CDCEA6CB0E5}" presName="hierChild2" presStyleCnt="0"/>
      <dgm:spPr/>
    </dgm:pt>
  </dgm:ptLst>
  <dgm:cxnLst>
    <dgm:cxn modelId="{42A12643-9047-4790-8A5D-94D8A8C63B2D}" type="presOf" srcId="{0F6D7ABD-D9C5-4F4E-B3D3-07200AC29DB5}" destId="{A2FB2133-BD1C-47D7-A47B-F46CED2ED51F}" srcOrd="0" destOrd="0" presId="urn:microsoft.com/office/officeart/2005/8/layout/hierarchy1"/>
    <dgm:cxn modelId="{25ADAC64-ABD6-45E9-8B0C-4A4954531DF1}" srcId="{B6A77BC6-038B-4126-802F-B98F7618FDE0}" destId="{349987BC-BD56-429F-B888-3CDCEA6CB0E5}" srcOrd="1" destOrd="0" parTransId="{FDC332B5-EEDF-4195-97BE-7099D606FD6A}" sibTransId="{AD1DDD28-D1CC-4E55-B76B-F4C10F90542E}"/>
    <dgm:cxn modelId="{A13F7482-5E81-42D0-B0BD-5963513C9BCE}" type="presOf" srcId="{B6A77BC6-038B-4126-802F-B98F7618FDE0}" destId="{580CCC38-0506-4688-BAEC-96F8B8FBA118}" srcOrd="0" destOrd="0" presId="urn:microsoft.com/office/officeart/2005/8/layout/hierarchy1"/>
    <dgm:cxn modelId="{66FC1490-4A2B-4C48-8660-DF629219FFB6}" type="presOf" srcId="{349987BC-BD56-429F-B888-3CDCEA6CB0E5}" destId="{04D40B59-F228-4B37-B716-6AAFBCCFBF13}" srcOrd="0" destOrd="0" presId="urn:microsoft.com/office/officeart/2005/8/layout/hierarchy1"/>
    <dgm:cxn modelId="{6D2E2290-72C0-4355-95A9-14D38B6DEE08}" srcId="{B6A77BC6-038B-4126-802F-B98F7618FDE0}" destId="{0F6D7ABD-D9C5-4F4E-B3D3-07200AC29DB5}" srcOrd="0" destOrd="0" parTransId="{84698772-59B3-4569-BCB9-736F7CF99430}" sibTransId="{AC0F00D7-1CA9-46E9-B658-229E2EEC515C}"/>
    <dgm:cxn modelId="{6716814D-1A3A-43D8-AC9B-7F2B6ACE76F6}" type="presParOf" srcId="{580CCC38-0506-4688-BAEC-96F8B8FBA118}" destId="{3D34317A-9B89-414B-85E5-D221B315A0F9}" srcOrd="0" destOrd="0" presId="urn:microsoft.com/office/officeart/2005/8/layout/hierarchy1"/>
    <dgm:cxn modelId="{88D29B2D-A83A-4B55-B222-96BE4CFA22B3}" type="presParOf" srcId="{3D34317A-9B89-414B-85E5-D221B315A0F9}" destId="{2BA8FEA8-6689-4D39-8AD2-03E754E59C38}" srcOrd="0" destOrd="0" presId="urn:microsoft.com/office/officeart/2005/8/layout/hierarchy1"/>
    <dgm:cxn modelId="{6C70B131-3D1A-4425-9940-FDE2D5E10A6B}" type="presParOf" srcId="{2BA8FEA8-6689-4D39-8AD2-03E754E59C38}" destId="{47A4F73D-7036-4B02-A1FF-051E3E1C3DA5}" srcOrd="0" destOrd="0" presId="urn:microsoft.com/office/officeart/2005/8/layout/hierarchy1"/>
    <dgm:cxn modelId="{8F91B7CB-D002-4E5D-B79B-5A3A232F8E6A}" type="presParOf" srcId="{2BA8FEA8-6689-4D39-8AD2-03E754E59C38}" destId="{A2FB2133-BD1C-47D7-A47B-F46CED2ED51F}" srcOrd="1" destOrd="0" presId="urn:microsoft.com/office/officeart/2005/8/layout/hierarchy1"/>
    <dgm:cxn modelId="{1D83FCF3-FD05-40E0-ADD4-C63C41A3185C}" type="presParOf" srcId="{3D34317A-9B89-414B-85E5-D221B315A0F9}" destId="{2BF24090-5923-44D7-819D-4CB09F8F4691}" srcOrd="1" destOrd="0" presId="urn:microsoft.com/office/officeart/2005/8/layout/hierarchy1"/>
    <dgm:cxn modelId="{718DA925-304A-47DB-BDFD-E09BBE09C266}" type="presParOf" srcId="{580CCC38-0506-4688-BAEC-96F8B8FBA118}" destId="{98A9671D-771F-491F-A2EB-6CBA81951AE3}" srcOrd="1" destOrd="0" presId="urn:microsoft.com/office/officeart/2005/8/layout/hierarchy1"/>
    <dgm:cxn modelId="{2AD3B731-B5FF-446B-AF25-C12E2625ECF9}" type="presParOf" srcId="{98A9671D-771F-491F-A2EB-6CBA81951AE3}" destId="{94E503B5-882B-4C31-B278-2EEB156416F8}" srcOrd="0" destOrd="0" presId="urn:microsoft.com/office/officeart/2005/8/layout/hierarchy1"/>
    <dgm:cxn modelId="{0175B7B9-8438-4B0C-8DDC-33EC809FD73A}" type="presParOf" srcId="{94E503B5-882B-4C31-B278-2EEB156416F8}" destId="{FE62C5EE-5972-4ED3-A1FE-8576D5A18196}" srcOrd="0" destOrd="0" presId="urn:microsoft.com/office/officeart/2005/8/layout/hierarchy1"/>
    <dgm:cxn modelId="{41BE5043-AD0C-483B-B782-688667BC5ABE}" type="presParOf" srcId="{94E503B5-882B-4C31-B278-2EEB156416F8}" destId="{04D40B59-F228-4B37-B716-6AAFBCCFBF13}" srcOrd="1" destOrd="0" presId="urn:microsoft.com/office/officeart/2005/8/layout/hierarchy1"/>
    <dgm:cxn modelId="{83B7B633-E16F-487A-BAF4-EC1859A52A6B}" type="presParOf" srcId="{98A9671D-771F-491F-A2EB-6CBA81951AE3}" destId="{C4418E5E-7559-4F36-9320-861CDEFFFD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9A3FCD-C4D8-46CE-9118-3C1BA31196B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F593AF7-D253-4CE6-BECA-5E7D79B57998}">
      <dgm:prSet/>
      <dgm:spPr/>
      <dgm:t>
        <a:bodyPr/>
        <a:lstStyle/>
        <a:p>
          <a:r>
            <a:rPr lang="uk-UA" b="1" dirty="0"/>
            <a:t>Міжнародні економічні відносини (МЕВ) — система різноманітних господарських (виробничих, валютно-фінансових, науково-технічних тощо) </a:t>
          </a:r>
          <a:r>
            <a:rPr lang="uk-UA" b="1" dirty="0" err="1"/>
            <a:t>зв'язків</a:t>
          </a:r>
          <a:r>
            <a:rPr lang="uk-UA" b="1" dirty="0"/>
            <a:t> між національними економіками різних країн, що базується на міжнародному поділі праці. </a:t>
          </a:r>
          <a:endParaRPr lang="en-US" dirty="0"/>
        </a:p>
      </dgm:t>
    </dgm:pt>
    <dgm:pt modelId="{5CC2891E-D794-41F4-8235-A9EC3F0A5BA9}" type="parTrans" cxnId="{5154D43B-D4C4-4075-932C-217B2ED000B1}">
      <dgm:prSet/>
      <dgm:spPr/>
      <dgm:t>
        <a:bodyPr/>
        <a:lstStyle/>
        <a:p>
          <a:endParaRPr lang="en-US"/>
        </a:p>
      </dgm:t>
    </dgm:pt>
    <dgm:pt modelId="{67D79CCD-1A2C-49E1-A748-9AE59C32C3E2}" type="sibTrans" cxnId="{5154D43B-D4C4-4075-932C-217B2ED000B1}">
      <dgm:prSet/>
      <dgm:spPr/>
      <dgm:t>
        <a:bodyPr/>
        <a:lstStyle/>
        <a:p>
          <a:endParaRPr lang="en-US"/>
        </a:p>
      </dgm:t>
    </dgm:pt>
    <dgm:pt modelId="{4FE66CB1-7E7E-4EC2-8A51-318215CBD029}">
      <dgm:prSet/>
      <dgm:spPr/>
      <dgm:t>
        <a:bodyPr/>
        <a:lstStyle/>
        <a:p>
          <a:r>
            <a:rPr lang="uk-UA" b="1" dirty="0"/>
            <a:t>Міжнародні економічні відносини знаходять практичне вираження в обміні між країнами, які представлені підприємствами, фірмами й організаціями, продукцією (товарами і послугами), у міжнародній торгівлі, науково-технічних, виробничих, інвестиційних, валютно-фінансових і кредитних, інформаційних інтернаціональних зв'язках, переміщенні між ними трудових ресурсів.</a:t>
          </a:r>
          <a:endParaRPr lang="en-US" dirty="0"/>
        </a:p>
      </dgm:t>
    </dgm:pt>
    <dgm:pt modelId="{0DB20F4A-7395-4C6D-9862-8D7089165A28}" type="parTrans" cxnId="{50E68AC6-6CF4-488C-89C7-7218716CCD88}">
      <dgm:prSet/>
      <dgm:spPr/>
      <dgm:t>
        <a:bodyPr/>
        <a:lstStyle/>
        <a:p>
          <a:endParaRPr lang="en-US"/>
        </a:p>
      </dgm:t>
    </dgm:pt>
    <dgm:pt modelId="{3F60475A-167D-4D2D-86D1-FCC323E6A286}" type="sibTrans" cxnId="{50E68AC6-6CF4-488C-89C7-7218716CCD88}">
      <dgm:prSet/>
      <dgm:spPr/>
      <dgm:t>
        <a:bodyPr/>
        <a:lstStyle/>
        <a:p>
          <a:endParaRPr lang="en-US"/>
        </a:p>
      </dgm:t>
    </dgm:pt>
    <dgm:pt modelId="{44D5636F-1B4E-4E1F-B6D3-05F394325B6D}" type="pres">
      <dgm:prSet presAssocID="{169A3FCD-C4D8-46CE-9118-3C1BA31196B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80214DB-F537-463F-A743-32921ED82035}" type="pres">
      <dgm:prSet presAssocID="{8F593AF7-D253-4CE6-BECA-5E7D79B57998}" presName="hierRoot1" presStyleCnt="0">
        <dgm:presLayoutVars>
          <dgm:hierBranch val="init"/>
        </dgm:presLayoutVars>
      </dgm:prSet>
      <dgm:spPr/>
    </dgm:pt>
    <dgm:pt modelId="{ECDDBD43-BA81-4914-BF80-2D3615E2215A}" type="pres">
      <dgm:prSet presAssocID="{8F593AF7-D253-4CE6-BECA-5E7D79B57998}" presName="rootComposite1" presStyleCnt="0"/>
      <dgm:spPr/>
    </dgm:pt>
    <dgm:pt modelId="{A63DD5EE-ABB6-45D9-9928-40E9A586D40F}" type="pres">
      <dgm:prSet presAssocID="{8F593AF7-D253-4CE6-BECA-5E7D79B57998}" presName="rootText1" presStyleLbl="node0" presStyleIdx="0" presStyleCnt="2" custScaleX="149273" custLinFactNeighborX="0" custLinFactNeighborY="-27063">
        <dgm:presLayoutVars>
          <dgm:chPref val="3"/>
        </dgm:presLayoutVars>
      </dgm:prSet>
      <dgm:spPr/>
    </dgm:pt>
    <dgm:pt modelId="{F3C9114B-EC95-40FB-8C2D-8AA98C501574}" type="pres">
      <dgm:prSet presAssocID="{8F593AF7-D253-4CE6-BECA-5E7D79B57998}" presName="rootConnector1" presStyleLbl="node1" presStyleIdx="0" presStyleCnt="0"/>
      <dgm:spPr/>
    </dgm:pt>
    <dgm:pt modelId="{35EED016-101C-4D09-9A2E-6E55E0A1B47D}" type="pres">
      <dgm:prSet presAssocID="{8F593AF7-D253-4CE6-BECA-5E7D79B57998}" presName="hierChild2" presStyleCnt="0"/>
      <dgm:spPr/>
    </dgm:pt>
    <dgm:pt modelId="{A043D303-0A3A-438F-88EC-D57280CF5E62}" type="pres">
      <dgm:prSet presAssocID="{8F593AF7-D253-4CE6-BECA-5E7D79B57998}" presName="hierChild3" presStyleCnt="0"/>
      <dgm:spPr/>
    </dgm:pt>
    <dgm:pt modelId="{3B50CDE0-1675-4FCB-9065-8018D1096BA8}" type="pres">
      <dgm:prSet presAssocID="{4FE66CB1-7E7E-4EC2-8A51-318215CBD029}" presName="hierRoot1" presStyleCnt="0">
        <dgm:presLayoutVars>
          <dgm:hierBranch val="init"/>
        </dgm:presLayoutVars>
      </dgm:prSet>
      <dgm:spPr/>
    </dgm:pt>
    <dgm:pt modelId="{B88FE07E-6C58-4571-BC15-54ECB562F68A}" type="pres">
      <dgm:prSet presAssocID="{4FE66CB1-7E7E-4EC2-8A51-318215CBD029}" presName="rootComposite1" presStyleCnt="0"/>
      <dgm:spPr/>
    </dgm:pt>
    <dgm:pt modelId="{D32C2502-F106-44F7-A580-308E06895299}" type="pres">
      <dgm:prSet presAssocID="{4FE66CB1-7E7E-4EC2-8A51-318215CBD029}" presName="rootText1" presStyleLbl="node0" presStyleIdx="1" presStyleCnt="2" custScaleX="149273" custLinFactNeighborX="0" custLinFactNeighborY="-20492">
        <dgm:presLayoutVars>
          <dgm:chPref val="3"/>
        </dgm:presLayoutVars>
      </dgm:prSet>
      <dgm:spPr/>
    </dgm:pt>
    <dgm:pt modelId="{8B55C2AA-1013-43E3-A846-960BC2D6B67C}" type="pres">
      <dgm:prSet presAssocID="{4FE66CB1-7E7E-4EC2-8A51-318215CBD029}" presName="rootConnector1" presStyleLbl="node1" presStyleIdx="0" presStyleCnt="0"/>
      <dgm:spPr/>
    </dgm:pt>
    <dgm:pt modelId="{43AC0F3B-F7A6-4A6D-AE2E-4BA4B0868104}" type="pres">
      <dgm:prSet presAssocID="{4FE66CB1-7E7E-4EC2-8A51-318215CBD029}" presName="hierChild2" presStyleCnt="0"/>
      <dgm:spPr/>
    </dgm:pt>
    <dgm:pt modelId="{46A14DA5-DDD6-4658-A048-AC378CD53865}" type="pres">
      <dgm:prSet presAssocID="{4FE66CB1-7E7E-4EC2-8A51-318215CBD029}" presName="hierChild3" presStyleCnt="0"/>
      <dgm:spPr/>
    </dgm:pt>
  </dgm:ptLst>
  <dgm:cxnLst>
    <dgm:cxn modelId="{1622E200-EED6-415F-A07A-E8AF012ED42D}" type="presOf" srcId="{169A3FCD-C4D8-46CE-9118-3C1BA31196B9}" destId="{44D5636F-1B4E-4E1F-B6D3-05F394325B6D}" srcOrd="0" destOrd="0" presId="urn:microsoft.com/office/officeart/2009/3/layout/HorizontalOrganizationChart"/>
    <dgm:cxn modelId="{A4025613-56D8-4764-93BC-BC3419DDDFE2}" type="presOf" srcId="{8F593AF7-D253-4CE6-BECA-5E7D79B57998}" destId="{F3C9114B-EC95-40FB-8C2D-8AA98C501574}" srcOrd="1" destOrd="0" presId="urn:microsoft.com/office/officeart/2009/3/layout/HorizontalOrganizationChart"/>
    <dgm:cxn modelId="{428DAF2B-B0AE-4ED0-8EE7-32C3B8C92CCE}" type="presOf" srcId="{8F593AF7-D253-4CE6-BECA-5E7D79B57998}" destId="{A63DD5EE-ABB6-45D9-9928-40E9A586D40F}" srcOrd="0" destOrd="0" presId="urn:microsoft.com/office/officeart/2009/3/layout/HorizontalOrganizationChart"/>
    <dgm:cxn modelId="{5154D43B-D4C4-4075-932C-217B2ED000B1}" srcId="{169A3FCD-C4D8-46CE-9118-3C1BA31196B9}" destId="{8F593AF7-D253-4CE6-BECA-5E7D79B57998}" srcOrd="0" destOrd="0" parTransId="{5CC2891E-D794-41F4-8235-A9EC3F0A5BA9}" sibTransId="{67D79CCD-1A2C-49E1-A748-9AE59C32C3E2}"/>
    <dgm:cxn modelId="{AB7B2C5F-5395-4FD2-BCAE-F8B3FAA90DF4}" type="presOf" srcId="{4FE66CB1-7E7E-4EC2-8A51-318215CBD029}" destId="{8B55C2AA-1013-43E3-A846-960BC2D6B67C}" srcOrd="1" destOrd="0" presId="urn:microsoft.com/office/officeart/2009/3/layout/HorizontalOrganizationChart"/>
    <dgm:cxn modelId="{4C406CB6-5C4E-4AAA-B6B2-B1BD1A27AAA7}" type="presOf" srcId="{4FE66CB1-7E7E-4EC2-8A51-318215CBD029}" destId="{D32C2502-F106-44F7-A580-308E06895299}" srcOrd="0" destOrd="0" presId="urn:microsoft.com/office/officeart/2009/3/layout/HorizontalOrganizationChart"/>
    <dgm:cxn modelId="{50E68AC6-6CF4-488C-89C7-7218716CCD88}" srcId="{169A3FCD-C4D8-46CE-9118-3C1BA31196B9}" destId="{4FE66CB1-7E7E-4EC2-8A51-318215CBD029}" srcOrd="1" destOrd="0" parTransId="{0DB20F4A-7395-4C6D-9862-8D7089165A28}" sibTransId="{3F60475A-167D-4D2D-86D1-FCC323E6A286}"/>
    <dgm:cxn modelId="{197FFBD4-AC27-4C81-8C46-49D69CAC74D7}" type="presParOf" srcId="{44D5636F-1B4E-4E1F-B6D3-05F394325B6D}" destId="{B80214DB-F537-463F-A743-32921ED82035}" srcOrd="0" destOrd="0" presId="urn:microsoft.com/office/officeart/2009/3/layout/HorizontalOrganizationChart"/>
    <dgm:cxn modelId="{F93AC15F-40FB-4B8D-8370-C321FBBF5A08}" type="presParOf" srcId="{B80214DB-F537-463F-A743-32921ED82035}" destId="{ECDDBD43-BA81-4914-BF80-2D3615E2215A}" srcOrd="0" destOrd="0" presId="urn:microsoft.com/office/officeart/2009/3/layout/HorizontalOrganizationChart"/>
    <dgm:cxn modelId="{1C058B79-8AC1-4A40-B3EF-FEC2F4F26ABE}" type="presParOf" srcId="{ECDDBD43-BA81-4914-BF80-2D3615E2215A}" destId="{A63DD5EE-ABB6-45D9-9928-40E9A586D40F}" srcOrd="0" destOrd="0" presId="urn:microsoft.com/office/officeart/2009/3/layout/HorizontalOrganizationChart"/>
    <dgm:cxn modelId="{8A5FB520-32B5-4725-833C-B7AB96B2AABB}" type="presParOf" srcId="{ECDDBD43-BA81-4914-BF80-2D3615E2215A}" destId="{F3C9114B-EC95-40FB-8C2D-8AA98C501574}" srcOrd="1" destOrd="0" presId="urn:microsoft.com/office/officeart/2009/3/layout/HorizontalOrganizationChart"/>
    <dgm:cxn modelId="{CF2E9EF8-9141-438C-A225-0081E55848BF}" type="presParOf" srcId="{B80214DB-F537-463F-A743-32921ED82035}" destId="{35EED016-101C-4D09-9A2E-6E55E0A1B47D}" srcOrd="1" destOrd="0" presId="urn:microsoft.com/office/officeart/2009/3/layout/HorizontalOrganizationChart"/>
    <dgm:cxn modelId="{5040F0E3-527E-444E-AE73-A332BEBB669C}" type="presParOf" srcId="{B80214DB-F537-463F-A743-32921ED82035}" destId="{A043D303-0A3A-438F-88EC-D57280CF5E62}" srcOrd="2" destOrd="0" presId="urn:microsoft.com/office/officeart/2009/3/layout/HorizontalOrganizationChart"/>
    <dgm:cxn modelId="{29449AC8-A33D-4F9E-AFF7-055E85305FC2}" type="presParOf" srcId="{44D5636F-1B4E-4E1F-B6D3-05F394325B6D}" destId="{3B50CDE0-1675-4FCB-9065-8018D1096BA8}" srcOrd="1" destOrd="0" presId="urn:microsoft.com/office/officeart/2009/3/layout/HorizontalOrganizationChart"/>
    <dgm:cxn modelId="{8BEC2E01-638A-4FE7-8EA1-6FB618FBD7EC}" type="presParOf" srcId="{3B50CDE0-1675-4FCB-9065-8018D1096BA8}" destId="{B88FE07E-6C58-4571-BC15-54ECB562F68A}" srcOrd="0" destOrd="0" presId="urn:microsoft.com/office/officeart/2009/3/layout/HorizontalOrganizationChart"/>
    <dgm:cxn modelId="{DD887903-48B2-4018-8EA3-B1EC2ED40D3C}" type="presParOf" srcId="{B88FE07E-6C58-4571-BC15-54ECB562F68A}" destId="{D32C2502-F106-44F7-A580-308E06895299}" srcOrd="0" destOrd="0" presId="urn:microsoft.com/office/officeart/2009/3/layout/HorizontalOrganizationChart"/>
    <dgm:cxn modelId="{9138A675-1ABC-416A-9895-431303F00675}" type="presParOf" srcId="{B88FE07E-6C58-4571-BC15-54ECB562F68A}" destId="{8B55C2AA-1013-43E3-A846-960BC2D6B67C}" srcOrd="1" destOrd="0" presId="urn:microsoft.com/office/officeart/2009/3/layout/HorizontalOrganizationChart"/>
    <dgm:cxn modelId="{70E8938E-B9A5-4C33-83E9-0A778688195A}" type="presParOf" srcId="{3B50CDE0-1675-4FCB-9065-8018D1096BA8}" destId="{43AC0F3B-F7A6-4A6D-AE2E-4BA4B0868104}" srcOrd="1" destOrd="0" presId="urn:microsoft.com/office/officeart/2009/3/layout/HorizontalOrganizationChart"/>
    <dgm:cxn modelId="{912F0361-E808-48FC-8CCE-DF6DB438FCB5}" type="presParOf" srcId="{3B50CDE0-1675-4FCB-9065-8018D1096BA8}" destId="{46A14DA5-DDD6-4658-A048-AC378CD5386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0757E4-C2E3-4063-9652-7B31225CF0ED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C67A8DB-1803-4FD1-8DA5-E4830ED841E7}">
      <dgm:prSet/>
      <dgm:spPr/>
      <dgm:t>
        <a:bodyPr/>
        <a:lstStyle/>
        <a:p>
          <a:r>
            <a:rPr lang="uk-UA" b="1" i="1"/>
            <a:t>міжнародні економічні контакти </a:t>
          </a:r>
          <a:r>
            <a:rPr lang="uk-UA"/>
            <a:t>(прості, епізодичні зв'язки), що більше притаманні юридичним та фізичним особам; </a:t>
          </a:r>
          <a:endParaRPr lang="en-US"/>
        </a:p>
      </dgm:t>
    </dgm:pt>
    <dgm:pt modelId="{18A64D3D-4EFC-4110-B0EC-8F9BF94F860E}" type="parTrans" cxnId="{84E73519-FACE-47EB-9756-081C1CEAB59E}">
      <dgm:prSet/>
      <dgm:spPr/>
      <dgm:t>
        <a:bodyPr/>
        <a:lstStyle/>
        <a:p>
          <a:endParaRPr lang="en-US"/>
        </a:p>
      </dgm:t>
    </dgm:pt>
    <dgm:pt modelId="{C9885777-06DC-4D93-A152-AD2E4E4B22E9}" type="sibTrans" cxnId="{84E73519-FACE-47EB-9756-081C1CEAB59E}">
      <dgm:prSet/>
      <dgm:spPr/>
      <dgm:t>
        <a:bodyPr/>
        <a:lstStyle/>
        <a:p>
          <a:endParaRPr lang="en-US"/>
        </a:p>
      </dgm:t>
    </dgm:pt>
    <dgm:pt modelId="{515A26BB-2673-4455-857A-5185EC31BB6F}">
      <dgm:prSet/>
      <dgm:spPr/>
      <dgm:t>
        <a:bodyPr/>
        <a:lstStyle/>
        <a:p>
          <a:r>
            <a:rPr lang="uk-UA" b="1" i="1"/>
            <a:t>міжнародна економічна взаємодія</a:t>
          </a:r>
          <a:r>
            <a:rPr lang="uk-UA"/>
            <a:t> (добре відпрацьовані стійкі економічні  зв'язки між суб'єктами МЕВ, які базуються на міжнародних економічних угодах і договорах, укладених на тривалий період часу); </a:t>
          </a:r>
          <a:endParaRPr lang="en-US"/>
        </a:p>
      </dgm:t>
    </dgm:pt>
    <dgm:pt modelId="{0F190EFD-635C-410F-A477-A1275C594ECE}" type="parTrans" cxnId="{1AC6063C-69CF-4D8B-ADC4-C75A18A0156E}">
      <dgm:prSet/>
      <dgm:spPr/>
      <dgm:t>
        <a:bodyPr/>
        <a:lstStyle/>
        <a:p>
          <a:endParaRPr lang="en-US"/>
        </a:p>
      </dgm:t>
    </dgm:pt>
    <dgm:pt modelId="{19EFE7B0-AAB0-412D-8110-6BAA303D7074}" type="sibTrans" cxnId="{1AC6063C-69CF-4D8B-ADC4-C75A18A0156E}">
      <dgm:prSet/>
      <dgm:spPr/>
      <dgm:t>
        <a:bodyPr/>
        <a:lstStyle/>
        <a:p>
          <a:endParaRPr lang="en-US"/>
        </a:p>
      </dgm:t>
    </dgm:pt>
    <dgm:pt modelId="{8058D368-E034-4F79-8F79-9BF1586E6759}">
      <dgm:prSet/>
      <dgm:spPr/>
      <dgm:t>
        <a:bodyPr/>
        <a:lstStyle/>
        <a:p>
          <a:r>
            <a:rPr lang="uk-UA" b="1" i="1" dirty="0"/>
            <a:t>міжнародне економічне співробітництво</a:t>
          </a:r>
          <a:r>
            <a:rPr lang="uk-UA" dirty="0"/>
            <a:t> (міцні зв'язки кооперативного типу, основою яких є спільні й узгоджені наміри, закріплені в довгострокових економічних </a:t>
          </a:r>
          <a:r>
            <a:rPr lang="uk-UA" dirty="0" err="1"/>
            <a:t>договоpax</a:t>
          </a:r>
          <a:r>
            <a:rPr lang="uk-UA" dirty="0"/>
            <a:t> та угодах); </a:t>
          </a:r>
          <a:endParaRPr lang="en-US" dirty="0"/>
        </a:p>
      </dgm:t>
    </dgm:pt>
    <dgm:pt modelId="{EF78AB35-FDB3-4145-AB02-E2674F66D751}" type="parTrans" cxnId="{E702AD63-EC84-4E7C-ACE4-420AE61DDE51}">
      <dgm:prSet/>
      <dgm:spPr/>
      <dgm:t>
        <a:bodyPr/>
        <a:lstStyle/>
        <a:p>
          <a:endParaRPr lang="en-US"/>
        </a:p>
      </dgm:t>
    </dgm:pt>
    <dgm:pt modelId="{BC0B074A-8D47-441D-93F8-B7A673799384}" type="sibTrans" cxnId="{E702AD63-EC84-4E7C-ACE4-420AE61DDE51}">
      <dgm:prSet/>
      <dgm:spPr/>
      <dgm:t>
        <a:bodyPr/>
        <a:lstStyle/>
        <a:p>
          <a:endParaRPr lang="en-US"/>
        </a:p>
      </dgm:t>
    </dgm:pt>
    <dgm:pt modelId="{23A9E5FF-2AED-48AB-A511-981419FD993C}">
      <dgm:prSet/>
      <dgm:spPr/>
      <dgm:t>
        <a:bodyPr/>
        <a:lstStyle/>
        <a:p>
          <a:r>
            <a:rPr lang="uk-UA" b="1" i="1" dirty="0"/>
            <a:t>міжнародна економічна інтеграція</a:t>
          </a:r>
          <a:r>
            <a:rPr lang="uk-UA" dirty="0"/>
            <a:t> (вищий рівень розвитку МЕВ, що характеризується взаємним переплетенням та </a:t>
          </a:r>
          <a:r>
            <a:rPr lang="uk-UA" dirty="0" err="1"/>
            <a:t>взаємодоповненням</a:t>
          </a:r>
          <a:r>
            <a:rPr lang="uk-UA" dirty="0"/>
            <a:t> економік різних країн, проведенням узгодженої державної політики як у взаємних економічних відносинах, так й у відносинах з третіми країнами). </a:t>
          </a:r>
          <a:endParaRPr lang="en-US" dirty="0"/>
        </a:p>
      </dgm:t>
    </dgm:pt>
    <dgm:pt modelId="{1F841DE3-8328-4644-B6A2-7D44C59F121E}" type="parTrans" cxnId="{653C5AF6-0B45-4A20-A3D3-DE90BBA4C1FD}">
      <dgm:prSet/>
      <dgm:spPr/>
      <dgm:t>
        <a:bodyPr/>
        <a:lstStyle/>
        <a:p>
          <a:endParaRPr lang="en-US"/>
        </a:p>
      </dgm:t>
    </dgm:pt>
    <dgm:pt modelId="{5BAD0007-62E2-4AEE-B9D3-1A0D752FC3EE}" type="sibTrans" cxnId="{653C5AF6-0B45-4A20-A3D3-DE90BBA4C1FD}">
      <dgm:prSet/>
      <dgm:spPr/>
      <dgm:t>
        <a:bodyPr/>
        <a:lstStyle/>
        <a:p>
          <a:endParaRPr lang="en-US"/>
        </a:p>
      </dgm:t>
    </dgm:pt>
    <dgm:pt modelId="{CD3DE7B8-34B4-449C-AADC-71F531558266}" type="pres">
      <dgm:prSet presAssocID="{B70757E4-C2E3-4063-9652-7B31225CF0ED}" presName="vert0" presStyleCnt="0">
        <dgm:presLayoutVars>
          <dgm:dir/>
          <dgm:animOne val="branch"/>
          <dgm:animLvl val="lvl"/>
        </dgm:presLayoutVars>
      </dgm:prSet>
      <dgm:spPr/>
    </dgm:pt>
    <dgm:pt modelId="{0ACC81D0-D223-4587-AB00-8FC5905640D2}" type="pres">
      <dgm:prSet presAssocID="{FC67A8DB-1803-4FD1-8DA5-E4830ED841E7}" presName="thickLine" presStyleLbl="alignNode1" presStyleIdx="0" presStyleCnt="4"/>
      <dgm:spPr/>
    </dgm:pt>
    <dgm:pt modelId="{6898E47B-3BD4-49AB-8B4C-B128AF8556EA}" type="pres">
      <dgm:prSet presAssocID="{FC67A8DB-1803-4FD1-8DA5-E4830ED841E7}" presName="horz1" presStyleCnt="0"/>
      <dgm:spPr/>
    </dgm:pt>
    <dgm:pt modelId="{C02851F4-DA00-4EB3-8FEF-32003683CED9}" type="pres">
      <dgm:prSet presAssocID="{FC67A8DB-1803-4FD1-8DA5-E4830ED841E7}" presName="tx1" presStyleLbl="revTx" presStyleIdx="0" presStyleCnt="4"/>
      <dgm:spPr/>
    </dgm:pt>
    <dgm:pt modelId="{73D422FF-886D-497B-962A-510B38233EB5}" type="pres">
      <dgm:prSet presAssocID="{FC67A8DB-1803-4FD1-8DA5-E4830ED841E7}" presName="vert1" presStyleCnt="0"/>
      <dgm:spPr/>
    </dgm:pt>
    <dgm:pt modelId="{31F8B606-E2AC-46BB-BA6A-35B7B733CDF9}" type="pres">
      <dgm:prSet presAssocID="{515A26BB-2673-4455-857A-5185EC31BB6F}" presName="thickLine" presStyleLbl="alignNode1" presStyleIdx="1" presStyleCnt="4"/>
      <dgm:spPr/>
    </dgm:pt>
    <dgm:pt modelId="{5367D641-0EF1-424D-BC16-FF75AB093FB5}" type="pres">
      <dgm:prSet presAssocID="{515A26BB-2673-4455-857A-5185EC31BB6F}" presName="horz1" presStyleCnt="0"/>
      <dgm:spPr/>
    </dgm:pt>
    <dgm:pt modelId="{ACD49DA2-C44D-4026-BA99-DADCBD6488EA}" type="pres">
      <dgm:prSet presAssocID="{515A26BB-2673-4455-857A-5185EC31BB6F}" presName="tx1" presStyleLbl="revTx" presStyleIdx="1" presStyleCnt="4"/>
      <dgm:spPr/>
    </dgm:pt>
    <dgm:pt modelId="{F4F3DBB9-FECD-4902-B203-6812DF297CE2}" type="pres">
      <dgm:prSet presAssocID="{515A26BB-2673-4455-857A-5185EC31BB6F}" presName="vert1" presStyleCnt="0"/>
      <dgm:spPr/>
    </dgm:pt>
    <dgm:pt modelId="{233D8DE3-B246-4802-AA63-85460603B0C5}" type="pres">
      <dgm:prSet presAssocID="{8058D368-E034-4F79-8F79-9BF1586E6759}" presName="thickLine" presStyleLbl="alignNode1" presStyleIdx="2" presStyleCnt="4"/>
      <dgm:spPr/>
    </dgm:pt>
    <dgm:pt modelId="{EC8CB352-36B7-4984-823F-DE061CB80643}" type="pres">
      <dgm:prSet presAssocID="{8058D368-E034-4F79-8F79-9BF1586E6759}" presName="horz1" presStyleCnt="0"/>
      <dgm:spPr/>
    </dgm:pt>
    <dgm:pt modelId="{676473D4-8CE7-454E-885E-ACBAA7C302F7}" type="pres">
      <dgm:prSet presAssocID="{8058D368-E034-4F79-8F79-9BF1586E6759}" presName="tx1" presStyleLbl="revTx" presStyleIdx="2" presStyleCnt="4"/>
      <dgm:spPr/>
    </dgm:pt>
    <dgm:pt modelId="{B6F8E1F1-F9F5-4576-90B7-4BE01BB18A05}" type="pres">
      <dgm:prSet presAssocID="{8058D368-E034-4F79-8F79-9BF1586E6759}" presName="vert1" presStyleCnt="0"/>
      <dgm:spPr/>
    </dgm:pt>
    <dgm:pt modelId="{D6E27067-017D-48CD-B306-4EF100DB3FC3}" type="pres">
      <dgm:prSet presAssocID="{23A9E5FF-2AED-48AB-A511-981419FD993C}" presName="thickLine" presStyleLbl="alignNode1" presStyleIdx="3" presStyleCnt="4"/>
      <dgm:spPr/>
    </dgm:pt>
    <dgm:pt modelId="{7FEF9764-1D9C-4A46-A919-2F7955E83B12}" type="pres">
      <dgm:prSet presAssocID="{23A9E5FF-2AED-48AB-A511-981419FD993C}" presName="horz1" presStyleCnt="0"/>
      <dgm:spPr/>
    </dgm:pt>
    <dgm:pt modelId="{A9CF1239-DCE2-4253-AFDE-0090A22F2097}" type="pres">
      <dgm:prSet presAssocID="{23A9E5FF-2AED-48AB-A511-981419FD993C}" presName="tx1" presStyleLbl="revTx" presStyleIdx="3" presStyleCnt="4"/>
      <dgm:spPr/>
    </dgm:pt>
    <dgm:pt modelId="{52207413-F25D-4E7E-A222-3C63435CBD98}" type="pres">
      <dgm:prSet presAssocID="{23A9E5FF-2AED-48AB-A511-981419FD993C}" presName="vert1" presStyleCnt="0"/>
      <dgm:spPr/>
    </dgm:pt>
  </dgm:ptLst>
  <dgm:cxnLst>
    <dgm:cxn modelId="{84E73519-FACE-47EB-9756-081C1CEAB59E}" srcId="{B70757E4-C2E3-4063-9652-7B31225CF0ED}" destId="{FC67A8DB-1803-4FD1-8DA5-E4830ED841E7}" srcOrd="0" destOrd="0" parTransId="{18A64D3D-4EFC-4110-B0EC-8F9BF94F860E}" sibTransId="{C9885777-06DC-4D93-A152-AD2E4E4B22E9}"/>
    <dgm:cxn modelId="{CC0F6A35-BC20-4765-A0AD-FEE2BEB65528}" type="presOf" srcId="{B70757E4-C2E3-4063-9652-7B31225CF0ED}" destId="{CD3DE7B8-34B4-449C-AADC-71F531558266}" srcOrd="0" destOrd="0" presId="urn:microsoft.com/office/officeart/2008/layout/LinedList"/>
    <dgm:cxn modelId="{44F61636-E1D1-4AB4-8D9E-8623C097B888}" type="presOf" srcId="{23A9E5FF-2AED-48AB-A511-981419FD993C}" destId="{A9CF1239-DCE2-4253-AFDE-0090A22F2097}" srcOrd="0" destOrd="0" presId="urn:microsoft.com/office/officeart/2008/layout/LinedList"/>
    <dgm:cxn modelId="{1AC6063C-69CF-4D8B-ADC4-C75A18A0156E}" srcId="{B70757E4-C2E3-4063-9652-7B31225CF0ED}" destId="{515A26BB-2673-4455-857A-5185EC31BB6F}" srcOrd="1" destOrd="0" parTransId="{0F190EFD-635C-410F-A477-A1275C594ECE}" sibTransId="{19EFE7B0-AAB0-412D-8110-6BAA303D7074}"/>
    <dgm:cxn modelId="{E702AD63-EC84-4E7C-ACE4-420AE61DDE51}" srcId="{B70757E4-C2E3-4063-9652-7B31225CF0ED}" destId="{8058D368-E034-4F79-8F79-9BF1586E6759}" srcOrd="2" destOrd="0" parTransId="{EF78AB35-FDB3-4145-AB02-E2674F66D751}" sibTransId="{BC0B074A-8D47-441D-93F8-B7A673799384}"/>
    <dgm:cxn modelId="{214FEABC-8F8E-4AE1-9A96-A19204A9C700}" type="presOf" srcId="{FC67A8DB-1803-4FD1-8DA5-E4830ED841E7}" destId="{C02851F4-DA00-4EB3-8FEF-32003683CED9}" srcOrd="0" destOrd="0" presId="urn:microsoft.com/office/officeart/2008/layout/LinedList"/>
    <dgm:cxn modelId="{D5D807BD-52ED-4B0E-B29B-DFBAE773DC33}" type="presOf" srcId="{8058D368-E034-4F79-8F79-9BF1586E6759}" destId="{676473D4-8CE7-454E-885E-ACBAA7C302F7}" srcOrd="0" destOrd="0" presId="urn:microsoft.com/office/officeart/2008/layout/LinedList"/>
    <dgm:cxn modelId="{7A41BCCC-D792-4B69-BA3C-6CDD37F460C3}" type="presOf" srcId="{515A26BB-2673-4455-857A-5185EC31BB6F}" destId="{ACD49DA2-C44D-4026-BA99-DADCBD6488EA}" srcOrd="0" destOrd="0" presId="urn:microsoft.com/office/officeart/2008/layout/LinedList"/>
    <dgm:cxn modelId="{653C5AF6-0B45-4A20-A3D3-DE90BBA4C1FD}" srcId="{B70757E4-C2E3-4063-9652-7B31225CF0ED}" destId="{23A9E5FF-2AED-48AB-A511-981419FD993C}" srcOrd="3" destOrd="0" parTransId="{1F841DE3-8328-4644-B6A2-7D44C59F121E}" sibTransId="{5BAD0007-62E2-4AEE-B9D3-1A0D752FC3EE}"/>
    <dgm:cxn modelId="{57486BF8-C7AD-4598-9E37-48C1BE604288}" type="presParOf" srcId="{CD3DE7B8-34B4-449C-AADC-71F531558266}" destId="{0ACC81D0-D223-4587-AB00-8FC5905640D2}" srcOrd="0" destOrd="0" presId="urn:microsoft.com/office/officeart/2008/layout/LinedList"/>
    <dgm:cxn modelId="{142B8F31-7482-4187-8634-5F5A1849F240}" type="presParOf" srcId="{CD3DE7B8-34B4-449C-AADC-71F531558266}" destId="{6898E47B-3BD4-49AB-8B4C-B128AF8556EA}" srcOrd="1" destOrd="0" presId="urn:microsoft.com/office/officeart/2008/layout/LinedList"/>
    <dgm:cxn modelId="{C3B10FCC-833C-4640-AC0E-E50645191030}" type="presParOf" srcId="{6898E47B-3BD4-49AB-8B4C-B128AF8556EA}" destId="{C02851F4-DA00-4EB3-8FEF-32003683CED9}" srcOrd="0" destOrd="0" presId="urn:microsoft.com/office/officeart/2008/layout/LinedList"/>
    <dgm:cxn modelId="{3895EC22-4418-48C1-B2B4-D2592675E0E8}" type="presParOf" srcId="{6898E47B-3BD4-49AB-8B4C-B128AF8556EA}" destId="{73D422FF-886D-497B-962A-510B38233EB5}" srcOrd="1" destOrd="0" presId="urn:microsoft.com/office/officeart/2008/layout/LinedList"/>
    <dgm:cxn modelId="{A07776BC-10AA-432D-8724-807913F9C872}" type="presParOf" srcId="{CD3DE7B8-34B4-449C-AADC-71F531558266}" destId="{31F8B606-E2AC-46BB-BA6A-35B7B733CDF9}" srcOrd="2" destOrd="0" presId="urn:microsoft.com/office/officeart/2008/layout/LinedList"/>
    <dgm:cxn modelId="{02A56F07-EBE4-43AD-9B90-D64ACB97ABFB}" type="presParOf" srcId="{CD3DE7B8-34B4-449C-AADC-71F531558266}" destId="{5367D641-0EF1-424D-BC16-FF75AB093FB5}" srcOrd="3" destOrd="0" presId="urn:microsoft.com/office/officeart/2008/layout/LinedList"/>
    <dgm:cxn modelId="{5683C6B0-746C-43C5-9051-72ABFBFFE453}" type="presParOf" srcId="{5367D641-0EF1-424D-BC16-FF75AB093FB5}" destId="{ACD49DA2-C44D-4026-BA99-DADCBD6488EA}" srcOrd="0" destOrd="0" presId="urn:microsoft.com/office/officeart/2008/layout/LinedList"/>
    <dgm:cxn modelId="{E1148C91-C848-443F-95BA-F78E132213AF}" type="presParOf" srcId="{5367D641-0EF1-424D-BC16-FF75AB093FB5}" destId="{F4F3DBB9-FECD-4902-B203-6812DF297CE2}" srcOrd="1" destOrd="0" presId="urn:microsoft.com/office/officeart/2008/layout/LinedList"/>
    <dgm:cxn modelId="{4432CBEC-E1E7-4F3E-A05F-72DE5F5283A2}" type="presParOf" srcId="{CD3DE7B8-34B4-449C-AADC-71F531558266}" destId="{233D8DE3-B246-4802-AA63-85460603B0C5}" srcOrd="4" destOrd="0" presId="urn:microsoft.com/office/officeart/2008/layout/LinedList"/>
    <dgm:cxn modelId="{E473D806-106C-4837-B6E6-4A3974392F2E}" type="presParOf" srcId="{CD3DE7B8-34B4-449C-AADC-71F531558266}" destId="{EC8CB352-36B7-4984-823F-DE061CB80643}" srcOrd="5" destOrd="0" presId="urn:microsoft.com/office/officeart/2008/layout/LinedList"/>
    <dgm:cxn modelId="{223F36F6-2E78-496C-A122-C31E46C4A38B}" type="presParOf" srcId="{EC8CB352-36B7-4984-823F-DE061CB80643}" destId="{676473D4-8CE7-454E-885E-ACBAA7C302F7}" srcOrd="0" destOrd="0" presId="urn:microsoft.com/office/officeart/2008/layout/LinedList"/>
    <dgm:cxn modelId="{F7D3B9B5-B703-44D3-86E9-4B09C0966016}" type="presParOf" srcId="{EC8CB352-36B7-4984-823F-DE061CB80643}" destId="{B6F8E1F1-F9F5-4576-90B7-4BE01BB18A05}" srcOrd="1" destOrd="0" presId="urn:microsoft.com/office/officeart/2008/layout/LinedList"/>
    <dgm:cxn modelId="{44A3EDD3-4E0D-483A-81FE-8B8D47546D5E}" type="presParOf" srcId="{CD3DE7B8-34B4-449C-AADC-71F531558266}" destId="{D6E27067-017D-48CD-B306-4EF100DB3FC3}" srcOrd="6" destOrd="0" presId="urn:microsoft.com/office/officeart/2008/layout/LinedList"/>
    <dgm:cxn modelId="{0F764BC7-CB04-4BB9-9BF9-4CE0C43AF0FD}" type="presParOf" srcId="{CD3DE7B8-34B4-449C-AADC-71F531558266}" destId="{7FEF9764-1D9C-4A46-A919-2F7955E83B12}" srcOrd="7" destOrd="0" presId="urn:microsoft.com/office/officeart/2008/layout/LinedList"/>
    <dgm:cxn modelId="{5394F96C-6FA7-4678-BF21-6E82DF2180BB}" type="presParOf" srcId="{7FEF9764-1D9C-4A46-A919-2F7955E83B12}" destId="{A9CF1239-DCE2-4253-AFDE-0090A22F2097}" srcOrd="0" destOrd="0" presId="urn:microsoft.com/office/officeart/2008/layout/LinedList"/>
    <dgm:cxn modelId="{1E481B15-DEB6-4423-A60A-BD18B79A1B1D}" type="presParOf" srcId="{7FEF9764-1D9C-4A46-A919-2F7955E83B12}" destId="{52207413-F25D-4E7E-A222-3C63435CBD9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A3D816-12D8-4AC9-8DD9-AC772CD38B57}" type="doc">
      <dgm:prSet loTypeId="urn:microsoft.com/office/officeart/2005/8/layout/vList2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0D9680B-6722-4814-B447-F499738899B9}">
      <dgm:prSet/>
      <dgm:spPr/>
      <dgm:t>
        <a:bodyPr/>
        <a:lstStyle/>
        <a:p>
          <a:r>
            <a:rPr lang="uk-UA" dirty="0"/>
            <a:t>міжнародну торгівлю товарами та послугами; </a:t>
          </a:r>
          <a:endParaRPr lang="en-US" dirty="0"/>
        </a:p>
      </dgm:t>
    </dgm:pt>
    <dgm:pt modelId="{20C85EA9-E9F1-4AE0-9762-AF7571FE9035}" type="parTrans" cxnId="{B7B3426B-77FC-45F4-A47B-A3F152003601}">
      <dgm:prSet/>
      <dgm:spPr/>
      <dgm:t>
        <a:bodyPr/>
        <a:lstStyle/>
        <a:p>
          <a:endParaRPr lang="en-US"/>
        </a:p>
      </dgm:t>
    </dgm:pt>
    <dgm:pt modelId="{44418C6D-F306-47EA-91D2-AD3D43A676C0}" type="sibTrans" cxnId="{B7B3426B-77FC-45F4-A47B-A3F152003601}">
      <dgm:prSet/>
      <dgm:spPr/>
      <dgm:t>
        <a:bodyPr/>
        <a:lstStyle/>
        <a:p>
          <a:endParaRPr lang="en-US"/>
        </a:p>
      </dgm:t>
    </dgm:pt>
    <dgm:pt modelId="{CDB3C347-313C-4ED0-95EB-D7F715FFAA6D}">
      <dgm:prSet/>
      <dgm:spPr/>
      <dgm:t>
        <a:bodyPr/>
        <a:lstStyle/>
        <a:p>
          <a:r>
            <a:rPr lang="uk-UA"/>
            <a:t>міжнародне виробниче співробітництво; </a:t>
          </a:r>
          <a:endParaRPr lang="en-US"/>
        </a:p>
      </dgm:t>
    </dgm:pt>
    <dgm:pt modelId="{696F4C03-0317-413E-BC29-7D2523C9214F}" type="parTrans" cxnId="{D78993CD-8007-41FE-847B-70023FC8F4AD}">
      <dgm:prSet/>
      <dgm:spPr/>
      <dgm:t>
        <a:bodyPr/>
        <a:lstStyle/>
        <a:p>
          <a:endParaRPr lang="en-US"/>
        </a:p>
      </dgm:t>
    </dgm:pt>
    <dgm:pt modelId="{197E84EE-6775-465A-B7D6-03914A84AC21}" type="sibTrans" cxnId="{D78993CD-8007-41FE-847B-70023FC8F4AD}">
      <dgm:prSet/>
      <dgm:spPr/>
      <dgm:t>
        <a:bodyPr/>
        <a:lstStyle/>
        <a:p>
          <a:endParaRPr lang="en-US"/>
        </a:p>
      </dgm:t>
    </dgm:pt>
    <dgm:pt modelId="{236B3397-8CE7-4B2C-88A8-6BBB4AA5A6F8}">
      <dgm:prSet/>
      <dgm:spPr/>
      <dgm:t>
        <a:bodyPr/>
        <a:lstStyle/>
        <a:p>
          <a:r>
            <a:rPr lang="uk-UA"/>
            <a:t>міжнародне наук.-техн. співробітництво; </a:t>
          </a:r>
          <a:endParaRPr lang="en-US"/>
        </a:p>
      </dgm:t>
    </dgm:pt>
    <dgm:pt modelId="{97CF01E4-D1C1-4C1C-A7F3-A990AD5F4B49}" type="parTrans" cxnId="{5DF98A4A-5688-46C6-85CF-11D1A8F203E7}">
      <dgm:prSet/>
      <dgm:spPr/>
      <dgm:t>
        <a:bodyPr/>
        <a:lstStyle/>
        <a:p>
          <a:endParaRPr lang="en-US"/>
        </a:p>
      </dgm:t>
    </dgm:pt>
    <dgm:pt modelId="{029C2466-0233-43D5-8A3F-A0073E277187}" type="sibTrans" cxnId="{5DF98A4A-5688-46C6-85CF-11D1A8F203E7}">
      <dgm:prSet/>
      <dgm:spPr/>
      <dgm:t>
        <a:bodyPr/>
        <a:lstStyle/>
        <a:p>
          <a:endParaRPr lang="en-US"/>
        </a:p>
      </dgm:t>
    </dgm:pt>
    <dgm:pt modelId="{394E7C5E-91CB-4FB8-A8CA-1207FE6412A1}">
      <dgm:prSet/>
      <dgm:spPr/>
      <dgm:t>
        <a:bodyPr/>
        <a:lstStyle/>
        <a:p>
          <a:r>
            <a:rPr lang="uk-UA" dirty="0"/>
            <a:t>міжнародну міграцію робочої сили; </a:t>
          </a:r>
          <a:endParaRPr lang="en-US" dirty="0"/>
        </a:p>
      </dgm:t>
    </dgm:pt>
    <dgm:pt modelId="{E6708DD4-7444-44CF-9625-47355FA2B4E4}" type="parTrans" cxnId="{6287DF10-F5FE-4A9C-812B-B64FED7C12ED}">
      <dgm:prSet/>
      <dgm:spPr/>
      <dgm:t>
        <a:bodyPr/>
        <a:lstStyle/>
        <a:p>
          <a:endParaRPr lang="en-US"/>
        </a:p>
      </dgm:t>
    </dgm:pt>
    <dgm:pt modelId="{388F905D-502C-48AE-9E45-EA6DA64C4A2A}" type="sibTrans" cxnId="{6287DF10-F5FE-4A9C-812B-B64FED7C12ED}">
      <dgm:prSet/>
      <dgm:spPr/>
      <dgm:t>
        <a:bodyPr/>
        <a:lstStyle/>
        <a:p>
          <a:endParaRPr lang="en-US"/>
        </a:p>
      </dgm:t>
    </dgm:pt>
    <dgm:pt modelId="{C7824CAA-3032-456E-8432-0C03BA8B97E3}">
      <dgm:prSet/>
      <dgm:spPr/>
      <dgm:t>
        <a:bodyPr/>
        <a:lstStyle/>
        <a:p>
          <a:r>
            <a:rPr lang="uk-UA"/>
            <a:t>міжнародні валютно-фінансові та кредитні відносини; </a:t>
          </a:r>
          <a:endParaRPr lang="en-US"/>
        </a:p>
      </dgm:t>
    </dgm:pt>
    <dgm:pt modelId="{682E1B6D-18E4-4783-8019-9C4F996EFF61}" type="parTrans" cxnId="{575C4A73-42AA-43C3-AF2F-199ADADFAA56}">
      <dgm:prSet/>
      <dgm:spPr/>
      <dgm:t>
        <a:bodyPr/>
        <a:lstStyle/>
        <a:p>
          <a:endParaRPr lang="en-US"/>
        </a:p>
      </dgm:t>
    </dgm:pt>
    <dgm:pt modelId="{AB70C7BC-C728-43BA-A9FA-8857DF7C0DAA}" type="sibTrans" cxnId="{575C4A73-42AA-43C3-AF2F-199ADADFAA56}">
      <dgm:prSet/>
      <dgm:spPr/>
      <dgm:t>
        <a:bodyPr/>
        <a:lstStyle/>
        <a:p>
          <a:endParaRPr lang="en-US"/>
        </a:p>
      </dgm:t>
    </dgm:pt>
    <dgm:pt modelId="{538058B5-B687-4BBC-8A10-0F1AACB7FE52}">
      <dgm:prSet/>
      <dgm:spPr/>
      <dgm:t>
        <a:bodyPr/>
        <a:lstStyle/>
        <a:p>
          <a:r>
            <a:rPr lang="uk-UA" dirty="0"/>
            <a:t>міжнародну економічну інтеграцію; </a:t>
          </a:r>
          <a:endParaRPr lang="en-US" dirty="0"/>
        </a:p>
      </dgm:t>
    </dgm:pt>
    <dgm:pt modelId="{97DC4EAD-2BB1-4449-9E39-8554F2402364}" type="parTrans" cxnId="{6CA3E05B-92FD-4701-9B50-F698F363D73D}">
      <dgm:prSet/>
      <dgm:spPr/>
      <dgm:t>
        <a:bodyPr/>
        <a:lstStyle/>
        <a:p>
          <a:endParaRPr lang="en-US"/>
        </a:p>
      </dgm:t>
    </dgm:pt>
    <dgm:pt modelId="{8D4C37BF-3359-4AE1-A855-379CA3CE19B8}" type="sibTrans" cxnId="{6CA3E05B-92FD-4701-9B50-F698F363D73D}">
      <dgm:prSet/>
      <dgm:spPr/>
      <dgm:t>
        <a:bodyPr/>
        <a:lstStyle/>
        <a:p>
          <a:endParaRPr lang="en-US"/>
        </a:p>
      </dgm:t>
    </dgm:pt>
    <dgm:pt modelId="{FB91B5D5-A52D-4189-8070-17BA94CDB804}">
      <dgm:prSet/>
      <dgm:spPr/>
      <dgm:t>
        <a:bodyPr/>
        <a:lstStyle/>
        <a:p>
          <a:r>
            <a:rPr lang="uk-UA" dirty="0"/>
            <a:t>міжнародні транспортні та комунікаційні відносини; </a:t>
          </a:r>
          <a:endParaRPr lang="en-US" dirty="0"/>
        </a:p>
      </dgm:t>
    </dgm:pt>
    <dgm:pt modelId="{7CD4A5DB-6ED0-4A7F-AF8D-95512BAE9D31}" type="parTrans" cxnId="{EFEAA9C9-EA55-4919-BDE6-805AC38F0705}">
      <dgm:prSet/>
      <dgm:spPr/>
      <dgm:t>
        <a:bodyPr/>
        <a:lstStyle/>
        <a:p>
          <a:endParaRPr lang="en-US"/>
        </a:p>
      </dgm:t>
    </dgm:pt>
    <dgm:pt modelId="{7483E839-8209-49D8-A905-F55C8878252F}" type="sibTrans" cxnId="{EFEAA9C9-EA55-4919-BDE6-805AC38F0705}">
      <dgm:prSet/>
      <dgm:spPr/>
      <dgm:t>
        <a:bodyPr/>
        <a:lstStyle/>
        <a:p>
          <a:endParaRPr lang="en-US"/>
        </a:p>
      </dgm:t>
    </dgm:pt>
    <dgm:pt modelId="{102EAF40-D350-4DE3-AB00-B85EFFDDA156}">
      <dgm:prSet/>
      <dgm:spPr/>
      <dgm:t>
        <a:bodyPr/>
        <a:lstStyle/>
        <a:p>
          <a:r>
            <a:rPr lang="uk-UA" dirty="0"/>
            <a:t>міжнародну інформацію.</a:t>
          </a:r>
        </a:p>
      </dgm:t>
    </dgm:pt>
    <dgm:pt modelId="{8ABFC1E4-6A00-4A33-BE5F-0C11C3FEFEAF}" type="parTrans" cxnId="{A38C4DF6-BC8C-49EC-914C-AD6AF3C7E9FE}">
      <dgm:prSet/>
      <dgm:spPr/>
    </dgm:pt>
    <dgm:pt modelId="{26ADAEBE-34A7-47E7-A8D4-0D259DCB0C48}" type="sibTrans" cxnId="{A38C4DF6-BC8C-49EC-914C-AD6AF3C7E9FE}">
      <dgm:prSet/>
      <dgm:spPr/>
    </dgm:pt>
    <dgm:pt modelId="{E3A6CD32-32FA-4A6C-BA29-14ECA27768AE}">
      <dgm:prSet/>
      <dgm:spPr/>
      <dgm:t>
        <a:bodyPr/>
        <a:lstStyle/>
        <a:p>
          <a:r>
            <a:rPr lang="uk-UA" dirty="0"/>
            <a:t>міжнародний рух капіталу та іноземних інвестицій;</a:t>
          </a:r>
        </a:p>
      </dgm:t>
    </dgm:pt>
    <dgm:pt modelId="{33204A0E-B5CB-4D03-AF3E-8081AF73F45B}" type="parTrans" cxnId="{B9BA8854-0AF7-4AAE-877F-13E33BEB4BC8}">
      <dgm:prSet/>
      <dgm:spPr/>
    </dgm:pt>
    <dgm:pt modelId="{E1CD0A14-06B6-4549-945F-96FCB12F47F2}" type="sibTrans" cxnId="{B9BA8854-0AF7-4AAE-877F-13E33BEB4BC8}">
      <dgm:prSet/>
      <dgm:spPr/>
    </dgm:pt>
    <dgm:pt modelId="{50E30FB8-F360-4A6B-B646-A7B537AE37F1}" type="pres">
      <dgm:prSet presAssocID="{07A3D816-12D8-4AC9-8DD9-AC772CD38B57}" presName="linear" presStyleCnt="0">
        <dgm:presLayoutVars>
          <dgm:animLvl val="lvl"/>
          <dgm:resizeHandles val="exact"/>
        </dgm:presLayoutVars>
      </dgm:prSet>
      <dgm:spPr/>
    </dgm:pt>
    <dgm:pt modelId="{295001F5-E336-404A-98C2-16845CA4D4D1}" type="pres">
      <dgm:prSet presAssocID="{F0D9680B-6722-4814-B447-F499738899B9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9CDB4774-31C0-42AF-88A4-C817C4D7EE9C}" type="pres">
      <dgm:prSet presAssocID="{44418C6D-F306-47EA-91D2-AD3D43A676C0}" presName="spacer" presStyleCnt="0"/>
      <dgm:spPr/>
    </dgm:pt>
    <dgm:pt modelId="{A02B41F3-D96B-42FE-8A61-F9FC12C31F67}" type="pres">
      <dgm:prSet presAssocID="{E3A6CD32-32FA-4A6C-BA29-14ECA27768AE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E7F0F3CC-AA17-4F87-B65A-CBA40A5211B9}" type="pres">
      <dgm:prSet presAssocID="{E1CD0A14-06B6-4549-945F-96FCB12F47F2}" presName="spacer" presStyleCnt="0"/>
      <dgm:spPr/>
    </dgm:pt>
    <dgm:pt modelId="{298F99C4-229E-4EAE-8DDE-B11BE972A03B}" type="pres">
      <dgm:prSet presAssocID="{CDB3C347-313C-4ED0-95EB-D7F715FFAA6D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DBE3C7B6-B76E-4C0F-98A4-A020D5A3CBBC}" type="pres">
      <dgm:prSet presAssocID="{197E84EE-6775-465A-B7D6-03914A84AC21}" presName="spacer" presStyleCnt="0"/>
      <dgm:spPr/>
    </dgm:pt>
    <dgm:pt modelId="{14BE7C62-1521-42EC-B6B2-DDD87927B49A}" type="pres">
      <dgm:prSet presAssocID="{236B3397-8CE7-4B2C-88A8-6BBB4AA5A6F8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DB2984FF-1BC6-4B65-9E3E-873D52BE5952}" type="pres">
      <dgm:prSet presAssocID="{029C2466-0233-43D5-8A3F-A0073E277187}" presName="spacer" presStyleCnt="0"/>
      <dgm:spPr/>
    </dgm:pt>
    <dgm:pt modelId="{8CF4289D-87AB-4828-B8F9-7160B23C98EF}" type="pres">
      <dgm:prSet presAssocID="{394E7C5E-91CB-4FB8-A8CA-1207FE6412A1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A819ABB-4C5F-4346-9D9C-4F0DBDDDF851}" type="pres">
      <dgm:prSet presAssocID="{388F905D-502C-48AE-9E45-EA6DA64C4A2A}" presName="spacer" presStyleCnt="0"/>
      <dgm:spPr/>
    </dgm:pt>
    <dgm:pt modelId="{0855C391-2135-4E87-8AA4-AD44B7EE13C6}" type="pres">
      <dgm:prSet presAssocID="{C7824CAA-3032-456E-8432-0C03BA8B97E3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2F9028FD-7948-4F31-B46D-FB3BB5486D8E}" type="pres">
      <dgm:prSet presAssocID="{AB70C7BC-C728-43BA-A9FA-8857DF7C0DAA}" presName="spacer" presStyleCnt="0"/>
      <dgm:spPr/>
    </dgm:pt>
    <dgm:pt modelId="{55051F3D-5B48-4657-8D60-1D0E36BCAFF4}" type="pres">
      <dgm:prSet presAssocID="{538058B5-B687-4BBC-8A10-0F1AACB7FE52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29BED083-AAC1-4170-B1ED-70880B0891F8}" type="pres">
      <dgm:prSet presAssocID="{8D4C37BF-3359-4AE1-A855-379CA3CE19B8}" presName="spacer" presStyleCnt="0"/>
      <dgm:spPr/>
    </dgm:pt>
    <dgm:pt modelId="{5811EDD1-6A68-4894-8549-0118B7348D12}" type="pres">
      <dgm:prSet presAssocID="{FB91B5D5-A52D-4189-8070-17BA94CDB804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0CD37048-36A8-47A6-BC5F-0DA348BD2790}" type="pres">
      <dgm:prSet presAssocID="{7483E839-8209-49D8-A905-F55C8878252F}" presName="spacer" presStyleCnt="0"/>
      <dgm:spPr/>
    </dgm:pt>
    <dgm:pt modelId="{2F815C32-5C99-48D4-943A-7815C5BBE8FF}" type="pres">
      <dgm:prSet presAssocID="{102EAF40-D350-4DE3-AB00-B85EFFDDA156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701BB508-A5B6-44BE-9E99-F4155476752B}" type="presOf" srcId="{E3A6CD32-32FA-4A6C-BA29-14ECA27768AE}" destId="{A02B41F3-D96B-42FE-8A61-F9FC12C31F67}" srcOrd="0" destOrd="0" presId="urn:microsoft.com/office/officeart/2005/8/layout/vList2"/>
    <dgm:cxn modelId="{6287DF10-F5FE-4A9C-812B-B64FED7C12ED}" srcId="{07A3D816-12D8-4AC9-8DD9-AC772CD38B57}" destId="{394E7C5E-91CB-4FB8-A8CA-1207FE6412A1}" srcOrd="4" destOrd="0" parTransId="{E6708DD4-7444-44CF-9625-47355FA2B4E4}" sibTransId="{388F905D-502C-48AE-9E45-EA6DA64C4A2A}"/>
    <dgm:cxn modelId="{5A196D14-7B53-4F7C-934E-A4A86EEA5AA5}" type="presOf" srcId="{C7824CAA-3032-456E-8432-0C03BA8B97E3}" destId="{0855C391-2135-4E87-8AA4-AD44B7EE13C6}" srcOrd="0" destOrd="0" presId="urn:microsoft.com/office/officeart/2005/8/layout/vList2"/>
    <dgm:cxn modelId="{966EE220-B9D3-4201-81EC-00257503A801}" type="presOf" srcId="{538058B5-B687-4BBC-8A10-0F1AACB7FE52}" destId="{55051F3D-5B48-4657-8D60-1D0E36BCAFF4}" srcOrd="0" destOrd="0" presId="urn:microsoft.com/office/officeart/2005/8/layout/vList2"/>
    <dgm:cxn modelId="{2F1DA826-D467-407B-AB0E-30578E8ABD3E}" type="presOf" srcId="{102EAF40-D350-4DE3-AB00-B85EFFDDA156}" destId="{2F815C32-5C99-48D4-943A-7815C5BBE8FF}" srcOrd="0" destOrd="0" presId="urn:microsoft.com/office/officeart/2005/8/layout/vList2"/>
    <dgm:cxn modelId="{EB8C2E30-4144-4FD7-BBA4-AF14F92E8C5A}" type="presOf" srcId="{236B3397-8CE7-4B2C-88A8-6BBB4AA5A6F8}" destId="{14BE7C62-1521-42EC-B6B2-DDD87927B49A}" srcOrd="0" destOrd="0" presId="urn:microsoft.com/office/officeart/2005/8/layout/vList2"/>
    <dgm:cxn modelId="{6CA3E05B-92FD-4701-9B50-F698F363D73D}" srcId="{07A3D816-12D8-4AC9-8DD9-AC772CD38B57}" destId="{538058B5-B687-4BBC-8A10-0F1AACB7FE52}" srcOrd="6" destOrd="0" parTransId="{97DC4EAD-2BB1-4449-9E39-8554F2402364}" sibTransId="{8D4C37BF-3359-4AE1-A855-379CA3CE19B8}"/>
    <dgm:cxn modelId="{5DF98A4A-5688-46C6-85CF-11D1A8F203E7}" srcId="{07A3D816-12D8-4AC9-8DD9-AC772CD38B57}" destId="{236B3397-8CE7-4B2C-88A8-6BBB4AA5A6F8}" srcOrd="3" destOrd="0" parTransId="{97CF01E4-D1C1-4C1C-A7F3-A990AD5F4B49}" sibTransId="{029C2466-0233-43D5-8A3F-A0073E277187}"/>
    <dgm:cxn modelId="{B7B3426B-77FC-45F4-A47B-A3F152003601}" srcId="{07A3D816-12D8-4AC9-8DD9-AC772CD38B57}" destId="{F0D9680B-6722-4814-B447-F499738899B9}" srcOrd="0" destOrd="0" parTransId="{20C85EA9-E9F1-4AE0-9762-AF7571FE9035}" sibTransId="{44418C6D-F306-47EA-91D2-AD3D43A676C0}"/>
    <dgm:cxn modelId="{575C4A73-42AA-43C3-AF2F-199ADADFAA56}" srcId="{07A3D816-12D8-4AC9-8DD9-AC772CD38B57}" destId="{C7824CAA-3032-456E-8432-0C03BA8B97E3}" srcOrd="5" destOrd="0" parTransId="{682E1B6D-18E4-4783-8019-9C4F996EFF61}" sibTransId="{AB70C7BC-C728-43BA-A9FA-8857DF7C0DAA}"/>
    <dgm:cxn modelId="{B9BA8854-0AF7-4AAE-877F-13E33BEB4BC8}" srcId="{07A3D816-12D8-4AC9-8DD9-AC772CD38B57}" destId="{E3A6CD32-32FA-4A6C-BA29-14ECA27768AE}" srcOrd="1" destOrd="0" parTransId="{33204A0E-B5CB-4D03-AF3E-8081AF73F45B}" sibTransId="{E1CD0A14-06B6-4549-945F-96FCB12F47F2}"/>
    <dgm:cxn modelId="{7E283C80-DCD7-4699-AE0F-28FE1342A7FA}" type="presOf" srcId="{CDB3C347-313C-4ED0-95EB-D7F715FFAA6D}" destId="{298F99C4-229E-4EAE-8DDE-B11BE972A03B}" srcOrd="0" destOrd="0" presId="urn:microsoft.com/office/officeart/2005/8/layout/vList2"/>
    <dgm:cxn modelId="{2C55D39D-ACCE-4E66-A0F4-960280792084}" type="presOf" srcId="{FB91B5D5-A52D-4189-8070-17BA94CDB804}" destId="{5811EDD1-6A68-4894-8549-0118B7348D12}" srcOrd="0" destOrd="0" presId="urn:microsoft.com/office/officeart/2005/8/layout/vList2"/>
    <dgm:cxn modelId="{69E666BE-F1C1-4529-B1CC-E9EE2E621EA0}" type="presOf" srcId="{394E7C5E-91CB-4FB8-A8CA-1207FE6412A1}" destId="{8CF4289D-87AB-4828-B8F9-7160B23C98EF}" srcOrd="0" destOrd="0" presId="urn:microsoft.com/office/officeart/2005/8/layout/vList2"/>
    <dgm:cxn modelId="{EFEAA9C9-EA55-4919-BDE6-805AC38F0705}" srcId="{07A3D816-12D8-4AC9-8DD9-AC772CD38B57}" destId="{FB91B5D5-A52D-4189-8070-17BA94CDB804}" srcOrd="7" destOrd="0" parTransId="{7CD4A5DB-6ED0-4A7F-AF8D-95512BAE9D31}" sibTransId="{7483E839-8209-49D8-A905-F55C8878252F}"/>
    <dgm:cxn modelId="{D78993CD-8007-41FE-847B-70023FC8F4AD}" srcId="{07A3D816-12D8-4AC9-8DD9-AC772CD38B57}" destId="{CDB3C347-313C-4ED0-95EB-D7F715FFAA6D}" srcOrd="2" destOrd="0" parTransId="{696F4C03-0317-413E-BC29-7D2523C9214F}" sibTransId="{197E84EE-6775-465A-B7D6-03914A84AC21}"/>
    <dgm:cxn modelId="{358C6FDA-A37B-48A3-B30F-2F3E742B1DCE}" type="presOf" srcId="{07A3D816-12D8-4AC9-8DD9-AC772CD38B57}" destId="{50E30FB8-F360-4A6B-B646-A7B537AE37F1}" srcOrd="0" destOrd="0" presId="urn:microsoft.com/office/officeart/2005/8/layout/vList2"/>
    <dgm:cxn modelId="{A38C4DF6-BC8C-49EC-914C-AD6AF3C7E9FE}" srcId="{07A3D816-12D8-4AC9-8DD9-AC772CD38B57}" destId="{102EAF40-D350-4DE3-AB00-B85EFFDDA156}" srcOrd="8" destOrd="0" parTransId="{8ABFC1E4-6A00-4A33-BE5F-0C11C3FEFEAF}" sibTransId="{26ADAEBE-34A7-47E7-A8D4-0D259DCB0C48}"/>
    <dgm:cxn modelId="{5BB4A9F6-B08E-4686-9BE1-931C7C321E52}" type="presOf" srcId="{F0D9680B-6722-4814-B447-F499738899B9}" destId="{295001F5-E336-404A-98C2-16845CA4D4D1}" srcOrd="0" destOrd="0" presId="urn:microsoft.com/office/officeart/2005/8/layout/vList2"/>
    <dgm:cxn modelId="{14151708-2059-4240-9831-238CD2BD6181}" type="presParOf" srcId="{50E30FB8-F360-4A6B-B646-A7B537AE37F1}" destId="{295001F5-E336-404A-98C2-16845CA4D4D1}" srcOrd="0" destOrd="0" presId="urn:microsoft.com/office/officeart/2005/8/layout/vList2"/>
    <dgm:cxn modelId="{8D09159B-7507-4002-9067-E1AC7F3C05F6}" type="presParOf" srcId="{50E30FB8-F360-4A6B-B646-A7B537AE37F1}" destId="{9CDB4774-31C0-42AF-88A4-C817C4D7EE9C}" srcOrd="1" destOrd="0" presId="urn:microsoft.com/office/officeart/2005/8/layout/vList2"/>
    <dgm:cxn modelId="{631E73AA-7EBE-4682-B9E5-613726560DBC}" type="presParOf" srcId="{50E30FB8-F360-4A6B-B646-A7B537AE37F1}" destId="{A02B41F3-D96B-42FE-8A61-F9FC12C31F67}" srcOrd="2" destOrd="0" presId="urn:microsoft.com/office/officeart/2005/8/layout/vList2"/>
    <dgm:cxn modelId="{142D6F3C-7DBF-4870-80FD-CFBFCB688644}" type="presParOf" srcId="{50E30FB8-F360-4A6B-B646-A7B537AE37F1}" destId="{E7F0F3CC-AA17-4F87-B65A-CBA40A5211B9}" srcOrd="3" destOrd="0" presId="urn:microsoft.com/office/officeart/2005/8/layout/vList2"/>
    <dgm:cxn modelId="{81B58756-6988-4203-A2AC-D3C5A9F46A25}" type="presParOf" srcId="{50E30FB8-F360-4A6B-B646-A7B537AE37F1}" destId="{298F99C4-229E-4EAE-8DDE-B11BE972A03B}" srcOrd="4" destOrd="0" presId="urn:microsoft.com/office/officeart/2005/8/layout/vList2"/>
    <dgm:cxn modelId="{26E9E169-2A0A-400C-A64C-F6799F5460BA}" type="presParOf" srcId="{50E30FB8-F360-4A6B-B646-A7B537AE37F1}" destId="{DBE3C7B6-B76E-4C0F-98A4-A020D5A3CBBC}" srcOrd="5" destOrd="0" presId="urn:microsoft.com/office/officeart/2005/8/layout/vList2"/>
    <dgm:cxn modelId="{B6EDDBD4-DCAD-47E9-8C50-428975D43B4B}" type="presParOf" srcId="{50E30FB8-F360-4A6B-B646-A7B537AE37F1}" destId="{14BE7C62-1521-42EC-B6B2-DDD87927B49A}" srcOrd="6" destOrd="0" presId="urn:microsoft.com/office/officeart/2005/8/layout/vList2"/>
    <dgm:cxn modelId="{7BD0CC7B-0736-404A-838F-D63ABD98B48A}" type="presParOf" srcId="{50E30FB8-F360-4A6B-B646-A7B537AE37F1}" destId="{DB2984FF-1BC6-4B65-9E3E-873D52BE5952}" srcOrd="7" destOrd="0" presId="urn:microsoft.com/office/officeart/2005/8/layout/vList2"/>
    <dgm:cxn modelId="{82D9E627-0B86-4ADF-BC03-B79C963471AD}" type="presParOf" srcId="{50E30FB8-F360-4A6B-B646-A7B537AE37F1}" destId="{8CF4289D-87AB-4828-B8F9-7160B23C98EF}" srcOrd="8" destOrd="0" presId="urn:microsoft.com/office/officeart/2005/8/layout/vList2"/>
    <dgm:cxn modelId="{AE53F84B-DB21-4F4D-B0FB-E6267A44E8E1}" type="presParOf" srcId="{50E30FB8-F360-4A6B-B646-A7B537AE37F1}" destId="{AA819ABB-4C5F-4346-9D9C-4F0DBDDDF851}" srcOrd="9" destOrd="0" presId="urn:microsoft.com/office/officeart/2005/8/layout/vList2"/>
    <dgm:cxn modelId="{57B7A0EE-26EC-4CF3-8C25-D92C4767E8FA}" type="presParOf" srcId="{50E30FB8-F360-4A6B-B646-A7B537AE37F1}" destId="{0855C391-2135-4E87-8AA4-AD44B7EE13C6}" srcOrd="10" destOrd="0" presId="urn:microsoft.com/office/officeart/2005/8/layout/vList2"/>
    <dgm:cxn modelId="{EEFC7CE2-282B-44A7-BF00-AD1ED931DC7C}" type="presParOf" srcId="{50E30FB8-F360-4A6B-B646-A7B537AE37F1}" destId="{2F9028FD-7948-4F31-B46D-FB3BB5486D8E}" srcOrd="11" destOrd="0" presId="urn:microsoft.com/office/officeart/2005/8/layout/vList2"/>
    <dgm:cxn modelId="{D454D44D-0D9F-48E0-A7AD-66CE4CD39839}" type="presParOf" srcId="{50E30FB8-F360-4A6B-B646-A7B537AE37F1}" destId="{55051F3D-5B48-4657-8D60-1D0E36BCAFF4}" srcOrd="12" destOrd="0" presId="urn:microsoft.com/office/officeart/2005/8/layout/vList2"/>
    <dgm:cxn modelId="{D6BCE970-7EA7-4B71-B49F-53CEE56642EE}" type="presParOf" srcId="{50E30FB8-F360-4A6B-B646-A7B537AE37F1}" destId="{29BED083-AAC1-4170-B1ED-70880B0891F8}" srcOrd="13" destOrd="0" presId="urn:microsoft.com/office/officeart/2005/8/layout/vList2"/>
    <dgm:cxn modelId="{8EAD0EF0-F371-4F60-B5A8-C9024EAD30FE}" type="presParOf" srcId="{50E30FB8-F360-4A6B-B646-A7B537AE37F1}" destId="{5811EDD1-6A68-4894-8549-0118B7348D12}" srcOrd="14" destOrd="0" presId="urn:microsoft.com/office/officeart/2005/8/layout/vList2"/>
    <dgm:cxn modelId="{D7FBB77F-345E-4E5A-B362-DABF665E8F9E}" type="presParOf" srcId="{50E30FB8-F360-4A6B-B646-A7B537AE37F1}" destId="{0CD37048-36A8-47A6-BC5F-0DA348BD2790}" srcOrd="15" destOrd="0" presId="urn:microsoft.com/office/officeart/2005/8/layout/vList2"/>
    <dgm:cxn modelId="{1217FB0C-1EDF-4DE2-A4EC-65D796BC6D73}" type="presParOf" srcId="{50E30FB8-F360-4A6B-B646-A7B537AE37F1}" destId="{2F815C32-5C99-48D4-943A-7815C5BBE8F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BE7532-4285-429E-A9A0-F3DA2FA4BDC1}" type="doc">
      <dgm:prSet loTypeId="urn:microsoft.com/office/officeart/2005/8/layout/hierarchy3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335E884-FD75-482F-8502-8F7C1569844C}">
      <dgm:prSet/>
      <dgm:spPr/>
      <dgm:t>
        <a:bodyPr/>
        <a:lstStyle/>
        <a:p>
          <a:r>
            <a:rPr lang="uk-UA" b="1" dirty="0"/>
            <a:t>Об'єктами МЕВ виступають товари й послуги у сфері обігу міжнародної торгівлі, матеріально-грошові і трудові ресурси, що є предметом міжнародного обміну.  </a:t>
          </a:r>
          <a:endParaRPr lang="en-US" dirty="0"/>
        </a:p>
      </dgm:t>
    </dgm:pt>
    <dgm:pt modelId="{F71A8913-560E-45BF-B257-9E9E3292CD7E}" type="parTrans" cxnId="{E7435CD5-2EE4-49E6-8FB0-D730D8BE4F8E}">
      <dgm:prSet/>
      <dgm:spPr/>
      <dgm:t>
        <a:bodyPr/>
        <a:lstStyle/>
        <a:p>
          <a:endParaRPr lang="en-US"/>
        </a:p>
      </dgm:t>
    </dgm:pt>
    <dgm:pt modelId="{5C3A224E-3B0C-4437-995D-CB82783C7538}" type="sibTrans" cxnId="{E7435CD5-2EE4-49E6-8FB0-D730D8BE4F8E}">
      <dgm:prSet/>
      <dgm:spPr/>
      <dgm:t>
        <a:bodyPr/>
        <a:lstStyle/>
        <a:p>
          <a:endParaRPr lang="en-US"/>
        </a:p>
      </dgm:t>
    </dgm:pt>
    <dgm:pt modelId="{894D93D2-BC88-48CF-8F58-8FFDBFFF368A}">
      <dgm:prSet/>
      <dgm:spPr/>
      <dgm:t>
        <a:bodyPr/>
        <a:lstStyle/>
        <a:p>
          <a:r>
            <a:rPr lang="uk-UA" b="1"/>
            <a:t>Як особливий об'єкт МЕВ слід виділити </a:t>
          </a:r>
          <a:r>
            <a:rPr lang="uk-UA" b="1" i="1"/>
            <a:t>багатостороннє співробітництво</a:t>
          </a:r>
          <a:r>
            <a:rPr lang="uk-UA" b="1"/>
            <a:t> країн і міжнародних організацій  у галузі вирішення </a:t>
          </a:r>
          <a:r>
            <a:rPr lang="uk-UA" b="1" i="1"/>
            <a:t>проблем глобального характеру</a:t>
          </a:r>
          <a:r>
            <a:rPr lang="uk-UA" b="1"/>
            <a:t>. </a:t>
          </a:r>
          <a:endParaRPr lang="en-US"/>
        </a:p>
      </dgm:t>
    </dgm:pt>
    <dgm:pt modelId="{BB4266F5-E39D-476C-A84D-E6290B7BB693}" type="parTrans" cxnId="{C1123345-34A3-4E75-B40A-1B36FEDC6D11}">
      <dgm:prSet/>
      <dgm:spPr/>
      <dgm:t>
        <a:bodyPr/>
        <a:lstStyle/>
        <a:p>
          <a:endParaRPr lang="en-US"/>
        </a:p>
      </dgm:t>
    </dgm:pt>
    <dgm:pt modelId="{AC4676B0-40E5-4B66-AD26-65586D90472A}" type="sibTrans" cxnId="{C1123345-34A3-4E75-B40A-1B36FEDC6D11}">
      <dgm:prSet/>
      <dgm:spPr/>
      <dgm:t>
        <a:bodyPr/>
        <a:lstStyle/>
        <a:p>
          <a:endParaRPr lang="en-US"/>
        </a:p>
      </dgm:t>
    </dgm:pt>
    <dgm:pt modelId="{DF856A39-D849-49E9-A44C-1DD150607AE0}">
      <dgm:prSet/>
      <dgm:spPr/>
      <dgm:t>
        <a:bodyPr/>
        <a:lstStyle/>
        <a:p>
          <a:r>
            <a:rPr lang="uk-UA" b="1"/>
            <a:t>Обмін товарами і послугами відрізняється великими обсягами, різноманітним асортиментом, диференціацією за якістю, як правило, більшою конкурентоздатністю.</a:t>
          </a:r>
          <a:endParaRPr lang="en-US"/>
        </a:p>
      </dgm:t>
    </dgm:pt>
    <dgm:pt modelId="{3D825631-A45B-433C-A4A8-B4E88F669907}" type="parTrans" cxnId="{B8A807B9-5CB1-4656-AD53-DF4260AC257F}">
      <dgm:prSet/>
      <dgm:spPr/>
      <dgm:t>
        <a:bodyPr/>
        <a:lstStyle/>
        <a:p>
          <a:endParaRPr lang="en-US"/>
        </a:p>
      </dgm:t>
    </dgm:pt>
    <dgm:pt modelId="{F5FE3020-C378-43A8-BCAD-BF1BBE442D48}" type="sibTrans" cxnId="{B8A807B9-5CB1-4656-AD53-DF4260AC257F}">
      <dgm:prSet/>
      <dgm:spPr/>
      <dgm:t>
        <a:bodyPr/>
        <a:lstStyle/>
        <a:p>
          <a:endParaRPr lang="en-US"/>
        </a:p>
      </dgm:t>
    </dgm:pt>
    <dgm:pt modelId="{732E425B-8EF0-47D5-B6C7-F5DEE37EC9CF}" type="pres">
      <dgm:prSet presAssocID="{28BE7532-4285-429E-A9A0-F3DA2FA4BD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4640DF-E0B0-419D-8E4C-81C2C69C668B}" type="pres">
      <dgm:prSet presAssocID="{2335E884-FD75-482F-8502-8F7C1569844C}" presName="root" presStyleCnt="0"/>
      <dgm:spPr/>
    </dgm:pt>
    <dgm:pt modelId="{D4EA8359-06B4-4BD7-8CC1-F80E14272FBD}" type="pres">
      <dgm:prSet presAssocID="{2335E884-FD75-482F-8502-8F7C1569844C}" presName="rootComposite" presStyleCnt="0"/>
      <dgm:spPr/>
    </dgm:pt>
    <dgm:pt modelId="{30735EE3-139C-4B4F-8B75-55BA7CFCECFC}" type="pres">
      <dgm:prSet presAssocID="{2335E884-FD75-482F-8502-8F7C1569844C}" presName="rootText" presStyleLbl="node1" presStyleIdx="0" presStyleCnt="3" custScaleY="261526"/>
      <dgm:spPr/>
    </dgm:pt>
    <dgm:pt modelId="{807CE4B1-ED60-4097-985A-40482CC5DF1D}" type="pres">
      <dgm:prSet presAssocID="{2335E884-FD75-482F-8502-8F7C1569844C}" presName="rootConnector" presStyleLbl="node1" presStyleIdx="0" presStyleCnt="3"/>
      <dgm:spPr/>
    </dgm:pt>
    <dgm:pt modelId="{D0ABFC30-7F6F-4D71-8528-6B4D41DCEAC0}" type="pres">
      <dgm:prSet presAssocID="{2335E884-FD75-482F-8502-8F7C1569844C}" presName="childShape" presStyleCnt="0"/>
      <dgm:spPr/>
    </dgm:pt>
    <dgm:pt modelId="{429FDA7B-DD29-4F88-9012-A76B0685A86D}" type="pres">
      <dgm:prSet presAssocID="{894D93D2-BC88-48CF-8F58-8FFDBFFF368A}" presName="root" presStyleCnt="0"/>
      <dgm:spPr/>
    </dgm:pt>
    <dgm:pt modelId="{08955C15-D8B4-4EDB-AA9E-6AECBE8323C0}" type="pres">
      <dgm:prSet presAssocID="{894D93D2-BC88-48CF-8F58-8FFDBFFF368A}" presName="rootComposite" presStyleCnt="0"/>
      <dgm:spPr/>
    </dgm:pt>
    <dgm:pt modelId="{C9AD8D42-01D5-4F9E-9950-2E8325E34FC6}" type="pres">
      <dgm:prSet presAssocID="{894D93D2-BC88-48CF-8F58-8FFDBFFF368A}" presName="rootText" presStyleLbl="node1" presStyleIdx="1" presStyleCnt="3" custScaleY="261526"/>
      <dgm:spPr/>
    </dgm:pt>
    <dgm:pt modelId="{E9497B83-3886-4835-9F93-AE09FEB8DFD6}" type="pres">
      <dgm:prSet presAssocID="{894D93D2-BC88-48CF-8F58-8FFDBFFF368A}" presName="rootConnector" presStyleLbl="node1" presStyleIdx="1" presStyleCnt="3"/>
      <dgm:spPr/>
    </dgm:pt>
    <dgm:pt modelId="{0E5462F4-8117-4AB3-854D-E61F3D1AC4B5}" type="pres">
      <dgm:prSet presAssocID="{894D93D2-BC88-48CF-8F58-8FFDBFFF368A}" presName="childShape" presStyleCnt="0"/>
      <dgm:spPr/>
    </dgm:pt>
    <dgm:pt modelId="{50A022D1-8BC6-4E13-BAEF-2A881F7FB0FD}" type="pres">
      <dgm:prSet presAssocID="{DF856A39-D849-49E9-A44C-1DD150607AE0}" presName="root" presStyleCnt="0"/>
      <dgm:spPr/>
    </dgm:pt>
    <dgm:pt modelId="{A38DAEDD-9102-4773-82A6-52CF9341C492}" type="pres">
      <dgm:prSet presAssocID="{DF856A39-D849-49E9-A44C-1DD150607AE0}" presName="rootComposite" presStyleCnt="0"/>
      <dgm:spPr/>
    </dgm:pt>
    <dgm:pt modelId="{5B0D4954-06FE-4A24-A3DE-B339A5B9E3FF}" type="pres">
      <dgm:prSet presAssocID="{DF856A39-D849-49E9-A44C-1DD150607AE0}" presName="rootText" presStyleLbl="node1" presStyleIdx="2" presStyleCnt="3" custScaleY="261526"/>
      <dgm:spPr/>
    </dgm:pt>
    <dgm:pt modelId="{65ED130E-08FA-4F82-A296-56F7204F819C}" type="pres">
      <dgm:prSet presAssocID="{DF856A39-D849-49E9-A44C-1DD150607AE0}" presName="rootConnector" presStyleLbl="node1" presStyleIdx="2" presStyleCnt="3"/>
      <dgm:spPr/>
    </dgm:pt>
    <dgm:pt modelId="{F1AB2057-329D-466C-9EB0-E1C8D889D180}" type="pres">
      <dgm:prSet presAssocID="{DF856A39-D849-49E9-A44C-1DD150607AE0}" presName="childShape" presStyleCnt="0"/>
      <dgm:spPr/>
    </dgm:pt>
  </dgm:ptLst>
  <dgm:cxnLst>
    <dgm:cxn modelId="{99D22A06-3114-41F7-983E-EC3356B5987D}" type="presOf" srcId="{DF856A39-D849-49E9-A44C-1DD150607AE0}" destId="{5B0D4954-06FE-4A24-A3DE-B339A5B9E3FF}" srcOrd="0" destOrd="0" presId="urn:microsoft.com/office/officeart/2005/8/layout/hierarchy3"/>
    <dgm:cxn modelId="{A4840808-A52C-4DD7-B13E-98D0C18C38AD}" type="presOf" srcId="{894D93D2-BC88-48CF-8F58-8FFDBFFF368A}" destId="{C9AD8D42-01D5-4F9E-9950-2E8325E34FC6}" srcOrd="0" destOrd="0" presId="urn:microsoft.com/office/officeart/2005/8/layout/hierarchy3"/>
    <dgm:cxn modelId="{68979F23-9B76-4524-A2F8-4DF8B6162031}" type="presOf" srcId="{28BE7532-4285-429E-A9A0-F3DA2FA4BDC1}" destId="{732E425B-8EF0-47D5-B6C7-F5DEE37EC9CF}" srcOrd="0" destOrd="0" presId="urn:microsoft.com/office/officeart/2005/8/layout/hierarchy3"/>
    <dgm:cxn modelId="{5F4D0B62-21B2-45AA-BF51-5AEBD70FFAD6}" type="presOf" srcId="{2335E884-FD75-482F-8502-8F7C1569844C}" destId="{807CE4B1-ED60-4097-985A-40482CC5DF1D}" srcOrd="1" destOrd="0" presId="urn:microsoft.com/office/officeart/2005/8/layout/hierarchy3"/>
    <dgm:cxn modelId="{C1123345-34A3-4E75-B40A-1B36FEDC6D11}" srcId="{28BE7532-4285-429E-A9A0-F3DA2FA4BDC1}" destId="{894D93D2-BC88-48CF-8F58-8FFDBFFF368A}" srcOrd="1" destOrd="0" parTransId="{BB4266F5-E39D-476C-A84D-E6290B7BB693}" sibTransId="{AC4676B0-40E5-4B66-AD26-65586D90472A}"/>
    <dgm:cxn modelId="{ECE6EB72-7F83-4881-B0A3-42D3517B9AD0}" type="presOf" srcId="{894D93D2-BC88-48CF-8F58-8FFDBFFF368A}" destId="{E9497B83-3886-4835-9F93-AE09FEB8DFD6}" srcOrd="1" destOrd="0" presId="urn:microsoft.com/office/officeart/2005/8/layout/hierarchy3"/>
    <dgm:cxn modelId="{441D46A7-814A-4864-B660-DA718BB797F6}" type="presOf" srcId="{DF856A39-D849-49E9-A44C-1DD150607AE0}" destId="{65ED130E-08FA-4F82-A296-56F7204F819C}" srcOrd="1" destOrd="0" presId="urn:microsoft.com/office/officeart/2005/8/layout/hierarchy3"/>
    <dgm:cxn modelId="{B8A807B9-5CB1-4656-AD53-DF4260AC257F}" srcId="{28BE7532-4285-429E-A9A0-F3DA2FA4BDC1}" destId="{DF856A39-D849-49E9-A44C-1DD150607AE0}" srcOrd="2" destOrd="0" parTransId="{3D825631-A45B-433C-A4A8-B4E88F669907}" sibTransId="{F5FE3020-C378-43A8-BCAD-BF1BBE442D48}"/>
    <dgm:cxn modelId="{A5AD1ECA-A578-48CB-B0CA-3FD06BDF67F9}" type="presOf" srcId="{2335E884-FD75-482F-8502-8F7C1569844C}" destId="{30735EE3-139C-4B4F-8B75-55BA7CFCECFC}" srcOrd="0" destOrd="0" presId="urn:microsoft.com/office/officeart/2005/8/layout/hierarchy3"/>
    <dgm:cxn modelId="{E7435CD5-2EE4-49E6-8FB0-D730D8BE4F8E}" srcId="{28BE7532-4285-429E-A9A0-F3DA2FA4BDC1}" destId="{2335E884-FD75-482F-8502-8F7C1569844C}" srcOrd="0" destOrd="0" parTransId="{F71A8913-560E-45BF-B257-9E9E3292CD7E}" sibTransId="{5C3A224E-3B0C-4437-995D-CB82783C7538}"/>
    <dgm:cxn modelId="{0D2AEB11-BFD5-49C7-844E-BB9E2A94D393}" type="presParOf" srcId="{732E425B-8EF0-47D5-B6C7-F5DEE37EC9CF}" destId="{AD4640DF-E0B0-419D-8E4C-81C2C69C668B}" srcOrd="0" destOrd="0" presId="urn:microsoft.com/office/officeart/2005/8/layout/hierarchy3"/>
    <dgm:cxn modelId="{29EC1550-6F4D-4291-94C9-9BA1A1550A71}" type="presParOf" srcId="{AD4640DF-E0B0-419D-8E4C-81C2C69C668B}" destId="{D4EA8359-06B4-4BD7-8CC1-F80E14272FBD}" srcOrd="0" destOrd="0" presId="urn:microsoft.com/office/officeart/2005/8/layout/hierarchy3"/>
    <dgm:cxn modelId="{AB43BF0E-1D5C-4EF7-A6E1-0B972DC139D8}" type="presParOf" srcId="{D4EA8359-06B4-4BD7-8CC1-F80E14272FBD}" destId="{30735EE3-139C-4B4F-8B75-55BA7CFCECFC}" srcOrd="0" destOrd="0" presId="urn:microsoft.com/office/officeart/2005/8/layout/hierarchy3"/>
    <dgm:cxn modelId="{F88FBCEC-CA2F-45D7-A205-2035F27A4667}" type="presParOf" srcId="{D4EA8359-06B4-4BD7-8CC1-F80E14272FBD}" destId="{807CE4B1-ED60-4097-985A-40482CC5DF1D}" srcOrd="1" destOrd="0" presId="urn:microsoft.com/office/officeart/2005/8/layout/hierarchy3"/>
    <dgm:cxn modelId="{734842D3-F006-456F-81B4-4688E7546500}" type="presParOf" srcId="{AD4640DF-E0B0-419D-8E4C-81C2C69C668B}" destId="{D0ABFC30-7F6F-4D71-8528-6B4D41DCEAC0}" srcOrd="1" destOrd="0" presId="urn:microsoft.com/office/officeart/2005/8/layout/hierarchy3"/>
    <dgm:cxn modelId="{7DCD76D2-344F-41CA-A6DC-118D11D4BAE6}" type="presParOf" srcId="{732E425B-8EF0-47D5-B6C7-F5DEE37EC9CF}" destId="{429FDA7B-DD29-4F88-9012-A76B0685A86D}" srcOrd="1" destOrd="0" presId="urn:microsoft.com/office/officeart/2005/8/layout/hierarchy3"/>
    <dgm:cxn modelId="{F345CD0F-62ED-4916-A994-A3D82A44577A}" type="presParOf" srcId="{429FDA7B-DD29-4F88-9012-A76B0685A86D}" destId="{08955C15-D8B4-4EDB-AA9E-6AECBE8323C0}" srcOrd="0" destOrd="0" presId="urn:microsoft.com/office/officeart/2005/8/layout/hierarchy3"/>
    <dgm:cxn modelId="{F84D0D89-0DFF-476D-953B-9AB6CDE2E4C1}" type="presParOf" srcId="{08955C15-D8B4-4EDB-AA9E-6AECBE8323C0}" destId="{C9AD8D42-01D5-4F9E-9950-2E8325E34FC6}" srcOrd="0" destOrd="0" presId="urn:microsoft.com/office/officeart/2005/8/layout/hierarchy3"/>
    <dgm:cxn modelId="{840A7373-DE3E-4145-9524-C72EBCBF3A52}" type="presParOf" srcId="{08955C15-D8B4-4EDB-AA9E-6AECBE8323C0}" destId="{E9497B83-3886-4835-9F93-AE09FEB8DFD6}" srcOrd="1" destOrd="0" presId="urn:microsoft.com/office/officeart/2005/8/layout/hierarchy3"/>
    <dgm:cxn modelId="{B69CA1CA-2E1F-466B-A6BA-1B642377C90F}" type="presParOf" srcId="{429FDA7B-DD29-4F88-9012-A76B0685A86D}" destId="{0E5462F4-8117-4AB3-854D-E61F3D1AC4B5}" srcOrd="1" destOrd="0" presId="urn:microsoft.com/office/officeart/2005/8/layout/hierarchy3"/>
    <dgm:cxn modelId="{FA4108CF-DE3B-4411-AADA-BE88CCE76A35}" type="presParOf" srcId="{732E425B-8EF0-47D5-B6C7-F5DEE37EC9CF}" destId="{50A022D1-8BC6-4E13-BAEF-2A881F7FB0FD}" srcOrd="2" destOrd="0" presId="urn:microsoft.com/office/officeart/2005/8/layout/hierarchy3"/>
    <dgm:cxn modelId="{041AE247-DA07-45CE-BF10-A338E84FC274}" type="presParOf" srcId="{50A022D1-8BC6-4E13-BAEF-2A881F7FB0FD}" destId="{A38DAEDD-9102-4773-82A6-52CF9341C492}" srcOrd="0" destOrd="0" presId="urn:microsoft.com/office/officeart/2005/8/layout/hierarchy3"/>
    <dgm:cxn modelId="{943E8FEC-B9C6-4438-9871-76617BFF9CAB}" type="presParOf" srcId="{A38DAEDD-9102-4773-82A6-52CF9341C492}" destId="{5B0D4954-06FE-4A24-A3DE-B339A5B9E3FF}" srcOrd="0" destOrd="0" presId="urn:microsoft.com/office/officeart/2005/8/layout/hierarchy3"/>
    <dgm:cxn modelId="{F9BEBEC5-A665-4DC7-B5D6-99C3FCAD74CE}" type="presParOf" srcId="{A38DAEDD-9102-4773-82A6-52CF9341C492}" destId="{65ED130E-08FA-4F82-A296-56F7204F819C}" srcOrd="1" destOrd="0" presId="urn:microsoft.com/office/officeart/2005/8/layout/hierarchy3"/>
    <dgm:cxn modelId="{F3E0B052-8D8E-48B9-97D3-EF900C9B734B}" type="presParOf" srcId="{50A022D1-8BC6-4E13-BAEF-2A881F7FB0FD}" destId="{F1AB2057-329D-466C-9EB0-E1C8D889D18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4003A34-E712-4703-B801-D49F2D0D7939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322FE8-0592-4AE9-8E72-C786FB9D6BB0}">
      <dgm:prSet/>
      <dgm:spPr/>
      <dgm:t>
        <a:bodyPr/>
        <a:lstStyle/>
        <a:p>
          <a:r>
            <a:rPr lang="uk-UA" b="1" i="1" dirty="0"/>
            <a:t>суб'єкти мікрорівня</a:t>
          </a:r>
          <a:r>
            <a:rPr lang="uk-UA" b="1" dirty="0"/>
            <a:t> (приватні фірми й окремі підприємці, що здійснюють зовнішньоекономічні операції);</a:t>
          </a:r>
          <a:endParaRPr lang="en-US" dirty="0"/>
        </a:p>
      </dgm:t>
    </dgm:pt>
    <dgm:pt modelId="{066B9B94-E067-4341-AB73-617F6B47DBED}" type="parTrans" cxnId="{E51AB4B1-FB39-4E1B-9F15-F45316469CF7}">
      <dgm:prSet/>
      <dgm:spPr/>
      <dgm:t>
        <a:bodyPr/>
        <a:lstStyle/>
        <a:p>
          <a:endParaRPr lang="en-US"/>
        </a:p>
      </dgm:t>
    </dgm:pt>
    <dgm:pt modelId="{144121CB-9583-44F0-8A47-0AD1E547979E}" type="sibTrans" cxnId="{E51AB4B1-FB39-4E1B-9F15-F45316469CF7}">
      <dgm:prSet/>
      <dgm:spPr/>
      <dgm:t>
        <a:bodyPr/>
        <a:lstStyle/>
        <a:p>
          <a:endParaRPr lang="en-US"/>
        </a:p>
      </dgm:t>
    </dgm:pt>
    <dgm:pt modelId="{4B520878-30EE-4CF0-A74D-7B4E57556413}">
      <dgm:prSet/>
      <dgm:spPr/>
      <dgm:t>
        <a:bodyPr/>
        <a:lstStyle/>
        <a:p>
          <a:r>
            <a:rPr lang="uk-UA" b="1" i="1" dirty="0"/>
            <a:t>суб’єкти </a:t>
          </a:r>
          <a:r>
            <a:rPr lang="uk-UA" b="1" i="1" dirty="0" err="1"/>
            <a:t>мезорівня</a:t>
          </a:r>
          <a:r>
            <a:rPr lang="uk-UA" b="1" dirty="0"/>
            <a:t> (ТНК, БНП, ТНБ, тощо); </a:t>
          </a:r>
          <a:endParaRPr lang="en-US" dirty="0"/>
        </a:p>
      </dgm:t>
    </dgm:pt>
    <dgm:pt modelId="{51A93390-E56B-4400-B91F-7B084F6D19CE}" type="parTrans" cxnId="{3E81FDC1-AB7A-4326-8794-538A03EC8E0C}">
      <dgm:prSet/>
      <dgm:spPr/>
      <dgm:t>
        <a:bodyPr/>
        <a:lstStyle/>
        <a:p>
          <a:endParaRPr lang="en-US"/>
        </a:p>
      </dgm:t>
    </dgm:pt>
    <dgm:pt modelId="{C4EC72B8-0409-4580-9D69-C838B1225273}" type="sibTrans" cxnId="{3E81FDC1-AB7A-4326-8794-538A03EC8E0C}">
      <dgm:prSet/>
      <dgm:spPr/>
      <dgm:t>
        <a:bodyPr/>
        <a:lstStyle/>
        <a:p>
          <a:endParaRPr lang="en-US"/>
        </a:p>
      </dgm:t>
    </dgm:pt>
    <dgm:pt modelId="{D4529229-6EA0-4CD1-957E-ABE12A244DD8}">
      <dgm:prSet/>
      <dgm:spPr/>
      <dgm:t>
        <a:bodyPr/>
        <a:lstStyle/>
        <a:p>
          <a:r>
            <a:rPr lang="uk-UA" b="1" i="1"/>
            <a:t>суб'єкти макрорівня</a:t>
          </a:r>
          <a:r>
            <a:rPr lang="uk-UA" b="1"/>
            <a:t> (держави, їх регіональні і муніципальні суб'єкти, інтеграційні об'єднання країн, великі міста); </a:t>
          </a:r>
          <a:endParaRPr lang="en-US"/>
        </a:p>
      </dgm:t>
    </dgm:pt>
    <dgm:pt modelId="{045EEE14-5D9A-43D5-9964-0FBF3A449190}" type="parTrans" cxnId="{1364A68C-3A1D-4211-BEFF-04D069D2DF1C}">
      <dgm:prSet/>
      <dgm:spPr/>
      <dgm:t>
        <a:bodyPr/>
        <a:lstStyle/>
        <a:p>
          <a:endParaRPr lang="en-US"/>
        </a:p>
      </dgm:t>
    </dgm:pt>
    <dgm:pt modelId="{13CA87C8-1778-44D2-9984-055F6720CCFD}" type="sibTrans" cxnId="{1364A68C-3A1D-4211-BEFF-04D069D2DF1C}">
      <dgm:prSet/>
      <dgm:spPr/>
      <dgm:t>
        <a:bodyPr/>
        <a:lstStyle/>
        <a:p>
          <a:endParaRPr lang="en-US"/>
        </a:p>
      </dgm:t>
    </dgm:pt>
    <dgm:pt modelId="{132AE4BD-F687-416B-ACCF-9845886B9DDB}">
      <dgm:prSet/>
      <dgm:spPr/>
      <dgm:t>
        <a:bodyPr/>
        <a:lstStyle/>
        <a:p>
          <a:r>
            <a:rPr lang="uk-UA" b="1" i="1" dirty="0"/>
            <a:t>суб'єкти </a:t>
          </a:r>
          <a:r>
            <a:rPr lang="uk-UA" b="1" i="1" dirty="0" err="1"/>
            <a:t>метарівня</a:t>
          </a:r>
          <a:r>
            <a:rPr lang="uk-UA" b="1" dirty="0"/>
            <a:t> (міжнародні, регіональні). </a:t>
          </a:r>
          <a:endParaRPr lang="en-US" dirty="0"/>
        </a:p>
      </dgm:t>
    </dgm:pt>
    <dgm:pt modelId="{DEF11C1F-FA7A-4A09-B3A9-80D23B0A818C}" type="parTrans" cxnId="{C3C436A1-5623-472E-83BC-D401384E942E}">
      <dgm:prSet/>
      <dgm:spPr/>
      <dgm:t>
        <a:bodyPr/>
        <a:lstStyle/>
        <a:p>
          <a:endParaRPr lang="en-US"/>
        </a:p>
      </dgm:t>
    </dgm:pt>
    <dgm:pt modelId="{8EF3F9A8-3847-4571-9D29-9E77DC4C22EB}" type="sibTrans" cxnId="{C3C436A1-5623-472E-83BC-D401384E942E}">
      <dgm:prSet/>
      <dgm:spPr/>
      <dgm:t>
        <a:bodyPr/>
        <a:lstStyle/>
        <a:p>
          <a:endParaRPr lang="en-US"/>
        </a:p>
      </dgm:t>
    </dgm:pt>
    <dgm:pt modelId="{262429E1-1776-488C-A558-4E5BDE251EBA}">
      <dgm:prSet/>
      <dgm:spPr/>
      <dgm:t>
        <a:bodyPr/>
        <a:lstStyle/>
        <a:p>
          <a:r>
            <a:rPr lang="uk-UA" b="1" i="1" dirty="0"/>
            <a:t>суб'єкти </a:t>
          </a:r>
          <a:r>
            <a:rPr lang="uk-UA" b="1" i="1" dirty="0" err="1"/>
            <a:t>мегарівня</a:t>
          </a:r>
          <a:r>
            <a:rPr lang="uk-UA" b="1" dirty="0"/>
            <a:t> (глобального). На цьому рівні як суб'єктів МЕВ діють міжнародні організації і наднаціональні інститути (МВФ, СБ, ООН, СОТ)</a:t>
          </a:r>
          <a:endParaRPr lang="en-US" dirty="0"/>
        </a:p>
      </dgm:t>
    </dgm:pt>
    <dgm:pt modelId="{D9A39FDE-B7DA-4858-9FA8-2E3122722759}" type="parTrans" cxnId="{0E8616EB-FD74-42D1-864F-5AD2AB3D28D7}">
      <dgm:prSet/>
      <dgm:spPr/>
      <dgm:t>
        <a:bodyPr/>
        <a:lstStyle/>
        <a:p>
          <a:endParaRPr lang="en-US"/>
        </a:p>
      </dgm:t>
    </dgm:pt>
    <dgm:pt modelId="{C6386398-15BF-44D8-80B8-0E4EFF4333E6}" type="sibTrans" cxnId="{0E8616EB-FD74-42D1-864F-5AD2AB3D28D7}">
      <dgm:prSet/>
      <dgm:spPr/>
      <dgm:t>
        <a:bodyPr/>
        <a:lstStyle/>
        <a:p>
          <a:endParaRPr lang="en-US"/>
        </a:p>
      </dgm:t>
    </dgm:pt>
    <dgm:pt modelId="{FFECC61E-7752-4D62-B6D1-7E7F22437C66}" type="pres">
      <dgm:prSet presAssocID="{84003A34-E712-4703-B801-D49F2D0D7939}" presName="linear" presStyleCnt="0">
        <dgm:presLayoutVars>
          <dgm:animLvl val="lvl"/>
          <dgm:resizeHandles val="exact"/>
        </dgm:presLayoutVars>
      </dgm:prSet>
      <dgm:spPr/>
    </dgm:pt>
    <dgm:pt modelId="{FBE2E22E-FC9E-4AC9-8F17-ED389C24F0CC}" type="pres">
      <dgm:prSet presAssocID="{A4322FE8-0592-4AE9-8E72-C786FB9D6BB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A8B65BC-0A1E-483E-A356-1C2780485162}" type="pres">
      <dgm:prSet presAssocID="{144121CB-9583-44F0-8A47-0AD1E547979E}" presName="spacer" presStyleCnt="0"/>
      <dgm:spPr/>
    </dgm:pt>
    <dgm:pt modelId="{30373FBC-81BA-4AA5-9467-B8D0AE28F01A}" type="pres">
      <dgm:prSet presAssocID="{4B520878-30EE-4CF0-A74D-7B4E5755641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56C2B31-AEEF-486F-ABAD-216CB6D80786}" type="pres">
      <dgm:prSet presAssocID="{C4EC72B8-0409-4580-9D69-C838B1225273}" presName="spacer" presStyleCnt="0"/>
      <dgm:spPr/>
    </dgm:pt>
    <dgm:pt modelId="{59DCD6CD-24F8-4354-A55D-A6942D3F74B9}" type="pres">
      <dgm:prSet presAssocID="{D4529229-6EA0-4CD1-957E-ABE12A244DD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81E82FD-9147-4419-9D60-38D15FECB831}" type="pres">
      <dgm:prSet presAssocID="{13CA87C8-1778-44D2-9984-055F6720CCFD}" presName="spacer" presStyleCnt="0"/>
      <dgm:spPr/>
    </dgm:pt>
    <dgm:pt modelId="{C6745C1B-4322-4848-AD53-34FAA3111829}" type="pres">
      <dgm:prSet presAssocID="{132AE4BD-F687-416B-ACCF-9845886B9DD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A03E119-CD09-49B1-8E42-731E1655F063}" type="pres">
      <dgm:prSet presAssocID="{8EF3F9A8-3847-4571-9D29-9E77DC4C22EB}" presName="spacer" presStyleCnt="0"/>
      <dgm:spPr/>
    </dgm:pt>
    <dgm:pt modelId="{8959A2C3-70E7-400C-A50E-03F4F2CF0FD1}" type="pres">
      <dgm:prSet presAssocID="{262429E1-1776-488C-A558-4E5BDE251EB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AA05521-A758-4799-8555-A6AA565DDC9D}" type="presOf" srcId="{4B520878-30EE-4CF0-A74D-7B4E57556413}" destId="{30373FBC-81BA-4AA5-9467-B8D0AE28F01A}" srcOrd="0" destOrd="0" presId="urn:microsoft.com/office/officeart/2005/8/layout/vList2"/>
    <dgm:cxn modelId="{3081A769-B068-4DF0-9A14-B269D74F9D55}" type="presOf" srcId="{84003A34-E712-4703-B801-D49F2D0D7939}" destId="{FFECC61E-7752-4D62-B6D1-7E7F22437C66}" srcOrd="0" destOrd="0" presId="urn:microsoft.com/office/officeart/2005/8/layout/vList2"/>
    <dgm:cxn modelId="{0770F378-E500-4850-ACE4-D8F663BECBDE}" type="presOf" srcId="{262429E1-1776-488C-A558-4E5BDE251EBA}" destId="{8959A2C3-70E7-400C-A50E-03F4F2CF0FD1}" srcOrd="0" destOrd="0" presId="urn:microsoft.com/office/officeart/2005/8/layout/vList2"/>
    <dgm:cxn modelId="{1364A68C-3A1D-4211-BEFF-04D069D2DF1C}" srcId="{84003A34-E712-4703-B801-D49F2D0D7939}" destId="{D4529229-6EA0-4CD1-957E-ABE12A244DD8}" srcOrd="2" destOrd="0" parTransId="{045EEE14-5D9A-43D5-9964-0FBF3A449190}" sibTransId="{13CA87C8-1778-44D2-9984-055F6720CCFD}"/>
    <dgm:cxn modelId="{C3C436A1-5623-472E-83BC-D401384E942E}" srcId="{84003A34-E712-4703-B801-D49F2D0D7939}" destId="{132AE4BD-F687-416B-ACCF-9845886B9DDB}" srcOrd="3" destOrd="0" parTransId="{DEF11C1F-FA7A-4A09-B3A9-80D23B0A818C}" sibTransId="{8EF3F9A8-3847-4571-9D29-9E77DC4C22EB}"/>
    <dgm:cxn modelId="{E51AB4B1-FB39-4E1B-9F15-F45316469CF7}" srcId="{84003A34-E712-4703-B801-D49F2D0D7939}" destId="{A4322FE8-0592-4AE9-8E72-C786FB9D6BB0}" srcOrd="0" destOrd="0" parTransId="{066B9B94-E067-4341-AB73-617F6B47DBED}" sibTransId="{144121CB-9583-44F0-8A47-0AD1E547979E}"/>
    <dgm:cxn modelId="{AD5917B2-8EB2-452E-B03C-A684473B1FB9}" type="presOf" srcId="{A4322FE8-0592-4AE9-8E72-C786FB9D6BB0}" destId="{FBE2E22E-FC9E-4AC9-8F17-ED389C24F0CC}" srcOrd="0" destOrd="0" presId="urn:microsoft.com/office/officeart/2005/8/layout/vList2"/>
    <dgm:cxn modelId="{3E81FDC1-AB7A-4326-8794-538A03EC8E0C}" srcId="{84003A34-E712-4703-B801-D49F2D0D7939}" destId="{4B520878-30EE-4CF0-A74D-7B4E57556413}" srcOrd="1" destOrd="0" parTransId="{51A93390-E56B-4400-B91F-7B084F6D19CE}" sibTransId="{C4EC72B8-0409-4580-9D69-C838B1225273}"/>
    <dgm:cxn modelId="{1A8C0ADF-B140-49B7-AE37-3BD76E3B32CB}" type="presOf" srcId="{132AE4BD-F687-416B-ACCF-9845886B9DDB}" destId="{C6745C1B-4322-4848-AD53-34FAA3111829}" srcOrd="0" destOrd="0" presId="urn:microsoft.com/office/officeart/2005/8/layout/vList2"/>
    <dgm:cxn modelId="{9D35D0E0-C4A8-4FBC-936A-EA834F59C3F4}" type="presOf" srcId="{D4529229-6EA0-4CD1-957E-ABE12A244DD8}" destId="{59DCD6CD-24F8-4354-A55D-A6942D3F74B9}" srcOrd="0" destOrd="0" presId="urn:microsoft.com/office/officeart/2005/8/layout/vList2"/>
    <dgm:cxn modelId="{0E8616EB-FD74-42D1-864F-5AD2AB3D28D7}" srcId="{84003A34-E712-4703-B801-D49F2D0D7939}" destId="{262429E1-1776-488C-A558-4E5BDE251EBA}" srcOrd="4" destOrd="0" parTransId="{D9A39FDE-B7DA-4858-9FA8-2E3122722759}" sibTransId="{C6386398-15BF-44D8-80B8-0E4EFF4333E6}"/>
    <dgm:cxn modelId="{A4B70BDD-06CC-4E86-B9F0-032E0A4F3724}" type="presParOf" srcId="{FFECC61E-7752-4D62-B6D1-7E7F22437C66}" destId="{FBE2E22E-FC9E-4AC9-8F17-ED389C24F0CC}" srcOrd="0" destOrd="0" presId="urn:microsoft.com/office/officeart/2005/8/layout/vList2"/>
    <dgm:cxn modelId="{DF41ACB8-634C-41DE-BEF2-B1A823CE8794}" type="presParOf" srcId="{FFECC61E-7752-4D62-B6D1-7E7F22437C66}" destId="{0A8B65BC-0A1E-483E-A356-1C2780485162}" srcOrd="1" destOrd="0" presId="urn:microsoft.com/office/officeart/2005/8/layout/vList2"/>
    <dgm:cxn modelId="{DF8DF5B9-B219-4086-B8BF-B4B7329A07CE}" type="presParOf" srcId="{FFECC61E-7752-4D62-B6D1-7E7F22437C66}" destId="{30373FBC-81BA-4AA5-9467-B8D0AE28F01A}" srcOrd="2" destOrd="0" presId="urn:microsoft.com/office/officeart/2005/8/layout/vList2"/>
    <dgm:cxn modelId="{8528F05F-3333-4685-A50B-8AA8D158FA03}" type="presParOf" srcId="{FFECC61E-7752-4D62-B6D1-7E7F22437C66}" destId="{156C2B31-AEEF-486F-ABAD-216CB6D80786}" srcOrd="3" destOrd="0" presId="urn:microsoft.com/office/officeart/2005/8/layout/vList2"/>
    <dgm:cxn modelId="{A1E84186-88FE-4D56-8348-B00EE6BB6EEF}" type="presParOf" srcId="{FFECC61E-7752-4D62-B6D1-7E7F22437C66}" destId="{59DCD6CD-24F8-4354-A55D-A6942D3F74B9}" srcOrd="4" destOrd="0" presId="urn:microsoft.com/office/officeart/2005/8/layout/vList2"/>
    <dgm:cxn modelId="{00130D17-B6C4-4C71-821A-4AEFE8F52B59}" type="presParOf" srcId="{FFECC61E-7752-4D62-B6D1-7E7F22437C66}" destId="{581E82FD-9147-4419-9D60-38D15FECB831}" srcOrd="5" destOrd="0" presId="urn:microsoft.com/office/officeart/2005/8/layout/vList2"/>
    <dgm:cxn modelId="{9C0A0632-C026-4956-A4F4-208AC4184635}" type="presParOf" srcId="{FFECC61E-7752-4D62-B6D1-7E7F22437C66}" destId="{C6745C1B-4322-4848-AD53-34FAA3111829}" srcOrd="6" destOrd="0" presId="urn:microsoft.com/office/officeart/2005/8/layout/vList2"/>
    <dgm:cxn modelId="{A11C7107-4E9E-460C-A421-8E8959807A43}" type="presParOf" srcId="{FFECC61E-7752-4D62-B6D1-7E7F22437C66}" destId="{5A03E119-CD09-49B1-8E42-731E1655F063}" srcOrd="7" destOrd="0" presId="urn:microsoft.com/office/officeart/2005/8/layout/vList2"/>
    <dgm:cxn modelId="{13C0E5A6-BD47-4754-8E52-5FB81E1C32EF}" type="presParOf" srcId="{FFECC61E-7752-4D62-B6D1-7E7F22437C66}" destId="{8959A2C3-70E7-400C-A50E-03F4F2CF0FD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9397D1E-CCB1-4235-9287-2F01AFA1A126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988915-86CD-475A-A67F-7BB40963A70E}">
      <dgm:prSet/>
      <dgm:spPr/>
      <dgm:t>
        <a:bodyPr/>
        <a:lstStyle/>
        <a:p>
          <a:r>
            <a:rPr lang="uk-UA" b="1" dirty="0"/>
            <a:t>Механізм МЕВ - система </a:t>
          </a:r>
          <a:r>
            <a:rPr lang="uk-UA" b="1" i="1" dirty="0"/>
            <a:t>економічних інструментів</a:t>
          </a:r>
          <a:r>
            <a:rPr lang="uk-UA" b="1" dirty="0"/>
            <a:t>, </a:t>
          </a:r>
          <a:r>
            <a:rPr lang="uk-UA" b="1" i="1" dirty="0"/>
            <a:t>організаційних заходів</a:t>
          </a:r>
          <a:r>
            <a:rPr lang="uk-UA" b="1" dirty="0"/>
            <a:t> і </a:t>
          </a:r>
          <a:r>
            <a:rPr lang="uk-UA" b="1" i="1" dirty="0"/>
            <a:t>інститутів</a:t>
          </a:r>
          <a:r>
            <a:rPr lang="uk-UA" b="1" dirty="0"/>
            <a:t>, що забезпечують здійснення МЕВ, визначається ринковим характером </a:t>
          </a:r>
          <a:r>
            <a:rPr lang="uk-UA" b="1" dirty="0" err="1"/>
            <a:t>зв'язків</a:t>
          </a:r>
          <a:r>
            <a:rPr lang="uk-UA" b="1" dirty="0"/>
            <a:t> і принципово не відрізняється від діючого усередині країн.</a:t>
          </a:r>
          <a:endParaRPr lang="en-US" dirty="0"/>
        </a:p>
      </dgm:t>
    </dgm:pt>
    <dgm:pt modelId="{FC3EC3AD-35EE-4FFE-86A1-1BAC32BD1A3C}" type="parTrans" cxnId="{9C37ADE4-CF93-41FC-837F-07B0301DF7CC}">
      <dgm:prSet/>
      <dgm:spPr/>
      <dgm:t>
        <a:bodyPr/>
        <a:lstStyle/>
        <a:p>
          <a:endParaRPr lang="en-US"/>
        </a:p>
      </dgm:t>
    </dgm:pt>
    <dgm:pt modelId="{AB2519EE-9086-4BCC-A2EF-7D8293EB9A9D}" type="sibTrans" cxnId="{9C37ADE4-CF93-41FC-837F-07B0301DF7CC}">
      <dgm:prSet/>
      <dgm:spPr/>
      <dgm:t>
        <a:bodyPr/>
        <a:lstStyle/>
        <a:p>
          <a:endParaRPr lang="en-US"/>
        </a:p>
      </dgm:t>
    </dgm:pt>
    <dgm:pt modelId="{097FEC36-4273-44A9-8022-2C8D8016FE66}">
      <dgm:prSet/>
      <dgm:spPr/>
      <dgm:t>
        <a:bodyPr/>
        <a:lstStyle/>
        <a:p>
          <a:r>
            <a:rPr lang="uk-UA" b="1" i="1"/>
            <a:t>Механізм МЕВ</a:t>
          </a:r>
          <a:r>
            <a:rPr lang="uk-UA" b="1"/>
            <a:t> вимагає забезпечення конкуренції маркетингової політики, що випливає з аналізу, планування майбутніх товарів і послуг, тобто вироблення і реалізації концепції модернізації сьогоднішньої і створення нової продукції виходячи з показників життєвого циклу в його міжнародному застосуванні. Це стосується власне товару, його упакування, товарного знаку, сервісних умов тощо.</a:t>
          </a:r>
          <a:endParaRPr lang="en-US"/>
        </a:p>
      </dgm:t>
    </dgm:pt>
    <dgm:pt modelId="{4A66A6B5-7BB0-4CB9-8B3E-EC3883861945}" type="parTrans" cxnId="{1A27AE43-A5DB-49E6-8374-121BCD10E2F4}">
      <dgm:prSet/>
      <dgm:spPr/>
      <dgm:t>
        <a:bodyPr/>
        <a:lstStyle/>
        <a:p>
          <a:endParaRPr lang="en-US"/>
        </a:p>
      </dgm:t>
    </dgm:pt>
    <dgm:pt modelId="{D011CE72-FAE4-48AC-AA0D-C55C24CAA42E}" type="sibTrans" cxnId="{1A27AE43-A5DB-49E6-8374-121BCD10E2F4}">
      <dgm:prSet/>
      <dgm:spPr/>
      <dgm:t>
        <a:bodyPr/>
        <a:lstStyle/>
        <a:p>
          <a:endParaRPr lang="en-US"/>
        </a:p>
      </dgm:t>
    </dgm:pt>
    <dgm:pt modelId="{58E058D0-8747-4188-99FC-453F5B29A9CB}">
      <dgm:prSet/>
      <dgm:spPr/>
      <dgm:t>
        <a:bodyPr/>
        <a:lstStyle/>
        <a:p>
          <a:r>
            <a:rPr lang="uk-UA" b="1"/>
            <a:t>Складається з двох взаємопов'язаних підсистем елементів </a:t>
          </a:r>
          <a:r>
            <a:rPr lang="uk-UA" b="1" i="1"/>
            <a:t>національного</a:t>
          </a:r>
          <a:r>
            <a:rPr lang="uk-UA" b="1"/>
            <a:t> та </a:t>
          </a:r>
          <a:r>
            <a:rPr lang="uk-UA" b="1" i="1"/>
            <a:t>міжнародного характеру</a:t>
          </a:r>
          <a:r>
            <a:rPr lang="uk-UA" b="1"/>
            <a:t>. </a:t>
          </a:r>
          <a:endParaRPr lang="en-US"/>
        </a:p>
      </dgm:t>
    </dgm:pt>
    <dgm:pt modelId="{A67246B2-1FD6-4C8B-A510-88503DC2C83A}" type="parTrans" cxnId="{FBB2A507-A4AF-4686-A24F-1A5A18C47A51}">
      <dgm:prSet/>
      <dgm:spPr/>
      <dgm:t>
        <a:bodyPr/>
        <a:lstStyle/>
        <a:p>
          <a:endParaRPr lang="en-US"/>
        </a:p>
      </dgm:t>
    </dgm:pt>
    <dgm:pt modelId="{036B8D0C-0C71-40DB-993C-D9EB530ACF82}" type="sibTrans" cxnId="{FBB2A507-A4AF-4686-A24F-1A5A18C47A51}">
      <dgm:prSet/>
      <dgm:spPr/>
      <dgm:t>
        <a:bodyPr/>
        <a:lstStyle/>
        <a:p>
          <a:endParaRPr lang="en-US"/>
        </a:p>
      </dgm:t>
    </dgm:pt>
    <dgm:pt modelId="{80A0CC87-15F9-4EDB-BC7C-CF2BE4812635}" type="pres">
      <dgm:prSet presAssocID="{B9397D1E-CCB1-4235-9287-2F01AFA1A126}" presName="linear" presStyleCnt="0">
        <dgm:presLayoutVars>
          <dgm:animLvl val="lvl"/>
          <dgm:resizeHandles val="exact"/>
        </dgm:presLayoutVars>
      </dgm:prSet>
      <dgm:spPr/>
    </dgm:pt>
    <dgm:pt modelId="{9971B794-622A-43C5-8680-1FF2C08415EF}" type="pres">
      <dgm:prSet presAssocID="{F4988915-86CD-475A-A67F-7BB40963A7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C83FF96-F35D-4976-9CF5-41F7AE456ADB}" type="pres">
      <dgm:prSet presAssocID="{AB2519EE-9086-4BCC-A2EF-7D8293EB9A9D}" presName="spacer" presStyleCnt="0"/>
      <dgm:spPr/>
    </dgm:pt>
    <dgm:pt modelId="{0BFFA3D9-D265-4FBE-BF52-986C57D61073}" type="pres">
      <dgm:prSet presAssocID="{097FEC36-4273-44A9-8022-2C8D8016FE6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E1C25C7-50DA-4D06-A1DA-48E43817E150}" type="pres">
      <dgm:prSet presAssocID="{D011CE72-FAE4-48AC-AA0D-C55C24CAA42E}" presName="spacer" presStyleCnt="0"/>
      <dgm:spPr/>
    </dgm:pt>
    <dgm:pt modelId="{11C6B72A-4142-470E-AD7F-DF3DDF54B81A}" type="pres">
      <dgm:prSet presAssocID="{58E058D0-8747-4188-99FC-453F5B29A9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BB2A507-A4AF-4686-A24F-1A5A18C47A51}" srcId="{B9397D1E-CCB1-4235-9287-2F01AFA1A126}" destId="{58E058D0-8747-4188-99FC-453F5B29A9CB}" srcOrd="2" destOrd="0" parTransId="{A67246B2-1FD6-4C8B-A510-88503DC2C83A}" sibTransId="{036B8D0C-0C71-40DB-993C-D9EB530ACF82}"/>
    <dgm:cxn modelId="{1A27AE43-A5DB-49E6-8374-121BCD10E2F4}" srcId="{B9397D1E-CCB1-4235-9287-2F01AFA1A126}" destId="{097FEC36-4273-44A9-8022-2C8D8016FE66}" srcOrd="1" destOrd="0" parTransId="{4A66A6B5-7BB0-4CB9-8B3E-EC3883861945}" sibTransId="{D011CE72-FAE4-48AC-AA0D-C55C24CAA42E}"/>
    <dgm:cxn modelId="{C1F21682-56C8-445D-8139-E9A61538915E}" type="presOf" srcId="{58E058D0-8747-4188-99FC-453F5B29A9CB}" destId="{11C6B72A-4142-470E-AD7F-DF3DDF54B81A}" srcOrd="0" destOrd="0" presId="urn:microsoft.com/office/officeart/2005/8/layout/vList2"/>
    <dgm:cxn modelId="{BC16DA86-1C33-4F50-A21C-5C6C6B880A20}" type="presOf" srcId="{097FEC36-4273-44A9-8022-2C8D8016FE66}" destId="{0BFFA3D9-D265-4FBE-BF52-986C57D61073}" srcOrd="0" destOrd="0" presId="urn:microsoft.com/office/officeart/2005/8/layout/vList2"/>
    <dgm:cxn modelId="{0C6D0B93-8F1C-41A2-BA5B-CACC06B88710}" type="presOf" srcId="{F4988915-86CD-475A-A67F-7BB40963A70E}" destId="{9971B794-622A-43C5-8680-1FF2C08415EF}" srcOrd="0" destOrd="0" presId="urn:microsoft.com/office/officeart/2005/8/layout/vList2"/>
    <dgm:cxn modelId="{9C37ADE4-CF93-41FC-837F-07B0301DF7CC}" srcId="{B9397D1E-CCB1-4235-9287-2F01AFA1A126}" destId="{F4988915-86CD-475A-A67F-7BB40963A70E}" srcOrd="0" destOrd="0" parTransId="{FC3EC3AD-35EE-4FFE-86A1-1BAC32BD1A3C}" sibTransId="{AB2519EE-9086-4BCC-A2EF-7D8293EB9A9D}"/>
    <dgm:cxn modelId="{AF0F15EF-AB02-42DC-9B54-159700F07565}" type="presOf" srcId="{B9397D1E-CCB1-4235-9287-2F01AFA1A126}" destId="{80A0CC87-15F9-4EDB-BC7C-CF2BE4812635}" srcOrd="0" destOrd="0" presId="urn:microsoft.com/office/officeart/2005/8/layout/vList2"/>
    <dgm:cxn modelId="{DD223325-DBE4-46D6-9654-3016FCB0D56C}" type="presParOf" srcId="{80A0CC87-15F9-4EDB-BC7C-CF2BE4812635}" destId="{9971B794-622A-43C5-8680-1FF2C08415EF}" srcOrd="0" destOrd="0" presId="urn:microsoft.com/office/officeart/2005/8/layout/vList2"/>
    <dgm:cxn modelId="{A646A90D-5AA4-4EE3-85B5-1121CA9DBA95}" type="presParOf" srcId="{80A0CC87-15F9-4EDB-BC7C-CF2BE4812635}" destId="{6C83FF96-F35D-4976-9CF5-41F7AE456ADB}" srcOrd="1" destOrd="0" presId="urn:microsoft.com/office/officeart/2005/8/layout/vList2"/>
    <dgm:cxn modelId="{E9CBFD67-BEAA-4D50-9AD6-9A33548D3C3A}" type="presParOf" srcId="{80A0CC87-15F9-4EDB-BC7C-CF2BE4812635}" destId="{0BFFA3D9-D265-4FBE-BF52-986C57D61073}" srcOrd="2" destOrd="0" presId="urn:microsoft.com/office/officeart/2005/8/layout/vList2"/>
    <dgm:cxn modelId="{15E16602-B002-4807-8B21-725E35916145}" type="presParOf" srcId="{80A0CC87-15F9-4EDB-BC7C-CF2BE4812635}" destId="{5E1C25C7-50DA-4D06-A1DA-48E43817E150}" srcOrd="3" destOrd="0" presId="urn:microsoft.com/office/officeart/2005/8/layout/vList2"/>
    <dgm:cxn modelId="{9A5A6D8A-0F01-45BF-8DB4-6EB72D8719DA}" type="presParOf" srcId="{80A0CC87-15F9-4EDB-BC7C-CF2BE4812635}" destId="{11C6B72A-4142-470E-AD7F-DF3DDF54B81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CA10E8-C6FF-48C6-AF5F-1BDF5E9C2C2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45592E4-DE0E-4AEC-93A1-08D28F5DF211}">
      <dgm:prSet phldrT="[Текст]"/>
      <dgm:spPr/>
      <dgm:t>
        <a:bodyPr/>
        <a:lstStyle/>
        <a:p>
          <a:r>
            <a:rPr lang="uk-UA" dirty="0"/>
            <a:t>Мікро</a:t>
          </a:r>
        </a:p>
      </dgm:t>
    </dgm:pt>
    <dgm:pt modelId="{D0708B71-65CA-4813-A089-DE04867F1E71}" type="parTrans" cxnId="{831B814B-8958-4623-A2D0-69AD95B81A2D}">
      <dgm:prSet/>
      <dgm:spPr/>
      <dgm:t>
        <a:bodyPr/>
        <a:lstStyle/>
        <a:p>
          <a:endParaRPr lang="uk-UA"/>
        </a:p>
      </dgm:t>
    </dgm:pt>
    <dgm:pt modelId="{CE1FCAB3-2791-4203-9967-7E264C9A4073}" type="sibTrans" cxnId="{831B814B-8958-4623-A2D0-69AD95B81A2D}">
      <dgm:prSet/>
      <dgm:spPr/>
      <dgm:t>
        <a:bodyPr/>
        <a:lstStyle/>
        <a:p>
          <a:endParaRPr lang="uk-UA"/>
        </a:p>
      </dgm:t>
    </dgm:pt>
    <dgm:pt modelId="{D7341F53-EF33-44D7-906B-AA4C3945AD4E}">
      <dgm:prSet phldrT="[Текст]"/>
      <dgm:spPr/>
      <dgm:t>
        <a:bodyPr/>
        <a:lstStyle/>
        <a:p>
          <a:r>
            <a:rPr lang="uk-UA" dirty="0"/>
            <a:t>Мета</a:t>
          </a:r>
        </a:p>
      </dgm:t>
    </dgm:pt>
    <dgm:pt modelId="{15A66ADF-C4FF-451D-A84C-93BE3C078F2D}" type="parTrans" cxnId="{8723223D-7DCF-4CBD-A9FF-2338FDC00EEA}">
      <dgm:prSet/>
      <dgm:spPr/>
      <dgm:t>
        <a:bodyPr/>
        <a:lstStyle/>
        <a:p>
          <a:endParaRPr lang="uk-UA"/>
        </a:p>
      </dgm:t>
    </dgm:pt>
    <dgm:pt modelId="{38ABB264-D665-4354-91CF-A02EF6FF76F7}" type="sibTrans" cxnId="{8723223D-7DCF-4CBD-A9FF-2338FDC00EEA}">
      <dgm:prSet/>
      <dgm:spPr/>
      <dgm:t>
        <a:bodyPr/>
        <a:lstStyle/>
        <a:p>
          <a:endParaRPr lang="uk-UA"/>
        </a:p>
      </dgm:t>
    </dgm:pt>
    <dgm:pt modelId="{25FC12C6-90AD-4561-B431-83539463ED1E}">
      <dgm:prSet phldrT="[Текст]"/>
      <dgm:spPr/>
      <dgm:t>
        <a:bodyPr/>
        <a:lstStyle/>
        <a:p>
          <a:r>
            <a:rPr lang="uk-UA" dirty="0" err="1"/>
            <a:t>Макро</a:t>
          </a:r>
          <a:endParaRPr lang="uk-UA" dirty="0"/>
        </a:p>
      </dgm:t>
    </dgm:pt>
    <dgm:pt modelId="{0B2C2359-364F-40C9-86D4-3F4D7364323B}" type="parTrans" cxnId="{DF4D365A-3DA9-4229-84AB-8D88D1DD820E}">
      <dgm:prSet/>
      <dgm:spPr/>
      <dgm:t>
        <a:bodyPr/>
        <a:lstStyle/>
        <a:p>
          <a:endParaRPr lang="uk-UA"/>
        </a:p>
      </dgm:t>
    </dgm:pt>
    <dgm:pt modelId="{DA383F7B-97D3-4285-972F-7FA8BAFDAC86}" type="sibTrans" cxnId="{DF4D365A-3DA9-4229-84AB-8D88D1DD820E}">
      <dgm:prSet/>
      <dgm:spPr/>
      <dgm:t>
        <a:bodyPr/>
        <a:lstStyle/>
        <a:p>
          <a:endParaRPr lang="uk-UA"/>
        </a:p>
      </dgm:t>
    </dgm:pt>
    <dgm:pt modelId="{0F6BCDDC-81DF-4D80-A555-111E4934A026}">
      <dgm:prSet/>
      <dgm:spPr/>
      <dgm:t>
        <a:bodyPr/>
        <a:lstStyle/>
        <a:p>
          <a:r>
            <a:rPr lang="uk-UA" dirty="0" err="1"/>
            <a:t>Мезо</a:t>
          </a:r>
          <a:endParaRPr lang="uk-UA" dirty="0"/>
        </a:p>
      </dgm:t>
    </dgm:pt>
    <dgm:pt modelId="{DA0B047A-75C4-4584-801C-836625F2003D}" type="parTrans" cxnId="{B5EA3796-D6CD-4908-A330-2AAA3538FEEA}">
      <dgm:prSet/>
      <dgm:spPr/>
      <dgm:t>
        <a:bodyPr/>
        <a:lstStyle/>
        <a:p>
          <a:endParaRPr lang="uk-UA"/>
        </a:p>
      </dgm:t>
    </dgm:pt>
    <dgm:pt modelId="{C184F2BB-B4B2-470D-89FF-22A61A53E7C0}" type="sibTrans" cxnId="{B5EA3796-D6CD-4908-A330-2AAA3538FEEA}">
      <dgm:prSet/>
      <dgm:spPr/>
      <dgm:t>
        <a:bodyPr/>
        <a:lstStyle/>
        <a:p>
          <a:endParaRPr lang="uk-UA"/>
        </a:p>
      </dgm:t>
    </dgm:pt>
    <dgm:pt modelId="{266E5008-F7CC-4CE2-BA8D-2A8A05933C76}" type="pres">
      <dgm:prSet presAssocID="{45CA10E8-C6FF-48C6-AF5F-1BDF5E9C2C21}" presName="CompostProcess" presStyleCnt="0">
        <dgm:presLayoutVars>
          <dgm:dir/>
          <dgm:resizeHandles val="exact"/>
        </dgm:presLayoutVars>
      </dgm:prSet>
      <dgm:spPr/>
    </dgm:pt>
    <dgm:pt modelId="{D5D20831-F7F2-4196-BCA2-585C0BDE721C}" type="pres">
      <dgm:prSet presAssocID="{45CA10E8-C6FF-48C6-AF5F-1BDF5E9C2C21}" presName="arrow" presStyleLbl="bgShp" presStyleIdx="0" presStyleCnt="1"/>
      <dgm:spPr/>
    </dgm:pt>
    <dgm:pt modelId="{276B0FF8-E82A-4147-8D22-6EA7C17CB170}" type="pres">
      <dgm:prSet presAssocID="{45CA10E8-C6FF-48C6-AF5F-1BDF5E9C2C21}" presName="linearProcess" presStyleCnt="0"/>
      <dgm:spPr/>
    </dgm:pt>
    <dgm:pt modelId="{5FE6A1DA-9761-4E6F-9647-D6B19D7EA575}" type="pres">
      <dgm:prSet presAssocID="{B45592E4-DE0E-4AEC-93A1-08D28F5DF211}" presName="textNode" presStyleLbl="node1" presStyleIdx="0" presStyleCnt="4">
        <dgm:presLayoutVars>
          <dgm:bulletEnabled val="1"/>
        </dgm:presLayoutVars>
      </dgm:prSet>
      <dgm:spPr/>
    </dgm:pt>
    <dgm:pt modelId="{66E12DC0-4691-456E-88B3-4B2EEBDC4739}" type="pres">
      <dgm:prSet presAssocID="{CE1FCAB3-2791-4203-9967-7E264C9A4073}" presName="sibTrans" presStyleCnt="0"/>
      <dgm:spPr/>
    </dgm:pt>
    <dgm:pt modelId="{B4F1635B-46BD-486B-9DC2-AA32758D8AC2}" type="pres">
      <dgm:prSet presAssocID="{D7341F53-EF33-44D7-906B-AA4C3945AD4E}" presName="textNode" presStyleLbl="node1" presStyleIdx="1" presStyleCnt="4">
        <dgm:presLayoutVars>
          <dgm:bulletEnabled val="1"/>
        </dgm:presLayoutVars>
      </dgm:prSet>
      <dgm:spPr/>
    </dgm:pt>
    <dgm:pt modelId="{F855CA90-FF80-4CA5-9C26-4C3DDCF27EDB}" type="pres">
      <dgm:prSet presAssocID="{38ABB264-D665-4354-91CF-A02EF6FF76F7}" presName="sibTrans" presStyleCnt="0"/>
      <dgm:spPr/>
    </dgm:pt>
    <dgm:pt modelId="{DE721D63-D3EF-43C5-B5BD-939879C29A0C}" type="pres">
      <dgm:prSet presAssocID="{0F6BCDDC-81DF-4D80-A555-111E4934A026}" presName="textNode" presStyleLbl="node1" presStyleIdx="2" presStyleCnt="4">
        <dgm:presLayoutVars>
          <dgm:bulletEnabled val="1"/>
        </dgm:presLayoutVars>
      </dgm:prSet>
      <dgm:spPr/>
    </dgm:pt>
    <dgm:pt modelId="{41A2DA9E-27D9-45D4-A20B-C13C072FBDFC}" type="pres">
      <dgm:prSet presAssocID="{C184F2BB-B4B2-470D-89FF-22A61A53E7C0}" presName="sibTrans" presStyleCnt="0"/>
      <dgm:spPr/>
    </dgm:pt>
    <dgm:pt modelId="{0C3543DB-F3BB-4D15-BFC0-64965633C885}" type="pres">
      <dgm:prSet presAssocID="{25FC12C6-90AD-4561-B431-83539463ED1E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24D54F01-D978-4117-812B-18B84E48684C}" type="presOf" srcId="{D7341F53-EF33-44D7-906B-AA4C3945AD4E}" destId="{B4F1635B-46BD-486B-9DC2-AA32758D8AC2}" srcOrd="0" destOrd="0" presId="urn:microsoft.com/office/officeart/2005/8/layout/hProcess9"/>
    <dgm:cxn modelId="{5F17D01F-9CD3-4555-981C-6B0A2FEB73C8}" type="presOf" srcId="{45CA10E8-C6FF-48C6-AF5F-1BDF5E9C2C21}" destId="{266E5008-F7CC-4CE2-BA8D-2A8A05933C76}" srcOrd="0" destOrd="0" presId="urn:microsoft.com/office/officeart/2005/8/layout/hProcess9"/>
    <dgm:cxn modelId="{32E20B2A-B127-452E-8770-0C061A6EFAC2}" type="presOf" srcId="{25FC12C6-90AD-4561-B431-83539463ED1E}" destId="{0C3543DB-F3BB-4D15-BFC0-64965633C885}" srcOrd="0" destOrd="0" presId="urn:microsoft.com/office/officeart/2005/8/layout/hProcess9"/>
    <dgm:cxn modelId="{F04D8339-CECD-4821-86F8-188587DDD3F6}" type="presOf" srcId="{B45592E4-DE0E-4AEC-93A1-08D28F5DF211}" destId="{5FE6A1DA-9761-4E6F-9647-D6B19D7EA575}" srcOrd="0" destOrd="0" presId="urn:microsoft.com/office/officeart/2005/8/layout/hProcess9"/>
    <dgm:cxn modelId="{8723223D-7DCF-4CBD-A9FF-2338FDC00EEA}" srcId="{45CA10E8-C6FF-48C6-AF5F-1BDF5E9C2C21}" destId="{D7341F53-EF33-44D7-906B-AA4C3945AD4E}" srcOrd="1" destOrd="0" parTransId="{15A66ADF-C4FF-451D-A84C-93BE3C078F2D}" sibTransId="{38ABB264-D665-4354-91CF-A02EF6FF76F7}"/>
    <dgm:cxn modelId="{831B814B-8958-4623-A2D0-69AD95B81A2D}" srcId="{45CA10E8-C6FF-48C6-AF5F-1BDF5E9C2C21}" destId="{B45592E4-DE0E-4AEC-93A1-08D28F5DF211}" srcOrd="0" destOrd="0" parTransId="{D0708B71-65CA-4813-A089-DE04867F1E71}" sibTransId="{CE1FCAB3-2791-4203-9967-7E264C9A4073}"/>
    <dgm:cxn modelId="{DF4D365A-3DA9-4229-84AB-8D88D1DD820E}" srcId="{45CA10E8-C6FF-48C6-AF5F-1BDF5E9C2C21}" destId="{25FC12C6-90AD-4561-B431-83539463ED1E}" srcOrd="3" destOrd="0" parTransId="{0B2C2359-364F-40C9-86D4-3F4D7364323B}" sibTransId="{DA383F7B-97D3-4285-972F-7FA8BAFDAC86}"/>
    <dgm:cxn modelId="{B5EA3796-D6CD-4908-A330-2AAA3538FEEA}" srcId="{45CA10E8-C6FF-48C6-AF5F-1BDF5E9C2C21}" destId="{0F6BCDDC-81DF-4D80-A555-111E4934A026}" srcOrd="2" destOrd="0" parTransId="{DA0B047A-75C4-4584-801C-836625F2003D}" sibTransId="{C184F2BB-B4B2-470D-89FF-22A61A53E7C0}"/>
    <dgm:cxn modelId="{8FCA6C9B-AA81-485C-9CE4-BE66971752D9}" type="presOf" srcId="{0F6BCDDC-81DF-4D80-A555-111E4934A026}" destId="{DE721D63-D3EF-43C5-B5BD-939879C29A0C}" srcOrd="0" destOrd="0" presId="urn:microsoft.com/office/officeart/2005/8/layout/hProcess9"/>
    <dgm:cxn modelId="{4834DDC0-1588-4176-95CA-7DF30CDE26E0}" type="presParOf" srcId="{266E5008-F7CC-4CE2-BA8D-2A8A05933C76}" destId="{D5D20831-F7F2-4196-BCA2-585C0BDE721C}" srcOrd="0" destOrd="0" presId="urn:microsoft.com/office/officeart/2005/8/layout/hProcess9"/>
    <dgm:cxn modelId="{3FEB6D2A-A363-4F25-AB09-974A2B6E9EF8}" type="presParOf" srcId="{266E5008-F7CC-4CE2-BA8D-2A8A05933C76}" destId="{276B0FF8-E82A-4147-8D22-6EA7C17CB170}" srcOrd="1" destOrd="0" presId="urn:microsoft.com/office/officeart/2005/8/layout/hProcess9"/>
    <dgm:cxn modelId="{5E065569-80EA-41B7-B9F9-B08104B65C8C}" type="presParOf" srcId="{276B0FF8-E82A-4147-8D22-6EA7C17CB170}" destId="{5FE6A1DA-9761-4E6F-9647-D6B19D7EA575}" srcOrd="0" destOrd="0" presId="urn:microsoft.com/office/officeart/2005/8/layout/hProcess9"/>
    <dgm:cxn modelId="{61204DEC-D423-4F36-B434-13BF085F7CDA}" type="presParOf" srcId="{276B0FF8-E82A-4147-8D22-6EA7C17CB170}" destId="{66E12DC0-4691-456E-88B3-4B2EEBDC4739}" srcOrd="1" destOrd="0" presId="urn:microsoft.com/office/officeart/2005/8/layout/hProcess9"/>
    <dgm:cxn modelId="{6DA5F3E4-2609-467A-8109-70E911711CF1}" type="presParOf" srcId="{276B0FF8-E82A-4147-8D22-6EA7C17CB170}" destId="{B4F1635B-46BD-486B-9DC2-AA32758D8AC2}" srcOrd="2" destOrd="0" presId="urn:microsoft.com/office/officeart/2005/8/layout/hProcess9"/>
    <dgm:cxn modelId="{A598C2AB-360D-4B9F-A968-A5C125F01D1A}" type="presParOf" srcId="{276B0FF8-E82A-4147-8D22-6EA7C17CB170}" destId="{F855CA90-FF80-4CA5-9C26-4C3DDCF27EDB}" srcOrd="3" destOrd="0" presId="urn:microsoft.com/office/officeart/2005/8/layout/hProcess9"/>
    <dgm:cxn modelId="{76C5E33C-F934-4704-99E4-4E30EF043F56}" type="presParOf" srcId="{276B0FF8-E82A-4147-8D22-6EA7C17CB170}" destId="{DE721D63-D3EF-43C5-B5BD-939879C29A0C}" srcOrd="4" destOrd="0" presId="urn:microsoft.com/office/officeart/2005/8/layout/hProcess9"/>
    <dgm:cxn modelId="{97F929F5-6EDD-4599-A805-FCC4D4394601}" type="presParOf" srcId="{276B0FF8-E82A-4147-8D22-6EA7C17CB170}" destId="{41A2DA9E-27D9-45D4-A20B-C13C072FBDFC}" srcOrd="5" destOrd="0" presId="urn:microsoft.com/office/officeart/2005/8/layout/hProcess9"/>
    <dgm:cxn modelId="{A93B9A7C-E337-484E-930B-4BE45ED27F93}" type="presParOf" srcId="{276B0FF8-E82A-4147-8D22-6EA7C17CB170}" destId="{0C3543DB-F3BB-4D15-BFC0-64965633C88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4EC9A-B8D6-45BD-8DAE-FC5A650C5C50}">
      <dsp:nvSpPr>
        <dsp:cNvPr id="0" name=""/>
        <dsp:cNvSpPr/>
      </dsp:nvSpPr>
      <dsp:spPr>
        <a:xfrm>
          <a:off x="770096" y="1092"/>
          <a:ext cx="2661939" cy="159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Семінарські заняття</a:t>
          </a:r>
          <a:r>
            <a:rPr lang="en-US" sz="2600" kern="1200" dirty="0"/>
            <a:t> (14 </a:t>
          </a:r>
          <a:r>
            <a:rPr lang="uk-UA" sz="2600" kern="1200" dirty="0"/>
            <a:t>занять по 5 балів): 70 балів</a:t>
          </a:r>
          <a:endParaRPr lang="en-US" sz="2600" kern="1200" dirty="0"/>
        </a:p>
      </dsp:txBody>
      <dsp:txXfrm>
        <a:off x="770096" y="1092"/>
        <a:ext cx="2661939" cy="1597163"/>
      </dsp:txXfrm>
    </dsp:sp>
    <dsp:sp modelId="{335EA273-4D68-4C82-AEFA-1CF2D570DBB2}">
      <dsp:nvSpPr>
        <dsp:cNvPr id="0" name=""/>
        <dsp:cNvSpPr/>
      </dsp:nvSpPr>
      <dsp:spPr>
        <a:xfrm>
          <a:off x="3698230" y="2184"/>
          <a:ext cx="2661939" cy="159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Модульна робота 1: 15 балів</a:t>
          </a:r>
          <a:endParaRPr lang="en-US" sz="2600" kern="1200" dirty="0"/>
        </a:p>
      </dsp:txBody>
      <dsp:txXfrm>
        <a:off x="3698230" y="2184"/>
        <a:ext cx="2661939" cy="1597163"/>
      </dsp:txXfrm>
    </dsp:sp>
    <dsp:sp modelId="{58C118A8-D60B-49BF-8918-7AFAE639B921}">
      <dsp:nvSpPr>
        <dsp:cNvPr id="0" name=""/>
        <dsp:cNvSpPr/>
      </dsp:nvSpPr>
      <dsp:spPr>
        <a:xfrm>
          <a:off x="6626363" y="1092"/>
          <a:ext cx="2661939" cy="159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Модульна робота 2: 15 балів</a:t>
          </a:r>
          <a:endParaRPr lang="en-US" sz="2600" kern="1200" dirty="0"/>
        </a:p>
      </dsp:txBody>
      <dsp:txXfrm>
        <a:off x="6626363" y="1092"/>
        <a:ext cx="2661939" cy="15971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B3FF0-C6A5-4F28-B1B1-3733764410AB}">
      <dsp:nvSpPr>
        <dsp:cNvPr id="0" name=""/>
        <dsp:cNvSpPr/>
      </dsp:nvSpPr>
      <dsp:spPr>
        <a:xfrm>
          <a:off x="0" y="925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міжнародну торгівлю;</a:t>
          </a:r>
          <a:endParaRPr lang="en-US" sz="1400" kern="1200"/>
        </a:p>
      </dsp:txBody>
      <dsp:txXfrm>
        <a:off x="35827" y="36752"/>
        <a:ext cx="5856690" cy="662258"/>
      </dsp:txXfrm>
    </dsp:sp>
    <dsp:sp modelId="{4D7585EE-064D-40F8-865B-9C89D8AAC534}">
      <dsp:nvSpPr>
        <dsp:cNvPr id="0" name=""/>
        <dsp:cNvSpPr/>
      </dsp:nvSpPr>
      <dsp:spPr>
        <a:xfrm>
          <a:off x="0" y="760757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міжнародну спеціалізацію виробництва і науково-технічних робіт;</a:t>
          </a:r>
          <a:endParaRPr lang="en-US" sz="1400" kern="1200"/>
        </a:p>
      </dsp:txBody>
      <dsp:txXfrm>
        <a:off x="35827" y="796584"/>
        <a:ext cx="5856690" cy="662258"/>
      </dsp:txXfrm>
    </dsp:sp>
    <dsp:sp modelId="{B89E18FD-298A-43E5-A763-EE026CC8BC35}">
      <dsp:nvSpPr>
        <dsp:cNvPr id="0" name=""/>
        <dsp:cNvSpPr/>
      </dsp:nvSpPr>
      <dsp:spPr>
        <a:xfrm>
          <a:off x="0" y="1520590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обмін науково-технічними результатами; </a:t>
          </a:r>
          <a:endParaRPr lang="en-US" sz="1400" kern="1200"/>
        </a:p>
      </dsp:txBody>
      <dsp:txXfrm>
        <a:off x="35827" y="1556417"/>
        <a:ext cx="5856690" cy="662258"/>
      </dsp:txXfrm>
    </dsp:sp>
    <dsp:sp modelId="{E21743D2-8175-4211-8E8E-70E0AB5C8ADC}">
      <dsp:nvSpPr>
        <dsp:cNvPr id="0" name=""/>
        <dsp:cNvSpPr/>
      </dsp:nvSpPr>
      <dsp:spPr>
        <a:xfrm>
          <a:off x="0" y="2280422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валютно-фінансові і кредитні зв'язки між країнами;</a:t>
          </a:r>
          <a:endParaRPr lang="en-US" sz="1400" kern="1200"/>
        </a:p>
      </dsp:txBody>
      <dsp:txXfrm>
        <a:off x="35827" y="2316249"/>
        <a:ext cx="5856690" cy="662258"/>
      </dsp:txXfrm>
    </dsp:sp>
    <dsp:sp modelId="{27F6CF18-E48F-41A2-9386-476FB35393CC}">
      <dsp:nvSpPr>
        <dsp:cNvPr id="0" name=""/>
        <dsp:cNvSpPr/>
      </dsp:nvSpPr>
      <dsp:spPr>
        <a:xfrm>
          <a:off x="0" y="3040254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рух капіталу і робочої сили;</a:t>
          </a:r>
          <a:endParaRPr lang="en-US" sz="1400" kern="1200"/>
        </a:p>
      </dsp:txBody>
      <dsp:txXfrm>
        <a:off x="35827" y="3076081"/>
        <a:ext cx="5856690" cy="662258"/>
      </dsp:txXfrm>
    </dsp:sp>
    <dsp:sp modelId="{70D38A07-4923-4B5E-BDFE-B83A55817B3E}">
      <dsp:nvSpPr>
        <dsp:cNvPr id="0" name=""/>
        <dsp:cNvSpPr/>
      </dsp:nvSpPr>
      <dsp:spPr>
        <a:xfrm>
          <a:off x="0" y="3800086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діяльність міжнародних економічних організацій, господарське співробітництво в рішенні глобальних проблем;</a:t>
          </a:r>
          <a:endParaRPr lang="en-US" sz="1400" kern="1200"/>
        </a:p>
      </dsp:txBody>
      <dsp:txXfrm>
        <a:off x="35827" y="3835913"/>
        <a:ext cx="5856690" cy="662258"/>
      </dsp:txXfrm>
    </dsp:sp>
    <dsp:sp modelId="{FC671761-1588-49AB-81DC-4B485D53694C}">
      <dsp:nvSpPr>
        <dsp:cNvPr id="0" name=""/>
        <dsp:cNvSpPr/>
      </dsp:nvSpPr>
      <dsp:spPr>
        <a:xfrm>
          <a:off x="0" y="4559919"/>
          <a:ext cx="5928344" cy="733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/>
            <a:t>міжнародні інформаційні зв'язки, формування і зростання ролі всесвітньої інформаційної мережі, здійснення комерційних операцій за допомогою комп'ютерів.</a:t>
          </a:r>
          <a:endParaRPr lang="en-US" sz="1400" kern="1200"/>
        </a:p>
      </dsp:txBody>
      <dsp:txXfrm>
        <a:off x="35827" y="4595746"/>
        <a:ext cx="5856690" cy="66225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6898F-BB66-4819-A86C-A0181649B7BD}">
      <dsp:nvSpPr>
        <dsp:cNvPr id="0" name=""/>
        <dsp:cNvSpPr/>
      </dsp:nvSpPr>
      <dsp:spPr>
        <a:xfrm>
          <a:off x="0" y="2426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динамічний розвиток виробничо-інвестиційної діяльності;</a:t>
          </a:r>
          <a:endParaRPr lang="en-US" sz="1800" kern="1200" dirty="0"/>
        </a:p>
      </dsp:txBody>
      <dsp:txXfrm>
        <a:off x="22497" y="24923"/>
        <a:ext cx="10013405" cy="415860"/>
      </dsp:txXfrm>
    </dsp:sp>
    <dsp:sp modelId="{3B708BB7-BBBC-4043-880F-33B833268D9E}">
      <dsp:nvSpPr>
        <dsp:cNvPr id="0" name=""/>
        <dsp:cNvSpPr/>
      </dsp:nvSpPr>
      <dsp:spPr>
        <a:xfrm>
          <a:off x="0" y="473166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формування міжнародних економічних комплексів;</a:t>
          </a:r>
          <a:endParaRPr lang="en-US" sz="1800" kern="1200" dirty="0"/>
        </a:p>
      </dsp:txBody>
      <dsp:txXfrm>
        <a:off x="22497" y="495663"/>
        <a:ext cx="10013405" cy="415860"/>
      </dsp:txXfrm>
    </dsp:sp>
    <dsp:sp modelId="{C9D9FCE5-368F-4CAF-AB29-9340D74BB1A5}">
      <dsp:nvSpPr>
        <dsp:cNvPr id="0" name=""/>
        <dsp:cNvSpPr/>
      </dsp:nvSpPr>
      <dsp:spPr>
        <a:xfrm>
          <a:off x="0" y="943907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/>
            <a:t>передові позиції міжнародних науково-технічних зв'язків, торгівлі патентами, ліцензіями, «ноу-хау»;</a:t>
          </a:r>
          <a:endParaRPr lang="en-US" sz="1800" kern="1200"/>
        </a:p>
      </dsp:txBody>
      <dsp:txXfrm>
        <a:off x="22497" y="966404"/>
        <a:ext cx="10013405" cy="415860"/>
      </dsp:txXfrm>
    </dsp:sp>
    <dsp:sp modelId="{1AF8E7DC-6F9C-45BE-8CF3-3A499F2B98B8}">
      <dsp:nvSpPr>
        <dsp:cNvPr id="0" name=""/>
        <dsp:cNvSpPr/>
      </dsp:nvSpPr>
      <dsp:spPr>
        <a:xfrm>
          <a:off x="0" y="1414647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зростання міжнародного фінансового ринку, ринку цінних паперів, ринку капіталів;</a:t>
          </a:r>
          <a:endParaRPr lang="en-US" sz="1800" kern="1200" dirty="0"/>
        </a:p>
      </dsp:txBody>
      <dsp:txXfrm>
        <a:off x="22497" y="1437144"/>
        <a:ext cx="10013405" cy="415860"/>
      </dsp:txXfrm>
    </dsp:sp>
    <dsp:sp modelId="{07664156-332E-4210-BABF-E70462B9DBC2}">
      <dsp:nvSpPr>
        <dsp:cNvPr id="0" name=""/>
        <dsp:cNvSpPr/>
      </dsp:nvSpPr>
      <dsp:spPr>
        <a:xfrm>
          <a:off x="0" y="1885388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 err="1"/>
            <a:t>транснаціоналізація</a:t>
          </a:r>
          <a:r>
            <a:rPr lang="uk-UA" sz="1800" kern="1200" dirty="0"/>
            <a:t> МЕВ;</a:t>
          </a:r>
          <a:endParaRPr lang="en-US" sz="1800" kern="1200" dirty="0"/>
        </a:p>
      </dsp:txBody>
      <dsp:txXfrm>
        <a:off x="22497" y="1907885"/>
        <a:ext cx="10013405" cy="415860"/>
      </dsp:txXfrm>
    </dsp:sp>
    <dsp:sp modelId="{115E7410-2D3A-48D5-ADD9-E7971DEEBDD9}">
      <dsp:nvSpPr>
        <dsp:cNvPr id="0" name=""/>
        <dsp:cNvSpPr/>
      </dsp:nvSpPr>
      <dsp:spPr>
        <a:xfrm>
          <a:off x="0" y="2356129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загострення глобальних  економічних проблем;</a:t>
          </a:r>
          <a:endParaRPr lang="en-US" sz="1800" kern="1200" dirty="0"/>
        </a:p>
      </dsp:txBody>
      <dsp:txXfrm>
        <a:off x="22497" y="2378626"/>
        <a:ext cx="10013405" cy="415860"/>
      </dsp:txXfrm>
    </dsp:sp>
    <dsp:sp modelId="{F0C3977D-7314-4C34-9B8F-FAAE11ACAA5D}">
      <dsp:nvSpPr>
        <dsp:cNvPr id="0" name=""/>
        <dsp:cNvSpPr/>
      </dsp:nvSpPr>
      <dsp:spPr>
        <a:xfrm>
          <a:off x="0" y="2826869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створення могутніх міжнародних виробничо-економічних систем, що охоплюють великі галузі господарства</a:t>
          </a:r>
          <a:endParaRPr lang="en-US" sz="1800" kern="1200" dirty="0"/>
        </a:p>
      </dsp:txBody>
      <dsp:txXfrm>
        <a:off x="22497" y="2849366"/>
        <a:ext cx="10013405" cy="415860"/>
      </dsp:txXfrm>
    </dsp:sp>
    <dsp:sp modelId="{45C3B8E5-B812-408B-AF61-33D6273BF4A9}">
      <dsp:nvSpPr>
        <dsp:cNvPr id="0" name=""/>
        <dsp:cNvSpPr/>
      </dsp:nvSpPr>
      <dsp:spPr>
        <a:xfrm>
          <a:off x="0" y="3297610"/>
          <a:ext cx="10058399" cy="460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посилення</a:t>
          </a:r>
          <a:r>
            <a:rPr lang="ru-RU" sz="1800" kern="1200" dirty="0"/>
            <a:t> </a:t>
          </a:r>
          <a:r>
            <a:rPr lang="ru-RU" sz="1800" kern="1200" dirty="0" err="1"/>
            <a:t>ролі</a:t>
          </a:r>
          <a:r>
            <a:rPr lang="ru-RU" sz="1800" kern="1200" dirty="0"/>
            <a:t>  </a:t>
          </a:r>
          <a:r>
            <a:rPr lang="ru-RU" sz="1800" kern="1200" dirty="0" err="1"/>
            <a:t>міжнародних</a:t>
          </a:r>
          <a:r>
            <a:rPr lang="ru-RU" sz="1800" kern="1200" dirty="0"/>
            <a:t> </a:t>
          </a:r>
          <a:r>
            <a:rPr lang="ru-RU" sz="1800" kern="1200" dirty="0" err="1"/>
            <a:t>економічних</a:t>
          </a:r>
          <a:r>
            <a:rPr lang="ru-RU" sz="1800" kern="1200" dirty="0"/>
            <a:t>  </a:t>
          </a:r>
          <a:r>
            <a:rPr lang="ru-RU" sz="1800" kern="1200" dirty="0" err="1"/>
            <a:t>організацій</a:t>
          </a:r>
          <a:r>
            <a:rPr lang="ru-RU" sz="1600" kern="1200" dirty="0"/>
            <a:t>.</a:t>
          </a:r>
          <a:endParaRPr lang="uk-UA" sz="1600" kern="1200" dirty="0"/>
        </a:p>
      </dsp:txBody>
      <dsp:txXfrm>
        <a:off x="22497" y="3320107"/>
        <a:ext cx="10013405" cy="41586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19167-B3EA-4CCA-825B-173DC3DB59BC}">
      <dsp:nvSpPr>
        <dsp:cNvPr id="0" name=""/>
        <dsp:cNvSpPr/>
      </dsp:nvSpPr>
      <dsp:spPr>
        <a:xfrm>
          <a:off x="1227" y="763118"/>
          <a:ext cx="4469308" cy="2234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За допомогою СП вирішується ряд проблем економічного розвитку (залучення зарубіжних інвестицій, впровадження нових технологічних процесів, сучасних методів управління виробництвом).</a:t>
          </a:r>
          <a:endParaRPr lang="en-US" sz="2200" kern="1200"/>
        </a:p>
      </dsp:txBody>
      <dsp:txXfrm>
        <a:off x="66678" y="828569"/>
        <a:ext cx="4338406" cy="2103752"/>
      </dsp:txXfrm>
    </dsp:sp>
    <dsp:sp modelId="{A1977C42-504A-45FA-A728-4054819F540E}">
      <dsp:nvSpPr>
        <dsp:cNvPr id="0" name=""/>
        <dsp:cNvSpPr/>
      </dsp:nvSpPr>
      <dsp:spPr>
        <a:xfrm>
          <a:off x="5587863" y="763118"/>
          <a:ext cx="4469308" cy="22346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/>
            <a:t>СП сприяють насиченню внутрішнього ринку товарами, послугами, відкривають додаткові канали валютних надходжень.</a:t>
          </a:r>
          <a:r>
            <a:rPr lang="ru-RU" sz="2200" kern="1200"/>
            <a:t> </a:t>
          </a:r>
          <a:endParaRPr lang="en-US" sz="2200" kern="1200"/>
        </a:p>
      </dsp:txBody>
      <dsp:txXfrm>
        <a:off x="5653314" y="828569"/>
        <a:ext cx="4338406" cy="210375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98F26-7ED1-4615-BA9B-EB787F8E93FF}">
      <dsp:nvSpPr>
        <dsp:cNvPr id="0" name=""/>
        <dsp:cNvSpPr/>
      </dsp:nvSpPr>
      <dsp:spPr>
        <a:xfrm>
          <a:off x="4911" y="205682"/>
          <a:ext cx="3349525" cy="33495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відносна відособленість структурних елементів один від одного,</a:t>
          </a:r>
          <a:endParaRPr lang="en-US" sz="2600" kern="1200"/>
        </a:p>
      </dsp:txBody>
      <dsp:txXfrm>
        <a:off x="495438" y="696209"/>
        <a:ext cx="2368471" cy="2368471"/>
      </dsp:txXfrm>
    </dsp:sp>
    <dsp:sp modelId="{D4463556-F146-4C11-A972-D774B3C3CDA1}">
      <dsp:nvSpPr>
        <dsp:cNvPr id="0" name=""/>
        <dsp:cNvSpPr/>
      </dsp:nvSpPr>
      <dsp:spPr>
        <a:xfrm>
          <a:off x="3354437" y="205682"/>
          <a:ext cx="3349525" cy="33495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різна спрямованість дії,</a:t>
          </a:r>
          <a:endParaRPr lang="en-US" sz="2600" kern="1200"/>
        </a:p>
      </dsp:txBody>
      <dsp:txXfrm>
        <a:off x="3844964" y="696209"/>
        <a:ext cx="2368471" cy="2368471"/>
      </dsp:txXfrm>
    </dsp:sp>
    <dsp:sp modelId="{BD50F2F2-C214-4700-9E56-D65A8925B864}">
      <dsp:nvSpPr>
        <dsp:cNvPr id="0" name=""/>
        <dsp:cNvSpPr/>
      </dsp:nvSpPr>
      <dsp:spPr>
        <a:xfrm>
          <a:off x="6703962" y="205682"/>
          <a:ext cx="3349525" cy="33495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різна «технологія» кожної із сфер, що взаємодіють у світовій економіці.</a:t>
          </a:r>
          <a:endParaRPr lang="en-US" sz="2600" kern="1200"/>
        </a:p>
      </dsp:txBody>
      <dsp:txXfrm>
        <a:off x="7194489" y="696209"/>
        <a:ext cx="2368471" cy="236847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5D241-8615-4DCE-B683-AD17BA2A2AD3}">
      <dsp:nvSpPr>
        <dsp:cNvPr id="0" name=""/>
        <dsp:cNvSpPr/>
      </dsp:nvSpPr>
      <dsp:spPr>
        <a:xfrm>
          <a:off x="0" y="5668"/>
          <a:ext cx="10299176" cy="1407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kern="1200"/>
            <a:t>суперечності між науково-технічною і виробничою сферами</a:t>
          </a:r>
          <a:r>
            <a:rPr lang="ru-RU" sz="2100" kern="1200"/>
            <a:t> </a:t>
          </a:r>
          <a:endParaRPr lang="en-US" sz="2100" kern="1200"/>
        </a:p>
      </dsp:txBody>
      <dsp:txXfrm>
        <a:off x="68704" y="74372"/>
        <a:ext cx="10161768" cy="1269992"/>
      </dsp:txXfrm>
    </dsp:sp>
    <dsp:sp modelId="{5C229C51-2267-4CCA-B7EB-02A36344A0D7}">
      <dsp:nvSpPr>
        <dsp:cNvPr id="0" name=""/>
        <dsp:cNvSpPr/>
      </dsp:nvSpPr>
      <dsp:spPr>
        <a:xfrm>
          <a:off x="0" y="1473548"/>
          <a:ext cx="10299176" cy="1407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kern="1200"/>
            <a:t>між сферами міжнародного виробництва й обігу</a:t>
          </a:r>
          <a:r>
            <a:rPr lang="ru-RU" sz="2100" kern="1200"/>
            <a:t> (</a:t>
          </a:r>
          <a:r>
            <a:rPr lang="uk-UA" sz="2100" kern="1200"/>
            <a:t>суперечності між затратами і цінами</a:t>
          </a:r>
          <a:r>
            <a:rPr lang="ru-RU" sz="2100" kern="1200"/>
            <a:t>, </a:t>
          </a:r>
          <a:r>
            <a:rPr lang="uk-UA" sz="2100" kern="1200"/>
            <a:t>продавцем і покупцем, натурально-речовою і вартісною формами товарів, товарною і грошовою масою, між попитом і пропозицією товарів та послуг на світовому ринку)</a:t>
          </a:r>
          <a:endParaRPr lang="en-US" sz="2100" kern="1200"/>
        </a:p>
      </dsp:txBody>
      <dsp:txXfrm>
        <a:off x="68704" y="1542252"/>
        <a:ext cx="10161768" cy="1269992"/>
      </dsp:txXfrm>
    </dsp:sp>
    <dsp:sp modelId="{2074ED65-68D7-4E32-A9F0-E79944399BA4}">
      <dsp:nvSpPr>
        <dsp:cNvPr id="0" name=""/>
        <dsp:cNvSpPr/>
      </dsp:nvSpPr>
      <dsp:spPr>
        <a:xfrm>
          <a:off x="0" y="2941429"/>
          <a:ext cx="10299176" cy="1407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kern="1200"/>
            <a:t>суперечність</a:t>
          </a:r>
          <a:r>
            <a:rPr lang="uk-UA" sz="2100" kern="1200"/>
            <a:t> </a:t>
          </a:r>
          <a:r>
            <a:rPr lang="uk-UA" sz="2100" b="1" kern="1200"/>
            <a:t>механізму управління світогосподарськими процесами</a:t>
          </a:r>
          <a:r>
            <a:rPr lang="ru-RU" sz="2100" kern="1200"/>
            <a:t> </a:t>
          </a:r>
          <a:endParaRPr lang="en-US" sz="2100" kern="1200"/>
        </a:p>
      </dsp:txBody>
      <dsp:txXfrm>
        <a:off x="68704" y="3010133"/>
        <a:ext cx="10161768" cy="1269992"/>
      </dsp:txXfrm>
    </dsp:sp>
    <dsp:sp modelId="{31B534FF-3505-49DE-A38E-FEB6A573969F}">
      <dsp:nvSpPr>
        <dsp:cNvPr id="0" name=""/>
        <dsp:cNvSpPr/>
      </dsp:nvSpPr>
      <dsp:spPr>
        <a:xfrm>
          <a:off x="0" y="4409309"/>
          <a:ext cx="10299176" cy="1407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kern="1200"/>
            <a:t>суперечності між суб'єктами МЕВ</a:t>
          </a:r>
          <a:r>
            <a:rPr lang="uk-UA" sz="2100" kern="1200"/>
            <a:t> </a:t>
          </a:r>
          <a:endParaRPr lang="en-US" sz="2100" kern="1200"/>
        </a:p>
      </dsp:txBody>
      <dsp:txXfrm>
        <a:off x="68704" y="4478013"/>
        <a:ext cx="10161768" cy="126999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FF776-9B8D-47D5-B105-DC026F32DEAA}">
      <dsp:nvSpPr>
        <dsp:cNvPr id="0" name=""/>
        <dsp:cNvSpPr/>
      </dsp:nvSpPr>
      <dsp:spPr>
        <a:xfrm>
          <a:off x="12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719E8-0231-49B0-BFE8-97763B07E9EC}">
      <dsp:nvSpPr>
        <dsp:cNvPr id="0" name=""/>
        <dsp:cNvSpPr/>
      </dsp:nvSpPr>
      <dsp:spPr>
        <a:xfrm>
          <a:off x="480082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/>
            <a:t>Внутрішні (ендогенні)</a:t>
          </a:r>
          <a:r>
            <a:rPr lang="uk-UA" sz="2400" b="1" kern="1200"/>
            <a:t> - </a:t>
          </a:r>
          <a:r>
            <a:rPr lang="uk-UA" sz="2400" kern="1200"/>
            <a:t>зароджуються в надрах усіх підсистем і складових частин світового господарства в процесі їхнього розвитку і нагромадження певної критичної маси</a:t>
          </a:r>
          <a:r>
            <a:rPr lang="uk-UA" sz="2400" b="1" kern="1200"/>
            <a:t>.</a:t>
          </a:r>
          <a:endParaRPr lang="en-US" sz="2400" kern="1200"/>
        </a:p>
      </dsp:txBody>
      <dsp:txXfrm>
        <a:off x="560236" y="819728"/>
        <a:ext cx="4149382" cy="2576345"/>
      </dsp:txXfrm>
    </dsp:sp>
    <dsp:sp modelId="{AC5A011F-A7A8-4929-9A78-9CA201A1C623}">
      <dsp:nvSpPr>
        <dsp:cNvPr id="0" name=""/>
        <dsp:cNvSpPr/>
      </dsp:nvSpPr>
      <dsp:spPr>
        <a:xfrm>
          <a:off x="52686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C1B93-F652-4867-8217-5C9F01B8E49A}">
      <dsp:nvSpPr>
        <dsp:cNvPr id="0" name=""/>
        <dsp:cNvSpPr/>
      </dsp:nvSpPr>
      <dsp:spPr>
        <a:xfrm>
          <a:off x="5747481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/>
            <a:t>Зовнішні (екзогенні) - </a:t>
          </a:r>
          <a:r>
            <a:rPr lang="uk-UA" sz="2400" kern="1200"/>
            <a:t>пов'язані із взаємодією всіх компонентів світогосподарських зв'язків із зовнішнім середовищем. </a:t>
          </a:r>
          <a:endParaRPr lang="en-US" sz="2400" kern="1200"/>
        </a:p>
      </dsp:txBody>
      <dsp:txXfrm>
        <a:off x="5827635" y="819728"/>
        <a:ext cx="4149382" cy="257634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275ED-B653-4080-B369-C27229FB84E5}">
      <dsp:nvSpPr>
        <dsp:cNvPr id="0" name=""/>
        <dsp:cNvSpPr/>
      </dsp:nvSpPr>
      <dsp:spPr>
        <a:xfrm>
          <a:off x="12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D8724-D0AD-4197-B6EC-495046CDBA44}">
      <dsp:nvSpPr>
        <dsp:cNvPr id="0" name=""/>
        <dsp:cNvSpPr/>
      </dsp:nvSpPr>
      <dsp:spPr>
        <a:xfrm>
          <a:off x="480082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kern="1200"/>
            <a:t>На мікрорівні: </a:t>
          </a:r>
          <a:r>
            <a:rPr lang="uk-UA" sz="2600" kern="1200"/>
            <a:t>досягається при обговоренні економічних умов контрактів та угод, техніко-економічному обґрунтуванні спільних заходів</a:t>
          </a:r>
          <a:r>
            <a:rPr lang="ru-RU" sz="2600" kern="1200"/>
            <a:t> </a:t>
          </a:r>
          <a:endParaRPr lang="en-US" sz="2600" kern="1200"/>
        </a:p>
      </dsp:txBody>
      <dsp:txXfrm>
        <a:off x="560236" y="819728"/>
        <a:ext cx="4149382" cy="2576345"/>
      </dsp:txXfrm>
    </dsp:sp>
    <dsp:sp modelId="{A3F43D9B-50DE-4572-93F7-E2694F3539BF}">
      <dsp:nvSpPr>
        <dsp:cNvPr id="0" name=""/>
        <dsp:cNvSpPr/>
      </dsp:nvSpPr>
      <dsp:spPr>
        <a:xfrm>
          <a:off x="52686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3B6D7-4879-4894-993A-0D0002AF77F3}">
      <dsp:nvSpPr>
        <dsp:cNvPr id="0" name=""/>
        <dsp:cNvSpPr/>
      </dsp:nvSpPr>
      <dsp:spPr>
        <a:xfrm>
          <a:off x="5747481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kern="1200"/>
            <a:t>На макрорівні:</a:t>
          </a:r>
          <a:r>
            <a:rPr lang="uk-UA" sz="2600" kern="1200"/>
            <a:t> суперечності вирішуються в процесі розробки, підписання і реалізації міждержавних угод про економічне та науково-технічне співробітництво</a:t>
          </a:r>
          <a:r>
            <a:rPr lang="ru-RU" sz="2600" kern="1200"/>
            <a:t> </a:t>
          </a:r>
          <a:endParaRPr lang="en-US" sz="2600" kern="1200"/>
        </a:p>
      </dsp:txBody>
      <dsp:txXfrm>
        <a:off x="5827635" y="819728"/>
        <a:ext cx="4149382" cy="25763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4F73D-7036-4B02-A1FF-051E3E1C3DA5}">
      <dsp:nvSpPr>
        <dsp:cNvPr id="0" name=""/>
        <dsp:cNvSpPr/>
      </dsp:nvSpPr>
      <dsp:spPr>
        <a:xfrm>
          <a:off x="12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2FB2133-BD1C-47D7-A47B-F46CED2ED51F}">
      <dsp:nvSpPr>
        <dsp:cNvPr id="0" name=""/>
        <dsp:cNvSpPr/>
      </dsp:nvSpPr>
      <dsp:spPr>
        <a:xfrm>
          <a:off x="480082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dirty="0"/>
            <a:t>Змістовий модуль 1. </a:t>
          </a:r>
          <a:r>
            <a:rPr lang="uk-UA" sz="3000" b="1" kern="1200" dirty="0"/>
            <a:t>Система міжнародних економічних відносин. Історія МЕВ. Регулювання МЕВ. Міжнародна торгівля. </a:t>
          </a:r>
          <a:endParaRPr lang="en-US" sz="3000" kern="1200" dirty="0"/>
        </a:p>
      </dsp:txBody>
      <dsp:txXfrm>
        <a:off x="560236" y="819728"/>
        <a:ext cx="4149382" cy="2576345"/>
      </dsp:txXfrm>
    </dsp:sp>
    <dsp:sp modelId="{FE62C5EE-5972-4ED3-A1FE-8576D5A18196}">
      <dsp:nvSpPr>
        <dsp:cNvPr id="0" name=""/>
        <dsp:cNvSpPr/>
      </dsp:nvSpPr>
      <dsp:spPr>
        <a:xfrm>
          <a:off x="5268627" y="284662"/>
          <a:ext cx="4309690" cy="27366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D40B59-F228-4B37-B716-6AAFBCCFBF13}">
      <dsp:nvSpPr>
        <dsp:cNvPr id="0" name=""/>
        <dsp:cNvSpPr/>
      </dsp:nvSpPr>
      <dsp:spPr>
        <a:xfrm>
          <a:off x="5747481" y="739574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dirty="0"/>
            <a:t>Змістовий модуль 2. </a:t>
          </a:r>
          <a:r>
            <a:rPr lang="uk-UA" sz="3000" b="1" kern="1200" dirty="0"/>
            <a:t>Інші форми міжнародних економічних відносин</a:t>
          </a:r>
          <a:endParaRPr lang="en-US" sz="3000" kern="1200" dirty="0"/>
        </a:p>
      </dsp:txBody>
      <dsp:txXfrm>
        <a:off x="5827635" y="819728"/>
        <a:ext cx="4149382" cy="257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DD5EE-ABB6-45D9-9928-40E9A586D40F}">
      <dsp:nvSpPr>
        <dsp:cNvPr id="0" name=""/>
        <dsp:cNvSpPr/>
      </dsp:nvSpPr>
      <dsp:spPr>
        <a:xfrm>
          <a:off x="117869" y="0"/>
          <a:ext cx="10734332" cy="21932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b="1" kern="1200" dirty="0"/>
            <a:t>Міжнародні економічні відносини (МЕВ) — система різноманітних господарських (виробничих, валютно-фінансових, науково-технічних тощо) </a:t>
          </a:r>
          <a:r>
            <a:rPr lang="uk-UA" sz="2700" b="1" kern="1200" dirty="0" err="1"/>
            <a:t>зв'язків</a:t>
          </a:r>
          <a:r>
            <a:rPr lang="uk-UA" sz="2700" b="1" kern="1200" dirty="0"/>
            <a:t> між національними економіками різних країн, що базується на міжнародному поділі праці. </a:t>
          </a:r>
          <a:endParaRPr lang="en-US" sz="2700" kern="1200" dirty="0"/>
        </a:p>
      </dsp:txBody>
      <dsp:txXfrm>
        <a:off x="117869" y="0"/>
        <a:ext cx="10734332" cy="2193277"/>
      </dsp:txXfrm>
    </dsp:sp>
    <dsp:sp modelId="{D32C2502-F106-44F7-A580-308E06895299}">
      <dsp:nvSpPr>
        <dsp:cNvPr id="0" name=""/>
        <dsp:cNvSpPr/>
      </dsp:nvSpPr>
      <dsp:spPr>
        <a:xfrm>
          <a:off x="117869" y="2647374"/>
          <a:ext cx="10734332" cy="21932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b="1" kern="1200" dirty="0"/>
            <a:t>Міжнародні економічні відносини знаходять практичне вираження в обміні між країнами, які представлені підприємствами, фірмами й організаціями, продукцією (товарами і послугами), у міжнародній торгівлі, науково-технічних, виробничих, інвестиційних, валютно-фінансових і кредитних, інформаційних інтернаціональних зв'язках, переміщенні між ними трудових ресурсів.</a:t>
          </a:r>
          <a:endParaRPr lang="en-US" sz="2700" kern="1200" dirty="0"/>
        </a:p>
      </dsp:txBody>
      <dsp:txXfrm>
        <a:off x="117869" y="2647374"/>
        <a:ext cx="10734332" cy="21932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C81D0-D223-4587-AB00-8FC5905640D2}">
      <dsp:nvSpPr>
        <dsp:cNvPr id="0" name=""/>
        <dsp:cNvSpPr/>
      </dsp:nvSpPr>
      <dsp:spPr>
        <a:xfrm>
          <a:off x="0" y="0"/>
          <a:ext cx="592834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851F4-DA00-4EB3-8FEF-32003683CED9}">
      <dsp:nvSpPr>
        <dsp:cNvPr id="0" name=""/>
        <dsp:cNvSpPr/>
      </dsp:nvSpPr>
      <dsp:spPr>
        <a:xfrm>
          <a:off x="0" y="0"/>
          <a:ext cx="5928344" cy="132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/>
            <a:t>міжнародні економічні контакти </a:t>
          </a:r>
          <a:r>
            <a:rPr lang="uk-UA" sz="1700" kern="1200"/>
            <a:t>(прості, епізодичні зв'язки), що більше притаманні юридичним та фізичним особам; </a:t>
          </a:r>
          <a:endParaRPr lang="en-US" sz="1700" kern="1200"/>
        </a:p>
      </dsp:txBody>
      <dsp:txXfrm>
        <a:off x="0" y="0"/>
        <a:ext cx="5928344" cy="1323689"/>
      </dsp:txXfrm>
    </dsp:sp>
    <dsp:sp modelId="{31F8B606-E2AC-46BB-BA6A-35B7B733CDF9}">
      <dsp:nvSpPr>
        <dsp:cNvPr id="0" name=""/>
        <dsp:cNvSpPr/>
      </dsp:nvSpPr>
      <dsp:spPr>
        <a:xfrm>
          <a:off x="0" y="1323689"/>
          <a:ext cx="592834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49DA2-C44D-4026-BA99-DADCBD6488EA}">
      <dsp:nvSpPr>
        <dsp:cNvPr id="0" name=""/>
        <dsp:cNvSpPr/>
      </dsp:nvSpPr>
      <dsp:spPr>
        <a:xfrm>
          <a:off x="0" y="1323689"/>
          <a:ext cx="5928344" cy="132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/>
            <a:t>міжнародна економічна взаємодія</a:t>
          </a:r>
          <a:r>
            <a:rPr lang="uk-UA" sz="1700" kern="1200"/>
            <a:t> (добре відпрацьовані стійкі економічні  зв'язки між суб'єктами МЕВ, які базуються на міжнародних економічних угодах і договорах, укладених на тривалий період часу); </a:t>
          </a:r>
          <a:endParaRPr lang="en-US" sz="1700" kern="1200"/>
        </a:p>
      </dsp:txBody>
      <dsp:txXfrm>
        <a:off x="0" y="1323689"/>
        <a:ext cx="5928344" cy="1323689"/>
      </dsp:txXfrm>
    </dsp:sp>
    <dsp:sp modelId="{233D8DE3-B246-4802-AA63-85460603B0C5}">
      <dsp:nvSpPr>
        <dsp:cNvPr id="0" name=""/>
        <dsp:cNvSpPr/>
      </dsp:nvSpPr>
      <dsp:spPr>
        <a:xfrm>
          <a:off x="0" y="2647378"/>
          <a:ext cx="592834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473D4-8CE7-454E-885E-ACBAA7C302F7}">
      <dsp:nvSpPr>
        <dsp:cNvPr id="0" name=""/>
        <dsp:cNvSpPr/>
      </dsp:nvSpPr>
      <dsp:spPr>
        <a:xfrm>
          <a:off x="0" y="2647378"/>
          <a:ext cx="5928344" cy="132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міжнародне економічне співробітництво</a:t>
          </a:r>
          <a:r>
            <a:rPr lang="uk-UA" sz="1700" kern="1200" dirty="0"/>
            <a:t> (міцні зв'язки кооперативного типу, основою яких є спільні й узгоджені наміри, закріплені в довгострокових економічних </a:t>
          </a:r>
          <a:r>
            <a:rPr lang="uk-UA" sz="1700" kern="1200" dirty="0" err="1"/>
            <a:t>договоpax</a:t>
          </a:r>
          <a:r>
            <a:rPr lang="uk-UA" sz="1700" kern="1200" dirty="0"/>
            <a:t> та угодах); </a:t>
          </a:r>
          <a:endParaRPr lang="en-US" sz="1700" kern="1200" dirty="0"/>
        </a:p>
      </dsp:txBody>
      <dsp:txXfrm>
        <a:off x="0" y="2647378"/>
        <a:ext cx="5928344" cy="1323689"/>
      </dsp:txXfrm>
    </dsp:sp>
    <dsp:sp modelId="{D6E27067-017D-48CD-B306-4EF100DB3FC3}">
      <dsp:nvSpPr>
        <dsp:cNvPr id="0" name=""/>
        <dsp:cNvSpPr/>
      </dsp:nvSpPr>
      <dsp:spPr>
        <a:xfrm>
          <a:off x="0" y="3971067"/>
          <a:ext cx="592834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F1239-DCE2-4253-AFDE-0090A22F2097}">
      <dsp:nvSpPr>
        <dsp:cNvPr id="0" name=""/>
        <dsp:cNvSpPr/>
      </dsp:nvSpPr>
      <dsp:spPr>
        <a:xfrm>
          <a:off x="0" y="3971067"/>
          <a:ext cx="5928344" cy="132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міжнародна економічна інтеграція</a:t>
          </a:r>
          <a:r>
            <a:rPr lang="uk-UA" sz="1700" kern="1200" dirty="0"/>
            <a:t> (вищий рівень розвитку МЕВ, що характеризується взаємним переплетенням та </a:t>
          </a:r>
          <a:r>
            <a:rPr lang="uk-UA" sz="1700" kern="1200" dirty="0" err="1"/>
            <a:t>взаємодоповненням</a:t>
          </a:r>
          <a:r>
            <a:rPr lang="uk-UA" sz="1700" kern="1200" dirty="0"/>
            <a:t> економік різних країн, проведенням узгодженої державної політики як у взаємних економічних відносинах, так й у відносинах з третіми країнами). </a:t>
          </a:r>
          <a:endParaRPr lang="en-US" sz="1700" kern="1200" dirty="0"/>
        </a:p>
      </dsp:txBody>
      <dsp:txXfrm>
        <a:off x="0" y="3971067"/>
        <a:ext cx="5928344" cy="1323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001F5-E336-404A-98C2-16845CA4D4D1}">
      <dsp:nvSpPr>
        <dsp:cNvPr id="0" name=""/>
        <dsp:cNvSpPr/>
      </dsp:nvSpPr>
      <dsp:spPr>
        <a:xfrm>
          <a:off x="0" y="477815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міжнародну торгівлю товарами та послугами; </a:t>
          </a:r>
          <a:endParaRPr lang="en-US" sz="1900" kern="1200" dirty="0"/>
        </a:p>
      </dsp:txBody>
      <dsp:txXfrm>
        <a:off x="21161" y="498976"/>
        <a:ext cx="5886022" cy="391163"/>
      </dsp:txXfrm>
    </dsp:sp>
    <dsp:sp modelId="{A02B41F3-D96B-42FE-8A61-F9FC12C31F67}">
      <dsp:nvSpPr>
        <dsp:cNvPr id="0" name=""/>
        <dsp:cNvSpPr/>
      </dsp:nvSpPr>
      <dsp:spPr>
        <a:xfrm>
          <a:off x="0" y="966020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міжнародний рух капіталу та іноземних інвестицій;</a:t>
          </a:r>
        </a:p>
      </dsp:txBody>
      <dsp:txXfrm>
        <a:off x="21161" y="987181"/>
        <a:ext cx="5886022" cy="391163"/>
      </dsp:txXfrm>
    </dsp:sp>
    <dsp:sp modelId="{298F99C4-229E-4EAE-8DDE-B11BE972A03B}">
      <dsp:nvSpPr>
        <dsp:cNvPr id="0" name=""/>
        <dsp:cNvSpPr/>
      </dsp:nvSpPr>
      <dsp:spPr>
        <a:xfrm>
          <a:off x="0" y="1454225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міжнародне виробниче співробітництво; </a:t>
          </a:r>
          <a:endParaRPr lang="en-US" sz="1900" kern="1200"/>
        </a:p>
      </dsp:txBody>
      <dsp:txXfrm>
        <a:off x="21161" y="1475386"/>
        <a:ext cx="5886022" cy="391163"/>
      </dsp:txXfrm>
    </dsp:sp>
    <dsp:sp modelId="{14BE7C62-1521-42EC-B6B2-DDD87927B49A}">
      <dsp:nvSpPr>
        <dsp:cNvPr id="0" name=""/>
        <dsp:cNvSpPr/>
      </dsp:nvSpPr>
      <dsp:spPr>
        <a:xfrm>
          <a:off x="0" y="1942431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міжнародне наук.-техн. співробітництво; </a:t>
          </a:r>
          <a:endParaRPr lang="en-US" sz="1900" kern="1200"/>
        </a:p>
      </dsp:txBody>
      <dsp:txXfrm>
        <a:off x="21161" y="1963592"/>
        <a:ext cx="5886022" cy="391163"/>
      </dsp:txXfrm>
    </dsp:sp>
    <dsp:sp modelId="{8CF4289D-87AB-4828-B8F9-7160B23C98EF}">
      <dsp:nvSpPr>
        <dsp:cNvPr id="0" name=""/>
        <dsp:cNvSpPr/>
      </dsp:nvSpPr>
      <dsp:spPr>
        <a:xfrm>
          <a:off x="0" y="2430635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міжнародну міграцію робочої сили; </a:t>
          </a:r>
          <a:endParaRPr lang="en-US" sz="1900" kern="1200" dirty="0"/>
        </a:p>
      </dsp:txBody>
      <dsp:txXfrm>
        <a:off x="21161" y="2451796"/>
        <a:ext cx="5886022" cy="391163"/>
      </dsp:txXfrm>
    </dsp:sp>
    <dsp:sp modelId="{0855C391-2135-4E87-8AA4-AD44B7EE13C6}">
      <dsp:nvSpPr>
        <dsp:cNvPr id="0" name=""/>
        <dsp:cNvSpPr/>
      </dsp:nvSpPr>
      <dsp:spPr>
        <a:xfrm>
          <a:off x="0" y="2918840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міжнародні валютно-фінансові та кредитні відносини; </a:t>
          </a:r>
          <a:endParaRPr lang="en-US" sz="1900" kern="1200"/>
        </a:p>
      </dsp:txBody>
      <dsp:txXfrm>
        <a:off x="21161" y="2940001"/>
        <a:ext cx="5886022" cy="391163"/>
      </dsp:txXfrm>
    </dsp:sp>
    <dsp:sp modelId="{55051F3D-5B48-4657-8D60-1D0E36BCAFF4}">
      <dsp:nvSpPr>
        <dsp:cNvPr id="0" name=""/>
        <dsp:cNvSpPr/>
      </dsp:nvSpPr>
      <dsp:spPr>
        <a:xfrm>
          <a:off x="0" y="3407046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міжнародну економічну інтеграцію; </a:t>
          </a:r>
          <a:endParaRPr lang="en-US" sz="1900" kern="1200" dirty="0"/>
        </a:p>
      </dsp:txBody>
      <dsp:txXfrm>
        <a:off x="21161" y="3428207"/>
        <a:ext cx="5886022" cy="391163"/>
      </dsp:txXfrm>
    </dsp:sp>
    <dsp:sp modelId="{5811EDD1-6A68-4894-8549-0118B7348D12}">
      <dsp:nvSpPr>
        <dsp:cNvPr id="0" name=""/>
        <dsp:cNvSpPr/>
      </dsp:nvSpPr>
      <dsp:spPr>
        <a:xfrm>
          <a:off x="0" y="3895251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міжнародні транспортні та комунікаційні відносини; </a:t>
          </a:r>
          <a:endParaRPr lang="en-US" sz="1900" kern="1200" dirty="0"/>
        </a:p>
      </dsp:txBody>
      <dsp:txXfrm>
        <a:off x="21161" y="3916412"/>
        <a:ext cx="5886022" cy="391163"/>
      </dsp:txXfrm>
    </dsp:sp>
    <dsp:sp modelId="{2F815C32-5C99-48D4-943A-7815C5BBE8FF}">
      <dsp:nvSpPr>
        <dsp:cNvPr id="0" name=""/>
        <dsp:cNvSpPr/>
      </dsp:nvSpPr>
      <dsp:spPr>
        <a:xfrm>
          <a:off x="0" y="4383456"/>
          <a:ext cx="592834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міжнародну інформацію.</a:t>
          </a:r>
        </a:p>
      </dsp:txBody>
      <dsp:txXfrm>
        <a:off x="21161" y="4404617"/>
        <a:ext cx="5886022" cy="3911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35EE3-139C-4B4F-8B75-55BA7CFCECFC}">
      <dsp:nvSpPr>
        <dsp:cNvPr id="0" name=""/>
        <dsp:cNvSpPr/>
      </dsp:nvSpPr>
      <dsp:spPr>
        <a:xfrm>
          <a:off x="1227" y="1952"/>
          <a:ext cx="2873126" cy="37569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1" kern="1200" dirty="0"/>
            <a:t>Об'єктами МЕВ виступають товари й послуги у сфері обігу міжнародної торгівлі, матеріально-грошові і трудові ресурси, що є предметом міжнародного обміну.  </a:t>
          </a:r>
          <a:endParaRPr lang="en-US" sz="2200" kern="1200" dirty="0"/>
        </a:p>
      </dsp:txBody>
      <dsp:txXfrm>
        <a:off x="85378" y="86103"/>
        <a:ext cx="2704824" cy="3588684"/>
      </dsp:txXfrm>
    </dsp:sp>
    <dsp:sp modelId="{C9AD8D42-01D5-4F9E-9950-2E8325E34FC6}">
      <dsp:nvSpPr>
        <dsp:cNvPr id="0" name=""/>
        <dsp:cNvSpPr/>
      </dsp:nvSpPr>
      <dsp:spPr>
        <a:xfrm>
          <a:off x="3592636" y="1952"/>
          <a:ext cx="2873126" cy="37569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1" kern="1200"/>
            <a:t>Як особливий об'єкт МЕВ слід виділити </a:t>
          </a:r>
          <a:r>
            <a:rPr lang="uk-UA" sz="2200" b="1" i="1" kern="1200"/>
            <a:t>багатостороннє співробітництво</a:t>
          </a:r>
          <a:r>
            <a:rPr lang="uk-UA" sz="2200" b="1" kern="1200"/>
            <a:t> країн і міжнародних організацій  у галузі вирішення </a:t>
          </a:r>
          <a:r>
            <a:rPr lang="uk-UA" sz="2200" b="1" i="1" kern="1200"/>
            <a:t>проблем глобального характеру</a:t>
          </a:r>
          <a:r>
            <a:rPr lang="uk-UA" sz="2200" b="1" kern="1200"/>
            <a:t>. </a:t>
          </a:r>
          <a:endParaRPr lang="en-US" sz="2200" kern="1200"/>
        </a:p>
      </dsp:txBody>
      <dsp:txXfrm>
        <a:off x="3676787" y="86103"/>
        <a:ext cx="2704824" cy="3588684"/>
      </dsp:txXfrm>
    </dsp:sp>
    <dsp:sp modelId="{5B0D4954-06FE-4A24-A3DE-B339A5B9E3FF}">
      <dsp:nvSpPr>
        <dsp:cNvPr id="0" name=""/>
        <dsp:cNvSpPr/>
      </dsp:nvSpPr>
      <dsp:spPr>
        <a:xfrm>
          <a:off x="7184045" y="1952"/>
          <a:ext cx="2873126" cy="37569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1" kern="1200"/>
            <a:t>Обмін товарами і послугами відрізняється великими обсягами, різноманітним асортиментом, диференціацією за якістю, як правило, більшою конкурентоздатністю.</a:t>
          </a:r>
          <a:endParaRPr lang="en-US" sz="2200" kern="1200"/>
        </a:p>
      </dsp:txBody>
      <dsp:txXfrm>
        <a:off x="7268196" y="86103"/>
        <a:ext cx="2704824" cy="35886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2E22E-FC9E-4AC9-8F17-ED389C24F0CC}">
      <dsp:nvSpPr>
        <dsp:cNvPr id="0" name=""/>
        <dsp:cNvSpPr/>
      </dsp:nvSpPr>
      <dsp:spPr>
        <a:xfrm>
          <a:off x="0" y="71687"/>
          <a:ext cx="5928344" cy="8950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суб'єкти мікрорівня</a:t>
          </a:r>
          <a:r>
            <a:rPr lang="uk-UA" sz="1700" b="1" kern="1200" dirty="0"/>
            <a:t> (приватні фірми й окремі підприємці, що здійснюють зовнішньоекономічні операції);</a:t>
          </a:r>
          <a:endParaRPr lang="en-US" sz="1700" kern="1200" dirty="0"/>
        </a:p>
      </dsp:txBody>
      <dsp:txXfrm>
        <a:off x="43693" y="115380"/>
        <a:ext cx="5840958" cy="807664"/>
      </dsp:txXfrm>
    </dsp:sp>
    <dsp:sp modelId="{30373FBC-81BA-4AA5-9467-B8D0AE28F01A}">
      <dsp:nvSpPr>
        <dsp:cNvPr id="0" name=""/>
        <dsp:cNvSpPr/>
      </dsp:nvSpPr>
      <dsp:spPr>
        <a:xfrm>
          <a:off x="0" y="1015697"/>
          <a:ext cx="5928344" cy="8950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суб’єкти </a:t>
          </a:r>
          <a:r>
            <a:rPr lang="uk-UA" sz="1700" b="1" i="1" kern="1200" dirty="0" err="1"/>
            <a:t>мезорівня</a:t>
          </a:r>
          <a:r>
            <a:rPr lang="uk-UA" sz="1700" b="1" kern="1200" dirty="0"/>
            <a:t> (ТНК, БНП, ТНБ, тощо); </a:t>
          </a:r>
          <a:endParaRPr lang="en-US" sz="1700" kern="1200" dirty="0"/>
        </a:p>
      </dsp:txBody>
      <dsp:txXfrm>
        <a:off x="43693" y="1059390"/>
        <a:ext cx="5840958" cy="807664"/>
      </dsp:txXfrm>
    </dsp:sp>
    <dsp:sp modelId="{59DCD6CD-24F8-4354-A55D-A6942D3F74B9}">
      <dsp:nvSpPr>
        <dsp:cNvPr id="0" name=""/>
        <dsp:cNvSpPr/>
      </dsp:nvSpPr>
      <dsp:spPr>
        <a:xfrm>
          <a:off x="0" y="1959707"/>
          <a:ext cx="5928344" cy="8950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/>
            <a:t>суб'єкти макрорівня</a:t>
          </a:r>
          <a:r>
            <a:rPr lang="uk-UA" sz="1700" b="1" kern="1200"/>
            <a:t> (держави, їх регіональні і муніципальні суб'єкти, інтеграційні об'єднання країн, великі міста); </a:t>
          </a:r>
          <a:endParaRPr lang="en-US" sz="1700" kern="1200"/>
        </a:p>
      </dsp:txBody>
      <dsp:txXfrm>
        <a:off x="43693" y="2003400"/>
        <a:ext cx="5840958" cy="807664"/>
      </dsp:txXfrm>
    </dsp:sp>
    <dsp:sp modelId="{C6745C1B-4322-4848-AD53-34FAA3111829}">
      <dsp:nvSpPr>
        <dsp:cNvPr id="0" name=""/>
        <dsp:cNvSpPr/>
      </dsp:nvSpPr>
      <dsp:spPr>
        <a:xfrm>
          <a:off x="0" y="2903717"/>
          <a:ext cx="5928344" cy="8950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суб'єкти </a:t>
          </a:r>
          <a:r>
            <a:rPr lang="uk-UA" sz="1700" b="1" i="1" kern="1200" dirty="0" err="1"/>
            <a:t>метарівня</a:t>
          </a:r>
          <a:r>
            <a:rPr lang="uk-UA" sz="1700" b="1" kern="1200" dirty="0"/>
            <a:t> (міжнародні, регіональні). </a:t>
          </a:r>
          <a:endParaRPr lang="en-US" sz="1700" kern="1200" dirty="0"/>
        </a:p>
      </dsp:txBody>
      <dsp:txXfrm>
        <a:off x="43693" y="2947410"/>
        <a:ext cx="5840958" cy="807664"/>
      </dsp:txXfrm>
    </dsp:sp>
    <dsp:sp modelId="{8959A2C3-70E7-400C-A50E-03F4F2CF0FD1}">
      <dsp:nvSpPr>
        <dsp:cNvPr id="0" name=""/>
        <dsp:cNvSpPr/>
      </dsp:nvSpPr>
      <dsp:spPr>
        <a:xfrm>
          <a:off x="0" y="3847727"/>
          <a:ext cx="5928344" cy="8950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суб'єкти </a:t>
          </a:r>
          <a:r>
            <a:rPr lang="uk-UA" sz="1700" b="1" i="1" kern="1200" dirty="0" err="1"/>
            <a:t>мегарівня</a:t>
          </a:r>
          <a:r>
            <a:rPr lang="uk-UA" sz="1700" b="1" kern="1200" dirty="0"/>
            <a:t> (глобального). На цьому рівні як суб'єктів МЕВ діють міжнародні організації і наднаціональні інститути (МВФ, СБ, ООН, СОТ)</a:t>
          </a:r>
          <a:endParaRPr lang="en-US" sz="1700" kern="1200" dirty="0"/>
        </a:p>
      </dsp:txBody>
      <dsp:txXfrm>
        <a:off x="43693" y="3891420"/>
        <a:ext cx="5840958" cy="8076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1B794-622A-43C5-8680-1FF2C08415EF}">
      <dsp:nvSpPr>
        <dsp:cNvPr id="0" name=""/>
        <dsp:cNvSpPr/>
      </dsp:nvSpPr>
      <dsp:spPr>
        <a:xfrm>
          <a:off x="0" y="111311"/>
          <a:ext cx="10058399" cy="1146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 dirty="0"/>
            <a:t>Механізм МЕВ - система </a:t>
          </a:r>
          <a:r>
            <a:rPr lang="uk-UA" sz="1700" b="1" i="1" kern="1200" dirty="0"/>
            <a:t>економічних інструментів</a:t>
          </a:r>
          <a:r>
            <a:rPr lang="uk-UA" sz="1700" b="1" kern="1200" dirty="0"/>
            <a:t>, </a:t>
          </a:r>
          <a:r>
            <a:rPr lang="uk-UA" sz="1700" b="1" i="1" kern="1200" dirty="0"/>
            <a:t>організаційних заходів</a:t>
          </a:r>
          <a:r>
            <a:rPr lang="uk-UA" sz="1700" b="1" kern="1200" dirty="0"/>
            <a:t> і </a:t>
          </a:r>
          <a:r>
            <a:rPr lang="uk-UA" sz="1700" b="1" i="1" kern="1200" dirty="0"/>
            <a:t>інститутів</a:t>
          </a:r>
          <a:r>
            <a:rPr lang="uk-UA" sz="1700" b="1" kern="1200" dirty="0"/>
            <a:t>, що забезпечують здійснення МЕВ, визначається ринковим характером </a:t>
          </a:r>
          <a:r>
            <a:rPr lang="uk-UA" sz="1700" b="1" kern="1200" dirty="0" err="1"/>
            <a:t>зв'язків</a:t>
          </a:r>
          <a:r>
            <a:rPr lang="uk-UA" sz="1700" b="1" kern="1200" dirty="0"/>
            <a:t> і принципово не відрізняється від діючого усередині країн.</a:t>
          </a:r>
          <a:endParaRPr lang="en-US" sz="1700" kern="1200" dirty="0"/>
        </a:p>
      </dsp:txBody>
      <dsp:txXfrm>
        <a:off x="55981" y="167292"/>
        <a:ext cx="9946437" cy="1034820"/>
      </dsp:txXfrm>
    </dsp:sp>
    <dsp:sp modelId="{0BFFA3D9-D265-4FBE-BF52-986C57D61073}">
      <dsp:nvSpPr>
        <dsp:cNvPr id="0" name=""/>
        <dsp:cNvSpPr/>
      </dsp:nvSpPr>
      <dsp:spPr>
        <a:xfrm>
          <a:off x="0" y="1307054"/>
          <a:ext cx="10058399" cy="1146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/>
            <a:t>Механізм МЕВ</a:t>
          </a:r>
          <a:r>
            <a:rPr lang="uk-UA" sz="1700" b="1" kern="1200"/>
            <a:t> вимагає забезпечення конкуренції маркетингової політики, що випливає з аналізу, планування майбутніх товарів і послуг, тобто вироблення і реалізації концепції модернізації сьогоднішньої і створення нової продукції виходячи з показників життєвого циклу в його міжнародному застосуванні. Це стосується власне товару, його упакування, товарного знаку, сервісних умов тощо.</a:t>
          </a:r>
          <a:endParaRPr lang="en-US" sz="1700" kern="1200"/>
        </a:p>
      </dsp:txBody>
      <dsp:txXfrm>
        <a:off x="55981" y="1363035"/>
        <a:ext cx="9946437" cy="1034820"/>
      </dsp:txXfrm>
    </dsp:sp>
    <dsp:sp modelId="{11C6B72A-4142-470E-AD7F-DF3DDF54B81A}">
      <dsp:nvSpPr>
        <dsp:cNvPr id="0" name=""/>
        <dsp:cNvSpPr/>
      </dsp:nvSpPr>
      <dsp:spPr>
        <a:xfrm>
          <a:off x="0" y="2502796"/>
          <a:ext cx="10058399" cy="1146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/>
            <a:t>Складається з двох взаємопов'язаних підсистем елементів </a:t>
          </a:r>
          <a:r>
            <a:rPr lang="uk-UA" sz="1700" b="1" i="1" kern="1200"/>
            <a:t>національного</a:t>
          </a:r>
          <a:r>
            <a:rPr lang="uk-UA" sz="1700" b="1" kern="1200"/>
            <a:t> та </a:t>
          </a:r>
          <a:r>
            <a:rPr lang="uk-UA" sz="1700" b="1" i="1" kern="1200"/>
            <a:t>міжнародного характеру</a:t>
          </a:r>
          <a:r>
            <a:rPr lang="uk-UA" sz="1700" b="1" kern="1200"/>
            <a:t>. </a:t>
          </a:r>
          <a:endParaRPr lang="en-US" sz="1700" kern="1200"/>
        </a:p>
      </dsp:txBody>
      <dsp:txXfrm>
        <a:off x="55981" y="2558777"/>
        <a:ext cx="9946437" cy="10348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20831-F7F2-4196-BCA2-585C0BDE721C}">
      <dsp:nvSpPr>
        <dsp:cNvPr id="0" name=""/>
        <dsp:cNvSpPr/>
      </dsp:nvSpPr>
      <dsp:spPr>
        <a:xfrm>
          <a:off x="754379" y="0"/>
          <a:ext cx="8549640" cy="37607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6A1DA-9761-4E6F-9647-D6B19D7EA575}">
      <dsp:nvSpPr>
        <dsp:cNvPr id="0" name=""/>
        <dsp:cNvSpPr/>
      </dsp:nvSpPr>
      <dsp:spPr>
        <a:xfrm>
          <a:off x="3437" y="1128236"/>
          <a:ext cx="2233672" cy="15043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700" kern="1200" dirty="0"/>
            <a:t>Мікро</a:t>
          </a:r>
        </a:p>
      </dsp:txBody>
      <dsp:txXfrm>
        <a:off x="76872" y="1201671"/>
        <a:ext cx="2086802" cy="1357445"/>
      </dsp:txXfrm>
    </dsp:sp>
    <dsp:sp modelId="{B4F1635B-46BD-486B-9DC2-AA32758D8AC2}">
      <dsp:nvSpPr>
        <dsp:cNvPr id="0" name=""/>
        <dsp:cNvSpPr/>
      </dsp:nvSpPr>
      <dsp:spPr>
        <a:xfrm>
          <a:off x="2609388" y="1128236"/>
          <a:ext cx="2233672" cy="15043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700" kern="1200" dirty="0"/>
            <a:t>Мета</a:t>
          </a:r>
        </a:p>
      </dsp:txBody>
      <dsp:txXfrm>
        <a:off x="2682823" y="1201671"/>
        <a:ext cx="2086802" cy="1357445"/>
      </dsp:txXfrm>
    </dsp:sp>
    <dsp:sp modelId="{DE721D63-D3EF-43C5-B5BD-939879C29A0C}">
      <dsp:nvSpPr>
        <dsp:cNvPr id="0" name=""/>
        <dsp:cNvSpPr/>
      </dsp:nvSpPr>
      <dsp:spPr>
        <a:xfrm>
          <a:off x="5215339" y="1128236"/>
          <a:ext cx="2233672" cy="15043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700" kern="1200" dirty="0" err="1"/>
            <a:t>Мезо</a:t>
          </a:r>
          <a:endParaRPr lang="uk-UA" sz="4700" kern="1200" dirty="0"/>
        </a:p>
      </dsp:txBody>
      <dsp:txXfrm>
        <a:off x="5288774" y="1201671"/>
        <a:ext cx="2086802" cy="1357445"/>
      </dsp:txXfrm>
    </dsp:sp>
    <dsp:sp modelId="{0C3543DB-F3BB-4D15-BFC0-64965633C885}">
      <dsp:nvSpPr>
        <dsp:cNvPr id="0" name=""/>
        <dsp:cNvSpPr/>
      </dsp:nvSpPr>
      <dsp:spPr>
        <a:xfrm>
          <a:off x="7821290" y="1128236"/>
          <a:ext cx="2233672" cy="15043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700" kern="1200" dirty="0" err="1"/>
            <a:t>Макро</a:t>
          </a:r>
          <a:endParaRPr lang="uk-UA" sz="4700" kern="1200" dirty="0"/>
        </a:p>
      </dsp:txBody>
      <dsp:txXfrm>
        <a:off x="7894725" y="1201671"/>
        <a:ext cx="2086802" cy="1357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C3A6063-FE88-4471-A1E4-CE832DBDE61E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B2699C-0187-4037-BE25-6D32FB82EABA}" type="datetime1">
              <a:rPr lang="ru-RU" smtClean="0"/>
              <a:t>28.01.2026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>
            <a:extLst>
              <a:ext uri="{FF2B5EF4-FFF2-40B4-BE49-F238E27FC236}">
                <a16:creationId xmlns:a16="http://schemas.microsoft.com/office/drawing/2014/main" id="{93D5B365-2664-EECB-324D-8E73FAB806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Заметки 2">
            <a:extLst>
              <a:ext uri="{FF2B5EF4-FFF2-40B4-BE49-F238E27FC236}">
                <a16:creationId xmlns:a16="http://schemas.microsoft.com/office/drawing/2014/main" id="{CDA50BEA-A628-48CD-E6DC-D30326F8C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4276" name="Номер слайда 3">
            <a:extLst>
              <a:ext uri="{FF2B5EF4-FFF2-40B4-BE49-F238E27FC236}">
                <a16:creationId xmlns:a16="http://schemas.microsoft.com/office/drawing/2014/main" id="{03C72E52-80E0-F387-74C3-6F245231D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743FF5-38D3-492C-8EE3-0E3D4D5B28F3}" type="slidenum">
              <a:rPr lang="ru-RU" altLang="ru-RU"/>
              <a:pPr eaLnBrk="1" hangingPunct="1"/>
              <a:t>33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  <a:cs typeface="FreesiaUPC" panose="020B0502040204020203" pitchFamily="34" charset="-34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ата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483CCE-460A-4C5C-988C-786F5AB8C1AF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FCFBF7-A603-45BB-8F09-8290D36402AD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83C761-8E53-410D-87B3-0842D92E9EDC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0ACA80-08F3-44FB-BEE4-6EF2B191E248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ата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3F6FD8-E028-4237-8217-580D944FD1B5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5FFEF6-C09B-4464-8D61-D2EBAAFF5CFE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Номер слайда 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561F5-3834-4AD8-ABA4-B0802F37503C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2" name="Номер слайда 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846D37-1B56-47B3-9A98-836ACFC655C9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8" name="Номер слайда 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41C549-A328-416C-9540-BB6B8BC3EC56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 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F44FF9F4-737A-483D-9F92-47C96226BA67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pPr rtl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 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3A6DF263-DE91-40B2-8940-06D0C05CAD69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" dirty="0"/>
              <a:t>Щелкните, чтобы изменить стили текста образца слайда</a:t>
            </a:r>
          </a:p>
          <a:p>
            <a:pPr lvl="1" rtl="0"/>
            <a:r>
              <a:rPr lang="ru" dirty="0"/>
              <a:t>Второй уровень</a:t>
            </a:r>
          </a:p>
          <a:p>
            <a:pPr lvl="2" rtl="0"/>
            <a:r>
              <a:rPr lang="ru" dirty="0"/>
              <a:t>Третий уровень</a:t>
            </a:r>
          </a:p>
          <a:p>
            <a:pPr lvl="3" rtl="0"/>
            <a:r>
              <a:rPr lang="ru" dirty="0"/>
              <a:t>Четвертый уровень</a:t>
            </a:r>
          </a:p>
          <a:p>
            <a:pPr lvl="4" rtl="0"/>
            <a:r>
              <a:rPr lang="ru" dirty="0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43A4A5AA-84BF-4E4E-9DE0-AFE8FC23B14D}" type="datetime1">
              <a:rPr lang="ru-RU" smtClean="0"/>
              <a:t>28.01.2026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015085A5-D84D-8A28-7F7B-9BFCEB9B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uk-UA" dirty="0"/>
              <a:t>МІЖНАРОДНІ ЕКОНОМІЧНІ ВІДНОСИНИ </a:t>
            </a:r>
            <a:endParaRPr lang="ru-RU" dirty="0"/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BAFB6779-5FB0-7EC2-D5E0-1830DA00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uk-UA" altLang="ru-RU" dirty="0"/>
              <a:t>Лектор: </a:t>
            </a:r>
          </a:p>
          <a:p>
            <a:pPr eaLnBrk="1" hangingPunct="1">
              <a:buFontTx/>
              <a:buNone/>
            </a:pPr>
            <a:r>
              <a:rPr lang="en-US" altLang="ru-RU" dirty="0"/>
              <a:t>PhD</a:t>
            </a:r>
            <a:r>
              <a:rPr lang="uk-UA" altLang="ru-RU" dirty="0"/>
              <a:t> з міжнародних економічних відносин </a:t>
            </a:r>
            <a:r>
              <a:rPr lang="uk-UA" altLang="ru-RU" b="1" dirty="0"/>
              <a:t>Шепель Олександра Сергіївна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uk-UA" altLang="ru-RU" dirty="0"/>
              <a:t>Навчально-науковий інститут міжнародних відносин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uk-UA" altLang="ru-RU" dirty="0"/>
              <a:t>Кафедра світового господарства та міжнародних економічних відносин (к</a:t>
            </a:r>
            <a:r>
              <a:rPr lang="ru-RU" altLang="ru-RU" dirty="0" err="1"/>
              <a:t>аб</a:t>
            </a:r>
            <a:r>
              <a:rPr lang="uk-UA" altLang="ru-RU" dirty="0"/>
              <a:t>.313)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uk-UA" altLang="ru-RU" dirty="0"/>
              <a:t>Спосіб комунікації: через </a:t>
            </a:r>
            <a:r>
              <a:rPr lang="en-US" altLang="ru-RU" dirty="0"/>
              <a:t>MS Teams</a:t>
            </a:r>
            <a:endParaRPr lang="uk-UA" altLang="ru-RU" dirty="0"/>
          </a:p>
        </p:txBody>
      </p:sp>
      <p:sp>
        <p:nvSpPr>
          <p:cNvPr id="2052" name="Номер слайда 3">
            <a:extLst>
              <a:ext uri="{FF2B5EF4-FFF2-40B4-BE49-F238E27FC236}">
                <a16:creationId xmlns:a16="http://schemas.microsoft.com/office/drawing/2014/main" id="{CEAF7ADF-E901-B87A-5221-7EBA0F8A8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9DFAB4-1D6B-4A9C-B86D-1BD8113B500B}" type="slidenum">
              <a:rPr lang="ru-RU" altLang="ru-RU">
                <a:solidFill>
                  <a:srgbClr val="045C75"/>
                </a:solidFill>
              </a:rPr>
              <a:pPr eaLnBrk="1" hangingPunct="1"/>
              <a:t>1</a:t>
            </a:fld>
            <a:endParaRPr lang="ru-RU" altLang="ru-RU" dirty="0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711F5F4-1514-B327-E7A2-DBAACFE4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C299D-7686-E0B7-86EC-08D4F2BC683D}"/>
              </a:ext>
            </a:extLst>
          </p:cNvPr>
          <p:cNvSpPr txBox="1"/>
          <p:nvPr/>
        </p:nvSpPr>
        <p:spPr>
          <a:xfrm>
            <a:off x="688164" y="617487"/>
            <a:ext cx="10459453" cy="3424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uk-UA" sz="1600" b="1" dirty="0">
                <a:effectLst/>
                <a:ea typeface="Times New Roman" panose="02020603050405020304" pitchFamily="18" charset="0"/>
              </a:rPr>
              <a:t>Міжнародний поділ праці (МПП) </a:t>
            </a:r>
            <a:r>
              <a:rPr lang="uk-UA" sz="1600" dirty="0">
                <a:effectLst/>
                <a:ea typeface="Times New Roman" panose="02020603050405020304" pitchFamily="18" charset="0"/>
              </a:rPr>
              <a:t>- вища форма суспільного поділу праці (сукупність різних видів вироб­ництва). Це форма інтернаціонального виробництва.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uk-UA" sz="1600" b="1" dirty="0">
                <a:effectLst/>
                <a:ea typeface="Times New Roman" panose="02020603050405020304" pitchFamily="18" charset="0"/>
              </a:rPr>
              <a:t>Міжнародна кооперація виробництва (МКВ) </a:t>
            </a:r>
            <a:r>
              <a:rPr lang="uk-UA" sz="1600" dirty="0">
                <a:effectLst/>
                <a:ea typeface="Times New Roman" panose="02020603050405020304" pitchFamily="18" charset="0"/>
              </a:rPr>
              <a:t>- поєднання зусиль партнерів з метою вирішення спільних господарських завдань. Міжнародна кооперація виробництва - це поєднання господарських зусиль партнерів з метою виготовлення кінцевої продукції на одному із головних підприємств країн-учасниць.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uk-UA" sz="1600" b="1" dirty="0">
                <a:effectLst/>
                <a:ea typeface="Times New Roman" panose="02020603050405020304" pitchFamily="18" charset="0"/>
              </a:rPr>
              <a:t>Міжнародна економічна інтеграція (МЕІ) </a:t>
            </a:r>
            <a:r>
              <a:rPr lang="uk-UA" sz="1600" dirty="0">
                <a:effectLst/>
                <a:ea typeface="Times New Roman" panose="02020603050405020304" pitchFamily="18" charset="0"/>
              </a:rPr>
              <a:t>— процес зближення, переплетення, адаптації національних господарств країн світу. Це вищий етап розвитку ІГЖ, МПП, міжнародного економічного співробітництва, коли центр ваги останнього зміщується безпосередньо в сферу матеріального виробництва.</a:t>
            </a:r>
          </a:p>
          <a:p>
            <a:pPr indent="450215" algn="just">
              <a:lnSpc>
                <a:spcPct val="150000"/>
              </a:lnSpc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860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A40BC7AC-2113-C72F-6003-3B33E3742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51" y="286603"/>
            <a:ext cx="10967257" cy="145075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МЕВ  </a:t>
            </a:r>
            <a:r>
              <a:rPr lang="ru-RU" dirty="0" err="1"/>
              <a:t>досліджуються</a:t>
            </a:r>
            <a:r>
              <a:rPr lang="ru-RU" dirty="0"/>
              <a:t> і </a:t>
            </a:r>
            <a:r>
              <a:rPr lang="ru-RU" dirty="0" err="1"/>
              <a:t>вивчаються</a:t>
            </a:r>
            <a:r>
              <a:rPr lang="ru-RU" dirty="0"/>
              <a:t> як </a:t>
            </a:r>
            <a:r>
              <a:rPr lang="ru-RU" dirty="0" err="1"/>
              <a:t>цілісна</a:t>
            </a:r>
            <a:r>
              <a:rPr lang="ru-RU" dirty="0"/>
              <a:t> система і </a:t>
            </a:r>
            <a:r>
              <a:rPr lang="ru-RU" dirty="0" err="1"/>
              <a:t>розглядаються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у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площинах</a:t>
            </a:r>
            <a:r>
              <a:rPr lang="ru-RU" dirty="0"/>
              <a:t>:</a:t>
            </a:r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7A5C1E8E-0813-8B26-CD70-F6C259E88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71700"/>
            <a:ext cx="10512829" cy="46863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uk-UA" altLang="ru-RU" dirty="0"/>
              <a:t>1. виявляються найбільш </a:t>
            </a:r>
            <a:r>
              <a:rPr lang="uk-UA" altLang="ru-RU" b="1" dirty="0"/>
              <a:t>загальні закономірності </a:t>
            </a:r>
            <a:r>
              <a:rPr lang="uk-UA" altLang="ru-RU" dirty="0"/>
              <a:t>універсального характеру, що відображають генезис і структуру світового господарства, його функціонування як цілісної системи на основі широкої взаємодії ендогенних та екзогенних факторів; </a:t>
            </a:r>
          </a:p>
          <a:p>
            <a:pPr marL="0" indent="0" eaLnBrk="1" hangingPunct="1">
              <a:buNone/>
            </a:pPr>
            <a:r>
              <a:rPr lang="uk-UA" altLang="ru-RU" dirty="0"/>
              <a:t>2. визначаються </a:t>
            </a:r>
            <a:r>
              <a:rPr lang="uk-UA" altLang="ru-RU" b="1" dirty="0"/>
              <a:t>форми прояву цих закономірностей </a:t>
            </a:r>
            <a:r>
              <a:rPr lang="uk-UA" altLang="ru-RU" dirty="0"/>
              <a:t>у різних секторах і регіонах, інтеграційних об'єднаннях, окремих країнах світового господарства; </a:t>
            </a:r>
          </a:p>
          <a:p>
            <a:pPr marL="0" indent="0" eaLnBrk="1" hangingPunct="1">
              <a:buNone/>
            </a:pPr>
            <a:r>
              <a:rPr lang="uk-UA" altLang="ru-RU" dirty="0"/>
              <a:t>3. вся сукупність МЕВ  аналізується під кутом зору </a:t>
            </a:r>
            <a:r>
              <a:rPr lang="uk-UA" altLang="ru-RU" b="1" dirty="0"/>
              <a:t>динамічних якісних змін</a:t>
            </a:r>
            <a:r>
              <a:rPr lang="uk-UA" altLang="ru-RU" dirty="0"/>
              <a:t>, що відбуваються у розвитку останніх;</a:t>
            </a:r>
          </a:p>
          <a:p>
            <a:pPr marL="0" indent="0" eaLnBrk="1" hangingPunct="1">
              <a:buNone/>
            </a:pPr>
            <a:r>
              <a:rPr lang="uk-UA" altLang="ru-RU" dirty="0"/>
              <a:t>4. МЕВ розглядаються в аспекті створення </a:t>
            </a:r>
            <a:r>
              <a:rPr lang="uk-UA" altLang="ru-RU" b="1" dirty="0"/>
              <a:t>адекватного механізму регулювання й управління </a:t>
            </a:r>
            <a:r>
              <a:rPr lang="uk-UA" altLang="ru-RU" dirty="0"/>
              <a:t>ними на національному, регіональному  та багатосторонньому  рівнях.</a:t>
            </a:r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AC806624-E011-1634-B336-47C5EC0A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8D56F7B-C4AA-45DF-9163-6F2D71B0AC92}" type="slidenum">
              <a:rPr lang="ru-RU" altLang="ru-RU" smtClean="0">
                <a:solidFill>
                  <a:srgbClr val="045C75"/>
                </a:solidFill>
              </a:rPr>
              <a:pPr eaLnBrk="1" hangingPunct="1"/>
              <a:t>11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4A454931-7BD5-AD50-4EFF-9C58B3C26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sz="4300" dirty="0"/>
              <a:t>Принципи, що становлять основу сучасного господарського прогресу</a:t>
            </a:r>
            <a:endParaRPr lang="ru-RU" sz="4300" dirty="0"/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7CD4808F-ECEC-9477-D6CC-A50304DC1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 lnSpcReduction="10000"/>
          </a:bodyPr>
          <a:lstStyle/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/>
              <a:t>1. Суспільний вибір в умовах обмеженості ресурсів.</a:t>
            </a:r>
            <a:endParaRPr lang="ru-RU" sz="2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/>
              <a:t>2. Порівняння витрат і благ альтернативних варіантів дій.</a:t>
            </a:r>
            <a:endParaRPr lang="ru-RU" sz="2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/>
              <a:t>3. Отримувані граничні блага мають перевищувати його граничні витрати.</a:t>
            </a:r>
            <a:endParaRPr lang="ru-RU" sz="2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/>
              <a:t>4. Будь-яку економічну програму необхідно розглядати з точки зору не лише її безпосереднього впливу на результати чи поведінку людей, а й непрямого впливу, що виявляється через стимулювання.</a:t>
            </a:r>
            <a:endParaRPr lang="ru-RU" sz="2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800" dirty="0"/>
          </a:p>
        </p:txBody>
      </p:sp>
      <p:sp>
        <p:nvSpPr>
          <p:cNvPr id="9220" name="Номер слайда 3" hidden="1">
            <a:extLst>
              <a:ext uri="{FF2B5EF4-FFF2-40B4-BE49-F238E27FC236}">
                <a16:creationId xmlns:a16="http://schemas.microsoft.com/office/drawing/2014/main" id="{18DE159E-5E7D-85B4-8C47-A4AB4250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4B0EC312-341D-48D9-AD23-9B7996DFE5FD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12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>
            <a:extLst>
              <a:ext uri="{FF2B5EF4-FFF2-40B4-BE49-F238E27FC236}">
                <a16:creationId xmlns:a16="http://schemas.microsoft.com/office/drawing/2014/main" id="{1410E991-7DB4-3EBB-61F3-D0270662E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 eaLnBrk="1" hangingPunct="1">
              <a:buFontTx/>
              <a:buNone/>
            </a:pPr>
            <a:r>
              <a:rPr lang="uk-UA" altLang="ru-RU" sz="2800" dirty="0">
                <a:latin typeface="+mn-lt"/>
              </a:rPr>
              <a:t>5. Обмін товарами дає змогу кожній людині спеціалізуватись у тій сфері діяльності, в якій вона є найвправнішою. Країнам же спеціалізація й міжнародна торгівля забезпечують більший приріст національного продукту за незмінних затрат праці.</a:t>
            </a:r>
            <a:endParaRPr lang="ru-RU" altLang="ru-RU" sz="2800" dirty="0">
              <a:latin typeface="+mn-lt"/>
            </a:endParaRPr>
          </a:p>
          <a:p>
            <a:pPr eaLnBrk="1" hangingPunct="1">
              <a:buFontTx/>
              <a:buNone/>
            </a:pPr>
            <a:r>
              <a:rPr lang="uk-UA" altLang="ru-RU" sz="2800" dirty="0">
                <a:latin typeface="+mn-lt"/>
              </a:rPr>
              <a:t>6. Фірми, домашні господарства взаємодіють на ринку на основі інформації про ціни та особистої зацікавленості, пристосовуючись до попиту і пропозиції.</a:t>
            </a:r>
            <a:endParaRPr lang="ru-RU" altLang="ru-RU" sz="2800" dirty="0">
              <a:latin typeface="+mn-lt"/>
            </a:endParaRPr>
          </a:p>
          <a:p>
            <a:pPr eaLnBrk="1" hangingPunct="1"/>
            <a:endParaRPr lang="ru-RU" altLang="ru-RU" sz="28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>
            <a:extLst>
              <a:ext uri="{FF2B5EF4-FFF2-40B4-BE49-F238E27FC236}">
                <a16:creationId xmlns:a16="http://schemas.microsoft.com/office/drawing/2014/main" id="{E85DC1D5-A972-765D-0358-E11A031AE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>
                <a:latin typeface="+mn-lt"/>
              </a:rPr>
              <a:t>7. Рівень життя населення зумовлений здатністю країни виробляти товари і послуги.</a:t>
            </a:r>
            <a:endParaRPr lang="ru-RU" sz="2800" dirty="0">
              <a:latin typeface="+mn-lt"/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>
                <a:latin typeface="+mn-lt"/>
              </a:rPr>
              <a:t>8. Рівень інфляції в економіці залежить від кількості грошей в обігу.</a:t>
            </a:r>
            <a:endParaRPr lang="ru-RU" sz="2800" dirty="0">
              <a:latin typeface="+mn-lt"/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>
                <a:latin typeface="+mn-lt"/>
              </a:rPr>
              <a:t>9. Державне втручання в економіку виправдане, якщо воно спрямоване на забезпечення ефективності та соціальної рівності.</a:t>
            </a:r>
            <a:endParaRPr lang="ru-RU" sz="2800" dirty="0">
              <a:latin typeface="+mn-lt"/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dirty="0">
                <a:latin typeface="+mn-lt"/>
              </a:rPr>
              <a:t>10. 3міна обсягу державних витрат, ставки податків та кількості грошей в обігу дає змогу впливати на рівень інфляції і безробіття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BFD30-243F-1AF8-9FE8-3EA77F09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Особливості МЕВ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D6DF21-184D-F037-3BAF-279C5D360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Охоплення значного територіального простору, який виходить за рамки національних кордонів;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Втягнення  додаткових  за набором та обсягом ресурсів;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Переміщення ресурсів, факторів виробництва та його результатів в міжнародних масштабах;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Існування особливих механізмів та інструментів (фінансові, валютні,  митні та інші), які  забезпечують  світогосподарські зв’язки;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err="1"/>
              <a:t>Інституціоналізація</a:t>
            </a:r>
            <a:r>
              <a:rPr lang="uk-UA" dirty="0"/>
              <a:t> МЕВ - створення спеціальних організаційних форм та структур за допомогою та за участю яких здійснюються економічні  зв’язки  між країнами (ООН, МВФ, СОТ).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A0BA70F-D25C-BAEA-5957-BDB16CC44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64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D823F39-F6BA-CB3A-50FC-97347B726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altLang="ru-RU"/>
              <a:t>Рівні МЕВ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B7C86C-1AA5-CC2E-20F4-EB38C9B9BE71}"/>
              </a:ext>
            </a:extLst>
          </p:cNvPr>
          <p:cNvSpPr txBox="1"/>
          <p:nvPr/>
        </p:nvSpPr>
        <p:spPr>
          <a:xfrm>
            <a:off x="643465" y="3043050"/>
            <a:ext cx="3517567" cy="30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ru-RU" altLang="ru-RU" kern="120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За рівнем розвитку стосунків між суб'єктами відносин та тривалістю дії угод та колом охоплення економік країн МЕВ можна поділити на: </a:t>
            </a:r>
          </a:p>
        </p:txBody>
      </p:sp>
      <p:graphicFrame>
        <p:nvGraphicFramePr>
          <p:cNvPr id="19461" name="Rectangle 3">
            <a:extLst>
              <a:ext uri="{FF2B5EF4-FFF2-40B4-BE49-F238E27FC236}">
                <a16:creationId xmlns:a16="http://schemas.microsoft.com/office/drawing/2014/main" id="{5501F69B-4709-394A-B615-73E3267C65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9322661"/>
              </p:ext>
            </p:extLst>
          </p:nvPr>
        </p:nvGraphicFramePr>
        <p:xfrm>
          <a:off x="5458984" y="812799"/>
          <a:ext cx="5928344" cy="5294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C0F7B5F-A267-FCD2-BBDA-99DDFAD18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Title 1">
            <a:extLst>
              <a:ext uri="{FF2B5EF4-FFF2-40B4-BE49-F238E27FC236}">
                <a16:creationId xmlns:a16="http://schemas.microsoft.com/office/drawing/2014/main" id="{368F995F-EADD-67A7-FBB8-FB25C8DB2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4" y="768414"/>
            <a:ext cx="3517567" cy="240889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</a:pPr>
            <a:r>
              <a:rPr lang="ru-RU" altLang="ru-RU" sz="3200" b="1" kern="1200" dirty="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За </a:t>
            </a:r>
            <a:r>
              <a:rPr lang="ru-RU" altLang="ru-RU" sz="3200" b="1" kern="1200" dirty="0" err="1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функціональними</a:t>
            </a:r>
            <a:r>
              <a:rPr lang="ru-RU" altLang="ru-RU" sz="3200" b="1" kern="1200" dirty="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 сферами </a:t>
            </a:r>
            <a:r>
              <a:rPr lang="ru-RU" altLang="ru-RU" sz="3200" b="1" kern="1200" dirty="0" err="1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діяльності</a:t>
            </a:r>
            <a:r>
              <a:rPr lang="ru-RU" altLang="ru-RU" sz="3200" b="1" kern="1200" dirty="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 МЕВ </a:t>
            </a:r>
            <a:r>
              <a:rPr lang="ru-RU" altLang="ru-RU" sz="3200" b="1" kern="1200" dirty="0" err="1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розділяють</a:t>
            </a:r>
            <a:r>
              <a:rPr lang="ru-RU" altLang="ru-RU" sz="3200" b="1" kern="1200" dirty="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 на:</a:t>
            </a:r>
            <a:r>
              <a:rPr lang="ru-RU" altLang="ru-RU" sz="3200" kern="1200" dirty="0">
                <a:solidFill>
                  <a:srgbClr val="FFFFFF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20484" name="Rectangle 3">
            <a:extLst>
              <a:ext uri="{FF2B5EF4-FFF2-40B4-BE49-F238E27FC236}">
                <a16:creationId xmlns:a16="http://schemas.microsoft.com/office/drawing/2014/main" id="{BE74E14B-AF26-5E52-BF08-85DEB24B38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805983"/>
              </p:ext>
            </p:extLst>
          </p:nvPr>
        </p:nvGraphicFramePr>
        <p:xfrm>
          <a:off x="5458984" y="812799"/>
          <a:ext cx="5928344" cy="5294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113A382-E852-6D46-C086-D284627B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B935965-7CBE-820F-1000-8BC94782A7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uk-UA" altLang="ru-RU" b="1"/>
              <a:t>3. Об'єкти і суб'єкти МЕВ.</a:t>
            </a:r>
            <a:br>
              <a:rPr lang="uk-UA" altLang="ru-RU" b="1"/>
            </a:br>
            <a:r>
              <a:rPr lang="uk-UA" altLang="ru-RU" b="1"/>
              <a:t>Механізм та форми МЕВ.</a:t>
            </a:r>
          </a:p>
        </p:txBody>
      </p:sp>
      <p:graphicFrame>
        <p:nvGraphicFramePr>
          <p:cNvPr id="21518" name="Rectangle 3">
            <a:extLst>
              <a:ext uri="{FF2B5EF4-FFF2-40B4-BE49-F238E27FC236}">
                <a16:creationId xmlns:a16="http://schemas.microsoft.com/office/drawing/2014/main" id="{6AD46F02-3A65-3460-07B1-3C22E16636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4119303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E57B042-CF88-9D5D-7BD8-D78B617B0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0ECAFE5-4165-819E-4735-F075DEBD1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3466" y="786382"/>
            <a:ext cx="3517567" cy="349005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 altLang="ru-RU" sz="2200" b="1" dirty="0"/>
              <a:t>СУБ'ЄКТИ МЕВ - </a:t>
            </a:r>
            <a:r>
              <a:rPr lang="uk-UA" altLang="ru-RU" sz="2200" dirty="0"/>
              <a:t>суб'єктами МЕВ є учасники міжнародних економічних явищ і процесів, які здатні самостійно й ефективно діяти з метою реалізації власних економічних інтересів. </a:t>
            </a:r>
            <a:br>
              <a:rPr lang="uk-UA" altLang="ru-RU" sz="2200" dirty="0"/>
            </a:br>
            <a:endParaRPr lang="uk-UA" altLang="ru-RU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CDF6A0-2281-786E-AFBF-E757E2FD76B2}"/>
              </a:ext>
            </a:extLst>
          </p:cNvPr>
          <p:cNvSpPr txBox="1"/>
          <p:nvPr/>
        </p:nvSpPr>
        <p:spPr>
          <a:xfrm>
            <a:off x="5458984" y="525814"/>
            <a:ext cx="5928344" cy="30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ru-RU" altLang="ru-RU" sz="2000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Суб'єкти</a:t>
            </a:r>
            <a:r>
              <a:rPr lang="ru-RU" altLang="ru-RU" sz="2000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МЕВ </a:t>
            </a:r>
            <a:r>
              <a:rPr lang="ru-RU" altLang="ru-RU" sz="2000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можна</a:t>
            </a:r>
            <a:r>
              <a:rPr lang="ru-RU" altLang="ru-RU" sz="2000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altLang="ru-RU" sz="2000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класифікувати</a:t>
            </a:r>
            <a:r>
              <a:rPr lang="ru-RU" altLang="ru-RU" sz="2000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за </a:t>
            </a:r>
            <a:r>
              <a:rPr lang="ru-RU" altLang="ru-RU" sz="2000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різними</a:t>
            </a:r>
            <a:r>
              <a:rPr lang="ru-RU" altLang="ru-RU" sz="2000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altLang="ru-RU" sz="2000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рівнями</a:t>
            </a:r>
            <a:r>
              <a:rPr lang="ru-RU" altLang="ru-RU" sz="2000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: </a:t>
            </a:r>
          </a:p>
        </p:txBody>
      </p:sp>
      <p:graphicFrame>
        <p:nvGraphicFramePr>
          <p:cNvPr id="22533" name="Rectangle 3">
            <a:extLst>
              <a:ext uri="{FF2B5EF4-FFF2-40B4-BE49-F238E27FC236}">
                <a16:creationId xmlns:a16="http://schemas.microsoft.com/office/drawing/2014/main" id="{7F1C536B-5DA6-3EB6-2948-39A7B276F8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707825"/>
              </p:ext>
            </p:extLst>
          </p:nvPr>
        </p:nvGraphicFramePr>
        <p:xfrm>
          <a:off x="5458984" y="1293091"/>
          <a:ext cx="5928344" cy="4814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40ADE70-3086-75DD-FD3A-843C3986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B0BEAD69-BA75-8D78-B634-C20A0D8D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uk-UA" altLang="ru-RU" i="1" dirty="0"/>
              <a:t>Розподіл балів</a:t>
            </a:r>
          </a:p>
        </p:txBody>
      </p:sp>
      <p:graphicFrame>
        <p:nvGraphicFramePr>
          <p:cNvPr id="6149" name="Содержимое 2">
            <a:extLst>
              <a:ext uri="{FF2B5EF4-FFF2-40B4-BE49-F238E27FC236}">
                <a16:creationId xmlns:a16="http://schemas.microsoft.com/office/drawing/2014/main" id="{86BBE67F-F710-A652-81A6-FBBB3D8B1D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681563"/>
              </p:ext>
            </p:extLst>
          </p:nvPr>
        </p:nvGraphicFramePr>
        <p:xfrm>
          <a:off x="1097280" y="2108203"/>
          <a:ext cx="10058400" cy="1599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 hidden="1">
            <a:extLst>
              <a:ext uri="{FF2B5EF4-FFF2-40B4-BE49-F238E27FC236}">
                <a16:creationId xmlns:a16="http://schemas.microsoft.com/office/drawing/2014/main" id="{89490E65-D422-75E5-93B4-6B5B6FB2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EBA83F5-7EC0-4DB2-8930-D5FA80883FA0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2</a:t>
            </a:fld>
            <a:endParaRPr lang="ru-RU" altLang="ru-RU">
              <a:solidFill>
                <a:srgbClr val="045C75"/>
              </a:solidFill>
            </a:endParaRPr>
          </a:p>
        </p:txBody>
      </p:sp>
      <p:sp>
        <p:nvSpPr>
          <p:cNvPr id="2" name="Стрілка: униз 1">
            <a:extLst>
              <a:ext uri="{FF2B5EF4-FFF2-40B4-BE49-F238E27FC236}">
                <a16:creationId xmlns:a16="http://schemas.microsoft.com/office/drawing/2014/main" id="{6AF9DD01-2858-443C-564E-0C0303124353}"/>
              </a:ext>
            </a:extLst>
          </p:cNvPr>
          <p:cNvSpPr/>
          <p:nvPr/>
        </p:nvSpPr>
        <p:spPr>
          <a:xfrm>
            <a:off x="5412154" y="4157785"/>
            <a:ext cx="1367692" cy="68775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3" name="Групувати 2">
            <a:extLst>
              <a:ext uri="{FF2B5EF4-FFF2-40B4-BE49-F238E27FC236}">
                <a16:creationId xmlns:a16="http://schemas.microsoft.com/office/drawing/2014/main" id="{AA6A4A92-108E-F99B-B551-375F165ABEE0}"/>
              </a:ext>
            </a:extLst>
          </p:cNvPr>
          <p:cNvGrpSpPr/>
          <p:nvPr/>
        </p:nvGrpSpPr>
        <p:grpSpPr>
          <a:xfrm>
            <a:off x="4677532" y="4956419"/>
            <a:ext cx="2836935" cy="1389673"/>
            <a:chOff x="3457575" y="2489687"/>
            <a:chExt cx="3173729" cy="1885950"/>
          </a:xfrm>
        </p:grpSpPr>
        <p:sp>
          <p:nvSpPr>
            <p:cNvPr id="5" name="Прямокутник 4">
              <a:extLst>
                <a:ext uri="{FF2B5EF4-FFF2-40B4-BE49-F238E27FC236}">
                  <a16:creationId xmlns:a16="http://schemas.microsoft.com/office/drawing/2014/main" id="{3EC17474-9074-A188-BC9F-8B423647B889}"/>
                </a:ext>
              </a:extLst>
            </p:cNvPr>
            <p:cNvSpPr/>
            <p:nvPr/>
          </p:nvSpPr>
          <p:spPr>
            <a:xfrm>
              <a:off x="3488055" y="2489687"/>
              <a:ext cx="3143249" cy="1885950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uk-UA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874DDE6-B655-6781-8106-08F9D896E83C}"/>
                </a:ext>
              </a:extLst>
            </p:cNvPr>
            <p:cNvSpPr txBox="1"/>
            <p:nvPr/>
          </p:nvSpPr>
          <p:spPr>
            <a:xfrm>
              <a:off x="3457575" y="2489687"/>
              <a:ext cx="3143249" cy="18859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lvl="0" indent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uk-UA" sz="3100" kern="1200" dirty="0"/>
                <a:t>Залік</a:t>
              </a:r>
              <a:endParaRPr lang="en-US" sz="3100" kern="1200" dirty="0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3294B-2C56-CB85-DCED-222C68553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Суб’єкти МЕВ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A169449-8C24-21FC-5C1F-047FC3C01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939797"/>
            <a:ext cx="4639736" cy="736282"/>
          </a:xfrm>
        </p:spPr>
        <p:txBody>
          <a:bodyPr/>
          <a:lstStyle/>
          <a:p>
            <a:r>
              <a:rPr lang="uk-UA" dirty="0"/>
              <a:t>Фізичні особи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C2A986F-AE0D-C528-CE87-158BB67DA3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uk-UA" sz="1200" dirty="0"/>
              <a:t>це право- і </a:t>
            </a:r>
            <a:r>
              <a:rPr lang="uk-UA" sz="1200" dirty="0" err="1"/>
              <a:t>дієспроможні</a:t>
            </a:r>
            <a:r>
              <a:rPr lang="uk-UA" sz="1200" dirty="0"/>
              <a:t> особи, які у міжнародних відносинах виступають як окремі індивідуали, тобто діють від власного імені й не представляють ніяких фірм. 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E5969CA-BC89-69CC-C9B5-C0EF944DD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5944" y="1950968"/>
            <a:ext cx="4639736" cy="736282"/>
          </a:xfrm>
        </p:spPr>
        <p:txBody>
          <a:bodyPr/>
          <a:lstStyle/>
          <a:p>
            <a:r>
              <a:rPr lang="uk-UA" dirty="0"/>
              <a:t>Юридичні особи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470B408-C23E-FA1D-4BDF-475C85AB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5944" y="2796248"/>
            <a:ext cx="4639736" cy="30728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4800" dirty="0"/>
              <a:t>це організації, фірми, корпорації, які займаються ЗЕД й відповідають наступним ознакам, що установлюються законодавством відповідної країни: </a:t>
            </a:r>
          </a:p>
          <a:p>
            <a:r>
              <a:rPr lang="uk-UA" sz="4800" dirty="0"/>
              <a:t>- постійність існування, незалежно від окремих елементів, осіб, які входять до їхнього складу та можуть мінятися;</a:t>
            </a:r>
          </a:p>
          <a:p>
            <a:r>
              <a:rPr lang="uk-UA" sz="4800" dirty="0"/>
              <a:t>- наявність власного майна, відособленого від його учасників;</a:t>
            </a:r>
          </a:p>
          <a:p>
            <a:r>
              <a:rPr lang="uk-UA" sz="4800" dirty="0"/>
              <a:t>- право купувати, володіти, користуватися й розпоряджатися об’єктами власності;</a:t>
            </a:r>
          </a:p>
          <a:p>
            <a:r>
              <a:rPr lang="uk-UA" sz="4800" dirty="0"/>
              <a:t>- право від свого імені бути позивачем у суді й арбітражі;</a:t>
            </a:r>
          </a:p>
          <a:p>
            <a:r>
              <a:rPr lang="uk-UA" sz="4800" dirty="0"/>
              <a:t>- самостійна майнова відповідальність.</a:t>
            </a:r>
          </a:p>
          <a:p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24422D5-8B30-A566-6965-DD2A7A471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7053FB-5928-37EC-F486-FFA10A552477}"/>
              </a:ext>
            </a:extLst>
          </p:cNvPr>
          <p:cNvSpPr txBox="1"/>
          <p:nvPr/>
        </p:nvSpPr>
        <p:spPr>
          <a:xfrm>
            <a:off x="1859110" y="5925066"/>
            <a:ext cx="9134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800" dirty="0">
                <a:effectLst/>
                <a:ea typeface="Times New Roman" panose="02020603050405020304" pitchFamily="18" charset="0"/>
              </a:rPr>
              <a:t>Суб’єктами МЕВ виступають різні </a:t>
            </a:r>
            <a:r>
              <a:rPr lang="uk-UA" sz="1800" b="1" dirty="0">
                <a:effectLst/>
                <a:ea typeface="Times New Roman" panose="02020603050405020304" pitchFamily="18" charset="0"/>
              </a:rPr>
              <a:t>об’єднання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: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фіз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осіб;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юр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осіб;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фіз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і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юр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осіб.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3706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43649-6A35-AA32-6178-B8D62CE0C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Суб’єкти МЕВ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7E31FE6-47F4-8F11-CD66-E3AEB18827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Держава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91980E2-D06B-965E-1FCE-93750E3BAE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Як суб’єкт МЕВ держава виконує подвійну функцію:</a:t>
            </a:r>
          </a:p>
          <a:p>
            <a:r>
              <a:rPr lang="uk-UA" dirty="0"/>
              <a:t>	1) вона через уповноважені органи може бути безпосереднім учасником </a:t>
            </a:r>
            <a:r>
              <a:rPr lang="uk-UA" dirty="0" err="1"/>
              <a:t>міжнар</a:t>
            </a:r>
            <a:r>
              <a:rPr lang="uk-UA" dirty="0"/>
              <a:t>. операцій;</a:t>
            </a:r>
          </a:p>
          <a:p>
            <a:r>
              <a:rPr lang="uk-UA" dirty="0"/>
              <a:t>	2) через нормативно-законодавче регулювання, розвиток інфраструктури держава може сприяти (або заважати) </a:t>
            </a:r>
            <a:r>
              <a:rPr lang="uk-UA" dirty="0" err="1"/>
              <a:t>міжнар</a:t>
            </a:r>
            <a:r>
              <a:rPr lang="uk-UA" dirty="0"/>
              <a:t>. діяльності інших суб’єктів.</a:t>
            </a:r>
          </a:p>
          <a:p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84E543D-081D-31CC-F5C5-C2260AC8A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/>
              <a:t>Міжнародні організації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E375B37-2961-F6AF-170F-8122544B850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err="1"/>
              <a:t>Міжнар</a:t>
            </a:r>
            <a:r>
              <a:rPr lang="uk-UA" dirty="0"/>
              <a:t>. організації беруть участь в МЕВ в залежності від їх цілей, завдань тощо. МО поділяються: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за юридичною природою: міжурядові, </a:t>
            </a:r>
            <a:r>
              <a:rPr lang="uk-UA" dirty="0" err="1"/>
              <a:t>позаурядові</a:t>
            </a:r>
            <a:r>
              <a:rPr lang="uk-UA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за складом учасників: універсальні, регіональні;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за масштабом діяльності: загального характеру, спеціальної компетенції;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за характером діяльності: </a:t>
            </a:r>
            <a:r>
              <a:rPr lang="uk-UA" dirty="0" err="1"/>
              <a:t>оперативно</a:t>
            </a:r>
            <a:r>
              <a:rPr lang="uk-UA" dirty="0"/>
              <a:t> діючі, координуючі, консультативні;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за терміном  діяльності: постійно діючі, періодично діючі, тимчасові.</a:t>
            </a:r>
          </a:p>
          <a:p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E3831CD-B388-5F7D-7D11-A14B49D9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92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027AC94-854A-3C00-E96F-AF3EF3B9145B}"/>
              </a:ext>
            </a:extLst>
          </p:cNvPr>
          <p:cNvSpPr txBox="1"/>
          <p:nvPr/>
        </p:nvSpPr>
        <p:spPr>
          <a:xfrm>
            <a:off x="495719" y="411170"/>
            <a:ext cx="1122522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400" dirty="0">
                <a:latin typeface="+mj-lt"/>
              </a:rPr>
              <a:t>У багатьох випадках, як суб'єкти МЕВ виступають </a:t>
            </a:r>
            <a:r>
              <a:rPr lang="uk-UA" altLang="ru-RU" sz="2400" u="sng" dirty="0">
                <a:latin typeface="+mj-lt"/>
              </a:rPr>
              <a:t>державні інституції:</a:t>
            </a:r>
            <a:r>
              <a:rPr lang="uk-UA" altLang="ru-RU" sz="2400" dirty="0">
                <a:latin typeface="+mj-lt"/>
              </a:rPr>
              <a:t> безпосередньо урядові й інші державні органи різних рівнів (центральні, регіональні, муніципальні), а також державні підприємства й організації. 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dirty="0">
                <a:latin typeface="+mj-lt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dirty="0">
                <a:latin typeface="+mj-lt"/>
              </a:rPr>
              <a:t>Варіанти державної участі:</a:t>
            </a:r>
          </a:p>
          <a:p>
            <a:r>
              <a:rPr lang="uk-UA" altLang="ru-RU" sz="2400" dirty="0">
                <a:latin typeface="+mj-lt"/>
              </a:rPr>
              <a:t>- пряме здійснення операцій міністерствами і відомствами;</a:t>
            </a:r>
          </a:p>
          <a:p>
            <a:r>
              <a:rPr lang="uk-UA" altLang="ru-RU" sz="2400" dirty="0">
                <a:latin typeface="+mj-lt"/>
              </a:rPr>
              <a:t> - здійснення операцій регіональними і муніципальними органами управління, у тому числі цільові закупівлі і продажі продукції на зовнішньому ринку;</a:t>
            </a:r>
          </a:p>
          <a:p>
            <a:r>
              <a:rPr lang="uk-UA" altLang="ru-RU" sz="2400" dirty="0">
                <a:latin typeface="+mj-lt"/>
              </a:rPr>
              <a:t>- надання повноважень окремим підприємствам, фірмам, комерційним і банківським структурам, у тому числі приватним, по здійсненню конкретних операцій;</a:t>
            </a:r>
          </a:p>
          <a:p>
            <a:r>
              <a:rPr lang="uk-UA" altLang="ru-RU" sz="2400" dirty="0">
                <a:latin typeface="+mj-lt"/>
              </a:rPr>
              <a:t>- гарантування експортно-імпортних операцій. </a:t>
            </a:r>
            <a:endParaRPr lang="ru-RU" sz="2400" dirty="0">
              <a:latin typeface="+mj-lt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BE9CA44-9E2B-AD31-324B-732D93A2D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74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1850A39-B818-53DD-AEC9-353ABF69F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uk-UA" altLang="ru-RU" b="1" dirty="0"/>
              <a:t>Механізм МЕВ</a:t>
            </a:r>
          </a:p>
        </p:txBody>
      </p:sp>
      <p:graphicFrame>
        <p:nvGraphicFramePr>
          <p:cNvPr id="24581" name="Rectangle 3">
            <a:extLst>
              <a:ext uri="{FF2B5EF4-FFF2-40B4-BE49-F238E27FC236}">
                <a16:creationId xmlns:a16="http://schemas.microsoft.com/office/drawing/2014/main" id="{69936B81-3E67-C616-27DC-BFB79B238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2677338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46959AC-3E53-E6A8-D2F8-7A953502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729F3A7-7BAB-A244-6F11-8E831483BEA0}"/>
              </a:ext>
            </a:extLst>
          </p:cNvPr>
          <p:cNvSpPr txBox="1"/>
          <p:nvPr/>
        </p:nvSpPr>
        <p:spPr>
          <a:xfrm>
            <a:off x="568036" y="625155"/>
            <a:ext cx="11055928" cy="491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8" indent="247650" algn="just">
              <a:lnSpc>
                <a:spcPct val="80000"/>
              </a:lnSpc>
              <a:buNone/>
              <a:tabLst>
                <a:tab pos="566738" algn="l"/>
              </a:tabLst>
            </a:pPr>
            <a:r>
              <a:rPr lang="uk-UA" altLang="ru-RU" sz="2800" b="1" dirty="0"/>
              <a:t>Безпосередньо механізм регулювання МЕВ є певною системою: принципів, методів та інструментів управління господарськими зв'язками, в які вступають суб'єкти цих відносин.</a:t>
            </a:r>
          </a:p>
          <a:p>
            <a:pPr marL="1588" indent="247650" algn="just">
              <a:lnSpc>
                <a:spcPct val="80000"/>
              </a:lnSpc>
              <a:buNone/>
              <a:tabLst>
                <a:tab pos="566738" algn="l"/>
              </a:tabLst>
            </a:pPr>
            <a:r>
              <a:rPr lang="uk-UA" altLang="ru-RU" sz="2800" b="1" dirty="0"/>
              <a:t>Особливості цього механізму </a:t>
            </a:r>
            <a:r>
              <a:rPr lang="uk-UA" altLang="ru-RU" sz="2800" b="1" i="1" dirty="0">
                <a:solidFill>
                  <a:srgbClr val="0000FF"/>
                </a:solidFill>
              </a:rPr>
              <a:t>визначаються специфікою МЕВ</a:t>
            </a:r>
            <a:r>
              <a:rPr lang="uk-UA" altLang="ru-RU" sz="2800" b="1" dirty="0"/>
              <a:t> (міжнародний характер </a:t>
            </a:r>
            <a:r>
              <a:rPr lang="uk-UA" altLang="ru-RU" sz="2800" b="1" dirty="0" err="1"/>
              <a:t>зв'язків</a:t>
            </a:r>
            <a:r>
              <a:rPr lang="uk-UA" altLang="ru-RU" sz="2800" b="1" dirty="0"/>
              <a:t>, територіальна віддаленість, використання спеціальних валютно-фінансових інструментів).</a:t>
            </a:r>
          </a:p>
          <a:p>
            <a:pPr marL="1588" indent="247650" algn="just">
              <a:lnSpc>
                <a:spcPct val="80000"/>
              </a:lnSpc>
              <a:buNone/>
              <a:tabLst>
                <a:tab pos="566738" algn="l"/>
              </a:tabLst>
            </a:pPr>
            <a:r>
              <a:rPr lang="uk-UA" altLang="ru-RU" sz="2800" b="1" dirty="0"/>
              <a:t>Ринковий механізм МЕВ </a:t>
            </a:r>
            <a:r>
              <a:rPr lang="uk-UA" altLang="ru-RU" sz="2800" b="1" i="1" dirty="0">
                <a:solidFill>
                  <a:srgbClr val="0000FF"/>
                </a:solidFill>
              </a:rPr>
              <a:t>є більш досконалим за своєю економічною обґрунтованістю й об'єктивністю процесу ціноутворення</a:t>
            </a:r>
            <a:r>
              <a:rPr lang="uk-UA" altLang="ru-RU" sz="2800" b="1" dirty="0"/>
              <a:t>, формування і використання інших інструментів господарювання. </a:t>
            </a:r>
          </a:p>
          <a:p>
            <a:pPr marL="1588" indent="247650" algn="just">
              <a:lnSpc>
                <a:spcPct val="80000"/>
              </a:lnSpc>
              <a:buNone/>
              <a:tabLst>
                <a:tab pos="566738" algn="l"/>
              </a:tabLst>
            </a:pPr>
            <a:r>
              <a:rPr lang="uk-UA" altLang="ru-RU" sz="2800" b="1" dirty="0"/>
              <a:t>Не випадково тому </a:t>
            </a:r>
            <a:r>
              <a:rPr lang="uk-UA" altLang="ru-RU" sz="2800" b="1" i="1" dirty="0">
                <a:solidFill>
                  <a:srgbClr val="0000FF"/>
                </a:solidFill>
              </a:rPr>
              <a:t>ціни світових товарних ринків виступають як один із критеріїв при формуванні цін у національній економіці</a:t>
            </a:r>
            <a:r>
              <a:rPr lang="uk-UA" altLang="ru-RU" sz="2800" b="1" dirty="0"/>
              <a:t>, а також індикаторами при визначенні доцільності участі в міжнародному поділі праці.</a:t>
            </a:r>
            <a:endParaRPr lang="ru-RU" altLang="ru-RU" sz="2800" b="1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B73CABF-1A5F-6B02-3208-16DA6DE2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93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>
            <a:extLst>
              <a:ext uri="{FF2B5EF4-FFF2-40B4-BE49-F238E27FC236}">
                <a16:creationId xmlns:a16="http://schemas.microsoft.com/office/drawing/2014/main" id="{6E104D7C-EA2A-31D9-036C-074A2B747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sz="3300"/>
              <a:t>Недоліки інституційних механізмів регулювання системою світогосподарських зв</a:t>
            </a:r>
            <a:r>
              <a:rPr lang="ru-RU" sz="3300"/>
              <a:t>’</a:t>
            </a:r>
            <a:r>
              <a:rPr lang="uk-UA" sz="3300"/>
              <a:t>язків</a:t>
            </a:r>
            <a:r>
              <a:rPr lang="ru-RU" sz="3300"/>
              <a:t> 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7565E71A-A19A-5CE9-C7CD-5C623772689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 lnSpcReduction="10000"/>
          </a:bodyPr>
          <a:lstStyle/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dirty="0"/>
              <a:t>Відсутня цілісна, комплексна, гнучка і динамічна система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dirty="0"/>
              <a:t>ЕКОСОР, Світовий банк, МВФ, </a:t>
            </a:r>
            <a:r>
              <a:rPr lang="ru-RU" sz="2400" dirty="0"/>
              <a:t>СОТ</a:t>
            </a:r>
            <a:r>
              <a:rPr lang="uk-UA" sz="2400" dirty="0"/>
              <a:t>, ЮНКТАД та деякі інші організації лише фрагментарно охоплюють окремі сфери просторого «поля» світового господарства. 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dirty="0"/>
              <a:t>Недоліки найвищого рівня певною мірою компенсуються дією регіональних систем управління інтеграційними процесами. 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dirty="0"/>
              <a:t>Дедалі зростаюча економічна єдність світу наполегливо вимагає створення вже найближчим часом адекватної всесвітньої системи регулювання МЕВ</a:t>
            </a:r>
            <a:r>
              <a:rPr lang="ru-RU" sz="2400" dirty="0"/>
              <a:t> </a:t>
            </a:r>
          </a:p>
        </p:txBody>
      </p:sp>
      <p:sp>
        <p:nvSpPr>
          <p:cNvPr id="53250" name="Номер слайда 5" hidden="1">
            <a:extLst>
              <a:ext uri="{FF2B5EF4-FFF2-40B4-BE49-F238E27FC236}">
                <a16:creationId xmlns:a16="http://schemas.microsoft.com/office/drawing/2014/main" id="{986D9646-E6D1-A42A-2F6A-8529AFF3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4941E008-42D0-4C18-8C00-A4C2F47B1FF0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25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88651-2F5D-EC0B-AFF0-CBA2CE019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Рівні МЕВ</a:t>
            </a:r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1AA5B76D-3E14-4CD4-0320-6600B073F1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390798"/>
              </p:ext>
            </p:extLst>
          </p:nvPr>
        </p:nvGraphicFramePr>
        <p:xfrm>
          <a:off x="1066800" y="1737360"/>
          <a:ext cx="100584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4A8580E-C346-427F-C189-FA8C5AA6A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A2BC7A-C211-E1D2-398B-56D7721BBCB9}"/>
              </a:ext>
            </a:extLst>
          </p:cNvPr>
          <p:cNvSpPr txBox="1"/>
          <p:nvPr/>
        </p:nvSpPr>
        <p:spPr>
          <a:xfrm>
            <a:off x="695570" y="5423877"/>
            <a:ext cx="10957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акрорівень-це рівень державних і міждержавних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процесів,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мезо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метарівень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-це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звязки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галузевого й регіон. значення,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мікрорівень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-це, відповідно, рівень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зв’язків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між фірмами різних країн.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0655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120839A-CB6A-53A7-CF9B-0E3536589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uk-UA" altLang="ru-RU" sz="2800" b="1" dirty="0"/>
              <a:t>Форми сучасних міжнародних економічних відносин</a:t>
            </a:r>
          </a:p>
        </p:txBody>
      </p:sp>
      <p:sp>
        <p:nvSpPr>
          <p:cNvPr id="26633" name="Text Placeholder 3">
            <a:extLst>
              <a:ext uri="{FF2B5EF4-FFF2-40B4-BE49-F238E27FC236}">
                <a16:creationId xmlns:a16="http://schemas.microsoft.com/office/drawing/2014/main" id="{3D4B4964-A291-960A-583A-B33D3E783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/>
          <a:lstStyle/>
          <a:p>
            <a:r>
              <a:rPr lang="uk-UA" sz="1800" b="1" dirty="0"/>
              <a:t>Форми МЕВ охоплюють ряд сфер світогосподарської діяльності:</a:t>
            </a:r>
            <a:endParaRPr lang="en-US" sz="1800" dirty="0"/>
          </a:p>
          <a:p>
            <a:endParaRPr lang="en-US" dirty="0"/>
          </a:p>
        </p:txBody>
      </p:sp>
      <p:graphicFrame>
        <p:nvGraphicFramePr>
          <p:cNvPr id="26629" name="Rectangle 3">
            <a:extLst>
              <a:ext uri="{FF2B5EF4-FFF2-40B4-BE49-F238E27FC236}">
                <a16:creationId xmlns:a16="http://schemas.microsoft.com/office/drawing/2014/main" id="{86661318-A9FB-B74D-7B37-5056CDF1D2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6427499"/>
              </p:ext>
            </p:extLst>
          </p:nvPr>
        </p:nvGraphicFramePr>
        <p:xfrm>
          <a:off x="5458984" y="812799"/>
          <a:ext cx="5928344" cy="5294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84AD97F-39AB-9E34-7A0F-949E01E09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BCCBFFA-1231-F4D4-A803-FFA797106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/>
              <a:t>Аспекти системи МЕВ</a:t>
            </a:r>
            <a:endParaRPr lang="ru-RU" altLang="ru-RU"/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F88DB740-461E-0140-B418-3569F88B90F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/>
          </a:bodyPr>
          <a:lstStyle/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b="1" i="1" dirty="0"/>
              <a:t>Якісний бік</a:t>
            </a:r>
            <a:r>
              <a:rPr lang="uk-UA" sz="2400" dirty="0"/>
              <a:t> характеризується рівнем розвитку міжнародного поділу і кооперації праці, мультинаціональної системи виробництва, науково-технічних, торговельних, валютно-фінансових  відносин та інституціональної структури світового господарства.  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2400" b="1" i="1" dirty="0"/>
              <a:t>Кількісна структура</a:t>
            </a:r>
            <a:r>
              <a:rPr lang="uk-UA" sz="2400" dirty="0"/>
              <a:t> відображає матеріально-речові параметри розвитку світового господарства, пов'язані з обсягами світової торгівлі, міжнародного поділу праці, валютно-кредитних відносин, капіталів і робочої сили.</a:t>
            </a:r>
            <a:endParaRPr lang="ru-RU" sz="2400" dirty="0"/>
          </a:p>
        </p:txBody>
      </p:sp>
      <p:sp>
        <p:nvSpPr>
          <p:cNvPr id="2" name="Номер слайда 5" hidden="1">
            <a:extLst>
              <a:ext uri="{FF2B5EF4-FFF2-40B4-BE49-F238E27FC236}">
                <a16:creationId xmlns:a16="http://schemas.microsoft.com/office/drawing/2014/main" id="{435605C6-9DBC-78D6-2139-59E8152B7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023A44D-C348-4C02-B8E6-6746EC0BD69D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28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>
            <a:extLst>
              <a:ext uri="{FF2B5EF4-FFF2-40B4-BE49-F238E27FC236}">
                <a16:creationId xmlns:a16="http://schemas.microsoft.com/office/drawing/2014/main" id="{ACB4057C-6262-2C85-54CA-8C0DE21DF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uk-UA" dirty="0"/>
              <a:t>Світове господарство</a:t>
            </a:r>
            <a:endParaRPr lang="ru-RU" dirty="0"/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34E70C22-A8D3-9C4D-64B0-506AA3BB2A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vert="horz" lIns="0" tIns="45720" rIns="0" bIns="45720" rtlCol="0">
            <a:normAutofit/>
          </a:bodyPr>
          <a:lstStyle/>
          <a:p>
            <a:pPr marL="0" indent="361950">
              <a:spcAft>
                <a:spcPts val="0"/>
              </a:spcAft>
              <a:buClr>
                <a:schemeClr val="accent3"/>
              </a:buClr>
              <a:buFont typeface="Calibri" panose="020F0502020204030204" pitchFamily="34" charset="0"/>
              <a:buNone/>
              <a:defRPr/>
            </a:pPr>
            <a:endParaRPr lang="uk-UA" b="1" dirty="0">
              <a:solidFill>
                <a:srgbClr val="262626"/>
              </a:solidFill>
            </a:endParaRPr>
          </a:p>
          <a:p>
            <a:pPr marL="0" indent="36195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—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це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сукупність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міжнародних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економічних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відносин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,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які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відображають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взаємодію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суб’єктів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різного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рівня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в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галузі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науки і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техніки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, у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виробничо-інвестиційній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сфері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, в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торгівлі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і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фінансах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, в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глобальній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інституціональній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ru-RU" b="1" kern="1200" dirty="0" err="1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системі</a:t>
            </a:r>
            <a:r>
              <a:rPr lang="ru-RU" b="1" kern="1200" dirty="0">
                <a:solidFill>
                  <a:srgbClr val="262626"/>
                </a:solidFill>
                <a:latin typeface="+mn-lt"/>
                <a:ea typeface="+mn-ea"/>
                <a:cs typeface="Calibri" panose="020F0502020204030204" pitchFamily="34" charset="0"/>
              </a:rPr>
              <a:t>.</a:t>
            </a:r>
          </a:p>
          <a:p>
            <a:pPr marL="0" indent="361950">
              <a:spcAft>
                <a:spcPts val="0"/>
              </a:spcAft>
              <a:buClr>
                <a:schemeClr val="accent3"/>
              </a:buClr>
              <a:buFont typeface="Calibri" panose="020F0502020204030204" pitchFamily="34" charset="0"/>
              <a:buNone/>
              <a:defRPr/>
            </a:pPr>
            <a:endParaRPr lang="uk-UA" dirty="0"/>
          </a:p>
          <a:p>
            <a:pPr marL="0" indent="361950">
              <a:spcAft>
                <a:spcPts val="0"/>
              </a:spcAft>
              <a:buClr>
                <a:schemeClr val="accent3"/>
              </a:buClr>
              <a:buFont typeface="Calibri" panose="020F0502020204030204" pitchFamily="34" charset="0"/>
              <a:buNone/>
              <a:defRPr/>
            </a:pPr>
            <a:r>
              <a:rPr lang="uk-UA" dirty="0"/>
              <a:t>Світове господарство формується </a:t>
            </a:r>
            <a:r>
              <a:rPr lang="uk-UA" b="1" i="1" dirty="0"/>
              <a:t>міжнародним поділом праці</a:t>
            </a:r>
            <a:r>
              <a:rPr lang="uk-UA" i="1" dirty="0"/>
              <a:t>, </a:t>
            </a:r>
            <a:r>
              <a:rPr lang="uk-UA" dirty="0"/>
              <a:t>котрий з'єднує відокремлене виробництво поодиноких країн і поступово перетворює його на широкий міжнародний процес завдяки стійкій спеціалізації окремих галузей національних економік. </a:t>
            </a: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4177C2-4936-F3F7-D3D2-F5F4652E09F3}"/>
              </a:ext>
            </a:extLst>
          </p:cNvPr>
          <p:cNvSpPr txBox="1"/>
          <p:nvPr/>
        </p:nvSpPr>
        <p:spPr>
          <a:xfrm>
            <a:off x="643465" y="3043050"/>
            <a:ext cx="3517567" cy="30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endParaRPr lang="ru-RU" b="1" kern="1200" dirty="0">
              <a:solidFill>
                <a:srgbClr val="FFFFFF"/>
              </a:solidFill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47106" name="Номер слайда 5" hidden="1">
            <a:extLst>
              <a:ext uri="{FF2B5EF4-FFF2-40B4-BE49-F238E27FC236}">
                <a16:creationId xmlns:a16="http://schemas.microsoft.com/office/drawing/2014/main" id="{6F854C6F-CFBC-E2C1-66FA-38420B13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11984FFA-A25E-41C9-ACE5-18E6A4289AC0}" type="slidenum">
              <a:rPr lang="ru-RU" altLang="ru-RU" smtClean="0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29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12BE5-5591-1795-FA79-70570178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СТРУКТУРА  НАВЧАЛЬНОЇ  ДИСЦИПЛІНИ</a:t>
            </a:r>
            <a:endParaRPr lang="uk-UA" dirty="0"/>
          </a:p>
        </p:txBody>
      </p:sp>
      <p:graphicFrame>
        <p:nvGraphicFramePr>
          <p:cNvPr id="7173" name="Содержимое 2">
            <a:extLst>
              <a:ext uri="{FF2B5EF4-FFF2-40B4-BE49-F238E27FC236}">
                <a16:creationId xmlns:a16="http://schemas.microsoft.com/office/drawing/2014/main" id="{754C4760-2209-9DB6-4CAB-355BF0852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799817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 hidden="1">
            <a:extLst>
              <a:ext uri="{FF2B5EF4-FFF2-40B4-BE49-F238E27FC236}">
                <a16:creationId xmlns:a16="http://schemas.microsoft.com/office/drawing/2014/main" id="{C2A89AA9-A4EF-3F9A-5DDF-F080C131D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C4549D2-5C12-4DF1-AFB3-0605E7BDD431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3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8DEB84B-B0C6-1945-CBAC-A77D303F5F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 dirty="0"/>
              <a:t>Головні тенденції розвитку СГ і МЕВ</a:t>
            </a:r>
            <a:endParaRPr lang="ru-RU" altLang="ru-RU" dirty="0"/>
          </a:p>
        </p:txBody>
      </p:sp>
      <p:graphicFrame>
        <p:nvGraphicFramePr>
          <p:cNvPr id="48134" name="Rectangle 3">
            <a:extLst>
              <a:ext uri="{FF2B5EF4-FFF2-40B4-BE49-F238E27FC236}">
                <a16:creationId xmlns:a16="http://schemas.microsoft.com/office/drawing/2014/main" id="{2E105EB6-259A-F93D-D07F-7D6A7D7A9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563954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5" hidden="1">
            <a:extLst>
              <a:ext uri="{FF2B5EF4-FFF2-40B4-BE49-F238E27FC236}">
                <a16:creationId xmlns:a16="http://schemas.microsoft.com/office/drawing/2014/main" id="{209CEE8A-B97E-E1F8-D3BD-E8D94453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418E859-C160-4D30-B389-66897FCEA296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30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D845F-DF20-79A9-3799-314CB6F93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Валовий продукт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6B3CF8F-7492-985F-0EBB-11BB3054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0033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err="1">
                <a:latin typeface="+mj-lt"/>
              </a:rPr>
              <a:t>Валовий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внутрішній</a:t>
            </a:r>
            <a:r>
              <a:rPr lang="ru-RU" b="1" dirty="0">
                <a:latin typeface="+mj-lt"/>
              </a:rPr>
              <a:t> продукт (ВВП)</a:t>
            </a:r>
            <a:r>
              <a:rPr lang="ru-RU" dirty="0">
                <a:latin typeface="+mj-lt"/>
              </a:rPr>
              <a:t> — </a:t>
            </a:r>
            <a:r>
              <a:rPr lang="ru-RU" dirty="0" err="1">
                <a:latin typeface="+mj-lt"/>
              </a:rPr>
              <a:t>це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сукупна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вартість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усіх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кінцевих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товарів</a:t>
            </a:r>
            <a:r>
              <a:rPr lang="ru-RU" dirty="0">
                <a:latin typeface="+mj-lt"/>
              </a:rPr>
              <a:t> і </a:t>
            </a:r>
            <a:r>
              <a:rPr lang="ru-RU" dirty="0" err="1">
                <a:latin typeface="+mj-lt"/>
              </a:rPr>
              <a:t>послуг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вироблених</a:t>
            </a:r>
            <a:r>
              <a:rPr lang="ru-RU" dirty="0">
                <a:latin typeface="+mj-lt"/>
              </a:rPr>
              <a:t> </a:t>
            </a:r>
            <a:r>
              <a:rPr lang="ru-RU" b="1" dirty="0">
                <a:latin typeface="+mj-lt"/>
              </a:rPr>
              <a:t>на </a:t>
            </a:r>
            <a:r>
              <a:rPr lang="ru-RU" b="1" dirty="0" err="1">
                <a:latin typeface="+mj-lt"/>
              </a:rPr>
              <a:t>території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країни</a:t>
            </a:r>
            <a:r>
              <a:rPr lang="ru-RU" dirty="0">
                <a:latin typeface="+mj-lt"/>
              </a:rPr>
              <a:t> за </a:t>
            </a:r>
            <a:r>
              <a:rPr lang="ru-RU" dirty="0" err="1">
                <a:latin typeface="+mj-lt"/>
              </a:rPr>
              <a:t>певний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період</a:t>
            </a:r>
            <a:r>
              <a:rPr lang="ru-RU" dirty="0">
                <a:latin typeface="+mj-lt"/>
              </a:rPr>
              <a:t> (</a:t>
            </a:r>
            <a:r>
              <a:rPr lang="ru-RU" dirty="0" err="1">
                <a:latin typeface="+mj-lt"/>
              </a:rPr>
              <a:t>зазвичай</a:t>
            </a:r>
            <a:r>
              <a:rPr lang="ru-RU" dirty="0">
                <a:latin typeface="+mj-lt"/>
              </a:rPr>
              <a:t> за </a:t>
            </a:r>
            <a:r>
              <a:rPr lang="ru-RU" dirty="0" err="1">
                <a:latin typeface="+mj-lt"/>
              </a:rPr>
              <a:t>рік</a:t>
            </a:r>
            <a:r>
              <a:rPr lang="ru-RU" dirty="0">
                <a:latin typeface="+mj-lt"/>
              </a:rPr>
              <a:t>), </a:t>
            </a:r>
            <a:r>
              <a:rPr lang="ru-RU" b="1" dirty="0" err="1">
                <a:latin typeface="+mj-lt"/>
              </a:rPr>
              <a:t>незалежно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від</a:t>
            </a:r>
            <a:r>
              <a:rPr lang="ru-RU" b="1" dirty="0">
                <a:latin typeface="+mj-lt"/>
              </a:rPr>
              <a:t> того, кому належать </a:t>
            </a:r>
            <a:r>
              <a:rPr lang="ru-RU" b="1" dirty="0" err="1">
                <a:latin typeface="+mj-lt"/>
              </a:rPr>
              <a:t>ресурси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виробництва</a:t>
            </a:r>
            <a:r>
              <a:rPr lang="ru-RU" dirty="0">
                <a:latin typeface="+mj-lt"/>
              </a:rPr>
              <a:t> (резидентам </a:t>
            </a:r>
            <a:r>
              <a:rPr lang="ru-RU" dirty="0" err="1">
                <a:latin typeface="+mj-lt"/>
              </a:rPr>
              <a:t>чи</a:t>
            </a:r>
            <a:r>
              <a:rPr lang="ru-RU" dirty="0">
                <a:latin typeface="+mj-lt"/>
              </a:rPr>
              <a:t> нерезидентам).</a:t>
            </a:r>
          </a:p>
          <a:p>
            <a:pPr>
              <a:buNone/>
            </a:pPr>
            <a:r>
              <a:rPr lang="ru-RU" b="1" dirty="0" err="1">
                <a:latin typeface="+mj-lt"/>
              </a:rPr>
              <a:t>Валовий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національний</a:t>
            </a:r>
            <a:r>
              <a:rPr lang="ru-RU" b="1" dirty="0">
                <a:latin typeface="+mj-lt"/>
              </a:rPr>
              <a:t> продукт (ВНП)</a:t>
            </a:r>
            <a:r>
              <a:rPr lang="ru-RU" dirty="0">
                <a:latin typeface="+mj-lt"/>
              </a:rPr>
              <a:t> — </a:t>
            </a:r>
            <a:r>
              <a:rPr lang="ru-RU" dirty="0" err="1">
                <a:latin typeface="+mj-lt"/>
              </a:rPr>
              <a:t>це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сукупна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вартість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усіх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кінцевих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товарів</a:t>
            </a:r>
            <a:r>
              <a:rPr lang="ru-RU" dirty="0">
                <a:latin typeface="+mj-lt"/>
              </a:rPr>
              <a:t> і </a:t>
            </a:r>
            <a:r>
              <a:rPr lang="ru-RU" dirty="0" err="1">
                <a:latin typeface="+mj-lt"/>
              </a:rPr>
              <a:t>послуг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вироблених</a:t>
            </a:r>
            <a:r>
              <a:rPr lang="ru-RU" dirty="0">
                <a:latin typeface="+mj-lt"/>
              </a:rPr>
              <a:t> </a:t>
            </a:r>
            <a:r>
              <a:rPr lang="ru-RU" b="1" dirty="0">
                <a:latin typeface="+mj-lt"/>
              </a:rPr>
              <a:t>резидентами </a:t>
            </a:r>
            <a:r>
              <a:rPr lang="ru-RU" b="1" dirty="0" err="1">
                <a:latin typeface="+mj-lt"/>
              </a:rPr>
              <a:t>країни</a:t>
            </a:r>
            <a:r>
              <a:rPr lang="ru-RU" dirty="0">
                <a:latin typeface="+mj-lt"/>
              </a:rPr>
              <a:t> за </a:t>
            </a:r>
            <a:r>
              <a:rPr lang="ru-RU" dirty="0" err="1">
                <a:latin typeface="+mj-lt"/>
              </a:rPr>
              <a:t>певний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період</a:t>
            </a:r>
            <a:r>
              <a:rPr lang="ru-RU" dirty="0">
                <a:latin typeface="+mj-lt"/>
              </a:rPr>
              <a:t>, </a:t>
            </a:r>
            <a:r>
              <a:rPr lang="ru-RU" b="1" dirty="0" err="1">
                <a:latin typeface="+mj-lt"/>
              </a:rPr>
              <a:t>незалежно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від</a:t>
            </a:r>
            <a:r>
              <a:rPr lang="ru-RU" b="1" dirty="0">
                <a:latin typeface="+mj-lt"/>
              </a:rPr>
              <a:t> того, де </a:t>
            </a:r>
            <a:r>
              <a:rPr lang="ru-RU" b="1" dirty="0" err="1">
                <a:latin typeface="+mj-lt"/>
              </a:rPr>
              <a:t>саме</a:t>
            </a:r>
            <a:r>
              <a:rPr lang="ru-RU" b="1" dirty="0">
                <a:latin typeface="+mj-lt"/>
              </a:rPr>
              <a:t> у </a:t>
            </a:r>
            <a:r>
              <a:rPr lang="ru-RU" b="1" dirty="0" err="1">
                <a:latin typeface="+mj-lt"/>
              </a:rPr>
              <a:t>світі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здійснювалося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виробництво</a:t>
            </a:r>
            <a:r>
              <a:rPr lang="ru-RU" dirty="0">
                <a:latin typeface="+mj-lt"/>
              </a:rPr>
              <a:t>.</a:t>
            </a:r>
          </a:p>
          <a:p>
            <a:pPr>
              <a:buNone/>
            </a:pPr>
            <a:r>
              <a:rPr lang="ru-RU" b="1" dirty="0">
                <a:latin typeface="+mj-lt"/>
              </a:rPr>
              <a:t>Головна </a:t>
            </a:r>
            <a:r>
              <a:rPr lang="ru-RU" b="1" dirty="0" err="1">
                <a:latin typeface="+mj-lt"/>
              </a:rPr>
              <a:t>відмінність</a:t>
            </a:r>
            <a:r>
              <a:rPr lang="ru-RU" b="1" dirty="0">
                <a:latin typeface="+mj-lt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+mj-lt"/>
              </a:rPr>
              <a:t>ВВП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зосереджується</a:t>
            </a:r>
            <a:r>
              <a:rPr lang="ru-RU" dirty="0">
                <a:latin typeface="+mj-lt"/>
              </a:rPr>
              <a:t> на </a:t>
            </a:r>
            <a:r>
              <a:rPr lang="ru-RU" i="1" dirty="0" err="1">
                <a:latin typeface="+mj-lt"/>
              </a:rPr>
              <a:t>місці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виробництва</a:t>
            </a:r>
            <a:r>
              <a:rPr lang="ru-RU" dirty="0">
                <a:latin typeface="+mj-lt"/>
              </a:rPr>
              <a:t> (</a:t>
            </a:r>
            <a:r>
              <a:rPr lang="ru-RU" dirty="0" err="1">
                <a:latin typeface="+mj-lt"/>
              </a:rPr>
              <a:t>територіальний</a:t>
            </a:r>
            <a:r>
              <a:rPr lang="ru-RU" dirty="0">
                <a:latin typeface="+mj-lt"/>
              </a:rPr>
              <a:t> принцип).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+mj-lt"/>
              </a:rPr>
              <a:t>ВНП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зосереджується</a:t>
            </a:r>
            <a:r>
              <a:rPr lang="ru-RU" dirty="0">
                <a:latin typeface="+mj-lt"/>
              </a:rPr>
              <a:t> на </a:t>
            </a:r>
            <a:r>
              <a:rPr lang="ru-RU" i="1" dirty="0" err="1">
                <a:latin typeface="+mj-lt"/>
              </a:rPr>
              <a:t>належності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виробників</a:t>
            </a:r>
            <a:r>
              <a:rPr lang="ru-RU" dirty="0">
                <a:latin typeface="+mj-lt"/>
              </a:rPr>
              <a:t> (</a:t>
            </a:r>
            <a:r>
              <a:rPr lang="ru-RU" dirty="0" err="1">
                <a:latin typeface="+mj-lt"/>
              </a:rPr>
              <a:t>національний</a:t>
            </a:r>
            <a:r>
              <a:rPr lang="ru-RU" dirty="0">
                <a:latin typeface="+mj-lt"/>
              </a:rPr>
              <a:t> принцип).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C1AC1CB-31A0-F458-324F-AAAC8CD38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71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8EEE9-CDD1-BA00-D442-316E48B42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Зростання ВВП, у %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FA1E896-79FF-DCC0-8DC7-F2CA38FD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32</a:t>
            </a:fld>
            <a:endParaRPr lang="en-US" dirty="0"/>
          </a:p>
        </p:txBody>
      </p:sp>
      <p:pic>
        <p:nvPicPr>
          <p:cNvPr id="6" name="Рисунок 5" descr="Зображення, що містить текст, почерк, ряд, Шрифт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9F85AEDA-2F0B-BBA2-129A-607B66DCD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116" y="1965158"/>
            <a:ext cx="9705391" cy="430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99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3">
            <a:extLst>
              <a:ext uri="{FF2B5EF4-FFF2-40B4-BE49-F238E27FC236}">
                <a16:creationId xmlns:a16="http://schemas.microsoft.com/office/drawing/2014/main" id="{0B645433-B283-040D-8503-5D7A5428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6A34D72-20D1-41B2-85B8-982B6FC58995}" type="slidenum">
              <a:rPr lang="ru-RU" altLang="ru-RU">
                <a:solidFill>
                  <a:srgbClr val="045C75"/>
                </a:solidFill>
              </a:rPr>
              <a:pPr eaLnBrk="1" hangingPunct="1"/>
              <a:t>33</a:t>
            </a:fld>
            <a:endParaRPr lang="ru-RU" altLang="ru-RU">
              <a:solidFill>
                <a:srgbClr val="045C75"/>
              </a:solidFill>
            </a:endParaRPr>
          </a:p>
        </p:txBody>
      </p:sp>
      <p:pic>
        <p:nvPicPr>
          <p:cNvPr id="4" name="Рисунок 3" descr="Зображення, що містить текст, карта, атлант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1028CA6B-2D45-8DF4-BFB2-C3D930E39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212" y="0"/>
            <a:ext cx="9150562" cy="6802257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1F8095-71A8-DCDB-06B6-F877F2F5B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305" y="286603"/>
            <a:ext cx="11276287" cy="1450757"/>
          </a:xfrm>
        </p:spPr>
        <p:txBody>
          <a:bodyPr>
            <a:normAutofit fontScale="90000"/>
          </a:bodyPr>
          <a:lstStyle/>
          <a:p>
            <a:r>
              <a:rPr lang="uk-UA" altLang="uk-UA" sz="4800" dirty="0"/>
              <a:t>Розподіл світового ВВП за регіонами в </a:t>
            </a:r>
            <a:r>
              <a:rPr lang="en-US" altLang="uk-UA" sz="4800" dirty="0"/>
              <a:t>2000, 2012 </a:t>
            </a:r>
            <a:r>
              <a:rPr lang="uk-UA" altLang="uk-UA" sz="4800" dirty="0"/>
              <a:t>та</a:t>
            </a:r>
            <a:r>
              <a:rPr lang="en-US" altLang="uk-UA" sz="4800" dirty="0"/>
              <a:t> 2025</a:t>
            </a:r>
            <a:r>
              <a:rPr lang="uk-UA" altLang="uk-UA" sz="4800" dirty="0"/>
              <a:t> роках</a:t>
            </a: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AC9B7B3-454F-1F44-529F-9DFB73A2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34</a:t>
            </a:fld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70C370B-9A4C-F87D-1AB5-6405352DFD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0674" y="2311691"/>
            <a:ext cx="8887326" cy="3803776"/>
          </a:xfrm>
        </p:spPr>
      </p:pic>
    </p:spTree>
    <p:extLst>
      <p:ext uri="{BB962C8B-B14F-4D97-AF65-F5344CB8AC3E}">
        <p14:creationId xmlns:p14="http://schemas.microsoft.com/office/powerpoint/2010/main" val="27372362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1">
            <a:extLst>
              <a:ext uri="{FF2B5EF4-FFF2-40B4-BE49-F238E27FC236}">
                <a16:creationId xmlns:a16="http://schemas.microsoft.com/office/drawing/2014/main" id="{96D3101C-4F1F-B8D2-1166-3114BF31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686A8A-9D57-450C-957D-ADF5F115817A}" type="slidenum">
              <a:rPr lang="ru-RU" altLang="ru-RU">
                <a:solidFill>
                  <a:srgbClr val="045C75"/>
                </a:solidFill>
              </a:rPr>
              <a:pPr eaLnBrk="1" hangingPunct="1"/>
              <a:t>35</a:t>
            </a:fld>
            <a:endParaRPr lang="ru-RU" altLang="ru-RU">
              <a:solidFill>
                <a:srgbClr val="045C75"/>
              </a:solidFill>
            </a:endParaRPr>
          </a:p>
        </p:txBody>
      </p:sp>
      <p:pic>
        <p:nvPicPr>
          <p:cNvPr id="2" name="Picture 2" descr="Зображення">
            <a:extLst>
              <a:ext uri="{FF2B5EF4-FFF2-40B4-BE49-F238E27FC236}">
                <a16:creationId xmlns:a16="http://schemas.microsoft.com/office/drawing/2014/main" id="{C64C5D9E-1784-D75C-0FAE-F3E084EA1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097407" cy="6801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EA749-7CA1-FD8C-881E-6F471EBA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uk-UA" sz="4800" dirty="0" err="1"/>
              <a:t>Галузева</a:t>
            </a:r>
            <a:r>
              <a:rPr lang="ru-RU" altLang="uk-UA" sz="4800" dirty="0"/>
              <a:t> структура </a:t>
            </a:r>
            <a:r>
              <a:rPr lang="ru-RU" altLang="uk-UA" sz="4800" dirty="0" err="1"/>
              <a:t>світового</a:t>
            </a:r>
            <a:r>
              <a:rPr lang="ru-RU" altLang="uk-UA" sz="4800" dirty="0"/>
              <a:t> </a:t>
            </a:r>
            <a:r>
              <a:rPr lang="ru-RU" altLang="uk-UA" sz="4800" dirty="0" err="1"/>
              <a:t>господарства</a:t>
            </a:r>
            <a:r>
              <a:rPr lang="ru-RU" altLang="uk-UA" sz="4800" dirty="0"/>
              <a:t> по </a:t>
            </a:r>
            <a:r>
              <a:rPr lang="ru-RU" altLang="uk-UA" sz="4800" dirty="0" err="1"/>
              <a:t>групах</a:t>
            </a:r>
            <a:r>
              <a:rPr lang="ru-RU" altLang="uk-UA" sz="4800" dirty="0"/>
              <a:t> </a:t>
            </a:r>
            <a:r>
              <a:rPr lang="ru-RU" altLang="uk-UA" sz="4800" dirty="0" err="1"/>
              <a:t>країн</a:t>
            </a:r>
            <a:r>
              <a:rPr lang="ru-RU" altLang="uk-UA" sz="4800" dirty="0"/>
              <a:t> (%).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E428D6-31A4-5EC0-199A-C1015ACF7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B5C9F39-34DC-857A-41EF-898E2B17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36</a:t>
            </a:fld>
            <a:endParaRPr lang="en-US" dirty="0"/>
          </a:p>
        </p:txBody>
      </p:sp>
      <p:pic>
        <p:nvPicPr>
          <p:cNvPr id="5" name="Объект 3">
            <a:extLst>
              <a:ext uri="{FF2B5EF4-FFF2-40B4-BE49-F238E27FC236}">
                <a16:creationId xmlns:a16="http://schemas.microsoft.com/office/drawing/2014/main" id="{1F3651DB-AFED-0FEF-402B-CD0A31223AB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7467"/>
          <a:stretch/>
        </p:blipFill>
        <p:spPr>
          <a:xfrm>
            <a:off x="1176257" y="1963066"/>
            <a:ext cx="8712200" cy="3707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19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8ABE5ABE-3BBB-BC0F-BB24-C3BE47F28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>
              <a:buFontTx/>
              <a:buNone/>
            </a:pPr>
            <a:r>
              <a:rPr lang="uk-UA" altLang="ru-RU" b="1"/>
              <a:t>Головні елементи СГ</a:t>
            </a:r>
            <a:endParaRPr lang="ru-RU" altLang="ru-RU" b="1"/>
          </a:p>
        </p:txBody>
      </p:sp>
      <p:sp>
        <p:nvSpPr>
          <p:cNvPr id="49154" name="Номер слайда 5" hidden="1">
            <a:extLst>
              <a:ext uri="{FF2B5EF4-FFF2-40B4-BE49-F238E27FC236}">
                <a16:creationId xmlns:a16="http://schemas.microsoft.com/office/drawing/2014/main" id="{AB3E69CF-E643-CA85-CA19-9339D861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6AE3972-B69D-4953-9811-4F88759F2FB5}" type="slidenum">
              <a:rPr lang="ru-RU" altLang="ru-RU" smtClean="0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37</a:t>
            </a:fld>
            <a:endParaRPr lang="ru-RU" altLang="ru-RU">
              <a:solidFill>
                <a:srgbClr val="045C75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FFF8678D-29FD-C48B-422D-18F588F9684B}"/>
              </a:ext>
            </a:extLst>
          </p:cNvPr>
          <p:cNvGrpSpPr>
            <a:grpSpLocks/>
          </p:cNvGrpSpPr>
          <p:nvPr/>
        </p:nvGrpSpPr>
        <p:grpSpPr bwMode="auto">
          <a:xfrm>
            <a:off x="1186548" y="2107555"/>
            <a:ext cx="9969129" cy="3602364"/>
            <a:chOff x="898" y="1493"/>
            <a:chExt cx="9184" cy="5581"/>
          </a:xfrm>
        </p:grpSpPr>
        <p:sp>
          <p:nvSpPr>
            <p:cNvPr id="3" name="Line 5">
              <a:extLst>
                <a:ext uri="{FF2B5EF4-FFF2-40B4-BE49-F238E27FC236}">
                  <a16:creationId xmlns:a16="http://schemas.microsoft.com/office/drawing/2014/main" id="{D3F5E9A1-A6E1-EA85-0134-2C63C63FF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29" y="2034"/>
              <a:ext cx="0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" name="Line 6">
              <a:extLst>
                <a:ext uri="{FF2B5EF4-FFF2-40B4-BE49-F238E27FC236}">
                  <a16:creationId xmlns:a16="http://schemas.microsoft.com/office/drawing/2014/main" id="{4C4F32AC-0F34-7CB0-C8F9-08E24FDB9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9" y="2034"/>
              <a:ext cx="1" cy="5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" name="Line 7">
              <a:extLst>
                <a:ext uri="{FF2B5EF4-FFF2-40B4-BE49-F238E27FC236}">
                  <a16:creationId xmlns:a16="http://schemas.microsoft.com/office/drawing/2014/main" id="{403AA85D-A592-D1CE-5744-0209A7DA6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6" y="1900"/>
              <a:ext cx="22" cy="37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ru-RU" dirty="0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5E555FB8-B3F6-5594-3193-8A72E0D17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1494"/>
              <a:ext cx="25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b="1" kern="120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Головні</a:t>
              </a:r>
              <a:r>
                <a:rPr lang="ru-RU" altLang="ru-RU" sz="1206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b="1" kern="120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елементи</a:t>
              </a:r>
              <a:r>
                <a:rPr lang="ru-RU" altLang="ru-RU" sz="1206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44E9012B-1C64-4021-BDD9-70A857B99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1493"/>
              <a:ext cx="3099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Суб'єкти 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9205DE02-251D-88AC-0D12-98BCC5BFA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0" y="1494"/>
              <a:ext cx="2699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Структурні рівні  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3285BCB2-D644-910E-7F41-402C8205E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2393"/>
              <a:ext cx="2557" cy="5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Науково – технічна сфера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2434D7CD-7832-8EAF-AF1B-89A088236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3114"/>
              <a:ext cx="2554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Виробничо – інвестиційна діяльність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8CA28C33-C6ED-8E5B-26CA-76807A3C1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4014"/>
              <a:ext cx="2553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Міжнародна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торгівля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,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світовий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ринок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,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валютно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–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фінансові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та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кредитні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відносини</a:t>
              </a:r>
              <a:endParaRPr lang="ru-RU" altLang="ru-RU" dirty="0">
                <a:latin typeface="Times New Roman" panose="02020603050405020304" pitchFamily="18" charset="0"/>
              </a:endParaRPr>
            </a:p>
          </p:txBody>
        </p:sp>
        <p:sp>
          <p:nvSpPr>
            <p:cNvPr id="12" name="Rectangle 14">
              <a:extLst>
                <a:ext uri="{FF2B5EF4-FFF2-40B4-BE49-F238E27FC236}">
                  <a16:creationId xmlns:a16="http://schemas.microsoft.com/office/drawing/2014/main" id="{FD61EE66-1C0B-2F7B-D5F3-1FA3FFF28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2392"/>
              <a:ext cx="3099" cy="5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Міжнародні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економічні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організації</a:t>
              </a:r>
              <a:endParaRPr lang="ru-RU" altLang="ru-RU" dirty="0">
                <a:latin typeface="Times New Roman" panose="02020603050405020304" pitchFamily="18" charset="0"/>
              </a:endParaRPr>
            </a:p>
          </p:txBody>
        </p:sp>
        <p:sp>
          <p:nvSpPr>
            <p:cNvPr id="13" name="Rectangle 15">
              <a:extLst>
                <a:ext uri="{FF2B5EF4-FFF2-40B4-BE49-F238E27FC236}">
                  <a16:creationId xmlns:a16="http://schemas.microsoft.com/office/drawing/2014/main" id="{35E2A380-E9C5-897A-6821-F0A203D09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3113"/>
              <a:ext cx="31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Інтеграційні об’єднання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4" name="Rectangle 16">
              <a:extLst>
                <a:ext uri="{FF2B5EF4-FFF2-40B4-BE49-F238E27FC236}">
                  <a16:creationId xmlns:a16="http://schemas.microsoft.com/office/drawing/2014/main" id="{48124497-06A6-81A2-6B1A-67CD7BE4A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3833"/>
              <a:ext cx="3099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Держава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5" name="Rectangle 17">
              <a:extLst>
                <a:ext uri="{FF2B5EF4-FFF2-40B4-BE49-F238E27FC236}">
                  <a16:creationId xmlns:a16="http://schemas.microsoft.com/office/drawing/2014/main" id="{A2B2DF5B-E9AF-C026-14CB-E853D4BBC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4733"/>
              <a:ext cx="3099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Підприємства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, </a:t>
              </a:r>
              <a:r>
                <a:rPr lang="ru-RU" altLang="ru-RU" sz="1206" kern="12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фірми</a:t>
              </a:r>
              <a:r>
                <a:rPr lang="ru-RU" altLang="ru-RU" sz="1206" kern="1200" dirty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, ТНК та БНП, ТНБ</a:t>
              </a:r>
              <a:endParaRPr lang="ru-RU" altLang="ru-RU" dirty="0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18">
              <a:extLst>
                <a:ext uri="{FF2B5EF4-FFF2-40B4-BE49-F238E27FC236}">
                  <a16:creationId xmlns:a16="http://schemas.microsoft.com/office/drawing/2014/main" id="{3F03089A-9FD7-7594-A118-D2496E923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0" y="2393"/>
              <a:ext cx="2699" cy="5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Світовий 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19">
              <a:extLst>
                <a:ext uri="{FF2B5EF4-FFF2-40B4-BE49-F238E27FC236}">
                  <a16:creationId xmlns:a16="http://schemas.microsoft.com/office/drawing/2014/main" id="{A43A7C31-A031-F2AA-FEF5-FCE26B708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0" y="3114"/>
              <a:ext cx="2699" cy="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Регіональний 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899C460F-F83B-9EB1-BCF9-94BD8C280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0" y="3834"/>
              <a:ext cx="2699" cy="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Міждержавний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21">
              <a:extLst>
                <a:ext uri="{FF2B5EF4-FFF2-40B4-BE49-F238E27FC236}">
                  <a16:creationId xmlns:a16="http://schemas.microsoft.com/office/drawing/2014/main" id="{F73F0362-D745-7F0E-35F4-95FF970D7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0" y="4734"/>
              <a:ext cx="2699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Рівень підприємств, </a:t>
              </a:r>
            </a:p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фірм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22">
              <a:extLst>
                <a:ext uri="{FF2B5EF4-FFF2-40B4-BE49-F238E27FC236}">
                  <a16:creationId xmlns:a16="http://schemas.microsoft.com/office/drawing/2014/main" id="{122AF114-1A78-673B-AB26-8C0A0593B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" y="5634"/>
              <a:ext cx="9182" cy="3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Сутність міжнародних економічних відносин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07E87FEF-740A-F5C5-D0CE-222E0C452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" y="6173"/>
              <a:ext cx="9183" cy="3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Світові продуктивні сили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2" name="Rectangle 24">
              <a:extLst>
                <a:ext uri="{FF2B5EF4-FFF2-40B4-BE49-F238E27FC236}">
                  <a16:creationId xmlns:a16="http://schemas.microsoft.com/office/drawing/2014/main" id="{8F632AB8-2EC5-8067-09F6-DF2A8E7AE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" y="6713"/>
              <a:ext cx="9183" cy="3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612648" eaLnBrk="1" hangingPunct="1">
                <a:spcAft>
                  <a:spcPts val="600"/>
                </a:spcAft>
              </a:pPr>
              <a:r>
                <a:rPr lang="ru-RU" altLang="ru-RU" sz="1206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Механізм регулювання світогосподарських зв'язків</a:t>
              </a:r>
              <a:endParaRPr lang="ru-RU" altLang="ru-RU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480824D-2DDB-AC2C-014D-C53BF75B13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 i="1"/>
              <a:t>Міжнародна виробнича сфера - </a:t>
            </a:r>
            <a:r>
              <a:rPr lang="ru-RU" altLang="ru-RU"/>
              <a:t> 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B76CB44-491D-7ABE-A437-DA780D83ADB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400" dirty="0"/>
              <a:t>	</a:t>
            </a:r>
            <a:r>
              <a:rPr lang="ru-RU" altLang="ru-RU" sz="2400" dirty="0" err="1"/>
              <a:t>розгалужена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сукупність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виробничо-інвестиційних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фінансово-кредитних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зв'язків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складаються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між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окремими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фірмами</a:t>
            </a:r>
            <a:r>
              <a:rPr lang="ru-RU" altLang="ru-RU" sz="2400" dirty="0"/>
              <a:t>, державами та </a:t>
            </a:r>
            <a:r>
              <a:rPr lang="ru-RU" altLang="ru-RU" sz="2400" dirty="0" err="1"/>
              <a:t>регіонами</a:t>
            </a:r>
            <a:r>
              <a:rPr lang="ru-RU" altLang="ru-RU" sz="2400" dirty="0"/>
              <a:t> у </a:t>
            </a:r>
            <a:r>
              <a:rPr lang="ru-RU" altLang="ru-RU" sz="2400" dirty="0" err="1"/>
              <a:t>процесі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вивозу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капіталу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діяльності</a:t>
            </a:r>
            <a:r>
              <a:rPr lang="ru-RU" altLang="ru-RU" sz="2400" dirty="0"/>
              <a:t> ТНК та БНП, </a:t>
            </a:r>
            <a:r>
              <a:rPr lang="ru-RU" altLang="ru-RU" sz="2400" dirty="0" err="1"/>
              <a:t>розвитку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міжнародної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спеціалізації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кооперування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виробництва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створення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спільних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підприємств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вільних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економічних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експортних</a:t>
            </a:r>
            <a:r>
              <a:rPr lang="ru-RU" altLang="ru-RU" sz="2400" dirty="0"/>
              <a:t>) зон.</a:t>
            </a:r>
          </a:p>
        </p:txBody>
      </p:sp>
      <p:sp>
        <p:nvSpPr>
          <p:cNvPr id="50178" name="Номер слайда 5" hidden="1">
            <a:extLst>
              <a:ext uri="{FF2B5EF4-FFF2-40B4-BE49-F238E27FC236}">
                <a16:creationId xmlns:a16="http://schemas.microsoft.com/office/drawing/2014/main" id="{0102DCCD-B383-17D0-BE05-D4EDEABD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668536F-5F31-4D1A-8F8C-160C032714CD}" type="slidenum">
              <a:rPr lang="ru-RU" altLang="ru-RU" smtClean="0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38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>
            <a:extLst>
              <a:ext uri="{FF2B5EF4-FFF2-40B4-BE49-F238E27FC236}">
                <a16:creationId xmlns:a16="http://schemas.microsoft.com/office/drawing/2014/main" id="{B000C225-1475-5E80-106C-58FF2726BB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sz="6800" i="1" dirty="0"/>
              <a:t>Сфера міжнародного обігу, товарно-грошових відносин</a:t>
            </a:r>
            <a:endParaRPr lang="ru-RU" sz="6800" i="1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9BF62F1-837A-A5F0-61B7-F7FB81EFD5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uk-UA" altLang="ru-RU" sz="1700" dirty="0"/>
              <a:t>Товарно-грошові відносини, зовнішня торгівля, які розвивалися протягом тисячоліть, закладали глибокі підвалини для диверсифікації нових форм міжнародного економічного спілкування, що сприяє своєрідній добудові світового господарства як системного новоутворення </a:t>
            </a:r>
            <a:endParaRPr lang="ru-RU" altLang="ru-RU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51E82-92FD-96AF-7C5B-BE0FF695F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2D1ADA61-2604-B7B5-5DC9-6FE4BD78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 dirty="0"/>
              <a:t>ЛІТЕРАТУРА</a:t>
            </a:r>
            <a:endParaRPr lang="ru-RU" altLang="ru-RU" dirty="0"/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00EEB0B9-8A5A-8D22-06B0-2AC696180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10058400" cy="4123592"/>
          </a:xfrm>
        </p:spPr>
        <p:txBody>
          <a:bodyPr>
            <a:normAutofit fontScale="92500" lnSpcReduction="10000"/>
          </a:bodyPr>
          <a:lstStyle/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b="1" dirty="0" err="1"/>
              <a:t>Шнирков</a:t>
            </a:r>
            <a:r>
              <a:rPr lang="uk-UA" sz="1800" b="1" dirty="0"/>
              <a:t> О.І., Заблоцька Р.О. Міжнародні економічні відносини: Конспект лекцій – 4-е вид. – Дніпро, 2016. – 264 с.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Світова економіка: Підручник /  </a:t>
            </a:r>
            <a:r>
              <a:rPr lang="uk-UA" sz="1800" dirty="0" err="1"/>
              <a:t>А.С.Філіпенко</a:t>
            </a:r>
            <a:r>
              <a:rPr lang="uk-UA" sz="1800" dirty="0"/>
              <a:t>, </a:t>
            </a:r>
            <a:r>
              <a:rPr lang="uk-UA" sz="1800" dirty="0" err="1"/>
              <a:t>В.С,Будкін</a:t>
            </a:r>
            <a:r>
              <a:rPr lang="uk-UA" sz="1800" dirty="0"/>
              <a:t>, </a:t>
            </a:r>
            <a:r>
              <a:rPr lang="uk-UA" sz="1800" dirty="0" err="1"/>
              <a:t>О.І.Рогач</a:t>
            </a:r>
            <a:r>
              <a:rPr lang="uk-UA" sz="1800" dirty="0"/>
              <a:t> та ін. – К.: Либідь, 2007. – 640 с.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Світова економіка: підручник / за ред. О.І. </a:t>
            </a:r>
            <a:r>
              <a:rPr lang="uk-UA" sz="1800" dirty="0" err="1"/>
              <a:t>Шниркова</a:t>
            </a:r>
            <a:r>
              <a:rPr lang="uk-UA" sz="1800" dirty="0"/>
              <a:t>, В.І. Мазуренка, О.І. Рогача. - К. : ВПЦ "Київський університет", 2018. - 616 с.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 err="1"/>
              <a:t>Ступницький</a:t>
            </a:r>
            <a:r>
              <a:rPr lang="uk-UA" sz="1800" dirty="0"/>
              <a:t> О.І. Міжнародна міграція робочої сили та механізм її регулювання.  – К.: КНУ, 2008. – 272 с. 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Філіпенко А.С. МЕВ: історія. – Київ, 2006.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Філіпенко А.С. МЕВ: теорія – Київ, 2008.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Горбач Л.М., Плотніков О.В. Міжнародні економічні відносини: Підручник. – К.: Кондор, 2005. – 266 с.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Козик В.В., Панкова Л.А., Даниленко Н.Б. Міжнародні економічні відносини: </a:t>
            </a:r>
            <a:r>
              <a:rPr lang="uk-UA" sz="1800" dirty="0" err="1"/>
              <a:t>Навч.посіб</a:t>
            </a:r>
            <a:r>
              <a:rPr lang="uk-UA" sz="1800" dirty="0"/>
              <a:t>. – 5-те вид., стер. – К.: Знання, 2004. – 406 с. </a:t>
            </a:r>
            <a:endParaRPr lang="ru-RU" sz="1800" dirty="0"/>
          </a:p>
          <a:p>
            <a:pPr marL="0" indent="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1800" dirty="0"/>
          </a:p>
          <a:p>
            <a:pPr marL="0" indent="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uk-UA" sz="1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sz="1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sz="1800" dirty="0"/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1800" dirty="0"/>
          </a:p>
        </p:txBody>
      </p:sp>
      <p:sp>
        <p:nvSpPr>
          <p:cNvPr id="3076" name="Номер слайда 3" hidden="1">
            <a:extLst>
              <a:ext uri="{FF2B5EF4-FFF2-40B4-BE49-F238E27FC236}">
                <a16:creationId xmlns:a16="http://schemas.microsoft.com/office/drawing/2014/main" id="{505B56BD-3379-9317-9AF3-C70DD6E8C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6843362-EDF1-49F1-94FE-3FBC5C88D169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8568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F7EBD25-B139-CD72-0282-6DB328D0CC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 sz="6800" dirty="0"/>
              <a:t>Чинники, що визначають характер і зміст системи СГ</a:t>
            </a:r>
            <a:endParaRPr lang="ru-RU" altLang="ru-RU" sz="6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CB7E464-E0C3-4E71-2E29-392DFD7152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altLang="ru-RU" sz="1300" b="1" i="1" dirty="0"/>
              <a:t>по-перше,</a:t>
            </a:r>
            <a:r>
              <a:rPr lang="uk-UA" altLang="ru-RU" sz="1300" dirty="0"/>
              <a:t> суб'єкти МЕВ як носії власності на засоби виробництва в єдності її соціально-економічної та матеріально-речової форм;</a:t>
            </a:r>
          </a:p>
          <a:p>
            <a:pPr eaLnBrk="1" hangingPunct="1">
              <a:lnSpc>
                <a:spcPct val="100000"/>
              </a:lnSpc>
            </a:pPr>
            <a:r>
              <a:rPr lang="uk-UA" altLang="ru-RU" sz="1300" b="1" i="1" dirty="0"/>
              <a:t>по-друге,</a:t>
            </a:r>
            <a:r>
              <a:rPr lang="uk-UA" altLang="ru-RU" sz="1300" dirty="0"/>
              <a:t> структурні елементи світового господарства, що інтегрують його як певну систему.</a:t>
            </a:r>
            <a:endParaRPr lang="ru-RU" altLang="ru-RU" sz="13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Title 1">
            <a:extLst>
              <a:ext uri="{FF2B5EF4-FFF2-40B4-BE49-F238E27FC236}">
                <a16:creationId xmlns:a16="http://schemas.microsoft.com/office/drawing/2014/main" id="{D14220AA-9EE3-AD24-F928-A520F44B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altLang="ru-RU" sz="3600" dirty="0">
                <a:latin typeface="+mn-lt"/>
              </a:rPr>
              <a:t>Головні властивості світового господарства сьогодні визначаються законами і закономірностями постіндустріальної цивілізації та її новітніми проявами — інформаційно-комп'ютерним виробництвом, </a:t>
            </a:r>
            <a:r>
              <a:rPr lang="uk-UA" altLang="ru-RU" sz="3600" dirty="0" err="1">
                <a:latin typeface="+mn-lt"/>
              </a:rPr>
              <a:t>біотехнотронними</a:t>
            </a:r>
            <a:r>
              <a:rPr lang="uk-UA" altLang="ru-RU" sz="3600" dirty="0">
                <a:latin typeface="+mn-lt"/>
              </a:rPr>
              <a:t> продуктивними силами.</a:t>
            </a:r>
            <a:endParaRPr lang="ru-RU" altLang="ru-RU" sz="3600" dirty="0">
              <a:latin typeface="+mn-lt"/>
            </a:endParaRPr>
          </a:p>
        </p:txBody>
      </p:sp>
      <p:sp>
        <p:nvSpPr>
          <p:cNvPr id="55298" name="Номер слайда 5" hidden="1">
            <a:extLst>
              <a:ext uri="{FF2B5EF4-FFF2-40B4-BE49-F238E27FC236}">
                <a16:creationId xmlns:a16="http://schemas.microsoft.com/office/drawing/2014/main" id="{6A7284A3-59FC-2342-E52F-A68BD28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72BBA1FD-3A48-4792-AF18-4A4A17E86455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41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1DD5EF6-4609-5818-2D18-B1F29A17C4B3}"/>
              </a:ext>
            </a:extLst>
          </p:cNvPr>
          <p:cNvSpPr txBox="1"/>
          <p:nvPr/>
        </p:nvSpPr>
        <p:spPr>
          <a:xfrm>
            <a:off x="489552" y="19205"/>
            <a:ext cx="10779760" cy="6838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uk-UA" altLang="ru-RU" sz="3400" b="1" dirty="0"/>
              <a:t>	</a:t>
            </a:r>
            <a:r>
              <a:rPr lang="uk-UA" altLang="ru-RU" sz="3200" b="1" dirty="0"/>
              <a:t>Відносини на мікрорівні</a:t>
            </a:r>
            <a:r>
              <a:rPr lang="uk-UA" altLang="ru-RU" sz="3200" dirty="0"/>
              <a:t> - це найпростіші, традиційні відносини купівлі-продажу на світовому ринку, де взаємодіють безпосередні виробники товарів і послуг.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sz="3200" dirty="0"/>
              <a:t>	На відміну від спорадичних відносин купівлі-продажу міжнародна </a:t>
            </a:r>
            <a:r>
              <a:rPr lang="uk-UA" altLang="ru-RU" sz="3200" b="1" dirty="0"/>
              <a:t>спеціалізація і кооперація</a:t>
            </a:r>
            <a:r>
              <a:rPr lang="uk-UA" altLang="ru-RU" sz="3200" dirty="0"/>
              <a:t> характеризуються як досить сталі, стабільні, довготривалі відноси­ни, що постійно відтворюються, часто на розширеній основі.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sz="3200" b="1" dirty="0"/>
              <a:t>	Спільне підприємництво</a:t>
            </a:r>
            <a:r>
              <a:rPr lang="uk-UA" altLang="ru-RU" sz="3200" dirty="0"/>
              <a:t> — одна з найвищих форм МЕВ, що характеризується не лише кооперацією, а й об'єднанням і спільним ви­користанням ресурсів, власності на засоби виробництва.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sz="3200" b="1" dirty="0"/>
              <a:t>	Спільне володіння </a:t>
            </a:r>
            <a:r>
              <a:rPr lang="uk-UA" altLang="ru-RU" sz="3200" dirty="0"/>
              <a:t>— спільне підприємство, у якому компанія об’єднується з інвесторами на зарубіжному ринку з метою створення місцевого підприємства. Компанія є співвласником цього підприємства і бере участь у керуванні ними.</a:t>
            </a:r>
          </a:p>
          <a:p>
            <a:pPr eaLnBrk="1" hangingPunct="1">
              <a:lnSpc>
                <a:spcPct val="80000"/>
              </a:lnSpc>
            </a:pPr>
            <a:endParaRPr lang="ru-RU" altLang="ru-RU" sz="34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2CB19F5-0896-DE5D-04C5-E10287B49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273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>
            <a:extLst>
              <a:ext uri="{FF2B5EF4-FFF2-40B4-BE49-F238E27FC236}">
                <a16:creationId xmlns:a16="http://schemas.microsoft.com/office/drawing/2014/main" id="{DC6F2C45-66DC-A7F5-113A-D46D1ECD8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uk-UA" sz="4000" dirty="0"/>
              <a:t>Підприємство і фірма  - головні суб’єкти МЕВ</a:t>
            </a:r>
            <a:r>
              <a:rPr lang="ru-RU" sz="4000" dirty="0"/>
              <a:t> 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A17442BA-48AE-01EC-ED39-EC1423D728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963822"/>
            <a:ext cx="10058400" cy="4549273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2800" b="1" dirty="0"/>
              <a:t>Відносини</a:t>
            </a:r>
            <a:r>
              <a:rPr lang="uk-UA" sz="2800" dirty="0"/>
              <a:t> </a:t>
            </a:r>
            <a:r>
              <a:rPr lang="uk-UA" sz="2800" b="1" dirty="0"/>
              <a:t>макрорівня</a:t>
            </a:r>
            <a:r>
              <a:rPr lang="uk-UA" sz="2800" dirty="0"/>
              <a:t> пов'язані з розвитком міжнародної спеціалізації та кооперації виробництва. Міжнародна спеціалізація і кооперація характеризуються як досить сталі, стабільні, довготривалі відноси­ни, що постійно відтворюються, часто на розширеній основі.</a:t>
            </a:r>
          </a:p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800" dirty="0" err="1"/>
              <a:t>Підприємство</a:t>
            </a:r>
            <a:r>
              <a:rPr lang="ru-RU" sz="2800" dirty="0"/>
              <a:t> 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економічна</a:t>
            </a:r>
            <a:r>
              <a:rPr lang="ru-RU" sz="2800" dirty="0"/>
              <a:t> </a:t>
            </a:r>
            <a:r>
              <a:rPr lang="ru-RU" sz="2800" dirty="0" err="1"/>
              <a:t>одиниця</a:t>
            </a:r>
            <a:r>
              <a:rPr lang="ru-RU" sz="2800" dirty="0"/>
              <a:t>, яка </a:t>
            </a:r>
            <a:r>
              <a:rPr lang="ru-RU" sz="2800" dirty="0" err="1"/>
              <a:t>безпосередньо</a:t>
            </a:r>
            <a:r>
              <a:rPr lang="ru-RU" sz="2800" dirty="0"/>
              <a:t> </a:t>
            </a:r>
            <a:r>
              <a:rPr lang="ru-RU" sz="2800" dirty="0" err="1"/>
              <a:t>здійснює</a:t>
            </a:r>
            <a:r>
              <a:rPr lang="ru-RU" sz="2800" dirty="0"/>
              <a:t> </a:t>
            </a:r>
            <a:r>
              <a:rPr lang="ru-RU" sz="2800" dirty="0" err="1"/>
              <a:t>господарську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: </a:t>
            </a:r>
            <a:r>
              <a:rPr lang="ru-RU" sz="2800" dirty="0" err="1"/>
              <a:t>виробляє</a:t>
            </a:r>
            <a:r>
              <a:rPr lang="ru-RU" sz="2800" dirty="0"/>
              <a:t> </a:t>
            </a:r>
            <a:r>
              <a:rPr lang="ru-RU" sz="2800" dirty="0" err="1"/>
              <a:t>продукцію</a:t>
            </a:r>
            <a:r>
              <a:rPr lang="ru-RU" sz="2800" dirty="0"/>
              <a:t>, </a:t>
            </a:r>
            <a:r>
              <a:rPr lang="ru-RU" sz="2800" dirty="0" err="1"/>
              <a:t>виконує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надає</a:t>
            </a:r>
            <a:r>
              <a:rPr lang="ru-RU" sz="2800" dirty="0"/>
              <a:t> </a:t>
            </a:r>
            <a:r>
              <a:rPr lang="ru-RU" sz="2800" dirty="0" err="1"/>
              <a:t>послуги</a:t>
            </a:r>
            <a:r>
              <a:rPr lang="ru-RU" sz="2800" dirty="0"/>
              <a:t>. Акцент — на </a:t>
            </a:r>
            <a:r>
              <a:rPr lang="ru-RU" sz="2800" dirty="0" err="1"/>
              <a:t>виробництві</a:t>
            </a:r>
            <a:r>
              <a:rPr lang="ru-RU" sz="2800" dirty="0"/>
              <a:t> та </a:t>
            </a:r>
            <a:r>
              <a:rPr lang="ru-RU" sz="2800" dirty="0" err="1"/>
              <a:t>процесі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.</a:t>
            </a:r>
          </a:p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800" dirty="0" err="1"/>
              <a:t>Фірма</a:t>
            </a:r>
            <a:r>
              <a:rPr lang="ru-RU" sz="2800" dirty="0"/>
              <a:t> 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суб’єкт</a:t>
            </a:r>
            <a:r>
              <a:rPr lang="ru-RU" sz="2800" dirty="0"/>
              <a:t> </a:t>
            </a:r>
            <a:r>
              <a:rPr lang="ru-RU" sz="2800" dirty="0" err="1"/>
              <a:t>господарювання</a:t>
            </a:r>
            <a:r>
              <a:rPr lang="ru-RU" sz="2800" dirty="0"/>
              <a:t> (</a:t>
            </a:r>
            <a:r>
              <a:rPr lang="ru-RU" sz="2800" dirty="0" err="1"/>
              <a:t>юридична</a:t>
            </a:r>
            <a:r>
              <a:rPr lang="ru-RU" sz="2800" dirty="0"/>
              <a:t> особа </a:t>
            </a:r>
            <a:r>
              <a:rPr lang="ru-RU" sz="2800" dirty="0" err="1"/>
              <a:t>або</a:t>
            </a:r>
            <a:r>
              <a:rPr lang="ru-RU" sz="2800" dirty="0"/>
              <a:t> бренд),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організовує</a:t>
            </a:r>
            <a:r>
              <a:rPr lang="ru-RU" sz="2800" dirty="0"/>
              <a:t> </a:t>
            </a:r>
            <a:r>
              <a:rPr lang="ru-RU" sz="2800" dirty="0" err="1"/>
              <a:t>цю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, </a:t>
            </a:r>
            <a:r>
              <a:rPr lang="ru-RU" sz="2800" dirty="0" err="1"/>
              <a:t>володіє</a:t>
            </a:r>
            <a:r>
              <a:rPr lang="ru-RU" sz="2800" dirty="0"/>
              <a:t> ресурсами та </a:t>
            </a:r>
            <a:r>
              <a:rPr lang="ru-RU" sz="2800" dirty="0" err="1"/>
              <a:t>приймає</a:t>
            </a:r>
            <a:r>
              <a:rPr lang="ru-RU" sz="2800" dirty="0"/>
              <a:t> </a:t>
            </a:r>
            <a:r>
              <a:rPr lang="ru-RU" sz="2800" dirty="0" err="1"/>
              <a:t>управлінські</a:t>
            </a:r>
            <a:r>
              <a:rPr lang="ru-RU" sz="2800" dirty="0"/>
              <a:t> </a:t>
            </a:r>
            <a:r>
              <a:rPr lang="ru-RU" sz="2800" dirty="0" err="1"/>
              <a:t>рішення</a:t>
            </a:r>
            <a:r>
              <a:rPr lang="ru-RU" sz="2800" dirty="0"/>
              <a:t>. Акцент — на </a:t>
            </a:r>
            <a:r>
              <a:rPr lang="ru-RU" sz="2800" dirty="0" err="1"/>
              <a:t>власності</a:t>
            </a:r>
            <a:r>
              <a:rPr lang="ru-RU" sz="2800" dirty="0"/>
              <a:t>, </a:t>
            </a:r>
            <a:r>
              <a:rPr lang="ru-RU" sz="2800" dirty="0" err="1"/>
              <a:t>управлінні</a:t>
            </a:r>
            <a:r>
              <a:rPr lang="ru-RU" sz="2800" dirty="0"/>
              <a:t> та </a:t>
            </a:r>
            <a:r>
              <a:rPr lang="ru-RU" sz="2800" dirty="0" err="1"/>
              <a:t>ринковій</a:t>
            </a:r>
            <a:r>
              <a:rPr lang="ru-RU" sz="2800" dirty="0"/>
              <a:t> </a:t>
            </a:r>
            <a:r>
              <a:rPr lang="ru-RU" sz="2800" dirty="0" err="1"/>
              <a:t>поведінці</a:t>
            </a:r>
            <a:r>
              <a:rPr lang="ru-RU" sz="2800" dirty="0"/>
              <a:t>.</a:t>
            </a:r>
          </a:p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800" dirty="0"/>
              <a:t>Головна </a:t>
            </a:r>
            <a:r>
              <a:rPr lang="ru-RU" sz="2800" dirty="0" err="1"/>
              <a:t>різниця</a:t>
            </a:r>
            <a:r>
              <a:rPr lang="ru-RU" sz="2800" dirty="0"/>
              <a:t>: </a:t>
            </a:r>
          </a:p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800" dirty="0" err="1"/>
              <a:t>Підприємство</a:t>
            </a:r>
            <a:r>
              <a:rPr lang="ru-RU" sz="2800" dirty="0"/>
              <a:t> — </a:t>
            </a:r>
            <a:r>
              <a:rPr lang="ru-RU" sz="2800" dirty="0" err="1"/>
              <a:t>що</a:t>
            </a:r>
            <a:r>
              <a:rPr lang="ru-RU" sz="2800" dirty="0"/>
              <a:t> і де </a:t>
            </a:r>
            <a:r>
              <a:rPr lang="ru-RU" sz="2800" dirty="0" err="1"/>
              <a:t>виробляється</a:t>
            </a:r>
            <a:r>
              <a:rPr lang="ru-RU" sz="2800" dirty="0"/>
              <a:t>.</a:t>
            </a:r>
          </a:p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800" dirty="0" err="1"/>
              <a:t>Фірма</a:t>
            </a:r>
            <a:r>
              <a:rPr lang="ru-RU" sz="2800" dirty="0"/>
              <a:t> — </a:t>
            </a:r>
            <a:r>
              <a:rPr lang="ru-RU" sz="2800" dirty="0" err="1"/>
              <a:t>хто</a:t>
            </a:r>
            <a:r>
              <a:rPr lang="ru-RU" sz="2800" dirty="0"/>
              <a:t> </a:t>
            </a:r>
            <a:r>
              <a:rPr lang="ru-RU" sz="2800" dirty="0" err="1"/>
              <a:t>організовує</a:t>
            </a:r>
            <a:r>
              <a:rPr lang="ru-RU" sz="2800" dirty="0"/>
              <a:t>, </a:t>
            </a:r>
            <a:r>
              <a:rPr lang="ru-RU" sz="2800" dirty="0" err="1"/>
              <a:t>володіє</a:t>
            </a:r>
            <a:r>
              <a:rPr lang="ru-RU" sz="2800" dirty="0"/>
              <a:t> і </a:t>
            </a:r>
            <a:r>
              <a:rPr lang="ru-RU" sz="2800" dirty="0" err="1"/>
              <a:t>несе</a:t>
            </a:r>
            <a:r>
              <a:rPr lang="ru-RU" sz="2800" dirty="0"/>
              <a:t> </a:t>
            </a:r>
            <a:r>
              <a:rPr lang="ru-RU" sz="2800" dirty="0" err="1"/>
              <a:t>відповідальність</a:t>
            </a:r>
            <a:r>
              <a:rPr lang="ru-RU" sz="2800" dirty="0"/>
              <a:t>.</a:t>
            </a:r>
          </a:p>
        </p:txBody>
      </p:sp>
      <p:sp>
        <p:nvSpPr>
          <p:cNvPr id="57346" name="Номер слайда 5">
            <a:extLst>
              <a:ext uri="{FF2B5EF4-FFF2-40B4-BE49-F238E27FC236}">
                <a16:creationId xmlns:a16="http://schemas.microsoft.com/office/drawing/2014/main" id="{9A51ED69-218C-5936-9F2A-AC91051B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C19531-9480-4D57-B6D8-1CC7AE79BBED}" type="slidenum">
              <a:rPr lang="ru-RU" altLang="ru-RU">
                <a:solidFill>
                  <a:srgbClr val="045C75"/>
                </a:solidFill>
              </a:rPr>
              <a:pPr eaLnBrk="1" hangingPunct="1"/>
              <a:t>43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8E7389-7F71-47EE-7003-77A8C4393177}"/>
              </a:ext>
            </a:extLst>
          </p:cNvPr>
          <p:cNvSpPr txBox="1"/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ru-RU" sz="2200" b="1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Спільне підприємництво (joint ventures) </a:t>
            </a:r>
            <a:r>
              <a:rPr lang="en-US" altLang="ru-RU" sz="22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—</a:t>
            </a:r>
            <a:r>
              <a:rPr lang="en-US" altLang="ru-RU" sz="2200" b="1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2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одна з найвищих форм МЕВ, що характеризується не лише кооперацією, а й об'єднанням і спільним використанням ресурсів, власності на засоби виробництва.</a:t>
            </a:r>
          </a:p>
        </p:txBody>
      </p:sp>
      <p:graphicFrame>
        <p:nvGraphicFramePr>
          <p:cNvPr id="58372" name="Rectangle 3">
            <a:extLst>
              <a:ext uri="{FF2B5EF4-FFF2-40B4-BE49-F238E27FC236}">
                <a16:creationId xmlns:a16="http://schemas.microsoft.com/office/drawing/2014/main" id="{A8D85B5B-CAC1-BC3D-04F1-6C4DC56482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739541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8370" name="Номер слайда 5" hidden="1">
            <a:extLst>
              <a:ext uri="{FF2B5EF4-FFF2-40B4-BE49-F238E27FC236}">
                <a16:creationId xmlns:a16="http://schemas.microsoft.com/office/drawing/2014/main" id="{C01CD24A-28F3-0FB0-B232-0BE060B9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0BC8C3C7-62A3-43C2-8F23-C6E9C94F982E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44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>
            <a:extLst>
              <a:ext uri="{FF2B5EF4-FFF2-40B4-BE49-F238E27FC236}">
                <a16:creationId xmlns:a16="http://schemas.microsoft.com/office/drawing/2014/main" id="{FC6A4918-9105-1C68-2472-142B83109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dirty="0"/>
              <a:t>Міждержавна господарська взаємодія</a:t>
            </a:r>
            <a:r>
              <a:rPr lang="ru-RU" dirty="0"/>
              <a:t> 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1A774CC4-FE4A-69FC-902B-F878E80D881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/>
          </a:bodyPr>
          <a:lstStyle/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uk-UA" sz="1800" b="1" dirty="0"/>
              <a:t>Основні функції держави у світогосподарській взаємодії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створення відповідних умов для здійснення експортно-імпортних операцій  вітчизняними і зарубіжними товаровиробниками;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розробка зовнішньоекономічної політики, валютного та митного режимів;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регулювання банківських процентних ставок, податків, субсидій;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встановлення офіційного валютного курсу національної грошової одиниці;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стимулювання експорту шляхом надання субсидій;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страхування ризиків;</a:t>
            </a:r>
          </a:p>
          <a:p>
            <a:pPr marL="274320" indent="-274320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sz="1800" dirty="0"/>
              <a:t>введення за необхідності ліцензії та квоти на експорт й імпорт. </a:t>
            </a:r>
            <a:endParaRPr lang="ru-RU" sz="1800" dirty="0"/>
          </a:p>
        </p:txBody>
      </p:sp>
      <p:sp>
        <p:nvSpPr>
          <p:cNvPr id="59394" name="Номер слайда 5" hidden="1">
            <a:extLst>
              <a:ext uri="{FF2B5EF4-FFF2-40B4-BE49-F238E27FC236}">
                <a16:creationId xmlns:a16="http://schemas.microsoft.com/office/drawing/2014/main" id="{71C69A0A-C7CE-0376-2F86-365CE677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EFBBA04F-4388-4683-B0A6-5675F8D1AFF7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45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50F178C-0280-5FA3-FF94-D21E7F57A3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/>
              <a:t>Об’єктивна основа суперечностей СГ</a:t>
            </a:r>
            <a:endParaRPr lang="ru-RU" altLang="ru-RU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70F9964-C7A0-72CF-7C33-C88D31F5923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97280" y="2120900"/>
            <a:ext cx="10058400" cy="374819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altLang="ru-RU" sz="2400" b="1" dirty="0"/>
              <a:t>Суперечності обумовлені й випливають  з двох головних груп факторів: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uk-UA" altLang="ru-RU" sz="2400" b="1" i="1" dirty="0"/>
              <a:t>1. </a:t>
            </a:r>
            <a:r>
              <a:rPr lang="uk-UA" altLang="ru-RU" sz="2400" dirty="0"/>
              <a:t>Є результатом взаємодії структурних елементів СГ:  міжнародної науково-технічної сфери, </a:t>
            </a:r>
            <a:r>
              <a:rPr lang="uk-UA" altLang="ru-RU" sz="2400" b="1" dirty="0"/>
              <a:t> </a:t>
            </a:r>
            <a:r>
              <a:rPr lang="uk-UA" altLang="ru-RU" sz="2400" dirty="0"/>
              <a:t>інтернаціонального ви­робництва,  товарно-грошового обігу,  світової торгівлі, міжнародних фінансових і валютно-кредитних відносин, механізму управління МЕВ. </a:t>
            </a:r>
            <a:endParaRPr lang="uk-UA" altLang="ru-RU" sz="2400" b="1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uk-UA" altLang="ru-RU" sz="2400" b="1" i="1" dirty="0"/>
              <a:t>2. </a:t>
            </a:r>
            <a:r>
              <a:rPr lang="uk-UA" altLang="ru-RU" sz="2400" dirty="0"/>
              <a:t>Виникають і постійно відтворюються між суб'єктами світогосподарських </a:t>
            </a:r>
            <a:r>
              <a:rPr lang="uk-UA" altLang="ru-RU" sz="2400" dirty="0" err="1"/>
              <a:t>зв'язків</a:t>
            </a:r>
            <a:r>
              <a:rPr lang="uk-UA" altLang="ru-RU" sz="2400" dirty="0"/>
              <a:t> усіх рівнів: між окремими фірмами,  між державами,  між регіональними об'єднаннями і по горизонталі, і по вертикалі.</a:t>
            </a:r>
            <a:endParaRPr lang="ru-RU" altLang="ru-RU" sz="2400" dirty="0"/>
          </a:p>
        </p:txBody>
      </p:sp>
      <p:sp>
        <p:nvSpPr>
          <p:cNvPr id="60418" name="Номер слайда 5" hidden="1">
            <a:extLst>
              <a:ext uri="{FF2B5EF4-FFF2-40B4-BE49-F238E27FC236}">
                <a16:creationId xmlns:a16="http://schemas.microsoft.com/office/drawing/2014/main" id="{370A5C9C-6FE3-2783-BF55-D1024CF5B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28BE0A1F-BEBF-4426-8831-859441F67162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46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630FEFD-5F81-2F06-73BE-C54CD1804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 sz="4000"/>
              <a:t>Причини виникнення суперечностей в системі структурних елементів СГ</a:t>
            </a:r>
            <a:endParaRPr lang="ru-RU" altLang="ru-RU" sz="4000"/>
          </a:p>
        </p:txBody>
      </p:sp>
      <p:sp>
        <p:nvSpPr>
          <p:cNvPr id="61442" name="Номер слайда 5" hidden="1">
            <a:extLst>
              <a:ext uri="{FF2B5EF4-FFF2-40B4-BE49-F238E27FC236}">
                <a16:creationId xmlns:a16="http://schemas.microsoft.com/office/drawing/2014/main" id="{7466303A-9D56-5DDE-25F5-404E9E10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10D366BD-3121-412D-AC69-753E5E80F190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47</a:t>
            </a:fld>
            <a:endParaRPr lang="ru-RU" altLang="ru-RU">
              <a:solidFill>
                <a:srgbClr val="045C75"/>
              </a:solidFill>
            </a:endParaRPr>
          </a:p>
        </p:txBody>
      </p:sp>
      <p:graphicFrame>
        <p:nvGraphicFramePr>
          <p:cNvPr id="61444" name="Rectangle 3">
            <a:extLst>
              <a:ext uri="{FF2B5EF4-FFF2-40B4-BE49-F238E27FC236}">
                <a16:creationId xmlns:a16="http://schemas.microsoft.com/office/drawing/2014/main" id="{729EAD36-1691-CA71-0E8A-066FDF3949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483226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3">
            <a:extLst>
              <a:ext uri="{FF2B5EF4-FFF2-40B4-BE49-F238E27FC236}">
                <a16:creationId xmlns:a16="http://schemas.microsoft.com/office/drawing/2014/main" id="{1A52552F-AAAA-D449-F85B-E5979343FF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640326"/>
              </p:ext>
            </p:extLst>
          </p:nvPr>
        </p:nvGraphicFramePr>
        <p:xfrm>
          <a:off x="946412" y="284481"/>
          <a:ext cx="10299176" cy="5822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3BAAE7E-6732-2DD2-F07E-3D383686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5085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>
            <a:extLst>
              <a:ext uri="{FF2B5EF4-FFF2-40B4-BE49-F238E27FC236}">
                <a16:creationId xmlns:a16="http://schemas.microsoft.com/office/drawing/2014/main" id="{63CB64FA-541C-507C-AEEE-A3EE82CFE6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 sz="3600"/>
              <a:t>Групи суперечностей світового господарства і його структурних елементів</a:t>
            </a:r>
            <a:endParaRPr lang="ru-RU" sz="3600"/>
          </a:p>
        </p:txBody>
      </p:sp>
      <p:graphicFrame>
        <p:nvGraphicFramePr>
          <p:cNvPr id="63493" name="Rectangle 3">
            <a:extLst>
              <a:ext uri="{FF2B5EF4-FFF2-40B4-BE49-F238E27FC236}">
                <a16:creationId xmlns:a16="http://schemas.microsoft.com/office/drawing/2014/main" id="{9CBBB218-CA27-311B-720B-15B93B753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570567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3490" name="Номер слайда 5" hidden="1">
            <a:extLst>
              <a:ext uri="{FF2B5EF4-FFF2-40B4-BE49-F238E27FC236}">
                <a16:creationId xmlns:a16="http://schemas.microsoft.com/office/drawing/2014/main" id="{0E12C356-A03D-4A4C-C09F-A6D1004D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41AF03BB-B041-4412-A906-82DD73D37086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49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08196B-6B8B-8F5B-BED7-02472AE4CF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 eaLnBrk="1" hangingPunct="1"/>
            <a:r>
              <a:rPr lang="uk-UA" altLang="ru-RU"/>
              <a:t>Лекція 1. СИСТЕМА МЕВ</a:t>
            </a:r>
            <a:endParaRPr lang="ru-RU" alt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0697EA2-B392-63A1-CC56-CCFB6F3DE9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None/>
            </a:pPr>
            <a:r>
              <a:rPr lang="uk-UA" altLang="ru-RU" sz="1500" b="1"/>
              <a:t>1. Методологія МЕВ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uk-UA" altLang="ru-RU" sz="1500"/>
              <a:t>2. </a:t>
            </a:r>
            <a:r>
              <a:rPr lang="uk-UA" altLang="ru-RU" sz="1500" b="1"/>
              <a:t>Структура МЕВ </a:t>
            </a:r>
          </a:p>
          <a:p>
            <a:pPr marL="514350" indent="-514350">
              <a:lnSpc>
                <a:spcPct val="100000"/>
              </a:lnSpc>
              <a:buNone/>
            </a:pPr>
            <a:r>
              <a:rPr lang="uk-UA" altLang="ru-RU" sz="1500"/>
              <a:t>3. </a:t>
            </a:r>
            <a:r>
              <a:rPr lang="uk-UA" altLang="ru-RU" sz="1500" b="1"/>
              <a:t>Міжнародний поділ праці</a:t>
            </a:r>
            <a:endParaRPr lang="ru-RU" altLang="ru-RU" sz="1500" b="1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>
            <a:extLst>
              <a:ext uri="{FF2B5EF4-FFF2-40B4-BE49-F238E27FC236}">
                <a16:creationId xmlns:a16="http://schemas.microsoft.com/office/drawing/2014/main" id="{43714B3C-0816-C85A-9B8D-E0C728891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pPr>
              <a:defRPr/>
            </a:pPr>
            <a:r>
              <a:rPr lang="uk-UA"/>
              <a:t>Механізм розв’язання суперечностей у СГ</a:t>
            </a:r>
            <a:r>
              <a:rPr lang="ru-RU"/>
              <a:t> </a:t>
            </a:r>
          </a:p>
        </p:txBody>
      </p:sp>
      <p:graphicFrame>
        <p:nvGraphicFramePr>
          <p:cNvPr id="64517" name="Rectangle 3">
            <a:extLst>
              <a:ext uri="{FF2B5EF4-FFF2-40B4-BE49-F238E27FC236}">
                <a16:creationId xmlns:a16="http://schemas.microsoft.com/office/drawing/2014/main" id="{3D5A3349-DECF-1F9A-0CF0-634B68282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960263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Номер слайда 5" hidden="1">
            <a:extLst>
              <a:ext uri="{FF2B5EF4-FFF2-40B4-BE49-F238E27FC236}">
                <a16:creationId xmlns:a16="http://schemas.microsoft.com/office/drawing/2014/main" id="{5055EDFE-58B0-7E92-0B0E-2D820BFA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2FD45B1B-3322-428C-B733-1E06AEE7E67D}" type="slidenum">
              <a:rPr lang="ru-RU" altLang="ru-RU">
                <a:solidFill>
                  <a:srgbClr val="045C75"/>
                </a:solidFill>
              </a:rPr>
              <a:pPr eaLnBrk="1" hangingPunct="1">
                <a:spcAft>
                  <a:spcPts val="600"/>
                </a:spcAft>
              </a:pPr>
              <a:t>50</a:t>
            </a:fld>
            <a:endParaRPr lang="ru-RU" altLang="ru-RU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78F76-7E41-BC09-961B-86325440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Дякую за увагу!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6D47797-69B5-1648-60B4-065655670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996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83B95-CD89-4514-6B33-39B3F8A10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18" y="368571"/>
            <a:ext cx="11136923" cy="1450757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Семінар 1</a:t>
            </a:r>
            <a:r>
              <a:rPr lang="uk-UA" sz="3600" b="1" spc="-4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3600" spc="-4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Сутність, структура та етапи розвитку міжнародних економічних відносин.</a:t>
            </a: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886413A-B209-9ABA-5430-E28F68F98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uk-UA" sz="180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МЕВ як економічна категорія.</a:t>
            </a:r>
            <a:endParaRPr lang="uk-U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uk-UA" sz="180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Об’єкти, суб’єкти та механізм міжнародних економічних відносин. </a:t>
            </a:r>
            <a:endParaRPr lang="uk-U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uk-UA" sz="180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Система міжнародних економічних відносин. </a:t>
            </a:r>
            <a:endParaRPr lang="uk-U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uk-UA" sz="1800" dirty="0">
                <a:solidFill>
                  <a:srgbClr val="0D0D0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Основні форми прояву МЕВ.</a:t>
            </a:r>
            <a:endParaRPr lang="uk-U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28D4E98-95F1-CC4C-7CB7-A9C5C8BF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7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48DABF-8DBF-29D6-E526-19715FAD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для самостійної роботи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B8C65C-9F7C-50BF-443A-1866F471B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Дайте визначення міжнародних економічних відносин.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Охарактеризуйте структуру системи МЕВ.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Назвіть основні об’єкти та суб’єкти МЕВ.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Поясніть роль держави в системі МЕВ.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Розкрийте сутність міжнародного поділу праці.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Визначте основні форми прояву МЕВ.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Поясніть зміст інтернаціоналізації господарського життя. Чим інтернаціоналізація відрізняється від </a:t>
            </a:r>
            <a:r>
              <a:rPr lang="uk-UA" altLang="uk-UA" sz="2000" dirty="0" err="1">
                <a:solidFill>
                  <a:schemeClr val="tx1"/>
                </a:solidFill>
              </a:rPr>
              <a:t>інтерналізації</a:t>
            </a:r>
            <a:r>
              <a:rPr lang="uk-UA" altLang="uk-UA" sz="2000" dirty="0">
                <a:solidFill>
                  <a:schemeClr val="tx1"/>
                </a:solidFill>
              </a:rPr>
              <a:t>?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Охарактеризуйте механізм регулювання МЕВ.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Проаналізуйте участь України в міжнародному поділі праці.</a:t>
            </a: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uk-UA" altLang="uk-UA" sz="2000" dirty="0">
                <a:solidFill>
                  <a:schemeClr val="tx1"/>
                </a:solidFill>
              </a:rPr>
              <a:t>Порівняйте ВВП і ВНП та поясніть їх відмінності.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549BE5D-7E82-7E1D-F47E-0AF4D7383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81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2">
            <a:extLst>
              <a:ext uri="{FF2B5EF4-FFF2-40B4-BE49-F238E27FC236}">
                <a16:creationId xmlns:a16="http://schemas.microsoft.com/office/drawing/2014/main" id="{235D932E-3249-E10B-426E-85ADDFBE3D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6153804"/>
              </p:ext>
            </p:extLst>
          </p:nvPr>
        </p:nvGraphicFramePr>
        <p:xfrm>
          <a:off x="610964" y="781621"/>
          <a:ext cx="10970071" cy="5294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3">
            <a:extLst>
              <a:ext uri="{FF2B5EF4-FFF2-40B4-BE49-F238E27FC236}">
                <a16:creationId xmlns:a16="http://schemas.microsoft.com/office/drawing/2014/main" id="{3288290B-DD5C-AACF-3784-AB67ED15D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3582" y="6446838"/>
            <a:ext cx="78001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9DFAB4-1D6B-4A9C-B86D-1BD8113B500B}" type="slidenum">
              <a:rPr lang="ru-RU" altLang="ru-RU">
                <a:solidFill>
                  <a:srgbClr val="045C75"/>
                </a:solidFill>
              </a:rPr>
              <a:pPr eaLnBrk="1" hangingPunct="1"/>
              <a:t>8</a:t>
            </a:fld>
            <a:endParaRPr lang="ru-RU" altLang="ru-RU" dirty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74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B39C05-46F8-9A25-FE01-BD9B2E3FE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категорії МЕВ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52B7B0-2582-6010-5B2A-13CEF468A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Міжнародна економіка (МЕ) </a:t>
            </a:r>
            <a:r>
              <a:rPr lang="uk-UA" dirty="0"/>
              <a:t>– сукупність національних господарств країн світу та економічних </a:t>
            </a:r>
            <a:r>
              <a:rPr lang="uk-UA" dirty="0" err="1"/>
              <a:t>зв'язків</a:t>
            </a:r>
            <a:r>
              <a:rPr lang="uk-UA" dirty="0"/>
              <a:t> між ними.</a:t>
            </a:r>
          </a:p>
          <a:p>
            <a:r>
              <a:rPr lang="uk-UA" b="1" dirty="0"/>
              <a:t>Світове господарство </a:t>
            </a:r>
            <a:r>
              <a:rPr lang="uk-UA" dirty="0"/>
              <a:t>– сукупність національних господарств світової економіки.</a:t>
            </a:r>
          </a:p>
          <a:p>
            <a:r>
              <a:rPr lang="uk-UA" b="1" dirty="0"/>
              <a:t>Міжнародні економічні відносини (МЕВ) </a:t>
            </a:r>
            <a:r>
              <a:rPr lang="uk-UA" dirty="0"/>
              <a:t>– </a:t>
            </a:r>
            <a:r>
              <a:rPr lang="uk-UA" dirty="0">
                <a:highlight>
                  <a:srgbClr val="FFFF00"/>
                </a:highlight>
              </a:rPr>
              <a:t>сукупність взаємовідносин </a:t>
            </a:r>
            <a:r>
              <a:rPr lang="uk-UA" dirty="0"/>
              <a:t>між суб'єктами світового господарства з приводу виробництва, розподілу, обміну та споживання матеріальних благ та надання послуг. </a:t>
            </a:r>
          </a:p>
          <a:p>
            <a:r>
              <a:rPr lang="uk-UA" b="1" dirty="0"/>
              <a:t>Інтернаціоналізація господарського життя (ІГЖ) </a:t>
            </a:r>
            <a:r>
              <a:rPr lang="uk-UA" dirty="0"/>
              <a:t>- процес переростання суспільним виробництвом національних кордонів.</a:t>
            </a:r>
          </a:p>
          <a:p>
            <a:r>
              <a:rPr lang="uk-UA" b="1" dirty="0"/>
              <a:t>Міжнародна торгівля (МТ) </a:t>
            </a:r>
            <a:r>
              <a:rPr lang="uk-UA" dirty="0"/>
              <a:t>— відносини між суб’єктами світового господарства з приводу купівлі-продажу товарів, капіталу, робочої сили, послуг.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E942FE-774E-0219-4E82-2F674D3D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327453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ьзовательские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95_TF56160789" id="{80AA9D2D-EE59-4148-A11E-A51EEE828B28}" vid="{AEAFD717-D3C8-4034-8F7E-D5220B0CCEB8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{01FB4725-0141-4C85-953E-EAACAC2A827A}tf56160789_win32</Template>
  <TotalTime>610</TotalTime>
  <Words>3426</Words>
  <Application>Microsoft Office PowerPoint</Application>
  <PresentationFormat>Широкий екран</PresentationFormat>
  <Paragraphs>307</Paragraphs>
  <Slides>51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51</vt:i4>
      </vt:variant>
    </vt:vector>
  </HeadingPairs>
  <TitlesOfParts>
    <vt:vector size="59" baseType="lpstr">
      <vt:lpstr>Arial</vt:lpstr>
      <vt:lpstr>Bookman Old Style</vt:lpstr>
      <vt:lpstr>Calibri</vt:lpstr>
      <vt:lpstr>Franklin Gothic Book</vt:lpstr>
      <vt:lpstr>Times New Roman</vt:lpstr>
      <vt:lpstr>Wingdings</vt:lpstr>
      <vt:lpstr>Wingdings 2</vt:lpstr>
      <vt:lpstr>Пользовательские</vt:lpstr>
      <vt:lpstr>МІЖНАРОДНІ ЕКОНОМІЧНІ ВІДНОСИНИ </vt:lpstr>
      <vt:lpstr>Розподіл балів</vt:lpstr>
      <vt:lpstr>СТРУКТУРА  НАВЧАЛЬНОЇ  ДИСЦИПЛІНИ</vt:lpstr>
      <vt:lpstr>ЛІТЕРАТУРА</vt:lpstr>
      <vt:lpstr>Лекція 1. СИСТЕМА МЕВ</vt:lpstr>
      <vt:lpstr>Семінар 1. Сутність, структура та етапи розвитку міжнародних економічних відносин.</vt:lpstr>
      <vt:lpstr>Завдання для самостійної роботи</vt:lpstr>
      <vt:lpstr>Презентація PowerPoint</vt:lpstr>
      <vt:lpstr>Основні категорії МЕВ</vt:lpstr>
      <vt:lpstr>Презентація PowerPoint</vt:lpstr>
      <vt:lpstr>МЕВ  досліджуються і вивчаються як цілісна система і розглядаються одночасно у декількох площинах:</vt:lpstr>
      <vt:lpstr>Принципи, що становлять основу сучасного господарського прогресу</vt:lpstr>
      <vt:lpstr>5. Обмін товарами дає змогу кожній людині спеціалізуватись у тій сфері діяльності, в якій вона є найвправнішою. Країнам же спеціалізація й міжнародна торгівля забезпечують більший приріст національного продукту за незмінних затрат праці. 6. Фірми, домашні господарства взаємодіють на ринку на основі інформації про ціни та особистої зацікавленості, пристосовуючись до попиту і пропозиції. </vt:lpstr>
      <vt:lpstr>7. Рівень життя населення зумовлений здатністю країни виробляти товари і послуги. 8. Рівень інфляції в економіці залежить від кількості грошей в обігу. 9. Державне втручання в економіку виправдане, якщо воно спрямоване на забезпечення ефективності та соціальної рівності. 10. 3міна обсягу державних витрат, ставки податків та кількості грошей в обігу дає змогу впливати на рівень інфляції і безробіття</vt:lpstr>
      <vt:lpstr>Особливості МЕВ</vt:lpstr>
      <vt:lpstr>Рівні МЕВ </vt:lpstr>
      <vt:lpstr>За функціональними сферами діяльності МЕВ розділяють на: </vt:lpstr>
      <vt:lpstr>3. Об'єкти і суб'єкти МЕВ. Механізм та форми МЕВ.</vt:lpstr>
      <vt:lpstr>СУБ'ЄКТИ МЕВ - суб'єктами МЕВ є учасники міжнародних економічних явищ і процесів, які здатні самостійно й ефективно діяти з метою реалізації власних економічних інтересів.  </vt:lpstr>
      <vt:lpstr>Суб’єкти МЕВ</vt:lpstr>
      <vt:lpstr>Суб’єкти МЕВ</vt:lpstr>
      <vt:lpstr>Презентація PowerPoint</vt:lpstr>
      <vt:lpstr>Механізм МЕВ</vt:lpstr>
      <vt:lpstr>Презентація PowerPoint</vt:lpstr>
      <vt:lpstr>Недоліки інституційних механізмів регулювання системою світогосподарських зв’язків </vt:lpstr>
      <vt:lpstr>Рівні МЕВ</vt:lpstr>
      <vt:lpstr>Форми сучасних міжнародних економічних відносин</vt:lpstr>
      <vt:lpstr>Аспекти системи МЕВ</vt:lpstr>
      <vt:lpstr>Світове господарство</vt:lpstr>
      <vt:lpstr>Головні тенденції розвитку СГ і МЕВ</vt:lpstr>
      <vt:lpstr>Валовий продукт</vt:lpstr>
      <vt:lpstr>Зростання ВВП, у %</vt:lpstr>
      <vt:lpstr>Презентація PowerPoint</vt:lpstr>
      <vt:lpstr>Розподіл світового ВВП за регіонами в 2000, 2012 та 2025 роках</vt:lpstr>
      <vt:lpstr>Презентація PowerPoint</vt:lpstr>
      <vt:lpstr>Галузева структура світового господарства по групах країн (%).</vt:lpstr>
      <vt:lpstr>Головні елементи СГ</vt:lpstr>
      <vt:lpstr>Міжнародна виробнича сфера -   </vt:lpstr>
      <vt:lpstr>Сфера міжнародного обігу, товарно-грошових відносин</vt:lpstr>
      <vt:lpstr>Чинники, що визначають характер і зміст системи СГ</vt:lpstr>
      <vt:lpstr>Головні властивості світового господарства сьогодні визначаються законами і закономірностями постіндустріальної цивілізації та її новітніми проявами — інформаційно-комп'ютерним виробництвом, біотехнотронними продуктивними силами.</vt:lpstr>
      <vt:lpstr>Презентація PowerPoint</vt:lpstr>
      <vt:lpstr>Підприємство і фірма  - головні суб’єкти МЕВ </vt:lpstr>
      <vt:lpstr>Презентація PowerPoint</vt:lpstr>
      <vt:lpstr>Міждержавна господарська взаємодія </vt:lpstr>
      <vt:lpstr>Об’єктивна основа суперечностей СГ</vt:lpstr>
      <vt:lpstr>Причини виникнення суперечностей в системі структурних елементів СГ</vt:lpstr>
      <vt:lpstr>Презентація PowerPoint</vt:lpstr>
      <vt:lpstr>Групи суперечностей світового господарства і його структурних елементів</vt:lpstr>
      <vt:lpstr>Механізм розв’язання суперечностей у СГ 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Кабачук Юрій Васильович</dc:creator>
  <cp:lastModifiedBy>Шепель Олександра Сергіївна</cp:lastModifiedBy>
  <cp:revision>48</cp:revision>
  <dcterms:created xsi:type="dcterms:W3CDTF">2025-01-23T10:44:53Z</dcterms:created>
  <dcterms:modified xsi:type="dcterms:W3CDTF">2026-01-28T09:30:46Z</dcterms:modified>
</cp:coreProperties>
</file>