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67" r:id="rId3"/>
    <p:sldId id="305" r:id="rId4"/>
    <p:sldId id="291" r:id="rId5"/>
    <p:sldId id="292" r:id="rId6"/>
    <p:sldId id="307" r:id="rId7"/>
    <p:sldId id="293" r:id="rId8"/>
    <p:sldId id="306" r:id="rId9"/>
    <p:sldId id="308" r:id="rId10"/>
    <p:sldId id="309" r:id="rId11"/>
    <p:sldId id="290" r:id="rId12"/>
    <p:sldId id="289" r:id="rId13"/>
    <p:sldId id="287" r:id="rId14"/>
    <p:sldId id="288" r:id="rId15"/>
    <p:sldId id="310" r:id="rId16"/>
    <p:sldId id="270" r:id="rId17"/>
    <p:sldId id="269"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EBB0C4-6273-4C6E-B9BD-2EDC30F1CD52}"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CAD897-D46E-4AD2-BD9B-49DD3E640873}"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uk.wikipedia.org/wiki/%D0%A1%D1%83%D0%B4_%D0%B7%D0%B0%D0%B3%D0%B0%D0%BB%D1%8C%D0%BD%D0%BE%D1%97_%D1%8E%D1%80%D0%B8%D1%81%D0%B4%D0%B8%D0%BA%D1%86%D1%96%D1%97_(%D0%84%D0%A1)" TargetMode="External"/><Relationship Id="rId7" Type="http://schemas.openxmlformats.org/officeDocument/2006/relationships/hyperlink" Target="https://uk.wikipedia.org/wiki/%D0%9A%D0%BE%D0%BD%D1%84%D1%96%D0%B4%D0%B5%D0%BD%D1%86%D1%96%D0%B9%D0%BD%D1%96%D1%81%D1%82%D1%8C" TargetMode="External"/><Relationship Id="rId2" Type="http://schemas.openxmlformats.org/officeDocument/2006/relationships/hyperlink" Target="https://uk.wikipedia.org/wiki/%D0%A1%D1%83%D0%B4_%D0%84%D0%B2%D1%80%D0%BE%D0%BF%D0%B5%D0%B9%D1%81%D1%8C%D0%BA%D0%BE%D0%B3%D0%BE_%D0%A1%D0%BE%D1%8E%D0%B7%D1%83" TargetMode="External"/><Relationship Id="rId1" Type="http://schemas.openxmlformats.org/officeDocument/2006/relationships/slideLayout" Target="../slideLayouts/slideLayout4.xml"/><Relationship Id="rId6" Type="http://schemas.openxmlformats.org/officeDocument/2006/relationships/hyperlink" Target="https://uk.wikipedia.org/wiki/%D0%A4%D0%B0%D0%BA%D1%81" TargetMode="External"/><Relationship Id="rId11" Type="http://schemas.openxmlformats.org/officeDocument/2006/relationships/hyperlink" Target="https://uk.wikipedia.org/wiki/2013" TargetMode="External"/><Relationship Id="rId5" Type="http://schemas.openxmlformats.org/officeDocument/2006/relationships/hyperlink" Target="https://uk.wikipedia.org/wiki/%D0%AE%D1%80%D0%B8%D0%B4%D0%B8%D1%87%D0%BD%D0%B0_%D0%BE%D1%81%D0%BE%D0%B1%D0%B0" TargetMode="External"/><Relationship Id="rId10" Type="http://schemas.openxmlformats.org/officeDocument/2006/relationships/hyperlink" Target="https://uk.wikipedia.org/wiki/1_%D0%B6%D0%BE%D0%B2%D1%82%D0%BD%D1%8F" TargetMode="External"/><Relationship Id="rId4" Type="http://schemas.openxmlformats.org/officeDocument/2006/relationships/hyperlink" Target="https://uk.wikipedia.org/wiki/%D0%A4%D1%96%D0%B7%D0%B8%D1%87%D0%BD%D0%B0_%D0%BE%D1%81%D0%BE%D0%B1%D0%B0" TargetMode="External"/><Relationship Id="rId9" Type="http://schemas.openxmlformats.org/officeDocument/2006/relationships/hyperlink" Target="https://uk.wikipedia.org/w/index.php?title=%D0%95%D0%BC%D1%96%D0%BB%D1%96_%D0%9E%27%D0%A0%D0%B5%D0%B9%D0%BB%D1%96&amp;action=edit&amp;redlink=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rtlCol="0">
            <a:normAutofit/>
          </a:bodyPr>
          <a:lstStyle/>
          <a:p>
            <a:pPr>
              <a:defRPr/>
            </a:pPr>
            <a:r>
              <a:rPr lang="ru-RU" dirty="0"/>
              <a:t>ДОГОВІР </a:t>
            </a:r>
            <a:br>
              <a:rPr lang="ru-RU" dirty="0"/>
            </a:br>
            <a:r>
              <a:rPr lang="ru-RU" dirty="0"/>
              <a:t>про </a:t>
            </a:r>
            <a:r>
              <a:rPr lang="ru-RU" dirty="0" err="1"/>
              <a:t>Європейський</a:t>
            </a:r>
            <a:r>
              <a:rPr lang="ru-RU" dirty="0"/>
              <a:t> Союз (ст. 13)</a:t>
            </a:r>
          </a:p>
        </p:txBody>
      </p:sp>
      <p:sp>
        <p:nvSpPr>
          <p:cNvPr id="4" name="Содержимое 3"/>
          <p:cNvSpPr>
            <a:spLocks noGrp="1"/>
          </p:cNvSpPr>
          <p:nvPr>
            <p:ph idx="1"/>
          </p:nvPr>
        </p:nvSpPr>
        <p:spPr/>
        <p:txBody>
          <a:bodyPr rtlCol="0">
            <a:normAutofit fontScale="62500" lnSpcReduction="20000"/>
          </a:bodyPr>
          <a:lstStyle/>
          <a:p>
            <a:pPr algn="ctr">
              <a:spcAft>
                <a:spcPts val="0"/>
              </a:spcAft>
              <a:buNone/>
              <a:defRPr/>
            </a:pPr>
            <a:r>
              <a:rPr lang="uk-UA" dirty="0"/>
              <a:t>Інститути ЄС</a:t>
            </a:r>
          </a:p>
          <a:p>
            <a:pPr>
              <a:spcAft>
                <a:spcPts val="0"/>
              </a:spcAft>
              <a:defRPr/>
            </a:pPr>
            <a:r>
              <a:rPr lang="uk-UA" dirty="0"/>
              <a:t> Європейський Парламент</a:t>
            </a:r>
          </a:p>
          <a:p>
            <a:pPr>
              <a:spcAft>
                <a:spcPts val="0"/>
              </a:spcAft>
              <a:defRPr/>
            </a:pPr>
            <a:endParaRPr lang="uk-UA" dirty="0"/>
          </a:p>
          <a:p>
            <a:pPr>
              <a:spcAft>
                <a:spcPts val="0"/>
              </a:spcAft>
              <a:defRPr/>
            </a:pPr>
            <a:r>
              <a:rPr lang="uk-UA" dirty="0"/>
              <a:t> Європейська Рада</a:t>
            </a:r>
          </a:p>
          <a:p>
            <a:pPr>
              <a:spcAft>
                <a:spcPts val="0"/>
              </a:spcAft>
              <a:defRPr/>
            </a:pPr>
            <a:endParaRPr lang="uk-UA" dirty="0"/>
          </a:p>
          <a:p>
            <a:pPr>
              <a:spcAft>
                <a:spcPts val="0"/>
              </a:spcAft>
              <a:defRPr/>
            </a:pPr>
            <a:r>
              <a:rPr lang="uk-UA" dirty="0"/>
              <a:t> Рада</a:t>
            </a:r>
          </a:p>
          <a:p>
            <a:pPr>
              <a:spcAft>
                <a:spcPts val="0"/>
              </a:spcAft>
              <a:defRPr/>
            </a:pPr>
            <a:endParaRPr lang="uk-UA" dirty="0"/>
          </a:p>
          <a:p>
            <a:pPr>
              <a:spcAft>
                <a:spcPts val="0"/>
              </a:spcAft>
              <a:defRPr/>
            </a:pPr>
            <a:r>
              <a:rPr lang="uk-UA" dirty="0"/>
              <a:t>Європейська Комісія </a:t>
            </a:r>
          </a:p>
          <a:p>
            <a:pPr>
              <a:spcAft>
                <a:spcPts val="0"/>
              </a:spcAft>
              <a:defRPr/>
            </a:pPr>
            <a:endParaRPr lang="uk-UA" dirty="0"/>
          </a:p>
          <a:p>
            <a:pPr>
              <a:spcAft>
                <a:spcPts val="0"/>
              </a:spcAft>
              <a:defRPr/>
            </a:pPr>
            <a:r>
              <a:rPr lang="uk-UA" dirty="0"/>
              <a:t> Суд Європейського  Союзу;</a:t>
            </a:r>
          </a:p>
          <a:p>
            <a:pPr>
              <a:spcAft>
                <a:spcPts val="0"/>
              </a:spcAft>
              <a:buNone/>
              <a:defRPr/>
            </a:pPr>
            <a:r>
              <a:rPr lang="uk-UA" dirty="0"/>
              <a:t> </a:t>
            </a:r>
          </a:p>
          <a:p>
            <a:pPr>
              <a:spcAft>
                <a:spcPts val="0"/>
              </a:spcAft>
              <a:defRPr/>
            </a:pPr>
            <a:r>
              <a:rPr lang="uk-UA" dirty="0"/>
              <a:t> Європейський центральний банк;</a:t>
            </a:r>
          </a:p>
          <a:p>
            <a:pPr>
              <a:spcAft>
                <a:spcPts val="0"/>
              </a:spcAft>
              <a:defRPr/>
            </a:pPr>
            <a:endParaRPr lang="uk-UA" dirty="0"/>
          </a:p>
          <a:p>
            <a:pPr>
              <a:spcAft>
                <a:spcPts val="0"/>
              </a:spcAft>
              <a:defRPr/>
            </a:pPr>
            <a:r>
              <a:rPr lang="uk-UA" dirty="0"/>
              <a:t> Рахункова палата.</a:t>
            </a:r>
          </a:p>
        </p:txBody>
      </p:sp>
    </p:spTree>
    <p:extLst>
      <p:ext uri="{BB962C8B-B14F-4D97-AF65-F5344CB8AC3E}">
        <p14:creationId xmlns:p14="http://schemas.microsoft.com/office/powerpoint/2010/main" val="352003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D0C391-77E8-4C02-8F7F-0247CD02E576}"/>
              </a:ext>
            </a:extLst>
          </p:cNvPr>
          <p:cNvSpPr>
            <a:spLocks noGrp="1"/>
          </p:cNvSpPr>
          <p:nvPr>
            <p:ph type="title"/>
          </p:nvPr>
        </p:nvSpPr>
        <p:spPr/>
        <p:txBody>
          <a:bodyPr/>
          <a:lstStyle/>
          <a:p>
            <a:endParaRPr lang="ru-RU"/>
          </a:p>
        </p:txBody>
      </p:sp>
      <p:sp>
        <p:nvSpPr>
          <p:cNvPr id="4" name="Объект 3">
            <a:extLst>
              <a:ext uri="{FF2B5EF4-FFF2-40B4-BE49-F238E27FC236}">
                <a16:creationId xmlns:a16="http://schemas.microsoft.com/office/drawing/2014/main" id="{A4B470D8-D523-48EF-B183-51287E7BE150}"/>
              </a:ext>
            </a:extLst>
          </p:cNvPr>
          <p:cNvSpPr>
            <a:spLocks noGrp="1"/>
          </p:cNvSpPr>
          <p:nvPr>
            <p:ph sz="half" idx="2"/>
          </p:nvPr>
        </p:nvSpPr>
        <p:spPr>
          <a:xfrm>
            <a:off x="5194852" y="1737360"/>
            <a:ext cx="6361044" cy="4520471"/>
          </a:xfrm>
        </p:spPr>
        <p:txBody>
          <a:bodyPr/>
          <a:lstStyle/>
          <a:p>
            <a:r>
              <a:rPr lang="ru-RU" b="0" i="0" u="sng" dirty="0" err="1">
                <a:solidFill>
                  <a:schemeClr val="tx1"/>
                </a:solidFill>
                <a:effectLst/>
                <a:latin typeface="Arial" panose="020B0604020202020204" pitchFamily="34" charset="0"/>
              </a:rPr>
              <a:t>Європейський</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омбудсман</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уповноважений</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приймати</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скарги</a:t>
            </a:r>
            <a:r>
              <a:rPr lang="ru-RU" b="0" i="0" u="sng" dirty="0">
                <a:solidFill>
                  <a:schemeClr val="tx1"/>
                </a:solidFill>
                <a:effectLst/>
                <a:latin typeface="Arial" panose="020B0604020202020204" pitchFamily="34" charset="0"/>
              </a:rPr>
              <a:t> на </a:t>
            </a:r>
            <a:r>
              <a:rPr lang="ru-RU" b="0" i="0" u="sng" dirty="0" err="1">
                <a:solidFill>
                  <a:schemeClr val="tx1"/>
                </a:solidFill>
                <a:effectLst/>
                <a:latin typeface="Arial" panose="020B0604020202020204" pitchFamily="34" charset="0"/>
              </a:rPr>
              <a:t>незадовільну</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діяльність</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всіх</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інституцій</a:t>
            </a:r>
            <a:r>
              <a:rPr lang="ru-RU" b="0" i="0" u="sng" dirty="0">
                <a:solidFill>
                  <a:schemeClr val="tx1"/>
                </a:solidFill>
                <a:effectLst/>
                <a:latin typeface="Arial" panose="020B0604020202020204" pitchFamily="34" charset="0"/>
              </a:rPr>
              <a:t> та </a:t>
            </a:r>
            <a:r>
              <a:rPr lang="ru-RU" b="0" i="0" u="sng" dirty="0" err="1">
                <a:solidFill>
                  <a:schemeClr val="tx1"/>
                </a:solidFill>
                <a:effectLst/>
                <a:latin typeface="Arial" panose="020B0604020202020204" pitchFamily="34" charset="0"/>
              </a:rPr>
              <a:t>установ</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Спільноти</a:t>
            </a:r>
            <a:r>
              <a:rPr lang="ru-RU" b="0" i="0" u="sng" dirty="0">
                <a:solidFill>
                  <a:schemeClr val="tx1"/>
                </a:solidFill>
                <a:effectLst/>
                <a:latin typeface="Arial" panose="020B0604020202020204" pitchFamily="34" charset="0"/>
              </a:rPr>
              <a:t>, за </a:t>
            </a:r>
            <a:r>
              <a:rPr lang="ru-RU" b="0" i="0" u="sng" dirty="0" err="1">
                <a:solidFill>
                  <a:schemeClr val="tx1"/>
                </a:solidFill>
                <a:effectLst/>
                <a:latin typeface="Arial" panose="020B0604020202020204" pitchFamily="34" charset="0"/>
              </a:rPr>
              <a:t>виключенням</a:t>
            </a:r>
            <a:r>
              <a:rPr lang="ru-RU" b="0" i="0" u="sng" dirty="0">
                <a:solidFill>
                  <a:schemeClr val="tx1"/>
                </a:solidFill>
                <a:effectLst/>
                <a:latin typeface="Arial" panose="020B0604020202020204" pitchFamily="34" charset="0"/>
              </a:rPr>
              <a:t> </a:t>
            </a:r>
            <a:r>
              <a:rPr lang="ru-RU" b="0" i="0" u="sng" strike="noStrike" dirty="0">
                <a:solidFill>
                  <a:schemeClr val="tx1"/>
                </a:solidFill>
                <a:effectLst/>
                <a:latin typeface="Arial" panose="020B0604020202020204" pitchFamily="34" charset="0"/>
                <a:hlinkClick r:id="rId2" tooltip="Суд Європейського Союзу">
                  <a:extLst>
                    <a:ext uri="{A12FA001-AC4F-418D-AE19-62706E023703}">
                      <ahyp:hlinkClr xmlns:ahyp="http://schemas.microsoft.com/office/drawing/2018/hyperlinkcolor" val="tx"/>
                    </a:ext>
                  </a:extLst>
                </a:hlinkClick>
              </a:rPr>
              <a:t>Суду ЄС</a:t>
            </a:r>
            <a:r>
              <a:rPr lang="ru-RU" b="0" i="0" u="sng" dirty="0">
                <a:solidFill>
                  <a:schemeClr val="tx1"/>
                </a:solidFill>
                <a:effectLst/>
                <a:latin typeface="Arial" panose="020B0604020202020204" pitchFamily="34" charset="0"/>
              </a:rPr>
              <a:t> та </a:t>
            </a:r>
            <a:r>
              <a:rPr lang="ru-RU" b="0" i="0" u="sng" strike="noStrike" dirty="0">
                <a:solidFill>
                  <a:schemeClr val="tx1"/>
                </a:solidFill>
                <a:effectLst/>
                <a:latin typeface="Arial" panose="020B0604020202020204" pitchFamily="34" charset="0"/>
                <a:hlinkClick r:id="rId3" tooltip="Суд загальної юрисдикції (ЄС)">
                  <a:extLst>
                    <a:ext uri="{A12FA001-AC4F-418D-AE19-62706E023703}">
                      <ahyp:hlinkClr xmlns:ahyp="http://schemas.microsoft.com/office/drawing/2018/hyperlinkcolor" val="tx"/>
                    </a:ext>
                  </a:extLst>
                </a:hlinkClick>
              </a:rPr>
              <a:t>Суду </a:t>
            </a:r>
            <a:r>
              <a:rPr lang="ru-RU" b="0" i="0" u="sng" strike="noStrike" dirty="0" err="1">
                <a:solidFill>
                  <a:schemeClr val="tx1"/>
                </a:solidFill>
                <a:effectLst/>
                <a:latin typeface="Arial" panose="020B0604020202020204" pitchFamily="34" charset="0"/>
                <a:hlinkClick r:id="rId3" tooltip="Суд загальної юрисдикції (ЄС)">
                  <a:extLst>
                    <a:ext uri="{A12FA001-AC4F-418D-AE19-62706E023703}">
                      <ahyp:hlinkClr xmlns:ahyp="http://schemas.microsoft.com/office/drawing/2018/hyperlinkcolor" val="tx"/>
                    </a:ext>
                  </a:extLst>
                </a:hlinkClick>
              </a:rPr>
              <a:t>загальної</a:t>
            </a:r>
            <a:r>
              <a:rPr lang="ru-RU" b="0" i="0" u="sng" strike="noStrike" dirty="0">
                <a:solidFill>
                  <a:schemeClr val="tx1"/>
                </a:solidFill>
                <a:effectLst/>
                <a:latin typeface="Arial" panose="020B0604020202020204" pitchFamily="34" charset="0"/>
                <a:hlinkClick r:id="rId3" tooltip="Суд загальної юрисдикції (ЄС)">
                  <a:extLst>
                    <a:ext uri="{A12FA001-AC4F-418D-AE19-62706E023703}">
                      <ahyp:hlinkClr xmlns:ahyp="http://schemas.microsoft.com/office/drawing/2018/hyperlinkcolor" val="tx"/>
                    </a:ext>
                  </a:extLst>
                </a:hlinkClick>
              </a:rPr>
              <a:t> </a:t>
            </a:r>
            <a:r>
              <a:rPr lang="ru-RU" b="0" i="0" u="sng" strike="noStrike" dirty="0" err="1">
                <a:solidFill>
                  <a:schemeClr val="tx1"/>
                </a:solidFill>
                <a:effectLst/>
                <a:latin typeface="Arial" panose="020B0604020202020204" pitchFamily="34" charset="0"/>
                <a:hlinkClick r:id="rId3" tooltip="Суд загальної юрисдикції (ЄС)">
                  <a:extLst>
                    <a:ext uri="{A12FA001-AC4F-418D-AE19-62706E023703}">
                      <ahyp:hlinkClr xmlns:ahyp="http://schemas.microsoft.com/office/drawing/2018/hyperlinkcolor" val="tx"/>
                    </a:ext>
                  </a:extLst>
                </a:hlinkClick>
              </a:rPr>
              <a:t>юрисдикції</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Заяву</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самостійно</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або</a:t>
            </a:r>
            <a:r>
              <a:rPr lang="ru-RU" b="0" i="0" u="sng" dirty="0">
                <a:solidFill>
                  <a:schemeClr val="tx1"/>
                </a:solidFill>
                <a:effectLst/>
                <a:latin typeface="Arial" panose="020B0604020202020204" pitchFamily="34" charset="0"/>
              </a:rPr>
              <a:t> через члена </a:t>
            </a:r>
            <a:r>
              <a:rPr lang="ru-RU" b="0" i="0" u="sng" dirty="0" err="1">
                <a:solidFill>
                  <a:schemeClr val="tx1"/>
                </a:solidFill>
                <a:effectLst/>
                <a:latin typeface="Arial" panose="020B0604020202020204" pitchFamily="34" charset="0"/>
              </a:rPr>
              <a:t>Європарламенту</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може</a:t>
            </a:r>
            <a:r>
              <a:rPr lang="ru-RU" b="0" i="0" u="sng" dirty="0">
                <a:solidFill>
                  <a:schemeClr val="tx1"/>
                </a:solidFill>
                <a:effectLst/>
                <a:latin typeface="Arial" panose="020B0604020202020204" pitchFamily="34" charset="0"/>
              </a:rPr>
              <a:t> подати будь-яка </a:t>
            </a:r>
            <a:r>
              <a:rPr lang="ru-RU" b="0" i="0" u="sng" strike="noStrike" dirty="0" err="1">
                <a:solidFill>
                  <a:schemeClr val="tx1"/>
                </a:solidFill>
                <a:effectLst/>
                <a:latin typeface="Arial" panose="020B0604020202020204" pitchFamily="34" charset="0"/>
                <a:hlinkClick r:id="rId4" tooltip="Фізична особа">
                  <a:extLst>
                    <a:ext uri="{A12FA001-AC4F-418D-AE19-62706E023703}">
                      <ahyp:hlinkClr xmlns:ahyp="http://schemas.microsoft.com/office/drawing/2018/hyperlinkcolor" val="tx"/>
                    </a:ext>
                  </a:extLst>
                </a:hlinkClick>
              </a:rPr>
              <a:t>фізична</a:t>
            </a:r>
            <a:r>
              <a:rPr lang="ru-RU" b="0" i="0" u="sng" strike="noStrike" dirty="0">
                <a:solidFill>
                  <a:schemeClr val="tx1"/>
                </a:solidFill>
                <a:effectLst/>
                <a:latin typeface="Arial" panose="020B0604020202020204" pitchFamily="34" charset="0"/>
                <a:hlinkClick r:id="rId4" tooltip="Фізична особа">
                  <a:extLst>
                    <a:ext uri="{A12FA001-AC4F-418D-AE19-62706E023703}">
                      <ahyp:hlinkClr xmlns:ahyp="http://schemas.microsoft.com/office/drawing/2018/hyperlinkcolor" val="tx"/>
                    </a:ext>
                  </a:extLst>
                </a:hlinkClick>
              </a:rPr>
              <a:t> особа</a:t>
            </a:r>
            <a:r>
              <a:rPr lang="ru-RU" b="0" i="0" u="sng" dirty="0">
                <a:solidFill>
                  <a:schemeClr val="tx1"/>
                </a:solidFill>
                <a:effectLst/>
                <a:latin typeface="Arial" panose="020B0604020202020204" pitchFamily="34" charset="0"/>
              </a:rPr>
              <a:t> — </a:t>
            </a:r>
            <a:r>
              <a:rPr lang="ru-RU" b="0" i="0" u="sng" dirty="0" err="1">
                <a:solidFill>
                  <a:schemeClr val="tx1"/>
                </a:solidFill>
                <a:effectLst/>
                <a:latin typeface="Arial" panose="020B0604020202020204" pitchFamily="34" charset="0"/>
              </a:rPr>
              <a:t>громадянин</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або</a:t>
            </a:r>
            <a:r>
              <a:rPr lang="ru-RU" b="0" i="0" u="sng" dirty="0">
                <a:solidFill>
                  <a:schemeClr val="tx1"/>
                </a:solidFill>
                <a:effectLst/>
                <a:latin typeface="Arial" panose="020B0604020202020204" pitchFamily="34" charset="0"/>
              </a:rPr>
              <a:t> резидент </a:t>
            </a:r>
            <a:r>
              <a:rPr lang="ru-RU" b="0" i="0" u="sng" dirty="0" err="1">
                <a:solidFill>
                  <a:schemeClr val="tx1"/>
                </a:solidFill>
                <a:effectLst/>
                <a:latin typeface="Arial" panose="020B0604020202020204" pitchFamily="34" charset="0"/>
              </a:rPr>
              <a:t>Європейського</a:t>
            </a:r>
            <a:r>
              <a:rPr lang="ru-RU" b="0" i="0" u="sng" dirty="0">
                <a:solidFill>
                  <a:schemeClr val="tx1"/>
                </a:solidFill>
                <a:effectLst/>
                <a:latin typeface="Arial" panose="020B0604020202020204" pitchFamily="34" charset="0"/>
              </a:rPr>
              <a:t> Союзу, а </a:t>
            </a:r>
            <a:r>
              <a:rPr lang="ru-RU" b="0" i="0" u="sng" dirty="0" err="1">
                <a:solidFill>
                  <a:schemeClr val="tx1"/>
                </a:solidFill>
                <a:effectLst/>
                <a:latin typeface="Arial" panose="020B0604020202020204" pitchFamily="34" charset="0"/>
              </a:rPr>
              <a:t>також</a:t>
            </a:r>
            <a:r>
              <a:rPr lang="ru-RU" b="0" i="0" u="sng" dirty="0">
                <a:solidFill>
                  <a:schemeClr val="tx1"/>
                </a:solidFill>
                <a:effectLst/>
                <a:latin typeface="Arial" panose="020B0604020202020204" pitchFamily="34" charset="0"/>
              </a:rPr>
              <a:t> </a:t>
            </a:r>
            <a:r>
              <a:rPr lang="ru-RU" b="0" i="0" u="sng" strike="noStrike" dirty="0" err="1">
                <a:solidFill>
                  <a:schemeClr val="tx1"/>
                </a:solidFill>
                <a:effectLst/>
                <a:latin typeface="Arial" panose="020B0604020202020204" pitchFamily="34" charset="0"/>
                <a:hlinkClick r:id="rId5" tooltip="Юридична особа">
                  <a:extLst>
                    <a:ext uri="{A12FA001-AC4F-418D-AE19-62706E023703}">
                      <ahyp:hlinkClr xmlns:ahyp="http://schemas.microsoft.com/office/drawing/2018/hyperlinkcolor" val="tx"/>
                    </a:ext>
                  </a:extLst>
                </a:hlinkClick>
              </a:rPr>
              <a:t>юридична</a:t>
            </a:r>
            <a:r>
              <a:rPr lang="ru-RU" b="0" i="0" u="sng" strike="noStrike" dirty="0">
                <a:solidFill>
                  <a:schemeClr val="tx1"/>
                </a:solidFill>
                <a:effectLst/>
                <a:latin typeface="Arial" panose="020B0604020202020204" pitchFamily="34" charset="0"/>
                <a:hlinkClick r:id="rId5" tooltip="Юридична особа">
                  <a:extLst>
                    <a:ext uri="{A12FA001-AC4F-418D-AE19-62706E023703}">
                      <ahyp:hlinkClr xmlns:ahyp="http://schemas.microsoft.com/office/drawing/2018/hyperlinkcolor" val="tx"/>
                    </a:ext>
                  </a:extLst>
                </a:hlinkClick>
              </a:rPr>
              <a:t> особа</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що</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має</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реєстрацію</a:t>
            </a:r>
            <a:r>
              <a:rPr lang="ru-RU" b="0" i="0" u="sng" dirty="0">
                <a:solidFill>
                  <a:schemeClr val="tx1"/>
                </a:solidFill>
                <a:effectLst/>
                <a:latin typeface="Arial" panose="020B0604020202020204" pitchFamily="34" charset="0"/>
              </a:rPr>
              <a:t> у </a:t>
            </a:r>
            <a:r>
              <a:rPr lang="ru-RU" b="0" i="0" u="sng" dirty="0" err="1">
                <a:solidFill>
                  <a:schemeClr val="tx1"/>
                </a:solidFill>
                <a:effectLst/>
                <a:latin typeface="Arial" panose="020B0604020202020204" pitchFamily="34" charset="0"/>
              </a:rPr>
              <a:t>країнах</a:t>
            </a:r>
            <a:r>
              <a:rPr lang="ru-RU" b="0" i="0" u="sng" dirty="0">
                <a:solidFill>
                  <a:schemeClr val="tx1"/>
                </a:solidFill>
                <a:effectLst/>
                <a:latin typeface="Arial" panose="020B0604020202020204" pitchFamily="34" charset="0"/>
              </a:rPr>
              <a:t> ЄС.</a:t>
            </a:r>
          </a:p>
          <a:p>
            <a:r>
              <a:rPr lang="ru-RU" b="0" i="0" u="sng" dirty="0">
                <a:solidFill>
                  <a:schemeClr val="tx1"/>
                </a:solidFill>
                <a:effectLst/>
                <a:latin typeface="Arial" panose="020B0604020202020204" pitchFamily="34" charset="0"/>
              </a:rPr>
              <a:t> Вона </a:t>
            </a:r>
            <a:r>
              <a:rPr lang="ru-RU" b="0" i="0" u="sng" dirty="0" err="1">
                <a:solidFill>
                  <a:schemeClr val="tx1"/>
                </a:solidFill>
                <a:effectLst/>
                <a:latin typeface="Arial" panose="020B0604020202020204" pitchFamily="34" charset="0"/>
              </a:rPr>
              <a:t>може</a:t>
            </a:r>
            <a:r>
              <a:rPr lang="ru-RU" b="0" i="0" u="sng" dirty="0">
                <a:solidFill>
                  <a:schemeClr val="tx1"/>
                </a:solidFill>
                <a:effectLst/>
                <a:latin typeface="Arial" panose="020B0604020202020204" pitchFamily="34" charset="0"/>
              </a:rPr>
              <a:t> бути написана </a:t>
            </a:r>
            <a:r>
              <a:rPr lang="ru-RU" b="0" i="0" u="sng" dirty="0" err="1">
                <a:solidFill>
                  <a:schemeClr val="tx1"/>
                </a:solidFill>
                <a:effectLst/>
                <a:latin typeface="Arial" panose="020B0604020202020204" pitchFamily="34" charset="0"/>
              </a:rPr>
              <a:t>однією</a:t>
            </a:r>
            <a:r>
              <a:rPr lang="ru-RU" b="0" i="0" u="sng" dirty="0">
                <a:solidFill>
                  <a:schemeClr val="tx1"/>
                </a:solidFill>
                <a:effectLst/>
                <a:latin typeface="Arial" panose="020B0604020202020204" pitchFamily="34" charset="0"/>
              </a:rPr>
              <a:t> з 24 </a:t>
            </a:r>
            <a:r>
              <a:rPr lang="ru-RU" b="0" i="0" u="sng" dirty="0" err="1">
                <a:solidFill>
                  <a:schemeClr val="tx1"/>
                </a:solidFill>
                <a:effectLst/>
                <a:latin typeface="Arial" panose="020B0604020202020204" pitchFamily="34" charset="0"/>
              </a:rPr>
              <a:t>офіційних</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мов</a:t>
            </a:r>
            <a:r>
              <a:rPr lang="ru-RU" b="0" i="0" u="sng" dirty="0">
                <a:solidFill>
                  <a:schemeClr val="tx1"/>
                </a:solidFill>
                <a:effectLst/>
                <a:latin typeface="Arial" panose="020B0604020202020204" pitchFamily="34" charset="0"/>
              </a:rPr>
              <a:t> ЄС і </a:t>
            </a:r>
            <a:r>
              <a:rPr lang="ru-RU" b="0" i="0" u="sng" dirty="0" err="1">
                <a:solidFill>
                  <a:schemeClr val="tx1"/>
                </a:solidFill>
                <a:effectLst/>
                <a:latin typeface="Arial" panose="020B0604020202020204" pitchFamily="34" charset="0"/>
              </a:rPr>
              <a:t>подаватися</a:t>
            </a:r>
            <a:r>
              <a:rPr lang="ru-RU" b="0" i="0" u="sng" dirty="0">
                <a:solidFill>
                  <a:schemeClr val="tx1"/>
                </a:solidFill>
                <a:effectLst/>
                <a:latin typeface="Arial" panose="020B0604020202020204" pitchFamily="34" charset="0"/>
              </a:rPr>
              <a:t> як </a:t>
            </a:r>
            <a:r>
              <a:rPr lang="ru-RU" b="0" i="0" u="sng" dirty="0" err="1">
                <a:solidFill>
                  <a:schemeClr val="tx1"/>
                </a:solidFill>
                <a:effectLst/>
                <a:latin typeface="Arial" panose="020B0604020202020204" pitchFamily="34" charset="0"/>
              </a:rPr>
              <a:t>безпосередньо</a:t>
            </a:r>
            <a:r>
              <a:rPr lang="ru-RU" b="0" i="0" u="sng" dirty="0">
                <a:solidFill>
                  <a:schemeClr val="tx1"/>
                </a:solidFill>
                <a:effectLst/>
                <a:latin typeface="Arial" panose="020B0604020202020204" pitchFamily="34" charset="0"/>
              </a:rPr>
              <a:t> до </a:t>
            </a:r>
            <a:r>
              <a:rPr lang="ru-RU" b="0" i="0" u="sng" dirty="0" err="1">
                <a:solidFill>
                  <a:schemeClr val="tx1"/>
                </a:solidFill>
                <a:effectLst/>
                <a:latin typeface="Arial" panose="020B0604020202020204" pitchFamily="34" charset="0"/>
              </a:rPr>
              <a:t>офісу</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омбудсмана</a:t>
            </a:r>
            <a:r>
              <a:rPr lang="ru-RU" b="0" i="0" u="sng" dirty="0">
                <a:solidFill>
                  <a:schemeClr val="tx1"/>
                </a:solidFill>
                <a:effectLst/>
                <a:latin typeface="Arial" panose="020B0604020202020204" pitchFamily="34" charset="0"/>
              </a:rPr>
              <a:t>, так і </a:t>
            </a:r>
            <a:r>
              <a:rPr lang="ru-RU" b="0" i="0" u="sng" dirty="0" err="1">
                <a:solidFill>
                  <a:schemeClr val="tx1"/>
                </a:solidFill>
                <a:effectLst/>
                <a:latin typeface="Arial" panose="020B0604020202020204" pitchFamily="34" charset="0"/>
              </a:rPr>
              <a:t>надсилатися</a:t>
            </a:r>
            <a:r>
              <a:rPr lang="ru-RU" b="0" i="0" u="sng" dirty="0">
                <a:solidFill>
                  <a:schemeClr val="tx1"/>
                </a:solidFill>
                <a:effectLst/>
                <a:latin typeface="Arial" panose="020B0604020202020204" pitchFamily="34" charset="0"/>
              </a:rPr>
              <a:t>: листом, </a:t>
            </a:r>
            <a:r>
              <a:rPr lang="ru-RU" b="0" i="0" u="sng" strike="noStrike" dirty="0">
                <a:solidFill>
                  <a:schemeClr val="tx1"/>
                </a:solidFill>
                <a:effectLst/>
                <a:latin typeface="Arial" panose="020B0604020202020204" pitchFamily="34" charset="0"/>
                <a:hlinkClick r:id="rId6" tooltip="Факс">
                  <a:extLst>
                    <a:ext uri="{A12FA001-AC4F-418D-AE19-62706E023703}">
                      <ahyp:hlinkClr xmlns:ahyp="http://schemas.microsoft.com/office/drawing/2018/hyperlinkcolor" val="tx"/>
                    </a:ext>
                  </a:extLst>
                </a:hlinkClick>
              </a:rPr>
              <a:t>факсом</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або</a:t>
            </a:r>
            <a:r>
              <a:rPr lang="ru-RU" b="0" i="0" u="sng" dirty="0">
                <a:solidFill>
                  <a:schemeClr val="tx1"/>
                </a:solidFill>
                <a:effectLst/>
                <a:latin typeface="Arial" panose="020B0604020202020204" pitchFamily="34" charset="0"/>
              </a:rPr>
              <a:t> через </a:t>
            </a:r>
            <a:r>
              <a:rPr lang="ru-RU" b="0" i="0" u="sng" dirty="0" err="1">
                <a:solidFill>
                  <a:schemeClr val="tx1"/>
                </a:solidFill>
                <a:effectLst/>
                <a:latin typeface="Arial" panose="020B0604020202020204" pitchFamily="34" charset="0"/>
              </a:rPr>
              <a:t>спеціальну</a:t>
            </a:r>
            <a:r>
              <a:rPr lang="ru-RU" b="0" i="0" u="sng" dirty="0">
                <a:solidFill>
                  <a:schemeClr val="tx1"/>
                </a:solidFill>
                <a:effectLst/>
                <a:latin typeface="Arial" panose="020B0604020202020204" pitchFamily="34" charset="0"/>
              </a:rPr>
              <a:t> форму на </a:t>
            </a:r>
            <a:r>
              <a:rPr lang="ru-RU" b="0" i="0" u="sng" dirty="0" err="1">
                <a:solidFill>
                  <a:schemeClr val="tx1"/>
                </a:solidFill>
                <a:effectLst/>
                <a:latin typeface="Arial" panose="020B0604020202020204" pitchFamily="34" charset="0"/>
              </a:rPr>
              <a:t>сайті</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Крім</a:t>
            </a:r>
            <a:r>
              <a:rPr lang="ru-RU" b="0" i="0" u="sng" dirty="0">
                <a:solidFill>
                  <a:schemeClr val="tx1"/>
                </a:solidFill>
                <a:effectLst/>
                <a:latin typeface="Arial" panose="020B0604020202020204" pitchFamily="34" charset="0"/>
              </a:rPr>
              <a:t> того, за </a:t>
            </a:r>
            <a:r>
              <a:rPr lang="ru-RU" b="0" i="0" u="sng" dirty="0" err="1">
                <a:solidFill>
                  <a:schemeClr val="tx1"/>
                </a:solidFill>
                <a:effectLst/>
                <a:latin typeface="Arial" panose="020B0604020202020204" pitchFamily="34" charset="0"/>
              </a:rPr>
              <a:t>бажанням</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скаржника</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заява</a:t>
            </a:r>
            <a:r>
              <a:rPr lang="ru-RU" b="0" i="0" u="sng" dirty="0">
                <a:solidFill>
                  <a:schemeClr val="tx1"/>
                </a:solidFill>
                <a:effectLst/>
                <a:latin typeface="Arial" panose="020B0604020202020204" pitchFamily="34" charset="0"/>
              </a:rPr>
              <a:t> </a:t>
            </a:r>
            <a:r>
              <a:rPr lang="ru-RU" b="0" i="0" u="sng" dirty="0" err="1">
                <a:solidFill>
                  <a:schemeClr val="tx1"/>
                </a:solidFill>
                <a:effectLst/>
                <a:latin typeface="Arial" panose="020B0604020202020204" pitchFamily="34" charset="0"/>
              </a:rPr>
              <a:t>залишається</a:t>
            </a:r>
            <a:r>
              <a:rPr lang="ru-RU" b="0" i="0" u="sng" dirty="0">
                <a:solidFill>
                  <a:schemeClr val="tx1"/>
                </a:solidFill>
                <a:effectLst/>
                <a:latin typeface="Arial" panose="020B0604020202020204" pitchFamily="34" charset="0"/>
              </a:rPr>
              <a:t> </a:t>
            </a:r>
            <a:r>
              <a:rPr lang="ru-RU" b="0" i="0" u="sng" strike="noStrike" dirty="0" err="1">
                <a:solidFill>
                  <a:schemeClr val="tx1"/>
                </a:solidFill>
                <a:effectLst/>
                <a:latin typeface="Arial" panose="020B0604020202020204" pitchFamily="34" charset="0"/>
                <a:hlinkClick r:id="rId7" tooltip="Конфіденційність">
                  <a:extLst>
                    <a:ext uri="{A12FA001-AC4F-418D-AE19-62706E023703}">
                      <ahyp:hlinkClr xmlns:ahyp="http://schemas.microsoft.com/office/drawing/2018/hyperlinkcolor" val="tx"/>
                    </a:ext>
                  </a:extLst>
                </a:hlinkClick>
              </a:rPr>
              <a:t>конфіденційною</a:t>
            </a:r>
            <a:endParaRPr lang="ru-RU" u="sng" dirty="0">
              <a:solidFill>
                <a:schemeClr val="tx1"/>
              </a:solidFill>
            </a:endParaRPr>
          </a:p>
        </p:txBody>
      </p:sp>
      <p:pic>
        <p:nvPicPr>
          <p:cNvPr id="4098" name="Picture 2">
            <a:extLst>
              <a:ext uri="{FF2B5EF4-FFF2-40B4-BE49-F238E27FC236}">
                <a16:creationId xmlns:a16="http://schemas.microsoft.com/office/drawing/2014/main" id="{2ADC77D3-10A0-4083-A161-74CC021FD4B9}"/>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914401" y="1737360"/>
            <a:ext cx="2337842" cy="28797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D3818E-EC0A-43AF-9468-6B208854248E}"/>
              </a:ext>
            </a:extLst>
          </p:cNvPr>
          <p:cNvSpPr txBox="1"/>
          <p:nvPr/>
        </p:nvSpPr>
        <p:spPr>
          <a:xfrm>
            <a:off x="1357183" y="4780503"/>
            <a:ext cx="1895060" cy="1477328"/>
          </a:xfrm>
          <a:prstGeom prst="rect">
            <a:avLst/>
          </a:prstGeom>
          <a:noFill/>
        </p:spPr>
        <p:txBody>
          <a:bodyPr wrap="square">
            <a:spAutoFit/>
          </a:bodyPr>
          <a:lstStyle/>
          <a:p>
            <a:r>
              <a:rPr lang="ru-RU" b="1" i="0" dirty="0">
                <a:effectLst/>
                <a:latin typeface="Arial" panose="020B0604020202020204" pitchFamily="34" charset="0"/>
              </a:rPr>
              <a:t>Посаду </a:t>
            </a:r>
            <a:r>
              <a:rPr lang="ru-RU" b="1" i="0" dirty="0" err="1">
                <a:effectLst/>
                <a:latin typeface="Arial" panose="020B0604020202020204" pitchFamily="34" charset="0"/>
              </a:rPr>
              <a:t>обіймає</a:t>
            </a:r>
            <a:br>
              <a:rPr lang="ru-RU" b="1" i="0" dirty="0">
                <a:effectLst/>
                <a:latin typeface="Arial" panose="020B0604020202020204" pitchFamily="34" charset="0"/>
              </a:rPr>
            </a:br>
            <a:r>
              <a:rPr lang="ru-RU" b="1" i="0" u="sng" dirty="0" err="1">
                <a:effectLst/>
                <a:latin typeface="Arial" panose="020B0604020202020204" pitchFamily="34" charset="0"/>
                <a:hlinkClick r:id="rId9" tooltip="Емілі О'Рейлі (ще не написана)">
                  <a:extLst>
                    <a:ext uri="{A12FA001-AC4F-418D-AE19-62706E023703}">
                      <ahyp:hlinkClr xmlns:ahyp="http://schemas.microsoft.com/office/drawing/2018/hyperlinkcolor" val="tx"/>
                    </a:ext>
                  </a:extLst>
                </a:hlinkClick>
              </a:rPr>
              <a:t>Емілі</a:t>
            </a:r>
            <a:r>
              <a:rPr lang="ru-RU" b="1" i="0" u="sng" dirty="0">
                <a:effectLst/>
                <a:latin typeface="Arial" panose="020B0604020202020204" pitchFamily="34" charset="0"/>
                <a:hlinkClick r:id="rId9" tooltip="Емілі О'Рейлі (ще не написана)">
                  <a:extLst>
                    <a:ext uri="{A12FA001-AC4F-418D-AE19-62706E023703}">
                      <ahyp:hlinkClr xmlns:ahyp="http://schemas.microsoft.com/office/drawing/2018/hyperlinkcolor" val="tx"/>
                    </a:ext>
                  </a:extLst>
                </a:hlinkClick>
              </a:rPr>
              <a:t> </a:t>
            </a:r>
            <a:r>
              <a:rPr lang="ru-RU" b="1" i="0" u="sng" dirty="0" err="1">
                <a:effectLst/>
                <a:latin typeface="Arial" panose="020B0604020202020204" pitchFamily="34" charset="0"/>
                <a:hlinkClick r:id="rId9" tooltip="Емілі О'Рейлі (ще не написана)">
                  <a:extLst>
                    <a:ext uri="{A12FA001-AC4F-418D-AE19-62706E023703}">
                      <ahyp:hlinkClr xmlns:ahyp="http://schemas.microsoft.com/office/drawing/2018/hyperlinkcolor" val="tx"/>
                    </a:ext>
                  </a:extLst>
                </a:hlinkClick>
              </a:rPr>
              <a:t>О'Рейлі</a:t>
            </a:r>
            <a:br>
              <a:rPr lang="en-US" dirty="0"/>
            </a:br>
            <a:r>
              <a:rPr lang="ru-RU" b="0" i="0" dirty="0" err="1">
                <a:effectLst/>
                <a:latin typeface="Arial" panose="020B0604020202020204" pitchFamily="34" charset="0"/>
              </a:rPr>
              <a:t>від</a:t>
            </a:r>
            <a:r>
              <a:rPr lang="ru-RU" b="0" i="0" dirty="0">
                <a:effectLst/>
                <a:latin typeface="Arial" panose="020B0604020202020204" pitchFamily="34" charset="0"/>
              </a:rPr>
              <a:t> </a:t>
            </a:r>
            <a:r>
              <a:rPr lang="ru-RU" b="0" i="0" u="none" strike="noStrike" dirty="0">
                <a:effectLst/>
                <a:latin typeface="Arial" panose="020B0604020202020204" pitchFamily="34" charset="0"/>
                <a:hlinkClick r:id="rId10" tooltip="1 жовтня">
                  <a:extLst>
                    <a:ext uri="{A12FA001-AC4F-418D-AE19-62706E023703}">
                      <ahyp:hlinkClr xmlns:ahyp="http://schemas.microsoft.com/office/drawing/2018/hyperlinkcolor" val="tx"/>
                    </a:ext>
                  </a:extLst>
                </a:hlinkClick>
              </a:rPr>
              <a:t>1 </a:t>
            </a:r>
            <a:r>
              <a:rPr lang="ru-RU" b="0" i="0" u="none" strike="noStrike" dirty="0" err="1">
                <a:effectLst/>
                <a:latin typeface="Arial" panose="020B0604020202020204" pitchFamily="34" charset="0"/>
                <a:hlinkClick r:id="rId10" tooltip="1 жовтня">
                  <a:extLst>
                    <a:ext uri="{A12FA001-AC4F-418D-AE19-62706E023703}">
                      <ahyp:hlinkClr xmlns:ahyp="http://schemas.microsoft.com/office/drawing/2018/hyperlinkcolor" val="tx"/>
                    </a:ext>
                  </a:extLst>
                </a:hlinkClick>
              </a:rPr>
              <a:t>жовтня</a:t>
            </a:r>
            <a:r>
              <a:rPr lang="ru-RU" b="0" i="0" dirty="0">
                <a:effectLst/>
                <a:latin typeface="Arial" panose="020B0604020202020204" pitchFamily="34" charset="0"/>
              </a:rPr>
              <a:t> </a:t>
            </a:r>
            <a:r>
              <a:rPr lang="ru-RU" b="0" i="0" u="none" strike="noStrike" dirty="0">
                <a:effectLst/>
                <a:latin typeface="Arial" panose="020B0604020202020204" pitchFamily="34" charset="0"/>
                <a:hlinkClick r:id="rId11" tooltip="2013">
                  <a:extLst>
                    <a:ext uri="{A12FA001-AC4F-418D-AE19-62706E023703}">
                      <ahyp:hlinkClr xmlns:ahyp="http://schemas.microsoft.com/office/drawing/2018/hyperlinkcolor" val="tx"/>
                    </a:ext>
                  </a:extLst>
                </a:hlinkClick>
              </a:rPr>
              <a:t>2013</a:t>
            </a:r>
            <a:endParaRPr lang="ru-RU" dirty="0"/>
          </a:p>
        </p:txBody>
      </p:sp>
    </p:spTree>
    <p:extLst>
      <p:ext uri="{BB962C8B-B14F-4D97-AF65-F5344CB8AC3E}">
        <p14:creationId xmlns:p14="http://schemas.microsoft.com/office/powerpoint/2010/main" val="427676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Економічний та соціальний комітет">
            <a:extLst>
              <a:ext uri="{FF2B5EF4-FFF2-40B4-BE49-F238E27FC236}">
                <a16:creationId xmlns:a16="http://schemas.microsoft.com/office/drawing/2014/main" id="{2663D3ED-42B7-4BA0-B6E7-A8C8D697F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0"/>
            <a:ext cx="8461237" cy="633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61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омітет регіонів">
            <a:extLst>
              <a:ext uri="{FF2B5EF4-FFF2-40B4-BE49-F238E27FC236}">
                <a16:creationId xmlns:a16="http://schemas.microsoft.com/office/drawing/2014/main" id="{25A7D268-5B02-46ED-8067-04929CF8A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415" y="0"/>
            <a:ext cx="8487742" cy="635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85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Європейський Центральний Банк">
            <a:extLst>
              <a:ext uri="{FF2B5EF4-FFF2-40B4-BE49-F238E27FC236}">
                <a16:creationId xmlns:a16="http://schemas.microsoft.com/office/drawing/2014/main" id="{119063B5-38FE-4716-9147-6CA5CBB50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052"/>
            <a:ext cx="8646767" cy="647608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Хакеры взломали сайт ЕЦБ | Новости из Германии о Европе | DW | 24.07.2014">
            <a:extLst>
              <a:ext uri="{FF2B5EF4-FFF2-40B4-BE49-F238E27FC236}">
                <a16:creationId xmlns:a16="http://schemas.microsoft.com/office/drawing/2014/main" id="{0B0ABE89-377B-4451-9EA4-683384F85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063" y="0"/>
            <a:ext cx="3672937" cy="206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6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02664B1-AAB7-4446-844E-D60EC3974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0"/>
            <a:ext cx="8911811" cy="667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3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CF577A-BBDF-4A4D-AD02-425B3BA2D32E}"/>
              </a:ext>
            </a:extLst>
          </p:cNvPr>
          <p:cNvSpPr>
            <a:spLocks noGrp="1"/>
          </p:cNvSpPr>
          <p:nvPr>
            <p:ph type="title"/>
          </p:nvPr>
        </p:nvSpPr>
        <p:spPr/>
        <p:txBody>
          <a:bodyPr/>
          <a:lstStyle/>
          <a:p>
            <a:endParaRPr lang="ru-RU"/>
          </a:p>
        </p:txBody>
      </p:sp>
      <p:sp>
        <p:nvSpPr>
          <p:cNvPr id="4" name="Объект 3">
            <a:extLst>
              <a:ext uri="{FF2B5EF4-FFF2-40B4-BE49-F238E27FC236}">
                <a16:creationId xmlns:a16="http://schemas.microsoft.com/office/drawing/2014/main" id="{1B345165-F9F5-46AD-A04B-95AF6AD44A67}"/>
              </a:ext>
            </a:extLst>
          </p:cNvPr>
          <p:cNvSpPr>
            <a:spLocks noGrp="1"/>
          </p:cNvSpPr>
          <p:nvPr>
            <p:ph sz="half" idx="2"/>
          </p:nvPr>
        </p:nvSpPr>
        <p:spPr/>
        <p:txBody>
          <a:bodyPr/>
          <a:lstStyle/>
          <a:p>
            <a:r>
              <a:rPr lang="ru-RU" sz="1800" dirty="0" err="1">
                <a:solidFill>
                  <a:srgbClr val="333333"/>
                </a:solidFill>
                <a:effectLst/>
                <a:latin typeface="inherit"/>
                <a:ea typeface="Times New Roman" panose="02020603050405020304" pitchFamily="18" charset="0"/>
                <a:cs typeface="Arial" panose="020B0604020202020204" pitchFamily="34" charset="0"/>
              </a:rPr>
              <a:t>Європейський</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інвестиційний</a:t>
            </a:r>
            <a:r>
              <a:rPr lang="ru-RU" sz="1800" dirty="0">
                <a:solidFill>
                  <a:srgbClr val="333333"/>
                </a:solidFill>
                <a:effectLst/>
                <a:latin typeface="inherit"/>
                <a:ea typeface="Times New Roman" panose="02020603050405020304" pitchFamily="18" charset="0"/>
                <a:cs typeface="Arial" panose="020B0604020202020204" pitchFamily="34" charset="0"/>
              </a:rPr>
              <a:t> банк (ЄІБ) створено у 1957 </a:t>
            </a:r>
            <a:r>
              <a:rPr lang="ru-RU" sz="1800" dirty="0" err="1">
                <a:solidFill>
                  <a:srgbClr val="333333"/>
                </a:solidFill>
                <a:effectLst/>
                <a:latin typeface="inherit"/>
                <a:ea typeface="Times New Roman" panose="02020603050405020304" pitchFamily="18" charset="0"/>
                <a:cs typeface="Arial" panose="020B0604020202020204" pitchFamily="34" charset="0"/>
              </a:rPr>
              <a:t>році</a:t>
            </a:r>
            <a:r>
              <a:rPr lang="ru-RU" sz="1800" dirty="0">
                <a:solidFill>
                  <a:srgbClr val="333333"/>
                </a:solidFill>
                <a:effectLst/>
                <a:latin typeface="inherit"/>
                <a:ea typeface="Times New Roman" panose="02020603050405020304" pitchFamily="18" charset="0"/>
                <a:cs typeface="Arial" panose="020B0604020202020204" pitchFamily="34" charset="0"/>
              </a:rPr>
              <a:t>. На </a:t>
            </a:r>
            <a:r>
              <a:rPr lang="ru-RU" sz="1800" dirty="0" err="1">
                <a:solidFill>
                  <a:srgbClr val="333333"/>
                </a:solidFill>
                <a:effectLst/>
                <a:latin typeface="inherit"/>
                <a:ea typeface="Times New Roman" panose="02020603050405020304" pitchFamily="18" charset="0"/>
                <a:cs typeface="Arial" panose="020B0604020202020204" pitchFamily="34" charset="0"/>
              </a:rPr>
              <a:t>сьогодні</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акціонерами</a:t>
            </a:r>
            <a:r>
              <a:rPr lang="ru-RU" sz="1800" dirty="0">
                <a:solidFill>
                  <a:srgbClr val="333333"/>
                </a:solidFill>
                <a:effectLst/>
                <a:latin typeface="inherit"/>
                <a:ea typeface="Times New Roman" panose="02020603050405020304" pitchFamily="18" charset="0"/>
                <a:cs typeface="Arial" panose="020B0604020202020204" pitchFamily="34" charset="0"/>
              </a:rPr>
              <a:t> ЄІБ є 27 </a:t>
            </a:r>
            <a:r>
              <a:rPr lang="ru-RU" sz="1800" dirty="0" err="1">
                <a:solidFill>
                  <a:srgbClr val="333333"/>
                </a:solidFill>
                <a:effectLst/>
                <a:latin typeface="inherit"/>
                <a:ea typeface="Times New Roman" panose="02020603050405020304" pitchFamily="18" charset="0"/>
                <a:cs typeface="Arial" panose="020B0604020202020204" pitchFamily="34" charset="0"/>
              </a:rPr>
              <a:t>країн</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Європейського</a:t>
            </a:r>
            <a:r>
              <a:rPr lang="ru-RU" sz="1800" dirty="0">
                <a:solidFill>
                  <a:srgbClr val="333333"/>
                </a:solidFill>
                <a:effectLst/>
                <a:latin typeface="inherit"/>
                <a:ea typeface="Times New Roman" panose="02020603050405020304" pitchFamily="18" charset="0"/>
                <a:cs typeface="Arial" panose="020B0604020202020204" pitchFamily="34" charset="0"/>
              </a:rPr>
              <a:t> Союзу. </a:t>
            </a:r>
            <a:r>
              <a:rPr lang="ru-RU" sz="1800" dirty="0" err="1">
                <a:solidFill>
                  <a:srgbClr val="333333"/>
                </a:solidFill>
                <a:effectLst/>
                <a:latin typeface="inherit"/>
                <a:ea typeface="Times New Roman" panose="02020603050405020304" pitchFamily="18" charset="0"/>
                <a:cs typeface="Arial" panose="020B0604020202020204" pitchFamily="34" charset="0"/>
              </a:rPr>
              <a:t>Європейський</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інвестиційний</a:t>
            </a:r>
            <a:r>
              <a:rPr lang="ru-RU" sz="1800" dirty="0">
                <a:solidFill>
                  <a:srgbClr val="333333"/>
                </a:solidFill>
                <a:effectLst/>
                <a:latin typeface="inherit"/>
                <a:ea typeface="Times New Roman" panose="02020603050405020304" pitchFamily="18" charset="0"/>
                <a:cs typeface="Arial" panose="020B0604020202020204" pitchFamily="34" charset="0"/>
              </a:rPr>
              <a:t> банк </a:t>
            </a:r>
            <a:r>
              <a:rPr lang="ru-RU" sz="1800" dirty="0" err="1">
                <a:solidFill>
                  <a:srgbClr val="333333"/>
                </a:solidFill>
                <a:effectLst/>
                <a:latin typeface="inherit"/>
                <a:ea typeface="Times New Roman" panose="02020603050405020304" pitchFamily="18" charset="0"/>
                <a:cs typeface="Arial" panose="020B0604020202020204" pitchFamily="34" charset="0"/>
              </a:rPr>
              <a:t>здійснює</a:t>
            </a:r>
            <a:r>
              <a:rPr lang="ru-RU" sz="1800" dirty="0">
                <a:solidFill>
                  <a:srgbClr val="333333"/>
                </a:solidFill>
                <a:effectLst/>
                <a:latin typeface="inherit"/>
                <a:ea typeface="Times New Roman" panose="02020603050405020304" pitchFamily="18" charset="0"/>
                <a:cs typeface="Arial" panose="020B0604020202020204" pitchFamily="34" charset="0"/>
              </a:rPr>
              <a:t> не </a:t>
            </a:r>
            <a:r>
              <a:rPr lang="ru-RU" sz="1800" dirty="0" err="1">
                <a:solidFill>
                  <a:srgbClr val="333333"/>
                </a:solidFill>
                <a:effectLst/>
                <a:latin typeface="inherit"/>
                <a:ea typeface="Times New Roman" panose="02020603050405020304" pitchFamily="18" charset="0"/>
                <a:cs typeface="Arial" panose="020B0604020202020204" pitchFamily="34" charset="0"/>
              </a:rPr>
              <a:t>тільки</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кредитну</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діяльність</a:t>
            </a:r>
            <a:r>
              <a:rPr lang="ru-RU" sz="1800" dirty="0">
                <a:solidFill>
                  <a:srgbClr val="333333"/>
                </a:solidFill>
                <a:effectLst/>
                <a:latin typeface="inherit"/>
                <a:ea typeface="Times New Roman" panose="02020603050405020304" pitchFamily="18" charset="0"/>
                <a:cs typeface="Arial" panose="020B0604020202020204" pitchFamily="34" charset="0"/>
              </a:rPr>
              <a:t>, але й </a:t>
            </a:r>
            <a:r>
              <a:rPr lang="ru-RU" sz="1800" dirty="0" err="1">
                <a:solidFill>
                  <a:srgbClr val="333333"/>
                </a:solidFill>
                <a:effectLst/>
                <a:latin typeface="inherit"/>
                <a:ea typeface="Times New Roman" panose="02020603050405020304" pitchFamily="18" charset="0"/>
                <a:cs typeface="Arial" panose="020B0604020202020204" pitchFamily="34" charset="0"/>
              </a:rPr>
              <a:t>виступає</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найбільшим</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позичальником</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грошових</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ресурсів</a:t>
            </a:r>
            <a:r>
              <a:rPr lang="ru-RU" sz="1800" dirty="0">
                <a:solidFill>
                  <a:srgbClr val="333333"/>
                </a:solidFill>
                <a:effectLst/>
                <a:latin typeface="inherit"/>
                <a:ea typeface="Times New Roman" panose="02020603050405020304" pitchFamily="18" charset="0"/>
                <a:cs typeface="Arial" panose="020B0604020202020204" pitchFamily="34" charset="0"/>
              </a:rPr>
              <a:t> на </a:t>
            </a:r>
            <a:r>
              <a:rPr lang="ru-RU" sz="1800" dirty="0" err="1">
                <a:solidFill>
                  <a:srgbClr val="333333"/>
                </a:solidFill>
                <a:effectLst/>
                <a:latin typeface="inherit"/>
                <a:ea typeface="Times New Roman" panose="02020603050405020304" pitchFamily="18" charset="0"/>
                <a:cs typeface="Arial" panose="020B0604020202020204" pitchFamily="34" charset="0"/>
              </a:rPr>
              <a:t>міжнародних</a:t>
            </a:r>
            <a:r>
              <a:rPr lang="ru-RU" sz="1800" dirty="0">
                <a:solidFill>
                  <a:srgbClr val="333333"/>
                </a:solidFill>
                <a:effectLst/>
                <a:latin typeface="inherit"/>
                <a:ea typeface="Times New Roman" panose="02020603050405020304" pitchFamily="18" charset="0"/>
                <a:cs typeface="Arial" panose="020B0604020202020204" pitchFamily="34" charset="0"/>
              </a:rPr>
              <a:t> </a:t>
            </a:r>
            <a:r>
              <a:rPr lang="ru-RU" sz="1800" dirty="0" err="1">
                <a:solidFill>
                  <a:srgbClr val="333333"/>
                </a:solidFill>
                <a:effectLst/>
                <a:latin typeface="inherit"/>
                <a:ea typeface="Times New Roman" panose="02020603050405020304" pitchFamily="18" charset="0"/>
                <a:cs typeface="Arial" panose="020B0604020202020204" pitchFamily="34" charset="0"/>
              </a:rPr>
              <a:t>фінансових</a:t>
            </a:r>
            <a:r>
              <a:rPr lang="ru-RU" sz="1800" dirty="0">
                <a:solidFill>
                  <a:srgbClr val="333333"/>
                </a:solidFill>
                <a:effectLst/>
                <a:latin typeface="inherit"/>
                <a:ea typeface="Times New Roman" panose="02020603050405020304" pitchFamily="18" charset="0"/>
                <a:cs typeface="Arial" panose="020B0604020202020204" pitchFamily="34" charset="0"/>
              </a:rPr>
              <a:t> ринках </a:t>
            </a:r>
            <a:r>
              <a:rPr lang="ru-RU" sz="1800" dirty="0" err="1">
                <a:solidFill>
                  <a:srgbClr val="333333"/>
                </a:solidFill>
                <a:effectLst/>
                <a:latin typeface="inherit"/>
                <a:ea typeface="Times New Roman" panose="02020603050405020304" pitchFamily="18" charset="0"/>
                <a:cs typeface="Arial" panose="020B0604020202020204" pitchFamily="34" charset="0"/>
              </a:rPr>
              <a:t>капіталу</a:t>
            </a:r>
            <a:r>
              <a:rPr lang="ru-RU" sz="1800">
                <a:solidFill>
                  <a:srgbClr val="333333"/>
                </a:solidFill>
                <a:effectLst/>
                <a:latin typeface="inherit"/>
                <a:ea typeface="Times New Roman" panose="02020603050405020304" pitchFamily="18" charset="0"/>
                <a:cs typeface="Arial" panose="020B0604020202020204" pitchFamily="34" charset="0"/>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endParaRPr lang="ru-RU"/>
          </a:p>
        </p:txBody>
      </p:sp>
      <p:pic>
        <p:nvPicPr>
          <p:cNvPr id="7170" name="Picture 2">
            <a:extLst>
              <a:ext uri="{FF2B5EF4-FFF2-40B4-BE49-F238E27FC236}">
                <a16:creationId xmlns:a16="http://schemas.microsoft.com/office/drawing/2014/main" id="{C8A4D03F-AD88-4709-A616-A797FDB2173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0087" y="2177577"/>
            <a:ext cx="4464982" cy="24706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39B097-BA0B-444A-B87F-E51FE1310A31}"/>
              </a:ext>
            </a:extLst>
          </p:cNvPr>
          <p:cNvSpPr txBox="1"/>
          <p:nvPr/>
        </p:nvSpPr>
        <p:spPr>
          <a:xfrm>
            <a:off x="662608" y="4935975"/>
            <a:ext cx="6096000" cy="369332"/>
          </a:xfrm>
          <a:prstGeom prst="rect">
            <a:avLst/>
          </a:prstGeom>
          <a:noFill/>
        </p:spPr>
        <p:txBody>
          <a:bodyPr wrap="square">
            <a:spAutoFit/>
          </a:bodyPr>
          <a:lstStyle/>
          <a:p>
            <a:r>
              <a:rPr lang="ru-RU" b="0" i="0" dirty="0" err="1">
                <a:solidFill>
                  <a:srgbClr val="202122"/>
                </a:solidFill>
                <a:effectLst/>
                <a:latin typeface="Arial" panose="020B0604020202020204" pitchFamily="34" charset="0"/>
              </a:rPr>
              <a:t>Європейський</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інвестиційний</a:t>
            </a:r>
            <a:r>
              <a:rPr lang="ru-RU" b="0" i="0" dirty="0">
                <a:solidFill>
                  <a:srgbClr val="202122"/>
                </a:solidFill>
                <a:effectLst/>
                <a:latin typeface="Arial" panose="020B0604020202020204" pitchFamily="34" charset="0"/>
              </a:rPr>
              <a:t> банк (Люксембург)</a:t>
            </a:r>
            <a:endParaRPr lang="ru-RU" dirty="0"/>
          </a:p>
        </p:txBody>
      </p:sp>
    </p:spTree>
    <p:extLst>
      <p:ext uri="{BB962C8B-B14F-4D97-AF65-F5344CB8AC3E}">
        <p14:creationId xmlns:p14="http://schemas.microsoft.com/office/powerpoint/2010/main" val="427628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349" y="0"/>
            <a:ext cx="11357112" cy="1192696"/>
          </a:xfrm>
        </p:spPr>
        <p:txBody>
          <a:bodyPr rtlCol="0">
            <a:normAutofit fontScale="90000"/>
          </a:bodyPr>
          <a:lstStyle/>
          <a:p>
            <a:pPr algn="ctr">
              <a:defRPr/>
            </a:pPr>
            <a:r>
              <a:rPr lang="uk-UA" b="1" dirty="0"/>
              <a:t>Структурні фонди Європейського Союзу</a:t>
            </a:r>
            <a:br>
              <a:rPr lang="ru-RU" dirty="0"/>
            </a:br>
            <a:endParaRPr lang="ru-RU" dirty="0"/>
          </a:p>
        </p:txBody>
      </p:sp>
      <p:sp>
        <p:nvSpPr>
          <p:cNvPr id="3" name="Содержимое 2"/>
          <p:cNvSpPr>
            <a:spLocks noGrp="1"/>
          </p:cNvSpPr>
          <p:nvPr>
            <p:ph idx="1"/>
          </p:nvPr>
        </p:nvSpPr>
        <p:spPr>
          <a:xfrm>
            <a:off x="0" y="1470991"/>
            <a:ext cx="12046226" cy="4837044"/>
          </a:xfrm>
        </p:spPr>
        <p:txBody>
          <a:bodyPr rtlCol="0">
            <a:normAutofit fontScale="85000" lnSpcReduction="20000"/>
          </a:bodyPr>
          <a:lstStyle/>
          <a:p>
            <a:pPr>
              <a:spcAft>
                <a:spcPts val="0"/>
              </a:spcAft>
              <a:buNone/>
              <a:defRPr/>
            </a:pPr>
            <a:endParaRPr lang="ru-RU" dirty="0"/>
          </a:p>
          <a:p>
            <a:pPr>
              <a:spcAft>
                <a:spcPts val="0"/>
              </a:spcAft>
              <a:defRPr/>
            </a:pPr>
            <a:r>
              <a:rPr lang="uk-UA" b="1" dirty="0"/>
              <a:t>Європейський соціальний фонд</a:t>
            </a:r>
            <a:r>
              <a:rPr lang="uk-UA" dirty="0"/>
              <a:t> заснований 1958 року згідно з Римським договором. Головний фінансовий інструмент ЄС в галузі зайнятості. Підтримує заходи, спрямовані на скорочення безробіття та розвиток людських ресурсів – перепідготовку кадрів, професійно-технічну підготовку молоді тощо. Спрямовує допомогу через стратегічні довготермінові програми, які сприяють вдосконаленню й модернізації робочої сили в регіонах ЄС. </a:t>
            </a:r>
          </a:p>
          <a:p>
            <a:pPr>
              <a:spcAft>
                <a:spcPts val="0"/>
              </a:spcAft>
              <a:buNone/>
              <a:defRPr/>
            </a:pPr>
            <a:endParaRPr lang="ru-RU" dirty="0"/>
          </a:p>
          <a:p>
            <a:pPr>
              <a:spcAft>
                <a:spcPts val="0"/>
              </a:spcAft>
              <a:defRPr/>
            </a:pPr>
            <a:r>
              <a:rPr lang="uk-UA" b="1" dirty="0"/>
              <a:t>Європейський сільськогосподарський фонд орієнтації і гарантування</a:t>
            </a:r>
            <a:r>
              <a:rPr lang="uk-UA" dirty="0"/>
              <a:t> засновано 1958 року як фінансовий інструмент спільної сільськогосподарської політики. </a:t>
            </a:r>
          </a:p>
          <a:p>
            <a:pPr>
              <a:spcAft>
                <a:spcPts val="0"/>
              </a:spcAft>
              <a:buNone/>
              <a:defRPr/>
            </a:pPr>
            <a:endParaRPr lang="ru-RU" dirty="0"/>
          </a:p>
          <a:p>
            <a:pPr>
              <a:spcAft>
                <a:spcPts val="0"/>
              </a:spcAft>
              <a:defRPr/>
            </a:pPr>
            <a:r>
              <a:rPr lang="uk-UA" b="1" dirty="0"/>
              <a:t>Європейський фонд регіонального розвитку</a:t>
            </a:r>
            <a:r>
              <a:rPr lang="uk-UA" dirty="0"/>
              <a:t>, засновано 1975 року. Підтримує розвиток інфраструктури, інвестує у створення нових робочих місць, переважно в сфері підприємництва, та підтримує проекти, що сприяють місцевому розвиткові; </a:t>
            </a:r>
            <a:endParaRPr lang="en-US" dirty="0"/>
          </a:p>
          <a:p>
            <a:pPr>
              <a:spcAft>
                <a:spcPts val="0"/>
              </a:spcAft>
              <a:defRPr/>
            </a:pPr>
            <a:endParaRPr lang="uk-UA" dirty="0"/>
          </a:p>
          <a:p>
            <a:pPr>
              <a:spcAft>
                <a:spcPts val="0"/>
              </a:spcAft>
              <a:defRPr/>
            </a:pPr>
            <a:r>
              <a:rPr lang="uk-UA" b="1" dirty="0"/>
              <a:t>Фінансовий інструмент управління в галузі риболовлі</a:t>
            </a:r>
            <a:r>
              <a:rPr lang="uk-UA" dirty="0"/>
              <a:t> створений 1993 року. </a:t>
            </a:r>
          </a:p>
          <a:p>
            <a:pPr>
              <a:spcAft>
                <a:spcPts val="0"/>
              </a:spcAft>
              <a:buNone/>
              <a:defRPr/>
            </a:pPr>
            <a:endParaRPr lang="ru-RU" dirty="0"/>
          </a:p>
          <a:p>
            <a:pPr>
              <a:spcAft>
                <a:spcPts val="0"/>
              </a:spcAft>
              <a:defRPr/>
            </a:pPr>
            <a:r>
              <a:rPr lang="uk-UA" b="1" dirty="0"/>
              <a:t>Фонд згуртування  </a:t>
            </a:r>
            <a:r>
              <a:rPr lang="uk-UA" dirty="0"/>
              <a:t>заснований в 1994 р. ставить за мету подальше зближення соціально-економічних показників розвитку на регіональному рівні ЄС; фінансування розвитку транспортної інфраструктури та екологічних проектів тощо. Право на отримання фінансування регіональних проектів ЄС за рахунок коштів Фонду згуртування мають лише ті країни ЄС, рівень ВНП на душу населення яких становить менше ніж 90% від середнього по Євросоюзу.</a:t>
            </a:r>
            <a:endParaRPr lang="ru-RU" dirty="0"/>
          </a:p>
          <a:p>
            <a:pPr>
              <a:spcAft>
                <a:spcPts val="0"/>
              </a:spcAft>
              <a:defRPr/>
            </a:pPr>
            <a:endParaRPr lang="ru-RU" dirty="0"/>
          </a:p>
        </p:txBody>
      </p:sp>
    </p:spTree>
    <p:extLst>
      <p:ext uri="{BB962C8B-B14F-4D97-AF65-F5344CB8AC3E}">
        <p14:creationId xmlns:p14="http://schemas.microsoft.com/office/powerpoint/2010/main" val="3894566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r>
              <a:rPr lang="uk-UA"/>
              <a:t>Автономні агенства </a:t>
            </a:r>
            <a:endParaRPr lang="ru-RU"/>
          </a:p>
        </p:txBody>
      </p:sp>
      <p:sp>
        <p:nvSpPr>
          <p:cNvPr id="3" name="Содержимое 2"/>
          <p:cNvSpPr>
            <a:spLocks noGrp="1"/>
          </p:cNvSpPr>
          <p:nvPr>
            <p:ph idx="1"/>
          </p:nvPr>
        </p:nvSpPr>
        <p:spPr/>
        <p:txBody>
          <a:bodyPr rtlCol="0">
            <a:normAutofit/>
          </a:bodyPr>
          <a:lstStyle/>
          <a:p>
            <a:pPr>
              <a:spcAft>
                <a:spcPts val="0"/>
              </a:spcAft>
              <a:defRPr/>
            </a:pPr>
            <a:r>
              <a:rPr lang="uk-UA" dirty="0"/>
              <a:t>Агентства Європейського Союзу - установи ЄС, які керуються європейським публічним правом; не є інститутами ЄС і мають власний юридичний статус.</a:t>
            </a:r>
            <a:endParaRPr lang="ru-RU" dirty="0"/>
          </a:p>
          <a:p>
            <a:pPr>
              <a:spcAft>
                <a:spcPts val="0"/>
              </a:spcAft>
              <a:defRPr/>
            </a:pPr>
            <a:r>
              <a:rPr lang="uk-UA" dirty="0"/>
              <a:t>Агентства створюються відповідно до актів вторинного законодавства рішенням Ради ЄС для виконання специфічних технічних, наукових або адміністративних завдань. Перші агентства виникли у 1970-х роках, але більшість із них почали роботу в 1994 - 1995 рр.</a:t>
            </a:r>
            <a:endParaRPr lang="ru-RU" dirty="0"/>
          </a:p>
          <a:p>
            <a:pPr>
              <a:spcAft>
                <a:spcPts val="0"/>
              </a:spcAft>
              <a:defRPr/>
            </a:pPr>
            <a:endParaRPr lang="ru-RU" dirty="0"/>
          </a:p>
        </p:txBody>
      </p:sp>
    </p:spTree>
    <p:extLst>
      <p:ext uri="{BB962C8B-B14F-4D97-AF65-F5344CB8AC3E}">
        <p14:creationId xmlns:p14="http://schemas.microsoft.com/office/powerpoint/2010/main" val="2974131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eaLnBrk="1" hangingPunct="1"/>
            <a:endParaRPr lang="ru-RU"/>
          </a:p>
        </p:txBody>
      </p:sp>
      <p:sp>
        <p:nvSpPr>
          <p:cNvPr id="3" name="Содержимое 2"/>
          <p:cNvSpPr>
            <a:spLocks noGrp="1"/>
          </p:cNvSpPr>
          <p:nvPr>
            <p:ph idx="1"/>
          </p:nvPr>
        </p:nvSpPr>
        <p:spPr/>
        <p:txBody>
          <a:bodyPr rtlCol="0">
            <a:normAutofit fontScale="92500" lnSpcReduction="10000"/>
          </a:bodyPr>
          <a:lstStyle/>
          <a:p>
            <a:pPr>
              <a:spcAft>
                <a:spcPts val="0"/>
              </a:spcAft>
              <a:buNone/>
              <a:defRPr/>
            </a:pPr>
            <a:r>
              <a:rPr lang="uk-UA" b="1" dirty="0"/>
              <a:t>Агентства СЗБП</a:t>
            </a:r>
            <a:endParaRPr lang="ru-RU" dirty="0"/>
          </a:p>
          <a:p>
            <a:pPr>
              <a:spcAft>
                <a:spcPts val="0"/>
              </a:spcAft>
              <a:defRPr/>
            </a:pPr>
            <a:r>
              <a:rPr lang="uk-UA" dirty="0"/>
              <a:t>Європейське агентство оборони (Брюссель, Бельгія)</a:t>
            </a:r>
            <a:endParaRPr lang="ru-RU" dirty="0"/>
          </a:p>
          <a:p>
            <a:pPr>
              <a:spcAft>
                <a:spcPts val="0"/>
              </a:spcAft>
              <a:defRPr/>
            </a:pPr>
            <a:r>
              <a:rPr lang="uk-UA" dirty="0"/>
              <a:t>Інститут ЄС досліджень безпеки (Париж, Франція)</a:t>
            </a:r>
            <a:endParaRPr lang="ru-RU" dirty="0"/>
          </a:p>
          <a:p>
            <a:pPr>
              <a:spcAft>
                <a:spcPts val="0"/>
              </a:spcAft>
              <a:defRPr/>
            </a:pPr>
            <a:r>
              <a:rPr lang="uk-UA" dirty="0"/>
              <a:t>Супутниковий центр Європейського Союзу (Мадрид, Іспанія)</a:t>
            </a:r>
            <a:endParaRPr lang="ru-RU" dirty="0"/>
          </a:p>
          <a:p>
            <a:pPr>
              <a:spcAft>
                <a:spcPts val="0"/>
              </a:spcAft>
              <a:buNone/>
              <a:defRPr/>
            </a:pPr>
            <a:r>
              <a:rPr lang="uk-UA" dirty="0"/>
              <a:t> </a:t>
            </a:r>
            <a:endParaRPr lang="ru-RU" dirty="0"/>
          </a:p>
          <a:p>
            <a:pPr>
              <a:spcAft>
                <a:spcPts val="0"/>
              </a:spcAft>
              <a:buNone/>
              <a:defRPr/>
            </a:pPr>
            <a:r>
              <a:rPr lang="uk-UA" b="1" dirty="0"/>
              <a:t>Агентства співпраці правоохоронних органів та юстиції</a:t>
            </a:r>
            <a:endParaRPr lang="ru-RU" dirty="0"/>
          </a:p>
          <a:p>
            <a:pPr>
              <a:spcAft>
                <a:spcPts val="0"/>
              </a:spcAft>
              <a:defRPr/>
            </a:pPr>
            <a:r>
              <a:rPr lang="uk-UA" dirty="0"/>
              <a:t>Європейський поліцейський коледж — (</a:t>
            </a:r>
            <a:r>
              <a:rPr lang="uk-UA" dirty="0" err="1"/>
              <a:t>Гемпшир</a:t>
            </a:r>
            <a:r>
              <a:rPr lang="uk-UA" dirty="0"/>
              <a:t>, Велика Британія)</a:t>
            </a:r>
            <a:endParaRPr lang="ru-RU" dirty="0"/>
          </a:p>
          <a:p>
            <a:pPr>
              <a:spcAft>
                <a:spcPts val="0"/>
              </a:spcAft>
              <a:defRPr/>
            </a:pPr>
            <a:r>
              <a:rPr lang="uk-UA" dirty="0"/>
              <a:t>Європейське поліцейське управління (</a:t>
            </a:r>
            <a:r>
              <a:rPr lang="uk-UA" dirty="0" err="1"/>
              <a:t>Європол</a:t>
            </a:r>
            <a:r>
              <a:rPr lang="uk-UA" dirty="0"/>
              <a:t>) (Гаага, Нідерланди)</a:t>
            </a:r>
            <a:endParaRPr lang="ru-RU" dirty="0"/>
          </a:p>
          <a:p>
            <a:pPr>
              <a:spcAft>
                <a:spcPts val="0"/>
              </a:spcAft>
              <a:defRPr/>
            </a:pPr>
            <a:r>
              <a:rPr lang="uk-UA" dirty="0"/>
              <a:t>Європейський підрозділ співпраці у сфері юстиції (</a:t>
            </a:r>
            <a:r>
              <a:rPr lang="uk-UA" dirty="0" err="1"/>
              <a:t>Євроюст</a:t>
            </a:r>
            <a:r>
              <a:rPr lang="uk-UA" dirty="0"/>
              <a:t>) (Гаага, Нідерланди)</a:t>
            </a:r>
            <a:endParaRPr lang="ru-RU" dirty="0"/>
          </a:p>
          <a:p>
            <a:pPr>
              <a:spcAft>
                <a:spcPts val="0"/>
              </a:spcAft>
              <a:defRPr/>
            </a:pPr>
            <a:r>
              <a:rPr lang="uk-UA" dirty="0"/>
              <a:t>Європейське агентство координації оперативної співпраці по охороні зовнішніх кордонів країн Європейського Союзу (ФРОНТЕКС) (Варшава, Польща)</a:t>
            </a:r>
            <a:endParaRPr lang="ru-RU" dirty="0"/>
          </a:p>
          <a:p>
            <a:pPr>
              <a:spcAft>
                <a:spcPts val="0"/>
              </a:spcAft>
              <a:defRPr/>
            </a:pPr>
            <a:endParaRPr lang="ru-RU" dirty="0"/>
          </a:p>
        </p:txBody>
      </p:sp>
    </p:spTree>
    <p:extLst>
      <p:ext uri="{BB962C8B-B14F-4D97-AF65-F5344CB8AC3E}">
        <p14:creationId xmlns:p14="http://schemas.microsoft.com/office/powerpoint/2010/main" val="198654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ru-RU"/>
          </a:p>
        </p:txBody>
      </p:sp>
      <p:sp>
        <p:nvSpPr>
          <p:cNvPr id="3" name="Содержимое 2"/>
          <p:cNvSpPr>
            <a:spLocks noGrp="1"/>
          </p:cNvSpPr>
          <p:nvPr>
            <p:ph idx="1"/>
          </p:nvPr>
        </p:nvSpPr>
        <p:spPr/>
        <p:txBody>
          <a:bodyPr rtlCol="0">
            <a:normAutofit fontScale="92500" lnSpcReduction="10000"/>
          </a:bodyPr>
          <a:lstStyle/>
          <a:p>
            <a:pPr>
              <a:spcAft>
                <a:spcPts val="0"/>
              </a:spcAft>
              <a:buNone/>
              <a:defRPr/>
            </a:pPr>
            <a:r>
              <a:rPr lang="uk-UA" b="1" dirty="0"/>
              <a:t>Агентства, що сприяють функціонуванню внутрішнього ринку:</a:t>
            </a:r>
            <a:endParaRPr lang="ru-RU" dirty="0"/>
          </a:p>
          <a:p>
            <a:pPr>
              <a:spcAft>
                <a:spcPts val="0"/>
              </a:spcAft>
              <a:defRPr/>
            </a:pPr>
            <a:r>
              <a:rPr lang="uk-UA" dirty="0"/>
              <a:t>Бюро гармонізації внутрішнього ринку (м. </a:t>
            </a:r>
            <a:r>
              <a:rPr lang="uk-UA" dirty="0" err="1"/>
              <a:t>Аліканте</a:t>
            </a:r>
            <a:r>
              <a:rPr lang="uk-UA" dirty="0"/>
              <a:t>, Іспанія); </a:t>
            </a:r>
            <a:endParaRPr lang="ru-RU" dirty="0"/>
          </a:p>
          <a:p>
            <a:pPr>
              <a:spcAft>
                <a:spcPts val="0"/>
              </a:spcAft>
              <a:defRPr/>
            </a:pPr>
            <a:r>
              <a:rPr lang="uk-UA" dirty="0"/>
              <a:t>Бюро ЄС з питань розмаїття рослин (м. Анжу, Франція); </a:t>
            </a:r>
            <a:endParaRPr lang="ru-RU" dirty="0"/>
          </a:p>
          <a:p>
            <a:pPr>
              <a:spcAft>
                <a:spcPts val="0"/>
              </a:spcAft>
              <a:defRPr/>
            </a:pPr>
            <a:r>
              <a:rPr lang="uk-UA" dirty="0"/>
              <a:t>Європейське агентство з оцінки лікарських препаратів (м. Лондон, Велика Британія); </a:t>
            </a:r>
            <a:endParaRPr lang="ru-RU" dirty="0"/>
          </a:p>
          <a:p>
            <a:pPr>
              <a:spcAft>
                <a:spcPts val="0"/>
              </a:spcAft>
              <a:defRPr/>
            </a:pPr>
            <a:r>
              <a:rPr lang="uk-UA" dirty="0"/>
              <a:t>Європейське агентство з безпеки харчових продуктів – (м. Брюссель, Бельгія); </a:t>
            </a:r>
            <a:endParaRPr lang="ru-RU" dirty="0"/>
          </a:p>
          <a:p>
            <a:pPr>
              <a:spcAft>
                <a:spcPts val="0"/>
              </a:spcAft>
              <a:defRPr/>
            </a:pPr>
            <a:r>
              <a:rPr lang="uk-UA" dirty="0"/>
              <a:t>Європейське агентство з морської безпеки (м. Лісабон, Португалія); </a:t>
            </a:r>
            <a:endParaRPr lang="ru-RU" dirty="0"/>
          </a:p>
          <a:p>
            <a:pPr>
              <a:spcAft>
                <a:spcPts val="0"/>
              </a:spcAft>
              <a:defRPr/>
            </a:pPr>
            <a:r>
              <a:rPr lang="uk-UA" dirty="0"/>
              <a:t>Європейське агентство з авіаційної безпеки (м. Кельн, Німеччина). </a:t>
            </a:r>
            <a:endParaRPr lang="ru-RU" dirty="0"/>
          </a:p>
          <a:p>
            <a:pPr>
              <a:spcAft>
                <a:spcPts val="0"/>
              </a:spcAft>
              <a:defRPr/>
            </a:pPr>
            <a:r>
              <a:rPr lang="uk-UA" dirty="0"/>
              <a:t>Європейське агентство з мережевої та інформаційної безпеки (м. </a:t>
            </a:r>
            <a:r>
              <a:rPr lang="uk-UA" dirty="0" err="1"/>
              <a:t>Іракліон</a:t>
            </a:r>
            <a:r>
              <a:rPr lang="uk-UA" dirty="0"/>
              <a:t>, о. Кріт, Греція). </a:t>
            </a:r>
            <a:endParaRPr lang="ru-RU" dirty="0"/>
          </a:p>
          <a:p>
            <a:pPr>
              <a:spcAft>
                <a:spcPts val="0"/>
              </a:spcAft>
              <a:defRPr/>
            </a:pPr>
            <a:r>
              <a:rPr lang="uk-UA" dirty="0"/>
              <a:t>Європейський центр з профілактики та контролю хвороб – </a:t>
            </a:r>
          </a:p>
          <a:p>
            <a:pPr>
              <a:spcAft>
                <a:spcPts val="0"/>
              </a:spcAft>
              <a:buNone/>
              <a:defRPr/>
            </a:pPr>
            <a:r>
              <a:rPr lang="uk-UA" dirty="0"/>
              <a:t>(м. Стокгольм, Швеція) </a:t>
            </a:r>
            <a:endParaRPr lang="ru-RU" dirty="0"/>
          </a:p>
          <a:p>
            <a:pPr>
              <a:spcAft>
                <a:spcPts val="0"/>
              </a:spcAft>
              <a:defRPr/>
            </a:pPr>
            <a:endParaRPr lang="ru-RU" dirty="0"/>
          </a:p>
        </p:txBody>
      </p:sp>
    </p:spTree>
    <p:extLst>
      <p:ext uri="{BB962C8B-B14F-4D97-AF65-F5344CB8AC3E}">
        <p14:creationId xmlns:p14="http://schemas.microsoft.com/office/powerpoint/2010/main" val="203598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00548775"/>
              </p:ext>
            </p:extLst>
          </p:nvPr>
        </p:nvGraphicFramePr>
        <p:xfrm>
          <a:off x="1952626" y="-30163"/>
          <a:ext cx="8429625" cy="6496050"/>
        </p:xfrm>
        <a:graphic>
          <a:graphicData uri="http://schemas.openxmlformats.org/drawingml/2006/table">
            <a:tbl>
              <a:tblPr/>
              <a:tblGrid>
                <a:gridCol w="315913">
                  <a:extLst>
                    <a:ext uri="{9D8B030D-6E8A-4147-A177-3AD203B41FA5}">
                      <a16:colId xmlns:a16="http://schemas.microsoft.com/office/drawing/2014/main" val="20000"/>
                    </a:ext>
                  </a:extLst>
                </a:gridCol>
                <a:gridCol w="315912">
                  <a:extLst>
                    <a:ext uri="{9D8B030D-6E8A-4147-A177-3AD203B41FA5}">
                      <a16:colId xmlns:a16="http://schemas.microsoft.com/office/drawing/2014/main" val="20001"/>
                    </a:ext>
                  </a:extLst>
                </a:gridCol>
                <a:gridCol w="268288">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109537">
                  <a:extLst>
                    <a:ext uri="{9D8B030D-6E8A-4147-A177-3AD203B41FA5}">
                      <a16:colId xmlns:a16="http://schemas.microsoft.com/office/drawing/2014/main" val="20004"/>
                    </a:ext>
                  </a:extLst>
                </a:gridCol>
                <a:gridCol w="268288">
                  <a:extLst>
                    <a:ext uri="{9D8B030D-6E8A-4147-A177-3AD203B41FA5}">
                      <a16:colId xmlns:a16="http://schemas.microsoft.com/office/drawing/2014/main" val="20005"/>
                    </a:ext>
                  </a:extLst>
                </a:gridCol>
                <a:gridCol w="266700">
                  <a:extLst>
                    <a:ext uri="{9D8B030D-6E8A-4147-A177-3AD203B41FA5}">
                      <a16:colId xmlns:a16="http://schemas.microsoft.com/office/drawing/2014/main" val="20006"/>
                    </a:ext>
                  </a:extLst>
                </a:gridCol>
                <a:gridCol w="141287">
                  <a:extLst>
                    <a:ext uri="{9D8B030D-6E8A-4147-A177-3AD203B41FA5}">
                      <a16:colId xmlns:a16="http://schemas.microsoft.com/office/drawing/2014/main" val="20007"/>
                    </a:ext>
                  </a:extLst>
                </a:gridCol>
                <a:gridCol w="187325">
                  <a:extLst>
                    <a:ext uri="{9D8B030D-6E8A-4147-A177-3AD203B41FA5}">
                      <a16:colId xmlns:a16="http://schemas.microsoft.com/office/drawing/2014/main" val="20008"/>
                    </a:ext>
                  </a:extLst>
                </a:gridCol>
                <a:gridCol w="266700">
                  <a:extLst>
                    <a:ext uri="{9D8B030D-6E8A-4147-A177-3AD203B41FA5}">
                      <a16:colId xmlns:a16="http://schemas.microsoft.com/office/drawing/2014/main" val="20009"/>
                    </a:ext>
                  </a:extLst>
                </a:gridCol>
                <a:gridCol w="188913">
                  <a:extLst>
                    <a:ext uri="{9D8B030D-6E8A-4147-A177-3AD203B41FA5}">
                      <a16:colId xmlns:a16="http://schemas.microsoft.com/office/drawing/2014/main" val="20010"/>
                    </a:ext>
                  </a:extLst>
                </a:gridCol>
                <a:gridCol w="128587">
                  <a:extLst>
                    <a:ext uri="{9D8B030D-6E8A-4147-A177-3AD203B41FA5}">
                      <a16:colId xmlns:a16="http://schemas.microsoft.com/office/drawing/2014/main" val="20011"/>
                    </a:ext>
                  </a:extLst>
                </a:gridCol>
                <a:gridCol w="266700">
                  <a:extLst>
                    <a:ext uri="{9D8B030D-6E8A-4147-A177-3AD203B41FA5}">
                      <a16:colId xmlns:a16="http://schemas.microsoft.com/office/drawing/2014/main" val="20012"/>
                    </a:ext>
                  </a:extLst>
                </a:gridCol>
                <a:gridCol w="682625">
                  <a:extLst>
                    <a:ext uri="{9D8B030D-6E8A-4147-A177-3AD203B41FA5}">
                      <a16:colId xmlns:a16="http://schemas.microsoft.com/office/drawing/2014/main" val="20013"/>
                    </a:ext>
                  </a:extLst>
                </a:gridCol>
                <a:gridCol w="279400">
                  <a:extLst>
                    <a:ext uri="{9D8B030D-6E8A-4147-A177-3AD203B41FA5}">
                      <a16:colId xmlns:a16="http://schemas.microsoft.com/office/drawing/2014/main" val="20014"/>
                    </a:ext>
                  </a:extLst>
                </a:gridCol>
                <a:gridCol w="184150">
                  <a:extLst>
                    <a:ext uri="{9D8B030D-6E8A-4147-A177-3AD203B41FA5}">
                      <a16:colId xmlns:a16="http://schemas.microsoft.com/office/drawing/2014/main" val="20015"/>
                    </a:ext>
                  </a:extLst>
                </a:gridCol>
                <a:gridCol w="534988">
                  <a:extLst>
                    <a:ext uri="{9D8B030D-6E8A-4147-A177-3AD203B41FA5}">
                      <a16:colId xmlns:a16="http://schemas.microsoft.com/office/drawing/2014/main" val="20016"/>
                    </a:ext>
                  </a:extLst>
                </a:gridCol>
                <a:gridCol w="268287">
                  <a:extLst>
                    <a:ext uri="{9D8B030D-6E8A-4147-A177-3AD203B41FA5}">
                      <a16:colId xmlns:a16="http://schemas.microsoft.com/office/drawing/2014/main" val="20017"/>
                    </a:ext>
                  </a:extLst>
                </a:gridCol>
                <a:gridCol w="84138">
                  <a:extLst>
                    <a:ext uri="{9D8B030D-6E8A-4147-A177-3AD203B41FA5}">
                      <a16:colId xmlns:a16="http://schemas.microsoft.com/office/drawing/2014/main" val="20018"/>
                    </a:ext>
                  </a:extLst>
                </a:gridCol>
                <a:gridCol w="184150">
                  <a:extLst>
                    <a:ext uri="{9D8B030D-6E8A-4147-A177-3AD203B41FA5}">
                      <a16:colId xmlns:a16="http://schemas.microsoft.com/office/drawing/2014/main" val="20019"/>
                    </a:ext>
                  </a:extLst>
                </a:gridCol>
                <a:gridCol w="266700">
                  <a:extLst>
                    <a:ext uri="{9D8B030D-6E8A-4147-A177-3AD203B41FA5}">
                      <a16:colId xmlns:a16="http://schemas.microsoft.com/office/drawing/2014/main" val="20020"/>
                    </a:ext>
                  </a:extLst>
                </a:gridCol>
                <a:gridCol w="263525">
                  <a:extLst>
                    <a:ext uri="{9D8B030D-6E8A-4147-A177-3AD203B41FA5}">
                      <a16:colId xmlns:a16="http://schemas.microsoft.com/office/drawing/2014/main" val="20021"/>
                    </a:ext>
                  </a:extLst>
                </a:gridCol>
                <a:gridCol w="428625">
                  <a:extLst>
                    <a:ext uri="{9D8B030D-6E8A-4147-A177-3AD203B41FA5}">
                      <a16:colId xmlns:a16="http://schemas.microsoft.com/office/drawing/2014/main" val="20022"/>
                    </a:ext>
                  </a:extLst>
                </a:gridCol>
                <a:gridCol w="142875">
                  <a:extLst>
                    <a:ext uri="{9D8B030D-6E8A-4147-A177-3AD203B41FA5}">
                      <a16:colId xmlns:a16="http://schemas.microsoft.com/office/drawing/2014/main" val="20023"/>
                    </a:ext>
                  </a:extLst>
                </a:gridCol>
                <a:gridCol w="431800">
                  <a:extLst>
                    <a:ext uri="{9D8B030D-6E8A-4147-A177-3AD203B41FA5}">
                      <a16:colId xmlns:a16="http://schemas.microsoft.com/office/drawing/2014/main" val="20024"/>
                    </a:ext>
                  </a:extLst>
                </a:gridCol>
                <a:gridCol w="407987">
                  <a:extLst>
                    <a:ext uri="{9D8B030D-6E8A-4147-A177-3AD203B41FA5}">
                      <a16:colId xmlns:a16="http://schemas.microsoft.com/office/drawing/2014/main" val="20025"/>
                    </a:ext>
                  </a:extLst>
                </a:gridCol>
                <a:gridCol w="268288">
                  <a:extLst>
                    <a:ext uri="{9D8B030D-6E8A-4147-A177-3AD203B41FA5}">
                      <a16:colId xmlns:a16="http://schemas.microsoft.com/office/drawing/2014/main" val="20026"/>
                    </a:ext>
                  </a:extLst>
                </a:gridCol>
                <a:gridCol w="463550">
                  <a:extLst>
                    <a:ext uri="{9D8B030D-6E8A-4147-A177-3AD203B41FA5}">
                      <a16:colId xmlns:a16="http://schemas.microsoft.com/office/drawing/2014/main" val="20027"/>
                    </a:ext>
                  </a:extLst>
                </a:gridCol>
                <a:gridCol w="71437">
                  <a:extLst>
                    <a:ext uri="{9D8B030D-6E8A-4147-A177-3AD203B41FA5}">
                      <a16:colId xmlns:a16="http://schemas.microsoft.com/office/drawing/2014/main" val="20028"/>
                    </a:ext>
                  </a:extLst>
                </a:gridCol>
              </a:tblGrid>
              <a:tr h="1447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a:noFill/>
                    </a:lnB>
                    <a:lnTlToBr>
                      <a:noFill/>
                    </a:lnTlToBr>
                    <a:lnBlToTr>
                      <a:noFill/>
                    </a:lnBlToTr>
                    <a:noFill/>
                  </a:tcPr>
                </a:tc>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32981" marR="32981" marT="0" marB="0"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13">
                  <a:txBody>
                    <a:bodyPr/>
                    <a:lstStyle/>
                    <a:p>
                      <a:pPr marL="0" marR="0" lvl="0" indent="395288" algn="ctr" defTabSz="914400" rtl="0" eaLnBrk="1" fontAlgn="base" latinLnBrk="0" hangingPunct="1">
                        <a:lnSpc>
                          <a:spcPct val="150000"/>
                        </a:lnSpc>
                        <a:spcBef>
                          <a:spcPct val="0"/>
                        </a:spcBef>
                        <a:spcAft>
                          <a:spcPct val="0"/>
                        </a:spcAft>
                        <a:buClrTx/>
                        <a:buSzTx/>
                        <a:buFontTx/>
                        <a:buNone/>
                        <a:tabLst/>
                      </a:pPr>
                      <a:r>
                        <a:rPr kumimoji="0" lang="uk-UA" sz="1000" b="1" i="0" u="none" strike="noStrike" cap="none" normalizeH="0" baseline="0" dirty="0">
                          <a:ln>
                            <a:noFill/>
                          </a:ln>
                          <a:solidFill>
                            <a:schemeClr val="tx1"/>
                          </a:solidFill>
                          <a:effectLst/>
                          <a:latin typeface="Times New Roman" pitchFamily="18" charset="0"/>
                          <a:cs typeface="Times New Roman" pitchFamily="18" charset="0"/>
                        </a:rPr>
                        <a:t>Європейська рада</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395288"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Times New Roman" pitchFamily="18" charset="0"/>
                          <a:cs typeface="Times New Roman" pitchFamily="18" charset="0"/>
                        </a:rPr>
                        <a:t>27</a:t>
                      </a:r>
                      <a:r>
                        <a:rPr kumimoji="0" lang="uk-UA" sz="1000" b="0" i="1" u="none" strike="noStrike" cap="none" normalizeH="0" baseline="0" dirty="0">
                          <a:ln>
                            <a:noFill/>
                          </a:ln>
                          <a:solidFill>
                            <a:schemeClr val="tx1"/>
                          </a:solidFill>
                          <a:effectLst/>
                          <a:latin typeface="Times New Roman" pitchFamily="18" charset="0"/>
                          <a:cs typeface="Times New Roman" pitchFamily="18" charset="0"/>
                        </a:rPr>
                        <a:t> голів держав і урядів,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395288" algn="ctr" defTabSz="914400" rtl="0" eaLnBrk="1" fontAlgn="base" latinLnBrk="0" hangingPunct="1">
                        <a:lnSpc>
                          <a:spcPct val="100000"/>
                        </a:lnSpc>
                        <a:spcBef>
                          <a:spcPct val="0"/>
                        </a:spcBef>
                        <a:spcAft>
                          <a:spcPct val="0"/>
                        </a:spcAft>
                        <a:buClrTx/>
                        <a:buSzTx/>
                        <a:buFontTx/>
                        <a:buNone/>
                        <a:tabLst/>
                      </a:pPr>
                      <a:r>
                        <a:rPr kumimoji="0" lang="uk-UA" sz="1000" b="0" i="1" u="none" strike="noStrike" cap="none" normalizeH="0" baseline="0" dirty="0">
                          <a:ln>
                            <a:noFill/>
                          </a:ln>
                          <a:solidFill>
                            <a:schemeClr val="tx1"/>
                          </a:solidFill>
                          <a:effectLst/>
                          <a:latin typeface="Times New Roman" pitchFamily="18" charset="0"/>
                          <a:cs typeface="Times New Roman" pitchFamily="18" charset="0"/>
                        </a:rPr>
                        <a:t>Голова ЄР (обирається на 5 років), Голова Комісії</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395288"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спрямування й регулювання </a:t>
                      </a:r>
                      <a:r>
                        <a:rPr kumimoji="0" lang="uk-UA" sz="1000" b="0" i="0" u="none" strike="noStrike" cap="none" normalizeH="0" baseline="0" dirty="0" err="1">
                          <a:ln>
                            <a:noFill/>
                          </a:ln>
                          <a:solidFill>
                            <a:schemeClr val="tx1"/>
                          </a:solidFill>
                          <a:effectLst/>
                          <a:latin typeface="Times New Roman" pitchFamily="18" charset="0"/>
                          <a:cs typeface="Times New Roman" pitchFamily="18" charset="0"/>
                        </a:rPr>
                        <a:t>євроінтеграційних</a:t>
                      </a: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процесів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395288"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фінанси ЄС</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395288"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перегляд установчих договорів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395288"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членство в ЄС</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395288"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СЗБП</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Calibri" pitchFamily="34" charset="0"/>
                      </a:endParaRPr>
                    </a:p>
                  </a:txBody>
                  <a:tcPr marL="32981" marR="32981" marT="0" marB="0"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a:noFill/>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2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gridSpan="8">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990725">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dirty="0">
                          <a:ln>
                            <a:noFill/>
                          </a:ln>
                          <a:solidFill>
                            <a:schemeClr val="tx1"/>
                          </a:solidFill>
                          <a:effectLst/>
                          <a:latin typeface="Times New Roman" pitchFamily="18" charset="0"/>
                          <a:cs typeface="Times New Roman" pitchFamily="18" charset="0"/>
                        </a:rPr>
                        <a:t>Комісія</a:t>
                      </a:r>
                      <a:r>
                        <a:rPr kumimoji="0" lang="en-US" sz="1000" b="1" i="0" u="none" strike="noStrike" cap="none" normalizeH="0" baseline="0" dirty="0">
                          <a:ln>
                            <a:noFill/>
                          </a:ln>
                          <a:solidFill>
                            <a:schemeClr val="tx1"/>
                          </a:solidFill>
                          <a:effectLst/>
                          <a:latin typeface="Times New Roman" pitchFamily="18" charset="0"/>
                          <a:cs typeface="Times New Roman" pitchFamily="18" charset="0"/>
                        </a:rPr>
                        <a:t> </a:t>
                      </a:r>
                      <a:r>
                        <a:rPr kumimoji="0" lang="uk-UA" sz="1000" b="1" i="0" u="none" strike="noStrike" cap="none" normalizeH="0" baseline="0" dirty="0">
                          <a:ln>
                            <a:noFill/>
                          </a:ln>
                          <a:solidFill>
                            <a:schemeClr val="tx1"/>
                          </a:solidFill>
                          <a:effectLst/>
                          <a:latin typeface="Times New Roman" pitchFamily="18" charset="0"/>
                          <a:cs typeface="Times New Roman" pitchFamily="18" charset="0"/>
                        </a:rPr>
                        <a:t>Є</a:t>
                      </a:r>
                      <a:r>
                        <a:rPr kumimoji="0" lang="en-US" sz="1000" b="1" i="0" u="none" strike="noStrike" cap="none" normalizeH="0" baseline="0" dirty="0">
                          <a:ln>
                            <a:noFill/>
                          </a:ln>
                          <a:solidFill>
                            <a:schemeClr val="tx1"/>
                          </a:solidFill>
                          <a:effectLst/>
                          <a:latin typeface="Times New Roman" pitchFamily="18" charset="0"/>
                          <a:cs typeface="Times New Roman" pitchFamily="18" charset="0"/>
                        </a:rPr>
                        <a:t>C</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0" i="1" u="none" strike="noStrike" cap="none" normalizeH="0" baseline="0" dirty="0">
                          <a:ln>
                            <a:noFill/>
                          </a:ln>
                          <a:solidFill>
                            <a:schemeClr val="tx1"/>
                          </a:solidFill>
                          <a:effectLst/>
                          <a:latin typeface="Times New Roman" pitchFamily="18" charset="0"/>
                          <a:cs typeface="Times New Roman" pitchFamily="18" charset="0"/>
                        </a:rPr>
                        <a:t>2</a:t>
                      </a:r>
                      <a:r>
                        <a:rPr kumimoji="0" lang="en-US" sz="1000" b="0" i="1" u="none" strike="noStrike" cap="none" normalizeH="0" baseline="0" dirty="0">
                          <a:ln>
                            <a:noFill/>
                          </a:ln>
                          <a:solidFill>
                            <a:schemeClr val="tx1"/>
                          </a:solidFill>
                          <a:effectLst/>
                          <a:latin typeface="Times New Roman" pitchFamily="18" charset="0"/>
                          <a:cs typeface="Times New Roman" pitchFamily="18" charset="0"/>
                        </a:rPr>
                        <a:t>7</a:t>
                      </a:r>
                      <a:r>
                        <a:rPr kumimoji="0" lang="uk-UA" sz="1000" b="0" i="1" u="none" strike="noStrike" cap="none" normalizeH="0" baseline="0" dirty="0">
                          <a:ln>
                            <a:noFill/>
                          </a:ln>
                          <a:solidFill>
                            <a:schemeClr val="tx1"/>
                          </a:solidFill>
                          <a:effectLst/>
                          <a:latin typeface="Times New Roman" pitchFamily="18" charset="0"/>
                          <a:cs typeface="Times New Roman" pitchFamily="18" charset="0"/>
                        </a:rPr>
                        <a:t> комісарів;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0" i="1" u="none" strike="noStrike" cap="none" normalizeH="0" baseline="0" dirty="0">
                          <a:ln>
                            <a:noFill/>
                          </a:ln>
                          <a:solidFill>
                            <a:schemeClr val="tx1"/>
                          </a:solidFill>
                          <a:effectLst/>
                          <a:latin typeface="Times New Roman" pitchFamily="18" charset="0"/>
                          <a:cs typeface="Times New Roman" pitchFamily="18" charset="0"/>
                        </a:rPr>
                        <a:t>33000 посадових осіб;</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1" u="none" strike="noStrike" cap="none" normalizeH="0" baseline="0" dirty="0">
                          <a:ln>
                            <a:noFill/>
                          </a:ln>
                          <a:solidFill>
                            <a:schemeClr val="tx1"/>
                          </a:solidFill>
                          <a:effectLst/>
                          <a:latin typeface="Times New Roman" pitchFamily="18" charset="0"/>
                          <a:cs typeface="Times New Roman" pitchFamily="18" charset="0"/>
                        </a:rPr>
                        <a:t>56</a:t>
                      </a:r>
                      <a:r>
                        <a:rPr kumimoji="0" lang="hr-HR" sz="1000" b="0" i="1" u="none" strike="noStrike" cap="none" normalizeH="0" baseline="0" dirty="0">
                          <a:ln>
                            <a:noFill/>
                          </a:ln>
                          <a:solidFill>
                            <a:schemeClr val="tx1"/>
                          </a:solidFill>
                          <a:effectLst/>
                          <a:latin typeface="Times New Roman" pitchFamily="18" charset="0"/>
                          <a:cs typeface="Times New Roman" pitchFamily="18" charset="0"/>
                        </a:rPr>
                        <a:t> </a:t>
                      </a:r>
                      <a:r>
                        <a:rPr kumimoji="0" lang="uk-UA" sz="1000" b="0" i="1" u="none" strike="noStrike" cap="none" normalizeH="0" baseline="0" dirty="0">
                          <a:ln>
                            <a:noFill/>
                          </a:ln>
                          <a:solidFill>
                            <a:schemeClr val="tx1"/>
                          </a:solidFill>
                          <a:effectLst/>
                          <a:latin typeface="Times New Roman" pitchFamily="18" charset="0"/>
                          <a:cs typeface="Times New Roman" pitchFamily="18" charset="0"/>
                        </a:rPr>
                        <a:t>генеральних директоратів, виконавчих </a:t>
                      </a:r>
                      <a:r>
                        <a:rPr kumimoji="0" lang="uk-UA" sz="1000" b="0" i="1" u="none" strike="noStrike" cap="none" normalizeH="0" baseline="0" dirty="0" err="1">
                          <a:ln>
                            <a:noFill/>
                          </a:ln>
                          <a:solidFill>
                            <a:schemeClr val="tx1"/>
                          </a:solidFill>
                          <a:effectLst/>
                          <a:latin typeface="Times New Roman" pitchFamily="18" charset="0"/>
                          <a:cs typeface="Times New Roman" pitchFamily="18" charset="0"/>
                        </a:rPr>
                        <a:t>агенств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право законодавчої ініціативи</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охорона і реалізація права Є</a:t>
                      </a:r>
                      <a:r>
                        <a:rPr kumimoji="0" lang="en-US" sz="1000" b="0" i="0" u="none" strike="noStrike" cap="none" normalizeH="0" baseline="0" dirty="0">
                          <a:ln>
                            <a:noFill/>
                          </a:ln>
                          <a:solidFill>
                            <a:schemeClr val="tx1"/>
                          </a:solidFill>
                          <a:effectLst/>
                          <a:latin typeface="Times New Roman" pitchFamily="18" charset="0"/>
                          <a:cs typeface="Times New Roman" pitchFamily="18" charset="0"/>
                        </a:rPr>
                        <a:t>C</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адміністративні функції: керівництво реалізацією спільної політики</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розпорядчі функції: управління фінансами  Є</a:t>
                      </a:r>
                      <a:r>
                        <a:rPr kumimoji="0" lang="en-US" sz="1000" b="0" i="0" u="none" strike="noStrike" cap="none" normalizeH="0" baseline="0" dirty="0">
                          <a:ln>
                            <a:noFill/>
                          </a:ln>
                          <a:solidFill>
                            <a:schemeClr val="tx1"/>
                          </a:solidFill>
                          <a:effectLst/>
                          <a:latin typeface="Times New Roman" pitchFamily="18" charset="0"/>
                          <a:cs typeface="Times New Roman" pitchFamily="18" charset="0"/>
                        </a:rPr>
                        <a:t>C</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dirty="0">
                          <a:ln>
                            <a:noFill/>
                          </a:ln>
                          <a:solidFill>
                            <a:schemeClr val="tx1"/>
                          </a:solidFill>
                          <a:effectLst/>
                          <a:latin typeface="Times New Roman" pitchFamily="18" charset="0"/>
                          <a:cs typeface="Times New Roman" pitchFamily="18" charset="0"/>
                        </a:rPr>
                        <a:t>Рада Є С</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Times New Roman" pitchFamily="18" charset="0"/>
                          <a:cs typeface="Times New Roman" pitchFamily="18" charset="0"/>
                        </a:rPr>
                        <a:t>27</a:t>
                      </a:r>
                      <a:r>
                        <a:rPr kumimoji="0" lang="uk-UA" sz="1000" b="0" i="1" u="none" strike="noStrike" cap="none" normalizeH="0" baseline="0" dirty="0">
                          <a:ln>
                            <a:noFill/>
                          </a:ln>
                          <a:solidFill>
                            <a:schemeClr val="tx1"/>
                          </a:solidFill>
                          <a:effectLst/>
                          <a:latin typeface="Times New Roman" pitchFamily="18" charset="0"/>
                          <a:cs typeface="Times New Roman" pitchFamily="18" charset="0"/>
                        </a:rPr>
                        <a:t> міністрів, 10 рад</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координація спільної економічної політики</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прийняття нормативно-правових актів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визначення і проведення СЗБП</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sz="1000" b="0" i="0" u="none" strike="noStrike" cap="none" normalizeH="0" baseline="0" dirty="0" err="1">
                          <a:ln>
                            <a:noFill/>
                          </a:ln>
                          <a:solidFill>
                            <a:schemeClr val="tx1"/>
                          </a:solidFill>
                          <a:effectLst/>
                          <a:latin typeface="Times New Roman" pitchFamily="18" charset="0"/>
                          <a:cs typeface="Times New Roman" pitchFamily="18" charset="0"/>
                        </a:rPr>
                        <a:t>-укладає</a:t>
                      </a: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міжнародні договори</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співробітництво у сфері судочинства, боротьби із злочинністю, координація дій поліції</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призначення членів дорадчих і контролюючих органів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керівництво бюджетом ЄС</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dirty="0">
                          <a:ln>
                            <a:noFill/>
                          </a:ln>
                          <a:solidFill>
                            <a:schemeClr val="tx1"/>
                          </a:solidFill>
                          <a:effectLst/>
                          <a:latin typeface="Times New Roman" pitchFamily="18" charset="0"/>
                          <a:cs typeface="Times New Roman" pitchFamily="18" charset="0"/>
                        </a:rPr>
                        <a:t>Європейський</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dirty="0">
                          <a:ln>
                            <a:noFill/>
                          </a:ln>
                          <a:solidFill>
                            <a:schemeClr val="tx1"/>
                          </a:solidFill>
                          <a:effectLst/>
                          <a:latin typeface="Times New Roman" pitchFamily="18" charset="0"/>
                          <a:cs typeface="Times New Roman" pitchFamily="18" charset="0"/>
                        </a:rPr>
                        <a:t>парламент</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0" i="1" u="none" strike="noStrike" cap="none" normalizeH="0" baseline="0" dirty="0">
                          <a:ln>
                            <a:noFill/>
                          </a:ln>
                          <a:solidFill>
                            <a:schemeClr val="tx1"/>
                          </a:solidFill>
                          <a:effectLst/>
                          <a:latin typeface="Times New Roman" pitchFamily="18" charset="0"/>
                          <a:cs typeface="Times New Roman" pitchFamily="18" charset="0"/>
                        </a:rPr>
                        <a:t>7</a:t>
                      </a:r>
                      <a:r>
                        <a:rPr kumimoji="0" lang="en-US" sz="1000" b="0" i="1" u="none" strike="noStrike" cap="none" normalizeH="0" baseline="0" dirty="0">
                          <a:ln>
                            <a:noFill/>
                          </a:ln>
                          <a:solidFill>
                            <a:schemeClr val="tx1"/>
                          </a:solidFill>
                          <a:effectLst/>
                          <a:latin typeface="Times New Roman" pitchFamily="18" charset="0"/>
                          <a:cs typeface="Times New Roman" pitchFamily="18" charset="0"/>
                        </a:rPr>
                        <a:t>05</a:t>
                      </a:r>
                      <a:r>
                        <a:rPr kumimoji="0" lang="uk-UA" sz="1000" b="0" i="1" u="none" strike="noStrike" cap="none" normalizeH="0" baseline="0" dirty="0">
                          <a:ln>
                            <a:noFill/>
                          </a:ln>
                          <a:solidFill>
                            <a:schemeClr val="tx1"/>
                          </a:solidFill>
                          <a:effectLst/>
                          <a:latin typeface="Times New Roman" pitchFamily="18" charset="0"/>
                          <a:cs typeface="Times New Roman" pitchFamily="18" charset="0"/>
                        </a:rPr>
                        <a:t> (75</a:t>
                      </a:r>
                      <a:r>
                        <a:rPr kumimoji="0" lang="en-US" sz="1000" b="0" i="1" u="none" strike="noStrike" cap="none" normalizeH="0" baseline="0" dirty="0">
                          <a:ln>
                            <a:noFill/>
                          </a:ln>
                          <a:solidFill>
                            <a:schemeClr val="tx1"/>
                          </a:solidFill>
                          <a:effectLst/>
                          <a:latin typeface="Times New Roman" pitchFamily="18" charset="0"/>
                          <a:cs typeface="Times New Roman" pitchFamily="18" charset="0"/>
                        </a:rPr>
                        <a:t>1</a:t>
                      </a:r>
                      <a:r>
                        <a:rPr kumimoji="0" lang="uk-UA" sz="1000" b="0" i="1" u="none" strike="noStrike" cap="none" normalizeH="0" baseline="0" dirty="0">
                          <a:ln>
                            <a:noFill/>
                          </a:ln>
                          <a:solidFill>
                            <a:schemeClr val="tx1"/>
                          </a:solidFill>
                          <a:effectLst/>
                          <a:latin typeface="Times New Roman" pitchFamily="18" charset="0"/>
                          <a:cs typeface="Times New Roman" pitchFamily="18" charset="0"/>
                        </a:rPr>
                        <a:t> з 2014 р.) обраних депутатів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проведення консультацій</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участь в законодавчому процесі </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санкція на перегляд установчих договорів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затвердження бюджету ЄС, можливість його відхилення</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погодження на призначення Комісії ЄС і її Голови</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політичний контроль</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152400">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gridSpan="6">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524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chemeClr val="tx1"/>
                          </a:solidFill>
                          <a:effectLst/>
                          <a:latin typeface="Times New Roman" pitchFamily="18" charset="0"/>
                          <a:cs typeface="Times New Roman" pitchFamily="18" charset="0"/>
                        </a:rPr>
                        <a:t>Консультативні комітети</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a:ln>
                            <a:noFill/>
                          </a:ln>
                          <a:solidFill>
                            <a:schemeClr val="tx1"/>
                          </a:solidFill>
                          <a:effectLst/>
                          <a:latin typeface="Times New Roman" pitchFamily="18" charset="0"/>
                          <a:cs typeface="Times New Roman" pitchFamily="18" charset="0"/>
                        </a:rPr>
                        <a:t>Корепер І і ІІ</a:t>
                      </a:r>
                      <a:endParaRPr kumimoji="0" lang="ru-RU" sz="10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a:ln>
                            <a:noFill/>
                          </a:ln>
                          <a:solidFill>
                            <a:schemeClr val="tx1"/>
                          </a:solidFill>
                          <a:effectLst/>
                          <a:latin typeface="Times New Roman" pitchFamily="18" charset="0"/>
                          <a:cs typeface="Times New Roman" pitchFamily="18" charset="0"/>
                        </a:rPr>
                        <a:t>(Комітет постійних представників)</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a:ln>
                            <a:noFill/>
                          </a:ln>
                          <a:solidFill>
                            <a:schemeClr val="tx1"/>
                          </a:solidFill>
                          <a:effectLst/>
                          <a:latin typeface="Times New Roman" pitchFamily="18" charset="0"/>
                          <a:cs typeface="Times New Roman" pitchFamily="18" charset="0"/>
                        </a:rPr>
                        <a:t>Розгляд і за-твердження проектів рішень Ради ЄС</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a:ln>
                            <a:noFill/>
                          </a:ln>
                          <a:solidFill>
                            <a:schemeClr val="tx1"/>
                          </a:solidFill>
                          <a:effectLst/>
                          <a:latin typeface="Times New Roman" pitchFamily="18" charset="0"/>
                          <a:cs typeface="Times New Roman" pitchFamily="18" charset="0"/>
                        </a:rPr>
                        <a:t>Комітет з політики і безпеки</a:t>
                      </a:r>
                      <a:endParaRPr kumimoji="0" lang="ru-RU" sz="10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a:ln>
                            <a:noFill/>
                          </a:ln>
                          <a:solidFill>
                            <a:schemeClr val="tx1"/>
                          </a:solidFill>
                          <a:effectLst/>
                          <a:latin typeface="Times New Roman" pitchFamily="18" charset="0"/>
                          <a:cs typeface="Times New Roman" pitchFamily="18" charset="0"/>
                        </a:rPr>
                        <a:t>Підготовка і реалізація рішень Ради ЄС у сфері СЗБП</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rowSpan="2" hMerge="1">
                  <a:txBody>
                    <a:bodyPr/>
                    <a:lstStyle/>
                    <a:p>
                      <a:endParaRPr lang="ru-RU"/>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a:ln>
                            <a:noFill/>
                          </a:ln>
                          <a:solidFill>
                            <a:schemeClr val="tx1"/>
                          </a:solidFill>
                          <a:effectLst/>
                          <a:latin typeface="Times New Roman" pitchFamily="18" charset="0"/>
                          <a:cs typeface="Times New Roman" pitchFamily="18" charset="0"/>
                        </a:rPr>
                        <a:t>Комітет юстиції і внутрішніх справ</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a:ln>
                            <a:noFill/>
                          </a:ln>
                          <a:solidFill>
                            <a:schemeClr val="tx1"/>
                          </a:solidFill>
                          <a:effectLst/>
                          <a:latin typeface="Times New Roman" pitchFamily="18" charset="0"/>
                          <a:cs typeface="Times New Roman" pitchFamily="18" charset="0"/>
                        </a:rPr>
                        <a:t>Підготовка і реалізація рішень Ради ЄС у сфері внутрішніх справ і судочинства</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a:ln>
                            <a:noFill/>
                          </a:ln>
                          <a:solidFill>
                            <a:schemeClr val="tx1"/>
                          </a:solidFill>
                          <a:effectLst/>
                          <a:latin typeface="Times New Roman" pitchFamily="18" charset="0"/>
                          <a:cs typeface="Times New Roman" pitchFamily="18" charset="0"/>
                        </a:rPr>
                        <a:t>Омбудсмен</a:t>
                      </a:r>
                      <a:endParaRPr kumimoji="0" lang="ru-RU" sz="10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a:ln>
                            <a:noFill/>
                          </a:ln>
                          <a:solidFill>
                            <a:schemeClr val="tx1"/>
                          </a:solidFill>
                          <a:effectLst/>
                          <a:latin typeface="Times New Roman" pitchFamily="18" charset="0"/>
                          <a:cs typeface="Times New Roman" pitchFamily="18" charset="0"/>
                        </a:rPr>
                        <a:t>Контроль за діяльністю адміністративних служб ЄС, розгляд скарг громадян ЄС щодо неналежної діяльності інститутів ЄС</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9144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dirty="0">
                          <a:ln>
                            <a:noFill/>
                          </a:ln>
                          <a:solidFill>
                            <a:schemeClr val="tx1"/>
                          </a:solidFill>
                          <a:effectLst/>
                          <a:latin typeface="Times New Roman" pitchFamily="18" charset="0"/>
                          <a:cs typeface="Times New Roman" pitchFamily="18" charset="0"/>
                        </a:rPr>
                        <a:t>Комітет </a:t>
                      </a:r>
                      <a:r>
                        <a:rPr kumimoji="0" lang="uk-UA" sz="1000" b="1" i="0" u="none" strike="noStrike" cap="none" normalizeH="0" baseline="0" dirty="0" err="1">
                          <a:ln>
                            <a:noFill/>
                          </a:ln>
                          <a:solidFill>
                            <a:schemeClr val="tx1"/>
                          </a:solidFill>
                          <a:effectLst/>
                          <a:latin typeface="Times New Roman" pitchFamily="18" charset="0"/>
                          <a:cs typeface="Times New Roman" pitchFamily="18" charset="0"/>
                        </a:rPr>
                        <a:t>ре-гіонів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0" i="1" u="none" strike="noStrike" cap="none" normalizeH="0" baseline="0" dirty="0">
                          <a:ln>
                            <a:noFill/>
                          </a:ln>
                          <a:solidFill>
                            <a:schemeClr val="tx1"/>
                          </a:solidFill>
                          <a:effectLst/>
                          <a:latin typeface="Times New Roman" pitchFamily="18" charset="0"/>
                          <a:cs typeface="Times New Roman" pitchFamily="18" charset="0"/>
                        </a:rPr>
                        <a:t>326 члени</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dirty="0">
                          <a:ln>
                            <a:noFill/>
                          </a:ln>
                          <a:solidFill>
                            <a:schemeClr val="tx1"/>
                          </a:solidFill>
                          <a:effectLst/>
                          <a:latin typeface="Times New Roman" pitchFamily="18" charset="0"/>
                          <a:cs typeface="Times New Roman" pitchFamily="18" charset="0"/>
                        </a:rPr>
                        <a:t>Економічний і соціальний комітет</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1" u="none" strike="noStrike" cap="none" normalizeH="0" baseline="0" dirty="0">
                          <a:ln>
                            <a:noFill/>
                          </a:ln>
                          <a:solidFill>
                            <a:schemeClr val="tx1"/>
                          </a:solidFill>
                          <a:effectLst/>
                          <a:latin typeface="Times New Roman" pitchFamily="18" charset="0"/>
                          <a:cs typeface="Times New Roman" pitchFamily="18" charset="0"/>
                        </a:rPr>
                        <a:t>326 члени</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tc gridSpan="7"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5"/>
                  </a:ext>
                </a:extLst>
              </a:tr>
              <a:tr h="1524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000" b="1"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2192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a:noFill/>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ru-RU"/>
                    </a:p>
                  </a:txBody>
                  <a:tcPr/>
                </a:tc>
                <a:tc grid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dirty="0">
                          <a:ln>
                            <a:noFill/>
                          </a:ln>
                          <a:solidFill>
                            <a:schemeClr val="tx1"/>
                          </a:solidFill>
                          <a:effectLst/>
                          <a:latin typeface="Times New Roman" pitchFamily="18" charset="0"/>
                          <a:cs typeface="Times New Roman" pitchFamily="18" charset="0"/>
                        </a:rPr>
                        <a:t>Суд ЄС</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000" b="0" i="1" u="none" strike="noStrike" cap="none" normalizeH="0" baseline="0" dirty="0">
                          <a:ln>
                            <a:noFill/>
                          </a:ln>
                          <a:solidFill>
                            <a:schemeClr val="tx1"/>
                          </a:solidFill>
                          <a:effectLst/>
                          <a:latin typeface="Times New Roman" pitchFamily="18" charset="0"/>
                          <a:cs typeface="Times New Roman" pitchFamily="18" charset="0"/>
                        </a:rPr>
                        <a:t>27 суддів, 11 генеральних адвокатів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збереження єдиного правопорядку ЄС</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можливість інтерпретації права ЄС</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арбітраж у розв’язанні спорів між державами-членами й інститутами ЄС, між самими інститутами</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право вимоги зміни національного законодавства</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консультативні функції</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hMerge="1">
                  <a:txBody>
                    <a:bodyPr/>
                    <a:lstStyle/>
                    <a:p>
                      <a:endParaRPr lang="ru-RU"/>
                    </a:p>
                  </a:txBody>
                  <a:tcPr/>
                </a:tc>
                <a:tc rowSpan="2" hMerge="1">
                  <a:txBody>
                    <a:bodyPr/>
                    <a:lstStyle/>
                    <a:p>
                      <a:endParaRPr lang="ru-RU"/>
                    </a:p>
                  </a:txBody>
                  <a:tcPr/>
                </a:tc>
                <a:tc rowSpan="2"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tab pos="-1530350" algn="l"/>
                          <a:tab pos="6661150" algn="l"/>
                        </a:tabLst>
                      </a:pPr>
                      <a:r>
                        <a:rPr kumimoji="0" lang="hr-HR" sz="1000" b="1" i="0" u="none" strike="noStrike" cap="none" normalizeH="0" baseline="0" dirty="0">
                          <a:ln>
                            <a:noFill/>
                          </a:ln>
                          <a:solidFill>
                            <a:schemeClr val="tx1"/>
                          </a:solidFill>
                          <a:effectLst/>
                          <a:latin typeface="Times New Roman" pitchFamily="18" charset="0"/>
                          <a:cs typeface="Times New Roman" pitchFamily="18" charset="0"/>
                        </a:rPr>
                        <a:t>Рахункова палата</a:t>
                      </a:r>
                      <a:endParaRPr kumimoji="0" lang="ru-RU" sz="10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530350" algn="l"/>
                          <a:tab pos="6661150" algn="l"/>
                        </a:tabLst>
                      </a:pPr>
                      <a:r>
                        <a:rPr kumimoji="0" lang="uk-UA" sz="1000" b="1" i="0" u="none" strike="noStrike" cap="none" normalizeH="0" baseline="0" dirty="0">
                          <a:ln>
                            <a:noFill/>
                          </a:ln>
                          <a:solidFill>
                            <a:schemeClr val="tx1"/>
                          </a:solidFill>
                          <a:effectLst/>
                          <a:latin typeface="Times New Roman" pitchFamily="18" charset="0"/>
                          <a:cs typeface="Times New Roman" pitchFamily="18" charset="0"/>
                        </a:rPr>
                        <a:t>(Палата аудиторів)</a:t>
                      </a:r>
                      <a:endParaRPr kumimoji="0" lang="ru-RU" sz="10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530350" algn="l"/>
                          <a:tab pos="6661150" algn="l"/>
                        </a:tabLst>
                      </a:pPr>
                      <a:r>
                        <a:rPr kumimoji="0" lang="uk-UA" sz="1000" b="0" i="1" u="none" strike="noStrike" cap="none" normalizeH="0" baseline="0" dirty="0">
                          <a:ln>
                            <a:noFill/>
                          </a:ln>
                          <a:solidFill>
                            <a:schemeClr val="tx1"/>
                          </a:solidFill>
                          <a:effectLst/>
                          <a:latin typeface="Times New Roman" pitchFamily="18" charset="0"/>
                          <a:cs typeface="Times New Roman" pitchFamily="18" charset="0"/>
                        </a:rPr>
                        <a:t>27 членів</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530350" algn="l"/>
                          <a:tab pos="6661150" algn="l"/>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Контроль за надходженням і використанням фінансів ЄС</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imes New Roman" pitchFamily="18" charset="0"/>
                          <a:cs typeface="Times New Roman" pitchFamily="18"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7"/>
                  </a:ext>
                </a:extLst>
              </a:tr>
              <a:tr h="3143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a:noFill/>
                    </a:lnR>
                    <a:lnT>
                      <a:noFill/>
                    </a:lnT>
                    <a:lnB>
                      <a:noFill/>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a:ln>
                          <a:noFill/>
                        </a:ln>
                        <a:solidFill>
                          <a:schemeClr val="tx1"/>
                        </a:solidFill>
                        <a:effectLst/>
                        <a:latin typeface="Times New Roman" pitchFamily="18" charset="0"/>
                        <a:cs typeface="Times New Roman" pitchFamily="18" charset="0"/>
                      </a:endParaRPr>
                    </a:p>
                  </a:txBody>
                  <a:tcPr marL="32981" marR="3298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ru-RU"/>
                    </a:p>
                  </a:txBody>
                  <a:tcPr/>
                </a:tc>
                <a:tc gridSpan="1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1" i="0" u="none" strike="noStrike" cap="none" normalizeH="0" baseline="0" dirty="0">
                          <a:ln>
                            <a:noFill/>
                          </a:ln>
                          <a:solidFill>
                            <a:schemeClr val="tx1"/>
                          </a:solidFill>
                          <a:effectLst/>
                          <a:latin typeface="Times New Roman" pitchFamily="18" charset="0"/>
                          <a:cs typeface="Times New Roman" pitchFamily="18" charset="0"/>
                        </a:rPr>
                        <a:t>Суд першої інстанції                          Трибунал цивільної</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dirty="0">
                          <a:ln>
                            <a:noFill/>
                          </a:ln>
                          <a:solidFill>
                            <a:schemeClr val="tx1"/>
                          </a:solidFill>
                          <a:effectLst/>
                          <a:latin typeface="Times New Roman" pitchFamily="18" charset="0"/>
                          <a:cs typeface="Times New Roman" pitchFamily="18" charset="0"/>
                        </a:rPr>
                        <a:t>     (1988) 28 суддів                                          </a:t>
                      </a:r>
                      <a:r>
                        <a:rPr kumimoji="0" lang="uk-UA" sz="1000" b="1" i="0" u="none" strike="noStrike" cap="none" normalizeH="0" baseline="0" dirty="0">
                          <a:ln>
                            <a:noFill/>
                          </a:ln>
                          <a:solidFill>
                            <a:schemeClr val="tx1"/>
                          </a:solidFill>
                          <a:effectLst/>
                          <a:latin typeface="Times New Roman" pitchFamily="18" charset="0"/>
                          <a:cs typeface="Times New Roman" pitchFamily="18" charset="0"/>
                        </a:rPr>
                        <a:t>служби </a:t>
                      </a:r>
                      <a:r>
                        <a:rPr kumimoji="0" lang="uk-UA" sz="1000" b="0" i="0" u="none" strike="noStrike" cap="none" normalizeH="0" baseline="0" dirty="0">
                          <a:ln>
                            <a:noFill/>
                          </a:ln>
                          <a:solidFill>
                            <a:schemeClr val="tx1"/>
                          </a:solidFill>
                          <a:effectLst/>
                          <a:latin typeface="Times New Roman" pitchFamily="18" charset="0"/>
                          <a:cs typeface="Times New Roman" pitchFamily="18" charset="0"/>
                        </a:rPr>
                        <a:t>(2004)</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32981" marR="329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itchFamily="18" charset="0"/>
                          <a:cs typeface="Times New Roman" pitchFamily="18"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bl>
          </a:graphicData>
        </a:graphic>
      </p:graphicFrame>
      <p:sp>
        <p:nvSpPr>
          <p:cNvPr id="2165" name="Rectangle 1"/>
          <p:cNvSpPr>
            <a:spLocks noChangeArrowheads="1"/>
          </p:cNvSpPr>
          <p:nvPr/>
        </p:nvSpPr>
        <p:spPr bwMode="auto">
          <a:xfrm>
            <a:off x="1809750" y="0"/>
            <a:ext cx="8858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a:spcBef>
                <a:spcPct val="20000"/>
              </a:spcBef>
              <a:buFont typeface="Arial" panose="020B0604020202020204" pitchFamily="34" charset="0"/>
              <a:buChar char="•"/>
              <a:tabLst>
                <a:tab pos="-1530350" algn="l"/>
                <a:tab pos="666115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530350" algn="l"/>
                <a:tab pos="666115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530350" algn="l"/>
                <a:tab pos="666115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530350" algn="l"/>
                <a:tab pos="666115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530350" algn="l"/>
                <a:tab pos="666115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530350" algn="l"/>
                <a:tab pos="666115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530350" algn="l"/>
                <a:tab pos="666115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530350" algn="l"/>
                <a:tab pos="666115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530350" algn="l"/>
                <a:tab pos="6661150" algn="l"/>
              </a:tabLst>
              <a:defRPr sz="2000">
                <a:solidFill>
                  <a:schemeClr val="tx1"/>
                </a:solidFill>
                <a:latin typeface="Calibri" panose="020F0502020204030204" pitchFamily="34" charset="0"/>
              </a:defRPr>
            </a:lvl9pPr>
          </a:lstStyle>
          <a:p>
            <a:pPr>
              <a:spcBef>
                <a:spcPct val="0"/>
              </a:spcBef>
              <a:buFontTx/>
              <a:buNone/>
            </a:pPr>
            <a:endParaRPr lang="ru-RU" sz="1800">
              <a:latin typeface="Arial" panose="020B0604020202020204" pitchFamily="34" charset="0"/>
            </a:endParaRPr>
          </a:p>
        </p:txBody>
      </p:sp>
      <p:cxnSp>
        <p:nvCxnSpPr>
          <p:cNvPr id="22" name="Прямая соединительная линия 21"/>
          <p:cNvCxnSpPr/>
          <p:nvPr/>
        </p:nvCxnSpPr>
        <p:spPr>
          <a:xfrm>
            <a:off x="4381501" y="1571625"/>
            <a:ext cx="30718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3738564" y="4000500"/>
            <a:ext cx="1285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3738564" y="3786189"/>
            <a:ext cx="1285875" cy="15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44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endParaRPr lang="ru-RU"/>
          </a:p>
        </p:txBody>
      </p:sp>
      <p:sp>
        <p:nvSpPr>
          <p:cNvPr id="3" name="Содержимое 2"/>
          <p:cNvSpPr>
            <a:spLocks noGrp="1"/>
          </p:cNvSpPr>
          <p:nvPr>
            <p:ph idx="1"/>
          </p:nvPr>
        </p:nvSpPr>
        <p:spPr/>
        <p:txBody>
          <a:bodyPr rtlCol="0">
            <a:normAutofit fontScale="85000" lnSpcReduction="10000"/>
          </a:bodyPr>
          <a:lstStyle/>
          <a:p>
            <a:pPr>
              <a:spcAft>
                <a:spcPts val="0"/>
              </a:spcAft>
              <a:buNone/>
              <a:defRPr/>
            </a:pPr>
            <a:r>
              <a:rPr lang="uk-UA" b="1" dirty="0"/>
              <a:t>Моніторингові центри:</a:t>
            </a:r>
            <a:endParaRPr lang="ru-RU" dirty="0"/>
          </a:p>
          <a:p>
            <a:pPr>
              <a:spcAft>
                <a:spcPts val="0"/>
              </a:spcAft>
              <a:defRPr/>
            </a:pPr>
            <a:r>
              <a:rPr lang="uk-UA" dirty="0"/>
              <a:t>Європейське агентство з охорони довкілля – (м. Копенгаген, Данія); </a:t>
            </a:r>
            <a:endParaRPr lang="ru-RU" dirty="0"/>
          </a:p>
          <a:p>
            <a:pPr>
              <a:spcAft>
                <a:spcPts val="0"/>
              </a:spcAft>
              <a:defRPr/>
            </a:pPr>
            <a:r>
              <a:rPr lang="uk-UA" dirty="0"/>
              <a:t>Європейський моніторинговий центр з наркотиків та наркотичної залежності (м. Лісабон, Португалія); </a:t>
            </a:r>
            <a:endParaRPr lang="ru-RU" dirty="0"/>
          </a:p>
          <a:p>
            <a:pPr>
              <a:spcAft>
                <a:spcPts val="0"/>
              </a:spcAft>
              <a:defRPr/>
            </a:pPr>
            <a:r>
              <a:rPr lang="uk-UA" dirty="0"/>
              <a:t>Європейський моніторинговий центр з расизму та ксенофобії – (м. Відень, Австрія). </a:t>
            </a:r>
            <a:endParaRPr lang="ru-RU" dirty="0"/>
          </a:p>
          <a:p>
            <a:pPr>
              <a:spcAft>
                <a:spcPts val="0"/>
              </a:spcAft>
              <a:buNone/>
              <a:defRPr/>
            </a:pPr>
            <a:r>
              <a:rPr lang="uk-UA" b="1" dirty="0"/>
              <a:t>Агентства, що підтримують соціальний діалог на європейському рівні:</a:t>
            </a:r>
            <a:endParaRPr lang="ru-RU" dirty="0"/>
          </a:p>
          <a:p>
            <a:pPr>
              <a:spcAft>
                <a:spcPts val="0"/>
              </a:spcAft>
              <a:defRPr/>
            </a:pPr>
            <a:r>
              <a:rPr lang="uk-UA" dirty="0"/>
              <a:t>Європейський центр розвитку професійної освіти (м. Салоніки, Греція); </a:t>
            </a:r>
            <a:endParaRPr lang="ru-RU" dirty="0"/>
          </a:p>
          <a:p>
            <a:pPr>
              <a:spcAft>
                <a:spcPts val="0"/>
              </a:spcAft>
              <a:defRPr/>
            </a:pPr>
            <a:r>
              <a:rPr lang="uk-UA" dirty="0"/>
              <a:t>Європейська фундація з поліпшення умов життя та праці (м. Дублін, Ірландія); </a:t>
            </a:r>
            <a:endParaRPr lang="ru-RU" dirty="0"/>
          </a:p>
          <a:p>
            <a:pPr>
              <a:spcAft>
                <a:spcPts val="0"/>
              </a:spcAft>
              <a:defRPr/>
            </a:pPr>
            <a:r>
              <a:rPr lang="uk-UA" dirty="0"/>
              <a:t>Європейське агентство з безпеки й охорони здоров’я на роботі(м. Більбао, Іспанія). </a:t>
            </a:r>
            <a:endParaRPr lang="ru-RU" dirty="0"/>
          </a:p>
          <a:p>
            <a:pPr>
              <a:spcAft>
                <a:spcPts val="0"/>
              </a:spcAft>
              <a:buNone/>
              <a:defRPr/>
            </a:pPr>
            <a:r>
              <a:rPr lang="uk-UA" b="1" dirty="0"/>
              <a:t>Агентства, що реалізують у своїх галузях програми й завдання від імені Європейського Союзу:</a:t>
            </a:r>
            <a:endParaRPr lang="ru-RU" dirty="0"/>
          </a:p>
          <a:p>
            <a:pPr>
              <a:spcAft>
                <a:spcPts val="0"/>
              </a:spcAft>
              <a:defRPr/>
            </a:pPr>
            <a:r>
              <a:rPr lang="uk-UA" dirty="0"/>
              <a:t>Європейська освітня фундація (м. Турін, Італія); </a:t>
            </a:r>
            <a:endParaRPr lang="ru-RU" dirty="0"/>
          </a:p>
          <a:p>
            <a:pPr>
              <a:spcAft>
                <a:spcPts val="0"/>
              </a:spcAft>
              <a:defRPr/>
            </a:pPr>
            <a:r>
              <a:rPr lang="uk-UA" dirty="0"/>
              <a:t>Центр перекладів для органів ЄС (Люксембург); </a:t>
            </a:r>
            <a:endParaRPr lang="ru-RU" dirty="0"/>
          </a:p>
          <a:p>
            <a:pPr>
              <a:spcAft>
                <a:spcPts val="0"/>
              </a:spcAft>
              <a:defRPr/>
            </a:pPr>
            <a:endParaRPr lang="ru-RU" dirty="0"/>
          </a:p>
        </p:txBody>
      </p:sp>
    </p:spTree>
    <p:extLst>
      <p:ext uri="{BB962C8B-B14F-4D97-AF65-F5344CB8AC3E}">
        <p14:creationId xmlns:p14="http://schemas.microsoft.com/office/powerpoint/2010/main" val="53064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39D66A-EAFE-4172-9CE3-3BB5E79FDDE9}"/>
              </a:ext>
            </a:extLst>
          </p:cNvPr>
          <p:cNvSpPr>
            <a:spLocks noGrp="1"/>
          </p:cNvSpPr>
          <p:nvPr>
            <p:ph type="title"/>
          </p:nvPr>
        </p:nvSpPr>
        <p:spPr>
          <a:xfrm>
            <a:off x="1097280" y="758952"/>
            <a:ext cx="5768857" cy="1662392"/>
          </a:xfrm>
        </p:spPr>
        <p:txBody>
          <a:bodyPr/>
          <a:lstStyle/>
          <a:p>
            <a:endParaRPr lang="ru-RU" dirty="0"/>
          </a:p>
        </p:txBody>
      </p:sp>
      <p:sp>
        <p:nvSpPr>
          <p:cNvPr id="3" name="Текст 2">
            <a:extLst>
              <a:ext uri="{FF2B5EF4-FFF2-40B4-BE49-F238E27FC236}">
                <a16:creationId xmlns:a16="http://schemas.microsoft.com/office/drawing/2014/main" id="{508DAF10-BF9B-4BA3-9083-FDD809C96878}"/>
              </a:ext>
            </a:extLst>
          </p:cNvPr>
          <p:cNvSpPr>
            <a:spLocks noGrp="1"/>
          </p:cNvSpPr>
          <p:nvPr>
            <p:ph type="body" idx="1"/>
          </p:nvPr>
        </p:nvSpPr>
        <p:spPr/>
        <p:txBody>
          <a:bodyPr/>
          <a:lstStyle/>
          <a:p>
            <a:r>
              <a:rPr lang="uk-UA" dirty="0"/>
              <a:t>Палац </a:t>
            </a:r>
            <a:r>
              <a:rPr lang="uk-UA" dirty="0" err="1"/>
              <a:t>берлемон</a:t>
            </a:r>
            <a:endParaRPr lang="ru-RU" dirty="0"/>
          </a:p>
        </p:txBody>
      </p:sp>
      <p:pic>
        <p:nvPicPr>
          <p:cNvPr id="1026" name="Picture 2" descr="Европейская комиссия заинтересовалась «закрытой экономикой» Libra">
            <a:extLst>
              <a:ext uri="{FF2B5EF4-FFF2-40B4-BE49-F238E27FC236}">
                <a16:creationId xmlns:a16="http://schemas.microsoft.com/office/drawing/2014/main" id="{246162B6-7193-4575-862E-DF2E9DFB0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785813"/>
            <a:ext cx="5167934" cy="303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04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Судова система ЄС">
            <a:extLst>
              <a:ext uri="{FF2B5EF4-FFF2-40B4-BE49-F238E27FC236}">
                <a16:creationId xmlns:a16="http://schemas.microsoft.com/office/drawing/2014/main" id="{2FE42C47-147D-49FD-A4B7-0A5B62862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0"/>
            <a:ext cx="8580507" cy="642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44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Суд ЄС">
            <a:extLst>
              <a:ext uri="{FF2B5EF4-FFF2-40B4-BE49-F238E27FC236}">
                <a16:creationId xmlns:a16="http://schemas.microsoft.com/office/drawing/2014/main" id="{79F1E98D-0740-4AE5-91C2-A2343A780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0"/>
            <a:ext cx="8540750" cy="639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6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B0FF8B-A989-44DD-959A-06DEE9879CF3}"/>
              </a:ext>
            </a:extLst>
          </p:cNvPr>
          <p:cNvSpPr>
            <a:spLocks noGrp="1"/>
          </p:cNvSpPr>
          <p:nvPr>
            <p:ph type="title"/>
          </p:nvPr>
        </p:nvSpPr>
        <p:spPr/>
        <p:txBody>
          <a:bodyPr/>
          <a:lstStyle/>
          <a:p>
            <a:endParaRPr lang="ru-RU"/>
          </a:p>
        </p:txBody>
      </p:sp>
      <p:pic>
        <p:nvPicPr>
          <p:cNvPr id="2050" name="Picture 2" descr="Право Європейського Союзу. Лекція 2 - презентация онлайн">
            <a:extLst>
              <a:ext uri="{FF2B5EF4-FFF2-40B4-BE49-F238E27FC236}">
                <a16:creationId xmlns:a16="http://schemas.microsoft.com/office/drawing/2014/main" id="{9798917B-9510-4867-AA49-C968E6FBF3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261" y="187343"/>
            <a:ext cx="8030817" cy="602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2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Юрисдикція Суду ЄС">
            <a:extLst>
              <a:ext uri="{FF2B5EF4-FFF2-40B4-BE49-F238E27FC236}">
                <a16:creationId xmlns:a16="http://schemas.microsoft.com/office/drawing/2014/main" id="{AD5EB405-A8E6-4442-A4B1-8208AD99F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0"/>
            <a:ext cx="8845550" cy="662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070C61-1029-446F-A87B-5771CD469907}"/>
              </a:ext>
            </a:extLst>
          </p:cNvPr>
          <p:cNvSpPr>
            <a:spLocks noGrp="1"/>
          </p:cNvSpPr>
          <p:nvPr>
            <p:ph type="title"/>
          </p:nvPr>
        </p:nvSpPr>
        <p:spPr/>
        <p:txBody>
          <a:bodyPr/>
          <a:lstStyle/>
          <a:p>
            <a:r>
              <a:rPr lang="uk-UA" dirty="0"/>
              <a:t>Допоміжні інституції </a:t>
            </a:r>
            <a:r>
              <a:rPr lang="uk-UA" dirty="0" err="1"/>
              <a:t>єс</a:t>
            </a:r>
            <a:endParaRPr lang="ru-RU" dirty="0"/>
          </a:p>
        </p:txBody>
      </p:sp>
      <p:graphicFrame>
        <p:nvGraphicFramePr>
          <p:cNvPr id="4" name="Таблица 4">
            <a:extLst>
              <a:ext uri="{FF2B5EF4-FFF2-40B4-BE49-F238E27FC236}">
                <a16:creationId xmlns:a16="http://schemas.microsoft.com/office/drawing/2014/main" id="{EAC49F3E-4DB8-4FE3-83F4-2216A4AC2696}"/>
              </a:ext>
            </a:extLst>
          </p:cNvPr>
          <p:cNvGraphicFramePr>
            <a:graphicFrameLocks noGrp="1"/>
          </p:cNvGraphicFramePr>
          <p:nvPr>
            <p:ph idx="1"/>
            <p:extLst>
              <p:ext uri="{D42A27DB-BD31-4B8C-83A1-F6EECF244321}">
                <p14:modId xmlns:p14="http://schemas.microsoft.com/office/powerpoint/2010/main" val="1180919620"/>
              </p:ext>
            </p:extLst>
          </p:nvPr>
        </p:nvGraphicFramePr>
        <p:xfrm>
          <a:off x="1096963" y="1846263"/>
          <a:ext cx="10058397" cy="2291080"/>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2362286241"/>
                    </a:ext>
                  </a:extLst>
                </a:gridCol>
                <a:gridCol w="3352799">
                  <a:extLst>
                    <a:ext uri="{9D8B030D-6E8A-4147-A177-3AD203B41FA5}">
                      <a16:colId xmlns:a16="http://schemas.microsoft.com/office/drawing/2014/main" val="4079572662"/>
                    </a:ext>
                  </a:extLst>
                </a:gridCol>
                <a:gridCol w="3352799">
                  <a:extLst>
                    <a:ext uri="{9D8B030D-6E8A-4147-A177-3AD203B41FA5}">
                      <a16:colId xmlns:a16="http://schemas.microsoft.com/office/drawing/2014/main" val="3633395680"/>
                    </a:ext>
                  </a:extLst>
                </a:gridCol>
              </a:tblGrid>
              <a:tr h="370840">
                <a:tc>
                  <a:txBody>
                    <a:bodyPr/>
                    <a:lstStyle/>
                    <a:p>
                      <a:r>
                        <a:rPr lang="uk-UA" dirty="0"/>
                        <a:t>Консультативно-дорадчі</a:t>
                      </a:r>
                      <a:endParaRPr lang="ru-RU" dirty="0"/>
                    </a:p>
                  </a:txBody>
                  <a:tcPr/>
                </a:tc>
                <a:tc>
                  <a:txBody>
                    <a:bodyPr/>
                    <a:lstStyle/>
                    <a:p>
                      <a:r>
                        <a:rPr lang="uk-UA" dirty="0"/>
                        <a:t>Економічний і соціальний комітет (1957, Брюссель)</a:t>
                      </a:r>
                      <a:endParaRPr lang="ru-RU" dirty="0"/>
                    </a:p>
                  </a:txBody>
                  <a:tcPr/>
                </a:tc>
                <a:tc>
                  <a:txBody>
                    <a:bodyPr/>
                    <a:lstStyle/>
                    <a:p>
                      <a:r>
                        <a:rPr lang="uk-UA" dirty="0"/>
                        <a:t>Комітет регіонів (1994, Брюссель)</a:t>
                      </a:r>
                      <a:endParaRPr lang="ru-RU" dirty="0"/>
                    </a:p>
                  </a:txBody>
                  <a:tcPr/>
                </a:tc>
                <a:extLst>
                  <a:ext uri="{0D108BD9-81ED-4DB2-BD59-A6C34878D82A}">
                    <a16:rowId xmlns:a16="http://schemas.microsoft.com/office/drawing/2014/main" val="3571747416"/>
                  </a:ext>
                </a:extLst>
              </a:tr>
              <a:tr h="370840">
                <a:tc>
                  <a:txBody>
                    <a:bodyPr/>
                    <a:lstStyle/>
                    <a:p>
                      <a:r>
                        <a:rPr lang="uk-UA" dirty="0"/>
                        <a:t>Фінансово-інвестиційні</a:t>
                      </a:r>
                      <a:endParaRPr lang="ru-RU" dirty="0"/>
                    </a:p>
                  </a:txBody>
                  <a:tcPr/>
                </a:tc>
                <a:tc>
                  <a:txBody>
                    <a:bodyPr/>
                    <a:lstStyle/>
                    <a:p>
                      <a:r>
                        <a:rPr lang="uk-UA" dirty="0"/>
                        <a:t>ЄІБ (1958, Люксембург)</a:t>
                      </a:r>
                      <a:endParaRPr lang="ru-RU" dirty="0"/>
                    </a:p>
                  </a:txBody>
                  <a:tcPr/>
                </a:tc>
                <a:tc>
                  <a:txBody>
                    <a:bodyPr/>
                    <a:lstStyle/>
                    <a:p>
                      <a:r>
                        <a:rPr lang="uk-UA" dirty="0"/>
                        <a:t>ЄЦБ (1998, Франкфурт-на-Майні)</a:t>
                      </a:r>
                      <a:endParaRPr lang="ru-RU" dirty="0"/>
                    </a:p>
                  </a:txBody>
                  <a:tcPr/>
                </a:tc>
                <a:extLst>
                  <a:ext uri="{0D108BD9-81ED-4DB2-BD59-A6C34878D82A}">
                    <a16:rowId xmlns:a16="http://schemas.microsoft.com/office/drawing/2014/main" val="1693723341"/>
                  </a:ext>
                </a:extLst>
              </a:tr>
              <a:tr h="370840">
                <a:tc>
                  <a:txBody>
                    <a:bodyPr/>
                    <a:lstStyle/>
                    <a:p>
                      <a:endParaRPr lang="ru-RU" dirty="0"/>
                    </a:p>
                  </a:txBody>
                  <a:tcPr/>
                </a:tc>
                <a:tc>
                  <a:txBody>
                    <a:bodyPr/>
                    <a:lstStyle/>
                    <a:p>
                      <a:r>
                        <a:rPr lang="uk-UA" dirty="0"/>
                        <a:t>Європейська система центральних банків</a:t>
                      </a:r>
                      <a:endParaRPr lang="ru-RU" dirty="0"/>
                    </a:p>
                  </a:txBody>
                  <a:tcPr/>
                </a:tc>
                <a:tc>
                  <a:txBody>
                    <a:bodyPr/>
                    <a:lstStyle/>
                    <a:p>
                      <a:r>
                        <a:rPr lang="uk-UA" dirty="0"/>
                        <a:t>ЄБРР (1991, Лондон)</a:t>
                      </a:r>
                      <a:endParaRPr lang="ru-RU" dirty="0"/>
                    </a:p>
                  </a:txBody>
                  <a:tcPr/>
                </a:tc>
                <a:extLst>
                  <a:ext uri="{0D108BD9-81ED-4DB2-BD59-A6C34878D82A}">
                    <a16:rowId xmlns:a16="http://schemas.microsoft.com/office/drawing/2014/main" val="480820775"/>
                  </a:ext>
                </a:extLst>
              </a:tr>
              <a:tr h="370840">
                <a:tc>
                  <a:txBody>
                    <a:bodyPr/>
                    <a:lstStyle/>
                    <a:p>
                      <a:r>
                        <a:rPr lang="uk-UA" dirty="0"/>
                        <a:t>контролюючі</a:t>
                      </a:r>
                      <a:endParaRPr lang="ru-RU" dirty="0"/>
                    </a:p>
                  </a:txBody>
                  <a:tcPr/>
                </a:tc>
                <a:tc>
                  <a:txBody>
                    <a:bodyPr/>
                    <a:lstStyle/>
                    <a:p>
                      <a:r>
                        <a:rPr lang="uk-UA" dirty="0"/>
                        <a:t>Рахункова Палата</a:t>
                      </a:r>
                      <a:endParaRPr lang="ru-RU" dirty="0"/>
                    </a:p>
                  </a:txBody>
                  <a:tcPr/>
                </a:tc>
                <a:tc>
                  <a:txBody>
                    <a:bodyPr/>
                    <a:lstStyle/>
                    <a:p>
                      <a:r>
                        <a:rPr lang="uk-UA" dirty="0"/>
                        <a:t>Омбудсмен (1992)</a:t>
                      </a:r>
                      <a:endParaRPr lang="ru-RU" dirty="0"/>
                    </a:p>
                  </a:txBody>
                  <a:tcPr/>
                </a:tc>
                <a:extLst>
                  <a:ext uri="{0D108BD9-81ED-4DB2-BD59-A6C34878D82A}">
                    <a16:rowId xmlns:a16="http://schemas.microsoft.com/office/drawing/2014/main" val="2449394964"/>
                  </a:ext>
                </a:extLst>
              </a:tr>
            </a:tbl>
          </a:graphicData>
        </a:graphic>
      </p:graphicFrame>
    </p:spTree>
    <p:extLst>
      <p:ext uri="{BB962C8B-B14F-4D97-AF65-F5344CB8AC3E}">
        <p14:creationId xmlns:p14="http://schemas.microsoft.com/office/powerpoint/2010/main" val="274730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9BC6F2-FCBF-49CF-BB58-38CE912A4CBD}"/>
              </a:ext>
            </a:extLst>
          </p:cNvPr>
          <p:cNvSpPr>
            <a:spLocks noGrp="1"/>
          </p:cNvSpPr>
          <p:nvPr>
            <p:ph type="title"/>
          </p:nvPr>
        </p:nvSpPr>
        <p:spPr>
          <a:xfrm>
            <a:off x="4065767" y="-1988285"/>
            <a:ext cx="10058400" cy="1450757"/>
          </a:xfrm>
        </p:spPr>
        <p:txBody>
          <a:bodyPr/>
          <a:lstStyle/>
          <a:p>
            <a:endParaRPr lang="ru-RU" dirty="0"/>
          </a:p>
        </p:txBody>
      </p:sp>
      <p:pic>
        <p:nvPicPr>
          <p:cNvPr id="3074" name="Picture 2" descr="Звіт про фіндопомогу ЄС Україні: рекомендації Єврокомісії та застереження  Києву | Політичні новини з Європи: аналітика, прогнози, коментарі | DW |  07.12.2016">
            <a:extLst>
              <a:ext uri="{FF2B5EF4-FFF2-40B4-BE49-F238E27FC236}">
                <a16:creationId xmlns:a16="http://schemas.microsoft.com/office/drawing/2014/main" id="{0247AAAC-8AA2-4E97-B379-1DAC4A9949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772" y="296862"/>
            <a:ext cx="7151511" cy="4022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79685A3-E12A-446F-9F2A-E3F777C48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236" y="296861"/>
            <a:ext cx="2447511" cy="244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6643"/>
      </p:ext>
    </p:extLst>
  </p:cSld>
  <p:clrMapOvr>
    <a:masterClrMapping/>
  </p:clrMapOvr>
</p:sld>
</file>

<file path=ppt/theme/theme1.xml><?xml version="1.0" encoding="utf-8"?>
<a:theme xmlns:a="http://schemas.openxmlformats.org/drawingml/2006/main" name="Ретро">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4954</TotalTime>
  <Words>1160</Words>
  <Application>Microsoft Office PowerPoint</Application>
  <PresentationFormat>Широкоэкранный</PresentationFormat>
  <Paragraphs>146</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inherit</vt:lpstr>
      <vt:lpstr>Times New Roman</vt:lpstr>
      <vt:lpstr>Ретро</vt:lpstr>
      <vt:lpstr>ДОГОВІР  про Європейський Союз (ст. 13)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Допоміжні інституції єс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Структурні фонди Європейського Союзу </vt:lpstr>
      <vt:lpstr>Автономні агенства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Лекції 1-2. Інституційна система ЄС як основа європейського врядування – 4 год. </dc:title>
  <dc:creator>User</dc:creator>
  <cp:lastModifiedBy>Шинкаренко Тетяна Іванівна</cp:lastModifiedBy>
  <cp:revision>59</cp:revision>
  <dcterms:created xsi:type="dcterms:W3CDTF">2018-09-01T06:46:37Z</dcterms:created>
  <dcterms:modified xsi:type="dcterms:W3CDTF">2021-09-27T15:46:21Z</dcterms:modified>
</cp:coreProperties>
</file>