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59" r:id="rId4"/>
    <p:sldId id="260" r:id="rId5"/>
    <p:sldId id="294" r:id="rId6"/>
    <p:sldId id="289" r:id="rId7"/>
    <p:sldId id="291" r:id="rId8"/>
    <p:sldId id="290" r:id="rId9"/>
    <p:sldId id="292" r:id="rId10"/>
    <p:sldId id="29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82A"/>
    <a:srgbClr val="99FF33"/>
    <a:srgbClr val="4B7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Помірний стиль 2 –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/>
    <p:restoredTop sz="94600"/>
  </p:normalViewPr>
  <p:slideViewPr>
    <p:cSldViewPr snapToGrid="0" snapToObjects="1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0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3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3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3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7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8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1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AEC1B-523C-7642-937B-BBFD1626315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51564-544B-2B49-A0DF-6F36CB057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7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0160" y="1958573"/>
            <a:ext cx="995343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Заголовок </a:t>
            </a: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Анотація</a:t>
            </a:r>
            <a:r>
              <a:rPr lang="en-US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 </a:t>
            </a:r>
            <a:endParaRPr lang="uk-UA" sz="3800" dirty="0">
              <a:solidFill>
                <a:srgbClr val="211E1E"/>
              </a:solidFill>
              <a:latin typeface="Georgia" charset="0"/>
              <a:ea typeface="Georgia" charset="0"/>
              <a:cs typeface="Georgia" charset="0"/>
            </a:endParaRP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Вступ </a:t>
            </a: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Опис </a:t>
            </a:r>
            <a:r>
              <a:rPr lang="uk-UA" sz="3800" dirty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проблеми </a:t>
            </a:r>
            <a:endParaRPr lang="uk-UA" sz="3800" dirty="0" smtClean="0">
              <a:solidFill>
                <a:srgbClr val="211E1E"/>
              </a:solidFill>
              <a:latin typeface="Georgia" charset="0"/>
              <a:ea typeface="Georgia" charset="0"/>
              <a:cs typeface="Georgia" charset="0"/>
            </a:endParaRP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Альтернативні варіанти</a:t>
            </a: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Висновки </a:t>
            </a:r>
            <a:r>
              <a:rPr lang="uk-UA" sz="3800" dirty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та </a:t>
            </a:r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рекомендації </a:t>
            </a:r>
          </a:p>
          <a:p>
            <a:pPr marL="3032125"/>
            <a:r>
              <a:rPr lang="uk-UA" sz="3800" dirty="0" smtClean="0">
                <a:solidFill>
                  <a:srgbClr val="211E1E"/>
                </a:solidFill>
                <a:latin typeface="Georgia" charset="0"/>
                <a:ea typeface="Georgia" charset="0"/>
                <a:cs typeface="Georgia" charset="0"/>
              </a:rPr>
              <a:t>Додатки</a:t>
            </a:r>
            <a:endParaRPr lang="uk-UA" sz="3800" dirty="0">
              <a:solidFill>
                <a:srgbClr val="211E1E"/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4" name="Frame 3"/>
          <p:cNvSpPr/>
          <p:nvPr/>
        </p:nvSpPr>
        <p:spPr>
          <a:xfrm>
            <a:off x="728768" y="426176"/>
            <a:ext cx="5663324" cy="932361"/>
          </a:xfrm>
          <a:prstGeom prst="frame">
            <a:avLst>
              <a:gd name="adj1" fmla="val 1026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Аналітичний документ</a:t>
            </a:r>
            <a:r>
              <a:rPr lang="uk-UA" sz="3600" dirty="0" smtClean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:</a:t>
            </a:r>
            <a:endParaRPr lang="uk-UA" sz="3600" dirty="0">
              <a:solidFill>
                <a:schemeClr val="accent6">
                  <a:lumMod val="75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Left Bracket 4"/>
          <p:cNvSpPr/>
          <p:nvPr/>
        </p:nvSpPr>
        <p:spPr>
          <a:xfrm>
            <a:off x="4082714" y="1958572"/>
            <a:ext cx="136359" cy="4402945"/>
          </a:xfrm>
          <a:prstGeom prst="leftBracket">
            <a:avLst/>
          </a:prstGeom>
          <a:noFill/>
          <a:ln w="98425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ket 5"/>
          <p:cNvSpPr/>
          <p:nvPr/>
        </p:nvSpPr>
        <p:spPr>
          <a:xfrm rot="10800000">
            <a:off x="10396727" y="1958572"/>
            <a:ext cx="78766" cy="4402945"/>
          </a:xfrm>
          <a:prstGeom prst="leftBracket">
            <a:avLst/>
          </a:prstGeom>
          <a:noFill/>
          <a:ln w="98425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2"/>
          <p:cNvSpPr/>
          <p:nvPr/>
        </p:nvSpPr>
        <p:spPr>
          <a:xfrm>
            <a:off x="636048" y="519752"/>
            <a:ext cx="6880320" cy="879279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Висновки та рекомендації</a:t>
            </a:r>
          </a:p>
        </p:txBody>
      </p:sp>
      <p:sp>
        <p:nvSpPr>
          <p:cNvPr id="3" name="Left Bracket 5"/>
          <p:cNvSpPr/>
          <p:nvPr/>
        </p:nvSpPr>
        <p:spPr>
          <a:xfrm>
            <a:off x="1702600" y="2533646"/>
            <a:ext cx="87692" cy="3046988"/>
          </a:xfrm>
          <a:prstGeom prst="leftBracket">
            <a:avLst/>
          </a:prstGeom>
          <a:noFill/>
          <a:ln w="98425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/>
          <p:cNvSpPr/>
          <p:nvPr/>
        </p:nvSpPr>
        <p:spPr>
          <a:xfrm>
            <a:off x="1899936" y="2469638"/>
            <a:ext cx="97403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latin typeface="Georgia" panose="02040502050405020303" pitchFamily="18" charset="0"/>
              </a:rPr>
              <a:t>синтез </a:t>
            </a:r>
            <a:r>
              <a:rPr lang="uk-UA" sz="3600" dirty="0">
                <a:latin typeface="Georgia" panose="02040502050405020303" pitchFamily="18" charset="0"/>
              </a:rPr>
              <a:t>основних результатів </a:t>
            </a:r>
            <a:r>
              <a:rPr lang="uk-UA" sz="3600" dirty="0" smtClean="0">
                <a:latin typeface="Georgia" panose="02040502050405020303" pitchFamily="18" charset="0"/>
              </a:rPr>
              <a:t>дослідження </a:t>
            </a:r>
            <a:r>
              <a:rPr lang="uk-UA" sz="2800" dirty="0" smtClean="0">
                <a:latin typeface="Georgia" panose="02040502050405020303" pitchFamily="18" charset="0"/>
              </a:rPr>
              <a:t>(</a:t>
            </a:r>
            <a:r>
              <a:rPr lang="ru-RU" sz="2800" dirty="0" err="1">
                <a:latin typeface="Georgia" panose="02040502050405020303" pitchFamily="18" charset="0"/>
              </a:rPr>
              <a:t>головні</a:t>
            </a:r>
            <a:r>
              <a:rPr lang="ru-RU" sz="2800" dirty="0">
                <a:latin typeface="Georgia" panose="02040502050405020303" pitchFamily="18" charset="0"/>
              </a:rPr>
              <a:t> </a:t>
            </a:r>
            <a:r>
              <a:rPr lang="ru-RU" sz="2800" dirty="0" err="1">
                <a:latin typeface="Georgia" panose="02040502050405020303" pitchFamily="18" charset="0"/>
              </a:rPr>
              <a:t>моменти</a:t>
            </a:r>
            <a:r>
              <a:rPr lang="ru-RU" sz="2800" dirty="0">
                <a:latin typeface="Georgia" panose="02040502050405020303" pitchFamily="18" charset="0"/>
              </a:rPr>
              <a:t> </a:t>
            </a:r>
            <a:r>
              <a:rPr lang="ru-RU" sz="2800" dirty="0" err="1" smtClean="0">
                <a:latin typeface="Georgia" panose="02040502050405020303" pitchFamily="18" charset="0"/>
              </a:rPr>
              <a:t>елементів</a:t>
            </a:r>
            <a:r>
              <a:rPr lang="ru-RU" sz="2800" dirty="0" smtClean="0">
                <a:latin typeface="Georgia" panose="02040502050405020303" pitchFamily="18" charset="0"/>
              </a:rPr>
              <a:t> «</a:t>
            </a:r>
            <a:r>
              <a:rPr lang="ru-RU" sz="2800" dirty="0" err="1" smtClean="0">
                <a:latin typeface="Georgia" panose="02040502050405020303" pitchFamily="18" charset="0"/>
              </a:rPr>
              <a:t>Опис</a:t>
            </a:r>
            <a:r>
              <a:rPr lang="ru-RU" sz="2800" dirty="0" smtClean="0">
                <a:latin typeface="Georgia" panose="02040502050405020303" pitchFamily="18" charset="0"/>
              </a:rPr>
              <a:t> </a:t>
            </a:r>
            <a:r>
              <a:rPr lang="ru-RU" sz="2800" dirty="0" err="1" smtClean="0">
                <a:latin typeface="Georgia" panose="02040502050405020303" pitchFamily="18" charset="0"/>
              </a:rPr>
              <a:t>проблеми</a:t>
            </a:r>
            <a:r>
              <a:rPr lang="ru-RU" sz="2800" dirty="0" smtClean="0">
                <a:latin typeface="Georgia" panose="02040502050405020303" pitchFamily="18" charset="0"/>
              </a:rPr>
              <a:t>» </a:t>
            </a:r>
            <a:r>
              <a:rPr lang="ru-RU" sz="2800" dirty="0">
                <a:latin typeface="Georgia" panose="02040502050405020303" pitchFamily="18" charset="0"/>
              </a:rPr>
              <a:t>та </a:t>
            </a:r>
            <a:r>
              <a:rPr lang="ru-RU" sz="2800" dirty="0" smtClean="0">
                <a:latin typeface="Georgia" panose="02040502050405020303" pitchFamily="18" charset="0"/>
              </a:rPr>
              <a:t>«</a:t>
            </a:r>
            <a:r>
              <a:rPr lang="ru-RU" sz="2800" dirty="0" err="1" smtClean="0">
                <a:latin typeface="Georgia" panose="02040502050405020303" pitchFamily="18" charset="0"/>
              </a:rPr>
              <a:t>Альтернативні</a:t>
            </a:r>
            <a:r>
              <a:rPr lang="ru-RU" sz="2800" dirty="0" smtClean="0">
                <a:latin typeface="Georgia" panose="02040502050405020303" pitchFamily="18" charset="0"/>
              </a:rPr>
              <a:t> </a:t>
            </a:r>
            <a:r>
              <a:rPr lang="ru-RU" sz="2800" dirty="0" err="1" smtClean="0">
                <a:latin typeface="Georgia" panose="02040502050405020303" pitchFamily="18" charset="0"/>
              </a:rPr>
              <a:t>варіанти</a:t>
            </a:r>
            <a:r>
              <a:rPr lang="ru-RU" sz="2800" dirty="0" smtClean="0">
                <a:latin typeface="Georgia" panose="02040502050405020303" pitchFamily="18" charset="0"/>
              </a:rPr>
              <a:t>»)</a:t>
            </a:r>
            <a:r>
              <a:rPr lang="uk-UA" sz="2800" dirty="0" smtClean="0">
                <a:effectLst/>
                <a:latin typeface="Georgia" panose="02040502050405020303" pitchFamily="18" charset="0"/>
                <a:ea typeface="Georgia" charset="0"/>
                <a:cs typeface="Georgia" charset="0"/>
              </a:rPr>
              <a:t> </a:t>
            </a:r>
          </a:p>
          <a:p>
            <a:endParaRPr lang="uk-UA" sz="3600" dirty="0">
              <a:latin typeface="Georgia" panose="02040502050405020303" pitchFamily="18" charset="0"/>
              <a:ea typeface="Georgia" charset="0"/>
              <a:cs typeface="Georgia" charset="0"/>
            </a:endParaRPr>
          </a:p>
          <a:p>
            <a:r>
              <a:rPr lang="uk-UA" sz="3600" dirty="0" smtClean="0">
                <a:latin typeface="Georgia" panose="02040502050405020303" pitchFamily="18" charset="0"/>
              </a:rPr>
              <a:t>низка рекомендацій </a:t>
            </a:r>
            <a:r>
              <a:rPr lang="uk-UA" sz="2800" dirty="0" smtClean="0">
                <a:latin typeface="Georgia" panose="02040502050405020303" pitchFamily="18" charset="0"/>
              </a:rPr>
              <a:t>(</a:t>
            </a:r>
            <a:r>
              <a:rPr lang="ru-RU" sz="2800" dirty="0" err="1">
                <a:latin typeface="Georgia" panose="02040502050405020303" pitchFamily="18" charset="0"/>
              </a:rPr>
              <a:t>практичні</a:t>
            </a:r>
            <a:r>
              <a:rPr lang="ru-RU" sz="2800" dirty="0">
                <a:latin typeface="Georgia" panose="02040502050405020303" pitchFamily="18" charset="0"/>
              </a:rPr>
              <a:t> </a:t>
            </a:r>
            <a:r>
              <a:rPr lang="ru-RU" sz="2800" dirty="0" smtClean="0">
                <a:latin typeface="Georgia" panose="02040502050405020303" pitchFamily="18" charset="0"/>
              </a:rPr>
              <a:t>кроки для </a:t>
            </a:r>
            <a:r>
              <a:rPr lang="ru-RU" sz="2800" dirty="0" err="1" smtClean="0">
                <a:latin typeface="Georgia" panose="02040502050405020303" pitchFamily="18" charset="0"/>
              </a:rPr>
              <a:t>вирішення</a:t>
            </a:r>
            <a:r>
              <a:rPr lang="ru-RU" sz="2800" dirty="0" smtClean="0">
                <a:latin typeface="Georgia" panose="02040502050405020303" pitchFamily="18" charset="0"/>
              </a:rPr>
              <a:t> </a:t>
            </a:r>
            <a:r>
              <a:rPr lang="ru-RU" sz="2800" dirty="0" err="1" smtClean="0">
                <a:latin typeface="Georgia" panose="02040502050405020303" pitchFamily="18" charset="0"/>
              </a:rPr>
              <a:t>проблеми</a:t>
            </a:r>
            <a:r>
              <a:rPr lang="ru-RU" sz="2800" dirty="0" smtClean="0">
                <a:latin typeface="Georgia" panose="02040502050405020303" pitchFamily="18" charset="0"/>
              </a:rPr>
              <a:t>)</a:t>
            </a:r>
            <a:endParaRPr lang="uk-UA" sz="2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7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67543" y="2487189"/>
            <a:ext cx="1013893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1800"/>
              </a:spcAft>
              <a:buFont typeface="Arial" charset="0"/>
              <a:buChar char="•"/>
            </a:pPr>
            <a:r>
              <a:rPr lang="uk-UA" sz="3600" dirty="0" smtClean="0">
                <a:solidFill>
                  <a:srgbClr val="211E1E"/>
                </a:solidFill>
                <a:effectLst/>
                <a:latin typeface="Georgia" charset="0"/>
                <a:ea typeface="Georgia" charset="0"/>
                <a:cs typeface="Georgia" charset="0"/>
              </a:rPr>
              <a:t>описова, тобто окреслювати предмет і проблему аналітичного дослідження 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 marL="571500" indent="-571500">
              <a:spcAft>
                <a:spcPts val="1800"/>
              </a:spcAft>
              <a:buFont typeface="Arial" charset="0"/>
              <a:buChar char="•"/>
            </a:pPr>
            <a:r>
              <a:rPr lang="uk-UA" sz="3600" dirty="0" smtClean="0">
                <a:solidFill>
                  <a:srgbClr val="211E1E"/>
                </a:solidFill>
                <a:effectLst/>
                <a:latin typeface="Georgia" charset="0"/>
                <a:ea typeface="Georgia" charset="0"/>
                <a:cs typeface="Georgia" charset="0"/>
              </a:rPr>
              <a:t>якомога чіткіша й зрозуміліша 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 marL="571500" indent="-571500">
              <a:spcAft>
                <a:spcPts val="1800"/>
              </a:spcAft>
              <a:buFont typeface="Arial" charset="0"/>
              <a:buChar char="•"/>
            </a:pPr>
            <a:r>
              <a:rPr lang="uk-UA" sz="3600" dirty="0" smtClean="0">
                <a:solidFill>
                  <a:srgbClr val="211E1E"/>
                </a:solidFill>
                <a:effectLst/>
                <a:latin typeface="Georgia" charset="0"/>
                <a:ea typeface="Georgia" charset="0"/>
                <a:cs typeface="Georgia" charset="0"/>
              </a:rPr>
              <a:t>стисла й лаконічна 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 marL="571500" indent="-571500">
              <a:spcAft>
                <a:spcPts val="1800"/>
              </a:spcAft>
              <a:buFont typeface="Arial" charset="0"/>
              <a:buChar char="•"/>
            </a:pPr>
            <a:r>
              <a:rPr lang="uk-UA" sz="3600" dirty="0" smtClean="0">
                <a:solidFill>
                  <a:srgbClr val="211E1E"/>
                </a:solidFill>
                <a:effectLst/>
                <a:latin typeface="Georgia" charset="0"/>
                <a:ea typeface="Georgia" charset="0"/>
                <a:cs typeface="Georgia" charset="0"/>
              </a:rPr>
              <a:t>цікава </a:t>
            </a:r>
            <a:endParaRPr lang="uk-UA" sz="3600" dirty="0"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582274" y="820525"/>
            <a:ext cx="4554158" cy="1041595"/>
          </a:xfrm>
          <a:prstGeom prst="frame">
            <a:avLst>
              <a:gd name="adj1" fmla="val 7210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Ефективна назва</a:t>
            </a:r>
          </a:p>
        </p:txBody>
      </p:sp>
    </p:spTree>
    <p:extLst>
      <p:ext uri="{BB962C8B-B14F-4D97-AF65-F5344CB8AC3E}">
        <p14:creationId xmlns:p14="http://schemas.microsoft.com/office/powerpoint/2010/main" val="189009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8968" y="385010"/>
            <a:ext cx="1159844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Приклад (1): “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Фіскальна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децентралізація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: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від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командної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до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ринкової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економіки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” 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(“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Fiscal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decentralization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: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From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command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to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market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” (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Bird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Ebel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and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Wallich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1995</a:t>
            </a:r>
            <a:r>
              <a:rPr lang="ru-RU" sz="2000" dirty="0" smtClean="0">
                <a:latin typeface="Georgia" charset="0"/>
                <a:ea typeface="Georgia" charset="0"/>
                <a:cs typeface="Georgia" charset="0"/>
              </a:rPr>
              <a:t>)</a:t>
            </a:r>
          </a:p>
          <a:p>
            <a:endParaRPr lang="en-US" sz="2800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Приклад (2): “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Відкрита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конкуренція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прозорість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і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н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еупередженість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у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проведенні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органами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місцевого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самоврядування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тендерів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на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надання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послуг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” 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(“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Open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Competition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Transparency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and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Impartiality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in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Local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Government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Contracting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Out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of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Public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Services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” (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Baar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2001</a:t>
            </a:r>
            <a:r>
              <a:rPr lang="ru-RU" sz="2000" dirty="0" smtClean="0">
                <a:latin typeface="Georgia" charset="0"/>
                <a:ea typeface="Georgia" charset="0"/>
                <a:cs typeface="Georgia" charset="0"/>
              </a:rPr>
              <a:t>)</a:t>
            </a:r>
          </a:p>
          <a:p>
            <a:endParaRPr lang="en-US" sz="2800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Приклад (3): “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Між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а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ктивним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в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изнанням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п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асивним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схвваленням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і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недовірливим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відстороненням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” 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(“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Between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Active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Appreciation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</a:t>
            </a:r>
            <a:r>
              <a:rPr lang="ru-RU" sz="2000" dirty="0" err="1" smtClean="0">
                <a:latin typeface="Georgia" charset="0"/>
                <a:ea typeface="Georgia" charset="0"/>
                <a:cs typeface="Georgia" charset="0"/>
              </a:rPr>
              <a:t>Passive</a:t>
            </a:r>
            <a:r>
              <a:rPr lang="ru-RU" sz="20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Approval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and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Distrustful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Withdrawal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” (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Swianiewicz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2001</a:t>
            </a:r>
            <a:r>
              <a:rPr lang="ru-RU" sz="2000" dirty="0" smtClean="0">
                <a:latin typeface="Georgia" charset="0"/>
                <a:ea typeface="Georgia" charset="0"/>
                <a:cs typeface="Georgia" charset="0"/>
              </a:rPr>
              <a:t>)</a:t>
            </a:r>
          </a:p>
          <a:p>
            <a:endParaRPr lang="en-US" sz="2800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Приклад (4): “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Від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унітарного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до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плюралістичного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: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відточування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політики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щодо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 err="1" smtClean="0">
                <a:latin typeface="Georgia" charset="0"/>
                <a:ea typeface="Georgia" charset="0"/>
                <a:cs typeface="Georgia" charset="0"/>
              </a:rPr>
              <a:t>меншин</a:t>
            </a:r>
            <a:r>
              <a:rPr lang="ru-RU" sz="28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у </a:t>
            </a:r>
            <a:r>
              <a:rPr lang="ru-RU" sz="2800" dirty="0" err="1">
                <a:latin typeface="Georgia" charset="0"/>
                <a:ea typeface="Georgia" charset="0"/>
                <a:cs typeface="Georgia" charset="0"/>
              </a:rPr>
              <a:t>Румуніі</a:t>
            </a:r>
            <a:r>
              <a:rPr lang="ru-RU" sz="2800" dirty="0">
                <a:latin typeface="Georgia" charset="0"/>
                <a:ea typeface="Georgia" charset="0"/>
                <a:cs typeface="Georgia" charset="0"/>
              </a:rPr>
              <a:t>̈” 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(“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From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the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Unitary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to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the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Pluralistic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: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Fine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tuning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Minority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Policy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in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Romania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” (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Horvath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and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2000" dirty="0" err="1">
                <a:latin typeface="Georgia" charset="0"/>
                <a:ea typeface="Georgia" charset="0"/>
                <a:cs typeface="Georgia" charset="0"/>
              </a:rPr>
              <a:t>Scacco</a:t>
            </a:r>
            <a:r>
              <a:rPr lang="ru-RU" sz="2000" dirty="0">
                <a:latin typeface="Georgia" charset="0"/>
                <a:ea typeface="Georgia" charset="0"/>
                <a:cs typeface="Georgia" charset="0"/>
              </a:rPr>
              <a:t>, 2001)</a:t>
            </a:r>
            <a:r>
              <a:rPr lang="en-US" sz="2000" dirty="0" smtClean="0">
                <a:effectLst/>
                <a:latin typeface="Georgia" charset="0"/>
                <a:ea typeface="Georgia" charset="0"/>
                <a:cs typeface="Georgia" charset="0"/>
              </a:rPr>
              <a:t> </a:t>
            </a:r>
            <a:endParaRPr lang="en-US" sz="2000" dirty="0"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416968" y="1491916"/>
            <a:ext cx="6240379" cy="16042"/>
          </a:xfrm>
          <a:prstGeom prst="line">
            <a:avLst/>
          </a:prstGeom>
          <a:ln w="41275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16967" y="3478164"/>
            <a:ext cx="6240379" cy="16042"/>
          </a:xfrm>
          <a:prstGeom prst="line">
            <a:avLst/>
          </a:prstGeom>
          <a:ln w="41275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16967" y="5202690"/>
            <a:ext cx="6240379" cy="16042"/>
          </a:xfrm>
          <a:prstGeom prst="line">
            <a:avLst/>
          </a:prstGeom>
          <a:ln w="41275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7841" y="2322266"/>
            <a:ext cx="69057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М</a:t>
            </a:r>
            <a:r>
              <a:rPr lang="uk-UA" sz="3600" dirty="0" smtClean="0">
                <a:effectLst/>
                <a:latin typeface="Georgia" charset="0"/>
                <a:ea typeface="Georgia" charset="0"/>
                <a:cs typeface="Georgia" charset="0"/>
              </a:rPr>
              <a:t>ета аналітичного документа 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50000"/>
              </a:lnSpc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В</a:t>
            </a:r>
            <a:r>
              <a:rPr lang="uk-UA" sz="3600" dirty="0" smtClean="0">
                <a:effectLst/>
                <a:latin typeface="Georgia" charset="0"/>
                <a:ea typeface="Georgia" charset="0"/>
                <a:cs typeface="Georgia" charset="0"/>
              </a:rPr>
              <a:t>изначення й опис проблеми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50000"/>
              </a:lnSpc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В</a:t>
            </a:r>
            <a:r>
              <a:rPr lang="uk-UA" sz="3600" dirty="0" smtClean="0">
                <a:effectLst/>
                <a:latin typeface="Georgia" charset="0"/>
                <a:ea typeface="Georgia" charset="0"/>
                <a:cs typeface="Georgia" charset="0"/>
              </a:rPr>
              <a:t>исновки та рекомендації</a:t>
            </a:r>
            <a:endParaRPr lang="uk-UA" sz="3600" dirty="0"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764064" y="656912"/>
            <a:ext cx="2527776" cy="1041595"/>
          </a:xfrm>
          <a:prstGeom prst="frame">
            <a:avLst>
              <a:gd name="adj1" fmla="val 7210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Анотація</a:t>
            </a:r>
          </a:p>
        </p:txBody>
      </p:sp>
      <p:sp>
        <p:nvSpPr>
          <p:cNvPr id="4" name="Left Bracket 3"/>
          <p:cNvSpPr/>
          <p:nvPr/>
        </p:nvSpPr>
        <p:spPr>
          <a:xfrm>
            <a:off x="3195589" y="2554533"/>
            <a:ext cx="96251" cy="2353056"/>
          </a:xfrm>
          <a:prstGeom prst="leftBracket">
            <a:avLst/>
          </a:prstGeom>
          <a:noFill/>
          <a:ln w="98425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48640" y="310896"/>
            <a:ext cx="11237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latin typeface="Georgia" panose="02040502050405020303" pitchFamily="18" charset="0"/>
              </a:rPr>
              <a:t>ПЕРСПЕКТИВИ ВПРОВАДЖЕННЯ ІННОВАЦІЙНИХ ФОРМ ОСВІТИ В УКРАЇНІ </a:t>
            </a:r>
            <a:endParaRPr lang="uk-UA" sz="3200" dirty="0" smtClean="0">
              <a:latin typeface="Georgia" panose="02040502050405020303" pitchFamily="18" charset="0"/>
            </a:endParaRPr>
          </a:p>
          <a:p>
            <a:pPr algn="ctr"/>
            <a:endParaRPr lang="uk-UA" sz="3200" dirty="0" smtClean="0">
              <a:latin typeface="Georgia" panose="02040502050405020303" pitchFamily="18" charset="0"/>
            </a:endParaRPr>
          </a:p>
          <a:p>
            <a:pPr algn="ctr"/>
            <a:r>
              <a:rPr lang="uk-UA" sz="3200" dirty="0" smtClean="0">
                <a:latin typeface="Georgia" panose="02040502050405020303" pitchFamily="18" charset="0"/>
              </a:rPr>
              <a:t>Анотація</a:t>
            </a:r>
          </a:p>
          <a:p>
            <a:pPr indent="357188" algn="just"/>
            <a:r>
              <a:rPr lang="uk-UA" sz="3200" dirty="0" smtClean="0">
                <a:latin typeface="Georgia" panose="02040502050405020303" pitchFamily="18" charset="0"/>
              </a:rPr>
              <a:t>Розглянуто </a:t>
            </a:r>
            <a:r>
              <a:rPr lang="uk-UA" sz="3200" dirty="0">
                <a:latin typeface="Georgia" panose="02040502050405020303" pitchFamily="18" charset="0"/>
              </a:rPr>
              <a:t>глобальні передумови виникнення та впровадження інноваційних форм освіти. Визначено форми освіти, які відповідають сучасним тенденціям суспільно-економічного розвитку. Проаналізовано стан впровадження інноваційних форм освіти в Україні та запропоновано заходи щодо забезпечення їх ефективного функціонування і розвитку</a:t>
            </a:r>
          </a:p>
        </p:txBody>
      </p:sp>
    </p:spTree>
    <p:extLst>
      <p:ext uri="{BB962C8B-B14F-4D97-AF65-F5344CB8AC3E}">
        <p14:creationId xmlns:p14="http://schemas.microsoft.com/office/powerpoint/2010/main" val="168779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884184" y="2004651"/>
            <a:ext cx="6201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latin typeface="Georgia" charset="0"/>
                <a:ea typeface="Georgia" charset="0"/>
                <a:cs typeface="Georgia" charset="0"/>
              </a:rPr>
              <a:t>К</a:t>
            </a:r>
            <a:r>
              <a:rPr lang="ru-RU" sz="3600" dirty="0" smtClean="0">
                <a:latin typeface="Georgia" charset="0"/>
                <a:ea typeface="Georgia" charset="0"/>
                <a:cs typeface="Georgia" charset="0"/>
              </a:rPr>
              <a:t>онтекст </a:t>
            </a:r>
            <a:r>
              <a:rPr lang="ru-RU" sz="3600" dirty="0" err="1">
                <a:latin typeface="Georgia" charset="0"/>
                <a:ea typeface="Georgia" charset="0"/>
                <a:cs typeface="Georgia" charset="0"/>
              </a:rPr>
              <a:t>проблеми</a:t>
            </a:r>
            <a:r>
              <a:rPr lang="ru-RU" sz="3600" dirty="0">
                <a:latin typeface="Georgia" charset="0"/>
                <a:ea typeface="Georgia" charset="0"/>
                <a:cs typeface="Georgia" charset="0"/>
              </a:rPr>
              <a:t> </a:t>
            </a:r>
            <a:endParaRPr lang="en-US" sz="3600" dirty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50000"/>
              </a:lnSpc>
            </a:pPr>
            <a:r>
              <a:rPr lang="ru-RU" sz="3600" dirty="0" err="1">
                <a:latin typeface="Georgia" charset="0"/>
                <a:ea typeface="Georgia" charset="0"/>
                <a:cs typeface="Georgia" charset="0"/>
              </a:rPr>
              <a:t>В</a:t>
            </a:r>
            <a:r>
              <a:rPr lang="ru-RU" sz="3600" dirty="0" err="1" smtClean="0">
                <a:latin typeface="Georgia" charset="0"/>
                <a:ea typeface="Georgia" charset="0"/>
                <a:cs typeface="Georgia" charset="0"/>
              </a:rPr>
              <a:t>изначення</a:t>
            </a:r>
            <a:r>
              <a:rPr lang="ru-RU" sz="36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3600" dirty="0" err="1" smtClean="0">
                <a:latin typeface="Georgia" charset="0"/>
                <a:ea typeface="Georgia" charset="0"/>
                <a:cs typeface="Georgia" charset="0"/>
              </a:rPr>
              <a:t>проблеми</a:t>
            </a:r>
            <a:endParaRPr lang="ru-RU" sz="3600" dirty="0" smtClean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50000"/>
              </a:lnSpc>
            </a:pP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В</a:t>
            </a: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иклад 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мети</a:t>
            </a:r>
            <a:endParaRPr lang="en-US" sz="3600" dirty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50000"/>
              </a:lnSpc>
            </a:pPr>
            <a:r>
              <a:rPr lang="ru-RU" sz="3600" dirty="0" err="1">
                <a:latin typeface="Georgia" charset="0"/>
                <a:ea typeface="Georgia" charset="0"/>
                <a:cs typeface="Georgia" charset="0"/>
              </a:rPr>
              <a:t>М</a:t>
            </a:r>
            <a:r>
              <a:rPr lang="ru-RU" sz="3600" dirty="0" err="1" smtClean="0">
                <a:latin typeface="Georgia" charset="0"/>
                <a:ea typeface="Georgia" charset="0"/>
                <a:cs typeface="Georgia" charset="0"/>
              </a:rPr>
              <a:t>етодологія</a:t>
            </a:r>
            <a:r>
              <a:rPr lang="ru-RU" sz="360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3600" dirty="0" err="1" smtClean="0">
                <a:latin typeface="Georgia" charset="0"/>
                <a:ea typeface="Georgia" charset="0"/>
                <a:cs typeface="Georgia" charset="0"/>
              </a:rPr>
              <a:t>дослідження</a:t>
            </a:r>
            <a:endParaRPr lang="ru-RU" sz="3600" dirty="0"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882936" y="556327"/>
            <a:ext cx="2079720" cy="961577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Вступ</a:t>
            </a:r>
          </a:p>
        </p:txBody>
      </p:sp>
      <p:sp>
        <p:nvSpPr>
          <p:cNvPr id="4" name="Left Bracket 3"/>
          <p:cNvSpPr/>
          <p:nvPr/>
        </p:nvSpPr>
        <p:spPr>
          <a:xfrm>
            <a:off x="3516018" y="2221992"/>
            <a:ext cx="169014" cy="3116683"/>
          </a:xfrm>
          <a:prstGeom prst="leftBracket">
            <a:avLst/>
          </a:prstGeom>
          <a:noFill/>
          <a:ln w="98425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8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2"/>
          <p:cNvSpPr/>
          <p:nvPr/>
        </p:nvSpPr>
        <p:spPr>
          <a:xfrm>
            <a:off x="764064" y="656912"/>
            <a:ext cx="6706584" cy="879279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Вступ: 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контекст </a:t>
            </a:r>
            <a:r>
              <a:rPr lang="ru-RU" sz="3600" b="1" dirty="0" err="1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проблеми</a:t>
            </a:r>
            <a:endParaRPr lang="uk-UA" sz="3600" b="1" dirty="0" smtClean="0">
              <a:solidFill>
                <a:schemeClr val="accent6">
                  <a:lumMod val="75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1523016" y="2446380"/>
            <a:ext cx="100624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встановлення 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загальної </a:t>
            </a: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картини 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не контекст </a:t>
            </a: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в цілому, а 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контекст проблеми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стислий, цілеспрямований</a:t>
            </a:r>
            <a:endParaRPr lang="uk-UA" sz="3600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272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877824" y="1810513"/>
            <a:ext cx="11009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У чому полягає проблема? </a:t>
            </a:r>
            <a:endParaRPr lang="uk-UA" sz="3600" dirty="0" smtClean="0">
              <a:latin typeface="Georgia" charset="0"/>
              <a:ea typeface="Georgia" charset="0"/>
              <a:cs typeface="Georgia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Як 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ця проблема впливає на суспільство?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Хто є </a:t>
            </a:r>
            <a:r>
              <a:rPr lang="uk-UA" sz="3600" dirty="0" err="1">
                <a:latin typeface="Georgia" charset="0"/>
                <a:ea typeface="Georgia" charset="0"/>
                <a:cs typeface="Georgia" charset="0"/>
              </a:rPr>
              <a:t>стейхолдерами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, котрих прямо чи опосередковано зачіпає проблема?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Які складові проблеми?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smtClean="0">
                <a:latin typeface="Georgia" charset="0"/>
                <a:ea typeface="Georgia" charset="0"/>
                <a:cs typeface="Georgia" charset="0"/>
              </a:rPr>
              <a:t>Які </a:t>
            </a:r>
            <a:r>
              <a:rPr lang="uk-UA" sz="3600" dirty="0">
                <a:latin typeface="Georgia" charset="0"/>
                <a:ea typeface="Georgia" charset="0"/>
                <a:cs typeface="Georgia" charset="0"/>
              </a:rPr>
              <a:t>ключові питання або суперечки пов’язані з цією проблемою?</a:t>
            </a:r>
          </a:p>
        </p:txBody>
      </p:sp>
      <p:sp>
        <p:nvSpPr>
          <p:cNvPr id="3" name="Frame 2"/>
          <p:cNvSpPr/>
          <p:nvPr/>
        </p:nvSpPr>
        <p:spPr>
          <a:xfrm>
            <a:off x="544608" y="300296"/>
            <a:ext cx="7611840" cy="879279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Вступ: </a:t>
            </a:r>
            <a:r>
              <a:rPr lang="ru-RU" sz="3600" b="1" dirty="0" err="1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визначення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3600" b="1" dirty="0" err="1" smtClean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проблеми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144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2"/>
          <p:cNvSpPr/>
          <p:nvPr/>
        </p:nvSpPr>
        <p:spPr>
          <a:xfrm>
            <a:off x="764064" y="656912"/>
            <a:ext cx="5152104" cy="879279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Вступ: </a:t>
            </a:r>
            <a:r>
              <a:rPr lang="ru-RU" sz="3600" b="1" dirty="0" err="1" smtClean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виклад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 мети</a:t>
            </a:r>
            <a:endParaRPr lang="uk-UA" sz="3600" b="1" dirty="0" smtClean="0">
              <a:solidFill>
                <a:schemeClr val="accent6">
                  <a:lumMod val="75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514600" y="1714374"/>
            <a:ext cx="3255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1-2 </a:t>
            </a:r>
            <a:r>
              <a:rPr lang="uk-UA" sz="3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речення</a:t>
            </a:r>
            <a:endParaRPr lang="uk-UA" sz="3600" dirty="0">
              <a:latin typeface="Georgia" panose="02040502050405020303" pitchFamily="18" charset="0"/>
            </a:endParaRPr>
          </a:p>
        </p:txBody>
      </p:sp>
      <p:sp>
        <p:nvSpPr>
          <p:cNvPr id="4" name="Frame 2"/>
          <p:cNvSpPr/>
          <p:nvPr/>
        </p:nvSpPr>
        <p:spPr>
          <a:xfrm>
            <a:off x="764064" y="2793560"/>
            <a:ext cx="8361648" cy="879279"/>
          </a:xfrm>
          <a:prstGeom prst="frame">
            <a:avLst>
              <a:gd name="adj1" fmla="val 9531"/>
            </a:avLst>
          </a:prstGeom>
          <a:solidFill>
            <a:schemeClr val="accent6"/>
          </a:solidFill>
          <a:ln w="12700">
            <a:solidFill>
              <a:schemeClr val="accent6">
                <a:shade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Вступ: </a:t>
            </a:r>
            <a:r>
              <a:rPr lang="ru-RU" sz="3600" b="1" dirty="0" err="1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методологія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ru-RU" sz="3600" b="1" dirty="0" err="1" smtClean="0">
                <a:solidFill>
                  <a:schemeClr val="accent6">
                    <a:lumMod val="75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дослідження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1865376" y="3892219"/>
            <a:ext cx="10003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>
                <a:latin typeface="Georgia" panose="02040502050405020303" pitchFamily="18" charset="0"/>
              </a:rPr>
              <a:t>методологічні рамки </a:t>
            </a:r>
            <a:r>
              <a:rPr lang="uk-UA" sz="3600" dirty="0" smtClean="0">
                <a:latin typeface="Georgia" panose="02040502050405020303" pitchFamily="18" charset="0"/>
              </a:rPr>
              <a:t>аналізу (</a:t>
            </a:r>
            <a:r>
              <a:rPr lang="uk-UA" sz="3600" dirty="0">
                <a:latin typeface="Georgia" panose="02040502050405020303" pitchFamily="18" charset="0"/>
              </a:rPr>
              <a:t>які види й методи аналізу застосовувалися, які змінні оцінювалися)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smtClean="0">
                <a:latin typeface="Georgia" panose="02040502050405020303" pitchFamily="18" charset="0"/>
              </a:rPr>
              <a:t>масштаб </a:t>
            </a:r>
            <a:r>
              <a:rPr lang="uk-UA" sz="3600" dirty="0">
                <a:latin typeface="Georgia" panose="02040502050405020303" pitchFamily="18" charset="0"/>
              </a:rPr>
              <a:t>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117592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4253</TotalTime>
  <Words>361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Nikolay Kyrychek</cp:lastModifiedBy>
  <cp:revision>148</cp:revision>
  <dcterms:created xsi:type="dcterms:W3CDTF">2018-03-02T11:22:00Z</dcterms:created>
  <dcterms:modified xsi:type="dcterms:W3CDTF">2026-03-20T10:57:40Z</dcterms:modified>
</cp:coreProperties>
</file>