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B8EA7-7520-460E-BE74-B98D92815666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56DB2-2488-4810-8D7D-484C254363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B8EA7-7520-460E-BE74-B98D92815666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56DB2-2488-4810-8D7D-484C254363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B8EA7-7520-460E-BE74-B98D92815666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56DB2-2488-4810-8D7D-484C254363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B8EA7-7520-460E-BE74-B98D92815666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56DB2-2488-4810-8D7D-484C254363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B8EA7-7520-460E-BE74-B98D92815666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56DB2-2488-4810-8D7D-484C254363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B8EA7-7520-460E-BE74-B98D92815666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56DB2-2488-4810-8D7D-484C254363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B8EA7-7520-460E-BE74-B98D92815666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56DB2-2488-4810-8D7D-484C254363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B8EA7-7520-460E-BE74-B98D92815666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56DB2-2488-4810-8D7D-484C254363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B8EA7-7520-460E-BE74-B98D92815666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56DB2-2488-4810-8D7D-484C254363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B8EA7-7520-460E-BE74-B98D92815666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56DB2-2488-4810-8D7D-484C254363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B8EA7-7520-460E-BE74-B98D92815666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56DB2-2488-4810-8D7D-484C254363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B8EA7-7520-460E-BE74-B98D92815666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56DB2-2488-4810-8D7D-484C254363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Аналіз середовища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Тенденції міжнародної політики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Глобальна економіка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uk-UA" dirty="0" smtClean="0"/>
              <a:t>Середнє зростання 2,5-3% на рік</a:t>
            </a:r>
          </a:p>
          <a:p>
            <a:pPr lvl="0"/>
            <a:r>
              <a:rPr lang="uk-UA" dirty="0" smtClean="0"/>
              <a:t>Ті, хто втрачають найбільше: орієнтовані на ресурси – Росія, Нігерія, Венесуела і т.п., а особливо країни із слабкими інституціями</a:t>
            </a:r>
          </a:p>
          <a:p>
            <a:pPr lvl="0"/>
            <a:r>
              <a:rPr lang="uk-UA" dirty="0" smtClean="0"/>
              <a:t>Найбільш динамічні – країни із дешевою та чисельною робочою силою – </a:t>
            </a:r>
            <a:r>
              <a:rPr lang="uk-UA" dirty="0" err="1" smtClean="0"/>
              <a:t>“нові</a:t>
            </a:r>
            <a:r>
              <a:rPr lang="uk-UA" dirty="0" smtClean="0"/>
              <a:t> </a:t>
            </a:r>
            <a:r>
              <a:rPr lang="uk-UA" dirty="0" err="1" smtClean="0"/>
              <a:t>Китаї”</a:t>
            </a:r>
            <a:endParaRPr lang="uk-UA" dirty="0" smtClean="0"/>
          </a:p>
          <a:p>
            <a:pPr lvl="0"/>
            <a:r>
              <a:rPr lang="uk-UA" dirty="0" smtClean="0"/>
              <a:t>Китай стає найбільшою економікою, але темпи зростання уповільнюються. Наростають складності із реформуванням, проблеми демографії та старіння. Стає корисним досвід Японії</a:t>
            </a:r>
            <a:endParaRPr lang="ru-RU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Структура міжнародної системи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uk-UA" dirty="0" smtClean="0"/>
              <a:t>Визначаться співвідношенням економічних сил. Три полюси: США, Китай, ЄС. Із часом перші два відриваються від третього. До 2035 року Індія може увійти до першої трійки</a:t>
            </a:r>
          </a:p>
          <a:p>
            <a:pPr lvl="0"/>
            <a:r>
              <a:rPr lang="uk-UA" dirty="0" smtClean="0"/>
              <a:t>Військова гегемонія США зберігається. Відрив від найближчого переслідувача – Китаю – великий та навряд чи суттєво скорочуватиметься. У першій десятці можливі зміни, що відбиватимуть динаміку в економіці: посилення Індії, послаблення Росії та Саудівської Аравії</a:t>
            </a:r>
          </a:p>
          <a:p>
            <a:pPr lvl="0"/>
            <a:r>
              <a:rPr lang="uk-UA" dirty="0" smtClean="0"/>
              <a:t>Поступове зростання світових витрат на озброєння призведе до проблем для слабких великих економік. Криза режиму нерозповсюдження ЯЗ поглибиться на тлі проблем дестабілізації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Криза управління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uk-UA" dirty="0" smtClean="0"/>
              <a:t>Криза управління глобальною політикою поглиблюватиметься. Існуючі інституції все менш дієздатні: ООН із звичних причин, </a:t>
            </a:r>
            <a:r>
              <a:rPr lang="en-US" dirty="0" smtClean="0"/>
              <a:t>G7 </a:t>
            </a:r>
            <a:r>
              <a:rPr lang="uk-UA" dirty="0" smtClean="0"/>
              <a:t>через зростання невідповідності між економічною вагою та політичною роллю. Дезінтеграція традиційних систем безпеки триватиме, а загрози нових типів наростатимуть. Під тиском структурної слабкості зростатиме ймовірність перегляду кордонів держав</a:t>
            </a:r>
          </a:p>
          <a:p>
            <a:pPr lvl="0"/>
            <a:r>
              <a:rPr lang="uk-UA" dirty="0" smtClean="0"/>
              <a:t>Якість державного управління теж падатиме. Якість демократій погіршиться, кількість навряд чи зросте. Неефективність державних інституцій залишатиметься одним із головних джерел нестабільності</a:t>
            </a:r>
            <a:endParaRPr lang="ru-RU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США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США для </a:t>
            </a:r>
            <a:r>
              <a:rPr lang="uk-UA" dirty="0" smtClean="0"/>
              <a:t>оптимальної стратегії необхідно й достатньо зберігати союз з Європою. НАТО залишається, її надійність – важливий пріоритет. Стратегічно інтереси США співпадають із європейськими – пара найкращих союзників</a:t>
            </a:r>
          </a:p>
          <a:p>
            <a:pPr lvl="0"/>
            <a:r>
              <a:rPr lang="uk-UA" dirty="0" smtClean="0"/>
              <a:t>Бажані й можливі надійні відносини з Індією. Росія випадає із фокусу, із Китаєм формується динамічна рівновага із високим рівнем взаємозалежності</a:t>
            </a:r>
          </a:p>
          <a:p>
            <a:pPr lvl="0"/>
            <a:r>
              <a:rPr lang="uk-UA" dirty="0" smtClean="0"/>
              <a:t>Фактори, які гратимуть на користь нового ізоляціонізму: менша залежність від постачать енергоресурсів з поза меж Західної півкулі та подальше падіння ролі товарів у експорті – будуть врівноважені міркуваннями безпеки</a:t>
            </a:r>
            <a:endParaRPr lang="ru-RU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Європа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uk-UA" dirty="0" smtClean="0"/>
              <a:t>Навіть якщо ЄС утримає єдність, його глобальний вплив зменшуватиметься. Спільні інституції на завжди ефективні, глибина інтеграції навряд чи зростатиме. Дестабілізація сусідніх просторів у Східній Європі та на Близькому Сході стане викликом, що потребуватиме нови</a:t>
            </a:r>
            <a:r>
              <a:rPr lang="uk-UA" dirty="0" smtClean="0"/>
              <a:t>х відповідей поза межами поточної політики сусідства. ЄС може як дрейфувати в бік класичного альянсу із збільшеною увагою до </a:t>
            </a:r>
            <a:r>
              <a:rPr lang="uk-UA" dirty="0" err="1" smtClean="0"/>
              <a:t>безпекового</a:t>
            </a:r>
            <a:r>
              <a:rPr lang="uk-UA" dirty="0" smtClean="0"/>
              <a:t> виміру, так і </a:t>
            </a:r>
            <a:r>
              <a:rPr lang="uk-UA" dirty="0" err="1" smtClean="0"/>
              <a:t>фрагментуватися</a:t>
            </a:r>
            <a:r>
              <a:rPr lang="uk-UA" dirty="0" smtClean="0"/>
              <a:t> під впливом дилеми безпеки</a:t>
            </a:r>
          </a:p>
          <a:p>
            <a:pPr lvl="0"/>
            <a:r>
              <a:rPr lang="uk-UA" dirty="0" smtClean="0"/>
              <a:t>У другому випадку зросте роль </a:t>
            </a:r>
            <a:r>
              <a:rPr lang="uk-UA" dirty="0" err="1" smtClean="0"/>
              <a:t>субрегіонів</a:t>
            </a:r>
            <a:r>
              <a:rPr lang="uk-UA" dirty="0" smtClean="0"/>
              <a:t>, включно із Східною Європою та Чорноморським регіоном. Можливе висунення регіональних лідерів: Польща в та Туреччина поза ЄС</a:t>
            </a:r>
            <a:endParaRPr lang="ru-RU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427</Words>
  <Application>Microsoft Office PowerPoint</Application>
  <PresentationFormat>Экран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Аналіз середовища</vt:lpstr>
      <vt:lpstr>Глобальна економіка</vt:lpstr>
      <vt:lpstr>Структура міжнародної системи</vt:lpstr>
      <vt:lpstr>Криза управління</vt:lpstr>
      <vt:lpstr>США</vt:lpstr>
      <vt:lpstr>Європа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Аналіз середовища</dc:title>
  <dc:creator>Николай</dc:creator>
  <cp:lastModifiedBy>Николай</cp:lastModifiedBy>
  <cp:revision>8</cp:revision>
  <dcterms:created xsi:type="dcterms:W3CDTF">2020-04-20T19:57:04Z</dcterms:created>
  <dcterms:modified xsi:type="dcterms:W3CDTF">2020-04-21T06:45:56Z</dcterms:modified>
</cp:coreProperties>
</file>