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9" r:id="rId6"/>
    <p:sldId id="270" r:id="rId7"/>
    <p:sldId id="271" r:id="rId8"/>
    <p:sldId id="272" r:id="rId9"/>
    <p:sldId id="260" r:id="rId10"/>
    <p:sldId id="261" r:id="rId11"/>
    <p:sldId id="281" r:id="rId12"/>
    <p:sldId id="282" r:id="rId13"/>
    <p:sldId id="278" r:id="rId14"/>
    <p:sldId id="283" r:id="rId15"/>
    <p:sldId id="284" r:id="rId16"/>
    <p:sldId id="285" r:id="rId17"/>
    <p:sldId id="287" r:id="rId18"/>
    <p:sldId id="262" r:id="rId19"/>
    <p:sldId id="267" r:id="rId20"/>
    <p:sldId id="288" r:id="rId21"/>
    <p:sldId id="268" r:id="rId22"/>
    <p:sldId id="266" r:id="rId23"/>
    <p:sldId id="273" r:id="rId24"/>
    <p:sldId id="274" r:id="rId25"/>
    <p:sldId id="275" r:id="rId26"/>
    <p:sldId id="276" r:id="rId27"/>
    <p:sldId id="277" r:id="rId28"/>
    <p:sldId id="280" r:id="rId29"/>
    <p:sldId id="27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дислав" initials="В" lastIdx="1" clrIdx="0">
    <p:extLst>
      <p:ext uri="{19B8F6BF-5375-455C-9EA6-DF929625EA0E}">
        <p15:presenceInfo xmlns:p15="http://schemas.microsoft.com/office/powerpoint/2012/main" userId="ec567588eb1eb24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01-09T13:30:12.580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5.30612" units="1/cm"/>
          <inkml:channelProperty channel="Y" name="resolution" value="65.45454" units="1/cm"/>
          <inkml:channelProperty channel="T" name="resolution" value="1" units="1/dev"/>
        </inkml:channelProperties>
      </inkml:inkSource>
      <inkml:timestamp xml:id="ts0" timeString="2025-01-09T11:35:48.88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Group>
    <inkml:annotationXML>
      <emma:emma xmlns:emma="http://www.w3.org/2003/04/emma" version="1.0">
        <emma:interpretation id="{88C68976-0916-4432-A068-CB14B3B538F3}" emma:medium="tactile" emma:mode="ink">
          <msink:context xmlns:msink="http://schemas.microsoft.com/ink/2010/main" type="writingRegion" rotatedBoundingBox="6722,4233 6737,4233 6737,4248 6722,4248"/>
        </emma:interpretation>
      </emma:emma>
    </inkml:annotationXML>
    <inkml:traceGroup>
      <inkml:annotationXML>
        <emma:emma xmlns:emma="http://www.w3.org/2003/04/emma" version="1.0">
          <emma:interpretation id="{A1E72A00-BFCC-443E-978B-3216B83B0848}" emma:medium="tactile" emma:mode="ink">
            <msink:context xmlns:msink="http://schemas.microsoft.com/ink/2010/main" type="paragraph" rotatedBoundingBox="6722,4233 6737,4233 6737,4248 6722,42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9FDBD0D-F2AD-43A8-BE35-F4CCB93AF7D4}" emma:medium="tactile" emma:mode="ink">
              <msink:context xmlns:msink="http://schemas.microsoft.com/ink/2010/main" type="line" rotatedBoundingBox="6722,4233 6737,4233 6737,4248 6722,4248"/>
            </emma:interpretation>
          </emma:emma>
        </inkml:annotationXML>
        <inkml:traceGroup>
          <inkml:annotationXML>
            <emma:emma xmlns:emma="http://www.w3.org/2003/04/emma" version="1.0">
              <emma:interpretation id="{7DC36687-778E-4D5A-80D8-2CF971183C02}" emma:medium="tactile" emma:mode="ink">
                <msink:context xmlns:msink="http://schemas.microsoft.com/ink/2010/main" type="inkWord" rotatedBoundingBox="6722,4233 6737,4233 6737,4248 6722,4248"/>
              </emma:interpretation>
            </emma:emma>
          </inkml:annotationXML>
          <inkml:trace contextRef="#ctx0" brushRef="#br0">0 0 0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66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33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02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799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8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4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504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60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80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682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94C0F0-4593-4DA1-B632-9BFE96799CF7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37011-B543-46A1-9B1D-F853A6BF54BC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36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gitnux.com/google-ads-statistics/" TargetMode="External"/><Relationship Id="rId2" Type="http://schemas.openxmlformats.org/officeDocument/2006/relationships/hyperlink" Target="https://ads.google.com/home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ads.google.com/nav/selectaccount?sourceid=emp&amp;subid=ww-ww-et-g-aw-a-orinoco_sun!o2&amp;sf=et" TargetMode="Externa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Обліковий запис в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Google Ads</a:t>
            </a:r>
          </a:p>
        </p:txBody>
      </p:sp>
    </p:spTree>
    <p:extLst>
      <p:ext uri="{BB962C8B-B14F-4D97-AF65-F5344CB8AC3E}">
        <p14:creationId xmlns:p14="http://schemas.microsoft.com/office/powerpoint/2010/main" val="2694129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5709" y="1145309"/>
            <a:ext cx="10935855" cy="4539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10B9E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Google Ads</a:t>
            </a:r>
            <a:r>
              <a:rPr lang="en-US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—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рекламний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сервіс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публікувати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рекламні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різноманітних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результатах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пошуку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Google, 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партнерських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сайтах, в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мобільних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застосунках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даними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 err="1">
                <a:solidFill>
                  <a:srgbClr val="10B9E4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Gitnux</a:t>
            </a:r>
            <a:r>
              <a:rPr lang="en-US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Google Ads — 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з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популярних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потужних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світі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маркетингу: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щомісяця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рекламу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бачать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мільярди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користувачів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користуються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близько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246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мільйонів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бізнесів</a:t>
            </a:r>
            <a:r>
              <a:rPr lang="ru-RU" sz="2800" dirty="0">
                <a:solidFill>
                  <a:srgbClr val="232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400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7927" y="581891"/>
            <a:ext cx="11480800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Створити рекламний кабінет в </a:t>
            </a:r>
            <a:r>
              <a:rPr lang="en-US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Google Ads</a:t>
            </a:r>
            <a:r>
              <a:rPr lang="uk-UA" sz="6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  <a:p>
            <a:pPr algn="just"/>
            <a:endParaRPr lang="uk-UA" sz="60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 algn="just"/>
            <a:r>
              <a:rPr lang="en-US" sz="6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Google Ads</a:t>
            </a:r>
            <a:r>
              <a:rPr lang="uk-UA" sz="6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endParaRPr lang="uk-UA" sz="6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6000" dirty="0">
              <a:solidFill>
                <a:prstClr val="black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3" t="18039" r="3443" b="2274"/>
          <a:stretch/>
        </p:blipFill>
        <p:spPr>
          <a:xfrm>
            <a:off x="6040582" y="1727198"/>
            <a:ext cx="4073236" cy="372225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751782" y="4784436"/>
            <a:ext cx="2798618" cy="3325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02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Рукописный ввод 2"/>
              <p14:cNvContentPartPr/>
              <p14:nvPr/>
            </p14:nvContentPartPr>
            <p14:xfrm>
              <a:off x="2420073" y="1524160"/>
              <a:ext cx="360" cy="360"/>
            </p14:xfrm>
          </p:contentPart>
        </mc:Choice>
        <mc:Fallback xmlns="">
          <p:pic>
            <p:nvPicPr>
              <p:cNvPr id="3" name="Рукописный ввод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2073" y="1506160"/>
                <a:ext cx="36360" cy="3636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" r="22071"/>
          <a:stretch/>
        </p:blipFill>
        <p:spPr>
          <a:xfrm>
            <a:off x="1080654" y="563418"/>
            <a:ext cx="4442691" cy="27247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55" y="1429373"/>
            <a:ext cx="4521981" cy="371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0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09" y="667986"/>
            <a:ext cx="11120582" cy="527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74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55" y="286327"/>
            <a:ext cx="11627068" cy="593898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156364" y="5735783"/>
            <a:ext cx="2318327" cy="35098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75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45" y="749278"/>
            <a:ext cx="11055927" cy="517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93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928" y="676030"/>
            <a:ext cx="10169236" cy="461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928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99" y="157018"/>
            <a:ext cx="4997701" cy="27060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172" y="2862246"/>
            <a:ext cx="8238836" cy="349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516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73" y="785696"/>
            <a:ext cx="10778836" cy="506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7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09964" y="722807"/>
            <a:ext cx="55442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Інструменти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пошукової</a:t>
            </a:r>
            <a:r>
              <a:rPr kumimoji="0" lang="ru-RU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8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кампанії</a:t>
            </a:r>
            <a:endParaRPr kumimoji="0" lang="en-US" sz="2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73" y="2466840"/>
            <a:ext cx="8249801" cy="1924319"/>
          </a:xfrm>
          <a:prstGeom prst="rect">
            <a:avLst/>
          </a:prstGeom>
        </p:spPr>
      </p:pic>
      <p:cxnSp>
        <p:nvCxnSpPr>
          <p:cNvPr id="5" name="Прямая со стрелкой 4"/>
          <p:cNvCxnSpPr/>
          <p:nvPr/>
        </p:nvCxnSpPr>
        <p:spPr>
          <a:xfrm>
            <a:off x="969818" y="2207491"/>
            <a:ext cx="1265382" cy="13854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flipH="1">
            <a:off x="618835" y="1884217"/>
            <a:ext cx="960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Опис</a:t>
            </a:r>
            <a:r>
              <a:rPr kumimoji="0" lang="uk-UA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842327" y="2041236"/>
            <a:ext cx="1136073" cy="9421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42327" y="1701704"/>
            <a:ext cx="3177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Відображувальне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посилання</a:t>
            </a: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6982069" y="2084272"/>
            <a:ext cx="1330658" cy="11484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flipH="1">
            <a:off x="7897091" y="1701704"/>
            <a:ext cx="1385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Заголовок</a:t>
            </a:r>
            <a:r>
              <a:rPr kumimoji="0" lang="uk-U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05891" y="3975514"/>
            <a:ext cx="5791200" cy="4156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 flipV="1">
            <a:off x="7610764" y="4453540"/>
            <a:ext cx="1089891" cy="5987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509165" y="4996873"/>
            <a:ext cx="4119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Розширення «Додаткові посилання» Макс. 4 додаткових</a:t>
            </a:r>
            <a:r>
              <a:rPr kumimoji="0" lang="uk-UA" sz="18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посилань на одну кампанію.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3564" y="5366205"/>
            <a:ext cx="448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система може показати 3 заголовки 2 описи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323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436" y="1720840"/>
            <a:ext cx="114069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повинні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відгуки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Натиснувши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перейти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вашого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4453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599" y="406400"/>
            <a:ext cx="11637819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Тут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знадобиться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фантазія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результату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4 описи,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вони включали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наклієнтів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Сиситема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запропонує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слова,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вам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Бажано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80%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високочастотних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65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3199" y="498764"/>
            <a:ext cx="1165629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Структурований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звернути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ваших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підвищує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підставі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доступних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Зручності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Бренди,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захист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Квартали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Шоу,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щонайменше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описи на 1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кампанію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50808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619" y="1037120"/>
            <a:ext cx="115269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Адреса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Додайте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оголошення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картою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вказівкою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відстані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офісу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магазину,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найпростіше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вас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знайти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Натиснувши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адресу, </a:t>
            </a:r>
            <a:r>
              <a:rPr lang="uk-UA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користувачі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перейти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інформацією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888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036" y="563418"/>
            <a:ext cx="10991273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можете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детальніше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розповісти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потенційним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клієнтам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асортимент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той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сайту, де представлена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містять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товарів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показуються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осередків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05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DCA58E-54DB-4FED-81C6-67193E3D6914}"/>
              </a:ext>
            </a:extLst>
          </p:cNvPr>
          <p:cNvSpPr txBox="1"/>
          <p:nvPr/>
        </p:nvSpPr>
        <p:spPr>
          <a:xfrm>
            <a:off x="400050" y="1507471"/>
            <a:ext cx="10720388" cy="33388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 1 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маркетингу онлайн. </a:t>
            </a: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Сертифікат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нуля. Практика на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проєктах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Курси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SMM, SEO, Таргетинг, PPC</a:t>
            </a:r>
          </a:p>
          <a:p>
            <a:pPr algn="just">
              <a:lnSpc>
                <a:spcPct val="150000"/>
              </a:lnSpc>
            </a:pPr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Формати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Онлайн,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записі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id="{CF18F3BC-2F4B-4E69-949C-4DA404F8F66C}"/>
              </a:ext>
            </a:extLst>
          </p:cNvPr>
          <p:cNvCxnSpPr>
            <a:cxnSpLocks/>
          </p:cNvCxnSpPr>
          <p:nvPr/>
        </p:nvCxnSpPr>
        <p:spPr>
          <a:xfrm flipV="1">
            <a:off x="9658350" y="1150382"/>
            <a:ext cx="528638" cy="138019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38B0712-B4F4-48BF-A10C-42769A471570}"/>
              </a:ext>
            </a:extLst>
          </p:cNvPr>
          <p:cNvSpPr txBox="1"/>
          <p:nvPr/>
        </p:nvSpPr>
        <p:spPr>
          <a:xfrm>
            <a:off x="9191625" y="504051"/>
            <a:ext cx="18192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Заголовок (30 слів )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34553E3-0F44-43D5-A4CF-A7C7AE4DB8FA}"/>
              </a:ext>
            </a:extLst>
          </p:cNvPr>
          <p:cNvSpPr/>
          <p:nvPr/>
        </p:nvSpPr>
        <p:spPr>
          <a:xfrm>
            <a:off x="504825" y="3705225"/>
            <a:ext cx="6877050" cy="11144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3" name="Пряма зі стрілкою 12">
            <a:extLst>
              <a:ext uri="{FF2B5EF4-FFF2-40B4-BE49-F238E27FC236}">
                <a16:creationId xmlns:a16="http://schemas.microsoft.com/office/drawing/2014/main" id="{73EDE672-7BB6-4FA7-BE28-4F2154129892}"/>
              </a:ext>
            </a:extLst>
          </p:cNvPr>
          <p:cNvCxnSpPr/>
          <p:nvPr/>
        </p:nvCxnSpPr>
        <p:spPr>
          <a:xfrm>
            <a:off x="7486650" y="4210050"/>
            <a:ext cx="1457325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FAE0464-B7EE-4B59-96B2-213AD67096BB}"/>
              </a:ext>
            </a:extLst>
          </p:cNvPr>
          <p:cNvSpPr txBox="1"/>
          <p:nvPr/>
        </p:nvSpPr>
        <p:spPr>
          <a:xfrm>
            <a:off x="9105900" y="4025384"/>
            <a:ext cx="2409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Структурованоий</a:t>
            </a:r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 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58CCA383-C1CF-4FE8-A789-8B40F922A0A8}"/>
              </a:ext>
            </a:extLst>
          </p:cNvPr>
          <p:cNvSpPr/>
          <p:nvPr/>
        </p:nvSpPr>
        <p:spPr>
          <a:xfrm>
            <a:off x="333375" y="3067050"/>
            <a:ext cx="7696200" cy="5067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8" name="Пряма зі стрілкою 17">
            <a:extLst>
              <a:ext uri="{FF2B5EF4-FFF2-40B4-BE49-F238E27FC236}">
                <a16:creationId xmlns:a16="http://schemas.microsoft.com/office/drawing/2014/main" id="{4ADA2621-44A4-4C33-8F81-2721B18EBDCB}"/>
              </a:ext>
            </a:extLst>
          </p:cNvPr>
          <p:cNvCxnSpPr/>
          <p:nvPr/>
        </p:nvCxnSpPr>
        <p:spPr>
          <a:xfrm>
            <a:off x="8096250" y="3295650"/>
            <a:ext cx="15621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50DC681-CC71-44E5-8036-C57427C35C63}"/>
              </a:ext>
            </a:extLst>
          </p:cNvPr>
          <p:cNvSpPr txBox="1"/>
          <p:nvPr/>
        </p:nvSpPr>
        <p:spPr>
          <a:xfrm>
            <a:off x="1133475" y="581608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 = переконує</a:t>
            </a:r>
          </a:p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Структурований опис = перераховує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F71354-BE5F-4851-B6F9-D5240F5045AE}"/>
              </a:ext>
            </a:extLst>
          </p:cNvPr>
          <p:cNvSpPr txBox="1"/>
          <p:nvPr/>
        </p:nvSpPr>
        <p:spPr>
          <a:xfrm>
            <a:off x="9725024" y="3093312"/>
            <a:ext cx="2295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Основний текст (90 слів)</a:t>
            </a:r>
          </a:p>
        </p:txBody>
      </p:sp>
    </p:spTree>
    <p:extLst>
      <p:ext uri="{BB962C8B-B14F-4D97-AF65-F5344CB8AC3E}">
        <p14:creationId xmlns:p14="http://schemas.microsoft.com/office/powerpoint/2010/main" val="2251081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76" y="544945"/>
            <a:ext cx="11536186" cy="52093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03782" y="1136073"/>
            <a:ext cx="2373745" cy="4710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51418" y="1136073"/>
            <a:ext cx="2170546" cy="4710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8451273" y="1136073"/>
            <a:ext cx="1644072" cy="47105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219200" y="1782618"/>
            <a:ext cx="2299855" cy="26508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56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4" r="3142" b="1"/>
          <a:stretch/>
        </p:blipFill>
        <p:spPr>
          <a:xfrm>
            <a:off x="695541" y="748145"/>
            <a:ext cx="10822204" cy="49905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5541" y="748145"/>
            <a:ext cx="10969986" cy="508923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617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D6155F-F6B3-46EA-9CDA-5B4CC78B85A4}"/>
              </a:ext>
            </a:extLst>
          </p:cNvPr>
          <p:cNvSpPr txBox="1"/>
          <p:nvPr/>
        </p:nvSpPr>
        <p:spPr>
          <a:xfrm>
            <a:off x="380999" y="1047750"/>
            <a:ext cx="11306175" cy="3246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 кампанії </a:t>
            </a:r>
          </a:p>
          <a:p>
            <a:pPr>
              <a:lnSpc>
                <a:spcPct val="150000"/>
              </a:lnSpc>
            </a:pPr>
            <a:r>
              <a:rPr lang="uk-UA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Рекомендовано: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кампанії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Розділ, який просуваєте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Геолокація</a:t>
            </a:r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8242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" t="1761" r="152" b="-1761"/>
          <a:stretch/>
        </p:blipFill>
        <p:spPr>
          <a:xfrm>
            <a:off x="5468816" y="1099126"/>
            <a:ext cx="6640055" cy="371271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5491" y="960581"/>
            <a:ext cx="514465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Якщо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акаунті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немає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дій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приносять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ліди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-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тоді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нам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потрібно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вибрати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«Максимальна </a:t>
            </a:r>
            <a:r>
              <a:rPr kumimoji="0" lang="ru-RU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кількість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кліків</a:t>
            </a:r>
            <a:r>
              <a:rPr kumimoji="0" lang="ru-RU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допоможе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згенерувати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перші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конверсії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для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навчити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систему.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727" y="988291"/>
            <a:ext cx="5218546" cy="302029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85891" y="3472873"/>
            <a:ext cx="618835" cy="3602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5048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18" y="581309"/>
            <a:ext cx="10649527" cy="504421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662545" y="1330036"/>
            <a:ext cx="6825673" cy="7481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1847273" y="2770909"/>
            <a:ext cx="6640945" cy="66501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1985818" y="3288145"/>
            <a:ext cx="2623127" cy="26416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H="1">
            <a:off x="4608945" y="1819563"/>
            <a:ext cx="1930401" cy="411018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897745" y="6012948"/>
            <a:ext cx="185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Вимкнути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694545" y="5975927"/>
            <a:ext cx="2262910" cy="5357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41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10" y="308944"/>
            <a:ext cx="8869980" cy="41614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2255" y="2466109"/>
            <a:ext cx="4904509" cy="387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086764" y="2767765"/>
            <a:ext cx="3519055" cy="13669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9624291" y="3917890"/>
            <a:ext cx="1394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Увімкнути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42763" y="3934692"/>
            <a:ext cx="1477819" cy="40011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37309" y="4955416"/>
            <a:ext cx="112975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Пошуковій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залишаємо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Пошукових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-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кліки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дорожчі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аудиторія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нерелевантна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30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26" y="699523"/>
            <a:ext cx="11092873" cy="542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44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72" y="378691"/>
            <a:ext cx="9708464" cy="48217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7673" y="5652655"/>
            <a:ext cx="7970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Обираємо ту мову, якою пишемо оголошення!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2479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50" y="618837"/>
            <a:ext cx="11406785" cy="528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92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01" y="461816"/>
            <a:ext cx="10807490" cy="522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7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0" y="913452"/>
            <a:ext cx="11406909" cy="540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9996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352819"/>
            <a:ext cx="11360727" cy="564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76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10420</TotalTime>
  <Words>481</Words>
  <Application>Microsoft Office PowerPoint</Application>
  <PresentationFormat>Широкий екран</PresentationFormat>
  <Paragraphs>69</Paragraphs>
  <Slides>29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Обліковий запис в Google Ads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Обліковий запис в Google Ads</dc:title>
  <dc:creator>Владислав</dc:creator>
  <cp:lastModifiedBy>Мария Зайцева</cp:lastModifiedBy>
  <cp:revision>36</cp:revision>
  <dcterms:created xsi:type="dcterms:W3CDTF">2025-01-09T11:27:56Z</dcterms:created>
  <dcterms:modified xsi:type="dcterms:W3CDTF">2026-03-02T15:52:51Z</dcterms:modified>
</cp:coreProperties>
</file>