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65" r:id="rId6"/>
    <p:sldId id="266" r:id="rId7"/>
    <p:sldId id="267" r:id="rId8"/>
    <p:sldId id="268" r:id="rId9"/>
    <p:sldId id="288" r:id="rId10"/>
    <p:sldId id="269" r:id="rId11"/>
    <p:sldId id="272" r:id="rId12"/>
    <p:sldId id="273" r:id="rId13"/>
    <p:sldId id="276" r:id="rId14"/>
    <p:sldId id="277" r:id="rId15"/>
    <p:sldId id="278" r:id="rId16"/>
    <p:sldId id="280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CISFTA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60040"/>
          </a:xfrm>
        </p:spPr>
        <p:txBody>
          <a:bodyPr>
            <a:noAutofit/>
          </a:bodyPr>
          <a:lstStyle/>
          <a:p>
            <a:r>
              <a:rPr lang="uk-UA" sz="2800" b="1" dirty="0"/>
              <a:t>ЄС і ЄАЕС </a:t>
            </a:r>
            <a:r>
              <a:rPr lang="uk-UA" sz="2800" b="1" dirty="0" smtClean="0"/>
              <a:t>- інтеграційні </a:t>
            </a:r>
            <a:r>
              <a:rPr lang="uk-UA" sz="2800" b="1" dirty="0"/>
              <a:t>проекти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Конкуренція чи </a:t>
            </a:r>
            <a:r>
              <a:rPr lang="uk-UA" dirty="0" err="1" smtClean="0"/>
              <a:t>комплементарність</a:t>
            </a:r>
            <a:r>
              <a:rPr lang="uk-UA" dirty="0" smtClean="0"/>
              <a:t>?</a:t>
            </a:r>
          </a:p>
          <a:p>
            <a:r>
              <a:rPr lang="uk-UA" dirty="0" smtClean="0"/>
              <a:t>Ефекти від інтеграції:</a:t>
            </a:r>
          </a:p>
          <a:p>
            <a:pPr lvl="1"/>
            <a:r>
              <a:rPr lang="uk-UA" dirty="0" smtClean="0"/>
              <a:t>Створення торгівлі</a:t>
            </a:r>
          </a:p>
          <a:p>
            <a:pPr lvl="1"/>
            <a:r>
              <a:rPr lang="uk-UA" dirty="0" smtClean="0"/>
              <a:t>Відхилення торгівлі</a:t>
            </a:r>
          </a:p>
          <a:p>
            <a:pPr lvl="1"/>
            <a:r>
              <a:rPr lang="uk-UA" dirty="0" smtClean="0"/>
              <a:t>Створення торгівлі відкритого блоку</a:t>
            </a:r>
          </a:p>
          <a:p>
            <a:r>
              <a:rPr lang="uk-UA" dirty="0" smtClean="0"/>
              <a:t>ЄС – розгалужений інтеграційний </a:t>
            </a:r>
            <a:r>
              <a:rPr lang="uk-UA" dirty="0" err="1" smtClean="0"/>
              <a:t>хаб</a:t>
            </a:r>
            <a:endParaRPr lang="uk-UA" dirty="0" smtClean="0"/>
          </a:p>
          <a:p>
            <a:r>
              <a:rPr lang="uk-UA" dirty="0" smtClean="0"/>
              <a:t>Перехресне членство в ЗВТ </a:t>
            </a:r>
          </a:p>
          <a:p>
            <a:r>
              <a:rPr lang="uk-UA" dirty="0" smtClean="0"/>
              <a:t>ЗВТ</a:t>
            </a:r>
            <a:r>
              <a:rPr lang="en-US" dirty="0" smtClean="0"/>
              <a:t> </a:t>
            </a:r>
            <a:r>
              <a:rPr lang="uk-UA" dirty="0" smtClean="0"/>
              <a:t>ЄС-ЄАЕС – стримуючі чинники:</a:t>
            </a:r>
          </a:p>
          <a:p>
            <a:pPr lvl="1"/>
            <a:r>
              <a:rPr lang="uk-UA" dirty="0" smtClean="0"/>
              <a:t>Структура торгівлі</a:t>
            </a:r>
          </a:p>
          <a:p>
            <a:pPr lvl="1"/>
            <a:r>
              <a:rPr lang="uk-UA" dirty="0" smtClean="0"/>
              <a:t>Ефект тарифної ескалації</a:t>
            </a:r>
          </a:p>
          <a:p>
            <a:pPr lvl="1"/>
            <a:r>
              <a:rPr lang="uk-UA" dirty="0" smtClean="0"/>
              <a:t>Співвідношення виграшів сторін?</a:t>
            </a:r>
          </a:p>
          <a:p>
            <a:pPr lvl="1"/>
            <a:r>
              <a:rPr lang="uk-UA" dirty="0" smtClean="0"/>
              <a:t>Політичні та </a:t>
            </a:r>
            <a:r>
              <a:rPr lang="uk-UA" dirty="0" err="1" smtClean="0"/>
              <a:t>безпекові</a:t>
            </a:r>
            <a:r>
              <a:rPr lang="uk-UA" dirty="0" smtClean="0"/>
              <a:t> чинники, порушення територіальної цілісності України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3385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Засоби економічного протистояння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3093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 smtClean="0"/>
              <a:t>Росія до України:</a:t>
            </a:r>
          </a:p>
          <a:p>
            <a:r>
              <a:rPr lang="uk-UA" sz="3100" dirty="0"/>
              <a:t>Дискримінація </a:t>
            </a:r>
            <a:r>
              <a:rPr lang="uk-UA" sz="3100" dirty="0"/>
              <a:t>українських </a:t>
            </a:r>
            <a:r>
              <a:rPr lang="uk-UA" sz="3100" dirty="0" smtClean="0"/>
              <a:t>експортерів</a:t>
            </a:r>
          </a:p>
          <a:p>
            <a:r>
              <a:rPr lang="uk-UA" sz="3100" dirty="0" smtClean="0"/>
              <a:t>фінансово-банківський контроль</a:t>
            </a:r>
          </a:p>
          <a:p>
            <a:r>
              <a:rPr lang="uk-UA" sz="3100" dirty="0" smtClean="0"/>
              <a:t>намагання </a:t>
            </a:r>
            <a:r>
              <a:rPr lang="uk-UA" sz="3100" dirty="0"/>
              <a:t>завищити ціни на газ </a:t>
            </a:r>
            <a:endParaRPr lang="uk-UA" sz="3100" dirty="0" smtClean="0"/>
          </a:p>
          <a:p>
            <a:r>
              <a:rPr lang="uk-UA" sz="3100" dirty="0" smtClean="0"/>
              <a:t>нові </a:t>
            </a:r>
            <a:r>
              <a:rPr lang="uk-UA" sz="3100" dirty="0"/>
              <a:t>обмеження для працівників з </a:t>
            </a:r>
            <a:r>
              <a:rPr lang="uk-UA" sz="3100" dirty="0" smtClean="0"/>
              <a:t>України</a:t>
            </a:r>
          </a:p>
          <a:p>
            <a:r>
              <a:rPr lang="uk-UA" sz="3100" dirty="0" smtClean="0"/>
              <a:t>розрив </a:t>
            </a:r>
            <a:r>
              <a:rPr lang="uk-UA" sz="3100" dirty="0"/>
              <a:t>виробничих </a:t>
            </a:r>
            <a:r>
              <a:rPr lang="uk-UA" sz="3100" dirty="0" err="1" smtClean="0"/>
              <a:t>зв’язків</a:t>
            </a:r>
            <a:endParaRPr lang="uk-UA" sz="3100" dirty="0" smtClean="0"/>
          </a:p>
          <a:p>
            <a:r>
              <a:rPr lang="uk-UA" sz="3100" dirty="0" smtClean="0"/>
              <a:t>руйнування </a:t>
            </a:r>
            <a:r>
              <a:rPr lang="uk-UA" sz="3100" dirty="0"/>
              <a:t>економіки Донбасу і фактична </a:t>
            </a:r>
            <a:r>
              <a:rPr lang="uk-UA" sz="3100" dirty="0" smtClean="0"/>
              <a:t>окупація</a:t>
            </a:r>
            <a:endParaRPr lang="uk-UA" sz="3100" dirty="0"/>
          </a:p>
          <a:p>
            <a:r>
              <a:rPr lang="uk-UA" sz="3100" dirty="0" smtClean="0"/>
              <a:t>вимушене </a:t>
            </a:r>
            <a:r>
              <a:rPr lang="uk-UA" sz="3100" dirty="0"/>
              <a:t>зростання витрат України на оборону </a:t>
            </a:r>
            <a:endParaRPr lang="uk-UA" sz="3100" dirty="0" smtClean="0"/>
          </a:p>
          <a:p>
            <a:r>
              <a:rPr lang="uk-UA" sz="3100" dirty="0" smtClean="0"/>
              <a:t>Відхід від вільної торгівлі, повернення </a:t>
            </a:r>
            <a:r>
              <a:rPr lang="uk-UA" sz="3100" dirty="0"/>
              <a:t>до РНС режиму </a:t>
            </a:r>
            <a:r>
              <a:rPr lang="uk-UA" sz="3100" dirty="0" smtClean="0"/>
              <a:t>торгівлі</a:t>
            </a:r>
          </a:p>
          <a:p>
            <a:pPr marL="0" lvl="1" indent="0">
              <a:buNone/>
            </a:pPr>
            <a:r>
              <a:rPr lang="uk-UA" sz="3200" dirty="0" smtClean="0"/>
              <a:t>Західні </a:t>
            </a:r>
            <a:r>
              <a:rPr lang="uk-UA" sz="3200" dirty="0"/>
              <a:t>країни до Росії:</a:t>
            </a:r>
          </a:p>
          <a:p>
            <a:pPr lvl="0"/>
            <a:r>
              <a:rPr lang="uk-UA" dirty="0"/>
              <a:t>Обмеження щодо участі в міжнародних </a:t>
            </a:r>
            <a:r>
              <a:rPr lang="uk-UA" dirty="0" smtClean="0"/>
              <a:t>організаціях</a:t>
            </a:r>
            <a:endParaRPr lang="uk-UA" dirty="0"/>
          </a:p>
          <a:p>
            <a:pPr lvl="0"/>
            <a:r>
              <a:rPr lang="uk-UA" dirty="0" smtClean="0"/>
              <a:t>Заморожування </a:t>
            </a:r>
            <a:r>
              <a:rPr lang="uk-UA" dirty="0"/>
              <a:t>активів / заборона видачі </a:t>
            </a:r>
            <a:r>
              <a:rPr lang="uk-UA" dirty="0" smtClean="0"/>
              <a:t>віз для ключових осіб</a:t>
            </a:r>
            <a:endParaRPr lang="uk-UA" dirty="0"/>
          </a:p>
          <a:p>
            <a:pPr lvl="0"/>
            <a:r>
              <a:rPr lang="uk-UA" dirty="0" smtClean="0"/>
              <a:t>Часткова заборона </a:t>
            </a:r>
            <a:r>
              <a:rPr lang="uk-UA" dirty="0"/>
              <a:t>зовнішньоекономічних </a:t>
            </a:r>
            <a:r>
              <a:rPr lang="uk-UA" dirty="0" err="1"/>
              <a:t>зв’язків</a:t>
            </a:r>
            <a:r>
              <a:rPr lang="uk-UA" dirty="0"/>
              <a:t> з Кримом та </a:t>
            </a:r>
            <a:r>
              <a:rPr lang="uk-UA" dirty="0" smtClean="0"/>
              <a:t>Севастополем</a:t>
            </a:r>
            <a:endParaRPr lang="uk-UA" dirty="0"/>
          </a:p>
          <a:p>
            <a:pPr lvl="0"/>
            <a:r>
              <a:rPr lang="uk-UA" dirty="0" smtClean="0"/>
              <a:t>Секторальні санкції (для </a:t>
            </a:r>
            <a:r>
              <a:rPr lang="uk-UA" dirty="0"/>
              <a:t>основних державних банків, енергетичних та оборонно-промислових </a:t>
            </a:r>
            <a:r>
              <a:rPr lang="uk-UA" dirty="0" smtClean="0"/>
              <a:t>компаній) тощо </a:t>
            </a:r>
            <a:endParaRPr lang="uk-UA" dirty="0"/>
          </a:p>
          <a:p>
            <a:pPr marL="0" indent="0">
              <a:buNone/>
            </a:pPr>
            <a:r>
              <a:rPr lang="uk-UA" dirty="0" err="1" smtClean="0"/>
              <a:t>Контрсанкції</a:t>
            </a:r>
            <a:r>
              <a:rPr lang="uk-UA" dirty="0" smtClean="0"/>
              <a:t> Росії</a:t>
            </a:r>
          </a:p>
          <a:p>
            <a:pPr marL="0" indent="0">
              <a:buNone/>
            </a:pPr>
            <a:r>
              <a:rPr lang="uk-UA" dirty="0" smtClean="0"/>
              <a:t>Україні </a:t>
            </a:r>
            <a:r>
              <a:rPr lang="uk-UA" dirty="0"/>
              <a:t>складніше ініціювати обмежуючі заходи проти Росії </a:t>
            </a:r>
            <a:r>
              <a:rPr lang="uk-UA" dirty="0" smtClean="0"/>
              <a:t>переважно внаслідок різниці в розмірі економік</a:t>
            </a:r>
          </a:p>
          <a:p>
            <a:pPr marL="0" indent="0">
              <a:buNone/>
            </a:pPr>
            <a:r>
              <a:rPr lang="uk-UA" dirty="0" smtClean="0"/>
              <a:t>Більшу роль грають колективні санкції Заходу – дозволили стримати ескалацію порушення територіальної цілісності України</a:t>
            </a:r>
          </a:p>
          <a:p>
            <a:pPr marL="0" indent="0">
              <a:buNone/>
            </a:pPr>
            <a:r>
              <a:rPr lang="uk-UA" dirty="0" smtClean="0"/>
              <a:t>Обмежений ефект санкцій:</a:t>
            </a:r>
          </a:p>
          <a:p>
            <a:r>
              <a:rPr lang="uk-UA" sz="3100" dirty="0" smtClean="0"/>
              <a:t>Обмежене коло осіб /секторів</a:t>
            </a:r>
          </a:p>
          <a:p>
            <a:r>
              <a:rPr lang="uk-UA" sz="3100" dirty="0" smtClean="0"/>
              <a:t>Взаємозалежність</a:t>
            </a:r>
          </a:p>
          <a:p>
            <a:r>
              <a:rPr lang="uk-UA" sz="3100" dirty="0" smtClean="0"/>
              <a:t>Не застосовують великі країни, що розвиваються</a:t>
            </a:r>
            <a:r>
              <a:rPr lang="uk-UA" sz="3100" dirty="0"/>
              <a:t>	</a:t>
            </a:r>
            <a:endParaRPr lang="uk-UA" sz="3100" dirty="0"/>
          </a:p>
          <a:p>
            <a:endParaRPr lang="uk-UA" sz="3100" dirty="0"/>
          </a:p>
        </p:txBody>
      </p:sp>
    </p:spTree>
    <p:extLst>
      <p:ext uri="{BB962C8B-B14F-4D97-AF65-F5344CB8AC3E}">
        <p14:creationId xmlns:p14="http://schemas.microsoft.com/office/powerpoint/2010/main" val="3307526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74042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Мотивація </a:t>
            </a:r>
            <a:r>
              <a:rPr lang="uk-UA" sz="2400" b="1" dirty="0"/>
              <a:t>політико-економічного тиску з боку Росії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uk-UA" dirty="0" smtClean="0"/>
              <a:t>Офіційно висловлювалися причини побоювань щодо Угоди про асоціацію:</a:t>
            </a:r>
          </a:p>
          <a:p>
            <a:pPr lvl="0"/>
            <a:r>
              <a:rPr lang="uk-UA" dirty="0" smtClean="0"/>
              <a:t>Заповнення </a:t>
            </a:r>
            <a:r>
              <a:rPr lang="uk-UA" dirty="0"/>
              <a:t>російського ринку європейськими товарами транзитом через Україну;</a:t>
            </a:r>
          </a:p>
          <a:p>
            <a:pPr lvl="0"/>
            <a:r>
              <a:rPr lang="uk-UA" dirty="0"/>
              <a:t>заповнення російського ринку українськими товарами, які не витримають конкурентного тиску з імпортом з ЄС;</a:t>
            </a:r>
          </a:p>
          <a:p>
            <a:pPr lvl="0"/>
            <a:r>
              <a:rPr lang="uk-UA" dirty="0"/>
              <a:t>впровадження технічних регламентів ЄС в Україні порушить традиційні торговельні відносини з Росією;</a:t>
            </a:r>
          </a:p>
          <a:p>
            <a:pPr lvl="0"/>
            <a:r>
              <a:rPr lang="uk-UA" dirty="0"/>
              <a:t>ерозія конкурентоспроможності російських експортерів на ринку України;</a:t>
            </a:r>
          </a:p>
          <a:p>
            <a:pPr lvl="0"/>
            <a:r>
              <a:rPr lang="uk-UA" dirty="0"/>
              <a:t>позбавлення України частини економічного суверенітету на користь ЄС;</a:t>
            </a:r>
          </a:p>
          <a:p>
            <a:r>
              <a:rPr lang="uk-UA" dirty="0"/>
              <a:t>неможливість приєднання України до митного союзу ЄАЕС.</a:t>
            </a:r>
            <a:endParaRPr lang="uk-UA" b="1" dirty="0" smtClean="0"/>
          </a:p>
          <a:p>
            <a:pPr marL="0" indent="0">
              <a:buNone/>
            </a:pPr>
            <a:r>
              <a:rPr lang="uk-UA" sz="3100" dirty="0" smtClean="0"/>
              <a:t>Фактично ефект відхилення торгівлі, але могли би бути компенсаційні механізми:</a:t>
            </a:r>
          </a:p>
          <a:p>
            <a:r>
              <a:rPr lang="uk-UA" sz="3100" dirty="0" smtClean="0"/>
              <a:t>потенційна </a:t>
            </a:r>
            <a:r>
              <a:rPr lang="uk-UA" sz="3100" dirty="0"/>
              <a:t>ЗВТ між ЄАЕС і </a:t>
            </a:r>
            <a:r>
              <a:rPr lang="uk-UA" sz="3100" dirty="0" smtClean="0"/>
              <a:t>ЄС</a:t>
            </a:r>
          </a:p>
          <a:p>
            <a:r>
              <a:rPr lang="uk-UA" sz="3100" dirty="0" smtClean="0"/>
              <a:t>інвестиції </a:t>
            </a:r>
            <a:r>
              <a:rPr lang="uk-UA" sz="3100" dirty="0"/>
              <a:t>в </a:t>
            </a:r>
            <a:r>
              <a:rPr lang="uk-UA" sz="3100" dirty="0" smtClean="0"/>
              <a:t>модернізацію</a:t>
            </a:r>
          </a:p>
          <a:p>
            <a:r>
              <a:rPr lang="uk-UA" sz="3100" dirty="0" smtClean="0"/>
              <a:t>гармонізація </a:t>
            </a:r>
            <a:r>
              <a:rPr lang="uk-UA" sz="3100" dirty="0"/>
              <a:t>або </a:t>
            </a:r>
            <a:r>
              <a:rPr lang="uk-UA" sz="3100" dirty="0"/>
              <a:t>взаємного визнання в сфері технічного </a:t>
            </a:r>
            <a:r>
              <a:rPr lang="uk-UA" sz="3100" dirty="0" smtClean="0"/>
              <a:t>регулювання</a:t>
            </a:r>
          </a:p>
          <a:p>
            <a:r>
              <a:rPr lang="uk-UA" sz="3100" dirty="0" smtClean="0"/>
              <a:t>зростання </a:t>
            </a:r>
            <a:r>
              <a:rPr lang="uk-UA" sz="3100" dirty="0"/>
              <a:t>платоспроможного попиту на експортних ринках України та </a:t>
            </a:r>
            <a:r>
              <a:rPr lang="uk-UA" sz="3100" dirty="0" smtClean="0"/>
              <a:t>ЄС</a:t>
            </a:r>
          </a:p>
          <a:p>
            <a:r>
              <a:rPr lang="uk-UA" sz="3100" dirty="0" err="1" smtClean="0"/>
              <a:t>точечне</a:t>
            </a:r>
            <a:r>
              <a:rPr lang="uk-UA" sz="3100" dirty="0" smtClean="0"/>
              <a:t>, а не повномасштабне повернення до РНС режиму</a:t>
            </a:r>
            <a:endParaRPr lang="uk-UA" sz="3100" dirty="0"/>
          </a:p>
          <a:p>
            <a:pPr marL="0" indent="0">
              <a:buNone/>
            </a:pPr>
            <a:r>
              <a:rPr lang="uk-UA" sz="3100" dirty="0" smtClean="0"/>
              <a:t>Оцінка потенційних втрат з урахуванням структури експорту:</a:t>
            </a:r>
            <a:endParaRPr lang="uk-UA" sz="3100" dirty="0"/>
          </a:p>
          <a:p>
            <a:r>
              <a:rPr lang="uk-UA" dirty="0"/>
              <a:t>збільшення конкурентного тиску українського експорту в ЄС на російський експорт в </a:t>
            </a:r>
            <a:r>
              <a:rPr lang="uk-UA" dirty="0" smtClean="0"/>
              <a:t>ЄС (тарифні преференції для України)</a:t>
            </a:r>
          </a:p>
          <a:p>
            <a:r>
              <a:rPr lang="uk-UA" dirty="0"/>
              <a:t>збільшення конкурентного тиску експорту ЄС в Україні на російський експорт в </a:t>
            </a:r>
            <a:r>
              <a:rPr lang="uk-UA" dirty="0" smtClean="0"/>
              <a:t>Україну (ерозія тарифних преференцій для Росії)</a:t>
            </a:r>
          </a:p>
          <a:p>
            <a:r>
              <a:rPr lang="uk-UA" dirty="0" smtClean="0"/>
              <a:t>зміна технічного регулювання в Україні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7526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8803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/>
          </a:bodyPr>
          <a:lstStyle/>
          <a:p>
            <a:r>
              <a:rPr lang="uk-UA" dirty="0" smtClean="0"/>
              <a:t>В </a:t>
            </a:r>
            <a:r>
              <a:rPr lang="uk-UA" dirty="0"/>
              <a:t>кожній парі учасників (Захід – Росія, Росія – Україна, материкова Україна – непідконтрольні території) відносно менші учасники несуть непропорційно більші витрати:</a:t>
            </a:r>
          </a:p>
          <a:p>
            <a:pPr lvl="1"/>
            <a:r>
              <a:rPr lang="uk-UA" dirty="0" err="1"/>
              <a:t>транформаційні</a:t>
            </a:r>
            <a:r>
              <a:rPr lang="uk-UA" dirty="0"/>
              <a:t> (внаслідок зміни регулювання і </a:t>
            </a:r>
            <a:r>
              <a:rPr lang="uk-UA" dirty="0" err="1"/>
              <a:t>перенаправлення</a:t>
            </a:r>
            <a:r>
              <a:rPr lang="uk-UA" dirty="0"/>
              <a:t> торгових потоків); </a:t>
            </a:r>
          </a:p>
          <a:p>
            <a:pPr lvl="1"/>
            <a:r>
              <a:rPr lang="uk-UA" dirty="0" err="1" smtClean="0"/>
              <a:t>транзакційні</a:t>
            </a:r>
            <a:r>
              <a:rPr lang="uk-UA" dirty="0" smtClean="0"/>
              <a:t> </a:t>
            </a:r>
            <a:r>
              <a:rPr lang="uk-UA" dirty="0"/>
              <a:t>(збільшення формальних та неформальних торговельних бар'єрів).</a:t>
            </a:r>
          </a:p>
          <a:p>
            <a:r>
              <a:rPr lang="uk-UA" dirty="0" smtClean="0"/>
              <a:t>штучний </a:t>
            </a:r>
            <a:r>
              <a:rPr lang="uk-UA" dirty="0"/>
              <a:t>ефект відхилення </a:t>
            </a:r>
            <a:r>
              <a:rPr lang="uk-UA" dirty="0" smtClean="0"/>
              <a:t>торгівлі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7526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Економічні втрати України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/>
          </a:bodyPr>
          <a:lstStyle/>
          <a:p>
            <a:r>
              <a:rPr lang="uk-UA" dirty="0" smtClean="0"/>
              <a:t>Скорочення </a:t>
            </a:r>
            <a:r>
              <a:rPr lang="uk-UA" dirty="0"/>
              <a:t>ВВП України становило 6,5% і 9,9% у 2014-15 рр. Інфляція внаслідок девальвації гривні зросла до 25 і 43%. </a:t>
            </a:r>
            <a:endParaRPr lang="uk-UA" dirty="0" smtClean="0"/>
          </a:p>
          <a:p>
            <a:r>
              <a:rPr lang="uk-UA" dirty="0"/>
              <a:t>З 2016 р. вже тільки 42% експорту України може здійснюватися в режимі вільної торгівлі</a:t>
            </a:r>
            <a:endParaRPr lang="uk-UA" dirty="0" smtClean="0"/>
          </a:p>
          <a:p>
            <a:r>
              <a:rPr lang="uk-UA" dirty="0" smtClean="0"/>
              <a:t>Основні експортні втрати 2014 р.: продукти </a:t>
            </a:r>
            <a:r>
              <a:rPr lang="uk-UA" dirty="0"/>
              <a:t>харчування, металургії та машинобудування </a:t>
            </a:r>
            <a:endParaRPr lang="uk-UA" dirty="0" smtClean="0"/>
          </a:p>
          <a:p>
            <a:r>
              <a:rPr lang="uk-UA" dirty="0" smtClean="0"/>
              <a:t>Посилені втрати для </a:t>
            </a:r>
            <a:r>
              <a:rPr lang="uk-UA" dirty="0"/>
              <a:t>територій України, непідконтрольних центральному </a:t>
            </a:r>
            <a:r>
              <a:rPr lang="uk-UA" dirty="0" smtClean="0"/>
              <a:t>уряду від дезінтеграції з </a:t>
            </a:r>
            <a:r>
              <a:rPr lang="uk-UA" dirty="0"/>
              <a:t>материковою </a:t>
            </a:r>
            <a:r>
              <a:rPr lang="uk-UA" dirty="0" smtClean="0"/>
              <a:t>Україною.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7526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Економічні втрати </a:t>
            </a:r>
            <a:r>
              <a:rPr lang="uk-UA" b="1" dirty="0" smtClean="0"/>
              <a:t>Росії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Зростання ВВП в  2015 р. стало від</a:t>
            </a:r>
            <a:r>
              <a:rPr lang="ru-RU" dirty="0"/>
              <a:t>’</a:t>
            </a:r>
            <a:r>
              <a:rPr lang="uk-UA" dirty="0"/>
              <a:t>ємним (-3,7%).</a:t>
            </a:r>
          </a:p>
          <a:p>
            <a:r>
              <a:rPr lang="uk-UA" dirty="0" smtClean="0"/>
              <a:t>Порівняно з потенційними втратами від Угоди про асоціацію Росія </a:t>
            </a:r>
            <a:r>
              <a:rPr lang="uk-UA" dirty="0"/>
              <a:t>понесла </a:t>
            </a:r>
            <a:r>
              <a:rPr lang="uk-UA" dirty="0" smtClean="0"/>
              <a:t>на порядок більші втрати від звуження ринку України в умовах гібридної війни </a:t>
            </a:r>
            <a:r>
              <a:rPr lang="uk-UA" dirty="0"/>
              <a:t>(скорочення експорту та позитивного сальдо торгового балансу) та на 2 порядки більші – внаслідок санкцій західних країн, падіння цін на енергоносії та зростання видатків бюджету на оборону, імпортозаміщення та окуповані </a:t>
            </a:r>
            <a:r>
              <a:rPr lang="uk-UA" dirty="0" smtClean="0"/>
              <a:t>території.</a:t>
            </a:r>
          </a:p>
          <a:p>
            <a:r>
              <a:rPr lang="uk-UA" dirty="0" smtClean="0"/>
              <a:t>Канали:</a:t>
            </a:r>
          </a:p>
          <a:p>
            <a:pPr lvl="1"/>
            <a:r>
              <a:rPr lang="uk-UA" dirty="0" smtClean="0"/>
              <a:t>Девальвація гривні – середньостроковий вплив</a:t>
            </a:r>
          </a:p>
          <a:p>
            <a:pPr lvl="1"/>
            <a:r>
              <a:rPr lang="uk-UA" dirty="0" smtClean="0"/>
              <a:t>Торгові конфлікти</a:t>
            </a:r>
          </a:p>
          <a:p>
            <a:pPr lvl="1"/>
            <a:r>
              <a:rPr lang="uk-UA" dirty="0" smtClean="0"/>
              <a:t>Руйнування інфраструктури</a:t>
            </a:r>
          </a:p>
          <a:p>
            <a:pPr lvl="1"/>
            <a:r>
              <a:rPr lang="uk-UA" dirty="0" smtClean="0"/>
              <a:t>Купівельна спроможність населення</a:t>
            </a:r>
          </a:p>
          <a:p>
            <a:pPr lvl="1"/>
            <a:r>
              <a:rPr lang="uk-UA" dirty="0" smtClean="0"/>
              <a:t>Іміджеві втрати</a:t>
            </a:r>
          </a:p>
          <a:p>
            <a:r>
              <a:rPr lang="uk-UA" dirty="0" smtClean="0"/>
              <a:t>Галузі у 2014 р. скорочення експорту енергоносіїв, </a:t>
            </a:r>
            <a:r>
              <a:rPr lang="uk-UA" dirty="0" err="1" smtClean="0"/>
              <a:t>хім</a:t>
            </a:r>
            <a:r>
              <a:rPr lang="uk-UA" dirty="0" smtClean="0"/>
              <a:t>. </a:t>
            </a:r>
            <a:r>
              <a:rPr lang="uk-UA" dirty="0" err="1"/>
              <a:t>п</a:t>
            </a:r>
            <a:r>
              <a:rPr lang="uk-UA" dirty="0" err="1" smtClean="0"/>
              <a:t>ром</a:t>
            </a:r>
            <a:r>
              <a:rPr lang="uk-UA" dirty="0" smtClean="0"/>
              <a:t>., суднобудування.</a:t>
            </a:r>
            <a:endParaRPr lang="uk-UA" dirty="0"/>
          </a:p>
          <a:p>
            <a:r>
              <a:rPr lang="uk-UA" dirty="0" smtClean="0"/>
              <a:t>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7526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Економічні втрати інших </a:t>
            </a:r>
            <a:r>
              <a:rPr lang="uk-UA" b="1" dirty="0" smtClean="0"/>
              <a:t>країн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ЄАЕС</a:t>
            </a:r>
          </a:p>
          <a:p>
            <a:r>
              <a:rPr lang="uk-UA" dirty="0" smtClean="0"/>
              <a:t>Білорусь, Казахстан</a:t>
            </a:r>
          </a:p>
          <a:p>
            <a:r>
              <a:rPr lang="uk-UA" dirty="0" smtClean="0"/>
              <a:t>Часткова фрагментація митного союзу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Захід:</a:t>
            </a:r>
          </a:p>
          <a:p>
            <a:r>
              <a:rPr lang="uk-UA" dirty="0" smtClean="0"/>
              <a:t>ЄС</a:t>
            </a:r>
            <a:r>
              <a:rPr lang="uk-UA" dirty="0"/>
              <a:t>, окремі країни	</a:t>
            </a:r>
            <a:endParaRPr lang="uk-UA" dirty="0" smtClean="0"/>
          </a:p>
          <a:p>
            <a:r>
              <a:rPr lang="uk-UA" dirty="0" smtClean="0"/>
              <a:t>Компенсація – зменшення цін на енергоносії</a:t>
            </a:r>
          </a:p>
          <a:p>
            <a:r>
              <a:rPr lang="uk-UA" dirty="0" smtClean="0"/>
              <a:t>Харчові продукти, автотранспортні засоби, медикаменти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7526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432048"/>
          </a:xfrm>
        </p:spPr>
        <p:txBody>
          <a:bodyPr>
            <a:noAutofit/>
          </a:bodyPr>
          <a:lstStyle/>
          <a:p>
            <a:r>
              <a:rPr lang="uk-UA" sz="2400" b="1" dirty="0"/>
              <a:t>Оцінка втрат експорту країн </a:t>
            </a:r>
            <a:r>
              <a:rPr lang="uk-UA" sz="2400" b="1" dirty="0" smtClean="0"/>
              <a:t>з </a:t>
            </a:r>
            <a:r>
              <a:rPr lang="uk-UA" sz="2400" b="1" dirty="0"/>
              <a:t>урахуванням величини економіки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Від скорочення українського ринку в абсолютному </a:t>
            </a:r>
            <a:r>
              <a:rPr lang="uk-UA" dirty="0"/>
              <a:t>вимірі найбільші втрати понесли Росія, Китай, Німеччина, а відносно ВВП – Білорусь, Литва, Угорщина. </a:t>
            </a:r>
            <a:endParaRPr lang="uk-UA" dirty="0" smtClean="0"/>
          </a:p>
          <a:p>
            <a:r>
              <a:rPr lang="uk-UA" dirty="0" smtClean="0"/>
              <a:t>Від </a:t>
            </a:r>
            <a:r>
              <a:rPr lang="uk-UA" dirty="0"/>
              <a:t>скорочення російського ринку в абсолютному вимірі найбільші втрати понесли Німеччина, Китай, Україна, а відносно ВВП – Білорусь, Литва, Україна. </a:t>
            </a:r>
            <a:endParaRPr lang="uk-UA" dirty="0" smtClean="0"/>
          </a:p>
          <a:p>
            <a:r>
              <a:rPr lang="uk-UA" dirty="0" smtClean="0"/>
              <a:t>Від </a:t>
            </a:r>
            <a:r>
              <a:rPr lang="uk-UA" dirty="0"/>
              <a:t>скорочення російського ринку постраждали більше малі економіки, ніж великі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Втрати експорту Росії на ринку України 0,7%, України на ринку Росії 5-6%, Росії на ринку країн Заходу 5-6%</a:t>
            </a:r>
          </a:p>
          <a:p>
            <a:endParaRPr lang="uk-UA" dirty="0"/>
          </a:p>
          <a:p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330752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1994 first multilateral free trade agreement</a:t>
            </a:r>
          </a:p>
          <a:p>
            <a:r>
              <a:rPr lang="en-US" dirty="0" smtClean="0"/>
              <a:t>Bilateral agreements, </a:t>
            </a:r>
            <a:r>
              <a:rPr lang="en-US" dirty="0" err="1" smtClean="0"/>
              <a:t>exeptions</a:t>
            </a:r>
            <a:endParaRPr lang="en-US" dirty="0" smtClean="0"/>
          </a:p>
          <a:p>
            <a:r>
              <a:rPr lang="uk-UA" dirty="0" smtClean="0"/>
              <a:t>18 </a:t>
            </a:r>
            <a:r>
              <a:rPr lang="uk-UA" dirty="0"/>
              <a:t>жовтня 2011 р</a:t>
            </a:r>
            <a:r>
              <a:rPr lang="uk-UA" dirty="0" smtClean="0"/>
              <a:t>.</a:t>
            </a:r>
            <a:r>
              <a:rPr lang="en-US" dirty="0" smtClean="0"/>
              <a:t> Signing the Agreement at the CIS summit by al MS except Azerbaijan, Uzbekistan, Turkmenistan (energy exporters)</a:t>
            </a:r>
          </a:p>
          <a:p>
            <a:r>
              <a:rPr lang="uk-UA" dirty="0" smtClean="0"/>
              <a:t>20 </a:t>
            </a:r>
            <a:r>
              <a:rPr lang="uk-UA" dirty="0"/>
              <a:t>вересня 2012 р</a:t>
            </a:r>
            <a:r>
              <a:rPr lang="uk-UA" dirty="0" smtClean="0"/>
              <a:t>.</a:t>
            </a:r>
            <a:r>
              <a:rPr lang="en-US" dirty="0" smtClean="0"/>
              <a:t> in force </a:t>
            </a:r>
          </a:p>
          <a:p>
            <a:r>
              <a:rPr lang="en-US" dirty="0" smtClean="0"/>
              <a:t>Ratified by Belarus, Russia, Ukraine, Armenia, Moldova, Kazakhstan + Kyrgyzstan, </a:t>
            </a:r>
            <a:r>
              <a:rPr lang="en-US" dirty="0" err="1" smtClean="0"/>
              <a:t>Tadjikistan</a:t>
            </a:r>
            <a:endParaRPr lang="en-US" dirty="0" smtClean="0"/>
          </a:p>
          <a:p>
            <a:r>
              <a:rPr lang="en-US" dirty="0" smtClean="0"/>
              <a:t>Uzbekistan – special treatment</a:t>
            </a:r>
          </a:p>
        </p:txBody>
      </p:sp>
    </p:spTree>
    <p:extLst>
      <p:ext uri="{BB962C8B-B14F-4D97-AF65-F5344CB8AC3E}">
        <p14:creationId xmlns:p14="http://schemas.microsoft.com/office/powerpoint/2010/main" val="13524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Effects – tariffs and quotas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rmAutofit/>
          </a:bodyPr>
          <a:lstStyle/>
          <a:p>
            <a:r>
              <a:rPr lang="en-US" dirty="0" smtClean="0"/>
              <a:t>No tariffs except listed in the annex </a:t>
            </a:r>
          </a:p>
          <a:p>
            <a:r>
              <a:rPr lang="en-US" dirty="0" smtClean="0"/>
              <a:t>No increase for the listed tariffs</a:t>
            </a:r>
          </a:p>
          <a:p>
            <a:r>
              <a:rPr lang="en-US" dirty="0" smtClean="0"/>
              <a:t>No further exceptions</a:t>
            </a:r>
          </a:p>
          <a:p>
            <a:r>
              <a:rPr lang="en-US" dirty="0" smtClean="0"/>
              <a:t>Time limit - for exceptions to be abolished</a:t>
            </a:r>
          </a:p>
          <a:p>
            <a:r>
              <a:rPr lang="en-US" dirty="0" smtClean="0"/>
              <a:t>No quantitative restrictions (except alcoholic products in Kyrgyzstan)</a:t>
            </a:r>
          </a:p>
          <a:p>
            <a:r>
              <a:rPr lang="en-US" dirty="0" smtClean="0"/>
              <a:t>Confirms status quo in free trade regime</a:t>
            </a:r>
          </a:p>
          <a:p>
            <a:r>
              <a:rPr lang="en-US" dirty="0" err="1" smtClean="0"/>
              <a:t>Asymetry</a:t>
            </a:r>
            <a:r>
              <a:rPr lang="en-US" dirty="0" smtClean="0"/>
              <a:t> in exceptions among countries</a:t>
            </a:r>
          </a:p>
          <a:p>
            <a:r>
              <a:rPr lang="en-US" dirty="0" smtClean="0"/>
              <a:t>More export than import tariff exceptions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6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tariff </a:t>
            </a:r>
            <a:r>
              <a:rPr lang="en-US" dirty="0" smtClean="0"/>
              <a:t>exceptions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 – sugar from Ukraine</a:t>
            </a:r>
          </a:p>
          <a:p>
            <a:r>
              <a:rPr lang="en-US" dirty="0" smtClean="0"/>
              <a:t>Moldova – sugar, milk products, syrup - later tariff quotas</a:t>
            </a:r>
          </a:p>
          <a:p>
            <a:r>
              <a:rPr lang="en-US" dirty="0" smtClean="0"/>
              <a:t>Ukraine – sugar from the 4 countries</a:t>
            </a:r>
          </a:p>
          <a:p>
            <a:r>
              <a:rPr lang="en-US" dirty="0" smtClean="0"/>
              <a:t>Kazakhstan, Moldova – vodka, alcohol from Ukraine</a:t>
            </a:r>
          </a:p>
          <a:p>
            <a:r>
              <a:rPr lang="en-US" dirty="0" smtClean="0"/>
              <a:t>Armenia – tobacco products</a:t>
            </a:r>
          </a:p>
          <a:p>
            <a:r>
              <a:rPr lang="en-US" dirty="0" err="1" smtClean="0"/>
              <a:t>Tadjikistan</a:t>
            </a:r>
            <a:r>
              <a:rPr lang="en-US" dirty="0" smtClean="0"/>
              <a:t>, Kyrgyzstan – no exceptions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3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US" dirty="0" smtClean="0"/>
              <a:t>Export tariff exceptions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Mainly Russia – about 100 goods:</a:t>
            </a:r>
          </a:p>
          <a:p>
            <a:r>
              <a:rPr lang="en-US" dirty="0" smtClean="0"/>
              <a:t>Oil and products</a:t>
            </a:r>
          </a:p>
          <a:p>
            <a:r>
              <a:rPr lang="en-US" dirty="0" smtClean="0"/>
              <a:t>Natural and </a:t>
            </a:r>
            <a:r>
              <a:rPr lang="en-US" dirty="0" err="1" smtClean="0"/>
              <a:t>liquified</a:t>
            </a:r>
            <a:r>
              <a:rPr lang="en-US" dirty="0" smtClean="0"/>
              <a:t> gas</a:t>
            </a:r>
          </a:p>
          <a:p>
            <a:r>
              <a:rPr lang="en-US" dirty="0" smtClean="0"/>
              <a:t>Oil chemical products</a:t>
            </a:r>
          </a:p>
          <a:p>
            <a:r>
              <a:rPr lang="en-US" dirty="0" smtClean="0"/>
              <a:t>Raw wood</a:t>
            </a:r>
          </a:p>
          <a:p>
            <a:r>
              <a:rPr lang="en-US" dirty="0" smtClean="0"/>
              <a:t>Non-ferrous metals</a:t>
            </a:r>
          </a:p>
          <a:p>
            <a:r>
              <a:rPr lang="en-US" dirty="0" smtClean="0"/>
              <a:t>Concrete</a:t>
            </a:r>
          </a:p>
          <a:p>
            <a:r>
              <a:rPr lang="en-US" dirty="0" smtClean="0"/>
              <a:t>Alcohol</a:t>
            </a:r>
          </a:p>
          <a:p>
            <a:r>
              <a:rPr lang="en-US" dirty="0" smtClean="0"/>
              <a:t>Fish and seafood</a:t>
            </a:r>
          </a:p>
          <a:p>
            <a:r>
              <a:rPr lang="en-US" dirty="0"/>
              <a:t>O</a:t>
            </a:r>
            <a:r>
              <a:rPr lang="en-US" dirty="0" smtClean="0"/>
              <a:t>ilseeds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Kazakhstan:</a:t>
            </a:r>
          </a:p>
          <a:p>
            <a:r>
              <a:rPr lang="en-US" dirty="0"/>
              <a:t>Natural </a:t>
            </a:r>
            <a:r>
              <a:rPr lang="en-US" dirty="0" smtClean="0"/>
              <a:t>gas</a:t>
            </a:r>
          </a:p>
          <a:p>
            <a:r>
              <a:rPr lang="en-US" dirty="0" smtClean="0"/>
              <a:t>Aluminum and products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Ukraine:</a:t>
            </a:r>
          </a:p>
          <a:p>
            <a:pPr lvl="0"/>
            <a:r>
              <a:rPr lang="en-US" dirty="0" smtClean="0"/>
              <a:t>Sunflower seeds</a:t>
            </a:r>
          </a:p>
          <a:p>
            <a:pPr lvl="0"/>
            <a:r>
              <a:rPr lang="en-US" dirty="0" smtClean="0"/>
              <a:t>Metals and products, scrapped metal</a:t>
            </a:r>
          </a:p>
          <a:p>
            <a:pPr lvl="0"/>
            <a:r>
              <a:rPr lang="en-US" dirty="0" smtClean="0"/>
              <a:t>Cattle to Russia and Kazakhstan</a:t>
            </a:r>
          </a:p>
          <a:p>
            <a:pPr marL="0" lvl="0" indent="0">
              <a:buNone/>
            </a:pPr>
            <a:r>
              <a:rPr lang="en-US" dirty="0" smtClean="0"/>
              <a:t>Belarus</a:t>
            </a:r>
          </a:p>
          <a:p>
            <a:r>
              <a:rPr lang="en-US" sz="3300" dirty="0"/>
              <a:t>Potash manure</a:t>
            </a:r>
          </a:p>
          <a:p>
            <a:r>
              <a:rPr lang="en-US" sz="3300" dirty="0" smtClean="0"/>
              <a:t>Wood</a:t>
            </a:r>
            <a:endParaRPr lang="en-US" sz="3300" dirty="0"/>
          </a:p>
          <a:p>
            <a:pPr marL="0" lvl="0" indent="0">
              <a:buNone/>
            </a:pPr>
            <a:r>
              <a:rPr lang="en-US" dirty="0" smtClean="0"/>
              <a:t>Kyrgyzstan</a:t>
            </a:r>
          </a:p>
          <a:p>
            <a:pPr lvl="0"/>
            <a:r>
              <a:rPr lang="en-US" sz="3300" dirty="0"/>
              <a:t>Milk products</a:t>
            </a:r>
          </a:p>
          <a:p>
            <a:pPr marL="0" lvl="0" indent="0">
              <a:buNone/>
            </a:pPr>
            <a:r>
              <a:rPr lang="en-US" dirty="0" err="1" smtClean="0"/>
              <a:t>Tadjikistan</a:t>
            </a:r>
            <a:r>
              <a:rPr lang="en-US" dirty="0" smtClean="0"/>
              <a:t> – possible</a:t>
            </a:r>
          </a:p>
          <a:p>
            <a:r>
              <a:rPr lang="en-US" sz="3300" dirty="0" smtClean="0"/>
              <a:t>Electricity</a:t>
            </a:r>
            <a:endParaRPr lang="en-US" sz="3300" dirty="0"/>
          </a:p>
          <a:p>
            <a:r>
              <a:rPr lang="en-US" sz="3300" dirty="0"/>
              <a:t>Wool</a:t>
            </a:r>
          </a:p>
          <a:p>
            <a:r>
              <a:rPr lang="en-US" sz="3300" dirty="0" smtClean="0"/>
              <a:t>Fruits </a:t>
            </a:r>
            <a:r>
              <a:rPr lang="en-US" sz="3300" dirty="0"/>
              <a:t>and vegetables</a:t>
            </a:r>
          </a:p>
          <a:p>
            <a:r>
              <a:rPr lang="en-US" sz="3300" dirty="0"/>
              <a:t>Animals and </a:t>
            </a:r>
            <a:r>
              <a:rPr lang="en-US" sz="3300" dirty="0" smtClean="0"/>
              <a:t>meat</a:t>
            </a:r>
          </a:p>
          <a:p>
            <a:r>
              <a:rPr lang="en-US" dirty="0" smtClean="0"/>
              <a:t>Gaseous hydrocarbons</a:t>
            </a:r>
          </a:p>
          <a:p>
            <a:pPr marL="0" lvl="0" indent="0">
              <a:buNone/>
            </a:pPr>
            <a:r>
              <a:rPr lang="en-US" dirty="0" smtClean="0"/>
              <a:t>Armenia and Moldova – no export tariffs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US" dirty="0" smtClean="0"/>
              <a:t>Export tariff exceptions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59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effects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Freedom of transit (except pipelines – to be separately discussed)</a:t>
            </a:r>
          </a:p>
          <a:p>
            <a:r>
              <a:rPr lang="en-US" dirty="0" smtClean="0"/>
              <a:t>Dispute settlement – possible in Economic Court of the CIS / </a:t>
            </a:r>
            <a:r>
              <a:rPr lang="en-US" dirty="0" err="1" smtClean="0"/>
              <a:t>comission</a:t>
            </a:r>
            <a:r>
              <a:rPr lang="en-US" dirty="0" smtClean="0"/>
              <a:t> of experts</a:t>
            </a:r>
          </a:p>
          <a:p>
            <a:r>
              <a:rPr lang="en-US" dirty="0" smtClean="0"/>
              <a:t>Safeguard, antidumping , countervailing measures are possible</a:t>
            </a:r>
          </a:p>
          <a:p>
            <a:r>
              <a:rPr lang="en-US" dirty="0" smtClean="0"/>
              <a:t>WTO rules for technical barriers, sanitary and </a:t>
            </a:r>
            <a:r>
              <a:rPr lang="en-US" dirty="0" err="1" smtClean="0"/>
              <a:t>phitosanitary</a:t>
            </a:r>
            <a:r>
              <a:rPr lang="en-US" dirty="0" smtClean="0"/>
              <a:t> measures</a:t>
            </a:r>
          </a:p>
          <a:p>
            <a:r>
              <a:rPr lang="en-US" dirty="0" smtClean="0"/>
              <a:t>May facilitate non-trade cooperation and integration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5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Disintegration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Захід – </a:t>
            </a:r>
            <a:r>
              <a:rPr lang="uk-UA" smtClean="0"/>
              <a:t>Україна – Росія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146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Ризики торговельних суперечок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Великі </a:t>
            </a:r>
            <a:r>
              <a:rPr lang="uk-UA" dirty="0"/>
              <a:t>економіки частіше беруть участь у торговельних </a:t>
            </a:r>
            <a:r>
              <a:rPr lang="uk-UA" dirty="0" smtClean="0"/>
              <a:t>суперечках:</a:t>
            </a:r>
          </a:p>
          <a:p>
            <a:pPr lvl="1"/>
            <a:r>
              <a:rPr lang="uk-UA" dirty="0" smtClean="0"/>
              <a:t>гравітаційний ефект</a:t>
            </a:r>
          </a:p>
          <a:p>
            <a:pPr lvl="1"/>
            <a:r>
              <a:rPr lang="uk-UA" dirty="0" smtClean="0"/>
              <a:t>дискримінаційним </a:t>
            </a:r>
            <a:r>
              <a:rPr lang="uk-UA" dirty="0"/>
              <a:t>ефектом </a:t>
            </a:r>
            <a:endParaRPr lang="uk-UA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uk-UA" sz="3200" dirty="0" smtClean="0"/>
              <a:t>Малі країни:</a:t>
            </a:r>
          </a:p>
          <a:p>
            <a:pPr lvl="1"/>
            <a:r>
              <a:rPr lang="uk-UA" sz="2700" dirty="0" smtClean="0"/>
              <a:t>високі </a:t>
            </a:r>
            <a:r>
              <a:rPr lang="uk-UA" sz="2700" dirty="0"/>
              <a:t>питомі </a:t>
            </a:r>
            <a:r>
              <a:rPr lang="uk-UA" sz="2700" dirty="0"/>
              <a:t>витрати на врегулювання торговельних </a:t>
            </a:r>
            <a:r>
              <a:rPr lang="uk-UA" sz="2700" dirty="0" smtClean="0"/>
              <a:t>суперечок</a:t>
            </a:r>
          </a:p>
          <a:p>
            <a:pPr lvl="1"/>
            <a:r>
              <a:rPr lang="uk-UA" sz="2700" dirty="0" smtClean="0"/>
              <a:t>більш </a:t>
            </a:r>
            <a:r>
              <a:rPr lang="uk-UA" sz="2700" dirty="0"/>
              <a:t>схильні приєднуватися до </a:t>
            </a:r>
            <a:r>
              <a:rPr lang="uk-UA" sz="2700" dirty="0" smtClean="0"/>
              <a:t>позовів</a:t>
            </a:r>
            <a:endParaRPr lang="uk-UA" sz="2700" dirty="0"/>
          </a:p>
          <a:p>
            <a:pPr lvl="1"/>
            <a:r>
              <a:rPr lang="uk-UA" sz="2700" dirty="0" smtClean="0"/>
              <a:t>заходи </a:t>
            </a:r>
            <a:r>
              <a:rPr lang="uk-UA" sz="2700" dirty="0"/>
              <a:t>у відповідь з боку малих країн неефективні та невідчутні для великих економік </a:t>
            </a:r>
            <a:endParaRPr lang="uk-UA" sz="2700" dirty="0" smtClean="0"/>
          </a:p>
          <a:p>
            <a:pPr lvl="1"/>
            <a:r>
              <a:rPr lang="uk-UA" sz="2700" dirty="0" smtClean="0"/>
              <a:t>рідше їх заходи турбують інші країни</a:t>
            </a:r>
            <a:endParaRPr lang="uk-UA" sz="27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uk-UA" sz="3300" dirty="0" smtClean="0"/>
              <a:t>Середня </a:t>
            </a:r>
            <a:r>
              <a:rPr lang="uk-UA" sz="3300" dirty="0"/>
              <a:t>економіка України </a:t>
            </a:r>
            <a:endParaRPr lang="uk-UA" sz="3300" dirty="0" smtClean="0"/>
          </a:p>
          <a:p>
            <a:pPr lvl="1"/>
            <a:r>
              <a:rPr lang="uk-UA" sz="2700" dirty="0" smtClean="0"/>
              <a:t>у </a:t>
            </a:r>
            <a:r>
              <a:rPr lang="uk-UA" sz="2700" dirty="0"/>
              <a:t>несприятливому </a:t>
            </a:r>
            <a:r>
              <a:rPr lang="uk-UA" sz="2700" dirty="0"/>
              <a:t>діапазоні </a:t>
            </a:r>
          </a:p>
          <a:p>
            <a:pPr lvl="1"/>
            <a:r>
              <a:rPr lang="uk-UA" sz="2700" dirty="0"/>
              <a:t>є передумови </a:t>
            </a:r>
            <a:r>
              <a:rPr lang="uk-UA" sz="2700" dirty="0"/>
              <a:t>для виникнення торговельних </a:t>
            </a:r>
            <a:r>
              <a:rPr lang="uk-UA" sz="2700" dirty="0"/>
              <a:t>суперечок </a:t>
            </a:r>
            <a:endParaRPr lang="uk-UA" sz="2700" dirty="0" smtClean="0"/>
          </a:p>
          <a:p>
            <a:pPr lvl="1"/>
            <a:r>
              <a:rPr lang="uk-UA" sz="2700" dirty="0" smtClean="0"/>
              <a:t>Україні </a:t>
            </a:r>
            <a:r>
              <a:rPr lang="uk-UA" sz="2700" dirty="0"/>
              <a:t>складніше впроваджувати санкції та заходи у відповідь проти більших </a:t>
            </a:r>
            <a:r>
              <a:rPr lang="uk-UA" sz="2700" dirty="0" smtClean="0"/>
              <a:t>країн</a:t>
            </a:r>
            <a:endParaRPr lang="uk-UA" sz="27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1602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1084</Words>
  <Application>Microsoft Office PowerPoint</Application>
  <PresentationFormat>Экран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CISFTA</vt:lpstr>
      <vt:lpstr>History</vt:lpstr>
      <vt:lpstr>Effects – tariffs and quotas</vt:lpstr>
      <vt:lpstr>Import tariff exceptions</vt:lpstr>
      <vt:lpstr>Export tariff exceptions</vt:lpstr>
      <vt:lpstr>Export tariff exceptions</vt:lpstr>
      <vt:lpstr>Other effects</vt:lpstr>
      <vt:lpstr>Economic Disintegration  </vt:lpstr>
      <vt:lpstr>Ризики торговельних суперечок</vt:lpstr>
      <vt:lpstr>ЄС і ЄАЕС - інтеграційні проекти</vt:lpstr>
      <vt:lpstr>Засоби економічного протистояння</vt:lpstr>
      <vt:lpstr>Мотивація політико-економічного тиску з боку Росії</vt:lpstr>
      <vt:lpstr>Презентация PowerPoint</vt:lpstr>
      <vt:lpstr>Економічні втрати України</vt:lpstr>
      <vt:lpstr>Економічні втрати Росії</vt:lpstr>
      <vt:lpstr>Економічні втрати інших країн</vt:lpstr>
      <vt:lpstr>Оцінка втрат експорту країн з урахуванням величини економіки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CISFTA</dc:title>
  <cp:lastModifiedBy>User</cp:lastModifiedBy>
  <cp:revision>23</cp:revision>
  <dcterms:modified xsi:type="dcterms:W3CDTF">2017-10-05T14:23:25Z</dcterms:modified>
</cp:coreProperties>
</file>