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8"/>
  </p:notesMasterIdLst>
  <p:sldIdLst>
    <p:sldId id="256" r:id="rId2"/>
    <p:sldId id="258" r:id="rId3"/>
    <p:sldId id="283" r:id="rId4"/>
    <p:sldId id="259" r:id="rId5"/>
    <p:sldId id="260" r:id="rId6"/>
    <p:sldId id="261" r:id="rId7"/>
    <p:sldId id="274" r:id="rId8"/>
    <p:sldId id="284" r:id="rId9"/>
    <p:sldId id="287" r:id="rId10"/>
    <p:sldId id="276" r:id="rId11"/>
    <p:sldId id="281" r:id="rId12"/>
    <p:sldId id="278" r:id="rId13"/>
    <p:sldId id="275" r:id="rId14"/>
    <p:sldId id="263" r:id="rId15"/>
    <p:sldId id="288" r:id="rId16"/>
    <p:sldId id="279" r:id="rId17"/>
    <p:sldId id="280" r:id="rId18"/>
    <p:sldId id="270" r:id="rId19"/>
    <p:sldId id="272" r:id="rId20"/>
    <p:sldId id="264" r:id="rId21"/>
    <p:sldId id="277" r:id="rId22"/>
    <p:sldId id="286" r:id="rId23"/>
    <p:sldId id="290" r:id="rId24"/>
    <p:sldId id="285" r:id="rId25"/>
    <p:sldId id="289" r:id="rId26"/>
    <p:sldId id="282" r:id="rId27"/>
  </p:sldIdLst>
  <p:sldSz cx="9144000" cy="5143500" type="screen16x9"/>
  <p:notesSz cx="6858000" cy="9144000"/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F00"/>
    <a:srgbClr val="FFFD78"/>
    <a:srgbClr val="D5FC79"/>
    <a:srgbClr val="FF7E79"/>
    <a:srgbClr val="CAECEA"/>
    <a:srgbClr val="0B4068"/>
    <a:srgbClr val="B08034"/>
    <a:srgbClr val="D5DBE5"/>
    <a:srgbClr val="1D3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6"/>
    <p:restoredTop sz="94513"/>
  </p:normalViewPr>
  <p:slideViewPr>
    <p:cSldViewPr snapToGrid="0">
      <p:cViewPr>
        <p:scale>
          <a:sx n="105" d="100"/>
          <a:sy n="105" d="100"/>
        </p:scale>
        <p:origin x="328" y="9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90417ae3a_2_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ge90417ae3a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296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3850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2459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251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2135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005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75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6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799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157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916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0771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8268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72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892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975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4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584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312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806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9708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525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375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0417ae3a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90417ae3a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59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9428916-1701-324F-941E-4A60D1058D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63561521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Slide" r:id="rId14" imgW="7772400" imgH="10058400" progId="TCLayout.ActiveDocument.1">
                  <p:embed/>
                </p:oleObj>
              </mc:Choice>
              <mc:Fallback>
                <p:oleObj name="think-cell Slide" r:id="rId1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9428916-1701-324F-941E-4A60D1058D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e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6.bin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png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jpe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7985C32-DC54-0D46-9619-23FE4F6038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800760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7985C32-DC54-0D46-9619-23FE4F6038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Google Shape;101;p25"/>
          <p:cNvSpPr txBox="1"/>
          <p:nvPr/>
        </p:nvSpPr>
        <p:spPr>
          <a:xfrm>
            <a:off x="542003" y="2246122"/>
            <a:ext cx="4615534" cy="10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Аналіз компанії</a:t>
            </a:r>
          </a:p>
        </p:txBody>
      </p:sp>
      <p:pic>
        <p:nvPicPr>
          <p:cNvPr id="12297" name="Picture 9">
            <a:extLst>
              <a:ext uri="{FF2B5EF4-FFF2-40B4-BE49-F238E27FC236}">
                <a16:creationId xmlns:a16="http://schemas.microsoft.com/office/drawing/2014/main" id="{EDECAED5-BBFE-904E-B500-DB8EE8D60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3" y="984156"/>
            <a:ext cx="2332654" cy="7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027A290-77F2-0B42-8E4F-985066A4FD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1709" y="0"/>
            <a:ext cx="3422291" cy="5143500"/>
          </a:xfrm>
          <a:prstGeom prst="rect">
            <a:avLst/>
          </a:prstGeom>
        </p:spPr>
      </p:pic>
      <p:sp>
        <p:nvSpPr>
          <p:cNvPr id="6" name="Google Shape;101;p25">
            <a:extLst>
              <a:ext uri="{FF2B5EF4-FFF2-40B4-BE49-F238E27FC236}">
                <a16:creationId xmlns:a16="http://schemas.microsoft.com/office/drawing/2014/main" id="{D0B21D66-0DC8-8D43-9D0A-7F1828132E44}"/>
              </a:ext>
            </a:extLst>
          </p:cNvPr>
          <p:cNvSpPr txBox="1"/>
          <p:nvPr/>
        </p:nvSpPr>
        <p:spPr>
          <a:xfrm>
            <a:off x="542003" y="3541522"/>
            <a:ext cx="4615534" cy="10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Процюк Захар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Фінанси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825672-0888-EC43-93E7-2017C0419ED2}"/>
              </a:ext>
            </a:extLst>
          </p:cNvPr>
          <p:cNvSpPr txBox="1"/>
          <p:nvPr/>
        </p:nvSpPr>
        <p:spPr>
          <a:xfrm>
            <a:off x="311699" y="1011984"/>
            <a:ext cx="5139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dirty="0"/>
              <a:t>Квартальний прибуток </a:t>
            </a:r>
            <a:r>
              <a:rPr lang="en-US" dirty="0"/>
              <a:t>Google </a:t>
            </a:r>
            <a:r>
              <a:rPr lang="uk-UA" dirty="0"/>
              <a:t>з 2002 по 2020 рік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1821F-29DB-0B4A-8E32-3A60B09817F5}"/>
              </a:ext>
            </a:extLst>
          </p:cNvPr>
          <p:cNvCxnSpPr>
            <a:cxnSpLocks/>
          </p:cNvCxnSpPr>
          <p:nvPr/>
        </p:nvCxnSpPr>
        <p:spPr>
          <a:xfrm>
            <a:off x="311700" y="1319761"/>
            <a:ext cx="83991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68644BC-7929-AE40-843B-90589D30D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6619" y="1607421"/>
            <a:ext cx="5578462" cy="3205123"/>
          </a:xfrm>
          <a:prstGeom prst="rect">
            <a:avLst/>
          </a:prstGeom>
          <a:effectLst>
            <a:outerShdw blurRad="2032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390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95073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Фінанси: що генерує бізнес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825672-0888-EC43-93E7-2017C0419ED2}"/>
              </a:ext>
            </a:extLst>
          </p:cNvPr>
          <p:cNvSpPr txBox="1"/>
          <p:nvPr/>
        </p:nvSpPr>
        <p:spPr>
          <a:xfrm>
            <a:off x="311699" y="1011984"/>
            <a:ext cx="5139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 </a:t>
            </a:r>
            <a:r>
              <a:rPr lang="uk-UA" dirty="0"/>
              <a:t>Розподіл доходів </a:t>
            </a:r>
            <a:r>
              <a:rPr lang="en-US" dirty="0"/>
              <a:t>Google </a:t>
            </a:r>
            <a:r>
              <a:rPr lang="uk-UA" dirty="0"/>
              <a:t>за сегментами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1821F-29DB-0B4A-8E32-3A60B09817F5}"/>
              </a:ext>
            </a:extLst>
          </p:cNvPr>
          <p:cNvCxnSpPr>
            <a:cxnSpLocks/>
          </p:cNvCxnSpPr>
          <p:nvPr/>
        </p:nvCxnSpPr>
        <p:spPr>
          <a:xfrm>
            <a:off x="311700" y="1319761"/>
            <a:ext cx="83991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DF19406-AE42-C042-BA62-F529F75FEC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255" y="1631250"/>
            <a:ext cx="5308051" cy="3067225"/>
          </a:xfrm>
          <a:prstGeom prst="rect">
            <a:avLst/>
          </a:prstGeom>
          <a:effectLst>
            <a:outerShdw blurRad="2032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533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88562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Google vs Big Five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825672-0888-EC43-93E7-2017C0419ED2}"/>
              </a:ext>
            </a:extLst>
          </p:cNvPr>
          <p:cNvSpPr txBox="1"/>
          <p:nvPr/>
        </p:nvSpPr>
        <p:spPr>
          <a:xfrm>
            <a:off x="311699" y="1011984"/>
            <a:ext cx="5139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dirty="0"/>
              <a:t>Порівняння доходів найбільших технологічних компаній світу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1821F-29DB-0B4A-8E32-3A60B09817F5}"/>
              </a:ext>
            </a:extLst>
          </p:cNvPr>
          <p:cNvCxnSpPr>
            <a:cxnSpLocks/>
          </p:cNvCxnSpPr>
          <p:nvPr/>
        </p:nvCxnSpPr>
        <p:spPr>
          <a:xfrm>
            <a:off x="311700" y="1319761"/>
            <a:ext cx="83991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AB50DB3-6081-834F-AD6F-A89237879A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190" y="1607421"/>
            <a:ext cx="5308181" cy="3277484"/>
          </a:xfrm>
          <a:prstGeom prst="rect">
            <a:avLst/>
          </a:prstGeom>
          <a:effectLst>
            <a:outerShdw blurRad="2032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913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71225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M&amp;A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угоди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825672-0888-EC43-93E7-2017C0419ED2}"/>
              </a:ext>
            </a:extLst>
          </p:cNvPr>
          <p:cNvSpPr txBox="1"/>
          <p:nvPr/>
        </p:nvSpPr>
        <p:spPr>
          <a:xfrm>
            <a:off x="311699" y="1011984"/>
            <a:ext cx="5139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dirty="0"/>
              <a:t>Обрані поглинання </a:t>
            </a:r>
            <a:r>
              <a:rPr lang="en-US" dirty="0"/>
              <a:t>Google </a:t>
            </a:r>
            <a:r>
              <a:rPr lang="uk-UA" dirty="0"/>
              <a:t>до 2021 року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1821F-29DB-0B4A-8E32-3A60B09817F5}"/>
              </a:ext>
            </a:extLst>
          </p:cNvPr>
          <p:cNvCxnSpPr>
            <a:cxnSpLocks/>
          </p:cNvCxnSpPr>
          <p:nvPr/>
        </p:nvCxnSpPr>
        <p:spPr>
          <a:xfrm>
            <a:off x="311700" y="1319761"/>
            <a:ext cx="83991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73AE04F-75E6-C840-BCC0-D14EFAC7BC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2404" y="1683621"/>
            <a:ext cx="5099192" cy="3169349"/>
          </a:xfrm>
          <a:prstGeom prst="rect">
            <a:avLst/>
          </a:prstGeom>
          <a:effectLst>
            <a:outerShdw blurRad="2032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7377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340322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>
                <a:solidFill>
                  <a:schemeClr val="bg1"/>
                </a:solidFill>
              </a:rPr>
              <a:t>Напрямок: Пошуковий бізнес</a:t>
            </a:r>
            <a:endParaRPr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8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338069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Бізнес-модель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головного напрямку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Google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407497-4C97-C249-B77F-F132106F3053}"/>
              </a:ext>
            </a:extLst>
          </p:cNvPr>
          <p:cNvGrpSpPr/>
          <p:nvPr/>
        </p:nvGrpSpPr>
        <p:grpSpPr>
          <a:xfrm>
            <a:off x="1385739" y="1076861"/>
            <a:ext cx="6674178" cy="3486563"/>
            <a:chOff x="1385739" y="1076861"/>
            <a:chExt cx="6674178" cy="3486563"/>
          </a:xfrm>
        </p:grpSpPr>
        <p:pic>
          <p:nvPicPr>
            <p:cNvPr id="8" name="Picture 8" descr="What Is a Hidden Revenue Business Model? Google&amp;#39;s Business Model Explained  - FourWeekMBA">
              <a:extLst>
                <a:ext uri="{FF2B5EF4-FFF2-40B4-BE49-F238E27FC236}">
                  <a16:creationId xmlns:a16="http://schemas.microsoft.com/office/drawing/2014/main" id="{5E5E9994-9027-2549-A4D8-3795F93C8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739" y="1076861"/>
              <a:ext cx="6674178" cy="3486563"/>
            </a:xfrm>
            <a:prstGeom prst="rect">
              <a:avLst/>
            </a:prstGeom>
            <a:effectLst>
              <a:outerShdw blurRad="2032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C0D43C-6112-414F-82AF-8A6A8A143485}"/>
                </a:ext>
              </a:extLst>
            </p:cNvPr>
            <p:cNvSpPr/>
            <p:nvPr/>
          </p:nvSpPr>
          <p:spPr>
            <a:xfrm>
              <a:off x="6532775" y="4308049"/>
              <a:ext cx="1527142" cy="188537"/>
            </a:xfrm>
            <a:prstGeom prst="rect">
              <a:avLst/>
            </a:prstGeom>
            <a:solidFill>
              <a:srgbClr val="CAE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864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370075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Стан на ринку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825672-0888-EC43-93E7-2017C0419ED2}"/>
              </a:ext>
            </a:extLst>
          </p:cNvPr>
          <p:cNvSpPr txBox="1"/>
          <p:nvPr/>
        </p:nvSpPr>
        <p:spPr>
          <a:xfrm>
            <a:off x="311699" y="1011984"/>
            <a:ext cx="5139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dirty="0"/>
              <a:t>Світова доля ринку</a:t>
            </a:r>
            <a:r>
              <a:rPr lang="en-US" dirty="0"/>
              <a:t> </a:t>
            </a:r>
            <a:r>
              <a:rPr lang="uk-UA" dirty="0" err="1"/>
              <a:t>пошуковиків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1821F-29DB-0B4A-8E32-3A60B09817F5}"/>
              </a:ext>
            </a:extLst>
          </p:cNvPr>
          <p:cNvCxnSpPr>
            <a:cxnSpLocks/>
          </p:cNvCxnSpPr>
          <p:nvPr/>
        </p:nvCxnSpPr>
        <p:spPr>
          <a:xfrm>
            <a:off x="311700" y="1319761"/>
            <a:ext cx="83991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351D78B-ACB4-7046-99FE-37BB6A189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8741" y="1668161"/>
            <a:ext cx="5505080" cy="3168462"/>
          </a:xfrm>
          <a:prstGeom prst="rect">
            <a:avLst/>
          </a:prstGeom>
          <a:effectLst>
            <a:outerShdw blurRad="2032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423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572350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Конкуренти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1747" name="Picture 3" descr="Search market share table">
            <a:extLst>
              <a:ext uri="{FF2B5EF4-FFF2-40B4-BE49-F238E27FC236}">
                <a16:creationId xmlns:a16="http://schemas.microsoft.com/office/drawing/2014/main" id="{BE346D19-82EB-ED4B-814B-85A995B22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00" y="752802"/>
            <a:ext cx="2168135" cy="39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Google Market Share">
            <a:extLst>
              <a:ext uri="{FF2B5EF4-FFF2-40B4-BE49-F238E27FC236}">
                <a16:creationId xmlns:a16="http://schemas.microsoft.com/office/drawing/2014/main" id="{5113FE6F-F8CA-D443-9CAA-94F0B5DE4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9" y="1069848"/>
            <a:ext cx="5749205" cy="3233928"/>
          </a:xfrm>
          <a:prstGeom prst="rect">
            <a:avLst/>
          </a:prstGeom>
          <a:effectLst>
            <a:outerShdw blurRad="2032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439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624904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Конкуренти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2D14F3-DE2F-DB40-A24F-FE8617E1E678}"/>
              </a:ext>
            </a:extLst>
          </p:cNvPr>
          <p:cNvGrpSpPr/>
          <p:nvPr/>
        </p:nvGrpSpPr>
        <p:grpSpPr>
          <a:xfrm>
            <a:off x="633853" y="1486570"/>
            <a:ext cx="1851543" cy="2745233"/>
            <a:chOff x="311700" y="1859795"/>
            <a:chExt cx="1851543" cy="2745233"/>
          </a:xfrm>
        </p:grpSpPr>
        <p:pic>
          <p:nvPicPr>
            <p:cNvPr id="11270" name="Picture 6" descr="Google Search Logo">
              <a:extLst>
                <a:ext uri="{FF2B5EF4-FFF2-40B4-BE49-F238E27FC236}">
                  <a16:creationId xmlns:a16="http://schemas.microsoft.com/office/drawing/2014/main" id="{8C093EB5-B55A-D448-AE35-AEF540EB0A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00" y="1859795"/>
              <a:ext cx="1851543" cy="104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2" name="Picture 8" descr="Microsoft Bing Search Logo">
              <a:extLst>
                <a:ext uri="{FF2B5EF4-FFF2-40B4-BE49-F238E27FC236}">
                  <a16:creationId xmlns:a16="http://schemas.microsoft.com/office/drawing/2014/main" id="{71EFE1C0-276A-E942-8A38-72D2A032E9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00" y="3562874"/>
              <a:ext cx="1851543" cy="104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52B899-1E7D-F142-A9B6-5BC6FE3C47E8}"/>
              </a:ext>
            </a:extLst>
          </p:cNvPr>
          <p:cNvGrpSpPr/>
          <p:nvPr/>
        </p:nvGrpSpPr>
        <p:grpSpPr>
          <a:xfrm>
            <a:off x="3714860" y="1413545"/>
            <a:ext cx="1937268" cy="2745233"/>
            <a:chOff x="3632200" y="1786770"/>
            <a:chExt cx="1937268" cy="2745233"/>
          </a:xfrm>
        </p:grpSpPr>
        <p:pic>
          <p:nvPicPr>
            <p:cNvPr id="11274" name="Picture 10" descr="Yahoo Search Logo">
              <a:extLst>
                <a:ext uri="{FF2B5EF4-FFF2-40B4-BE49-F238E27FC236}">
                  <a16:creationId xmlns:a16="http://schemas.microsoft.com/office/drawing/2014/main" id="{0D0E9204-CD7A-724F-B284-B605AD276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200" y="1786770"/>
              <a:ext cx="1851543" cy="104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6" name="Picture 12" descr="Yandex Search Logo">
              <a:extLst>
                <a:ext uri="{FF2B5EF4-FFF2-40B4-BE49-F238E27FC236}">
                  <a16:creationId xmlns:a16="http://schemas.microsoft.com/office/drawing/2014/main" id="{487E40E7-8FF0-314D-9E29-5E5313F63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925" y="3489849"/>
              <a:ext cx="1851543" cy="104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09B0041-AE15-884F-A3E7-4730E89D6EBF}"/>
              </a:ext>
            </a:extLst>
          </p:cNvPr>
          <p:cNvGrpSpPr/>
          <p:nvPr/>
        </p:nvGrpSpPr>
        <p:grpSpPr>
          <a:xfrm>
            <a:off x="6881592" y="1413544"/>
            <a:ext cx="1876063" cy="2681557"/>
            <a:chOff x="6559439" y="1786769"/>
            <a:chExt cx="1876063" cy="2681557"/>
          </a:xfrm>
        </p:grpSpPr>
        <p:pic>
          <p:nvPicPr>
            <p:cNvPr id="11280" name="Picture 16" descr="DuckDuckGo Search Logo">
              <a:extLst>
                <a:ext uri="{FF2B5EF4-FFF2-40B4-BE49-F238E27FC236}">
                  <a16:creationId xmlns:a16="http://schemas.microsoft.com/office/drawing/2014/main" id="{1093AA7A-B2B3-1A4A-BC22-9394020D0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1699" y="1786769"/>
              <a:ext cx="1851543" cy="104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2" name="Picture 18" descr="Baidu Search Logo">
              <a:extLst>
                <a:ext uri="{FF2B5EF4-FFF2-40B4-BE49-F238E27FC236}">
                  <a16:creationId xmlns:a16="http://schemas.microsoft.com/office/drawing/2014/main" id="{5C3C4363-467E-9F45-BC56-CD188E086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439" y="3412370"/>
              <a:ext cx="1876063" cy="1055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9734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927805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Ризики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Групувати 7">
            <a:extLst>
              <a:ext uri="{FF2B5EF4-FFF2-40B4-BE49-F238E27FC236}">
                <a16:creationId xmlns:a16="http://schemas.microsoft.com/office/drawing/2014/main" id="{8EFE684D-9487-934A-B369-D056B5D7EF1D}"/>
              </a:ext>
            </a:extLst>
          </p:cNvPr>
          <p:cNvGrpSpPr/>
          <p:nvPr/>
        </p:nvGrpSpPr>
        <p:grpSpPr>
          <a:xfrm>
            <a:off x="1373900" y="983552"/>
            <a:ext cx="6270484" cy="3485053"/>
            <a:chOff x="1737360" y="1690688"/>
            <a:chExt cx="8229600" cy="4573904"/>
          </a:xfrm>
          <a:solidFill>
            <a:schemeClr val="bg2"/>
          </a:solidFill>
        </p:grpSpPr>
        <p:sp>
          <p:nvSpPr>
            <p:cNvPr id="5" name="Прямокутник 3">
              <a:extLst>
                <a:ext uri="{FF2B5EF4-FFF2-40B4-BE49-F238E27FC236}">
                  <a16:creationId xmlns:a16="http://schemas.microsoft.com/office/drawing/2014/main" id="{6C29B297-4B35-C54B-90F3-3EF5E2509A4B}"/>
                </a:ext>
              </a:extLst>
            </p:cNvPr>
            <p:cNvSpPr/>
            <p:nvPr/>
          </p:nvSpPr>
          <p:spPr>
            <a:xfrm>
              <a:off x="1737360" y="1690688"/>
              <a:ext cx="4023360" cy="21945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Прямокутник 4">
              <a:extLst>
                <a:ext uri="{FF2B5EF4-FFF2-40B4-BE49-F238E27FC236}">
                  <a16:creationId xmlns:a16="http://schemas.microsoft.com/office/drawing/2014/main" id="{84B90E07-B03A-9B4D-A1D9-F2BF458FFE18}"/>
                </a:ext>
              </a:extLst>
            </p:cNvPr>
            <p:cNvSpPr/>
            <p:nvPr/>
          </p:nvSpPr>
          <p:spPr>
            <a:xfrm>
              <a:off x="5943600" y="1690688"/>
              <a:ext cx="4023360" cy="21945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Прямокутник 5">
              <a:extLst>
                <a:ext uri="{FF2B5EF4-FFF2-40B4-BE49-F238E27FC236}">
                  <a16:creationId xmlns:a16="http://schemas.microsoft.com/office/drawing/2014/main" id="{DCACA9E5-A903-4745-ACDD-AB62C4399248}"/>
                </a:ext>
              </a:extLst>
            </p:cNvPr>
            <p:cNvSpPr/>
            <p:nvPr/>
          </p:nvSpPr>
          <p:spPr>
            <a:xfrm>
              <a:off x="1737360" y="4070032"/>
              <a:ext cx="4023360" cy="21945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Прямокутник 6">
              <a:extLst>
                <a:ext uri="{FF2B5EF4-FFF2-40B4-BE49-F238E27FC236}">
                  <a16:creationId xmlns:a16="http://schemas.microsoft.com/office/drawing/2014/main" id="{9D79B6E0-947C-3242-94C6-781609C95854}"/>
                </a:ext>
              </a:extLst>
            </p:cNvPr>
            <p:cNvSpPr/>
            <p:nvPr/>
          </p:nvSpPr>
          <p:spPr>
            <a:xfrm>
              <a:off x="5943600" y="4070032"/>
              <a:ext cx="4023360" cy="21945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D1F8E2F-7ACE-6C4D-AF9A-4E436490109D}"/>
              </a:ext>
            </a:extLst>
          </p:cNvPr>
          <p:cNvSpPr txBox="1"/>
          <p:nvPr/>
        </p:nvSpPr>
        <p:spPr>
          <a:xfrm rot="16200000">
            <a:off x="-17387" y="2339461"/>
            <a:ext cx="2173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Масштаб впливу</a:t>
            </a:r>
            <a:endParaRPr lang="en-US" dirty="0"/>
          </a:p>
        </p:txBody>
      </p:sp>
      <p:cxnSp>
        <p:nvCxnSpPr>
          <p:cNvPr id="11" name="Пряма зі стрілкою 11">
            <a:extLst>
              <a:ext uri="{FF2B5EF4-FFF2-40B4-BE49-F238E27FC236}">
                <a16:creationId xmlns:a16="http://schemas.microsoft.com/office/drawing/2014/main" id="{973ACEC4-E83B-3240-BE1E-1C1AF249A149}"/>
              </a:ext>
            </a:extLst>
          </p:cNvPr>
          <p:cNvCxnSpPr>
            <a:cxnSpLocks/>
          </p:cNvCxnSpPr>
          <p:nvPr/>
        </p:nvCxnSpPr>
        <p:spPr>
          <a:xfrm>
            <a:off x="1373900" y="4541814"/>
            <a:ext cx="627048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 зі стрілкою 12">
            <a:extLst>
              <a:ext uri="{FF2B5EF4-FFF2-40B4-BE49-F238E27FC236}">
                <a16:creationId xmlns:a16="http://schemas.microsoft.com/office/drawing/2014/main" id="{53BB15FC-FB52-8149-B05C-82E42B597E37}"/>
              </a:ext>
            </a:extLst>
          </p:cNvPr>
          <p:cNvCxnSpPr>
            <a:cxnSpLocks/>
          </p:cNvCxnSpPr>
          <p:nvPr/>
        </p:nvCxnSpPr>
        <p:spPr>
          <a:xfrm flipV="1">
            <a:off x="1292616" y="983552"/>
            <a:ext cx="0" cy="355826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AB981CC-BD90-5243-BB40-D3AC118462A8}"/>
              </a:ext>
            </a:extLst>
          </p:cNvPr>
          <p:cNvSpPr txBox="1"/>
          <p:nvPr/>
        </p:nvSpPr>
        <p:spPr>
          <a:xfrm>
            <a:off x="3961656" y="4620747"/>
            <a:ext cx="2009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Ймовірність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57E687-04F6-6C42-B805-BF11B5FE33A4}"/>
              </a:ext>
            </a:extLst>
          </p:cNvPr>
          <p:cNvSpPr/>
          <p:nvPr/>
        </p:nvSpPr>
        <p:spPr>
          <a:xfrm>
            <a:off x="4888727" y="1322448"/>
            <a:ext cx="3145097" cy="823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Регуляція рекламного бізнесу в </a:t>
            </a:r>
            <a:r>
              <a:rPr lang="uk-UA" dirty="0" err="1"/>
              <a:t>пошуковиках</a:t>
            </a: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4B666BF-4FE5-8349-9DEC-8D45BAF36CDD}"/>
              </a:ext>
            </a:extLst>
          </p:cNvPr>
          <p:cNvSpPr/>
          <p:nvPr/>
        </p:nvSpPr>
        <p:spPr>
          <a:xfrm>
            <a:off x="1334136" y="1362967"/>
            <a:ext cx="3145097" cy="823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Поява нового конкурента з кращою пошуковою </a:t>
            </a:r>
            <a:r>
              <a:rPr lang="uk-UA" dirty="0" err="1"/>
              <a:t>видачею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2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747576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9368C5D-CB16-5148-A72B-DE333131B107}"/>
              </a:ext>
            </a:extLst>
          </p:cNvPr>
          <p:cNvSpPr/>
          <p:nvPr/>
        </p:nvSpPr>
        <p:spPr>
          <a:xfrm>
            <a:off x="4798031" y="0"/>
            <a:ext cx="434596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Хто такі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Google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8A78AF23-6FF1-D24D-B507-E6646D21A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36" y="1902023"/>
            <a:ext cx="3627804" cy="122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3AFFE2-D3D7-7F4B-AF4D-401452A8ACDF}"/>
              </a:ext>
            </a:extLst>
          </p:cNvPr>
          <p:cNvSpPr txBox="1"/>
          <p:nvPr/>
        </p:nvSpPr>
        <p:spPr>
          <a:xfrm>
            <a:off x="311700" y="1240971"/>
            <a:ext cx="403427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/>
              <a:t>Американська технологічна компанія, заснована в 1998 році Ларі </a:t>
            </a:r>
            <a:r>
              <a:rPr lang="uk-UA" dirty="0" err="1"/>
              <a:t>Пейджем</a:t>
            </a:r>
            <a:r>
              <a:rPr lang="uk-UA" dirty="0"/>
              <a:t> і Сергієм </a:t>
            </a:r>
            <a:r>
              <a:rPr lang="uk-UA" dirty="0" err="1"/>
              <a:t>Бріном</a:t>
            </a:r>
            <a:r>
              <a:rPr lang="uk-UA" dirty="0"/>
              <a:t>, тоді студентами </a:t>
            </a:r>
            <a:r>
              <a:rPr lang="uk-UA" dirty="0" err="1"/>
              <a:t>Стенфорда</a:t>
            </a:r>
            <a:endParaRPr lang="uk-UA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/>
              <a:t>Входить до «Великої п’ятірки» технологічних гігантів (також там </a:t>
            </a:r>
            <a:r>
              <a:rPr lang="en-US" dirty="0"/>
              <a:t>Amazon, Microsoft, Facebook, Apple)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/>
              <a:t>В 2015 році </a:t>
            </a:r>
            <a:r>
              <a:rPr lang="en-US" dirty="0"/>
              <a:t>Google </a:t>
            </a:r>
            <a:r>
              <a:rPr lang="uk-UA" dirty="0"/>
              <a:t>реорганізувала свою структуру і стала дочірньою</a:t>
            </a:r>
            <a:r>
              <a:rPr lang="en-US" dirty="0"/>
              <a:t> </a:t>
            </a:r>
            <a:r>
              <a:rPr lang="uk-UA" dirty="0"/>
              <a:t>частиною компанії </a:t>
            </a:r>
            <a:r>
              <a:rPr lang="en-US" dirty="0"/>
              <a:t>Alphabet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/>
              <a:t>Чинний </a:t>
            </a:r>
            <a:r>
              <a:rPr lang="en-US" dirty="0"/>
              <a:t>CEO – </a:t>
            </a:r>
            <a:r>
              <a:rPr lang="uk-UA" dirty="0" err="1"/>
              <a:t>Сундар</a:t>
            </a:r>
            <a:r>
              <a:rPr lang="uk-UA" dirty="0"/>
              <a:t> </a:t>
            </a:r>
            <a:r>
              <a:rPr lang="uk-UA" dirty="0" err="1"/>
              <a:t>Пічай</a:t>
            </a:r>
            <a:endParaRPr lang="uk-UA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421141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 err="1">
                <a:solidFill>
                  <a:schemeClr val="bg1"/>
                </a:solidFill>
              </a:rPr>
              <a:t>Напрямок:Мобільна</a:t>
            </a:r>
            <a:r>
              <a:rPr lang="uk-UA" sz="2000" b="1" dirty="0">
                <a:solidFill>
                  <a:schemeClr val="bg1"/>
                </a:solidFill>
              </a:rPr>
              <a:t> операційна система</a:t>
            </a:r>
            <a:endParaRPr sz="2000" b="1" dirty="0">
              <a:solidFill>
                <a:schemeClr val="bg1"/>
              </a:solidFill>
            </a:endParaRPr>
          </a:p>
        </p:txBody>
      </p:sp>
      <p:pic>
        <p:nvPicPr>
          <p:cNvPr id="15373" name="Picture 13">
            <a:extLst>
              <a:ext uri="{FF2B5EF4-FFF2-40B4-BE49-F238E27FC236}">
                <a16:creationId xmlns:a16="http://schemas.microsoft.com/office/drawing/2014/main" id="{73CAD56D-BEF7-D845-AD15-99D1467C4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30" y="1302187"/>
            <a:ext cx="2325539" cy="27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17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61117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 на ринку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825672-0888-EC43-93E7-2017C0419ED2}"/>
              </a:ext>
            </a:extLst>
          </p:cNvPr>
          <p:cNvSpPr txBox="1"/>
          <p:nvPr/>
        </p:nvSpPr>
        <p:spPr>
          <a:xfrm>
            <a:off x="311699" y="1011984"/>
            <a:ext cx="5139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dirty="0"/>
              <a:t>Світова доля ринку мобільних операційних систем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1821F-29DB-0B4A-8E32-3A60B09817F5}"/>
              </a:ext>
            </a:extLst>
          </p:cNvPr>
          <p:cNvCxnSpPr>
            <a:cxnSpLocks/>
          </p:cNvCxnSpPr>
          <p:nvPr/>
        </p:nvCxnSpPr>
        <p:spPr>
          <a:xfrm>
            <a:off x="311700" y="1319761"/>
            <a:ext cx="83991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04DB4EA-E8EA-644F-A07F-EBE421787F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6276" y="1700112"/>
            <a:ext cx="5710010" cy="2998363"/>
          </a:xfrm>
          <a:prstGeom prst="rect">
            <a:avLst/>
          </a:prstGeom>
          <a:effectLst>
            <a:outerShdw blurRad="2032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1828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785398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Головні конкуренти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1145945A-8B0D-6346-BEC7-DA74C7D9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30" y="1338763"/>
            <a:ext cx="2325539" cy="27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6" name="Picture 12">
            <a:extLst>
              <a:ext uri="{FF2B5EF4-FFF2-40B4-BE49-F238E27FC236}">
                <a16:creationId xmlns:a16="http://schemas.microsoft.com/office/drawing/2014/main" id="{2EC0132A-9922-1F45-9025-FADEE82E5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33" y="1338763"/>
            <a:ext cx="2766060" cy="27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251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223960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Додатки: головні конкуренти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7107" name="Picture 3" descr="Download Google Play (Android Market) Logo in SVG Vector or PNG File Format  - Logo.wine">
            <a:extLst>
              <a:ext uri="{FF2B5EF4-FFF2-40B4-BE49-F238E27FC236}">
                <a16:creationId xmlns:a16="http://schemas.microsoft.com/office/drawing/2014/main" id="{0FC4BE3E-AE9B-1D45-A13A-AD3F14C76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960120"/>
            <a:ext cx="4834890" cy="32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3B815730-15AD-4D4F-A57F-612706238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691640"/>
            <a:ext cx="1760220" cy="17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476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 на ринку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825672-0888-EC43-93E7-2017C0419ED2}"/>
              </a:ext>
            </a:extLst>
          </p:cNvPr>
          <p:cNvSpPr txBox="1"/>
          <p:nvPr/>
        </p:nvSpPr>
        <p:spPr>
          <a:xfrm>
            <a:off x="311699" y="1011984"/>
            <a:ext cx="5139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dirty="0"/>
              <a:t>Ріст доходів </a:t>
            </a:r>
            <a:r>
              <a:rPr lang="en-US" dirty="0"/>
              <a:t>Google Play Market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1821F-29DB-0B4A-8E32-3A60B09817F5}"/>
              </a:ext>
            </a:extLst>
          </p:cNvPr>
          <p:cNvCxnSpPr>
            <a:cxnSpLocks/>
          </p:cNvCxnSpPr>
          <p:nvPr/>
        </p:nvCxnSpPr>
        <p:spPr>
          <a:xfrm>
            <a:off x="311700" y="1319761"/>
            <a:ext cx="83991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77BC809-3276-3743-819F-C87637BDC8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3171" y="1546069"/>
            <a:ext cx="5317657" cy="3349243"/>
          </a:xfrm>
          <a:prstGeom prst="rect">
            <a:avLst/>
          </a:prstGeom>
          <a:effectLst>
            <a:outerShdw blurRad="2032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5079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Ризики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Групувати 7">
            <a:extLst>
              <a:ext uri="{FF2B5EF4-FFF2-40B4-BE49-F238E27FC236}">
                <a16:creationId xmlns:a16="http://schemas.microsoft.com/office/drawing/2014/main" id="{8EFE684D-9487-934A-B369-D056B5D7EF1D}"/>
              </a:ext>
            </a:extLst>
          </p:cNvPr>
          <p:cNvGrpSpPr/>
          <p:nvPr/>
        </p:nvGrpSpPr>
        <p:grpSpPr>
          <a:xfrm>
            <a:off x="1373900" y="983552"/>
            <a:ext cx="6270484" cy="3485053"/>
            <a:chOff x="1737360" y="1690688"/>
            <a:chExt cx="8229600" cy="4573904"/>
          </a:xfrm>
          <a:solidFill>
            <a:schemeClr val="bg2"/>
          </a:solidFill>
        </p:grpSpPr>
        <p:sp>
          <p:nvSpPr>
            <p:cNvPr id="5" name="Прямокутник 3">
              <a:extLst>
                <a:ext uri="{FF2B5EF4-FFF2-40B4-BE49-F238E27FC236}">
                  <a16:creationId xmlns:a16="http://schemas.microsoft.com/office/drawing/2014/main" id="{6C29B297-4B35-C54B-90F3-3EF5E2509A4B}"/>
                </a:ext>
              </a:extLst>
            </p:cNvPr>
            <p:cNvSpPr/>
            <p:nvPr/>
          </p:nvSpPr>
          <p:spPr>
            <a:xfrm>
              <a:off x="1737360" y="1690688"/>
              <a:ext cx="4023360" cy="21945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Прямокутник 4">
              <a:extLst>
                <a:ext uri="{FF2B5EF4-FFF2-40B4-BE49-F238E27FC236}">
                  <a16:creationId xmlns:a16="http://schemas.microsoft.com/office/drawing/2014/main" id="{84B90E07-B03A-9B4D-A1D9-F2BF458FFE18}"/>
                </a:ext>
              </a:extLst>
            </p:cNvPr>
            <p:cNvSpPr/>
            <p:nvPr/>
          </p:nvSpPr>
          <p:spPr>
            <a:xfrm>
              <a:off x="5943600" y="1690688"/>
              <a:ext cx="4023360" cy="21945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Прямокутник 5">
              <a:extLst>
                <a:ext uri="{FF2B5EF4-FFF2-40B4-BE49-F238E27FC236}">
                  <a16:creationId xmlns:a16="http://schemas.microsoft.com/office/drawing/2014/main" id="{DCACA9E5-A903-4745-ACDD-AB62C4399248}"/>
                </a:ext>
              </a:extLst>
            </p:cNvPr>
            <p:cNvSpPr/>
            <p:nvPr/>
          </p:nvSpPr>
          <p:spPr>
            <a:xfrm>
              <a:off x="1737360" y="4070032"/>
              <a:ext cx="4023360" cy="21945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Прямокутник 6">
              <a:extLst>
                <a:ext uri="{FF2B5EF4-FFF2-40B4-BE49-F238E27FC236}">
                  <a16:creationId xmlns:a16="http://schemas.microsoft.com/office/drawing/2014/main" id="{9D79B6E0-947C-3242-94C6-781609C95854}"/>
                </a:ext>
              </a:extLst>
            </p:cNvPr>
            <p:cNvSpPr/>
            <p:nvPr/>
          </p:nvSpPr>
          <p:spPr>
            <a:xfrm>
              <a:off x="5943600" y="4070032"/>
              <a:ext cx="4023360" cy="21945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D1F8E2F-7ACE-6C4D-AF9A-4E436490109D}"/>
              </a:ext>
            </a:extLst>
          </p:cNvPr>
          <p:cNvSpPr txBox="1"/>
          <p:nvPr/>
        </p:nvSpPr>
        <p:spPr>
          <a:xfrm rot="16200000">
            <a:off x="-17387" y="2339461"/>
            <a:ext cx="2173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Масштаб впливу</a:t>
            </a:r>
            <a:endParaRPr lang="en-US" dirty="0"/>
          </a:p>
        </p:txBody>
      </p:sp>
      <p:cxnSp>
        <p:nvCxnSpPr>
          <p:cNvPr id="11" name="Пряма зі стрілкою 11">
            <a:extLst>
              <a:ext uri="{FF2B5EF4-FFF2-40B4-BE49-F238E27FC236}">
                <a16:creationId xmlns:a16="http://schemas.microsoft.com/office/drawing/2014/main" id="{973ACEC4-E83B-3240-BE1E-1C1AF249A149}"/>
              </a:ext>
            </a:extLst>
          </p:cNvPr>
          <p:cNvCxnSpPr>
            <a:cxnSpLocks/>
          </p:cNvCxnSpPr>
          <p:nvPr/>
        </p:nvCxnSpPr>
        <p:spPr>
          <a:xfrm>
            <a:off x="1373900" y="4541814"/>
            <a:ext cx="627048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 зі стрілкою 12">
            <a:extLst>
              <a:ext uri="{FF2B5EF4-FFF2-40B4-BE49-F238E27FC236}">
                <a16:creationId xmlns:a16="http://schemas.microsoft.com/office/drawing/2014/main" id="{53BB15FC-FB52-8149-B05C-82E42B597E37}"/>
              </a:ext>
            </a:extLst>
          </p:cNvPr>
          <p:cNvCxnSpPr>
            <a:cxnSpLocks/>
          </p:cNvCxnSpPr>
          <p:nvPr/>
        </p:nvCxnSpPr>
        <p:spPr>
          <a:xfrm flipV="1">
            <a:off x="1292616" y="983552"/>
            <a:ext cx="0" cy="355826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AB981CC-BD90-5243-BB40-D3AC118462A8}"/>
              </a:ext>
            </a:extLst>
          </p:cNvPr>
          <p:cNvSpPr txBox="1"/>
          <p:nvPr/>
        </p:nvSpPr>
        <p:spPr>
          <a:xfrm>
            <a:off x="3961656" y="4620747"/>
            <a:ext cx="2009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Ймовірність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57E687-04F6-6C42-B805-BF11B5FE33A4}"/>
              </a:ext>
            </a:extLst>
          </p:cNvPr>
          <p:cNvSpPr/>
          <p:nvPr/>
        </p:nvSpPr>
        <p:spPr>
          <a:xfrm>
            <a:off x="4888727" y="1322448"/>
            <a:ext cx="3339896" cy="811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Регуляція </a:t>
            </a:r>
            <a:r>
              <a:rPr lang="uk-UA" dirty="0" err="1"/>
              <a:t>превстановлених</a:t>
            </a:r>
            <a:r>
              <a:rPr lang="uk-UA" dirty="0"/>
              <a:t> додатків на мобільних </a:t>
            </a:r>
            <a:r>
              <a:rPr lang="en-US" dirty="0"/>
              <a:t>OS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14DD178-BF67-824B-8BAF-C15DC85C6DE6}"/>
              </a:ext>
            </a:extLst>
          </p:cNvPr>
          <p:cNvSpPr/>
          <p:nvPr/>
        </p:nvSpPr>
        <p:spPr>
          <a:xfrm>
            <a:off x="1292616" y="1406696"/>
            <a:ext cx="3339896" cy="811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Перехід у </a:t>
            </a:r>
            <a:r>
              <a:rPr lang="uk-UA" dirty="0" err="1"/>
              <a:t>метаверс</a:t>
            </a:r>
            <a:r>
              <a:rPr lang="uk-UA" dirty="0"/>
              <a:t>, де в </a:t>
            </a:r>
            <a:r>
              <a:rPr lang="en-US" dirty="0"/>
              <a:t>Google </a:t>
            </a:r>
            <a:r>
              <a:rPr lang="uk-UA" dirty="0"/>
              <a:t>слабші позиції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9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052846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 ми зараз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AAEEA8-9936-5D46-B6ED-0B323062B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7904" y="1078788"/>
            <a:ext cx="5547562" cy="4597637"/>
          </a:xfrm>
          <a:prstGeom prst="rect">
            <a:avLst/>
          </a:prstGeom>
          <a:effectLst>
            <a:outerShdw blurRad="2032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D6D738-98FB-C644-846A-B9D0887B8A4B}"/>
              </a:ext>
            </a:extLst>
          </p:cNvPr>
          <p:cNvSpPr txBox="1"/>
          <p:nvPr/>
        </p:nvSpPr>
        <p:spPr>
          <a:xfrm>
            <a:off x="311700" y="1078788"/>
            <a:ext cx="2940547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/>
              <a:t>Нинішня капіталізація: 2,97</a:t>
            </a:r>
            <a:r>
              <a:rPr lang="en-US" dirty="0"/>
              <a:t> </a:t>
            </a:r>
            <a:r>
              <a:rPr lang="uk-UA" dirty="0"/>
              <a:t>трильйони</a:t>
            </a:r>
            <a:r>
              <a:rPr lang="en-US" dirty="0"/>
              <a:t> (</a:t>
            </a:r>
            <a:r>
              <a:rPr lang="uk-UA" dirty="0"/>
              <a:t>третя компанія у світі, яка перетнула позначку в 2 трильйони)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/>
              <a:t>180% росту з березня 2020 (середній </a:t>
            </a:r>
            <a:r>
              <a:rPr lang="en-US" dirty="0"/>
              <a:t>S&amp;P 500 – 110%)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/>
              <a:t>Третій квартал 2021 року був на 20% кращий, ніж очікували аналітики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872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665715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головних ролях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9939" name="Picture 3" descr="Larry Page - Sergey Brin, Education &amp;amp; Age - Biography">
            <a:extLst>
              <a:ext uri="{FF2B5EF4-FFF2-40B4-BE49-F238E27FC236}">
                <a16:creationId xmlns:a16="http://schemas.microsoft.com/office/drawing/2014/main" id="{DA507B2B-9A7D-6745-9859-B01FA1A69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5" y="1429880"/>
            <a:ext cx="2590725" cy="25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Sergey Brin">
            <a:extLst>
              <a:ext uri="{FF2B5EF4-FFF2-40B4-BE49-F238E27FC236}">
                <a16:creationId xmlns:a16="http://schemas.microsoft.com/office/drawing/2014/main" id="{65B14722-F169-9A46-A7C9-2C77C44DA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37" y="1427282"/>
            <a:ext cx="2590725" cy="25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Sundar Pichai (@sundarpichai) | Twitter">
            <a:extLst>
              <a:ext uri="{FF2B5EF4-FFF2-40B4-BE49-F238E27FC236}">
                <a16:creationId xmlns:a16="http://schemas.microsoft.com/office/drawing/2014/main" id="{45FADCC5-8646-B749-820C-1F6E46D78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80" y="1424684"/>
            <a:ext cx="2590725" cy="25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6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536236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Суть діяльності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DA54AAF6-1D72-C14D-A4A6-D40DDA345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31" y="1193080"/>
            <a:ext cx="5816338" cy="3271690"/>
          </a:xfrm>
          <a:prstGeom prst="rect">
            <a:avLst/>
          </a:prstGeom>
          <a:effectLst>
            <a:outerShdw blurRad="2032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9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751454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Коротка історія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30" name="Picture 10" descr="Google History Timeline - Office Timeline blog">
            <a:extLst>
              <a:ext uri="{FF2B5EF4-FFF2-40B4-BE49-F238E27FC236}">
                <a16:creationId xmlns:a16="http://schemas.microsoft.com/office/drawing/2014/main" id="{43FE3883-7836-7644-BA54-E40F69A26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7" b="23918"/>
          <a:stretch/>
        </p:blipFill>
        <p:spPr bwMode="auto">
          <a:xfrm>
            <a:off x="-103695" y="1346329"/>
            <a:ext cx="9332536" cy="295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8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203403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Структура компанії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52" name="Picture 8" descr="Newsmaker] Google turns a page with Alphabet">
            <a:extLst>
              <a:ext uri="{FF2B5EF4-FFF2-40B4-BE49-F238E27FC236}">
                <a16:creationId xmlns:a16="http://schemas.microsoft.com/office/drawing/2014/main" id="{ED283A52-DBDD-D043-8F1A-769D4C742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61" y="842454"/>
            <a:ext cx="4998439" cy="4029595"/>
          </a:xfrm>
          <a:prstGeom prst="rect">
            <a:avLst/>
          </a:prstGeom>
          <a:effectLst>
            <a:outerShdw blurRad="2032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AB2CE6-3714-D942-9C6C-596EA62E310B}"/>
              </a:ext>
            </a:extLst>
          </p:cNvPr>
          <p:cNvSpPr txBox="1"/>
          <p:nvPr/>
        </p:nvSpPr>
        <p:spPr>
          <a:xfrm>
            <a:off x="311700" y="1240971"/>
            <a:ext cx="32301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/>
              <a:t>Американська технологічна компанія, заснована в 1998 році Ларі </a:t>
            </a:r>
            <a:r>
              <a:rPr lang="uk-UA" dirty="0" err="1"/>
              <a:t>Пейджем</a:t>
            </a:r>
            <a:r>
              <a:rPr lang="uk-UA" dirty="0"/>
              <a:t> і Сергієм </a:t>
            </a:r>
            <a:r>
              <a:rPr lang="uk-UA" dirty="0" err="1"/>
              <a:t>Бріном</a:t>
            </a:r>
            <a:r>
              <a:rPr lang="uk-UA" dirty="0"/>
              <a:t>, тоді студентами </a:t>
            </a:r>
            <a:r>
              <a:rPr lang="uk-UA" dirty="0" err="1"/>
              <a:t>Стенфорда</a:t>
            </a:r>
            <a:endParaRPr lang="uk-UA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/>
              <a:t>Входить до «Великої п’ятірки» технологічних гігантів (також там </a:t>
            </a:r>
            <a:r>
              <a:rPr lang="en-US" dirty="0"/>
              <a:t>Amazon, Microsoft, Facebook, Apple)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/>
              <a:t>В 2015 році </a:t>
            </a:r>
            <a:r>
              <a:rPr lang="en-US" dirty="0"/>
              <a:t>Google </a:t>
            </a:r>
            <a:r>
              <a:rPr lang="uk-UA" dirty="0"/>
              <a:t>реорганізувала свою структуру і стала дочірньою</a:t>
            </a:r>
            <a:r>
              <a:rPr lang="en-US" dirty="0"/>
              <a:t> </a:t>
            </a:r>
            <a:r>
              <a:rPr lang="uk-UA" dirty="0"/>
              <a:t>частиною компанії </a:t>
            </a:r>
            <a:r>
              <a:rPr lang="en-US" dirty="0"/>
              <a:t>Alphabet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/>
              <a:t>Чинний </a:t>
            </a:r>
            <a:r>
              <a:rPr lang="en-US" dirty="0"/>
              <a:t>CEO – </a:t>
            </a:r>
            <a:r>
              <a:rPr lang="uk-UA" dirty="0" err="1"/>
              <a:t>Сундар</a:t>
            </a:r>
            <a:r>
              <a:rPr lang="uk-UA" dirty="0"/>
              <a:t> </a:t>
            </a:r>
            <a:r>
              <a:rPr lang="uk-UA" dirty="0" err="1"/>
              <a:t>Пічай</a:t>
            </a:r>
            <a:endParaRPr lang="uk-UA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698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133426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Фінанси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дохід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825672-0888-EC43-93E7-2017C0419ED2}"/>
              </a:ext>
            </a:extLst>
          </p:cNvPr>
          <p:cNvSpPr txBox="1"/>
          <p:nvPr/>
        </p:nvSpPr>
        <p:spPr>
          <a:xfrm>
            <a:off x="311699" y="1011984"/>
            <a:ext cx="5139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dirty="0"/>
              <a:t>Річний дохід компанії </a:t>
            </a:r>
            <a:r>
              <a:rPr lang="en-US" dirty="0"/>
              <a:t>Google </a:t>
            </a:r>
            <a:r>
              <a:rPr lang="uk-UA" dirty="0"/>
              <a:t>з 2002 по 2020 рік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1821F-29DB-0B4A-8E32-3A60B09817F5}"/>
              </a:ext>
            </a:extLst>
          </p:cNvPr>
          <p:cNvCxnSpPr>
            <a:cxnSpLocks/>
          </p:cNvCxnSpPr>
          <p:nvPr/>
        </p:nvCxnSpPr>
        <p:spPr>
          <a:xfrm>
            <a:off x="311700" y="1319761"/>
            <a:ext cx="83991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3CA2AE8-EAED-A54B-9DA8-983B6C2FD1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5267" y="1486610"/>
            <a:ext cx="5673465" cy="3212375"/>
          </a:xfrm>
          <a:prstGeom prst="rect">
            <a:avLst/>
          </a:prstGeom>
          <a:effectLst>
            <a:outerShdw blurRad="2032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73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248592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Фінанси: ринкова капіталізація (1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/2)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825672-0888-EC43-93E7-2017C0419ED2}"/>
              </a:ext>
            </a:extLst>
          </p:cNvPr>
          <p:cNvSpPr txBox="1"/>
          <p:nvPr/>
        </p:nvSpPr>
        <p:spPr>
          <a:xfrm>
            <a:off x="311699" y="1011984"/>
            <a:ext cx="5139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dirty="0"/>
              <a:t>Капіталізація </a:t>
            </a:r>
            <a:r>
              <a:rPr lang="en-US" dirty="0"/>
              <a:t>Google (</a:t>
            </a:r>
            <a:r>
              <a:rPr lang="uk-UA" dirty="0"/>
              <a:t>а потім </a:t>
            </a:r>
            <a:r>
              <a:rPr lang="en-US" dirty="0"/>
              <a:t>Alphabet) </a:t>
            </a:r>
            <a:r>
              <a:rPr lang="uk-UA" dirty="0"/>
              <a:t>з 2015 року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1821F-29DB-0B4A-8E32-3A60B09817F5}"/>
              </a:ext>
            </a:extLst>
          </p:cNvPr>
          <p:cNvCxnSpPr>
            <a:cxnSpLocks/>
          </p:cNvCxnSpPr>
          <p:nvPr/>
        </p:nvCxnSpPr>
        <p:spPr>
          <a:xfrm>
            <a:off x="311700" y="1319761"/>
            <a:ext cx="83991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42B5C41-1D7A-FA46-B15D-B3DFB3DC24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698" y="1486610"/>
            <a:ext cx="8399163" cy="3398126"/>
          </a:xfrm>
          <a:prstGeom prst="rect">
            <a:avLst/>
          </a:prstGeom>
          <a:effectLst>
            <a:outerShdw blurRad="2032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655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69CDEB-6A5B-6148-A58A-0FCB4E94B5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483350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769CDEB-6A5B-6148-A58A-0FCB4E94B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Фінанси: ринкова капіталізація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(2/2)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34B83-D082-4245-ACD1-A208731712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1022780"/>
            <a:ext cx="7071360" cy="3821915"/>
          </a:xfrm>
          <a:prstGeom prst="rect">
            <a:avLst/>
          </a:prstGeom>
          <a:effectLst>
            <a:outerShdw blurRad="2032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5988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8765E17D8F6F47BD939A469EEF77F2" ma:contentTypeVersion="11" ma:contentTypeDescription="Create a new document." ma:contentTypeScope="" ma:versionID="0064759c96d6dcbe5dd9fb0e2c759b81">
  <xsd:schema xmlns:xsd="http://www.w3.org/2001/XMLSchema" xmlns:xs="http://www.w3.org/2001/XMLSchema" xmlns:p="http://schemas.microsoft.com/office/2006/metadata/properties" xmlns:ns2="16e1d87d-2a8c-480d-8bf4-a8051d5e4132" xmlns:ns3="22d75ae7-9901-46c3-9ad2-b9cd825bc4a6" targetNamespace="http://schemas.microsoft.com/office/2006/metadata/properties" ma:root="true" ma:fieldsID="6442d33d95e451b8cd98fd26d74519c9" ns2:_="" ns3:_="">
    <xsd:import namespace="16e1d87d-2a8c-480d-8bf4-a8051d5e4132"/>
    <xsd:import namespace="22d75ae7-9901-46c3-9ad2-b9cd825bc4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1d87d-2a8c-480d-8bf4-a8051d5e41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75ae7-9901-46c3-9ad2-b9cd825bc4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F70B77-0AFF-4D67-97B0-84535B09F390}"/>
</file>

<file path=customXml/itemProps2.xml><?xml version="1.0" encoding="utf-8"?>
<ds:datastoreItem xmlns:ds="http://schemas.openxmlformats.org/officeDocument/2006/customXml" ds:itemID="{E3CC2DB2-B186-4CB7-85C0-1224CF6558A4}"/>
</file>

<file path=customXml/itemProps3.xml><?xml version="1.0" encoding="utf-8"?>
<ds:datastoreItem xmlns:ds="http://schemas.openxmlformats.org/officeDocument/2006/customXml" ds:itemID="{AA171B6D-0928-489F-8F94-75C58ADEFD1E}"/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330</Words>
  <Application>Microsoft Macintosh PowerPoint</Application>
  <PresentationFormat>On-screen Show (16:9)</PresentationFormat>
  <Paragraphs>56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Simple Light</vt:lpstr>
      <vt:lpstr>think-cell Slide</vt:lpstr>
      <vt:lpstr>PowerPoint Presentation</vt:lpstr>
      <vt:lpstr>Хто такі Google</vt:lpstr>
      <vt:lpstr>В головних ролях</vt:lpstr>
      <vt:lpstr>Суть діяльності</vt:lpstr>
      <vt:lpstr>Коротка історія</vt:lpstr>
      <vt:lpstr>Структура компанії</vt:lpstr>
      <vt:lpstr>Фінанси: дохід</vt:lpstr>
      <vt:lpstr>Фінанси: ринкова капіталізація (1/2)</vt:lpstr>
      <vt:lpstr>Фінанси: ринкова капіталізація (2/2)</vt:lpstr>
      <vt:lpstr>Фінанси</vt:lpstr>
      <vt:lpstr>Фінанси: що генерує бізнес</vt:lpstr>
      <vt:lpstr>Google vs Big Five</vt:lpstr>
      <vt:lpstr>M&amp;A угоди</vt:lpstr>
      <vt:lpstr>Напрямок: Пошуковий бізнес</vt:lpstr>
      <vt:lpstr>Бізнес-модель головного напрямку Google</vt:lpstr>
      <vt:lpstr>Стан на ринку</vt:lpstr>
      <vt:lpstr>Конкуренти</vt:lpstr>
      <vt:lpstr>Конкуренти</vt:lpstr>
      <vt:lpstr>Ризики</vt:lpstr>
      <vt:lpstr>Напрямок:Мобільна операційна система</vt:lpstr>
      <vt:lpstr>Стан на ринку</vt:lpstr>
      <vt:lpstr>Головні конкуренти</vt:lpstr>
      <vt:lpstr>Додатки: головні конкуренти</vt:lpstr>
      <vt:lpstr>Стан на ринку</vt:lpstr>
      <vt:lpstr>Ризики</vt:lpstr>
      <vt:lpstr>Де ми зараз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Mariia</dc:creator>
  <cp:lastModifiedBy>Процюк Захар Степанович</cp:lastModifiedBy>
  <cp:revision>36</cp:revision>
  <dcterms:modified xsi:type="dcterms:W3CDTF">2021-11-10T09:01:05Z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0x010100AC8765E17D8F6F47BD939A469EEF77F2</vt:lpwstr>
  </property>
</Properties>
</file>