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68" r:id="rId1"/>
  </p:sldMasterIdLst>
  <p:notesMasterIdLst>
    <p:notesMasterId r:id="rId73"/>
  </p:notesMasterIdLst>
  <p:sldIdLst>
    <p:sldId id="396" r:id="rId2"/>
    <p:sldId id="285" r:id="rId3"/>
    <p:sldId id="326" r:id="rId4"/>
    <p:sldId id="316" r:id="rId5"/>
    <p:sldId id="317" r:id="rId6"/>
    <p:sldId id="318" r:id="rId7"/>
    <p:sldId id="319" r:id="rId8"/>
    <p:sldId id="320" r:id="rId9"/>
    <p:sldId id="321" r:id="rId10"/>
    <p:sldId id="322" r:id="rId11"/>
    <p:sldId id="323" r:id="rId12"/>
    <p:sldId id="324" r:id="rId13"/>
    <p:sldId id="325" r:id="rId14"/>
    <p:sldId id="327" r:id="rId15"/>
    <p:sldId id="328" r:id="rId16"/>
    <p:sldId id="393" r:id="rId17"/>
    <p:sldId id="331" r:id="rId18"/>
    <p:sldId id="332" r:id="rId19"/>
    <p:sldId id="397" r:id="rId20"/>
    <p:sldId id="333" r:id="rId21"/>
    <p:sldId id="334" r:id="rId22"/>
    <p:sldId id="335" r:id="rId23"/>
    <p:sldId id="336" r:id="rId24"/>
    <p:sldId id="337" r:id="rId25"/>
    <p:sldId id="338" r:id="rId26"/>
    <p:sldId id="339" r:id="rId27"/>
    <p:sldId id="340" r:id="rId28"/>
    <p:sldId id="341" r:id="rId29"/>
    <p:sldId id="398" r:id="rId30"/>
    <p:sldId id="399" r:id="rId31"/>
    <p:sldId id="394" r:id="rId32"/>
    <p:sldId id="343" r:id="rId33"/>
    <p:sldId id="344" r:id="rId34"/>
    <p:sldId id="400" r:id="rId35"/>
    <p:sldId id="345" r:id="rId36"/>
    <p:sldId id="346" r:id="rId37"/>
    <p:sldId id="351" r:id="rId38"/>
    <p:sldId id="401" r:id="rId39"/>
    <p:sldId id="402" r:id="rId40"/>
    <p:sldId id="353" r:id="rId41"/>
    <p:sldId id="354" r:id="rId42"/>
    <p:sldId id="357" r:id="rId43"/>
    <p:sldId id="358" r:id="rId44"/>
    <p:sldId id="359" r:id="rId45"/>
    <p:sldId id="360" r:id="rId46"/>
    <p:sldId id="403" r:id="rId47"/>
    <p:sldId id="404" r:id="rId48"/>
    <p:sldId id="405" r:id="rId49"/>
    <p:sldId id="406" r:id="rId50"/>
    <p:sldId id="407" r:id="rId51"/>
    <p:sldId id="408" r:id="rId52"/>
    <p:sldId id="409" r:id="rId53"/>
    <p:sldId id="363" r:id="rId54"/>
    <p:sldId id="364" r:id="rId55"/>
    <p:sldId id="365" r:id="rId56"/>
    <p:sldId id="366" r:id="rId57"/>
    <p:sldId id="367" r:id="rId58"/>
    <p:sldId id="368" r:id="rId59"/>
    <p:sldId id="369" r:id="rId60"/>
    <p:sldId id="392" r:id="rId61"/>
    <p:sldId id="371" r:id="rId62"/>
    <p:sldId id="372" r:id="rId63"/>
    <p:sldId id="373" r:id="rId64"/>
    <p:sldId id="374" r:id="rId65"/>
    <p:sldId id="384" r:id="rId66"/>
    <p:sldId id="385" r:id="rId67"/>
    <p:sldId id="386" r:id="rId68"/>
    <p:sldId id="387" r:id="rId69"/>
    <p:sldId id="388" r:id="rId70"/>
    <p:sldId id="410" r:id="rId71"/>
    <p:sldId id="411" r:id="rId72"/>
  </p:sldIdLst>
  <p:sldSz cx="6858000" cy="9906000" type="A4"/>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3" userDrawn="1">
          <p15:clr>
            <a:srgbClr val="A4A3A4"/>
          </p15:clr>
        </p15:guide>
        <p15:guide id="2" orient="horz" pos="3366" userDrawn="1">
          <p15:clr>
            <a:srgbClr val="A4A3A4"/>
          </p15:clr>
        </p15:guide>
        <p15:guide id="3" orient="horz" pos="859" userDrawn="1">
          <p15:clr>
            <a:srgbClr val="A4A3A4"/>
          </p15:clr>
        </p15:guide>
        <p15:guide id="4" orient="horz" pos="1695" userDrawn="1">
          <p15:clr>
            <a:srgbClr val="A4A3A4"/>
          </p15:clr>
        </p15:guide>
        <p15:guide id="5" orient="horz" pos="3267" userDrawn="1">
          <p15:clr>
            <a:srgbClr val="A4A3A4"/>
          </p15:clr>
        </p15:guide>
        <p15:guide id="6" orient="horz" pos="1578" userDrawn="1">
          <p15:clr>
            <a:srgbClr val="A4A3A4"/>
          </p15:clr>
        </p15:guide>
        <p15:guide id="7" orient="horz" pos="4934" userDrawn="1">
          <p15:clr>
            <a:srgbClr val="A4A3A4"/>
          </p15:clr>
        </p15:guide>
        <p15:guide id="8" orient="horz" pos="5040" userDrawn="1">
          <p15:clr>
            <a:srgbClr val="A4A3A4"/>
          </p15:clr>
        </p15:guide>
        <p15:guide id="9" orient="horz" pos="2530" userDrawn="1">
          <p15:clr>
            <a:srgbClr val="A4A3A4"/>
          </p15:clr>
        </p15:guide>
        <p15:guide id="10" orient="horz" pos="5887" userDrawn="1">
          <p15:clr>
            <a:srgbClr val="A4A3A4"/>
          </p15:clr>
        </p15:guide>
        <p15:guide id="11" orient="horz" pos="4118" userDrawn="1">
          <p15:clr>
            <a:srgbClr val="A4A3A4"/>
          </p15:clr>
        </p15:guide>
        <p15:guide id="12" orient="horz" pos="4209" userDrawn="1">
          <p15:clr>
            <a:srgbClr val="A4A3A4"/>
          </p15:clr>
        </p15:guide>
        <p15:guide id="13" orient="horz" pos="2440" userDrawn="1">
          <p15:clr>
            <a:srgbClr val="A4A3A4"/>
          </p15:clr>
        </p15:guide>
        <p15:guide id="14" pos="2115" userDrawn="1">
          <p15:clr>
            <a:srgbClr val="A4A3A4"/>
          </p15:clr>
        </p15:guide>
        <p15:guide id="15" pos="210" userDrawn="1">
          <p15:clr>
            <a:srgbClr val="A4A3A4"/>
          </p15:clr>
        </p15:guide>
        <p15:guide id="16" pos="4110" userDrawn="1">
          <p15:clr>
            <a:srgbClr val="A4A3A4"/>
          </p15:clr>
        </p15:guide>
        <p15:guide id="17" pos="2206" userDrawn="1">
          <p15:clr>
            <a:srgbClr val="A4A3A4"/>
          </p15:clr>
        </p15:guide>
        <p15:guide id="18" pos="1117" userDrawn="1">
          <p15:clr>
            <a:srgbClr val="A4A3A4"/>
          </p15:clr>
        </p15:guide>
        <p15:guide id="19" pos="1207" userDrawn="1">
          <p15:clr>
            <a:srgbClr val="A4A3A4"/>
          </p15:clr>
        </p15:guide>
        <p15:guide id="20" userDrawn="1">
          <p15:clr>
            <a:srgbClr val="A4A3A4"/>
          </p15:clr>
        </p15:guide>
        <p15:guide id="21" pos="3113" userDrawn="1">
          <p15:clr>
            <a:srgbClr val="A4A3A4"/>
          </p15:clr>
        </p15:guide>
        <p15:guide id="22" pos="32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DA"/>
    <a:srgbClr val="6D2077"/>
    <a:srgbClr val="00A3A1"/>
    <a:srgbClr val="00338D"/>
    <a:srgbClr val="BAB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7937" autoAdjust="0"/>
  </p:normalViewPr>
  <p:slideViewPr>
    <p:cSldViewPr>
      <p:cViewPr varScale="1">
        <p:scale>
          <a:sx n="45" d="100"/>
          <a:sy n="45" d="100"/>
        </p:scale>
        <p:origin x="2448" y="72"/>
      </p:cViewPr>
      <p:guideLst>
        <p:guide orient="horz" pos="5773"/>
        <p:guide orient="horz" pos="3366"/>
        <p:guide orient="horz" pos="859"/>
        <p:guide orient="horz" pos="1695"/>
        <p:guide orient="horz" pos="3267"/>
        <p:guide orient="horz" pos="1578"/>
        <p:guide orient="horz" pos="4934"/>
        <p:guide orient="horz" pos="5040"/>
        <p:guide orient="horz" pos="2530"/>
        <p:guide orient="horz" pos="5887"/>
        <p:guide orient="horz" pos="4118"/>
        <p:guide orient="horz" pos="4209"/>
        <p:guide orient="horz" pos="2440"/>
        <p:guide pos="2115"/>
        <p:guide pos="210"/>
        <p:guide pos="4110"/>
        <p:guide pos="2206"/>
        <p:guide pos="1117"/>
        <p:guide pos="1207"/>
        <p:guide/>
        <p:guide pos="3113"/>
        <p:guide pos="3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35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0"/>
          </a:xfrm>
          <a:prstGeom prst="rect">
            <a:avLst/>
          </a:prstGeom>
        </p:spPr>
        <p:txBody>
          <a:bodyPr vert="horz" lIns="95491" tIns="47745" rIns="95491" bIns="47745" rtlCol="0"/>
          <a:lstStyle>
            <a:lvl1pPr algn="l">
              <a:defRPr sz="1300"/>
            </a:lvl1pPr>
          </a:lstStyle>
          <a:p>
            <a:endParaRPr lang="en-GB" dirty="0"/>
          </a:p>
        </p:txBody>
      </p:sp>
      <p:sp>
        <p:nvSpPr>
          <p:cNvPr id="3" name="Date Placeholder 2"/>
          <p:cNvSpPr>
            <a:spLocks noGrp="1"/>
          </p:cNvSpPr>
          <p:nvPr>
            <p:ph type="dt" idx="1"/>
          </p:nvPr>
        </p:nvSpPr>
        <p:spPr>
          <a:xfrm>
            <a:off x="4021294" y="1"/>
            <a:ext cx="3076363" cy="511730"/>
          </a:xfrm>
          <a:prstGeom prst="rect">
            <a:avLst/>
          </a:prstGeom>
        </p:spPr>
        <p:txBody>
          <a:bodyPr vert="horz" lIns="95491" tIns="47745" rIns="95491" bIns="47745" rtlCol="0"/>
          <a:lstStyle>
            <a:lvl1pPr algn="r">
              <a:defRPr sz="1300"/>
            </a:lvl1pPr>
          </a:lstStyle>
          <a:p>
            <a:fld id="{ADBD2DE4-F3D3-45EA-96E2-4DAEB4B3E3D1}" type="datetimeFigureOut">
              <a:rPr lang="en-GB" smtClean="0"/>
              <a:pPr/>
              <a:t>09/09/2024</a:t>
            </a:fld>
            <a:endParaRPr lang="en-GB" dirty="0"/>
          </a:p>
        </p:txBody>
      </p:sp>
      <p:sp>
        <p:nvSpPr>
          <p:cNvPr id="4" name="Slide Image Placeholder 3"/>
          <p:cNvSpPr>
            <a:spLocks noGrp="1" noRot="1" noChangeAspect="1"/>
          </p:cNvSpPr>
          <p:nvPr>
            <p:ph type="sldImg" idx="2"/>
          </p:nvPr>
        </p:nvSpPr>
        <p:spPr>
          <a:xfrm>
            <a:off x="2220913" y="766763"/>
            <a:ext cx="2657475" cy="3838575"/>
          </a:xfrm>
          <a:prstGeom prst="rect">
            <a:avLst/>
          </a:prstGeom>
          <a:noFill/>
          <a:ln w="12700">
            <a:solidFill>
              <a:prstClr val="black"/>
            </a:solidFill>
          </a:ln>
        </p:spPr>
        <p:txBody>
          <a:bodyPr vert="horz" lIns="95491" tIns="47745" rIns="95491" bIns="47745" rtlCol="0" anchor="ctr"/>
          <a:lstStyle/>
          <a:p>
            <a:endParaRPr lang="en-GB"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5491" tIns="47745" rIns="95491" bIns="477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1730"/>
          </a:xfrm>
          <a:prstGeom prst="rect">
            <a:avLst/>
          </a:prstGeom>
        </p:spPr>
        <p:txBody>
          <a:bodyPr vert="horz" lIns="95491" tIns="47745" rIns="95491" bIns="47745"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1730"/>
          </a:xfrm>
          <a:prstGeom prst="rect">
            <a:avLst/>
          </a:prstGeom>
        </p:spPr>
        <p:txBody>
          <a:bodyPr vert="horz" lIns="95491" tIns="47745" rIns="95491" bIns="47745" rtlCol="0" anchor="b"/>
          <a:lstStyle>
            <a:lvl1pPr algn="r">
              <a:defRPr sz="1300"/>
            </a:lvl1pPr>
          </a:lstStyle>
          <a:p>
            <a:fld id="{88E80C72-F6A8-431F-84C0-28BC8F60F0B3}" type="slidenum">
              <a:rPr lang="en-GB" smtClean="0"/>
              <a:pPr/>
              <a:t>‹#›</a:t>
            </a:fld>
            <a:endParaRPr lang="en-GB" dirty="0"/>
          </a:p>
        </p:txBody>
      </p:sp>
    </p:spTree>
    <p:extLst>
      <p:ext uri="{BB962C8B-B14F-4D97-AF65-F5344CB8AC3E}">
        <p14:creationId xmlns:p14="http://schemas.microsoft.com/office/powerpoint/2010/main" val="392255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80C72-F6A8-431F-84C0-28BC8F60F0B3}" type="slidenum">
              <a:rPr lang="en-GB" smtClean="0"/>
              <a:pPr/>
              <a:t>1</a:t>
            </a:fld>
            <a:endParaRPr lang="en-GB" dirty="0"/>
          </a:p>
        </p:txBody>
      </p:sp>
    </p:spTree>
    <p:extLst>
      <p:ext uri="{BB962C8B-B14F-4D97-AF65-F5344CB8AC3E}">
        <p14:creationId xmlns:p14="http://schemas.microsoft.com/office/powerpoint/2010/main" val="153748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80C72-F6A8-431F-84C0-28BC8F60F0B3}" type="slidenum">
              <a:rPr lang="en-GB" smtClean="0"/>
              <a:pPr/>
              <a:t>3</a:t>
            </a:fld>
            <a:endParaRPr lang="en-GB" dirty="0"/>
          </a:p>
        </p:txBody>
      </p:sp>
    </p:spTree>
    <p:extLst>
      <p:ext uri="{BB962C8B-B14F-4D97-AF65-F5344CB8AC3E}">
        <p14:creationId xmlns:p14="http://schemas.microsoft.com/office/powerpoint/2010/main" val="1507754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rgbClr val="0091D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46"/>
          <a:stretch/>
        </p:blipFill>
        <p:spPr>
          <a:xfrm>
            <a:off x="346440" y="710827"/>
            <a:ext cx="6515806" cy="9030406"/>
          </a:xfrm>
          <a:prstGeom prst="rect">
            <a:avLst/>
          </a:prstGeom>
        </p:spPr>
      </p:pic>
      <p:sp>
        <p:nvSpPr>
          <p:cNvPr id="2" name="Title 1"/>
          <p:cNvSpPr>
            <a:spLocks noGrp="1"/>
          </p:cNvSpPr>
          <p:nvPr>
            <p:ph type="ctrTitle"/>
          </p:nvPr>
        </p:nvSpPr>
        <p:spPr bwMode="gray">
          <a:xfrm>
            <a:off x="685800" y="1832654"/>
            <a:ext cx="3321024" cy="249627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990570" rtl="0" eaLnBrk="1" fontAlgn="base" latinLnBrk="0" hangingPunct="1">
              <a:lnSpc>
                <a:spcPts val="6000"/>
              </a:lnSpc>
              <a:spcBef>
                <a:spcPts val="1200"/>
              </a:spcBef>
              <a:spcAft>
                <a:spcPct val="0"/>
              </a:spcAft>
              <a:buNone/>
              <a:defRPr lang="en-GB" sz="6600" b="1" kern="1200" noProof="0" dirty="0">
                <a:solidFill>
                  <a:schemeClr val="bg1"/>
                </a:solidFill>
                <a:latin typeface="KPMG Cyrillic Thin" panose="020B0203030202040204" pitchFamily="34" charset="-52"/>
                <a:ea typeface="+mj-ea"/>
                <a:cs typeface="+mj-cs"/>
              </a:defRPr>
            </a:lvl1pPr>
            <a:lvl2pPr>
              <a:defRPr kumimoji="0" lang="en-GB" sz="3250" b="1" i="0" u="none" strike="noStrike" kern="1200" cap="none" spc="0" normalizeH="0" baseline="0" noProof="0" dirty="0">
                <a:ln>
                  <a:noFill/>
                </a:ln>
                <a:solidFill>
                  <a:schemeClr val="bg1"/>
                </a:solidFill>
                <a:effectLst/>
                <a:uLnTx/>
                <a:uFillTx/>
                <a:latin typeface="Arial"/>
                <a:ea typeface="+mj-ea"/>
                <a:cs typeface="+mj-cs"/>
              </a:defRPr>
            </a:lvl2pPr>
            <a:lvl3pPr>
              <a:defRPr kumimoji="0" lang="en-GB" sz="3250" b="1" i="0" u="none" strike="noStrike" kern="1200" cap="none" spc="0" normalizeH="0" baseline="0" noProof="0" dirty="0">
                <a:ln>
                  <a:noFill/>
                </a:ln>
                <a:solidFill>
                  <a:schemeClr val="bg1"/>
                </a:solidFill>
                <a:effectLst/>
                <a:uLnTx/>
                <a:uFillTx/>
                <a:latin typeface="Arial"/>
                <a:ea typeface="+mj-ea"/>
                <a:cs typeface="+mj-cs"/>
              </a:defRPr>
            </a:lvl3pPr>
            <a:lvl4pPr>
              <a:defRPr kumimoji="0" lang="en-GB" sz="3250" b="1" i="0" u="none" strike="noStrike" kern="1200" cap="none" spc="0" normalizeH="0" baseline="0" noProof="0" dirty="0">
                <a:ln>
                  <a:noFill/>
                </a:ln>
                <a:solidFill>
                  <a:schemeClr val="bg1"/>
                </a:solidFill>
                <a:effectLst/>
                <a:uLnTx/>
                <a:uFillTx/>
                <a:latin typeface="Arial"/>
                <a:ea typeface="+mj-ea"/>
                <a:cs typeface="+mj-cs"/>
              </a:defRPr>
            </a:lvl4pPr>
            <a:lvl5pPr>
              <a:defRPr kumimoji="0" lang="en-GB" sz="3250" b="1" i="0" u="none" strike="noStrike" kern="1200" cap="none" spc="0" normalizeH="0" baseline="0" noProof="0" dirty="0">
                <a:ln>
                  <a:noFill/>
                </a:ln>
                <a:solidFill>
                  <a:schemeClr val="bg1"/>
                </a:solidFill>
                <a:effectLst/>
                <a:uLnTx/>
                <a:uFillTx/>
                <a:latin typeface="Arial"/>
                <a:ea typeface="+mj-ea"/>
                <a:cs typeface="+mj-cs"/>
              </a:defRPr>
            </a:lvl5pPr>
            <a:lvl6pPr>
              <a:defRPr kumimoji="0" lang="en-GB" sz="3250" b="1" i="0" u="none" strike="noStrike" kern="1200" cap="none" spc="0" normalizeH="0" baseline="0" noProof="0" dirty="0">
                <a:ln>
                  <a:noFill/>
                </a:ln>
                <a:solidFill>
                  <a:schemeClr val="bg1"/>
                </a:solidFill>
                <a:effectLst/>
                <a:uLnTx/>
                <a:uFillTx/>
                <a:latin typeface="Arial"/>
                <a:ea typeface="+mj-ea"/>
                <a:cs typeface="+mj-cs"/>
              </a:defRPr>
            </a:lvl6pPr>
            <a:lvl7pPr>
              <a:defRPr kumimoji="0" lang="en-GB" sz="3250" b="1" i="0" u="none" strike="noStrike" kern="1200" cap="none" spc="0" normalizeH="0" baseline="0" noProof="0" dirty="0">
                <a:ln>
                  <a:noFill/>
                </a:ln>
                <a:solidFill>
                  <a:schemeClr val="bg1"/>
                </a:solidFill>
                <a:effectLst/>
                <a:uLnTx/>
                <a:uFillTx/>
                <a:latin typeface="Arial"/>
                <a:ea typeface="+mj-ea"/>
                <a:cs typeface="+mj-cs"/>
              </a:defRPr>
            </a:lvl7pPr>
            <a:lvl8pPr>
              <a:defRPr kumimoji="0" lang="en-GB" sz="3250" b="1" i="0" u="none" strike="noStrike" kern="1200" cap="none" spc="0" normalizeH="0" baseline="0" noProof="0" dirty="0">
                <a:ln>
                  <a:noFill/>
                </a:ln>
                <a:solidFill>
                  <a:schemeClr val="bg1"/>
                </a:solidFill>
                <a:effectLst/>
                <a:uLnTx/>
                <a:uFillTx/>
                <a:latin typeface="Arial"/>
                <a:ea typeface="+mj-ea"/>
                <a:cs typeface="+mj-cs"/>
              </a:defRPr>
            </a:lvl8pPr>
            <a:lvl9pPr>
              <a:defRPr kumimoji="0" lang="en-GB" sz="3250" b="1" i="0" u="none" strike="noStrike" kern="1200" cap="none" spc="0" normalizeH="0" baseline="0" noProof="0" dirty="0">
                <a:ln>
                  <a:noFill/>
                </a:ln>
                <a:solidFill>
                  <a:schemeClr val="bg1"/>
                </a:solidFill>
                <a:effectLst/>
                <a:uLnTx/>
                <a:uFillTx/>
                <a:latin typeface="Arial"/>
                <a:ea typeface="+mj-ea"/>
                <a:cs typeface="+mj-cs"/>
              </a:defRPr>
            </a:lvl9pPr>
          </a:lstStyle>
          <a:p>
            <a:pPr lvl="0"/>
            <a:r>
              <a:rPr lang="en-US" noProof="0" dirty="0"/>
              <a:t>Click to edit Master title style</a:t>
            </a:r>
            <a:endParaRPr lang="en-GB" noProof="0" dirty="0"/>
          </a:p>
        </p:txBody>
      </p:sp>
      <p:sp>
        <p:nvSpPr>
          <p:cNvPr id="3" name="Subtitle 2"/>
          <p:cNvSpPr>
            <a:spLocks noGrp="1"/>
          </p:cNvSpPr>
          <p:nvPr>
            <p:ph type="subTitle" idx="1"/>
          </p:nvPr>
        </p:nvSpPr>
        <p:spPr bwMode="gray">
          <a:xfrm>
            <a:off x="685800" y="6020968"/>
            <a:ext cx="2960984" cy="1014113"/>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a:buNone/>
              <a:defRPr lang="en-GB" sz="1300" b="1" kern="1200" noProof="0" dirty="0">
                <a:solidFill>
                  <a:schemeClr val="bg1"/>
                </a:solidFill>
                <a:latin typeface="Arial"/>
                <a:ea typeface="+mn-ea"/>
                <a:cs typeface="+mn-cs"/>
              </a:defRPr>
            </a:lvl1pPr>
            <a:lvl2pPr marL="495285"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2pPr>
            <a:lvl3pPr marL="990570"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3pPr>
            <a:lvl4pPr marL="1485854"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4pPr>
            <a:lvl5pPr marL="1981139"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5pPr>
            <a:lvl6pPr marL="2476424"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6pPr>
            <a:lvl7pPr marL="2971709"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7pPr>
            <a:lvl8pPr marL="3466993"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8pPr>
            <a:lvl9pPr marL="3962278"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9pPr>
          </a:lstStyle>
          <a:p>
            <a:pPr marL="371464" lvl="0" indent="-371464" algn="l" defTabSz="990570" rtl="0" eaLnBrk="1" fontAlgn="base" latinLnBrk="0" hangingPunct="1">
              <a:lnSpc>
                <a:spcPct val="110000"/>
              </a:lnSpc>
              <a:spcBef>
                <a:spcPts val="650"/>
              </a:spcBef>
              <a:spcAft>
                <a:spcPct val="0"/>
              </a:spcAft>
              <a:buFont typeface="Arial" pitchFamily="34" charset="0"/>
              <a:buNone/>
            </a:pPr>
            <a:r>
              <a:rPr lang="en-US" noProof="0" dirty="0"/>
              <a:t>Click to edit Master subtitle style</a:t>
            </a:r>
            <a:endParaRPr lang="en-GB" noProof="0" dirty="0"/>
          </a:p>
        </p:txBody>
      </p:sp>
      <p:sp>
        <p:nvSpPr>
          <p:cNvPr id="10" name="Freeform 19"/>
          <p:cNvSpPr>
            <a:spLocks noEditPoints="1"/>
          </p:cNvSpPr>
          <p:nvPr userDrawn="1"/>
        </p:nvSpPr>
        <p:spPr bwMode="auto">
          <a:xfrm>
            <a:off x="685800" y="9144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1"/>
          </p:nvPr>
        </p:nvSpPr>
        <p:spPr bwMode="gray">
          <a:xfrm>
            <a:off x="333376" y="1364602"/>
            <a:ext cx="3024187" cy="7800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6"/>
          <p:cNvSpPr>
            <a:spLocks noGrp="1"/>
          </p:cNvSpPr>
          <p:nvPr>
            <p:ph type="body" sz="quarter" idx="12"/>
          </p:nvPr>
        </p:nvSpPr>
        <p:spPr bwMode="gray">
          <a:xfrm>
            <a:off x="3502027" y="1364602"/>
            <a:ext cx="3027363" cy="7800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7" name="Text Placeholder 6"/>
          <p:cNvSpPr>
            <a:spLocks noGrp="1"/>
          </p:cNvSpPr>
          <p:nvPr>
            <p:ph type="body" sz="quarter" idx="11"/>
          </p:nvPr>
        </p:nvSpPr>
        <p:spPr bwMode="gray">
          <a:xfrm>
            <a:off x="333376" y="1364601"/>
            <a:ext cx="3024187"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6"/>
          <p:cNvSpPr>
            <a:spLocks noGrp="1"/>
          </p:cNvSpPr>
          <p:nvPr>
            <p:ph type="body" sz="quarter" idx="12"/>
          </p:nvPr>
        </p:nvSpPr>
        <p:spPr bwMode="gray">
          <a:xfrm>
            <a:off x="3502027" y="1364601"/>
            <a:ext cx="3027363"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6"/>
          <p:cNvSpPr>
            <a:spLocks noGrp="1"/>
          </p:cNvSpPr>
          <p:nvPr>
            <p:ph type="body" sz="quarter" idx="13"/>
          </p:nvPr>
        </p:nvSpPr>
        <p:spPr bwMode="gray">
          <a:xfrm>
            <a:off x="333376" y="5343043"/>
            <a:ext cx="3024188"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4"/>
          </p:nvPr>
        </p:nvSpPr>
        <p:spPr bwMode="gray">
          <a:xfrm>
            <a:off x="3502027" y="5343043"/>
            <a:ext cx="3033713"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message 1">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noAutofit/>
          </a:bodyPr>
          <a:lstStyle/>
          <a:p>
            <a:r>
              <a:rPr lang="en-US"/>
              <a:t>Click to edit Master title style</a:t>
            </a:r>
            <a:endParaRPr lang="en-GB"/>
          </a:p>
        </p:txBody>
      </p:sp>
      <p:sp>
        <p:nvSpPr>
          <p:cNvPr id="5" name="Text Placeholder 7"/>
          <p:cNvSpPr>
            <a:spLocks noGrp="1"/>
          </p:cNvSpPr>
          <p:nvPr>
            <p:ph type="body" sz="quarter" idx="12"/>
          </p:nvPr>
        </p:nvSpPr>
        <p:spPr bwMode="gray">
          <a:xfrm>
            <a:off x="333377" y="1363280"/>
            <a:ext cx="1439863" cy="7802185"/>
          </a:xfrm>
          <a:solidFill>
            <a:srgbClr val="DCDDDD"/>
          </a:solidFill>
        </p:spPr>
        <p:txBody>
          <a:bodyPr lIns="54000" tIns="54000" rIns="54000" bIns="54000">
            <a:noAutofit/>
          </a:bodyPr>
          <a:lstStyle>
            <a:lvl1pPr>
              <a:lnSpc>
                <a:spcPct val="135000"/>
              </a:lnSpc>
              <a:spcBef>
                <a:spcPts val="650"/>
              </a:spcBef>
              <a:defRPr sz="975">
                <a:solidFill>
                  <a:srgbClr val="00338D"/>
                </a:solidFill>
              </a:defRPr>
            </a:lvl1pPr>
            <a:lvl2pPr marL="196050" indent="-196050">
              <a:lnSpc>
                <a:spcPct val="135000"/>
              </a:lnSpc>
              <a:spcBef>
                <a:spcPts val="650"/>
              </a:spcBef>
              <a:buClr>
                <a:srgbClr val="00338D"/>
              </a:buClr>
              <a:buFont typeface="Arial" pitchFamily="34" charset="0"/>
              <a:buChar char="■"/>
              <a:defRPr b="1">
                <a:solidFill>
                  <a:srgbClr val="00338D"/>
                </a:solidFill>
              </a:defRPr>
            </a:lvl2pPr>
            <a:lvl3pPr marL="392100" indent="-192611">
              <a:lnSpc>
                <a:spcPct val="135000"/>
              </a:lnSpc>
              <a:spcBef>
                <a:spcPts val="650"/>
              </a:spcBef>
              <a:buClr>
                <a:srgbClr val="00338D"/>
              </a:buClr>
              <a:buFont typeface="Arial" pitchFamily="34" charset="0"/>
              <a:buChar char="–"/>
              <a:defRPr lang="en-US" sz="975" b="1" kern="1200" noProof="0" dirty="0" smtClean="0">
                <a:solidFill>
                  <a:srgbClr val="00338D"/>
                </a:solidFill>
                <a:latin typeface="Arial" pitchFamily="34" charset="0"/>
                <a:ea typeface="+mn-ea"/>
                <a:cs typeface="Arial" pitchFamily="34" charset="0"/>
              </a:defRPr>
            </a:lvl3pPr>
            <a:lvl4pPr marL="584711" indent="-192611">
              <a:lnSpc>
                <a:spcPct val="135000"/>
              </a:lnSpc>
              <a:spcBef>
                <a:spcPts val="650"/>
              </a:spcBef>
              <a:buClr>
                <a:srgbClr val="00338D"/>
              </a:buClr>
              <a:buFont typeface="Arial" pitchFamily="34" charset="0"/>
              <a:buChar char="■"/>
              <a:defRPr lang="en-US" sz="975" b="1" kern="1200" noProof="0" dirty="0" smtClean="0">
                <a:solidFill>
                  <a:srgbClr val="00338D"/>
                </a:solidFill>
                <a:latin typeface="Arial" pitchFamily="34" charset="0"/>
                <a:ea typeface="+mn-ea"/>
                <a:cs typeface="Arial" pitchFamily="34" charset="0"/>
              </a:defRPr>
            </a:lvl4pPr>
            <a:lvl5pPr marL="779042" indent="-189171">
              <a:lnSpc>
                <a:spcPct val="135000"/>
              </a:lnSpc>
              <a:spcBef>
                <a:spcPts val="650"/>
              </a:spcBef>
              <a:buClr>
                <a:srgbClr val="00338D"/>
              </a:buClr>
              <a:buFont typeface="Arial" pitchFamily="34" charset="0"/>
              <a:buChar char="–"/>
              <a:defRPr lang="en-US" sz="975" b="1" kern="1200" baseline="0" noProof="0" dirty="0" smtClean="0">
                <a:solidFill>
                  <a:srgbClr val="00338D"/>
                </a:solidFill>
                <a:latin typeface="Arial" pitchFamily="34" charset="0"/>
                <a:ea typeface="+mn-ea"/>
                <a:cs typeface="Arial" pitchFamily="34" charset="0"/>
              </a:defRPr>
            </a:lvl5pPr>
            <a:lvl6pPr marL="969933" indent="-192611">
              <a:lnSpc>
                <a:spcPct val="100000"/>
              </a:lnSpc>
              <a:buClr>
                <a:srgbClr val="00338D"/>
              </a:buClr>
              <a:buFont typeface="Arial" pitchFamily="34" charset="0"/>
              <a:buChar char="■"/>
              <a:defRPr lang="en-US" sz="975" b="1" kern="1200" baseline="0" dirty="0" smtClean="0">
                <a:solidFill>
                  <a:srgbClr val="00338D"/>
                </a:solidFill>
                <a:latin typeface="Arial" pitchFamily="34" charset="0"/>
                <a:ea typeface="+mn-ea"/>
                <a:cs typeface="Arial" pitchFamily="34" charset="0"/>
              </a:defRPr>
            </a:lvl6pPr>
            <a:lvl7pPr marL="1169422" indent="-199490">
              <a:lnSpc>
                <a:spcPct val="100000"/>
              </a:lnSpc>
              <a:buClr>
                <a:srgbClr val="00338D"/>
              </a:buClr>
              <a:buFont typeface="Arial" pitchFamily="34" charset="0"/>
              <a:buChar char="–"/>
              <a:defRPr lang="en-US" sz="975" b="1" kern="1200" baseline="0" dirty="0" smtClean="0">
                <a:solidFill>
                  <a:srgbClr val="00338D"/>
                </a:solidFill>
                <a:latin typeface="Arial" pitchFamily="34" charset="0"/>
                <a:ea typeface="+mn-ea"/>
                <a:cs typeface="Arial" pitchFamily="34" charset="0"/>
              </a:defRPr>
            </a:lvl7pPr>
            <a:lvl8pPr marL="1362033" indent="-192611">
              <a:lnSpc>
                <a:spcPct val="100000"/>
              </a:lnSpc>
              <a:buClr>
                <a:srgbClr val="00338D"/>
              </a:buClr>
              <a:buFont typeface="Arial" pitchFamily="34" charset="0"/>
              <a:buChar char="■"/>
              <a:defRPr lang="en-US" sz="975" b="1" kern="1200" dirty="0" smtClean="0">
                <a:solidFill>
                  <a:srgbClr val="00338D"/>
                </a:solidFill>
                <a:latin typeface="Arial" pitchFamily="34" charset="0"/>
                <a:ea typeface="+mn-ea"/>
                <a:cs typeface="+mn-cs"/>
              </a:defRPr>
            </a:lvl8pPr>
            <a:lvl9pPr marL="1518530" indent="-156497">
              <a:lnSpc>
                <a:spcPct val="100000"/>
              </a:lnSpc>
              <a:buClr>
                <a:srgbClr val="00338D"/>
              </a:buClr>
              <a:buFont typeface="Arial" pitchFamily="34" charset="0"/>
              <a:buChar char="–"/>
              <a:defRPr lang="en-US" sz="975" b="1" kern="1200" dirty="0" smtClean="0">
                <a:solidFill>
                  <a:srgbClr val="00338D"/>
                </a:solidFill>
                <a:latin typeface="Arial" pitchFamily="34" charset="0"/>
                <a:ea typeface="+mn-ea"/>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6"/>
          <p:cNvSpPr>
            <a:spLocks noGrp="1"/>
          </p:cNvSpPr>
          <p:nvPr>
            <p:ph type="body" sz="quarter" idx="13"/>
          </p:nvPr>
        </p:nvSpPr>
        <p:spPr bwMode="gray">
          <a:xfrm>
            <a:off x="1916114" y="1363796"/>
            <a:ext cx="4613275" cy="78016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message 2">
    <p:spTree>
      <p:nvGrpSpPr>
        <p:cNvPr id="1" name=""/>
        <p:cNvGrpSpPr/>
        <p:nvPr/>
      </p:nvGrpSpPr>
      <p:grpSpPr>
        <a:xfrm>
          <a:off x="0" y="0"/>
          <a:ext cx="0" cy="0"/>
          <a:chOff x="0" y="0"/>
          <a:chExt cx="0" cy="0"/>
        </a:xfrm>
      </p:grpSpPr>
      <p:sp>
        <p:nvSpPr>
          <p:cNvPr id="5" name="Text Placeholder 7"/>
          <p:cNvSpPr>
            <a:spLocks noGrp="1"/>
          </p:cNvSpPr>
          <p:nvPr>
            <p:ph type="body" sz="quarter" idx="12"/>
          </p:nvPr>
        </p:nvSpPr>
        <p:spPr bwMode="gray">
          <a:xfrm>
            <a:off x="332656" y="1364602"/>
            <a:ext cx="6196732" cy="1170129"/>
          </a:xfrm>
          <a:solidFill>
            <a:srgbClr val="DCDDDD"/>
          </a:solidFill>
        </p:spPr>
        <p:txBody>
          <a:bodyPr lIns="54000" tIns="54000" rIns="54000" bIns="54000">
            <a:noAutofit/>
          </a:bodyPr>
          <a:lstStyle>
            <a:lvl1pPr>
              <a:lnSpc>
                <a:spcPct val="100000"/>
              </a:lnSpc>
              <a:defRPr sz="975">
                <a:solidFill>
                  <a:srgbClr val="00338D"/>
                </a:solidFill>
              </a:defRPr>
            </a:lvl1pPr>
            <a:lvl2pPr marL="196050" indent="-196050">
              <a:lnSpc>
                <a:spcPct val="100000"/>
              </a:lnSpc>
              <a:buClr>
                <a:srgbClr val="00338D"/>
              </a:buClr>
              <a:buFont typeface="Arial" pitchFamily="34" charset="0"/>
              <a:buChar char="■"/>
              <a:defRPr b="1">
                <a:solidFill>
                  <a:srgbClr val="00338D"/>
                </a:solidFill>
              </a:defRPr>
            </a:lvl2pPr>
            <a:lvl3pPr marL="392100" indent="-192611">
              <a:lnSpc>
                <a:spcPct val="100000"/>
              </a:lnSpc>
              <a:buClr>
                <a:srgbClr val="00338D"/>
              </a:buClr>
              <a:buFont typeface="Arial" pitchFamily="34" charset="0"/>
              <a:buChar char="–"/>
              <a:defRPr lang="en-US" sz="975" b="1" kern="1200" noProof="0" dirty="0" smtClean="0">
                <a:solidFill>
                  <a:srgbClr val="00338D"/>
                </a:solidFill>
                <a:latin typeface="Arial" pitchFamily="34" charset="0"/>
                <a:ea typeface="+mn-ea"/>
                <a:cs typeface="Arial" pitchFamily="34" charset="0"/>
              </a:defRPr>
            </a:lvl3pPr>
            <a:lvl4pPr marL="584711" indent="-192611">
              <a:lnSpc>
                <a:spcPct val="100000"/>
              </a:lnSpc>
              <a:buClr>
                <a:srgbClr val="00338D"/>
              </a:buClr>
              <a:buFont typeface="Arial" pitchFamily="34" charset="0"/>
              <a:buChar char="■"/>
              <a:defRPr lang="en-US" sz="975" b="1" kern="1200" noProof="0" dirty="0" smtClean="0">
                <a:solidFill>
                  <a:srgbClr val="00338D"/>
                </a:solidFill>
                <a:latin typeface="Arial" pitchFamily="34" charset="0"/>
                <a:ea typeface="+mn-ea"/>
                <a:cs typeface="Arial" pitchFamily="34" charset="0"/>
              </a:defRPr>
            </a:lvl4pPr>
            <a:lvl5pPr marL="779042" indent="-189171">
              <a:lnSpc>
                <a:spcPct val="100000"/>
              </a:lnSpc>
              <a:buClr>
                <a:srgbClr val="00338D"/>
              </a:buClr>
              <a:buFont typeface="Arial" pitchFamily="34" charset="0"/>
              <a:buChar char="–"/>
              <a:defRPr lang="en-US" sz="975" b="1" kern="1200" baseline="0" noProof="0" dirty="0" smtClean="0">
                <a:solidFill>
                  <a:srgbClr val="00338D"/>
                </a:solidFill>
                <a:latin typeface="Arial" pitchFamily="34" charset="0"/>
                <a:ea typeface="+mn-ea"/>
                <a:cs typeface="Arial" pitchFamily="34" charset="0"/>
              </a:defRPr>
            </a:lvl5pPr>
            <a:lvl6pPr marL="969933" indent="-192611">
              <a:lnSpc>
                <a:spcPct val="100000"/>
              </a:lnSpc>
              <a:buClr>
                <a:srgbClr val="00338D"/>
              </a:buClr>
              <a:buFont typeface="Arial" pitchFamily="34" charset="0"/>
              <a:buChar char="■"/>
              <a:defRPr lang="en-US" sz="975" b="1" kern="1200" baseline="0" dirty="0" smtClean="0">
                <a:solidFill>
                  <a:srgbClr val="00338D"/>
                </a:solidFill>
                <a:latin typeface="Arial" pitchFamily="34" charset="0"/>
                <a:ea typeface="+mn-ea"/>
                <a:cs typeface="Arial" pitchFamily="34" charset="0"/>
              </a:defRPr>
            </a:lvl6pPr>
            <a:lvl7pPr marL="1169422" indent="-199490">
              <a:lnSpc>
                <a:spcPct val="100000"/>
              </a:lnSpc>
              <a:buClr>
                <a:srgbClr val="00338D"/>
              </a:buClr>
              <a:buFont typeface="Arial" pitchFamily="34" charset="0"/>
              <a:buChar char="–"/>
              <a:defRPr lang="en-US" sz="975" b="1" kern="1200" baseline="0" dirty="0" smtClean="0">
                <a:solidFill>
                  <a:srgbClr val="00338D"/>
                </a:solidFill>
                <a:latin typeface="Arial" pitchFamily="34" charset="0"/>
                <a:ea typeface="+mn-ea"/>
                <a:cs typeface="Arial" pitchFamily="34" charset="0"/>
              </a:defRPr>
            </a:lvl7pPr>
            <a:lvl8pPr marL="1362033" indent="-192611">
              <a:lnSpc>
                <a:spcPct val="100000"/>
              </a:lnSpc>
              <a:buClr>
                <a:srgbClr val="00338D"/>
              </a:buClr>
              <a:buFont typeface="Arial" pitchFamily="34" charset="0"/>
              <a:buChar char="■"/>
              <a:defRPr lang="en-US" sz="975" b="1" kern="1200" dirty="0" smtClean="0">
                <a:solidFill>
                  <a:srgbClr val="00338D"/>
                </a:solidFill>
                <a:latin typeface="Arial" pitchFamily="34" charset="0"/>
                <a:ea typeface="+mn-ea"/>
                <a:cs typeface="+mn-cs"/>
              </a:defRPr>
            </a:lvl8pPr>
            <a:lvl9pPr marL="1518530" indent="-156497">
              <a:lnSpc>
                <a:spcPct val="100000"/>
              </a:lnSpc>
              <a:buClr>
                <a:srgbClr val="00338D"/>
              </a:buClr>
              <a:buFont typeface="Arial" pitchFamily="34" charset="0"/>
              <a:buChar char="–"/>
              <a:defRPr lang="en-US" sz="975" b="1" kern="1200" dirty="0" smtClean="0">
                <a:solidFill>
                  <a:srgbClr val="00338D"/>
                </a:solidFill>
                <a:latin typeface="Arial" pitchFamily="34" charset="0"/>
                <a:ea typeface="+mn-ea"/>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6"/>
          <p:cNvSpPr>
            <a:spLocks noGrp="1"/>
          </p:cNvSpPr>
          <p:nvPr>
            <p:ph type="body" sz="quarter" idx="13"/>
          </p:nvPr>
        </p:nvSpPr>
        <p:spPr bwMode="gray">
          <a:xfrm>
            <a:off x="332656" y="2690749"/>
            <a:ext cx="6196732" cy="647471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p:cNvSpPr>
            <a:spLocks noGrp="1"/>
          </p:cNvSpPr>
          <p:nvPr>
            <p:ph type="title"/>
          </p:nvPr>
        </p:nvSpPr>
        <p:spPr bwMode="gray"/>
        <p:txBody>
          <a:bodyPr>
            <a:noAutofit/>
          </a:bodyPr>
          <a:lstStyle/>
          <a:p>
            <a:r>
              <a:rPr lang="en-US"/>
              <a:t>Click to edit Master 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wo Charts Two Text 1">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10" name="Chart Placeholder 9"/>
          <p:cNvSpPr>
            <a:spLocks noGrp="1"/>
          </p:cNvSpPr>
          <p:nvPr>
            <p:ph type="chart" sz="quarter" idx="15"/>
          </p:nvPr>
        </p:nvSpPr>
        <p:spPr bwMode="gray">
          <a:xfrm>
            <a:off x="333375" y="1364437"/>
            <a:ext cx="3024188" cy="3822588"/>
          </a:xfrm>
        </p:spPr>
        <p:txBody>
          <a:bodyPr anchor="ctr"/>
          <a:lstStyle>
            <a:lvl1pPr algn="ctr">
              <a:defRPr/>
            </a:lvl1pPr>
          </a:lstStyle>
          <a:p>
            <a:r>
              <a:rPr lang="en-US"/>
              <a:t>Click icon to add chart</a:t>
            </a:r>
            <a:endParaRPr lang="en-GB" dirty="0"/>
          </a:p>
        </p:txBody>
      </p:sp>
      <p:sp>
        <p:nvSpPr>
          <p:cNvPr id="11" name="Chart Placeholder 9"/>
          <p:cNvSpPr>
            <a:spLocks noGrp="1"/>
          </p:cNvSpPr>
          <p:nvPr>
            <p:ph type="chart" sz="quarter" idx="16"/>
          </p:nvPr>
        </p:nvSpPr>
        <p:spPr bwMode="gray">
          <a:xfrm>
            <a:off x="333375" y="5343043"/>
            <a:ext cx="3024188" cy="3822425"/>
          </a:xfrm>
        </p:spPr>
        <p:txBody>
          <a:bodyPr anchor="ctr"/>
          <a:lstStyle>
            <a:lvl1pPr algn="ctr">
              <a:defRPr/>
            </a:lvl1pPr>
          </a:lstStyle>
          <a:p>
            <a:r>
              <a:rPr lang="en-US"/>
              <a:t>Click icon to add chart</a:t>
            </a:r>
            <a:endParaRPr lang="en-GB" dirty="0"/>
          </a:p>
        </p:txBody>
      </p:sp>
      <p:sp>
        <p:nvSpPr>
          <p:cNvPr id="7" name="Text Placeholder 6"/>
          <p:cNvSpPr>
            <a:spLocks noGrp="1"/>
          </p:cNvSpPr>
          <p:nvPr>
            <p:ph type="body" sz="quarter" idx="11"/>
          </p:nvPr>
        </p:nvSpPr>
        <p:spPr bwMode="gray">
          <a:xfrm>
            <a:off x="3502027" y="1364602"/>
            <a:ext cx="3023317" cy="382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3"/>
          </p:nvPr>
        </p:nvSpPr>
        <p:spPr bwMode="gray">
          <a:xfrm>
            <a:off x="3502027" y="5344619"/>
            <a:ext cx="3023317" cy="3820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wo Charts Two Text 2">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332656" y="5343045"/>
            <a:ext cx="3024336" cy="382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5"/>
          </p:nvPr>
        </p:nvSpPr>
        <p:spPr bwMode="gray">
          <a:xfrm>
            <a:off x="3501008" y="5343045"/>
            <a:ext cx="3024336" cy="382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hart Placeholder 9"/>
          <p:cNvSpPr>
            <a:spLocks noGrp="1"/>
          </p:cNvSpPr>
          <p:nvPr>
            <p:ph type="chart" sz="quarter" idx="16"/>
          </p:nvPr>
        </p:nvSpPr>
        <p:spPr bwMode="gray">
          <a:xfrm>
            <a:off x="333376" y="1364601"/>
            <a:ext cx="3023618" cy="2496332"/>
          </a:xfrm>
        </p:spPr>
        <p:txBody>
          <a:bodyPr anchor="ctr"/>
          <a:lstStyle>
            <a:lvl1pPr algn="ctr">
              <a:defRPr/>
            </a:lvl1pPr>
          </a:lstStyle>
          <a:p>
            <a:r>
              <a:rPr lang="en-US"/>
              <a:t>Click icon to add chart</a:t>
            </a:r>
            <a:endParaRPr lang="en-GB" dirty="0"/>
          </a:p>
        </p:txBody>
      </p:sp>
      <p:sp>
        <p:nvSpPr>
          <p:cNvPr id="11" name="Chart Placeholder 9"/>
          <p:cNvSpPr>
            <a:spLocks noGrp="1"/>
          </p:cNvSpPr>
          <p:nvPr>
            <p:ph type="chart" sz="quarter" idx="17"/>
          </p:nvPr>
        </p:nvSpPr>
        <p:spPr bwMode="gray">
          <a:xfrm>
            <a:off x="3494636" y="1364601"/>
            <a:ext cx="3030700" cy="2496333"/>
          </a:xfrm>
        </p:spPr>
        <p:txBody>
          <a:bodyPr anchor="ctr"/>
          <a:lstStyle>
            <a:lvl1pPr algn="ctr">
              <a:defRPr/>
            </a:lvl1pPr>
          </a:lstStyle>
          <a:p>
            <a:r>
              <a:rPr lang="en-US"/>
              <a:t>Click icon to add chart</a:t>
            </a:r>
            <a:endParaRPr lang="en-GB" dirty="0"/>
          </a:p>
        </p:txBody>
      </p:sp>
      <p:sp>
        <p:nvSpPr>
          <p:cNvPr id="8" name="Title 7"/>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a:p>
        </p:txBody>
      </p:sp>
      <p:sp>
        <p:nvSpPr>
          <p:cNvPr id="4" name="Text Placeholder 6"/>
          <p:cNvSpPr>
            <a:spLocks noGrp="1"/>
          </p:cNvSpPr>
          <p:nvPr>
            <p:ph type="body" sz="quarter" idx="12"/>
          </p:nvPr>
        </p:nvSpPr>
        <p:spPr bwMode="gray">
          <a:xfrm>
            <a:off x="3502027" y="1364602"/>
            <a:ext cx="3023317" cy="7800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332657" y="1364601"/>
            <a:ext cx="3024335" cy="3822425"/>
          </a:xfrm>
        </p:spPr>
        <p:txBody>
          <a:bodyPr anchor="ctr"/>
          <a:lstStyle>
            <a:lvl1pPr algn="ctr">
              <a:defRPr/>
            </a:lvl1pPr>
          </a:lstStyle>
          <a:p>
            <a:r>
              <a:rPr lang="en-US"/>
              <a:t>Click icon to add table</a:t>
            </a:r>
            <a:endParaRPr lang="en-GB" dirty="0"/>
          </a:p>
        </p:txBody>
      </p:sp>
      <p:sp>
        <p:nvSpPr>
          <p:cNvPr id="9" name="Table Placeholder 7"/>
          <p:cNvSpPr>
            <a:spLocks noGrp="1"/>
          </p:cNvSpPr>
          <p:nvPr>
            <p:ph type="tbl" sz="quarter" idx="14"/>
          </p:nvPr>
        </p:nvSpPr>
        <p:spPr bwMode="gray">
          <a:xfrm>
            <a:off x="333375" y="5343043"/>
            <a:ext cx="3024188" cy="3822425"/>
          </a:xfrm>
        </p:spPr>
        <p:txBody>
          <a:bodyPr anchor="ctr"/>
          <a:lstStyle>
            <a:lvl1pPr algn="ctr">
              <a:defRPr/>
            </a:lvl1pPr>
          </a:lstStyle>
          <a:p>
            <a:r>
              <a:rPr lang="en-US"/>
              <a:t>Click icon to add table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Tables Two Text 1">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3502027" y="1364601"/>
            <a:ext cx="3027363"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333375" y="1364601"/>
            <a:ext cx="3024188" cy="3822425"/>
          </a:xfrm>
        </p:spPr>
        <p:txBody>
          <a:bodyPr anchor="ctr"/>
          <a:lstStyle>
            <a:lvl1pPr algn="ctr">
              <a:defRPr/>
            </a:lvl1pPr>
          </a:lstStyle>
          <a:p>
            <a:r>
              <a:rPr lang="en-US"/>
              <a:t>Click icon to add table</a:t>
            </a:r>
            <a:endParaRPr lang="en-GB" dirty="0"/>
          </a:p>
        </p:txBody>
      </p:sp>
      <p:sp>
        <p:nvSpPr>
          <p:cNvPr id="9" name="Table Placeholder 7"/>
          <p:cNvSpPr>
            <a:spLocks noGrp="1"/>
          </p:cNvSpPr>
          <p:nvPr>
            <p:ph type="tbl" sz="quarter" idx="14"/>
          </p:nvPr>
        </p:nvSpPr>
        <p:spPr bwMode="gray">
          <a:xfrm>
            <a:off x="333375" y="5343042"/>
            <a:ext cx="3024188" cy="3822425"/>
          </a:xfrm>
        </p:spPr>
        <p:txBody>
          <a:bodyPr anchor="ctr"/>
          <a:lstStyle>
            <a:lvl1pPr algn="ctr">
              <a:defRPr/>
            </a:lvl1pPr>
          </a:lstStyle>
          <a:p>
            <a:r>
              <a:rPr lang="en-US"/>
              <a:t>Click icon to add table</a:t>
            </a:r>
            <a:endParaRPr lang="en-GB" dirty="0"/>
          </a:p>
        </p:txBody>
      </p:sp>
      <p:sp>
        <p:nvSpPr>
          <p:cNvPr id="7" name="Text Placeholder 6"/>
          <p:cNvSpPr>
            <a:spLocks noGrp="1"/>
          </p:cNvSpPr>
          <p:nvPr>
            <p:ph type="body" sz="quarter" idx="15"/>
          </p:nvPr>
        </p:nvSpPr>
        <p:spPr bwMode="gray">
          <a:xfrm>
            <a:off x="3502027" y="5343043"/>
            <a:ext cx="3027363"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e Table One Chart Two Text">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3502027" y="1364602"/>
            <a:ext cx="3027363" cy="382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333375" y="1364398"/>
            <a:ext cx="3024188" cy="3822627"/>
          </a:xfrm>
        </p:spPr>
        <p:txBody>
          <a:bodyPr anchor="ctr"/>
          <a:lstStyle>
            <a:lvl1pPr algn="ctr">
              <a:defRPr/>
            </a:lvl1pPr>
          </a:lstStyle>
          <a:p>
            <a:r>
              <a:rPr lang="en-US"/>
              <a:t>Click icon to add table</a:t>
            </a:r>
            <a:endParaRPr lang="en-GB" dirty="0"/>
          </a:p>
        </p:txBody>
      </p:sp>
      <p:sp>
        <p:nvSpPr>
          <p:cNvPr id="7" name="Text Placeholder 6"/>
          <p:cNvSpPr>
            <a:spLocks noGrp="1"/>
          </p:cNvSpPr>
          <p:nvPr>
            <p:ph type="body" sz="quarter" idx="15"/>
          </p:nvPr>
        </p:nvSpPr>
        <p:spPr bwMode="gray">
          <a:xfrm>
            <a:off x="3502027" y="5343045"/>
            <a:ext cx="3027363" cy="382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p:cNvSpPr>
            <a:spLocks noGrp="1"/>
          </p:cNvSpPr>
          <p:nvPr>
            <p:ph type="chart" sz="quarter" idx="16"/>
          </p:nvPr>
        </p:nvSpPr>
        <p:spPr bwMode="gray">
          <a:xfrm>
            <a:off x="333375" y="5343045"/>
            <a:ext cx="3024188" cy="3822424"/>
          </a:xfrm>
        </p:spPr>
        <p:txBody>
          <a:bodyPr anchor="ctr"/>
          <a:lstStyle>
            <a:lvl1pPr algn="ctr">
              <a:defRPr/>
            </a:lvl1pPr>
          </a:lstStyle>
          <a:p>
            <a:r>
              <a:rPr lang="en-US"/>
              <a:t>Click icon to add chart</a:t>
            </a:r>
            <a:endParaRPr lang="en-GB" dirty="0"/>
          </a:p>
        </p:txBody>
      </p:sp>
      <p:sp>
        <p:nvSpPr>
          <p:cNvPr id="9" name="Title 8"/>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wo Tables Two Text 2">
    <p:spTree>
      <p:nvGrpSpPr>
        <p:cNvPr id="1" name=""/>
        <p:cNvGrpSpPr/>
        <p:nvPr/>
      </p:nvGrpSpPr>
      <p:grpSpPr>
        <a:xfrm>
          <a:off x="0" y="0"/>
          <a:ext cx="0" cy="0"/>
          <a:chOff x="0" y="0"/>
          <a:chExt cx="0" cy="0"/>
        </a:xfrm>
      </p:grpSpPr>
      <p:sp>
        <p:nvSpPr>
          <p:cNvPr id="4" name="Text Placeholder 6"/>
          <p:cNvSpPr>
            <a:spLocks noGrp="1"/>
          </p:cNvSpPr>
          <p:nvPr>
            <p:ph type="body" sz="quarter" idx="12"/>
          </p:nvPr>
        </p:nvSpPr>
        <p:spPr bwMode="gray">
          <a:xfrm>
            <a:off x="332656" y="4016896"/>
            <a:ext cx="3024188" cy="5148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able Placeholder 7"/>
          <p:cNvSpPr>
            <a:spLocks noGrp="1"/>
          </p:cNvSpPr>
          <p:nvPr>
            <p:ph type="tbl" sz="quarter" idx="13"/>
          </p:nvPr>
        </p:nvSpPr>
        <p:spPr bwMode="gray">
          <a:xfrm>
            <a:off x="333375" y="1364602"/>
            <a:ext cx="3024188" cy="2496277"/>
          </a:xfrm>
        </p:spPr>
        <p:txBody>
          <a:bodyPr anchor="ctr"/>
          <a:lstStyle>
            <a:lvl1pPr algn="ctr">
              <a:defRPr/>
            </a:lvl1pPr>
          </a:lstStyle>
          <a:p>
            <a:r>
              <a:rPr lang="en-US"/>
              <a:t>Click icon to add table</a:t>
            </a:r>
            <a:endParaRPr lang="en-GB" dirty="0"/>
          </a:p>
        </p:txBody>
      </p:sp>
      <p:sp>
        <p:nvSpPr>
          <p:cNvPr id="9" name="Table Placeholder 7"/>
          <p:cNvSpPr>
            <a:spLocks noGrp="1"/>
          </p:cNvSpPr>
          <p:nvPr>
            <p:ph type="tbl" sz="quarter" idx="14"/>
          </p:nvPr>
        </p:nvSpPr>
        <p:spPr bwMode="gray">
          <a:xfrm>
            <a:off x="3501008" y="1364602"/>
            <a:ext cx="3024336" cy="2496277"/>
          </a:xfrm>
        </p:spPr>
        <p:txBody>
          <a:bodyPr anchor="ctr"/>
          <a:lstStyle>
            <a:lvl1pPr algn="ctr">
              <a:defRPr/>
            </a:lvl1pPr>
          </a:lstStyle>
          <a:p>
            <a:r>
              <a:rPr lang="en-US"/>
              <a:t>Click icon to add table</a:t>
            </a:r>
            <a:endParaRPr lang="en-GB" dirty="0"/>
          </a:p>
        </p:txBody>
      </p:sp>
      <p:sp>
        <p:nvSpPr>
          <p:cNvPr id="7" name="Text Placeholder 6"/>
          <p:cNvSpPr>
            <a:spLocks noGrp="1"/>
          </p:cNvSpPr>
          <p:nvPr>
            <p:ph type="body" sz="quarter" idx="15"/>
          </p:nvPr>
        </p:nvSpPr>
        <p:spPr bwMode="gray">
          <a:xfrm>
            <a:off x="3501008" y="4016896"/>
            <a:ext cx="3024336" cy="5148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102" name="Freeform 6"/>
          <p:cNvSpPr>
            <a:spLocks noChangeAspect="1" noEditPoints="1"/>
          </p:cNvSpPr>
          <p:nvPr userDrawn="1"/>
        </p:nvSpPr>
        <p:spPr bwMode="gray">
          <a:xfrm>
            <a:off x="1" y="1"/>
            <a:ext cx="4868863" cy="6505972"/>
          </a:xfrm>
          <a:custGeom>
            <a:avLst/>
            <a:gdLst/>
            <a:ahLst/>
            <a:cxnLst>
              <a:cxn ang="0">
                <a:pos x="3067" y="0"/>
              </a:cxn>
              <a:cxn ang="0">
                <a:pos x="0" y="0"/>
              </a:cxn>
              <a:cxn ang="0">
                <a:pos x="0" y="3783"/>
              </a:cxn>
              <a:cxn ang="0">
                <a:pos x="1946" y="3783"/>
              </a:cxn>
              <a:cxn ang="0">
                <a:pos x="3067" y="0"/>
              </a:cxn>
              <a:cxn ang="0">
                <a:pos x="3067" y="0"/>
              </a:cxn>
              <a:cxn ang="0">
                <a:pos x="3067" y="0"/>
              </a:cxn>
            </a:cxnLst>
            <a:rect l="0" t="0" r="r" b="b"/>
            <a:pathLst>
              <a:path w="3067" h="3783">
                <a:moveTo>
                  <a:pt x="3067" y="0"/>
                </a:moveTo>
                <a:lnTo>
                  <a:pt x="0" y="0"/>
                </a:lnTo>
                <a:lnTo>
                  <a:pt x="0" y="3783"/>
                </a:lnTo>
                <a:lnTo>
                  <a:pt x="1946" y="3783"/>
                </a:lnTo>
                <a:lnTo>
                  <a:pt x="3067" y="0"/>
                </a:lnTo>
                <a:close/>
                <a:moveTo>
                  <a:pt x="3067" y="0"/>
                </a:moveTo>
                <a:lnTo>
                  <a:pt x="3067"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2" name="Title 1"/>
          <p:cNvSpPr>
            <a:spLocks noGrp="1"/>
          </p:cNvSpPr>
          <p:nvPr>
            <p:ph type="ctrTitle"/>
          </p:nvPr>
        </p:nvSpPr>
        <p:spPr bwMode="gray">
          <a:xfrm>
            <a:off x="324000" y="1832655"/>
            <a:ext cx="3321024" cy="249627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990570" rtl="0" eaLnBrk="1" fontAlgn="base" latinLnBrk="0" hangingPunct="1">
              <a:spcBef>
                <a:spcPct val="40000"/>
              </a:spcBef>
              <a:spcAft>
                <a:spcPct val="0"/>
              </a:spcAft>
              <a:buNone/>
              <a:defRPr lang="en-GB" sz="3250" b="1" kern="1200" noProof="0" dirty="0">
                <a:solidFill>
                  <a:schemeClr val="bg1"/>
                </a:solidFill>
                <a:latin typeface="Arial"/>
                <a:ea typeface="+mj-ea"/>
                <a:cs typeface="+mj-cs"/>
              </a:defRPr>
            </a:lvl1pPr>
            <a:lvl2pPr>
              <a:defRPr kumimoji="0" lang="en-GB" sz="3250" b="1" i="0" u="none" strike="noStrike" kern="1200" cap="none" spc="0" normalizeH="0" baseline="0" noProof="0" dirty="0">
                <a:ln>
                  <a:noFill/>
                </a:ln>
                <a:solidFill>
                  <a:schemeClr val="bg1"/>
                </a:solidFill>
                <a:effectLst/>
                <a:uLnTx/>
                <a:uFillTx/>
                <a:latin typeface="Arial"/>
                <a:ea typeface="+mj-ea"/>
                <a:cs typeface="+mj-cs"/>
              </a:defRPr>
            </a:lvl2pPr>
            <a:lvl3pPr>
              <a:defRPr kumimoji="0" lang="en-GB" sz="3250" b="1" i="0" u="none" strike="noStrike" kern="1200" cap="none" spc="0" normalizeH="0" baseline="0" noProof="0" dirty="0">
                <a:ln>
                  <a:noFill/>
                </a:ln>
                <a:solidFill>
                  <a:schemeClr val="bg1"/>
                </a:solidFill>
                <a:effectLst/>
                <a:uLnTx/>
                <a:uFillTx/>
                <a:latin typeface="Arial"/>
                <a:ea typeface="+mj-ea"/>
                <a:cs typeface="+mj-cs"/>
              </a:defRPr>
            </a:lvl3pPr>
            <a:lvl4pPr>
              <a:defRPr kumimoji="0" lang="en-GB" sz="3250" b="1" i="0" u="none" strike="noStrike" kern="1200" cap="none" spc="0" normalizeH="0" baseline="0" noProof="0" dirty="0">
                <a:ln>
                  <a:noFill/>
                </a:ln>
                <a:solidFill>
                  <a:schemeClr val="bg1"/>
                </a:solidFill>
                <a:effectLst/>
                <a:uLnTx/>
                <a:uFillTx/>
                <a:latin typeface="Arial"/>
                <a:ea typeface="+mj-ea"/>
                <a:cs typeface="+mj-cs"/>
              </a:defRPr>
            </a:lvl4pPr>
            <a:lvl5pPr>
              <a:defRPr kumimoji="0" lang="en-GB" sz="3250" b="1" i="0" u="none" strike="noStrike" kern="1200" cap="none" spc="0" normalizeH="0" baseline="0" noProof="0" dirty="0">
                <a:ln>
                  <a:noFill/>
                </a:ln>
                <a:solidFill>
                  <a:schemeClr val="bg1"/>
                </a:solidFill>
                <a:effectLst/>
                <a:uLnTx/>
                <a:uFillTx/>
                <a:latin typeface="Arial"/>
                <a:ea typeface="+mj-ea"/>
                <a:cs typeface="+mj-cs"/>
              </a:defRPr>
            </a:lvl5pPr>
            <a:lvl6pPr>
              <a:defRPr kumimoji="0" lang="en-GB" sz="3250" b="1" i="0" u="none" strike="noStrike" kern="1200" cap="none" spc="0" normalizeH="0" baseline="0" noProof="0" dirty="0">
                <a:ln>
                  <a:noFill/>
                </a:ln>
                <a:solidFill>
                  <a:schemeClr val="bg1"/>
                </a:solidFill>
                <a:effectLst/>
                <a:uLnTx/>
                <a:uFillTx/>
                <a:latin typeface="Arial"/>
                <a:ea typeface="+mj-ea"/>
                <a:cs typeface="+mj-cs"/>
              </a:defRPr>
            </a:lvl6pPr>
            <a:lvl7pPr>
              <a:defRPr kumimoji="0" lang="en-GB" sz="3250" b="1" i="0" u="none" strike="noStrike" kern="1200" cap="none" spc="0" normalizeH="0" baseline="0" noProof="0" dirty="0">
                <a:ln>
                  <a:noFill/>
                </a:ln>
                <a:solidFill>
                  <a:schemeClr val="bg1"/>
                </a:solidFill>
                <a:effectLst/>
                <a:uLnTx/>
                <a:uFillTx/>
                <a:latin typeface="Arial"/>
                <a:ea typeface="+mj-ea"/>
                <a:cs typeface="+mj-cs"/>
              </a:defRPr>
            </a:lvl7pPr>
            <a:lvl8pPr>
              <a:defRPr kumimoji="0" lang="en-GB" sz="3250" b="1" i="0" u="none" strike="noStrike" kern="1200" cap="none" spc="0" normalizeH="0" baseline="0" noProof="0" dirty="0">
                <a:ln>
                  <a:noFill/>
                </a:ln>
                <a:solidFill>
                  <a:schemeClr val="bg1"/>
                </a:solidFill>
                <a:effectLst/>
                <a:uLnTx/>
                <a:uFillTx/>
                <a:latin typeface="Arial"/>
                <a:ea typeface="+mj-ea"/>
                <a:cs typeface="+mj-cs"/>
              </a:defRPr>
            </a:lvl8pPr>
            <a:lvl9pPr>
              <a:defRPr kumimoji="0" lang="en-GB" sz="3250" b="1" i="0" u="none" strike="noStrike" kern="1200" cap="none" spc="0" normalizeH="0" baseline="0" noProof="0" dirty="0">
                <a:ln>
                  <a:noFill/>
                </a:ln>
                <a:solidFill>
                  <a:schemeClr val="bg1"/>
                </a:solidFill>
                <a:effectLst/>
                <a:uLnTx/>
                <a:uFillTx/>
                <a:latin typeface="Arial"/>
                <a:ea typeface="+mj-ea"/>
                <a:cs typeface="+mj-cs"/>
              </a:defRPr>
            </a:lvl9pPr>
          </a:lstStyle>
          <a:p>
            <a:pPr lvl="0"/>
            <a:r>
              <a:rPr lang="en-US" noProof="0"/>
              <a:t>Click to edit Master title style</a:t>
            </a:r>
            <a:endParaRPr lang="en-GB" noProof="0" dirty="0"/>
          </a:p>
        </p:txBody>
      </p:sp>
      <p:sp>
        <p:nvSpPr>
          <p:cNvPr id="3" name="Subtitle 2"/>
          <p:cNvSpPr>
            <a:spLocks noGrp="1"/>
          </p:cNvSpPr>
          <p:nvPr>
            <p:ph type="subTitle" idx="1"/>
          </p:nvPr>
        </p:nvSpPr>
        <p:spPr bwMode="gray">
          <a:xfrm>
            <a:off x="324000" y="4718974"/>
            <a:ext cx="2960984" cy="1014112"/>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a:buNone/>
              <a:defRPr lang="en-GB" sz="1300" b="0" kern="1200" noProof="0" dirty="0">
                <a:solidFill>
                  <a:schemeClr val="bg1"/>
                </a:solidFill>
                <a:latin typeface="Arial"/>
                <a:ea typeface="+mn-ea"/>
                <a:cs typeface="+mn-cs"/>
              </a:defRPr>
            </a:lvl1pPr>
            <a:lvl2pPr marL="495285"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2pPr>
            <a:lvl3pPr marL="990570"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3pPr>
            <a:lvl4pPr marL="1485854"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4pPr>
            <a:lvl5pPr marL="1981139"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5pPr>
            <a:lvl6pPr marL="2476424"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6pPr>
            <a:lvl7pPr marL="2971709"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7pPr>
            <a:lvl8pPr marL="3466993"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8pPr>
            <a:lvl9pPr marL="3962278" indent="0" algn="ctr">
              <a:buNone/>
              <a:defRPr kumimoji="0" lang="en-GB" sz="1300" b="0" i="0" u="none" strike="noStrike" kern="1200" cap="none" spc="0" normalizeH="0" baseline="0" noProof="0" dirty="0">
                <a:ln>
                  <a:noFill/>
                </a:ln>
                <a:solidFill>
                  <a:schemeClr val="bg1"/>
                </a:solidFill>
                <a:effectLst/>
                <a:uLnTx/>
                <a:uFillTx/>
                <a:latin typeface="Arial"/>
                <a:ea typeface="+mn-ea"/>
                <a:cs typeface="+mn-cs"/>
              </a:defRPr>
            </a:lvl9pPr>
          </a:lstStyle>
          <a:p>
            <a:pPr marL="371464" lvl="0" indent="-371464" algn="l" defTabSz="990570" rtl="0" eaLnBrk="1" fontAlgn="base" latinLnBrk="0" hangingPunct="1">
              <a:lnSpc>
                <a:spcPct val="110000"/>
              </a:lnSpc>
              <a:spcBef>
                <a:spcPts val="650"/>
              </a:spcBef>
              <a:spcAft>
                <a:spcPct val="0"/>
              </a:spcAft>
              <a:buFont typeface="Arial" pitchFamily="34" charset="0"/>
              <a:buNone/>
            </a:pPr>
            <a:r>
              <a:rPr lang="en-US" noProof="0"/>
              <a:t>Click to edit Master subtitle style</a:t>
            </a:r>
            <a:endParaRPr lang="en-GB" noProof="0" dirty="0"/>
          </a:p>
        </p:txBody>
      </p:sp>
      <p:grpSp>
        <p:nvGrpSpPr>
          <p:cNvPr id="11" name="Group 10"/>
          <p:cNvGrpSpPr>
            <a:grpSpLocks/>
          </p:cNvGrpSpPr>
          <p:nvPr userDrawn="1"/>
        </p:nvGrpSpPr>
        <p:grpSpPr>
          <a:xfrm>
            <a:off x="139170" y="0"/>
            <a:ext cx="2583746" cy="1530350"/>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dirty="0"/>
          </a:p>
        </p:txBody>
      </p:sp>
      <p:sp>
        <p:nvSpPr>
          <p:cNvPr id="7" name="Text Placeholder 6"/>
          <p:cNvSpPr>
            <a:spLocks noGrp="1"/>
          </p:cNvSpPr>
          <p:nvPr>
            <p:ph type="body" sz="quarter" idx="11"/>
          </p:nvPr>
        </p:nvSpPr>
        <p:spPr bwMode="gray">
          <a:xfrm>
            <a:off x="332656" y="1364602"/>
            <a:ext cx="6192720" cy="3822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6"/>
          <p:cNvSpPr>
            <a:spLocks noGrp="1"/>
          </p:cNvSpPr>
          <p:nvPr>
            <p:ph type="body" sz="quarter" idx="13"/>
          </p:nvPr>
        </p:nvSpPr>
        <p:spPr bwMode="gray">
          <a:xfrm>
            <a:off x="332656" y="5343043"/>
            <a:ext cx="6192720"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1">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dirty="0"/>
          </a:p>
        </p:txBody>
      </p:sp>
      <p:sp>
        <p:nvSpPr>
          <p:cNvPr id="5" name="Text Placeholder 6"/>
          <p:cNvSpPr>
            <a:spLocks noGrp="1"/>
          </p:cNvSpPr>
          <p:nvPr>
            <p:ph type="body" sz="quarter" idx="13"/>
          </p:nvPr>
        </p:nvSpPr>
        <p:spPr bwMode="gray">
          <a:xfrm>
            <a:off x="332656" y="4016896"/>
            <a:ext cx="6192688" cy="5148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9"/>
          <p:cNvSpPr>
            <a:spLocks noGrp="1"/>
          </p:cNvSpPr>
          <p:nvPr>
            <p:ph type="chart" sz="quarter" idx="15"/>
          </p:nvPr>
        </p:nvSpPr>
        <p:spPr bwMode="gray">
          <a:xfrm>
            <a:off x="332656" y="1364602"/>
            <a:ext cx="6192688" cy="2496277"/>
          </a:xfrm>
        </p:spPr>
        <p:txBody>
          <a:bodyPr anchor="ctr"/>
          <a:lstStyle>
            <a:lvl1pPr algn="ctr">
              <a:defRPr/>
            </a:lvl1pPr>
          </a:lstStyle>
          <a:p>
            <a:r>
              <a:rPr lang="en-US"/>
              <a:t>Click icon to add chart</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2">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a:t>Click to edit Master title style</a:t>
            </a:r>
            <a:endParaRPr lang="en-GB" dirty="0"/>
          </a:p>
        </p:txBody>
      </p:sp>
      <p:sp>
        <p:nvSpPr>
          <p:cNvPr id="5" name="Text Placeholder 6"/>
          <p:cNvSpPr>
            <a:spLocks noGrp="1"/>
          </p:cNvSpPr>
          <p:nvPr>
            <p:ph type="body" sz="quarter" idx="13"/>
          </p:nvPr>
        </p:nvSpPr>
        <p:spPr bwMode="gray">
          <a:xfrm>
            <a:off x="332656" y="5343043"/>
            <a:ext cx="6192688" cy="382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9"/>
          <p:cNvSpPr>
            <a:spLocks noGrp="1"/>
          </p:cNvSpPr>
          <p:nvPr>
            <p:ph type="chart" sz="quarter" idx="15"/>
          </p:nvPr>
        </p:nvSpPr>
        <p:spPr bwMode="gray">
          <a:xfrm>
            <a:off x="332656" y="1364602"/>
            <a:ext cx="6192688" cy="3822424"/>
          </a:xfrm>
        </p:spPr>
        <p:txBody>
          <a:bodyPr anchor="ctr"/>
          <a:lstStyle>
            <a:lvl1pPr algn="ctr">
              <a:defRPr/>
            </a:lvl1pPr>
          </a:lstStyle>
          <a:p>
            <a:r>
              <a:rPr lang="en-US"/>
              <a:t>Click icon to add chart</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rgbClr val="00A3A1"/>
        </a:solidFill>
        <a:effectLst/>
      </p:bgPr>
    </p:bg>
    <p:spTree>
      <p:nvGrpSpPr>
        <p:cNvPr id="1" name=""/>
        <p:cNvGrpSpPr/>
        <p:nvPr/>
      </p:nvGrpSpPr>
      <p:grpSpPr>
        <a:xfrm>
          <a:off x="0" y="0"/>
          <a:ext cx="0" cy="0"/>
          <a:chOff x="0" y="0"/>
          <a:chExt cx="0" cy="0"/>
        </a:xfrm>
      </p:grpSpPr>
      <p:sp>
        <p:nvSpPr>
          <p:cNvPr id="10" name="object 3"/>
          <p:cNvSpPr/>
          <p:nvPr userDrawn="1"/>
        </p:nvSpPr>
        <p:spPr>
          <a:xfrm>
            <a:off x="1" y="0"/>
            <a:ext cx="907200" cy="9906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350" dirty="0">
              <a:latin typeface="Arial" panose="020B0604020202020204" pitchFamily="34" charset="0"/>
            </a:endParaRPr>
          </a:p>
        </p:txBody>
      </p:sp>
      <p:sp>
        <p:nvSpPr>
          <p:cNvPr id="13" name="Freeform 19"/>
          <p:cNvSpPr>
            <a:spLocks noEditPoints="1"/>
          </p:cNvSpPr>
          <p:nvPr userDrawn="1"/>
        </p:nvSpPr>
        <p:spPr bwMode="auto">
          <a:xfrm>
            <a:off x="1402393"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vider 1">
    <p:bg>
      <p:bgPr>
        <a:solidFill>
          <a:srgbClr val="6D2077"/>
        </a:solidFill>
        <a:effectLst/>
      </p:bgPr>
    </p:bg>
    <p:spTree>
      <p:nvGrpSpPr>
        <p:cNvPr id="1" name=""/>
        <p:cNvGrpSpPr/>
        <p:nvPr/>
      </p:nvGrpSpPr>
      <p:grpSpPr>
        <a:xfrm>
          <a:off x="0" y="0"/>
          <a:ext cx="0" cy="0"/>
          <a:chOff x="0" y="0"/>
          <a:chExt cx="0" cy="0"/>
        </a:xfrm>
      </p:grpSpPr>
      <p:sp>
        <p:nvSpPr>
          <p:cNvPr id="10" name="object 3"/>
          <p:cNvSpPr/>
          <p:nvPr userDrawn="1"/>
        </p:nvSpPr>
        <p:spPr>
          <a:xfrm>
            <a:off x="1" y="0"/>
            <a:ext cx="907200" cy="9906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350" dirty="0">
              <a:latin typeface="Arial" panose="020B0604020202020204" pitchFamily="34" charset="0"/>
            </a:endParaRPr>
          </a:p>
        </p:txBody>
      </p:sp>
      <p:sp>
        <p:nvSpPr>
          <p:cNvPr id="11" name="Title 1"/>
          <p:cNvSpPr txBox="1">
            <a:spLocks/>
          </p:cNvSpPr>
          <p:nvPr userDrawn="1"/>
        </p:nvSpPr>
        <p:spPr bwMode="gray">
          <a:xfrm>
            <a:off x="1373593" y="1450801"/>
            <a:ext cx="3913928" cy="2433395"/>
          </a:xfrm>
          <a:prstGeom prst="rect">
            <a:avLst/>
          </a:prstGeom>
        </p:spPr>
        <p:txBody>
          <a:bodyPr vert="horz" lIns="0" tIns="0" rIns="0" bIns="0" rtlCol="0" anchor="t" anchorCtr="0">
            <a:noAutofit/>
          </a:bodyPr>
          <a:lstStyle>
            <a:lvl1pPr algn="l" defTabSz="990570" rtl="0" eaLnBrk="1" latinLnBrk="0" hangingPunct="1">
              <a:spcBef>
                <a:spcPct val="0"/>
              </a:spcBef>
              <a:buNone/>
              <a:defRPr kumimoji="0" lang="en-GB" sz="8000" b="1" i="0" u="none" strike="noStrike" kern="1200" cap="none" spc="0" normalizeH="0" baseline="0" noProof="0">
                <a:ln>
                  <a:noFill/>
                </a:ln>
                <a:solidFill>
                  <a:schemeClr val="bg1"/>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a:lstStyle>
          <a:p>
            <a:pPr>
              <a:lnSpc>
                <a:spcPts val="6000"/>
              </a:lnSpc>
            </a:pPr>
            <a:r>
              <a:rPr lang="en-US" sz="6600" dirty="0">
                <a:latin typeface="KPMG Cyrillic Thin" panose="020B0203030202040204" pitchFamily="34" charset="-52"/>
              </a:rPr>
              <a:t>Section divider two title</a:t>
            </a:r>
          </a:p>
        </p:txBody>
      </p:sp>
      <p:sp>
        <p:nvSpPr>
          <p:cNvPr id="12" name="Subtitle 2"/>
          <p:cNvSpPr txBox="1">
            <a:spLocks/>
          </p:cNvSpPr>
          <p:nvPr userDrawn="1"/>
        </p:nvSpPr>
        <p:spPr bwMode="gray">
          <a:xfrm>
            <a:off x="1373593" y="4080267"/>
            <a:ext cx="3913928" cy="234000"/>
          </a:xfrm>
          <a:prstGeom prst="rect">
            <a:avLst/>
          </a:prstGeom>
        </p:spPr>
        <p:txBody>
          <a:bodyPr vert="horz" lIns="0" tIns="0" rIns="0" bIns="0" rtlCol="0" anchor="t" anchorCtr="0">
            <a:noAutofit/>
          </a:bodyPr>
          <a:lstStyle>
            <a:lvl1pPr marL="0" indent="0" algn="l" defTabSz="990570" rtl="0" eaLnBrk="1" latinLnBrk="0" hangingPunct="1">
              <a:lnSpc>
                <a:spcPct val="100000"/>
              </a:lnSpc>
              <a:spcBef>
                <a:spcPts val="468"/>
              </a:spcBef>
              <a:buFont typeface="Arial" pitchFamily="34" charset="0"/>
              <a:buNone/>
              <a:defRPr kumimoji="0" lang="en-US" sz="1100" b="1" i="0" u="none" strike="noStrike" kern="1200" cap="none" spc="0" normalizeH="0" baseline="0" noProof="0">
                <a:ln>
                  <a:noFill/>
                </a:ln>
                <a:solidFill>
                  <a:schemeClr val="bg1"/>
                </a:solidFill>
                <a:effectLst/>
                <a:uLnTx/>
                <a:uFillTx/>
                <a:latin typeface="Arial"/>
                <a:ea typeface="+mn-ea"/>
                <a:cs typeface="Arial" pitchFamily="34" charset="0"/>
              </a:defRPr>
            </a:lvl1pPr>
            <a:lvl2pPr marL="457200" indent="0" algn="ctr" defTabSz="990570" rtl="0" eaLnBrk="1" latinLnBrk="0" hangingPunct="1">
              <a:lnSpc>
                <a:spcPct val="100000"/>
              </a:lnSpc>
              <a:spcBef>
                <a:spcPts val="468"/>
              </a:spcBef>
              <a:buFont typeface="Arial" pitchFamily="34" charset="0"/>
              <a:buNone/>
              <a:defRPr kumimoji="0" lang="en-US" sz="2000" b="0" i="0" u="none" strike="noStrike" kern="1200" cap="none" spc="0" normalizeH="0" baseline="0" noProof="0">
                <a:ln>
                  <a:noFill/>
                </a:ln>
                <a:solidFill>
                  <a:schemeClr val="tx1"/>
                </a:solidFill>
                <a:effectLst/>
                <a:uLnTx/>
                <a:uFillTx/>
                <a:latin typeface="Arial"/>
                <a:ea typeface="+mn-ea"/>
                <a:cs typeface="Arial" pitchFamily="34" charset="0"/>
              </a:defRPr>
            </a:lvl2pPr>
            <a:lvl3pPr marL="914400" indent="0" algn="ctr" defTabSz="990570" rtl="0" eaLnBrk="1" latinLnBrk="0" hangingPunct="1">
              <a:lnSpc>
                <a:spcPct val="100000"/>
              </a:lnSpc>
              <a:spcBef>
                <a:spcPts val="468"/>
              </a:spcBef>
              <a:buClr>
                <a:srgbClr val="97989A"/>
              </a:buClr>
              <a:buFont typeface="Arial" pitchFamily="34" charset="0"/>
              <a:buNone/>
              <a:defRPr kumimoji="0" lang="en-US" sz="1800" b="0" i="0" u="none" strike="noStrike" kern="1200" cap="none" spc="0" normalizeH="0" baseline="0" noProof="0">
                <a:ln>
                  <a:noFill/>
                </a:ln>
                <a:solidFill>
                  <a:schemeClr val="tx1"/>
                </a:solidFill>
                <a:effectLst/>
                <a:uLnTx/>
                <a:uFillTx/>
                <a:latin typeface="Arial"/>
                <a:ea typeface="+mn-ea"/>
                <a:cs typeface="Arial" pitchFamily="34" charset="0"/>
              </a:defRPr>
            </a:lvl3pPr>
            <a:lvl4pPr marL="1371600" indent="0" algn="ctr" defTabSz="990570" rtl="0" eaLnBrk="1" latinLnBrk="0" hangingPunct="1">
              <a:lnSpc>
                <a:spcPct val="100000"/>
              </a:lnSpc>
              <a:spcBef>
                <a:spcPts val="468"/>
              </a:spcBef>
              <a:buClr>
                <a:srgbClr val="97989A"/>
              </a:buClr>
              <a:buFont typeface="Arial" pitchFamily="34" charset="0"/>
              <a:buNone/>
              <a:defRPr kumimoji="0" lang="en-US" sz="1600" b="0" i="0" u="none" strike="noStrike" kern="1200" cap="none" spc="0" normalizeH="0" baseline="0" noProof="0">
                <a:ln>
                  <a:noFill/>
                </a:ln>
                <a:solidFill>
                  <a:schemeClr val="tx1"/>
                </a:solidFill>
                <a:effectLst/>
                <a:uLnTx/>
                <a:uFillTx/>
                <a:latin typeface="Arial"/>
                <a:ea typeface="+mn-ea"/>
                <a:cs typeface="Arial" pitchFamily="34" charset="0"/>
              </a:defRPr>
            </a:lvl4pPr>
            <a:lvl5pPr marL="1828800" indent="0" algn="ctr" defTabSz="990570" rtl="0" eaLnBrk="1" latinLnBrk="0" hangingPunct="1">
              <a:lnSpc>
                <a:spcPct val="100000"/>
              </a:lnSpc>
              <a:spcBef>
                <a:spcPts val="468"/>
              </a:spcBef>
              <a:buClr>
                <a:srgbClr val="97989A"/>
              </a:buClr>
              <a:buFont typeface="Arial" pitchFamily="34" charset="0"/>
              <a:buNone/>
              <a:defRPr kumimoji="0" lang="en-GB" sz="1600" b="0" i="0" u="none" strike="noStrike" kern="1200" cap="none" spc="0" normalizeH="0" baseline="0" noProof="0">
                <a:ln>
                  <a:noFill/>
                </a:ln>
                <a:solidFill>
                  <a:schemeClr val="tx1"/>
                </a:solidFill>
                <a:effectLst/>
                <a:uLnTx/>
                <a:uFillTx/>
                <a:latin typeface="Arial"/>
                <a:ea typeface="+mn-ea"/>
                <a:cs typeface="Arial" pitchFamily="34" charset="0"/>
              </a:defRPr>
            </a:lvl5pPr>
            <a:lvl6pPr marL="2286000" indent="0" algn="ctr" defTabSz="990570" rtl="0" eaLnBrk="1" latinLnBrk="0" hangingPunct="1">
              <a:lnSpc>
                <a:spcPct val="100000"/>
              </a:lnSpc>
              <a:spcBef>
                <a:spcPts val="468"/>
              </a:spcBef>
              <a:buClr>
                <a:srgbClr val="97989A"/>
              </a:buClr>
              <a:buFont typeface="Arial" pitchFamily="34" charset="0"/>
              <a:buNone/>
              <a:defRPr sz="1600" kern="1200">
                <a:solidFill>
                  <a:schemeClr val="tx1"/>
                </a:solidFill>
                <a:latin typeface="Arial"/>
                <a:ea typeface="+mn-ea"/>
                <a:cs typeface="+mn-cs"/>
              </a:defRPr>
            </a:lvl6pPr>
            <a:lvl7pPr marL="27432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7pPr>
            <a:lvl8pPr marL="32004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8pPr>
            <a:lvl9pPr marL="36576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9pPr>
          </a:lstStyle>
          <a:p>
            <a:r>
              <a:rPr lang="en-US" sz="1300" dirty="0"/>
              <a:t>Click to edit Master subtitle style</a:t>
            </a:r>
          </a:p>
        </p:txBody>
      </p:sp>
      <p:sp>
        <p:nvSpPr>
          <p:cNvPr id="13" name="Freeform 19"/>
          <p:cNvSpPr>
            <a:spLocks noEditPoints="1"/>
          </p:cNvSpPr>
          <p:nvPr userDrawn="1"/>
        </p:nvSpPr>
        <p:spPr bwMode="auto">
          <a:xfrm>
            <a:off x="1402393"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293698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1">
    <p:bg>
      <p:bgPr>
        <a:solidFill>
          <a:srgbClr val="0091DA"/>
        </a:solidFill>
        <a:effectLst/>
      </p:bgPr>
    </p:bg>
    <p:spTree>
      <p:nvGrpSpPr>
        <p:cNvPr id="1" name=""/>
        <p:cNvGrpSpPr/>
        <p:nvPr/>
      </p:nvGrpSpPr>
      <p:grpSpPr>
        <a:xfrm>
          <a:off x="0" y="0"/>
          <a:ext cx="0" cy="0"/>
          <a:chOff x="0" y="0"/>
          <a:chExt cx="0" cy="0"/>
        </a:xfrm>
      </p:grpSpPr>
      <p:sp>
        <p:nvSpPr>
          <p:cNvPr id="10" name="object 3"/>
          <p:cNvSpPr/>
          <p:nvPr userDrawn="1"/>
        </p:nvSpPr>
        <p:spPr>
          <a:xfrm>
            <a:off x="1" y="0"/>
            <a:ext cx="907200" cy="9906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350" dirty="0">
              <a:latin typeface="Arial" panose="020B0604020202020204" pitchFamily="34" charset="0"/>
            </a:endParaRPr>
          </a:p>
        </p:txBody>
      </p:sp>
      <p:sp>
        <p:nvSpPr>
          <p:cNvPr id="11" name="Title 1"/>
          <p:cNvSpPr txBox="1">
            <a:spLocks/>
          </p:cNvSpPr>
          <p:nvPr userDrawn="1"/>
        </p:nvSpPr>
        <p:spPr bwMode="gray">
          <a:xfrm>
            <a:off x="1373593" y="1450801"/>
            <a:ext cx="3913928" cy="2433395"/>
          </a:xfrm>
          <a:prstGeom prst="rect">
            <a:avLst/>
          </a:prstGeom>
        </p:spPr>
        <p:txBody>
          <a:bodyPr vert="horz" lIns="0" tIns="0" rIns="0" bIns="0" rtlCol="0" anchor="t" anchorCtr="0">
            <a:noAutofit/>
          </a:bodyPr>
          <a:lstStyle>
            <a:lvl1pPr algn="l" defTabSz="990570" rtl="0" eaLnBrk="1" latinLnBrk="0" hangingPunct="1">
              <a:spcBef>
                <a:spcPct val="0"/>
              </a:spcBef>
              <a:buNone/>
              <a:defRPr kumimoji="0" lang="en-GB" sz="8000" b="1" i="0" u="none" strike="noStrike" kern="1200" cap="none" spc="0" normalizeH="0" baseline="0" noProof="0">
                <a:ln>
                  <a:noFill/>
                </a:ln>
                <a:solidFill>
                  <a:schemeClr val="bg1"/>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a:lstStyle>
          <a:p>
            <a:pPr>
              <a:lnSpc>
                <a:spcPts val="6000"/>
              </a:lnSpc>
            </a:pPr>
            <a:r>
              <a:rPr lang="en-US" sz="6600" dirty="0">
                <a:latin typeface="KPMG Cyrillic Thin" panose="020B0203030202040204" pitchFamily="34" charset="-52"/>
              </a:rPr>
              <a:t>Section divider two title</a:t>
            </a:r>
          </a:p>
        </p:txBody>
      </p:sp>
      <p:sp>
        <p:nvSpPr>
          <p:cNvPr id="12" name="Subtitle 2"/>
          <p:cNvSpPr txBox="1">
            <a:spLocks/>
          </p:cNvSpPr>
          <p:nvPr userDrawn="1"/>
        </p:nvSpPr>
        <p:spPr bwMode="gray">
          <a:xfrm>
            <a:off x="1373593" y="4080267"/>
            <a:ext cx="3913928" cy="234000"/>
          </a:xfrm>
          <a:prstGeom prst="rect">
            <a:avLst/>
          </a:prstGeom>
        </p:spPr>
        <p:txBody>
          <a:bodyPr vert="horz" lIns="0" tIns="0" rIns="0" bIns="0" rtlCol="0" anchor="t" anchorCtr="0">
            <a:noAutofit/>
          </a:bodyPr>
          <a:lstStyle>
            <a:lvl1pPr marL="0" indent="0" algn="l" defTabSz="990570" rtl="0" eaLnBrk="1" latinLnBrk="0" hangingPunct="1">
              <a:lnSpc>
                <a:spcPct val="100000"/>
              </a:lnSpc>
              <a:spcBef>
                <a:spcPts val="468"/>
              </a:spcBef>
              <a:buFont typeface="Arial" pitchFamily="34" charset="0"/>
              <a:buNone/>
              <a:defRPr kumimoji="0" lang="en-US" sz="1100" b="1" i="0" u="none" strike="noStrike" kern="1200" cap="none" spc="0" normalizeH="0" baseline="0" noProof="0">
                <a:ln>
                  <a:noFill/>
                </a:ln>
                <a:solidFill>
                  <a:schemeClr val="bg1"/>
                </a:solidFill>
                <a:effectLst/>
                <a:uLnTx/>
                <a:uFillTx/>
                <a:latin typeface="Arial"/>
                <a:ea typeface="+mn-ea"/>
                <a:cs typeface="Arial" pitchFamily="34" charset="0"/>
              </a:defRPr>
            </a:lvl1pPr>
            <a:lvl2pPr marL="457200" indent="0" algn="ctr" defTabSz="990570" rtl="0" eaLnBrk="1" latinLnBrk="0" hangingPunct="1">
              <a:lnSpc>
                <a:spcPct val="100000"/>
              </a:lnSpc>
              <a:spcBef>
                <a:spcPts val="468"/>
              </a:spcBef>
              <a:buFont typeface="Arial" pitchFamily="34" charset="0"/>
              <a:buNone/>
              <a:defRPr kumimoji="0" lang="en-US" sz="2000" b="0" i="0" u="none" strike="noStrike" kern="1200" cap="none" spc="0" normalizeH="0" baseline="0" noProof="0">
                <a:ln>
                  <a:noFill/>
                </a:ln>
                <a:solidFill>
                  <a:schemeClr val="tx1"/>
                </a:solidFill>
                <a:effectLst/>
                <a:uLnTx/>
                <a:uFillTx/>
                <a:latin typeface="Arial"/>
                <a:ea typeface="+mn-ea"/>
                <a:cs typeface="Arial" pitchFamily="34" charset="0"/>
              </a:defRPr>
            </a:lvl2pPr>
            <a:lvl3pPr marL="914400" indent="0" algn="ctr" defTabSz="990570" rtl="0" eaLnBrk="1" latinLnBrk="0" hangingPunct="1">
              <a:lnSpc>
                <a:spcPct val="100000"/>
              </a:lnSpc>
              <a:spcBef>
                <a:spcPts val="468"/>
              </a:spcBef>
              <a:buClr>
                <a:srgbClr val="97989A"/>
              </a:buClr>
              <a:buFont typeface="Arial" pitchFamily="34" charset="0"/>
              <a:buNone/>
              <a:defRPr kumimoji="0" lang="en-US" sz="1800" b="0" i="0" u="none" strike="noStrike" kern="1200" cap="none" spc="0" normalizeH="0" baseline="0" noProof="0">
                <a:ln>
                  <a:noFill/>
                </a:ln>
                <a:solidFill>
                  <a:schemeClr val="tx1"/>
                </a:solidFill>
                <a:effectLst/>
                <a:uLnTx/>
                <a:uFillTx/>
                <a:latin typeface="Arial"/>
                <a:ea typeface="+mn-ea"/>
                <a:cs typeface="Arial" pitchFamily="34" charset="0"/>
              </a:defRPr>
            </a:lvl3pPr>
            <a:lvl4pPr marL="1371600" indent="0" algn="ctr" defTabSz="990570" rtl="0" eaLnBrk="1" latinLnBrk="0" hangingPunct="1">
              <a:lnSpc>
                <a:spcPct val="100000"/>
              </a:lnSpc>
              <a:spcBef>
                <a:spcPts val="468"/>
              </a:spcBef>
              <a:buClr>
                <a:srgbClr val="97989A"/>
              </a:buClr>
              <a:buFont typeface="Arial" pitchFamily="34" charset="0"/>
              <a:buNone/>
              <a:defRPr kumimoji="0" lang="en-US" sz="1600" b="0" i="0" u="none" strike="noStrike" kern="1200" cap="none" spc="0" normalizeH="0" baseline="0" noProof="0">
                <a:ln>
                  <a:noFill/>
                </a:ln>
                <a:solidFill>
                  <a:schemeClr val="tx1"/>
                </a:solidFill>
                <a:effectLst/>
                <a:uLnTx/>
                <a:uFillTx/>
                <a:latin typeface="Arial"/>
                <a:ea typeface="+mn-ea"/>
                <a:cs typeface="Arial" pitchFamily="34" charset="0"/>
              </a:defRPr>
            </a:lvl4pPr>
            <a:lvl5pPr marL="1828800" indent="0" algn="ctr" defTabSz="990570" rtl="0" eaLnBrk="1" latinLnBrk="0" hangingPunct="1">
              <a:lnSpc>
                <a:spcPct val="100000"/>
              </a:lnSpc>
              <a:spcBef>
                <a:spcPts val="468"/>
              </a:spcBef>
              <a:buClr>
                <a:srgbClr val="97989A"/>
              </a:buClr>
              <a:buFont typeface="Arial" pitchFamily="34" charset="0"/>
              <a:buNone/>
              <a:defRPr kumimoji="0" lang="en-GB" sz="1600" b="0" i="0" u="none" strike="noStrike" kern="1200" cap="none" spc="0" normalizeH="0" baseline="0" noProof="0">
                <a:ln>
                  <a:noFill/>
                </a:ln>
                <a:solidFill>
                  <a:schemeClr val="tx1"/>
                </a:solidFill>
                <a:effectLst/>
                <a:uLnTx/>
                <a:uFillTx/>
                <a:latin typeface="Arial"/>
                <a:ea typeface="+mn-ea"/>
                <a:cs typeface="Arial" pitchFamily="34" charset="0"/>
              </a:defRPr>
            </a:lvl5pPr>
            <a:lvl6pPr marL="2286000" indent="0" algn="ctr" defTabSz="990570" rtl="0" eaLnBrk="1" latinLnBrk="0" hangingPunct="1">
              <a:lnSpc>
                <a:spcPct val="100000"/>
              </a:lnSpc>
              <a:spcBef>
                <a:spcPts val="468"/>
              </a:spcBef>
              <a:buClr>
                <a:srgbClr val="97989A"/>
              </a:buClr>
              <a:buFont typeface="Arial" pitchFamily="34" charset="0"/>
              <a:buNone/>
              <a:defRPr sz="1600" kern="1200">
                <a:solidFill>
                  <a:schemeClr val="tx1"/>
                </a:solidFill>
                <a:latin typeface="Arial"/>
                <a:ea typeface="+mn-ea"/>
                <a:cs typeface="+mn-cs"/>
              </a:defRPr>
            </a:lvl6pPr>
            <a:lvl7pPr marL="27432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7pPr>
            <a:lvl8pPr marL="32004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8pPr>
            <a:lvl9pPr marL="36576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9pPr>
          </a:lstStyle>
          <a:p>
            <a:r>
              <a:rPr lang="en-US" sz="1300" dirty="0"/>
              <a:t>Click to edit Master subtitle style</a:t>
            </a:r>
          </a:p>
        </p:txBody>
      </p:sp>
      <p:sp>
        <p:nvSpPr>
          <p:cNvPr id="13" name="Freeform 19"/>
          <p:cNvSpPr>
            <a:spLocks noEditPoints="1"/>
          </p:cNvSpPr>
          <p:nvPr userDrawn="1"/>
        </p:nvSpPr>
        <p:spPr bwMode="auto">
          <a:xfrm>
            <a:off x="1402393"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30007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Divider 1">
    <p:bg>
      <p:bgPr>
        <a:solidFill>
          <a:srgbClr val="6D2077"/>
        </a:solidFill>
        <a:effectLst/>
      </p:bgPr>
    </p:bg>
    <p:spTree>
      <p:nvGrpSpPr>
        <p:cNvPr id="1" name=""/>
        <p:cNvGrpSpPr/>
        <p:nvPr/>
      </p:nvGrpSpPr>
      <p:grpSpPr>
        <a:xfrm>
          <a:off x="0" y="0"/>
          <a:ext cx="0" cy="0"/>
          <a:chOff x="0" y="0"/>
          <a:chExt cx="0" cy="0"/>
        </a:xfrm>
      </p:grpSpPr>
      <p:sp>
        <p:nvSpPr>
          <p:cNvPr id="10" name="object 3"/>
          <p:cNvSpPr/>
          <p:nvPr userDrawn="1"/>
        </p:nvSpPr>
        <p:spPr>
          <a:xfrm>
            <a:off x="1" y="0"/>
            <a:ext cx="907200" cy="9906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350" dirty="0">
              <a:latin typeface="Arial" panose="020B0604020202020204" pitchFamily="34" charset="0"/>
            </a:endParaRPr>
          </a:p>
        </p:txBody>
      </p:sp>
      <p:sp>
        <p:nvSpPr>
          <p:cNvPr id="11" name="Title 1"/>
          <p:cNvSpPr txBox="1">
            <a:spLocks/>
          </p:cNvSpPr>
          <p:nvPr userDrawn="1"/>
        </p:nvSpPr>
        <p:spPr bwMode="gray">
          <a:xfrm>
            <a:off x="1373593" y="1450801"/>
            <a:ext cx="3913928" cy="2433395"/>
          </a:xfrm>
          <a:prstGeom prst="rect">
            <a:avLst/>
          </a:prstGeom>
        </p:spPr>
        <p:txBody>
          <a:bodyPr vert="horz" lIns="0" tIns="0" rIns="0" bIns="0" rtlCol="0" anchor="t" anchorCtr="0">
            <a:noAutofit/>
          </a:bodyPr>
          <a:lstStyle>
            <a:lvl1pPr algn="l" defTabSz="990570" rtl="0" eaLnBrk="1" latinLnBrk="0" hangingPunct="1">
              <a:spcBef>
                <a:spcPct val="0"/>
              </a:spcBef>
              <a:buNone/>
              <a:defRPr kumimoji="0" lang="en-GB" sz="8000" b="1" i="0" u="none" strike="noStrike" kern="1200" cap="none" spc="0" normalizeH="0" baseline="0" noProof="0">
                <a:ln>
                  <a:noFill/>
                </a:ln>
                <a:solidFill>
                  <a:schemeClr val="bg1"/>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a:lstStyle>
          <a:p>
            <a:pPr>
              <a:lnSpc>
                <a:spcPts val="6000"/>
              </a:lnSpc>
            </a:pPr>
            <a:r>
              <a:rPr lang="en-US" sz="6600" dirty="0">
                <a:latin typeface="KPMG Cyrillic Thin" panose="020B0203030202040204" pitchFamily="34" charset="-52"/>
              </a:rPr>
              <a:t>Section divider two title</a:t>
            </a:r>
          </a:p>
        </p:txBody>
      </p:sp>
      <p:sp>
        <p:nvSpPr>
          <p:cNvPr id="12" name="Subtitle 2"/>
          <p:cNvSpPr txBox="1">
            <a:spLocks/>
          </p:cNvSpPr>
          <p:nvPr userDrawn="1"/>
        </p:nvSpPr>
        <p:spPr bwMode="gray">
          <a:xfrm>
            <a:off x="1373593" y="4080267"/>
            <a:ext cx="3913928" cy="234000"/>
          </a:xfrm>
          <a:prstGeom prst="rect">
            <a:avLst/>
          </a:prstGeom>
        </p:spPr>
        <p:txBody>
          <a:bodyPr vert="horz" lIns="0" tIns="0" rIns="0" bIns="0" rtlCol="0" anchor="t" anchorCtr="0">
            <a:noAutofit/>
          </a:bodyPr>
          <a:lstStyle>
            <a:lvl1pPr marL="0" indent="0" algn="l" defTabSz="990570" rtl="0" eaLnBrk="1" latinLnBrk="0" hangingPunct="1">
              <a:lnSpc>
                <a:spcPct val="100000"/>
              </a:lnSpc>
              <a:spcBef>
                <a:spcPts val="468"/>
              </a:spcBef>
              <a:buFont typeface="Arial" pitchFamily="34" charset="0"/>
              <a:buNone/>
              <a:defRPr kumimoji="0" lang="en-US" sz="1100" b="1" i="0" u="none" strike="noStrike" kern="1200" cap="none" spc="0" normalizeH="0" baseline="0" noProof="0">
                <a:ln>
                  <a:noFill/>
                </a:ln>
                <a:solidFill>
                  <a:schemeClr val="bg1"/>
                </a:solidFill>
                <a:effectLst/>
                <a:uLnTx/>
                <a:uFillTx/>
                <a:latin typeface="Arial"/>
                <a:ea typeface="+mn-ea"/>
                <a:cs typeface="Arial" pitchFamily="34" charset="0"/>
              </a:defRPr>
            </a:lvl1pPr>
            <a:lvl2pPr marL="457200" indent="0" algn="ctr" defTabSz="990570" rtl="0" eaLnBrk="1" latinLnBrk="0" hangingPunct="1">
              <a:lnSpc>
                <a:spcPct val="100000"/>
              </a:lnSpc>
              <a:spcBef>
                <a:spcPts val="468"/>
              </a:spcBef>
              <a:buFont typeface="Arial" pitchFamily="34" charset="0"/>
              <a:buNone/>
              <a:defRPr kumimoji="0" lang="en-US" sz="2000" b="0" i="0" u="none" strike="noStrike" kern="1200" cap="none" spc="0" normalizeH="0" baseline="0" noProof="0">
                <a:ln>
                  <a:noFill/>
                </a:ln>
                <a:solidFill>
                  <a:schemeClr val="tx1"/>
                </a:solidFill>
                <a:effectLst/>
                <a:uLnTx/>
                <a:uFillTx/>
                <a:latin typeface="Arial"/>
                <a:ea typeface="+mn-ea"/>
                <a:cs typeface="Arial" pitchFamily="34" charset="0"/>
              </a:defRPr>
            </a:lvl2pPr>
            <a:lvl3pPr marL="914400" indent="0" algn="ctr" defTabSz="990570" rtl="0" eaLnBrk="1" latinLnBrk="0" hangingPunct="1">
              <a:lnSpc>
                <a:spcPct val="100000"/>
              </a:lnSpc>
              <a:spcBef>
                <a:spcPts val="468"/>
              </a:spcBef>
              <a:buClr>
                <a:srgbClr val="97989A"/>
              </a:buClr>
              <a:buFont typeface="Arial" pitchFamily="34" charset="0"/>
              <a:buNone/>
              <a:defRPr kumimoji="0" lang="en-US" sz="1800" b="0" i="0" u="none" strike="noStrike" kern="1200" cap="none" spc="0" normalizeH="0" baseline="0" noProof="0">
                <a:ln>
                  <a:noFill/>
                </a:ln>
                <a:solidFill>
                  <a:schemeClr val="tx1"/>
                </a:solidFill>
                <a:effectLst/>
                <a:uLnTx/>
                <a:uFillTx/>
                <a:latin typeface="Arial"/>
                <a:ea typeface="+mn-ea"/>
                <a:cs typeface="Arial" pitchFamily="34" charset="0"/>
              </a:defRPr>
            </a:lvl3pPr>
            <a:lvl4pPr marL="1371600" indent="0" algn="ctr" defTabSz="990570" rtl="0" eaLnBrk="1" latinLnBrk="0" hangingPunct="1">
              <a:lnSpc>
                <a:spcPct val="100000"/>
              </a:lnSpc>
              <a:spcBef>
                <a:spcPts val="468"/>
              </a:spcBef>
              <a:buClr>
                <a:srgbClr val="97989A"/>
              </a:buClr>
              <a:buFont typeface="Arial" pitchFamily="34" charset="0"/>
              <a:buNone/>
              <a:defRPr kumimoji="0" lang="en-US" sz="1600" b="0" i="0" u="none" strike="noStrike" kern="1200" cap="none" spc="0" normalizeH="0" baseline="0" noProof="0">
                <a:ln>
                  <a:noFill/>
                </a:ln>
                <a:solidFill>
                  <a:schemeClr val="tx1"/>
                </a:solidFill>
                <a:effectLst/>
                <a:uLnTx/>
                <a:uFillTx/>
                <a:latin typeface="Arial"/>
                <a:ea typeface="+mn-ea"/>
                <a:cs typeface="Arial" pitchFamily="34" charset="0"/>
              </a:defRPr>
            </a:lvl4pPr>
            <a:lvl5pPr marL="1828800" indent="0" algn="ctr" defTabSz="990570" rtl="0" eaLnBrk="1" latinLnBrk="0" hangingPunct="1">
              <a:lnSpc>
                <a:spcPct val="100000"/>
              </a:lnSpc>
              <a:spcBef>
                <a:spcPts val="468"/>
              </a:spcBef>
              <a:buClr>
                <a:srgbClr val="97989A"/>
              </a:buClr>
              <a:buFont typeface="Arial" pitchFamily="34" charset="0"/>
              <a:buNone/>
              <a:defRPr kumimoji="0" lang="en-GB" sz="1600" b="0" i="0" u="none" strike="noStrike" kern="1200" cap="none" spc="0" normalizeH="0" baseline="0" noProof="0">
                <a:ln>
                  <a:noFill/>
                </a:ln>
                <a:solidFill>
                  <a:schemeClr val="tx1"/>
                </a:solidFill>
                <a:effectLst/>
                <a:uLnTx/>
                <a:uFillTx/>
                <a:latin typeface="Arial"/>
                <a:ea typeface="+mn-ea"/>
                <a:cs typeface="Arial" pitchFamily="34" charset="0"/>
              </a:defRPr>
            </a:lvl5pPr>
            <a:lvl6pPr marL="2286000" indent="0" algn="ctr" defTabSz="990570" rtl="0" eaLnBrk="1" latinLnBrk="0" hangingPunct="1">
              <a:lnSpc>
                <a:spcPct val="100000"/>
              </a:lnSpc>
              <a:spcBef>
                <a:spcPts val="468"/>
              </a:spcBef>
              <a:buClr>
                <a:srgbClr val="97989A"/>
              </a:buClr>
              <a:buFont typeface="Arial" pitchFamily="34" charset="0"/>
              <a:buNone/>
              <a:defRPr sz="1600" kern="1200">
                <a:solidFill>
                  <a:schemeClr val="tx1"/>
                </a:solidFill>
                <a:latin typeface="Arial"/>
                <a:ea typeface="+mn-ea"/>
                <a:cs typeface="+mn-cs"/>
              </a:defRPr>
            </a:lvl6pPr>
            <a:lvl7pPr marL="27432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7pPr>
            <a:lvl8pPr marL="32004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8pPr>
            <a:lvl9pPr marL="3657600" indent="0" algn="ctr" defTabSz="990570" rtl="0" eaLnBrk="1" latinLnBrk="0" hangingPunct="1">
              <a:lnSpc>
                <a:spcPct val="100000"/>
              </a:lnSpc>
              <a:spcBef>
                <a:spcPts val="468"/>
              </a:spcBef>
              <a:buClr>
                <a:srgbClr val="97989A"/>
              </a:buClr>
              <a:buFont typeface="Arial" pitchFamily="34" charset="0"/>
              <a:buNone/>
              <a:defRPr sz="1600" kern="1200" baseline="0">
                <a:solidFill>
                  <a:schemeClr val="tx1"/>
                </a:solidFill>
                <a:latin typeface="Arial"/>
                <a:ea typeface="+mn-ea"/>
                <a:cs typeface="+mn-cs"/>
              </a:defRPr>
            </a:lvl9pPr>
          </a:lstStyle>
          <a:p>
            <a:r>
              <a:rPr lang="en-US" sz="1300" dirty="0"/>
              <a:t>Click to edit Master subtitle style</a:t>
            </a:r>
          </a:p>
        </p:txBody>
      </p:sp>
      <p:sp>
        <p:nvSpPr>
          <p:cNvPr id="13" name="Freeform 19"/>
          <p:cNvSpPr>
            <a:spLocks noEditPoints="1"/>
          </p:cNvSpPr>
          <p:nvPr userDrawn="1"/>
        </p:nvSpPr>
        <p:spPr bwMode="auto">
          <a:xfrm>
            <a:off x="1402393"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568381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20" name="Group 19"/>
          <p:cNvGrpSpPr>
            <a:grpSpLocks noChangeAspect="1"/>
          </p:cNvGrpSpPr>
          <p:nvPr userDrawn="1"/>
        </p:nvGrpSpPr>
        <p:grpSpPr bwMode="gray">
          <a:xfrm>
            <a:off x="1" y="-1720"/>
            <a:ext cx="6858001" cy="9907720"/>
            <a:chOff x="0" y="-1588"/>
            <a:chExt cx="6858001" cy="9145588"/>
          </a:xfrm>
        </p:grpSpPr>
        <p:sp>
          <p:nvSpPr>
            <p:cNvPr id="21" name="Freeform 6"/>
            <p:cNvSpPr>
              <a:spLocks/>
            </p:cNvSpPr>
            <p:nvPr userDrawn="1"/>
          </p:nvSpPr>
          <p:spPr bwMode="gray">
            <a:xfrm>
              <a:off x="0" y="-1588"/>
              <a:ext cx="4152900" cy="3841750"/>
            </a:xfrm>
            <a:custGeom>
              <a:avLst/>
              <a:gdLst/>
              <a:ahLst/>
              <a:cxnLst>
                <a:cxn ang="0">
                  <a:pos x="2616" y="0"/>
                </a:cxn>
                <a:cxn ang="0">
                  <a:pos x="0" y="0"/>
                </a:cxn>
                <a:cxn ang="0">
                  <a:pos x="0" y="2420"/>
                </a:cxn>
                <a:cxn ang="0">
                  <a:pos x="1899" y="2420"/>
                </a:cxn>
                <a:cxn ang="0">
                  <a:pos x="2616" y="0"/>
                </a:cxn>
              </a:cxnLst>
              <a:rect l="0" t="0" r="r" b="b"/>
              <a:pathLst>
                <a:path w="2616" h="2420">
                  <a:moveTo>
                    <a:pt x="2616" y="0"/>
                  </a:moveTo>
                  <a:lnTo>
                    <a:pt x="0" y="0"/>
                  </a:lnTo>
                  <a:lnTo>
                    <a:pt x="0" y="2420"/>
                  </a:lnTo>
                  <a:lnTo>
                    <a:pt x="1899" y="2420"/>
                  </a:lnTo>
                  <a:lnTo>
                    <a:pt x="261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22" name="Freeform 7"/>
            <p:cNvSpPr>
              <a:spLocks/>
            </p:cNvSpPr>
            <p:nvPr userDrawn="1"/>
          </p:nvSpPr>
          <p:spPr bwMode="gray">
            <a:xfrm>
              <a:off x="439738" y="2405062"/>
              <a:ext cx="6418263" cy="6738938"/>
            </a:xfrm>
            <a:custGeom>
              <a:avLst/>
              <a:gdLst/>
              <a:ahLst/>
              <a:cxnLst>
                <a:cxn ang="0">
                  <a:pos x="4043" y="0"/>
                </a:cxn>
                <a:cxn ang="0">
                  <a:pos x="1254" y="0"/>
                </a:cxn>
                <a:cxn ang="0">
                  <a:pos x="0" y="4234"/>
                </a:cxn>
                <a:cxn ang="0">
                  <a:pos x="35" y="4245"/>
                </a:cxn>
                <a:cxn ang="0">
                  <a:pos x="4043" y="4245"/>
                </a:cxn>
                <a:cxn ang="0">
                  <a:pos x="4043" y="0"/>
                </a:cxn>
              </a:cxnLst>
              <a:rect l="0" t="0" r="r" b="b"/>
              <a:pathLst>
                <a:path w="4043" h="4245">
                  <a:moveTo>
                    <a:pt x="4043" y="0"/>
                  </a:moveTo>
                  <a:lnTo>
                    <a:pt x="1254" y="0"/>
                  </a:lnTo>
                  <a:lnTo>
                    <a:pt x="0" y="4234"/>
                  </a:lnTo>
                  <a:lnTo>
                    <a:pt x="35" y="4245"/>
                  </a:lnTo>
                  <a:lnTo>
                    <a:pt x="4043" y="4245"/>
                  </a:lnTo>
                  <a:lnTo>
                    <a:pt x="404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23" name="Freeform 8"/>
            <p:cNvSpPr>
              <a:spLocks/>
            </p:cNvSpPr>
            <p:nvPr userDrawn="1"/>
          </p:nvSpPr>
          <p:spPr bwMode="gray">
            <a:xfrm>
              <a:off x="2005013" y="2405062"/>
              <a:ext cx="1435100" cy="1435100"/>
            </a:xfrm>
            <a:custGeom>
              <a:avLst/>
              <a:gdLst/>
              <a:ahLst/>
              <a:cxnLst>
                <a:cxn ang="0">
                  <a:pos x="636" y="904"/>
                </a:cxn>
                <a:cxn ang="0">
                  <a:pos x="904" y="0"/>
                </a:cxn>
                <a:cxn ang="0">
                  <a:pos x="268" y="0"/>
                </a:cxn>
                <a:cxn ang="0">
                  <a:pos x="0" y="904"/>
                </a:cxn>
                <a:cxn ang="0">
                  <a:pos x="636" y="904"/>
                </a:cxn>
              </a:cxnLst>
              <a:rect l="0" t="0" r="r" b="b"/>
              <a:pathLst>
                <a:path w="904" h="904">
                  <a:moveTo>
                    <a:pt x="636" y="904"/>
                  </a:moveTo>
                  <a:lnTo>
                    <a:pt x="904" y="0"/>
                  </a:lnTo>
                  <a:lnTo>
                    <a:pt x="268" y="0"/>
                  </a:lnTo>
                  <a:lnTo>
                    <a:pt x="0" y="904"/>
                  </a:lnTo>
                  <a:lnTo>
                    <a:pt x="636" y="904"/>
                  </a:lnTo>
                  <a:close/>
                </a:path>
              </a:pathLst>
            </a:custGeom>
            <a:solidFill>
              <a:srgbClr val="002060">
                <a:alpha val="95000"/>
              </a:srgbClr>
            </a:solidFill>
            <a:ln w="9525" cap="flat" cmpd="sng">
              <a:noFill/>
              <a:prstDash val="solid"/>
              <a:round/>
              <a:headEnd type="none" w="med" len="med"/>
              <a:tailEnd type="none" w="med" len="med"/>
            </a:ln>
            <a:effectLst/>
          </p:spPr>
          <p:txBody>
            <a:bodyPr>
              <a:noAutofit/>
            </a:bodyPr>
            <a:lstStyle/>
            <a:p>
              <a:pPr marL="0" algn="ctr" defTabSz="990570" rtl="0" eaLnBrk="1" latinLnBrk="0" hangingPunct="1">
                <a:spcBef>
                  <a:spcPct val="50000"/>
                </a:spcBef>
                <a:defRPr/>
              </a:pPr>
              <a:endParaRPr lang="en-GB" sz="1950" kern="1200" dirty="0">
                <a:solidFill>
                  <a:schemeClr val="tx1"/>
                </a:solidFill>
                <a:latin typeface="+mn-lt"/>
                <a:ea typeface="+mn-ea"/>
                <a:cs typeface="+mn-cs"/>
              </a:endParaRPr>
            </a:p>
          </p:txBody>
        </p:sp>
      </p:grpSp>
      <p:sp>
        <p:nvSpPr>
          <p:cNvPr id="12" name="Title 11"/>
          <p:cNvSpPr>
            <a:spLocks noGrp="1"/>
          </p:cNvSpPr>
          <p:nvPr userDrawn="1">
            <p:ph type="title"/>
          </p:nvPr>
        </p:nvSpPr>
        <p:spPr bwMode="gray">
          <a:xfrm>
            <a:off x="3573016" y="3392828"/>
            <a:ext cx="2952328" cy="3432381"/>
          </a:xfrm>
        </p:spPr>
        <p:txBody>
          <a:bodyPr anchor="t" anchorCtr="0">
            <a:noAutofit/>
          </a:bodyPr>
          <a:lstStyle>
            <a:lvl1pPr algn="r">
              <a:defRPr sz="3250"/>
            </a:lvl1pPr>
          </a:lstStyle>
          <a:p>
            <a:r>
              <a:rPr lang="en-US"/>
              <a:t>Click to edit Master title style</a:t>
            </a:r>
            <a:endParaRPr lang="en-GB" dirty="0"/>
          </a:p>
        </p:txBody>
      </p:sp>
      <p:sp>
        <p:nvSpPr>
          <p:cNvPr id="14" name="Text Placeholder 13"/>
          <p:cNvSpPr>
            <a:spLocks noGrp="1"/>
          </p:cNvSpPr>
          <p:nvPr userDrawn="1">
            <p:ph type="body" sz="quarter" idx="10"/>
          </p:nvPr>
        </p:nvSpPr>
        <p:spPr bwMode="gray">
          <a:xfrm>
            <a:off x="3573018" y="7137243"/>
            <a:ext cx="2952327" cy="2418269"/>
          </a:xfrm>
        </p:spPr>
        <p:txBody>
          <a:bodyPr>
            <a:noAutofit/>
          </a:bodyPr>
          <a:lstStyle>
            <a:lvl1pPr algn="r">
              <a:defRPr sz="1300" b="0">
                <a:solidFill>
                  <a:schemeClr val="bg1"/>
                </a:solidFill>
              </a:defRPr>
            </a:lvl1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divider 1">
    <p:bg>
      <p:bgPr>
        <a:solidFill>
          <a:schemeClr val="bg1"/>
        </a:solidFill>
        <a:effectLst/>
      </p:bgPr>
    </p:bg>
    <p:spTree>
      <p:nvGrpSpPr>
        <p:cNvPr id="1" name=""/>
        <p:cNvGrpSpPr/>
        <p:nvPr/>
      </p:nvGrpSpPr>
      <p:grpSpPr>
        <a:xfrm>
          <a:off x="0" y="0"/>
          <a:ext cx="0" cy="0"/>
          <a:chOff x="0" y="0"/>
          <a:chExt cx="0" cy="0"/>
        </a:xfrm>
      </p:grpSpPr>
      <p:sp>
        <p:nvSpPr>
          <p:cNvPr id="7174" name="Freeform 6"/>
          <p:cNvSpPr>
            <a:spLocks noChangeAspect="1"/>
          </p:cNvSpPr>
          <p:nvPr userDrawn="1"/>
        </p:nvSpPr>
        <p:spPr bwMode="gray">
          <a:xfrm>
            <a:off x="1" y="7135416"/>
            <a:ext cx="4741863" cy="2770585"/>
          </a:xfrm>
          <a:custGeom>
            <a:avLst/>
            <a:gdLst/>
            <a:ahLst/>
            <a:cxnLst>
              <a:cxn ang="0">
                <a:pos x="0" y="0"/>
              </a:cxn>
              <a:cxn ang="0">
                <a:pos x="0" y="1611"/>
              </a:cxn>
              <a:cxn ang="0">
                <a:pos x="2510" y="1611"/>
              </a:cxn>
              <a:cxn ang="0">
                <a:pos x="2987" y="0"/>
              </a:cxn>
              <a:cxn ang="0">
                <a:pos x="0" y="0"/>
              </a:cxn>
            </a:cxnLst>
            <a:rect l="0" t="0" r="r" b="b"/>
            <a:pathLst>
              <a:path w="2987" h="1611">
                <a:moveTo>
                  <a:pt x="0" y="0"/>
                </a:moveTo>
                <a:lnTo>
                  <a:pt x="0" y="1611"/>
                </a:lnTo>
                <a:lnTo>
                  <a:pt x="2510" y="1611"/>
                </a:lnTo>
                <a:lnTo>
                  <a:pt x="2987" y="0"/>
                </a:lnTo>
                <a:lnTo>
                  <a:pt x="0" y="0"/>
                </a:lnTo>
                <a:close/>
              </a:path>
            </a:pathLst>
          </a:custGeom>
          <a:solidFill>
            <a:schemeClr val="bg1"/>
          </a:solidFill>
          <a:ln w="9525" cap="flat" cmpd="sng">
            <a:noFill/>
            <a:prstDash val="solid"/>
            <a:round/>
            <a:headEnd type="none" w="med" len="med"/>
            <a:tailEnd type="none" w="med" len="med"/>
          </a:ln>
          <a:effectLst/>
        </p:spPr>
        <p:txBody>
          <a:bodyPr>
            <a:noAutofit/>
          </a:bodyPr>
          <a:lstStyle/>
          <a:p>
            <a:pPr marL="0" algn="ctr"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2" name="Title 1"/>
          <p:cNvSpPr>
            <a:spLocks noGrp="1"/>
          </p:cNvSpPr>
          <p:nvPr userDrawn="1">
            <p:ph type="ctrTitle"/>
          </p:nvPr>
        </p:nvSpPr>
        <p:spPr bwMode="gray">
          <a:xfrm>
            <a:off x="324000" y="7605296"/>
            <a:ext cx="3753072" cy="187220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r" defTabSz="990570" rtl="0" eaLnBrk="1" fontAlgn="base" latinLnBrk="0" hangingPunct="1">
              <a:spcBef>
                <a:spcPct val="40000"/>
              </a:spcBef>
              <a:spcAft>
                <a:spcPct val="0"/>
              </a:spcAft>
              <a:buNone/>
              <a:defRPr lang="en-GB" sz="3250" b="1" kern="1200" noProof="0" dirty="0">
                <a:solidFill>
                  <a:srgbClr val="00338D"/>
                </a:solidFill>
                <a:latin typeface="+mj-lt"/>
                <a:ea typeface="+mj-ea"/>
                <a:cs typeface="+mj-cs"/>
              </a:defRPr>
            </a:lvl1pPr>
            <a:lvl2pPr>
              <a:defRPr kumimoji="0" lang="en-GB" sz="3250" b="1" i="0" u="none" strike="noStrike" kern="1200" cap="none" spc="0" normalizeH="0" baseline="0" noProof="0" dirty="0">
                <a:ln>
                  <a:noFill/>
                </a:ln>
                <a:solidFill>
                  <a:srgbClr val="00338D"/>
                </a:solidFill>
                <a:effectLst/>
                <a:uLnTx/>
                <a:uFillTx/>
                <a:latin typeface="+mj-lt"/>
                <a:ea typeface="+mj-ea"/>
                <a:cs typeface="+mj-cs"/>
              </a:defRPr>
            </a:lvl2pPr>
            <a:lvl3pPr>
              <a:defRPr kumimoji="0" lang="en-GB" sz="3250" b="1" i="0" u="none" strike="noStrike" kern="1200" cap="none" spc="0" normalizeH="0" baseline="0" noProof="0" dirty="0">
                <a:ln>
                  <a:noFill/>
                </a:ln>
                <a:solidFill>
                  <a:srgbClr val="00338D"/>
                </a:solidFill>
                <a:effectLst/>
                <a:uLnTx/>
                <a:uFillTx/>
                <a:latin typeface="+mj-lt"/>
                <a:ea typeface="+mj-ea"/>
                <a:cs typeface="+mj-cs"/>
              </a:defRPr>
            </a:lvl3pPr>
            <a:lvl4pPr>
              <a:defRPr kumimoji="0" lang="en-GB" sz="3250" b="1" i="0" u="none" strike="noStrike" kern="1200" cap="none" spc="0" normalizeH="0" baseline="0" noProof="0" dirty="0">
                <a:ln>
                  <a:noFill/>
                </a:ln>
                <a:solidFill>
                  <a:srgbClr val="00338D"/>
                </a:solidFill>
                <a:effectLst/>
                <a:uLnTx/>
                <a:uFillTx/>
                <a:latin typeface="+mj-lt"/>
                <a:ea typeface="+mj-ea"/>
                <a:cs typeface="+mj-cs"/>
              </a:defRPr>
            </a:lvl4pPr>
            <a:lvl5pPr>
              <a:defRPr kumimoji="0" lang="en-GB" sz="3250" b="1" i="0" u="none" strike="noStrike" kern="1200" cap="none" spc="0" normalizeH="0" baseline="0" noProof="0" dirty="0">
                <a:ln>
                  <a:noFill/>
                </a:ln>
                <a:solidFill>
                  <a:srgbClr val="00338D"/>
                </a:solidFill>
                <a:effectLst/>
                <a:uLnTx/>
                <a:uFillTx/>
                <a:latin typeface="+mj-lt"/>
                <a:ea typeface="+mj-ea"/>
                <a:cs typeface="+mj-cs"/>
              </a:defRPr>
            </a:lvl5pPr>
            <a:lvl6pPr>
              <a:defRPr kumimoji="0" lang="en-GB" sz="3250" b="1" i="0" u="none" strike="noStrike" kern="1200" cap="none" spc="0" normalizeH="0" baseline="0" noProof="0" dirty="0">
                <a:ln>
                  <a:noFill/>
                </a:ln>
                <a:solidFill>
                  <a:srgbClr val="00338D"/>
                </a:solidFill>
                <a:effectLst/>
                <a:uLnTx/>
                <a:uFillTx/>
                <a:latin typeface="+mj-lt"/>
                <a:ea typeface="+mj-ea"/>
                <a:cs typeface="+mj-cs"/>
              </a:defRPr>
            </a:lvl6pPr>
            <a:lvl7pPr>
              <a:defRPr kumimoji="0" lang="en-GB" sz="3250" b="1" i="0" u="none" strike="noStrike" kern="1200" cap="none" spc="0" normalizeH="0" baseline="0" noProof="0" dirty="0">
                <a:ln>
                  <a:noFill/>
                </a:ln>
                <a:solidFill>
                  <a:srgbClr val="00338D"/>
                </a:solidFill>
                <a:effectLst/>
                <a:uLnTx/>
                <a:uFillTx/>
                <a:latin typeface="+mj-lt"/>
                <a:ea typeface="+mj-ea"/>
                <a:cs typeface="+mj-cs"/>
              </a:defRPr>
            </a:lvl7pPr>
            <a:lvl8pPr>
              <a:defRPr kumimoji="0" lang="en-GB" sz="3250" b="1" i="0" u="none" strike="noStrike" kern="1200" cap="none" spc="0" normalizeH="0" baseline="0" noProof="0" dirty="0">
                <a:ln>
                  <a:noFill/>
                </a:ln>
                <a:solidFill>
                  <a:srgbClr val="00338D"/>
                </a:solidFill>
                <a:effectLst/>
                <a:uLnTx/>
                <a:uFillTx/>
                <a:latin typeface="+mj-lt"/>
                <a:ea typeface="+mj-ea"/>
                <a:cs typeface="+mj-cs"/>
              </a:defRPr>
            </a:lvl8pPr>
            <a:lvl9pPr>
              <a:defRPr kumimoji="0" lang="en-GB" sz="3250" b="1" i="0" u="none" strike="noStrike" kern="1200" cap="none" spc="0" normalizeH="0" baseline="0" noProof="0" dirty="0">
                <a:ln>
                  <a:noFill/>
                </a:ln>
                <a:solidFill>
                  <a:srgbClr val="00338D"/>
                </a:solidFill>
                <a:effectLst/>
                <a:uLnTx/>
                <a:uFillTx/>
                <a:latin typeface="+mj-lt"/>
                <a:ea typeface="+mj-ea"/>
                <a:cs typeface="+mj-cs"/>
              </a:defRPr>
            </a:lvl9pPr>
          </a:lstStyle>
          <a:p>
            <a:pPr lvl="0" algn="l" defTabSz="990570" rtl="0" eaLnBrk="1" fontAlgn="base" latinLnBrk="0" hangingPunct="1">
              <a:spcBef>
                <a:spcPct val="40000"/>
              </a:spcBef>
              <a:spcAft>
                <a:spcPct val="0"/>
              </a:spcAft>
              <a:buNone/>
            </a:pPr>
            <a:r>
              <a:rPr lang="en-US" noProof="0"/>
              <a:t>Click to edit Master title style</a:t>
            </a:r>
            <a:endParaRPr lang="en-GB"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3078" name="Freeform 6"/>
          <p:cNvSpPr>
            <a:spLocks noChangeAspect="1" noEditPoints="1"/>
          </p:cNvSpPr>
          <p:nvPr userDrawn="1"/>
        </p:nvSpPr>
        <p:spPr bwMode="gray">
          <a:xfrm>
            <a:off x="1" y="662523"/>
            <a:ext cx="4696839" cy="5850650"/>
          </a:xfrm>
          <a:custGeom>
            <a:avLst/>
            <a:gdLst/>
            <a:ahLst/>
            <a:cxnLst>
              <a:cxn ang="0">
                <a:pos x="3070" y="0"/>
              </a:cxn>
              <a:cxn ang="0">
                <a:pos x="549" y="0"/>
              </a:cxn>
              <a:cxn ang="0">
                <a:pos x="0" y="1853"/>
              </a:cxn>
              <a:cxn ang="0">
                <a:pos x="0" y="3530"/>
              </a:cxn>
              <a:cxn ang="0">
                <a:pos x="2024" y="3530"/>
              </a:cxn>
              <a:cxn ang="0">
                <a:pos x="3070" y="0"/>
              </a:cxn>
              <a:cxn ang="0">
                <a:pos x="3070" y="0"/>
              </a:cxn>
              <a:cxn ang="0">
                <a:pos x="3070" y="0"/>
              </a:cxn>
            </a:cxnLst>
            <a:rect l="0" t="0" r="r" b="b"/>
            <a:pathLst>
              <a:path w="3070" h="3530">
                <a:moveTo>
                  <a:pt x="3070" y="0"/>
                </a:moveTo>
                <a:lnTo>
                  <a:pt x="549" y="0"/>
                </a:lnTo>
                <a:lnTo>
                  <a:pt x="0" y="1853"/>
                </a:lnTo>
                <a:lnTo>
                  <a:pt x="0" y="3530"/>
                </a:lnTo>
                <a:lnTo>
                  <a:pt x="2024" y="3530"/>
                </a:lnTo>
                <a:lnTo>
                  <a:pt x="3070" y="0"/>
                </a:lnTo>
                <a:close/>
                <a:moveTo>
                  <a:pt x="3070" y="0"/>
                </a:moveTo>
                <a:lnTo>
                  <a:pt x="307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34" name="Text Placeholder 33"/>
          <p:cNvSpPr>
            <a:spLocks noGrp="1"/>
          </p:cNvSpPr>
          <p:nvPr>
            <p:ph type="body" sz="quarter" idx="11"/>
          </p:nvPr>
        </p:nvSpPr>
        <p:spPr bwMode="gray">
          <a:xfrm>
            <a:off x="980728" y="4640966"/>
            <a:ext cx="2232248" cy="1092121"/>
          </a:xfrm>
          <a:noFill/>
          <a:ln w="9525">
            <a:noFill/>
            <a:miter lim="800000"/>
            <a:headEnd/>
            <a:tailEnd/>
          </a:ln>
        </p:spPr>
        <p:txBody>
          <a:bodyPr vert="horz" wrap="square" lIns="0" tIns="0" rIns="0" bIns="0" numCol="1" rtlCol="0" anchor="t" anchorCtr="0" compatLnSpc="1">
            <a:prstTxWarp prst="textNoShape">
              <a:avLst/>
            </a:prstTxWarp>
            <a:noAutofit/>
          </a:bodyPr>
          <a:lstStyle>
            <a:lvl1pPr>
              <a:defRPr kumimoji="0" lang="en-GB" sz="1300" b="0" i="0" u="none" strike="noStrike" kern="1200" cap="none" spc="0" normalizeH="0" baseline="0" noProof="0" dirty="0" smtClean="0">
                <a:ln>
                  <a:noFill/>
                </a:ln>
                <a:solidFill>
                  <a:schemeClr val="bg1"/>
                </a:solidFill>
                <a:effectLst/>
                <a:uLnTx/>
                <a:uFillTx/>
                <a:latin typeface="+mn-lt"/>
                <a:ea typeface="+mn-ea"/>
                <a:cs typeface="+mn-cs"/>
              </a:defRPr>
            </a:lvl1pPr>
          </a:lstStyle>
          <a:p>
            <a:pPr marL="371464" lvl="0" indent="-371464" algn="l" defTabSz="990570" rtl="0" eaLnBrk="1" fontAlgn="base" latinLnBrk="0" hangingPunct="1">
              <a:lnSpc>
                <a:spcPct val="110000"/>
              </a:lnSpc>
              <a:spcBef>
                <a:spcPts val="650"/>
              </a:spcBef>
              <a:spcAft>
                <a:spcPct val="0"/>
              </a:spcAft>
              <a:buFont typeface="Arial" pitchFamily="34" charset="0"/>
              <a:buNone/>
            </a:pPr>
            <a:r>
              <a:rPr lang="en-US"/>
              <a:t>Click to edit Master text styles</a:t>
            </a:r>
          </a:p>
        </p:txBody>
      </p:sp>
      <p:sp>
        <p:nvSpPr>
          <p:cNvPr id="2" name="Title 1"/>
          <p:cNvSpPr>
            <a:spLocks noGrp="1"/>
          </p:cNvSpPr>
          <p:nvPr>
            <p:ph type="title"/>
          </p:nvPr>
        </p:nvSpPr>
        <p:spPr bwMode="gray">
          <a:xfrm>
            <a:off x="980728" y="1832654"/>
            <a:ext cx="2736304" cy="2340260"/>
          </a:xfrm>
          <a:noFill/>
          <a:ln w="9525">
            <a:noFill/>
            <a:miter lim="800000"/>
            <a:headEnd/>
            <a:tailEnd/>
          </a:ln>
        </p:spPr>
        <p:txBody>
          <a:bodyPr vert="horz" wrap="square" lIns="0" tIns="0" rIns="0" bIns="0" numCol="1" rtlCol="0" anchor="t" anchorCtr="0" compatLnSpc="1">
            <a:prstTxWarp prst="textNoShape">
              <a:avLst/>
            </a:prstTxWarp>
            <a:noAutofit/>
          </a:bodyPr>
          <a:lstStyle>
            <a:lvl1pPr>
              <a:defRPr lang="en-GB" sz="3250" b="1" kern="1200" noProof="0">
                <a:solidFill>
                  <a:schemeClr val="bg1"/>
                </a:solidFill>
                <a:latin typeface="+mj-lt"/>
                <a:ea typeface="+mj-ea"/>
                <a:cs typeface="+mj-cs"/>
              </a:defRPr>
            </a:lvl1pPr>
          </a:lstStyle>
          <a:p>
            <a:pPr lvl="0" algn="l" defTabSz="990570" rtl="0" eaLnBrk="1" fontAlgn="base" latinLnBrk="0" hangingPunct="1">
              <a:spcBef>
                <a:spcPct val="40000"/>
              </a:spcBef>
              <a:spcAft>
                <a:spcPct val="0"/>
              </a:spcAft>
              <a:buNone/>
            </a:pPr>
            <a:r>
              <a:rPr lang="en-US"/>
              <a:t>Click to edit Master title style</a:t>
            </a:r>
            <a:endParaRPr lang="en-GB" dirty="0"/>
          </a:p>
        </p:txBody>
      </p:sp>
      <p:grpSp>
        <p:nvGrpSpPr>
          <p:cNvPr id="14" name="Group 13"/>
          <p:cNvGrpSpPr>
            <a:grpSpLocks/>
          </p:cNvGrpSpPr>
          <p:nvPr userDrawn="1"/>
        </p:nvGrpSpPr>
        <p:grpSpPr>
          <a:xfrm>
            <a:off x="836712" y="662523"/>
            <a:ext cx="1829502" cy="1099800"/>
            <a:chOff x="-2592388" y="0"/>
            <a:chExt cx="2592388" cy="1530350"/>
          </a:xfrm>
          <a:solidFill>
            <a:schemeClr val="bg1"/>
          </a:solidFill>
        </p:grpSpPr>
        <p:sp>
          <p:nvSpPr>
            <p:cNvPr id="15"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sp>
          <p:nvSpPr>
            <p:cNvPr id="16"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divider 2">
    <p:bg>
      <p:bgPr>
        <a:solidFill>
          <a:schemeClr val="bg1"/>
        </a:solidFill>
        <a:effectLst/>
      </p:bgPr>
    </p:bg>
    <p:spTree>
      <p:nvGrpSpPr>
        <p:cNvPr id="1" name=""/>
        <p:cNvGrpSpPr/>
        <p:nvPr/>
      </p:nvGrpSpPr>
      <p:grpSpPr>
        <a:xfrm>
          <a:off x="0" y="0"/>
          <a:ext cx="0" cy="0"/>
          <a:chOff x="0" y="0"/>
          <a:chExt cx="0" cy="0"/>
        </a:xfrm>
      </p:grpSpPr>
      <p:sp>
        <p:nvSpPr>
          <p:cNvPr id="5" name="Freeform 6"/>
          <p:cNvSpPr>
            <a:spLocks noChangeAspect="1"/>
          </p:cNvSpPr>
          <p:nvPr userDrawn="1"/>
        </p:nvSpPr>
        <p:spPr bwMode="gray">
          <a:xfrm>
            <a:off x="0" y="-1720"/>
            <a:ext cx="4152900" cy="4161896"/>
          </a:xfrm>
          <a:custGeom>
            <a:avLst/>
            <a:gdLst/>
            <a:ahLst/>
            <a:cxnLst>
              <a:cxn ang="0">
                <a:pos x="2616" y="0"/>
              </a:cxn>
              <a:cxn ang="0">
                <a:pos x="0" y="0"/>
              </a:cxn>
              <a:cxn ang="0">
                <a:pos x="0" y="2420"/>
              </a:cxn>
              <a:cxn ang="0">
                <a:pos x="1899" y="2420"/>
              </a:cxn>
              <a:cxn ang="0">
                <a:pos x="2616" y="0"/>
              </a:cxn>
            </a:cxnLst>
            <a:rect l="0" t="0" r="r" b="b"/>
            <a:pathLst>
              <a:path w="2616" h="2420">
                <a:moveTo>
                  <a:pt x="2616" y="0"/>
                </a:moveTo>
                <a:lnTo>
                  <a:pt x="0" y="0"/>
                </a:lnTo>
                <a:lnTo>
                  <a:pt x="0" y="2420"/>
                </a:lnTo>
                <a:lnTo>
                  <a:pt x="1899" y="2420"/>
                </a:lnTo>
                <a:lnTo>
                  <a:pt x="261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2" name="Title 1"/>
          <p:cNvSpPr>
            <a:spLocks noGrp="1"/>
          </p:cNvSpPr>
          <p:nvPr userDrawn="1">
            <p:ph type="ctrTitle"/>
          </p:nvPr>
        </p:nvSpPr>
        <p:spPr bwMode="gray">
          <a:xfrm>
            <a:off x="548680" y="740533"/>
            <a:ext cx="2664296" cy="249627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r" defTabSz="990570" rtl="0" eaLnBrk="1" fontAlgn="base" latinLnBrk="0" hangingPunct="1">
              <a:spcBef>
                <a:spcPct val="40000"/>
              </a:spcBef>
              <a:spcAft>
                <a:spcPct val="0"/>
              </a:spcAft>
              <a:buNone/>
              <a:defRPr lang="en-GB" sz="3250" b="1" kern="1200" noProof="0" dirty="0">
                <a:solidFill>
                  <a:schemeClr val="bg1"/>
                </a:solidFill>
                <a:latin typeface="+mj-lt"/>
                <a:ea typeface="+mj-ea"/>
                <a:cs typeface="+mj-cs"/>
              </a:defRPr>
            </a:lvl1pPr>
            <a:lvl2pPr>
              <a:defRPr kumimoji="0" lang="en-GB" sz="3250" b="1" i="0" u="none" strike="noStrike" kern="1200" cap="none" spc="0" normalizeH="0" baseline="0" noProof="0" dirty="0">
                <a:ln>
                  <a:noFill/>
                </a:ln>
                <a:solidFill>
                  <a:srgbClr val="00338D"/>
                </a:solidFill>
                <a:effectLst/>
                <a:uLnTx/>
                <a:uFillTx/>
                <a:latin typeface="+mj-lt"/>
                <a:ea typeface="+mj-ea"/>
                <a:cs typeface="+mj-cs"/>
              </a:defRPr>
            </a:lvl2pPr>
            <a:lvl3pPr>
              <a:defRPr kumimoji="0" lang="en-GB" sz="3250" b="1" i="0" u="none" strike="noStrike" kern="1200" cap="none" spc="0" normalizeH="0" baseline="0" noProof="0" dirty="0">
                <a:ln>
                  <a:noFill/>
                </a:ln>
                <a:solidFill>
                  <a:srgbClr val="00338D"/>
                </a:solidFill>
                <a:effectLst/>
                <a:uLnTx/>
                <a:uFillTx/>
                <a:latin typeface="+mj-lt"/>
                <a:ea typeface="+mj-ea"/>
                <a:cs typeface="+mj-cs"/>
              </a:defRPr>
            </a:lvl3pPr>
            <a:lvl4pPr>
              <a:defRPr kumimoji="0" lang="en-GB" sz="3250" b="1" i="0" u="none" strike="noStrike" kern="1200" cap="none" spc="0" normalizeH="0" baseline="0" noProof="0" dirty="0">
                <a:ln>
                  <a:noFill/>
                </a:ln>
                <a:solidFill>
                  <a:srgbClr val="00338D"/>
                </a:solidFill>
                <a:effectLst/>
                <a:uLnTx/>
                <a:uFillTx/>
                <a:latin typeface="+mj-lt"/>
                <a:ea typeface="+mj-ea"/>
                <a:cs typeface="+mj-cs"/>
              </a:defRPr>
            </a:lvl4pPr>
            <a:lvl5pPr>
              <a:defRPr kumimoji="0" lang="en-GB" sz="3250" b="1" i="0" u="none" strike="noStrike" kern="1200" cap="none" spc="0" normalizeH="0" baseline="0" noProof="0" dirty="0">
                <a:ln>
                  <a:noFill/>
                </a:ln>
                <a:solidFill>
                  <a:srgbClr val="00338D"/>
                </a:solidFill>
                <a:effectLst/>
                <a:uLnTx/>
                <a:uFillTx/>
                <a:latin typeface="+mj-lt"/>
                <a:ea typeface="+mj-ea"/>
                <a:cs typeface="+mj-cs"/>
              </a:defRPr>
            </a:lvl5pPr>
            <a:lvl6pPr>
              <a:defRPr kumimoji="0" lang="en-GB" sz="3250" b="1" i="0" u="none" strike="noStrike" kern="1200" cap="none" spc="0" normalizeH="0" baseline="0" noProof="0" dirty="0">
                <a:ln>
                  <a:noFill/>
                </a:ln>
                <a:solidFill>
                  <a:srgbClr val="00338D"/>
                </a:solidFill>
                <a:effectLst/>
                <a:uLnTx/>
                <a:uFillTx/>
                <a:latin typeface="+mj-lt"/>
                <a:ea typeface="+mj-ea"/>
                <a:cs typeface="+mj-cs"/>
              </a:defRPr>
            </a:lvl6pPr>
            <a:lvl7pPr>
              <a:defRPr kumimoji="0" lang="en-GB" sz="3250" b="1" i="0" u="none" strike="noStrike" kern="1200" cap="none" spc="0" normalizeH="0" baseline="0" noProof="0" dirty="0">
                <a:ln>
                  <a:noFill/>
                </a:ln>
                <a:solidFill>
                  <a:srgbClr val="00338D"/>
                </a:solidFill>
                <a:effectLst/>
                <a:uLnTx/>
                <a:uFillTx/>
                <a:latin typeface="+mj-lt"/>
                <a:ea typeface="+mj-ea"/>
                <a:cs typeface="+mj-cs"/>
              </a:defRPr>
            </a:lvl7pPr>
            <a:lvl8pPr>
              <a:defRPr kumimoji="0" lang="en-GB" sz="3250" b="1" i="0" u="none" strike="noStrike" kern="1200" cap="none" spc="0" normalizeH="0" baseline="0" noProof="0" dirty="0">
                <a:ln>
                  <a:noFill/>
                </a:ln>
                <a:solidFill>
                  <a:srgbClr val="00338D"/>
                </a:solidFill>
                <a:effectLst/>
                <a:uLnTx/>
                <a:uFillTx/>
                <a:latin typeface="+mj-lt"/>
                <a:ea typeface="+mj-ea"/>
                <a:cs typeface="+mj-cs"/>
              </a:defRPr>
            </a:lvl8pPr>
            <a:lvl9pPr>
              <a:defRPr kumimoji="0" lang="en-GB" sz="3250" b="1" i="0" u="none" strike="noStrike" kern="1200" cap="none" spc="0" normalizeH="0" baseline="0" noProof="0" dirty="0">
                <a:ln>
                  <a:noFill/>
                </a:ln>
                <a:solidFill>
                  <a:srgbClr val="00338D"/>
                </a:solidFill>
                <a:effectLst/>
                <a:uLnTx/>
                <a:uFillTx/>
                <a:latin typeface="+mj-lt"/>
                <a:ea typeface="+mj-ea"/>
                <a:cs typeface="+mj-cs"/>
              </a:defRPr>
            </a:lvl9pPr>
          </a:lstStyle>
          <a:p>
            <a:pPr lvl="0" algn="l" defTabSz="990570" rtl="0" eaLnBrk="1" fontAlgn="base" latinLnBrk="0" hangingPunct="1">
              <a:spcBef>
                <a:spcPct val="40000"/>
              </a:spcBef>
              <a:spcAft>
                <a:spcPct val="0"/>
              </a:spcAft>
              <a:buNone/>
            </a:pPr>
            <a:r>
              <a:rPr lang="en-US" noProof="0"/>
              <a:t>Click to edit Master title style</a:t>
            </a:r>
            <a:endParaRPr lang="en-GB"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bg>
      <p:bgPr>
        <a:solidFill>
          <a:schemeClr val="bg1"/>
        </a:solidFill>
        <a:effectLst/>
      </p:bgPr>
    </p:bg>
    <p:spTree>
      <p:nvGrpSpPr>
        <p:cNvPr id="1" name=""/>
        <p:cNvGrpSpPr/>
        <p:nvPr/>
      </p:nvGrpSpPr>
      <p:grpSpPr>
        <a:xfrm>
          <a:off x="0" y="0"/>
          <a:ext cx="0" cy="0"/>
          <a:chOff x="0" y="0"/>
          <a:chExt cx="0" cy="0"/>
        </a:xfrm>
      </p:grpSpPr>
      <p:sp>
        <p:nvSpPr>
          <p:cNvPr id="6150" name="Freeform 6"/>
          <p:cNvSpPr>
            <a:spLocks noChangeAspect="1"/>
          </p:cNvSpPr>
          <p:nvPr userDrawn="1"/>
        </p:nvSpPr>
        <p:spPr bwMode="gray">
          <a:xfrm>
            <a:off x="1" y="0"/>
            <a:ext cx="4873625" cy="4953000"/>
          </a:xfrm>
          <a:custGeom>
            <a:avLst/>
            <a:gdLst/>
            <a:ahLst/>
            <a:cxnLst>
              <a:cxn ang="0">
                <a:pos x="2217" y="2880"/>
              </a:cxn>
              <a:cxn ang="0">
                <a:pos x="3070" y="0"/>
              </a:cxn>
              <a:cxn ang="0">
                <a:pos x="0" y="0"/>
              </a:cxn>
              <a:cxn ang="0">
                <a:pos x="0" y="2880"/>
              </a:cxn>
              <a:cxn ang="0">
                <a:pos x="2217" y="2880"/>
              </a:cxn>
            </a:cxnLst>
            <a:rect l="0" t="0" r="r" b="b"/>
            <a:pathLst>
              <a:path w="3070" h="2880">
                <a:moveTo>
                  <a:pt x="2217" y="2880"/>
                </a:moveTo>
                <a:lnTo>
                  <a:pt x="3070" y="0"/>
                </a:lnTo>
                <a:lnTo>
                  <a:pt x="0" y="0"/>
                </a:lnTo>
                <a:lnTo>
                  <a:pt x="0" y="2880"/>
                </a:lnTo>
                <a:lnTo>
                  <a:pt x="2217" y="288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8" name="Text Placeholder 7"/>
          <p:cNvSpPr>
            <a:spLocks noGrp="1"/>
          </p:cNvSpPr>
          <p:nvPr>
            <p:ph type="body" sz="quarter" idx="10"/>
          </p:nvPr>
        </p:nvSpPr>
        <p:spPr bwMode="gray">
          <a:xfrm>
            <a:off x="324002" y="6512852"/>
            <a:ext cx="3033563" cy="2651920"/>
          </a:xfrm>
          <a:prstGeom prst="rect">
            <a:avLst/>
          </a:prstGeom>
          <a:noFill/>
          <a:ln w="9525">
            <a:noFill/>
            <a:miter lim="800000"/>
            <a:headEnd/>
            <a:tailEnd/>
          </a:ln>
        </p:spPr>
        <p:txBody>
          <a:bodyPr vert="horz" lIns="0" tIns="0" rIns="0" bIns="0" rtlCol="0" anchor="b">
            <a:noAutofit/>
          </a:bodyPr>
          <a:lstStyle>
            <a:lvl1pPr>
              <a:defRPr lang="en-US" sz="975" b="0" kern="1200" noProof="0" dirty="0" smtClean="0">
                <a:solidFill>
                  <a:schemeClr val="tx1"/>
                </a:solidFill>
                <a:latin typeface="+mn-lt"/>
                <a:ea typeface="+mn-ea"/>
                <a:cs typeface="+mn-cs"/>
              </a:defRPr>
            </a:lvl1pPr>
          </a:lstStyle>
          <a:p>
            <a:pPr marL="0" lvl="0" indent="0" algn="l" defTabSz="990570" rtl="0" eaLnBrk="1" latinLnBrk="0" hangingPunct="1">
              <a:lnSpc>
                <a:spcPct val="100000"/>
              </a:lnSpc>
              <a:spcBef>
                <a:spcPts val="650"/>
              </a:spcBef>
              <a:buFont typeface="Arial" pitchFamily="34" charset="0"/>
              <a:buNone/>
            </a:pPr>
            <a:r>
              <a:rPr lang="en-US"/>
              <a:t>Click to edit Master text styles</a:t>
            </a:r>
          </a:p>
        </p:txBody>
      </p:sp>
      <p:grpSp>
        <p:nvGrpSpPr>
          <p:cNvPr id="11" name="Group 10"/>
          <p:cNvGrpSpPr>
            <a:grpSpLocks/>
          </p:cNvGrpSpPr>
          <p:nvPr userDrawn="1"/>
        </p:nvGrpSpPr>
        <p:grpSpPr>
          <a:xfrm>
            <a:off x="139170" y="0"/>
            <a:ext cx="2583746" cy="1530350"/>
            <a:chOff x="-2592388" y="0"/>
            <a:chExt cx="2592388" cy="1530350"/>
          </a:xfrm>
          <a:solidFill>
            <a:schemeClr val="bg1"/>
          </a:solidFill>
        </p:grpSpPr>
        <p:sp>
          <p:nvSpPr>
            <p:cNvPr id="12"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1" name="Group 20"/>
          <p:cNvGrpSpPr>
            <a:grpSpLocks noChangeAspect="1"/>
          </p:cNvGrpSpPr>
          <p:nvPr userDrawn="1"/>
        </p:nvGrpSpPr>
        <p:grpSpPr bwMode="gray">
          <a:xfrm>
            <a:off x="1" y="-1720"/>
            <a:ext cx="6858001" cy="9907720"/>
            <a:chOff x="0" y="-1588"/>
            <a:chExt cx="6858001" cy="9145588"/>
          </a:xfrm>
        </p:grpSpPr>
        <p:sp>
          <p:nvSpPr>
            <p:cNvPr id="2054" name="Freeform 6"/>
            <p:cNvSpPr>
              <a:spLocks/>
            </p:cNvSpPr>
            <p:nvPr userDrawn="1"/>
          </p:nvSpPr>
          <p:spPr bwMode="gray">
            <a:xfrm>
              <a:off x="0" y="-1588"/>
              <a:ext cx="4152900" cy="3841750"/>
            </a:xfrm>
            <a:custGeom>
              <a:avLst/>
              <a:gdLst/>
              <a:ahLst/>
              <a:cxnLst>
                <a:cxn ang="0">
                  <a:pos x="2616" y="0"/>
                </a:cxn>
                <a:cxn ang="0">
                  <a:pos x="0" y="0"/>
                </a:cxn>
                <a:cxn ang="0">
                  <a:pos x="0" y="2420"/>
                </a:cxn>
                <a:cxn ang="0">
                  <a:pos x="1899" y="2420"/>
                </a:cxn>
                <a:cxn ang="0">
                  <a:pos x="2616" y="0"/>
                </a:cxn>
              </a:cxnLst>
              <a:rect l="0" t="0" r="r" b="b"/>
              <a:pathLst>
                <a:path w="2616" h="2420">
                  <a:moveTo>
                    <a:pt x="2616" y="0"/>
                  </a:moveTo>
                  <a:lnTo>
                    <a:pt x="0" y="0"/>
                  </a:lnTo>
                  <a:lnTo>
                    <a:pt x="0" y="2420"/>
                  </a:lnTo>
                  <a:lnTo>
                    <a:pt x="1899" y="2420"/>
                  </a:lnTo>
                  <a:lnTo>
                    <a:pt x="261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2055" name="Freeform 7"/>
            <p:cNvSpPr>
              <a:spLocks/>
            </p:cNvSpPr>
            <p:nvPr userDrawn="1"/>
          </p:nvSpPr>
          <p:spPr bwMode="gray">
            <a:xfrm>
              <a:off x="439738" y="2405062"/>
              <a:ext cx="6418263" cy="6738938"/>
            </a:xfrm>
            <a:custGeom>
              <a:avLst/>
              <a:gdLst/>
              <a:ahLst/>
              <a:cxnLst>
                <a:cxn ang="0">
                  <a:pos x="4043" y="0"/>
                </a:cxn>
                <a:cxn ang="0">
                  <a:pos x="1254" y="0"/>
                </a:cxn>
                <a:cxn ang="0">
                  <a:pos x="0" y="4234"/>
                </a:cxn>
                <a:cxn ang="0">
                  <a:pos x="35" y="4245"/>
                </a:cxn>
                <a:cxn ang="0">
                  <a:pos x="4043" y="4245"/>
                </a:cxn>
                <a:cxn ang="0">
                  <a:pos x="4043" y="0"/>
                </a:cxn>
              </a:cxnLst>
              <a:rect l="0" t="0" r="r" b="b"/>
              <a:pathLst>
                <a:path w="4043" h="4245">
                  <a:moveTo>
                    <a:pt x="4043" y="0"/>
                  </a:moveTo>
                  <a:lnTo>
                    <a:pt x="1254" y="0"/>
                  </a:lnTo>
                  <a:lnTo>
                    <a:pt x="0" y="4234"/>
                  </a:lnTo>
                  <a:lnTo>
                    <a:pt x="35" y="4245"/>
                  </a:lnTo>
                  <a:lnTo>
                    <a:pt x="4043" y="4245"/>
                  </a:lnTo>
                  <a:lnTo>
                    <a:pt x="404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90570" rtl="0" eaLnBrk="1" latinLnBrk="0" hangingPunct="1">
                <a:spcBef>
                  <a:spcPct val="50000"/>
                </a:spcBef>
                <a:defRPr/>
              </a:pPr>
              <a:endParaRPr lang="en-GB" sz="1950" kern="1200" dirty="0">
                <a:solidFill>
                  <a:schemeClr val="tx1"/>
                </a:solidFill>
                <a:latin typeface="+mn-lt"/>
                <a:ea typeface="+mn-ea"/>
                <a:cs typeface="+mn-cs"/>
              </a:endParaRPr>
            </a:p>
          </p:txBody>
        </p:sp>
        <p:sp>
          <p:nvSpPr>
            <p:cNvPr id="2056" name="Freeform 8"/>
            <p:cNvSpPr>
              <a:spLocks/>
            </p:cNvSpPr>
            <p:nvPr userDrawn="1"/>
          </p:nvSpPr>
          <p:spPr bwMode="gray">
            <a:xfrm>
              <a:off x="2005013" y="2405062"/>
              <a:ext cx="1435100" cy="1435100"/>
            </a:xfrm>
            <a:custGeom>
              <a:avLst/>
              <a:gdLst/>
              <a:ahLst/>
              <a:cxnLst>
                <a:cxn ang="0">
                  <a:pos x="636" y="904"/>
                </a:cxn>
                <a:cxn ang="0">
                  <a:pos x="904" y="0"/>
                </a:cxn>
                <a:cxn ang="0">
                  <a:pos x="268" y="0"/>
                </a:cxn>
                <a:cxn ang="0">
                  <a:pos x="0" y="904"/>
                </a:cxn>
                <a:cxn ang="0">
                  <a:pos x="636" y="904"/>
                </a:cxn>
              </a:cxnLst>
              <a:rect l="0" t="0" r="r" b="b"/>
              <a:pathLst>
                <a:path w="904" h="904">
                  <a:moveTo>
                    <a:pt x="636" y="904"/>
                  </a:moveTo>
                  <a:lnTo>
                    <a:pt x="904" y="0"/>
                  </a:lnTo>
                  <a:lnTo>
                    <a:pt x="268" y="0"/>
                  </a:lnTo>
                  <a:lnTo>
                    <a:pt x="0" y="904"/>
                  </a:lnTo>
                  <a:lnTo>
                    <a:pt x="636" y="904"/>
                  </a:lnTo>
                  <a:close/>
                </a:path>
              </a:pathLst>
            </a:custGeom>
            <a:solidFill>
              <a:srgbClr val="002060">
                <a:alpha val="95000"/>
              </a:srgbClr>
            </a:solidFill>
            <a:ln w="9525" cap="flat" cmpd="sng">
              <a:noFill/>
              <a:prstDash val="solid"/>
              <a:round/>
              <a:headEnd type="none" w="med" len="med"/>
              <a:tailEnd type="none" w="med" len="med"/>
            </a:ln>
            <a:effectLst/>
          </p:spPr>
          <p:txBody>
            <a:bodyPr>
              <a:noAutofit/>
            </a:bodyPr>
            <a:lstStyle/>
            <a:p>
              <a:pPr marL="0" algn="ctr" defTabSz="990570" rtl="0" eaLnBrk="1" latinLnBrk="0" hangingPunct="1">
                <a:spcBef>
                  <a:spcPct val="50000"/>
                </a:spcBef>
                <a:defRPr/>
              </a:pPr>
              <a:endParaRPr lang="en-GB" sz="1950" kern="1200" dirty="0">
                <a:solidFill>
                  <a:schemeClr val="tx1"/>
                </a:solidFill>
                <a:latin typeface="+mn-lt"/>
                <a:ea typeface="+mn-ea"/>
                <a:cs typeface="+mn-cs"/>
              </a:endParaRPr>
            </a:p>
          </p:txBody>
        </p:sp>
      </p:grpSp>
      <p:sp>
        <p:nvSpPr>
          <p:cNvPr id="12" name="Title 11"/>
          <p:cNvSpPr>
            <a:spLocks noGrp="1"/>
          </p:cNvSpPr>
          <p:nvPr userDrawn="1">
            <p:ph type="title"/>
          </p:nvPr>
        </p:nvSpPr>
        <p:spPr bwMode="gray">
          <a:xfrm>
            <a:off x="3573016" y="3392828"/>
            <a:ext cx="2952328" cy="3432380"/>
          </a:xfrm>
        </p:spPr>
        <p:txBody>
          <a:bodyPr anchor="t" anchorCtr="0">
            <a:noAutofit/>
          </a:bodyPr>
          <a:lstStyle>
            <a:lvl1pPr algn="r">
              <a:defRPr sz="3250"/>
            </a:lvl1pPr>
          </a:lstStyle>
          <a:p>
            <a:r>
              <a:rPr lang="en-US"/>
              <a:t>Click to edit Master title style</a:t>
            </a:r>
            <a:endParaRPr lang="en-GB" dirty="0"/>
          </a:p>
        </p:txBody>
      </p:sp>
      <p:sp>
        <p:nvSpPr>
          <p:cNvPr id="14" name="Text Placeholder 13"/>
          <p:cNvSpPr>
            <a:spLocks noGrp="1"/>
          </p:cNvSpPr>
          <p:nvPr userDrawn="1">
            <p:ph type="body" sz="quarter" idx="10"/>
          </p:nvPr>
        </p:nvSpPr>
        <p:spPr bwMode="gray">
          <a:xfrm>
            <a:off x="3573016" y="7137243"/>
            <a:ext cx="2952328" cy="2418269"/>
          </a:xfrm>
        </p:spPr>
        <p:txBody>
          <a:bodyPr>
            <a:noAutofit/>
          </a:bodyPr>
          <a:lstStyle>
            <a:lvl1pPr algn="r">
              <a:defRPr sz="1300" b="0">
                <a:solidFill>
                  <a:schemeClr val="bg1"/>
                </a:solidFill>
              </a:defRPr>
            </a:lvl1pPr>
          </a:lstStyle>
          <a:p>
            <a:pPr lvl="0"/>
            <a:r>
              <a:rPr lang="en-US"/>
              <a:t>Click to edit Master text styles</a:t>
            </a:r>
          </a:p>
        </p:txBody>
      </p:sp>
      <p:grpSp>
        <p:nvGrpSpPr>
          <p:cNvPr id="16" name="Group 15"/>
          <p:cNvGrpSpPr>
            <a:grpSpLocks/>
          </p:cNvGrpSpPr>
          <p:nvPr userDrawn="1"/>
        </p:nvGrpSpPr>
        <p:grpSpPr>
          <a:xfrm>
            <a:off x="139170" y="0"/>
            <a:ext cx="2583746" cy="1530350"/>
            <a:chOff x="-2592388" y="0"/>
            <a:chExt cx="2592388" cy="1530350"/>
          </a:xfrm>
          <a:solidFill>
            <a:schemeClr val="bg1"/>
          </a:solidFill>
        </p:grpSpPr>
        <p:sp>
          <p:nvSpPr>
            <p:cNvPr id="17"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sp>
          <p:nvSpPr>
            <p:cNvPr id="18"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1">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332656" y="1364601"/>
            <a:ext cx="6196732" cy="3822425"/>
          </a:xfrm>
        </p:spPr>
        <p:txBody>
          <a:bodyPr>
            <a:noAutofit/>
          </a:bodyPr>
          <a:lstStyle>
            <a:lvl1pPr>
              <a:tabLst>
                <a:tab pos="6612396" algn="r"/>
              </a:tabLst>
              <a:defRPr>
                <a:solidFill>
                  <a:schemeClr val="tx1"/>
                </a:solidFill>
                <a:latin typeface="Times New Roman" pitchFamily="18" charset="0"/>
                <a:cs typeface="Times New Roman" pitchFamily="18" charset="0"/>
              </a:defRPr>
            </a:lvl1pPr>
            <a:lvl2pPr>
              <a:tabLst>
                <a:tab pos="6612396" algn="r"/>
              </a:tabLst>
              <a:defRPr>
                <a:solidFill>
                  <a:schemeClr val="tx1"/>
                </a:solidFill>
                <a:latin typeface="Times New Roman" pitchFamily="18" charset="0"/>
                <a:cs typeface="Times New Roman" pitchFamily="18" charset="0"/>
              </a:defRPr>
            </a:lvl2pPr>
            <a:lvl3pPr>
              <a:buClrTx/>
              <a:tabLst>
                <a:tab pos="6612396" algn="r"/>
              </a:tabLst>
              <a:defRPr>
                <a:solidFill>
                  <a:schemeClr val="tx1"/>
                </a:solidFill>
                <a:latin typeface="Times New Roman" pitchFamily="18" charset="0"/>
                <a:cs typeface="Times New Roman" pitchFamily="18" charset="0"/>
              </a:defRPr>
            </a:lvl3pPr>
            <a:lvl4pPr>
              <a:buClrTx/>
              <a:tabLst>
                <a:tab pos="6612396" algn="r"/>
              </a:tabLst>
              <a:defRPr>
                <a:solidFill>
                  <a:schemeClr val="tx1"/>
                </a:solidFill>
                <a:latin typeface="Times New Roman" pitchFamily="18" charset="0"/>
                <a:cs typeface="Times New Roman" pitchFamily="18" charset="0"/>
              </a:defRPr>
            </a:lvl4pPr>
            <a:lvl5pPr>
              <a:buClrTx/>
              <a:tabLst>
                <a:tab pos="6612396" algn="r"/>
              </a:tabLst>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1"/>
          </p:nvPr>
        </p:nvSpPr>
        <p:spPr bwMode="gray">
          <a:xfrm>
            <a:off x="332656" y="5343045"/>
            <a:ext cx="6196732" cy="3822424"/>
          </a:xfrm>
          <a:ln w="6350">
            <a:solidFill>
              <a:srgbClr val="747678"/>
            </a:solidFill>
          </a:ln>
        </p:spPr>
        <p:txBody>
          <a:bodyPr lIns="72000" tIns="72000" rIns="72000" bIns="72000">
            <a:noAutofit/>
          </a:bodyPr>
          <a:lstStyle>
            <a:lvl1pPr>
              <a:lnSpc>
                <a:spcPct val="100000"/>
              </a:lnSpc>
              <a:spcBef>
                <a:spcPts val="364"/>
              </a:spcBef>
              <a:defRPr sz="758">
                <a:solidFill>
                  <a:schemeClr val="accent4"/>
                </a:solidFill>
                <a:latin typeface="+mn-lt"/>
                <a:cs typeface="Times New Roman" pitchFamily="18" charset="0"/>
              </a:defRPr>
            </a:lvl1pPr>
            <a:lvl2pPr>
              <a:lnSpc>
                <a:spcPct val="100000"/>
              </a:lnSpc>
              <a:spcBef>
                <a:spcPts val="364"/>
              </a:spcBef>
              <a:defRPr sz="758">
                <a:solidFill>
                  <a:schemeClr val="accent4"/>
                </a:solidFill>
                <a:latin typeface="+mn-lt"/>
                <a:cs typeface="Times New Roman" pitchFamily="18" charset="0"/>
              </a:defRPr>
            </a:lvl2pPr>
            <a:lvl3pPr>
              <a:lnSpc>
                <a:spcPct val="100000"/>
              </a:lnSpc>
              <a:spcBef>
                <a:spcPts val="364"/>
              </a:spcBef>
              <a:buClrTx/>
              <a:defRPr sz="758">
                <a:solidFill>
                  <a:schemeClr val="accent4"/>
                </a:solidFill>
                <a:latin typeface="+mn-lt"/>
                <a:cs typeface="Times New Roman" pitchFamily="18" charset="0"/>
              </a:defRPr>
            </a:lvl3pPr>
            <a:lvl4pPr>
              <a:lnSpc>
                <a:spcPct val="100000"/>
              </a:lnSpc>
              <a:spcBef>
                <a:spcPts val="364"/>
              </a:spcBef>
              <a:buClrTx/>
              <a:defRPr sz="758">
                <a:solidFill>
                  <a:schemeClr val="accent4"/>
                </a:solidFill>
                <a:latin typeface="+mn-lt"/>
                <a:cs typeface="Times New Roman" pitchFamily="18" charset="0"/>
              </a:defRPr>
            </a:lvl4pPr>
            <a:lvl5pPr>
              <a:lnSpc>
                <a:spcPct val="100000"/>
              </a:lnSpc>
              <a:spcBef>
                <a:spcPts val="364"/>
              </a:spcBef>
              <a:buClrTx/>
              <a:defRPr sz="758">
                <a:solidFill>
                  <a:schemeClr val="accent4"/>
                </a:solidFill>
                <a:latin typeface="+mn-lt"/>
                <a:cs typeface="Times New Roman" pitchFamily="18" charset="0"/>
              </a:defRPr>
            </a:lvl5pPr>
            <a:lvl6pPr>
              <a:lnSpc>
                <a:spcPct val="100000"/>
              </a:lnSpc>
              <a:spcBef>
                <a:spcPts val="364"/>
              </a:spcBef>
              <a:buClrTx/>
              <a:defRPr sz="758" baseline="0">
                <a:solidFill>
                  <a:schemeClr val="tx2"/>
                </a:solidFill>
                <a:latin typeface="+mn-lt"/>
                <a:cs typeface="Times New Roman" pitchFamily="18" charset="0"/>
              </a:defRPr>
            </a:lvl6pPr>
            <a:lvl7pPr>
              <a:lnSpc>
                <a:spcPct val="100000"/>
              </a:lnSpc>
              <a:spcBef>
                <a:spcPts val="364"/>
              </a:spcBef>
              <a:buClrTx/>
              <a:defRPr sz="758" baseline="0">
                <a:solidFill>
                  <a:schemeClr val="tx2"/>
                </a:solidFill>
                <a:latin typeface="+mn-lt"/>
                <a:cs typeface="Times New Roman" pitchFamily="18" charset="0"/>
              </a:defRPr>
            </a:lvl7pPr>
            <a:lvl8pPr>
              <a:lnSpc>
                <a:spcPct val="100000"/>
              </a:lnSpc>
              <a:spcBef>
                <a:spcPts val="364"/>
              </a:spcBef>
              <a:buClrTx/>
              <a:defRPr sz="758" baseline="0">
                <a:solidFill>
                  <a:schemeClr val="tx2"/>
                </a:solidFill>
                <a:latin typeface="+mn-lt"/>
                <a:cs typeface="Times New Roman" pitchFamily="18" charset="0"/>
              </a:defRPr>
            </a:lvl8pPr>
            <a:lvl9pPr>
              <a:lnSpc>
                <a:spcPct val="100000"/>
              </a:lnSpc>
              <a:spcBef>
                <a:spcPts val="364"/>
              </a:spcBef>
              <a:buClrTx/>
              <a:defRPr sz="758" baseline="0">
                <a:solidFill>
                  <a:schemeClr val="tx2"/>
                </a:solidFill>
                <a:latin typeface="+mn-lt"/>
                <a:cs typeface="Times New Roman" pitchFamily="18"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4"/>
          <p:cNvSpPr>
            <a:spLocks noGrp="1"/>
          </p:cNvSpPr>
          <p:nvPr>
            <p:ph type="body" sz="quarter" idx="13" hasCustomPrompt="1"/>
          </p:nvPr>
        </p:nvSpPr>
        <p:spPr bwMode="gray">
          <a:xfrm>
            <a:off x="2564904" y="584515"/>
            <a:ext cx="1368152" cy="546061"/>
          </a:xfrm>
        </p:spPr>
        <p:txBody>
          <a:bodyPr>
            <a:noAutofit/>
          </a:bodyPr>
          <a:lstStyle>
            <a:lvl1pPr marL="194331" indent="-194331">
              <a:lnSpc>
                <a:spcPct val="100000"/>
              </a:lnSpc>
              <a:spcBef>
                <a:spcPts val="0"/>
              </a:spcBef>
              <a:defRPr sz="758" b="0">
                <a:solidFill>
                  <a:schemeClr val="tx1"/>
                </a:solidFill>
                <a:latin typeface="+mn-lt"/>
                <a:cs typeface="Times New Roman" pitchFamily="18" charset="0"/>
              </a:defRPr>
            </a:lvl1pPr>
            <a:lvl2pPr>
              <a:lnSpc>
                <a:spcPct val="100000"/>
              </a:lnSpc>
              <a:spcBef>
                <a:spcPts val="0"/>
              </a:spcBef>
              <a:defRPr sz="758">
                <a:solidFill>
                  <a:schemeClr val="tx1"/>
                </a:solidFill>
                <a:latin typeface="+mn-lt"/>
                <a:cs typeface="Times New Roman" pitchFamily="18" charset="0"/>
              </a:defRPr>
            </a:lvl2pPr>
            <a:lvl3pPr>
              <a:lnSpc>
                <a:spcPct val="100000"/>
              </a:lnSpc>
              <a:spcBef>
                <a:spcPts val="0"/>
              </a:spcBef>
              <a:buClrTx/>
              <a:defRPr sz="758">
                <a:solidFill>
                  <a:schemeClr val="tx1"/>
                </a:solidFill>
                <a:latin typeface="+mn-lt"/>
                <a:cs typeface="Times New Roman" pitchFamily="18" charset="0"/>
              </a:defRPr>
            </a:lvl3pPr>
            <a:lvl4pPr>
              <a:lnSpc>
                <a:spcPct val="100000"/>
              </a:lnSpc>
              <a:spcBef>
                <a:spcPts val="0"/>
              </a:spcBef>
              <a:buClrTx/>
              <a:defRPr sz="758">
                <a:solidFill>
                  <a:schemeClr val="tx1"/>
                </a:solidFill>
                <a:latin typeface="+mn-lt"/>
                <a:cs typeface="Times New Roman" pitchFamily="18" charset="0"/>
              </a:defRPr>
            </a:lvl4pPr>
            <a:lvl5pPr>
              <a:lnSpc>
                <a:spcPct val="100000"/>
              </a:lnSpc>
              <a:spcBef>
                <a:spcPts val="0"/>
              </a:spcBef>
              <a:buClrTx/>
              <a:defRPr sz="758">
                <a:solidFill>
                  <a:schemeClr val="tx1"/>
                </a:solidFill>
                <a:latin typeface="+mn-lt"/>
                <a:cs typeface="Times New Roman" pitchFamily="18" charset="0"/>
              </a:defRPr>
            </a:lvl5pPr>
            <a:lvl6pPr>
              <a:lnSpc>
                <a:spcPct val="100000"/>
              </a:lnSpc>
              <a:spcBef>
                <a:spcPts val="0"/>
              </a:spcBef>
              <a:buClrTx/>
              <a:defRPr sz="758" baseline="0">
                <a:solidFill>
                  <a:schemeClr val="tx1"/>
                </a:solidFill>
                <a:latin typeface="+mn-lt"/>
                <a:cs typeface="Times New Roman" pitchFamily="18" charset="0"/>
              </a:defRPr>
            </a:lvl6pPr>
            <a:lvl7pPr>
              <a:lnSpc>
                <a:spcPct val="100000"/>
              </a:lnSpc>
              <a:spcBef>
                <a:spcPts val="0"/>
              </a:spcBef>
              <a:buClrTx/>
              <a:defRPr sz="758" baseline="0">
                <a:solidFill>
                  <a:schemeClr val="tx1"/>
                </a:solidFill>
                <a:latin typeface="+mn-lt"/>
                <a:cs typeface="Times New Roman" pitchFamily="18" charset="0"/>
              </a:defRPr>
            </a:lvl7pPr>
            <a:lvl8pPr>
              <a:lnSpc>
                <a:spcPct val="100000"/>
              </a:lnSpc>
              <a:spcBef>
                <a:spcPts val="0"/>
              </a:spcBef>
              <a:buClrTx/>
              <a:defRPr sz="758" baseline="0">
                <a:solidFill>
                  <a:schemeClr val="tx1"/>
                </a:solidFill>
                <a:latin typeface="+mn-lt"/>
                <a:cs typeface="Times New Roman" pitchFamily="18" charset="0"/>
              </a:defRPr>
            </a:lvl8pPr>
            <a:lvl9pPr>
              <a:lnSpc>
                <a:spcPct val="100000"/>
              </a:lnSpc>
              <a:spcBef>
                <a:spcPts val="0"/>
              </a:spcBef>
              <a:buClrTx/>
              <a:defRPr sz="758" baseline="0">
                <a:solidFill>
                  <a:schemeClr val="tx1"/>
                </a:solidFill>
                <a:latin typeface="+mn-lt"/>
                <a:cs typeface="Times New Roman" pitchFamily="18" charset="0"/>
              </a:defRPr>
            </a:lvl9pPr>
          </a:lstStyle>
          <a:p>
            <a:pPr lvl="0"/>
            <a:r>
              <a:rPr lang="en-US" dirty="0"/>
              <a:t>Tel	[…]</a:t>
            </a:r>
          </a:p>
          <a:p>
            <a:pPr lvl="0"/>
            <a:r>
              <a:rPr lang="en-US" dirty="0"/>
              <a:t>Fax	[…]</a:t>
            </a:r>
            <a:endParaRPr lang="en-GB" dirty="0"/>
          </a:p>
        </p:txBody>
      </p:sp>
      <p:sp>
        <p:nvSpPr>
          <p:cNvPr id="12" name="Text Placeholder 4"/>
          <p:cNvSpPr>
            <a:spLocks noGrp="1"/>
          </p:cNvSpPr>
          <p:nvPr>
            <p:ph type="body" sz="quarter" idx="12" hasCustomPrompt="1"/>
          </p:nvPr>
        </p:nvSpPr>
        <p:spPr bwMode="gray">
          <a:xfrm>
            <a:off x="1196752" y="584515"/>
            <a:ext cx="1368152" cy="546061"/>
          </a:xfrm>
        </p:spPr>
        <p:txBody>
          <a:bodyPr>
            <a:noAutofit/>
          </a:bodyPr>
          <a:lstStyle>
            <a:lvl1pPr>
              <a:lnSpc>
                <a:spcPct val="100000"/>
              </a:lnSpc>
              <a:spcBef>
                <a:spcPts val="0"/>
              </a:spcBef>
              <a:defRPr sz="758">
                <a:solidFill>
                  <a:schemeClr val="tx1"/>
                </a:solidFill>
                <a:latin typeface="+mn-lt"/>
                <a:cs typeface="Times New Roman" pitchFamily="18" charset="0"/>
              </a:defRPr>
            </a:lvl1pPr>
            <a:lvl2pPr>
              <a:lnSpc>
                <a:spcPct val="100000"/>
              </a:lnSpc>
              <a:spcBef>
                <a:spcPts val="0"/>
              </a:spcBef>
              <a:defRPr sz="758">
                <a:solidFill>
                  <a:schemeClr val="tx1"/>
                </a:solidFill>
                <a:latin typeface="+mn-lt"/>
                <a:cs typeface="Times New Roman" pitchFamily="18" charset="0"/>
              </a:defRPr>
            </a:lvl2pPr>
            <a:lvl3pPr>
              <a:lnSpc>
                <a:spcPct val="100000"/>
              </a:lnSpc>
              <a:spcBef>
                <a:spcPts val="0"/>
              </a:spcBef>
              <a:buClrTx/>
              <a:defRPr sz="758">
                <a:solidFill>
                  <a:schemeClr val="tx1"/>
                </a:solidFill>
                <a:latin typeface="+mn-lt"/>
                <a:cs typeface="Times New Roman" pitchFamily="18" charset="0"/>
              </a:defRPr>
            </a:lvl3pPr>
            <a:lvl4pPr>
              <a:lnSpc>
                <a:spcPct val="100000"/>
              </a:lnSpc>
              <a:spcBef>
                <a:spcPts val="0"/>
              </a:spcBef>
              <a:buClrTx/>
              <a:defRPr sz="758">
                <a:solidFill>
                  <a:schemeClr val="tx1"/>
                </a:solidFill>
                <a:latin typeface="+mn-lt"/>
                <a:cs typeface="Times New Roman" pitchFamily="18" charset="0"/>
              </a:defRPr>
            </a:lvl4pPr>
            <a:lvl5pPr>
              <a:lnSpc>
                <a:spcPct val="100000"/>
              </a:lnSpc>
              <a:spcBef>
                <a:spcPts val="0"/>
              </a:spcBef>
              <a:buClrTx/>
              <a:defRPr sz="758">
                <a:solidFill>
                  <a:schemeClr val="tx1"/>
                </a:solidFill>
                <a:latin typeface="+mn-lt"/>
                <a:cs typeface="Times New Roman" pitchFamily="18" charset="0"/>
              </a:defRPr>
            </a:lvl5pPr>
            <a:lvl6pPr>
              <a:lnSpc>
                <a:spcPct val="100000"/>
              </a:lnSpc>
              <a:spcBef>
                <a:spcPts val="0"/>
              </a:spcBef>
              <a:buClrTx/>
              <a:defRPr sz="758" baseline="0">
                <a:solidFill>
                  <a:schemeClr val="tx1"/>
                </a:solidFill>
                <a:latin typeface="+mn-lt"/>
                <a:cs typeface="Times New Roman" pitchFamily="18" charset="0"/>
              </a:defRPr>
            </a:lvl6pPr>
            <a:lvl7pPr>
              <a:lnSpc>
                <a:spcPct val="100000"/>
              </a:lnSpc>
              <a:spcBef>
                <a:spcPts val="0"/>
              </a:spcBef>
              <a:buClrTx/>
              <a:defRPr sz="758" baseline="0">
                <a:solidFill>
                  <a:schemeClr val="tx1"/>
                </a:solidFill>
                <a:latin typeface="+mn-lt"/>
                <a:cs typeface="Times New Roman" pitchFamily="18" charset="0"/>
              </a:defRPr>
            </a:lvl7pPr>
            <a:lvl8pPr>
              <a:lnSpc>
                <a:spcPct val="100000"/>
              </a:lnSpc>
              <a:spcBef>
                <a:spcPts val="0"/>
              </a:spcBef>
              <a:buClrTx/>
              <a:defRPr sz="758" baseline="0">
                <a:solidFill>
                  <a:schemeClr val="tx1"/>
                </a:solidFill>
                <a:latin typeface="+mn-lt"/>
                <a:cs typeface="Times New Roman" pitchFamily="18" charset="0"/>
              </a:defRPr>
            </a:lvl8pPr>
            <a:lvl9pPr>
              <a:lnSpc>
                <a:spcPct val="100000"/>
              </a:lnSpc>
              <a:spcBef>
                <a:spcPts val="0"/>
              </a:spcBef>
              <a:buClrTx/>
              <a:defRPr sz="758" baseline="0">
                <a:solidFill>
                  <a:schemeClr val="tx1"/>
                </a:solidFill>
                <a:latin typeface="+mn-lt"/>
                <a:cs typeface="Times New Roman" pitchFamily="18" charset="0"/>
              </a:defRPr>
            </a:lvl9pPr>
          </a:lstStyle>
          <a:p>
            <a:pPr lvl="0"/>
            <a:r>
              <a:rPr lang="en-US" dirty="0"/>
              <a:t>KPMG address</a:t>
            </a:r>
            <a:endParaRPr lang="en-GB" dirty="0"/>
          </a:p>
        </p:txBody>
      </p:sp>
      <p:sp>
        <p:nvSpPr>
          <p:cNvPr id="22" name="Text Placeholder 4"/>
          <p:cNvSpPr>
            <a:spLocks noGrp="1"/>
          </p:cNvSpPr>
          <p:nvPr>
            <p:ph type="body" sz="quarter" idx="15" hasCustomPrompt="1"/>
          </p:nvPr>
        </p:nvSpPr>
        <p:spPr bwMode="gray">
          <a:xfrm>
            <a:off x="1916113" y="9477503"/>
            <a:ext cx="1441450" cy="312036"/>
          </a:xfrm>
        </p:spPr>
        <p:txBody>
          <a:bodyPr>
            <a:noAutofit/>
          </a:bodyPr>
          <a:lstStyle>
            <a:lvl1pPr>
              <a:lnSpc>
                <a:spcPct val="100000"/>
              </a:lnSpc>
              <a:spcBef>
                <a:spcPts val="0"/>
              </a:spcBef>
              <a:defRPr sz="433" b="0">
                <a:solidFill>
                  <a:schemeClr val="tx1"/>
                </a:solidFill>
                <a:latin typeface="+mn-lt"/>
                <a:cs typeface="Times New Roman" pitchFamily="18" charset="0"/>
              </a:defRPr>
            </a:lvl1pPr>
            <a:lvl2pPr>
              <a:lnSpc>
                <a:spcPct val="100000"/>
              </a:lnSpc>
              <a:spcBef>
                <a:spcPts val="0"/>
              </a:spcBef>
              <a:defRPr sz="758">
                <a:solidFill>
                  <a:schemeClr val="tx1"/>
                </a:solidFill>
                <a:latin typeface="+mn-lt"/>
                <a:cs typeface="Times New Roman" pitchFamily="18" charset="0"/>
              </a:defRPr>
            </a:lvl2pPr>
            <a:lvl3pPr>
              <a:lnSpc>
                <a:spcPct val="100000"/>
              </a:lnSpc>
              <a:spcBef>
                <a:spcPts val="0"/>
              </a:spcBef>
              <a:buClrTx/>
              <a:defRPr sz="758">
                <a:solidFill>
                  <a:schemeClr val="tx1"/>
                </a:solidFill>
                <a:latin typeface="+mn-lt"/>
                <a:cs typeface="Times New Roman" pitchFamily="18" charset="0"/>
              </a:defRPr>
            </a:lvl3pPr>
            <a:lvl4pPr>
              <a:lnSpc>
                <a:spcPct val="100000"/>
              </a:lnSpc>
              <a:spcBef>
                <a:spcPts val="0"/>
              </a:spcBef>
              <a:buClrTx/>
              <a:defRPr sz="758">
                <a:solidFill>
                  <a:schemeClr val="tx1"/>
                </a:solidFill>
                <a:latin typeface="+mn-lt"/>
                <a:cs typeface="Times New Roman" pitchFamily="18" charset="0"/>
              </a:defRPr>
            </a:lvl4pPr>
            <a:lvl5pPr>
              <a:lnSpc>
                <a:spcPct val="100000"/>
              </a:lnSpc>
              <a:spcBef>
                <a:spcPts val="0"/>
              </a:spcBef>
              <a:buClrTx/>
              <a:defRPr sz="758">
                <a:solidFill>
                  <a:schemeClr val="tx1"/>
                </a:solidFill>
                <a:latin typeface="+mn-lt"/>
                <a:cs typeface="Times New Roman" pitchFamily="18" charset="0"/>
              </a:defRPr>
            </a:lvl5pPr>
            <a:lvl6pPr>
              <a:lnSpc>
                <a:spcPct val="100000"/>
              </a:lnSpc>
              <a:spcBef>
                <a:spcPts val="0"/>
              </a:spcBef>
              <a:buClrTx/>
              <a:defRPr sz="758" baseline="0">
                <a:solidFill>
                  <a:schemeClr val="tx1"/>
                </a:solidFill>
                <a:latin typeface="+mn-lt"/>
                <a:cs typeface="Times New Roman" pitchFamily="18" charset="0"/>
              </a:defRPr>
            </a:lvl6pPr>
            <a:lvl7pPr>
              <a:lnSpc>
                <a:spcPct val="100000"/>
              </a:lnSpc>
              <a:spcBef>
                <a:spcPts val="0"/>
              </a:spcBef>
              <a:buClrTx/>
              <a:defRPr sz="758" baseline="0">
                <a:solidFill>
                  <a:schemeClr val="tx1"/>
                </a:solidFill>
                <a:latin typeface="+mn-lt"/>
                <a:cs typeface="Times New Roman" pitchFamily="18" charset="0"/>
              </a:defRPr>
            </a:lvl7pPr>
            <a:lvl8pPr>
              <a:lnSpc>
                <a:spcPct val="100000"/>
              </a:lnSpc>
              <a:spcBef>
                <a:spcPts val="0"/>
              </a:spcBef>
              <a:buClrTx/>
              <a:defRPr sz="758" baseline="0">
                <a:solidFill>
                  <a:schemeClr val="tx1"/>
                </a:solidFill>
                <a:latin typeface="+mn-lt"/>
                <a:cs typeface="Times New Roman" pitchFamily="18" charset="0"/>
              </a:defRPr>
            </a:lvl8pPr>
            <a:lvl9pPr>
              <a:lnSpc>
                <a:spcPct val="100000"/>
              </a:lnSpc>
              <a:spcBef>
                <a:spcPts val="0"/>
              </a:spcBef>
              <a:buClrTx/>
              <a:defRPr sz="758" baseline="0">
                <a:solidFill>
                  <a:schemeClr val="tx1"/>
                </a:solidFill>
                <a:latin typeface="+mn-lt"/>
                <a:cs typeface="Times New Roman" pitchFamily="18" charset="0"/>
              </a:defRPr>
            </a:lvl9pPr>
          </a:lstStyle>
          <a:p>
            <a:pPr lvl="0"/>
            <a:r>
              <a:rPr lang="en-US" dirty="0"/>
              <a:t>Footer</a:t>
            </a:r>
            <a:endParaRPr lang="en-GB" dirty="0"/>
          </a:p>
        </p:txBody>
      </p:sp>
      <p:sp>
        <p:nvSpPr>
          <p:cNvPr id="21" name="Text Placeholder 4"/>
          <p:cNvSpPr>
            <a:spLocks noGrp="1"/>
          </p:cNvSpPr>
          <p:nvPr>
            <p:ph type="body" sz="quarter" idx="14" hasCustomPrompt="1"/>
          </p:nvPr>
        </p:nvSpPr>
        <p:spPr bwMode="gray">
          <a:xfrm>
            <a:off x="332657" y="9477503"/>
            <a:ext cx="1440583" cy="312036"/>
          </a:xfrm>
        </p:spPr>
        <p:txBody>
          <a:bodyPr>
            <a:noAutofit/>
          </a:bodyPr>
          <a:lstStyle>
            <a:lvl1pPr>
              <a:lnSpc>
                <a:spcPct val="100000"/>
              </a:lnSpc>
              <a:spcBef>
                <a:spcPts val="0"/>
              </a:spcBef>
              <a:defRPr sz="433" b="0">
                <a:solidFill>
                  <a:schemeClr val="tx1"/>
                </a:solidFill>
                <a:latin typeface="+mn-lt"/>
                <a:cs typeface="Times New Roman" pitchFamily="18" charset="0"/>
              </a:defRPr>
            </a:lvl1pPr>
            <a:lvl2pPr>
              <a:lnSpc>
                <a:spcPct val="100000"/>
              </a:lnSpc>
              <a:spcBef>
                <a:spcPts val="0"/>
              </a:spcBef>
              <a:defRPr sz="758">
                <a:solidFill>
                  <a:schemeClr val="tx1"/>
                </a:solidFill>
                <a:latin typeface="+mn-lt"/>
                <a:cs typeface="Times New Roman" pitchFamily="18" charset="0"/>
              </a:defRPr>
            </a:lvl2pPr>
            <a:lvl3pPr>
              <a:lnSpc>
                <a:spcPct val="100000"/>
              </a:lnSpc>
              <a:spcBef>
                <a:spcPts val="0"/>
              </a:spcBef>
              <a:buClrTx/>
              <a:defRPr sz="758">
                <a:solidFill>
                  <a:schemeClr val="tx1"/>
                </a:solidFill>
                <a:latin typeface="+mn-lt"/>
                <a:cs typeface="Times New Roman" pitchFamily="18" charset="0"/>
              </a:defRPr>
            </a:lvl3pPr>
            <a:lvl4pPr>
              <a:lnSpc>
                <a:spcPct val="100000"/>
              </a:lnSpc>
              <a:spcBef>
                <a:spcPts val="0"/>
              </a:spcBef>
              <a:buClrTx/>
              <a:defRPr sz="758">
                <a:solidFill>
                  <a:schemeClr val="tx1"/>
                </a:solidFill>
                <a:latin typeface="+mn-lt"/>
                <a:cs typeface="Times New Roman" pitchFamily="18" charset="0"/>
              </a:defRPr>
            </a:lvl4pPr>
            <a:lvl5pPr>
              <a:lnSpc>
                <a:spcPct val="100000"/>
              </a:lnSpc>
              <a:spcBef>
                <a:spcPts val="0"/>
              </a:spcBef>
              <a:buClrTx/>
              <a:defRPr sz="758">
                <a:solidFill>
                  <a:schemeClr val="tx1"/>
                </a:solidFill>
                <a:latin typeface="+mn-lt"/>
                <a:cs typeface="Times New Roman" pitchFamily="18" charset="0"/>
              </a:defRPr>
            </a:lvl5pPr>
            <a:lvl6pPr>
              <a:lnSpc>
                <a:spcPct val="100000"/>
              </a:lnSpc>
              <a:spcBef>
                <a:spcPts val="0"/>
              </a:spcBef>
              <a:buClrTx/>
              <a:defRPr sz="758" baseline="0">
                <a:solidFill>
                  <a:schemeClr val="tx1"/>
                </a:solidFill>
                <a:latin typeface="+mn-lt"/>
                <a:cs typeface="Times New Roman" pitchFamily="18" charset="0"/>
              </a:defRPr>
            </a:lvl6pPr>
            <a:lvl7pPr>
              <a:lnSpc>
                <a:spcPct val="100000"/>
              </a:lnSpc>
              <a:spcBef>
                <a:spcPts val="0"/>
              </a:spcBef>
              <a:buClrTx/>
              <a:defRPr sz="758" baseline="0">
                <a:solidFill>
                  <a:schemeClr val="tx1"/>
                </a:solidFill>
                <a:latin typeface="+mn-lt"/>
                <a:cs typeface="Times New Roman" pitchFamily="18" charset="0"/>
              </a:defRPr>
            </a:lvl7pPr>
            <a:lvl8pPr>
              <a:lnSpc>
                <a:spcPct val="100000"/>
              </a:lnSpc>
              <a:spcBef>
                <a:spcPts val="0"/>
              </a:spcBef>
              <a:buClrTx/>
              <a:defRPr sz="758" baseline="0">
                <a:solidFill>
                  <a:schemeClr val="tx1"/>
                </a:solidFill>
                <a:latin typeface="+mn-lt"/>
                <a:cs typeface="Times New Roman" pitchFamily="18" charset="0"/>
              </a:defRPr>
            </a:lvl8pPr>
            <a:lvl9pPr>
              <a:lnSpc>
                <a:spcPct val="100000"/>
              </a:lnSpc>
              <a:spcBef>
                <a:spcPts val="0"/>
              </a:spcBef>
              <a:buClrTx/>
              <a:defRPr sz="758" baseline="0">
                <a:solidFill>
                  <a:schemeClr val="tx1"/>
                </a:solidFill>
                <a:latin typeface="+mn-lt"/>
                <a:cs typeface="Times New Roman" pitchFamily="18" charset="0"/>
              </a:defRPr>
            </a:lvl9pPr>
          </a:lstStyle>
          <a:p>
            <a:pPr lvl="0"/>
            <a:r>
              <a:rPr lang="en-US" dirty="0"/>
              <a:t>Footer</a:t>
            </a:r>
            <a:endParaRPr lang="en-GB" dirty="0"/>
          </a:p>
        </p:txBody>
      </p:sp>
      <p:grpSp>
        <p:nvGrpSpPr>
          <p:cNvPr id="18" name="Group 17"/>
          <p:cNvGrpSpPr>
            <a:grpSpLocks/>
          </p:cNvGrpSpPr>
          <p:nvPr userDrawn="1"/>
        </p:nvGrpSpPr>
        <p:grpSpPr>
          <a:xfrm>
            <a:off x="232246" y="0"/>
            <a:ext cx="963612" cy="702000"/>
            <a:chOff x="176213" y="0"/>
            <a:chExt cx="963612" cy="700088"/>
          </a:xfrm>
        </p:grpSpPr>
        <p:sp>
          <p:nvSpPr>
            <p:cNvPr id="19"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nvGrpSpPr>
            <p:cNvPr id="20" name="Group 24"/>
            <p:cNvGrpSpPr/>
            <p:nvPr userDrawn="1"/>
          </p:nvGrpSpPr>
          <p:grpSpPr>
            <a:xfrm>
              <a:off x="287338" y="215900"/>
              <a:ext cx="700087" cy="273050"/>
              <a:chOff x="287338" y="215900"/>
              <a:chExt cx="700087" cy="273050"/>
            </a:xfrm>
          </p:grpSpPr>
          <p:sp>
            <p:nvSpPr>
              <p:cNvPr id="23"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sp>
            <p:nvSpPr>
              <p:cNvPr id="24"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332656" y="1364602"/>
            <a:ext cx="6196732" cy="7800867"/>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4"/>
          <p:cNvSpPr>
            <a:spLocks noGrp="1"/>
          </p:cNvSpPr>
          <p:nvPr>
            <p:ph type="body" sz="quarter" idx="12"/>
          </p:nvPr>
        </p:nvSpPr>
        <p:spPr bwMode="gray">
          <a:xfrm>
            <a:off x="4149080" y="200472"/>
            <a:ext cx="2376264" cy="792088"/>
          </a:xfrm>
        </p:spPr>
        <p:txBody>
          <a:bodyPr>
            <a:noAutofit/>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a:t>Click to edit Master text styles</a:t>
            </a:r>
          </a:p>
        </p:txBody>
      </p:sp>
      <p:grpSp>
        <p:nvGrpSpPr>
          <p:cNvPr id="12" name="Group 11"/>
          <p:cNvGrpSpPr>
            <a:grpSpLocks/>
          </p:cNvGrpSpPr>
          <p:nvPr userDrawn="1"/>
        </p:nvGrpSpPr>
        <p:grpSpPr>
          <a:xfrm>
            <a:off x="232246" y="0"/>
            <a:ext cx="963612" cy="702000"/>
            <a:chOff x="176213" y="0"/>
            <a:chExt cx="963612" cy="700088"/>
          </a:xfrm>
        </p:grpSpPr>
        <p:sp>
          <p:nvSpPr>
            <p:cNvPr id="13" name="Freeform 13"/>
            <p:cNvSpPr>
              <a:spLocks noEditPoints="1"/>
            </p:cNvSpPr>
            <p:nvPr userDrawn="1"/>
          </p:nvSpPr>
          <p:spPr bwMode="auto">
            <a:xfrm>
              <a:off x="176213" y="0"/>
              <a:ext cx="963612" cy="700088"/>
            </a:xfrm>
            <a:custGeom>
              <a:avLst/>
              <a:gdLst/>
              <a:ahLst/>
              <a:cxnLst>
                <a:cxn ang="0">
                  <a:pos x="96" y="136"/>
                </a:cxn>
                <a:cxn ang="0">
                  <a:pos x="0" y="136"/>
                </a:cxn>
                <a:cxn ang="0">
                  <a:pos x="0" y="0"/>
                </a:cxn>
                <a:cxn ang="0">
                  <a:pos x="96" y="0"/>
                </a:cxn>
                <a:cxn ang="0">
                  <a:pos x="96" y="136"/>
                </a:cxn>
                <a:cxn ang="0">
                  <a:pos x="607" y="0"/>
                </a:cxn>
                <a:cxn ang="0">
                  <a:pos x="511" y="0"/>
                </a:cxn>
                <a:cxn ang="0">
                  <a:pos x="511" y="136"/>
                </a:cxn>
                <a:cxn ang="0">
                  <a:pos x="607" y="136"/>
                </a:cxn>
                <a:cxn ang="0">
                  <a:pos x="607" y="0"/>
                </a:cxn>
                <a:cxn ang="0">
                  <a:pos x="96" y="441"/>
                </a:cxn>
                <a:cxn ang="0">
                  <a:pos x="0" y="441"/>
                </a:cxn>
                <a:cxn ang="0">
                  <a:pos x="0" y="305"/>
                </a:cxn>
                <a:cxn ang="0">
                  <a:pos x="96" y="305"/>
                </a:cxn>
                <a:cxn ang="0">
                  <a:pos x="96" y="441"/>
                </a:cxn>
                <a:cxn ang="0">
                  <a:pos x="607" y="305"/>
                </a:cxn>
                <a:cxn ang="0">
                  <a:pos x="511" y="305"/>
                </a:cxn>
                <a:cxn ang="0">
                  <a:pos x="511" y="441"/>
                </a:cxn>
                <a:cxn ang="0">
                  <a:pos x="607" y="441"/>
                </a:cxn>
                <a:cxn ang="0">
                  <a:pos x="607" y="305"/>
                </a:cxn>
              </a:cxnLst>
              <a:rect l="0" t="0" r="r" b="b"/>
              <a:pathLst>
                <a:path w="607" h="441">
                  <a:moveTo>
                    <a:pt x="96" y="136"/>
                  </a:moveTo>
                  <a:lnTo>
                    <a:pt x="0" y="136"/>
                  </a:lnTo>
                  <a:lnTo>
                    <a:pt x="0" y="0"/>
                  </a:lnTo>
                  <a:lnTo>
                    <a:pt x="96" y="0"/>
                  </a:lnTo>
                  <a:lnTo>
                    <a:pt x="96" y="136"/>
                  </a:lnTo>
                  <a:close/>
                  <a:moveTo>
                    <a:pt x="607" y="0"/>
                  </a:moveTo>
                  <a:lnTo>
                    <a:pt x="511" y="0"/>
                  </a:lnTo>
                  <a:lnTo>
                    <a:pt x="511" y="136"/>
                  </a:lnTo>
                  <a:lnTo>
                    <a:pt x="607" y="136"/>
                  </a:lnTo>
                  <a:lnTo>
                    <a:pt x="607" y="0"/>
                  </a:lnTo>
                  <a:close/>
                  <a:moveTo>
                    <a:pt x="96" y="441"/>
                  </a:moveTo>
                  <a:lnTo>
                    <a:pt x="0" y="441"/>
                  </a:lnTo>
                  <a:lnTo>
                    <a:pt x="0" y="305"/>
                  </a:lnTo>
                  <a:lnTo>
                    <a:pt x="96" y="305"/>
                  </a:lnTo>
                  <a:lnTo>
                    <a:pt x="96" y="441"/>
                  </a:lnTo>
                  <a:close/>
                  <a:moveTo>
                    <a:pt x="607" y="305"/>
                  </a:moveTo>
                  <a:lnTo>
                    <a:pt x="511" y="305"/>
                  </a:lnTo>
                  <a:lnTo>
                    <a:pt x="511" y="441"/>
                  </a:lnTo>
                  <a:lnTo>
                    <a:pt x="607" y="441"/>
                  </a:lnTo>
                  <a:lnTo>
                    <a:pt x="607" y="305"/>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nvGrpSpPr>
            <p:cNvPr id="14" name="Group 24"/>
            <p:cNvGrpSpPr/>
            <p:nvPr userDrawn="1"/>
          </p:nvGrpSpPr>
          <p:grpSpPr>
            <a:xfrm>
              <a:off x="287338" y="215900"/>
              <a:ext cx="700087" cy="273050"/>
              <a:chOff x="287338" y="215900"/>
              <a:chExt cx="700087" cy="273050"/>
            </a:xfrm>
          </p:grpSpPr>
          <p:sp>
            <p:nvSpPr>
              <p:cNvPr id="15" name="Freeform 12"/>
              <p:cNvSpPr>
                <a:spLocks/>
              </p:cNvSpPr>
              <p:nvPr userDrawn="1"/>
            </p:nvSpPr>
            <p:spPr bwMode="auto">
              <a:xfrm>
                <a:off x="292100" y="219075"/>
                <a:ext cx="692150" cy="266700"/>
              </a:xfrm>
              <a:custGeom>
                <a:avLst/>
                <a:gdLst/>
                <a:ahLst/>
                <a:cxnLst>
                  <a:cxn ang="0">
                    <a:pos x="2214" y="1047"/>
                  </a:cxn>
                  <a:cxn ang="0">
                    <a:pos x="2013" y="956"/>
                  </a:cxn>
                  <a:cxn ang="0">
                    <a:pos x="1975" y="833"/>
                  </a:cxn>
                  <a:cxn ang="0">
                    <a:pos x="1975" y="822"/>
                  </a:cxn>
                  <a:cxn ang="0">
                    <a:pos x="1888" y="822"/>
                  </a:cxn>
                  <a:cxn ang="0">
                    <a:pos x="1835" y="1032"/>
                  </a:cxn>
                  <a:cxn ang="0">
                    <a:pos x="1680" y="1032"/>
                  </a:cxn>
                  <a:cxn ang="0">
                    <a:pos x="1742" y="822"/>
                  </a:cxn>
                  <a:cxn ang="0">
                    <a:pos x="1666" y="822"/>
                  </a:cxn>
                  <a:cxn ang="0">
                    <a:pos x="1530" y="1032"/>
                  </a:cxn>
                  <a:cxn ang="0">
                    <a:pos x="1403" y="1032"/>
                  </a:cxn>
                  <a:cxn ang="0">
                    <a:pos x="1390" y="822"/>
                  </a:cxn>
                  <a:cxn ang="0">
                    <a:pos x="1309" y="822"/>
                  </a:cxn>
                  <a:cxn ang="0">
                    <a:pos x="1247" y="1032"/>
                  </a:cxn>
                  <a:cxn ang="0">
                    <a:pos x="1117" y="1032"/>
                  </a:cxn>
                  <a:cxn ang="0">
                    <a:pos x="1181" y="822"/>
                  </a:cxn>
                  <a:cxn ang="0">
                    <a:pos x="808" y="822"/>
                  </a:cxn>
                  <a:cxn ang="0">
                    <a:pos x="815" y="829"/>
                  </a:cxn>
                  <a:cxn ang="0">
                    <a:pos x="798" y="826"/>
                  </a:cxn>
                  <a:cxn ang="0">
                    <a:pos x="737" y="1033"/>
                  </a:cxn>
                  <a:cxn ang="0">
                    <a:pos x="596" y="1033"/>
                  </a:cxn>
                  <a:cxn ang="0">
                    <a:pos x="660" y="822"/>
                  </a:cxn>
                  <a:cxn ang="0">
                    <a:pos x="431" y="822"/>
                  </a:cxn>
                  <a:cxn ang="0">
                    <a:pos x="530" y="1033"/>
                  </a:cxn>
                  <a:cxn ang="0">
                    <a:pos x="366" y="1033"/>
                  </a:cxn>
                  <a:cxn ang="0">
                    <a:pos x="281" y="822"/>
                  </a:cxn>
                  <a:cxn ang="0">
                    <a:pos x="215" y="822"/>
                  </a:cxn>
                  <a:cxn ang="0">
                    <a:pos x="213" y="830"/>
                  </a:cxn>
                  <a:cxn ang="0">
                    <a:pos x="154" y="1023"/>
                  </a:cxn>
                  <a:cxn ang="0">
                    <a:pos x="152" y="1033"/>
                  </a:cxn>
                  <a:cxn ang="0">
                    <a:pos x="0" y="1033"/>
                  </a:cxn>
                  <a:cxn ang="0">
                    <a:pos x="156" y="514"/>
                  </a:cxn>
                  <a:cxn ang="0">
                    <a:pos x="156" y="0"/>
                  </a:cxn>
                  <a:cxn ang="0">
                    <a:pos x="734" y="0"/>
                  </a:cxn>
                  <a:cxn ang="0">
                    <a:pos x="734" y="506"/>
                  </a:cxn>
                  <a:cxn ang="0">
                    <a:pos x="754" y="509"/>
                  </a:cxn>
                  <a:cxn ang="0">
                    <a:pos x="775" y="440"/>
                  </a:cxn>
                  <a:cxn ang="0">
                    <a:pos x="819" y="440"/>
                  </a:cxn>
                  <a:cxn ang="0">
                    <a:pos x="819" y="0"/>
                  </a:cxn>
                  <a:cxn ang="0">
                    <a:pos x="1395" y="0"/>
                  </a:cxn>
                  <a:cxn ang="0">
                    <a:pos x="1395" y="440"/>
                  </a:cxn>
                  <a:cxn ang="0">
                    <a:pos x="1480" y="440"/>
                  </a:cxn>
                  <a:cxn ang="0">
                    <a:pos x="1480" y="0"/>
                  </a:cxn>
                  <a:cxn ang="0">
                    <a:pos x="2056" y="0"/>
                  </a:cxn>
                  <a:cxn ang="0">
                    <a:pos x="2056" y="578"/>
                  </a:cxn>
                  <a:cxn ang="0">
                    <a:pos x="2075" y="553"/>
                  </a:cxn>
                  <a:cxn ang="0">
                    <a:pos x="2137" y="488"/>
                  </a:cxn>
                  <a:cxn ang="0">
                    <a:pos x="2141" y="485"/>
                  </a:cxn>
                  <a:cxn ang="0">
                    <a:pos x="2141" y="0"/>
                  </a:cxn>
                  <a:cxn ang="0">
                    <a:pos x="2717" y="0"/>
                  </a:cxn>
                  <a:cxn ang="0">
                    <a:pos x="2717" y="822"/>
                  </a:cxn>
                  <a:cxn ang="0">
                    <a:pos x="2494" y="822"/>
                  </a:cxn>
                  <a:cxn ang="0">
                    <a:pos x="2439" y="1019"/>
                  </a:cxn>
                  <a:cxn ang="0">
                    <a:pos x="2434" y="1021"/>
                  </a:cxn>
                  <a:cxn ang="0">
                    <a:pos x="2214" y="1047"/>
                  </a:cxn>
                </a:cxnLst>
                <a:rect l="0" t="0" r="r" b="b"/>
                <a:pathLst>
                  <a:path w="2717" h="1047">
                    <a:moveTo>
                      <a:pt x="2214" y="1047"/>
                    </a:moveTo>
                    <a:cubicBezTo>
                      <a:pt x="2150" y="1047"/>
                      <a:pt x="2063" y="1023"/>
                      <a:pt x="2013" y="956"/>
                    </a:cubicBezTo>
                    <a:cubicBezTo>
                      <a:pt x="1996" y="933"/>
                      <a:pt x="1975" y="893"/>
                      <a:pt x="1975" y="833"/>
                    </a:cubicBezTo>
                    <a:cubicBezTo>
                      <a:pt x="1975" y="822"/>
                      <a:pt x="1975" y="822"/>
                      <a:pt x="1975" y="822"/>
                    </a:cubicBezTo>
                    <a:cubicBezTo>
                      <a:pt x="1888" y="822"/>
                      <a:pt x="1888" y="822"/>
                      <a:pt x="1888" y="822"/>
                    </a:cubicBezTo>
                    <a:cubicBezTo>
                      <a:pt x="1835" y="1032"/>
                      <a:pt x="1835" y="1032"/>
                      <a:pt x="1835" y="1032"/>
                    </a:cubicBezTo>
                    <a:cubicBezTo>
                      <a:pt x="1680" y="1032"/>
                      <a:pt x="1680" y="1032"/>
                      <a:pt x="1680" y="1032"/>
                    </a:cubicBezTo>
                    <a:cubicBezTo>
                      <a:pt x="1742" y="822"/>
                      <a:pt x="1742" y="822"/>
                      <a:pt x="1742" y="822"/>
                    </a:cubicBezTo>
                    <a:cubicBezTo>
                      <a:pt x="1666" y="822"/>
                      <a:pt x="1666" y="822"/>
                      <a:pt x="1666" y="822"/>
                    </a:cubicBezTo>
                    <a:cubicBezTo>
                      <a:pt x="1530" y="1032"/>
                      <a:pt x="1530" y="1032"/>
                      <a:pt x="1530" y="1032"/>
                    </a:cubicBezTo>
                    <a:cubicBezTo>
                      <a:pt x="1403" y="1032"/>
                      <a:pt x="1403" y="1032"/>
                      <a:pt x="1403" y="1032"/>
                    </a:cubicBezTo>
                    <a:cubicBezTo>
                      <a:pt x="1390" y="822"/>
                      <a:pt x="1390" y="822"/>
                      <a:pt x="1390" y="822"/>
                    </a:cubicBezTo>
                    <a:cubicBezTo>
                      <a:pt x="1309" y="822"/>
                      <a:pt x="1309" y="822"/>
                      <a:pt x="1309" y="822"/>
                    </a:cubicBezTo>
                    <a:cubicBezTo>
                      <a:pt x="1247" y="1032"/>
                      <a:pt x="1247" y="1032"/>
                      <a:pt x="1247" y="1032"/>
                    </a:cubicBezTo>
                    <a:cubicBezTo>
                      <a:pt x="1117" y="1032"/>
                      <a:pt x="1117" y="1032"/>
                      <a:pt x="1117" y="1032"/>
                    </a:cubicBezTo>
                    <a:cubicBezTo>
                      <a:pt x="1181" y="822"/>
                      <a:pt x="1181" y="822"/>
                      <a:pt x="1181" y="822"/>
                    </a:cubicBezTo>
                    <a:cubicBezTo>
                      <a:pt x="808" y="822"/>
                      <a:pt x="808" y="822"/>
                      <a:pt x="808" y="822"/>
                    </a:cubicBezTo>
                    <a:cubicBezTo>
                      <a:pt x="815" y="829"/>
                      <a:pt x="815" y="829"/>
                      <a:pt x="815" y="829"/>
                    </a:cubicBezTo>
                    <a:cubicBezTo>
                      <a:pt x="798" y="826"/>
                      <a:pt x="798" y="826"/>
                      <a:pt x="798" y="826"/>
                    </a:cubicBezTo>
                    <a:cubicBezTo>
                      <a:pt x="737" y="1033"/>
                      <a:pt x="737" y="1033"/>
                      <a:pt x="737" y="1033"/>
                    </a:cubicBezTo>
                    <a:cubicBezTo>
                      <a:pt x="596" y="1033"/>
                      <a:pt x="596" y="1033"/>
                      <a:pt x="596" y="1033"/>
                    </a:cubicBezTo>
                    <a:cubicBezTo>
                      <a:pt x="660" y="822"/>
                      <a:pt x="660" y="822"/>
                      <a:pt x="660" y="822"/>
                    </a:cubicBezTo>
                    <a:cubicBezTo>
                      <a:pt x="431" y="822"/>
                      <a:pt x="431" y="822"/>
                      <a:pt x="431" y="822"/>
                    </a:cubicBezTo>
                    <a:cubicBezTo>
                      <a:pt x="530" y="1033"/>
                      <a:pt x="530" y="1033"/>
                      <a:pt x="530" y="1033"/>
                    </a:cubicBezTo>
                    <a:cubicBezTo>
                      <a:pt x="366" y="1033"/>
                      <a:pt x="366" y="1033"/>
                      <a:pt x="366" y="1033"/>
                    </a:cubicBezTo>
                    <a:cubicBezTo>
                      <a:pt x="281" y="822"/>
                      <a:pt x="281" y="822"/>
                      <a:pt x="281" y="822"/>
                    </a:cubicBezTo>
                    <a:cubicBezTo>
                      <a:pt x="215" y="822"/>
                      <a:pt x="215" y="822"/>
                      <a:pt x="215" y="822"/>
                    </a:cubicBezTo>
                    <a:cubicBezTo>
                      <a:pt x="213" y="830"/>
                      <a:pt x="213" y="830"/>
                      <a:pt x="213" y="830"/>
                    </a:cubicBezTo>
                    <a:cubicBezTo>
                      <a:pt x="181" y="933"/>
                      <a:pt x="156" y="1017"/>
                      <a:pt x="154" y="1023"/>
                    </a:cubicBezTo>
                    <a:cubicBezTo>
                      <a:pt x="152" y="1033"/>
                      <a:pt x="152" y="1033"/>
                      <a:pt x="152" y="1033"/>
                    </a:cubicBezTo>
                    <a:cubicBezTo>
                      <a:pt x="0" y="1033"/>
                      <a:pt x="0" y="1033"/>
                      <a:pt x="0" y="1033"/>
                    </a:cubicBezTo>
                    <a:cubicBezTo>
                      <a:pt x="156" y="514"/>
                      <a:pt x="156" y="514"/>
                      <a:pt x="156" y="514"/>
                    </a:cubicBezTo>
                    <a:cubicBezTo>
                      <a:pt x="156" y="0"/>
                      <a:pt x="156" y="0"/>
                      <a:pt x="156" y="0"/>
                    </a:cubicBezTo>
                    <a:cubicBezTo>
                      <a:pt x="734" y="0"/>
                      <a:pt x="734" y="0"/>
                      <a:pt x="734" y="0"/>
                    </a:cubicBezTo>
                    <a:cubicBezTo>
                      <a:pt x="734" y="506"/>
                      <a:pt x="734" y="506"/>
                      <a:pt x="734" y="506"/>
                    </a:cubicBezTo>
                    <a:cubicBezTo>
                      <a:pt x="754" y="509"/>
                      <a:pt x="754" y="509"/>
                      <a:pt x="754" y="509"/>
                    </a:cubicBezTo>
                    <a:cubicBezTo>
                      <a:pt x="775" y="440"/>
                      <a:pt x="775" y="440"/>
                      <a:pt x="775" y="440"/>
                    </a:cubicBezTo>
                    <a:cubicBezTo>
                      <a:pt x="819" y="440"/>
                      <a:pt x="819" y="440"/>
                      <a:pt x="819" y="440"/>
                    </a:cubicBezTo>
                    <a:cubicBezTo>
                      <a:pt x="819" y="0"/>
                      <a:pt x="819" y="0"/>
                      <a:pt x="819" y="0"/>
                    </a:cubicBezTo>
                    <a:cubicBezTo>
                      <a:pt x="1395" y="0"/>
                      <a:pt x="1395" y="0"/>
                      <a:pt x="1395" y="0"/>
                    </a:cubicBezTo>
                    <a:cubicBezTo>
                      <a:pt x="1395" y="440"/>
                      <a:pt x="1395" y="440"/>
                      <a:pt x="1395" y="440"/>
                    </a:cubicBezTo>
                    <a:cubicBezTo>
                      <a:pt x="1480" y="440"/>
                      <a:pt x="1480" y="440"/>
                      <a:pt x="1480" y="440"/>
                    </a:cubicBezTo>
                    <a:cubicBezTo>
                      <a:pt x="1480" y="0"/>
                      <a:pt x="1480" y="0"/>
                      <a:pt x="1480" y="0"/>
                    </a:cubicBezTo>
                    <a:cubicBezTo>
                      <a:pt x="2056" y="0"/>
                      <a:pt x="2056" y="0"/>
                      <a:pt x="2056" y="0"/>
                    </a:cubicBezTo>
                    <a:cubicBezTo>
                      <a:pt x="2056" y="578"/>
                      <a:pt x="2056" y="578"/>
                      <a:pt x="2056" y="578"/>
                    </a:cubicBezTo>
                    <a:cubicBezTo>
                      <a:pt x="2075" y="553"/>
                      <a:pt x="2075" y="553"/>
                      <a:pt x="2075" y="553"/>
                    </a:cubicBezTo>
                    <a:cubicBezTo>
                      <a:pt x="2094" y="527"/>
                      <a:pt x="2115" y="505"/>
                      <a:pt x="2137" y="488"/>
                    </a:cubicBezTo>
                    <a:cubicBezTo>
                      <a:pt x="2141" y="485"/>
                      <a:pt x="2141" y="485"/>
                      <a:pt x="2141" y="485"/>
                    </a:cubicBezTo>
                    <a:cubicBezTo>
                      <a:pt x="2141" y="0"/>
                      <a:pt x="2141" y="0"/>
                      <a:pt x="2141" y="0"/>
                    </a:cubicBezTo>
                    <a:cubicBezTo>
                      <a:pt x="2717" y="0"/>
                      <a:pt x="2717" y="0"/>
                      <a:pt x="2717" y="0"/>
                    </a:cubicBezTo>
                    <a:cubicBezTo>
                      <a:pt x="2717" y="822"/>
                      <a:pt x="2717" y="822"/>
                      <a:pt x="2717" y="822"/>
                    </a:cubicBezTo>
                    <a:cubicBezTo>
                      <a:pt x="2494" y="822"/>
                      <a:pt x="2494" y="822"/>
                      <a:pt x="2494" y="822"/>
                    </a:cubicBezTo>
                    <a:cubicBezTo>
                      <a:pt x="2439" y="1019"/>
                      <a:pt x="2439" y="1019"/>
                      <a:pt x="2439" y="1019"/>
                    </a:cubicBezTo>
                    <a:cubicBezTo>
                      <a:pt x="2434" y="1021"/>
                      <a:pt x="2434" y="1021"/>
                      <a:pt x="2434" y="1021"/>
                    </a:cubicBezTo>
                    <a:cubicBezTo>
                      <a:pt x="2397" y="1036"/>
                      <a:pt x="2285" y="1047"/>
                      <a:pt x="2214" y="10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sp>
            <p:nvSpPr>
              <p:cNvPr id="16" name="Freeform 14"/>
              <p:cNvSpPr>
                <a:spLocks noEditPoints="1"/>
              </p:cNvSpPr>
              <p:nvPr userDrawn="1"/>
            </p:nvSpPr>
            <p:spPr bwMode="auto">
              <a:xfrm>
                <a:off x="287338" y="215900"/>
                <a:ext cx="700087" cy="273050"/>
              </a:xfrm>
              <a:custGeom>
                <a:avLst/>
                <a:gdLst/>
                <a:ahLst/>
                <a:cxnLst>
                  <a:cxn ang="0">
                    <a:pos x="2452" y="1042"/>
                  </a:cxn>
                  <a:cxn ang="0">
                    <a:pos x="2018" y="973"/>
                  </a:cxn>
                  <a:cxn ang="0">
                    <a:pos x="1910" y="844"/>
                  </a:cxn>
                  <a:cxn ang="0">
                    <a:pos x="1680" y="1054"/>
                  </a:cxn>
                  <a:cxn ang="0">
                    <a:pos x="1686" y="844"/>
                  </a:cxn>
                  <a:cxn ang="0">
                    <a:pos x="1407" y="1054"/>
                  </a:cxn>
                  <a:cxn ang="0">
                    <a:pos x="1331" y="844"/>
                  </a:cxn>
                  <a:cxn ang="0">
                    <a:pos x="1117" y="1054"/>
                  </a:cxn>
                  <a:cxn ang="0">
                    <a:pos x="822" y="844"/>
                  </a:cxn>
                  <a:cxn ang="0">
                    <a:pos x="758" y="1054"/>
                  </a:cxn>
                  <a:cxn ang="0">
                    <a:pos x="660" y="844"/>
                  </a:cxn>
                  <a:cxn ang="0">
                    <a:pos x="560" y="1054"/>
                  </a:cxn>
                  <a:cxn ang="0">
                    <a:pos x="287" y="844"/>
                  </a:cxn>
                  <a:cxn ang="0">
                    <a:pos x="178" y="1037"/>
                  </a:cxn>
                  <a:cxn ang="0">
                    <a:pos x="0" y="1054"/>
                  </a:cxn>
                  <a:cxn ang="0">
                    <a:pos x="160" y="0"/>
                  </a:cxn>
                  <a:cxn ang="0">
                    <a:pos x="758" y="517"/>
                  </a:cxn>
                  <a:cxn ang="0">
                    <a:pos x="822" y="441"/>
                  </a:cxn>
                  <a:cxn ang="0">
                    <a:pos x="1419" y="0"/>
                  </a:cxn>
                  <a:cxn ang="0">
                    <a:pos x="1483" y="441"/>
                  </a:cxn>
                  <a:cxn ang="0">
                    <a:pos x="2080" y="0"/>
                  </a:cxn>
                  <a:cxn ang="0">
                    <a:pos x="2145" y="491"/>
                  </a:cxn>
                  <a:cxn ang="0">
                    <a:pos x="2742" y="0"/>
                  </a:cxn>
                  <a:cxn ang="0">
                    <a:pos x="2516" y="844"/>
                  </a:cxn>
                  <a:cxn ang="0">
                    <a:pos x="2145" y="844"/>
                  </a:cxn>
                  <a:cxn ang="0">
                    <a:pos x="2253" y="943"/>
                  </a:cxn>
                  <a:cxn ang="0">
                    <a:pos x="2354" y="844"/>
                  </a:cxn>
                  <a:cxn ang="0">
                    <a:pos x="330" y="462"/>
                  </a:cxn>
                  <a:cxn ang="0">
                    <a:pos x="29" y="1033"/>
                  </a:cxn>
                  <a:cxn ang="0">
                    <a:pos x="330" y="462"/>
                  </a:cxn>
                  <a:cxn ang="0">
                    <a:pos x="508" y="462"/>
                  </a:cxn>
                  <a:cxn ang="0">
                    <a:pos x="258" y="714"/>
                  </a:cxn>
                  <a:cxn ang="0">
                    <a:pos x="258" y="714"/>
                  </a:cxn>
                  <a:cxn ang="0">
                    <a:pos x="258" y="714"/>
                  </a:cxn>
                  <a:cxn ang="0">
                    <a:pos x="387" y="1033"/>
                  </a:cxn>
                  <a:cxn ang="0">
                    <a:pos x="383" y="726"/>
                  </a:cxn>
                  <a:cxn ang="0">
                    <a:pos x="1065" y="635"/>
                  </a:cxn>
                  <a:cxn ang="0">
                    <a:pos x="832" y="724"/>
                  </a:cxn>
                  <a:cxn ang="0">
                    <a:pos x="1065" y="635"/>
                  </a:cxn>
                  <a:cxn ang="0">
                    <a:pos x="943" y="462"/>
                  </a:cxn>
                  <a:cxn ang="0">
                    <a:pos x="625" y="1033"/>
                  </a:cxn>
                  <a:cxn ang="0">
                    <a:pos x="810" y="807"/>
                  </a:cxn>
                  <a:cxn ang="0">
                    <a:pos x="1183" y="635"/>
                  </a:cxn>
                  <a:cxn ang="0">
                    <a:pos x="1795" y="462"/>
                  </a:cxn>
                  <a:cxn ang="0">
                    <a:pos x="1506" y="462"/>
                  </a:cxn>
                  <a:cxn ang="0">
                    <a:pos x="1146" y="1033"/>
                  </a:cxn>
                  <a:cxn ang="0">
                    <a:pos x="1397" y="544"/>
                  </a:cxn>
                  <a:cxn ang="0">
                    <a:pos x="1538" y="1033"/>
                  </a:cxn>
                  <a:cxn ang="0">
                    <a:pos x="1708" y="1033"/>
                  </a:cxn>
                  <a:cxn ang="0">
                    <a:pos x="1983" y="462"/>
                  </a:cxn>
                  <a:cxn ang="0">
                    <a:pos x="2015" y="745"/>
                  </a:cxn>
                  <a:cxn ang="0">
                    <a:pos x="2444" y="1022"/>
                  </a:cxn>
                  <a:cxn ang="0">
                    <a:pos x="2283" y="734"/>
                  </a:cxn>
                  <a:cxn ang="0">
                    <a:pos x="2384" y="820"/>
                  </a:cxn>
                  <a:cxn ang="0">
                    <a:pos x="2253" y="965"/>
                  </a:cxn>
                  <a:cxn ang="0">
                    <a:pos x="2343" y="533"/>
                  </a:cxn>
                  <a:cxn ang="0">
                    <a:pos x="2435" y="646"/>
                  </a:cxn>
                  <a:cxn ang="0">
                    <a:pos x="2354" y="450"/>
                  </a:cxn>
                </a:cxnLst>
                <a:rect l="0" t="0" r="r" b="b"/>
                <a:pathLst>
                  <a:path w="2742" h="1069">
                    <a:moveTo>
                      <a:pt x="2462" y="1038"/>
                    </a:moveTo>
                    <a:cubicBezTo>
                      <a:pt x="2452" y="1042"/>
                      <a:pt x="2452" y="1042"/>
                      <a:pt x="2452" y="1042"/>
                    </a:cubicBezTo>
                    <a:cubicBezTo>
                      <a:pt x="2414" y="1057"/>
                      <a:pt x="2300" y="1069"/>
                      <a:pt x="2228" y="1069"/>
                    </a:cubicBezTo>
                    <a:cubicBezTo>
                      <a:pt x="2161" y="1069"/>
                      <a:pt x="2070" y="1043"/>
                      <a:pt x="2018" y="973"/>
                    </a:cubicBezTo>
                    <a:cubicBezTo>
                      <a:pt x="1998" y="946"/>
                      <a:pt x="1979" y="904"/>
                      <a:pt x="1978" y="844"/>
                    </a:cubicBezTo>
                    <a:cubicBezTo>
                      <a:pt x="1910" y="844"/>
                      <a:pt x="1910" y="844"/>
                      <a:pt x="1910" y="844"/>
                    </a:cubicBezTo>
                    <a:cubicBezTo>
                      <a:pt x="1857" y="1054"/>
                      <a:pt x="1857" y="1054"/>
                      <a:pt x="1857" y="1054"/>
                    </a:cubicBezTo>
                    <a:cubicBezTo>
                      <a:pt x="1680" y="1054"/>
                      <a:pt x="1680" y="1054"/>
                      <a:pt x="1680" y="1054"/>
                    </a:cubicBezTo>
                    <a:cubicBezTo>
                      <a:pt x="1742" y="844"/>
                      <a:pt x="1742" y="844"/>
                      <a:pt x="1742" y="844"/>
                    </a:cubicBezTo>
                    <a:cubicBezTo>
                      <a:pt x="1686" y="844"/>
                      <a:pt x="1686" y="844"/>
                      <a:pt x="1686" y="844"/>
                    </a:cubicBezTo>
                    <a:cubicBezTo>
                      <a:pt x="1550" y="1054"/>
                      <a:pt x="1550" y="1054"/>
                      <a:pt x="1550" y="1054"/>
                    </a:cubicBezTo>
                    <a:cubicBezTo>
                      <a:pt x="1407" y="1054"/>
                      <a:pt x="1407" y="1054"/>
                      <a:pt x="1407" y="1054"/>
                    </a:cubicBezTo>
                    <a:cubicBezTo>
                      <a:pt x="1394" y="844"/>
                      <a:pt x="1394" y="844"/>
                      <a:pt x="1394" y="844"/>
                    </a:cubicBezTo>
                    <a:cubicBezTo>
                      <a:pt x="1331" y="844"/>
                      <a:pt x="1331" y="844"/>
                      <a:pt x="1331" y="844"/>
                    </a:cubicBezTo>
                    <a:cubicBezTo>
                      <a:pt x="1269" y="1054"/>
                      <a:pt x="1269" y="1054"/>
                      <a:pt x="1269" y="1054"/>
                    </a:cubicBezTo>
                    <a:cubicBezTo>
                      <a:pt x="1117" y="1054"/>
                      <a:pt x="1117" y="1054"/>
                      <a:pt x="1117" y="1054"/>
                    </a:cubicBezTo>
                    <a:cubicBezTo>
                      <a:pt x="1181" y="844"/>
                      <a:pt x="1181" y="844"/>
                      <a:pt x="1181" y="844"/>
                    </a:cubicBezTo>
                    <a:cubicBezTo>
                      <a:pt x="822" y="844"/>
                      <a:pt x="822" y="844"/>
                      <a:pt x="822" y="844"/>
                    </a:cubicBezTo>
                    <a:cubicBezTo>
                      <a:pt x="822" y="840"/>
                      <a:pt x="822" y="840"/>
                      <a:pt x="822" y="840"/>
                    </a:cubicBezTo>
                    <a:cubicBezTo>
                      <a:pt x="758" y="1054"/>
                      <a:pt x="758" y="1054"/>
                      <a:pt x="758" y="1054"/>
                    </a:cubicBezTo>
                    <a:cubicBezTo>
                      <a:pt x="596" y="1054"/>
                      <a:pt x="596" y="1054"/>
                      <a:pt x="596" y="1054"/>
                    </a:cubicBezTo>
                    <a:cubicBezTo>
                      <a:pt x="660" y="844"/>
                      <a:pt x="660" y="844"/>
                      <a:pt x="660" y="844"/>
                    </a:cubicBezTo>
                    <a:cubicBezTo>
                      <a:pt x="462" y="844"/>
                      <a:pt x="462" y="844"/>
                      <a:pt x="462" y="844"/>
                    </a:cubicBezTo>
                    <a:cubicBezTo>
                      <a:pt x="560" y="1054"/>
                      <a:pt x="560" y="1054"/>
                      <a:pt x="560" y="1054"/>
                    </a:cubicBezTo>
                    <a:cubicBezTo>
                      <a:pt x="373" y="1054"/>
                      <a:pt x="373" y="1054"/>
                      <a:pt x="373" y="1054"/>
                    </a:cubicBezTo>
                    <a:cubicBezTo>
                      <a:pt x="287" y="844"/>
                      <a:pt x="287" y="844"/>
                      <a:pt x="287" y="844"/>
                    </a:cubicBezTo>
                    <a:cubicBezTo>
                      <a:pt x="237" y="844"/>
                      <a:pt x="237" y="844"/>
                      <a:pt x="237" y="844"/>
                    </a:cubicBezTo>
                    <a:cubicBezTo>
                      <a:pt x="205" y="947"/>
                      <a:pt x="180" y="1031"/>
                      <a:pt x="178" y="1037"/>
                    </a:cubicBezTo>
                    <a:cubicBezTo>
                      <a:pt x="175" y="1054"/>
                      <a:pt x="175" y="1054"/>
                      <a:pt x="175" y="1054"/>
                    </a:cubicBezTo>
                    <a:cubicBezTo>
                      <a:pt x="0" y="1054"/>
                      <a:pt x="0" y="1054"/>
                      <a:pt x="0" y="1054"/>
                    </a:cubicBezTo>
                    <a:cubicBezTo>
                      <a:pt x="160" y="523"/>
                      <a:pt x="160" y="523"/>
                      <a:pt x="160" y="523"/>
                    </a:cubicBezTo>
                    <a:cubicBezTo>
                      <a:pt x="160" y="0"/>
                      <a:pt x="160" y="0"/>
                      <a:pt x="160" y="0"/>
                    </a:cubicBezTo>
                    <a:cubicBezTo>
                      <a:pt x="758" y="0"/>
                      <a:pt x="758" y="0"/>
                      <a:pt x="758" y="0"/>
                    </a:cubicBezTo>
                    <a:cubicBezTo>
                      <a:pt x="758" y="517"/>
                      <a:pt x="758" y="517"/>
                      <a:pt x="758" y="517"/>
                    </a:cubicBezTo>
                    <a:cubicBezTo>
                      <a:pt x="781" y="441"/>
                      <a:pt x="781" y="441"/>
                      <a:pt x="781" y="441"/>
                    </a:cubicBezTo>
                    <a:cubicBezTo>
                      <a:pt x="822" y="441"/>
                      <a:pt x="822" y="441"/>
                      <a:pt x="822" y="441"/>
                    </a:cubicBezTo>
                    <a:cubicBezTo>
                      <a:pt x="822" y="0"/>
                      <a:pt x="822" y="0"/>
                      <a:pt x="822" y="0"/>
                    </a:cubicBezTo>
                    <a:cubicBezTo>
                      <a:pt x="1419" y="0"/>
                      <a:pt x="1419" y="0"/>
                      <a:pt x="1419" y="0"/>
                    </a:cubicBezTo>
                    <a:cubicBezTo>
                      <a:pt x="1419" y="441"/>
                      <a:pt x="1419" y="441"/>
                      <a:pt x="1419" y="441"/>
                    </a:cubicBezTo>
                    <a:cubicBezTo>
                      <a:pt x="1483" y="441"/>
                      <a:pt x="1483" y="441"/>
                      <a:pt x="1483" y="441"/>
                    </a:cubicBezTo>
                    <a:cubicBezTo>
                      <a:pt x="1483" y="0"/>
                      <a:pt x="1483" y="0"/>
                      <a:pt x="1483" y="0"/>
                    </a:cubicBezTo>
                    <a:cubicBezTo>
                      <a:pt x="2080" y="0"/>
                      <a:pt x="2080" y="0"/>
                      <a:pt x="2080" y="0"/>
                    </a:cubicBezTo>
                    <a:cubicBezTo>
                      <a:pt x="2080" y="557"/>
                      <a:pt x="2080" y="557"/>
                      <a:pt x="2080" y="557"/>
                    </a:cubicBezTo>
                    <a:cubicBezTo>
                      <a:pt x="2101" y="530"/>
                      <a:pt x="2122" y="508"/>
                      <a:pt x="2145" y="491"/>
                    </a:cubicBezTo>
                    <a:cubicBezTo>
                      <a:pt x="2145" y="0"/>
                      <a:pt x="2145" y="0"/>
                      <a:pt x="2145" y="0"/>
                    </a:cubicBezTo>
                    <a:cubicBezTo>
                      <a:pt x="2742" y="0"/>
                      <a:pt x="2742" y="0"/>
                      <a:pt x="2742" y="0"/>
                    </a:cubicBezTo>
                    <a:cubicBezTo>
                      <a:pt x="2742" y="844"/>
                      <a:pt x="2742" y="844"/>
                      <a:pt x="2742" y="844"/>
                    </a:cubicBezTo>
                    <a:cubicBezTo>
                      <a:pt x="2516" y="844"/>
                      <a:pt x="2516" y="844"/>
                      <a:pt x="2516" y="844"/>
                    </a:cubicBezTo>
                    <a:lnTo>
                      <a:pt x="2462" y="1038"/>
                    </a:lnTo>
                    <a:close/>
                    <a:moveTo>
                      <a:pt x="2145" y="844"/>
                    </a:moveTo>
                    <a:cubicBezTo>
                      <a:pt x="2146" y="871"/>
                      <a:pt x="2151" y="894"/>
                      <a:pt x="2163" y="909"/>
                    </a:cubicBezTo>
                    <a:cubicBezTo>
                      <a:pt x="2180" y="932"/>
                      <a:pt x="2210" y="943"/>
                      <a:pt x="2253" y="943"/>
                    </a:cubicBezTo>
                    <a:cubicBezTo>
                      <a:pt x="2301" y="943"/>
                      <a:pt x="2319" y="938"/>
                      <a:pt x="2324" y="936"/>
                    </a:cubicBezTo>
                    <a:cubicBezTo>
                      <a:pt x="2354" y="844"/>
                      <a:pt x="2354" y="844"/>
                      <a:pt x="2354" y="844"/>
                    </a:cubicBezTo>
                    <a:lnTo>
                      <a:pt x="2145" y="844"/>
                    </a:lnTo>
                    <a:close/>
                    <a:moveTo>
                      <a:pt x="330" y="462"/>
                    </a:moveTo>
                    <a:cubicBezTo>
                      <a:pt x="200" y="462"/>
                      <a:pt x="200" y="462"/>
                      <a:pt x="200" y="462"/>
                    </a:cubicBezTo>
                    <a:cubicBezTo>
                      <a:pt x="29" y="1033"/>
                      <a:pt x="29" y="1033"/>
                      <a:pt x="29" y="1033"/>
                    </a:cubicBezTo>
                    <a:cubicBezTo>
                      <a:pt x="157" y="1033"/>
                      <a:pt x="157" y="1033"/>
                      <a:pt x="157" y="1033"/>
                    </a:cubicBezTo>
                    <a:cubicBezTo>
                      <a:pt x="160" y="1021"/>
                      <a:pt x="330" y="462"/>
                      <a:pt x="330" y="462"/>
                    </a:cubicBezTo>
                    <a:moveTo>
                      <a:pt x="665" y="462"/>
                    </a:moveTo>
                    <a:cubicBezTo>
                      <a:pt x="508" y="462"/>
                      <a:pt x="508" y="462"/>
                      <a:pt x="508" y="462"/>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258" y="714"/>
                      <a:pt x="258" y="714"/>
                      <a:pt x="258" y="714"/>
                    </a:cubicBezTo>
                    <a:cubicBezTo>
                      <a:pt x="387" y="1033"/>
                      <a:pt x="387" y="1033"/>
                      <a:pt x="387" y="1033"/>
                    </a:cubicBezTo>
                    <a:cubicBezTo>
                      <a:pt x="526" y="1033"/>
                      <a:pt x="526" y="1033"/>
                      <a:pt x="526" y="1033"/>
                    </a:cubicBezTo>
                    <a:cubicBezTo>
                      <a:pt x="383" y="726"/>
                      <a:pt x="383" y="726"/>
                      <a:pt x="383" y="726"/>
                    </a:cubicBezTo>
                    <a:lnTo>
                      <a:pt x="665" y="462"/>
                    </a:lnTo>
                    <a:close/>
                    <a:moveTo>
                      <a:pt x="1065" y="635"/>
                    </a:moveTo>
                    <a:cubicBezTo>
                      <a:pt x="1046" y="693"/>
                      <a:pt x="1020" y="722"/>
                      <a:pt x="934" y="724"/>
                    </a:cubicBezTo>
                    <a:cubicBezTo>
                      <a:pt x="905" y="724"/>
                      <a:pt x="874" y="724"/>
                      <a:pt x="832" y="724"/>
                    </a:cubicBezTo>
                    <a:cubicBezTo>
                      <a:pt x="884" y="544"/>
                      <a:pt x="884" y="544"/>
                      <a:pt x="884" y="544"/>
                    </a:cubicBezTo>
                    <a:cubicBezTo>
                      <a:pt x="1013" y="544"/>
                      <a:pt x="1099" y="534"/>
                      <a:pt x="1065" y="635"/>
                    </a:cubicBezTo>
                    <a:moveTo>
                      <a:pt x="1183" y="635"/>
                    </a:moveTo>
                    <a:cubicBezTo>
                      <a:pt x="1216" y="459"/>
                      <a:pt x="1074" y="461"/>
                      <a:pt x="943" y="462"/>
                    </a:cubicBezTo>
                    <a:cubicBezTo>
                      <a:pt x="797" y="462"/>
                      <a:pt x="797" y="462"/>
                      <a:pt x="797" y="462"/>
                    </a:cubicBezTo>
                    <a:cubicBezTo>
                      <a:pt x="625" y="1033"/>
                      <a:pt x="625" y="1033"/>
                      <a:pt x="625" y="1033"/>
                    </a:cubicBezTo>
                    <a:cubicBezTo>
                      <a:pt x="742" y="1033"/>
                      <a:pt x="742" y="1033"/>
                      <a:pt x="742" y="1033"/>
                    </a:cubicBezTo>
                    <a:cubicBezTo>
                      <a:pt x="810" y="807"/>
                      <a:pt x="810" y="807"/>
                      <a:pt x="810" y="807"/>
                    </a:cubicBezTo>
                    <a:cubicBezTo>
                      <a:pt x="904" y="807"/>
                      <a:pt x="904" y="807"/>
                      <a:pt x="904" y="807"/>
                    </a:cubicBezTo>
                    <a:cubicBezTo>
                      <a:pt x="1086" y="808"/>
                      <a:pt x="1166" y="727"/>
                      <a:pt x="1183" y="635"/>
                    </a:cubicBezTo>
                    <a:moveTo>
                      <a:pt x="1983" y="462"/>
                    </a:moveTo>
                    <a:cubicBezTo>
                      <a:pt x="1795" y="462"/>
                      <a:pt x="1795" y="462"/>
                      <a:pt x="1795" y="462"/>
                    </a:cubicBezTo>
                    <a:cubicBezTo>
                      <a:pt x="1567" y="778"/>
                      <a:pt x="1512" y="956"/>
                      <a:pt x="1512" y="956"/>
                    </a:cubicBezTo>
                    <a:cubicBezTo>
                      <a:pt x="1534" y="755"/>
                      <a:pt x="1506" y="462"/>
                      <a:pt x="1506" y="462"/>
                    </a:cubicBezTo>
                    <a:cubicBezTo>
                      <a:pt x="1320" y="462"/>
                      <a:pt x="1320" y="462"/>
                      <a:pt x="1320" y="462"/>
                    </a:cubicBezTo>
                    <a:cubicBezTo>
                      <a:pt x="1146" y="1033"/>
                      <a:pt x="1146" y="1033"/>
                      <a:pt x="1146" y="1033"/>
                    </a:cubicBezTo>
                    <a:cubicBezTo>
                      <a:pt x="1253" y="1033"/>
                      <a:pt x="1253" y="1033"/>
                      <a:pt x="1253" y="1033"/>
                    </a:cubicBezTo>
                    <a:cubicBezTo>
                      <a:pt x="1397" y="544"/>
                      <a:pt x="1397" y="544"/>
                      <a:pt x="1397" y="544"/>
                    </a:cubicBezTo>
                    <a:cubicBezTo>
                      <a:pt x="1427" y="1033"/>
                      <a:pt x="1427" y="1033"/>
                      <a:pt x="1427" y="1033"/>
                    </a:cubicBezTo>
                    <a:cubicBezTo>
                      <a:pt x="1538" y="1033"/>
                      <a:pt x="1538" y="1033"/>
                      <a:pt x="1538" y="1033"/>
                    </a:cubicBezTo>
                    <a:cubicBezTo>
                      <a:pt x="1854" y="544"/>
                      <a:pt x="1854" y="544"/>
                      <a:pt x="1854" y="544"/>
                    </a:cubicBezTo>
                    <a:cubicBezTo>
                      <a:pt x="1708" y="1033"/>
                      <a:pt x="1708" y="1033"/>
                      <a:pt x="1708" y="1033"/>
                    </a:cubicBezTo>
                    <a:cubicBezTo>
                      <a:pt x="1841" y="1033"/>
                      <a:pt x="1841" y="1033"/>
                      <a:pt x="1841" y="1033"/>
                    </a:cubicBezTo>
                    <a:lnTo>
                      <a:pt x="1983" y="462"/>
                    </a:lnTo>
                    <a:close/>
                    <a:moveTo>
                      <a:pt x="2354" y="450"/>
                    </a:moveTo>
                    <a:cubicBezTo>
                      <a:pt x="2239" y="450"/>
                      <a:pt x="2097" y="476"/>
                      <a:pt x="2015" y="745"/>
                    </a:cubicBezTo>
                    <a:cubicBezTo>
                      <a:pt x="1947" y="971"/>
                      <a:pt x="2113" y="1047"/>
                      <a:pt x="2228" y="1047"/>
                    </a:cubicBezTo>
                    <a:cubicBezTo>
                      <a:pt x="2304" y="1047"/>
                      <a:pt x="2412" y="1035"/>
                      <a:pt x="2444" y="1022"/>
                    </a:cubicBezTo>
                    <a:cubicBezTo>
                      <a:pt x="2525" y="734"/>
                      <a:pt x="2525" y="734"/>
                      <a:pt x="2525" y="734"/>
                    </a:cubicBezTo>
                    <a:cubicBezTo>
                      <a:pt x="2283" y="734"/>
                      <a:pt x="2283" y="734"/>
                      <a:pt x="2283" y="734"/>
                    </a:cubicBezTo>
                    <a:cubicBezTo>
                      <a:pt x="2256" y="820"/>
                      <a:pt x="2256" y="820"/>
                      <a:pt x="2256" y="820"/>
                    </a:cubicBezTo>
                    <a:cubicBezTo>
                      <a:pt x="2384" y="820"/>
                      <a:pt x="2384" y="820"/>
                      <a:pt x="2384" y="820"/>
                    </a:cubicBezTo>
                    <a:cubicBezTo>
                      <a:pt x="2344" y="945"/>
                      <a:pt x="2344" y="945"/>
                      <a:pt x="2344" y="945"/>
                    </a:cubicBezTo>
                    <a:cubicBezTo>
                      <a:pt x="2344" y="945"/>
                      <a:pt x="2349" y="965"/>
                      <a:pt x="2253" y="965"/>
                    </a:cubicBezTo>
                    <a:cubicBezTo>
                      <a:pt x="2132" y="965"/>
                      <a:pt x="2099" y="881"/>
                      <a:pt x="2138" y="742"/>
                    </a:cubicBezTo>
                    <a:cubicBezTo>
                      <a:pt x="2175" y="613"/>
                      <a:pt x="2234" y="527"/>
                      <a:pt x="2343" y="533"/>
                    </a:cubicBezTo>
                    <a:cubicBezTo>
                      <a:pt x="2417" y="536"/>
                      <a:pt x="2459" y="563"/>
                      <a:pt x="2438" y="631"/>
                    </a:cubicBezTo>
                    <a:cubicBezTo>
                      <a:pt x="2437" y="636"/>
                      <a:pt x="2436" y="642"/>
                      <a:pt x="2435" y="646"/>
                    </a:cubicBezTo>
                    <a:cubicBezTo>
                      <a:pt x="2552" y="646"/>
                      <a:pt x="2552" y="646"/>
                      <a:pt x="2552" y="646"/>
                    </a:cubicBezTo>
                    <a:cubicBezTo>
                      <a:pt x="2582" y="559"/>
                      <a:pt x="2522" y="450"/>
                      <a:pt x="2354" y="450"/>
                    </a:cubicBezTo>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sz="1950"/>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408856" y="210513"/>
            <a:ext cx="4544144" cy="780087"/>
          </a:xfrm>
        </p:spPr>
        <p:txBody>
          <a:bodyPr/>
          <a:lstStyle/>
          <a:p>
            <a:r>
              <a:rPr lang="en-US" dirty="0"/>
              <a:t>Click to edit Master title style</a:t>
            </a:r>
            <a:endParaRPr lang="en-GB" dirty="0"/>
          </a:p>
        </p:txBody>
      </p:sp>
      <p:sp>
        <p:nvSpPr>
          <p:cNvPr id="7" name="Text Placeholder 6"/>
          <p:cNvSpPr>
            <a:spLocks noGrp="1"/>
          </p:cNvSpPr>
          <p:nvPr>
            <p:ph type="body" sz="quarter" idx="11"/>
          </p:nvPr>
        </p:nvSpPr>
        <p:spPr bwMode="gray">
          <a:xfrm>
            <a:off x="408856" y="1212202"/>
            <a:ext cx="6068144" cy="7703198"/>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408856" y="210513"/>
            <a:ext cx="4544144" cy="780087"/>
          </a:xfrm>
        </p:spPr>
        <p:txBody>
          <a:bodyPr/>
          <a:lstStyle/>
          <a:p>
            <a:r>
              <a:rPr lang="en-US" dirty="0"/>
              <a:t>Click to edit Master title style</a:t>
            </a:r>
            <a:endParaRPr lang="en-GB" dirty="0"/>
          </a:p>
        </p:txBody>
      </p:sp>
      <p:sp>
        <p:nvSpPr>
          <p:cNvPr id="7" name="Text Placeholder 6"/>
          <p:cNvSpPr>
            <a:spLocks noGrp="1"/>
          </p:cNvSpPr>
          <p:nvPr>
            <p:ph type="body" sz="quarter" idx="11"/>
          </p:nvPr>
        </p:nvSpPr>
        <p:spPr bwMode="gray">
          <a:xfrm>
            <a:off x="408856" y="1212202"/>
            <a:ext cx="6068144" cy="77031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775033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Text Placeholder 24"/>
          <p:cNvSpPr>
            <a:spLocks noGrp="1"/>
          </p:cNvSpPr>
          <p:nvPr>
            <p:ph type="body" idx="1"/>
          </p:nvPr>
        </p:nvSpPr>
        <p:spPr bwMode="gray">
          <a:xfrm>
            <a:off x="457200" y="1143000"/>
            <a:ext cx="5943600" cy="780086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Freeform 9"/>
          <p:cNvSpPr>
            <a:spLocks noEditPoints="1"/>
          </p:cNvSpPr>
          <p:nvPr/>
        </p:nvSpPr>
        <p:spPr bwMode="gray">
          <a:xfrm>
            <a:off x="1590" y="0"/>
            <a:ext cx="6853237" cy="992188"/>
          </a:xfrm>
          <a:custGeom>
            <a:avLst/>
            <a:gdLst/>
            <a:ahLst/>
            <a:cxnLst>
              <a:cxn ang="0">
                <a:pos x="4317" y="0"/>
              </a:cxn>
              <a:cxn ang="0">
                <a:pos x="0" y="0"/>
              </a:cxn>
              <a:cxn ang="0">
                <a:pos x="0" y="625"/>
              </a:cxn>
              <a:cxn ang="0">
                <a:pos x="4132" y="625"/>
              </a:cxn>
              <a:cxn ang="0">
                <a:pos x="4317" y="0"/>
              </a:cxn>
              <a:cxn ang="0">
                <a:pos x="4317" y="0"/>
              </a:cxn>
              <a:cxn ang="0">
                <a:pos x="4317" y="0"/>
              </a:cxn>
            </a:cxnLst>
            <a:rect l="0" t="0" r="r" b="b"/>
            <a:pathLst>
              <a:path w="4317" h="625">
                <a:moveTo>
                  <a:pt x="4317" y="0"/>
                </a:moveTo>
                <a:lnTo>
                  <a:pt x="0" y="0"/>
                </a:lnTo>
                <a:lnTo>
                  <a:pt x="0" y="625"/>
                </a:lnTo>
                <a:lnTo>
                  <a:pt x="4132" y="625"/>
                </a:lnTo>
                <a:lnTo>
                  <a:pt x="4317" y="0"/>
                </a:lnTo>
                <a:moveTo>
                  <a:pt x="4317" y="0"/>
                </a:moveTo>
                <a:lnTo>
                  <a:pt x="4317" y="0"/>
                </a:lnTo>
              </a:path>
            </a:pathLst>
          </a:custGeom>
          <a:noFill/>
          <a:ln w="9525">
            <a:noFill/>
            <a:round/>
            <a:headEnd/>
            <a:tailEnd/>
          </a:ln>
        </p:spPr>
        <p:txBody>
          <a:bodyPr>
            <a:noAutofit/>
          </a:bodyPr>
          <a:lstStyle/>
          <a:p>
            <a:endParaRPr lang="en-GB" sz="1950" dirty="0"/>
          </a:p>
        </p:txBody>
      </p:sp>
      <p:sp>
        <p:nvSpPr>
          <p:cNvPr id="9" name="Line 10"/>
          <p:cNvSpPr>
            <a:spLocks noChangeShapeType="1"/>
          </p:cNvSpPr>
          <p:nvPr/>
        </p:nvSpPr>
        <p:spPr bwMode="gray">
          <a:xfrm>
            <a:off x="333375" y="9067800"/>
            <a:ext cx="6191250"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Rectangle 10"/>
          <p:cNvSpPr/>
          <p:nvPr/>
        </p:nvSpPr>
        <p:spPr bwMode="gray">
          <a:xfrm>
            <a:off x="6019801" y="9398662"/>
            <a:ext cx="504825" cy="234858"/>
          </a:xfrm>
          <a:prstGeom prst="rect">
            <a:avLst/>
          </a:prstGeom>
          <a:ln>
            <a:miter lim="800000"/>
            <a:headEnd/>
            <a:tailEnd/>
          </a:ln>
        </p:spPr>
        <p:txBody>
          <a:bodyPr lIns="78000" tIns="78000" rIns="0" bIns="0">
            <a:noAutofit/>
          </a:bodyPr>
          <a:lstStyle/>
          <a:p>
            <a:pPr algn="r" fontAlgn="auto">
              <a:spcBef>
                <a:spcPct val="40000"/>
              </a:spcBef>
              <a:spcAft>
                <a:spcPts val="0"/>
              </a:spcAft>
              <a:defRPr/>
            </a:pPr>
            <a:fld id="{4D82F5CE-B492-41FD-BA70-0970B724ADEA}" type="slidenum">
              <a:rPr lang="en-US" sz="975" smtClean="0">
                <a:solidFill>
                  <a:srgbClr val="00338D"/>
                </a:solidFill>
                <a:latin typeface="Arial"/>
                <a:cs typeface="+mn-cs"/>
              </a:rPr>
              <a:pPr algn="r" fontAlgn="auto">
                <a:spcBef>
                  <a:spcPct val="40000"/>
                </a:spcBef>
                <a:spcAft>
                  <a:spcPts val="0"/>
                </a:spcAft>
                <a:defRPr/>
              </a:pPr>
              <a:t>‹#›</a:t>
            </a:fld>
            <a:endParaRPr lang="en-US" sz="975" dirty="0">
              <a:solidFill>
                <a:srgbClr val="00338D"/>
              </a:solidFill>
              <a:latin typeface="Arial"/>
              <a:cs typeface="+mn-cs"/>
            </a:endParaRPr>
          </a:p>
        </p:txBody>
      </p:sp>
      <p:sp>
        <p:nvSpPr>
          <p:cNvPr id="26" name="Title Placeholder 25"/>
          <p:cNvSpPr>
            <a:spLocks noGrp="1"/>
          </p:cNvSpPr>
          <p:nvPr>
            <p:ph type="title"/>
          </p:nvPr>
        </p:nvSpPr>
        <p:spPr bwMode="gray">
          <a:xfrm>
            <a:off x="457200" y="134313"/>
            <a:ext cx="4419600" cy="780087"/>
          </a:xfrm>
          <a:prstGeom prst="rect">
            <a:avLst/>
          </a:prstGeom>
        </p:spPr>
        <p:txBody>
          <a:bodyPr vert="horz" lIns="0" tIns="0" rIns="0" bIns="0" rtlCol="0" anchor="ctr">
            <a:noAutofit/>
          </a:bodyPr>
          <a:lstStyle/>
          <a:p>
            <a:pPr lvl="0"/>
            <a:r>
              <a:rPr lang="en-US" dirty="0"/>
              <a:t>Click to edit Master title style</a:t>
            </a:r>
          </a:p>
        </p:txBody>
      </p:sp>
      <p:pic>
        <p:nvPicPr>
          <p:cNvPr id="12" name="Picture 11"/>
          <p:cNvPicPr>
            <a:picLocks noChangeAspect="1"/>
          </p:cNvPicPr>
          <p:nvPr userDrawn="1"/>
        </p:nvPicPr>
        <p:blipFill rotWithShape="1">
          <a:blip r:embed="rId33" cstate="print">
            <a:extLst>
              <a:ext uri="{28A0092B-C50C-407E-A947-70E740481C1C}">
                <a14:useLocalDpi xmlns:a14="http://schemas.microsoft.com/office/drawing/2010/main" val="0"/>
              </a:ext>
            </a:extLst>
          </a:blip>
          <a:srcRect l="5669" t="9400" r="6900" b="9400"/>
          <a:stretch/>
        </p:blipFill>
        <p:spPr>
          <a:xfrm>
            <a:off x="1447800" y="9220200"/>
            <a:ext cx="1114425" cy="439492"/>
          </a:xfrm>
          <a:prstGeom prst="rect">
            <a:avLst/>
          </a:prstGeom>
        </p:spPr>
      </p:pic>
      <p:pic>
        <p:nvPicPr>
          <p:cNvPr id="3" name="Picture 2"/>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54691" y="9078817"/>
            <a:ext cx="940709" cy="696125"/>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860" r:id="rId2"/>
    <p:sldLayoutId id="2147483835" r:id="rId3"/>
    <p:sldLayoutId id="2147483862" r:id="rId4"/>
    <p:sldLayoutId id="2147483855" r:id="rId5"/>
    <p:sldLayoutId id="2147483856" r:id="rId6"/>
    <p:sldLayoutId id="2147483773" r:id="rId7"/>
    <p:sldLayoutId id="2147483831" r:id="rId8"/>
    <p:sldLayoutId id="2147483863" r:id="rId9"/>
    <p:sldLayoutId id="2147483838" r:id="rId10"/>
    <p:sldLayoutId id="2147483839" r:id="rId11"/>
    <p:sldLayoutId id="2147483774" r:id="rId12"/>
    <p:sldLayoutId id="2147483781" r:id="rId13"/>
    <p:sldLayoutId id="2147483849" r:id="rId14"/>
    <p:sldLayoutId id="2147483848" r:id="rId15"/>
    <p:sldLayoutId id="2147483841" r:id="rId16"/>
    <p:sldLayoutId id="2147483846" r:id="rId17"/>
    <p:sldLayoutId id="2147483850" r:id="rId18"/>
    <p:sldLayoutId id="2147483845" r:id="rId19"/>
    <p:sldLayoutId id="2147483842" r:id="rId20"/>
    <p:sldLayoutId id="2147483843" r:id="rId21"/>
    <p:sldLayoutId id="2147483847" r:id="rId22"/>
    <p:sldLayoutId id="2147483844" r:id="rId23"/>
    <p:sldLayoutId id="2147483851" r:id="rId24"/>
    <p:sldLayoutId id="2147483864" r:id="rId25"/>
    <p:sldLayoutId id="2147483865" r:id="rId26"/>
    <p:sldLayoutId id="2147483866" r:id="rId27"/>
    <p:sldLayoutId id="2147483861" r:id="rId28"/>
    <p:sldLayoutId id="2147483777" r:id="rId29"/>
    <p:sldLayoutId id="2147483857" r:id="rId30"/>
    <p:sldLayoutId id="2147483780" r:id="rId31"/>
  </p:sldLayoutIdLst>
  <p:hf sldNum="0" hdr="0" ftr="0" dt="0"/>
  <p:txStyles>
    <p:titleStyle>
      <a:lvl1pPr algn="l" defTabSz="990570" rtl="0" eaLnBrk="1" latinLnBrk="0" hangingPunct="1">
        <a:spcBef>
          <a:spcPct val="0"/>
        </a:spcBef>
        <a:buNone/>
        <a:defRPr kumimoji="0" lang="en-GB" sz="1950" b="1" i="0" u="none" strike="noStrike" kern="1200" cap="none" spc="0" normalizeH="0" baseline="0" noProof="0" dirty="0">
          <a:ln>
            <a:noFill/>
          </a:ln>
          <a:solidFill>
            <a:srgbClr val="00338D"/>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p:titleStyle>
    <p:body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4191000" cy="2496277"/>
          </a:xfrm>
        </p:spPr>
        <p:txBody>
          <a:bodyPr/>
          <a:lstStyle/>
          <a:p>
            <a:r>
              <a:rPr lang="uk-UA" sz="5300" dirty="0"/>
              <a:t>Робочий зошит з дисципліни "Контролінг</a:t>
            </a:r>
            <a:br>
              <a:rPr lang="uk-UA" sz="5300" b="0" dirty="0"/>
            </a:br>
            <a:r>
              <a:rPr lang="uk-UA" sz="5300" dirty="0"/>
              <a:t>в </a:t>
            </a:r>
            <a:r>
              <a:rPr lang="uk-UA" sz="5300" dirty="0" err="1"/>
              <a:t>міжна-родному</a:t>
            </a:r>
            <a:r>
              <a:rPr lang="uk-UA" sz="5300" dirty="0"/>
              <a:t> бізнесі"</a:t>
            </a:r>
            <a:endParaRPr lang="en-US" sz="5300" dirty="0"/>
          </a:p>
        </p:txBody>
      </p:sp>
      <p:sp>
        <p:nvSpPr>
          <p:cNvPr id="5" name="Subtitle 4"/>
          <p:cNvSpPr>
            <a:spLocks noGrp="1"/>
          </p:cNvSpPr>
          <p:nvPr>
            <p:ph type="subTitle" idx="1"/>
          </p:nvPr>
        </p:nvSpPr>
        <p:spPr>
          <a:xfrm>
            <a:off x="642918" y="7310454"/>
            <a:ext cx="3200400" cy="1014113"/>
          </a:xfrm>
        </p:spPr>
        <p:txBody>
          <a:bodyPr/>
          <a:lstStyle/>
          <a:p>
            <a:r>
              <a:rPr lang="uk-UA" dirty="0"/>
              <a:t>Розроблено</a:t>
            </a:r>
            <a:r>
              <a:rPr lang="en-US" dirty="0"/>
              <a:t> </a:t>
            </a:r>
            <a:r>
              <a:rPr lang="uk-UA" dirty="0"/>
              <a:t>Кафедрою Міжнародного</a:t>
            </a:r>
            <a:r>
              <a:rPr lang="en-US" dirty="0"/>
              <a:t> </a:t>
            </a:r>
            <a:r>
              <a:rPr lang="uk-UA" dirty="0"/>
              <a:t>бізнесу</a:t>
            </a:r>
            <a:r>
              <a:rPr lang="en-US" dirty="0"/>
              <a:t> </a:t>
            </a:r>
            <a:r>
              <a:rPr lang="uk-UA" dirty="0"/>
              <a:t>Інституту</a:t>
            </a:r>
            <a:r>
              <a:rPr lang="en-US" dirty="0"/>
              <a:t> </a:t>
            </a:r>
            <a:r>
              <a:rPr lang="uk-UA" dirty="0"/>
              <a:t>міжнародних відносин</a:t>
            </a:r>
            <a:r>
              <a:rPr lang="en-US" dirty="0"/>
              <a:t> </a:t>
            </a:r>
            <a:r>
              <a:rPr lang="uk-UA" dirty="0"/>
              <a:t>Київського національного університету</a:t>
            </a:r>
            <a:r>
              <a:rPr lang="en-US" dirty="0"/>
              <a:t> </a:t>
            </a:r>
            <a:r>
              <a:rPr lang="uk-UA" dirty="0"/>
              <a:t>імені Тараса Шевченка</a:t>
            </a:r>
            <a:r>
              <a:rPr lang="en-US" dirty="0"/>
              <a:t> </a:t>
            </a:r>
            <a:r>
              <a:rPr lang="uk-UA" dirty="0"/>
              <a:t>та </a:t>
            </a:r>
            <a:r>
              <a:rPr lang="en-US" dirty="0"/>
              <a:t>KPMG</a:t>
            </a:r>
            <a:r>
              <a:rPr lang="uk-UA" dirty="0"/>
              <a:t> в Україні</a:t>
            </a:r>
            <a:endParaRPr lang="en-US" dirty="0"/>
          </a:p>
        </p:txBody>
      </p:sp>
      <p:cxnSp>
        <p:nvCxnSpPr>
          <p:cNvPr id="7" name="Straight Connector 6"/>
          <p:cNvCxnSpPr/>
          <p:nvPr/>
        </p:nvCxnSpPr>
        <p:spPr>
          <a:xfrm>
            <a:off x="696817" y="8458200"/>
            <a:ext cx="9033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762000"/>
            <a:ext cx="1493788" cy="634308"/>
          </a:xfrm>
          <a:prstGeom prst="rect">
            <a:avLst/>
          </a:prstGeom>
        </p:spPr>
      </p:pic>
    </p:spTree>
    <p:extLst>
      <p:ext uri="{BB962C8B-B14F-4D97-AF65-F5344CB8AC3E}">
        <p14:creationId xmlns:p14="http://schemas.microsoft.com/office/powerpoint/2010/main" val="282112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gray">
          <a:xfrm>
            <a:off x="408856" y="381000"/>
            <a:ext cx="6068144" cy="86106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pPr algn="ctr"/>
            <a:r>
              <a:rPr lang="uk-UA" sz="1400" cap="small" dirty="0"/>
              <a:t>ТЕМА 4. АУДИТ ОКРЕМИХ АКТИВІВ ПІДПРИЄМСТВ. СПЕЦИФІЧНІ ВИДИ АУДИТОРСЬКИХ ПОСЛУГ.</a:t>
            </a:r>
            <a:endParaRPr lang="en-US" sz="1400" dirty="0"/>
          </a:p>
          <a:p>
            <a:r>
              <a:rPr lang="uk-UA" dirty="0"/>
              <a:t>ЛЕКЦІЯ 6. АУДИТ ОКРЕМИХ АКТИВІВ ПІДПРИЄМСТВ. АУДИТ СУБ’ЄКТІВ МАЛОГО ПІДПРИЄМНИЦТВА ТА ЗОВНІШНЬОЕКОНОМІЧНОЇ ДІЯЛЬНОСТІ</a:t>
            </a:r>
            <a:br>
              <a:rPr lang="uk-UA" dirty="0"/>
            </a:br>
            <a:r>
              <a:rPr lang="uk-UA" dirty="0"/>
              <a:t>(2 ГОД.) </a:t>
            </a:r>
            <a:endParaRPr lang="en-US" sz="1100" dirty="0"/>
          </a:p>
          <a:p>
            <a:r>
              <a:rPr lang="uk-UA" b="0" dirty="0">
                <a:solidFill>
                  <a:schemeClr val="tx1"/>
                </a:solidFill>
              </a:rPr>
              <a:t>Аудит основних засобів та нематеріальних активів. Аудит запасів. Аудит реалізації готової продукції. Аудит розрахунків з постачальниками, покупцями та іншими контрагентами. Аудит розрахунків з персоналом по оплаті праці. Аудит розрахунків з бюджетом та позабюджетними фондами.</a:t>
            </a:r>
            <a:endParaRPr lang="en-US" sz="1100" b="0" dirty="0">
              <a:solidFill>
                <a:schemeClr val="tx1"/>
              </a:solidFill>
            </a:endParaRPr>
          </a:p>
          <a:p>
            <a:r>
              <a:rPr lang="uk-UA" b="0" dirty="0">
                <a:solidFill>
                  <a:schemeClr val="tx1"/>
                </a:solidFill>
              </a:rPr>
              <a:t>Мета, завдання, джерела інформації та типові помилки тематичних перевірок.    </a:t>
            </a:r>
            <a:endParaRPr lang="en-US" sz="1100" b="0" dirty="0">
              <a:solidFill>
                <a:schemeClr val="tx1"/>
              </a:solidFill>
            </a:endParaRPr>
          </a:p>
          <a:p>
            <a:r>
              <a:rPr lang="uk-UA" b="0" dirty="0">
                <a:solidFill>
                  <a:schemeClr val="tx1"/>
                </a:solidFill>
              </a:rPr>
              <a:t>Особливості ведення бухгалтерського обліку операцій зовнішньоекономічної діяльності та на підприємствах, що відносяться до суб’єктів малого підприємництва.</a:t>
            </a:r>
            <a:endParaRPr lang="en-US" sz="1100" b="0" dirty="0">
              <a:solidFill>
                <a:schemeClr val="tx1"/>
              </a:solidFill>
            </a:endParaRPr>
          </a:p>
          <a:p>
            <a:r>
              <a:rPr lang="uk-UA" b="0" dirty="0">
                <a:solidFill>
                  <a:schemeClr val="tx1"/>
                </a:solidFill>
              </a:rPr>
              <a:t>Мета та завдання аудиту операцій зовнішньоекономічної діяльності та суб’єктів малого підприємництва. Предмет та об’єкти аудиту. Джерела інформації. Способи вивчення операцій зовнішньоекономічної діяльності та діяльності суб’єктів малого підприємництва.</a:t>
            </a:r>
            <a:endParaRPr lang="en-US" sz="1100" b="0" dirty="0">
              <a:solidFill>
                <a:schemeClr val="tx1"/>
              </a:solidFill>
            </a:endParaRPr>
          </a:p>
          <a:p>
            <a:r>
              <a:rPr lang="uk-UA" i="1" dirty="0"/>
              <a:t>Завдання для самостійної роботи</a:t>
            </a:r>
            <a:r>
              <a:rPr lang="uk-UA" dirty="0"/>
              <a:t> (6</a:t>
            </a:r>
            <a:r>
              <a:rPr lang="uk-UA" i="1" dirty="0"/>
              <a:t> год</a:t>
            </a:r>
            <a:r>
              <a:rPr lang="uk-UA" dirty="0"/>
              <a:t>.)</a:t>
            </a:r>
            <a:endParaRPr lang="en-US" sz="1100" dirty="0"/>
          </a:p>
          <a:p>
            <a:pPr marL="421211" lvl="2" indent="-228600">
              <a:buClr>
                <a:srgbClr val="00338D"/>
              </a:buClr>
              <a:buFont typeface="+mj-lt"/>
              <a:buAutoNum type="arabicPeriod"/>
            </a:pPr>
            <a:r>
              <a:rPr lang="uk-UA" b="0" dirty="0">
                <a:solidFill>
                  <a:schemeClr val="tx1"/>
                </a:solidFill>
              </a:rPr>
              <a:t>Здійснити порівняльний аналіз завдань, методів та джерел інформації під час проведення аудитором різноманітних видів тематичних перевірок. За результатами аналізу підготувати реферат.</a:t>
            </a:r>
            <a:endParaRPr lang="en-US" sz="1100" b="0" dirty="0">
              <a:solidFill>
                <a:schemeClr val="tx1"/>
              </a:solidFill>
            </a:endParaRPr>
          </a:p>
          <a:p>
            <a:pPr marL="421211" lvl="2" indent="-228600">
              <a:buClr>
                <a:srgbClr val="00338D"/>
              </a:buClr>
              <a:buFont typeface="+mj-lt"/>
              <a:buAutoNum type="arabicPeriod"/>
            </a:pPr>
            <a:r>
              <a:rPr lang="uk-UA" b="0" dirty="0">
                <a:solidFill>
                  <a:schemeClr val="tx1"/>
                </a:solidFill>
              </a:rPr>
              <a:t>Визначити основні завдання аудиту довгострокових зобов’язань, резервних  фондів та умовних зобов’язань; акціонерного капіталу, резервів та винагороди директорів. Які характерні помилки ведення бухгалтерського обліку окремих активів підприємств та методи їх виявлення аудитором?</a:t>
            </a:r>
            <a:endParaRPr lang="en-US" sz="1100" b="0" dirty="0">
              <a:solidFill>
                <a:schemeClr val="tx1"/>
              </a:solidFill>
            </a:endParaRPr>
          </a:p>
          <a:p>
            <a:r>
              <a:rPr lang="uk-UA" dirty="0"/>
              <a:t>ЛЕКЦІЯ 7. АУДИТ РОЗРАХУНКОВО-КАСОВИХ ОПЕРАЦІЙ. АУДИТ В УМОВАХ КОМП’ЮТЕРНОЇ ОБРОБКИ ДАНИХ (2 ГОД.)</a:t>
            </a:r>
            <a:endParaRPr lang="en-US" sz="1100" dirty="0"/>
          </a:p>
          <a:p>
            <a:r>
              <a:rPr lang="uk-UA" b="0" dirty="0">
                <a:solidFill>
                  <a:schemeClr val="tx1"/>
                </a:solidFill>
              </a:rPr>
              <a:t>Нормативна база готівково-розрахункових операцій. Порядок організації готівкових розрахунків. Документальне оформлення касових операцій.</a:t>
            </a:r>
            <a:endParaRPr lang="en-US" sz="1100" b="0" dirty="0">
              <a:solidFill>
                <a:schemeClr val="tx1"/>
              </a:solidFill>
            </a:endParaRPr>
          </a:p>
          <a:p>
            <a:r>
              <a:rPr lang="uk-UA" b="0" dirty="0">
                <a:solidFill>
                  <a:schemeClr val="tx1"/>
                </a:solidFill>
              </a:rPr>
              <a:t>Реєстратори розрахункових операцій та їх застосування в аудиті.</a:t>
            </a:r>
            <a:endParaRPr lang="en-US" sz="1100" b="0" dirty="0">
              <a:solidFill>
                <a:schemeClr val="tx1"/>
              </a:solidFill>
            </a:endParaRPr>
          </a:p>
          <a:p>
            <a:r>
              <a:rPr lang="uk-UA" b="0" dirty="0">
                <a:solidFill>
                  <a:schemeClr val="tx1"/>
                </a:solidFill>
              </a:rPr>
              <a:t>Ліміт каси.</a:t>
            </a:r>
            <a:r>
              <a:rPr lang="uk-UA" sz="1100" b="0" dirty="0">
                <a:solidFill>
                  <a:schemeClr val="tx1"/>
                </a:solidFill>
              </a:rPr>
              <a:t> </a:t>
            </a:r>
            <a:r>
              <a:rPr lang="uk-UA" b="0" dirty="0">
                <a:solidFill>
                  <a:schemeClr val="tx1"/>
                </a:solidFill>
              </a:rPr>
              <a:t>Цільове використання готівки.</a:t>
            </a:r>
            <a:endParaRPr lang="en-US" sz="1100" b="0" dirty="0">
              <a:solidFill>
                <a:schemeClr val="tx1"/>
              </a:solidFill>
            </a:endParaRPr>
          </a:p>
          <a:p>
            <a:r>
              <a:rPr lang="uk-UA" b="0" dirty="0">
                <a:solidFill>
                  <a:schemeClr val="tx1"/>
                </a:solidFill>
              </a:rPr>
              <a:t>Внутрішній та зовнішній контроль за дотриманням порядку ведення операцій з готівкою.</a:t>
            </a:r>
            <a:endParaRPr lang="en-US" sz="1100" b="0" dirty="0">
              <a:solidFill>
                <a:schemeClr val="tx1"/>
              </a:solidFill>
            </a:endParaRPr>
          </a:p>
          <a:p>
            <a:r>
              <a:rPr lang="uk-UA" b="0" dirty="0">
                <a:solidFill>
                  <a:schemeClr val="tx1"/>
                </a:solidFill>
              </a:rPr>
              <a:t>Мета, завдання та порядок проведення аудиту готівково-розрахункових операцій. Типові помилки проведення аудиту готівково-розрахункових операцій.</a:t>
            </a:r>
            <a:endParaRPr sz="800" b="0">
              <a:solidFill>
                <a:schemeClr val="tx1"/>
              </a:solidFill>
            </a:endParaRPr>
          </a:p>
          <a:p>
            <a:r>
              <a:rPr lang="uk-UA" b="0" dirty="0">
                <a:solidFill>
                  <a:schemeClr val="tx1"/>
                </a:solidFill>
              </a:rPr>
              <a:t>Програмне забезпечення для аудитора. Юридичні бази даних. Довідники. Електронні таблиці. </a:t>
            </a:r>
            <a:endParaRPr sz="900" b="0">
              <a:solidFill>
                <a:schemeClr val="tx1"/>
              </a:solidFill>
            </a:endParaRPr>
          </a:p>
          <a:p>
            <a:r>
              <a:rPr lang="uk-UA" b="0" dirty="0">
                <a:solidFill>
                  <a:schemeClr val="tx1"/>
                </a:solidFill>
              </a:rPr>
              <a:t>Бухгалтерські програми. Їх характеристика. Класифікація бухгалтерських програмних продуктів.</a:t>
            </a:r>
            <a:endParaRPr sz="900" b="0">
              <a:solidFill>
                <a:schemeClr val="tx1"/>
              </a:solidFill>
            </a:endParaRPr>
          </a:p>
          <a:p>
            <a:r>
              <a:rPr lang="uk-UA" b="0" dirty="0">
                <a:solidFill>
                  <a:schemeClr val="tx1"/>
                </a:solidFill>
              </a:rPr>
              <a:t>Методика проведення аудиту в умовах використання комп’ютерної техніки.</a:t>
            </a:r>
            <a:endParaRPr sz="900" b="0">
              <a:solidFill>
                <a:schemeClr val="tx1"/>
              </a:solidFill>
            </a:endParaRPr>
          </a:p>
          <a:p>
            <a:r>
              <a:rPr lang="uk-UA" b="0" dirty="0">
                <a:solidFill>
                  <a:schemeClr val="tx1"/>
                </a:solidFill>
              </a:rPr>
              <a:t>Зловживання в умовах автоматизації бухгалтерського обліку та аудиту.</a:t>
            </a:r>
            <a:endParaRPr sz="900" b="0">
              <a:solidFill>
                <a:schemeClr val="tx1"/>
              </a:solidFill>
            </a:endParaRPr>
          </a:p>
          <a:p>
            <a:endParaRPr lang="uk-UA" b="0" dirty="0">
              <a:solidFill>
                <a:schemeClr val="tx1"/>
              </a:solidFill>
            </a:endParaRPr>
          </a:p>
          <a:p>
            <a:endParaRPr lang="en-US" sz="1100" b="0" dirty="0">
              <a:solidFill>
                <a:schemeClr val="tx1"/>
              </a:solidFill>
            </a:endParaRPr>
          </a:p>
        </p:txBody>
      </p:sp>
    </p:spTree>
    <p:extLst>
      <p:ext uri="{BB962C8B-B14F-4D97-AF65-F5344CB8AC3E}">
        <p14:creationId xmlns:p14="http://schemas.microsoft.com/office/powerpoint/2010/main" val="293883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gray">
          <a:xfrm>
            <a:off x="408856" y="381000"/>
            <a:ext cx="6068144" cy="86106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i="1" dirty="0"/>
              <a:t>Завдання для самостійної роботи</a:t>
            </a:r>
            <a:r>
              <a:rPr lang="uk-UA" dirty="0"/>
              <a:t> (</a:t>
            </a:r>
            <a:r>
              <a:rPr lang="uk-UA" i="1" dirty="0"/>
              <a:t>8</a:t>
            </a:r>
            <a:r>
              <a:rPr lang="en-US" i="1" dirty="0"/>
              <a:t> </a:t>
            </a:r>
            <a:r>
              <a:rPr lang="uk-UA" i="1" dirty="0"/>
              <a:t>год</a:t>
            </a:r>
            <a:r>
              <a:rPr lang="uk-UA" dirty="0"/>
              <a:t>.)</a:t>
            </a:r>
            <a:endParaRPr lang="en-US" sz="1100" dirty="0"/>
          </a:p>
          <a:p>
            <a:pPr marL="421211" lvl="2" indent="-228600">
              <a:buClr>
                <a:srgbClr val="00338D"/>
              </a:buClr>
              <a:buFont typeface="+mj-lt"/>
              <a:buAutoNum type="arabicPeriod"/>
            </a:pPr>
            <a:r>
              <a:rPr lang="uk-UA" dirty="0"/>
              <a:t>Розглянути </a:t>
            </a:r>
            <a:r>
              <a:rPr lang="uk-UA" b="0" dirty="0">
                <a:solidFill>
                  <a:schemeClr val="tx1"/>
                </a:solidFill>
              </a:rPr>
              <a:t>комплекс аудиторських перевірок розрахунково-касових операцій як одного з найвагоміших різновидів тематичної перевірки. </a:t>
            </a:r>
            <a:endParaRPr lang="uk-UA" dirty="0"/>
          </a:p>
          <a:p>
            <a:pPr marL="421211" lvl="2" indent="-228600">
              <a:buClr>
                <a:srgbClr val="00338D"/>
              </a:buClr>
              <a:buFont typeface="+mj-lt"/>
              <a:buAutoNum type="arabicPeriod"/>
            </a:pPr>
            <a:r>
              <a:rPr lang="uk-UA" b="0" dirty="0">
                <a:solidFill>
                  <a:schemeClr val="tx1"/>
                </a:solidFill>
              </a:rPr>
              <a:t>Провести аналіз існуючих бухгалтерських та аудиторських комп’ютерних програм: позитивні та  негативні риси їх використання. За результатами аналізу підготувати реферат.</a:t>
            </a:r>
            <a:endParaRPr lang="uk-UA" sz="1100" dirty="0"/>
          </a:p>
          <a:p>
            <a:pPr marL="421211" lvl="2" indent="-228600">
              <a:buClr>
                <a:srgbClr val="00338D"/>
              </a:buClr>
              <a:buFont typeface="+mj-lt"/>
              <a:buAutoNum type="arabicPeriod"/>
            </a:pPr>
            <a:r>
              <a:rPr lang="uk-UA" b="0" dirty="0">
                <a:solidFill>
                  <a:schemeClr val="tx1"/>
                </a:solidFill>
              </a:rPr>
              <a:t>Розглянути наслідки здійснення зовнішньоекономічної діяльності компанією для побудови плану та вибору методів проведення аудиторської перевірки.</a:t>
            </a:r>
            <a:endParaRPr lang="en-US" sz="1100" b="0" dirty="0">
              <a:solidFill>
                <a:schemeClr val="tx1"/>
              </a:solidFill>
            </a:endParaRPr>
          </a:p>
        </p:txBody>
      </p:sp>
      <p:sp>
        <p:nvSpPr>
          <p:cNvPr id="3" name="Rectangle 6"/>
          <p:cNvSpPr>
            <a:spLocks noChangeArrowheads="1"/>
          </p:cNvSpPr>
          <p:nvPr/>
        </p:nvSpPr>
        <p:spPr bwMode="auto">
          <a:xfrm>
            <a:off x="1214422" y="2166918"/>
            <a:ext cx="5257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a:buClr>
                <a:srgbClr val="00338D"/>
              </a:buClr>
            </a:pPr>
            <a:r>
              <a:rPr lang="uk-UA" altLang="en-US" sz="1200" b="1" i="1" dirty="0">
                <a:solidFill>
                  <a:srgbClr val="00338D"/>
                </a:solidFill>
                <a:ea typeface="Calibri" panose="020F0502020204030204" pitchFamily="34" charset="0"/>
                <a:cs typeface="Arial" panose="020B0604020202020204" pitchFamily="34" charset="0"/>
              </a:rPr>
              <a:t>Контрольні запитання та завдання </a:t>
            </a:r>
            <a:endParaRPr lang="en-US" altLang="en-US" sz="1200" dirty="0">
              <a:solidFill>
                <a:srgbClr val="00338D"/>
              </a:solidFill>
            </a:endParaRPr>
          </a:p>
          <a:p>
            <a:pPr marL="228600" lvl="0" indent="-228600">
              <a:buClr>
                <a:srgbClr val="00338D"/>
              </a:buClr>
              <a:buFont typeface="+mj-lt"/>
              <a:buAutoNum type="arabicPeriod"/>
            </a:pPr>
            <a:r>
              <a:rPr lang="uk-UA" sz="1200" dirty="0"/>
              <a:t>Визначте мету, завдання та характерні риси аудиту розрахунків з контрагентами.</a:t>
            </a:r>
            <a:endParaRPr lang="en-US" sz="1200" dirty="0"/>
          </a:p>
          <a:p>
            <a:pPr marL="228600" lvl="0" indent="-228600">
              <a:buClr>
                <a:srgbClr val="00338D"/>
              </a:buClr>
              <a:buFont typeface="+mj-lt"/>
              <a:buAutoNum type="arabicPeriod"/>
            </a:pPr>
            <a:r>
              <a:rPr lang="uk-UA" sz="1200" dirty="0"/>
              <a:t>Визначте мету, завдання та характерні риси аудиту основних засобів.</a:t>
            </a:r>
            <a:endParaRPr lang="en-US" sz="1200" dirty="0"/>
          </a:p>
          <a:p>
            <a:pPr marL="228600" lvl="0" indent="-228600">
              <a:buClr>
                <a:srgbClr val="00338D"/>
              </a:buClr>
              <a:buFont typeface="+mj-lt"/>
              <a:buAutoNum type="arabicPeriod"/>
            </a:pPr>
            <a:r>
              <a:rPr lang="uk-UA" sz="1200" dirty="0"/>
              <a:t>Визначте мету, завдання та характерні риси аудиту нематеріальних активів.</a:t>
            </a:r>
            <a:endParaRPr lang="en-US" sz="1200" dirty="0"/>
          </a:p>
          <a:p>
            <a:pPr marL="228600" lvl="0" indent="-228600">
              <a:buClr>
                <a:srgbClr val="00338D"/>
              </a:buClr>
              <a:buFont typeface="+mj-lt"/>
              <a:buAutoNum type="arabicPeriod"/>
            </a:pPr>
            <a:r>
              <a:rPr lang="uk-UA" sz="1200" dirty="0"/>
              <a:t>Визначте мету, завдання та характерні риси аудиту готової продукції.</a:t>
            </a:r>
            <a:endParaRPr lang="en-US" sz="1200" dirty="0"/>
          </a:p>
          <a:p>
            <a:pPr marL="228600" lvl="0" indent="-228600">
              <a:buClr>
                <a:srgbClr val="00338D"/>
              </a:buClr>
              <a:buFont typeface="+mj-lt"/>
              <a:buAutoNum type="arabicPeriod"/>
            </a:pPr>
            <a:r>
              <a:rPr lang="uk-UA" sz="1200" dirty="0"/>
              <a:t>Визначте мету, завдання та характерні риси аудиту розрахунково-касових операцій.</a:t>
            </a:r>
            <a:endParaRPr lang="en-US" sz="1200" dirty="0"/>
          </a:p>
          <a:p>
            <a:pPr marL="228600" indent="-228600">
              <a:buClr>
                <a:srgbClr val="00338D"/>
              </a:buClr>
              <a:buFont typeface="+mj-lt"/>
              <a:buAutoNum type="arabicPeriod" startAt="7"/>
            </a:pPr>
            <a:r>
              <a:rPr lang="uk-UA" sz="1200" dirty="0"/>
              <a:t>Які найбільш істотні помилки зустрічаються в процесі обліку розрахунково-касових операцій. Які принципи побудови бухгалтерського обліку та аудиту в умовах комп’ютерної обробки даних.</a:t>
            </a:r>
          </a:p>
          <a:p>
            <a:pPr marL="228600" lvl="0" indent="-228600">
              <a:buClr>
                <a:srgbClr val="00338D"/>
              </a:buClr>
              <a:buFont typeface="+mj-lt"/>
              <a:buAutoNum type="arabicPeriod" startAt="7"/>
            </a:pPr>
            <a:r>
              <a:rPr lang="uk-UA" sz="1200" dirty="0"/>
              <a:t>Визначте специфічні риси обліку операцій зовнішньоекономічної діяльності.</a:t>
            </a:r>
            <a:endParaRPr lang="en-US" sz="1200" dirty="0"/>
          </a:p>
          <a:p>
            <a:pPr marL="228600" lvl="0" indent="-228600">
              <a:buClr>
                <a:srgbClr val="00338D"/>
              </a:buClr>
              <a:buFont typeface="+mj-lt"/>
              <a:buAutoNum type="arabicPeriod" startAt="7"/>
            </a:pPr>
            <a:r>
              <a:rPr lang="uk-UA" sz="1200" dirty="0"/>
              <a:t>Які основні принципи аудиту операцій </a:t>
            </a:r>
            <a:r>
              <a:rPr lang="uk-UA" sz="1200" dirty="0" err="1"/>
              <a:t>ЗЕД</a:t>
            </a:r>
            <a:r>
              <a:rPr lang="uk-UA" sz="1200" dirty="0"/>
              <a:t>? </a:t>
            </a:r>
            <a:endParaRPr lang="en-US" sz="1200" dirty="0"/>
          </a:p>
          <a:p>
            <a:pPr marL="228600" lvl="0" indent="-228600">
              <a:buClr>
                <a:srgbClr val="00338D"/>
              </a:buClr>
              <a:buFont typeface="+mj-lt"/>
              <a:buAutoNum type="arabicPeriod" startAt="7"/>
            </a:pPr>
            <a:r>
              <a:rPr lang="uk-UA" sz="1200" dirty="0"/>
              <a:t>Як обліковуються валютні операції?</a:t>
            </a:r>
            <a:endParaRPr lang="en-US" sz="1200" dirty="0"/>
          </a:p>
          <a:p>
            <a:pPr marL="228600" lvl="0" indent="-228600">
              <a:buClr>
                <a:srgbClr val="00338D"/>
              </a:buClr>
              <a:buFont typeface="+mj-lt"/>
              <a:buAutoNum type="arabicPeriod" startAt="7"/>
            </a:pPr>
            <a:r>
              <a:rPr lang="uk-UA" sz="1200" dirty="0"/>
              <a:t>Які компанії відносяться до малих підприємств та суб’єктів малого підприємництва?</a:t>
            </a:r>
            <a:endParaRPr lang="en-US" sz="1200" dirty="0"/>
          </a:p>
          <a:p>
            <a:pPr marL="228600" lvl="0" indent="-228600">
              <a:buClr>
                <a:srgbClr val="00338D"/>
              </a:buClr>
              <a:buFont typeface="+mj-lt"/>
              <a:buAutoNum type="arabicPeriod" startAt="7"/>
            </a:pPr>
            <a:r>
              <a:rPr lang="uk-UA" sz="1200" dirty="0"/>
              <a:t>В чому полягає специфіка ведення бухгалтерського обліку СМП?</a:t>
            </a:r>
            <a:endParaRPr lang="en-US" sz="1200" dirty="0"/>
          </a:p>
          <a:p>
            <a:pPr marL="228600" lvl="0" indent="-228600">
              <a:buClr>
                <a:srgbClr val="00338D"/>
              </a:buClr>
              <a:buFont typeface="+mj-lt"/>
              <a:buAutoNum type="arabicPeriod" startAt="7"/>
            </a:pPr>
            <a:r>
              <a:rPr lang="uk-UA" sz="1200" dirty="0"/>
              <a:t>Які можливі схеми нарахування податків СМП?</a:t>
            </a:r>
            <a:endParaRPr lang="en-US" sz="1200" dirty="0"/>
          </a:p>
          <a:p>
            <a:pPr marL="228600" lvl="0" indent="-228600">
              <a:buClr>
                <a:srgbClr val="00338D"/>
              </a:buClr>
              <a:buFont typeface="+mj-lt"/>
              <a:buAutoNum type="arabicPeriod" startAt="7"/>
            </a:pPr>
            <a:r>
              <a:rPr lang="uk-UA" sz="1200" dirty="0"/>
              <a:t>Визначте функції аудиторів в процесі проведення санації підприємств та процедур оформлення банкрутства.</a:t>
            </a:r>
            <a:endParaRPr lang="en-US" sz="1200" dirty="0"/>
          </a:p>
          <a:p>
            <a:pPr marL="228600" indent="-228600">
              <a:buClr>
                <a:srgbClr val="00338D"/>
              </a:buClr>
              <a:buFont typeface="+mj-lt"/>
              <a:buAutoNum type="arabicPeriod" startAt="7"/>
            </a:pPr>
            <a:r>
              <a:rPr lang="uk-UA" sz="1200" dirty="0"/>
              <a:t>Визначте показники фінансової стійкості підприємств.</a:t>
            </a:r>
            <a:endParaRPr lang="en-US" sz="1200" dirty="0"/>
          </a:p>
          <a:p>
            <a:pPr marL="228600" lvl="0" indent="-228600">
              <a:buClr>
                <a:srgbClr val="00338D"/>
              </a:buClr>
            </a:pPr>
            <a:endParaRPr lang="en-US"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42" y="2166918"/>
            <a:ext cx="685800" cy="685800"/>
          </a:xfrm>
          <a:prstGeom prst="rect">
            <a:avLst/>
          </a:prstGeom>
        </p:spPr>
      </p:pic>
    </p:spTree>
    <p:extLst>
      <p:ext uri="{BB962C8B-B14F-4D97-AF65-F5344CB8AC3E}">
        <p14:creationId xmlns:p14="http://schemas.microsoft.com/office/powerpoint/2010/main" val="245853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bwMode="gray">
          <a:xfrm>
            <a:off x="357166" y="238092"/>
            <a:ext cx="6068144" cy="34290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pPr algn="ctr"/>
            <a:r>
              <a:rPr lang="uk-UA" sz="1400" dirty="0"/>
              <a:t>ТЕМА 5. РИНОК АУДИТОРСЬКИХ ПОСЛУГ</a:t>
            </a:r>
            <a:endParaRPr lang="en-US" sz="1400" dirty="0"/>
          </a:p>
          <a:p>
            <a:r>
              <a:rPr lang="uk-UA" dirty="0"/>
              <a:t>ЛЕКЦІЯ 8. СТАН РИНКУ АУДИТОРСЬКИХ ПОСЛУГ В УКРАЇНІ ТА СВІТІ (2 ГОД.)</a:t>
            </a:r>
            <a:endParaRPr lang="en-US" dirty="0"/>
          </a:p>
          <a:p>
            <a:r>
              <a:rPr lang="uk-UA" b="0" dirty="0">
                <a:solidFill>
                  <a:schemeClr val="tx1"/>
                </a:solidFill>
              </a:rPr>
              <a:t>Становлення світового ринку аудиторських послуг. </a:t>
            </a:r>
            <a:endParaRPr lang="en-US" b="0" dirty="0">
              <a:solidFill>
                <a:schemeClr val="tx1"/>
              </a:solidFill>
            </a:endParaRPr>
          </a:p>
          <a:p>
            <a:r>
              <a:rPr lang="uk-UA" b="0" dirty="0">
                <a:solidFill>
                  <a:schemeClr val="tx1"/>
                </a:solidFill>
              </a:rPr>
              <a:t>Світовий ринок аудиторських послуг. Основні тенденції.</a:t>
            </a:r>
            <a:endParaRPr lang="en-US" b="0" dirty="0">
              <a:solidFill>
                <a:schemeClr val="tx1"/>
              </a:solidFill>
            </a:endParaRPr>
          </a:p>
          <a:p>
            <a:r>
              <a:rPr lang="uk-UA" b="0" dirty="0">
                <a:solidFill>
                  <a:schemeClr val="tx1"/>
                </a:solidFill>
              </a:rPr>
              <a:t>Огляд діяльності провідних аудиторських компаній світу.</a:t>
            </a:r>
            <a:endParaRPr lang="en-US" b="0" dirty="0">
              <a:solidFill>
                <a:schemeClr val="tx1"/>
              </a:solidFill>
            </a:endParaRPr>
          </a:p>
          <a:p>
            <a:r>
              <a:rPr lang="uk-UA" b="0" dirty="0">
                <a:solidFill>
                  <a:schemeClr val="tx1"/>
                </a:solidFill>
              </a:rPr>
              <a:t>Становлення ринку аудиторських послуг в Україні. Його специфіка. Огляд діяльності провідних аудиторських фірм.</a:t>
            </a:r>
            <a:endParaRPr lang="en-US" b="0" dirty="0">
              <a:solidFill>
                <a:schemeClr val="tx1"/>
              </a:solidFill>
            </a:endParaRPr>
          </a:p>
          <a:p>
            <a:r>
              <a:rPr lang="uk-UA" b="0" dirty="0">
                <a:solidFill>
                  <a:schemeClr val="tx1"/>
                </a:solidFill>
              </a:rPr>
              <a:t>Регіональний аудит.</a:t>
            </a:r>
            <a:endParaRPr lang="en-US" b="0" dirty="0">
              <a:solidFill>
                <a:schemeClr val="tx1"/>
              </a:solidFill>
            </a:endParaRPr>
          </a:p>
          <a:p>
            <a:r>
              <a:rPr lang="uk-UA" i="1" dirty="0"/>
              <a:t>Семінар 7. Стан ринку аудиторських послуг в Україні та світі (2 год.)</a:t>
            </a:r>
            <a:endParaRPr lang="en-US" dirty="0"/>
          </a:p>
          <a:p>
            <a:pPr marL="421211" lvl="2" indent="-228600">
              <a:buClr>
                <a:srgbClr val="00338D"/>
              </a:buClr>
              <a:buFont typeface="+mj-lt"/>
              <a:buAutoNum type="arabicPeriod"/>
            </a:pPr>
            <a:r>
              <a:rPr lang="uk-UA" b="0" dirty="0">
                <a:solidFill>
                  <a:schemeClr val="tx1"/>
                </a:solidFill>
              </a:rPr>
              <a:t>Світовий ринок аудиторських та консалтингових послуг.</a:t>
            </a:r>
            <a:endParaRPr lang="en-US" b="0" dirty="0">
              <a:solidFill>
                <a:schemeClr val="tx1"/>
              </a:solidFill>
            </a:endParaRPr>
          </a:p>
          <a:p>
            <a:pPr marL="421211" lvl="2" indent="-228600">
              <a:buClr>
                <a:srgbClr val="00338D"/>
              </a:buClr>
              <a:buFont typeface="+mj-lt"/>
              <a:buAutoNum type="arabicPeriod"/>
            </a:pPr>
            <a:r>
              <a:rPr lang="uk-UA" b="0" dirty="0">
                <a:solidFill>
                  <a:schemeClr val="tx1"/>
                </a:solidFill>
              </a:rPr>
              <a:t>Основні тенденції формування ринку аудиторських послуг в Україні.</a:t>
            </a:r>
            <a:endParaRPr lang="en-US" b="0" dirty="0">
              <a:solidFill>
                <a:schemeClr val="tx1"/>
              </a:solidFill>
            </a:endParaRPr>
          </a:p>
          <a:p>
            <a:pPr marL="421211" lvl="2" indent="-228600">
              <a:buClr>
                <a:srgbClr val="00338D"/>
              </a:buClr>
              <a:buFont typeface="+mj-lt"/>
              <a:buAutoNum type="arabicPeriod"/>
            </a:pPr>
            <a:r>
              <a:rPr lang="uk-UA" b="0" dirty="0">
                <a:solidFill>
                  <a:schemeClr val="tx1"/>
                </a:solidFill>
              </a:rPr>
              <a:t>Досвід діяльності аудиторських міжнародних корпорацій.</a:t>
            </a:r>
            <a:endParaRPr lang="en-US" b="0" dirty="0">
              <a:solidFill>
                <a:schemeClr val="tx1"/>
              </a:solidFill>
            </a:endParaRPr>
          </a:p>
          <a:p>
            <a:r>
              <a:rPr lang="uk-UA" i="1" dirty="0"/>
              <a:t>Завдання для самостійної роботи</a:t>
            </a:r>
            <a:r>
              <a:rPr lang="uk-UA" dirty="0"/>
              <a:t> (</a:t>
            </a:r>
            <a:r>
              <a:rPr lang="uk-UA" i="1" dirty="0"/>
              <a:t>10 год</a:t>
            </a:r>
            <a:r>
              <a:rPr lang="uk-UA" dirty="0"/>
              <a:t>.)</a:t>
            </a:r>
            <a:endParaRPr lang="en-US" dirty="0"/>
          </a:p>
          <a:p>
            <a:r>
              <a:rPr lang="uk-UA" b="0" dirty="0">
                <a:solidFill>
                  <a:schemeClr val="tx1"/>
                </a:solidFill>
              </a:rPr>
              <a:t>Проаналізувати діяльність закордонних аудиторських компаній на ринку України.</a:t>
            </a:r>
            <a:endParaRPr lang="en-US" b="0" dirty="0">
              <a:solidFill>
                <a:schemeClr val="tx1"/>
              </a:solidFill>
            </a:endParaRPr>
          </a:p>
        </p:txBody>
      </p:sp>
      <p:sp>
        <p:nvSpPr>
          <p:cNvPr id="6" name="Rectangle 6"/>
          <p:cNvSpPr>
            <a:spLocks noChangeArrowheads="1"/>
          </p:cNvSpPr>
          <p:nvPr/>
        </p:nvSpPr>
        <p:spPr bwMode="auto">
          <a:xfrm>
            <a:off x="1142984" y="3809992"/>
            <a:ext cx="5257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a:buClr>
                <a:srgbClr val="00338D"/>
              </a:buClr>
            </a:pPr>
            <a:r>
              <a:rPr lang="uk-UA" altLang="en-US" sz="1200" b="1" i="1" dirty="0">
                <a:solidFill>
                  <a:srgbClr val="00338D"/>
                </a:solidFill>
                <a:ea typeface="Calibri" panose="020F0502020204030204" pitchFamily="34" charset="0"/>
                <a:cs typeface="Arial" panose="020B0604020202020204" pitchFamily="34" charset="0"/>
              </a:rPr>
              <a:t>Контрольні запитання</a:t>
            </a:r>
            <a:endParaRPr lang="en-US" altLang="en-US" sz="1200" dirty="0">
              <a:solidFill>
                <a:srgbClr val="00338D"/>
              </a:solidFill>
            </a:endParaRPr>
          </a:p>
          <a:p>
            <a:pPr marL="228600" lvl="0" indent="-228600">
              <a:buClr>
                <a:srgbClr val="00338D"/>
              </a:buClr>
              <a:buFont typeface="+mj-lt"/>
              <a:buAutoNum type="arabicPeriod"/>
            </a:pPr>
            <a:r>
              <a:rPr lang="uk-UA" sz="1200" dirty="0"/>
              <a:t>Охарактеризуйте стан ринку аудиторських послуг в Україні та світі.</a:t>
            </a:r>
            <a:endParaRPr lang="en-US" sz="1200" dirty="0"/>
          </a:p>
          <a:p>
            <a:pPr marL="228600" lvl="0" indent="-228600">
              <a:buClr>
                <a:srgbClr val="00338D"/>
              </a:buClr>
              <a:buFont typeface="+mj-lt"/>
              <a:buAutoNum type="arabicPeriod"/>
            </a:pPr>
            <a:r>
              <a:rPr lang="uk-UA" sz="1200" dirty="0"/>
              <a:t>В чому принципова різниця в тенденціях розвитку світового та українського ринків аудиторських послуг?</a:t>
            </a:r>
            <a:endParaRPr lang="en-US" sz="1200" dirty="0"/>
          </a:p>
          <a:p>
            <a:pPr marL="228600" lvl="0" indent="-228600">
              <a:buClr>
                <a:srgbClr val="00338D"/>
              </a:buClr>
              <a:buFont typeface="+mj-lt"/>
              <a:buAutoNum type="arabicPeriod"/>
            </a:pPr>
            <a:r>
              <a:rPr lang="uk-UA" sz="1200" dirty="0"/>
              <a:t>Оцініть діяльність вітчизняних аудиторських компаній.</a:t>
            </a:r>
            <a:endParaRPr lang="en-US" sz="1200" dirty="0"/>
          </a:p>
          <a:p>
            <a:pPr marL="228600" lvl="0" indent="-228600">
              <a:buClr>
                <a:srgbClr val="00338D"/>
              </a:buClr>
              <a:buFont typeface="+mj-lt"/>
              <a:buAutoNum type="arabicPeriod"/>
            </a:pPr>
            <a:r>
              <a:rPr lang="uk-UA" sz="1200" dirty="0"/>
              <a:t>Які основні напрямки надання аудиторських та супутніх послуг міжнародними аудиторськими компаніями на ринку України?</a:t>
            </a:r>
            <a:endParaRPr lang="en-US"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04" y="3809992"/>
            <a:ext cx="685800" cy="685800"/>
          </a:xfrm>
          <a:prstGeom prst="rect">
            <a:avLst/>
          </a:prstGeom>
        </p:spPr>
      </p:pic>
    </p:spTree>
    <p:extLst>
      <p:ext uri="{BB962C8B-B14F-4D97-AF65-F5344CB8AC3E}">
        <p14:creationId xmlns:p14="http://schemas.microsoft.com/office/powerpoint/2010/main" val="141745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1373592" y="1450801"/>
            <a:ext cx="4341407" cy="2433395"/>
          </a:xfrm>
          <a:prstGeom prst="rect">
            <a:avLst/>
          </a:prstGeom>
        </p:spPr>
        <p:txBody>
          <a:bodyPr vert="horz" lIns="0" tIns="0" rIns="0" bIns="0" rtlCol="0" anchor="t" anchorCtr="0">
            <a:noAutofit/>
          </a:bodyPr>
          <a:lstStyle>
            <a:lvl1pPr algn="l" defTabSz="990570" rtl="0" eaLnBrk="1" latinLnBrk="0" hangingPunct="1">
              <a:spcBef>
                <a:spcPct val="0"/>
              </a:spcBef>
              <a:buNone/>
              <a:defRPr kumimoji="0" lang="en-GB" sz="8000" b="1" i="0" u="none" strike="noStrike" kern="1200" cap="none" spc="0" normalizeH="0" baseline="0" noProof="0">
                <a:ln>
                  <a:noFill/>
                </a:ln>
                <a:solidFill>
                  <a:schemeClr val="bg1"/>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a:lstStyle>
          <a:p>
            <a:pPr>
              <a:lnSpc>
                <a:spcPts val="6000"/>
              </a:lnSpc>
            </a:pPr>
            <a:r>
              <a:rPr lang="ru-RU" sz="6600" dirty="0">
                <a:latin typeface="KPMG Cyrillic Thin" panose="020B0203030202040204" pitchFamily="34" charset="-52"/>
              </a:rPr>
              <a:t>Практичні заняття</a:t>
            </a:r>
            <a:endParaRPr lang="en-US" sz="6600" dirty="0">
              <a:latin typeface="KPMG Cyrillic Thin" panose="020B0203030202040204" pitchFamily="34" charset="-52"/>
            </a:endParaRPr>
          </a:p>
        </p:txBody>
      </p:sp>
    </p:spTree>
    <p:extLst>
      <p:ext uri="{BB962C8B-B14F-4D97-AF65-F5344CB8AC3E}">
        <p14:creationId xmlns:p14="http://schemas.microsoft.com/office/powerpoint/2010/main" val="350624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90723"/>
            <a:ext cx="5029200" cy="780087"/>
          </a:xfrm>
        </p:spPr>
        <p:txBody>
          <a:bodyPr/>
          <a:lstStyle/>
          <a:p>
            <a:r>
              <a:rPr lang="uk-UA" dirty="0"/>
              <a:t>Семінар 1. Сутність, завдання та регламентація аудиторської діяльності</a:t>
            </a:r>
            <a:r>
              <a:rPr lang="en-US" dirty="0"/>
              <a:t>.</a:t>
            </a:r>
            <a:br>
              <a:rPr lang="uk-UA" dirty="0"/>
            </a:br>
            <a:endParaRPr lang="en-US" dirty="0"/>
          </a:p>
        </p:txBody>
      </p:sp>
      <p:sp>
        <p:nvSpPr>
          <p:cNvPr id="5" name="Text Placeholder 4"/>
          <p:cNvSpPr>
            <a:spLocks noGrp="1"/>
          </p:cNvSpPr>
          <p:nvPr>
            <p:ph type="body" sz="quarter" idx="11"/>
          </p:nvPr>
        </p:nvSpPr>
        <p:spPr>
          <a:xfrm>
            <a:off x="408856" y="1191126"/>
            <a:ext cx="6068144" cy="7772400"/>
          </a:xfrm>
        </p:spPr>
        <p:txBody>
          <a:bodyPr/>
          <a:lstStyle/>
          <a:p>
            <a:r>
              <a:rPr lang="uk-UA" sz="1400" dirty="0"/>
              <a:t>Основні тези</a:t>
            </a:r>
            <a:endParaRPr lang="en-US" sz="1400" dirty="0"/>
          </a:p>
          <a:p>
            <a:r>
              <a:rPr lang="uk-UA" dirty="0">
                <a:solidFill>
                  <a:schemeClr val="tx1"/>
                </a:solidFill>
              </a:rPr>
              <a:t>Контроль</a:t>
            </a:r>
            <a:r>
              <a:rPr lang="uk-UA" b="0" dirty="0">
                <a:solidFill>
                  <a:schemeClr val="tx1"/>
                </a:solidFill>
              </a:rPr>
              <a:t> – це діяльність, спрямована на об’єктивне вивчення фактичного стану справ, виявлення фактів і умов, які негативно впливають на виконання прийнятих рішень і досягнення поставленої мети.</a:t>
            </a:r>
            <a:endParaRPr lang="en-US" b="0" dirty="0">
              <a:solidFill>
                <a:schemeClr val="tx1"/>
              </a:solidFill>
            </a:endParaRPr>
          </a:p>
          <a:p>
            <a:r>
              <a:rPr lang="uk-UA" b="0" dirty="0">
                <a:solidFill>
                  <a:schemeClr val="tx1"/>
                </a:solidFill>
              </a:rPr>
              <a:t>Контроль реалізується у вигляді ревізій, тематичних перевірок, інспекцій, розслідувань, аудиту. Отже, аудит є одним з різновидів контролю.</a:t>
            </a:r>
            <a:endParaRPr lang="en-US" b="0" dirty="0">
              <a:solidFill>
                <a:schemeClr val="tx1"/>
              </a:solidFill>
            </a:endParaRPr>
          </a:p>
          <a:p>
            <a:r>
              <a:rPr lang="uk-UA" b="0" dirty="0">
                <a:solidFill>
                  <a:schemeClr val="tx1"/>
                </a:solidFill>
              </a:rPr>
              <a:t>Аудит – перевірка даних бухгалтерського обліку і показників фінансової звітності суб'єкта господарювання з метою висловлення незалежної думки аудитора про її достовірність в  усіх  суттєвих аспектах та відповідність вимогам законів України, положень (стандартів) бухгалтерського обліку або інших правил (внутрішніх положень суб'єктів господарювання) згідно із вимогами користувачів». (Закон України “Про аудиторську діяльність” від 22.04.1993 року зі змінами та доповненнями).</a:t>
            </a:r>
            <a:endParaRPr lang="en-US" b="0" dirty="0">
              <a:solidFill>
                <a:schemeClr val="tx1"/>
              </a:solidFill>
            </a:endParaRPr>
          </a:p>
          <a:p>
            <a:r>
              <a:rPr lang="uk-UA" b="0" dirty="0">
                <a:solidFill>
                  <a:schemeClr val="tx1"/>
                </a:solidFill>
              </a:rPr>
              <a:t>Аудит може проводитися з ініціативи суб'єктів господарювання, а також у випадках, передбачених законом (обов'язковий аудит).</a:t>
            </a:r>
            <a:endParaRPr lang="en-US" b="0" dirty="0">
              <a:solidFill>
                <a:schemeClr val="tx1"/>
              </a:solidFill>
            </a:endParaRPr>
          </a:p>
          <a:p>
            <a:r>
              <a:rPr lang="uk-UA" b="0" dirty="0">
                <a:solidFill>
                  <a:schemeClr val="tx1"/>
                </a:solidFill>
              </a:rPr>
              <a:t>В Україні застосовується англо-американський підхід </a:t>
            </a:r>
            <a:r>
              <a:rPr lang="uk-UA" dirty="0">
                <a:solidFill>
                  <a:schemeClr val="tx1"/>
                </a:solidFill>
              </a:rPr>
              <a:t>регулювання аудиторської діяльності</a:t>
            </a:r>
            <a:r>
              <a:rPr lang="uk-UA" b="0" dirty="0">
                <a:solidFill>
                  <a:schemeClr val="tx1"/>
                </a:solidFill>
              </a:rPr>
              <a:t>, зокрема законодавча ініціатива належить громадським професійним організаціям (в Україні – Аудиторська палата України, меншою мірою – Спілка аудиторів України); регулювання спільно з державою.</a:t>
            </a:r>
            <a:endParaRPr lang="en-US" b="0" dirty="0">
              <a:solidFill>
                <a:schemeClr val="tx1"/>
              </a:solidFill>
            </a:endParaRPr>
          </a:p>
          <a:p>
            <a:r>
              <a:rPr lang="uk-UA" b="0" dirty="0">
                <a:solidFill>
                  <a:schemeClr val="tx1"/>
                </a:solidFill>
              </a:rPr>
              <a:t>Серед основних завдань діяльності </a:t>
            </a:r>
            <a:r>
              <a:rPr lang="uk-UA" dirty="0">
                <a:solidFill>
                  <a:schemeClr val="tx1"/>
                </a:solidFill>
              </a:rPr>
              <a:t>Аудиторської Палати України</a:t>
            </a:r>
            <a:r>
              <a:rPr lang="uk-UA" b="0" dirty="0">
                <a:solidFill>
                  <a:schemeClr val="tx1"/>
                </a:solidFill>
              </a:rPr>
              <a:t> є, зокрема:</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підготовка пропозицій з питань розвитку аудиту в Україні; </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розробка та затвердження норм і стандартів, програм підготовки аудиторів, методичних матеріалів;</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атестація, сертифікація та реєстрація суб’єктів аудиторської діяльності, підвищення їх кваліфікації;</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ведення Реєстру аудиторських фірм та одноосібних аудиторів; </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здійснення заходів із забезпечення незалежності аудиторів при проведенні ними аудиторських перевірок та організації контролю за якістю аудиторських послуг;</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розгляд скарг щодо діяльності аудиторів та застосування стягнень за неналежне виконання ними професійних обов’язків у вигляді попередження, припинення дії та анулювання сертифіката тощо.</a:t>
            </a:r>
            <a:endParaRPr lang="en-US" b="0" dirty="0">
              <a:solidFill>
                <a:schemeClr val="tx1"/>
              </a:solidFill>
            </a:endParaRPr>
          </a:p>
          <a:p>
            <a:r>
              <a:rPr lang="uk-UA" b="0" dirty="0">
                <a:solidFill>
                  <a:schemeClr val="tx1"/>
                </a:solidFill>
              </a:rPr>
              <a:t>Аудитори та аудиторські фірми в процесі своєї діяльності повинні застосовувати відповідні стандарти аудиту. Стандарти аудиту покликані регулювати єдність організації, порядку і оформлення процедур, а також результатів аудиторської діяльності. Наразі в Україні є чинними Міжнародні стандарти контролю якості, аудиту, огляду, іншого надання впевненості та супутніх послуг. Всі стандарти сформовано в п’ять груп, зокрема Міжнародні стандарти аудиту, які слід</a:t>
            </a:r>
            <a:endParaRPr lang="en-US" b="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56" y="260108"/>
            <a:ext cx="886544" cy="886901"/>
          </a:xfrm>
          <a:prstGeom prst="rect">
            <a:avLst/>
          </a:prstGeom>
        </p:spPr>
      </p:pic>
    </p:spTree>
    <p:extLst>
      <p:ext uri="{BB962C8B-B14F-4D97-AF65-F5344CB8AC3E}">
        <p14:creationId xmlns:p14="http://schemas.microsoft.com/office/powerpoint/2010/main" val="69077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1000"/>
            <a:ext cx="6068144" cy="8534400"/>
          </a:xfrm>
        </p:spPr>
        <p:txBody>
          <a:bodyPr/>
          <a:lstStyle/>
          <a:p>
            <a:r>
              <a:rPr lang="uk-UA" b="0" dirty="0">
                <a:solidFill>
                  <a:schemeClr val="tx1"/>
                </a:solidFill>
              </a:rPr>
              <a:t>застосовувати під час аудиту історичної звітності, Міжнародні стандарти завдань з огляду, Міжнародні стандарти завдань з надання впевненості, Міжнародні стандарти супутніх послуг та Міжнародні стандарти контролю якості. Стандарти аудиту є обов'язковими для дотримання аудиторами, аудиторськими фірмами та суб'єктами господарювання.</a:t>
            </a:r>
            <a:endParaRPr lang="en-US" b="0" dirty="0">
              <a:solidFill>
                <a:schemeClr val="tx1"/>
              </a:solidFill>
            </a:endParaRPr>
          </a:p>
          <a:p>
            <a:r>
              <a:rPr lang="uk-UA" dirty="0"/>
              <a:t>Нотатки:</a:t>
            </a:r>
            <a:endParaRPr lang="en-US" b="0" dirty="0">
              <a:solidFill>
                <a:schemeClr val="tx1"/>
              </a:solidFill>
            </a:endParaRPr>
          </a:p>
          <a:p>
            <a:endParaRPr lang="en-US" b="0" dirty="0">
              <a:solidFill>
                <a:schemeClr val="tx1"/>
              </a:solidFill>
            </a:endParaRPr>
          </a:p>
        </p:txBody>
      </p:sp>
      <p:sp>
        <p:nvSpPr>
          <p:cNvPr id="52" name="Line 10"/>
          <p:cNvSpPr>
            <a:spLocks noChangeShapeType="1"/>
          </p:cNvSpPr>
          <p:nvPr/>
        </p:nvSpPr>
        <p:spPr bwMode="gray">
          <a:xfrm>
            <a:off x="408855" y="19812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3" name="Line 10"/>
          <p:cNvSpPr>
            <a:spLocks noChangeShapeType="1"/>
          </p:cNvSpPr>
          <p:nvPr/>
        </p:nvSpPr>
        <p:spPr bwMode="gray">
          <a:xfrm>
            <a:off x="408855" y="23459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4" name="Line 10"/>
          <p:cNvSpPr>
            <a:spLocks noChangeShapeType="1"/>
          </p:cNvSpPr>
          <p:nvPr/>
        </p:nvSpPr>
        <p:spPr bwMode="gray">
          <a:xfrm>
            <a:off x="408855" y="27119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5" name="Line 10"/>
          <p:cNvSpPr>
            <a:spLocks noChangeShapeType="1"/>
          </p:cNvSpPr>
          <p:nvPr/>
        </p:nvSpPr>
        <p:spPr bwMode="gray">
          <a:xfrm>
            <a:off x="408855" y="307673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6" name="Line 10"/>
          <p:cNvSpPr>
            <a:spLocks noChangeShapeType="1"/>
          </p:cNvSpPr>
          <p:nvPr/>
        </p:nvSpPr>
        <p:spPr bwMode="gray">
          <a:xfrm>
            <a:off x="408855" y="342775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7" name="Line 10"/>
          <p:cNvSpPr>
            <a:spLocks noChangeShapeType="1"/>
          </p:cNvSpPr>
          <p:nvPr/>
        </p:nvSpPr>
        <p:spPr bwMode="gray">
          <a:xfrm>
            <a:off x="408855" y="37937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8" name="Line 10"/>
          <p:cNvSpPr>
            <a:spLocks noChangeShapeType="1"/>
          </p:cNvSpPr>
          <p:nvPr/>
        </p:nvSpPr>
        <p:spPr bwMode="gray">
          <a:xfrm>
            <a:off x="408855" y="4159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9" name="Line 10"/>
          <p:cNvSpPr>
            <a:spLocks noChangeShapeType="1"/>
          </p:cNvSpPr>
          <p:nvPr/>
        </p:nvSpPr>
        <p:spPr bwMode="gray">
          <a:xfrm>
            <a:off x="408855" y="4540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0" name="Line 10"/>
          <p:cNvSpPr>
            <a:spLocks noChangeShapeType="1"/>
          </p:cNvSpPr>
          <p:nvPr/>
        </p:nvSpPr>
        <p:spPr bwMode="gray">
          <a:xfrm>
            <a:off x="408855" y="4921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1" name="Line 10"/>
          <p:cNvSpPr>
            <a:spLocks noChangeShapeType="1"/>
          </p:cNvSpPr>
          <p:nvPr/>
        </p:nvSpPr>
        <p:spPr bwMode="gray">
          <a:xfrm>
            <a:off x="408855" y="528778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2" name="Line 10"/>
          <p:cNvSpPr>
            <a:spLocks noChangeShapeType="1"/>
          </p:cNvSpPr>
          <p:nvPr/>
        </p:nvSpPr>
        <p:spPr bwMode="gray">
          <a:xfrm>
            <a:off x="408855" y="5683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3" name="Line 10"/>
          <p:cNvSpPr>
            <a:spLocks noChangeShapeType="1"/>
          </p:cNvSpPr>
          <p:nvPr/>
        </p:nvSpPr>
        <p:spPr bwMode="gray">
          <a:xfrm>
            <a:off x="408855" y="6064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4" name="Line 10"/>
          <p:cNvSpPr>
            <a:spLocks noChangeShapeType="1"/>
          </p:cNvSpPr>
          <p:nvPr/>
        </p:nvSpPr>
        <p:spPr bwMode="gray">
          <a:xfrm>
            <a:off x="408855" y="64607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5" name="Line 10"/>
          <p:cNvSpPr>
            <a:spLocks noChangeShapeType="1"/>
          </p:cNvSpPr>
          <p:nvPr/>
        </p:nvSpPr>
        <p:spPr bwMode="gray">
          <a:xfrm>
            <a:off x="408855" y="6858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6" name="Line 10"/>
          <p:cNvSpPr>
            <a:spLocks noChangeShapeType="1"/>
          </p:cNvSpPr>
          <p:nvPr/>
        </p:nvSpPr>
        <p:spPr bwMode="gray">
          <a:xfrm>
            <a:off x="408855" y="7239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7" name="Line 10"/>
          <p:cNvSpPr>
            <a:spLocks noChangeShapeType="1"/>
          </p:cNvSpPr>
          <p:nvPr/>
        </p:nvSpPr>
        <p:spPr bwMode="gray">
          <a:xfrm>
            <a:off x="408855" y="7620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8" name="Line 10"/>
          <p:cNvSpPr>
            <a:spLocks noChangeShapeType="1"/>
          </p:cNvSpPr>
          <p:nvPr/>
        </p:nvSpPr>
        <p:spPr bwMode="gray">
          <a:xfrm>
            <a:off x="408855" y="8001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9" name="Line 10"/>
          <p:cNvSpPr>
            <a:spLocks noChangeShapeType="1"/>
          </p:cNvSpPr>
          <p:nvPr/>
        </p:nvSpPr>
        <p:spPr bwMode="gray">
          <a:xfrm>
            <a:off x="408855" y="838305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345430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81000"/>
          </a:xfrm>
        </p:spPr>
        <p:txBody>
          <a:bodyPr/>
          <a:lstStyle/>
          <a:p>
            <a:r>
              <a:rPr lang="uk-UA" sz="1400" dirty="0"/>
              <a:t>Нотатки:</a:t>
            </a:r>
            <a:endParaRPr lang="en-US" sz="1400" dirty="0"/>
          </a:p>
        </p:txBody>
      </p:sp>
      <p:sp>
        <p:nvSpPr>
          <p:cNvPr id="4" name="Line 10"/>
          <p:cNvSpPr>
            <a:spLocks noChangeShapeType="1"/>
          </p:cNvSpPr>
          <p:nvPr/>
        </p:nvSpPr>
        <p:spPr bwMode="gray">
          <a:xfrm>
            <a:off x="408855" y="21576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5224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8884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25319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60421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970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336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717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5098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46424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860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241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637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7034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415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796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177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559514"/>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109171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145647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180749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282994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dirty="0"/>
              <a:t>Тести до Семінару 1</a:t>
            </a:r>
            <a:endParaRPr lang="en-US" dirty="0"/>
          </a:p>
        </p:txBody>
      </p:sp>
      <p:sp>
        <p:nvSpPr>
          <p:cNvPr id="4" name="Text Placeholder 3"/>
          <p:cNvSpPr>
            <a:spLocks noGrp="1"/>
          </p:cNvSpPr>
          <p:nvPr>
            <p:ph type="body" sz="quarter" idx="11"/>
          </p:nvPr>
        </p:nvSpPr>
        <p:spPr>
          <a:xfrm>
            <a:off x="408856" y="1212202"/>
            <a:ext cx="6068144" cy="7855598"/>
          </a:xfrm>
        </p:spPr>
        <p:txBody>
          <a:bodyPr/>
          <a:lstStyle/>
          <a:p>
            <a:r>
              <a:rPr lang="uk-UA" dirty="0"/>
              <a:t>1. Керівники та інші посадові особи організації, що перевіряється, повинні:</a:t>
            </a:r>
            <a:endParaRPr lang="en-US" dirty="0"/>
          </a:p>
          <a:p>
            <a:pPr marL="421211" lvl="2" indent="-228600">
              <a:buClr>
                <a:srgbClr val="00338D"/>
              </a:buClr>
              <a:buFont typeface="+mj-lt"/>
              <a:buAutoNum type="alphaLcParenR"/>
            </a:pPr>
            <a:r>
              <a:rPr lang="uk-UA" dirty="0"/>
              <a:t>надавати аудитору роз'яснення у письмовій та усній формі за запитом аудитора;</a:t>
            </a:r>
            <a:endParaRPr lang="en-US" dirty="0"/>
          </a:p>
          <a:p>
            <a:pPr marL="421211" lvl="2" indent="-228600">
              <a:buClr>
                <a:srgbClr val="00338D"/>
              </a:buClr>
              <a:buFont typeface="+mj-lt"/>
              <a:buAutoNum type="alphaLcParenR"/>
            </a:pPr>
            <a:r>
              <a:rPr lang="uk-UA" dirty="0"/>
              <a:t>обмежувати коло питань, які належить з'ясувати;</a:t>
            </a:r>
            <a:endParaRPr lang="en-US" dirty="0"/>
          </a:p>
          <a:p>
            <a:pPr marL="421211" lvl="2" indent="-228600">
              <a:buClr>
                <a:srgbClr val="00338D"/>
              </a:buClr>
              <a:buFont typeface="+mj-lt"/>
              <a:buAutoNum type="alphaLcParenR"/>
            </a:pPr>
            <a:r>
              <a:rPr lang="uk-UA" dirty="0"/>
              <a:t>обов'язково виконувати всі рекомендації аудитора щодо підвищення ефективності виробництва.</a:t>
            </a:r>
            <a:endParaRPr lang="en-US" dirty="0"/>
          </a:p>
          <a:p>
            <a:r>
              <a:rPr lang="uk-UA" dirty="0"/>
              <a:t> </a:t>
            </a:r>
            <a:endParaRPr lang="en-US" dirty="0"/>
          </a:p>
          <a:p>
            <a:r>
              <a:rPr lang="uk-UA" dirty="0"/>
              <a:t>2. Фізична особа (громадянин України):</a:t>
            </a:r>
            <a:endParaRPr lang="en-US" dirty="0"/>
          </a:p>
          <a:p>
            <a:pPr marL="421211" lvl="2" indent="-228600">
              <a:buClr>
                <a:srgbClr val="00338D"/>
              </a:buClr>
              <a:buFont typeface="+mj-lt"/>
              <a:buAutoNum type="alphaLcParenR"/>
            </a:pPr>
            <a:r>
              <a:rPr lang="uk-UA" dirty="0"/>
              <a:t>не може займатись аудиторською діяльністю;</a:t>
            </a:r>
            <a:endParaRPr lang="en-US" dirty="0"/>
          </a:p>
          <a:p>
            <a:pPr marL="421211" lvl="2" indent="-228600">
              <a:buClr>
                <a:srgbClr val="00338D"/>
              </a:buClr>
              <a:buFont typeface="+mj-lt"/>
              <a:buAutoNum type="alphaLcParenR"/>
            </a:pPr>
            <a:r>
              <a:rPr lang="uk-UA" dirty="0"/>
              <a:t>може займатись аудиторською діяльністю після реєстрації як приватний підприємець;</a:t>
            </a:r>
            <a:endParaRPr lang="en-US" dirty="0"/>
          </a:p>
          <a:p>
            <a:pPr marL="421211" lvl="2" indent="-228600">
              <a:buClr>
                <a:srgbClr val="00338D"/>
              </a:buClr>
              <a:buFont typeface="+mj-lt"/>
              <a:buAutoNum type="alphaLcParenR"/>
            </a:pPr>
            <a:r>
              <a:rPr lang="uk-UA" dirty="0"/>
              <a:t>може займатись аудиторською діяльністю після отримання сертифіката аудитора та подвійної реєстрації: як приватний підприємець та як суб'єкт аудиторської діяльності.</a:t>
            </a:r>
            <a:endParaRPr lang="en-US" dirty="0"/>
          </a:p>
          <a:p>
            <a:r>
              <a:rPr lang="uk-UA" dirty="0"/>
              <a:t> </a:t>
            </a:r>
            <a:endParaRPr lang="en-US" dirty="0"/>
          </a:p>
          <a:p>
            <a:r>
              <a:rPr lang="uk-UA" dirty="0"/>
              <a:t>3. Аудиторські фірми можуть створюватись у таких організаційно-правових формах:</a:t>
            </a:r>
            <a:endParaRPr lang="en-US" dirty="0"/>
          </a:p>
          <a:p>
            <a:pPr marL="421211" lvl="2" indent="-228600">
              <a:buClr>
                <a:srgbClr val="00338D"/>
              </a:buClr>
              <a:buFont typeface="+mj-lt"/>
              <a:buAutoNum type="alphaLcParenR"/>
            </a:pPr>
            <a:r>
              <a:rPr lang="uk-UA" dirty="0"/>
              <a:t>будь-яких, передбачених законодавством України;</a:t>
            </a:r>
            <a:endParaRPr lang="en-US" dirty="0"/>
          </a:p>
          <a:p>
            <a:pPr marL="421211" lvl="2" indent="-228600">
              <a:buClr>
                <a:srgbClr val="00338D"/>
              </a:buClr>
              <a:buFont typeface="+mj-lt"/>
              <a:buAutoNum type="alphaLcParenR"/>
            </a:pPr>
            <a:r>
              <a:rPr lang="uk-UA" dirty="0"/>
              <a:t>будь-яких, крім приватних акціонерних товариств;</a:t>
            </a:r>
            <a:endParaRPr lang="en-US" dirty="0"/>
          </a:p>
          <a:p>
            <a:pPr marL="421211" lvl="2" indent="-228600">
              <a:buClr>
                <a:srgbClr val="00338D"/>
              </a:buClr>
              <a:buFont typeface="+mj-lt"/>
              <a:buAutoNum type="alphaLcParenR"/>
            </a:pPr>
            <a:r>
              <a:rPr lang="uk-UA" dirty="0"/>
              <a:t>будь-яких, крім публічних акціонерних товариств;</a:t>
            </a:r>
            <a:endParaRPr lang="en-US" dirty="0"/>
          </a:p>
          <a:p>
            <a:pPr marL="421211" lvl="2" indent="-228600">
              <a:buClr>
                <a:srgbClr val="00338D"/>
              </a:buClr>
              <a:buFont typeface="+mj-lt"/>
              <a:buAutoNum type="alphaLcParenR"/>
            </a:pPr>
            <a:r>
              <a:rPr lang="uk-UA" dirty="0"/>
              <a:t>будь-яких, крім виробничих кооперативів.</a:t>
            </a:r>
            <a:endParaRPr lang="en-US" dirty="0"/>
          </a:p>
          <a:p>
            <a:r>
              <a:rPr lang="uk-UA" dirty="0"/>
              <a:t> </a:t>
            </a:r>
            <a:endParaRPr lang="en-US" dirty="0"/>
          </a:p>
          <a:p>
            <a:r>
              <a:rPr lang="uk-UA" dirty="0"/>
              <a:t>4. Частка сертифікованих аудиторів у статутному капіталі аудиторської фірми, що займається аудитом, для її включення до Реєстру суб'єктів аудиторської діяльності повинна становити:</a:t>
            </a:r>
            <a:endParaRPr lang="en-US" dirty="0"/>
          </a:p>
          <a:p>
            <a:pPr marL="421211" lvl="2" indent="-228600">
              <a:buClr>
                <a:srgbClr val="00338D"/>
              </a:buClr>
              <a:buFont typeface="+mj-lt"/>
              <a:buAutoNum type="alphaLcParenR"/>
            </a:pPr>
            <a:r>
              <a:rPr lang="uk-UA" dirty="0"/>
              <a:t>не менше 51%;</a:t>
            </a:r>
            <a:endParaRPr lang="en-US" dirty="0"/>
          </a:p>
          <a:p>
            <a:pPr marL="421211" lvl="2" indent="-228600">
              <a:buClr>
                <a:srgbClr val="00338D"/>
              </a:buClr>
              <a:buFont typeface="+mj-lt"/>
              <a:buAutoNum type="alphaLcParenR"/>
            </a:pPr>
            <a:r>
              <a:rPr lang="uk-UA" dirty="0"/>
              <a:t>не менше 70%;</a:t>
            </a:r>
            <a:endParaRPr lang="en-US" dirty="0"/>
          </a:p>
          <a:p>
            <a:pPr marL="421211" lvl="2" indent="-228600">
              <a:buClr>
                <a:srgbClr val="00338D"/>
              </a:buClr>
              <a:buFont typeface="+mj-lt"/>
              <a:buAutoNum type="alphaLcParenR"/>
            </a:pPr>
            <a:r>
              <a:rPr lang="uk-UA" dirty="0"/>
              <a:t>100%;</a:t>
            </a:r>
            <a:endParaRPr lang="en-US" dirty="0"/>
          </a:p>
          <a:p>
            <a:pPr marL="421211" lvl="2" indent="-228600">
              <a:buClr>
                <a:srgbClr val="00338D"/>
              </a:buClr>
              <a:buFont typeface="+mj-lt"/>
              <a:buAutoNum type="alphaLcParenR"/>
            </a:pPr>
            <a:r>
              <a:rPr lang="uk-UA" dirty="0"/>
              <a:t>цей показник не має значення для реєстрації.</a:t>
            </a:r>
            <a:endParaRPr lang="en-US" dirty="0"/>
          </a:p>
          <a:p>
            <a:r>
              <a:rPr lang="uk-UA" dirty="0"/>
              <a:t> </a:t>
            </a:r>
            <a:endParaRPr lang="en-US" dirty="0"/>
          </a:p>
          <a:p>
            <a:r>
              <a:rPr lang="uk-UA" dirty="0"/>
              <a:t>5. Для здійснення банківського аудиту:</a:t>
            </a:r>
            <a:endParaRPr lang="en-US" dirty="0"/>
          </a:p>
          <a:p>
            <a:pPr marL="421211" lvl="2" indent="-228600">
              <a:buClr>
                <a:srgbClr val="00338D"/>
              </a:buClr>
              <a:buFont typeface="+mj-lt"/>
              <a:buAutoNum type="alphaLcParenR"/>
            </a:pPr>
            <a:r>
              <a:rPr lang="uk-UA" dirty="0"/>
              <a:t>достатньо мати сертифікат серії «Б»;</a:t>
            </a:r>
            <a:endParaRPr lang="en-US" dirty="0"/>
          </a:p>
          <a:p>
            <a:pPr marL="421211" lvl="2" indent="-228600">
              <a:buClr>
                <a:srgbClr val="00338D"/>
              </a:buClr>
              <a:buFont typeface="+mj-lt"/>
              <a:buAutoNum type="alphaLcParenR"/>
            </a:pPr>
            <a:r>
              <a:rPr lang="uk-UA" dirty="0"/>
              <a:t>достатньо мати сертифікат серії «А» ;</a:t>
            </a:r>
            <a:endParaRPr lang="en-US" dirty="0"/>
          </a:p>
          <a:p>
            <a:pPr marL="421211" lvl="2" indent="-228600">
              <a:buClr>
                <a:srgbClr val="00338D"/>
              </a:buClr>
              <a:buFont typeface="+mj-lt"/>
              <a:buAutoNum type="alphaLcParenR"/>
            </a:pPr>
            <a:r>
              <a:rPr lang="uk-UA" dirty="0"/>
              <a:t>необхідно обов'язково мати сертифікати серії «А» і «Б».</a:t>
            </a:r>
            <a:endParaRPr lang="en-US" dirty="0"/>
          </a:p>
          <a:p>
            <a:r>
              <a:rPr lang="uk-UA" dirty="0"/>
              <a:t> </a:t>
            </a:r>
            <a:endParaRPr lang="en-US" dirty="0"/>
          </a:p>
        </p:txBody>
      </p:sp>
    </p:spTree>
    <p:extLst>
      <p:ext uri="{BB962C8B-B14F-4D97-AF65-F5344CB8AC3E}">
        <p14:creationId xmlns:p14="http://schemas.microsoft.com/office/powerpoint/2010/main" val="87648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08856" y="304800"/>
            <a:ext cx="6068144" cy="8763000"/>
          </a:xfrm>
        </p:spPr>
        <p:txBody>
          <a:bodyPr/>
          <a:lstStyle/>
          <a:p>
            <a:r>
              <a:rPr lang="uk-UA" dirty="0"/>
              <a:t>6. Чи має право аудиторська фірма проводити аудиторську перевірку на підприємстві, якому вона надавала послуги з відновлення бухгалтерського обліку:</a:t>
            </a:r>
            <a:endParaRPr lang="en-US" dirty="0"/>
          </a:p>
          <a:p>
            <a:pPr marL="421211" lvl="2" indent="-228600">
              <a:buClr>
                <a:srgbClr val="00338D"/>
              </a:buClr>
              <a:buFont typeface="+mj-lt"/>
              <a:buAutoNum type="alphaLcParenR"/>
            </a:pPr>
            <a:r>
              <a:rPr lang="uk-UA" dirty="0"/>
              <a:t>ні;</a:t>
            </a:r>
            <a:endParaRPr lang="en-US" dirty="0"/>
          </a:p>
          <a:p>
            <a:pPr marL="421211" lvl="2" indent="-228600">
              <a:buClr>
                <a:srgbClr val="00338D"/>
              </a:buClr>
              <a:buFont typeface="+mj-lt"/>
              <a:buAutoNum type="alphaLcParenR"/>
            </a:pPr>
            <a:r>
              <a:rPr lang="uk-UA" dirty="0"/>
              <a:t>так;</a:t>
            </a:r>
            <a:endParaRPr lang="en-US" dirty="0"/>
          </a:p>
          <a:p>
            <a:pPr marL="421211" lvl="2" indent="-228600">
              <a:buClr>
                <a:srgbClr val="00338D"/>
              </a:buClr>
              <a:buFont typeface="+mj-lt"/>
              <a:buAutoNum type="alphaLcParenR"/>
            </a:pPr>
            <a:r>
              <a:rPr lang="uk-UA" dirty="0"/>
              <a:t>так, за дозволом Аудиторської палати України.</a:t>
            </a:r>
            <a:endParaRPr lang="en-US" dirty="0"/>
          </a:p>
          <a:p>
            <a:r>
              <a:rPr lang="uk-UA" dirty="0"/>
              <a:t> </a:t>
            </a:r>
            <a:endParaRPr lang="en-US" dirty="0"/>
          </a:p>
          <a:p>
            <a:r>
              <a:rPr lang="uk-UA" dirty="0"/>
              <a:t>7. Чи мають право аудиторські фірми займатись якою-небудь іншою підприємницькою діяльністю:</a:t>
            </a:r>
            <a:endParaRPr lang="en-US" dirty="0"/>
          </a:p>
          <a:p>
            <a:pPr marL="421211" lvl="2" indent="-228600">
              <a:buClr>
                <a:srgbClr val="00338D"/>
              </a:buClr>
              <a:buFont typeface="+mj-lt"/>
              <a:buAutoNum type="alphaLcParenR"/>
            </a:pPr>
            <a:r>
              <a:rPr lang="uk-UA" dirty="0"/>
              <a:t>ні;</a:t>
            </a:r>
            <a:endParaRPr lang="en-US" dirty="0"/>
          </a:p>
          <a:p>
            <a:pPr marL="421211" lvl="2" indent="-228600">
              <a:buClr>
                <a:srgbClr val="00338D"/>
              </a:buClr>
              <a:buFont typeface="+mj-lt"/>
              <a:buAutoNum type="alphaLcParenR"/>
            </a:pPr>
            <a:r>
              <a:rPr lang="uk-UA" dirty="0"/>
              <a:t>так;</a:t>
            </a:r>
            <a:endParaRPr lang="en-US" dirty="0"/>
          </a:p>
          <a:p>
            <a:pPr marL="421211" lvl="2" indent="-228600">
              <a:buClr>
                <a:srgbClr val="00338D"/>
              </a:buClr>
              <a:buFont typeface="+mj-lt"/>
              <a:buAutoNum type="alphaLcParenR"/>
            </a:pPr>
            <a:r>
              <a:rPr lang="uk-UA" dirty="0"/>
              <a:t>мають, якщо це обумовлено статутом.</a:t>
            </a:r>
            <a:endParaRPr lang="en-US" dirty="0"/>
          </a:p>
          <a:p>
            <a:r>
              <a:rPr lang="uk-UA" dirty="0"/>
              <a:t> </a:t>
            </a:r>
            <a:endParaRPr lang="en-US" dirty="0"/>
          </a:p>
          <a:p>
            <a:r>
              <a:rPr lang="uk-UA" dirty="0"/>
              <a:t>8. Чи може проводити перевірку аудитор, який є засновником підприємства, що перевіряється:</a:t>
            </a:r>
            <a:endParaRPr lang="en-US" dirty="0"/>
          </a:p>
          <a:p>
            <a:pPr marL="421211" lvl="2" indent="-228600">
              <a:buClr>
                <a:srgbClr val="00338D"/>
              </a:buClr>
              <a:buFont typeface="+mj-lt"/>
              <a:buAutoNum type="alphaLcParenR"/>
            </a:pPr>
            <a:r>
              <a:rPr lang="uk-UA" dirty="0"/>
              <a:t>ні;</a:t>
            </a:r>
            <a:endParaRPr lang="en-US" dirty="0"/>
          </a:p>
          <a:p>
            <a:pPr marL="421211" lvl="2" indent="-228600">
              <a:buClr>
                <a:srgbClr val="00338D"/>
              </a:buClr>
              <a:buFont typeface="+mj-lt"/>
              <a:buAutoNum type="alphaLcParenR"/>
            </a:pPr>
            <a:r>
              <a:rPr lang="uk-UA" dirty="0"/>
              <a:t>так;</a:t>
            </a:r>
            <a:endParaRPr lang="en-US" dirty="0"/>
          </a:p>
          <a:p>
            <a:pPr marL="421211" lvl="2" indent="-228600">
              <a:buClr>
                <a:srgbClr val="00338D"/>
              </a:buClr>
              <a:buFont typeface="+mj-lt"/>
              <a:buAutoNum type="alphaLcParenR"/>
            </a:pPr>
            <a:r>
              <a:rPr lang="uk-UA" dirty="0"/>
              <a:t>може, якщо аудитора включено до Реєстру суб'єктів аудиторської діяльності.</a:t>
            </a:r>
            <a:endParaRPr lang="en-US" dirty="0"/>
          </a:p>
          <a:p>
            <a:r>
              <a:rPr lang="uk-UA" dirty="0"/>
              <a:t> </a:t>
            </a:r>
            <a:endParaRPr lang="en-US" dirty="0"/>
          </a:p>
          <a:p>
            <a:r>
              <a:rPr lang="uk-UA" dirty="0"/>
              <a:t>9. Реєстрацію суб'єктів аудиторської діяльності в Україні здійснює:</a:t>
            </a:r>
            <a:endParaRPr lang="en-US" dirty="0"/>
          </a:p>
          <a:p>
            <a:pPr marL="421211" lvl="2" indent="-228600">
              <a:buClr>
                <a:srgbClr val="00338D"/>
              </a:buClr>
              <a:buFont typeface="+mj-lt"/>
              <a:buAutoNum type="alphaLcParenR"/>
            </a:pPr>
            <a:r>
              <a:rPr lang="uk-UA" dirty="0"/>
              <a:t>Аудиторська палата України;</a:t>
            </a:r>
            <a:endParaRPr lang="en-US" dirty="0"/>
          </a:p>
          <a:p>
            <a:pPr marL="421211" lvl="2" indent="-228600">
              <a:buClr>
                <a:srgbClr val="00338D"/>
              </a:buClr>
              <a:buFont typeface="+mj-lt"/>
              <a:buAutoNum type="alphaLcParenR"/>
            </a:pPr>
            <a:r>
              <a:rPr lang="uk-UA" dirty="0"/>
              <a:t>Федерація професійних бухгалтерів і аудиторів України;</a:t>
            </a:r>
            <a:endParaRPr lang="en-US" dirty="0"/>
          </a:p>
          <a:p>
            <a:pPr marL="421211" lvl="2" indent="-228600">
              <a:buClr>
                <a:srgbClr val="00338D"/>
              </a:buClr>
              <a:buFont typeface="+mj-lt"/>
              <a:buAutoNum type="alphaLcParenR"/>
            </a:pPr>
            <a:r>
              <a:rPr lang="uk-UA" dirty="0"/>
              <a:t>Спілка аудиторів України.</a:t>
            </a:r>
            <a:endParaRPr lang="en-US" dirty="0"/>
          </a:p>
          <a:p>
            <a:r>
              <a:rPr lang="uk-UA" dirty="0"/>
              <a:t> </a:t>
            </a:r>
            <a:endParaRPr lang="en-US" dirty="0"/>
          </a:p>
          <a:p>
            <a:r>
              <a:rPr lang="uk-UA" dirty="0"/>
              <a:t>10. Кваліфікаційний сертифікат аудитора видається терміном до:</a:t>
            </a:r>
            <a:endParaRPr lang="en-US" dirty="0"/>
          </a:p>
          <a:p>
            <a:pPr marL="421211" lvl="2" indent="-228600">
              <a:buClr>
                <a:srgbClr val="00338D"/>
              </a:buClr>
              <a:buFont typeface="+mj-lt"/>
              <a:buAutoNum type="alphaLcParenR"/>
            </a:pPr>
            <a:r>
              <a:rPr lang="uk-UA" dirty="0"/>
              <a:t>п'яти років;</a:t>
            </a:r>
            <a:endParaRPr lang="en-US" dirty="0"/>
          </a:p>
          <a:p>
            <a:pPr marL="421211" lvl="2" indent="-228600">
              <a:buClr>
                <a:srgbClr val="00338D"/>
              </a:buClr>
              <a:buFont typeface="+mj-lt"/>
              <a:buAutoNum type="alphaLcParenR"/>
            </a:pPr>
            <a:r>
              <a:rPr lang="uk-UA" dirty="0"/>
              <a:t>одного року;</a:t>
            </a:r>
            <a:endParaRPr lang="en-US" dirty="0"/>
          </a:p>
          <a:p>
            <a:pPr marL="421211" lvl="2" indent="-228600">
              <a:buClr>
                <a:srgbClr val="00338D"/>
              </a:buClr>
              <a:buFont typeface="+mj-lt"/>
              <a:buAutoNum type="alphaLcParenR"/>
            </a:pPr>
            <a:r>
              <a:rPr lang="uk-UA" dirty="0"/>
              <a:t>трьох років.</a:t>
            </a:r>
            <a:endParaRPr lang="en-US" dirty="0"/>
          </a:p>
          <a:p>
            <a:r>
              <a:rPr lang="uk-UA" dirty="0"/>
              <a:t> </a:t>
            </a:r>
            <a:endParaRPr lang="en-US" dirty="0"/>
          </a:p>
          <a:p>
            <a:r>
              <a:rPr lang="uk-UA" dirty="0"/>
              <a:t>11. Свідоцтво про включення до Реєстру суб'єктів аудиторської діяльності видається терміном на:</a:t>
            </a:r>
            <a:endParaRPr lang="en-US" dirty="0"/>
          </a:p>
          <a:p>
            <a:pPr marL="421211" lvl="2" indent="-228600">
              <a:buClr>
                <a:srgbClr val="00338D"/>
              </a:buClr>
              <a:buFont typeface="+mj-lt"/>
              <a:buAutoNum type="alphaLcParenR"/>
            </a:pPr>
            <a:r>
              <a:rPr lang="uk-UA" dirty="0"/>
              <a:t>п'ять років;</a:t>
            </a:r>
            <a:endParaRPr lang="en-US" dirty="0"/>
          </a:p>
          <a:p>
            <a:pPr marL="421211" lvl="2" indent="-228600">
              <a:buClr>
                <a:srgbClr val="00338D"/>
              </a:buClr>
              <a:buFont typeface="+mj-lt"/>
              <a:buAutoNum type="alphaLcParenR"/>
            </a:pPr>
            <a:r>
              <a:rPr lang="uk-UA" dirty="0"/>
              <a:t>один рік;</a:t>
            </a:r>
            <a:endParaRPr lang="en-US" dirty="0"/>
          </a:p>
          <a:p>
            <a:pPr marL="421211" lvl="2" indent="-228600">
              <a:buClr>
                <a:srgbClr val="00338D"/>
              </a:buClr>
              <a:buFont typeface="+mj-lt"/>
              <a:buAutoNum type="alphaLcParenR"/>
            </a:pPr>
            <a:r>
              <a:rPr lang="uk-UA" dirty="0"/>
              <a:t>три роки.</a:t>
            </a:r>
            <a:endParaRPr lang="en-US" dirty="0"/>
          </a:p>
          <a:p>
            <a:endParaRPr lang="en-US" dirty="0"/>
          </a:p>
        </p:txBody>
      </p:sp>
    </p:spTree>
    <p:extLst>
      <p:ext uri="{BB962C8B-B14F-4D97-AF65-F5344CB8AC3E}">
        <p14:creationId xmlns:p14="http://schemas.microsoft.com/office/powerpoint/2010/main" val="318371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Ситуації для обговорення</a:t>
            </a:r>
            <a:endParaRPr lang="ru-RU" dirty="0"/>
          </a:p>
        </p:txBody>
      </p:sp>
      <p:sp>
        <p:nvSpPr>
          <p:cNvPr id="3" name="Текст 2"/>
          <p:cNvSpPr>
            <a:spLocks noGrp="1"/>
          </p:cNvSpPr>
          <p:nvPr>
            <p:ph type="body" sz="quarter" idx="11"/>
          </p:nvPr>
        </p:nvSpPr>
        <p:spPr/>
        <p:txBody>
          <a:bodyPr/>
          <a:lstStyle/>
          <a:p>
            <a:pPr marL="228600" indent="-228600" algn="just">
              <a:spcBef>
                <a:spcPts val="700"/>
              </a:spcBef>
              <a:buAutoNum type="arabicPeriod"/>
            </a:pPr>
            <a:r>
              <a:rPr lang="uk-UA" b="0" dirty="0">
                <a:solidFill>
                  <a:schemeClr val="tx1"/>
                </a:solidFill>
              </a:rPr>
              <a:t>Аудитор не отримав плату за проведену в минулому році перевірку згідно з договором на довгострокове обслуговування. Він застеріг, що почне здійснення перевірки фінансової звітності за поточний рік, якщо попередня робота буде оплачена. Клієнт запевнив аудитора, що той отримає плату за два роки після виконання перевірки за поточний рік, результати якої мають критичне значення для підприємства. У разі несвоєчасного отримання аудиторського висновку або отримання умовно-позитивного висновку підприємство-клієнт не зможе отримати додаткового фінансування.</a:t>
            </a:r>
          </a:p>
          <a:p>
            <a:pPr marL="228600" indent="-228600" algn="just">
              <a:spcBef>
                <a:spcPts val="700"/>
              </a:spcBef>
              <a:buAutoNum type="arabicPeriod"/>
            </a:pPr>
            <a:r>
              <a:rPr lang="uk-UA" b="0" dirty="0">
                <a:solidFill>
                  <a:schemeClr val="tx1"/>
                </a:solidFill>
              </a:rPr>
              <a:t>Один із засновників фірми К вимагає укласти з аудиторською фірмою договір про надання послуг з перевірки правильності організації бухгалтерського обліку, щоб пояснити звільнення з посади генерального директора. Обсяг плати за послуги засновник пропонує визначити залежно від ступеня досягнення поставленої мети.</a:t>
            </a:r>
          </a:p>
          <a:p>
            <a:pPr marL="228600" indent="-228600" algn="just">
              <a:spcBef>
                <a:spcPts val="700"/>
              </a:spcBef>
              <a:buAutoNum type="arabicPeriod"/>
            </a:pPr>
            <a:r>
              <a:rPr lang="uk-UA" b="0" dirty="0">
                <a:solidFill>
                  <a:schemeClr val="tx1"/>
                </a:solidFill>
              </a:rPr>
              <a:t>Під час укладання договору про надання аудиторських послуг підприємство-замовник запропонувало оплатити виконані аудитором роботи власною продукцією (укласти бартерну угоду).</a:t>
            </a:r>
            <a:endParaRPr lang="ru-RU" b="0" dirty="0">
              <a:solidFill>
                <a:schemeClr val="tx1"/>
              </a:solidFill>
            </a:endParaRPr>
          </a:p>
          <a:p>
            <a:pPr marL="228600" indent="-228600" algn="just">
              <a:spcBef>
                <a:spcPts val="700"/>
              </a:spcBef>
              <a:buAutoNum type="arabicPeriod"/>
            </a:pPr>
            <a:r>
              <a:rPr lang="uk-UA" b="0" dirty="0">
                <a:solidFill>
                  <a:schemeClr val="tx1"/>
                </a:solidFill>
              </a:rPr>
              <a:t>Підприємство-замовник звернулося до аудитора за консультацією з оподаткування під час виникнення розбіжностей із податко­вою інспекцією. Інспектор підрахував усі санкції, передбачені законодавством (недоплати, пені, штрафи), це становить значну суму. Замовник запропонував установити винагороду виходячи із суми, яку не буде сплачено до бюджету завдяки зусиллям аудитора.</a:t>
            </a:r>
            <a:endParaRPr lang="ru-RU" b="0" dirty="0">
              <a:solidFill>
                <a:schemeClr val="tx1"/>
              </a:solidFill>
            </a:endParaRPr>
          </a:p>
          <a:p>
            <a:pPr marL="228600" indent="-228600" algn="just">
              <a:spcBef>
                <a:spcPts val="700"/>
              </a:spcBef>
              <a:buAutoNum type="arabicPeriod"/>
            </a:pPr>
            <a:r>
              <a:rPr lang="uk-UA" b="0" dirty="0">
                <a:solidFill>
                  <a:schemeClr val="tx1"/>
                </a:solidFill>
              </a:rPr>
              <a:t>Ви аудитор фірми С. Ваша фірма бажає переїхати до іншого офісу, і фірма С пропонує вам дуже зручне приміщення в будинку, який є її власністю.</a:t>
            </a:r>
            <a:endParaRPr lang="ru-RU" b="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t>Синергія науки та бізнесу</a:t>
            </a:r>
            <a:endParaRPr lang="en-GB" dirty="0"/>
          </a:p>
        </p:txBody>
      </p:sp>
      <p:sp>
        <p:nvSpPr>
          <p:cNvPr id="3" name="Text Placeholder 2"/>
          <p:cNvSpPr>
            <a:spLocks noGrp="1"/>
          </p:cNvSpPr>
          <p:nvPr>
            <p:ph type="body" sz="quarter" idx="11"/>
          </p:nvPr>
        </p:nvSpPr>
        <p:spPr>
          <a:xfrm>
            <a:off x="408857" y="1066800"/>
            <a:ext cx="6068144" cy="7924800"/>
          </a:xfrm>
        </p:spPr>
        <p:txBody>
          <a:bodyPr/>
          <a:lstStyle/>
          <a:p>
            <a:r>
              <a:rPr lang="uk-UA" sz="1200" b="0" dirty="0">
                <a:solidFill>
                  <a:schemeClr val="tx1"/>
                </a:solidFill>
              </a:rPr>
              <a:t>У світі відбувається багато змін, тому так важливо об’єднати зусилля, щоб освітні матеріали відповідали вимогам часу та відображали щоденну практику бізнесу.</a:t>
            </a:r>
            <a:endParaRPr lang="en-US" sz="1200" b="0" dirty="0">
              <a:solidFill>
                <a:schemeClr val="tx1"/>
              </a:solidFill>
            </a:endParaRPr>
          </a:p>
          <a:p>
            <a:r>
              <a:rPr lang="uk-UA" sz="1200" b="0" dirty="0">
                <a:solidFill>
                  <a:schemeClr val="tx1"/>
                </a:solidFill>
              </a:rPr>
              <a:t>Виникнувши як примусовість, обов’язок, аудит, наразі, перетворився в необхідність</a:t>
            </a:r>
            <a:br>
              <a:rPr lang="en-US" sz="1200" b="0" dirty="0">
                <a:solidFill>
                  <a:schemeClr val="tx1"/>
                </a:solidFill>
              </a:rPr>
            </a:br>
            <a:r>
              <a:rPr lang="uk-UA" sz="1200" b="0" dirty="0">
                <a:solidFill>
                  <a:schemeClr val="tx1"/>
                </a:solidFill>
              </a:rPr>
              <a:t>(у випадку виходу на міжнародні ринки, ІРО, залучення іноземних інвестицій і, як наслідок, подання фінансової звітності за МСФЗ) та гарантію сталого розвитку (якщо мова йде про консалтинг, антикризове управління, оптимізацію управлінської, бухгалтерської системи та схем оподаткування тощо).</a:t>
            </a:r>
            <a:endParaRPr lang="en-US" sz="1200" b="0" dirty="0">
              <a:solidFill>
                <a:schemeClr val="tx1"/>
              </a:solidFill>
            </a:endParaRPr>
          </a:p>
          <a:p>
            <a:r>
              <a:rPr lang="uk-UA" sz="1200" b="0" dirty="0">
                <a:solidFill>
                  <a:schemeClr val="tx1"/>
                </a:solidFill>
              </a:rPr>
              <a:t>Робочий зошит з дисципліни «Контролінг у міжнародному бізнесі» було підготовлено як один з спільних проектів системної співпраці компанії </a:t>
            </a:r>
            <a:r>
              <a:rPr lang="en-US" sz="1200" b="0" dirty="0">
                <a:solidFill>
                  <a:schemeClr val="tx1"/>
                </a:solidFill>
              </a:rPr>
              <a:t>KPMG</a:t>
            </a:r>
            <a:r>
              <a:rPr lang="uk-UA" sz="1200" b="0" dirty="0">
                <a:solidFill>
                  <a:schemeClr val="tx1"/>
                </a:solidFill>
              </a:rPr>
              <a:t> в Україні та Інституту міжнародних відносин Київського національного університету імені Тараса Шевченка з метою ефективного засвоєння студентами теоретичного матеріалу і зосередження уваги на практичній складовій курсу, задля набуття конкретних навичок та знань, що дозволять студентам підвищити свою конкурентоспроможність на ринку праці. </a:t>
            </a:r>
            <a:endParaRPr lang="en-US" sz="1200" b="0" dirty="0">
              <a:solidFill>
                <a:schemeClr val="tx1"/>
              </a:solidFill>
            </a:endParaRPr>
          </a:p>
          <a:p>
            <a:r>
              <a:rPr lang="uk-UA" sz="1200" b="0" dirty="0">
                <a:solidFill>
                  <a:schemeClr val="tx1"/>
                </a:solidFill>
              </a:rPr>
              <a:t>Інститут міжнародних відносин висловлює свою вдячність та повагу команді фахівців </a:t>
            </a:r>
            <a:r>
              <a:rPr lang="en-US" sz="1200" b="0" dirty="0">
                <a:solidFill>
                  <a:schemeClr val="tx1"/>
                </a:solidFill>
              </a:rPr>
              <a:t>KPMG</a:t>
            </a:r>
            <a:r>
              <a:rPr lang="uk-UA" sz="1200" b="0" dirty="0">
                <a:solidFill>
                  <a:schemeClr val="tx1"/>
                </a:solidFill>
              </a:rPr>
              <a:t> за вагомий внесок в якісне оновлення курсу, що, в свою чергу, дозволяє змінити формат навчального процесу та вмотивувати студента на самостійну роботу. Розроблений робочий зошит та оновлена програма дозволяє ефективно вирішувати практичні завдання, кейси та тести, частина з яких була підготовлена із врахуванням міжнародної практики фахівцями </a:t>
            </a:r>
            <a:r>
              <a:rPr lang="en-US" sz="1200" b="0" dirty="0">
                <a:solidFill>
                  <a:schemeClr val="tx1"/>
                </a:solidFill>
              </a:rPr>
              <a:t>KPMG</a:t>
            </a:r>
            <a:r>
              <a:rPr lang="uk-UA" sz="1200" b="0" dirty="0">
                <a:solidFill>
                  <a:schemeClr val="tx1"/>
                </a:solidFill>
              </a:rPr>
              <a:t> в Україні.</a:t>
            </a:r>
            <a:endParaRPr lang="en-US" sz="1200" b="0" dirty="0">
              <a:solidFill>
                <a:schemeClr val="tx1"/>
              </a:solidFill>
            </a:endParaRPr>
          </a:p>
          <a:p>
            <a:r>
              <a:rPr lang="uk-UA" sz="1200" b="0" dirty="0">
                <a:solidFill>
                  <a:schemeClr val="tx1"/>
                </a:solidFill>
              </a:rPr>
              <a:t>Підготовка робочого зошита – внесок у зміцнення потенціалу Інституту міжнародних відносин та знак довіри нашого партнера </a:t>
            </a:r>
            <a:r>
              <a:rPr lang="en-US" sz="1200" b="0" dirty="0">
                <a:solidFill>
                  <a:schemeClr val="tx1"/>
                </a:solidFill>
              </a:rPr>
              <a:t>KPMG</a:t>
            </a:r>
            <a:r>
              <a:rPr lang="uk-UA" sz="1200" b="0" dirty="0">
                <a:solidFill>
                  <a:schemeClr val="tx1"/>
                </a:solidFill>
              </a:rPr>
              <a:t> в Україні. Спільна робота співробітників Інституту та фахівців </a:t>
            </a:r>
            <a:r>
              <a:rPr lang="en-US" sz="1200" b="0" dirty="0">
                <a:solidFill>
                  <a:schemeClr val="tx1"/>
                </a:solidFill>
              </a:rPr>
              <a:t>KPMG</a:t>
            </a:r>
            <a:r>
              <a:rPr lang="uk-UA" sz="1200" b="0" dirty="0">
                <a:solidFill>
                  <a:schemeClr val="tx1"/>
                </a:solidFill>
              </a:rPr>
              <a:t>, відповідальних за цей проект, створює нові можливості для реалізації інших ініціатив. Інтенсифікація процесу підготовки кадрів, реалізації дослідницьких програм за цим напрямом, розвиток нових навчальних програм – вся ця діяльність, безперечно, буде сприяти підвищенню рівня підготовки студентів Інституту міжнародних відносин.</a:t>
            </a:r>
            <a:endParaRPr lang="en-US" sz="1200" b="0" dirty="0">
              <a:solidFill>
                <a:schemeClr val="tx1"/>
              </a:solidFill>
            </a:endParaRPr>
          </a:p>
          <a:p>
            <a:pPr algn="r"/>
            <a:endParaRPr lang="en-US" i="1" dirty="0">
              <a:solidFill>
                <a:schemeClr val="tx1"/>
              </a:solidFill>
            </a:endParaRPr>
          </a:p>
          <a:p>
            <a:pPr algn="r"/>
            <a:r>
              <a:rPr lang="uk-UA" i="1" dirty="0">
                <a:solidFill>
                  <a:schemeClr val="tx1"/>
                </a:solidFill>
              </a:rPr>
              <a:t>Директор Інституту міжнародних відносин,</a:t>
            </a:r>
            <a:br>
              <a:rPr lang="uk-UA" i="1" dirty="0">
                <a:solidFill>
                  <a:schemeClr val="tx1"/>
                </a:solidFill>
              </a:rPr>
            </a:br>
            <a:r>
              <a:rPr lang="uk-UA" i="1" dirty="0">
                <a:solidFill>
                  <a:schemeClr val="tx1"/>
                </a:solidFill>
              </a:rPr>
              <a:t>доктор політичних наук,</a:t>
            </a:r>
            <a:br>
              <a:rPr lang="uk-UA" i="1" dirty="0">
                <a:solidFill>
                  <a:schemeClr val="tx1"/>
                </a:solidFill>
              </a:rPr>
            </a:br>
            <a:r>
              <a:rPr lang="uk-UA" i="1" dirty="0">
                <a:solidFill>
                  <a:schemeClr val="tx1"/>
                </a:solidFill>
              </a:rPr>
              <a:t>професор Валерій Володимирович Копійка</a:t>
            </a:r>
            <a:endParaRPr lang="en-US" dirty="0">
              <a:solidFill>
                <a:schemeClr val="tx1"/>
              </a:solidFill>
            </a:endParaRPr>
          </a:p>
          <a:p>
            <a:endParaRPr lang="en-US" dirty="0"/>
          </a:p>
        </p:txBody>
      </p:sp>
      <p:sp>
        <p:nvSpPr>
          <p:cNvPr id="6" name="Line 10"/>
          <p:cNvSpPr>
            <a:spLocks noChangeShapeType="1"/>
          </p:cNvSpPr>
          <p:nvPr/>
        </p:nvSpPr>
        <p:spPr bwMode="gray">
          <a:xfrm>
            <a:off x="333375" y="7055370"/>
            <a:ext cx="6191250"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TextBox 6"/>
          <p:cNvSpPr txBox="1"/>
          <p:nvPr/>
        </p:nvSpPr>
        <p:spPr>
          <a:xfrm>
            <a:off x="408856" y="7024702"/>
            <a:ext cx="6115769" cy="1928826"/>
          </a:xfrm>
          <a:prstGeom prst="rect">
            <a:avLst/>
          </a:prstGeom>
          <a:noFill/>
        </p:spPr>
        <p:txBody>
          <a:bodyPr wrap="square" lIns="54000" tIns="54000" rIns="54000" bIns="54000" rtlCol="0">
            <a:noAutofit/>
          </a:bodyPr>
          <a:lstStyle/>
          <a:p>
            <a:r>
              <a:rPr lang="uk-UA" sz="900" i="1" dirty="0"/>
              <a:t>Цей робочий зошит підготовлений за участі працівників ПрАТ “КПМГ Аудит”. Матеріали, підготовлені працівниками ПрАТ “КПМГ Аудит” та розміщені на сторінках 19-25, 52-68 цього робочого зошита, є об’єктами права інтелектуальної власності ПрАТ “КПМГ Аудит”. Будь-яке використання об’єктів інтелектуальної власності ПрАТ “КПМГ Аудит” без письмового дозволу ПрАТ “КПМГ Аудит”, окрім в рамках курсу «Контролінг в міжнародному бізнесі» Інституту міжнародних відносин КНУ ім. Т.Г. Шевченка, забороняється. ПрАТ “КПМГ Аудит” не несе відповідальність за якість та використання будь-яких інших матеріалів в рамках робочого зошита, лекційних та практичних занять курсу, що не були підготовлені за участі працівників ПрАТ “КПМГ АУДИТ”. ПрАТ "КПМГ Аудит", компанія, зареєстрована згідно із законодавством України; член мережі незалежних фірм </a:t>
            </a:r>
            <a:r>
              <a:rPr lang="en-US" sz="900" i="1" dirty="0"/>
              <a:t>KPMG</a:t>
            </a:r>
            <a:r>
              <a:rPr lang="uk-UA" sz="900" i="1" dirty="0"/>
              <a:t>, що входять до асоціації KPMG International Cooperative ("KPMG International"), зареєстрованої згідно із законодавством Швейцарії.</a:t>
            </a:r>
            <a:endParaRPr lang="en-US" sz="900" i="1" dirty="0"/>
          </a:p>
          <a:p>
            <a:r>
              <a:rPr lang="uk-UA" sz="900" i="1" dirty="0"/>
              <a:t>KPMG</a:t>
            </a:r>
            <a:r>
              <a:rPr lang="en-US" sz="900" i="1" dirty="0"/>
              <a:t> </a:t>
            </a:r>
            <a:r>
              <a:rPr lang="uk-UA" sz="900" i="1" dirty="0"/>
              <a:t>та логотип є зареєстрованими торговими марками або товарними марками асоціації</a:t>
            </a:r>
            <a:br>
              <a:rPr lang="uk-UA" sz="900" i="1" dirty="0"/>
            </a:br>
            <a:r>
              <a:rPr lang="uk-UA" sz="900" i="1" dirty="0"/>
              <a:t>KPMG </a:t>
            </a:r>
            <a:r>
              <a:rPr lang="uk-UA" sz="900" i="1" dirty="0" err="1"/>
              <a:t>International</a:t>
            </a:r>
            <a:r>
              <a:rPr lang="uk-UA" sz="900" i="1" dirty="0"/>
              <a:t>.</a:t>
            </a:r>
          </a:p>
          <a:p>
            <a:r>
              <a:rPr lang="ru-RU" sz="900" i="1" dirty="0"/>
              <a:t>Координатор проекту </a:t>
            </a:r>
            <a:r>
              <a:rPr lang="ru-RU" sz="900" i="1" dirty="0" err="1"/>
              <a:t>від</a:t>
            </a:r>
            <a:r>
              <a:rPr lang="ru-RU" sz="900" i="1" dirty="0"/>
              <a:t> </a:t>
            </a:r>
            <a:r>
              <a:rPr lang="uk-UA" sz="900" i="1" dirty="0"/>
              <a:t>Інституту міжнародних відносин та викладач курсу </a:t>
            </a:r>
            <a:r>
              <a:rPr lang="uk-UA" sz="900" i="1"/>
              <a:t>– доктор економічних </a:t>
            </a:r>
            <a:r>
              <a:rPr lang="uk-UA" sz="900" i="1" dirty="0"/>
              <a:t>наук, доцент кафедри міжнародного бізнесу </a:t>
            </a:r>
            <a:r>
              <a:rPr lang="uk-UA" sz="900" i="1" dirty="0" err="1"/>
              <a:t>Приятельчук</a:t>
            </a:r>
            <a:r>
              <a:rPr lang="uk-UA" sz="900" i="1" dirty="0"/>
              <a:t> О.А.</a:t>
            </a:r>
            <a:endParaRPr lang="en-US" sz="9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38849"/>
            <a:ext cx="5029200" cy="780087"/>
          </a:xfrm>
        </p:spPr>
        <p:txBody>
          <a:bodyPr/>
          <a:lstStyle/>
          <a:p>
            <a:r>
              <a:rPr lang="uk-UA" dirty="0"/>
              <a:t>Семінар 2. Принципи надання аудиторських послуг. Етика та незалежність аудитора. </a:t>
            </a:r>
            <a:endParaRPr lang="en-US" dirty="0"/>
          </a:p>
        </p:txBody>
      </p:sp>
      <p:sp>
        <p:nvSpPr>
          <p:cNvPr id="3" name="Text Placeholder 2"/>
          <p:cNvSpPr>
            <a:spLocks noGrp="1"/>
          </p:cNvSpPr>
          <p:nvPr>
            <p:ph type="body" sz="quarter" idx="11"/>
          </p:nvPr>
        </p:nvSpPr>
        <p:spPr>
          <a:xfrm>
            <a:off x="408856" y="1276370"/>
            <a:ext cx="6068144" cy="7703198"/>
          </a:xfrm>
        </p:spPr>
        <p:txBody>
          <a:bodyPr/>
          <a:lstStyle/>
          <a:p>
            <a:r>
              <a:rPr lang="uk-UA" sz="1400" dirty="0"/>
              <a:t>Основні тези</a:t>
            </a:r>
            <a:endParaRPr lang="en-US" sz="1400" dirty="0"/>
          </a:p>
          <a:p>
            <a:pPr lvl="0"/>
            <a:r>
              <a:rPr lang="uk-UA" dirty="0"/>
              <a:t>Фундаментальні принципи професійної етики професійних бухгалтерів:</a:t>
            </a:r>
            <a:endParaRPr lang="en-US" sz="1100" dirty="0"/>
          </a:p>
          <a:p>
            <a:pPr marL="171450" lvl="1" indent="-171450">
              <a:buClr>
                <a:srgbClr val="00338D"/>
              </a:buClr>
              <a:buFont typeface="Arial" panose="020B0604020202020204" pitchFamily="34" charset="0"/>
              <a:buChar char="●"/>
            </a:pPr>
            <a:r>
              <a:rPr lang="uk-UA" dirty="0"/>
              <a:t>Принцип </a:t>
            </a:r>
            <a:r>
              <a:rPr lang="uk-UA" b="1" dirty="0"/>
              <a:t>чесності</a:t>
            </a:r>
            <a:r>
              <a:rPr lang="uk-UA" dirty="0"/>
              <a:t> означає зобов’язання всіх професійних бухгалтерів бути відвертими та чесними в усіх професійних та ділових стосунках. Чесність означає також чесне ведення справ та правдивість.</a:t>
            </a:r>
            <a:endParaRPr lang="en-US" sz="1100" dirty="0"/>
          </a:p>
          <a:p>
            <a:pPr marL="171450" lvl="1" indent="-171450">
              <a:buClr>
                <a:srgbClr val="00338D"/>
              </a:buClr>
              <a:buFont typeface="Arial" panose="020B0604020202020204" pitchFamily="34" charset="0"/>
              <a:buChar char="●"/>
            </a:pPr>
            <a:r>
              <a:rPr lang="uk-UA" dirty="0"/>
              <a:t>Принцип </a:t>
            </a:r>
            <a:r>
              <a:rPr lang="uk-UA" b="1" dirty="0"/>
              <a:t>об’єктивності</a:t>
            </a:r>
            <a:r>
              <a:rPr lang="uk-UA" dirty="0"/>
              <a:t> означає зобов’язання всіх професійних бухгалтерів не йти на компроміс у своєму професійному чи діловому судженні через упередженість, конфлікт інтересів або неправомірний вплив з боку інших осіб.</a:t>
            </a:r>
            <a:endParaRPr lang="en-US" sz="1100" dirty="0"/>
          </a:p>
          <a:p>
            <a:pPr marL="171450" lvl="1" indent="-171450">
              <a:buClr>
                <a:srgbClr val="00338D"/>
              </a:buClr>
              <a:buFont typeface="Arial" panose="020B0604020202020204" pitchFamily="34" charset="0"/>
              <a:buChar char="●"/>
            </a:pPr>
            <a:r>
              <a:rPr lang="uk-UA" dirty="0"/>
              <a:t>Принцип </a:t>
            </a:r>
            <a:r>
              <a:rPr lang="uk-UA" b="1" dirty="0"/>
              <a:t>професійної компетентності та належної ретельності</a:t>
            </a:r>
            <a:r>
              <a:rPr lang="uk-UA" dirty="0"/>
              <a:t> означає підтримувати професійні знання та вміння на рівні, необхідному для надання клієнтам компетентних професійних послуг. При цьому, надаючи професійні послуги, діяти ретельно відповідно до застосовних технічних та професійних стандартів.</a:t>
            </a:r>
            <a:endParaRPr lang="en-US" sz="1100" dirty="0"/>
          </a:p>
          <a:p>
            <a:pPr marL="171450" lvl="1" indent="-171450">
              <a:buClr>
                <a:srgbClr val="00338D"/>
              </a:buClr>
              <a:buFont typeface="Arial" panose="020B0604020202020204" pitchFamily="34" charset="0"/>
              <a:buChar char="●"/>
            </a:pPr>
            <a:r>
              <a:rPr lang="uk-UA" dirty="0"/>
              <a:t>Принцип </a:t>
            </a:r>
            <a:r>
              <a:rPr lang="uk-UA" b="1" dirty="0"/>
              <a:t>конфіденційності</a:t>
            </a:r>
            <a:r>
              <a:rPr lang="uk-UA" dirty="0"/>
              <a:t> означає зобов’язання професійних бухгалтерів утримуватися від розкриття за межами фірми або організації-роботодавця конфіденційної інформації, отриманої в результаті професійних та ділових стосунків, без належного та спеціального дозволу або якщо немає юридичного чи професійного права або обов’язку розкривати її. Крім цього, це означає утримуватися від використання конфіденційної інформації на власну користь чи користь третіх осіб.</a:t>
            </a:r>
            <a:endParaRPr lang="en-US" sz="1100" dirty="0"/>
          </a:p>
          <a:p>
            <a:pPr marL="171450" lvl="1" indent="-171450">
              <a:buClr>
                <a:srgbClr val="00338D"/>
              </a:buClr>
              <a:buFont typeface="Arial" panose="020B0604020202020204" pitchFamily="34" charset="0"/>
              <a:buChar char="●"/>
            </a:pPr>
            <a:r>
              <a:rPr lang="uk-UA" dirty="0"/>
              <a:t>Принцип </a:t>
            </a:r>
            <a:r>
              <a:rPr lang="uk-UA" b="1" dirty="0"/>
              <a:t>професійної поведінки</a:t>
            </a:r>
            <a:r>
              <a:rPr lang="uk-UA" dirty="0"/>
              <a:t> означає зобов’язання всіх професійних бухгалтерів дотримуватися відповідних законів та нормативних актів, а також уникати будь-яких дій, що, як відомо або повинно бути відомо професійному бухгалтерові, можуть дискредитувати професію.</a:t>
            </a:r>
            <a:endParaRPr lang="en-US" sz="1100" dirty="0"/>
          </a:p>
          <a:p>
            <a:pPr lvl="0"/>
            <a:r>
              <a:rPr lang="uk-UA" dirty="0"/>
              <a:t>Загрози незалежності аудитора:</a:t>
            </a:r>
            <a:endParaRPr lang="en-US" sz="1100" dirty="0"/>
          </a:p>
          <a:p>
            <a:pPr marL="171450" lvl="1" indent="-171450">
              <a:buClr>
                <a:srgbClr val="00338D"/>
              </a:buClr>
              <a:buFont typeface="Arial" panose="020B0604020202020204" pitchFamily="34" charset="0"/>
              <a:buChar char="●"/>
            </a:pPr>
            <a:r>
              <a:rPr lang="uk-UA" b="1" dirty="0"/>
              <a:t>Загроза власного інтересу</a:t>
            </a:r>
            <a:r>
              <a:rPr lang="uk-UA" dirty="0"/>
              <a:t> – загроза того, що фінансовий або інший інтерес неналежно впливатиме на судження або поведінку професійного бухгалтера.</a:t>
            </a:r>
            <a:endParaRPr lang="en-US" sz="1100" dirty="0"/>
          </a:p>
          <a:p>
            <a:pPr marL="192610" lvl="3" indent="0">
              <a:buNone/>
            </a:pPr>
            <a:r>
              <a:rPr lang="uk-UA" b="1" i="1" dirty="0">
                <a:solidFill>
                  <a:srgbClr val="00338D"/>
                </a:solidFill>
              </a:rPr>
              <a:t>Приклади:</a:t>
            </a:r>
            <a:endParaRPr lang="en-US" sz="1100" b="1" dirty="0">
              <a:solidFill>
                <a:srgbClr val="00338D"/>
              </a:solidFill>
            </a:endParaRPr>
          </a:p>
          <a:p>
            <a:pPr lvl="3">
              <a:buFont typeface="Wingdings" panose="05000000000000000000" pitchFamily="2" charset="2"/>
              <a:buChar char="§"/>
            </a:pPr>
            <a:r>
              <a:rPr lang="uk-UA" dirty="0"/>
              <a:t>прямий фінансовий інтерес в компанії клієнта;</a:t>
            </a:r>
            <a:endParaRPr lang="en-US" sz="1100" dirty="0"/>
          </a:p>
          <a:p>
            <a:pPr lvl="3">
              <a:buFont typeface="Wingdings" panose="05000000000000000000" pitchFamily="2" charset="2"/>
              <a:buChar char="§"/>
            </a:pPr>
            <a:r>
              <a:rPr lang="uk-UA" dirty="0"/>
              <a:t>надмірна залежність від винагород, що їх сплачує клієнт;</a:t>
            </a:r>
            <a:endParaRPr lang="en-US" sz="1100" dirty="0"/>
          </a:p>
          <a:p>
            <a:pPr lvl="3">
              <a:buFont typeface="Wingdings" panose="05000000000000000000" pitchFamily="2" charset="2"/>
              <a:buChar char="§"/>
            </a:pPr>
            <a:r>
              <a:rPr lang="uk-UA" dirty="0"/>
              <a:t>занепокоєння фірми, щодо можливості втратити значного клієнта;</a:t>
            </a:r>
            <a:endParaRPr lang="en-US" sz="1100" dirty="0"/>
          </a:p>
          <a:p>
            <a:pPr lvl="3">
              <a:buFont typeface="Wingdings" panose="05000000000000000000" pitchFamily="2" charset="2"/>
              <a:buChar char="§"/>
            </a:pPr>
            <a:r>
              <a:rPr lang="uk-UA" dirty="0"/>
              <a:t>ведення переговорів членом групи з аудиту про працевлаштування у клієнта з аудиту;</a:t>
            </a:r>
            <a:endParaRPr lang="en-US" sz="1100" dirty="0"/>
          </a:p>
          <a:p>
            <a:pPr lvl="3">
              <a:buFont typeface="Wingdings" panose="05000000000000000000" pitchFamily="2" charset="2"/>
              <a:buChar char="§"/>
            </a:pPr>
            <a:r>
              <a:rPr lang="uk-UA" dirty="0"/>
              <a:t>укладання фірмою угоди про винагороди стосовно завдання з надання впевненості, що залежать від виконання певних умов;</a:t>
            </a:r>
            <a:endParaRPr lang="en-US" sz="1100" dirty="0"/>
          </a:p>
          <a:p>
            <a:pPr lvl="3">
              <a:buFont typeface="Wingdings" panose="05000000000000000000" pitchFamily="2" charset="2"/>
              <a:buChar char="§"/>
            </a:pPr>
            <a:r>
              <a:rPr lang="uk-UA" dirty="0"/>
              <a:t>виявлення професійним бухгалтером значної помилки під час оцінювання результатів попередньо наданих професійних послуг.</a:t>
            </a:r>
            <a:endParaRPr lang="en-US" sz="1100" dirty="0"/>
          </a:p>
          <a:p>
            <a:r>
              <a:rPr lang="uk-UA" dirty="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56" y="308234"/>
            <a:ext cx="886544" cy="886901"/>
          </a:xfrm>
          <a:prstGeom prst="rect">
            <a:avLst/>
          </a:prstGeom>
        </p:spPr>
      </p:pic>
    </p:spTree>
    <p:extLst>
      <p:ext uri="{BB962C8B-B14F-4D97-AF65-F5344CB8AC3E}">
        <p14:creationId xmlns:p14="http://schemas.microsoft.com/office/powerpoint/2010/main" val="12713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04800"/>
            <a:ext cx="6068144" cy="8610600"/>
          </a:xfrm>
        </p:spPr>
        <p:txBody>
          <a:bodyPr/>
          <a:lstStyle/>
          <a:p>
            <a:pPr marL="171450" lvl="1" indent="-171450">
              <a:buClr>
                <a:srgbClr val="00338D"/>
              </a:buClr>
              <a:buFont typeface="Arial" panose="020B0604020202020204" pitchFamily="34" charset="0"/>
              <a:buChar char="●"/>
            </a:pPr>
            <a:r>
              <a:rPr lang="uk-UA" b="1" dirty="0"/>
              <a:t>Загроза власної оцінки</a:t>
            </a:r>
            <a:r>
              <a:rPr lang="uk-UA" dirty="0"/>
              <a:t> – загроза того, що професійний бухгалтер не оцінюватиме належним чином результати попереднього судження або послуги, виконаної професійним бухгалтером, на які він покладатиметься при формулюванні судження при наданні поточної послуги.</a:t>
            </a:r>
            <a:endParaRPr lang="en-US" sz="1100" dirty="0"/>
          </a:p>
          <a:p>
            <a:pPr marL="192610" lvl="3" indent="0">
              <a:buNone/>
            </a:pPr>
            <a:r>
              <a:rPr lang="uk-UA" b="1" i="1" dirty="0">
                <a:solidFill>
                  <a:srgbClr val="00338D"/>
                </a:solidFill>
              </a:rPr>
              <a:t>Приклади:</a:t>
            </a:r>
            <a:endParaRPr lang="en-US" sz="1100" b="1" dirty="0">
              <a:solidFill>
                <a:srgbClr val="00338D"/>
              </a:solidFill>
            </a:endParaRPr>
          </a:p>
          <a:p>
            <a:pPr lvl="3">
              <a:buFont typeface="Wingdings" panose="05000000000000000000" pitchFamily="2" charset="2"/>
              <a:buChar char="§"/>
            </a:pPr>
            <a:r>
              <a:rPr lang="uk-UA" dirty="0"/>
              <a:t>надання фірмою аудиторського висновку щодо ефективності функціонування фінансових систем після їх розробки чи впровадження;</a:t>
            </a:r>
            <a:endParaRPr lang="en-US" sz="1100" dirty="0"/>
          </a:p>
          <a:p>
            <a:pPr lvl="3">
              <a:buFont typeface="Wingdings" panose="05000000000000000000" pitchFamily="2" charset="2"/>
              <a:buChar char="§"/>
            </a:pPr>
            <a:r>
              <a:rPr lang="uk-UA" dirty="0"/>
              <a:t>підготовка аудиторською фірмою вихідних даних, що використовувались для формування бухгалтерських регістрів, які є предметом аудиторської перевірки;</a:t>
            </a:r>
            <a:endParaRPr lang="en-US" sz="1100" dirty="0"/>
          </a:p>
          <a:p>
            <a:pPr lvl="3">
              <a:buFont typeface="Wingdings" panose="05000000000000000000" pitchFamily="2" charset="2"/>
              <a:buChar char="§"/>
            </a:pPr>
            <a:r>
              <a:rPr lang="uk-UA" dirty="0"/>
              <a:t>член аудиторської групи є або донедавна був директором чи посадовою особою клієнта;</a:t>
            </a:r>
            <a:endParaRPr lang="en-US" sz="1100" dirty="0"/>
          </a:p>
          <a:p>
            <a:pPr lvl="3">
              <a:buFont typeface="Wingdings" panose="05000000000000000000" pitchFamily="2" charset="2"/>
              <a:buChar char="§"/>
            </a:pPr>
            <a:r>
              <a:rPr lang="uk-UA" dirty="0"/>
              <a:t>член аудиторської групи є або донедавна був працівником клієнта, спроможним істотно впливати на предмет аудиторської перевірки;</a:t>
            </a:r>
            <a:endParaRPr lang="en-US" sz="1100" dirty="0"/>
          </a:p>
          <a:p>
            <a:pPr lvl="3">
              <a:buFont typeface="Wingdings" panose="05000000000000000000" pitchFamily="2" charset="2"/>
              <a:buChar char="§"/>
            </a:pPr>
            <a:r>
              <a:rPr lang="uk-UA" dirty="0"/>
              <a:t>виконання фірмою послуг для аудиторського клієнта, які безпосередньо впливають на інформацію про предмет перевірки.</a:t>
            </a:r>
            <a:endParaRPr lang="en-US" sz="1100" dirty="0"/>
          </a:p>
          <a:p>
            <a:pPr marL="171450" lvl="1" indent="-171450">
              <a:buClr>
                <a:srgbClr val="00338D"/>
              </a:buClr>
              <a:buFont typeface="Arial" panose="020B0604020202020204" pitchFamily="34" charset="0"/>
              <a:buChar char="●"/>
            </a:pPr>
            <a:r>
              <a:rPr lang="uk-UA" b="1" dirty="0"/>
              <a:t>Загроза захисту</a:t>
            </a:r>
            <a:r>
              <a:rPr lang="uk-UA" dirty="0"/>
              <a:t> – загроза того, що професійний бухгалтер настільки підтримуватиме позицію клієнта, що це спричинятиме загрозу його об’єктивності.</a:t>
            </a:r>
            <a:endParaRPr lang="en-US" sz="1100" dirty="0"/>
          </a:p>
          <a:p>
            <a:pPr marL="192610" lvl="3" indent="0">
              <a:buNone/>
            </a:pPr>
            <a:r>
              <a:rPr lang="uk-UA" b="1" i="1" dirty="0">
                <a:solidFill>
                  <a:srgbClr val="00338D"/>
                </a:solidFill>
              </a:rPr>
              <a:t>Приклади:</a:t>
            </a:r>
            <a:endParaRPr lang="en-US" sz="1100" b="1" dirty="0">
              <a:solidFill>
                <a:srgbClr val="00338D"/>
              </a:solidFill>
            </a:endParaRPr>
          </a:p>
          <a:p>
            <a:pPr lvl="3">
              <a:buFont typeface="Wingdings" panose="05000000000000000000" pitchFamily="2" charset="2"/>
              <a:buChar char="§"/>
            </a:pPr>
            <a:r>
              <a:rPr lang="uk-UA" dirty="0"/>
              <a:t>рекламування фірмою акцій клієнта з аудиту;</a:t>
            </a:r>
            <a:endParaRPr lang="en-US" sz="1100" dirty="0"/>
          </a:p>
          <a:p>
            <a:pPr lvl="3">
              <a:buFont typeface="Wingdings" panose="05000000000000000000" pitchFamily="2" charset="2"/>
              <a:buChar char="§"/>
            </a:pPr>
            <a:r>
              <a:rPr lang="uk-UA" dirty="0"/>
              <a:t>дії професійного бухгалтера у ролі адвоката від імені клієнта з аудиту в судовому процесі або у суперечках з третіми сторонами.</a:t>
            </a:r>
            <a:endParaRPr lang="en-US" sz="1100" dirty="0"/>
          </a:p>
          <a:p>
            <a:pPr marL="171450" lvl="1" indent="-171450">
              <a:buClr>
                <a:srgbClr val="00338D"/>
              </a:buClr>
              <a:buFont typeface="Arial" panose="020B0604020202020204" pitchFamily="34" charset="0"/>
              <a:buChar char="●"/>
            </a:pPr>
            <a:r>
              <a:rPr lang="uk-UA" b="1" dirty="0"/>
              <a:t>Загроза особистих стосунків</a:t>
            </a:r>
            <a:r>
              <a:rPr lang="uk-UA" dirty="0"/>
              <a:t> – загроза того, що внаслідок тривалих або тісних стосунків з клієнтом професійний бухгалтер занадто перейматиметься їхніми інтересами або необґрунтовано високо оцінюватиме їхню роботу.</a:t>
            </a:r>
            <a:endParaRPr lang="en-US" sz="1100" dirty="0"/>
          </a:p>
          <a:p>
            <a:pPr marL="192610" lvl="3" indent="0">
              <a:buNone/>
            </a:pPr>
            <a:r>
              <a:rPr lang="uk-UA" b="1" i="1" dirty="0">
                <a:solidFill>
                  <a:srgbClr val="00338D"/>
                </a:solidFill>
              </a:rPr>
              <a:t>Приклади:</a:t>
            </a:r>
            <a:endParaRPr lang="en-US" sz="1100" b="1" dirty="0">
              <a:solidFill>
                <a:srgbClr val="00338D"/>
              </a:solidFill>
            </a:endParaRPr>
          </a:p>
          <a:p>
            <a:pPr lvl="3">
              <a:buFont typeface="Wingdings" panose="05000000000000000000" pitchFamily="2" charset="2"/>
              <a:buChar char="§"/>
            </a:pPr>
            <a:r>
              <a:rPr lang="uk-UA" dirty="0"/>
              <a:t>член аудиторської групи має близького родича, який є директором або посадовою особою клієнта;</a:t>
            </a:r>
            <a:endParaRPr lang="en-US" sz="1100" dirty="0"/>
          </a:p>
          <a:p>
            <a:pPr lvl="3">
              <a:buFont typeface="Wingdings" panose="05000000000000000000" pitchFamily="2" charset="2"/>
              <a:buChar char="§"/>
            </a:pPr>
            <a:r>
              <a:rPr lang="uk-UA" dirty="0"/>
              <a:t>член аудиторської групи має близького родича, який є працівником клієнта, спроможним істотно впливати на предмет перевірки у завданні;</a:t>
            </a:r>
            <a:endParaRPr lang="en-US" sz="1100" dirty="0"/>
          </a:p>
          <a:p>
            <a:pPr lvl="3">
              <a:buFont typeface="Wingdings" panose="05000000000000000000" pitchFamily="2" charset="2"/>
              <a:buChar char="§"/>
            </a:pPr>
            <a:r>
              <a:rPr lang="uk-UA" dirty="0"/>
              <a:t>директор або посадова особа клієнта чи працівник, якій спроможний суттєво впливати на предмет перевірки у завданні, нещодавно працював партнером аудиторської фірми.</a:t>
            </a:r>
            <a:endParaRPr lang="en-US" sz="1100" dirty="0"/>
          </a:p>
          <a:p>
            <a:pPr marL="171450" lvl="1" indent="-171450">
              <a:buClr>
                <a:srgbClr val="00338D"/>
              </a:buClr>
              <a:buFont typeface="Arial" panose="020B0604020202020204" pitchFamily="34" charset="0"/>
              <a:buChar char="●"/>
            </a:pPr>
            <a:r>
              <a:rPr lang="uk-UA" b="1" dirty="0"/>
              <a:t>Загроза тиску</a:t>
            </a:r>
            <a:r>
              <a:rPr lang="uk-UA" dirty="0"/>
              <a:t> – загроза того, що професійний бухгалтер утримуватиметься від об’єктивних дій внаслідок фактичного чи </a:t>
            </a:r>
            <a:r>
              <a:rPr lang="uk-UA" dirty="0" err="1"/>
              <a:t>відчуваного</a:t>
            </a:r>
            <a:r>
              <a:rPr lang="uk-UA" dirty="0"/>
              <a:t> тиску, в тому числі спроб здійснення неправомірного впливу на нього.</a:t>
            </a:r>
            <a:endParaRPr lang="en-US" sz="1100" dirty="0"/>
          </a:p>
          <a:p>
            <a:pPr marL="192610" lvl="3" indent="0">
              <a:buNone/>
            </a:pPr>
            <a:r>
              <a:rPr lang="uk-UA" b="1" i="1" dirty="0">
                <a:solidFill>
                  <a:srgbClr val="00338D"/>
                </a:solidFill>
              </a:rPr>
              <a:t>Приклади:</a:t>
            </a:r>
            <a:endParaRPr lang="en-US" sz="1100" b="1" dirty="0">
              <a:solidFill>
                <a:srgbClr val="00338D"/>
              </a:solidFill>
            </a:endParaRPr>
          </a:p>
          <a:p>
            <a:pPr lvl="3">
              <a:buFont typeface="Wingdings" panose="05000000000000000000" pitchFamily="2" charset="2"/>
              <a:buChar char="§"/>
            </a:pPr>
            <a:r>
              <a:rPr lang="uk-UA" dirty="0"/>
              <a:t>аудиторський клієнт зазначає, що він не </a:t>
            </a:r>
            <a:r>
              <a:rPr lang="uk-UA" dirty="0" err="1"/>
              <a:t>надасть</a:t>
            </a:r>
            <a:r>
              <a:rPr lang="uk-UA" dirty="0"/>
              <a:t> фірмі запланований контракт на завдання, яке не є завданням з аудиту, якщо фірма продовжуватиме не погоджуватися з обліковим підходом клієнта до певної операції;</a:t>
            </a:r>
            <a:endParaRPr lang="en-US" sz="1100" dirty="0"/>
          </a:p>
          <a:p>
            <a:pPr lvl="3">
              <a:buFont typeface="Wingdings" panose="05000000000000000000" pitchFamily="2" charset="2"/>
              <a:buChar char="§"/>
            </a:pPr>
            <a:r>
              <a:rPr lang="uk-UA" dirty="0"/>
              <a:t>погрози клієнта судовим процесом проти фірми;</a:t>
            </a:r>
            <a:endParaRPr lang="en-US" sz="1100" dirty="0"/>
          </a:p>
          <a:p>
            <a:endParaRPr lang="en-US" dirty="0"/>
          </a:p>
        </p:txBody>
      </p:sp>
    </p:spTree>
    <p:extLst>
      <p:ext uri="{BB962C8B-B14F-4D97-AF65-F5344CB8AC3E}">
        <p14:creationId xmlns:p14="http://schemas.microsoft.com/office/powerpoint/2010/main" val="351995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04800"/>
            <a:ext cx="6068144" cy="8610600"/>
          </a:xfrm>
        </p:spPr>
        <p:txBody>
          <a:bodyPr/>
          <a:lstStyle/>
          <a:p>
            <a:pPr lvl="3">
              <a:buFont typeface="Wingdings" panose="05000000000000000000" pitchFamily="2" charset="2"/>
              <a:buChar char="§"/>
            </a:pPr>
            <a:r>
              <a:rPr lang="uk-UA" dirty="0"/>
              <a:t>тиск на аудиторську фірму з метою неналежно зменшити обсяг виконаної роботи для зменшення винагороди аудитора;</a:t>
            </a:r>
            <a:endParaRPr lang="en-US" sz="1100" dirty="0"/>
          </a:p>
          <a:p>
            <a:pPr lvl="3">
              <a:buFont typeface="Wingdings" panose="05000000000000000000" pitchFamily="2" charset="2"/>
              <a:buChar char="§"/>
            </a:pPr>
            <a:r>
              <a:rPr lang="uk-UA" dirty="0"/>
              <a:t>професійний бухгалтер-практик відчуває тиск, який чиниться на нього з метою примусити його погодитися з судженням працівника клієнта, оскільки працівник більш досвідчений у питанні, що розглядається;</a:t>
            </a:r>
            <a:endParaRPr lang="en-US" sz="1100" dirty="0"/>
          </a:p>
          <a:p>
            <a:pPr lvl="3">
              <a:buFont typeface="Wingdings" panose="05000000000000000000" pitchFamily="2" charset="2"/>
              <a:buChar char="§"/>
            </a:pPr>
            <a:r>
              <a:rPr lang="uk-UA" dirty="0"/>
              <a:t>партнер аудиторської фірми інформує члена аудиторської команди, що заплановане просування по службі не відбудеться, якщо він не погодиться з неприйнятним обліковим підходом клієнта з аудиту.</a:t>
            </a:r>
            <a:endParaRPr lang="en-US" sz="1100" dirty="0"/>
          </a:p>
          <a:p>
            <a:pPr lvl="0"/>
            <a:r>
              <a:rPr lang="uk-UA" dirty="0"/>
              <a:t>Застережні засоби незалежності аудитора:</a:t>
            </a:r>
            <a:endParaRPr lang="en-US" sz="1100" dirty="0"/>
          </a:p>
          <a:p>
            <a:pPr marL="171450" lvl="1" indent="-171450">
              <a:buClr>
                <a:srgbClr val="00338D"/>
              </a:buClr>
              <a:buFont typeface="Arial" panose="020B0604020202020204" pitchFamily="34" charset="0"/>
              <a:buChar char="●"/>
            </a:pPr>
            <a:r>
              <a:rPr lang="uk-UA" dirty="0"/>
              <a:t>Застережні засоби, що можуть усунути або зменшити загрози до прийнятного рівня, належать до двох широких категорій:</a:t>
            </a:r>
            <a:endParaRPr lang="en-US" sz="1100" dirty="0"/>
          </a:p>
          <a:p>
            <a:pPr marL="421210" lvl="3" indent="-228600">
              <a:buClr>
                <a:srgbClr val="00338D"/>
              </a:buClr>
              <a:buFont typeface="+mj-lt"/>
              <a:buAutoNum type="alphaLcParenR"/>
            </a:pPr>
            <a:r>
              <a:rPr lang="uk-UA" dirty="0"/>
              <a:t>застережні засоби, встановлені професійною організацією, законодавством або нормативним актом;</a:t>
            </a:r>
            <a:endParaRPr lang="en-US" sz="1100" dirty="0"/>
          </a:p>
          <a:p>
            <a:pPr marL="192610" lvl="3" indent="0">
              <a:buNone/>
            </a:pPr>
            <a:r>
              <a:rPr lang="uk-UA" b="1" i="1" dirty="0">
                <a:solidFill>
                  <a:srgbClr val="00338D"/>
                </a:solidFill>
              </a:rPr>
              <a:t>Вони передбачають:</a:t>
            </a:r>
            <a:endParaRPr lang="en-US" sz="1100" b="1" dirty="0">
              <a:solidFill>
                <a:srgbClr val="00338D"/>
              </a:solidFill>
            </a:endParaRPr>
          </a:p>
          <a:p>
            <a:pPr lvl="3">
              <a:buFont typeface="Wingdings" panose="05000000000000000000" pitchFamily="2" charset="2"/>
              <a:buChar char="§"/>
            </a:pPr>
            <a:r>
              <a:rPr lang="uk-UA" dirty="0"/>
              <a:t>вимоги до освіти, професійної підготовки та досвіду набуття статусу фахівця;</a:t>
            </a:r>
            <a:endParaRPr lang="en-US" sz="1100" dirty="0"/>
          </a:p>
          <a:p>
            <a:pPr lvl="3">
              <a:buFont typeface="Wingdings" panose="05000000000000000000" pitchFamily="2" charset="2"/>
              <a:buChar char="§"/>
            </a:pPr>
            <a:r>
              <a:rPr lang="uk-UA" dirty="0"/>
              <a:t>вимоги подальшої професійної освіти;</a:t>
            </a:r>
            <a:endParaRPr lang="en-US" sz="1100" dirty="0"/>
          </a:p>
          <a:p>
            <a:pPr lvl="3">
              <a:buFont typeface="Wingdings" panose="05000000000000000000" pitchFamily="2" charset="2"/>
              <a:buChar char="§"/>
            </a:pPr>
            <a:r>
              <a:rPr lang="uk-UA" dirty="0"/>
              <a:t>нормативні акти щодо корпоративного управління;</a:t>
            </a:r>
            <a:endParaRPr lang="en-US" sz="1100" dirty="0"/>
          </a:p>
          <a:p>
            <a:pPr lvl="3">
              <a:buFont typeface="Wingdings" panose="05000000000000000000" pitchFamily="2" charset="2"/>
              <a:buChar char="§"/>
            </a:pPr>
            <a:r>
              <a:rPr lang="uk-UA" dirty="0"/>
              <a:t>професійні стандарти ведення діяльності;</a:t>
            </a:r>
            <a:endParaRPr lang="en-US" sz="1100" dirty="0"/>
          </a:p>
          <a:p>
            <a:pPr lvl="3">
              <a:buFont typeface="Wingdings" panose="05000000000000000000" pitchFamily="2" charset="2"/>
              <a:buChar char="§"/>
            </a:pPr>
            <a:r>
              <a:rPr lang="uk-UA" dirty="0"/>
              <a:t>моніторинг з боку професійних організацій та дисциплінарні процедури.</a:t>
            </a:r>
            <a:endParaRPr lang="en-US" sz="1100" dirty="0"/>
          </a:p>
          <a:p>
            <a:pPr marL="421211" lvl="2" indent="-228600">
              <a:buClr>
                <a:srgbClr val="00338D"/>
              </a:buClr>
              <a:buFont typeface="+mj-lt"/>
              <a:buAutoNum type="alphaLcParenR" startAt="2"/>
            </a:pPr>
            <a:r>
              <a:rPr lang="uk-UA" dirty="0"/>
              <a:t>застережні засоби у робочому середовищі</a:t>
            </a:r>
            <a:endParaRPr lang="en-US" sz="1100" dirty="0"/>
          </a:p>
          <a:p>
            <a:pPr marL="192610" lvl="3" indent="0">
              <a:buNone/>
            </a:pPr>
            <a:r>
              <a:rPr lang="uk-UA" b="1" i="1" dirty="0">
                <a:solidFill>
                  <a:srgbClr val="00338D"/>
                </a:solidFill>
              </a:rPr>
              <a:t>Приклади:</a:t>
            </a:r>
            <a:endParaRPr lang="en-US" sz="1100" b="1" dirty="0">
              <a:solidFill>
                <a:srgbClr val="00338D"/>
              </a:solidFill>
            </a:endParaRPr>
          </a:p>
          <a:p>
            <a:pPr lvl="3">
              <a:buFont typeface="Wingdings" panose="05000000000000000000" pitchFamily="2" charset="2"/>
              <a:buChar char="§"/>
            </a:pPr>
            <a:r>
              <a:rPr lang="uk-UA" dirty="0"/>
              <a:t>підкреслення керівництвом аудиторської фірми важливості дотримання фундаментальних принципів;</a:t>
            </a:r>
            <a:endParaRPr lang="en-US" sz="1100" dirty="0"/>
          </a:p>
          <a:p>
            <a:pPr lvl="3">
              <a:buFont typeface="Wingdings" panose="05000000000000000000" pitchFamily="2" charset="2"/>
              <a:buChar char="§"/>
            </a:pPr>
            <a:r>
              <a:rPr lang="uk-UA" dirty="0"/>
              <a:t>політики та процедури для впровадження і моніторингу контролю якості завдань;</a:t>
            </a:r>
            <a:endParaRPr lang="en-US" sz="1100" dirty="0"/>
          </a:p>
          <a:p>
            <a:pPr lvl="3">
              <a:buFont typeface="Wingdings" panose="05000000000000000000" pitchFamily="2" charset="2"/>
              <a:buChar char="§"/>
            </a:pPr>
            <a:r>
              <a:rPr lang="uk-UA" dirty="0"/>
              <a:t>задокументовані внутрішні політики та процедури, що вимагають дотримання фундаментальних принципів;</a:t>
            </a:r>
            <a:endParaRPr lang="en-US" sz="1100" dirty="0"/>
          </a:p>
          <a:p>
            <a:pPr lvl="3">
              <a:buFont typeface="Wingdings" panose="05000000000000000000" pitchFamily="2" charset="2"/>
              <a:buChar char="§"/>
            </a:pPr>
            <a:r>
              <a:rPr lang="uk-UA" dirty="0"/>
              <a:t>політики та процедури, що забороняють особам, які не є членами групи з виконання завдання, впливати неналежним чином на результат завдання;</a:t>
            </a:r>
            <a:endParaRPr lang="en-US" sz="1100" dirty="0"/>
          </a:p>
          <a:p>
            <a:pPr lvl="3">
              <a:buFont typeface="Wingdings" panose="05000000000000000000" pitchFamily="2" charset="2"/>
              <a:buChar char="§"/>
            </a:pPr>
            <a:r>
              <a:rPr lang="uk-UA" dirty="0"/>
              <a:t>призначення члена старшого управлінського персоналу відповідальним за здійснення нагляду, щодо належного функціонування системи контролю якості фірми;</a:t>
            </a:r>
            <a:endParaRPr lang="en-US" sz="1100" dirty="0"/>
          </a:p>
          <a:p>
            <a:pPr lvl="3">
              <a:buFont typeface="Wingdings" panose="05000000000000000000" pitchFamily="2" charset="2"/>
              <a:buChar char="§"/>
            </a:pPr>
            <a:r>
              <a:rPr lang="uk-UA" dirty="0"/>
              <a:t>проведення консультацій з незалежною третьою стороною, наприклад, комітетом незалежних директорів, професійним регуляторним органом або іншим професійним бухгалтером;</a:t>
            </a:r>
            <a:endParaRPr lang="en-US" sz="1100" dirty="0"/>
          </a:p>
          <a:p>
            <a:pPr lvl="3">
              <a:buFont typeface="Wingdings" panose="05000000000000000000" pitchFamily="2" charset="2"/>
              <a:buChar char="§"/>
            </a:pPr>
            <a:r>
              <a:rPr lang="uk-UA" dirty="0"/>
              <a:t>консультації з попереднім аудитором (за письмовою згодою клієнта), якщо попередній період був перевірений іншим аудитором;</a:t>
            </a:r>
            <a:endParaRPr lang="en-US" sz="1100" dirty="0"/>
          </a:p>
          <a:p>
            <a:pPr lvl="3">
              <a:buFont typeface="Wingdings" panose="05000000000000000000" pitchFamily="2" charset="2"/>
              <a:buChar char="§"/>
            </a:pPr>
            <a:r>
              <a:rPr lang="uk-UA" dirty="0"/>
              <a:t>ротацію старшого персоналу аудиторської групи.</a:t>
            </a:r>
            <a:endParaRPr lang="en-US" sz="1100" dirty="0"/>
          </a:p>
          <a:p>
            <a:endParaRPr lang="en-US" dirty="0"/>
          </a:p>
        </p:txBody>
      </p:sp>
    </p:spTree>
    <p:extLst>
      <p:ext uri="{BB962C8B-B14F-4D97-AF65-F5344CB8AC3E}">
        <p14:creationId xmlns:p14="http://schemas.microsoft.com/office/powerpoint/2010/main" val="150190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04800"/>
            <a:ext cx="6068144" cy="8610600"/>
          </a:xfrm>
        </p:spPr>
        <p:txBody>
          <a:bodyPr/>
          <a:lstStyle/>
          <a:p>
            <a:pPr lvl="0"/>
            <a:r>
              <a:rPr lang="uk-UA" dirty="0"/>
              <a:t>Практичні приклади застосування професійної етики:</a:t>
            </a:r>
            <a:endParaRPr lang="en-US" sz="1100" dirty="0"/>
          </a:p>
          <a:p>
            <a:pPr marL="171450" lvl="1" indent="-171450">
              <a:buClr>
                <a:srgbClr val="00338D"/>
              </a:buClr>
              <a:buFont typeface="Arial" panose="020B0604020202020204" pitchFamily="34" charset="0"/>
              <a:buChar char="●"/>
            </a:pPr>
            <a:r>
              <a:rPr lang="uk-UA" dirty="0"/>
              <a:t>Рада директорів компанії може запросити представника команди з аудиту на зустрічі з потенційними інвесторами при первинному розміщенні акцій, банками при переоформленні кредитних договорів, щорічні збори акціонерів тощо, з метою заохочення інвестицій або отримання інших додаткових вигід.</a:t>
            </a:r>
            <a:endParaRPr lang="uk-UA" sz="1100" dirty="0"/>
          </a:p>
          <a:p>
            <a:pPr marL="192610" lvl="3" indent="0">
              <a:buClr>
                <a:srgbClr val="00338D"/>
              </a:buClr>
              <a:buNone/>
            </a:pPr>
            <a:r>
              <a:rPr lang="uk-UA" dirty="0"/>
              <a:t>В таких ситуаціях аудитор повинен ввічливо відмовитися, оскільки існує загроза захисту інтересів клієнта, що створюватиме ризик для об’єктивності аудитора.</a:t>
            </a:r>
            <a:endParaRPr lang="en-US" sz="1100" dirty="0"/>
          </a:p>
          <a:p>
            <a:pPr marL="171450" lvl="1" indent="-171450">
              <a:buClr>
                <a:srgbClr val="00338D"/>
              </a:buClr>
              <a:buFont typeface="Arial" panose="020B0604020202020204" pitchFamily="34" charset="0"/>
              <a:buChar char="●"/>
            </a:pPr>
            <a:r>
              <a:rPr lang="uk-UA" dirty="0"/>
              <a:t>Компанії можуть запропонувати аудиторам самостійно проводити бухгалтерський облік та готувати фінансову звітність, оскільки це значно пришвидшить проведення аудиту і аудиторам буде легше працювати з інформацією, яку вони готували. </a:t>
            </a:r>
            <a:endParaRPr lang="en-US" sz="1100" dirty="0"/>
          </a:p>
          <a:p>
            <a:pPr marL="192610" lvl="3" indent="0">
              <a:buNone/>
            </a:pPr>
            <a:r>
              <a:rPr lang="uk-UA" b="0" dirty="0">
                <a:solidFill>
                  <a:schemeClr val="tx1"/>
                </a:solidFill>
              </a:rPr>
              <a:t>Незважаючи на те, що це створює додатковий дохід для аудиторської компанії, існує загроза власної оцінки, тобто компанія виконуватиме послуги, які безпосередньо впливатимуть на об’єкт перевірки. Ризик в тому, що професійний бухгалтер не оцінюватиме належним чином результати своєї попередньої роботи.</a:t>
            </a:r>
            <a:endParaRPr lang="en-US" sz="1100" b="0" dirty="0">
              <a:solidFill>
                <a:schemeClr val="tx1"/>
              </a:solidFill>
            </a:endParaRPr>
          </a:p>
          <a:p>
            <a:pPr marL="192610" lvl="3" indent="0">
              <a:buNone/>
            </a:pPr>
            <a:r>
              <a:rPr lang="uk-UA" b="0" dirty="0">
                <a:solidFill>
                  <a:schemeClr val="tx1"/>
                </a:solidFill>
              </a:rPr>
              <a:t>Якщо аудиторська фірма погоджується на виконання послуг щодо підготовки звітності, цю роботу повинна виконувати інша команда, ніж та, що проводить аудит.</a:t>
            </a:r>
            <a:endParaRPr lang="en-US" sz="1100" b="0" dirty="0">
              <a:solidFill>
                <a:schemeClr val="tx1"/>
              </a:solidFill>
            </a:endParaRPr>
          </a:p>
          <a:p>
            <a:pPr marL="171450" lvl="1" indent="-171450">
              <a:buClr>
                <a:srgbClr val="00338D"/>
              </a:buClr>
              <a:buFont typeface="Arial" panose="020B0604020202020204" pitchFamily="34" charset="0"/>
              <a:buChar char="●"/>
            </a:pPr>
            <a:r>
              <a:rPr lang="uk-UA" dirty="0"/>
              <a:t>Менеджмент компаній, які перевіряються, може запропонувати, в знак подяки або налагодження ділових стосунків, надання певних вигід (подарунок, власну продукцію, вечерю в ресторані, оплачуваний відпочинок, безпроцентні позики тощо). У випадку, якщо вартість таких вигід не є незначною, аудитор повинен ввічливо відмовитися. Якщо ж продукція або послуги компанії надаються на звичайних ринкових умовах (як і для інших клієнтів), в такому разі, їх отримання є прийнятним. </a:t>
            </a:r>
            <a:endParaRPr lang="en-US" sz="1100" dirty="0"/>
          </a:p>
          <a:p>
            <a:r>
              <a:rPr lang="uk-UA" sz="1400" dirty="0"/>
              <a:t>Практичні завдання</a:t>
            </a:r>
            <a:endParaRPr lang="en-US" sz="1400" dirty="0"/>
          </a:p>
          <a:p>
            <a:r>
              <a:rPr lang="uk-UA" dirty="0"/>
              <a:t>Практичне завдання 1</a:t>
            </a:r>
            <a:endParaRPr lang="en-US" dirty="0"/>
          </a:p>
          <a:p>
            <a:r>
              <a:rPr lang="uk-UA" b="0" dirty="0">
                <a:solidFill>
                  <a:schemeClr val="tx1"/>
                </a:solidFill>
              </a:rPr>
              <a:t>Аудиторська фірма Компанія А задля збільшення клієнтської бази, розробила нову рекламну стратегію, в якій гарантується, що аудит Компанії А дозволить звести до мінімуму кількість звернень аудиторів до клієнтів, оскільки період аудиту триватиме не довше, ніж два тижні.</a:t>
            </a:r>
            <a:endParaRPr lang="en-US" sz="1100" b="0" dirty="0">
              <a:solidFill>
                <a:schemeClr val="tx1"/>
              </a:solidFill>
            </a:endParaRPr>
          </a:p>
          <a:p>
            <a:r>
              <a:rPr lang="uk-UA" b="0" dirty="0">
                <a:solidFill>
                  <a:schemeClr val="tx1"/>
                </a:solidFill>
              </a:rPr>
              <a:t>Було вирішено не проводити попередню оцінку ризиків та планування аудиторських процедур, а виконати ті самі аудиторські процедури, що були зроблені минулого року, задля скорочення витрат компанії А.</a:t>
            </a:r>
            <a:endParaRPr lang="en-US" sz="1100" b="0" dirty="0">
              <a:solidFill>
                <a:schemeClr val="tx1"/>
              </a:solidFill>
            </a:endParaRPr>
          </a:p>
          <a:p>
            <a:r>
              <a:rPr lang="uk-UA" b="0" dirty="0">
                <a:solidFill>
                  <a:schemeClr val="tx1"/>
                </a:solidFill>
              </a:rPr>
              <a:t>Крім того, з ціллю зменшення тривалості та вартості аудиту, Компанія А запропонувала всім новим клієнтам послугу безкоштовної підготовки звітності за перший рік.</a:t>
            </a:r>
            <a:endParaRPr lang="en-US" sz="1100" b="0" dirty="0">
              <a:solidFill>
                <a:schemeClr val="tx1"/>
              </a:solidFill>
            </a:endParaRPr>
          </a:p>
          <a:p>
            <a:r>
              <a:rPr lang="uk-UA" b="0" dirty="0">
                <a:solidFill>
                  <a:schemeClr val="tx1"/>
                </a:solidFill>
              </a:rPr>
              <a:t>До Компанії А звернувся новий потенційний клієнт, який запропонував, в контракті прописати не фіксовану вартість аудиторських послуг, а визначення винагороди аудиторів як відсоток від прибутку до оподаткування. Партнери аудиту вважають, що такий розрахунок збільшить загальну винагороду Компанії А, тому схвалюють таку пропозицію.</a:t>
            </a:r>
            <a:endParaRPr lang="en-US" dirty="0"/>
          </a:p>
        </p:txBody>
      </p:sp>
    </p:spTree>
    <p:extLst>
      <p:ext uri="{BB962C8B-B14F-4D97-AF65-F5344CB8AC3E}">
        <p14:creationId xmlns:p14="http://schemas.microsoft.com/office/powerpoint/2010/main" val="3800370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04800"/>
            <a:ext cx="6068144" cy="8610600"/>
          </a:xfrm>
        </p:spPr>
        <p:txBody>
          <a:bodyPr/>
          <a:lstStyle/>
          <a:p>
            <a:r>
              <a:rPr lang="uk-UA" b="0" dirty="0">
                <a:solidFill>
                  <a:schemeClr val="tx1"/>
                </a:solidFill>
              </a:rPr>
              <a:t>Нещодавно Компанія А підписала договір на проведення аудиту з новим клієнтом. Клієнт вимагає, щоб аудит був проведений в період з початку січня до кінця лютого, проте, це дуже напружений час для Компанії А і тому планується залучити більш молодший персонал, що є доступнішим. Крім того, з метою економії часу та коштів було вирішено не проводити консультації з попередніми аудиторами.</a:t>
            </a:r>
            <a:endParaRPr lang="en-US" sz="1100" b="0" dirty="0">
              <a:solidFill>
                <a:schemeClr val="tx1"/>
              </a:solidFill>
            </a:endParaRPr>
          </a:p>
          <a:p>
            <a:r>
              <a:rPr lang="uk-UA" dirty="0"/>
              <a:t>Необхідно:</a:t>
            </a:r>
            <a:endParaRPr lang="en-US" sz="1100" dirty="0"/>
          </a:p>
          <a:p>
            <a:pPr marL="421211" lvl="2" indent="-228600">
              <a:buClr>
                <a:srgbClr val="00338D"/>
              </a:buClr>
              <a:buFont typeface="+mj-lt"/>
              <a:buAutoNum type="arabicParenR"/>
            </a:pPr>
            <a:r>
              <a:rPr lang="uk-UA" b="0" dirty="0">
                <a:solidFill>
                  <a:schemeClr val="tx1"/>
                </a:solidFill>
              </a:rPr>
              <a:t>Визначити та пояснити етичні ризики, які виникають з вищезазначених дій Компанії А;</a:t>
            </a:r>
            <a:endParaRPr lang="en-US" sz="1100" b="0" dirty="0">
              <a:solidFill>
                <a:schemeClr val="tx1"/>
              </a:solidFill>
            </a:endParaRPr>
          </a:p>
          <a:p>
            <a:pPr marL="421211" lvl="2" indent="-228600">
              <a:buClr>
                <a:srgbClr val="00338D"/>
              </a:buClr>
              <a:buFont typeface="+mj-lt"/>
              <a:buAutoNum type="arabicParenR"/>
            </a:pPr>
            <a:r>
              <a:rPr lang="uk-UA" b="0" dirty="0">
                <a:solidFill>
                  <a:schemeClr val="tx1"/>
                </a:solidFill>
              </a:rPr>
              <a:t>Для кожного етичного ризику пояснити заходи для їх зниження.</a:t>
            </a:r>
            <a:endParaRPr lang="en-US" sz="1100" b="0" dirty="0">
              <a:solidFill>
                <a:schemeClr val="tx1"/>
              </a:solidFill>
            </a:endParaRPr>
          </a:p>
          <a:p>
            <a:r>
              <a:rPr lang="uk-UA" dirty="0"/>
              <a:t>Практичне завдання 2</a:t>
            </a:r>
            <a:endParaRPr lang="en-US" sz="1100" dirty="0"/>
          </a:p>
          <a:p>
            <a:r>
              <a:rPr lang="uk-UA" b="0" dirty="0">
                <a:solidFill>
                  <a:schemeClr val="tx1"/>
                </a:solidFill>
              </a:rPr>
              <a:t>Ви у ролі менеджера аудиторської фірми плануєте аудит Компанії Б. Компанія Б вже багато років постійний клієнт вашої аудиторської фірми. Вам відомо, що протягом року заступник фінансового директора Компанії Б перейшов до вашої компанії на посаду партнера. Оскільки він добре знайомий з Компанією Б, було запропоновано призначити його партнером з перевірки якості (контролюючим партнером) аудиту Компанії Б.</a:t>
            </a:r>
            <a:endParaRPr lang="en-US" sz="1100" b="0" dirty="0">
              <a:solidFill>
                <a:schemeClr val="tx1"/>
              </a:solidFill>
            </a:endParaRPr>
          </a:p>
          <a:p>
            <a:r>
              <a:rPr lang="uk-UA" b="0" dirty="0">
                <a:solidFill>
                  <a:schemeClr val="tx1"/>
                </a:solidFill>
              </a:rPr>
              <a:t>Також протягом найближчих декількох місяців Компанія Б планує розмістити свої акції на біржі і, у зв'язку з цим, партнера проекту було запрошено на майбутні зустрічі з потенційними інвесторами. Компанія Б запропонувала Вам надати додаткові послуги, а саме:</a:t>
            </a:r>
            <a:endParaRPr lang="en-US" sz="1100" b="0" dirty="0">
              <a:solidFill>
                <a:schemeClr val="tx1"/>
              </a:solidFill>
            </a:endParaRPr>
          </a:p>
          <a:p>
            <a:pPr marL="421211" lvl="2" indent="-228600">
              <a:buClr>
                <a:srgbClr val="00338D"/>
              </a:buClr>
              <a:buFont typeface="+mj-lt"/>
              <a:buAutoNum type="arabicParenR"/>
            </a:pPr>
            <a:r>
              <a:rPr lang="uk-UA" b="0" dirty="0">
                <a:solidFill>
                  <a:schemeClr val="tx1"/>
                </a:solidFill>
              </a:rPr>
              <a:t>підготувати фінансову звітність за поточний рік, оскільки фінансовий директор ймовірно буде дуже зайнятий підготовкою до лістингу і запитав;</a:t>
            </a:r>
            <a:endParaRPr lang="en-US" sz="1100" b="0" dirty="0">
              <a:solidFill>
                <a:schemeClr val="tx1"/>
              </a:solidFill>
            </a:endParaRPr>
          </a:p>
          <a:p>
            <a:pPr marL="421211" lvl="2" indent="-228600">
              <a:buClr>
                <a:srgbClr val="00338D"/>
              </a:buClr>
              <a:buFont typeface="+mj-lt"/>
              <a:buAutoNum type="arabicParenR"/>
            </a:pPr>
            <a:r>
              <a:rPr lang="uk-UA" b="0" dirty="0">
                <a:solidFill>
                  <a:schemeClr val="tx1"/>
                </a:solidFill>
              </a:rPr>
              <a:t>надати консультації щодо корпоративного управління та податкового законодавства після того, як Компанія Б проведе лістинг цінних паперів. Ваша фірма дуже бажає отримати цю роботу, проте, Компанія Б зауважила, що для цього необхідно провести аудит швидко і з мінімальними зауваженнями.</a:t>
            </a:r>
            <a:endParaRPr lang="en-US" sz="1100" b="0" dirty="0">
              <a:solidFill>
                <a:schemeClr val="tx1"/>
              </a:solidFill>
            </a:endParaRPr>
          </a:p>
          <a:p>
            <a:r>
              <a:rPr lang="uk-UA" b="0" dirty="0">
                <a:solidFill>
                  <a:schemeClr val="tx1"/>
                </a:solidFill>
              </a:rPr>
              <a:t>Молодший асистент, якого Ви плануєте залучити до команди, повідомив Вас та партнера з аудиту, що він успадкував певну кількість акцій у компанії. З точки зору аудиторської компанії вартість акцій незначна, хоча з точки зору асистента сума інвестиції є значною. Крім того, партнер проекту зауважив, що коли компанія завершить лістинг, вартість акцій збільшиться і було б несправедливо примушувати асистента продавати їх зараз.</a:t>
            </a:r>
            <a:endParaRPr lang="en-US" sz="1100" b="0" dirty="0">
              <a:solidFill>
                <a:schemeClr val="tx1"/>
              </a:solidFill>
            </a:endParaRPr>
          </a:p>
          <a:p>
            <a:r>
              <a:rPr lang="uk-UA" dirty="0"/>
              <a:t>Необхідно:</a:t>
            </a:r>
            <a:endParaRPr lang="en-US" sz="1100" dirty="0"/>
          </a:p>
          <a:p>
            <a:pPr marL="421211" lvl="2" indent="-228600">
              <a:buClr>
                <a:srgbClr val="00338D"/>
              </a:buClr>
              <a:buFont typeface="+mj-lt"/>
              <a:buAutoNum type="arabicParenR"/>
            </a:pPr>
            <a:r>
              <a:rPr lang="uk-UA" b="0" dirty="0">
                <a:solidFill>
                  <a:schemeClr val="tx1"/>
                </a:solidFill>
              </a:rPr>
              <a:t>Визначити та пояснити етичні ризики, які виникають з вищезазначених дій аудиторської компанії;</a:t>
            </a:r>
            <a:endParaRPr lang="en-US" sz="1100" b="0" dirty="0">
              <a:solidFill>
                <a:schemeClr val="tx1"/>
              </a:solidFill>
            </a:endParaRPr>
          </a:p>
          <a:p>
            <a:pPr marL="421211" lvl="2" indent="-228600">
              <a:buClr>
                <a:srgbClr val="00338D"/>
              </a:buClr>
              <a:buFont typeface="+mj-lt"/>
              <a:buAutoNum type="arabicParenR"/>
            </a:pPr>
            <a:r>
              <a:rPr lang="uk-UA" b="0" dirty="0">
                <a:solidFill>
                  <a:schemeClr val="tx1"/>
                </a:solidFill>
              </a:rPr>
              <a:t>Для кожного етичного ризику пояснити заходи для їх зниження.</a:t>
            </a:r>
            <a:endParaRPr lang="en-US" sz="1100" b="0" dirty="0">
              <a:solidFill>
                <a:schemeClr val="tx1"/>
              </a:solidFill>
            </a:endParaRPr>
          </a:p>
          <a:p>
            <a:r>
              <a:rPr lang="uk-UA" dirty="0"/>
              <a:t>Практичне завдання 3</a:t>
            </a:r>
            <a:endParaRPr lang="en-US" sz="1100" dirty="0"/>
          </a:p>
          <a:p>
            <a:r>
              <a:rPr lang="uk-UA" b="0" dirty="0">
                <a:solidFill>
                  <a:schemeClr val="tx1"/>
                </a:solidFill>
              </a:rPr>
              <a:t>Член команди аудиту (асистент) проводив перевірку деяких готівкових платежів в останній день аудиту компанії А, давнішнього клієнта вашої аудиторської фірми, і виявив, що один великий готівковий розрахунок було проведено без зазначення отримувача коштів. Він отримав інвойс в якості первинного документа, виписаний вручну на клаптику паперу з нерозбірливим підписом.</a:t>
            </a:r>
            <a:endParaRPr lang="en-US" dirty="0"/>
          </a:p>
        </p:txBody>
      </p:sp>
    </p:spTree>
    <p:extLst>
      <p:ext uri="{BB962C8B-B14F-4D97-AF65-F5344CB8AC3E}">
        <p14:creationId xmlns:p14="http://schemas.microsoft.com/office/powerpoint/2010/main" val="20046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04800"/>
            <a:ext cx="6068144" cy="8610600"/>
          </a:xfrm>
        </p:spPr>
        <p:txBody>
          <a:bodyPr/>
          <a:lstStyle/>
          <a:p>
            <a:r>
              <a:rPr lang="uk-UA" b="0" dirty="0">
                <a:solidFill>
                  <a:schemeClr val="tx1"/>
                </a:solidFill>
              </a:rPr>
              <a:t>Партнер сказав асистенту отримати пояснення від фінансового директора клієнта. Він сказав, що проводить аудит компанії А вже 10 років і ніколи не виникало проблем, тому він не очікує виявити щось неправомірне у зв’язку з цим платежем. Крім того, фінансовий директор компанії є його найкращім другом, він довіряє йому і вважає, що той не міг би схвалити щось неетичне або незаконне. Партнер додав, що для вашої аудиторської фірми компанії А є найголовнішим клієнтом, адже вона сплачує значну винагороду за аудит, і завдяки контракту з компанією А ваша фірма є прибутковою. Тому компанія А є дуже важливим клієнтом. Слід зауважити, що Партнер був під тиском, адже він хотів завершити аудит сьогодні.</a:t>
            </a:r>
            <a:endParaRPr lang="en-US" sz="1100" b="0" dirty="0">
              <a:solidFill>
                <a:schemeClr val="tx1"/>
              </a:solidFill>
            </a:endParaRPr>
          </a:p>
          <a:p>
            <a:r>
              <a:rPr lang="uk-UA" b="0" dirty="0">
                <a:solidFill>
                  <a:schemeClr val="tx1"/>
                </a:solidFill>
              </a:rPr>
              <a:t>Коли асистент звернувся до фінансового директора щодо пояснення, йому сказали, що той платіж був зроблений дуже давно і ніхто вже не пам’ятає, за що він був зроблений, і потрібно змиритися з тим, що аудит на практиці інколи дещо відрізняється від теорії і не завжди є можливість отримати правильно оформлені документи. Він також нагадав, що це останній день і, що він і аудиторська компанія знаходяться під значним тиском часу для завершення проекту.</a:t>
            </a:r>
            <a:endParaRPr lang="en-US" sz="1100" b="0" dirty="0">
              <a:solidFill>
                <a:schemeClr val="tx1"/>
              </a:solidFill>
            </a:endParaRPr>
          </a:p>
          <a:p>
            <a:r>
              <a:rPr lang="uk-UA" b="0" dirty="0">
                <a:solidFill>
                  <a:schemeClr val="tx1"/>
                </a:solidFill>
              </a:rPr>
              <a:t>Асистент розповів, що йому повідомив фінансовий директор, і партнер врешті погодився поки що не підписувати аудиторський висновок, проте застеріг, що краще б це було варто затримки всього проекту. </a:t>
            </a:r>
            <a:endParaRPr lang="en-US" sz="1100" b="0" dirty="0">
              <a:solidFill>
                <a:schemeClr val="tx1"/>
              </a:solidFill>
            </a:endParaRPr>
          </a:p>
          <a:p>
            <a:r>
              <a:rPr lang="uk-UA" dirty="0"/>
              <a:t>Необхідно:</a:t>
            </a:r>
            <a:endParaRPr lang="en-US" sz="1100" dirty="0"/>
          </a:p>
          <a:p>
            <a:pPr marL="421211" lvl="2" indent="-228600">
              <a:buClr>
                <a:srgbClr val="00338D"/>
              </a:buClr>
              <a:buFont typeface="+mj-lt"/>
              <a:buAutoNum type="arabicParenR"/>
            </a:pPr>
            <a:r>
              <a:rPr lang="uk-UA" dirty="0"/>
              <a:t>Визначити та пояснити етичні ризики, які виникають у вищезазначеній ситуації;</a:t>
            </a:r>
            <a:endParaRPr lang="en-US" sz="1100" dirty="0"/>
          </a:p>
          <a:p>
            <a:pPr marL="421211" lvl="2" indent="-228600">
              <a:buClr>
                <a:srgbClr val="00338D"/>
              </a:buClr>
              <a:buFont typeface="+mj-lt"/>
              <a:buAutoNum type="arabicParenR"/>
            </a:pPr>
            <a:r>
              <a:rPr lang="uk-UA" dirty="0"/>
              <a:t>Порівняти обов’язки аудитора в ролі працівника аудиторської компанії та професійного бухгалтера. Пояснити  важливість незалежності аудитора у відносинах з клієнтом.</a:t>
            </a:r>
            <a:endParaRPr lang="en-US" sz="1100" dirty="0"/>
          </a:p>
          <a:p>
            <a:r>
              <a:rPr lang="uk-UA" dirty="0"/>
              <a:t>Практичне завдання 4</a:t>
            </a:r>
            <a:endParaRPr lang="en-US" sz="1100" dirty="0"/>
          </a:p>
          <a:p>
            <a:r>
              <a:rPr lang="uk-UA" b="0" dirty="0">
                <a:solidFill>
                  <a:schemeClr val="tx1"/>
                </a:solidFill>
              </a:rPr>
              <a:t>Компанія А, фірма сертифікованих професійних бухгалтерів, нещодавно провела тренінг для свого персоналу на тему контролю якості та незалежності. В кінці учасникам було запропоновано поділитися зі свого досвіду прикладами застосування етичних правил на практиці. Деякі з них наведені далі:</a:t>
            </a:r>
            <a:endParaRPr lang="en-US" sz="1100" b="0" dirty="0">
              <a:solidFill>
                <a:schemeClr val="tx1"/>
              </a:solidFill>
            </a:endParaRPr>
          </a:p>
          <a:p>
            <a:pPr marL="421211" lvl="2" indent="-228600">
              <a:buClr>
                <a:srgbClr val="00338D"/>
              </a:buClr>
              <a:buFont typeface="+mj-lt"/>
              <a:buAutoNum type="alphaLcParenR"/>
            </a:pPr>
            <a:r>
              <a:rPr lang="uk-UA" dirty="0"/>
              <a:t>Фінансовий директор одного з аудиторських клієнтів (основна діяльність – надання кредитів фізичним та юридичним особам) повідомив, що по завершенню аудиту, він хотів би запросити аудиторів провести коротку відпустку разом зі своєю командою в якості подяки за напружену роботу. Було запропоновано оплатити розкішний готель та перевезення. Крім того, всім старшим членам аудиторської групи було запропоновано короткостроковий кредит за значно зниженою відсотковою ставкою.</a:t>
            </a:r>
            <a:endParaRPr lang="en-US" sz="1100" dirty="0"/>
          </a:p>
          <a:p>
            <a:pPr marL="421211" lvl="2" indent="-228600">
              <a:buClr>
                <a:srgbClr val="00338D"/>
              </a:buClr>
              <a:buFont typeface="+mj-lt"/>
              <a:buAutoNum type="alphaLcParenR"/>
            </a:pPr>
            <a:r>
              <a:rPr lang="uk-UA" dirty="0"/>
              <a:t>Компанія А нещодавно отримала звернення від великої компанії, яка на той момент не була їх аудиторським клієнтом, з проханням надати повторний аудиторський висновок. Компанія була в суперечці з існуючими аудиторами, які пропонували випустити умовно-позитивний аудиторський висновок через розбіжність в оцінці запасів. Партнер компанії А ознайомився з інформацією наданою клієнтом і погодився, що бухгалтерське трактування клієнта є правильним. Невдовзі компанію А було запрошено стати аудитором компанії. Попереднім аудиторам було надіслано лист і, судячи з отриманої відповіді, стало зрозуміло, що розбіжність в оцінці запасів була не настільки</a:t>
            </a:r>
            <a:endParaRPr lang="en-US" dirty="0"/>
          </a:p>
        </p:txBody>
      </p:sp>
    </p:spTree>
    <p:extLst>
      <p:ext uri="{BB962C8B-B14F-4D97-AF65-F5344CB8AC3E}">
        <p14:creationId xmlns:p14="http://schemas.microsoft.com/office/powerpoint/2010/main" val="84197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04800"/>
            <a:ext cx="6068144" cy="3200400"/>
          </a:xfrm>
        </p:spPr>
        <p:txBody>
          <a:bodyPr/>
          <a:lstStyle/>
          <a:p>
            <a:pPr lvl="3" indent="0">
              <a:buClr>
                <a:srgbClr val="00338D"/>
              </a:buClr>
              <a:buNone/>
            </a:pPr>
            <a:r>
              <a:rPr lang="uk-UA" dirty="0"/>
              <a:t>однозначною, як клієнт її представив</a:t>
            </a:r>
          </a:p>
          <a:p>
            <a:pPr marL="421211" lvl="2" indent="-228600">
              <a:buClr>
                <a:srgbClr val="00338D"/>
              </a:buClr>
              <a:buFont typeface="+mj-lt"/>
              <a:buAutoNum type="alphaLcParenR" startAt="3"/>
            </a:pPr>
            <a:r>
              <a:rPr lang="uk-UA" dirty="0"/>
              <a:t>Спеціаліст з управлінської звітності іншої компанії потрапив в аварію і був відсутній на роботі протягом 4 місяців. Перед цим старший аудитор вже завершував аудит минулого року і, оскільки він був добре знайомий з системою управлінської звітності цієї компанії, було узгоджено, що він замінить спеціаліста компанії на 4 місяці. </a:t>
            </a:r>
            <a:endParaRPr lang="en-US" sz="1100" dirty="0"/>
          </a:p>
          <a:p>
            <a:pPr marL="421211" lvl="2" indent="-228600">
              <a:buClr>
                <a:srgbClr val="00338D"/>
              </a:buClr>
              <a:buFont typeface="+mj-lt"/>
              <a:buAutoNum type="alphaLcParenR" startAt="3"/>
            </a:pPr>
            <a:r>
              <a:rPr lang="uk-UA" dirty="0"/>
              <a:t>У листі до менеджменту іншого аудиторського клієнта компанії А зауважили, що комп’ютерна система цієї компанії недосконала і в ній бракує декілька ключових внутрішніх контролів. Клієнт вирішив встановити принципово нову систему і звернувся до відділу управлінських консультацій компанії А із завданням розробити таку систему.</a:t>
            </a:r>
            <a:endParaRPr lang="en-US" sz="1100" dirty="0"/>
          </a:p>
          <a:p>
            <a:r>
              <a:rPr lang="uk-UA" dirty="0"/>
              <a:t>Необхідно:</a:t>
            </a:r>
            <a:endParaRPr lang="en-US" sz="1100" dirty="0"/>
          </a:p>
          <a:p>
            <a:pPr marL="421211" lvl="2" indent="-228600">
              <a:buClr>
                <a:srgbClr val="00338D"/>
              </a:buClr>
              <a:buFont typeface="+mj-lt"/>
              <a:buAutoNum type="arabicParenR"/>
            </a:pPr>
            <a:r>
              <a:rPr lang="uk-UA" dirty="0"/>
              <a:t>Визначити і пояснити етичні ризики, які виникають у кожній ситуації. Прокоментувати кожну ситуацію на предмет незалежності або непрофесійності.</a:t>
            </a:r>
          </a:p>
          <a:p>
            <a:pPr marL="421211" lvl="2" indent="-228600">
              <a:buClr>
                <a:srgbClr val="00338D"/>
              </a:buClr>
              <a:buNone/>
            </a:pPr>
            <a:endParaRPr lang="uk-UA" sz="1100" dirty="0"/>
          </a:p>
        </p:txBody>
      </p:sp>
      <p:sp>
        <p:nvSpPr>
          <p:cNvPr id="4" name="Title 1"/>
          <p:cNvSpPr>
            <a:spLocks noGrp="1"/>
          </p:cNvSpPr>
          <p:nvPr>
            <p:ph type="title"/>
          </p:nvPr>
        </p:nvSpPr>
        <p:spPr>
          <a:xfrm>
            <a:off x="1447800" y="3777916"/>
            <a:ext cx="5029200" cy="780087"/>
          </a:xfrm>
        </p:spPr>
        <p:txBody>
          <a:bodyPr/>
          <a:lstStyle/>
          <a:p>
            <a:r>
              <a:rPr lang="uk-UA" dirty="0"/>
              <a:t>Семінар 3. Методологія здійснення аудиту та аудиторських послуг</a:t>
            </a:r>
            <a:r>
              <a:rPr lang="en-US" dirty="0"/>
              <a:t>.</a:t>
            </a:r>
            <a:r>
              <a:rPr lang="uk-UA" dirty="0"/>
              <a:t> Види аудиторських послуг</a:t>
            </a:r>
            <a:endParaRPr lang="en-US" dirty="0"/>
          </a:p>
        </p:txBody>
      </p:sp>
      <p:sp>
        <p:nvSpPr>
          <p:cNvPr id="5" name="Text Placeholder 2"/>
          <p:cNvSpPr txBox="1">
            <a:spLocks/>
          </p:cNvSpPr>
          <p:nvPr/>
        </p:nvSpPr>
        <p:spPr bwMode="gray">
          <a:xfrm>
            <a:off x="408856" y="4724400"/>
            <a:ext cx="6068144" cy="41910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sz="1400" dirty="0"/>
              <a:t>Основні тези</a:t>
            </a:r>
          </a:p>
          <a:p>
            <a:r>
              <a:rPr lang="uk-UA" dirty="0">
                <a:solidFill>
                  <a:schemeClr val="tx1"/>
                </a:solidFill>
              </a:rPr>
              <a:t>Метод аудиту </a:t>
            </a:r>
            <a:r>
              <a:rPr lang="uk-UA" b="0" dirty="0">
                <a:solidFill>
                  <a:schemeClr val="tx1"/>
                </a:solidFill>
              </a:rPr>
              <a:t>сукупність аудиторських процедур, які використовує аудитор задля отримання достатніх і достовірних доказів для формування аудиторського висновку.</a:t>
            </a:r>
            <a:endParaRPr lang="en-US" b="0" dirty="0">
              <a:solidFill>
                <a:schemeClr val="tx1"/>
              </a:solidFill>
            </a:endParaRPr>
          </a:p>
          <a:p>
            <a:r>
              <a:rPr lang="uk-UA" b="0" dirty="0">
                <a:solidFill>
                  <a:schemeClr val="tx1"/>
                </a:solidFill>
              </a:rPr>
              <a:t>Відповідно до МСА 500 аудиторські докази отримують за рахунок виконання:</a:t>
            </a:r>
            <a:endParaRPr lang="en-US" b="0" dirty="0">
              <a:solidFill>
                <a:schemeClr val="tx1"/>
              </a:solidFill>
            </a:endParaRPr>
          </a:p>
          <a:p>
            <a:pPr marL="421211" lvl="2" indent="-228600">
              <a:buClr>
                <a:srgbClr val="00338D"/>
              </a:buClr>
              <a:buFont typeface="+mj-lt"/>
              <a:buAutoNum type="arabicParenR"/>
            </a:pPr>
            <a:r>
              <a:rPr lang="uk-UA" b="0" dirty="0">
                <a:solidFill>
                  <a:schemeClr val="tx1"/>
                </a:solidFill>
              </a:rPr>
              <a:t>Процедур оцінки ризиків</a:t>
            </a:r>
            <a:endParaRPr lang="en-US" b="0" dirty="0">
              <a:solidFill>
                <a:schemeClr val="tx1"/>
              </a:solidFill>
            </a:endParaRPr>
          </a:p>
          <a:p>
            <a:pPr marL="421211" lvl="2" indent="-228600">
              <a:buClr>
                <a:srgbClr val="00338D"/>
              </a:buClr>
              <a:buFont typeface="+mj-lt"/>
              <a:buAutoNum type="arabicParenR"/>
            </a:pPr>
            <a:r>
              <a:rPr lang="uk-UA" b="0" dirty="0">
                <a:solidFill>
                  <a:schemeClr val="tx1"/>
                </a:solidFill>
              </a:rPr>
              <a:t>Подальших аудиторських процедур, що включають:</a:t>
            </a:r>
            <a:endParaRPr lang="en-US" b="0" dirty="0">
              <a:solidFill>
                <a:schemeClr val="tx1"/>
              </a:solidFill>
            </a:endParaRPr>
          </a:p>
          <a:p>
            <a:pPr marL="620700" lvl="3" indent="-228600">
              <a:buClr>
                <a:srgbClr val="00338D"/>
              </a:buClr>
              <a:buFont typeface="+mj-lt"/>
              <a:buAutoNum type="alphaLcParenR"/>
            </a:pPr>
            <a:r>
              <a:rPr lang="uk-UA" b="0" dirty="0">
                <a:solidFill>
                  <a:schemeClr val="tx1"/>
                </a:solidFill>
              </a:rPr>
              <a:t>Тести заходів внутрішнього контролю, якщо це вимагається МСА або аудитор вирішив провести їх</a:t>
            </a:r>
            <a:endParaRPr lang="en-US" b="0" dirty="0">
              <a:solidFill>
                <a:schemeClr val="tx1"/>
              </a:solidFill>
            </a:endParaRPr>
          </a:p>
          <a:p>
            <a:pPr marL="620700" lvl="3" indent="-228600">
              <a:buClr>
                <a:srgbClr val="00338D"/>
              </a:buClr>
              <a:buFont typeface="+mj-lt"/>
              <a:buAutoNum type="alphaLcParenR"/>
            </a:pPr>
            <a:r>
              <a:rPr lang="uk-UA" b="0" dirty="0">
                <a:solidFill>
                  <a:schemeClr val="tx1"/>
                </a:solidFill>
              </a:rPr>
              <a:t>Процедури по суті включно з детальними тестами та аналітичними процедурами по суті.</a:t>
            </a:r>
            <a:endParaRPr lang="en-US" b="0" dirty="0">
              <a:solidFill>
                <a:schemeClr val="tx1"/>
              </a:solidFill>
            </a:endParaRPr>
          </a:p>
          <a:p>
            <a:r>
              <a:rPr lang="uk-UA" b="0" dirty="0">
                <a:solidFill>
                  <a:schemeClr val="tx1"/>
                </a:solidFill>
              </a:rPr>
              <a:t>Використовуються наступні види аудиторських процедур:</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Перевірка</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Спостереження</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Зовнішнє підтвердження</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Повторне обчислення</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Повторне виконання</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Аналітичні процедури</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Запит</a:t>
            </a:r>
            <a:endParaRPr lang="en-US" b="0" dirty="0">
              <a:solidFill>
                <a:schemeClr val="tx1"/>
              </a:solidFill>
            </a:endParaRPr>
          </a:p>
          <a:p>
            <a:r>
              <a:rPr lang="uk-UA" dirty="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56" y="3770342"/>
            <a:ext cx="886544" cy="886901"/>
          </a:xfrm>
          <a:prstGeom prst="rect">
            <a:avLst/>
          </a:prstGeom>
        </p:spPr>
      </p:pic>
    </p:spTree>
    <p:extLst>
      <p:ext uri="{BB962C8B-B14F-4D97-AF65-F5344CB8AC3E}">
        <p14:creationId xmlns:p14="http://schemas.microsoft.com/office/powerpoint/2010/main" val="307155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1000"/>
            <a:ext cx="6068144" cy="8534400"/>
          </a:xfrm>
        </p:spPr>
        <p:txBody>
          <a:bodyPr/>
          <a:lstStyle/>
          <a:p>
            <a:r>
              <a:rPr lang="uk-UA" b="0" dirty="0">
                <a:solidFill>
                  <a:schemeClr val="tx1"/>
                </a:solidFill>
              </a:rPr>
              <a:t>Існує три прийоми організації аудиту:</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суцільний метод, коли перевіряються всі сто відсотків інформації. Даний метод є надто затратним з точки зору коштів та часу, але й дає найбільш достовірну інформацію;</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вибірковий метод з власними специфічними прийомами та загальною схемою проведення. В сучасних умовах переважно застосовується саме вибірковий метод, який охоплює лише частину масиву інформації, але, враховуючи динаміку розвитку компанії та правильно оцінюючи ризики, дозволяє суттєво зменшити затрати часу та коштів на здійснення перевірки;</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комбінований метод.</a:t>
            </a:r>
            <a:endParaRPr lang="en-US" b="0" dirty="0">
              <a:solidFill>
                <a:schemeClr val="tx1"/>
              </a:solidFill>
            </a:endParaRPr>
          </a:p>
          <a:p>
            <a:r>
              <a:rPr lang="uk-UA" b="0" dirty="0">
                <a:solidFill>
                  <a:schemeClr val="tx1"/>
                </a:solidFill>
              </a:rPr>
              <a:t>Безперечно, на практиці доцільно використовувати комбінацію окремих методів та прийомів, враховуючи мету, завдання аудиту та специфіку діяльності самого об’єкту перевірки.</a:t>
            </a:r>
            <a:endParaRPr lang="en-US" b="0" dirty="0">
              <a:solidFill>
                <a:schemeClr val="tx1"/>
              </a:solidFill>
            </a:endParaRPr>
          </a:p>
          <a:p>
            <a:r>
              <a:rPr lang="uk-UA" dirty="0">
                <a:solidFill>
                  <a:schemeClr val="tx1"/>
                </a:solidFill>
              </a:rPr>
              <a:t>Вибіркова перевірка </a:t>
            </a:r>
            <a:r>
              <a:rPr lang="uk-UA" b="0" dirty="0">
                <a:solidFill>
                  <a:schemeClr val="tx1"/>
                </a:solidFill>
              </a:rPr>
              <a:t>є специфічним методом організації аудиторської перевірки. </a:t>
            </a:r>
            <a:endParaRPr lang="en-US" b="0" dirty="0">
              <a:solidFill>
                <a:schemeClr val="tx1"/>
              </a:solidFill>
            </a:endParaRPr>
          </a:p>
          <a:p>
            <a:r>
              <a:rPr lang="uk-UA" b="0" dirty="0">
                <a:solidFill>
                  <a:schemeClr val="tx1"/>
                </a:solidFill>
              </a:rPr>
              <a:t>Існує статистична (методика відбору змінних або ознак) та нестатистична вибірка (з використанням професійного судження аудитора).</a:t>
            </a:r>
            <a:endParaRPr lang="en-US" b="0" dirty="0">
              <a:solidFill>
                <a:schemeClr val="tx1"/>
              </a:solidFill>
            </a:endParaRPr>
          </a:p>
          <a:p>
            <a:r>
              <a:rPr lang="uk-UA" dirty="0">
                <a:solidFill>
                  <a:schemeClr val="tx1"/>
                </a:solidFill>
              </a:rPr>
              <a:t>Нестатистична вибірка </a:t>
            </a:r>
            <a:r>
              <a:rPr lang="uk-UA" b="0" dirty="0">
                <a:solidFill>
                  <a:schemeClr val="tx1"/>
                </a:solidFill>
              </a:rPr>
              <a:t>здійснюється виключно на основі використання професійного судження аудитора, який, покладаючись на свої знання та інтуїцію, визначає розмір вибірки та які саме елементи будуть до неї входити.</a:t>
            </a:r>
            <a:endParaRPr lang="en-US" b="0" dirty="0">
              <a:solidFill>
                <a:schemeClr val="tx1"/>
              </a:solidFill>
            </a:endParaRPr>
          </a:p>
          <a:p>
            <a:r>
              <a:rPr lang="uk-UA" dirty="0">
                <a:solidFill>
                  <a:schemeClr val="tx1"/>
                </a:solidFill>
              </a:rPr>
              <a:t>Статистична вибірка </a:t>
            </a:r>
            <a:r>
              <a:rPr lang="uk-UA" b="0" dirty="0">
                <a:solidFill>
                  <a:schemeClr val="tx1"/>
                </a:solidFill>
              </a:rPr>
              <a:t>здійснюється на основі використання певних математичних методів і може бути монетарною, яка передбачає методику відбору змінних) та атрибутивною (застосовує методику відбору ознак) вибіркою. Монетарна вибірка здійснюється на основі абсолютного розміру помилки, тобто їх грошового виразу. Атрибутивна – на основі частоти виникнення даних помилок.</a:t>
            </a:r>
            <a:endParaRPr lang="en-US" b="0" dirty="0">
              <a:solidFill>
                <a:schemeClr val="tx1"/>
              </a:solidFill>
            </a:endParaRPr>
          </a:p>
          <a:p>
            <a:r>
              <a:rPr lang="uk-UA" b="0" dirty="0">
                <a:solidFill>
                  <a:schemeClr val="tx1"/>
                </a:solidFill>
              </a:rPr>
              <a:t>Процес вибіркової перевірки можна умовно розподілити на п’ять основних етапів:</a:t>
            </a:r>
            <a:endParaRPr lang="en-US" b="0" dirty="0">
              <a:solidFill>
                <a:schemeClr val="tx1"/>
              </a:solidFill>
            </a:endParaRPr>
          </a:p>
          <a:p>
            <a:pPr marL="421211" lvl="2" indent="-228600">
              <a:buClr>
                <a:srgbClr val="00338D"/>
              </a:buClr>
              <a:buFont typeface="+mj-lt"/>
              <a:buAutoNum type="arabicParenR"/>
            </a:pPr>
            <a:r>
              <a:rPr lang="uk-UA" b="0" dirty="0">
                <a:solidFill>
                  <a:schemeClr val="tx1"/>
                </a:solidFill>
              </a:rPr>
              <a:t>Планування вибірки. Виходячи з конкретної ситуації, що склалась у суб’єкта господарювання – часу, відведеного на аудиторську перевірку, оцінки аудиторського ризику та системи внутрішнього контролю, однорідності об’єктів перевірки, тривалості співпраці «аудитор-клієнт» тощо – аудитор на даному етапі приймає рішення про доцільність застосування в даному конкретному випадку саме вибіркової перевірки. На даному ж етапі приймається рішення про різновид вибірки (статистична (монетарна або атрибутивна) чи нестатистична вибірка), який буде використовуватись. </a:t>
            </a:r>
            <a:endParaRPr lang="en-US" b="0" dirty="0">
              <a:solidFill>
                <a:schemeClr val="tx1"/>
              </a:solidFill>
            </a:endParaRPr>
          </a:p>
          <a:p>
            <a:pPr marL="421211" lvl="2" indent="-228600">
              <a:buClr>
                <a:srgbClr val="00338D"/>
              </a:buClr>
              <a:buFont typeface="+mj-lt"/>
              <a:buAutoNum type="arabicParenR"/>
            </a:pPr>
            <a:r>
              <a:rPr lang="uk-UA" b="0" dirty="0">
                <a:solidFill>
                  <a:schemeClr val="tx1"/>
                </a:solidFill>
              </a:rPr>
              <a:t>Визначення розміру вибірки. Обравши спосіб формування вибірки (відбору елементів з генеральної сукупності), аудитор визначає її розміри. Звичайно, чим більше елементів генеральної сукупності, тим більшими є розміри вибірки. Зазвичай використовують довільну (випадковим способом), систематичну (за допомогою чітко встановленого інтервалу) та багатоступеневу (кількаразовий відбір елементів) вибірку. До того ж, слід враховувати, що зі збільшенням кількості очікуваних помилок та важливості проведення даної перевірки розміри вибірки мають </a:t>
            </a:r>
            <a:r>
              <a:rPr lang="uk-UA" b="0" dirty="0" err="1">
                <a:solidFill>
                  <a:schemeClr val="tx1"/>
                </a:solidFill>
              </a:rPr>
              <a:t>пропорційно</a:t>
            </a:r>
            <a:r>
              <a:rPr lang="uk-UA" b="0" dirty="0">
                <a:solidFill>
                  <a:schemeClr val="tx1"/>
                </a:solidFill>
              </a:rPr>
              <a:t> збільшуватись.</a:t>
            </a:r>
            <a:endParaRPr lang="uk-UA" dirty="0"/>
          </a:p>
          <a:p>
            <a:pPr marL="421211" lvl="2" indent="-228600">
              <a:buClr>
                <a:srgbClr val="00338D"/>
              </a:buClr>
              <a:buFont typeface="+mj-lt"/>
              <a:buAutoNum type="arabicParenR"/>
            </a:pPr>
            <a:r>
              <a:rPr lang="uk-UA" dirty="0"/>
              <a:t>Формування репрезентативної вибірки. Оскільки результати вибіркової перевірки екстраполюються на загальну сукупність вибірка повинна бути</a:t>
            </a:r>
            <a:endParaRPr lang="en-US" dirty="0"/>
          </a:p>
        </p:txBody>
      </p:sp>
    </p:spTree>
    <p:extLst>
      <p:ext uri="{BB962C8B-B14F-4D97-AF65-F5344CB8AC3E}">
        <p14:creationId xmlns:p14="http://schemas.microsoft.com/office/powerpoint/2010/main" val="2516356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1000"/>
            <a:ext cx="6068144" cy="8534400"/>
          </a:xfrm>
        </p:spPr>
        <p:txBody>
          <a:bodyPr/>
          <a:lstStyle/>
          <a:p>
            <a:pPr lvl="3" indent="0">
              <a:buClr>
                <a:srgbClr val="00338D"/>
              </a:buClr>
              <a:buNone/>
            </a:pPr>
            <a:r>
              <a:rPr lang="uk-UA" dirty="0"/>
              <a:t>репрезентативною – всебічно характеризувати різноманітні елементи генеральної сукупності. За умови однорідності елементів здійснюється одна вибірка і, відповідно, одна перевірка. Якщо ж елементи не можна вважати однорідними, слід застосувати метод стратифікації – здійснити декілька вибірок і, відповідно, перевірок, а окремі – унікальні – елементи, перевірити суцільним способом.</a:t>
            </a:r>
            <a:endParaRPr lang="en-US" dirty="0"/>
          </a:p>
          <a:p>
            <a:pPr marL="421211" lvl="2" indent="-228600">
              <a:buClr>
                <a:srgbClr val="00338D"/>
              </a:buClr>
              <a:buFont typeface="+mj-lt"/>
              <a:buAutoNum type="arabicParenR" startAt="4"/>
            </a:pPr>
            <a:r>
              <a:rPr lang="uk-UA" b="0" dirty="0">
                <a:solidFill>
                  <a:schemeClr val="tx1"/>
                </a:solidFill>
              </a:rPr>
              <a:t>Перевірка відібраних елементів здійснюється загальними методами аудиторської перевірки, які застосовуються до всіх елементів, відібраних до вибірки.</a:t>
            </a:r>
            <a:endParaRPr lang="en-US" b="0" dirty="0">
              <a:solidFill>
                <a:schemeClr val="tx1"/>
              </a:solidFill>
            </a:endParaRPr>
          </a:p>
          <a:p>
            <a:pPr marL="421211" lvl="2" indent="-228600">
              <a:buClr>
                <a:srgbClr val="00338D"/>
              </a:buClr>
              <a:buFont typeface="+mj-lt"/>
              <a:buAutoNum type="arabicParenR" startAt="4"/>
            </a:pPr>
            <a:r>
              <a:rPr lang="uk-UA" b="0" dirty="0">
                <a:solidFill>
                  <a:schemeClr val="tx1"/>
                </a:solidFill>
              </a:rPr>
              <a:t>Оцінка результатів перевірки. В кінці проведення аудиторської перевірки вибірковим методом кількість виявлених помилок порівнюють з встановленою кількістю очікуваних помилок. Якщо виявлено стільки ж або менше помилок, тобто аудиторський ризик розраховано вірно, а отже і вірно встановлені розміри вибірки, результати, отримані в ході перевірки, екстраполюються на загальну сукупність і формується аудиторський висновок. Якщо ж кількість фактично виявлених помилок перевищує кількість очікуваних, необхідно збільшити величину вибірки і провести повторну перевірку.</a:t>
            </a:r>
          </a:p>
          <a:p>
            <a:pPr marL="421211" lvl="2" indent="-228600">
              <a:buClr>
                <a:srgbClr val="00338D"/>
              </a:buClr>
              <a:buNone/>
            </a:pPr>
            <a:endParaRPr lang="en-US" b="0" dirty="0">
              <a:solidFill>
                <a:schemeClr val="tx1"/>
              </a:solidFill>
            </a:endParaRPr>
          </a:p>
          <a:p>
            <a:r>
              <a:rPr lang="uk-UA" dirty="0"/>
              <a:t> Нотатки:</a:t>
            </a:r>
            <a:endParaRPr/>
          </a:p>
          <a:p>
            <a:endParaRPr lang="en-US" dirty="0"/>
          </a:p>
          <a:p>
            <a:endParaRPr lang="en-US" b="0" dirty="0">
              <a:solidFill>
                <a:schemeClr val="tx1"/>
              </a:solidFill>
            </a:endParaRPr>
          </a:p>
          <a:p>
            <a:endParaRPr lang="uk-UA" dirty="0"/>
          </a:p>
          <a:p>
            <a:endParaRPr lang="en-US" dirty="0"/>
          </a:p>
        </p:txBody>
      </p:sp>
      <p:sp>
        <p:nvSpPr>
          <p:cNvPr id="11" name="Line 10"/>
          <p:cNvSpPr>
            <a:spLocks noChangeShapeType="1"/>
          </p:cNvSpPr>
          <p:nvPr/>
        </p:nvSpPr>
        <p:spPr bwMode="gray">
          <a:xfrm>
            <a:off x="428604" y="4524372"/>
            <a:ext cx="6048396" cy="16398"/>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4921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28778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66738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064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4607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6858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239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620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001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382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417599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666720"/>
            <a:ext cx="6068144" cy="4695352"/>
          </a:xfrm>
        </p:spPr>
        <p:txBody>
          <a:bodyPr/>
          <a:lstStyle/>
          <a:p>
            <a:r>
              <a:rPr lang="uk-UA" dirty="0">
                <a:solidFill>
                  <a:schemeClr val="tx1"/>
                </a:solidFill>
              </a:rPr>
              <a:t>Аудиторські послуги </a:t>
            </a:r>
            <a:r>
              <a:rPr lang="uk-UA" b="0" dirty="0">
                <a:solidFill>
                  <a:schemeClr val="tx1"/>
                </a:solidFill>
              </a:rPr>
              <a:t>– це послуги контрольного або інформаційного характеру перевірки, а також послуги щодо ведення бухгалтерського обліку, складання звітності та інших робіт, пов’язаних з економіко-правовим забезпеченням підприємства.</a:t>
            </a:r>
            <a:endParaRPr lang="en-US" b="0" dirty="0">
              <a:solidFill>
                <a:schemeClr val="tx1"/>
              </a:solidFill>
            </a:endParaRPr>
          </a:p>
          <a:p>
            <a:r>
              <a:rPr lang="uk-UA" b="0" dirty="0">
                <a:solidFill>
                  <a:schemeClr val="tx1"/>
                </a:solidFill>
              </a:rPr>
              <a:t>З обов’язковим аудитом послуги можуть бути</a:t>
            </a:r>
            <a:r>
              <a:rPr lang="uk-UA" dirty="0">
                <a:solidFill>
                  <a:schemeClr val="tx1"/>
                </a:solidFill>
              </a:rPr>
              <a:t> сумісними </a:t>
            </a:r>
            <a:r>
              <a:rPr lang="uk-UA" b="0" dirty="0">
                <a:solidFill>
                  <a:schemeClr val="tx1"/>
                </a:solidFill>
              </a:rPr>
              <a:t>або </a:t>
            </a:r>
            <a:r>
              <a:rPr lang="uk-UA" dirty="0">
                <a:solidFill>
                  <a:schemeClr val="tx1"/>
                </a:solidFill>
              </a:rPr>
              <a:t>несумісними</a:t>
            </a:r>
            <a:r>
              <a:rPr lang="uk-UA" b="0" dirty="0">
                <a:solidFill>
                  <a:schemeClr val="tx1"/>
                </a:solidFill>
              </a:rPr>
              <a:t>. В разі проведення аудиторської перевірки в цьому ж звітному періоді компанії забороняються користуватися ще й додатковими послугами у даного аудитора. До сумісних з аудиторською перевіркою послуг відносяться: компіляція (трансформація) бухгалтерської звітності; операційні перевірки; оглядові перевірки; підвищення кваліфікації співробітників; створення системи внутрішнього контролю; представництво інтересів фірми перед третіми особами; посередницькі послуги; експертизи; оцінка майна; консультації з питань підприємництва та оподаткування. До несумісних послуг можна віднести складання бухгалтерської звітності (фінансової, статистичної, податкової) та ведення бухгалтерської звітності.</a:t>
            </a:r>
            <a:endParaRPr lang="en-US" b="0" dirty="0">
              <a:solidFill>
                <a:schemeClr val="tx1"/>
              </a:solidFill>
            </a:endParaRPr>
          </a:p>
          <a:p>
            <a:r>
              <a:rPr lang="uk-UA" b="0" dirty="0">
                <a:solidFill>
                  <a:schemeClr val="tx1"/>
                </a:solidFill>
              </a:rPr>
              <a:t>За суб’єктами аудит може бути </a:t>
            </a:r>
            <a:r>
              <a:rPr lang="uk-UA" dirty="0">
                <a:solidFill>
                  <a:schemeClr val="tx1"/>
                </a:solidFill>
              </a:rPr>
              <a:t>внутрішнім</a:t>
            </a:r>
            <a:r>
              <a:rPr lang="uk-UA" b="0" dirty="0">
                <a:solidFill>
                  <a:schemeClr val="tx1"/>
                </a:solidFill>
              </a:rPr>
              <a:t> та </a:t>
            </a:r>
            <a:r>
              <a:rPr lang="uk-UA" dirty="0">
                <a:solidFill>
                  <a:schemeClr val="tx1"/>
                </a:solidFill>
              </a:rPr>
              <a:t>зовнішнім</a:t>
            </a:r>
            <a:r>
              <a:rPr lang="uk-UA" b="0" dirty="0">
                <a:solidFill>
                  <a:schemeClr val="tx1"/>
                </a:solidFill>
              </a:rPr>
              <a:t>. Метою внутрішнього аудиту є поетапний контроль здійснення фінансово-господарської діяльності підприємства; основне завдання – задоволення потреб адміністрації в межах даної господарської системи.</a:t>
            </a:r>
            <a:endParaRPr lang="en-US" b="0" dirty="0">
              <a:solidFill>
                <a:schemeClr val="tx1"/>
              </a:solidFill>
            </a:endParaRPr>
          </a:p>
          <a:p>
            <a:r>
              <a:rPr lang="uk-UA" dirty="0">
                <a:solidFill>
                  <a:schemeClr val="tx1"/>
                </a:solidFill>
              </a:rPr>
              <a:t>Відмінність внутрішнього та зовнішнього аудиту</a:t>
            </a:r>
            <a:r>
              <a:rPr lang="uk-UA" b="0" dirty="0">
                <a:solidFill>
                  <a:schemeClr val="tx1"/>
                </a:solidFill>
              </a:rPr>
              <a:t>.</a:t>
            </a:r>
            <a:endParaRPr lang="en-US" b="0" dirty="0">
              <a:solidFill>
                <a:schemeClr val="tx1"/>
              </a:solidFill>
            </a:endParaRPr>
          </a:p>
          <a:p>
            <a:endParaRPr lang="en-US" dirty="0"/>
          </a:p>
        </p:txBody>
      </p:sp>
      <p:graphicFrame>
        <p:nvGraphicFramePr>
          <p:cNvPr id="4" name="Group 3"/>
          <p:cNvGraphicFramePr>
            <a:graphicFrameLocks noGrp="1"/>
          </p:cNvGraphicFramePr>
          <p:nvPr>
            <p:extLst>
              <p:ext uri="{D42A27DB-BD31-4B8C-83A1-F6EECF244321}">
                <p14:modId xmlns:p14="http://schemas.microsoft.com/office/powerpoint/2010/main" val="22078120"/>
              </p:ext>
            </p:extLst>
          </p:nvPr>
        </p:nvGraphicFramePr>
        <p:xfrm>
          <a:off x="285728" y="4595810"/>
          <a:ext cx="6192687" cy="3176337"/>
        </p:xfrm>
        <a:graphic>
          <a:graphicData uri="http://schemas.openxmlformats.org/drawingml/2006/table">
            <a:tbl>
              <a:tblPr/>
              <a:tblGrid>
                <a:gridCol w="1343961">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10326">
                  <a:extLst>
                    <a:ext uri="{9D8B030D-6E8A-4147-A177-3AD203B41FA5}">
                      <a16:colId xmlns:a16="http://schemas.microsoft.com/office/drawing/2014/main" val="20002"/>
                    </a:ext>
                  </a:extLst>
                </a:gridCol>
              </a:tblGrid>
              <a:tr h="170585">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b="1" kern="1200" dirty="0">
                          <a:solidFill>
                            <a:schemeClr val="bg1"/>
                          </a:solidFill>
                          <a:effectLst/>
                          <a:latin typeface="+mn-lt"/>
                          <a:ea typeface="+mn-ea"/>
                          <a:cs typeface="+mn-cs"/>
                        </a:rPr>
                        <a:t>Ознака порівняння</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r>
                        <a:rPr lang="uk-UA" sz="1200" b="1" kern="1200" dirty="0">
                          <a:solidFill>
                            <a:schemeClr val="bg1"/>
                          </a:solidFill>
                          <a:effectLst/>
                          <a:latin typeface="+mn-lt"/>
                          <a:ea typeface="+mn-ea"/>
                          <a:cs typeface="+mn-cs"/>
                        </a:rPr>
                        <a:t>Зовнішній </a:t>
                      </a:r>
                      <a:endParaRPr lang="en-US" sz="1200" kern="1200" dirty="0">
                        <a:solidFill>
                          <a:schemeClr val="bg1"/>
                        </a:solidFill>
                        <a:effectLst/>
                        <a:latin typeface="+mn-lt"/>
                        <a:ea typeface="+mn-ea"/>
                        <a:cs typeface="+mn-cs"/>
                      </a:endParaRPr>
                    </a:p>
                    <a:p>
                      <a:r>
                        <a:rPr lang="uk-UA" sz="1200" b="1" kern="1200" dirty="0">
                          <a:solidFill>
                            <a:schemeClr val="bg1"/>
                          </a:solidFill>
                          <a:effectLst/>
                          <a:latin typeface="+mn-lt"/>
                          <a:ea typeface="+mn-ea"/>
                          <a:cs typeface="+mn-cs"/>
                        </a:rPr>
                        <a:t>аудит</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r>
                        <a:rPr lang="uk-UA" sz="1200" b="1" kern="1200" dirty="0">
                          <a:solidFill>
                            <a:schemeClr val="bg1"/>
                          </a:solidFill>
                          <a:effectLst/>
                          <a:latin typeface="+mn-lt"/>
                          <a:ea typeface="+mn-ea"/>
                          <a:cs typeface="+mn-cs"/>
                        </a:rPr>
                        <a:t>Внутрішній</a:t>
                      </a:r>
                      <a:endParaRPr lang="en-US" sz="1200" kern="1200" dirty="0">
                        <a:solidFill>
                          <a:schemeClr val="bg1"/>
                        </a:solidFill>
                        <a:effectLst/>
                        <a:latin typeface="+mn-lt"/>
                        <a:ea typeface="+mn-ea"/>
                        <a:cs typeface="+mn-cs"/>
                      </a:endParaRPr>
                    </a:p>
                    <a:p>
                      <a:r>
                        <a:rPr lang="uk-UA" sz="1200" b="1" kern="1200" dirty="0">
                          <a:solidFill>
                            <a:schemeClr val="bg1"/>
                          </a:solidFill>
                          <a:effectLst/>
                          <a:latin typeface="+mn-lt"/>
                          <a:ea typeface="+mn-ea"/>
                          <a:cs typeface="+mn-cs"/>
                        </a:rPr>
                        <a:t>аудит</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extLst>
                  <a:ext uri="{0D108BD9-81ED-4DB2-BD59-A6C34878D82A}">
                    <a16:rowId xmlns:a16="http://schemas.microsoft.com/office/drawing/2014/main" val="10000"/>
                  </a:ext>
                </a:extLst>
              </a:tr>
              <a:tr h="74339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b="1" kern="1200" dirty="0">
                          <a:solidFill>
                            <a:schemeClr val="bg1"/>
                          </a:solidFill>
                          <a:effectLst/>
                          <a:latin typeface="+mn-lt"/>
                          <a:ea typeface="+mn-ea"/>
                          <a:cs typeface="+mn-cs"/>
                        </a:rPr>
                        <a:t>Мета</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kern="1200" dirty="0">
                          <a:solidFill>
                            <a:schemeClr val="tx1"/>
                          </a:solidFill>
                          <a:effectLst/>
                          <a:latin typeface="+mn-lt"/>
                          <a:ea typeface="+mn-ea"/>
                          <a:cs typeface="+mn-cs"/>
                        </a:rPr>
                        <a:t>Підтвердження достатності та достовірності фінансової звітності</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lang="uk-UA" sz="1200" kern="1200" dirty="0">
                          <a:solidFill>
                            <a:schemeClr val="tx1"/>
                          </a:solidFill>
                          <a:effectLst/>
                          <a:latin typeface="+mn-lt"/>
                          <a:ea typeface="+mn-ea"/>
                          <a:cs typeface="+mn-cs"/>
                        </a:rPr>
                        <a:t>Поетапний контроль здійснення фінансово-господарської діяльності підприємства</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extLst>
                  <a:ext uri="{0D108BD9-81ED-4DB2-BD59-A6C34878D82A}">
                    <a16:rowId xmlns:a16="http://schemas.microsoft.com/office/drawing/2014/main" val="10001"/>
                  </a:ext>
                </a:extLst>
              </a:tr>
              <a:tr h="74339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b="1" kern="1200" dirty="0">
                          <a:solidFill>
                            <a:schemeClr val="bg1"/>
                          </a:solidFill>
                          <a:effectLst/>
                          <a:latin typeface="+mn-lt"/>
                          <a:ea typeface="+mn-ea"/>
                          <a:cs typeface="+mn-cs"/>
                        </a:rPr>
                        <a:t>Основне завдання</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kern="1200" dirty="0">
                          <a:solidFill>
                            <a:schemeClr val="tx1"/>
                          </a:solidFill>
                          <a:effectLst/>
                          <a:latin typeface="+mn-lt"/>
                          <a:ea typeface="+mn-ea"/>
                          <a:cs typeface="+mn-cs"/>
                        </a:rPr>
                        <a:t>Аналіз фінансової звітності та висловлення думки щодо її повноти, достовірності та відповідності чинному законодавству в інтересах замовника, керівництва компанії та третіх зацікавлених сторін</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tc>
                  <a:txBody>
                    <a:bodyPr/>
                    <a:lstStyle/>
                    <a:p>
                      <a:pPr marL="0" marR="0">
                        <a:lnSpc>
                          <a:spcPct val="115000"/>
                        </a:lnSpc>
                        <a:spcBef>
                          <a:spcPts val="0"/>
                        </a:spcBef>
                        <a:spcAft>
                          <a:spcPts val="1000"/>
                        </a:spcAft>
                        <a:tabLst>
                          <a:tab pos="1228725" algn="l"/>
                        </a:tabLst>
                      </a:pPr>
                      <a:r>
                        <a:rPr lang="uk-UA" sz="1200" dirty="0">
                          <a:effectLst/>
                          <a:latin typeface="Arial" panose="020B0604020202020204" pitchFamily="34" charset="0"/>
                          <a:ea typeface="Calibri" panose="020F0502020204030204" pitchFamily="34" charset="0"/>
                          <a:cs typeface="Times New Roman" panose="02020603050405020304" pitchFamily="18" charset="0"/>
                        </a:rPr>
                        <a:t>Задоволення потреб адміністрації в межах даної господарської системи</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extLst>
                  <a:ext uri="{0D108BD9-81ED-4DB2-BD59-A6C34878D82A}">
                    <a16:rowId xmlns:a16="http://schemas.microsoft.com/office/drawing/2014/main" val="10002"/>
                  </a:ext>
                </a:extLst>
              </a:tr>
              <a:tr h="553027">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b="1" kern="1200" dirty="0">
                          <a:solidFill>
                            <a:schemeClr val="bg1"/>
                          </a:solidFill>
                          <a:effectLst/>
                          <a:latin typeface="+mn-lt"/>
                          <a:ea typeface="+mn-ea"/>
                          <a:cs typeface="+mn-cs"/>
                        </a:rPr>
                        <a:t>Правова основа</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kern="1200" dirty="0">
                          <a:solidFill>
                            <a:schemeClr val="tx1"/>
                          </a:solidFill>
                          <a:effectLst/>
                          <a:latin typeface="+mn-lt"/>
                          <a:ea typeface="+mn-ea"/>
                          <a:cs typeface="+mn-cs"/>
                        </a:rPr>
                        <a:t>Цивільне право; на основі господарського договору</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tc>
                  <a:txBody>
                    <a:bodyPr/>
                    <a:lstStyle/>
                    <a:p>
                      <a:pPr marL="0" marR="0">
                        <a:lnSpc>
                          <a:spcPct val="115000"/>
                        </a:lnSpc>
                        <a:spcBef>
                          <a:spcPts val="0"/>
                        </a:spcBef>
                        <a:spcAft>
                          <a:spcPts val="1000"/>
                        </a:spcAft>
                        <a:tabLst>
                          <a:tab pos="1228725" algn="l"/>
                        </a:tabLst>
                      </a:pPr>
                      <a:r>
                        <a:rPr lang="uk-UA" sz="1200" kern="1200" dirty="0">
                          <a:solidFill>
                            <a:schemeClr val="tx1"/>
                          </a:solidFill>
                          <a:effectLst/>
                          <a:latin typeface="+mn-lt"/>
                          <a:ea typeface="+mn-ea"/>
                          <a:cs typeface="+mn-cs"/>
                        </a:rPr>
                        <a:t>Адміністративне право; на основі інструкції, наказу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8871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1373592" y="1450801"/>
            <a:ext cx="5055804" cy="2433395"/>
          </a:xfrm>
          <a:prstGeom prst="rect">
            <a:avLst/>
          </a:prstGeom>
        </p:spPr>
        <p:txBody>
          <a:bodyPr vert="horz" lIns="0" tIns="0" rIns="0" bIns="0" rtlCol="0" anchor="t" anchorCtr="0">
            <a:noAutofit/>
          </a:bodyPr>
          <a:lstStyle>
            <a:lvl1pPr algn="l" defTabSz="990570" rtl="0" eaLnBrk="1" latinLnBrk="0" hangingPunct="1">
              <a:spcBef>
                <a:spcPct val="0"/>
              </a:spcBef>
              <a:buNone/>
              <a:defRPr kumimoji="0" lang="en-GB" sz="8000" b="1" i="0" u="none" strike="noStrike" kern="1200" cap="none" spc="0" normalizeH="0" baseline="0" noProof="0">
                <a:ln>
                  <a:noFill/>
                </a:ln>
                <a:solidFill>
                  <a:schemeClr val="bg1"/>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a:lstStyle>
          <a:p>
            <a:pPr algn="ctr">
              <a:lnSpc>
                <a:spcPts val="6000"/>
              </a:lnSpc>
            </a:pPr>
            <a:r>
              <a:rPr lang="ru-RU" sz="6600" dirty="0">
                <a:latin typeface="KPMG Cyrillic Thin" panose="020B0203030202040204" pitchFamily="34" charset="-52"/>
              </a:rPr>
              <a:t>Тематичний</a:t>
            </a:r>
            <a:br>
              <a:rPr lang="en-US" sz="6600" dirty="0">
                <a:latin typeface="KPMG Cyrillic Thin" panose="020B0203030202040204" pitchFamily="34" charset="-52"/>
              </a:rPr>
            </a:br>
            <a:r>
              <a:rPr lang="ru-RU" sz="6600" dirty="0">
                <a:latin typeface="KPMG Cyrillic Thin" panose="020B0203030202040204" pitchFamily="34" charset="-52"/>
              </a:rPr>
              <a:t>план лекцій і практичних занять</a:t>
            </a:r>
            <a:endParaRPr lang="en-US" sz="6600" dirty="0">
              <a:latin typeface="KPMG Cyrillic Thin" panose="020B0203030202040204" pitchFamily="34" charset="-52"/>
            </a:endParaRPr>
          </a:p>
        </p:txBody>
      </p:sp>
    </p:spTree>
    <p:extLst>
      <p:ext uri="{BB962C8B-B14F-4D97-AF65-F5344CB8AC3E}">
        <p14:creationId xmlns:p14="http://schemas.microsoft.com/office/powerpoint/2010/main" val="326686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0999"/>
            <a:ext cx="6068144" cy="8554453"/>
          </a:xfrm>
        </p:spPr>
        <p:txBody>
          <a:bodyPr/>
          <a:lstStyle/>
          <a:p>
            <a:endParaRPr lang="en-US" dirty="0"/>
          </a:p>
        </p:txBody>
      </p:sp>
      <p:graphicFrame>
        <p:nvGraphicFramePr>
          <p:cNvPr id="4" name="Group 3"/>
          <p:cNvGraphicFramePr>
            <a:graphicFrameLocks noGrp="1"/>
          </p:cNvGraphicFramePr>
          <p:nvPr>
            <p:extLst>
              <p:ext uri="{D42A27DB-BD31-4B8C-83A1-F6EECF244321}">
                <p14:modId xmlns:p14="http://schemas.microsoft.com/office/powerpoint/2010/main" val="422827269"/>
              </p:ext>
            </p:extLst>
          </p:nvPr>
        </p:nvGraphicFramePr>
        <p:xfrm>
          <a:off x="332439" y="413083"/>
          <a:ext cx="6192687" cy="8374032"/>
        </p:xfrm>
        <a:graphic>
          <a:graphicData uri="http://schemas.openxmlformats.org/drawingml/2006/table">
            <a:tbl>
              <a:tblPr/>
              <a:tblGrid>
                <a:gridCol w="1267761">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62726">
                  <a:extLst>
                    <a:ext uri="{9D8B030D-6E8A-4147-A177-3AD203B41FA5}">
                      <a16:colId xmlns:a16="http://schemas.microsoft.com/office/drawing/2014/main" val="20002"/>
                    </a:ext>
                  </a:extLst>
                </a:gridCol>
              </a:tblGrid>
              <a:tr h="548973">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b="1" kern="1200" dirty="0">
                          <a:solidFill>
                            <a:schemeClr val="bg1"/>
                          </a:solidFill>
                          <a:effectLst/>
                          <a:latin typeface="+mn-lt"/>
                          <a:ea typeface="+mn-ea"/>
                          <a:cs typeface="+mn-cs"/>
                        </a:rPr>
                        <a:t>Ознака порівняння</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r>
                        <a:rPr lang="uk-UA" sz="1200" b="1" kern="1200" dirty="0">
                          <a:solidFill>
                            <a:schemeClr val="bg1"/>
                          </a:solidFill>
                          <a:effectLst/>
                          <a:latin typeface="+mn-lt"/>
                          <a:ea typeface="+mn-ea"/>
                          <a:cs typeface="+mn-cs"/>
                        </a:rPr>
                        <a:t>Зовнішній </a:t>
                      </a:r>
                      <a:endParaRPr lang="en-US" sz="1200" kern="1200" dirty="0">
                        <a:solidFill>
                          <a:schemeClr val="bg1"/>
                        </a:solidFill>
                        <a:effectLst/>
                        <a:latin typeface="+mn-lt"/>
                        <a:ea typeface="+mn-ea"/>
                        <a:cs typeface="+mn-cs"/>
                      </a:endParaRPr>
                    </a:p>
                    <a:p>
                      <a:r>
                        <a:rPr lang="uk-UA" sz="1200" b="1" kern="1200" dirty="0">
                          <a:solidFill>
                            <a:schemeClr val="bg1"/>
                          </a:solidFill>
                          <a:effectLst/>
                          <a:latin typeface="+mn-lt"/>
                          <a:ea typeface="+mn-ea"/>
                          <a:cs typeface="+mn-cs"/>
                        </a:rPr>
                        <a:t>аудит</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r>
                        <a:rPr lang="uk-UA" sz="1200" b="1" kern="1200" dirty="0">
                          <a:solidFill>
                            <a:schemeClr val="bg1"/>
                          </a:solidFill>
                          <a:effectLst/>
                          <a:latin typeface="+mn-lt"/>
                          <a:ea typeface="+mn-ea"/>
                          <a:cs typeface="+mn-cs"/>
                        </a:rPr>
                        <a:t>Внутрішній</a:t>
                      </a:r>
                      <a:endParaRPr lang="en-US" sz="1200" kern="1200" dirty="0">
                        <a:solidFill>
                          <a:schemeClr val="bg1"/>
                        </a:solidFill>
                        <a:effectLst/>
                        <a:latin typeface="+mn-lt"/>
                        <a:ea typeface="+mn-ea"/>
                        <a:cs typeface="+mn-cs"/>
                      </a:endParaRPr>
                    </a:p>
                    <a:p>
                      <a:r>
                        <a:rPr lang="uk-UA" sz="1200" b="1" kern="1200" dirty="0">
                          <a:solidFill>
                            <a:schemeClr val="bg1"/>
                          </a:solidFill>
                          <a:effectLst/>
                          <a:latin typeface="+mn-lt"/>
                          <a:ea typeface="+mn-ea"/>
                          <a:cs typeface="+mn-cs"/>
                        </a:rPr>
                        <a:t>аудит</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258D"/>
                    </a:solidFill>
                  </a:tcPr>
                </a:tc>
                <a:extLst>
                  <a:ext uri="{0D108BD9-81ED-4DB2-BD59-A6C34878D82A}">
                    <a16:rowId xmlns:a16="http://schemas.microsoft.com/office/drawing/2014/main" val="10000"/>
                  </a:ext>
                </a:extLst>
              </a:tr>
              <a:tr h="1157427">
                <a:tc>
                  <a:txBody>
                    <a:bodyPr/>
                    <a:lstStyle/>
                    <a:p>
                      <a:r>
                        <a:rPr lang="uk-UA" sz="1200" b="1" kern="1200" dirty="0">
                          <a:solidFill>
                            <a:schemeClr val="bg1"/>
                          </a:solidFill>
                          <a:effectLst/>
                          <a:latin typeface="+mn-lt"/>
                          <a:ea typeface="+mn-ea"/>
                          <a:cs typeface="+mn-cs"/>
                        </a:rPr>
                        <a:t>Суб’єкт </a:t>
                      </a:r>
                      <a:endParaRPr lang="en-US" sz="1200" kern="1200" dirty="0">
                        <a:solidFill>
                          <a:schemeClr val="bg1"/>
                        </a:solidFill>
                        <a:effectLst/>
                        <a:latin typeface="+mn-lt"/>
                        <a:ea typeface="+mn-ea"/>
                        <a:cs typeface="+mn-cs"/>
                      </a:endParaRPr>
                    </a:p>
                    <a:p>
                      <a:r>
                        <a:rPr lang="uk-UA" sz="1200" b="1" kern="1200" dirty="0">
                          <a:solidFill>
                            <a:schemeClr val="bg1"/>
                          </a:solidFill>
                          <a:effectLst/>
                          <a:latin typeface="+mn-lt"/>
                          <a:ea typeface="+mn-ea"/>
                          <a:cs typeface="+mn-cs"/>
                        </a:rPr>
                        <a:t>аудиту</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kern="1200" dirty="0">
                          <a:solidFill>
                            <a:schemeClr val="tx1"/>
                          </a:solidFill>
                          <a:effectLst/>
                          <a:latin typeface="+mn-lt"/>
                          <a:ea typeface="+mn-ea"/>
                          <a:cs typeface="+mn-cs"/>
                        </a:rPr>
                        <a:t>Незалежний аудитор або аудиторська компанія; обов’язковим є спеціальний сертифікат аудитора</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lang="uk-UA" sz="1200" kern="1200" dirty="0">
                          <a:solidFill>
                            <a:schemeClr val="tx1"/>
                          </a:solidFill>
                          <a:effectLst/>
                          <a:latin typeface="+mn-lt"/>
                          <a:ea typeface="+mn-ea"/>
                          <a:cs typeface="+mn-cs"/>
                        </a:rPr>
                        <a:t>Внутрішні аудитори (менеджмент, головний бухгалтер, спостережна рада, спеціально створені комісії, внутрішні аудитори); рівень кваліфікації визначається керівництвом компанії</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extLst>
                  <a:ext uri="{0D108BD9-81ED-4DB2-BD59-A6C34878D82A}">
                    <a16:rowId xmlns:a16="http://schemas.microsoft.com/office/drawing/2014/main" val="10001"/>
                  </a:ext>
                </a:extLst>
              </a:tr>
              <a:tr h="674667">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b="1" kern="1200" dirty="0">
                          <a:solidFill>
                            <a:schemeClr val="bg1"/>
                          </a:solidFill>
                          <a:effectLst/>
                          <a:latin typeface="+mn-lt"/>
                          <a:ea typeface="+mn-ea"/>
                          <a:cs typeface="+mn-cs"/>
                        </a:rPr>
                        <a:t>Управлінські зв’язки</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kern="1200" dirty="0">
                          <a:solidFill>
                            <a:schemeClr val="tx1"/>
                          </a:solidFill>
                          <a:effectLst/>
                          <a:latin typeface="+mn-lt"/>
                          <a:ea typeface="+mn-ea"/>
                          <a:cs typeface="+mn-cs"/>
                        </a:rPr>
                        <a:t>Горизонтальні, добровільні, рівноправні</a:t>
                      </a:r>
                      <a:r>
                        <a:rPr lang="uk-UA" sz="1200" b="1" kern="1200" dirty="0">
                          <a:solidFill>
                            <a:schemeClr val="tx1"/>
                          </a:solidFill>
                          <a:effectLst/>
                          <a:latin typeface="+mn-lt"/>
                          <a:ea typeface="+mn-ea"/>
                          <a:cs typeface="+mn-cs"/>
                        </a:rPr>
                        <a:t> </a:t>
                      </a:r>
                      <a:r>
                        <a:rPr lang="uk-UA" sz="1200" kern="1200" dirty="0">
                          <a:solidFill>
                            <a:schemeClr val="tx1"/>
                          </a:solidFill>
                          <a:effectLst/>
                          <a:latin typeface="+mn-lt"/>
                          <a:ea typeface="+mn-ea"/>
                          <a:cs typeface="+mn-cs"/>
                        </a:rPr>
                        <a:t>зв’язки; підзвітність замовнику</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tc>
                  <a:txBody>
                    <a:bodyPr/>
                    <a:lstStyle/>
                    <a:p>
                      <a:pPr marL="0" marR="0">
                        <a:lnSpc>
                          <a:spcPct val="115000"/>
                        </a:lnSpc>
                        <a:spcBef>
                          <a:spcPts val="0"/>
                        </a:spcBef>
                        <a:spcAft>
                          <a:spcPts val="1000"/>
                        </a:spcAft>
                        <a:tabLst>
                          <a:tab pos="1228725" algn="l"/>
                        </a:tabLst>
                      </a:pPr>
                      <a:r>
                        <a:rPr lang="uk-UA" sz="1200" kern="1200" dirty="0">
                          <a:solidFill>
                            <a:schemeClr val="tx1"/>
                          </a:solidFill>
                          <a:effectLst/>
                          <a:latin typeface="+mn-lt"/>
                          <a:ea typeface="+mn-ea"/>
                          <a:cs typeface="+mn-cs"/>
                        </a:rPr>
                        <a:t>Вертикальні, примусові зв’язки; підзвітність адміністративному органу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extLst>
                  <a:ext uri="{0D108BD9-81ED-4DB2-BD59-A6C34878D82A}">
                    <a16:rowId xmlns:a16="http://schemas.microsoft.com/office/drawing/2014/main" val="10002"/>
                  </a:ext>
                </a:extLst>
              </a:tr>
              <a:tr h="1737863">
                <a:tc>
                  <a:txBody>
                    <a:bodyPr/>
                    <a:lstStyle/>
                    <a:p>
                      <a:r>
                        <a:rPr lang="uk-UA" sz="1200" b="1" kern="1200" dirty="0">
                          <a:solidFill>
                            <a:schemeClr val="bg1"/>
                          </a:solidFill>
                          <a:effectLst/>
                          <a:latin typeface="+mn-lt"/>
                          <a:ea typeface="+mn-ea"/>
                          <a:cs typeface="+mn-cs"/>
                        </a:rPr>
                        <a:t>Об’єкт </a:t>
                      </a:r>
                      <a:endParaRPr lang="en-US" sz="1200" kern="1200" dirty="0">
                        <a:solidFill>
                          <a:schemeClr val="bg1"/>
                        </a:solidFill>
                        <a:effectLst/>
                        <a:latin typeface="+mn-lt"/>
                        <a:ea typeface="+mn-ea"/>
                        <a:cs typeface="+mn-cs"/>
                      </a:endParaRPr>
                    </a:p>
                    <a:p>
                      <a:r>
                        <a:rPr lang="uk-UA" sz="1200" b="1" kern="1200" dirty="0">
                          <a:solidFill>
                            <a:schemeClr val="bg1"/>
                          </a:solidFill>
                          <a:effectLst/>
                          <a:latin typeface="+mn-lt"/>
                          <a:ea typeface="+mn-ea"/>
                          <a:cs typeface="+mn-cs"/>
                        </a:rPr>
                        <a:t>аудиту</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r>
                        <a:rPr lang="uk-UA" sz="1200" kern="1200" dirty="0">
                          <a:solidFill>
                            <a:schemeClr val="tx1"/>
                          </a:solidFill>
                          <a:effectLst/>
                          <a:latin typeface="+mn-lt"/>
                          <a:ea typeface="+mn-ea"/>
                          <a:cs typeface="+mn-cs"/>
                        </a:rPr>
                        <a:t>Господарські операції, використання ресурсів, стан обліку та внутрішнього контролю – перевірка на визначення масштабу зовнішнього аудиту і рівня початкової довіри до даних обліку і звітності клієнтів. </a:t>
                      </a:r>
                      <a:endParaRPr lang="en-US"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Перевірка з метою забезпечення схоронності активів та недопущення збитків</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tc>
                  <a:txBody>
                    <a:bodyPr/>
                    <a:lstStyle/>
                    <a:p>
                      <a:r>
                        <a:rPr lang="uk-UA" sz="1200" kern="1200" dirty="0">
                          <a:solidFill>
                            <a:schemeClr val="tx1"/>
                          </a:solidFill>
                          <a:effectLst/>
                          <a:latin typeface="+mn-lt"/>
                          <a:ea typeface="+mn-ea"/>
                          <a:cs typeface="+mn-cs"/>
                        </a:rPr>
                        <a:t>Господарські операції, використання ресурсів, стан обліку та внутрішнього контролю – перевірка на відповідність встановленої облікової політики і загальним методичним положенням.</a:t>
                      </a:r>
                      <a:endParaRPr lang="en-US"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Домінує аудит фінансової звітності, вірогідності інформації</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extLst>
                  <a:ext uri="{0D108BD9-81ED-4DB2-BD59-A6C34878D82A}">
                    <a16:rowId xmlns:a16="http://schemas.microsoft.com/office/drawing/2014/main" val="10003"/>
                  </a:ext>
                </a:extLst>
              </a:tr>
              <a:tr h="1102200">
                <a:tc>
                  <a:txBody>
                    <a:bodyPr/>
                    <a:lstStyle/>
                    <a:p>
                      <a:r>
                        <a:rPr lang="uk-UA" sz="1200" b="1" kern="1200" dirty="0">
                          <a:solidFill>
                            <a:schemeClr val="bg1"/>
                          </a:solidFill>
                          <a:effectLst/>
                          <a:latin typeface="+mn-lt"/>
                          <a:ea typeface="+mn-ea"/>
                          <a:cs typeface="+mn-cs"/>
                        </a:rPr>
                        <a:t>Періодичність</a:t>
                      </a:r>
                      <a:br>
                        <a:rPr lang="uk-UA" sz="1200" b="1" kern="1200" dirty="0">
                          <a:solidFill>
                            <a:schemeClr val="bg1"/>
                          </a:solidFill>
                          <a:effectLst/>
                          <a:latin typeface="+mn-lt"/>
                          <a:ea typeface="+mn-ea"/>
                          <a:cs typeface="+mn-cs"/>
                        </a:rPr>
                      </a:br>
                      <a:r>
                        <a:rPr lang="uk-UA" sz="1200" b="1" kern="1200" dirty="0">
                          <a:solidFill>
                            <a:schemeClr val="bg1"/>
                          </a:solidFill>
                          <a:effectLst/>
                          <a:latin typeface="+mn-lt"/>
                          <a:ea typeface="+mn-ea"/>
                          <a:cs typeface="+mn-cs"/>
                        </a:rPr>
                        <a:t>здійснення</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pPr marL="0" marR="0">
                        <a:lnSpc>
                          <a:spcPct val="115000"/>
                        </a:lnSpc>
                        <a:spcBef>
                          <a:spcPts val="0"/>
                        </a:spcBef>
                        <a:spcAft>
                          <a:spcPts val="1000"/>
                        </a:spcAft>
                        <a:tabLst>
                          <a:tab pos="1228725" algn="l"/>
                        </a:tabLst>
                      </a:pPr>
                      <a:r>
                        <a:rPr lang="uk-UA" sz="1200" dirty="0">
                          <a:effectLst/>
                          <a:latin typeface="Arial" panose="020B0604020202020204" pitchFamily="34" charset="0"/>
                          <a:ea typeface="Calibri" panose="020F0502020204030204" pitchFamily="34" charset="0"/>
                          <a:cs typeface="Times New Roman" panose="02020603050405020304" pitchFamily="18" charset="0"/>
                        </a:rPr>
                        <a:t>При обов’язковому аудиті – 1 раз на рік або на три роки відповідно до чинного законодавства; при добровільному – в залежності від потреб і бажань замовника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tc>
                  <a:txBody>
                    <a:bodyPr/>
                    <a:lstStyle/>
                    <a:p>
                      <a:r>
                        <a:rPr lang="uk-UA" sz="1200" kern="1200" dirty="0">
                          <a:solidFill>
                            <a:schemeClr val="tx1"/>
                          </a:solidFill>
                          <a:effectLst/>
                          <a:latin typeface="+mn-lt"/>
                          <a:ea typeface="+mn-ea"/>
                          <a:cs typeface="+mn-cs"/>
                        </a:rPr>
                        <a:t>Внутрішній контроль на підприємстві здійснюється безперервно</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extLst>
                  <a:ext uri="{0D108BD9-81ED-4DB2-BD59-A6C34878D82A}">
                    <a16:rowId xmlns:a16="http://schemas.microsoft.com/office/drawing/2014/main" val="10004"/>
                  </a:ext>
                </a:extLst>
              </a:tr>
              <a:tr h="826165">
                <a:tc>
                  <a:txBody>
                    <a:bodyPr/>
                    <a:lstStyle/>
                    <a:p>
                      <a:r>
                        <a:rPr lang="uk-UA" sz="1200" b="1" kern="1200" dirty="0">
                          <a:solidFill>
                            <a:schemeClr val="bg1"/>
                          </a:solidFill>
                          <a:effectLst/>
                          <a:latin typeface="+mn-lt"/>
                          <a:ea typeface="+mn-ea"/>
                          <a:cs typeface="+mn-cs"/>
                        </a:rPr>
                        <a:t>Користувачі аудиту</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r>
                        <a:rPr lang="uk-UA" sz="1200" kern="1200" dirty="0">
                          <a:solidFill>
                            <a:schemeClr val="tx1"/>
                          </a:solidFill>
                          <a:effectLst/>
                          <a:latin typeface="+mn-lt"/>
                          <a:ea typeface="+mn-ea"/>
                          <a:cs typeface="+mn-cs"/>
                        </a:rPr>
                        <a:t>Акціонери, інвестори, банки, кредитори, постачальники, покупці, працівники, керівництво, судові та державні органи тощо</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tc>
                  <a:txBody>
                    <a:bodyPr/>
                    <a:lstStyle/>
                    <a:p>
                      <a:r>
                        <a:rPr lang="uk-UA" sz="1200" kern="1200" dirty="0">
                          <a:solidFill>
                            <a:schemeClr val="tx1"/>
                          </a:solidFill>
                          <a:effectLst/>
                          <a:latin typeface="+mn-lt"/>
                          <a:ea typeface="+mn-ea"/>
                          <a:cs typeface="+mn-cs"/>
                        </a:rPr>
                        <a:t>Керівництво підприємства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3C9E3"/>
                    </a:solidFill>
                  </a:tcPr>
                </a:tc>
                <a:extLst>
                  <a:ext uri="{0D108BD9-81ED-4DB2-BD59-A6C34878D82A}">
                    <a16:rowId xmlns:a16="http://schemas.microsoft.com/office/drawing/2014/main" val="10005"/>
                  </a:ext>
                </a:extLst>
              </a:tr>
              <a:tr h="827880">
                <a:tc>
                  <a:txBody>
                    <a:bodyPr/>
                    <a:lstStyle/>
                    <a:p>
                      <a:r>
                        <a:rPr lang="uk-UA" sz="1200" b="1" kern="1200" dirty="0">
                          <a:solidFill>
                            <a:schemeClr val="bg1"/>
                          </a:solidFill>
                          <a:effectLst/>
                          <a:latin typeface="+mn-lt"/>
                          <a:ea typeface="+mn-ea"/>
                          <a:cs typeface="+mn-cs"/>
                        </a:rPr>
                        <a:t>Звітність</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a:txBody>
                    <a:bodyPr/>
                    <a:lstStyle/>
                    <a:p>
                      <a:r>
                        <a:rPr lang="uk-UA" sz="1200" kern="1200" dirty="0">
                          <a:solidFill>
                            <a:schemeClr val="tx1"/>
                          </a:solidFill>
                          <a:effectLst/>
                          <a:latin typeface="+mn-lt"/>
                          <a:ea typeface="+mn-ea"/>
                          <a:cs typeface="+mn-cs"/>
                        </a:rPr>
                        <a:t>Аудиторський висновок (носить публічний характер), аудиторський звіт (призначений виключно для керівництва компанії)</a:t>
                      </a:r>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tc>
                  <a:txBody>
                    <a:bodyPr/>
                    <a:lstStyle/>
                    <a:p>
                      <a:r>
                        <a:rPr lang="uk-UA" sz="1200" kern="1200" dirty="0">
                          <a:solidFill>
                            <a:schemeClr val="tx1"/>
                          </a:solidFill>
                          <a:effectLst/>
                          <a:latin typeface="+mn-lt"/>
                          <a:ea typeface="+mn-ea"/>
                          <a:cs typeface="+mn-cs"/>
                        </a:rPr>
                        <a:t>Звіт керівництву компанії щодо процедур внутрішнього аудиту, пропозиції та рекомендації</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9F3"/>
                    </a:solidFill>
                  </a:tcPr>
                </a:tc>
                <a:extLst>
                  <a:ext uri="{0D108BD9-81ED-4DB2-BD59-A6C34878D82A}">
                    <a16:rowId xmlns:a16="http://schemas.microsoft.com/office/drawing/2014/main" val="10006"/>
                  </a:ext>
                </a:extLst>
              </a:tr>
              <a:tr h="436560">
                <a:tc gridSpan="3">
                  <a:txBody>
                    <a:bodyPr/>
                    <a:lstStyle/>
                    <a:p>
                      <a:pPr algn="ctr"/>
                      <a:r>
                        <a:rPr lang="uk-UA" sz="1200" kern="1200" dirty="0">
                          <a:solidFill>
                            <a:schemeClr val="bg1"/>
                          </a:solidFill>
                          <a:effectLst/>
                          <a:latin typeface="+mn-lt"/>
                          <a:ea typeface="+mn-ea"/>
                          <a:cs typeface="+mn-cs"/>
                        </a:rPr>
                        <a:t>Методи, планування і техніка перевірки, стандарти і нормативи внутрішнього та зовнішнього аудиту – подібні.</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258D"/>
                    </a:solidFill>
                  </a:tcPr>
                </a:tc>
                <a:tc hMerge="1">
                  <a:txBody>
                    <a:bodyPr/>
                    <a:lstStyle/>
                    <a:p>
                      <a:endPar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hMerge="1">
                  <a:txBody>
                    <a:bodyPr/>
                    <a:lstStyle/>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13991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81000"/>
          </a:xfrm>
        </p:spPr>
        <p:txBody>
          <a:bodyPr/>
          <a:lstStyle/>
          <a:p>
            <a:r>
              <a:rPr lang="uk-UA" sz="1400" dirty="0"/>
              <a:t>Нотатки:</a:t>
            </a:r>
            <a:endParaRPr lang="en-US" sz="1400" dirty="0"/>
          </a:p>
        </p:txBody>
      </p:sp>
      <p:sp>
        <p:nvSpPr>
          <p:cNvPr id="4" name="Line 10"/>
          <p:cNvSpPr>
            <a:spLocks noChangeShapeType="1"/>
          </p:cNvSpPr>
          <p:nvPr/>
        </p:nvSpPr>
        <p:spPr bwMode="gray">
          <a:xfrm>
            <a:off x="408855" y="21576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5224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8884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25319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60421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970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336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717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5098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46424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860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241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637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7034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415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796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177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559514"/>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109171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145647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180749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2008310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dirty="0"/>
              <a:t>Тести до Семінару 3</a:t>
            </a:r>
            <a:endParaRPr lang="en-US" dirty="0"/>
          </a:p>
        </p:txBody>
      </p:sp>
      <p:sp>
        <p:nvSpPr>
          <p:cNvPr id="4" name="Text Placeholder 3"/>
          <p:cNvSpPr>
            <a:spLocks noGrp="1"/>
          </p:cNvSpPr>
          <p:nvPr>
            <p:ph type="body" sz="quarter" idx="11"/>
          </p:nvPr>
        </p:nvSpPr>
        <p:spPr/>
        <p:txBody>
          <a:bodyPr/>
          <a:lstStyle/>
          <a:p>
            <a:r>
              <a:rPr lang="uk-UA" dirty="0"/>
              <a:t>1. Хто визначає форми і методи проведення аудиторських перевірок:</a:t>
            </a:r>
            <a:endParaRPr lang="en-US" dirty="0"/>
          </a:p>
          <a:p>
            <a:pPr marL="421211" lvl="2" indent="-228600">
              <a:buClr>
                <a:srgbClr val="00338D"/>
              </a:buClr>
              <a:buFont typeface="+mj-lt"/>
              <a:buAutoNum type="alphaLcParenR"/>
            </a:pPr>
            <a:r>
              <a:rPr lang="uk-UA" b="0" dirty="0">
                <a:solidFill>
                  <a:schemeClr val="tx1"/>
                </a:solidFill>
              </a:rPr>
              <a:t>Спілка аудиторів України;</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Аудиторська палата України; </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аудиторська фірма.</a:t>
            </a:r>
            <a:endParaRPr lang="en-US" b="0" dirty="0">
              <a:solidFill>
                <a:schemeClr val="tx1"/>
              </a:solidFill>
            </a:endParaRPr>
          </a:p>
          <a:p>
            <a:r>
              <a:rPr lang="uk-UA" dirty="0"/>
              <a:t> </a:t>
            </a:r>
            <a:endParaRPr lang="en-US" dirty="0"/>
          </a:p>
          <a:p>
            <a:r>
              <a:rPr lang="uk-UA" dirty="0"/>
              <a:t>2. Основні критерії при визначенні об'єкта контролю для податкових інспекцій:</a:t>
            </a:r>
            <a:endParaRPr lang="en-US" dirty="0"/>
          </a:p>
          <a:p>
            <a:pPr lvl="0"/>
            <a:r>
              <a:rPr lang="uk-UA" dirty="0"/>
              <a:t>податкова база;</a:t>
            </a:r>
            <a:endParaRPr lang="en-US" dirty="0"/>
          </a:p>
          <a:p>
            <a:pPr marL="421210" lvl="3" indent="-228600">
              <a:buClr>
                <a:srgbClr val="00338D"/>
              </a:buClr>
              <a:buFont typeface="+mj-lt"/>
              <a:buAutoNum type="alphaLcParenR"/>
            </a:pPr>
            <a:r>
              <a:rPr lang="uk-UA" dirty="0"/>
              <a:t>фінансова стійкість;</a:t>
            </a:r>
            <a:endParaRPr lang="en-US" dirty="0"/>
          </a:p>
          <a:p>
            <a:pPr marL="421210" lvl="3" indent="-228600">
              <a:buClr>
                <a:srgbClr val="00338D"/>
              </a:buClr>
              <a:buFont typeface="+mj-lt"/>
              <a:buAutoNum type="alphaLcParenR"/>
            </a:pPr>
            <a:r>
              <a:rPr lang="uk-UA" dirty="0"/>
              <a:t>період, протягом якого не здійснювався контроль; </a:t>
            </a:r>
            <a:endParaRPr lang="en-US" dirty="0"/>
          </a:p>
          <a:p>
            <a:pPr marL="421210" lvl="3" indent="-228600">
              <a:buClr>
                <a:srgbClr val="00338D"/>
              </a:buClr>
              <a:buFont typeface="+mj-lt"/>
              <a:buAutoNum type="alphaLcParenR"/>
            </a:pPr>
            <a:r>
              <a:rPr lang="uk-UA" dirty="0"/>
              <a:t>валюта балансу.</a:t>
            </a:r>
            <a:endParaRPr lang="en-US" dirty="0"/>
          </a:p>
          <a:p>
            <a:r>
              <a:rPr lang="uk-UA" dirty="0"/>
              <a:t> </a:t>
            </a:r>
            <a:endParaRPr lang="en-US" dirty="0"/>
          </a:p>
          <a:p>
            <a:r>
              <a:rPr lang="uk-UA" dirty="0"/>
              <a:t>3. Документальний аналіз інвентаризаційної відомості є методом аудиторської перевірки на відповідність фінансової звітності критерію:</a:t>
            </a:r>
            <a:endParaRPr lang="en-US" dirty="0"/>
          </a:p>
          <a:p>
            <a:pPr marL="421210" lvl="3" indent="-228600">
              <a:buClr>
                <a:srgbClr val="00338D"/>
              </a:buClr>
              <a:buFont typeface="+mj-lt"/>
              <a:buAutoNum type="alphaLcParenR"/>
            </a:pPr>
            <a:r>
              <a:rPr lang="uk-UA" dirty="0"/>
              <a:t>права;</a:t>
            </a:r>
            <a:endParaRPr lang="en-US" dirty="0"/>
          </a:p>
          <a:p>
            <a:pPr marL="421210" lvl="3" indent="-228600">
              <a:buClr>
                <a:srgbClr val="00338D"/>
              </a:buClr>
              <a:buFont typeface="+mj-lt"/>
              <a:buAutoNum type="alphaLcParenR"/>
            </a:pPr>
            <a:r>
              <a:rPr lang="uk-UA" dirty="0"/>
              <a:t>фактичної наявності; </a:t>
            </a:r>
            <a:endParaRPr lang="en-US" dirty="0"/>
          </a:p>
          <a:p>
            <a:pPr marL="421210" lvl="3" indent="-228600">
              <a:buClr>
                <a:srgbClr val="00338D"/>
              </a:buClr>
              <a:buFont typeface="+mj-lt"/>
              <a:buAutoNum type="alphaLcParenR"/>
            </a:pPr>
            <a:r>
              <a:rPr lang="uk-UA" dirty="0"/>
              <a:t>повноти;</a:t>
            </a:r>
            <a:endParaRPr lang="en-US" dirty="0"/>
          </a:p>
          <a:p>
            <a:pPr marL="421210" lvl="3" indent="-228600">
              <a:buClr>
                <a:srgbClr val="00338D"/>
              </a:buClr>
              <a:buFont typeface="+mj-lt"/>
              <a:buAutoNum type="alphaLcParenR"/>
            </a:pPr>
            <a:r>
              <a:rPr lang="uk-UA" dirty="0"/>
              <a:t>усім переліченим.</a:t>
            </a:r>
            <a:endParaRPr lang="en-US" dirty="0"/>
          </a:p>
          <a:p>
            <a:r>
              <a:rPr lang="uk-UA" dirty="0"/>
              <a:t> </a:t>
            </a:r>
            <a:endParaRPr lang="en-US" dirty="0"/>
          </a:p>
          <a:p>
            <a:r>
              <a:rPr lang="uk-UA" dirty="0"/>
              <a:t>4. Чи має право аудитор самостійно визначати форми і методи аудиту:</a:t>
            </a:r>
            <a:endParaRPr lang="en-US" dirty="0"/>
          </a:p>
          <a:p>
            <a:pPr marL="421211" lvl="2" indent="-228600">
              <a:buClr>
                <a:srgbClr val="00338D"/>
              </a:buClr>
              <a:buFont typeface="+mj-lt"/>
              <a:buAutoNum type="alphaLcParenR"/>
            </a:pPr>
            <a:r>
              <a:rPr lang="uk-UA" dirty="0"/>
              <a:t>ні в якому разі, це визначається нормативними актами України;</a:t>
            </a:r>
            <a:endParaRPr lang="en-US" dirty="0"/>
          </a:p>
          <a:p>
            <a:pPr marL="421211" lvl="2" indent="-228600">
              <a:buClr>
                <a:srgbClr val="00338D"/>
              </a:buClr>
              <a:buFont typeface="+mj-lt"/>
              <a:buAutoNum type="alphaLcParenR"/>
            </a:pPr>
            <a:r>
              <a:rPr lang="uk-UA" dirty="0"/>
              <a:t>форми і методи аудиту визначає керівництво суб'єкта перевірки;</a:t>
            </a:r>
            <a:endParaRPr lang="en-US" dirty="0"/>
          </a:p>
          <a:p>
            <a:pPr marL="421211" lvl="2" indent="-228600">
              <a:buClr>
                <a:srgbClr val="00338D"/>
              </a:buClr>
              <a:buFont typeface="+mj-lt"/>
              <a:buAutoNum type="alphaLcParenR"/>
            </a:pPr>
            <a:r>
              <a:rPr lang="uk-UA" dirty="0"/>
              <a:t>так, це його право.</a:t>
            </a:r>
            <a:endParaRPr lang="en-US" dirty="0"/>
          </a:p>
          <a:p>
            <a:r>
              <a:rPr lang="uk-UA" dirty="0"/>
              <a:t> </a:t>
            </a:r>
            <a:endParaRPr lang="en-US" dirty="0"/>
          </a:p>
          <a:p>
            <a:r>
              <a:rPr lang="uk-UA" dirty="0"/>
              <a:t>5. Методи аудиторської перевірки — це: </a:t>
            </a:r>
            <a:endParaRPr lang="en-US" dirty="0"/>
          </a:p>
          <a:p>
            <a:pPr marL="421211" lvl="2" indent="-228600">
              <a:buClr>
                <a:srgbClr val="00338D"/>
              </a:buClr>
              <a:buFont typeface="+mj-lt"/>
              <a:buAutoNum type="alphaLcParenR"/>
            </a:pPr>
            <a:r>
              <a:rPr lang="uk-UA" b="0" dirty="0">
                <a:solidFill>
                  <a:schemeClr val="tx1"/>
                </a:solidFill>
              </a:rPr>
              <a:t>організація перевірки документів і записів; </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система прийомів і способів, що використовуються для одержання аудиторських доказів;</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система прийомів і способів бухгалтерського обліку.</a:t>
            </a:r>
            <a:endParaRPr lang="en-US" b="0" dirty="0">
              <a:solidFill>
                <a:schemeClr val="tx1"/>
              </a:solidFill>
            </a:endParaRPr>
          </a:p>
          <a:p>
            <a:r>
              <a:rPr lang="uk-UA" dirty="0"/>
              <a:t> </a:t>
            </a:r>
            <a:endParaRPr lang="en-US" dirty="0"/>
          </a:p>
        </p:txBody>
      </p:sp>
    </p:spTree>
    <p:extLst>
      <p:ext uri="{BB962C8B-B14F-4D97-AF65-F5344CB8AC3E}">
        <p14:creationId xmlns:p14="http://schemas.microsoft.com/office/powerpoint/2010/main" val="1125408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08856" y="381000"/>
            <a:ext cx="6068144" cy="8534400"/>
          </a:xfrm>
        </p:spPr>
        <p:txBody>
          <a:bodyPr/>
          <a:lstStyle/>
          <a:p>
            <a:r>
              <a:rPr lang="uk-UA" dirty="0"/>
              <a:t>6. У ході перевірки повноти обліку виручки аудитор повинен отримати</a:t>
            </a:r>
          </a:p>
          <a:p>
            <a:pPr marL="421211" lvl="2" indent="-228600">
              <a:buClr>
                <a:srgbClr val="00338D"/>
              </a:buClr>
              <a:buFont typeface="+mj-lt"/>
              <a:buAutoNum type="alphaLcParenR"/>
            </a:pPr>
            <a:r>
              <a:rPr lang="uk-UA" b="0" dirty="0">
                <a:solidFill>
                  <a:schemeClr val="tx1"/>
                </a:solidFill>
              </a:rPr>
              <a:t>підтвердження таких моментів:</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постачальникам не були сплачені зайві суми;</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було правильно створено резерв сумнівних боргів; </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не було пропусків в облікових записах по документах на відвантаження.</a:t>
            </a:r>
            <a:endParaRPr lang="en-US" b="0" dirty="0">
              <a:solidFill>
                <a:schemeClr val="tx1"/>
              </a:solidFill>
            </a:endParaRPr>
          </a:p>
          <a:p>
            <a:r>
              <a:rPr lang="uk-UA" dirty="0"/>
              <a:t> 7. Якщо аудитор хоче перевірити операції з купівель на повноту, то яка з даних вибіркових сукупностей дасть йому найбільшу впевненість:</a:t>
            </a:r>
            <a:endParaRPr lang="en-US" dirty="0"/>
          </a:p>
          <a:p>
            <a:pPr marL="421211" lvl="2" indent="-228600">
              <a:buClr>
                <a:srgbClr val="00338D"/>
              </a:buClr>
              <a:buFont typeface="+mj-lt"/>
              <a:buAutoNum type="alphaLcParenR"/>
            </a:pPr>
            <a:r>
              <a:rPr lang="uk-UA" dirty="0"/>
              <a:t>вибірка за документами на оплату, яку звірено з актом приймання товарів;</a:t>
            </a:r>
            <a:endParaRPr lang="en-US" dirty="0"/>
          </a:p>
          <a:p>
            <a:pPr marL="421211" lvl="2" indent="-228600">
              <a:buClr>
                <a:srgbClr val="00338D"/>
              </a:buClr>
              <a:buFont typeface="+mj-lt"/>
              <a:buAutoNum type="alphaLcParenR"/>
            </a:pPr>
            <a:r>
              <a:rPr lang="uk-UA" dirty="0"/>
              <a:t>вибірка за актами приймання товарів, яку звірено з рахунками-фактурами на купівлю;</a:t>
            </a:r>
            <a:endParaRPr lang="en-US" dirty="0"/>
          </a:p>
          <a:p>
            <a:pPr marL="421211" lvl="2" indent="-228600">
              <a:buClr>
                <a:srgbClr val="00338D"/>
              </a:buClr>
              <a:buFont typeface="+mj-lt"/>
              <a:buAutoNum type="alphaLcParenR"/>
            </a:pPr>
            <a:r>
              <a:rPr lang="uk-UA" dirty="0"/>
              <a:t>вибірка за документами на отримання товарів, яку звірено з замовленнями.</a:t>
            </a:r>
          </a:p>
          <a:p>
            <a:r>
              <a:rPr lang="uk-UA" dirty="0"/>
              <a:t>8. Як поділяються аудиторські послуги щодо аудиту фінансової звітності: </a:t>
            </a:r>
            <a:endParaRPr/>
          </a:p>
          <a:p>
            <a:pPr marL="421211" lvl="2" indent="-228600">
              <a:buClr>
                <a:srgbClr val="00338D"/>
              </a:buClr>
              <a:buFont typeface="+mj-lt"/>
              <a:buAutoNum type="alphaLcParenR"/>
            </a:pPr>
            <a:r>
              <a:rPr lang="uk-UA" dirty="0"/>
              <a:t>сумісні та несумісні з обов’язковим аудитом фінансової звітності; </a:t>
            </a:r>
            <a:endParaRPr/>
          </a:p>
          <a:p>
            <a:pPr marL="421211" lvl="2" indent="-228600">
              <a:buClr>
                <a:srgbClr val="00338D"/>
              </a:buClr>
              <a:buFont typeface="+mj-lt"/>
              <a:buAutoNum type="alphaLcParenR"/>
            </a:pPr>
            <a:r>
              <a:rPr lang="uk-UA" dirty="0"/>
              <a:t>незалежні та обов'язкові;</a:t>
            </a:r>
            <a:endParaRPr/>
          </a:p>
          <a:p>
            <a:pPr marL="421211" lvl="2" indent="-228600">
              <a:buClr>
                <a:srgbClr val="00338D"/>
              </a:buClr>
              <a:buFont typeface="+mj-lt"/>
              <a:buAutoNum type="alphaLcParenR"/>
            </a:pPr>
            <a:r>
              <a:rPr lang="uk-UA" dirty="0"/>
              <a:t>супутні та </a:t>
            </a:r>
            <a:r>
              <a:rPr lang="uk-UA" dirty="0" err="1"/>
              <a:t>несупутні</a:t>
            </a:r>
            <a:r>
              <a:rPr lang="uk-UA" dirty="0"/>
              <a:t>;</a:t>
            </a:r>
            <a:endParaRPr/>
          </a:p>
          <a:p>
            <a:pPr marL="421211" lvl="2" indent="-228600">
              <a:buClr>
                <a:srgbClr val="00338D"/>
              </a:buClr>
              <a:buFont typeface="+mj-lt"/>
              <a:buAutoNum type="alphaLcParenR"/>
            </a:pPr>
            <a:r>
              <a:rPr lang="uk-UA" dirty="0"/>
              <a:t>дійові та інформаційні.</a:t>
            </a:r>
            <a:endParaRPr/>
          </a:p>
          <a:p>
            <a:r>
              <a:rPr lang="uk-UA" dirty="0"/>
              <a:t> 9. Чи має право аудиторська фірма здійснювати обов'язковий аудит фінансової звітності суб'єкта господарювання, якому вона надає інформаційно-консультаційні послуги: </a:t>
            </a:r>
            <a:endParaRPr/>
          </a:p>
          <a:p>
            <a:pPr marL="421210" lvl="3" indent="-228600">
              <a:buClr>
                <a:srgbClr val="00338D"/>
              </a:buClr>
              <a:buFont typeface="+mj-lt"/>
              <a:buAutoNum type="alphaLcParenR"/>
            </a:pPr>
            <a:r>
              <a:rPr lang="uk-UA" dirty="0"/>
              <a:t>так;</a:t>
            </a:r>
            <a:endParaRPr/>
          </a:p>
          <a:p>
            <a:pPr marL="421210" lvl="3" indent="-228600">
              <a:buClr>
                <a:srgbClr val="00338D"/>
              </a:buClr>
              <a:buFont typeface="+mj-lt"/>
              <a:buAutoNum type="alphaLcParenR"/>
            </a:pPr>
            <a:r>
              <a:rPr lang="uk-UA" dirty="0"/>
              <a:t>ні;</a:t>
            </a:r>
            <a:endParaRPr/>
          </a:p>
          <a:p>
            <a:pPr marL="421210" lvl="3" indent="-228600">
              <a:buClr>
                <a:srgbClr val="00338D"/>
              </a:buClr>
              <a:buFont typeface="+mj-lt"/>
              <a:buAutoNum type="alphaLcParenR"/>
            </a:pPr>
            <a:r>
              <a:rPr lang="uk-UA" dirty="0"/>
              <a:t>так, у разі погодження з Аудиторською палатою України;</a:t>
            </a:r>
            <a:endParaRPr/>
          </a:p>
          <a:p>
            <a:pPr marL="421210" lvl="3" indent="-228600">
              <a:buClr>
                <a:srgbClr val="00338D"/>
              </a:buClr>
              <a:buFont typeface="+mj-lt"/>
              <a:buAutoNum type="alphaLcParenR"/>
            </a:pPr>
            <a:r>
              <a:rPr lang="uk-UA" dirty="0"/>
              <a:t>ні, якщо це не передбачено договором на аудиторські послуги.</a:t>
            </a:r>
            <a:endParaRPr/>
          </a:p>
          <a:p>
            <a:r>
              <a:rPr lang="uk-UA" dirty="0"/>
              <a:t> 10. Чи має право аудиторська фірма надати послуги з автоматизації бухгалтерського обліку суб'єкту господарювання, якщо вона є аудитором його фінансової звітності:</a:t>
            </a:r>
            <a:endParaRPr/>
          </a:p>
          <a:p>
            <a:pPr marL="421210" lvl="3" indent="-228600">
              <a:buClr>
                <a:srgbClr val="00338D"/>
              </a:buClr>
              <a:buFont typeface="+mj-lt"/>
              <a:buAutoNum type="alphaLcParenR"/>
            </a:pPr>
            <a:r>
              <a:rPr lang="uk-UA" dirty="0"/>
              <a:t>так;</a:t>
            </a:r>
            <a:endParaRPr/>
          </a:p>
          <a:p>
            <a:pPr marL="421210" lvl="3" indent="-228600">
              <a:buClr>
                <a:srgbClr val="00338D"/>
              </a:buClr>
              <a:buFont typeface="+mj-lt"/>
              <a:buAutoNum type="alphaLcParenR"/>
            </a:pPr>
            <a:r>
              <a:rPr lang="uk-UA" dirty="0"/>
              <a:t>ні;</a:t>
            </a:r>
            <a:endParaRPr/>
          </a:p>
          <a:p>
            <a:pPr marL="421210" lvl="3" indent="-228600">
              <a:buClr>
                <a:srgbClr val="00338D"/>
              </a:buClr>
              <a:buFont typeface="+mj-lt"/>
              <a:buAutoNum type="alphaLcParenR"/>
            </a:pPr>
            <a:r>
              <a:rPr lang="uk-UA" dirty="0"/>
              <a:t>так, після укладання відповідного договору;</a:t>
            </a:r>
            <a:endParaRPr/>
          </a:p>
          <a:p>
            <a:pPr marL="421210" lvl="3" indent="-228600">
              <a:buClr>
                <a:srgbClr val="00338D"/>
              </a:buClr>
              <a:buFont typeface="+mj-lt"/>
              <a:buAutoNum type="alphaLcParenR"/>
            </a:pPr>
            <a:r>
              <a:rPr lang="uk-UA" dirty="0"/>
              <a:t>так, після проведення аудиту за звітний рік?</a:t>
            </a:r>
            <a:endParaRPr/>
          </a:p>
          <a:p>
            <a:r>
              <a:rPr lang="uk-UA" dirty="0"/>
              <a:t> 11. Завдання з підготовки фінансової інформації є: </a:t>
            </a:r>
            <a:endParaRPr/>
          </a:p>
          <a:p>
            <a:pPr marL="421211" lvl="2" indent="-228600">
              <a:buClr>
                <a:srgbClr val="00338D"/>
              </a:buClr>
              <a:buFont typeface="+mj-lt"/>
              <a:buAutoNum type="alphaLcParenR"/>
            </a:pPr>
            <a:r>
              <a:rPr lang="uk-UA" dirty="0"/>
              <a:t>несумісними з обов'язковим аудитом фінансової звітності;</a:t>
            </a:r>
            <a:endParaRPr/>
          </a:p>
          <a:p>
            <a:pPr marL="421211" lvl="2" indent="-228600">
              <a:buClr>
                <a:srgbClr val="00338D"/>
              </a:buClr>
              <a:buFont typeface="+mj-lt"/>
              <a:buAutoNum type="alphaLcParenR"/>
            </a:pPr>
            <a:r>
              <a:rPr lang="uk-UA" dirty="0"/>
              <a:t>сумісними з обов'язковим аудитом фінансової звітності;</a:t>
            </a:r>
            <a:endParaRPr/>
          </a:p>
          <a:p>
            <a:pPr marL="421211" lvl="2" indent="-228600">
              <a:buClr>
                <a:srgbClr val="00338D"/>
              </a:buClr>
              <a:buFont typeface="+mj-lt"/>
              <a:buAutoNum type="alphaLcParenR"/>
            </a:pPr>
            <a:r>
              <a:rPr lang="uk-UA" dirty="0"/>
              <a:t>окремим видом аудиту фінансової звітності;</a:t>
            </a:r>
            <a:endParaRPr/>
          </a:p>
          <a:p>
            <a:pPr marL="421211" lvl="2" indent="-228600">
              <a:buClr>
                <a:srgbClr val="00338D"/>
              </a:buClr>
              <a:buFont typeface="+mj-lt"/>
              <a:buAutoNum type="alphaLcParenR"/>
            </a:pPr>
            <a:r>
              <a:rPr lang="uk-UA" dirty="0"/>
              <a:t>обов'язком суб'єкта господарювання, якщо йому надаються послуги з ведення бухгалтерського обліку аудиту.</a:t>
            </a:r>
            <a:endParaRPr/>
          </a:p>
          <a:p>
            <a:pPr marL="421211" lvl="2" indent="-228600">
              <a:buClr>
                <a:srgbClr val="00338D"/>
              </a:buClr>
              <a:buNone/>
            </a:pPr>
            <a:endParaRPr lang="en-US" dirty="0"/>
          </a:p>
          <a:p>
            <a:r>
              <a:rPr lang="uk-UA" dirty="0"/>
              <a:t> </a:t>
            </a:r>
            <a:endParaRPr lang="en-US" dirty="0"/>
          </a:p>
        </p:txBody>
      </p:sp>
    </p:spTree>
    <p:extLst>
      <p:ext uri="{BB962C8B-B14F-4D97-AF65-F5344CB8AC3E}">
        <p14:creationId xmlns:p14="http://schemas.microsoft.com/office/powerpoint/2010/main" val="1473419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8567766"/>
          </a:xfrm>
        </p:spPr>
        <p:txBody>
          <a:bodyPr/>
          <a:lstStyle/>
          <a:p>
            <a:r>
              <a:rPr lang="uk-UA" dirty="0"/>
              <a:t>12. Хто несе відповідальність перед податковими органами за надану фінансову звітність:</a:t>
            </a:r>
            <a:endParaRPr lang="en-US" dirty="0"/>
          </a:p>
          <a:p>
            <a:pPr marL="421211" lvl="2" indent="-228600">
              <a:buClr>
                <a:srgbClr val="00338D"/>
              </a:buClr>
              <a:buFont typeface="+mj-lt"/>
              <a:buAutoNum type="alphaLcParenR"/>
            </a:pPr>
            <a:r>
              <a:rPr lang="uk-UA" b="0" dirty="0">
                <a:solidFill>
                  <a:schemeClr val="tx1"/>
                </a:solidFill>
              </a:rPr>
              <a:t>керівник суб'єкта господарювання;</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керівник або аудитор у разі надання послуг останнім з підготовки фінансової звітності;</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у будь-якому випадку керівник суб'єкта господарювання;</a:t>
            </a:r>
            <a:endParaRPr lang="en-US" b="0" dirty="0">
              <a:solidFill>
                <a:schemeClr val="tx1"/>
              </a:solidFill>
            </a:endParaRPr>
          </a:p>
          <a:p>
            <a:pPr marL="421211" lvl="2" indent="-228600">
              <a:buClr>
                <a:srgbClr val="00338D"/>
              </a:buClr>
              <a:buFont typeface="+mj-lt"/>
              <a:buAutoNum type="alphaLcParenR"/>
            </a:pPr>
            <a:r>
              <a:rPr lang="uk-UA" b="0" dirty="0">
                <a:solidFill>
                  <a:schemeClr val="tx1"/>
                </a:solidFill>
              </a:rPr>
              <a:t>керівник або аудитор, якщо це передбачено договором на проведення аудиту.</a:t>
            </a:r>
            <a:endParaRPr lang="en-US" b="0" dirty="0">
              <a:solidFill>
                <a:schemeClr val="tx1"/>
              </a:solidFill>
            </a:endParaRPr>
          </a:p>
          <a:p>
            <a:r>
              <a:rPr lang="uk-UA" dirty="0"/>
              <a:t> </a:t>
            </a:r>
            <a:endParaRPr lang="en-US" dirty="0"/>
          </a:p>
          <a:p>
            <a:r>
              <a:rPr lang="uk-UA" dirty="0"/>
              <a:t>13. Чи має право аудитор як суб'єкт аудиторської діяльності проводити аудит фінансової звітності господарюючого суб'єкта, якщо аудитор протягом звітного року брав участь у раптових ревізіях каси та матеріального складу господарюючого суб'єкта:</a:t>
            </a:r>
            <a:endParaRPr lang="en-US" dirty="0"/>
          </a:p>
          <a:p>
            <a:pPr marL="421210" lvl="3" indent="-228600">
              <a:buClr>
                <a:srgbClr val="00338D"/>
              </a:buClr>
              <a:buFont typeface="+mj-lt"/>
              <a:buAutoNum type="alphaLcParenR"/>
            </a:pPr>
            <a:r>
              <a:rPr lang="uk-UA" dirty="0"/>
              <a:t>так, якщо проведення аудиту передбачено законодавством;</a:t>
            </a:r>
            <a:endParaRPr lang="en-US" dirty="0"/>
          </a:p>
          <a:p>
            <a:pPr marL="421210" lvl="3" indent="-228600">
              <a:buClr>
                <a:srgbClr val="00338D"/>
              </a:buClr>
              <a:buFont typeface="+mj-lt"/>
              <a:buAutoNum type="alphaLcParenR"/>
            </a:pPr>
            <a:r>
              <a:rPr lang="uk-UA" dirty="0"/>
              <a:t>так, у будь-якому випадку;</a:t>
            </a:r>
            <a:endParaRPr lang="en-US" dirty="0"/>
          </a:p>
          <a:p>
            <a:pPr marL="421210" lvl="3" indent="-228600">
              <a:buClr>
                <a:srgbClr val="00338D"/>
              </a:buClr>
              <a:buFont typeface="+mj-lt"/>
              <a:buAutoNum type="alphaLcParenR"/>
            </a:pPr>
            <a:r>
              <a:rPr lang="uk-UA" dirty="0"/>
              <a:t>ні;</a:t>
            </a:r>
            <a:endParaRPr lang="en-US" dirty="0"/>
          </a:p>
          <a:p>
            <a:pPr marL="421210" lvl="3" indent="-228600">
              <a:buClr>
                <a:srgbClr val="00338D"/>
              </a:buClr>
              <a:buFont typeface="+mj-lt"/>
              <a:buAutoNum type="alphaLcParenR"/>
            </a:pPr>
            <a:r>
              <a:rPr lang="uk-UA" dirty="0"/>
              <a:t>залежно від умов договору на проведення раптових ревізій.</a:t>
            </a:r>
            <a:endParaRPr lang="en-US" dirty="0"/>
          </a:p>
          <a:p>
            <a:endParaRPr lang="en-US" dirty="0"/>
          </a:p>
          <a:p>
            <a:r>
              <a:rPr lang="uk-UA" dirty="0"/>
              <a:t>14. Чи має право аудитор як суб'єкт аудиторської діяльності після проведення обов'язкового аудиту фінансової звітності господарюючого суб'єкта надавати йому послуги з ведення податкового обліку: </a:t>
            </a:r>
            <a:endParaRPr lang="en-US" dirty="0"/>
          </a:p>
          <a:p>
            <a:pPr marL="421210" lvl="3" indent="-228600">
              <a:buClr>
                <a:srgbClr val="00338D"/>
              </a:buClr>
              <a:buFont typeface="+mj-lt"/>
              <a:buAutoNum type="alphaLcParenR"/>
            </a:pPr>
            <a:r>
              <a:rPr lang="uk-UA" dirty="0"/>
              <a:t>так;</a:t>
            </a:r>
            <a:endParaRPr lang="en-US" dirty="0"/>
          </a:p>
          <a:p>
            <a:pPr marL="421210" lvl="3" indent="-228600">
              <a:buClr>
                <a:srgbClr val="00338D"/>
              </a:buClr>
              <a:buFont typeface="+mj-lt"/>
              <a:buAutoNum type="alphaLcParenR"/>
            </a:pPr>
            <a:r>
              <a:rPr lang="uk-UA" dirty="0"/>
              <a:t>ні;</a:t>
            </a:r>
            <a:endParaRPr lang="en-US" dirty="0"/>
          </a:p>
          <a:p>
            <a:pPr marL="421210" lvl="3" indent="-228600">
              <a:buClr>
                <a:srgbClr val="00338D"/>
              </a:buClr>
              <a:buFont typeface="+mj-lt"/>
              <a:buAutoNum type="alphaLcParenR"/>
            </a:pPr>
            <a:r>
              <a:rPr lang="uk-UA" dirty="0"/>
              <a:t>так, але він не має права проводити аудит у майбутньому;</a:t>
            </a:r>
            <a:endParaRPr lang="en-US" dirty="0"/>
          </a:p>
          <a:p>
            <a:pPr marL="421210" lvl="3" indent="-228600">
              <a:buClr>
                <a:srgbClr val="00338D"/>
              </a:buClr>
              <a:buFont typeface="+mj-lt"/>
              <a:buAutoNum type="alphaLcParenR"/>
            </a:pPr>
            <a:r>
              <a:rPr lang="uk-UA" dirty="0"/>
              <a:t>так чи ні, залежно від умов договору.</a:t>
            </a:r>
            <a:endParaRPr lang="en-US" dirty="0"/>
          </a:p>
          <a:p>
            <a:r>
              <a:rPr lang="uk-UA" dirty="0"/>
              <a:t> </a:t>
            </a:r>
            <a:endParaRPr lang="en-US" dirty="0"/>
          </a:p>
          <a:p>
            <a:r>
              <a:rPr lang="uk-UA" dirty="0"/>
              <a:t>15. Служба внутрішнього аудиту на підприємстві виконує такі функції:</a:t>
            </a:r>
            <a:endParaRPr lang="en-US" dirty="0"/>
          </a:p>
          <a:p>
            <a:pPr marL="421210" lvl="3" indent="-228600">
              <a:buClr>
                <a:srgbClr val="00338D"/>
              </a:buClr>
              <a:buFont typeface="+mj-lt"/>
              <a:buAutoNum type="alphaLcParenR"/>
            </a:pPr>
            <a:r>
              <a:rPr lang="uk-UA" dirty="0"/>
              <a:t>контрольні;</a:t>
            </a:r>
            <a:endParaRPr lang="en-US" dirty="0"/>
          </a:p>
          <a:p>
            <a:pPr marL="421210" lvl="3" indent="-228600">
              <a:buClr>
                <a:srgbClr val="00338D"/>
              </a:buClr>
              <a:buFont typeface="+mj-lt"/>
              <a:buAutoNum type="alphaLcParenR"/>
            </a:pPr>
            <a:r>
              <a:rPr lang="uk-UA" dirty="0"/>
              <a:t>контрольні та аналітичні;</a:t>
            </a:r>
            <a:endParaRPr lang="en-US" dirty="0"/>
          </a:p>
          <a:p>
            <a:pPr marL="421210" lvl="3" indent="-228600">
              <a:buClr>
                <a:srgbClr val="00338D"/>
              </a:buClr>
              <a:buFont typeface="+mj-lt"/>
              <a:buAutoNum type="alphaLcParenR"/>
            </a:pPr>
            <a:r>
              <a:rPr lang="uk-UA" dirty="0"/>
              <a:t>аналітичні (здійснює аудит ефективності);</a:t>
            </a:r>
            <a:endParaRPr lang="en-US" dirty="0"/>
          </a:p>
          <a:p>
            <a:pPr marL="421210" lvl="3" indent="-228600">
              <a:buClr>
                <a:srgbClr val="00338D"/>
              </a:buClr>
              <a:buFont typeface="+mj-lt"/>
              <a:buAutoNum type="alphaLcParenR"/>
            </a:pPr>
            <a:r>
              <a:rPr lang="uk-UA" dirty="0"/>
              <a:t>контрольні або аналітичні.</a:t>
            </a:r>
            <a:endParaRPr lang="en-US" dirty="0"/>
          </a:p>
          <a:p>
            <a:r>
              <a:rPr lang="uk-UA" dirty="0"/>
              <a:t> </a:t>
            </a:r>
            <a:endParaRPr lang="en-US" dirty="0"/>
          </a:p>
          <a:p>
            <a:r>
              <a:rPr lang="uk-UA" dirty="0"/>
              <a:t>16. У процесі роботи внутрішні аудитори використовують інформацію, яка накопичується у:</a:t>
            </a:r>
            <a:endParaRPr lang="en-US" dirty="0"/>
          </a:p>
          <a:p>
            <a:pPr marL="421210" lvl="3" indent="-228600">
              <a:buClr>
                <a:srgbClr val="00338D"/>
              </a:buClr>
              <a:buFont typeface="+mj-lt"/>
              <a:buAutoNum type="alphaLcParenR"/>
            </a:pPr>
            <a:r>
              <a:rPr lang="uk-UA" dirty="0"/>
              <a:t>фінансовому обліку;</a:t>
            </a:r>
            <a:endParaRPr lang="en-US" dirty="0"/>
          </a:p>
          <a:p>
            <a:pPr marL="421210" lvl="3" indent="-228600">
              <a:buClr>
                <a:srgbClr val="00338D"/>
              </a:buClr>
              <a:buFont typeface="+mj-lt"/>
              <a:buAutoNum type="alphaLcParenR"/>
            </a:pPr>
            <a:r>
              <a:rPr lang="uk-UA" dirty="0"/>
              <a:t>управлінському обліку;</a:t>
            </a:r>
            <a:endParaRPr lang="en-US" dirty="0"/>
          </a:p>
          <a:p>
            <a:pPr marL="421210" lvl="3" indent="-228600">
              <a:buClr>
                <a:srgbClr val="00338D"/>
              </a:buClr>
              <a:buFont typeface="+mj-lt"/>
              <a:buAutoNum type="alphaLcParenR"/>
            </a:pPr>
            <a:r>
              <a:rPr lang="uk-UA" dirty="0"/>
              <a:t>будь-яких внутрішніх і зовнішніх джерелах;</a:t>
            </a:r>
            <a:endParaRPr lang="en-US" dirty="0"/>
          </a:p>
          <a:p>
            <a:pPr marL="421210" lvl="3" indent="-228600">
              <a:buClr>
                <a:srgbClr val="00338D"/>
              </a:buClr>
              <a:buFont typeface="+mj-lt"/>
              <a:buAutoNum type="alphaLcParenR"/>
            </a:pPr>
            <a:r>
              <a:rPr lang="uk-UA" dirty="0"/>
              <a:t>фінансовому та управлінському обліку.</a:t>
            </a:r>
            <a:endParaRPr lang="en-US" dirty="0"/>
          </a:p>
          <a:p>
            <a:endParaRPr lang="en-US" dirty="0"/>
          </a:p>
          <a:p>
            <a:endParaRPr lang="en-US" dirty="0"/>
          </a:p>
        </p:txBody>
      </p:sp>
    </p:spTree>
    <p:extLst>
      <p:ext uri="{BB962C8B-B14F-4D97-AF65-F5344CB8AC3E}">
        <p14:creationId xmlns:p14="http://schemas.microsoft.com/office/powerpoint/2010/main" val="2848021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8458200"/>
          </a:xfrm>
        </p:spPr>
        <p:txBody>
          <a:bodyPr/>
          <a:lstStyle/>
          <a:p>
            <a:r>
              <a:rPr lang="uk-UA" sz="1400" dirty="0"/>
              <a:t>Задачі до семінару</a:t>
            </a:r>
          </a:p>
          <a:p>
            <a:r>
              <a:rPr lang="uk-UA" b="0" dirty="0">
                <a:solidFill>
                  <a:schemeClr val="tx1"/>
                </a:solidFill>
              </a:rPr>
              <a:t>Вибіркова перевірка є одним з методів проведення аудиторської перевірки. Доцільність обрання саме цього методу, а також виду вибірки, цілком і повністю є прерогативою аудитора. Рішення про застосування даного методу перевірки приймається аудитором, виходячи з мети, завдань та інших аспектів аудиторської перевірки.</a:t>
            </a:r>
            <a:endParaRPr lang="en-US" b="0" dirty="0">
              <a:solidFill>
                <a:schemeClr val="tx1"/>
              </a:solidFill>
            </a:endParaRPr>
          </a:p>
          <a:p>
            <a:r>
              <a:rPr lang="uk-UA" b="0" dirty="0">
                <a:solidFill>
                  <a:schemeClr val="tx1"/>
                </a:solidFill>
              </a:rPr>
              <a:t>Нижче представлені завдання, в рамках яких пропонується застосування статистичної вибірки як одного з можливих.</a:t>
            </a:r>
            <a:endParaRPr lang="en-US" b="0" dirty="0">
              <a:solidFill>
                <a:schemeClr val="tx1"/>
              </a:solidFill>
            </a:endParaRPr>
          </a:p>
          <a:p>
            <a:r>
              <a:rPr lang="uk-UA" dirty="0"/>
              <a:t>Задача 1.</a:t>
            </a:r>
            <a:endParaRPr lang="en-US" dirty="0"/>
          </a:p>
          <a:p>
            <a:r>
              <a:rPr lang="uk-UA" b="0" dirty="0">
                <a:solidFill>
                  <a:schemeClr val="tx1"/>
                </a:solidFill>
              </a:rPr>
              <a:t>Аудитор має намір перевірити сальдо рахунків дебіторів, які є клієнтами підприємства. Він бажає бути впевненим на 95%, що є не більше ніж 5 рахунків у кожній сотні, які містять помилки. Усього є 300 рахунків дебіторів. Необхідно визначити величину вибірки, якщо: 1) аудитор не очікує ніяких помилок; 2) аудитор очікує одну помилку.</a:t>
            </a:r>
            <a:endParaRPr lang="en-US" b="0" dirty="0">
              <a:solidFill>
                <a:schemeClr val="tx1"/>
              </a:solidFill>
            </a:endParaRPr>
          </a:p>
          <a:p>
            <a:r>
              <a:rPr lang="uk-UA" dirty="0"/>
              <a:t>Задача 2.</a:t>
            </a:r>
            <a:endParaRPr lang="en-US" dirty="0"/>
          </a:p>
          <a:p>
            <a:r>
              <a:rPr lang="uk-UA" b="0" dirty="0">
                <a:solidFill>
                  <a:schemeClr val="tx1"/>
                </a:solidFill>
              </a:rPr>
              <a:t>Аудитор повинен вирахувати величину вибірки для перевірки основних засобів. Повна вартість основних засобів становить 3 млн грн (це значення сукупності). Припустима помилка була встановлена у сумі 50 000 грн. Ризик вибірки не повинен перевищувати 10%, тобто рівень довіри – 90%. Помилок не очікується.</a:t>
            </a:r>
            <a:endParaRPr lang="en-US" b="0" dirty="0">
              <a:solidFill>
                <a:schemeClr val="tx1"/>
              </a:solidFill>
            </a:endParaRPr>
          </a:p>
          <a:p>
            <a:r>
              <a:rPr lang="uk-UA" dirty="0"/>
              <a:t>Задача 3.</a:t>
            </a:r>
            <a:endParaRPr lang="en-US" dirty="0"/>
          </a:p>
          <a:p>
            <a:r>
              <a:rPr lang="uk-UA" b="0" dirty="0">
                <a:solidFill>
                  <a:schemeClr val="tx1"/>
                </a:solidFill>
              </a:rPr>
              <a:t>Аудитору необхідно підтвердити оцінку товарних запасів. Загальна вартість запасів становить 10 000 грн. Припустима помилка – 50 грн. Ризик при вибірці становить</a:t>
            </a:r>
            <a:br>
              <a:rPr lang="uk-UA" b="0" dirty="0">
                <a:solidFill>
                  <a:schemeClr val="tx1"/>
                </a:solidFill>
              </a:rPr>
            </a:br>
            <a:r>
              <a:rPr lang="uk-UA" b="0" dirty="0">
                <a:solidFill>
                  <a:schemeClr val="tx1"/>
                </a:solidFill>
              </a:rPr>
              <a:t>10%.</a:t>
            </a:r>
            <a:endParaRPr lang="en-US" b="0" dirty="0">
              <a:solidFill>
                <a:schemeClr val="tx1"/>
              </a:solidFill>
            </a:endParaRPr>
          </a:p>
          <a:p>
            <a:r>
              <a:rPr lang="uk-UA" b="0" dirty="0">
                <a:solidFill>
                  <a:schemeClr val="tx1"/>
                </a:solidFill>
              </a:rPr>
              <a:t>Визначить розмір вибірки, якщо: 1) помилки не очікуються; 2) очікується одна помилка.</a:t>
            </a:r>
            <a:endParaRPr lang="en-US" b="0" dirty="0">
              <a:solidFill>
                <a:schemeClr val="tx1"/>
              </a:solidFill>
            </a:endParaRPr>
          </a:p>
          <a:p>
            <a:r>
              <a:rPr lang="uk-UA" dirty="0"/>
              <a:t>Задача 4.</a:t>
            </a:r>
            <a:endParaRPr lang="en-US" dirty="0"/>
          </a:p>
          <a:p>
            <a:r>
              <a:rPr lang="uk-UA" b="0" dirty="0">
                <a:solidFill>
                  <a:schemeClr val="tx1"/>
                </a:solidFill>
              </a:rPr>
              <a:t>Аудитор повинен підтвердити оцінку товарних запасів. За даними бухгалтерського обліку вартість товарних запасів становить 200 000 грн. Вартість вибірки становила 65 000 грн. Виявлена помилка – 1000 грн. Визначить очікувану помилку і загальну фактичну очікувану помилку в генеральній сукупності.</a:t>
            </a:r>
            <a:endParaRPr lang="en-US" b="0" dirty="0">
              <a:solidFill>
                <a:schemeClr val="tx1"/>
              </a:solidFill>
            </a:endParaRPr>
          </a:p>
          <a:p>
            <a:r>
              <a:rPr lang="uk-UA" dirty="0"/>
              <a:t>Задача 5.</a:t>
            </a:r>
            <a:endParaRPr lang="en-US" dirty="0"/>
          </a:p>
          <a:p>
            <a:r>
              <a:rPr lang="uk-UA" b="0" dirty="0">
                <a:solidFill>
                  <a:schemeClr val="tx1"/>
                </a:solidFill>
              </a:rPr>
              <a:t>Загальна сума запасів становить 300 тис. грн (генеральна сукупність). Припустима помилка – 500 грн. Ризик при вибірці – 10% (тобто необхідний рівень довіри дорівнює 90%). Виявлення помилок не очікується. Визначить розмір вибірки.</a:t>
            </a:r>
            <a:endParaRPr lang="en-US" b="0" dirty="0">
              <a:solidFill>
                <a:schemeClr val="tx1"/>
              </a:solidFill>
            </a:endParaRPr>
          </a:p>
          <a:p>
            <a:r>
              <a:rPr lang="uk-UA" dirty="0"/>
              <a:t>Задача 6.</a:t>
            </a:r>
            <a:endParaRPr lang="en-US" dirty="0"/>
          </a:p>
          <a:p>
            <a:r>
              <a:rPr lang="uk-UA" b="0" dirty="0">
                <a:solidFill>
                  <a:schemeClr val="tx1"/>
                </a:solidFill>
              </a:rPr>
              <a:t>Розмір вибіркової сукупності – 50 документів, генеральної сукупності – 500. Встановіть вибірковий інтервал і порядок проведення випадкової вибірки.</a:t>
            </a:r>
            <a:endParaRPr lang="en-US" b="0" dirty="0">
              <a:solidFill>
                <a:schemeClr val="tx1"/>
              </a:solidFill>
            </a:endParaRPr>
          </a:p>
          <a:p>
            <a:r>
              <a:rPr lang="uk-UA" dirty="0"/>
              <a:t>Задача 7.</a:t>
            </a:r>
            <a:endParaRPr lang="en-US" dirty="0"/>
          </a:p>
          <a:p>
            <a:r>
              <a:rPr lang="uk-UA" b="0" dirty="0">
                <a:solidFill>
                  <a:schemeClr val="tx1"/>
                </a:solidFill>
              </a:rPr>
              <a:t>Аудитор перевірив 60 документів на покупку і знайшов дві помилки. Визначить припустиму помилку, якщо рівень довіри дорівнює 90%.</a:t>
            </a:r>
            <a:endParaRPr lang="en-US" dirty="0"/>
          </a:p>
        </p:txBody>
      </p:sp>
    </p:spTree>
    <p:extLst>
      <p:ext uri="{BB962C8B-B14F-4D97-AF65-F5344CB8AC3E}">
        <p14:creationId xmlns:p14="http://schemas.microsoft.com/office/powerpoint/2010/main" val="8066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1295400"/>
          </a:xfrm>
        </p:spPr>
        <p:txBody>
          <a:bodyPr/>
          <a:lstStyle/>
          <a:p>
            <a:r>
              <a:rPr lang="uk-UA" dirty="0"/>
              <a:t>Задача 8.</a:t>
            </a:r>
            <a:endParaRPr lang="en-US" dirty="0"/>
          </a:p>
          <a:p>
            <a:r>
              <a:rPr lang="uk-UA" b="0" dirty="0">
                <a:solidFill>
                  <a:schemeClr val="tx1"/>
                </a:solidFill>
              </a:rPr>
              <a:t>Аудитор повинен розрахувати розмір вибірки для дебіторської заборгованості. Загальна сума дебіторів (генеральна сукупність) – 4 500 грн. Припустима помилка – 750 грн. Ризик при вибірці – 5%. Виявлення помилок не очікується.</a:t>
            </a:r>
          </a:p>
          <a:p>
            <a:pPr>
              <a:spcBef>
                <a:spcPts val="1200"/>
              </a:spcBef>
            </a:pPr>
            <a:r>
              <a:rPr lang="uk-UA" sz="1400" dirty="0"/>
              <a:t>Нотатки:</a:t>
            </a:r>
            <a:endParaRPr lang="en-US" sz="1400" b="0" dirty="0">
              <a:solidFill>
                <a:schemeClr val="tx1"/>
              </a:solidFill>
            </a:endParaRPr>
          </a:p>
        </p:txBody>
      </p:sp>
      <p:sp>
        <p:nvSpPr>
          <p:cNvPr id="4" name="Line 10"/>
          <p:cNvSpPr>
            <a:spLocks noChangeShapeType="1"/>
          </p:cNvSpPr>
          <p:nvPr/>
        </p:nvSpPr>
        <p:spPr bwMode="gray">
          <a:xfrm>
            <a:off x="408855" y="19812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3459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7119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07673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42775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7937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159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540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4921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28778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683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064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4607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6858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239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620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001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38305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1606520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19899"/>
            <a:ext cx="4953000" cy="1075515"/>
          </a:xfrm>
        </p:spPr>
        <p:txBody>
          <a:bodyPr/>
          <a:lstStyle/>
          <a:p>
            <a:r>
              <a:rPr lang="uk-UA" dirty="0"/>
              <a:t>Семінар 4. Планування, стадії та процедури аудиту</a:t>
            </a:r>
            <a:r>
              <a:rPr lang="en-US" dirty="0"/>
              <a:t>.</a:t>
            </a:r>
            <a:r>
              <a:rPr lang="uk-UA" dirty="0"/>
              <a:t> Вхідні та вихідні робочі документи аудитора. Аудиторські докази.</a:t>
            </a:r>
            <a:endParaRPr lang="en-US" dirty="0"/>
          </a:p>
        </p:txBody>
      </p:sp>
      <p:sp>
        <p:nvSpPr>
          <p:cNvPr id="3" name="Text Placeholder 2"/>
          <p:cNvSpPr>
            <a:spLocks noGrp="1"/>
          </p:cNvSpPr>
          <p:nvPr>
            <p:ph type="body" sz="quarter" idx="11"/>
          </p:nvPr>
        </p:nvSpPr>
        <p:spPr>
          <a:xfrm>
            <a:off x="428604" y="1666852"/>
            <a:ext cx="6068144" cy="7358114"/>
          </a:xfrm>
        </p:spPr>
        <p:txBody>
          <a:bodyPr/>
          <a:lstStyle/>
          <a:p>
            <a:r>
              <a:rPr lang="uk-UA" sz="1400" dirty="0"/>
              <a:t>Основні тези</a:t>
            </a:r>
            <a:endParaRPr lang="en-US" sz="1400" dirty="0"/>
          </a:p>
          <a:p>
            <a:r>
              <a:rPr lang="uk-UA" dirty="0">
                <a:solidFill>
                  <a:schemeClr val="tx1"/>
                </a:solidFill>
              </a:rPr>
              <a:t>Планування</a:t>
            </a:r>
            <a:r>
              <a:rPr lang="uk-UA" b="0" dirty="0">
                <a:solidFill>
                  <a:schemeClr val="tx1"/>
                </a:solidFill>
              </a:rPr>
              <a:t> в аудиті умовно можна розподілити на дві складові – планування аудиторської діяльності та планування аудиторської перевірки. Доцільність планування аудиту зумовлено рядом причин, а саме: існування можливості одержати достатню кількість інформації про стан справ клієнта; можливість утримати об’єктивний рівень витрат на аудит задля збереження конкурентоспроможності; спосіб уникнення претензій з боку замовника.</a:t>
            </a:r>
            <a:endParaRPr lang="en-US" b="0" dirty="0">
              <a:solidFill>
                <a:schemeClr val="tx1"/>
              </a:solidFill>
            </a:endParaRPr>
          </a:p>
          <a:p>
            <a:r>
              <a:rPr lang="uk-UA" b="0" dirty="0">
                <a:solidFill>
                  <a:schemeClr val="tx1"/>
                </a:solidFill>
              </a:rPr>
              <a:t>Доцільність планування аудиту зумовлено рядом</a:t>
            </a:r>
            <a:r>
              <a:rPr lang="uk-UA" dirty="0">
                <a:solidFill>
                  <a:schemeClr val="tx1"/>
                </a:solidFill>
              </a:rPr>
              <a:t> причин</a:t>
            </a:r>
            <a:r>
              <a:rPr lang="uk-UA" b="0" dirty="0">
                <a:solidFill>
                  <a:schemeClr val="tx1"/>
                </a:solidFill>
              </a:rPr>
              <a:t>, а саме:</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існування можливості одержати достатню кількість інформації про стан справ клієнта;</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можливість утримати об’єктивний рівень витрат на аудит задля збереження конкурентоспроможності;</a:t>
            </a:r>
            <a:endParaRPr lang="en-US" b="0"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спосіб уникнення претензій з боку замовника.</a:t>
            </a:r>
            <a:endParaRPr lang="en-US" b="0" dirty="0">
              <a:solidFill>
                <a:schemeClr val="tx1"/>
              </a:solidFill>
            </a:endParaRPr>
          </a:p>
          <a:p>
            <a:r>
              <a:rPr lang="uk-UA" b="0" dirty="0">
                <a:solidFill>
                  <a:schemeClr val="tx1"/>
                </a:solidFill>
              </a:rPr>
              <a:t>Розглядаючи планування аудиторської перевірки як систему дій аудитора, слід виділити наступні етапи планування аудиторської перевірки.</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Обстеження об’єкту аудиту. Визначення обсягу аудиту, вартості послуг та власних можливостей його проведення.</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Здійснення ділового листування між аудитором і замовником.</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Укладання договору на проведення аудиту.</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Постановка мети та завдань аудиту. Слід враховувати, що основна мета планування – зосередження увагу на найважливіших питаннях (наприклад, щодо напрямків, об’єктів та проблем аудиту) і надання можливості ефективно організувати, скоординувати і проконтролювати роботу аудиторської групи.</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Оцінка існуючого середовища суб’єкта перевірки, що передбачає врахування факторів одночасно внутрішнього та зовнішнього середовища.</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Визначення основних джерел отримання аудиторських доказів.</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Складання плану аудиту.</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Розробка програми аудиторської перевірки.</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Зміна та коригування плану та програми аудиту в процесі перевірки.</a:t>
            </a:r>
            <a:endParaRPr lang="en-US" b="0" dirty="0">
              <a:solidFill>
                <a:schemeClr val="tx1"/>
              </a:solidFill>
            </a:endParaRPr>
          </a:p>
          <a:p>
            <a:pPr marL="421210" lvl="3" indent="-228600">
              <a:buClr>
                <a:srgbClr val="00338D"/>
              </a:buClr>
              <a:buFont typeface="+mj-lt"/>
              <a:buAutoNum type="arabicPeriod"/>
            </a:pPr>
            <a:r>
              <a:rPr lang="uk-UA" b="0" dirty="0">
                <a:solidFill>
                  <a:schemeClr val="tx1"/>
                </a:solidFill>
              </a:rPr>
              <a:t>Контроль за виконанням плану та програми.</a:t>
            </a:r>
            <a:endParaRPr lang="en-US" b="0" dirty="0">
              <a:solidFill>
                <a:schemeClr val="tx1"/>
              </a:solidFill>
            </a:endParaRPr>
          </a:p>
          <a:p>
            <a:r>
              <a:rPr lang="uk-UA" dirty="0">
                <a:solidFill>
                  <a:schemeClr val="tx1"/>
                </a:solidFill>
              </a:rPr>
              <a:t>План</a:t>
            </a:r>
            <a:r>
              <a:rPr lang="uk-UA" b="0" dirty="0">
                <a:solidFill>
                  <a:schemeClr val="tx1"/>
                </a:solidFill>
              </a:rPr>
              <a:t> аудиторської перевірки складається до початку конкретної роботи з клієнтом і містить інформацію про: склад аудиторської групи; їх підпорядкованість; інструктаж; перевірка якості роботи асистентів; залучення сторонніх експертів тощо. На основі плану розробляється </a:t>
            </a:r>
            <a:r>
              <a:rPr lang="uk-UA" dirty="0">
                <a:solidFill>
                  <a:schemeClr val="tx1"/>
                </a:solidFill>
              </a:rPr>
              <a:t>програма</a:t>
            </a:r>
            <a:r>
              <a:rPr lang="uk-UA" b="0" dirty="0">
                <a:solidFill>
                  <a:schemeClr val="tx1"/>
                </a:solidFill>
              </a:rPr>
              <a:t> перевірки</a:t>
            </a:r>
            <a:r>
              <a:rPr lang="uk-UA" dirty="0"/>
              <a: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56" y="489284"/>
            <a:ext cx="886544" cy="886901"/>
          </a:xfrm>
          <a:prstGeom prst="rect">
            <a:avLst/>
          </a:prstGeom>
        </p:spPr>
      </p:pic>
    </p:spTree>
    <p:extLst>
      <p:ext uri="{BB962C8B-B14F-4D97-AF65-F5344CB8AC3E}">
        <p14:creationId xmlns:p14="http://schemas.microsoft.com/office/powerpoint/2010/main" val="702800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1023910"/>
            <a:ext cx="6068144" cy="8120090"/>
          </a:xfrm>
        </p:spPr>
        <p:txBody>
          <a:bodyPr/>
          <a:lstStyle/>
          <a:p>
            <a:r>
              <a:rPr lang="uk-UA" dirty="0">
                <a:solidFill>
                  <a:schemeClr val="tx1"/>
                </a:solidFill>
              </a:rPr>
              <a:t>Аудиторське досьє </a:t>
            </a:r>
            <a:r>
              <a:rPr lang="uk-UA" b="0" dirty="0">
                <a:solidFill>
                  <a:schemeClr val="tx1"/>
                </a:solidFill>
              </a:rPr>
              <a:t>– це сукупність робочих документів, складених або отриманих аудитором до початку або під час проведення перевірки фінансової звітності клієнта. </a:t>
            </a:r>
            <a:endParaRPr lang="en-US" b="0" dirty="0">
              <a:solidFill>
                <a:schemeClr val="tx1"/>
              </a:solidFill>
            </a:endParaRPr>
          </a:p>
          <a:p>
            <a:r>
              <a:rPr lang="uk-UA" b="0" dirty="0">
                <a:solidFill>
                  <a:schemeClr val="tx1"/>
                </a:solidFill>
              </a:rPr>
              <a:t>Існує три складові частини (види) аудиторського досьє – постійне, поточне та спеціальне. В постійному досьє міститься інформація, яка не підлягає частій зміні, носить загальний характер, а саме: загальна інформація про компанію, її рахунки та юридичну адресу, організаційну структуру, загальні напрямки діяльності, власників, склад керівництва, статут, основні установчі документи, перелік основних постачальників та споживачів, дані попередніх аудиторських перевірок та ревізій тощо. Дана інформація зазвичай збирається лише одного разу на початку проведення першої аудиторської перевірки і носить описовий характер. Поточне досьє стосується виключно проведення конкретної аудиторської перевірки – нотатки аудитора, бланки тестів та анкет опитування, робочі документи, складені за результатами проведення окремих методичних процедур. Спеціальне досьє містить вторинну інформацію, яка може не мати безпосереднього значення для поточної аудиторської перевірки, але якимось чином впливати на думку аудитора, що формується внаслідок її проведення. Найчастіше сюди відносяться свідчення третіх осіб, вирізки з газет – інформація, яка певним чином стосується об’єкта перевірки, будь-кого з його контрагентів або загальної динаміки розвитку ринку, в умовах якого він функціонує тощо.</a:t>
            </a:r>
            <a:endParaRPr lang="en-US" b="0" dirty="0">
              <a:solidFill>
                <a:schemeClr val="tx1"/>
              </a:solidFill>
            </a:endParaRPr>
          </a:p>
          <a:p>
            <a:r>
              <a:rPr lang="uk-UA" dirty="0">
                <a:solidFill>
                  <a:schemeClr val="tx1"/>
                </a:solidFill>
              </a:rPr>
              <a:t>Аудиторська документація </a:t>
            </a:r>
            <a:r>
              <a:rPr lang="uk-UA" b="0" dirty="0">
                <a:solidFill>
                  <a:schemeClr val="tx1"/>
                </a:solidFill>
              </a:rPr>
              <a:t>складається з робочих та звітних документів.</a:t>
            </a:r>
            <a:endParaRPr lang="en-US" b="0" dirty="0">
              <a:solidFill>
                <a:schemeClr val="tx1"/>
              </a:solidFill>
            </a:endParaRPr>
          </a:p>
          <a:p>
            <a:r>
              <a:rPr lang="uk-UA" dirty="0">
                <a:solidFill>
                  <a:schemeClr val="tx1"/>
                </a:solidFill>
              </a:rPr>
              <a:t>Робочі документи </a:t>
            </a:r>
            <a:r>
              <a:rPr lang="uk-UA" b="0" dirty="0">
                <a:solidFill>
                  <a:schemeClr val="tx1"/>
                </a:solidFill>
              </a:rPr>
              <a:t>– це записи, зроблені аудитором під час планування, підготовки, проведення перевірки, а також документальна інформація, отримана в ході перевірки від третіх осіб, підприємства-клієнта, чи усні відомості, задокументовані аудитором власноруч.</a:t>
            </a:r>
            <a:endParaRPr lang="en-US" b="0" dirty="0">
              <a:solidFill>
                <a:schemeClr val="tx1"/>
              </a:solidFill>
            </a:endParaRPr>
          </a:p>
          <a:p>
            <a:r>
              <a:rPr lang="uk-UA" dirty="0">
                <a:solidFill>
                  <a:schemeClr val="tx1"/>
                </a:solidFill>
              </a:rPr>
              <a:t>Звітну документацію </a:t>
            </a:r>
            <a:r>
              <a:rPr lang="uk-UA" b="0" dirty="0">
                <a:solidFill>
                  <a:schemeClr val="tx1"/>
                </a:solidFill>
              </a:rPr>
              <a:t>складають аудиторські висновки та звіти. </a:t>
            </a:r>
            <a:endParaRPr lang="en-US" b="0" dirty="0">
              <a:solidFill>
                <a:schemeClr val="tx1"/>
              </a:solidFill>
            </a:endParaRPr>
          </a:p>
          <a:p>
            <a:r>
              <a:rPr lang="uk-UA" dirty="0">
                <a:solidFill>
                  <a:schemeClr val="tx1"/>
                </a:solidFill>
              </a:rPr>
              <a:t>Аудиторський висновок </a:t>
            </a:r>
            <a:r>
              <a:rPr lang="uk-UA" b="0" dirty="0">
                <a:solidFill>
                  <a:schemeClr val="tx1"/>
                </a:solidFill>
              </a:rPr>
              <a:t>– документ, що складений відповідно до стандартів аудиту та передбачає надання впевненості користувачам щодо відповідності фінансової звітності або іншої інформації концептуальним основам, які використовувалися при її складанні. Концептуальними основами можуть бути закони та інші нормативно-правові акти України положення (стандарти) бухгалтерського обліку, внутрішні вимоги та положення суб'єктів господарювання, інші джерела.</a:t>
            </a:r>
            <a:endParaRPr lang="en-US" b="0" dirty="0">
              <a:solidFill>
                <a:schemeClr val="tx1"/>
              </a:solidFill>
            </a:endParaRPr>
          </a:p>
          <a:p>
            <a:r>
              <a:rPr lang="uk-UA" b="0" dirty="0">
                <a:solidFill>
                  <a:schemeClr val="tx1"/>
                </a:solidFill>
              </a:rPr>
              <a:t>За результатами проведення аудиторської перевірки аудитор, за умови дотриманням замовника всіх зазначених в договорі умов, зобов’язаний надати аудиторський висновок, зміст якого відповідає одному з наступних його різновидів, в залежності від умов та обставин, що існували на підприємстві або виникли в ході перевірки: позитивний, умовно-позитивний, негативний висновок та відмова від аудиторського висновку.</a:t>
            </a:r>
            <a:endParaRPr lang="en-US" dirty="0"/>
          </a:p>
        </p:txBody>
      </p:sp>
      <p:sp>
        <p:nvSpPr>
          <p:cNvPr id="5" name="Заголовок 4"/>
          <p:cNvSpPr>
            <a:spLocks noGrp="1"/>
          </p:cNvSpPr>
          <p:nvPr>
            <p:ph type="title"/>
          </p:nvPr>
        </p:nvSpPr>
        <p:spPr/>
        <p:txBody>
          <a:bodyPr/>
          <a:lstStyle/>
          <a:p>
            <a:endParaRPr lang="ru-RU"/>
          </a:p>
        </p:txBody>
      </p:sp>
    </p:spTree>
    <p:extLst>
      <p:ext uri="{BB962C8B-B14F-4D97-AF65-F5344CB8AC3E}">
        <p14:creationId xmlns:p14="http://schemas.microsoft.com/office/powerpoint/2010/main" val="3149348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1000"/>
            <a:ext cx="6068144" cy="8534400"/>
          </a:xfrm>
        </p:spPr>
        <p:txBody>
          <a:bodyPr/>
          <a:lstStyle/>
          <a:p>
            <a:r>
              <a:rPr lang="uk-UA" dirty="0">
                <a:solidFill>
                  <a:schemeClr val="tx1"/>
                </a:solidFill>
              </a:rPr>
              <a:t>Аудиторський звіт </a:t>
            </a:r>
            <a:r>
              <a:rPr lang="uk-UA" b="0" dirty="0">
                <a:solidFill>
                  <a:schemeClr val="tx1"/>
                </a:solidFill>
              </a:rPr>
              <a:t>– це підсумковий документ аудитора, передбачений договором між аудитором і суб’єктом господарювання, в якому в довільній формі подана інформація про результати проведеного аудиту або надання інших аудиторських послуг.</a:t>
            </a:r>
            <a:endParaRPr lang="en-US" b="0" dirty="0">
              <a:solidFill>
                <a:schemeClr val="tx1"/>
              </a:solidFill>
            </a:endParaRPr>
          </a:p>
          <a:p>
            <a:r>
              <a:rPr lang="uk-UA" dirty="0">
                <a:solidFill>
                  <a:schemeClr val="tx1"/>
                </a:solidFill>
              </a:rPr>
              <a:t>Аудиторські докази </a:t>
            </a:r>
            <a:r>
              <a:rPr lang="uk-UA" b="0" dirty="0">
                <a:solidFill>
                  <a:schemeClr val="tx1"/>
                </a:solidFill>
              </a:rPr>
              <a:t>– це документально підтверджена інформація, зібрана аудитором під час перевірки, яка підтверджує його висновки щодо будь-якої дії чи події суб’єкта господарювання.</a:t>
            </a:r>
            <a:endParaRPr lang="en-US" b="0" dirty="0">
              <a:solidFill>
                <a:schemeClr val="tx1"/>
              </a:solidFill>
            </a:endParaRPr>
          </a:p>
          <a:p>
            <a:r>
              <a:rPr lang="uk-UA" dirty="0">
                <a:solidFill>
                  <a:schemeClr val="tx1"/>
                </a:solidFill>
              </a:rPr>
              <a:t>Джерелами</a:t>
            </a:r>
            <a:r>
              <a:rPr lang="uk-UA" b="0" dirty="0">
                <a:solidFill>
                  <a:schemeClr val="tx1"/>
                </a:solidFill>
              </a:rPr>
              <a:t> отриманні аудиторських доказів можуть бути: первинні документи; облікові регістри; головна книга; </a:t>
            </a:r>
            <a:r>
              <a:rPr lang="uk-UA" b="0" dirty="0" err="1">
                <a:solidFill>
                  <a:schemeClr val="tx1"/>
                </a:solidFill>
              </a:rPr>
              <a:t>внутрішньофірмова</a:t>
            </a:r>
            <a:r>
              <a:rPr lang="uk-UA" b="0" dirty="0">
                <a:solidFill>
                  <a:schemeClr val="tx1"/>
                </a:solidFill>
              </a:rPr>
              <a:t> документація; статутні документи; матеріали внутрішнього та зовнішнього контролю; письмові та усні заяви персоналу підприємства-клієнта; письмові та усні свідчення третіх осіб; висновки експертів; матеріали попередніх аудиторських перевірок, ревізій, інспекцій; бухгалтерська звітність; податкова звітність; статистична звітність; результати проведення специфічних аудиторських процедур; інші джерела.</a:t>
            </a:r>
            <a:endParaRPr lang="en-US" b="0" dirty="0">
              <a:solidFill>
                <a:schemeClr val="tx1"/>
              </a:solidFill>
            </a:endParaRPr>
          </a:p>
          <a:p>
            <a:endParaRPr lang="en-US" dirty="0"/>
          </a:p>
          <a:p>
            <a:r>
              <a:rPr lang="uk-UA" dirty="0"/>
              <a:t>Нотатки</a:t>
            </a:r>
            <a:endParaRPr lang="en-US" dirty="0"/>
          </a:p>
        </p:txBody>
      </p:sp>
      <p:sp>
        <p:nvSpPr>
          <p:cNvPr id="16" name="Text Placeholder 2"/>
          <p:cNvSpPr txBox="1">
            <a:spLocks/>
          </p:cNvSpPr>
          <p:nvPr/>
        </p:nvSpPr>
        <p:spPr bwMode="gray">
          <a:xfrm>
            <a:off x="408856" y="381000"/>
            <a:ext cx="6068144" cy="85344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dirty="0"/>
              <a:t>:</a:t>
            </a:r>
          </a:p>
          <a:p>
            <a:endParaRPr lang="uk-UA" b="0" dirty="0">
              <a:solidFill>
                <a:schemeClr val="tx1"/>
              </a:solidFill>
            </a:endParaRPr>
          </a:p>
          <a:p>
            <a:endParaRPr lang="uk-UA" dirty="0"/>
          </a:p>
          <a:p>
            <a:endParaRPr lang="uk-UA" dirty="0"/>
          </a:p>
        </p:txBody>
      </p:sp>
      <p:sp>
        <p:nvSpPr>
          <p:cNvPr id="17" name="Line 10"/>
          <p:cNvSpPr>
            <a:spLocks noChangeShapeType="1"/>
          </p:cNvSpPr>
          <p:nvPr/>
        </p:nvSpPr>
        <p:spPr bwMode="gray">
          <a:xfrm>
            <a:off x="408855" y="4540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4921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528778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5683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60647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2" name="Line 10"/>
          <p:cNvSpPr>
            <a:spLocks noChangeShapeType="1"/>
          </p:cNvSpPr>
          <p:nvPr/>
        </p:nvSpPr>
        <p:spPr bwMode="gray">
          <a:xfrm>
            <a:off x="408855" y="646076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3" name="Line 10"/>
          <p:cNvSpPr>
            <a:spLocks noChangeShapeType="1"/>
          </p:cNvSpPr>
          <p:nvPr/>
        </p:nvSpPr>
        <p:spPr bwMode="gray">
          <a:xfrm>
            <a:off x="408855" y="6858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7239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7620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8001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7" name="Line 10"/>
          <p:cNvSpPr>
            <a:spLocks noChangeShapeType="1"/>
          </p:cNvSpPr>
          <p:nvPr/>
        </p:nvSpPr>
        <p:spPr bwMode="gray">
          <a:xfrm>
            <a:off x="408855" y="8382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8" name="Line 10"/>
          <p:cNvSpPr>
            <a:spLocks noChangeShapeType="1"/>
          </p:cNvSpPr>
          <p:nvPr/>
        </p:nvSpPr>
        <p:spPr bwMode="gray">
          <a:xfrm>
            <a:off x="408855" y="41148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9" name="Line 10"/>
          <p:cNvSpPr>
            <a:spLocks noChangeShapeType="1"/>
          </p:cNvSpPr>
          <p:nvPr/>
        </p:nvSpPr>
        <p:spPr bwMode="gray">
          <a:xfrm>
            <a:off x="408855" y="37338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407790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56" y="210513"/>
            <a:ext cx="5839544" cy="780087"/>
          </a:xfrm>
        </p:spPr>
        <p:txBody>
          <a:bodyPr/>
          <a:lstStyle/>
          <a:p>
            <a:r>
              <a:rPr lang="uk-UA" dirty="0"/>
              <a:t>Тематичний план лекцій і практичних занять</a:t>
            </a:r>
            <a:endParaRPr lang="en-US" dirty="0"/>
          </a:p>
        </p:txBody>
      </p:sp>
      <p:sp>
        <p:nvSpPr>
          <p:cNvPr id="3" name="Text Placeholder 2"/>
          <p:cNvSpPr>
            <a:spLocks noGrp="1"/>
          </p:cNvSpPr>
          <p:nvPr>
            <p:ph type="body" sz="quarter" idx="11"/>
          </p:nvPr>
        </p:nvSpPr>
        <p:spPr>
          <a:xfrm>
            <a:off x="408856" y="4800600"/>
            <a:ext cx="6068144" cy="4114800"/>
          </a:xfrm>
        </p:spPr>
        <p:txBody>
          <a:bodyPr/>
          <a:lstStyle/>
          <a:p>
            <a:pPr algn="ctr"/>
            <a:r>
              <a:rPr lang="uk-UA" sz="1400" cap="small" dirty="0"/>
              <a:t>ТЕМА 1. АУДИТ ЯК РІЗНОВИД ФІНАНСОВОГО КОНТРОЛІНГУ</a:t>
            </a:r>
          </a:p>
          <a:p>
            <a:r>
              <a:rPr lang="uk-UA" sz="1200" dirty="0"/>
              <a:t>ЛЕКЦІЯ 1. ЕВОЛЮЦІЯ СУТНОСТІ АУДИТУ ЯК РІЗНОВИДУ ГОСПОДАРСЬКОГО КОНТРОЛЮ (2 ГОД</a:t>
            </a:r>
            <a:r>
              <a:rPr lang="en-US" sz="1200" dirty="0"/>
              <a:t>.</a:t>
            </a:r>
            <a:r>
              <a:rPr lang="uk-UA" sz="1200" dirty="0"/>
              <a:t>)</a:t>
            </a:r>
            <a:endParaRPr lang="en-US" sz="1200" dirty="0"/>
          </a:p>
          <a:p>
            <a:r>
              <a:rPr lang="uk-UA" sz="1200" b="0" dirty="0">
                <a:solidFill>
                  <a:schemeClr val="tx1"/>
                </a:solidFill>
              </a:rPr>
              <a:t>Інструменти контролінгу в міжнародному бізнесі. Практика аналізу відхилень у системі контролінгу.</a:t>
            </a:r>
            <a:endParaRPr lang="en-US" sz="1200" b="0" dirty="0">
              <a:solidFill>
                <a:schemeClr val="tx1"/>
              </a:solidFill>
            </a:endParaRPr>
          </a:p>
          <a:p>
            <a:r>
              <a:rPr lang="uk-UA" sz="1200" b="0" dirty="0">
                <a:solidFill>
                  <a:schemeClr val="tx1"/>
                </a:solidFill>
              </a:rPr>
              <a:t>Об’єкти контролю. Фінансовий контролінг.</a:t>
            </a:r>
            <a:endParaRPr lang="en-US" sz="1200" b="0" dirty="0">
              <a:solidFill>
                <a:schemeClr val="tx1"/>
              </a:solidFill>
            </a:endParaRPr>
          </a:p>
          <a:p>
            <a:r>
              <a:rPr lang="uk-UA" sz="1200" b="0" dirty="0">
                <a:solidFill>
                  <a:schemeClr val="tx1"/>
                </a:solidFill>
              </a:rPr>
              <a:t>Інформація в системі контролінгу. Інституційне забезпечення контролю в міжнародних компаніях.</a:t>
            </a:r>
            <a:endParaRPr lang="en-US" sz="1200" b="0" dirty="0">
              <a:solidFill>
                <a:schemeClr val="tx1"/>
              </a:solidFill>
            </a:endParaRPr>
          </a:p>
          <a:p>
            <a:r>
              <a:rPr lang="uk-UA" sz="1200" b="0" dirty="0">
                <a:solidFill>
                  <a:schemeClr val="tx1"/>
                </a:solidFill>
              </a:rPr>
              <a:t>Практика аналізу відхилень в системі контролінгу.  </a:t>
            </a:r>
            <a:endParaRPr lang="en-US" sz="1200" b="0" dirty="0">
              <a:solidFill>
                <a:schemeClr val="tx1"/>
              </a:solidFill>
            </a:endParaRPr>
          </a:p>
          <a:p>
            <a:r>
              <a:rPr lang="uk-UA" sz="1200" b="0" dirty="0">
                <a:solidFill>
                  <a:schemeClr val="tx1"/>
                </a:solidFill>
              </a:rPr>
              <a:t>Класифікація господарського контролю. Аудит як форма контролю. Необхідність в аудиті. </a:t>
            </a:r>
            <a:endParaRPr lang="en-US" sz="1200" b="0" dirty="0">
              <a:solidFill>
                <a:schemeClr val="tx1"/>
              </a:solidFill>
            </a:endParaRPr>
          </a:p>
          <a:p>
            <a:r>
              <a:rPr lang="uk-UA" sz="1200" b="0" dirty="0">
                <a:solidFill>
                  <a:schemeClr val="tx1"/>
                </a:solidFill>
              </a:rPr>
              <a:t>Суть та завдання аудиту. Мета аудиту. Користувачі аудиту та їх інформаційні потреби. Предмет, об’єкти та суб’єкти аудиту. Класифікація об’єктів.</a:t>
            </a:r>
            <a:endParaRPr lang="en-US" sz="1200" b="0" dirty="0">
              <a:solidFill>
                <a:schemeClr val="tx1"/>
              </a:solidFill>
            </a:endParaRPr>
          </a:p>
          <a:p>
            <a:r>
              <a:rPr lang="uk-UA" sz="1200" b="0" dirty="0">
                <a:solidFill>
                  <a:schemeClr val="tx1"/>
                </a:solidFill>
              </a:rPr>
              <a:t>Виникнення аудиту в світі. Виникнення та становлення вітчизняного аудиту.</a:t>
            </a:r>
            <a:endParaRPr lang="en-US" sz="1200" b="0" dirty="0">
              <a:solidFill>
                <a:schemeClr val="tx1"/>
              </a:solidFill>
            </a:endParaRPr>
          </a:p>
          <a:p>
            <a:r>
              <a:rPr lang="uk-UA" sz="1200" b="0" dirty="0">
                <a:solidFill>
                  <a:schemeClr val="tx1"/>
                </a:solidFill>
              </a:rPr>
              <a:t>Відмінності аудиту від інших систем контролю (ревізії, тематичної перевірки і т.п.).        </a:t>
            </a:r>
            <a:endParaRPr lang="en-US" sz="1200" b="0" dirty="0">
              <a:solidFill>
                <a:schemeClr val="tx1"/>
              </a:solidFill>
            </a:endParaRPr>
          </a:p>
          <a:p>
            <a:r>
              <a:rPr lang="uk-UA" sz="1200" b="0" dirty="0">
                <a:solidFill>
                  <a:schemeClr val="tx1"/>
                </a:solidFill>
              </a:rPr>
              <a:t>Регламентація здійснення аудиторської діяльності.</a:t>
            </a:r>
            <a:endParaRPr lang="en-US" sz="1200" b="0" dirty="0">
              <a:solidFill>
                <a:schemeClr val="tx1"/>
              </a:solidFill>
            </a:endParaRPr>
          </a:p>
          <a:p>
            <a:r>
              <a:rPr lang="uk-UA" sz="1200" b="0" dirty="0">
                <a:solidFill>
                  <a:schemeClr val="tx1"/>
                </a:solidFill>
              </a:rPr>
              <a:t>Сертифікація аудиторів. Організаційні засади діяльності аудиторських фірм. Їх права та обов’язки. </a:t>
            </a:r>
            <a:endParaRPr lang="en-US" sz="1200" b="0" dirty="0">
              <a:solidFill>
                <a:schemeClr val="tx1"/>
              </a:solidFill>
            </a:endParaRPr>
          </a:p>
          <a:p>
            <a:pPr algn="ctr"/>
            <a:endParaRPr lang="en-US" sz="1400" dirty="0"/>
          </a:p>
        </p:txBody>
      </p:sp>
      <p:graphicFrame>
        <p:nvGraphicFramePr>
          <p:cNvPr id="5" name="Group 3"/>
          <p:cNvGraphicFramePr>
            <a:graphicFrameLocks noGrp="1"/>
          </p:cNvGraphicFramePr>
          <p:nvPr>
            <p:extLst>
              <p:ext uri="{D42A27DB-BD31-4B8C-83A1-F6EECF244321}">
                <p14:modId xmlns:p14="http://schemas.microsoft.com/office/powerpoint/2010/main" val="3539863228"/>
              </p:ext>
            </p:extLst>
          </p:nvPr>
        </p:nvGraphicFramePr>
        <p:xfrm>
          <a:off x="345525" y="990600"/>
          <a:ext cx="6192685" cy="3713160"/>
        </p:xfrm>
        <a:graphic>
          <a:graphicData uri="http://schemas.openxmlformats.org/drawingml/2006/table">
            <a:tbl>
              <a:tblPr/>
              <a:tblGrid>
                <a:gridCol w="525156">
                  <a:extLst>
                    <a:ext uri="{9D8B030D-6E8A-4147-A177-3AD203B41FA5}">
                      <a16:colId xmlns:a16="http://schemas.microsoft.com/office/drawing/2014/main" val="20000"/>
                    </a:ext>
                  </a:extLst>
                </a:gridCol>
                <a:gridCol w="3265195">
                  <a:extLst>
                    <a:ext uri="{9D8B030D-6E8A-4147-A177-3AD203B41FA5}">
                      <a16:colId xmlns:a16="http://schemas.microsoft.com/office/drawing/2014/main" val="20001"/>
                    </a:ext>
                  </a:extLst>
                </a:gridCol>
                <a:gridCol w="800778">
                  <a:extLst>
                    <a:ext uri="{9D8B030D-6E8A-4147-A177-3AD203B41FA5}">
                      <a16:colId xmlns:a16="http://schemas.microsoft.com/office/drawing/2014/main" val="20002"/>
                    </a:ext>
                  </a:extLst>
                </a:gridCol>
                <a:gridCol w="800778">
                  <a:extLst>
                    <a:ext uri="{9D8B030D-6E8A-4147-A177-3AD203B41FA5}">
                      <a16:colId xmlns:a16="http://schemas.microsoft.com/office/drawing/2014/main" val="20003"/>
                    </a:ext>
                  </a:extLst>
                </a:gridCol>
                <a:gridCol w="800778">
                  <a:extLst>
                    <a:ext uri="{9D8B030D-6E8A-4147-A177-3AD203B41FA5}">
                      <a16:colId xmlns:a16="http://schemas.microsoft.com/office/drawing/2014/main" val="20004"/>
                    </a:ext>
                  </a:extLst>
                </a:gridCol>
              </a:tblGrid>
              <a:tr h="249080">
                <a:tc rowSpan="2">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lang="uk-UA" sz="1200" b="1" kern="1200" dirty="0">
                          <a:solidFill>
                            <a:schemeClr val="bg1"/>
                          </a:solidFill>
                          <a:effectLst/>
                          <a:latin typeface="+mn-lt"/>
                          <a:ea typeface="+mn-ea"/>
                          <a:cs typeface="+mn-cs"/>
                        </a:rPr>
                        <a:t>№ теми</a:t>
                      </a: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rowSpan="2">
                  <a:txBody>
                    <a:bodyPr/>
                    <a:lstStyle/>
                    <a:p>
                      <a:pPr marL="0" marR="0" lvl="4" indent="0" algn="ctr"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lang="uk-UA" sz="1200" b="1" kern="1200" dirty="0">
                          <a:solidFill>
                            <a:schemeClr val="bg1"/>
                          </a:solidFill>
                          <a:effectLst/>
                          <a:latin typeface="+mn-lt"/>
                          <a:ea typeface="+mn-ea"/>
                          <a:cs typeface="+mn-cs"/>
                        </a:rPr>
                        <a:t>Назва  теми</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gridSpan="3">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uk-UA" sz="1200" kern="1200" dirty="0">
                          <a:solidFill>
                            <a:schemeClr val="bg1"/>
                          </a:solidFill>
                          <a:effectLst/>
                          <a:latin typeface="+mn-lt"/>
                          <a:ea typeface="+mn-ea"/>
                          <a:cs typeface="+mn-cs"/>
                        </a:rPr>
                        <a:t>Кількість годин</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hMerge="1">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extLst>
                  <a:ext uri="{0D108BD9-81ED-4DB2-BD59-A6C34878D82A}">
                    <a16:rowId xmlns:a16="http://schemas.microsoft.com/office/drawing/2014/main" val="10000"/>
                  </a:ext>
                </a:extLst>
              </a:tr>
              <a:tr h="249080">
                <a:tc vMerge="1">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US" sz="1200" b="1" i="0" u="none" strike="noStrike" cap="none" normalizeH="0" baseline="0" dirty="0">
                        <a:ln>
                          <a:noFill/>
                        </a:ln>
                        <a:solidFill>
                          <a:schemeClr val="bg1"/>
                        </a:solidFill>
                        <a:effectLst/>
                        <a:latin typeface="Arial"/>
                        <a:cs typeface="Arial" pitchFamily="34" charset="0"/>
                      </a:endParaRPr>
                    </a:p>
                  </a:txBody>
                  <a:tcPr marL="58500" marR="58500" marT="58500" marB="585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vMerge="1">
                  <a:txBody>
                    <a:bodyPr/>
                    <a:lstStyle/>
                    <a:p>
                      <a:pPr marL="0" marR="0" lvl="4" indent="0"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b"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uk-UA" sz="1200" kern="1200" dirty="0">
                          <a:solidFill>
                            <a:schemeClr val="bg1"/>
                          </a:solidFill>
                          <a:effectLst/>
                          <a:latin typeface="+mn-lt"/>
                          <a:ea typeface="+mn-ea"/>
                          <a:cs typeface="+mn-cs"/>
                        </a:rPr>
                        <a:t>лекції</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uk-UA" sz="1200" kern="1200" dirty="0" err="1">
                          <a:solidFill>
                            <a:schemeClr val="bg1"/>
                          </a:solidFill>
                          <a:effectLst/>
                          <a:latin typeface="+mn-lt"/>
                          <a:ea typeface="+mn-ea"/>
                          <a:cs typeface="+mn-cs"/>
                        </a:rPr>
                        <a:t>практи-чні</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tc>
                  <a:txBody>
                    <a:bodyPr/>
                    <a:lstStyle/>
                    <a:p>
                      <a:pPr algn="ctr"/>
                      <a:r>
                        <a:rPr lang="uk-UA" sz="1200" kern="1200" dirty="0" err="1">
                          <a:solidFill>
                            <a:schemeClr val="bg1"/>
                          </a:solidFill>
                          <a:effectLst/>
                          <a:latin typeface="+mn-lt"/>
                          <a:ea typeface="+mn-ea"/>
                          <a:cs typeface="+mn-cs"/>
                        </a:rPr>
                        <a:t>самост</a:t>
                      </a:r>
                      <a:r>
                        <a:rPr lang="uk-UA" sz="1200" kern="1200" dirty="0">
                          <a:solidFill>
                            <a:schemeClr val="bg1"/>
                          </a:solidFill>
                          <a:effectLst/>
                          <a:latin typeface="+mn-lt"/>
                          <a:ea typeface="+mn-ea"/>
                          <a:cs typeface="+mn-cs"/>
                        </a:rPr>
                        <a:t>.</a:t>
                      </a:r>
                      <a:endParaRPr lang="en-US" sz="1200" kern="1200" dirty="0">
                        <a:solidFill>
                          <a:schemeClr val="bg1"/>
                        </a:solidFill>
                        <a:effectLst/>
                        <a:latin typeface="+mn-lt"/>
                        <a:ea typeface="+mn-ea"/>
                        <a:cs typeface="+mn-cs"/>
                      </a:endParaRPr>
                    </a:p>
                    <a:p>
                      <a:pPr algn="ctr"/>
                      <a:r>
                        <a:rPr lang="uk-UA" sz="1200" kern="1200" dirty="0">
                          <a:solidFill>
                            <a:schemeClr val="bg1"/>
                          </a:solidFill>
                          <a:effectLst/>
                          <a:latin typeface="+mn-lt"/>
                          <a:ea typeface="+mn-ea"/>
                          <a:cs typeface="+mn-cs"/>
                        </a:rPr>
                        <a:t>робота</a:t>
                      </a:r>
                      <a:endParaRPr kumimoji="0" lang="en-US" sz="1200" b="1" i="0" u="none" strike="noStrike" kern="1200" cap="none" spc="0" normalizeH="0" baseline="0" noProof="0" dirty="0">
                        <a:ln>
                          <a:noFill/>
                        </a:ln>
                        <a:solidFill>
                          <a:schemeClr val="bg1"/>
                        </a:solidFill>
                        <a:effectLst/>
                        <a:uLnTx/>
                        <a:uFillTx/>
                        <a:latin typeface="Arial"/>
                        <a:ea typeface="+mn-ea"/>
                        <a:cs typeface="Arial" pitchFamily="34" charset="0"/>
                      </a:endParaRPr>
                    </a:p>
                  </a:txBody>
                  <a:tcPr marL="58500" marR="58500" marT="58500" marB="58500" anchor="ctr"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rgbClr val="409DAD"/>
                    </a:solidFill>
                  </a:tcPr>
                </a:tc>
                <a:extLst>
                  <a:ext uri="{0D108BD9-81ED-4DB2-BD59-A6C34878D82A}">
                    <a16:rowId xmlns:a16="http://schemas.microsoft.com/office/drawing/2014/main" val="10001"/>
                  </a:ext>
                </a:extLst>
              </a:tr>
              <a:tr h="365280">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uk-UA" sz="900" b="1" i="0" u="none" strike="noStrike" cap="none" normalizeH="0" baseline="0" dirty="0">
                          <a:ln>
                            <a:noFill/>
                          </a:ln>
                          <a:solidFill>
                            <a:schemeClr val="accent4"/>
                          </a:solidFill>
                          <a:effectLst/>
                          <a:latin typeface="Arial"/>
                          <a:cs typeface="Arial" pitchFamily="34" charset="0"/>
                        </a:rPr>
                        <a:t>1</a:t>
                      </a: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kern="1200" dirty="0">
                          <a:solidFill>
                            <a:schemeClr val="tx1"/>
                          </a:solidFill>
                          <a:effectLst/>
                          <a:latin typeface="+mn-lt"/>
                          <a:ea typeface="+mn-ea"/>
                          <a:cs typeface="+mn-cs"/>
                        </a:rPr>
                        <a:t>Аудит як різновид фінансового контролінгу. </a:t>
                      </a:r>
                      <a:endParaRPr kumimoji="0" lang="en-US" sz="1200" b="0" i="0" u="none" strike="noStrike" kern="1200" cap="none" spc="0" normalizeH="0" baseline="0" noProof="0" dirty="0">
                        <a:ln>
                          <a:noFill/>
                        </a:ln>
                        <a:solidFill>
                          <a:srgbClr val="000000"/>
                        </a:solidFill>
                        <a:effectLst/>
                        <a:uLnTx/>
                        <a:uFillTx/>
                        <a:latin typeface="+mn-lt"/>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2</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4</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6</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4800">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uk-UA" sz="900" b="1" i="0" u="none" strike="noStrike" cap="none" normalizeH="0" baseline="0" dirty="0">
                          <a:ln>
                            <a:noFill/>
                          </a:ln>
                          <a:solidFill>
                            <a:schemeClr val="accent4"/>
                          </a:solidFill>
                          <a:effectLst/>
                          <a:latin typeface="Arial"/>
                          <a:cs typeface="Arial" pitchFamily="34" charset="0"/>
                        </a:rPr>
                        <a:t>2</a:t>
                      </a: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ru-RU" sz="1200" kern="1200" dirty="0" err="1">
                          <a:solidFill>
                            <a:schemeClr val="tx1"/>
                          </a:solidFill>
                          <a:effectLst/>
                          <a:latin typeface="+mn-lt"/>
                          <a:ea typeface="+mn-ea"/>
                          <a:cs typeface="+mn-cs"/>
                        </a:rPr>
                        <a:t>Методологія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здійснення</a:t>
                      </a:r>
                      <a:r>
                        <a:rPr lang="ru-RU" sz="1200" kern="1200" dirty="0">
                          <a:solidFill>
                            <a:schemeClr val="tx1"/>
                          </a:solidFill>
                          <a:effectLst/>
                          <a:latin typeface="+mn-lt"/>
                          <a:ea typeface="+mn-ea"/>
                          <a:cs typeface="+mn-cs"/>
                        </a:rPr>
                        <a:t> аудиту.</a:t>
                      </a:r>
                      <a:endParaRPr kumimoji="0" lang="en-US" sz="1200" b="0" i="0" u="none" strike="noStrike" kern="1200" cap="none" spc="0" normalizeH="0" baseline="0" noProof="0" dirty="0">
                        <a:ln>
                          <a:noFill/>
                        </a:ln>
                        <a:solidFill>
                          <a:srgbClr val="000000"/>
                        </a:solidFill>
                        <a:effectLst/>
                        <a:uLnTx/>
                        <a:uFillTx/>
                        <a:latin typeface="+mn-lt"/>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2</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2</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10</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7200">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uk-UA" sz="900" b="1" i="0" u="none" strike="noStrike" cap="none" normalizeH="0" baseline="0" dirty="0">
                          <a:ln>
                            <a:noFill/>
                          </a:ln>
                          <a:solidFill>
                            <a:schemeClr val="accent4"/>
                          </a:solidFill>
                          <a:effectLst/>
                          <a:latin typeface="Arial"/>
                          <a:cs typeface="Arial" pitchFamily="34" charset="0"/>
                        </a:rPr>
                        <a:t>3</a:t>
                      </a: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ru-RU" sz="1200" kern="1200" dirty="0" err="1">
                          <a:solidFill>
                            <a:schemeClr val="tx1"/>
                          </a:solidFill>
                          <a:effectLst/>
                          <a:latin typeface="+mn-lt"/>
                          <a:ea typeface="+mn-ea"/>
                          <a:cs typeface="+mn-cs"/>
                        </a:rPr>
                        <a:t>Основні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етапи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проведення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аудиторської</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перевірки</a:t>
                      </a:r>
                      <a:r>
                        <a:rPr lang="ru-RU" sz="1200" kern="1200" dirty="0">
                          <a:solidFill>
                            <a:schemeClr val="tx1"/>
                          </a:solidFill>
                          <a:effectLst/>
                          <a:latin typeface="+mn-lt"/>
                          <a:ea typeface="+mn-ea"/>
                          <a:cs typeface="+mn-cs"/>
                        </a:rPr>
                        <a:t>.</a:t>
                      </a:r>
                      <a:endParaRPr kumimoji="0" lang="en-US" sz="1200" b="0" i="0" u="none" strike="noStrike" kern="1200" cap="none" spc="0" normalizeH="0" baseline="0" noProof="0" dirty="0">
                        <a:ln>
                          <a:noFill/>
                        </a:ln>
                        <a:solidFill>
                          <a:srgbClr val="000000"/>
                        </a:solidFill>
                        <a:effectLst/>
                        <a:uLnTx/>
                        <a:uFillTx/>
                        <a:latin typeface="+mn-lt"/>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4</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4</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18</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5440">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kumimoji="0" lang="uk-UA" sz="1200" b="0" i="0" u="none" strike="noStrike" kern="1200" cap="none" spc="0" normalizeH="0" baseline="0" noProof="0" dirty="0">
                          <a:ln>
                            <a:noFill/>
                          </a:ln>
                          <a:solidFill>
                            <a:srgbClr val="000000"/>
                          </a:solidFill>
                          <a:effectLst/>
                          <a:uLnTx/>
                          <a:uFillTx/>
                          <a:latin typeface="+mn-lt"/>
                          <a:ea typeface="+mn-ea"/>
                          <a:cs typeface="Arial" pitchFamily="34" charset="0"/>
                        </a:rPr>
                        <a:t>Бізнес-гра</a:t>
                      </a:r>
                      <a:endParaRPr kumimoji="0" lang="en-US" sz="1200" b="0" i="0" u="none" strike="noStrike" kern="1200" cap="none" spc="0" normalizeH="0" baseline="0" noProof="0" dirty="0">
                        <a:ln>
                          <a:noFill/>
                        </a:ln>
                        <a:solidFill>
                          <a:srgbClr val="000000"/>
                        </a:solidFill>
                        <a:effectLst/>
                        <a:uLnTx/>
                        <a:uFillTx/>
                        <a:latin typeface="+mn-lt"/>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2</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55440">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762000" rtl="0" eaLnBrk="1" fontAlgn="base" latinLnBrk="0" hangingPunct="1">
                        <a:lnSpc>
                          <a:spcPct val="100000"/>
                        </a:lnSpc>
                        <a:spcBef>
                          <a:spcPts val="600"/>
                        </a:spcBef>
                        <a:spcAft>
                          <a:spcPct val="0"/>
                        </a:spcAft>
                        <a:buClrTx/>
                        <a:buSzTx/>
                        <a:buFontTx/>
                        <a:buNone/>
                        <a:tabLst/>
                      </a:pPr>
                      <a:r>
                        <a:rPr lang="uk-UA" sz="1200" kern="1200" dirty="0">
                          <a:solidFill>
                            <a:schemeClr val="tx1"/>
                          </a:solidFill>
                          <a:effectLst/>
                          <a:latin typeface="+mn-lt"/>
                          <a:ea typeface="+mn-ea"/>
                          <a:cs typeface="+mn-cs"/>
                        </a:rPr>
                        <a:t>Проміжна контрольна робота.</a:t>
                      </a:r>
                      <a:endParaRPr kumimoji="0" lang="en-US" sz="1200" b="0" i="0" u="none" strike="noStrike" kern="1200" cap="none" spc="0" normalizeH="0" baseline="0" noProof="0" dirty="0">
                        <a:ln>
                          <a:noFill/>
                        </a:ln>
                        <a:solidFill>
                          <a:srgbClr val="000000"/>
                        </a:solidFill>
                        <a:effectLst/>
                        <a:uLnTx/>
                        <a:uFillTx/>
                        <a:latin typeface="+mn-lt"/>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2</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7200">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uk-UA" sz="900" b="1" i="0" u="none" strike="noStrike" cap="none" normalizeH="0" baseline="0" dirty="0">
                          <a:ln>
                            <a:noFill/>
                          </a:ln>
                          <a:solidFill>
                            <a:schemeClr val="accent4"/>
                          </a:solidFill>
                          <a:effectLst/>
                          <a:latin typeface="Arial"/>
                          <a:cs typeface="Arial" pitchFamily="34" charset="0"/>
                        </a:rPr>
                        <a:t>4</a:t>
                      </a: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a:lnSpc>
                          <a:spcPct val="115000"/>
                        </a:lnSpc>
                        <a:spcBef>
                          <a:spcPts val="0"/>
                        </a:spcBef>
                        <a:spcAft>
                          <a:spcPts val="0"/>
                        </a:spcAft>
                      </a:pPr>
                      <a:r>
                        <a:rPr lang="uk-UA" sz="1200" dirty="0">
                          <a:effectLst/>
                          <a:latin typeface="+mn-lt"/>
                          <a:ea typeface="Calibri" panose="020F0502020204030204" pitchFamily="34" charset="0"/>
                          <a:cs typeface="Times New Roman" panose="02020603050405020304" pitchFamily="18" charset="0"/>
                        </a:rPr>
                        <a:t>Аудит окремих активів підприємств. Специфічні види аудиторських послуг.</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4</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4</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14</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4800">
                <a:tc>
                  <a:txBody>
                    <a:bodyPr/>
                    <a:lstStyle/>
                    <a:p>
                      <a:pPr marL="0" marR="0" lvl="0" indent="0" algn="ctr" defTabSz="762000" rtl="0" eaLnBrk="1" fontAlgn="base" latinLnBrk="0" hangingPunct="1">
                        <a:lnSpc>
                          <a:spcPct val="100000"/>
                        </a:lnSpc>
                        <a:spcBef>
                          <a:spcPts val="600"/>
                        </a:spcBef>
                        <a:spcAft>
                          <a:spcPct val="0"/>
                        </a:spcAft>
                        <a:buClrTx/>
                        <a:buSzTx/>
                        <a:buFontTx/>
                        <a:buNone/>
                        <a:tabLst/>
                      </a:pPr>
                      <a:r>
                        <a:rPr kumimoji="0" lang="uk-UA" sz="900" b="1" i="0" u="none" strike="noStrike" cap="none" normalizeH="0" baseline="0" dirty="0">
                          <a:ln>
                            <a:noFill/>
                          </a:ln>
                          <a:solidFill>
                            <a:schemeClr val="accent4"/>
                          </a:solidFill>
                          <a:effectLst/>
                          <a:latin typeface="Arial"/>
                          <a:cs typeface="Arial" pitchFamily="34" charset="0"/>
                        </a:rPr>
                        <a:t>5</a:t>
                      </a: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a:lnSpc>
                          <a:spcPct val="115000"/>
                        </a:lnSpc>
                        <a:spcBef>
                          <a:spcPts val="0"/>
                        </a:spcBef>
                        <a:spcAft>
                          <a:spcPts val="0"/>
                        </a:spcAft>
                      </a:pPr>
                      <a:r>
                        <a:rPr lang="uk-UA" sz="1200" kern="1200" dirty="0">
                          <a:solidFill>
                            <a:schemeClr val="tx1"/>
                          </a:solidFill>
                          <a:effectLst/>
                          <a:latin typeface="+mn-lt"/>
                          <a:ea typeface="+mn-ea"/>
                          <a:cs typeface="+mn-cs"/>
                        </a:rPr>
                        <a:t>Ринок аудиторських та супутніх послуг.</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2</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0" i="0" u="none" strike="noStrike" kern="1200" cap="none" spc="0" normalizeH="0" baseline="0" noProof="0" dirty="0">
                          <a:ln>
                            <a:noFill/>
                          </a:ln>
                          <a:solidFill>
                            <a:srgbClr val="000000"/>
                          </a:solidFill>
                          <a:effectLst/>
                          <a:uLnTx/>
                          <a:uFillTx/>
                          <a:latin typeface="Arial"/>
                          <a:ea typeface="+mn-ea"/>
                          <a:cs typeface="Arial" pitchFamily="34" charset="0"/>
                        </a:rPr>
                        <a:t>10</a:t>
                      </a:r>
                      <a:endParaRPr kumimoji="0" lang="en-US" sz="900" b="0"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6350" cap="flat" cmpd="sng" algn="ctr">
                      <a:solidFill>
                        <a:srgbClr val="409DAD"/>
                      </a:solidFill>
                      <a:prstDash val="solid"/>
                      <a:round/>
                      <a:headEnd type="none" w="med" len="med"/>
                      <a:tailEnd type="none" w="med" len="med"/>
                    </a:lnT>
                    <a:lnB w="3810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4800">
                <a:tc>
                  <a:txBody>
                    <a:bodyPr/>
                    <a:lstStyle/>
                    <a:p>
                      <a:pPr marL="0" marR="0" lvl="0" indent="0" algn="l" defTabSz="762000" rtl="0" eaLnBrk="1" fontAlgn="base" latinLnBrk="0" hangingPunct="1">
                        <a:lnSpc>
                          <a:spcPct val="100000"/>
                        </a:lnSpc>
                        <a:spcBef>
                          <a:spcPts val="600"/>
                        </a:spcBef>
                        <a:spcAft>
                          <a:spcPct val="0"/>
                        </a:spcAft>
                        <a:buClrTx/>
                        <a:buSzTx/>
                        <a:buFontTx/>
                        <a:buNone/>
                        <a:tabLst/>
                      </a:pPr>
                      <a:endParaRPr kumimoji="0" lang="en-US" sz="900" b="1" i="0" u="none" strike="noStrike" cap="none" normalizeH="0" baseline="0" dirty="0">
                        <a:ln>
                          <a:noFill/>
                        </a:ln>
                        <a:solidFill>
                          <a:schemeClr val="accent4"/>
                        </a:solidFill>
                        <a:effectLst/>
                        <a:latin typeface="Arial"/>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3" indent="-134922" algn="l" defTabSz="914400" rtl="0" eaLnBrk="1" fontAlgn="auto" latinLnBrk="0" hangingPunct="1">
                        <a:lnSpc>
                          <a:spcPct val="100000"/>
                        </a:lnSpc>
                        <a:spcBef>
                          <a:spcPts val="600"/>
                        </a:spcBef>
                        <a:spcAft>
                          <a:spcPts val="0"/>
                        </a:spcAft>
                        <a:buClr>
                          <a:srgbClr val="97989A"/>
                        </a:buClr>
                        <a:buSzTx/>
                        <a:buFont typeface="Arial" pitchFamily="34" charset="0"/>
                        <a:buNone/>
                        <a:tabLst/>
                        <a:defRPr/>
                      </a:pPr>
                      <a:r>
                        <a:rPr lang="uk-UA" sz="1200" b="1" kern="1200" dirty="0">
                          <a:solidFill>
                            <a:schemeClr val="tx1"/>
                          </a:solidFill>
                          <a:effectLst/>
                          <a:latin typeface="+mn-lt"/>
                          <a:ea typeface="+mn-ea"/>
                          <a:cs typeface="+mn-cs"/>
                        </a:rPr>
                        <a:t>ВСЬОГО</a:t>
                      </a:r>
                      <a:endParaRPr kumimoji="0" lang="en-US" sz="1200" b="1"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1" i="0" u="none" strike="noStrike" kern="1200" cap="none" spc="0" normalizeH="0" baseline="0" noProof="0" dirty="0">
                          <a:ln>
                            <a:noFill/>
                          </a:ln>
                          <a:solidFill>
                            <a:srgbClr val="000000"/>
                          </a:solidFill>
                          <a:effectLst/>
                          <a:uLnTx/>
                          <a:uFillTx/>
                          <a:latin typeface="Arial"/>
                          <a:ea typeface="+mn-ea"/>
                          <a:cs typeface="Arial" pitchFamily="34" charset="0"/>
                        </a:rPr>
                        <a:t>16</a:t>
                      </a:r>
                      <a:endParaRPr kumimoji="0" lang="en-US" sz="900" b="1"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1" i="0" u="none" strike="noStrike" kern="1200" cap="none" spc="0" normalizeH="0" baseline="0" noProof="0" dirty="0">
                          <a:ln>
                            <a:noFill/>
                          </a:ln>
                          <a:solidFill>
                            <a:srgbClr val="000000"/>
                          </a:solidFill>
                          <a:effectLst/>
                          <a:uLnTx/>
                          <a:uFillTx/>
                          <a:latin typeface="Arial"/>
                          <a:ea typeface="+mn-ea"/>
                          <a:cs typeface="Arial" pitchFamily="34" charset="0"/>
                        </a:rPr>
                        <a:t>14</a:t>
                      </a:r>
                      <a:endParaRPr kumimoji="0" lang="en-US" sz="900" b="1"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uk-UA" sz="900" b="1" i="0" u="none" strike="noStrike" kern="1200" cap="none" spc="0" normalizeH="0" baseline="0" noProof="0" dirty="0">
                          <a:ln>
                            <a:noFill/>
                          </a:ln>
                          <a:solidFill>
                            <a:srgbClr val="000000"/>
                          </a:solidFill>
                          <a:effectLst/>
                          <a:uLnTx/>
                          <a:uFillTx/>
                          <a:latin typeface="Arial"/>
                          <a:ea typeface="+mn-ea"/>
                          <a:cs typeface="Arial" pitchFamily="34" charset="0"/>
                        </a:rPr>
                        <a:t>60</a:t>
                      </a:r>
                      <a:endParaRPr kumimoji="0" lang="en-US" sz="900" b="1" i="0" u="none" strike="noStrike" kern="1200" cap="none" spc="0" normalizeH="0" baseline="0" noProof="0" dirty="0">
                        <a:ln>
                          <a:noFill/>
                        </a:ln>
                        <a:solidFill>
                          <a:srgbClr val="000000"/>
                        </a:solidFill>
                        <a:effectLst/>
                        <a:uLnTx/>
                        <a:uFillTx/>
                        <a:latin typeface="Arial"/>
                        <a:ea typeface="+mn-ea"/>
                        <a:cs typeface="Arial" pitchFamily="34" charset="0"/>
                      </a:endParaRPr>
                    </a:p>
                  </a:txBody>
                  <a:tcPr marL="58500" marR="58500" marT="58500" marB="58500" horzOverflow="overflow">
                    <a:lnL w="6350" cap="flat" cmpd="sng" algn="ctr">
                      <a:solidFill>
                        <a:srgbClr val="409DAD"/>
                      </a:solidFill>
                      <a:prstDash val="solid"/>
                      <a:round/>
                      <a:headEnd type="none" w="med" len="med"/>
                      <a:tailEnd type="none" w="med" len="med"/>
                    </a:lnL>
                    <a:lnR w="6350" cap="flat" cmpd="sng" algn="ctr">
                      <a:solidFill>
                        <a:srgbClr val="409DAD"/>
                      </a:solidFill>
                      <a:prstDash val="solid"/>
                      <a:round/>
                      <a:headEnd type="none" w="med" len="med"/>
                      <a:tailEnd type="none" w="med" len="med"/>
                    </a:lnR>
                    <a:lnT w="38100" cap="flat" cmpd="sng" algn="ctr">
                      <a:solidFill>
                        <a:srgbClr val="409DAD"/>
                      </a:solidFill>
                      <a:prstDash val="solid"/>
                      <a:round/>
                      <a:headEnd type="none" w="med" len="med"/>
                      <a:tailEnd type="none" w="med" len="med"/>
                    </a:lnT>
                    <a:lnB w="6350" cap="flat" cmpd="sng" algn="ctr">
                      <a:solidFill>
                        <a:srgbClr val="409DA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6097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dirty="0"/>
              <a:t>Тести до Семінару 4</a:t>
            </a:r>
            <a:endParaRPr lang="en-US" dirty="0"/>
          </a:p>
        </p:txBody>
      </p:sp>
      <p:sp>
        <p:nvSpPr>
          <p:cNvPr id="4" name="Text Placeholder 3"/>
          <p:cNvSpPr>
            <a:spLocks noGrp="1"/>
          </p:cNvSpPr>
          <p:nvPr>
            <p:ph type="body" sz="quarter" idx="11"/>
          </p:nvPr>
        </p:nvSpPr>
        <p:spPr/>
        <p:txBody>
          <a:bodyPr/>
          <a:lstStyle/>
          <a:p>
            <a:pPr lvl="0"/>
            <a:r>
              <a:rPr lang="uk-UA" dirty="0"/>
              <a:t>1. Лист-зобов'язання про згоду аудиторської фірми на проведення перевірки направляється клієнту: </a:t>
            </a:r>
            <a:endParaRPr lang="en-US" sz="1100" dirty="0"/>
          </a:p>
          <a:p>
            <a:pPr marL="421210" lvl="3" indent="-228600">
              <a:buClr>
                <a:srgbClr val="00338D"/>
              </a:buClr>
              <a:buFont typeface="+mj-lt"/>
              <a:buAutoNum type="alphaLcParenR"/>
            </a:pPr>
            <a:r>
              <a:rPr lang="uk-UA" dirty="0"/>
              <a:t>до укладення договору на проведення аудиту;</a:t>
            </a:r>
            <a:endParaRPr lang="en-US" sz="1100" dirty="0"/>
          </a:p>
          <a:p>
            <a:pPr marL="421210" lvl="3" indent="-228600">
              <a:buClr>
                <a:srgbClr val="00338D"/>
              </a:buClr>
              <a:buFont typeface="+mj-lt"/>
              <a:buAutoNum type="alphaLcParenR"/>
            </a:pPr>
            <a:r>
              <a:rPr lang="uk-UA" dirty="0"/>
              <a:t>після укладення договору на проведення аудиту;</a:t>
            </a:r>
            <a:endParaRPr lang="en-US" sz="1100" dirty="0"/>
          </a:p>
          <a:p>
            <a:pPr marL="421210" lvl="3" indent="-228600">
              <a:buClr>
                <a:srgbClr val="00338D"/>
              </a:buClr>
              <a:buFont typeface="+mj-lt"/>
              <a:buAutoNum type="alphaLcParenR"/>
            </a:pPr>
            <a:r>
              <a:rPr lang="uk-UA" dirty="0"/>
              <a:t>одночасно з укладенням угоди на проведення аудиту.</a:t>
            </a:r>
            <a:endParaRPr lang="en-US" sz="1100" dirty="0"/>
          </a:p>
          <a:p>
            <a:r>
              <a:rPr lang="uk-UA" dirty="0"/>
              <a:t> </a:t>
            </a:r>
            <a:endParaRPr lang="en-US" sz="1100" dirty="0"/>
          </a:p>
          <a:p>
            <a:r>
              <a:rPr lang="uk-UA" dirty="0"/>
              <a:t>2. При укладенні договору на проведення аудиту організація-клієнт зробила аудиторській фірмі вигідну пропозицію про надання в оренду приміщень. Які можливі дії керівника аудиторської фірми:</a:t>
            </a:r>
            <a:endParaRPr lang="en-US" sz="1100" dirty="0"/>
          </a:p>
          <a:p>
            <a:pPr marL="421211" lvl="2" indent="-228600">
              <a:buClr>
                <a:srgbClr val="00338D"/>
              </a:buClr>
              <a:buFont typeface="+mj-lt"/>
              <a:buAutoNum type="alphaLcParenR"/>
            </a:pPr>
            <a:r>
              <a:rPr lang="uk-UA" b="0" dirty="0">
                <a:solidFill>
                  <a:schemeClr val="tx1"/>
                </a:solidFill>
              </a:rPr>
              <a:t>відхилить пропозицію; </a:t>
            </a:r>
            <a:endParaRPr lang="en-US" sz="1100" b="0" dirty="0">
              <a:solidFill>
                <a:schemeClr val="tx1"/>
              </a:solidFill>
            </a:endParaRPr>
          </a:p>
          <a:p>
            <a:pPr marL="421211" lvl="2" indent="-228600">
              <a:buClr>
                <a:srgbClr val="00338D"/>
              </a:buClr>
              <a:buFont typeface="+mj-lt"/>
              <a:buAutoNum type="alphaLcParenR"/>
            </a:pPr>
            <a:r>
              <a:rPr lang="uk-UA" b="0" dirty="0">
                <a:solidFill>
                  <a:schemeClr val="tx1"/>
                </a:solidFill>
              </a:rPr>
              <a:t>прийме пропозицію на умовах клієнта; </a:t>
            </a:r>
            <a:endParaRPr lang="en-US" sz="1100" b="0" dirty="0">
              <a:solidFill>
                <a:schemeClr val="tx1"/>
              </a:solidFill>
            </a:endParaRPr>
          </a:p>
          <a:p>
            <a:pPr marL="421211" lvl="2" indent="-228600">
              <a:buClr>
                <a:srgbClr val="00338D"/>
              </a:buClr>
              <a:buFont typeface="+mj-lt"/>
              <a:buAutoNum type="alphaLcParenR"/>
            </a:pPr>
            <a:r>
              <a:rPr lang="uk-UA" b="0" dirty="0">
                <a:solidFill>
                  <a:schemeClr val="tx1"/>
                </a:solidFill>
              </a:rPr>
              <a:t>прийме пропозицію на умовах, що склались на ринку даних послуг.</a:t>
            </a:r>
            <a:endParaRPr lang="en-US" sz="1100" b="0" dirty="0">
              <a:solidFill>
                <a:schemeClr val="tx1"/>
              </a:solidFill>
            </a:endParaRPr>
          </a:p>
          <a:p>
            <a:r>
              <a:rPr lang="uk-UA" dirty="0"/>
              <a:t> </a:t>
            </a:r>
            <a:endParaRPr lang="en-US" sz="1100" dirty="0"/>
          </a:p>
          <a:p>
            <a:r>
              <a:rPr lang="uk-UA" dirty="0"/>
              <a:t>3. Податкові органи мають право коригувати плани незалежних аудиторських перевірок:</a:t>
            </a:r>
            <a:endParaRPr lang="en-US" sz="1100" dirty="0"/>
          </a:p>
          <a:p>
            <a:pPr marL="421210" lvl="3" indent="-228600">
              <a:buClr>
                <a:srgbClr val="00338D"/>
              </a:buClr>
              <a:buFont typeface="+mj-lt"/>
              <a:buAutoNum type="alphaLcParenR"/>
            </a:pPr>
            <a:r>
              <a:rPr lang="uk-UA" dirty="0"/>
              <a:t>так;</a:t>
            </a:r>
            <a:endParaRPr lang="en-US" sz="1100" dirty="0"/>
          </a:p>
          <a:p>
            <a:pPr marL="421210" lvl="3" indent="-228600">
              <a:buClr>
                <a:srgbClr val="00338D"/>
              </a:buClr>
              <a:buFont typeface="+mj-lt"/>
              <a:buAutoNum type="alphaLcParenR"/>
            </a:pPr>
            <a:r>
              <a:rPr lang="uk-UA" dirty="0"/>
              <a:t>ні;</a:t>
            </a:r>
            <a:endParaRPr lang="en-US" sz="1100" dirty="0"/>
          </a:p>
          <a:p>
            <a:pPr marL="421210" lvl="3" indent="-228600">
              <a:buClr>
                <a:srgbClr val="00338D"/>
              </a:buClr>
              <a:buFont typeface="+mj-lt"/>
              <a:buAutoNum type="alphaLcParenR"/>
            </a:pPr>
            <a:r>
              <a:rPr lang="uk-UA" dirty="0"/>
              <a:t>залежно від результатів аудиторських перевірок (нарахувань до бюджету додаткових платежів).</a:t>
            </a:r>
            <a:endParaRPr lang="en-US" sz="1100" dirty="0"/>
          </a:p>
          <a:p>
            <a:r>
              <a:rPr lang="uk-UA" dirty="0"/>
              <a:t> </a:t>
            </a:r>
            <a:endParaRPr lang="en-US" sz="1100" dirty="0"/>
          </a:p>
          <a:p>
            <a:r>
              <a:rPr lang="uk-UA" dirty="0"/>
              <a:t>4. При зовнішньому аудиті клієнт направляє аудитору: </a:t>
            </a:r>
            <a:endParaRPr lang="en-US" sz="1100" dirty="0"/>
          </a:p>
          <a:p>
            <a:pPr marL="421210" lvl="3" indent="-228600">
              <a:buClr>
                <a:srgbClr val="00338D"/>
              </a:buClr>
              <a:buFont typeface="+mj-lt"/>
              <a:buAutoNum type="alphaLcParenR"/>
            </a:pPr>
            <a:r>
              <a:rPr lang="uk-UA" b="0" dirty="0">
                <a:solidFill>
                  <a:schemeClr val="tx1"/>
                </a:solidFill>
              </a:rPr>
              <a:t>лист-зобов'язання; </a:t>
            </a:r>
            <a:endParaRPr lang="en-US" sz="1100" b="0" dirty="0">
              <a:solidFill>
                <a:schemeClr val="tx1"/>
              </a:solidFill>
            </a:endParaRPr>
          </a:p>
          <a:p>
            <a:pPr marL="421210" lvl="3" indent="-228600">
              <a:buClr>
                <a:srgbClr val="00338D"/>
              </a:buClr>
              <a:buFont typeface="+mj-lt"/>
              <a:buAutoNum type="alphaLcParenR"/>
            </a:pPr>
            <a:r>
              <a:rPr lang="uk-UA" b="0" dirty="0">
                <a:solidFill>
                  <a:schemeClr val="tx1"/>
                </a:solidFill>
              </a:rPr>
              <a:t>лист-пропозицію;</a:t>
            </a:r>
            <a:endParaRPr lang="en-US" sz="1100" b="0" dirty="0">
              <a:solidFill>
                <a:schemeClr val="tx1"/>
              </a:solidFill>
            </a:endParaRPr>
          </a:p>
          <a:p>
            <a:pPr marL="421210" lvl="3" indent="-228600">
              <a:buClr>
                <a:srgbClr val="00338D"/>
              </a:buClr>
              <a:buFont typeface="+mj-lt"/>
              <a:buAutoNum type="alphaLcParenR"/>
            </a:pPr>
            <a:r>
              <a:rPr lang="uk-UA" b="0" dirty="0">
                <a:solidFill>
                  <a:schemeClr val="tx1"/>
                </a:solidFill>
              </a:rPr>
              <a:t>той чи інший лист залежно від обставин.</a:t>
            </a:r>
            <a:endParaRPr lang="en-US" sz="1100" b="0" dirty="0">
              <a:solidFill>
                <a:schemeClr val="tx1"/>
              </a:solidFill>
            </a:endParaRPr>
          </a:p>
          <a:p>
            <a:r>
              <a:rPr lang="uk-UA" dirty="0"/>
              <a:t> </a:t>
            </a:r>
            <a:endParaRPr lang="en-US" sz="1100" dirty="0"/>
          </a:p>
          <a:p>
            <a:r>
              <a:rPr lang="uk-UA" dirty="0"/>
              <a:t>5. Аудиторські процедури, в яких основну увагу приділяють дослідженню системі внутрішнього контролю, — це:</a:t>
            </a:r>
            <a:endParaRPr lang="en-US" sz="1100" dirty="0"/>
          </a:p>
          <a:p>
            <a:pPr marL="421210" lvl="3" indent="-228600">
              <a:buClr>
                <a:srgbClr val="00338D"/>
              </a:buClr>
              <a:buFont typeface="+mj-lt"/>
              <a:buAutoNum type="alphaLcParenR"/>
            </a:pPr>
            <a:r>
              <a:rPr lang="uk-UA" dirty="0"/>
              <a:t>анкета з внутрішнього контролю;</a:t>
            </a:r>
            <a:endParaRPr lang="en-US" sz="1100" dirty="0"/>
          </a:p>
          <a:p>
            <a:pPr marL="421210" lvl="3" indent="-228600">
              <a:buClr>
                <a:srgbClr val="00338D"/>
              </a:buClr>
              <a:buFont typeface="+mj-lt"/>
              <a:buAutoNum type="alphaLcParenR"/>
            </a:pPr>
            <a:r>
              <a:rPr lang="uk-UA" dirty="0"/>
              <a:t>перевірка залишків за рахунками на суттєвість; </a:t>
            </a:r>
            <a:endParaRPr lang="en-US" sz="1100" dirty="0"/>
          </a:p>
          <a:p>
            <a:pPr marL="421210" lvl="3" indent="-228600">
              <a:buClr>
                <a:srgbClr val="00338D"/>
              </a:buClr>
              <a:buFont typeface="+mj-lt"/>
              <a:buAutoNum type="alphaLcParenR"/>
            </a:pPr>
            <a:r>
              <a:rPr lang="uk-UA" dirty="0"/>
              <a:t>тести систем контролю.</a:t>
            </a:r>
            <a:endParaRPr lang="en-US" sz="1100" dirty="0"/>
          </a:p>
          <a:p>
            <a:r>
              <a:rPr lang="uk-UA" dirty="0"/>
              <a:t> </a:t>
            </a:r>
            <a:endParaRPr lang="en-US" dirty="0"/>
          </a:p>
        </p:txBody>
      </p:sp>
    </p:spTree>
    <p:extLst>
      <p:ext uri="{BB962C8B-B14F-4D97-AF65-F5344CB8AC3E}">
        <p14:creationId xmlns:p14="http://schemas.microsoft.com/office/powerpoint/2010/main" val="3670164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8458200"/>
          </a:xfrm>
        </p:spPr>
        <p:txBody>
          <a:bodyPr/>
          <a:lstStyle/>
          <a:p>
            <a:r>
              <a:rPr lang="uk-UA" dirty="0"/>
              <a:t>6. Який документ підтверджує згоду аудитора на проведення аудиту та супутніх аудиту послуг:</a:t>
            </a:r>
            <a:endParaRPr lang="en-US" sz="1100" dirty="0"/>
          </a:p>
          <a:p>
            <a:pPr marL="421210" lvl="3" indent="-228600">
              <a:buClr>
                <a:srgbClr val="00338D"/>
              </a:buClr>
              <a:buFont typeface="+mj-lt"/>
              <a:buAutoNum type="alphaLcParenR"/>
            </a:pPr>
            <a:r>
              <a:rPr lang="uk-UA" dirty="0"/>
              <a:t>лист-зобов'язання; </a:t>
            </a:r>
            <a:endParaRPr lang="en-US" sz="1100" dirty="0"/>
          </a:p>
          <a:p>
            <a:pPr marL="421210" lvl="3" indent="-228600">
              <a:buClr>
                <a:srgbClr val="00338D"/>
              </a:buClr>
              <a:buFont typeface="+mj-lt"/>
              <a:buAutoNum type="alphaLcParenR"/>
            </a:pPr>
            <a:r>
              <a:rPr lang="uk-UA" dirty="0"/>
              <a:t>лист-погодження; </a:t>
            </a:r>
            <a:endParaRPr lang="en-US" sz="1100" dirty="0"/>
          </a:p>
          <a:p>
            <a:pPr marL="421210" lvl="3" indent="-228600">
              <a:buClr>
                <a:srgbClr val="00338D"/>
              </a:buClr>
              <a:buFont typeface="+mj-lt"/>
              <a:buAutoNum type="alphaLcParenR"/>
            </a:pPr>
            <a:r>
              <a:rPr lang="uk-UA" dirty="0"/>
              <a:t>лист-пропозиція.</a:t>
            </a:r>
            <a:endParaRPr lang="en-US" sz="1100" dirty="0"/>
          </a:p>
          <a:p>
            <a:r>
              <a:rPr lang="uk-UA" dirty="0"/>
              <a:t> </a:t>
            </a:r>
            <a:endParaRPr lang="en-US" sz="1100" dirty="0"/>
          </a:p>
          <a:p>
            <a:r>
              <a:rPr lang="uk-UA" dirty="0"/>
              <a:t>7. З якою метою у міжнародній практиці аудиту використовується лист-зобов'язання, який надається клієнту: </a:t>
            </a:r>
            <a:endParaRPr lang="en-US" sz="1100" dirty="0"/>
          </a:p>
          <a:p>
            <a:pPr marL="421210" lvl="3" indent="-228600">
              <a:buClr>
                <a:srgbClr val="00338D"/>
              </a:buClr>
              <a:buFont typeface="+mj-lt"/>
              <a:buAutoNum type="alphaLcParenR"/>
            </a:pPr>
            <a:r>
              <a:rPr lang="uk-UA" dirty="0"/>
              <a:t>виключно для виконання плану аудиту;</a:t>
            </a:r>
            <a:endParaRPr lang="en-US" sz="1100" dirty="0"/>
          </a:p>
          <a:p>
            <a:pPr marL="421210" lvl="3" indent="-228600">
              <a:buClr>
                <a:srgbClr val="00338D"/>
              </a:buClr>
              <a:buFont typeface="+mj-lt"/>
              <a:buAutoNum type="alphaLcParenR"/>
            </a:pPr>
            <a:r>
              <a:rPr lang="uk-UA" dirty="0"/>
              <a:t>як підстава для проведення тестів підтвердження;</a:t>
            </a:r>
            <a:endParaRPr lang="en-US" sz="1100" dirty="0"/>
          </a:p>
          <a:p>
            <a:pPr marL="421210" lvl="3" indent="-228600">
              <a:buClr>
                <a:srgbClr val="00338D"/>
              </a:buClr>
              <a:buFont typeface="+mj-lt"/>
              <a:buAutoNum type="alphaLcParenR"/>
            </a:pPr>
            <a:r>
              <a:rPr lang="uk-UA" dirty="0"/>
              <a:t>підтвердження відповідальності замовника за достовірність наданої інформації.</a:t>
            </a:r>
            <a:endParaRPr lang="en-US" sz="1100" dirty="0"/>
          </a:p>
          <a:p>
            <a:r>
              <a:rPr lang="uk-UA" dirty="0"/>
              <a:t> </a:t>
            </a:r>
            <a:endParaRPr lang="en-US" sz="1100" dirty="0"/>
          </a:p>
          <a:p>
            <a:r>
              <a:rPr lang="uk-UA" dirty="0"/>
              <a:t>8. Які розділи повинні бути у договорі на проведення аудиту.</a:t>
            </a:r>
            <a:endParaRPr lang="en-US" sz="1100" dirty="0"/>
          </a:p>
          <a:p>
            <a:pPr marL="421210" lvl="3" indent="-228600">
              <a:buClr>
                <a:srgbClr val="00338D"/>
              </a:buClr>
              <a:buFont typeface="+mj-lt"/>
              <a:buAutoNum type="alphaLcParenR"/>
            </a:pPr>
            <a:r>
              <a:rPr lang="uk-UA" dirty="0"/>
              <a:t>вступ, основна частина, висновок;</a:t>
            </a:r>
            <a:endParaRPr lang="en-US" dirty="0"/>
          </a:p>
          <a:p>
            <a:pPr marL="421210" lvl="3" indent="-228600">
              <a:buClr>
                <a:srgbClr val="00338D"/>
              </a:buClr>
              <a:buFont typeface="+mj-lt"/>
              <a:buAutoNum type="alphaLcParenR"/>
            </a:pPr>
            <a:r>
              <a:rPr lang="uk-UA" dirty="0"/>
              <a:t>мета, обсяг аудиту, гонорар, строки виконання, відповідальність сторін, юридичні адреси;</a:t>
            </a:r>
            <a:endParaRPr lang="en-US" dirty="0"/>
          </a:p>
          <a:p>
            <a:pPr marL="421210" lvl="3" indent="-228600">
              <a:buClr>
                <a:srgbClr val="00338D"/>
              </a:buClr>
              <a:buFont typeface="+mj-lt"/>
              <a:buAutoNum type="alphaLcParenR"/>
            </a:pPr>
            <a:r>
              <a:rPr lang="uk-UA" dirty="0"/>
              <a:t>обов'язки сторін, обсяг робіт, відповідальність тощо;</a:t>
            </a:r>
            <a:endParaRPr lang="en-US" dirty="0"/>
          </a:p>
          <a:p>
            <a:pPr marL="421210" lvl="3" indent="-228600">
              <a:buClr>
                <a:srgbClr val="00338D"/>
              </a:buClr>
              <a:buFont typeface="+mj-lt"/>
              <a:buAutoNum type="alphaLcParenR"/>
            </a:pPr>
            <a:r>
              <a:rPr lang="uk-UA" dirty="0"/>
              <a:t>визначення ролі аудитора, гонорар аудитора.</a:t>
            </a:r>
          </a:p>
          <a:p>
            <a:pPr marL="421210" lvl="3" indent="-228600">
              <a:buClr>
                <a:srgbClr val="00338D"/>
              </a:buClr>
              <a:buNone/>
            </a:pPr>
            <a:endParaRPr lang="en-US" dirty="0"/>
          </a:p>
          <a:p>
            <a:r>
              <a:rPr lang="uk-UA" dirty="0"/>
              <a:t>9.Чи мають право аудитори при проведенні аудиторських перевірок отримувати необхідну інформацію від третіх осіб:</a:t>
            </a:r>
            <a:endParaRPr/>
          </a:p>
          <a:p>
            <a:pPr marL="421210" lvl="3" indent="-228600">
              <a:buClr>
                <a:srgbClr val="00338D"/>
              </a:buClr>
              <a:buFont typeface="+mj-lt"/>
              <a:buAutoNum type="alphaLcParenR"/>
            </a:pPr>
            <a:r>
              <a:rPr lang="uk-UA" dirty="0"/>
              <a:t>мають право в будь-якій формі;</a:t>
            </a:r>
            <a:endParaRPr/>
          </a:p>
          <a:p>
            <a:pPr marL="421210" lvl="3" indent="-228600">
              <a:buClr>
                <a:srgbClr val="00338D"/>
              </a:buClr>
              <a:buFont typeface="+mj-lt"/>
              <a:buAutoNum type="alphaLcParenR"/>
            </a:pPr>
            <a:r>
              <a:rPr lang="uk-UA" dirty="0"/>
              <a:t>мають право лише за письмовим запитом;</a:t>
            </a:r>
            <a:endParaRPr/>
          </a:p>
          <a:p>
            <a:pPr marL="421210" lvl="3" indent="-228600">
              <a:buClr>
                <a:srgbClr val="00338D"/>
              </a:buClr>
              <a:buFont typeface="+mj-lt"/>
              <a:buAutoNum type="alphaLcParenR"/>
            </a:pPr>
            <a:r>
              <a:rPr lang="uk-UA" dirty="0"/>
              <a:t>не мають права.</a:t>
            </a:r>
            <a:endParaRPr/>
          </a:p>
          <a:p>
            <a:r>
              <a:rPr lang="uk-UA" dirty="0"/>
              <a:t> </a:t>
            </a:r>
            <a:endParaRPr/>
          </a:p>
          <a:p>
            <a:r>
              <a:rPr lang="uk-UA" dirty="0"/>
              <a:t>10. Методичні прийоми одержання аудиторських доказів з метою виявлення суттєвих перекручень фінансової звітності називають:</a:t>
            </a:r>
            <a:endParaRPr/>
          </a:p>
          <a:p>
            <a:pPr marL="421210" lvl="3" indent="-228600">
              <a:buClr>
                <a:srgbClr val="00338D"/>
              </a:buClr>
              <a:buFont typeface="+mj-lt"/>
              <a:buAutoNum type="alphaLcParenR"/>
            </a:pPr>
            <a:r>
              <a:rPr lang="uk-UA" dirty="0"/>
              <a:t>тестами систем контролю;</a:t>
            </a:r>
            <a:endParaRPr/>
          </a:p>
          <a:p>
            <a:pPr marL="421210" lvl="3" indent="-228600">
              <a:buClr>
                <a:srgbClr val="00338D"/>
              </a:buClr>
              <a:buFont typeface="+mj-lt"/>
              <a:buAutoNum type="alphaLcParenR"/>
            </a:pPr>
            <a:r>
              <a:rPr lang="uk-UA" dirty="0"/>
              <a:t>процедурами по суті;</a:t>
            </a:r>
            <a:endParaRPr/>
          </a:p>
          <a:p>
            <a:pPr marL="421210" lvl="3" indent="-228600">
              <a:buClr>
                <a:srgbClr val="00338D"/>
              </a:buClr>
              <a:buFont typeface="+mj-lt"/>
              <a:buAutoNum type="alphaLcParenR"/>
            </a:pPr>
            <a:r>
              <a:rPr lang="uk-UA" dirty="0"/>
              <a:t>оцінкою властивого ризику;</a:t>
            </a:r>
            <a:endParaRPr/>
          </a:p>
          <a:p>
            <a:pPr marL="421210" lvl="3" indent="-228600">
              <a:buClr>
                <a:srgbClr val="00338D"/>
              </a:buClr>
              <a:buFont typeface="+mj-lt"/>
              <a:buAutoNum type="alphaLcParenR"/>
            </a:pPr>
            <a:r>
              <a:rPr lang="uk-UA" dirty="0"/>
              <a:t>твердженнями фінансової звітності.</a:t>
            </a:r>
            <a:endParaRPr/>
          </a:p>
          <a:p>
            <a:r>
              <a:rPr lang="uk-UA" dirty="0"/>
              <a:t> </a:t>
            </a:r>
            <a:endParaRPr/>
          </a:p>
          <a:p>
            <a:endParaRPr lang="en-US" dirty="0"/>
          </a:p>
        </p:txBody>
      </p:sp>
    </p:spTree>
    <p:extLst>
      <p:ext uri="{BB962C8B-B14F-4D97-AF65-F5344CB8AC3E}">
        <p14:creationId xmlns:p14="http://schemas.microsoft.com/office/powerpoint/2010/main" val="2309506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238092"/>
            <a:ext cx="6068144" cy="8677308"/>
          </a:xfrm>
        </p:spPr>
        <p:txBody>
          <a:bodyPr/>
          <a:lstStyle/>
          <a:p>
            <a:r>
              <a:rPr lang="uk-UA" dirty="0"/>
              <a:t>11. Які з перелічених доказів мають найбільший рівень надійності:</a:t>
            </a:r>
          </a:p>
          <a:p>
            <a:pPr marL="421210" lvl="3" indent="-228600">
              <a:buClr>
                <a:srgbClr val="00338D"/>
              </a:buClr>
              <a:buFont typeface="+mj-lt"/>
              <a:buAutoNum type="alphaLcParenR"/>
            </a:pPr>
            <a:r>
              <a:rPr lang="uk-UA" dirty="0"/>
              <a:t>внутрішні документи фірми;</a:t>
            </a:r>
          </a:p>
          <a:p>
            <a:pPr marL="421210" lvl="3" indent="-228600">
              <a:buClr>
                <a:srgbClr val="00338D"/>
              </a:buClr>
              <a:buFont typeface="+mj-lt"/>
              <a:buAutoNum type="alphaLcParenR"/>
            </a:pPr>
            <a:r>
              <a:rPr lang="uk-UA" dirty="0"/>
              <a:t>письмове пояснення, отримане від керівництва фірми;</a:t>
            </a:r>
          </a:p>
          <a:p>
            <a:pPr marL="421210" lvl="3" indent="-228600">
              <a:buClr>
                <a:srgbClr val="00338D"/>
              </a:buClr>
              <a:buFont typeface="+mj-lt"/>
              <a:buAutoNum type="alphaLcParenR"/>
            </a:pPr>
            <a:r>
              <a:rPr lang="uk-UA" dirty="0"/>
              <a:t>документи, отримані від третьої сторони;</a:t>
            </a:r>
          </a:p>
          <a:p>
            <a:pPr marL="421210" lvl="3" indent="-228600">
              <a:buClr>
                <a:srgbClr val="00338D"/>
              </a:buClr>
              <a:buFont typeface="+mj-lt"/>
              <a:buAutoNum type="alphaLcParenR"/>
            </a:pPr>
            <a:r>
              <a:rPr lang="uk-UA" dirty="0"/>
              <a:t>інформація, отримана аудитором у результаті проведення аналітичних процедур.</a:t>
            </a:r>
          </a:p>
          <a:p>
            <a:endParaRPr lang="en-US" dirty="0"/>
          </a:p>
          <a:p>
            <a:r>
              <a:rPr lang="uk-UA" dirty="0"/>
              <a:t>12. Процедури перевірки по суті являють собою:</a:t>
            </a:r>
            <a:endParaRPr lang="en-US" dirty="0"/>
          </a:p>
          <a:p>
            <a:pPr marL="421210" lvl="3" indent="-228600">
              <a:buClr>
                <a:srgbClr val="00338D"/>
              </a:buClr>
              <a:buFont typeface="+mj-lt"/>
              <a:buAutoNum type="alphaLcParenR"/>
            </a:pPr>
            <a:r>
              <a:rPr lang="uk-UA" dirty="0"/>
              <a:t>перевірку господарських операцій;</a:t>
            </a:r>
            <a:endParaRPr lang="en-US" dirty="0"/>
          </a:p>
          <a:p>
            <a:pPr marL="421210" lvl="3" indent="-228600">
              <a:buClr>
                <a:srgbClr val="00338D"/>
              </a:buClr>
              <a:buFont typeface="+mj-lt"/>
              <a:buAutoNum type="alphaLcParenR"/>
            </a:pPr>
            <a:r>
              <a:rPr lang="uk-UA" dirty="0"/>
              <a:t>перевірку залишків по рахунках;</a:t>
            </a:r>
            <a:endParaRPr lang="en-US" dirty="0"/>
          </a:p>
          <a:p>
            <a:pPr marL="421210" lvl="3" indent="-228600">
              <a:buClr>
                <a:srgbClr val="00338D"/>
              </a:buClr>
              <a:buFont typeface="+mj-lt"/>
              <a:buAutoNum type="alphaLcParenR"/>
            </a:pPr>
            <a:r>
              <a:rPr lang="uk-UA" dirty="0"/>
              <a:t>аналітичні процедури;</a:t>
            </a:r>
            <a:endParaRPr lang="en-US" dirty="0"/>
          </a:p>
          <a:p>
            <a:pPr marL="421210" lvl="3" indent="-228600">
              <a:buClr>
                <a:srgbClr val="00338D"/>
              </a:buClr>
              <a:buFont typeface="+mj-lt"/>
              <a:buAutoNum type="alphaLcParenR"/>
            </a:pPr>
            <a:r>
              <a:rPr lang="uk-UA" dirty="0"/>
              <a:t>усі перелічені.</a:t>
            </a:r>
            <a:endParaRPr lang="en-US" dirty="0"/>
          </a:p>
          <a:p>
            <a:r>
              <a:rPr lang="uk-UA" dirty="0"/>
              <a:t> </a:t>
            </a:r>
            <a:endParaRPr lang="en-US" dirty="0"/>
          </a:p>
          <a:p>
            <a:r>
              <a:rPr lang="uk-UA" dirty="0"/>
              <a:t>13. Для чого після закінчення перевірки аудитор здійснює огляд робочих документів:</a:t>
            </a:r>
            <a:endParaRPr lang="en-US" dirty="0"/>
          </a:p>
          <a:p>
            <a:pPr marL="421210" lvl="3" indent="-228600">
              <a:buClr>
                <a:srgbClr val="00338D"/>
              </a:buClr>
              <a:buFont typeface="+mj-lt"/>
              <a:buAutoNum type="alphaLcParenR"/>
            </a:pPr>
            <a:r>
              <a:rPr lang="uk-UA" b="0" dirty="0">
                <a:solidFill>
                  <a:schemeClr val="tx1"/>
                </a:solidFill>
              </a:rPr>
              <a:t>для виявлення відповідності аудиту чинному законодавству;</a:t>
            </a:r>
            <a:endParaRPr lang="en-US" b="0" dirty="0">
              <a:solidFill>
                <a:schemeClr val="tx1"/>
              </a:solidFill>
            </a:endParaRPr>
          </a:p>
          <a:p>
            <a:pPr marL="421210" lvl="3" indent="-228600">
              <a:buClr>
                <a:srgbClr val="00338D"/>
              </a:buClr>
              <a:buFont typeface="+mj-lt"/>
              <a:buAutoNum type="alphaLcParenR"/>
            </a:pPr>
            <a:r>
              <a:rPr lang="uk-UA" b="0" dirty="0">
                <a:solidFill>
                  <a:schemeClr val="tx1"/>
                </a:solidFill>
              </a:rPr>
              <a:t>для оцінки повноти проведення аудиторських процедур;</a:t>
            </a:r>
            <a:endParaRPr lang="en-US" b="0" dirty="0">
              <a:solidFill>
                <a:schemeClr val="tx1"/>
              </a:solidFill>
            </a:endParaRPr>
          </a:p>
          <a:p>
            <a:pPr marL="421210" lvl="3" indent="-228600">
              <a:buClr>
                <a:srgbClr val="00338D"/>
              </a:buClr>
              <a:buFont typeface="+mj-lt"/>
              <a:buAutoNum type="alphaLcParenR"/>
            </a:pPr>
            <a:r>
              <a:rPr lang="uk-UA" b="0" dirty="0">
                <a:solidFill>
                  <a:schemeClr val="tx1"/>
                </a:solidFill>
              </a:rPr>
              <a:t>для інших цілей (вказати, яких саме).</a:t>
            </a:r>
          </a:p>
          <a:p>
            <a:pPr marL="421210" lvl="3" indent="-228600">
              <a:buClr>
                <a:srgbClr val="00338D"/>
              </a:buClr>
              <a:buNone/>
            </a:pPr>
            <a:endParaRPr lang="en-US" b="0" dirty="0">
              <a:solidFill>
                <a:schemeClr val="tx1"/>
              </a:solidFill>
            </a:endParaRPr>
          </a:p>
          <a:p>
            <a:r>
              <a:rPr lang="uk-UA" dirty="0"/>
              <a:t> 14. Аудитор зібрав документи, які підтверджують залишки основних засобів клієнта на дату складання фінансової звітності. До якого виду робочих документів їх слід віднести:</a:t>
            </a:r>
            <a:endParaRPr dirty="0"/>
          </a:p>
          <a:p>
            <a:pPr marL="421210" lvl="3" indent="-228600">
              <a:buClr>
                <a:srgbClr val="00338D"/>
              </a:buClr>
              <a:buFont typeface="+mj-lt"/>
              <a:buAutoNum type="alphaLcParenR"/>
            </a:pPr>
            <a:r>
              <a:rPr lang="uk-UA" dirty="0"/>
              <a:t>постійний архів;</a:t>
            </a:r>
            <a:endParaRPr dirty="0"/>
          </a:p>
          <a:p>
            <a:pPr marL="421210" lvl="3" indent="-228600">
              <a:buClr>
                <a:srgbClr val="00338D"/>
              </a:buClr>
              <a:buFont typeface="+mj-lt"/>
              <a:buAutoNum type="alphaLcParenR"/>
            </a:pPr>
            <a:r>
              <a:rPr lang="uk-UA" dirty="0"/>
              <a:t>поточні аудиторські документи;</a:t>
            </a:r>
            <a:endParaRPr dirty="0"/>
          </a:p>
          <a:p>
            <a:pPr marL="421210" lvl="3" indent="-228600">
              <a:buClr>
                <a:srgbClr val="00338D"/>
              </a:buClr>
              <a:buFont typeface="+mj-lt"/>
              <a:buAutoNum type="alphaLcParenR"/>
            </a:pPr>
            <a:r>
              <a:rPr lang="uk-UA" dirty="0"/>
              <a:t>документи управління аудитом;</a:t>
            </a:r>
            <a:endParaRPr dirty="0"/>
          </a:p>
          <a:p>
            <a:pPr marL="421210" lvl="3" indent="-228600">
              <a:buClr>
                <a:srgbClr val="00338D"/>
              </a:buClr>
              <a:buFont typeface="+mj-lt"/>
              <a:buAutoNum type="alphaLcParenR"/>
            </a:pPr>
            <a:r>
              <a:rPr lang="uk-UA" dirty="0"/>
              <a:t>аудиторські докази.</a:t>
            </a:r>
            <a:endParaRPr dirty="0"/>
          </a:p>
          <a:p>
            <a:r>
              <a:rPr lang="uk-UA" dirty="0"/>
              <a:t> </a:t>
            </a:r>
            <a:endParaRPr dirty="0"/>
          </a:p>
          <a:p>
            <a:r>
              <a:rPr lang="uk-UA" dirty="0"/>
              <a:t>15. Робочі документи аудитора являють собою:</a:t>
            </a:r>
            <a:endParaRPr dirty="0"/>
          </a:p>
          <a:p>
            <a:pPr marL="421210" lvl="3" indent="-228600">
              <a:buClr>
                <a:srgbClr val="00338D"/>
              </a:buClr>
              <a:buFont typeface="+mj-lt"/>
              <a:buAutoNum type="alphaLcParenR"/>
            </a:pPr>
            <a:r>
              <a:rPr lang="uk-UA" dirty="0"/>
              <a:t>записи про проведені аудитором процедури, тести, одержані документи, власні висновки;</a:t>
            </a:r>
            <a:endParaRPr dirty="0"/>
          </a:p>
          <a:p>
            <a:pPr marL="421210" lvl="3" indent="-228600">
              <a:buClr>
                <a:srgbClr val="00338D"/>
              </a:buClr>
              <a:buFont typeface="+mj-lt"/>
              <a:buAutoNum type="alphaLcParenR"/>
            </a:pPr>
            <a:r>
              <a:rPr lang="uk-UA" dirty="0"/>
              <a:t>частину документів фінансової звітності;</a:t>
            </a:r>
            <a:endParaRPr dirty="0"/>
          </a:p>
          <a:p>
            <a:pPr marL="421210" lvl="3" indent="-228600">
              <a:buClr>
                <a:srgbClr val="00338D"/>
              </a:buClr>
              <a:buFont typeface="+mj-lt"/>
              <a:buAutoNum type="alphaLcParenR"/>
            </a:pPr>
            <a:r>
              <a:rPr lang="uk-UA" dirty="0"/>
              <a:t>документи, які належать аудитору, але його право власності обмежено принципом конфіденційності. </a:t>
            </a:r>
          </a:p>
          <a:p>
            <a:pPr marL="192610" lvl="3" indent="0">
              <a:buClr>
                <a:srgbClr val="00338D"/>
              </a:buClr>
              <a:buNone/>
            </a:pPr>
            <a:r>
              <a:rPr lang="uk-UA" b="1" dirty="0">
                <a:solidFill>
                  <a:srgbClr val="00338D"/>
                </a:solidFill>
              </a:rPr>
              <a:t>Вказати неправильне твердження.</a:t>
            </a:r>
          </a:p>
          <a:p>
            <a:endParaRPr lang="en-US" dirty="0"/>
          </a:p>
        </p:txBody>
      </p:sp>
      <p:sp>
        <p:nvSpPr>
          <p:cNvPr id="4" name="Заголовок 3"/>
          <p:cNvSpPr>
            <a:spLocks noGrp="1"/>
          </p:cNvSpPr>
          <p:nvPr>
            <p:ph type="title"/>
          </p:nvPr>
        </p:nvSpPr>
        <p:spPr>
          <a:xfrm>
            <a:off x="571480" y="210513"/>
            <a:ext cx="4381520" cy="45719"/>
          </a:xfrm>
        </p:spPr>
        <p:txBody>
          <a:bodyPr/>
          <a:lstStyle/>
          <a:p>
            <a:endParaRPr lang="ru-RU" dirty="0"/>
          </a:p>
        </p:txBody>
      </p:sp>
    </p:spTree>
    <p:extLst>
      <p:ext uri="{BB962C8B-B14F-4D97-AF65-F5344CB8AC3E}">
        <p14:creationId xmlns:p14="http://schemas.microsoft.com/office/powerpoint/2010/main" val="1272245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8458200"/>
          </a:xfrm>
        </p:spPr>
        <p:txBody>
          <a:bodyPr/>
          <a:lstStyle/>
          <a:p>
            <a:r>
              <a:rPr lang="uk-UA" dirty="0"/>
              <a:t>16. Аудиторський висновок про фінансову звітність клієнта є:</a:t>
            </a:r>
            <a:endParaRPr lang="en-US" dirty="0"/>
          </a:p>
          <a:p>
            <a:pPr marL="421210" lvl="3" indent="-228600">
              <a:buClr>
                <a:srgbClr val="00338D"/>
              </a:buClr>
              <a:buFont typeface="+mj-lt"/>
              <a:buAutoNum type="alphaLcParenR"/>
            </a:pPr>
            <a:r>
              <a:rPr lang="uk-UA" dirty="0"/>
              <a:t>підтвердженням аудиторською фірмою правильності і точності визначення всіх показників бухгалтерської і статистичної звітності;</a:t>
            </a:r>
            <a:endParaRPr lang="en-US" dirty="0"/>
          </a:p>
          <a:p>
            <a:pPr marL="421210" lvl="3" indent="-228600">
              <a:buClr>
                <a:srgbClr val="00338D"/>
              </a:buClr>
              <a:buFont typeface="+mj-lt"/>
              <a:buAutoNum type="alphaLcParenR"/>
            </a:pPr>
            <a:r>
              <a:rPr lang="uk-UA" dirty="0"/>
              <a:t>актом перевірки фінансово-господарської діяльності;</a:t>
            </a:r>
            <a:endParaRPr lang="en-US" dirty="0"/>
          </a:p>
          <a:p>
            <a:pPr marL="421210" lvl="3" indent="-228600">
              <a:buClr>
                <a:srgbClr val="00338D"/>
              </a:buClr>
              <a:buFont typeface="+mj-lt"/>
              <a:buAutoNum type="alphaLcParenR"/>
            </a:pPr>
            <a:r>
              <a:rPr lang="uk-UA" dirty="0"/>
              <a:t>думкою аудиторської фірми про достовірність фінансової звітності в усіх суттєвих аспектах;</a:t>
            </a:r>
            <a:endParaRPr lang="en-US" dirty="0"/>
          </a:p>
          <a:p>
            <a:pPr marL="421210" lvl="3" indent="-228600">
              <a:buClr>
                <a:srgbClr val="00338D"/>
              </a:buClr>
              <a:buFont typeface="+mj-lt"/>
              <a:buAutoNum type="alphaLcParenR"/>
            </a:pPr>
            <a:r>
              <a:rPr lang="uk-UA" dirty="0"/>
              <a:t>рекомендаціями з усунення виявлених недоліків у веденні бухгалтерського обліку;</a:t>
            </a:r>
            <a:endParaRPr lang="en-US" dirty="0"/>
          </a:p>
          <a:p>
            <a:pPr marL="421210" lvl="3" indent="-228600">
              <a:buClr>
                <a:srgbClr val="00338D"/>
              </a:buClr>
              <a:buFont typeface="+mj-lt"/>
              <a:buAutoNum type="alphaLcParenR"/>
            </a:pPr>
            <a:r>
              <a:rPr lang="uk-UA" dirty="0"/>
              <a:t>думкою аудиторської фірми про достовірність бухгалтерської звітності (фінансової, податкової, статистичної).</a:t>
            </a:r>
            <a:endParaRPr lang="en-US" dirty="0"/>
          </a:p>
          <a:p>
            <a:r>
              <a:rPr lang="uk-UA" dirty="0"/>
              <a:t> </a:t>
            </a:r>
            <a:endParaRPr lang="en-US" dirty="0"/>
          </a:p>
          <a:p>
            <a:r>
              <a:rPr lang="uk-UA" dirty="0"/>
              <a:t>17. Аудиторський звіт повинен бути адресований:</a:t>
            </a:r>
            <a:endParaRPr lang="en-US" dirty="0"/>
          </a:p>
          <a:p>
            <a:pPr marL="421210" lvl="3" indent="-228600">
              <a:buClr>
                <a:srgbClr val="00338D"/>
              </a:buClr>
              <a:buFont typeface="+mj-lt"/>
              <a:buAutoNum type="alphaLcParenR"/>
            </a:pPr>
            <a:r>
              <a:rPr lang="uk-UA" dirty="0"/>
              <a:t>виконавчому органу, що здійснює функцію управління економічним об'єктом;</a:t>
            </a:r>
            <a:endParaRPr lang="en-US" dirty="0"/>
          </a:p>
          <a:p>
            <a:pPr marL="421210" lvl="3" indent="-228600">
              <a:buClr>
                <a:srgbClr val="00338D"/>
              </a:buClr>
              <a:buFont typeface="+mj-lt"/>
              <a:buAutoNum type="alphaLcParenR"/>
            </a:pPr>
            <a:r>
              <a:rPr lang="uk-UA" dirty="0"/>
              <a:t>головному бухгалтеру економічного суб'єкта;</a:t>
            </a:r>
            <a:endParaRPr lang="en-US" dirty="0"/>
          </a:p>
          <a:p>
            <a:pPr marL="421210" lvl="3" indent="-228600">
              <a:buClr>
                <a:srgbClr val="00338D"/>
              </a:buClr>
              <a:buFont typeface="+mj-lt"/>
              <a:buAutoNum type="alphaLcParenR"/>
            </a:pPr>
            <a:r>
              <a:rPr lang="uk-UA" dirty="0"/>
              <a:t>фінансовому директору економічного суб'єкта;</a:t>
            </a:r>
            <a:endParaRPr lang="en-US" dirty="0"/>
          </a:p>
          <a:p>
            <a:pPr marL="421210" lvl="3" indent="-228600">
              <a:buClr>
                <a:srgbClr val="00338D"/>
              </a:buClr>
              <a:buFont typeface="+mj-lt"/>
              <a:buAutoNum type="alphaLcParenR"/>
            </a:pPr>
            <a:r>
              <a:rPr lang="uk-UA" dirty="0"/>
              <a:t>голові місцевої податкової інспекції;</a:t>
            </a:r>
            <a:endParaRPr lang="en-US" dirty="0"/>
          </a:p>
          <a:p>
            <a:pPr marL="421210" lvl="3" indent="-228600">
              <a:buClr>
                <a:srgbClr val="00338D"/>
              </a:buClr>
              <a:buFont typeface="+mj-lt"/>
              <a:buAutoNum type="alphaLcParenR"/>
            </a:pPr>
            <a:r>
              <a:rPr lang="uk-UA" dirty="0"/>
              <a:t>зборам акціонерів або засновникам економічного суб'єкта.</a:t>
            </a:r>
          </a:p>
          <a:p>
            <a:r>
              <a:rPr lang="uk-UA" dirty="0"/>
              <a:t>18. Аудиторський висновок подається в обов'язковому порядку аудиторською фірмою:</a:t>
            </a:r>
            <a:endParaRPr/>
          </a:p>
          <a:p>
            <a:pPr marL="421210" lvl="3" indent="-228600">
              <a:buClr>
                <a:srgbClr val="00338D"/>
              </a:buClr>
              <a:buFont typeface="+mj-lt"/>
              <a:buAutoNum type="alphaLcParenR"/>
            </a:pPr>
            <a:r>
              <a:rPr lang="uk-UA" dirty="0"/>
              <a:t>тільки клієнту;</a:t>
            </a:r>
            <a:endParaRPr/>
          </a:p>
          <a:p>
            <a:pPr marL="421210" lvl="3" indent="-228600">
              <a:buClr>
                <a:srgbClr val="00338D"/>
              </a:buClr>
              <a:buFont typeface="+mj-lt"/>
              <a:buAutoNum type="alphaLcParenR"/>
            </a:pPr>
            <a:r>
              <a:rPr lang="uk-UA" dirty="0"/>
              <a:t>клієнту і місцевій податковій службі;</a:t>
            </a:r>
            <a:endParaRPr/>
          </a:p>
          <a:p>
            <a:pPr marL="421210" lvl="3" indent="-228600">
              <a:buClr>
                <a:srgbClr val="00338D"/>
              </a:buClr>
              <a:buFont typeface="+mj-lt"/>
              <a:buAutoNum type="alphaLcParenR"/>
            </a:pPr>
            <a:r>
              <a:rPr lang="uk-UA" dirty="0"/>
              <a:t>клієнту і всім користувачам фінансової звітності клієнта за їх вимогою;</a:t>
            </a:r>
            <a:endParaRPr/>
          </a:p>
          <a:p>
            <a:pPr marL="421210" lvl="3" indent="-228600">
              <a:buClr>
                <a:srgbClr val="00338D"/>
              </a:buClr>
              <a:buFont typeface="+mj-lt"/>
              <a:buAutoNum type="alphaLcParenR"/>
            </a:pPr>
            <a:r>
              <a:rPr lang="uk-UA" dirty="0"/>
              <a:t>клієнту і до Аудиторської палати.</a:t>
            </a:r>
            <a:endParaRPr/>
          </a:p>
          <a:p>
            <a:r>
              <a:rPr lang="uk-UA" dirty="0"/>
              <a:t> </a:t>
            </a:r>
            <a:endParaRPr/>
          </a:p>
          <a:p>
            <a:r>
              <a:rPr lang="uk-UA" dirty="0"/>
              <a:t>19. Аудиторський висновок підписують:</a:t>
            </a:r>
            <a:endParaRPr/>
          </a:p>
          <a:p>
            <a:pPr marL="421210" lvl="3" indent="-228600">
              <a:buClr>
                <a:srgbClr val="00338D"/>
              </a:buClr>
              <a:buFont typeface="+mj-lt"/>
              <a:buAutoNum type="alphaLcParenR"/>
            </a:pPr>
            <a:r>
              <a:rPr lang="uk-UA" dirty="0"/>
              <a:t>тільки керівник аудиторської фірми (аудитор, який є суб'єктом аудиторської діяльності) і аудитор, який очолював перевірку;</a:t>
            </a:r>
            <a:endParaRPr/>
          </a:p>
          <a:p>
            <a:pPr marL="421210" lvl="3" indent="-228600">
              <a:buClr>
                <a:srgbClr val="00338D"/>
              </a:buClr>
              <a:buFont typeface="+mj-lt"/>
              <a:buAutoNum type="alphaLcParenR"/>
            </a:pPr>
            <a:r>
              <a:rPr lang="uk-UA" dirty="0"/>
              <a:t>тільки аудитор, включений до Реєстру суб'єктів аудиторської діяльності, який очолював перевірку;</a:t>
            </a:r>
            <a:endParaRPr/>
          </a:p>
          <a:p>
            <a:pPr marL="421210" lvl="3" indent="-228600">
              <a:buClr>
                <a:srgbClr val="00338D"/>
              </a:buClr>
              <a:buFont typeface="+mj-lt"/>
              <a:buAutoNum type="alphaLcParenR"/>
            </a:pPr>
            <a:r>
              <a:rPr lang="uk-UA" dirty="0"/>
              <a:t>усі аудитори, які брали участь у перевірці, і текст висновку затверджується керівником аудиторської фірми.</a:t>
            </a:r>
          </a:p>
          <a:p>
            <a:r>
              <a:rPr lang="uk-UA" dirty="0"/>
              <a:t>20. Аудиторський висновок про фінансову звітність являє собою:</a:t>
            </a:r>
            <a:endParaRPr/>
          </a:p>
          <a:p>
            <a:pPr marL="421210" lvl="3" indent="-228600">
              <a:buClr>
                <a:srgbClr val="00338D"/>
              </a:buClr>
              <a:buFont typeface="+mj-lt"/>
              <a:buAutoNum type="alphaLcParenR"/>
            </a:pPr>
            <a:r>
              <a:rPr lang="uk-UA" dirty="0"/>
              <a:t>інформацію про своєчасність і повноту сплати податків;</a:t>
            </a:r>
            <a:endParaRPr/>
          </a:p>
          <a:p>
            <a:pPr marL="421210" lvl="3" indent="-228600">
              <a:buClr>
                <a:srgbClr val="00338D"/>
              </a:buClr>
              <a:buFont typeface="+mj-lt"/>
              <a:buAutoNum type="alphaLcParenR"/>
            </a:pPr>
            <a:r>
              <a:rPr lang="uk-UA" dirty="0"/>
              <a:t>відомості про фінансовий стан суб'єкта, що перевіряється;</a:t>
            </a:r>
            <a:endParaRPr/>
          </a:p>
          <a:p>
            <a:pPr marL="421210" lvl="3" indent="-228600">
              <a:buClr>
                <a:srgbClr val="00338D"/>
              </a:buClr>
              <a:buFont typeface="+mj-lt"/>
              <a:buAutoNum type="alphaLcParenR"/>
            </a:pPr>
            <a:r>
              <a:rPr lang="uk-UA" dirty="0"/>
              <a:t>думку про достовірність фінансової звітності;</a:t>
            </a:r>
            <a:endParaRPr/>
          </a:p>
          <a:p>
            <a:pPr marL="421210" lvl="3" indent="-228600">
              <a:buClr>
                <a:srgbClr val="00338D"/>
              </a:buClr>
              <a:buFont typeface="+mj-lt"/>
              <a:buAutoNum type="alphaLcParenR"/>
            </a:pPr>
            <a:r>
              <a:rPr lang="uk-UA" dirty="0"/>
              <a:t>думку аудитора про достовірність фінансової звітності в усіх суттєвих аспектах.</a:t>
            </a:r>
            <a:endParaRPr/>
          </a:p>
          <a:p>
            <a:pPr marL="421210" lvl="3" indent="-228600">
              <a:buClr>
                <a:srgbClr val="00338D"/>
              </a:buClr>
              <a:buNone/>
            </a:pPr>
            <a:endParaRPr lang="en-US" dirty="0"/>
          </a:p>
          <a:p>
            <a:r>
              <a:rPr lang="uk-UA" dirty="0"/>
              <a:t> </a:t>
            </a:r>
            <a:endParaRPr lang="en-US" dirty="0"/>
          </a:p>
        </p:txBody>
      </p:sp>
    </p:spTree>
    <p:extLst>
      <p:ext uri="{BB962C8B-B14F-4D97-AF65-F5344CB8AC3E}">
        <p14:creationId xmlns:p14="http://schemas.microsoft.com/office/powerpoint/2010/main" val="773892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8458200"/>
          </a:xfrm>
        </p:spPr>
        <p:txBody>
          <a:bodyPr/>
          <a:lstStyle/>
          <a:p>
            <a:r>
              <a:rPr lang="uk-UA" dirty="0"/>
              <a:t> 21. Чи зобов'язане підприємство надати зацікавленим особам іншу підсумкову документацію за результатами аудиту:</a:t>
            </a:r>
            <a:endParaRPr lang="en-US" dirty="0"/>
          </a:p>
          <a:p>
            <a:pPr marL="421210" lvl="3" indent="-228600">
              <a:buClr>
                <a:srgbClr val="00338D"/>
              </a:buClr>
              <a:buFont typeface="+mj-lt"/>
              <a:buAutoNum type="alphaLcParenR"/>
            </a:pPr>
            <a:r>
              <a:rPr lang="uk-UA" dirty="0"/>
              <a:t>так (подається вся підсумкова документація за результатами аудиторської перевірки);</a:t>
            </a:r>
            <a:endParaRPr lang="en-US" dirty="0"/>
          </a:p>
          <a:p>
            <a:pPr marL="421210" lvl="3" indent="-228600">
              <a:buClr>
                <a:srgbClr val="00338D"/>
              </a:buClr>
              <a:buFont typeface="+mj-lt"/>
              <a:buAutoNum type="alphaLcParenR"/>
            </a:pPr>
            <a:r>
              <a:rPr lang="uk-UA" dirty="0"/>
              <a:t>необов'язково;</a:t>
            </a:r>
            <a:endParaRPr lang="en-US" dirty="0"/>
          </a:p>
          <a:p>
            <a:pPr marL="421210" lvl="3" indent="-228600">
              <a:buClr>
                <a:srgbClr val="00338D"/>
              </a:buClr>
              <a:buFont typeface="+mj-lt"/>
              <a:buAutoNum type="alphaLcParenR"/>
            </a:pPr>
            <a:r>
              <a:rPr lang="uk-UA" dirty="0"/>
              <a:t>так (подається тільки частина підсумкової документації — аудиторський висновок);</a:t>
            </a:r>
            <a:endParaRPr lang="en-US" dirty="0"/>
          </a:p>
          <a:p>
            <a:pPr marL="421210" lvl="3" indent="-228600">
              <a:buClr>
                <a:srgbClr val="00338D"/>
              </a:buClr>
              <a:buFont typeface="+mj-lt"/>
              <a:buAutoNum type="alphaLcParenR"/>
            </a:pPr>
            <a:r>
              <a:rPr lang="uk-UA" dirty="0"/>
              <a:t>так, якщо надання передбачено договором на проведення аудиту.</a:t>
            </a:r>
            <a:endParaRPr lang="en-US" dirty="0"/>
          </a:p>
          <a:p>
            <a:r>
              <a:rPr lang="uk-UA" dirty="0"/>
              <a:t> </a:t>
            </a:r>
            <a:endParaRPr lang="en-US" dirty="0"/>
          </a:p>
          <a:p>
            <a:r>
              <a:rPr lang="uk-UA" dirty="0"/>
              <a:t>22. Після укладення договору на проведення обов'язкового аудиту з підтвердження річної фінансової звітності аудитор встановив факт незаконних операцій, що тягнуть за собою у найближчому майбутньому банкрутство підприємства-клієнта. Які дії повинен вжити керівник аудиторської фірми:</a:t>
            </a:r>
            <a:endParaRPr lang="en-US" dirty="0"/>
          </a:p>
          <a:p>
            <a:pPr marL="421210" lvl="3" indent="-228600">
              <a:buClr>
                <a:srgbClr val="00338D"/>
              </a:buClr>
              <a:buFont typeface="+mj-lt"/>
              <a:buAutoNum type="alphaLcParenR"/>
            </a:pPr>
            <a:r>
              <a:rPr lang="uk-UA" dirty="0"/>
              <a:t>розірвати договір на проведення аудиту;</a:t>
            </a:r>
            <a:endParaRPr lang="en-US" dirty="0"/>
          </a:p>
          <a:p>
            <a:pPr marL="421210" lvl="3" indent="-228600">
              <a:buClr>
                <a:srgbClr val="00338D"/>
              </a:buClr>
              <a:buFont typeface="+mj-lt"/>
              <a:buAutoNum type="alphaLcParenR"/>
            </a:pPr>
            <a:r>
              <a:rPr lang="uk-UA" dirty="0"/>
              <a:t>розірвати договір на проведення аудиту і повідомити відповідні органи;</a:t>
            </a:r>
            <a:endParaRPr lang="en-US" dirty="0"/>
          </a:p>
          <a:p>
            <a:pPr marL="421210" lvl="3" indent="-228600">
              <a:buClr>
                <a:srgbClr val="00338D"/>
              </a:buClr>
              <a:buFont typeface="+mj-lt"/>
              <a:buAutoNum type="alphaLcParenR"/>
            </a:pPr>
            <a:r>
              <a:rPr lang="uk-UA" dirty="0"/>
              <a:t>провести аудиторську перевірку і видати відповідний аудиторський висновок.</a:t>
            </a:r>
          </a:p>
          <a:p>
            <a:pPr marL="421210" lvl="3" indent="-228600">
              <a:buClr>
                <a:srgbClr val="00338D"/>
              </a:buClr>
              <a:buNone/>
            </a:pPr>
            <a:endParaRPr lang="uk-UA" dirty="0"/>
          </a:p>
          <a:p>
            <a:r>
              <a:rPr lang="uk-UA" dirty="0"/>
              <a:t>23. Аудитору відмовлено в наданні додаткової інформації (пояснень). У цьому випадку аудитор:</a:t>
            </a:r>
            <a:endParaRPr/>
          </a:p>
          <a:p>
            <a:pPr marL="421210" lvl="3" indent="-228600">
              <a:buClr>
                <a:srgbClr val="00338D"/>
              </a:buClr>
              <a:buFont typeface="+mj-lt"/>
              <a:buAutoNum type="alphaLcParenR"/>
            </a:pPr>
            <a:r>
              <a:rPr lang="uk-UA" dirty="0"/>
              <a:t>розірве договір на проведення аудиту;</a:t>
            </a:r>
            <a:endParaRPr/>
          </a:p>
          <a:p>
            <a:pPr marL="421210" lvl="3" indent="-228600">
              <a:buClr>
                <a:srgbClr val="00338D"/>
              </a:buClr>
              <a:buFont typeface="+mj-lt"/>
              <a:buAutoNum type="alphaLcParenR"/>
            </a:pPr>
            <a:r>
              <a:rPr lang="uk-UA" dirty="0"/>
              <a:t>видасть безумовно-позитивний висновок;</a:t>
            </a:r>
            <a:endParaRPr/>
          </a:p>
          <a:p>
            <a:pPr marL="421210" lvl="3" indent="-228600">
              <a:buClr>
                <a:srgbClr val="00338D"/>
              </a:buClr>
              <a:buFont typeface="+mj-lt"/>
              <a:buAutoNum type="alphaLcParenR"/>
            </a:pPr>
            <a:r>
              <a:rPr lang="uk-UA" dirty="0"/>
              <a:t>видасть умовно-позитивний висновок;</a:t>
            </a:r>
            <a:endParaRPr/>
          </a:p>
          <a:p>
            <a:pPr marL="421210" lvl="3" indent="-228600">
              <a:buClr>
                <a:srgbClr val="00338D"/>
              </a:buClr>
              <a:buFont typeface="+mj-lt"/>
              <a:buAutoNum type="alphaLcParenR"/>
            </a:pPr>
            <a:r>
              <a:rPr lang="uk-UA" dirty="0"/>
              <a:t>видасть висновок за видом, відповідним рівню невпевненості або незгоди аудитора.</a:t>
            </a:r>
            <a:endParaRPr/>
          </a:p>
          <a:p>
            <a:r>
              <a:rPr lang="uk-UA" dirty="0"/>
              <a:t> 24. У звітному році фірма </a:t>
            </a:r>
            <a:r>
              <a:rPr lang="uk-UA" i="1" dirty="0"/>
              <a:t>К </a:t>
            </a:r>
            <a:r>
              <a:rPr lang="uk-UA" dirty="0"/>
              <a:t>змінила метод оцінки запасів матеріальних цінностей, про що йдеться в додатках до фінансової звітності, але аудитор вважає обґрунтування такого переходу недостатнім. Який висновок видасть аудитор:</a:t>
            </a:r>
            <a:endParaRPr/>
          </a:p>
          <a:p>
            <a:pPr marL="421210" lvl="3" indent="-228600">
              <a:buClr>
                <a:srgbClr val="00338D"/>
              </a:buClr>
              <a:buFont typeface="+mj-lt"/>
              <a:buAutoNum type="alphaLcParenR"/>
            </a:pPr>
            <a:r>
              <a:rPr lang="uk-UA" dirty="0"/>
              <a:t>позитивний висновок;</a:t>
            </a:r>
            <a:endParaRPr/>
          </a:p>
          <a:p>
            <a:pPr marL="421210" lvl="3" indent="-228600">
              <a:buClr>
                <a:srgbClr val="00338D"/>
              </a:buClr>
              <a:buFont typeface="+mj-lt"/>
              <a:buAutoNum type="alphaLcParenR"/>
            </a:pPr>
            <a:r>
              <a:rPr lang="uk-UA" dirty="0"/>
              <a:t>негативний висновок;</a:t>
            </a:r>
            <a:endParaRPr/>
          </a:p>
          <a:p>
            <a:pPr marL="421210" lvl="3" indent="-228600">
              <a:buClr>
                <a:srgbClr val="00338D"/>
              </a:buClr>
              <a:buFont typeface="+mj-lt"/>
              <a:buAutoNum type="alphaLcParenR"/>
            </a:pPr>
            <a:r>
              <a:rPr lang="uk-UA" dirty="0"/>
              <a:t>відмова від надання висновку;</a:t>
            </a:r>
            <a:endParaRPr/>
          </a:p>
          <a:p>
            <a:pPr marL="421210" lvl="3" indent="-228600">
              <a:buClr>
                <a:srgbClr val="00338D"/>
              </a:buClr>
              <a:buFont typeface="+mj-lt"/>
              <a:buAutoNum type="alphaLcParenR"/>
            </a:pPr>
            <a:r>
              <a:rPr lang="uk-UA" dirty="0"/>
              <a:t>умовно-позитивний висновок.</a:t>
            </a:r>
            <a:endParaRPr/>
          </a:p>
          <a:p>
            <a:r>
              <a:rPr lang="uk-UA" dirty="0"/>
              <a:t> 25. Що розуміють під датою завершення аудиторської перевірки:</a:t>
            </a:r>
            <a:endParaRPr/>
          </a:p>
          <a:p>
            <a:pPr marL="421211" lvl="2" indent="-228600">
              <a:buClr>
                <a:srgbClr val="00338D"/>
              </a:buClr>
              <a:buFont typeface="+mj-lt"/>
              <a:buAutoNum type="alphaLcParenR"/>
            </a:pPr>
            <a:r>
              <a:rPr lang="uk-UA" dirty="0"/>
              <a:t>дату, коли аудиторський висновок передається клієнту;</a:t>
            </a:r>
            <a:endParaRPr/>
          </a:p>
          <a:p>
            <a:pPr marL="421211" lvl="2" indent="-228600">
              <a:buClr>
                <a:srgbClr val="00338D"/>
              </a:buClr>
              <a:buFont typeface="+mj-lt"/>
              <a:buAutoNum type="alphaLcParenR"/>
            </a:pPr>
            <a:r>
              <a:rPr lang="uk-UA" dirty="0"/>
              <a:t>дату опублікування річного фінансового звіту клієнта;</a:t>
            </a:r>
            <a:endParaRPr/>
          </a:p>
          <a:p>
            <a:pPr marL="421211" lvl="2" indent="-228600">
              <a:buClr>
                <a:srgbClr val="00338D"/>
              </a:buClr>
              <a:buFont typeface="+mj-lt"/>
              <a:buAutoNum type="alphaLcParenR"/>
            </a:pPr>
            <a:r>
              <a:rPr lang="uk-UA" dirty="0"/>
              <a:t>іншу дату (вказати, яку саме);</a:t>
            </a:r>
            <a:endParaRPr/>
          </a:p>
          <a:p>
            <a:pPr marL="421211" lvl="2" indent="-228600">
              <a:buClr>
                <a:srgbClr val="00338D"/>
              </a:buClr>
              <a:buFont typeface="+mj-lt"/>
              <a:buAutoNum type="alphaLcParenR"/>
            </a:pPr>
            <a:r>
              <a:rPr lang="uk-UA" dirty="0"/>
              <a:t>дату передачі аудиторського висновку за місцем вимоги.</a:t>
            </a:r>
            <a:endParaRPr/>
          </a:p>
          <a:p>
            <a:r>
              <a:rPr lang="uk-UA" dirty="0"/>
              <a:t> </a:t>
            </a:r>
            <a:endParaRPr/>
          </a:p>
          <a:p>
            <a:r>
              <a:rPr lang="uk-UA" dirty="0"/>
              <a:t> </a:t>
            </a:r>
            <a:endParaRPr lang="en-US" dirty="0"/>
          </a:p>
          <a:p>
            <a:endParaRPr lang="en-US" dirty="0"/>
          </a:p>
        </p:txBody>
      </p:sp>
    </p:spTree>
    <p:extLst>
      <p:ext uri="{BB962C8B-B14F-4D97-AF65-F5344CB8AC3E}">
        <p14:creationId xmlns:p14="http://schemas.microsoft.com/office/powerpoint/2010/main" val="111791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8604" y="595282"/>
            <a:ext cx="6068144" cy="8382000"/>
          </a:xfrm>
        </p:spPr>
        <p:txBody>
          <a:bodyPr/>
          <a:lstStyle/>
          <a:p>
            <a:r>
              <a:rPr lang="uk-UA" dirty="0"/>
              <a:t> </a:t>
            </a:r>
            <a:r>
              <a:rPr lang="ru-RU" dirty="0"/>
              <a:t>26. Про </a:t>
            </a:r>
            <a:r>
              <a:rPr lang="ru-RU" dirty="0" err="1"/>
              <a:t>який</a:t>
            </a:r>
            <a:r>
              <a:rPr lang="ru-RU" dirty="0"/>
              <a:t> вид </a:t>
            </a:r>
            <a:r>
              <a:rPr lang="ru-RU" dirty="0" err="1"/>
              <a:t>аудиторського</a:t>
            </a:r>
            <a:r>
              <a:rPr lang="ru-RU" dirty="0"/>
              <a:t> </a:t>
            </a:r>
            <a:r>
              <a:rPr lang="ru-RU" dirty="0" err="1"/>
              <a:t>висновку</a:t>
            </a:r>
            <a:r>
              <a:rPr lang="ru-RU" dirty="0"/>
              <a:t> </a:t>
            </a:r>
            <a:r>
              <a:rPr lang="ru-RU" dirty="0" err="1"/>
              <a:t>свідчить</a:t>
            </a:r>
            <a:r>
              <a:rPr lang="ru-RU" dirty="0"/>
              <a:t> </a:t>
            </a:r>
            <a:r>
              <a:rPr lang="ru-RU" dirty="0" err="1"/>
              <a:t>вислів</a:t>
            </a:r>
            <a:r>
              <a:rPr lang="ru-RU" dirty="0"/>
              <a:t> у </a:t>
            </a:r>
            <a:r>
              <a:rPr lang="ru-RU" dirty="0" err="1"/>
              <a:t>тексті</a:t>
            </a:r>
            <a:r>
              <a:rPr lang="ru-RU" dirty="0"/>
              <a:t> «за </a:t>
            </a:r>
            <a:r>
              <a:rPr lang="ru-RU" dirty="0" err="1"/>
              <a:t>винятком</a:t>
            </a:r>
            <a:r>
              <a:rPr lang="ru-RU" dirty="0"/>
              <a:t> </a:t>
            </a:r>
            <a:r>
              <a:rPr lang="ru-RU" dirty="0" err="1"/>
              <a:t>невідповідностей</a:t>
            </a:r>
            <a:r>
              <a:rPr lang="ru-RU" dirty="0"/>
              <a:t>...»:</a:t>
            </a:r>
          </a:p>
          <a:p>
            <a:pPr marL="421211" lvl="2" indent="-228600">
              <a:buClr>
                <a:srgbClr val="00338D"/>
              </a:buClr>
              <a:buFont typeface="+mj-lt"/>
              <a:buAutoNum type="alphaLcParenR"/>
            </a:pPr>
            <a:r>
              <a:rPr lang="ru-RU" dirty="0" err="1"/>
              <a:t>позитивний</a:t>
            </a:r>
            <a:r>
              <a:rPr lang="ru-RU" dirty="0"/>
              <a:t> </a:t>
            </a:r>
            <a:r>
              <a:rPr lang="ru-RU" dirty="0" err="1"/>
              <a:t>висновок</a:t>
            </a:r>
            <a:r>
              <a:rPr lang="ru-RU" dirty="0"/>
              <a:t> (</a:t>
            </a:r>
            <a:r>
              <a:rPr lang="ru-RU" dirty="0" err="1"/>
              <a:t>існує</a:t>
            </a:r>
            <a:r>
              <a:rPr lang="ru-RU" dirty="0"/>
              <a:t> </a:t>
            </a:r>
            <a:r>
              <a:rPr lang="ru-RU" dirty="0" err="1"/>
              <a:t>безумовна</a:t>
            </a:r>
            <a:r>
              <a:rPr lang="ru-RU" dirty="0"/>
              <a:t> позитивна </a:t>
            </a:r>
            <a:r>
              <a:rPr lang="ru-RU" dirty="0" err="1"/>
              <a:t>згода</a:t>
            </a:r>
            <a:r>
              <a:rPr lang="ru-RU" dirty="0"/>
              <a:t>);</a:t>
            </a:r>
          </a:p>
          <a:p>
            <a:pPr marL="421211" lvl="2" indent="-228600">
              <a:buClr>
                <a:srgbClr val="00338D"/>
              </a:buClr>
              <a:buFont typeface="+mj-lt"/>
              <a:buAutoNum type="alphaLcParenR"/>
            </a:pPr>
            <a:r>
              <a:rPr lang="ru-RU" dirty="0" err="1"/>
              <a:t>умовно-позитивний</a:t>
            </a:r>
            <a:r>
              <a:rPr lang="ru-RU" dirty="0"/>
              <a:t> </a:t>
            </a:r>
            <a:r>
              <a:rPr lang="ru-RU" dirty="0" err="1"/>
              <a:t>висновок</a:t>
            </a:r>
            <a:r>
              <a:rPr lang="ru-RU" dirty="0"/>
              <a:t> (</a:t>
            </a:r>
            <a:r>
              <a:rPr lang="ru-RU" dirty="0" err="1"/>
              <a:t>існує</a:t>
            </a:r>
            <a:r>
              <a:rPr lang="ru-RU" dirty="0"/>
              <a:t> нефундаментальна </a:t>
            </a:r>
            <a:r>
              <a:rPr lang="ru-RU" dirty="0" err="1"/>
              <a:t>невпевненість</a:t>
            </a:r>
            <a:r>
              <a:rPr lang="ru-RU" dirty="0"/>
              <a:t>);</a:t>
            </a:r>
          </a:p>
          <a:p>
            <a:pPr marL="421211" lvl="2" indent="-228600">
              <a:buClr>
                <a:srgbClr val="00338D"/>
              </a:buClr>
              <a:buFont typeface="+mj-lt"/>
              <a:buAutoNum type="alphaLcParenR"/>
            </a:pPr>
            <a:r>
              <a:rPr lang="ru-RU" dirty="0" err="1"/>
              <a:t>умовно-позитивний</a:t>
            </a:r>
            <a:r>
              <a:rPr lang="ru-RU" dirty="0"/>
              <a:t> </a:t>
            </a:r>
            <a:r>
              <a:rPr lang="ru-RU" dirty="0" err="1"/>
              <a:t>висновок</a:t>
            </a:r>
            <a:r>
              <a:rPr lang="ru-RU" dirty="0"/>
              <a:t> (</a:t>
            </a:r>
            <a:r>
              <a:rPr lang="ru-RU" dirty="0" err="1"/>
              <a:t>існує</a:t>
            </a:r>
            <a:r>
              <a:rPr lang="ru-RU" dirty="0"/>
              <a:t> нефундаментальна </a:t>
            </a:r>
            <a:r>
              <a:rPr lang="ru-RU" dirty="0" err="1"/>
              <a:t>незгода</a:t>
            </a:r>
            <a:r>
              <a:rPr lang="ru-RU" dirty="0"/>
              <a:t>);</a:t>
            </a:r>
          </a:p>
          <a:p>
            <a:pPr marL="421211" lvl="2" indent="-228600">
              <a:buClr>
                <a:srgbClr val="00338D"/>
              </a:buClr>
              <a:buFont typeface="+mj-lt"/>
              <a:buAutoNum type="alphaLcParenR"/>
            </a:pPr>
            <a:r>
              <a:rPr lang="ru-RU" dirty="0" err="1"/>
              <a:t>негативний</a:t>
            </a:r>
            <a:r>
              <a:rPr lang="ru-RU" dirty="0"/>
              <a:t> </a:t>
            </a:r>
            <a:r>
              <a:rPr lang="ru-RU" dirty="0" err="1"/>
              <a:t>висновок</a:t>
            </a:r>
            <a:r>
              <a:rPr lang="ru-RU" dirty="0"/>
              <a:t>;</a:t>
            </a:r>
          </a:p>
          <a:p>
            <a:pPr marL="421211" lvl="2" indent="-228600">
              <a:buClr>
                <a:srgbClr val="00338D"/>
              </a:buClr>
              <a:buFont typeface="+mj-lt"/>
              <a:buAutoNum type="alphaLcParenR"/>
            </a:pPr>
            <a:r>
              <a:rPr lang="ru-RU" dirty="0" err="1"/>
              <a:t>відмова</a:t>
            </a:r>
            <a:r>
              <a:rPr lang="ru-RU" dirty="0"/>
              <a:t> </a:t>
            </a:r>
            <a:r>
              <a:rPr lang="ru-RU" dirty="0" err="1"/>
              <a:t>від</a:t>
            </a:r>
            <a:r>
              <a:rPr lang="ru-RU" dirty="0"/>
              <a:t> </a:t>
            </a:r>
            <a:r>
              <a:rPr lang="ru-RU" dirty="0" err="1"/>
              <a:t>надання</a:t>
            </a:r>
            <a:r>
              <a:rPr lang="ru-RU" dirty="0"/>
              <a:t> </a:t>
            </a:r>
            <a:r>
              <a:rPr lang="ru-RU" dirty="0" err="1"/>
              <a:t>висновку</a:t>
            </a:r>
            <a:r>
              <a:rPr lang="ru-RU" dirty="0"/>
              <a:t>.</a:t>
            </a:r>
          </a:p>
          <a:p>
            <a:endParaRPr lang="en-US" dirty="0"/>
          </a:p>
          <a:p>
            <a:r>
              <a:rPr lang="uk-UA" dirty="0"/>
              <a:t>27. Чи має право аудитор підписати свій висновок до затвердження клієнтом фінансової звітності:</a:t>
            </a:r>
            <a:endParaRPr lang="en-US" dirty="0"/>
          </a:p>
          <a:p>
            <a:pPr marL="421210" lvl="3" indent="-228600">
              <a:buClr>
                <a:srgbClr val="00338D"/>
              </a:buClr>
              <a:buFont typeface="+mj-lt"/>
              <a:buAutoNum type="alphaLcParenR"/>
            </a:pPr>
            <a:r>
              <a:rPr lang="uk-UA" dirty="0"/>
              <a:t>так;</a:t>
            </a:r>
            <a:endParaRPr lang="en-US" dirty="0"/>
          </a:p>
          <a:p>
            <a:pPr marL="421210" lvl="3" indent="-228600">
              <a:buClr>
                <a:srgbClr val="00338D"/>
              </a:buClr>
              <a:buFont typeface="+mj-lt"/>
              <a:buAutoNum type="alphaLcParenR"/>
            </a:pPr>
            <a:r>
              <a:rPr lang="uk-UA" dirty="0"/>
              <a:t>ні;</a:t>
            </a:r>
            <a:endParaRPr lang="en-US" dirty="0"/>
          </a:p>
          <a:p>
            <a:pPr marL="421210" lvl="3" indent="-228600">
              <a:buClr>
                <a:srgbClr val="00338D"/>
              </a:buClr>
              <a:buFont typeface="+mj-lt"/>
              <a:buAutoNum type="alphaLcParenR"/>
            </a:pPr>
            <a:r>
              <a:rPr lang="uk-UA" dirty="0"/>
              <a:t>так, проте це обмежено.</a:t>
            </a:r>
          </a:p>
          <a:p>
            <a:pPr marL="421210" lvl="3" indent="-228600">
              <a:buClr>
                <a:srgbClr val="00338D"/>
              </a:buClr>
              <a:buNone/>
            </a:pPr>
            <a:endParaRPr lang="uk-UA" dirty="0"/>
          </a:p>
          <a:p>
            <a:r>
              <a:rPr lang="uk-UA" dirty="0"/>
              <a:t>28. Достовірність окремих форм річної фінансової звітності перевіряв асистент аудитора. Хто несе відповідальність за аудиторський висновок:</a:t>
            </a:r>
            <a:endParaRPr/>
          </a:p>
          <a:p>
            <a:pPr marL="421211" lvl="2" indent="-228600">
              <a:buClr>
                <a:srgbClr val="00338D"/>
              </a:buClr>
              <a:buFont typeface="+mj-lt"/>
              <a:buAutoNum type="alphaLcParenR"/>
            </a:pPr>
            <a:r>
              <a:rPr lang="uk-UA" dirty="0"/>
              <a:t>аудиторська фірма (її директор);</a:t>
            </a:r>
            <a:endParaRPr/>
          </a:p>
          <a:p>
            <a:pPr marL="421211" lvl="2" indent="-228600">
              <a:buClr>
                <a:srgbClr val="00338D"/>
              </a:buClr>
              <a:buFont typeface="+mj-lt"/>
              <a:buAutoNum type="alphaLcParenR"/>
            </a:pPr>
            <a:r>
              <a:rPr lang="uk-UA" dirty="0"/>
              <a:t>виконавець;</a:t>
            </a:r>
            <a:endParaRPr/>
          </a:p>
          <a:p>
            <a:pPr marL="421211" lvl="2" indent="-228600">
              <a:buClr>
                <a:srgbClr val="00338D"/>
              </a:buClr>
              <a:buFont typeface="+mj-lt"/>
              <a:buAutoNum type="alphaLcParenR"/>
            </a:pPr>
            <a:r>
              <a:rPr lang="uk-UA" dirty="0"/>
              <a:t>аудитори, які уповноважені підписати висновок;</a:t>
            </a:r>
            <a:endParaRPr/>
          </a:p>
          <a:p>
            <a:pPr marL="421211" lvl="2" indent="-228600">
              <a:buClr>
                <a:srgbClr val="00338D"/>
              </a:buClr>
              <a:buFont typeface="+mj-lt"/>
              <a:buAutoNum type="alphaLcParenR"/>
            </a:pPr>
            <a:r>
              <a:rPr lang="uk-UA" dirty="0"/>
              <a:t>керівник підприємства, де проводилася перевірка</a:t>
            </a:r>
          </a:p>
        </p:txBody>
      </p:sp>
    </p:spTree>
    <p:extLst>
      <p:ext uri="{BB962C8B-B14F-4D97-AF65-F5344CB8AC3E}">
        <p14:creationId xmlns:p14="http://schemas.microsoft.com/office/powerpoint/2010/main" val="1172900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Ситуації для обговорення</a:t>
            </a:r>
            <a:endParaRPr lang="ru-RU" dirty="0"/>
          </a:p>
        </p:txBody>
      </p:sp>
      <p:sp>
        <p:nvSpPr>
          <p:cNvPr id="3" name="Текст 2"/>
          <p:cNvSpPr>
            <a:spLocks noGrp="1"/>
          </p:cNvSpPr>
          <p:nvPr>
            <p:ph type="body" sz="quarter" idx="11"/>
          </p:nvPr>
        </p:nvSpPr>
        <p:spPr/>
        <p:txBody>
          <a:bodyPr vert="horz" lIns="0" tIns="0" rIns="0" bIns="0" rtlCol="0">
            <a:noAutofit/>
          </a:bodyPr>
          <a:lstStyle/>
          <a:p>
            <a:pPr marL="228600" indent="-228600" algn="just">
              <a:buFont typeface="Arial" pitchFamily="34" charset="0"/>
              <a:buAutoNum type="arabicPeriod"/>
            </a:pPr>
            <a:r>
              <a:rPr lang="uk-UA" b="0" dirty="0">
                <a:solidFill>
                  <a:schemeClr val="tx1"/>
                </a:solidFill>
              </a:rPr>
              <a:t>Аудитор підготував висновок, в якому вказав на обмеження обсягу аудиту з вини замовника. Замовник відмовився прийняти такий висновок. Яким чином можна запобігти такій конфліктній ситуації на стадії підготовки договору на проведення аудиту? </a:t>
            </a:r>
          </a:p>
          <a:p>
            <a:pPr marL="228600" indent="-228600" algn="just">
              <a:buFont typeface="Arial" pitchFamily="34" charset="0"/>
              <a:buAutoNum type="arabicPeriod"/>
            </a:pPr>
            <a:r>
              <a:rPr lang="uk-UA" b="0" dirty="0">
                <a:solidFill>
                  <a:schemeClr val="tx1"/>
                </a:solidFill>
              </a:rPr>
              <a:t>Аудитор встановив, що у підприємства-клієнта на рахунку 10 «Основні засоби» обліковується автомобіль ВАЗ-21053, який введено в експлуатацію 30 грудня попереднього року, балансо­вою вартістю 4200 грн, сума зносу, нарахованого у звітному році, дорівнює 570 грн. Автомобіль був викрадений у березні звітного року, і цей факт має підтвердження в акті ДАІ.</a:t>
            </a:r>
            <a:endParaRPr lang="ru-RU" b="0" dirty="0">
              <a:solidFill>
                <a:schemeClr val="tx1"/>
              </a:solidFill>
            </a:endParaRPr>
          </a:p>
          <a:p>
            <a:pPr marL="228600" indent="-228600" algn="just">
              <a:buFont typeface="Arial" pitchFamily="34" charset="0"/>
              <a:buAutoNum type="arabicPeriod"/>
            </a:pPr>
            <a:r>
              <a:rPr lang="uk-UA" b="0" dirty="0">
                <a:solidFill>
                  <a:schemeClr val="tx1"/>
                </a:solidFill>
              </a:rPr>
              <a:t>За видатковим касовим ордером № 25 від 14 березня звітного року з каси підприємства видано у підзвіт секретарю </a:t>
            </a:r>
            <a:r>
              <a:rPr lang="uk-UA" b="0" dirty="0" err="1">
                <a:solidFill>
                  <a:schemeClr val="tx1"/>
                </a:solidFill>
              </a:rPr>
              <a:t>Заяц</a:t>
            </a:r>
            <a:r>
              <a:rPr lang="uk-UA" b="0" dirty="0">
                <a:solidFill>
                  <a:schemeClr val="tx1"/>
                </a:solidFill>
              </a:rPr>
              <a:t> С. Я. 200 грн. Авансовий звіт не подано, гроші до каси не повернуто. За поясненням бухгалтера зазначену суму «перекинуто» на менеджера Подільську М. І.</a:t>
            </a:r>
            <a:endParaRPr lang="ru-RU" b="0" dirty="0">
              <a:solidFill>
                <a:schemeClr val="tx1"/>
              </a:solidFill>
            </a:endParaRPr>
          </a:p>
          <a:p>
            <a:pPr marL="228600" indent="-228600" algn="just">
              <a:buFont typeface="Arial" pitchFamily="34" charset="0"/>
              <a:buAutoNum type="arabicPeriod"/>
            </a:pPr>
            <a:r>
              <a:rPr lang="uk-UA" b="0" dirty="0">
                <a:solidFill>
                  <a:schemeClr val="tx1"/>
                </a:solidFill>
              </a:rPr>
              <a:t>За рахунок коштів підприємства було оплачено подорож керівника в Іспанію у сумі 5900 </a:t>
            </a:r>
            <a:r>
              <a:rPr lang="uk-UA" b="0" dirty="0" err="1">
                <a:solidFill>
                  <a:schemeClr val="tx1"/>
                </a:solidFill>
              </a:rPr>
              <a:t>грн</a:t>
            </a:r>
            <a:r>
              <a:rPr lang="uk-UA" b="0" dirty="0">
                <a:solidFill>
                  <a:schemeClr val="tx1"/>
                </a:solidFill>
              </a:rPr>
              <a:t>, списано на витрати як витрати на відрядження та включено до складу валових витрат. При цьому немає наказу про направлення працівника у відрядження, його цілі і строки, звіту про відрядження. Додані до звіту документи на витрачені кошти мають штамп туристичної організації.</a:t>
            </a:r>
            <a:endParaRPr lang="ru-RU" b="0" dirty="0">
              <a:solidFill>
                <a:schemeClr val="tx1"/>
              </a:solidFill>
            </a:endParaRPr>
          </a:p>
          <a:p>
            <a:pPr marL="228600" indent="-228600" algn="just">
              <a:buFont typeface="Arial" pitchFamily="34" charset="0"/>
              <a:buAutoNum type="arabicPeriod"/>
            </a:pPr>
            <a:r>
              <a:rPr lang="uk-UA" b="0" dirty="0">
                <a:solidFill>
                  <a:schemeClr val="tx1"/>
                </a:solidFill>
              </a:rPr>
              <a:t>До підписання аудиторського звіту аудитору стало відомо, що в результаті урагану було завдано значної шкоди одному з філіалів клієнта. Подія відбулася після дати фінансової звітності. Збиток не буде відшкодовано страховою компанією.</a:t>
            </a:r>
            <a:endParaRPr lang="ru-RU" b="0" dirty="0">
              <a:solidFill>
                <a:schemeClr val="tx1"/>
              </a:solidFill>
            </a:endParaRPr>
          </a:p>
          <a:p>
            <a:pPr marL="228600" indent="-228600" algn="just">
              <a:buFont typeface="Arial" pitchFamily="34" charset="0"/>
              <a:buAutoNum type="arabicPeriod"/>
            </a:pPr>
            <a:r>
              <a:rPr lang="uk-UA" b="0" dirty="0">
                <a:solidFill>
                  <a:schemeClr val="tx1"/>
                </a:solidFill>
              </a:rPr>
              <a:t>При здійсненні вибіркової інвентаризації основних засобів аудитором виявлено нестачу об'єкта основних засобів первісною вартістю 16000 </a:t>
            </a:r>
            <a:r>
              <a:rPr lang="uk-UA" b="0" dirty="0" err="1">
                <a:solidFill>
                  <a:schemeClr val="tx1"/>
                </a:solidFill>
              </a:rPr>
              <a:t>грн</a:t>
            </a:r>
            <a:r>
              <a:rPr lang="uk-UA" b="0" dirty="0">
                <a:solidFill>
                  <a:schemeClr val="tx1"/>
                </a:solidFill>
              </a:rPr>
              <a:t>, сума зносу становить 6000 грн. У грудні звітного року цей об'єкт основних засобів було продано. Згідно з договором продажна вартість становить 31200 грн. Договір і акт приймання-передачі подані аудитору при проведенні інвентаризації. Розрахунки з покупцем не проведено. Цю господарську операцію на рахунках бухгалтерського обліку станом на 31 грудня не відображено. </a:t>
            </a:r>
          </a:p>
          <a:p>
            <a:pPr marL="228600" indent="-228600" algn="just">
              <a:buFont typeface="Arial" pitchFamily="34" charset="0"/>
              <a:buAutoNum type="arabicPeriod"/>
            </a:pPr>
            <a:r>
              <a:rPr lang="uk-UA" b="0" dirty="0">
                <a:solidFill>
                  <a:schemeClr val="tx1"/>
                </a:solidFill>
              </a:rPr>
              <a:t>Аудитором з</a:t>
            </a:r>
            <a:r>
              <a:rPr b="0" dirty="0">
                <a:solidFill>
                  <a:schemeClr val="tx1"/>
                </a:solidFill>
              </a:rPr>
              <a:t>'</a:t>
            </a:r>
            <a:r>
              <a:rPr lang="uk-UA" b="0" dirty="0" err="1">
                <a:solidFill>
                  <a:schemeClr val="tx1"/>
                </a:solidFill>
              </a:rPr>
              <a:t>ясовано</a:t>
            </a:r>
            <a:r>
              <a:rPr lang="uk-UA" b="0" dirty="0">
                <a:solidFill>
                  <a:schemeClr val="tx1"/>
                </a:solidFill>
              </a:rPr>
              <a:t>, що на підприємстві протягом минулого року не проводилась інвентаризація матеріальних запасів. Які дії аудитора та наслідки, до яких  призвело дане порушення?</a:t>
            </a:r>
          </a:p>
          <a:p>
            <a:pPr marL="228600" indent="-228600" algn="just">
              <a:buFont typeface="Arial" pitchFamily="34" charset="0"/>
              <a:buAutoNum type="arabicPeriod"/>
            </a:pPr>
            <a:r>
              <a:rPr lang="uk-UA" b="0" dirty="0">
                <a:solidFill>
                  <a:schemeClr val="tx1"/>
                </a:solidFill>
              </a:rPr>
              <a:t>Компанія збудувала будинок на власній землі для експлуатації у власних цілях. Аудитор отримав документацію, що відображає витрати, </a:t>
            </a:r>
            <a:r>
              <a:rPr lang="uk-UA" b="0" dirty="0" err="1">
                <a:solidFill>
                  <a:schemeClr val="tx1"/>
                </a:solidFill>
              </a:rPr>
              <a:t>пов</a:t>
            </a:r>
            <a:r>
              <a:rPr b="0" dirty="0">
                <a:solidFill>
                  <a:schemeClr val="tx1"/>
                </a:solidFill>
              </a:rPr>
              <a:t>'</a:t>
            </a:r>
            <a:r>
              <a:rPr lang="uk-UA" b="0" dirty="0" err="1">
                <a:solidFill>
                  <a:schemeClr val="tx1"/>
                </a:solidFill>
              </a:rPr>
              <a:t>язані</a:t>
            </a:r>
            <a:r>
              <a:rPr lang="uk-UA" b="0" dirty="0">
                <a:solidFill>
                  <a:schemeClr val="tx1"/>
                </a:solidFill>
              </a:rPr>
              <a:t> з будівництвом. Знайти докази, що підтверджують чи спростовують правильність розрахунку собівартості будівництва. Отримати від незалежних третіх осіб підтвердження достовірності відображених у звітності витрат. З</a:t>
            </a:r>
            <a:r>
              <a:rPr b="0" dirty="0">
                <a:solidFill>
                  <a:schemeClr val="tx1"/>
                </a:solidFill>
              </a:rPr>
              <a:t>'</a:t>
            </a:r>
            <a:r>
              <a:rPr lang="uk-UA" b="0" dirty="0">
                <a:solidFill>
                  <a:schemeClr val="tx1"/>
                </a:solidFill>
              </a:rPr>
              <a:t>ясувати методи збору та джерела аудиторських доказів й оцінити рівень їх надійності.</a:t>
            </a:r>
            <a:endParaRPr lang="ru-RU" b="0" dirty="0">
              <a:solidFill>
                <a:schemeClr val="tx1"/>
              </a:solidFill>
            </a:endParaRPr>
          </a:p>
          <a:p>
            <a:pPr marL="228600" indent="-228600">
              <a:buFont typeface="Arial" pitchFamily="34" charset="0"/>
              <a:buAutoNum type="arabicPeriod"/>
            </a:pPr>
            <a:endParaRPr lang="ru-RU" b="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1595414"/>
            <a:ext cx="6068144" cy="7319985"/>
          </a:xfrm>
        </p:spPr>
        <p:txBody>
          <a:bodyPr/>
          <a:lstStyle/>
          <a:p>
            <a:r>
              <a:rPr lang="uk-UA" dirty="0">
                <a:solidFill>
                  <a:schemeClr val="tx1"/>
                </a:solidFill>
              </a:rPr>
              <a:t>Відхиленням</a:t>
            </a:r>
            <a:r>
              <a:rPr lang="uk-UA" b="0" dirty="0">
                <a:solidFill>
                  <a:schemeClr val="tx1"/>
                </a:solidFill>
              </a:rPr>
              <a:t> в аудиті вважається невідповідність кількісних, якісних, вартісних та правових характеристик реально здійсненому господарському факту, його відображенню в системі обліку і звітності; невідповідність даних первинних документів даним облікових регістрів та форм звітності, а також невідповідність методиці відображення в обліку господарських фактів прийнятим на підприємстві правилам чи стандартам бухгалтерського обліку.</a:t>
            </a:r>
            <a:endParaRPr lang="en-US" b="0" dirty="0">
              <a:solidFill>
                <a:schemeClr val="tx1"/>
              </a:solidFill>
            </a:endParaRPr>
          </a:p>
          <a:p>
            <a:r>
              <a:rPr lang="uk-UA" b="0" dirty="0">
                <a:solidFill>
                  <a:schemeClr val="tx1"/>
                </a:solidFill>
              </a:rPr>
              <a:t>Відповідно до нормативів аудиту основними різновидами відхилень в аудиті вважаються помилки та шахрайства.</a:t>
            </a:r>
            <a:endParaRPr lang="en-US" b="0" dirty="0">
              <a:solidFill>
                <a:schemeClr val="tx1"/>
              </a:solidFill>
            </a:endParaRPr>
          </a:p>
          <a:p>
            <a:r>
              <a:rPr lang="uk-UA" dirty="0">
                <a:solidFill>
                  <a:schemeClr val="tx1"/>
                </a:solidFill>
              </a:rPr>
              <a:t>Помилка</a:t>
            </a:r>
            <a:r>
              <a:rPr lang="uk-UA" i="1" dirty="0">
                <a:solidFill>
                  <a:schemeClr val="tx1"/>
                </a:solidFill>
              </a:rPr>
              <a:t> </a:t>
            </a:r>
            <a:r>
              <a:rPr lang="uk-UA" b="0" i="1" dirty="0">
                <a:solidFill>
                  <a:schemeClr val="tx1"/>
                </a:solidFill>
              </a:rPr>
              <a:t>– </a:t>
            </a:r>
            <a:r>
              <a:rPr lang="uk-UA" b="0" dirty="0">
                <a:solidFill>
                  <a:schemeClr val="tx1"/>
                </a:solidFill>
              </a:rPr>
              <a:t>ненавмисне перекручення фінансової інформації в результаті арифметичних або логічних помилок в облікових записах і розрахунках, недогляду в дотриманні повноти обліку, неправильного представлення в обліку фактів господарської діяльності, наявності складу майна, вимог і зобов’язань, невідповідне відображення записів в обліку.</a:t>
            </a:r>
            <a:endParaRPr lang="en-US" b="0" dirty="0">
              <a:solidFill>
                <a:schemeClr val="tx1"/>
              </a:solidFill>
            </a:endParaRPr>
          </a:p>
          <a:p>
            <a:r>
              <a:rPr lang="uk-UA" dirty="0">
                <a:solidFill>
                  <a:schemeClr val="tx1"/>
                </a:solidFill>
              </a:rPr>
              <a:t>Шахрайство</a:t>
            </a:r>
            <a:r>
              <a:rPr lang="uk-UA" b="0" i="1" dirty="0">
                <a:solidFill>
                  <a:schemeClr val="tx1"/>
                </a:solidFill>
              </a:rPr>
              <a:t> – </a:t>
            </a:r>
            <a:r>
              <a:rPr lang="uk-UA" b="0" dirty="0">
                <a:solidFill>
                  <a:schemeClr val="tx1"/>
                </a:solidFill>
              </a:rPr>
              <a:t>навмисне неправильне відображення і представлення даних обліку і звітності службовими особами і керівництвом підприємства та подання на цій основі заздалегідь перекрученої, недостовірної звітної інформації її користувачам.</a:t>
            </a:r>
            <a:endParaRPr lang="en-US" b="0" dirty="0">
              <a:solidFill>
                <a:schemeClr val="tx1"/>
              </a:solidFill>
            </a:endParaRPr>
          </a:p>
          <a:p>
            <a:r>
              <a:rPr lang="uk-UA" dirty="0">
                <a:solidFill>
                  <a:schemeClr val="tx1"/>
                </a:solidFill>
              </a:rPr>
              <a:t>Аудиторський ризик </a:t>
            </a:r>
            <a:r>
              <a:rPr lang="uk-UA" b="0" dirty="0">
                <a:solidFill>
                  <a:schemeClr val="tx1"/>
                </a:solidFill>
              </a:rPr>
              <a:t>– ризик того, що аудитор може висловити неадекватну думку, тобто  надати позитивний висновок, за наявності суттєвого викривлення в звітності, або за відсутності викривлення надати негативний висновок. Оцінка аудиторського ризику є невід’ємною складовою аудиторської перевірки. Разом з тим, слід враховувати, що аудиторський ризик є комплексом певних складових, зокрема включає властивий ризик, ризик контролю та ризик невиявлення.</a:t>
            </a:r>
            <a:endParaRPr lang="en-US" b="0" dirty="0">
              <a:solidFill>
                <a:schemeClr val="tx1"/>
              </a:solidFill>
            </a:endParaRPr>
          </a:p>
          <a:p>
            <a:r>
              <a:rPr lang="uk-UA" dirty="0">
                <a:solidFill>
                  <a:schemeClr val="tx1"/>
                </a:solidFill>
              </a:rPr>
              <a:t>Властивий ризик </a:t>
            </a:r>
            <a:r>
              <a:rPr lang="uk-UA" b="0" dirty="0">
                <a:solidFill>
                  <a:schemeClr val="tx1"/>
                </a:solidFill>
              </a:rPr>
              <a:t>– це здатність до суттєвих перекручень залишку по певному бухгалтерському рахунку, по певній категорії, певному виду операцій або здатність до перекручень по цих показниках з перекрученнями по інших рахунках чи операціях за умови відсутності відповідних засобів внутрішнього контролю. Властивий ризик існує на підприємстві завжди.</a:t>
            </a:r>
            <a:endParaRPr lang="en-US" b="0" dirty="0">
              <a:solidFill>
                <a:schemeClr val="tx1"/>
              </a:solidFill>
            </a:endParaRPr>
          </a:p>
          <a:p>
            <a:r>
              <a:rPr lang="uk-UA" dirty="0">
                <a:solidFill>
                  <a:schemeClr val="tx1"/>
                </a:solidFill>
              </a:rPr>
              <a:t>Ризик контролю </a:t>
            </a:r>
            <a:r>
              <a:rPr lang="uk-UA" b="0" dirty="0">
                <a:solidFill>
                  <a:schemeClr val="tx1"/>
                </a:solidFill>
              </a:rPr>
              <a:t>– це ризик того, що викривлення в бухгалтерській звітності не буде своєчасно попереджено, виявлено та виправлено за допомогою системи бухгалтерського обліку та внутрішнього контролю.</a:t>
            </a:r>
            <a:endParaRPr lang="en-US" b="0" dirty="0">
              <a:solidFill>
                <a:schemeClr val="tx1"/>
              </a:solidFill>
            </a:endParaRPr>
          </a:p>
          <a:p>
            <a:r>
              <a:rPr lang="uk-UA" dirty="0">
                <a:solidFill>
                  <a:schemeClr val="tx1"/>
                </a:solidFill>
              </a:rPr>
              <a:t>Ризик невиявлення </a:t>
            </a:r>
            <a:r>
              <a:rPr lang="uk-UA" b="0" dirty="0">
                <a:solidFill>
                  <a:schemeClr val="tx1"/>
                </a:solidFill>
              </a:rPr>
              <a:t>– це суб’єктивна ймовірність того, що процедури, які застосовуються аудитором в процесі перевірки, не дозволять виявити існуючі в організації суттєві порушення.</a:t>
            </a:r>
            <a:endParaRPr lang="en-US" b="0" dirty="0">
              <a:solidFill>
                <a:schemeClr val="tx1"/>
              </a:solidFill>
            </a:endParaRPr>
          </a:p>
        </p:txBody>
      </p:sp>
      <p:sp>
        <p:nvSpPr>
          <p:cNvPr id="4" name="Title 1"/>
          <p:cNvSpPr txBox="1">
            <a:spLocks/>
          </p:cNvSpPr>
          <p:nvPr/>
        </p:nvSpPr>
        <p:spPr bwMode="gray">
          <a:xfrm>
            <a:off x="1571612" y="523844"/>
            <a:ext cx="4648200" cy="780087"/>
          </a:xfrm>
          <a:prstGeom prst="rect">
            <a:avLst/>
          </a:prstGeom>
        </p:spPr>
        <p:txBody>
          <a:bodyPr vert="horz" lIns="0" tIns="0" rIns="0" bIns="0" rtlCol="0" anchor="ctr">
            <a:noAutofit/>
          </a:bodyPr>
          <a:lstStyle>
            <a:lvl1pPr algn="l" defTabSz="990570" rtl="0" eaLnBrk="1" latinLnBrk="0" hangingPunct="1">
              <a:spcBef>
                <a:spcPct val="0"/>
              </a:spcBef>
              <a:buNone/>
              <a:defRPr kumimoji="0" lang="en-GB" sz="1950" b="1" i="0" u="none" strike="noStrike" kern="1200" cap="none" spc="0" normalizeH="0" baseline="0" noProof="0" dirty="0">
                <a:ln>
                  <a:noFill/>
                </a:ln>
                <a:solidFill>
                  <a:srgbClr val="00338D"/>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a:lstStyle>
          <a:p>
            <a:r>
              <a:rPr lang="uk-UA" dirty="0"/>
              <a:t>Семінар 5. Аудиторський ризик</a:t>
            </a:r>
            <a:r>
              <a:rPr lang="en-US"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80" y="523844"/>
            <a:ext cx="886544" cy="886901"/>
          </a:xfrm>
          <a:prstGeom prst="rect">
            <a:avLst/>
          </a:prstGeom>
        </p:spPr>
      </p:pic>
      <p:sp>
        <p:nvSpPr>
          <p:cNvPr id="7" name="Заголовок 6"/>
          <p:cNvSpPr>
            <a:spLocks noGrp="1"/>
          </p:cNvSpPr>
          <p:nvPr>
            <p:ph type="title"/>
          </p:nvPr>
        </p:nvSpPr>
        <p:spPr>
          <a:xfrm>
            <a:off x="408856" y="210513"/>
            <a:ext cx="4544144" cy="313331"/>
          </a:xfrm>
        </p:spPr>
        <p:txBody>
          <a:bodyPr/>
          <a:lstStyle/>
          <a:p>
            <a:endParaRPr lang="ru-RU" dirty="0"/>
          </a:p>
        </p:txBody>
      </p:sp>
    </p:spTree>
    <p:extLst>
      <p:ext uri="{BB962C8B-B14F-4D97-AF65-F5344CB8AC3E}">
        <p14:creationId xmlns:p14="http://schemas.microsoft.com/office/powerpoint/2010/main" val="3683033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81000"/>
          </a:xfrm>
        </p:spPr>
        <p:txBody>
          <a:bodyPr/>
          <a:lstStyle/>
          <a:p>
            <a:r>
              <a:rPr lang="uk-UA" sz="1400" dirty="0"/>
              <a:t>Нотатки:</a:t>
            </a:r>
            <a:endParaRPr lang="en-US" sz="1400" dirty="0"/>
          </a:p>
        </p:txBody>
      </p:sp>
      <p:sp>
        <p:nvSpPr>
          <p:cNvPr id="4" name="Line 10"/>
          <p:cNvSpPr>
            <a:spLocks noChangeShapeType="1"/>
          </p:cNvSpPr>
          <p:nvPr/>
        </p:nvSpPr>
        <p:spPr bwMode="gray">
          <a:xfrm>
            <a:off x="408855" y="21576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5224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8884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25319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60421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970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336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717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5098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46424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860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241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637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7034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415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796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177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559514"/>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109171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145647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180749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3671759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dirty="0"/>
              <a:t>Тести до Семінару 5</a:t>
            </a:r>
            <a:endParaRPr lang="en-US" dirty="0"/>
          </a:p>
        </p:txBody>
      </p:sp>
      <p:sp>
        <p:nvSpPr>
          <p:cNvPr id="4" name="Text Placeholder 3"/>
          <p:cNvSpPr>
            <a:spLocks noGrp="1"/>
          </p:cNvSpPr>
          <p:nvPr>
            <p:ph type="body" sz="quarter" idx="11"/>
          </p:nvPr>
        </p:nvSpPr>
        <p:spPr/>
        <p:txBody>
          <a:bodyPr/>
          <a:lstStyle/>
          <a:p>
            <a:r>
              <a:rPr lang="uk-UA" dirty="0"/>
              <a:t>1. Аудиторський ризик — це:</a:t>
            </a:r>
            <a:endParaRPr lang="en-US" dirty="0"/>
          </a:p>
          <a:p>
            <a:pPr marL="421210" lvl="3" indent="-228600">
              <a:buClr>
                <a:srgbClr val="00338D"/>
              </a:buClr>
              <a:buFont typeface="+mj-lt"/>
              <a:buAutoNum type="alphaLcParenR"/>
            </a:pPr>
            <a:r>
              <a:rPr lang="uk-UA" dirty="0"/>
              <a:t>імовірність невиявлення помилок системою внутрішнього контролю;</a:t>
            </a:r>
            <a:endParaRPr lang="en-US" dirty="0"/>
          </a:p>
          <a:p>
            <a:pPr marL="421210" lvl="3" indent="-228600">
              <a:buClr>
                <a:srgbClr val="00338D"/>
              </a:buClr>
              <a:buFont typeface="+mj-lt"/>
              <a:buAutoNum type="alphaLcParenR"/>
            </a:pPr>
            <a:r>
              <a:rPr lang="uk-UA" dirty="0"/>
              <a:t>імовірність невиявлення суттєвих помилок у процесі проведення вибіркової перевірки;</a:t>
            </a:r>
            <a:endParaRPr lang="en-US" dirty="0"/>
          </a:p>
          <a:p>
            <a:pPr marL="421210" lvl="3" indent="-228600">
              <a:buClr>
                <a:srgbClr val="00338D"/>
              </a:buClr>
              <a:buFont typeface="+mj-lt"/>
              <a:buAutoNum type="alphaLcParenR"/>
            </a:pPr>
            <a:r>
              <a:rPr lang="uk-UA" dirty="0"/>
              <a:t>імовірність складання неправильного висновку про перевірену фінансову звітність;</a:t>
            </a:r>
            <a:endParaRPr lang="en-US" dirty="0"/>
          </a:p>
          <a:p>
            <a:pPr marL="421210" lvl="3" indent="-228600">
              <a:buClr>
                <a:srgbClr val="00338D"/>
              </a:buClr>
              <a:buFont typeface="+mj-lt"/>
              <a:buAutoNum type="alphaLcParenR"/>
            </a:pPr>
            <a:r>
              <a:rPr lang="uk-UA" dirty="0"/>
              <a:t>ризик, притаманний бізнесу клієнта, зумовлений характером і умовами діяльності організації.</a:t>
            </a:r>
            <a:endParaRPr lang="en-US" dirty="0"/>
          </a:p>
          <a:p>
            <a:r>
              <a:rPr lang="uk-UA" dirty="0"/>
              <a:t> </a:t>
            </a:r>
            <a:endParaRPr lang="en-US" dirty="0"/>
          </a:p>
          <a:p>
            <a:r>
              <a:rPr lang="uk-UA" dirty="0"/>
              <a:t>2. Детекційний ризик (ризик невиявлення)— це:</a:t>
            </a:r>
            <a:endParaRPr lang="en-US" dirty="0"/>
          </a:p>
          <a:p>
            <a:pPr marL="421210" lvl="3" indent="-228600">
              <a:buClr>
                <a:srgbClr val="00338D"/>
              </a:buClr>
              <a:buFont typeface="+mj-lt"/>
              <a:buAutoNum type="alphaLcParenR"/>
            </a:pPr>
            <a:r>
              <a:rPr lang="uk-UA" dirty="0"/>
              <a:t>імовірність невиявлення помилок системою внутрішнього контролю клієнта;</a:t>
            </a:r>
            <a:endParaRPr lang="en-US" dirty="0"/>
          </a:p>
          <a:p>
            <a:pPr marL="421210" lvl="3" indent="-228600">
              <a:buClr>
                <a:srgbClr val="00338D"/>
              </a:buClr>
              <a:buFont typeface="+mj-lt"/>
              <a:buAutoNum type="alphaLcParenR"/>
            </a:pPr>
            <a:r>
              <a:rPr lang="uk-UA" dirty="0"/>
              <a:t>імовірність складання неправильного висновку про результати перевірки фінансової звітності;</a:t>
            </a:r>
            <a:endParaRPr lang="en-US" dirty="0"/>
          </a:p>
          <a:p>
            <a:pPr marL="421210" lvl="3" indent="-228600">
              <a:buClr>
                <a:srgbClr val="00338D"/>
              </a:buClr>
              <a:buFont typeface="+mj-lt"/>
              <a:buAutoNum type="alphaLcParenR"/>
            </a:pPr>
            <a:r>
              <a:rPr lang="uk-UA" dirty="0"/>
              <a:t>імовірність того, що виконані аудитором процедури перевірки не виявлять суттєвих помилок.</a:t>
            </a:r>
            <a:endParaRPr lang="en-US" dirty="0"/>
          </a:p>
          <a:p>
            <a:r>
              <a:rPr lang="uk-UA" dirty="0"/>
              <a:t> </a:t>
            </a:r>
            <a:endParaRPr lang="en-US" dirty="0"/>
          </a:p>
          <a:p>
            <a:r>
              <a:rPr lang="uk-UA" dirty="0"/>
              <a:t>3. Чим вище властивий ризик, тим ризик невиявлення:</a:t>
            </a:r>
            <a:endParaRPr lang="en-US" dirty="0"/>
          </a:p>
          <a:p>
            <a:pPr marL="421210" lvl="3" indent="-228600">
              <a:buClr>
                <a:srgbClr val="00338D"/>
              </a:buClr>
              <a:buFont typeface="+mj-lt"/>
              <a:buAutoNum type="alphaLcParenR"/>
            </a:pPr>
            <a:r>
              <a:rPr lang="uk-UA" dirty="0"/>
              <a:t>вищий;</a:t>
            </a:r>
            <a:endParaRPr lang="en-US" dirty="0"/>
          </a:p>
          <a:p>
            <a:pPr marL="421210" lvl="3" indent="-228600">
              <a:buClr>
                <a:srgbClr val="00338D"/>
              </a:buClr>
              <a:buFont typeface="+mj-lt"/>
              <a:buAutoNum type="alphaLcParenR"/>
            </a:pPr>
            <a:r>
              <a:rPr lang="uk-UA" dirty="0"/>
              <a:t>нижчий;</a:t>
            </a:r>
            <a:endParaRPr lang="en-US" dirty="0"/>
          </a:p>
          <a:p>
            <a:pPr marL="421210" lvl="3" indent="-228600">
              <a:buClr>
                <a:srgbClr val="00338D"/>
              </a:buClr>
              <a:buFont typeface="+mj-lt"/>
              <a:buAutoNum type="alphaLcParenR"/>
            </a:pPr>
            <a:r>
              <a:rPr lang="uk-UA" dirty="0"/>
              <a:t>немає залежності.</a:t>
            </a:r>
            <a:endParaRPr lang="en-US" dirty="0"/>
          </a:p>
          <a:p>
            <a:r>
              <a:rPr lang="uk-UA" dirty="0"/>
              <a:t> </a:t>
            </a:r>
            <a:endParaRPr lang="en-US" dirty="0"/>
          </a:p>
          <a:p>
            <a:r>
              <a:rPr lang="uk-UA" dirty="0"/>
              <a:t>4. Які з перелічених тверджень правильні:</a:t>
            </a:r>
            <a:endParaRPr lang="en-US" dirty="0"/>
          </a:p>
          <a:p>
            <a:pPr marL="421210" lvl="3" indent="-228600">
              <a:buClr>
                <a:srgbClr val="00338D"/>
              </a:buClr>
              <a:buFont typeface="+mj-lt"/>
              <a:buAutoNum type="alphaLcParenR"/>
            </a:pPr>
            <a:r>
              <a:rPr lang="uk-UA" dirty="0"/>
              <a:t>обсяг вибірки залежить від рівня ризику;</a:t>
            </a:r>
            <a:endParaRPr lang="en-US" dirty="0"/>
          </a:p>
          <a:p>
            <a:pPr marL="421210" lvl="3" indent="-228600">
              <a:buClr>
                <a:srgbClr val="00338D"/>
              </a:buClr>
              <a:buFont typeface="+mj-lt"/>
              <a:buAutoNum type="alphaLcParenR"/>
            </a:pPr>
            <a:r>
              <a:rPr lang="uk-UA" dirty="0"/>
              <a:t>обсяг вибірки не залежить від рівня суттєвості;</a:t>
            </a:r>
            <a:endParaRPr lang="en-US" dirty="0"/>
          </a:p>
          <a:p>
            <a:pPr marL="421210" lvl="3" indent="-228600">
              <a:buClr>
                <a:srgbClr val="00338D"/>
              </a:buClr>
              <a:buFont typeface="+mj-lt"/>
              <a:buAutoNum type="alphaLcParenR"/>
            </a:pPr>
            <a:r>
              <a:rPr lang="uk-UA" dirty="0"/>
              <a:t>результати аналізу вибіркової сукупності екстраполюються на генеральну сукупність?</a:t>
            </a:r>
            <a:endParaRPr lang="en-US" dirty="0"/>
          </a:p>
          <a:p>
            <a:r>
              <a:rPr lang="uk-UA" dirty="0"/>
              <a:t> </a:t>
            </a:r>
            <a:endParaRPr lang="en-US" dirty="0"/>
          </a:p>
          <a:p>
            <a:r>
              <a:rPr lang="uk-UA" dirty="0"/>
              <a:t>5. Модель аудиторського ризику застосовується на етапі:</a:t>
            </a:r>
            <a:endParaRPr lang="en-US" dirty="0"/>
          </a:p>
          <a:p>
            <a:pPr marL="421210" lvl="3" indent="-228600">
              <a:buClr>
                <a:srgbClr val="00338D"/>
              </a:buClr>
              <a:buFont typeface="+mj-lt"/>
              <a:buAutoNum type="alphaLcParenR"/>
            </a:pPr>
            <a:r>
              <a:rPr lang="uk-UA" dirty="0"/>
              <a:t>вибору клієнта;</a:t>
            </a:r>
            <a:endParaRPr lang="en-US" dirty="0"/>
          </a:p>
          <a:p>
            <a:pPr marL="421210" lvl="3" indent="-228600">
              <a:buClr>
                <a:srgbClr val="00338D"/>
              </a:buClr>
              <a:buFont typeface="+mj-lt"/>
              <a:buAutoNum type="alphaLcParenR"/>
            </a:pPr>
            <a:r>
              <a:rPr lang="uk-UA" dirty="0"/>
              <a:t>укладення договору;</a:t>
            </a:r>
            <a:endParaRPr lang="en-US" dirty="0"/>
          </a:p>
          <a:p>
            <a:pPr marL="421210" lvl="3" indent="-228600">
              <a:buClr>
                <a:srgbClr val="00338D"/>
              </a:buClr>
              <a:buFont typeface="+mj-lt"/>
              <a:buAutoNum type="alphaLcParenR"/>
            </a:pPr>
            <a:r>
              <a:rPr lang="uk-UA" dirty="0"/>
              <a:t>планування;</a:t>
            </a:r>
            <a:endParaRPr lang="en-US" dirty="0"/>
          </a:p>
          <a:p>
            <a:pPr marL="421210" lvl="3" indent="-228600">
              <a:buClr>
                <a:srgbClr val="00338D"/>
              </a:buClr>
              <a:buFont typeface="+mj-lt"/>
              <a:buAutoNum type="alphaLcParenR"/>
            </a:pPr>
            <a:r>
              <a:rPr lang="uk-UA" dirty="0"/>
              <a:t>тестування.</a:t>
            </a:r>
            <a:endParaRPr lang="en-US" dirty="0"/>
          </a:p>
          <a:p>
            <a:r>
              <a:rPr lang="uk-UA" dirty="0"/>
              <a:t> </a:t>
            </a:r>
            <a:endParaRPr lang="en-US" dirty="0"/>
          </a:p>
        </p:txBody>
      </p:sp>
    </p:spTree>
    <p:extLst>
      <p:ext uri="{BB962C8B-B14F-4D97-AF65-F5344CB8AC3E}">
        <p14:creationId xmlns:p14="http://schemas.microsoft.com/office/powerpoint/2010/main" val="395437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04800"/>
            <a:ext cx="6068144" cy="4267200"/>
          </a:xfrm>
        </p:spPr>
        <p:txBody>
          <a:bodyPr/>
          <a:lstStyle/>
          <a:p>
            <a:r>
              <a:rPr lang="uk-UA" sz="1200" b="0" dirty="0">
                <a:solidFill>
                  <a:schemeClr val="tx1"/>
                </a:solidFill>
              </a:rPr>
              <a:t>Управління аудиторською діяльністю в Україні. Організаційна структура, основні функції та засади діяльності Аудиторської палати України та Спілки аудиторів України.</a:t>
            </a:r>
          </a:p>
          <a:p>
            <a:r>
              <a:rPr lang="uk-UA" sz="1200" i="1" dirty="0"/>
              <a:t>Семінар 1. Сутність, завдання та регламентація аудиторської діяльності </a:t>
            </a:r>
            <a:br>
              <a:rPr lang="en-US" sz="1200" i="1" dirty="0"/>
            </a:br>
            <a:r>
              <a:rPr lang="uk-UA" sz="1200" i="1" dirty="0"/>
              <a:t>(2 год.)</a:t>
            </a:r>
            <a:endParaRPr lang="en-US" sz="1200" dirty="0"/>
          </a:p>
          <a:p>
            <a:pPr marL="421211" lvl="2" indent="-228600">
              <a:buClr>
                <a:srgbClr val="00338D"/>
              </a:buClr>
              <a:buFont typeface="+mj-lt"/>
              <a:buAutoNum type="arabicPeriod"/>
            </a:pPr>
            <a:r>
              <a:rPr lang="uk-UA" sz="1200" b="0" dirty="0">
                <a:solidFill>
                  <a:schemeClr val="tx1"/>
                </a:solidFill>
              </a:rPr>
              <a:t>Виникнення аудиту в світі та становлення вітчизняного аудиту.</a:t>
            </a:r>
            <a:endParaRPr lang="en-US" sz="1200" b="0" dirty="0">
              <a:solidFill>
                <a:schemeClr val="tx1"/>
              </a:solidFill>
            </a:endParaRPr>
          </a:p>
          <a:p>
            <a:pPr marL="421211" lvl="2" indent="-228600">
              <a:buClr>
                <a:srgbClr val="00338D"/>
              </a:buClr>
              <a:buFont typeface="+mj-lt"/>
              <a:buAutoNum type="arabicPeriod"/>
            </a:pPr>
            <a:r>
              <a:rPr lang="uk-UA" sz="1200" b="0" dirty="0">
                <a:solidFill>
                  <a:schemeClr val="tx1"/>
                </a:solidFill>
              </a:rPr>
              <a:t>Суть, мета, завдання, об’єкти, користувачі та види аудиту.</a:t>
            </a:r>
            <a:endParaRPr lang="en-US" sz="1200" b="0" dirty="0">
              <a:solidFill>
                <a:schemeClr val="tx1"/>
              </a:solidFill>
            </a:endParaRPr>
          </a:p>
          <a:p>
            <a:pPr marL="421211" lvl="2" indent="-228600">
              <a:buClr>
                <a:srgbClr val="00338D"/>
              </a:buClr>
              <a:buFont typeface="+mj-lt"/>
              <a:buAutoNum type="arabicPeriod"/>
            </a:pPr>
            <a:r>
              <a:rPr lang="uk-UA" sz="1200" b="0" dirty="0">
                <a:solidFill>
                  <a:schemeClr val="tx1"/>
                </a:solidFill>
              </a:rPr>
              <a:t>Регламентація здійснення аудиторської діяльності в Україні.</a:t>
            </a:r>
            <a:endParaRPr lang="en-US" sz="1200" b="0" dirty="0">
              <a:solidFill>
                <a:schemeClr val="tx1"/>
              </a:solidFill>
            </a:endParaRPr>
          </a:p>
          <a:p>
            <a:pPr marL="421211" lvl="2" indent="-228600">
              <a:buClr>
                <a:srgbClr val="00338D"/>
              </a:buClr>
              <a:buFont typeface="+mj-lt"/>
              <a:buAutoNum type="arabicPeriod"/>
            </a:pPr>
            <a:r>
              <a:rPr lang="uk-UA" sz="1200" b="0" dirty="0">
                <a:solidFill>
                  <a:schemeClr val="tx1"/>
                </a:solidFill>
              </a:rPr>
              <a:t>Діяльність національних та міжнародних аудиторських організацій в галузі керівництва аудиторською діяльності.</a:t>
            </a:r>
            <a:endParaRPr lang="en-US" sz="1200" b="0" dirty="0">
              <a:solidFill>
                <a:schemeClr val="tx1"/>
              </a:solidFill>
            </a:endParaRPr>
          </a:p>
          <a:p>
            <a:r>
              <a:rPr lang="uk-UA" sz="1200" i="1" dirty="0"/>
              <a:t>Завдання для самостійної роботи</a:t>
            </a:r>
            <a:r>
              <a:rPr lang="uk-UA" sz="1200" dirty="0"/>
              <a:t> (6</a:t>
            </a:r>
            <a:r>
              <a:rPr lang="uk-UA" sz="1200" i="1" dirty="0"/>
              <a:t> год</a:t>
            </a:r>
            <a:r>
              <a:rPr lang="uk-UA" sz="1200" dirty="0"/>
              <a:t>.)</a:t>
            </a:r>
            <a:endParaRPr lang="en-US" sz="1200" dirty="0"/>
          </a:p>
          <a:p>
            <a:pPr marL="421211" lvl="2" indent="-228600">
              <a:buClr>
                <a:srgbClr val="00338D"/>
              </a:buClr>
              <a:buFont typeface="+mj-lt"/>
              <a:buAutoNum type="arabicPeriod"/>
            </a:pPr>
            <a:r>
              <a:rPr lang="uk-UA" sz="1200" b="0" dirty="0">
                <a:solidFill>
                  <a:schemeClr val="tx1"/>
                </a:solidFill>
              </a:rPr>
              <a:t>Здійснити аналіз нормативної бази регулювання аудиторських послуг в Україні з призми її адаптації до Міжнародних стандартів бухгалтерського обліку. За результатами аналізу підготувати реферат.</a:t>
            </a:r>
            <a:endParaRPr lang="en-US" sz="1200" b="0" dirty="0">
              <a:solidFill>
                <a:schemeClr val="tx1"/>
              </a:solidFill>
            </a:endParaRPr>
          </a:p>
          <a:p>
            <a:pPr marL="421211" lvl="2" indent="-228600">
              <a:buClr>
                <a:srgbClr val="00338D"/>
              </a:buClr>
              <a:buFont typeface="+mj-lt"/>
              <a:buAutoNum type="arabicPeriod"/>
            </a:pPr>
            <a:r>
              <a:rPr lang="uk-UA" sz="1200" b="0" dirty="0">
                <a:solidFill>
                  <a:schemeClr val="tx1"/>
                </a:solidFill>
              </a:rPr>
              <a:t>Оцінити процес розробки та статус міжнародних стандартів аудиту. Проаналізувати зв’язок між Міжнародними стандартами та державними стандартами регламентації аудиторської діяльності. </a:t>
            </a:r>
            <a:endParaRPr lang="en-US" sz="1200" b="0" dirty="0">
              <a:solidFill>
                <a:schemeClr val="tx1"/>
              </a:solidFill>
            </a:endParaRPr>
          </a:p>
          <a:p>
            <a:pPr marL="421211" lvl="2" indent="-228600">
              <a:buClr>
                <a:srgbClr val="00338D"/>
              </a:buClr>
              <a:buFont typeface="+mj-lt"/>
              <a:buAutoNum type="arabicPeriod"/>
            </a:pPr>
            <a:r>
              <a:rPr lang="uk-UA" sz="1200" b="0" dirty="0">
                <a:solidFill>
                  <a:schemeClr val="tx1"/>
                </a:solidFill>
              </a:rPr>
              <a:t>Принципи професійної етики та надання аудиторських послуг, права та обов’язки аудиторів, закріплені в  Кодексі етики АССА.</a:t>
            </a:r>
            <a:endParaRPr lang="en-US" sz="1200" b="0" dirty="0">
              <a:solidFill>
                <a:schemeClr val="tx1"/>
              </a:solidFill>
            </a:endParaRPr>
          </a:p>
          <a:p>
            <a:pPr marL="421211" lvl="2" indent="-228600">
              <a:buClr>
                <a:srgbClr val="00338D"/>
              </a:buClr>
              <a:buFont typeface="+mj-lt"/>
              <a:buAutoNum type="arabicPeriod"/>
            </a:pPr>
            <a:r>
              <a:rPr lang="uk-UA" sz="1200" b="0" dirty="0">
                <a:solidFill>
                  <a:schemeClr val="tx1"/>
                </a:solidFill>
              </a:rPr>
              <a:t>Визначити вплив передумов та етапів еволюції аудиту на формування сучасних загальних засад надання аудиторських послуг в Україні та світі: спільне та відмінне. За результатами аналізу підготувати реферат.</a:t>
            </a:r>
            <a:endParaRPr lang="en-US" sz="1200" b="0" dirty="0">
              <a:solidFill>
                <a:schemeClr val="tx1"/>
              </a:solidFill>
            </a:endParaRPr>
          </a:p>
          <a:p>
            <a:pPr marL="421211" lvl="2" indent="-228600">
              <a:buClr>
                <a:srgbClr val="00338D"/>
              </a:buClr>
              <a:buFont typeface="+mj-lt"/>
              <a:buAutoNum type="arabicPeriod"/>
            </a:pPr>
            <a:r>
              <a:rPr lang="uk-UA" sz="1200" b="0" dirty="0">
                <a:solidFill>
                  <a:schemeClr val="tx1"/>
                </a:solidFill>
              </a:rPr>
              <a:t>Проаналізувати окремі практичні аспекти державного регулювання, зокрема: процедура призначення, права усунення та відмова від посад аудитора.</a:t>
            </a:r>
            <a:endParaRPr lang="en-US" sz="1200" b="0" dirty="0">
              <a:solidFill>
                <a:schemeClr val="tx1"/>
              </a:solidFill>
            </a:endParaRPr>
          </a:p>
          <a:p>
            <a:r>
              <a:rPr lang="uk-UA" sz="1200" i="1" dirty="0"/>
              <a:t>Семінар 2. Принципи надання аудиторських послуг. Етика та незалежність аудитора (2 год.) </a:t>
            </a:r>
            <a:r>
              <a:rPr lang="uk-UA" sz="1200" b="0" dirty="0">
                <a:solidFill>
                  <a:schemeClr val="tx1"/>
                </a:solidFill>
              </a:rPr>
              <a:t>Вирішення практичних завдань, наданих викладачем.</a:t>
            </a:r>
            <a:endParaRPr lang="en-US" sz="1200" b="0" dirty="0">
              <a:solidFill>
                <a:schemeClr val="tx1"/>
              </a:solidFill>
            </a:endParaRPr>
          </a:p>
          <a:p>
            <a:endParaRPr lang="en-US" dirty="0"/>
          </a:p>
        </p:txBody>
      </p:sp>
      <p:sp>
        <p:nvSpPr>
          <p:cNvPr id="7"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1219200" y="5867400"/>
            <a:ext cx="5257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a:buClr>
                <a:srgbClr val="00338D"/>
              </a:buClr>
            </a:pPr>
            <a:r>
              <a:rPr lang="uk-UA" altLang="en-US" sz="1200" b="1" i="1" dirty="0">
                <a:solidFill>
                  <a:srgbClr val="00338D"/>
                </a:solidFill>
                <a:ea typeface="Calibri" panose="020F0502020204030204" pitchFamily="34" charset="0"/>
                <a:cs typeface="Arial" panose="020B0604020202020204" pitchFamily="34" charset="0"/>
              </a:rPr>
              <a:t>Контрольні запитання та завдання </a:t>
            </a:r>
            <a:endParaRPr lang="en-US" altLang="en-US" sz="500" dirty="0">
              <a:solidFill>
                <a:srgbClr val="00338D"/>
              </a:solidFill>
            </a:endParaRPr>
          </a:p>
          <a:p>
            <a:pPr marL="228600" marR="0" lvl="0" indent="-228600" defTabSz="914400" rtl="0" eaLnBrk="0" fontAlgn="base" latinLnBrk="0" hangingPunct="0">
              <a:lnSpc>
                <a:spcPct val="100000"/>
              </a:lnSpc>
              <a:spcBef>
                <a:spcPct val="0"/>
              </a:spcBef>
              <a:spcAft>
                <a:spcPct val="0"/>
              </a:spcAft>
              <a:buClr>
                <a:srgbClr val="00338D"/>
              </a:buClr>
              <a:buSzTx/>
              <a:buFont typeface="+mj-lt"/>
              <a:buAutoNum type="arabicPeriod"/>
              <a:tabLst>
                <a:tab pos="533400" algn="l"/>
              </a:tabLst>
            </a:pPr>
            <a:r>
              <a:rPr kumimoji="0" lang="uk-U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Що таке аудит?</a:t>
            </a:r>
            <a:endParaRPr kumimoji="0" lang="en-US" altLang="en-US" sz="500" b="0" i="0" u="none" strike="noStrike" cap="none" normalizeH="0" baseline="0" dirty="0">
              <a:ln>
                <a:noFill/>
              </a:ln>
              <a:solidFill>
                <a:schemeClr val="tx1"/>
              </a:solidFill>
              <a:effectLst/>
            </a:endParaRPr>
          </a:p>
          <a:p>
            <a:pPr marL="228600" marR="0" lvl="0" indent="-228600" defTabSz="914400" rtl="0" eaLnBrk="0" fontAlgn="base" latinLnBrk="0" hangingPunct="0">
              <a:lnSpc>
                <a:spcPct val="100000"/>
              </a:lnSpc>
              <a:spcBef>
                <a:spcPct val="0"/>
              </a:spcBef>
              <a:spcAft>
                <a:spcPct val="0"/>
              </a:spcAft>
              <a:buClr>
                <a:srgbClr val="00338D"/>
              </a:buClr>
              <a:buSzTx/>
              <a:buFont typeface="+mj-lt"/>
              <a:buAutoNum type="arabicPeriod"/>
              <a:tabLst>
                <a:tab pos="533400" algn="l"/>
              </a:tabLst>
            </a:pPr>
            <a:r>
              <a:rPr kumimoji="0" lang="uk-U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Визначте основні етапи еволюції аудиту?</a:t>
            </a:r>
            <a:endParaRPr kumimoji="0" lang="en-US" altLang="en-US" sz="500" b="0" i="0" u="none" strike="noStrike" cap="none" normalizeH="0" baseline="0" dirty="0">
              <a:ln>
                <a:noFill/>
              </a:ln>
              <a:solidFill>
                <a:schemeClr val="tx1"/>
              </a:solidFill>
              <a:effectLst/>
            </a:endParaRPr>
          </a:p>
          <a:p>
            <a:pPr marL="228600" marR="0" lvl="0" indent="-228600" defTabSz="914400" rtl="0" eaLnBrk="0" fontAlgn="base" latinLnBrk="0" hangingPunct="0">
              <a:lnSpc>
                <a:spcPct val="100000"/>
              </a:lnSpc>
              <a:spcBef>
                <a:spcPct val="0"/>
              </a:spcBef>
              <a:spcAft>
                <a:spcPct val="0"/>
              </a:spcAft>
              <a:buClr>
                <a:srgbClr val="00338D"/>
              </a:buClr>
              <a:buSzTx/>
              <a:buFont typeface="+mj-lt"/>
              <a:buAutoNum type="arabicPeriod"/>
              <a:tabLst>
                <a:tab pos="533400" algn="l"/>
              </a:tabLst>
            </a:pPr>
            <a:r>
              <a:rPr kumimoji="0" lang="uk-U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В чому принципова різниця між етапами розвитку та сучасними умовами здійснення аудиторської діяльності в Україні та світі?</a:t>
            </a:r>
            <a:endParaRPr kumimoji="0" lang="en-US" altLang="en-US" sz="500" b="0" i="0" u="none" strike="noStrike" cap="none" normalizeH="0" baseline="0" dirty="0">
              <a:ln>
                <a:noFill/>
              </a:ln>
              <a:solidFill>
                <a:schemeClr val="tx1"/>
              </a:solidFill>
              <a:effectLst/>
            </a:endParaRPr>
          </a:p>
          <a:p>
            <a:pPr marL="228600" marR="0" lvl="0" indent="-228600" defTabSz="914400" rtl="0" eaLnBrk="0" fontAlgn="base" latinLnBrk="0" hangingPunct="0">
              <a:lnSpc>
                <a:spcPct val="100000"/>
              </a:lnSpc>
              <a:spcBef>
                <a:spcPct val="0"/>
              </a:spcBef>
              <a:spcAft>
                <a:spcPct val="0"/>
              </a:spcAft>
              <a:buClr>
                <a:srgbClr val="00338D"/>
              </a:buClr>
              <a:buSzTx/>
              <a:buFont typeface="+mj-lt"/>
              <a:buAutoNum type="arabicPeriod"/>
              <a:tabLst>
                <a:tab pos="533400" algn="l"/>
              </a:tabLst>
            </a:pPr>
            <a:r>
              <a:rPr kumimoji="0" lang="uk-U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Визначте функції Аудиторської палати України.</a:t>
            </a:r>
            <a:endParaRPr kumimoji="0" lang="en-US" altLang="en-US" sz="500" b="0" i="0" u="none" strike="noStrike" cap="none" normalizeH="0" baseline="0" dirty="0">
              <a:ln>
                <a:noFill/>
              </a:ln>
              <a:solidFill>
                <a:schemeClr val="tx1"/>
              </a:solidFill>
              <a:effectLst/>
            </a:endParaRPr>
          </a:p>
          <a:p>
            <a:pPr marL="228600" marR="0" lvl="0" indent="-228600" defTabSz="914400" rtl="0" eaLnBrk="0" fontAlgn="base" latinLnBrk="0" hangingPunct="0">
              <a:lnSpc>
                <a:spcPct val="100000"/>
              </a:lnSpc>
              <a:spcBef>
                <a:spcPct val="0"/>
              </a:spcBef>
              <a:spcAft>
                <a:spcPct val="0"/>
              </a:spcAft>
              <a:buClr>
                <a:srgbClr val="00338D"/>
              </a:buClr>
              <a:buSzTx/>
              <a:buFont typeface="+mj-lt"/>
              <a:buAutoNum type="arabicPeriod"/>
              <a:tabLst>
                <a:tab pos="533400" algn="l"/>
              </a:tabLst>
            </a:pPr>
            <a:r>
              <a:rPr kumimoji="0" lang="uk-U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В сому специфіка сертифікації аудиторів в Україні?</a:t>
            </a:r>
            <a:endParaRPr kumimoji="0" lang="en-US" altLang="en-US" sz="500" b="0" i="0" u="none" strike="noStrike" cap="none" normalizeH="0" baseline="0" dirty="0">
              <a:ln>
                <a:noFill/>
              </a:ln>
              <a:solidFill>
                <a:schemeClr val="tx1"/>
              </a:solidFill>
              <a:effectLst/>
            </a:endParaRPr>
          </a:p>
          <a:p>
            <a:pPr marL="228600" marR="0" lvl="0" indent="-228600" defTabSz="914400" rtl="0" eaLnBrk="0" fontAlgn="base" latinLnBrk="0" hangingPunct="0">
              <a:lnSpc>
                <a:spcPct val="100000"/>
              </a:lnSpc>
              <a:spcBef>
                <a:spcPct val="0"/>
              </a:spcBef>
              <a:spcAft>
                <a:spcPct val="0"/>
              </a:spcAft>
              <a:buClr>
                <a:srgbClr val="00338D"/>
              </a:buClr>
              <a:buSzTx/>
              <a:buFont typeface="+mj-lt"/>
              <a:buAutoNum type="arabicPeriod"/>
              <a:tabLst>
                <a:tab pos="533400" algn="l"/>
              </a:tabLst>
            </a:pPr>
            <a:r>
              <a:rPr kumimoji="0" lang="uk-U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Функції Спілки Аудиторів України.</a:t>
            </a:r>
            <a:endParaRPr kumimoji="0" lang="en-US" altLang="en-US" sz="500" b="0" i="0" u="none" strike="noStrike" cap="none" normalizeH="0" baseline="0" dirty="0">
              <a:ln>
                <a:noFill/>
              </a:ln>
              <a:solidFill>
                <a:schemeClr val="tx1"/>
              </a:solidFill>
              <a:effectLst/>
            </a:endParaRPr>
          </a:p>
          <a:p>
            <a:pPr marL="228600" marR="0" lvl="0" indent="-228600" defTabSz="914400" rtl="0" eaLnBrk="0" fontAlgn="base" latinLnBrk="0" hangingPunct="0">
              <a:lnSpc>
                <a:spcPct val="100000"/>
              </a:lnSpc>
              <a:spcBef>
                <a:spcPct val="0"/>
              </a:spcBef>
              <a:spcAft>
                <a:spcPct val="0"/>
              </a:spcAft>
              <a:buClr>
                <a:srgbClr val="00338D"/>
              </a:buClr>
              <a:buSzTx/>
              <a:buFont typeface="+mj-lt"/>
              <a:buAutoNum type="arabicPeriod"/>
              <a:tabLst>
                <a:tab pos="533400" algn="l"/>
              </a:tabLst>
            </a:pPr>
            <a:r>
              <a:rPr kumimoji="0" lang="uk-U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Визначте основні принципи аудиторської діяльності з призми аналізу Кодексу етики аудиторів.</a:t>
            </a:r>
            <a:endParaRPr kumimoji="0" lang="uk-UA"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Placeholder 2"/>
          <p:cNvSpPr txBox="1">
            <a:spLocks/>
          </p:cNvSpPr>
          <p:nvPr/>
        </p:nvSpPr>
        <p:spPr bwMode="gray">
          <a:xfrm>
            <a:off x="408856" y="7924800"/>
            <a:ext cx="6068144" cy="1176992"/>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pPr algn="ctr"/>
            <a:r>
              <a:rPr lang="uk-UA" sz="1400" cap="small" dirty="0"/>
              <a:t>ТЕМА 2. МЕТОДОЛОГІЯ ЗДІЙСНЕННЯ АУДИТУ.</a:t>
            </a:r>
            <a:endParaRPr lang="uk-UA" sz="1400" dirty="0"/>
          </a:p>
          <a:p>
            <a:r>
              <a:rPr lang="uk-UA" dirty="0"/>
              <a:t>ЛЕКЦІЯ 2. МЕТОДОЛОГІЯ ЗДІЙСНЕННЯ АУДИТУ ТА АУДИТОРСЬКИХ ПОСЛУГ </a:t>
            </a:r>
            <a:br>
              <a:rPr lang="en-US" dirty="0"/>
            </a:br>
            <a:r>
              <a:rPr lang="uk-UA" dirty="0"/>
              <a:t>(2 ГОД.)</a:t>
            </a:r>
          </a:p>
          <a:p>
            <a:r>
              <a:rPr lang="uk-UA" b="0" dirty="0">
                <a:solidFill>
                  <a:schemeClr val="tx1"/>
                </a:solidFill>
              </a:rPr>
              <a:t>Метод і методичні прийоми аудиту. Класифікація методів. Коротка характеристика методичних прийомів проведення та організації аудиту.</a:t>
            </a:r>
            <a:endParaRPr lang="uk-UA"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077" y="5929563"/>
            <a:ext cx="685800" cy="685800"/>
          </a:xfrm>
          <a:prstGeom prst="rect">
            <a:avLst/>
          </a:prstGeom>
        </p:spPr>
      </p:pic>
    </p:spTree>
    <p:extLst>
      <p:ext uri="{BB962C8B-B14F-4D97-AF65-F5344CB8AC3E}">
        <p14:creationId xmlns:p14="http://schemas.microsoft.com/office/powerpoint/2010/main" val="2261266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1000"/>
            <a:ext cx="6068144" cy="8534400"/>
          </a:xfrm>
        </p:spPr>
        <p:txBody>
          <a:bodyPr/>
          <a:lstStyle/>
          <a:p>
            <a:r>
              <a:rPr lang="uk-UA" dirty="0"/>
              <a:t>6. Розшифруйте зміст ситуації, що виражена залежністю АР = ВР (1,0) • РК (1,0) • РН (0,05) = 0,05:</a:t>
            </a:r>
            <a:endParaRPr lang="en-US" dirty="0"/>
          </a:p>
          <a:p>
            <a:pPr marL="421210" lvl="3" indent="-228600">
              <a:buClr>
                <a:srgbClr val="00338D"/>
              </a:buClr>
              <a:buFont typeface="+mj-lt"/>
              <a:buAutoNum type="alphaLcParenR"/>
            </a:pPr>
            <a:r>
              <a:rPr lang="uk-UA" dirty="0"/>
              <a:t>за високих значень властивого ризику та ризику внутрішнього контролю аудиторська перевірка не дасть бажаних результатів;</a:t>
            </a:r>
            <a:endParaRPr lang="en-US" dirty="0"/>
          </a:p>
          <a:p>
            <a:pPr marL="421210" lvl="3" indent="-228600">
              <a:buClr>
                <a:srgbClr val="00338D"/>
              </a:buClr>
              <a:buFont typeface="+mj-lt"/>
              <a:buAutoNum type="alphaLcParenR"/>
            </a:pPr>
            <a:r>
              <a:rPr lang="uk-UA" dirty="0"/>
              <a:t>аудитор може довіряти зібраним свідченням навіть за неефективної системи внутрішнього контролю замовника;</a:t>
            </a:r>
            <a:endParaRPr lang="en-US" dirty="0"/>
          </a:p>
          <a:p>
            <a:pPr marL="421210" lvl="3" indent="-228600">
              <a:buClr>
                <a:srgbClr val="00338D"/>
              </a:buClr>
              <a:buFont typeface="+mj-lt"/>
              <a:buAutoNum type="alphaLcParenR"/>
            </a:pPr>
            <a:r>
              <a:rPr lang="uk-UA" dirty="0"/>
              <a:t>імовірність видачі аудитором неправильного висновку за вказаних умов становить 92%.</a:t>
            </a:r>
            <a:endParaRPr lang="en-US" dirty="0"/>
          </a:p>
          <a:p>
            <a:r>
              <a:rPr lang="uk-UA" dirty="0"/>
              <a:t> </a:t>
            </a:r>
            <a:endParaRPr lang="en-US" dirty="0"/>
          </a:p>
          <a:p>
            <a:r>
              <a:rPr lang="uk-UA" dirty="0"/>
              <a:t>7. Аудитор зробив оцінку властивого ризику (ВР) і ризику внутрішнього контролю (РК) на СП : ВР = РК = 0,80. Який ризик </a:t>
            </a:r>
            <a:r>
              <a:rPr lang="uk-UA" dirty="0" err="1"/>
              <a:t>невиявлення</a:t>
            </a:r>
            <a:r>
              <a:rPr lang="uk-UA" dirty="0"/>
              <a:t> помилок аудитор повинен запланувати, якщо прийнятний аудиторський ризик АР становить 0,20?</a:t>
            </a:r>
            <a:endParaRPr lang="en-US" dirty="0"/>
          </a:p>
          <a:p>
            <a:pPr marL="421210" lvl="3" indent="-228600">
              <a:buClr>
                <a:srgbClr val="00338D"/>
              </a:buClr>
              <a:buFont typeface="+mj-lt"/>
              <a:buAutoNum type="alphaLcParenR"/>
            </a:pPr>
            <a:r>
              <a:rPr lang="uk-UA" dirty="0"/>
              <a:t>0,00;</a:t>
            </a:r>
            <a:endParaRPr lang="en-US" dirty="0"/>
          </a:p>
          <a:p>
            <a:pPr marL="421210" lvl="3" indent="-228600">
              <a:buClr>
                <a:srgbClr val="00338D"/>
              </a:buClr>
              <a:buFont typeface="+mj-lt"/>
              <a:buAutoNum type="alphaLcParenR"/>
            </a:pPr>
            <a:r>
              <a:rPr lang="uk-UA" dirty="0"/>
              <a:t>0,80;</a:t>
            </a:r>
            <a:endParaRPr lang="en-US" dirty="0"/>
          </a:p>
          <a:p>
            <a:pPr marL="421210" lvl="3" indent="-228600">
              <a:buClr>
                <a:srgbClr val="00338D"/>
              </a:buClr>
              <a:buFont typeface="+mj-lt"/>
              <a:buAutoNum type="alphaLcParenR"/>
            </a:pPr>
            <a:r>
              <a:rPr lang="uk-UA" dirty="0"/>
              <a:t>0,20;</a:t>
            </a:r>
            <a:endParaRPr lang="en-US" dirty="0"/>
          </a:p>
          <a:p>
            <a:pPr marL="421210" lvl="3" indent="-228600">
              <a:buClr>
                <a:srgbClr val="00338D"/>
              </a:buClr>
              <a:buFont typeface="+mj-lt"/>
              <a:buAutoNum type="alphaLcParenR"/>
            </a:pPr>
            <a:r>
              <a:rPr lang="uk-UA" dirty="0"/>
              <a:t>0,15; </a:t>
            </a:r>
            <a:endParaRPr lang="en-US" dirty="0"/>
          </a:p>
          <a:p>
            <a:pPr marL="421210" lvl="3" indent="-228600">
              <a:buClr>
                <a:srgbClr val="00338D"/>
              </a:buClr>
              <a:buFont typeface="+mj-lt"/>
              <a:buAutoNum type="alphaLcParenR"/>
            </a:pPr>
            <a:r>
              <a:rPr lang="uk-UA" dirty="0"/>
              <a:t>0,31.</a:t>
            </a:r>
          </a:p>
          <a:p>
            <a:endParaRPr lang="uk-UA" dirty="0"/>
          </a:p>
          <a:p>
            <a:r>
              <a:rPr lang="uk-UA" dirty="0"/>
              <a:t>8. Суттєвість в аудиті — це:</a:t>
            </a:r>
            <a:endParaRPr lang="en-US" sz="1100" dirty="0"/>
          </a:p>
          <a:p>
            <a:pPr marL="421210" lvl="3" indent="-228600">
              <a:buClr>
                <a:srgbClr val="00338D"/>
              </a:buClr>
              <a:buFont typeface="+mj-lt"/>
              <a:buAutoNum type="alphaLcParenR"/>
            </a:pPr>
            <a:r>
              <a:rPr lang="uk-UA" dirty="0"/>
              <a:t>ступінь неправильного відображення даних обліку і звітності, що перекручують сутність фінансових і господарських операцій;</a:t>
            </a:r>
            <a:endParaRPr lang="en-US" dirty="0"/>
          </a:p>
          <a:p>
            <a:pPr marL="421210" lvl="3" indent="-228600">
              <a:buClr>
                <a:srgbClr val="00338D"/>
              </a:buClr>
              <a:buFont typeface="+mj-lt"/>
              <a:buAutoNum type="alphaLcParenR"/>
            </a:pPr>
            <a:r>
              <a:rPr lang="uk-UA" dirty="0"/>
              <a:t>гранично припустимий рівень можливого перекручення окремої статті чи показника фінансової звітності;</a:t>
            </a:r>
            <a:endParaRPr lang="en-US" dirty="0"/>
          </a:p>
          <a:p>
            <a:pPr marL="421210" lvl="3" indent="-228600">
              <a:buClr>
                <a:srgbClr val="00338D"/>
              </a:buClr>
              <a:buFont typeface="+mj-lt"/>
              <a:buAutoNum type="alphaLcParenR"/>
            </a:pPr>
            <a:r>
              <a:rPr lang="uk-UA" dirty="0"/>
              <a:t>попередня оцінка ймовірності перекручень звітності.</a:t>
            </a:r>
            <a:endParaRPr lang="en-US" dirty="0"/>
          </a:p>
          <a:p>
            <a:r>
              <a:rPr lang="uk-UA" dirty="0"/>
              <a:t> </a:t>
            </a:r>
            <a:endParaRPr lang="en-US" sz="1100" dirty="0"/>
          </a:p>
          <a:p>
            <a:r>
              <a:rPr lang="uk-UA" dirty="0"/>
              <a:t>9. Аудитор не несе матеріальної відповідальності за:</a:t>
            </a:r>
            <a:endParaRPr lang="en-US" sz="1100" dirty="0"/>
          </a:p>
          <a:p>
            <a:pPr marL="421210" lvl="3" indent="-228600">
              <a:buClr>
                <a:srgbClr val="00338D"/>
              </a:buClr>
              <a:buFont typeface="+mj-lt"/>
              <a:buAutoNum type="alphaLcParenR"/>
            </a:pPr>
            <a:r>
              <a:rPr lang="uk-UA" dirty="0"/>
              <a:t>правильність і відповідність використаних під час аудиту процедур перевірки;</a:t>
            </a:r>
            <a:endParaRPr lang="en-US" sz="1100" dirty="0"/>
          </a:p>
          <a:p>
            <a:pPr marL="421210" lvl="3" indent="-228600">
              <a:buClr>
                <a:srgbClr val="00338D"/>
              </a:buClr>
              <a:buFont typeface="+mj-lt"/>
              <a:buAutoNum type="alphaLcParenR"/>
            </a:pPr>
            <a:r>
              <a:rPr lang="uk-UA" dirty="0"/>
              <a:t>остаточну думку в аудиторському висновку, який складається за результатами проведеної аудиторської перевірки;</a:t>
            </a:r>
            <a:endParaRPr lang="en-US" sz="1100" dirty="0"/>
          </a:p>
          <a:p>
            <a:pPr marL="421210" lvl="3" indent="-228600">
              <a:buClr>
                <a:srgbClr val="00338D"/>
              </a:buClr>
              <a:buFont typeface="+mj-lt"/>
              <a:buAutoNum type="alphaLcParenR"/>
            </a:pPr>
            <a:r>
              <a:rPr lang="uk-UA" dirty="0"/>
              <a:t>виявлення всіх фактів шахрайства і помилок, котрі можуть істотно вплинути на достовірність фінансової звітності клієнта;</a:t>
            </a:r>
            <a:endParaRPr lang="en-US" sz="1100" dirty="0"/>
          </a:p>
          <a:p>
            <a:pPr marL="421210" lvl="3" indent="-228600">
              <a:buClr>
                <a:srgbClr val="00338D"/>
              </a:buClr>
              <a:buFont typeface="+mj-lt"/>
              <a:buAutoNum type="alphaLcParenR"/>
            </a:pPr>
            <a:r>
              <a:rPr lang="uk-UA" dirty="0"/>
              <a:t>попередження та виявлення фактів шахрайства і помилок у фінансовій звітності клієнта.</a:t>
            </a:r>
            <a:endParaRPr lang="en-US" sz="1100" dirty="0"/>
          </a:p>
          <a:p>
            <a:pPr marL="192610" lvl="3" indent="0">
              <a:buClr>
                <a:srgbClr val="00338D"/>
              </a:buClr>
              <a:buNone/>
            </a:pPr>
            <a:endParaRPr lang="uk-UA" dirty="0"/>
          </a:p>
        </p:txBody>
      </p:sp>
    </p:spTree>
    <p:extLst>
      <p:ext uri="{BB962C8B-B14F-4D97-AF65-F5344CB8AC3E}">
        <p14:creationId xmlns:p14="http://schemas.microsoft.com/office/powerpoint/2010/main" val="1000106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533400"/>
            <a:ext cx="6068144" cy="8382000"/>
          </a:xfrm>
        </p:spPr>
        <p:txBody>
          <a:bodyPr/>
          <a:lstStyle/>
          <a:p>
            <a:r>
              <a:rPr lang="uk-UA" dirty="0"/>
              <a:t>10. Шахрайство характеризується:</a:t>
            </a:r>
            <a:endParaRPr lang="en-US" sz="1100" dirty="0"/>
          </a:p>
          <a:p>
            <a:pPr marL="421210" lvl="3" indent="-228600">
              <a:buClr>
                <a:srgbClr val="00338D"/>
              </a:buClr>
              <a:buFont typeface="+mj-lt"/>
              <a:buAutoNum type="alphaLcParenR"/>
            </a:pPr>
            <a:r>
              <a:rPr lang="uk-UA" dirty="0"/>
              <a:t>перекрученням фінансової інформації в результаті арифметичних чи логічних помилок або неправильного подання фактів господарської діяльності;</a:t>
            </a:r>
            <a:endParaRPr lang="en-US" sz="1100" dirty="0"/>
          </a:p>
          <a:p>
            <a:pPr marL="421210" lvl="3" indent="-228600">
              <a:buClr>
                <a:srgbClr val="00338D"/>
              </a:buClr>
              <a:buFont typeface="+mj-lt"/>
              <a:buAutoNum type="alphaLcParenR"/>
            </a:pPr>
            <a:r>
              <a:rPr lang="uk-UA" dirty="0"/>
              <a:t>неправильним відображенням даних обліку, що перекручують сутність господарської операції;</a:t>
            </a:r>
            <a:endParaRPr lang="en-US" sz="1100" dirty="0"/>
          </a:p>
          <a:p>
            <a:pPr marL="421210" lvl="3" indent="-228600">
              <a:buClr>
                <a:srgbClr val="00338D"/>
              </a:buClr>
              <a:buFont typeface="+mj-lt"/>
              <a:buAutoNum type="alphaLcParenR"/>
            </a:pPr>
            <a:r>
              <a:rPr lang="uk-UA" dirty="0"/>
              <a:t>наявністю умов чи подій, що збільшують ризик неправильної оцінки активів або їх розкрадання.</a:t>
            </a:r>
            <a:endParaRPr lang="en-US" sz="1100" dirty="0"/>
          </a:p>
          <a:p>
            <a:r>
              <a:rPr lang="uk-UA" dirty="0"/>
              <a:t> </a:t>
            </a:r>
            <a:endParaRPr lang="en-US" sz="1100" dirty="0"/>
          </a:p>
          <a:p>
            <a:r>
              <a:rPr lang="uk-UA" dirty="0"/>
              <a:t>11. На якому етапі перевірки використовується поняття суттєвості:</a:t>
            </a:r>
            <a:endParaRPr lang="en-US" sz="1100" dirty="0"/>
          </a:p>
          <a:p>
            <a:pPr marL="421210" lvl="3" indent="-228600">
              <a:buClr>
                <a:srgbClr val="00338D"/>
              </a:buClr>
              <a:buFont typeface="+mj-lt"/>
              <a:buAutoNum type="alphaLcParenR"/>
            </a:pPr>
            <a:r>
              <a:rPr lang="uk-UA" dirty="0"/>
              <a:t>при виборі клієнта;</a:t>
            </a:r>
            <a:endParaRPr lang="en-US" sz="1100" dirty="0"/>
          </a:p>
          <a:p>
            <a:pPr marL="421210" lvl="3" indent="-228600">
              <a:buClr>
                <a:srgbClr val="00338D"/>
              </a:buClr>
              <a:buFont typeface="+mj-lt"/>
              <a:buAutoNum type="alphaLcParenR"/>
            </a:pPr>
            <a:r>
              <a:rPr lang="uk-UA" dirty="0"/>
              <a:t>при укладанні договору на проведення аудиту;</a:t>
            </a:r>
            <a:endParaRPr lang="en-US" sz="1100" dirty="0"/>
          </a:p>
          <a:p>
            <a:pPr marL="421210" lvl="3" indent="-228600">
              <a:buClr>
                <a:srgbClr val="00338D"/>
              </a:buClr>
              <a:buFont typeface="+mj-lt"/>
              <a:buAutoNum type="alphaLcParenR"/>
            </a:pPr>
            <a:r>
              <a:rPr lang="uk-UA" dirty="0"/>
              <a:t>під час оцінки отриманих у ході перевірки доказів при підготовці аудиторського звіту.</a:t>
            </a:r>
            <a:endParaRPr lang="en-US" sz="1100" dirty="0"/>
          </a:p>
          <a:p>
            <a:endParaRPr lang="uk-UA" dirty="0"/>
          </a:p>
          <a:p>
            <a:r>
              <a:rPr lang="uk-UA" dirty="0"/>
              <a:t>12. Під час проведення перевірки були викриті три різні помилки на суму відповідно 2000 грн, 3000 грн, 5000 грн. Відносно прибутку до оподаткування суттєвою є сума 10000 грн. Чи будуть визнані ці помилки суттєвими:</a:t>
            </a:r>
            <a:endParaRPr lang="en-US" sz="1100" dirty="0"/>
          </a:p>
          <a:p>
            <a:pPr marL="421210" lvl="3" indent="-228600">
              <a:buClr>
                <a:srgbClr val="00338D"/>
              </a:buClr>
              <a:buFont typeface="+mj-lt"/>
              <a:buAutoNum type="alphaLcParenR"/>
            </a:pPr>
            <a:r>
              <a:rPr lang="uk-UA" dirty="0"/>
              <a:t>ні;</a:t>
            </a:r>
            <a:endParaRPr lang="en-US" sz="1100" dirty="0"/>
          </a:p>
          <a:p>
            <a:pPr marL="421210" lvl="3" indent="-228600">
              <a:buClr>
                <a:srgbClr val="00338D"/>
              </a:buClr>
              <a:buFont typeface="+mj-lt"/>
              <a:buAutoNum type="alphaLcParenR"/>
            </a:pPr>
            <a:r>
              <a:rPr lang="uk-UA" dirty="0"/>
              <a:t>так?</a:t>
            </a:r>
            <a:endParaRPr lang="en-US" sz="1100" dirty="0"/>
          </a:p>
          <a:p>
            <a:pPr marL="421210" lvl="3" indent="-228600">
              <a:buClr>
                <a:srgbClr val="00338D"/>
              </a:buClr>
              <a:buFont typeface="+mj-lt"/>
              <a:buAutoNum type="alphaLcParenR"/>
            </a:pPr>
            <a:r>
              <a:rPr lang="uk-UA" dirty="0"/>
              <a:t>Відповідь обґрунтувати.</a:t>
            </a:r>
            <a:endParaRPr lang="en-US" sz="1100" dirty="0"/>
          </a:p>
          <a:p>
            <a:r>
              <a:rPr lang="uk-UA" dirty="0"/>
              <a:t> </a:t>
            </a:r>
            <a:endParaRPr lang="en-US" sz="1100" dirty="0"/>
          </a:p>
          <a:p>
            <a:r>
              <a:rPr lang="uk-UA" dirty="0"/>
              <a:t>13. Виявлення суттєвих помилок і відхилень під час завершення аудиту впливає на достовірність:</a:t>
            </a:r>
            <a:endParaRPr lang="en-US" sz="1100" dirty="0"/>
          </a:p>
          <a:p>
            <a:pPr marL="421210" lvl="3" indent="-228600">
              <a:buClr>
                <a:srgbClr val="00338D"/>
              </a:buClr>
              <a:buFont typeface="+mj-lt"/>
              <a:buAutoNum type="alphaLcParenR"/>
            </a:pPr>
            <a:r>
              <a:rPr lang="uk-UA" dirty="0"/>
              <a:t>усієї фінансової звітності;</a:t>
            </a:r>
            <a:endParaRPr lang="en-US" sz="1100" dirty="0"/>
          </a:p>
          <a:p>
            <a:pPr marL="421210" lvl="3" indent="-228600">
              <a:buClr>
                <a:srgbClr val="00338D"/>
              </a:buClr>
              <a:buFont typeface="+mj-lt"/>
              <a:buAutoNum type="alphaLcParenR"/>
            </a:pPr>
            <a:r>
              <a:rPr lang="uk-UA" dirty="0"/>
              <a:t>окремих форм фінансової звітності;</a:t>
            </a:r>
            <a:endParaRPr lang="en-US" sz="1100" dirty="0"/>
          </a:p>
          <a:p>
            <a:pPr marL="421210" lvl="3" indent="-228600">
              <a:buClr>
                <a:srgbClr val="00338D"/>
              </a:buClr>
              <a:buFont typeface="+mj-lt"/>
              <a:buAutoNum type="alphaLcParenR"/>
            </a:pPr>
            <a:r>
              <a:rPr lang="uk-UA" dirty="0"/>
              <a:t>залишків на синтетичних рахунках обліку;</a:t>
            </a:r>
            <a:endParaRPr lang="en-US" sz="1100" dirty="0"/>
          </a:p>
          <a:p>
            <a:pPr marL="421210" lvl="3" indent="-228600">
              <a:buClr>
                <a:srgbClr val="00338D"/>
              </a:buClr>
              <a:buFont typeface="+mj-lt"/>
              <a:buAutoNum type="alphaLcParenR"/>
            </a:pPr>
            <a:r>
              <a:rPr lang="uk-UA" dirty="0"/>
              <a:t>залишків на аналітичних рахунках обліку.</a:t>
            </a:r>
            <a:endParaRPr lang="en-US" sz="1100" dirty="0"/>
          </a:p>
          <a:p>
            <a:pPr marL="192610" lvl="3" indent="0">
              <a:buClr>
                <a:srgbClr val="00338D"/>
              </a:buClr>
              <a:buNone/>
            </a:pPr>
            <a:endParaRPr lang="uk-UA" dirty="0"/>
          </a:p>
          <a:p>
            <a:endParaRPr lang="en-US" dirty="0"/>
          </a:p>
        </p:txBody>
      </p:sp>
    </p:spTree>
    <p:extLst>
      <p:ext uri="{BB962C8B-B14F-4D97-AF65-F5344CB8AC3E}">
        <p14:creationId xmlns:p14="http://schemas.microsoft.com/office/powerpoint/2010/main" val="2238805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Ситуації для обговорення</a:t>
            </a:r>
            <a:endParaRPr lang="ru-RU" dirty="0"/>
          </a:p>
        </p:txBody>
      </p:sp>
      <p:sp>
        <p:nvSpPr>
          <p:cNvPr id="3" name="Текст 2"/>
          <p:cNvSpPr>
            <a:spLocks noGrp="1"/>
          </p:cNvSpPr>
          <p:nvPr>
            <p:ph type="body" sz="quarter" idx="11"/>
          </p:nvPr>
        </p:nvSpPr>
        <p:spPr/>
        <p:txBody>
          <a:bodyPr/>
          <a:lstStyle/>
          <a:p>
            <a:pPr algn="just"/>
            <a:r>
              <a:rPr lang="uk-UA" b="0" dirty="0">
                <a:solidFill>
                  <a:schemeClr val="tx1"/>
                </a:solidFill>
              </a:rPr>
              <a:t>1. Оцініть правильність тверджень, наведених нижче:</a:t>
            </a:r>
            <a:endParaRPr lang="ru-RU" b="0" dirty="0">
              <a:solidFill>
                <a:schemeClr val="tx1"/>
              </a:solidFill>
            </a:endParaRPr>
          </a:p>
          <a:p>
            <a:pPr algn="just"/>
            <a:r>
              <a:rPr lang="uk-UA" b="0" dirty="0">
                <a:solidFill>
                  <a:schemeClr val="tx1"/>
                </a:solidFill>
              </a:rPr>
              <a:t>1) фінансова звітність не може бути абсолютно точною;</a:t>
            </a:r>
            <a:endParaRPr lang="ru-RU" b="0" dirty="0">
              <a:solidFill>
                <a:schemeClr val="tx1"/>
              </a:solidFill>
            </a:endParaRPr>
          </a:p>
          <a:p>
            <a:pPr algn="just"/>
            <a:r>
              <a:rPr lang="uk-UA" b="0" dirty="0">
                <a:solidFill>
                  <a:schemeClr val="tx1"/>
                </a:solidFill>
              </a:rPr>
              <a:t>2) ризик внутрішнього контролю може бути знижено в ре­зультаті аудиторської перевірки;</a:t>
            </a:r>
            <a:endParaRPr lang="ru-RU" b="0" dirty="0">
              <a:solidFill>
                <a:schemeClr val="tx1"/>
              </a:solidFill>
            </a:endParaRPr>
          </a:p>
          <a:p>
            <a:pPr algn="just"/>
            <a:r>
              <a:rPr lang="uk-UA" b="0" dirty="0">
                <a:solidFill>
                  <a:schemeClr val="tx1"/>
                </a:solidFill>
              </a:rPr>
              <a:t>3) діяльність керівництва фірми-клієнта впливає на ризик вну­трішнього контролю;</a:t>
            </a:r>
            <a:endParaRPr lang="ru-RU" b="0" dirty="0">
              <a:solidFill>
                <a:schemeClr val="tx1"/>
              </a:solidFill>
            </a:endParaRPr>
          </a:p>
          <a:p>
            <a:pPr algn="just"/>
            <a:r>
              <a:rPr lang="uk-UA" b="0" dirty="0">
                <a:solidFill>
                  <a:schemeClr val="tx1"/>
                </a:solidFill>
              </a:rPr>
              <a:t>4) ризик внутрішнього контролю змінюється залежно від виду діяльності підприємства; </a:t>
            </a:r>
            <a:endParaRPr lang="ru-RU" b="0" dirty="0">
              <a:solidFill>
                <a:schemeClr val="tx1"/>
              </a:solidFill>
            </a:endParaRPr>
          </a:p>
          <a:p>
            <a:pPr algn="just"/>
            <a:r>
              <a:rPr lang="uk-UA" b="0" dirty="0">
                <a:solidFill>
                  <a:schemeClr val="tx1"/>
                </a:solidFill>
              </a:rPr>
              <a:t>5) організація бухгалтерського обліку і внутрішнього контро­лю впливає на ризик контролю;</a:t>
            </a:r>
            <a:endParaRPr lang="ru-RU" b="0" dirty="0">
              <a:solidFill>
                <a:schemeClr val="tx1"/>
              </a:solidFill>
            </a:endParaRPr>
          </a:p>
          <a:p>
            <a:pPr algn="just"/>
            <a:r>
              <a:rPr lang="uk-UA" b="0" dirty="0">
                <a:solidFill>
                  <a:schemeClr val="tx1"/>
                </a:solidFill>
              </a:rPr>
              <a:t>6) аудитор може знизити ризик внутрішнього контролю шля­хом проведення додаткових аудиторських процедур;</a:t>
            </a:r>
            <a:endParaRPr lang="ru-RU" b="0" dirty="0">
              <a:solidFill>
                <a:schemeClr val="tx1"/>
              </a:solidFill>
            </a:endParaRPr>
          </a:p>
          <a:p>
            <a:pPr algn="just"/>
            <a:r>
              <a:rPr lang="uk-UA" b="0" dirty="0">
                <a:solidFill>
                  <a:schemeClr val="tx1"/>
                </a:solidFill>
              </a:rPr>
              <a:t>7) ризик </a:t>
            </a:r>
            <a:r>
              <a:rPr lang="uk-UA" b="0" dirty="0" err="1">
                <a:solidFill>
                  <a:schemeClr val="tx1"/>
                </a:solidFill>
              </a:rPr>
              <a:t>невиявлення</a:t>
            </a:r>
            <a:r>
              <a:rPr lang="uk-UA" b="0" dirty="0">
                <a:solidFill>
                  <a:schemeClr val="tx1"/>
                </a:solidFill>
              </a:rPr>
              <a:t> має однаковий рівень для всіх циклів перевірок: закупівлі, продажу тощо;</a:t>
            </a:r>
            <a:endParaRPr lang="ru-RU" b="0" dirty="0">
              <a:solidFill>
                <a:schemeClr val="tx1"/>
              </a:solidFill>
            </a:endParaRPr>
          </a:p>
          <a:p>
            <a:pPr algn="just"/>
            <a:r>
              <a:rPr lang="uk-UA" b="0" dirty="0">
                <a:solidFill>
                  <a:schemeClr val="tx1"/>
                </a:solidFill>
              </a:rPr>
              <a:t>8) властивий ризик не змінюється залежно від виду діяльності підприємства;</a:t>
            </a:r>
            <a:endParaRPr lang="ru-RU" b="0" dirty="0">
              <a:solidFill>
                <a:schemeClr val="tx1"/>
              </a:solidFill>
            </a:endParaRPr>
          </a:p>
          <a:p>
            <a:pPr algn="just"/>
            <a:r>
              <a:rPr lang="ru-RU" b="0" dirty="0">
                <a:solidFill>
                  <a:schemeClr val="tx1"/>
                </a:solidFill>
              </a:rPr>
              <a:t>9</a:t>
            </a:r>
            <a:r>
              <a:rPr lang="uk-UA" b="0" dirty="0">
                <a:solidFill>
                  <a:schemeClr val="tx1"/>
                </a:solidFill>
              </a:rPr>
              <a:t>) якщо ризик внутрішнього контролю низький, аудитор може зменшити обсяг вибірки.</a:t>
            </a:r>
            <a:endParaRPr lang="ru-RU" b="0" dirty="0">
              <a:solidFill>
                <a:schemeClr val="tx1"/>
              </a:solidFill>
            </a:endParaRPr>
          </a:p>
          <a:p>
            <a:pPr algn="just"/>
            <a:r>
              <a:rPr lang="uk-UA" b="0" dirty="0">
                <a:solidFill>
                  <a:schemeClr val="tx1"/>
                </a:solidFill>
              </a:rPr>
              <a:t>2. Ваш клієнт має три великих магазини. У кожному з них де­кілька відділів. Усі відділи повинні бути перевірені принаймні один раз у п'ять років. Більш ретельно слід перевіряти ті відділи, де найбільш високий аудиторський ризик. Відомо, що у мину­лому році у цих магазинах також було проведено аудит. У кож­ному з магазинів існує відділ внутрішнього контролю.</a:t>
            </a:r>
            <a:endParaRPr lang="ru-RU" b="0" dirty="0">
              <a:solidFill>
                <a:schemeClr val="tx1"/>
              </a:solidFill>
            </a:endParaRPr>
          </a:p>
          <a:p>
            <a:pPr algn="just"/>
            <a:r>
              <a:rPr lang="uk-UA" b="0" dirty="0">
                <a:solidFill>
                  <a:schemeClr val="tx1"/>
                </a:solidFill>
              </a:rPr>
              <a:t>3. Аудитор вважає, що ризик системи обліку становить 80 %, ризик системи внутрішнього контролю — 50 %, ризик </a:t>
            </a:r>
            <a:r>
              <a:rPr lang="uk-UA" b="0" dirty="0" err="1">
                <a:solidFill>
                  <a:schemeClr val="tx1"/>
                </a:solidFill>
              </a:rPr>
              <a:t>невияв­лення</a:t>
            </a:r>
            <a:r>
              <a:rPr lang="uk-UA" b="0" dirty="0">
                <a:solidFill>
                  <a:schemeClr val="tx1"/>
                </a:solidFill>
              </a:rPr>
              <a:t> </a:t>
            </a:r>
            <a:r>
              <a:rPr lang="uk-UA" b="0" dirty="0" err="1">
                <a:solidFill>
                  <a:schemeClr val="tx1"/>
                </a:solidFill>
              </a:rPr>
              <a:t>помилок—</a:t>
            </a:r>
            <a:r>
              <a:rPr lang="uk-UA" b="0" dirty="0">
                <a:solidFill>
                  <a:schemeClr val="tx1"/>
                </a:solidFill>
              </a:rPr>
              <a:t> 10 %.</a:t>
            </a:r>
            <a:endParaRPr lang="ru-RU" b="0" dirty="0">
              <a:solidFill>
                <a:schemeClr val="tx1"/>
              </a:solidFill>
            </a:endParaRPr>
          </a:p>
          <a:p>
            <a:pPr algn="just"/>
            <a:r>
              <a:rPr lang="uk-UA" b="0" dirty="0">
                <a:solidFill>
                  <a:schemeClr val="tx1"/>
                </a:solidFill>
              </a:rPr>
              <a:t>4. Визначте ризик </a:t>
            </a:r>
            <a:r>
              <a:rPr lang="uk-UA" b="0" dirty="0" err="1">
                <a:solidFill>
                  <a:schemeClr val="tx1"/>
                </a:solidFill>
              </a:rPr>
              <a:t>невиявлення</a:t>
            </a:r>
            <a:r>
              <a:rPr lang="uk-UA" b="0" dirty="0">
                <a:solidFill>
                  <a:schemeClr val="tx1"/>
                </a:solidFill>
              </a:rPr>
              <a:t> (РН) виходячи з того, що ауди­тор планує перевірку за таких показників: прийнятний аудитор­ський ризик (АР) — 0,05; властивий ризик (ВР) — 0,75; ризик системи внутрішнього контролю (РК) — 0,30.</a:t>
            </a:r>
            <a:endParaRPr lang="ru-RU" b="0" dirty="0">
              <a:solidFill>
                <a:schemeClr val="tx1"/>
              </a:solidFill>
            </a:endParaRPr>
          </a:p>
          <a:p>
            <a:pPr algn="just"/>
            <a:r>
              <a:rPr lang="uk-UA" b="0" dirty="0">
                <a:solidFill>
                  <a:schemeClr val="tx1"/>
                </a:solidFill>
              </a:rPr>
              <a:t>5. Вказати, чи може аудитор відмовитися від процедур під­твердження, якщо ефективність системи внутрішнього контролю буде визнана високою (РК = 0).</a:t>
            </a:r>
            <a:endParaRPr lang="ru-RU" b="0" dirty="0">
              <a:solidFill>
                <a:schemeClr val="tx1"/>
              </a:solidFill>
            </a:endParaRPr>
          </a:p>
          <a:p>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483227"/>
            <a:ext cx="4953000" cy="780087"/>
          </a:xfrm>
        </p:spPr>
        <p:txBody>
          <a:bodyPr/>
          <a:lstStyle/>
          <a:p>
            <a:r>
              <a:rPr lang="uk-UA" dirty="0"/>
              <a:t>Семінар 6. Типові помилки фінансової звітності. </a:t>
            </a:r>
            <a:endParaRPr lang="en-US" dirty="0"/>
          </a:p>
        </p:txBody>
      </p:sp>
      <p:sp>
        <p:nvSpPr>
          <p:cNvPr id="4" name="Text Placeholder 3"/>
          <p:cNvSpPr>
            <a:spLocks noGrp="1"/>
          </p:cNvSpPr>
          <p:nvPr>
            <p:ph type="body" sz="quarter" idx="11"/>
          </p:nvPr>
        </p:nvSpPr>
        <p:spPr>
          <a:xfrm>
            <a:off x="408856" y="1543571"/>
            <a:ext cx="6068144" cy="311798"/>
          </a:xfrm>
        </p:spPr>
        <p:txBody>
          <a:bodyPr/>
          <a:lstStyle/>
          <a:p>
            <a:r>
              <a:rPr lang="uk-UA" sz="1400" dirty="0"/>
              <a:t>Конспект-лекція</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433070956"/>
              </p:ext>
            </p:extLst>
          </p:nvPr>
        </p:nvGraphicFramePr>
        <p:xfrm>
          <a:off x="408856" y="1944624"/>
          <a:ext cx="6068144" cy="4837176"/>
        </p:xfrm>
        <a:graphic>
          <a:graphicData uri="http://schemas.openxmlformats.org/drawingml/2006/table">
            <a:tbl>
              <a:tblPr firstRow="1" firstCol="1" bandRow="1">
                <a:tableStyleId>{5C22544A-7EE6-4342-B048-85BDC9FD1C3A}</a:tableStyleId>
              </a:tblPr>
              <a:tblGrid>
                <a:gridCol w="1115144">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76139">
                <a:tc>
                  <a:txBody>
                    <a:bodyPr/>
                    <a:lstStyle/>
                    <a:p>
                      <a:pPr marL="0" marR="0" lvl="0" algn="l">
                        <a:lnSpc>
                          <a:spcPct val="115000"/>
                        </a:lnSpc>
                        <a:spcBef>
                          <a:spcPts val="0"/>
                        </a:spcBef>
                        <a:spcAft>
                          <a:spcPts val="0"/>
                        </a:spcAft>
                      </a:pPr>
                      <a:r>
                        <a:rPr lang="uk-UA" sz="1200" dirty="0">
                          <a:effectLst/>
                        </a:rPr>
                        <a:t>Стаття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Типова помилка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Правильне трактування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extLst>
                  <a:ext uri="{0D108BD9-81ED-4DB2-BD59-A6C34878D82A}">
                    <a16:rowId xmlns:a16="http://schemas.microsoft.com/office/drawing/2014/main" val="10000"/>
                  </a:ext>
                </a:extLst>
              </a:tr>
              <a:tr h="228418">
                <a:tc>
                  <a:txBody>
                    <a:bodyPr/>
                    <a:lstStyle/>
                    <a:p>
                      <a:pPr marL="0" marR="0" lvl="0" algn="l">
                        <a:lnSpc>
                          <a:spcPct val="115000"/>
                        </a:lnSpc>
                        <a:spcBef>
                          <a:spcPts val="0"/>
                        </a:spcBef>
                        <a:spcAft>
                          <a:spcPts val="0"/>
                        </a:spcAft>
                      </a:pPr>
                      <a:r>
                        <a:rPr lang="uk-UA" sz="1200">
                          <a:effectLst/>
                        </a:rPr>
                        <a:t>Всі статті звітності</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Юридична форма транзакції є основою для складання звітності і привалює над сутністю транзакції.</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Для оцінки всіх транзакцій потрібно використовувати підхід превалювання сутності над формою (</a:t>
                      </a:r>
                      <a:r>
                        <a:rPr lang="uk-UA" sz="1200" dirty="0" err="1">
                          <a:effectLst/>
                        </a:rPr>
                        <a:t>Substance</a:t>
                      </a:r>
                      <a:r>
                        <a:rPr lang="uk-UA" sz="1200" dirty="0">
                          <a:effectLst/>
                        </a:rPr>
                        <a:t> </a:t>
                      </a:r>
                      <a:r>
                        <a:rPr lang="uk-UA" sz="1200" dirty="0" err="1">
                          <a:effectLst/>
                        </a:rPr>
                        <a:t>over</a:t>
                      </a:r>
                      <a:r>
                        <a:rPr lang="uk-UA" sz="1200" dirty="0">
                          <a:effectLst/>
                        </a:rPr>
                        <a:t> </a:t>
                      </a:r>
                      <a:r>
                        <a:rPr lang="uk-UA" sz="1200" dirty="0" err="1">
                          <a:effectLst/>
                        </a:rPr>
                        <a:t>form</a:t>
                      </a:r>
                      <a:r>
                        <a:rPr lang="uk-UA" sz="1200" dirty="0">
                          <a:effectLst/>
                        </a:rPr>
                        <a:t>) та відповідно відображати такі операції у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1"/>
                  </a:ext>
                </a:extLst>
              </a:tr>
              <a:tr h="456836">
                <a:tc>
                  <a:txBody>
                    <a:bodyPr/>
                    <a:lstStyle/>
                    <a:p>
                      <a:pPr marL="0" marR="0" lvl="0" algn="l">
                        <a:lnSpc>
                          <a:spcPct val="115000"/>
                        </a:lnSpc>
                        <a:spcBef>
                          <a:spcPts val="0"/>
                        </a:spcBef>
                        <a:spcAft>
                          <a:spcPts val="0"/>
                        </a:spcAft>
                      </a:pPr>
                      <a:r>
                        <a:rPr lang="uk-UA" sz="1200">
                          <a:effectLst/>
                        </a:rPr>
                        <a:t>Всі статті звітності</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За умови наявності чинників, що суттєво погіршують фінансовий стан компанії, не проводиться аналіз здатності компанії продовжувати свою діяльність. Наприклад: чистий збиток за результатами декількох періодів підряд, перевищення поточних зобов’язань над поточними активами, суттєве погіршення прогнозів виробництва або попиту тощо.</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На кожну звітну дату управлінський персонал повинен проводити аналіз здатності компанії продовжувати свою діяльність.</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2"/>
                  </a:ext>
                </a:extLst>
              </a:tr>
              <a:tr h="114209">
                <a:tc>
                  <a:txBody>
                    <a:bodyPr/>
                    <a:lstStyle/>
                    <a:p>
                      <a:pPr marL="0" marR="0" lvl="0" algn="l">
                        <a:lnSpc>
                          <a:spcPct val="115000"/>
                        </a:lnSpc>
                        <a:spcBef>
                          <a:spcPts val="0"/>
                        </a:spcBef>
                        <a:spcAft>
                          <a:spcPts val="0"/>
                        </a:spcAft>
                      </a:pPr>
                      <a:r>
                        <a:rPr lang="uk-UA" sz="1200">
                          <a:effectLst/>
                        </a:rPr>
                        <a:t>Основні засоби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Презентація передплат за основні засоби в складі оборотних активів.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Передплати за основні засоби повинні відображатися в складі необоротних активів.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56" y="452612"/>
            <a:ext cx="886544" cy="886901"/>
          </a:xfrm>
          <a:prstGeom prst="rect">
            <a:avLst/>
          </a:prstGeom>
        </p:spPr>
      </p:pic>
    </p:spTree>
    <p:extLst>
      <p:ext uri="{BB962C8B-B14F-4D97-AF65-F5344CB8AC3E}">
        <p14:creationId xmlns:p14="http://schemas.microsoft.com/office/powerpoint/2010/main" val="689916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48508181"/>
              </p:ext>
            </p:extLst>
          </p:nvPr>
        </p:nvGraphicFramePr>
        <p:xfrm>
          <a:off x="408856" y="457200"/>
          <a:ext cx="6068144" cy="6820737"/>
        </p:xfrm>
        <a:graphic>
          <a:graphicData uri="http://schemas.openxmlformats.org/drawingml/2006/table">
            <a:tbl>
              <a:tblPr firstRow="1" firstCol="1" bandRow="1">
                <a:tableStyleId>{5C22544A-7EE6-4342-B048-85BDC9FD1C3A}</a:tableStyleId>
              </a:tblPr>
              <a:tblGrid>
                <a:gridCol w="1115144">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29665">
                <a:tc>
                  <a:txBody>
                    <a:bodyPr/>
                    <a:lstStyle/>
                    <a:p>
                      <a:pPr marL="0" marR="0" lvl="0" algn="l">
                        <a:lnSpc>
                          <a:spcPct val="115000"/>
                        </a:lnSpc>
                        <a:spcBef>
                          <a:spcPts val="0"/>
                        </a:spcBef>
                        <a:spcAft>
                          <a:spcPts val="0"/>
                        </a:spcAft>
                      </a:pPr>
                      <a:r>
                        <a:rPr lang="uk-UA" sz="1200" dirty="0">
                          <a:effectLst/>
                        </a:rPr>
                        <a:t>Стаття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Типова помилка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Правильне трактування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extLst>
                  <a:ext uri="{0D108BD9-81ED-4DB2-BD59-A6C34878D82A}">
                    <a16:rowId xmlns:a16="http://schemas.microsoft.com/office/drawing/2014/main" val="10000"/>
                  </a:ext>
                </a:extLst>
              </a:tr>
              <a:tr h="529665">
                <a:tc>
                  <a:txBody>
                    <a:bodyPr/>
                    <a:lstStyle/>
                    <a:p>
                      <a:pPr marL="0" marR="0" lvl="0" algn="l">
                        <a:lnSpc>
                          <a:spcPct val="115000"/>
                        </a:lnSpc>
                        <a:spcBef>
                          <a:spcPts val="0"/>
                        </a:spcBef>
                        <a:spcAft>
                          <a:spcPts val="0"/>
                        </a:spcAft>
                      </a:pPr>
                      <a:r>
                        <a:rPr lang="uk-UA" sz="1200" dirty="0">
                          <a:effectLst/>
                        </a:rPr>
                        <a:t>Основні засоби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algn="l"/>
                      <a:r>
                        <a:rPr lang="uk-UA" sz="1200" dirty="0">
                          <a:effectLst/>
                        </a:rPr>
                        <a:t>Відсутність оцінки знецінення основних засобів за умови наявності індикаторів для цього (суттєве зменшення ринкової вартості активу; </a:t>
                      </a:r>
                      <a:r>
                        <a:rPr lang="uk-UA" sz="1200" dirty="0" err="1">
                          <a:effectLst/>
                        </a:rPr>
                        <a:t>застаріння</a:t>
                      </a:r>
                      <a:r>
                        <a:rPr lang="uk-UA" sz="1200" dirty="0">
                          <a:effectLst/>
                        </a:rPr>
                        <a:t> або фізичне пошкодження; суттєві негативні зміни в технологічному, ринковому, економічному або правовому середовищі; збільшення ринкових ставок відсотка; суттєві зміни способу використання активу протягом звітного періоду або такі очікувані зміни в наступному періоді, які негативно впливають на діяльність підприємства тощо)</a:t>
                      </a:r>
                      <a:endParaRPr lang="en-US" sz="1200" dirty="0">
                        <a:effectLst/>
                        <a:latin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На кожну звітну дату потрібно проводити аналіз наявності факторів знецінення основних засобів. У випадку їх наявності, необхідно робити модель на знецінення основних засобів.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1"/>
                  </a:ext>
                </a:extLst>
              </a:tr>
              <a:tr h="609115">
                <a:tc>
                  <a:txBody>
                    <a:bodyPr/>
                    <a:lstStyle/>
                    <a:p>
                      <a:pPr marL="0" marR="0" lvl="0" algn="l">
                        <a:lnSpc>
                          <a:spcPct val="115000"/>
                        </a:lnSpc>
                        <a:spcBef>
                          <a:spcPts val="0"/>
                        </a:spcBef>
                        <a:spcAft>
                          <a:spcPts val="0"/>
                        </a:spcAft>
                      </a:pPr>
                      <a:r>
                        <a:rPr lang="uk-UA" sz="1200">
                          <a:effectLst/>
                        </a:rPr>
                        <a:t>Основні засоби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Запасні частини та допоміжне обладнання, незважаючи на те, що вони є специфічні або очікується їх використання протягом більше одного облікового періоду, відображаються у складі запасів.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Запасні частини та допоміжне обладнання, як правило, відображаються як запаси та визнаються в прибутку чи збитку в процесі їхнього споживання. Проте, вони розглядаються як основні засоби, якщо суб’єкт господарювання очікує, що використовуватиме їх протягом більше одного облікового періоду; або запасні частини та допоміжне обладнання можуть використовуватися тільки у зв’язку з об’єктом основних засобів (наприклад, матеріали для капітального будівництва).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1785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2341480"/>
              </p:ext>
            </p:extLst>
          </p:nvPr>
        </p:nvGraphicFramePr>
        <p:xfrm>
          <a:off x="457200" y="457200"/>
          <a:ext cx="6068144" cy="6940296"/>
        </p:xfrm>
        <a:graphic>
          <a:graphicData uri="http://schemas.openxmlformats.org/drawingml/2006/table">
            <a:tbl>
              <a:tblPr firstRow="1" firstCol="1" bandRow="1">
                <a:tableStyleId>{5C22544A-7EE6-4342-B048-85BDC9FD1C3A}</a:tableStyleId>
              </a:tblPr>
              <a:tblGrid>
                <a:gridCol w="1115144">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18767">
                <a:tc>
                  <a:txBody>
                    <a:bodyPr/>
                    <a:lstStyle/>
                    <a:p>
                      <a:pPr marL="0" marR="0" lvl="0" algn="l">
                        <a:lnSpc>
                          <a:spcPct val="115000"/>
                        </a:lnSpc>
                        <a:spcBef>
                          <a:spcPts val="0"/>
                        </a:spcBef>
                        <a:spcAft>
                          <a:spcPts val="0"/>
                        </a:spcAft>
                      </a:pPr>
                      <a:r>
                        <a:rPr lang="uk-UA" sz="1200" dirty="0">
                          <a:effectLst/>
                        </a:rPr>
                        <a:t>Стаття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Типова помилка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Правильне трактування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extLst>
                  <a:ext uri="{0D108BD9-81ED-4DB2-BD59-A6C34878D82A}">
                    <a16:rowId xmlns:a16="http://schemas.microsoft.com/office/drawing/2014/main" val="10000"/>
                  </a:ext>
                </a:extLst>
              </a:tr>
              <a:tr h="418767">
                <a:tc>
                  <a:txBody>
                    <a:bodyPr/>
                    <a:lstStyle/>
                    <a:p>
                      <a:pPr marL="0" marR="0" lvl="0" algn="l">
                        <a:lnSpc>
                          <a:spcPct val="115000"/>
                        </a:lnSpc>
                        <a:spcBef>
                          <a:spcPts val="0"/>
                        </a:spcBef>
                        <a:spcAft>
                          <a:spcPts val="0"/>
                        </a:spcAft>
                      </a:pPr>
                      <a:r>
                        <a:rPr lang="uk-UA" sz="1200" dirty="0">
                          <a:effectLst/>
                        </a:rPr>
                        <a:t>Основні засоби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Амортизація об’єктів основних засобів, що складаються з частин, які мають різний строк корисного використання, розраховується з урахуванням єдиного строку використання всього об’єкту.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Якщо елементи об’єкту основних засобів, що складають значну величину від загальної вартості об'єкта, мають різний строк використання (двигуни літака і фюзеляж, колісні пари вагонів і сам вагон тощо), такі частини (або одна частина) повинні мати відмінний від інших частин (або об'єкта в цілому) строк корисного використання.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1"/>
                  </a:ext>
                </a:extLst>
              </a:tr>
              <a:tr h="456836">
                <a:tc>
                  <a:txBody>
                    <a:bodyPr/>
                    <a:lstStyle/>
                    <a:p>
                      <a:pPr marL="0" marR="0" lvl="0" algn="l">
                        <a:lnSpc>
                          <a:spcPct val="115000"/>
                        </a:lnSpc>
                        <a:spcBef>
                          <a:spcPts val="0"/>
                        </a:spcBef>
                        <a:spcAft>
                          <a:spcPts val="0"/>
                        </a:spcAft>
                      </a:pPr>
                      <a:r>
                        <a:rPr lang="uk-UA" sz="1200">
                          <a:effectLst/>
                        </a:rPr>
                        <a:t>Грошові кошти та еквіваленти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Класифікація депозитів з терміном погашення, що перевищує три місяці, в складі грошових коштів та їх еквівалентів.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Грошові кошти та їх еквіваленти включають залишки коштів у касі та депозити на вимогу з початковим строком погашення до трьох місяців. Депозити – це строкові депозити з початковим строком погашення, що перевищує три місяці. Якщо термін повернення депозитів більше ніж 3 місяці, то вони мають класифікуватися як інші оборотні активи.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2"/>
                  </a:ext>
                </a:extLst>
              </a:tr>
              <a:tr h="342627">
                <a:tc>
                  <a:txBody>
                    <a:bodyPr/>
                    <a:lstStyle/>
                    <a:p>
                      <a:pPr marL="0" marR="0" lvl="0" algn="l">
                        <a:lnSpc>
                          <a:spcPct val="115000"/>
                        </a:lnSpc>
                        <a:spcBef>
                          <a:spcPts val="0"/>
                        </a:spcBef>
                        <a:spcAft>
                          <a:spcPts val="0"/>
                        </a:spcAft>
                      </a:pPr>
                      <a:r>
                        <a:rPr lang="uk-UA" sz="1200">
                          <a:effectLst/>
                        </a:rPr>
                        <a:t>Грошові кошти та еквіваленти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Кошти, які компанія зобов’язана розміщувати на депозитному рахунку, як забезпечення кредиту, відображаються у складі грошових коштів та їх еквівалентів.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Кошти на депозитному рахунку, які компанія зобов’язана розміщувати відповідно до умов кредитного договору, не включаються до складу статті «Гроші та їх еквіваленти» та відображаються в окремій статті «Кошти обмежені у використанні» (</a:t>
                      </a:r>
                      <a:r>
                        <a:rPr lang="uk-UA" sz="1200" dirty="0" err="1">
                          <a:effectLst/>
                        </a:rPr>
                        <a:t>Restricted</a:t>
                      </a:r>
                      <a:r>
                        <a:rPr lang="uk-UA" sz="1200" dirty="0">
                          <a:effectLst/>
                        </a:rPr>
                        <a:t> </a:t>
                      </a:r>
                      <a:r>
                        <a:rPr lang="uk-UA" sz="1200" dirty="0" err="1">
                          <a:effectLst/>
                        </a:rPr>
                        <a:t>cash</a:t>
                      </a:r>
                      <a:r>
                        <a:rPr lang="uk-UA"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694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0101243"/>
              </p:ext>
            </p:extLst>
          </p:nvPr>
        </p:nvGraphicFramePr>
        <p:xfrm>
          <a:off x="457200" y="304800"/>
          <a:ext cx="6068144" cy="8622792"/>
        </p:xfrm>
        <a:graphic>
          <a:graphicData uri="http://schemas.openxmlformats.org/drawingml/2006/table">
            <a:tbl>
              <a:tblPr firstRow="1" firstCol="1" bandRow="1">
                <a:tableStyleId>{5C22544A-7EE6-4342-B048-85BDC9FD1C3A}</a:tableStyleId>
              </a:tblPr>
              <a:tblGrid>
                <a:gridCol w="1115144">
                  <a:extLst>
                    <a:ext uri="{9D8B030D-6E8A-4147-A177-3AD203B41FA5}">
                      <a16:colId xmlns:a16="http://schemas.microsoft.com/office/drawing/2014/main" val="20000"/>
                    </a:ext>
                  </a:extLst>
                </a:gridCol>
                <a:gridCol w="2237656">
                  <a:extLst>
                    <a:ext uri="{9D8B030D-6E8A-4147-A177-3AD203B41FA5}">
                      <a16:colId xmlns:a16="http://schemas.microsoft.com/office/drawing/2014/main" val="20001"/>
                    </a:ext>
                  </a:extLst>
                </a:gridCol>
                <a:gridCol w="2715344">
                  <a:extLst>
                    <a:ext uri="{9D8B030D-6E8A-4147-A177-3AD203B41FA5}">
                      <a16:colId xmlns:a16="http://schemas.microsoft.com/office/drawing/2014/main" val="20002"/>
                    </a:ext>
                  </a:extLst>
                </a:gridCol>
              </a:tblGrid>
              <a:tr h="190467">
                <a:tc>
                  <a:txBody>
                    <a:bodyPr/>
                    <a:lstStyle/>
                    <a:p>
                      <a:pPr marL="0" marR="0" lvl="0" algn="l">
                        <a:lnSpc>
                          <a:spcPct val="115000"/>
                        </a:lnSpc>
                        <a:spcBef>
                          <a:spcPts val="0"/>
                        </a:spcBef>
                        <a:spcAft>
                          <a:spcPts val="0"/>
                        </a:spcAft>
                      </a:pPr>
                      <a:r>
                        <a:rPr lang="uk-UA" sz="1200" dirty="0">
                          <a:effectLst/>
                        </a:rPr>
                        <a:t>Стаття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Типова помилка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Правильне трактування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extLst>
                  <a:ext uri="{0D108BD9-81ED-4DB2-BD59-A6C34878D82A}">
                    <a16:rowId xmlns:a16="http://schemas.microsoft.com/office/drawing/2014/main" val="10000"/>
                  </a:ext>
                </a:extLst>
              </a:tr>
              <a:tr h="1052218">
                <a:tc>
                  <a:txBody>
                    <a:bodyPr/>
                    <a:lstStyle/>
                    <a:p>
                      <a:pPr marL="0" marR="0" lvl="0" algn="l">
                        <a:lnSpc>
                          <a:spcPct val="115000"/>
                        </a:lnSpc>
                        <a:spcBef>
                          <a:spcPts val="0"/>
                        </a:spcBef>
                        <a:spcAft>
                          <a:spcPts val="0"/>
                        </a:spcAft>
                      </a:pPr>
                      <a:br>
                        <a:rPr lang="uk-UA" sz="1200" dirty="0">
                          <a:effectLst/>
                        </a:rPr>
                      </a:br>
                      <a:r>
                        <a:rPr lang="uk-UA" sz="1200" dirty="0">
                          <a:effectLst/>
                        </a:rPr>
                        <a:t>Дебіторська </a:t>
                      </a:r>
                      <a:r>
                        <a:rPr lang="uk-UA" sz="1200" dirty="0" err="1">
                          <a:effectLst/>
                        </a:rPr>
                        <a:t>заборгова</a:t>
                      </a:r>
                      <a:r>
                        <a:rPr lang="uk-UA" sz="1200" dirty="0">
                          <a:effectLst/>
                        </a:rPr>
                        <a:t>-</a:t>
                      </a:r>
                      <a:br>
                        <a:rPr lang="uk-UA" sz="1200" dirty="0">
                          <a:effectLst/>
                        </a:rPr>
                      </a:br>
                      <a:r>
                        <a:rPr lang="uk-UA" sz="1200" dirty="0" err="1">
                          <a:effectLst/>
                        </a:rPr>
                        <a:t>ність</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Відсутність резерву під прострочену дебіторську заборгованість. </a:t>
                      </a:r>
                      <a:endParaRPr lang="en-US" sz="1200" dirty="0">
                        <a:effectLst/>
                      </a:endParaRPr>
                    </a:p>
                    <a:p>
                      <a:pPr marL="0" marR="0" algn="l">
                        <a:lnSpc>
                          <a:spcPct val="115000"/>
                        </a:lnSpc>
                        <a:spcBef>
                          <a:spcPts val="0"/>
                        </a:spcBef>
                        <a:spcAft>
                          <a:spcPts val="0"/>
                        </a:spcAft>
                      </a:pPr>
                      <a:r>
                        <a:rPr lang="uk-UA" sz="1200" dirty="0">
                          <a:effectLst/>
                        </a:rPr>
                        <a:t>Компанія не оцінює індивідуально баланс кожного суттєвого контрагента, резерв розраховується як відсоток від груп, які визначаються за терміном прострочки заборгованості (за методом застосування коефіцієнту сумнівності).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При визначенні резерву сумнівних боргів оцінка має проводитись по всім суттєвим контрагентам, ,береться до уваги уся наявна інформація (судові справи, Інтернет, новини тощо).</a:t>
                      </a:r>
                      <a:endParaRPr lang="en-US" sz="1200" dirty="0">
                        <a:effectLst/>
                      </a:endParaRPr>
                    </a:p>
                    <a:p>
                      <a:pPr marL="0" marR="0" algn="l">
                        <a:lnSpc>
                          <a:spcPct val="115000"/>
                        </a:lnSpc>
                        <a:spcBef>
                          <a:spcPts val="0"/>
                        </a:spcBef>
                        <a:spcAft>
                          <a:spcPts val="0"/>
                        </a:spcAft>
                      </a:pPr>
                      <a:r>
                        <a:rPr lang="uk-UA" sz="1200" dirty="0">
                          <a:effectLst/>
                        </a:rPr>
                        <a:t>Відповідно до МСФЗ нарахування резерву за методом застосування коефіцієнта може використовуватись лише для несуттєвих балансів, які не підпали під індивідуальну оцінку.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1"/>
                  </a:ext>
                </a:extLst>
              </a:tr>
              <a:tr h="526109">
                <a:tc>
                  <a:txBody>
                    <a:bodyPr/>
                    <a:lstStyle/>
                    <a:p>
                      <a:pPr marL="0" marR="0" lvl="0" algn="l">
                        <a:lnSpc>
                          <a:spcPct val="115000"/>
                        </a:lnSpc>
                        <a:spcBef>
                          <a:spcPts val="0"/>
                        </a:spcBef>
                        <a:spcAft>
                          <a:spcPts val="0"/>
                        </a:spcAft>
                      </a:pPr>
                      <a:br>
                        <a:rPr lang="uk-UA" sz="1200">
                          <a:effectLst/>
                        </a:rPr>
                      </a:br>
                      <a:r>
                        <a:rPr lang="uk-UA" sz="1200">
                          <a:effectLst/>
                        </a:rPr>
                        <a:t>Запаси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Компанія реалізує продукцію з від’ємною маржою і не проводить оцінку знецінення запасів.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Якщо продукція реалізується з від’ємною маржою, це є свідченням знецінення запасів і завищенням їх вартості в обліку. Потрібно провести аналіз на знецінення.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2"/>
                  </a:ext>
                </a:extLst>
              </a:tr>
              <a:tr h="350739">
                <a:tc>
                  <a:txBody>
                    <a:bodyPr/>
                    <a:lstStyle/>
                    <a:p>
                      <a:pPr marL="0" marR="0" lvl="0" algn="l">
                        <a:lnSpc>
                          <a:spcPct val="115000"/>
                        </a:lnSpc>
                        <a:spcBef>
                          <a:spcPts val="0"/>
                        </a:spcBef>
                        <a:spcAft>
                          <a:spcPts val="0"/>
                        </a:spcAft>
                      </a:pPr>
                      <a:r>
                        <a:rPr lang="uk-UA" sz="1200">
                          <a:effectLst/>
                        </a:rPr>
                        <a:t>Запаси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До складу собівартості запасів можуть включати витрати на збут, зокрема, витрати на доставку до покупця.</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Витрати на збут (включаючи доставку до покупця) не повинні включатися до фактичної собівартості запасів.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3"/>
                  </a:ext>
                </a:extLst>
              </a:tr>
              <a:tr h="1052218">
                <a:tc>
                  <a:txBody>
                    <a:bodyPr/>
                    <a:lstStyle/>
                    <a:p>
                      <a:pPr marL="0" marR="0" lvl="0" algn="l">
                        <a:lnSpc>
                          <a:spcPct val="115000"/>
                        </a:lnSpc>
                        <a:spcBef>
                          <a:spcPts val="0"/>
                        </a:spcBef>
                        <a:spcAft>
                          <a:spcPts val="0"/>
                        </a:spcAft>
                      </a:pPr>
                      <a:r>
                        <a:rPr lang="uk-UA" sz="1200">
                          <a:effectLst/>
                        </a:rPr>
                        <a:t>Запаси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Рекламні зразки, каталоги, листівки та інша рекламна продукція обліковується в складі запасів.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a:effectLst/>
                        </a:rPr>
                        <a:t>Витрати на такі зразки та каталоги мають рекламний характер та одразу визнаються поточними витратами. Не визнаються запасами зразки, які компанія виробляє та (чи) купує та утримує з метою їх подальшого безкоштовного розповсюдження; та каталоги, які містять опис продуктів та послуг компанії, і які компанія безкоштовно розповсюджує серед клієнтів.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4"/>
                  </a:ext>
                </a:extLst>
              </a:tr>
              <a:tr h="613794">
                <a:tc>
                  <a:txBody>
                    <a:bodyPr/>
                    <a:lstStyle/>
                    <a:p>
                      <a:pPr marL="0" marR="0" lvl="0" algn="l">
                        <a:lnSpc>
                          <a:spcPct val="115000"/>
                        </a:lnSpc>
                        <a:spcBef>
                          <a:spcPts val="0"/>
                        </a:spcBef>
                        <a:spcAft>
                          <a:spcPts val="0"/>
                        </a:spcAft>
                      </a:pPr>
                      <a:r>
                        <a:rPr lang="uk-UA" sz="1200">
                          <a:effectLst/>
                        </a:rPr>
                        <a:t>Запаси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Тара та пакувальні матеріали, які будуть використовуватися більше одного періоду та будуть повернені продавцеві для подальшого використання, відображаються у складі запасів.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Тара та пакувальні матеріали, що продаються покупцеві але будуть повернені продавцеві для подальшого їх використання не є запасами, якщо вони будуть використовуватися більше одного періоду, а є основними засобами.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0287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2537998"/>
              </p:ext>
            </p:extLst>
          </p:nvPr>
        </p:nvGraphicFramePr>
        <p:xfrm>
          <a:off x="457200" y="457200"/>
          <a:ext cx="6068144" cy="7760208"/>
        </p:xfrm>
        <a:graphic>
          <a:graphicData uri="http://schemas.openxmlformats.org/drawingml/2006/table">
            <a:tbl>
              <a:tblPr firstRow="1" firstCol="1" bandRow="1">
                <a:tableStyleId>{5C22544A-7EE6-4342-B048-85BDC9FD1C3A}</a:tableStyleId>
              </a:tblPr>
              <a:tblGrid>
                <a:gridCol w="1115144">
                  <a:extLst>
                    <a:ext uri="{9D8B030D-6E8A-4147-A177-3AD203B41FA5}">
                      <a16:colId xmlns:a16="http://schemas.microsoft.com/office/drawing/2014/main" val="20000"/>
                    </a:ext>
                  </a:extLst>
                </a:gridCol>
                <a:gridCol w="2313856">
                  <a:extLst>
                    <a:ext uri="{9D8B030D-6E8A-4147-A177-3AD203B41FA5}">
                      <a16:colId xmlns:a16="http://schemas.microsoft.com/office/drawing/2014/main" val="20001"/>
                    </a:ext>
                  </a:extLst>
                </a:gridCol>
                <a:gridCol w="2639144">
                  <a:extLst>
                    <a:ext uri="{9D8B030D-6E8A-4147-A177-3AD203B41FA5}">
                      <a16:colId xmlns:a16="http://schemas.microsoft.com/office/drawing/2014/main" val="20002"/>
                    </a:ext>
                  </a:extLst>
                </a:gridCol>
              </a:tblGrid>
              <a:tr h="609600">
                <a:tc>
                  <a:txBody>
                    <a:bodyPr/>
                    <a:lstStyle/>
                    <a:p>
                      <a:pPr marL="0" marR="0" lvl="0" algn="l">
                        <a:lnSpc>
                          <a:spcPct val="115000"/>
                        </a:lnSpc>
                        <a:spcBef>
                          <a:spcPts val="0"/>
                        </a:spcBef>
                        <a:spcAft>
                          <a:spcPts val="0"/>
                        </a:spcAft>
                      </a:pPr>
                      <a:r>
                        <a:rPr lang="uk-UA" sz="1200" dirty="0">
                          <a:effectLst/>
                        </a:rPr>
                        <a:t>Стаття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Типова помилка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Правильне трактування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extLst>
                  <a:ext uri="{0D108BD9-81ED-4DB2-BD59-A6C34878D82A}">
                    <a16:rowId xmlns:a16="http://schemas.microsoft.com/office/drawing/2014/main" val="10000"/>
                  </a:ext>
                </a:extLst>
              </a:tr>
              <a:tr h="1227588">
                <a:tc>
                  <a:txBody>
                    <a:bodyPr/>
                    <a:lstStyle/>
                    <a:p>
                      <a:pPr marL="0" marR="0" lvl="0" algn="l">
                        <a:lnSpc>
                          <a:spcPct val="115000"/>
                        </a:lnSpc>
                        <a:spcBef>
                          <a:spcPts val="0"/>
                        </a:spcBef>
                        <a:spcAft>
                          <a:spcPts val="0"/>
                        </a:spcAft>
                      </a:pPr>
                      <a:r>
                        <a:rPr lang="uk-UA" sz="1200" dirty="0">
                          <a:effectLst/>
                        </a:rPr>
                        <a:t>Запаси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Фактична вартість запасів включає витрати, які відносяться до інших витрат і не є частиною їх собівартості.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До фактичної вартості запасів не включаються:</a:t>
                      </a:r>
                      <a:endParaRPr lang="en-US" sz="1200" dirty="0">
                        <a:effectLst/>
                      </a:endParaRPr>
                    </a:p>
                    <a:p>
                      <a:pPr marL="0" marR="0" algn="l">
                        <a:lnSpc>
                          <a:spcPct val="115000"/>
                        </a:lnSpc>
                        <a:spcBef>
                          <a:spcPts val="0"/>
                        </a:spcBef>
                        <a:spcAft>
                          <a:spcPts val="0"/>
                        </a:spcAft>
                      </a:pPr>
                      <a:r>
                        <a:rPr lang="uk-UA" sz="1200" dirty="0">
                          <a:effectLst/>
                        </a:rPr>
                        <a:t>-понаднормативні витрати сировини, праці та інших витрат (мають повністю бути визнані як витрати періоду, в якому вони виникли, а не капіталізуватися на запаси);</a:t>
                      </a:r>
                      <a:endParaRPr lang="en-US" sz="1200" dirty="0">
                        <a:effectLst/>
                      </a:endParaRPr>
                    </a:p>
                    <a:p>
                      <a:pPr marL="0" marR="0" algn="l">
                        <a:lnSpc>
                          <a:spcPct val="115000"/>
                        </a:lnSpc>
                        <a:spcBef>
                          <a:spcPts val="0"/>
                        </a:spcBef>
                        <a:spcAft>
                          <a:spcPts val="0"/>
                        </a:spcAft>
                      </a:pPr>
                      <a:r>
                        <a:rPr lang="uk-UA" sz="1200" dirty="0">
                          <a:effectLst/>
                        </a:rPr>
                        <a:t>-витрати на зберігання, якщо тільки вони не є необхідними для виробничого процесу;</a:t>
                      </a:r>
                      <a:endParaRPr lang="en-US" sz="1200" dirty="0">
                        <a:effectLst/>
                      </a:endParaRPr>
                    </a:p>
                    <a:p>
                      <a:pPr marL="0" marR="0" algn="l">
                        <a:lnSpc>
                          <a:spcPct val="115000"/>
                        </a:lnSpc>
                        <a:spcBef>
                          <a:spcPts val="0"/>
                        </a:spcBef>
                        <a:spcAft>
                          <a:spcPts val="0"/>
                        </a:spcAft>
                      </a:pPr>
                      <a:r>
                        <a:rPr lang="uk-UA" sz="1200" dirty="0">
                          <a:effectLst/>
                        </a:rPr>
                        <a:t>-адміністративні накладні витрати;</a:t>
                      </a:r>
                      <a:endParaRPr lang="en-US" sz="1200" dirty="0">
                        <a:effectLst/>
                      </a:endParaRPr>
                    </a:p>
                    <a:p>
                      <a:pPr marL="0" marR="0" algn="l">
                        <a:lnSpc>
                          <a:spcPct val="115000"/>
                        </a:lnSpc>
                        <a:spcBef>
                          <a:spcPts val="0"/>
                        </a:spcBef>
                        <a:spcAft>
                          <a:spcPts val="0"/>
                        </a:spcAft>
                      </a:pPr>
                      <a:r>
                        <a:rPr lang="uk-UA" sz="1200" dirty="0">
                          <a:effectLst/>
                        </a:rPr>
                        <a:t>-витрати на збут (включаючи доставку до покупця).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1"/>
                  </a:ext>
                </a:extLst>
              </a:tr>
              <a:tr h="613794">
                <a:tc>
                  <a:txBody>
                    <a:bodyPr/>
                    <a:lstStyle/>
                    <a:p>
                      <a:pPr marL="0" marR="0" lvl="0" algn="l">
                        <a:lnSpc>
                          <a:spcPct val="115000"/>
                        </a:lnSpc>
                        <a:spcBef>
                          <a:spcPts val="0"/>
                        </a:spcBef>
                        <a:spcAft>
                          <a:spcPts val="0"/>
                        </a:spcAft>
                      </a:pPr>
                      <a:r>
                        <a:rPr lang="uk-UA" sz="1200">
                          <a:effectLst/>
                        </a:rPr>
                        <a:t>Кредити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У випадках, якщо на звітну дату не виконуються фінансові або інші обмеження по довгостроковим кредитам, не проводиться їх </a:t>
                      </a:r>
                      <a:r>
                        <a:rPr lang="uk-UA" sz="1200" dirty="0" err="1">
                          <a:effectLst/>
                        </a:rPr>
                        <a:t>перекласифікація</a:t>
                      </a:r>
                      <a:r>
                        <a:rPr lang="uk-UA" sz="1200" dirty="0">
                          <a:effectLst/>
                        </a:rPr>
                        <a:t> у короткострокові кредити (до виплати).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a:effectLst/>
                        </a:rPr>
                        <a:t>На кожну балансову дату потрібно проводити розрахунок фінансових обмежень (ковенант) та оцінювати ефект на класифікацію кредитів.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2"/>
                  </a:ext>
                </a:extLst>
              </a:tr>
              <a:tr h="701479">
                <a:tc>
                  <a:txBody>
                    <a:bodyPr/>
                    <a:lstStyle/>
                    <a:p>
                      <a:pPr marL="0" marR="0" lvl="0" algn="l">
                        <a:lnSpc>
                          <a:spcPct val="115000"/>
                        </a:lnSpc>
                        <a:spcBef>
                          <a:spcPts val="0"/>
                        </a:spcBef>
                        <a:spcAft>
                          <a:spcPts val="0"/>
                        </a:spcAft>
                      </a:pPr>
                      <a:br>
                        <a:rPr lang="uk-UA" sz="1200">
                          <a:effectLst/>
                        </a:rPr>
                      </a:br>
                      <a:r>
                        <a:rPr lang="uk-UA" sz="1200">
                          <a:effectLst/>
                        </a:rPr>
                        <a:t>Кредити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За умови отримання позик від материнської або інших пов’язаних компаній за ставкою значно нижчою, ніж ринкова, не проводиться розрахунок амортизації цих кредитів, або проводиться за неправильною ставкою.</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Кредити повинні обліковуватися за справедливою вартістю. Необхідно проводити розрахунок амортизації кредитів і брати до уваги ринкову ставку.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3"/>
                  </a:ext>
                </a:extLst>
              </a:tr>
              <a:tr h="350739">
                <a:tc>
                  <a:txBody>
                    <a:bodyPr/>
                    <a:lstStyle/>
                    <a:p>
                      <a:pPr marL="0" marR="0" lvl="0" algn="l">
                        <a:lnSpc>
                          <a:spcPct val="115000"/>
                        </a:lnSpc>
                        <a:spcBef>
                          <a:spcPts val="0"/>
                        </a:spcBef>
                        <a:spcAft>
                          <a:spcPts val="0"/>
                        </a:spcAft>
                      </a:pPr>
                      <a:r>
                        <a:rPr lang="uk-UA" sz="1200">
                          <a:effectLst/>
                        </a:rPr>
                        <a:t>Резерви та забезпечення</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Не проводиться розрахунок резерву невикористаних відпусток.</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Резерв невикористаних відпусток повинен розраховуватися на кожну звітну дату та відображатися в обліку.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9661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5589839"/>
              </p:ext>
            </p:extLst>
          </p:nvPr>
        </p:nvGraphicFramePr>
        <p:xfrm>
          <a:off x="457200" y="381000"/>
          <a:ext cx="6068144" cy="7256093"/>
        </p:xfrm>
        <a:graphic>
          <a:graphicData uri="http://schemas.openxmlformats.org/drawingml/2006/table">
            <a:tbl>
              <a:tblPr firstRow="1" firstCol="1" bandRow="1">
                <a:tableStyleId>{5C22544A-7EE6-4342-B048-85BDC9FD1C3A}</a:tableStyleId>
              </a:tblPr>
              <a:tblGrid>
                <a:gridCol w="1115144">
                  <a:extLst>
                    <a:ext uri="{9D8B030D-6E8A-4147-A177-3AD203B41FA5}">
                      <a16:colId xmlns:a16="http://schemas.microsoft.com/office/drawing/2014/main" val="20000"/>
                    </a:ext>
                  </a:extLst>
                </a:gridCol>
                <a:gridCol w="2313856">
                  <a:extLst>
                    <a:ext uri="{9D8B030D-6E8A-4147-A177-3AD203B41FA5}">
                      <a16:colId xmlns:a16="http://schemas.microsoft.com/office/drawing/2014/main" val="20001"/>
                    </a:ext>
                  </a:extLst>
                </a:gridCol>
                <a:gridCol w="2639144">
                  <a:extLst>
                    <a:ext uri="{9D8B030D-6E8A-4147-A177-3AD203B41FA5}">
                      <a16:colId xmlns:a16="http://schemas.microsoft.com/office/drawing/2014/main" val="20002"/>
                    </a:ext>
                  </a:extLst>
                </a:gridCol>
              </a:tblGrid>
              <a:tr h="526109">
                <a:tc>
                  <a:txBody>
                    <a:bodyPr/>
                    <a:lstStyle/>
                    <a:p>
                      <a:pPr marL="0" marR="0" lvl="0" algn="l">
                        <a:lnSpc>
                          <a:spcPct val="115000"/>
                        </a:lnSpc>
                        <a:spcBef>
                          <a:spcPts val="0"/>
                        </a:spcBef>
                        <a:spcAft>
                          <a:spcPts val="0"/>
                        </a:spcAft>
                      </a:pPr>
                      <a:r>
                        <a:rPr lang="uk-UA" sz="1200" dirty="0">
                          <a:effectLst/>
                        </a:rPr>
                        <a:t>Стаття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Типова помилка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Правильне трактування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extLst>
                  <a:ext uri="{0D108BD9-81ED-4DB2-BD59-A6C34878D82A}">
                    <a16:rowId xmlns:a16="http://schemas.microsoft.com/office/drawing/2014/main" val="10000"/>
                  </a:ext>
                </a:extLst>
              </a:tr>
              <a:tr h="526109">
                <a:tc>
                  <a:txBody>
                    <a:bodyPr/>
                    <a:lstStyle/>
                    <a:p>
                      <a:pPr marL="0" marR="0" lvl="0" algn="l">
                        <a:lnSpc>
                          <a:spcPct val="115000"/>
                        </a:lnSpc>
                        <a:spcBef>
                          <a:spcPts val="0"/>
                        </a:spcBef>
                        <a:spcAft>
                          <a:spcPts val="0"/>
                        </a:spcAft>
                      </a:pPr>
                      <a:r>
                        <a:rPr lang="uk-UA" sz="1200" dirty="0">
                          <a:effectLst/>
                        </a:rPr>
                        <a:t>Резерви та забезпечення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Не нараховується забезпечення під вигоди працівників, такі як ювілейні, виплати по відставці, за роботу в небезпечних умовах тощо, або резерв включає лише пенсійні забезпечення.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Вигоди працівників повинні включати не тільки пенсійні забезпечення, але й інші винагороди відповідно умов колективних договорів.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1"/>
                  </a:ext>
                </a:extLst>
              </a:tr>
              <a:tr h="526109">
                <a:tc>
                  <a:txBody>
                    <a:bodyPr/>
                    <a:lstStyle/>
                    <a:p>
                      <a:pPr marL="0" marR="0" lvl="0" algn="l">
                        <a:lnSpc>
                          <a:spcPct val="115000"/>
                        </a:lnSpc>
                        <a:spcBef>
                          <a:spcPts val="0"/>
                        </a:spcBef>
                        <a:spcAft>
                          <a:spcPts val="0"/>
                        </a:spcAft>
                      </a:pPr>
                      <a:r>
                        <a:rPr lang="uk-UA" sz="1200">
                          <a:effectLst/>
                        </a:rPr>
                        <a:t>Дохід</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Не проводиться розрахунок резерву під повернення товарів.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Резерв повинен бути розрахований на кожну звітну дату. Для розрахунку можна використовувати повернення після дати балансу, а також історичної інформації.</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2"/>
                  </a:ext>
                </a:extLst>
              </a:tr>
              <a:tr h="350739">
                <a:tc>
                  <a:txBody>
                    <a:bodyPr/>
                    <a:lstStyle/>
                    <a:p>
                      <a:pPr marL="0" marR="0" lvl="0" algn="l">
                        <a:lnSpc>
                          <a:spcPct val="115000"/>
                        </a:lnSpc>
                        <a:spcBef>
                          <a:spcPts val="0"/>
                        </a:spcBef>
                        <a:spcAft>
                          <a:spcPts val="0"/>
                        </a:spcAft>
                      </a:pPr>
                      <a:r>
                        <a:rPr lang="uk-UA" sz="1200">
                          <a:effectLst/>
                        </a:rPr>
                        <a:t>Дохід</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Визнання доходу відбувається за датою первинного документу без урахування моменту переходу ризиків та винагород.</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При визначенні доходу брати до уваги момент переходу ризиків та винагород (</a:t>
                      </a:r>
                      <a:r>
                        <a:rPr lang="uk-UA" sz="1200" dirty="0" err="1">
                          <a:effectLst/>
                        </a:rPr>
                        <a:t>Incoterms</a:t>
                      </a:r>
                      <a:r>
                        <a:rPr lang="uk-UA"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3"/>
                  </a:ext>
                </a:extLst>
              </a:tr>
              <a:tr h="613794">
                <a:tc>
                  <a:txBody>
                    <a:bodyPr/>
                    <a:lstStyle/>
                    <a:p>
                      <a:pPr marL="0" marR="0" lvl="0" algn="l">
                        <a:lnSpc>
                          <a:spcPct val="115000"/>
                        </a:lnSpc>
                        <a:spcBef>
                          <a:spcPts val="0"/>
                        </a:spcBef>
                        <a:spcAft>
                          <a:spcPts val="0"/>
                        </a:spcAft>
                      </a:pPr>
                      <a:r>
                        <a:rPr lang="uk-UA" sz="1200">
                          <a:effectLst/>
                        </a:rPr>
                        <a:t>Дохід</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Якщо компанія не несе суттєвих кредитних, валютних, цінових та товарних ризиків (тобто виступає агентом), а отримує комісійну винагороду за продаж продукції, доходи та витрати обліковуються на валовій основі.</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Виступаючи агентом, компанія повинна визнавати дохід лише в частині комісійної винагороди.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4"/>
                  </a:ext>
                </a:extLst>
              </a:tr>
              <a:tr h="701479">
                <a:tc>
                  <a:txBody>
                    <a:bodyPr/>
                    <a:lstStyle/>
                    <a:p>
                      <a:pPr marL="0" marR="0" lvl="0" algn="l">
                        <a:lnSpc>
                          <a:spcPct val="115000"/>
                        </a:lnSpc>
                        <a:spcBef>
                          <a:spcPts val="0"/>
                        </a:spcBef>
                        <a:spcAft>
                          <a:spcPts val="0"/>
                        </a:spcAft>
                      </a:pPr>
                      <a:r>
                        <a:rPr lang="uk-UA" sz="1200">
                          <a:effectLst/>
                        </a:rPr>
                        <a:t>Операції з пов’язаними сторонами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a:effectLst/>
                        </a:rPr>
                        <a:t>Компанія не проводить аналіз пов’язаних сторін, не відслідковує об’єм операцій за період та баланси на кінець періоду з пов’язаними сторонами та не робить розкриття таких балансів та об’єму транзакцій в фінансовій звітності.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Компанія повинна аналізувати перелік пов’язаних сторін, та розкривати в звітності баланси, об’єм та сутність транзакцій з пов’язаними сторонами.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53203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2453475"/>
              </p:ext>
            </p:extLst>
          </p:nvPr>
        </p:nvGraphicFramePr>
        <p:xfrm>
          <a:off x="457200" y="457200"/>
          <a:ext cx="6068144" cy="3630168"/>
        </p:xfrm>
        <a:graphic>
          <a:graphicData uri="http://schemas.openxmlformats.org/drawingml/2006/table">
            <a:tbl>
              <a:tblPr firstRow="1" firstCol="1" bandRow="1">
                <a:tableStyleId>{5C22544A-7EE6-4342-B048-85BDC9FD1C3A}</a:tableStyleId>
              </a:tblPr>
              <a:tblGrid>
                <a:gridCol w="1115144">
                  <a:extLst>
                    <a:ext uri="{9D8B030D-6E8A-4147-A177-3AD203B41FA5}">
                      <a16:colId xmlns:a16="http://schemas.microsoft.com/office/drawing/2014/main" val="20000"/>
                    </a:ext>
                  </a:extLst>
                </a:gridCol>
                <a:gridCol w="2313856">
                  <a:extLst>
                    <a:ext uri="{9D8B030D-6E8A-4147-A177-3AD203B41FA5}">
                      <a16:colId xmlns:a16="http://schemas.microsoft.com/office/drawing/2014/main" val="20001"/>
                    </a:ext>
                  </a:extLst>
                </a:gridCol>
                <a:gridCol w="2639144">
                  <a:extLst>
                    <a:ext uri="{9D8B030D-6E8A-4147-A177-3AD203B41FA5}">
                      <a16:colId xmlns:a16="http://schemas.microsoft.com/office/drawing/2014/main" val="20002"/>
                    </a:ext>
                  </a:extLst>
                </a:gridCol>
              </a:tblGrid>
              <a:tr h="685800">
                <a:tc>
                  <a:txBody>
                    <a:bodyPr/>
                    <a:lstStyle/>
                    <a:p>
                      <a:pPr marL="0" marR="0" lvl="0" algn="l">
                        <a:lnSpc>
                          <a:spcPct val="115000"/>
                        </a:lnSpc>
                        <a:spcBef>
                          <a:spcPts val="0"/>
                        </a:spcBef>
                        <a:spcAft>
                          <a:spcPts val="0"/>
                        </a:spcAft>
                      </a:pPr>
                      <a:r>
                        <a:rPr lang="uk-UA" sz="1200" dirty="0">
                          <a:effectLst/>
                        </a:rPr>
                        <a:t>Стаття звітності</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Типова помилка</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Правильне трактування</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extLst>
                  <a:ext uri="{0D108BD9-81ED-4DB2-BD59-A6C34878D82A}">
                    <a16:rowId xmlns:a16="http://schemas.microsoft.com/office/drawing/2014/main" val="10000"/>
                  </a:ext>
                </a:extLst>
              </a:tr>
              <a:tr h="1227588">
                <a:tc>
                  <a:txBody>
                    <a:bodyPr/>
                    <a:lstStyle/>
                    <a:p>
                      <a:pPr marL="0" marR="0" lvl="0" algn="l">
                        <a:lnSpc>
                          <a:spcPct val="115000"/>
                        </a:lnSpc>
                        <a:spcBef>
                          <a:spcPts val="0"/>
                        </a:spcBef>
                        <a:spcAft>
                          <a:spcPts val="0"/>
                        </a:spcAft>
                      </a:pPr>
                      <a:r>
                        <a:rPr lang="uk-UA" sz="1200" dirty="0">
                          <a:effectLst/>
                        </a:rPr>
                        <a:t>Події після дати балансу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nchor="ctr"/>
                </a:tc>
                <a:tc>
                  <a:txBody>
                    <a:bodyPr/>
                    <a:lstStyle/>
                    <a:p>
                      <a:pPr marL="0" marR="0" algn="l">
                        <a:lnSpc>
                          <a:spcPct val="115000"/>
                        </a:lnSpc>
                        <a:spcBef>
                          <a:spcPts val="0"/>
                        </a:spcBef>
                        <a:spcAft>
                          <a:spcPts val="0"/>
                        </a:spcAft>
                      </a:pPr>
                      <a:r>
                        <a:rPr lang="uk-UA" sz="1200" dirty="0">
                          <a:effectLst/>
                        </a:rPr>
                        <a:t>Компанія не аналізує події після дати балансу.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tc>
                  <a:txBody>
                    <a:bodyPr/>
                    <a:lstStyle/>
                    <a:p>
                      <a:pPr marL="0" marR="0" algn="l">
                        <a:lnSpc>
                          <a:spcPct val="115000"/>
                        </a:lnSpc>
                        <a:spcBef>
                          <a:spcPts val="0"/>
                        </a:spcBef>
                        <a:spcAft>
                          <a:spcPts val="0"/>
                        </a:spcAft>
                      </a:pPr>
                      <a:r>
                        <a:rPr lang="uk-UA" sz="1200" dirty="0">
                          <a:effectLst/>
                        </a:rPr>
                        <a:t>Компанія повинна проводити аналіз подій після дати балансу та розрізняти події, які свідчать про умови, що існували на дату балансу (події, які коригують після дати балансу); події, які свідчать про умови, що виникли після дати балансу (події, які не коригують після дати балансу).Відповідно до суттєвості подій та часу виникнення причини цих подій робить розкриття в звітності чи коригування статей звітності відповідно до вимог МСФЗ 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2414" marR="12414"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752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1000"/>
            <a:ext cx="6068144" cy="8610600"/>
          </a:xfrm>
        </p:spPr>
        <p:txBody>
          <a:bodyPr/>
          <a:lstStyle/>
          <a:p>
            <a:r>
              <a:rPr lang="uk-UA" b="0" dirty="0">
                <a:solidFill>
                  <a:schemeClr val="tx1"/>
                </a:solidFill>
              </a:rPr>
              <a:t>Суть вибіркового дослідження, необхідність та передумови його застосування. Методи  здійснення вибірки та оцінки результатів. </a:t>
            </a:r>
            <a:endParaRPr lang="en-US" b="0" dirty="0">
              <a:solidFill>
                <a:schemeClr val="tx1"/>
              </a:solidFill>
            </a:endParaRPr>
          </a:p>
          <a:p>
            <a:r>
              <a:rPr lang="uk-UA" b="0" dirty="0">
                <a:solidFill>
                  <a:schemeClr val="tx1"/>
                </a:solidFill>
              </a:rPr>
              <a:t>Статистична та нестатистична вибірки. Імовірнісний та не імовірнісний відбір.  </a:t>
            </a:r>
            <a:endParaRPr lang="en-US" b="0" dirty="0">
              <a:solidFill>
                <a:schemeClr val="tx1"/>
              </a:solidFill>
            </a:endParaRPr>
          </a:p>
          <a:p>
            <a:r>
              <a:rPr lang="uk-UA" b="0" dirty="0">
                <a:solidFill>
                  <a:schemeClr val="tx1"/>
                </a:solidFill>
              </a:rPr>
              <a:t>Етапи вибіркового дослідження.</a:t>
            </a:r>
            <a:endParaRPr lang="en-US" b="0" dirty="0">
              <a:solidFill>
                <a:schemeClr val="tx1"/>
              </a:solidFill>
            </a:endParaRPr>
          </a:p>
          <a:p>
            <a:r>
              <a:rPr lang="uk-UA" b="0" dirty="0">
                <a:solidFill>
                  <a:schemeClr val="tx1"/>
                </a:solidFill>
              </a:rPr>
              <a:t>Поняття аудиторських послуг. Класифікація аудиторських послуг за національним законодавством; за типом клієнта; об’єктами; суб’єктами; ініціативою здійснення; в залежності від історичних стадій розвитку; від тривалості співпраці “клієнт-аудитор”; стосовно атестації. Їх характеристика. Відмінність підходів в Україні та світі. </a:t>
            </a:r>
            <a:endParaRPr lang="en-US" b="0" dirty="0">
              <a:solidFill>
                <a:schemeClr val="tx1"/>
              </a:solidFill>
            </a:endParaRPr>
          </a:p>
          <a:p>
            <a:r>
              <a:rPr lang="uk-UA" b="0" dirty="0">
                <a:solidFill>
                  <a:schemeClr val="tx1"/>
                </a:solidFill>
              </a:rPr>
              <a:t>Основні відмінності між зовнішнім та внутрішнім аудитом: мета, завдання, функції, об’єкти, предмет, користувачі, процедура здійснення, методичні прийоми, регламентація та використання результатів.</a:t>
            </a:r>
            <a:endParaRPr lang="en-US" b="0" dirty="0">
              <a:solidFill>
                <a:schemeClr val="tx1"/>
              </a:solidFill>
            </a:endParaRPr>
          </a:p>
          <a:p>
            <a:r>
              <a:rPr lang="uk-UA" b="0" dirty="0">
                <a:solidFill>
                  <a:schemeClr val="tx1"/>
                </a:solidFill>
              </a:rPr>
              <a:t>Відмінність методичних прийомів організації зовнішнього та внутрішнього аудиту.  </a:t>
            </a:r>
            <a:endParaRPr lang="en-US" b="0" dirty="0">
              <a:solidFill>
                <a:schemeClr val="tx1"/>
              </a:solidFill>
            </a:endParaRPr>
          </a:p>
          <a:p>
            <a:r>
              <a:rPr lang="uk-UA" i="1" dirty="0"/>
              <a:t>Семінар 3. Методологія здійснення аудиту та аудиторських послуг. Види аудиторських послуг (2 год.)</a:t>
            </a:r>
            <a:endParaRPr lang="en-US" dirty="0"/>
          </a:p>
          <a:p>
            <a:pPr marL="421211" lvl="2" indent="-228600">
              <a:buClr>
                <a:srgbClr val="00338D"/>
              </a:buClr>
              <a:buFont typeface="+mj-lt"/>
              <a:buAutoNum type="arabicPeriod"/>
            </a:pPr>
            <a:r>
              <a:rPr lang="uk-UA" b="0" dirty="0">
                <a:solidFill>
                  <a:schemeClr val="tx1"/>
                </a:solidFill>
              </a:rPr>
              <a:t>Методологія здійснення аудиторських перевірок. </a:t>
            </a:r>
            <a:endParaRPr lang="en-US" b="0" dirty="0">
              <a:solidFill>
                <a:schemeClr val="tx1"/>
              </a:solidFill>
            </a:endParaRPr>
          </a:p>
          <a:p>
            <a:pPr marL="421211" lvl="2" indent="-228600">
              <a:buClr>
                <a:srgbClr val="00338D"/>
              </a:buClr>
              <a:buFont typeface="+mj-lt"/>
              <a:buAutoNum type="arabicPeriod"/>
            </a:pPr>
            <a:r>
              <a:rPr lang="uk-UA" b="0" dirty="0">
                <a:solidFill>
                  <a:schemeClr val="tx1"/>
                </a:solidFill>
              </a:rPr>
              <a:t>Сутність вибіркового дослідження в аудиті та сфери застосування</a:t>
            </a:r>
            <a:r>
              <a:rPr lang="uk-UA" dirty="0"/>
              <a:t>. Методи вибіркового дослідження.</a:t>
            </a:r>
            <a:endParaRPr/>
          </a:p>
          <a:p>
            <a:pPr marL="421211" lvl="2" indent="-228600">
              <a:buClr>
                <a:srgbClr val="00338D"/>
              </a:buClr>
              <a:buFont typeface="+mj-lt"/>
              <a:buAutoNum type="arabicPeriod"/>
            </a:pPr>
            <a:r>
              <a:rPr lang="uk-UA" dirty="0"/>
              <a:t>Огляд видів аудиту.</a:t>
            </a:r>
            <a:r>
              <a:rPr lang="ru-RU" dirty="0"/>
              <a:t> Порядок </a:t>
            </a:r>
            <a:r>
              <a:rPr lang="ru-RU" dirty="0" err="1"/>
              <a:t>здійснення</a:t>
            </a:r>
            <a:r>
              <a:rPr lang="ru-RU" dirty="0"/>
              <a:t> </a:t>
            </a:r>
            <a:r>
              <a:rPr lang="ru-RU" dirty="0" err="1"/>
              <a:t>супутніх</a:t>
            </a:r>
            <a:r>
              <a:rPr lang="ru-RU" dirty="0"/>
              <a:t> до аудиту </a:t>
            </a:r>
            <a:r>
              <a:rPr lang="ru-RU" dirty="0" err="1"/>
              <a:t>робіт</a:t>
            </a:r>
            <a:r>
              <a:rPr lang="ru-RU" dirty="0"/>
              <a:t>. </a:t>
            </a:r>
          </a:p>
          <a:p>
            <a:pPr marL="421211" lvl="2" indent="-228600">
              <a:buClr>
                <a:srgbClr val="00338D"/>
              </a:buClr>
              <a:buFont typeface="+mj-lt"/>
              <a:buAutoNum type="arabicPeriod"/>
            </a:pPr>
            <a:r>
              <a:rPr lang="uk-UA" dirty="0"/>
              <a:t>Внутрішній аудит: специфіка проведення та оцінка результатів. Оцінка діяльності системи внутрішнього контролю.</a:t>
            </a:r>
          </a:p>
          <a:p>
            <a:pPr marL="421211" lvl="2" indent="-228600">
              <a:buClr>
                <a:srgbClr val="00338D"/>
              </a:buClr>
              <a:buFont typeface="+mj-lt"/>
              <a:buAutoNum type="arabicPeriod"/>
            </a:pPr>
            <a:r>
              <a:rPr lang="uk-UA" dirty="0"/>
              <a:t>Консалтинг як напрямок діяльності аудиторських компаній.</a:t>
            </a:r>
            <a:endParaRPr/>
          </a:p>
          <a:p>
            <a:r>
              <a:rPr lang="uk-UA" i="1" dirty="0"/>
              <a:t>Завдання для самостійної роботи</a:t>
            </a:r>
            <a:r>
              <a:rPr lang="uk-UA" dirty="0"/>
              <a:t> (</a:t>
            </a:r>
            <a:r>
              <a:rPr lang="uk-UA" i="1" dirty="0"/>
              <a:t>10 год</a:t>
            </a:r>
            <a:r>
              <a:rPr lang="uk-UA" dirty="0"/>
              <a:t>.)</a:t>
            </a:r>
            <a:endParaRPr lang="en-US" dirty="0"/>
          </a:p>
          <a:p>
            <a:pPr marL="421211" lvl="2" indent="-228600">
              <a:buClr>
                <a:srgbClr val="00338D"/>
              </a:buClr>
              <a:buFont typeface="+mj-lt"/>
              <a:buAutoNum type="arabicPeriod"/>
            </a:pPr>
            <a:r>
              <a:rPr lang="uk-UA" b="0" dirty="0">
                <a:solidFill>
                  <a:schemeClr val="tx1"/>
                </a:solidFill>
              </a:rPr>
              <a:t>Розкрити концепцію достовірного та обов’язкового представлення в аудиті. Оцінити ефективність окремих методів аудиту за визначених умов. </a:t>
            </a:r>
            <a:endParaRPr lang="en-US" b="0" dirty="0">
              <a:solidFill>
                <a:schemeClr val="tx1"/>
              </a:solidFill>
            </a:endParaRPr>
          </a:p>
          <a:p>
            <a:pPr marL="421211" lvl="2" indent="-228600">
              <a:buClr>
                <a:srgbClr val="00338D"/>
              </a:buClr>
              <a:buFont typeface="+mj-lt"/>
              <a:buAutoNum type="arabicPeriod"/>
            </a:pPr>
            <a:r>
              <a:rPr lang="uk-UA" b="0" dirty="0">
                <a:solidFill>
                  <a:schemeClr val="tx1"/>
                </a:solidFill>
              </a:rPr>
              <a:t>Визначте різницю між тестами контролю та процедурами перевірки по суті як окремими методами аудиту.</a:t>
            </a:r>
            <a:endParaRPr lang="en-US" b="0" dirty="0">
              <a:solidFill>
                <a:schemeClr val="tx1"/>
              </a:solidFill>
            </a:endParaRPr>
          </a:p>
          <a:p>
            <a:pPr marL="421211" lvl="2" indent="-228600">
              <a:buClr>
                <a:srgbClr val="00338D"/>
              </a:buClr>
              <a:buFont typeface="+mj-lt"/>
              <a:buAutoNum type="arabicPeriod"/>
            </a:pPr>
            <a:r>
              <a:rPr lang="uk-UA" b="0" dirty="0">
                <a:solidFill>
                  <a:schemeClr val="tx1"/>
                </a:solidFill>
              </a:rPr>
              <a:t>Зробити аналіз діяльності конкретної аудиторської фірми, визначивши її мету, завдання, основні методологічні прийоми, сфери функціонування та засоби управління. За результатами аналізу підготувати реферат.</a:t>
            </a:r>
            <a:endParaRPr lang="en-US" b="0" dirty="0">
              <a:solidFill>
                <a:schemeClr val="tx1"/>
              </a:solidFill>
            </a:endParaRPr>
          </a:p>
          <a:p>
            <a:pPr marL="421211" lvl="2" indent="-228600">
              <a:buClr>
                <a:srgbClr val="00338D"/>
              </a:buClr>
              <a:buFont typeface="+mj-lt"/>
              <a:buAutoNum type="arabicPeriod"/>
            </a:pPr>
            <a:r>
              <a:rPr lang="uk-UA" b="0" dirty="0">
                <a:solidFill>
                  <a:schemeClr val="tx1"/>
                </a:solidFill>
              </a:rPr>
              <a:t>Характерні риси аудиту некомерційних організацій. Специфічні методи аудиту. </a:t>
            </a:r>
            <a:endParaRPr lang="en-US" b="0" dirty="0">
              <a:solidFill>
                <a:schemeClr val="tx1"/>
              </a:solidFill>
            </a:endParaRPr>
          </a:p>
          <a:p>
            <a:pPr marL="421211" lvl="2" indent="-228600">
              <a:buClr>
                <a:srgbClr val="00338D"/>
              </a:buClr>
              <a:buFont typeface="+mj-lt"/>
              <a:buAutoNum type="arabicPeriod"/>
            </a:pPr>
            <a:r>
              <a:rPr lang="uk-UA" b="0" dirty="0">
                <a:solidFill>
                  <a:schemeClr val="tx1"/>
                </a:solidFill>
              </a:rPr>
              <a:t>Проаналізувати проблематику підзвітності ланки найнятого менеджменту, агентських відносин та внутрішнього контролінгу в аудиті.</a:t>
            </a:r>
            <a:r>
              <a:rPr lang="uk-UA" dirty="0"/>
              <a:t> </a:t>
            </a:r>
          </a:p>
          <a:p>
            <a:pPr marL="421211" lvl="2" indent="-228600">
              <a:buClr>
                <a:srgbClr val="00338D"/>
              </a:buClr>
              <a:buFont typeface="+mj-lt"/>
              <a:buAutoNum type="arabicPeriod"/>
            </a:pPr>
            <a:r>
              <a:rPr lang="uk-UA" dirty="0"/>
              <a:t>Визначити структуру та функціональні завдання окремих елементів системи внутрішнього контролю. Які методи оцінки рівня ефективності системи внутрішнього контролю та основні форми представлення звітності про дану систему.</a:t>
            </a:r>
          </a:p>
          <a:p>
            <a:pPr marL="421211" lvl="2" indent="-228600">
              <a:buClr>
                <a:srgbClr val="00338D"/>
              </a:buClr>
              <a:buFont typeface="+mj-lt"/>
              <a:buAutoNum type="arabicPeriod"/>
            </a:pPr>
            <a:r>
              <a:rPr lang="uk-UA" dirty="0"/>
              <a:t>Дати коротку характеристику основних видів аудиторських послуг; оцінити їх питому вагу в комплексі проведення аудиту. За результатами аналізу підготувати реферат.</a:t>
            </a:r>
          </a:p>
          <a:p>
            <a:pPr marL="421211" lvl="2" indent="-228600">
              <a:buClr>
                <a:srgbClr val="00338D"/>
              </a:buClr>
              <a:buFont typeface="+mj-lt"/>
              <a:buAutoNum type="arabicPeriod"/>
            </a:pPr>
            <a:r>
              <a:rPr lang="uk-UA" dirty="0"/>
              <a:t>Вирішення задач в рамках наданих викладачем умов.</a:t>
            </a:r>
          </a:p>
          <a:p>
            <a:pPr marL="421211" lvl="2" indent="-228600">
              <a:buClr>
                <a:srgbClr val="00338D"/>
              </a:buClr>
              <a:buNone/>
            </a:pPr>
            <a:r>
              <a:rPr lang="uk-UA" b="0" dirty="0">
                <a:solidFill>
                  <a:schemeClr val="tx1"/>
                </a:solidFill>
              </a:rPr>
              <a:t> </a:t>
            </a:r>
            <a:endParaRPr lang="en-US" b="0" dirty="0">
              <a:solidFill>
                <a:schemeClr val="tx1"/>
              </a:solidFill>
            </a:endParaRPr>
          </a:p>
          <a:p>
            <a:endParaRPr lang="en-US" dirty="0"/>
          </a:p>
        </p:txBody>
      </p:sp>
    </p:spTree>
    <p:extLst>
      <p:ext uri="{BB962C8B-B14F-4D97-AF65-F5344CB8AC3E}">
        <p14:creationId xmlns:p14="http://schemas.microsoft.com/office/powerpoint/2010/main" val="778556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81000"/>
          </a:xfrm>
        </p:spPr>
        <p:txBody>
          <a:bodyPr/>
          <a:lstStyle/>
          <a:p>
            <a:r>
              <a:rPr lang="uk-UA" sz="1400" dirty="0"/>
              <a:t>Нотатки:</a:t>
            </a:r>
            <a:endParaRPr lang="en-US" sz="1400" dirty="0"/>
          </a:p>
        </p:txBody>
      </p:sp>
      <p:sp>
        <p:nvSpPr>
          <p:cNvPr id="4" name="Line 10"/>
          <p:cNvSpPr>
            <a:spLocks noChangeShapeType="1"/>
          </p:cNvSpPr>
          <p:nvPr/>
        </p:nvSpPr>
        <p:spPr bwMode="gray">
          <a:xfrm>
            <a:off x="408855" y="21576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5224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8884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25319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60421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970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336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717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5098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46424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860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241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637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7034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415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796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177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559514"/>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109171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145647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180749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953428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dirty="0"/>
              <a:t>Практичне завдання</a:t>
            </a:r>
            <a:endParaRPr lang="en-US" dirty="0"/>
          </a:p>
        </p:txBody>
      </p:sp>
      <p:sp>
        <p:nvSpPr>
          <p:cNvPr id="4" name="Text Placeholder 3"/>
          <p:cNvSpPr>
            <a:spLocks noGrp="1"/>
          </p:cNvSpPr>
          <p:nvPr>
            <p:ph type="body" sz="quarter" idx="11"/>
          </p:nvPr>
        </p:nvSpPr>
        <p:spPr/>
        <p:txBody>
          <a:bodyPr/>
          <a:lstStyle/>
          <a:p>
            <a:r>
              <a:rPr lang="uk-UA" i="1" dirty="0"/>
              <a:t>Завдання </a:t>
            </a:r>
            <a:endParaRPr lang="en-US" i="1" dirty="0"/>
          </a:p>
          <a:p>
            <a:r>
              <a:rPr lang="uk-UA" b="0" dirty="0">
                <a:solidFill>
                  <a:schemeClr val="tx1"/>
                </a:solidFill>
              </a:rPr>
              <a:t>Ви проводите аудит компанії «Компанія А», яка займається виготовленням та реалізацією мінеральної води, газованих напоїв та соків. Це новий клієнт і, відповідно, перший рік аудиту компанії. Для попереднього планування проекту та оцінки ризиків, менеджментом компанії було надано наступний проект фінансової звітності:</a:t>
            </a:r>
            <a:endParaRPr lang="en-US" b="0" dirty="0">
              <a:solidFill>
                <a:schemeClr val="tx1"/>
              </a:solidFill>
            </a:endParaRPr>
          </a:p>
          <a:p>
            <a:r>
              <a:rPr lang="uk-UA" dirty="0"/>
              <a:t>Баланс (Звіт про фінансовий стан)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0173935"/>
              </p:ext>
            </p:extLst>
          </p:nvPr>
        </p:nvGraphicFramePr>
        <p:xfrm>
          <a:off x="457200" y="2819400"/>
          <a:ext cx="5943601" cy="5755713"/>
        </p:xfrm>
        <a:graphic>
          <a:graphicData uri="http://schemas.openxmlformats.org/drawingml/2006/table">
            <a:tbl>
              <a:tblPr firstRow="1" firstCol="1" bandRow="1">
                <a:tableStyleId>{5C22544A-7EE6-4342-B048-85BDC9FD1C3A}</a:tableStyleId>
              </a:tblPr>
              <a:tblGrid>
                <a:gridCol w="3457871">
                  <a:extLst>
                    <a:ext uri="{9D8B030D-6E8A-4147-A177-3AD203B41FA5}">
                      <a16:colId xmlns:a16="http://schemas.microsoft.com/office/drawing/2014/main" val="20000"/>
                    </a:ext>
                  </a:extLst>
                </a:gridCol>
                <a:gridCol w="1242865">
                  <a:extLst>
                    <a:ext uri="{9D8B030D-6E8A-4147-A177-3AD203B41FA5}">
                      <a16:colId xmlns:a16="http://schemas.microsoft.com/office/drawing/2014/main" val="20001"/>
                    </a:ext>
                  </a:extLst>
                </a:gridCol>
                <a:gridCol w="1242865">
                  <a:extLst>
                    <a:ext uri="{9D8B030D-6E8A-4147-A177-3AD203B41FA5}">
                      <a16:colId xmlns:a16="http://schemas.microsoft.com/office/drawing/2014/main" val="20002"/>
                    </a:ext>
                  </a:extLst>
                </a:gridCol>
              </a:tblGrid>
              <a:tr h="339634">
                <a:tc>
                  <a:txBody>
                    <a:bodyPr/>
                    <a:lstStyle/>
                    <a:p>
                      <a:pPr marL="0" marR="0" algn="ctr">
                        <a:lnSpc>
                          <a:spcPct val="115000"/>
                        </a:lnSpc>
                        <a:spcBef>
                          <a:spcPts val="0"/>
                        </a:spcBef>
                        <a:spcAft>
                          <a:spcPts val="0"/>
                        </a:spcAft>
                      </a:pPr>
                      <a:r>
                        <a:rPr lang="uk-UA" sz="1000" u="none" strike="noStrike">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ctr">
                        <a:lnSpc>
                          <a:spcPct val="115000"/>
                        </a:lnSpc>
                        <a:spcBef>
                          <a:spcPts val="0"/>
                        </a:spcBef>
                        <a:spcAft>
                          <a:spcPts val="0"/>
                        </a:spcAft>
                      </a:pPr>
                      <a:r>
                        <a:rPr lang="uk-UA" sz="1000">
                          <a:effectLst/>
                        </a:rPr>
                        <a:t>На початок звітного періоду</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ctr">
                        <a:lnSpc>
                          <a:spcPct val="115000"/>
                        </a:lnSpc>
                        <a:spcBef>
                          <a:spcPts val="0"/>
                        </a:spcBef>
                        <a:spcAft>
                          <a:spcPts val="0"/>
                        </a:spcAft>
                      </a:pPr>
                      <a:r>
                        <a:rPr lang="uk-UA" sz="1000">
                          <a:effectLst/>
                        </a:rPr>
                        <a:t>На кінець звітного періоду</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0"/>
                  </a:ext>
                </a:extLst>
              </a:tr>
              <a:tr h="169817">
                <a:tc>
                  <a:txBody>
                    <a:bodyPr/>
                    <a:lstStyle/>
                    <a:p>
                      <a:pPr marL="0" marR="0">
                        <a:lnSpc>
                          <a:spcPct val="115000"/>
                        </a:lnSpc>
                        <a:spcBef>
                          <a:spcPts val="0"/>
                        </a:spcBef>
                        <a:spcAft>
                          <a:spcPts val="0"/>
                        </a:spcAft>
                      </a:pPr>
                      <a:r>
                        <a:rPr lang="uk-UA" sz="1000" u="sng">
                          <a:effectLst/>
                        </a:rPr>
                        <a:t>Актив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1"/>
                  </a:ext>
                </a:extLst>
              </a:tr>
              <a:tr h="169817">
                <a:tc>
                  <a:txBody>
                    <a:bodyPr/>
                    <a:lstStyle/>
                    <a:p>
                      <a:pPr marL="0" marR="0">
                        <a:lnSpc>
                          <a:spcPct val="115000"/>
                        </a:lnSpc>
                        <a:spcBef>
                          <a:spcPts val="0"/>
                        </a:spcBef>
                        <a:spcAft>
                          <a:spcPts val="0"/>
                        </a:spcAft>
                      </a:pPr>
                      <a:r>
                        <a:rPr lang="uk-UA" sz="1000">
                          <a:effectLst/>
                        </a:rPr>
                        <a:t>I. Необоротні активи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2"/>
                  </a:ext>
                </a:extLst>
              </a:tr>
              <a:tr h="169817">
                <a:tc>
                  <a:txBody>
                    <a:bodyPr/>
                    <a:lstStyle/>
                    <a:p>
                      <a:pPr marL="0" marR="0">
                        <a:lnSpc>
                          <a:spcPct val="115000"/>
                        </a:lnSpc>
                        <a:spcBef>
                          <a:spcPts val="0"/>
                        </a:spcBef>
                        <a:spcAft>
                          <a:spcPts val="0"/>
                        </a:spcAft>
                      </a:pPr>
                      <a:r>
                        <a:rPr lang="uk-UA" sz="1000">
                          <a:effectLst/>
                        </a:rPr>
                        <a:t>Основні засоби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420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3"/>
                  </a:ext>
                </a:extLst>
              </a:tr>
              <a:tr h="169817">
                <a:tc>
                  <a:txBody>
                    <a:bodyPr/>
                    <a:lstStyle/>
                    <a:p>
                      <a:pPr marL="0" marR="0">
                        <a:lnSpc>
                          <a:spcPct val="115000"/>
                        </a:lnSpc>
                        <a:spcBef>
                          <a:spcPts val="0"/>
                        </a:spcBef>
                        <a:spcAft>
                          <a:spcPts val="0"/>
                        </a:spcAft>
                      </a:pPr>
                      <a:r>
                        <a:rPr lang="uk-UA" sz="1000">
                          <a:effectLst/>
                        </a:rPr>
                        <a:t>Усього за розділом 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420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4"/>
                  </a:ext>
                </a:extLst>
              </a:tr>
              <a:tr h="169817">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5"/>
                  </a:ext>
                </a:extLst>
              </a:tr>
              <a:tr h="169817">
                <a:tc>
                  <a:txBody>
                    <a:bodyPr/>
                    <a:lstStyle/>
                    <a:p>
                      <a:pPr marL="0" marR="0">
                        <a:lnSpc>
                          <a:spcPct val="115000"/>
                        </a:lnSpc>
                        <a:spcBef>
                          <a:spcPts val="0"/>
                        </a:spcBef>
                        <a:spcAft>
                          <a:spcPts val="0"/>
                        </a:spcAft>
                      </a:pPr>
                      <a:r>
                        <a:rPr lang="uk-UA" sz="1000">
                          <a:effectLst/>
                        </a:rPr>
                        <a:t>II. Оборотні активи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6"/>
                  </a:ext>
                </a:extLst>
              </a:tr>
              <a:tr h="169817">
                <a:tc>
                  <a:txBody>
                    <a:bodyPr/>
                    <a:lstStyle/>
                    <a:p>
                      <a:pPr marL="0" marR="0">
                        <a:lnSpc>
                          <a:spcPct val="115000"/>
                        </a:lnSpc>
                        <a:spcBef>
                          <a:spcPts val="0"/>
                        </a:spcBef>
                        <a:spcAft>
                          <a:spcPts val="0"/>
                        </a:spcAft>
                      </a:pPr>
                      <a:r>
                        <a:rPr lang="uk-UA" sz="1000">
                          <a:effectLst/>
                        </a:rPr>
                        <a:t>Запаси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250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7"/>
                  </a:ext>
                </a:extLst>
              </a:tr>
              <a:tr h="322653">
                <a:tc>
                  <a:txBody>
                    <a:bodyPr/>
                    <a:lstStyle/>
                    <a:p>
                      <a:pPr marL="0" marR="0">
                        <a:lnSpc>
                          <a:spcPct val="115000"/>
                        </a:lnSpc>
                        <a:spcBef>
                          <a:spcPts val="0"/>
                        </a:spcBef>
                        <a:spcAft>
                          <a:spcPts val="0"/>
                        </a:spcAft>
                      </a:pPr>
                      <a:r>
                        <a:rPr lang="uk-UA" sz="900">
                          <a:effectLst/>
                        </a:rPr>
                        <a:t>Дебіторська заборгованість за продукцію, товари, роботи, послуги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300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500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8"/>
                  </a:ext>
                </a:extLst>
              </a:tr>
              <a:tr h="169817">
                <a:tc>
                  <a:txBody>
                    <a:bodyPr/>
                    <a:lstStyle/>
                    <a:p>
                      <a:pPr marL="0" marR="0">
                        <a:lnSpc>
                          <a:spcPct val="115000"/>
                        </a:lnSpc>
                        <a:spcBef>
                          <a:spcPts val="0"/>
                        </a:spcBef>
                        <a:spcAft>
                          <a:spcPts val="0"/>
                        </a:spcAft>
                      </a:pPr>
                      <a:r>
                        <a:rPr lang="uk-UA" sz="1000">
                          <a:effectLst/>
                        </a:rPr>
                        <a:t>Гроші та їх еквіваленти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230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9"/>
                  </a:ext>
                </a:extLst>
              </a:tr>
              <a:tr h="169817">
                <a:tc>
                  <a:txBody>
                    <a:bodyPr/>
                    <a:lstStyle/>
                    <a:p>
                      <a:pPr marL="0" marR="0">
                        <a:lnSpc>
                          <a:spcPct val="115000"/>
                        </a:lnSpc>
                        <a:spcBef>
                          <a:spcPts val="0"/>
                        </a:spcBef>
                        <a:spcAft>
                          <a:spcPts val="0"/>
                        </a:spcAft>
                      </a:pPr>
                      <a:r>
                        <a:rPr lang="uk-UA" sz="1000">
                          <a:effectLst/>
                        </a:rPr>
                        <a:t>Усього за розділом II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560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980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0"/>
                  </a:ext>
                </a:extLst>
              </a:tr>
              <a:tr h="169817">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1"/>
                  </a:ext>
                </a:extLst>
              </a:tr>
              <a:tr h="169817">
                <a:tc>
                  <a:txBody>
                    <a:bodyPr/>
                    <a:lstStyle/>
                    <a:p>
                      <a:pPr marL="0" marR="0">
                        <a:lnSpc>
                          <a:spcPct val="115000"/>
                        </a:lnSpc>
                        <a:spcBef>
                          <a:spcPts val="0"/>
                        </a:spcBef>
                        <a:spcAft>
                          <a:spcPts val="0"/>
                        </a:spcAft>
                      </a:pPr>
                      <a:r>
                        <a:rPr lang="uk-UA" sz="1000">
                          <a:effectLst/>
                        </a:rPr>
                        <a:t>Баланс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670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1,400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2"/>
                  </a:ext>
                </a:extLst>
              </a:tr>
              <a:tr h="169817">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3"/>
                  </a:ext>
                </a:extLst>
              </a:tr>
              <a:tr h="169817">
                <a:tc>
                  <a:txBody>
                    <a:bodyPr/>
                    <a:lstStyle/>
                    <a:p>
                      <a:pPr marL="0" marR="0">
                        <a:lnSpc>
                          <a:spcPct val="115000"/>
                        </a:lnSpc>
                        <a:spcBef>
                          <a:spcPts val="0"/>
                        </a:spcBef>
                        <a:spcAft>
                          <a:spcPts val="0"/>
                        </a:spcAft>
                      </a:pPr>
                      <a:r>
                        <a:rPr lang="uk-UA" sz="1000" u="sng">
                          <a:effectLst/>
                        </a:rPr>
                        <a:t>Пасив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4"/>
                  </a:ext>
                </a:extLst>
              </a:tr>
              <a:tr h="169817">
                <a:tc>
                  <a:txBody>
                    <a:bodyPr/>
                    <a:lstStyle/>
                    <a:p>
                      <a:pPr marL="0" marR="0">
                        <a:lnSpc>
                          <a:spcPct val="115000"/>
                        </a:lnSpc>
                        <a:spcBef>
                          <a:spcPts val="0"/>
                        </a:spcBef>
                        <a:spcAft>
                          <a:spcPts val="0"/>
                        </a:spcAft>
                      </a:pPr>
                      <a:r>
                        <a:rPr lang="uk-UA" sz="1000">
                          <a:effectLst/>
                        </a:rPr>
                        <a:t>I. Власний капітал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5"/>
                  </a:ext>
                </a:extLst>
              </a:tr>
              <a:tr h="169817">
                <a:tc>
                  <a:txBody>
                    <a:bodyPr/>
                    <a:lstStyle/>
                    <a:p>
                      <a:pPr marL="0" marR="0">
                        <a:lnSpc>
                          <a:spcPct val="115000"/>
                        </a:lnSpc>
                        <a:spcBef>
                          <a:spcPts val="0"/>
                        </a:spcBef>
                        <a:spcAft>
                          <a:spcPts val="0"/>
                        </a:spcAft>
                      </a:pPr>
                      <a:r>
                        <a:rPr lang="uk-UA" sz="1000">
                          <a:effectLst/>
                        </a:rPr>
                        <a:t>Зареєстрований (пайовий) капітал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6"/>
                  </a:ext>
                </a:extLst>
              </a:tr>
              <a:tr h="169817">
                <a:tc>
                  <a:txBody>
                    <a:bodyPr/>
                    <a:lstStyle/>
                    <a:p>
                      <a:pPr marL="0" marR="0">
                        <a:lnSpc>
                          <a:spcPct val="115000"/>
                        </a:lnSpc>
                        <a:spcBef>
                          <a:spcPts val="0"/>
                        </a:spcBef>
                        <a:spcAft>
                          <a:spcPts val="0"/>
                        </a:spcAft>
                      </a:pPr>
                      <a:r>
                        <a:rPr lang="uk-UA" sz="1000">
                          <a:effectLst/>
                        </a:rPr>
                        <a:t>Нерозподілений прибуток (непокритий збиток)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90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105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7"/>
                  </a:ext>
                </a:extLst>
              </a:tr>
              <a:tr h="169817">
                <a:tc>
                  <a:txBody>
                    <a:bodyPr/>
                    <a:lstStyle/>
                    <a:p>
                      <a:pPr marL="0" marR="0">
                        <a:lnSpc>
                          <a:spcPct val="115000"/>
                        </a:lnSpc>
                        <a:spcBef>
                          <a:spcPts val="0"/>
                        </a:spcBef>
                        <a:spcAft>
                          <a:spcPts val="0"/>
                        </a:spcAft>
                      </a:pPr>
                      <a:r>
                        <a:rPr lang="uk-UA" sz="1000">
                          <a:effectLst/>
                        </a:rPr>
                        <a:t>Усього за розділом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115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8"/>
                  </a:ext>
                </a:extLst>
              </a:tr>
              <a:tr h="169817">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9"/>
                  </a:ext>
                </a:extLst>
              </a:tr>
              <a:tr h="169817">
                <a:tc>
                  <a:txBody>
                    <a:bodyPr/>
                    <a:lstStyle/>
                    <a:p>
                      <a:pPr marL="0" marR="0">
                        <a:lnSpc>
                          <a:spcPct val="115000"/>
                        </a:lnSpc>
                        <a:spcBef>
                          <a:spcPts val="0"/>
                        </a:spcBef>
                        <a:spcAft>
                          <a:spcPts val="0"/>
                        </a:spcAft>
                      </a:pPr>
                      <a:r>
                        <a:rPr lang="uk-UA" sz="1000">
                          <a:effectLst/>
                        </a:rPr>
                        <a:t>II. Довгострокові зобов’язання і забезпечення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0"/>
                  </a:ext>
                </a:extLst>
              </a:tr>
              <a:tr h="169817">
                <a:tc>
                  <a:txBody>
                    <a:bodyPr/>
                    <a:lstStyle/>
                    <a:p>
                      <a:pPr marL="0" marR="0">
                        <a:lnSpc>
                          <a:spcPct val="115000"/>
                        </a:lnSpc>
                        <a:spcBef>
                          <a:spcPts val="0"/>
                        </a:spcBef>
                        <a:spcAft>
                          <a:spcPts val="0"/>
                        </a:spcAft>
                      </a:pPr>
                      <a:r>
                        <a:rPr lang="uk-UA" sz="1000">
                          <a:effectLst/>
                        </a:rPr>
                        <a:t>Довгострокові кредити банків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1"/>
                  </a:ext>
                </a:extLst>
              </a:tr>
              <a:tr h="169817">
                <a:tc>
                  <a:txBody>
                    <a:bodyPr/>
                    <a:lstStyle/>
                    <a:p>
                      <a:pPr marL="0" marR="0">
                        <a:lnSpc>
                          <a:spcPct val="115000"/>
                        </a:lnSpc>
                        <a:spcBef>
                          <a:spcPts val="0"/>
                        </a:spcBef>
                        <a:spcAft>
                          <a:spcPts val="0"/>
                        </a:spcAft>
                      </a:pPr>
                      <a:r>
                        <a:rPr lang="uk-UA" sz="1000">
                          <a:effectLst/>
                        </a:rPr>
                        <a:t>Усього за розділом 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2"/>
                  </a:ext>
                </a:extLst>
              </a:tr>
              <a:tr h="169817">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3"/>
                  </a:ext>
                </a:extLst>
              </a:tr>
              <a:tr h="169817">
                <a:tc>
                  <a:txBody>
                    <a:bodyPr/>
                    <a:lstStyle/>
                    <a:p>
                      <a:pPr marL="0" marR="0">
                        <a:lnSpc>
                          <a:spcPct val="115000"/>
                        </a:lnSpc>
                        <a:spcBef>
                          <a:spcPts val="0"/>
                        </a:spcBef>
                        <a:spcAft>
                          <a:spcPts val="0"/>
                        </a:spcAft>
                      </a:pPr>
                      <a:r>
                        <a:rPr lang="uk-UA" sz="1000">
                          <a:effectLst/>
                        </a:rPr>
                        <a:t>IІІ. Поточні зобов’язання і забезпечення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4"/>
                  </a:ext>
                </a:extLst>
              </a:tr>
              <a:tr h="169817">
                <a:tc>
                  <a:txBody>
                    <a:bodyPr/>
                    <a:lstStyle/>
                    <a:p>
                      <a:pPr marL="0" marR="0">
                        <a:lnSpc>
                          <a:spcPct val="115000"/>
                        </a:lnSpc>
                        <a:spcBef>
                          <a:spcPts val="0"/>
                        </a:spcBef>
                        <a:spcAft>
                          <a:spcPts val="0"/>
                        </a:spcAft>
                      </a:pPr>
                      <a:r>
                        <a:rPr lang="uk-UA" sz="1000">
                          <a:effectLst/>
                        </a:rPr>
                        <a:t>Короткострокові кредити банків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390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875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5"/>
                  </a:ext>
                </a:extLst>
              </a:tr>
              <a:tr h="169817">
                <a:tc>
                  <a:txBody>
                    <a:bodyPr/>
                    <a:lstStyle/>
                    <a:p>
                      <a:pPr marL="0" marR="0">
                        <a:lnSpc>
                          <a:spcPct val="115000"/>
                        </a:lnSpc>
                        <a:spcBef>
                          <a:spcPts val="0"/>
                        </a:spcBef>
                        <a:spcAft>
                          <a:spcPts val="0"/>
                        </a:spcAft>
                      </a:pPr>
                      <a:r>
                        <a:rPr lang="uk-UA" sz="1000">
                          <a:effectLst/>
                        </a:rPr>
                        <a:t>Поточна кредиторська заборгованість за: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6"/>
                  </a:ext>
                </a:extLst>
              </a:tr>
              <a:tr h="169817">
                <a:tc>
                  <a:txBody>
                    <a:bodyPr/>
                    <a:lstStyle/>
                    <a:p>
                      <a:pPr marL="0" marR="0">
                        <a:lnSpc>
                          <a:spcPct val="115000"/>
                        </a:lnSpc>
                        <a:spcBef>
                          <a:spcPts val="0"/>
                        </a:spcBef>
                        <a:spcAft>
                          <a:spcPts val="0"/>
                        </a:spcAft>
                      </a:pPr>
                      <a:r>
                        <a:rPr lang="uk-UA" sz="1000">
                          <a:effectLst/>
                        </a:rPr>
                        <a:t>    товари, роботи, послуги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130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250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7"/>
                  </a:ext>
                </a:extLst>
              </a:tr>
              <a:tr h="169817">
                <a:tc>
                  <a:txBody>
                    <a:bodyPr/>
                    <a:lstStyle/>
                    <a:p>
                      <a:pPr marL="0" marR="0">
                        <a:lnSpc>
                          <a:spcPct val="115000"/>
                        </a:lnSpc>
                        <a:spcBef>
                          <a:spcPts val="0"/>
                        </a:spcBef>
                        <a:spcAft>
                          <a:spcPts val="0"/>
                        </a:spcAft>
                      </a:pPr>
                      <a:r>
                        <a:rPr lang="uk-UA" sz="1000">
                          <a:effectLst/>
                        </a:rPr>
                        <a:t>Усього за розділом IІІ</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520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1,125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8"/>
                  </a:ext>
                </a:extLst>
              </a:tr>
              <a:tr h="169817">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29"/>
                  </a:ext>
                </a:extLst>
              </a:tr>
              <a:tr h="169817">
                <a:tc>
                  <a:txBody>
                    <a:bodyPr/>
                    <a:lstStyle/>
                    <a:p>
                      <a:pPr marL="0" marR="0">
                        <a:lnSpc>
                          <a:spcPct val="115000"/>
                        </a:lnSpc>
                        <a:spcBef>
                          <a:spcPts val="0"/>
                        </a:spcBef>
                        <a:spcAft>
                          <a:spcPts val="0"/>
                        </a:spcAft>
                      </a:pPr>
                      <a:r>
                        <a:rPr lang="uk-UA" sz="1000">
                          <a:effectLst/>
                        </a:rPr>
                        <a:t>Баланс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670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dirty="0">
                          <a:effectLst/>
                        </a:rPr>
                        <a:t>1,400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3367913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11798"/>
          </a:xfrm>
        </p:spPr>
        <p:txBody>
          <a:bodyPr/>
          <a:lstStyle/>
          <a:p>
            <a:r>
              <a:rPr lang="uk-UA" dirty="0"/>
              <a:t>Звіт про фінансові результати</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122487"/>
              </p:ext>
            </p:extLst>
          </p:nvPr>
        </p:nvGraphicFramePr>
        <p:xfrm>
          <a:off x="408856" y="777019"/>
          <a:ext cx="5943601" cy="5697222"/>
        </p:xfrm>
        <a:graphic>
          <a:graphicData uri="http://schemas.openxmlformats.org/drawingml/2006/table">
            <a:tbl>
              <a:tblPr firstRow="1" firstCol="1" bandRow="1">
                <a:tableStyleId>{5C22544A-7EE6-4342-B048-85BDC9FD1C3A}</a:tableStyleId>
              </a:tblPr>
              <a:tblGrid>
                <a:gridCol w="3457871">
                  <a:extLst>
                    <a:ext uri="{9D8B030D-6E8A-4147-A177-3AD203B41FA5}">
                      <a16:colId xmlns:a16="http://schemas.microsoft.com/office/drawing/2014/main" val="20000"/>
                    </a:ext>
                  </a:extLst>
                </a:gridCol>
                <a:gridCol w="1242865">
                  <a:extLst>
                    <a:ext uri="{9D8B030D-6E8A-4147-A177-3AD203B41FA5}">
                      <a16:colId xmlns:a16="http://schemas.microsoft.com/office/drawing/2014/main" val="20001"/>
                    </a:ext>
                  </a:extLst>
                </a:gridCol>
                <a:gridCol w="1242865">
                  <a:extLst>
                    <a:ext uri="{9D8B030D-6E8A-4147-A177-3AD203B41FA5}">
                      <a16:colId xmlns:a16="http://schemas.microsoft.com/office/drawing/2014/main" val="20002"/>
                    </a:ext>
                  </a:extLst>
                </a:gridCol>
              </a:tblGrid>
              <a:tr h="1200989">
                <a:tc>
                  <a:txBody>
                    <a:bodyPr/>
                    <a:lstStyle/>
                    <a:p>
                      <a:endParaRPr lang="en-US" sz="1200" b="1" dirty="0">
                        <a:effectLst/>
                        <a:latin typeface="Calibri" panose="020F0502020204030204" pitchFamily="34" charset="0"/>
                        <a:cs typeface="Times New Roman" panose="02020603050405020304" pitchFamily="18" charset="0"/>
                      </a:endParaRPr>
                    </a:p>
                  </a:txBody>
                  <a:tcPr marL="66450" marR="66450" marT="0" marB="0"/>
                </a:tc>
                <a:tc>
                  <a:txBody>
                    <a:bodyPr/>
                    <a:lstStyle/>
                    <a:p>
                      <a:pPr marL="0" marR="0" indent="0" algn="ctr" defTabSz="990570" rtl="0" eaLnBrk="1" fontAlgn="auto" latinLnBrk="0" hangingPunct="1">
                        <a:lnSpc>
                          <a:spcPct val="115000"/>
                        </a:lnSpc>
                        <a:spcBef>
                          <a:spcPts val="0"/>
                        </a:spcBef>
                        <a:spcAft>
                          <a:spcPts val="0"/>
                        </a:spcAft>
                        <a:buClrTx/>
                        <a:buSzTx/>
                        <a:buFontTx/>
                        <a:buNone/>
                        <a:tabLst/>
                        <a:defRPr/>
                      </a:pPr>
                      <a:r>
                        <a:rPr lang="uk-UA" sz="1200" b="1" dirty="0">
                          <a:effectLst/>
                        </a:rPr>
                        <a:t>За аналогічний період попереднього року,</a:t>
                      </a:r>
                      <a:r>
                        <a:rPr lang="uk-UA" sz="1200" b="1" baseline="0" dirty="0">
                          <a:effectLst/>
                        </a:rPr>
                        <a:t> </a:t>
                      </a:r>
                      <a:r>
                        <a:rPr lang="uk-UA" sz="1200" b="1" i="1" kern="1200" dirty="0">
                          <a:solidFill>
                            <a:schemeClr val="lt1"/>
                          </a:solidFill>
                          <a:effectLst/>
                          <a:latin typeface="+mn-lt"/>
                          <a:ea typeface="+mn-ea"/>
                          <a:cs typeface="+mn-cs"/>
                        </a:rPr>
                        <a:t>млн. грн</a:t>
                      </a:r>
                      <a:endParaRPr lang="en-US" sz="1200" b="1" kern="1200" dirty="0">
                        <a:solidFill>
                          <a:schemeClr val="lt1"/>
                        </a:solidFill>
                        <a:effectLst/>
                        <a:latin typeface="+mn-lt"/>
                        <a:ea typeface="+mn-ea"/>
                        <a:cs typeface="+mn-cs"/>
                      </a:endParaRPr>
                    </a:p>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indent="0" algn="ctr" defTabSz="990570" rtl="0" eaLnBrk="1" fontAlgn="auto" latinLnBrk="0" hangingPunct="1">
                        <a:lnSpc>
                          <a:spcPct val="115000"/>
                        </a:lnSpc>
                        <a:spcBef>
                          <a:spcPts val="0"/>
                        </a:spcBef>
                        <a:spcAft>
                          <a:spcPts val="0"/>
                        </a:spcAft>
                        <a:buClrTx/>
                        <a:buSzTx/>
                        <a:buFontTx/>
                        <a:buNone/>
                        <a:tabLst/>
                        <a:defRPr/>
                      </a:pPr>
                      <a:r>
                        <a:rPr lang="uk-UA" sz="1200" b="1" dirty="0">
                          <a:effectLst/>
                        </a:rPr>
                        <a:t>За звітний період, </a:t>
                      </a:r>
                      <a:r>
                        <a:rPr lang="uk-UA" sz="1200" b="1" i="1" kern="1200" dirty="0">
                          <a:solidFill>
                            <a:schemeClr val="lt1"/>
                          </a:solidFill>
                          <a:effectLst/>
                          <a:latin typeface="+mn-lt"/>
                          <a:ea typeface="+mn-ea"/>
                          <a:cs typeface="+mn-cs"/>
                        </a:rPr>
                        <a:t>млн. грн</a:t>
                      </a:r>
                      <a:endParaRPr lang="en-US" sz="1200" b="1" kern="1200" dirty="0">
                        <a:solidFill>
                          <a:schemeClr val="lt1"/>
                        </a:solidFill>
                        <a:effectLst/>
                        <a:latin typeface="+mn-lt"/>
                        <a:ea typeface="+mn-ea"/>
                        <a:cs typeface="+mn-cs"/>
                      </a:endParaRPr>
                    </a:p>
                    <a:p>
                      <a:pPr marL="0" marR="0" algn="ctr">
                        <a:lnSpc>
                          <a:spcPct val="115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extLst>
                  <a:ext uri="{0D108BD9-81ED-4DB2-BD59-A6C34878D82A}">
                    <a16:rowId xmlns:a16="http://schemas.microsoft.com/office/drawing/2014/main" val="10000"/>
                  </a:ext>
                </a:extLst>
              </a:tr>
              <a:tr h="591380">
                <a:tc>
                  <a:txBody>
                    <a:bodyPr/>
                    <a:lstStyle/>
                    <a:p>
                      <a:pPr marL="0" marR="0">
                        <a:lnSpc>
                          <a:spcPct val="115000"/>
                        </a:lnSpc>
                        <a:spcBef>
                          <a:spcPts val="0"/>
                        </a:spcBef>
                        <a:spcAft>
                          <a:spcPts val="0"/>
                        </a:spcAft>
                      </a:pPr>
                      <a:r>
                        <a:rPr lang="uk-UA" sz="1000">
                          <a:effectLst/>
                        </a:rPr>
                        <a:t>Чистий дохід від реалізації продукції (товарів, робіт, послуг)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1,200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3,010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1"/>
                  </a:ext>
                </a:extLst>
              </a:tr>
              <a:tr h="591380">
                <a:tc>
                  <a:txBody>
                    <a:bodyPr/>
                    <a:lstStyle/>
                    <a:p>
                      <a:pPr marL="0" marR="0">
                        <a:lnSpc>
                          <a:spcPct val="115000"/>
                        </a:lnSpc>
                        <a:spcBef>
                          <a:spcPts val="0"/>
                        </a:spcBef>
                        <a:spcAft>
                          <a:spcPts val="0"/>
                        </a:spcAft>
                      </a:pPr>
                      <a:r>
                        <a:rPr lang="uk-UA" sz="1000">
                          <a:effectLst/>
                        </a:rPr>
                        <a:t>Собівартість реалізованої продукції (товарів, робіт, послуг)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(1,330)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2"/>
                  </a:ext>
                </a:extLst>
              </a:tr>
              <a:tr h="295690">
                <a:tc>
                  <a:txBody>
                    <a:bodyPr/>
                    <a:lstStyle/>
                    <a:p>
                      <a:pPr marL="0" marR="0">
                        <a:lnSpc>
                          <a:spcPct val="115000"/>
                        </a:lnSpc>
                        <a:spcBef>
                          <a:spcPts val="0"/>
                        </a:spcBef>
                        <a:spcAft>
                          <a:spcPts val="0"/>
                        </a:spcAft>
                      </a:pPr>
                      <a:r>
                        <a:rPr lang="uk-UA" sz="1000">
                          <a:effectLst/>
                        </a:rPr>
                        <a:t>Валовий прибуток (збиток)</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670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1,680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3"/>
                  </a:ext>
                </a:extLst>
              </a:tr>
              <a:tr h="295690">
                <a:tc>
                  <a:txBody>
                    <a:bodyPr/>
                    <a:lstStyle/>
                    <a:p>
                      <a:pPr marL="0" marR="0">
                        <a:lnSpc>
                          <a:spcPct val="115000"/>
                        </a:lnSpc>
                        <a:spcBef>
                          <a:spcPts val="0"/>
                        </a:spcBef>
                        <a:spcAft>
                          <a:spcPts val="0"/>
                        </a:spcAft>
                      </a:pPr>
                      <a:r>
                        <a:rPr lang="uk-UA"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4"/>
                  </a:ext>
                </a:extLst>
              </a:tr>
              <a:tr h="295690">
                <a:tc>
                  <a:txBody>
                    <a:bodyPr/>
                    <a:lstStyle/>
                    <a:p>
                      <a:pPr marL="0" marR="0">
                        <a:lnSpc>
                          <a:spcPct val="115000"/>
                        </a:lnSpc>
                        <a:spcBef>
                          <a:spcPts val="0"/>
                        </a:spcBef>
                        <a:spcAft>
                          <a:spcPts val="0"/>
                        </a:spcAft>
                      </a:pPr>
                      <a:r>
                        <a:rPr lang="uk-UA" sz="1000">
                          <a:effectLst/>
                        </a:rPr>
                        <a:t>Адміністративні витрати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5"/>
                  </a:ext>
                </a:extLst>
              </a:tr>
              <a:tr h="295690">
                <a:tc>
                  <a:txBody>
                    <a:bodyPr/>
                    <a:lstStyle/>
                    <a:p>
                      <a:pPr marL="0" marR="0">
                        <a:lnSpc>
                          <a:spcPct val="115000"/>
                        </a:lnSpc>
                        <a:spcBef>
                          <a:spcPts val="0"/>
                        </a:spcBef>
                        <a:spcAft>
                          <a:spcPts val="0"/>
                        </a:spcAft>
                      </a:pPr>
                      <a:r>
                        <a:rPr lang="uk-UA" sz="1000">
                          <a:effectLst/>
                        </a:rPr>
                        <a:t>Витрати на збут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6"/>
                  </a:ext>
                </a:extLst>
              </a:tr>
              <a:tr h="295690">
                <a:tc>
                  <a:txBody>
                    <a:bodyPr/>
                    <a:lstStyle/>
                    <a:p>
                      <a:pPr marL="0" marR="0">
                        <a:lnSpc>
                          <a:spcPct val="115000"/>
                        </a:lnSpc>
                        <a:spcBef>
                          <a:spcPts val="0"/>
                        </a:spcBef>
                        <a:spcAft>
                          <a:spcPts val="0"/>
                        </a:spcAft>
                      </a:pPr>
                      <a:r>
                        <a:rPr lang="uk-UA" sz="1000">
                          <a:effectLst/>
                        </a:rPr>
                        <a:t>Операційний прибуток (збиток)</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190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330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7"/>
                  </a:ext>
                </a:extLst>
              </a:tr>
              <a:tr h="295690">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8"/>
                  </a:ext>
                </a:extLst>
              </a:tr>
              <a:tr h="295690">
                <a:tc>
                  <a:txBody>
                    <a:bodyPr/>
                    <a:lstStyle/>
                    <a:p>
                      <a:pPr marL="0" marR="0">
                        <a:lnSpc>
                          <a:spcPct val="115000"/>
                        </a:lnSpc>
                        <a:spcBef>
                          <a:spcPts val="0"/>
                        </a:spcBef>
                        <a:spcAft>
                          <a:spcPts val="0"/>
                        </a:spcAft>
                      </a:pPr>
                      <a:r>
                        <a:rPr lang="uk-UA" sz="1000">
                          <a:effectLst/>
                        </a:rPr>
                        <a:t>Фінансові витрати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09"/>
                  </a:ext>
                </a:extLst>
              </a:tr>
              <a:tr h="295690">
                <a:tc>
                  <a:txBody>
                    <a:bodyPr/>
                    <a:lstStyle/>
                    <a:p>
                      <a:pPr marL="0" marR="0">
                        <a:lnSpc>
                          <a:spcPct val="115000"/>
                        </a:lnSpc>
                        <a:spcBef>
                          <a:spcPts val="0"/>
                        </a:spcBef>
                        <a:spcAft>
                          <a:spcPts val="0"/>
                        </a:spcAft>
                      </a:pPr>
                      <a:r>
                        <a:rPr lang="uk-UA" sz="1000">
                          <a:effectLst/>
                        </a:rPr>
                        <a:t>Прибуток (збиток) до оподаткування</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0"/>
                  </a:ext>
                </a:extLst>
              </a:tr>
              <a:tr h="295690">
                <a:tc>
                  <a:txBody>
                    <a:bodyPr/>
                    <a:lstStyle/>
                    <a:p>
                      <a:pPr marL="0" marR="0">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1"/>
                  </a:ext>
                </a:extLst>
              </a:tr>
              <a:tr h="295690">
                <a:tc>
                  <a:txBody>
                    <a:bodyPr/>
                    <a:lstStyle/>
                    <a:p>
                      <a:pPr marL="0" marR="0">
                        <a:lnSpc>
                          <a:spcPct val="115000"/>
                        </a:lnSpc>
                        <a:spcBef>
                          <a:spcPts val="0"/>
                        </a:spcBef>
                        <a:spcAft>
                          <a:spcPts val="0"/>
                        </a:spcAft>
                      </a:pPr>
                      <a:r>
                        <a:rPr lang="uk-UA" sz="1000">
                          <a:effectLst/>
                        </a:rPr>
                        <a:t>Витрати (дохід) з податку на прибуток</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a:effectLst/>
                        </a:rPr>
                        <a:t> (135)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2"/>
                  </a:ext>
                </a:extLst>
              </a:tr>
              <a:tr h="295690">
                <a:tc>
                  <a:txBody>
                    <a:bodyPr/>
                    <a:lstStyle/>
                    <a:p>
                      <a:pPr marL="0" marR="0">
                        <a:lnSpc>
                          <a:spcPct val="115000"/>
                        </a:lnSpc>
                        <a:spcBef>
                          <a:spcPts val="0"/>
                        </a:spcBef>
                        <a:spcAft>
                          <a:spcPts val="0"/>
                        </a:spcAft>
                      </a:pPr>
                      <a:r>
                        <a:rPr lang="uk-UA" sz="1000" dirty="0">
                          <a:effectLst/>
                        </a:rPr>
                        <a:t>Чистий прибуток (збиток)</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ctr"/>
                </a:tc>
                <a:tc>
                  <a:txBody>
                    <a:bodyPr/>
                    <a:lstStyle/>
                    <a:p>
                      <a:pPr marL="0" marR="0" algn="r">
                        <a:lnSpc>
                          <a:spcPct val="115000"/>
                        </a:lnSpc>
                        <a:spcBef>
                          <a:spcPts val="0"/>
                        </a:spcBef>
                        <a:spcAft>
                          <a:spcPts val="0"/>
                        </a:spcAft>
                      </a:pPr>
                      <a:r>
                        <a:rPr lang="uk-UA" sz="1000">
                          <a:effectLst/>
                        </a:rPr>
                        <a:t>     70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tc>
                  <a:txBody>
                    <a:bodyPr/>
                    <a:lstStyle/>
                    <a:p>
                      <a:pPr marL="0" marR="0" algn="r">
                        <a:lnSpc>
                          <a:spcPct val="115000"/>
                        </a:lnSpc>
                        <a:spcBef>
                          <a:spcPts val="0"/>
                        </a:spcBef>
                        <a:spcAft>
                          <a:spcPts val="0"/>
                        </a:spcAft>
                      </a:pPr>
                      <a:r>
                        <a:rPr lang="uk-UA" sz="1000" dirty="0">
                          <a:effectLst/>
                        </a:rPr>
                        <a:t>     15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50" marR="66450" marT="0" marB="0" anchor="b"/>
                </a:tc>
                <a:extLst>
                  <a:ext uri="{0D108BD9-81ED-4DB2-BD59-A6C34878D82A}">
                    <a16:rowId xmlns:a16="http://schemas.microsoft.com/office/drawing/2014/main" val="10013"/>
                  </a:ext>
                </a:extLst>
              </a:tr>
            </a:tbl>
          </a:graphicData>
        </a:graphic>
      </p:graphicFrame>
      <p:sp>
        <p:nvSpPr>
          <p:cNvPr id="5" name="Text Placeholder 2"/>
          <p:cNvSpPr txBox="1">
            <a:spLocks/>
          </p:cNvSpPr>
          <p:nvPr/>
        </p:nvSpPr>
        <p:spPr bwMode="gray">
          <a:xfrm>
            <a:off x="408856" y="6625390"/>
            <a:ext cx="6068144" cy="21336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dirty="0"/>
              <a:t>Наступна інформація стала відома під час опитування управлінського персоналу:</a:t>
            </a:r>
            <a:endParaRPr lang="en-US" dirty="0"/>
          </a:p>
          <a:p>
            <a:pPr lvl="0"/>
            <a:r>
              <a:rPr lang="uk-UA" b="0" dirty="0">
                <a:solidFill>
                  <a:schemeClr val="tx1"/>
                </a:solidFill>
              </a:rPr>
              <a:t>Протягом року компанія придбала запасні частини та допоміжне обладнання для основних засобів на суму 60 млн. грн. Частини і резервне обладнання мають довгострокову природу і можуть використовуватися тільки у зв’язку з вже існуючим об’єктом основних засобів. Очікується, що компанія буде використовувати їх протягом більше, ніж протягом одного облікового періоду. В обліку частини і обладнання були відображені в складі запасів.</a:t>
            </a:r>
            <a:endParaRPr lang="en-US" b="0" dirty="0">
              <a:solidFill>
                <a:schemeClr val="tx1"/>
              </a:solidFill>
            </a:endParaRPr>
          </a:p>
          <a:p>
            <a:pPr lvl="0"/>
            <a:r>
              <a:rPr lang="uk-UA" b="0" dirty="0">
                <a:solidFill>
                  <a:schemeClr val="tx1"/>
                </a:solidFill>
              </a:rPr>
              <a:t>З метою проведення рекламної кампанії було замовлено виготовлення каталогів на суму 45 млн. грн, які містять опис продуктів та послуг компанії, і які планується безкоштовно розповсюджувати серед клієнтів в наступному році. Каталоги було виготовлено в поточному році, компанія їх отримала та показала у складі запасів.</a:t>
            </a:r>
            <a:endParaRPr lang="en-US" b="0" dirty="0">
              <a:solidFill>
                <a:schemeClr val="tx1"/>
              </a:solidFill>
            </a:endParaRPr>
          </a:p>
        </p:txBody>
      </p:sp>
    </p:spTree>
    <p:extLst>
      <p:ext uri="{BB962C8B-B14F-4D97-AF65-F5344CB8AC3E}">
        <p14:creationId xmlns:p14="http://schemas.microsoft.com/office/powerpoint/2010/main" val="837249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381000"/>
            <a:ext cx="6068144" cy="4800600"/>
          </a:xfrm>
        </p:spPr>
        <p:txBody>
          <a:bodyPr/>
          <a:lstStyle/>
          <a:p>
            <a:pPr lvl="0"/>
            <a:r>
              <a:rPr lang="uk-UA" b="0" dirty="0">
                <a:solidFill>
                  <a:schemeClr val="tx1"/>
                </a:solidFill>
              </a:rPr>
              <a:t>Одним з видів продукції компанії є напої у склянках. При продажу напоїв компанія отримує депозит за склянки, потім викуповує їх назад, знову заповняє напоєм та продає. Відповідно, склянки можуть використовуватися більше одного періоду. В обліку частини і обладнання на суму 40 млн. грн. відображаються в складі запасів.</a:t>
            </a:r>
            <a:endParaRPr lang="en-US" b="0" dirty="0">
              <a:solidFill>
                <a:schemeClr val="tx1"/>
              </a:solidFill>
            </a:endParaRPr>
          </a:p>
          <a:p>
            <a:pPr lvl="0"/>
            <a:r>
              <a:rPr lang="uk-UA" b="0" dirty="0">
                <a:solidFill>
                  <a:schemeClr val="tx1"/>
                </a:solidFill>
              </a:rPr>
              <a:t>Компанія володіє 50 вантажівками і надає послугу доставки проданої продукції до своїх покупців. Витрати на доставку вираховуються з урахуванням відстані від складу компанії до складу покупця та стандартних витрат на кілометр. Витрати на доставку розподіляються на одиницю готової продукції та включаються до собівартості проданої продукції. За звітний період загальна сума витрат на послуги доставки проданої продукції складає 57 млн грн. </a:t>
            </a:r>
            <a:endParaRPr lang="en-US" b="0" dirty="0">
              <a:solidFill>
                <a:schemeClr val="tx1"/>
              </a:solidFill>
            </a:endParaRPr>
          </a:p>
          <a:p>
            <a:r>
              <a:rPr lang="uk-UA" dirty="0"/>
              <a:t>Необхідно:</a:t>
            </a:r>
            <a:endParaRPr lang="en-US" dirty="0"/>
          </a:p>
          <a:p>
            <a:pPr marL="421211" lvl="2" indent="-228600">
              <a:buClr>
                <a:srgbClr val="00338D"/>
              </a:buClr>
              <a:buFont typeface="+mj-lt"/>
              <a:buAutoNum type="alphaLcParenR"/>
            </a:pPr>
            <a:r>
              <a:rPr lang="uk-UA" b="1" dirty="0">
                <a:solidFill>
                  <a:schemeClr val="tx1"/>
                </a:solidFill>
              </a:rPr>
              <a:t>Розрахувати основні фінансові показники прибутковості, ліквідності, кредитного навантаження та інших доречних показників і провести попередній аналіз фінансової звітності. Написати звіт про значні зміни, що відбулися протягом періоду, звертаючи особливу увагу на темпи росту компанії та її ліквідність. Звіт повинен також містити коментарі щодо здатності компанії продовжувати діяльність та щодо будь-яких інших факторів, які потрібно прийняти до уваги.</a:t>
            </a:r>
            <a:endParaRPr lang="en-US" b="1" dirty="0">
              <a:solidFill>
                <a:schemeClr val="tx1"/>
              </a:solidFill>
            </a:endParaRPr>
          </a:p>
          <a:p>
            <a:pPr marL="421211" lvl="2" indent="-228600">
              <a:buClr>
                <a:srgbClr val="00338D"/>
              </a:buClr>
              <a:buFont typeface="+mj-lt"/>
              <a:buAutoNum type="alphaLcParenR"/>
            </a:pPr>
            <a:r>
              <a:rPr lang="uk-UA" b="1" dirty="0">
                <a:solidFill>
                  <a:schemeClr val="tx1"/>
                </a:solidFill>
              </a:rPr>
              <a:t>Проаналізувати коментарі управлінського персоналу.</a:t>
            </a:r>
            <a:endParaRPr lang="en-US" b="1" dirty="0">
              <a:solidFill>
                <a:schemeClr val="tx1"/>
              </a:solidFill>
            </a:endParaRPr>
          </a:p>
          <a:p>
            <a:pPr marL="421211" lvl="2" indent="-228600">
              <a:buClr>
                <a:srgbClr val="00338D"/>
              </a:buClr>
              <a:buFont typeface="+mj-lt"/>
              <a:buAutoNum type="alphaLcParenR"/>
            </a:pPr>
            <a:r>
              <a:rPr lang="uk-UA" b="1" dirty="0">
                <a:solidFill>
                  <a:schemeClr val="tx1"/>
                </a:solidFill>
              </a:rPr>
              <a:t>Проаналізувати вплив потенційних невиправлених коригувань на аудиторський висновок. Для цілей розрахунку матеріальності взяти 2% від чистого доходу за звітний період.</a:t>
            </a:r>
            <a:endParaRPr lang="en-US" b="1" dirty="0">
              <a:solidFill>
                <a:schemeClr val="tx1"/>
              </a:solidFill>
            </a:endParaRPr>
          </a:p>
          <a:p>
            <a:r>
              <a:rPr lang="uk-UA" sz="1400" dirty="0"/>
              <a:t>Нотатки:</a:t>
            </a:r>
            <a:endParaRPr lang="en-US" sz="1400" dirty="0"/>
          </a:p>
          <a:p>
            <a:endParaRPr lang="en-US" dirty="0"/>
          </a:p>
        </p:txBody>
      </p:sp>
      <p:sp>
        <p:nvSpPr>
          <p:cNvPr id="4" name="Line 10"/>
          <p:cNvSpPr>
            <a:spLocks noChangeShapeType="1"/>
          </p:cNvSpPr>
          <p:nvPr/>
        </p:nvSpPr>
        <p:spPr bwMode="gray">
          <a:xfrm>
            <a:off x="408855" y="542644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57912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615721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652197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687299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723900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760501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798601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836701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8733020"/>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3809552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81000"/>
          </a:xfrm>
        </p:spPr>
        <p:txBody>
          <a:bodyPr/>
          <a:lstStyle/>
          <a:p>
            <a:r>
              <a:rPr lang="uk-UA" sz="1400" dirty="0"/>
              <a:t>Нотатки:</a:t>
            </a:r>
            <a:endParaRPr lang="en-US" sz="1400" dirty="0"/>
          </a:p>
        </p:txBody>
      </p:sp>
      <p:sp>
        <p:nvSpPr>
          <p:cNvPr id="4" name="Line 10"/>
          <p:cNvSpPr>
            <a:spLocks noChangeShapeType="1"/>
          </p:cNvSpPr>
          <p:nvPr/>
        </p:nvSpPr>
        <p:spPr bwMode="gray">
          <a:xfrm>
            <a:off x="408855" y="21576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5224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8884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25319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60421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970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336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717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5098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46424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860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241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637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7034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415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796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177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559514"/>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109171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145647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180749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45919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8604" y="2381232"/>
            <a:ext cx="6068144" cy="771548"/>
          </a:xfrm>
        </p:spPr>
        <p:txBody>
          <a:bodyPr/>
          <a:lstStyle/>
          <a:p>
            <a:pPr lvl="0"/>
            <a:r>
              <a:rPr lang="uk-UA" dirty="0">
                <a:solidFill>
                  <a:schemeClr val="tx1"/>
                </a:solidFill>
              </a:rPr>
              <a:t>2. Основні електронні звіти, на прикладі звітів, сформованих програмою 1С:Бухгалтерія,що використовуються аудитором в процесі роботи (інші програми ведення бухгалтерського обліку мають схожі за формою звіти): </a:t>
            </a:r>
            <a:endParaRPr lang="en-US" dirty="0">
              <a:solidFill>
                <a:schemeClr val="tx1"/>
              </a:solidFill>
            </a:endParaRPr>
          </a:p>
          <a:p>
            <a:pPr marL="171450" indent="-171450">
              <a:buClr>
                <a:srgbClr val="00338D"/>
              </a:buClr>
              <a:buFont typeface="Arial" panose="020B0604020202020204" pitchFamily="34" charset="0"/>
              <a:buChar char="●"/>
            </a:pPr>
            <a:r>
              <a:rPr lang="uk-UA" b="0" dirty="0">
                <a:solidFill>
                  <a:schemeClr val="tx1"/>
                </a:solidFill>
              </a:rPr>
              <a:t>Звіт </a:t>
            </a:r>
            <a:r>
              <a:rPr lang="uk-UA" dirty="0">
                <a:solidFill>
                  <a:schemeClr val="tx1"/>
                </a:solidFill>
              </a:rPr>
              <a:t>Загальна </a:t>
            </a:r>
            <a:r>
              <a:rPr lang="uk-UA" dirty="0" err="1">
                <a:solidFill>
                  <a:schemeClr val="tx1"/>
                </a:solidFill>
              </a:rPr>
              <a:t>Оборотно</a:t>
            </a:r>
            <a:r>
              <a:rPr lang="uk-UA" dirty="0">
                <a:solidFill>
                  <a:schemeClr val="tx1"/>
                </a:solidFill>
              </a:rPr>
              <a:t>-сальдова відомість </a:t>
            </a:r>
            <a:r>
              <a:rPr lang="uk-UA" b="0" dirty="0">
                <a:solidFill>
                  <a:schemeClr val="tx1"/>
                </a:solidFill>
              </a:rPr>
              <a:t>формується у вигляді таблиці, по кожному рядку якого виведена інформація, що відноситься до певного рахунку або субрахунку. Рахунки впорядковані в порядку зростання номерів. Для кожного рахунку обліку в таблиці показані суми залишків на початок і на кінець періоду (дебетового і кредитового) і суми оборотів по дебету і кредиту за встановлений період.</a:t>
            </a:r>
            <a:endParaRPr lang="en-US" b="0" dirty="0">
              <a:solidFill>
                <a:schemeClr val="tx1"/>
              </a:solidFill>
            </a:endParaRPr>
          </a:p>
          <a:p>
            <a:pPr algn="r"/>
            <a:r>
              <a:rPr lang="uk-UA" i="1" dirty="0"/>
              <a:t>Приклад 1</a:t>
            </a:r>
            <a:endParaRPr lang="en-US" dirty="0"/>
          </a:p>
          <a:p>
            <a:endParaRPr lang="en-US" dirty="0"/>
          </a:p>
        </p:txBody>
      </p:sp>
      <p:pic>
        <p:nvPicPr>
          <p:cNvPr id="12290"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180" t="28398" r="61061" b="11574"/>
          <a:stretch/>
        </p:blipFill>
        <p:spPr bwMode="auto">
          <a:xfrm>
            <a:off x="857232" y="4381496"/>
            <a:ext cx="504543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gray">
          <a:xfrm>
            <a:off x="1571612" y="238092"/>
            <a:ext cx="4953000" cy="780087"/>
          </a:xfrm>
          <a:prstGeom prst="rect">
            <a:avLst/>
          </a:prstGeom>
        </p:spPr>
        <p:txBody>
          <a:bodyPr vert="horz" lIns="0" tIns="0" rIns="0" bIns="0" rtlCol="0" anchor="ctr">
            <a:noAutofit/>
          </a:bodyPr>
          <a:lstStyle>
            <a:lvl1pPr algn="l" defTabSz="990570" rtl="0" eaLnBrk="1" latinLnBrk="0" hangingPunct="1">
              <a:spcBef>
                <a:spcPct val="0"/>
              </a:spcBef>
              <a:buNone/>
              <a:defRPr kumimoji="0" lang="en-GB" sz="1950" b="1" i="0" u="none" strike="noStrike" kern="1200" cap="none" spc="0" normalizeH="0" baseline="0" noProof="0" dirty="0">
                <a:ln>
                  <a:noFill/>
                </a:ln>
                <a:solidFill>
                  <a:srgbClr val="00338D"/>
                </a:solidFill>
                <a:effectLst/>
                <a:uLnTx/>
                <a:uFillTx/>
                <a:latin typeface="Arial"/>
                <a:ea typeface="+mj-ea"/>
                <a:cs typeface="+mj-cs"/>
              </a:defRPr>
            </a:lvl1pPr>
            <a:lvl2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2pPr>
            <a:lvl3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3pPr>
            <a:lvl4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4pPr>
            <a:lvl5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5pPr>
            <a:lvl6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6pPr>
            <a:lvl7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7pPr>
            <a:lvl8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8pPr>
            <a:lvl9pPr eaLnBrk="1" hangingPunct="1">
              <a:defRPr kumimoji="0" lang="en-GB" sz="1950" b="1" i="0" u="none" strike="noStrike" kern="1200" cap="none" spc="0" normalizeH="0" baseline="0" noProof="0" dirty="0">
                <a:ln>
                  <a:noFill/>
                </a:ln>
                <a:solidFill>
                  <a:schemeClr val="bg1"/>
                </a:solidFill>
                <a:effectLst/>
                <a:uLnTx/>
                <a:uFillTx/>
                <a:latin typeface="Arial"/>
                <a:ea typeface="+mj-ea"/>
                <a:cs typeface="+mj-cs"/>
              </a:defRPr>
            </a:lvl9pPr>
          </a:lstStyle>
          <a:p>
            <a:r>
              <a:rPr lang="uk-UA" dirty="0"/>
              <a:t>Семінар 7. Аудит в умовах комп’ютерної обробки даних. </a:t>
            </a:r>
            <a:endParaRPr lang="en-US" dirty="0"/>
          </a:p>
        </p:txBody>
      </p:sp>
      <p:sp>
        <p:nvSpPr>
          <p:cNvPr id="7" name="Text Placeholder 2"/>
          <p:cNvSpPr txBox="1">
            <a:spLocks/>
          </p:cNvSpPr>
          <p:nvPr/>
        </p:nvSpPr>
        <p:spPr bwMode="gray">
          <a:xfrm>
            <a:off x="456468" y="1239781"/>
            <a:ext cx="6068144" cy="1212889"/>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sz="1400" dirty="0"/>
              <a:t>Конспект-лекція</a:t>
            </a:r>
            <a:endParaRPr lang="en-US" sz="1400" dirty="0"/>
          </a:p>
          <a:p>
            <a:r>
              <a:rPr lang="uk-UA" sz="1400" dirty="0"/>
              <a:t>Основні тези</a:t>
            </a:r>
          </a:p>
          <a:p>
            <a:pPr lvl="0"/>
            <a:r>
              <a:rPr lang="uk-UA" dirty="0">
                <a:solidFill>
                  <a:schemeClr val="tx1"/>
                </a:solidFill>
              </a:rPr>
              <a:t>1. Основні програми автоматизації та ведення бухгалтерського обліку, з якими працює аудитор в процесі своєї роботи: </a:t>
            </a:r>
            <a:r>
              <a:rPr lang="uk-UA" dirty="0"/>
              <a:t>1С: Бухгалтерія; SAP; Інші (Парус, Галактика,)</a:t>
            </a:r>
            <a:endParaRPr lang="en-US" dirty="0"/>
          </a:p>
          <a:p>
            <a:r>
              <a:rPr lang="uk-UA" dirty="0"/>
              <a:t> </a:t>
            </a:r>
            <a:endParaRPr lang="en-US" dirty="0"/>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66" y="184685"/>
            <a:ext cx="886544" cy="886901"/>
          </a:xfrm>
          <a:prstGeom prst="rect">
            <a:avLst/>
          </a:prstGeom>
        </p:spPr>
      </p:pic>
    </p:spTree>
    <p:extLst>
      <p:ext uri="{BB962C8B-B14F-4D97-AF65-F5344CB8AC3E}">
        <p14:creationId xmlns:p14="http://schemas.microsoft.com/office/powerpoint/2010/main" val="1889956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8604" y="1952604"/>
            <a:ext cx="6068144" cy="1371600"/>
          </a:xfrm>
        </p:spPr>
        <p:txBody>
          <a:bodyPr/>
          <a:lstStyle/>
          <a:p>
            <a:pPr lvl="3">
              <a:buClr>
                <a:srgbClr val="00338D"/>
              </a:buClr>
              <a:buFont typeface="Arial" panose="020B0604020202020204" pitchFamily="34" charset="0"/>
              <a:buChar char="●"/>
            </a:pPr>
            <a:r>
              <a:rPr lang="uk-UA" dirty="0"/>
              <a:t>У звіті Картка рахунку включаються всі проводки по даному рахунку за конкретним значенням об'єктів аналітичного обліку - найменуванню матеріалу, організації-постачальника і </a:t>
            </a:r>
            <a:r>
              <a:rPr lang="uk-UA" dirty="0" err="1"/>
              <a:t>т.д</a:t>
            </a:r>
            <a:r>
              <a:rPr lang="uk-UA" dirty="0"/>
              <a:t>. Крім того, картка рахунку відображає залишки на початок і кінець періоду, обороти за період і залишки після кожної проводки.</a:t>
            </a:r>
            <a:endParaRPr lang="en-US" dirty="0"/>
          </a:p>
          <a:p>
            <a:endParaRPr lang="ru-RU" b="0" dirty="0">
              <a:solidFill>
                <a:schemeClr val="tx1"/>
              </a:solidFill>
            </a:endParaRPr>
          </a:p>
          <a:p>
            <a:pPr algn="r"/>
            <a:r>
              <a:rPr lang="uk-UA" i="1" dirty="0"/>
              <a:t>Приклад 2</a:t>
            </a:r>
            <a:endParaRPr lang="en-US" dirty="0"/>
          </a:p>
          <a:p>
            <a:endParaRPr lang="en-US" dirty="0"/>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31" t="28923" r="59806" b="15070"/>
          <a:stretch/>
        </p:blipFill>
        <p:spPr bwMode="auto">
          <a:xfrm>
            <a:off x="928670" y="3381364"/>
            <a:ext cx="5120047"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txBox="1">
            <a:spLocks/>
          </p:cNvSpPr>
          <p:nvPr/>
        </p:nvSpPr>
        <p:spPr bwMode="gray">
          <a:xfrm>
            <a:off x="428604" y="7524768"/>
            <a:ext cx="6068144" cy="1428768"/>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b="0" dirty="0">
                <a:solidFill>
                  <a:schemeClr val="tx1"/>
                </a:solidFill>
              </a:rPr>
              <a:t>Найчастіше звіт використовується для формування бази для вибіркового тестування для співставлення з первинними документами та аналізу транзакції, які помилково відображені періоді. </a:t>
            </a:r>
            <a:endParaRPr lang="en-US" b="0" dirty="0">
              <a:solidFill>
                <a:schemeClr val="tx1"/>
              </a:solidFill>
            </a:endParaRPr>
          </a:p>
          <a:p>
            <a:pPr lvl="3">
              <a:buClr>
                <a:srgbClr val="00338D"/>
              </a:buClr>
              <a:buFont typeface="Arial" panose="020B0604020202020204" pitchFamily="34" charset="0"/>
              <a:buChar char="●"/>
            </a:pPr>
            <a:r>
              <a:rPr lang="uk-UA" b="0" dirty="0">
                <a:solidFill>
                  <a:schemeClr val="tx1"/>
                </a:solidFill>
              </a:rPr>
              <a:t>Звіт Оборотно-сальдова відомість по рахунку показує початкові та кінцеві залишки, а також обороти за період для обраного рахунку. Можна отримати залишки і обороти окремо по об'єктах аналітичного обліку (субконто), по організаціям і підрозділам.</a:t>
            </a:r>
            <a:endParaRPr lang="en-US" b="0" dirty="0">
              <a:solidFill>
                <a:schemeClr val="tx1"/>
              </a:solidFill>
            </a:endParaRPr>
          </a:p>
          <a:p>
            <a:r>
              <a:rPr lang="uk-UA" b="0" dirty="0">
                <a:solidFill>
                  <a:schemeClr val="tx1"/>
                </a:solidFill>
              </a:rPr>
              <a:t> </a:t>
            </a:r>
            <a:endParaRPr lang="en-US" b="0" dirty="0">
              <a:solidFill>
                <a:schemeClr val="tx1"/>
              </a:solidFill>
            </a:endParaRPr>
          </a:p>
          <a:p>
            <a:endParaRPr lang="uk-UA" b="0" dirty="0">
              <a:solidFill>
                <a:schemeClr val="tx1"/>
              </a:solidFill>
            </a:endParaRPr>
          </a:p>
        </p:txBody>
      </p:sp>
      <p:sp>
        <p:nvSpPr>
          <p:cNvPr id="5" name="Text Placeholder 2"/>
          <p:cNvSpPr txBox="1">
            <a:spLocks/>
          </p:cNvSpPr>
          <p:nvPr/>
        </p:nvSpPr>
        <p:spPr bwMode="gray">
          <a:xfrm>
            <a:off x="571480" y="380968"/>
            <a:ext cx="6068144" cy="1500198"/>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b="0" dirty="0">
                <a:solidFill>
                  <a:schemeClr val="tx1"/>
                </a:solidFill>
              </a:rPr>
              <a:t>Загальна оборотно-сальдова відомість найчастіше використовується для аналізу підприємства на етапі планування та завершальному етапах, для формування трансформаційної таблиці. Трансформаційна таблиця – це робочий документ, який використовується для складання фінансової звітності шляхом внесення трансформаційних коригувань. Наприклад, трансформаційна таблиця переходу звітності, складеної за національними стандартами (П(с)БО) у звітність складену відповідно до МСФЗ. </a:t>
            </a:r>
            <a:endParaRPr lang="en-US" b="0" dirty="0">
              <a:solidFill>
                <a:schemeClr val="tx1"/>
              </a:solidFill>
            </a:endParaRPr>
          </a:p>
        </p:txBody>
      </p:sp>
    </p:spTree>
    <p:extLst>
      <p:ext uri="{BB962C8B-B14F-4D97-AF65-F5344CB8AC3E}">
        <p14:creationId xmlns:p14="http://schemas.microsoft.com/office/powerpoint/2010/main" val="2564730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04800"/>
          </a:xfrm>
        </p:spPr>
        <p:txBody>
          <a:bodyPr/>
          <a:lstStyle/>
          <a:p>
            <a:pPr algn="r"/>
            <a:r>
              <a:rPr lang="uk-UA" i="1" dirty="0"/>
              <a:t>Приклад 3</a:t>
            </a:r>
            <a:endParaRPr lang="en-US" dirty="0"/>
          </a:p>
          <a:p>
            <a:endParaRPr lang="en-US" dirty="0"/>
          </a:p>
        </p:txBody>
      </p:sp>
      <p:pic>
        <p:nvPicPr>
          <p:cNvPr id="1433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73" t="29095" r="55240" b="28624"/>
          <a:stretch/>
        </p:blipFill>
        <p:spPr bwMode="auto">
          <a:xfrm>
            <a:off x="838200" y="766011"/>
            <a:ext cx="4876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a:spLocks/>
          </p:cNvSpPr>
          <p:nvPr/>
        </p:nvSpPr>
        <p:spPr bwMode="gray">
          <a:xfrm>
            <a:off x="408856" y="3581400"/>
            <a:ext cx="6068144" cy="3048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b="0" dirty="0">
                <a:solidFill>
                  <a:schemeClr val="tx1"/>
                </a:solidFill>
              </a:rPr>
              <a:t>Використовується для формування розшифровок балансових рахунків на певну дату та за період(розшифровка залишку запасів на певну дату та за період за номенклатурною назвою, розшифровки балансів дебіторської та кредиторської заборгованості по контрагентах, розшифровка грошових коштів в розрізі банків або рахунків в банках).</a:t>
            </a:r>
            <a:endParaRPr lang="en-US" b="0" dirty="0">
              <a:solidFill>
                <a:schemeClr val="tx1"/>
              </a:solidFill>
            </a:endParaRPr>
          </a:p>
          <a:p>
            <a:pPr marL="171450" indent="-171450">
              <a:buClr>
                <a:srgbClr val="00338D"/>
              </a:buClr>
              <a:buFont typeface="Arial" panose="020B0604020202020204" pitchFamily="34" charset="0"/>
              <a:buChar char="●"/>
            </a:pPr>
            <a:r>
              <a:rPr lang="uk-UA" b="0" dirty="0">
                <a:solidFill>
                  <a:schemeClr val="tx1"/>
                </a:solidFill>
              </a:rPr>
              <a:t>Звіт Аналіз рахунку відображає обороти між вибраним рахунком і всіма іншими рахунками (субрахунками) за певний період, а також залишки по вибраному рахунку на початок і на кінець періоду.</a:t>
            </a:r>
          </a:p>
          <a:p>
            <a:pPr algn="r">
              <a:buClr>
                <a:srgbClr val="00338D"/>
              </a:buClr>
            </a:pPr>
            <a:r>
              <a:rPr lang="uk-UA" i="1" dirty="0"/>
              <a:t>Приклад 4</a:t>
            </a:r>
            <a:endParaRPr lang="en-US" b="0" dirty="0">
              <a:solidFill>
                <a:schemeClr val="tx1"/>
              </a:solidFill>
            </a:endParaRPr>
          </a:p>
        </p:txBody>
      </p:sp>
      <p:pic>
        <p:nvPicPr>
          <p:cNvPr id="143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3" t="29097" r="66519" b="43443"/>
          <a:stretch/>
        </p:blipFill>
        <p:spPr bwMode="auto">
          <a:xfrm>
            <a:off x="1109303" y="5476875"/>
            <a:ext cx="445329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txBox="1">
            <a:spLocks/>
          </p:cNvSpPr>
          <p:nvPr/>
        </p:nvSpPr>
        <p:spPr bwMode="gray">
          <a:xfrm>
            <a:off x="408856" y="7772400"/>
            <a:ext cx="6068144" cy="10668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b="0" dirty="0">
                <a:solidFill>
                  <a:schemeClr val="tx1"/>
                </a:solidFill>
              </a:rPr>
              <a:t>Використовується для процедури звіряння розшифровок по окремим рахункам доходів та витрат з фінансовою звітністю, перевірки розкриття інформації відносно основних засобів тощо.</a:t>
            </a:r>
            <a:endParaRPr lang="en-US" b="0" dirty="0">
              <a:solidFill>
                <a:schemeClr val="tx1"/>
              </a:solidFill>
            </a:endParaRPr>
          </a:p>
          <a:p>
            <a:pPr lvl="3">
              <a:buClr>
                <a:srgbClr val="00338D"/>
              </a:buClr>
              <a:buFont typeface="Arial" panose="020B0604020202020204" pitchFamily="34" charset="0"/>
              <a:buChar char="●"/>
            </a:pPr>
            <a:r>
              <a:rPr lang="uk-UA" b="0" dirty="0">
                <a:solidFill>
                  <a:schemeClr val="tx1"/>
                </a:solidFill>
              </a:rPr>
              <a:t>Інші звіти (відомість нарахування амортизації, журнал ордер за субконто та інші)</a:t>
            </a:r>
            <a:endParaRPr lang="en-US" b="0" dirty="0">
              <a:solidFill>
                <a:schemeClr val="tx1"/>
              </a:solidFill>
            </a:endParaRPr>
          </a:p>
        </p:txBody>
      </p:sp>
    </p:spTree>
    <p:extLst>
      <p:ext uri="{BB962C8B-B14F-4D97-AF65-F5344CB8AC3E}">
        <p14:creationId xmlns:p14="http://schemas.microsoft.com/office/powerpoint/2010/main" val="757289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1219200"/>
          </a:xfrm>
        </p:spPr>
        <p:txBody>
          <a:bodyPr/>
          <a:lstStyle/>
          <a:p>
            <a:pPr lvl="0"/>
            <a:r>
              <a:rPr lang="uk-UA" dirty="0">
                <a:solidFill>
                  <a:schemeClr val="tx1"/>
                </a:solidFill>
              </a:rPr>
              <a:t>3. Основні програми за допомогою яких складаються аудиторські робочі документи– Microsoft Office Excel та Microsoft Office Word.</a:t>
            </a:r>
            <a:endParaRPr lang="en-US" dirty="0">
              <a:solidFill>
                <a:schemeClr val="tx1"/>
              </a:solidFill>
            </a:endParaRPr>
          </a:p>
          <a:p>
            <a:pPr lvl="0"/>
            <a:r>
              <a:rPr lang="uk-UA" dirty="0">
                <a:solidFill>
                  <a:schemeClr val="tx1"/>
                </a:solidFill>
              </a:rPr>
              <a:t>4. Приклади робочих документів в електронних програмах:</a:t>
            </a:r>
            <a:endParaRPr lang="en-US" dirty="0">
              <a:solidFill>
                <a:schemeClr val="tx1"/>
              </a:solidFill>
            </a:endParaRPr>
          </a:p>
          <a:p>
            <a:pPr marL="364061" lvl="2" indent="-171450">
              <a:buClr>
                <a:srgbClr val="00338D"/>
              </a:buClr>
              <a:buFont typeface="Arial" panose="020B0604020202020204" pitchFamily="34" charset="0"/>
              <a:buChar char="●"/>
            </a:pPr>
            <a:r>
              <a:rPr lang="uk-UA" b="0" dirty="0">
                <a:solidFill>
                  <a:schemeClr val="tx1"/>
                </a:solidFill>
              </a:rPr>
              <a:t>Лист-запит контрагентам на підтвердження дебіторської/кредиторської заборгованості (Word);</a:t>
            </a:r>
            <a:endParaRPr lang="en-US" b="0" dirty="0">
              <a:solidFill>
                <a:schemeClr val="tx1"/>
              </a:solidFill>
            </a:endParaRPr>
          </a:p>
          <a:p>
            <a:endParaRPr lang="en-US" dirty="0"/>
          </a:p>
        </p:txBody>
      </p:sp>
      <p:pic>
        <p:nvPicPr>
          <p:cNvPr id="15362" name="Picture 12"/>
          <p:cNvPicPr>
            <a:picLocks noChangeAspect="1" noChangeArrowheads="1"/>
          </p:cNvPicPr>
          <p:nvPr/>
        </p:nvPicPr>
        <p:blipFill>
          <a:blip r:embed="rId2">
            <a:extLst>
              <a:ext uri="{28A0092B-C50C-407E-A947-70E740481C1C}">
                <a14:useLocalDpi xmlns:a14="http://schemas.microsoft.com/office/drawing/2010/main" val="0"/>
              </a:ext>
            </a:extLst>
          </a:blip>
          <a:srcRect l="32993" t="24898" r="31216" b="6770"/>
          <a:stretch>
            <a:fillRect/>
          </a:stretch>
        </p:blipFill>
        <p:spPr bwMode="auto">
          <a:xfrm>
            <a:off x="290153" y="1515980"/>
            <a:ext cx="31527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3"/>
          <p:cNvPicPr>
            <a:picLocks noChangeAspect="1" noChangeArrowheads="1"/>
          </p:cNvPicPr>
          <p:nvPr/>
        </p:nvPicPr>
        <p:blipFill>
          <a:blip r:embed="rId3">
            <a:extLst>
              <a:ext uri="{28A0092B-C50C-407E-A947-70E740481C1C}">
                <a14:useLocalDpi xmlns:a14="http://schemas.microsoft.com/office/drawing/2010/main" val="0"/>
              </a:ext>
            </a:extLst>
          </a:blip>
          <a:srcRect l="33147" t="23563" r="30907" b="8627"/>
          <a:stretch>
            <a:fillRect/>
          </a:stretch>
        </p:blipFill>
        <p:spPr bwMode="auto">
          <a:xfrm>
            <a:off x="3533971" y="1515979"/>
            <a:ext cx="297509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txBox="1">
            <a:spLocks/>
          </p:cNvSpPr>
          <p:nvPr/>
        </p:nvSpPr>
        <p:spPr bwMode="gray">
          <a:xfrm>
            <a:off x="408856" y="5490412"/>
            <a:ext cx="6068144" cy="457200"/>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pPr marL="364061" lvl="2" indent="-171450">
              <a:buClr>
                <a:srgbClr val="00338D"/>
              </a:buClr>
              <a:buFont typeface="Arial" pitchFamily="34" charset="0"/>
              <a:buChar char="●"/>
            </a:pPr>
            <a:r>
              <a:rPr lang="uk-UA" dirty="0"/>
              <a:t>Порівняльні таблиці для підтвердження кредиторської та дебіторської заборгованостей (Excel);</a:t>
            </a:r>
            <a:endParaRPr lang="en-US" dirty="0"/>
          </a:p>
        </p:txBody>
      </p:sp>
      <p:pic>
        <p:nvPicPr>
          <p:cNvPr id="15364"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1401" t="26086" r="32570" b="45262"/>
          <a:stretch/>
        </p:blipFill>
        <p:spPr bwMode="auto">
          <a:xfrm>
            <a:off x="257175" y="5947612"/>
            <a:ext cx="6296025" cy="155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txBox="1">
            <a:spLocks/>
          </p:cNvSpPr>
          <p:nvPr/>
        </p:nvSpPr>
        <p:spPr bwMode="gray">
          <a:xfrm>
            <a:off x="408856" y="7567866"/>
            <a:ext cx="6068144" cy="280734"/>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pPr marL="364061" lvl="2" indent="-171450">
              <a:buClr>
                <a:srgbClr val="00338D"/>
              </a:buClr>
              <a:buFont typeface="Arial" pitchFamily="34" charset="0"/>
              <a:buChar char="●"/>
            </a:pPr>
            <a:r>
              <a:rPr lang="uk-UA" dirty="0"/>
              <a:t>Таблиця з результатами інвентаризації </a:t>
            </a:r>
            <a:endParaRPr lang="en-US" dirty="0"/>
          </a:p>
        </p:txBody>
      </p:sp>
      <p:pic>
        <p:nvPicPr>
          <p:cNvPr id="1536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1743" t="26779" r="32150" b="52091"/>
          <a:stretch/>
        </p:blipFill>
        <p:spPr bwMode="auto">
          <a:xfrm>
            <a:off x="277227" y="7816516"/>
            <a:ext cx="6524625" cy="11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063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1"/>
          </p:nvPr>
        </p:nvSpPr>
        <p:spPr>
          <a:xfrm>
            <a:off x="409575" y="609600"/>
            <a:ext cx="6067425" cy="8305800"/>
          </a:xfrm>
        </p:spPr>
        <p:txBody>
          <a:bodyPr/>
          <a:lstStyle/>
          <a:p>
            <a:pPr marL="364061" lvl="2" indent="-171450">
              <a:buClr>
                <a:srgbClr val="00338D"/>
              </a:buClr>
              <a:buFont typeface="Arial" panose="020B0604020202020204" pitchFamily="34" charset="0"/>
              <a:buChar char="●"/>
            </a:pPr>
            <a:r>
              <a:rPr lang="uk-UA" dirty="0"/>
              <a:t>Аналітична процедура з перерахунку амортизації нарахованої за період (Excel);</a:t>
            </a:r>
            <a:endParaRPr lang="en-US" dirty="0"/>
          </a:p>
          <a:p>
            <a:pPr marL="364061" lvl="2" indent="-171450">
              <a:buClr>
                <a:srgbClr val="00338D"/>
              </a:buClr>
              <a:buFont typeface="Arial" panose="020B0604020202020204" pitchFamily="34" charset="0"/>
              <a:buChar char="●"/>
            </a:pPr>
            <a:r>
              <a:rPr lang="uk-UA" dirty="0"/>
              <a:t>Аналітична процедура з підтвердження доходу від реалізації товарів за рік(Excel).</a:t>
            </a:r>
            <a:endParaRPr lang="en-US" dirty="0"/>
          </a:p>
          <a:p>
            <a:pPr lvl="0"/>
            <a:r>
              <a:rPr lang="uk-UA" dirty="0">
                <a:solidFill>
                  <a:schemeClr val="tx1"/>
                </a:solidFill>
              </a:rPr>
              <a:t>5. Основні інструменти Excel та Word, що використовуються аудитором:</a:t>
            </a:r>
          </a:p>
          <a:p>
            <a:pPr marL="364061" lvl="2" indent="-171450">
              <a:buClr>
                <a:srgbClr val="00338D"/>
              </a:buClr>
              <a:buFont typeface="Arial" panose="020B0604020202020204" pitchFamily="34" charset="0"/>
              <a:buChar char="●"/>
            </a:pPr>
            <a:r>
              <a:rPr lang="uk-UA" dirty="0"/>
              <a:t>Excel - Функція SUMIFS (СУММЕСЛИМН) — одна з математичних та функцій, яка сумує всі значення, що задовольняють декілька вимог. Наприклад, за допомогою цієї функції  можна знайти в реєстрі основних засобів Групи компаній первісну вартість всіх основних засобів певної компанії, балансова вартість яких дорівнює нулю.</a:t>
            </a:r>
            <a:endParaRPr lang="en-US" dirty="0"/>
          </a:p>
          <a:p>
            <a:pPr marL="364061" lvl="2" indent="-171450">
              <a:buClr>
                <a:srgbClr val="00338D"/>
              </a:buClr>
              <a:buFont typeface="Arial" panose="020B0604020202020204" pitchFamily="34" charset="0"/>
              <a:buChar char="●"/>
            </a:pPr>
            <a:r>
              <a:rPr lang="uk-UA" dirty="0"/>
              <a:t>Excel - Функція VLOOKUP (ВПР) використовується, щоб знайти дані в таблиці або діапазоні по рядках, одна з функцій пошуку та роботи з посиланнями. Наприклад, можна знайти прізвище співробітника за його номером або його номер телефону на прізвище (як в телефонній книзі).</a:t>
            </a:r>
            <a:endParaRPr lang="en-US" dirty="0"/>
          </a:p>
          <a:p>
            <a:pPr marL="364061" lvl="2" indent="-171450">
              <a:buClr>
                <a:srgbClr val="00338D"/>
              </a:buClr>
              <a:buFont typeface="Arial" panose="020B0604020202020204" pitchFamily="34" charset="0"/>
              <a:buChar char="●"/>
            </a:pPr>
            <a:r>
              <a:rPr lang="uk-UA" dirty="0"/>
              <a:t>Excel - Зведена таблиця (Pivottable)– використовується задля узагальнення, аналізу та подання великої кількості інформації більш спрощено, узагальнено за певними критеріями</a:t>
            </a:r>
            <a:endParaRPr lang="en-US" dirty="0"/>
          </a:p>
          <a:p>
            <a:pPr marL="364061" lvl="2" indent="-171450">
              <a:buClr>
                <a:srgbClr val="00338D"/>
              </a:buClr>
              <a:buFont typeface="Arial" panose="020B0604020202020204" pitchFamily="34" charset="0"/>
              <a:buChar char="●"/>
            </a:pPr>
            <a:r>
              <a:rPr lang="uk-UA" dirty="0"/>
              <a:t>Word–Функція злиття (Mailmerge) - для створення документів на типових бланках.</a:t>
            </a:r>
            <a:endParaRPr lang="en-US" dirty="0"/>
          </a:p>
          <a:p>
            <a:pPr lvl="0"/>
            <a:endParaRPr lang="en-US" dirty="0">
              <a:solidFill>
                <a:schemeClr val="tx1"/>
              </a:solidFill>
            </a:endParaRPr>
          </a:p>
          <a:p>
            <a:pPr lvl="0"/>
            <a:r>
              <a:rPr lang="uk-UA" dirty="0">
                <a:solidFill>
                  <a:schemeClr val="tx1"/>
                </a:solidFill>
              </a:rPr>
              <a:t>6.</a:t>
            </a:r>
            <a:r>
              <a:rPr lang="uk-UA" b="0" dirty="0">
                <a:solidFill>
                  <a:schemeClr val="tx1"/>
                </a:solidFill>
              </a:rPr>
              <a:t> В аудиторській практиці широко використовуються статистичні програми (для створення вибірок), а також аудиторські програми, які спрощують документацію процедур, створення робочих документів, їх подальше зберігання та перевірку. Такі програми структуровані відповідно до етапів аудиту. Вони забезпечують можливість доступу всієї аудиторської команди до робочих документів, дозволяють створювати нові документи та змінювати існуючи, перевіряти та підписувати документи, контролювати статус виконання аудиту, зберігати коментарі та зауваження. </a:t>
            </a:r>
            <a:endParaRPr lang="en-US" b="0" dirty="0">
              <a:solidFill>
                <a:schemeClr val="tx1"/>
              </a:solidFill>
            </a:endParaRPr>
          </a:p>
          <a:p>
            <a:endParaRPr lang="en-US" b="0" dirty="0">
              <a:solidFill>
                <a:schemeClr val="tx1"/>
              </a:solidFill>
            </a:endParaRPr>
          </a:p>
        </p:txBody>
      </p:sp>
    </p:spTree>
    <p:extLst>
      <p:ext uri="{BB962C8B-B14F-4D97-AF65-F5344CB8AC3E}">
        <p14:creationId xmlns:p14="http://schemas.microsoft.com/office/powerpoint/2010/main" val="149397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214422" y="309530"/>
            <a:ext cx="5257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a:buClr>
                <a:srgbClr val="00338D"/>
              </a:buClr>
            </a:pPr>
            <a:r>
              <a:rPr lang="uk-UA" altLang="en-US" sz="1200" b="1" i="1" dirty="0">
                <a:solidFill>
                  <a:srgbClr val="00338D"/>
                </a:solidFill>
                <a:ea typeface="Calibri" panose="020F0502020204030204" pitchFamily="34" charset="0"/>
                <a:cs typeface="Arial" panose="020B0604020202020204" pitchFamily="34" charset="0"/>
              </a:rPr>
              <a:t>Контрольні запитання та завдання </a:t>
            </a:r>
            <a:endParaRPr lang="en-US" altLang="en-US" sz="1200" dirty="0">
              <a:solidFill>
                <a:srgbClr val="00338D"/>
              </a:solidFill>
            </a:endParaRPr>
          </a:p>
          <a:p>
            <a:pPr marL="228600" lvl="0" indent="-228600">
              <a:buClr>
                <a:srgbClr val="00338D"/>
              </a:buClr>
              <a:buFont typeface="+mj-lt"/>
              <a:buAutoNum type="arabicPeriod"/>
            </a:pPr>
            <a:r>
              <a:rPr lang="uk-UA" sz="1200" dirty="0"/>
              <a:t>Які існують методичні прийоми організації аудиту?</a:t>
            </a:r>
            <a:endParaRPr lang="en-US" sz="1200" dirty="0"/>
          </a:p>
          <a:p>
            <a:pPr marL="228600" lvl="0" indent="-228600">
              <a:buClr>
                <a:srgbClr val="00338D"/>
              </a:buClr>
              <a:buFont typeface="+mj-lt"/>
              <a:buAutoNum type="arabicPeriod"/>
            </a:pPr>
            <a:r>
              <a:rPr lang="uk-UA" sz="1200" dirty="0"/>
              <a:t>Дайте характеристику основним методам фактичної та документальної перевірки.</a:t>
            </a:r>
            <a:endParaRPr lang="en-US" sz="1200" dirty="0"/>
          </a:p>
          <a:p>
            <a:pPr marL="228600" lvl="0" indent="-228600">
              <a:buClr>
                <a:srgbClr val="00338D"/>
              </a:buClr>
              <a:buFont typeface="+mj-lt"/>
              <a:buAutoNum type="arabicPeriod"/>
            </a:pPr>
            <a:r>
              <a:rPr lang="uk-UA" sz="1200" dirty="0"/>
              <a:t>Які напрямки аудиторського консалтингу?</a:t>
            </a:r>
            <a:endParaRPr lang="en-US" sz="1200" dirty="0"/>
          </a:p>
          <a:p>
            <a:pPr marL="228600" lvl="0" indent="-228600">
              <a:buClr>
                <a:srgbClr val="00338D"/>
              </a:buClr>
              <a:buFont typeface="+mj-lt"/>
              <a:buAutoNum type="arabicPeriod"/>
            </a:pPr>
            <a:r>
              <a:rPr lang="uk-UA" sz="1200" dirty="0"/>
              <a:t>Визначте принципову відмінність між аудитом та іншими видами господарського контролю?</a:t>
            </a:r>
            <a:endParaRPr lang="en-US" sz="1200" dirty="0"/>
          </a:p>
          <a:p>
            <a:pPr marL="228600" lvl="0" indent="-228600">
              <a:buClr>
                <a:srgbClr val="00338D"/>
              </a:buClr>
              <a:buFont typeface="+mj-lt"/>
              <a:buAutoNum type="arabicPeriod"/>
            </a:pPr>
            <a:r>
              <a:rPr lang="uk-UA" sz="1200" dirty="0"/>
              <a:t>Які принципи здійснення внутрішнього аудиту?</a:t>
            </a:r>
          </a:p>
          <a:p>
            <a:pPr marL="228600" lvl="0" indent="-228600">
              <a:buClr>
                <a:srgbClr val="00338D"/>
              </a:buClr>
              <a:buFont typeface="+mj-lt"/>
              <a:buAutoNum type="arabicPeriod"/>
            </a:pPr>
            <a:r>
              <a:rPr lang="uk-UA" sz="1200" dirty="0"/>
              <a:t>Методологія аудиту системи внутрішнього контролю незалежними експертами?</a:t>
            </a:r>
          </a:p>
          <a:p>
            <a:pPr marL="228600" lvl="0" indent="-228600">
              <a:buClr>
                <a:srgbClr val="00338D"/>
              </a:buClr>
              <a:buFont typeface="+mj-lt"/>
              <a:buAutoNum type="arabicPeriod"/>
            </a:pPr>
            <a:r>
              <a:rPr lang="uk-UA" sz="1200" dirty="0"/>
              <a:t>Етапи проведення вибіркової перевірки.</a:t>
            </a:r>
          </a:p>
          <a:p>
            <a:pPr marL="228600" lvl="0" indent="-228600">
              <a:buClr>
                <a:srgbClr val="00338D"/>
              </a:buClr>
              <a:buFont typeface="+mj-lt"/>
              <a:buAutoNum type="arabicPeriod"/>
            </a:pPr>
            <a:r>
              <a:rPr lang="uk-UA" sz="1200" dirty="0"/>
              <a:t>Які існують принципи побудови вибірки та її види?</a:t>
            </a:r>
            <a:endParaRPr lang="en-US" sz="1200" dirty="0"/>
          </a:p>
          <a:p>
            <a:pPr marL="228600" lvl="0" indent="-228600">
              <a:buClr>
                <a:srgbClr val="00338D"/>
              </a:buClr>
              <a:buFont typeface="+mj-lt"/>
              <a:buAutoNum type="arabicPeriod"/>
            </a:pPr>
            <a:endParaRPr lang="en-US" sz="1200" dirty="0"/>
          </a:p>
        </p:txBody>
      </p:sp>
      <p:sp>
        <p:nvSpPr>
          <p:cNvPr id="5" name="Text Placeholder 2"/>
          <p:cNvSpPr txBox="1">
            <a:spLocks/>
          </p:cNvSpPr>
          <p:nvPr/>
        </p:nvSpPr>
        <p:spPr bwMode="gray">
          <a:xfrm>
            <a:off x="408856" y="2666984"/>
            <a:ext cx="6068144" cy="6324616"/>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sz="1400" dirty="0"/>
              <a:t>ТЕМА 3. ОСНОВНІ ЕТАПИ ПРОВЕДЕННЯ АУДИТОРСЬКОЇ ПЕРЕВІРКИ </a:t>
            </a:r>
            <a:endParaRPr lang="en-US" sz="1400" dirty="0"/>
          </a:p>
          <a:p>
            <a:r>
              <a:rPr lang="uk-UA" dirty="0"/>
              <a:t>ЛЕКЦІЯ 3. ПЛАНУВАННЯ АУДИТУ. ОСНОВНІ ЕТАПИ ПРОВЕДЕННЯ АУДИТОРСЬКОЇ ПЕРЕВІРКИ. АУДИТОРСЬКА ДОКУМЕНТАЦІЯ (2 ГОД.)</a:t>
            </a:r>
            <a:endParaRPr lang="en-US" dirty="0"/>
          </a:p>
          <a:p>
            <a:r>
              <a:rPr lang="uk-UA" b="0" dirty="0">
                <a:solidFill>
                  <a:schemeClr val="tx1"/>
                </a:solidFill>
              </a:rPr>
              <a:t>Суть, мета та завдання планування в аудиті. Організація планування аудиторської діяльності. Необхідність планування. Підготовка та укладення договору на проведення аудиту.</a:t>
            </a:r>
            <a:endParaRPr lang="en-US" sz="1100" b="0" dirty="0">
              <a:solidFill>
                <a:schemeClr val="tx1"/>
              </a:solidFill>
            </a:endParaRPr>
          </a:p>
          <a:p>
            <a:r>
              <a:rPr lang="uk-UA" b="0" dirty="0">
                <a:solidFill>
                  <a:schemeClr val="tx1"/>
                </a:solidFill>
              </a:rPr>
              <a:t>Документальне оформлення. Фактори, які впливають на формування загального плану. Складові загального плану. Програма аудиту.</a:t>
            </a:r>
            <a:endParaRPr lang="en-US" sz="1100" b="0" dirty="0">
              <a:solidFill>
                <a:schemeClr val="tx1"/>
              </a:solidFill>
            </a:endParaRPr>
          </a:p>
          <a:p>
            <a:r>
              <a:rPr lang="uk-UA" b="0" dirty="0">
                <a:solidFill>
                  <a:schemeClr val="tx1"/>
                </a:solidFill>
              </a:rPr>
              <a:t>Етапи планування та їх характерні риси. </a:t>
            </a:r>
            <a:endParaRPr lang="en-US" sz="1100" b="0" dirty="0">
              <a:solidFill>
                <a:schemeClr val="tx1"/>
              </a:solidFill>
            </a:endParaRPr>
          </a:p>
          <a:p>
            <a:r>
              <a:rPr lang="uk-UA" b="0" dirty="0">
                <a:solidFill>
                  <a:schemeClr val="tx1"/>
                </a:solidFill>
              </a:rPr>
              <a:t>Аудиторське досьє.</a:t>
            </a:r>
            <a:endParaRPr lang="en-US" sz="1100" b="0" dirty="0">
              <a:solidFill>
                <a:schemeClr val="tx1"/>
              </a:solidFill>
            </a:endParaRPr>
          </a:p>
          <a:p>
            <a:r>
              <a:rPr lang="uk-UA" b="0" dirty="0">
                <a:solidFill>
                  <a:schemeClr val="tx1"/>
                </a:solidFill>
              </a:rPr>
              <a:t>Робоча та підсумкова документація. Її приблизний перелік. Суть та призначення робочої документації. Функції робочих документів. Класифікація робочих документів. Вимоги до робочих документів.</a:t>
            </a:r>
            <a:endParaRPr lang="en-US" sz="1100" b="0" dirty="0">
              <a:solidFill>
                <a:schemeClr val="tx1"/>
              </a:solidFill>
            </a:endParaRPr>
          </a:p>
          <a:p>
            <a:r>
              <a:rPr lang="uk-UA" b="0" dirty="0">
                <a:solidFill>
                  <a:schemeClr val="tx1"/>
                </a:solidFill>
              </a:rPr>
              <a:t>Аудиторський висновок. Позитивний, негативний та умовно-позитивний висновки. Випадки відмови у наданні висновку. Основні реквізити та структура аудиторських висновків.</a:t>
            </a:r>
            <a:endParaRPr lang="en-US" sz="1100" b="0" dirty="0">
              <a:solidFill>
                <a:schemeClr val="tx1"/>
              </a:solidFill>
            </a:endParaRPr>
          </a:p>
          <a:p>
            <a:r>
              <a:rPr lang="uk-UA" b="0" dirty="0">
                <a:solidFill>
                  <a:schemeClr val="tx1"/>
                </a:solidFill>
              </a:rPr>
              <a:t>Аудиторський звіт. Його суть, структура та порядок надання.</a:t>
            </a:r>
            <a:endParaRPr lang="en-US" sz="1100" b="0" dirty="0">
              <a:solidFill>
                <a:schemeClr val="tx1"/>
              </a:solidFill>
            </a:endParaRPr>
          </a:p>
          <a:p>
            <a:r>
              <a:rPr lang="uk-UA" i="1" dirty="0"/>
              <a:t>Семінар 4. Планування, стадії та процедури аудиту. Вхідні та вихідні робочі документи аудитора (2 год.)</a:t>
            </a:r>
            <a:endParaRPr lang="en-US" sz="1100" dirty="0"/>
          </a:p>
          <a:p>
            <a:pPr marL="421211" lvl="2" indent="-228600">
              <a:buClr>
                <a:srgbClr val="00338D"/>
              </a:buClr>
              <a:buFont typeface="+mj-lt"/>
              <a:buAutoNum type="arabicPeriod"/>
            </a:pPr>
            <a:r>
              <a:rPr lang="uk-UA" dirty="0"/>
              <a:t>Планування аудиторської перевірки та чинники, що її зумовлюють.</a:t>
            </a:r>
            <a:endParaRPr lang="en-US" sz="1100" dirty="0"/>
          </a:p>
          <a:p>
            <a:pPr marL="421211" lvl="2" indent="-228600">
              <a:buClr>
                <a:srgbClr val="00338D"/>
              </a:buClr>
              <a:buFont typeface="+mj-lt"/>
              <a:buAutoNum type="arabicPeriod"/>
            </a:pPr>
            <a:r>
              <a:rPr lang="uk-UA" dirty="0"/>
              <a:t>Складові плану аудиторської перевірки.</a:t>
            </a:r>
            <a:endParaRPr lang="en-US" sz="1100" dirty="0"/>
          </a:p>
          <a:p>
            <a:pPr marL="421211" lvl="2" indent="-228600">
              <a:buClr>
                <a:srgbClr val="00338D"/>
              </a:buClr>
              <a:buFont typeface="+mj-lt"/>
              <a:buAutoNum type="arabicPeriod"/>
            </a:pPr>
            <a:r>
              <a:rPr lang="uk-UA" dirty="0"/>
              <a:t>Програма аудиторської перевірки та вимоги до неї.</a:t>
            </a:r>
          </a:p>
          <a:p>
            <a:pPr marL="421211" lvl="2" indent="-228600">
              <a:buClr>
                <a:srgbClr val="00338D"/>
              </a:buClr>
              <a:buFont typeface="+mj-lt"/>
              <a:buAutoNum type="arabicPeriod"/>
            </a:pPr>
            <a:r>
              <a:rPr lang="uk-UA" sz="1100" dirty="0"/>
              <a:t>Поняття, зміст, види та методи отримання аудиторських доказів.</a:t>
            </a:r>
            <a:endParaRPr sz="800"/>
          </a:p>
          <a:p>
            <a:pPr marL="421211" lvl="2" indent="-228600">
              <a:buClr>
                <a:srgbClr val="00338D"/>
              </a:buClr>
              <a:buFont typeface="+mj-lt"/>
              <a:buAutoNum type="arabicPeriod"/>
            </a:pPr>
            <a:r>
              <a:rPr lang="uk-UA" sz="1100" dirty="0"/>
              <a:t>Поняття та класифікація робочих документів аудитора.</a:t>
            </a:r>
            <a:endParaRPr sz="800"/>
          </a:p>
          <a:p>
            <a:pPr marL="421211" lvl="2" indent="-228600">
              <a:buClr>
                <a:srgbClr val="00338D"/>
              </a:buClr>
              <a:buFont typeface="+mj-lt"/>
              <a:buAutoNum type="arabicPeriod"/>
            </a:pPr>
            <a:r>
              <a:rPr lang="uk-UA" sz="1100" dirty="0"/>
              <a:t>Загальне поняття про аудиторський звіт та аудиторський висновок.</a:t>
            </a:r>
            <a:endParaRPr sz="800"/>
          </a:p>
          <a:p>
            <a:pPr marL="421211" lvl="2" indent="-228600">
              <a:buClr>
                <a:srgbClr val="00338D"/>
              </a:buClr>
              <a:buFont typeface="+mj-lt"/>
              <a:buAutoNum type="arabicPeriod"/>
            </a:pPr>
            <a:r>
              <a:rPr lang="uk-UA" sz="1100" dirty="0"/>
              <a:t>Структура аудиторського висновку та його види.</a:t>
            </a:r>
            <a:endParaRPr sz="800"/>
          </a:p>
          <a:p>
            <a:pPr marL="421211" lvl="2" indent="-228600">
              <a:buClr>
                <a:srgbClr val="00338D"/>
              </a:buClr>
              <a:buFont typeface="+mj-lt"/>
              <a:buAutoNum type="arabicPeriod"/>
            </a:pPr>
            <a:endParaRPr lang="en-US" sz="1100" dirty="0"/>
          </a:p>
          <a:p>
            <a:r>
              <a:rPr lang="uk-UA" dirty="0"/>
              <a:t> </a:t>
            </a:r>
            <a:endParaRPr lang="ru-RU"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42" y="309530"/>
            <a:ext cx="685800" cy="685800"/>
          </a:xfrm>
          <a:prstGeom prst="rect">
            <a:avLst/>
          </a:prstGeom>
        </p:spPr>
      </p:pic>
    </p:spTree>
    <p:extLst>
      <p:ext uri="{BB962C8B-B14F-4D97-AF65-F5344CB8AC3E}">
        <p14:creationId xmlns:p14="http://schemas.microsoft.com/office/powerpoint/2010/main" val="2071007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81000"/>
          </a:xfrm>
        </p:spPr>
        <p:txBody>
          <a:bodyPr/>
          <a:lstStyle/>
          <a:p>
            <a:r>
              <a:rPr lang="uk-UA" sz="1400" dirty="0"/>
              <a:t>Нотатки:</a:t>
            </a:r>
            <a:endParaRPr lang="en-US" sz="1400" dirty="0"/>
          </a:p>
        </p:txBody>
      </p:sp>
      <p:sp>
        <p:nvSpPr>
          <p:cNvPr id="4" name="Line 10"/>
          <p:cNvSpPr>
            <a:spLocks noChangeShapeType="1"/>
          </p:cNvSpPr>
          <p:nvPr/>
        </p:nvSpPr>
        <p:spPr bwMode="gray">
          <a:xfrm>
            <a:off x="408855" y="21576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5224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8884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25319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60421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970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336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717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5098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46424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860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241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637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7034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415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796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177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559514"/>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109171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145647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180749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1737765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856" y="457200"/>
            <a:ext cx="6068144" cy="381000"/>
          </a:xfrm>
        </p:spPr>
        <p:txBody>
          <a:bodyPr/>
          <a:lstStyle/>
          <a:p>
            <a:r>
              <a:rPr lang="uk-UA" sz="1400" dirty="0"/>
              <a:t>Нотатки:</a:t>
            </a:r>
            <a:endParaRPr lang="en-US" sz="1400" dirty="0"/>
          </a:p>
        </p:txBody>
      </p:sp>
      <p:sp>
        <p:nvSpPr>
          <p:cNvPr id="4" name="Line 10"/>
          <p:cNvSpPr>
            <a:spLocks noChangeShapeType="1"/>
          </p:cNvSpPr>
          <p:nvPr/>
        </p:nvSpPr>
        <p:spPr bwMode="gray">
          <a:xfrm>
            <a:off x="408855" y="21576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5" name="Line 10"/>
          <p:cNvSpPr>
            <a:spLocks noChangeShapeType="1"/>
          </p:cNvSpPr>
          <p:nvPr/>
        </p:nvSpPr>
        <p:spPr bwMode="gray">
          <a:xfrm>
            <a:off x="408855" y="25224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6" name="Line 10"/>
          <p:cNvSpPr>
            <a:spLocks noChangeShapeType="1"/>
          </p:cNvSpPr>
          <p:nvPr/>
        </p:nvSpPr>
        <p:spPr bwMode="gray">
          <a:xfrm>
            <a:off x="408855" y="28884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7" name="Line 10"/>
          <p:cNvSpPr>
            <a:spLocks noChangeShapeType="1"/>
          </p:cNvSpPr>
          <p:nvPr/>
        </p:nvSpPr>
        <p:spPr bwMode="gray">
          <a:xfrm>
            <a:off x="408855" y="325319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8" name="Line 10"/>
          <p:cNvSpPr>
            <a:spLocks noChangeShapeType="1"/>
          </p:cNvSpPr>
          <p:nvPr/>
        </p:nvSpPr>
        <p:spPr bwMode="gray">
          <a:xfrm>
            <a:off x="408855" y="360421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9" name="Line 10"/>
          <p:cNvSpPr>
            <a:spLocks noChangeShapeType="1"/>
          </p:cNvSpPr>
          <p:nvPr/>
        </p:nvSpPr>
        <p:spPr bwMode="gray">
          <a:xfrm>
            <a:off x="408855" y="3970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0" name="Line 10"/>
          <p:cNvSpPr>
            <a:spLocks noChangeShapeType="1"/>
          </p:cNvSpPr>
          <p:nvPr/>
        </p:nvSpPr>
        <p:spPr bwMode="gray">
          <a:xfrm>
            <a:off x="408855" y="4336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1" name="Line 10"/>
          <p:cNvSpPr>
            <a:spLocks noChangeShapeType="1"/>
          </p:cNvSpPr>
          <p:nvPr/>
        </p:nvSpPr>
        <p:spPr bwMode="gray">
          <a:xfrm>
            <a:off x="408855" y="4717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2" name="Line 10"/>
          <p:cNvSpPr>
            <a:spLocks noChangeShapeType="1"/>
          </p:cNvSpPr>
          <p:nvPr/>
        </p:nvSpPr>
        <p:spPr bwMode="gray">
          <a:xfrm>
            <a:off x="408855" y="5098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3" name="Line 10"/>
          <p:cNvSpPr>
            <a:spLocks noChangeShapeType="1"/>
          </p:cNvSpPr>
          <p:nvPr/>
        </p:nvSpPr>
        <p:spPr bwMode="gray">
          <a:xfrm>
            <a:off x="408855" y="546424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4" name="Line 10"/>
          <p:cNvSpPr>
            <a:spLocks noChangeShapeType="1"/>
          </p:cNvSpPr>
          <p:nvPr/>
        </p:nvSpPr>
        <p:spPr bwMode="gray">
          <a:xfrm>
            <a:off x="408855" y="5860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5" name="Line 10"/>
          <p:cNvSpPr>
            <a:spLocks noChangeShapeType="1"/>
          </p:cNvSpPr>
          <p:nvPr/>
        </p:nvSpPr>
        <p:spPr bwMode="gray">
          <a:xfrm>
            <a:off x="408855" y="624123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6" name="Line 10"/>
          <p:cNvSpPr>
            <a:spLocks noChangeShapeType="1"/>
          </p:cNvSpPr>
          <p:nvPr/>
        </p:nvSpPr>
        <p:spPr bwMode="gray">
          <a:xfrm>
            <a:off x="408855" y="663722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7" name="Line 10"/>
          <p:cNvSpPr>
            <a:spLocks noChangeShapeType="1"/>
          </p:cNvSpPr>
          <p:nvPr/>
        </p:nvSpPr>
        <p:spPr bwMode="gray">
          <a:xfrm>
            <a:off x="408855" y="7034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8" name="Line 10"/>
          <p:cNvSpPr>
            <a:spLocks noChangeShapeType="1"/>
          </p:cNvSpPr>
          <p:nvPr/>
        </p:nvSpPr>
        <p:spPr bwMode="gray">
          <a:xfrm>
            <a:off x="408855" y="7415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19" name="Line 10"/>
          <p:cNvSpPr>
            <a:spLocks noChangeShapeType="1"/>
          </p:cNvSpPr>
          <p:nvPr/>
        </p:nvSpPr>
        <p:spPr bwMode="gray">
          <a:xfrm>
            <a:off x="408855" y="7796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0" name="Line 10"/>
          <p:cNvSpPr>
            <a:spLocks noChangeShapeType="1"/>
          </p:cNvSpPr>
          <p:nvPr/>
        </p:nvSpPr>
        <p:spPr bwMode="gray">
          <a:xfrm>
            <a:off x="408855" y="8177462"/>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1" name="Line 10"/>
          <p:cNvSpPr>
            <a:spLocks noChangeShapeType="1"/>
          </p:cNvSpPr>
          <p:nvPr/>
        </p:nvSpPr>
        <p:spPr bwMode="gray">
          <a:xfrm>
            <a:off x="408855" y="8559514"/>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4" name="Line 10"/>
          <p:cNvSpPr>
            <a:spLocks noChangeShapeType="1"/>
          </p:cNvSpPr>
          <p:nvPr/>
        </p:nvSpPr>
        <p:spPr bwMode="gray">
          <a:xfrm>
            <a:off x="408855" y="109171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5" name="Line 10"/>
          <p:cNvSpPr>
            <a:spLocks noChangeShapeType="1"/>
          </p:cNvSpPr>
          <p:nvPr/>
        </p:nvSpPr>
        <p:spPr bwMode="gray">
          <a:xfrm>
            <a:off x="408855" y="145647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
        <p:nvSpPr>
          <p:cNvPr id="26" name="Line 10"/>
          <p:cNvSpPr>
            <a:spLocks noChangeShapeType="1"/>
          </p:cNvSpPr>
          <p:nvPr/>
        </p:nvSpPr>
        <p:spPr bwMode="gray">
          <a:xfrm>
            <a:off x="408855" y="1807496"/>
            <a:ext cx="6068145" cy="0"/>
          </a:xfrm>
          <a:prstGeom prst="line">
            <a:avLst/>
          </a:prstGeom>
          <a:noFill/>
          <a:ln w="3175">
            <a:solidFill>
              <a:srgbClr val="97989A"/>
            </a:solidFill>
            <a:round/>
            <a:headEnd/>
            <a:tailEnd/>
          </a:ln>
        </p:spPr>
        <p:txBody>
          <a:bodyPr>
            <a:noAutofit/>
          </a:bodyPr>
          <a:lstStyle/>
          <a:p>
            <a:pPr fontAlgn="auto">
              <a:spcBef>
                <a:spcPct val="50000"/>
              </a:spcBef>
              <a:spcAft>
                <a:spcPts val="0"/>
              </a:spcAft>
              <a:defRPr/>
            </a:pPr>
            <a:endParaRPr lang="en-GB" sz="1950" dirty="0">
              <a:latin typeface="+mn-lt"/>
              <a:cs typeface="+mn-cs"/>
            </a:endParaRPr>
          </a:p>
        </p:txBody>
      </p:sp>
    </p:spTree>
    <p:extLst>
      <p:ext uri="{BB962C8B-B14F-4D97-AF65-F5344CB8AC3E}">
        <p14:creationId xmlns:p14="http://schemas.microsoft.com/office/powerpoint/2010/main" val="300797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gray">
          <a:xfrm>
            <a:off x="408856" y="381000"/>
            <a:ext cx="6068144" cy="7858148"/>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i="1" dirty="0"/>
              <a:t>Завдання для самостійної роботи</a:t>
            </a:r>
            <a:r>
              <a:rPr lang="uk-UA" dirty="0"/>
              <a:t> </a:t>
            </a:r>
            <a:r>
              <a:rPr lang="uk-UA" i="1" dirty="0"/>
              <a:t>(10 год</a:t>
            </a:r>
            <a:r>
              <a:rPr lang="uk-UA" dirty="0"/>
              <a:t>.)</a:t>
            </a:r>
            <a:endParaRPr lang="en-US" sz="1100" dirty="0"/>
          </a:p>
          <a:p>
            <a:pPr marL="421211" lvl="2" indent="-228600">
              <a:buClr>
                <a:srgbClr val="00338D"/>
              </a:buClr>
              <a:buFont typeface="+mj-lt"/>
              <a:buAutoNum type="arabicPeriod"/>
            </a:pPr>
            <a:r>
              <a:rPr lang="uk-UA" b="0" dirty="0">
                <a:solidFill>
                  <a:schemeClr val="tx1"/>
                </a:solidFill>
              </a:rPr>
              <a:t>Визначити процедуру одержання, прийняття та виконання аудиторських завдань як окремих етапів планування аудиторської перевірки. Оцініть можливість та гарантії виконання умови щодо планування та проведення аудиторської перевірки з професійним скептицизмом та формуванням професійного судження.</a:t>
            </a:r>
            <a:endParaRPr lang="en-US" sz="1100" b="0" dirty="0">
              <a:solidFill>
                <a:schemeClr val="tx1"/>
              </a:solidFill>
            </a:endParaRPr>
          </a:p>
          <a:p>
            <a:pPr marL="421211" lvl="2" indent="-228600">
              <a:buClr>
                <a:srgbClr val="00338D"/>
              </a:buClr>
              <a:buFont typeface="+mj-lt"/>
              <a:buAutoNum type="arabicPeriod"/>
            </a:pPr>
            <a:r>
              <a:rPr lang="uk-UA" b="0" dirty="0">
                <a:solidFill>
                  <a:schemeClr val="tx1"/>
                </a:solidFill>
              </a:rPr>
              <a:t>Розробити план та програму аудиторської перевірки у відповідності до наданих викладачем вихідних даних.</a:t>
            </a:r>
          </a:p>
          <a:p>
            <a:pPr marL="421211" lvl="2" indent="-228600">
              <a:buClr>
                <a:srgbClr val="00338D"/>
              </a:buClr>
              <a:buFont typeface="+mj-lt"/>
              <a:buAutoNum type="arabicPeriod"/>
            </a:pPr>
            <a:r>
              <a:rPr lang="uk-UA" sz="1100" dirty="0"/>
              <a:t>Зробіть огляд джерел аудиторських доказів з оцінкою рівня їх надійності. За результатами аналізу підготувати реферат.</a:t>
            </a:r>
            <a:endParaRPr sz="800"/>
          </a:p>
          <a:p>
            <a:pPr marL="421211" lvl="2" indent="-228600">
              <a:buClr>
                <a:srgbClr val="00338D"/>
              </a:buClr>
              <a:buFont typeface="+mj-lt"/>
              <a:buAutoNum type="arabicPeriod"/>
            </a:pPr>
            <a:r>
              <a:rPr lang="uk-UA" sz="1100" dirty="0"/>
              <a:t>Процедури перевірки та аналітичні процедури в процесі отримання аудиторських доказів.</a:t>
            </a:r>
            <a:endParaRPr sz="800"/>
          </a:p>
          <a:p>
            <a:pPr marL="421211" lvl="2" indent="-228600">
              <a:buClr>
                <a:srgbClr val="00338D"/>
              </a:buClr>
              <a:buFont typeface="+mj-lt"/>
              <a:buAutoNum type="arabicPeriod" startAt="4"/>
            </a:pPr>
            <a:r>
              <a:rPr lang="uk-UA" sz="1100" dirty="0"/>
              <a:t>Зробити огляд та оцінку проблем, пов’язаних з аудитом та перевіркою бухгалтерських оцінок. </a:t>
            </a:r>
          </a:p>
          <a:p>
            <a:pPr marL="421211" lvl="2" indent="-228600">
              <a:buClr>
                <a:srgbClr val="00338D"/>
              </a:buClr>
              <a:buFont typeface="+mj-lt"/>
              <a:buAutoNum type="arabicPeriod" startAt="4"/>
            </a:pPr>
            <a:r>
              <a:rPr lang="uk-UA" sz="1100" dirty="0"/>
              <a:t>Що таке рівень впевненості в аудиті. Як він оцінюється? Які основні елементи завдань аудитора по наданню впевненості.</a:t>
            </a:r>
            <a:endParaRPr sz="800"/>
          </a:p>
          <a:p>
            <a:pPr marL="421211" lvl="2" indent="-228600">
              <a:buClr>
                <a:srgbClr val="00338D"/>
              </a:buClr>
              <a:buFont typeface="+mj-lt"/>
              <a:buAutoNum type="arabicPeriod" startAt="4"/>
            </a:pPr>
            <a:r>
              <a:rPr lang="uk-UA" sz="1100" dirty="0"/>
              <a:t>Опишіть формат та зміст пояснювального параграфу та інших пояснювальних розділів аудиторського звіту.</a:t>
            </a:r>
            <a:endParaRPr sz="800"/>
          </a:p>
          <a:p>
            <a:pPr marL="421211" lvl="2" indent="-228600">
              <a:buClr>
                <a:srgbClr val="00338D"/>
              </a:buClr>
              <a:buFont typeface="+mj-lt"/>
              <a:buAutoNum type="arabicPeriod"/>
            </a:pPr>
            <a:endParaRPr lang="en-US" sz="1100" b="0" dirty="0">
              <a:solidFill>
                <a:schemeClr val="tx1"/>
              </a:solidFill>
            </a:endParaRPr>
          </a:p>
          <a:p>
            <a:r>
              <a:rPr lang="uk-UA" dirty="0"/>
              <a:t>ЛЕКЦІЯ 4. АУДИТОРСЬКИЙ РИЗИК. ПОМИЛКИ ТА ОБМАН В АУДИТІ. АУДИТОРСЬКІ ДОКАЗИ (2 ГОД.)</a:t>
            </a:r>
            <a:endParaRPr lang="en-US" sz="1100" dirty="0"/>
          </a:p>
          <a:p>
            <a:r>
              <a:rPr lang="uk-UA" b="0" dirty="0">
                <a:solidFill>
                  <a:schemeClr val="tx1"/>
                </a:solidFill>
              </a:rPr>
              <a:t>Класифікація ризиків в аудиті. Ризик інформаційний та аудиторський. Його складові. Способи зниження ризику.</a:t>
            </a:r>
            <a:endParaRPr lang="en-US" sz="1100" b="0" dirty="0">
              <a:solidFill>
                <a:schemeClr val="tx1"/>
              </a:solidFill>
            </a:endParaRPr>
          </a:p>
          <a:p>
            <a:r>
              <a:rPr lang="uk-UA" b="0" dirty="0">
                <a:solidFill>
                  <a:schemeClr val="tx1"/>
                </a:solidFill>
              </a:rPr>
              <a:t>Властивий ризик. Ризик контролю. Ризик невиявлення. Причини виникнення, характерні риси та методи зниження.</a:t>
            </a:r>
            <a:endParaRPr lang="en-US" sz="1100" b="0" dirty="0">
              <a:solidFill>
                <a:schemeClr val="tx1"/>
              </a:solidFill>
            </a:endParaRPr>
          </a:p>
          <a:p>
            <a:r>
              <a:rPr lang="uk-UA" b="0" dirty="0">
                <a:solidFill>
                  <a:schemeClr val="tx1"/>
                </a:solidFill>
              </a:rPr>
              <a:t>Види помилок у фінансовій звітності. Шахрайство та помилки.</a:t>
            </a:r>
            <a:endParaRPr lang="en-US" sz="1100" b="0" dirty="0">
              <a:solidFill>
                <a:schemeClr val="tx1"/>
              </a:solidFill>
            </a:endParaRPr>
          </a:p>
          <a:p>
            <a:r>
              <a:rPr lang="uk-UA" b="0" dirty="0">
                <a:solidFill>
                  <a:schemeClr val="tx1"/>
                </a:solidFill>
              </a:rPr>
              <a:t>Класифікація помилок. Варіанти прояву шахрайства. Методи дослідження аудитором можливих порушень.</a:t>
            </a:r>
            <a:endParaRPr lang="en-US" sz="1100" b="0" dirty="0">
              <a:solidFill>
                <a:schemeClr val="tx1"/>
              </a:solidFill>
            </a:endParaRPr>
          </a:p>
          <a:p>
            <a:r>
              <a:rPr lang="uk-UA" b="0" dirty="0">
                <a:solidFill>
                  <a:schemeClr val="tx1"/>
                </a:solidFill>
              </a:rPr>
              <a:t>Аудиторська інформація. Її класифікація та джерела отримання. </a:t>
            </a:r>
            <a:endParaRPr lang="en-US" sz="1100" b="0" dirty="0">
              <a:solidFill>
                <a:schemeClr val="tx1"/>
              </a:solidFill>
            </a:endParaRPr>
          </a:p>
          <a:p>
            <a:r>
              <a:rPr lang="uk-UA" b="0" dirty="0">
                <a:solidFill>
                  <a:schemeClr val="tx1"/>
                </a:solidFill>
              </a:rPr>
              <a:t>Аудиторські докази. Джерела, методи  та процедура отримання аудиторських доказів. Класифікація. Фактори, що впливають на достовірність доказів.</a:t>
            </a:r>
            <a:endParaRPr lang="en-US" sz="1100" b="0" dirty="0">
              <a:solidFill>
                <a:schemeClr val="tx1"/>
              </a:solidFill>
            </a:endParaRPr>
          </a:p>
          <a:p>
            <a:r>
              <a:rPr lang="uk-UA" b="0" dirty="0">
                <a:solidFill>
                  <a:schemeClr val="tx1"/>
                </a:solidFill>
              </a:rPr>
              <a:t>Структура аудиторських доказів та вимоги до них. Рівень надійності аудиторських доказів.</a:t>
            </a:r>
            <a:endParaRPr lang="en-US" sz="1100" b="0" dirty="0">
              <a:solidFill>
                <a:schemeClr val="tx1"/>
              </a:solidFill>
            </a:endParaRPr>
          </a:p>
          <a:p>
            <a:r>
              <a:rPr lang="uk-UA" b="0" dirty="0">
                <a:solidFill>
                  <a:schemeClr val="tx1"/>
                </a:solidFill>
              </a:rPr>
              <a:t>Перевірка документації. Первинна документація як доказове джерело. Недоброякісні документи, їх підвиди. </a:t>
            </a:r>
            <a:endParaRPr lang="en-US" sz="1100" b="0" dirty="0">
              <a:solidFill>
                <a:schemeClr val="tx1"/>
              </a:solidFill>
            </a:endParaRPr>
          </a:p>
          <a:p>
            <a:r>
              <a:rPr lang="uk-UA" b="0" dirty="0">
                <a:solidFill>
                  <a:schemeClr val="tx1"/>
                </a:solidFill>
              </a:rPr>
              <a:t>Методи і прийоми документального та фактичного контролю.</a:t>
            </a:r>
            <a:endParaRPr lang="en-US" sz="1100" b="0" dirty="0">
              <a:solidFill>
                <a:schemeClr val="tx1"/>
              </a:solidFill>
            </a:endParaRPr>
          </a:p>
          <a:p>
            <a:r>
              <a:rPr lang="uk-UA" b="0" dirty="0">
                <a:solidFill>
                  <a:schemeClr val="tx1"/>
                </a:solidFill>
              </a:rPr>
              <a:t>Аудиторські тести та їх різновиди. Інвентаризація.</a:t>
            </a:r>
            <a:endParaRPr lang="en-US" sz="1100" b="0" dirty="0">
              <a:solidFill>
                <a:schemeClr val="tx1"/>
              </a:solidFill>
            </a:endParaRPr>
          </a:p>
          <a:p>
            <a:endParaRPr lang="en-US" sz="1100" dirty="0"/>
          </a:p>
        </p:txBody>
      </p:sp>
    </p:spTree>
    <p:extLst>
      <p:ext uri="{BB962C8B-B14F-4D97-AF65-F5344CB8AC3E}">
        <p14:creationId xmlns:p14="http://schemas.microsoft.com/office/powerpoint/2010/main" val="58222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gray">
          <a:xfrm>
            <a:off x="408856" y="381000"/>
            <a:ext cx="6068144" cy="5143504"/>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r>
              <a:rPr lang="uk-UA" i="1" dirty="0"/>
              <a:t>Семінар 5. Аудиторський ризик (2 год.)</a:t>
            </a:r>
            <a:endParaRPr sz="1100"/>
          </a:p>
          <a:p>
            <a:pPr marL="421211" lvl="2" indent="-228600">
              <a:buClr>
                <a:srgbClr val="00338D"/>
              </a:buClr>
              <a:buFont typeface="+mj-lt"/>
              <a:buAutoNum type="arabicPeriod"/>
            </a:pPr>
            <a:r>
              <a:rPr lang="uk-UA" dirty="0"/>
              <a:t>Причини виникнення аудиторського ризику та методика його оцінки.</a:t>
            </a:r>
            <a:endParaRPr sz="1100"/>
          </a:p>
          <a:p>
            <a:pPr marL="421211" lvl="2" indent="-228600">
              <a:buClr>
                <a:srgbClr val="00338D"/>
              </a:buClr>
              <a:buFont typeface="+mj-lt"/>
              <a:buAutoNum type="arabicPeriod"/>
            </a:pPr>
            <a:r>
              <a:rPr lang="uk-UA" dirty="0"/>
              <a:t>Властивий ризик та фактори, що впливають на нього.</a:t>
            </a:r>
            <a:endParaRPr sz="1100"/>
          </a:p>
          <a:p>
            <a:pPr marL="421211" lvl="2" indent="-228600">
              <a:buClr>
                <a:srgbClr val="00338D"/>
              </a:buClr>
              <a:buFont typeface="+mj-lt"/>
              <a:buAutoNum type="arabicPeriod"/>
            </a:pPr>
            <a:r>
              <a:rPr lang="uk-UA" dirty="0"/>
              <a:t>Ризик контролю як ризик, пов’язаний з характером операцій, що перевіряються.</a:t>
            </a:r>
            <a:endParaRPr sz="1100"/>
          </a:p>
          <a:p>
            <a:pPr marL="421211" lvl="2" indent="-228600">
              <a:buClr>
                <a:srgbClr val="00338D"/>
              </a:buClr>
              <a:buFont typeface="+mj-lt"/>
              <a:buAutoNum type="arabicPeriod"/>
            </a:pPr>
            <a:r>
              <a:rPr lang="uk-UA" dirty="0"/>
              <a:t>Ризик </a:t>
            </a:r>
            <a:r>
              <a:rPr lang="uk-UA" dirty="0" err="1"/>
              <a:t>невиявлення</a:t>
            </a:r>
            <a:r>
              <a:rPr lang="uk-UA" dirty="0"/>
              <a:t> та методи його оцінки.</a:t>
            </a:r>
            <a:endParaRPr sz="1100"/>
          </a:p>
          <a:p>
            <a:pPr marL="421211" lvl="2" indent="-228600">
              <a:buClr>
                <a:srgbClr val="00338D"/>
              </a:buClr>
              <a:buFont typeface="+mj-lt"/>
              <a:buAutoNum type="arabicPeriod"/>
            </a:pPr>
            <a:r>
              <a:rPr lang="uk-UA" dirty="0"/>
              <a:t>Підприємницький ризик, який  несе аудитор.</a:t>
            </a:r>
            <a:endParaRPr sz="1100"/>
          </a:p>
          <a:p>
            <a:pPr marL="421211" lvl="2" indent="-228600">
              <a:buClr>
                <a:srgbClr val="00338D"/>
              </a:buClr>
              <a:buFont typeface="+mj-lt"/>
              <a:buAutoNum type="arabicPeriod"/>
            </a:pPr>
            <a:r>
              <a:rPr lang="uk-UA" dirty="0"/>
              <a:t>Поняття розрахункових помилок та фактори, що на них впливають.</a:t>
            </a:r>
            <a:endParaRPr sz="1100"/>
          </a:p>
          <a:p>
            <a:pPr marL="421211" lvl="2" indent="-228600">
              <a:buClr>
                <a:srgbClr val="00338D"/>
              </a:buClr>
              <a:buFont typeface="+mj-lt"/>
              <a:buAutoNum type="arabicPeriod"/>
            </a:pPr>
            <a:r>
              <a:rPr lang="uk-UA" dirty="0"/>
              <a:t>Суть обману та методи його виявлення.</a:t>
            </a:r>
            <a:endParaRPr sz="1100"/>
          </a:p>
          <a:p>
            <a:r>
              <a:rPr lang="uk-UA" i="1" dirty="0"/>
              <a:t>Завдання для самостійної роботи</a:t>
            </a:r>
            <a:r>
              <a:rPr lang="uk-UA" dirty="0"/>
              <a:t> (4</a:t>
            </a:r>
            <a:r>
              <a:rPr lang="uk-UA" i="1" dirty="0"/>
              <a:t> год</a:t>
            </a:r>
            <a:r>
              <a:rPr lang="uk-UA" dirty="0"/>
              <a:t>.)</a:t>
            </a:r>
            <a:endParaRPr sz="1100"/>
          </a:p>
          <a:p>
            <a:pPr marL="421211" lvl="2" indent="-228600">
              <a:buClr>
                <a:srgbClr val="00338D"/>
              </a:buClr>
              <a:buFont typeface="+mj-lt"/>
              <a:buAutoNum type="arabicPeriod"/>
            </a:pPr>
            <a:r>
              <a:rPr lang="uk-UA" dirty="0"/>
              <a:t>Дослідити методи проведення оцінки аудиторського ризику та інтерпретації значень його показників.</a:t>
            </a:r>
            <a:endParaRPr sz="1100"/>
          </a:p>
          <a:p>
            <a:pPr marL="421211" lvl="2" indent="-228600">
              <a:buClr>
                <a:srgbClr val="00338D"/>
              </a:buClr>
              <a:buFont typeface="+mj-lt"/>
              <a:buAutoNum type="arabicPeriod"/>
            </a:pPr>
            <a:r>
              <a:rPr lang="uk-UA" dirty="0"/>
              <a:t>Оцінити значення невиправлених викривлень звітності.</a:t>
            </a:r>
            <a:endParaRPr sz="1100"/>
          </a:p>
          <a:p>
            <a:pPr marL="421211" lvl="2" indent="-228600">
              <a:buClr>
                <a:srgbClr val="00338D"/>
              </a:buClr>
              <a:buFont typeface="+mj-lt"/>
              <a:buAutoNum type="arabicPeriod"/>
            </a:pPr>
            <a:r>
              <a:rPr lang="uk-UA" dirty="0"/>
              <a:t>Вирішення задач в рамках наданих викладачем умов.</a:t>
            </a:r>
            <a:endParaRPr sz="1100"/>
          </a:p>
          <a:p>
            <a:r>
              <a:rPr lang="uk-UA" i="1" dirty="0"/>
              <a:t>Завдання для самостійної роботи</a:t>
            </a:r>
            <a:r>
              <a:rPr lang="uk-UA" dirty="0"/>
              <a:t> (4</a:t>
            </a:r>
            <a:r>
              <a:rPr lang="uk-UA" i="1" dirty="0"/>
              <a:t> год</a:t>
            </a:r>
            <a:r>
              <a:rPr lang="uk-UA" dirty="0"/>
              <a:t>.)</a:t>
            </a:r>
            <a:endParaRPr sz="1100"/>
          </a:p>
          <a:p>
            <a:r>
              <a:rPr lang="uk-UA" b="0" dirty="0">
                <a:solidFill>
                  <a:schemeClr val="tx1"/>
                </a:solidFill>
              </a:rPr>
              <a:t>Розробити текст аудиторського висновку у відповідності до наданих викладачем вихідних даних.</a:t>
            </a:r>
          </a:p>
          <a:p>
            <a:r>
              <a:rPr lang="uk-UA" dirty="0"/>
              <a:t>ЛЕКЦІЯ 5. БІЗНЕС-ГРА (2 ГОД</a:t>
            </a:r>
            <a:r>
              <a:t>.</a:t>
            </a:r>
            <a:r>
              <a:rPr lang="uk-UA" dirty="0"/>
              <a:t>)</a:t>
            </a:r>
            <a:endParaRPr/>
          </a:p>
          <a:p>
            <a:r>
              <a:rPr lang="uk-UA" b="0" dirty="0">
                <a:solidFill>
                  <a:schemeClr val="tx1"/>
                </a:solidFill>
              </a:rPr>
              <a:t>Case-</a:t>
            </a:r>
            <a:r>
              <a:rPr lang="uk-UA" b="0" dirty="0" err="1">
                <a:solidFill>
                  <a:schemeClr val="tx1"/>
                </a:solidFill>
              </a:rPr>
              <a:t>study</a:t>
            </a:r>
            <a:r>
              <a:rPr lang="uk-UA" b="0" dirty="0">
                <a:solidFill>
                  <a:schemeClr val="tx1"/>
                </a:solidFill>
              </a:rPr>
              <a:t>. Робота в командах. Розбір ситуації за умов, наданих викладачем.</a:t>
            </a:r>
            <a:endParaRPr sz="900" b="0">
              <a:solidFill>
                <a:schemeClr val="tx1"/>
              </a:solidFill>
            </a:endParaRPr>
          </a:p>
          <a:p>
            <a:r>
              <a:rPr lang="uk-UA" i="1" dirty="0"/>
              <a:t>Семінар 6. Типові помилки фінансової звітності (2 год.)</a:t>
            </a:r>
            <a:endParaRPr lang="en-US" sz="1100" dirty="0"/>
          </a:p>
          <a:p>
            <a:r>
              <a:rPr lang="uk-UA" b="0" dirty="0">
                <a:solidFill>
                  <a:schemeClr val="tx1"/>
                </a:solidFill>
              </a:rPr>
              <a:t>Вирішення практичних завдань, наданих викладачем.</a:t>
            </a:r>
            <a:endParaRPr lang="en-US" sz="1100" b="0" dirty="0">
              <a:solidFill>
                <a:schemeClr val="tx1"/>
              </a:solidFill>
            </a:endParaRPr>
          </a:p>
        </p:txBody>
      </p:sp>
      <p:sp>
        <p:nvSpPr>
          <p:cNvPr id="3" name="Rectangle 6"/>
          <p:cNvSpPr>
            <a:spLocks noChangeArrowheads="1"/>
          </p:cNvSpPr>
          <p:nvPr/>
        </p:nvSpPr>
        <p:spPr bwMode="auto">
          <a:xfrm>
            <a:off x="1214422" y="5524504"/>
            <a:ext cx="5257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a:buClr>
                <a:srgbClr val="00338D"/>
              </a:buClr>
            </a:pPr>
            <a:r>
              <a:rPr lang="uk-UA" altLang="en-US" sz="1200" b="1" i="1" dirty="0">
                <a:solidFill>
                  <a:srgbClr val="00338D"/>
                </a:solidFill>
                <a:ea typeface="Calibri" panose="020F0502020204030204" pitchFamily="34" charset="0"/>
                <a:cs typeface="Arial" panose="020B0604020202020204" pitchFamily="34" charset="0"/>
              </a:rPr>
              <a:t>Контрольні запитання та завдання </a:t>
            </a:r>
            <a:endParaRPr lang="en-US" altLang="en-US" sz="1200" dirty="0">
              <a:solidFill>
                <a:srgbClr val="00338D"/>
              </a:solidFill>
            </a:endParaRPr>
          </a:p>
          <a:p>
            <a:pPr marL="228600" lvl="0" indent="-228600">
              <a:buClr>
                <a:srgbClr val="00338D"/>
              </a:buClr>
              <a:buFont typeface="+mj-lt"/>
              <a:buAutoNum type="arabicPeriod"/>
            </a:pPr>
            <a:r>
              <a:rPr lang="uk-UA" sz="1200" dirty="0"/>
              <a:t>Охарактеризуйте основні етапі планування та проведення аудиторської перевірки?</a:t>
            </a:r>
            <a:endParaRPr lang="en-US" sz="1200" dirty="0"/>
          </a:p>
          <a:p>
            <a:pPr marL="228600" lvl="0" indent="-228600">
              <a:buClr>
                <a:srgbClr val="00338D"/>
              </a:buClr>
              <a:buFont typeface="+mj-lt"/>
              <a:buAutoNum type="arabicPeriod"/>
            </a:pPr>
            <a:r>
              <a:rPr lang="uk-UA" sz="1200" dirty="0"/>
              <a:t>Дайте оцінку окремим статтям договору на проведення аудиторської діяльності?</a:t>
            </a:r>
            <a:endParaRPr lang="en-US" sz="1200" dirty="0"/>
          </a:p>
          <a:p>
            <a:pPr marL="228600" lvl="0" indent="-228600">
              <a:buClr>
                <a:srgbClr val="00338D"/>
              </a:buClr>
              <a:buFont typeface="+mj-lt"/>
              <a:buAutoNum type="arabicPeriod"/>
            </a:pPr>
            <a:r>
              <a:rPr lang="uk-UA" sz="1200" dirty="0"/>
              <a:t>Які принципи написання плану та програми аудиторської перевірки?</a:t>
            </a:r>
            <a:endParaRPr lang="en-US" sz="1200" dirty="0"/>
          </a:p>
          <a:p>
            <a:pPr marL="228600" lvl="0" indent="-228600">
              <a:buClr>
                <a:srgbClr val="00338D"/>
              </a:buClr>
              <a:buFont typeface="+mj-lt"/>
              <a:buAutoNum type="arabicPeriod"/>
            </a:pPr>
            <a:r>
              <a:rPr lang="uk-UA" sz="1200" dirty="0"/>
              <a:t>Що таке аудиторські досьє?</a:t>
            </a:r>
            <a:endParaRPr lang="en-US" sz="1200" dirty="0"/>
          </a:p>
          <a:p>
            <a:pPr marL="228600" lvl="0" indent="-228600">
              <a:buClr>
                <a:srgbClr val="00338D"/>
              </a:buClr>
              <a:buFont typeface="+mj-lt"/>
              <a:buAutoNum type="arabicPeriod"/>
            </a:pPr>
            <a:r>
              <a:rPr lang="uk-UA" sz="1200" dirty="0"/>
              <a:t>Визначте вимоги до оформлення робочої документації?</a:t>
            </a:r>
            <a:endParaRPr lang="en-US" sz="1200" dirty="0"/>
          </a:p>
          <a:p>
            <a:pPr marL="228600" lvl="0" indent="-228600">
              <a:buClr>
                <a:srgbClr val="00338D"/>
              </a:buClr>
              <a:buFont typeface="+mj-lt"/>
              <a:buAutoNum type="arabicPeriod"/>
            </a:pPr>
            <a:r>
              <a:rPr lang="uk-UA" sz="1200" dirty="0"/>
              <a:t>Які види аудиторських висновків існують? Визначте доцільність написання окремих їх видів.</a:t>
            </a:r>
            <a:endParaRPr lang="en-US" sz="1200" dirty="0"/>
          </a:p>
          <a:p>
            <a:pPr marL="228600" lvl="0" indent="-228600">
              <a:buClr>
                <a:srgbClr val="00338D"/>
              </a:buClr>
              <a:buFont typeface="+mj-lt"/>
              <a:buAutoNum type="arabicPeriod"/>
            </a:pPr>
            <a:r>
              <a:rPr lang="uk-UA" sz="1200" dirty="0"/>
              <a:t>Принципи написання та цілі надання аудиторських звітів.</a:t>
            </a:r>
            <a:endParaRPr lang="en-US" sz="1200" dirty="0"/>
          </a:p>
          <a:p>
            <a:pPr marL="228600" lvl="0" indent="-228600">
              <a:buClr>
                <a:srgbClr val="00338D"/>
              </a:buClr>
              <a:buFont typeface="+mj-lt"/>
              <a:buAutoNum type="arabicPeriod"/>
            </a:pPr>
            <a:r>
              <a:rPr lang="uk-UA" sz="1200" dirty="0"/>
              <a:t>В чому полягає суть основних методів збору аудиторських доказів?</a:t>
            </a:r>
            <a:endParaRPr lang="en-US" sz="1200" dirty="0"/>
          </a:p>
        </p:txBody>
      </p:sp>
      <p:sp>
        <p:nvSpPr>
          <p:cNvPr id="4" name="Text Placeholder 2"/>
          <p:cNvSpPr txBox="1">
            <a:spLocks/>
          </p:cNvSpPr>
          <p:nvPr/>
        </p:nvSpPr>
        <p:spPr bwMode="gray">
          <a:xfrm>
            <a:off x="357166" y="8239148"/>
            <a:ext cx="6068144" cy="276944"/>
          </a:xfrm>
          <a:prstGeom prst="rect">
            <a:avLst/>
          </a:prstGeom>
        </p:spPr>
        <p:txBody>
          <a:bodyPr vert="horz" lIns="0" tIns="0" rIns="0" bIns="0" rtlCol="0">
            <a:noAutofit/>
          </a:bodyPr>
          <a:lstStyle>
            <a:lvl1pPr marL="0" indent="0" algn="l" defTabSz="990570" rtl="0" eaLnBrk="1" latinLnBrk="0" hangingPunct="1">
              <a:lnSpc>
                <a:spcPct val="100000"/>
              </a:lnSpc>
              <a:spcBef>
                <a:spcPts val="468"/>
              </a:spcBef>
              <a:buFont typeface="Arial" pitchFamily="34" charset="0"/>
              <a:buNone/>
              <a:defRPr kumimoji="0" lang="en-US" sz="1200" b="1" i="0" u="none" strike="noStrike" kern="1200" cap="none" spc="0" normalizeH="0" baseline="0" noProof="0" dirty="0" smtClean="0">
                <a:ln>
                  <a:noFill/>
                </a:ln>
                <a:solidFill>
                  <a:srgbClr val="00338D"/>
                </a:solidFill>
                <a:effectLst/>
                <a:uLnTx/>
                <a:uFillTx/>
                <a:latin typeface="Arial"/>
                <a:ea typeface="+mn-ea"/>
                <a:cs typeface="Arial" pitchFamily="34" charset="0"/>
              </a:defRPr>
            </a:lvl1pPr>
            <a:lvl2pPr marL="0" indent="0" algn="l" defTabSz="990570" rtl="0" eaLnBrk="1" latinLnBrk="0" hangingPunct="1">
              <a:lnSpc>
                <a:spcPct val="100000"/>
              </a:lnSpc>
              <a:spcBef>
                <a:spcPts val="468"/>
              </a:spcBef>
              <a:buFont typeface="Arial" pitchFamily="34" charset="0"/>
              <a:buNone/>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2pPr>
            <a:lvl3pPr marL="192611" indent="-192611"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3pPr>
            <a:lvl4pPr marL="392100" indent="-199490" algn="l" defTabSz="990570" rtl="0" eaLnBrk="1" latinLnBrk="0" hangingPunct="1">
              <a:lnSpc>
                <a:spcPct val="100000"/>
              </a:lnSpc>
              <a:spcBef>
                <a:spcPts val="468"/>
              </a:spcBef>
              <a:buClr>
                <a:srgbClr val="97989A"/>
              </a:buClr>
              <a:buFont typeface="Arial" pitchFamily="34" charset="0"/>
              <a:buChar char="–"/>
              <a:defRPr kumimoji="0" lang="en-US" sz="1200" b="0" i="0" u="none" strike="noStrike" kern="1200" cap="none" spc="0" normalizeH="0" baseline="0" noProof="0" dirty="0" smtClean="0">
                <a:ln>
                  <a:noFill/>
                </a:ln>
                <a:solidFill>
                  <a:schemeClr val="tx1"/>
                </a:solidFill>
                <a:effectLst/>
                <a:uLnTx/>
                <a:uFillTx/>
                <a:latin typeface="Arial"/>
                <a:ea typeface="+mn-ea"/>
                <a:cs typeface="Arial" pitchFamily="34" charset="0"/>
              </a:defRPr>
            </a:lvl4pPr>
            <a:lvl5pPr marL="584711" indent="-192611" algn="l" defTabSz="990570" rtl="0" eaLnBrk="1" latinLnBrk="0" hangingPunct="1">
              <a:lnSpc>
                <a:spcPct val="100000"/>
              </a:lnSpc>
              <a:spcBef>
                <a:spcPts val="468"/>
              </a:spcBef>
              <a:buClr>
                <a:srgbClr val="97989A"/>
              </a:buClr>
              <a:buFont typeface="Arial" pitchFamily="34" charset="0"/>
              <a:buChar char="■"/>
              <a:defRPr kumimoji="0" lang="en-GB" sz="1200" b="0" i="0" u="none" strike="noStrike" kern="1200" cap="none" spc="0" normalizeH="0" baseline="0" noProof="0" dirty="0" smtClean="0">
                <a:ln>
                  <a:noFill/>
                </a:ln>
                <a:solidFill>
                  <a:schemeClr val="tx1"/>
                </a:solidFill>
                <a:effectLst/>
                <a:uLnTx/>
                <a:uFillTx/>
                <a:latin typeface="Arial"/>
                <a:ea typeface="+mn-ea"/>
                <a:cs typeface="Arial" pitchFamily="34" charset="0"/>
              </a:defRPr>
            </a:lvl5pPr>
            <a:lvl6pPr marL="775603" indent="-189171" algn="l" defTabSz="990570" rtl="0" eaLnBrk="1" latinLnBrk="0" hangingPunct="1">
              <a:lnSpc>
                <a:spcPct val="100000"/>
              </a:lnSpc>
              <a:spcBef>
                <a:spcPts val="468"/>
              </a:spcBef>
              <a:buClr>
                <a:srgbClr val="97989A"/>
              </a:buClr>
              <a:buFont typeface="Arial" pitchFamily="34" charset="0"/>
              <a:buChar char="–"/>
              <a:defRPr sz="1200" kern="1200">
                <a:solidFill>
                  <a:schemeClr val="tx1"/>
                </a:solidFill>
                <a:latin typeface="Arial"/>
                <a:ea typeface="+mn-ea"/>
                <a:cs typeface="+mn-cs"/>
              </a:defRPr>
            </a:lvl6pPr>
            <a:lvl7pPr marL="973372"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7pPr>
            <a:lvl8pPr marL="1164264" indent="-190892"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8pPr>
            <a:lvl9pPr marL="1362033" indent="-197770" algn="l" defTabSz="990570" rtl="0" eaLnBrk="1" latinLnBrk="0" hangingPunct="1">
              <a:lnSpc>
                <a:spcPct val="100000"/>
              </a:lnSpc>
              <a:spcBef>
                <a:spcPts val="468"/>
              </a:spcBef>
              <a:buClr>
                <a:srgbClr val="97989A"/>
              </a:buClr>
              <a:buFont typeface="Arial" pitchFamily="34" charset="0"/>
              <a:buChar char="■"/>
              <a:defRPr sz="1200" kern="1200" baseline="0">
                <a:solidFill>
                  <a:schemeClr val="tx1"/>
                </a:solidFill>
                <a:latin typeface="Arial"/>
                <a:ea typeface="+mn-ea"/>
                <a:cs typeface="+mn-cs"/>
              </a:defRPr>
            </a:lvl9pPr>
          </a:lstStyle>
          <a:p>
            <a:pPr lvl="1">
              <a:buClr>
                <a:srgbClr val="00338D"/>
              </a:buClr>
            </a:pPr>
            <a:r>
              <a:rPr lang="uk-UA" b="1" dirty="0">
                <a:solidFill>
                  <a:srgbClr val="00338D"/>
                </a:solidFill>
              </a:rPr>
              <a:t>Підсумкова контрольна робота (2 год.)</a:t>
            </a:r>
            <a:endParaRPr lang="en-US" dirty="0">
              <a:solidFill>
                <a:srgbClr val="00338D"/>
              </a:solidFill>
            </a:endParaRPr>
          </a:p>
          <a:p>
            <a:pPr marL="421211" lvl="2" indent="-228600">
              <a:buClr>
                <a:srgbClr val="00338D"/>
              </a:buClr>
              <a:buFont typeface="+mj-lt"/>
              <a:buAutoNum type="arabicPeriod" startAt="4"/>
            </a:pPr>
            <a:endParaRPr lang="ru-RU" b="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04" y="5524504"/>
            <a:ext cx="685800" cy="685800"/>
          </a:xfrm>
          <a:prstGeom prst="rect">
            <a:avLst/>
          </a:prstGeom>
        </p:spPr>
      </p:pic>
    </p:spTree>
    <p:extLst>
      <p:ext uri="{BB962C8B-B14F-4D97-AF65-F5344CB8AC3E}">
        <p14:creationId xmlns:p14="http://schemas.microsoft.com/office/powerpoint/2010/main" val="3182301165"/>
      </p:ext>
    </p:extLst>
  </p:cSld>
  <p:clrMapOvr>
    <a:masterClrMapping/>
  </p:clrMapOvr>
</p:sld>
</file>

<file path=ppt/theme/theme1.xml><?xml version="1.0" encoding="utf-8"?>
<a:theme xmlns:a="http://schemas.openxmlformats.org/drawingml/2006/main" name="CREATE PORTRAIT LETTER">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KPMG Talkbook Sidebar Template_Eng_KPMG-Ukraine_Ltd.potx" id="{D45224E6-E8D6-4928-995D-6DA2EC113D8F}" vid="{9295B7E5-C51E-43B7-9822-2F0C6E6A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themeOverride>
</file>

<file path=ppt/theme/themeOverride2.xml><?xml version="1.0" encoding="utf-8"?>
<a:themeOverride xmlns:a="http://schemas.openxmlformats.org/drawingml/2006/main">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themeOverride>
</file>

<file path=docProps/app.xml><?xml version="1.0" encoding="utf-8"?>
<Properties xmlns="http://schemas.openxmlformats.org/officeDocument/2006/extended-properties" xmlns:vt="http://schemas.openxmlformats.org/officeDocument/2006/docPropsVTypes">
  <Template>KPMG Talkbook Sidebar Template_Eng_KPMG-Ukraine_Ltd</Template>
  <TotalTime>1256</TotalTime>
  <Words>15035</Words>
  <Application>Microsoft Office PowerPoint</Application>
  <PresentationFormat>A4 Paper (210x297 mm)</PresentationFormat>
  <Paragraphs>1203</Paragraphs>
  <Slides>71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KPMG Cyrillic Thin</vt:lpstr>
      <vt:lpstr>Times New Roman</vt:lpstr>
      <vt:lpstr>Wingdings</vt:lpstr>
      <vt:lpstr>CREATE PORTRAIT LETTER</vt:lpstr>
      <vt:lpstr>Робочий зошит з дисципліни "Контролінг в міжна-родному бізнесі"</vt:lpstr>
      <vt:lpstr>Синергія науки та бізнесу</vt:lpstr>
      <vt:lpstr>PowerPoint Presentation</vt:lpstr>
      <vt:lpstr>Тематичний план лекцій і практичних занять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Семінар 1. Сутність, завдання та регламентація аудиторської діяльності. </vt:lpstr>
      <vt:lpstr>PowerPoint Presentation</vt:lpstr>
      <vt:lpstr>PowerPoint Presentation</vt:lpstr>
      <vt:lpstr>Тести до Семінару 1</vt:lpstr>
      <vt:lpstr>PowerPoint Presentation</vt:lpstr>
      <vt:lpstr>Ситуації для обговорення</vt:lpstr>
      <vt:lpstr>Семінар 2. Принципи надання аудиторських послуг. Етика та незалежність аудитора. </vt:lpstr>
      <vt:lpstr>PowerPoint Presentation</vt:lpstr>
      <vt:lpstr>PowerPoint Presentation</vt:lpstr>
      <vt:lpstr>PowerPoint Presentation</vt:lpstr>
      <vt:lpstr>PowerPoint Presentation</vt:lpstr>
      <vt:lpstr>PowerPoint Presentation</vt:lpstr>
      <vt:lpstr>Семінар 3. Методологія здійснення аудиту та аудиторських послуг. Види аудиторських послуг</vt:lpstr>
      <vt:lpstr>PowerPoint Presentation</vt:lpstr>
      <vt:lpstr>PowerPoint Presentation</vt:lpstr>
      <vt:lpstr>PowerPoint Presentation</vt:lpstr>
      <vt:lpstr>PowerPoint Presentation</vt:lpstr>
      <vt:lpstr>PowerPoint Presentation</vt:lpstr>
      <vt:lpstr>Тести до Семінару 3</vt:lpstr>
      <vt:lpstr>PowerPoint Presentation</vt:lpstr>
      <vt:lpstr>PowerPoint Presentation</vt:lpstr>
      <vt:lpstr>PowerPoint Presentation</vt:lpstr>
      <vt:lpstr>PowerPoint Presentation</vt:lpstr>
      <vt:lpstr>Семінар 4. Планування, стадії та процедури аудиту. Вхідні та вихідні робочі документи аудитора. Аудиторські докази.</vt:lpstr>
      <vt:lpstr>PowerPoint Presentation</vt:lpstr>
      <vt:lpstr>PowerPoint Presentation</vt:lpstr>
      <vt:lpstr>Тести до Семінару 4</vt:lpstr>
      <vt:lpstr>PowerPoint Presentation</vt:lpstr>
      <vt:lpstr>PowerPoint Presentation</vt:lpstr>
      <vt:lpstr>PowerPoint Presentation</vt:lpstr>
      <vt:lpstr>PowerPoint Presentation</vt:lpstr>
      <vt:lpstr>PowerPoint Presentation</vt:lpstr>
      <vt:lpstr>Ситуації для обговорення</vt:lpstr>
      <vt:lpstr>PowerPoint Presentation</vt:lpstr>
      <vt:lpstr>PowerPoint Presentation</vt:lpstr>
      <vt:lpstr>Тести до Семінару 5</vt:lpstr>
      <vt:lpstr>PowerPoint Presentation</vt:lpstr>
      <vt:lpstr>PowerPoint Presentation</vt:lpstr>
      <vt:lpstr>Ситуації для обговорення</vt:lpstr>
      <vt:lpstr>Семінар 6. Типові помилки фінансової звітності.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Практичне завдання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agudzovska</dc:creator>
  <cp:lastModifiedBy>Олена1 Приятельчук</cp:lastModifiedBy>
  <cp:revision>118</cp:revision>
  <dcterms:created xsi:type="dcterms:W3CDTF">2015-09-02T09:22:21Z</dcterms:created>
  <dcterms:modified xsi:type="dcterms:W3CDTF">2024-09-09T05:32:12Z</dcterms:modified>
</cp:coreProperties>
</file>