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DD2213-91C7-4424-8A0E-90D1A79AA0B6}" v="16" dt="2021-11-04T10:26:41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2EA5FD-201D-4B26-8886-B68E09989A5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83ED96B-1548-41DF-968E-8A34D1A5A8E2}">
      <dgm:prSet/>
      <dgm:spPr/>
      <dgm:t>
        <a:bodyPr/>
        <a:lstStyle/>
        <a:p>
          <a:r>
            <a:rPr lang="uk-UA"/>
            <a:t>Алжир</a:t>
          </a:r>
          <a:endParaRPr lang="en-US"/>
        </a:p>
      </dgm:t>
    </dgm:pt>
    <dgm:pt modelId="{6277D89C-4910-43F3-8C94-B6E3C90642F3}" type="parTrans" cxnId="{1C717709-F8A9-4EFE-BC6A-B7BF4983F938}">
      <dgm:prSet/>
      <dgm:spPr/>
      <dgm:t>
        <a:bodyPr/>
        <a:lstStyle/>
        <a:p>
          <a:endParaRPr lang="en-US"/>
        </a:p>
      </dgm:t>
    </dgm:pt>
    <dgm:pt modelId="{653EB08C-55E4-4714-87AC-86B75350D450}" type="sibTrans" cxnId="{1C717709-F8A9-4EFE-BC6A-B7BF4983F938}">
      <dgm:prSet/>
      <dgm:spPr/>
      <dgm:t>
        <a:bodyPr/>
        <a:lstStyle/>
        <a:p>
          <a:endParaRPr lang="en-US"/>
        </a:p>
      </dgm:t>
    </dgm:pt>
    <dgm:pt modelId="{DAFD4081-A1ED-4228-99A9-B119D776E920}">
      <dgm:prSet/>
      <dgm:spPr/>
      <dgm:t>
        <a:bodyPr/>
        <a:lstStyle/>
        <a:p>
          <a:r>
            <a:rPr lang="uk-UA"/>
            <a:t>Бахрейн</a:t>
          </a:r>
          <a:endParaRPr lang="en-US"/>
        </a:p>
      </dgm:t>
    </dgm:pt>
    <dgm:pt modelId="{9EBECA0A-6044-461E-8C1B-ECC4B3517F8A}" type="parTrans" cxnId="{DF083B6C-B7F8-462D-A129-F926B19DE53C}">
      <dgm:prSet/>
      <dgm:spPr/>
      <dgm:t>
        <a:bodyPr/>
        <a:lstStyle/>
        <a:p>
          <a:endParaRPr lang="en-US"/>
        </a:p>
      </dgm:t>
    </dgm:pt>
    <dgm:pt modelId="{4426B73B-56F9-4DA6-94BF-D69AB633AF0C}" type="sibTrans" cxnId="{DF083B6C-B7F8-462D-A129-F926B19DE53C}">
      <dgm:prSet/>
      <dgm:spPr/>
      <dgm:t>
        <a:bodyPr/>
        <a:lstStyle/>
        <a:p>
          <a:endParaRPr lang="en-US"/>
        </a:p>
      </dgm:t>
    </dgm:pt>
    <dgm:pt modelId="{DC7E1107-9EC2-4603-ADBB-F6A5149EF9CF}">
      <dgm:prSet/>
      <dgm:spPr/>
      <dgm:t>
        <a:bodyPr/>
        <a:lstStyle/>
        <a:p>
          <a:r>
            <a:rPr lang="uk-UA"/>
            <a:t>Єгипет, Ємен</a:t>
          </a:r>
          <a:endParaRPr lang="en-US"/>
        </a:p>
      </dgm:t>
    </dgm:pt>
    <dgm:pt modelId="{16C2BC2E-AEEC-4E41-A8DC-9D3DD1E15306}" type="parTrans" cxnId="{60BD164C-1F2E-41A9-9F15-0ABE324A60DC}">
      <dgm:prSet/>
      <dgm:spPr/>
      <dgm:t>
        <a:bodyPr/>
        <a:lstStyle/>
        <a:p>
          <a:endParaRPr lang="en-US"/>
        </a:p>
      </dgm:t>
    </dgm:pt>
    <dgm:pt modelId="{FD1899F4-F4DC-44FC-9D57-F5040D3BB27E}" type="sibTrans" cxnId="{60BD164C-1F2E-41A9-9F15-0ABE324A60DC}">
      <dgm:prSet/>
      <dgm:spPr/>
      <dgm:t>
        <a:bodyPr/>
        <a:lstStyle/>
        <a:p>
          <a:endParaRPr lang="en-US"/>
        </a:p>
      </dgm:t>
    </dgm:pt>
    <dgm:pt modelId="{58D791A4-18DD-4EF5-89DB-C90E6A34FAB3}">
      <dgm:prSet/>
      <dgm:spPr/>
      <dgm:t>
        <a:bodyPr/>
        <a:lstStyle/>
        <a:p>
          <a:r>
            <a:rPr lang="uk-UA"/>
            <a:t>Ізраїль, Іран, Ірак</a:t>
          </a:r>
          <a:endParaRPr lang="en-US"/>
        </a:p>
      </dgm:t>
    </dgm:pt>
    <dgm:pt modelId="{30E767AD-A72E-4506-8D5E-B0D6ACFFC41C}" type="parTrans" cxnId="{56CA5F7B-7439-4DF1-8D2C-3825F8E84881}">
      <dgm:prSet/>
      <dgm:spPr/>
      <dgm:t>
        <a:bodyPr/>
        <a:lstStyle/>
        <a:p>
          <a:endParaRPr lang="en-US"/>
        </a:p>
      </dgm:t>
    </dgm:pt>
    <dgm:pt modelId="{AE57FA39-D4C1-4BC4-8DD0-811F67F01C68}" type="sibTrans" cxnId="{56CA5F7B-7439-4DF1-8D2C-3825F8E84881}">
      <dgm:prSet/>
      <dgm:spPr/>
      <dgm:t>
        <a:bodyPr/>
        <a:lstStyle/>
        <a:p>
          <a:endParaRPr lang="en-US"/>
        </a:p>
      </dgm:t>
    </dgm:pt>
    <dgm:pt modelId="{947A0D42-AE20-45E1-8DF1-243407D04646}">
      <dgm:prSet/>
      <dgm:spPr/>
      <dgm:t>
        <a:bodyPr/>
        <a:lstStyle/>
        <a:p>
          <a:r>
            <a:rPr lang="uk-UA"/>
            <a:t>Йорданія</a:t>
          </a:r>
          <a:endParaRPr lang="en-US"/>
        </a:p>
      </dgm:t>
    </dgm:pt>
    <dgm:pt modelId="{4AF9252D-9922-4722-A55D-140DEC3CAA0A}" type="parTrans" cxnId="{2C36B8EA-718B-4AF8-B4B0-E5BED64F5494}">
      <dgm:prSet/>
      <dgm:spPr/>
      <dgm:t>
        <a:bodyPr/>
        <a:lstStyle/>
        <a:p>
          <a:endParaRPr lang="en-US"/>
        </a:p>
      </dgm:t>
    </dgm:pt>
    <dgm:pt modelId="{891E1515-C109-414F-A00E-040FDA1E0AEF}" type="sibTrans" cxnId="{2C36B8EA-718B-4AF8-B4B0-E5BED64F5494}">
      <dgm:prSet/>
      <dgm:spPr/>
      <dgm:t>
        <a:bodyPr/>
        <a:lstStyle/>
        <a:p>
          <a:endParaRPr lang="en-US"/>
        </a:p>
      </dgm:t>
    </dgm:pt>
    <dgm:pt modelId="{D8AFDBF9-33A9-4195-9234-57B0471FD021}">
      <dgm:prSet/>
      <dgm:spPr/>
      <dgm:t>
        <a:bodyPr/>
        <a:lstStyle/>
        <a:p>
          <a:r>
            <a:rPr lang="uk-UA"/>
            <a:t>Катар, Кувейт</a:t>
          </a:r>
          <a:endParaRPr lang="en-US"/>
        </a:p>
      </dgm:t>
    </dgm:pt>
    <dgm:pt modelId="{679E6965-142A-4D5D-ACF9-64FF1FA2D180}" type="parTrans" cxnId="{3AE7A589-488A-4A12-8C04-FD6D0A3D21A9}">
      <dgm:prSet/>
      <dgm:spPr/>
      <dgm:t>
        <a:bodyPr/>
        <a:lstStyle/>
        <a:p>
          <a:endParaRPr lang="en-US"/>
        </a:p>
      </dgm:t>
    </dgm:pt>
    <dgm:pt modelId="{FD7828CA-4A37-4D6F-81F2-34FD6C57653D}" type="sibTrans" cxnId="{3AE7A589-488A-4A12-8C04-FD6D0A3D21A9}">
      <dgm:prSet/>
      <dgm:spPr/>
      <dgm:t>
        <a:bodyPr/>
        <a:lstStyle/>
        <a:p>
          <a:endParaRPr lang="en-US"/>
        </a:p>
      </dgm:t>
    </dgm:pt>
    <dgm:pt modelId="{0A05132E-E331-4890-B99E-C2C4D87A57AB}">
      <dgm:prSet/>
      <dgm:spPr/>
      <dgm:t>
        <a:bodyPr/>
        <a:lstStyle/>
        <a:p>
          <a:r>
            <a:rPr lang="uk-UA"/>
            <a:t>Ліван, Лівія</a:t>
          </a:r>
          <a:endParaRPr lang="en-US"/>
        </a:p>
      </dgm:t>
    </dgm:pt>
    <dgm:pt modelId="{D00BC5C1-6403-4AB1-973D-BA7A603E3139}" type="parTrans" cxnId="{0A5D88BD-102D-461B-A1C9-4B644FE62313}">
      <dgm:prSet/>
      <dgm:spPr/>
      <dgm:t>
        <a:bodyPr/>
        <a:lstStyle/>
        <a:p>
          <a:endParaRPr lang="en-US"/>
        </a:p>
      </dgm:t>
    </dgm:pt>
    <dgm:pt modelId="{D3ADC59B-6A5B-49F3-AF9D-CF0A86C2E1EB}" type="sibTrans" cxnId="{0A5D88BD-102D-461B-A1C9-4B644FE62313}">
      <dgm:prSet/>
      <dgm:spPr/>
      <dgm:t>
        <a:bodyPr/>
        <a:lstStyle/>
        <a:p>
          <a:endParaRPr lang="en-US"/>
        </a:p>
      </dgm:t>
    </dgm:pt>
    <dgm:pt modelId="{B82D9419-BB97-4757-992E-F7FDCD95114F}">
      <dgm:prSet/>
      <dgm:spPr/>
      <dgm:t>
        <a:bodyPr/>
        <a:lstStyle/>
        <a:p>
          <a:r>
            <a:rPr lang="uk-UA"/>
            <a:t>Марокко</a:t>
          </a:r>
          <a:endParaRPr lang="en-US"/>
        </a:p>
      </dgm:t>
    </dgm:pt>
    <dgm:pt modelId="{8B7A97A9-B78E-4116-B6FA-2AF2FEAF7AB0}" type="parTrans" cxnId="{C0300C37-4D8A-46F7-9672-311A709D37EC}">
      <dgm:prSet/>
      <dgm:spPr/>
      <dgm:t>
        <a:bodyPr/>
        <a:lstStyle/>
        <a:p>
          <a:endParaRPr lang="en-US"/>
        </a:p>
      </dgm:t>
    </dgm:pt>
    <dgm:pt modelId="{03CC8724-BA14-4B4E-9B3D-9949F1200121}" type="sibTrans" cxnId="{C0300C37-4D8A-46F7-9672-311A709D37EC}">
      <dgm:prSet/>
      <dgm:spPr/>
      <dgm:t>
        <a:bodyPr/>
        <a:lstStyle/>
        <a:p>
          <a:endParaRPr lang="en-US"/>
        </a:p>
      </dgm:t>
    </dgm:pt>
    <dgm:pt modelId="{AA1B7DD2-76A9-4A50-88E6-17C88F6B275C}">
      <dgm:prSet/>
      <dgm:spPr/>
      <dgm:t>
        <a:bodyPr/>
        <a:lstStyle/>
        <a:p>
          <a:r>
            <a:rPr lang="uk-UA"/>
            <a:t>ОАЕ, Оман</a:t>
          </a:r>
          <a:endParaRPr lang="en-US"/>
        </a:p>
      </dgm:t>
    </dgm:pt>
    <dgm:pt modelId="{A036CE65-1BEC-46CF-A264-9F8BA9899207}" type="parTrans" cxnId="{B1F6E3C7-9790-491E-ACB2-ED2C77BFC4C1}">
      <dgm:prSet/>
      <dgm:spPr/>
      <dgm:t>
        <a:bodyPr/>
        <a:lstStyle/>
        <a:p>
          <a:endParaRPr lang="en-US"/>
        </a:p>
      </dgm:t>
    </dgm:pt>
    <dgm:pt modelId="{8A2533FB-F1FC-4660-9417-0049DE42B9A4}" type="sibTrans" cxnId="{B1F6E3C7-9790-491E-ACB2-ED2C77BFC4C1}">
      <dgm:prSet/>
      <dgm:spPr/>
      <dgm:t>
        <a:bodyPr/>
        <a:lstStyle/>
        <a:p>
          <a:endParaRPr lang="en-US"/>
        </a:p>
      </dgm:t>
    </dgm:pt>
    <dgm:pt modelId="{CA9198F4-CFA1-4210-AF88-65BF85F9F502}">
      <dgm:prSet/>
      <dgm:spPr/>
      <dgm:t>
        <a:bodyPr/>
        <a:lstStyle/>
        <a:p>
          <a:r>
            <a:rPr lang="uk-UA"/>
            <a:t>Палестина</a:t>
          </a:r>
          <a:endParaRPr lang="en-US"/>
        </a:p>
      </dgm:t>
    </dgm:pt>
    <dgm:pt modelId="{03E00AFE-A21D-418A-9100-799DBFEE4AA9}" type="parTrans" cxnId="{3095959F-173D-4C15-AAFA-4E4D5A5CE8B0}">
      <dgm:prSet/>
      <dgm:spPr/>
      <dgm:t>
        <a:bodyPr/>
        <a:lstStyle/>
        <a:p>
          <a:endParaRPr lang="en-US"/>
        </a:p>
      </dgm:t>
    </dgm:pt>
    <dgm:pt modelId="{E1E43E7A-FBB1-4D0C-9E63-BC2E68F6EAF7}" type="sibTrans" cxnId="{3095959F-173D-4C15-AAFA-4E4D5A5CE8B0}">
      <dgm:prSet/>
      <dgm:spPr/>
      <dgm:t>
        <a:bodyPr/>
        <a:lstStyle/>
        <a:p>
          <a:endParaRPr lang="en-US"/>
        </a:p>
      </dgm:t>
    </dgm:pt>
    <dgm:pt modelId="{EF229122-5DA7-4AB4-853D-1BC8335C1FDF}">
      <dgm:prSet/>
      <dgm:spPr/>
      <dgm:t>
        <a:bodyPr/>
        <a:lstStyle/>
        <a:p>
          <a:r>
            <a:rPr lang="uk-UA"/>
            <a:t>Саудівська Аравія, Сирія</a:t>
          </a:r>
          <a:endParaRPr lang="en-US"/>
        </a:p>
      </dgm:t>
    </dgm:pt>
    <dgm:pt modelId="{F6DDD2CC-05C2-4BFF-ABC1-B60F92A1A829}" type="parTrans" cxnId="{2AC1DC92-DC72-429A-AC9E-609938FE26A9}">
      <dgm:prSet/>
      <dgm:spPr/>
      <dgm:t>
        <a:bodyPr/>
        <a:lstStyle/>
        <a:p>
          <a:endParaRPr lang="en-US"/>
        </a:p>
      </dgm:t>
    </dgm:pt>
    <dgm:pt modelId="{7D91CE61-AC71-4E20-BF53-F08F44867634}" type="sibTrans" cxnId="{2AC1DC92-DC72-429A-AC9E-609938FE26A9}">
      <dgm:prSet/>
      <dgm:spPr/>
      <dgm:t>
        <a:bodyPr/>
        <a:lstStyle/>
        <a:p>
          <a:endParaRPr lang="en-US"/>
        </a:p>
      </dgm:t>
    </dgm:pt>
    <dgm:pt modelId="{70F7F4B0-41F8-4B77-8995-C6EB82E97F53}">
      <dgm:prSet/>
      <dgm:spPr/>
      <dgm:t>
        <a:bodyPr/>
        <a:lstStyle/>
        <a:p>
          <a:r>
            <a:rPr lang="uk-UA"/>
            <a:t>Туніс</a:t>
          </a:r>
          <a:endParaRPr lang="en-US"/>
        </a:p>
      </dgm:t>
    </dgm:pt>
    <dgm:pt modelId="{D8AE50B1-B9A5-4A6D-8811-B8C4EA134441}" type="parTrans" cxnId="{942369F4-3326-4834-9B2C-D6129DA41810}">
      <dgm:prSet/>
      <dgm:spPr/>
      <dgm:t>
        <a:bodyPr/>
        <a:lstStyle/>
        <a:p>
          <a:endParaRPr lang="en-US"/>
        </a:p>
      </dgm:t>
    </dgm:pt>
    <dgm:pt modelId="{ECE6EFAC-0BD5-4824-8589-D585FB219673}" type="sibTrans" cxnId="{942369F4-3326-4834-9B2C-D6129DA41810}">
      <dgm:prSet/>
      <dgm:spPr/>
      <dgm:t>
        <a:bodyPr/>
        <a:lstStyle/>
        <a:p>
          <a:endParaRPr lang="en-US"/>
        </a:p>
      </dgm:t>
    </dgm:pt>
    <dgm:pt modelId="{E09389DC-58E1-49CE-A93F-BD1F3D7DD236}" type="pres">
      <dgm:prSet presAssocID="{CF2EA5FD-201D-4B26-8886-B68E09989A53}" presName="diagram" presStyleCnt="0">
        <dgm:presLayoutVars>
          <dgm:dir/>
          <dgm:resizeHandles val="exact"/>
        </dgm:presLayoutVars>
      </dgm:prSet>
      <dgm:spPr/>
    </dgm:pt>
    <dgm:pt modelId="{0F89F9A5-D94B-464E-9BAA-6D0FC0976316}" type="pres">
      <dgm:prSet presAssocID="{783ED96B-1548-41DF-968E-8A34D1A5A8E2}" presName="node" presStyleLbl="node1" presStyleIdx="0" presStyleCnt="12">
        <dgm:presLayoutVars>
          <dgm:bulletEnabled val="1"/>
        </dgm:presLayoutVars>
      </dgm:prSet>
      <dgm:spPr/>
    </dgm:pt>
    <dgm:pt modelId="{FC08F5FB-DFC8-468F-A340-64DB9CD7BD37}" type="pres">
      <dgm:prSet presAssocID="{653EB08C-55E4-4714-87AC-86B75350D450}" presName="sibTrans" presStyleCnt="0"/>
      <dgm:spPr/>
    </dgm:pt>
    <dgm:pt modelId="{4DC6714A-CB28-43B6-A331-7BB2AF6BA589}" type="pres">
      <dgm:prSet presAssocID="{DAFD4081-A1ED-4228-99A9-B119D776E920}" presName="node" presStyleLbl="node1" presStyleIdx="1" presStyleCnt="12">
        <dgm:presLayoutVars>
          <dgm:bulletEnabled val="1"/>
        </dgm:presLayoutVars>
      </dgm:prSet>
      <dgm:spPr/>
    </dgm:pt>
    <dgm:pt modelId="{214D6D11-3EBB-43A0-AF20-51F0A9640FB7}" type="pres">
      <dgm:prSet presAssocID="{4426B73B-56F9-4DA6-94BF-D69AB633AF0C}" presName="sibTrans" presStyleCnt="0"/>
      <dgm:spPr/>
    </dgm:pt>
    <dgm:pt modelId="{854A9906-8095-47C6-A27F-DD0B2213A408}" type="pres">
      <dgm:prSet presAssocID="{DC7E1107-9EC2-4603-ADBB-F6A5149EF9CF}" presName="node" presStyleLbl="node1" presStyleIdx="2" presStyleCnt="12">
        <dgm:presLayoutVars>
          <dgm:bulletEnabled val="1"/>
        </dgm:presLayoutVars>
      </dgm:prSet>
      <dgm:spPr/>
    </dgm:pt>
    <dgm:pt modelId="{28D6A641-818B-4C29-83AA-63FB4F378962}" type="pres">
      <dgm:prSet presAssocID="{FD1899F4-F4DC-44FC-9D57-F5040D3BB27E}" presName="sibTrans" presStyleCnt="0"/>
      <dgm:spPr/>
    </dgm:pt>
    <dgm:pt modelId="{5B7395DE-A7DF-4B7D-B744-DCBBFE8CFFCA}" type="pres">
      <dgm:prSet presAssocID="{58D791A4-18DD-4EF5-89DB-C90E6A34FAB3}" presName="node" presStyleLbl="node1" presStyleIdx="3" presStyleCnt="12">
        <dgm:presLayoutVars>
          <dgm:bulletEnabled val="1"/>
        </dgm:presLayoutVars>
      </dgm:prSet>
      <dgm:spPr/>
    </dgm:pt>
    <dgm:pt modelId="{E2B9C183-30DE-4C90-9AD0-5D2DB4AEC279}" type="pres">
      <dgm:prSet presAssocID="{AE57FA39-D4C1-4BC4-8DD0-811F67F01C68}" presName="sibTrans" presStyleCnt="0"/>
      <dgm:spPr/>
    </dgm:pt>
    <dgm:pt modelId="{554558D3-364A-4279-9143-C1B16F4CA448}" type="pres">
      <dgm:prSet presAssocID="{947A0D42-AE20-45E1-8DF1-243407D04646}" presName="node" presStyleLbl="node1" presStyleIdx="4" presStyleCnt="12">
        <dgm:presLayoutVars>
          <dgm:bulletEnabled val="1"/>
        </dgm:presLayoutVars>
      </dgm:prSet>
      <dgm:spPr/>
    </dgm:pt>
    <dgm:pt modelId="{7C6CE18C-3CFC-48B0-BFDA-D05D922D0071}" type="pres">
      <dgm:prSet presAssocID="{891E1515-C109-414F-A00E-040FDA1E0AEF}" presName="sibTrans" presStyleCnt="0"/>
      <dgm:spPr/>
    </dgm:pt>
    <dgm:pt modelId="{DE271EDA-4333-41D4-86D5-4545D5C15E4D}" type="pres">
      <dgm:prSet presAssocID="{D8AFDBF9-33A9-4195-9234-57B0471FD021}" presName="node" presStyleLbl="node1" presStyleIdx="5" presStyleCnt="12">
        <dgm:presLayoutVars>
          <dgm:bulletEnabled val="1"/>
        </dgm:presLayoutVars>
      </dgm:prSet>
      <dgm:spPr/>
    </dgm:pt>
    <dgm:pt modelId="{E6A8098F-F573-4499-8067-88874CA2253B}" type="pres">
      <dgm:prSet presAssocID="{FD7828CA-4A37-4D6F-81F2-34FD6C57653D}" presName="sibTrans" presStyleCnt="0"/>
      <dgm:spPr/>
    </dgm:pt>
    <dgm:pt modelId="{A00F1092-CE22-4FB4-BCEB-B6174EB02499}" type="pres">
      <dgm:prSet presAssocID="{0A05132E-E331-4890-B99E-C2C4D87A57AB}" presName="node" presStyleLbl="node1" presStyleIdx="6" presStyleCnt="12">
        <dgm:presLayoutVars>
          <dgm:bulletEnabled val="1"/>
        </dgm:presLayoutVars>
      </dgm:prSet>
      <dgm:spPr/>
    </dgm:pt>
    <dgm:pt modelId="{FA1D493B-26E8-4559-A548-ECAA6197D15D}" type="pres">
      <dgm:prSet presAssocID="{D3ADC59B-6A5B-49F3-AF9D-CF0A86C2E1EB}" presName="sibTrans" presStyleCnt="0"/>
      <dgm:spPr/>
    </dgm:pt>
    <dgm:pt modelId="{10F6EC54-8FCB-4509-A462-D9F47C503F59}" type="pres">
      <dgm:prSet presAssocID="{B82D9419-BB97-4757-992E-F7FDCD95114F}" presName="node" presStyleLbl="node1" presStyleIdx="7" presStyleCnt="12">
        <dgm:presLayoutVars>
          <dgm:bulletEnabled val="1"/>
        </dgm:presLayoutVars>
      </dgm:prSet>
      <dgm:spPr/>
    </dgm:pt>
    <dgm:pt modelId="{F252EC82-A6C8-432F-8282-FD1A09AEEFE0}" type="pres">
      <dgm:prSet presAssocID="{03CC8724-BA14-4B4E-9B3D-9949F1200121}" presName="sibTrans" presStyleCnt="0"/>
      <dgm:spPr/>
    </dgm:pt>
    <dgm:pt modelId="{DE1F6309-699B-4E55-964E-0330C6A34518}" type="pres">
      <dgm:prSet presAssocID="{AA1B7DD2-76A9-4A50-88E6-17C88F6B275C}" presName="node" presStyleLbl="node1" presStyleIdx="8" presStyleCnt="12">
        <dgm:presLayoutVars>
          <dgm:bulletEnabled val="1"/>
        </dgm:presLayoutVars>
      </dgm:prSet>
      <dgm:spPr/>
    </dgm:pt>
    <dgm:pt modelId="{92FBFA88-C27F-4AFE-9EE0-6948A9102026}" type="pres">
      <dgm:prSet presAssocID="{8A2533FB-F1FC-4660-9417-0049DE42B9A4}" presName="sibTrans" presStyleCnt="0"/>
      <dgm:spPr/>
    </dgm:pt>
    <dgm:pt modelId="{4B749D78-04A0-4E60-9FCE-49D1ED311423}" type="pres">
      <dgm:prSet presAssocID="{CA9198F4-CFA1-4210-AF88-65BF85F9F502}" presName="node" presStyleLbl="node1" presStyleIdx="9" presStyleCnt="12">
        <dgm:presLayoutVars>
          <dgm:bulletEnabled val="1"/>
        </dgm:presLayoutVars>
      </dgm:prSet>
      <dgm:spPr/>
    </dgm:pt>
    <dgm:pt modelId="{C9474961-A1EB-441A-9459-2EB49C096A81}" type="pres">
      <dgm:prSet presAssocID="{E1E43E7A-FBB1-4D0C-9E63-BC2E68F6EAF7}" presName="sibTrans" presStyleCnt="0"/>
      <dgm:spPr/>
    </dgm:pt>
    <dgm:pt modelId="{3A3B6506-970F-4639-90F2-2F53834C87A4}" type="pres">
      <dgm:prSet presAssocID="{EF229122-5DA7-4AB4-853D-1BC8335C1FDF}" presName="node" presStyleLbl="node1" presStyleIdx="10" presStyleCnt="12">
        <dgm:presLayoutVars>
          <dgm:bulletEnabled val="1"/>
        </dgm:presLayoutVars>
      </dgm:prSet>
      <dgm:spPr/>
    </dgm:pt>
    <dgm:pt modelId="{296E479A-37B7-41A2-A099-291615DFC60D}" type="pres">
      <dgm:prSet presAssocID="{7D91CE61-AC71-4E20-BF53-F08F44867634}" presName="sibTrans" presStyleCnt="0"/>
      <dgm:spPr/>
    </dgm:pt>
    <dgm:pt modelId="{68505011-89CE-4301-B891-C9348407E1BA}" type="pres">
      <dgm:prSet presAssocID="{70F7F4B0-41F8-4B77-8995-C6EB82E97F53}" presName="node" presStyleLbl="node1" presStyleIdx="11" presStyleCnt="12" custLinFactNeighborX="-3425" custLinFactNeighborY="-4229">
        <dgm:presLayoutVars>
          <dgm:bulletEnabled val="1"/>
        </dgm:presLayoutVars>
      </dgm:prSet>
      <dgm:spPr/>
    </dgm:pt>
  </dgm:ptLst>
  <dgm:cxnLst>
    <dgm:cxn modelId="{71716D03-6608-4AA7-B218-08E177F3B18A}" type="presOf" srcId="{CF2EA5FD-201D-4B26-8886-B68E09989A53}" destId="{E09389DC-58E1-49CE-A93F-BD1F3D7DD236}" srcOrd="0" destOrd="0" presId="urn:microsoft.com/office/officeart/2005/8/layout/default"/>
    <dgm:cxn modelId="{1C717709-F8A9-4EFE-BC6A-B7BF4983F938}" srcId="{CF2EA5FD-201D-4B26-8886-B68E09989A53}" destId="{783ED96B-1548-41DF-968E-8A34D1A5A8E2}" srcOrd="0" destOrd="0" parTransId="{6277D89C-4910-43F3-8C94-B6E3C90642F3}" sibTransId="{653EB08C-55E4-4714-87AC-86B75350D450}"/>
    <dgm:cxn modelId="{D45BC116-6096-48AB-92E8-16520B001E82}" type="presOf" srcId="{DAFD4081-A1ED-4228-99A9-B119D776E920}" destId="{4DC6714A-CB28-43B6-A331-7BB2AF6BA589}" srcOrd="0" destOrd="0" presId="urn:microsoft.com/office/officeart/2005/8/layout/default"/>
    <dgm:cxn modelId="{3BA0DB32-9AE5-43BC-890E-E022BE9844E7}" type="presOf" srcId="{B82D9419-BB97-4757-992E-F7FDCD95114F}" destId="{10F6EC54-8FCB-4509-A462-D9F47C503F59}" srcOrd="0" destOrd="0" presId="urn:microsoft.com/office/officeart/2005/8/layout/default"/>
    <dgm:cxn modelId="{06FE2135-C30D-4A1C-A529-0EFBEAB012AB}" type="presOf" srcId="{783ED96B-1548-41DF-968E-8A34D1A5A8E2}" destId="{0F89F9A5-D94B-464E-9BAA-6D0FC0976316}" srcOrd="0" destOrd="0" presId="urn:microsoft.com/office/officeart/2005/8/layout/default"/>
    <dgm:cxn modelId="{C0300C37-4D8A-46F7-9672-311A709D37EC}" srcId="{CF2EA5FD-201D-4B26-8886-B68E09989A53}" destId="{B82D9419-BB97-4757-992E-F7FDCD95114F}" srcOrd="7" destOrd="0" parTransId="{8B7A97A9-B78E-4116-B6FA-2AF2FEAF7AB0}" sibTransId="{03CC8724-BA14-4B4E-9B3D-9949F1200121}"/>
    <dgm:cxn modelId="{90E13042-0C35-4BDE-A76B-579F3D3C1A24}" type="presOf" srcId="{D8AFDBF9-33A9-4195-9234-57B0471FD021}" destId="{DE271EDA-4333-41D4-86D5-4545D5C15E4D}" srcOrd="0" destOrd="0" presId="urn:microsoft.com/office/officeart/2005/8/layout/default"/>
    <dgm:cxn modelId="{60BD164C-1F2E-41A9-9F15-0ABE324A60DC}" srcId="{CF2EA5FD-201D-4B26-8886-B68E09989A53}" destId="{DC7E1107-9EC2-4603-ADBB-F6A5149EF9CF}" srcOrd="2" destOrd="0" parTransId="{16C2BC2E-AEEC-4E41-A8DC-9D3DD1E15306}" sibTransId="{FD1899F4-F4DC-44FC-9D57-F5040D3BB27E}"/>
    <dgm:cxn modelId="{DF083B6C-B7F8-462D-A129-F926B19DE53C}" srcId="{CF2EA5FD-201D-4B26-8886-B68E09989A53}" destId="{DAFD4081-A1ED-4228-99A9-B119D776E920}" srcOrd="1" destOrd="0" parTransId="{9EBECA0A-6044-461E-8C1B-ECC4B3517F8A}" sibTransId="{4426B73B-56F9-4DA6-94BF-D69AB633AF0C}"/>
    <dgm:cxn modelId="{EBD23F5A-F515-42D4-B691-F4081312B8E1}" type="presOf" srcId="{58D791A4-18DD-4EF5-89DB-C90E6A34FAB3}" destId="{5B7395DE-A7DF-4B7D-B744-DCBBFE8CFFCA}" srcOrd="0" destOrd="0" presId="urn:microsoft.com/office/officeart/2005/8/layout/default"/>
    <dgm:cxn modelId="{56CA5F7B-7439-4DF1-8D2C-3825F8E84881}" srcId="{CF2EA5FD-201D-4B26-8886-B68E09989A53}" destId="{58D791A4-18DD-4EF5-89DB-C90E6A34FAB3}" srcOrd="3" destOrd="0" parTransId="{30E767AD-A72E-4506-8D5E-B0D6ACFFC41C}" sibTransId="{AE57FA39-D4C1-4BC4-8DD0-811F67F01C68}"/>
    <dgm:cxn modelId="{3AE7A589-488A-4A12-8C04-FD6D0A3D21A9}" srcId="{CF2EA5FD-201D-4B26-8886-B68E09989A53}" destId="{D8AFDBF9-33A9-4195-9234-57B0471FD021}" srcOrd="5" destOrd="0" parTransId="{679E6965-142A-4D5D-ACF9-64FF1FA2D180}" sibTransId="{FD7828CA-4A37-4D6F-81F2-34FD6C57653D}"/>
    <dgm:cxn modelId="{2AC1DC92-DC72-429A-AC9E-609938FE26A9}" srcId="{CF2EA5FD-201D-4B26-8886-B68E09989A53}" destId="{EF229122-5DA7-4AB4-853D-1BC8335C1FDF}" srcOrd="10" destOrd="0" parTransId="{F6DDD2CC-05C2-4BFF-ABC1-B60F92A1A829}" sibTransId="{7D91CE61-AC71-4E20-BF53-F08F44867634}"/>
    <dgm:cxn modelId="{3095959F-173D-4C15-AAFA-4E4D5A5CE8B0}" srcId="{CF2EA5FD-201D-4B26-8886-B68E09989A53}" destId="{CA9198F4-CFA1-4210-AF88-65BF85F9F502}" srcOrd="9" destOrd="0" parTransId="{03E00AFE-A21D-418A-9100-799DBFEE4AA9}" sibTransId="{E1E43E7A-FBB1-4D0C-9E63-BC2E68F6EAF7}"/>
    <dgm:cxn modelId="{70E00EA6-5A7F-4F84-8B68-65238F51DD8F}" type="presOf" srcId="{AA1B7DD2-76A9-4A50-88E6-17C88F6B275C}" destId="{DE1F6309-699B-4E55-964E-0330C6A34518}" srcOrd="0" destOrd="0" presId="urn:microsoft.com/office/officeart/2005/8/layout/default"/>
    <dgm:cxn modelId="{0A5D88BD-102D-461B-A1C9-4B644FE62313}" srcId="{CF2EA5FD-201D-4B26-8886-B68E09989A53}" destId="{0A05132E-E331-4890-B99E-C2C4D87A57AB}" srcOrd="6" destOrd="0" parTransId="{D00BC5C1-6403-4AB1-973D-BA7A603E3139}" sibTransId="{D3ADC59B-6A5B-49F3-AF9D-CF0A86C2E1EB}"/>
    <dgm:cxn modelId="{B1F6E3C7-9790-491E-ACB2-ED2C77BFC4C1}" srcId="{CF2EA5FD-201D-4B26-8886-B68E09989A53}" destId="{AA1B7DD2-76A9-4A50-88E6-17C88F6B275C}" srcOrd="8" destOrd="0" parTransId="{A036CE65-1BEC-46CF-A264-9F8BA9899207}" sibTransId="{8A2533FB-F1FC-4660-9417-0049DE42B9A4}"/>
    <dgm:cxn modelId="{865E26D8-2C7B-4BDE-810B-E546BDB8D7EE}" type="presOf" srcId="{CA9198F4-CFA1-4210-AF88-65BF85F9F502}" destId="{4B749D78-04A0-4E60-9FCE-49D1ED311423}" srcOrd="0" destOrd="0" presId="urn:microsoft.com/office/officeart/2005/8/layout/default"/>
    <dgm:cxn modelId="{E3B66FD8-37F4-4279-AEC1-370399489F6B}" type="presOf" srcId="{EF229122-5DA7-4AB4-853D-1BC8335C1FDF}" destId="{3A3B6506-970F-4639-90F2-2F53834C87A4}" srcOrd="0" destOrd="0" presId="urn:microsoft.com/office/officeart/2005/8/layout/default"/>
    <dgm:cxn modelId="{741A46DB-4144-4CF1-8368-83D145C3D298}" type="presOf" srcId="{70F7F4B0-41F8-4B77-8995-C6EB82E97F53}" destId="{68505011-89CE-4301-B891-C9348407E1BA}" srcOrd="0" destOrd="0" presId="urn:microsoft.com/office/officeart/2005/8/layout/default"/>
    <dgm:cxn modelId="{2C36B8EA-718B-4AF8-B4B0-E5BED64F5494}" srcId="{CF2EA5FD-201D-4B26-8886-B68E09989A53}" destId="{947A0D42-AE20-45E1-8DF1-243407D04646}" srcOrd="4" destOrd="0" parTransId="{4AF9252D-9922-4722-A55D-140DEC3CAA0A}" sibTransId="{891E1515-C109-414F-A00E-040FDA1E0AEF}"/>
    <dgm:cxn modelId="{C75D09EC-8D90-4F6C-9FAF-60200A6DB489}" type="presOf" srcId="{DC7E1107-9EC2-4603-ADBB-F6A5149EF9CF}" destId="{854A9906-8095-47C6-A27F-DD0B2213A408}" srcOrd="0" destOrd="0" presId="urn:microsoft.com/office/officeart/2005/8/layout/default"/>
    <dgm:cxn modelId="{ECA981ED-6641-47D7-B6CD-63677E7EB376}" type="presOf" srcId="{947A0D42-AE20-45E1-8DF1-243407D04646}" destId="{554558D3-364A-4279-9143-C1B16F4CA448}" srcOrd="0" destOrd="0" presId="urn:microsoft.com/office/officeart/2005/8/layout/default"/>
    <dgm:cxn modelId="{942369F4-3326-4834-9B2C-D6129DA41810}" srcId="{CF2EA5FD-201D-4B26-8886-B68E09989A53}" destId="{70F7F4B0-41F8-4B77-8995-C6EB82E97F53}" srcOrd="11" destOrd="0" parTransId="{D8AE50B1-B9A5-4A6D-8811-B8C4EA134441}" sibTransId="{ECE6EFAC-0BD5-4824-8589-D585FB219673}"/>
    <dgm:cxn modelId="{09B1EDF5-AD18-41D2-9641-FB7AA1AC2732}" type="presOf" srcId="{0A05132E-E331-4890-B99E-C2C4D87A57AB}" destId="{A00F1092-CE22-4FB4-BCEB-B6174EB02499}" srcOrd="0" destOrd="0" presId="urn:microsoft.com/office/officeart/2005/8/layout/default"/>
    <dgm:cxn modelId="{C749791C-B252-4375-83C8-F048D652C027}" type="presParOf" srcId="{E09389DC-58E1-49CE-A93F-BD1F3D7DD236}" destId="{0F89F9A5-D94B-464E-9BAA-6D0FC0976316}" srcOrd="0" destOrd="0" presId="urn:microsoft.com/office/officeart/2005/8/layout/default"/>
    <dgm:cxn modelId="{083F728A-63E2-4D42-9577-7C8F5EADDB33}" type="presParOf" srcId="{E09389DC-58E1-49CE-A93F-BD1F3D7DD236}" destId="{FC08F5FB-DFC8-468F-A340-64DB9CD7BD37}" srcOrd="1" destOrd="0" presId="urn:microsoft.com/office/officeart/2005/8/layout/default"/>
    <dgm:cxn modelId="{96C8BC89-4D32-41FD-9FC4-E3BD96DC702A}" type="presParOf" srcId="{E09389DC-58E1-49CE-A93F-BD1F3D7DD236}" destId="{4DC6714A-CB28-43B6-A331-7BB2AF6BA589}" srcOrd="2" destOrd="0" presId="urn:microsoft.com/office/officeart/2005/8/layout/default"/>
    <dgm:cxn modelId="{E6B3FB8B-1C2C-461F-838F-B5916245E905}" type="presParOf" srcId="{E09389DC-58E1-49CE-A93F-BD1F3D7DD236}" destId="{214D6D11-3EBB-43A0-AF20-51F0A9640FB7}" srcOrd="3" destOrd="0" presId="urn:microsoft.com/office/officeart/2005/8/layout/default"/>
    <dgm:cxn modelId="{9FE4ED9B-9F69-4A14-8A09-D412023E7AE3}" type="presParOf" srcId="{E09389DC-58E1-49CE-A93F-BD1F3D7DD236}" destId="{854A9906-8095-47C6-A27F-DD0B2213A408}" srcOrd="4" destOrd="0" presId="urn:microsoft.com/office/officeart/2005/8/layout/default"/>
    <dgm:cxn modelId="{738F6AFF-3CFA-4DC6-BC10-1C8F4BC6DDCF}" type="presParOf" srcId="{E09389DC-58E1-49CE-A93F-BD1F3D7DD236}" destId="{28D6A641-818B-4C29-83AA-63FB4F378962}" srcOrd="5" destOrd="0" presId="urn:microsoft.com/office/officeart/2005/8/layout/default"/>
    <dgm:cxn modelId="{F03139F7-969A-4ACF-9322-7F3773858DBB}" type="presParOf" srcId="{E09389DC-58E1-49CE-A93F-BD1F3D7DD236}" destId="{5B7395DE-A7DF-4B7D-B744-DCBBFE8CFFCA}" srcOrd="6" destOrd="0" presId="urn:microsoft.com/office/officeart/2005/8/layout/default"/>
    <dgm:cxn modelId="{C8DA0E7E-089E-4FD6-8042-704135180B21}" type="presParOf" srcId="{E09389DC-58E1-49CE-A93F-BD1F3D7DD236}" destId="{E2B9C183-30DE-4C90-9AD0-5D2DB4AEC279}" srcOrd="7" destOrd="0" presId="urn:microsoft.com/office/officeart/2005/8/layout/default"/>
    <dgm:cxn modelId="{E52F27B8-BF9D-4157-B5DF-FAE4231C4B0B}" type="presParOf" srcId="{E09389DC-58E1-49CE-A93F-BD1F3D7DD236}" destId="{554558D3-364A-4279-9143-C1B16F4CA448}" srcOrd="8" destOrd="0" presId="urn:microsoft.com/office/officeart/2005/8/layout/default"/>
    <dgm:cxn modelId="{11D871D6-4932-4E2A-BBC4-6E3E48325B01}" type="presParOf" srcId="{E09389DC-58E1-49CE-A93F-BD1F3D7DD236}" destId="{7C6CE18C-3CFC-48B0-BFDA-D05D922D0071}" srcOrd="9" destOrd="0" presId="urn:microsoft.com/office/officeart/2005/8/layout/default"/>
    <dgm:cxn modelId="{589B9BEE-82A9-4695-8607-751E652AAE7D}" type="presParOf" srcId="{E09389DC-58E1-49CE-A93F-BD1F3D7DD236}" destId="{DE271EDA-4333-41D4-86D5-4545D5C15E4D}" srcOrd="10" destOrd="0" presId="urn:microsoft.com/office/officeart/2005/8/layout/default"/>
    <dgm:cxn modelId="{669475B5-58B4-4AA5-A08F-43AB4CFEC386}" type="presParOf" srcId="{E09389DC-58E1-49CE-A93F-BD1F3D7DD236}" destId="{E6A8098F-F573-4499-8067-88874CA2253B}" srcOrd="11" destOrd="0" presId="urn:microsoft.com/office/officeart/2005/8/layout/default"/>
    <dgm:cxn modelId="{DDCC95BD-F199-4A03-A7FC-C031595D310F}" type="presParOf" srcId="{E09389DC-58E1-49CE-A93F-BD1F3D7DD236}" destId="{A00F1092-CE22-4FB4-BCEB-B6174EB02499}" srcOrd="12" destOrd="0" presId="urn:microsoft.com/office/officeart/2005/8/layout/default"/>
    <dgm:cxn modelId="{0332A939-84A1-4E54-B2A4-D03267115825}" type="presParOf" srcId="{E09389DC-58E1-49CE-A93F-BD1F3D7DD236}" destId="{FA1D493B-26E8-4559-A548-ECAA6197D15D}" srcOrd="13" destOrd="0" presId="urn:microsoft.com/office/officeart/2005/8/layout/default"/>
    <dgm:cxn modelId="{9C717525-09BC-4877-831C-BF0D9A2D4B11}" type="presParOf" srcId="{E09389DC-58E1-49CE-A93F-BD1F3D7DD236}" destId="{10F6EC54-8FCB-4509-A462-D9F47C503F59}" srcOrd="14" destOrd="0" presId="urn:microsoft.com/office/officeart/2005/8/layout/default"/>
    <dgm:cxn modelId="{89E67C8F-6098-4068-A77C-46519EB39B6E}" type="presParOf" srcId="{E09389DC-58E1-49CE-A93F-BD1F3D7DD236}" destId="{F252EC82-A6C8-432F-8282-FD1A09AEEFE0}" srcOrd="15" destOrd="0" presId="urn:microsoft.com/office/officeart/2005/8/layout/default"/>
    <dgm:cxn modelId="{FB8327A5-A444-46CC-BAA4-6D438953468E}" type="presParOf" srcId="{E09389DC-58E1-49CE-A93F-BD1F3D7DD236}" destId="{DE1F6309-699B-4E55-964E-0330C6A34518}" srcOrd="16" destOrd="0" presId="urn:microsoft.com/office/officeart/2005/8/layout/default"/>
    <dgm:cxn modelId="{43BE2C55-126B-4266-9A09-51AEE0BD0984}" type="presParOf" srcId="{E09389DC-58E1-49CE-A93F-BD1F3D7DD236}" destId="{92FBFA88-C27F-4AFE-9EE0-6948A9102026}" srcOrd="17" destOrd="0" presId="urn:microsoft.com/office/officeart/2005/8/layout/default"/>
    <dgm:cxn modelId="{83F5DFB2-00FE-453F-9B58-05ED0269EAF1}" type="presParOf" srcId="{E09389DC-58E1-49CE-A93F-BD1F3D7DD236}" destId="{4B749D78-04A0-4E60-9FCE-49D1ED311423}" srcOrd="18" destOrd="0" presId="urn:microsoft.com/office/officeart/2005/8/layout/default"/>
    <dgm:cxn modelId="{5FA2B8BD-E2D4-4648-94DD-C64EAD674A69}" type="presParOf" srcId="{E09389DC-58E1-49CE-A93F-BD1F3D7DD236}" destId="{C9474961-A1EB-441A-9459-2EB49C096A81}" srcOrd="19" destOrd="0" presId="urn:microsoft.com/office/officeart/2005/8/layout/default"/>
    <dgm:cxn modelId="{48AC8801-CD23-4EBB-8E97-76E74DC3694B}" type="presParOf" srcId="{E09389DC-58E1-49CE-A93F-BD1F3D7DD236}" destId="{3A3B6506-970F-4639-90F2-2F53834C87A4}" srcOrd="20" destOrd="0" presId="urn:microsoft.com/office/officeart/2005/8/layout/default"/>
    <dgm:cxn modelId="{EF36D13E-C09D-4A54-8023-2DEE38D775B2}" type="presParOf" srcId="{E09389DC-58E1-49CE-A93F-BD1F3D7DD236}" destId="{296E479A-37B7-41A2-A099-291615DFC60D}" srcOrd="21" destOrd="0" presId="urn:microsoft.com/office/officeart/2005/8/layout/default"/>
    <dgm:cxn modelId="{47A1F487-7B78-45DE-B7CE-5567230CF8EC}" type="presParOf" srcId="{E09389DC-58E1-49CE-A93F-BD1F3D7DD236}" destId="{68505011-89CE-4301-B891-C9348407E1BA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89F9A5-D94B-464E-9BAA-6D0FC0976316}">
      <dsp:nvSpPr>
        <dsp:cNvPr id="0" name=""/>
        <dsp:cNvSpPr/>
      </dsp:nvSpPr>
      <dsp:spPr>
        <a:xfrm>
          <a:off x="16192" y="3343"/>
          <a:ext cx="1609129" cy="965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Алжир</a:t>
          </a:r>
          <a:endParaRPr lang="en-US" sz="2000" kern="1200"/>
        </a:p>
      </dsp:txBody>
      <dsp:txXfrm>
        <a:off x="16192" y="3343"/>
        <a:ext cx="1609129" cy="965477"/>
      </dsp:txXfrm>
    </dsp:sp>
    <dsp:sp modelId="{4DC6714A-CB28-43B6-A331-7BB2AF6BA589}">
      <dsp:nvSpPr>
        <dsp:cNvPr id="0" name=""/>
        <dsp:cNvSpPr/>
      </dsp:nvSpPr>
      <dsp:spPr>
        <a:xfrm>
          <a:off x="1786235" y="3343"/>
          <a:ext cx="1609129" cy="965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Бахрейн</a:t>
          </a:r>
          <a:endParaRPr lang="en-US" sz="2000" kern="1200"/>
        </a:p>
      </dsp:txBody>
      <dsp:txXfrm>
        <a:off x="1786235" y="3343"/>
        <a:ext cx="1609129" cy="965477"/>
      </dsp:txXfrm>
    </dsp:sp>
    <dsp:sp modelId="{854A9906-8095-47C6-A27F-DD0B2213A408}">
      <dsp:nvSpPr>
        <dsp:cNvPr id="0" name=""/>
        <dsp:cNvSpPr/>
      </dsp:nvSpPr>
      <dsp:spPr>
        <a:xfrm>
          <a:off x="3556277" y="3343"/>
          <a:ext cx="1609129" cy="965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Єгипет, Ємен</a:t>
          </a:r>
          <a:endParaRPr lang="en-US" sz="2000" kern="1200"/>
        </a:p>
      </dsp:txBody>
      <dsp:txXfrm>
        <a:off x="3556277" y="3343"/>
        <a:ext cx="1609129" cy="965477"/>
      </dsp:txXfrm>
    </dsp:sp>
    <dsp:sp modelId="{5B7395DE-A7DF-4B7D-B744-DCBBFE8CFFCA}">
      <dsp:nvSpPr>
        <dsp:cNvPr id="0" name=""/>
        <dsp:cNvSpPr/>
      </dsp:nvSpPr>
      <dsp:spPr>
        <a:xfrm>
          <a:off x="16192" y="1129734"/>
          <a:ext cx="1609129" cy="965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Ізраїль, Іран, Ірак</a:t>
          </a:r>
          <a:endParaRPr lang="en-US" sz="2000" kern="1200"/>
        </a:p>
      </dsp:txBody>
      <dsp:txXfrm>
        <a:off x="16192" y="1129734"/>
        <a:ext cx="1609129" cy="965477"/>
      </dsp:txXfrm>
    </dsp:sp>
    <dsp:sp modelId="{554558D3-364A-4279-9143-C1B16F4CA448}">
      <dsp:nvSpPr>
        <dsp:cNvPr id="0" name=""/>
        <dsp:cNvSpPr/>
      </dsp:nvSpPr>
      <dsp:spPr>
        <a:xfrm>
          <a:off x="1786235" y="1129734"/>
          <a:ext cx="1609129" cy="965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Йорданія</a:t>
          </a:r>
          <a:endParaRPr lang="en-US" sz="2000" kern="1200"/>
        </a:p>
      </dsp:txBody>
      <dsp:txXfrm>
        <a:off x="1786235" y="1129734"/>
        <a:ext cx="1609129" cy="965477"/>
      </dsp:txXfrm>
    </dsp:sp>
    <dsp:sp modelId="{DE271EDA-4333-41D4-86D5-4545D5C15E4D}">
      <dsp:nvSpPr>
        <dsp:cNvPr id="0" name=""/>
        <dsp:cNvSpPr/>
      </dsp:nvSpPr>
      <dsp:spPr>
        <a:xfrm>
          <a:off x="3556277" y="1129734"/>
          <a:ext cx="1609129" cy="965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Катар, Кувейт</a:t>
          </a:r>
          <a:endParaRPr lang="en-US" sz="2000" kern="1200"/>
        </a:p>
      </dsp:txBody>
      <dsp:txXfrm>
        <a:off x="3556277" y="1129734"/>
        <a:ext cx="1609129" cy="965477"/>
      </dsp:txXfrm>
    </dsp:sp>
    <dsp:sp modelId="{A00F1092-CE22-4FB4-BCEB-B6174EB02499}">
      <dsp:nvSpPr>
        <dsp:cNvPr id="0" name=""/>
        <dsp:cNvSpPr/>
      </dsp:nvSpPr>
      <dsp:spPr>
        <a:xfrm>
          <a:off x="16192" y="2256125"/>
          <a:ext cx="1609129" cy="965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Ліван, Лівія</a:t>
          </a:r>
          <a:endParaRPr lang="en-US" sz="2000" kern="1200"/>
        </a:p>
      </dsp:txBody>
      <dsp:txXfrm>
        <a:off x="16192" y="2256125"/>
        <a:ext cx="1609129" cy="965477"/>
      </dsp:txXfrm>
    </dsp:sp>
    <dsp:sp modelId="{10F6EC54-8FCB-4509-A462-D9F47C503F59}">
      <dsp:nvSpPr>
        <dsp:cNvPr id="0" name=""/>
        <dsp:cNvSpPr/>
      </dsp:nvSpPr>
      <dsp:spPr>
        <a:xfrm>
          <a:off x="1786235" y="2256125"/>
          <a:ext cx="1609129" cy="965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Марокко</a:t>
          </a:r>
          <a:endParaRPr lang="en-US" sz="2000" kern="1200"/>
        </a:p>
      </dsp:txBody>
      <dsp:txXfrm>
        <a:off x="1786235" y="2256125"/>
        <a:ext cx="1609129" cy="965477"/>
      </dsp:txXfrm>
    </dsp:sp>
    <dsp:sp modelId="{DE1F6309-699B-4E55-964E-0330C6A34518}">
      <dsp:nvSpPr>
        <dsp:cNvPr id="0" name=""/>
        <dsp:cNvSpPr/>
      </dsp:nvSpPr>
      <dsp:spPr>
        <a:xfrm>
          <a:off x="3556277" y="2256125"/>
          <a:ext cx="1609129" cy="965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ОАЕ, Оман</a:t>
          </a:r>
          <a:endParaRPr lang="en-US" sz="2000" kern="1200"/>
        </a:p>
      </dsp:txBody>
      <dsp:txXfrm>
        <a:off x="3556277" y="2256125"/>
        <a:ext cx="1609129" cy="965477"/>
      </dsp:txXfrm>
    </dsp:sp>
    <dsp:sp modelId="{4B749D78-04A0-4E60-9FCE-49D1ED311423}">
      <dsp:nvSpPr>
        <dsp:cNvPr id="0" name=""/>
        <dsp:cNvSpPr/>
      </dsp:nvSpPr>
      <dsp:spPr>
        <a:xfrm>
          <a:off x="16192" y="3382516"/>
          <a:ext cx="1609129" cy="965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Палестина</a:t>
          </a:r>
          <a:endParaRPr lang="en-US" sz="2000" kern="1200"/>
        </a:p>
      </dsp:txBody>
      <dsp:txXfrm>
        <a:off x="16192" y="3382516"/>
        <a:ext cx="1609129" cy="965477"/>
      </dsp:txXfrm>
    </dsp:sp>
    <dsp:sp modelId="{3A3B6506-970F-4639-90F2-2F53834C87A4}">
      <dsp:nvSpPr>
        <dsp:cNvPr id="0" name=""/>
        <dsp:cNvSpPr/>
      </dsp:nvSpPr>
      <dsp:spPr>
        <a:xfrm>
          <a:off x="1786235" y="3382516"/>
          <a:ext cx="1609129" cy="965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Саудівська Аравія, Сирія</a:t>
          </a:r>
          <a:endParaRPr lang="en-US" sz="2000" kern="1200"/>
        </a:p>
      </dsp:txBody>
      <dsp:txXfrm>
        <a:off x="1786235" y="3382516"/>
        <a:ext cx="1609129" cy="965477"/>
      </dsp:txXfrm>
    </dsp:sp>
    <dsp:sp modelId="{68505011-89CE-4301-B891-C9348407E1BA}">
      <dsp:nvSpPr>
        <dsp:cNvPr id="0" name=""/>
        <dsp:cNvSpPr/>
      </dsp:nvSpPr>
      <dsp:spPr>
        <a:xfrm>
          <a:off x="3501165" y="3341686"/>
          <a:ext cx="1609129" cy="965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/>
            <a:t>Туніс</a:t>
          </a:r>
          <a:endParaRPr lang="en-US" sz="2000" kern="1200"/>
        </a:p>
      </dsp:txBody>
      <dsp:txXfrm>
        <a:off x="3501165" y="3341686"/>
        <a:ext cx="1609129" cy="965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28266-CDB5-422B-85B4-D5F92386B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AFC9153-6019-4487-8D68-7292EAB1D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F06D9A0-2D11-4753-9206-F5C8D2109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C845-1D45-475E-9222-08C424C25966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2D864C7-177E-4993-9E97-74FAC5D8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C378B26-552B-4DEA-B3B4-8B7C4ED3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A24-DFD0-459E-8B1A-0CFD7E5762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51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2D1067-9210-4998-A80C-D4C980CDC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3B602528-BB37-41F9-847C-48C6DDA073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BF0D57F-1E08-49F6-BB97-8B4FD5BD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C845-1D45-475E-9222-08C424C25966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C88CE27-D9B8-4C59-A0D1-E498F91AE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AD7B42A-C235-45B4-B793-654FCB98E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A24-DFD0-459E-8B1A-0CFD7E5762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278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943DAD4F-6A77-4E46-9E61-0581A94A79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B64B6DB2-C4D1-4CC7-ACB3-19DC57B23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A1C9A87-EDCC-474F-B763-A83EE575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C845-1D45-475E-9222-08C424C25966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93E582D-B693-4839-8C87-52318BC56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130FD54-E453-438A-BCAF-E9871C80E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A24-DFD0-459E-8B1A-0CFD7E5762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208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46050D-80F1-4DE7-9B51-CCC2B07C2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5C00D01-01D2-4890-8275-DE729B164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DC87C76-C08D-4128-9FE8-E2425B443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C845-1D45-475E-9222-08C424C25966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1180EB2-E0DB-4987-880D-763961FFA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A1878AA-774C-4566-92EC-6AA3E731F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A24-DFD0-459E-8B1A-0CFD7E5762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807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E94896-4DAE-4FC7-B741-E6D857368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05A0B41-02D7-4864-ADA5-80F8E7C37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E2F274F-F55A-4296-941A-D11D93403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C845-1D45-475E-9222-08C424C25966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3C4ECF3-DC92-4912-8E2D-CDEE76569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A269D8C-310C-4255-BE27-6A88CD01A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A24-DFD0-459E-8B1A-0CFD7E5762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4184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E4529-E27E-4E4A-AB76-00E8ED36F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1038793-8762-4CB5-BC6F-F569A3E16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49693AD-72CA-4F82-A3BB-F1FAEAFFB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D0FC3BB-4F3E-422F-8071-04DC972C2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C845-1D45-475E-9222-08C424C25966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4ACD252-3E0F-4FCE-8BAA-3ABDDFB2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FCCDD11-96DA-474F-9CAE-572F6E9C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A24-DFD0-459E-8B1A-0CFD7E5762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3134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517DFA-E505-496D-9CF4-A685F7CBE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18284D0-78FA-436D-8DE4-DE820A50B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F816B6A-C74E-45B3-B18F-7E0672E28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48226E68-0D53-4EBB-A2CD-D3590A1D0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BA3E5014-8BC1-4A7A-848C-C5E9AE3BFD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774A3A68-8342-4ED3-9085-8B583000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C845-1D45-475E-9222-08C424C25966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3EAA49A4-101A-448C-A49C-059BF938F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AA645EB5-4021-431A-8343-EF5018AC2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A24-DFD0-459E-8B1A-0CFD7E5762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42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30767D-1BCB-44F4-A441-B949F8816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F10F705-6E34-4072-8F41-EAA85FDD5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C845-1D45-475E-9222-08C424C25966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862E7F8-278F-4763-9CD9-1EC8C006E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CCC2FA87-A274-4B17-8BA9-2CBE12544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A24-DFD0-459E-8B1A-0CFD7E5762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53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90974219-9CD9-4029-9DE1-5675C54E8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C845-1D45-475E-9222-08C424C25966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5D7130D3-0922-45A7-B0A0-B0565E26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BA62689-F328-4CAC-B5E0-4E8472F69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A24-DFD0-459E-8B1A-0CFD7E5762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207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773F95-84EF-4903-A2CD-0E124F2DE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35007E9-7E0D-4AEE-ACFD-A9249E6FC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2F21BE0-22CE-45C5-82C6-05FBA8BAF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DE2B150-C201-42A9-88E8-794B61C0F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C845-1D45-475E-9222-08C424C25966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923D20D-B15E-41BF-BECB-67CA71AC4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349C377-FF46-4A80-BCB5-F631434F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A24-DFD0-459E-8B1A-0CFD7E5762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921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86FEDC-E3A1-462E-B2F1-064E14BA2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BBD5627B-A61E-4FB0-9C4C-DFE8D8122D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6D167AA-3CFC-4B46-B0FE-1FED86ADA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CE1D8E7-0C3B-4662-846E-385286EB9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4C845-1D45-475E-9222-08C424C25966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7E0CA64-5FFE-4F21-9A11-08E01A57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6D63E01-6203-4443-8053-C14405281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06A24-DFD0-459E-8B1A-0CFD7E5762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739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499F49B1-7EAF-4ACD-90E6-0380138E4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D1D5C8B-3376-4569-9C10-F5A46B7AB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989BB18-6B3F-4F50-9D1F-0D930C843D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4C845-1D45-475E-9222-08C424C25966}" type="datetimeFigureOut">
              <a:rPr lang="uk-UA" smtClean="0"/>
              <a:t>08.11.2021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136436F-9C16-4718-AE87-D8D8AEF79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3DF5524-8775-4121-9305-0CC292C67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06A24-DFD0-459E-8B1A-0CFD7E57627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1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8">
            <a:extLst>
              <a:ext uri="{FF2B5EF4-FFF2-40B4-BE49-F238E27FC236}">
                <a16:creationId xmlns:a16="http://schemas.microsoft.com/office/drawing/2014/main" id="{D0581B61-EB9C-4FED-8E62-AE74FB0BC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32" name="Group 10">
            <a:extLst>
              <a:ext uri="{FF2B5EF4-FFF2-40B4-BE49-F238E27FC236}">
                <a16:creationId xmlns:a16="http://schemas.microsoft.com/office/drawing/2014/main" id="{39198901-5716-4C59-8560-9B4B17388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1765" y="0"/>
            <a:ext cx="10950698" cy="6858000"/>
            <a:chOff x="591765" y="0"/>
            <a:chExt cx="10950698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A1D91B2F-0B68-466B-871D-2350F92FA5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4" y="0"/>
              <a:ext cx="10399454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: Shape 12">
              <a:extLst>
                <a:ext uri="{FF2B5EF4-FFF2-40B4-BE49-F238E27FC236}">
                  <a16:creationId xmlns:a16="http://schemas.microsoft.com/office/drawing/2014/main" id="{4FF7C94E-23C0-4A3B-8021-55058EF02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52814" y="0"/>
              <a:ext cx="2778659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0516DB1-0E43-4D56-A51D-F8C67939D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46711" y="0"/>
              <a:ext cx="2664398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4" name="Freeform: Shape 14">
              <a:extLst>
                <a:ext uri="{FF2B5EF4-FFF2-40B4-BE49-F238E27FC236}">
                  <a16:creationId xmlns:a16="http://schemas.microsoft.com/office/drawing/2014/main" id="{B7958EA7-5F20-4E68-8089-D99DC0CC98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91765" y="0"/>
              <a:ext cx="2590095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35" name="Freeform: Shape 15">
              <a:extLst>
                <a:ext uri="{FF2B5EF4-FFF2-40B4-BE49-F238E27FC236}">
                  <a16:creationId xmlns:a16="http://schemas.microsoft.com/office/drawing/2014/main" id="{29DFFEF3-1EED-4606-884B-6908880F6F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86345" y="0"/>
              <a:ext cx="2556118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3D3E21-81F1-4F0B-8405-1873219EA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8847" y="3912041"/>
            <a:ext cx="8394306" cy="1396053"/>
          </a:xfrm>
        </p:spPr>
        <p:txBody>
          <a:bodyPr anchor="b">
            <a:normAutofit/>
          </a:bodyPr>
          <a:lstStyle/>
          <a:p>
            <a:r>
              <a:rPr lang="uk-UA" sz="4200"/>
              <a:t>Інтеграційні процеси в регіоні Близького Сходу та північної Африки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C6AFF83-16C6-4B82-8FEF-F7CBAF85B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375" y="5308096"/>
            <a:ext cx="6953250" cy="862394"/>
          </a:xfrm>
        </p:spPr>
        <p:txBody>
          <a:bodyPr anchor="t">
            <a:normAutofit/>
          </a:bodyPr>
          <a:lstStyle/>
          <a:p>
            <a:r>
              <a:rPr lang="uk-UA"/>
              <a:t>(</a:t>
            </a:r>
            <a:r>
              <a:rPr lang="en-US"/>
              <a:t>Middle East and North Africa, MENA)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82E4836-CE49-49A5-8986-C65E432A8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4225" y="687511"/>
            <a:ext cx="5483549" cy="308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306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10">
            <a:extLst>
              <a:ext uri="{FF2B5EF4-FFF2-40B4-BE49-F238E27FC236}">
                <a16:creationId xmlns:a16="http://schemas.microsoft.com/office/drawing/2014/main" id="{287F69AB-2350-44E3-9076-00265B93F3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1"/>
            <a:ext cx="972709" cy="1935307"/>
            <a:chOff x="10918968" y="713127"/>
            <a:chExt cx="1273032" cy="2532832"/>
          </a:xfrm>
        </p:grpSpPr>
        <p:sp>
          <p:nvSpPr>
            <p:cNvPr id="27" name="Rectangle 11">
              <a:extLst>
                <a:ext uri="{FF2B5EF4-FFF2-40B4-BE49-F238E27FC236}">
                  <a16:creationId xmlns:a16="http://schemas.microsoft.com/office/drawing/2014/main" id="{D70652AA-1C81-481C-856B-903714375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Isosceles Triangle 12">
              <a:extLst>
                <a:ext uri="{FF2B5EF4-FFF2-40B4-BE49-F238E27FC236}">
                  <a16:creationId xmlns:a16="http://schemas.microsoft.com/office/drawing/2014/main" id="{A2FF99B6-37BA-4650-B01D-799F02E31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A30CA1-E99D-4663-AC6B-7715A15BB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uk-UA" sz="3600"/>
              <a:t>Регіон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B9F9ED2-9CCA-4AEC-8496-547AEF98F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82981"/>
            <a:ext cx="6253214" cy="3166184"/>
          </a:xfrm>
          <a:prstGeom prst="rect">
            <a:avLst/>
          </a:prstGeom>
        </p:spPr>
      </p:pic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89CCFD2-62AE-496E-A831-889FE2BCD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4052" y="1782981"/>
            <a:ext cx="4004479" cy="4393982"/>
          </a:xfrm>
        </p:spPr>
        <p:txBody>
          <a:bodyPr>
            <a:normAutofit/>
          </a:bodyPr>
          <a:lstStyle/>
          <a:p>
            <a:r>
              <a:rPr lang="uk-UA" sz="2000"/>
              <a:t>5,5% населення</a:t>
            </a:r>
          </a:p>
          <a:p>
            <a:r>
              <a:rPr lang="uk-UA" sz="2000"/>
              <a:t>3,9 % ВВП</a:t>
            </a:r>
          </a:p>
          <a:p>
            <a:r>
              <a:rPr lang="uk-UA" sz="2000"/>
              <a:t>1,8% світової торгівлі (без нафти)		</a:t>
            </a:r>
          </a:p>
          <a:p>
            <a:r>
              <a:rPr lang="uk-UA" sz="2000"/>
              <a:t>6,2%світової торгівлі (з нафтою)</a:t>
            </a:r>
            <a:endParaRPr lang="en-GB" sz="2000"/>
          </a:p>
          <a:p>
            <a:r>
              <a:rPr lang="en-GB" sz="2000"/>
              <a:t>8 </a:t>
            </a:r>
            <a:r>
              <a:rPr lang="uk-UA" sz="2000"/>
              <a:t>з 12 держав ОПЕК (45% світових запасів)</a:t>
            </a:r>
          </a:p>
          <a:p>
            <a:r>
              <a:rPr lang="uk-UA" sz="2000"/>
              <a:t>Нерівномірна структура видобутку та експорту нафти</a:t>
            </a:r>
          </a:p>
          <a:p>
            <a:r>
              <a:rPr lang="uk-UA" sz="2000"/>
              <a:t>Протекціонізм </a:t>
            </a:r>
          </a:p>
        </p:txBody>
      </p:sp>
      <p:grpSp>
        <p:nvGrpSpPr>
          <p:cNvPr id="29" name="Group 14">
            <a:extLst>
              <a:ext uri="{FF2B5EF4-FFF2-40B4-BE49-F238E27FC236}">
                <a16:creationId xmlns:a16="http://schemas.microsoft.com/office/drawing/2014/main" id="{3EA7D759-6BEF-4CBD-A325-BCFA77832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77940" y="4601497"/>
            <a:ext cx="1014060" cy="2017580"/>
            <a:chOff x="11177940" y="4601497"/>
            <a:chExt cx="1014060" cy="2017580"/>
          </a:xfrm>
        </p:grpSpPr>
        <p:sp>
          <p:nvSpPr>
            <p:cNvPr id="30" name="Isosceles Triangle 15">
              <a:extLst>
                <a:ext uri="{FF2B5EF4-FFF2-40B4-BE49-F238E27FC236}">
                  <a16:creationId xmlns:a16="http://schemas.microsoft.com/office/drawing/2014/main" id="{317405EC-53E3-473A-8B42-B9475D057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1067618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16">
              <a:extLst>
                <a:ext uri="{FF2B5EF4-FFF2-40B4-BE49-F238E27FC236}">
                  <a16:creationId xmlns:a16="http://schemas.microsoft.com/office/drawing/2014/main" id="{C03F2370-11B5-4E16-8AE5-B4854408B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27850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8607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Зображення, що містить карта&#10;&#10;Автоматично згенерований опис">
            <a:extLst>
              <a:ext uri="{FF2B5EF4-FFF2-40B4-BE49-F238E27FC236}">
                <a16:creationId xmlns:a16="http://schemas.microsoft.com/office/drawing/2014/main" id="{A1F7967E-89AE-4741-BC94-C993EAB07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716" y="1690689"/>
            <a:ext cx="8172812" cy="422722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52E2D2-FF20-44AC-B7A7-83DF5CFBF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Держави</a:t>
            </a:r>
          </a:p>
        </p:txBody>
      </p:sp>
      <p:graphicFrame>
        <p:nvGraphicFramePr>
          <p:cNvPr id="11" name="Місце для вмісту 2">
            <a:extLst>
              <a:ext uri="{FF2B5EF4-FFF2-40B4-BE49-F238E27FC236}">
                <a16:creationId xmlns:a16="http://schemas.microsoft.com/office/drawing/2014/main" id="{0D24C837-342D-40AB-9D2A-73E4670D0AF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7128815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848E5C0-F806-4A0E-A27F-0CC5C93F7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03596" y="1551398"/>
            <a:ext cx="2394734" cy="4941477"/>
          </a:xfrm>
        </p:spPr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Іноді розширюють:</a:t>
            </a:r>
          </a:p>
          <a:p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Азербайджан, Вірменія</a:t>
            </a:r>
          </a:p>
          <a:p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Джибуті</a:t>
            </a:r>
          </a:p>
          <a:p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Кіпр</a:t>
            </a:r>
          </a:p>
          <a:p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Мавританія</a:t>
            </a:r>
          </a:p>
          <a:p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Сомалі, Судан</a:t>
            </a:r>
          </a:p>
          <a:p>
            <a:r>
              <a:rPr lang="uk-UA" dirty="0">
                <a:solidFill>
                  <a:schemeClr val="accent1">
                    <a:lumMod val="50000"/>
                  </a:schemeClr>
                </a:solidFill>
              </a:rPr>
              <a:t>Туреччина</a:t>
            </a:r>
          </a:p>
        </p:txBody>
      </p:sp>
    </p:spTree>
    <p:extLst>
      <p:ext uri="{BB962C8B-B14F-4D97-AF65-F5344CB8AC3E}">
        <p14:creationId xmlns:p14="http://schemas.microsoft.com/office/powerpoint/2010/main" val="213585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2906C2-68E0-4373-B0A6-5E4DF1D23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uk-UA" sz="3600"/>
              <a:t>Ідеологічні та політичні передумови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ECA923F-BADE-4978-8AD5-7B9A1567F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r>
              <a:rPr lang="uk-UA" sz="2000"/>
              <a:t>Особливе місце регіону в історії людства</a:t>
            </a:r>
          </a:p>
          <a:p>
            <a:r>
              <a:rPr lang="uk-UA" sz="2000"/>
              <a:t>Ідея «арабської культурної спадщини» в основі взаємодії</a:t>
            </a:r>
          </a:p>
          <a:p>
            <a:r>
              <a:rPr lang="uk-UA" sz="2000"/>
              <a:t>Ідеї панарабізму</a:t>
            </a:r>
            <a:r>
              <a:rPr lang="en-GB" sz="2000"/>
              <a:t>,</a:t>
            </a:r>
            <a:r>
              <a:rPr lang="uk-UA" sz="2000"/>
              <a:t> панісламізму, пантюркізму</a:t>
            </a:r>
          </a:p>
          <a:p>
            <a:r>
              <a:rPr lang="uk-UA" sz="2000"/>
              <a:t>Інтеграція як державотворчий механізм</a:t>
            </a:r>
          </a:p>
          <a:p>
            <a:r>
              <a:rPr lang="uk-UA" sz="2000"/>
              <a:t>Інтерес глобальних акторів, історичний вплив європейців</a:t>
            </a:r>
          </a:p>
          <a:p>
            <a:r>
              <a:rPr lang="uk-UA" sz="2000"/>
              <a:t>Фактор Ізраїлю</a:t>
            </a:r>
          </a:p>
          <a:p>
            <a:r>
              <a:rPr lang="uk-UA" sz="2000"/>
              <a:t>Різні форми політичного устрою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27D7992-56E6-414C-98C5-61C5D520E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0907" y="1782981"/>
            <a:ext cx="6162037" cy="4361892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97579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960088-1C5A-4BD1-B5AE-44A279343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uk-UA" sz="5400"/>
              <a:t>Спроби регіональної інтеграції</a:t>
            </a: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A5993-1782-4C6D-BD15-30BA4CBE9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uk-UA" sz="2000"/>
              <a:t>1945 Ліга арабських держав (координація політики, ще до отримання незалежності більшістю держав регіону)</a:t>
            </a:r>
          </a:p>
          <a:p>
            <a:r>
              <a:rPr lang="uk-UA" sz="2000"/>
              <a:t>Спроби збільшити обсяги взаємної торгівлі (1950-60 ті рр.)</a:t>
            </a:r>
          </a:p>
          <a:p>
            <a:r>
              <a:rPr lang="uk-UA" sz="2000"/>
              <a:t>1981 угода про прискорення та розвиток міжарабської торгівлі (незначний ефект)</a:t>
            </a:r>
          </a:p>
          <a:p>
            <a:r>
              <a:rPr lang="uk-UA" sz="2000"/>
              <a:t>1997 в її рамках підписано угоду про Панарабську зону вільної торгівлі </a:t>
            </a:r>
            <a:r>
              <a:rPr lang="en-GB" sz="2000"/>
              <a:t>(PAFTA=GAFTA</a:t>
            </a:r>
            <a:r>
              <a:rPr lang="uk-UA" sz="2000"/>
              <a:t> </a:t>
            </a:r>
            <a:r>
              <a:rPr lang="en-US" sz="2000"/>
              <a:t>(Greater Arab Free trade Area</a:t>
            </a:r>
            <a:r>
              <a:rPr lang="en-GB" sz="2000"/>
              <a:t>))</a:t>
            </a:r>
            <a:r>
              <a:rPr lang="uk-UA" sz="2000"/>
              <a:t> – щорічно зменшувати мита на 10%</a:t>
            </a:r>
          </a:p>
          <a:p>
            <a:r>
              <a:rPr lang="uk-UA" sz="2000"/>
              <a:t>2001 в рамках ПаЗВТ ухвалено рішення про ліквідацію більшості тарифів до 2005 р., зростання обсягів торгівлі між державами регіону на 20% (1998-2012)</a:t>
            </a:r>
          </a:p>
          <a:p>
            <a:endParaRPr lang="uk-UA" sz="200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4EAB622-7F62-4B12-9A82-1DA092A6D3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31" r="28170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0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7AFE0E-B37D-4531-AFE8-231C8348E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1C6D6F-A152-465C-B4C7-71481B4A4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uk-UA" dirty="0"/>
              <a:t>Спроби регіональної інтеграції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B62C895-4E98-4259-A881-C2726D957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>
            <a:normAutofit/>
          </a:bodyPr>
          <a:lstStyle/>
          <a:p>
            <a:r>
              <a:rPr lang="uk-UA" sz="1900"/>
              <a:t>1989 Союз арабського Магрибу (низька ефективність через алжирсько-марокканські «тертя»)</a:t>
            </a:r>
          </a:p>
          <a:p>
            <a:r>
              <a:rPr lang="uk-UA" sz="1900"/>
              <a:t>2007 Агадирська угода Єгипет, Йорданія, Марокко, Туніс, Ліван, Палестина – розчарування</a:t>
            </a:r>
          </a:p>
          <a:p>
            <a:r>
              <a:rPr lang="uk-UA" sz="1900"/>
              <a:t>Рада співробітництва арабських держав – найбільш вдалий проект (митний союз, єдина електромережа), однак провал спроб податкової уніфікації та запровадження єдиної валюти. Нараз Бахрейн, Саудівська Аравія та ОАЕ проводять політику блокади Катару </a:t>
            </a:r>
          </a:p>
          <a:p>
            <a:endParaRPr lang="uk-UA" sz="190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EFBCC4B-D358-4ED7-A940-07D0C680DF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370" r="8216"/>
          <a:stretch/>
        </p:blipFill>
        <p:spPr>
          <a:xfrm>
            <a:off x="6101338" y="2015168"/>
            <a:ext cx="5283866" cy="4210442"/>
          </a:xfrm>
          <a:custGeom>
            <a:avLst/>
            <a:gdLst/>
            <a:ahLst/>
            <a:cxnLst/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93566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4C634-1555-4894-86FF-E2C4A08B7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uk-UA" sz="4600"/>
              <a:t>Особливості регіону в процесах інтеграції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FA47A85-81AA-46EE-B551-2A47FF29D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72" r="5265" b="-2"/>
          <a:stretch/>
        </p:blipFill>
        <p:spPr>
          <a:xfrm>
            <a:off x="572492" y="2002056"/>
            <a:ext cx="3943849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852DAFA-C98A-4E2A-930F-A79103473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114800"/>
          </a:xfrm>
        </p:spPr>
        <p:txBody>
          <a:bodyPr anchor="t">
            <a:normAutofit/>
          </a:bodyPr>
          <a:lstStyle/>
          <a:p>
            <a:r>
              <a:rPr lang="uk-UA" sz="1900"/>
              <a:t>Численні двосторонні угоди про вільну торгівлю держав регіону з ЄС та США</a:t>
            </a:r>
          </a:p>
          <a:p>
            <a:r>
              <a:rPr lang="uk-UA" sz="1900"/>
              <a:t>Переважання торгівлі з зовнішніми партнерами порівняно з торгівлею всередині інтеграційних угруповань</a:t>
            </a:r>
          </a:p>
          <a:p>
            <a:r>
              <a:rPr lang="uk-UA" sz="1900"/>
              <a:t>Пріоритет інтеграції у сфері торгівлі</a:t>
            </a:r>
          </a:p>
          <a:p>
            <a:r>
              <a:rPr lang="uk-UA" sz="1900"/>
              <a:t>Політичні причини низької ефективності інтеграційних зусиль</a:t>
            </a:r>
          </a:p>
          <a:p>
            <a:r>
              <a:rPr lang="uk-UA" sz="1900"/>
              <a:t>Конфліктогенність, нинішні події – Сирія, Лівія, Ємен, Ірак</a:t>
            </a:r>
          </a:p>
          <a:p>
            <a:r>
              <a:rPr lang="uk-UA" sz="1900"/>
              <a:t>Один з регіонів з найбільшими обмеженнями у сфері торгівлі послугами (найбільш динамічний сектор)</a:t>
            </a:r>
          </a:p>
          <a:p>
            <a:r>
              <a:rPr lang="uk-UA" sz="1900"/>
              <a:t>Високі транспортні затрати та технічні перешкоди </a:t>
            </a:r>
          </a:p>
          <a:p>
            <a:endParaRPr lang="uk-UA" sz="1900"/>
          </a:p>
          <a:p>
            <a:endParaRPr lang="uk-UA" sz="1900"/>
          </a:p>
        </p:txBody>
      </p:sp>
    </p:spTree>
    <p:extLst>
      <p:ext uri="{BB962C8B-B14F-4D97-AF65-F5344CB8AC3E}">
        <p14:creationId xmlns:p14="http://schemas.microsoft.com/office/powerpoint/2010/main" val="230159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118182-7F52-4841-8FF4-CF681E1A2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uk-UA" sz="3600"/>
              <a:t>Особливості регіону в процесах інтеграції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9DCA903-E9CE-4F4C-AC2A-384281C6B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r>
              <a:rPr lang="uk-UA" sz="2000"/>
              <a:t>Брак спільних стандартів та бюрократія</a:t>
            </a:r>
          </a:p>
          <a:p>
            <a:r>
              <a:rPr lang="uk-UA" sz="2000"/>
              <a:t>Протекціонізм, орієнтація на внутрішній ринок</a:t>
            </a:r>
          </a:p>
          <a:p>
            <a:r>
              <a:rPr lang="uk-UA" sz="2000"/>
              <a:t>Захист посадовцями «свого» ринку від зовнішніх акторів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0F84AC8-DE49-435E-999E-5E622A1610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9931" y="1782981"/>
            <a:ext cx="4303990" cy="4361892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52286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10113E-90BE-4099-828D-957085ED4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uk-UA" sz="3600"/>
              <a:t>Останні тенденції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D9C5874-84F1-4296-9F74-35AF36BCB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r>
              <a:rPr lang="uk-UA" sz="1700"/>
              <a:t>Подвійний шок </a:t>
            </a:r>
          </a:p>
          <a:p>
            <a:r>
              <a:rPr lang="uk-UA" sz="1700"/>
              <a:t>Ковід</a:t>
            </a:r>
          </a:p>
          <a:p>
            <a:r>
              <a:rPr lang="uk-UA" sz="1700"/>
              <a:t>Низькі ціни на нафту</a:t>
            </a:r>
          </a:p>
          <a:p>
            <a:r>
              <a:rPr lang="uk-UA" sz="1700"/>
              <a:t>Зниження темпів зростання порівняно з прогнозованими (4,1 % замість 5,2% у 2020, 2019 ще більший розрив), часткове відновлення у 2021</a:t>
            </a:r>
          </a:p>
          <a:p>
            <a:r>
              <a:rPr lang="uk-UA" sz="1700"/>
              <a:t>Очікуване падіння ВВП на 10,1% (МБРР)</a:t>
            </a:r>
          </a:p>
          <a:p>
            <a:r>
              <a:rPr lang="uk-UA" sz="1700"/>
              <a:t>Зростання боргу з 45% до 58%</a:t>
            </a:r>
          </a:p>
          <a:p>
            <a:r>
              <a:rPr lang="uk-UA" sz="1700"/>
              <a:t>Інтеграція мала б сприяти вирішенню низки питань, один зі шлях єдиний цифровий ринок та участь у АФТА</a:t>
            </a:r>
          </a:p>
        </p:txBody>
      </p:sp>
      <p:grpSp>
        <p:nvGrpSpPr>
          <p:cNvPr id="38" name="Group 3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313C476-8B14-483A-9CF0-55C8500D9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320" y="2207172"/>
            <a:ext cx="6253212" cy="3513510"/>
          </a:xfrm>
          <a:prstGeom prst="rect">
            <a:avLst/>
          </a:pr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726168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472</Words>
  <Application>Microsoft Office PowerPoint</Application>
  <PresentationFormat>Широкий екран</PresentationFormat>
  <Paragraphs>68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Meiryo</vt:lpstr>
      <vt:lpstr>Arial</vt:lpstr>
      <vt:lpstr>Calibri</vt:lpstr>
      <vt:lpstr>Calibri Light</vt:lpstr>
      <vt:lpstr>Тема Office</vt:lpstr>
      <vt:lpstr>Інтеграційні процеси в регіоні Близького Сходу та північної Африки</vt:lpstr>
      <vt:lpstr>Регіон</vt:lpstr>
      <vt:lpstr>Держави</vt:lpstr>
      <vt:lpstr>Ідеологічні та політичні передумови</vt:lpstr>
      <vt:lpstr>Спроби регіональної інтеграції</vt:lpstr>
      <vt:lpstr>Спроби регіональної інтеграції</vt:lpstr>
      <vt:lpstr>Особливості регіону в процесах інтеграції</vt:lpstr>
      <vt:lpstr>Особливості регіону в процесах інтеграції</vt:lpstr>
      <vt:lpstr>Останні тенденції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Інтеграційні процеси в регіоні Близького Сходу та північної Африки</dc:title>
  <dc:creator>Ковтун Олена Юріївна</dc:creator>
  <cp:lastModifiedBy>Olena Kovtun</cp:lastModifiedBy>
  <cp:revision>2</cp:revision>
  <dcterms:created xsi:type="dcterms:W3CDTF">2021-11-04T04:13:19Z</dcterms:created>
  <dcterms:modified xsi:type="dcterms:W3CDTF">2021-11-08T09:37:25Z</dcterms:modified>
</cp:coreProperties>
</file>