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sldSz cx="18288000" cy="10287000"/>
  <p:notesSz cx="6858000" cy="9144000"/>
  <p:embeddedFontLst>
    <p:embeddedFont>
      <p:font typeface="Canva Sans" panose="020B0604020202020204" charset="0"/>
      <p:regular r:id="rId46"/>
    </p:embeddedFont>
    <p:embeddedFont>
      <p:font typeface="Hammersmith One" panose="02010703030501060504" pitchFamily="2" charset="0"/>
      <p:regular r:id="rId47"/>
    </p:embeddedFont>
    <p:embeddedFont>
      <p:font typeface="Rosario" panose="020B0604020202020204" charset="0"/>
      <p:regular r:id="rId48"/>
    </p:embeddedFont>
    <p:embeddedFont>
      <p:font typeface="Rosario Bold" panose="020B0604020202020204" charset="0"/>
      <p:regular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62" d="100"/>
          <a:sy n="62" d="100"/>
        </p:scale>
        <p:origin x="274" y="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8/17/2025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svg"/><Relationship Id="rId7" Type="http://schemas.openxmlformats.org/officeDocument/2006/relationships/image" Target="../media/image13.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 Id="rId9" Type="http://schemas.openxmlformats.org/officeDocument/2006/relationships/image" Target="../media/image15.svg"/></Relationships>
</file>

<file path=ppt/slides/_rels/slide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svg"/><Relationship Id="rId7" Type="http://schemas.openxmlformats.org/officeDocument/2006/relationships/image" Target="../media/image19.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sv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svg"/></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svg"/><Relationship Id="rId7" Type="http://schemas.openxmlformats.org/officeDocument/2006/relationships/image" Target="../media/image2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5.png"/><Relationship Id="rId11" Type="http://schemas.openxmlformats.org/officeDocument/2006/relationships/image" Target="../media/image30.svg"/><Relationship Id="rId5" Type="http://schemas.openxmlformats.org/officeDocument/2006/relationships/image" Target="../media/image24.sv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sv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1.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2.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3.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4.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5.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6.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7.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6.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8.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9.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0.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1.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2.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3.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24.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image" Target="../media/image62.png"/><Relationship Id="rId13" Type="http://schemas.openxmlformats.org/officeDocument/2006/relationships/image" Target="../media/image67.svg"/><Relationship Id="rId3" Type="http://schemas.openxmlformats.org/officeDocument/2006/relationships/image" Target="../media/image57.svg"/><Relationship Id="rId7" Type="http://schemas.openxmlformats.org/officeDocument/2006/relationships/image" Target="../media/image61.svg"/><Relationship Id="rId12" Type="http://schemas.openxmlformats.org/officeDocument/2006/relationships/image" Target="../media/image66.png"/><Relationship Id="rId2" Type="http://schemas.openxmlformats.org/officeDocument/2006/relationships/image" Target="../media/image56.png"/><Relationship Id="rId1" Type="http://schemas.openxmlformats.org/officeDocument/2006/relationships/slideLayout" Target="../slideLayouts/slideLayout7.xml"/><Relationship Id="rId6" Type="http://schemas.openxmlformats.org/officeDocument/2006/relationships/image" Target="../media/image60.png"/><Relationship Id="rId11" Type="http://schemas.openxmlformats.org/officeDocument/2006/relationships/image" Target="../media/image65.svg"/><Relationship Id="rId5" Type="http://schemas.openxmlformats.org/officeDocument/2006/relationships/image" Target="../media/image59.svg"/><Relationship Id="rId10" Type="http://schemas.openxmlformats.org/officeDocument/2006/relationships/image" Target="../media/image64.png"/><Relationship Id="rId4" Type="http://schemas.openxmlformats.org/officeDocument/2006/relationships/image" Target="../media/image58.png"/><Relationship Id="rId9" Type="http://schemas.openxmlformats.org/officeDocument/2006/relationships/image" Target="../media/image63.sv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8.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9.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0.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1.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2.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3.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4.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5.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6.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4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7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624978" y="-699762"/>
            <a:ext cx="19537955" cy="1754410"/>
            <a:chOff x="0" y="0"/>
            <a:chExt cx="5145799" cy="462067"/>
          </a:xfrm>
        </p:grpSpPr>
        <p:sp>
          <p:nvSpPr>
            <p:cNvPr id="3" name="Freeform 3"/>
            <p:cNvSpPr/>
            <p:nvPr/>
          </p:nvSpPr>
          <p:spPr>
            <a:xfrm>
              <a:off x="0" y="0"/>
              <a:ext cx="5145799" cy="462067"/>
            </a:xfrm>
            <a:custGeom>
              <a:avLst/>
              <a:gdLst/>
              <a:ahLst/>
              <a:cxnLst/>
              <a:rect l="l" t="t" r="r" b="b"/>
              <a:pathLst>
                <a:path w="5145799" h="462067">
                  <a:moveTo>
                    <a:pt x="0" y="0"/>
                  </a:moveTo>
                  <a:lnTo>
                    <a:pt x="5145799" y="0"/>
                  </a:lnTo>
                  <a:lnTo>
                    <a:pt x="5145799" y="462067"/>
                  </a:lnTo>
                  <a:lnTo>
                    <a:pt x="0" y="462067"/>
                  </a:lnTo>
                  <a:close/>
                </a:path>
              </a:pathLst>
            </a:custGeom>
            <a:solidFill>
              <a:srgbClr val="FC744E"/>
            </a:solidFill>
          </p:spPr>
        </p:sp>
        <p:sp>
          <p:nvSpPr>
            <p:cNvPr id="4" name="TextBox 4"/>
            <p:cNvSpPr txBox="1"/>
            <p:nvPr/>
          </p:nvSpPr>
          <p:spPr>
            <a:xfrm>
              <a:off x="0" y="-38100"/>
              <a:ext cx="5145799" cy="500167"/>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624978" y="9883849"/>
            <a:ext cx="19537955" cy="885686"/>
            <a:chOff x="0" y="0"/>
            <a:chExt cx="5145799" cy="233267"/>
          </a:xfrm>
        </p:grpSpPr>
        <p:sp>
          <p:nvSpPr>
            <p:cNvPr id="6" name="Freeform 6"/>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7" name="TextBox 7"/>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rot="-73298">
            <a:off x="9619661" y="5029710"/>
            <a:ext cx="1342052" cy="1341541"/>
          </a:xfrm>
          <a:custGeom>
            <a:avLst/>
            <a:gdLst/>
            <a:ahLst/>
            <a:cxnLst/>
            <a:rect l="l" t="t" r="r" b="b"/>
            <a:pathLst>
              <a:path w="1342052" h="1341541">
                <a:moveTo>
                  <a:pt x="0" y="0"/>
                </a:moveTo>
                <a:lnTo>
                  <a:pt x="1342052" y="0"/>
                </a:lnTo>
                <a:lnTo>
                  <a:pt x="1342052" y="1341541"/>
                </a:lnTo>
                <a:lnTo>
                  <a:pt x="0" y="1341541"/>
                </a:lnTo>
                <a:lnTo>
                  <a:pt x="0" y="0"/>
                </a:lnTo>
                <a:close/>
              </a:path>
            </a:pathLst>
          </a:custGeom>
          <a:blipFill>
            <a:blip r:embed="rId2">
              <a:extLst>
                <a:ext uri="{96DAC541-7B7A-43D3-8B79-37D633B846F1}">
                  <asvg:svgBlip xmlns:asvg="http://schemas.microsoft.com/office/drawing/2016/SVG/main" r:embed="rId3"/>
                </a:ext>
              </a:extLst>
            </a:blip>
            <a:stretch>
              <a:fillRect b="-100806"/>
            </a:stretch>
          </a:blipFill>
        </p:spPr>
      </p:sp>
      <p:sp>
        <p:nvSpPr>
          <p:cNvPr id="9" name="Freeform 9"/>
          <p:cNvSpPr/>
          <p:nvPr/>
        </p:nvSpPr>
        <p:spPr>
          <a:xfrm rot="-73298" flipH="1">
            <a:off x="8249312" y="7348647"/>
            <a:ext cx="1342052" cy="1341541"/>
          </a:xfrm>
          <a:custGeom>
            <a:avLst/>
            <a:gdLst/>
            <a:ahLst/>
            <a:cxnLst/>
            <a:rect l="l" t="t" r="r" b="b"/>
            <a:pathLst>
              <a:path w="1342052" h="1341541">
                <a:moveTo>
                  <a:pt x="1342053" y="0"/>
                </a:moveTo>
                <a:lnTo>
                  <a:pt x="0" y="0"/>
                </a:lnTo>
                <a:lnTo>
                  <a:pt x="0" y="1341541"/>
                </a:lnTo>
                <a:lnTo>
                  <a:pt x="1342053" y="1341541"/>
                </a:lnTo>
                <a:lnTo>
                  <a:pt x="1342053" y="0"/>
                </a:lnTo>
                <a:close/>
              </a:path>
            </a:pathLst>
          </a:custGeom>
          <a:blipFill>
            <a:blip r:embed="rId2">
              <a:extLst>
                <a:ext uri="{96DAC541-7B7A-43D3-8B79-37D633B846F1}">
                  <asvg:svgBlip xmlns:asvg="http://schemas.microsoft.com/office/drawing/2016/SVG/main" r:embed="rId3"/>
                </a:ext>
              </a:extLst>
            </a:blip>
            <a:stretch>
              <a:fillRect b="-100806"/>
            </a:stretch>
          </a:blipFill>
        </p:spPr>
      </p:sp>
      <p:grpSp>
        <p:nvGrpSpPr>
          <p:cNvPr id="10" name="Group 10"/>
          <p:cNvGrpSpPr/>
          <p:nvPr/>
        </p:nvGrpSpPr>
        <p:grpSpPr>
          <a:xfrm>
            <a:off x="10784454" y="2103608"/>
            <a:ext cx="6283438" cy="7154692"/>
            <a:chOff x="0" y="0"/>
            <a:chExt cx="973469" cy="1108449"/>
          </a:xfrm>
        </p:grpSpPr>
        <p:sp>
          <p:nvSpPr>
            <p:cNvPr id="11" name="Freeform 11"/>
            <p:cNvSpPr/>
            <p:nvPr/>
          </p:nvSpPr>
          <p:spPr>
            <a:xfrm>
              <a:off x="0" y="0"/>
              <a:ext cx="973469" cy="1108449"/>
            </a:xfrm>
            <a:custGeom>
              <a:avLst/>
              <a:gdLst/>
              <a:ahLst/>
              <a:cxnLst/>
              <a:rect l="l" t="t" r="r" b="b"/>
              <a:pathLst>
                <a:path w="973469" h="1108449">
                  <a:moveTo>
                    <a:pt x="0" y="0"/>
                  </a:moveTo>
                  <a:lnTo>
                    <a:pt x="973469" y="0"/>
                  </a:lnTo>
                  <a:lnTo>
                    <a:pt x="973469" y="1108449"/>
                  </a:lnTo>
                  <a:lnTo>
                    <a:pt x="0" y="1108449"/>
                  </a:lnTo>
                  <a:close/>
                </a:path>
              </a:pathLst>
            </a:custGeom>
            <a:solidFill>
              <a:srgbClr val="FC744E"/>
            </a:solidFill>
            <a:ln w="12700" cap="sq">
              <a:solidFill>
                <a:srgbClr val="000000"/>
              </a:solidFill>
              <a:prstDash val="solid"/>
              <a:miter/>
            </a:ln>
          </p:spPr>
        </p:sp>
      </p:grpSp>
      <p:sp>
        <p:nvSpPr>
          <p:cNvPr id="12" name="TextBox 12"/>
          <p:cNvSpPr txBox="1"/>
          <p:nvPr/>
        </p:nvSpPr>
        <p:spPr>
          <a:xfrm>
            <a:off x="1028700" y="2208121"/>
            <a:ext cx="8975821" cy="2836750"/>
          </a:xfrm>
          <a:prstGeom prst="rect">
            <a:avLst/>
          </a:prstGeom>
        </p:spPr>
        <p:txBody>
          <a:bodyPr lIns="0" tIns="0" rIns="0" bIns="0" rtlCol="0" anchor="t">
            <a:spAutoFit/>
          </a:bodyPr>
          <a:lstStyle/>
          <a:p>
            <a:pPr algn="l">
              <a:lnSpc>
                <a:spcPts val="10759"/>
              </a:lnSpc>
            </a:pPr>
            <a:r>
              <a:rPr lang="en-US" sz="11955">
                <a:solidFill>
                  <a:srgbClr val="64CCEF"/>
                </a:solidFill>
                <a:latin typeface="Hammersmith One"/>
                <a:ea typeface="Hammersmith One"/>
                <a:cs typeface="Hammersmith One"/>
                <a:sym typeface="Hammersmith One"/>
              </a:rPr>
              <a:t>Німеччина та Франція</a:t>
            </a:r>
          </a:p>
        </p:txBody>
      </p:sp>
      <p:grpSp>
        <p:nvGrpSpPr>
          <p:cNvPr id="13" name="Group 13"/>
          <p:cNvGrpSpPr/>
          <p:nvPr/>
        </p:nvGrpSpPr>
        <p:grpSpPr>
          <a:xfrm>
            <a:off x="10975862" y="1845222"/>
            <a:ext cx="6283438" cy="7244728"/>
            <a:chOff x="0" y="0"/>
            <a:chExt cx="973469" cy="1122398"/>
          </a:xfrm>
        </p:grpSpPr>
        <p:sp>
          <p:nvSpPr>
            <p:cNvPr id="14" name="Freeform 14"/>
            <p:cNvSpPr/>
            <p:nvPr/>
          </p:nvSpPr>
          <p:spPr>
            <a:xfrm>
              <a:off x="0" y="0"/>
              <a:ext cx="973469" cy="1122398"/>
            </a:xfrm>
            <a:custGeom>
              <a:avLst/>
              <a:gdLst/>
              <a:ahLst/>
              <a:cxnLst/>
              <a:rect l="l" t="t" r="r" b="b"/>
              <a:pathLst>
                <a:path w="973469" h="1122398">
                  <a:moveTo>
                    <a:pt x="0" y="0"/>
                  </a:moveTo>
                  <a:lnTo>
                    <a:pt x="973469" y="0"/>
                  </a:lnTo>
                  <a:lnTo>
                    <a:pt x="973469" y="1122398"/>
                  </a:lnTo>
                  <a:lnTo>
                    <a:pt x="0" y="1122398"/>
                  </a:lnTo>
                  <a:close/>
                </a:path>
              </a:pathLst>
            </a:custGeom>
            <a:blipFill>
              <a:blip r:embed="rId4"/>
              <a:stretch>
                <a:fillRect l="-50886" r="-50886"/>
              </a:stretch>
            </a:blipFill>
            <a:ln w="47625" cap="sq">
              <a:solidFill>
                <a:srgbClr val="FFFFFF"/>
              </a:solidFill>
              <a:prstDash val="solid"/>
              <a:miter/>
            </a:ln>
          </p:spPr>
        </p:sp>
      </p:grpSp>
      <p:grpSp>
        <p:nvGrpSpPr>
          <p:cNvPr id="15" name="Group 15"/>
          <p:cNvGrpSpPr/>
          <p:nvPr/>
        </p:nvGrpSpPr>
        <p:grpSpPr>
          <a:xfrm>
            <a:off x="1028700" y="6780534"/>
            <a:ext cx="7499767" cy="2477766"/>
            <a:chOff x="0" y="0"/>
            <a:chExt cx="1161910" cy="383871"/>
          </a:xfrm>
        </p:grpSpPr>
        <p:sp>
          <p:nvSpPr>
            <p:cNvPr id="16" name="Freeform 16"/>
            <p:cNvSpPr/>
            <p:nvPr/>
          </p:nvSpPr>
          <p:spPr>
            <a:xfrm>
              <a:off x="0" y="0"/>
              <a:ext cx="1161910" cy="383871"/>
            </a:xfrm>
            <a:custGeom>
              <a:avLst/>
              <a:gdLst/>
              <a:ahLst/>
              <a:cxnLst/>
              <a:rect l="l" t="t" r="r" b="b"/>
              <a:pathLst>
                <a:path w="1161910" h="383871">
                  <a:moveTo>
                    <a:pt x="0" y="0"/>
                  </a:moveTo>
                  <a:lnTo>
                    <a:pt x="1161910" y="0"/>
                  </a:lnTo>
                  <a:lnTo>
                    <a:pt x="1161910" y="383871"/>
                  </a:lnTo>
                  <a:lnTo>
                    <a:pt x="0" y="383871"/>
                  </a:lnTo>
                  <a:close/>
                </a:path>
              </a:pathLst>
            </a:custGeom>
            <a:blipFill>
              <a:blip r:embed="rId5"/>
              <a:stretch>
                <a:fillRect t="-52937" b="-48724"/>
              </a:stretch>
            </a:blipFill>
            <a:ln w="47625" cap="sq">
              <a:solidFill>
                <a:srgbClr val="FFFFFF"/>
              </a:solidFill>
              <a:prstDash val="solid"/>
              <a:miter/>
            </a:ln>
          </p:spPr>
        </p:sp>
      </p:grpSp>
      <p:grpSp>
        <p:nvGrpSpPr>
          <p:cNvPr id="17" name="Group 17"/>
          <p:cNvGrpSpPr/>
          <p:nvPr/>
        </p:nvGrpSpPr>
        <p:grpSpPr>
          <a:xfrm>
            <a:off x="15834160" y="316560"/>
            <a:ext cx="385208" cy="385208"/>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19" name="TextBox 19"/>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7571214" y="2591338"/>
            <a:ext cx="385208" cy="385208"/>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22" name="TextBox 22"/>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23" name="Group 23"/>
          <p:cNvGrpSpPr/>
          <p:nvPr/>
        </p:nvGrpSpPr>
        <p:grpSpPr>
          <a:xfrm>
            <a:off x="1027504" y="316560"/>
            <a:ext cx="385208" cy="385208"/>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25" name="TextBox 25"/>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26" name="Group 26"/>
          <p:cNvGrpSpPr/>
          <p:nvPr/>
        </p:nvGrpSpPr>
        <p:grpSpPr>
          <a:xfrm>
            <a:off x="16355148" y="316560"/>
            <a:ext cx="385208" cy="385208"/>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28" name="TextBox 28"/>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29" name="Group 29"/>
          <p:cNvGrpSpPr/>
          <p:nvPr/>
        </p:nvGrpSpPr>
        <p:grpSpPr>
          <a:xfrm>
            <a:off x="1548492" y="316560"/>
            <a:ext cx="385208" cy="385208"/>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31" name="TextBox 31"/>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32" name="Group 32"/>
          <p:cNvGrpSpPr/>
          <p:nvPr/>
        </p:nvGrpSpPr>
        <p:grpSpPr>
          <a:xfrm>
            <a:off x="16875288" y="316560"/>
            <a:ext cx="385208" cy="385208"/>
            <a:chOff x="0" y="0"/>
            <a:chExt cx="812800" cy="812800"/>
          </a:xfrm>
        </p:grpSpPr>
        <p:sp>
          <p:nvSpPr>
            <p:cNvPr id="33" name="Freeform 33"/>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34" name="TextBox 34"/>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35" name="Group 35"/>
          <p:cNvGrpSpPr/>
          <p:nvPr/>
        </p:nvGrpSpPr>
        <p:grpSpPr>
          <a:xfrm>
            <a:off x="2068633" y="316560"/>
            <a:ext cx="385208" cy="385208"/>
            <a:chOff x="0" y="0"/>
            <a:chExt cx="812800" cy="812800"/>
          </a:xfrm>
        </p:grpSpPr>
        <p:sp>
          <p:nvSpPr>
            <p:cNvPr id="36" name="Freeform 36"/>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37" name="TextBox 37"/>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597804" y="-474954"/>
            <a:ext cx="19483607" cy="4156103"/>
            <a:chOff x="0" y="0"/>
            <a:chExt cx="5131485" cy="1094611"/>
          </a:xfrm>
        </p:grpSpPr>
        <p:sp>
          <p:nvSpPr>
            <p:cNvPr id="3" name="Freeform 3"/>
            <p:cNvSpPr/>
            <p:nvPr/>
          </p:nvSpPr>
          <p:spPr>
            <a:xfrm>
              <a:off x="0" y="0"/>
              <a:ext cx="5131485" cy="1094611"/>
            </a:xfrm>
            <a:custGeom>
              <a:avLst/>
              <a:gdLst/>
              <a:ahLst/>
              <a:cxnLst/>
              <a:rect l="l" t="t" r="r" b="b"/>
              <a:pathLst>
                <a:path w="5131485" h="1094611">
                  <a:moveTo>
                    <a:pt x="0" y="0"/>
                  </a:moveTo>
                  <a:lnTo>
                    <a:pt x="5131485" y="0"/>
                  </a:lnTo>
                  <a:lnTo>
                    <a:pt x="5131485" y="1094611"/>
                  </a:lnTo>
                  <a:lnTo>
                    <a:pt x="0" y="1094611"/>
                  </a:lnTo>
                  <a:close/>
                </a:path>
              </a:pathLst>
            </a:custGeom>
            <a:solidFill>
              <a:srgbClr val="FC744E"/>
            </a:solidFill>
          </p:spPr>
        </p:sp>
        <p:sp>
          <p:nvSpPr>
            <p:cNvPr id="4" name="TextBox 4"/>
            <p:cNvSpPr txBox="1"/>
            <p:nvPr/>
          </p:nvSpPr>
          <p:spPr>
            <a:xfrm>
              <a:off x="0" y="-38100"/>
              <a:ext cx="5131485" cy="1132711"/>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1307820" y="4660277"/>
            <a:ext cx="5744058" cy="4588498"/>
            <a:chOff x="0" y="0"/>
            <a:chExt cx="889905" cy="710878"/>
          </a:xfrm>
        </p:grpSpPr>
        <p:sp>
          <p:nvSpPr>
            <p:cNvPr id="6" name="Freeform 6"/>
            <p:cNvSpPr/>
            <p:nvPr/>
          </p:nvSpPr>
          <p:spPr>
            <a:xfrm>
              <a:off x="0" y="0"/>
              <a:ext cx="889905" cy="710878"/>
            </a:xfrm>
            <a:custGeom>
              <a:avLst/>
              <a:gdLst/>
              <a:ahLst/>
              <a:cxnLst/>
              <a:rect l="l" t="t" r="r" b="b"/>
              <a:pathLst>
                <a:path w="889905" h="710878">
                  <a:moveTo>
                    <a:pt x="0" y="0"/>
                  </a:moveTo>
                  <a:lnTo>
                    <a:pt x="889905" y="0"/>
                  </a:lnTo>
                  <a:lnTo>
                    <a:pt x="889905" y="710878"/>
                  </a:lnTo>
                  <a:lnTo>
                    <a:pt x="0" y="710878"/>
                  </a:lnTo>
                  <a:close/>
                </a:path>
              </a:pathLst>
            </a:custGeom>
            <a:solidFill>
              <a:srgbClr val="FC744E"/>
            </a:solidFill>
            <a:ln w="12700" cap="sq">
              <a:solidFill>
                <a:srgbClr val="000000"/>
              </a:solidFill>
              <a:prstDash val="solid"/>
              <a:miter/>
            </a:ln>
          </p:spPr>
        </p:sp>
      </p:grpSp>
      <p:grpSp>
        <p:nvGrpSpPr>
          <p:cNvPr id="7" name="Group 7"/>
          <p:cNvGrpSpPr/>
          <p:nvPr/>
        </p:nvGrpSpPr>
        <p:grpSpPr>
          <a:xfrm>
            <a:off x="1481374" y="1349820"/>
            <a:ext cx="6779075" cy="7731198"/>
            <a:chOff x="0" y="0"/>
            <a:chExt cx="1096032" cy="1249970"/>
          </a:xfrm>
        </p:grpSpPr>
        <p:sp>
          <p:nvSpPr>
            <p:cNvPr id="8" name="Freeform 8"/>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18560" r="-52614"/>
              </a:stretch>
            </a:blipFill>
            <a:ln w="47625" cap="sq">
              <a:solidFill>
                <a:srgbClr val="FFFFFF"/>
              </a:solidFill>
              <a:prstDash val="solid"/>
              <a:miter/>
            </a:ln>
          </p:spPr>
        </p:sp>
      </p:grpSp>
      <p:grpSp>
        <p:nvGrpSpPr>
          <p:cNvPr id="9" name="Group 9"/>
          <p:cNvGrpSpPr/>
          <p:nvPr/>
        </p:nvGrpSpPr>
        <p:grpSpPr>
          <a:xfrm>
            <a:off x="576026" y="493896"/>
            <a:ext cx="385208" cy="385208"/>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11" name="TextBox 11"/>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1096166" y="493896"/>
            <a:ext cx="385208" cy="385208"/>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14" name="TextBox 14"/>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sp>
        <p:nvSpPr>
          <p:cNvPr id="15" name="TextBox 15"/>
          <p:cNvSpPr txBox="1"/>
          <p:nvPr/>
        </p:nvSpPr>
        <p:spPr>
          <a:xfrm>
            <a:off x="9508158" y="3969284"/>
            <a:ext cx="7990872" cy="7019925"/>
          </a:xfrm>
          <a:prstGeom prst="rect">
            <a:avLst/>
          </a:prstGeom>
        </p:spPr>
        <p:txBody>
          <a:bodyPr lIns="0" tIns="0" rIns="0" bIns="0" rtlCol="0" anchor="t">
            <a:spAutoFit/>
          </a:bodyPr>
          <a:lstStyle/>
          <a:p>
            <a:pPr algn="just">
              <a:lnSpc>
                <a:spcPts val="2400"/>
              </a:lnSpc>
            </a:pPr>
            <a:r>
              <a:rPr lang="en-US" sz="2000">
                <a:solidFill>
                  <a:srgbClr val="FFFFFF"/>
                </a:solidFill>
                <a:latin typeface="Rosario"/>
                <a:ea typeface="Rosario"/>
                <a:cs typeface="Rosario"/>
                <a:sym typeface="Rosario"/>
              </a:rPr>
              <a:t>Система публічних закупівель є важливим елементом економічної та соціальної інфраструктури будь-якої країни, оскільки через неї здійснюється значна частина витрат державного бюджету. Публічні закупівлі забезпечують ефективне використання державних коштів, сприяють розвитку інфраструктури та забезпечують виконання важливих соціальних і економічних проєктів. Франція та Німеччина є двома країнами з добре розвиненими системами публічних закупівель, що відзначаються високими стандартами прозорості, конкуренції та дотримання принципів верховенства права. Водночас, кожна з цих країн має свої специфічні підходи та механізми управління закупівельними процесами, що обумовлено історичними, політичними та економічними особливостями. У цьому контексті важливо зрозуміти, як саме функціонують системи публічних закупівель у Франції та Німеччині, які інструменти використовуються для забезпечення їх ефективності, а також з якими викликами стикаються державні органи та учасники процесу закупівель у цих країнах.</a:t>
            </a:r>
          </a:p>
          <a:p>
            <a:pPr algn="just">
              <a:lnSpc>
                <a:spcPts val="2400"/>
              </a:lnSpc>
            </a:pPr>
            <a:endParaRPr lang="en-US" sz="2000">
              <a:solidFill>
                <a:srgbClr val="FFFFFF"/>
              </a:solidFill>
              <a:latin typeface="Rosario"/>
              <a:ea typeface="Rosario"/>
              <a:cs typeface="Rosario"/>
              <a:sym typeface="Rosario"/>
            </a:endParaRPr>
          </a:p>
          <a:p>
            <a:pPr algn="just">
              <a:lnSpc>
                <a:spcPts val="2400"/>
              </a:lnSpc>
            </a:pPr>
            <a:endParaRPr lang="en-US" sz="2000">
              <a:solidFill>
                <a:srgbClr val="FFFFFF"/>
              </a:solidFill>
              <a:latin typeface="Rosario"/>
              <a:ea typeface="Rosario"/>
              <a:cs typeface="Rosario"/>
              <a:sym typeface="Rosario"/>
            </a:endParaRPr>
          </a:p>
          <a:p>
            <a:pPr algn="just">
              <a:lnSpc>
                <a:spcPts val="2400"/>
              </a:lnSpc>
            </a:pPr>
            <a:endParaRPr lang="en-US" sz="2000">
              <a:solidFill>
                <a:srgbClr val="FFFFFF"/>
              </a:solidFill>
              <a:latin typeface="Rosario"/>
              <a:ea typeface="Rosario"/>
              <a:cs typeface="Rosario"/>
              <a:sym typeface="Rosario"/>
            </a:endParaRPr>
          </a:p>
          <a:p>
            <a:pPr algn="just">
              <a:lnSpc>
                <a:spcPts val="2400"/>
              </a:lnSpc>
            </a:pPr>
            <a:endParaRPr lang="en-US" sz="2000">
              <a:solidFill>
                <a:srgbClr val="FFFFFF"/>
              </a:solidFill>
              <a:latin typeface="Rosario"/>
              <a:ea typeface="Rosario"/>
              <a:cs typeface="Rosario"/>
              <a:sym typeface="Rosario"/>
            </a:endParaRPr>
          </a:p>
        </p:txBody>
      </p:sp>
      <p:sp>
        <p:nvSpPr>
          <p:cNvPr id="16" name="TextBox 16"/>
          <p:cNvSpPr txBox="1"/>
          <p:nvPr/>
        </p:nvSpPr>
        <p:spPr>
          <a:xfrm>
            <a:off x="11602095" y="1180252"/>
            <a:ext cx="5896935" cy="838200"/>
          </a:xfrm>
          <a:prstGeom prst="rect">
            <a:avLst/>
          </a:prstGeom>
        </p:spPr>
        <p:txBody>
          <a:bodyPr lIns="0" tIns="0" rIns="0" bIns="0" rtlCol="0" anchor="t">
            <a:spAutoFit/>
          </a:bodyPr>
          <a:lstStyle/>
          <a:p>
            <a:pPr algn="r">
              <a:lnSpc>
                <a:spcPts val="6599"/>
              </a:lnSpc>
            </a:pPr>
            <a:r>
              <a:rPr lang="en-US" sz="5999">
                <a:solidFill>
                  <a:srgbClr val="FFFFFF"/>
                </a:solidFill>
                <a:latin typeface="Hammersmith One"/>
                <a:ea typeface="Hammersmith One"/>
                <a:cs typeface="Hammersmith One"/>
                <a:sym typeface="Hammersmith One"/>
              </a:rPr>
              <a:t>Вступ</a:t>
            </a:r>
          </a:p>
        </p:txBody>
      </p:sp>
      <p:sp>
        <p:nvSpPr>
          <p:cNvPr id="17" name="Freeform 17"/>
          <p:cNvSpPr/>
          <p:nvPr/>
        </p:nvSpPr>
        <p:spPr>
          <a:xfrm rot="5400000">
            <a:off x="10260298" y="1350076"/>
            <a:ext cx="1342052" cy="1341541"/>
          </a:xfrm>
          <a:custGeom>
            <a:avLst/>
            <a:gdLst/>
            <a:ahLst/>
            <a:cxnLst/>
            <a:rect l="l" t="t" r="r" b="b"/>
            <a:pathLst>
              <a:path w="1342052" h="1341541">
                <a:moveTo>
                  <a:pt x="0" y="0"/>
                </a:moveTo>
                <a:lnTo>
                  <a:pt x="1342052" y="0"/>
                </a:lnTo>
                <a:lnTo>
                  <a:pt x="1342052" y="1341541"/>
                </a:lnTo>
                <a:lnTo>
                  <a:pt x="0" y="1341541"/>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1802995" y="3028075"/>
            <a:ext cx="6338311" cy="1527235"/>
            <a:chOff x="0" y="0"/>
            <a:chExt cx="1669349" cy="402235"/>
          </a:xfrm>
        </p:grpSpPr>
        <p:sp>
          <p:nvSpPr>
            <p:cNvPr id="3" name="Freeform 3"/>
            <p:cNvSpPr/>
            <p:nvPr/>
          </p:nvSpPr>
          <p:spPr>
            <a:xfrm>
              <a:off x="0" y="0"/>
              <a:ext cx="1669349" cy="402235"/>
            </a:xfrm>
            <a:custGeom>
              <a:avLst/>
              <a:gdLst/>
              <a:ahLst/>
              <a:cxnLst/>
              <a:rect l="l" t="t" r="r" b="b"/>
              <a:pathLst>
                <a:path w="1669349" h="402235">
                  <a:moveTo>
                    <a:pt x="0" y="0"/>
                  </a:moveTo>
                  <a:lnTo>
                    <a:pt x="1669349" y="0"/>
                  </a:lnTo>
                  <a:lnTo>
                    <a:pt x="1669349" y="402235"/>
                  </a:lnTo>
                  <a:lnTo>
                    <a:pt x="0" y="402235"/>
                  </a:lnTo>
                  <a:close/>
                </a:path>
              </a:pathLst>
            </a:custGeom>
            <a:solidFill>
              <a:srgbClr val="FC744E"/>
            </a:solidFill>
          </p:spPr>
        </p:sp>
        <p:sp>
          <p:nvSpPr>
            <p:cNvPr id="4" name="TextBox 4"/>
            <p:cNvSpPr txBox="1"/>
            <p:nvPr/>
          </p:nvSpPr>
          <p:spPr>
            <a:xfrm>
              <a:off x="0" y="-38100"/>
              <a:ext cx="1669349" cy="440335"/>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4870183" y="604906"/>
            <a:ext cx="8355030" cy="1666875"/>
          </a:xfrm>
          <a:prstGeom prst="rect">
            <a:avLst/>
          </a:prstGeom>
        </p:spPr>
        <p:txBody>
          <a:bodyPr lIns="0" tIns="0" rIns="0" bIns="0" rtlCol="0" anchor="t">
            <a:spAutoFit/>
          </a:bodyPr>
          <a:lstStyle/>
          <a:p>
            <a:pPr algn="ctr">
              <a:lnSpc>
                <a:spcPts val="6599"/>
              </a:lnSpc>
            </a:pPr>
            <a:r>
              <a:rPr lang="en-US" sz="5999">
                <a:solidFill>
                  <a:srgbClr val="FFFFFF"/>
                </a:solidFill>
                <a:latin typeface="Hammersmith One"/>
                <a:ea typeface="Hammersmith One"/>
                <a:cs typeface="Hammersmith One"/>
                <a:sym typeface="Hammersmith One"/>
              </a:rPr>
              <a:t>Структура ринку </a:t>
            </a:r>
          </a:p>
          <a:p>
            <a:pPr algn="ctr">
              <a:lnSpc>
                <a:spcPts val="6599"/>
              </a:lnSpc>
            </a:pPr>
            <a:endParaRPr lang="en-US" sz="5999">
              <a:solidFill>
                <a:srgbClr val="FFFFFF"/>
              </a:solidFill>
              <a:latin typeface="Hammersmith One"/>
              <a:ea typeface="Hammersmith One"/>
              <a:cs typeface="Hammersmith One"/>
              <a:sym typeface="Hammersmith One"/>
            </a:endParaRPr>
          </a:p>
        </p:txBody>
      </p:sp>
      <p:grpSp>
        <p:nvGrpSpPr>
          <p:cNvPr id="6" name="Group 6"/>
          <p:cNvGrpSpPr/>
          <p:nvPr/>
        </p:nvGrpSpPr>
        <p:grpSpPr>
          <a:xfrm>
            <a:off x="4677579" y="1288534"/>
            <a:ext cx="385208" cy="385208"/>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8" name="TextBox 8"/>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3225213" y="1288534"/>
            <a:ext cx="385208" cy="385208"/>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11" name="TextBox 11"/>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rot="-10800000">
            <a:off x="-312548" y="810367"/>
            <a:ext cx="1342052" cy="1341541"/>
          </a:xfrm>
          <a:custGeom>
            <a:avLst/>
            <a:gdLst/>
            <a:ahLst/>
            <a:cxnLst/>
            <a:rect l="l" t="t" r="r" b="b"/>
            <a:pathLst>
              <a:path w="1342052" h="1341541">
                <a:moveTo>
                  <a:pt x="0" y="0"/>
                </a:moveTo>
                <a:lnTo>
                  <a:pt x="1342052" y="0"/>
                </a:lnTo>
                <a:lnTo>
                  <a:pt x="1342052" y="1341541"/>
                </a:lnTo>
                <a:lnTo>
                  <a:pt x="0" y="1341541"/>
                </a:lnTo>
                <a:lnTo>
                  <a:pt x="0" y="0"/>
                </a:lnTo>
                <a:close/>
              </a:path>
            </a:pathLst>
          </a:custGeom>
          <a:blipFill>
            <a:blip r:embed="rId2">
              <a:extLst>
                <a:ext uri="{96DAC541-7B7A-43D3-8B79-37D633B846F1}">
                  <asvg:svgBlip xmlns:asvg="http://schemas.microsoft.com/office/drawing/2016/SVG/main" r:embed="rId3"/>
                </a:ext>
              </a:extLst>
            </a:blip>
            <a:stretch>
              <a:fillRect b="-100806"/>
            </a:stretch>
          </a:blipFill>
        </p:spPr>
      </p:sp>
      <p:sp>
        <p:nvSpPr>
          <p:cNvPr id="13" name="Freeform 13"/>
          <p:cNvSpPr/>
          <p:nvPr/>
        </p:nvSpPr>
        <p:spPr>
          <a:xfrm rot="-10800000" flipH="1">
            <a:off x="17258496" y="810367"/>
            <a:ext cx="1342052" cy="1341541"/>
          </a:xfrm>
          <a:custGeom>
            <a:avLst/>
            <a:gdLst/>
            <a:ahLst/>
            <a:cxnLst/>
            <a:rect l="l" t="t" r="r" b="b"/>
            <a:pathLst>
              <a:path w="1342052" h="1341541">
                <a:moveTo>
                  <a:pt x="1342052" y="0"/>
                </a:moveTo>
                <a:lnTo>
                  <a:pt x="0" y="0"/>
                </a:lnTo>
                <a:lnTo>
                  <a:pt x="0" y="1341541"/>
                </a:lnTo>
                <a:lnTo>
                  <a:pt x="1342052" y="1341541"/>
                </a:lnTo>
                <a:lnTo>
                  <a:pt x="1342052" y="0"/>
                </a:lnTo>
                <a:close/>
              </a:path>
            </a:pathLst>
          </a:custGeom>
          <a:blipFill>
            <a:blip r:embed="rId2">
              <a:extLst>
                <a:ext uri="{96DAC541-7B7A-43D3-8B79-37D633B846F1}">
                  <asvg:svgBlip xmlns:asvg="http://schemas.microsoft.com/office/drawing/2016/SVG/main" r:embed="rId3"/>
                </a:ext>
              </a:extLst>
            </a:blip>
            <a:stretch>
              <a:fillRect b="-100806"/>
            </a:stretch>
          </a:blipFill>
        </p:spPr>
      </p:sp>
      <p:pic>
        <p:nvPicPr>
          <p:cNvPr id="14" name="Picture 14"/>
          <p:cNvPicPr>
            <a:picLocks noChangeAspect="1"/>
          </p:cNvPicPr>
          <p:nvPr/>
        </p:nvPicPr>
        <p:blipFill>
          <a:blip r:embed="rId4"/>
          <a:stretch>
            <a:fillRect/>
          </a:stretch>
        </p:blipFill>
        <p:spPr>
          <a:xfrm>
            <a:off x="-637035" y="4461225"/>
            <a:ext cx="10204550" cy="6143522"/>
          </a:xfrm>
          <a:prstGeom prst="rect">
            <a:avLst/>
          </a:prstGeom>
        </p:spPr>
      </p:pic>
      <p:sp>
        <p:nvSpPr>
          <p:cNvPr id="15" name="TextBox 15"/>
          <p:cNvSpPr txBox="1"/>
          <p:nvPr/>
        </p:nvSpPr>
        <p:spPr>
          <a:xfrm>
            <a:off x="2987490" y="3303080"/>
            <a:ext cx="5335089" cy="1080113"/>
          </a:xfrm>
          <a:prstGeom prst="rect">
            <a:avLst/>
          </a:prstGeom>
        </p:spPr>
        <p:txBody>
          <a:bodyPr lIns="0" tIns="0" rIns="0" bIns="0" rtlCol="0" anchor="t">
            <a:spAutoFit/>
          </a:bodyPr>
          <a:lstStyle/>
          <a:p>
            <a:pPr algn="l">
              <a:lnSpc>
                <a:spcPts val="8346"/>
              </a:lnSpc>
            </a:pPr>
            <a:r>
              <a:rPr lang="en-US" sz="7587">
                <a:solidFill>
                  <a:srgbClr val="FFFFFF"/>
                </a:solidFill>
                <a:latin typeface="Hammersmith One"/>
                <a:ea typeface="Hammersmith One"/>
                <a:cs typeface="Hammersmith One"/>
                <a:sym typeface="Hammersmith One"/>
              </a:rPr>
              <a:t>Франція</a:t>
            </a:r>
          </a:p>
        </p:txBody>
      </p:sp>
      <p:grpSp>
        <p:nvGrpSpPr>
          <p:cNvPr id="16" name="Group 16"/>
          <p:cNvGrpSpPr/>
          <p:nvPr/>
        </p:nvGrpSpPr>
        <p:grpSpPr>
          <a:xfrm>
            <a:off x="9965421" y="3028075"/>
            <a:ext cx="6338311" cy="1527235"/>
            <a:chOff x="0" y="0"/>
            <a:chExt cx="1669349" cy="402235"/>
          </a:xfrm>
        </p:grpSpPr>
        <p:sp>
          <p:nvSpPr>
            <p:cNvPr id="17" name="Freeform 17"/>
            <p:cNvSpPr/>
            <p:nvPr/>
          </p:nvSpPr>
          <p:spPr>
            <a:xfrm>
              <a:off x="0" y="0"/>
              <a:ext cx="1669349" cy="402235"/>
            </a:xfrm>
            <a:custGeom>
              <a:avLst/>
              <a:gdLst/>
              <a:ahLst/>
              <a:cxnLst/>
              <a:rect l="l" t="t" r="r" b="b"/>
              <a:pathLst>
                <a:path w="1669349" h="402235">
                  <a:moveTo>
                    <a:pt x="0" y="0"/>
                  </a:moveTo>
                  <a:lnTo>
                    <a:pt x="1669349" y="0"/>
                  </a:lnTo>
                  <a:lnTo>
                    <a:pt x="1669349" y="402235"/>
                  </a:lnTo>
                  <a:lnTo>
                    <a:pt x="0" y="402235"/>
                  </a:lnTo>
                  <a:close/>
                </a:path>
              </a:pathLst>
            </a:custGeom>
            <a:solidFill>
              <a:srgbClr val="FC744E"/>
            </a:solidFill>
          </p:spPr>
        </p:sp>
        <p:sp>
          <p:nvSpPr>
            <p:cNvPr id="18" name="TextBox 18"/>
            <p:cNvSpPr txBox="1"/>
            <p:nvPr/>
          </p:nvSpPr>
          <p:spPr>
            <a:xfrm>
              <a:off x="0" y="-38100"/>
              <a:ext cx="1669349" cy="440335"/>
            </a:xfrm>
            <a:prstGeom prst="rect">
              <a:avLst/>
            </a:prstGeom>
          </p:spPr>
          <p:txBody>
            <a:bodyPr lIns="50800" tIns="50800" rIns="50800" bIns="50800" rtlCol="0" anchor="ctr"/>
            <a:lstStyle/>
            <a:p>
              <a:pPr algn="ctr">
                <a:lnSpc>
                  <a:spcPts val="2659"/>
                </a:lnSpc>
              </a:pPr>
              <a:endParaRPr/>
            </a:p>
          </p:txBody>
        </p:sp>
      </p:grpSp>
      <p:sp>
        <p:nvSpPr>
          <p:cNvPr id="19" name="TextBox 19"/>
          <p:cNvSpPr txBox="1"/>
          <p:nvPr/>
        </p:nvSpPr>
        <p:spPr>
          <a:xfrm>
            <a:off x="10693122" y="3303080"/>
            <a:ext cx="5335089" cy="1080113"/>
          </a:xfrm>
          <a:prstGeom prst="rect">
            <a:avLst/>
          </a:prstGeom>
        </p:spPr>
        <p:txBody>
          <a:bodyPr lIns="0" tIns="0" rIns="0" bIns="0" rtlCol="0" anchor="t">
            <a:spAutoFit/>
          </a:bodyPr>
          <a:lstStyle/>
          <a:p>
            <a:pPr algn="l">
              <a:lnSpc>
                <a:spcPts val="8346"/>
              </a:lnSpc>
            </a:pPr>
            <a:r>
              <a:rPr lang="en-US" sz="7587">
                <a:solidFill>
                  <a:srgbClr val="FFFFFF"/>
                </a:solidFill>
                <a:latin typeface="Hammersmith One"/>
                <a:ea typeface="Hammersmith One"/>
                <a:cs typeface="Hammersmith One"/>
                <a:sym typeface="Hammersmith One"/>
              </a:rPr>
              <a:t>Німеччина</a:t>
            </a:r>
          </a:p>
        </p:txBody>
      </p:sp>
      <p:pic>
        <p:nvPicPr>
          <p:cNvPr id="20" name="Picture 20"/>
          <p:cNvPicPr>
            <a:picLocks noChangeAspect="1"/>
          </p:cNvPicPr>
          <p:nvPr/>
        </p:nvPicPr>
        <p:blipFill>
          <a:blip r:embed="rId5"/>
          <a:stretch>
            <a:fillRect/>
          </a:stretch>
        </p:blipFill>
        <p:spPr>
          <a:xfrm>
            <a:off x="7339857" y="4435438"/>
            <a:ext cx="10706795" cy="619509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2214541" y="2884419"/>
            <a:ext cx="1489851" cy="1454195"/>
            <a:chOff x="0" y="0"/>
            <a:chExt cx="556306" cy="542992"/>
          </a:xfrm>
        </p:grpSpPr>
        <p:sp>
          <p:nvSpPr>
            <p:cNvPr id="3" name="Freeform 3"/>
            <p:cNvSpPr/>
            <p:nvPr/>
          </p:nvSpPr>
          <p:spPr>
            <a:xfrm>
              <a:off x="0" y="0"/>
              <a:ext cx="556306" cy="542992"/>
            </a:xfrm>
            <a:custGeom>
              <a:avLst/>
              <a:gdLst/>
              <a:ahLst/>
              <a:cxnLst/>
              <a:rect l="l" t="t" r="r" b="b"/>
              <a:pathLst>
                <a:path w="556306" h="542992">
                  <a:moveTo>
                    <a:pt x="0" y="0"/>
                  </a:moveTo>
                  <a:lnTo>
                    <a:pt x="556306" y="0"/>
                  </a:lnTo>
                  <a:lnTo>
                    <a:pt x="556306" y="542992"/>
                  </a:lnTo>
                  <a:lnTo>
                    <a:pt x="0" y="542992"/>
                  </a:lnTo>
                  <a:close/>
                </a:path>
              </a:pathLst>
            </a:custGeom>
            <a:solidFill>
              <a:srgbClr val="64CCEF"/>
            </a:solidFill>
          </p:spPr>
        </p:sp>
        <p:sp>
          <p:nvSpPr>
            <p:cNvPr id="4" name="TextBox 4"/>
            <p:cNvSpPr txBox="1"/>
            <p:nvPr/>
          </p:nvSpPr>
          <p:spPr>
            <a:xfrm>
              <a:off x="0" y="-38100"/>
              <a:ext cx="556306" cy="581092"/>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2214541" y="5082049"/>
            <a:ext cx="1489851" cy="1454195"/>
            <a:chOff x="0" y="0"/>
            <a:chExt cx="556306" cy="542992"/>
          </a:xfrm>
        </p:grpSpPr>
        <p:sp>
          <p:nvSpPr>
            <p:cNvPr id="6" name="Freeform 6"/>
            <p:cNvSpPr/>
            <p:nvPr/>
          </p:nvSpPr>
          <p:spPr>
            <a:xfrm>
              <a:off x="0" y="0"/>
              <a:ext cx="556306" cy="542992"/>
            </a:xfrm>
            <a:custGeom>
              <a:avLst/>
              <a:gdLst/>
              <a:ahLst/>
              <a:cxnLst/>
              <a:rect l="l" t="t" r="r" b="b"/>
              <a:pathLst>
                <a:path w="556306" h="542992">
                  <a:moveTo>
                    <a:pt x="0" y="0"/>
                  </a:moveTo>
                  <a:lnTo>
                    <a:pt x="556306" y="0"/>
                  </a:lnTo>
                  <a:lnTo>
                    <a:pt x="556306" y="542992"/>
                  </a:lnTo>
                  <a:lnTo>
                    <a:pt x="0" y="542992"/>
                  </a:lnTo>
                  <a:close/>
                </a:path>
              </a:pathLst>
            </a:custGeom>
            <a:solidFill>
              <a:srgbClr val="64CCEF"/>
            </a:solidFill>
          </p:spPr>
        </p:sp>
        <p:sp>
          <p:nvSpPr>
            <p:cNvPr id="7" name="TextBox 7"/>
            <p:cNvSpPr txBox="1"/>
            <p:nvPr/>
          </p:nvSpPr>
          <p:spPr>
            <a:xfrm>
              <a:off x="0" y="-38100"/>
              <a:ext cx="556306" cy="581092"/>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624978" y="9893562"/>
            <a:ext cx="19537955" cy="885686"/>
            <a:chOff x="0" y="0"/>
            <a:chExt cx="5145799" cy="233267"/>
          </a:xfrm>
        </p:grpSpPr>
        <p:sp>
          <p:nvSpPr>
            <p:cNvPr id="9" name="Freeform 9"/>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0" name="TextBox 10"/>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a:off x="1515501" y="3487654"/>
            <a:ext cx="247726" cy="247726"/>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13" name="TextBox 13"/>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1515501" y="5685283"/>
            <a:ext cx="247726" cy="247726"/>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16" name="TextBox 16"/>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sp>
        <p:nvSpPr>
          <p:cNvPr id="17" name="Freeform 17"/>
          <p:cNvSpPr/>
          <p:nvPr/>
        </p:nvSpPr>
        <p:spPr>
          <a:xfrm rot="5400000">
            <a:off x="2529940" y="2147701"/>
            <a:ext cx="912126" cy="911779"/>
          </a:xfrm>
          <a:custGeom>
            <a:avLst/>
            <a:gdLst/>
            <a:ahLst/>
            <a:cxnLst/>
            <a:rect l="l" t="t" r="r" b="b"/>
            <a:pathLst>
              <a:path w="912126" h="911779">
                <a:moveTo>
                  <a:pt x="0" y="0"/>
                </a:moveTo>
                <a:lnTo>
                  <a:pt x="912126" y="0"/>
                </a:lnTo>
                <a:lnTo>
                  <a:pt x="912126" y="911778"/>
                </a:lnTo>
                <a:lnTo>
                  <a:pt x="0" y="911778"/>
                </a:lnTo>
                <a:lnTo>
                  <a:pt x="0" y="0"/>
                </a:lnTo>
                <a:close/>
              </a:path>
            </a:pathLst>
          </a:custGeom>
          <a:blipFill>
            <a:blip r:embed="rId2">
              <a:extLst>
                <a:ext uri="{96DAC541-7B7A-43D3-8B79-37D633B846F1}">
                  <asvg:svgBlip xmlns:asvg="http://schemas.microsoft.com/office/drawing/2016/SVG/main" r:embed="rId3"/>
                </a:ext>
              </a:extLst>
            </a:blip>
            <a:stretch>
              <a:fillRect b="-100806"/>
            </a:stretch>
          </a:blipFill>
        </p:spPr>
      </p:sp>
      <p:sp>
        <p:nvSpPr>
          <p:cNvPr id="18" name="Freeform 18"/>
          <p:cNvSpPr/>
          <p:nvPr/>
        </p:nvSpPr>
        <p:spPr>
          <a:xfrm rot="5400000">
            <a:off x="2529940" y="4351735"/>
            <a:ext cx="912126" cy="911779"/>
          </a:xfrm>
          <a:custGeom>
            <a:avLst/>
            <a:gdLst/>
            <a:ahLst/>
            <a:cxnLst/>
            <a:rect l="l" t="t" r="r" b="b"/>
            <a:pathLst>
              <a:path w="912126" h="911779">
                <a:moveTo>
                  <a:pt x="0" y="0"/>
                </a:moveTo>
                <a:lnTo>
                  <a:pt x="912126" y="0"/>
                </a:lnTo>
                <a:lnTo>
                  <a:pt x="912126" y="911779"/>
                </a:lnTo>
                <a:lnTo>
                  <a:pt x="0" y="911779"/>
                </a:lnTo>
                <a:lnTo>
                  <a:pt x="0" y="0"/>
                </a:lnTo>
                <a:close/>
              </a:path>
            </a:pathLst>
          </a:custGeom>
          <a:blipFill>
            <a:blip r:embed="rId2">
              <a:extLst>
                <a:ext uri="{96DAC541-7B7A-43D3-8B79-37D633B846F1}">
                  <asvg:svgBlip xmlns:asvg="http://schemas.microsoft.com/office/drawing/2016/SVG/main" r:embed="rId3"/>
                </a:ext>
              </a:extLst>
            </a:blip>
            <a:stretch>
              <a:fillRect b="-100806"/>
            </a:stretch>
          </a:blipFill>
        </p:spPr>
      </p:sp>
      <p:grpSp>
        <p:nvGrpSpPr>
          <p:cNvPr id="19" name="Group 19"/>
          <p:cNvGrpSpPr/>
          <p:nvPr/>
        </p:nvGrpSpPr>
        <p:grpSpPr>
          <a:xfrm>
            <a:off x="-624978" y="-492249"/>
            <a:ext cx="19537955" cy="885686"/>
            <a:chOff x="0" y="0"/>
            <a:chExt cx="5145799" cy="233267"/>
          </a:xfrm>
        </p:grpSpPr>
        <p:sp>
          <p:nvSpPr>
            <p:cNvPr id="20" name="Freeform 20"/>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21" name="TextBox 21"/>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22" name="Group 22"/>
          <p:cNvGrpSpPr/>
          <p:nvPr/>
        </p:nvGrpSpPr>
        <p:grpSpPr>
          <a:xfrm>
            <a:off x="2214541" y="7276256"/>
            <a:ext cx="1489851" cy="1454195"/>
            <a:chOff x="0" y="0"/>
            <a:chExt cx="556306" cy="542992"/>
          </a:xfrm>
        </p:grpSpPr>
        <p:sp>
          <p:nvSpPr>
            <p:cNvPr id="23" name="Freeform 23"/>
            <p:cNvSpPr/>
            <p:nvPr/>
          </p:nvSpPr>
          <p:spPr>
            <a:xfrm>
              <a:off x="0" y="0"/>
              <a:ext cx="556306" cy="542992"/>
            </a:xfrm>
            <a:custGeom>
              <a:avLst/>
              <a:gdLst/>
              <a:ahLst/>
              <a:cxnLst/>
              <a:rect l="l" t="t" r="r" b="b"/>
              <a:pathLst>
                <a:path w="556306" h="542992">
                  <a:moveTo>
                    <a:pt x="0" y="0"/>
                  </a:moveTo>
                  <a:lnTo>
                    <a:pt x="556306" y="0"/>
                  </a:lnTo>
                  <a:lnTo>
                    <a:pt x="556306" y="542992"/>
                  </a:lnTo>
                  <a:lnTo>
                    <a:pt x="0" y="542992"/>
                  </a:lnTo>
                  <a:close/>
                </a:path>
              </a:pathLst>
            </a:custGeom>
            <a:solidFill>
              <a:srgbClr val="64CCEF"/>
            </a:solidFill>
          </p:spPr>
        </p:sp>
        <p:sp>
          <p:nvSpPr>
            <p:cNvPr id="24" name="TextBox 24"/>
            <p:cNvSpPr txBox="1"/>
            <p:nvPr/>
          </p:nvSpPr>
          <p:spPr>
            <a:xfrm>
              <a:off x="0" y="-38100"/>
              <a:ext cx="556306" cy="581092"/>
            </a:xfrm>
            <a:prstGeom prst="rect">
              <a:avLst/>
            </a:prstGeom>
          </p:spPr>
          <p:txBody>
            <a:bodyPr lIns="50800" tIns="50800" rIns="50800" bIns="50800" rtlCol="0" anchor="ctr"/>
            <a:lstStyle/>
            <a:p>
              <a:pPr algn="ctr">
                <a:lnSpc>
                  <a:spcPts val="2659"/>
                </a:lnSpc>
              </a:pPr>
              <a:endParaRPr/>
            </a:p>
          </p:txBody>
        </p:sp>
      </p:grpSp>
      <p:grpSp>
        <p:nvGrpSpPr>
          <p:cNvPr id="25" name="Group 25"/>
          <p:cNvGrpSpPr/>
          <p:nvPr/>
        </p:nvGrpSpPr>
        <p:grpSpPr>
          <a:xfrm>
            <a:off x="1515501" y="7879491"/>
            <a:ext cx="247726" cy="247726"/>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27" name="TextBox 27"/>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sp>
        <p:nvSpPr>
          <p:cNvPr id="28" name="Freeform 28"/>
          <p:cNvSpPr/>
          <p:nvPr/>
        </p:nvSpPr>
        <p:spPr>
          <a:xfrm rot="5400000">
            <a:off x="2529940" y="6545943"/>
            <a:ext cx="912126" cy="911779"/>
          </a:xfrm>
          <a:custGeom>
            <a:avLst/>
            <a:gdLst/>
            <a:ahLst/>
            <a:cxnLst/>
            <a:rect l="l" t="t" r="r" b="b"/>
            <a:pathLst>
              <a:path w="912126" h="911779">
                <a:moveTo>
                  <a:pt x="0" y="0"/>
                </a:moveTo>
                <a:lnTo>
                  <a:pt x="912126" y="0"/>
                </a:lnTo>
                <a:lnTo>
                  <a:pt x="912126" y="911778"/>
                </a:lnTo>
                <a:lnTo>
                  <a:pt x="0" y="911778"/>
                </a:lnTo>
                <a:lnTo>
                  <a:pt x="0" y="0"/>
                </a:lnTo>
                <a:close/>
              </a:path>
            </a:pathLst>
          </a:custGeom>
          <a:blipFill>
            <a:blip r:embed="rId2">
              <a:extLst>
                <a:ext uri="{96DAC541-7B7A-43D3-8B79-37D633B846F1}">
                  <asvg:svgBlip xmlns:asvg="http://schemas.microsoft.com/office/drawing/2016/SVG/main" r:embed="rId3"/>
                </a:ext>
              </a:extLst>
            </a:blip>
            <a:stretch>
              <a:fillRect b="-100806"/>
            </a:stretch>
          </a:blipFill>
        </p:spPr>
      </p:sp>
      <p:sp>
        <p:nvSpPr>
          <p:cNvPr id="29" name="Freeform 29"/>
          <p:cNvSpPr/>
          <p:nvPr/>
        </p:nvSpPr>
        <p:spPr>
          <a:xfrm>
            <a:off x="2284948" y="3191934"/>
            <a:ext cx="1276468" cy="898315"/>
          </a:xfrm>
          <a:custGeom>
            <a:avLst/>
            <a:gdLst/>
            <a:ahLst/>
            <a:cxnLst/>
            <a:rect l="l" t="t" r="r" b="b"/>
            <a:pathLst>
              <a:path w="1276468" h="898315">
                <a:moveTo>
                  <a:pt x="0" y="0"/>
                </a:moveTo>
                <a:lnTo>
                  <a:pt x="1276468" y="0"/>
                </a:lnTo>
                <a:lnTo>
                  <a:pt x="1276468" y="898315"/>
                </a:lnTo>
                <a:lnTo>
                  <a:pt x="0" y="89831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30" name="Freeform 30"/>
          <p:cNvSpPr/>
          <p:nvPr/>
        </p:nvSpPr>
        <p:spPr>
          <a:xfrm>
            <a:off x="2370999" y="5218968"/>
            <a:ext cx="1176935" cy="1176935"/>
          </a:xfrm>
          <a:custGeom>
            <a:avLst/>
            <a:gdLst/>
            <a:ahLst/>
            <a:cxnLst/>
            <a:rect l="l" t="t" r="r" b="b"/>
            <a:pathLst>
              <a:path w="1176935" h="1176935">
                <a:moveTo>
                  <a:pt x="0" y="0"/>
                </a:moveTo>
                <a:lnTo>
                  <a:pt x="1176935" y="0"/>
                </a:lnTo>
                <a:lnTo>
                  <a:pt x="1176935" y="1176935"/>
                </a:lnTo>
                <a:lnTo>
                  <a:pt x="0" y="11769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31" name="Freeform 31"/>
          <p:cNvSpPr/>
          <p:nvPr/>
        </p:nvSpPr>
        <p:spPr>
          <a:xfrm>
            <a:off x="2495906" y="7344400"/>
            <a:ext cx="980194" cy="1317907"/>
          </a:xfrm>
          <a:custGeom>
            <a:avLst/>
            <a:gdLst/>
            <a:ahLst/>
            <a:cxnLst/>
            <a:rect l="l" t="t" r="r" b="b"/>
            <a:pathLst>
              <a:path w="980194" h="1317907">
                <a:moveTo>
                  <a:pt x="0" y="0"/>
                </a:moveTo>
                <a:lnTo>
                  <a:pt x="980194" y="0"/>
                </a:lnTo>
                <a:lnTo>
                  <a:pt x="980194" y="1317907"/>
                </a:lnTo>
                <a:lnTo>
                  <a:pt x="0" y="131790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32" name="TextBox 32"/>
          <p:cNvSpPr txBox="1"/>
          <p:nvPr/>
        </p:nvSpPr>
        <p:spPr>
          <a:xfrm>
            <a:off x="4529500" y="1146483"/>
            <a:ext cx="9229000" cy="838200"/>
          </a:xfrm>
          <a:prstGeom prst="rect">
            <a:avLst/>
          </a:prstGeom>
        </p:spPr>
        <p:txBody>
          <a:bodyPr lIns="0" tIns="0" rIns="0" bIns="0" rtlCol="0" anchor="t">
            <a:spAutoFit/>
          </a:bodyPr>
          <a:lstStyle/>
          <a:p>
            <a:pPr algn="ctr">
              <a:lnSpc>
                <a:spcPts val="6599"/>
              </a:lnSpc>
            </a:pPr>
            <a:r>
              <a:rPr lang="en-US" sz="5999">
                <a:solidFill>
                  <a:srgbClr val="FFFFFF"/>
                </a:solidFill>
                <a:latin typeface="Hammersmith One"/>
                <a:ea typeface="Hammersmith One"/>
                <a:cs typeface="Hammersmith One"/>
                <a:sym typeface="Hammersmith One"/>
              </a:rPr>
              <a:t>Обсяг ринку</a:t>
            </a:r>
          </a:p>
        </p:txBody>
      </p:sp>
      <p:sp>
        <p:nvSpPr>
          <p:cNvPr id="33" name="TextBox 33"/>
          <p:cNvSpPr txBox="1"/>
          <p:nvPr/>
        </p:nvSpPr>
        <p:spPr>
          <a:xfrm>
            <a:off x="4654949" y="2661528"/>
            <a:ext cx="11921064" cy="3152775"/>
          </a:xfrm>
          <a:prstGeom prst="rect">
            <a:avLst/>
          </a:prstGeom>
        </p:spPr>
        <p:txBody>
          <a:bodyPr lIns="0" tIns="0" rIns="0" bIns="0" rtlCol="0" anchor="t">
            <a:spAutoFit/>
          </a:bodyPr>
          <a:lstStyle/>
          <a:p>
            <a:pPr algn="just">
              <a:lnSpc>
                <a:spcPts val="2536"/>
              </a:lnSpc>
            </a:pPr>
            <a:r>
              <a:rPr lang="en-US" sz="2113">
                <a:solidFill>
                  <a:srgbClr val="FFFFFF"/>
                </a:solidFill>
                <a:latin typeface="Rosario"/>
                <a:ea typeface="Rosario"/>
                <a:cs typeface="Rosario"/>
                <a:sym typeface="Rosario"/>
              </a:rPr>
              <a:t>Обсяг публічних закупівель у Франції становить значну частку від загального ВВП країни. У 2022 році державні закупівлі у Франції досягли приблизно 400 мільярдів євро, що еквівалентно близько 15% ВВП. Основні сектори включають будівництво, транспорт, охорону здоров'я, оборону та інформаційні технології. </a:t>
            </a:r>
          </a:p>
          <a:p>
            <a:pPr algn="just">
              <a:lnSpc>
                <a:spcPts val="2536"/>
              </a:lnSpc>
            </a:pPr>
            <a:endParaRPr lang="en-US" sz="2113">
              <a:solidFill>
                <a:srgbClr val="FFFFFF"/>
              </a:solidFill>
              <a:latin typeface="Rosario"/>
              <a:ea typeface="Rosario"/>
              <a:cs typeface="Rosario"/>
              <a:sym typeface="Rosario"/>
            </a:endParaRPr>
          </a:p>
          <a:p>
            <a:pPr algn="just">
              <a:lnSpc>
                <a:spcPts val="2536"/>
              </a:lnSpc>
            </a:pPr>
            <a:r>
              <a:rPr lang="en-US" sz="2113">
                <a:solidFill>
                  <a:srgbClr val="FFFFFF"/>
                </a:solidFill>
                <a:latin typeface="Rosario"/>
                <a:ea typeface="Rosario"/>
                <a:cs typeface="Rosario"/>
                <a:sym typeface="Rosario"/>
              </a:rPr>
              <a:t>У Німеччині обсяг публічних закупівель оцінюється приблизно у 360 мільярдів євро на рік, що складає близько 10% ВВП країни. Серед ключових напрямів виділяються інфраструктурні проєкти, оборона, медичне забезпечення та цифровізація державного сектору. </a:t>
            </a:r>
          </a:p>
          <a:p>
            <a:pPr algn="just">
              <a:lnSpc>
                <a:spcPts val="2536"/>
              </a:lnSpc>
            </a:pPr>
            <a:endParaRPr lang="en-US" sz="2113">
              <a:solidFill>
                <a:srgbClr val="FFFFFF"/>
              </a:solidFill>
              <a:latin typeface="Rosario"/>
              <a:ea typeface="Rosario"/>
              <a:cs typeface="Rosario"/>
              <a:sym typeface="Rosario"/>
            </a:endParaRPr>
          </a:p>
        </p:txBody>
      </p:sp>
      <p:sp>
        <p:nvSpPr>
          <p:cNvPr id="34" name="TextBox 34"/>
          <p:cNvSpPr txBox="1"/>
          <p:nvPr/>
        </p:nvSpPr>
        <p:spPr>
          <a:xfrm>
            <a:off x="4675559" y="5778860"/>
            <a:ext cx="11921064" cy="3781425"/>
          </a:xfrm>
          <a:prstGeom prst="rect">
            <a:avLst/>
          </a:prstGeom>
        </p:spPr>
        <p:txBody>
          <a:bodyPr lIns="0" tIns="0" rIns="0" bIns="0" rtlCol="0" anchor="t">
            <a:spAutoFit/>
          </a:bodyPr>
          <a:lstStyle/>
          <a:p>
            <a:pPr algn="just">
              <a:lnSpc>
                <a:spcPts val="2531"/>
              </a:lnSpc>
            </a:pPr>
            <a:r>
              <a:rPr lang="en-US" sz="2109">
                <a:solidFill>
                  <a:srgbClr val="FFFFFF"/>
                </a:solidFill>
                <a:latin typeface="Rosario"/>
                <a:ea typeface="Rosario"/>
                <a:cs typeface="Rosario"/>
                <a:sym typeface="Rosario"/>
              </a:rPr>
              <a:t>Франція має більш централізовану систему закупівель, де багато тендерів координуються на національному рівні. Водночас у Німеччині закупівлі розподіляються між федеральними, регіональними та місцевими органами влади, що дозволяє ефективніше залучати регіональні компанії та МСП (малі і середні підприємства).</a:t>
            </a:r>
          </a:p>
          <a:p>
            <a:pPr algn="just">
              <a:lnSpc>
                <a:spcPts val="2531"/>
              </a:lnSpc>
            </a:pPr>
            <a:endParaRPr lang="en-US" sz="2109">
              <a:solidFill>
                <a:srgbClr val="FFFFFF"/>
              </a:solidFill>
              <a:latin typeface="Rosario"/>
              <a:ea typeface="Rosario"/>
              <a:cs typeface="Rosario"/>
              <a:sym typeface="Rosario"/>
            </a:endParaRPr>
          </a:p>
          <a:p>
            <a:pPr algn="just">
              <a:lnSpc>
                <a:spcPts val="2531"/>
              </a:lnSpc>
            </a:pPr>
            <a:r>
              <a:rPr lang="en-US" sz="2109">
                <a:solidFill>
                  <a:srgbClr val="FFFFFF"/>
                </a:solidFill>
                <a:latin typeface="Rosario"/>
                <a:ea typeface="Rosario"/>
                <a:cs typeface="Rosario"/>
                <a:sym typeface="Rosario"/>
              </a:rPr>
              <a:t>Кількість тендерів у Німеччині значно перевищує показники Франції: у Німеччині щорічно публікується близько 2,5 мільйона тендерів, тоді як у Франції – близько 150 000. Це свідчить про різний підхід до структури закупівель і рівень конкуренції серед компаній-учасників.</a:t>
            </a:r>
          </a:p>
          <a:p>
            <a:pPr algn="just">
              <a:lnSpc>
                <a:spcPts val="2531"/>
              </a:lnSpc>
            </a:pPr>
            <a:endParaRPr lang="en-US" sz="2109">
              <a:solidFill>
                <a:srgbClr val="FFFFFF"/>
              </a:solidFill>
              <a:latin typeface="Rosario"/>
              <a:ea typeface="Rosario"/>
              <a:cs typeface="Rosario"/>
              <a:sym typeface="Rosario"/>
            </a:endParaRPr>
          </a:p>
          <a:p>
            <a:pPr algn="just">
              <a:lnSpc>
                <a:spcPts val="2531"/>
              </a:lnSpc>
            </a:pPr>
            <a:endParaRPr lang="en-US" sz="2109">
              <a:solidFill>
                <a:srgbClr val="FFFFFF"/>
              </a:solidFill>
              <a:latin typeface="Rosario"/>
              <a:ea typeface="Rosario"/>
              <a:cs typeface="Rosario"/>
              <a:sym typeface="Rosario"/>
            </a:endParaRPr>
          </a:p>
          <a:p>
            <a:pPr algn="just">
              <a:lnSpc>
                <a:spcPts val="2531"/>
              </a:lnSpc>
            </a:pPr>
            <a:endParaRPr lang="en-US" sz="2109">
              <a:solidFill>
                <a:srgbClr val="FFFFFF"/>
              </a:solidFill>
              <a:latin typeface="Rosario"/>
              <a:ea typeface="Rosario"/>
              <a:cs typeface="Rosario"/>
              <a:sym typeface="Rosari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597804" y="-474954"/>
            <a:ext cx="19483607" cy="2610621"/>
            <a:chOff x="0" y="0"/>
            <a:chExt cx="5131485" cy="687571"/>
          </a:xfrm>
        </p:grpSpPr>
        <p:sp>
          <p:nvSpPr>
            <p:cNvPr id="3" name="Freeform 3"/>
            <p:cNvSpPr/>
            <p:nvPr/>
          </p:nvSpPr>
          <p:spPr>
            <a:xfrm>
              <a:off x="0" y="0"/>
              <a:ext cx="5131485" cy="687571"/>
            </a:xfrm>
            <a:custGeom>
              <a:avLst/>
              <a:gdLst/>
              <a:ahLst/>
              <a:cxnLst/>
              <a:rect l="l" t="t" r="r" b="b"/>
              <a:pathLst>
                <a:path w="5131485" h="687571">
                  <a:moveTo>
                    <a:pt x="0" y="0"/>
                  </a:moveTo>
                  <a:lnTo>
                    <a:pt x="5131485" y="0"/>
                  </a:lnTo>
                  <a:lnTo>
                    <a:pt x="5131485" y="687571"/>
                  </a:lnTo>
                  <a:lnTo>
                    <a:pt x="0" y="687571"/>
                  </a:lnTo>
                  <a:close/>
                </a:path>
              </a:pathLst>
            </a:custGeom>
            <a:solidFill>
              <a:srgbClr val="FC744E"/>
            </a:solidFill>
          </p:spPr>
        </p:sp>
        <p:sp>
          <p:nvSpPr>
            <p:cNvPr id="4" name="TextBox 4"/>
            <p:cNvSpPr txBox="1"/>
            <p:nvPr/>
          </p:nvSpPr>
          <p:spPr>
            <a:xfrm>
              <a:off x="0" y="-38100"/>
              <a:ext cx="5131485" cy="725671"/>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576026" y="493896"/>
            <a:ext cx="385208" cy="385208"/>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7" name="TextBox 7"/>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1096166" y="493896"/>
            <a:ext cx="385208" cy="385208"/>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10" name="TextBox 10"/>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1212415" y="2602392"/>
            <a:ext cx="15863170" cy="933450"/>
          </a:xfrm>
          <a:prstGeom prst="rect">
            <a:avLst/>
          </a:prstGeom>
        </p:spPr>
        <p:txBody>
          <a:bodyPr lIns="0" tIns="0" rIns="0" bIns="0" rtlCol="0" anchor="t">
            <a:spAutoFit/>
          </a:bodyPr>
          <a:lstStyle/>
          <a:p>
            <a:pPr algn="just">
              <a:lnSpc>
                <a:spcPts val="3731"/>
              </a:lnSpc>
            </a:pPr>
            <a:r>
              <a:rPr lang="en-US" sz="3109" b="1">
                <a:solidFill>
                  <a:srgbClr val="FFFFFF"/>
                </a:solidFill>
                <a:latin typeface="Rosario Bold"/>
                <a:ea typeface="Rosario Bold"/>
                <a:cs typeface="Rosario Bold"/>
                <a:sym typeface="Rosario Bold"/>
              </a:rPr>
              <a:t>На рівні ЄС обидві країни дотримуються основних директив:</a:t>
            </a:r>
          </a:p>
          <a:p>
            <a:pPr algn="just">
              <a:lnSpc>
                <a:spcPts val="3731"/>
              </a:lnSpc>
            </a:pPr>
            <a:endParaRPr lang="en-US" sz="3109" b="1">
              <a:solidFill>
                <a:srgbClr val="FFFFFF"/>
              </a:solidFill>
              <a:latin typeface="Rosario Bold"/>
              <a:ea typeface="Rosario Bold"/>
              <a:cs typeface="Rosario Bold"/>
              <a:sym typeface="Rosario Bold"/>
            </a:endParaRPr>
          </a:p>
        </p:txBody>
      </p:sp>
      <p:sp>
        <p:nvSpPr>
          <p:cNvPr id="12" name="TextBox 12"/>
          <p:cNvSpPr txBox="1"/>
          <p:nvPr/>
        </p:nvSpPr>
        <p:spPr>
          <a:xfrm>
            <a:off x="6724168" y="228600"/>
            <a:ext cx="11233677" cy="1666875"/>
          </a:xfrm>
          <a:prstGeom prst="rect">
            <a:avLst/>
          </a:prstGeom>
        </p:spPr>
        <p:txBody>
          <a:bodyPr lIns="0" tIns="0" rIns="0" bIns="0" rtlCol="0" anchor="t">
            <a:spAutoFit/>
          </a:bodyPr>
          <a:lstStyle/>
          <a:p>
            <a:pPr algn="r">
              <a:lnSpc>
                <a:spcPts val="6599"/>
              </a:lnSpc>
            </a:pPr>
            <a:r>
              <a:rPr lang="en-US" sz="5999">
                <a:solidFill>
                  <a:srgbClr val="FFFFFF"/>
                </a:solidFill>
                <a:latin typeface="Hammersmith One"/>
                <a:ea typeface="Hammersmith One"/>
                <a:cs typeface="Hammersmith One"/>
                <a:sym typeface="Hammersmith One"/>
              </a:rPr>
              <a:t>Нормативно-правове регулювання </a:t>
            </a:r>
          </a:p>
        </p:txBody>
      </p:sp>
      <p:sp>
        <p:nvSpPr>
          <p:cNvPr id="13" name="Freeform 13"/>
          <p:cNvSpPr/>
          <p:nvPr/>
        </p:nvSpPr>
        <p:spPr>
          <a:xfrm rot="5400000">
            <a:off x="7530416" y="357929"/>
            <a:ext cx="1342052" cy="1341541"/>
          </a:xfrm>
          <a:custGeom>
            <a:avLst/>
            <a:gdLst/>
            <a:ahLst/>
            <a:cxnLst/>
            <a:rect l="l" t="t" r="r" b="b"/>
            <a:pathLst>
              <a:path w="1342052" h="1341541">
                <a:moveTo>
                  <a:pt x="0" y="0"/>
                </a:moveTo>
                <a:lnTo>
                  <a:pt x="1342052" y="0"/>
                </a:lnTo>
                <a:lnTo>
                  <a:pt x="1342052" y="1341542"/>
                </a:lnTo>
                <a:lnTo>
                  <a:pt x="0" y="1341542"/>
                </a:lnTo>
                <a:lnTo>
                  <a:pt x="0" y="0"/>
                </a:lnTo>
                <a:close/>
              </a:path>
            </a:pathLst>
          </a:custGeom>
          <a:blipFill>
            <a:blip r:embed="rId2">
              <a:extLst>
                <a:ext uri="{96DAC541-7B7A-43D3-8B79-37D633B846F1}">
                  <asvg:svgBlip xmlns:asvg="http://schemas.microsoft.com/office/drawing/2016/SVG/main" r:embed="rId3"/>
                </a:ext>
              </a:extLst>
            </a:blip>
            <a:stretch>
              <a:fillRect b="-100806"/>
            </a:stretch>
          </a:blipFill>
        </p:spPr>
      </p:sp>
      <p:sp>
        <p:nvSpPr>
          <p:cNvPr id="14" name="TextBox 14"/>
          <p:cNvSpPr txBox="1"/>
          <p:nvPr/>
        </p:nvSpPr>
        <p:spPr>
          <a:xfrm>
            <a:off x="768630" y="3640454"/>
            <a:ext cx="15427756" cy="6646546"/>
          </a:xfrm>
          <a:prstGeom prst="rect">
            <a:avLst/>
          </a:prstGeom>
        </p:spPr>
        <p:txBody>
          <a:bodyPr lIns="0" tIns="0" rIns="0" bIns="0" rtlCol="0" anchor="t">
            <a:spAutoFit/>
          </a:bodyPr>
          <a:lstStyle/>
          <a:p>
            <a:pPr algn="just">
              <a:lnSpc>
                <a:spcPts val="3779"/>
              </a:lnSpc>
            </a:pPr>
            <a:r>
              <a:rPr lang="en-US" sz="2699">
                <a:solidFill>
                  <a:srgbClr val="FFFFFF"/>
                </a:solidFill>
                <a:latin typeface="Rosario"/>
                <a:ea typeface="Rosario"/>
                <a:cs typeface="Rosario"/>
                <a:sym typeface="Rosario"/>
              </a:rPr>
              <a:t>Директива 2014/24/ЄС (Традиційні сектори)</a:t>
            </a:r>
          </a:p>
          <a:p>
            <a:pPr marL="582925" lvl="1" indent="-291463" algn="just">
              <a:lnSpc>
                <a:spcPts val="3779"/>
              </a:lnSpc>
              <a:buFont typeface="Arial"/>
              <a:buChar char="•"/>
            </a:pPr>
            <a:r>
              <a:rPr lang="en-US" sz="2699">
                <a:solidFill>
                  <a:srgbClr val="FFFFFF"/>
                </a:solidFill>
                <a:latin typeface="Rosario"/>
                <a:ea typeface="Rosario"/>
                <a:cs typeface="Rosario"/>
                <a:sym typeface="Rosario"/>
              </a:rPr>
              <a:t>Регулює закупівлі товарів, послуг і робіт у більшості економічних секторів. Забезпечує прозорість, конкуренцію та ефективність витрат через єдині правила тендерів. Включає вимоги до процедур, учасників, контрактів та механізми боротьби з корупцією.</a:t>
            </a:r>
          </a:p>
          <a:p>
            <a:pPr algn="just">
              <a:lnSpc>
                <a:spcPts val="3779"/>
              </a:lnSpc>
            </a:pPr>
            <a:r>
              <a:rPr lang="en-US" sz="2699">
                <a:solidFill>
                  <a:srgbClr val="FFFFFF"/>
                </a:solidFill>
                <a:latin typeface="Rosario"/>
                <a:ea typeface="Rosario"/>
                <a:cs typeface="Rosario"/>
                <a:sym typeface="Rosario"/>
              </a:rPr>
              <a:t>Директива 2014/25/ЄС (Комунальні послуги)</a:t>
            </a:r>
          </a:p>
          <a:p>
            <a:pPr marL="582925" lvl="1" indent="-291463" algn="just">
              <a:lnSpc>
                <a:spcPts val="3779"/>
              </a:lnSpc>
              <a:buFont typeface="Arial"/>
              <a:buChar char="•"/>
            </a:pPr>
            <a:r>
              <a:rPr lang="en-US" sz="2699">
                <a:solidFill>
                  <a:srgbClr val="FFFFFF"/>
                </a:solidFill>
                <a:latin typeface="Rosario"/>
                <a:ea typeface="Rosario"/>
                <a:cs typeface="Rosario"/>
                <a:sym typeface="Rosario"/>
              </a:rPr>
              <a:t>Стосується закупівель у сферах енергетики, транспорту, водопостачання та зв’язку. Враховує особливості монополій, передбачає гнучкі процедури, зменшуючи адміністративні витрати, та сприяє міжнародній конкуренції.</a:t>
            </a:r>
          </a:p>
          <a:p>
            <a:pPr algn="just">
              <a:lnSpc>
                <a:spcPts val="3779"/>
              </a:lnSpc>
            </a:pPr>
            <a:r>
              <a:rPr lang="en-US" sz="2699">
                <a:solidFill>
                  <a:srgbClr val="FFFFFF"/>
                </a:solidFill>
                <a:latin typeface="Rosario"/>
                <a:ea typeface="Rosario"/>
                <a:cs typeface="Rosario"/>
                <a:sym typeface="Rosario"/>
              </a:rPr>
              <a:t>Директива 2014/23/ЄС (Концесійні договори)</a:t>
            </a:r>
          </a:p>
          <a:p>
            <a:pPr marL="582925" lvl="1" indent="-291463" algn="just">
              <a:lnSpc>
                <a:spcPts val="3779"/>
              </a:lnSpc>
              <a:buFont typeface="Arial"/>
              <a:buChar char="•"/>
            </a:pPr>
            <a:r>
              <a:rPr lang="en-US" sz="2699">
                <a:solidFill>
                  <a:srgbClr val="FFFFFF"/>
                </a:solidFill>
                <a:latin typeface="Rosario"/>
                <a:ea typeface="Rosario"/>
                <a:cs typeface="Rosario"/>
                <a:sym typeface="Rosario"/>
              </a:rPr>
              <a:t>Регулює передачу державних послуг приватним компаніям через концесії. Встановлює прозорі процедури вибору партнерів, фінансовий контроль та захист публічних інтересів.</a:t>
            </a:r>
          </a:p>
          <a:p>
            <a:pPr algn="just">
              <a:lnSpc>
                <a:spcPts val="3779"/>
              </a:lnSpc>
              <a:spcBef>
                <a:spcPct val="0"/>
              </a:spcBef>
            </a:pPr>
            <a:endParaRPr lang="en-US" sz="2699">
              <a:solidFill>
                <a:srgbClr val="FFFFFF"/>
              </a:solidFill>
              <a:latin typeface="Rosario"/>
              <a:ea typeface="Rosario"/>
              <a:cs typeface="Rosario"/>
              <a:sym typeface="Rosari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sp>
        <p:nvSpPr>
          <p:cNvPr id="2" name="TextBox 2"/>
          <p:cNvSpPr txBox="1"/>
          <p:nvPr/>
        </p:nvSpPr>
        <p:spPr>
          <a:xfrm>
            <a:off x="2423842" y="723158"/>
            <a:ext cx="13313426" cy="3324225"/>
          </a:xfrm>
          <a:prstGeom prst="rect">
            <a:avLst/>
          </a:prstGeom>
        </p:spPr>
        <p:txBody>
          <a:bodyPr lIns="0" tIns="0" rIns="0" bIns="0" rtlCol="0" anchor="t">
            <a:spAutoFit/>
          </a:bodyPr>
          <a:lstStyle/>
          <a:p>
            <a:pPr algn="ctr">
              <a:lnSpc>
                <a:spcPts val="6599"/>
              </a:lnSpc>
            </a:pPr>
            <a:r>
              <a:rPr lang="en-US" sz="5999">
                <a:solidFill>
                  <a:srgbClr val="FFFFFF"/>
                </a:solidFill>
                <a:latin typeface="Hammersmith One"/>
                <a:ea typeface="Hammersmith One"/>
                <a:cs typeface="Hammersmith One"/>
                <a:sym typeface="Hammersmith One"/>
              </a:rPr>
              <a:t>Відмінності у законодавстві Франції та Німеччині</a:t>
            </a:r>
          </a:p>
          <a:p>
            <a:pPr algn="ctr">
              <a:lnSpc>
                <a:spcPts val="6599"/>
              </a:lnSpc>
            </a:pPr>
            <a:endParaRPr lang="en-US" sz="5999">
              <a:solidFill>
                <a:srgbClr val="FFFFFF"/>
              </a:solidFill>
              <a:latin typeface="Hammersmith One"/>
              <a:ea typeface="Hammersmith One"/>
              <a:cs typeface="Hammersmith One"/>
              <a:sym typeface="Hammersmith One"/>
            </a:endParaRPr>
          </a:p>
          <a:p>
            <a:pPr algn="ctr">
              <a:lnSpc>
                <a:spcPts val="6599"/>
              </a:lnSpc>
            </a:pPr>
            <a:endParaRPr lang="en-US" sz="5999">
              <a:solidFill>
                <a:srgbClr val="FFFFFF"/>
              </a:solidFill>
              <a:latin typeface="Hammersmith One"/>
              <a:ea typeface="Hammersmith One"/>
              <a:cs typeface="Hammersmith One"/>
              <a:sym typeface="Hammersmith One"/>
            </a:endParaRPr>
          </a:p>
        </p:txBody>
      </p:sp>
      <p:grpSp>
        <p:nvGrpSpPr>
          <p:cNvPr id="3" name="Group 3"/>
          <p:cNvGrpSpPr/>
          <p:nvPr/>
        </p:nvGrpSpPr>
        <p:grpSpPr>
          <a:xfrm>
            <a:off x="-624978" y="9893562"/>
            <a:ext cx="19537955" cy="885686"/>
            <a:chOff x="0" y="0"/>
            <a:chExt cx="5145799" cy="233267"/>
          </a:xfrm>
        </p:grpSpPr>
        <p:sp>
          <p:nvSpPr>
            <p:cNvPr id="4" name="Freeform 4"/>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5" name="TextBox 5"/>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5784893" y="1328737"/>
            <a:ext cx="351211" cy="351211"/>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8" name="TextBox 8"/>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853556" y="1305532"/>
            <a:ext cx="351211" cy="351211"/>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11" name="TextBox 11"/>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rot="-10800000">
            <a:off x="-177863" y="810367"/>
            <a:ext cx="1342052" cy="1341541"/>
          </a:xfrm>
          <a:custGeom>
            <a:avLst/>
            <a:gdLst/>
            <a:ahLst/>
            <a:cxnLst/>
            <a:rect l="l" t="t" r="r" b="b"/>
            <a:pathLst>
              <a:path w="1342052" h="1341541">
                <a:moveTo>
                  <a:pt x="0" y="0"/>
                </a:moveTo>
                <a:lnTo>
                  <a:pt x="1342052" y="0"/>
                </a:lnTo>
                <a:lnTo>
                  <a:pt x="1342052" y="1341541"/>
                </a:lnTo>
                <a:lnTo>
                  <a:pt x="0" y="1341541"/>
                </a:lnTo>
                <a:lnTo>
                  <a:pt x="0" y="0"/>
                </a:lnTo>
                <a:close/>
              </a:path>
            </a:pathLst>
          </a:custGeom>
          <a:blipFill>
            <a:blip r:embed="rId2">
              <a:extLst>
                <a:ext uri="{96DAC541-7B7A-43D3-8B79-37D633B846F1}">
                  <asvg:svgBlip xmlns:asvg="http://schemas.microsoft.com/office/drawing/2016/SVG/main" r:embed="rId3"/>
                </a:ext>
              </a:extLst>
            </a:blip>
            <a:stretch>
              <a:fillRect b="-100806"/>
            </a:stretch>
          </a:blipFill>
        </p:spPr>
      </p:sp>
      <p:sp>
        <p:nvSpPr>
          <p:cNvPr id="13" name="Freeform 13"/>
          <p:cNvSpPr/>
          <p:nvPr/>
        </p:nvSpPr>
        <p:spPr>
          <a:xfrm rot="-10800000" flipH="1">
            <a:off x="17123811" y="810367"/>
            <a:ext cx="1342052" cy="1341541"/>
          </a:xfrm>
          <a:custGeom>
            <a:avLst/>
            <a:gdLst/>
            <a:ahLst/>
            <a:cxnLst/>
            <a:rect l="l" t="t" r="r" b="b"/>
            <a:pathLst>
              <a:path w="1342052" h="1341541">
                <a:moveTo>
                  <a:pt x="1342052" y="0"/>
                </a:moveTo>
                <a:lnTo>
                  <a:pt x="0" y="0"/>
                </a:lnTo>
                <a:lnTo>
                  <a:pt x="0" y="1341541"/>
                </a:lnTo>
                <a:lnTo>
                  <a:pt x="1342052" y="1341541"/>
                </a:lnTo>
                <a:lnTo>
                  <a:pt x="1342052" y="0"/>
                </a:lnTo>
                <a:close/>
              </a:path>
            </a:pathLst>
          </a:custGeom>
          <a:blipFill>
            <a:blip r:embed="rId2">
              <a:extLst>
                <a:ext uri="{96DAC541-7B7A-43D3-8B79-37D633B846F1}">
                  <asvg:svgBlip xmlns:asvg="http://schemas.microsoft.com/office/drawing/2016/SVG/main" r:embed="rId3"/>
                </a:ext>
              </a:extLst>
            </a:blip>
            <a:stretch>
              <a:fillRect b="-100806"/>
            </a:stretch>
          </a:blipFill>
        </p:spPr>
      </p:sp>
      <p:grpSp>
        <p:nvGrpSpPr>
          <p:cNvPr id="14" name="Group 14"/>
          <p:cNvGrpSpPr/>
          <p:nvPr/>
        </p:nvGrpSpPr>
        <p:grpSpPr>
          <a:xfrm>
            <a:off x="0" y="2887088"/>
            <a:ext cx="9144000" cy="7449318"/>
            <a:chOff x="0" y="0"/>
            <a:chExt cx="2408296" cy="1961960"/>
          </a:xfrm>
        </p:grpSpPr>
        <p:sp>
          <p:nvSpPr>
            <p:cNvPr id="15" name="Freeform 15"/>
            <p:cNvSpPr/>
            <p:nvPr/>
          </p:nvSpPr>
          <p:spPr>
            <a:xfrm>
              <a:off x="0" y="0"/>
              <a:ext cx="2408296" cy="1961960"/>
            </a:xfrm>
            <a:custGeom>
              <a:avLst/>
              <a:gdLst/>
              <a:ahLst/>
              <a:cxnLst/>
              <a:rect l="l" t="t" r="r" b="b"/>
              <a:pathLst>
                <a:path w="2408296" h="1961960">
                  <a:moveTo>
                    <a:pt x="0" y="0"/>
                  </a:moveTo>
                  <a:lnTo>
                    <a:pt x="2408296" y="0"/>
                  </a:lnTo>
                  <a:lnTo>
                    <a:pt x="2408296" y="1961960"/>
                  </a:lnTo>
                  <a:lnTo>
                    <a:pt x="0" y="1961960"/>
                  </a:lnTo>
                  <a:close/>
                </a:path>
              </a:pathLst>
            </a:custGeom>
            <a:solidFill>
              <a:srgbClr val="FC744E"/>
            </a:solidFill>
          </p:spPr>
        </p:sp>
        <p:sp>
          <p:nvSpPr>
            <p:cNvPr id="16" name="TextBox 16"/>
            <p:cNvSpPr txBox="1"/>
            <p:nvPr/>
          </p:nvSpPr>
          <p:spPr>
            <a:xfrm>
              <a:off x="0" y="-38100"/>
              <a:ext cx="2408296" cy="2000060"/>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9134475" y="2887088"/>
            <a:ext cx="9144000" cy="7449318"/>
            <a:chOff x="0" y="0"/>
            <a:chExt cx="2408296" cy="1961960"/>
          </a:xfrm>
        </p:grpSpPr>
        <p:sp>
          <p:nvSpPr>
            <p:cNvPr id="18" name="Freeform 18"/>
            <p:cNvSpPr/>
            <p:nvPr/>
          </p:nvSpPr>
          <p:spPr>
            <a:xfrm>
              <a:off x="0" y="0"/>
              <a:ext cx="2408296" cy="1961960"/>
            </a:xfrm>
            <a:custGeom>
              <a:avLst/>
              <a:gdLst/>
              <a:ahLst/>
              <a:cxnLst/>
              <a:rect l="l" t="t" r="r" b="b"/>
              <a:pathLst>
                <a:path w="2408296" h="1961960">
                  <a:moveTo>
                    <a:pt x="0" y="0"/>
                  </a:moveTo>
                  <a:lnTo>
                    <a:pt x="2408296" y="0"/>
                  </a:lnTo>
                  <a:lnTo>
                    <a:pt x="2408296" y="1961960"/>
                  </a:lnTo>
                  <a:lnTo>
                    <a:pt x="0" y="1961960"/>
                  </a:lnTo>
                  <a:close/>
                </a:path>
              </a:pathLst>
            </a:custGeom>
            <a:solidFill>
              <a:srgbClr val="64CCEF"/>
            </a:solidFill>
          </p:spPr>
        </p:sp>
        <p:sp>
          <p:nvSpPr>
            <p:cNvPr id="19" name="TextBox 19"/>
            <p:cNvSpPr txBox="1"/>
            <p:nvPr/>
          </p:nvSpPr>
          <p:spPr>
            <a:xfrm>
              <a:off x="0" y="-38100"/>
              <a:ext cx="2408296" cy="2000060"/>
            </a:xfrm>
            <a:prstGeom prst="rect">
              <a:avLst/>
            </a:prstGeom>
          </p:spPr>
          <p:txBody>
            <a:bodyPr lIns="50800" tIns="50800" rIns="50800" bIns="50800" rtlCol="0" anchor="ctr"/>
            <a:lstStyle/>
            <a:p>
              <a:pPr algn="ctr">
                <a:lnSpc>
                  <a:spcPts val="2659"/>
                </a:lnSpc>
              </a:pPr>
              <a:endParaRPr/>
            </a:p>
          </p:txBody>
        </p:sp>
      </p:grpSp>
      <p:sp>
        <p:nvSpPr>
          <p:cNvPr id="20" name="Freeform 20"/>
          <p:cNvSpPr/>
          <p:nvPr/>
        </p:nvSpPr>
        <p:spPr>
          <a:xfrm>
            <a:off x="-177863" y="6221606"/>
            <a:ext cx="3379280" cy="4114800"/>
          </a:xfrm>
          <a:custGeom>
            <a:avLst/>
            <a:gdLst/>
            <a:ahLst/>
            <a:cxnLst/>
            <a:rect l="l" t="t" r="r" b="b"/>
            <a:pathLst>
              <a:path w="3379280" h="4114800">
                <a:moveTo>
                  <a:pt x="0" y="0"/>
                </a:moveTo>
                <a:lnTo>
                  <a:pt x="3379280" y="0"/>
                </a:lnTo>
                <a:lnTo>
                  <a:pt x="337928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1" name="Freeform 21"/>
          <p:cNvSpPr/>
          <p:nvPr/>
        </p:nvSpPr>
        <p:spPr>
          <a:xfrm>
            <a:off x="2029161" y="2887088"/>
            <a:ext cx="4821231" cy="1753175"/>
          </a:xfrm>
          <a:custGeom>
            <a:avLst/>
            <a:gdLst/>
            <a:ahLst/>
            <a:cxnLst/>
            <a:rect l="l" t="t" r="r" b="b"/>
            <a:pathLst>
              <a:path w="4821231" h="1753175">
                <a:moveTo>
                  <a:pt x="0" y="0"/>
                </a:moveTo>
                <a:lnTo>
                  <a:pt x="4821232" y="0"/>
                </a:lnTo>
                <a:lnTo>
                  <a:pt x="4821232" y="1753175"/>
                </a:lnTo>
                <a:lnTo>
                  <a:pt x="0" y="175317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2" name="Freeform 22"/>
          <p:cNvSpPr/>
          <p:nvPr/>
        </p:nvSpPr>
        <p:spPr>
          <a:xfrm>
            <a:off x="10479637" y="2887088"/>
            <a:ext cx="6523442" cy="1753175"/>
          </a:xfrm>
          <a:custGeom>
            <a:avLst/>
            <a:gdLst/>
            <a:ahLst/>
            <a:cxnLst/>
            <a:rect l="l" t="t" r="r" b="b"/>
            <a:pathLst>
              <a:path w="6523442" h="1753175">
                <a:moveTo>
                  <a:pt x="0" y="0"/>
                </a:moveTo>
                <a:lnTo>
                  <a:pt x="6523442" y="0"/>
                </a:lnTo>
                <a:lnTo>
                  <a:pt x="6523442" y="1753175"/>
                </a:lnTo>
                <a:lnTo>
                  <a:pt x="0" y="175317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3" name="Freeform 23"/>
          <p:cNvSpPr/>
          <p:nvPr/>
        </p:nvSpPr>
        <p:spPr>
          <a:xfrm>
            <a:off x="13312002" y="7580947"/>
            <a:ext cx="4975998" cy="2755459"/>
          </a:xfrm>
          <a:custGeom>
            <a:avLst/>
            <a:gdLst/>
            <a:ahLst/>
            <a:cxnLst/>
            <a:rect l="l" t="t" r="r" b="b"/>
            <a:pathLst>
              <a:path w="4975998" h="2755459">
                <a:moveTo>
                  <a:pt x="0" y="0"/>
                </a:moveTo>
                <a:lnTo>
                  <a:pt x="4975998" y="0"/>
                </a:lnTo>
                <a:lnTo>
                  <a:pt x="4975998" y="2755459"/>
                </a:lnTo>
                <a:lnTo>
                  <a:pt x="0" y="2755459"/>
                </a:lnTo>
                <a:lnTo>
                  <a:pt x="0" y="0"/>
                </a:lnTo>
                <a:close/>
              </a:path>
            </a:pathLst>
          </a:custGeom>
          <a:blipFill>
            <a:blip r:embed="rId10"/>
            <a:stretch>
              <a:fillRect/>
            </a:stretch>
          </a:blipFill>
          <a:ln cap="sq">
            <a:noFill/>
            <a:prstDash val="solid"/>
            <a:miter/>
          </a:ln>
        </p:spPr>
      </p:sp>
      <p:sp>
        <p:nvSpPr>
          <p:cNvPr id="24" name="TextBox 24"/>
          <p:cNvSpPr txBox="1"/>
          <p:nvPr/>
        </p:nvSpPr>
        <p:spPr>
          <a:xfrm>
            <a:off x="493163" y="4760673"/>
            <a:ext cx="8032136" cy="4410075"/>
          </a:xfrm>
          <a:prstGeom prst="rect">
            <a:avLst/>
          </a:prstGeom>
        </p:spPr>
        <p:txBody>
          <a:bodyPr lIns="0" tIns="0" rIns="0" bIns="0" rtlCol="0" anchor="t">
            <a:spAutoFit/>
          </a:bodyPr>
          <a:lstStyle/>
          <a:p>
            <a:pPr algn="just">
              <a:lnSpc>
                <a:spcPts val="2536"/>
              </a:lnSpc>
            </a:pPr>
            <a:r>
              <a:rPr lang="en-US" sz="2113">
                <a:solidFill>
                  <a:srgbClr val="FFFFFF"/>
                </a:solidFill>
                <a:latin typeface="Rosario"/>
                <a:ea typeface="Rosario"/>
                <a:cs typeface="Rosario"/>
                <a:sym typeface="Rosario"/>
              </a:rPr>
              <a:t>Основним нормативним актом, що регулює державні закупівлі у Франції, є Кодекс публічних закупівель (Code de la commande publique), який набув чинності у 2019 році. Він об’єднує всі положення щодо закупівель в один документ, що спрощує регуляторне середовище. </a:t>
            </a:r>
          </a:p>
          <a:p>
            <a:pPr algn="just">
              <a:lnSpc>
                <a:spcPts val="2536"/>
              </a:lnSpc>
            </a:pPr>
            <a:r>
              <a:rPr lang="en-US" sz="2113">
                <a:solidFill>
                  <a:srgbClr val="FFFFFF"/>
                </a:solidFill>
                <a:latin typeface="Rosario"/>
                <a:ea typeface="Rosario"/>
                <a:cs typeface="Rosario"/>
                <a:sym typeface="Rosario"/>
              </a:rPr>
              <a:t>Головні особливості регулювання:</a:t>
            </a:r>
          </a:p>
          <a:p>
            <a:pPr marL="456305" lvl="1" indent="-228152" algn="just">
              <a:lnSpc>
                <a:spcPts val="2536"/>
              </a:lnSpc>
              <a:buFont typeface="Arial"/>
              <a:buChar char="•"/>
            </a:pPr>
            <a:r>
              <a:rPr lang="en-US" sz="2113">
                <a:solidFill>
                  <a:srgbClr val="FFFFFF"/>
                </a:solidFill>
                <a:latin typeface="Rosario"/>
                <a:ea typeface="Rosario"/>
                <a:cs typeface="Rosario"/>
                <a:sym typeface="Rosario"/>
              </a:rPr>
              <a:t>Спрощена процедура для закупівель вартістю до 40 000 євро;</a:t>
            </a:r>
          </a:p>
          <a:p>
            <a:pPr marL="456305" lvl="1" indent="-228152" algn="just">
              <a:lnSpc>
                <a:spcPts val="2536"/>
              </a:lnSpc>
              <a:buFont typeface="Arial"/>
              <a:buChar char="•"/>
            </a:pPr>
            <a:r>
              <a:rPr lang="en-US" sz="2113">
                <a:solidFill>
                  <a:srgbClr val="FFFFFF"/>
                </a:solidFill>
                <a:latin typeface="Rosario"/>
                <a:ea typeface="Rosario"/>
                <a:cs typeface="Rosario"/>
                <a:sym typeface="Rosario"/>
              </a:rPr>
              <a:t>Вимога забезпечення соціальних та екологічних стандартів у тендерах;</a:t>
            </a:r>
          </a:p>
          <a:p>
            <a:pPr marL="456305" lvl="1" indent="-228152" algn="just">
              <a:lnSpc>
                <a:spcPts val="2536"/>
              </a:lnSpc>
              <a:buFont typeface="Arial"/>
              <a:buChar char="•"/>
            </a:pPr>
            <a:r>
              <a:rPr lang="en-US" sz="2113">
                <a:solidFill>
                  <a:srgbClr val="FFFFFF"/>
                </a:solidFill>
                <a:latin typeface="Rosario"/>
                <a:ea typeface="Rosario"/>
                <a:cs typeface="Rosario"/>
                <a:sym typeface="Rosario"/>
              </a:rPr>
              <a:t>Використання електронних процедур через PLACE (Plateforme des achats de l'État); Суворі вимоги до прозорості та антикорупційного контролю.</a:t>
            </a:r>
          </a:p>
          <a:p>
            <a:pPr algn="just">
              <a:lnSpc>
                <a:spcPts val="2536"/>
              </a:lnSpc>
            </a:pPr>
            <a:endParaRPr lang="en-US" sz="2113">
              <a:solidFill>
                <a:srgbClr val="FFFFFF"/>
              </a:solidFill>
              <a:latin typeface="Rosario"/>
              <a:ea typeface="Rosario"/>
              <a:cs typeface="Rosario"/>
              <a:sym typeface="Rosario"/>
            </a:endParaRPr>
          </a:p>
        </p:txBody>
      </p:sp>
      <p:sp>
        <p:nvSpPr>
          <p:cNvPr id="25" name="TextBox 25"/>
          <p:cNvSpPr txBox="1"/>
          <p:nvPr/>
        </p:nvSpPr>
        <p:spPr>
          <a:xfrm>
            <a:off x="9690407" y="5030597"/>
            <a:ext cx="8032136" cy="3152775"/>
          </a:xfrm>
          <a:prstGeom prst="rect">
            <a:avLst/>
          </a:prstGeom>
        </p:spPr>
        <p:txBody>
          <a:bodyPr lIns="0" tIns="0" rIns="0" bIns="0" rtlCol="0" anchor="t">
            <a:spAutoFit/>
          </a:bodyPr>
          <a:lstStyle/>
          <a:p>
            <a:pPr algn="just">
              <a:lnSpc>
                <a:spcPts val="2536"/>
              </a:lnSpc>
            </a:pPr>
            <a:r>
              <a:rPr lang="en-US" sz="2113" dirty="0">
                <a:solidFill>
                  <a:srgbClr val="FFFFFF"/>
                </a:solidFill>
                <a:latin typeface="Rosario"/>
                <a:ea typeface="Rosario"/>
                <a:cs typeface="Rosario"/>
                <a:sym typeface="Rosario"/>
              </a:rPr>
              <a:t>У </a:t>
            </a:r>
            <a:r>
              <a:rPr lang="en-US" sz="2113" dirty="0" err="1">
                <a:solidFill>
                  <a:srgbClr val="FFFFFF"/>
                </a:solidFill>
                <a:latin typeface="Rosario"/>
                <a:ea typeface="Rosario"/>
                <a:cs typeface="Rosario"/>
                <a:sym typeface="Rosario"/>
              </a:rPr>
              <a:t>Німеччині</a:t>
            </a:r>
            <a:r>
              <a:rPr lang="en-US" sz="2113" dirty="0">
                <a:solidFill>
                  <a:srgbClr val="FFFFFF"/>
                </a:solidFill>
                <a:latin typeface="Rosario"/>
                <a:ea typeface="Rosario"/>
                <a:cs typeface="Rosario"/>
                <a:sym typeface="Rosario"/>
              </a:rPr>
              <a:t> </a:t>
            </a:r>
            <a:r>
              <a:rPr lang="en-US" sz="2113" dirty="0" err="1">
                <a:solidFill>
                  <a:srgbClr val="FFFFFF"/>
                </a:solidFill>
                <a:latin typeface="Rosario"/>
                <a:ea typeface="Rosario"/>
                <a:cs typeface="Rosario"/>
                <a:sym typeface="Rosario"/>
              </a:rPr>
              <a:t>державні</a:t>
            </a:r>
            <a:r>
              <a:rPr lang="en-US" sz="2113" dirty="0">
                <a:solidFill>
                  <a:srgbClr val="FFFFFF"/>
                </a:solidFill>
                <a:latin typeface="Rosario"/>
                <a:ea typeface="Rosario"/>
                <a:cs typeface="Rosario"/>
                <a:sym typeface="Rosario"/>
              </a:rPr>
              <a:t> </a:t>
            </a:r>
            <a:r>
              <a:rPr lang="en-US" sz="2113" dirty="0" err="1">
                <a:solidFill>
                  <a:srgbClr val="FFFFFF"/>
                </a:solidFill>
                <a:latin typeface="Rosario"/>
                <a:ea typeface="Rosario"/>
                <a:cs typeface="Rosario"/>
                <a:sym typeface="Rosario"/>
              </a:rPr>
              <a:t>закупівлі</a:t>
            </a:r>
            <a:r>
              <a:rPr lang="en-US" sz="2113" dirty="0">
                <a:solidFill>
                  <a:srgbClr val="FFFFFF"/>
                </a:solidFill>
                <a:latin typeface="Rosario"/>
                <a:ea typeface="Rosario"/>
                <a:cs typeface="Rosario"/>
                <a:sym typeface="Rosario"/>
              </a:rPr>
              <a:t> </a:t>
            </a:r>
            <a:r>
              <a:rPr lang="en-US" sz="2113" dirty="0" err="1">
                <a:solidFill>
                  <a:srgbClr val="FFFFFF"/>
                </a:solidFill>
                <a:latin typeface="Rosario"/>
                <a:ea typeface="Rosario"/>
                <a:cs typeface="Rosario"/>
                <a:sym typeface="Rosario"/>
              </a:rPr>
              <a:t>регулюються</a:t>
            </a:r>
            <a:r>
              <a:rPr lang="en-US" sz="2113" dirty="0">
                <a:solidFill>
                  <a:srgbClr val="FFFFFF"/>
                </a:solidFill>
                <a:latin typeface="Rosario"/>
                <a:ea typeface="Rosario"/>
                <a:cs typeface="Rosario"/>
                <a:sym typeface="Rosario"/>
              </a:rPr>
              <a:t> </a:t>
            </a:r>
            <a:r>
              <a:rPr lang="en-US" sz="2113" dirty="0" err="1">
                <a:solidFill>
                  <a:srgbClr val="FFFFFF"/>
                </a:solidFill>
                <a:latin typeface="Rosario"/>
                <a:ea typeface="Rosario"/>
                <a:cs typeface="Rosario"/>
                <a:sym typeface="Rosario"/>
              </a:rPr>
              <a:t>Законом</a:t>
            </a:r>
            <a:r>
              <a:rPr lang="en-US" sz="2113" dirty="0">
                <a:solidFill>
                  <a:srgbClr val="FFFFFF"/>
                </a:solidFill>
                <a:latin typeface="Rosario"/>
                <a:ea typeface="Rosario"/>
                <a:cs typeface="Rosario"/>
                <a:sym typeface="Rosario"/>
              </a:rPr>
              <a:t> </a:t>
            </a:r>
            <a:r>
              <a:rPr lang="en-US" sz="2113" dirty="0" err="1">
                <a:solidFill>
                  <a:srgbClr val="FFFFFF"/>
                </a:solidFill>
                <a:latin typeface="Rosario"/>
                <a:ea typeface="Rosario"/>
                <a:cs typeface="Rosario"/>
                <a:sym typeface="Rosario"/>
              </a:rPr>
              <a:t>про</a:t>
            </a:r>
            <a:r>
              <a:rPr lang="en-US" sz="2113" dirty="0">
                <a:solidFill>
                  <a:srgbClr val="FFFFFF"/>
                </a:solidFill>
                <a:latin typeface="Rosario"/>
                <a:ea typeface="Rosario"/>
                <a:cs typeface="Rosario"/>
                <a:sym typeface="Rosario"/>
              </a:rPr>
              <a:t> </a:t>
            </a:r>
            <a:r>
              <a:rPr lang="en-US" sz="2113" dirty="0" err="1">
                <a:solidFill>
                  <a:srgbClr val="FFFFFF"/>
                </a:solidFill>
                <a:latin typeface="Rosario"/>
                <a:ea typeface="Rosario"/>
                <a:cs typeface="Rosario"/>
                <a:sym typeface="Rosario"/>
              </a:rPr>
              <a:t>державні</a:t>
            </a:r>
            <a:r>
              <a:rPr lang="en-US" sz="2113" dirty="0">
                <a:solidFill>
                  <a:srgbClr val="FFFFFF"/>
                </a:solidFill>
                <a:latin typeface="Rosario"/>
                <a:ea typeface="Rosario"/>
                <a:cs typeface="Rosario"/>
                <a:sym typeface="Rosario"/>
              </a:rPr>
              <a:t> </a:t>
            </a:r>
            <a:r>
              <a:rPr lang="en-US" sz="2113" dirty="0" err="1">
                <a:solidFill>
                  <a:srgbClr val="FFFFFF"/>
                </a:solidFill>
                <a:latin typeface="Rosario"/>
                <a:ea typeface="Rosario"/>
                <a:cs typeface="Rosario"/>
                <a:sym typeface="Rosario"/>
              </a:rPr>
              <a:t>закупівлі</a:t>
            </a:r>
            <a:r>
              <a:rPr lang="en-US" sz="2113" dirty="0">
                <a:solidFill>
                  <a:srgbClr val="FFFFFF"/>
                </a:solidFill>
                <a:latin typeface="Rosario"/>
                <a:ea typeface="Rosario"/>
                <a:cs typeface="Rosario"/>
                <a:sym typeface="Rosario"/>
              </a:rPr>
              <a:t> (</a:t>
            </a:r>
            <a:r>
              <a:rPr lang="en-US" sz="2113" dirty="0" err="1">
                <a:solidFill>
                  <a:srgbClr val="FFFFFF"/>
                </a:solidFill>
                <a:latin typeface="Rosario"/>
                <a:ea typeface="Rosario"/>
                <a:cs typeface="Rosario"/>
                <a:sym typeface="Rosario"/>
              </a:rPr>
              <a:t>Gesetz</a:t>
            </a:r>
            <a:r>
              <a:rPr lang="en-US" sz="2113" dirty="0">
                <a:solidFill>
                  <a:srgbClr val="FFFFFF"/>
                </a:solidFill>
                <a:latin typeface="Rosario"/>
                <a:ea typeface="Rosario"/>
                <a:cs typeface="Rosario"/>
                <a:sym typeface="Rosario"/>
              </a:rPr>
              <a:t> </a:t>
            </a:r>
            <a:r>
              <a:rPr lang="en-US" sz="2113" dirty="0" err="1">
                <a:solidFill>
                  <a:srgbClr val="FFFFFF"/>
                </a:solidFill>
                <a:latin typeface="Rosario"/>
                <a:ea typeface="Rosario"/>
                <a:cs typeface="Rosario"/>
                <a:sym typeface="Rosario"/>
              </a:rPr>
              <a:t>gegen</a:t>
            </a:r>
            <a:r>
              <a:rPr lang="en-US" sz="2113" dirty="0">
                <a:solidFill>
                  <a:srgbClr val="FFFFFF"/>
                </a:solidFill>
                <a:latin typeface="Rosario"/>
                <a:ea typeface="Rosario"/>
                <a:cs typeface="Rosario"/>
                <a:sym typeface="Rosario"/>
              </a:rPr>
              <a:t> </a:t>
            </a:r>
            <a:r>
              <a:rPr lang="en-US" sz="2113" dirty="0" err="1">
                <a:solidFill>
                  <a:srgbClr val="FFFFFF"/>
                </a:solidFill>
                <a:latin typeface="Rosario"/>
                <a:ea typeface="Rosario"/>
                <a:cs typeface="Rosario"/>
                <a:sym typeface="Rosario"/>
              </a:rPr>
              <a:t>Wettbewerbsbeschränkungen</a:t>
            </a:r>
            <a:r>
              <a:rPr lang="en-US" sz="2113" dirty="0">
                <a:solidFill>
                  <a:srgbClr val="FFFFFF"/>
                </a:solidFill>
                <a:latin typeface="Rosario"/>
                <a:ea typeface="Rosario"/>
                <a:cs typeface="Rosario"/>
                <a:sym typeface="Rosario"/>
              </a:rPr>
              <a:t>, GWB), а </a:t>
            </a:r>
            <a:r>
              <a:rPr lang="en-US" sz="2113" dirty="0" err="1">
                <a:solidFill>
                  <a:srgbClr val="FFFFFF"/>
                </a:solidFill>
                <a:latin typeface="Rosario"/>
                <a:ea typeface="Rosario"/>
                <a:cs typeface="Rosario"/>
                <a:sym typeface="Rosario"/>
              </a:rPr>
              <a:t>також</a:t>
            </a:r>
            <a:r>
              <a:rPr lang="en-US" sz="2113" dirty="0">
                <a:solidFill>
                  <a:srgbClr val="FFFFFF"/>
                </a:solidFill>
                <a:latin typeface="Rosario"/>
                <a:ea typeface="Rosario"/>
                <a:cs typeface="Rosario"/>
                <a:sym typeface="Rosario"/>
              </a:rPr>
              <a:t> </a:t>
            </a:r>
            <a:r>
              <a:rPr lang="en-US" sz="2113" dirty="0" err="1">
                <a:solidFill>
                  <a:srgbClr val="FFFFFF"/>
                </a:solidFill>
                <a:latin typeface="Rosario"/>
                <a:ea typeface="Rosario"/>
                <a:cs typeface="Rosario"/>
                <a:sym typeface="Rosario"/>
              </a:rPr>
              <a:t>додатковими</a:t>
            </a:r>
            <a:r>
              <a:rPr lang="en-US" sz="2113" dirty="0">
                <a:solidFill>
                  <a:srgbClr val="FFFFFF"/>
                </a:solidFill>
                <a:latin typeface="Rosario"/>
                <a:ea typeface="Rosario"/>
                <a:cs typeface="Rosario"/>
                <a:sym typeface="Rosario"/>
              </a:rPr>
              <a:t> </a:t>
            </a:r>
            <a:r>
              <a:rPr lang="en-US" sz="2113" dirty="0" err="1">
                <a:solidFill>
                  <a:srgbClr val="FFFFFF"/>
                </a:solidFill>
                <a:latin typeface="Rosario"/>
                <a:ea typeface="Rosario"/>
                <a:cs typeface="Rosario"/>
                <a:sym typeface="Rosario"/>
              </a:rPr>
              <a:t>нормативними</a:t>
            </a:r>
            <a:r>
              <a:rPr lang="en-US" sz="2113" dirty="0">
                <a:solidFill>
                  <a:srgbClr val="FFFFFF"/>
                </a:solidFill>
                <a:latin typeface="Rosario"/>
                <a:ea typeface="Rosario"/>
                <a:cs typeface="Rosario"/>
                <a:sym typeface="Rosario"/>
              </a:rPr>
              <a:t> </a:t>
            </a:r>
            <a:r>
              <a:rPr lang="en-US" sz="2113" dirty="0" err="1">
                <a:solidFill>
                  <a:srgbClr val="FFFFFF"/>
                </a:solidFill>
                <a:latin typeface="Rosario"/>
                <a:ea typeface="Rosario"/>
                <a:cs typeface="Rosario"/>
                <a:sym typeface="Rosario"/>
              </a:rPr>
              <a:t>актами</a:t>
            </a:r>
            <a:r>
              <a:rPr lang="en-US" sz="2113" dirty="0">
                <a:solidFill>
                  <a:srgbClr val="FFFFFF"/>
                </a:solidFill>
                <a:latin typeface="Rosario"/>
                <a:ea typeface="Rosario"/>
                <a:cs typeface="Rosario"/>
                <a:sym typeface="Rosario"/>
              </a:rPr>
              <a:t>:</a:t>
            </a:r>
          </a:p>
          <a:p>
            <a:pPr algn="just">
              <a:lnSpc>
                <a:spcPts val="2536"/>
              </a:lnSpc>
            </a:pPr>
            <a:r>
              <a:rPr lang="en-US" sz="2113" dirty="0">
                <a:solidFill>
                  <a:srgbClr val="FFFFFF"/>
                </a:solidFill>
                <a:latin typeface="Rosario"/>
                <a:ea typeface="Rosario"/>
                <a:cs typeface="Rosario"/>
                <a:sym typeface="Rosario"/>
              </a:rPr>
              <a:t>·      </a:t>
            </a:r>
            <a:r>
              <a:rPr lang="en-US" sz="2113" dirty="0" err="1">
                <a:solidFill>
                  <a:srgbClr val="FFFFFF"/>
                </a:solidFill>
                <a:latin typeface="Rosario"/>
                <a:ea typeface="Rosario"/>
                <a:cs typeface="Rosario"/>
                <a:sym typeface="Rosario"/>
              </a:rPr>
              <a:t>Verordnung</a:t>
            </a:r>
            <a:r>
              <a:rPr lang="en-US" sz="2113" dirty="0">
                <a:solidFill>
                  <a:srgbClr val="FFFFFF"/>
                </a:solidFill>
                <a:latin typeface="Rosario"/>
                <a:ea typeface="Rosario"/>
                <a:cs typeface="Rosario"/>
                <a:sym typeface="Rosario"/>
              </a:rPr>
              <a:t> </a:t>
            </a:r>
            <a:r>
              <a:rPr lang="en-US" sz="2113" dirty="0" err="1">
                <a:solidFill>
                  <a:srgbClr val="FFFFFF"/>
                </a:solidFill>
                <a:latin typeface="Rosario"/>
                <a:ea typeface="Rosario"/>
                <a:cs typeface="Rosario"/>
                <a:sym typeface="Rosario"/>
              </a:rPr>
              <a:t>über</a:t>
            </a:r>
            <a:r>
              <a:rPr lang="en-US" sz="2113" dirty="0">
                <a:solidFill>
                  <a:srgbClr val="FFFFFF"/>
                </a:solidFill>
                <a:latin typeface="Rosario"/>
                <a:ea typeface="Rosario"/>
                <a:cs typeface="Rosario"/>
                <a:sym typeface="Rosario"/>
              </a:rPr>
              <a:t> die </a:t>
            </a:r>
            <a:r>
              <a:rPr lang="en-US" sz="2113" dirty="0" err="1">
                <a:solidFill>
                  <a:srgbClr val="FFFFFF"/>
                </a:solidFill>
                <a:latin typeface="Rosario"/>
                <a:ea typeface="Rosario"/>
                <a:cs typeface="Rosario"/>
                <a:sym typeface="Rosario"/>
              </a:rPr>
              <a:t>Vergabe</a:t>
            </a:r>
            <a:r>
              <a:rPr lang="en-US" sz="2113" dirty="0">
                <a:solidFill>
                  <a:srgbClr val="FFFFFF"/>
                </a:solidFill>
                <a:latin typeface="Rosario"/>
                <a:ea typeface="Rosario"/>
                <a:cs typeface="Rosario"/>
                <a:sym typeface="Rosario"/>
              </a:rPr>
              <a:t> </a:t>
            </a:r>
            <a:r>
              <a:rPr lang="en-US" sz="2113" dirty="0" err="1">
                <a:solidFill>
                  <a:srgbClr val="FFFFFF"/>
                </a:solidFill>
                <a:latin typeface="Rosario"/>
                <a:ea typeface="Rosario"/>
                <a:cs typeface="Rosario"/>
                <a:sym typeface="Rosario"/>
              </a:rPr>
              <a:t>öffentlicher</a:t>
            </a:r>
            <a:r>
              <a:rPr lang="en-US" sz="2113" dirty="0">
                <a:solidFill>
                  <a:srgbClr val="FFFFFF"/>
                </a:solidFill>
                <a:latin typeface="Rosario"/>
                <a:ea typeface="Rosario"/>
                <a:cs typeface="Rosario"/>
                <a:sym typeface="Rosario"/>
              </a:rPr>
              <a:t> </a:t>
            </a:r>
            <a:r>
              <a:rPr lang="en-US" sz="2113" dirty="0" err="1">
                <a:solidFill>
                  <a:srgbClr val="FFFFFF"/>
                </a:solidFill>
                <a:latin typeface="Rosario"/>
                <a:ea typeface="Rosario"/>
                <a:cs typeface="Rosario"/>
                <a:sym typeface="Rosario"/>
              </a:rPr>
              <a:t>Aufträge</a:t>
            </a:r>
            <a:r>
              <a:rPr lang="en-US" sz="2113" dirty="0">
                <a:solidFill>
                  <a:srgbClr val="FFFFFF"/>
                </a:solidFill>
                <a:latin typeface="Rosario"/>
                <a:ea typeface="Rosario"/>
                <a:cs typeface="Rosario"/>
                <a:sym typeface="Rosario"/>
              </a:rPr>
              <a:t> (</a:t>
            </a:r>
            <a:r>
              <a:rPr lang="en-US" sz="2113" dirty="0" err="1">
                <a:solidFill>
                  <a:srgbClr val="FFFFFF"/>
                </a:solidFill>
                <a:latin typeface="Rosario"/>
                <a:ea typeface="Rosario"/>
                <a:cs typeface="Rosario"/>
                <a:sym typeface="Rosario"/>
              </a:rPr>
              <a:t>VgV</a:t>
            </a:r>
            <a:r>
              <a:rPr lang="en-US" sz="2113" dirty="0">
                <a:solidFill>
                  <a:srgbClr val="FFFFFF"/>
                </a:solidFill>
                <a:latin typeface="Rosario"/>
                <a:ea typeface="Rosario"/>
                <a:cs typeface="Rosario"/>
                <a:sym typeface="Rosario"/>
              </a:rPr>
              <a:t>) – </a:t>
            </a:r>
            <a:r>
              <a:rPr lang="en-US" sz="2113" dirty="0" err="1">
                <a:solidFill>
                  <a:srgbClr val="FFFFFF"/>
                </a:solidFill>
                <a:latin typeface="Rosario"/>
                <a:ea typeface="Rosario"/>
                <a:cs typeface="Rosario"/>
                <a:sym typeface="Rosario"/>
              </a:rPr>
              <a:t>регулює</a:t>
            </a:r>
            <a:r>
              <a:rPr lang="en-US" sz="2113" dirty="0">
                <a:solidFill>
                  <a:srgbClr val="FFFFFF"/>
                </a:solidFill>
                <a:latin typeface="Rosario"/>
                <a:ea typeface="Rosario"/>
                <a:cs typeface="Rosario"/>
                <a:sym typeface="Rosario"/>
              </a:rPr>
              <a:t> </a:t>
            </a:r>
            <a:r>
              <a:rPr lang="en-US" sz="2113" dirty="0" err="1">
                <a:solidFill>
                  <a:srgbClr val="FFFFFF"/>
                </a:solidFill>
                <a:latin typeface="Rosario"/>
                <a:ea typeface="Rosario"/>
                <a:cs typeface="Rosario"/>
                <a:sym typeface="Rosario"/>
              </a:rPr>
              <a:t>державні</a:t>
            </a:r>
            <a:r>
              <a:rPr lang="en-US" sz="2113" dirty="0">
                <a:solidFill>
                  <a:srgbClr val="FFFFFF"/>
                </a:solidFill>
                <a:latin typeface="Rosario"/>
                <a:ea typeface="Rosario"/>
                <a:cs typeface="Rosario"/>
                <a:sym typeface="Rosario"/>
              </a:rPr>
              <a:t> </a:t>
            </a:r>
            <a:r>
              <a:rPr lang="en-US" sz="2113" dirty="0" err="1">
                <a:solidFill>
                  <a:srgbClr val="FFFFFF"/>
                </a:solidFill>
                <a:latin typeface="Rosario"/>
                <a:ea typeface="Rosario"/>
                <a:cs typeface="Rosario"/>
                <a:sym typeface="Rosario"/>
              </a:rPr>
              <a:t>контракти</a:t>
            </a:r>
            <a:r>
              <a:rPr lang="en-US" sz="2113" dirty="0">
                <a:solidFill>
                  <a:srgbClr val="FFFFFF"/>
                </a:solidFill>
                <a:latin typeface="Rosario"/>
                <a:ea typeface="Rosario"/>
                <a:cs typeface="Rosario"/>
                <a:sym typeface="Rosario"/>
              </a:rPr>
              <a:t>;</a:t>
            </a:r>
          </a:p>
          <a:p>
            <a:pPr algn="just">
              <a:lnSpc>
                <a:spcPts val="2536"/>
              </a:lnSpc>
            </a:pPr>
            <a:r>
              <a:rPr lang="en-US" sz="2113" dirty="0">
                <a:solidFill>
                  <a:srgbClr val="FFFFFF"/>
                </a:solidFill>
                <a:latin typeface="Rosario"/>
                <a:ea typeface="Rosario"/>
                <a:cs typeface="Rosario"/>
                <a:sym typeface="Rosario"/>
              </a:rPr>
              <a:t>·      </a:t>
            </a:r>
            <a:r>
              <a:rPr lang="en-US" sz="2113" dirty="0" err="1">
                <a:solidFill>
                  <a:srgbClr val="FFFFFF"/>
                </a:solidFill>
                <a:latin typeface="Rosario"/>
                <a:ea typeface="Rosario"/>
                <a:cs typeface="Rosario"/>
                <a:sym typeface="Rosario"/>
              </a:rPr>
              <a:t>Sektorenverordnung</a:t>
            </a:r>
            <a:r>
              <a:rPr lang="en-US" sz="2113" dirty="0">
                <a:solidFill>
                  <a:srgbClr val="FFFFFF"/>
                </a:solidFill>
                <a:latin typeface="Rosario"/>
                <a:ea typeface="Rosario"/>
                <a:cs typeface="Rosario"/>
                <a:sym typeface="Rosario"/>
              </a:rPr>
              <a:t> (</a:t>
            </a:r>
            <a:r>
              <a:rPr lang="en-US" sz="2113" dirty="0" err="1">
                <a:solidFill>
                  <a:srgbClr val="FFFFFF"/>
                </a:solidFill>
                <a:latin typeface="Rosario"/>
                <a:ea typeface="Rosario"/>
                <a:cs typeface="Rosario"/>
                <a:sym typeface="Rosario"/>
              </a:rPr>
              <a:t>SektVO</a:t>
            </a:r>
            <a:r>
              <a:rPr lang="en-US" sz="2113" dirty="0">
                <a:solidFill>
                  <a:srgbClr val="FFFFFF"/>
                </a:solidFill>
                <a:latin typeface="Rosario"/>
                <a:ea typeface="Rosario"/>
                <a:cs typeface="Rosario"/>
                <a:sym typeface="Rosario"/>
              </a:rPr>
              <a:t>) – </a:t>
            </a:r>
            <a:r>
              <a:rPr lang="en-US" sz="2113" dirty="0" err="1">
                <a:solidFill>
                  <a:srgbClr val="FFFFFF"/>
                </a:solidFill>
                <a:latin typeface="Rosario"/>
                <a:ea typeface="Rosario"/>
                <a:cs typeface="Rosario"/>
                <a:sym typeface="Rosario"/>
              </a:rPr>
              <a:t>охоплює</a:t>
            </a:r>
            <a:r>
              <a:rPr lang="en-US" sz="2113" dirty="0">
                <a:solidFill>
                  <a:srgbClr val="FFFFFF"/>
                </a:solidFill>
                <a:latin typeface="Rosario"/>
                <a:ea typeface="Rosario"/>
                <a:cs typeface="Rosario"/>
                <a:sym typeface="Rosario"/>
              </a:rPr>
              <a:t> </a:t>
            </a:r>
            <a:r>
              <a:rPr lang="en-US" sz="2113" dirty="0" err="1">
                <a:solidFill>
                  <a:srgbClr val="FFFFFF"/>
                </a:solidFill>
                <a:latin typeface="Rosario"/>
                <a:ea typeface="Rosario"/>
                <a:cs typeface="Rosario"/>
                <a:sym typeface="Rosario"/>
              </a:rPr>
              <a:t>закупівлі</a:t>
            </a:r>
            <a:r>
              <a:rPr lang="en-US" sz="2113" dirty="0">
                <a:solidFill>
                  <a:srgbClr val="FFFFFF"/>
                </a:solidFill>
                <a:latin typeface="Rosario"/>
                <a:ea typeface="Rosario"/>
                <a:cs typeface="Rosario"/>
                <a:sym typeface="Rosario"/>
              </a:rPr>
              <a:t> у </a:t>
            </a:r>
            <a:r>
              <a:rPr lang="en-US" sz="2113" dirty="0" err="1">
                <a:solidFill>
                  <a:srgbClr val="FFFFFF"/>
                </a:solidFill>
                <a:latin typeface="Rosario"/>
                <a:ea typeface="Rosario"/>
                <a:cs typeface="Rosario"/>
                <a:sym typeface="Rosario"/>
              </a:rPr>
              <a:t>комунальному</a:t>
            </a:r>
            <a:r>
              <a:rPr lang="en-US" sz="2113" dirty="0">
                <a:solidFill>
                  <a:srgbClr val="FFFFFF"/>
                </a:solidFill>
                <a:latin typeface="Rosario"/>
                <a:ea typeface="Rosario"/>
                <a:cs typeface="Rosario"/>
                <a:sym typeface="Rosario"/>
              </a:rPr>
              <a:t> </a:t>
            </a:r>
            <a:r>
              <a:rPr lang="en-US" sz="2113" dirty="0" err="1">
                <a:solidFill>
                  <a:srgbClr val="FFFFFF"/>
                </a:solidFill>
                <a:latin typeface="Rosario"/>
                <a:ea typeface="Rosario"/>
                <a:cs typeface="Rosario"/>
                <a:sym typeface="Rosario"/>
              </a:rPr>
              <a:t>секторі</a:t>
            </a:r>
            <a:r>
              <a:rPr lang="en-US" sz="2113" dirty="0">
                <a:solidFill>
                  <a:srgbClr val="FFFFFF"/>
                </a:solidFill>
                <a:latin typeface="Rosario"/>
                <a:ea typeface="Rosario"/>
                <a:cs typeface="Rosario"/>
                <a:sym typeface="Rosario"/>
              </a:rPr>
              <a:t>;</a:t>
            </a:r>
          </a:p>
          <a:p>
            <a:pPr algn="just">
              <a:lnSpc>
                <a:spcPts val="2536"/>
              </a:lnSpc>
            </a:pPr>
            <a:r>
              <a:rPr lang="en-US" sz="2113" dirty="0">
                <a:solidFill>
                  <a:srgbClr val="FFFFFF"/>
                </a:solidFill>
                <a:latin typeface="Rosario"/>
                <a:ea typeface="Rosario"/>
                <a:cs typeface="Rosario"/>
                <a:sym typeface="Rosario"/>
              </a:rPr>
              <a:t>·      </a:t>
            </a:r>
            <a:r>
              <a:rPr lang="en-US" sz="2113" dirty="0" err="1">
                <a:solidFill>
                  <a:srgbClr val="FFFFFF"/>
                </a:solidFill>
                <a:latin typeface="Rosario"/>
                <a:ea typeface="Rosario"/>
                <a:cs typeface="Rosario"/>
                <a:sym typeface="Rosario"/>
              </a:rPr>
              <a:t>Vergabe</a:t>
            </a:r>
            <a:r>
              <a:rPr lang="en-US" sz="2113" dirty="0">
                <a:solidFill>
                  <a:srgbClr val="FFFFFF"/>
                </a:solidFill>
                <a:latin typeface="Rosario"/>
                <a:ea typeface="Rosario"/>
                <a:cs typeface="Rosario"/>
                <a:sym typeface="Rosario"/>
              </a:rPr>
              <a:t>- und </a:t>
            </a:r>
            <a:r>
              <a:rPr lang="en-US" sz="2113" dirty="0" err="1">
                <a:solidFill>
                  <a:srgbClr val="FFFFFF"/>
                </a:solidFill>
                <a:latin typeface="Rosario"/>
                <a:ea typeface="Rosario"/>
                <a:cs typeface="Rosario"/>
                <a:sym typeface="Rosario"/>
              </a:rPr>
              <a:t>Vertragsordnung</a:t>
            </a:r>
            <a:r>
              <a:rPr lang="en-US" sz="2113" dirty="0">
                <a:solidFill>
                  <a:srgbClr val="FFFFFF"/>
                </a:solidFill>
                <a:latin typeface="Rosario"/>
                <a:ea typeface="Rosario"/>
                <a:cs typeface="Rosario"/>
                <a:sym typeface="Rosario"/>
              </a:rPr>
              <a:t> für </a:t>
            </a:r>
            <a:r>
              <a:rPr lang="en-US" sz="2113" dirty="0" err="1">
                <a:solidFill>
                  <a:srgbClr val="FFFFFF"/>
                </a:solidFill>
                <a:latin typeface="Rosario"/>
                <a:ea typeface="Rosario"/>
                <a:cs typeface="Rosario"/>
                <a:sym typeface="Rosario"/>
              </a:rPr>
              <a:t>Bauleistungen</a:t>
            </a:r>
            <a:r>
              <a:rPr lang="en-US" sz="2113" dirty="0">
                <a:solidFill>
                  <a:srgbClr val="FFFFFF"/>
                </a:solidFill>
                <a:latin typeface="Rosario"/>
                <a:ea typeface="Rosario"/>
                <a:cs typeface="Rosario"/>
                <a:sym typeface="Rosario"/>
              </a:rPr>
              <a:t> (VOB/A) – </a:t>
            </a:r>
            <a:r>
              <a:rPr lang="en-US" sz="2113" dirty="0" err="1">
                <a:solidFill>
                  <a:srgbClr val="FFFFFF"/>
                </a:solidFill>
                <a:latin typeface="Rosario"/>
                <a:ea typeface="Rosario"/>
                <a:cs typeface="Rosario"/>
                <a:sym typeface="Rosario"/>
              </a:rPr>
              <a:t>спеціальні</a:t>
            </a:r>
            <a:r>
              <a:rPr lang="en-US" sz="2113" dirty="0">
                <a:solidFill>
                  <a:srgbClr val="FFFFFF"/>
                </a:solidFill>
                <a:latin typeface="Rosario"/>
                <a:ea typeface="Rosario"/>
                <a:cs typeface="Rosario"/>
                <a:sym typeface="Rosario"/>
              </a:rPr>
              <a:t> </a:t>
            </a:r>
            <a:r>
              <a:rPr lang="en-US" sz="2113" dirty="0" err="1">
                <a:solidFill>
                  <a:srgbClr val="FFFFFF"/>
                </a:solidFill>
                <a:latin typeface="Rosario"/>
                <a:ea typeface="Rosario"/>
                <a:cs typeface="Rosario"/>
                <a:sym typeface="Rosario"/>
              </a:rPr>
              <a:t>правила</a:t>
            </a:r>
            <a:r>
              <a:rPr lang="en-US" sz="2113" dirty="0">
                <a:solidFill>
                  <a:srgbClr val="FFFFFF"/>
                </a:solidFill>
                <a:latin typeface="Rosario"/>
                <a:ea typeface="Rosario"/>
                <a:cs typeface="Rosario"/>
                <a:sym typeface="Rosario"/>
              </a:rPr>
              <a:t> </a:t>
            </a:r>
            <a:r>
              <a:rPr lang="en-US" sz="2113" dirty="0" err="1">
                <a:solidFill>
                  <a:srgbClr val="FFFFFF"/>
                </a:solidFill>
                <a:latin typeface="Rosario"/>
                <a:ea typeface="Rosario"/>
                <a:cs typeface="Rosario"/>
                <a:sym typeface="Rosario"/>
              </a:rPr>
              <a:t>для</a:t>
            </a:r>
            <a:r>
              <a:rPr lang="en-US" sz="2113" dirty="0">
                <a:solidFill>
                  <a:srgbClr val="FFFFFF"/>
                </a:solidFill>
                <a:latin typeface="Rosario"/>
                <a:ea typeface="Rosario"/>
                <a:cs typeface="Rosario"/>
                <a:sym typeface="Rosario"/>
              </a:rPr>
              <a:t> </a:t>
            </a:r>
            <a:r>
              <a:rPr lang="en-US" sz="2113" dirty="0" err="1">
                <a:solidFill>
                  <a:srgbClr val="FFFFFF"/>
                </a:solidFill>
                <a:latin typeface="Rosario"/>
                <a:ea typeface="Rosario"/>
                <a:cs typeface="Rosario"/>
                <a:sym typeface="Rosario"/>
              </a:rPr>
              <a:t>будівельних</a:t>
            </a:r>
            <a:r>
              <a:rPr lang="en-US" sz="2113" dirty="0">
                <a:solidFill>
                  <a:srgbClr val="FFFFFF"/>
                </a:solidFill>
                <a:latin typeface="Rosario"/>
                <a:ea typeface="Rosario"/>
                <a:cs typeface="Rosario"/>
                <a:sym typeface="Rosario"/>
              </a:rPr>
              <a:t> </a:t>
            </a:r>
            <a:r>
              <a:rPr lang="en-US" sz="2113" dirty="0" err="1">
                <a:solidFill>
                  <a:srgbClr val="FFFFFF"/>
                </a:solidFill>
                <a:latin typeface="Rosario"/>
                <a:ea typeface="Rosario"/>
                <a:cs typeface="Rosario"/>
                <a:sym typeface="Rosario"/>
              </a:rPr>
              <a:t>контрактів</a:t>
            </a:r>
            <a:r>
              <a:rPr lang="en-US" sz="2113" dirty="0">
                <a:solidFill>
                  <a:srgbClr val="FFFFFF"/>
                </a:solidFill>
                <a:latin typeface="Rosario"/>
                <a:ea typeface="Rosario"/>
                <a:cs typeface="Rosario"/>
                <a:sym typeface="Rosario"/>
              </a:rPr>
              <a:t>.</a:t>
            </a:r>
          </a:p>
          <a:p>
            <a:pPr algn="just">
              <a:lnSpc>
                <a:spcPts val="2536"/>
              </a:lnSpc>
            </a:pPr>
            <a:endParaRPr lang="en-US" sz="2113" dirty="0">
              <a:solidFill>
                <a:srgbClr val="FFFFFF"/>
              </a:solidFill>
              <a:latin typeface="Rosario"/>
              <a:ea typeface="Rosario"/>
              <a:cs typeface="Rosario"/>
              <a:sym typeface="Rosari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357674" y="1633342"/>
            <a:ext cx="351211" cy="351211"/>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41B8D5"/>
            </a:solidFill>
          </p:spPr>
        </p:sp>
        <p:sp>
          <p:nvSpPr>
            <p:cNvPr id="4" name="TextBox 4"/>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832682" y="1633342"/>
            <a:ext cx="351211" cy="351211"/>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C744E"/>
            </a:solidFill>
          </p:spPr>
        </p:sp>
        <p:sp>
          <p:nvSpPr>
            <p:cNvPr id="7" name="TextBox 7"/>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1306918" y="1633342"/>
            <a:ext cx="351211" cy="351211"/>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41B8D5"/>
            </a:solidFill>
          </p:spPr>
        </p:sp>
        <p:sp>
          <p:nvSpPr>
            <p:cNvPr id="10" name="TextBox 10"/>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rot="-10800000">
            <a:off x="-313352" y="5212354"/>
            <a:ext cx="1342052" cy="1341541"/>
          </a:xfrm>
          <a:custGeom>
            <a:avLst/>
            <a:gdLst/>
            <a:ahLst/>
            <a:cxnLst/>
            <a:rect l="l" t="t" r="r" b="b"/>
            <a:pathLst>
              <a:path w="1342052" h="1341541">
                <a:moveTo>
                  <a:pt x="0" y="0"/>
                </a:moveTo>
                <a:lnTo>
                  <a:pt x="1342052" y="0"/>
                </a:lnTo>
                <a:lnTo>
                  <a:pt x="1342052" y="1341541"/>
                </a:lnTo>
                <a:lnTo>
                  <a:pt x="0" y="1341541"/>
                </a:lnTo>
                <a:lnTo>
                  <a:pt x="0" y="0"/>
                </a:lnTo>
                <a:close/>
              </a:path>
            </a:pathLst>
          </a:custGeom>
          <a:blipFill>
            <a:blip r:embed="rId2">
              <a:extLst>
                <a:ext uri="{96DAC541-7B7A-43D3-8B79-37D633B846F1}">
                  <asvg:svgBlip xmlns:asvg="http://schemas.microsoft.com/office/drawing/2016/SVG/main" r:embed="rId3"/>
                </a:ext>
              </a:extLst>
            </a:blip>
            <a:stretch>
              <a:fillRect b="-100806"/>
            </a:stretch>
          </a:blipFill>
        </p:spPr>
      </p:sp>
      <p:grpSp>
        <p:nvGrpSpPr>
          <p:cNvPr id="12" name="Group 12"/>
          <p:cNvGrpSpPr/>
          <p:nvPr/>
        </p:nvGrpSpPr>
        <p:grpSpPr>
          <a:xfrm>
            <a:off x="0" y="2126254"/>
            <a:ext cx="9159081" cy="4198764"/>
            <a:chOff x="0" y="0"/>
            <a:chExt cx="2412268" cy="1105847"/>
          </a:xfrm>
        </p:grpSpPr>
        <p:sp>
          <p:nvSpPr>
            <p:cNvPr id="13" name="Freeform 13"/>
            <p:cNvSpPr/>
            <p:nvPr/>
          </p:nvSpPr>
          <p:spPr>
            <a:xfrm>
              <a:off x="0" y="0"/>
              <a:ext cx="2412268" cy="1105847"/>
            </a:xfrm>
            <a:custGeom>
              <a:avLst/>
              <a:gdLst/>
              <a:ahLst/>
              <a:cxnLst/>
              <a:rect l="l" t="t" r="r" b="b"/>
              <a:pathLst>
                <a:path w="2412268" h="1105847">
                  <a:moveTo>
                    <a:pt x="0" y="0"/>
                  </a:moveTo>
                  <a:lnTo>
                    <a:pt x="2412268" y="0"/>
                  </a:lnTo>
                  <a:lnTo>
                    <a:pt x="2412268" y="1105847"/>
                  </a:lnTo>
                  <a:lnTo>
                    <a:pt x="0" y="1105847"/>
                  </a:lnTo>
                  <a:close/>
                </a:path>
              </a:pathLst>
            </a:custGeom>
            <a:solidFill>
              <a:srgbClr val="64CCEF"/>
            </a:solidFill>
          </p:spPr>
        </p:sp>
        <p:sp>
          <p:nvSpPr>
            <p:cNvPr id="14" name="TextBox 14"/>
            <p:cNvSpPr txBox="1"/>
            <p:nvPr/>
          </p:nvSpPr>
          <p:spPr>
            <a:xfrm>
              <a:off x="0" y="-38100"/>
              <a:ext cx="2412268" cy="1143947"/>
            </a:xfrm>
            <a:prstGeom prst="rect">
              <a:avLst/>
            </a:prstGeom>
          </p:spPr>
          <p:txBody>
            <a:bodyPr lIns="50800" tIns="50800" rIns="50800" bIns="50800" rtlCol="0" anchor="ctr"/>
            <a:lstStyle/>
            <a:p>
              <a:pPr algn="ctr">
                <a:lnSpc>
                  <a:spcPts val="2659"/>
                </a:lnSpc>
              </a:pPr>
              <a:endParaRPr/>
            </a:p>
          </p:txBody>
        </p:sp>
      </p:grpSp>
      <p:grpSp>
        <p:nvGrpSpPr>
          <p:cNvPr id="15" name="Group 15"/>
          <p:cNvGrpSpPr/>
          <p:nvPr/>
        </p:nvGrpSpPr>
        <p:grpSpPr>
          <a:xfrm>
            <a:off x="0" y="6325018"/>
            <a:ext cx="9159081" cy="4198764"/>
            <a:chOff x="0" y="0"/>
            <a:chExt cx="2412268" cy="1105847"/>
          </a:xfrm>
        </p:grpSpPr>
        <p:sp>
          <p:nvSpPr>
            <p:cNvPr id="16" name="Freeform 16"/>
            <p:cNvSpPr/>
            <p:nvPr/>
          </p:nvSpPr>
          <p:spPr>
            <a:xfrm>
              <a:off x="0" y="0"/>
              <a:ext cx="2412268" cy="1105847"/>
            </a:xfrm>
            <a:custGeom>
              <a:avLst/>
              <a:gdLst/>
              <a:ahLst/>
              <a:cxnLst/>
              <a:rect l="l" t="t" r="r" b="b"/>
              <a:pathLst>
                <a:path w="2412268" h="1105847">
                  <a:moveTo>
                    <a:pt x="0" y="0"/>
                  </a:moveTo>
                  <a:lnTo>
                    <a:pt x="2412268" y="0"/>
                  </a:lnTo>
                  <a:lnTo>
                    <a:pt x="2412268" y="1105847"/>
                  </a:lnTo>
                  <a:lnTo>
                    <a:pt x="0" y="1105847"/>
                  </a:lnTo>
                  <a:close/>
                </a:path>
              </a:pathLst>
            </a:custGeom>
            <a:solidFill>
              <a:srgbClr val="F06C25"/>
            </a:solidFill>
          </p:spPr>
        </p:sp>
        <p:sp>
          <p:nvSpPr>
            <p:cNvPr id="17" name="TextBox 17"/>
            <p:cNvSpPr txBox="1"/>
            <p:nvPr/>
          </p:nvSpPr>
          <p:spPr>
            <a:xfrm>
              <a:off x="0" y="-38100"/>
              <a:ext cx="2412268" cy="1143947"/>
            </a:xfrm>
            <a:prstGeom prst="rect">
              <a:avLst/>
            </a:prstGeom>
          </p:spPr>
          <p:txBody>
            <a:bodyPr lIns="50800" tIns="50800" rIns="50800" bIns="50800" rtlCol="0" anchor="ctr"/>
            <a:lstStyle/>
            <a:p>
              <a:pPr algn="ctr">
                <a:lnSpc>
                  <a:spcPts val="2659"/>
                </a:lnSpc>
              </a:pPr>
              <a:endParaRPr/>
            </a:p>
          </p:txBody>
        </p:sp>
      </p:grpSp>
      <p:grpSp>
        <p:nvGrpSpPr>
          <p:cNvPr id="18" name="Group 18"/>
          <p:cNvGrpSpPr/>
          <p:nvPr/>
        </p:nvGrpSpPr>
        <p:grpSpPr>
          <a:xfrm>
            <a:off x="9159081" y="6325018"/>
            <a:ext cx="9159081" cy="4198764"/>
            <a:chOff x="0" y="0"/>
            <a:chExt cx="2412268" cy="1105847"/>
          </a:xfrm>
        </p:grpSpPr>
        <p:sp>
          <p:nvSpPr>
            <p:cNvPr id="19" name="Freeform 19"/>
            <p:cNvSpPr/>
            <p:nvPr/>
          </p:nvSpPr>
          <p:spPr>
            <a:xfrm>
              <a:off x="0" y="0"/>
              <a:ext cx="2412268" cy="1105847"/>
            </a:xfrm>
            <a:custGeom>
              <a:avLst/>
              <a:gdLst/>
              <a:ahLst/>
              <a:cxnLst/>
              <a:rect l="l" t="t" r="r" b="b"/>
              <a:pathLst>
                <a:path w="2412268" h="1105847">
                  <a:moveTo>
                    <a:pt x="0" y="0"/>
                  </a:moveTo>
                  <a:lnTo>
                    <a:pt x="2412268" y="0"/>
                  </a:lnTo>
                  <a:lnTo>
                    <a:pt x="2412268" y="1105847"/>
                  </a:lnTo>
                  <a:lnTo>
                    <a:pt x="0" y="1105847"/>
                  </a:lnTo>
                  <a:close/>
                </a:path>
              </a:pathLst>
            </a:custGeom>
            <a:solidFill>
              <a:srgbClr val="64CCEF"/>
            </a:solidFill>
          </p:spPr>
        </p:sp>
        <p:sp>
          <p:nvSpPr>
            <p:cNvPr id="20" name="TextBox 20"/>
            <p:cNvSpPr txBox="1"/>
            <p:nvPr/>
          </p:nvSpPr>
          <p:spPr>
            <a:xfrm>
              <a:off x="0" y="-38100"/>
              <a:ext cx="2412268" cy="1143947"/>
            </a:xfrm>
            <a:prstGeom prst="rect">
              <a:avLst/>
            </a:prstGeom>
          </p:spPr>
          <p:txBody>
            <a:bodyPr lIns="50800" tIns="50800" rIns="50800" bIns="50800" rtlCol="0" anchor="ctr"/>
            <a:lstStyle/>
            <a:p>
              <a:pPr algn="ctr">
                <a:lnSpc>
                  <a:spcPts val="2659"/>
                </a:lnSpc>
              </a:pPr>
              <a:endParaRPr/>
            </a:p>
          </p:txBody>
        </p:sp>
      </p:grpSp>
      <p:grpSp>
        <p:nvGrpSpPr>
          <p:cNvPr id="21" name="Group 21"/>
          <p:cNvGrpSpPr/>
          <p:nvPr/>
        </p:nvGrpSpPr>
        <p:grpSpPr>
          <a:xfrm>
            <a:off x="9159081" y="2126254"/>
            <a:ext cx="9159081" cy="4198764"/>
            <a:chOff x="0" y="0"/>
            <a:chExt cx="2412268" cy="1105847"/>
          </a:xfrm>
        </p:grpSpPr>
        <p:sp>
          <p:nvSpPr>
            <p:cNvPr id="22" name="Freeform 22"/>
            <p:cNvSpPr/>
            <p:nvPr/>
          </p:nvSpPr>
          <p:spPr>
            <a:xfrm>
              <a:off x="0" y="0"/>
              <a:ext cx="2412268" cy="1105847"/>
            </a:xfrm>
            <a:custGeom>
              <a:avLst/>
              <a:gdLst/>
              <a:ahLst/>
              <a:cxnLst/>
              <a:rect l="l" t="t" r="r" b="b"/>
              <a:pathLst>
                <a:path w="2412268" h="1105847">
                  <a:moveTo>
                    <a:pt x="0" y="0"/>
                  </a:moveTo>
                  <a:lnTo>
                    <a:pt x="2412268" y="0"/>
                  </a:lnTo>
                  <a:lnTo>
                    <a:pt x="2412268" y="1105847"/>
                  </a:lnTo>
                  <a:lnTo>
                    <a:pt x="0" y="1105847"/>
                  </a:lnTo>
                  <a:close/>
                </a:path>
              </a:pathLst>
            </a:custGeom>
            <a:solidFill>
              <a:srgbClr val="F06C25"/>
            </a:solidFill>
          </p:spPr>
        </p:sp>
        <p:sp>
          <p:nvSpPr>
            <p:cNvPr id="23" name="TextBox 23"/>
            <p:cNvSpPr txBox="1"/>
            <p:nvPr/>
          </p:nvSpPr>
          <p:spPr>
            <a:xfrm>
              <a:off x="0" y="-38100"/>
              <a:ext cx="2412268" cy="1143947"/>
            </a:xfrm>
            <a:prstGeom prst="rect">
              <a:avLst/>
            </a:prstGeom>
          </p:spPr>
          <p:txBody>
            <a:bodyPr lIns="50800" tIns="50800" rIns="50800" bIns="50800" rtlCol="0" anchor="ctr"/>
            <a:lstStyle/>
            <a:p>
              <a:pPr algn="ctr">
                <a:lnSpc>
                  <a:spcPts val="2659"/>
                </a:lnSpc>
              </a:pPr>
              <a:endParaRPr/>
            </a:p>
          </p:txBody>
        </p:sp>
      </p:grpSp>
      <p:sp>
        <p:nvSpPr>
          <p:cNvPr id="24" name="Freeform 24"/>
          <p:cNvSpPr/>
          <p:nvPr/>
        </p:nvSpPr>
        <p:spPr>
          <a:xfrm>
            <a:off x="9767788" y="2981896"/>
            <a:ext cx="2489868" cy="2489868"/>
          </a:xfrm>
          <a:custGeom>
            <a:avLst/>
            <a:gdLst/>
            <a:ahLst/>
            <a:cxnLst/>
            <a:rect l="l" t="t" r="r" b="b"/>
            <a:pathLst>
              <a:path w="2489868" h="2489868">
                <a:moveTo>
                  <a:pt x="0" y="0"/>
                </a:moveTo>
                <a:lnTo>
                  <a:pt x="2489868" y="0"/>
                </a:lnTo>
                <a:lnTo>
                  <a:pt x="2489868" y="2489868"/>
                </a:lnTo>
                <a:lnTo>
                  <a:pt x="0" y="24898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5" name="Freeform 25"/>
          <p:cNvSpPr/>
          <p:nvPr/>
        </p:nvSpPr>
        <p:spPr>
          <a:xfrm>
            <a:off x="533279" y="2942828"/>
            <a:ext cx="2423915" cy="2423915"/>
          </a:xfrm>
          <a:custGeom>
            <a:avLst/>
            <a:gdLst/>
            <a:ahLst/>
            <a:cxnLst/>
            <a:rect l="l" t="t" r="r" b="b"/>
            <a:pathLst>
              <a:path w="2423915" h="2423915">
                <a:moveTo>
                  <a:pt x="0" y="0"/>
                </a:moveTo>
                <a:lnTo>
                  <a:pt x="2423915" y="0"/>
                </a:lnTo>
                <a:lnTo>
                  <a:pt x="2423915" y="2423915"/>
                </a:lnTo>
                <a:lnTo>
                  <a:pt x="0" y="242391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6" name="Freeform 26"/>
          <p:cNvSpPr/>
          <p:nvPr/>
        </p:nvSpPr>
        <p:spPr>
          <a:xfrm>
            <a:off x="533279" y="7163218"/>
            <a:ext cx="2723318" cy="2178654"/>
          </a:xfrm>
          <a:custGeom>
            <a:avLst/>
            <a:gdLst/>
            <a:ahLst/>
            <a:cxnLst/>
            <a:rect l="l" t="t" r="r" b="b"/>
            <a:pathLst>
              <a:path w="2723318" h="2178654">
                <a:moveTo>
                  <a:pt x="0" y="0"/>
                </a:moveTo>
                <a:lnTo>
                  <a:pt x="2723318" y="0"/>
                </a:lnTo>
                <a:lnTo>
                  <a:pt x="2723318" y="2178654"/>
                </a:lnTo>
                <a:lnTo>
                  <a:pt x="0" y="217865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7" name="Freeform 27"/>
          <p:cNvSpPr/>
          <p:nvPr/>
        </p:nvSpPr>
        <p:spPr>
          <a:xfrm>
            <a:off x="9675103" y="6971775"/>
            <a:ext cx="2675237" cy="2561540"/>
          </a:xfrm>
          <a:custGeom>
            <a:avLst/>
            <a:gdLst/>
            <a:ahLst/>
            <a:cxnLst/>
            <a:rect l="l" t="t" r="r" b="b"/>
            <a:pathLst>
              <a:path w="2675237" h="2561540">
                <a:moveTo>
                  <a:pt x="0" y="0"/>
                </a:moveTo>
                <a:lnTo>
                  <a:pt x="2675238" y="0"/>
                </a:lnTo>
                <a:lnTo>
                  <a:pt x="2675238" y="2561540"/>
                </a:lnTo>
                <a:lnTo>
                  <a:pt x="0" y="256154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8" name="TextBox 28"/>
          <p:cNvSpPr txBox="1"/>
          <p:nvPr/>
        </p:nvSpPr>
        <p:spPr>
          <a:xfrm>
            <a:off x="357674" y="661157"/>
            <a:ext cx="17602814" cy="753110"/>
          </a:xfrm>
          <a:prstGeom prst="rect">
            <a:avLst/>
          </a:prstGeom>
        </p:spPr>
        <p:txBody>
          <a:bodyPr lIns="0" tIns="0" rIns="0" bIns="0" rtlCol="0" anchor="t">
            <a:spAutoFit/>
          </a:bodyPr>
          <a:lstStyle/>
          <a:p>
            <a:pPr algn="r">
              <a:lnSpc>
                <a:spcPts val="5829"/>
              </a:lnSpc>
            </a:pPr>
            <a:r>
              <a:rPr lang="en-US" sz="5299">
                <a:solidFill>
                  <a:srgbClr val="FFFFFF"/>
                </a:solidFill>
                <a:latin typeface="Hammersmith One"/>
                <a:ea typeface="Hammersmith One"/>
                <a:cs typeface="Hammersmith One"/>
                <a:sym typeface="Hammersmith One"/>
              </a:rPr>
              <a:t>Учасники здійснення процесу публічних закупівель</a:t>
            </a:r>
          </a:p>
        </p:txBody>
      </p:sp>
      <p:sp>
        <p:nvSpPr>
          <p:cNvPr id="29" name="TextBox 29"/>
          <p:cNvSpPr txBox="1"/>
          <p:nvPr/>
        </p:nvSpPr>
        <p:spPr>
          <a:xfrm>
            <a:off x="3256597" y="3207096"/>
            <a:ext cx="5740631" cy="1989455"/>
          </a:xfrm>
          <a:prstGeom prst="rect">
            <a:avLst/>
          </a:prstGeom>
        </p:spPr>
        <p:txBody>
          <a:bodyPr lIns="0" tIns="0" rIns="0" bIns="0" rtlCol="0" anchor="t">
            <a:spAutoFit/>
          </a:bodyPr>
          <a:lstStyle/>
          <a:p>
            <a:pPr algn="l">
              <a:lnSpc>
                <a:spcPts val="3219"/>
              </a:lnSpc>
              <a:spcBef>
                <a:spcPct val="0"/>
              </a:spcBef>
            </a:pPr>
            <a:r>
              <a:rPr lang="en-US" sz="2299">
                <a:solidFill>
                  <a:srgbClr val="1C4587"/>
                </a:solidFill>
                <a:latin typeface="Rosario"/>
                <a:ea typeface="Rosario"/>
                <a:cs typeface="Rosario"/>
                <a:sym typeface="Rosario"/>
              </a:rPr>
              <a:t>Державні органи:</a:t>
            </a:r>
          </a:p>
          <a:p>
            <a:pPr marL="496567" lvl="1" indent="-248284" algn="l">
              <a:lnSpc>
                <a:spcPts val="3219"/>
              </a:lnSpc>
              <a:spcBef>
                <a:spcPct val="0"/>
              </a:spcBef>
              <a:buFont typeface="Arial"/>
              <a:buChar char="•"/>
            </a:pPr>
            <a:r>
              <a:rPr lang="en-US" sz="2299">
                <a:solidFill>
                  <a:srgbClr val="1C4587"/>
                </a:solidFill>
                <a:latin typeface="Rosario"/>
                <a:ea typeface="Rosario"/>
                <a:cs typeface="Rosario"/>
                <a:sym typeface="Rosario"/>
              </a:rPr>
              <a:t>Міністерства, муніципалітети, державні агентства та комунальні підприємства</a:t>
            </a:r>
          </a:p>
          <a:p>
            <a:pPr algn="l">
              <a:lnSpc>
                <a:spcPts val="3219"/>
              </a:lnSpc>
            </a:pPr>
            <a:endParaRPr lang="en-US" sz="2299">
              <a:solidFill>
                <a:srgbClr val="1C4587"/>
              </a:solidFill>
              <a:latin typeface="Rosario"/>
              <a:ea typeface="Rosario"/>
              <a:cs typeface="Rosario"/>
              <a:sym typeface="Rosario"/>
            </a:endParaRPr>
          </a:p>
        </p:txBody>
      </p:sp>
      <p:sp>
        <p:nvSpPr>
          <p:cNvPr id="30" name="TextBox 30"/>
          <p:cNvSpPr txBox="1"/>
          <p:nvPr/>
        </p:nvSpPr>
        <p:spPr>
          <a:xfrm>
            <a:off x="3425634" y="7205835"/>
            <a:ext cx="5571594" cy="2389505"/>
          </a:xfrm>
          <a:prstGeom prst="rect">
            <a:avLst/>
          </a:prstGeom>
        </p:spPr>
        <p:txBody>
          <a:bodyPr lIns="0" tIns="0" rIns="0" bIns="0" rtlCol="0" anchor="t">
            <a:spAutoFit/>
          </a:bodyPr>
          <a:lstStyle/>
          <a:p>
            <a:pPr algn="l">
              <a:lnSpc>
                <a:spcPts val="3219"/>
              </a:lnSpc>
            </a:pPr>
            <a:r>
              <a:rPr lang="en-US" sz="2299">
                <a:solidFill>
                  <a:srgbClr val="1C4587"/>
                </a:solidFill>
                <a:latin typeface="Rosario"/>
                <a:ea typeface="Rosario"/>
                <a:cs typeface="Rosario"/>
                <a:sym typeface="Rosario"/>
              </a:rPr>
              <a:t>МСП (малі та середні підприємства)</a:t>
            </a:r>
          </a:p>
          <a:p>
            <a:pPr marL="496567" lvl="1" indent="-248284" algn="l">
              <a:lnSpc>
                <a:spcPts val="3219"/>
              </a:lnSpc>
              <a:buFont typeface="Arial"/>
              <a:buChar char="•"/>
            </a:pPr>
            <a:r>
              <a:rPr lang="en-US" sz="2299">
                <a:solidFill>
                  <a:srgbClr val="1C4587"/>
                </a:solidFill>
                <a:latin typeface="Rosario"/>
                <a:ea typeface="Rosario"/>
                <a:cs typeface="Rosario"/>
                <a:sym typeface="Rosario"/>
              </a:rPr>
              <a:t> активно підтримуються через спеціальні квоти та спрощені умови участі в тендерах.</a:t>
            </a:r>
          </a:p>
          <a:p>
            <a:pPr algn="l">
              <a:lnSpc>
                <a:spcPts val="3219"/>
              </a:lnSpc>
              <a:spcBef>
                <a:spcPct val="0"/>
              </a:spcBef>
            </a:pPr>
            <a:endParaRPr lang="en-US" sz="2299">
              <a:solidFill>
                <a:srgbClr val="1C4587"/>
              </a:solidFill>
              <a:latin typeface="Rosario"/>
              <a:ea typeface="Rosario"/>
              <a:cs typeface="Rosario"/>
              <a:sym typeface="Rosario"/>
            </a:endParaRPr>
          </a:p>
          <a:p>
            <a:pPr algn="l">
              <a:lnSpc>
                <a:spcPts val="3219"/>
              </a:lnSpc>
            </a:pPr>
            <a:endParaRPr lang="en-US" sz="2299">
              <a:solidFill>
                <a:srgbClr val="1C4587"/>
              </a:solidFill>
              <a:latin typeface="Rosario"/>
              <a:ea typeface="Rosario"/>
              <a:cs typeface="Rosario"/>
              <a:sym typeface="Rosario"/>
            </a:endParaRPr>
          </a:p>
        </p:txBody>
      </p:sp>
      <p:sp>
        <p:nvSpPr>
          <p:cNvPr id="31" name="TextBox 31"/>
          <p:cNvSpPr txBox="1"/>
          <p:nvPr/>
        </p:nvSpPr>
        <p:spPr>
          <a:xfrm>
            <a:off x="12609605" y="3093569"/>
            <a:ext cx="5519563" cy="2789555"/>
          </a:xfrm>
          <a:prstGeom prst="rect">
            <a:avLst/>
          </a:prstGeom>
        </p:spPr>
        <p:txBody>
          <a:bodyPr lIns="0" tIns="0" rIns="0" bIns="0" rtlCol="0" anchor="t">
            <a:spAutoFit/>
          </a:bodyPr>
          <a:lstStyle/>
          <a:p>
            <a:pPr algn="l">
              <a:lnSpc>
                <a:spcPts val="3219"/>
              </a:lnSpc>
            </a:pPr>
            <a:r>
              <a:rPr lang="en-US" sz="2299">
                <a:solidFill>
                  <a:srgbClr val="1C4587"/>
                </a:solidFill>
                <a:latin typeface="Rosario"/>
                <a:ea typeface="Rosario"/>
                <a:cs typeface="Rosario"/>
                <a:sym typeface="Rosario"/>
              </a:rPr>
              <a:t>Приватні компанії :</a:t>
            </a:r>
          </a:p>
          <a:p>
            <a:pPr marL="496567" lvl="1" indent="-248284" algn="l">
              <a:lnSpc>
                <a:spcPts val="3219"/>
              </a:lnSpc>
              <a:buFont typeface="Arial"/>
              <a:buChar char="•"/>
            </a:pPr>
            <a:r>
              <a:rPr lang="en-US" sz="2299">
                <a:solidFill>
                  <a:srgbClr val="1C4587"/>
                </a:solidFill>
                <a:latin typeface="Rosario"/>
                <a:ea typeface="Rosario"/>
                <a:cs typeface="Rosario"/>
                <a:sym typeface="Rosario"/>
              </a:rPr>
              <a:t>Великі корпорації та середні підприємства, що спеціалізуються на державних контрактах.</a:t>
            </a:r>
          </a:p>
          <a:p>
            <a:pPr algn="l">
              <a:lnSpc>
                <a:spcPts val="3219"/>
              </a:lnSpc>
            </a:pPr>
            <a:endParaRPr lang="en-US" sz="2299">
              <a:solidFill>
                <a:srgbClr val="1C4587"/>
              </a:solidFill>
              <a:latin typeface="Rosario"/>
              <a:ea typeface="Rosario"/>
              <a:cs typeface="Rosario"/>
              <a:sym typeface="Rosario"/>
            </a:endParaRPr>
          </a:p>
          <a:p>
            <a:pPr algn="l">
              <a:lnSpc>
                <a:spcPts val="3219"/>
              </a:lnSpc>
            </a:pPr>
            <a:endParaRPr lang="en-US" sz="2299">
              <a:solidFill>
                <a:srgbClr val="1C4587"/>
              </a:solidFill>
              <a:latin typeface="Rosario"/>
              <a:ea typeface="Rosario"/>
              <a:cs typeface="Rosario"/>
              <a:sym typeface="Rosario"/>
            </a:endParaRPr>
          </a:p>
          <a:p>
            <a:pPr algn="l">
              <a:lnSpc>
                <a:spcPts val="3219"/>
              </a:lnSpc>
            </a:pPr>
            <a:endParaRPr lang="en-US" sz="2299">
              <a:solidFill>
                <a:srgbClr val="1C4587"/>
              </a:solidFill>
              <a:latin typeface="Rosario"/>
              <a:ea typeface="Rosario"/>
              <a:cs typeface="Rosario"/>
              <a:sym typeface="Rosario"/>
            </a:endParaRPr>
          </a:p>
        </p:txBody>
      </p:sp>
      <p:sp>
        <p:nvSpPr>
          <p:cNvPr id="32" name="TextBox 32"/>
          <p:cNvSpPr txBox="1"/>
          <p:nvPr/>
        </p:nvSpPr>
        <p:spPr>
          <a:xfrm>
            <a:off x="12957885" y="6881350"/>
            <a:ext cx="4823004" cy="3086100"/>
          </a:xfrm>
          <a:prstGeom prst="rect">
            <a:avLst/>
          </a:prstGeom>
        </p:spPr>
        <p:txBody>
          <a:bodyPr lIns="0" tIns="0" rIns="0" bIns="0" rtlCol="0" anchor="t">
            <a:spAutoFit/>
          </a:bodyPr>
          <a:lstStyle/>
          <a:p>
            <a:pPr algn="just">
              <a:lnSpc>
                <a:spcPts val="2760"/>
              </a:lnSpc>
            </a:pPr>
            <a:r>
              <a:rPr lang="en-US" sz="2300">
                <a:solidFill>
                  <a:srgbClr val="1C4587"/>
                </a:solidFill>
                <a:latin typeface="Rosario"/>
                <a:ea typeface="Rosario"/>
                <a:cs typeface="Rosario"/>
                <a:sym typeface="Rosario"/>
              </a:rPr>
              <a:t>Іноземні компанії</a:t>
            </a:r>
          </a:p>
          <a:p>
            <a:pPr marL="496585" lvl="1" indent="-248293" algn="just">
              <a:lnSpc>
                <a:spcPts val="2760"/>
              </a:lnSpc>
              <a:buFont typeface="Arial"/>
              <a:buChar char="•"/>
            </a:pPr>
            <a:r>
              <a:rPr lang="en-US" sz="2300">
                <a:solidFill>
                  <a:srgbClr val="1C4587"/>
                </a:solidFill>
                <a:latin typeface="Rosario"/>
                <a:ea typeface="Rosario"/>
                <a:cs typeface="Rosario"/>
                <a:sym typeface="Rosario"/>
              </a:rPr>
              <a:t>мають можливість брати участь у тендерах, але стикаються з певними регуляторними бар’єрами, особливо в оборонному та стратегічному секторах.</a:t>
            </a:r>
          </a:p>
          <a:p>
            <a:pPr algn="just">
              <a:lnSpc>
                <a:spcPts val="2760"/>
              </a:lnSpc>
            </a:pPr>
            <a:endParaRPr lang="en-US" sz="2300">
              <a:solidFill>
                <a:srgbClr val="1C4587"/>
              </a:solidFill>
              <a:latin typeface="Rosario"/>
              <a:ea typeface="Rosario"/>
              <a:cs typeface="Rosario"/>
              <a:sym typeface="Rosario"/>
            </a:endParaRPr>
          </a:p>
          <a:p>
            <a:pPr algn="just">
              <a:lnSpc>
                <a:spcPts val="2760"/>
              </a:lnSpc>
            </a:pPr>
            <a:endParaRPr lang="en-US" sz="2300">
              <a:solidFill>
                <a:srgbClr val="1C4587"/>
              </a:solidFill>
              <a:latin typeface="Rosario"/>
              <a:ea typeface="Rosario"/>
              <a:cs typeface="Rosario"/>
              <a:sym typeface="Rosari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597804" y="-474954"/>
            <a:ext cx="19483607" cy="2441584"/>
            <a:chOff x="0" y="0"/>
            <a:chExt cx="5131485" cy="643051"/>
          </a:xfrm>
        </p:grpSpPr>
        <p:sp>
          <p:nvSpPr>
            <p:cNvPr id="3" name="Freeform 3"/>
            <p:cNvSpPr/>
            <p:nvPr/>
          </p:nvSpPr>
          <p:spPr>
            <a:xfrm>
              <a:off x="0" y="0"/>
              <a:ext cx="5131485" cy="643051"/>
            </a:xfrm>
            <a:custGeom>
              <a:avLst/>
              <a:gdLst/>
              <a:ahLst/>
              <a:cxnLst/>
              <a:rect l="l" t="t" r="r" b="b"/>
              <a:pathLst>
                <a:path w="5131485" h="643051">
                  <a:moveTo>
                    <a:pt x="0" y="0"/>
                  </a:moveTo>
                  <a:lnTo>
                    <a:pt x="5131485" y="0"/>
                  </a:lnTo>
                  <a:lnTo>
                    <a:pt x="5131485" y="643051"/>
                  </a:lnTo>
                  <a:lnTo>
                    <a:pt x="0" y="643051"/>
                  </a:lnTo>
                  <a:close/>
                </a:path>
              </a:pathLst>
            </a:custGeom>
            <a:solidFill>
              <a:srgbClr val="FC744E"/>
            </a:solidFill>
          </p:spPr>
        </p:sp>
        <p:sp>
          <p:nvSpPr>
            <p:cNvPr id="4" name="TextBox 4"/>
            <p:cNvSpPr txBox="1"/>
            <p:nvPr/>
          </p:nvSpPr>
          <p:spPr>
            <a:xfrm>
              <a:off x="0" y="-38100"/>
              <a:ext cx="5131485" cy="681151"/>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576026" y="493896"/>
            <a:ext cx="385208" cy="385208"/>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41B8D5"/>
            </a:solidFill>
          </p:spPr>
        </p:sp>
        <p:sp>
          <p:nvSpPr>
            <p:cNvPr id="7" name="TextBox 7"/>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1162050" y="493896"/>
            <a:ext cx="385208" cy="385208"/>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41B8D5"/>
            </a:solidFill>
          </p:spPr>
        </p:sp>
        <p:sp>
          <p:nvSpPr>
            <p:cNvPr id="10" name="TextBox 10"/>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a:off x="821465" y="2882507"/>
            <a:ext cx="7169857" cy="1419389"/>
            <a:chOff x="0" y="0"/>
            <a:chExt cx="2207875" cy="437085"/>
          </a:xfrm>
        </p:grpSpPr>
        <p:sp>
          <p:nvSpPr>
            <p:cNvPr id="12" name="Freeform 12"/>
            <p:cNvSpPr/>
            <p:nvPr/>
          </p:nvSpPr>
          <p:spPr>
            <a:xfrm>
              <a:off x="0" y="0"/>
              <a:ext cx="2207875" cy="437085"/>
            </a:xfrm>
            <a:custGeom>
              <a:avLst/>
              <a:gdLst/>
              <a:ahLst/>
              <a:cxnLst/>
              <a:rect l="l" t="t" r="r" b="b"/>
              <a:pathLst>
                <a:path w="2207875" h="437085">
                  <a:moveTo>
                    <a:pt x="0" y="0"/>
                  </a:moveTo>
                  <a:lnTo>
                    <a:pt x="2207875" y="0"/>
                  </a:lnTo>
                  <a:lnTo>
                    <a:pt x="2207875" y="437085"/>
                  </a:lnTo>
                  <a:lnTo>
                    <a:pt x="0" y="437085"/>
                  </a:lnTo>
                  <a:close/>
                </a:path>
              </a:pathLst>
            </a:custGeom>
            <a:solidFill>
              <a:srgbClr val="64CCEF"/>
            </a:solidFill>
          </p:spPr>
        </p:sp>
        <p:sp>
          <p:nvSpPr>
            <p:cNvPr id="13" name="TextBox 13"/>
            <p:cNvSpPr txBox="1"/>
            <p:nvPr/>
          </p:nvSpPr>
          <p:spPr>
            <a:xfrm>
              <a:off x="0" y="-38100"/>
              <a:ext cx="2207875" cy="475185"/>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310136" y="235584"/>
            <a:ext cx="17977864" cy="1500507"/>
          </a:xfrm>
          <a:prstGeom prst="rect">
            <a:avLst/>
          </a:prstGeom>
        </p:spPr>
        <p:txBody>
          <a:bodyPr lIns="0" tIns="0" rIns="0" bIns="0" rtlCol="0" anchor="t">
            <a:spAutoFit/>
          </a:bodyPr>
          <a:lstStyle/>
          <a:p>
            <a:pPr algn="ctr">
              <a:lnSpc>
                <a:spcPts val="6019"/>
              </a:lnSpc>
              <a:spcBef>
                <a:spcPct val="0"/>
              </a:spcBef>
            </a:pPr>
            <a:r>
              <a:rPr lang="en-US" sz="4299">
                <a:solidFill>
                  <a:srgbClr val="FFFFFF"/>
                </a:solidFill>
                <a:latin typeface="Hammersmith One"/>
                <a:ea typeface="Hammersmith One"/>
                <a:cs typeface="Hammersmith One"/>
                <a:sym typeface="Hammersmith One"/>
              </a:rPr>
              <a:t>Державні органи, які здіснюють нагляд та контроль за публічними закупівлями - Франція</a:t>
            </a:r>
          </a:p>
        </p:txBody>
      </p:sp>
      <p:sp>
        <p:nvSpPr>
          <p:cNvPr id="15" name="TextBox 15"/>
          <p:cNvSpPr txBox="1"/>
          <p:nvPr/>
        </p:nvSpPr>
        <p:spPr>
          <a:xfrm>
            <a:off x="1098501" y="2947434"/>
            <a:ext cx="6615787" cy="1783080"/>
          </a:xfrm>
          <a:prstGeom prst="rect">
            <a:avLst/>
          </a:prstGeom>
        </p:spPr>
        <p:txBody>
          <a:bodyPr lIns="0" tIns="0" rIns="0" bIns="0" rtlCol="0" anchor="t">
            <a:spAutoFit/>
          </a:bodyPr>
          <a:lstStyle/>
          <a:p>
            <a:pPr algn="ctr">
              <a:lnSpc>
                <a:spcPts val="3569"/>
              </a:lnSpc>
            </a:pPr>
            <a:r>
              <a:rPr lang="en-US" sz="2550">
                <a:solidFill>
                  <a:srgbClr val="FFFFFF"/>
                </a:solidFill>
                <a:latin typeface="Rosario"/>
                <a:ea typeface="Rosario"/>
                <a:cs typeface="Rosario"/>
                <a:sym typeface="Rosario"/>
              </a:rPr>
              <a:t>Національна інспекція публічних закупівель (Inspection générale des finances, IGF</a:t>
            </a:r>
          </a:p>
          <a:p>
            <a:pPr algn="ctr">
              <a:lnSpc>
                <a:spcPts val="3569"/>
              </a:lnSpc>
              <a:spcBef>
                <a:spcPct val="0"/>
              </a:spcBef>
            </a:pPr>
            <a:endParaRPr lang="en-US" sz="2550">
              <a:solidFill>
                <a:srgbClr val="FFFFFF"/>
              </a:solidFill>
              <a:latin typeface="Rosario"/>
              <a:ea typeface="Rosario"/>
              <a:cs typeface="Rosario"/>
              <a:sym typeface="Rosario"/>
            </a:endParaRPr>
          </a:p>
        </p:txBody>
      </p:sp>
      <p:grpSp>
        <p:nvGrpSpPr>
          <p:cNvPr id="16" name="Group 16"/>
          <p:cNvGrpSpPr/>
          <p:nvPr/>
        </p:nvGrpSpPr>
        <p:grpSpPr>
          <a:xfrm>
            <a:off x="10266234" y="2882507"/>
            <a:ext cx="7030039" cy="1119389"/>
            <a:chOff x="0" y="0"/>
            <a:chExt cx="2091749" cy="333068"/>
          </a:xfrm>
        </p:grpSpPr>
        <p:sp>
          <p:nvSpPr>
            <p:cNvPr id="17" name="Freeform 17"/>
            <p:cNvSpPr/>
            <p:nvPr/>
          </p:nvSpPr>
          <p:spPr>
            <a:xfrm>
              <a:off x="0" y="0"/>
              <a:ext cx="2091749" cy="333068"/>
            </a:xfrm>
            <a:custGeom>
              <a:avLst/>
              <a:gdLst/>
              <a:ahLst/>
              <a:cxnLst/>
              <a:rect l="l" t="t" r="r" b="b"/>
              <a:pathLst>
                <a:path w="2091749" h="333068">
                  <a:moveTo>
                    <a:pt x="0" y="0"/>
                  </a:moveTo>
                  <a:lnTo>
                    <a:pt x="2091749" y="0"/>
                  </a:lnTo>
                  <a:lnTo>
                    <a:pt x="2091749" y="333068"/>
                  </a:lnTo>
                  <a:lnTo>
                    <a:pt x="0" y="333068"/>
                  </a:lnTo>
                  <a:close/>
                </a:path>
              </a:pathLst>
            </a:custGeom>
            <a:solidFill>
              <a:srgbClr val="64CCEF"/>
            </a:solidFill>
          </p:spPr>
        </p:sp>
        <p:sp>
          <p:nvSpPr>
            <p:cNvPr id="18" name="TextBox 18"/>
            <p:cNvSpPr txBox="1"/>
            <p:nvPr/>
          </p:nvSpPr>
          <p:spPr>
            <a:xfrm>
              <a:off x="0" y="-38100"/>
              <a:ext cx="2091749" cy="371168"/>
            </a:xfrm>
            <a:prstGeom prst="rect">
              <a:avLst/>
            </a:prstGeom>
          </p:spPr>
          <p:txBody>
            <a:bodyPr lIns="50800" tIns="50800" rIns="50800" bIns="50800" rtlCol="0" anchor="ctr"/>
            <a:lstStyle/>
            <a:p>
              <a:pPr algn="ctr">
                <a:lnSpc>
                  <a:spcPts val="2659"/>
                </a:lnSpc>
              </a:pPr>
              <a:endParaRPr/>
            </a:p>
          </p:txBody>
        </p:sp>
      </p:grpSp>
      <p:sp>
        <p:nvSpPr>
          <p:cNvPr id="19" name="TextBox 19"/>
          <p:cNvSpPr txBox="1"/>
          <p:nvPr/>
        </p:nvSpPr>
        <p:spPr>
          <a:xfrm>
            <a:off x="10601652" y="2947434"/>
            <a:ext cx="6359203" cy="1335405"/>
          </a:xfrm>
          <a:prstGeom prst="rect">
            <a:avLst/>
          </a:prstGeom>
        </p:spPr>
        <p:txBody>
          <a:bodyPr lIns="0" tIns="0" rIns="0" bIns="0" rtlCol="0" anchor="t">
            <a:spAutoFit/>
          </a:bodyPr>
          <a:lstStyle/>
          <a:p>
            <a:pPr algn="ctr">
              <a:lnSpc>
                <a:spcPts val="3569"/>
              </a:lnSpc>
            </a:pPr>
            <a:r>
              <a:rPr lang="en-US" sz="2550">
                <a:solidFill>
                  <a:srgbClr val="FFFFFF"/>
                </a:solidFill>
                <a:latin typeface="Rosario"/>
                <a:ea typeface="Rosario"/>
                <a:cs typeface="Rosario"/>
                <a:sym typeface="Rosario"/>
              </a:rPr>
              <a:t>Державний контроль </a:t>
            </a:r>
          </a:p>
          <a:p>
            <a:pPr algn="ctr">
              <a:lnSpc>
                <a:spcPts val="3569"/>
              </a:lnSpc>
            </a:pPr>
            <a:r>
              <a:rPr lang="en-US" sz="2550">
                <a:solidFill>
                  <a:srgbClr val="FFFFFF"/>
                </a:solidFill>
                <a:latin typeface="Rosario"/>
                <a:ea typeface="Rosario"/>
                <a:cs typeface="Rosario"/>
                <a:sym typeface="Rosario"/>
              </a:rPr>
              <a:t>(Cour des comptes)</a:t>
            </a:r>
          </a:p>
          <a:p>
            <a:pPr algn="ctr">
              <a:lnSpc>
                <a:spcPts val="3569"/>
              </a:lnSpc>
              <a:spcBef>
                <a:spcPct val="0"/>
              </a:spcBef>
            </a:pPr>
            <a:endParaRPr lang="en-US" sz="2550">
              <a:solidFill>
                <a:srgbClr val="FFFFFF"/>
              </a:solidFill>
              <a:latin typeface="Rosario"/>
              <a:ea typeface="Rosario"/>
              <a:cs typeface="Rosario"/>
              <a:sym typeface="Rosario"/>
            </a:endParaRPr>
          </a:p>
        </p:txBody>
      </p:sp>
      <p:grpSp>
        <p:nvGrpSpPr>
          <p:cNvPr id="20" name="Group 20"/>
          <p:cNvGrpSpPr/>
          <p:nvPr/>
        </p:nvGrpSpPr>
        <p:grpSpPr>
          <a:xfrm>
            <a:off x="821465" y="5697657"/>
            <a:ext cx="7169857" cy="631574"/>
            <a:chOff x="0" y="0"/>
            <a:chExt cx="2174439" cy="191541"/>
          </a:xfrm>
        </p:grpSpPr>
        <p:sp>
          <p:nvSpPr>
            <p:cNvPr id="21" name="Freeform 21"/>
            <p:cNvSpPr/>
            <p:nvPr/>
          </p:nvSpPr>
          <p:spPr>
            <a:xfrm>
              <a:off x="0" y="0"/>
              <a:ext cx="2174439" cy="191541"/>
            </a:xfrm>
            <a:custGeom>
              <a:avLst/>
              <a:gdLst/>
              <a:ahLst/>
              <a:cxnLst/>
              <a:rect l="l" t="t" r="r" b="b"/>
              <a:pathLst>
                <a:path w="2174439" h="191541">
                  <a:moveTo>
                    <a:pt x="0" y="0"/>
                  </a:moveTo>
                  <a:lnTo>
                    <a:pt x="2174439" y="0"/>
                  </a:lnTo>
                  <a:lnTo>
                    <a:pt x="2174439" y="191541"/>
                  </a:lnTo>
                  <a:lnTo>
                    <a:pt x="0" y="191541"/>
                  </a:lnTo>
                  <a:close/>
                </a:path>
              </a:pathLst>
            </a:custGeom>
            <a:solidFill>
              <a:srgbClr val="64CCEF"/>
            </a:solidFill>
          </p:spPr>
        </p:sp>
        <p:sp>
          <p:nvSpPr>
            <p:cNvPr id="22" name="TextBox 22"/>
            <p:cNvSpPr txBox="1"/>
            <p:nvPr/>
          </p:nvSpPr>
          <p:spPr>
            <a:xfrm>
              <a:off x="0" y="-38100"/>
              <a:ext cx="2174439" cy="229641"/>
            </a:xfrm>
            <a:prstGeom prst="rect">
              <a:avLst/>
            </a:prstGeom>
          </p:spPr>
          <p:txBody>
            <a:bodyPr lIns="50800" tIns="50800" rIns="50800" bIns="50800" rtlCol="0" anchor="ctr"/>
            <a:lstStyle/>
            <a:p>
              <a:pPr algn="ctr">
                <a:lnSpc>
                  <a:spcPts val="2659"/>
                </a:lnSpc>
              </a:pPr>
              <a:endParaRPr/>
            </a:p>
          </p:txBody>
        </p:sp>
      </p:grpSp>
      <p:sp>
        <p:nvSpPr>
          <p:cNvPr id="23" name="TextBox 23"/>
          <p:cNvSpPr txBox="1"/>
          <p:nvPr/>
        </p:nvSpPr>
        <p:spPr>
          <a:xfrm>
            <a:off x="980117" y="5794591"/>
            <a:ext cx="6734171" cy="887730"/>
          </a:xfrm>
          <a:prstGeom prst="rect">
            <a:avLst/>
          </a:prstGeom>
        </p:spPr>
        <p:txBody>
          <a:bodyPr lIns="0" tIns="0" rIns="0" bIns="0" rtlCol="0" anchor="t">
            <a:spAutoFit/>
          </a:bodyPr>
          <a:lstStyle/>
          <a:p>
            <a:pPr algn="ctr">
              <a:lnSpc>
                <a:spcPts val="3569"/>
              </a:lnSpc>
            </a:pPr>
            <a:r>
              <a:rPr lang="en-US" sz="2550">
                <a:solidFill>
                  <a:srgbClr val="FFFFFF"/>
                </a:solidFill>
                <a:latin typeface="Rosario"/>
                <a:ea typeface="Rosario"/>
                <a:cs typeface="Rosario"/>
                <a:sym typeface="Rosario"/>
              </a:rPr>
              <a:t>Вища рада з публічних закупівель (AMF)</a:t>
            </a:r>
          </a:p>
          <a:p>
            <a:pPr algn="ctr">
              <a:lnSpc>
                <a:spcPts val="3569"/>
              </a:lnSpc>
              <a:spcBef>
                <a:spcPct val="0"/>
              </a:spcBef>
            </a:pPr>
            <a:endParaRPr lang="en-US" sz="2550">
              <a:solidFill>
                <a:srgbClr val="FFFFFF"/>
              </a:solidFill>
              <a:latin typeface="Rosario"/>
              <a:ea typeface="Rosario"/>
              <a:cs typeface="Rosario"/>
              <a:sym typeface="Rosario"/>
            </a:endParaRPr>
          </a:p>
        </p:txBody>
      </p:sp>
      <p:grpSp>
        <p:nvGrpSpPr>
          <p:cNvPr id="24" name="Group 24"/>
          <p:cNvGrpSpPr/>
          <p:nvPr/>
        </p:nvGrpSpPr>
        <p:grpSpPr>
          <a:xfrm>
            <a:off x="10266234" y="5697657"/>
            <a:ext cx="7030039" cy="686219"/>
            <a:chOff x="0" y="0"/>
            <a:chExt cx="2296727" cy="224189"/>
          </a:xfrm>
        </p:grpSpPr>
        <p:sp>
          <p:nvSpPr>
            <p:cNvPr id="25" name="Freeform 25"/>
            <p:cNvSpPr/>
            <p:nvPr/>
          </p:nvSpPr>
          <p:spPr>
            <a:xfrm>
              <a:off x="0" y="0"/>
              <a:ext cx="2296727" cy="224189"/>
            </a:xfrm>
            <a:custGeom>
              <a:avLst/>
              <a:gdLst/>
              <a:ahLst/>
              <a:cxnLst/>
              <a:rect l="l" t="t" r="r" b="b"/>
              <a:pathLst>
                <a:path w="2296727" h="224189">
                  <a:moveTo>
                    <a:pt x="0" y="0"/>
                  </a:moveTo>
                  <a:lnTo>
                    <a:pt x="2296727" y="0"/>
                  </a:lnTo>
                  <a:lnTo>
                    <a:pt x="2296727" y="224189"/>
                  </a:lnTo>
                  <a:lnTo>
                    <a:pt x="0" y="224189"/>
                  </a:lnTo>
                  <a:close/>
                </a:path>
              </a:pathLst>
            </a:custGeom>
            <a:solidFill>
              <a:srgbClr val="64CCEF"/>
            </a:solidFill>
          </p:spPr>
        </p:sp>
        <p:sp>
          <p:nvSpPr>
            <p:cNvPr id="26" name="TextBox 26"/>
            <p:cNvSpPr txBox="1"/>
            <p:nvPr/>
          </p:nvSpPr>
          <p:spPr>
            <a:xfrm>
              <a:off x="0" y="-38100"/>
              <a:ext cx="2296727" cy="262289"/>
            </a:xfrm>
            <a:prstGeom prst="rect">
              <a:avLst/>
            </a:prstGeom>
          </p:spPr>
          <p:txBody>
            <a:bodyPr lIns="50800" tIns="50800" rIns="50800" bIns="50800" rtlCol="0" anchor="ctr"/>
            <a:lstStyle/>
            <a:p>
              <a:pPr algn="ctr">
                <a:lnSpc>
                  <a:spcPts val="2659"/>
                </a:lnSpc>
              </a:pPr>
              <a:endParaRPr/>
            </a:p>
          </p:txBody>
        </p:sp>
      </p:grpSp>
      <p:sp>
        <p:nvSpPr>
          <p:cNvPr id="27" name="TextBox 27"/>
          <p:cNvSpPr txBox="1"/>
          <p:nvPr/>
        </p:nvSpPr>
        <p:spPr>
          <a:xfrm>
            <a:off x="10429977" y="5749798"/>
            <a:ext cx="6530878" cy="887730"/>
          </a:xfrm>
          <a:prstGeom prst="rect">
            <a:avLst/>
          </a:prstGeom>
        </p:spPr>
        <p:txBody>
          <a:bodyPr lIns="0" tIns="0" rIns="0" bIns="0" rtlCol="0" anchor="t">
            <a:spAutoFit/>
          </a:bodyPr>
          <a:lstStyle/>
          <a:p>
            <a:pPr algn="ctr">
              <a:lnSpc>
                <a:spcPts val="3569"/>
              </a:lnSpc>
            </a:pPr>
            <a:r>
              <a:rPr lang="en-US" sz="2550">
                <a:solidFill>
                  <a:srgbClr val="FFFFFF"/>
                </a:solidFill>
                <a:latin typeface="Rosario"/>
                <a:ea typeface="Rosario"/>
                <a:cs typeface="Rosario"/>
                <a:sym typeface="Rosario"/>
              </a:rPr>
              <a:t>Дирекція юридичних справ (DAJ) </a:t>
            </a:r>
          </a:p>
          <a:p>
            <a:pPr algn="ctr">
              <a:lnSpc>
                <a:spcPts val="3569"/>
              </a:lnSpc>
              <a:spcBef>
                <a:spcPct val="0"/>
              </a:spcBef>
            </a:pPr>
            <a:endParaRPr lang="en-US" sz="2550">
              <a:solidFill>
                <a:srgbClr val="FFFFFF"/>
              </a:solidFill>
              <a:latin typeface="Rosario"/>
              <a:ea typeface="Rosario"/>
              <a:cs typeface="Rosario"/>
              <a:sym typeface="Rosario"/>
            </a:endParaRPr>
          </a:p>
        </p:txBody>
      </p:sp>
      <p:sp>
        <p:nvSpPr>
          <p:cNvPr id="28" name="TextBox 28"/>
          <p:cNvSpPr txBox="1"/>
          <p:nvPr/>
        </p:nvSpPr>
        <p:spPr>
          <a:xfrm>
            <a:off x="768630" y="4421587"/>
            <a:ext cx="9330241" cy="814960"/>
          </a:xfrm>
          <a:prstGeom prst="rect">
            <a:avLst/>
          </a:prstGeom>
        </p:spPr>
        <p:txBody>
          <a:bodyPr lIns="0" tIns="0" rIns="0" bIns="0" rtlCol="0" anchor="t">
            <a:spAutoFit/>
          </a:bodyPr>
          <a:lstStyle/>
          <a:p>
            <a:pPr marL="508930" lvl="1" indent="-254465" algn="l">
              <a:lnSpc>
                <a:spcPts val="3300"/>
              </a:lnSpc>
              <a:buFont typeface="Arial"/>
              <a:buChar char="•"/>
            </a:pPr>
            <a:r>
              <a:rPr lang="en-US" sz="2357">
                <a:solidFill>
                  <a:srgbClr val="FFFFFF"/>
                </a:solidFill>
                <a:latin typeface="Canva Sans"/>
                <a:ea typeface="Canva Sans"/>
                <a:cs typeface="Canva Sans"/>
                <a:sym typeface="Canva Sans"/>
              </a:rPr>
              <a:t>здійснює аудити та перевірки фінансових операцій, забезпечуючи ефективне використання державних коштів.</a:t>
            </a:r>
          </a:p>
        </p:txBody>
      </p:sp>
      <p:sp>
        <p:nvSpPr>
          <p:cNvPr id="29" name="TextBox 29"/>
          <p:cNvSpPr txBox="1"/>
          <p:nvPr/>
        </p:nvSpPr>
        <p:spPr>
          <a:xfrm>
            <a:off x="10266234" y="4410792"/>
            <a:ext cx="7637596" cy="825755"/>
          </a:xfrm>
          <a:prstGeom prst="rect">
            <a:avLst/>
          </a:prstGeom>
        </p:spPr>
        <p:txBody>
          <a:bodyPr lIns="0" tIns="0" rIns="0" bIns="0" rtlCol="0" anchor="t">
            <a:spAutoFit/>
          </a:bodyPr>
          <a:lstStyle/>
          <a:p>
            <a:pPr marL="510595" lvl="1" indent="-255297" algn="l">
              <a:lnSpc>
                <a:spcPts val="3310"/>
              </a:lnSpc>
              <a:buFont typeface="Arial"/>
              <a:buChar char="•"/>
            </a:pPr>
            <a:r>
              <a:rPr lang="en-US" sz="2364">
                <a:solidFill>
                  <a:srgbClr val="FFFFFF"/>
                </a:solidFill>
                <a:latin typeface="Canva Sans"/>
                <a:ea typeface="Canva Sans"/>
                <a:cs typeface="Canva Sans"/>
                <a:sym typeface="Canva Sans"/>
              </a:rPr>
              <a:t>перевіряє відповідність витрат законодавству та ефективність закупівель, публікує звіти.</a:t>
            </a:r>
          </a:p>
        </p:txBody>
      </p:sp>
      <p:sp>
        <p:nvSpPr>
          <p:cNvPr id="30" name="TextBox 30"/>
          <p:cNvSpPr txBox="1"/>
          <p:nvPr/>
        </p:nvSpPr>
        <p:spPr>
          <a:xfrm>
            <a:off x="869479" y="6634696"/>
            <a:ext cx="9128543" cy="825881"/>
          </a:xfrm>
          <a:prstGeom prst="rect">
            <a:avLst/>
          </a:prstGeom>
        </p:spPr>
        <p:txBody>
          <a:bodyPr lIns="0" tIns="0" rIns="0" bIns="0" rtlCol="0" anchor="t">
            <a:spAutoFit/>
          </a:bodyPr>
          <a:lstStyle/>
          <a:p>
            <a:pPr marL="509525" lvl="1" indent="-254762" algn="l">
              <a:lnSpc>
                <a:spcPts val="3304"/>
              </a:lnSpc>
              <a:buFont typeface="Arial"/>
              <a:buChar char="•"/>
            </a:pPr>
            <a:r>
              <a:rPr lang="en-US" sz="2360">
                <a:solidFill>
                  <a:srgbClr val="FFFFFF"/>
                </a:solidFill>
                <a:latin typeface="Canva Sans"/>
                <a:ea typeface="Canva Sans"/>
                <a:cs typeface="Canva Sans"/>
                <a:sym typeface="Canva Sans"/>
              </a:rPr>
              <a:t>контролює фінансові ринки та угоди, пов’язані з державними контрактами, забезпечуючи їхню прозорість</a:t>
            </a:r>
          </a:p>
        </p:txBody>
      </p:sp>
      <p:sp>
        <p:nvSpPr>
          <p:cNvPr id="31" name="TextBox 31"/>
          <p:cNvSpPr txBox="1"/>
          <p:nvPr/>
        </p:nvSpPr>
        <p:spPr>
          <a:xfrm>
            <a:off x="10156021" y="6751541"/>
            <a:ext cx="8083227" cy="825881"/>
          </a:xfrm>
          <a:prstGeom prst="rect">
            <a:avLst/>
          </a:prstGeom>
        </p:spPr>
        <p:txBody>
          <a:bodyPr lIns="0" tIns="0" rIns="0" bIns="0" rtlCol="0" anchor="t">
            <a:spAutoFit/>
          </a:bodyPr>
          <a:lstStyle/>
          <a:p>
            <a:pPr marL="509525" lvl="1" indent="-254762" algn="l">
              <a:lnSpc>
                <a:spcPts val="3304"/>
              </a:lnSpc>
              <a:buFont typeface="Arial"/>
              <a:buChar char="•"/>
            </a:pPr>
            <a:r>
              <a:rPr lang="en-US" sz="2360">
                <a:solidFill>
                  <a:srgbClr val="FFFFFF"/>
                </a:solidFill>
                <a:latin typeface="Canva Sans"/>
                <a:ea typeface="Canva Sans"/>
                <a:cs typeface="Canva Sans"/>
                <a:sym typeface="Canva Sans"/>
              </a:rPr>
              <a:t>надає правову підтримку у сфері публічних закупівель і розробляє нормативні акти.</a:t>
            </a:r>
          </a:p>
        </p:txBody>
      </p:sp>
      <p:grpSp>
        <p:nvGrpSpPr>
          <p:cNvPr id="32" name="Group 32"/>
          <p:cNvGrpSpPr/>
          <p:nvPr/>
        </p:nvGrpSpPr>
        <p:grpSpPr>
          <a:xfrm>
            <a:off x="821465" y="7813002"/>
            <a:ext cx="7169857" cy="536989"/>
            <a:chOff x="0" y="0"/>
            <a:chExt cx="2174439" cy="162855"/>
          </a:xfrm>
        </p:grpSpPr>
        <p:sp>
          <p:nvSpPr>
            <p:cNvPr id="33" name="Freeform 33"/>
            <p:cNvSpPr/>
            <p:nvPr/>
          </p:nvSpPr>
          <p:spPr>
            <a:xfrm>
              <a:off x="0" y="0"/>
              <a:ext cx="2174439" cy="162855"/>
            </a:xfrm>
            <a:custGeom>
              <a:avLst/>
              <a:gdLst/>
              <a:ahLst/>
              <a:cxnLst/>
              <a:rect l="l" t="t" r="r" b="b"/>
              <a:pathLst>
                <a:path w="2174439" h="162855">
                  <a:moveTo>
                    <a:pt x="0" y="0"/>
                  </a:moveTo>
                  <a:lnTo>
                    <a:pt x="2174439" y="0"/>
                  </a:lnTo>
                  <a:lnTo>
                    <a:pt x="2174439" y="162855"/>
                  </a:lnTo>
                  <a:lnTo>
                    <a:pt x="0" y="162855"/>
                  </a:lnTo>
                  <a:close/>
                </a:path>
              </a:pathLst>
            </a:custGeom>
            <a:solidFill>
              <a:srgbClr val="64CCEF"/>
            </a:solidFill>
          </p:spPr>
        </p:sp>
        <p:sp>
          <p:nvSpPr>
            <p:cNvPr id="34" name="TextBox 34"/>
            <p:cNvSpPr txBox="1"/>
            <p:nvPr/>
          </p:nvSpPr>
          <p:spPr>
            <a:xfrm>
              <a:off x="0" y="-38100"/>
              <a:ext cx="2174439" cy="200955"/>
            </a:xfrm>
            <a:prstGeom prst="rect">
              <a:avLst/>
            </a:prstGeom>
          </p:spPr>
          <p:txBody>
            <a:bodyPr lIns="50800" tIns="50800" rIns="50800" bIns="50800" rtlCol="0" anchor="ctr"/>
            <a:lstStyle/>
            <a:p>
              <a:pPr algn="ctr">
                <a:lnSpc>
                  <a:spcPts val="2659"/>
                </a:lnSpc>
              </a:pPr>
              <a:endParaRPr/>
            </a:p>
          </p:txBody>
        </p:sp>
      </p:grpSp>
      <p:sp>
        <p:nvSpPr>
          <p:cNvPr id="35" name="TextBox 35"/>
          <p:cNvSpPr txBox="1"/>
          <p:nvPr/>
        </p:nvSpPr>
        <p:spPr>
          <a:xfrm>
            <a:off x="1014016" y="7851102"/>
            <a:ext cx="6678127" cy="440055"/>
          </a:xfrm>
          <a:prstGeom prst="rect">
            <a:avLst/>
          </a:prstGeom>
        </p:spPr>
        <p:txBody>
          <a:bodyPr lIns="0" tIns="0" rIns="0" bIns="0" rtlCol="0" anchor="t">
            <a:spAutoFit/>
          </a:bodyPr>
          <a:lstStyle/>
          <a:p>
            <a:pPr algn="ctr">
              <a:lnSpc>
                <a:spcPts val="3569"/>
              </a:lnSpc>
              <a:spcBef>
                <a:spcPct val="0"/>
              </a:spcBef>
            </a:pPr>
            <a:r>
              <a:rPr lang="en-US" sz="2550">
                <a:solidFill>
                  <a:srgbClr val="FFFFFF"/>
                </a:solidFill>
                <a:latin typeface="Rosario"/>
                <a:ea typeface="Rosario"/>
                <a:cs typeface="Rosario"/>
                <a:sym typeface="Rosario"/>
              </a:rPr>
              <a:t>Агенція по боротьбі з корупцією (AFA)</a:t>
            </a:r>
          </a:p>
        </p:txBody>
      </p:sp>
      <p:sp>
        <p:nvSpPr>
          <p:cNvPr id="36" name="TextBox 36"/>
          <p:cNvSpPr txBox="1"/>
          <p:nvPr/>
        </p:nvSpPr>
        <p:spPr>
          <a:xfrm>
            <a:off x="1027478" y="8654791"/>
            <a:ext cx="9128543" cy="825881"/>
          </a:xfrm>
          <a:prstGeom prst="rect">
            <a:avLst/>
          </a:prstGeom>
        </p:spPr>
        <p:txBody>
          <a:bodyPr lIns="0" tIns="0" rIns="0" bIns="0" rtlCol="0" anchor="t">
            <a:spAutoFit/>
          </a:bodyPr>
          <a:lstStyle/>
          <a:p>
            <a:pPr marL="509525" lvl="1" indent="-254762" algn="l">
              <a:lnSpc>
                <a:spcPts val="3304"/>
              </a:lnSpc>
              <a:buFont typeface="Arial"/>
              <a:buChar char="•"/>
            </a:pPr>
            <a:r>
              <a:rPr lang="en-US" sz="2360">
                <a:solidFill>
                  <a:srgbClr val="FFFFFF"/>
                </a:solidFill>
                <a:latin typeface="Canva Sans"/>
                <a:ea typeface="Canva Sans"/>
                <a:cs typeface="Canva Sans"/>
                <a:sym typeface="Canva Sans"/>
              </a:rPr>
              <a:t>контролює дотримання антикорупційних норм і проводить розслідування порушень.</a:t>
            </a:r>
          </a:p>
        </p:txBody>
      </p:sp>
      <p:grpSp>
        <p:nvGrpSpPr>
          <p:cNvPr id="37" name="Group 37"/>
          <p:cNvGrpSpPr/>
          <p:nvPr/>
        </p:nvGrpSpPr>
        <p:grpSpPr>
          <a:xfrm>
            <a:off x="10376448" y="7739347"/>
            <a:ext cx="7030039" cy="686219"/>
            <a:chOff x="0" y="0"/>
            <a:chExt cx="2296727" cy="224189"/>
          </a:xfrm>
        </p:grpSpPr>
        <p:sp>
          <p:nvSpPr>
            <p:cNvPr id="38" name="Freeform 38"/>
            <p:cNvSpPr/>
            <p:nvPr/>
          </p:nvSpPr>
          <p:spPr>
            <a:xfrm>
              <a:off x="0" y="0"/>
              <a:ext cx="2296727" cy="224189"/>
            </a:xfrm>
            <a:custGeom>
              <a:avLst/>
              <a:gdLst/>
              <a:ahLst/>
              <a:cxnLst/>
              <a:rect l="l" t="t" r="r" b="b"/>
              <a:pathLst>
                <a:path w="2296727" h="224189">
                  <a:moveTo>
                    <a:pt x="0" y="0"/>
                  </a:moveTo>
                  <a:lnTo>
                    <a:pt x="2296727" y="0"/>
                  </a:lnTo>
                  <a:lnTo>
                    <a:pt x="2296727" y="224189"/>
                  </a:lnTo>
                  <a:lnTo>
                    <a:pt x="0" y="224189"/>
                  </a:lnTo>
                  <a:close/>
                </a:path>
              </a:pathLst>
            </a:custGeom>
            <a:solidFill>
              <a:srgbClr val="64CCEF"/>
            </a:solidFill>
          </p:spPr>
        </p:sp>
        <p:sp>
          <p:nvSpPr>
            <p:cNvPr id="39" name="TextBox 39"/>
            <p:cNvSpPr txBox="1"/>
            <p:nvPr/>
          </p:nvSpPr>
          <p:spPr>
            <a:xfrm>
              <a:off x="0" y="-38100"/>
              <a:ext cx="2296727" cy="262289"/>
            </a:xfrm>
            <a:prstGeom prst="rect">
              <a:avLst/>
            </a:prstGeom>
          </p:spPr>
          <p:txBody>
            <a:bodyPr lIns="50800" tIns="50800" rIns="50800" bIns="50800" rtlCol="0" anchor="ctr"/>
            <a:lstStyle/>
            <a:p>
              <a:pPr algn="ctr">
                <a:lnSpc>
                  <a:spcPts val="2659"/>
                </a:lnSpc>
              </a:pPr>
              <a:endParaRPr/>
            </a:p>
          </p:txBody>
        </p:sp>
      </p:grpSp>
      <p:sp>
        <p:nvSpPr>
          <p:cNvPr id="40" name="TextBox 40"/>
          <p:cNvSpPr txBox="1"/>
          <p:nvPr/>
        </p:nvSpPr>
        <p:spPr>
          <a:xfrm>
            <a:off x="10540191" y="7791488"/>
            <a:ext cx="6530878" cy="440055"/>
          </a:xfrm>
          <a:prstGeom prst="rect">
            <a:avLst/>
          </a:prstGeom>
        </p:spPr>
        <p:txBody>
          <a:bodyPr lIns="0" tIns="0" rIns="0" bIns="0" rtlCol="0" anchor="t">
            <a:spAutoFit/>
          </a:bodyPr>
          <a:lstStyle/>
          <a:p>
            <a:pPr algn="ctr">
              <a:lnSpc>
                <a:spcPts val="3569"/>
              </a:lnSpc>
              <a:spcBef>
                <a:spcPct val="0"/>
              </a:spcBef>
            </a:pPr>
            <a:r>
              <a:rPr lang="en-US" sz="2550">
                <a:solidFill>
                  <a:srgbClr val="FFFFFF"/>
                </a:solidFill>
                <a:latin typeface="Rosario"/>
                <a:ea typeface="Rosario"/>
                <a:cs typeface="Rosario"/>
                <a:sym typeface="Rosario"/>
              </a:rPr>
              <a:t>Регіональні та місцеві органи</a:t>
            </a:r>
          </a:p>
        </p:txBody>
      </p:sp>
      <p:sp>
        <p:nvSpPr>
          <p:cNvPr id="41" name="TextBox 41"/>
          <p:cNvSpPr txBox="1"/>
          <p:nvPr/>
        </p:nvSpPr>
        <p:spPr>
          <a:xfrm>
            <a:off x="10182553" y="8644640"/>
            <a:ext cx="7973014" cy="825881"/>
          </a:xfrm>
          <a:prstGeom prst="rect">
            <a:avLst/>
          </a:prstGeom>
        </p:spPr>
        <p:txBody>
          <a:bodyPr lIns="0" tIns="0" rIns="0" bIns="0" rtlCol="0" anchor="t">
            <a:spAutoFit/>
          </a:bodyPr>
          <a:lstStyle/>
          <a:p>
            <a:pPr marL="509525" lvl="1" indent="-254762" algn="l">
              <a:lnSpc>
                <a:spcPts val="3304"/>
              </a:lnSpc>
              <a:buFont typeface="Arial"/>
              <a:buChar char="•"/>
            </a:pPr>
            <a:r>
              <a:rPr lang="en-US" sz="2360">
                <a:solidFill>
                  <a:srgbClr val="FFFFFF"/>
                </a:solidFill>
                <a:latin typeface="Canva Sans"/>
                <a:ea typeface="Canva Sans"/>
                <a:cs typeface="Canva Sans"/>
                <a:sym typeface="Canva Sans"/>
              </a:rPr>
              <a:t>здійснюють контроль і аудит закупівель на місцевому рівні</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597804" y="-474954"/>
            <a:ext cx="19483607" cy="2441584"/>
            <a:chOff x="0" y="0"/>
            <a:chExt cx="5131485" cy="643051"/>
          </a:xfrm>
        </p:grpSpPr>
        <p:sp>
          <p:nvSpPr>
            <p:cNvPr id="3" name="Freeform 3"/>
            <p:cNvSpPr/>
            <p:nvPr/>
          </p:nvSpPr>
          <p:spPr>
            <a:xfrm>
              <a:off x="0" y="0"/>
              <a:ext cx="5131485" cy="643051"/>
            </a:xfrm>
            <a:custGeom>
              <a:avLst/>
              <a:gdLst/>
              <a:ahLst/>
              <a:cxnLst/>
              <a:rect l="l" t="t" r="r" b="b"/>
              <a:pathLst>
                <a:path w="5131485" h="643051">
                  <a:moveTo>
                    <a:pt x="0" y="0"/>
                  </a:moveTo>
                  <a:lnTo>
                    <a:pt x="5131485" y="0"/>
                  </a:lnTo>
                  <a:lnTo>
                    <a:pt x="5131485" y="643051"/>
                  </a:lnTo>
                  <a:lnTo>
                    <a:pt x="0" y="643051"/>
                  </a:lnTo>
                  <a:close/>
                </a:path>
              </a:pathLst>
            </a:custGeom>
            <a:solidFill>
              <a:srgbClr val="FC744E"/>
            </a:solidFill>
          </p:spPr>
        </p:sp>
        <p:sp>
          <p:nvSpPr>
            <p:cNvPr id="4" name="TextBox 4"/>
            <p:cNvSpPr txBox="1"/>
            <p:nvPr/>
          </p:nvSpPr>
          <p:spPr>
            <a:xfrm>
              <a:off x="0" y="-38100"/>
              <a:ext cx="5131485" cy="681151"/>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576026" y="493896"/>
            <a:ext cx="385208" cy="385208"/>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41B8D5"/>
            </a:solidFill>
          </p:spPr>
        </p:sp>
        <p:sp>
          <p:nvSpPr>
            <p:cNvPr id="7" name="TextBox 7"/>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1162050" y="493896"/>
            <a:ext cx="385208" cy="385208"/>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41B8D5"/>
            </a:solidFill>
          </p:spPr>
        </p:sp>
        <p:sp>
          <p:nvSpPr>
            <p:cNvPr id="10" name="TextBox 10"/>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a:off x="821465" y="2606518"/>
            <a:ext cx="7169857" cy="1119389"/>
            <a:chOff x="0" y="0"/>
            <a:chExt cx="2207875" cy="344703"/>
          </a:xfrm>
        </p:grpSpPr>
        <p:sp>
          <p:nvSpPr>
            <p:cNvPr id="12" name="Freeform 12"/>
            <p:cNvSpPr/>
            <p:nvPr/>
          </p:nvSpPr>
          <p:spPr>
            <a:xfrm>
              <a:off x="0" y="0"/>
              <a:ext cx="2207875" cy="344703"/>
            </a:xfrm>
            <a:custGeom>
              <a:avLst/>
              <a:gdLst/>
              <a:ahLst/>
              <a:cxnLst/>
              <a:rect l="l" t="t" r="r" b="b"/>
              <a:pathLst>
                <a:path w="2207875" h="344703">
                  <a:moveTo>
                    <a:pt x="0" y="0"/>
                  </a:moveTo>
                  <a:lnTo>
                    <a:pt x="2207875" y="0"/>
                  </a:lnTo>
                  <a:lnTo>
                    <a:pt x="2207875" y="344703"/>
                  </a:lnTo>
                  <a:lnTo>
                    <a:pt x="0" y="344703"/>
                  </a:lnTo>
                  <a:close/>
                </a:path>
              </a:pathLst>
            </a:custGeom>
            <a:solidFill>
              <a:srgbClr val="64CCEF"/>
            </a:solidFill>
          </p:spPr>
        </p:sp>
        <p:sp>
          <p:nvSpPr>
            <p:cNvPr id="13" name="TextBox 13"/>
            <p:cNvSpPr txBox="1"/>
            <p:nvPr/>
          </p:nvSpPr>
          <p:spPr>
            <a:xfrm>
              <a:off x="0" y="-38100"/>
              <a:ext cx="2207875" cy="382803"/>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310136" y="235584"/>
            <a:ext cx="17977864" cy="1500507"/>
          </a:xfrm>
          <a:prstGeom prst="rect">
            <a:avLst/>
          </a:prstGeom>
        </p:spPr>
        <p:txBody>
          <a:bodyPr lIns="0" tIns="0" rIns="0" bIns="0" rtlCol="0" anchor="t">
            <a:spAutoFit/>
          </a:bodyPr>
          <a:lstStyle/>
          <a:p>
            <a:pPr algn="ctr">
              <a:lnSpc>
                <a:spcPts val="6019"/>
              </a:lnSpc>
              <a:spcBef>
                <a:spcPct val="0"/>
              </a:spcBef>
            </a:pPr>
            <a:r>
              <a:rPr lang="en-US" sz="4299">
                <a:solidFill>
                  <a:srgbClr val="FFFFFF"/>
                </a:solidFill>
                <a:latin typeface="Hammersmith One"/>
                <a:ea typeface="Hammersmith One"/>
                <a:cs typeface="Hammersmith One"/>
                <a:sym typeface="Hammersmith One"/>
              </a:rPr>
              <a:t>Державні органи, які здіснюють нагляд та контроль за публічними закупівлями - Німеччина</a:t>
            </a:r>
          </a:p>
        </p:txBody>
      </p:sp>
      <p:sp>
        <p:nvSpPr>
          <p:cNvPr id="15" name="TextBox 15"/>
          <p:cNvSpPr txBox="1"/>
          <p:nvPr/>
        </p:nvSpPr>
        <p:spPr>
          <a:xfrm>
            <a:off x="1098501" y="2671446"/>
            <a:ext cx="6615787" cy="887730"/>
          </a:xfrm>
          <a:prstGeom prst="rect">
            <a:avLst/>
          </a:prstGeom>
        </p:spPr>
        <p:txBody>
          <a:bodyPr lIns="0" tIns="0" rIns="0" bIns="0" rtlCol="0" anchor="t">
            <a:spAutoFit/>
          </a:bodyPr>
          <a:lstStyle/>
          <a:p>
            <a:pPr algn="ctr">
              <a:lnSpc>
                <a:spcPts val="3569"/>
              </a:lnSpc>
              <a:spcBef>
                <a:spcPct val="0"/>
              </a:spcBef>
            </a:pPr>
            <a:r>
              <a:rPr lang="en-US" sz="2550">
                <a:solidFill>
                  <a:srgbClr val="FFFFFF"/>
                </a:solidFill>
                <a:latin typeface="Rosario"/>
                <a:ea typeface="Rosario"/>
                <a:cs typeface="Rosario"/>
                <a:sym typeface="Rosario"/>
              </a:rPr>
              <a:t>Федеральне управління з публічних закупівель (Bundesverwaltungsamt) </a:t>
            </a:r>
          </a:p>
        </p:txBody>
      </p:sp>
      <p:grpSp>
        <p:nvGrpSpPr>
          <p:cNvPr id="16" name="Group 16"/>
          <p:cNvGrpSpPr/>
          <p:nvPr/>
        </p:nvGrpSpPr>
        <p:grpSpPr>
          <a:xfrm>
            <a:off x="10266234" y="2606518"/>
            <a:ext cx="7030039" cy="1119389"/>
            <a:chOff x="0" y="0"/>
            <a:chExt cx="2091749" cy="333068"/>
          </a:xfrm>
        </p:grpSpPr>
        <p:sp>
          <p:nvSpPr>
            <p:cNvPr id="17" name="Freeform 17"/>
            <p:cNvSpPr/>
            <p:nvPr/>
          </p:nvSpPr>
          <p:spPr>
            <a:xfrm>
              <a:off x="0" y="0"/>
              <a:ext cx="2091749" cy="333068"/>
            </a:xfrm>
            <a:custGeom>
              <a:avLst/>
              <a:gdLst/>
              <a:ahLst/>
              <a:cxnLst/>
              <a:rect l="l" t="t" r="r" b="b"/>
              <a:pathLst>
                <a:path w="2091749" h="333068">
                  <a:moveTo>
                    <a:pt x="0" y="0"/>
                  </a:moveTo>
                  <a:lnTo>
                    <a:pt x="2091749" y="0"/>
                  </a:lnTo>
                  <a:lnTo>
                    <a:pt x="2091749" y="333068"/>
                  </a:lnTo>
                  <a:lnTo>
                    <a:pt x="0" y="333068"/>
                  </a:lnTo>
                  <a:close/>
                </a:path>
              </a:pathLst>
            </a:custGeom>
            <a:solidFill>
              <a:srgbClr val="64CCEF"/>
            </a:solidFill>
          </p:spPr>
        </p:sp>
        <p:sp>
          <p:nvSpPr>
            <p:cNvPr id="18" name="TextBox 18"/>
            <p:cNvSpPr txBox="1"/>
            <p:nvPr/>
          </p:nvSpPr>
          <p:spPr>
            <a:xfrm>
              <a:off x="0" y="-38100"/>
              <a:ext cx="2091749" cy="371168"/>
            </a:xfrm>
            <a:prstGeom prst="rect">
              <a:avLst/>
            </a:prstGeom>
          </p:spPr>
          <p:txBody>
            <a:bodyPr lIns="50800" tIns="50800" rIns="50800" bIns="50800" rtlCol="0" anchor="ctr"/>
            <a:lstStyle/>
            <a:p>
              <a:pPr algn="ctr">
                <a:lnSpc>
                  <a:spcPts val="2659"/>
                </a:lnSpc>
              </a:pPr>
              <a:endParaRPr/>
            </a:p>
          </p:txBody>
        </p:sp>
      </p:grpSp>
      <p:sp>
        <p:nvSpPr>
          <p:cNvPr id="19" name="TextBox 19"/>
          <p:cNvSpPr txBox="1"/>
          <p:nvPr/>
        </p:nvSpPr>
        <p:spPr>
          <a:xfrm>
            <a:off x="10601652" y="2671446"/>
            <a:ext cx="6359203" cy="887730"/>
          </a:xfrm>
          <a:prstGeom prst="rect">
            <a:avLst/>
          </a:prstGeom>
        </p:spPr>
        <p:txBody>
          <a:bodyPr lIns="0" tIns="0" rIns="0" bIns="0" rtlCol="0" anchor="t">
            <a:spAutoFit/>
          </a:bodyPr>
          <a:lstStyle/>
          <a:p>
            <a:pPr algn="ctr">
              <a:lnSpc>
                <a:spcPts val="3569"/>
              </a:lnSpc>
              <a:spcBef>
                <a:spcPct val="0"/>
              </a:spcBef>
            </a:pPr>
            <a:r>
              <a:rPr lang="en-US" sz="2550">
                <a:solidFill>
                  <a:srgbClr val="FFFFFF"/>
                </a:solidFill>
                <a:latin typeface="Rosario"/>
                <a:ea typeface="Rosario"/>
                <a:cs typeface="Rosario"/>
                <a:sym typeface="Rosario"/>
              </a:rPr>
              <a:t>Федеральна антимонопольна служба (Bundeskartellamt)</a:t>
            </a:r>
          </a:p>
        </p:txBody>
      </p:sp>
      <p:grpSp>
        <p:nvGrpSpPr>
          <p:cNvPr id="20" name="Group 20"/>
          <p:cNvGrpSpPr/>
          <p:nvPr/>
        </p:nvGrpSpPr>
        <p:grpSpPr>
          <a:xfrm>
            <a:off x="821465" y="5050410"/>
            <a:ext cx="7169857" cy="1002832"/>
            <a:chOff x="0" y="0"/>
            <a:chExt cx="2174439" cy="304134"/>
          </a:xfrm>
        </p:grpSpPr>
        <p:sp>
          <p:nvSpPr>
            <p:cNvPr id="21" name="Freeform 21"/>
            <p:cNvSpPr/>
            <p:nvPr/>
          </p:nvSpPr>
          <p:spPr>
            <a:xfrm>
              <a:off x="0" y="0"/>
              <a:ext cx="2174439" cy="304134"/>
            </a:xfrm>
            <a:custGeom>
              <a:avLst/>
              <a:gdLst/>
              <a:ahLst/>
              <a:cxnLst/>
              <a:rect l="l" t="t" r="r" b="b"/>
              <a:pathLst>
                <a:path w="2174439" h="304134">
                  <a:moveTo>
                    <a:pt x="0" y="0"/>
                  </a:moveTo>
                  <a:lnTo>
                    <a:pt x="2174439" y="0"/>
                  </a:lnTo>
                  <a:lnTo>
                    <a:pt x="2174439" y="304134"/>
                  </a:lnTo>
                  <a:lnTo>
                    <a:pt x="0" y="304134"/>
                  </a:lnTo>
                  <a:close/>
                </a:path>
              </a:pathLst>
            </a:custGeom>
            <a:solidFill>
              <a:srgbClr val="64CCEF"/>
            </a:solidFill>
          </p:spPr>
        </p:sp>
        <p:sp>
          <p:nvSpPr>
            <p:cNvPr id="22" name="TextBox 22"/>
            <p:cNvSpPr txBox="1"/>
            <p:nvPr/>
          </p:nvSpPr>
          <p:spPr>
            <a:xfrm>
              <a:off x="0" y="-38100"/>
              <a:ext cx="2174439" cy="342234"/>
            </a:xfrm>
            <a:prstGeom prst="rect">
              <a:avLst/>
            </a:prstGeom>
          </p:spPr>
          <p:txBody>
            <a:bodyPr lIns="50800" tIns="50800" rIns="50800" bIns="50800" rtlCol="0" anchor="ctr"/>
            <a:lstStyle/>
            <a:p>
              <a:pPr algn="ctr">
                <a:lnSpc>
                  <a:spcPts val="2659"/>
                </a:lnSpc>
              </a:pPr>
              <a:endParaRPr/>
            </a:p>
          </p:txBody>
        </p:sp>
      </p:grpSp>
      <p:sp>
        <p:nvSpPr>
          <p:cNvPr id="23" name="TextBox 23"/>
          <p:cNvSpPr txBox="1"/>
          <p:nvPr/>
        </p:nvSpPr>
        <p:spPr>
          <a:xfrm>
            <a:off x="869479" y="5070928"/>
            <a:ext cx="6712026" cy="887730"/>
          </a:xfrm>
          <a:prstGeom prst="rect">
            <a:avLst/>
          </a:prstGeom>
        </p:spPr>
        <p:txBody>
          <a:bodyPr lIns="0" tIns="0" rIns="0" bIns="0" rtlCol="0" anchor="t">
            <a:spAutoFit/>
          </a:bodyPr>
          <a:lstStyle/>
          <a:p>
            <a:pPr algn="ctr">
              <a:lnSpc>
                <a:spcPts val="3569"/>
              </a:lnSpc>
              <a:spcBef>
                <a:spcPct val="0"/>
              </a:spcBef>
            </a:pPr>
            <a:r>
              <a:rPr lang="en-US" sz="2550">
                <a:solidFill>
                  <a:srgbClr val="FFFFFF"/>
                </a:solidFill>
                <a:latin typeface="Rosario"/>
                <a:ea typeface="Rosario"/>
                <a:cs typeface="Rosario"/>
                <a:sym typeface="Rosario"/>
              </a:rPr>
              <a:t>Федеральна палата аудиторів (Bundesrechnungshof)</a:t>
            </a:r>
          </a:p>
        </p:txBody>
      </p:sp>
      <p:grpSp>
        <p:nvGrpSpPr>
          <p:cNvPr id="24" name="Group 24"/>
          <p:cNvGrpSpPr/>
          <p:nvPr/>
        </p:nvGrpSpPr>
        <p:grpSpPr>
          <a:xfrm>
            <a:off x="10266234" y="5421668"/>
            <a:ext cx="7030039" cy="686219"/>
            <a:chOff x="0" y="0"/>
            <a:chExt cx="2296727" cy="224189"/>
          </a:xfrm>
        </p:grpSpPr>
        <p:sp>
          <p:nvSpPr>
            <p:cNvPr id="25" name="Freeform 25"/>
            <p:cNvSpPr/>
            <p:nvPr/>
          </p:nvSpPr>
          <p:spPr>
            <a:xfrm>
              <a:off x="0" y="0"/>
              <a:ext cx="2296727" cy="224189"/>
            </a:xfrm>
            <a:custGeom>
              <a:avLst/>
              <a:gdLst/>
              <a:ahLst/>
              <a:cxnLst/>
              <a:rect l="l" t="t" r="r" b="b"/>
              <a:pathLst>
                <a:path w="2296727" h="224189">
                  <a:moveTo>
                    <a:pt x="0" y="0"/>
                  </a:moveTo>
                  <a:lnTo>
                    <a:pt x="2296727" y="0"/>
                  </a:lnTo>
                  <a:lnTo>
                    <a:pt x="2296727" y="224189"/>
                  </a:lnTo>
                  <a:lnTo>
                    <a:pt x="0" y="224189"/>
                  </a:lnTo>
                  <a:close/>
                </a:path>
              </a:pathLst>
            </a:custGeom>
            <a:solidFill>
              <a:srgbClr val="64CCEF"/>
            </a:solidFill>
          </p:spPr>
        </p:sp>
        <p:sp>
          <p:nvSpPr>
            <p:cNvPr id="26" name="TextBox 26"/>
            <p:cNvSpPr txBox="1"/>
            <p:nvPr/>
          </p:nvSpPr>
          <p:spPr>
            <a:xfrm>
              <a:off x="0" y="-38100"/>
              <a:ext cx="2296727" cy="262289"/>
            </a:xfrm>
            <a:prstGeom prst="rect">
              <a:avLst/>
            </a:prstGeom>
          </p:spPr>
          <p:txBody>
            <a:bodyPr lIns="50800" tIns="50800" rIns="50800" bIns="50800" rtlCol="0" anchor="ctr"/>
            <a:lstStyle/>
            <a:p>
              <a:pPr algn="ctr">
                <a:lnSpc>
                  <a:spcPts val="2659"/>
                </a:lnSpc>
              </a:pPr>
              <a:endParaRPr/>
            </a:p>
          </p:txBody>
        </p:sp>
      </p:grpSp>
      <p:sp>
        <p:nvSpPr>
          <p:cNvPr id="27" name="TextBox 27"/>
          <p:cNvSpPr txBox="1"/>
          <p:nvPr/>
        </p:nvSpPr>
        <p:spPr>
          <a:xfrm>
            <a:off x="10429977" y="5473809"/>
            <a:ext cx="6530878" cy="440055"/>
          </a:xfrm>
          <a:prstGeom prst="rect">
            <a:avLst/>
          </a:prstGeom>
        </p:spPr>
        <p:txBody>
          <a:bodyPr lIns="0" tIns="0" rIns="0" bIns="0" rtlCol="0" anchor="t">
            <a:spAutoFit/>
          </a:bodyPr>
          <a:lstStyle/>
          <a:p>
            <a:pPr algn="ctr">
              <a:lnSpc>
                <a:spcPts val="3569"/>
              </a:lnSpc>
              <a:spcBef>
                <a:spcPct val="0"/>
              </a:spcBef>
            </a:pPr>
            <a:r>
              <a:rPr lang="en-US" sz="2550">
                <a:solidFill>
                  <a:srgbClr val="FFFFFF"/>
                </a:solidFill>
                <a:latin typeface="Rosario"/>
                <a:ea typeface="Rosario"/>
                <a:cs typeface="Rosario"/>
                <a:sym typeface="Rosario"/>
              </a:rPr>
              <a:t>Місцеві органи контролю</a:t>
            </a:r>
          </a:p>
        </p:txBody>
      </p:sp>
      <p:sp>
        <p:nvSpPr>
          <p:cNvPr id="28" name="TextBox 28"/>
          <p:cNvSpPr txBox="1"/>
          <p:nvPr/>
        </p:nvSpPr>
        <p:spPr>
          <a:xfrm>
            <a:off x="768630" y="3959226"/>
            <a:ext cx="9330241" cy="814960"/>
          </a:xfrm>
          <a:prstGeom prst="rect">
            <a:avLst/>
          </a:prstGeom>
        </p:spPr>
        <p:txBody>
          <a:bodyPr lIns="0" tIns="0" rIns="0" bIns="0" rtlCol="0" anchor="t">
            <a:spAutoFit/>
          </a:bodyPr>
          <a:lstStyle/>
          <a:p>
            <a:pPr marL="508930" lvl="1" indent="-254465" algn="l">
              <a:lnSpc>
                <a:spcPts val="3300"/>
              </a:lnSpc>
              <a:buFont typeface="Arial"/>
              <a:buChar char="•"/>
            </a:pPr>
            <a:r>
              <a:rPr lang="en-US" sz="2357">
                <a:solidFill>
                  <a:srgbClr val="FFFFFF"/>
                </a:solidFill>
                <a:latin typeface="Canva Sans"/>
                <a:ea typeface="Canva Sans"/>
                <a:cs typeface="Canva Sans"/>
                <a:sym typeface="Canva Sans"/>
              </a:rPr>
              <a:t>контролює тендерні процедури, консультує державні органи та координує закупівлі на федеральному рівні.</a:t>
            </a:r>
          </a:p>
        </p:txBody>
      </p:sp>
      <p:sp>
        <p:nvSpPr>
          <p:cNvPr id="29" name="TextBox 29"/>
          <p:cNvSpPr txBox="1"/>
          <p:nvPr/>
        </p:nvSpPr>
        <p:spPr>
          <a:xfrm>
            <a:off x="10266234" y="3940176"/>
            <a:ext cx="7637596" cy="1244855"/>
          </a:xfrm>
          <a:prstGeom prst="rect">
            <a:avLst/>
          </a:prstGeom>
        </p:spPr>
        <p:txBody>
          <a:bodyPr lIns="0" tIns="0" rIns="0" bIns="0" rtlCol="0" anchor="t">
            <a:spAutoFit/>
          </a:bodyPr>
          <a:lstStyle/>
          <a:p>
            <a:pPr marL="510595" lvl="1" indent="-255297" algn="l">
              <a:lnSpc>
                <a:spcPts val="3310"/>
              </a:lnSpc>
              <a:buFont typeface="Arial"/>
              <a:buChar char="•"/>
            </a:pPr>
            <a:r>
              <a:rPr lang="en-US" sz="2364">
                <a:solidFill>
                  <a:srgbClr val="FFFFFF"/>
                </a:solidFill>
                <a:latin typeface="Canva Sans"/>
                <a:ea typeface="Canva Sans"/>
                <a:cs typeface="Canva Sans"/>
                <a:sym typeface="Canva Sans"/>
              </a:rPr>
              <a:t>слідкує за чесною конкуренцією, розслідує випадки картельних змов та антиконкурентних практик.</a:t>
            </a:r>
          </a:p>
        </p:txBody>
      </p:sp>
      <p:sp>
        <p:nvSpPr>
          <p:cNvPr id="30" name="TextBox 30"/>
          <p:cNvSpPr txBox="1"/>
          <p:nvPr/>
        </p:nvSpPr>
        <p:spPr>
          <a:xfrm>
            <a:off x="869479" y="6358708"/>
            <a:ext cx="9128543" cy="825881"/>
          </a:xfrm>
          <a:prstGeom prst="rect">
            <a:avLst/>
          </a:prstGeom>
        </p:spPr>
        <p:txBody>
          <a:bodyPr lIns="0" tIns="0" rIns="0" bIns="0" rtlCol="0" anchor="t">
            <a:spAutoFit/>
          </a:bodyPr>
          <a:lstStyle/>
          <a:p>
            <a:pPr marL="509525" lvl="1" indent="-254762" algn="l">
              <a:lnSpc>
                <a:spcPts val="3304"/>
              </a:lnSpc>
              <a:buFont typeface="Arial"/>
              <a:buChar char="•"/>
            </a:pPr>
            <a:r>
              <a:rPr lang="en-US" sz="2360">
                <a:solidFill>
                  <a:srgbClr val="FFFFFF"/>
                </a:solidFill>
                <a:latin typeface="Canva Sans"/>
                <a:ea typeface="Canva Sans"/>
                <a:cs typeface="Canva Sans"/>
                <a:sym typeface="Canva Sans"/>
              </a:rPr>
              <a:t>проводить фінансові аудити, перевіряє ефективність витрат і відповідність закупівель законодавству.</a:t>
            </a:r>
          </a:p>
        </p:txBody>
      </p:sp>
      <p:sp>
        <p:nvSpPr>
          <p:cNvPr id="31" name="TextBox 31"/>
          <p:cNvSpPr txBox="1"/>
          <p:nvPr/>
        </p:nvSpPr>
        <p:spPr>
          <a:xfrm>
            <a:off x="10156021" y="6418402"/>
            <a:ext cx="8131979" cy="825881"/>
          </a:xfrm>
          <a:prstGeom prst="rect">
            <a:avLst/>
          </a:prstGeom>
        </p:spPr>
        <p:txBody>
          <a:bodyPr lIns="0" tIns="0" rIns="0" bIns="0" rtlCol="0" anchor="t">
            <a:spAutoFit/>
          </a:bodyPr>
          <a:lstStyle/>
          <a:p>
            <a:pPr marL="509525" lvl="1" indent="-254762" algn="l">
              <a:lnSpc>
                <a:spcPts val="3304"/>
              </a:lnSpc>
              <a:buFont typeface="Arial"/>
              <a:buChar char="•"/>
            </a:pPr>
            <a:r>
              <a:rPr lang="en-US" sz="2360">
                <a:solidFill>
                  <a:srgbClr val="FFFFFF"/>
                </a:solidFill>
                <a:latin typeface="Canva Sans"/>
                <a:ea typeface="Canva Sans"/>
                <a:cs typeface="Canva Sans"/>
                <a:sym typeface="Canva Sans"/>
              </a:rPr>
              <a:t>здійснюють нагляд за закупівлями на рівні земель і муніципалітетів, проводять внутрішні аудити.</a:t>
            </a:r>
          </a:p>
        </p:txBody>
      </p:sp>
      <p:grpSp>
        <p:nvGrpSpPr>
          <p:cNvPr id="32" name="Group 32"/>
          <p:cNvGrpSpPr/>
          <p:nvPr/>
        </p:nvGrpSpPr>
        <p:grpSpPr>
          <a:xfrm>
            <a:off x="821465" y="7537014"/>
            <a:ext cx="7169857" cy="925830"/>
            <a:chOff x="0" y="0"/>
            <a:chExt cx="2174439" cy="280781"/>
          </a:xfrm>
        </p:grpSpPr>
        <p:sp>
          <p:nvSpPr>
            <p:cNvPr id="33" name="Freeform 33"/>
            <p:cNvSpPr/>
            <p:nvPr/>
          </p:nvSpPr>
          <p:spPr>
            <a:xfrm>
              <a:off x="0" y="0"/>
              <a:ext cx="2174439" cy="280781"/>
            </a:xfrm>
            <a:custGeom>
              <a:avLst/>
              <a:gdLst/>
              <a:ahLst/>
              <a:cxnLst/>
              <a:rect l="l" t="t" r="r" b="b"/>
              <a:pathLst>
                <a:path w="2174439" h="280781">
                  <a:moveTo>
                    <a:pt x="0" y="0"/>
                  </a:moveTo>
                  <a:lnTo>
                    <a:pt x="2174439" y="0"/>
                  </a:lnTo>
                  <a:lnTo>
                    <a:pt x="2174439" y="280781"/>
                  </a:lnTo>
                  <a:lnTo>
                    <a:pt x="0" y="280781"/>
                  </a:lnTo>
                  <a:close/>
                </a:path>
              </a:pathLst>
            </a:custGeom>
            <a:solidFill>
              <a:srgbClr val="64CCEF"/>
            </a:solidFill>
          </p:spPr>
        </p:sp>
        <p:sp>
          <p:nvSpPr>
            <p:cNvPr id="34" name="TextBox 34"/>
            <p:cNvSpPr txBox="1"/>
            <p:nvPr/>
          </p:nvSpPr>
          <p:spPr>
            <a:xfrm>
              <a:off x="0" y="-38100"/>
              <a:ext cx="2174439" cy="318881"/>
            </a:xfrm>
            <a:prstGeom prst="rect">
              <a:avLst/>
            </a:prstGeom>
          </p:spPr>
          <p:txBody>
            <a:bodyPr lIns="50800" tIns="50800" rIns="50800" bIns="50800" rtlCol="0" anchor="ctr"/>
            <a:lstStyle/>
            <a:p>
              <a:pPr algn="ctr">
                <a:lnSpc>
                  <a:spcPts val="2659"/>
                </a:lnSpc>
              </a:pPr>
              <a:endParaRPr/>
            </a:p>
          </p:txBody>
        </p:sp>
      </p:grpSp>
      <p:sp>
        <p:nvSpPr>
          <p:cNvPr id="35" name="TextBox 35"/>
          <p:cNvSpPr txBox="1"/>
          <p:nvPr/>
        </p:nvSpPr>
        <p:spPr>
          <a:xfrm>
            <a:off x="1014016" y="7515499"/>
            <a:ext cx="6678127" cy="887730"/>
          </a:xfrm>
          <a:prstGeom prst="rect">
            <a:avLst/>
          </a:prstGeom>
        </p:spPr>
        <p:txBody>
          <a:bodyPr lIns="0" tIns="0" rIns="0" bIns="0" rtlCol="0" anchor="t">
            <a:spAutoFit/>
          </a:bodyPr>
          <a:lstStyle/>
          <a:p>
            <a:pPr algn="ctr">
              <a:lnSpc>
                <a:spcPts val="3569"/>
              </a:lnSpc>
              <a:spcBef>
                <a:spcPct val="0"/>
              </a:spcBef>
            </a:pPr>
            <a:r>
              <a:rPr lang="en-US" sz="2550">
                <a:solidFill>
                  <a:srgbClr val="FFFFFF"/>
                </a:solidFill>
                <a:latin typeface="Rosario"/>
                <a:ea typeface="Rosario"/>
                <a:cs typeface="Rosario"/>
                <a:sym typeface="Rosario"/>
              </a:rPr>
              <a:t>Німецька рада з публічних закупівель (VgV)</a:t>
            </a:r>
          </a:p>
        </p:txBody>
      </p:sp>
      <p:sp>
        <p:nvSpPr>
          <p:cNvPr id="36" name="TextBox 36"/>
          <p:cNvSpPr txBox="1"/>
          <p:nvPr/>
        </p:nvSpPr>
        <p:spPr>
          <a:xfrm>
            <a:off x="1054010" y="8653344"/>
            <a:ext cx="9128543" cy="825881"/>
          </a:xfrm>
          <a:prstGeom prst="rect">
            <a:avLst/>
          </a:prstGeom>
        </p:spPr>
        <p:txBody>
          <a:bodyPr lIns="0" tIns="0" rIns="0" bIns="0" rtlCol="0" anchor="t">
            <a:spAutoFit/>
          </a:bodyPr>
          <a:lstStyle/>
          <a:p>
            <a:pPr marL="509525" lvl="1" indent="-254762" algn="l">
              <a:lnSpc>
                <a:spcPts val="3304"/>
              </a:lnSpc>
              <a:buFont typeface="Arial"/>
              <a:buChar char="•"/>
            </a:pPr>
            <a:r>
              <a:rPr lang="en-US" sz="2360">
                <a:solidFill>
                  <a:srgbClr val="FFFFFF"/>
                </a:solidFill>
                <a:latin typeface="Canva Sans"/>
                <a:ea typeface="Canva Sans"/>
                <a:cs typeface="Canva Sans"/>
                <a:sym typeface="Canva Sans"/>
              </a:rPr>
              <a:t>розробляє правила закупівель, гармонізує національні норми з європейським законодавством</a:t>
            </a:r>
          </a:p>
        </p:txBody>
      </p:sp>
      <p:grpSp>
        <p:nvGrpSpPr>
          <p:cNvPr id="37" name="Group 37"/>
          <p:cNvGrpSpPr/>
          <p:nvPr/>
        </p:nvGrpSpPr>
        <p:grpSpPr>
          <a:xfrm>
            <a:off x="10376448" y="7463358"/>
            <a:ext cx="7030039" cy="939871"/>
            <a:chOff x="0" y="0"/>
            <a:chExt cx="2296727" cy="307058"/>
          </a:xfrm>
        </p:grpSpPr>
        <p:sp>
          <p:nvSpPr>
            <p:cNvPr id="38" name="Freeform 38"/>
            <p:cNvSpPr/>
            <p:nvPr/>
          </p:nvSpPr>
          <p:spPr>
            <a:xfrm>
              <a:off x="0" y="0"/>
              <a:ext cx="2296727" cy="307058"/>
            </a:xfrm>
            <a:custGeom>
              <a:avLst/>
              <a:gdLst/>
              <a:ahLst/>
              <a:cxnLst/>
              <a:rect l="l" t="t" r="r" b="b"/>
              <a:pathLst>
                <a:path w="2296727" h="307058">
                  <a:moveTo>
                    <a:pt x="0" y="0"/>
                  </a:moveTo>
                  <a:lnTo>
                    <a:pt x="2296727" y="0"/>
                  </a:lnTo>
                  <a:lnTo>
                    <a:pt x="2296727" y="307058"/>
                  </a:lnTo>
                  <a:lnTo>
                    <a:pt x="0" y="307058"/>
                  </a:lnTo>
                  <a:close/>
                </a:path>
              </a:pathLst>
            </a:custGeom>
            <a:solidFill>
              <a:srgbClr val="64CCEF"/>
            </a:solidFill>
          </p:spPr>
        </p:sp>
        <p:sp>
          <p:nvSpPr>
            <p:cNvPr id="39" name="TextBox 39"/>
            <p:cNvSpPr txBox="1"/>
            <p:nvPr/>
          </p:nvSpPr>
          <p:spPr>
            <a:xfrm>
              <a:off x="0" y="-38100"/>
              <a:ext cx="2296727" cy="345158"/>
            </a:xfrm>
            <a:prstGeom prst="rect">
              <a:avLst/>
            </a:prstGeom>
          </p:spPr>
          <p:txBody>
            <a:bodyPr lIns="50800" tIns="50800" rIns="50800" bIns="50800" rtlCol="0" anchor="ctr"/>
            <a:lstStyle/>
            <a:p>
              <a:pPr algn="ctr">
                <a:lnSpc>
                  <a:spcPts val="2659"/>
                </a:lnSpc>
              </a:pPr>
              <a:endParaRPr/>
            </a:p>
          </p:txBody>
        </p:sp>
      </p:grpSp>
      <p:sp>
        <p:nvSpPr>
          <p:cNvPr id="40" name="TextBox 40"/>
          <p:cNvSpPr txBox="1"/>
          <p:nvPr/>
        </p:nvSpPr>
        <p:spPr>
          <a:xfrm>
            <a:off x="10540191" y="7515499"/>
            <a:ext cx="6530878" cy="887730"/>
          </a:xfrm>
          <a:prstGeom prst="rect">
            <a:avLst/>
          </a:prstGeom>
        </p:spPr>
        <p:txBody>
          <a:bodyPr lIns="0" tIns="0" rIns="0" bIns="0" rtlCol="0" anchor="t">
            <a:spAutoFit/>
          </a:bodyPr>
          <a:lstStyle/>
          <a:p>
            <a:pPr algn="ctr">
              <a:lnSpc>
                <a:spcPts val="3569"/>
              </a:lnSpc>
              <a:spcBef>
                <a:spcPct val="0"/>
              </a:spcBef>
            </a:pPr>
            <a:r>
              <a:rPr lang="en-US" sz="2550">
                <a:solidFill>
                  <a:srgbClr val="FFFFFF"/>
                </a:solidFill>
                <a:latin typeface="Rosario"/>
                <a:ea typeface="Rosario"/>
                <a:cs typeface="Rosario"/>
                <a:sym typeface="Rosario"/>
              </a:rPr>
              <a:t>Європейський наглядовий орган (European Court of Auditors)</a:t>
            </a:r>
          </a:p>
        </p:txBody>
      </p:sp>
      <p:sp>
        <p:nvSpPr>
          <p:cNvPr id="41" name="TextBox 41"/>
          <p:cNvSpPr txBox="1"/>
          <p:nvPr/>
        </p:nvSpPr>
        <p:spPr>
          <a:xfrm>
            <a:off x="10235503" y="8593729"/>
            <a:ext cx="8052497" cy="825881"/>
          </a:xfrm>
          <a:prstGeom prst="rect">
            <a:avLst/>
          </a:prstGeom>
        </p:spPr>
        <p:txBody>
          <a:bodyPr lIns="0" tIns="0" rIns="0" bIns="0" rtlCol="0" anchor="t">
            <a:spAutoFit/>
          </a:bodyPr>
          <a:lstStyle/>
          <a:p>
            <a:pPr marL="509525" lvl="1" indent="-254762" algn="l">
              <a:lnSpc>
                <a:spcPts val="3304"/>
              </a:lnSpc>
              <a:buFont typeface="Arial"/>
              <a:buChar char="•"/>
            </a:pPr>
            <a:r>
              <a:rPr lang="en-US" sz="2360">
                <a:solidFill>
                  <a:srgbClr val="FFFFFF"/>
                </a:solidFill>
                <a:latin typeface="Canva Sans"/>
                <a:ea typeface="Canva Sans"/>
                <a:cs typeface="Canva Sans"/>
                <a:sym typeface="Canva Sans"/>
              </a:rPr>
              <a:t>контролює використання європейських коштів, що виділяються на публічні закупівлі.</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11673135" y="2849100"/>
            <a:ext cx="5744058" cy="5088174"/>
            <a:chOff x="0" y="0"/>
            <a:chExt cx="889905" cy="788291"/>
          </a:xfrm>
        </p:grpSpPr>
        <p:sp>
          <p:nvSpPr>
            <p:cNvPr id="3" name="Freeform 3"/>
            <p:cNvSpPr/>
            <p:nvPr/>
          </p:nvSpPr>
          <p:spPr>
            <a:xfrm>
              <a:off x="0" y="0"/>
              <a:ext cx="889905" cy="788291"/>
            </a:xfrm>
            <a:custGeom>
              <a:avLst/>
              <a:gdLst/>
              <a:ahLst/>
              <a:cxnLst/>
              <a:rect l="l" t="t" r="r" b="b"/>
              <a:pathLst>
                <a:path w="889905" h="788291">
                  <a:moveTo>
                    <a:pt x="0" y="0"/>
                  </a:moveTo>
                  <a:lnTo>
                    <a:pt x="889905" y="0"/>
                  </a:lnTo>
                  <a:lnTo>
                    <a:pt x="889905" y="788291"/>
                  </a:lnTo>
                  <a:lnTo>
                    <a:pt x="0" y="788291"/>
                  </a:lnTo>
                  <a:close/>
                </a:path>
              </a:pathLst>
            </a:custGeom>
            <a:solidFill>
              <a:srgbClr val="FC744E"/>
            </a:solidFill>
            <a:ln w="12700" cap="sq">
              <a:solidFill>
                <a:srgbClr val="000000"/>
              </a:solidFill>
              <a:prstDash val="solid"/>
              <a:miter/>
            </a:ln>
          </p:spPr>
        </p:sp>
      </p:grpSp>
      <p:grpSp>
        <p:nvGrpSpPr>
          <p:cNvPr id="4" name="Group 4"/>
          <p:cNvGrpSpPr/>
          <p:nvPr/>
        </p:nvGrpSpPr>
        <p:grpSpPr>
          <a:xfrm>
            <a:off x="11161762" y="1666531"/>
            <a:ext cx="6097538" cy="6953939"/>
            <a:chOff x="0" y="0"/>
            <a:chExt cx="1096032" cy="1249970"/>
          </a:xfrm>
        </p:grpSpPr>
        <p:sp>
          <p:nvSpPr>
            <p:cNvPr id="5" name="Freeform 5"/>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35507" r="-35507"/>
              </a:stretch>
            </a:blipFill>
            <a:ln w="47625" cap="sq">
              <a:solidFill>
                <a:srgbClr val="FFFFFF"/>
              </a:solidFill>
              <a:prstDash val="solid"/>
              <a:miter/>
            </a:ln>
          </p:spPr>
        </p:sp>
      </p:grpSp>
      <p:grpSp>
        <p:nvGrpSpPr>
          <p:cNvPr id="6" name="Group 6"/>
          <p:cNvGrpSpPr/>
          <p:nvPr/>
        </p:nvGrpSpPr>
        <p:grpSpPr>
          <a:xfrm>
            <a:off x="2413131" y="2310629"/>
            <a:ext cx="6730869" cy="803133"/>
            <a:chOff x="0" y="0"/>
            <a:chExt cx="1399120" cy="166944"/>
          </a:xfrm>
        </p:grpSpPr>
        <p:sp>
          <p:nvSpPr>
            <p:cNvPr id="7" name="Freeform 7"/>
            <p:cNvSpPr/>
            <p:nvPr/>
          </p:nvSpPr>
          <p:spPr>
            <a:xfrm>
              <a:off x="0" y="0"/>
              <a:ext cx="1399120" cy="166944"/>
            </a:xfrm>
            <a:custGeom>
              <a:avLst/>
              <a:gdLst/>
              <a:ahLst/>
              <a:cxnLst/>
              <a:rect l="l" t="t" r="r" b="b"/>
              <a:pathLst>
                <a:path w="1399120" h="166944">
                  <a:moveTo>
                    <a:pt x="24154" y="0"/>
                  </a:moveTo>
                  <a:lnTo>
                    <a:pt x="1374965" y="0"/>
                  </a:lnTo>
                  <a:cubicBezTo>
                    <a:pt x="1381371" y="0"/>
                    <a:pt x="1387515" y="2545"/>
                    <a:pt x="1392045" y="7075"/>
                  </a:cubicBezTo>
                  <a:cubicBezTo>
                    <a:pt x="1396575" y="11605"/>
                    <a:pt x="1399120" y="17748"/>
                    <a:pt x="1399120" y="24154"/>
                  </a:cubicBezTo>
                  <a:lnTo>
                    <a:pt x="1399120" y="142790"/>
                  </a:lnTo>
                  <a:cubicBezTo>
                    <a:pt x="1399120" y="156130"/>
                    <a:pt x="1388305" y="166944"/>
                    <a:pt x="1374965" y="166944"/>
                  </a:cubicBezTo>
                  <a:lnTo>
                    <a:pt x="24154" y="166944"/>
                  </a:lnTo>
                  <a:cubicBezTo>
                    <a:pt x="17748" y="166944"/>
                    <a:pt x="11605" y="164399"/>
                    <a:pt x="7075" y="159869"/>
                  </a:cubicBezTo>
                  <a:cubicBezTo>
                    <a:pt x="2545" y="155340"/>
                    <a:pt x="0" y="149196"/>
                    <a:pt x="0" y="142790"/>
                  </a:cubicBezTo>
                  <a:lnTo>
                    <a:pt x="0" y="24154"/>
                  </a:lnTo>
                  <a:cubicBezTo>
                    <a:pt x="0" y="10814"/>
                    <a:pt x="10814" y="0"/>
                    <a:pt x="24154" y="0"/>
                  </a:cubicBezTo>
                  <a:close/>
                </a:path>
              </a:pathLst>
            </a:custGeom>
            <a:solidFill>
              <a:srgbClr val="FC744E"/>
            </a:solidFill>
            <a:ln cap="rnd">
              <a:noFill/>
              <a:prstDash val="solid"/>
              <a:round/>
            </a:ln>
          </p:spPr>
        </p:sp>
        <p:sp>
          <p:nvSpPr>
            <p:cNvPr id="8" name="TextBox 8"/>
            <p:cNvSpPr txBox="1"/>
            <p:nvPr/>
          </p:nvSpPr>
          <p:spPr>
            <a:xfrm>
              <a:off x="0" y="-38100"/>
              <a:ext cx="1399120" cy="205044"/>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356739" y="704714"/>
            <a:ext cx="19118071" cy="680085"/>
          </a:xfrm>
          <a:prstGeom prst="rect">
            <a:avLst/>
          </a:prstGeom>
        </p:spPr>
        <p:txBody>
          <a:bodyPr lIns="0" tIns="0" rIns="0" bIns="0" rtlCol="0" anchor="t">
            <a:spAutoFit/>
          </a:bodyPr>
          <a:lstStyle/>
          <a:p>
            <a:pPr algn="l">
              <a:lnSpc>
                <a:spcPts val="5280"/>
              </a:lnSpc>
            </a:pPr>
            <a:r>
              <a:rPr lang="en-US" sz="4800">
                <a:solidFill>
                  <a:srgbClr val="FFFFFF"/>
                </a:solidFill>
                <a:latin typeface="Hammersmith One"/>
                <a:ea typeface="Hammersmith One"/>
                <a:cs typeface="Hammersmith One"/>
                <a:sym typeface="Hammersmith One"/>
              </a:rPr>
              <a:t>Спеціалізовані методи або процедури закупівель Франції</a:t>
            </a:r>
          </a:p>
        </p:txBody>
      </p:sp>
      <p:grpSp>
        <p:nvGrpSpPr>
          <p:cNvPr id="10" name="Group 10"/>
          <p:cNvGrpSpPr/>
          <p:nvPr/>
        </p:nvGrpSpPr>
        <p:grpSpPr>
          <a:xfrm>
            <a:off x="-624978" y="9893562"/>
            <a:ext cx="19537955" cy="885686"/>
            <a:chOff x="0" y="0"/>
            <a:chExt cx="5145799" cy="233267"/>
          </a:xfrm>
        </p:grpSpPr>
        <p:sp>
          <p:nvSpPr>
            <p:cNvPr id="11" name="Freeform 11"/>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2" name="TextBox 12"/>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624978" y="-492249"/>
            <a:ext cx="19537955" cy="885686"/>
            <a:chOff x="0" y="0"/>
            <a:chExt cx="5145799" cy="233267"/>
          </a:xfrm>
        </p:grpSpPr>
        <p:sp>
          <p:nvSpPr>
            <p:cNvPr id="14" name="Freeform 14"/>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5" name="TextBox 15"/>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6" name="Freeform 16"/>
          <p:cNvSpPr/>
          <p:nvPr/>
        </p:nvSpPr>
        <p:spPr>
          <a:xfrm rot="7521880">
            <a:off x="16675531" y="1037722"/>
            <a:ext cx="1167538" cy="1167093"/>
          </a:xfrm>
          <a:custGeom>
            <a:avLst/>
            <a:gdLst/>
            <a:ahLst/>
            <a:cxnLst/>
            <a:rect l="l" t="t" r="r" b="b"/>
            <a:pathLst>
              <a:path w="1167538" h="1167093">
                <a:moveTo>
                  <a:pt x="0" y="0"/>
                </a:moveTo>
                <a:lnTo>
                  <a:pt x="1167538" y="0"/>
                </a:lnTo>
                <a:lnTo>
                  <a:pt x="1167538" y="1167093"/>
                </a:lnTo>
                <a:lnTo>
                  <a:pt x="0" y="1167093"/>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sp>
        <p:nvSpPr>
          <p:cNvPr id="17" name="TextBox 17"/>
          <p:cNvSpPr txBox="1"/>
          <p:nvPr/>
        </p:nvSpPr>
        <p:spPr>
          <a:xfrm>
            <a:off x="1028700" y="3591269"/>
            <a:ext cx="9345751" cy="6962775"/>
          </a:xfrm>
          <a:prstGeom prst="rect">
            <a:avLst/>
          </a:prstGeom>
        </p:spPr>
        <p:txBody>
          <a:bodyPr lIns="0" tIns="0" rIns="0" bIns="0" rtlCol="0" anchor="t">
            <a:spAutoFit/>
          </a:bodyPr>
          <a:lstStyle/>
          <a:p>
            <a:pPr algn="just">
              <a:lnSpc>
                <a:spcPts val="3240"/>
              </a:lnSpc>
            </a:pPr>
            <a:r>
              <a:rPr lang="en-US" sz="2700">
                <a:solidFill>
                  <a:srgbClr val="FFFFFF"/>
                </a:solidFill>
                <a:latin typeface="Rosario"/>
                <a:ea typeface="Rosario"/>
                <a:cs typeface="Rosario"/>
                <a:sym typeface="Rosario"/>
              </a:rPr>
              <a:t>Франція активно використовує концесійні договори як специфічну форму публічних закупівель. Це метод, коли державні органи передають право управління певними об'єктами або послугами приватним компаніям. У відповідь на це, приватний підрядник бере на себе зобов'язання забезпечувати надання послуг або управління інфраструктурою за рахунок доходів, отриманих від надання послуг кінцевим споживачам. Цей метод є дуже поширеним в таких секторах, як енергетика, водопостачання та транспорт. Франція керує цим процесом через спеціалізовані нормативи, що забезпечують рівні умови для конкуренції та ефективне виконання таких угод.</a:t>
            </a:r>
          </a:p>
          <a:p>
            <a:pPr algn="just">
              <a:lnSpc>
                <a:spcPts val="3240"/>
              </a:lnSpc>
            </a:pPr>
            <a:endParaRPr lang="en-US" sz="2700">
              <a:solidFill>
                <a:srgbClr val="FFFFFF"/>
              </a:solidFill>
              <a:latin typeface="Rosario"/>
              <a:ea typeface="Rosario"/>
              <a:cs typeface="Rosario"/>
              <a:sym typeface="Rosario"/>
            </a:endParaRPr>
          </a:p>
          <a:p>
            <a:pPr algn="just">
              <a:lnSpc>
                <a:spcPts val="3240"/>
              </a:lnSpc>
            </a:pPr>
            <a:endParaRPr lang="en-US" sz="2700">
              <a:solidFill>
                <a:srgbClr val="FFFFFF"/>
              </a:solidFill>
              <a:latin typeface="Rosario"/>
              <a:ea typeface="Rosario"/>
              <a:cs typeface="Rosario"/>
              <a:sym typeface="Rosario"/>
            </a:endParaRPr>
          </a:p>
          <a:p>
            <a:pPr algn="just">
              <a:lnSpc>
                <a:spcPts val="3240"/>
              </a:lnSpc>
            </a:pPr>
            <a:endParaRPr lang="en-US" sz="2700">
              <a:solidFill>
                <a:srgbClr val="FFFFFF"/>
              </a:solidFill>
              <a:latin typeface="Rosario"/>
              <a:ea typeface="Rosario"/>
              <a:cs typeface="Rosario"/>
              <a:sym typeface="Rosario"/>
            </a:endParaRPr>
          </a:p>
          <a:p>
            <a:pPr algn="just">
              <a:lnSpc>
                <a:spcPts val="3240"/>
              </a:lnSpc>
            </a:pPr>
            <a:endParaRPr lang="en-US" sz="2700">
              <a:solidFill>
                <a:srgbClr val="FFFFFF"/>
              </a:solidFill>
              <a:latin typeface="Rosario"/>
              <a:ea typeface="Rosario"/>
              <a:cs typeface="Rosario"/>
              <a:sym typeface="Rosario"/>
            </a:endParaRPr>
          </a:p>
        </p:txBody>
      </p:sp>
      <p:sp>
        <p:nvSpPr>
          <p:cNvPr id="18" name="TextBox 18"/>
          <p:cNvSpPr txBox="1"/>
          <p:nvPr/>
        </p:nvSpPr>
        <p:spPr>
          <a:xfrm>
            <a:off x="3639717" y="2402027"/>
            <a:ext cx="4277697" cy="1141581"/>
          </a:xfrm>
          <a:prstGeom prst="rect">
            <a:avLst/>
          </a:prstGeom>
        </p:spPr>
        <p:txBody>
          <a:bodyPr lIns="0" tIns="0" rIns="0" bIns="0" rtlCol="0" anchor="t">
            <a:spAutoFit/>
          </a:bodyPr>
          <a:lstStyle/>
          <a:p>
            <a:pPr algn="ctr">
              <a:lnSpc>
                <a:spcPts val="4611"/>
              </a:lnSpc>
            </a:pPr>
            <a:r>
              <a:rPr lang="en-US" sz="3294">
                <a:solidFill>
                  <a:srgbClr val="FFFFFF"/>
                </a:solidFill>
                <a:latin typeface="Rosario"/>
                <a:ea typeface="Rosario"/>
                <a:cs typeface="Rosario"/>
                <a:sym typeface="Rosario"/>
              </a:rPr>
              <a:t>Концесійні договори</a:t>
            </a:r>
          </a:p>
          <a:p>
            <a:pPr algn="ctr">
              <a:lnSpc>
                <a:spcPts val="4611"/>
              </a:lnSpc>
              <a:spcBef>
                <a:spcPct val="0"/>
              </a:spcBef>
            </a:pPr>
            <a:endParaRPr lang="en-US" sz="3294">
              <a:solidFill>
                <a:srgbClr val="FFFFFF"/>
              </a:solidFill>
              <a:latin typeface="Rosario"/>
              <a:ea typeface="Rosario"/>
              <a:cs typeface="Rosario"/>
              <a:sym typeface="Rosario"/>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967878" y="3237244"/>
            <a:ext cx="5744058" cy="5088174"/>
            <a:chOff x="0" y="0"/>
            <a:chExt cx="889905" cy="788291"/>
          </a:xfrm>
        </p:grpSpPr>
        <p:sp>
          <p:nvSpPr>
            <p:cNvPr id="3" name="Freeform 3"/>
            <p:cNvSpPr/>
            <p:nvPr/>
          </p:nvSpPr>
          <p:spPr>
            <a:xfrm>
              <a:off x="0" y="0"/>
              <a:ext cx="889905" cy="788291"/>
            </a:xfrm>
            <a:custGeom>
              <a:avLst/>
              <a:gdLst/>
              <a:ahLst/>
              <a:cxnLst/>
              <a:rect l="l" t="t" r="r" b="b"/>
              <a:pathLst>
                <a:path w="889905" h="788291">
                  <a:moveTo>
                    <a:pt x="0" y="0"/>
                  </a:moveTo>
                  <a:lnTo>
                    <a:pt x="889905" y="0"/>
                  </a:lnTo>
                  <a:lnTo>
                    <a:pt x="889905" y="788291"/>
                  </a:lnTo>
                  <a:lnTo>
                    <a:pt x="0" y="788291"/>
                  </a:lnTo>
                  <a:close/>
                </a:path>
              </a:pathLst>
            </a:custGeom>
            <a:solidFill>
              <a:srgbClr val="FC744E"/>
            </a:solidFill>
            <a:ln w="12700" cap="sq">
              <a:solidFill>
                <a:srgbClr val="000000"/>
              </a:solidFill>
              <a:prstDash val="solid"/>
              <a:miter/>
            </a:ln>
          </p:spPr>
        </p:sp>
      </p:grpSp>
      <p:grpSp>
        <p:nvGrpSpPr>
          <p:cNvPr id="4" name="Group 4"/>
          <p:cNvGrpSpPr/>
          <p:nvPr/>
        </p:nvGrpSpPr>
        <p:grpSpPr>
          <a:xfrm>
            <a:off x="356739" y="2304361"/>
            <a:ext cx="6097538" cy="6953939"/>
            <a:chOff x="0" y="0"/>
            <a:chExt cx="1096032" cy="1249970"/>
          </a:xfrm>
        </p:grpSpPr>
        <p:sp>
          <p:nvSpPr>
            <p:cNvPr id="5" name="Freeform 5"/>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62720" r="-8133"/>
              </a:stretch>
            </a:blipFill>
            <a:ln w="47625" cap="sq">
              <a:solidFill>
                <a:srgbClr val="FFFFFF"/>
              </a:solidFill>
              <a:prstDash val="solid"/>
              <a:miter/>
            </a:ln>
          </p:spPr>
        </p:sp>
      </p:grpSp>
      <p:grpSp>
        <p:nvGrpSpPr>
          <p:cNvPr id="6" name="Group 6"/>
          <p:cNvGrpSpPr/>
          <p:nvPr/>
        </p:nvGrpSpPr>
        <p:grpSpPr>
          <a:xfrm>
            <a:off x="-624978" y="9893562"/>
            <a:ext cx="19537955" cy="885686"/>
            <a:chOff x="0" y="0"/>
            <a:chExt cx="5145799" cy="233267"/>
          </a:xfrm>
        </p:grpSpPr>
        <p:sp>
          <p:nvSpPr>
            <p:cNvPr id="7" name="Freeform 7"/>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8" name="TextBox 8"/>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624978" y="-492249"/>
            <a:ext cx="19537955" cy="885686"/>
            <a:chOff x="0" y="0"/>
            <a:chExt cx="5145799" cy="233267"/>
          </a:xfrm>
        </p:grpSpPr>
        <p:sp>
          <p:nvSpPr>
            <p:cNvPr id="10" name="Freeform 10"/>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1" name="TextBox 11"/>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rot="3022696">
            <a:off x="-227030" y="1655095"/>
            <a:ext cx="1167538" cy="1167093"/>
          </a:xfrm>
          <a:custGeom>
            <a:avLst/>
            <a:gdLst/>
            <a:ahLst/>
            <a:cxnLst/>
            <a:rect l="l" t="t" r="r" b="b"/>
            <a:pathLst>
              <a:path w="1167538" h="1167093">
                <a:moveTo>
                  <a:pt x="0" y="0"/>
                </a:moveTo>
                <a:lnTo>
                  <a:pt x="1167538" y="0"/>
                </a:lnTo>
                <a:lnTo>
                  <a:pt x="1167538" y="1167093"/>
                </a:lnTo>
                <a:lnTo>
                  <a:pt x="0" y="1167093"/>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grpSp>
        <p:nvGrpSpPr>
          <p:cNvPr id="13" name="Group 13"/>
          <p:cNvGrpSpPr/>
          <p:nvPr/>
        </p:nvGrpSpPr>
        <p:grpSpPr>
          <a:xfrm>
            <a:off x="7511016" y="2238642"/>
            <a:ext cx="10132234" cy="1141820"/>
            <a:chOff x="0" y="0"/>
            <a:chExt cx="2106148" cy="237346"/>
          </a:xfrm>
        </p:grpSpPr>
        <p:sp>
          <p:nvSpPr>
            <p:cNvPr id="14" name="Freeform 14"/>
            <p:cNvSpPr/>
            <p:nvPr/>
          </p:nvSpPr>
          <p:spPr>
            <a:xfrm>
              <a:off x="0" y="0"/>
              <a:ext cx="2106148" cy="237346"/>
            </a:xfrm>
            <a:custGeom>
              <a:avLst/>
              <a:gdLst/>
              <a:ahLst/>
              <a:cxnLst/>
              <a:rect l="l" t="t" r="r" b="b"/>
              <a:pathLst>
                <a:path w="2106148" h="237346">
                  <a:moveTo>
                    <a:pt x="16046" y="0"/>
                  </a:moveTo>
                  <a:lnTo>
                    <a:pt x="2090102" y="0"/>
                  </a:lnTo>
                  <a:cubicBezTo>
                    <a:pt x="2094358" y="0"/>
                    <a:pt x="2098439" y="1691"/>
                    <a:pt x="2101448" y="4700"/>
                  </a:cubicBezTo>
                  <a:cubicBezTo>
                    <a:pt x="2104457" y="7709"/>
                    <a:pt x="2106148" y="11790"/>
                    <a:pt x="2106148" y="16046"/>
                  </a:cubicBezTo>
                  <a:lnTo>
                    <a:pt x="2106148" y="221300"/>
                  </a:lnTo>
                  <a:cubicBezTo>
                    <a:pt x="2106148" y="225555"/>
                    <a:pt x="2104457" y="229637"/>
                    <a:pt x="2101448" y="232646"/>
                  </a:cubicBezTo>
                  <a:cubicBezTo>
                    <a:pt x="2098439" y="235655"/>
                    <a:pt x="2094358" y="237346"/>
                    <a:pt x="2090102" y="237346"/>
                  </a:cubicBezTo>
                  <a:lnTo>
                    <a:pt x="16046" y="237346"/>
                  </a:lnTo>
                  <a:cubicBezTo>
                    <a:pt x="11790" y="237346"/>
                    <a:pt x="7709" y="235655"/>
                    <a:pt x="4700" y="232646"/>
                  </a:cubicBezTo>
                  <a:cubicBezTo>
                    <a:pt x="1691" y="229637"/>
                    <a:pt x="0" y="225555"/>
                    <a:pt x="0" y="221300"/>
                  </a:cubicBezTo>
                  <a:lnTo>
                    <a:pt x="0" y="16046"/>
                  </a:lnTo>
                  <a:cubicBezTo>
                    <a:pt x="0" y="11790"/>
                    <a:pt x="1691" y="7709"/>
                    <a:pt x="4700" y="4700"/>
                  </a:cubicBezTo>
                  <a:cubicBezTo>
                    <a:pt x="7709" y="1691"/>
                    <a:pt x="11790" y="0"/>
                    <a:pt x="16046" y="0"/>
                  </a:cubicBezTo>
                  <a:close/>
                </a:path>
              </a:pathLst>
            </a:custGeom>
            <a:solidFill>
              <a:srgbClr val="FC744E"/>
            </a:solidFill>
            <a:ln cap="rnd">
              <a:noFill/>
              <a:prstDash val="solid"/>
              <a:round/>
            </a:ln>
          </p:spPr>
        </p:sp>
        <p:sp>
          <p:nvSpPr>
            <p:cNvPr id="15" name="TextBox 15"/>
            <p:cNvSpPr txBox="1"/>
            <p:nvPr/>
          </p:nvSpPr>
          <p:spPr>
            <a:xfrm>
              <a:off x="0" y="-38100"/>
              <a:ext cx="2106148" cy="275446"/>
            </a:xfrm>
            <a:prstGeom prst="rect">
              <a:avLst/>
            </a:prstGeom>
          </p:spPr>
          <p:txBody>
            <a:bodyPr lIns="50800" tIns="50800" rIns="50800" bIns="50800" rtlCol="0" anchor="ctr"/>
            <a:lstStyle/>
            <a:p>
              <a:pPr algn="ctr">
                <a:lnSpc>
                  <a:spcPts val="2659"/>
                </a:lnSpc>
              </a:pPr>
              <a:endParaRPr/>
            </a:p>
          </p:txBody>
        </p:sp>
      </p:grpSp>
      <p:sp>
        <p:nvSpPr>
          <p:cNvPr id="16" name="TextBox 16"/>
          <p:cNvSpPr txBox="1"/>
          <p:nvPr/>
        </p:nvSpPr>
        <p:spPr>
          <a:xfrm>
            <a:off x="7913549" y="3647162"/>
            <a:ext cx="9345751" cy="4505325"/>
          </a:xfrm>
          <a:prstGeom prst="rect">
            <a:avLst/>
          </a:prstGeom>
        </p:spPr>
        <p:txBody>
          <a:bodyPr lIns="0" tIns="0" rIns="0" bIns="0" rtlCol="0" anchor="t">
            <a:spAutoFit/>
          </a:bodyPr>
          <a:lstStyle/>
          <a:p>
            <a:pPr algn="just">
              <a:lnSpc>
                <a:spcPts val="3240"/>
              </a:lnSpc>
            </a:pPr>
            <a:r>
              <a:rPr lang="en-US" sz="2700">
                <a:solidFill>
                  <a:srgbClr val="FFFFFF"/>
                </a:solidFill>
                <a:latin typeface="Rosario"/>
                <a:ea typeface="Rosario"/>
                <a:cs typeface="Rosario"/>
                <a:sym typeface="Rosario"/>
              </a:rPr>
              <a:t>Згідно з французьким законодавством, у випадках, коли необхідно здійснити термінову закупівлю через надзвичайні ситуації, можуть бути застосовані спрощені процедури. Це дає можливість швидко укласти угоди без проведення стандартних тендерних процедур, але ці закупівлі повинні бути обґрунтовані реальними потребами, пов'язаними з конкретними надзвичайними умовами.</a:t>
            </a:r>
          </a:p>
          <a:p>
            <a:pPr algn="just">
              <a:lnSpc>
                <a:spcPts val="3240"/>
              </a:lnSpc>
            </a:pPr>
            <a:endParaRPr lang="en-US" sz="2700">
              <a:solidFill>
                <a:srgbClr val="FFFFFF"/>
              </a:solidFill>
              <a:latin typeface="Rosario"/>
              <a:ea typeface="Rosario"/>
              <a:cs typeface="Rosario"/>
              <a:sym typeface="Rosario"/>
            </a:endParaRPr>
          </a:p>
          <a:p>
            <a:pPr algn="just">
              <a:lnSpc>
                <a:spcPts val="3240"/>
              </a:lnSpc>
            </a:pPr>
            <a:endParaRPr lang="en-US" sz="2700">
              <a:solidFill>
                <a:srgbClr val="FFFFFF"/>
              </a:solidFill>
              <a:latin typeface="Rosario"/>
              <a:ea typeface="Rosario"/>
              <a:cs typeface="Rosario"/>
              <a:sym typeface="Rosario"/>
            </a:endParaRPr>
          </a:p>
          <a:p>
            <a:pPr algn="just">
              <a:lnSpc>
                <a:spcPts val="3240"/>
              </a:lnSpc>
            </a:pPr>
            <a:endParaRPr lang="en-US" sz="2700">
              <a:solidFill>
                <a:srgbClr val="FFFFFF"/>
              </a:solidFill>
              <a:latin typeface="Rosario"/>
              <a:ea typeface="Rosario"/>
              <a:cs typeface="Rosario"/>
              <a:sym typeface="Rosario"/>
            </a:endParaRPr>
          </a:p>
        </p:txBody>
      </p:sp>
      <p:sp>
        <p:nvSpPr>
          <p:cNvPr id="17" name="TextBox 17"/>
          <p:cNvSpPr txBox="1"/>
          <p:nvPr/>
        </p:nvSpPr>
        <p:spPr>
          <a:xfrm>
            <a:off x="7831172" y="2171967"/>
            <a:ext cx="9510505" cy="1141581"/>
          </a:xfrm>
          <a:prstGeom prst="rect">
            <a:avLst/>
          </a:prstGeom>
        </p:spPr>
        <p:txBody>
          <a:bodyPr lIns="0" tIns="0" rIns="0" bIns="0" rtlCol="0" anchor="t">
            <a:spAutoFit/>
          </a:bodyPr>
          <a:lstStyle/>
          <a:p>
            <a:pPr algn="ctr">
              <a:lnSpc>
                <a:spcPts val="4611"/>
              </a:lnSpc>
              <a:spcBef>
                <a:spcPct val="0"/>
              </a:spcBef>
            </a:pPr>
            <a:r>
              <a:rPr lang="en-US" sz="3294">
                <a:solidFill>
                  <a:srgbClr val="FFFFFF"/>
                </a:solidFill>
                <a:latin typeface="Rosario"/>
                <a:ea typeface="Rosario"/>
                <a:cs typeface="Rosario"/>
                <a:sym typeface="Rosario"/>
              </a:rPr>
              <a:t>Закупівлі в умовах надзвичайної ситуації (urgence)</a:t>
            </a:r>
          </a:p>
        </p:txBody>
      </p:sp>
      <p:sp>
        <p:nvSpPr>
          <p:cNvPr id="18" name="TextBox 18"/>
          <p:cNvSpPr txBox="1"/>
          <p:nvPr/>
        </p:nvSpPr>
        <p:spPr>
          <a:xfrm>
            <a:off x="356739" y="704714"/>
            <a:ext cx="19118071" cy="680085"/>
          </a:xfrm>
          <a:prstGeom prst="rect">
            <a:avLst/>
          </a:prstGeom>
        </p:spPr>
        <p:txBody>
          <a:bodyPr lIns="0" tIns="0" rIns="0" bIns="0" rtlCol="0" anchor="t">
            <a:spAutoFit/>
          </a:bodyPr>
          <a:lstStyle/>
          <a:p>
            <a:pPr algn="l">
              <a:lnSpc>
                <a:spcPts val="5280"/>
              </a:lnSpc>
            </a:pPr>
            <a:r>
              <a:rPr lang="en-US" sz="4800">
                <a:solidFill>
                  <a:srgbClr val="FFFFFF"/>
                </a:solidFill>
                <a:latin typeface="Hammersmith One"/>
                <a:ea typeface="Hammersmith One"/>
                <a:cs typeface="Hammersmith One"/>
                <a:sym typeface="Hammersmith One"/>
              </a:rPr>
              <a:t>Спеціалізовані методи або процедури закупівель Франції</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11673135" y="2849100"/>
            <a:ext cx="5744058" cy="5088174"/>
            <a:chOff x="0" y="0"/>
            <a:chExt cx="889905" cy="788291"/>
          </a:xfrm>
        </p:grpSpPr>
        <p:sp>
          <p:nvSpPr>
            <p:cNvPr id="3" name="Freeform 3"/>
            <p:cNvSpPr/>
            <p:nvPr/>
          </p:nvSpPr>
          <p:spPr>
            <a:xfrm>
              <a:off x="0" y="0"/>
              <a:ext cx="889905" cy="788291"/>
            </a:xfrm>
            <a:custGeom>
              <a:avLst/>
              <a:gdLst/>
              <a:ahLst/>
              <a:cxnLst/>
              <a:rect l="l" t="t" r="r" b="b"/>
              <a:pathLst>
                <a:path w="889905" h="788291">
                  <a:moveTo>
                    <a:pt x="0" y="0"/>
                  </a:moveTo>
                  <a:lnTo>
                    <a:pt x="889905" y="0"/>
                  </a:lnTo>
                  <a:lnTo>
                    <a:pt x="889905" y="788291"/>
                  </a:lnTo>
                  <a:lnTo>
                    <a:pt x="0" y="788291"/>
                  </a:lnTo>
                  <a:close/>
                </a:path>
              </a:pathLst>
            </a:custGeom>
            <a:solidFill>
              <a:srgbClr val="FC744E"/>
            </a:solidFill>
            <a:ln w="12700" cap="sq">
              <a:solidFill>
                <a:srgbClr val="000000"/>
              </a:solidFill>
              <a:prstDash val="solid"/>
              <a:miter/>
            </a:ln>
          </p:spPr>
        </p:sp>
      </p:grpSp>
      <p:grpSp>
        <p:nvGrpSpPr>
          <p:cNvPr id="4" name="Group 4"/>
          <p:cNvGrpSpPr/>
          <p:nvPr/>
        </p:nvGrpSpPr>
        <p:grpSpPr>
          <a:xfrm>
            <a:off x="11496395" y="1472522"/>
            <a:ext cx="6097538" cy="6953939"/>
            <a:chOff x="0" y="0"/>
            <a:chExt cx="1096032" cy="1249970"/>
          </a:xfrm>
        </p:grpSpPr>
        <p:sp>
          <p:nvSpPr>
            <p:cNvPr id="5" name="Freeform 5"/>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17816" r="-17816"/>
              </a:stretch>
            </a:blipFill>
            <a:ln w="47625" cap="sq">
              <a:solidFill>
                <a:srgbClr val="FFFFFF"/>
              </a:solidFill>
              <a:prstDash val="solid"/>
              <a:miter/>
            </a:ln>
          </p:spPr>
        </p:sp>
      </p:grpSp>
      <p:grpSp>
        <p:nvGrpSpPr>
          <p:cNvPr id="6" name="Group 6"/>
          <p:cNvGrpSpPr/>
          <p:nvPr/>
        </p:nvGrpSpPr>
        <p:grpSpPr>
          <a:xfrm>
            <a:off x="1954316" y="2310629"/>
            <a:ext cx="7648499" cy="803133"/>
            <a:chOff x="0" y="0"/>
            <a:chExt cx="1589864" cy="166944"/>
          </a:xfrm>
        </p:grpSpPr>
        <p:sp>
          <p:nvSpPr>
            <p:cNvPr id="7" name="Freeform 7"/>
            <p:cNvSpPr/>
            <p:nvPr/>
          </p:nvSpPr>
          <p:spPr>
            <a:xfrm>
              <a:off x="0" y="0"/>
              <a:ext cx="1589864" cy="166944"/>
            </a:xfrm>
            <a:custGeom>
              <a:avLst/>
              <a:gdLst/>
              <a:ahLst/>
              <a:cxnLst/>
              <a:rect l="l" t="t" r="r" b="b"/>
              <a:pathLst>
                <a:path w="1589864" h="166944">
                  <a:moveTo>
                    <a:pt x="21256" y="0"/>
                  </a:moveTo>
                  <a:lnTo>
                    <a:pt x="1568607" y="0"/>
                  </a:lnTo>
                  <a:cubicBezTo>
                    <a:pt x="1580347" y="0"/>
                    <a:pt x="1589864" y="9517"/>
                    <a:pt x="1589864" y="21256"/>
                  </a:cubicBezTo>
                  <a:lnTo>
                    <a:pt x="1589864" y="145688"/>
                  </a:lnTo>
                  <a:cubicBezTo>
                    <a:pt x="1589864" y="157427"/>
                    <a:pt x="1580347" y="166944"/>
                    <a:pt x="1568607" y="166944"/>
                  </a:cubicBezTo>
                  <a:lnTo>
                    <a:pt x="21256" y="166944"/>
                  </a:lnTo>
                  <a:cubicBezTo>
                    <a:pt x="15619" y="166944"/>
                    <a:pt x="10212" y="164705"/>
                    <a:pt x="6226" y="160718"/>
                  </a:cubicBezTo>
                  <a:cubicBezTo>
                    <a:pt x="2240" y="156732"/>
                    <a:pt x="0" y="151325"/>
                    <a:pt x="0" y="145688"/>
                  </a:cubicBezTo>
                  <a:lnTo>
                    <a:pt x="0" y="21256"/>
                  </a:lnTo>
                  <a:cubicBezTo>
                    <a:pt x="0" y="9517"/>
                    <a:pt x="9517" y="0"/>
                    <a:pt x="21256" y="0"/>
                  </a:cubicBezTo>
                  <a:close/>
                </a:path>
              </a:pathLst>
            </a:custGeom>
            <a:solidFill>
              <a:srgbClr val="FC744E"/>
            </a:solidFill>
            <a:ln cap="rnd">
              <a:noFill/>
              <a:prstDash val="solid"/>
              <a:round/>
            </a:ln>
          </p:spPr>
        </p:sp>
        <p:sp>
          <p:nvSpPr>
            <p:cNvPr id="8" name="TextBox 8"/>
            <p:cNvSpPr txBox="1"/>
            <p:nvPr/>
          </p:nvSpPr>
          <p:spPr>
            <a:xfrm>
              <a:off x="0" y="-38100"/>
              <a:ext cx="1589864" cy="205044"/>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624978" y="9893562"/>
            <a:ext cx="19537955" cy="885686"/>
            <a:chOff x="0" y="0"/>
            <a:chExt cx="5145799" cy="233267"/>
          </a:xfrm>
        </p:grpSpPr>
        <p:sp>
          <p:nvSpPr>
            <p:cNvPr id="10" name="Freeform 10"/>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1" name="TextBox 11"/>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624978" y="-492249"/>
            <a:ext cx="19537955" cy="885686"/>
            <a:chOff x="0" y="0"/>
            <a:chExt cx="5145799" cy="233267"/>
          </a:xfrm>
        </p:grpSpPr>
        <p:sp>
          <p:nvSpPr>
            <p:cNvPr id="13" name="Freeform 13"/>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4" name="TextBox 14"/>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rot="7521880">
            <a:off x="16675531" y="1037722"/>
            <a:ext cx="1167538" cy="1167093"/>
          </a:xfrm>
          <a:custGeom>
            <a:avLst/>
            <a:gdLst/>
            <a:ahLst/>
            <a:cxnLst/>
            <a:rect l="l" t="t" r="r" b="b"/>
            <a:pathLst>
              <a:path w="1167538" h="1167093">
                <a:moveTo>
                  <a:pt x="0" y="0"/>
                </a:moveTo>
                <a:lnTo>
                  <a:pt x="1167538" y="0"/>
                </a:lnTo>
                <a:lnTo>
                  <a:pt x="1167538" y="1167093"/>
                </a:lnTo>
                <a:lnTo>
                  <a:pt x="0" y="1167093"/>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sp>
        <p:nvSpPr>
          <p:cNvPr id="16" name="TextBox 16"/>
          <p:cNvSpPr txBox="1"/>
          <p:nvPr/>
        </p:nvSpPr>
        <p:spPr>
          <a:xfrm>
            <a:off x="1028700" y="3591269"/>
            <a:ext cx="9345751" cy="3686175"/>
          </a:xfrm>
          <a:prstGeom prst="rect">
            <a:avLst/>
          </a:prstGeom>
        </p:spPr>
        <p:txBody>
          <a:bodyPr lIns="0" tIns="0" rIns="0" bIns="0" rtlCol="0" anchor="t">
            <a:spAutoFit/>
          </a:bodyPr>
          <a:lstStyle/>
          <a:p>
            <a:pPr algn="just">
              <a:lnSpc>
                <a:spcPts val="3240"/>
              </a:lnSpc>
            </a:pPr>
            <a:r>
              <a:rPr lang="en-US" sz="2700">
                <a:solidFill>
                  <a:srgbClr val="FFFFFF"/>
                </a:solidFill>
                <a:latin typeface="Rosario"/>
                <a:ea typeface="Rosario"/>
                <a:cs typeface="Rosario"/>
                <a:sym typeface="Rosario"/>
              </a:rPr>
              <a:t>Франція часто використовує метод закупівлі за найкращою ціною, а не за найнижчою, що дає змогу врахувати додаткові критерії, як-от якість, соціальні та екологічні фактори, досвід учасників. Це дозволяє державним органам приймати більш комплексні рішення, не зосереджуючись лише на вартості.</a:t>
            </a:r>
          </a:p>
          <a:p>
            <a:pPr algn="just">
              <a:lnSpc>
                <a:spcPts val="3240"/>
              </a:lnSpc>
            </a:pPr>
            <a:endParaRPr lang="en-US" sz="2700">
              <a:solidFill>
                <a:srgbClr val="FFFFFF"/>
              </a:solidFill>
              <a:latin typeface="Rosario"/>
              <a:ea typeface="Rosario"/>
              <a:cs typeface="Rosario"/>
              <a:sym typeface="Rosario"/>
            </a:endParaRPr>
          </a:p>
          <a:p>
            <a:pPr algn="just">
              <a:lnSpc>
                <a:spcPts val="3240"/>
              </a:lnSpc>
            </a:pPr>
            <a:endParaRPr lang="en-US" sz="2700">
              <a:solidFill>
                <a:srgbClr val="FFFFFF"/>
              </a:solidFill>
              <a:latin typeface="Rosario"/>
              <a:ea typeface="Rosario"/>
              <a:cs typeface="Rosario"/>
              <a:sym typeface="Rosario"/>
            </a:endParaRPr>
          </a:p>
          <a:p>
            <a:pPr algn="just">
              <a:lnSpc>
                <a:spcPts val="3240"/>
              </a:lnSpc>
            </a:pPr>
            <a:endParaRPr lang="en-US" sz="2700">
              <a:solidFill>
                <a:srgbClr val="FFFFFF"/>
              </a:solidFill>
              <a:latin typeface="Rosario"/>
              <a:ea typeface="Rosario"/>
              <a:cs typeface="Rosario"/>
              <a:sym typeface="Rosario"/>
            </a:endParaRPr>
          </a:p>
        </p:txBody>
      </p:sp>
      <p:sp>
        <p:nvSpPr>
          <p:cNvPr id="17" name="TextBox 17"/>
          <p:cNvSpPr txBox="1"/>
          <p:nvPr/>
        </p:nvSpPr>
        <p:spPr>
          <a:xfrm>
            <a:off x="2159347" y="2288752"/>
            <a:ext cx="7238438" cy="825010"/>
          </a:xfrm>
          <a:prstGeom prst="rect">
            <a:avLst/>
          </a:prstGeom>
        </p:spPr>
        <p:txBody>
          <a:bodyPr lIns="0" tIns="0" rIns="0" bIns="0" rtlCol="0" anchor="t">
            <a:spAutoFit/>
          </a:bodyPr>
          <a:lstStyle/>
          <a:p>
            <a:pPr algn="ctr">
              <a:lnSpc>
                <a:spcPts val="3352"/>
              </a:lnSpc>
              <a:spcBef>
                <a:spcPct val="0"/>
              </a:spcBef>
            </a:pPr>
            <a:r>
              <a:rPr lang="en-US" sz="2394">
                <a:solidFill>
                  <a:srgbClr val="FFFFFF"/>
                </a:solidFill>
                <a:latin typeface="Rosario"/>
                <a:ea typeface="Rosario"/>
                <a:cs typeface="Rosario"/>
                <a:sym typeface="Rosario"/>
              </a:rPr>
              <a:t>Публічні закупівлі за принципом найкращої вартості (prix le plus avantageux)  </a:t>
            </a:r>
          </a:p>
        </p:txBody>
      </p:sp>
      <p:sp>
        <p:nvSpPr>
          <p:cNvPr id="18" name="TextBox 18"/>
          <p:cNvSpPr txBox="1"/>
          <p:nvPr/>
        </p:nvSpPr>
        <p:spPr>
          <a:xfrm>
            <a:off x="356739" y="704714"/>
            <a:ext cx="19118071" cy="680085"/>
          </a:xfrm>
          <a:prstGeom prst="rect">
            <a:avLst/>
          </a:prstGeom>
        </p:spPr>
        <p:txBody>
          <a:bodyPr lIns="0" tIns="0" rIns="0" bIns="0" rtlCol="0" anchor="t">
            <a:spAutoFit/>
          </a:bodyPr>
          <a:lstStyle/>
          <a:p>
            <a:pPr algn="l">
              <a:lnSpc>
                <a:spcPts val="5280"/>
              </a:lnSpc>
            </a:pPr>
            <a:r>
              <a:rPr lang="en-US" sz="4800">
                <a:solidFill>
                  <a:srgbClr val="FFFFFF"/>
                </a:solidFill>
                <a:latin typeface="Hammersmith One"/>
                <a:ea typeface="Hammersmith One"/>
                <a:cs typeface="Hammersmith One"/>
                <a:sym typeface="Hammersmith One"/>
              </a:rPr>
              <a:t>Спеціалізовані методи або процедури закупівель Франції</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967878" y="3237244"/>
            <a:ext cx="5744058" cy="5088174"/>
            <a:chOff x="0" y="0"/>
            <a:chExt cx="889905" cy="788291"/>
          </a:xfrm>
        </p:grpSpPr>
        <p:sp>
          <p:nvSpPr>
            <p:cNvPr id="3" name="Freeform 3"/>
            <p:cNvSpPr/>
            <p:nvPr/>
          </p:nvSpPr>
          <p:spPr>
            <a:xfrm>
              <a:off x="0" y="0"/>
              <a:ext cx="889905" cy="788291"/>
            </a:xfrm>
            <a:custGeom>
              <a:avLst/>
              <a:gdLst/>
              <a:ahLst/>
              <a:cxnLst/>
              <a:rect l="l" t="t" r="r" b="b"/>
              <a:pathLst>
                <a:path w="889905" h="788291">
                  <a:moveTo>
                    <a:pt x="0" y="0"/>
                  </a:moveTo>
                  <a:lnTo>
                    <a:pt x="889905" y="0"/>
                  </a:lnTo>
                  <a:lnTo>
                    <a:pt x="889905" y="788291"/>
                  </a:lnTo>
                  <a:lnTo>
                    <a:pt x="0" y="788291"/>
                  </a:lnTo>
                  <a:close/>
                </a:path>
              </a:pathLst>
            </a:custGeom>
            <a:solidFill>
              <a:srgbClr val="FC744E"/>
            </a:solidFill>
            <a:ln w="12700" cap="sq">
              <a:solidFill>
                <a:srgbClr val="000000"/>
              </a:solidFill>
              <a:prstDash val="solid"/>
              <a:miter/>
            </a:ln>
          </p:spPr>
        </p:sp>
      </p:grpSp>
      <p:grpSp>
        <p:nvGrpSpPr>
          <p:cNvPr id="4" name="Group 4"/>
          <p:cNvGrpSpPr/>
          <p:nvPr/>
        </p:nvGrpSpPr>
        <p:grpSpPr>
          <a:xfrm>
            <a:off x="356739" y="2304361"/>
            <a:ext cx="6097538" cy="6953939"/>
            <a:chOff x="0" y="0"/>
            <a:chExt cx="1096032" cy="1249970"/>
          </a:xfrm>
        </p:grpSpPr>
        <p:sp>
          <p:nvSpPr>
            <p:cNvPr id="5" name="Freeform 5"/>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35694" r="-35694"/>
              </a:stretch>
            </a:blipFill>
            <a:ln w="47625" cap="sq">
              <a:solidFill>
                <a:srgbClr val="FFFFFF"/>
              </a:solidFill>
              <a:prstDash val="solid"/>
              <a:miter/>
            </a:ln>
          </p:spPr>
        </p:sp>
      </p:grpSp>
      <p:grpSp>
        <p:nvGrpSpPr>
          <p:cNvPr id="6" name="Group 6"/>
          <p:cNvGrpSpPr/>
          <p:nvPr/>
        </p:nvGrpSpPr>
        <p:grpSpPr>
          <a:xfrm>
            <a:off x="-624978" y="9893562"/>
            <a:ext cx="19537955" cy="885686"/>
            <a:chOff x="0" y="0"/>
            <a:chExt cx="5145799" cy="233267"/>
          </a:xfrm>
        </p:grpSpPr>
        <p:sp>
          <p:nvSpPr>
            <p:cNvPr id="7" name="Freeform 7"/>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8" name="TextBox 8"/>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624978" y="-492249"/>
            <a:ext cx="19537955" cy="885686"/>
            <a:chOff x="0" y="0"/>
            <a:chExt cx="5145799" cy="233267"/>
          </a:xfrm>
        </p:grpSpPr>
        <p:sp>
          <p:nvSpPr>
            <p:cNvPr id="10" name="Freeform 10"/>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1" name="TextBox 11"/>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rot="3022696">
            <a:off x="-227030" y="1655095"/>
            <a:ext cx="1167538" cy="1167093"/>
          </a:xfrm>
          <a:custGeom>
            <a:avLst/>
            <a:gdLst/>
            <a:ahLst/>
            <a:cxnLst/>
            <a:rect l="l" t="t" r="r" b="b"/>
            <a:pathLst>
              <a:path w="1167538" h="1167093">
                <a:moveTo>
                  <a:pt x="0" y="0"/>
                </a:moveTo>
                <a:lnTo>
                  <a:pt x="1167538" y="0"/>
                </a:lnTo>
                <a:lnTo>
                  <a:pt x="1167538" y="1167093"/>
                </a:lnTo>
                <a:lnTo>
                  <a:pt x="0" y="1167093"/>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grpSp>
        <p:nvGrpSpPr>
          <p:cNvPr id="13" name="Group 13"/>
          <p:cNvGrpSpPr/>
          <p:nvPr/>
        </p:nvGrpSpPr>
        <p:grpSpPr>
          <a:xfrm>
            <a:off x="7913549" y="2577329"/>
            <a:ext cx="9467989" cy="803133"/>
            <a:chOff x="0" y="0"/>
            <a:chExt cx="1968074" cy="166944"/>
          </a:xfrm>
        </p:grpSpPr>
        <p:sp>
          <p:nvSpPr>
            <p:cNvPr id="14" name="Freeform 14"/>
            <p:cNvSpPr/>
            <p:nvPr/>
          </p:nvSpPr>
          <p:spPr>
            <a:xfrm>
              <a:off x="0" y="0"/>
              <a:ext cx="1968074" cy="166944"/>
            </a:xfrm>
            <a:custGeom>
              <a:avLst/>
              <a:gdLst/>
              <a:ahLst/>
              <a:cxnLst/>
              <a:rect l="l" t="t" r="r" b="b"/>
              <a:pathLst>
                <a:path w="1968074" h="166944">
                  <a:moveTo>
                    <a:pt x="17172" y="0"/>
                  </a:moveTo>
                  <a:lnTo>
                    <a:pt x="1950902" y="0"/>
                  </a:lnTo>
                  <a:cubicBezTo>
                    <a:pt x="1960386" y="0"/>
                    <a:pt x="1968074" y="7688"/>
                    <a:pt x="1968074" y="17172"/>
                  </a:cubicBezTo>
                  <a:lnTo>
                    <a:pt x="1968074" y="149773"/>
                  </a:lnTo>
                  <a:cubicBezTo>
                    <a:pt x="1968074" y="159256"/>
                    <a:pt x="1960386" y="166944"/>
                    <a:pt x="1950902" y="166944"/>
                  </a:cubicBezTo>
                  <a:lnTo>
                    <a:pt x="17172" y="166944"/>
                  </a:lnTo>
                  <a:cubicBezTo>
                    <a:pt x="7688" y="166944"/>
                    <a:pt x="0" y="159256"/>
                    <a:pt x="0" y="149773"/>
                  </a:cubicBezTo>
                  <a:lnTo>
                    <a:pt x="0" y="17172"/>
                  </a:lnTo>
                  <a:cubicBezTo>
                    <a:pt x="0" y="7688"/>
                    <a:pt x="7688" y="0"/>
                    <a:pt x="17172" y="0"/>
                  </a:cubicBezTo>
                  <a:close/>
                </a:path>
              </a:pathLst>
            </a:custGeom>
            <a:solidFill>
              <a:srgbClr val="FC744E"/>
            </a:solidFill>
            <a:ln cap="rnd">
              <a:noFill/>
              <a:prstDash val="solid"/>
              <a:round/>
            </a:ln>
          </p:spPr>
        </p:sp>
        <p:sp>
          <p:nvSpPr>
            <p:cNvPr id="15" name="TextBox 15"/>
            <p:cNvSpPr txBox="1"/>
            <p:nvPr/>
          </p:nvSpPr>
          <p:spPr>
            <a:xfrm>
              <a:off x="0" y="-38100"/>
              <a:ext cx="1968074" cy="205044"/>
            </a:xfrm>
            <a:prstGeom prst="rect">
              <a:avLst/>
            </a:prstGeom>
          </p:spPr>
          <p:txBody>
            <a:bodyPr lIns="50800" tIns="50800" rIns="50800" bIns="50800" rtlCol="0" anchor="ctr"/>
            <a:lstStyle/>
            <a:p>
              <a:pPr algn="ctr">
                <a:lnSpc>
                  <a:spcPts val="2659"/>
                </a:lnSpc>
              </a:pPr>
              <a:endParaRPr/>
            </a:p>
          </p:txBody>
        </p:sp>
      </p:grpSp>
      <p:sp>
        <p:nvSpPr>
          <p:cNvPr id="16" name="TextBox 16"/>
          <p:cNvSpPr txBox="1"/>
          <p:nvPr/>
        </p:nvSpPr>
        <p:spPr>
          <a:xfrm>
            <a:off x="7913549" y="3848444"/>
            <a:ext cx="9345751" cy="5724525"/>
          </a:xfrm>
          <a:prstGeom prst="rect">
            <a:avLst/>
          </a:prstGeom>
        </p:spPr>
        <p:txBody>
          <a:bodyPr lIns="0" tIns="0" rIns="0" bIns="0" rtlCol="0" anchor="t">
            <a:spAutoFit/>
          </a:bodyPr>
          <a:lstStyle/>
          <a:p>
            <a:pPr algn="just">
              <a:lnSpc>
                <a:spcPts val="3000"/>
              </a:lnSpc>
            </a:pPr>
            <a:r>
              <a:rPr lang="en-US" sz="2500">
                <a:solidFill>
                  <a:srgbClr val="FFFFFF"/>
                </a:solidFill>
                <a:latin typeface="Rosario"/>
                <a:ea typeface="Rosario"/>
                <a:cs typeface="Rosario"/>
                <a:sym typeface="Rosario"/>
              </a:rPr>
              <a:t>Франція активно розвиває використання електронних майданчиків для здійснення публічних закупівель. Основним інструментом є платформа Marchés publics, яка дозволяє органам влади публікувати оголошення про закупівлі, приймати заявки, а також укладати контракти в електронному форматі. Це значно спрощує процес, підвищує прозорість і зменшує ризики корупції. Для великих закупівель існує ще PLACE (Plateforme des Achats de l'Etat) — централізований майданчик для державних закупівель, який дозволяє виконувати закупівлі в електронному форматі для органів центральної влади.</a:t>
            </a:r>
          </a:p>
          <a:p>
            <a:pPr algn="just">
              <a:lnSpc>
                <a:spcPts val="3000"/>
              </a:lnSpc>
            </a:pPr>
            <a:endParaRPr lang="en-US" sz="2500">
              <a:solidFill>
                <a:srgbClr val="FFFFFF"/>
              </a:solidFill>
              <a:latin typeface="Rosario"/>
              <a:ea typeface="Rosario"/>
              <a:cs typeface="Rosario"/>
              <a:sym typeface="Rosario"/>
            </a:endParaRPr>
          </a:p>
          <a:p>
            <a:pPr algn="just">
              <a:lnSpc>
                <a:spcPts val="3000"/>
              </a:lnSpc>
            </a:pPr>
            <a:endParaRPr lang="en-US" sz="2500">
              <a:solidFill>
                <a:srgbClr val="FFFFFF"/>
              </a:solidFill>
              <a:latin typeface="Rosario"/>
              <a:ea typeface="Rosario"/>
              <a:cs typeface="Rosario"/>
              <a:sym typeface="Rosario"/>
            </a:endParaRPr>
          </a:p>
          <a:p>
            <a:pPr algn="just">
              <a:lnSpc>
                <a:spcPts val="3000"/>
              </a:lnSpc>
            </a:pPr>
            <a:endParaRPr lang="en-US" sz="2500">
              <a:solidFill>
                <a:srgbClr val="FFFFFF"/>
              </a:solidFill>
              <a:latin typeface="Rosario"/>
              <a:ea typeface="Rosario"/>
              <a:cs typeface="Rosario"/>
              <a:sym typeface="Rosario"/>
            </a:endParaRPr>
          </a:p>
          <a:p>
            <a:pPr algn="just">
              <a:lnSpc>
                <a:spcPts val="3000"/>
              </a:lnSpc>
            </a:pPr>
            <a:endParaRPr lang="en-US" sz="2500">
              <a:solidFill>
                <a:srgbClr val="FFFFFF"/>
              </a:solidFill>
              <a:latin typeface="Rosario"/>
              <a:ea typeface="Rosario"/>
              <a:cs typeface="Rosario"/>
              <a:sym typeface="Rosario"/>
            </a:endParaRPr>
          </a:p>
        </p:txBody>
      </p:sp>
      <p:sp>
        <p:nvSpPr>
          <p:cNvPr id="17" name="TextBox 17"/>
          <p:cNvSpPr txBox="1"/>
          <p:nvPr/>
        </p:nvSpPr>
        <p:spPr>
          <a:xfrm>
            <a:off x="10186344" y="2697302"/>
            <a:ext cx="4954139" cy="2300162"/>
          </a:xfrm>
          <a:prstGeom prst="rect">
            <a:avLst/>
          </a:prstGeom>
        </p:spPr>
        <p:txBody>
          <a:bodyPr lIns="0" tIns="0" rIns="0" bIns="0" rtlCol="0" anchor="t">
            <a:spAutoFit/>
          </a:bodyPr>
          <a:lstStyle/>
          <a:p>
            <a:pPr algn="ctr">
              <a:lnSpc>
                <a:spcPts val="4611"/>
              </a:lnSpc>
            </a:pPr>
            <a:r>
              <a:rPr lang="en-US" sz="3294">
                <a:solidFill>
                  <a:srgbClr val="FFFFFF"/>
                </a:solidFill>
                <a:latin typeface="Rosario"/>
                <a:ea typeface="Rosario"/>
                <a:cs typeface="Rosario"/>
                <a:sym typeface="Rosario"/>
              </a:rPr>
              <a:t>Електронні майданчики</a:t>
            </a:r>
          </a:p>
          <a:p>
            <a:pPr algn="ctr">
              <a:lnSpc>
                <a:spcPts val="4611"/>
              </a:lnSpc>
            </a:pPr>
            <a:endParaRPr lang="en-US" sz="3294">
              <a:solidFill>
                <a:srgbClr val="FFFFFF"/>
              </a:solidFill>
              <a:latin typeface="Rosario"/>
              <a:ea typeface="Rosario"/>
              <a:cs typeface="Rosario"/>
              <a:sym typeface="Rosario"/>
            </a:endParaRPr>
          </a:p>
          <a:p>
            <a:pPr algn="ctr">
              <a:lnSpc>
                <a:spcPts val="4611"/>
              </a:lnSpc>
            </a:pPr>
            <a:r>
              <a:rPr lang="en-US" sz="3294">
                <a:solidFill>
                  <a:srgbClr val="FFFFFF"/>
                </a:solidFill>
                <a:latin typeface="Rosario"/>
                <a:ea typeface="Rosario"/>
                <a:cs typeface="Rosario"/>
                <a:sym typeface="Rosario"/>
              </a:rPr>
              <a:t> </a:t>
            </a:r>
          </a:p>
          <a:p>
            <a:pPr algn="ctr">
              <a:lnSpc>
                <a:spcPts val="4611"/>
              </a:lnSpc>
              <a:spcBef>
                <a:spcPct val="0"/>
              </a:spcBef>
            </a:pPr>
            <a:r>
              <a:rPr lang="en-US" sz="3294">
                <a:solidFill>
                  <a:srgbClr val="FFFFFF"/>
                </a:solidFill>
                <a:latin typeface="Rosario"/>
                <a:ea typeface="Rosario"/>
                <a:cs typeface="Rosario"/>
                <a:sym typeface="Rosario"/>
              </a:rPr>
              <a:t> </a:t>
            </a:r>
          </a:p>
        </p:txBody>
      </p:sp>
      <p:sp>
        <p:nvSpPr>
          <p:cNvPr id="18" name="TextBox 18"/>
          <p:cNvSpPr txBox="1"/>
          <p:nvPr/>
        </p:nvSpPr>
        <p:spPr>
          <a:xfrm>
            <a:off x="356739" y="704714"/>
            <a:ext cx="19118071" cy="680085"/>
          </a:xfrm>
          <a:prstGeom prst="rect">
            <a:avLst/>
          </a:prstGeom>
        </p:spPr>
        <p:txBody>
          <a:bodyPr lIns="0" tIns="0" rIns="0" bIns="0" rtlCol="0" anchor="t">
            <a:spAutoFit/>
          </a:bodyPr>
          <a:lstStyle/>
          <a:p>
            <a:pPr algn="l">
              <a:lnSpc>
                <a:spcPts val="5280"/>
              </a:lnSpc>
            </a:pPr>
            <a:r>
              <a:rPr lang="en-US" sz="4800">
                <a:solidFill>
                  <a:srgbClr val="FFFFFF"/>
                </a:solidFill>
                <a:latin typeface="Hammersmith One"/>
                <a:ea typeface="Hammersmith One"/>
                <a:cs typeface="Hammersmith One"/>
                <a:sym typeface="Hammersmith One"/>
              </a:rPr>
              <a:t>Спеціалізовані методи або процедури закупівель Франції</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11673135" y="2849100"/>
            <a:ext cx="5744058" cy="5088174"/>
            <a:chOff x="0" y="0"/>
            <a:chExt cx="889905" cy="788291"/>
          </a:xfrm>
        </p:grpSpPr>
        <p:sp>
          <p:nvSpPr>
            <p:cNvPr id="3" name="Freeform 3"/>
            <p:cNvSpPr/>
            <p:nvPr/>
          </p:nvSpPr>
          <p:spPr>
            <a:xfrm>
              <a:off x="0" y="0"/>
              <a:ext cx="889905" cy="788291"/>
            </a:xfrm>
            <a:custGeom>
              <a:avLst/>
              <a:gdLst/>
              <a:ahLst/>
              <a:cxnLst/>
              <a:rect l="l" t="t" r="r" b="b"/>
              <a:pathLst>
                <a:path w="889905" h="788291">
                  <a:moveTo>
                    <a:pt x="0" y="0"/>
                  </a:moveTo>
                  <a:lnTo>
                    <a:pt x="889905" y="0"/>
                  </a:lnTo>
                  <a:lnTo>
                    <a:pt x="889905" y="788291"/>
                  </a:lnTo>
                  <a:lnTo>
                    <a:pt x="0" y="788291"/>
                  </a:lnTo>
                  <a:close/>
                </a:path>
              </a:pathLst>
            </a:custGeom>
            <a:solidFill>
              <a:srgbClr val="FC744E"/>
            </a:solidFill>
            <a:ln w="12700" cap="sq">
              <a:solidFill>
                <a:srgbClr val="000000"/>
              </a:solidFill>
              <a:prstDash val="solid"/>
              <a:miter/>
            </a:ln>
          </p:spPr>
        </p:sp>
      </p:grpSp>
      <p:grpSp>
        <p:nvGrpSpPr>
          <p:cNvPr id="4" name="Group 4"/>
          <p:cNvGrpSpPr/>
          <p:nvPr/>
        </p:nvGrpSpPr>
        <p:grpSpPr>
          <a:xfrm>
            <a:off x="11161762" y="1666531"/>
            <a:ext cx="6097538" cy="6953939"/>
            <a:chOff x="0" y="0"/>
            <a:chExt cx="1096032" cy="1249970"/>
          </a:xfrm>
        </p:grpSpPr>
        <p:sp>
          <p:nvSpPr>
            <p:cNvPr id="5" name="Freeform 5"/>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35507" r="-35507"/>
              </a:stretch>
            </a:blipFill>
            <a:ln w="47625" cap="sq">
              <a:solidFill>
                <a:srgbClr val="FFFFFF"/>
              </a:solidFill>
              <a:prstDash val="solid"/>
              <a:miter/>
            </a:ln>
          </p:spPr>
        </p:sp>
      </p:grpSp>
      <p:grpSp>
        <p:nvGrpSpPr>
          <p:cNvPr id="6" name="Group 6"/>
          <p:cNvGrpSpPr/>
          <p:nvPr/>
        </p:nvGrpSpPr>
        <p:grpSpPr>
          <a:xfrm>
            <a:off x="2413131" y="2109910"/>
            <a:ext cx="6730869" cy="1214465"/>
            <a:chOff x="0" y="0"/>
            <a:chExt cx="1399120" cy="252446"/>
          </a:xfrm>
        </p:grpSpPr>
        <p:sp>
          <p:nvSpPr>
            <p:cNvPr id="7" name="Freeform 7"/>
            <p:cNvSpPr/>
            <p:nvPr/>
          </p:nvSpPr>
          <p:spPr>
            <a:xfrm>
              <a:off x="0" y="0"/>
              <a:ext cx="1399120" cy="252446"/>
            </a:xfrm>
            <a:custGeom>
              <a:avLst/>
              <a:gdLst/>
              <a:ahLst/>
              <a:cxnLst/>
              <a:rect l="l" t="t" r="r" b="b"/>
              <a:pathLst>
                <a:path w="1399120" h="252446">
                  <a:moveTo>
                    <a:pt x="24154" y="0"/>
                  </a:moveTo>
                  <a:lnTo>
                    <a:pt x="1374965" y="0"/>
                  </a:lnTo>
                  <a:cubicBezTo>
                    <a:pt x="1381371" y="0"/>
                    <a:pt x="1387515" y="2545"/>
                    <a:pt x="1392045" y="7075"/>
                  </a:cubicBezTo>
                  <a:cubicBezTo>
                    <a:pt x="1396575" y="11605"/>
                    <a:pt x="1399120" y="17748"/>
                    <a:pt x="1399120" y="24154"/>
                  </a:cubicBezTo>
                  <a:lnTo>
                    <a:pt x="1399120" y="228292"/>
                  </a:lnTo>
                  <a:cubicBezTo>
                    <a:pt x="1399120" y="241632"/>
                    <a:pt x="1388305" y="252446"/>
                    <a:pt x="1374965" y="252446"/>
                  </a:cubicBezTo>
                  <a:lnTo>
                    <a:pt x="24154" y="252446"/>
                  </a:lnTo>
                  <a:cubicBezTo>
                    <a:pt x="10814" y="252446"/>
                    <a:pt x="0" y="241632"/>
                    <a:pt x="0" y="228292"/>
                  </a:cubicBezTo>
                  <a:lnTo>
                    <a:pt x="0" y="24154"/>
                  </a:lnTo>
                  <a:cubicBezTo>
                    <a:pt x="0" y="10814"/>
                    <a:pt x="10814" y="0"/>
                    <a:pt x="24154" y="0"/>
                  </a:cubicBezTo>
                  <a:close/>
                </a:path>
              </a:pathLst>
            </a:custGeom>
            <a:solidFill>
              <a:srgbClr val="FC744E"/>
            </a:solidFill>
            <a:ln cap="rnd">
              <a:noFill/>
              <a:prstDash val="solid"/>
              <a:round/>
            </a:ln>
          </p:spPr>
        </p:sp>
        <p:sp>
          <p:nvSpPr>
            <p:cNvPr id="8" name="TextBox 8"/>
            <p:cNvSpPr txBox="1"/>
            <p:nvPr/>
          </p:nvSpPr>
          <p:spPr>
            <a:xfrm>
              <a:off x="0" y="-38100"/>
              <a:ext cx="1399120" cy="290546"/>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624978" y="9893562"/>
            <a:ext cx="19537955" cy="885686"/>
            <a:chOff x="0" y="0"/>
            <a:chExt cx="5145799" cy="233267"/>
          </a:xfrm>
        </p:grpSpPr>
        <p:sp>
          <p:nvSpPr>
            <p:cNvPr id="10" name="Freeform 10"/>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1" name="TextBox 11"/>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624978" y="-492249"/>
            <a:ext cx="19537955" cy="885686"/>
            <a:chOff x="0" y="0"/>
            <a:chExt cx="5145799" cy="233267"/>
          </a:xfrm>
        </p:grpSpPr>
        <p:sp>
          <p:nvSpPr>
            <p:cNvPr id="13" name="Freeform 13"/>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4" name="TextBox 14"/>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rot="7521880">
            <a:off x="16675531" y="1037722"/>
            <a:ext cx="1167538" cy="1167093"/>
          </a:xfrm>
          <a:custGeom>
            <a:avLst/>
            <a:gdLst/>
            <a:ahLst/>
            <a:cxnLst/>
            <a:rect l="l" t="t" r="r" b="b"/>
            <a:pathLst>
              <a:path w="1167538" h="1167093">
                <a:moveTo>
                  <a:pt x="0" y="0"/>
                </a:moveTo>
                <a:lnTo>
                  <a:pt x="1167538" y="0"/>
                </a:lnTo>
                <a:lnTo>
                  <a:pt x="1167538" y="1167093"/>
                </a:lnTo>
                <a:lnTo>
                  <a:pt x="0" y="1167093"/>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sp>
        <p:nvSpPr>
          <p:cNvPr id="16" name="TextBox 16"/>
          <p:cNvSpPr txBox="1"/>
          <p:nvPr/>
        </p:nvSpPr>
        <p:spPr>
          <a:xfrm>
            <a:off x="1028700" y="3741944"/>
            <a:ext cx="9345751" cy="5734050"/>
          </a:xfrm>
          <a:prstGeom prst="rect">
            <a:avLst/>
          </a:prstGeom>
        </p:spPr>
        <p:txBody>
          <a:bodyPr lIns="0" tIns="0" rIns="0" bIns="0" rtlCol="0" anchor="t">
            <a:spAutoFit/>
          </a:bodyPr>
          <a:lstStyle/>
          <a:p>
            <a:pPr algn="just">
              <a:lnSpc>
                <a:spcPts val="3240"/>
              </a:lnSpc>
            </a:pPr>
            <a:r>
              <a:rPr lang="en-US" sz="2700">
                <a:solidFill>
                  <a:srgbClr val="FFFFFF"/>
                </a:solidFill>
                <a:latin typeface="Rosario"/>
                <a:ea typeface="Rosario"/>
                <a:cs typeface="Rosario"/>
                <a:sym typeface="Rosario"/>
              </a:rPr>
              <a:t>Німеччина активно використовує дві основні процедури закупівель: відкриті та переговорні тендери. Відкриті тендери є найбільш поширеними і застосовуються до великих контрактів, де всі постачальники можуть подавати свої заявки. Переговорні процедури застосовуються, коли вимоги до закупівель є дуже специфічними або коли потрібен особливий досвід. Цей метод дозволяє вести переговори з учасниками тендера для уточнення умов контракту, що особливо корисно для високотехнологічних та інноваційних товарів і послуг.</a:t>
            </a:r>
          </a:p>
          <a:p>
            <a:pPr algn="just">
              <a:lnSpc>
                <a:spcPts val="3240"/>
              </a:lnSpc>
            </a:pPr>
            <a:endParaRPr lang="en-US" sz="2700">
              <a:solidFill>
                <a:srgbClr val="FFFFFF"/>
              </a:solidFill>
              <a:latin typeface="Rosario"/>
              <a:ea typeface="Rosario"/>
              <a:cs typeface="Rosario"/>
              <a:sym typeface="Rosario"/>
            </a:endParaRPr>
          </a:p>
          <a:p>
            <a:pPr algn="just">
              <a:lnSpc>
                <a:spcPts val="3240"/>
              </a:lnSpc>
            </a:pPr>
            <a:endParaRPr lang="en-US" sz="2700">
              <a:solidFill>
                <a:srgbClr val="FFFFFF"/>
              </a:solidFill>
              <a:latin typeface="Rosario"/>
              <a:ea typeface="Rosario"/>
              <a:cs typeface="Rosario"/>
              <a:sym typeface="Rosario"/>
            </a:endParaRPr>
          </a:p>
          <a:p>
            <a:pPr algn="just">
              <a:lnSpc>
                <a:spcPts val="3240"/>
              </a:lnSpc>
            </a:pPr>
            <a:endParaRPr lang="en-US" sz="2700">
              <a:solidFill>
                <a:srgbClr val="FFFFFF"/>
              </a:solidFill>
              <a:latin typeface="Rosario"/>
              <a:ea typeface="Rosario"/>
              <a:cs typeface="Rosario"/>
              <a:sym typeface="Rosario"/>
            </a:endParaRPr>
          </a:p>
        </p:txBody>
      </p:sp>
      <p:sp>
        <p:nvSpPr>
          <p:cNvPr id="17" name="TextBox 17"/>
          <p:cNvSpPr txBox="1"/>
          <p:nvPr/>
        </p:nvSpPr>
        <p:spPr>
          <a:xfrm>
            <a:off x="2413131" y="2131431"/>
            <a:ext cx="6730869" cy="2300162"/>
          </a:xfrm>
          <a:prstGeom prst="rect">
            <a:avLst/>
          </a:prstGeom>
        </p:spPr>
        <p:txBody>
          <a:bodyPr lIns="0" tIns="0" rIns="0" bIns="0" rtlCol="0" anchor="t">
            <a:spAutoFit/>
          </a:bodyPr>
          <a:lstStyle/>
          <a:p>
            <a:pPr algn="ctr">
              <a:lnSpc>
                <a:spcPts val="4611"/>
              </a:lnSpc>
            </a:pPr>
            <a:r>
              <a:rPr lang="en-US" sz="3294">
                <a:solidFill>
                  <a:srgbClr val="FFFFFF"/>
                </a:solidFill>
                <a:latin typeface="Rosario"/>
                <a:ea typeface="Rosario"/>
                <a:cs typeface="Rosario"/>
                <a:sym typeface="Rosario"/>
              </a:rPr>
              <a:t>Система відкритих процедур та переговорних тендерів</a:t>
            </a:r>
          </a:p>
          <a:p>
            <a:pPr algn="ctr">
              <a:lnSpc>
                <a:spcPts val="4611"/>
              </a:lnSpc>
            </a:pPr>
            <a:r>
              <a:rPr lang="en-US" sz="3294">
                <a:solidFill>
                  <a:srgbClr val="FFFFFF"/>
                </a:solidFill>
                <a:latin typeface="Rosario"/>
                <a:ea typeface="Rosario"/>
                <a:cs typeface="Rosario"/>
                <a:sym typeface="Rosario"/>
              </a:rPr>
              <a:t> </a:t>
            </a:r>
          </a:p>
          <a:p>
            <a:pPr algn="ctr">
              <a:lnSpc>
                <a:spcPts val="4611"/>
              </a:lnSpc>
              <a:spcBef>
                <a:spcPct val="0"/>
              </a:spcBef>
            </a:pPr>
            <a:endParaRPr lang="en-US" sz="3294">
              <a:solidFill>
                <a:srgbClr val="FFFFFF"/>
              </a:solidFill>
              <a:latin typeface="Rosario"/>
              <a:ea typeface="Rosario"/>
              <a:cs typeface="Rosario"/>
              <a:sym typeface="Rosario"/>
            </a:endParaRPr>
          </a:p>
        </p:txBody>
      </p:sp>
      <p:sp>
        <p:nvSpPr>
          <p:cNvPr id="18" name="TextBox 18"/>
          <p:cNvSpPr txBox="1"/>
          <p:nvPr/>
        </p:nvSpPr>
        <p:spPr>
          <a:xfrm>
            <a:off x="356739" y="695189"/>
            <a:ext cx="19118071" cy="647700"/>
          </a:xfrm>
          <a:prstGeom prst="rect">
            <a:avLst/>
          </a:prstGeom>
        </p:spPr>
        <p:txBody>
          <a:bodyPr lIns="0" tIns="0" rIns="0" bIns="0" rtlCol="0" anchor="t">
            <a:spAutoFit/>
          </a:bodyPr>
          <a:lstStyle/>
          <a:p>
            <a:pPr algn="l">
              <a:lnSpc>
                <a:spcPts val="4950"/>
              </a:lnSpc>
            </a:pPr>
            <a:r>
              <a:rPr lang="en-US" sz="4500">
                <a:solidFill>
                  <a:srgbClr val="FFFFFF"/>
                </a:solidFill>
                <a:latin typeface="Hammersmith One"/>
                <a:ea typeface="Hammersmith One"/>
                <a:cs typeface="Hammersmith One"/>
                <a:sym typeface="Hammersmith One"/>
              </a:rPr>
              <a:t>Спеціалізовані методи або процедури закупівель Німеччини</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967878" y="3237244"/>
            <a:ext cx="5744058" cy="5088174"/>
            <a:chOff x="0" y="0"/>
            <a:chExt cx="889905" cy="788291"/>
          </a:xfrm>
        </p:grpSpPr>
        <p:sp>
          <p:nvSpPr>
            <p:cNvPr id="3" name="Freeform 3"/>
            <p:cNvSpPr/>
            <p:nvPr/>
          </p:nvSpPr>
          <p:spPr>
            <a:xfrm>
              <a:off x="0" y="0"/>
              <a:ext cx="889905" cy="788291"/>
            </a:xfrm>
            <a:custGeom>
              <a:avLst/>
              <a:gdLst/>
              <a:ahLst/>
              <a:cxnLst/>
              <a:rect l="l" t="t" r="r" b="b"/>
              <a:pathLst>
                <a:path w="889905" h="788291">
                  <a:moveTo>
                    <a:pt x="0" y="0"/>
                  </a:moveTo>
                  <a:lnTo>
                    <a:pt x="889905" y="0"/>
                  </a:lnTo>
                  <a:lnTo>
                    <a:pt x="889905" y="788291"/>
                  </a:lnTo>
                  <a:lnTo>
                    <a:pt x="0" y="788291"/>
                  </a:lnTo>
                  <a:close/>
                </a:path>
              </a:pathLst>
            </a:custGeom>
            <a:solidFill>
              <a:srgbClr val="FC744E"/>
            </a:solidFill>
            <a:ln w="12700" cap="sq">
              <a:solidFill>
                <a:srgbClr val="000000"/>
              </a:solidFill>
              <a:prstDash val="solid"/>
              <a:miter/>
            </a:ln>
          </p:spPr>
        </p:sp>
      </p:grpSp>
      <p:grpSp>
        <p:nvGrpSpPr>
          <p:cNvPr id="4" name="Group 4"/>
          <p:cNvGrpSpPr/>
          <p:nvPr/>
        </p:nvGrpSpPr>
        <p:grpSpPr>
          <a:xfrm>
            <a:off x="356739" y="2304361"/>
            <a:ext cx="6097538" cy="6953939"/>
            <a:chOff x="0" y="0"/>
            <a:chExt cx="1096032" cy="1249970"/>
          </a:xfrm>
        </p:grpSpPr>
        <p:sp>
          <p:nvSpPr>
            <p:cNvPr id="5" name="Freeform 5"/>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35533" r="-35533"/>
              </a:stretch>
            </a:blipFill>
            <a:ln w="47625" cap="sq">
              <a:solidFill>
                <a:srgbClr val="FFFFFF"/>
              </a:solidFill>
              <a:prstDash val="solid"/>
              <a:miter/>
            </a:ln>
          </p:spPr>
        </p:sp>
      </p:grpSp>
      <p:grpSp>
        <p:nvGrpSpPr>
          <p:cNvPr id="6" name="Group 6"/>
          <p:cNvGrpSpPr/>
          <p:nvPr/>
        </p:nvGrpSpPr>
        <p:grpSpPr>
          <a:xfrm>
            <a:off x="-624978" y="9893562"/>
            <a:ext cx="19537955" cy="885686"/>
            <a:chOff x="0" y="0"/>
            <a:chExt cx="5145799" cy="233267"/>
          </a:xfrm>
        </p:grpSpPr>
        <p:sp>
          <p:nvSpPr>
            <p:cNvPr id="7" name="Freeform 7"/>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8" name="TextBox 8"/>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624978" y="-492249"/>
            <a:ext cx="19537955" cy="885686"/>
            <a:chOff x="0" y="0"/>
            <a:chExt cx="5145799" cy="233267"/>
          </a:xfrm>
        </p:grpSpPr>
        <p:sp>
          <p:nvSpPr>
            <p:cNvPr id="10" name="Freeform 10"/>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1" name="TextBox 11"/>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rot="3022696">
            <a:off x="-227030" y="1655095"/>
            <a:ext cx="1167538" cy="1167093"/>
          </a:xfrm>
          <a:custGeom>
            <a:avLst/>
            <a:gdLst/>
            <a:ahLst/>
            <a:cxnLst/>
            <a:rect l="l" t="t" r="r" b="b"/>
            <a:pathLst>
              <a:path w="1167538" h="1167093">
                <a:moveTo>
                  <a:pt x="0" y="0"/>
                </a:moveTo>
                <a:lnTo>
                  <a:pt x="1167538" y="0"/>
                </a:lnTo>
                <a:lnTo>
                  <a:pt x="1167538" y="1167093"/>
                </a:lnTo>
                <a:lnTo>
                  <a:pt x="0" y="1167093"/>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grpSp>
        <p:nvGrpSpPr>
          <p:cNvPr id="13" name="Group 13"/>
          <p:cNvGrpSpPr/>
          <p:nvPr/>
        </p:nvGrpSpPr>
        <p:grpSpPr>
          <a:xfrm>
            <a:off x="7913549" y="2577329"/>
            <a:ext cx="9467989" cy="1280641"/>
            <a:chOff x="0" y="0"/>
            <a:chExt cx="1968074" cy="266202"/>
          </a:xfrm>
        </p:grpSpPr>
        <p:sp>
          <p:nvSpPr>
            <p:cNvPr id="14" name="Freeform 14"/>
            <p:cNvSpPr/>
            <p:nvPr/>
          </p:nvSpPr>
          <p:spPr>
            <a:xfrm>
              <a:off x="0" y="0"/>
              <a:ext cx="1968074" cy="266202"/>
            </a:xfrm>
            <a:custGeom>
              <a:avLst/>
              <a:gdLst/>
              <a:ahLst/>
              <a:cxnLst/>
              <a:rect l="l" t="t" r="r" b="b"/>
              <a:pathLst>
                <a:path w="1968074" h="266202">
                  <a:moveTo>
                    <a:pt x="17172" y="0"/>
                  </a:moveTo>
                  <a:lnTo>
                    <a:pt x="1950902" y="0"/>
                  </a:lnTo>
                  <a:cubicBezTo>
                    <a:pt x="1960386" y="0"/>
                    <a:pt x="1968074" y="7688"/>
                    <a:pt x="1968074" y="17172"/>
                  </a:cubicBezTo>
                  <a:lnTo>
                    <a:pt x="1968074" y="249030"/>
                  </a:lnTo>
                  <a:cubicBezTo>
                    <a:pt x="1968074" y="258514"/>
                    <a:pt x="1960386" y="266202"/>
                    <a:pt x="1950902" y="266202"/>
                  </a:cubicBezTo>
                  <a:lnTo>
                    <a:pt x="17172" y="266202"/>
                  </a:lnTo>
                  <a:cubicBezTo>
                    <a:pt x="7688" y="266202"/>
                    <a:pt x="0" y="258514"/>
                    <a:pt x="0" y="249030"/>
                  </a:cubicBezTo>
                  <a:lnTo>
                    <a:pt x="0" y="17172"/>
                  </a:lnTo>
                  <a:cubicBezTo>
                    <a:pt x="0" y="7688"/>
                    <a:pt x="7688" y="0"/>
                    <a:pt x="17172" y="0"/>
                  </a:cubicBezTo>
                  <a:close/>
                </a:path>
              </a:pathLst>
            </a:custGeom>
            <a:solidFill>
              <a:srgbClr val="FC744E"/>
            </a:solidFill>
            <a:ln cap="rnd">
              <a:noFill/>
              <a:prstDash val="solid"/>
              <a:round/>
            </a:ln>
          </p:spPr>
        </p:sp>
        <p:sp>
          <p:nvSpPr>
            <p:cNvPr id="15" name="TextBox 15"/>
            <p:cNvSpPr txBox="1"/>
            <p:nvPr/>
          </p:nvSpPr>
          <p:spPr>
            <a:xfrm>
              <a:off x="0" y="-38100"/>
              <a:ext cx="1968074" cy="304302"/>
            </a:xfrm>
            <a:prstGeom prst="rect">
              <a:avLst/>
            </a:prstGeom>
          </p:spPr>
          <p:txBody>
            <a:bodyPr lIns="50800" tIns="50800" rIns="50800" bIns="50800" rtlCol="0" anchor="ctr"/>
            <a:lstStyle/>
            <a:p>
              <a:pPr algn="ctr">
                <a:lnSpc>
                  <a:spcPts val="2659"/>
                </a:lnSpc>
              </a:pPr>
              <a:endParaRPr/>
            </a:p>
          </p:txBody>
        </p:sp>
      </p:grpSp>
      <p:sp>
        <p:nvSpPr>
          <p:cNvPr id="16" name="TextBox 16"/>
          <p:cNvSpPr txBox="1"/>
          <p:nvPr/>
        </p:nvSpPr>
        <p:spPr>
          <a:xfrm>
            <a:off x="7913549" y="4408648"/>
            <a:ext cx="9345751" cy="3057525"/>
          </a:xfrm>
          <a:prstGeom prst="rect">
            <a:avLst/>
          </a:prstGeom>
        </p:spPr>
        <p:txBody>
          <a:bodyPr lIns="0" tIns="0" rIns="0" bIns="0" rtlCol="0" anchor="t">
            <a:spAutoFit/>
          </a:bodyPr>
          <a:lstStyle/>
          <a:p>
            <a:pPr algn="just">
              <a:lnSpc>
                <a:spcPts val="3000"/>
              </a:lnSpc>
            </a:pPr>
            <a:r>
              <a:rPr lang="en-US" sz="2500">
                <a:solidFill>
                  <a:srgbClr val="FFFFFF"/>
                </a:solidFill>
                <a:latin typeface="Rosario"/>
                <a:ea typeface="Rosario"/>
                <a:cs typeface="Rosario"/>
                <a:sym typeface="Rosario"/>
              </a:rPr>
              <a:t>Рамкові угоди є поширеним методом у Німеччині для довгострокових закупівель, де державні органи погоджують умови і ціни з постачальниками на певний період, після чого закупівлі здійснюються за узгодженими цінами без необхідності укладання нових договорів. Це дозволяє знизити адміністративні витрати та забезпечити сталу взаємодію з постачальниками.</a:t>
            </a:r>
          </a:p>
          <a:p>
            <a:pPr algn="just">
              <a:lnSpc>
                <a:spcPts val="3000"/>
              </a:lnSpc>
            </a:pPr>
            <a:endParaRPr lang="en-US" sz="2500">
              <a:solidFill>
                <a:srgbClr val="FFFFFF"/>
              </a:solidFill>
              <a:latin typeface="Rosario"/>
              <a:ea typeface="Rosario"/>
              <a:cs typeface="Rosario"/>
              <a:sym typeface="Rosario"/>
            </a:endParaRPr>
          </a:p>
        </p:txBody>
      </p:sp>
      <p:sp>
        <p:nvSpPr>
          <p:cNvPr id="17" name="TextBox 17"/>
          <p:cNvSpPr txBox="1"/>
          <p:nvPr/>
        </p:nvSpPr>
        <p:spPr>
          <a:xfrm>
            <a:off x="7520508" y="2640152"/>
            <a:ext cx="10080104" cy="1720871"/>
          </a:xfrm>
          <a:prstGeom prst="rect">
            <a:avLst/>
          </a:prstGeom>
        </p:spPr>
        <p:txBody>
          <a:bodyPr lIns="0" tIns="0" rIns="0" bIns="0" rtlCol="0" anchor="t">
            <a:spAutoFit/>
          </a:bodyPr>
          <a:lstStyle/>
          <a:p>
            <a:pPr algn="ctr">
              <a:lnSpc>
                <a:spcPts val="4611"/>
              </a:lnSpc>
            </a:pPr>
            <a:r>
              <a:rPr lang="en-US" sz="3294">
                <a:solidFill>
                  <a:srgbClr val="FFFFFF"/>
                </a:solidFill>
                <a:latin typeface="Rosario"/>
                <a:ea typeface="Rosario"/>
                <a:cs typeface="Rosario"/>
                <a:sym typeface="Rosario"/>
              </a:rPr>
              <a:t>Закупівлі через рамкові угоди (Rahmenvereinbarungen)</a:t>
            </a:r>
          </a:p>
          <a:p>
            <a:pPr algn="ctr">
              <a:lnSpc>
                <a:spcPts val="4611"/>
              </a:lnSpc>
              <a:spcBef>
                <a:spcPct val="0"/>
              </a:spcBef>
            </a:pPr>
            <a:endParaRPr lang="en-US" sz="3294">
              <a:solidFill>
                <a:srgbClr val="FFFFFF"/>
              </a:solidFill>
              <a:latin typeface="Rosario"/>
              <a:ea typeface="Rosario"/>
              <a:cs typeface="Rosario"/>
              <a:sym typeface="Rosario"/>
            </a:endParaRPr>
          </a:p>
        </p:txBody>
      </p:sp>
      <p:sp>
        <p:nvSpPr>
          <p:cNvPr id="18" name="TextBox 18"/>
          <p:cNvSpPr txBox="1"/>
          <p:nvPr/>
        </p:nvSpPr>
        <p:spPr>
          <a:xfrm>
            <a:off x="356739" y="695189"/>
            <a:ext cx="19118071" cy="647700"/>
          </a:xfrm>
          <a:prstGeom prst="rect">
            <a:avLst/>
          </a:prstGeom>
        </p:spPr>
        <p:txBody>
          <a:bodyPr lIns="0" tIns="0" rIns="0" bIns="0" rtlCol="0" anchor="t">
            <a:spAutoFit/>
          </a:bodyPr>
          <a:lstStyle/>
          <a:p>
            <a:pPr algn="l">
              <a:lnSpc>
                <a:spcPts val="4950"/>
              </a:lnSpc>
            </a:pPr>
            <a:r>
              <a:rPr lang="en-US" sz="4500">
                <a:solidFill>
                  <a:srgbClr val="FFFFFF"/>
                </a:solidFill>
                <a:latin typeface="Hammersmith One"/>
                <a:ea typeface="Hammersmith One"/>
                <a:cs typeface="Hammersmith One"/>
                <a:sym typeface="Hammersmith One"/>
              </a:rPr>
              <a:t>Спеціалізовані методи або процедури закупівель Німеччини</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11673135" y="2849100"/>
            <a:ext cx="5744058" cy="5088174"/>
            <a:chOff x="0" y="0"/>
            <a:chExt cx="889905" cy="788291"/>
          </a:xfrm>
        </p:grpSpPr>
        <p:sp>
          <p:nvSpPr>
            <p:cNvPr id="3" name="Freeform 3"/>
            <p:cNvSpPr/>
            <p:nvPr/>
          </p:nvSpPr>
          <p:spPr>
            <a:xfrm>
              <a:off x="0" y="0"/>
              <a:ext cx="889905" cy="788291"/>
            </a:xfrm>
            <a:custGeom>
              <a:avLst/>
              <a:gdLst/>
              <a:ahLst/>
              <a:cxnLst/>
              <a:rect l="l" t="t" r="r" b="b"/>
              <a:pathLst>
                <a:path w="889905" h="788291">
                  <a:moveTo>
                    <a:pt x="0" y="0"/>
                  </a:moveTo>
                  <a:lnTo>
                    <a:pt x="889905" y="0"/>
                  </a:lnTo>
                  <a:lnTo>
                    <a:pt x="889905" y="788291"/>
                  </a:lnTo>
                  <a:lnTo>
                    <a:pt x="0" y="788291"/>
                  </a:lnTo>
                  <a:close/>
                </a:path>
              </a:pathLst>
            </a:custGeom>
            <a:solidFill>
              <a:srgbClr val="FC744E"/>
            </a:solidFill>
            <a:ln w="12700" cap="sq">
              <a:solidFill>
                <a:srgbClr val="000000"/>
              </a:solidFill>
              <a:prstDash val="solid"/>
              <a:miter/>
            </a:ln>
          </p:spPr>
        </p:sp>
      </p:grpSp>
      <p:grpSp>
        <p:nvGrpSpPr>
          <p:cNvPr id="4" name="Group 4"/>
          <p:cNvGrpSpPr/>
          <p:nvPr/>
        </p:nvGrpSpPr>
        <p:grpSpPr>
          <a:xfrm>
            <a:off x="11161762" y="1666531"/>
            <a:ext cx="6097538" cy="6953939"/>
            <a:chOff x="0" y="0"/>
            <a:chExt cx="1096032" cy="1249970"/>
          </a:xfrm>
        </p:grpSpPr>
        <p:sp>
          <p:nvSpPr>
            <p:cNvPr id="5" name="Freeform 5"/>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41236" r="-41236"/>
              </a:stretch>
            </a:blipFill>
            <a:ln w="47625" cap="sq">
              <a:solidFill>
                <a:srgbClr val="FFFFFF"/>
              </a:solidFill>
              <a:prstDash val="solid"/>
              <a:miter/>
            </a:ln>
          </p:spPr>
        </p:sp>
      </p:grpSp>
      <p:grpSp>
        <p:nvGrpSpPr>
          <p:cNvPr id="6" name="Group 6"/>
          <p:cNvGrpSpPr/>
          <p:nvPr/>
        </p:nvGrpSpPr>
        <p:grpSpPr>
          <a:xfrm>
            <a:off x="2413131" y="2109910"/>
            <a:ext cx="6730869" cy="913386"/>
            <a:chOff x="0" y="0"/>
            <a:chExt cx="1399120" cy="189862"/>
          </a:xfrm>
        </p:grpSpPr>
        <p:sp>
          <p:nvSpPr>
            <p:cNvPr id="7" name="Freeform 7"/>
            <p:cNvSpPr/>
            <p:nvPr/>
          </p:nvSpPr>
          <p:spPr>
            <a:xfrm>
              <a:off x="0" y="0"/>
              <a:ext cx="1399120" cy="189862"/>
            </a:xfrm>
            <a:custGeom>
              <a:avLst/>
              <a:gdLst/>
              <a:ahLst/>
              <a:cxnLst/>
              <a:rect l="l" t="t" r="r" b="b"/>
              <a:pathLst>
                <a:path w="1399120" h="189862">
                  <a:moveTo>
                    <a:pt x="24154" y="0"/>
                  </a:moveTo>
                  <a:lnTo>
                    <a:pt x="1374965" y="0"/>
                  </a:lnTo>
                  <a:cubicBezTo>
                    <a:pt x="1381371" y="0"/>
                    <a:pt x="1387515" y="2545"/>
                    <a:pt x="1392045" y="7075"/>
                  </a:cubicBezTo>
                  <a:cubicBezTo>
                    <a:pt x="1396575" y="11605"/>
                    <a:pt x="1399120" y="17748"/>
                    <a:pt x="1399120" y="24154"/>
                  </a:cubicBezTo>
                  <a:lnTo>
                    <a:pt x="1399120" y="165708"/>
                  </a:lnTo>
                  <a:cubicBezTo>
                    <a:pt x="1399120" y="179048"/>
                    <a:pt x="1388305" y="189862"/>
                    <a:pt x="1374965" y="189862"/>
                  </a:cubicBezTo>
                  <a:lnTo>
                    <a:pt x="24154" y="189862"/>
                  </a:lnTo>
                  <a:cubicBezTo>
                    <a:pt x="10814" y="189862"/>
                    <a:pt x="0" y="179048"/>
                    <a:pt x="0" y="165708"/>
                  </a:cubicBezTo>
                  <a:lnTo>
                    <a:pt x="0" y="24154"/>
                  </a:lnTo>
                  <a:cubicBezTo>
                    <a:pt x="0" y="10814"/>
                    <a:pt x="10814" y="0"/>
                    <a:pt x="24154" y="0"/>
                  </a:cubicBezTo>
                  <a:close/>
                </a:path>
              </a:pathLst>
            </a:custGeom>
            <a:solidFill>
              <a:srgbClr val="FC744E"/>
            </a:solidFill>
            <a:ln cap="rnd">
              <a:noFill/>
              <a:prstDash val="solid"/>
              <a:round/>
            </a:ln>
          </p:spPr>
        </p:sp>
        <p:sp>
          <p:nvSpPr>
            <p:cNvPr id="8" name="TextBox 8"/>
            <p:cNvSpPr txBox="1"/>
            <p:nvPr/>
          </p:nvSpPr>
          <p:spPr>
            <a:xfrm>
              <a:off x="0" y="-38100"/>
              <a:ext cx="1399120" cy="227962"/>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624978" y="9893562"/>
            <a:ext cx="19537955" cy="885686"/>
            <a:chOff x="0" y="0"/>
            <a:chExt cx="5145799" cy="233267"/>
          </a:xfrm>
        </p:grpSpPr>
        <p:sp>
          <p:nvSpPr>
            <p:cNvPr id="10" name="Freeform 10"/>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1" name="TextBox 11"/>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624978" y="-492249"/>
            <a:ext cx="19537955" cy="885686"/>
            <a:chOff x="0" y="0"/>
            <a:chExt cx="5145799" cy="233267"/>
          </a:xfrm>
        </p:grpSpPr>
        <p:sp>
          <p:nvSpPr>
            <p:cNvPr id="13" name="Freeform 13"/>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4" name="TextBox 14"/>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rot="7521880">
            <a:off x="16675531" y="1037722"/>
            <a:ext cx="1167538" cy="1167093"/>
          </a:xfrm>
          <a:custGeom>
            <a:avLst/>
            <a:gdLst/>
            <a:ahLst/>
            <a:cxnLst/>
            <a:rect l="l" t="t" r="r" b="b"/>
            <a:pathLst>
              <a:path w="1167538" h="1167093">
                <a:moveTo>
                  <a:pt x="0" y="0"/>
                </a:moveTo>
                <a:lnTo>
                  <a:pt x="1167538" y="0"/>
                </a:lnTo>
                <a:lnTo>
                  <a:pt x="1167538" y="1167093"/>
                </a:lnTo>
                <a:lnTo>
                  <a:pt x="0" y="1167093"/>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sp>
        <p:nvSpPr>
          <p:cNvPr id="16" name="TextBox 16"/>
          <p:cNvSpPr txBox="1"/>
          <p:nvPr/>
        </p:nvSpPr>
        <p:spPr>
          <a:xfrm>
            <a:off x="1028700" y="3741944"/>
            <a:ext cx="9345751" cy="3686175"/>
          </a:xfrm>
          <a:prstGeom prst="rect">
            <a:avLst/>
          </a:prstGeom>
        </p:spPr>
        <p:txBody>
          <a:bodyPr lIns="0" tIns="0" rIns="0" bIns="0" rtlCol="0" anchor="t">
            <a:spAutoFit/>
          </a:bodyPr>
          <a:lstStyle/>
          <a:p>
            <a:pPr algn="just">
              <a:lnSpc>
                <a:spcPts val="3240"/>
              </a:lnSpc>
            </a:pPr>
            <a:r>
              <a:rPr lang="en-US" sz="2700">
                <a:solidFill>
                  <a:srgbClr val="FFFFFF"/>
                </a:solidFill>
                <a:latin typeface="Rosario"/>
                <a:ea typeface="Rosario"/>
                <a:cs typeface="Rosario"/>
                <a:sym typeface="Rosario"/>
              </a:rPr>
              <a:t>Як і в Франції, Німеччина активно використовує принцип закупівлі за найкращою ціною з урахуванням додаткових факторів, таких як екологічні та соціальні аспекти. Це включає оцінку впливу на довкілля, енергетичну ефективність, умови праці в компаніях постачальників тощо. Такий підхід дозволяє враховувати не тільки економічні, а й соціальні цілі держави.</a:t>
            </a:r>
          </a:p>
          <a:p>
            <a:pPr algn="just">
              <a:lnSpc>
                <a:spcPts val="3240"/>
              </a:lnSpc>
            </a:pPr>
            <a:endParaRPr lang="en-US" sz="2700">
              <a:solidFill>
                <a:srgbClr val="FFFFFF"/>
              </a:solidFill>
              <a:latin typeface="Rosario"/>
              <a:ea typeface="Rosario"/>
              <a:cs typeface="Rosario"/>
              <a:sym typeface="Rosario"/>
            </a:endParaRPr>
          </a:p>
        </p:txBody>
      </p:sp>
      <p:sp>
        <p:nvSpPr>
          <p:cNvPr id="17" name="TextBox 17"/>
          <p:cNvSpPr txBox="1"/>
          <p:nvPr/>
        </p:nvSpPr>
        <p:spPr>
          <a:xfrm>
            <a:off x="2413130" y="2205064"/>
            <a:ext cx="6730869" cy="1141581"/>
          </a:xfrm>
          <a:prstGeom prst="rect">
            <a:avLst/>
          </a:prstGeom>
        </p:spPr>
        <p:txBody>
          <a:bodyPr lIns="0" tIns="0" rIns="0" bIns="0" rtlCol="0" anchor="t">
            <a:spAutoFit/>
          </a:bodyPr>
          <a:lstStyle/>
          <a:p>
            <a:pPr algn="ctr">
              <a:lnSpc>
                <a:spcPts val="4611"/>
              </a:lnSpc>
            </a:pPr>
            <a:r>
              <a:rPr lang="en-US" sz="3294" dirty="0" err="1">
                <a:solidFill>
                  <a:srgbClr val="FFFFFF"/>
                </a:solidFill>
                <a:latin typeface="Rosario"/>
                <a:ea typeface="Rosario"/>
                <a:cs typeface="Rosario"/>
                <a:sym typeface="Rosario"/>
              </a:rPr>
              <a:t>Екологічні</a:t>
            </a:r>
            <a:r>
              <a:rPr lang="en-US" sz="3294" dirty="0">
                <a:solidFill>
                  <a:srgbClr val="FFFFFF"/>
                </a:solidFill>
                <a:latin typeface="Rosario"/>
                <a:ea typeface="Rosario"/>
                <a:cs typeface="Rosario"/>
                <a:sym typeface="Rosario"/>
              </a:rPr>
              <a:t> </a:t>
            </a:r>
            <a:r>
              <a:rPr lang="en-US" sz="3294" dirty="0" err="1">
                <a:solidFill>
                  <a:srgbClr val="FFFFFF"/>
                </a:solidFill>
                <a:latin typeface="Rosario"/>
                <a:ea typeface="Rosario"/>
                <a:cs typeface="Rosario"/>
                <a:sym typeface="Rosario"/>
              </a:rPr>
              <a:t>та</a:t>
            </a:r>
            <a:r>
              <a:rPr lang="en-US" sz="3294" dirty="0">
                <a:solidFill>
                  <a:srgbClr val="FFFFFF"/>
                </a:solidFill>
                <a:latin typeface="Rosario"/>
                <a:ea typeface="Rosario"/>
                <a:cs typeface="Rosario"/>
                <a:sym typeface="Rosario"/>
              </a:rPr>
              <a:t> </a:t>
            </a:r>
            <a:r>
              <a:rPr lang="en-US" sz="3294" dirty="0" err="1">
                <a:solidFill>
                  <a:srgbClr val="FFFFFF"/>
                </a:solidFill>
                <a:latin typeface="Rosario"/>
                <a:ea typeface="Rosario"/>
                <a:cs typeface="Rosario"/>
                <a:sym typeface="Rosario"/>
              </a:rPr>
              <a:t>соціальні</a:t>
            </a:r>
            <a:r>
              <a:rPr lang="en-US" sz="3294" dirty="0">
                <a:solidFill>
                  <a:srgbClr val="FFFFFF"/>
                </a:solidFill>
                <a:latin typeface="Rosario"/>
                <a:ea typeface="Rosario"/>
                <a:cs typeface="Rosario"/>
                <a:sym typeface="Rosario"/>
              </a:rPr>
              <a:t> </a:t>
            </a:r>
            <a:r>
              <a:rPr lang="en-US" sz="3294" dirty="0" err="1">
                <a:solidFill>
                  <a:srgbClr val="FFFFFF"/>
                </a:solidFill>
                <a:latin typeface="Rosario"/>
                <a:ea typeface="Rosario"/>
                <a:cs typeface="Rosario"/>
                <a:sym typeface="Rosario"/>
              </a:rPr>
              <a:t>критерії</a:t>
            </a:r>
            <a:endParaRPr lang="en-US" sz="3294" dirty="0">
              <a:solidFill>
                <a:srgbClr val="FFFFFF"/>
              </a:solidFill>
              <a:latin typeface="Rosario"/>
              <a:ea typeface="Rosario"/>
              <a:cs typeface="Rosario"/>
              <a:sym typeface="Rosario"/>
            </a:endParaRPr>
          </a:p>
          <a:p>
            <a:pPr algn="ctr">
              <a:lnSpc>
                <a:spcPts val="4611"/>
              </a:lnSpc>
              <a:spcBef>
                <a:spcPct val="0"/>
              </a:spcBef>
            </a:pPr>
            <a:endParaRPr lang="en-US" sz="3294" dirty="0">
              <a:solidFill>
                <a:srgbClr val="FFFFFF"/>
              </a:solidFill>
              <a:latin typeface="Rosario"/>
              <a:ea typeface="Rosario"/>
              <a:cs typeface="Rosario"/>
              <a:sym typeface="Rosario"/>
            </a:endParaRPr>
          </a:p>
        </p:txBody>
      </p:sp>
      <p:sp>
        <p:nvSpPr>
          <p:cNvPr id="18" name="TextBox 18"/>
          <p:cNvSpPr txBox="1"/>
          <p:nvPr/>
        </p:nvSpPr>
        <p:spPr>
          <a:xfrm>
            <a:off x="356739" y="695189"/>
            <a:ext cx="19118071" cy="647700"/>
          </a:xfrm>
          <a:prstGeom prst="rect">
            <a:avLst/>
          </a:prstGeom>
        </p:spPr>
        <p:txBody>
          <a:bodyPr lIns="0" tIns="0" rIns="0" bIns="0" rtlCol="0" anchor="t">
            <a:spAutoFit/>
          </a:bodyPr>
          <a:lstStyle/>
          <a:p>
            <a:pPr algn="l">
              <a:lnSpc>
                <a:spcPts val="4950"/>
              </a:lnSpc>
            </a:pPr>
            <a:r>
              <a:rPr lang="en-US" sz="4500">
                <a:solidFill>
                  <a:srgbClr val="FFFFFF"/>
                </a:solidFill>
                <a:latin typeface="Hammersmith One"/>
                <a:ea typeface="Hammersmith One"/>
                <a:cs typeface="Hammersmith One"/>
                <a:sym typeface="Hammersmith One"/>
              </a:rPr>
              <a:t>Спеціалізовані методи або процедури закупівель Німеччини</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967878" y="3237244"/>
            <a:ext cx="5744058" cy="5088174"/>
            <a:chOff x="0" y="0"/>
            <a:chExt cx="889905" cy="788291"/>
          </a:xfrm>
        </p:grpSpPr>
        <p:sp>
          <p:nvSpPr>
            <p:cNvPr id="3" name="Freeform 3"/>
            <p:cNvSpPr/>
            <p:nvPr/>
          </p:nvSpPr>
          <p:spPr>
            <a:xfrm>
              <a:off x="0" y="0"/>
              <a:ext cx="889905" cy="788291"/>
            </a:xfrm>
            <a:custGeom>
              <a:avLst/>
              <a:gdLst/>
              <a:ahLst/>
              <a:cxnLst/>
              <a:rect l="l" t="t" r="r" b="b"/>
              <a:pathLst>
                <a:path w="889905" h="788291">
                  <a:moveTo>
                    <a:pt x="0" y="0"/>
                  </a:moveTo>
                  <a:lnTo>
                    <a:pt x="889905" y="0"/>
                  </a:lnTo>
                  <a:lnTo>
                    <a:pt x="889905" y="788291"/>
                  </a:lnTo>
                  <a:lnTo>
                    <a:pt x="0" y="788291"/>
                  </a:lnTo>
                  <a:close/>
                </a:path>
              </a:pathLst>
            </a:custGeom>
            <a:solidFill>
              <a:srgbClr val="FC744E"/>
            </a:solidFill>
            <a:ln w="12700" cap="sq">
              <a:solidFill>
                <a:srgbClr val="000000"/>
              </a:solidFill>
              <a:prstDash val="solid"/>
              <a:miter/>
            </a:ln>
          </p:spPr>
        </p:sp>
      </p:grpSp>
      <p:grpSp>
        <p:nvGrpSpPr>
          <p:cNvPr id="4" name="Group 4"/>
          <p:cNvGrpSpPr/>
          <p:nvPr/>
        </p:nvGrpSpPr>
        <p:grpSpPr>
          <a:xfrm>
            <a:off x="356739" y="2304361"/>
            <a:ext cx="6097538" cy="6953939"/>
            <a:chOff x="0" y="0"/>
            <a:chExt cx="1096032" cy="1249970"/>
          </a:xfrm>
        </p:grpSpPr>
        <p:sp>
          <p:nvSpPr>
            <p:cNvPr id="5" name="Freeform 5"/>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35533" r="-35533"/>
              </a:stretch>
            </a:blipFill>
            <a:ln w="47625" cap="sq">
              <a:solidFill>
                <a:srgbClr val="FFFFFF"/>
              </a:solidFill>
              <a:prstDash val="solid"/>
              <a:miter/>
            </a:ln>
          </p:spPr>
        </p:sp>
      </p:grpSp>
      <p:grpSp>
        <p:nvGrpSpPr>
          <p:cNvPr id="6" name="Group 6"/>
          <p:cNvGrpSpPr/>
          <p:nvPr/>
        </p:nvGrpSpPr>
        <p:grpSpPr>
          <a:xfrm>
            <a:off x="-624978" y="9893562"/>
            <a:ext cx="19537955" cy="885686"/>
            <a:chOff x="0" y="0"/>
            <a:chExt cx="5145799" cy="233267"/>
          </a:xfrm>
        </p:grpSpPr>
        <p:sp>
          <p:nvSpPr>
            <p:cNvPr id="7" name="Freeform 7"/>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8" name="TextBox 8"/>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624978" y="-492249"/>
            <a:ext cx="19537955" cy="885686"/>
            <a:chOff x="0" y="0"/>
            <a:chExt cx="5145799" cy="233267"/>
          </a:xfrm>
        </p:grpSpPr>
        <p:sp>
          <p:nvSpPr>
            <p:cNvPr id="10" name="Freeform 10"/>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1" name="TextBox 11"/>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rot="3022696">
            <a:off x="-227030" y="1655095"/>
            <a:ext cx="1167538" cy="1167093"/>
          </a:xfrm>
          <a:custGeom>
            <a:avLst/>
            <a:gdLst/>
            <a:ahLst/>
            <a:cxnLst/>
            <a:rect l="l" t="t" r="r" b="b"/>
            <a:pathLst>
              <a:path w="1167538" h="1167093">
                <a:moveTo>
                  <a:pt x="0" y="0"/>
                </a:moveTo>
                <a:lnTo>
                  <a:pt x="1167538" y="0"/>
                </a:lnTo>
                <a:lnTo>
                  <a:pt x="1167538" y="1167093"/>
                </a:lnTo>
                <a:lnTo>
                  <a:pt x="0" y="1167093"/>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grpSp>
        <p:nvGrpSpPr>
          <p:cNvPr id="13" name="Group 13"/>
          <p:cNvGrpSpPr/>
          <p:nvPr/>
        </p:nvGrpSpPr>
        <p:grpSpPr>
          <a:xfrm>
            <a:off x="7913549" y="2577329"/>
            <a:ext cx="9467989" cy="929382"/>
            <a:chOff x="0" y="0"/>
            <a:chExt cx="1968074" cy="193187"/>
          </a:xfrm>
        </p:grpSpPr>
        <p:sp>
          <p:nvSpPr>
            <p:cNvPr id="14" name="Freeform 14"/>
            <p:cNvSpPr/>
            <p:nvPr/>
          </p:nvSpPr>
          <p:spPr>
            <a:xfrm>
              <a:off x="0" y="0"/>
              <a:ext cx="1968074" cy="193187"/>
            </a:xfrm>
            <a:custGeom>
              <a:avLst/>
              <a:gdLst/>
              <a:ahLst/>
              <a:cxnLst/>
              <a:rect l="l" t="t" r="r" b="b"/>
              <a:pathLst>
                <a:path w="1968074" h="193187">
                  <a:moveTo>
                    <a:pt x="17172" y="0"/>
                  </a:moveTo>
                  <a:lnTo>
                    <a:pt x="1950902" y="0"/>
                  </a:lnTo>
                  <a:cubicBezTo>
                    <a:pt x="1960386" y="0"/>
                    <a:pt x="1968074" y="7688"/>
                    <a:pt x="1968074" y="17172"/>
                  </a:cubicBezTo>
                  <a:lnTo>
                    <a:pt x="1968074" y="176016"/>
                  </a:lnTo>
                  <a:cubicBezTo>
                    <a:pt x="1968074" y="185499"/>
                    <a:pt x="1960386" y="193187"/>
                    <a:pt x="1950902" y="193187"/>
                  </a:cubicBezTo>
                  <a:lnTo>
                    <a:pt x="17172" y="193187"/>
                  </a:lnTo>
                  <a:cubicBezTo>
                    <a:pt x="7688" y="193187"/>
                    <a:pt x="0" y="185499"/>
                    <a:pt x="0" y="176016"/>
                  </a:cubicBezTo>
                  <a:lnTo>
                    <a:pt x="0" y="17172"/>
                  </a:lnTo>
                  <a:cubicBezTo>
                    <a:pt x="0" y="7688"/>
                    <a:pt x="7688" y="0"/>
                    <a:pt x="17172" y="0"/>
                  </a:cubicBezTo>
                  <a:close/>
                </a:path>
              </a:pathLst>
            </a:custGeom>
            <a:solidFill>
              <a:srgbClr val="FC744E"/>
            </a:solidFill>
            <a:ln cap="rnd">
              <a:noFill/>
              <a:prstDash val="solid"/>
              <a:round/>
            </a:ln>
          </p:spPr>
        </p:sp>
        <p:sp>
          <p:nvSpPr>
            <p:cNvPr id="15" name="TextBox 15"/>
            <p:cNvSpPr txBox="1"/>
            <p:nvPr/>
          </p:nvSpPr>
          <p:spPr>
            <a:xfrm>
              <a:off x="0" y="-38100"/>
              <a:ext cx="1968074" cy="231287"/>
            </a:xfrm>
            <a:prstGeom prst="rect">
              <a:avLst/>
            </a:prstGeom>
          </p:spPr>
          <p:txBody>
            <a:bodyPr lIns="50800" tIns="50800" rIns="50800" bIns="50800" rtlCol="0" anchor="ctr"/>
            <a:lstStyle/>
            <a:p>
              <a:pPr algn="ctr">
                <a:lnSpc>
                  <a:spcPts val="2659"/>
                </a:lnSpc>
              </a:pPr>
              <a:endParaRPr/>
            </a:p>
          </p:txBody>
        </p:sp>
      </p:grpSp>
      <p:sp>
        <p:nvSpPr>
          <p:cNvPr id="16" name="TextBox 16"/>
          <p:cNvSpPr txBox="1"/>
          <p:nvPr/>
        </p:nvSpPr>
        <p:spPr>
          <a:xfrm>
            <a:off x="7887685" y="4048433"/>
            <a:ext cx="9345751" cy="5334000"/>
          </a:xfrm>
          <a:prstGeom prst="rect">
            <a:avLst/>
          </a:prstGeom>
        </p:spPr>
        <p:txBody>
          <a:bodyPr lIns="0" tIns="0" rIns="0" bIns="0" rtlCol="0" anchor="t">
            <a:spAutoFit/>
          </a:bodyPr>
          <a:lstStyle/>
          <a:p>
            <a:pPr algn="just">
              <a:lnSpc>
                <a:spcPts val="2640"/>
              </a:lnSpc>
            </a:pPr>
            <a:r>
              <a:rPr lang="en-US" sz="2200">
                <a:solidFill>
                  <a:srgbClr val="FFFFFF"/>
                </a:solidFill>
                <a:latin typeface="Rosario"/>
                <a:ea typeface="Rosario"/>
                <a:cs typeface="Rosario"/>
                <a:sym typeface="Rosario"/>
              </a:rPr>
              <a:t>Німеччина також значно просунулася в розвитку електронних майданчиків для публічних закупівель. Основною платформою є Deutschland Online Vergabeplattform (OOS) — платформа для онлайн-подачі заявок на публічні тендери, управління процесом закупівель, комунікації між учасниками та органами влади. Вона дозволяє забезпечити максимальну прозорість процесу закупівель і швидкість обробки заявок. Для великих федеральних закупівель використовується eVergabe.de, що надає можливість проводити тендери та інші закупівельні процедури в електронному форматі.</a:t>
            </a:r>
          </a:p>
          <a:p>
            <a:pPr algn="just">
              <a:lnSpc>
                <a:spcPts val="2640"/>
              </a:lnSpc>
            </a:pPr>
            <a:r>
              <a:rPr lang="en-US" sz="2200">
                <a:solidFill>
                  <a:srgbClr val="FFFFFF"/>
                </a:solidFill>
                <a:latin typeface="Rosario"/>
                <a:ea typeface="Rosario"/>
                <a:cs typeface="Rosario"/>
                <a:sym typeface="Rosario"/>
              </a:rPr>
              <a:t>Sourcing platforme також займає важливе місце в системі закупівель Німеччини, зокрема в рамках тендерних процедур у певних секторах, таких як енергетика та транспортування. Ці платформи дають можливість ефективно управляти закупівельними процесами, підвищуючи конкуренцію й знижуючи адміністративні витрати.</a:t>
            </a:r>
          </a:p>
          <a:p>
            <a:pPr algn="just">
              <a:lnSpc>
                <a:spcPts val="2640"/>
              </a:lnSpc>
            </a:pPr>
            <a:endParaRPr lang="en-US" sz="2200">
              <a:solidFill>
                <a:srgbClr val="FFFFFF"/>
              </a:solidFill>
              <a:latin typeface="Rosario"/>
              <a:ea typeface="Rosario"/>
              <a:cs typeface="Rosario"/>
              <a:sym typeface="Rosario"/>
            </a:endParaRPr>
          </a:p>
        </p:txBody>
      </p:sp>
      <p:sp>
        <p:nvSpPr>
          <p:cNvPr id="17" name="TextBox 17"/>
          <p:cNvSpPr txBox="1"/>
          <p:nvPr/>
        </p:nvSpPr>
        <p:spPr>
          <a:xfrm>
            <a:off x="7520508" y="2640152"/>
            <a:ext cx="10080104" cy="1141581"/>
          </a:xfrm>
          <a:prstGeom prst="rect">
            <a:avLst/>
          </a:prstGeom>
        </p:spPr>
        <p:txBody>
          <a:bodyPr lIns="0" tIns="0" rIns="0" bIns="0" rtlCol="0" anchor="t">
            <a:spAutoFit/>
          </a:bodyPr>
          <a:lstStyle/>
          <a:p>
            <a:pPr algn="ctr">
              <a:lnSpc>
                <a:spcPts val="4611"/>
              </a:lnSpc>
            </a:pPr>
            <a:r>
              <a:rPr lang="en-US" sz="3294">
                <a:solidFill>
                  <a:srgbClr val="FFFFFF"/>
                </a:solidFill>
                <a:latin typeface="Rosario"/>
                <a:ea typeface="Rosario"/>
                <a:cs typeface="Rosario"/>
                <a:sym typeface="Rosario"/>
              </a:rPr>
              <a:t>Електронні майданчики</a:t>
            </a:r>
          </a:p>
          <a:p>
            <a:pPr algn="ctr">
              <a:lnSpc>
                <a:spcPts val="4611"/>
              </a:lnSpc>
              <a:spcBef>
                <a:spcPct val="0"/>
              </a:spcBef>
            </a:pPr>
            <a:endParaRPr lang="en-US" sz="3294">
              <a:solidFill>
                <a:srgbClr val="FFFFFF"/>
              </a:solidFill>
              <a:latin typeface="Rosario"/>
              <a:ea typeface="Rosario"/>
              <a:cs typeface="Rosario"/>
              <a:sym typeface="Rosario"/>
            </a:endParaRPr>
          </a:p>
        </p:txBody>
      </p:sp>
      <p:sp>
        <p:nvSpPr>
          <p:cNvPr id="18" name="TextBox 18"/>
          <p:cNvSpPr txBox="1"/>
          <p:nvPr/>
        </p:nvSpPr>
        <p:spPr>
          <a:xfrm>
            <a:off x="356739" y="695189"/>
            <a:ext cx="19118071" cy="647700"/>
          </a:xfrm>
          <a:prstGeom prst="rect">
            <a:avLst/>
          </a:prstGeom>
        </p:spPr>
        <p:txBody>
          <a:bodyPr lIns="0" tIns="0" rIns="0" bIns="0" rtlCol="0" anchor="t">
            <a:spAutoFit/>
          </a:bodyPr>
          <a:lstStyle/>
          <a:p>
            <a:pPr algn="l">
              <a:lnSpc>
                <a:spcPts val="4950"/>
              </a:lnSpc>
            </a:pPr>
            <a:r>
              <a:rPr lang="en-US" sz="4500">
                <a:solidFill>
                  <a:srgbClr val="FFFFFF"/>
                </a:solidFill>
                <a:latin typeface="Hammersmith One"/>
                <a:ea typeface="Hammersmith One"/>
                <a:cs typeface="Hammersmith One"/>
                <a:sym typeface="Hammersmith One"/>
              </a:rPr>
              <a:t>Спеціалізовані методи або процедури закупівель Німеччини</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967878" y="3237244"/>
            <a:ext cx="5744058" cy="5088174"/>
            <a:chOff x="0" y="0"/>
            <a:chExt cx="889905" cy="788291"/>
          </a:xfrm>
        </p:grpSpPr>
        <p:sp>
          <p:nvSpPr>
            <p:cNvPr id="3" name="Freeform 3"/>
            <p:cNvSpPr/>
            <p:nvPr/>
          </p:nvSpPr>
          <p:spPr>
            <a:xfrm>
              <a:off x="0" y="0"/>
              <a:ext cx="889905" cy="788291"/>
            </a:xfrm>
            <a:custGeom>
              <a:avLst/>
              <a:gdLst/>
              <a:ahLst/>
              <a:cxnLst/>
              <a:rect l="l" t="t" r="r" b="b"/>
              <a:pathLst>
                <a:path w="889905" h="788291">
                  <a:moveTo>
                    <a:pt x="0" y="0"/>
                  </a:moveTo>
                  <a:lnTo>
                    <a:pt x="889905" y="0"/>
                  </a:lnTo>
                  <a:lnTo>
                    <a:pt x="889905" y="788291"/>
                  </a:lnTo>
                  <a:lnTo>
                    <a:pt x="0" y="788291"/>
                  </a:lnTo>
                  <a:close/>
                </a:path>
              </a:pathLst>
            </a:custGeom>
            <a:solidFill>
              <a:srgbClr val="FC744E"/>
            </a:solidFill>
            <a:ln w="12700" cap="sq">
              <a:solidFill>
                <a:srgbClr val="000000"/>
              </a:solidFill>
              <a:prstDash val="solid"/>
              <a:miter/>
            </a:ln>
          </p:spPr>
        </p:sp>
      </p:grpSp>
      <p:grpSp>
        <p:nvGrpSpPr>
          <p:cNvPr id="4" name="Group 4"/>
          <p:cNvGrpSpPr/>
          <p:nvPr/>
        </p:nvGrpSpPr>
        <p:grpSpPr>
          <a:xfrm>
            <a:off x="356739" y="2304361"/>
            <a:ext cx="6097538" cy="6953939"/>
            <a:chOff x="0" y="0"/>
            <a:chExt cx="1096032" cy="1249970"/>
          </a:xfrm>
        </p:grpSpPr>
        <p:sp>
          <p:nvSpPr>
            <p:cNvPr id="5" name="Freeform 5"/>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35533" r="-35533"/>
              </a:stretch>
            </a:blipFill>
            <a:ln w="47625" cap="sq">
              <a:solidFill>
                <a:srgbClr val="FFFFFF"/>
              </a:solidFill>
              <a:prstDash val="solid"/>
              <a:miter/>
            </a:ln>
          </p:spPr>
        </p:sp>
      </p:grpSp>
      <p:sp>
        <p:nvSpPr>
          <p:cNvPr id="6" name="TextBox 6"/>
          <p:cNvSpPr txBox="1"/>
          <p:nvPr/>
        </p:nvSpPr>
        <p:spPr>
          <a:xfrm>
            <a:off x="356739" y="695189"/>
            <a:ext cx="17286511" cy="1905000"/>
          </a:xfrm>
          <a:prstGeom prst="rect">
            <a:avLst/>
          </a:prstGeom>
        </p:spPr>
        <p:txBody>
          <a:bodyPr lIns="0" tIns="0" rIns="0" bIns="0" rtlCol="0" anchor="t">
            <a:spAutoFit/>
          </a:bodyPr>
          <a:lstStyle/>
          <a:p>
            <a:pPr algn="l">
              <a:lnSpc>
                <a:spcPts val="4950"/>
              </a:lnSpc>
            </a:pPr>
            <a:r>
              <a:rPr lang="en-US" sz="4500">
                <a:solidFill>
                  <a:srgbClr val="FFFFFF"/>
                </a:solidFill>
                <a:latin typeface="Hammersmith One"/>
                <a:ea typeface="Hammersmith One"/>
                <a:cs typeface="Hammersmith One"/>
                <a:sym typeface="Hammersmith One"/>
              </a:rPr>
              <a:t>Перелік документів, необхідних для участі в процесі публічних закупівель.</a:t>
            </a:r>
          </a:p>
          <a:p>
            <a:pPr algn="l">
              <a:lnSpc>
                <a:spcPts val="4950"/>
              </a:lnSpc>
            </a:pPr>
            <a:endParaRPr lang="en-US" sz="4500">
              <a:solidFill>
                <a:srgbClr val="FFFFFF"/>
              </a:solidFill>
              <a:latin typeface="Hammersmith One"/>
              <a:ea typeface="Hammersmith One"/>
              <a:cs typeface="Hammersmith One"/>
              <a:sym typeface="Hammersmith One"/>
            </a:endParaRPr>
          </a:p>
        </p:txBody>
      </p:sp>
      <p:grpSp>
        <p:nvGrpSpPr>
          <p:cNvPr id="7" name="Group 7"/>
          <p:cNvGrpSpPr/>
          <p:nvPr/>
        </p:nvGrpSpPr>
        <p:grpSpPr>
          <a:xfrm>
            <a:off x="-624978" y="9893562"/>
            <a:ext cx="19537955" cy="885686"/>
            <a:chOff x="0" y="0"/>
            <a:chExt cx="5145799" cy="233267"/>
          </a:xfrm>
        </p:grpSpPr>
        <p:sp>
          <p:nvSpPr>
            <p:cNvPr id="8" name="Freeform 8"/>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9" name="TextBox 9"/>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624978" y="-492249"/>
            <a:ext cx="19537955" cy="885686"/>
            <a:chOff x="0" y="0"/>
            <a:chExt cx="5145799" cy="233267"/>
          </a:xfrm>
        </p:grpSpPr>
        <p:sp>
          <p:nvSpPr>
            <p:cNvPr id="11" name="Freeform 11"/>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2" name="TextBox 12"/>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rot="3022696">
            <a:off x="-227030" y="1655095"/>
            <a:ext cx="1167538" cy="1167093"/>
          </a:xfrm>
          <a:custGeom>
            <a:avLst/>
            <a:gdLst/>
            <a:ahLst/>
            <a:cxnLst/>
            <a:rect l="l" t="t" r="r" b="b"/>
            <a:pathLst>
              <a:path w="1167538" h="1167093">
                <a:moveTo>
                  <a:pt x="0" y="0"/>
                </a:moveTo>
                <a:lnTo>
                  <a:pt x="1167538" y="0"/>
                </a:lnTo>
                <a:lnTo>
                  <a:pt x="1167538" y="1167093"/>
                </a:lnTo>
                <a:lnTo>
                  <a:pt x="0" y="1167093"/>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grpSp>
        <p:nvGrpSpPr>
          <p:cNvPr id="14" name="Group 14"/>
          <p:cNvGrpSpPr/>
          <p:nvPr/>
        </p:nvGrpSpPr>
        <p:grpSpPr>
          <a:xfrm>
            <a:off x="7572765" y="2304361"/>
            <a:ext cx="10281657" cy="1303391"/>
            <a:chOff x="0" y="0"/>
            <a:chExt cx="2137208" cy="270931"/>
          </a:xfrm>
        </p:grpSpPr>
        <p:sp>
          <p:nvSpPr>
            <p:cNvPr id="15" name="Freeform 15"/>
            <p:cNvSpPr/>
            <p:nvPr/>
          </p:nvSpPr>
          <p:spPr>
            <a:xfrm>
              <a:off x="0" y="0"/>
              <a:ext cx="2137208" cy="270931"/>
            </a:xfrm>
            <a:custGeom>
              <a:avLst/>
              <a:gdLst/>
              <a:ahLst/>
              <a:cxnLst/>
              <a:rect l="l" t="t" r="r" b="b"/>
              <a:pathLst>
                <a:path w="2137208" h="270931">
                  <a:moveTo>
                    <a:pt x="15813" y="0"/>
                  </a:moveTo>
                  <a:lnTo>
                    <a:pt x="2121395" y="0"/>
                  </a:lnTo>
                  <a:cubicBezTo>
                    <a:pt x="2125589" y="0"/>
                    <a:pt x="2129611" y="1666"/>
                    <a:pt x="2132576" y="4631"/>
                  </a:cubicBezTo>
                  <a:cubicBezTo>
                    <a:pt x="2135542" y="7597"/>
                    <a:pt x="2137208" y="11619"/>
                    <a:pt x="2137208" y="15813"/>
                  </a:cubicBezTo>
                  <a:lnTo>
                    <a:pt x="2137208" y="255118"/>
                  </a:lnTo>
                  <a:cubicBezTo>
                    <a:pt x="2137208" y="259312"/>
                    <a:pt x="2135542" y="263334"/>
                    <a:pt x="2132576" y="266299"/>
                  </a:cubicBezTo>
                  <a:cubicBezTo>
                    <a:pt x="2129611" y="269265"/>
                    <a:pt x="2125589" y="270931"/>
                    <a:pt x="2121395" y="270931"/>
                  </a:cubicBezTo>
                  <a:lnTo>
                    <a:pt x="15813" y="270931"/>
                  </a:lnTo>
                  <a:cubicBezTo>
                    <a:pt x="11619" y="270931"/>
                    <a:pt x="7597" y="269265"/>
                    <a:pt x="4631" y="266299"/>
                  </a:cubicBezTo>
                  <a:cubicBezTo>
                    <a:pt x="1666" y="263334"/>
                    <a:pt x="0" y="259312"/>
                    <a:pt x="0" y="255118"/>
                  </a:cubicBezTo>
                  <a:lnTo>
                    <a:pt x="0" y="15813"/>
                  </a:lnTo>
                  <a:cubicBezTo>
                    <a:pt x="0" y="11619"/>
                    <a:pt x="1666" y="7597"/>
                    <a:pt x="4631" y="4631"/>
                  </a:cubicBezTo>
                  <a:cubicBezTo>
                    <a:pt x="7597" y="1666"/>
                    <a:pt x="11619" y="0"/>
                    <a:pt x="15813" y="0"/>
                  </a:cubicBezTo>
                  <a:close/>
                </a:path>
              </a:pathLst>
            </a:custGeom>
            <a:solidFill>
              <a:srgbClr val="FC744E"/>
            </a:solidFill>
            <a:ln cap="rnd">
              <a:noFill/>
              <a:prstDash val="solid"/>
              <a:round/>
            </a:ln>
          </p:spPr>
        </p:sp>
        <p:sp>
          <p:nvSpPr>
            <p:cNvPr id="16" name="TextBox 16"/>
            <p:cNvSpPr txBox="1"/>
            <p:nvPr/>
          </p:nvSpPr>
          <p:spPr>
            <a:xfrm>
              <a:off x="0" y="-38100"/>
              <a:ext cx="2137208" cy="309031"/>
            </a:xfrm>
            <a:prstGeom prst="rect">
              <a:avLst/>
            </a:prstGeom>
          </p:spPr>
          <p:txBody>
            <a:bodyPr lIns="50800" tIns="50800" rIns="50800" bIns="50800" rtlCol="0" anchor="ctr"/>
            <a:lstStyle/>
            <a:p>
              <a:pPr algn="ctr">
                <a:lnSpc>
                  <a:spcPts val="2659"/>
                </a:lnSpc>
              </a:pPr>
              <a:endParaRPr/>
            </a:p>
          </p:txBody>
        </p:sp>
      </p:grpSp>
      <p:sp>
        <p:nvSpPr>
          <p:cNvPr id="17" name="TextBox 17"/>
          <p:cNvSpPr txBox="1"/>
          <p:nvPr/>
        </p:nvSpPr>
        <p:spPr>
          <a:xfrm>
            <a:off x="7913549" y="3857969"/>
            <a:ext cx="9345751" cy="6515100"/>
          </a:xfrm>
          <a:prstGeom prst="rect">
            <a:avLst/>
          </a:prstGeom>
        </p:spPr>
        <p:txBody>
          <a:bodyPr lIns="0" tIns="0" rIns="0" bIns="0" rtlCol="0" anchor="t">
            <a:spAutoFit/>
          </a:bodyPr>
          <a:lstStyle/>
          <a:p>
            <a:pPr algn="just">
              <a:lnSpc>
                <a:spcPts val="2880"/>
              </a:lnSpc>
            </a:pPr>
            <a:r>
              <a:rPr lang="en-US" sz="2400">
                <a:solidFill>
                  <a:srgbClr val="FFFFFF"/>
                </a:solidFill>
                <a:latin typeface="Rosario"/>
                <a:ea typeface="Rosario"/>
                <a:cs typeface="Rosario"/>
                <a:sym typeface="Rosario"/>
              </a:rPr>
              <a:t>У Франції та Німеччині обов'язковими є документи, які підтверджують юридичний статус компанії, її реєстрацію у відповідних органах. У Франції це Extrait Kbis, офіційний витяг з торгового реєстру, що засвідчує реєстрацію підприємства в Реєстрі комерційних підприємств. Водночас у Німеччині аналогічним документом є Handelsregisterauszug, витяг з торгового реєстру, який також підтверджує реєстрацію компанії.</a:t>
            </a:r>
          </a:p>
          <a:p>
            <a:pPr algn="just">
              <a:lnSpc>
                <a:spcPts val="2880"/>
              </a:lnSpc>
            </a:pPr>
            <a:endParaRPr lang="en-US" sz="2400">
              <a:solidFill>
                <a:srgbClr val="FFFFFF"/>
              </a:solidFill>
              <a:latin typeface="Rosario"/>
              <a:ea typeface="Rosario"/>
              <a:cs typeface="Rosario"/>
              <a:sym typeface="Rosario"/>
            </a:endParaRPr>
          </a:p>
          <a:p>
            <a:pPr algn="just">
              <a:lnSpc>
                <a:spcPts val="2880"/>
              </a:lnSpc>
            </a:pPr>
            <a:r>
              <a:rPr lang="en-US" sz="2400">
                <a:solidFill>
                  <a:srgbClr val="FFFFFF"/>
                </a:solidFill>
                <a:latin typeface="Rosario"/>
                <a:ea typeface="Rosario"/>
                <a:cs typeface="Rosario"/>
                <a:sym typeface="Rosario"/>
              </a:rPr>
              <a:t>Також в обох країнах необхідно подати статут компанії (Statuts у Франції та Gesellschaftsvertrag у Німеччині), який визначає структуру та правовий статус підприємства. Ці документи слугують основою для підтвердження легітимності компанії як учасника закупівель.</a:t>
            </a:r>
          </a:p>
          <a:p>
            <a:pPr algn="just">
              <a:lnSpc>
                <a:spcPts val="2880"/>
              </a:lnSpc>
            </a:pPr>
            <a:endParaRPr lang="en-US" sz="2400">
              <a:solidFill>
                <a:srgbClr val="FFFFFF"/>
              </a:solidFill>
              <a:latin typeface="Rosario"/>
              <a:ea typeface="Rosario"/>
              <a:cs typeface="Rosario"/>
              <a:sym typeface="Rosario"/>
            </a:endParaRPr>
          </a:p>
          <a:p>
            <a:pPr algn="just">
              <a:lnSpc>
                <a:spcPts val="2880"/>
              </a:lnSpc>
            </a:pPr>
            <a:endParaRPr lang="en-US" sz="2400">
              <a:solidFill>
                <a:srgbClr val="FFFFFF"/>
              </a:solidFill>
              <a:latin typeface="Rosario"/>
              <a:ea typeface="Rosario"/>
              <a:cs typeface="Rosario"/>
              <a:sym typeface="Rosario"/>
            </a:endParaRPr>
          </a:p>
          <a:p>
            <a:pPr algn="just">
              <a:lnSpc>
                <a:spcPts val="2880"/>
              </a:lnSpc>
            </a:pPr>
            <a:endParaRPr lang="en-US" sz="2400">
              <a:solidFill>
                <a:srgbClr val="FFFFFF"/>
              </a:solidFill>
              <a:latin typeface="Rosario"/>
              <a:ea typeface="Rosario"/>
              <a:cs typeface="Rosario"/>
              <a:sym typeface="Rosario"/>
            </a:endParaRPr>
          </a:p>
          <a:p>
            <a:pPr algn="just">
              <a:lnSpc>
                <a:spcPts val="2880"/>
              </a:lnSpc>
            </a:pPr>
            <a:endParaRPr lang="en-US" sz="2400">
              <a:solidFill>
                <a:srgbClr val="FFFFFF"/>
              </a:solidFill>
              <a:latin typeface="Rosario"/>
              <a:ea typeface="Rosario"/>
              <a:cs typeface="Rosario"/>
              <a:sym typeface="Rosario"/>
            </a:endParaRPr>
          </a:p>
        </p:txBody>
      </p:sp>
      <p:sp>
        <p:nvSpPr>
          <p:cNvPr id="18" name="TextBox 18"/>
          <p:cNvSpPr txBox="1"/>
          <p:nvPr/>
        </p:nvSpPr>
        <p:spPr>
          <a:xfrm>
            <a:off x="7038828" y="2424334"/>
            <a:ext cx="11249172" cy="1141581"/>
          </a:xfrm>
          <a:prstGeom prst="rect">
            <a:avLst/>
          </a:prstGeom>
        </p:spPr>
        <p:txBody>
          <a:bodyPr lIns="0" tIns="0" rIns="0" bIns="0" rtlCol="0" anchor="t">
            <a:spAutoFit/>
          </a:bodyPr>
          <a:lstStyle/>
          <a:p>
            <a:pPr algn="ctr">
              <a:lnSpc>
                <a:spcPts val="4611"/>
              </a:lnSpc>
              <a:spcBef>
                <a:spcPct val="0"/>
              </a:spcBef>
            </a:pPr>
            <a:r>
              <a:rPr lang="en-US" sz="3294">
                <a:solidFill>
                  <a:srgbClr val="FFFFFF"/>
                </a:solidFill>
                <a:latin typeface="Rosario"/>
                <a:ea typeface="Rosario"/>
                <a:cs typeface="Rosario"/>
                <a:sym typeface="Rosario"/>
              </a:rPr>
              <a:t>Документи, що підтверджують юридичний статус компанії</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11673135" y="2849100"/>
            <a:ext cx="5744058" cy="5088174"/>
            <a:chOff x="0" y="0"/>
            <a:chExt cx="889905" cy="788291"/>
          </a:xfrm>
        </p:grpSpPr>
        <p:sp>
          <p:nvSpPr>
            <p:cNvPr id="3" name="Freeform 3"/>
            <p:cNvSpPr/>
            <p:nvPr/>
          </p:nvSpPr>
          <p:spPr>
            <a:xfrm>
              <a:off x="0" y="0"/>
              <a:ext cx="889905" cy="788291"/>
            </a:xfrm>
            <a:custGeom>
              <a:avLst/>
              <a:gdLst/>
              <a:ahLst/>
              <a:cxnLst/>
              <a:rect l="l" t="t" r="r" b="b"/>
              <a:pathLst>
                <a:path w="889905" h="788291">
                  <a:moveTo>
                    <a:pt x="0" y="0"/>
                  </a:moveTo>
                  <a:lnTo>
                    <a:pt x="889905" y="0"/>
                  </a:lnTo>
                  <a:lnTo>
                    <a:pt x="889905" y="788291"/>
                  </a:lnTo>
                  <a:lnTo>
                    <a:pt x="0" y="788291"/>
                  </a:lnTo>
                  <a:close/>
                </a:path>
              </a:pathLst>
            </a:custGeom>
            <a:solidFill>
              <a:srgbClr val="FC744E"/>
            </a:solidFill>
            <a:ln w="12700" cap="sq">
              <a:solidFill>
                <a:srgbClr val="000000"/>
              </a:solidFill>
              <a:prstDash val="solid"/>
              <a:miter/>
            </a:ln>
          </p:spPr>
        </p:sp>
      </p:grpSp>
      <p:grpSp>
        <p:nvGrpSpPr>
          <p:cNvPr id="4" name="Group 4"/>
          <p:cNvGrpSpPr/>
          <p:nvPr/>
        </p:nvGrpSpPr>
        <p:grpSpPr>
          <a:xfrm>
            <a:off x="11161762" y="1666531"/>
            <a:ext cx="6097538" cy="6953939"/>
            <a:chOff x="0" y="0"/>
            <a:chExt cx="1096032" cy="1249970"/>
          </a:xfrm>
        </p:grpSpPr>
        <p:sp>
          <p:nvSpPr>
            <p:cNvPr id="5" name="Freeform 5"/>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35426" r="-35426"/>
              </a:stretch>
            </a:blipFill>
            <a:ln w="47625" cap="sq">
              <a:solidFill>
                <a:srgbClr val="FFFFFF"/>
              </a:solidFill>
              <a:prstDash val="solid"/>
              <a:miter/>
            </a:ln>
          </p:spPr>
        </p:sp>
      </p:grpSp>
      <p:grpSp>
        <p:nvGrpSpPr>
          <p:cNvPr id="6" name="Group 6"/>
          <p:cNvGrpSpPr/>
          <p:nvPr/>
        </p:nvGrpSpPr>
        <p:grpSpPr>
          <a:xfrm>
            <a:off x="1471353" y="2310629"/>
            <a:ext cx="8366469" cy="803133"/>
            <a:chOff x="0" y="0"/>
            <a:chExt cx="1739105" cy="166944"/>
          </a:xfrm>
        </p:grpSpPr>
        <p:sp>
          <p:nvSpPr>
            <p:cNvPr id="7" name="Freeform 7"/>
            <p:cNvSpPr/>
            <p:nvPr/>
          </p:nvSpPr>
          <p:spPr>
            <a:xfrm>
              <a:off x="0" y="0"/>
              <a:ext cx="1739105" cy="166944"/>
            </a:xfrm>
            <a:custGeom>
              <a:avLst/>
              <a:gdLst/>
              <a:ahLst/>
              <a:cxnLst/>
              <a:rect l="l" t="t" r="r" b="b"/>
              <a:pathLst>
                <a:path w="1739105" h="166944">
                  <a:moveTo>
                    <a:pt x="19432" y="0"/>
                  </a:moveTo>
                  <a:lnTo>
                    <a:pt x="1719673" y="0"/>
                  </a:lnTo>
                  <a:cubicBezTo>
                    <a:pt x="1724827" y="0"/>
                    <a:pt x="1729769" y="2047"/>
                    <a:pt x="1733414" y="5692"/>
                  </a:cubicBezTo>
                  <a:cubicBezTo>
                    <a:pt x="1737058" y="9336"/>
                    <a:pt x="1739105" y="14279"/>
                    <a:pt x="1739105" y="19432"/>
                  </a:cubicBezTo>
                  <a:lnTo>
                    <a:pt x="1739105" y="147512"/>
                  </a:lnTo>
                  <a:cubicBezTo>
                    <a:pt x="1739105" y="152666"/>
                    <a:pt x="1737058" y="157608"/>
                    <a:pt x="1733414" y="161252"/>
                  </a:cubicBezTo>
                  <a:cubicBezTo>
                    <a:pt x="1729769" y="164897"/>
                    <a:pt x="1724827" y="166944"/>
                    <a:pt x="1719673" y="166944"/>
                  </a:cubicBezTo>
                  <a:lnTo>
                    <a:pt x="19432" y="166944"/>
                  </a:lnTo>
                  <a:cubicBezTo>
                    <a:pt x="14279" y="166944"/>
                    <a:pt x="9336" y="164897"/>
                    <a:pt x="5692" y="161252"/>
                  </a:cubicBezTo>
                  <a:cubicBezTo>
                    <a:pt x="2047" y="157608"/>
                    <a:pt x="0" y="152666"/>
                    <a:pt x="0" y="147512"/>
                  </a:cubicBezTo>
                  <a:lnTo>
                    <a:pt x="0" y="19432"/>
                  </a:lnTo>
                  <a:cubicBezTo>
                    <a:pt x="0" y="14279"/>
                    <a:pt x="2047" y="9336"/>
                    <a:pt x="5692" y="5692"/>
                  </a:cubicBezTo>
                  <a:cubicBezTo>
                    <a:pt x="9336" y="2047"/>
                    <a:pt x="14279" y="0"/>
                    <a:pt x="19432" y="0"/>
                  </a:cubicBezTo>
                  <a:close/>
                </a:path>
              </a:pathLst>
            </a:custGeom>
            <a:solidFill>
              <a:srgbClr val="FC744E"/>
            </a:solidFill>
            <a:ln cap="rnd">
              <a:noFill/>
              <a:prstDash val="solid"/>
              <a:round/>
            </a:ln>
          </p:spPr>
        </p:sp>
        <p:sp>
          <p:nvSpPr>
            <p:cNvPr id="8" name="TextBox 8"/>
            <p:cNvSpPr txBox="1"/>
            <p:nvPr/>
          </p:nvSpPr>
          <p:spPr>
            <a:xfrm>
              <a:off x="0" y="-38100"/>
              <a:ext cx="1739105" cy="205044"/>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624978" y="9893562"/>
            <a:ext cx="19537955" cy="885686"/>
            <a:chOff x="0" y="0"/>
            <a:chExt cx="5145799" cy="233267"/>
          </a:xfrm>
        </p:grpSpPr>
        <p:sp>
          <p:nvSpPr>
            <p:cNvPr id="10" name="Freeform 10"/>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1" name="TextBox 11"/>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624978" y="-492249"/>
            <a:ext cx="19537955" cy="885686"/>
            <a:chOff x="0" y="0"/>
            <a:chExt cx="5145799" cy="233267"/>
          </a:xfrm>
        </p:grpSpPr>
        <p:sp>
          <p:nvSpPr>
            <p:cNvPr id="13" name="Freeform 13"/>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4" name="TextBox 14"/>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rot="7521880">
            <a:off x="16675531" y="1037722"/>
            <a:ext cx="1167538" cy="1167093"/>
          </a:xfrm>
          <a:custGeom>
            <a:avLst/>
            <a:gdLst/>
            <a:ahLst/>
            <a:cxnLst/>
            <a:rect l="l" t="t" r="r" b="b"/>
            <a:pathLst>
              <a:path w="1167538" h="1167093">
                <a:moveTo>
                  <a:pt x="0" y="0"/>
                </a:moveTo>
                <a:lnTo>
                  <a:pt x="1167538" y="0"/>
                </a:lnTo>
                <a:lnTo>
                  <a:pt x="1167538" y="1167093"/>
                </a:lnTo>
                <a:lnTo>
                  <a:pt x="0" y="1167093"/>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sp>
        <p:nvSpPr>
          <p:cNvPr id="16" name="TextBox 16"/>
          <p:cNvSpPr txBox="1"/>
          <p:nvPr/>
        </p:nvSpPr>
        <p:spPr>
          <a:xfrm>
            <a:off x="1028700" y="3581744"/>
            <a:ext cx="9345751" cy="6486525"/>
          </a:xfrm>
          <a:prstGeom prst="rect">
            <a:avLst/>
          </a:prstGeom>
        </p:spPr>
        <p:txBody>
          <a:bodyPr lIns="0" tIns="0" rIns="0" bIns="0" rtlCol="0" anchor="t">
            <a:spAutoFit/>
          </a:bodyPr>
          <a:lstStyle/>
          <a:p>
            <a:pPr algn="just">
              <a:lnSpc>
                <a:spcPts val="3000"/>
              </a:lnSpc>
            </a:pPr>
            <a:r>
              <a:rPr lang="en-US" sz="2500">
                <a:solidFill>
                  <a:srgbClr val="FFFFFF"/>
                </a:solidFill>
                <a:latin typeface="Rosario"/>
                <a:ea typeface="Rosario"/>
                <a:cs typeface="Rosario"/>
                <a:sym typeface="Rosario"/>
              </a:rPr>
              <a:t>І у Франції, і в Німеччині для участі в публічних закупівлях необхідно надати фінансову документацію, що підтверджує стабільність компанії. В обох країнах це включає баланс та звіт про прибутки і збитки за останні кілька років, що дає можливість замовникам оцінити фінансовий стан постачальника та здатність виконати контракт.</a:t>
            </a:r>
          </a:p>
          <a:p>
            <a:pPr algn="just">
              <a:lnSpc>
                <a:spcPts val="3000"/>
              </a:lnSpc>
            </a:pPr>
            <a:r>
              <a:rPr lang="en-US" sz="2500">
                <a:solidFill>
                  <a:srgbClr val="FFFFFF"/>
                </a:solidFill>
                <a:latin typeface="Rosario"/>
                <a:ea typeface="Rosario"/>
                <a:cs typeface="Rosario"/>
                <a:sym typeface="Rosario"/>
              </a:rPr>
              <a:t>Крім того, у Франції та Німеччині вимагаються податкові декларації, що свідчать про відповідність компанії податковим вимогам, а також підтвердження сплати податків та соціальних внесків. Ці документи необхідні для підтвердження, що компанія виконує свої зобов'язання перед державою, що є важливим аспектом для забезпечення добросовісності та прозорості публічних закупівель.</a:t>
            </a:r>
          </a:p>
          <a:p>
            <a:pPr algn="just">
              <a:lnSpc>
                <a:spcPts val="3000"/>
              </a:lnSpc>
            </a:pPr>
            <a:endParaRPr lang="en-US" sz="2500">
              <a:solidFill>
                <a:srgbClr val="FFFFFF"/>
              </a:solidFill>
              <a:latin typeface="Rosario"/>
              <a:ea typeface="Rosario"/>
              <a:cs typeface="Rosario"/>
              <a:sym typeface="Rosario"/>
            </a:endParaRPr>
          </a:p>
          <a:p>
            <a:pPr algn="just">
              <a:lnSpc>
                <a:spcPts val="3000"/>
              </a:lnSpc>
            </a:pPr>
            <a:endParaRPr lang="en-US" sz="2500">
              <a:solidFill>
                <a:srgbClr val="FFFFFF"/>
              </a:solidFill>
              <a:latin typeface="Rosario"/>
              <a:ea typeface="Rosario"/>
              <a:cs typeface="Rosario"/>
              <a:sym typeface="Rosario"/>
            </a:endParaRPr>
          </a:p>
          <a:p>
            <a:pPr algn="just">
              <a:lnSpc>
                <a:spcPts val="3000"/>
              </a:lnSpc>
            </a:pPr>
            <a:endParaRPr lang="en-US" sz="2500">
              <a:solidFill>
                <a:srgbClr val="FFFFFF"/>
              </a:solidFill>
              <a:latin typeface="Rosario"/>
              <a:ea typeface="Rosario"/>
              <a:cs typeface="Rosario"/>
              <a:sym typeface="Rosario"/>
            </a:endParaRPr>
          </a:p>
        </p:txBody>
      </p:sp>
      <p:sp>
        <p:nvSpPr>
          <p:cNvPr id="17" name="TextBox 17"/>
          <p:cNvSpPr txBox="1"/>
          <p:nvPr/>
        </p:nvSpPr>
        <p:spPr>
          <a:xfrm>
            <a:off x="1581754" y="2368393"/>
            <a:ext cx="8145667" cy="1720871"/>
          </a:xfrm>
          <a:prstGeom prst="rect">
            <a:avLst/>
          </a:prstGeom>
        </p:spPr>
        <p:txBody>
          <a:bodyPr lIns="0" tIns="0" rIns="0" bIns="0" rtlCol="0" anchor="t">
            <a:spAutoFit/>
          </a:bodyPr>
          <a:lstStyle/>
          <a:p>
            <a:pPr algn="ctr">
              <a:lnSpc>
                <a:spcPts val="4611"/>
              </a:lnSpc>
            </a:pPr>
            <a:r>
              <a:rPr lang="en-US" sz="3294">
                <a:solidFill>
                  <a:srgbClr val="FFFFFF"/>
                </a:solidFill>
                <a:latin typeface="Rosario"/>
                <a:ea typeface="Rosario"/>
                <a:cs typeface="Rosario"/>
                <a:sym typeface="Rosario"/>
              </a:rPr>
              <a:t>Фінансова та бухгалтерська інформація</a:t>
            </a:r>
          </a:p>
          <a:p>
            <a:pPr algn="ctr">
              <a:lnSpc>
                <a:spcPts val="4611"/>
              </a:lnSpc>
            </a:pPr>
            <a:endParaRPr lang="en-US" sz="3294">
              <a:solidFill>
                <a:srgbClr val="FFFFFF"/>
              </a:solidFill>
              <a:latin typeface="Rosario"/>
              <a:ea typeface="Rosario"/>
              <a:cs typeface="Rosario"/>
              <a:sym typeface="Rosario"/>
            </a:endParaRPr>
          </a:p>
          <a:p>
            <a:pPr algn="ctr">
              <a:lnSpc>
                <a:spcPts val="4611"/>
              </a:lnSpc>
              <a:spcBef>
                <a:spcPct val="0"/>
              </a:spcBef>
            </a:pPr>
            <a:endParaRPr lang="en-US" sz="3294">
              <a:solidFill>
                <a:srgbClr val="FFFFFF"/>
              </a:solidFill>
              <a:latin typeface="Rosario"/>
              <a:ea typeface="Rosario"/>
              <a:cs typeface="Rosario"/>
              <a:sym typeface="Rosario"/>
            </a:endParaRPr>
          </a:p>
        </p:txBody>
      </p:sp>
      <p:sp>
        <p:nvSpPr>
          <p:cNvPr id="18" name="TextBox 18"/>
          <p:cNvSpPr txBox="1"/>
          <p:nvPr/>
        </p:nvSpPr>
        <p:spPr>
          <a:xfrm>
            <a:off x="356739" y="695189"/>
            <a:ext cx="17286511" cy="1905000"/>
          </a:xfrm>
          <a:prstGeom prst="rect">
            <a:avLst/>
          </a:prstGeom>
        </p:spPr>
        <p:txBody>
          <a:bodyPr lIns="0" tIns="0" rIns="0" bIns="0" rtlCol="0" anchor="t">
            <a:spAutoFit/>
          </a:bodyPr>
          <a:lstStyle/>
          <a:p>
            <a:pPr algn="l">
              <a:lnSpc>
                <a:spcPts val="4950"/>
              </a:lnSpc>
            </a:pPr>
            <a:r>
              <a:rPr lang="en-US" sz="4500">
                <a:solidFill>
                  <a:srgbClr val="FFFFFF"/>
                </a:solidFill>
                <a:latin typeface="Hammersmith One"/>
                <a:ea typeface="Hammersmith One"/>
                <a:cs typeface="Hammersmith One"/>
                <a:sym typeface="Hammersmith One"/>
              </a:rPr>
              <a:t>Перелік документів, необхідних для участі в процесі публічних закупівель.</a:t>
            </a:r>
          </a:p>
          <a:p>
            <a:pPr algn="l">
              <a:lnSpc>
                <a:spcPts val="4950"/>
              </a:lnSpc>
            </a:pPr>
            <a:endParaRPr lang="en-US" sz="4500">
              <a:solidFill>
                <a:srgbClr val="FFFFFF"/>
              </a:solidFill>
              <a:latin typeface="Hammersmith One"/>
              <a:ea typeface="Hammersmith One"/>
              <a:cs typeface="Hammersmith One"/>
              <a:sym typeface="Hammersmith One"/>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967878" y="3237244"/>
            <a:ext cx="5744058" cy="5088174"/>
            <a:chOff x="0" y="0"/>
            <a:chExt cx="889905" cy="788291"/>
          </a:xfrm>
        </p:grpSpPr>
        <p:sp>
          <p:nvSpPr>
            <p:cNvPr id="3" name="Freeform 3"/>
            <p:cNvSpPr/>
            <p:nvPr/>
          </p:nvSpPr>
          <p:spPr>
            <a:xfrm>
              <a:off x="0" y="0"/>
              <a:ext cx="889905" cy="788291"/>
            </a:xfrm>
            <a:custGeom>
              <a:avLst/>
              <a:gdLst/>
              <a:ahLst/>
              <a:cxnLst/>
              <a:rect l="l" t="t" r="r" b="b"/>
              <a:pathLst>
                <a:path w="889905" h="788291">
                  <a:moveTo>
                    <a:pt x="0" y="0"/>
                  </a:moveTo>
                  <a:lnTo>
                    <a:pt x="889905" y="0"/>
                  </a:lnTo>
                  <a:lnTo>
                    <a:pt x="889905" y="788291"/>
                  </a:lnTo>
                  <a:lnTo>
                    <a:pt x="0" y="788291"/>
                  </a:lnTo>
                  <a:close/>
                </a:path>
              </a:pathLst>
            </a:custGeom>
            <a:solidFill>
              <a:srgbClr val="FC744E"/>
            </a:solidFill>
            <a:ln w="12700" cap="sq">
              <a:solidFill>
                <a:srgbClr val="000000"/>
              </a:solidFill>
              <a:prstDash val="solid"/>
              <a:miter/>
            </a:ln>
          </p:spPr>
        </p:sp>
      </p:grpSp>
      <p:grpSp>
        <p:nvGrpSpPr>
          <p:cNvPr id="4" name="Group 4"/>
          <p:cNvGrpSpPr/>
          <p:nvPr/>
        </p:nvGrpSpPr>
        <p:grpSpPr>
          <a:xfrm>
            <a:off x="356739" y="2304361"/>
            <a:ext cx="6097538" cy="6953939"/>
            <a:chOff x="0" y="0"/>
            <a:chExt cx="1096032" cy="1249970"/>
          </a:xfrm>
        </p:grpSpPr>
        <p:sp>
          <p:nvSpPr>
            <p:cNvPr id="5" name="Freeform 5"/>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25484" r="-25484"/>
              </a:stretch>
            </a:blipFill>
            <a:ln w="47625" cap="sq">
              <a:solidFill>
                <a:srgbClr val="FFFFFF"/>
              </a:solidFill>
              <a:prstDash val="solid"/>
              <a:miter/>
            </a:ln>
          </p:spPr>
        </p:sp>
      </p:grpSp>
      <p:sp>
        <p:nvSpPr>
          <p:cNvPr id="6" name="TextBox 6"/>
          <p:cNvSpPr txBox="1"/>
          <p:nvPr/>
        </p:nvSpPr>
        <p:spPr>
          <a:xfrm>
            <a:off x="356739" y="695189"/>
            <a:ext cx="17286511" cy="1905000"/>
          </a:xfrm>
          <a:prstGeom prst="rect">
            <a:avLst/>
          </a:prstGeom>
        </p:spPr>
        <p:txBody>
          <a:bodyPr lIns="0" tIns="0" rIns="0" bIns="0" rtlCol="0" anchor="t">
            <a:spAutoFit/>
          </a:bodyPr>
          <a:lstStyle/>
          <a:p>
            <a:pPr algn="l">
              <a:lnSpc>
                <a:spcPts val="4950"/>
              </a:lnSpc>
            </a:pPr>
            <a:r>
              <a:rPr lang="en-US" sz="4500">
                <a:solidFill>
                  <a:srgbClr val="FFFFFF"/>
                </a:solidFill>
                <a:latin typeface="Hammersmith One"/>
                <a:ea typeface="Hammersmith One"/>
                <a:cs typeface="Hammersmith One"/>
                <a:sym typeface="Hammersmith One"/>
              </a:rPr>
              <a:t>Перелік документів, необхідних для участі в процесі публічних закупівель.</a:t>
            </a:r>
          </a:p>
          <a:p>
            <a:pPr algn="l">
              <a:lnSpc>
                <a:spcPts val="4950"/>
              </a:lnSpc>
            </a:pPr>
            <a:endParaRPr lang="en-US" sz="4500">
              <a:solidFill>
                <a:srgbClr val="FFFFFF"/>
              </a:solidFill>
              <a:latin typeface="Hammersmith One"/>
              <a:ea typeface="Hammersmith One"/>
              <a:cs typeface="Hammersmith One"/>
              <a:sym typeface="Hammersmith One"/>
            </a:endParaRPr>
          </a:p>
        </p:txBody>
      </p:sp>
      <p:grpSp>
        <p:nvGrpSpPr>
          <p:cNvPr id="7" name="Group 7"/>
          <p:cNvGrpSpPr/>
          <p:nvPr/>
        </p:nvGrpSpPr>
        <p:grpSpPr>
          <a:xfrm>
            <a:off x="-624978" y="9893562"/>
            <a:ext cx="19537955" cy="885686"/>
            <a:chOff x="0" y="0"/>
            <a:chExt cx="5145799" cy="233267"/>
          </a:xfrm>
        </p:grpSpPr>
        <p:sp>
          <p:nvSpPr>
            <p:cNvPr id="8" name="Freeform 8"/>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9" name="TextBox 9"/>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624978" y="-492249"/>
            <a:ext cx="19537955" cy="885686"/>
            <a:chOff x="0" y="0"/>
            <a:chExt cx="5145799" cy="233267"/>
          </a:xfrm>
        </p:grpSpPr>
        <p:sp>
          <p:nvSpPr>
            <p:cNvPr id="11" name="Freeform 11"/>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2" name="TextBox 12"/>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rot="3022696">
            <a:off x="-227030" y="1655095"/>
            <a:ext cx="1167538" cy="1167093"/>
          </a:xfrm>
          <a:custGeom>
            <a:avLst/>
            <a:gdLst/>
            <a:ahLst/>
            <a:cxnLst/>
            <a:rect l="l" t="t" r="r" b="b"/>
            <a:pathLst>
              <a:path w="1167538" h="1167093">
                <a:moveTo>
                  <a:pt x="0" y="0"/>
                </a:moveTo>
                <a:lnTo>
                  <a:pt x="1167538" y="0"/>
                </a:lnTo>
                <a:lnTo>
                  <a:pt x="1167538" y="1167093"/>
                </a:lnTo>
                <a:lnTo>
                  <a:pt x="0" y="1167093"/>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grpSp>
        <p:nvGrpSpPr>
          <p:cNvPr id="14" name="Group 14"/>
          <p:cNvGrpSpPr/>
          <p:nvPr/>
        </p:nvGrpSpPr>
        <p:grpSpPr>
          <a:xfrm>
            <a:off x="8999994" y="2257307"/>
            <a:ext cx="7608410" cy="803133"/>
            <a:chOff x="0" y="0"/>
            <a:chExt cx="1581530" cy="166944"/>
          </a:xfrm>
        </p:grpSpPr>
        <p:sp>
          <p:nvSpPr>
            <p:cNvPr id="15" name="Freeform 15"/>
            <p:cNvSpPr/>
            <p:nvPr/>
          </p:nvSpPr>
          <p:spPr>
            <a:xfrm>
              <a:off x="0" y="0"/>
              <a:ext cx="1581530" cy="166944"/>
            </a:xfrm>
            <a:custGeom>
              <a:avLst/>
              <a:gdLst/>
              <a:ahLst/>
              <a:cxnLst/>
              <a:rect l="l" t="t" r="r" b="b"/>
              <a:pathLst>
                <a:path w="1581530" h="166944">
                  <a:moveTo>
                    <a:pt x="21369" y="0"/>
                  </a:moveTo>
                  <a:lnTo>
                    <a:pt x="1560162" y="0"/>
                  </a:lnTo>
                  <a:cubicBezTo>
                    <a:pt x="1571963" y="0"/>
                    <a:pt x="1581530" y="9567"/>
                    <a:pt x="1581530" y="21369"/>
                  </a:cubicBezTo>
                  <a:lnTo>
                    <a:pt x="1581530" y="145576"/>
                  </a:lnTo>
                  <a:cubicBezTo>
                    <a:pt x="1581530" y="151243"/>
                    <a:pt x="1579279" y="156678"/>
                    <a:pt x="1575272" y="160685"/>
                  </a:cubicBezTo>
                  <a:cubicBezTo>
                    <a:pt x="1571264" y="164693"/>
                    <a:pt x="1565829" y="166944"/>
                    <a:pt x="1560162" y="166944"/>
                  </a:cubicBezTo>
                  <a:lnTo>
                    <a:pt x="21369" y="166944"/>
                  </a:lnTo>
                  <a:cubicBezTo>
                    <a:pt x="15701" y="166944"/>
                    <a:pt x="10266" y="164693"/>
                    <a:pt x="6259" y="160685"/>
                  </a:cubicBezTo>
                  <a:cubicBezTo>
                    <a:pt x="2251" y="156678"/>
                    <a:pt x="0" y="151243"/>
                    <a:pt x="0" y="145576"/>
                  </a:cubicBezTo>
                  <a:lnTo>
                    <a:pt x="0" y="21369"/>
                  </a:lnTo>
                  <a:cubicBezTo>
                    <a:pt x="0" y="15701"/>
                    <a:pt x="2251" y="10266"/>
                    <a:pt x="6259" y="6259"/>
                  </a:cubicBezTo>
                  <a:cubicBezTo>
                    <a:pt x="10266" y="2251"/>
                    <a:pt x="15701" y="0"/>
                    <a:pt x="21369" y="0"/>
                  </a:cubicBezTo>
                  <a:close/>
                </a:path>
              </a:pathLst>
            </a:custGeom>
            <a:solidFill>
              <a:srgbClr val="FC744E"/>
            </a:solidFill>
            <a:ln cap="rnd">
              <a:noFill/>
              <a:prstDash val="solid"/>
              <a:round/>
            </a:ln>
          </p:spPr>
        </p:sp>
        <p:sp>
          <p:nvSpPr>
            <p:cNvPr id="16" name="TextBox 16"/>
            <p:cNvSpPr txBox="1"/>
            <p:nvPr/>
          </p:nvSpPr>
          <p:spPr>
            <a:xfrm>
              <a:off x="0" y="-38100"/>
              <a:ext cx="1581530" cy="205044"/>
            </a:xfrm>
            <a:prstGeom prst="rect">
              <a:avLst/>
            </a:prstGeom>
          </p:spPr>
          <p:txBody>
            <a:bodyPr lIns="50800" tIns="50800" rIns="50800" bIns="50800" rtlCol="0" anchor="ctr"/>
            <a:lstStyle/>
            <a:p>
              <a:pPr algn="ctr">
                <a:lnSpc>
                  <a:spcPts val="2659"/>
                </a:lnSpc>
              </a:pPr>
              <a:endParaRPr/>
            </a:p>
          </p:txBody>
        </p:sp>
      </p:grpSp>
      <p:sp>
        <p:nvSpPr>
          <p:cNvPr id="17" name="TextBox 17"/>
          <p:cNvSpPr txBox="1"/>
          <p:nvPr/>
        </p:nvSpPr>
        <p:spPr>
          <a:xfrm>
            <a:off x="7990538" y="3429000"/>
            <a:ext cx="9345751" cy="6962775"/>
          </a:xfrm>
          <a:prstGeom prst="rect">
            <a:avLst/>
          </a:prstGeom>
        </p:spPr>
        <p:txBody>
          <a:bodyPr lIns="0" tIns="0" rIns="0" bIns="0" rtlCol="0" anchor="t">
            <a:spAutoFit/>
          </a:bodyPr>
          <a:lstStyle/>
          <a:p>
            <a:pPr algn="just">
              <a:lnSpc>
                <a:spcPts val="3240"/>
              </a:lnSpc>
            </a:pPr>
            <a:r>
              <a:rPr lang="en-US" sz="2700">
                <a:solidFill>
                  <a:srgbClr val="FFFFFF"/>
                </a:solidFill>
                <a:latin typeface="Rosario"/>
                <a:ea typeface="Rosario"/>
                <a:cs typeface="Rosario"/>
                <a:sym typeface="Rosario"/>
              </a:rPr>
              <a:t>І Франція, і Німеччина вимагають перелік реалізованих контрактів за останні роки, щоб оцінити досвід компанії в виконанні подібних закупівель. Франція вимагає надання опису виконаних робіт або наданих послуг, а Німеччина—детальний список проектів з вказанням обсягу робіт та вартості контрактів. Цей пункт є важливим для підтвердження кваліфікації учасника та його здатності виконати передбачені умови закупівель.</a:t>
            </a:r>
          </a:p>
          <a:p>
            <a:pPr algn="just">
              <a:lnSpc>
                <a:spcPts val="3240"/>
              </a:lnSpc>
            </a:pPr>
            <a:r>
              <a:rPr lang="en-US" sz="2700">
                <a:solidFill>
                  <a:srgbClr val="FFFFFF"/>
                </a:solidFill>
                <a:latin typeface="Rosario"/>
                <a:ea typeface="Rosario"/>
                <a:cs typeface="Rosario"/>
                <a:sym typeface="Rosario"/>
              </a:rPr>
              <a:t>Крім того, в обох країнах рекомендується надавати рекомендаційні листи від попередніх замовників, що підтверджують позитивний досвід співпраці.</a:t>
            </a:r>
          </a:p>
          <a:p>
            <a:pPr algn="just">
              <a:lnSpc>
                <a:spcPts val="3240"/>
              </a:lnSpc>
            </a:pPr>
            <a:endParaRPr lang="en-US" sz="2700">
              <a:solidFill>
                <a:srgbClr val="FFFFFF"/>
              </a:solidFill>
              <a:latin typeface="Rosario"/>
              <a:ea typeface="Rosario"/>
              <a:cs typeface="Rosario"/>
              <a:sym typeface="Rosario"/>
            </a:endParaRPr>
          </a:p>
          <a:p>
            <a:pPr algn="just">
              <a:lnSpc>
                <a:spcPts val="3240"/>
              </a:lnSpc>
            </a:pPr>
            <a:endParaRPr lang="en-US" sz="2700">
              <a:solidFill>
                <a:srgbClr val="FFFFFF"/>
              </a:solidFill>
              <a:latin typeface="Rosario"/>
              <a:ea typeface="Rosario"/>
              <a:cs typeface="Rosario"/>
              <a:sym typeface="Rosario"/>
            </a:endParaRPr>
          </a:p>
          <a:p>
            <a:pPr algn="just">
              <a:lnSpc>
                <a:spcPts val="3240"/>
              </a:lnSpc>
            </a:pPr>
            <a:endParaRPr lang="en-US" sz="2700">
              <a:solidFill>
                <a:srgbClr val="FFFFFF"/>
              </a:solidFill>
              <a:latin typeface="Rosario"/>
              <a:ea typeface="Rosario"/>
              <a:cs typeface="Rosario"/>
              <a:sym typeface="Rosario"/>
            </a:endParaRPr>
          </a:p>
          <a:p>
            <a:pPr algn="just">
              <a:lnSpc>
                <a:spcPts val="3240"/>
              </a:lnSpc>
            </a:pPr>
            <a:endParaRPr lang="en-US" sz="2700">
              <a:solidFill>
                <a:srgbClr val="FFFFFF"/>
              </a:solidFill>
              <a:latin typeface="Rosario"/>
              <a:ea typeface="Rosario"/>
              <a:cs typeface="Rosario"/>
              <a:sym typeface="Rosario"/>
            </a:endParaRPr>
          </a:p>
          <a:p>
            <a:pPr algn="just">
              <a:lnSpc>
                <a:spcPts val="3240"/>
              </a:lnSpc>
            </a:pPr>
            <a:endParaRPr lang="en-US" sz="2700">
              <a:solidFill>
                <a:srgbClr val="FFFFFF"/>
              </a:solidFill>
              <a:latin typeface="Rosario"/>
              <a:ea typeface="Rosario"/>
              <a:cs typeface="Rosario"/>
              <a:sym typeface="Rosario"/>
            </a:endParaRPr>
          </a:p>
        </p:txBody>
      </p:sp>
      <p:sp>
        <p:nvSpPr>
          <p:cNvPr id="18" name="TextBox 18"/>
          <p:cNvSpPr txBox="1"/>
          <p:nvPr/>
        </p:nvSpPr>
        <p:spPr>
          <a:xfrm>
            <a:off x="9617840" y="2377279"/>
            <a:ext cx="6091147" cy="1141581"/>
          </a:xfrm>
          <a:prstGeom prst="rect">
            <a:avLst/>
          </a:prstGeom>
        </p:spPr>
        <p:txBody>
          <a:bodyPr lIns="0" tIns="0" rIns="0" bIns="0" rtlCol="0" anchor="t">
            <a:spAutoFit/>
          </a:bodyPr>
          <a:lstStyle/>
          <a:p>
            <a:pPr algn="ctr">
              <a:lnSpc>
                <a:spcPts val="4611"/>
              </a:lnSpc>
            </a:pPr>
            <a:r>
              <a:rPr lang="en-US" sz="3294">
                <a:solidFill>
                  <a:srgbClr val="FFFFFF"/>
                </a:solidFill>
                <a:latin typeface="Rosario"/>
                <a:ea typeface="Rosario"/>
                <a:cs typeface="Rosario"/>
                <a:sym typeface="Rosario"/>
              </a:rPr>
              <a:t>Докази досвіду та кваліфікації</a:t>
            </a:r>
          </a:p>
          <a:p>
            <a:pPr algn="ctr">
              <a:lnSpc>
                <a:spcPts val="4611"/>
              </a:lnSpc>
              <a:spcBef>
                <a:spcPct val="0"/>
              </a:spcBef>
            </a:pPr>
            <a:endParaRPr lang="en-US" sz="3294">
              <a:solidFill>
                <a:srgbClr val="FFFFFF"/>
              </a:solidFill>
              <a:latin typeface="Rosario"/>
              <a:ea typeface="Rosario"/>
              <a:cs typeface="Rosario"/>
              <a:sym typeface="Rosario"/>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11673135" y="2849100"/>
            <a:ext cx="5744058" cy="5088174"/>
            <a:chOff x="0" y="0"/>
            <a:chExt cx="889905" cy="788291"/>
          </a:xfrm>
        </p:grpSpPr>
        <p:sp>
          <p:nvSpPr>
            <p:cNvPr id="3" name="Freeform 3"/>
            <p:cNvSpPr/>
            <p:nvPr/>
          </p:nvSpPr>
          <p:spPr>
            <a:xfrm>
              <a:off x="0" y="0"/>
              <a:ext cx="889905" cy="788291"/>
            </a:xfrm>
            <a:custGeom>
              <a:avLst/>
              <a:gdLst/>
              <a:ahLst/>
              <a:cxnLst/>
              <a:rect l="l" t="t" r="r" b="b"/>
              <a:pathLst>
                <a:path w="889905" h="788291">
                  <a:moveTo>
                    <a:pt x="0" y="0"/>
                  </a:moveTo>
                  <a:lnTo>
                    <a:pt x="889905" y="0"/>
                  </a:lnTo>
                  <a:lnTo>
                    <a:pt x="889905" y="788291"/>
                  </a:lnTo>
                  <a:lnTo>
                    <a:pt x="0" y="788291"/>
                  </a:lnTo>
                  <a:close/>
                </a:path>
              </a:pathLst>
            </a:custGeom>
            <a:solidFill>
              <a:srgbClr val="FC744E"/>
            </a:solidFill>
            <a:ln w="12700" cap="sq">
              <a:solidFill>
                <a:srgbClr val="000000"/>
              </a:solidFill>
              <a:prstDash val="solid"/>
              <a:miter/>
            </a:ln>
          </p:spPr>
        </p:sp>
      </p:grpSp>
      <p:grpSp>
        <p:nvGrpSpPr>
          <p:cNvPr id="4" name="Group 4"/>
          <p:cNvGrpSpPr/>
          <p:nvPr/>
        </p:nvGrpSpPr>
        <p:grpSpPr>
          <a:xfrm>
            <a:off x="11161762" y="1666531"/>
            <a:ext cx="6097538" cy="6953939"/>
            <a:chOff x="0" y="0"/>
            <a:chExt cx="1096032" cy="1249970"/>
          </a:xfrm>
        </p:grpSpPr>
        <p:sp>
          <p:nvSpPr>
            <p:cNvPr id="5" name="Freeform 5"/>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34684" r="-68062"/>
              </a:stretch>
            </a:blipFill>
            <a:ln w="47625" cap="sq">
              <a:solidFill>
                <a:srgbClr val="FFFFFF"/>
              </a:solidFill>
              <a:prstDash val="solid"/>
              <a:miter/>
            </a:ln>
          </p:spPr>
        </p:sp>
      </p:grpSp>
      <p:grpSp>
        <p:nvGrpSpPr>
          <p:cNvPr id="6" name="Group 6"/>
          <p:cNvGrpSpPr/>
          <p:nvPr/>
        </p:nvGrpSpPr>
        <p:grpSpPr>
          <a:xfrm>
            <a:off x="1663636" y="2310629"/>
            <a:ext cx="8307393" cy="759529"/>
            <a:chOff x="0" y="0"/>
            <a:chExt cx="1726825" cy="157880"/>
          </a:xfrm>
        </p:grpSpPr>
        <p:sp>
          <p:nvSpPr>
            <p:cNvPr id="7" name="Freeform 7"/>
            <p:cNvSpPr/>
            <p:nvPr/>
          </p:nvSpPr>
          <p:spPr>
            <a:xfrm>
              <a:off x="0" y="0"/>
              <a:ext cx="1726825" cy="157880"/>
            </a:xfrm>
            <a:custGeom>
              <a:avLst/>
              <a:gdLst/>
              <a:ahLst/>
              <a:cxnLst/>
              <a:rect l="l" t="t" r="r" b="b"/>
              <a:pathLst>
                <a:path w="1726825" h="157880">
                  <a:moveTo>
                    <a:pt x="19571" y="0"/>
                  </a:moveTo>
                  <a:lnTo>
                    <a:pt x="1707255" y="0"/>
                  </a:lnTo>
                  <a:cubicBezTo>
                    <a:pt x="1712445" y="0"/>
                    <a:pt x="1717423" y="2062"/>
                    <a:pt x="1721093" y="5732"/>
                  </a:cubicBezTo>
                  <a:cubicBezTo>
                    <a:pt x="1724764" y="9402"/>
                    <a:pt x="1726825" y="14380"/>
                    <a:pt x="1726825" y="19571"/>
                  </a:cubicBezTo>
                  <a:lnTo>
                    <a:pt x="1726825" y="138310"/>
                  </a:lnTo>
                  <a:cubicBezTo>
                    <a:pt x="1726825" y="143500"/>
                    <a:pt x="1724764" y="148478"/>
                    <a:pt x="1721093" y="152148"/>
                  </a:cubicBezTo>
                  <a:cubicBezTo>
                    <a:pt x="1717423" y="155818"/>
                    <a:pt x="1712445" y="157880"/>
                    <a:pt x="1707255" y="157880"/>
                  </a:cubicBezTo>
                  <a:lnTo>
                    <a:pt x="19571" y="157880"/>
                  </a:lnTo>
                  <a:cubicBezTo>
                    <a:pt x="14380" y="157880"/>
                    <a:pt x="9402" y="155818"/>
                    <a:pt x="5732" y="152148"/>
                  </a:cubicBezTo>
                  <a:cubicBezTo>
                    <a:pt x="2062" y="148478"/>
                    <a:pt x="0" y="143500"/>
                    <a:pt x="0" y="138310"/>
                  </a:cubicBezTo>
                  <a:lnTo>
                    <a:pt x="0" y="19571"/>
                  </a:lnTo>
                  <a:cubicBezTo>
                    <a:pt x="0" y="14380"/>
                    <a:pt x="2062" y="9402"/>
                    <a:pt x="5732" y="5732"/>
                  </a:cubicBezTo>
                  <a:cubicBezTo>
                    <a:pt x="9402" y="2062"/>
                    <a:pt x="14380" y="0"/>
                    <a:pt x="19571" y="0"/>
                  </a:cubicBezTo>
                  <a:close/>
                </a:path>
              </a:pathLst>
            </a:custGeom>
            <a:solidFill>
              <a:srgbClr val="FC744E"/>
            </a:solidFill>
            <a:ln cap="rnd">
              <a:noFill/>
              <a:prstDash val="solid"/>
              <a:round/>
            </a:ln>
          </p:spPr>
        </p:sp>
        <p:sp>
          <p:nvSpPr>
            <p:cNvPr id="8" name="TextBox 8"/>
            <p:cNvSpPr txBox="1"/>
            <p:nvPr/>
          </p:nvSpPr>
          <p:spPr>
            <a:xfrm>
              <a:off x="0" y="-38100"/>
              <a:ext cx="1726825" cy="195980"/>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624978" y="9893562"/>
            <a:ext cx="19537955" cy="885686"/>
            <a:chOff x="0" y="0"/>
            <a:chExt cx="5145799" cy="233267"/>
          </a:xfrm>
        </p:grpSpPr>
        <p:sp>
          <p:nvSpPr>
            <p:cNvPr id="10" name="Freeform 10"/>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1" name="TextBox 11"/>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624978" y="-492249"/>
            <a:ext cx="19537955" cy="885686"/>
            <a:chOff x="0" y="0"/>
            <a:chExt cx="5145799" cy="233267"/>
          </a:xfrm>
        </p:grpSpPr>
        <p:sp>
          <p:nvSpPr>
            <p:cNvPr id="13" name="Freeform 13"/>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4" name="TextBox 14"/>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rot="7521880">
            <a:off x="16675531" y="1037722"/>
            <a:ext cx="1167538" cy="1167093"/>
          </a:xfrm>
          <a:custGeom>
            <a:avLst/>
            <a:gdLst/>
            <a:ahLst/>
            <a:cxnLst/>
            <a:rect l="l" t="t" r="r" b="b"/>
            <a:pathLst>
              <a:path w="1167538" h="1167093">
                <a:moveTo>
                  <a:pt x="0" y="0"/>
                </a:moveTo>
                <a:lnTo>
                  <a:pt x="1167538" y="0"/>
                </a:lnTo>
                <a:lnTo>
                  <a:pt x="1167538" y="1167093"/>
                </a:lnTo>
                <a:lnTo>
                  <a:pt x="0" y="1167093"/>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sp>
        <p:nvSpPr>
          <p:cNvPr id="16" name="TextBox 16"/>
          <p:cNvSpPr txBox="1"/>
          <p:nvPr/>
        </p:nvSpPr>
        <p:spPr>
          <a:xfrm>
            <a:off x="1028700" y="3454524"/>
            <a:ext cx="9345751" cy="6467475"/>
          </a:xfrm>
          <a:prstGeom prst="rect">
            <a:avLst/>
          </a:prstGeom>
        </p:spPr>
        <p:txBody>
          <a:bodyPr lIns="0" tIns="0" rIns="0" bIns="0" rtlCol="0" anchor="t">
            <a:spAutoFit/>
          </a:bodyPr>
          <a:lstStyle/>
          <a:p>
            <a:pPr algn="just">
              <a:lnSpc>
                <a:spcPts val="3000"/>
              </a:lnSpc>
            </a:pPr>
            <a:r>
              <a:rPr lang="en-US" sz="2500">
                <a:solidFill>
                  <a:srgbClr val="FFFFFF"/>
                </a:solidFill>
                <a:latin typeface="Rosario"/>
                <a:ea typeface="Rosario"/>
                <a:cs typeface="Rosario"/>
                <a:sym typeface="Rosario"/>
              </a:rPr>
              <a:t>У Франції та Німеччині для участі в закупівлях можуть знадобитись ліцензії та сертифікати, що підтверджують право компанії здійснювати певну діяльність. Це може бути важливо для специфічних сфер, таких як будівництво, медичні послуги або постачання певних товарів. У Франції часто вимагають ліцензії на виконання певних видів робіт (наприклад, для будівельних компаній), тоді як у Німеччині аналогічним чином вимагаються ліцензії на надання спеціалізованих послуг (будівельні, медичні ліцензії тощо).</a:t>
            </a:r>
          </a:p>
          <a:p>
            <a:pPr algn="just">
              <a:lnSpc>
                <a:spcPts val="3000"/>
              </a:lnSpc>
            </a:pPr>
            <a:r>
              <a:rPr lang="en-US" sz="2500">
                <a:solidFill>
                  <a:srgbClr val="FFFFFF"/>
                </a:solidFill>
                <a:latin typeface="Rosario"/>
                <a:ea typeface="Rosario"/>
                <a:cs typeface="Rosario"/>
                <a:sym typeface="Rosario"/>
              </a:rPr>
              <a:t>Також в обох країнах компанії можуть бути зобов'язані надати сертифікати якості, такі як ISO або інші міжнародні стандарти, які підтверджують відповідність певним вимогам.</a:t>
            </a:r>
          </a:p>
          <a:p>
            <a:pPr algn="just">
              <a:lnSpc>
                <a:spcPts val="2880"/>
              </a:lnSpc>
            </a:pPr>
            <a:endParaRPr lang="en-US" sz="2500">
              <a:solidFill>
                <a:srgbClr val="FFFFFF"/>
              </a:solidFill>
              <a:latin typeface="Rosario"/>
              <a:ea typeface="Rosario"/>
              <a:cs typeface="Rosario"/>
              <a:sym typeface="Rosario"/>
            </a:endParaRPr>
          </a:p>
          <a:p>
            <a:pPr algn="just">
              <a:lnSpc>
                <a:spcPts val="3000"/>
              </a:lnSpc>
            </a:pPr>
            <a:endParaRPr lang="en-US" sz="2500">
              <a:solidFill>
                <a:srgbClr val="FFFFFF"/>
              </a:solidFill>
              <a:latin typeface="Rosario"/>
              <a:ea typeface="Rosario"/>
              <a:cs typeface="Rosario"/>
              <a:sym typeface="Rosario"/>
            </a:endParaRPr>
          </a:p>
          <a:p>
            <a:pPr algn="just">
              <a:lnSpc>
                <a:spcPts val="3000"/>
              </a:lnSpc>
            </a:pPr>
            <a:endParaRPr lang="en-US" sz="2500">
              <a:solidFill>
                <a:srgbClr val="FFFFFF"/>
              </a:solidFill>
              <a:latin typeface="Rosario"/>
              <a:ea typeface="Rosario"/>
              <a:cs typeface="Rosario"/>
              <a:sym typeface="Rosario"/>
            </a:endParaRPr>
          </a:p>
          <a:p>
            <a:pPr algn="just">
              <a:lnSpc>
                <a:spcPts val="3000"/>
              </a:lnSpc>
            </a:pPr>
            <a:endParaRPr lang="en-US" sz="2500">
              <a:solidFill>
                <a:srgbClr val="FFFFFF"/>
              </a:solidFill>
              <a:latin typeface="Rosario"/>
              <a:ea typeface="Rosario"/>
              <a:cs typeface="Rosario"/>
              <a:sym typeface="Rosario"/>
            </a:endParaRPr>
          </a:p>
        </p:txBody>
      </p:sp>
      <p:sp>
        <p:nvSpPr>
          <p:cNvPr id="17" name="TextBox 17"/>
          <p:cNvSpPr txBox="1"/>
          <p:nvPr/>
        </p:nvSpPr>
        <p:spPr>
          <a:xfrm>
            <a:off x="1305155" y="2327747"/>
            <a:ext cx="8946821" cy="1141581"/>
          </a:xfrm>
          <a:prstGeom prst="rect">
            <a:avLst/>
          </a:prstGeom>
        </p:spPr>
        <p:txBody>
          <a:bodyPr lIns="0" tIns="0" rIns="0" bIns="0" rtlCol="0" anchor="t">
            <a:spAutoFit/>
          </a:bodyPr>
          <a:lstStyle/>
          <a:p>
            <a:pPr algn="ctr">
              <a:lnSpc>
                <a:spcPts val="4611"/>
              </a:lnSpc>
            </a:pPr>
            <a:r>
              <a:rPr lang="en-US" sz="3294">
                <a:solidFill>
                  <a:srgbClr val="FFFFFF"/>
                </a:solidFill>
                <a:latin typeface="Rosario"/>
                <a:ea typeface="Rosario"/>
                <a:cs typeface="Rosario"/>
                <a:sym typeface="Rosario"/>
              </a:rPr>
              <a:t>Ліцензії та сертифікати</a:t>
            </a:r>
          </a:p>
          <a:p>
            <a:pPr algn="ctr">
              <a:lnSpc>
                <a:spcPts val="4611"/>
              </a:lnSpc>
              <a:spcBef>
                <a:spcPct val="0"/>
              </a:spcBef>
            </a:pPr>
            <a:endParaRPr lang="en-US" sz="3294">
              <a:solidFill>
                <a:srgbClr val="FFFFFF"/>
              </a:solidFill>
              <a:latin typeface="Rosario"/>
              <a:ea typeface="Rosario"/>
              <a:cs typeface="Rosario"/>
              <a:sym typeface="Rosario"/>
            </a:endParaRPr>
          </a:p>
        </p:txBody>
      </p:sp>
      <p:sp>
        <p:nvSpPr>
          <p:cNvPr id="18" name="TextBox 18"/>
          <p:cNvSpPr txBox="1"/>
          <p:nvPr/>
        </p:nvSpPr>
        <p:spPr>
          <a:xfrm>
            <a:off x="356739" y="695189"/>
            <a:ext cx="17286511" cy="1905000"/>
          </a:xfrm>
          <a:prstGeom prst="rect">
            <a:avLst/>
          </a:prstGeom>
        </p:spPr>
        <p:txBody>
          <a:bodyPr lIns="0" tIns="0" rIns="0" bIns="0" rtlCol="0" anchor="t">
            <a:spAutoFit/>
          </a:bodyPr>
          <a:lstStyle/>
          <a:p>
            <a:pPr algn="l">
              <a:lnSpc>
                <a:spcPts val="4950"/>
              </a:lnSpc>
            </a:pPr>
            <a:r>
              <a:rPr lang="en-US" sz="4500">
                <a:solidFill>
                  <a:srgbClr val="FFFFFF"/>
                </a:solidFill>
                <a:latin typeface="Hammersmith One"/>
                <a:ea typeface="Hammersmith One"/>
                <a:cs typeface="Hammersmith One"/>
                <a:sym typeface="Hammersmith One"/>
              </a:rPr>
              <a:t>Перелік документів, необхідних для участі в процесі публічних закупівель.</a:t>
            </a:r>
          </a:p>
          <a:p>
            <a:pPr algn="l">
              <a:lnSpc>
                <a:spcPts val="4950"/>
              </a:lnSpc>
            </a:pPr>
            <a:endParaRPr lang="en-US" sz="4500">
              <a:solidFill>
                <a:srgbClr val="FFFFFF"/>
              </a:solidFill>
              <a:latin typeface="Hammersmith One"/>
              <a:ea typeface="Hammersmith One"/>
              <a:cs typeface="Hammersmith One"/>
              <a:sym typeface="Hammersmith One"/>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967878" y="3237244"/>
            <a:ext cx="5744058" cy="5088174"/>
            <a:chOff x="0" y="0"/>
            <a:chExt cx="889905" cy="788291"/>
          </a:xfrm>
        </p:grpSpPr>
        <p:sp>
          <p:nvSpPr>
            <p:cNvPr id="3" name="Freeform 3"/>
            <p:cNvSpPr/>
            <p:nvPr/>
          </p:nvSpPr>
          <p:spPr>
            <a:xfrm>
              <a:off x="0" y="0"/>
              <a:ext cx="889905" cy="788291"/>
            </a:xfrm>
            <a:custGeom>
              <a:avLst/>
              <a:gdLst/>
              <a:ahLst/>
              <a:cxnLst/>
              <a:rect l="l" t="t" r="r" b="b"/>
              <a:pathLst>
                <a:path w="889905" h="788291">
                  <a:moveTo>
                    <a:pt x="0" y="0"/>
                  </a:moveTo>
                  <a:lnTo>
                    <a:pt x="889905" y="0"/>
                  </a:lnTo>
                  <a:lnTo>
                    <a:pt x="889905" y="788291"/>
                  </a:lnTo>
                  <a:lnTo>
                    <a:pt x="0" y="788291"/>
                  </a:lnTo>
                  <a:close/>
                </a:path>
              </a:pathLst>
            </a:custGeom>
            <a:solidFill>
              <a:srgbClr val="FC744E"/>
            </a:solidFill>
            <a:ln w="12700" cap="sq">
              <a:solidFill>
                <a:srgbClr val="000000"/>
              </a:solidFill>
              <a:prstDash val="solid"/>
              <a:miter/>
            </a:ln>
          </p:spPr>
        </p:sp>
      </p:grpSp>
      <p:grpSp>
        <p:nvGrpSpPr>
          <p:cNvPr id="4" name="Group 4"/>
          <p:cNvGrpSpPr/>
          <p:nvPr/>
        </p:nvGrpSpPr>
        <p:grpSpPr>
          <a:xfrm>
            <a:off x="356739" y="2304361"/>
            <a:ext cx="6097538" cy="6953939"/>
            <a:chOff x="0" y="0"/>
            <a:chExt cx="1096032" cy="1249970"/>
          </a:xfrm>
        </p:grpSpPr>
        <p:sp>
          <p:nvSpPr>
            <p:cNvPr id="5" name="Freeform 5"/>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32718" r="-97675"/>
              </a:stretch>
            </a:blipFill>
            <a:ln w="47625" cap="sq">
              <a:solidFill>
                <a:srgbClr val="FFFFFF"/>
              </a:solidFill>
              <a:prstDash val="solid"/>
              <a:miter/>
            </a:ln>
          </p:spPr>
        </p:sp>
      </p:grpSp>
      <p:sp>
        <p:nvSpPr>
          <p:cNvPr id="6" name="TextBox 6"/>
          <p:cNvSpPr txBox="1"/>
          <p:nvPr/>
        </p:nvSpPr>
        <p:spPr>
          <a:xfrm>
            <a:off x="356739" y="695189"/>
            <a:ext cx="17286511" cy="1905000"/>
          </a:xfrm>
          <a:prstGeom prst="rect">
            <a:avLst/>
          </a:prstGeom>
        </p:spPr>
        <p:txBody>
          <a:bodyPr lIns="0" tIns="0" rIns="0" bIns="0" rtlCol="0" anchor="t">
            <a:spAutoFit/>
          </a:bodyPr>
          <a:lstStyle/>
          <a:p>
            <a:pPr algn="l">
              <a:lnSpc>
                <a:spcPts val="4950"/>
              </a:lnSpc>
            </a:pPr>
            <a:r>
              <a:rPr lang="en-US" sz="4500">
                <a:solidFill>
                  <a:srgbClr val="FFFFFF"/>
                </a:solidFill>
                <a:latin typeface="Hammersmith One"/>
                <a:ea typeface="Hammersmith One"/>
                <a:cs typeface="Hammersmith One"/>
                <a:sym typeface="Hammersmith One"/>
              </a:rPr>
              <a:t>Перелік документів, необхідних для участі в процесі публічних закупівель.</a:t>
            </a:r>
          </a:p>
          <a:p>
            <a:pPr algn="l">
              <a:lnSpc>
                <a:spcPts val="4950"/>
              </a:lnSpc>
            </a:pPr>
            <a:endParaRPr lang="en-US" sz="4500">
              <a:solidFill>
                <a:srgbClr val="FFFFFF"/>
              </a:solidFill>
              <a:latin typeface="Hammersmith One"/>
              <a:ea typeface="Hammersmith One"/>
              <a:cs typeface="Hammersmith One"/>
              <a:sym typeface="Hammersmith One"/>
            </a:endParaRPr>
          </a:p>
        </p:txBody>
      </p:sp>
      <p:grpSp>
        <p:nvGrpSpPr>
          <p:cNvPr id="7" name="Group 7"/>
          <p:cNvGrpSpPr/>
          <p:nvPr/>
        </p:nvGrpSpPr>
        <p:grpSpPr>
          <a:xfrm>
            <a:off x="-624978" y="9893562"/>
            <a:ext cx="19537955" cy="885686"/>
            <a:chOff x="0" y="0"/>
            <a:chExt cx="5145799" cy="233267"/>
          </a:xfrm>
        </p:grpSpPr>
        <p:sp>
          <p:nvSpPr>
            <p:cNvPr id="8" name="Freeform 8"/>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9" name="TextBox 9"/>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624978" y="-492249"/>
            <a:ext cx="19537955" cy="885686"/>
            <a:chOff x="0" y="0"/>
            <a:chExt cx="5145799" cy="233267"/>
          </a:xfrm>
        </p:grpSpPr>
        <p:sp>
          <p:nvSpPr>
            <p:cNvPr id="11" name="Freeform 11"/>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2" name="TextBox 12"/>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rot="3022696">
            <a:off x="-227030" y="1655095"/>
            <a:ext cx="1167538" cy="1167093"/>
          </a:xfrm>
          <a:custGeom>
            <a:avLst/>
            <a:gdLst/>
            <a:ahLst/>
            <a:cxnLst/>
            <a:rect l="l" t="t" r="r" b="b"/>
            <a:pathLst>
              <a:path w="1167538" h="1167093">
                <a:moveTo>
                  <a:pt x="0" y="0"/>
                </a:moveTo>
                <a:lnTo>
                  <a:pt x="1167538" y="0"/>
                </a:lnTo>
                <a:lnTo>
                  <a:pt x="1167538" y="1167093"/>
                </a:lnTo>
                <a:lnTo>
                  <a:pt x="0" y="1167093"/>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grpSp>
        <p:nvGrpSpPr>
          <p:cNvPr id="14" name="Group 14"/>
          <p:cNvGrpSpPr/>
          <p:nvPr/>
        </p:nvGrpSpPr>
        <p:grpSpPr>
          <a:xfrm>
            <a:off x="7747523" y="2140018"/>
            <a:ext cx="9871502" cy="1303537"/>
            <a:chOff x="0" y="0"/>
            <a:chExt cx="2051950" cy="270961"/>
          </a:xfrm>
        </p:grpSpPr>
        <p:sp>
          <p:nvSpPr>
            <p:cNvPr id="15" name="Freeform 15"/>
            <p:cNvSpPr/>
            <p:nvPr/>
          </p:nvSpPr>
          <p:spPr>
            <a:xfrm>
              <a:off x="0" y="0"/>
              <a:ext cx="2051951" cy="270961"/>
            </a:xfrm>
            <a:custGeom>
              <a:avLst/>
              <a:gdLst/>
              <a:ahLst/>
              <a:cxnLst/>
              <a:rect l="l" t="t" r="r" b="b"/>
              <a:pathLst>
                <a:path w="2051951" h="270961">
                  <a:moveTo>
                    <a:pt x="16470" y="0"/>
                  </a:moveTo>
                  <a:lnTo>
                    <a:pt x="2035481" y="0"/>
                  </a:lnTo>
                  <a:cubicBezTo>
                    <a:pt x="2044577" y="0"/>
                    <a:pt x="2051951" y="7374"/>
                    <a:pt x="2051951" y="16470"/>
                  </a:cubicBezTo>
                  <a:lnTo>
                    <a:pt x="2051951" y="254491"/>
                  </a:lnTo>
                  <a:cubicBezTo>
                    <a:pt x="2051951" y="258859"/>
                    <a:pt x="2050215" y="263049"/>
                    <a:pt x="2047127" y="266137"/>
                  </a:cubicBezTo>
                  <a:cubicBezTo>
                    <a:pt x="2044038" y="269226"/>
                    <a:pt x="2039849" y="270961"/>
                    <a:pt x="2035481" y="270961"/>
                  </a:cubicBezTo>
                  <a:lnTo>
                    <a:pt x="16470" y="270961"/>
                  </a:lnTo>
                  <a:cubicBezTo>
                    <a:pt x="7374" y="270961"/>
                    <a:pt x="0" y="263587"/>
                    <a:pt x="0" y="254491"/>
                  </a:cubicBezTo>
                  <a:lnTo>
                    <a:pt x="0" y="16470"/>
                  </a:lnTo>
                  <a:cubicBezTo>
                    <a:pt x="0" y="7374"/>
                    <a:pt x="7374" y="0"/>
                    <a:pt x="16470" y="0"/>
                  </a:cubicBezTo>
                  <a:close/>
                </a:path>
              </a:pathLst>
            </a:custGeom>
            <a:solidFill>
              <a:srgbClr val="FC744E"/>
            </a:solidFill>
            <a:ln cap="rnd">
              <a:noFill/>
              <a:prstDash val="solid"/>
              <a:round/>
            </a:ln>
          </p:spPr>
        </p:sp>
        <p:sp>
          <p:nvSpPr>
            <p:cNvPr id="16" name="TextBox 16"/>
            <p:cNvSpPr txBox="1"/>
            <p:nvPr/>
          </p:nvSpPr>
          <p:spPr>
            <a:xfrm>
              <a:off x="0" y="-38100"/>
              <a:ext cx="2051950" cy="309061"/>
            </a:xfrm>
            <a:prstGeom prst="rect">
              <a:avLst/>
            </a:prstGeom>
          </p:spPr>
          <p:txBody>
            <a:bodyPr lIns="50800" tIns="50800" rIns="50800" bIns="50800" rtlCol="0" anchor="ctr"/>
            <a:lstStyle/>
            <a:p>
              <a:pPr algn="ctr">
                <a:lnSpc>
                  <a:spcPts val="2659"/>
                </a:lnSpc>
              </a:pPr>
              <a:endParaRPr/>
            </a:p>
          </p:txBody>
        </p:sp>
      </p:grpSp>
      <p:sp>
        <p:nvSpPr>
          <p:cNvPr id="17" name="TextBox 17"/>
          <p:cNvSpPr txBox="1"/>
          <p:nvPr/>
        </p:nvSpPr>
        <p:spPr>
          <a:xfrm>
            <a:off x="6798736" y="3903726"/>
            <a:ext cx="11032222" cy="3124200"/>
          </a:xfrm>
          <a:prstGeom prst="rect">
            <a:avLst/>
          </a:prstGeom>
        </p:spPr>
        <p:txBody>
          <a:bodyPr lIns="0" tIns="0" rIns="0" bIns="0" rtlCol="0" anchor="t">
            <a:spAutoFit/>
          </a:bodyPr>
          <a:lstStyle/>
          <a:p>
            <a:pPr algn="just">
              <a:lnSpc>
                <a:spcPts val="3120"/>
              </a:lnSpc>
            </a:pPr>
            <a:r>
              <a:rPr lang="en-US" sz="2600">
                <a:solidFill>
                  <a:srgbClr val="FFFFFF"/>
                </a:solidFill>
                <a:latin typeface="Rosario"/>
                <a:ea typeface="Rosario"/>
                <a:cs typeface="Rosario"/>
                <a:sym typeface="Rosario"/>
              </a:rPr>
              <a:t>Як у Франції, так і в Німеччині для участі в публічних закупівлях необхідно підтвердити відповідність соціальним та трудовим вимогам. Це включає надання документів про сплату соціальних внесків, заробітних плат працівників і відсутність заборгованості перед соціальними фондами.</a:t>
            </a:r>
          </a:p>
          <a:p>
            <a:pPr algn="just">
              <a:lnSpc>
                <a:spcPts val="3120"/>
              </a:lnSpc>
            </a:pPr>
            <a:r>
              <a:rPr lang="en-US" sz="2600">
                <a:solidFill>
                  <a:srgbClr val="FFFFFF"/>
                </a:solidFill>
                <a:latin typeface="Rosario"/>
                <a:ea typeface="Rosario"/>
                <a:cs typeface="Rosario"/>
                <a:sym typeface="Rosario"/>
              </a:rPr>
              <a:t>Цей пункт забезпечує, що компанія дотримується норм трудового законодавства та виконує свої зобов'язання щодо працівників.</a:t>
            </a:r>
          </a:p>
          <a:p>
            <a:pPr algn="just">
              <a:lnSpc>
                <a:spcPts val="3120"/>
              </a:lnSpc>
            </a:pPr>
            <a:endParaRPr lang="en-US" sz="2600">
              <a:solidFill>
                <a:srgbClr val="FFFFFF"/>
              </a:solidFill>
              <a:latin typeface="Rosario"/>
              <a:ea typeface="Rosario"/>
              <a:cs typeface="Rosario"/>
              <a:sym typeface="Rosario"/>
            </a:endParaRPr>
          </a:p>
        </p:txBody>
      </p:sp>
      <p:sp>
        <p:nvSpPr>
          <p:cNvPr id="18" name="TextBox 18"/>
          <p:cNvSpPr txBox="1"/>
          <p:nvPr/>
        </p:nvSpPr>
        <p:spPr>
          <a:xfrm>
            <a:off x="7477219" y="2199586"/>
            <a:ext cx="10296589" cy="1720871"/>
          </a:xfrm>
          <a:prstGeom prst="rect">
            <a:avLst/>
          </a:prstGeom>
        </p:spPr>
        <p:txBody>
          <a:bodyPr lIns="0" tIns="0" rIns="0" bIns="0" rtlCol="0" anchor="t">
            <a:spAutoFit/>
          </a:bodyPr>
          <a:lstStyle/>
          <a:p>
            <a:pPr algn="ctr">
              <a:lnSpc>
                <a:spcPts val="4611"/>
              </a:lnSpc>
            </a:pPr>
            <a:r>
              <a:rPr lang="en-US" sz="3294">
                <a:solidFill>
                  <a:srgbClr val="FFFFFF"/>
                </a:solidFill>
                <a:latin typeface="Rosario"/>
                <a:ea typeface="Rosario"/>
                <a:cs typeface="Rosario"/>
                <a:sym typeface="Rosario"/>
              </a:rPr>
              <a:t>Документи щодо відповідності соціальним та трудовим вимогам</a:t>
            </a:r>
          </a:p>
          <a:p>
            <a:pPr algn="ctr">
              <a:lnSpc>
                <a:spcPts val="4611"/>
              </a:lnSpc>
              <a:spcBef>
                <a:spcPct val="0"/>
              </a:spcBef>
            </a:pPr>
            <a:endParaRPr lang="en-US" sz="3294">
              <a:solidFill>
                <a:srgbClr val="FFFFFF"/>
              </a:solidFill>
              <a:latin typeface="Rosario"/>
              <a:ea typeface="Rosario"/>
              <a:cs typeface="Rosario"/>
              <a:sym typeface="Rosario"/>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11673135" y="2849100"/>
            <a:ext cx="5744058" cy="5088174"/>
            <a:chOff x="0" y="0"/>
            <a:chExt cx="889905" cy="788291"/>
          </a:xfrm>
        </p:grpSpPr>
        <p:sp>
          <p:nvSpPr>
            <p:cNvPr id="3" name="Freeform 3"/>
            <p:cNvSpPr/>
            <p:nvPr/>
          </p:nvSpPr>
          <p:spPr>
            <a:xfrm>
              <a:off x="0" y="0"/>
              <a:ext cx="889905" cy="788291"/>
            </a:xfrm>
            <a:custGeom>
              <a:avLst/>
              <a:gdLst/>
              <a:ahLst/>
              <a:cxnLst/>
              <a:rect l="l" t="t" r="r" b="b"/>
              <a:pathLst>
                <a:path w="889905" h="788291">
                  <a:moveTo>
                    <a:pt x="0" y="0"/>
                  </a:moveTo>
                  <a:lnTo>
                    <a:pt x="889905" y="0"/>
                  </a:lnTo>
                  <a:lnTo>
                    <a:pt x="889905" y="788291"/>
                  </a:lnTo>
                  <a:lnTo>
                    <a:pt x="0" y="788291"/>
                  </a:lnTo>
                  <a:close/>
                </a:path>
              </a:pathLst>
            </a:custGeom>
            <a:solidFill>
              <a:srgbClr val="FC744E"/>
            </a:solidFill>
            <a:ln w="12700" cap="sq">
              <a:solidFill>
                <a:srgbClr val="000000"/>
              </a:solidFill>
              <a:prstDash val="solid"/>
              <a:miter/>
            </a:ln>
          </p:spPr>
        </p:sp>
      </p:grpSp>
      <p:grpSp>
        <p:nvGrpSpPr>
          <p:cNvPr id="4" name="Group 4"/>
          <p:cNvGrpSpPr/>
          <p:nvPr/>
        </p:nvGrpSpPr>
        <p:grpSpPr>
          <a:xfrm>
            <a:off x="11161762" y="1666531"/>
            <a:ext cx="6097538" cy="6953939"/>
            <a:chOff x="0" y="0"/>
            <a:chExt cx="1096032" cy="1249970"/>
          </a:xfrm>
        </p:grpSpPr>
        <p:sp>
          <p:nvSpPr>
            <p:cNvPr id="5" name="Freeform 5"/>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3082" r="-48977"/>
              </a:stretch>
            </a:blipFill>
            <a:ln w="47625" cap="sq">
              <a:solidFill>
                <a:srgbClr val="FFFFFF"/>
              </a:solidFill>
              <a:prstDash val="solid"/>
              <a:miter/>
            </a:ln>
          </p:spPr>
        </p:sp>
      </p:grpSp>
      <p:grpSp>
        <p:nvGrpSpPr>
          <p:cNvPr id="6" name="Group 6"/>
          <p:cNvGrpSpPr/>
          <p:nvPr/>
        </p:nvGrpSpPr>
        <p:grpSpPr>
          <a:xfrm>
            <a:off x="2346678" y="2600189"/>
            <a:ext cx="7013753" cy="746174"/>
            <a:chOff x="0" y="0"/>
            <a:chExt cx="1457921" cy="155104"/>
          </a:xfrm>
        </p:grpSpPr>
        <p:sp>
          <p:nvSpPr>
            <p:cNvPr id="7" name="Freeform 7"/>
            <p:cNvSpPr/>
            <p:nvPr/>
          </p:nvSpPr>
          <p:spPr>
            <a:xfrm>
              <a:off x="0" y="0"/>
              <a:ext cx="1457921" cy="155104"/>
            </a:xfrm>
            <a:custGeom>
              <a:avLst/>
              <a:gdLst/>
              <a:ahLst/>
              <a:cxnLst/>
              <a:rect l="l" t="t" r="r" b="b"/>
              <a:pathLst>
                <a:path w="1457921" h="155104">
                  <a:moveTo>
                    <a:pt x="23180" y="0"/>
                  </a:moveTo>
                  <a:lnTo>
                    <a:pt x="1434741" y="0"/>
                  </a:lnTo>
                  <a:cubicBezTo>
                    <a:pt x="1447543" y="0"/>
                    <a:pt x="1457921" y="10378"/>
                    <a:pt x="1457921" y="23180"/>
                  </a:cubicBezTo>
                  <a:lnTo>
                    <a:pt x="1457921" y="131924"/>
                  </a:lnTo>
                  <a:cubicBezTo>
                    <a:pt x="1457921" y="144726"/>
                    <a:pt x="1447543" y="155104"/>
                    <a:pt x="1434741" y="155104"/>
                  </a:cubicBezTo>
                  <a:lnTo>
                    <a:pt x="23180" y="155104"/>
                  </a:lnTo>
                  <a:cubicBezTo>
                    <a:pt x="10378" y="155104"/>
                    <a:pt x="0" y="144726"/>
                    <a:pt x="0" y="131924"/>
                  </a:cubicBezTo>
                  <a:lnTo>
                    <a:pt x="0" y="23180"/>
                  </a:lnTo>
                  <a:cubicBezTo>
                    <a:pt x="0" y="10378"/>
                    <a:pt x="10378" y="0"/>
                    <a:pt x="23180" y="0"/>
                  </a:cubicBezTo>
                  <a:close/>
                </a:path>
              </a:pathLst>
            </a:custGeom>
            <a:solidFill>
              <a:srgbClr val="FC744E"/>
            </a:solidFill>
            <a:ln cap="rnd">
              <a:noFill/>
              <a:prstDash val="solid"/>
              <a:round/>
            </a:ln>
          </p:spPr>
        </p:sp>
        <p:sp>
          <p:nvSpPr>
            <p:cNvPr id="8" name="TextBox 8"/>
            <p:cNvSpPr txBox="1"/>
            <p:nvPr/>
          </p:nvSpPr>
          <p:spPr>
            <a:xfrm>
              <a:off x="0" y="-38100"/>
              <a:ext cx="1457921" cy="193204"/>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624978" y="9893562"/>
            <a:ext cx="19537955" cy="885686"/>
            <a:chOff x="0" y="0"/>
            <a:chExt cx="5145799" cy="233267"/>
          </a:xfrm>
        </p:grpSpPr>
        <p:sp>
          <p:nvSpPr>
            <p:cNvPr id="10" name="Freeform 10"/>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1" name="TextBox 11"/>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624978" y="-492249"/>
            <a:ext cx="19537955" cy="885686"/>
            <a:chOff x="0" y="0"/>
            <a:chExt cx="5145799" cy="233267"/>
          </a:xfrm>
        </p:grpSpPr>
        <p:sp>
          <p:nvSpPr>
            <p:cNvPr id="13" name="Freeform 13"/>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4" name="TextBox 14"/>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rot="7521880">
            <a:off x="16675531" y="1037722"/>
            <a:ext cx="1167538" cy="1167093"/>
          </a:xfrm>
          <a:custGeom>
            <a:avLst/>
            <a:gdLst/>
            <a:ahLst/>
            <a:cxnLst/>
            <a:rect l="l" t="t" r="r" b="b"/>
            <a:pathLst>
              <a:path w="1167538" h="1167093">
                <a:moveTo>
                  <a:pt x="0" y="0"/>
                </a:moveTo>
                <a:lnTo>
                  <a:pt x="1167538" y="0"/>
                </a:lnTo>
                <a:lnTo>
                  <a:pt x="1167538" y="1167093"/>
                </a:lnTo>
                <a:lnTo>
                  <a:pt x="0" y="1167093"/>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sp>
        <p:nvSpPr>
          <p:cNvPr id="16" name="TextBox 16"/>
          <p:cNvSpPr txBox="1"/>
          <p:nvPr/>
        </p:nvSpPr>
        <p:spPr>
          <a:xfrm>
            <a:off x="1028700" y="3613064"/>
            <a:ext cx="9345751" cy="6400800"/>
          </a:xfrm>
          <a:prstGeom prst="rect">
            <a:avLst/>
          </a:prstGeom>
        </p:spPr>
        <p:txBody>
          <a:bodyPr lIns="0" tIns="0" rIns="0" bIns="0" rtlCol="0" anchor="t">
            <a:spAutoFit/>
          </a:bodyPr>
          <a:lstStyle/>
          <a:p>
            <a:pPr algn="just">
              <a:lnSpc>
                <a:spcPts val="3600"/>
              </a:lnSpc>
            </a:pPr>
            <a:r>
              <a:rPr lang="en-US" sz="3000">
                <a:solidFill>
                  <a:srgbClr val="FFFFFF"/>
                </a:solidFill>
                <a:latin typeface="Rosario"/>
                <a:ea typeface="Rosario"/>
                <a:cs typeface="Rosario"/>
                <a:sym typeface="Rosario"/>
              </a:rPr>
              <a:t>З розвитком цифрових технологій, обидві країни активно використовують електронні майданчики для подання документів на публічні закупівлі. У Франції це можуть бути платформи Marchés publics та PLACE, а в Німеччині — eVergabe.de та інші електронні платформи. Для подання документів на цих платформах компанії повинні мати електронний підпис, який є юридично дійсним.</a:t>
            </a:r>
          </a:p>
          <a:p>
            <a:pPr algn="just">
              <a:lnSpc>
                <a:spcPts val="3600"/>
              </a:lnSpc>
            </a:pPr>
            <a:r>
              <a:rPr lang="en-US" sz="3000">
                <a:solidFill>
                  <a:srgbClr val="FFFFFF"/>
                </a:solidFill>
                <a:latin typeface="Rosario"/>
                <a:ea typeface="Rosario"/>
                <a:cs typeface="Rosario"/>
                <a:sym typeface="Rosario"/>
              </a:rPr>
              <a:t>Це значно спрощує процес подачі документів, підвищує прозорість і зменшує адміністративні витрати, що дозволяє значно пришвидшити процес закупівель.</a:t>
            </a:r>
          </a:p>
          <a:p>
            <a:pPr algn="just">
              <a:lnSpc>
                <a:spcPts val="3600"/>
              </a:lnSpc>
            </a:pPr>
            <a:endParaRPr lang="en-US" sz="3000">
              <a:solidFill>
                <a:srgbClr val="FFFFFF"/>
              </a:solidFill>
              <a:latin typeface="Rosario"/>
              <a:ea typeface="Rosario"/>
              <a:cs typeface="Rosario"/>
              <a:sym typeface="Rosario"/>
            </a:endParaRPr>
          </a:p>
          <a:p>
            <a:pPr algn="just">
              <a:lnSpc>
                <a:spcPts val="3600"/>
              </a:lnSpc>
            </a:pPr>
            <a:endParaRPr lang="en-US" sz="3000">
              <a:solidFill>
                <a:srgbClr val="FFFFFF"/>
              </a:solidFill>
              <a:latin typeface="Rosario"/>
              <a:ea typeface="Rosario"/>
              <a:cs typeface="Rosario"/>
              <a:sym typeface="Rosario"/>
            </a:endParaRPr>
          </a:p>
        </p:txBody>
      </p:sp>
      <p:sp>
        <p:nvSpPr>
          <p:cNvPr id="17" name="TextBox 17"/>
          <p:cNvSpPr txBox="1"/>
          <p:nvPr/>
        </p:nvSpPr>
        <p:spPr>
          <a:xfrm>
            <a:off x="1343922" y="2617392"/>
            <a:ext cx="8946821" cy="1141581"/>
          </a:xfrm>
          <a:prstGeom prst="rect">
            <a:avLst/>
          </a:prstGeom>
        </p:spPr>
        <p:txBody>
          <a:bodyPr lIns="0" tIns="0" rIns="0" bIns="0" rtlCol="0" anchor="t">
            <a:spAutoFit/>
          </a:bodyPr>
          <a:lstStyle/>
          <a:p>
            <a:pPr algn="ctr">
              <a:lnSpc>
                <a:spcPts val="4611"/>
              </a:lnSpc>
            </a:pPr>
            <a:r>
              <a:rPr lang="en-US" sz="3294">
                <a:solidFill>
                  <a:srgbClr val="FFFFFF"/>
                </a:solidFill>
                <a:latin typeface="Rosario"/>
                <a:ea typeface="Rosario"/>
                <a:cs typeface="Rosario"/>
                <a:sym typeface="Rosario"/>
              </a:rPr>
              <a:t>Електронні документи та підпис</a:t>
            </a:r>
          </a:p>
          <a:p>
            <a:pPr algn="ctr">
              <a:lnSpc>
                <a:spcPts val="4611"/>
              </a:lnSpc>
              <a:spcBef>
                <a:spcPct val="0"/>
              </a:spcBef>
            </a:pPr>
            <a:endParaRPr lang="en-US" sz="3294">
              <a:solidFill>
                <a:srgbClr val="FFFFFF"/>
              </a:solidFill>
              <a:latin typeface="Rosario"/>
              <a:ea typeface="Rosario"/>
              <a:cs typeface="Rosario"/>
              <a:sym typeface="Rosario"/>
            </a:endParaRPr>
          </a:p>
        </p:txBody>
      </p:sp>
      <p:sp>
        <p:nvSpPr>
          <p:cNvPr id="18" name="TextBox 18"/>
          <p:cNvSpPr txBox="1"/>
          <p:nvPr/>
        </p:nvSpPr>
        <p:spPr>
          <a:xfrm>
            <a:off x="356739" y="695189"/>
            <a:ext cx="17286511" cy="1905000"/>
          </a:xfrm>
          <a:prstGeom prst="rect">
            <a:avLst/>
          </a:prstGeom>
        </p:spPr>
        <p:txBody>
          <a:bodyPr lIns="0" tIns="0" rIns="0" bIns="0" rtlCol="0" anchor="t">
            <a:spAutoFit/>
          </a:bodyPr>
          <a:lstStyle/>
          <a:p>
            <a:pPr algn="l">
              <a:lnSpc>
                <a:spcPts val="4950"/>
              </a:lnSpc>
            </a:pPr>
            <a:r>
              <a:rPr lang="en-US" sz="4500">
                <a:solidFill>
                  <a:srgbClr val="FFFFFF"/>
                </a:solidFill>
                <a:latin typeface="Hammersmith One"/>
                <a:ea typeface="Hammersmith One"/>
                <a:cs typeface="Hammersmith One"/>
                <a:sym typeface="Hammersmith One"/>
              </a:rPr>
              <a:t>Перелік документів, необхідних для участі в процесі публічних закупівель.</a:t>
            </a:r>
          </a:p>
          <a:p>
            <a:pPr algn="l">
              <a:lnSpc>
                <a:spcPts val="4950"/>
              </a:lnSpc>
            </a:pPr>
            <a:endParaRPr lang="en-US" sz="4500">
              <a:solidFill>
                <a:srgbClr val="FFFFFF"/>
              </a:solidFill>
              <a:latin typeface="Hammersmith One"/>
              <a:ea typeface="Hammersmith One"/>
              <a:cs typeface="Hammersmith One"/>
              <a:sym typeface="Hammersmith One"/>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624978" y="-492249"/>
            <a:ext cx="19537955" cy="885686"/>
            <a:chOff x="0" y="0"/>
            <a:chExt cx="5145799" cy="233267"/>
          </a:xfrm>
        </p:grpSpPr>
        <p:sp>
          <p:nvSpPr>
            <p:cNvPr id="3" name="Freeform 3"/>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4" name="TextBox 4"/>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624978" y="9893562"/>
            <a:ext cx="19537955" cy="885686"/>
            <a:chOff x="0" y="0"/>
            <a:chExt cx="5145799" cy="233267"/>
          </a:xfrm>
        </p:grpSpPr>
        <p:sp>
          <p:nvSpPr>
            <p:cNvPr id="6" name="Freeform 6"/>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7" name="TextBox 7"/>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8" name="AutoShape 8"/>
          <p:cNvSpPr/>
          <p:nvPr/>
        </p:nvSpPr>
        <p:spPr>
          <a:xfrm flipV="1">
            <a:off x="1028700" y="7443674"/>
            <a:ext cx="16230600" cy="0"/>
          </a:xfrm>
          <a:prstGeom prst="line">
            <a:avLst/>
          </a:prstGeom>
          <a:ln w="38100" cap="flat">
            <a:solidFill>
              <a:srgbClr val="FFFFFF"/>
            </a:solidFill>
            <a:prstDash val="solid"/>
            <a:headEnd type="none" w="sm" len="sm"/>
            <a:tailEnd type="arrow" w="med" len="sm"/>
          </a:ln>
        </p:spPr>
      </p:sp>
      <p:sp>
        <p:nvSpPr>
          <p:cNvPr id="9" name="Freeform 9"/>
          <p:cNvSpPr/>
          <p:nvPr/>
        </p:nvSpPr>
        <p:spPr>
          <a:xfrm>
            <a:off x="8862861" y="8206276"/>
            <a:ext cx="462071" cy="739314"/>
          </a:xfrm>
          <a:custGeom>
            <a:avLst/>
            <a:gdLst/>
            <a:ahLst/>
            <a:cxnLst/>
            <a:rect l="l" t="t" r="r" b="b"/>
            <a:pathLst>
              <a:path w="462071" h="739314">
                <a:moveTo>
                  <a:pt x="0" y="0"/>
                </a:moveTo>
                <a:lnTo>
                  <a:pt x="462072" y="0"/>
                </a:lnTo>
                <a:lnTo>
                  <a:pt x="462072" y="739314"/>
                </a:lnTo>
                <a:lnTo>
                  <a:pt x="0" y="73931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TextBox 10"/>
          <p:cNvSpPr txBox="1"/>
          <p:nvPr/>
        </p:nvSpPr>
        <p:spPr>
          <a:xfrm>
            <a:off x="2073408" y="723900"/>
            <a:ext cx="17286511" cy="647700"/>
          </a:xfrm>
          <a:prstGeom prst="rect">
            <a:avLst/>
          </a:prstGeom>
        </p:spPr>
        <p:txBody>
          <a:bodyPr lIns="0" tIns="0" rIns="0" bIns="0" rtlCol="0" anchor="t">
            <a:spAutoFit/>
          </a:bodyPr>
          <a:lstStyle/>
          <a:p>
            <a:pPr algn="l">
              <a:lnSpc>
                <a:spcPts val="4950"/>
              </a:lnSpc>
            </a:pPr>
            <a:r>
              <a:rPr lang="en-US" sz="4500">
                <a:solidFill>
                  <a:srgbClr val="FFFFFF"/>
                </a:solidFill>
                <a:latin typeface="Hammersmith One"/>
                <a:ea typeface="Hammersmith One"/>
                <a:cs typeface="Hammersmith One"/>
                <a:sym typeface="Hammersmith One"/>
              </a:rPr>
              <a:t>Етапи здійснення процесу публічних закупівель</a:t>
            </a:r>
          </a:p>
        </p:txBody>
      </p:sp>
      <p:sp>
        <p:nvSpPr>
          <p:cNvPr id="11" name="TextBox 11"/>
          <p:cNvSpPr txBox="1"/>
          <p:nvPr/>
        </p:nvSpPr>
        <p:spPr>
          <a:xfrm>
            <a:off x="5987220" y="6597904"/>
            <a:ext cx="6313559" cy="529811"/>
          </a:xfrm>
          <a:prstGeom prst="rect">
            <a:avLst/>
          </a:prstGeom>
        </p:spPr>
        <p:txBody>
          <a:bodyPr lIns="0" tIns="0" rIns="0" bIns="0" rtlCol="0" anchor="t">
            <a:spAutoFit/>
          </a:bodyPr>
          <a:lstStyle/>
          <a:p>
            <a:pPr algn="ctr">
              <a:lnSpc>
                <a:spcPts val="4397"/>
              </a:lnSpc>
              <a:spcBef>
                <a:spcPct val="0"/>
              </a:spcBef>
            </a:pPr>
            <a:r>
              <a:rPr lang="en-US" sz="3141" b="1">
                <a:solidFill>
                  <a:srgbClr val="F06C25"/>
                </a:solidFill>
                <a:latin typeface="Rosario Bold"/>
                <a:ea typeface="Rosario Bold"/>
                <a:cs typeface="Rosario Bold"/>
                <a:sym typeface="Rosario Bold"/>
              </a:rPr>
              <a:t>Підготовчий етап</a:t>
            </a:r>
          </a:p>
        </p:txBody>
      </p:sp>
      <p:sp>
        <p:nvSpPr>
          <p:cNvPr id="12" name="TextBox 12"/>
          <p:cNvSpPr txBox="1"/>
          <p:nvPr/>
        </p:nvSpPr>
        <p:spPr>
          <a:xfrm>
            <a:off x="873888" y="2585119"/>
            <a:ext cx="7243967" cy="4069935"/>
          </a:xfrm>
          <a:prstGeom prst="rect">
            <a:avLst/>
          </a:prstGeom>
        </p:spPr>
        <p:txBody>
          <a:bodyPr lIns="0" tIns="0" rIns="0" bIns="0" rtlCol="0" anchor="t">
            <a:spAutoFit/>
          </a:bodyPr>
          <a:lstStyle/>
          <a:p>
            <a:pPr algn="ctr">
              <a:lnSpc>
                <a:spcPts val="2997"/>
              </a:lnSpc>
            </a:pPr>
            <a:r>
              <a:rPr lang="en-US" sz="2141" b="1">
                <a:solidFill>
                  <a:srgbClr val="FFFFFF"/>
                </a:solidFill>
                <a:latin typeface="Rosario Bold"/>
                <a:ea typeface="Rosario Bold"/>
                <a:cs typeface="Rosario Bold"/>
                <a:sym typeface="Rosario Bold"/>
              </a:rPr>
              <a:t>Франція</a:t>
            </a:r>
          </a:p>
          <a:p>
            <a:pPr algn="ctr">
              <a:lnSpc>
                <a:spcPts val="2997"/>
              </a:lnSpc>
            </a:pPr>
            <a:endParaRPr lang="en-US" sz="2141" b="1">
              <a:solidFill>
                <a:srgbClr val="FFFFFF"/>
              </a:solidFill>
              <a:latin typeface="Rosario Bold"/>
              <a:ea typeface="Rosario Bold"/>
              <a:cs typeface="Rosario Bold"/>
              <a:sym typeface="Rosario Bold"/>
            </a:endParaRPr>
          </a:p>
          <a:p>
            <a:pPr algn="ctr">
              <a:lnSpc>
                <a:spcPts val="2997"/>
              </a:lnSpc>
            </a:pPr>
            <a:r>
              <a:rPr lang="en-US" sz="2141">
                <a:solidFill>
                  <a:srgbClr val="FFFFFF"/>
                </a:solidFill>
                <a:latin typeface="Rosario"/>
                <a:ea typeface="Rosario"/>
                <a:cs typeface="Rosario"/>
                <a:sym typeface="Rosario"/>
              </a:rPr>
              <a:t>На підготовчому етапі процесу публічних закупівель у Франції замовник визначає потреби та умови тендеру, складає технічне завдання та документацію, яка буде використовуватися в тендерному процесі. Цей етап передбачає вивчення потреб, планування бюджету і розробку критеріїв відбору, які повинні бути прозорими і об'єктивними.</a:t>
            </a:r>
          </a:p>
          <a:p>
            <a:pPr algn="ctr">
              <a:lnSpc>
                <a:spcPts val="2997"/>
              </a:lnSpc>
            </a:pPr>
            <a:endParaRPr lang="en-US" sz="2141">
              <a:solidFill>
                <a:srgbClr val="FFFFFF"/>
              </a:solidFill>
              <a:latin typeface="Rosario"/>
              <a:ea typeface="Rosario"/>
              <a:cs typeface="Rosario"/>
              <a:sym typeface="Rosario"/>
            </a:endParaRPr>
          </a:p>
          <a:p>
            <a:pPr algn="ctr">
              <a:lnSpc>
                <a:spcPts val="2997"/>
              </a:lnSpc>
              <a:spcBef>
                <a:spcPct val="0"/>
              </a:spcBef>
            </a:pPr>
            <a:endParaRPr lang="en-US" sz="2141">
              <a:solidFill>
                <a:srgbClr val="FFFFFF"/>
              </a:solidFill>
              <a:latin typeface="Rosario"/>
              <a:ea typeface="Rosario"/>
              <a:cs typeface="Rosario"/>
              <a:sym typeface="Rosario"/>
            </a:endParaRPr>
          </a:p>
        </p:txBody>
      </p:sp>
      <p:sp>
        <p:nvSpPr>
          <p:cNvPr id="13" name="TextBox 13"/>
          <p:cNvSpPr txBox="1"/>
          <p:nvPr/>
        </p:nvSpPr>
        <p:spPr>
          <a:xfrm>
            <a:off x="9375036" y="2585119"/>
            <a:ext cx="7243967" cy="4812885"/>
          </a:xfrm>
          <a:prstGeom prst="rect">
            <a:avLst/>
          </a:prstGeom>
        </p:spPr>
        <p:txBody>
          <a:bodyPr lIns="0" tIns="0" rIns="0" bIns="0" rtlCol="0" anchor="t">
            <a:spAutoFit/>
          </a:bodyPr>
          <a:lstStyle/>
          <a:p>
            <a:pPr algn="ctr">
              <a:lnSpc>
                <a:spcPts val="2997"/>
              </a:lnSpc>
            </a:pPr>
            <a:r>
              <a:rPr lang="en-US" sz="2141" b="1">
                <a:solidFill>
                  <a:srgbClr val="FFFFFF"/>
                </a:solidFill>
                <a:latin typeface="Rosario Bold"/>
                <a:ea typeface="Rosario Bold"/>
                <a:cs typeface="Rosario Bold"/>
                <a:sym typeface="Rosario Bold"/>
              </a:rPr>
              <a:t>Німеччина</a:t>
            </a:r>
          </a:p>
          <a:p>
            <a:pPr algn="ctr">
              <a:lnSpc>
                <a:spcPts val="2997"/>
              </a:lnSpc>
            </a:pPr>
            <a:endParaRPr lang="en-US" sz="2141" b="1">
              <a:solidFill>
                <a:srgbClr val="FFFFFF"/>
              </a:solidFill>
              <a:latin typeface="Rosario Bold"/>
              <a:ea typeface="Rosario Bold"/>
              <a:cs typeface="Rosario Bold"/>
              <a:sym typeface="Rosario Bold"/>
            </a:endParaRPr>
          </a:p>
          <a:p>
            <a:pPr algn="ctr">
              <a:lnSpc>
                <a:spcPts val="2997"/>
              </a:lnSpc>
            </a:pPr>
            <a:r>
              <a:rPr lang="en-US" sz="2141">
                <a:solidFill>
                  <a:srgbClr val="FFFFFF"/>
                </a:solidFill>
                <a:latin typeface="Rosario"/>
                <a:ea typeface="Rosario"/>
                <a:cs typeface="Rosario"/>
                <a:sym typeface="Rosario"/>
              </a:rPr>
              <a:t>У Німеччині підготовка до публічної закупівлі також починається з аналізу потреб замовника. Однак варто відзначити, що на цьому етапі можуть бути проведені консультації з потенційними постачальниками, щоб уникнути непорозумінь в подальшому процесі. Також велике значення має точність технічних вимог, оскільки ці умови будуть використовуватися для оцінки пропозицій.</a:t>
            </a:r>
          </a:p>
          <a:p>
            <a:pPr algn="ctr">
              <a:lnSpc>
                <a:spcPts val="2997"/>
              </a:lnSpc>
            </a:pPr>
            <a:endParaRPr lang="en-US" sz="2141">
              <a:solidFill>
                <a:srgbClr val="FFFFFF"/>
              </a:solidFill>
              <a:latin typeface="Rosario"/>
              <a:ea typeface="Rosario"/>
              <a:cs typeface="Rosario"/>
              <a:sym typeface="Rosario"/>
            </a:endParaRPr>
          </a:p>
          <a:p>
            <a:pPr algn="ctr">
              <a:lnSpc>
                <a:spcPts val="2997"/>
              </a:lnSpc>
            </a:pPr>
            <a:endParaRPr lang="en-US" sz="2141">
              <a:solidFill>
                <a:srgbClr val="FFFFFF"/>
              </a:solidFill>
              <a:latin typeface="Rosario"/>
              <a:ea typeface="Rosario"/>
              <a:cs typeface="Rosario"/>
              <a:sym typeface="Rosario"/>
            </a:endParaRPr>
          </a:p>
          <a:p>
            <a:pPr algn="ctr">
              <a:lnSpc>
                <a:spcPts val="2997"/>
              </a:lnSpc>
              <a:spcBef>
                <a:spcPct val="0"/>
              </a:spcBef>
            </a:pPr>
            <a:endParaRPr lang="en-US" sz="2141">
              <a:solidFill>
                <a:srgbClr val="FFFFFF"/>
              </a:solidFill>
              <a:latin typeface="Rosario"/>
              <a:ea typeface="Rosario"/>
              <a:cs typeface="Rosario"/>
              <a:sym typeface="Rosario"/>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624978" y="-492249"/>
            <a:ext cx="19537955" cy="885686"/>
            <a:chOff x="0" y="0"/>
            <a:chExt cx="5145799" cy="233267"/>
          </a:xfrm>
        </p:grpSpPr>
        <p:sp>
          <p:nvSpPr>
            <p:cNvPr id="3" name="Freeform 3"/>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4" name="TextBox 4"/>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624978" y="9893562"/>
            <a:ext cx="19537955" cy="885686"/>
            <a:chOff x="0" y="0"/>
            <a:chExt cx="5145799" cy="233267"/>
          </a:xfrm>
        </p:grpSpPr>
        <p:sp>
          <p:nvSpPr>
            <p:cNvPr id="6" name="Freeform 6"/>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7" name="TextBox 7"/>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8" name="AutoShape 8"/>
          <p:cNvSpPr/>
          <p:nvPr/>
        </p:nvSpPr>
        <p:spPr>
          <a:xfrm flipV="1">
            <a:off x="1028700" y="7443674"/>
            <a:ext cx="16230600" cy="0"/>
          </a:xfrm>
          <a:prstGeom prst="line">
            <a:avLst/>
          </a:prstGeom>
          <a:ln w="38100" cap="flat">
            <a:solidFill>
              <a:srgbClr val="FFFFFF"/>
            </a:solidFill>
            <a:prstDash val="solid"/>
            <a:headEnd type="none" w="sm" len="sm"/>
            <a:tailEnd type="arrow" w="med" len="sm"/>
          </a:ln>
        </p:spPr>
      </p:sp>
      <p:sp>
        <p:nvSpPr>
          <p:cNvPr id="9" name="TextBox 9"/>
          <p:cNvSpPr txBox="1"/>
          <p:nvPr/>
        </p:nvSpPr>
        <p:spPr>
          <a:xfrm>
            <a:off x="2073408" y="723900"/>
            <a:ext cx="17286511" cy="647700"/>
          </a:xfrm>
          <a:prstGeom prst="rect">
            <a:avLst/>
          </a:prstGeom>
        </p:spPr>
        <p:txBody>
          <a:bodyPr lIns="0" tIns="0" rIns="0" bIns="0" rtlCol="0" anchor="t">
            <a:spAutoFit/>
          </a:bodyPr>
          <a:lstStyle/>
          <a:p>
            <a:pPr algn="l">
              <a:lnSpc>
                <a:spcPts val="4950"/>
              </a:lnSpc>
            </a:pPr>
            <a:r>
              <a:rPr lang="en-US" sz="4500">
                <a:solidFill>
                  <a:srgbClr val="FFFFFF"/>
                </a:solidFill>
                <a:latin typeface="Hammersmith One"/>
                <a:ea typeface="Hammersmith One"/>
                <a:cs typeface="Hammersmith One"/>
                <a:sym typeface="Hammersmith One"/>
              </a:rPr>
              <a:t>Етапи здійснення процесу публічних закупівель</a:t>
            </a:r>
          </a:p>
        </p:txBody>
      </p:sp>
      <p:sp>
        <p:nvSpPr>
          <p:cNvPr id="10" name="Freeform 10"/>
          <p:cNvSpPr/>
          <p:nvPr/>
        </p:nvSpPr>
        <p:spPr>
          <a:xfrm>
            <a:off x="8912963" y="8022905"/>
            <a:ext cx="462071" cy="739314"/>
          </a:xfrm>
          <a:custGeom>
            <a:avLst/>
            <a:gdLst/>
            <a:ahLst/>
            <a:cxnLst/>
            <a:rect l="l" t="t" r="r" b="b"/>
            <a:pathLst>
              <a:path w="462071" h="739314">
                <a:moveTo>
                  <a:pt x="0" y="0"/>
                </a:moveTo>
                <a:lnTo>
                  <a:pt x="462072" y="0"/>
                </a:lnTo>
                <a:lnTo>
                  <a:pt x="462072" y="739314"/>
                </a:lnTo>
                <a:lnTo>
                  <a:pt x="0" y="73931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1" name="TextBox 11"/>
          <p:cNvSpPr txBox="1"/>
          <p:nvPr/>
        </p:nvSpPr>
        <p:spPr>
          <a:xfrm>
            <a:off x="5987220" y="6494787"/>
            <a:ext cx="6313559" cy="1082261"/>
          </a:xfrm>
          <a:prstGeom prst="rect">
            <a:avLst/>
          </a:prstGeom>
        </p:spPr>
        <p:txBody>
          <a:bodyPr lIns="0" tIns="0" rIns="0" bIns="0" rtlCol="0" anchor="t">
            <a:spAutoFit/>
          </a:bodyPr>
          <a:lstStyle/>
          <a:p>
            <a:pPr algn="ctr">
              <a:lnSpc>
                <a:spcPts val="4397"/>
              </a:lnSpc>
            </a:pPr>
            <a:r>
              <a:rPr lang="en-US" sz="3141" b="1" dirty="0" err="1">
                <a:solidFill>
                  <a:srgbClr val="F06C25"/>
                </a:solidFill>
                <a:latin typeface="Rosario Bold"/>
                <a:ea typeface="Rosario Bold"/>
                <a:cs typeface="Rosario Bold"/>
                <a:sym typeface="Rosario Bold"/>
              </a:rPr>
              <a:t>Оголошення</a:t>
            </a:r>
            <a:r>
              <a:rPr lang="en-US" sz="3141" b="1" dirty="0">
                <a:solidFill>
                  <a:srgbClr val="F06C25"/>
                </a:solidFill>
                <a:latin typeface="Rosario Bold"/>
                <a:ea typeface="Rosario Bold"/>
                <a:cs typeface="Rosario Bold"/>
                <a:sym typeface="Rosario Bold"/>
              </a:rPr>
              <a:t> </a:t>
            </a:r>
            <a:r>
              <a:rPr lang="en-US" sz="3141" b="1" dirty="0" err="1">
                <a:solidFill>
                  <a:srgbClr val="F06C25"/>
                </a:solidFill>
                <a:latin typeface="Rosario Bold"/>
                <a:ea typeface="Rosario Bold"/>
                <a:cs typeface="Rosario Bold"/>
                <a:sym typeface="Rosario Bold"/>
              </a:rPr>
              <a:t>тендера</a:t>
            </a:r>
            <a:endParaRPr lang="en-US" sz="3141" b="1" dirty="0">
              <a:solidFill>
                <a:srgbClr val="F06C25"/>
              </a:solidFill>
              <a:latin typeface="Rosario Bold"/>
              <a:ea typeface="Rosario Bold"/>
              <a:cs typeface="Rosario Bold"/>
              <a:sym typeface="Rosario Bold"/>
            </a:endParaRPr>
          </a:p>
          <a:p>
            <a:pPr algn="ctr">
              <a:lnSpc>
                <a:spcPts val="4397"/>
              </a:lnSpc>
              <a:spcBef>
                <a:spcPct val="0"/>
              </a:spcBef>
            </a:pPr>
            <a:endParaRPr lang="en-US" sz="3141" b="1" dirty="0">
              <a:solidFill>
                <a:srgbClr val="F06C25"/>
              </a:solidFill>
              <a:latin typeface="Rosario Bold"/>
              <a:ea typeface="Rosario Bold"/>
              <a:cs typeface="Rosario Bold"/>
              <a:sym typeface="Rosario Bold"/>
            </a:endParaRPr>
          </a:p>
        </p:txBody>
      </p:sp>
      <p:sp>
        <p:nvSpPr>
          <p:cNvPr id="12" name="TextBox 12"/>
          <p:cNvSpPr txBox="1"/>
          <p:nvPr/>
        </p:nvSpPr>
        <p:spPr>
          <a:xfrm>
            <a:off x="798618" y="2346532"/>
            <a:ext cx="7243967" cy="4812885"/>
          </a:xfrm>
          <a:prstGeom prst="rect">
            <a:avLst/>
          </a:prstGeom>
        </p:spPr>
        <p:txBody>
          <a:bodyPr lIns="0" tIns="0" rIns="0" bIns="0" rtlCol="0" anchor="t">
            <a:spAutoFit/>
          </a:bodyPr>
          <a:lstStyle/>
          <a:p>
            <a:pPr algn="ctr">
              <a:lnSpc>
                <a:spcPts val="2997"/>
              </a:lnSpc>
            </a:pPr>
            <a:r>
              <a:rPr lang="en-US" sz="2141" b="1">
                <a:solidFill>
                  <a:srgbClr val="FFFFFF"/>
                </a:solidFill>
                <a:latin typeface="Rosario Bold"/>
                <a:ea typeface="Rosario Bold"/>
                <a:cs typeface="Rosario Bold"/>
                <a:sym typeface="Rosario Bold"/>
              </a:rPr>
              <a:t>Франція</a:t>
            </a:r>
          </a:p>
          <a:p>
            <a:pPr algn="ctr">
              <a:lnSpc>
                <a:spcPts val="2997"/>
              </a:lnSpc>
            </a:pPr>
            <a:endParaRPr lang="en-US" sz="2141" b="1">
              <a:solidFill>
                <a:srgbClr val="FFFFFF"/>
              </a:solidFill>
              <a:latin typeface="Rosario Bold"/>
              <a:ea typeface="Rosario Bold"/>
              <a:cs typeface="Rosario Bold"/>
              <a:sym typeface="Rosario Bold"/>
            </a:endParaRPr>
          </a:p>
          <a:p>
            <a:pPr algn="ctr">
              <a:lnSpc>
                <a:spcPts val="2997"/>
              </a:lnSpc>
            </a:pPr>
            <a:r>
              <a:rPr lang="en-US" sz="2141">
                <a:solidFill>
                  <a:srgbClr val="FFFFFF"/>
                </a:solidFill>
                <a:latin typeface="Rosario"/>
                <a:ea typeface="Rosario"/>
                <a:cs typeface="Rosario"/>
                <a:sym typeface="Rosario"/>
              </a:rPr>
              <a:t>Тендерні оголошення у Франції публікуються на офіційних платформах, таких як Marchés publics або PLACE, а також в Journal officiel de la République française. В оголошенні наводяться ключові умови тендеру, вимоги до учасників і документи, які вони повинні подати. Оголошення має бути оприлюднене за мінімум 35 днів до закінчення строку подання пропозицій (для стандартних закупівель).</a:t>
            </a:r>
          </a:p>
          <a:p>
            <a:pPr algn="ctr">
              <a:lnSpc>
                <a:spcPts val="2997"/>
              </a:lnSpc>
            </a:pPr>
            <a:endParaRPr lang="en-US" sz="2141">
              <a:solidFill>
                <a:srgbClr val="FFFFFF"/>
              </a:solidFill>
              <a:latin typeface="Rosario"/>
              <a:ea typeface="Rosario"/>
              <a:cs typeface="Rosario"/>
              <a:sym typeface="Rosario"/>
            </a:endParaRPr>
          </a:p>
          <a:p>
            <a:pPr algn="ctr">
              <a:lnSpc>
                <a:spcPts val="2997"/>
              </a:lnSpc>
            </a:pPr>
            <a:endParaRPr lang="en-US" sz="2141">
              <a:solidFill>
                <a:srgbClr val="FFFFFF"/>
              </a:solidFill>
              <a:latin typeface="Rosario"/>
              <a:ea typeface="Rosario"/>
              <a:cs typeface="Rosario"/>
              <a:sym typeface="Rosario"/>
            </a:endParaRPr>
          </a:p>
          <a:p>
            <a:pPr algn="ctr">
              <a:lnSpc>
                <a:spcPts val="2997"/>
              </a:lnSpc>
              <a:spcBef>
                <a:spcPct val="0"/>
              </a:spcBef>
            </a:pPr>
            <a:endParaRPr lang="en-US" sz="2141">
              <a:solidFill>
                <a:srgbClr val="FFFFFF"/>
              </a:solidFill>
              <a:latin typeface="Rosario"/>
              <a:ea typeface="Rosario"/>
              <a:cs typeface="Rosario"/>
              <a:sym typeface="Rosario"/>
            </a:endParaRPr>
          </a:p>
        </p:txBody>
      </p:sp>
      <p:sp>
        <p:nvSpPr>
          <p:cNvPr id="13" name="TextBox 13"/>
          <p:cNvSpPr txBox="1"/>
          <p:nvPr/>
        </p:nvSpPr>
        <p:spPr>
          <a:xfrm>
            <a:off x="9751384" y="2346532"/>
            <a:ext cx="7243967" cy="5555835"/>
          </a:xfrm>
          <a:prstGeom prst="rect">
            <a:avLst/>
          </a:prstGeom>
        </p:spPr>
        <p:txBody>
          <a:bodyPr lIns="0" tIns="0" rIns="0" bIns="0" rtlCol="0" anchor="t">
            <a:spAutoFit/>
          </a:bodyPr>
          <a:lstStyle/>
          <a:p>
            <a:pPr algn="ctr">
              <a:lnSpc>
                <a:spcPts val="2997"/>
              </a:lnSpc>
            </a:pPr>
            <a:r>
              <a:rPr lang="en-US" sz="2141" b="1">
                <a:solidFill>
                  <a:srgbClr val="FFFFFF"/>
                </a:solidFill>
                <a:latin typeface="Rosario Bold"/>
                <a:ea typeface="Rosario Bold"/>
                <a:cs typeface="Rosario Bold"/>
                <a:sym typeface="Rosario Bold"/>
              </a:rPr>
              <a:t>Німеччина</a:t>
            </a:r>
          </a:p>
          <a:p>
            <a:pPr algn="ctr">
              <a:lnSpc>
                <a:spcPts val="2997"/>
              </a:lnSpc>
            </a:pPr>
            <a:endParaRPr lang="en-US" sz="2141" b="1">
              <a:solidFill>
                <a:srgbClr val="FFFFFF"/>
              </a:solidFill>
              <a:latin typeface="Rosario Bold"/>
              <a:ea typeface="Rosario Bold"/>
              <a:cs typeface="Rosario Bold"/>
              <a:sym typeface="Rosario Bold"/>
            </a:endParaRPr>
          </a:p>
          <a:p>
            <a:pPr algn="ctr">
              <a:lnSpc>
                <a:spcPts val="2997"/>
              </a:lnSpc>
            </a:pPr>
            <a:r>
              <a:rPr lang="en-US" sz="2141">
                <a:solidFill>
                  <a:srgbClr val="FFFFFF"/>
                </a:solidFill>
                <a:latin typeface="Rosario"/>
                <a:ea typeface="Rosario"/>
                <a:cs typeface="Rosario"/>
                <a:sym typeface="Rosario"/>
              </a:rPr>
              <a:t>У Німеччині оголошення про публічні закупівлі публікуються на національних платформах, таких як eVergabe.de або TED (Tenders Electronic Daily), а також на місцевих майданчиках для закупівель. В оголошенні міститься детальний опис предмету закупівлі, умови участі та необхідні документи. Також у Німеччині встановлені вимоги щодо мінімального терміну оголошення, який є аналогічним до Франції і становить 35 днів.</a:t>
            </a:r>
          </a:p>
          <a:p>
            <a:pPr algn="ctr">
              <a:lnSpc>
                <a:spcPts val="2997"/>
              </a:lnSpc>
            </a:pPr>
            <a:endParaRPr lang="en-US" sz="2141">
              <a:solidFill>
                <a:srgbClr val="FFFFFF"/>
              </a:solidFill>
              <a:latin typeface="Rosario"/>
              <a:ea typeface="Rosario"/>
              <a:cs typeface="Rosario"/>
              <a:sym typeface="Rosario"/>
            </a:endParaRPr>
          </a:p>
          <a:p>
            <a:pPr algn="ctr">
              <a:lnSpc>
                <a:spcPts val="2997"/>
              </a:lnSpc>
            </a:pPr>
            <a:endParaRPr lang="en-US" sz="2141">
              <a:solidFill>
                <a:srgbClr val="FFFFFF"/>
              </a:solidFill>
              <a:latin typeface="Rosario"/>
              <a:ea typeface="Rosario"/>
              <a:cs typeface="Rosario"/>
              <a:sym typeface="Rosario"/>
            </a:endParaRPr>
          </a:p>
          <a:p>
            <a:pPr algn="ctr">
              <a:lnSpc>
                <a:spcPts val="2997"/>
              </a:lnSpc>
            </a:pPr>
            <a:endParaRPr lang="en-US" sz="2141">
              <a:solidFill>
                <a:srgbClr val="FFFFFF"/>
              </a:solidFill>
              <a:latin typeface="Rosario"/>
              <a:ea typeface="Rosario"/>
              <a:cs typeface="Rosario"/>
              <a:sym typeface="Rosario"/>
            </a:endParaRPr>
          </a:p>
          <a:p>
            <a:pPr algn="ctr">
              <a:lnSpc>
                <a:spcPts val="2997"/>
              </a:lnSpc>
              <a:spcBef>
                <a:spcPct val="0"/>
              </a:spcBef>
            </a:pPr>
            <a:endParaRPr lang="en-US" sz="2141">
              <a:solidFill>
                <a:srgbClr val="FFFFFF"/>
              </a:solidFill>
              <a:latin typeface="Rosario"/>
              <a:ea typeface="Rosario"/>
              <a:cs typeface="Rosario"/>
              <a:sym typeface="Rosario"/>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624978" y="-492249"/>
            <a:ext cx="19537955" cy="885686"/>
            <a:chOff x="0" y="0"/>
            <a:chExt cx="5145799" cy="233267"/>
          </a:xfrm>
        </p:grpSpPr>
        <p:sp>
          <p:nvSpPr>
            <p:cNvPr id="3" name="Freeform 3"/>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4" name="TextBox 4"/>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624978" y="9893562"/>
            <a:ext cx="19537955" cy="885686"/>
            <a:chOff x="0" y="0"/>
            <a:chExt cx="5145799" cy="233267"/>
          </a:xfrm>
        </p:grpSpPr>
        <p:sp>
          <p:nvSpPr>
            <p:cNvPr id="6" name="Freeform 6"/>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7" name="TextBox 7"/>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8" name="AutoShape 8"/>
          <p:cNvSpPr/>
          <p:nvPr/>
        </p:nvSpPr>
        <p:spPr>
          <a:xfrm flipV="1">
            <a:off x="1028700" y="7443674"/>
            <a:ext cx="16230600" cy="0"/>
          </a:xfrm>
          <a:prstGeom prst="line">
            <a:avLst/>
          </a:prstGeom>
          <a:ln w="38100" cap="flat">
            <a:solidFill>
              <a:srgbClr val="FFFFFF"/>
            </a:solidFill>
            <a:prstDash val="solid"/>
            <a:headEnd type="none" w="sm" len="sm"/>
            <a:tailEnd type="arrow" w="med" len="sm"/>
          </a:ln>
        </p:spPr>
      </p:sp>
      <p:sp>
        <p:nvSpPr>
          <p:cNvPr id="10" name="TextBox 10"/>
          <p:cNvSpPr txBox="1"/>
          <p:nvPr/>
        </p:nvSpPr>
        <p:spPr>
          <a:xfrm>
            <a:off x="2073408" y="723900"/>
            <a:ext cx="17286511" cy="647700"/>
          </a:xfrm>
          <a:prstGeom prst="rect">
            <a:avLst/>
          </a:prstGeom>
        </p:spPr>
        <p:txBody>
          <a:bodyPr lIns="0" tIns="0" rIns="0" bIns="0" rtlCol="0" anchor="t">
            <a:spAutoFit/>
          </a:bodyPr>
          <a:lstStyle/>
          <a:p>
            <a:pPr algn="l">
              <a:lnSpc>
                <a:spcPts val="4950"/>
              </a:lnSpc>
            </a:pPr>
            <a:r>
              <a:rPr lang="en-US" sz="4500">
                <a:solidFill>
                  <a:srgbClr val="FFFFFF"/>
                </a:solidFill>
                <a:latin typeface="Hammersmith One"/>
                <a:ea typeface="Hammersmith One"/>
                <a:cs typeface="Hammersmith One"/>
                <a:sym typeface="Hammersmith One"/>
              </a:rPr>
              <a:t>Етапи здійснення процесу публічних закупівель</a:t>
            </a:r>
          </a:p>
        </p:txBody>
      </p:sp>
      <p:sp>
        <p:nvSpPr>
          <p:cNvPr id="11" name="Freeform 11"/>
          <p:cNvSpPr/>
          <p:nvPr/>
        </p:nvSpPr>
        <p:spPr>
          <a:xfrm>
            <a:off x="8889859" y="7971543"/>
            <a:ext cx="508278" cy="739314"/>
          </a:xfrm>
          <a:custGeom>
            <a:avLst/>
            <a:gdLst/>
            <a:ahLst/>
            <a:cxnLst/>
            <a:rect l="l" t="t" r="r" b="b"/>
            <a:pathLst>
              <a:path w="508278" h="739314">
                <a:moveTo>
                  <a:pt x="0" y="0"/>
                </a:moveTo>
                <a:lnTo>
                  <a:pt x="508278" y="0"/>
                </a:lnTo>
                <a:lnTo>
                  <a:pt x="508278" y="739314"/>
                </a:lnTo>
                <a:lnTo>
                  <a:pt x="0" y="73931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2" name="TextBox 12"/>
          <p:cNvSpPr txBox="1"/>
          <p:nvPr/>
        </p:nvSpPr>
        <p:spPr>
          <a:xfrm>
            <a:off x="5987219" y="6361413"/>
            <a:ext cx="6313559" cy="1082261"/>
          </a:xfrm>
          <a:prstGeom prst="rect">
            <a:avLst/>
          </a:prstGeom>
        </p:spPr>
        <p:txBody>
          <a:bodyPr lIns="0" tIns="0" rIns="0" bIns="0" rtlCol="0" anchor="t">
            <a:spAutoFit/>
          </a:bodyPr>
          <a:lstStyle/>
          <a:p>
            <a:pPr algn="ctr">
              <a:lnSpc>
                <a:spcPts val="4397"/>
              </a:lnSpc>
            </a:pPr>
            <a:r>
              <a:rPr lang="en-US" sz="3141" b="1" dirty="0" err="1">
                <a:solidFill>
                  <a:srgbClr val="F06C25"/>
                </a:solidFill>
                <a:latin typeface="Rosario Bold"/>
                <a:ea typeface="Rosario Bold"/>
                <a:cs typeface="Rosario Bold"/>
                <a:sym typeface="Rosario Bold"/>
              </a:rPr>
              <a:t>Оцінка</a:t>
            </a:r>
            <a:r>
              <a:rPr lang="en-US" sz="3141" b="1" dirty="0">
                <a:solidFill>
                  <a:srgbClr val="F06C25"/>
                </a:solidFill>
                <a:latin typeface="Rosario Bold"/>
                <a:ea typeface="Rosario Bold"/>
                <a:cs typeface="Rosario Bold"/>
                <a:sym typeface="Rosario Bold"/>
              </a:rPr>
              <a:t> </a:t>
            </a:r>
            <a:r>
              <a:rPr lang="en-US" sz="3141" b="1" dirty="0" err="1">
                <a:solidFill>
                  <a:srgbClr val="F06C25"/>
                </a:solidFill>
                <a:latin typeface="Rosario Bold"/>
                <a:ea typeface="Rosario Bold"/>
                <a:cs typeface="Rosario Bold"/>
                <a:sym typeface="Rosario Bold"/>
              </a:rPr>
              <a:t>пропозицій</a:t>
            </a:r>
            <a:endParaRPr lang="en-US" sz="3141" b="1" dirty="0">
              <a:solidFill>
                <a:srgbClr val="F06C25"/>
              </a:solidFill>
              <a:latin typeface="Rosario Bold"/>
              <a:ea typeface="Rosario Bold"/>
              <a:cs typeface="Rosario Bold"/>
              <a:sym typeface="Rosario Bold"/>
            </a:endParaRPr>
          </a:p>
          <a:p>
            <a:pPr algn="ctr">
              <a:lnSpc>
                <a:spcPts val="4397"/>
              </a:lnSpc>
              <a:spcBef>
                <a:spcPct val="0"/>
              </a:spcBef>
            </a:pPr>
            <a:endParaRPr lang="en-US" sz="3141" b="1" dirty="0">
              <a:solidFill>
                <a:srgbClr val="F06C25"/>
              </a:solidFill>
              <a:latin typeface="Rosario Bold"/>
              <a:ea typeface="Rosario Bold"/>
              <a:cs typeface="Rosario Bold"/>
              <a:sym typeface="Rosario Bold"/>
            </a:endParaRPr>
          </a:p>
        </p:txBody>
      </p:sp>
      <p:sp>
        <p:nvSpPr>
          <p:cNvPr id="13" name="TextBox 13"/>
          <p:cNvSpPr txBox="1"/>
          <p:nvPr/>
        </p:nvSpPr>
        <p:spPr>
          <a:xfrm>
            <a:off x="798618" y="2346532"/>
            <a:ext cx="7243967" cy="5184360"/>
          </a:xfrm>
          <a:prstGeom prst="rect">
            <a:avLst/>
          </a:prstGeom>
        </p:spPr>
        <p:txBody>
          <a:bodyPr lIns="0" tIns="0" rIns="0" bIns="0" rtlCol="0" anchor="t">
            <a:spAutoFit/>
          </a:bodyPr>
          <a:lstStyle/>
          <a:p>
            <a:pPr algn="ctr">
              <a:lnSpc>
                <a:spcPts val="2997"/>
              </a:lnSpc>
            </a:pPr>
            <a:r>
              <a:rPr lang="en-US" sz="2141" b="1">
                <a:solidFill>
                  <a:srgbClr val="FFFFFF"/>
                </a:solidFill>
                <a:latin typeface="Rosario Bold"/>
                <a:ea typeface="Rosario Bold"/>
                <a:cs typeface="Rosario Bold"/>
                <a:sym typeface="Rosario Bold"/>
              </a:rPr>
              <a:t>Франція</a:t>
            </a:r>
          </a:p>
          <a:p>
            <a:pPr algn="ctr">
              <a:lnSpc>
                <a:spcPts val="2997"/>
              </a:lnSpc>
            </a:pPr>
            <a:endParaRPr lang="en-US" sz="2141" b="1">
              <a:solidFill>
                <a:srgbClr val="FFFFFF"/>
              </a:solidFill>
              <a:latin typeface="Rosario Bold"/>
              <a:ea typeface="Rosario Bold"/>
              <a:cs typeface="Rosario Bold"/>
              <a:sym typeface="Rosario Bold"/>
            </a:endParaRPr>
          </a:p>
          <a:p>
            <a:pPr algn="ctr">
              <a:lnSpc>
                <a:spcPts val="2997"/>
              </a:lnSpc>
            </a:pPr>
            <a:r>
              <a:rPr lang="en-US" sz="2141">
                <a:solidFill>
                  <a:srgbClr val="FFFFFF"/>
                </a:solidFill>
                <a:latin typeface="Rosario"/>
                <a:ea typeface="Rosario"/>
                <a:cs typeface="Rosario"/>
                <a:sym typeface="Rosario"/>
              </a:rPr>
              <a:t>Після закінчення терміну подачі заявок у Франції тендерна комісія здійснює оцінку поданих пропозицій на основі встановлених критеріїв. Ці критерії можуть включати ціну, якість, досвід компанії, а також інші фактори, такі як екологічні стандарти або інноваційні підходи. Оцінка проводиться відповідно до принципу найкращої вартості (rapport qualité/prix).</a:t>
            </a:r>
          </a:p>
          <a:p>
            <a:pPr algn="ctr">
              <a:lnSpc>
                <a:spcPts val="2997"/>
              </a:lnSpc>
            </a:pPr>
            <a:endParaRPr lang="en-US" sz="2141">
              <a:solidFill>
                <a:srgbClr val="FFFFFF"/>
              </a:solidFill>
              <a:latin typeface="Rosario"/>
              <a:ea typeface="Rosario"/>
              <a:cs typeface="Rosario"/>
              <a:sym typeface="Rosario"/>
            </a:endParaRPr>
          </a:p>
          <a:p>
            <a:pPr algn="ctr">
              <a:lnSpc>
                <a:spcPts val="2997"/>
              </a:lnSpc>
            </a:pPr>
            <a:endParaRPr lang="en-US" sz="2141">
              <a:solidFill>
                <a:srgbClr val="FFFFFF"/>
              </a:solidFill>
              <a:latin typeface="Rosario"/>
              <a:ea typeface="Rosario"/>
              <a:cs typeface="Rosario"/>
              <a:sym typeface="Rosario"/>
            </a:endParaRPr>
          </a:p>
          <a:p>
            <a:pPr algn="ctr">
              <a:lnSpc>
                <a:spcPts val="2997"/>
              </a:lnSpc>
            </a:pPr>
            <a:endParaRPr lang="en-US" sz="2141">
              <a:solidFill>
                <a:srgbClr val="FFFFFF"/>
              </a:solidFill>
              <a:latin typeface="Rosario"/>
              <a:ea typeface="Rosario"/>
              <a:cs typeface="Rosario"/>
              <a:sym typeface="Rosario"/>
            </a:endParaRPr>
          </a:p>
          <a:p>
            <a:pPr algn="ctr">
              <a:lnSpc>
                <a:spcPts val="2997"/>
              </a:lnSpc>
              <a:spcBef>
                <a:spcPct val="0"/>
              </a:spcBef>
            </a:pPr>
            <a:endParaRPr lang="en-US" sz="2141">
              <a:solidFill>
                <a:srgbClr val="FFFFFF"/>
              </a:solidFill>
              <a:latin typeface="Rosario"/>
              <a:ea typeface="Rosario"/>
              <a:cs typeface="Rosario"/>
              <a:sym typeface="Rosario"/>
            </a:endParaRPr>
          </a:p>
        </p:txBody>
      </p:sp>
      <p:sp>
        <p:nvSpPr>
          <p:cNvPr id="14" name="TextBox 14"/>
          <p:cNvSpPr txBox="1"/>
          <p:nvPr/>
        </p:nvSpPr>
        <p:spPr>
          <a:xfrm>
            <a:off x="10015333" y="1882331"/>
            <a:ext cx="7243967" cy="6298785"/>
          </a:xfrm>
          <a:prstGeom prst="rect">
            <a:avLst/>
          </a:prstGeom>
        </p:spPr>
        <p:txBody>
          <a:bodyPr lIns="0" tIns="0" rIns="0" bIns="0" rtlCol="0" anchor="t">
            <a:spAutoFit/>
          </a:bodyPr>
          <a:lstStyle/>
          <a:p>
            <a:pPr algn="ctr">
              <a:lnSpc>
                <a:spcPts val="2997"/>
              </a:lnSpc>
            </a:pPr>
            <a:r>
              <a:rPr lang="en-US" sz="2141" b="1">
                <a:solidFill>
                  <a:srgbClr val="FFFFFF"/>
                </a:solidFill>
                <a:latin typeface="Rosario Bold"/>
                <a:ea typeface="Rosario Bold"/>
                <a:cs typeface="Rosario Bold"/>
                <a:sym typeface="Rosario Bold"/>
              </a:rPr>
              <a:t>Німеччина</a:t>
            </a:r>
          </a:p>
          <a:p>
            <a:pPr algn="ctr">
              <a:lnSpc>
                <a:spcPts val="2997"/>
              </a:lnSpc>
            </a:pPr>
            <a:endParaRPr lang="en-US" sz="2141" b="1">
              <a:solidFill>
                <a:srgbClr val="FFFFFF"/>
              </a:solidFill>
              <a:latin typeface="Rosario Bold"/>
              <a:ea typeface="Rosario Bold"/>
              <a:cs typeface="Rosario Bold"/>
              <a:sym typeface="Rosario Bold"/>
            </a:endParaRPr>
          </a:p>
          <a:p>
            <a:pPr algn="ctr">
              <a:lnSpc>
                <a:spcPts val="2997"/>
              </a:lnSpc>
            </a:pPr>
            <a:r>
              <a:rPr lang="en-US" sz="2141">
                <a:solidFill>
                  <a:srgbClr val="FFFFFF"/>
                </a:solidFill>
                <a:latin typeface="Rosario"/>
                <a:ea typeface="Rosario"/>
                <a:cs typeface="Rosario"/>
                <a:sym typeface="Rosario"/>
              </a:rPr>
              <a:t>У Німеччині процедура оцінки також включає розгляд пропозицій за критерієм найкращої вартості. Однак в Німеччині дуже часто оцінка фокусується на найнижчій ціні, що є типовим для багатьох категорій закупівель, але може бути доповнено іншими критеріями, якщо це необхідно для забезпечення ефективності закупівлі. Крім того, у Німеччині система оцінки може передбачати певні етапи уточнення пропозицій, якщо це необхідно для досягнення кращих результатів.</a:t>
            </a:r>
          </a:p>
          <a:p>
            <a:pPr algn="ctr">
              <a:lnSpc>
                <a:spcPts val="2997"/>
              </a:lnSpc>
            </a:pPr>
            <a:endParaRPr lang="en-US" sz="2141">
              <a:solidFill>
                <a:srgbClr val="FFFFFF"/>
              </a:solidFill>
              <a:latin typeface="Rosario"/>
              <a:ea typeface="Rosario"/>
              <a:cs typeface="Rosario"/>
              <a:sym typeface="Rosario"/>
            </a:endParaRPr>
          </a:p>
          <a:p>
            <a:pPr algn="ctr">
              <a:lnSpc>
                <a:spcPts val="2997"/>
              </a:lnSpc>
            </a:pPr>
            <a:endParaRPr lang="en-US" sz="2141">
              <a:solidFill>
                <a:srgbClr val="FFFFFF"/>
              </a:solidFill>
              <a:latin typeface="Rosario"/>
              <a:ea typeface="Rosario"/>
              <a:cs typeface="Rosario"/>
              <a:sym typeface="Rosario"/>
            </a:endParaRPr>
          </a:p>
          <a:p>
            <a:pPr algn="ctr">
              <a:lnSpc>
                <a:spcPts val="2997"/>
              </a:lnSpc>
            </a:pPr>
            <a:endParaRPr lang="en-US" sz="2141">
              <a:solidFill>
                <a:srgbClr val="FFFFFF"/>
              </a:solidFill>
              <a:latin typeface="Rosario"/>
              <a:ea typeface="Rosario"/>
              <a:cs typeface="Rosario"/>
              <a:sym typeface="Rosario"/>
            </a:endParaRPr>
          </a:p>
          <a:p>
            <a:pPr algn="ctr">
              <a:lnSpc>
                <a:spcPts val="2997"/>
              </a:lnSpc>
            </a:pPr>
            <a:endParaRPr lang="en-US" sz="2141">
              <a:solidFill>
                <a:srgbClr val="FFFFFF"/>
              </a:solidFill>
              <a:latin typeface="Rosario"/>
              <a:ea typeface="Rosario"/>
              <a:cs typeface="Rosario"/>
              <a:sym typeface="Rosario"/>
            </a:endParaRPr>
          </a:p>
          <a:p>
            <a:pPr algn="ctr">
              <a:lnSpc>
                <a:spcPts val="2997"/>
              </a:lnSpc>
              <a:spcBef>
                <a:spcPct val="0"/>
              </a:spcBef>
            </a:pPr>
            <a:endParaRPr lang="en-US" sz="2141">
              <a:solidFill>
                <a:srgbClr val="FFFFFF"/>
              </a:solidFill>
              <a:latin typeface="Rosario"/>
              <a:ea typeface="Rosario"/>
              <a:cs typeface="Rosario"/>
              <a:sym typeface="Rosario"/>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624978" y="-492249"/>
            <a:ext cx="19537955" cy="885686"/>
            <a:chOff x="0" y="0"/>
            <a:chExt cx="5145799" cy="233267"/>
          </a:xfrm>
        </p:grpSpPr>
        <p:sp>
          <p:nvSpPr>
            <p:cNvPr id="3" name="Freeform 3"/>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4" name="TextBox 4"/>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624978" y="9893562"/>
            <a:ext cx="19537955" cy="885686"/>
            <a:chOff x="0" y="0"/>
            <a:chExt cx="5145799" cy="233267"/>
          </a:xfrm>
        </p:grpSpPr>
        <p:sp>
          <p:nvSpPr>
            <p:cNvPr id="6" name="Freeform 6"/>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7" name="TextBox 7"/>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8" name="AutoShape 8"/>
          <p:cNvSpPr/>
          <p:nvPr/>
        </p:nvSpPr>
        <p:spPr>
          <a:xfrm flipV="1">
            <a:off x="1028700" y="7443674"/>
            <a:ext cx="16230600" cy="0"/>
          </a:xfrm>
          <a:prstGeom prst="line">
            <a:avLst/>
          </a:prstGeom>
          <a:ln w="38100" cap="flat">
            <a:solidFill>
              <a:srgbClr val="FFFFFF"/>
            </a:solidFill>
            <a:prstDash val="solid"/>
            <a:headEnd type="none" w="sm" len="sm"/>
            <a:tailEnd type="arrow" w="med" len="sm"/>
          </a:ln>
        </p:spPr>
      </p:sp>
      <p:sp>
        <p:nvSpPr>
          <p:cNvPr id="9" name="Freeform 9"/>
          <p:cNvSpPr/>
          <p:nvPr/>
        </p:nvSpPr>
        <p:spPr>
          <a:xfrm>
            <a:off x="8851960" y="8086320"/>
            <a:ext cx="508278" cy="739314"/>
          </a:xfrm>
          <a:custGeom>
            <a:avLst/>
            <a:gdLst/>
            <a:ahLst/>
            <a:cxnLst/>
            <a:rect l="l" t="t" r="r" b="b"/>
            <a:pathLst>
              <a:path w="508278" h="739314">
                <a:moveTo>
                  <a:pt x="0" y="0"/>
                </a:moveTo>
                <a:lnTo>
                  <a:pt x="508278" y="0"/>
                </a:lnTo>
                <a:lnTo>
                  <a:pt x="508278" y="739314"/>
                </a:lnTo>
                <a:lnTo>
                  <a:pt x="0" y="73931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TextBox 10"/>
          <p:cNvSpPr txBox="1"/>
          <p:nvPr/>
        </p:nvSpPr>
        <p:spPr>
          <a:xfrm>
            <a:off x="2073408" y="723900"/>
            <a:ext cx="17286511" cy="647700"/>
          </a:xfrm>
          <a:prstGeom prst="rect">
            <a:avLst/>
          </a:prstGeom>
        </p:spPr>
        <p:txBody>
          <a:bodyPr lIns="0" tIns="0" rIns="0" bIns="0" rtlCol="0" anchor="t">
            <a:spAutoFit/>
          </a:bodyPr>
          <a:lstStyle/>
          <a:p>
            <a:pPr algn="l">
              <a:lnSpc>
                <a:spcPts val="4950"/>
              </a:lnSpc>
            </a:pPr>
            <a:r>
              <a:rPr lang="en-US" sz="4500">
                <a:solidFill>
                  <a:srgbClr val="FFFFFF"/>
                </a:solidFill>
                <a:latin typeface="Hammersmith One"/>
                <a:ea typeface="Hammersmith One"/>
                <a:cs typeface="Hammersmith One"/>
                <a:sym typeface="Hammersmith One"/>
              </a:rPr>
              <a:t>Етапи здійснення процесу публічних закупівель</a:t>
            </a:r>
          </a:p>
        </p:txBody>
      </p:sp>
      <p:sp>
        <p:nvSpPr>
          <p:cNvPr id="11" name="TextBox 11"/>
          <p:cNvSpPr txBox="1"/>
          <p:nvPr/>
        </p:nvSpPr>
        <p:spPr>
          <a:xfrm>
            <a:off x="3252425" y="6494787"/>
            <a:ext cx="11356621" cy="1082261"/>
          </a:xfrm>
          <a:prstGeom prst="rect">
            <a:avLst/>
          </a:prstGeom>
        </p:spPr>
        <p:txBody>
          <a:bodyPr lIns="0" tIns="0" rIns="0" bIns="0" rtlCol="0" anchor="t">
            <a:spAutoFit/>
          </a:bodyPr>
          <a:lstStyle/>
          <a:p>
            <a:pPr algn="ctr">
              <a:lnSpc>
                <a:spcPts val="4397"/>
              </a:lnSpc>
            </a:pPr>
            <a:r>
              <a:rPr lang="en-US" sz="3141" b="1">
                <a:solidFill>
                  <a:srgbClr val="F06C25"/>
                </a:solidFill>
                <a:latin typeface="Rosario Bold"/>
                <a:ea typeface="Rosario Bold"/>
                <a:cs typeface="Rosario Bold"/>
                <a:sym typeface="Rosario Bold"/>
              </a:rPr>
              <a:t>Прийняття рішення та укладання контракту</a:t>
            </a:r>
          </a:p>
          <a:p>
            <a:pPr algn="ctr">
              <a:lnSpc>
                <a:spcPts val="4397"/>
              </a:lnSpc>
              <a:spcBef>
                <a:spcPct val="0"/>
              </a:spcBef>
            </a:pPr>
            <a:endParaRPr lang="en-US" sz="3141" b="1">
              <a:solidFill>
                <a:srgbClr val="F06C25"/>
              </a:solidFill>
              <a:latin typeface="Rosario Bold"/>
              <a:ea typeface="Rosario Bold"/>
              <a:cs typeface="Rosario Bold"/>
              <a:sym typeface="Rosario Bold"/>
            </a:endParaRPr>
          </a:p>
        </p:txBody>
      </p:sp>
      <p:sp>
        <p:nvSpPr>
          <p:cNvPr id="12" name="TextBox 12"/>
          <p:cNvSpPr txBox="1"/>
          <p:nvPr/>
        </p:nvSpPr>
        <p:spPr>
          <a:xfrm>
            <a:off x="798618" y="2346532"/>
            <a:ext cx="7243967" cy="5555835"/>
          </a:xfrm>
          <a:prstGeom prst="rect">
            <a:avLst/>
          </a:prstGeom>
        </p:spPr>
        <p:txBody>
          <a:bodyPr lIns="0" tIns="0" rIns="0" bIns="0" rtlCol="0" anchor="t">
            <a:spAutoFit/>
          </a:bodyPr>
          <a:lstStyle/>
          <a:p>
            <a:pPr algn="ctr">
              <a:lnSpc>
                <a:spcPts val="2997"/>
              </a:lnSpc>
            </a:pPr>
            <a:r>
              <a:rPr lang="en-US" sz="2141" b="1">
                <a:solidFill>
                  <a:srgbClr val="FFFFFF"/>
                </a:solidFill>
                <a:latin typeface="Rosario Bold"/>
                <a:ea typeface="Rosario Bold"/>
                <a:cs typeface="Rosario Bold"/>
                <a:sym typeface="Rosario Bold"/>
              </a:rPr>
              <a:t>Франція</a:t>
            </a:r>
          </a:p>
          <a:p>
            <a:pPr algn="ctr">
              <a:lnSpc>
                <a:spcPts val="2997"/>
              </a:lnSpc>
            </a:pPr>
            <a:endParaRPr lang="en-US" sz="2141" b="1">
              <a:solidFill>
                <a:srgbClr val="FFFFFF"/>
              </a:solidFill>
              <a:latin typeface="Rosario Bold"/>
              <a:ea typeface="Rosario Bold"/>
              <a:cs typeface="Rosario Bold"/>
              <a:sym typeface="Rosario Bold"/>
            </a:endParaRPr>
          </a:p>
          <a:p>
            <a:pPr algn="ctr">
              <a:lnSpc>
                <a:spcPts val="2997"/>
              </a:lnSpc>
            </a:pPr>
            <a:r>
              <a:rPr lang="en-US" sz="2141">
                <a:solidFill>
                  <a:srgbClr val="FFFFFF"/>
                </a:solidFill>
                <a:latin typeface="Rosario"/>
                <a:ea typeface="Rosario"/>
                <a:cs typeface="Rosario"/>
                <a:sym typeface="Rosario"/>
              </a:rPr>
              <a:t>Після оцінки пропозицій у Франції приймається рішення про переможця тендеру, яке оголошується на публічній платформі. Потім укладається контракт з переможцем, який є юридично обов'язковим. Якщо жодна з пропозицій не відповідає вимогам, тендер може бути скасований або повторно оголошений. Також у Франції є процедура «перегляду» (recours), коли учасники можуть оскаржити результати тендеру.</a:t>
            </a:r>
          </a:p>
          <a:p>
            <a:pPr algn="ctr">
              <a:lnSpc>
                <a:spcPts val="2997"/>
              </a:lnSpc>
            </a:pPr>
            <a:endParaRPr lang="en-US" sz="2141">
              <a:solidFill>
                <a:srgbClr val="FFFFFF"/>
              </a:solidFill>
              <a:latin typeface="Rosario"/>
              <a:ea typeface="Rosario"/>
              <a:cs typeface="Rosario"/>
              <a:sym typeface="Rosario"/>
            </a:endParaRPr>
          </a:p>
          <a:p>
            <a:pPr algn="ctr">
              <a:lnSpc>
                <a:spcPts val="2997"/>
              </a:lnSpc>
            </a:pPr>
            <a:endParaRPr lang="en-US" sz="2141">
              <a:solidFill>
                <a:srgbClr val="FFFFFF"/>
              </a:solidFill>
              <a:latin typeface="Rosario"/>
              <a:ea typeface="Rosario"/>
              <a:cs typeface="Rosario"/>
              <a:sym typeface="Rosario"/>
            </a:endParaRPr>
          </a:p>
          <a:p>
            <a:pPr algn="ctr">
              <a:lnSpc>
                <a:spcPts val="2997"/>
              </a:lnSpc>
            </a:pPr>
            <a:endParaRPr lang="en-US" sz="2141">
              <a:solidFill>
                <a:srgbClr val="FFFFFF"/>
              </a:solidFill>
              <a:latin typeface="Rosario"/>
              <a:ea typeface="Rosario"/>
              <a:cs typeface="Rosario"/>
              <a:sym typeface="Rosario"/>
            </a:endParaRPr>
          </a:p>
          <a:p>
            <a:pPr algn="ctr">
              <a:lnSpc>
                <a:spcPts val="2997"/>
              </a:lnSpc>
              <a:spcBef>
                <a:spcPct val="0"/>
              </a:spcBef>
            </a:pPr>
            <a:endParaRPr lang="en-US" sz="2141">
              <a:solidFill>
                <a:srgbClr val="FFFFFF"/>
              </a:solidFill>
              <a:latin typeface="Rosario"/>
              <a:ea typeface="Rosario"/>
              <a:cs typeface="Rosario"/>
              <a:sym typeface="Rosario"/>
            </a:endParaRPr>
          </a:p>
        </p:txBody>
      </p:sp>
      <p:sp>
        <p:nvSpPr>
          <p:cNvPr id="13" name="TextBox 13"/>
          <p:cNvSpPr txBox="1"/>
          <p:nvPr/>
        </p:nvSpPr>
        <p:spPr>
          <a:xfrm>
            <a:off x="9751384" y="2346532"/>
            <a:ext cx="7243967" cy="5555835"/>
          </a:xfrm>
          <a:prstGeom prst="rect">
            <a:avLst/>
          </a:prstGeom>
        </p:spPr>
        <p:txBody>
          <a:bodyPr lIns="0" tIns="0" rIns="0" bIns="0" rtlCol="0" anchor="t">
            <a:spAutoFit/>
          </a:bodyPr>
          <a:lstStyle/>
          <a:p>
            <a:pPr algn="ctr">
              <a:lnSpc>
                <a:spcPts val="2997"/>
              </a:lnSpc>
            </a:pPr>
            <a:r>
              <a:rPr lang="en-US" sz="2141" b="1">
                <a:solidFill>
                  <a:srgbClr val="FFFFFF"/>
                </a:solidFill>
                <a:latin typeface="Rosario Bold"/>
                <a:ea typeface="Rosario Bold"/>
                <a:cs typeface="Rosario Bold"/>
                <a:sym typeface="Rosario Bold"/>
              </a:rPr>
              <a:t>Німеччина</a:t>
            </a:r>
          </a:p>
          <a:p>
            <a:pPr algn="ctr">
              <a:lnSpc>
                <a:spcPts val="2997"/>
              </a:lnSpc>
            </a:pPr>
            <a:endParaRPr lang="en-US" sz="2141" b="1">
              <a:solidFill>
                <a:srgbClr val="FFFFFF"/>
              </a:solidFill>
              <a:latin typeface="Rosario Bold"/>
              <a:ea typeface="Rosario Bold"/>
              <a:cs typeface="Rosario Bold"/>
              <a:sym typeface="Rosario Bold"/>
            </a:endParaRPr>
          </a:p>
          <a:p>
            <a:pPr algn="ctr">
              <a:lnSpc>
                <a:spcPts val="2997"/>
              </a:lnSpc>
            </a:pPr>
            <a:r>
              <a:rPr lang="en-US" sz="2141">
                <a:solidFill>
                  <a:srgbClr val="FFFFFF"/>
                </a:solidFill>
                <a:latin typeface="Rosario"/>
                <a:ea typeface="Rosario"/>
                <a:cs typeface="Rosario"/>
                <a:sym typeface="Rosario"/>
              </a:rPr>
              <a:t>У Німеччині після оцінки пропозицій тендерна комісія оголошує переможця, і підписується контракт. Проте Німеччина також має механізми оскарження рішення тендерної комісії через Vergabekammer (Комітет з розгляду скарг на тендери), що дозволяє учасникам захищати свої інтереси. Тендер може бути скасований, якщо порушені умови або процедурні помилки.</a:t>
            </a:r>
          </a:p>
          <a:p>
            <a:pPr algn="ctr">
              <a:lnSpc>
                <a:spcPts val="2997"/>
              </a:lnSpc>
            </a:pPr>
            <a:endParaRPr lang="en-US" sz="2141">
              <a:solidFill>
                <a:srgbClr val="FFFFFF"/>
              </a:solidFill>
              <a:latin typeface="Rosario"/>
              <a:ea typeface="Rosario"/>
              <a:cs typeface="Rosario"/>
              <a:sym typeface="Rosario"/>
            </a:endParaRPr>
          </a:p>
          <a:p>
            <a:pPr algn="ctr">
              <a:lnSpc>
                <a:spcPts val="2997"/>
              </a:lnSpc>
            </a:pPr>
            <a:endParaRPr lang="en-US" sz="2141">
              <a:solidFill>
                <a:srgbClr val="FFFFFF"/>
              </a:solidFill>
              <a:latin typeface="Rosario"/>
              <a:ea typeface="Rosario"/>
              <a:cs typeface="Rosario"/>
              <a:sym typeface="Rosario"/>
            </a:endParaRPr>
          </a:p>
          <a:p>
            <a:pPr algn="ctr">
              <a:lnSpc>
                <a:spcPts val="2997"/>
              </a:lnSpc>
            </a:pPr>
            <a:endParaRPr lang="en-US" sz="2141">
              <a:solidFill>
                <a:srgbClr val="FFFFFF"/>
              </a:solidFill>
              <a:latin typeface="Rosario"/>
              <a:ea typeface="Rosario"/>
              <a:cs typeface="Rosario"/>
              <a:sym typeface="Rosario"/>
            </a:endParaRPr>
          </a:p>
          <a:p>
            <a:pPr algn="ctr">
              <a:lnSpc>
                <a:spcPts val="2997"/>
              </a:lnSpc>
            </a:pPr>
            <a:endParaRPr lang="en-US" sz="2141">
              <a:solidFill>
                <a:srgbClr val="FFFFFF"/>
              </a:solidFill>
              <a:latin typeface="Rosario"/>
              <a:ea typeface="Rosario"/>
              <a:cs typeface="Rosario"/>
              <a:sym typeface="Rosario"/>
            </a:endParaRPr>
          </a:p>
          <a:p>
            <a:pPr algn="ctr">
              <a:lnSpc>
                <a:spcPts val="2997"/>
              </a:lnSpc>
              <a:spcBef>
                <a:spcPct val="0"/>
              </a:spcBef>
            </a:pPr>
            <a:endParaRPr lang="en-US" sz="2141">
              <a:solidFill>
                <a:srgbClr val="FFFFFF"/>
              </a:solidFill>
              <a:latin typeface="Rosario"/>
              <a:ea typeface="Rosario"/>
              <a:cs typeface="Rosario"/>
              <a:sym typeface="Rosario"/>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624978" y="-492249"/>
            <a:ext cx="19537955" cy="885686"/>
            <a:chOff x="0" y="0"/>
            <a:chExt cx="5145799" cy="233267"/>
          </a:xfrm>
        </p:grpSpPr>
        <p:sp>
          <p:nvSpPr>
            <p:cNvPr id="3" name="Freeform 3"/>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4" name="TextBox 4"/>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624978" y="9893562"/>
            <a:ext cx="19537955" cy="885686"/>
            <a:chOff x="0" y="0"/>
            <a:chExt cx="5145799" cy="233267"/>
          </a:xfrm>
        </p:grpSpPr>
        <p:sp>
          <p:nvSpPr>
            <p:cNvPr id="6" name="Freeform 6"/>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7" name="TextBox 7"/>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8" name="AutoShape 8"/>
          <p:cNvSpPr/>
          <p:nvPr/>
        </p:nvSpPr>
        <p:spPr>
          <a:xfrm flipV="1">
            <a:off x="1028700" y="7443674"/>
            <a:ext cx="16230600" cy="0"/>
          </a:xfrm>
          <a:prstGeom prst="line">
            <a:avLst/>
          </a:prstGeom>
          <a:ln w="38100" cap="flat">
            <a:solidFill>
              <a:srgbClr val="FFFFFF"/>
            </a:solidFill>
            <a:prstDash val="solid"/>
            <a:headEnd type="none" w="sm" len="sm"/>
            <a:tailEnd type="arrow" w="med" len="sm"/>
          </a:ln>
        </p:spPr>
      </p:sp>
      <p:sp>
        <p:nvSpPr>
          <p:cNvPr id="9" name="TextBox 9"/>
          <p:cNvSpPr txBox="1"/>
          <p:nvPr/>
        </p:nvSpPr>
        <p:spPr>
          <a:xfrm>
            <a:off x="2073408" y="723900"/>
            <a:ext cx="17286511" cy="647700"/>
          </a:xfrm>
          <a:prstGeom prst="rect">
            <a:avLst/>
          </a:prstGeom>
        </p:spPr>
        <p:txBody>
          <a:bodyPr lIns="0" tIns="0" rIns="0" bIns="0" rtlCol="0" anchor="t">
            <a:spAutoFit/>
          </a:bodyPr>
          <a:lstStyle/>
          <a:p>
            <a:pPr algn="l">
              <a:lnSpc>
                <a:spcPts val="4950"/>
              </a:lnSpc>
            </a:pPr>
            <a:r>
              <a:rPr lang="en-US" sz="4500">
                <a:solidFill>
                  <a:srgbClr val="FFFFFF"/>
                </a:solidFill>
                <a:latin typeface="Hammersmith One"/>
                <a:ea typeface="Hammersmith One"/>
                <a:cs typeface="Hammersmith One"/>
                <a:sym typeface="Hammersmith One"/>
              </a:rPr>
              <a:t>Етапи здійснення процесу публічних закупівель</a:t>
            </a:r>
          </a:p>
        </p:txBody>
      </p:sp>
      <p:sp>
        <p:nvSpPr>
          <p:cNvPr id="10" name="TextBox 10"/>
          <p:cNvSpPr txBox="1"/>
          <p:nvPr/>
        </p:nvSpPr>
        <p:spPr>
          <a:xfrm>
            <a:off x="3252425" y="6494787"/>
            <a:ext cx="11356621" cy="1082261"/>
          </a:xfrm>
          <a:prstGeom prst="rect">
            <a:avLst/>
          </a:prstGeom>
        </p:spPr>
        <p:txBody>
          <a:bodyPr lIns="0" tIns="0" rIns="0" bIns="0" rtlCol="0" anchor="t">
            <a:spAutoFit/>
          </a:bodyPr>
          <a:lstStyle/>
          <a:p>
            <a:pPr algn="ctr">
              <a:lnSpc>
                <a:spcPts val="4397"/>
              </a:lnSpc>
            </a:pPr>
            <a:r>
              <a:rPr lang="en-US" sz="3141" b="1">
                <a:solidFill>
                  <a:srgbClr val="F06C25"/>
                </a:solidFill>
                <a:latin typeface="Rosario Bold"/>
                <a:ea typeface="Rosario Bold"/>
                <a:cs typeface="Rosario Bold"/>
                <a:sym typeface="Rosario Bold"/>
              </a:rPr>
              <a:t>Виконання контракту</a:t>
            </a:r>
          </a:p>
          <a:p>
            <a:pPr algn="ctr">
              <a:lnSpc>
                <a:spcPts val="4397"/>
              </a:lnSpc>
              <a:spcBef>
                <a:spcPct val="0"/>
              </a:spcBef>
            </a:pPr>
            <a:endParaRPr lang="en-US" sz="3141" b="1">
              <a:solidFill>
                <a:srgbClr val="F06C25"/>
              </a:solidFill>
              <a:latin typeface="Rosario Bold"/>
              <a:ea typeface="Rosario Bold"/>
              <a:cs typeface="Rosario Bold"/>
              <a:sym typeface="Rosario Bold"/>
            </a:endParaRPr>
          </a:p>
        </p:txBody>
      </p:sp>
      <p:sp>
        <p:nvSpPr>
          <p:cNvPr id="11" name="TextBox 11"/>
          <p:cNvSpPr txBox="1"/>
          <p:nvPr/>
        </p:nvSpPr>
        <p:spPr>
          <a:xfrm>
            <a:off x="798618" y="2346532"/>
            <a:ext cx="7243967" cy="5184360"/>
          </a:xfrm>
          <a:prstGeom prst="rect">
            <a:avLst/>
          </a:prstGeom>
        </p:spPr>
        <p:txBody>
          <a:bodyPr lIns="0" tIns="0" rIns="0" bIns="0" rtlCol="0" anchor="t">
            <a:spAutoFit/>
          </a:bodyPr>
          <a:lstStyle/>
          <a:p>
            <a:pPr algn="ctr">
              <a:lnSpc>
                <a:spcPts val="2997"/>
              </a:lnSpc>
            </a:pPr>
            <a:r>
              <a:rPr lang="en-US" sz="2141" b="1">
                <a:solidFill>
                  <a:srgbClr val="FFFFFF"/>
                </a:solidFill>
                <a:latin typeface="Rosario Bold"/>
                <a:ea typeface="Rosario Bold"/>
                <a:cs typeface="Rosario Bold"/>
                <a:sym typeface="Rosario Bold"/>
              </a:rPr>
              <a:t>Франція</a:t>
            </a:r>
          </a:p>
          <a:p>
            <a:pPr algn="ctr">
              <a:lnSpc>
                <a:spcPts val="2997"/>
              </a:lnSpc>
            </a:pPr>
            <a:endParaRPr lang="en-US" sz="2141" b="1">
              <a:solidFill>
                <a:srgbClr val="FFFFFF"/>
              </a:solidFill>
              <a:latin typeface="Rosario Bold"/>
              <a:ea typeface="Rosario Bold"/>
              <a:cs typeface="Rosario Bold"/>
              <a:sym typeface="Rosario Bold"/>
            </a:endParaRPr>
          </a:p>
          <a:p>
            <a:pPr algn="ctr">
              <a:lnSpc>
                <a:spcPts val="2997"/>
              </a:lnSpc>
            </a:pPr>
            <a:r>
              <a:rPr lang="en-US" sz="2141">
                <a:solidFill>
                  <a:srgbClr val="FFFFFF"/>
                </a:solidFill>
                <a:latin typeface="Rosario"/>
                <a:ea typeface="Rosario"/>
                <a:cs typeface="Rosario"/>
                <a:sym typeface="Rosario"/>
              </a:rPr>
              <a:t>На етапі виконання контракту в Франції дуже важливо дотримуватись усіх умов, зазначених у договорі. Контрактор зобов'язаний надавати регулярні звіти про хід виконання робіт або наданих послуг, а також проходити перевірки якості, встановлені у документації тендеру. Після виконання робіт відбувається фінальний аудит, і замовник може затвердити чи відхилити результати.</a:t>
            </a:r>
          </a:p>
          <a:p>
            <a:pPr algn="ctr">
              <a:lnSpc>
                <a:spcPts val="2997"/>
              </a:lnSpc>
            </a:pPr>
            <a:endParaRPr lang="en-US" sz="2141">
              <a:solidFill>
                <a:srgbClr val="FFFFFF"/>
              </a:solidFill>
              <a:latin typeface="Rosario"/>
              <a:ea typeface="Rosario"/>
              <a:cs typeface="Rosario"/>
              <a:sym typeface="Rosario"/>
            </a:endParaRPr>
          </a:p>
          <a:p>
            <a:pPr algn="ctr">
              <a:lnSpc>
                <a:spcPts val="2997"/>
              </a:lnSpc>
            </a:pPr>
            <a:endParaRPr lang="en-US" sz="2141">
              <a:solidFill>
                <a:srgbClr val="FFFFFF"/>
              </a:solidFill>
              <a:latin typeface="Rosario"/>
              <a:ea typeface="Rosario"/>
              <a:cs typeface="Rosario"/>
              <a:sym typeface="Rosario"/>
            </a:endParaRPr>
          </a:p>
          <a:p>
            <a:pPr algn="ctr">
              <a:lnSpc>
                <a:spcPts val="2997"/>
              </a:lnSpc>
            </a:pPr>
            <a:endParaRPr lang="en-US" sz="2141">
              <a:solidFill>
                <a:srgbClr val="FFFFFF"/>
              </a:solidFill>
              <a:latin typeface="Rosario"/>
              <a:ea typeface="Rosario"/>
              <a:cs typeface="Rosario"/>
              <a:sym typeface="Rosario"/>
            </a:endParaRPr>
          </a:p>
          <a:p>
            <a:pPr algn="ctr">
              <a:lnSpc>
                <a:spcPts val="2997"/>
              </a:lnSpc>
              <a:spcBef>
                <a:spcPct val="0"/>
              </a:spcBef>
            </a:pPr>
            <a:endParaRPr lang="en-US" sz="2141">
              <a:solidFill>
                <a:srgbClr val="FFFFFF"/>
              </a:solidFill>
              <a:latin typeface="Rosario"/>
              <a:ea typeface="Rosario"/>
              <a:cs typeface="Rosario"/>
              <a:sym typeface="Rosario"/>
            </a:endParaRPr>
          </a:p>
        </p:txBody>
      </p:sp>
      <p:sp>
        <p:nvSpPr>
          <p:cNvPr id="12" name="TextBox 12"/>
          <p:cNvSpPr txBox="1"/>
          <p:nvPr/>
        </p:nvSpPr>
        <p:spPr>
          <a:xfrm>
            <a:off x="9751384" y="2346532"/>
            <a:ext cx="7243967" cy="5927310"/>
          </a:xfrm>
          <a:prstGeom prst="rect">
            <a:avLst/>
          </a:prstGeom>
        </p:spPr>
        <p:txBody>
          <a:bodyPr lIns="0" tIns="0" rIns="0" bIns="0" rtlCol="0" anchor="t">
            <a:spAutoFit/>
          </a:bodyPr>
          <a:lstStyle/>
          <a:p>
            <a:pPr algn="ctr">
              <a:lnSpc>
                <a:spcPts val="2997"/>
              </a:lnSpc>
            </a:pPr>
            <a:r>
              <a:rPr lang="en-US" sz="2141" b="1">
                <a:solidFill>
                  <a:srgbClr val="FFFFFF"/>
                </a:solidFill>
                <a:latin typeface="Rosario Bold"/>
                <a:ea typeface="Rosario Bold"/>
                <a:cs typeface="Rosario Bold"/>
                <a:sym typeface="Rosario Bold"/>
              </a:rPr>
              <a:t>Німеччина</a:t>
            </a:r>
          </a:p>
          <a:p>
            <a:pPr algn="ctr">
              <a:lnSpc>
                <a:spcPts val="2997"/>
              </a:lnSpc>
            </a:pPr>
            <a:endParaRPr lang="en-US" sz="2141" b="1">
              <a:solidFill>
                <a:srgbClr val="FFFFFF"/>
              </a:solidFill>
              <a:latin typeface="Rosario Bold"/>
              <a:ea typeface="Rosario Bold"/>
              <a:cs typeface="Rosario Bold"/>
              <a:sym typeface="Rosario Bold"/>
            </a:endParaRPr>
          </a:p>
          <a:p>
            <a:pPr algn="ctr">
              <a:lnSpc>
                <a:spcPts val="2997"/>
              </a:lnSpc>
            </a:pPr>
            <a:r>
              <a:rPr lang="en-US" sz="2141">
                <a:solidFill>
                  <a:srgbClr val="FFFFFF"/>
                </a:solidFill>
                <a:latin typeface="Rosario"/>
                <a:ea typeface="Rosario"/>
                <a:cs typeface="Rosario"/>
                <a:sym typeface="Rosario"/>
              </a:rPr>
              <a:t>Виконання контракту в Німеччині регулюється точно так само. Контрактор має надати всі необхідні документи, що підтверджують виконання зобов'язань, і пройти перевірки на відповідність стандартам якості та умовам контракту. Після завершення робіт замовник здійснює перевірку і підписує акт приймання виконаних робіт, що є важливим етапом для завершення контракту.</a:t>
            </a:r>
          </a:p>
          <a:p>
            <a:pPr algn="ctr">
              <a:lnSpc>
                <a:spcPts val="2997"/>
              </a:lnSpc>
            </a:pPr>
            <a:endParaRPr lang="en-US" sz="2141">
              <a:solidFill>
                <a:srgbClr val="FFFFFF"/>
              </a:solidFill>
              <a:latin typeface="Rosario"/>
              <a:ea typeface="Rosario"/>
              <a:cs typeface="Rosario"/>
              <a:sym typeface="Rosario"/>
            </a:endParaRPr>
          </a:p>
          <a:p>
            <a:pPr algn="ctr">
              <a:lnSpc>
                <a:spcPts val="2997"/>
              </a:lnSpc>
            </a:pPr>
            <a:endParaRPr lang="en-US" sz="2141">
              <a:solidFill>
                <a:srgbClr val="FFFFFF"/>
              </a:solidFill>
              <a:latin typeface="Rosario"/>
              <a:ea typeface="Rosario"/>
              <a:cs typeface="Rosario"/>
              <a:sym typeface="Rosario"/>
            </a:endParaRPr>
          </a:p>
          <a:p>
            <a:pPr algn="ctr">
              <a:lnSpc>
                <a:spcPts val="2997"/>
              </a:lnSpc>
            </a:pPr>
            <a:endParaRPr lang="en-US" sz="2141">
              <a:solidFill>
                <a:srgbClr val="FFFFFF"/>
              </a:solidFill>
              <a:latin typeface="Rosario"/>
              <a:ea typeface="Rosario"/>
              <a:cs typeface="Rosario"/>
              <a:sym typeface="Rosario"/>
            </a:endParaRPr>
          </a:p>
          <a:p>
            <a:pPr algn="ctr">
              <a:lnSpc>
                <a:spcPts val="2997"/>
              </a:lnSpc>
            </a:pPr>
            <a:endParaRPr lang="en-US" sz="2141">
              <a:solidFill>
                <a:srgbClr val="FFFFFF"/>
              </a:solidFill>
              <a:latin typeface="Rosario"/>
              <a:ea typeface="Rosario"/>
              <a:cs typeface="Rosario"/>
              <a:sym typeface="Rosario"/>
            </a:endParaRPr>
          </a:p>
          <a:p>
            <a:pPr algn="ctr">
              <a:lnSpc>
                <a:spcPts val="2997"/>
              </a:lnSpc>
            </a:pPr>
            <a:endParaRPr lang="en-US" sz="2141">
              <a:solidFill>
                <a:srgbClr val="FFFFFF"/>
              </a:solidFill>
              <a:latin typeface="Rosario"/>
              <a:ea typeface="Rosario"/>
              <a:cs typeface="Rosario"/>
              <a:sym typeface="Rosario"/>
            </a:endParaRPr>
          </a:p>
          <a:p>
            <a:pPr algn="ctr">
              <a:lnSpc>
                <a:spcPts val="2997"/>
              </a:lnSpc>
              <a:spcBef>
                <a:spcPct val="0"/>
              </a:spcBef>
            </a:pPr>
            <a:endParaRPr lang="en-US" sz="2141">
              <a:solidFill>
                <a:srgbClr val="FFFFFF"/>
              </a:solidFill>
              <a:latin typeface="Rosario"/>
              <a:ea typeface="Rosario"/>
              <a:cs typeface="Rosario"/>
              <a:sym typeface="Rosario"/>
            </a:endParaRPr>
          </a:p>
        </p:txBody>
      </p:sp>
      <p:sp>
        <p:nvSpPr>
          <p:cNvPr id="13" name="Freeform 13"/>
          <p:cNvSpPr/>
          <p:nvPr/>
        </p:nvSpPr>
        <p:spPr>
          <a:xfrm>
            <a:off x="8536617" y="8031424"/>
            <a:ext cx="508278" cy="739314"/>
          </a:xfrm>
          <a:custGeom>
            <a:avLst/>
            <a:gdLst/>
            <a:ahLst/>
            <a:cxnLst/>
            <a:rect l="l" t="t" r="r" b="b"/>
            <a:pathLst>
              <a:path w="508278" h="739314">
                <a:moveTo>
                  <a:pt x="0" y="0"/>
                </a:moveTo>
                <a:lnTo>
                  <a:pt x="508278" y="0"/>
                </a:lnTo>
                <a:lnTo>
                  <a:pt x="508278" y="739314"/>
                </a:lnTo>
                <a:lnTo>
                  <a:pt x="0" y="73931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624978" y="-492249"/>
            <a:ext cx="19537955" cy="885686"/>
            <a:chOff x="0" y="0"/>
            <a:chExt cx="5145799" cy="233267"/>
          </a:xfrm>
        </p:grpSpPr>
        <p:sp>
          <p:nvSpPr>
            <p:cNvPr id="3" name="Freeform 3"/>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4" name="TextBox 4"/>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624978" y="9893562"/>
            <a:ext cx="19537955" cy="885686"/>
            <a:chOff x="0" y="0"/>
            <a:chExt cx="5145799" cy="233267"/>
          </a:xfrm>
        </p:grpSpPr>
        <p:sp>
          <p:nvSpPr>
            <p:cNvPr id="6" name="Freeform 6"/>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7" name="TextBox 7"/>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8" name="AutoShape 8"/>
          <p:cNvSpPr/>
          <p:nvPr/>
        </p:nvSpPr>
        <p:spPr>
          <a:xfrm flipV="1">
            <a:off x="1028700" y="7443674"/>
            <a:ext cx="16230600" cy="0"/>
          </a:xfrm>
          <a:prstGeom prst="line">
            <a:avLst/>
          </a:prstGeom>
          <a:ln w="38100" cap="flat">
            <a:solidFill>
              <a:srgbClr val="FFFFFF"/>
            </a:solidFill>
            <a:prstDash val="solid"/>
            <a:headEnd type="none" w="sm" len="sm"/>
            <a:tailEnd type="arrow" w="med" len="sm"/>
          </a:ln>
        </p:spPr>
      </p:sp>
      <p:sp>
        <p:nvSpPr>
          <p:cNvPr id="9" name="TextBox 9"/>
          <p:cNvSpPr txBox="1"/>
          <p:nvPr/>
        </p:nvSpPr>
        <p:spPr>
          <a:xfrm>
            <a:off x="2073408" y="723900"/>
            <a:ext cx="17286511" cy="647700"/>
          </a:xfrm>
          <a:prstGeom prst="rect">
            <a:avLst/>
          </a:prstGeom>
        </p:spPr>
        <p:txBody>
          <a:bodyPr lIns="0" tIns="0" rIns="0" bIns="0" rtlCol="0" anchor="t">
            <a:spAutoFit/>
          </a:bodyPr>
          <a:lstStyle/>
          <a:p>
            <a:pPr algn="l">
              <a:lnSpc>
                <a:spcPts val="4950"/>
              </a:lnSpc>
            </a:pPr>
            <a:r>
              <a:rPr lang="en-US" sz="4500">
                <a:solidFill>
                  <a:srgbClr val="FFFFFF"/>
                </a:solidFill>
                <a:latin typeface="Hammersmith One"/>
                <a:ea typeface="Hammersmith One"/>
                <a:cs typeface="Hammersmith One"/>
                <a:sym typeface="Hammersmith One"/>
              </a:rPr>
              <a:t>Етапи здійснення процесу публічних закупівель</a:t>
            </a:r>
          </a:p>
        </p:txBody>
      </p:sp>
      <p:sp>
        <p:nvSpPr>
          <p:cNvPr id="10" name="TextBox 10"/>
          <p:cNvSpPr txBox="1"/>
          <p:nvPr/>
        </p:nvSpPr>
        <p:spPr>
          <a:xfrm>
            <a:off x="3252425" y="6494787"/>
            <a:ext cx="11356621" cy="1082261"/>
          </a:xfrm>
          <a:prstGeom prst="rect">
            <a:avLst/>
          </a:prstGeom>
        </p:spPr>
        <p:txBody>
          <a:bodyPr lIns="0" tIns="0" rIns="0" bIns="0" rtlCol="0" anchor="t">
            <a:spAutoFit/>
          </a:bodyPr>
          <a:lstStyle/>
          <a:p>
            <a:pPr algn="ctr">
              <a:lnSpc>
                <a:spcPts val="4397"/>
              </a:lnSpc>
            </a:pPr>
            <a:r>
              <a:rPr lang="en-US" sz="3141" b="1" dirty="0" err="1">
                <a:solidFill>
                  <a:srgbClr val="F06C25"/>
                </a:solidFill>
                <a:latin typeface="Rosario Bold"/>
                <a:ea typeface="Rosario Bold"/>
                <a:cs typeface="Rosario Bold"/>
                <a:sym typeface="Rosario Bold"/>
              </a:rPr>
              <a:t>Оцінка</a:t>
            </a:r>
            <a:r>
              <a:rPr lang="en-US" sz="3141" b="1" dirty="0">
                <a:solidFill>
                  <a:srgbClr val="F06C25"/>
                </a:solidFill>
                <a:latin typeface="Rosario Bold"/>
                <a:ea typeface="Rosario Bold"/>
                <a:cs typeface="Rosario Bold"/>
                <a:sym typeface="Rosario Bold"/>
              </a:rPr>
              <a:t> </a:t>
            </a:r>
            <a:r>
              <a:rPr lang="en-US" sz="3141" b="1" dirty="0" err="1">
                <a:solidFill>
                  <a:srgbClr val="F06C25"/>
                </a:solidFill>
                <a:latin typeface="Rosario Bold"/>
                <a:ea typeface="Rosario Bold"/>
                <a:cs typeface="Rosario Bold"/>
                <a:sym typeface="Rosario Bold"/>
              </a:rPr>
              <a:t>виконання</a:t>
            </a:r>
            <a:r>
              <a:rPr lang="en-US" sz="3141" b="1" dirty="0">
                <a:solidFill>
                  <a:srgbClr val="F06C25"/>
                </a:solidFill>
                <a:latin typeface="Rosario Bold"/>
                <a:ea typeface="Rosario Bold"/>
                <a:cs typeface="Rosario Bold"/>
                <a:sym typeface="Rosario Bold"/>
              </a:rPr>
              <a:t> </a:t>
            </a:r>
            <a:r>
              <a:rPr lang="en-US" sz="3141" b="1" dirty="0" err="1">
                <a:solidFill>
                  <a:srgbClr val="F06C25"/>
                </a:solidFill>
                <a:latin typeface="Rosario Bold"/>
                <a:ea typeface="Rosario Bold"/>
                <a:cs typeface="Rosario Bold"/>
                <a:sym typeface="Rosario Bold"/>
              </a:rPr>
              <a:t>та</a:t>
            </a:r>
            <a:r>
              <a:rPr lang="en-US" sz="3141" b="1" dirty="0">
                <a:solidFill>
                  <a:srgbClr val="F06C25"/>
                </a:solidFill>
                <a:latin typeface="Rosario Bold"/>
                <a:ea typeface="Rosario Bold"/>
                <a:cs typeface="Rosario Bold"/>
                <a:sym typeface="Rosario Bold"/>
              </a:rPr>
              <a:t> </a:t>
            </a:r>
            <a:r>
              <a:rPr lang="en-US" sz="3141" b="1" dirty="0" err="1">
                <a:solidFill>
                  <a:srgbClr val="F06C25"/>
                </a:solidFill>
                <a:latin typeface="Rosario Bold"/>
                <a:ea typeface="Rosario Bold"/>
                <a:cs typeface="Rosario Bold"/>
                <a:sym typeface="Rosario Bold"/>
              </a:rPr>
              <a:t>завершення</a:t>
            </a:r>
            <a:r>
              <a:rPr lang="en-US" sz="3141" b="1" dirty="0">
                <a:solidFill>
                  <a:srgbClr val="F06C25"/>
                </a:solidFill>
                <a:latin typeface="Rosario Bold"/>
                <a:ea typeface="Rosario Bold"/>
                <a:cs typeface="Rosario Bold"/>
                <a:sym typeface="Rosario Bold"/>
              </a:rPr>
              <a:t> </a:t>
            </a:r>
            <a:r>
              <a:rPr lang="en-US" sz="3141" b="1" dirty="0" err="1">
                <a:solidFill>
                  <a:srgbClr val="F06C25"/>
                </a:solidFill>
                <a:latin typeface="Rosario Bold"/>
                <a:ea typeface="Rosario Bold"/>
                <a:cs typeface="Rosario Bold"/>
                <a:sym typeface="Rosario Bold"/>
              </a:rPr>
              <a:t>процесу</a:t>
            </a:r>
            <a:endParaRPr lang="en-US" sz="3141" b="1" dirty="0">
              <a:solidFill>
                <a:srgbClr val="F06C25"/>
              </a:solidFill>
              <a:latin typeface="Rosario Bold"/>
              <a:ea typeface="Rosario Bold"/>
              <a:cs typeface="Rosario Bold"/>
              <a:sym typeface="Rosario Bold"/>
            </a:endParaRPr>
          </a:p>
          <a:p>
            <a:pPr algn="ctr">
              <a:lnSpc>
                <a:spcPts val="4397"/>
              </a:lnSpc>
              <a:spcBef>
                <a:spcPct val="0"/>
              </a:spcBef>
            </a:pPr>
            <a:endParaRPr lang="en-US" sz="3141" b="1" dirty="0">
              <a:solidFill>
                <a:srgbClr val="F06C25"/>
              </a:solidFill>
              <a:latin typeface="Rosario Bold"/>
              <a:ea typeface="Rosario Bold"/>
              <a:cs typeface="Rosario Bold"/>
              <a:sym typeface="Rosario Bold"/>
            </a:endParaRPr>
          </a:p>
        </p:txBody>
      </p:sp>
      <p:sp>
        <p:nvSpPr>
          <p:cNvPr id="11" name="TextBox 11"/>
          <p:cNvSpPr txBox="1"/>
          <p:nvPr/>
        </p:nvSpPr>
        <p:spPr>
          <a:xfrm>
            <a:off x="798618" y="2346532"/>
            <a:ext cx="7243967" cy="4441410"/>
          </a:xfrm>
          <a:prstGeom prst="rect">
            <a:avLst/>
          </a:prstGeom>
        </p:spPr>
        <p:txBody>
          <a:bodyPr lIns="0" tIns="0" rIns="0" bIns="0" rtlCol="0" anchor="t">
            <a:spAutoFit/>
          </a:bodyPr>
          <a:lstStyle/>
          <a:p>
            <a:pPr algn="ctr">
              <a:lnSpc>
                <a:spcPts val="2997"/>
              </a:lnSpc>
            </a:pPr>
            <a:r>
              <a:rPr lang="en-US" sz="2141" b="1">
                <a:solidFill>
                  <a:srgbClr val="FFFFFF"/>
                </a:solidFill>
                <a:latin typeface="Rosario Bold"/>
                <a:ea typeface="Rosario Bold"/>
                <a:cs typeface="Rosario Bold"/>
                <a:sym typeface="Rosario Bold"/>
              </a:rPr>
              <a:t>Франція</a:t>
            </a:r>
          </a:p>
          <a:p>
            <a:pPr algn="ctr">
              <a:lnSpc>
                <a:spcPts val="2997"/>
              </a:lnSpc>
            </a:pPr>
            <a:endParaRPr lang="en-US" sz="2141" b="1">
              <a:solidFill>
                <a:srgbClr val="FFFFFF"/>
              </a:solidFill>
              <a:latin typeface="Rosario Bold"/>
              <a:ea typeface="Rosario Bold"/>
              <a:cs typeface="Rosario Bold"/>
              <a:sym typeface="Rosario Bold"/>
            </a:endParaRPr>
          </a:p>
          <a:p>
            <a:pPr algn="ctr">
              <a:lnSpc>
                <a:spcPts val="2997"/>
              </a:lnSpc>
            </a:pPr>
            <a:r>
              <a:rPr lang="en-US" sz="2141">
                <a:solidFill>
                  <a:srgbClr val="FFFFFF"/>
                </a:solidFill>
                <a:latin typeface="Rosario"/>
                <a:ea typeface="Rosario"/>
                <a:cs typeface="Rosario"/>
                <a:sym typeface="Rosario"/>
              </a:rPr>
              <a:t>Після завершення виконання контракту у Франції замовник оцінює виконання умов контракту та результатів роботи. Якщо все відповідає вимогам, контракт завершується. Замовник може також провести оцінку постачальника для подальшого використання у майбутніх закупівлях.</a:t>
            </a:r>
          </a:p>
          <a:p>
            <a:pPr algn="ctr">
              <a:lnSpc>
                <a:spcPts val="2997"/>
              </a:lnSpc>
            </a:pPr>
            <a:endParaRPr lang="en-US" sz="2141">
              <a:solidFill>
                <a:srgbClr val="FFFFFF"/>
              </a:solidFill>
              <a:latin typeface="Rosario"/>
              <a:ea typeface="Rosario"/>
              <a:cs typeface="Rosario"/>
              <a:sym typeface="Rosario"/>
            </a:endParaRPr>
          </a:p>
          <a:p>
            <a:pPr algn="ctr">
              <a:lnSpc>
                <a:spcPts val="2997"/>
              </a:lnSpc>
            </a:pPr>
            <a:endParaRPr lang="en-US" sz="2141">
              <a:solidFill>
                <a:srgbClr val="FFFFFF"/>
              </a:solidFill>
              <a:latin typeface="Rosario"/>
              <a:ea typeface="Rosario"/>
              <a:cs typeface="Rosario"/>
              <a:sym typeface="Rosario"/>
            </a:endParaRPr>
          </a:p>
          <a:p>
            <a:pPr algn="ctr">
              <a:lnSpc>
                <a:spcPts val="2997"/>
              </a:lnSpc>
            </a:pPr>
            <a:endParaRPr lang="en-US" sz="2141">
              <a:solidFill>
                <a:srgbClr val="FFFFFF"/>
              </a:solidFill>
              <a:latin typeface="Rosario"/>
              <a:ea typeface="Rosario"/>
              <a:cs typeface="Rosario"/>
              <a:sym typeface="Rosario"/>
            </a:endParaRPr>
          </a:p>
          <a:p>
            <a:pPr algn="ctr">
              <a:lnSpc>
                <a:spcPts val="2997"/>
              </a:lnSpc>
              <a:spcBef>
                <a:spcPct val="0"/>
              </a:spcBef>
            </a:pPr>
            <a:endParaRPr lang="en-US" sz="2141">
              <a:solidFill>
                <a:srgbClr val="FFFFFF"/>
              </a:solidFill>
              <a:latin typeface="Rosario"/>
              <a:ea typeface="Rosario"/>
              <a:cs typeface="Rosario"/>
              <a:sym typeface="Rosario"/>
            </a:endParaRPr>
          </a:p>
        </p:txBody>
      </p:sp>
      <p:sp>
        <p:nvSpPr>
          <p:cNvPr id="12" name="TextBox 12"/>
          <p:cNvSpPr txBox="1"/>
          <p:nvPr/>
        </p:nvSpPr>
        <p:spPr>
          <a:xfrm>
            <a:off x="9751384" y="2346532"/>
            <a:ext cx="7243967" cy="5555835"/>
          </a:xfrm>
          <a:prstGeom prst="rect">
            <a:avLst/>
          </a:prstGeom>
        </p:spPr>
        <p:txBody>
          <a:bodyPr lIns="0" tIns="0" rIns="0" bIns="0" rtlCol="0" anchor="t">
            <a:spAutoFit/>
          </a:bodyPr>
          <a:lstStyle/>
          <a:p>
            <a:pPr algn="ctr">
              <a:lnSpc>
                <a:spcPts val="2997"/>
              </a:lnSpc>
            </a:pPr>
            <a:r>
              <a:rPr lang="en-US" sz="2141" b="1">
                <a:solidFill>
                  <a:srgbClr val="FFFFFF"/>
                </a:solidFill>
                <a:latin typeface="Rosario Bold"/>
                <a:ea typeface="Rosario Bold"/>
                <a:cs typeface="Rosario Bold"/>
                <a:sym typeface="Rosario Bold"/>
              </a:rPr>
              <a:t>Німеччина</a:t>
            </a:r>
          </a:p>
          <a:p>
            <a:pPr algn="ctr">
              <a:lnSpc>
                <a:spcPts val="2997"/>
              </a:lnSpc>
            </a:pPr>
            <a:endParaRPr lang="en-US" sz="2141" b="1">
              <a:solidFill>
                <a:srgbClr val="FFFFFF"/>
              </a:solidFill>
              <a:latin typeface="Rosario Bold"/>
              <a:ea typeface="Rosario Bold"/>
              <a:cs typeface="Rosario Bold"/>
              <a:sym typeface="Rosario Bold"/>
            </a:endParaRPr>
          </a:p>
          <a:p>
            <a:pPr algn="ctr">
              <a:lnSpc>
                <a:spcPts val="2997"/>
              </a:lnSpc>
            </a:pPr>
            <a:r>
              <a:rPr lang="en-US" sz="2141">
                <a:solidFill>
                  <a:srgbClr val="FFFFFF"/>
                </a:solidFill>
                <a:latin typeface="Rosario"/>
                <a:ea typeface="Rosario"/>
                <a:cs typeface="Rosario"/>
                <a:sym typeface="Rosario"/>
              </a:rPr>
              <a:t>У Німеччині після завершення контракту здійснюється ретельна перевірка якості виконаних робіт і задоволення вимог. В окремих випадках може проводитись детальна оцінка результатів і висновків для вдосконалення процесу закупівель у майбутньому.</a:t>
            </a:r>
          </a:p>
          <a:p>
            <a:pPr algn="ctr">
              <a:lnSpc>
                <a:spcPts val="2997"/>
              </a:lnSpc>
            </a:pPr>
            <a:endParaRPr lang="en-US" sz="2141">
              <a:solidFill>
                <a:srgbClr val="FFFFFF"/>
              </a:solidFill>
              <a:latin typeface="Rosario"/>
              <a:ea typeface="Rosario"/>
              <a:cs typeface="Rosario"/>
              <a:sym typeface="Rosario"/>
            </a:endParaRPr>
          </a:p>
          <a:p>
            <a:pPr algn="ctr">
              <a:lnSpc>
                <a:spcPts val="2997"/>
              </a:lnSpc>
            </a:pPr>
            <a:endParaRPr lang="en-US" sz="2141">
              <a:solidFill>
                <a:srgbClr val="FFFFFF"/>
              </a:solidFill>
              <a:latin typeface="Rosario"/>
              <a:ea typeface="Rosario"/>
              <a:cs typeface="Rosario"/>
              <a:sym typeface="Rosario"/>
            </a:endParaRPr>
          </a:p>
          <a:p>
            <a:pPr algn="ctr">
              <a:lnSpc>
                <a:spcPts val="2997"/>
              </a:lnSpc>
            </a:pPr>
            <a:endParaRPr lang="en-US" sz="2141">
              <a:solidFill>
                <a:srgbClr val="FFFFFF"/>
              </a:solidFill>
              <a:latin typeface="Rosario"/>
              <a:ea typeface="Rosario"/>
              <a:cs typeface="Rosario"/>
              <a:sym typeface="Rosario"/>
            </a:endParaRPr>
          </a:p>
          <a:p>
            <a:pPr algn="ctr">
              <a:lnSpc>
                <a:spcPts val="2997"/>
              </a:lnSpc>
            </a:pPr>
            <a:endParaRPr lang="en-US" sz="2141">
              <a:solidFill>
                <a:srgbClr val="FFFFFF"/>
              </a:solidFill>
              <a:latin typeface="Rosario"/>
              <a:ea typeface="Rosario"/>
              <a:cs typeface="Rosario"/>
              <a:sym typeface="Rosario"/>
            </a:endParaRPr>
          </a:p>
          <a:p>
            <a:pPr algn="ctr">
              <a:lnSpc>
                <a:spcPts val="2997"/>
              </a:lnSpc>
            </a:pPr>
            <a:endParaRPr lang="en-US" sz="2141">
              <a:solidFill>
                <a:srgbClr val="FFFFFF"/>
              </a:solidFill>
              <a:latin typeface="Rosario"/>
              <a:ea typeface="Rosario"/>
              <a:cs typeface="Rosario"/>
              <a:sym typeface="Rosario"/>
            </a:endParaRPr>
          </a:p>
          <a:p>
            <a:pPr algn="ctr">
              <a:lnSpc>
                <a:spcPts val="2997"/>
              </a:lnSpc>
            </a:pPr>
            <a:endParaRPr lang="en-US" sz="2141">
              <a:solidFill>
                <a:srgbClr val="FFFFFF"/>
              </a:solidFill>
              <a:latin typeface="Rosario"/>
              <a:ea typeface="Rosario"/>
              <a:cs typeface="Rosario"/>
              <a:sym typeface="Rosario"/>
            </a:endParaRPr>
          </a:p>
          <a:p>
            <a:pPr algn="ctr">
              <a:lnSpc>
                <a:spcPts val="2997"/>
              </a:lnSpc>
              <a:spcBef>
                <a:spcPct val="0"/>
              </a:spcBef>
            </a:pPr>
            <a:endParaRPr lang="en-US" sz="2141">
              <a:solidFill>
                <a:srgbClr val="FFFFFF"/>
              </a:solidFill>
              <a:latin typeface="Rosario"/>
              <a:ea typeface="Rosario"/>
              <a:cs typeface="Rosario"/>
              <a:sym typeface="Rosario"/>
            </a:endParaRPr>
          </a:p>
        </p:txBody>
      </p:sp>
      <p:sp>
        <p:nvSpPr>
          <p:cNvPr id="13" name="Freeform 13"/>
          <p:cNvSpPr/>
          <p:nvPr/>
        </p:nvSpPr>
        <p:spPr>
          <a:xfrm>
            <a:off x="8889860" y="7856974"/>
            <a:ext cx="508278" cy="739314"/>
          </a:xfrm>
          <a:custGeom>
            <a:avLst/>
            <a:gdLst/>
            <a:ahLst/>
            <a:cxnLst/>
            <a:rect l="l" t="t" r="r" b="b"/>
            <a:pathLst>
              <a:path w="508278" h="739314">
                <a:moveTo>
                  <a:pt x="0" y="0"/>
                </a:moveTo>
                <a:lnTo>
                  <a:pt x="508278" y="0"/>
                </a:lnTo>
                <a:lnTo>
                  <a:pt x="508278" y="739314"/>
                </a:lnTo>
                <a:lnTo>
                  <a:pt x="0" y="73931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sp>
        <p:nvSpPr>
          <p:cNvPr id="2" name="AutoShape 2"/>
          <p:cNvSpPr/>
          <p:nvPr/>
        </p:nvSpPr>
        <p:spPr>
          <a:xfrm>
            <a:off x="0" y="2152716"/>
            <a:ext cx="18288000" cy="0"/>
          </a:xfrm>
          <a:prstGeom prst="line">
            <a:avLst/>
          </a:prstGeom>
          <a:ln w="38100" cap="flat">
            <a:solidFill>
              <a:srgbClr val="F06C25"/>
            </a:solidFill>
            <a:prstDash val="solid"/>
            <a:headEnd type="none" w="sm" len="sm"/>
            <a:tailEnd type="none" w="sm" len="sm"/>
          </a:ln>
        </p:spPr>
      </p:sp>
      <p:sp>
        <p:nvSpPr>
          <p:cNvPr id="3" name="Freeform 3"/>
          <p:cNvSpPr/>
          <p:nvPr/>
        </p:nvSpPr>
        <p:spPr>
          <a:xfrm>
            <a:off x="8274734" y="2897593"/>
            <a:ext cx="1311519" cy="1311519"/>
          </a:xfrm>
          <a:custGeom>
            <a:avLst/>
            <a:gdLst/>
            <a:ahLst/>
            <a:cxnLst/>
            <a:rect l="l" t="t" r="r" b="b"/>
            <a:pathLst>
              <a:path w="1311519" h="1311519">
                <a:moveTo>
                  <a:pt x="0" y="0"/>
                </a:moveTo>
                <a:lnTo>
                  <a:pt x="1311519" y="0"/>
                </a:lnTo>
                <a:lnTo>
                  <a:pt x="1311519" y="1311519"/>
                </a:lnTo>
                <a:lnTo>
                  <a:pt x="0" y="131151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3025358" y="2897593"/>
            <a:ext cx="1314806" cy="1311519"/>
          </a:xfrm>
          <a:custGeom>
            <a:avLst/>
            <a:gdLst/>
            <a:ahLst/>
            <a:cxnLst/>
            <a:rect l="l" t="t" r="r" b="b"/>
            <a:pathLst>
              <a:path w="1314806" h="1311519">
                <a:moveTo>
                  <a:pt x="0" y="0"/>
                </a:moveTo>
                <a:lnTo>
                  <a:pt x="1314806" y="0"/>
                </a:lnTo>
                <a:lnTo>
                  <a:pt x="1314806" y="1311519"/>
                </a:lnTo>
                <a:lnTo>
                  <a:pt x="0" y="131151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8269571" y="6324780"/>
            <a:ext cx="1169445" cy="1567096"/>
          </a:xfrm>
          <a:custGeom>
            <a:avLst/>
            <a:gdLst/>
            <a:ahLst/>
            <a:cxnLst/>
            <a:rect l="l" t="t" r="r" b="b"/>
            <a:pathLst>
              <a:path w="1169445" h="1567096">
                <a:moveTo>
                  <a:pt x="0" y="0"/>
                </a:moveTo>
                <a:lnTo>
                  <a:pt x="1169445" y="0"/>
                </a:lnTo>
                <a:lnTo>
                  <a:pt x="1169445" y="1567097"/>
                </a:lnTo>
                <a:lnTo>
                  <a:pt x="0" y="156709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a:off x="3025358" y="6425979"/>
            <a:ext cx="1529878" cy="1567096"/>
          </a:xfrm>
          <a:custGeom>
            <a:avLst/>
            <a:gdLst/>
            <a:ahLst/>
            <a:cxnLst/>
            <a:rect l="l" t="t" r="r" b="b"/>
            <a:pathLst>
              <a:path w="1529878" h="1567096">
                <a:moveTo>
                  <a:pt x="0" y="0"/>
                </a:moveTo>
                <a:lnTo>
                  <a:pt x="1529877" y="0"/>
                </a:lnTo>
                <a:lnTo>
                  <a:pt x="1529877" y="1567097"/>
                </a:lnTo>
                <a:lnTo>
                  <a:pt x="0" y="156709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7" name="Freeform 7"/>
          <p:cNvSpPr/>
          <p:nvPr/>
        </p:nvSpPr>
        <p:spPr>
          <a:xfrm>
            <a:off x="13755520" y="6227137"/>
            <a:ext cx="1664740" cy="1664740"/>
          </a:xfrm>
          <a:custGeom>
            <a:avLst/>
            <a:gdLst/>
            <a:ahLst/>
            <a:cxnLst/>
            <a:rect l="l" t="t" r="r" b="b"/>
            <a:pathLst>
              <a:path w="1664740" h="1664740">
                <a:moveTo>
                  <a:pt x="0" y="0"/>
                </a:moveTo>
                <a:lnTo>
                  <a:pt x="1664740" y="0"/>
                </a:lnTo>
                <a:lnTo>
                  <a:pt x="1664740" y="1664740"/>
                </a:lnTo>
                <a:lnTo>
                  <a:pt x="0" y="166474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8" name="Freeform 8"/>
          <p:cNvSpPr/>
          <p:nvPr/>
        </p:nvSpPr>
        <p:spPr>
          <a:xfrm>
            <a:off x="13978403" y="2897593"/>
            <a:ext cx="1311519" cy="1311519"/>
          </a:xfrm>
          <a:custGeom>
            <a:avLst/>
            <a:gdLst/>
            <a:ahLst/>
            <a:cxnLst/>
            <a:rect l="l" t="t" r="r" b="b"/>
            <a:pathLst>
              <a:path w="1311519" h="1311519">
                <a:moveTo>
                  <a:pt x="0" y="0"/>
                </a:moveTo>
                <a:lnTo>
                  <a:pt x="1311520" y="0"/>
                </a:lnTo>
                <a:lnTo>
                  <a:pt x="1311520" y="1311519"/>
                </a:lnTo>
                <a:lnTo>
                  <a:pt x="0" y="1311519"/>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9" name="TextBox 9"/>
          <p:cNvSpPr txBox="1"/>
          <p:nvPr/>
        </p:nvSpPr>
        <p:spPr>
          <a:xfrm>
            <a:off x="669418" y="173989"/>
            <a:ext cx="17259300" cy="1623697"/>
          </a:xfrm>
          <a:prstGeom prst="rect">
            <a:avLst/>
          </a:prstGeom>
        </p:spPr>
        <p:txBody>
          <a:bodyPr lIns="0" tIns="0" rIns="0" bIns="0" rtlCol="0" anchor="t">
            <a:spAutoFit/>
          </a:bodyPr>
          <a:lstStyle/>
          <a:p>
            <a:pPr algn="l">
              <a:lnSpc>
                <a:spcPts val="6579"/>
              </a:lnSpc>
              <a:spcBef>
                <a:spcPct val="0"/>
              </a:spcBef>
            </a:pPr>
            <a:r>
              <a:rPr lang="en-US" sz="4699">
                <a:solidFill>
                  <a:srgbClr val="FFFFFF"/>
                </a:solidFill>
                <a:latin typeface="Hammersmith One"/>
                <a:ea typeface="Hammersmith One"/>
                <a:cs typeface="Hammersmith One"/>
                <a:sym typeface="Hammersmith One"/>
              </a:rPr>
              <a:t>Особливості обрання переможця в процесі публічних закупівель - спільне</a:t>
            </a:r>
          </a:p>
        </p:txBody>
      </p:sp>
      <p:sp>
        <p:nvSpPr>
          <p:cNvPr id="10" name="TextBox 10"/>
          <p:cNvSpPr txBox="1"/>
          <p:nvPr/>
        </p:nvSpPr>
        <p:spPr>
          <a:xfrm>
            <a:off x="2481136" y="4593369"/>
            <a:ext cx="2437947" cy="1108710"/>
          </a:xfrm>
          <a:prstGeom prst="rect">
            <a:avLst/>
          </a:prstGeom>
        </p:spPr>
        <p:txBody>
          <a:bodyPr lIns="0" tIns="0" rIns="0" bIns="0" rtlCol="0" anchor="t">
            <a:spAutoFit/>
          </a:bodyPr>
          <a:lstStyle/>
          <a:p>
            <a:pPr algn="ctr">
              <a:lnSpc>
                <a:spcPts val="2939"/>
              </a:lnSpc>
              <a:spcBef>
                <a:spcPct val="0"/>
              </a:spcBef>
            </a:pPr>
            <a:r>
              <a:rPr lang="en-US" sz="2099">
                <a:solidFill>
                  <a:srgbClr val="FFFFFF"/>
                </a:solidFill>
                <a:latin typeface="Rosario"/>
                <a:ea typeface="Rosario"/>
                <a:cs typeface="Rosario"/>
                <a:sym typeface="Rosario"/>
              </a:rPr>
              <a:t>Технічна відповідність пропозиції</a:t>
            </a:r>
          </a:p>
        </p:txBody>
      </p:sp>
      <p:sp>
        <p:nvSpPr>
          <p:cNvPr id="11" name="TextBox 11"/>
          <p:cNvSpPr txBox="1"/>
          <p:nvPr/>
        </p:nvSpPr>
        <p:spPr>
          <a:xfrm>
            <a:off x="7673420" y="4593369"/>
            <a:ext cx="2437947" cy="1108710"/>
          </a:xfrm>
          <a:prstGeom prst="rect">
            <a:avLst/>
          </a:prstGeom>
        </p:spPr>
        <p:txBody>
          <a:bodyPr lIns="0" tIns="0" rIns="0" bIns="0" rtlCol="0" anchor="t">
            <a:spAutoFit/>
          </a:bodyPr>
          <a:lstStyle/>
          <a:p>
            <a:pPr algn="ctr">
              <a:lnSpc>
                <a:spcPts val="2939"/>
              </a:lnSpc>
              <a:spcBef>
                <a:spcPct val="0"/>
              </a:spcBef>
            </a:pPr>
            <a:r>
              <a:rPr lang="en-US" sz="2099">
                <a:solidFill>
                  <a:srgbClr val="FFFFFF"/>
                </a:solidFill>
                <a:latin typeface="Rosario"/>
                <a:ea typeface="Rosario"/>
                <a:cs typeface="Rosario"/>
                <a:sym typeface="Rosario"/>
              </a:rPr>
              <a:t>Найкраща вартість (Best Value for Money, BVfM)</a:t>
            </a:r>
          </a:p>
        </p:txBody>
      </p:sp>
      <p:sp>
        <p:nvSpPr>
          <p:cNvPr id="12" name="TextBox 12"/>
          <p:cNvSpPr txBox="1"/>
          <p:nvPr/>
        </p:nvSpPr>
        <p:spPr>
          <a:xfrm>
            <a:off x="13368917" y="4593369"/>
            <a:ext cx="2437947" cy="1108710"/>
          </a:xfrm>
          <a:prstGeom prst="rect">
            <a:avLst/>
          </a:prstGeom>
        </p:spPr>
        <p:txBody>
          <a:bodyPr lIns="0" tIns="0" rIns="0" bIns="0" rtlCol="0" anchor="t">
            <a:spAutoFit/>
          </a:bodyPr>
          <a:lstStyle/>
          <a:p>
            <a:pPr algn="ctr">
              <a:lnSpc>
                <a:spcPts val="2939"/>
              </a:lnSpc>
              <a:spcBef>
                <a:spcPct val="0"/>
              </a:spcBef>
            </a:pPr>
            <a:r>
              <a:rPr lang="en-US" sz="2099">
                <a:solidFill>
                  <a:srgbClr val="FFFFFF"/>
                </a:solidFill>
                <a:latin typeface="Rosario"/>
                <a:ea typeface="Rosario"/>
                <a:cs typeface="Rosario"/>
                <a:sym typeface="Rosario"/>
              </a:rPr>
              <a:t>Публічне оголошення результатів</a:t>
            </a:r>
          </a:p>
        </p:txBody>
      </p:sp>
      <p:sp>
        <p:nvSpPr>
          <p:cNvPr id="13" name="TextBox 13"/>
          <p:cNvSpPr txBox="1"/>
          <p:nvPr/>
        </p:nvSpPr>
        <p:spPr>
          <a:xfrm>
            <a:off x="2481136" y="8252156"/>
            <a:ext cx="2437947" cy="365760"/>
          </a:xfrm>
          <a:prstGeom prst="rect">
            <a:avLst/>
          </a:prstGeom>
        </p:spPr>
        <p:txBody>
          <a:bodyPr lIns="0" tIns="0" rIns="0" bIns="0" rtlCol="0" anchor="t">
            <a:spAutoFit/>
          </a:bodyPr>
          <a:lstStyle/>
          <a:p>
            <a:pPr algn="ctr">
              <a:lnSpc>
                <a:spcPts val="2939"/>
              </a:lnSpc>
              <a:spcBef>
                <a:spcPct val="0"/>
              </a:spcBef>
            </a:pPr>
            <a:r>
              <a:rPr lang="en-US" sz="2099">
                <a:solidFill>
                  <a:srgbClr val="FFFFFF"/>
                </a:solidFill>
                <a:latin typeface="Rosario"/>
                <a:ea typeface="Rosario"/>
                <a:cs typeface="Rosario"/>
                <a:sym typeface="Rosario"/>
              </a:rPr>
              <a:t>Якість</a:t>
            </a:r>
          </a:p>
        </p:txBody>
      </p:sp>
      <p:sp>
        <p:nvSpPr>
          <p:cNvPr id="14" name="TextBox 14"/>
          <p:cNvSpPr txBox="1"/>
          <p:nvPr/>
        </p:nvSpPr>
        <p:spPr>
          <a:xfrm>
            <a:off x="7673420" y="8177627"/>
            <a:ext cx="2437947" cy="1480185"/>
          </a:xfrm>
          <a:prstGeom prst="rect">
            <a:avLst/>
          </a:prstGeom>
        </p:spPr>
        <p:txBody>
          <a:bodyPr lIns="0" tIns="0" rIns="0" bIns="0" rtlCol="0" anchor="t">
            <a:spAutoFit/>
          </a:bodyPr>
          <a:lstStyle/>
          <a:p>
            <a:pPr algn="ctr">
              <a:lnSpc>
                <a:spcPts val="2939"/>
              </a:lnSpc>
              <a:spcBef>
                <a:spcPct val="0"/>
              </a:spcBef>
            </a:pPr>
            <a:r>
              <a:rPr lang="en-US" sz="2099">
                <a:solidFill>
                  <a:srgbClr val="FFFFFF"/>
                </a:solidFill>
                <a:latin typeface="Rosario"/>
                <a:ea typeface="Rosario"/>
                <a:cs typeface="Rosario"/>
                <a:sym typeface="Rosario"/>
              </a:rPr>
              <a:t>Фінансова та юридична стабільність учасника</a:t>
            </a:r>
          </a:p>
        </p:txBody>
      </p:sp>
      <p:sp>
        <p:nvSpPr>
          <p:cNvPr id="15" name="TextBox 15"/>
          <p:cNvSpPr txBox="1"/>
          <p:nvPr/>
        </p:nvSpPr>
        <p:spPr>
          <a:xfrm>
            <a:off x="13624794" y="8187152"/>
            <a:ext cx="1926193" cy="356235"/>
          </a:xfrm>
          <a:prstGeom prst="rect">
            <a:avLst/>
          </a:prstGeom>
        </p:spPr>
        <p:txBody>
          <a:bodyPr lIns="0" tIns="0" rIns="0" bIns="0" rtlCol="0" anchor="t">
            <a:spAutoFit/>
          </a:bodyPr>
          <a:lstStyle/>
          <a:p>
            <a:pPr algn="ctr">
              <a:lnSpc>
                <a:spcPts val="2939"/>
              </a:lnSpc>
              <a:spcBef>
                <a:spcPct val="0"/>
              </a:spcBef>
            </a:pPr>
            <a:r>
              <a:rPr lang="en-US" sz="2099">
                <a:solidFill>
                  <a:srgbClr val="FFFFFF"/>
                </a:solidFill>
                <a:latin typeface="Canva Sans"/>
                <a:ea typeface="Canva Sans"/>
                <a:cs typeface="Canva Sans"/>
                <a:sym typeface="Canva Sans"/>
              </a:rPr>
              <a:t>Досвід роботи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sp>
        <p:nvSpPr>
          <p:cNvPr id="2" name="AutoShape 2"/>
          <p:cNvSpPr/>
          <p:nvPr/>
        </p:nvSpPr>
        <p:spPr>
          <a:xfrm>
            <a:off x="0" y="2152716"/>
            <a:ext cx="18288000" cy="0"/>
          </a:xfrm>
          <a:prstGeom prst="line">
            <a:avLst/>
          </a:prstGeom>
          <a:ln w="38100" cap="flat">
            <a:solidFill>
              <a:srgbClr val="F06C25"/>
            </a:solidFill>
            <a:prstDash val="solid"/>
            <a:headEnd type="none" w="sm" len="sm"/>
            <a:tailEnd type="none" w="sm" len="sm"/>
          </a:ln>
        </p:spPr>
      </p:sp>
      <p:sp>
        <p:nvSpPr>
          <p:cNvPr id="3" name="TextBox 3"/>
          <p:cNvSpPr txBox="1"/>
          <p:nvPr/>
        </p:nvSpPr>
        <p:spPr>
          <a:xfrm>
            <a:off x="669418" y="173989"/>
            <a:ext cx="17259300" cy="1623697"/>
          </a:xfrm>
          <a:prstGeom prst="rect">
            <a:avLst/>
          </a:prstGeom>
        </p:spPr>
        <p:txBody>
          <a:bodyPr lIns="0" tIns="0" rIns="0" bIns="0" rtlCol="0" anchor="t">
            <a:spAutoFit/>
          </a:bodyPr>
          <a:lstStyle/>
          <a:p>
            <a:pPr algn="l">
              <a:lnSpc>
                <a:spcPts val="6579"/>
              </a:lnSpc>
              <a:spcBef>
                <a:spcPct val="0"/>
              </a:spcBef>
            </a:pPr>
            <a:r>
              <a:rPr lang="en-US" sz="4699">
                <a:solidFill>
                  <a:srgbClr val="FFFFFF"/>
                </a:solidFill>
                <a:latin typeface="Hammersmith One"/>
                <a:ea typeface="Hammersmith One"/>
                <a:cs typeface="Hammersmith One"/>
                <a:sym typeface="Hammersmith One"/>
              </a:rPr>
              <a:t>Особливості обрання переможця в процесі публічних закупівель - відмінне</a:t>
            </a:r>
          </a:p>
        </p:txBody>
      </p:sp>
      <p:sp>
        <p:nvSpPr>
          <p:cNvPr id="4" name="TextBox 4"/>
          <p:cNvSpPr txBox="1"/>
          <p:nvPr/>
        </p:nvSpPr>
        <p:spPr>
          <a:xfrm>
            <a:off x="1042990" y="2457516"/>
            <a:ext cx="16885728" cy="7423785"/>
          </a:xfrm>
          <a:prstGeom prst="rect">
            <a:avLst/>
          </a:prstGeom>
        </p:spPr>
        <p:txBody>
          <a:bodyPr lIns="0" tIns="0" rIns="0" bIns="0" rtlCol="0" anchor="t">
            <a:spAutoFit/>
          </a:bodyPr>
          <a:lstStyle/>
          <a:p>
            <a:pPr algn="l">
              <a:lnSpc>
                <a:spcPts val="2939"/>
              </a:lnSpc>
            </a:pPr>
            <a:r>
              <a:rPr lang="en-US" sz="2099">
                <a:solidFill>
                  <a:srgbClr val="FFFFFF"/>
                </a:solidFill>
                <a:latin typeface="Rosario"/>
                <a:ea typeface="Rosario"/>
                <a:cs typeface="Rosario"/>
                <a:sym typeface="Rosario"/>
              </a:rPr>
              <a:t>У Франції акцент робиться на збалансовану оцінку пропозицій, де враховуються не тільки ціна, але й якість, інноваційні рішення, екологічні стандарти або соціальні ініціативи. Наприклад, для великих інфраструктурних проектів чи закупівель у сфері охорони навколишнього середовища часто важливою є не лише ціна, а й те, наскільки пропозиція відповідає екологічним вимогам або забезпечує соціальні переваги.</a:t>
            </a:r>
          </a:p>
          <a:p>
            <a:pPr algn="l">
              <a:lnSpc>
                <a:spcPts val="2939"/>
              </a:lnSpc>
            </a:pPr>
            <a:endParaRPr lang="en-US" sz="2099">
              <a:solidFill>
                <a:srgbClr val="FFFFFF"/>
              </a:solidFill>
              <a:latin typeface="Rosario"/>
              <a:ea typeface="Rosario"/>
              <a:cs typeface="Rosario"/>
              <a:sym typeface="Rosario"/>
            </a:endParaRPr>
          </a:p>
          <a:p>
            <a:pPr algn="l">
              <a:lnSpc>
                <a:spcPts val="2939"/>
              </a:lnSpc>
            </a:pPr>
            <a:r>
              <a:rPr lang="en-US" sz="2099">
                <a:solidFill>
                  <a:srgbClr val="FFFFFF"/>
                </a:solidFill>
                <a:latin typeface="Rosario"/>
                <a:ea typeface="Rosario"/>
                <a:cs typeface="Rosario"/>
                <a:sym typeface="Rosario"/>
              </a:rPr>
              <a:t>В Німеччині ж часто віддається перевага найнижчій ціні. Це особливо характерно для тендерів, де бюджетні обмеження є критичними, таких як закупівлі для державних установ чи для будівельних проектів. Хоча в деяких випадках враховуються також додаткові критерії, такі як якість або інші технічні характеристики, ціна залишається основним фактором при виборі переможця.</a:t>
            </a:r>
          </a:p>
          <a:p>
            <a:pPr algn="l">
              <a:lnSpc>
                <a:spcPts val="2939"/>
              </a:lnSpc>
            </a:pPr>
            <a:endParaRPr lang="en-US" sz="2099">
              <a:solidFill>
                <a:srgbClr val="FFFFFF"/>
              </a:solidFill>
              <a:latin typeface="Rosario"/>
              <a:ea typeface="Rosario"/>
              <a:cs typeface="Rosario"/>
              <a:sym typeface="Rosario"/>
            </a:endParaRPr>
          </a:p>
          <a:p>
            <a:pPr algn="l">
              <a:lnSpc>
                <a:spcPts val="2939"/>
              </a:lnSpc>
            </a:pPr>
            <a:r>
              <a:rPr lang="en-US" sz="2099">
                <a:solidFill>
                  <a:srgbClr val="FFFFFF"/>
                </a:solidFill>
                <a:latin typeface="Rosario"/>
                <a:ea typeface="Rosario"/>
                <a:cs typeface="Rosario"/>
                <a:sym typeface="Rosario"/>
              </a:rPr>
              <a:t>Щодо рівних пропозицій, то в обох країнах передбачено додаткову оцінку в разі однакових результатів. В Франції це може включати додатковий аналіз кваліфікаційних аспектів учасників, таких як досвід, наявність сертифікатів або інших технічних переваг. У Німеччині в таких випадках можуть враховуватися географічні переваги — наприклад, компанії, що знаходяться ближче до місця виконання проекту, можуть отримати додаткові бали.</a:t>
            </a:r>
          </a:p>
          <a:p>
            <a:pPr algn="l">
              <a:lnSpc>
                <a:spcPts val="2939"/>
              </a:lnSpc>
            </a:pPr>
            <a:endParaRPr lang="en-US" sz="2099">
              <a:solidFill>
                <a:srgbClr val="FFFFFF"/>
              </a:solidFill>
              <a:latin typeface="Rosario"/>
              <a:ea typeface="Rosario"/>
              <a:cs typeface="Rosario"/>
              <a:sym typeface="Rosario"/>
            </a:endParaRPr>
          </a:p>
          <a:p>
            <a:pPr algn="l">
              <a:lnSpc>
                <a:spcPts val="2939"/>
              </a:lnSpc>
            </a:pPr>
            <a:r>
              <a:rPr lang="en-US" sz="2099">
                <a:solidFill>
                  <a:srgbClr val="FFFFFF"/>
                </a:solidFill>
                <a:latin typeface="Rosario"/>
                <a:ea typeface="Rosario"/>
                <a:cs typeface="Rosario"/>
                <a:sym typeface="Rosario"/>
              </a:rPr>
              <a:t>Крім того, в Німеччині більше уваги приділяється фінансовій стабільності учасників. Перевірка фінансових звітів та банківських гарантій є важливою частиною процесу відбору, оскільки це дозволяє упевнитися в здатності постачальника виконати контракт. У Франції ж часто надається більше уваги екологічним сертифікатам та соціальним ініціативам, які можуть бути важливими для забезпечення якості та відповідності вимогам замовника.</a:t>
            </a:r>
          </a:p>
          <a:p>
            <a:pPr algn="l">
              <a:lnSpc>
                <a:spcPts val="2939"/>
              </a:lnSpc>
              <a:spcBef>
                <a:spcPct val="0"/>
              </a:spcBef>
            </a:pPr>
            <a:endParaRPr lang="en-US" sz="2099">
              <a:solidFill>
                <a:srgbClr val="FFFFFF"/>
              </a:solidFill>
              <a:latin typeface="Rosario"/>
              <a:ea typeface="Rosario"/>
              <a:cs typeface="Rosario"/>
              <a:sym typeface="Rosario"/>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84283" y="-2078052"/>
            <a:ext cx="19483607" cy="4156103"/>
            <a:chOff x="0" y="0"/>
            <a:chExt cx="5131485" cy="1094611"/>
          </a:xfrm>
        </p:grpSpPr>
        <p:sp>
          <p:nvSpPr>
            <p:cNvPr id="3" name="Freeform 3"/>
            <p:cNvSpPr/>
            <p:nvPr/>
          </p:nvSpPr>
          <p:spPr>
            <a:xfrm>
              <a:off x="0" y="0"/>
              <a:ext cx="5131485" cy="1094611"/>
            </a:xfrm>
            <a:custGeom>
              <a:avLst/>
              <a:gdLst/>
              <a:ahLst/>
              <a:cxnLst/>
              <a:rect l="l" t="t" r="r" b="b"/>
              <a:pathLst>
                <a:path w="5131485" h="1094611">
                  <a:moveTo>
                    <a:pt x="0" y="0"/>
                  </a:moveTo>
                  <a:lnTo>
                    <a:pt x="5131485" y="0"/>
                  </a:lnTo>
                  <a:lnTo>
                    <a:pt x="5131485" y="1094611"/>
                  </a:lnTo>
                  <a:lnTo>
                    <a:pt x="0" y="1094611"/>
                  </a:lnTo>
                  <a:close/>
                </a:path>
              </a:pathLst>
            </a:custGeom>
            <a:solidFill>
              <a:srgbClr val="FC744E"/>
            </a:solidFill>
          </p:spPr>
        </p:sp>
        <p:sp>
          <p:nvSpPr>
            <p:cNvPr id="4" name="TextBox 4"/>
            <p:cNvSpPr txBox="1"/>
            <p:nvPr/>
          </p:nvSpPr>
          <p:spPr>
            <a:xfrm>
              <a:off x="0" y="-38100"/>
              <a:ext cx="5131485" cy="1132711"/>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576026" y="493896"/>
            <a:ext cx="385208" cy="385208"/>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41B8D5"/>
            </a:solidFill>
          </p:spPr>
        </p:sp>
        <p:sp>
          <p:nvSpPr>
            <p:cNvPr id="7" name="TextBox 7"/>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1162050" y="493896"/>
            <a:ext cx="385208" cy="385208"/>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41B8D5"/>
            </a:solidFill>
          </p:spPr>
        </p:sp>
        <p:sp>
          <p:nvSpPr>
            <p:cNvPr id="10" name="TextBox 10"/>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a:off x="5158242" y="2334897"/>
            <a:ext cx="7782320" cy="966838"/>
            <a:chOff x="0" y="0"/>
            <a:chExt cx="2049665" cy="254641"/>
          </a:xfrm>
        </p:grpSpPr>
        <p:sp>
          <p:nvSpPr>
            <p:cNvPr id="12" name="Freeform 12"/>
            <p:cNvSpPr/>
            <p:nvPr/>
          </p:nvSpPr>
          <p:spPr>
            <a:xfrm>
              <a:off x="0" y="0"/>
              <a:ext cx="2049665" cy="254641"/>
            </a:xfrm>
            <a:custGeom>
              <a:avLst/>
              <a:gdLst/>
              <a:ahLst/>
              <a:cxnLst/>
              <a:rect l="l" t="t" r="r" b="b"/>
              <a:pathLst>
                <a:path w="2049665" h="254641">
                  <a:moveTo>
                    <a:pt x="0" y="0"/>
                  </a:moveTo>
                  <a:lnTo>
                    <a:pt x="2049665" y="0"/>
                  </a:lnTo>
                  <a:lnTo>
                    <a:pt x="2049665" y="254641"/>
                  </a:lnTo>
                  <a:lnTo>
                    <a:pt x="0" y="254641"/>
                  </a:lnTo>
                  <a:close/>
                </a:path>
              </a:pathLst>
            </a:custGeom>
            <a:solidFill>
              <a:srgbClr val="64CCEF"/>
            </a:solidFill>
          </p:spPr>
        </p:sp>
        <p:sp>
          <p:nvSpPr>
            <p:cNvPr id="13" name="TextBox 13"/>
            <p:cNvSpPr txBox="1"/>
            <p:nvPr/>
          </p:nvSpPr>
          <p:spPr>
            <a:xfrm>
              <a:off x="0" y="-38100"/>
              <a:ext cx="2049665" cy="292741"/>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576026" y="2524905"/>
            <a:ext cx="17103922" cy="4583430"/>
          </a:xfrm>
          <a:prstGeom prst="rect">
            <a:avLst/>
          </a:prstGeom>
        </p:spPr>
        <p:txBody>
          <a:bodyPr lIns="0" tIns="0" rIns="0" bIns="0" rtlCol="0" anchor="t">
            <a:spAutoFit/>
          </a:bodyPr>
          <a:lstStyle/>
          <a:p>
            <a:pPr algn="ctr">
              <a:lnSpc>
                <a:spcPts val="3919"/>
              </a:lnSpc>
            </a:pPr>
            <a:r>
              <a:rPr lang="en-US" sz="2799" b="1">
                <a:solidFill>
                  <a:srgbClr val="FFFFFF"/>
                </a:solidFill>
                <a:latin typeface="Rosario Bold"/>
                <a:ea typeface="Rosario Bold"/>
                <a:cs typeface="Rosario Bold"/>
                <a:sym typeface="Rosario Bold"/>
              </a:rPr>
              <a:t>Conseil d'État (Державна рада)</a:t>
            </a:r>
          </a:p>
          <a:p>
            <a:pPr algn="ctr">
              <a:lnSpc>
                <a:spcPts val="3919"/>
              </a:lnSpc>
              <a:spcBef>
                <a:spcPct val="0"/>
              </a:spcBef>
            </a:pPr>
            <a:endParaRPr lang="en-US" sz="2799" b="1">
              <a:solidFill>
                <a:srgbClr val="FFFFFF"/>
              </a:solidFill>
              <a:latin typeface="Rosario Bold"/>
              <a:ea typeface="Rosario Bold"/>
              <a:cs typeface="Rosario Bold"/>
              <a:sym typeface="Rosario Bold"/>
            </a:endParaRPr>
          </a:p>
          <a:p>
            <a:pPr algn="l">
              <a:lnSpc>
                <a:spcPts val="3219"/>
              </a:lnSpc>
              <a:spcBef>
                <a:spcPct val="0"/>
              </a:spcBef>
            </a:pPr>
            <a:r>
              <a:rPr lang="en-US" sz="2299">
                <a:solidFill>
                  <a:srgbClr val="FFFFFF"/>
                </a:solidFill>
                <a:latin typeface="Rosario"/>
                <a:ea typeface="Rosario"/>
                <a:cs typeface="Rosario"/>
                <a:sym typeface="Rosario"/>
              </a:rPr>
              <a:t>Conseil d'État (Державна рада) – вищий адміністративний суд, що розглядає спори щодо державних тендерів. Учасники можуть оскаржити порушення протягом двох місяців після оголошення результатів.</a:t>
            </a:r>
          </a:p>
          <a:p>
            <a:pPr algn="l">
              <a:lnSpc>
                <a:spcPts val="3219"/>
              </a:lnSpc>
              <a:spcBef>
                <a:spcPct val="0"/>
              </a:spcBef>
            </a:pPr>
            <a:r>
              <a:rPr lang="en-US" sz="2299">
                <a:solidFill>
                  <a:srgbClr val="FFFFFF"/>
                </a:solidFill>
                <a:latin typeface="Rosario"/>
                <a:ea typeface="Rosario"/>
                <a:cs typeface="Rosario"/>
                <a:sym typeface="Rosario"/>
              </a:rPr>
              <a:t>Суд має право скасувати тендер, анулювати контракт або зобов’язати виправити порушення. Якщо порушення підтверджуються, виконання контракту може бути призупинено або змінено. Це забезпечує прозорість і справедливість у сфері публічних закупівель.</a:t>
            </a:r>
          </a:p>
          <a:p>
            <a:pPr algn="l">
              <a:lnSpc>
                <a:spcPts val="3219"/>
              </a:lnSpc>
              <a:spcBef>
                <a:spcPct val="0"/>
              </a:spcBef>
            </a:pPr>
            <a:endParaRPr lang="en-US" sz="2299">
              <a:solidFill>
                <a:srgbClr val="FFFFFF"/>
              </a:solidFill>
              <a:latin typeface="Rosario"/>
              <a:ea typeface="Rosario"/>
              <a:cs typeface="Rosario"/>
              <a:sym typeface="Rosario"/>
            </a:endParaRPr>
          </a:p>
          <a:p>
            <a:pPr algn="l">
              <a:lnSpc>
                <a:spcPts val="3219"/>
              </a:lnSpc>
              <a:spcBef>
                <a:spcPct val="0"/>
              </a:spcBef>
            </a:pPr>
            <a:endParaRPr lang="en-US" sz="2299">
              <a:solidFill>
                <a:srgbClr val="FFFFFF"/>
              </a:solidFill>
              <a:latin typeface="Rosario"/>
              <a:ea typeface="Rosario"/>
              <a:cs typeface="Rosario"/>
              <a:sym typeface="Rosario"/>
            </a:endParaRPr>
          </a:p>
          <a:p>
            <a:pPr algn="l">
              <a:lnSpc>
                <a:spcPts val="3219"/>
              </a:lnSpc>
              <a:spcBef>
                <a:spcPct val="0"/>
              </a:spcBef>
            </a:pPr>
            <a:endParaRPr lang="en-US" sz="2299">
              <a:solidFill>
                <a:srgbClr val="FFFFFF"/>
              </a:solidFill>
              <a:latin typeface="Rosario"/>
              <a:ea typeface="Rosario"/>
              <a:cs typeface="Rosario"/>
              <a:sym typeface="Rosario"/>
            </a:endParaRPr>
          </a:p>
          <a:p>
            <a:pPr algn="ctr">
              <a:lnSpc>
                <a:spcPts val="3219"/>
              </a:lnSpc>
              <a:spcBef>
                <a:spcPct val="0"/>
              </a:spcBef>
            </a:pPr>
            <a:endParaRPr lang="en-US" sz="2299">
              <a:solidFill>
                <a:srgbClr val="FFFFFF"/>
              </a:solidFill>
              <a:latin typeface="Rosario"/>
              <a:ea typeface="Rosario"/>
              <a:cs typeface="Rosario"/>
              <a:sym typeface="Rosario"/>
            </a:endParaRPr>
          </a:p>
        </p:txBody>
      </p:sp>
      <p:grpSp>
        <p:nvGrpSpPr>
          <p:cNvPr id="15" name="Group 15"/>
          <p:cNvGrpSpPr/>
          <p:nvPr/>
        </p:nvGrpSpPr>
        <p:grpSpPr>
          <a:xfrm>
            <a:off x="2940357" y="6160154"/>
            <a:ext cx="12407287" cy="719581"/>
            <a:chOff x="0" y="0"/>
            <a:chExt cx="3267763" cy="189519"/>
          </a:xfrm>
        </p:grpSpPr>
        <p:sp>
          <p:nvSpPr>
            <p:cNvPr id="16" name="Freeform 16"/>
            <p:cNvSpPr/>
            <p:nvPr/>
          </p:nvSpPr>
          <p:spPr>
            <a:xfrm>
              <a:off x="0" y="0"/>
              <a:ext cx="3267763" cy="189519"/>
            </a:xfrm>
            <a:custGeom>
              <a:avLst/>
              <a:gdLst/>
              <a:ahLst/>
              <a:cxnLst/>
              <a:rect l="l" t="t" r="r" b="b"/>
              <a:pathLst>
                <a:path w="3267763" h="189519">
                  <a:moveTo>
                    <a:pt x="0" y="0"/>
                  </a:moveTo>
                  <a:lnTo>
                    <a:pt x="3267763" y="0"/>
                  </a:lnTo>
                  <a:lnTo>
                    <a:pt x="3267763" y="189519"/>
                  </a:lnTo>
                  <a:lnTo>
                    <a:pt x="0" y="189519"/>
                  </a:lnTo>
                  <a:close/>
                </a:path>
              </a:pathLst>
            </a:custGeom>
            <a:solidFill>
              <a:srgbClr val="64CCEF"/>
            </a:solidFill>
          </p:spPr>
        </p:sp>
        <p:sp>
          <p:nvSpPr>
            <p:cNvPr id="17" name="TextBox 17"/>
            <p:cNvSpPr txBox="1"/>
            <p:nvPr/>
          </p:nvSpPr>
          <p:spPr>
            <a:xfrm>
              <a:off x="0" y="-38100"/>
              <a:ext cx="3267763" cy="227619"/>
            </a:xfrm>
            <a:prstGeom prst="rect">
              <a:avLst/>
            </a:prstGeom>
          </p:spPr>
          <p:txBody>
            <a:bodyPr lIns="50800" tIns="50800" rIns="50800" bIns="50800" rtlCol="0" anchor="ctr"/>
            <a:lstStyle/>
            <a:p>
              <a:pPr algn="ctr">
                <a:lnSpc>
                  <a:spcPts val="2659"/>
                </a:lnSpc>
              </a:pPr>
              <a:endParaRPr/>
            </a:p>
          </p:txBody>
        </p:sp>
      </p:grpSp>
      <p:sp>
        <p:nvSpPr>
          <p:cNvPr id="18" name="TextBox 18"/>
          <p:cNvSpPr txBox="1"/>
          <p:nvPr/>
        </p:nvSpPr>
        <p:spPr>
          <a:xfrm>
            <a:off x="651908" y="83369"/>
            <a:ext cx="17636092" cy="2734947"/>
          </a:xfrm>
          <a:prstGeom prst="rect">
            <a:avLst/>
          </a:prstGeom>
        </p:spPr>
        <p:txBody>
          <a:bodyPr lIns="0" tIns="0" rIns="0" bIns="0" rtlCol="0" anchor="t">
            <a:spAutoFit/>
          </a:bodyPr>
          <a:lstStyle/>
          <a:p>
            <a:pPr algn="ctr">
              <a:lnSpc>
                <a:spcPts val="7279"/>
              </a:lnSpc>
            </a:pPr>
            <a:r>
              <a:rPr lang="en-US" sz="5199">
                <a:solidFill>
                  <a:srgbClr val="FFFFFF"/>
                </a:solidFill>
                <a:latin typeface="Hammersmith One"/>
                <a:ea typeface="Hammersmith One"/>
                <a:cs typeface="Hammersmith One"/>
                <a:sym typeface="Hammersmith One"/>
              </a:rPr>
              <a:t>Механізми для врегулювання скарг і спорів, пов'язаних з публічними закупівлями - Франція</a:t>
            </a:r>
          </a:p>
          <a:p>
            <a:pPr algn="ctr">
              <a:lnSpc>
                <a:spcPts val="7279"/>
              </a:lnSpc>
              <a:spcBef>
                <a:spcPct val="0"/>
              </a:spcBef>
            </a:pPr>
            <a:endParaRPr lang="en-US" sz="5199">
              <a:solidFill>
                <a:srgbClr val="FFFFFF"/>
              </a:solidFill>
              <a:latin typeface="Hammersmith One"/>
              <a:ea typeface="Hammersmith One"/>
              <a:cs typeface="Hammersmith One"/>
              <a:sym typeface="Hammersmith One"/>
            </a:endParaRPr>
          </a:p>
        </p:txBody>
      </p:sp>
      <p:sp>
        <p:nvSpPr>
          <p:cNvPr id="19" name="TextBox 19"/>
          <p:cNvSpPr txBox="1"/>
          <p:nvPr/>
        </p:nvSpPr>
        <p:spPr>
          <a:xfrm>
            <a:off x="576026" y="6269609"/>
            <a:ext cx="17103922" cy="3783330"/>
          </a:xfrm>
          <a:prstGeom prst="rect">
            <a:avLst/>
          </a:prstGeom>
        </p:spPr>
        <p:txBody>
          <a:bodyPr lIns="0" tIns="0" rIns="0" bIns="0" rtlCol="0" anchor="t">
            <a:spAutoFit/>
          </a:bodyPr>
          <a:lstStyle/>
          <a:p>
            <a:pPr algn="ctr">
              <a:lnSpc>
                <a:spcPts val="3919"/>
              </a:lnSpc>
            </a:pPr>
            <a:r>
              <a:rPr lang="en-US" sz="2799" b="1">
                <a:solidFill>
                  <a:srgbClr val="FFFFFF"/>
                </a:solidFill>
                <a:latin typeface="Rosario Bold"/>
                <a:ea typeface="Rosario Bold"/>
                <a:cs typeface="Rosario Bold"/>
                <a:sym typeface="Rosario Bold"/>
              </a:rPr>
              <a:t>Tribunal Administratif (Адміністративні суди)</a:t>
            </a:r>
          </a:p>
          <a:p>
            <a:pPr algn="ctr">
              <a:lnSpc>
                <a:spcPts val="3919"/>
              </a:lnSpc>
              <a:spcBef>
                <a:spcPct val="0"/>
              </a:spcBef>
            </a:pPr>
            <a:endParaRPr lang="en-US" sz="2799" b="1">
              <a:solidFill>
                <a:srgbClr val="FFFFFF"/>
              </a:solidFill>
              <a:latin typeface="Rosario Bold"/>
              <a:ea typeface="Rosario Bold"/>
              <a:cs typeface="Rosario Bold"/>
              <a:sym typeface="Rosario Bold"/>
            </a:endParaRPr>
          </a:p>
          <a:p>
            <a:pPr algn="l">
              <a:lnSpc>
                <a:spcPts val="3219"/>
              </a:lnSpc>
              <a:spcBef>
                <a:spcPct val="0"/>
              </a:spcBef>
            </a:pPr>
            <a:r>
              <a:rPr lang="en-US" sz="2299">
                <a:solidFill>
                  <a:srgbClr val="FFFFFF"/>
                </a:solidFill>
                <a:latin typeface="Rosario"/>
                <a:ea typeface="Rosario"/>
                <a:cs typeface="Rosario"/>
                <a:sym typeface="Rosario"/>
              </a:rPr>
              <a:t>На нижчому рівні системи судів Франції, існують Tribunal Administratif — адміністративні суди, які також можуть розглядати спори в галузі публічних закупівель. Ці суди розглядають справи до того, як вони можуть бути передані на вищий рівень до Державної ради, якщо справа є складною або важливою для національної практики.</a:t>
            </a:r>
          </a:p>
          <a:p>
            <a:pPr algn="l">
              <a:lnSpc>
                <a:spcPts val="3219"/>
              </a:lnSpc>
              <a:spcBef>
                <a:spcPct val="0"/>
              </a:spcBef>
            </a:pPr>
            <a:r>
              <a:rPr lang="en-US" sz="2299">
                <a:solidFill>
                  <a:srgbClr val="FFFFFF"/>
                </a:solidFill>
                <a:latin typeface="Rosario"/>
                <a:ea typeface="Rosario"/>
                <a:cs typeface="Rosario"/>
                <a:sym typeface="Rosario"/>
              </a:rPr>
              <a:t>Адміністративні суди можуть тимчасово призупиняти процедури закупівель або приймати рішення про необхідність змін або перезапуску тендеру.</a:t>
            </a:r>
          </a:p>
          <a:p>
            <a:pPr algn="l">
              <a:lnSpc>
                <a:spcPts val="3219"/>
              </a:lnSpc>
              <a:spcBef>
                <a:spcPct val="0"/>
              </a:spcBef>
            </a:pPr>
            <a:endParaRPr lang="en-US" sz="2299">
              <a:solidFill>
                <a:srgbClr val="FFFFFF"/>
              </a:solidFill>
              <a:latin typeface="Rosario"/>
              <a:ea typeface="Rosario"/>
              <a:cs typeface="Rosario"/>
              <a:sym typeface="Rosario"/>
            </a:endParaRPr>
          </a:p>
          <a:p>
            <a:pPr algn="l">
              <a:lnSpc>
                <a:spcPts val="3219"/>
              </a:lnSpc>
              <a:spcBef>
                <a:spcPct val="0"/>
              </a:spcBef>
            </a:pPr>
            <a:endParaRPr lang="en-US" sz="2299">
              <a:solidFill>
                <a:srgbClr val="FFFFFF"/>
              </a:solidFill>
              <a:latin typeface="Rosario"/>
              <a:ea typeface="Rosario"/>
              <a:cs typeface="Rosario"/>
              <a:sym typeface="Rosario"/>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84283" y="-2078052"/>
            <a:ext cx="19483607" cy="4156103"/>
            <a:chOff x="0" y="0"/>
            <a:chExt cx="5131485" cy="1094611"/>
          </a:xfrm>
        </p:grpSpPr>
        <p:sp>
          <p:nvSpPr>
            <p:cNvPr id="3" name="Freeform 3"/>
            <p:cNvSpPr/>
            <p:nvPr/>
          </p:nvSpPr>
          <p:spPr>
            <a:xfrm>
              <a:off x="0" y="0"/>
              <a:ext cx="5131485" cy="1094611"/>
            </a:xfrm>
            <a:custGeom>
              <a:avLst/>
              <a:gdLst/>
              <a:ahLst/>
              <a:cxnLst/>
              <a:rect l="l" t="t" r="r" b="b"/>
              <a:pathLst>
                <a:path w="5131485" h="1094611">
                  <a:moveTo>
                    <a:pt x="0" y="0"/>
                  </a:moveTo>
                  <a:lnTo>
                    <a:pt x="5131485" y="0"/>
                  </a:lnTo>
                  <a:lnTo>
                    <a:pt x="5131485" y="1094611"/>
                  </a:lnTo>
                  <a:lnTo>
                    <a:pt x="0" y="1094611"/>
                  </a:lnTo>
                  <a:close/>
                </a:path>
              </a:pathLst>
            </a:custGeom>
            <a:solidFill>
              <a:srgbClr val="FC744E"/>
            </a:solidFill>
          </p:spPr>
        </p:sp>
        <p:sp>
          <p:nvSpPr>
            <p:cNvPr id="4" name="TextBox 4"/>
            <p:cNvSpPr txBox="1"/>
            <p:nvPr/>
          </p:nvSpPr>
          <p:spPr>
            <a:xfrm>
              <a:off x="0" y="-38100"/>
              <a:ext cx="5131485" cy="1132711"/>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576026" y="493896"/>
            <a:ext cx="385208" cy="385208"/>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41B8D5"/>
            </a:solidFill>
          </p:spPr>
        </p:sp>
        <p:sp>
          <p:nvSpPr>
            <p:cNvPr id="7" name="TextBox 7"/>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1162050" y="493896"/>
            <a:ext cx="385208" cy="385208"/>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41B8D5"/>
            </a:solidFill>
          </p:spPr>
        </p:sp>
        <p:sp>
          <p:nvSpPr>
            <p:cNvPr id="10" name="TextBox 10"/>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a:off x="5158242" y="2334897"/>
            <a:ext cx="7782320" cy="966838"/>
            <a:chOff x="0" y="0"/>
            <a:chExt cx="2049665" cy="254641"/>
          </a:xfrm>
        </p:grpSpPr>
        <p:sp>
          <p:nvSpPr>
            <p:cNvPr id="12" name="Freeform 12"/>
            <p:cNvSpPr/>
            <p:nvPr/>
          </p:nvSpPr>
          <p:spPr>
            <a:xfrm>
              <a:off x="0" y="0"/>
              <a:ext cx="2049665" cy="254641"/>
            </a:xfrm>
            <a:custGeom>
              <a:avLst/>
              <a:gdLst/>
              <a:ahLst/>
              <a:cxnLst/>
              <a:rect l="l" t="t" r="r" b="b"/>
              <a:pathLst>
                <a:path w="2049665" h="254641">
                  <a:moveTo>
                    <a:pt x="0" y="0"/>
                  </a:moveTo>
                  <a:lnTo>
                    <a:pt x="2049665" y="0"/>
                  </a:lnTo>
                  <a:lnTo>
                    <a:pt x="2049665" y="254641"/>
                  </a:lnTo>
                  <a:lnTo>
                    <a:pt x="0" y="254641"/>
                  </a:lnTo>
                  <a:close/>
                </a:path>
              </a:pathLst>
            </a:custGeom>
            <a:solidFill>
              <a:srgbClr val="64CCEF"/>
            </a:solidFill>
          </p:spPr>
        </p:sp>
        <p:sp>
          <p:nvSpPr>
            <p:cNvPr id="13" name="TextBox 13"/>
            <p:cNvSpPr txBox="1"/>
            <p:nvPr/>
          </p:nvSpPr>
          <p:spPr>
            <a:xfrm>
              <a:off x="0" y="-38100"/>
              <a:ext cx="2049665" cy="292741"/>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576026" y="2524905"/>
            <a:ext cx="17103922" cy="4583430"/>
          </a:xfrm>
          <a:prstGeom prst="rect">
            <a:avLst/>
          </a:prstGeom>
        </p:spPr>
        <p:txBody>
          <a:bodyPr lIns="0" tIns="0" rIns="0" bIns="0" rtlCol="0" anchor="t">
            <a:spAutoFit/>
          </a:bodyPr>
          <a:lstStyle/>
          <a:p>
            <a:pPr algn="ctr">
              <a:lnSpc>
                <a:spcPts val="3919"/>
              </a:lnSpc>
            </a:pPr>
            <a:r>
              <a:rPr lang="en-US" sz="2799" b="1">
                <a:solidFill>
                  <a:srgbClr val="FFFFFF"/>
                </a:solidFill>
                <a:latin typeface="Rosario Bold"/>
                <a:ea typeface="Rosario Bold"/>
                <a:cs typeface="Rosario Bold"/>
                <a:sym typeface="Rosario Bold"/>
              </a:rPr>
              <a:t>Vergabekammer (Комісії з розгляду скарг)</a:t>
            </a:r>
          </a:p>
          <a:p>
            <a:pPr algn="ctr">
              <a:lnSpc>
                <a:spcPts val="3919"/>
              </a:lnSpc>
              <a:spcBef>
                <a:spcPct val="0"/>
              </a:spcBef>
            </a:pPr>
            <a:endParaRPr lang="en-US" sz="2799" b="1">
              <a:solidFill>
                <a:srgbClr val="FFFFFF"/>
              </a:solidFill>
              <a:latin typeface="Rosario Bold"/>
              <a:ea typeface="Rosario Bold"/>
              <a:cs typeface="Rosario Bold"/>
              <a:sym typeface="Rosario Bold"/>
            </a:endParaRPr>
          </a:p>
          <a:p>
            <a:pPr algn="l">
              <a:lnSpc>
                <a:spcPts val="3219"/>
              </a:lnSpc>
              <a:spcBef>
                <a:spcPct val="0"/>
              </a:spcBef>
            </a:pPr>
            <a:r>
              <a:rPr lang="en-US" sz="2299">
                <a:solidFill>
                  <a:srgbClr val="FFFFFF"/>
                </a:solidFill>
                <a:latin typeface="Rosario"/>
                <a:ea typeface="Rosario"/>
                <a:cs typeface="Rosario"/>
                <a:sym typeface="Rosario"/>
              </a:rPr>
              <a:t>Vergabekammer – адміністративний орган, що розглядає спори у сфері тендерів. Скаргу можна подати протягом 10 днів після оголошення результатів.</a:t>
            </a:r>
          </a:p>
          <a:p>
            <a:pPr algn="l">
              <a:lnSpc>
                <a:spcPts val="3219"/>
              </a:lnSpc>
              <a:spcBef>
                <a:spcPct val="0"/>
              </a:spcBef>
            </a:pPr>
            <a:r>
              <a:rPr lang="en-US" sz="2299">
                <a:solidFill>
                  <a:srgbClr val="FFFFFF"/>
                </a:solidFill>
                <a:latin typeface="Rosario"/>
                <a:ea typeface="Rosario"/>
                <a:cs typeface="Rosario"/>
                <a:sym typeface="Rosario"/>
              </a:rPr>
              <a:t>Орган може призупинити закупівлю, скасувати тендер, змінити його умови або зобов’язати провести нову процедуру. Необґрунтовані скарги можуть призвести до штрафів.</a:t>
            </a:r>
          </a:p>
          <a:p>
            <a:pPr algn="l">
              <a:lnSpc>
                <a:spcPts val="3219"/>
              </a:lnSpc>
              <a:spcBef>
                <a:spcPct val="0"/>
              </a:spcBef>
            </a:pPr>
            <a:endParaRPr lang="en-US" sz="2299">
              <a:solidFill>
                <a:srgbClr val="FFFFFF"/>
              </a:solidFill>
              <a:latin typeface="Rosario"/>
              <a:ea typeface="Rosario"/>
              <a:cs typeface="Rosario"/>
              <a:sym typeface="Rosario"/>
            </a:endParaRPr>
          </a:p>
          <a:p>
            <a:pPr algn="l">
              <a:lnSpc>
                <a:spcPts val="3219"/>
              </a:lnSpc>
              <a:spcBef>
                <a:spcPct val="0"/>
              </a:spcBef>
            </a:pPr>
            <a:endParaRPr lang="en-US" sz="2299">
              <a:solidFill>
                <a:srgbClr val="FFFFFF"/>
              </a:solidFill>
              <a:latin typeface="Rosario"/>
              <a:ea typeface="Rosario"/>
              <a:cs typeface="Rosario"/>
              <a:sym typeface="Rosario"/>
            </a:endParaRPr>
          </a:p>
          <a:p>
            <a:pPr algn="l">
              <a:lnSpc>
                <a:spcPts val="3219"/>
              </a:lnSpc>
              <a:spcBef>
                <a:spcPct val="0"/>
              </a:spcBef>
            </a:pPr>
            <a:endParaRPr lang="en-US" sz="2299">
              <a:solidFill>
                <a:srgbClr val="FFFFFF"/>
              </a:solidFill>
              <a:latin typeface="Rosario"/>
              <a:ea typeface="Rosario"/>
              <a:cs typeface="Rosario"/>
              <a:sym typeface="Rosario"/>
            </a:endParaRPr>
          </a:p>
          <a:p>
            <a:pPr algn="l">
              <a:lnSpc>
                <a:spcPts val="3219"/>
              </a:lnSpc>
              <a:spcBef>
                <a:spcPct val="0"/>
              </a:spcBef>
            </a:pPr>
            <a:endParaRPr lang="en-US" sz="2299">
              <a:solidFill>
                <a:srgbClr val="FFFFFF"/>
              </a:solidFill>
              <a:latin typeface="Rosario"/>
              <a:ea typeface="Rosario"/>
              <a:cs typeface="Rosario"/>
              <a:sym typeface="Rosario"/>
            </a:endParaRPr>
          </a:p>
          <a:p>
            <a:pPr algn="ctr">
              <a:lnSpc>
                <a:spcPts val="3219"/>
              </a:lnSpc>
              <a:spcBef>
                <a:spcPct val="0"/>
              </a:spcBef>
            </a:pPr>
            <a:endParaRPr lang="en-US" sz="2299">
              <a:solidFill>
                <a:srgbClr val="FFFFFF"/>
              </a:solidFill>
              <a:latin typeface="Rosario"/>
              <a:ea typeface="Rosario"/>
              <a:cs typeface="Rosario"/>
              <a:sym typeface="Rosario"/>
            </a:endParaRPr>
          </a:p>
        </p:txBody>
      </p:sp>
      <p:grpSp>
        <p:nvGrpSpPr>
          <p:cNvPr id="15" name="Group 15"/>
          <p:cNvGrpSpPr/>
          <p:nvPr/>
        </p:nvGrpSpPr>
        <p:grpSpPr>
          <a:xfrm>
            <a:off x="2940357" y="6160154"/>
            <a:ext cx="12407287" cy="719581"/>
            <a:chOff x="0" y="0"/>
            <a:chExt cx="3267763" cy="189519"/>
          </a:xfrm>
        </p:grpSpPr>
        <p:sp>
          <p:nvSpPr>
            <p:cNvPr id="16" name="Freeform 16"/>
            <p:cNvSpPr/>
            <p:nvPr/>
          </p:nvSpPr>
          <p:spPr>
            <a:xfrm>
              <a:off x="0" y="0"/>
              <a:ext cx="3267763" cy="189519"/>
            </a:xfrm>
            <a:custGeom>
              <a:avLst/>
              <a:gdLst/>
              <a:ahLst/>
              <a:cxnLst/>
              <a:rect l="l" t="t" r="r" b="b"/>
              <a:pathLst>
                <a:path w="3267763" h="189519">
                  <a:moveTo>
                    <a:pt x="0" y="0"/>
                  </a:moveTo>
                  <a:lnTo>
                    <a:pt x="3267763" y="0"/>
                  </a:lnTo>
                  <a:lnTo>
                    <a:pt x="3267763" y="189519"/>
                  </a:lnTo>
                  <a:lnTo>
                    <a:pt x="0" y="189519"/>
                  </a:lnTo>
                  <a:close/>
                </a:path>
              </a:pathLst>
            </a:custGeom>
            <a:solidFill>
              <a:srgbClr val="64CCEF"/>
            </a:solidFill>
          </p:spPr>
        </p:sp>
        <p:sp>
          <p:nvSpPr>
            <p:cNvPr id="17" name="TextBox 17"/>
            <p:cNvSpPr txBox="1"/>
            <p:nvPr/>
          </p:nvSpPr>
          <p:spPr>
            <a:xfrm>
              <a:off x="0" y="-38100"/>
              <a:ext cx="3267763" cy="227619"/>
            </a:xfrm>
            <a:prstGeom prst="rect">
              <a:avLst/>
            </a:prstGeom>
          </p:spPr>
          <p:txBody>
            <a:bodyPr lIns="50800" tIns="50800" rIns="50800" bIns="50800" rtlCol="0" anchor="ctr"/>
            <a:lstStyle/>
            <a:p>
              <a:pPr algn="ctr">
                <a:lnSpc>
                  <a:spcPts val="2659"/>
                </a:lnSpc>
              </a:pPr>
              <a:endParaRPr/>
            </a:p>
          </p:txBody>
        </p:sp>
      </p:grpSp>
      <p:sp>
        <p:nvSpPr>
          <p:cNvPr id="18" name="TextBox 18"/>
          <p:cNvSpPr txBox="1"/>
          <p:nvPr/>
        </p:nvSpPr>
        <p:spPr>
          <a:xfrm>
            <a:off x="651908" y="83369"/>
            <a:ext cx="17636092" cy="2734947"/>
          </a:xfrm>
          <a:prstGeom prst="rect">
            <a:avLst/>
          </a:prstGeom>
        </p:spPr>
        <p:txBody>
          <a:bodyPr lIns="0" tIns="0" rIns="0" bIns="0" rtlCol="0" anchor="t">
            <a:spAutoFit/>
          </a:bodyPr>
          <a:lstStyle/>
          <a:p>
            <a:pPr algn="ctr">
              <a:lnSpc>
                <a:spcPts val="7279"/>
              </a:lnSpc>
            </a:pPr>
            <a:r>
              <a:rPr lang="en-US" sz="5199">
                <a:solidFill>
                  <a:srgbClr val="FFFFFF"/>
                </a:solidFill>
                <a:latin typeface="Hammersmith One"/>
                <a:ea typeface="Hammersmith One"/>
                <a:cs typeface="Hammersmith One"/>
                <a:sym typeface="Hammersmith One"/>
              </a:rPr>
              <a:t>Механізми для врегулювання скарг і спорів, пов'язаних з публічними закупівлями - Німеччина</a:t>
            </a:r>
          </a:p>
          <a:p>
            <a:pPr algn="ctr">
              <a:lnSpc>
                <a:spcPts val="7279"/>
              </a:lnSpc>
              <a:spcBef>
                <a:spcPct val="0"/>
              </a:spcBef>
            </a:pPr>
            <a:endParaRPr lang="en-US" sz="5199">
              <a:solidFill>
                <a:srgbClr val="FFFFFF"/>
              </a:solidFill>
              <a:latin typeface="Hammersmith One"/>
              <a:ea typeface="Hammersmith One"/>
              <a:cs typeface="Hammersmith One"/>
              <a:sym typeface="Hammersmith One"/>
            </a:endParaRPr>
          </a:p>
        </p:txBody>
      </p:sp>
      <p:sp>
        <p:nvSpPr>
          <p:cNvPr id="19" name="TextBox 19"/>
          <p:cNvSpPr txBox="1"/>
          <p:nvPr/>
        </p:nvSpPr>
        <p:spPr>
          <a:xfrm>
            <a:off x="576026" y="6269609"/>
            <a:ext cx="17103922" cy="3783330"/>
          </a:xfrm>
          <a:prstGeom prst="rect">
            <a:avLst/>
          </a:prstGeom>
        </p:spPr>
        <p:txBody>
          <a:bodyPr lIns="0" tIns="0" rIns="0" bIns="0" rtlCol="0" anchor="t">
            <a:spAutoFit/>
          </a:bodyPr>
          <a:lstStyle/>
          <a:p>
            <a:pPr algn="ctr">
              <a:lnSpc>
                <a:spcPts val="3919"/>
              </a:lnSpc>
            </a:pPr>
            <a:r>
              <a:rPr lang="en-US" sz="2799" b="1">
                <a:solidFill>
                  <a:srgbClr val="FFFFFF"/>
                </a:solidFill>
                <a:latin typeface="Rosario Bold"/>
                <a:ea typeface="Rosario Bold"/>
                <a:cs typeface="Rosario Bold"/>
                <a:sym typeface="Rosario Bold"/>
              </a:rPr>
              <a:t>(Адміністративні суди)</a:t>
            </a:r>
          </a:p>
          <a:p>
            <a:pPr algn="ctr">
              <a:lnSpc>
                <a:spcPts val="3919"/>
              </a:lnSpc>
              <a:spcBef>
                <a:spcPct val="0"/>
              </a:spcBef>
            </a:pPr>
            <a:endParaRPr lang="en-US" sz="2799" b="1">
              <a:solidFill>
                <a:srgbClr val="FFFFFF"/>
              </a:solidFill>
              <a:latin typeface="Rosario Bold"/>
              <a:ea typeface="Rosario Bold"/>
              <a:cs typeface="Rosario Bold"/>
              <a:sym typeface="Rosario Bold"/>
            </a:endParaRPr>
          </a:p>
          <a:p>
            <a:pPr algn="l">
              <a:lnSpc>
                <a:spcPts val="3219"/>
              </a:lnSpc>
              <a:spcBef>
                <a:spcPct val="0"/>
              </a:spcBef>
            </a:pPr>
            <a:r>
              <a:rPr lang="en-US" sz="2299">
                <a:solidFill>
                  <a:srgbClr val="FFFFFF"/>
                </a:solidFill>
                <a:latin typeface="Rosario"/>
                <a:ea typeface="Rosario"/>
                <a:cs typeface="Rosario"/>
                <a:sym typeface="Rosario"/>
              </a:rPr>
              <a:t>Якщо одна зі сторін не згодна з рішенням Vergabekammer, то може подати апеляцію до адміністративного суду на рішення комісії. Це дозволяє вирішити спір у судовому порядку.</a:t>
            </a:r>
          </a:p>
          <a:p>
            <a:pPr algn="l">
              <a:lnSpc>
                <a:spcPts val="3219"/>
              </a:lnSpc>
              <a:spcBef>
                <a:spcPct val="0"/>
              </a:spcBef>
            </a:pPr>
            <a:r>
              <a:rPr lang="en-US" sz="2299">
                <a:solidFill>
                  <a:srgbClr val="FFFFFF"/>
                </a:solidFill>
                <a:latin typeface="Rosario"/>
                <a:ea typeface="Rosario"/>
                <a:cs typeface="Rosario"/>
                <a:sym typeface="Rosario"/>
              </a:rPr>
              <a:t>Адміністративні суди в Німеччині також мають повноваження перевіряти, чи правильно було застосовано законодавство щодо публічних закупівель, а також чи не порушено права учасників.</a:t>
            </a:r>
          </a:p>
          <a:p>
            <a:pPr algn="l">
              <a:lnSpc>
                <a:spcPts val="3219"/>
              </a:lnSpc>
              <a:spcBef>
                <a:spcPct val="0"/>
              </a:spcBef>
            </a:pPr>
            <a:endParaRPr lang="en-US" sz="2299">
              <a:solidFill>
                <a:srgbClr val="FFFFFF"/>
              </a:solidFill>
              <a:latin typeface="Rosario"/>
              <a:ea typeface="Rosario"/>
              <a:cs typeface="Rosario"/>
              <a:sym typeface="Rosario"/>
            </a:endParaRPr>
          </a:p>
          <a:p>
            <a:pPr algn="l">
              <a:lnSpc>
                <a:spcPts val="3219"/>
              </a:lnSpc>
              <a:spcBef>
                <a:spcPct val="0"/>
              </a:spcBef>
            </a:pPr>
            <a:endParaRPr lang="en-US" sz="2299">
              <a:solidFill>
                <a:srgbClr val="FFFFFF"/>
              </a:solidFill>
              <a:latin typeface="Rosario"/>
              <a:ea typeface="Rosario"/>
              <a:cs typeface="Rosario"/>
              <a:sym typeface="Rosario"/>
            </a:endParaRPr>
          </a:p>
          <a:p>
            <a:pPr algn="l">
              <a:lnSpc>
                <a:spcPts val="3219"/>
              </a:lnSpc>
              <a:spcBef>
                <a:spcPct val="0"/>
              </a:spcBef>
            </a:pPr>
            <a:endParaRPr lang="en-US" sz="2299">
              <a:solidFill>
                <a:srgbClr val="FFFFFF"/>
              </a:solidFill>
              <a:latin typeface="Rosario"/>
              <a:ea typeface="Rosario"/>
              <a:cs typeface="Rosario"/>
              <a:sym typeface="Rosario"/>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597804" y="-474954"/>
            <a:ext cx="19483607" cy="2900399"/>
            <a:chOff x="0" y="0"/>
            <a:chExt cx="5131485" cy="763891"/>
          </a:xfrm>
        </p:grpSpPr>
        <p:sp>
          <p:nvSpPr>
            <p:cNvPr id="3" name="Freeform 3"/>
            <p:cNvSpPr/>
            <p:nvPr/>
          </p:nvSpPr>
          <p:spPr>
            <a:xfrm>
              <a:off x="0" y="0"/>
              <a:ext cx="5131485" cy="763891"/>
            </a:xfrm>
            <a:custGeom>
              <a:avLst/>
              <a:gdLst/>
              <a:ahLst/>
              <a:cxnLst/>
              <a:rect l="l" t="t" r="r" b="b"/>
              <a:pathLst>
                <a:path w="5131485" h="763891">
                  <a:moveTo>
                    <a:pt x="0" y="0"/>
                  </a:moveTo>
                  <a:lnTo>
                    <a:pt x="5131485" y="0"/>
                  </a:lnTo>
                  <a:lnTo>
                    <a:pt x="5131485" y="763891"/>
                  </a:lnTo>
                  <a:lnTo>
                    <a:pt x="0" y="763891"/>
                  </a:lnTo>
                  <a:close/>
                </a:path>
              </a:pathLst>
            </a:custGeom>
            <a:solidFill>
              <a:srgbClr val="FC744E"/>
            </a:solidFill>
          </p:spPr>
        </p:sp>
        <p:sp>
          <p:nvSpPr>
            <p:cNvPr id="4" name="TextBox 4"/>
            <p:cNvSpPr txBox="1"/>
            <p:nvPr/>
          </p:nvSpPr>
          <p:spPr>
            <a:xfrm>
              <a:off x="0" y="-38100"/>
              <a:ext cx="5131485" cy="801991"/>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576026" y="493896"/>
            <a:ext cx="385208" cy="385208"/>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41B8D5"/>
            </a:solidFill>
          </p:spPr>
        </p:sp>
        <p:sp>
          <p:nvSpPr>
            <p:cNvPr id="7" name="TextBox 7"/>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1162050" y="493896"/>
            <a:ext cx="385208" cy="385208"/>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41B8D5"/>
            </a:solidFill>
          </p:spPr>
        </p:sp>
        <p:sp>
          <p:nvSpPr>
            <p:cNvPr id="10" name="TextBox 10"/>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a:off x="1354654" y="3168296"/>
            <a:ext cx="15649376" cy="966838"/>
            <a:chOff x="0" y="0"/>
            <a:chExt cx="4121646" cy="254641"/>
          </a:xfrm>
        </p:grpSpPr>
        <p:sp>
          <p:nvSpPr>
            <p:cNvPr id="12" name="Freeform 12"/>
            <p:cNvSpPr/>
            <p:nvPr/>
          </p:nvSpPr>
          <p:spPr>
            <a:xfrm>
              <a:off x="0" y="0"/>
              <a:ext cx="4121646" cy="254641"/>
            </a:xfrm>
            <a:custGeom>
              <a:avLst/>
              <a:gdLst/>
              <a:ahLst/>
              <a:cxnLst/>
              <a:rect l="l" t="t" r="r" b="b"/>
              <a:pathLst>
                <a:path w="4121646" h="254641">
                  <a:moveTo>
                    <a:pt x="0" y="0"/>
                  </a:moveTo>
                  <a:lnTo>
                    <a:pt x="4121646" y="0"/>
                  </a:lnTo>
                  <a:lnTo>
                    <a:pt x="4121646" y="254641"/>
                  </a:lnTo>
                  <a:lnTo>
                    <a:pt x="0" y="254641"/>
                  </a:lnTo>
                  <a:close/>
                </a:path>
              </a:pathLst>
            </a:custGeom>
            <a:solidFill>
              <a:srgbClr val="64CCEF"/>
            </a:solidFill>
          </p:spPr>
        </p:sp>
        <p:sp>
          <p:nvSpPr>
            <p:cNvPr id="13" name="TextBox 13"/>
            <p:cNvSpPr txBox="1"/>
            <p:nvPr/>
          </p:nvSpPr>
          <p:spPr>
            <a:xfrm>
              <a:off x="0" y="-38100"/>
              <a:ext cx="4121646" cy="292741"/>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1766462" y="3301705"/>
            <a:ext cx="15237567" cy="6611621"/>
          </a:xfrm>
          <a:prstGeom prst="rect">
            <a:avLst/>
          </a:prstGeom>
        </p:spPr>
        <p:txBody>
          <a:bodyPr lIns="0" tIns="0" rIns="0" bIns="0" rtlCol="0" anchor="t">
            <a:spAutoFit/>
          </a:bodyPr>
          <a:lstStyle/>
          <a:p>
            <a:pPr algn="ctr">
              <a:lnSpc>
                <a:spcPts val="4479"/>
              </a:lnSpc>
            </a:pPr>
            <a:r>
              <a:rPr lang="en-US" sz="3199" b="1">
                <a:solidFill>
                  <a:srgbClr val="FFFFFF"/>
                </a:solidFill>
                <a:latin typeface="Rosario Bold"/>
                <a:ea typeface="Rosario Bold"/>
                <a:cs typeface="Rosario Bold"/>
                <a:sym typeface="Rosario Bold"/>
              </a:rPr>
              <a:t>Спільні риси</a:t>
            </a:r>
          </a:p>
          <a:p>
            <a:pPr algn="ctr">
              <a:lnSpc>
                <a:spcPts val="4479"/>
              </a:lnSpc>
            </a:pPr>
            <a:endParaRPr lang="en-US" sz="3199" b="1">
              <a:solidFill>
                <a:srgbClr val="FFFFFF"/>
              </a:solidFill>
              <a:latin typeface="Rosario Bold"/>
              <a:ea typeface="Rosario Bold"/>
              <a:cs typeface="Rosario Bold"/>
              <a:sym typeface="Rosario Bold"/>
            </a:endParaRPr>
          </a:p>
          <a:p>
            <a:pPr marL="561336" lvl="1" indent="-280668" algn="l">
              <a:lnSpc>
                <a:spcPts val="3639"/>
              </a:lnSpc>
              <a:buFont typeface="Arial"/>
              <a:buChar char="•"/>
            </a:pPr>
            <a:r>
              <a:rPr lang="en-US" sz="2599">
                <a:solidFill>
                  <a:srgbClr val="FFFFFF"/>
                </a:solidFill>
                <a:latin typeface="Rosario"/>
                <a:ea typeface="Rosario"/>
                <a:cs typeface="Rosario"/>
                <a:sym typeface="Rosario"/>
              </a:rPr>
              <a:t>Тимчасове призупинення процедур: Як у Франції, так і в Німеччині, подання скарги може призвести до тимчасового призупинення процедури закупівлі до остаточного вирішення питання. Це дає можливість запобігти укладенню контракту з переможцем до того, як буде розглянуто оскарження.</a:t>
            </a:r>
          </a:p>
          <a:p>
            <a:pPr marL="561336" lvl="1" indent="-280668" algn="l">
              <a:lnSpc>
                <a:spcPts val="3639"/>
              </a:lnSpc>
              <a:buFont typeface="Arial"/>
              <a:buChar char="•"/>
            </a:pPr>
            <a:r>
              <a:rPr lang="en-US" sz="2599">
                <a:solidFill>
                  <a:srgbClr val="FFFFFF"/>
                </a:solidFill>
                <a:latin typeface="Rosario"/>
                <a:ea typeface="Rosario"/>
                <a:cs typeface="Rosario"/>
                <a:sym typeface="Rosario"/>
              </a:rPr>
              <a:t>Права на оскарження: У обох країнах учасники мають право на оскарження результатів тендера. Це дає їм змогу захистити свої права і забезпечити правильність процедур у сфері публічних закупівель.</a:t>
            </a:r>
          </a:p>
          <a:p>
            <a:pPr marL="561336" lvl="1" indent="-280668" algn="l">
              <a:lnSpc>
                <a:spcPts val="3639"/>
              </a:lnSpc>
              <a:buFont typeface="Arial"/>
              <a:buChar char="•"/>
            </a:pPr>
            <a:r>
              <a:rPr lang="en-US" sz="2599">
                <a:solidFill>
                  <a:srgbClr val="FFFFFF"/>
                </a:solidFill>
                <a:latin typeface="Rosario"/>
                <a:ea typeface="Rosario"/>
                <a:cs typeface="Rosario"/>
                <a:sym typeface="Rosario"/>
              </a:rPr>
              <a:t>Прозорість: У Франції та Німеччині забезпечується високий рівень прозорості в процедурах оскарження, де учасники можуть отримати доступ до результатів оцінки їхніх пропозицій та рішень, що приймаються відповідними органами.</a:t>
            </a:r>
          </a:p>
          <a:p>
            <a:pPr algn="l">
              <a:lnSpc>
                <a:spcPts val="3639"/>
              </a:lnSpc>
            </a:pPr>
            <a:endParaRPr lang="en-US" sz="2599">
              <a:solidFill>
                <a:srgbClr val="FFFFFF"/>
              </a:solidFill>
              <a:latin typeface="Rosario"/>
              <a:ea typeface="Rosario"/>
              <a:cs typeface="Rosario"/>
              <a:sym typeface="Rosario"/>
            </a:endParaRPr>
          </a:p>
          <a:p>
            <a:pPr algn="l">
              <a:lnSpc>
                <a:spcPts val="3779"/>
              </a:lnSpc>
              <a:spcBef>
                <a:spcPct val="0"/>
              </a:spcBef>
            </a:pPr>
            <a:endParaRPr lang="en-US" sz="2599">
              <a:solidFill>
                <a:srgbClr val="FFFFFF"/>
              </a:solidFill>
              <a:latin typeface="Rosario"/>
              <a:ea typeface="Rosario"/>
              <a:cs typeface="Rosario"/>
              <a:sym typeface="Rosario"/>
            </a:endParaRPr>
          </a:p>
        </p:txBody>
      </p:sp>
      <p:sp>
        <p:nvSpPr>
          <p:cNvPr id="15" name="TextBox 15"/>
          <p:cNvSpPr txBox="1"/>
          <p:nvPr/>
        </p:nvSpPr>
        <p:spPr>
          <a:xfrm>
            <a:off x="0" y="159424"/>
            <a:ext cx="18288000" cy="2734947"/>
          </a:xfrm>
          <a:prstGeom prst="rect">
            <a:avLst/>
          </a:prstGeom>
        </p:spPr>
        <p:txBody>
          <a:bodyPr lIns="0" tIns="0" rIns="0" bIns="0" rtlCol="0" anchor="t">
            <a:spAutoFit/>
          </a:bodyPr>
          <a:lstStyle/>
          <a:p>
            <a:pPr algn="ctr">
              <a:lnSpc>
                <a:spcPts val="7279"/>
              </a:lnSpc>
            </a:pPr>
            <a:r>
              <a:rPr lang="en-US" sz="5199">
                <a:solidFill>
                  <a:srgbClr val="FFFFFF"/>
                </a:solidFill>
                <a:latin typeface="Hammersmith One"/>
                <a:ea typeface="Hammersmith One"/>
                <a:cs typeface="Hammersmith One"/>
                <a:sym typeface="Hammersmith One"/>
              </a:rPr>
              <a:t>Механізми для врегулювання скарг і спорів, пов'язаних з публічними закупівлями.</a:t>
            </a:r>
          </a:p>
          <a:p>
            <a:pPr algn="ctr">
              <a:lnSpc>
                <a:spcPts val="7279"/>
              </a:lnSpc>
              <a:spcBef>
                <a:spcPct val="0"/>
              </a:spcBef>
            </a:pPr>
            <a:endParaRPr lang="en-US" sz="5199">
              <a:solidFill>
                <a:srgbClr val="FFFFFF"/>
              </a:solidFill>
              <a:latin typeface="Hammersmith One"/>
              <a:ea typeface="Hammersmith One"/>
              <a:cs typeface="Hammersmith One"/>
              <a:sym typeface="Hammersmith One"/>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11673135" y="2849100"/>
            <a:ext cx="5744058" cy="5088174"/>
            <a:chOff x="0" y="0"/>
            <a:chExt cx="889905" cy="788291"/>
          </a:xfrm>
        </p:grpSpPr>
        <p:sp>
          <p:nvSpPr>
            <p:cNvPr id="3" name="Freeform 3"/>
            <p:cNvSpPr/>
            <p:nvPr/>
          </p:nvSpPr>
          <p:spPr>
            <a:xfrm>
              <a:off x="0" y="0"/>
              <a:ext cx="889905" cy="788291"/>
            </a:xfrm>
            <a:custGeom>
              <a:avLst/>
              <a:gdLst/>
              <a:ahLst/>
              <a:cxnLst/>
              <a:rect l="l" t="t" r="r" b="b"/>
              <a:pathLst>
                <a:path w="889905" h="788291">
                  <a:moveTo>
                    <a:pt x="0" y="0"/>
                  </a:moveTo>
                  <a:lnTo>
                    <a:pt x="889905" y="0"/>
                  </a:lnTo>
                  <a:lnTo>
                    <a:pt x="889905" y="788291"/>
                  </a:lnTo>
                  <a:lnTo>
                    <a:pt x="0" y="788291"/>
                  </a:lnTo>
                  <a:close/>
                </a:path>
              </a:pathLst>
            </a:custGeom>
            <a:solidFill>
              <a:srgbClr val="FC744E"/>
            </a:solidFill>
            <a:ln w="12700" cap="sq">
              <a:solidFill>
                <a:srgbClr val="000000"/>
              </a:solidFill>
              <a:prstDash val="solid"/>
              <a:miter/>
            </a:ln>
          </p:spPr>
        </p:sp>
      </p:grpSp>
      <p:grpSp>
        <p:nvGrpSpPr>
          <p:cNvPr id="4" name="Group 4"/>
          <p:cNvGrpSpPr/>
          <p:nvPr/>
        </p:nvGrpSpPr>
        <p:grpSpPr>
          <a:xfrm>
            <a:off x="11161762" y="1666531"/>
            <a:ext cx="6097538" cy="6953939"/>
            <a:chOff x="0" y="0"/>
            <a:chExt cx="1096032" cy="1249970"/>
          </a:xfrm>
        </p:grpSpPr>
        <p:sp>
          <p:nvSpPr>
            <p:cNvPr id="5" name="Freeform 5"/>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35426" r="-35426"/>
              </a:stretch>
            </a:blipFill>
            <a:ln w="47625" cap="sq">
              <a:solidFill>
                <a:srgbClr val="FFFFFF"/>
              </a:solidFill>
              <a:prstDash val="solid"/>
              <a:miter/>
            </a:ln>
          </p:spPr>
        </p:sp>
      </p:grpSp>
      <p:grpSp>
        <p:nvGrpSpPr>
          <p:cNvPr id="6" name="Group 6"/>
          <p:cNvGrpSpPr/>
          <p:nvPr/>
        </p:nvGrpSpPr>
        <p:grpSpPr>
          <a:xfrm>
            <a:off x="1343922" y="2600189"/>
            <a:ext cx="8946821" cy="1211378"/>
            <a:chOff x="0" y="0"/>
            <a:chExt cx="1859741" cy="251804"/>
          </a:xfrm>
        </p:grpSpPr>
        <p:sp>
          <p:nvSpPr>
            <p:cNvPr id="7" name="Freeform 7"/>
            <p:cNvSpPr/>
            <p:nvPr/>
          </p:nvSpPr>
          <p:spPr>
            <a:xfrm>
              <a:off x="0" y="0"/>
              <a:ext cx="1859741" cy="251804"/>
            </a:xfrm>
            <a:custGeom>
              <a:avLst/>
              <a:gdLst/>
              <a:ahLst/>
              <a:cxnLst/>
              <a:rect l="l" t="t" r="r" b="b"/>
              <a:pathLst>
                <a:path w="1859741" h="251804">
                  <a:moveTo>
                    <a:pt x="18172" y="0"/>
                  </a:moveTo>
                  <a:lnTo>
                    <a:pt x="1841569" y="0"/>
                  </a:lnTo>
                  <a:cubicBezTo>
                    <a:pt x="1846388" y="0"/>
                    <a:pt x="1851010" y="1915"/>
                    <a:pt x="1854418" y="5322"/>
                  </a:cubicBezTo>
                  <a:cubicBezTo>
                    <a:pt x="1857826" y="8730"/>
                    <a:pt x="1859741" y="13352"/>
                    <a:pt x="1859741" y="18172"/>
                  </a:cubicBezTo>
                  <a:lnTo>
                    <a:pt x="1859741" y="233633"/>
                  </a:lnTo>
                  <a:cubicBezTo>
                    <a:pt x="1859741" y="243669"/>
                    <a:pt x="1851605" y="251804"/>
                    <a:pt x="1841569" y="251804"/>
                  </a:cubicBezTo>
                  <a:lnTo>
                    <a:pt x="18172" y="251804"/>
                  </a:lnTo>
                  <a:cubicBezTo>
                    <a:pt x="8136" y="251804"/>
                    <a:pt x="0" y="243669"/>
                    <a:pt x="0" y="233633"/>
                  </a:cubicBezTo>
                  <a:lnTo>
                    <a:pt x="0" y="18172"/>
                  </a:lnTo>
                  <a:cubicBezTo>
                    <a:pt x="0" y="8136"/>
                    <a:pt x="8136" y="0"/>
                    <a:pt x="18172" y="0"/>
                  </a:cubicBezTo>
                  <a:close/>
                </a:path>
              </a:pathLst>
            </a:custGeom>
            <a:solidFill>
              <a:srgbClr val="FC744E"/>
            </a:solidFill>
            <a:ln cap="rnd">
              <a:noFill/>
              <a:prstDash val="solid"/>
              <a:round/>
            </a:ln>
          </p:spPr>
        </p:sp>
        <p:sp>
          <p:nvSpPr>
            <p:cNvPr id="8" name="TextBox 8"/>
            <p:cNvSpPr txBox="1"/>
            <p:nvPr/>
          </p:nvSpPr>
          <p:spPr>
            <a:xfrm>
              <a:off x="0" y="-38100"/>
              <a:ext cx="1859741" cy="289904"/>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624978" y="9893562"/>
            <a:ext cx="19537955" cy="885686"/>
            <a:chOff x="0" y="0"/>
            <a:chExt cx="5145799" cy="233267"/>
          </a:xfrm>
        </p:grpSpPr>
        <p:sp>
          <p:nvSpPr>
            <p:cNvPr id="10" name="Freeform 10"/>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1" name="TextBox 11"/>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624978" y="-492249"/>
            <a:ext cx="19537955" cy="885686"/>
            <a:chOff x="0" y="0"/>
            <a:chExt cx="5145799" cy="233267"/>
          </a:xfrm>
        </p:grpSpPr>
        <p:sp>
          <p:nvSpPr>
            <p:cNvPr id="13" name="Freeform 13"/>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4" name="TextBox 14"/>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rot="7521880">
            <a:off x="16675531" y="1037722"/>
            <a:ext cx="1167538" cy="1167093"/>
          </a:xfrm>
          <a:custGeom>
            <a:avLst/>
            <a:gdLst/>
            <a:ahLst/>
            <a:cxnLst/>
            <a:rect l="l" t="t" r="r" b="b"/>
            <a:pathLst>
              <a:path w="1167538" h="1167093">
                <a:moveTo>
                  <a:pt x="0" y="0"/>
                </a:moveTo>
                <a:lnTo>
                  <a:pt x="1167538" y="0"/>
                </a:lnTo>
                <a:lnTo>
                  <a:pt x="1167538" y="1167093"/>
                </a:lnTo>
                <a:lnTo>
                  <a:pt x="0" y="1167093"/>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sp>
        <p:nvSpPr>
          <p:cNvPr id="16" name="TextBox 16"/>
          <p:cNvSpPr txBox="1"/>
          <p:nvPr/>
        </p:nvSpPr>
        <p:spPr>
          <a:xfrm>
            <a:off x="1028700" y="4115144"/>
            <a:ext cx="9345751" cy="6153150"/>
          </a:xfrm>
          <a:prstGeom prst="rect">
            <a:avLst/>
          </a:prstGeom>
        </p:spPr>
        <p:txBody>
          <a:bodyPr lIns="0" tIns="0" rIns="0" bIns="0" rtlCol="0" anchor="t">
            <a:spAutoFit/>
          </a:bodyPr>
          <a:lstStyle/>
          <a:p>
            <a:pPr algn="just">
              <a:lnSpc>
                <a:spcPts val="2880"/>
              </a:lnSpc>
            </a:pPr>
            <a:r>
              <a:rPr lang="en-US" sz="2400">
                <a:solidFill>
                  <a:srgbClr val="FFFFFF"/>
                </a:solidFill>
                <a:latin typeface="Rosario"/>
                <a:ea typeface="Rosario"/>
                <a:cs typeface="Rosario"/>
                <a:sym typeface="Rosario"/>
              </a:rPr>
              <a:t>Одним з найбільших викликів для публічних закупівель у Франції та Німеччині є забезпечення прозорості та боротьба з корупцією. Незважаючи на те, що обидві країни мають розвинені системи регулювання публічних закупівель, виявлення зловживань у процесах закупівель є важливим питанням. Корупція, фальсифікація тендерів, а також встановлення неправомірних зв’язків між замовниками і постачальниками часто призводять до того, що найкращі пропозиції можуть бути відхилені, а перемогу отримують ті компанії, які мають більш тісні зв'язки з чиновниками або політиками. Впровадження інноваційних методів забезпечення прозорості, таких як публічні реєстри або електронні платформи для проведення тендерів, здебільшого ефективне, але корупційні ризики все ж таки залишаються.</a:t>
            </a:r>
          </a:p>
          <a:p>
            <a:pPr algn="just">
              <a:lnSpc>
                <a:spcPts val="2880"/>
              </a:lnSpc>
            </a:pPr>
            <a:endParaRPr lang="en-US" sz="2400">
              <a:solidFill>
                <a:srgbClr val="FFFFFF"/>
              </a:solidFill>
              <a:latin typeface="Rosario"/>
              <a:ea typeface="Rosario"/>
              <a:cs typeface="Rosario"/>
              <a:sym typeface="Rosario"/>
            </a:endParaRPr>
          </a:p>
          <a:p>
            <a:pPr algn="just">
              <a:lnSpc>
                <a:spcPts val="2880"/>
              </a:lnSpc>
            </a:pPr>
            <a:endParaRPr lang="en-US" sz="2400">
              <a:solidFill>
                <a:srgbClr val="FFFFFF"/>
              </a:solidFill>
              <a:latin typeface="Rosario"/>
              <a:ea typeface="Rosario"/>
              <a:cs typeface="Rosario"/>
              <a:sym typeface="Rosario"/>
            </a:endParaRPr>
          </a:p>
          <a:p>
            <a:pPr algn="just">
              <a:lnSpc>
                <a:spcPts val="2880"/>
              </a:lnSpc>
            </a:pPr>
            <a:endParaRPr lang="en-US" sz="2400">
              <a:solidFill>
                <a:srgbClr val="FFFFFF"/>
              </a:solidFill>
              <a:latin typeface="Rosario"/>
              <a:ea typeface="Rosario"/>
              <a:cs typeface="Rosario"/>
              <a:sym typeface="Rosario"/>
            </a:endParaRPr>
          </a:p>
        </p:txBody>
      </p:sp>
      <p:sp>
        <p:nvSpPr>
          <p:cNvPr id="17" name="TextBox 17"/>
          <p:cNvSpPr txBox="1"/>
          <p:nvPr/>
        </p:nvSpPr>
        <p:spPr>
          <a:xfrm>
            <a:off x="1343922" y="2782425"/>
            <a:ext cx="8946821" cy="564025"/>
          </a:xfrm>
          <a:prstGeom prst="rect">
            <a:avLst/>
          </a:prstGeom>
        </p:spPr>
        <p:txBody>
          <a:bodyPr lIns="0" tIns="0" rIns="0" bIns="0" rtlCol="0" anchor="t">
            <a:spAutoFit/>
          </a:bodyPr>
          <a:lstStyle/>
          <a:p>
            <a:pPr algn="ctr">
              <a:lnSpc>
                <a:spcPts val="4611"/>
              </a:lnSpc>
              <a:spcBef>
                <a:spcPct val="0"/>
              </a:spcBef>
            </a:pPr>
            <a:r>
              <a:rPr lang="en-US" sz="3294" b="1">
                <a:solidFill>
                  <a:srgbClr val="FFFFFF"/>
                </a:solidFill>
                <a:latin typeface="Rosario Bold"/>
                <a:ea typeface="Rosario Bold"/>
                <a:cs typeface="Rosario Bold"/>
                <a:sym typeface="Rosario Bold"/>
              </a:rPr>
              <a:t>Корупція та відсутність прозорості</a:t>
            </a:r>
          </a:p>
        </p:txBody>
      </p:sp>
      <p:sp>
        <p:nvSpPr>
          <p:cNvPr id="18" name="TextBox 18"/>
          <p:cNvSpPr txBox="1"/>
          <p:nvPr/>
        </p:nvSpPr>
        <p:spPr>
          <a:xfrm>
            <a:off x="356739" y="695189"/>
            <a:ext cx="17286511" cy="1117600"/>
          </a:xfrm>
          <a:prstGeom prst="rect">
            <a:avLst/>
          </a:prstGeom>
        </p:spPr>
        <p:txBody>
          <a:bodyPr lIns="0" tIns="0" rIns="0" bIns="0" rtlCol="0" anchor="t">
            <a:spAutoFit/>
          </a:bodyPr>
          <a:lstStyle/>
          <a:p>
            <a:pPr algn="l">
              <a:lnSpc>
                <a:spcPts val="4400"/>
              </a:lnSpc>
            </a:pPr>
            <a:r>
              <a:rPr lang="en-US" sz="4000">
                <a:solidFill>
                  <a:srgbClr val="FFFFFF"/>
                </a:solidFill>
                <a:latin typeface="Hammersmith One"/>
                <a:ea typeface="Hammersmith One"/>
                <a:cs typeface="Hammersmith One"/>
                <a:sym typeface="Hammersmith One"/>
              </a:rPr>
              <a:t>. Виклики та проблеми, з якими стикаються владні органи та учасники публічних закупівель - спільне</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967878" y="3237244"/>
            <a:ext cx="5744058" cy="5088174"/>
            <a:chOff x="0" y="0"/>
            <a:chExt cx="889905" cy="788291"/>
          </a:xfrm>
        </p:grpSpPr>
        <p:sp>
          <p:nvSpPr>
            <p:cNvPr id="3" name="Freeform 3"/>
            <p:cNvSpPr/>
            <p:nvPr/>
          </p:nvSpPr>
          <p:spPr>
            <a:xfrm>
              <a:off x="0" y="0"/>
              <a:ext cx="889905" cy="788291"/>
            </a:xfrm>
            <a:custGeom>
              <a:avLst/>
              <a:gdLst/>
              <a:ahLst/>
              <a:cxnLst/>
              <a:rect l="l" t="t" r="r" b="b"/>
              <a:pathLst>
                <a:path w="889905" h="788291">
                  <a:moveTo>
                    <a:pt x="0" y="0"/>
                  </a:moveTo>
                  <a:lnTo>
                    <a:pt x="889905" y="0"/>
                  </a:lnTo>
                  <a:lnTo>
                    <a:pt x="889905" y="788291"/>
                  </a:lnTo>
                  <a:lnTo>
                    <a:pt x="0" y="788291"/>
                  </a:lnTo>
                  <a:close/>
                </a:path>
              </a:pathLst>
            </a:custGeom>
            <a:solidFill>
              <a:srgbClr val="FC744E"/>
            </a:solidFill>
            <a:ln w="12700" cap="sq">
              <a:solidFill>
                <a:srgbClr val="000000"/>
              </a:solidFill>
              <a:prstDash val="solid"/>
              <a:miter/>
            </a:ln>
          </p:spPr>
        </p:sp>
      </p:grpSp>
      <p:grpSp>
        <p:nvGrpSpPr>
          <p:cNvPr id="4" name="Group 4"/>
          <p:cNvGrpSpPr/>
          <p:nvPr/>
        </p:nvGrpSpPr>
        <p:grpSpPr>
          <a:xfrm>
            <a:off x="356739" y="2304361"/>
            <a:ext cx="6097538" cy="6953939"/>
            <a:chOff x="0" y="0"/>
            <a:chExt cx="1096032" cy="1249970"/>
          </a:xfrm>
        </p:grpSpPr>
        <p:sp>
          <p:nvSpPr>
            <p:cNvPr id="5" name="Freeform 5"/>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42157" r="-42157"/>
              </a:stretch>
            </a:blipFill>
            <a:ln w="47625" cap="sq">
              <a:solidFill>
                <a:srgbClr val="FFFFFF"/>
              </a:solidFill>
              <a:prstDash val="solid"/>
              <a:miter/>
            </a:ln>
          </p:spPr>
        </p:sp>
      </p:grpSp>
      <p:grpSp>
        <p:nvGrpSpPr>
          <p:cNvPr id="6" name="Group 6"/>
          <p:cNvGrpSpPr/>
          <p:nvPr/>
        </p:nvGrpSpPr>
        <p:grpSpPr>
          <a:xfrm>
            <a:off x="-624978" y="9893562"/>
            <a:ext cx="19537955" cy="885686"/>
            <a:chOff x="0" y="0"/>
            <a:chExt cx="5145799" cy="233267"/>
          </a:xfrm>
        </p:grpSpPr>
        <p:sp>
          <p:nvSpPr>
            <p:cNvPr id="7" name="Freeform 7"/>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8" name="TextBox 8"/>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624978" y="-492249"/>
            <a:ext cx="19537955" cy="885686"/>
            <a:chOff x="0" y="0"/>
            <a:chExt cx="5145799" cy="233267"/>
          </a:xfrm>
        </p:grpSpPr>
        <p:sp>
          <p:nvSpPr>
            <p:cNvPr id="10" name="Freeform 10"/>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1" name="TextBox 11"/>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rot="3022696">
            <a:off x="-227030" y="1655095"/>
            <a:ext cx="1167538" cy="1167093"/>
          </a:xfrm>
          <a:custGeom>
            <a:avLst/>
            <a:gdLst/>
            <a:ahLst/>
            <a:cxnLst/>
            <a:rect l="l" t="t" r="r" b="b"/>
            <a:pathLst>
              <a:path w="1167538" h="1167093">
                <a:moveTo>
                  <a:pt x="0" y="0"/>
                </a:moveTo>
                <a:lnTo>
                  <a:pt x="1167538" y="0"/>
                </a:lnTo>
                <a:lnTo>
                  <a:pt x="1167538" y="1167093"/>
                </a:lnTo>
                <a:lnTo>
                  <a:pt x="0" y="1167093"/>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grpSp>
        <p:nvGrpSpPr>
          <p:cNvPr id="13" name="Group 13"/>
          <p:cNvGrpSpPr/>
          <p:nvPr/>
        </p:nvGrpSpPr>
        <p:grpSpPr>
          <a:xfrm>
            <a:off x="7643921" y="2238642"/>
            <a:ext cx="9999328" cy="1359153"/>
            <a:chOff x="0" y="0"/>
            <a:chExt cx="2078521" cy="282522"/>
          </a:xfrm>
        </p:grpSpPr>
        <p:sp>
          <p:nvSpPr>
            <p:cNvPr id="14" name="Freeform 14"/>
            <p:cNvSpPr/>
            <p:nvPr/>
          </p:nvSpPr>
          <p:spPr>
            <a:xfrm>
              <a:off x="0" y="0"/>
              <a:ext cx="2078521" cy="282522"/>
            </a:xfrm>
            <a:custGeom>
              <a:avLst/>
              <a:gdLst/>
              <a:ahLst/>
              <a:cxnLst/>
              <a:rect l="l" t="t" r="r" b="b"/>
              <a:pathLst>
                <a:path w="2078521" h="282522">
                  <a:moveTo>
                    <a:pt x="16259" y="0"/>
                  </a:moveTo>
                  <a:lnTo>
                    <a:pt x="2062262" y="0"/>
                  </a:lnTo>
                  <a:cubicBezTo>
                    <a:pt x="2066574" y="0"/>
                    <a:pt x="2070710" y="1713"/>
                    <a:pt x="2073759" y="4762"/>
                  </a:cubicBezTo>
                  <a:cubicBezTo>
                    <a:pt x="2076808" y="7811"/>
                    <a:pt x="2078521" y="11947"/>
                    <a:pt x="2078521" y="16259"/>
                  </a:cubicBezTo>
                  <a:lnTo>
                    <a:pt x="2078521" y="266263"/>
                  </a:lnTo>
                  <a:cubicBezTo>
                    <a:pt x="2078521" y="275242"/>
                    <a:pt x="2071242" y="282522"/>
                    <a:pt x="2062262" y="282522"/>
                  </a:cubicBezTo>
                  <a:lnTo>
                    <a:pt x="16259" y="282522"/>
                  </a:lnTo>
                  <a:cubicBezTo>
                    <a:pt x="7279" y="282522"/>
                    <a:pt x="0" y="275242"/>
                    <a:pt x="0" y="266263"/>
                  </a:cubicBezTo>
                  <a:lnTo>
                    <a:pt x="0" y="16259"/>
                  </a:lnTo>
                  <a:cubicBezTo>
                    <a:pt x="0" y="7279"/>
                    <a:pt x="7279" y="0"/>
                    <a:pt x="16259" y="0"/>
                  </a:cubicBezTo>
                  <a:close/>
                </a:path>
              </a:pathLst>
            </a:custGeom>
            <a:solidFill>
              <a:srgbClr val="FC744E"/>
            </a:solidFill>
            <a:ln cap="rnd">
              <a:noFill/>
              <a:prstDash val="solid"/>
              <a:round/>
            </a:ln>
          </p:spPr>
        </p:sp>
        <p:sp>
          <p:nvSpPr>
            <p:cNvPr id="15" name="TextBox 15"/>
            <p:cNvSpPr txBox="1"/>
            <p:nvPr/>
          </p:nvSpPr>
          <p:spPr>
            <a:xfrm>
              <a:off x="0" y="-38100"/>
              <a:ext cx="2078521" cy="320622"/>
            </a:xfrm>
            <a:prstGeom prst="rect">
              <a:avLst/>
            </a:prstGeom>
          </p:spPr>
          <p:txBody>
            <a:bodyPr lIns="50800" tIns="50800" rIns="50800" bIns="50800" rtlCol="0" anchor="ctr"/>
            <a:lstStyle/>
            <a:p>
              <a:pPr algn="ctr">
                <a:lnSpc>
                  <a:spcPts val="2659"/>
                </a:lnSpc>
              </a:pPr>
              <a:endParaRPr/>
            </a:p>
          </p:txBody>
        </p:sp>
      </p:grpSp>
      <p:sp>
        <p:nvSpPr>
          <p:cNvPr id="16" name="TextBox 16"/>
          <p:cNvSpPr txBox="1"/>
          <p:nvPr/>
        </p:nvSpPr>
        <p:spPr>
          <a:xfrm>
            <a:off x="7913549" y="3938243"/>
            <a:ext cx="9345751" cy="6143625"/>
          </a:xfrm>
          <a:prstGeom prst="rect">
            <a:avLst/>
          </a:prstGeom>
        </p:spPr>
        <p:txBody>
          <a:bodyPr lIns="0" tIns="0" rIns="0" bIns="0" rtlCol="0" anchor="t">
            <a:spAutoFit/>
          </a:bodyPr>
          <a:lstStyle/>
          <a:p>
            <a:pPr algn="just">
              <a:lnSpc>
                <a:spcPts val="3240"/>
              </a:lnSpc>
            </a:pPr>
            <a:r>
              <a:rPr lang="en-US" sz="2700">
                <a:solidFill>
                  <a:srgbClr val="FFFFFF"/>
                </a:solidFill>
                <a:latin typeface="Rosario"/>
                <a:ea typeface="Rosario"/>
                <a:cs typeface="Rosario"/>
                <a:sym typeface="Rosario"/>
              </a:rPr>
              <a:t>Незважаючи на чітко визначені процедури, адміністративні затримки й бюрократична складність залишаються значними проблемами. Це стосується як національного, так і місцевого рівня, де для отримання результатів від тендеру можуть пройти тижні або навіть місяці. Усі ці затримки можуть негативно позначатися на своєчасності виконання важливих державних проєктів. Довгі строки подачі пропозицій, численні етапи перевірок та затверджень, а також вимоги до документації — все це може ускладнювати участь у тендерах як для великих компаній, так і для малих підприємств, особливо тих, хто не має достатньо ресурсів для адаптації до складних процедур.</a:t>
            </a:r>
          </a:p>
          <a:p>
            <a:pPr algn="just">
              <a:lnSpc>
                <a:spcPts val="3240"/>
              </a:lnSpc>
            </a:pPr>
            <a:endParaRPr lang="en-US" sz="2700">
              <a:solidFill>
                <a:srgbClr val="FFFFFF"/>
              </a:solidFill>
              <a:latin typeface="Rosario"/>
              <a:ea typeface="Rosario"/>
              <a:cs typeface="Rosario"/>
              <a:sym typeface="Rosario"/>
            </a:endParaRPr>
          </a:p>
          <a:p>
            <a:pPr algn="just">
              <a:lnSpc>
                <a:spcPts val="3240"/>
              </a:lnSpc>
            </a:pPr>
            <a:endParaRPr lang="en-US" sz="2700">
              <a:solidFill>
                <a:srgbClr val="FFFFFF"/>
              </a:solidFill>
              <a:latin typeface="Rosario"/>
              <a:ea typeface="Rosario"/>
              <a:cs typeface="Rosario"/>
              <a:sym typeface="Rosario"/>
            </a:endParaRPr>
          </a:p>
        </p:txBody>
      </p:sp>
      <p:sp>
        <p:nvSpPr>
          <p:cNvPr id="17" name="TextBox 17"/>
          <p:cNvSpPr txBox="1"/>
          <p:nvPr/>
        </p:nvSpPr>
        <p:spPr>
          <a:xfrm>
            <a:off x="7643921" y="2343470"/>
            <a:ext cx="9999328" cy="3469150"/>
          </a:xfrm>
          <a:prstGeom prst="rect">
            <a:avLst/>
          </a:prstGeom>
        </p:spPr>
        <p:txBody>
          <a:bodyPr lIns="0" tIns="0" rIns="0" bIns="0" rtlCol="0" anchor="t">
            <a:spAutoFit/>
          </a:bodyPr>
          <a:lstStyle/>
          <a:p>
            <a:pPr algn="ctr">
              <a:lnSpc>
                <a:spcPts val="4611"/>
              </a:lnSpc>
            </a:pPr>
            <a:r>
              <a:rPr lang="en-US" sz="3294" b="1">
                <a:solidFill>
                  <a:srgbClr val="FFFFFF"/>
                </a:solidFill>
                <a:latin typeface="Rosario Bold"/>
                <a:ea typeface="Rosario Bold"/>
                <a:cs typeface="Rosario Bold"/>
                <a:sym typeface="Rosario Bold"/>
              </a:rPr>
              <a:t>Адміністративні затримки та складність процедур</a:t>
            </a:r>
          </a:p>
          <a:p>
            <a:pPr algn="ctr">
              <a:lnSpc>
                <a:spcPts val="4611"/>
              </a:lnSpc>
            </a:pPr>
            <a:endParaRPr lang="en-US" sz="3294" b="1">
              <a:solidFill>
                <a:srgbClr val="FFFFFF"/>
              </a:solidFill>
              <a:latin typeface="Rosario Bold"/>
              <a:ea typeface="Rosario Bold"/>
              <a:cs typeface="Rosario Bold"/>
              <a:sym typeface="Rosario Bold"/>
            </a:endParaRPr>
          </a:p>
          <a:p>
            <a:pPr algn="ctr">
              <a:lnSpc>
                <a:spcPts val="4611"/>
              </a:lnSpc>
            </a:pPr>
            <a:endParaRPr lang="en-US" sz="3294" b="1">
              <a:solidFill>
                <a:srgbClr val="FFFFFF"/>
              </a:solidFill>
              <a:latin typeface="Rosario Bold"/>
              <a:ea typeface="Rosario Bold"/>
              <a:cs typeface="Rosario Bold"/>
              <a:sym typeface="Rosario Bold"/>
            </a:endParaRPr>
          </a:p>
          <a:p>
            <a:pPr algn="ctr">
              <a:lnSpc>
                <a:spcPts val="4611"/>
              </a:lnSpc>
            </a:pPr>
            <a:endParaRPr lang="en-US" sz="3294" b="1">
              <a:solidFill>
                <a:srgbClr val="FFFFFF"/>
              </a:solidFill>
              <a:latin typeface="Rosario Bold"/>
              <a:ea typeface="Rosario Bold"/>
              <a:cs typeface="Rosario Bold"/>
              <a:sym typeface="Rosario Bold"/>
            </a:endParaRPr>
          </a:p>
          <a:p>
            <a:pPr algn="ctr">
              <a:lnSpc>
                <a:spcPts val="4611"/>
              </a:lnSpc>
              <a:spcBef>
                <a:spcPct val="0"/>
              </a:spcBef>
            </a:pPr>
            <a:endParaRPr lang="en-US" sz="3294" b="1">
              <a:solidFill>
                <a:srgbClr val="FFFFFF"/>
              </a:solidFill>
              <a:latin typeface="Rosario Bold"/>
              <a:ea typeface="Rosario Bold"/>
              <a:cs typeface="Rosario Bold"/>
              <a:sym typeface="Rosario Bold"/>
            </a:endParaRPr>
          </a:p>
        </p:txBody>
      </p:sp>
      <p:sp>
        <p:nvSpPr>
          <p:cNvPr id="18" name="TextBox 18"/>
          <p:cNvSpPr txBox="1"/>
          <p:nvPr/>
        </p:nvSpPr>
        <p:spPr>
          <a:xfrm>
            <a:off x="356739" y="695189"/>
            <a:ext cx="17286511" cy="1117600"/>
          </a:xfrm>
          <a:prstGeom prst="rect">
            <a:avLst/>
          </a:prstGeom>
        </p:spPr>
        <p:txBody>
          <a:bodyPr lIns="0" tIns="0" rIns="0" bIns="0" rtlCol="0" anchor="t">
            <a:spAutoFit/>
          </a:bodyPr>
          <a:lstStyle/>
          <a:p>
            <a:pPr algn="l">
              <a:lnSpc>
                <a:spcPts val="4400"/>
              </a:lnSpc>
            </a:pPr>
            <a:r>
              <a:rPr lang="en-US" sz="4000">
                <a:solidFill>
                  <a:srgbClr val="FFFFFF"/>
                </a:solidFill>
                <a:latin typeface="Hammersmith One"/>
                <a:ea typeface="Hammersmith One"/>
                <a:cs typeface="Hammersmith One"/>
                <a:sym typeface="Hammersmith One"/>
              </a:rPr>
              <a:t>. Виклики та проблеми, з якими стикаються владні органи та учасники публічних закупівель - спільне</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11673135" y="2849100"/>
            <a:ext cx="5744058" cy="5088174"/>
            <a:chOff x="0" y="0"/>
            <a:chExt cx="889905" cy="788291"/>
          </a:xfrm>
        </p:grpSpPr>
        <p:sp>
          <p:nvSpPr>
            <p:cNvPr id="3" name="Freeform 3"/>
            <p:cNvSpPr/>
            <p:nvPr/>
          </p:nvSpPr>
          <p:spPr>
            <a:xfrm>
              <a:off x="0" y="0"/>
              <a:ext cx="889905" cy="788291"/>
            </a:xfrm>
            <a:custGeom>
              <a:avLst/>
              <a:gdLst/>
              <a:ahLst/>
              <a:cxnLst/>
              <a:rect l="l" t="t" r="r" b="b"/>
              <a:pathLst>
                <a:path w="889905" h="788291">
                  <a:moveTo>
                    <a:pt x="0" y="0"/>
                  </a:moveTo>
                  <a:lnTo>
                    <a:pt x="889905" y="0"/>
                  </a:lnTo>
                  <a:lnTo>
                    <a:pt x="889905" y="788291"/>
                  </a:lnTo>
                  <a:lnTo>
                    <a:pt x="0" y="788291"/>
                  </a:lnTo>
                  <a:close/>
                </a:path>
              </a:pathLst>
            </a:custGeom>
            <a:solidFill>
              <a:srgbClr val="FC744E"/>
            </a:solidFill>
            <a:ln w="12700" cap="sq">
              <a:solidFill>
                <a:srgbClr val="000000"/>
              </a:solidFill>
              <a:prstDash val="solid"/>
              <a:miter/>
            </a:ln>
          </p:spPr>
        </p:sp>
      </p:grpSp>
      <p:grpSp>
        <p:nvGrpSpPr>
          <p:cNvPr id="4" name="Group 4"/>
          <p:cNvGrpSpPr/>
          <p:nvPr/>
        </p:nvGrpSpPr>
        <p:grpSpPr>
          <a:xfrm>
            <a:off x="11161762" y="1666531"/>
            <a:ext cx="6097538" cy="6953939"/>
            <a:chOff x="0" y="0"/>
            <a:chExt cx="1096032" cy="1249970"/>
          </a:xfrm>
        </p:grpSpPr>
        <p:sp>
          <p:nvSpPr>
            <p:cNvPr id="5" name="Freeform 5"/>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29243" r="-29243"/>
              </a:stretch>
            </a:blipFill>
            <a:ln w="47625" cap="sq">
              <a:solidFill>
                <a:srgbClr val="FFFFFF"/>
              </a:solidFill>
              <a:prstDash val="solid"/>
              <a:miter/>
            </a:ln>
          </p:spPr>
        </p:sp>
      </p:grpSp>
      <p:grpSp>
        <p:nvGrpSpPr>
          <p:cNvPr id="6" name="Group 6"/>
          <p:cNvGrpSpPr/>
          <p:nvPr/>
        </p:nvGrpSpPr>
        <p:grpSpPr>
          <a:xfrm>
            <a:off x="1343922" y="2600189"/>
            <a:ext cx="8946821" cy="1369791"/>
            <a:chOff x="0" y="0"/>
            <a:chExt cx="1859741" cy="284733"/>
          </a:xfrm>
        </p:grpSpPr>
        <p:sp>
          <p:nvSpPr>
            <p:cNvPr id="7" name="Freeform 7"/>
            <p:cNvSpPr/>
            <p:nvPr/>
          </p:nvSpPr>
          <p:spPr>
            <a:xfrm>
              <a:off x="0" y="0"/>
              <a:ext cx="1859741" cy="284733"/>
            </a:xfrm>
            <a:custGeom>
              <a:avLst/>
              <a:gdLst/>
              <a:ahLst/>
              <a:cxnLst/>
              <a:rect l="l" t="t" r="r" b="b"/>
              <a:pathLst>
                <a:path w="1859741" h="284733">
                  <a:moveTo>
                    <a:pt x="18172" y="0"/>
                  </a:moveTo>
                  <a:lnTo>
                    <a:pt x="1841569" y="0"/>
                  </a:lnTo>
                  <a:cubicBezTo>
                    <a:pt x="1846388" y="0"/>
                    <a:pt x="1851010" y="1915"/>
                    <a:pt x="1854418" y="5322"/>
                  </a:cubicBezTo>
                  <a:cubicBezTo>
                    <a:pt x="1857826" y="8730"/>
                    <a:pt x="1859741" y="13352"/>
                    <a:pt x="1859741" y="18172"/>
                  </a:cubicBezTo>
                  <a:lnTo>
                    <a:pt x="1859741" y="266561"/>
                  </a:lnTo>
                  <a:cubicBezTo>
                    <a:pt x="1859741" y="271381"/>
                    <a:pt x="1857826" y="276003"/>
                    <a:pt x="1854418" y="279411"/>
                  </a:cubicBezTo>
                  <a:cubicBezTo>
                    <a:pt x="1851010" y="282819"/>
                    <a:pt x="1846388" y="284733"/>
                    <a:pt x="1841569" y="284733"/>
                  </a:cubicBezTo>
                  <a:lnTo>
                    <a:pt x="18172" y="284733"/>
                  </a:lnTo>
                  <a:cubicBezTo>
                    <a:pt x="8136" y="284733"/>
                    <a:pt x="0" y="276597"/>
                    <a:pt x="0" y="266561"/>
                  </a:cubicBezTo>
                  <a:lnTo>
                    <a:pt x="0" y="18172"/>
                  </a:lnTo>
                  <a:cubicBezTo>
                    <a:pt x="0" y="8136"/>
                    <a:pt x="8136" y="0"/>
                    <a:pt x="18172" y="0"/>
                  </a:cubicBezTo>
                  <a:close/>
                </a:path>
              </a:pathLst>
            </a:custGeom>
            <a:solidFill>
              <a:srgbClr val="FC744E"/>
            </a:solidFill>
            <a:ln cap="rnd">
              <a:noFill/>
              <a:prstDash val="solid"/>
              <a:round/>
            </a:ln>
          </p:spPr>
        </p:sp>
        <p:sp>
          <p:nvSpPr>
            <p:cNvPr id="8" name="TextBox 8"/>
            <p:cNvSpPr txBox="1"/>
            <p:nvPr/>
          </p:nvSpPr>
          <p:spPr>
            <a:xfrm>
              <a:off x="0" y="-38100"/>
              <a:ext cx="1859741" cy="322833"/>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624978" y="9893562"/>
            <a:ext cx="19537955" cy="885686"/>
            <a:chOff x="0" y="0"/>
            <a:chExt cx="5145799" cy="233267"/>
          </a:xfrm>
        </p:grpSpPr>
        <p:sp>
          <p:nvSpPr>
            <p:cNvPr id="10" name="Freeform 10"/>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1" name="TextBox 11"/>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624978" y="-492249"/>
            <a:ext cx="19537955" cy="885686"/>
            <a:chOff x="0" y="0"/>
            <a:chExt cx="5145799" cy="233267"/>
          </a:xfrm>
        </p:grpSpPr>
        <p:sp>
          <p:nvSpPr>
            <p:cNvPr id="13" name="Freeform 13"/>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4" name="TextBox 14"/>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rot="7521880">
            <a:off x="16675531" y="1037722"/>
            <a:ext cx="1167538" cy="1167093"/>
          </a:xfrm>
          <a:custGeom>
            <a:avLst/>
            <a:gdLst/>
            <a:ahLst/>
            <a:cxnLst/>
            <a:rect l="l" t="t" r="r" b="b"/>
            <a:pathLst>
              <a:path w="1167538" h="1167093">
                <a:moveTo>
                  <a:pt x="0" y="0"/>
                </a:moveTo>
                <a:lnTo>
                  <a:pt x="1167538" y="0"/>
                </a:lnTo>
                <a:lnTo>
                  <a:pt x="1167538" y="1167093"/>
                </a:lnTo>
                <a:lnTo>
                  <a:pt x="0" y="1167093"/>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sp>
        <p:nvSpPr>
          <p:cNvPr id="16" name="TextBox 16"/>
          <p:cNvSpPr txBox="1"/>
          <p:nvPr/>
        </p:nvSpPr>
        <p:spPr>
          <a:xfrm>
            <a:off x="1028700" y="4269534"/>
            <a:ext cx="9345751" cy="6143625"/>
          </a:xfrm>
          <a:prstGeom prst="rect">
            <a:avLst/>
          </a:prstGeom>
        </p:spPr>
        <p:txBody>
          <a:bodyPr lIns="0" tIns="0" rIns="0" bIns="0" rtlCol="0" anchor="t">
            <a:spAutoFit/>
          </a:bodyPr>
          <a:lstStyle/>
          <a:p>
            <a:pPr algn="just">
              <a:lnSpc>
                <a:spcPts val="3240"/>
              </a:lnSpc>
            </a:pPr>
            <a:r>
              <a:rPr lang="en-US" sz="2700">
                <a:solidFill>
                  <a:srgbClr val="FFFFFF"/>
                </a:solidFill>
                <a:latin typeface="Rosario"/>
                <a:ea typeface="Rosario"/>
                <a:cs typeface="Rosario"/>
                <a:sym typeface="Rosario"/>
              </a:rPr>
              <a:t>У процесі публічних закупівель виникають суперечки через невідповідність умовам тендеру, неправильну оцінку пропозицій, або інші порушення. Як в Німеччині, так і у Франції існують механізми для захисту прав учасників, такі як скарги до спеціалізованих органів або судових установ. Проте затягування цих процесів, а також недосконалість процедури подачі скарг часто призводять до того, що учасники закупівель не можуть оперативно реагувати на порушення. Це може ставати проблемою, коли порушення призводять до затримки або скасування контракту, що завдає фінансових збитків.</a:t>
            </a:r>
          </a:p>
          <a:p>
            <a:pPr algn="just">
              <a:lnSpc>
                <a:spcPts val="3240"/>
              </a:lnSpc>
            </a:pPr>
            <a:endParaRPr lang="en-US" sz="2700">
              <a:solidFill>
                <a:srgbClr val="FFFFFF"/>
              </a:solidFill>
              <a:latin typeface="Rosario"/>
              <a:ea typeface="Rosario"/>
              <a:cs typeface="Rosario"/>
              <a:sym typeface="Rosario"/>
            </a:endParaRPr>
          </a:p>
          <a:p>
            <a:pPr algn="just">
              <a:lnSpc>
                <a:spcPts val="3240"/>
              </a:lnSpc>
            </a:pPr>
            <a:endParaRPr lang="en-US" sz="2700">
              <a:solidFill>
                <a:srgbClr val="FFFFFF"/>
              </a:solidFill>
              <a:latin typeface="Rosario"/>
              <a:ea typeface="Rosario"/>
              <a:cs typeface="Rosario"/>
              <a:sym typeface="Rosario"/>
            </a:endParaRPr>
          </a:p>
          <a:p>
            <a:pPr algn="just">
              <a:lnSpc>
                <a:spcPts val="3240"/>
              </a:lnSpc>
            </a:pPr>
            <a:endParaRPr lang="en-US" sz="2700">
              <a:solidFill>
                <a:srgbClr val="FFFFFF"/>
              </a:solidFill>
              <a:latin typeface="Rosario"/>
              <a:ea typeface="Rosario"/>
              <a:cs typeface="Rosario"/>
              <a:sym typeface="Rosario"/>
            </a:endParaRPr>
          </a:p>
        </p:txBody>
      </p:sp>
      <p:sp>
        <p:nvSpPr>
          <p:cNvPr id="17" name="TextBox 17"/>
          <p:cNvSpPr txBox="1"/>
          <p:nvPr/>
        </p:nvSpPr>
        <p:spPr>
          <a:xfrm>
            <a:off x="1343922" y="2617392"/>
            <a:ext cx="8946821" cy="1145050"/>
          </a:xfrm>
          <a:prstGeom prst="rect">
            <a:avLst/>
          </a:prstGeom>
        </p:spPr>
        <p:txBody>
          <a:bodyPr lIns="0" tIns="0" rIns="0" bIns="0" rtlCol="0" anchor="t">
            <a:spAutoFit/>
          </a:bodyPr>
          <a:lstStyle/>
          <a:p>
            <a:pPr algn="ctr">
              <a:lnSpc>
                <a:spcPts val="4611"/>
              </a:lnSpc>
              <a:spcBef>
                <a:spcPct val="0"/>
              </a:spcBef>
            </a:pPr>
            <a:r>
              <a:rPr lang="en-US" sz="3294" b="1">
                <a:solidFill>
                  <a:srgbClr val="FFFFFF"/>
                </a:solidFill>
                <a:latin typeface="Rosario Bold"/>
                <a:ea typeface="Rosario Bold"/>
                <a:cs typeface="Rosario Bold"/>
                <a:sym typeface="Rosario Bold"/>
              </a:rPr>
              <a:t>Захист прав учасників та вирішення спорів</a:t>
            </a:r>
          </a:p>
        </p:txBody>
      </p:sp>
      <p:sp>
        <p:nvSpPr>
          <p:cNvPr id="18" name="TextBox 18"/>
          <p:cNvSpPr txBox="1"/>
          <p:nvPr/>
        </p:nvSpPr>
        <p:spPr>
          <a:xfrm>
            <a:off x="356739" y="695189"/>
            <a:ext cx="17286511" cy="1117600"/>
          </a:xfrm>
          <a:prstGeom prst="rect">
            <a:avLst/>
          </a:prstGeom>
        </p:spPr>
        <p:txBody>
          <a:bodyPr lIns="0" tIns="0" rIns="0" bIns="0" rtlCol="0" anchor="t">
            <a:spAutoFit/>
          </a:bodyPr>
          <a:lstStyle/>
          <a:p>
            <a:pPr algn="l">
              <a:lnSpc>
                <a:spcPts val="4400"/>
              </a:lnSpc>
            </a:pPr>
            <a:r>
              <a:rPr lang="en-US" sz="4000">
                <a:solidFill>
                  <a:srgbClr val="FFFFFF"/>
                </a:solidFill>
                <a:latin typeface="Hammersmith One"/>
                <a:ea typeface="Hammersmith One"/>
                <a:cs typeface="Hammersmith One"/>
                <a:sym typeface="Hammersmith One"/>
              </a:rPr>
              <a:t>. Виклики та проблеми, з якими стикаються владні органи та учасники публічних закупівель - спільне</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967878" y="3237244"/>
            <a:ext cx="5744058" cy="5088174"/>
            <a:chOff x="0" y="0"/>
            <a:chExt cx="889905" cy="788291"/>
          </a:xfrm>
        </p:grpSpPr>
        <p:sp>
          <p:nvSpPr>
            <p:cNvPr id="3" name="Freeform 3"/>
            <p:cNvSpPr/>
            <p:nvPr/>
          </p:nvSpPr>
          <p:spPr>
            <a:xfrm>
              <a:off x="0" y="0"/>
              <a:ext cx="889905" cy="788291"/>
            </a:xfrm>
            <a:custGeom>
              <a:avLst/>
              <a:gdLst/>
              <a:ahLst/>
              <a:cxnLst/>
              <a:rect l="l" t="t" r="r" b="b"/>
              <a:pathLst>
                <a:path w="889905" h="788291">
                  <a:moveTo>
                    <a:pt x="0" y="0"/>
                  </a:moveTo>
                  <a:lnTo>
                    <a:pt x="889905" y="0"/>
                  </a:lnTo>
                  <a:lnTo>
                    <a:pt x="889905" y="788291"/>
                  </a:lnTo>
                  <a:lnTo>
                    <a:pt x="0" y="788291"/>
                  </a:lnTo>
                  <a:close/>
                </a:path>
              </a:pathLst>
            </a:custGeom>
            <a:solidFill>
              <a:srgbClr val="FC744E"/>
            </a:solidFill>
            <a:ln w="12700" cap="sq">
              <a:solidFill>
                <a:srgbClr val="000000"/>
              </a:solidFill>
              <a:prstDash val="solid"/>
              <a:miter/>
            </a:ln>
          </p:spPr>
        </p:sp>
      </p:grpSp>
      <p:grpSp>
        <p:nvGrpSpPr>
          <p:cNvPr id="4" name="Group 4"/>
          <p:cNvGrpSpPr/>
          <p:nvPr/>
        </p:nvGrpSpPr>
        <p:grpSpPr>
          <a:xfrm>
            <a:off x="356739" y="2304361"/>
            <a:ext cx="6097538" cy="6953939"/>
            <a:chOff x="0" y="0"/>
            <a:chExt cx="1096032" cy="1249970"/>
          </a:xfrm>
        </p:grpSpPr>
        <p:sp>
          <p:nvSpPr>
            <p:cNvPr id="5" name="Freeform 5"/>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36071" r="-36071"/>
              </a:stretch>
            </a:blipFill>
            <a:ln w="47625" cap="sq">
              <a:solidFill>
                <a:srgbClr val="FFFFFF"/>
              </a:solidFill>
              <a:prstDash val="solid"/>
              <a:miter/>
            </a:ln>
          </p:spPr>
        </p:sp>
      </p:grpSp>
      <p:grpSp>
        <p:nvGrpSpPr>
          <p:cNvPr id="6" name="Group 6"/>
          <p:cNvGrpSpPr/>
          <p:nvPr/>
        </p:nvGrpSpPr>
        <p:grpSpPr>
          <a:xfrm>
            <a:off x="-624978" y="9893562"/>
            <a:ext cx="19537955" cy="885686"/>
            <a:chOff x="0" y="0"/>
            <a:chExt cx="5145799" cy="233267"/>
          </a:xfrm>
        </p:grpSpPr>
        <p:sp>
          <p:nvSpPr>
            <p:cNvPr id="7" name="Freeform 7"/>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8" name="TextBox 8"/>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624978" y="-492249"/>
            <a:ext cx="19537955" cy="885686"/>
            <a:chOff x="0" y="0"/>
            <a:chExt cx="5145799" cy="233267"/>
          </a:xfrm>
        </p:grpSpPr>
        <p:sp>
          <p:nvSpPr>
            <p:cNvPr id="10" name="Freeform 10"/>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1" name="TextBox 11"/>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rot="3022696">
            <a:off x="-227030" y="1655095"/>
            <a:ext cx="1167538" cy="1167093"/>
          </a:xfrm>
          <a:custGeom>
            <a:avLst/>
            <a:gdLst/>
            <a:ahLst/>
            <a:cxnLst/>
            <a:rect l="l" t="t" r="r" b="b"/>
            <a:pathLst>
              <a:path w="1167538" h="1167093">
                <a:moveTo>
                  <a:pt x="0" y="0"/>
                </a:moveTo>
                <a:lnTo>
                  <a:pt x="1167538" y="0"/>
                </a:lnTo>
                <a:lnTo>
                  <a:pt x="1167538" y="1167093"/>
                </a:lnTo>
                <a:lnTo>
                  <a:pt x="0" y="1167093"/>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grpSp>
        <p:nvGrpSpPr>
          <p:cNvPr id="13" name="Group 13"/>
          <p:cNvGrpSpPr/>
          <p:nvPr/>
        </p:nvGrpSpPr>
        <p:grpSpPr>
          <a:xfrm>
            <a:off x="7643921" y="2577329"/>
            <a:ext cx="9999328" cy="1261948"/>
            <a:chOff x="0" y="0"/>
            <a:chExt cx="2078521" cy="262316"/>
          </a:xfrm>
        </p:grpSpPr>
        <p:sp>
          <p:nvSpPr>
            <p:cNvPr id="14" name="Freeform 14"/>
            <p:cNvSpPr/>
            <p:nvPr/>
          </p:nvSpPr>
          <p:spPr>
            <a:xfrm>
              <a:off x="0" y="0"/>
              <a:ext cx="2078521" cy="262316"/>
            </a:xfrm>
            <a:custGeom>
              <a:avLst/>
              <a:gdLst/>
              <a:ahLst/>
              <a:cxnLst/>
              <a:rect l="l" t="t" r="r" b="b"/>
              <a:pathLst>
                <a:path w="2078521" h="262316">
                  <a:moveTo>
                    <a:pt x="16259" y="0"/>
                  </a:moveTo>
                  <a:lnTo>
                    <a:pt x="2062262" y="0"/>
                  </a:lnTo>
                  <a:cubicBezTo>
                    <a:pt x="2066574" y="0"/>
                    <a:pt x="2070710" y="1713"/>
                    <a:pt x="2073759" y="4762"/>
                  </a:cubicBezTo>
                  <a:cubicBezTo>
                    <a:pt x="2076808" y="7811"/>
                    <a:pt x="2078521" y="11947"/>
                    <a:pt x="2078521" y="16259"/>
                  </a:cubicBezTo>
                  <a:lnTo>
                    <a:pt x="2078521" y="246057"/>
                  </a:lnTo>
                  <a:cubicBezTo>
                    <a:pt x="2078521" y="255037"/>
                    <a:pt x="2071242" y="262316"/>
                    <a:pt x="2062262" y="262316"/>
                  </a:cubicBezTo>
                  <a:lnTo>
                    <a:pt x="16259" y="262316"/>
                  </a:lnTo>
                  <a:cubicBezTo>
                    <a:pt x="7279" y="262316"/>
                    <a:pt x="0" y="255037"/>
                    <a:pt x="0" y="246057"/>
                  </a:cubicBezTo>
                  <a:lnTo>
                    <a:pt x="0" y="16259"/>
                  </a:lnTo>
                  <a:cubicBezTo>
                    <a:pt x="0" y="7279"/>
                    <a:pt x="7279" y="0"/>
                    <a:pt x="16259" y="0"/>
                  </a:cubicBezTo>
                  <a:close/>
                </a:path>
              </a:pathLst>
            </a:custGeom>
            <a:solidFill>
              <a:srgbClr val="FC744E"/>
            </a:solidFill>
            <a:ln cap="rnd">
              <a:noFill/>
              <a:prstDash val="solid"/>
              <a:round/>
            </a:ln>
          </p:spPr>
        </p:sp>
        <p:sp>
          <p:nvSpPr>
            <p:cNvPr id="15" name="TextBox 15"/>
            <p:cNvSpPr txBox="1"/>
            <p:nvPr/>
          </p:nvSpPr>
          <p:spPr>
            <a:xfrm>
              <a:off x="0" y="-38100"/>
              <a:ext cx="2078521" cy="300416"/>
            </a:xfrm>
            <a:prstGeom prst="rect">
              <a:avLst/>
            </a:prstGeom>
          </p:spPr>
          <p:txBody>
            <a:bodyPr lIns="50800" tIns="50800" rIns="50800" bIns="50800" rtlCol="0" anchor="ctr"/>
            <a:lstStyle/>
            <a:p>
              <a:pPr algn="ctr">
                <a:lnSpc>
                  <a:spcPts val="2659"/>
                </a:lnSpc>
              </a:pPr>
              <a:endParaRPr/>
            </a:p>
          </p:txBody>
        </p:sp>
      </p:grpSp>
      <p:sp>
        <p:nvSpPr>
          <p:cNvPr id="16" name="TextBox 16"/>
          <p:cNvSpPr txBox="1"/>
          <p:nvPr/>
        </p:nvSpPr>
        <p:spPr>
          <a:xfrm>
            <a:off x="7913549" y="4204182"/>
            <a:ext cx="9345751" cy="6143625"/>
          </a:xfrm>
          <a:prstGeom prst="rect">
            <a:avLst/>
          </a:prstGeom>
        </p:spPr>
        <p:txBody>
          <a:bodyPr lIns="0" tIns="0" rIns="0" bIns="0" rtlCol="0" anchor="t">
            <a:spAutoFit/>
          </a:bodyPr>
          <a:lstStyle/>
          <a:p>
            <a:pPr algn="just">
              <a:lnSpc>
                <a:spcPts val="3240"/>
              </a:lnSpc>
            </a:pPr>
            <a:r>
              <a:rPr lang="en-US" sz="2700">
                <a:solidFill>
                  <a:srgbClr val="FFFFFF"/>
                </a:solidFill>
                <a:latin typeface="Rosario"/>
                <a:ea typeface="Rosario"/>
                <a:cs typeface="Rosario"/>
                <a:sym typeface="Rosario"/>
              </a:rPr>
              <a:t>СЩе однією проблемою є участь малих підприємств в публічних закупівлях. Великі компанії, як правило, мають більше ресурсів для виконання вимог тендеру, що дозволяє їм вигравати більші контракти. Малим підприємствам складніше конкурувати з великими гравцями через низку бар'єрів, таких як вимоги щодо фінансової стабільності або досвіду виконання великих проєктів. Це веде до того, що конкуренція зменшується, а економічні переваги, які мали б надаватися малим і середнім підприємствам, не реалізуються.</a:t>
            </a:r>
          </a:p>
          <a:p>
            <a:pPr algn="just">
              <a:lnSpc>
                <a:spcPts val="3240"/>
              </a:lnSpc>
            </a:pPr>
            <a:endParaRPr lang="en-US" sz="2700">
              <a:solidFill>
                <a:srgbClr val="FFFFFF"/>
              </a:solidFill>
              <a:latin typeface="Rosario"/>
              <a:ea typeface="Rosario"/>
              <a:cs typeface="Rosario"/>
              <a:sym typeface="Rosario"/>
            </a:endParaRPr>
          </a:p>
          <a:p>
            <a:pPr algn="just">
              <a:lnSpc>
                <a:spcPts val="3240"/>
              </a:lnSpc>
            </a:pPr>
            <a:endParaRPr lang="en-US" sz="2700">
              <a:solidFill>
                <a:srgbClr val="FFFFFF"/>
              </a:solidFill>
              <a:latin typeface="Rosario"/>
              <a:ea typeface="Rosario"/>
              <a:cs typeface="Rosario"/>
              <a:sym typeface="Rosario"/>
            </a:endParaRPr>
          </a:p>
          <a:p>
            <a:pPr algn="just">
              <a:lnSpc>
                <a:spcPts val="3240"/>
              </a:lnSpc>
            </a:pPr>
            <a:endParaRPr lang="en-US" sz="2700">
              <a:solidFill>
                <a:srgbClr val="FFFFFF"/>
              </a:solidFill>
              <a:latin typeface="Rosario"/>
              <a:ea typeface="Rosario"/>
              <a:cs typeface="Rosario"/>
              <a:sym typeface="Rosario"/>
            </a:endParaRPr>
          </a:p>
          <a:p>
            <a:pPr algn="just">
              <a:lnSpc>
                <a:spcPts val="3240"/>
              </a:lnSpc>
            </a:pPr>
            <a:endParaRPr lang="en-US" sz="2700">
              <a:solidFill>
                <a:srgbClr val="FFFFFF"/>
              </a:solidFill>
              <a:latin typeface="Rosario"/>
              <a:ea typeface="Rosario"/>
              <a:cs typeface="Rosario"/>
              <a:sym typeface="Rosario"/>
            </a:endParaRPr>
          </a:p>
        </p:txBody>
      </p:sp>
      <p:sp>
        <p:nvSpPr>
          <p:cNvPr id="17" name="TextBox 17"/>
          <p:cNvSpPr txBox="1"/>
          <p:nvPr/>
        </p:nvSpPr>
        <p:spPr>
          <a:xfrm>
            <a:off x="7643921" y="2892953"/>
            <a:ext cx="9999328" cy="564025"/>
          </a:xfrm>
          <a:prstGeom prst="rect">
            <a:avLst/>
          </a:prstGeom>
        </p:spPr>
        <p:txBody>
          <a:bodyPr lIns="0" tIns="0" rIns="0" bIns="0" rtlCol="0" anchor="t">
            <a:spAutoFit/>
          </a:bodyPr>
          <a:lstStyle/>
          <a:p>
            <a:pPr algn="ctr">
              <a:lnSpc>
                <a:spcPts val="4611"/>
              </a:lnSpc>
              <a:spcBef>
                <a:spcPct val="0"/>
              </a:spcBef>
            </a:pPr>
            <a:r>
              <a:rPr lang="en-US" sz="3294" b="1">
                <a:solidFill>
                  <a:srgbClr val="FFFFFF"/>
                </a:solidFill>
                <a:latin typeface="Rosario Bold"/>
                <a:ea typeface="Rosario Bold"/>
                <a:cs typeface="Rosario Bold"/>
                <a:sym typeface="Rosario Bold"/>
              </a:rPr>
              <a:t>Малі підприємства у публічних закупівлях</a:t>
            </a:r>
          </a:p>
        </p:txBody>
      </p:sp>
      <p:sp>
        <p:nvSpPr>
          <p:cNvPr id="18" name="TextBox 18"/>
          <p:cNvSpPr txBox="1"/>
          <p:nvPr/>
        </p:nvSpPr>
        <p:spPr>
          <a:xfrm>
            <a:off x="356739" y="695189"/>
            <a:ext cx="17286511" cy="1117600"/>
          </a:xfrm>
          <a:prstGeom prst="rect">
            <a:avLst/>
          </a:prstGeom>
        </p:spPr>
        <p:txBody>
          <a:bodyPr lIns="0" tIns="0" rIns="0" bIns="0" rtlCol="0" anchor="t">
            <a:spAutoFit/>
          </a:bodyPr>
          <a:lstStyle/>
          <a:p>
            <a:pPr algn="l">
              <a:lnSpc>
                <a:spcPts val="4400"/>
              </a:lnSpc>
            </a:pPr>
            <a:r>
              <a:rPr lang="en-US" sz="4000">
                <a:solidFill>
                  <a:srgbClr val="FFFFFF"/>
                </a:solidFill>
                <a:latin typeface="Hammersmith One"/>
                <a:ea typeface="Hammersmith One"/>
                <a:cs typeface="Hammersmith One"/>
                <a:sym typeface="Hammersmith One"/>
              </a:rPr>
              <a:t>. Виклики та проблеми, з якими стикаються владні органи та учасники публічних закупівель - спільне</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11673135" y="2849100"/>
            <a:ext cx="5744058" cy="5088174"/>
            <a:chOff x="0" y="0"/>
            <a:chExt cx="889905" cy="788291"/>
          </a:xfrm>
        </p:grpSpPr>
        <p:sp>
          <p:nvSpPr>
            <p:cNvPr id="3" name="Freeform 3"/>
            <p:cNvSpPr/>
            <p:nvPr/>
          </p:nvSpPr>
          <p:spPr>
            <a:xfrm>
              <a:off x="0" y="0"/>
              <a:ext cx="889905" cy="788291"/>
            </a:xfrm>
            <a:custGeom>
              <a:avLst/>
              <a:gdLst/>
              <a:ahLst/>
              <a:cxnLst/>
              <a:rect l="l" t="t" r="r" b="b"/>
              <a:pathLst>
                <a:path w="889905" h="788291">
                  <a:moveTo>
                    <a:pt x="0" y="0"/>
                  </a:moveTo>
                  <a:lnTo>
                    <a:pt x="889905" y="0"/>
                  </a:lnTo>
                  <a:lnTo>
                    <a:pt x="889905" y="788291"/>
                  </a:lnTo>
                  <a:lnTo>
                    <a:pt x="0" y="788291"/>
                  </a:lnTo>
                  <a:close/>
                </a:path>
              </a:pathLst>
            </a:custGeom>
            <a:solidFill>
              <a:srgbClr val="FC744E"/>
            </a:solidFill>
            <a:ln w="12700" cap="sq">
              <a:solidFill>
                <a:srgbClr val="000000"/>
              </a:solidFill>
              <a:prstDash val="solid"/>
              <a:miter/>
            </a:ln>
          </p:spPr>
        </p:sp>
      </p:grpSp>
      <p:grpSp>
        <p:nvGrpSpPr>
          <p:cNvPr id="4" name="Group 4"/>
          <p:cNvGrpSpPr/>
          <p:nvPr/>
        </p:nvGrpSpPr>
        <p:grpSpPr>
          <a:xfrm>
            <a:off x="11161762" y="1666531"/>
            <a:ext cx="6097538" cy="6953939"/>
            <a:chOff x="0" y="0"/>
            <a:chExt cx="1096032" cy="1249970"/>
          </a:xfrm>
        </p:grpSpPr>
        <p:sp>
          <p:nvSpPr>
            <p:cNvPr id="5" name="Freeform 5"/>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10264" r="-60696"/>
              </a:stretch>
            </a:blipFill>
            <a:ln w="47625" cap="sq">
              <a:solidFill>
                <a:srgbClr val="FFFFFF"/>
              </a:solidFill>
              <a:prstDash val="solid"/>
              <a:miter/>
            </a:ln>
          </p:spPr>
        </p:sp>
      </p:grpSp>
      <p:grpSp>
        <p:nvGrpSpPr>
          <p:cNvPr id="6" name="Group 6"/>
          <p:cNvGrpSpPr/>
          <p:nvPr/>
        </p:nvGrpSpPr>
        <p:grpSpPr>
          <a:xfrm>
            <a:off x="1343922" y="2244568"/>
            <a:ext cx="9030529" cy="1273061"/>
            <a:chOff x="0" y="0"/>
            <a:chExt cx="1877141" cy="264626"/>
          </a:xfrm>
        </p:grpSpPr>
        <p:sp>
          <p:nvSpPr>
            <p:cNvPr id="7" name="Freeform 7"/>
            <p:cNvSpPr/>
            <p:nvPr/>
          </p:nvSpPr>
          <p:spPr>
            <a:xfrm>
              <a:off x="0" y="0"/>
              <a:ext cx="1877141" cy="264626"/>
            </a:xfrm>
            <a:custGeom>
              <a:avLst/>
              <a:gdLst/>
              <a:ahLst/>
              <a:cxnLst/>
              <a:rect l="l" t="t" r="r" b="b"/>
              <a:pathLst>
                <a:path w="1877141" h="264626">
                  <a:moveTo>
                    <a:pt x="18003" y="0"/>
                  </a:moveTo>
                  <a:lnTo>
                    <a:pt x="1859137" y="0"/>
                  </a:lnTo>
                  <a:cubicBezTo>
                    <a:pt x="1863912" y="0"/>
                    <a:pt x="1868492" y="1897"/>
                    <a:pt x="1871868" y="5273"/>
                  </a:cubicBezTo>
                  <a:cubicBezTo>
                    <a:pt x="1875244" y="8649"/>
                    <a:pt x="1877141" y="13229"/>
                    <a:pt x="1877141" y="18003"/>
                  </a:cubicBezTo>
                  <a:lnTo>
                    <a:pt x="1877141" y="246623"/>
                  </a:lnTo>
                  <a:cubicBezTo>
                    <a:pt x="1877141" y="256566"/>
                    <a:pt x="1869080" y="264626"/>
                    <a:pt x="1859137" y="264626"/>
                  </a:cubicBezTo>
                  <a:lnTo>
                    <a:pt x="18003" y="264626"/>
                  </a:lnTo>
                  <a:cubicBezTo>
                    <a:pt x="8060" y="264626"/>
                    <a:pt x="0" y="256566"/>
                    <a:pt x="0" y="246623"/>
                  </a:cubicBezTo>
                  <a:lnTo>
                    <a:pt x="0" y="18003"/>
                  </a:lnTo>
                  <a:cubicBezTo>
                    <a:pt x="0" y="8060"/>
                    <a:pt x="8060" y="0"/>
                    <a:pt x="18003" y="0"/>
                  </a:cubicBezTo>
                  <a:close/>
                </a:path>
              </a:pathLst>
            </a:custGeom>
            <a:solidFill>
              <a:srgbClr val="FC744E"/>
            </a:solidFill>
            <a:ln cap="rnd">
              <a:noFill/>
              <a:prstDash val="solid"/>
              <a:round/>
            </a:ln>
          </p:spPr>
        </p:sp>
        <p:sp>
          <p:nvSpPr>
            <p:cNvPr id="8" name="TextBox 8"/>
            <p:cNvSpPr txBox="1"/>
            <p:nvPr/>
          </p:nvSpPr>
          <p:spPr>
            <a:xfrm>
              <a:off x="0" y="-38100"/>
              <a:ext cx="1877141" cy="302726"/>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624978" y="9893562"/>
            <a:ext cx="19537955" cy="885686"/>
            <a:chOff x="0" y="0"/>
            <a:chExt cx="5145799" cy="233267"/>
          </a:xfrm>
        </p:grpSpPr>
        <p:sp>
          <p:nvSpPr>
            <p:cNvPr id="10" name="Freeform 10"/>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1" name="TextBox 11"/>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624978" y="-492249"/>
            <a:ext cx="19537955" cy="885686"/>
            <a:chOff x="0" y="0"/>
            <a:chExt cx="5145799" cy="233267"/>
          </a:xfrm>
        </p:grpSpPr>
        <p:sp>
          <p:nvSpPr>
            <p:cNvPr id="13" name="Freeform 13"/>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4" name="TextBox 14"/>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rot="7521880">
            <a:off x="16675531" y="1037722"/>
            <a:ext cx="1167538" cy="1167093"/>
          </a:xfrm>
          <a:custGeom>
            <a:avLst/>
            <a:gdLst/>
            <a:ahLst/>
            <a:cxnLst/>
            <a:rect l="l" t="t" r="r" b="b"/>
            <a:pathLst>
              <a:path w="1167538" h="1167093">
                <a:moveTo>
                  <a:pt x="0" y="0"/>
                </a:moveTo>
                <a:lnTo>
                  <a:pt x="1167538" y="0"/>
                </a:lnTo>
                <a:lnTo>
                  <a:pt x="1167538" y="1167093"/>
                </a:lnTo>
                <a:lnTo>
                  <a:pt x="0" y="1167093"/>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sp>
        <p:nvSpPr>
          <p:cNvPr id="16" name="TextBox 16"/>
          <p:cNvSpPr txBox="1"/>
          <p:nvPr/>
        </p:nvSpPr>
        <p:spPr>
          <a:xfrm>
            <a:off x="1028700" y="3884676"/>
            <a:ext cx="9345751" cy="4914900"/>
          </a:xfrm>
          <a:prstGeom prst="rect">
            <a:avLst/>
          </a:prstGeom>
        </p:spPr>
        <p:txBody>
          <a:bodyPr lIns="0" tIns="0" rIns="0" bIns="0" rtlCol="0" anchor="t">
            <a:spAutoFit/>
          </a:bodyPr>
          <a:lstStyle/>
          <a:p>
            <a:pPr algn="just">
              <a:lnSpc>
                <a:spcPts val="3240"/>
              </a:lnSpc>
            </a:pPr>
            <a:r>
              <a:rPr lang="en-US" sz="2700">
                <a:solidFill>
                  <a:srgbClr val="FFFFFF"/>
                </a:solidFill>
                <a:latin typeface="Rosario"/>
                <a:ea typeface="Rosario"/>
                <a:cs typeface="Rosario"/>
                <a:sym typeface="Rosario"/>
              </a:rPr>
              <a:t>Німеччина, як федеративна держава, має різні законодавчі норми для кожної федеральної землі, що створює проблеми у забезпеченні єдиного підходу до публічних закупівель. Різноманітність правил і процедур у різних землях ускладнює участь підприємств, які хочуть працювати в межах кількох земель. Малі компанії часто не можуть пристосуватися до специфічних вимог кожної окремої землі, що ускладнює їх діяльність на національному рівні.</a:t>
            </a:r>
          </a:p>
          <a:p>
            <a:pPr algn="just">
              <a:lnSpc>
                <a:spcPts val="3240"/>
              </a:lnSpc>
            </a:pPr>
            <a:endParaRPr lang="en-US" sz="2700">
              <a:solidFill>
                <a:srgbClr val="FFFFFF"/>
              </a:solidFill>
              <a:latin typeface="Rosario"/>
              <a:ea typeface="Rosario"/>
              <a:cs typeface="Rosario"/>
              <a:sym typeface="Rosario"/>
            </a:endParaRPr>
          </a:p>
          <a:p>
            <a:pPr algn="just">
              <a:lnSpc>
                <a:spcPts val="3240"/>
              </a:lnSpc>
            </a:pPr>
            <a:endParaRPr lang="en-US" sz="2700">
              <a:solidFill>
                <a:srgbClr val="FFFFFF"/>
              </a:solidFill>
              <a:latin typeface="Rosario"/>
              <a:ea typeface="Rosario"/>
              <a:cs typeface="Rosario"/>
              <a:sym typeface="Rosario"/>
            </a:endParaRPr>
          </a:p>
          <a:p>
            <a:pPr algn="just">
              <a:lnSpc>
                <a:spcPts val="3240"/>
              </a:lnSpc>
            </a:pPr>
            <a:endParaRPr lang="en-US" sz="2700">
              <a:solidFill>
                <a:srgbClr val="FFFFFF"/>
              </a:solidFill>
              <a:latin typeface="Rosario"/>
              <a:ea typeface="Rosario"/>
              <a:cs typeface="Rosario"/>
              <a:sym typeface="Rosario"/>
            </a:endParaRPr>
          </a:p>
        </p:txBody>
      </p:sp>
      <p:sp>
        <p:nvSpPr>
          <p:cNvPr id="17" name="TextBox 17"/>
          <p:cNvSpPr txBox="1"/>
          <p:nvPr/>
        </p:nvSpPr>
        <p:spPr>
          <a:xfrm>
            <a:off x="1343922" y="2261770"/>
            <a:ext cx="8946821" cy="2888125"/>
          </a:xfrm>
          <a:prstGeom prst="rect">
            <a:avLst/>
          </a:prstGeom>
        </p:spPr>
        <p:txBody>
          <a:bodyPr lIns="0" tIns="0" rIns="0" bIns="0" rtlCol="0" anchor="t">
            <a:spAutoFit/>
          </a:bodyPr>
          <a:lstStyle/>
          <a:p>
            <a:pPr algn="ctr">
              <a:lnSpc>
                <a:spcPts val="4611"/>
              </a:lnSpc>
            </a:pPr>
            <a:r>
              <a:rPr lang="en-US" sz="3294" b="1">
                <a:solidFill>
                  <a:srgbClr val="FFFFFF"/>
                </a:solidFill>
                <a:latin typeface="Rosario Bold"/>
                <a:ea typeface="Rosario Bold"/>
                <a:cs typeface="Rosario Bold"/>
                <a:sym typeface="Rosario Bold"/>
              </a:rPr>
              <a:t>Різноманіття законодавства на федеральному та земельному рівнях</a:t>
            </a:r>
          </a:p>
          <a:p>
            <a:pPr algn="ctr">
              <a:lnSpc>
                <a:spcPts val="4611"/>
              </a:lnSpc>
            </a:pPr>
            <a:endParaRPr lang="en-US" sz="3294" b="1">
              <a:solidFill>
                <a:srgbClr val="FFFFFF"/>
              </a:solidFill>
              <a:latin typeface="Rosario Bold"/>
              <a:ea typeface="Rosario Bold"/>
              <a:cs typeface="Rosario Bold"/>
              <a:sym typeface="Rosario Bold"/>
            </a:endParaRPr>
          </a:p>
          <a:p>
            <a:pPr algn="ctr">
              <a:lnSpc>
                <a:spcPts val="4611"/>
              </a:lnSpc>
            </a:pPr>
            <a:endParaRPr lang="en-US" sz="3294" b="1">
              <a:solidFill>
                <a:srgbClr val="FFFFFF"/>
              </a:solidFill>
              <a:latin typeface="Rosario Bold"/>
              <a:ea typeface="Rosario Bold"/>
              <a:cs typeface="Rosario Bold"/>
              <a:sym typeface="Rosario Bold"/>
            </a:endParaRPr>
          </a:p>
          <a:p>
            <a:pPr algn="ctr">
              <a:lnSpc>
                <a:spcPts val="4611"/>
              </a:lnSpc>
              <a:spcBef>
                <a:spcPct val="0"/>
              </a:spcBef>
            </a:pPr>
            <a:endParaRPr lang="en-US" sz="3294" b="1">
              <a:solidFill>
                <a:srgbClr val="FFFFFF"/>
              </a:solidFill>
              <a:latin typeface="Rosario Bold"/>
              <a:ea typeface="Rosario Bold"/>
              <a:cs typeface="Rosario Bold"/>
              <a:sym typeface="Rosario Bold"/>
            </a:endParaRPr>
          </a:p>
        </p:txBody>
      </p:sp>
      <p:sp>
        <p:nvSpPr>
          <p:cNvPr id="18" name="TextBox 18"/>
          <p:cNvSpPr txBox="1"/>
          <p:nvPr/>
        </p:nvSpPr>
        <p:spPr>
          <a:xfrm>
            <a:off x="356739" y="695189"/>
            <a:ext cx="17286511" cy="1276350"/>
          </a:xfrm>
          <a:prstGeom prst="rect">
            <a:avLst/>
          </a:prstGeom>
        </p:spPr>
        <p:txBody>
          <a:bodyPr lIns="0" tIns="0" rIns="0" bIns="0" rtlCol="0" anchor="t">
            <a:spAutoFit/>
          </a:bodyPr>
          <a:lstStyle/>
          <a:p>
            <a:pPr algn="l">
              <a:lnSpc>
                <a:spcPts val="4950"/>
              </a:lnSpc>
            </a:pPr>
            <a:r>
              <a:rPr lang="en-US" sz="4500">
                <a:solidFill>
                  <a:srgbClr val="FFFFFF"/>
                </a:solidFill>
                <a:latin typeface="Hammersmith One"/>
                <a:ea typeface="Hammersmith One"/>
                <a:cs typeface="Hammersmith One"/>
                <a:sym typeface="Hammersmith One"/>
              </a:rPr>
              <a:t>. Специфічні виклики для Німеччини</a:t>
            </a:r>
          </a:p>
          <a:p>
            <a:pPr algn="l">
              <a:lnSpc>
                <a:spcPts val="4950"/>
              </a:lnSpc>
            </a:pPr>
            <a:endParaRPr lang="en-US" sz="4500">
              <a:solidFill>
                <a:srgbClr val="FFFFFF"/>
              </a:solidFill>
              <a:latin typeface="Hammersmith One"/>
              <a:ea typeface="Hammersmith One"/>
              <a:cs typeface="Hammersmith One"/>
              <a:sym typeface="Hammersmith One"/>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11673135" y="2849100"/>
            <a:ext cx="5744058" cy="5088174"/>
            <a:chOff x="0" y="0"/>
            <a:chExt cx="889905" cy="788291"/>
          </a:xfrm>
        </p:grpSpPr>
        <p:sp>
          <p:nvSpPr>
            <p:cNvPr id="3" name="Freeform 3"/>
            <p:cNvSpPr/>
            <p:nvPr/>
          </p:nvSpPr>
          <p:spPr>
            <a:xfrm>
              <a:off x="0" y="0"/>
              <a:ext cx="889905" cy="788291"/>
            </a:xfrm>
            <a:custGeom>
              <a:avLst/>
              <a:gdLst/>
              <a:ahLst/>
              <a:cxnLst/>
              <a:rect l="l" t="t" r="r" b="b"/>
              <a:pathLst>
                <a:path w="889905" h="788291">
                  <a:moveTo>
                    <a:pt x="0" y="0"/>
                  </a:moveTo>
                  <a:lnTo>
                    <a:pt x="889905" y="0"/>
                  </a:lnTo>
                  <a:lnTo>
                    <a:pt x="889905" y="788291"/>
                  </a:lnTo>
                  <a:lnTo>
                    <a:pt x="0" y="788291"/>
                  </a:lnTo>
                  <a:close/>
                </a:path>
              </a:pathLst>
            </a:custGeom>
            <a:solidFill>
              <a:srgbClr val="FC744E"/>
            </a:solidFill>
            <a:ln w="12700" cap="sq">
              <a:solidFill>
                <a:srgbClr val="000000"/>
              </a:solidFill>
              <a:prstDash val="solid"/>
              <a:miter/>
            </a:ln>
          </p:spPr>
        </p:sp>
      </p:grpSp>
      <p:grpSp>
        <p:nvGrpSpPr>
          <p:cNvPr id="4" name="Group 4"/>
          <p:cNvGrpSpPr/>
          <p:nvPr/>
        </p:nvGrpSpPr>
        <p:grpSpPr>
          <a:xfrm>
            <a:off x="11161762" y="1666531"/>
            <a:ext cx="6097538" cy="6953939"/>
            <a:chOff x="0" y="0"/>
            <a:chExt cx="1096032" cy="1249970"/>
          </a:xfrm>
        </p:grpSpPr>
        <p:sp>
          <p:nvSpPr>
            <p:cNvPr id="5" name="Freeform 5"/>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35507" r="-35507"/>
              </a:stretch>
            </a:blipFill>
            <a:ln w="47625" cap="sq">
              <a:solidFill>
                <a:srgbClr val="FFFFFF"/>
              </a:solidFill>
              <a:prstDash val="solid"/>
              <a:miter/>
            </a:ln>
          </p:spPr>
        </p:sp>
      </p:grpSp>
      <p:grpSp>
        <p:nvGrpSpPr>
          <p:cNvPr id="6" name="Group 6"/>
          <p:cNvGrpSpPr/>
          <p:nvPr/>
        </p:nvGrpSpPr>
        <p:grpSpPr>
          <a:xfrm>
            <a:off x="1343922" y="2244568"/>
            <a:ext cx="9030529" cy="1273061"/>
            <a:chOff x="0" y="0"/>
            <a:chExt cx="1877141" cy="264626"/>
          </a:xfrm>
        </p:grpSpPr>
        <p:sp>
          <p:nvSpPr>
            <p:cNvPr id="7" name="Freeform 7"/>
            <p:cNvSpPr/>
            <p:nvPr/>
          </p:nvSpPr>
          <p:spPr>
            <a:xfrm>
              <a:off x="0" y="0"/>
              <a:ext cx="1877141" cy="264626"/>
            </a:xfrm>
            <a:custGeom>
              <a:avLst/>
              <a:gdLst/>
              <a:ahLst/>
              <a:cxnLst/>
              <a:rect l="l" t="t" r="r" b="b"/>
              <a:pathLst>
                <a:path w="1877141" h="264626">
                  <a:moveTo>
                    <a:pt x="18003" y="0"/>
                  </a:moveTo>
                  <a:lnTo>
                    <a:pt x="1859137" y="0"/>
                  </a:lnTo>
                  <a:cubicBezTo>
                    <a:pt x="1863912" y="0"/>
                    <a:pt x="1868492" y="1897"/>
                    <a:pt x="1871868" y="5273"/>
                  </a:cubicBezTo>
                  <a:cubicBezTo>
                    <a:pt x="1875244" y="8649"/>
                    <a:pt x="1877141" y="13229"/>
                    <a:pt x="1877141" y="18003"/>
                  </a:cubicBezTo>
                  <a:lnTo>
                    <a:pt x="1877141" y="246623"/>
                  </a:lnTo>
                  <a:cubicBezTo>
                    <a:pt x="1877141" y="256566"/>
                    <a:pt x="1869080" y="264626"/>
                    <a:pt x="1859137" y="264626"/>
                  </a:cubicBezTo>
                  <a:lnTo>
                    <a:pt x="18003" y="264626"/>
                  </a:lnTo>
                  <a:cubicBezTo>
                    <a:pt x="8060" y="264626"/>
                    <a:pt x="0" y="256566"/>
                    <a:pt x="0" y="246623"/>
                  </a:cubicBezTo>
                  <a:lnTo>
                    <a:pt x="0" y="18003"/>
                  </a:lnTo>
                  <a:cubicBezTo>
                    <a:pt x="0" y="8060"/>
                    <a:pt x="8060" y="0"/>
                    <a:pt x="18003" y="0"/>
                  </a:cubicBezTo>
                  <a:close/>
                </a:path>
              </a:pathLst>
            </a:custGeom>
            <a:solidFill>
              <a:srgbClr val="FC744E"/>
            </a:solidFill>
            <a:ln cap="rnd">
              <a:noFill/>
              <a:prstDash val="solid"/>
              <a:round/>
            </a:ln>
          </p:spPr>
        </p:sp>
        <p:sp>
          <p:nvSpPr>
            <p:cNvPr id="8" name="TextBox 8"/>
            <p:cNvSpPr txBox="1"/>
            <p:nvPr/>
          </p:nvSpPr>
          <p:spPr>
            <a:xfrm>
              <a:off x="0" y="-38100"/>
              <a:ext cx="1877141" cy="302726"/>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624978" y="9893562"/>
            <a:ext cx="19537955" cy="885686"/>
            <a:chOff x="0" y="0"/>
            <a:chExt cx="5145799" cy="233267"/>
          </a:xfrm>
        </p:grpSpPr>
        <p:sp>
          <p:nvSpPr>
            <p:cNvPr id="10" name="Freeform 10"/>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1" name="TextBox 11"/>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624978" y="-492249"/>
            <a:ext cx="19537955" cy="885686"/>
            <a:chOff x="0" y="0"/>
            <a:chExt cx="5145799" cy="233267"/>
          </a:xfrm>
        </p:grpSpPr>
        <p:sp>
          <p:nvSpPr>
            <p:cNvPr id="13" name="Freeform 13"/>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4" name="TextBox 14"/>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rot="7521880">
            <a:off x="16675531" y="1037722"/>
            <a:ext cx="1167538" cy="1167093"/>
          </a:xfrm>
          <a:custGeom>
            <a:avLst/>
            <a:gdLst/>
            <a:ahLst/>
            <a:cxnLst/>
            <a:rect l="l" t="t" r="r" b="b"/>
            <a:pathLst>
              <a:path w="1167538" h="1167093">
                <a:moveTo>
                  <a:pt x="0" y="0"/>
                </a:moveTo>
                <a:lnTo>
                  <a:pt x="1167538" y="0"/>
                </a:lnTo>
                <a:lnTo>
                  <a:pt x="1167538" y="1167093"/>
                </a:lnTo>
                <a:lnTo>
                  <a:pt x="0" y="1167093"/>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sp>
        <p:nvSpPr>
          <p:cNvPr id="16" name="TextBox 16"/>
          <p:cNvSpPr txBox="1"/>
          <p:nvPr/>
        </p:nvSpPr>
        <p:spPr>
          <a:xfrm>
            <a:off x="1028700" y="3884676"/>
            <a:ext cx="9345751" cy="5734050"/>
          </a:xfrm>
          <a:prstGeom prst="rect">
            <a:avLst/>
          </a:prstGeom>
        </p:spPr>
        <p:txBody>
          <a:bodyPr lIns="0" tIns="0" rIns="0" bIns="0" rtlCol="0" anchor="t">
            <a:spAutoFit/>
          </a:bodyPr>
          <a:lstStyle/>
          <a:p>
            <a:pPr algn="just">
              <a:lnSpc>
                <a:spcPts val="3240"/>
              </a:lnSpc>
            </a:pPr>
            <a:r>
              <a:rPr lang="en-US" sz="2700">
                <a:solidFill>
                  <a:srgbClr val="FFFFFF"/>
                </a:solidFill>
                <a:latin typeface="Rosario"/>
                <a:ea typeface="Rosario"/>
                <a:cs typeface="Rosario"/>
                <a:sym typeface="Rosario"/>
              </a:rPr>
              <a:t>Німецька система публічних закупівель також стикається з проблемою проведення надмірно великих тендерів, які часто є занадто складними або дорогими для участі дрібних та середніх підприємств. Це веде до домінування великих компаній, які мають ресурси, щоб конкурувати за більші контракти. В результаті маленьким підприємствам важко отримати доступ до таких тендерів, що знижує рівень конкуренції і може зменшити економічну ефективність закупівель.</a:t>
            </a:r>
          </a:p>
          <a:p>
            <a:pPr algn="just">
              <a:lnSpc>
                <a:spcPts val="3240"/>
              </a:lnSpc>
            </a:pPr>
            <a:endParaRPr lang="en-US" sz="2700">
              <a:solidFill>
                <a:srgbClr val="FFFFFF"/>
              </a:solidFill>
              <a:latin typeface="Rosario"/>
              <a:ea typeface="Rosario"/>
              <a:cs typeface="Rosario"/>
              <a:sym typeface="Rosario"/>
            </a:endParaRPr>
          </a:p>
          <a:p>
            <a:pPr algn="just">
              <a:lnSpc>
                <a:spcPts val="3240"/>
              </a:lnSpc>
            </a:pPr>
            <a:endParaRPr lang="en-US" sz="2700">
              <a:solidFill>
                <a:srgbClr val="FFFFFF"/>
              </a:solidFill>
              <a:latin typeface="Rosario"/>
              <a:ea typeface="Rosario"/>
              <a:cs typeface="Rosario"/>
              <a:sym typeface="Rosario"/>
            </a:endParaRPr>
          </a:p>
          <a:p>
            <a:pPr algn="just">
              <a:lnSpc>
                <a:spcPts val="3240"/>
              </a:lnSpc>
            </a:pPr>
            <a:endParaRPr lang="en-US" sz="2700">
              <a:solidFill>
                <a:srgbClr val="FFFFFF"/>
              </a:solidFill>
              <a:latin typeface="Rosario"/>
              <a:ea typeface="Rosario"/>
              <a:cs typeface="Rosario"/>
              <a:sym typeface="Rosario"/>
            </a:endParaRPr>
          </a:p>
          <a:p>
            <a:pPr algn="just">
              <a:lnSpc>
                <a:spcPts val="3240"/>
              </a:lnSpc>
            </a:pPr>
            <a:endParaRPr lang="en-US" sz="2700">
              <a:solidFill>
                <a:srgbClr val="FFFFFF"/>
              </a:solidFill>
              <a:latin typeface="Rosario"/>
              <a:ea typeface="Rosario"/>
              <a:cs typeface="Rosario"/>
              <a:sym typeface="Rosario"/>
            </a:endParaRPr>
          </a:p>
        </p:txBody>
      </p:sp>
      <p:sp>
        <p:nvSpPr>
          <p:cNvPr id="17" name="TextBox 17"/>
          <p:cNvSpPr txBox="1"/>
          <p:nvPr/>
        </p:nvSpPr>
        <p:spPr>
          <a:xfrm>
            <a:off x="1343922" y="2562849"/>
            <a:ext cx="8946821" cy="1145050"/>
          </a:xfrm>
          <a:prstGeom prst="rect">
            <a:avLst/>
          </a:prstGeom>
        </p:spPr>
        <p:txBody>
          <a:bodyPr lIns="0" tIns="0" rIns="0" bIns="0" rtlCol="0" anchor="t">
            <a:spAutoFit/>
          </a:bodyPr>
          <a:lstStyle/>
          <a:p>
            <a:pPr algn="ctr">
              <a:lnSpc>
                <a:spcPts val="4611"/>
              </a:lnSpc>
            </a:pPr>
            <a:r>
              <a:rPr lang="en-US" sz="3294" b="1">
                <a:solidFill>
                  <a:srgbClr val="FFFFFF"/>
                </a:solidFill>
                <a:latin typeface="Rosario Bold"/>
                <a:ea typeface="Rosario Bold"/>
                <a:cs typeface="Rosario Bold"/>
                <a:sym typeface="Rosario Bold"/>
              </a:rPr>
              <a:t>Занадто великі тендери</a:t>
            </a:r>
          </a:p>
          <a:p>
            <a:pPr algn="ctr">
              <a:lnSpc>
                <a:spcPts val="4611"/>
              </a:lnSpc>
              <a:spcBef>
                <a:spcPct val="0"/>
              </a:spcBef>
            </a:pPr>
            <a:endParaRPr lang="en-US" sz="3294" b="1">
              <a:solidFill>
                <a:srgbClr val="FFFFFF"/>
              </a:solidFill>
              <a:latin typeface="Rosario Bold"/>
              <a:ea typeface="Rosario Bold"/>
              <a:cs typeface="Rosario Bold"/>
              <a:sym typeface="Rosario Bold"/>
            </a:endParaRPr>
          </a:p>
        </p:txBody>
      </p:sp>
      <p:sp>
        <p:nvSpPr>
          <p:cNvPr id="18" name="TextBox 18"/>
          <p:cNvSpPr txBox="1"/>
          <p:nvPr/>
        </p:nvSpPr>
        <p:spPr>
          <a:xfrm>
            <a:off x="356739" y="695189"/>
            <a:ext cx="17286511" cy="1276350"/>
          </a:xfrm>
          <a:prstGeom prst="rect">
            <a:avLst/>
          </a:prstGeom>
        </p:spPr>
        <p:txBody>
          <a:bodyPr lIns="0" tIns="0" rIns="0" bIns="0" rtlCol="0" anchor="t">
            <a:spAutoFit/>
          </a:bodyPr>
          <a:lstStyle/>
          <a:p>
            <a:pPr algn="l">
              <a:lnSpc>
                <a:spcPts val="4950"/>
              </a:lnSpc>
            </a:pPr>
            <a:r>
              <a:rPr lang="en-US" sz="4500">
                <a:solidFill>
                  <a:srgbClr val="FFFFFF"/>
                </a:solidFill>
                <a:latin typeface="Hammersmith One"/>
                <a:ea typeface="Hammersmith One"/>
                <a:cs typeface="Hammersmith One"/>
                <a:sym typeface="Hammersmith One"/>
              </a:rPr>
              <a:t>. Специфічні виклики для Німеччини</a:t>
            </a:r>
          </a:p>
          <a:p>
            <a:pPr algn="l">
              <a:lnSpc>
                <a:spcPts val="4950"/>
              </a:lnSpc>
            </a:pPr>
            <a:endParaRPr lang="en-US" sz="4500">
              <a:solidFill>
                <a:srgbClr val="FFFFFF"/>
              </a:solidFill>
              <a:latin typeface="Hammersmith One"/>
              <a:ea typeface="Hammersmith One"/>
              <a:cs typeface="Hammersmith One"/>
              <a:sym typeface="Hammersmith One"/>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11673135" y="2849100"/>
            <a:ext cx="5744058" cy="5088174"/>
            <a:chOff x="0" y="0"/>
            <a:chExt cx="889905" cy="788291"/>
          </a:xfrm>
        </p:grpSpPr>
        <p:sp>
          <p:nvSpPr>
            <p:cNvPr id="3" name="Freeform 3"/>
            <p:cNvSpPr/>
            <p:nvPr/>
          </p:nvSpPr>
          <p:spPr>
            <a:xfrm>
              <a:off x="0" y="0"/>
              <a:ext cx="889905" cy="788291"/>
            </a:xfrm>
            <a:custGeom>
              <a:avLst/>
              <a:gdLst/>
              <a:ahLst/>
              <a:cxnLst/>
              <a:rect l="l" t="t" r="r" b="b"/>
              <a:pathLst>
                <a:path w="889905" h="788291">
                  <a:moveTo>
                    <a:pt x="0" y="0"/>
                  </a:moveTo>
                  <a:lnTo>
                    <a:pt x="889905" y="0"/>
                  </a:lnTo>
                  <a:lnTo>
                    <a:pt x="889905" y="788291"/>
                  </a:lnTo>
                  <a:lnTo>
                    <a:pt x="0" y="788291"/>
                  </a:lnTo>
                  <a:close/>
                </a:path>
              </a:pathLst>
            </a:custGeom>
            <a:solidFill>
              <a:srgbClr val="FC744E"/>
            </a:solidFill>
            <a:ln w="12700" cap="sq">
              <a:solidFill>
                <a:srgbClr val="000000"/>
              </a:solidFill>
              <a:prstDash val="solid"/>
              <a:miter/>
            </a:ln>
          </p:spPr>
        </p:sp>
      </p:grpSp>
      <p:grpSp>
        <p:nvGrpSpPr>
          <p:cNvPr id="4" name="Group 4"/>
          <p:cNvGrpSpPr/>
          <p:nvPr/>
        </p:nvGrpSpPr>
        <p:grpSpPr>
          <a:xfrm>
            <a:off x="11161762" y="1666531"/>
            <a:ext cx="6097538" cy="6953939"/>
            <a:chOff x="0" y="0"/>
            <a:chExt cx="1096032" cy="1249970"/>
          </a:xfrm>
        </p:grpSpPr>
        <p:sp>
          <p:nvSpPr>
            <p:cNvPr id="5" name="Freeform 5"/>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35533" r="-35533"/>
              </a:stretch>
            </a:blipFill>
            <a:ln w="47625" cap="sq">
              <a:solidFill>
                <a:srgbClr val="FFFFFF"/>
              </a:solidFill>
              <a:prstDash val="solid"/>
              <a:miter/>
            </a:ln>
          </p:spPr>
        </p:sp>
      </p:grpSp>
      <p:grpSp>
        <p:nvGrpSpPr>
          <p:cNvPr id="6" name="Group 6"/>
          <p:cNvGrpSpPr/>
          <p:nvPr/>
        </p:nvGrpSpPr>
        <p:grpSpPr>
          <a:xfrm>
            <a:off x="1343922" y="2244568"/>
            <a:ext cx="9030529" cy="1273061"/>
            <a:chOff x="0" y="0"/>
            <a:chExt cx="1877141" cy="264626"/>
          </a:xfrm>
        </p:grpSpPr>
        <p:sp>
          <p:nvSpPr>
            <p:cNvPr id="7" name="Freeform 7"/>
            <p:cNvSpPr/>
            <p:nvPr/>
          </p:nvSpPr>
          <p:spPr>
            <a:xfrm>
              <a:off x="0" y="0"/>
              <a:ext cx="1877141" cy="264626"/>
            </a:xfrm>
            <a:custGeom>
              <a:avLst/>
              <a:gdLst/>
              <a:ahLst/>
              <a:cxnLst/>
              <a:rect l="l" t="t" r="r" b="b"/>
              <a:pathLst>
                <a:path w="1877141" h="264626">
                  <a:moveTo>
                    <a:pt x="18003" y="0"/>
                  </a:moveTo>
                  <a:lnTo>
                    <a:pt x="1859137" y="0"/>
                  </a:lnTo>
                  <a:cubicBezTo>
                    <a:pt x="1863912" y="0"/>
                    <a:pt x="1868492" y="1897"/>
                    <a:pt x="1871868" y="5273"/>
                  </a:cubicBezTo>
                  <a:cubicBezTo>
                    <a:pt x="1875244" y="8649"/>
                    <a:pt x="1877141" y="13229"/>
                    <a:pt x="1877141" y="18003"/>
                  </a:cubicBezTo>
                  <a:lnTo>
                    <a:pt x="1877141" y="246623"/>
                  </a:lnTo>
                  <a:cubicBezTo>
                    <a:pt x="1877141" y="256566"/>
                    <a:pt x="1869080" y="264626"/>
                    <a:pt x="1859137" y="264626"/>
                  </a:cubicBezTo>
                  <a:lnTo>
                    <a:pt x="18003" y="264626"/>
                  </a:lnTo>
                  <a:cubicBezTo>
                    <a:pt x="8060" y="264626"/>
                    <a:pt x="0" y="256566"/>
                    <a:pt x="0" y="246623"/>
                  </a:cubicBezTo>
                  <a:lnTo>
                    <a:pt x="0" y="18003"/>
                  </a:lnTo>
                  <a:cubicBezTo>
                    <a:pt x="0" y="8060"/>
                    <a:pt x="8060" y="0"/>
                    <a:pt x="18003" y="0"/>
                  </a:cubicBezTo>
                  <a:close/>
                </a:path>
              </a:pathLst>
            </a:custGeom>
            <a:solidFill>
              <a:srgbClr val="FC744E"/>
            </a:solidFill>
            <a:ln cap="rnd">
              <a:noFill/>
              <a:prstDash val="solid"/>
              <a:round/>
            </a:ln>
          </p:spPr>
        </p:sp>
        <p:sp>
          <p:nvSpPr>
            <p:cNvPr id="8" name="TextBox 8"/>
            <p:cNvSpPr txBox="1"/>
            <p:nvPr/>
          </p:nvSpPr>
          <p:spPr>
            <a:xfrm>
              <a:off x="0" y="-38100"/>
              <a:ext cx="1877141" cy="302726"/>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624978" y="9893562"/>
            <a:ext cx="19537955" cy="885686"/>
            <a:chOff x="0" y="0"/>
            <a:chExt cx="5145799" cy="233267"/>
          </a:xfrm>
        </p:grpSpPr>
        <p:sp>
          <p:nvSpPr>
            <p:cNvPr id="10" name="Freeform 10"/>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1" name="TextBox 11"/>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624978" y="-492249"/>
            <a:ext cx="19537955" cy="885686"/>
            <a:chOff x="0" y="0"/>
            <a:chExt cx="5145799" cy="233267"/>
          </a:xfrm>
        </p:grpSpPr>
        <p:sp>
          <p:nvSpPr>
            <p:cNvPr id="13" name="Freeform 13"/>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4" name="TextBox 14"/>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rot="7521880">
            <a:off x="16675531" y="1037722"/>
            <a:ext cx="1167538" cy="1167093"/>
          </a:xfrm>
          <a:custGeom>
            <a:avLst/>
            <a:gdLst/>
            <a:ahLst/>
            <a:cxnLst/>
            <a:rect l="l" t="t" r="r" b="b"/>
            <a:pathLst>
              <a:path w="1167538" h="1167093">
                <a:moveTo>
                  <a:pt x="0" y="0"/>
                </a:moveTo>
                <a:lnTo>
                  <a:pt x="1167538" y="0"/>
                </a:lnTo>
                <a:lnTo>
                  <a:pt x="1167538" y="1167093"/>
                </a:lnTo>
                <a:lnTo>
                  <a:pt x="0" y="1167093"/>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sp>
        <p:nvSpPr>
          <p:cNvPr id="16" name="TextBox 16"/>
          <p:cNvSpPr txBox="1"/>
          <p:nvPr/>
        </p:nvSpPr>
        <p:spPr>
          <a:xfrm>
            <a:off x="1028700" y="3884676"/>
            <a:ext cx="9345751" cy="5734050"/>
          </a:xfrm>
          <a:prstGeom prst="rect">
            <a:avLst/>
          </a:prstGeom>
        </p:spPr>
        <p:txBody>
          <a:bodyPr lIns="0" tIns="0" rIns="0" bIns="0" rtlCol="0" anchor="t">
            <a:spAutoFit/>
          </a:bodyPr>
          <a:lstStyle/>
          <a:p>
            <a:pPr algn="just">
              <a:lnSpc>
                <a:spcPts val="3240"/>
              </a:lnSpc>
            </a:pPr>
            <a:r>
              <a:rPr lang="en-US" sz="2700">
                <a:solidFill>
                  <a:srgbClr val="FFFFFF"/>
                </a:solidFill>
                <a:latin typeface="Rosario"/>
                <a:ea typeface="Rosario"/>
                <a:cs typeface="Rosario"/>
                <a:sym typeface="Rosario"/>
              </a:rPr>
              <a:t>Франція, незважаючи на реформи, які були спрямовані на спрощення процесів публічних закупівель, все ще стикається з проблемою складних адміністративних процедур. Це включає в себе громіздкі процедури збору документів, необхідність постійно оновлювати та подавати нові відомості під час виконання тендера. Для малих і середніх підприємств такі складнощі можуть бути великим бар'єром для участі у процесах, що загалом зменшує конкуренцію.</a:t>
            </a:r>
          </a:p>
          <a:p>
            <a:pPr algn="just">
              <a:lnSpc>
                <a:spcPts val="3240"/>
              </a:lnSpc>
            </a:pPr>
            <a:endParaRPr lang="en-US" sz="2700">
              <a:solidFill>
                <a:srgbClr val="FFFFFF"/>
              </a:solidFill>
              <a:latin typeface="Rosario"/>
              <a:ea typeface="Rosario"/>
              <a:cs typeface="Rosario"/>
              <a:sym typeface="Rosario"/>
            </a:endParaRPr>
          </a:p>
          <a:p>
            <a:pPr algn="just">
              <a:lnSpc>
                <a:spcPts val="3240"/>
              </a:lnSpc>
            </a:pPr>
            <a:endParaRPr lang="en-US" sz="2700">
              <a:solidFill>
                <a:srgbClr val="FFFFFF"/>
              </a:solidFill>
              <a:latin typeface="Rosario"/>
              <a:ea typeface="Rosario"/>
              <a:cs typeface="Rosario"/>
              <a:sym typeface="Rosario"/>
            </a:endParaRPr>
          </a:p>
          <a:p>
            <a:pPr algn="just">
              <a:lnSpc>
                <a:spcPts val="3240"/>
              </a:lnSpc>
            </a:pPr>
            <a:endParaRPr lang="en-US" sz="2700">
              <a:solidFill>
                <a:srgbClr val="FFFFFF"/>
              </a:solidFill>
              <a:latin typeface="Rosario"/>
              <a:ea typeface="Rosario"/>
              <a:cs typeface="Rosario"/>
              <a:sym typeface="Rosario"/>
            </a:endParaRPr>
          </a:p>
          <a:p>
            <a:pPr algn="just">
              <a:lnSpc>
                <a:spcPts val="3240"/>
              </a:lnSpc>
            </a:pPr>
            <a:endParaRPr lang="en-US" sz="2700">
              <a:solidFill>
                <a:srgbClr val="FFFFFF"/>
              </a:solidFill>
              <a:latin typeface="Rosario"/>
              <a:ea typeface="Rosario"/>
              <a:cs typeface="Rosario"/>
              <a:sym typeface="Rosario"/>
            </a:endParaRPr>
          </a:p>
          <a:p>
            <a:pPr algn="just">
              <a:lnSpc>
                <a:spcPts val="3240"/>
              </a:lnSpc>
            </a:pPr>
            <a:endParaRPr lang="en-US" sz="2700">
              <a:solidFill>
                <a:srgbClr val="FFFFFF"/>
              </a:solidFill>
              <a:latin typeface="Rosario"/>
              <a:ea typeface="Rosario"/>
              <a:cs typeface="Rosario"/>
              <a:sym typeface="Rosario"/>
            </a:endParaRPr>
          </a:p>
        </p:txBody>
      </p:sp>
      <p:sp>
        <p:nvSpPr>
          <p:cNvPr id="17" name="TextBox 17"/>
          <p:cNvSpPr txBox="1"/>
          <p:nvPr/>
        </p:nvSpPr>
        <p:spPr>
          <a:xfrm>
            <a:off x="1343922" y="2562849"/>
            <a:ext cx="8946821" cy="1145050"/>
          </a:xfrm>
          <a:prstGeom prst="rect">
            <a:avLst/>
          </a:prstGeom>
        </p:spPr>
        <p:txBody>
          <a:bodyPr lIns="0" tIns="0" rIns="0" bIns="0" rtlCol="0" anchor="t">
            <a:spAutoFit/>
          </a:bodyPr>
          <a:lstStyle/>
          <a:p>
            <a:pPr algn="ctr">
              <a:lnSpc>
                <a:spcPts val="4611"/>
              </a:lnSpc>
            </a:pPr>
            <a:r>
              <a:rPr lang="en-US" sz="3294" b="1">
                <a:solidFill>
                  <a:srgbClr val="FFFFFF"/>
                </a:solidFill>
                <a:latin typeface="Rosario Bold"/>
                <a:ea typeface="Rosario Bold"/>
                <a:cs typeface="Rosario Bold"/>
                <a:sym typeface="Rosario Bold"/>
              </a:rPr>
              <a:t>Складність адміністративних процедур</a:t>
            </a:r>
          </a:p>
          <a:p>
            <a:pPr algn="ctr">
              <a:lnSpc>
                <a:spcPts val="4611"/>
              </a:lnSpc>
              <a:spcBef>
                <a:spcPct val="0"/>
              </a:spcBef>
            </a:pPr>
            <a:endParaRPr lang="en-US" sz="3294" b="1">
              <a:solidFill>
                <a:srgbClr val="FFFFFF"/>
              </a:solidFill>
              <a:latin typeface="Rosario Bold"/>
              <a:ea typeface="Rosario Bold"/>
              <a:cs typeface="Rosario Bold"/>
              <a:sym typeface="Rosario Bold"/>
            </a:endParaRPr>
          </a:p>
        </p:txBody>
      </p:sp>
      <p:sp>
        <p:nvSpPr>
          <p:cNvPr id="18" name="TextBox 18"/>
          <p:cNvSpPr txBox="1"/>
          <p:nvPr/>
        </p:nvSpPr>
        <p:spPr>
          <a:xfrm>
            <a:off x="356739" y="695189"/>
            <a:ext cx="17286511" cy="1276350"/>
          </a:xfrm>
          <a:prstGeom prst="rect">
            <a:avLst/>
          </a:prstGeom>
        </p:spPr>
        <p:txBody>
          <a:bodyPr lIns="0" tIns="0" rIns="0" bIns="0" rtlCol="0" anchor="t">
            <a:spAutoFit/>
          </a:bodyPr>
          <a:lstStyle/>
          <a:p>
            <a:pPr algn="l">
              <a:lnSpc>
                <a:spcPts val="4950"/>
              </a:lnSpc>
            </a:pPr>
            <a:r>
              <a:rPr lang="en-US" sz="4500">
                <a:solidFill>
                  <a:srgbClr val="FFFFFF"/>
                </a:solidFill>
                <a:latin typeface="Hammersmith One"/>
                <a:ea typeface="Hammersmith One"/>
                <a:cs typeface="Hammersmith One"/>
                <a:sym typeface="Hammersmith One"/>
              </a:rPr>
              <a:t>. Специфічні виклики для Франції</a:t>
            </a:r>
          </a:p>
          <a:p>
            <a:pPr algn="l">
              <a:lnSpc>
                <a:spcPts val="4950"/>
              </a:lnSpc>
            </a:pPr>
            <a:endParaRPr lang="en-US" sz="4500">
              <a:solidFill>
                <a:srgbClr val="FFFFFF"/>
              </a:solidFill>
              <a:latin typeface="Hammersmith One"/>
              <a:ea typeface="Hammersmith One"/>
              <a:cs typeface="Hammersmith One"/>
              <a:sym typeface="Hammersmith One"/>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11673135" y="2849100"/>
            <a:ext cx="5744058" cy="5088174"/>
            <a:chOff x="0" y="0"/>
            <a:chExt cx="889905" cy="788291"/>
          </a:xfrm>
        </p:grpSpPr>
        <p:sp>
          <p:nvSpPr>
            <p:cNvPr id="3" name="Freeform 3"/>
            <p:cNvSpPr/>
            <p:nvPr/>
          </p:nvSpPr>
          <p:spPr>
            <a:xfrm>
              <a:off x="0" y="0"/>
              <a:ext cx="889905" cy="788291"/>
            </a:xfrm>
            <a:custGeom>
              <a:avLst/>
              <a:gdLst/>
              <a:ahLst/>
              <a:cxnLst/>
              <a:rect l="l" t="t" r="r" b="b"/>
              <a:pathLst>
                <a:path w="889905" h="788291">
                  <a:moveTo>
                    <a:pt x="0" y="0"/>
                  </a:moveTo>
                  <a:lnTo>
                    <a:pt x="889905" y="0"/>
                  </a:lnTo>
                  <a:lnTo>
                    <a:pt x="889905" y="788291"/>
                  </a:lnTo>
                  <a:lnTo>
                    <a:pt x="0" y="788291"/>
                  </a:lnTo>
                  <a:close/>
                </a:path>
              </a:pathLst>
            </a:custGeom>
            <a:solidFill>
              <a:srgbClr val="FC744E"/>
            </a:solidFill>
            <a:ln w="12700" cap="sq">
              <a:solidFill>
                <a:srgbClr val="000000"/>
              </a:solidFill>
              <a:prstDash val="solid"/>
              <a:miter/>
            </a:ln>
          </p:spPr>
        </p:sp>
      </p:grpSp>
      <p:grpSp>
        <p:nvGrpSpPr>
          <p:cNvPr id="4" name="Group 4"/>
          <p:cNvGrpSpPr/>
          <p:nvPr/>
        </p:nvGrpSpPr>
        <p:grpSpPr>
          <a:xfrm>
            <a:off x="11161762" y="1666531"/>
            <a:ext cx="6097538" cy="6953939"/>
            <a:chOff x="0" y="0"/>
            <a:chExt cx="1096032" cy="1249970"/>
          </a:xfrm>
        </p:grpSpPr>
        <p:sp>
          <p:nvSpPr>
            <p:cNvPr id="5" name="Freeform 5"/>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19887" r="-51179"/>
              </a:stretch>
            </a:blipFill>
            <a:ln w="47625" cap="sq">
              <a:solidFill>
                <a:srgbClr val="FFFFFF"/>
              </a:solidFill>
              <a:prstDash val="solid"/>
              <a:miter/>
            </a:ln>
          </p:spPr>
        </p:sp>
      </p:grpSp>
      <p:grpSp>
        <p:nvGrpSpPr>
          <p:cNvPr id="6" name="Group 6"/>
          <p:cNvGrpSpPr/>
          <p:nvPr/>
        </p:nvGrpSpPr>
        <p:grpSpPr>
          <a:xfrm>
            <a:off x="1343922" y="2244568"/>
            <a:ext cx="9030529" cy="1273061"/>
            <a:chOff x="0" y="0"/>
            <a:chExt cx="1877141" cy="264626"/>
          </a:xfrm>
        </p:grpSpPr>
        <p:sp>
          <p:nvSpPr>
            <p:cNvPr id="7" name="Freeform 7"/>
            <p:cNvSpPr/>
            <p:nvPr/>
          </p:nvSpPr>
          <p:spPr>
            <a:xfrm>
              <a:off x="0" y="0"/>
              <a:ext cx="1877141" cy="264626"/>
            </a:xfrm>
            <a:custGeom>
              <a:avLst/>
              <a:gdLst/>
              <a:ahLst/>
              <a:cxnLst/>
              <a:rect l="l" t="t" r="r" b="b"/>
              <a:pathLst>
                <a:path w="1877141" h="264626">
                  <a:moveTo>
                    <a:pt x="18003" y="0"/>
                  </a:moveTo>
                  <a:lnTo>
                    <a:pt x="1859137" y="0"/>
                  </a:lnTo>
                  <a:cubicBezTo>
                    <a:pt x="1863912" y="0"/>
                    <a:pt x="1868492" y="1897"/>
                    <a:pt x="1871868" y="5273"/>
                  </a:cubicBezTo>
                  <a:cubicBezTo>
                    <a:pt x="1875244" y="8649"/>
                    <a:pt x="1877141" y="13229"/>
                    <a:pt x="1877141" y="18003"/>
                  </a:cubicBezTo>
                  <a:lnTo>
                    <a:pt x="1877141" y="246623"/>
                  </a:lnTo>
                  <a:cubicBezTo>
                    <a:pt x="1877141" y="256566"/>
                    <a:pt x="1869080" y="264626"/>
                    <a:pt x="1859137" y="264626"/>
                  </a:cubicBezTo>
                  <a:lnTo>
                    <a:pt x="18003" y="264626"/>
                  </a:lnTo>
                  <a:cubicBezTo>
                    <a:pt x="8060" y="264626"/>
                    <a:pt x="0" y="256566"/>
                    <a:pt x="0" y="246623"/>
                  </a:cubicBezTo>
                  <a:lnTo>
                    <a:pt x="0" y="18003"/>
                  </a:lnTo>
                  <a:cubicBezTo>
                    <a:pt x="0" y="8060"/>
                    <a:pt x="8060" y="0"/>
                    <a:pt x="18003" y="0"/>
                  </a:cubicBezTo>
                  <a:close/>
                </a:path>
              </a:pathLst>
            </a:custGeom>
            <a:solidFill>
              <a:srgbClr val="FC744E"/>
            </a:solidFill>
            <a:ln cap="rnd">
              <a:noFill/>
              <a:prstDash val="solid"/>
              <a:round/>
            </a:ln>
          </p:spPr>
        </p:sp>
        <p:sp>
          <p:nvSpPr>
            <p:cNvPr id="8" name="TextBox 8"/>
            <p:cNvSpPr txBox="1"/>
            <p:nvPr/>
          </p:nvSpPr>
          <p:spPr>
            <a:xfrm>
              <a:off x="0" y="-38100"/>
              <a:ext cx="1877141" cy="302726"/>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624978" y="9893562"/>
            <a:ext cx="19537955" cy="885686"/>
            <a:chOff x="0" y="0"/>
            <a:chExt cx="5145799" cy="233267"/>
          </a:xfrm>
        </p:grpSpPr>
        <p:sp>
          <p:nvSpPr>
            <p:cNvPr id="10" name="Freeform 10"/>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1" name="TextBox 11"/>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624978" y="-492249"/>
            <a:ext cx="19537955" cy="885686"/>
            <a:chOff x="0" y="0"/>
            <a:chExt cx="5145799" cy="233267"/>
          </a:xfrm>
        </p:grpSpPr>
        <p:sp>
          <p:nvSpPr>
            <p:cNvPr id="13" name="Freeform 13"/>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4" name="TextBox 14"/>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rot="7521880">
            <a:off x="16675531" y="1037722"/>
            <a:ext cx="1167538" cy="1167093"/>
          </a:xfrm>
          <a:custGeom>
            <a:avLst/>
            <a:gdLst/>
            <a:ahLst/>
            <a:cxnLst/>
            <a:rect l="l" t="t" r="r" b="b"/>
            <a:pathLst>
              <a:path w="1167538" h="1167093">
                <a:moveTo>
                  <a:pt x="0" y="0"/>
                </a:moveTo>
                <a:lnTo>
                  <a:pt x="1167538" y="0"/>
                </a:lnTo>
                <a:lnTo>
                  <a:pt x="1167538" y="1167093"/>
                </a:lnTo>
                <a:lnTo>
                  <a:pt x="0" y="1167093"/>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sp>
        <p:nvSpPr>
          <p:cNvPr id="16" name="TextBox 16"/>
          <p:cNvSpPr txBox="1"/>
          <p:nvPr/>
        </p:nvSpPr>
        <p:spPr>
          <a:xfrm>
            <a:off x="1028700" y="3884676"/>
            <a:ext cx="9345751" cy="3686175"/>
          </a:xfrm>
          <a:prstGeom prst="rect">
            <a:avLst/>
          </a:prstGeom>
        </p:spPr>
        <p:txBody>
          <a:bodyPr lIns="0" tIns="0" rIns="0" bIns="0" rtlCol="0" anchor="t">
            <a:spAutoFit/>
          </a:bodyPr>
          <a:lstStyle/>
          <a:p>
            <a:pPr algn="just">
              <a:lnSpc>
                <a:spcPts val="3240"/>
              </a:lnSpc>
            </a:pPr>
            <a:r>
              <a:rPr lang="en-US" sz="2700">
                <a:solidFill>
                  <a:srgbClr val="FFFFFF"/>
                </a:solidFill>
                <a:latin typeface="Rosario"/>
                <a:ea typeface="Rosario"/>
                <a:cs typeface="Rosario"/>
                <a:sym typeface="Rosario"/>
              </a:rPr>
              <a:t>Франція також стикається з проблемою неправомірної поведінки на місцевому рівні, де інтереси певних груп або організацій можуть спричиняти порушення норм публічних закупівель. Це може стосуватися неповного дотримання тендерних процедур, фаворитизму чи маніпуляцій з результатами тендеру, що негативно впливає на справедливість конкуренції та довіру до системи закупівель.</a:t>
            </a:r>
          </a:p>
          <a:p>
            <a:pPr algn="just">
              <a:lnSpc>
                <a:spcPts val="3240"/>
              </a:lnSpc>
            </a:pPr>
            <a:endParaRPr lang="en-US" sz="2700">
              <a:solidFill>
                <a:srgbClr val="FFFFFF"/>
              </a:solidFill>
              <a:latin typeface="Rosario"/>
              <a:ea typeface="Rosario"/>
              <a:cs typeface="Rosario"/>
              <a:sym typeface="Rosario"/>
            </a:endParaRPr>
          </a:p>
        </p:txBody>
      </p:sp>
      <p:sp>
        <p:nvSpPr>
          <p:cNvPr id="17" name="TextBox 17"/>
          <p:cNvSpPr txBox="1"/>
          <p:nvPr/>
        </p:nvSpPr>
        <p:spPr>
          <a:xfrm>
            <a:off x="1343922" y="2330293"/>
            <a:ext cx="8946821" cy="1726075"/>
          </a:xfrm>
          <a:prstGeom prst="rect">
            <a:avLst/>
          </a:prstGeom>
        </p:spPr>
        <p:txBody>
          <a:bodyPr lIns="0" tIns="0" rIns="0" bIns="0" rtlCol="0" anchor="t">
            <a:spAutoFit/>
          </a:bodyPr>
          <a:lstStyle/>
          <a:p>
            <a:pPr algn="ctr">
              <a:lnSpc>
                <a:spcPts val="4611"/>
              </a:lnSpc>
            </a:pPr>
            <a:r>
              <a:rPr lang="en-US" sz="3294" b="1">
                <a:solidFill>
                  <a:srgbClr val="FFFFFF"/>
                </a:solidFill>
                <a:latin typeface="Rosario Bold"/>
                <a:ea typeface="Rosario Bold"/>
                <a:cs typeface="Rosario Bold"/>
                <a:sym typeface="Rosario Bold"/>
              </a:rPr>
              <a:t>Неправомірна поведінка на місцевому рівні</a:t>
            </a:r>
          </a:p>
          <a:p>
            <a:pPr algn="ctr">
              <a:lnSpc>
                <a:spcPts val="4611"/>
              </a:lnSpc>
              <a:spcBef>
                <a:spcPct val="0"/>
              </a:spcBef>
            </a:pPr>
            <a:endParaRPr lang="en-US" sz="3294" b="1">
              <a:solidFill>
                <a:srgbClr val="FFFFFF"/>
              </a:solidFill>
              <a:latin typeface="Rosario Bold"/>
              <a:ea typeface="Rosario Bold"/>
              <a:cs typeface="Rosario Bold"/>
              <a:sym typeface="Rosario Bold"/>
            </a:endParaRPr>
          </a:p>
        </p:txBody>
      </p:sp>
      <p:sp>
        <p:nvSpPr>
          <p:cNvPr id="18" name="TextBox 18"/>
          <p:cNvSpPr txBox="1"/>
          <p:nvPr/>
        </p:nvSpPr>
        <p:spPr>
          <a:xfrm>
            <a:off x="356739" y="695189"/>
            <a:ext cx="17286511" cy="1276350"/>
          </a:xfrm>
          <a:prstGeom prst="rect">
            <a:avLst/>
          </a:prstGeom>
        </p:spPr>
        <p:txBody>
          <a:bodyPr lIns="0" tIns="0" rIns="0" bIns="0" rtlCol="0" anchor="t">
            <a:spAutoFit/>
          </a:bodyPr>
          <a:lstStyle/>
          <a:p>
            <a:pPr algn="l">
              <a:lnSpc>
                <a:spcPts val="4950"/>
              </a:lnSpc>
            </a:pPr>
            <a:r>
              <a:rPr lang="en-US" sz="4500">
                <a:solidFill>
                  <a:srgbClr val="FFFFFF"/>
                </a:solidFill>
                <a:latin typeface="Hammersmith One"/>
                <a:ea typeface="Hammersmith One"/>
                <a:cs typeface="Hammersmith One"/>
                <a:sym typeface="Hammersmith One"/>
              </a:rPr>
              <a:t>. Специфічні виклики для Франції</a:t>
            </a:r>
          </a:p>
          <a:p>
            <a:pPr algn="l">
              <a:lnSpc>
                <a:spcPts val="4950"/>
              </a:lnSpc>
            </a:pPr>
            <a:endParaRPr lang="en-US" sz="4500">
              <a:solidFill>
                <a:srgbClr val="FFFFFF"/>
              </a:solidFill>
              <a:latin typeface="Hammersmith One"/>
              <a:ea typeface="Hammersmith One"/>
              <a:cs typeface="Hammersmith One"/>
              <a:sym typeface="Hammersmith One"/>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11673135" y="2849100"/>
            <a:ext cx="5744058" cy="5088174"/>
            <a:chOff x="0" y="0"/>
            <a:chExt cx="889905" cy="788291"/>
          </a:xfrm>
        </p:grpSpPr>
        <p:sp>
          <p:nvSpPr>
            <p:cNvPr id="3" name="Freeform 3"/>
            <p:cNvSpPr/>
            <p:nvPr/>
          </p:nvSpPr>
          <p:spPr>
            <a:xfrm>
              <a:off x="0" y="0"/>
              <a:ext cx="889905" cy="788291"/>
            </a:xfrm>
            <a:custGeom>
              <a:avLst/>
              <a:gdLst/>
              <a:ahLst/>
              <a:cxnLst/>
              <a:rect l="l" t="t" r="r" b="b"/>
              <a:pathLst>
                <a:path w="889905" h="788291">
                  <a:moveTo>
                    <a:pt x="0" y="0"/>
                  </a:moveTo>
                  <a:lnTo>
                    <a:pt x="889905" y="0"/>
                  </a:lnTo>
                  <a:lnTo>
                    <a:pt x="889905" y="788291"/>
                  </a:lnTo>
                  <a:lnTo>
                    <a:pt x="0" y="788291"/>
                  </a:lnTo>
                  <a:close/>
                </a:path>
              </a:pathLst>
            </a:custGeom>
            <a:solidFill>
              <a:srgbClr val="FC744E"/>
            </a:solidFill>
            <a:ln w="12700" cap="sq">
              <a:solidFill>
                <a:srgbClr val="000000"/>
              </a:solidFill>
              <a:prstDash val="solid"/>
              <a:miter/>
            </a:ln>
          </p:spPr>
        </p:sp>
      </p:grpSp>
      <p:grpSp>
        <p:nvGrpSpPr>
          <p:cNvPr id="4" name="Group 4"/>
          <p:cNvGrpSpPr/>
          <p:nvPr/>
        </p:nvGrpSpPr>
        <p:grpSpPr>
          <a:xfrm>
            <a:off x="11161762" y="1666531"/>
            <a:ext cx="6097538" cy="6953939"/>
            <a:chOff x="0" y="0"/>
            <a:chExt cx="1096032" cy="1249970"/>
          </a:xfrm>
        </p:grpSpPr>
        <p:sp>
          <p:nvSpPr>
            <p:cNvPr id="5" name="Freeform 5"/>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37223" r="-37223"/>
              </a:stretch>
            </a:blipFill>
            <a:ln w="47625" cap="sq">
              <a:solidFill>
                <a:srgbClr val="FFFFFF"/>
              </a:solidFill>
              <a:prstDash val="solid"/>
              <a:miter/>
            </a:ln>
          </p:spPr>
        </p:sp>
      </p:grpSp>
      <p:grpSp>
        <p:nvGrpSpPr>
          <p:cNvPr id="6" name="Group 6"/>
          <p:cNvGrpSpPr/>
          <p:nvPr/>
        </p:nvGrpSpPr>
        <p:grpSpPr>
          <a:xfrm>
            <a:off x="1343922" y="2244568"/>
            <a:ext cx="9030529" cy="1273061"/>
            <a:chOff x="0" y="0"/>
            <a:chExt cx="1877141" cy="264626"/>
          </a:xfrm>
        </p:grpSpPr>
        <p:sp>
          <p:nvSpPr>
            <p:cNvPr id="7" name="Freeform 7"/>
            <p:cNvSpPr/>
            <p:nvPr/>
          </p:nvSpPr>
          <p:spPr>
            <a:xfrm>
              <a:off x="0" y="0"/>
              <a:ext cx="1877141" cy="264626"/>
            </a:xfrm>
            <a:custGeom>
              <a:avLst/>
              <a:gdLst/>
              <a:ahLst/>
              <a:cxnLst/>
              <a:rect l="l" t="t" r="r" b="b"/>
              <a:pathLst>
                <a:path w="1877141" h="264626">
                  <a:moveTo>
                    <a:pt x="18003" y="0"/>
                  </a:moveTo>
                  <a:lnTo>
                    <a:pt x="1859137" y="0"/>
                  </a:lnTo>
                  <a:cubicBezTo>
                    <a:pt x="1863912" y="0"/>
                    <a:pt x="1868492" y="1897"/>
                    <a:pt x="1871868" y="5273"/>
                  </a:cubicBezTo>
                  <a:cubicBezTo>
                    <a:pt x="1875244" y="8649"/>
                    <a:pt x="1877141" y="13229"/>
                    <a:pt x="1877141" y="18003"/>
                  </a:cubicBezTo>
                  <a:lnTo>
                    <a:pt x="1877141" y="246623"/>
                  </a:lnTo>
                  <a:cubicBezTo>
                    <a:pt x="1877141" y="256566"/>
                    <a:pt x="1869080" y="264626"/>
                    <a:pt x="1859137" y="264626"/>
                  </a:cubicBezTo>
                  <a:lnTo>
                    <a:pt x="18003" y="264626"/>
                  </a:lnTo>
                  <a:cubicBezTo>
                    <a:pt x="8060" y="264626"/>
                    <a:pt x="0" y="256566"/>
                    <a:pt x="0" y="246623"/>
                  </a:cubicBezTo>
                  <a:lnTo>
                    <a:pt x="0" y="18003"/>
                  </a:lnTo>
                  <a:cubicBezTo>
                    <a:pt x="0" y="8060"/>
                    <a:pt x="8060" y="0"/>
                    <a:pt x="18003" y="0"/>
                  </a:cubicBezTo>
                  <a:close/>
                </a:path>
              </a:pathLst>
            </a:custGeom>
            <a:solidFill>
              <a:srgbClr val="FC744E"/>
            </a:solidFill>
            <a:ln cap="rnd">
              <a:noFill/>
              <a:prstDash val="solid"/>
              <a:round/>
            </a:ln>
          </p:spPr>
        </p:sp>
        <p:sp>
          <p:nvSpPr>
            <p:cNvPr id="8" name="TextBox 8"/>
            <p:cNvSpPr txBox="1"/>
            <p:nvPr/>
          </p:nvSpPr>
          <p:spPr>
            <a:xfrm>
              <a:off x="0" y="-38100"/>
              <a:ext cx="1877141" cy="302726"/>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624978" y="9893562"/>
            <a:ext cx="19537955" cy="885686"/>
            <a:chOff x="0" y="0"/>
            <a:chExt cx="5145799" cy="233267"/>
          </a:xfrm>
        </p:grpSpPr>
        <p:sp>
          <p:nvSpPr>
            <p:cNvPr id="10" name="Freeform 10"/>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1" name="TextBox 11"/>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624978" y="-492249"/>
            <a:ext cx="19537955" cy="885686"/>
            <a:chOff x="0" y="0"/>
            <a:chExt cx="5145799" cy="233267"/>
          </a:xfrm>
        </p:grpSpPr>
        <p:sp>
          <p:nvSpPr>
            <p:cNvPr id="13" name="Freeform 13"/>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4" name="TextBox 14"/>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rot="7521880">
            <a:off x="16675531" y="1037722"/>
            <a:ext cx="1167538" cy="1167093"/>
          </a:xfrm>
          <a:custGeom>
            <a:avLst/>
            <a:gdLst/>
            <a:ahLst/>
            <a:cxnLst/>
            <a:rect l="l" t="t" r="r" b="b"/>
            <a:pathLst>
              <a:path w="1167538" h="1167093">
                <a:moveTo>
                  <a:pt x="0" y="0"/>
                </a:moveTo>
                <a:lnTo>
                  <a:pt x="1167538" y="0"/>
                </a:lnTo>
                <a:lnTo>
                  <a:pt x="1167538" y="1167093"/>
                </a:lnTo>
                <a:lnTo>
                  <a:pt x="0" y="1167093"/>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sp>
        <p:nvSpPr>
          <p:cNvPr id="16" name="TextBox 16"/>
          <p:cNvSpPr txBox="1"/>
          <p:nvPr/>
        </p:nvSpPr>
        <p:spPr>
          <a:xfrm>
            <a:off x="1028700" y="3884676"/>
            <a:ext cx="9345751" cy="4914900"/>
          </a:xfrm>
          <a:prstGeom prst="rect">
            <a:avLst/>
          </a:prstGeom>
        </p:spPr>
        <p:txBody>
          <a:bodyPr lIns="0" tIns="0" rIns="0" bIns="0" rtlCol="0" anchor="t">
            <a:spAutoFit/>
          </a:bodyPr>
          <a:lstStyle/>
          <a:p>
            <a:pPr algn="just">
              <a:lnSpc>
                <a:spcPts val="3240"/>
              </a:lnSpc>
            </a:pPr>
            <a:r>
              <a:rPr lang="en-US" sz="2700">
                <a:solidFill>
                  <a:srgbClr val="FFFFFF"/>
                </a:solidFill>
                <a:latin typeface="Rosario"/>
                <a:ea typeface="Rosario"/>
                <a:cs typeface="Rosario"/>
                <a:sym typeface="Rosario"/>
              </a:rPr>
              <a:t>Франція активно впроваджує електронні майданчики для проведення публічних закупівель, що є великим кроком вперед для покращення прозорості та зручності процесів. Однак цей перехід до цифрових платформ не є без проблем. Як учасники, так і органи влади повинні адаптуватися до нових технологій, що вимагає додаткових витрат на навчання та підтримку технологічної інфраструктури. Більш того, недостатньо розвинена цифрова грамотність у деяких регіонах може стати перепоною для успішної реалізації цих інновацій.</a:t>
            </a:r>
          </a:p>
          <a:p>
            <a:pPr algn="just">
              <a:lnSpc>
                <a:spcPts val="3240"/>
              </a:lnSpc>
            </a:pPr>
            <a:endParaRPr lang="en-US" sz="2700">
              <a:solidFill>
                <a:srgbClr val="FFFFFF"/>
              </a:solidFill>
              <a:latin typeface="Rosario"/>
              <a:ea typeface="Rosario"/>
              <a:cs typeface="Rosario"/>
              <a:sym typeface="Rosario"/>
            </a:endParaRPr>
          </a:p>
        </p:txBody>
      </p:sp>
      <p:sp>
        <p:nvSpPr>
          <p:cNvPr id="17" name="TextBox 17"/>
          <p:cNvSpPr txBox="1"/>
          <p:nvPr/>
        </p:nvSpPr>
        <p:spPr>
          <a:xfrm>
            <a:off x="1343922" y="2556101"/>
            <a:ext cx="8946821" cy="1145050"/>
          </a:xfrm>
          <a:prstGeom prst="rect">
            <a:avLst/>
          </a:prstGeom>
        </p:spPr>
        <p:txBody>
          <a:bodyPr lIns="0" tIns="0" rIns="0" bIns="0" rtlCol="0" anchor="t">
            <a:spAutoFit/>
          </a:bodyPr>
          <a:lstStyle/>
          <a:p>
            <a:pPr algn="ctr">
              <a:lnSpc>
                <a:spcPts val="4611"/>
              </a:lnSpc>
            </a:pPr>
            <a:r>
              <a:rPr lang="en-US" sz="3294" b="1">
                <a:solidFill>
                  <a:srgbClr val="FFFFFF"/>
                </a:solidFill>
                <a:latin typeface="Rosario Bold"/>
                <a:ea typeface="Rosario Bold"/>
                <a:cs typeface="Rosario Bold"/>
                <a:sym typeface="Rosario Bold"/>
              </a:rPr>
              <a:t>Адаптація до нових технологій</a:t>
            </a:r>
          </a:p>
          <a:p>
            <a:pPr algn="ctr">
              <a:lnSpc>
                <a:spcPts val="4611"/>
              </a:lnSpc>
              <a:spcBef>
                <a:spcPct val="0"/>
              </a:spcBef>
            </a:pPr>
            <a:endParaRPr lang="en-US" sz="3294" b="1">
              <a:solidFill>
                <a:srgbClr val="FFFFFF"/>
              </a:solidFill>
              <a:latin typeface="Rosario Bold"/>
              <a:ea typeface="Rosario Bold"/>
              <a:cs typeface="Rosario Bold"/>
              <a:sym typeface="Rosario Bold"/>
            </a:endParaRPr>
          </a:p>
        </p:txBody>
      </p:sp>
      <p:sp>
        <p:nvSpPr>
          <p:cNvPr id="18" name="TextBox 18"/>
          <p:cNvSpPr txBox="1"/>
          <p:nvPr/>
        </p:nvSpPr>
        <p:spPr>
          <a:xfrm>
            <a:off x="356739" y="695189"/>
            <a:ext cx="17286511" cy="1276350"/>
          </a:xfrm>
          <a:prstGeom prst="rect">
            <a:avLst/>
          </a:prstGeom>
        </p:spPr>
        <p:txBody>
          <a:bodyPr lIns="0" tIns="0" rIns="0" bIns="0" rtlCol="0" anchor="t">
            <a:spAutoFit/>
          </a:bodyPr>
          <a:lstStyle/>
          <a:p>
            <a:pPr algn="l">
              <a:lnSpc>
                <a:spcPts val="4950"/>
              </a:lnSpc>
            </a:pPr>
            <a:r>
              <a:rPr lang="en-US" sz="4500">
                <a:solidFill>
                  <a:srgbClr val="FFFFFF"/>
                </a:solidFill>
                <a:latin typeface="Hammersmith One"/>
                <a:ea typeface="Hammersmith One"/>
                <a:cs typeface="Hammersmith One"/>
                <a:sym typeface="Hammersmith One"/>
              </a:rPr>
              <a:t>. Специфічні виклики для Франції</a:t>
            </a:r>
          </a:p>
          <a:p>
            <a:pPr algn="l">
              <a:lnSpc>
                <a:spcPts val="4950"/>
              </a:lnSpc>
            </a:pPr>
            <a:endParaRPr lang="en-US" sz="4500">
              <a:solidFill>
                <a:srgbClr val="FFFFFF"/>
              </a:solidFill>
              <a:latin typeface="Hammersmith One"/>
              <a:ea typeface="Hammersmith One"/>
              <a:cs typeface="Hammersmith One"/>
              <a:sym typeface="Hammersmith One"/>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624978" y="-699762"/>
            <a:ext cx="19537955" cy="1754410"/>
            <a:chOff x="0" y="0"/>
            <a:chExt cx="5145799" cy="462067"/>
          </a:xfrm>
        </p:grpSpPr>
        <p:sp>
          <p:nvSpPr>
            <p:cNvPr id="3" name="Freeform 3"/>
            <p:cNvSpPr/>
            <p:nvPr/>
          </p:nvSpPr>
          <p:spPr>
            <a:xfrm>
              <a:off x="0" y="0"/>
              <a:ext cx="5145799" cy="462067"/>
            </a:xfrm>
            <a:custGeom>
              <a:avLst/>
              <a:gdLst/>
              <a:ahLst/>
              <a:cxnLst/>
              <a:rect l="l" t="t" r="r" b="b"/>
              <a:pathLst>
                <a:path w="5145799" h="462067">
                  <a:moveTo>
                    <a:pt x="0" y="0"/>
                  </a:moveTo>
                  <a:lnTo>
                    <a:pt x="5145799" y="0"/>
                  </a:lnTo>
                  <a:lnTo>
                    <a:pt x="5145799" y="462067"/>
                  </a:lnTo>
                  <a:lnTo>
                    <a:pt x="0" y="462067"/>
                  </a:lnTo>
                  <a:close/>
                </a:path>
              </a:pathLst>
            </a:custGeom>
            <a:solidFill>
              <a:srgbClr val="FC744E"/>
            </a:solidFill>
          </p:spPr>
        </p:sp>
        <p:sp>
          <p:nvSpPr>
            <p:cNvPr id="4" name="TextBox 4"/>
            <p:cNvSpPr txBox="1"/>
            <p:nvPr/>
          </p:nvSpPr>
          <p:spPr>
            <a:xfrm>
              <a:off x="0" y="-38100"/>
              <a:ext cx="5145799" cy="500167"/>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624978" y="9883849"/>
            <a:ext cx="19537955" cy="885686"/>
            <a:chOff x="0" y="0"/>
            <a:chExt cx="5145799" cy="233267"/>
          </a:xfrm>
        </p:grpSpPr>
        <p:sp>
          <p:nvSpPr>
            <p:cNvPr id="6" name="Freeform 6"/>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7" name="TextBox 7"/>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rot="-73298">
            <a:off x="9619661" y="5029710"/>
            <a:ext cx="1342052" cy="1341541"/>
          </a:xfrm>
          <a:custGeom>
            <a:avLst/>
            <a:gdLst/>
            <a:ahLst/>
            <a:cxnLst/>
            <a:rect l="l" t="t" r="r" b="b"/>
            <a:pathLst>
              <a:path w="1342052" h="1341541">
                <a:moveTo>
                  <a:pt x="0" y="0"/>
                </a:moveTo>
                <a:lnTo>
                  <a:pt x="1342052" y="0"/>
                </a:lnTo>
                <a:lnTo>
                  <a:pt x="1342052" y="1341541"/>
                </a:lnTo>
                <a:lnTo>
                  <a:pt x="0" y="1341541"/>
                </a:lnTo>
                <a:lnTo>
                  <a:pt x="0" y="0"/>
                </a:lnTo>
                <a:close/>
              </a:path>
            </a:pathLst>
          </a:custGeom>
          <a:blipFill>
            <a:blip r:embed="rId2">
              <a:extLst>
                <a:ext uri="{96DAC541-7B7A-43D3-8B79-37D633B846F1}">
                  <asvg:svgBlip xmlns:asvg="http://schemas.microsoft.com/office/drawing/2016/SVG/main" r:embed="rId3"/>
                </a:ext>
              </a:extLst>
            </a:blip>
            <a:stretch>
              <a:fillRect b="-100806"/>
            </a:stretch>
          </a:blipFill>
        </p:spPr>
      </p:sp>
      <p:grpSp>
        <p:nvGrpSpPr>
          <p:cNvPr id="9" name="Group 9"/>
          <p:cNvGrpSpPr/>
          <p:nvPr/>
        </p:nvGrpSpPr>
        <p:grpSpPr>
          <a:xfrm>
            <a:off x="10784454" y="2103608"/>
            <a:ext cx="6283438" cy="7154692"/>
            <a:chOff x="0" y="0"/>
            <a:chExt cx="973469" cy="1108449"/>
          </a:xfrm>
        </p:grpSpPr>
        <p:sp>
          <p:nvSpPr>
            <p:cNvPr id="10" name="Freeform 10"/>
            <p:cNvSpPr/>
            <p:nvPr/>
          </p:nvSpPr>
          <p:spPr>
            <a:xfrm>
              <a:off x="0" y="0"/>
              <a:ext cx="973469" cy="1108449"/>
            </a:xfrm>
            <a:custGeom>
              <a:avLst/>
              <a:gdLst/>
              <a:ahLst/>
              <a:cxnLst/>
              <a:rect l="l" t="t" r="r" b="b"/>
              <a:pathLst>
                <a:path w="973469" h="1108449">
                  <a:moveTo>
                    <a:pt x="0" y="0"/>
                  </a:moveTo>
                  <a:lnTo>
                    <a:pt x="973469" y="0"/>
                  </a:lnTo>
                  <a:lnTo>
                    <a:pt x="973469" y="1108449"/>
                  </a:lnTo>
                  <a:lnTo>
                    <a:pt x="0" y="1108449"/>
                  </a:lnTo>
                  <a:close/>
                </a:path>
              </a:pathLst>
            </a:custGeom>
            <a:solidFill>
              <a:srgbClr val="FC744E"/>
            </a:solidFill>
            <a:ln w="12700" cap="sq">
              <a:solidFill>
                <a:srgbClr val="000000"/>
              </a:solidFill>
              <a:prstDash val="solid"/>
              <a:miter/>
            </a:ln>
          </p:spPr>
        </p:sp>
      </p:grpSp>
      <p:sp>
        <p:nvSpPr>
          <p:cNvPr id="11" name="TextBox 11"/>
          <p:cNvSpPr txBox="1"/>
          <p:nvPr/>
        </p:nvSpPr>
        <p:spPr>
          <a:xfrm>
            <a:off x="1028700" y="2208121"/>
            <a:ext cx="8975821" cy="1474675"/>
          </a:xfrm>
          <a:prstGeom prst="rect">
            <a:avLst/>
          </a:prstGeom>
        </p:spPr>
        <p:txBody>
          <a:bodyPr lIns="0" tIns="0" rIns="0" bIns="0" rtlCol="0" anchor="t">
            <a:spAutoFit/>
          </a:bodyPr>
          <a:lstStyle/>
          <a:p>
            <a:pPr algn="l">
              <a:lnSpc>
                <a:spcPts val="10759"/>
              </a:lnSpc>
            </a:pPr>
            <a:r>
              <a:rPr lang="en-US" sz="11955" dirty="0" err="1">
                <a:solidFill>
                  <a:srgbClr val="64CCEF"/>
                </a:solidFill>
                <a:latin typeface="Hammersmith One"/>
                <a:ea typeface="Hammersmith One"/>
                <a:cs typeface="Hammersmith One"/>
                <a:sym typeface="Hammersmith One"/>
              </a:rPr>
              <a:t>Висновок</a:t>
            </a:r>
            <a:endParaRPr lang="en-US" sz="11955" dirty="0">
              <a:solidFill>
                <a:srgbClr val="64CCEF"/>
              </a:solidFill>
              <a:latin typeface="Hammersmith One"/>
              <a:ea typeface="Hammersmith One"/>
              <a:cs typeface="Hammersmith One"/>
              <a:sym typeface="Hammersmith One"/>
            </a:endParaRPr>
          </a:p>
        </p:txBody>
      </p:sp>
      <p:grpSp>
        <p:nvGrpSpPr>
          <p:cNvPr id="12" name="Group 12"/>
          <p:cNvGrpSpPr/>
          <p:nvPr/>
        </p:nvGrpSpPr>
        <p:grpSpPr>
          <a:xfrm>
            <a:off x="10975862" y="1845222"/>
            <a:ext cx="6283438" cy="7244728"/>
            <a:chOff x="0" y="0"/>
            <a:chExt cx="973469" cy="1122398"/>
          </a:xfrm>
        </p:grpSpPr>
        <p:sp>
          <p:nvSpPr>
            <p:cNvPr id="13" name="Freeform 13"/>
            <p:cNvSpPr/>
            <p:nvPr/>
          </p:nvSpPr>
          <p:spPr>
            <a:xfrm>
              <a:off x="0" y="0"/>
              <a:ext cx="973469" cy="1122398"/>
            </a:xfrm>
            <a:custGeom>
              <a:avLst/>
              <a:gdLst/>
              <a:ahLst/>
              <a:cxnLst/>
              <a:rect l="l" t="t" r="r" b="b"/>
              <a:pathLst>
                <a:path w="973469" h="1122398">
                  <a:moveTo>
                    <a:pt x="0" y="0"/>
                  </a:moveTo>
                  <a:lnTo>
                    <a:pt x="973469" y="0"/>
                  </a:lnTo>
                  <a:lnTo>
                    <a:pt x="973469" y="1122398"/>
                  </a:lnTo>
                  <a:lnTo>
                    <a:pt x="0" y="1122398"/>
                  </a:lnTo>
                  <a:close/>
                </a:path>
              </a:pathLst>
            </a:custGeom>
            <a:blipFill>
              <a:blip r:embed="rId4"/>
              <a:stretch>
                <a:fillRect l="-83332" r="-8832"/>
              </a:stretch>
            </a:blipFill>
            <a:ln w="47625" cap="sq">
              <a:solidFill>
                <a:srgbClr val="FFFFFF"/>
              </a:solidFill>
              <a:prstDash val="solid"/>
              <a:miter/>
            </a:ln>
          </p:spPr>
        </p:sp>
      </p:grpSp>
      <p:grpSp>
        <p:nvGrpSpPr>
          <p:cNvPr id="14" name="Group 14"/>
          <p:cNvGrpSpPr/>
          <p:nvPr/>
        </p:nvGrpSpPr>
        <p:grpSpPr>
          <a:xfrm>
            <a:off x="15834160" y="316560"/>
            <a:ext cx="385208" cy="385208"/>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16" name="TextBox 16"/>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7571214" y="2591338"/>
            <a:ext cx="385208" cy="385208"/>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19" name="TextBox 19"/>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1027504" y="316560"/>
            <a:ext cx="385208" cy="385208"/>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22" name="TextBox 22"/>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23" name="Group 23"/>
          <p:cNvGrpSpPr/>
          <p:nvPr/>
        </p:nvGrpSpPr>
        <p:grpSpPr>
          <a:xfrm>
            <a:off x="16355148" y="316560"/>
            <a:ext cx="385208" cy="385208"/>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25" name="TextBox 25"/>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26" name="Group 26"/>
          <p:cNvGrpSpPr/>
          <p:nvPr/>
        </p:nvGrpSpPr>
        <p:grpSpPr>
          <a:xfrm>
            <a:off x="1548492" y="316560"/>
            <a:ext cx="385208" cy="385208"/>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28" name="TextBox 28"/>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29" name="Group 29"/>
          <p:cNvGrpSpPr/>
          <p:nvPr/>
        </p:nvGrpSpPr>
        <p:grpSpPr>
          <a:xfrm>
            <a:off x="16875288" y="316560"/>
            <a:ext cx="385208" cy="385208"/>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31" name="TextBox 31"/>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32" name="Group 32"/>
          <p:cNvGrpSpPr/>
          <p:nvPr/>
        </p:nvGrpSpPr>
        <p:grpSpPr>
          <a:xfrm>
            <a:off x="2068633" y="316560"/>
            <a:ext cx="385208" cy="385208"/>
            <a:chOff x="0" y="0"/>
            <a:chExt cx="812800" cy="812800"/>
          </a:xfrm>
        </p:grpSpPr>
        <p:sp>
          <p:nvSpPr>
            <p:cNvPr id="33" name="Freeform 33"/>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34" name="TextBox 34"/>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35" name="Group 35"/>
          <p:cNvGrpSpPr/>
          <p:nvPr/>
        </p:nvGrpSpPr>
        <p:grpSpPr>
          <a:xfrm>
            <a:off x="10977058" y="1865221"/>
            <a:ext cx="6283438" cy="7244728"/>
            <a:chOff x="0" y="0"/>
            <a:chExt cx="973469" cy="1122398"/>
          </a:xfrm>
        </p:grpSpPr>
        <p:sp>
          <p:nvSpPr>
            <p:cNvPr id="36" name="Freeform 36"/>
            <p:cNvSpPr/>
            <p:nvPr/>
          </p:nvSpPr>
          <p:spPr>
            <a:xfrm>
              <a:off x="0" y="0"/>
              <a:ext cx="973469" cy="1122398"/>
            </a:xfrm>
            <a:custGeom>
              <a:avLst/>
              <a:gdLst/>
              <a:ahLst/>
              <a:cxnLst/>
              <a:rect l="l" t="t" r="r" b="b"/>
              <a:pathLst>
                <a:path w="973469" h="1122398">
                  <a:moveTo>
                    <a:pt x="0" y="0"/>
                  </a:moveTo>
                  <a:lnTo>
                    <a:pt x="973469" y="0"/>
                  </a:lnTo>
                  <a:lnTo>
                    <a:pt x="973469" y="1122398"/>
                  </a:lnTo>
                  <a:lnTo>
                    <a:pt x="0" y="1122398"/>
                  </a:lnTo>
                  <a:close/>
                </a:path>
              </a:pathLst>
            </a:custGeom>
            <a:blipFill>
              <a:blip r:embed="rId5"/>
              <a:stretch>
                <a:fillRect l="-50886" r="-50886"/>
              </a:stretch>
            </a:blipFill>
            <a:ln w="47625" cap="sq">
              <a:solidFill>
                <a:srgbClr val="FFFFFF"/>
              </a:solidFill>
              <a:prstDash val="solid"/>
              <a:miter/>
            </a:ln>
          </p:spPr>
        </p:sp>
      </p:grpSp>
      <p:sp>
        <p:nvSpPr>
          <p:cNvPr id="37" name="TextBox 37"/>
          <p:cNvSpPr txBox="1"/>
          <p:nvPr/>
        </p:nvSpPr>
        <p:spPr>
          <a:xfrm>
            <a:off x="1028700" y="3673270"/>
            <a:ext cx="8576813" cy="3438525"/>
          </a:xfrm>
          <a:prstGeom prst="rect">
            <a:avLst/>
          </a:prstGeom>
        </p:spPr>
        <p:txBody>
          <a:bodyPr lIns="0" tIns="0" rIns="0" bIns="0" rtlCol="0" anchor="t">
            <a:spAutoFit/>
          </a:bodyPr>
          <a:lstStyle/>
          <a:p>
            <a:pPr algn="just">
              <a:lnSpc>
                <a:spcPts val="2400"/>
              </a:lnSpc>
            </a:pPr>
            <a:r>
              <a:rPr lang="en-US" sz="2000">
                <a:solidFill>
                  <a:srgbClr val="FFFFFF"/>
                </a:solidFill>
                <a:latin typeface="Rosario"/>
                <a:ea typeface="Rosario"/>
                <a:cs typeface="Rosario"/>
                <a:sym typeface="Rosario"/>
              </a:rPr>
              <a:t>Системи публічних закупівель у Франції та Німеччині сприяють ефективному використанню державних ресурсів, прозорості та конкуренції. Німеччина стикається з труднощами через федералізм і великі тендери, а Франція — із складними процедурами та можливими зловживаннями. Обидві країни вдосконалюють системи через електронні майданчики та нові технології, що підвищує ефективність і прозорість. Постійне оновлення законодавства та механізмів контролю сприятиме розвитку закупівель і їх інтеграції в європейську економіку.</a:t>
            </a:r>
          </a:p>
          <a:p>
            <a:pPr algn="just">
              <a:lnSpc>
                <a:spcPts val="2760"/>
              </a:lnSpc>
            </a:pPr>
            <a:endParaRPr lang="en-US" sz="2000">
              <a:solidFill>
                <a:srgbClr val="FFFFFF"/>
              </a:solidFill>
              <a:latin typeface="Rosario"/>
              <a:ea typeface="Rosario"/>
              <a:cs typeface="Rosario"/>
              <a:sym typeface="Rosario"/>
            </a:endParaRPr>
          </a:p>
          <a:p>
            <a:pPr algn="just">
              <a:lnSpc>
                <a:spcPts val="2760"/>
              </a:lnSpc>
            </a:pPr>
            <a:endParaRPr lang="en-US" sz="2000">
              <a:solidFill>
                <a:srgbClr val="FFFFFF"/>
              </a:solidFill>
              <a:latin typeface="Rosario"/>
              <a:ea typeface="Rosario"/>
              <a:cs typeface="Rosario"/>
              <a:sym typeface="Rosario"/>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TotalTime>
  <Words>4502</Words>
  <Application>Microsoft Office PowerPoint</Application>
  <PresentationFormat>Довільний</PresentationFormat>
  <Paragraphs>302</Paragraphs>
  <Slides>44</Slides>
  <Notes>0</Notes>
  <HiddenSlides>0</HiddenSlides>
  <MMClips>0</MMClips>
  <ScaleCrop>false</ScaleCrop>
  <HeadingPairs>
    <vt:vector size="6" baseType="variant">
      <vt:variant>
        <vt:lpstr>Використані шрифти</vt:lpstr>
      </vt:variant>
      <vt:variant>
        <vt:i4>6</vt:i4>
      </vt:variant>
      <vt:variant>
        <vt:lpstr>Тема</vt:lpstr>
      </vt:variant>
      <vt:variant>
        <vt:i4>1</vt:i4>
      </vt:variant>
      <vt:variant>
        <vt:lpstr>Заголовки слайдів</vt:lpstr>
      </vt:variant>
      <vt:variant>
        <vt:i4>44</vt:i4>
      </vt:variant>
    </vt:vector>
  </HeadingPairs>
  <TitlesOfParts>
    <vt:vector size="51" baseType="lpstr">
      <vt:lpstr>Calibri</vt:lpstr>
      <vt:lpstr>Arial</vt:lpstr>
      <vt:lpstr>Canva Sans</vt:lpstr>
      <vt:lpstr>Rosario</vt:lpstr>
      <vt:lpstr>Hammersmith One</vt:lpstr>
      <vt:lpstr>Rosario Bold</vt:lpstr>
      <vt:lpstr>Office Theme</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Німеччина та Франція презентація</dc:title>
  <cp:lastModifiedBy>Alex Shepel</cp:lastModifiedBy>
  <cp:revision>2</cp:revision>
  <dcterms:created xsi:type="dcterms:W3CDTF">2006-08-16T00:00:00Z</dcterms:created>
  <dcterms:modified xsi:type="dcterms:W3CDTF">2025-08-17T15:05:46Z</dcterms:modified>
  <dc:identifier>DAGck5474tw</dc:identifier>
</cp:coreProperties>
</file>